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4" r:id="rId3"/>
    <p:sldId id="333" r:id="rId4"/>
    <p:sldId id="354" r:id="rId5"/>
    <p:sldId id="262" r:id="rId6"/>
    <p:sldId id="343" r:id="rId7"/>
    <p:sldId id="342" r:id="rId8"/>
    <p:sldId id="344" r:id="rId9"/>
    <p:sldId id="349" r:id="rId10"/>
  </p:sldIdLst>
  <p:sldSz cx="9144000" cy="6858000" type="screen4x3"/>
  <p:notesSz cx="6788150" cy="99234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85"/>
    <a:srgbClr val="FFFF00"/>
    <a:srgbClr val="00CCFF"/>
    <a:srgbClr val="FDC000"/>
    <a:srgbClr val="4F81BD"/>
    <a:srgbClr val="0099FF"/>
    <a:srgbClr val="FF9900"/>
    <a:srgbClr val="7300FF"/>
    <a:srgbClr val="FEFC9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138" autoAdjust="0"/>
  </p:normalViewPr>
  <p:slideViewPr>
    <p:cSldViewPr>
      <p:cViewPr>
        <p:scale>
          <a:sx n="112" d="100"/>
          <a:sy n="112" d="100"/>
        </p:scale>
        <p:origin x="-158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4026" y="-102"/>
      </p:cViewPr>
      <p:guideLst>
        <p:guide orient="horz" pos="3124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Prezentacja%20na%20KM%2011.12.2018\robocz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MR%20wykresy%20wojw&#243;dztw%20do%20inf.%20miesi&#281;cznej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MR%20wykresy%20wojw&#243;dztw%20do%20inf.%20miesi&#281;cznej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MR%20wykresy%20wojw&#243;dztw%20do%20inf.%20miesi&#281;cznej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kulik\Desktop\MR%20wykresy%20wojw&#243;dztw%20do%20inf.%20miesi&#281;cznej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nabory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4"/>
              <c:layout>
                <c:manualLayout>
                  <c:x val="-1.3110455588331222E-3"/>
                  <c:y val="-1.8518515143169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8662733529990224E-3"/>
                  <c:y val="-2.314814392896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7.8662733529990224E-3"/>
                  <c:y val="-2.0833329536065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Arkusz1!$A$2:$A$12</c:f>
              <c:strCache>
                <c:ptCount val="11"/>
                <c:pt idx="0">
                  <c:v>1 PRZEDSIĘBIORSTWA I INNOWACJE [EFRR]</c:v>
                </c:pt>
                <c:pt idx="1">
                  <c:v>2 TECHNOLOGIE INFORMACYJNO-KOMUNIKACYJNE [EFRR]</c:v>
                </c:pt>
                <c:pt idx="2">
                  <c:v>3 GOSPODARKA NISKOEMISYJNA [EFRR]</c:v>
                </c:pt>
                <c:pt idx="3">
                  <c:v>4 ŚRODOWISKO i ZASOBY [EFRR]</c:v>
                </c:pt>
                <c:pt idx="4">
                  <c:v>5 TRANSPORT  [EFRR]</c:v>
                </c:pt>
                <c:pt idx="5">
                  <c:v>6 INFRASTRUKTURA SPÓJNOŚCI SPOŁECZNEJ [EFRR]</c:v>
                </c:pt>
                <c:pt idx="6">
                  <c:v>7 INFRASTRUKTURA EDUKACYJNA [EFRR]</c:v>
                </c:pt>
                <c:pt idx="7">
                  <c:v>8 RYNEK PRACY [EFS]</c:v>
                </c:pt>
                <c:pt idx="8">
                  <c:v>9 WŁĄCZENIE SPOŁECZNE [EFS]</c:v>
                </c:pt>
                <c:pt idx="9">
                  <c:v>10 EDUKACJA [EFS]</c:v>
                </c:pt>
                <c:pt idx="10">
                  <c:v>11 POMOC TECHNICZNA [EFS]</c:v>
                </c:pt>
              </c:strCache>
            </c:strRef>
          </c:cat>
          <c:val>
            <c:numRef>
              <c:f>Arkusz1!$B$2:$B$12</c:f>
              <c:numCache>
                <c:formatCode>0%</c:formatCode>
                <c:ptCount val="11"/>
                <c:pt idx="0">
                  <c:v>1.0929056887743713</c:v>
                </c:pt>
                <c:pt idx="1">
                  <c:v>0.90124645591977992</c:v>
                </c:pt>
                <c:pt idx="2">
                  <c:v>0.90333284664361724</c:v>
                </c:pt>
                <c:pt idx="3">
                  <c:v>0.96799823106472127</c:v>
                </c:pt>
                <c:pt idx="4">
                  <c:v>0.78101161845959155</c:v>
                </c:pt>
                <c:pt idx="5">
                  <c:v>0.91117042553107208</c:v>
                </c:pt>
                <c:pt idx="6">
                  <c:v>1.0529845634665438</c:v>
                </c:pt>
                <c:pt idx="7">
                  <c:v>0.74309738211347109</c:v>
                </c:pt>
                <c:pt idx="8">
                  <c:v>1.0456662127295555</c:v>
                </c:pt>
                <c:pt idx="9">
                  <c:v>1.0099980955255006</c:v>
                </c:pt>
                <c:pt idx="10">
                  <c:v>0.61930741157144187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wnioski zatwierdzone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7.8662733529990224E-3"/>
                  <c:y val="5.5555545429508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2441822353326804E-3"/>
                  <c:y val="2.0833329536065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6.94444317868854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Arkusz1!$A$2:$A$12</c:f>
              <c:strCache>
                <c:ptCount val="11"/>
                <c:pt idx="0">
                  <c:v>1 PRZEDSIĘBIORSTWA I INNOWACJE [EFRR]</c:v>
                </c:pt>
                <c:pt idx="1">
                  <c:v>2 TECHNOLOGIE INFORMACYJNO-KOMUNIKACYJNE [EFRR]</c:v>
                </c:pt>
                <c:pt idx="2">
                  <c:v>3 GOSPODARKA NISKOEMISYJNA [EFRR]</c:v>
                </c:pt>
                <c:pt idx="3">
                  <c:v>4 ŚRODOWISKO i ZASOBY [EFRR]</c:v>
                </c:pt>
                <c:pt idx="4">
                  <c:v>5 TRANSPORT  [EFRR]</c:v>
                </c:pt>
                <c:pt idx="5">
                  <c:v>6 INFRASTRUKTURA SPÓJNOŚCI SPOŁECZNEJ [EFRR]</c:v>
                </c:pt>
                <c:pt idx="6">
                  <c:v>7 INFRASTRUKTURA EDUKACYJNA [EFRR]</c:v>
                </c:pt>
                <c:pt idx="7">
                  <c:v>8 RYNEK PRACY [EFS]</c:v>
                </c:pt>
                <c:pt idx="8">
                  <c:v>9 WŁĄCZENIE SPOŁECZNE [EFS]</c:v>
                </c:pt>
                <c:pt idx="9">
                  <c:v>10 EDUKACJA [EFS]</c:v>
                </c:pt>
                <c:pt idx="10">
                  <c:v>11 POMOC TECHNICZNA [EFS]</c:v>
                </c:pt>
              </c:strCache>
            </c:strRef>
          </c:cat>
          <c:val>
            <c:numRef>
              <c:f>Arkusz1!$C$2:$C$12</c:f>
              <c:numCache>
                <c:formatCode>0%</c:formatCode>
                <c:ptCount val="11"/>
                <c:pt idx="0">
                  <c:v>0.76527343901594258</c:v>
                </c:pt>
                <c:pt idx="1">
                  <c:v>0.9259374609383868</c:v>
                </c:pt>
                <c:pt idx="2">
                  <c:v>0.79466243830467631</c:v>
                </c:pt>
                <c:pt idx="3">
                  <c:v>0.78189054393934543</c:v>
                </c:pt>
                <c:pt idx="4">
                  <c:v>0.76142335927352855</c:v>
                </c:pt>
                <c:pt idx="5">
                  <c:v>0.94665902065499119</c:v>
                </c:pt>
                <c:pt idx="6">
                  <c:v>0.85025015128843129</c:v>
                </c:pt>
                <c:pt idx="7">
                  <c:v>0.65234592574810579</c:v>
                </c:pt>
                <c:pt idx="8">
                  <c:v>0.42515162597167705</c:v>
                </c:pt>
                <c:pt idx="9">
                  <c:v>0.62120667931042328</c:v>
                </c:pt>
                <c:pt idx="10">
                  <c:v>0.61930738888625003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umowy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6"/>
              <c:layout>
                <c:manualLayout>
                  <c:x val="1.3110455588331701E-3"/>
                  <c:y val="2.0833329536065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9331366764995112E-3"/>
                  <c:y val="4.8611102250819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Arkusz1!$A$2:$A$12</c:f>
              <c:strCache>
                <c:ptCount val="11"/>
                <c:pt idx="0">
                  <c:v>1 PRZEDSIĘBIORSTWA I INNOWACJE [EFRR]</c:v>
                </c:pt>
                <c:pt idx="1">
                  <c:v>2 TECHNOLOGIE INFORMACYJNO-KOMUNIKACYJNE [EFRR]</c:v>
                </c:pt>
                <c:pt idx="2">
                  <c:v>3 GOSPODARKA NISKOEMISYJNA [EFRR]</c:v>
                </c:pt>
                <c:pt idx="3">
                  <c:v>4 ŚRODOWISKO i ZASOBY [EFRR]</c:v>
                </c:pt>
                <c:pt idx="4">
                  <c:v>5 TRANSPORT  [EFRR]</c:v>
                </c:pt>
                <c:pt idx="5">
                  <c:v>6 INFRASTRUKTURA SPÓJNOŚCI SPOŁECZNEJ [EFRR]</c:v>
                </c:pt>
                <c:pt idx="6">
                  <c:v>7 INFRASTRUKTURA EDUKACYJNA [EFRR]</c:v>
                </c:pt>
                <c:pt idx="7">
                  <c:v>8 RYNEK PRACY [EFS]</c:v>
                </c:pt>
                <c:pt idx="8">
                  <c:v>9 WŁĄCZENIE SPOŁECZNE [EFS]</c:v>
                </c:pt>
                <c:pt idx="9">
                  <c:v>10 EDUKACJA [EFS]</c:v>
                </c:pt>
                <c:pt idx="10">
                  <c:v>11 POMOC TECHNICZNA [EFS]</c:v>
                </c:pt>
              </c:strCache>
            </c:strRef>
          </c:cat>
          <c:val>
            <c:numRef>
              <c:f>Arkusz1!$D$2:$D$12</c:f>
              <c:numCache>
                <c:formatCode>0%</c:formatCode>
                <c:ptCount val="11"/>
                <c:pt idx="0">
                  <c:v>0.5758009596658723</c:v>
                </c:pt>
                <c:pt idx="1">
                  <c:v>0.65975647681596938</c:v>
                </c:pt>
                <c:pt idx="2">
                  <c:v>0.72194981726214724</c:v>
                </c:pt>
                <c:pt idx="3">
                  <c:v>0.67948830622221068</c:v>
                </c:pt>
                <c:pt idx="4">
                  <c:v>0.66097425564602719</c:v>
                </c:pt>
                <c:pt idx="5">
                  <c:v>0.80392324271246651</c:v>
                </c:pt>
                <c:pt idx="6">
                  <c:v>0.80014456666378819</c:v>
                </c:pt>
                <c:pt idx="7">
                  <c:v>0.62551030191814549</c:v>
                </c:pt>
                <c:pt idx="8">
                  <c:v>0.42684323618460562</c:v>
                </c:pt>
                <c:pt idx="9">
                  <c:v>0.56715104804483063</c:v>
                </c:pt>
                <c:pt idx="10">
                  <c:v>0.51535730748281972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wnioski o płatność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6"/>
              <c:layout>
                <c:manualLayout>
                  <c:x val="-3.933136676499511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9.6142230337850329E-17"/>
                  <c:y val="-1.6203700750273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Arkusz1!$A$2:$A$12</c:f>
              <c:strCache>
                <c:ptCount val="11"/>
                <c:pt idx="0">
                  <c:v>1 PRZEDSIĘBIORSTWA I INNOWACJE [EFRR]</c:v>
                </c:pt>
                <c:pt idx="1">
                  <c:v>2 TECHNOLOGIE INFORMACYJNO-KOMUNIKACYJNE [EFRR]</c:v>
                </c:pt>
                <c:pt idx="2">
                  <c:v>3 GOSPODARKA NISKOEMISYJNA [EFRR]</c:v>
                </c:pt>
                <c:pt idx="3">
                  <c:v>4 ŚRODOWISKO i ZASOBY [EFRR]</c:v>
                </c:pt>
                <c:pt idx="4">
                  <c:v>5 TRANSPORT  [EFRR]</c:v>
                </c:pt>
                <c:pt idx="5">
                  <c:v>6 INFRASTRUKTURA SPÓJNOŚCI SPOŁECZNEJ [EFRR]</c:v>
                </c:pt>
                <c:pt idx="6">
                  <c:v>7 INFRASTRUKTURA EDUKACYJNA [EFRR]</c:v>
                </c:pt>
                <c:pt idx="7">
                  <c:v>8 RYNEK PRACY [EFS]</c:v>
                </c:pt>
                <c:pt idx="8">
                  <c:v>9 WŁĄCZENIE SPOŁECZNE [EFS]</c:v>
                </c:pt>
                <c:pt idx="9">
                  <c:v>10 EDUKACJA [EFS]</c:v>
                </c:pt>
                <c:pt idx="10">
                  <c:v>11 POMOC TECHNICZNA [EFS]</c:v>
                </c:pt>
              </c:strCache>
            </c:strRef>
          </c:cat>
          <c:val>
            <c:numRef>
              <c:f>Arkusz1!$E$2:$E$12</c:f>
              <c:numCache>
                <c:formatCode>0%</c:formatCode>
                <c:ptCount val="11"/>
                <c:pt idx="0">
                  <c:v>0.22485160535872217</c:v>
                </c:pt>
                <c:pt idx="1">
                  <c:v>0.26972398019982735</c:v>
                </c:pt>
                <c:pt idx="2">
                  <c:v>0.21900223671732499</c:v>
                </c:pt>
                <c:pt idx="3">
                  <c:v>0.24030139435699965</c:v>
                </c:pt>
                <c:pt idx="4">
                  <c:v>0.29294062662900855</c:v>
                </c:pt>
                <c:pt idx="5">
                  <c:v>0.18053473803138209</c:v>
                </c:pt>
                <c:pt idx="6">
                  <c:v>0.45695805145040991</c:v>
                </c:pt>
                <c:pt idx="7">
                  <c:v>0.32928997108254826</c:v>
                </c:pt>
                <c:pt idx="8">
                  <c:v>0.13088692838281599</c:v>
                </c:pt>
                <c:pt idx="9">
                  <c:v>0.21311001965968918</c:v>
                </c:pt>
                <c:pt idx="10">
                  <c:v>0.36486387840266671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certyfikacja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5.2441822353326562E-3"/>
                  <c:y val="-1.3888886357377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5552277941658531E-3"/>
                  <c:y val="5.5555545429508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2441822353326804E-3"/>
                  <c:y val="5.0925916643715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9331366764995112E-3"/>
                  <c:y val="5.0925916643715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5.5555545429508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2441822353326804E-3"/>
                  <c:y val="4.8611102250819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6220911176663415E-3"/>
                  <c:y val="5.5555545429508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6220911176662439E-3"/>
                  <c:y val="5.0925916643715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4.8611102250819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3.9331366764995112E-3"/>
                  <c:y val="4.629628785792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Arkusz1!$A$2:$A$12</c:f>
              <c:strCache>
                <c:ptCount val="11"/>
                <c:pt idx="0">
                  <c:v>1 PRZEDSIĘBIORSTWA I INNOWACJE [EFRR]</c:v>
                </c:pt>
                <c:pt idx="1">
                  <c:v>2 TECHNOLOGIE INFORMACYJNO-KOMUNIKACYJNE [EFRR]</c:v>
                </c:pt>
                <c:pt idx="2">
                  <c:v>3 GOSPODARKA NISKOEMISYJNA [EFRR]</c:v>
                </c:pt>
                <c:pt idx="3">
                  <c:v>4 ŚRODOWISKO i ZASOBY [EFRR]</c:v>
                </c:pt>
                <c:pt idx="4">
                  <c:v>5 TRANSPORT  [EFRR]</c:v>
                </c:pt>
                <c:pt idx="5">
                  <c:v>6 INFRASTRUKTURA SPÓJNOŚCI SPOŁECZNEJ [EFRR]</c:v>
                </c:pt>
                <c:pt idx="6">
                  <c:v>7 INFRASTRUKTURA EDUKACYJNA [EFRR]</c:v>
                </c:pt>
                <c:pt idx="7">
                  <c:v>8 RYNEK PRACY [EFS]</c:v>
                </c:pt>
                <c:pt idx="8">
                  <c:v>9 WŁĄCZENIE SPOŁECZNE [EFS]</c:v>
                </c:pt>
                <c:pt idx="9">
                  <c:v>10 EDUKACJA [EFS]</c:v>
                </c:pt>
                <c:pt idx="10">
                  <c:v>11 POMOC TECHNICZNA [EFS]</c:v>
                </c:pt>
              </c:strCache>
            </c:strRef>
          </c:cat>
          <c:val>
            <c:numRef>
              <c:f>Arkusz1!$F$2:$F$12</c:f>
              <c:numCache>
                <c:formatCode>0%</c:formatCode>
                <c:ptCount val="11"/>
                <c:pt idx="0">
                  <c:v>0.27757618734520051</c:v>
                </c:pt>
                <c:pt idx="1">
                  <c:v>0.24071238846419957</c:v>
                </c:pt>
                <c:pt idx="2">
                  <c:v>0.18124620026483948</c:v>
                </c:pt>
                <c:pt idx="3">
                  <c:v>0.17847102384911712</c:v>
                </c:pt>
                <c:pt idx="4">
                  <c:v>0.27501932549658548</c:v>
                </c:pt>
                <c:pt idx="5">
                  <c:v>0.14111528665100509</c:v>
                </c:pt>
                <c:pt idx="6">
                  <c:v>0.5149560866434455</c:v>
                </c:pt>
                <c:pt idx="7">
                  <c:v>0.24711712340325756</c:v>
                </c:pt>
                <c:pt idx="8">
                  <c:v>9.1188344144065611E-2</c:v>
                </c:pt>
                <c:pt idx="9">
                  <c:v>0.17692270965218562</c:v>
                </c:pt>
                <c:pt idx="10">
                  <c:v>0.32465238269230767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6792448"/>
        <c:axId val="106793984"/>
        <c:axId val="0"/>
      </c:bar3DChart>
      <c:catAx>
        <c:axId val="106792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pl-PL"/>
          </a:p>
        </c:txPr>
        <c:crossAx val="106793984"/>
        <c:crosses val="autoZero"/>
        <c:auto val="1"/>
        <c:lblAlgn val="ctr"/>
        <c:lblOffset val="100"/>
        <c:noMultiLvlLbl val="0"/>
      </c:catAx>
      <c:valAx>
        <c:axId val="10679398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067924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3902734983685747"/>
          <c:y val="0.93665321655320122"/>
          <c:w val="0.52194519433107966"/>
          <c:h val="4.391742522756827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400" b="1" dirty="0"/>
              <a:t>Liczba podpisanych umów o </a:t>
            </a:r>
            <a:r>
              <a:rPr lang="pl-PL" sz="1400" b="1" dirty="0" smtClean="0"/>
              <a:t>dofinansowanie</a:t>
            </a:r>
          </a:p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400" b="1" dirty="0" smtClean="0"/>
              <a:t>[szt.]</a:t>
            </a:r>
            <a:endParaRPr lang="pl-PL" sz="1400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Lbls>
            <c:dLbl>
              <c:idx val="1"/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 30.11.2018'!$A$74:$A$89</c:f>
              <c:strCache>
                <c:ptCount val="16"/>
                <c:pt idx="0">
                  <c:v>śląskie</c:v>
                </c:pt>
                <c:pt idx="1">
                  <c:v>dolnośląskie</c:v>
                </c:pt>
                <c:pt idx="2">
                  <c:v>lubelskie</c:v>
                </c:pt>
                <c:pt idx="3">
                  <c:v>małopolskie</c:v>
                </c:pt>
                <c:pt idx="4">
                  <c:v>mazowieckie</c:v>
                </c:pt>
                <c:pt idx="5">
                  <c:v>warmińsko-mazurskie</c:v>
                </c:pt>
                <c:pt idx="6">
                  <c:v>wielkopolskie</c:v>
                </c:pt>
                <c:pt idx="7">
                  <c:v>podkarpackie</c:v>
                </c:pt>
                <c:pt idx="8">
                  <c:v>łódzkie</c:v>
                </c:pt>
                <c:pt idx="9">
                  <c:v>świętokrzyskie</c:v>
                </c:pt>
                <c:pt idx="10">
                  <c:v>pomorskie</c:v>
                </c:pt>
                <c:pt idx="11">
                  <c:v>kujawsko-pomorskie</c:v>
                </c:pt>
                <c:pt idx="12">
                  <c:v>zachodniopomorskie</c:v>
                </c:pt>
                <c:pt idx="13">
                  <c:v>podlaskie</c:v>
                </c:pt>
                <c:pt idx="14">
                  <c:v>opolskie</c:v>
                </c:pt>
                <c:pt idx="15">
                  <c:v>lubuskie</c:v>
                </c:pt>
              </c:strCache>
            </c:strRef>
          </c:cat>
          <c:val>
            <c:numRef>
              <c:f>'Dane na 30.11.2018'!$B$74:$B$89</c:f>
              <c:numCache>
                <c:formatCode>#,##0</c:formatCode>
                <c:ptCount val="16"/>
                <c:pt idx="0">
                  <c:v>3203</c:v>
                </c:pt>
                <c:pt idx="1">
                  <c:v>2918</c:v>
                </c:pt>
                <c:pt idx="2">
                  <c:v>2786</c:v>
                </c:pt>
                <c:pt idx="3">
                  <c:v>2679</c:v>
                </c:pt>
                <c:pt idx="4">
                  <c:v>2598</c:v>
                </c:pt>
                <c:pt idx="5">
                  <c:v>2320</c:v>
                </c:pt>
                <c:pt idx="6">
                  <c:v>2285</c:v>
                </c:pt>
                <c:pt idx="7">
                  <c:v>2281</c:v>
                </c:pt>
                <c:pt idx="8">
                  <c:v>2155</c:v>
                </c:pt>
                <c:pt idx="9">
                  <c:v>1593</c:v>
                </c:pt>
                <c:pt idx="10">
                  <c:v>1575</c:v>
                </c:pt>
                <c:pt idx="11">
                  <c:v>1445</c:v>
                </c:pt>
                <c:pt idx="12">
                  <c:v>1442</c:v>
                </c:pt>
                <c:pt idx="13">
                  <c:v>1322</c:v>
                </c:pt>
                <c:pt idx="14">
                  <c:v>919</c:v>
                </c:pt>
                <c:pt idx="15">
                  <c:v>748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4881664"/>
        <c:axId val="114883200"/>
        <c:axId val="0"/>
      </c:bar3DChart>
      <c:catAx>
        <c:axId val="11488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4883200"/>
        <c:crosses val="autoZero"/>
        <c:auto val="1"/>
        <c:lblAlgn val="ctr"/>
        <c:lblOffset val="100"/>
        <c:noMultiLvlLbl val="0"/>
      </c:catAx>
      <c:valAx>
        <c:axId val="114883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4881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400" b="1" dirty="0"/>
              <a:t>Dofinansowanie UE w podpisanych umowach </a:t>
            </a:r>
            <a:endParaRPr lang="pl-PL" sz="1400" b="1" dirty="0" smtClean="0"/>
          </a:p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400" b="1" dirty="0" smtClean="0"/>
              <a:t>[mln zł]</a:t>
            </a:r>
            <a:endParaRPr lang="pl-PL" sz="1400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Pt>
            <c:idx val="6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133520242660821E-3"/>
                  <c:y val="-1.3250574528229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869432504051499E-2"/>
                  <c:y val="-3.068660925773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1060693060369766E-3"/>
                  <c:y val="-3.9019594245705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5825910005401993E-2"/>
                  <c:y val="-3.682393110928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3480285570510835E-3"/>
                  <c:y val="-1.9246388448421557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4615376663718627E-2"/>
                  <c:y val="-9.93788690267372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8461484781892218E-2"/>
                  <c:y val="-4.6761801598748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9.8911728473322566E-3"/>
                  <c:y val="-1.5343304628869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2.8571842466150493E-2"/>
                  <c:y val="-1.841196555464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2.3901697931974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 30.11.2018'!$A$124:$A$139</c:f>
              <c:strCache>
                <c:ptCount val="16"/>
                <c:pt idx="0">
                  <c:v>śląskie</c:v>
                </c:pt>
                <c:pt idx="1">
                  <c:v>małopolskie</c:v>
                </c:pt>
                <c:pt idx="2">
                  <c:v>wielkopolskie</c:v>
                </c:pt>
                <c:pt idx="3">
                  <c:v>pomorskie</c:v>
                </c:pt>
                <c:pt idx="4">
                  <c:v>lubelskie</c:v>
                </c:pt>
                <c:pt idx="5">
                  <c:v>mazowieckie</c:v>
                </c:pt>
                <c:pt idx="6">
                  <c:v>dolnośląskie</c:v>
                </c:pt>
                <c:pt idx="7">
                  <c:v>łódzkie</c:v>
                </c:pt>
                <c:pt idx="8">
                  <c:v>podkarpackie</c:v>
                </c:pt>
                <c:pt idx="9">
                  <c:v>kujawsko-pomorskie</c:v>
                </c:pt>
                <c:pt idx="10">
                  <c:v>warmińsko-mazurskie</c:v>
                </c:pt>
                <c:pt idx="11">
                  <c:v>zachodniopomorskie</c:v>
                </c:pt>
                <c:pt idx="12">
                  <c:v>świętokrzyskie</c:v>
                </c:pt>
                <c:pt idx="13">
                  <c:v>podlaskie</c:v>
                </c:pt>
                <c:pt idx="14">
                  <c:v>opolskie</c:v>
                </c:pt>
                <c:pt idx="15">
                  <c:v>lubuskie</c:v>
                </c:pt>
              </c:strCache>
            </c:strRef>
          </c:cat>
          <c:val>
            <c:numRef>
              <c:f>'Dane na 30.11.2018'!$D$124:$D$139</c:f>
              <c:numCache>
                <c:formatCode>#,##0.00</c:formatCode>
                <c:ptCount val="16"/>
                <c:pt idx="0">
                  <c:v>9003.2629760499985</c:v>
                </c:pt>
                <c:pt idx="1">
                  <c:v>8116.7947839399994</c:v>
                </c:pt>
                <c:pt idx="2">
                  <c:v>7317.29424294</c:v>
                </c:pt>
                <c:pt idx="3">
                  <c:v>6455.0915802700001</c:v>
                </c:pt>
                <c:pt idx="4">
                  <c:v>6236.69408896</c:v>
                </c:pt>
                <c:pt idx="5">
                  <c:v>6194.85528832</c:v>
                </c:pt>
                <c:pt idx="6">
                  <c:v>6089.2199431700001</c:v>
                </c:pt>
                <c:pt idx="7">
                  <c:v>5819.5705663799999</c:v>
                </c:pt>
                <c:pt idx="8">
                  <c:v>5678.0128428600001</c:v>
                </c:pt>
                <c:pt idx="9">
                  <c:v>4387.9390288000004</c:v>
                </c:pt>
                <c:pt idx="10">
                  <c:v>4216.4733526399996</c:v>
                </c:pt>
                <c:pt idx="11">
                  <c:v>3982.3941413800003</c:v>
                </c:pt>
                <c:pt idx="12">
                  <c:v>3453.5030280599999</c:v>
                </c:pt>
                <c:pt idx="13">
                  <c:v>3024.90233162</c:v>
                </c:pt>
                <c:pt idx="14">
                  <c:v>2966.5659070900001</c:v>
                </c:pt>
                <c:pt idx="15">
                  <c:v>2483.20641097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5974912"/>
        <c:axId val="115976448"/>
        <c:axId val="0"/>
      </c:bar3DChart>
      <c:catAx>
        <c:axId val="11597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5976448"/>
        <c:crosses val="autoZero"/>
        <c:auto val="1"/>
        <c:lblAlgn val="ctr"/>
        <c:lblOffset val="100"/>
        <c:noMultiLvlLbl val="0"/>
      </c:catAx>
      <c:valAx>
        <c:axId val="115976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5974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400" b="1" dirty="0"/>
              <a:t>Liczba zatwierdzonych wniosków o </a:t>
            </a:r>
            <a:r>
              <a:rPr lang="pl-PL" sz="1400" b="1" dirty="0" smtClean="0"/>
              <a:t>płatność</a:t>
            </a:r>
          </a:p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400" b="1" dirty="0" smtClean="0"/>
              <a:t>[szt.]</a:t>
            </a:r>
            <a:endParaRPr lang="pl-PL" sz="1400" b="1" dirty="0"/>
          </a:p>
        </c:rich>
      </c:tx>
      <c:layout>
        <c:manualLayout>
          <c:xMode val="edge"/>
          <c:yMode val="edge"/>
          <c:x val="0.26991115864715598"/>
          <c:y val="1.7670655641436665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6.5573770491803504E-3"/>
                  <c:y val="-2.4060146577444212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11475409836076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6666666666666672E-2"/>
                  <c:y val="-3.8259200358612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 30.11.2018'!$A$96:$A$111</c:f>
              <c:strCache>
                <c:ptCount val="16"/>
                <c:pt idx="0">
                  <c:v>dolnośląskie</c:v>
                </c:pt>
                <c:pt idx="1">
                  <c:v>śląskie</c:v>
                </c:pt>
                <c:pt idx="2">
                  <c:v>mazowieckie</c:v>
                </c:pt>
                <c:pt idx="3">
                  <c:v>łódzkie</c:v>
                </c:pt>
                <c:pt idx="4">
                  <c:v>podkarpackie</c:v>
                </c:pt>
                <c:pt idx="5">
                  <c:v>lubelskie</c:v>
                </c:pt>
                <c:pt idx="6">
                  <c:v>pomorskie</c:v>
                </c:pt>
                <c:pt idx="7">
                  <c:v>wielkopolskie</c:v>
                </c:pt>
                <c:pt idx="8">
                  <c:v>małopolskie</c:v>
                </c:pt>
                <c:pt idx="9">
                  <c:v>świętokrzyskie</c:v>
                </c:pt>
                <c:pt idx="10">
                  <c:v>warmińsko-mazurskie</c:v>
                </c:pt>
                <c:pt idx="11">
                  <c:v>zachodniopomorskie</c:v>
                </c:pt>
                <c:pt idx="12">
                  <c:v>kujawsko-pomorskie</c:v>
                </c:pt>
                <c:pt idx="13">
                  <c:v>opolskie</c:v>
                </c:pt>
                <c:pt idx="14">
                  <c:v>podlaskie</c:v>
                </c:pt>
                <c:pt idx="15">
                  <c:v>lubuskie</c:v>
                </c:pt>
              </c:strCache>
            </c:strRef>
          </c:cat>
          <c:val>
            <c:numRef>
              <c:f>'Dane na 30.11.2018'!$B$96:$B$111</c:f>
              <c:numCache>
                <c:formatCode>#,##0</c:formatCode>
                <c:ptCount val="16"/>
                <c:pt idx="0">
                  <c:v>10035</c:v>
                </c:pt>
                <c:pt idx="1">
                  <c:v>9790</c:v>
                </c:pt>
                <c:pt idx="2">
                  <c:v>9702</c:v>
                </c:pt>
                <c:pt idx="3">
                  <c:v>8989</c:v>
                </c:pt>
                <c:pt idx="4">
                  <c:v>8825</c:v>
                </c:pt>
                <c:pt idx="5">
                  <c:v>8469</c:v>
                </c:pt>
                <c:pt idx="6">
                  <c:v>8064</c:v>
                </c:pt>
                <c:pt idx="7">
                  <c:v>7955</c:v>
                </c:pt>
                <c:pt idx="8">
                  <c:v>7822</c:v>
                </c:pt>
                <c:pt idx="9">
                  <c:v>5920</c:v>
                </c:pt>
                <c:pt idx="10">
                  <c:v>5745</c:v>
                </c:pt>
                <c:pt idx="11">
                  <c:v>4549</c:v>
                </c:pt>
                <c:pt idx="12">
                  <c:v>4270</c:v>
                </c:pt>
                <c:pt idx="13">
                  <c:v>4030</c:v>
                </c:pt>
                <c:pt idx="14">
                  <c:v>3626</c:v>
                </c:pt>
                <c:pt idx="15">
                  <c:v>3017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6048256"/>
        <c:axId val="116049792"/>
        <c:axId val="0"/>
      </c:bar3DChart>
      <c:catAx>
        <c:axId val="11604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6049792"/>
        <c:crosses val="autoZero"/>
        <c:auto val="1"/>
        <c:lblAlgn val="ctr"/>
        <c:lblOffset val="100"/>
        <c:noMultiLvlLbl val="0"/>
      </c:catAx>
      <c:valAx>
        <c:axId val="116049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6048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latin typeface="+mn-lt"/>
        </a:defRPr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400" b="1" dirty="0"/>
              <a:t>Dofinansowanie UE we wnioskach o </a:t>
            </a:r>
            <a:r>
              <a:rPr lang="pl-PL" sz="1400" b="1" dirty="0" smtClean="0"/>
              <a:t>płatność</a:t>
            </a:r>
          </a:p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400" b="1" dirty="0" smtClean="0"/>
              <a:t>[mln zł]</a:t>
            </a:r>
            <a:endParaRPr lang="pl-PL" sz="1400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2.1680213101130923E-3"/>
                  <c:y val="-1.8845693833154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296781839054921E-3"/>
                  <c:y val="-1.1734156274302856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3062344924638006E-3"/>
                  <c:y val="-2.8780439326185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3119097878013557E-4"/>
                  <c:y val="-1.57048522386401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1201396115241296E-2"/>
                  <c:y val="-2.2754815050042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4134272996619738E-2"/>
                  <c:y val="-1.01910787136451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4873463133725883E-2"/>
                  <c:y val="-1.7695950449949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7636929230085547E-2"/>
                  <c:y val="-2.1698977891345407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1.7848248342776728E-2"/>
                  <c:y val="-8.97816909232307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7.6714855756767767E-3"/>
                  <c:y val="4.67960157204755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 30.11.2018'!$A$157:$A$172</c:f>
              <c:strCache>
                <c:ptCount val="16"/>
                <c:pt idx="0">
                  <c:v>śląskie</c:v>
                </c:pt>
                <c:pt idx="1">
                  <c:v>dolnośląskie</c:v>
                </c:pt>
                <c:pt idx="2">
                  <c:v>podkarpackie</c:v>
                </c:pt>
                <c:pt idx="3">
                  <c:v>wielkopolskie</c:v>
                </c:pt>
                <c:pt idx="4">
                  <c:v>małopolskie</c:v>
                </c:pt>
                <c:pt idx="5">
                  <c:v>mazowieckie</c:v>
                </c:pt>
                <c:pt idx="6">
                  <c:v>pomorskie</c:v>
                </c:pt>
                <c:pt idx="7">
                  <c:v>lubelskie</c:v>
                </c:pt>
                <c:pt idx="8">
                  <c:v>łódzkie</c:v>
                </c:pt>
                <c:pt idx="9">
                  <c:v>zachodniopomorskie</c:v>
                </c:pt>
                <c:pt idx="10">
                  <c:v>opolskie</c:v>
                </c:pt>
                <c:pt idx="11">
                  <c:v>kujawsko-pomorskie</c:v>
                </c:pt>
                <c:pt idx="12">
                  <c:v>warmińsko-mazurskie</c:v>
                </c:pt>
                <c:pt idx="13">
                  <c:v>świętokrzyskie</c:v>
                </c:pt>
                <c:pt idx="14">
                  <c:v>podlaskie</c:v>
                </c:pt>
                <c:pt idx="15">
                  <c:v>lubuskie</c:v>
                </c:pt>
              </c:strCache>
            </c:strRef>
          </c:cat>
          <c:val>
            <c:numRef>
              <c:f>'Dane na 30.11.2018'!$D$157:$D$172</c:f>
              <c:numCache>
                <c:formatCode>#,##0.00</c:formatCode>
                <c:ptCount val="16"/>
                <c:pt idx="0">
                  <c:v>2498.7599868699999</c:v>
                </c:pt>
                <c:pt idx="1">
                  <c:v>2361.6930768899997</c:v>
                </c:pt>
                <c:pt idx="2">
                  <c:v>2294.9785452600004</c:v>
                </c:pt>
                <c:pt idx="3">
                  <c:v>2174.3806806399998</c:v>
                </c:pt>
                <c:pt idx="4">
                  <c:v>2088.0861605099999</c:v>
                </c:pt>
                <c:pt idx="5">
                  <c:v>2078.4220515299999</c:v>
                </c:pt>
                <c:pt idx="6">
                  <c:v>1781.8074536099998</c:v>
                </c:pt>
                <c:pt idx="7">
                  <c:v>1575.6403494000001</c:v>
                </c:pt>
                <c:pt idx="8">
                  <c:v>1571.0295348099999</c:v>
                </c:pt>
                <c:pt idx="9">
                  <c:v>1481.9927728800001</c:v>
                </c:pt>
                <c:pt idx="10">
                  <c:v>1173.0684335999999</c:v>
                </c:pt>
                <c:pt idx="11">
                  <c:v>1121.12912721</c:v>
                </c:pt>
                <c:pt idx="12">
                  <c:v>1118.5177985299999</c:v>
                </c:pt>
                <c:pt idx="13">
                  <c:v>971.72309489999998</c:v>
                </c:pt>
                <c:pt idx="14">
                  <c:v>732.52713412000003</c:v>
                </c:pt>
                <c:pt idx="15">
                  <c:v>712.42791067999997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664768"/>
        <c:axId val="117674752"/>
        <c:axId val="0"/>
      </c:bar3DChart>
      <c:catAx>
        <c:axId val="11766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7674752"/>
        <c:crosses val="autoZero"/>
        <c:auto val="1"/>
        <c:lblAlgn val="ctr"/>
        <c:lblOffset val="100"/>
        <c:noMultiLvlLbl val="0"/>
      </c:catAx>
      <c:valAx>
        <c:axId val="117674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7664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1532" cy="496173"/>
          </a:xfrm>
          <a:prstGeom prst="rect">
            <a:avLst/>
          </a:prstGeom>
        </p:spPr>
        <p:txBody>
          <a:bodyPr vert="horz" lIns="91622" tIns="45812" rIns="91622" bIns="4581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5047" y="4"/>
            <a:ext cx="2941532" cy="496173"/>
          </a:xfrm>
          <a:prstGeom prst="rect">
            <a:avLst/>
          </a:prstGeom>
        </p:spPr>
        <p:txBody>
          <a:bodyPr vert="horz" lIns="91622" tIns="45812" rIns="91622" bIns="45812" rtlCol="0"/>
          <a:lstStyle>
            <a:lvl1pPr algn="r">
              <a:defRPr sz="1200"/>
            </a:lvl1pPr>
          </a:lstStyle>
          <a:p>
            <a:fld id="{D8F6125F-04B8-46E4-A731-05E4BE090AA9}" type="datetimeFigureOut">
              <a:rPr lang="pl-PL" smtClean="0"/>
              <a:pPr/>
              <a:t>2018-12-10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5569"/>
            <a:ext cx="2941532" cy="496173"/>
          </a:xfrm>
          <a:prstGeom prst="rect">
            <a:avLst/>
          </a:prstGeom>
        </p:spPr>
        <p:txBody>
          <a:bodyPr vert="horz" lIns="91622" tIns="45812" rIns="91622" bIns="4581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5047" y="9425569"/>
            <a:ext cx="2941532" cy="496173"/>
          </a:xfrm>
          <a:prstGeom prst="rect">
            <a:avLst/>
          </a:prstGeom>
        </p:spPr>
        <p:txBody>
          <a:bodyPr vert="horz" lIns="91622" tIns="45812" rIns="91622" bIns="45812" rtlCol="0" anchor="b"/>
          <a:lstStyle>
            <a:lvl1pPr algn="r">
              <a:defRPr sz="1200"/>
            </a:lvl1pPr>
          </a:lstStyle>
          <a:p>
            <a:fld id="{DCDE1215-4202-491A-949F-C0C1DE8DA62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040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1430" cy="495835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186" y="0"/>
            <a:ext cx="2941430" cy="495835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3C7867FF-B1B6-42C1-826E-F569E242FF34}" type="datetimeFigureOut">
              <a:rPr lang="pl-PL" smtClean="0"/>
              <a:pPr/>
              <a:t>2018-12-10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8201" y="4712969"/>
            <a:ext cx="5431748" cy="4465896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5937"/>
            <a:ext cx="2941430" cy="49583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186" y="9425937"/>
            <a:ext cx="2941430" cy="49583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BA382A15-7D2C-4496-B792-3E52DA6C51C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887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91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87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046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97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90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845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2018-12-10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28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2018-12-10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99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2018-12-10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7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74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2018-12-10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86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BA3F-33EE-4B10-A7A9-11EA9EFA526F}" type="datetimeFigureOut">
              <a:rPr lang="pl-PL" smtClean="0"/>
              <a:pPr/>
              <a:t>2018-12-10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85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71600" y="3861048"/>
            <a:ext cx="7772400" cy="266429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pl-PL" sz="36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STAN REALIZACJI </a:t>
            </a:r>
            <a:br>
              <a:rPr lang="pl-PL" sz="36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36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REGIONALNEGO PROGRAMU OPERACYJNEGO WOJEWÓDZTWA DOLNOŚLĄSKIEGO 2014-2020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2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Wrocław, </a:t>
            </a:r>
            <a:r>
              <a:rPr lang="pl-PL" sz="22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grudzień </a:t>
            </a:r>
            <a:r>
              <a:rPr lang="pl-PL" sz="2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2018</a:t>
            </a:r>
          </a:p>
        </p:txBody>
      </p:sp>
      <p:pic>
        <p:nvPicPr>
          <p:cNvPr id="1026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0865"/>
            <a:ext cx="4716016" cy="45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49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a 1"/>
          <p:cNvGrpSpPr/>
          <p:nvPr/>
        </p:nvGrpSpPr>
        <p:grpSpPr>
          <a:xfrm>
            <a:off x="1854752" y="992004"/>
            <a:ext cx="8735737" cy="5741517"/>
            <a:chOff x="1860351" y="1397071"/>
            <a:chExt cx="5423297" cy="4052636"/>
          </a:xfrm>
        </p:grpSpPr>
        <p:sp>
          <p:nvSpPr>
            <p:cNvPr id="3" name="Dowolny kształt 2"/>
            <p:cNvSpPr/>
            <p:nvPr/>
          </p:nvSpPr>
          <p:spPr>
            <a:xfrm>
              <a:off x="4252024" y="1397071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4250" tIns="314769" rIns="284251" bIns="314768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2100" kern="1200">
                <a:solidFill>
                  <a:srgbClr val="00CCFF"/>
                </a:solidFill>
              </a:endParaRPr>
            </a:p>
          </p:txBody>
        </p:sp>
        <p:sp>
          <p:nvSpPr>
            <p:cNvPr id="4" name="Dowolny kształt 3"/>
            <p:cNvSpPr/>
            <p:nvPr/>
          </p:nvSpPr>
          <p:spPr>
            <a:xfrm>
              <a:off x="5602426" y="1698365"/>
              <a:ext cx="1681222" cy="903882"/>
            </a:xfrm>
            <a:custGeom>
              <a:avLst/>
              <a:gdLst>
                <a:gd name="connsiteX0" fmla="*/ 0 w 1681222"/>
                <a:gd name="connsiteY0" fmla="*/ 0 h 903882"/>
                <a:gd name="connsiteX1" fmla="*/ 1681222 w 1681222"/>
                <a:gd name="connsiteY1" fmla="*/ 0 h 903882"/>
                <a:gd name="connsiteX2" fmla="*/ 1681222 w 1681222"/>
                <a:gd name="connsiteY2" fmla="*/ 903882 h 903882"/>
                <a:gd name="connsiteX3" fmla="*/ 0 w 1681222"/>
                <a:gd name="connsiteY3" fmla="*/ 903882 h 903882"/>
                <a:gd name="connsiteX4" fmla="*/ 0 w 1681222"/>
                <a:gd name="connsiteY4" fmla="*/ 0 h 903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1222" h="903882">
                  <a:moveTo>
                    <a:pt x="0" y="0"/>
                  </a:moveTo>
                  <a:lnTo>
                    <a:pt x="1681222" y="0"/>
                  </a:lnTo>
                  <a:lnTo>
                    <a:pt x="1681222" y="903882"/>
                  </a:lnTo>
                  <a:lnTo>
                    <a:pt x="0" y="9038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  <p:sp>
          <p:nvSpPr>
            <p:cNvPr id="5" name="Dowolny kształt 4"/>
            <p:cNvSpPr/>
            <p:nvPr/>
          </p:nvSpPr>
          <p:spPr>
            <a:xfrm>
              <a:off x="2836544" y="1397071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DC00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284250" tIns="314769" rIns="284251" bIns="314768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2100" dirty="0"/>
            </a:p>
          </p:txBody>
        </p:sp>
        <p:sp>
          <p:nvSpPr>
            <p:cNvPr id="7" name="Dowolny kształt 6"/>
            <p:cNvSpPr/>
            <p:nvPr/>
          </p:nvSpPr>
          <p:spPr>
            <a:xfrm>
              <a:off x="3541572" y="2675763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4250" tIns="314769" rIns="284251" bIns="314768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2100" kern="1200"/>
            </a:p>
          </p:txBody>
        </p:sp>
        <p:sp>
          <p:nvSpPr>
            <p:cNvPr id="8" name="Dowolny kształt 7"/>
            <p:cNvSpPr/>
            <p:nvPr/>
          </p:nvSpPr>
          <p:spPr>
            <a:xfrm>
              <a:off x="1860351" y="2977058"/>
              <a:ext cx="1626989" cy="903882"/>
            </a:xfrm>
            <a:custGeom>
              <a:avLst/>
              <a:gdLst>
                <a:gd name="connsiteX0" fmla="*/ 0 w 1626989"/>
                <a:gd name="connsiteY0" fmla="*/ 0 h 903882"/>
                <a:gd name="connsiteX1" fmla="*/ 1626989 w 1626989"/>
                <a:gd name="connsiteY1" fmla="*/ 0 h 903882"/>
                <a:gd name="connsiteX2" fmla="*/ 1626989 w 1626989"/>
                <a:gd name="connsiteY2" fmla="*/ 903882 h 903882"/>
                <a:gd name="connsiteX3" fmla="*/ 0 w 1626989"/>
                <a:gd name="connsiteY3" fmla="*/ 903882 h 903882"/>
                <a:gd name="connsiteX4" fmla="*/ 0 w 1626989"/>
                <a:gd name="connsiteY4" fmla="*/ 0 h 903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6989" h="903882">
                  <a:moveTo>
                    <a:pt x="0" y="0"/>
                  </a:moveTo>
                  <a:lnTo>
                    <a:pt x="1626989" y="0"/>
                  </a:lnTo>
                  <a:lnTo>
                    <a:pt x="1626989" y="903882"/>
                  </a:lnTo>
                  <a:lnTo>
                    <a:pt x="0" y="9038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  <p:sp>
          <p:nvSpPr>
            <p:cNvPr id="9" name="Dowolny kształt 8"/>
            <p:cNvSpPr/>
            <p:nvPr/>
          </p:nvSpPr>
          <p:spPr>
            <a:xfrm>
              <a:off x="4957053" y="2675763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4240" tIns="234759" rIns="204241" bIns="234758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  <p:sp>
          <p:nvSpPr>
            <p:cNvPr id="10" name="Dowolny kształt 9"/>
            <p:cNvSpPr/>
            <p:nvPr/>
          </p:nvSpPr>
          <p:spPr>
            <a:xfrm>
              <a:off x="4196888" y="3943235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4240" tIns="234759" rIns="204241" bIns="234758" numCol="1" spcCol="1270" anchor="ctr" anchorCtr="0">
              <a:noAutofit/>
            </a:bodyPr>
            <a:lstStyle/>
            <a:p>
              <a:pPr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/>
            </a:p>
          </p:txBody>
        </p:sp>
        <p:sp>
          <p:nvSpPr>
            <p:cNvPr id="11" name="Dowolny kształt 10"/>
            <p:cNvSpPr/>
            <p:nvPr/>
          </p:nvSpPr>
          <p:spPr>
            <a:xfrm>
              <a:off x="5602426" y="4255751"/>
              <a:ext cx="1681222" cy="903882"/>
            </a:xfrm>
            <a:custGeom>
              <a:avLst/>
              <a:gdLst>
                <a:gd name="connsiteX0" fmla="*/ 0 w 1681222"/>
                <a:gd name="connsiteY0" fmla="*/ 0 h 903882"/>
                <a:gd name="connsiteX1" fmla="*/ 1681222 w 1681222"/>
                <a:gd name="connsiteY1" fmla="*/ 0 h 903882"/>
                <a:gd name="connsiteX2" fmla="*/ 1681222 w 1681222"/>
                <a:gd name="connsiteY2" fmla="*/ 903882 h 903882"/>
                <a:gd name="connsiteX3" fmla="*/ 0 w 1681222"/>
                <a:gd name="connsiteY3" fmla="*/ 903882 h 903882"/>
                <a:gd name="connsiteX4" fmla="*/ 0 w 1681222"/>
                <a:gd name="connsiteY4" fmla="*/ 0 h 903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1222" h="903882">
                  <a:moveTo>
                    <a:pt x="0" y="0"/>
                  </a:moveTo>
                  <a:lnTo>
                    <a:pt x="1681222" y="0"/>
                  </a:lnTo>
                  <a:lnTo>
                    <a:pt x="1681222" y="903882"/>
                  </a:lnTo>
                  <a:lnTo>
                    <a:pt x="0" y="9038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  <p:sp>
          <p:nvSpPr>
            <p:cNvPr id="12" name="Dowolny kształt 11"/>
            <p:cNvSpPr/>
            <p:nvPr/>
          </p:nvSpPr>
          <p:spPr>
            <a:xfrm>
              <a:off x="2836544" y="3939657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4240" tIns="234759" rIns="204241" bIns="234758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</p:grpSp>
      <p:sp>
        <p:nvSpPr>
          <p:cNvPr id="6" name="Prostokąt 5"/>
          <p:cNvSpPr/>
          <p:nvPr/>
        </p:nvSpPr>
        <p:spPr>
          <a:xfrm>
            <a:off x="3546677" y="1483646"/>
            <a:ext cx="18722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alokacja </a:t>
            </a:r>
            <a:r>
              <a:rPr lang="pl-PL" sz="1200" b="1" dirty="0"/>
              <a:t>Programu </a:t>
            </a:r>
            <a:endParaRPr lang="pl-PL" sz="1200" b="1" dirty="0" smtClean="0"/>
          </a:p>
          <a:p>
            <a:pPr algn="ctr"/>
            <a:r>
              <a:rPr lang="pl-PL" sz="1200" dirty="0" smtClean="0"/>
              <a:t>(bez rezerwy wykonania) </a:t>
            </a:r>
            <a:endParaRPr lang="pl-PL" sz="1200" dirty="0"/>
          </a:p>
          <a:p>
            <a:pPr algn="ctr"/>
            <a:r>
              <a:rPr lang="pl-PL" sz="1200" b="1" dirty="0" smtClean="0"/>
              <a:t>2 201 487 446 euro*</a:t>
            </a:r>
            <a:r>
              <a:rPr lang="pl-PL" sz="1200" dirty="0" smtClean="0"/>
              <a:t>, </a:t>
            </a:r>
          </a:p>
          <a:p>
            <a:pPr algn="ctr"/>
            <a:r>
              <a:rPr lang="pl-PL" sz="1200" dirty="0" smtClean="0"/>
              <a:t>tj</a:t>
            </a:r>
            <a:r>
              <a:rPr lang="pl-PL" sz="1200" dirty="0"/>
              <a:t>. </a:t>
            </a:r>
            <a:r>
              <a:rPr lang="pl-PL" sz="1200" dirty="0" smtClean="0"/>
              <a:t>9 447 903 524 zł </a:t>
            </a:r>
          </a:p>
          <a:p>
            <a:pPr algn="ctr"/>
            <a:r>
              <a:rPr lang="pl-PL" sz="1200" dirty="0" smtClean="0"/>
              <a:t>(</a:t>
            </a:r>
            <a:r>
              <a:rPr lang="pl-PL" sz="1200" dirty="0"/>
              <a:t>wg kursu </a:t>
            </a:r>
            <a:r>
              <a:rPr lang="pl-PL" sz="1200" dirty="0" smtClean="0"/>
              <a:t>z 29.11.2018 </a:t>
            </a:r>
            <a:r>
              <a:rPr lang="pl-PL" sz="1200" dirty="0"/>
              <a:t>r</a:t>
            </a:r>
            <a:r>
              <a:rPr lang="pl-PL" sz="1200" dirty="0" smtClean="0"/>
              <a:t>.</a:t>
            </a:r>
          </a:p>
          <a:p>
            <a:pPr algn="ctr"/>
            <a:r>
              <a:rPr lang="pl-PL" sz="1200" dirty="0" smtClean="0"/>
              <a:t>1 EUR </a:t>
            </a:r>
            <a:r>
              <a:rPr lang="pl-PL" sz="1200" dirty="0"/>
              <a:t>= </a:t>
            </a:r>
            <a:r>
              <a:rPr lang="pl-PL" sz="1200" dirty="0" smtClean="0"/>
              <a:t>4,2916 zł)</a:t>
            </a:r>
            <a:endParaRPr lang="pl-PL" sz="1200" dirty="0"/>
          </a:p>
        </p:txBody>
      </p:sp>
      <p:sp>
        <p:nvSpPr>
          <p:cNvPr id="26" name="Prostokąt 25"/>
          <p:cNvSpPr/>
          <p:nvPr/>
        </p:nvSpPr>
        <p:spPr>
          <a:xfrm>
            <a:off x="5707238" y="1298980"/>
            <a:ext cx="21111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nabory</a:t>
            </a:r>
            <a:r>
              <a:rPr lang="pl-PL" sz="1200" dirty="0" smtClean="0"/>
              <a:t> </a:t>
            </a:r>
          </a:p>
          <a:p>
            <a:pPr algn="ctr"/>
            <a:r>
              <a:rPr lang="pl-PL" sz="1200" dirty="0" smtClean="0"/>
              <a:t>ogłoszono </a:t>
            </a:r>
            <a:r>
              <a:rPr lang="pl-PL" sz="1200" b="1" dirty="0" smtClean="0"/>
              <a:t>324 </a:t>
            </a:r>
            <a:r>
              <a:rPr lang="pl-PL" sz="1200" dirty="0" smtClean="0"/>
              <a:t>nabory, </a:t>
            </a:r>
          </a:p>
          <a:p>
            <a:pPr algn="ctr"/>
            <a:r>
              <a:rPr lang="pl-PL" sz="1200" dirty="0" smtClean="0"/>
              <a:t>w których dostępne  były środki UE w wysokości </a:t>
            </a:r>
          </a:p>
          <a:p>
            <a:pPr algn="ctr"/>
            <a:r>
              <a:rPr lang="pl-PL" sz="1200" dirty="0" smtClean="0"/>
              <a:t>8 638 836 983,14 zł </a:t>
            </a:r>
          </a:p>
          <a:p>
            <a:pPr algn="ctr"/>
            <a:r>
              <a:rPr lang="pl-PL" sz="1200" dirty="0" smtClean="0"/>
              <a:t> tj. </a:t>
            </a:r>
            <a:r>
              <a:rPr lang="pl-PL" sz="1200" b="1" dirty="0" smtClean="0"/>
              <a:t>91,44% alokacji</a:t>
            </a:r>
            <a:endParaRPr lang="pl-PL" sz="1200" b="1" dirty="0"/>
          </a:p>
          <a:p>
            <a:pPr algn="ctr"/>
            <a:r>
              <a:rPr lang="pl-PL" sz="1200" dirty="0"/>
              <a:t>         </a:t>
            </a:r>
          </a:p>
        </p:txBody>
      </p:sp>
      <p:sp>
        <p:nvSpPr>
          <p:cNvPr id="27" name="Prostokąt 26"/>
          <p:cNvSpPr/>
          <p:nvPr/>
        </p:nvSpPr>
        <p:spPr>
          <a:xfrm>
            <a:off x="4594636" y="3170266"/>
            <a:ext cx="20475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zatwierdzono</a:t>
            </a:r>
            <a:r>
              <a:rPr lang="pl-PL" sz="1200" dirty="0" smtClean="0"/>
              <a:t> </a:t>
            </a:r>
          </a:p>
          <a:p>
            <a:pPr algn="ctr"/>
            <a:r>
              <a:rPr lang="pl-PL" sz="1200" dirty="0" smtClean="0"/>
              <a:t>do </a:t>
            </a:r>
            <a:r>
              <a:rPr lang="pl-PL" sz="1200" dirty="0"/>
              <a:t>dofinansowania </a:t>
            </a:r>
            <a:r>
              <a:rPr lang="pl-PL" sz="1200" b="1" dirty="0" smtClean="0"/>
              <a:t>3 330 </a:t>
            </a:r>
            <a:r>
              <a:rPr lang="pl-PL" sz="1200" dirty="0"/>
              <a:t>projektów, </a:t>
            </a:r>
          </a:p>
          <a:p>
            <a:pPr algn="ctr"/>
            <a:r>
              <a:rPr lang="pl-PL" sz="1200" dirty="0"/>
              <a:t>w których dofinansowanie ze środków UE </a:t>
            </a:r>
            <a:r>
              <a:rPr lang="pl-PL" sz="1200" dirty="0" smtClean="0"/>
              <a:t>wyniosło </a:t>
            </a:r>
            <a:endParaRPr lang="pl-PL" sz="1200" dirty="0"/>
          </a:p>
          <a:p>
            <a:pPr algn="ctr"/>
            <a:r>
              <a:rPr lang="pl-PL" sz="1200" dirty="0" smtClean="0"/>
              <a:t>7 037 249 650,37 zł, </a:t>
            </a:r>
          </a:p>
          <a:p>
            <a:pPr algn="ctr"/>
            <a:r>
              <a:rPr lang="pl-PL" sz="1200" dirty="0" smtClean="0"/>
              <a:t>tj</a:t>
            </a:r>
            <a:r>
              <a:rPr lang="pl-PL" sz="1200" dirty="0"/>
              <a:t>. </a:t>
            </a:r>
            <a:r>
              <a:rPr lang="pl-PL" sz="1200" b="1" dirty="0" smtClean="0"/>
              <a:t>74,48% </a:t>
            </a:r>
            <a:r>
              <a:rPr lang="pl-PL" sz="1200" b="1" dirty="0"/>
              <a:t>alokacji</a:t>
            </a:r>
          </a:p>
        </p:txBody>
      </p:sp>
      <p:sp>
        <p:nvSpPr>
          <p:cNvPr id="28" name="Prostokąt 27"/>
          <p:cNvSpPr/>
          <p:nvPr/>
        </p:nvSpPr>
        <p:spPr>
          <a:xfrm>
            <a:off x="6842885" y="3170267"/>
            <a:ext cx="21111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umowy </a:t>
            </a:r>
            <a:r>
              <a:rPr lang="pl-PL" sz="1200" b="1" dirty="0"/>
              <a:t>o dofinansowanie </a:t>
            </a:r>
          </a:p>
          <a:p>
            <a:pPr algn="ctr"/>
            <a:r>
              <a:rPr lang="pl-PL" sz="1200" dirty="0"/>
              <a:t>       podpisano </a:t>
            </a:r>
            <a:r>
              <a:rPr lang="pl-PL" sz="1200" b="1" dirty="0"/>
              <a:t>2 </a:t>
            </a:r>
            <a:r>
              <a:rPr lang="pl-PL" sz="1200" b="1" dirty="0" smtClean="0"/>
              <a:t>918 </a:t>
            </a:r>
            <a:r>
              <a:rPr lang="pl-PL" sz="1200" dirty="0" smtClean="0"/>
              <a:t>umów </a:t>
            </a:r>
            <a:r>
              <a:rPr lang="pl-PL" sz="1200" dirty="0"/>
              <a:t>na realizację projektów o wartości dofinansowania ze środków UE </a:t>
            </a:r>
          </a:p>
          <a:p>
            <a:pPr algn="ctr"/>
            <a:r>
              <a:rPr lang="pl-PL" sz="1200" dirty="0" smtClean="0"/>
              <a:t>6 089 219 943,17 zł, </a:t>
            </a:r>
          </a:p>
          <a:p>
            <a:pPr algn="ctr"/>
            <a:r>
              <a:rPr lang="pl-PL" sz="1200" dirty="0" smtClean="0"/>
              <a:t>tj</a:t>
            </a:r>
            <a:r>
              <a:rPr lang="pl-PL" sz="1200" dirty="0"/>
              <a:t>. </a:t>
            </a:r>
            <a:r>
              <a:rPr lang="pl-PL" sz="1200" b="1" dirty="0" smtClean="0"/>
              <a:t>64,45% </a:t>
            </a:r>
            <a:r>
              <a:rPr lang="pl-PL" sz="1200" b="1" dirty="0"/>
              <a:t>alokacji</a:t>
            </a:r>
          </a:p>
        </p:txBody>
      </p:sp>
      <p:sp>
        <p:nvSpPr>
          <p:cNvPr id="29" name="Prostokąt 28"/>
          <p:cNvSpPr/>
          <p:nvPr/>
        </p:nvSpPr>
        <p:spPr>
          <a:xfrm>
            <a:off x="3427212" y="5013679"/>
            <a:ext cx="21111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wnioski </a:t>
            </a:r>
            <a:r>
              <a:rPr lang="pl-PL" sz="1200" b="1" dirty="0"/>
              <a:t>o płatność</a:t>
            </a:r>
          </a:p>
          <a:p>
            <a:pPr algn="ctr"/>
            <a:r>
              <a:rPr lang="pl-PL" sz="1200" dirty="0" smtClean="0"/>
              <a:t>Beneficjenci </a:t>
            </a:r>
            <a:r>
              <a:rPr lang="pl-PL" sz="1200" dirty="0"/>
              <a:t>złożyli wnioski o </a:t>
            </a:r>
            <a:r>
              <a:rPr lang="pl-PL" sz="1200" dirty="0" smtClean="0"/>
              <a:t>płatność, w których wysokość dofinansowania ze środków UE wyniosła </a:t>
            </a:r>
          </a:p>
          <a:p>
            <a:pPr algn="ctr"/>
            <a:r>
              <a:rPr lang="pl-PL" sz="1200" dirty="0" smtClean="0"/>
              <a:t>2361693076,89 zł </a:t>
            </a:r>
          </a:p>
          <a:p>
            <a:pPr algn="ctr"/>
            <a:r>
              <a:rPr lang="pl-PL" sz="1200" dirty="0" smtClean="0"/>
              <a:t>tj</a:t>
            </a:r>
            <a:r>
              <a:rPr lang="pl-PL" sz="1200" dirty="0"/>
              <a:t>. </a:t>
            </a:r>
            <a:r>
              <a:rPr lang="pl-PL" sz="1200" b="1" dirty="0" smtClean="0"/>
              <a:t>25,00% </a:t>
            </a:r>
            <a:r>
              <a:rPr lang="pl-PL" sz="1200" b="1" dirty="0"/>
              <a:t>alokacji</a:t>
            </a:r>
          </a:p>
        </p:txBody>
      </p:sp>
      <p:sp>
        <p:nvSpPr>
          <p:cNvPr id="30" name="Prostokąt 29"/>
          <p:cNvSpPr/>
          <p:nvPr/>
        </p:nvSpPr>
        <p:spPr>
          <a:xfrm>
            <a:off x="5618426" y="5037898"/>
            <a:ext cx="21111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certyfikacja </a:t>
            </a:r>
          </a:p>
          <a:p>
            <a:pPr algn="ctr"/>
            <a:r>
              <a:rPr lang="pl-PL" sz="1200" dirty="0" smtClean="0"/>
              <a:t>do </a:t>
            </a:r>
            <a:r>
              <a:rPr lang="pl-PL" sz="1200" dirty="0"/>
              <a:t>Komisji Europejskiej poświadczono wydatki </a:t>
            </a:r>
            <a:endParaRPr lang="pl-PL" sz="1200" dirty="0" smtClean="0"/>
          </a:p>
          <a:p>
            <a:pPr algn="ctr"/>
            <a:r>
              <a:rPr lang="pl-PL" sz="1200" dirty="0" smtClean="0"/>
              <a:t>w </a:t>
            </a:r>
            <a:r>
              <a:rPr lang="pl-PL" sz="1200" dirty="0"/>
              <a:t>wysokości </a:t>
            </a:r>
            <a:endParaRPr lang="pl-PL" sz="1200" dirty="0" smtClean="0"/>
          </a:p>
          <a:p>
            <a:pPr algn="ctr"/>
            <a:r>
              <a:rPr lang="pl-PL" sz="1200" dirty="0" smtClean="0"/>
              <a:t>498 768 526,74 euro, </a:t>
            </a:r>
            <a:endParaRPr lang="pl-PL" sz="1200" dirty="0"/>
          </a:p>
          <a:p>
            <a:pPr algn="ctr"/>
            <a:r>
              <a:rPr lang="pl-PL" sz="1200" dirty="0" smtClean="0"/>
              <a:t>tj</a:t>
            </a:r>
            <a:r>
              <a:rPr lang="pl-PL" sz="1200" dirty="0"/>
              <a:t>. </a:t>
            </a:r>
            <a:r>
              <a:rPr lang="pl-PL" sz="1200" b="1" dirty="0" smtClean="0"/>
              <a:t>22,66% alokacji</a:t>
            </a:r>
            <a:endParaRPr lang="pl-PL" sz="1200" b="1" dirty="0"/>
          </a:p>
        </p:txBody>
      </p:sp>
      <p:sp>
        <p:nvSpPr>
          <p:cNvPr id="31" name="Strzałka w prawo 30"/>
          <p:cNvSpPr/>
          <p:nvPr/>
        </p:nvSpPr>
        <p:spPr>
          <a:xfrm>
            <a:off x="107505" y="2348880"/>
            <a:ext cx="3312428" cy="2664799"/>
          </a:xfrm>
          <a:prstGeom prst="rightArrow">
            <a:avLst/>
          </a:prstGeom>
          <a:solidFill>
            <a:srgbClr val="FDC000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 smtClean="0"/>
          </a:p>
          <a:p>
            <a:pPr algn="ctr"/>
            <a:r>
              <a:rPr lang="pl-PL" sz="2000" b="1" dirty="0"/>
              <a:t>r</a:t>
            </a:r>
            <a:r>
              <a:rPr lang="pl-PL" sz="2000" b="1" dirty="0" smtClean="0"/>
              <a:t>ealizacja </a:t>
            </a:r>
          </a:p>
          <a:p>
            <a:pPr algn="ctr"/>
            <a:r>
              <a:rPr lang="pl-PL" sz="2000" b="1" dirty="0" smtClean="0"/>
              <a:t>RPO </a:t>
            </a:r>
            <a:r>
              <a:rPr lang="pl-PL" sz="2000" b="1" dirty="0"/>
              <a:t>WD 2014-2020</a:t>
            </a:r>
            <a:br>
              <a:rPr lang="pl-PL" sz="2000" b="1" dirty="0"/>
            </a:br>
            <a:r>
              <a:rPr lang="pl-PL" sz="2000" b="1" dirty="0"/>
              <a:t>na dzień </a:t>
            </a:r>
            <a:r>
              <a:rPr lang="pl-PL" sz="2000" b="1" dirty="0" smtClean="0"/>
              <a:t>30.11.2018 </a:t>
            </a:r>
            <a:r>
              <a:rPr lang="pl-PL" sz="2000" b="1" dirty="0"/>
              <a:t>r.</a:t>
            </a:r>
          </a:p>
          <a:p>
            <a:pPr algn="ctr"/>
            <a:endParaRPr lang="pl-PL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251520" y="5301208"/>
            <a:ext cx="2232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000" dirty="0" smtClean="0"/>
              <a:t>*Oś Priorytetowa 5, 7,  i 10 – na wniosek IZ RPO, Ministerstwo Inwestycji i Rozwoju wyraziło pozytywną opinię o uruchomieniu rezerwy wykonania (oczekujemy na decyzję Ministra Finansów)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310107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ostokąt 2"/>
          <p:cNvSpPr/>
          <p:nvPr/>
        </p:nvSpPr>
        <p:spPr>
          <a:xfrm>
            <a:off x="473625" y="98072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Stan wdrażania </a:t>
            </a:r>
            <a:r>
              <a:rPr lang="pl-PL" dirty="0" smtClean="0"/>
              <a:t>Osi Priorytetowych </a:t>
            </a:r>
            <a:r>
              <a:rPr lang="en-US" dirty="0" smtClean="0"/>
              <a:t>RPO WD</a:t>
            </a:r>
            <a:r>
              <a:rPr lang="pl-PL" dirty="0" smtClean="0"/>
              <a:t> 2014-2020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 </a:t>
            </a:r>
            <a:r>
              <a:rPr lang="en-US" dirty="0"/>
              <a:t>- stopień wykorzystania </a:t>
            </a:r>
            <a:r>
              <a:rPr lang="en-US" dirty="0" smtClean="0"/>
              <a:t>alokacji</a:t>
            </a:r>
            <a:r>
              <a:rPr lang="pl-PL" dirty="0"/>
              <a:t> </a:t>
            </a:r>
            <a:r>
              <a:rPr lang="en-US" dirty="0" smtClean="0"/>
              <a:t>(bez </a:t>
            </a:r>
            <a:r>
              <a:rPr lang="en-US" dirty="0"/>
              <a:t>rezerwy wykonania</a:t>
            </a:r>
            <a:r>
              <a:rPr lang="en-US" dirty="0" smtClean="0"/>
              <a:t>)</a:t>
            </a:r>
            <a:r>
              <a:rPr lang="pl-PL" dirty="0"/>
              <a:t> </a:t>
            </a:r>
            <a:r>
              <a:rPr lang="pl-PL" dirty="0" smtClean="0"/>
              <a:t>na dzień 30.11.2018 </a:t>
            </a:r>
            <a:r>
              <a:rPr lang="pl-PL" dirty="0"/>
              <a:t>r.</a:t>
            </a:r>
            <a:endParaRPr lang="en-US" dirty="0"/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4045748201"/>
              </p:ext>
            </p:extLst>
          </p:nvPr>
        </p:nvGraphicFramePr>
        <p:xfrm>
          <a:off x="1" y="1628800"/>
          <a:ext cx="9252520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3969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ostokąt 2"/>
          <p:cNvSpPr/>
          <p:nvPr/>
        </p:nvSpPr>
        <p:spPr>
          <a:xfrm>
            <a:off x="473625" y="105273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Zasada n+3  i prognoza wydatków do KE w 2018 r.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(</a:t>
            </a:r>
            <a:r>
              <a:rPr lang="pl-PL" dirty="0" smtClean="0"/>
              <a:t>30.11.2018 </a:t>
            </a:r>
            <a:r>
              <a:rPr lang="pl-PL" dirty="0"/>
              <a:t>r.)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781273"/>
              </p:ext>
            </p:extLst>
          </p:nvPr>
        </p:nvGraphicFramePr>
        <p:xfrm>
          <a:off x="198583" y="2132856"/>
          <a:ext cx="4932039" cy="3816424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5889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86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041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8335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569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365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zasada n+3 w 2018 r</a:t>
                      </a:r>
                      <a:r>
                        <a:rPr lang="pl-PL" sz="1100" dirty="0" smtClean="0">
                          <a:effectLst/>
                        </a:rPr>
                        <a:t>.</a:t>
                      </a:r>
                      <a:endParaRPr lang="pl-PL" sz="1100" dirty="0">
                        <a:effectLst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29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kwota niezbędna do spełnienia zasady n+3 w 2018 r. (narastająco)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/eur/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kwota zrealizowana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do </a:t>
                      </a:r>
                      <a:r>
                        <a:rPr lang="pl-PL" sz="1000" b="1" dirty="0" smtClean="0">
                          <a:effectLst/>
                        </a:rPr>
                        <a:t>30.11.2018 </a:t>
                      </a:r>
                      <a:r>
                        <a:rPr lang="pl-PL" sz="1000" b="1" dirty="0">
                          <a:effectLst/>
                        </a:rPr>
                        <a:t>r.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(narastają</a:t>
                      </a:r>
                      <a:r>
                        <a:rPr lang="pl-PL" sz="1100" b="1" dirty="0">
                          <a:effectLst/>
                        </a:rPr>
                        <a:t>co)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r>
                        <a:rPr lang="pl-PL" sz="1100" b="1" dirty="0" smtClean="0">
                          <a:effectLst/>
                        </a:rPr>
                        <a:t>/</a:t>
                      </a:r>
                      <a:r>
                        <a:rPr lang="pl-PL" sz="1100" b="1" dirty="0">
                          <a:effectLst/>
                        </a:rPr>
                        <a:t>eur/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stopień wykonania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/%/</a:t>
                      </a: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effectLst/>
                        </a:rPr>
                        <a:t> 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500" b="1" dirty="0">
                        <a:effectLst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pozostało do </a:t>
                      </a:r>
                      <a:r>
                        <a:rPr lang="pl-PL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zrealizowania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2018 r.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5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5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5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/eur/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71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EFRR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223 433 748 </a:t>
                      </a:r>
                      <a:endParaRPr lang="pl-PL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374 065 140 </a:t>
                      </a:r>
                      <a:endParaRPr lang="pl-PL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167,42%</a:t>
                      </a:r>
                      <a:endParaRPr lang="pl-PL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dla roku 2018 wykonano</a:t>
                      </a:r>
                      <a:r>
                        <a:rPr lang="pl-PL" sz="10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pl-PL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98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EFS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87 450 136 </a:t>
                      </a:r>
                      <a:endParaRPr lang="pl-PL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125 742 039</a:t>
                      </a:r>
                      <a:endParaRPr lang="pl-PL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143,79%</a:t>
                      </a:r>
                      <a:endParaRPr lang="pl-PL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dla roku 2018 wykonano</a:t>
                      </a:r>
                      <a:r>
                        <a:rPr lang="pl-PL" sz="10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l-PL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63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Razem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310 883 884 </a:t>
                      </a:r>
                      <a:endParaRPr lang="pl-PL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499 807 179 </a:t>
                      </a:r>
                      <a:endParaRPr lang="pl-PL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160,77%</a:t>
                      </a:r>
                      <a:endParaRPr lang="pl-PL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dla roku 2018 wykonano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229795"/>
              </p:ext>
            </p:extLst>
          </p:nvPr>
        </p:nvGraphicFramePr>
        <p:xfrm>
          <a:off x="5220072" y="2132856"/>
          <a:ext cx="3816424" cy="3823848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16885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91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87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4520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prognoza wydatków do KE na 2018 r. 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99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prognoza wydatków do KE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w 2018 r.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wkład UE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(kwota wnioskowana)</a:t>
                      </a:r>
                      <a:r>
                        <a:rPr lang="pl-PL" sz="500" dirty="0">
                          <a:effectLst/>
                        </a:rPr>
                        <a:t> </a:t>
                      </a:r>
                      <a:endParaRPr lang="pl-PL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</a:rPr>
                        <a:t> </a:t>
                      </a:r>
                      <a:r>
                        <a:rPr lang="pl-PL" sz="1100" dirty="0">
                          <a:effectLst/>
                        </a:rPr>
                        <a:t>/eur/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11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chemeClr val="bg1"/>
                          </a:solidFill>
                          <a:effectLst/>
                        </a:rPr>
                        <a:t>wykonanie prognozy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chemeClr val="bg1"/>
                          </a:solidFill>
                          <a:effectLst/>
                        </a:rPr>
                        <a:t>do</a:t>
                      </a:r>
                      <a:r>
                        <a:rPr lang="pl-PL" sz="1100" b="1" baseline="0" dirty="0" smtClean="0">
                          <a:solidFill>
                            <a:schemeClr val="bg1"/>
                          </a:solidFill>
                          <a:effectLst/>
                        </a:rPr>
                        <a:t> 30.11.2018 r.</a:t>
                      </a:r>
                      <a:endParaRPr lang="pl-PL" sz="11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11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11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11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chemeClr val="bg1"/>
                          </a:solidFill>
                          <a:effectLst/>
                        </a:rPr>
                        <a:t>/eur/</a:t>
                      </a:r>
                      <a:endParaRPr lang="pl-PL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11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chemeClr val="bg1"/>
                          </a:solidFill>
                          <a:effectLst/>
                        </a:rPr>
                        <a:t>stopień wykonania</a:t>
                      </a:r>
                      <a:r>
                        <a:rPr lang="pl-PL" sz="1100" b="1" baseline="0" dirty="0">
                          <a:solidFill>
                            <a:schemeClr val="bg1"/>
                          </a:solidFill>
                          <a:effectLst/>
                        </a:rPr>
                        <a:t>  prognozy</a:t>
                      </a:r>
                      <a:r>
                        <a:rPr lang="pl-PL" sz="5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11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11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5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11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chemeClr val="bg1"/>
                          </a:solidFill>
                          <a:effectLst/>
                        </a:rPr>
                        <a:t>/%/</a:t>
                      </a:r>
                      <a:endParaRPr lang="pl-PL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193</a:t>
                      </a:r>
                      <a:r>
                        <a:rPr lang="pl-PL" sz="11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275 333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229 621 899</a:t>
                      </a:r>
                      <a:endParaRPr lang="pl-PL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chemeClr val="bg1"/>
                          </a:solidFill>
                          <a:effectLst/>
                        </a:rPr>
                        <a:t>118,81%</a:t>
                      </a:r>
                      <a:endParaRPr lang="pl-PL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34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72 956 155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52 665 958</a:t>
                      </a:r>
                      <a:endParaRPr lang="pl-PL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chemeClr val="bg1"/>
                          </a:solidFill>
                          <a:effectLst/>
                        </a:rPr>
                        <a:t>72,19%</a:t>
                      </a:r>
                      <a:endParaRPr lang="pl-PL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bg1"/>
                          </a:solidFill>
                          <a:effectLst/>
                        </a:rPr>
                        <a:t>266 231 488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282 287 857</a:t>
                      </a:r>
                      <a:endParaRPr lang="pl-PL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chemeClr val="bg1"/>
                          </a:solidFill>
                          <a:effectLst/>
                        </a:rPr>
                        <a:t>106,03%</a:t>
                      </a:r>
                      <a:endParaRPr lang="pl-PL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65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636712" y="1124744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Regionalny Program Operacyjny Województwa Dolnośląskiego 2014-2020</a:t>
            </a:r>
          </a:p>
          <a:p>
            <a:pPr algn="ctr"/>
            <a:r>
              <a:rPr lang="pl-PL" b="1" dirty="0" smtClean="0"/>
              <a:t> na tle innych programów regionalnych</a:t>
            </a:r>
          </a:p>
          <a:p>
            <a:pPr algn="ctr"/>
            <a:r>
              <a:rPr lang="pl-PL" b="1" dirty="0" smtClean="0"/>
              <a:t>(stan na 30.11.2018 r.)</a:t>
            </a:r>
            <a:endParaRPr lang="pl-PL" b="1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6884055"/>
              </p:ext>
            </p:extLst>
          </p:nvPr>
        </p:nvGraphicFramePr>
        <p:xfrm>
          <a:off x="467544" y="1997868"/>
          <a:ext cx="8280920" cy="4455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611560" y="1052736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Regionalny Program Operacyjny Województwa Dolnośląskiego 2014-2020</a:t>
            </a:r>
          </a:p>
          <a:p>
            <a:pPr algn="ctr"/>
            <a:r>
              <a:rPr lang="pl-PL" b="1" dirty="0"/>
              <a:t> na tle innych programów </a:t>
            </a:r>
            <a:r>
              <a:rPr lang="pl-PL" b="1" dirty="0" smtClean="0"/>
              <a:t>regionalnych</a:t>
            </a:r>
          </a:p>
          <a:p>
            <a:pPr algn="ctr"/>
            <a:r>
              <a:rPr lang="pl-PL" b="1" dirty="0" smtClean="0"/>
              <a:t>(stan na 30.11.2018 r.)</a:t>
            </a:r>
            <a:endParaRPr lang="pl-PL" b="1" dirty="0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2026241"/>
              </p:ext>
            </p:extLst>
          </p:nvPr>
        </p:nvGraphicFramePr>
        <p:xfrm>
          <a:off x="323528" y="1916832"/>
          <a:ext cx="856895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611560" y="1052736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Regionalny Program Operacyjny Województwa Dolnośląskiego 2014-2020</a:t>
            </a:r>
          </a:p>
          <a:p>
            <a:pPr algn="ctr"/>
            <a:r>
              <a:rPr lang="pl-PL" b="1" dirty="0"/>
              <a:t> na tle innych programów </a:t>
            </a:r>
            <a:r>
              <a:rPr lang="pl-PL" b="1" dirty="0" smtClean="0"/>
              <a:t>regionalnych</a:t>
            </a:r>
          </a:p>
          <a:p>
            <a:pPr algn="ctr"/>
            <a:r>
              <a:rPr lang="pl-PL" b="1" dirty="0" smtClean="0"/>
              <a:t>(stan na 30.11.2018 r.)</a:t>
            </a:r>
            <a:endParaRPr lang="pl-PL" b="1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9609422"/>
              </p:ext>
            </p:extLst>
          </p:nvPr>
        </p:nvGraphicFramePr>
        <p:xfrm>
          <a:off x="395536" y="1988840"/>
          <a:ext cx="849694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le tekstowe 8"/>
          <p:cNvSpPr txBox="1"/>
          <p:nvPr/>
        </p:nvSpPr>
        <p:spPr>
          <a:xfrm>
            <a:off x="611560" y="1052736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Regionalny Program Operacyjny Województwa Dolnośląskiego 2014-2020</a:t>
            </a:r>
          </a:p>
          <a:p>
            <a:pPr algn="ctr"/>
            <a:r>
              <a:rPr lang="pl-PL" b="1" dirty="0"/>
              <a:t> na tle innych programów regionalnych</a:t>
            </a:r>
          </a:p>
          <a:p>
            <a:pPr algn="ctr"/>
            <a:r>
              <a:rPr lang="pl-PL" b="1" dirty="0"/>
              <a:t>(stan na </a:t>
            </a:r>
            <a:r>
              <a:rPr lang="pl-PL" b="1" dirty="0" smtClean="0"/>
              <a:t>30.11.2018 </a:t>
            </a:r>
            <a:r>
              <a:rPr lang="pl-PL" b="1" dirty="0"/>
              <a:t>r</a:t>
            </a:r>
            <a:r>
              <a:rPr lang="pl-PL" b="1" dirty="0" smtClean="0"/>
              <a:t>.)</a:t>
            </a: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8454938"/>
              </p:ext>
            </p:extLst>
          </p:nvPr>
        </p:nvGraphicFramePr>
        <p:xfrm>
          <a:off x="251520" y="1988840"/>
          <a:ext cx="864096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>
                <a:solidFill>
                  <a:srgbClr val="FFC000"/>
                </a:solidFill>
              </a:rPr>
              <a:t>d</a:t>
            </a:r>
            <a:r>
              <a:rPr lang="pl-PL" b="1" dirty="0" smtClean="0">
                <a:solidFill>
                  <a:srgbClr val="FFC000"/>
                </a:solidFill>
              </a:rPr>
              <a:t>ziękuję za uwagę</a:t>
            </a:r>
          </a:p>
          <a:p>
            <a:pPr marL="0" indent="0" algn="r">
              <a:buNone/>
            </a:pPr>
            <a:endParaRPr lang="pl-PL" b="1" dirty="0" smtClean="0">
              <a:solidFill>
                <a:srgbClr val="FFC000"/>
              </a:solidFill>
            </a:endParaRPr>
          </a:p>
          <a:p>
            <a:pPr marL="0" indent="0" algn="r">
              <a:buNone/>
            </a:pPr>
            <a:endParaRPr lang="pl-PL" b="1" dirty="0">
              <a:solidFill>
                <a:srgbClr val="FFC000"/>
              </a:solidFill>
            </a:endParaRPr>
          </a:p>
          <a:p>
            <a:pPr marL="0" indent="0" algn="r">
              <a:buNone/>
            </a:pPr>
            <a:r>
              <a:rPr lang="pl-PL" sz="2600" b="1" dirty="0" smtClean="0">
                <a:solidFill>
                  <a:srgbClr val="FFC000"/>
                </a:solidFill>
              </a:rPr>
              <a:t>www.rpo.dolnyslask.pl</a:t>
            </a:r>
          </a:p>
          <a:p>
            <a:pPr marL="0" indent="0" algn="ctr">
              <a:buNone/>
            </a:pPr>
            <a:endParaRPr lang="pl-PL" dirty="0"/>
          </a:p>
        </p:txBody>
      </p:sp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8029</TotalTime>
  <Words>491</Words>
  <Application>Microsoft Office PowerPoint</Application>
  <PresentationFormat>Pokaz na ekranie (4:3)</PresentationFormat>
  <Paragraphs>183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STAN REALIZACJI  REGIONALNEGO PROGRAMU OPERACYJNEGO WOJEWÓDZTWA DOLNOŚLĄSKIEGO 2014-2020 Wrocław, grudzień 2018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Dzwonek</dc:creator>
  <cp:lastModifiedBy>Elżbieta Krystecka</cp:lastModifiedBy>
  <cp:revision>1304</cp:revision>
  <cp:lastPrinted>2018-09-12T08:22:00Z</cp:lastPrinted>
  <dcterms:created xsi:type="dcterms:W3CDTF">2015-04-22T07:48:15Z</dcterms:created>
  <dcterms:modified xsi:type="dcterms:W3CDTF">2018-12-10T08:25:22Z</dcterms:modified>
</cp:coreProperties>
</file>