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5" r:id="rId3"/>
    <p:sldId id="266" r:id="rId4"/>
    <p:sldId id="268" r:id="rId5"/>
    <p:sldId id="272" r:id="rId6"/>
    <p:sldId id="273" r:id="rId7"/>
    <p:sldId id="274" r:id="rId8"/>
    <p:sldId id="276" r:id="rId9"/>
    <p:sldId id="277" r:id="rId10"/>
  </p:sldIdLst>
  <p:sldSz cx="9144000" cy="6858000" type="screen4x3"/>
  <p:notesSz cx="6808788" cy="994092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yl pośredni 4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Styl z motywem 1 — Ak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972" autoAdjust="0"/>
    <p:restoredTop sz="94704" autoAdjust="0"/>
  </p:normalViewPr>
  <p:slideViewPr>
    <p:cSldViewPr>
      <p:cViewPr>
        <p:scale>
          <a:sx n="70" d="100"/>
          <a:sy n="70" d="100"/>
        </p:scale>
        <p:origin x="-3054" y="-12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113B1B-0979-4D9B-9502-FD8F14018F69}" type="datetimeFigureOut">
              <a:rPr lang="pl-PL" smtClean="0"/>
              <a:t>2018-12-10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8B8AC6-C32B-4400-8324-0B0C60AC91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6314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t>2018-12-10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4912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t>2018-12-10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82872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t>2018-12-10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60464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t>2018-12-10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36975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t>2018-12-10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5909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t>2018-12-10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18455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t>2018-12-10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69287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t>2018-12-10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59912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t>2018-12-10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7632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t>2018-12-10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5749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t>2018-12-10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2862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0BA3F-33EE-4B10-A7A9-11EA9EFA526F}" type="datetimeFigureOut">
              <a:rPr lang="pl-PL" smtClean="0"/>
              <a:t>2018-12-10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19850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045916"/>
            <a:ext cx="7772400" cy="2766169"/>
          </a:xfrm>
        </p:spPr>
        <p:txBody>
          <a:bodyPr>
            <a:normAutofit fontScale="90000"/>
          </a:bodyPr>
          <a:lstStyle/>
          <a:p>
            <a:r>
              <a:rPr lang="pl-PL" b="1" dirty="0"/>
              <a:t>Propozycje legislacyjne Komisji Europejskiej nt. Polityki Spójności </a:t>
            </a:r>
            <a:br>
              <a:rPr lang="pl-PL" b="1" dirty="0"/>
            </a:br>
            <a:endParaRPr lang="pl-PL" b="1" dirty="0">
              <a:latin typeface="+mn-lt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1775344" y="6211669"/>
            <a:ext cx="5616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pl-PL" dirty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Komitet Monitorujący RPO WD 2014-2020</a:t>
            </a:r>
          </a:p>
          <a:p>
            <a:pPr algn="ctr">
              <a:spcAft>
                <a:spcPts val="0"/>
              </a:spcAft>
            </a:pPr>
            <a:r>
              <a:rPr lang="pl-PL" dirty="0" smtClean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11 grudnia 2018 </a:t>
            </a:r>
            <a:r>
              <a:rPr lang="pl-PL" dirty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r.</a:t>
            </a:r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xmlns="" id="{442BBC29-438F-41F4-A520-5A08BD39B10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923088" cy="692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491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10" y="0"/>
            <a:ext cx="9135590" cy="980728"/>
          </a:xfrm>
        </p:spPr>
        <p:txBody>
          <a:bodyPr>
            <a:noAutofit/>
          </a:bodyPr>
          <a:lstStyle/>
          <a:p>
            <a:r>
              <a:rPr lang="pl-PL" sz="3500" b="1" dirty="0"/>
              <a:t>Zakres tematyczny Polityki Spójności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5540600"/>
              </p:ext>
            </p:extLst>
          </p:nvPr>
        </p:nvGraphicFramePr>
        <p:xfrm>
          <a:off x="0" y="980728"/>
          <a:ext cx="9144000" cy="5897880"/>
        </p:xfrm>
        <a:graphic>
          <a:graphicData uri="http://schemas.openxmlformats.org/drawingml/2006/table">
            <a:tbl>
              <a:tblPr firstRow="1" firstCol="1" bandRow="1"/>
              <a:tblGrid>
                <a:gridCol w="89644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95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735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4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5 celów  </a:t>
                      </a:r>
                      <a:br>
                        <a:rPr lang="pl-PL" sz="24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</a:br>
                      <a:r>
                        <a:rPr lang="pl-PL" sz="24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(zamiast</a:t>
                      </a:r>
                      <a:r>
                        <a:rPr lang="pl-PL" sz="2400" b="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 11)</a:t>
                      </a:r>
                      <a:endParaRPr lang="pl-PL" sz="2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34913">
                <a:tc gridSpan="2">
                  <a:txBody>
                    <a:bodyPr/>
                    <a:lstStyle/>
                    <a:p>
                      <a:pPr marL="266700" lvl="0" indent="-266700" algn="just">
                        <a:lnSpc>
                          <a:spcPct val="115000"/>
                        </a:lnSpc>
                        <a:spcAft>
                          <a:spcPts val="1200"/>
                        </a:spcAft>
                        <a:buFont typeface="+mj-lt"/>
                        <a:buAutoNum type="arabicPeriod"/>
                      </a:pPr>
                      <a:r>
                        <a:rPr lang="pl-PL" sz="2000" b="1" kern="800" baseline="0" dirty="0">
                          <a:solidFill>
                            <a:srgbClr val="FF0000"/>
                          </a:solidFill>
                          <a:effectLst/>
                          <a:latin typeface="+mj-lt"/>
                          <a:ea typeface="+mn-ea"/>
                          <a:cs typeface="Times New Roman"/>
                        </a:rPr>
                        <a:t>Bardziej inteligentna Europa dzięki wspieraniu innowacyjnej i inteligentnej transformacji gospodarczej.</a:t>
                      </a:r>
                    </a:p>
                    <a:p>
                      <a:pPr marL="266700" lvl="0" indent="-266700" algn="just">
                        <a:lnSpc>
                          <a:spcPct val="115000"/>
                        </a:lnSpc>
                        <a:spcAft>
                          <a:spcPts val="1200"/>
                        </a:spcAft>
                        <a:buFont typeface="+mj-lt"/>
                        <a:buAutoNum type="arabicPeriod"/>
                      </a:pPr>
                      <a:r>
                        <a:rPr lang="pl-PL" sz="2000" b="1" kern="800" baseline="0" dirty="0">
                          <a:solidFill>
                            <a:srgbClr val="FF0000"/>
                          </a:solidFill>
                          <a:effectLst/>
                          <a:latin typeface="+mj-lt"/>
                          <a:ea typeface="+mn-ea"/>
                          <a:cs typeface="Times New Roman"/>
                        </a:rPr>
                        <a:t>Bardziej przyjazna dla środowiska niskoemisyjna Europa dzięki promowaniu czystej i sprawiedliwej transformacji energetyki, zielonych i niebieskich inwestycji, gospodarki o obiegu zamkniętym, przystosowania się do zmiany klimatu oraz zapobiegania ryzyku i zarządzania ryzykiem.</a:t>
                      </a:r>
                    </a:p>
                    <a:p>
                      <a:pPr marL="266700" lvl="0" indent="-266700" algn="just">
                        <a:lnSpc>
                          <a:spcPct val="115000"/>
                        </a:lnSpc>
                        <a:spcAft>
                          <a:spcPts val="1200"/>
                        </a:spcAft>
                        <a:buFont typeface="+mj-lt"/>
                        <a:buAutoNum type="arabicPeriod"/>
                      </a:pPr>
                      <a:r>
                        <a:rPr lang="pl-PL" sz="2000" b="1" kern="800" baseline="0" dirty="0">
                          <a:solidFill>
                            <a:srgbClr val="FF0000"/>
                          </a:solidFill>
                          <a:effectLst/>
                          <a:latin typeface="+mj-lt"/>
                          <a:ea typeface="+mn-ea"/>
                          <a:cs typeface="Times New Roman"/>
                        </a:rPr>
                        <a:t>Lepiej połączona Europa dzięki zwiększeniu mobilności i udoskonaleniu regionalnych połączeń teleinformatycznych.</a:t>
                      </a:r>
                    </a:p>
                    <a:p>
                      <a:pPr marL="266700" lvl="0" indent="-266700" algn="just">
                        <a:lnSpc>
                          <a:spcPct val="115000"/>
                        </a:lnSpc>
                        <a:spcAft>
                          <a:spcPts val="1200"/>
                        </a:spcAft>
                        <a:buFont typeface="+mj-lt"/>
                        <a:buAutoNum type="arabicPeriod"/>
                      </a:pPr>
                      <a:r>
                        <a:rPr lang="pl-PL" sz="2000" b="1" kern="800" baseline="0" dirty="0">
                          <a:solidFill>
                            <a:srgbClr val="FF0000"/>
                          </a:solidFill>
                          <a:effectLst/>
                          <a:latin typeface="+mj-lt"/>
                          <a:ea typeface="+mn-ea"/>
                          <a:cs typeface="Times New Roman"/>
                        </a:rPr>
                        <a:t>Europa o silniejszym wymiarze społecznym – wdrażanie Europejskiego filaru praw socjalnych.</a:t>
                      </a:r>
                    </a:p>
                    <a:p>
                      <a:pPr marL="266700" lvl="0" indent="-266700" algn="just">
                        <a:lnSpc>
                          <a:spcPct val="115000"/>
                        </a:lnSpc>
                        <a:spcAft>
                          <a:spcPts val="1200"/>
                        </a:spcAft>
                        <a:buFont typeface="+mj-lt"/>
                        <a:buAutoNum type="arabicPeriod"/>
                      </a:pPr>
                      <a:r>
                        <a:rPr lang="pl-PL" sz="2000" b="1" kern="800" baseline="0" dirty="0">
                          <a:solidFill>
                            <a:srgbClr val="FF0000"/>
                          </a:solidFill>
                          <a:effectLst/>
                          <a:latin typeface="+mj-lt"/>
                          <a:cs typeface="Times New Roman"/>
                        </a:rPr>
                        <a:t>Europa </a:t>
                      </a:r>
                      <a:r>
                        <a:rPr lang="pl-PL" sz="2000" b="1" kern="800" baseline="0" dirty="0">
                          <a:solidFill>
                            <a:srgbClr val="FF0000"/>
                          </a:solidFill>
                          <a:effectLst/>
                          <a:latin typeface="+mj-lt"/>
                          <a:ea typeface="+mn-ea"/>
                          <a:cs typeface="Times New Roman"/>
                        </a:rPr>
                        <a:t>bliżej</a:t>
                      </a:r>
                      <a:r>
                        <a:rPr lang="pl-PL" sz="2000" b="1" kern="800" baseline="0" dirty="0">
                          <a:solidFill>
                            <a:srgbClr val="FF0000"/>
                          </a:solidFill>
                          <a:effectLst/>
                          <a:latin typeface="+mj-lt"/>
                          <a:cs typeface="Times New Roman"/>
                        </a:rPr>
                        <a:t> obywateli dzięki wspieraniu zrównoważonego i zintegrowanego rozwoju obszarów miejskich, wiejskich i przybrzeżnych w ramach inicjatyw lokalnych</a:t>
                      </a:r>
                      <a:endParaRPr lang="pl-PL" sz="2000" b="1" kern="800" baseline="0" dirty="0">
                        <a:solidFill>
                          <a:srgbClr val="FF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0528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0" y="9439"/>
            <a:ext cx="9144000" cy="971289"/>
          </a:xfrm>
        </p:spPr>
        <p:txBody>
          <a:bodyPr>
            <a:normAutofit/>
          </a:bodyPr>
          <a:lstStyle/>
          <a:p>
            <a:r>
              <a:rPr lang="pl-PL" sz="3000" b="1" dirty="0"/>
              <a:t>Koncentracja tematyczna (EFRR)</a:t>
            </a:r>
          </a:p>
        </p:txBody>
      </p:sp>
      <p:sp>
        <p:nvSpPr>
          <p:cNvPr id="9" name="Prostokąt 8"/>
          <p:cNvSpPr/>
          <p:nvPr/>
        </p:nvSpPr>
        <p:spPr>
          <a:xfrm>
            <a:off x="143508" y="1288971"/>
            <a:ext cx="8856984" cy="9168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sz="2400" dirty="0">
                <a:latin typeface="+mj-lt"/>
                <a:ea typeface="Calibri"/>
                <a:cs typeface="Times New Roman"/>
              </a:rPr>
              <a:t>Na poziomie krajowym, w oparciu o DNB* na mieszkańca </a:t>
            </a:r>
            <a:r>
              <a:rPr lang="pl-PL" sz="2400" dirty="0">
                <a:latin typeface="+mj-lt"/>
                <a:ea typeface="Calibri"/>
                <a:cs typeface="Times New Roman"/>
                <a:sym typeface="Wingdings" panose="05000000000000000000" pitchFamily="2" charset="2"/>
              </a:rPr>
              <a:t> </a:t>
            </a:r>
            <a:r>
              <a:rPr lang="pl-PL" sz="2400" dirty="0">
                <a:latin typeface="+mj-lt"/>
                <a:ea typeface="Calibri"/>
                <a:cs typeface="Times New Roman"/>
              </a:rPr>
              <a:t>elastyczność</a:t>
            </a:r>
            <a:endParaRPr lang="pl-PL" sz="2400" dirty="0">
              <a:effectLst/>
              <a:latin typeface="+mj-lt"/>
              <a:ea typeface="Calibri"/>
              <a:cs typeface="Times New Roman"/>
            </a:endParaRP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369921"/>
              </p:ext>
            </p:extLst>
          </p:nvPr>
        </p:nvGraphicFramePr>
        <p:xfrm>
          <a:off x="0" y="2397428"/>
          <a:ext cx="9144000" cy="3119803"/>
        </p:xfrm>
        <a:graphic>
          <a:graphicData uri="http://schemas.openxmlformats.org/drawingml/2006/table">
            <a:tbl>
              <a:tblPr firstRow="1" firstCol="1" bandRow="1"/>
              <a:tblGrid>
                <a:gridCol w="24063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13348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60419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0878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Dla krajów o:</a:t>
                      </a:r>
                      <a:endParaRPr lang="pl-PL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b="1" noProof="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Minimalne</a:t>
                      </a:r>
                      <a:r>
                        <a:rPr lang="pl-PL" sz="2000" b="1" baseline="0" noProof="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 nakłady na Cel </a:t>
                      </a:r>
                      <a:r>
                        <a:rPr lang="pl-PL" sz="2000" b="1" noProof="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1</a:t>
                      </a:r>
                      <a:endParaRPr lang="pl-PL" sz="2000" noProof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b="0" noProof="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pl-PL" sz="2000" b="0" i="1" noProof="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Inteligentna Europa</a:t>
                      </a:r>
                      <a:r>
                        <a:rPr lang="pl-PL" sz="2000" b="0" noProof="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b="1" noProof="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Minimalne</a:t>
                      </a:r>
                      <a:r>
                        <a:rPr lang="pl-PL" sz="2000" b="1" baseline="0" noProof="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 nakłady na Cel 2</a:t>
                      </a:r>
                      <a:endParaRPr lang="pl-PL" sz="2000" noProof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b="0" noProof="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pl-PL" sz="2000" b="0" i="1" noProof="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Niskoemisyjna Europa</a:t>
                      </a:r>
                      <a:r>
                        <a:rPr lang="pl-PL" sz="2000" b="0" noProof="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168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>
                          <a:solidFill>
                            <a:srgbClr val="FF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DNB poniżej 75%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>
                          <a:solidFill>
                            <a:srgbClr val="FF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35%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>
                          <a:solidFill>
                            <a:srgbClr val="FF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30%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168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b="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DNB 75-100%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45%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30%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982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b="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DNB powyżej 100%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60%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Cel</a:t>
                      </a:r>
                      <a:r>
                        <a:rPr lang="pl-PL" sz="2000" baseline="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 1+2 </a:t>
                      </a:r>
                      <a:r>
                        <a:rPr lang="pl-PL" sz="2000" baseline="0" dirty="0">
                          <a:effectLst/>
                          <a:latin typeface="+mj-lt"/>
                          <a:ea typeface="Calibri"/>
                          <a:cs typeface="Times New Roman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pl-PL" sz="20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85%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2" name="pole tekstowe 1">
            <a:extLst>
              <a:ext uri="{FF2B5EF4-FFF2-40B4-BE49-F238E27FC236}">
                <a16:creationId xmlns:a16="http://schemas.microsoft.com/office/drawing/2014/main" xmlns="" id="{EE33CAD9-D89A-42AD-9547-45571D3DC49B}"/>
              </a:ext>
            </a:extLst>
          </p:cNvPr>
          <p:cNvSpPr txBox="1"/>
          <p:nvPr/>
        </p:nvSpPr>
        <p:spPr>
          <a:xfrm>
            <a:off x="179512" y="4764221"/>
            <a:ext cx="84969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/>
              <a:t>* Dochód narodowy brutto</a:t>
            </a:r>
          </a:p>
        </p:txBody>
      </p:sp>
    </p:spTree>
    <p:extLst>
      <p:ext uri="{BB962C8B-B14F-4D97-AF65-F5344CB8AC3E}">
        <p14:creationId xmlns:p14="http://schemas.microsoft.com/office/powerpoint/2010/main" val="2824363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8" y="19488"/>
            <a:ext cx="9143782" cy="961240"/>
          </a:xfrm>
        </p:spPr>
        <p:txBody>
          <a:bodyPr>
            <a:normAutofit/>
          </a:bodyPr>
          <a:lstStyle/>
          <a:p>
            <a:r>
              <a:rPr lang="pl-PL" sz="3000" b="1" dirty="0"/>
              <a:t>Typy regionów i współfinansowanie UE</a:t>
            </a: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 rotWithShape="1">
          <a:blip r:embed="rId3"/>
          <a:srcRect l="8425" r="4049"/>
          <a:stretch/>
        </p:blipFill>
        <p:spPr>
          <a:xfrm>
            <a:off x="107504" y="1052736"/>
            <a:ext cx="4270188" cy="5400000"/>
          </a:xfrm>
          <a:prstGeom prst="rect">
            <a:avLst/>
          </a:prstGeom>
        </p:spPr>
      </p:pic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8568485"/>
              </p:ext>
            </p:extLst>
          </p:nvPr>
        </p:nvGraphicFramePr>
        <p:xfrm>
          <a:off x="4470525" y="2492896"/>
          <a:ext cx="4586796" cy="2990096"/>
        </p:xfrm>
        <a:graphic>
          <a:graphicData uri="http://schemas.openxmlformats.org/drawingml/2006/table">
            <a:tbl>
              <a:tblPr/>
              <a:tblGrid>
                <a:gridCol w="13342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5255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24976"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latin typeface="+mj-lt"/>
                        </a:rPr>
                        <a:t>Poziom</a:t>
                      </a:r>
                      <a:r>
                        <a:rPr lang="pl-PL" sz="2000" b="1" baseline="0" dirty="0">
                          <a:latin typeface="+mj-lt"/>
                        </a:rPr>
                        <a:t> wsparcia</a:t>
                      </a:r>
                      <a:endParaRPr lang="pl-PL" sz="2000" b="1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latin typeface="+mj-lt"/>
                        </a:rPr>
                        <a:t>Zastosowanie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69497"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>
                          <a:latin typeface="+mj-lt"/>
                        </a:rPr>
                        <a:t>70%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800" dirty="0">
                          <a:latin typeface="+mj-lt"/>
                        </a:rPr>
                        <a:t>Regiony słabo </a:t>
                      </a:r>
                      <a:r>
                        <a:rPr lang="pl-PL" sz="1800" baseline="0" dirty="0">
                          <a:latin typeface="+mj-lt"/>
                        </a:rPr>
                        <a:t>rozwinięte, </a:t>
                      </a:r>
                      <a:br>
                        <a:rPr lang="pl-PL" sz="1800" baseline="0" dirty="0">
                          <a:latin typeface="+mj-lt"/>
                        </a:rPr>
                      </a:br>
                      <a:r>
                        <a:rPr lang="pl-PL" sz="1800" dirty="0">
                          <a:latin typeface="+mj-lt"/>
                        </a:rPr>
                        <a:t>Regiony</a:t>
                      </a:r>
                      <a:r>
                        <a:rPr lang="pl-PL" sz="1800" baseline="0" dirty="0">
                          <a:latin typeface="+mj-lt"/>
                        </a:rPr>
                        <a:t> najbardziej oddalone</a:t>
                      </a:r>
                    </a:p>
                    <a:p>
                      <a:r>
                        <a:rPr lang="pl-PL" sz="1800" baseline="0" dirty="0">
                          <a:latin typeface="+mj-lt"/>
                        </a:rPr>
                        <a:t>Fundusz Spójności, Interreg</a:t>
                      </a:r>
                      <a:endParaRPr lang="pl-PL" sz="180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99512"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>
                          <a:latin typeface="+mj-lt"/>
                        </a:rPr>
                        <a:t>55%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800" dirty="0">
                          <a:latin typeface="+mj-lt"/>
                        </a:rPr>
                        <a:t>Regiony w okresie przejściowym (</a:t>
                      </a:r>
                      <a:r>
                        <a:rPr lang="pl-PL" sz="1800" i="1" dirty="0">
                          <a:solidFill>
                            <a:srgbClr val="FF0000"/>
                          </a:solidFill>
                          <a:latin typeface="+mj-lt"/>
                        </a:rPr>
                        <a:t>Dolnośląskie</a:t>
                      </a:r>
                      <a:r>
                        <a:rPr lang="pl-PL" sz="1800" dirty="0">
                          <a:latin typeface="+mj-lt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34576"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>
                          <a:latin typeface="+mj-lt"/>
                        </a:rPr>
                        <a:t>40%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800" dirty="0">
                          <a:latin typeface="+mj-lt"/>
                        </a:rPr>
                        <a:t>Regiony lepiej rozwinięte (</a:t>
                      </a:r>
                      <a:r>
                        <a:rPr lang="pl-PL" sz="1800" i="1" dirty="0">
                          <a:solidFill>
                            <a:srgbClr val="FF0000"/>
                          </a:solidFill>
                          <a:latin typeface="+mj-lt"/>
                        </a:rPr>
                        <a:t>Mazowieckie</a:t>
                      </a:r>
                      <a:r>
                        <a:rPr lang="pl-PL" sz="1800" dirty="0">
                          <a:latin typeface="+mj-lt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0877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6927" y="0"/>
            <a:ext cx="9144000" cy="980728"/>
          </a:xfrm>
        </p:spPr>
        <p:txBody>
          <a:bodyPr>
            <a:normAutofit/>
          </a:bodyPr>
          <a:lstStyle/>
          <a:p>
            <a:r>
              <a:rPr lang="pl-PL" sz="3000" b="1" dirty="0"/>
              <a:t>Programowanie Polityki Spójności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0" y="1052736"/>
            <a:ext cx="9144000" cy="5509200"/>
          </a:xfrm>
          <a:prstGeom prst="rect">
            <a:avLst/>
          </a:prstGeom>
          <a:noFill/>
        </p:spPr>
        <p:txBody>
          <a:bodyPr wrap="square" lIns="72000" rIns="0" rtlCol="0">
            <a:spAutoFit/>
          </a:bodyPr>
          <a:lstStyle/>
          <a:p>
            <a:pPr marL="355600" indent="-355600" algn="just" fontAlgn="auto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pl-PL" sz="1900" dirty="0">
                <a:latin typeface="+mj-lt"/>
              </a:rPr>
              <a:t>Niezmienna w całym okresie</a:t>
            </a:r>
            <a:r>
              <a:rPr lang="pl-PL" sz="1900" b="1" dirty="0">
                <a:solidFill>
                  <a:srgbClr val="339933"/>
                </a:solidFill>
                <a:latin typeface="+mj-lt"/>
              </a:rPr>
              <a:t> </a:t>
            </a:r>
            <a:r>
              <a:rPr lang="pl-PL" sz="1900" b="1" dirty="0">
                <a:solidFill>
                  <a:srgbClr val="FF0000"/>
                </a:solidFill>
                <a:latin typeface="+mj-lt"/>
              </a:rPr>
              <a:t>Umowa Partnerstwa.</a:t>
            </a:r>
            <a:endParaRPr lang="pl-PL" sz="1900" dirty="0">
              <a:solidFill>
                <a:srgbClr val="FF0000"/>
              </a:solidFill>
              <a:latin typeface="+mj-lt"/>
            </a:endParaRPr>
          </a:p>
          <a:p>
            <a:pPr marL="355600" indent="-355600" algn="just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pl-PL" sz="1900" dirty="0">
                <a:latin typeface="+mj-lt"/>
              </a:rPr>
              <a:t>Możliwość przeniesienia</a:t>
            </a:r>
            <a:r>
              <a:rPr lang="pl-PL" sz="1900" b="1" dirty="0">
                <a:latin typeface="+mj-lt"/>
              </a:rPr>
              <a:t> </a:t>
            </a:r>
            <a:r>
              <a:rPr lang="pl-PL" sz="1900" b="1" dirty="0">
                <a:solidFill>
                  <a:srgbClr val="FF0000"/>
                </a:solidFill>
                <a:latin typeface="+mj-lt"/>
              </a:rPr>
              <a:t>do 5% </a:t>
            </a:r>
            <a:r>
              <a:rPr lang="pl-PL" sz="1900" dirty="0">
                <a:latin typeface="+mj-lt"/>
              </a:rPr>
              <a:t>środków</a:t>
            </a:r>
            <a:r>
              <a:rPr lang="pl-PL" sz="1900" b="1" dirty="0">
                <a:latin typeface="+mj-lt"/>
              </a:rPr>
              <a:t> </a:t>
            </a:r>
            <a:r>
              <a:rPr lang="pl-PL" sz="1900" b="1" dirty="0">
                <a:solidFill>
                  <a:srgbClr val="FF0000"/>
                </a:solidFill>
                <a:latin typeface="+mj-lt"/>
              </a:rPr>
              <a:t>między funduszami.</a:t>
            </a:r>
          </a:p>
          <a:p>
            <a:pPr marL="355600" indent="-355600" algn="just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pl-PL" sz="1900" dirty="0">
                <a:latin typeface="+mj-lt"/>
              </a:rPr>
              <a:t>Możliwość przeniesienia </a:t>
            </a:r>
            <a:r>
              <a:rPr lang="pl-PL" sz="1900" b="1" dirty="0">
                <a:solidFill>
                  <a:srgbClr val="FF0000"/>
                </a:solidFill>
                <a:latin typeface="+mj-lt"/>
              </a:rPr>
              <a:t>do 3%</a:t>
            </a:r>
            <a:r>
              <a:rPr lang="pl-PL" sz="1900" dirty="0">
                <a:latin typeface="+mj-lt"/>
              </a:rPr>
              <a:t> środków w ramach programu </a:t>
            </a:r>
            <a:r>
              <a:rPr lang="pl-PL" sz="1900" b="1" dirty="0">
                <a:solidFill>
                  <a:srgbClr val="FF0000"/>
                </a:solidFill>
                <a:latin typeface="+mj-lt"/>
              </a:rPr>
              <a:t>bez zmiany decyzji KE.</a:t>
            </a:r>
          </a:p>
          <a:p>
            <a:pPr marL="355600" indent="-355600" algn="just" fontAlgn="auto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pl-PL" sz="1900" dirty="0">
                <a:latin typeface="+mj-lt"/>
              </a:rPr>
              <a:t>Zmiana zasad weryfikacji i liczby (35</a:t>
            </a:r>
            <a:r>
              <a:rPr lang="pl-PL" sz="1900" dirty="0">
                <a:latin typeface="+mj-lt"/>
                <a:sym typeface="Wingdings" panose="05000000000000000000" pitchFamily="2" charset="2"/>
              </a:rPr>
              <a:t>20)</a:t>
            </a:r>
            <a:r>
              <a:rPr lang="pl-PL" sz="1900" dirty="0">
                <a:latin typeface="+mj-lt"/>
              </a:rPr>
              <a:t> </a:t>
            </a:r>
            <a:r>
              <a:rPr lang="pl-PL" sz="1900" b="1" dirty="0">
                <a:solidFill>
                  <a:srgbClr val="FF0000"/>
                </a:solidFill>
                <a:latin typeface="+mj-lt"/>
              </a:rPr>
              <a:t>warunków dopuszczających </a:t>
            </a:r>
            <a:r>
              <a:rPr lang="pl-PL" sz="1900" dirty="0">
                <a:latin typeface="+mj-lt"/>
              </a:rPr>
              <a:t>(ex-</a:t>
            </a:r>
            <a:r>
              <a:rPr lang="pl-PL" sz="1900" dirty="0" err="1">
                <a:latin typeface="+mj-lt"/>
              </a:rPr>
              <a:t>ante</a:t>
            </a:r>
            <a:r>
              <a:rPr lang="pl-PL" sz="1900" dirty="0">
                <a:latin typeface="+mj-lt"/>
              </a:rPr>
              <a:t>).</a:t>
            </a:r>
          </a:p>
          <a:p>
            <a:pPr marL="355600" lvl="0" indent="-355600" algn="just" fontAlgn="auto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pl-PL" sz="1900" dirty="0">
                <a:latin typeface="+mj-lt"/>
              </a:rPr>
              <a:t>Odejście od </a:t>
            </a:r>
            <a:r>
              <a:rPr lang="pl-PL" sz="1900" b="1" dirty="0">
                <a:solidFill>
                  <a:srgbClr val="FF0000"/>
                </a:solidFill>
                <a:latin typeface="+mj-lt"/>
              </a:rPr>
              <a:t>rezerwy wykonania </a:t>
            </a:r>
            <a:r>
              <a:rPr lang="pl-PL" sz="1900" dirty="0">
                <a:latin typeface="+mj-lt"/>
              </a:rPr>
              <a:t>i</a:t>
            </a:r>
            <a:r>
              <a:rPr lang="pl-PL" sz="1900" b="1" dirty="0">
                <a:solidFill>
                  <a:srgbClr val="339933"/>
                </a:solidFill>
                <a:latin typeface="+mj-lt"/>
              </a:rPr>
              <a:t> </a:t>
            </a:r>
            <a:r>
              <a:rPr lang="pl-PL" sz="1900" dirty="0">
                <a:latin typeface="+mj-lt"/>
              </a:rPr>
              <a:t>wprowadzenie zasady </a:t>
            </a:r>
            <a:r>
              <a:rPr lang="pl-PL" sz="1900" b="1" dirty="0">
                <a:solidFill>
                  <a:srgbClr val="FF0000"/>
                </a:solidFill>
                <a:latin typeface="+mj-lt"/>
              </a:rPr>
              <a:t>programowania „5+2”.</a:t>
            </a:r>
          </a:p>
          <a:p>
            <a:pPr marL="355600" indent="-355600" algn="just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pl-PL" altLang="en-US" sz="1900" dirty="0">
                <a:latin typeface="+mj-lt"/>
                <a:ea typeface="Calibri" pitchFamily="34" charset="0"/>
                <a:cs typeface="Times New Roman" pitchFamily="18" charset="0"/>
              </a:rPr>
              <a:t>Brak</a:t>
            </a:r>
            <a:r>
              <a:rPr lang="pl-PL" altLang="en-US" sz="1900" b="1" dirty="0"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lang="pl-PL" altLang="en-US" sz="1900" b="1" dirty="0">
                <a:solidFill>
                  <a:srgbClr val="FF0000"/>
                </a:solidFill>
                <a:latin typeface="+mj-lt"/>
                <a:ea typeface="Calibri" pitchFamily="34" charset="0"/>
                <a:cs typeface="Times New Roman" pitchFamily="18" charset="0"/>
              </a:rPr>
              <a:t>oceny ex-ante </a:t>
            </a:r>
            <a:r>
              <a:rPr lang="pl-PL" altLang="en-US" sz="1900" dirty="0">
                <a:solidFill>
                  <a:srgbClr val="000000">
                    <a:lumMod val="75000"/>
                  </a:srgbClr>
                </a:solidFill>
                <a:latin typeface="+mj-lt"/>
                <a:ea typeface="Calibri" pitchFamily="34" charset="0"/>
                <a:cs typeface="Times New Roman" pitchFamily="18" charset="0"/>
              </a:rPr>
              <a:t>PO oraz </a:t>
            </a:r>
            <a:r>
              <a:rPr lang="pl-PL" altLang="en-US" sz="1900" b="1" dirty="0">
                <a:solidFill>
                  <a:srgbClr val="FF0000"/>
                </a:solidFill>
                <a:latin typeface="+mj-lt"/>
                <a:ea typeface="Calibri" pitchFamily="34" charset="0"/>
                <a:cs typeface="Times New Roman" pitchFamily="18" charset="0"/>
              </a:rPr>
              <a:t>raportów rocznych </a:t>
            </a:r>
            <a:r>
              <a:rPr lang="pl-PL" altLang="en-US" sz="1900" dirty="0">
                <a:solidFill>
                  <a:srgbClr val="000000">
                    <a:lumMod val="75000"/>
                  </a:srgbClr>
                </a:solidFill>
                <a:latin typeface="+mj-lt"/>
                <a:ea typeface="Calibri" pitchFamily="34" charset="0"/>
                <a:cs typeface="Times New Roman" pitchFamily="18" charset="0"/>
                <a:sym typeface="Wingdings" panose="05000000000000000000" pitchFamily="2" charset="2"/>
              </a:rPr>
              <a:t> </a:t>
            </a:r>
            <a:r>
              <a:rPr lang="pl-PL" altLang="en-US" sz="1900" dirty="0">
                <a:solidFill>
                  <a:srgbClr val="000000">
                    <a:lumMod val="75000"/>
                  </a:srgbClr>
                </a:solidFill>
                <a:latin typeface="+mj-lt"/>
                <a:ea typeface="Calibri" pitchFamily="34" charset="0"/>
                <a:cs typeface="Times New Roman" pitchFamily="18" charset="0"/>
              </a:rPr>
              <a:t>coroczny dialog strategiczny z KE.</a:t>
            </a:r>
          </a:p>
          <a:p>
            <a:pPr marL="355600" indent="-355600" algn="just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pl-PL" altLang="en-US" sz="1900" dirty="0">
                <a:latin typeface="+mj-lt"/>
                <a:ea typeface="Calibri" pitchFamily="34" charset="0"/>
                <a:cs typeface="Times New Roman" pitchFamily="18" charset="0"/>
              </a:rPr>
              <a:t>Projekty</a:t>
            </a:r>
            <a:r>
              <a:rPr lang="pl-PL" altLang="en-US" sz="1900" b="1" dirty="0"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lang="pl-PL" altLang="en-US" sz="1900" b="1" dirty="0">
                <a:solidFill>
                  <a:srgbClr val="FF0000"/>
                </a:solidFill>
                <a:latin typeface="+mj-lt"/>
                <a:ea typeface="Calibri" pitchFamily="34" charset="0"/>
                <a:cs typeface="Times New Roman" pitchFamily="18" charset="0"/>
              </a:rPr>
              <a:t>strategiczne</a:t>
            </a:r>
            <a:r>
              <a:rPr lang="pl-PL" altLang="en-US" sz="1900" b="1" dirty="0">
                <a:solidFill>
                  <a:srgbClr val="339933"/>
                </a:solidFill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lang="pl-PL" altLang="en-US" sz="1900" dirty="0">
                <a:latin typeface="+mj-lt"/>
                <a:ea typeface="Calibri" pitchFamily="34" charset="0"/>
                <a:cs typeface="Times New Roman" pitchFamily="18" charset="0"/>
              </a:rPr>
              <a:t>zamiast</a:t>
            </a:r>
            <a:r>
              <a:rPr lang="pl-PL" altLang="en-US" sz="1900" b="1" dirty="0"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lang="pl-PL" altLang="en-US" sz="1900" b="1" dirty="0">
                <a:solidFill>
                  <a:srgbClr val="FF0000"/>
                </a:solidFill>
                <a:latin typeface="+mj-lt"/>
                <a:ea typeface="Calibri" pitchFamily="34" charset="0"/>
                <a:cs typeface="Times New Roman" pitchFamily="18" charset="0"/>
              </a:rPr>
              <a:t>dużych</a:t>
            </a:r>
            <a:r>
              <a:rPr lang="pl-PL" altLang="en-US" sz="1900" dirty="0">
                <a:solidFill>
                  <a:srgbClr val="0000FF"/>
                </a:solidFill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lang="pl-PL" altLang="en-US" sz="1900" dirty="0">
                <a:latin typeface="+mj-lt"/>
                <a:ea typeface="Calibri" pitchFamily="34" charset="0"/>
                <a:cs typeface="Times New Roman" pitchFamily="18" charset="0"/>
              </a:rPr>
              <a:t>projektów (zatwierdzanych przez KE).</a:t>
            </a:r>
          </a:p>
          <a:p>
            <a:pPr marL="355600" lvl="0" indent="-355600" algn="just" fontAlgn="auto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pl-PL" sz="1900" dirty="0">
                <a:latin typeface="+mj-lt"/>
                <a:cs typeface="Times New Roman" pitchFamily="18" charset="0"/>
              </a:rPr>
              <a:t>Wzmocnienie nacisku na realizację</a:t>
            </a:r>
            <a:r>
              <a:rPr lang="pl-PL" sz="1900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 </a:t>
            </a:r>
            <a:r>
              <a:rPr lang="pl-PL" sz="1900" b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instrumentów terytorialnych.</a:t>
            </a:r>
          </a:p>
          <a:p>
            <a:pPr marL="355600" lvl="0" indent="-355600" algn="just" fontAlgn="auto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pl-PL" sz="1900" dirty="0" smtClean="0">
                <a:latin typeface="+mj-lt"/>
                <a:cs typeface="Times New Roman" pitchFamily="18" charset="0"/>
              </a:rPr>
              <a:t>Wzmocnienie nacisku na realizację </a:t>
            </a:r>
            <a:r>
              <a:rPr lang="pl-PL" sz="19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instrumentów </a:t>
            </a:r>
            <a:r>
              <a:rPr lang="pl-PL" sz="1900" b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finansowych.</a:t>
            </a:r>
          </a:p>
          <a:p>
            <a:pPr marL="355600" indent="-355600" algn="just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sz="1900" dirty="0">
                <a:latin typeface="+mj-lt"/>
                <a:ea typeface="Calibri"/>
                <a:cs typeface="Times New Roman"/>
              </a:rPr>
              <a:t>Nowe rozwiązania w </a:t>
            </a:r>
            <a:r>
              <a:rPr lang="pl-PL" sz="1900" b="1" dirty="0">
                <a:solidFill>
                  <a:srgbClr val="FF0000"/>
                </a:solidFill>
                <a:latin typeface="+mj-lt"/>
                <a:ea typeface="Calibri"/>
                <a:cs typeface="Times New Roman"/>
              </a:rPr>
              <a:t>INTERREG</a:t>
            </a:r>
            <a:endParaRPr lang="pl-PL" sz="1900" dirty="0">
              <a:solidFill>
                <a:srgbClr val="FF0000"/>
              </a:solidFill>
              <a:latin typeface="+mj-lt"/>
              <a:ea typeface="Calibri"/>
              <a:cs typeface="Times New Roman"/>
            </a:endParaRPr>
          </a:p>
          <a:p>
            <a:pPr marL="714375" lvl="1" indent="-352425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l-PL" sz="1900" dirty="0">
                <a:latin typeface="+mj-lt"/>
                <a:ea typeface="Calibri"/>
                <a:cs typeface="Times New Roman"/>
              </a:rPr>
              <a:t>centralnie zarządzany instrument współpracy międzyregionalnej na rzecz innowacji;</a:t>
            </a:r>
          </a:p>
          <a:p>
            <a:pPr marL="714375" lvl="1" indent="-352425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l-PL" sz="1900" dirty="0">
                <a:latin typeface="+mj-lt"/>
                <a:ea typeface="Calibri"/>
                <a:cs typeface="Times New Roman"/>
              </a:rPr>
              <a:t>redukcja współpracy przygranicznej na granicach morskich;</a:t>
            </a:r>
          </a:p>
          <a:p>
            <a:pPr marL="714375" lvl="1" indent="-352425" algn="just"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pl-PL" sz="1900" dirty="0">
                <a:latin typeface="+mj-lt"/>
                <a:ea typeface="Calibri"/>
                <a:cs typeface="Times New Roman"/>
              </a:rPr>
              <a:t>ujednolicenie zasad dla programów na zewnętrznych granicach UE. </a:t>
            </a:r>
            <a:endParaRPr lang="pl-PL" sz="19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75332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0" y="0"/>
            <a:ext cx="9124749" cy="980728"/>
          </a:xfrm>
        </p:spPr>
        <p:txBody>
          <a:bodyPr>
            <a:normAutofit/>
          </a:bodyPr>
          <a:lstStyle/>
          <a:p>
            <a:r>
              <a:rPr lang="pl-PL" sz="3000" b="1" dirty="0"/>
              <a:t>Wdrażanie Polityki Spójności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1376019"/>
              </p:ext>
            </p:extLst>
          </p:nvPr>
        </p:nvGraphicFramePr>
        <p:xfrm>
          <a:off x="0" y="1052736"/>
          <a:ext cx="9124749" cy="4983480"/>
        </p:xfrm>
        <a:graphic>
          <a:graphicData uri="http://schemas.openxmlformats.org/drawingml/2006/table">
            <a:tbl>
              <a:tblPr>
                <a:effectLst>
                  <a:outerShdw blurRad="50800" dist="50800" dir="5400000" algn="ctr" rotWithShape="0">
                    <a:srgbClr val="FFFF00"/>
                  </a:outerShdw>
                </a:effectLst>
              </a:tblPr>
              <a:tblGrid>
                <a:gridCol w="912474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899456">
                <a:tc>
                  <a:txBody>
                    <a:bodyPr/>
                    <a:lstStyle/>
                    <a:p>
                      <a:pPr marL="355600" indent="-3556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l-PL" sz="1900" dirty="0">
                          <a:latin typeface="+mj-lt"/>
                        </a:rPr>
                        <a:t>Powrót do</a:t>
                      </a:r>
                      <a:r>
                        <a:rPr lang="pl-PL" sz="1900" baseline="0" dirty="0">
                          <a:latin typeface="+mj-lt"/>
                        </a:rPr>
                        <a:t> zasady</a:t>
                      </a:r>
                      <a:r>
                        <a:rPr lang="pl-PL" sz="1900" dirty="0">
                          <a:latin typeface="+mj-lt"/>
                        </a:rPr>
                        <a:t> </a:t>
                      </a:r>
                      <a:r>
                        <a:rPr lang="pl-PL" sz="19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n+2</a:t>
                      </a:r>
                      <a:r>
                        <a:rPr lang="pl-PL" sz="1900" b="1" baseline="0" dirty="0" smtClean="0">
                          <a:solidFill>
                            <a:srgbClr val="FF0000"/>
                          </a:solidFill>
                          <a:latin typeface="+mj-lt"/>
                        </a:rPr>
                        <a:t> (musimy pracować szybciej)</a:t>
                      </a:r>
                      <a:endParaRPr lang="pl-PL" sz="19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  <a:p>
                      <a:pPr marL="355600" indent="-3556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l-PL" altLang="en-US" sz="1900" dirty="0">
                          <a:solidFill>
                            <a:srgbClr val="000000">
                              <a:lumMod val="75000"/>
                            </a:srgbClr>
                          </a:solidFill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Ryczałtowe rozliczanie </a:t>
                      </a:r>
                      <a:r>
                        <a:rPr lang="pl-PL" altLang="en-US" sz="1900" b="1" dirty="0">
                          <a:solidFill>
                            <a:srgbClr val="FF0000"/>
                          </a:solidFill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pomocy technicznej </a:t>
                      </a:r>
                      <a:r>
                        <a:rPr lang="pl-PL" altLang="en-US" sz="1900" dirty="0">
                          <a:solidFill>
                            <a:srgbClr val="000000">
                              <a:lumMod val="75000"/>
                            </a:srgbClr>
                          </a:solidFill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(2,5% dla EFRR/FS oraz 4% dla EFS+). </a:t>
                      </a:r>
                    </a:p>
                    <a:p>
                      <a:pPr marL="355600" marR="0" lvl="0" indent="-355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900" b="0" baseline="0" dirty="0">
                          <a:solidFill>
                            <a:schemeClr val="tx1"/>
                          </a:solidFill>
                          <a:latin typeface="+mj-lt"/>
                          <a:cs typeface="Times New Roman" pitchFamily="18" charset="0"/>
                        </a:rPr>
                        <a:t>Redukcja </a:t>
                      </a:r>
                      <a:r>
                        <a:rPr lang="pl-PL" sz="1900" b="0" baseline="0" dirty="0" smtClean="0">
                          <a:solidFill>
                            <a:schemeClr val="tx1"/>
                          </a:solidFill>
                          <a:latin typeface="+mj-lt"/>
                          <a:cs typeface="Times New Roman" pitchFamily="18" charset="0"/>
                        </a:rPr>
                        <a:t>prefinansowania</a:t>
                      </a:r>
                      <a:r>
                        <a:rPr lang="pl-PL" sz="1900" b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  <a:cs typeface="Times New Roman" pitchFamily="18" charset="0"/>
                        </a:rPr>
                        <a:t>, co oznacza  </a:t>
                      </a:r>
                      <a:r>
                        <a:rPr lang="pl-PL" sz="1900" b="1" baseline="0" dirty="0" smtClean="0">
                          <a:solidFill>
                            <a:srgbClr val="FF0000"/>
                          </a:solidFill>
                          <a:latin typeface="+mj-lt"/>
                          <a:cs typeface="Times New Roman" pitchFamily="18" charset="0"/>
                        </a:rPr>
                        <a:t>mniejsze</a:t>
                      </a:r>
                      <a:r>
                        <a:rPr lang="pl-PL" sz="1900" b="0" baseline="0" dirty="0" smtClean="0">
                          <a:solidFill>
                            <a:srgbClr val="FF0000"/>
                          </a:solidFill>
                          <a:latin typeface="+mj-lt"/>
                          <a:cs typeface="Times New Roman" pitchFamily="18" charset="0"/>
                        </a:rPr>
                        <a:t> </a:t>
                      </a:r>
                      <a:r>
                        <a:rPr lang="pl-PL" sz="1900" b="1" baseline="0" dirty="0" smtClean="0">
                          <a:solidFill>
                            <a:srgbClr val="FF0000"/>
                          </a:solidFill>
                          <a:latin typeface="+mj-lt"/>
                          <a:cs typeface="Times New Roman" pitchFamily="18" charset="0"/>
                        </a:rPr>
                        <a:t>zaliczki  na poziomie  Instytucji Zarządzającej</a:t>
                      </a:r>
                      <a:endParaRPr lang="pl-PL" sz="1900" b="0" baseline="0" dirty="0">
                        <a:solidFill>
                          <a:srgbClr val="FF0000"/>
                        </a:solidFill>
                        <a:latin typeface="+mj-lt"/>
                        <a:cs typeface="Times New Roman" pitchFamily="18" charset="0"/>
                      </a:endParaRPr>
                    </a:p>
                    <a:p>
                      <a:pPr marL="355600" marR="0" lvl="0" indent="-355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900" baseline="0" dirty="0">
                          <a:latin typeface="+mj-lt"/>
                        </a:rPr>
                        <a:t>Kwalifikowalny </a:t>
                      </a:r>
                      <a:r>
                        <a:rPr lang="pl-PL" sz="1900" b="1" baseline="0" dirty="0">
                          <a:solidFill>
                            <a:srgbClr val="FF0000"/>
                          </a:solidFill>
                          <a:latin typeface="+mj-lt"/>
                        </a:rPr>
                        <a:t>VAT</a:t>
                      </a:r>
                      <a:r>
                        <a:rPr lang="pl-PL" sz="1900" baseline="0" dirty="0">
                          <a:solidFill>
                            <a:srgbClr val="339933"/>
                          </a:solidFill>
                          <a:latin typeface="+mj-lt"/>
                        </a:rPr>
                        <a:t> </a:t>
                      </a:r>
                      <a:r>
                        <a:rPr lang="pl-PL" sz="1900" baseline="0" dirty="0">
                          <a:latin typeface="+mj-lt"/>
                        </a:rPr>
                        <a:t>tylko w projektach o wartości </a:t>
                      </a:r>
                      <a:r>
                        <a:rPr lang="pl-PL" sz="1900" b="1" baseline="0" dirty="0" smtClean="0">
                          <a:solidFill>
                            <a:srgbClr val="FF0000"/>
                          </a:solidFill>
                          <a:latin typeface="+mj-lt"/>
                        </a:rPr>
                        <a:t>poniżej 5 </a:t>
                      </a:r>
                      <a:r>
                        <a:rPr lang="pl-PL" sz="1900" b="1" baseline="0" dirty="0">
                          <a:solidFill>
                            <a:srgbClr val="FF0000"/>
                          </a:solidFill>
                          <a:latin typeface="+mj-lt"/>
                        </a:rPr>
                        <a:t>mln EUR.</a:t>
                      </a:r>
                    </a:p>
                    <a:p>
                      <a:pPr marL="355600" marR="0" lvl="0" indent="-355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900" baseline="0" dirty="0">
                          <a:latin typeface="+mj-lt"/>
                        </a:rPr>
                        <a:t>Brak specjalnych wymogów dla projektów </a:t>
                      </a:r>
                      <a:r>
                        <a:rPr lang="pl-PL" sz="1900" b="1" baseline="0" dirty="0" smtClean="0">
                          <a:solidFill>
                            <a:srgbClr val="FF0000"/>
                          </a:solidFill>
                          <a:latin typeface="+mj-lt"/>
                        </a:rPr>
                        <a:t>dużych (50 mln euro)</a:t>
                      </a:r>
                      <a:endParaRPr lang="pl-PL" sz="1900" b="1" baseline="0" dirty="0">
                        <a:solidFill>
                          <a:srgbClr val="FF0000"/>
                        </a:solidFill>
                        <a:latin typeface="+mj-lt"/>
                      </a:endParaRPr>
                    </a:p>
                    <a:p>
                      <a:pPr marL="355600" marR="0" lvl="0" indent="-355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altLang="en-US" sz="1900" dirty="0">
                          <a:solidFill>
                            <a:schemeClr val="tx1"/>
                          </a:solidFill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Brak projektów </a:t>
                      </a:r>
                      <a:r>
                        <a:rPr lang="pl-PL" altLang="en-US" sz="1900" b="1" dirty="0" smtClean="0">
                          <a:solidFill>
                            <a:srgbClr val="FF0000"/>
                          </a:solidFill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parasolowych</a:t>
                      </a:r>
                      <a:r>
                        <a:rPr lang="pl-PL" altLang="en-US" sz="1900" b="1" baseline="0" dirty="0" smtClean="0">
                          <a:solidFill>
                            <a:srgbClr val="FF0000"/>
                          </a:solidFill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 (grantowych)</a:t>
                      </a:r>
                      <a:endParaRPr lang="pl-PL" altLang="en-US" sz="1900" b="0" baseline="0" dirty="0">
                        <a:solidFill>
                          <a:srgbClr val="FF0000"/>
                        </a:solidFill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355600" marR="0" lvl="0" indent="-355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altLang="en-US" sz="1900" b="0" dirty="0" smtClean="0">
                          <a:solidFill>
                            <a:schemeClr val="tx1"/>
                          </a:solidFill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Niski</a:t>
                      </a:r>
                      <a:r>
                        <a:rPr lang="pl-PL" altLang="en-US" sz="1900" b="0" baseline="0" dirty="0" smtClean="0">
                          <a:solidFill>
                            <a:schemeClr val="tx1"/>
                          </a:solidFill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 poziom </a:t>
                      </a:r>
                      <a:r>
                        <a:rPr lang="pl-PL" altLang="en-US" sz="1900" b="1" dirty="0" smtClean="0">
                          <a:solidFill>
                            <a:srgbClr val="FF0000"/>
                          </a:solidFill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cross-</a:t>
                      </a:r>
                      <a:r>
                        <a:rPr lang="pl-PL" altLang="en-US" sz="1900" b="1" dirty="0" err="1" smtClean="0">
                          <a:solidFill>
                            <a:srgbClr val="FF0000"/>
                          </a:solidFill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financing</a:t>
                      </a:r>
                      <a:r>
                        <a:rPr lang="pl-PL" altLang="en-US" sz="1900" b="1" dirty="0" smtClean="0">
                          <a:solidFill>
                            <a:srgbClr val="FF0000"/>
                          </a:solidFill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pl-PL" altLang="en-US" sz="1900" b="0" dirty="0">
                          <a:solidFill>
                            <a:schemeClr val="tx1"/>
                          </a:solidFill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(10%).</a:t>
                      </a:r>
                    </a:p>
                    <a:p>
                      <a:pPr marL="355600" marR="0" lvl="0" indent="-355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altLang="en-US" sz="1900" b="0" baseline="0" dirty="0">
                          <a:solidFill>
                            <a:schemeClr val="tx1"/>
                          </a:solidFill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Upowszechnienie rozliczania kosztów według </a:t>
                      </a:r>
                      <a:r>
                        <a:rPr lang="pl-PL" altLang="en-US" sz="1900" b="1" baseline="0" dirty="0">
                          <a:solidFill>
                            <a:srgbClr val="FF0000"/>
                          </a:solidFill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metod uproszczonych.</a:t>
                      </a:r>
                      <a:endParaRPr lang="pl-PL" altLang="en-US" sz="1900" b="0" baseline="0" dirty="0">
                        <a:solidFill>
                          <a:srgbClr val="FF0000"/>
                        </a:solidFill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355600" marR="0" lvl="0" indent="-355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900" dirty="0">
                          <a:solidFill>
                            <a:srgbClr val="000000">
                              <a:lumMod val="75000"/>
                            </a:srgbClr>
                          </a:solidFill>
                          <a:latin typeface="+mj-lt"/>
                          <a:cs typeface="Times New Roman" pitchFamily="18" charset="0"/>
                        </a:rPr>
                        <a:t>Brak </a:t>
                      </a:r>
                      <a:r>
                        <a:rPr lang="pl-PL" sz="1900" b="1" dirty="0">
                          <a:solidFill>
                            <a:srgbClr val="FF0000"/>
                          </a:solidFill>
                          <a:latin typeface="+mj-lt"/>
                          <a:cs typeface="Times New Roman" pitchFamily="18" charset="0"/>
                        </a:rPr>
                        <a:t>desygnacji</a:t>
                      </a:r>
                      <a:r>
                        <a:rPr lang="pl-PL" sz="1900" dirty="0">
                          <a:solidFill>
                            <a:srgbClr val="FF0000"/>
                          </a:solidFill>
                          <a:latin typeface="+mj-lt"/>
                          <a:cs typeface="Times New Roman" pitchFamily="18" charset="0"/>
                        </a:rPr>
                        <a:t> </a:t>
                      </a:r>
                      <a:r>
                        <a:rPr lang="pl-PL" sz="1900" dirty="0">
                          <a:solidFill>
                            <a:srgbClr val="000000">
                              <a:lumMod val="75000"/>
                            </a:srgbClr>
                          </a:solidFill>
                          <a:latin typeface="+mj-lt"/>
                          <a:cs typeface="Times New Roman" pitchFamily="18" charset="0"/>
                        </a:rPr>
                        <a:t>dla istniejących</a:t>
                      </a:r>
                      <a:r>
                        <a:rPr lang="pl-PL" sz="1900" baseline="0" dirty="0">
                          <a:solidFill>
                            <a:srgbClr val="000000">
                              <a:lumMod val="75000"/>
                            </a:srgbClr>
                          </a:solidFill>
                          <a:latin typeface="+mj-lt"/>
                          <a:cs typeface="Times New Roman" pitchFamily="18" charset="0"/>
                        </a:rPr>
                        <a:t> (sprawdzonych)</a:t>
                      </a:r>
                      <a:r>
                        <a:rPr lang="pl-PL" sz="1900" dirty="0">
                          <a:solidFill>
                            <a:srgbClr val="000000">
                              <a:lumMod val="75000"/>
                            </a:srgbClr>
                          </a:solidFill>
                          <a:latin typeface="+mj-lt"/>
                          <a:cs typeface="Times New Roman" pitchFamily="18" charset="0"/>
                        </a:rPr>
                        <a:t> systemów.</a:t>
                      </a:r>
                    </a:p>
                    <a:p>
                      <a:pPr marL="355600" marR="0" lvl="0" indent="-355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900" dirty="0">
                          <a:solidFill>
                            <a:schemeClr val="tx1"/>
                          </a:solidFill>
                          <a:latin typeface="+mj-lt"/>
                          <a:cs typeface="Times New Roman" pitchFamily="18" charset="0"/>
                        </a:rPr>
                        <a:t>Brak </a:t>
                      </a:r>
                      <a:r>
                        <a:rPr lang="pl-PL" sz="1900" b="1" baseline="0" dirty="0" smtClean="0">
                          <a:solidFill>
                            <a:srgbClr val="FF0000"/>
                          </a:solidFill>
                          <a:latin typeface="+mj-lt"/>
                          <a:cs typeface="Times New Roman" pitchFamily="18" charset="0"/>
                        </a:rPr>
                        <a:t> instytucji certyfikującej.</a:t>
                      </a:r>
                      <a:endParaRPr lang="pl-PL" sz="1900" dirty="0">
                        <a:solidFill>
                          <a:srgbClr val="FF0000"/>
                        </a:solidFill>
                        <a:latin typeface="+mj-lt"/>
                        <a:cs typeface="Times New Roman" pitchFamily="18" charset="0"/>
                      </a:endParaRPr>
                    </a:p>
                    <a:p>
                      <a:pPr marL="355600" marR="0" lvl="0" indent="-355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900" dirty="0">
                          <a:solidFill>
                            <a:srgbClr val="000000">
                              <a:lumMod val="75000"/>
                            </a:srgbClr>
                          </a:solidFill>
                          <a:latin typeface="+mj-lt"/>
                          <a:cs typeface="Times New Roman" pitchFamily="18" charset="0"/>
                        </a:rPr>
                        <a:t>Uproszczenie zasad </a:t>
                      </a:r>
                      <a:r>
                        <a:rPr lang="pl-PL" sz="1900" b="1" dirty="0">
                          <a:solidFill>
                            <a:srgbClr val="FF0000"/>
                          </a:solidFill>
                          <a:latin typeface="+mj-lt"/>
                          <a:cs typeface="Times New Roman" pitchFamily="18" charset="0"/>
                        </a:rPr>
                        <a:t>kontroli i </a:t>
                      </a:r>
                      <a:r>
                        <a:rPr lang="pl-PL" sz="1900" b="1" dirty="0" smtClean="0">
                          <a:solidFill>
                            <a:srgbClr val="FF0000"/>
                          </a:solidFill>
                          <a:latin typeface="+mj-lt"/>
                          <a:cs typeface="Times New Roman" pitchFamily="18" charset="0"/>
                        </a:rPr>
                        <a:t>audytu</a:t>
                      </a:r>
                      <a:r>
                        <a:rPr lang="pl-PL" sz="1900" b="1" baseline="0" dirty="0" smtClean="0">
                          <a:solidFill>
                            <a:srgbClr val="FF0000"/>
                          </a:solidFill>
                          <a:latin typeface="+mj-lt"/>
                          <a:cs typeface="Times New Roman" pitchFamily="18" charset="0"/>
                        </a:rPr>
                        <a:t> </a:t>
                      </a:r>
                      <a:r>
                        <a:rPr lang="pl-PL" sz="1900" b="0" baseline="0" dirty="0" smtClean="0">
                          <a:solidFill>
                            <a:schemeClr val="tx1"/>
                          </a:solidFill>
                          <a:latin typeface="+mj-lt"/>
                          <a:cs typeface="Times New Roman" pitchFamily="18" charset="0"/>
                        </a:rPr>
                        <a:t>(wprowadzenie limitów ilości działań kontrolnych)</a:t>
                      </a:r>
                      <a:endParaRPr lang="pl-PL" sz="1900" b="0" baseline="0" dirty="0">
                        <a:solidFill>
                          <a:schemeClr val="tx1"/>
                        </a:solidFill>
                        <a:latin typeface="+mj-lt"/>
                        <a:cs typeface="Times New Roman" pitchFamily="18" charset="0"/>
                      </a:endParaRPr>
                    </a:p>
                    <a:p>
                      <a:pPr marL="355600" marR="0" lvl="0" indent="-355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900" dirty="0" smtClean="0">
                          <a:solidFill>
                            <a:schemeClr val="tx1"/>
                          </a:solidFill>
                          <a:latin typeface="+mj-lt"/>
                        </a:rPr>
                        <a:t>Ograniczenia </a:t>
                      </a:r>
                      <a:r>
                        <a:rPr lang="pl-PL" sz="1900" dirty="0">
                          <a:solidFill>
                            <a:schemeClr val="tx1"/>
                          </a:solidFill>
                          <a:latin typeface="+mj-lt"/>
                        </a:rPr>
                        <a:t>dla </a:t>
                      </a:r>
                      <a:r>
                        <a:rPr lang="pl-PL" sz="1900" b="1" dirty="0">
                          <a:solidFill>
                            <a:srgbClr val="FF0000"/>
                          </a:solidFill>
                          <a:latin typeface="+mj-lt"/>
                        </a:rPr>
                        <a:t>projektów z zakresu</a:t>
                      </a:r>
                      <a:r>
                        <a:rPr lang="pl-PL" sz="1900" dirty="0">
                          <a:solidFill>
                            <a:srgbClr val="FF0000"/>
                          </a:solidFill>
                          <a:latin typeface="+mj-lt"/>
                        </a:rPr>
                        <a:t>:</a:t>
                      </a:r>
                      <a:r>
                        <a:rPr lang="pl-PL" sz="1900" baseline="0" dirty="0">
                          <a:solidFill>
                            <a:srgbClr val="FF0000"/>
                          </a:solidFill>
                          <a:latin typeface="+mj-lt"/>
                        </a:rPr>
                        <a:t> </a:t>
                      </a:r>
                      <a:r>
                        <a:rPr lang="pl-PL" sz="1900" baseline="0" dirty="0">
                          <a:solidFill>
                            <a:schemeClr val="tx1"/>
                          </a:solidFill>
                          <a:latin typeface="+mj-lt"/>
                        </a:rPr>
                        <a:t/>
                      </a:r>
                      <a:br>
                        <a:rPr lang="pl-PL" sz="1900" baseline="0" dirty="0">
                          <a:solidFill>
                            <a:schemeClr val="tx1"/>
                          </a:solidFill>
                          <a:latin typeface="+mj-lt"/>
                        </a:rPr>
                      </a:br>
                      <a:r>
                        <a:rPr lang="pl-PL" sz="1900" dirty="0">
                          <a:solidFill>
                            <a:schemeClr val="tx1"/>
                          </a:solidFill>
                          <a:latin typeface="+mj-lt"/>
                        </a:rPr>
                        <a:t>energetyki, taboru kolejowego,</a:t>
                      </a:r>
                      <a:r>
                        <a:rPr lang="pl-PL" sz="1900" baseline="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pl-PL" sz="1900" dirty="0">
                          <a:solidFill>
                            <a:schemeClr val="tx1"/>
                          </a:solidFill>
                          <a:latin typeface="+mj-lt"/>
                        </a:rPr>
                        <a:t>infrastruktury lotniczej, kultury</a:t>
                      </a:r>
                      <a:r>
                        <a:rPr lang="pl-PL" sz="1900" baseline="0" dirty="0">
                          <a:solidFill>
                            <a:schemeClr val="tx1"/>
                          </a:solidFill>
                          <a:latin typeface="+mj-lt"/>
                        </a:rPr>
                        <a:t> i </a:t>
                      </a:r>
                      <a:r>
                        <a:rPr lang="pl-PL" sz="1900" dirty="0">
                          <a:solidFill>
                            <a:schemeClr val="tx1"/>
                          </a:solidFill>
                          <a:latin typeface="+mj-lt"/>
                        </a:rPr>
                        <a:t>wsparcia</a:t>
                      </a:r>
                      <a:r>
                        <a:rPr lang="pl-PL" sz="1900" baseline="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pl-PL" sz="1900" dirty="0">
                          <a:solidFill>
                            <a:schemeClr val="tx1"/>
                          </a:solidFill>
                          <a:latin typeface="+mj-lt"/>
                        </a:rPr>
                        <a:t>dużych firm. </a:t>
                      </a:r>
                      <a:endParaRPr lang="pl-PL" altLang="pl-PL" sz="19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8170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</p:spPr>
        <p:txBody>
          <a:bodyPr>
            <a:normAutofit fontScale="90000"/>
          </a:bodyPr>
          <a:lstStyle/>
          <a:p>
            <a:r>
              <a:rPr lang="pl-PL" sz="3000" b="1" dirty="0"/>
              <a:t>Wyzwania</a:t>
            </a:r>
            <a:r>
              <a:rPr lang="pl-PL" sz="3000" dirty="0"/>
              <a:t/>
            </a:r>
            <a:br>
              <a:rPr lang="pl-PL" sz="3000" dirty="0"/>
            </a:br>
            <a:r>
              <a:rPr lang="pl-PL" sz="3000" dirty="0"/>
              <a:t>z punktu widzenia Regionów PL</a:t>
            </a:r>
            <a:endParaRPr lang="pl-PL" sz="3000" b="1" dirty="0"/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0" y="1440000"/>
            <a:ext cx="9144000" cy="4752528"/>
          </a:xfrm>
          <a:prstGeom prst="rect">
            <a:avLst/>
          </a:prstGeom>
        </p:spPr>
        <p:txBody>
          <a:bodyPr vert="horz" lIns="72000" tIns="45720" rIns="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1950" indent="-361950" algn="just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pl-PL" sz="2000" dirty="0" smtClean="0">
                <a:latin typeface="+mj-lt"/>
              </a:rPr>
              <a:t>Redukcja globalnej </a:t>
            </a:r>
            <a:r>
              <a:rPr lang="pl-PL" sz="2000" b="1" dirty="0" smtClean="0">
                <a:solidFill>
                  <a:srgbClr val="FF0000"/>
                </a:solidFill>
                <a:latin typeface="+mj-lt"/>
              </a:rPr>
              <a:t>alokacji</a:t>
            </a:r>
            <a:r>
              <a:rPr lang="pl-PL" sz="2000" dirty="0" smtClean="0">
                <a:latin typeface="+mj-lt"/>
              </a:rPr>
              <a:t> i poziomu </a:t>
            </a:r>
            <a:r>
              <a:rPr lang="pl-PL" sz="2000" b="1" dirty="0" smtClean="0">
                <a:solidFill>
                  <a:srgbClr val="FF0000"/>
                </a:solidFill>
                <a:latin typeface="+mj-lt"/>
              </a:rPr>
              <a:t>dofinansowania</a:t>
            </a:r>
            <a:r>
              <a:rPr lang="pl-PL" sz="2000" dirty="0" smtClean="0">
                <a:latin typeface="+mj-lt"/>
              </a:rPr>
              <a:t>, powrót </a:t>
            </a:r>
            <a:r>
              <a:rPr lang="pl-PL" sz="2000" b="1" dirty="0" smtClean="0">
                <a:solidFill>
                  <a:srgbClr val="FF0000"/>
                </a:solidFill>
                <a:latin typeface="+mj-lt"/>
              </a:rPr>
              <a:t>n+2</a:t>
            </a:r>
            <a:r>
              <a:rPr lang="pl-PL" sz="2000" dirty="0" smtClean="0">
                <a:latin typeface="+mj-lt"/>
              </a:rPr>
              <a:t>, obciążenie </a:t>
            </a:r>
            <a:r>
              <a:rPr lang="pl-PL" sz="2000" b="1" dirty="0" smtClean="0">
                <a:solidFill>
                  <a:srgbClr val="FF0000"/>
                </a:solidFill>
                <a:latin typeface="+mj-lt"/>
              </a:rPr>
              <a:t>VAT.</a:t>
            </a:r>
          </a:p>
          <a:p>
            <a:pPr marL="361950" indent="-361950" algn="just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pl-PL" altLang="pl-PL" sz="2000" dirty="0" smtClean="0">
                <a:latin typeface="+mj-lt"/>
              </a:rPr>
              <a:t>Bardzo duża </a:t>
            </a:r>
            <a:r>
              <a:rPr lang="pl-PL" altLang="pl-PL" sz="2000" b="1" dirty="0" smtClean="0">
                <a:solidFill>
                  <a:srgbClr val="FF0000"/>
                </a:solidFill>
                <a:latin typeface="+mj-lt"/>
              </a:rPr>
              <a:t>redukcja</a:t>
            </a:r>
            <a:r>
              <a:rPr lang="pl-PL" altLang="pl-PL" sz="20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pl-PL" altLang="pl-PL" sz="2000" b="1" dirty="0" smtClean="0">
                <a:solidFill>
                  <a:srgbClr val="FF0000"/>
                </a:solidFill>
                <a:latin typeface="+mj-lt"/>
              </a:rPr>
              <a:t>Funduszu Spójności - </a:t>
            </a:r>
            <a:r>
              <a:rPr lang="pl-PL" altLang="pl-PL" sz="2000" dirty="0" smtClean="0">
                <a:latin typeface="+mj-lt"/>
                <a:sym typeface="Wingdings" panose="05000000000000000000" pitchFamily="2" charset="2"/>
              </a:rPr>
              <a:t>oznacza m</a:t>
            </a:r>
            <a:r>
              <a:rPr lang="pl-PL" sz="2000" dirty="0" smtClean="0">
                <a:latin typeface="+mj-lt"/>
                <a:sym typeface="Wingdings" panose="05000000000000000000" pitchFamily="2" charset="2"/>
              </a:rPr>
              <a:t>niej dużych projektów infrastrukturalnych </a:t>
            </a:r>
          </a:p>
          <a:p>
            <a:pPr marL="361950" indent="-361950" algn="just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pl-PL" sz="2000" dirty="0" smtClean="0">
                <a:latin typeface="+mj-lt"/>
              </a:rPr>
              <a:t>Obszary</a:t>
            </a:r>
            <a:r>
              <a:rPr lang="pl-PL" sz="2000" b="1" dirty="0" smtClean="0">
                <a:latin typeface="+mj-lt"/>
              </a:rPr>
              <a:t> </a:t>
            </a:r>
            <a:r>
              <a:rPr lang="pl-PL" sz="2000" b="1" dirty="0" smtClean="0">
                <a:solidFill>
                  <a:srgbClr val="FF0000"/>
                </a:solidFill>
                <a:latin typeface="+mj-lt"/>
              </a:rPr>
              <a:t>wiejskie</a:t>
            </a:r>
            <a:r>
              <a:rPr lang="pl-PL" sz="2000" b="1" dirty="0">
                <a:solidFill>
                  <a:srgbClr val="00B050"/>
                </a:solidFill>
                <a:latin typeface="+mj-lt"/>
              </a:rPr>
              <a:t> </a:t>
            </a:r>
            <a:r>
              <a:rPr lang="pl-PL" sz="2000" dirty="0" smtClean="0">
                <a:latin typeface="+mj-lt"/>
              </a:rPr>
              <a:t>bardziej zaineresowane środkami EFRR i EFS w wyniku </a:t>
            </a:r>
            <a:br>
              <a:rPr lang="pl-PL" sz="2000" dirty="0" smtClean="0">
                <a:latin typeface="+mj-lt"/>
              </a:rPr>
            </a:br>
            <a:r>
              <a:rPr lang="pl-PL" sz="2000" dirty="0" smtClean="0">
                <a:latin typeface="+mj-lt"/>
              </a:rPr>
              <a:t>cięć EFFROW</a:t>
            </a:r>
            <a:endParaRPr lang="pl-PL" sz="2000" dirty="0" smtClean="0">
              <a:solidFill>
                <a:srgbClr val="00B050"/>
              </a:solidFill>
              <a:latin typeface="+mj-lt"/>
            </a:endParaRPr>
          </a:p>
          <a:p>
            <a:pPr marL="361950" indent="-361950" algn="just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pl-PL" sz="2000" dirty="0" smtClean="0">
                <a:latin typeface="+mj-lt"/>
              </a:rPr>
              <a:t>Nowy </a:t>
            </a:r>
            <a:r>
              <a:rPr lang="pl-PL" sz="2000" dirty="0">
                <a:latin typeface="+mj-lt"/>
              </a:rPr>
              <a:t>schemat </a:t>
            </a:r>
            <a:r>
              <a:rPr lang="pl-PL" sz="2000" b="1" dirty="0">
                <a:solidFill>
                  <a:srgbClr val="FF0000"/>
                </a:solidFill>
                <a:latin typeface="+mj-lt"/>
              </a:rPr>
              <a:t>programowania </a:t>
            </a:r>
            <a:r>
              <a:rPr lang="pl-PL" sz="2000" b="1" dirty="0" smtClean="0">
                <a:solidFill>
                  <a:srgbClr val="FF0000"/>
                </a:solidFill>
                <a:latin typeface="+mj-lt"/>
              </a:rPr>
              <a:t>5+2</a:t>
            </a:r>
            <a:endParaRPr lang="pl-PL" sz="2000" dirty="0">
              <a:solidFill>
                <a:srgbClr val="0000FF"/>
              </a:solidFill>
              <a:latin typeface="+mj-lt"/>
            </a:endParaRPr>
          </a:p>
          <a:p>
            <a:pPr marL="361950" indent="-361950" algn="just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pl-PL" sz="2000" dirty="0">
                <a:latin typeface="+mj-lt"/>
              </a:rPr>
              <a:t>(Za) silne powiązanie z</a:t>
            </a:r>
            <a:r>
              <a:rPr lang="pl-PL" sz="2000" b="1" dirty="0">
                <a:solidFill>
                  <a:srgbClr val="00B050"/>
                </a:solidFill>
                <a:latin typeface="+mj-lt"/>
              </a:rPr>
              <a:t> </a:t>
            </a:r>
            <a:r>
              <a:rPr lang="pl-PL" sz="2000" b="1" dirty="0">
                <a:solidFill>
                  <a:srgbClr val="FF0000"/>
                </a:solidFill>
                <a:latin typeface="+mj-lt"/>
              </a:rPr>
              <a:t>semestrem europejskim </a:t>
            </a:r>
            <a:r>
              <a:rPr lang="pl-PL" sz="2000" dirty="0">
                <a:latin typeface="+mj-lt"/>
              </a:rPr>
              <a:t>(utrudnienie współpracy EFRR+EFS).</a:t>
            </a:r>
          </a:p>
          <a:p>
            <a:pPr marL="361950" indent="-361950" algn="just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pl-PL" sz="2000" dirty="0">
                <a:latin typeface="+mj-lt"/>
              </a:rPr>
              <a:t>Brak zachęt do realizacji programów i projektów</a:t>
            </a:r>
            <a:r>
              <a:rPr lang="pl-PL" sz="2000" dirty="0">
                <a:solidFill>
                  <a:srgbClr val="FF0000"/>
                </a:solidFill>
                <a:latin typeface="+mj-lt"/>
              </a:rPr>
              <a:t> </a:t>
            </a:r>
            <a:r>
              <a:rPr lang="pl-PL" sz="2000" b="1" dirty="0">
                <a:solidFill>
                  <a:srgbClr val="FF0000"/>
                </a:solidFill>
                <a:latin typeface="+mj-lt"/>
              </a:rPr>
              <a:t>zintegrowanych </a:t>
            </a:r>
            <a:r>
              <a:rPr lang="pl-PL" sz="2000" dirty="0">
                <a:latin typeface="+mj-lt"/>
              </a:rPr>
              <a:t>(EFRR+EFS</a:t>
            </a:r>
            <a:r>
              <a:rPr lang="pl-PL" sz="2000" dirty="0" smtClean="0">
                <a:latin typeface="+mj-lt"/>
              </a:rPr>
              <a:t>) </a:t>
            </a:r>
            <a:endParaRPr lang="pl-PL" sz="2000" dirty="0">
              <a:latin typeface="+mj-lt"/>
            </a:endParaRPr>
          </a:p>
          <a:p>
            <a:pPr marL="361950" indent="-361950" algn="just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pl-PL" sz="2000" dirty="0">
                <a:latin typeface="+mj-lt"/>
              </a:rPr>
              <a:t>Nowe zasady </a:t>
            </a:r>
            <a:r>
              <a:rPr lang="pl-PL" sz="2000" b="1" dirty="0">
                <a:solidFill>
                  <a:srgbClr val="FF0000"/>
                </a:solidFill>
                <a:latin typeface="+mj-lt"/>
              </a:rPr>
              <a:t>pomocy technicznej + </a:t>
            </a:r>
            <a:r>
              <a:rPr lang="pl-PL" sz="2000" dirty="0" smtClean="0">
                <a:latin typeface="+mj-lt"/>
              </a:rPr>
              <a:t>ograniczone</a:t>
            </a:r>
            <a:r>
              <a:rPr lang="pl-PL" sz="2000" b="1" dirty="0">
                <a:latin typeface="+mj-lt"/>
              </a:rPr>
              <a:t> </a:t>
            </a:r>
            <a:r>
              <a:rPr lang="pl-PL" sz="2000" dirty="0" smtClean="0">
                <a:latin typeface="+mj-lt"/>
              </a:rPr>
              <a:t>wsparcie </a:t>
            </a:r>
            <a:r>
              <a:rPr lang="pl-PL" sz="2000" dirty="0">
                <a:latin typeface="+mj-lt"/>
              </a:rPr>
              <a:t>dla </a:t>
            </a:r>
            <a:r>
              <a:rPr lang="pl-PL" sz="2000" b="1" dirty="0">
                <a:solidFill>
                  <a:srgbClr val="FF0000"/>
                </a:solidFill>
                <a:latin typeface="+mj-lt"/>
              </a:rPr>
              <a:t>administracji </a:t>
            </a:r>
            <a:r>
              <a:rPr lang="pl-PL" sz="2000" b="1" dirty="0" smtClean="0">
                <a:solidFill>
                  <a:srgbClr val="FF0000"/>
                </a:solidFill>
                <a:latin typeface="+mj-lt"/>
              </a:rPr>
              <a:t>publicznej</a:t>
            </a:r>
            <a:endParaRPr lang="pl-PL" sz="2000" b="1" dirty="0">
              <a:solidFill>
                <a:srgbClr val="FF0000"/>
              </a:solidFill>
              <a:latin typeface="+mj-lt"/>
            </a:endParaRPr>
          </a:p>
          <a:p>
            <a:pPr marL="361950" indent="-361950" algn="just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pl-PL" sz="2000" dirty="0" smtClean="0">
                <a:latin typeface="+mj-lt"/>
              </a:rPr>
              <a:t>Ograniczony zakres interwencji dla </a:t>
            </a:r>
            <a:r>
              <a:rPr lang="pl-PL" sz="2000" b="1" dirty="0" smtClean="0">
                <a:solidFill>
                  <a:srgbClr val="FF0000"/>
                </a:solidFill>
                <a:latin typeface="+mj-lt"/>
              </a:rPr>
              <a:t>własnych instrumentów terytorialnych</a:t>
            </a:r>
            <a:endParaRPr lang="pl-PL" sz="2000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74639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-3152" y="0"/>
            <a:ext cx="9144000" cy="980728"/>
          </a:xfrm>
        </p:spPr>
        <p:txBody>
          <a:bodyPr>
            <a:normAutofit fontScale="90000"/>
          </a:bodyPr>
          <a:lstStyle/>
          <a:p>
            <a:r>
              <a:rPr lang="pl-PL" sz="3000" b="1" dirty="0"/>
              <a:t>Kluczowe postulaty</a:t>
            </a:r>
            <a:r>
              <a:rPr lang="pl-PL" sz="3000" dirty="0"/>
              <a:t/>
            </a:r>
            <a:br>
              <a:rPr lang="pl-PL" sz="3000" dirty="0"/>
            </a:br>
            <a:endParaRPr lang="pl-PL" sz="3000" b="1" dirty="0"/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0" y="1080000"/>
            <a:ext cx="9144000" cy="5661247"/>
          </a:xfrm>
          <a:prstGeom prst="rect">
            <a:avLst/>
          </a:prstGeom>
        </p:spPr>
        <p:txBody>
          <a:bodyPr vert="horz" lIns="72000" tIns="45720" rIns="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ts val="0"/>
              </a:spcBef>
              <a:spcAft>
                <a:spcPts val="900"/>
              </a:spcAft>
              <a:buFont typeface="Wingdings" panose="05000000000000000000" pitchFamily="2" charset="2"/>
              <a:buChar char="Ø"/>
            </a:pPr>
            <a:r>
              <a:rPr lang="pl-PL" sz="2400" b="1" dirty="0" smtClean="0"/>
              <a:t>  </a:t>
            </a:r>
            <a:r>
              <a:rPr lang="pl-PL" sz="2400" b="1" u="sng" dirty="0" smtClean="0"/>
              <a:t>z </a:t>
            </a:r>
            <a:r>
              <a:rPr lang="pl-PL" sz="2400" b="1" u="sng" dirty="0"/>
              <a:t>punktu widzenia Regionów </a:t>
            </a:r>
            <a:r>
              <a:rPr lang="pl-PL" sz="2400" b="1" u="sng" dirty="0" smtClean="0"/>
              <a:t>PL:</a:t>
            </a:r>
            <a:endParaRPr lang="pl-PL" sz="2400" b="1" u="sng" dirty="0">
              <a:latin typeface="+mj-lt"/>
            </a:endParaRPr>
          </a:p>
          <a:p>
            <a:pPr marL="361950" indent="-361950">
              <a:lnSpc>
                <a:spcPct val="110000"/>
              </a:lnSpc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</a:pPr>
            <a:r>
              <a:rPr lang="pl-PL" sz="2400" dirty="0" smtClean="0">
                <a:latin typeface="+mj-lt"/>
              </a:rPr>
              <a:t>Zwiększenie </a:t>
            </a:r>
            <a:r>
              <a:rPr lang="pl-PL" sz="2400" b="1" dirty="0">
                <a:solidFill>
                  <a:srgbClr val="FF0000"/>
                </a:solidFill>
                <a:latin typeface="+mj-lt"/>
              </a:rPr>
              <a:t>poziomów dofinansowania </a:t>
            </a:r>
            <a:r>
              <a:rPr lang="pl-PL" sz="2400" b="1" dirty="0" smtClean="0">
                <a:solidFill>
                  <a:srgbClr val="FF0000"/>
                </a:solidFill>
                <a:latin typeface="+mj-lt"/>
              </a:rPr>
              <a:t>UE dla projektów</a:t>
            </a:r>
            <a:endParaRPr lang="pl-PL" sz="2400" dirty="0">
              <a:solidFill>
                <a:srgbClr val="FF0000"/>
              </a:solidFill>
              <a:latin typeface="+mj-lt"/>
            </a:endParaRPr>
          </a:p>
          <a:p>
            <a:pPr marL="361950" indent="-361950">
              <a:lnSpc>
                <a:spcPct val="110000"/>
              </a:lnSpc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</a:pPr>
            <a:r>
              <a:rPr lang="pl-PL" sz="2400" dirty="0">
                <a:latin typeface="+mj-lt"/>
              </a:rPr>
              <a:t>Zmniejszenie </a:t>
            </a:r>
            <a:r>
              <a:rPr lang="pl-PL" sz="2400" b="1" dirty="0">
                <a:solidFill>
                  <a:srgbClr val="FF0000"/>
                </a:solidFill>
                <a:latin typeface="+mj-lt"/>
              </a:rPr>
              <a:t>poziomów koncentracji tematycznej </a:t>
            </a:r>
            <a:r>
              <a:rPr lang="pl-PL" sz="2400" dirty="0">
                <a:latin typeface="+mj-lt"/>
              </a:rPr>
              <a:t>w celu większego dostosowania do potrzeb </a:t>
            </a:r>
            <a:r>
              <a:rPr lang="pl-PL" sz="2400" dirty="0" smtClean="0">
                <a:latin typeface="+mj-lt"/>
              </a:rPr>
              <a:t>regionalnych</a:t>
            </a:r>
            <a:endParaRPr lang="pl-PL" sz="2400" dirty="0">
              <a:latin typeface="+mj-lt"/>
            </a:endParaRPr>
          </a:p>
          <a:p>
            <a:pPr marL="361950" indent="-361950">
              <a:lnSpc>
                <a:spcPct val="110000"/>
              </a:lnSpc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</a:pPr>
            <a:r>
              <a:rPr lang="pl-PL" sz="2400" dirty="0">
                <a:latin typeface="+mj-lt"/>
              </a:rPr>
              <a:t>Przeniesienie wsparcia </a:t>
            </a:r>
            <a:r>
              <a:rPr lang="pl-PL" sz="2400" b="1" dirty="0">
                <a:solidFill>
                  <a:srgbClr val="FF0000"/>
                </a:solidFill>
                <a:latin typeface="+mj-lt"/>
              </a:rPr>
              <a:t>taboru niskoemisyjnego </a:t>
            </a:r>
            <a:r>
              <a:rPr lang="pl-PL" sz="2400" dirty="0">
                <a:latin typeface="+mj-lt"/>
              </a:rPr>
              <a:t>z CP3 do </a:t>
            </a:r>
            <a:r>
              <a:rPr lang="pl-PL" sz="2400" dirty="0" smtClean="0">
                <a:latin typeface="+mj-lt"/>
              </a:rPr>
              <a:t>CP2</a:t>
            </a:r>
            <a:endParaRPr lang="pl-PL" sz="2400" dirty="0">
              <a:latin typeface="+mj-lt"/>
            </a:endParaRPr>
          </a:p>
          <a:p>
            <a:pPr marL="361950" indent="-361950">
              <a:lnSpc>
                <a:spcPct val="110000"/>
              </a:lnSpc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</a:pPr>
            <a:r>
              <a:rPr lang="pl-PL" sz="2400" dirty="0">
                <a:latin typeface="+mj-lt"/>
              </a:rPr>
              <a:t>Umożliwienie wsparcia z zakresu EFRR dot. zakupu </a:t>
            </a:r>
            <a:r>
              <a:rPr lang="pl-PL" sz="2400" b="1" dirty="0">
                <a:solidFill>
                  <a:srgbClr val="FF0000"/>
                </a:solidFill>
                <a:latin typeface="+mj-lt"/>
              </a:rPr>
              <a:t>taboru </a:t>
            </a:r>
            <a:r>
              <a:rPr lang="pl-PL" sz="2400" b="1" dirty="0" smtClean="0">
                <a:solidFill>
                  <a:srgbClr val="FF0000"/>
                </a:solidFill>
                <a:latin typeface="+mj-lt"/>
              </a:rPr>
              <a:t>kolejowego</a:t>
            </a:r>
            <a:endParaRPr lang="pl-PL" sz="2400" dirty="0">
              <a:latin typeface="+mj-lt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900"/>
              </a:spcAft>
              <a:buFont typeface="Wingdings" panose="05000000000000000000" pitchFamily="2" charset="2"/>
              <a:buChar char="Ø"/>
            </a:pPr>
            <a:r>
              <a:rPr lang="pl-PL" sz="2400" b="1" dirty="0" smtClean="0">
                <a:latin typeface="+mj-lt"/>
              </a:rPr>
              <a:t> </a:t>
            </a:r>
            <a:r>
              <a:rPr lang="pl-PL" sz="2400" b="1" u="sng" dirty="0" smtClean="0">
                <a:latin typeface="+mj-lt"/>
              </a:rPr>
              <a:t>z punktu widzenia kraju członkowskiego</a:t>
            </a: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spcAft>
                <a:spcPts val="900"/>
              </a:spcAft>
              <a:buAutoNum type="arabicPeriod"/>
            </a:pPr>
            <a:r>
              <a:rPr lang="pl-PL" sz="2400" dirty="0" smtClean="0">
                <a:latin typeface="+mj-lt"/>
              </a:rPr>
              <a:t>Zwiększenie proponowanej przez KE alokacji </a:t>
            </a:r>
            <a:r>
              <a:rPr lang="pl-PL" sz="2400" b="1" dirty="0" smtClean="0">
                <a:solidFill>
                  <a:srgbClr val="FF0000"/>
                </a:solidFill>
                <a:latin typeface="+mj-lt"/>
              </a:rPr>
              <a:t>Polityki Spójności dla  Polski </a:t>
            </a: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spcAft>
                <a:spcPts val="900"/>
              </a:spcAft>
              <a:buAutoNum type="arabicPeriod"/>
            </a:pPr>
            <a:r>
              <a:rPr lang="pl-PL" sz="2400" dirty="0" smtClean="0">
                <a:latin typeface="+mj-lt"/>
              </a:rPr>
              <a:t>Zwiększenie budżetu </a:t>
            </a:r>
            <a:r>
              <a:rPr lang="pl-PL" sz="2400" b="1" dirty="0" smtClean="0">
                <a:solidFill>
                  <a:srgbClr val="FF0000"/>
                </a:solidFill>
                <a:latin typeface="+mj-lt"/>
              </a:rPr>
              <a:t>Funduszu Spójności </a:t>
            </a:r>
            <a:endParaRPr lang="pl-PL" sz="2400" b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122817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045916"/>
            <a:ext cx="7772400" cy="2766169"/>
          </a:xfrm>
        </p:spPr>
        <p:txBody>
          <a:bodyPr>
            <a:normAutofit fontScale="90000"/>
          </a:bodyPr>
          <a:lstStyle/>
          <a:p>
            <a:r>
              <a:rPr lang="pl-PL" b="1" dirty="0"/>
              <a:t/>
            </a:r>
            <a:br>
              <a:rPr lang="pl-PL" b="1" dirty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sz="6700" b="1" dirty="0"/>
              <a:t>Dziękuję za uwagę</a:t>
            </a:r>
            <a:r>
              <a:rPr lang="pl-PL" b="1" dirty="0"/>
              <a:t/>
            </a:r>
            <a:br>
              <a:rPr lang="pl-PL" b="1" dirty="0"/>
            </a:br>
            <a:endParaRPr lang="pl-PL" b="1" dirty="0">
              <a:latin typeface="+mn-lt"/>
            </a:endParaRP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xmlns="" id="{442BBC29-438F-41F4-A520-5A08BD39B10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923088" cy="692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84551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2599</TotalTime>
  <Words>550</Words>
  <Application>Microsoft Office PowerPoint</Application>
  <PresentationFormat>Pokaz na ekranie (4:3)</PresentationFormat>
  <Paragraphs>83</Paragraphs>
  <Slides>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Motyw pakietu Office</vt:lpstr>
      <vt:lpstr>Propozycje legislacyjne Komisji Europejskiej nt. Polityki Spójności  </vt:lpstr>
      <vt:lpstr>Zakres tematyczny Polityki Spójności</vt:lpstr>
      <vt:lpstr>Koncentracja tematyczna (EFRR)</vt:lpstr>
      <vt:lpstr>Typy regionów i współfinansowanie UE</vt:lpstr>
      <vt:lpstr>Programowanie Polityki Spójności</vt:lpstr>
      <vt:lpstr>Wdrażanie Polityki Spójności</vt:lpstr>
      <vt:lpstr>Wyzwania z punktu widzenia Regionów PL</vt:lpstr>
      <vt:lpstr>Kluczowe postulaty </vt:lpstr>
      <vt:lpstr>  Dziękuję za uwagę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Marcin Dzwonek</dc:creator>
  <cp:lastModifiedBy>Olga Glanert</cp:lastModifiedBy>
  <cp:revision>57</cp:revision>
  <cp:lastPrinted>2018-10-16T10:24:08Z</cp:lastPrinted>
  <dcterms:created xsi:type="dcterms:W3CDTF">2015-04-22T07:48:15Z</dcterms:created>
  <dcterms:modified xsi:type="dcterms:W3CDTF">2018-12-10T13:40:25Z</dcterms:modified>
</cp:coreProperties>
</file>