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0"/>
  </p:notesMasterIdLst>
  <p:handoutMasterIdLst>
    <p:handoutMasterId r:id="rId71"/>
  </p:handoutMasterIdLst>
  <p:sldIdLst>
    <p:sldId id="555" r:id="rId3"/>
    <p:sldId id="541" r:id="rId4"/>
    <p:sldId id="495" r:id="rId5"/>
    <p:sldId id="496" r:id="rId6"/>
    <p:sldId id="497" r:id="rId7"/>
    <p:sldId id="498" r:id="rId8"/>
    <p:sldId id="499" r:id="rId9"/>
    <p:sldId id="500" r:id="rId10"/>
    <p:sldId id="483" r:id="rId11"/>
    <p:sldId id="501" r:id="rId12"/>
    <p:sldId id="502" r:id="rId13"/>
    <p:sldId id="503" r:id="rId14"/>
    <p:sldId id="308" r:id="rId15"/>
    <p:sldId id="440" r:id="rId16"/>
    <p:sldId id="402" r:id="rId17"/>
    <p:sldId id="510" r:id="rId18"/>
    <p:sldId id="511" r:id="rId19"/>
    <p:sldId id="512" r:id="rId20"/>
    <p:sldId id="391" r:id="rId21"/>
    <p:sldId id="327" r:id="rId22"/>
    <p:sldId id="454" r:id="rId23"/>
    <p:sldId id="558" r:id="rId24"/>
    <p:sldId id="441" r:id="rId25"/>
    <p:sldId id="542" r:id="rId26"/>
    <p:sldId id="543" r:id="rId27"/>
    <p:sldId id="545" r:id="rId28"/>
    <p:sldId id="455" r:id="rId29"/>
    <p:sldId id="544" r:id="rId30"/>
    <p:sldId id="556" r:id="rId31"/>
    <p:sldId id="557" r:id="rId32"/>
    <p:sldId id="546" r:id="rId33"/>
    <p:sldId id="548" r:id="rId34"/>
    <p:sldId id="547" r:id="rId35"/>
    <p:sldId id="514" r:id="rId36"/>
    <p:sldId id="515" r:id="rId37"/>
    <p:sldId id="516" r:id="rId38"/>
    <p:sldId id="517" r:id="rId39"/>
    <p:sldId id="519" r:id="rId40"/>
    <p:sldId id="520" r:id="rId41"/>
    <p:sldId id="563" r:id="rId42"/>
    <p:sldId id="551" r:id="rId43"/>
    <p:sldId id="552" r:id="rId44"/>
    <p:sldId id="524" r:id="rId45"/>
    <p:sldId id="526" r:id="rId46"/>
    <p:sldId id="525" r:id="rId47"/>
    <p:sldId id="559" r:id="rId48"/>
    <p:sldId id="527" r:id="rId49"/>
    <p:sldId id="528" r:id="rId50"/>
    <p:sldId id="529" r:id="rId51"/>
    <p:sldId id="530" r:id="rId52"/>
    <p:sldId id="561" r:id="rId53"/>
    <p:sldId id="533" r:id="rId54"/>
    <p:sldId id="534" r:id="rId55"/>
    <p:sldId id="535" r:id="rId56"/>
    <p:sldId id="536" r:id="rId57"/>
    <p:sldId id="562" r:id="rId58"/>
    <p:sldId id="537" r:id="rId59"/>
    <p:sldId id="550" r:id="rId60"/>
    <p:sldId id="553" r:id="rId61"/>
    <p:sldId id="567" r:id="rId62"/>
    <p:sldId id="570" r:id="rId63"/>
    <p:sldId id="568" r:id="rId64"/>
    <p:sldId id="572" r:id="rId65"/>
    <p:sldId id="569" r:id="rId66"/>
    <p:sldId id="560" r:id="rId67"/>
    <p:sldId id="538" r:id="rId68"/>
    <p:sldId id="539" r:id="rId69"/>
  </p:sldIdLst>
  <p:sldSz cx="9144000" cy="6858000" type="screen4x3"/>
  <p:notesSz cx="6808788" cy="9940925"/>
  <p:defaultTextStyle>
    <a:defPPr>
      <a:defRPr lang="pl-PL"/>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dec" initials="m" lastIdx="1" clrIdx="0"/>
  <p:cmAuthor id="1" name="Emilia Kaczmarek" initials="EK" lastIdx="9" clrIdx="1">
    <p:extLst>
      <p:ext uri="{19B8F6BF-5375-455C-9EA6-DF929625EA0E}">
        <p15:presenceInfo xmlns:p15="http://schemas.microsoft.com/office/powerpoint/2012/main" xmlns="" userId="Emilia Kaczmarek" providerId="None"/>
      </p:ext>
    </p:extLst>
  </p:cmAuthor>
  <p:cmAuthor id="2" name="ksztandera" initials="KSO"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33"/>
    <a:srgbClr val="FF66CC"/>
    <a:srgbClr val="AD1998"/>
    <a:srgbClr val="C105B8"/>
    <a:srgbClr val="93CDDD"/>
    <a:srgbClr val="A62080"/>
    <a:srgbClr val="CABED8"/>
    <a:srgbClr val="333399"/>
    <a:srgbClr val="D6CDE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 pośredni 4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yl pośredni 3 — Ak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yl pośredni 1 — Ak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78256" autoAdjust="0"/>
  </p:normalViewPr>
  <p:slideViewPr>
    <p:cSldViewPr>
      <p:cViewPr varScale="1">
        <p:scale>
          <a:sx n="77" d="100"/>
          <a:sy n="77" d="100"/>
        </p:scale>
        <p:origin x="-8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3" d="100"/>
          <a:sy n="73" d="100"/>
        </p:scale>
        <p:origin x="-2148" y="-96"/>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128E67-5D4D-443A-909C-E8CCF1B642E4}" type="doc">
      <dgm:prSet loTypeId="urn:microsoft.com/office/officeart/2005/8/layout/equation1" loCatId="relationship" qsTypeId="urn:microsoft.com/office/officeart/2005/8/quickstyle/3d1" qsCatId="3D" csTypeId="urn:microsoft.com/office/officeart/2005/8/colors/accent4_2" csCatId="accent4" phldr="1"/>
      <dgm:spPr/>
    </dgm:pt>
    <dgm:pt modelId="{EA25FF17-3D17-4A6D-B2FB-576FE6D29964}">
      <dgm:prSet phldrT="[Tekst]" custT="1"/>
      <dgm:spPr>
        <a:solidFill>
          <a:schemeClr val="accent5">
            <a:lumMod val="60000"/>
            <a:lumOff val="40000"/>
          </a:schemeClr>
        </a:solidFill>
        <a:ln>
          <a:solidFill>
            <a:schemeClr val="accent5">
              <a:lumMod val="60000"/>
              <a:lumOff val="40000"/>
            </a:schemeClr>
          </a:solidFill>
        </a:ln>
      </dgm:spPr>
      <dgm:t>
        <a:bodyPr/>
        <a:lstStyle/>
        <a:p>
          <a:pPr>
            <a:spcAft>
              <a:spcPts val="0"/>
            </a:spcAft>
          </a:pPr>
          <a:r>
            <a:rPr lang="pl-PL" sz="1600" b="1" dirty="0">
              <a:solidFill>
                <a:schemeClr val="tx1"/>
              </a:solidFill>
            </a:rPr>
            <a:t>Średnia </a:t>
          </a:r>
          <a:br>
            <a:rPr lang="pl-PL" sz="1600" b="1" dirty="0">
              <a:solidFill>
                <a:schemeClr val="tx1"/>
              </a:solidFill>
            </a:rPr>
          </a:br>
          <a:r>
            <a:rPr lang="pl-PL" sz="1600" b="1" dirty="0">
              <a:solidFill>
                <a:schemeClr val="tx1"/>
              </a:solidFill>
            </a:rPr>
            <a:t>arytmetyczna punktów ogółem </a:t>
          </a:r>
        </a:p>
        <a:p>
          <a:pPr>
            <a:spcAft>
              <a:spcPts val="0"/>
            </a:spcAft>
          </a:pPr>
          <a:r>
            <a:rPr lang="pl-PL" sz="1600" b="1" dirty="0">
              <a:solidFill>
                <a:schemeClr val="tx1"/>
              </a:solidFill>
            </a:rPr>
            <a:t>z dwóch ocen wniosku za spełnienie kryteriów oceny strategicznej                ZIT</a:t>
          </a:r>
        </a:p>
        <a:p>
          <a:pPr>
            <a:spcAft>
              <a:spcPts val="0"/>
            </a:spcAft>
          </a:pPr>
          <a:r>
            <a:rPr lang="pl-PL" sz="1600" b="1" u="sng" dirty="0">
              <a:solidFill>
                <a:srgbClr val="C00000"/>
              </a:solidFill>
            </a:rPr>
            <a:t>max. 50 pkt.</a:t>
          </a:r>
          <a:endParaRPr lang="pl-PL" sz="1600" b="1" dirty="0">
            <a:solidFill>
              <a:srgbClr val="C00000"/>
            </a:solidFill>
          </a:endParaRPr>
        </a:p>
      </dgm:t>
    </dgm:pt>
    <dgm:pt modelId="{9F48A751-78FD-402F-9774-8820F86440A3}" type="parTrans" cxnId="{2F7B7CD8-4228-4A88-B296-4DAED2ECE2A6}">
      <dgm:prSet/>
      <dgm:spPr/>
      <dgm:t>
        <a:bodyPr/>
        <a:lstStyle/>
        <a:p>
          <a:endParaRPr lang="pl-PL"/>
        </a:p>
      </dgm:t>
    </dgm:pt>
    <dgm:pt modelId="{DFD142BE-FBB9-4808-91BA-36DDC4D501A9}" type="sibTrans" cxnId="{2F7B7CD8-4228-4A88-B296-4DAED2ECE2A6}">
      <dgm:prSet/>
      <dgm:spPr>
        <a:solidFill>
          <a:schemeClr val="accent5">
            <a:lumMod val="75000"/>
          </a:schemeClr>
        </a:solidFill>
        <a:ln>
          <a:solidFill>
            <a:schemeClr val="accent5">
              <a:lumMod val="75000"/>
            </a:schemeClr>
          </a:solidFill>
        </a:ln>
      </dgm:spPr>
      <dgm:t>
        <a:bodyPr/>
        <a:lstStyle/>
        <a:p>
          <a:endParaRPr lang="pl-PL" dirty="0"/>
        </a:p>
      </dgm:t>
    </dgm:pt>
    <dgm:pt modelId="{42C9BBF4-D2E2-40D1-873C-023BE2562D0A}">
      <dgm:prSet phldrT="[Tekst]" custT="1"/>
      <dgm:spPr>
        <a:solidFill>
          <a:schemeClr val="accent5">
            <a:lumMod val="60000"/>
            <a:lumOff val="40000"/>
          </a:schemeClr>
        </a:solidFill>
        <a:ln>
          <a:solidFill>
            <a:schemeClr val="accent5">
              <a:lumMod val="60000"/>
              <a:lumOff val="40000"/>
            </a:schemeClr>
          </a:solidFill>
        </a:ln>
      </dgm:spPr>
      <dgm:t>
        <a:bodyPr/>
        <a:lstStyle/>
        <a:p>
          <a:r>
            <a:rPr lang="pl-PL" sz="1600" b="1" dirty="0">
              <a:solidFill>
                <a:schemeClr val="tx1"/>
              </a:solidFill>
            </a:rPr>
            <a:t> Projekt, który uzyskał w trakcie oceny merytorycznej </a:t>
          </a:r>
          <a:br>
            <a:rPr lang="pl-PL" sz="1600" b="1" dirty="0">
              <a:solidFill>
                <a:schemeClr val="tx1"/>
              </a:solidFill>
            </a:rPr>
          </a:br>
          <a:r>
            <a:rPr lang="pl-PL" sz="1600" b="1" dirty="0">
              <a:solidFill>
                <a:schemeClr val="tx1"/>
              </a:solidFill>
            </a:rPr>
            <a:t>i oceny strategicznej                ZIT wymaganą minimalną liczbę punktów za spełnienie wszystkich kryteriów</a:t>
          </a:r>
        </a:p>
        <a:p>
          <a:r>
            <a:rPr lang="pl-PL" sz="1600" b="1" u="sng" dirty="0">
              <a:solidFill>
                <a:srgbClr val="C00000"/>
              </a:solidFill>
            </a:rPr>
            <a:t>max. 100 pkt.</a:t>
          </a:r>
          <a:endParaRPr lang="pl-PL" sz="1600" dirty="0">
            <a:solidFill>
              <a:srgbClr val="C00000"/>
            </a:solidFill>
          </a:endParaRPr>
        </a:p>
      </dgm:t>
    </dgm:pt>
    <dgm:pt modelId="{F9CB0907-5247-4D1D-8177-D244ECDB1C22}" type="parTrans" cxnId="{B04E5AF0-4D96-421D-BAEE-AD21822D8705}">
      <dgm:prSet/>
      <dgm:spPr/>
      <dgm:t>
        <a:bodyPr/>
        <a:lstStyle/>
        <a:p>
          <a:endParaRPr lang="pl-PL"/>
        </a:p>
      </dgm:t>
    </dgm:pt>
    <dgm:pt modelId="{328E3C73-18E3-474C-9F33-BC61DB95D48C}" type="sibTrans" cxnId="{B04E5AF0-4D96-421D-BAEE-AD21822D8705}">
      <dgm:prSet/>
      <dgm:spPr/>
      <dgm:t>
        <a:bodyPr/>
        <a:lstStyle/>
        <a:p>
          <a:endParaRPr lang="pl-PL"/>
        </a:p>
      </dgm:t>
    </dgm:pt>
    <dgm:pt modelId="{C397EC23-D42A-4B6D-A312-F7CA167443EE}">
      <dgm:prSet phldrT="[Tekst]" custT="1"/>
      <dgm:spPr>
        <a:solidFill>
          <a:schemeClr val="accent5">
            <a:lumMod val="60000"/>
            <a:lumOff val="40000"/>
          </a:schemeClr>
        </a:solidFill>
        <a:ln>
          <a:solidFill>
            <a:schemeClr val="accent5">
              <a:lumMod val="60000"/>
              <a:lumOff val="40000"/>
            </a:schemeClr>
          </a:solidFill>
        </a:ln>
      </dgm:spPr>
      <dgm:t>
        <a:bodyPr/>
        <a:lstStyle/>
        <a:p>
          <a:pPr>
            <a:spcAft>
              <a:spcPts val="0"/>
            </a:spcAft>
          </a:pPr>
          <a:r>
            <a:rPr lang="pl-PL" sz="1600" b="1" dirty="0">
              <a:solidFill>
                <a:schemeClr val="tx1"/>
              </a:solidFill>
            </a:rPr>
            <a:t>Średnia arytmetyczna punktów ogółem</a:t>
          </a:r>
        </a:p>
        <a:p>
          <a:pPr>
            <a:spcAft>
              <a:spcPts val="0"/>
            </a:spcAft>
          </a:pPr>
          <a:r>
            <a:rPr lang="pl-PL" sz="1600" b="1" dirty="0">
              <a:solidFill>
                <a:schemeClr val="tx1"/>
              </a:solidFill>
            </a:rPr>
            <a:t> z dwóch ocen wniosku</a:t>
          </a:r>
        </a:p>
        <a:p>
          <a:pPr>
            <a:spcAft>
              <a:spcPts val="0"/>
            </a:spcAft>
          </a:pPr>
          <a:r>
            <a:rPr lang="pl-PL" sz="1600" b="1" u="sng" dirty="0">
              <a:solidFill>
                <a:srgbClr val="C00000"/>
              </a:solidFill>
            </a:rPr>
            <a:t>max. 50 pkt.</a:t>
          </a:r>
        </a:p>
      </dgm:t>
    </dgm:pt>
    <dgm:pt modelId="{AF61EF18-FA4B-4EFB-AFBF-8207AED929B7}" type="sibTrans" cxnId="{5F963314-1CFC-4192-9898-59F88A52F03D}">
      <dgm:prSet/>
      <dgm:spPr>
        <a:solidFill>
          <a:schemeClr val="accent5">
            <a:lumMod val="75000"/>
          </a:schemeClr>
        </a:solidFill>
        <a:ln>
          <a:solidFill>
            <a:schemeClr val="accent5">
              <a:lumMod val="75000"/>
            </a:schemeClr>
          </a:solidFill>
        </a:ln>
      </dgm:spPr>
      <dgm:t>
        <a:bodyPr/>
        <a:lstStyle/>
        <a:p>
          <a:endParaRPr lang="pl-PL" dirty="0"/>
        </a:p>
      </dgm:t>
    </dgm:pt>
    <dgm:pt modelId="{4F2B0C6A-4EF7-4EF9-AF4F-76207ABDDE32}" type="parTrans" cxnId="{5F963314-1CFC-4192-9898-59F88A52F03D}">
      <dgm:prSet/>
      <dgm:spPr/>
      <dgm:t>
        <a:bodyPr/>
        <a:lstStyle/>
        <a:p>
          <a:endParaRPr lang="pl-PL"/>
        </a:p>
      </dgm:t>
    </dgm:pt>
    <dgm:pt modelId="{2BF1C008-E7D6-40B7-BD72-60D67E56C3F5}" type="pres">
      <dgm:prSet presAssocID="{42128E67-5D4D-443A-909C-E8CCF1B642E4}" presName="linearFlow" presStyleCnt="0">
        <dgm:presLayoutVars>
          <dgm:dir/>
          <dgm:resizeHandles val="exact"/>
        </dgm:presLayoutVars>
      </dgm:prSet>
      <dgm:spPr/>
    </dgm:pt>
    <dgm:pt modelId="{0BC37FB2-A568-45A9-BDB7-45ED17E8AC3A}" type="pres">
      <dgm:prSet presAssocID="{C397EC23-D42A-4B6D-A312-F7CA167443EE}" presName="node" presStyleLbl="node1" presStyleIdx="0" presStyleCnt="3" custScaleX="162647" custScaleY="206631" custLinFactNeighborX="40937" custLinFactNeighborY="-4132">
        <dgm:presLayoutVars>
          <dgm:bulletEnabled val="1"/>
        </dgm:presLayoutVars>
      </dgm:prSet>
      <dgm:spPr/>
      <dgm:t>
        <a:bodyPr/>
        <a:lstStyle/>
        <a:p>
          <a:endParaRPr lang="pl-PL"/>
        </a:p>
      </dgm:t>
    </dgm:pt>
    <dgm:pt modelId="{378890EA-4081-4BC1-A79F-D5A078F351F4}" type="pres">
      <dgm:prSet presAssocID="{AF61EF18-FA4B-4EFB-AFBF-8207AED929B7}" presName="spacerL" presStyleCnt="0"/>
      <dgm:spPr/>
    </dgm:pt>
    <dgm:pt modelId="{D2F1F20C-0856-4E98-9FBA-F0D8D44075A7}" type="pres">
      <dgm:prSet presAssocID="{AF61EF18-FA4B-4EFB-AFBF-8207AED929B7}" presName="sibTrans" presStyleLbl="sibTrans2D1" presStyleIdx="0" presStyleCnt="2" custScaleX="75895" custScaleY="77237" custLinFactNeighborX="-49251" custLinFactNeighborY="-84007"/>
      <dgm:spPr/>
      <dgm:t>
        <a:bodyPr/>
        <a:lstStyle/>
        <a:p>
          <a:endParaRPr lang="pl-PL"/>
        </a:p>
      </dgm:t>
    </dgm:pt>
    <dgm:pt modelId="{CF39194A-1CE3-4B3A-B420-69DAE835C245}" type="pres">
      <dgm:prSet presAssocID="{AF61EF18-FA4B-4EFB-AFBF-8207AED929B7}" presName="spacerR" presStyleCnt="0"/>
      <dgm:spPr/>
    </dgm:pt>
    <dgm:pt modelId="{E825109F-4CB9-4778-BB64-7FC8F19BCEB5}" type="pres">
      <dgm:prSet presAssocID="{EA25FF17-3D17-4A6D-B2FB-576FE6D29964}" presName="node" presStyleLbl="node1" presStyleIdx="1" presStyleCnt="3" custScaleX="165606" custScaleY="210074" custLinFactNeighborX="-35919" custLinFactNeighborY="-41715">
        <dgm:presLayoutVars>
          <dgm:bulletEnabled val="1"/>
        </dgm:presLayoutVars>
      </dgm:prSet>
      <dgm:spPr/>
      <dgm:t>
        <a:bodyPr/>
        <a:lstStyle/>
        <a:p>
          <a:endParaRPr lang="pl-PL"/>
        </a:p>
      </dgm:t>
    </dgm:pt>
    <dgm:pt modelId="{41821EBA-197B-4F2F-90ED-370A758BEB5E}" type="pres">
      <dgm:prSet presAssocID="{DFD142BE-FBB9-4808-91BA-36DDC4D501A9}" presName="spacerL" presStyleCnt="0"/>
      <dgm:spPr/>
    </dgm:pt>
    <dgm:pt modelId="{A2B69AA7-01C1-4053-B368-B907E97EE868}" type="pres">
      <dgm:prSet presAssocID="{DFD142BE-FBB9-4808-91BA-36DDC4D501A9}" presName="sibTrans" presStyleLbl="sibTrans2D1" presStyleIdx="1" presStyleCnt="2" custScaleX="57609" custScaleY="64653" custLinFactNeighborX="-63130" custLinFactNeighborY="-77916"/>
      <dgm:spPr/>
      <dgm:t>
        <a:bodyPr/>
        <a:lstStyle/>
        <a:p>
          <a:endParaRPr lang="pl-PL"/>
        </a:p>
      </dgm:t>
    </dgm:pt>
    <dgm:pt modelId="{E579C00D-9428-4BE0-A717-A24AD41E9848}" type="pres">
      <dgm:prSet presAssocID="{DFD142BE-FBB9-4808-91BA-36DDC4D501A9}" presName="spacerR" presStyleCnt="0"/>
      <dgm:spPr/>
    </dgm:pt>
    <dgm:pt modelId="{A293F95B-7C3D-4AE3-95D7-9C9F48AC2FFC}" type="pres">
      <dgm:prSet presAssocID="{42C9BBF4-D2E2-40D1-873C-023BE2562D0A}" presName="node" presStyleLbl="node1" presStyleIdx="2" presStyleCnt="3" custScaleX="150760" custScaleY="240721" custLinFactX="-2891" custLinFactNeighborX="-100000" custLinFactNeighborY="-6064">
        <dgm:presLayoutVars>
          <dgm:bulletEnabled val="1"/>
        </dgm:presLayoutVars>
      </dgm:prSet>
      <dgm:spPr/>
      <dgm:t>
        <a:bodyPr/>
        <a:lstStyle/>
        <a:p>
          <a:endParaRPr lang="pl-PL"/>
        </a:p>
      </dgm:t>
    </dgm:pt>
  </dgm:ptLst>
  <dgm:cxnLst>
    <dgm:cxn modelId="{A4CEAFBA-3346-430E-BE56-7AA2376C8BDA}" type="presOf" srcId="{DFD142BE-FBB9-4808-91BA-36DDC4D501A9}" destId="{A2B69AA7-01C1-4053-B368-B907E97EE868}" srcOrd="0" destOrd="0" presId="urn:microsoft.com/office/officeart/2005/8/layout/equation1"/>
    <dgm:cxn modelId="{E759257C-D8FC-4B73-B9F9-E2022B98EEC5}" type="presOf" srcId="{42C9BBF4-D2E2-40D1-873C-023BE2562D0A}" destId="{A293F95B-7C3D-4AE3-95D7-9C9F48AC2FFC}" srcOrd="0" destOrd="0" presId="urn:microsoft.com/office/officeart/2005/8/layout/equation1"/>
    <dgm:cxn modelId="{B04E5AF0-4D96-421D-BAEE-AD21822D8705}" srcId="{42128E67-5D4D-443A-909C-E8CCF1B642E4}" destId="{42C9BBF4-D2E2-40D1-873C-023BE2562D0A}" srcOrd="2" destOrd="0" parTransId="{F9CB0907-5247-4D1D-8177-D244ECDB1C22}" sibTransId="{328E3C73-18E3-474C-9F33-BC61DB95D48C}"/>
    <dgm:cxn modelId="{52205A5A-AE13-4A36-A460-3290F6E250AF}" type="presOf" srcId="{EA25FF17-3D17-4A6D-B2FB-576FE6D29964}" destId="{E825109F-4CB9-4778-BB64-7FC8F19BCEB5}" srcOrd="0" destOrd="0" presId="urn:microsoft.com/office/officeart/2005/8/layout/equation1"/>
    <dgm:cxn modelId="{EF3CA5A0-64E7-4A32-B27C-422C6C6746DF}" type="presOf" srcId="{AF61EF18-FA4B-4EFB-AFBF-8207AED929B7}" destId="{D2F1F20C-0856-4E98-9FBA-F0D8D44075A7}" srcOrd="0" destOrd="0" presId="urn:microsoft.com/office/officeart/2005/8/layout/equation1"/>
    <dgm:cxn modelId="{5F963314-1CFC-4192-9898-59F88A52F03D}" srcId="{42128E67-5D4D-443A-909C-E8CCF1B642E4}" destId="{C397EC23-D42A-4B6D-A312-F7CA167443EE}" srcOrd="0" destOrd="0" parTransId="{4F2B0C6A-4EF7-4EF9-AF4F-76207ABDDE32}" sibTransId="{AF61EF18-FA4B-4EFB-AFBF-8207AED929B7}"/>
    <dgm:cxn modelId="{EF96A810-919D-454A-8648-66443E7BB80E}" type="presOf" srcId="{42128E67-5D4D-443A-909C-E8CCF1B642E4}" destId="{2BF1C008-E7D6-40B7-BD72-60D67E56C3F5}" srcOrd="0" destOrd="0" presId="urn:microsoft.com/office/officeart/2005/8/layout/equation1"/>
    <dgm:cxn modelId="{2F7B7CD8-4228-4A88-B296-4DAED2ECE2A6}" srcId="{42128E67-5D4D-443A-909C-E8CCF1B642E4}" destId="{EA25FF17-3D17-4A6D-B2FB-576FE6D29964}" srcOrd="1" destOrd="0" parTransId="{9F48A751-78FD-402F-9774-8820F86440A3}" sibTransId="{DFD142BE-FBB9-4808-91BA-36DDC4D501A9}"/>
    <dgm:cxn modelId="{C3CDFBBA-8C63-4416-A02B-FF7C6B9CE4A8}" type="presOf" srcId="{C397EC23-D42A-4B6D-A312-F7CA167443EE}" destId="{0BC37FB2-A568-45A9-BDB7-45ED17E8AC3A}" srcOrd="0" destOrd="0" presId="urn:microsoft.com/office/officeart/2005/8/layout/equation1"/>
    <dgm:cxn modelId="{5DC3F3FC-BF00-45C9-BC7D-BE97AB6C5AE3}" type="presParOf" srcId="{2BF1C008-E7D6-40B7-BD72-60D67E56C3F5}" destId="{0BC37FB2-A568-45A9-BDB7-45ED17E8AC3A}" srcOrd="0" destOrd="0" presId="urn:microsoft.com/office/officeart/2005/8/layout/equation1"/>
    <dgm:cxn modelId="{3D63B677-AB95-46F1-A276-D8CB9CF980F8}" type="presParOf" srcId="{2BF1C008-E7D6-40B7-BD72-60D67E56C3F5}" destId="{378890EA-4081-4BC1-A79F-D5A078F351F4}" srcOrd="1" destOrd="0" presId="urn:microsoft.com/office/officeart/2005/8/layout/equation1"/>
    <dgm:cxn modelId="{7A66F0CB-135A-4B2C-BCC9-9C08809E6A82}" type="presParOf" srcId="{2BF1C008-E7D6-40B7-BD72-60D67E56C3F5}" destId="{D2F1F20C-0856-4E98-9FBA-F0D8D44075A7}" srcOrd="2" destOrd="0" presId="urn:microsoft.com/office/officeart/2005/8/layout/equation1"/>
    <dgm:cxn modelId="{2515B08E-9F27-4474-BDCE-F153FFC00619}" type="presParOf" srcId="{2BF1C008-E7D6-40B7-BD72-60D67E56C3F5}" destId="{CF39194A-1CE3-4B3A-B420-69DAE835C245}" srcOrd="3" destOrd="0" presId="urn:microsoft.com/office/officeart/2005/8/layout/equation1"/>
    <dgm:cxn modelId="{BA81EBD8-659B-4DF0-AE9A-7065AC3B0774}" type="presParOf" srcId="{2BF1C008-E7D6-40B7-BD72-60D67E56C3F5}" destId="{E825109F-4CB9-4778-BB64-7FC8F19BCEB5}" srcOrd="4" destOrd="0" presId="urn:microsoft.com/office/officeart/2005/8/layout/equation1"/>
    <dgm:cxn modelId="{D3631011-C58A-491E-BA18-6C4173827B48}" type="presParOf" srcId="{2BF1C008-E7D6-40B7-BD72-60D67E56C3F5}" destId="{41821EBA-197B-4F2F-90ED-370A758BEB5E}" srcOrd="5" destOrd="0" presId="urn:microsoft.com/office/officeart/2005/8/layout/equation1"/>
    <dgm:cxn modelId="{7A2D7F67-5BF1-480A-A2E4-E80DF218C2F0}" type="presParOf" srcId="{2BF1C008-E7D6-40B7-BD72-60D67E56C3F5}" destId="{A2B69AA7-01C1-4053-B368-B907E97EE868}" srcOrd="6" destOrd="0" presId="urn:microsoft.com/office/officeart/2005/8/layout/equation1"/>
    <dgm:cxn modelId="{4A678CC6-51BB-4B07-8E91-32130C2EC42E}" type="presParOf" srcId="{2BF1C008-E7D6-40B7-BD72-60D67E56C3F5}" destId="{E579C00D-9428-4BE0-A717-A24AD41E9848}" srcOrd="7" destOrd="0" presId="urn:microsoft.com/office/officeart/2005/8/layout/equation1"/>
    <dgm:cxn modelId="{DF097E62-685F-4CD1-83AE-65BA5F281BF9}" type="presParOf" srcId="{2BF1C008-E7D6-40B7-BD72-60D67E56C3F5}" destId="{A293F95B-7C3D-4AE3-95D7-9C9F48AC2FFC}" srcOrd="8" destOrd="0" presId="urn:microsoft.com/office/officeart/2005/8/layout/equati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C37FB2-A568-45A9-BDB7-45ED17E8AC3A}">
      <dsp:nvSpPr>
        <dsp:cNvPr id="0" name=""/>
        <dsp:cNvSpPr/>
      </dsp:nvSpPr>
      <dsp:spPr>
        <a:xfrm>
          <a:off x="59081" y="195130"/>
          <a:ext cx="2425235" cy="3081082"/>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ts val="0"/>
            </a:spcAft>
          </a:pPr>
          <a:r>
            <a:rPr lang="pl-PL" sz="1600" b="1" kern="1200" dirty="0">
              <a:solidFill>
                <a:schemeClr val="tx1"/>
              </a:solidFill>
            </a:rPr>
            <a:t>Średnia arytmetyczna punktów ogółem</a:t>
          </a:r>
        </a:p>
        <a:p>
          <a:pPr lvl="0" algn="ctr" defTabSz="711200">
            <a:lnSpc>
              <a:spcPct val="90000"/>
            </a:lnSpc>
            <a:spcBef>
              <a:spcPct val="0"/>
            </a:spcBef>
            <a:spcAft>
              <a:spcPts val="0"/>
            </a:spcAft>
          </a:pPr>
          <a:r>
            <a:rPr lang="pl-PL" sz="1600" b="1" kern="1200" dirty="0">
              <a:solidFill>
                <a:schemeClr val="tx1"/>
              </a:solidFill>
            </a:rPr>
            <a:t> z dwóch ocen wniosku</a:t>
          </a:r>
        </a:p>
        <a:p>
          <a:pPr lvl="0" algn="ctr" defTabSz="711200">
            <a:lnSpc>
              <a:spcPct val="90000"/>
            </a:lnSpc>
            <a:spcBef>
              <a:spcPct val="0"/>
            </a:spcBef>
            <a:spcAft>
              <a:spcPts val="0"/>
            </a:spcAft>
          </a:pPr>
          <a:r>
            <a:rPr lang="pl-PL" sz="1600" b="1" u="sng" kern="1200" dirty="0">
              <a:solidFill>
                <a:srgbClr val="C00000"/>
              </a:solidFill>
            </a:rPr>
            <a:t>max. 50 pkt.</a:t>
          </a:r>
        </a:p>
      </dsp:txBody>
      <dsp:txXfrm>
        <a:off x="59081" y="195130"/>
        <a:ext cx="2425235" cy="3081082"/>
      </dsp:txXfrm>
    </dsp:sp>
    <dsp:sp modelId="{D2F1F20C-0856-4E98-9FBA-F0D8D44075A7}">
      <dsp:nvSpPr>
        <dsp:cNvPr id="0" name=""/>
        <dsp:cNvSpPr/>
      </dsp:nvSpPr>
      <dsp:spPr>
        <a:xfrm>
          <a:off x="2496197" y="736769"/>
          <a:ext cx="656370" cy="667976"/>
        </a:xfrm>
        <a:prstGeom prst="mathPlus">
          <a:avLst/>
        </a:prstGeom>
        <a:solidFill>
          <a:schemeClr val="accent5">
            <a:lumMod val="75000"/>
          </a:schemeClr>
        </a:solidFill>
        <a:ln>
          <a:solidFill>
            <a:schemeClr val="accent5">
              <a:lumMod val="75000"/>
            </a:schemeClr>
          </a:solid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pl-PL" sz="1100" kern="1200" dirty="0"/>
        </a:p>
      </dsp:txBody>
      <dsp:txXfrm>
        <a:off x="2496197" y="736769"/>
        <a:ext cx="656370" cy="667976"/>
      </dsp:txXfrm>
    </dsp:sp>
    <dsp:sp modelId="{E825109F-4CB9-4778-BB64-7FC8F19BCEB5}">
      <dsp:nvSpPr>
        <dsp:cNvPr id="0" name=""/>
        <dsp:cNvSpPr/>
      </dsp:nvSpPr>
      <dsp:spPr>
        <a:xfrm>
          <a:off x="3289787" y="0"/>
          <a:ext cx="2469357" cy="3132421"/>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ts val="0"/>
            </a:spcAft>
          </a:pPr>
          <a:r>
            <a:rPr lang="pl-PL" sz="1600" b="1" kern="1200" dirty="0">
              <a:solidFill>
                <a:schemeClr val="tx1"/>
              </a:solidFill>
            </a:rPr>
            <a:t>Średnia </a:t>
          </a:r>
          <a:br>
            <a:rPr lang="pl-PL" sz="1600" b="1" kern="1200" dirty="0">
              <a:solidFill>
                <a:schemeClr val="tx1"/>
              </a:solidFill>
            </a:rPr>
          </a:br>
          <a:r>
            <a:rPr lang="pl-PL" sz="1600" b="1" kern="1200" dirty="0">
              <a:solidFill>
                <a:schemeClr val="tx1"/>
              </a:solidFill>
            </a:rPr>
            <a:t>arytmetyczna punktów ogółem </a:t>
          </a:r>
        </a:p>
        <a:p>
          <a:pPr lvl="0" algn="ctr" defTabSz="711200">
            <a:lnSpc>
              <a:spcPct val="90000"/>
            </a:lnSpc>
            <a:spcBef>
              <a:spcPct val="0"/>
            </a:spcBef>
            <a:spcAft>
              <a:spcPts val="0"/>
            </a:spcAft>
          </a:pPr>
          <a:r>
            <a:rPr lang="pl-PL" sz="1600" b="1" kern="1200" dirty="0">
              <a:solidFill>
                <a:schemeClr val="tx1"/>
              </a:solidFill>
            </a:rPr>
            <a:t>z dwóch ocen wniosku za spełnienie kryteriów oceny strategicznej                ZIT</a:t>
          </a:r>
        </a:p>
        <a:p>
          <a:pPr lvl="0" algn="ctr" defTabSz="711200">
            <a:lnSpc>
              <a:spcPct val="90000"/>
            </a:lnSpc>
            <a:spcBef>
              <a:spcPct val="0"/>
            </a:spcBef>
            <a:spcAft>
              <a:spcPts val="0"/>
            </a:spcAft>
          </a:pPr>
          <a:r>
            <a:rPr lang="pl-PL" sz="1600" b="1" u="sng" kern="1200" dirty="0">
              <a:solidFill>
                <a:srgbClr val="C00000"/>
              </a:solidFill>
            </a:rPr>
            <a:t>max. 50 pkt.</a:t>
          </a:r>
          <a:endParaRPr lang="pl-PL" sz="1600" b="1" kern="1200" dirty="0">
            <a:solidFill>
              <a:srgbClr val="C00000"/>
            </a:solidFill>
          </a:endParaRPr>
        </a:p>
      </dsp:txBody>
      <dsp:txXfrm>
        <a:off x="3289787" y="0"/>
        <a:ext cx="2469357" cy="3132421"/>
      </dsp:txXfrm>
    </dsp:sp>
    <dsp:sp modelId="{A2B69AA7-01C1-4053-B368-B907E97EE868}">
      <dsp:nvSpPr>
        <dsp:cNvPr id="0" name=""/>
        <dsp:cNvSpPr/>
      </dsp:nvSpPr>
      <dsp:spPr>
        <a:xfrm>
          <a:off x="5847276" y="843862"/>
          <a:ext cx="498225" cy="559145"/>
        </a:xfrm>
        <a:prstGeom prst="mathEqual">
          <a:avLst/>
        </a:prstGeom>
        <a:solidFill>
          <a:schemeClr val="accent5">
            <a:lumMod val="75000"/>
          </a:schemeClr>
        </a:solidFill>
        <a:ln>
          <a:solidFill>
            <a:schemeClr val="accent5">
              <a:lumMod val="75000"/>
            </a:schemeClr>
          </a:solid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pl-PL" sz="2300" kern="1200" dirty="0"/>
        </a:p>
      </dsp:txBody>
      <dsp:txXfrm>
        <a:off x="5847276" y="843862"/>
        <a:ext cx="498225" cy="559145"/>
      </dsp:txXfrm>
    </dsp:sp>
    <dsp:sp modelId="{A293F95B-7C3D-4AE3-95D7-9C9F48AC2FFC}">
      <dsp:nvSpPr>
        <dsp:cNvPr id="0" name=""/>
        <dsp:cNvSpPr/>
      </dsp:nvSpPr>
      <dsp:spPr>
        <a:xfrm>
          <a:off x="6378830" y="0"/>
          <a:ext cx="2247987" cy="3589399"/>
        </a:xfrm>
        <a:prstGeom prst="ellipse">
          <a:avLst/>
        </a:prstGeom>
        <a:solidFill>
          <a:schemeClr val="accent5">
            <a:lumMod val="60000"/>
            <a:lumOff val="40000"/>
          </a:schemeClr>
        </a:solidFill>
        <a:ln>
          <a:solidFill>
            <a:schemeClr val="accent5">
              <a:lumMod val="60000"/>
              <a:lumOff val="40000"/>
            </a:schemeClr>
          </a:solid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 Projekt, który uzyskał w trakcie oceny merytorycznej </a:t>
          </a:r>
          <a:br>
            <a:rPr lang="pl-PL" sz="1600" b="1" kern="1200" dirty="0">
              <a:solidFill>
                <a:schemeClr val="tx1"/>
              </a:solidFill>
            </a:rPr>
          </a:br>
          <a:r>
            <a:rPr lang="pl-PL" sz="1600" b="1" kern="1200" dirty="0">
              <a:solidFill>
                <a:schemeClr val="tx1"/>
              </a:solidFill>
            </a:rPr>
            <a:t>i oceny strategicznej                ZIT wymaganą minimalną liczbę punktów za spełnienie wszystkich kryteriów</a:t>
          </a:r>
        </a:p>
        <a:p>
          <a:pPr lvl="0" algn="ctr" defTabSz="711200">
            <a:lnSpc>
              <a:spcPct val="90000"/>
            </a:lnSpc>
            <a:spcBef>
              <a:spcPct val="0"/>
            </a:spcBef>
            <a:spcAft>
              <a:spcPct val="35000"/>
            </a:spcAft>
          </a:pPr>
          <a:r>
            <a:rPr lang="pl-PL" sz="1600" b="1" u="sng" kern="1200" dirty="0">
              <a:solidFill>
                <a:srgbClr val="C00000"/>
              </a:solidFill>
            </a:rPr>
            <a:t>max. 100 pkt.</a:t>
          </a:r>
          <a:endParaRPr lang="pl-PL" sz="1600" kern="1200" dirty="0">
            <a:solidFill>
              <a:srgbClr val="C00000"/>
            </a:solidFill>
          </a:endParaRPr>
        </a:p>
      </dsp:txBody>
      <dsp:txXfrm>
        <a:off x="6378830" y="0"/>
        <a:ext cx="2247987" cy="3589399"/>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1"/>
            <a:ext cx="2950475" cy="497603"/>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sz="quarter" idx="1"/>
          </p:nvPr>
        </p:nvSpPr>
        <p:spPr>
          <a:xfrm>
            <a:off x="3856738" y="1"/>
            <a:ext cx="2950475" cy="49760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E4ADAAFA-7915-49B2-9EB2-53F3DA1F6747}" type="datetimeFigureOut">
              <a:rPr lang="pl-PL"/>
              <a:pPr>
                <a:defRPr/>
              </a:pPr>
              <a:t>2018-12-03</a:t>
            </a:fld>
            <a:endParaRPr lang="pl-PL" dirty="0"/>
          </a:p>
        </p:txBody>
      </p:sp>
      <p:sp>
        <p:nvSpPr>
          <p:cNvPr id="4" name="Symbol zastępczy stopki 3"/>
          <p:cNvSpPr>
            <a:spLocks noGrp="1"/>
          </p:cNvSpPr>
          <p:nvPr>
            <p:ph type="ftr" sz="quarter" idx="2"/>
          </p:nvPr>
        </p:nvSpPr>
        <p:spPr>
          <a:xfrm>
            <a:off x="1" y="9441733"/>
            <a:ext cx="2950475" cy="497602"/>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l-PL"/>
          </a:p>
        </p:txBody>
      </p:sp>
      <p:sp>
        <p:nvSpPr>
          <p:cNvPr id="5" name="Symbol zastępczy numeru slajdu 4"/>
          <p:cNvSpPr>
            <a:spLocks noGrp="1"/>
          </p:cNvSpPr>
          <p:nvPr>
            <p:ph type="sldNum" sz="quarter" idx="3"/>
          </p:nvPr>
        </p:nvSpPr>
        <p:spPr>
          <a:xfrm>
            <a:off x="3856738" y="9441733"/>
            <a:ext cx="2950475" cy="49760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C2FCA55-EDB0-457C-8A27-82007649D22D}" type="slidenum">
              <a:rPr lang="pl-PL" altLang="pl-PL"/>
              <a:pPr/>
              <a:t>‹#›</a:t>
            </a:fld>
            <a:endParaRPr lang="pl-PL" altLang="pl-PL"/>
          </a:p>
        </p:txBody>
      </p:sp>
    </p:spTree>
    <p:extLst>
      <p:ext uri="{BB962C8B-B14F-4D97-AF65-F5344CB8AC3E}">
        <p14:creationId xmlns:p14="http://schemas.microsoft.com/office/powerpoint/2010/main" xmlns="" val="2208075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1" y="1"/>
            <a:ext cx="2950475" cy="497603"/>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l-PL"/>
          </a:p>
        </p:txBody>
      </p:sp>
      <p:sp>
        <p:nvSpPr>
          <p:cNvPr id="3" name="Symbol zastępczy daty 2"/>
          <p:cNvSpPr>
            <a:spLocks noGrp="1"/>
          </p:cNvSpPr>
          <p:nvPr>
            <p:ph type="dt" idx="1"/>
          </p:nvPr>
        </p:nvSpPr>
        <p:spPr>
          <a:xfrm>
            <a:off x="3856738" y="1"/>
            <a:ext cx="2950475" cy="49760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8FC45B4D-94FB-4A4B-AD9C-9BA319CDE34D}" type="datetimeFigureOut">
              <a:rPr lang="pl-PL"/>
              <a:pPr>
                <a:defRPr/>
              </a:pPr>
              <a:t>2018-12-03</a:t>
            </a:fld>
            <a:endParaRPr lang="pl-PL" dirty="0"/>
          </a:p>
        </p:txBody>
      </p:sp>
      <p:sp>
        <p:nvSpPr>
          <p:cNvPr id="4" name="Symbol zastępczy obrazu slajdu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pl-PL" noProof="0" dirty="0"/>
          </a:p>
        </p:txBody>
      </p:sp>
      <p:sp>
        <p:nvSpPr>
          <p:cNvPr id="5" name="Symbol zastępczy notatek 4"/>
          <p:cNvSpPr>
            <a:spLocks noGrp="1"/>
          </p:cNvSpPr>
          <p:nvPr>
            <p:ph type="body" sz="quarter" idx="3"/>
          </p:nvPr>
        </p:nvSpPr>
        <p:spPr>
          <a:xfrm>
            <a:off x="680879" y="4721664"/>
            <a:ext cx="5447030" cy="4473653"/>
          </a:xfrm>
          <a:prstGeom prst="rect">
            <a:avLst/>
          </a:prstGeom>
        </p:spPr>
        <p:txBody>
          <a:bodyPr vert="horz" lIns="91440" tIns="45720" rIns="91440" bIns="45720"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1" y="9441733"/>
            <a:ext cx="2950475" cy="497602"/>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l-PL"/>
          </a:p>
        </p:txBody>
      </p:sp>
      <p:sp>
        <p:nvSpPr>
          <p:cNvPr id="7" name="Symbol zastępczy numeru slajdu 6"/>
          <p:cNvSpPr>
            <a:spLocks noGrp="1"/>
          </p:cNvSpPr>
          <p:nvPr>
            <p:ph type="sldNum" sz="quarter" idx="5"/>
          </p:nvPr>
        </p:nvSpPr>
        <p:spPr>
          <a:xfrm>
            <a:off x="3856738" y="9441733"/>
            <a:ext cx="2950475" cy="49760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31F11D62-2E02-43F0-A8F9-BD2078A2019B}" type="slidenum">
              <a:rPr lang="pl-PL" altLang="pl-PL"/>
              <a:pPr/>
              <a:t>‹#›</a:t>
            </a:fld>
            <a:endParaRPr lang="pl-PL" altLang="pl-PL"/>
          </a:p>
        </p:txBody>
      </p:sp>
    </p:spTree>
    <p:extLst>
      <p:ext uri="{BB962C8B-B14F-4D97-AF65-F5344CB8AC3E}">
        <p14:creationId xmlns:p14="http://schemas.microsoft.com/office/powerpoint/2010/main" xmlns="" val="19640541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12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5124" name="Symbol zastępczy numeru slajdu 3"/>
          <p:cNvSpPr>
            <a:spLocks noGrp="1"/>
          </p:cNvSpPr>
          <p:nvPr>
            <p:ph type="sldNum" sz="quarter" idx="5"/>
          </p:nvPr>
        </p:nvSpPr>
        <p:spPr bwMode="auto">
          <a:noFill/>
          <a:ln>
            <a:miter lim="800000"/>
            <a:headEnd/>
            <a:tailEnd/>
          </a:ln>
        </p:spPr>
        <p:txBody>
          <a:bodyPr/>
          <a:lstStyle/>
          <a:p>
            <a:fld id="{4DA53302-6929-4FD8-A235-B1636AC78C22}" type="slidenum">
              <a:rPr lang="pl-PL" altLang="pl-PL"/>
              <a:pPr/>
              <a:t>1</a:t>
            </a:fld>
            <a:endParaRPr lang="pl-PL" altLang="pl-PL"/>
          </a:p>
        </p:txBody>
      </p:sp>
    </p:spTree>
    <p:extLst>
      <p:ext uri="{BB962C8B-B14F-4D97-AF65-F5344CB8AC3E}">
        <p14:creationId xmlns:p14="http://schemas.microsoft.com/office/powerpoint/2010/main" xmlns="" val="4294717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10</a:t>
            </a:fld>
            <a:endParaRPr lang="pl-PL" altLang="pl-PL"/>
          </a:p>
        </p:txBody>
      </p:sp>
    </p:spTree>
    <p:extLst>
      <p:ext uri="{BB962C8B-B14F-4D97-AF65-F5344CB8AC3E}">
        <p14:creationId xmlns:p14="http://schemas.microsoft.com/office/powerpoint/2010/main" xmlns="" val="3106814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11</a:t>
            </a:fld>
            <a:endParaRPr lang="pl-PL" altLang="pl-PL"/>
          </a:p>
        </p:txBody>
      </p:sp>
    </p:spTree>
    <p:extLst>
      <p:ext uri="{BB962C8B-B14F-4D97-AF65-F5344CB8AC3E}">
        <p14:creationId xmlns:p14="http://schemas.microsoft.com/office/powerpoint/2010/main" xmlns="" val="2646281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12</a:t>
            </a:fld>
            <a:endParaRPr lang="pl-PL" altLang="pl-PL"/>
          </a:p>
        </p:txBody>
      </p:sp>
    </p:spTree>
    <p:extLst>
      <p:ext uri="{BB962C8B-B14F-4D97-AF65-F5344CB8AC3E}">
        <p14:creationId xmlns:p14="http://schemas.microsoft.com/office/powerpoint/2010/main" xmlns="" val="32513793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4339"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14340"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xmlns="" val="1402445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14</a:t>
            </a:fld>
            <a:endParaRPr lang="pl-PL" altLang="pl-PL"/>
          </a:p>
        </p:txBody>
      </p:sp>
    </p:spTree>
    <p:extLst>
      <p:ext uri="{BB962C8B-B14F-4D97-AF65-F5344CB8AC3E}">
        <p14:creationId xmlns:p14="http://schemas.microsoft.com/office/powerpoint/2010/main" xmlns="" val="975879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15</a:t>
            </a:fld>
            <a:endParaRPr lang="pl-PL" altLang="pl-PL"/>
          </a:p>
        </p:txBody>
      </p:sp>
    </p:spTree>
    <p:extLst>
      <p:ext uri="{BB962C8B-B14F-4D97-AF65-F5344CB8AC3E}">
        <p14:creationId xmlns:p14="http://schemas.microsoft.com/office/powerpoint/2010/main" xmlns="" val="9672451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1" kern="1200" baseline="0" dirty="0">
                <a:solidFill>
                  <a:schemeClr val="tx1"/>
                </a:solidFill>
                <a:latin typeface="+mn-lt"/>
                <a:ea typeface="+mn-ea"/>
                <a:cs typeface="+mn-cs"/>
              </a:rPr>
              <a:t>Art. 43. 1. W razie stwierdzenia braków w zakresie warunków formalnych we wniosku o dofinansowanie projektu właściwa instytucja wzywa wnioskodawcę do uzupełnienia wniosku w wyznaczonym terminie, nie krótszym niż 7 dni i nie dłuższym niż 21 dni, pod rygorem pozostawienia wniosku bez rozpatrzenia. </a:t>
            </a:r>
          </a:p>
          <a:p>
            <a:r>
              <a:rPr lang="pl-PL" sz="1200" kern="1200" baseline="0" dirty="0">
                <a:solidFill>
                  <a:schemeClr val="tx1"/>
                </a:solidFill>
                <a:latin typeface="+mn-lt"/>
                <a:ea typeface="+mn-ea"/>
                <a:cs typeface="+mn-cs"/>
              </a:rPr>
              <a:t>2. W razie stwierdzenia oczywistej omyłki we wniosku o dofinansowanie projektu właściwa instytucja poprawia tę omyłkę z urzędu, informując o tym wnioskodawcę, albo wzywa wnioskodawcę do poprawienia oczywistej omyłki w wyznaczonym terminie, nie krótszym niż 7 dni i nie dłuższym niż 21 dni, pod rygorem pozostawienia wniosku bez rozpatrzenia. </a:t>
            </a:r>
          </a:p>
          <a:p>
            <a:r>
              <a:rPr lang="pl-PL" sz="1200" kern="1200" baseline="0" dirty="0">
                <a:solidFill>
                  <a:schemeClr val="tx1"/>
                </a:solidFill>
                <a:latin typeface="+mn-lt"/>
                <a:ea typeface="+mn-ea"/>
                <a:cs typeface="+mn-cs"/>
              </a:rPr>
              <a:t>3. Terminy określone w wezwaniach, o których mowa w ust. 1 i 2: </a:t>
            </a:r>
          </a:p>
          <a:p>
            <a:r>
              <a:rPr lang="pl-PL" sz="1200" kern="1200" baseline="0" dirty="0">
                <a:solidFill>
                  <a:schemeClr val="tx1"/>
                </a:solidFill>
                <a:latin typeface="+mn-lt"/>
                <a:ea typeface="+mn-ea"/>
                <a:cs typeface="+mn-cs"/>
              </a:rPr>
              <a:t>1) w przypadku wezwania przekazanego drogą elektroniczną – liczy się od dnia następującego po dniu wysłania wezwania; </a:t>
            </a:r>
          </a:p>
          <a:p>
            <a:r>
              <a:rPr lang="pl-PL" sz="1200" kern="1200" baseline="0" dirty="0">
                <a:solidFill>
                  <a:schemeClr val="tx1"/>
                </a:solidFill>
                <a:latin typeface="+mn-lt"/>
                <a:ea typeface="+mn-ea"/>
                <a:cs typeface="+mn-cs"/>
              </a:rPr>
              <a:t>2) w przypadku wezwania przekazanego na piśmie – liczy się od dnia doręczenia wezwania. </a:t>
            </a:r>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16</a:t>
            </a:fld>
            <a:endParaRPr lang="pl-PL" altLang="pl-PL"/>
          </a:p>
        </p:txBody>
      </p:sp>
    </p:spTree>
    <p:extLst>
      <p:ext uri="{BB962C8B-B14F-4D97-AF65-F5344CB8AC3E}">
        <p14:creationId xmlns:p14="http://schemas.microsoft.com/office/powerpoint/2010/main" xmlns="" val="2615816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17</a:t>
            </a:fld>
            <a:endParaRPr lang="pl-PL" altLang="pl-PL"/>
          </a:p>
        </p:txBody>
      </p:sp>
    </p:spTree>
    <p:extLst>
      <p:ext uri="{BB962C8B-B14F-4D97-AF65-F5344CB8AC3E}">
        <p14:creationId xmlns:p14="http://schemas.microsoft.com/office/powerpoint/2010/main" xmlns="" val="3607707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18</a:t>
            </a:fld>
            <a:endParaRPr lang="pl-PL" altLang="pl-PL"/>
          </a:p>
        </p:txBody>
      </p:sp>
    </p:spTree>
    <p:extLst>
      <p:ext uri="{BB962C8B-B14F-4D97-AF65-F5344CB8AC3E}">
        <p14:creationId xmlns:p14="http://schemas.microsoft.com/office/powerpoint/2010/main" xmlns="" val="21746337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19</a:t>
            </a:fld>
            <a:endParaRPr lang="pl-PL" altLang="pl-PL"/>
          </a:p>
        </p:txBody>
      </p:sp>
    </p:spTree>
    <p:extLst>
      <p:ext uri="{BB962C8B-B14F-4D97-AF65-F5344CB8AC3E}">
        <p14:creationId xmlns:p14="http://schemas.microsoft.com/office/powerpoint/2010/main" xmlns="" val="2156502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a:t>
            </a:fld>
            <a:endParaRPr lang="pl-PL" altLang="pl-PL"/>
          </a:p>
        </p:txBody>
      </p:sp>
    </p:spTree>
    <p:extLst>
      <p:ext uri="{BB962C8B-B14F-4D97-AF65-F5344CB8AC3E}">
        <p14:creationId xmlns:p14="http://schemas.microsoft.com/office/powerpoint/2010/main" xmlns="" val="2172532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20</a:t>
            </a:fld>
            <a:endParaRPr lang="pl-PL" altLang="pl-PL"/>
          </a:p>
        </p:txBody>
      </p:sp>
    </p:spTree>
    <p:extLst>
      <p:ext uri="{BB962C8B-B14F-4D97-AF65-F5344CB8AC3E}">
        <p14:creationId xmlns:p14="http://schemas.microsoft.com/office/powerpoint/2010/main" xmlns="" val="2313377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21</a:t>
            </a:fld>
            <a:endParaRPr lang="pl-PL" altLang="pl-PL"/>
          </a:p>
        </p:txBody>
      </p:sp>
    </p:spTree>
    <p:extLst>
      <p:ext uri="{BB962C8B-B14F-4D97-AF65-F5344CB8AC3E}">
        <p14:creationId xmlns:p14="http://schemas.microsoft.com/office/powerpoint/2010/main" xmlns="" val="4279814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22</a:t>
            </a:fld>
            <a:endParaRPr lang="pl-PL" altLang="pl-PL"/>
          </a:p>
        </p:txBody>
      </p:sp>
    </p:spTree>
    <p:extLst>
      <p:ext uri="{BB962C8B-B14F-4D97-AF65-F5344CB8AC3E}">
        <p14:creationId xmlns:p14="http://schemas.microsoft.com/office/powerpoint/2010/main" xmlns="" val="40807962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23</a:t>
            </a:fld>
            <a:endParaRPr lang="pl-PL" altLang="pl-PL"/>
          </a:p>
        </p:txBody>
      </p:sp>
    </p:spTree>
    <p:extLst>
      <p:ext uri="{BB962C8B-B14F-4D97-AF65-F5344CB8AC3E}">
        <p14:creationId xmlns:p14="http://schemas.microsoft.com/office/powerpoint/2010/main" xmlns="" val="100795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24</a:t>
            </a:fld>
            <a:endParaRPr lang="pl-PL" altLang="pl-PL"/>
          </a:p>
        </p:txBody>
      </p:sp>
    </p:spTree>
    <p:extLst>
      <p:ext uri="{BB962C8B-B14F-4D97-AF65-F5344CB8AC3E}">
        <p14:creationId xmlns:p14="http://schemas.microsoft.com/office/powerpoint/2010/main" xmlns="" val="5358427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25</a:t>
            </a:fld>
            <a:endParaRPr lang="pl-PL" altLang="pl-PL"/>
          </a:p>
        </p:txBody>
      </p:sp>
    </p:spTree>
    <p:extLst>
      <p:ext uri="{BB962C8B-B14F-4D97-AF65-F5344CB8AC3E}">
        <p14:creationId xmlns:p14="http://schemas.microsoft.com/office/powerpoint/2010/main" xmlns="" val="26517724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26</a:t>
            </a:fld>
            <a:endParaRPr lang="pl-PL" altLang="pl-PL"/>
          </a:p>
        </p:txBody>
      </p:sp>
    </p:spTree>
    <p:extLst>
      <p:ext uri="{BB962C8B-B14F-4D97-AF65-F5344CB8AC3E}">
        <p14:creationId xmlns:p14="http://schemas.microsoft.com/office/powerpoint/2010/main" xmlns="" val="178000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 </a:t>
            </a:r>
            <a:r>
              <a:rPr lang="pl-PL" sz="1200" b="1" kern="1200" baseline="0" dirty="0">
                <a:solidFill>
                  <a:schemeClr val="tx1"/>
                </a:solidFill>
                <a:latin typeface="+mn-lt"/>
                <a:ea typeface="+mn-ea"/>
                <a:cs typeface="+mn-cs"/>
              </a:rPr>
              <a:t>Załącznik nr 1: Wyciąg z Kryteriów wyboru projektów zatwierdzonych uchwałą nr 2/15 z dnia 6 </a:t>
            </a:r>
            <a:r>
              <a:rPr lang="pl-PL" sz="1200" b="1" kern="1200" baseline="0" dirty="0" err="1">
                <a:solidFill>
                  <a:schemeClr val="tx1"/>
                </a:solidFill>
                <a:latin typeface="+mn-lt"/>
                <a:ea typeface="+mn-ea"/>
                <a:cs typeface="+mn-cs"/>
              </a:rPr>
              <a:t>maja</a:t>
            </a:r>
            <a:r>
              <a:rPr lang="pl-PL" sz="1200" b="1" kern="1200" baseline="0" dirty="0">
                <a:solidFill>
                  <a:schemeClr val="tx1"/>
                </a:solidFill>
                <a:latin typeface="+mn-lt"/>
                <a:ea typeface="+mn-ea"/>
                <a:cs typeface="+mn-cs"/>
              </a:rPr>
              <a:t> 2015 r. Komitetu Monitorującego RPO WD 2014-2020 z późniejszymi zmianami, obowiązujących w naborach: </a:t>
            </a:r>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27</a:t>
            </a:fld>
            <a:endParaRPr lang="pl-PL" altLang="pl-PL"/>
          </a:p>
        </p:txBody>
      </p:sp>
    </p:spTree>
    <p:extLst>
      <p:ext uri="{BB962C8B-B14F-4D97-AF65-F5344CB8AC3E}">
        <p14:creationId xmlns:p14="http://schemas.microsoft.com/office/powerpoint/2010/main" xmlns="" val="6019543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28</a:t>
            </a:fld>
            <a:endParaRPr lang="pl-PL" altLang="pl-PL"/>
          </a:p>
        </p:txBody>
      </p:sp>
    </p:spTree>
    <p:extLst>
      <p:ext uri="{BB962C8B-B14F-4D97-AF65-F5344CB8AC3E}">
        <p14:creationId xmlns:p14="http://schemas.microsoft.com/office/powerpoint/2010/main" xmlns="" val="12293194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29</a:t>
            </a:fld>
            <a:endParaRPr lang="pl-PL" altLang="pl-PL"/>
          </a:p>
        </p:txBody>
      </p:sp>
    </p:spTree>
    <p:extLst>
      <p:ext uri="{BB962C8B-B14F-4D97-AF65-F5344CB8AC3E}">
        <p14:creationId xmlns:p14="http://schemas.microsoft.com/office/powerpoint/2010/main" xmlns="" val="2346181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a:t>
            </a:fld>
            <a:endParaRPr lang="pl-PL" altLang="pl-PL"/>
          </a:p>
        </p:txBody>
      </p:sp>
    </p:spTree>
    <p:extLst>
      <p:ext uri="{BB962C8B-B14F-4D97-AF65-F5344CB8AC3E}">
        <p14:creationId xmlns:p14="http://schemas.microsoft.com/office/powerpoint/2010/main" xmlns="" val="3452367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30</a:t>
            </a:fld>
            <a:endParaRPr lang="pl-PL" altLang="pl-PL"/>
          </a:p>
        </p:txBody>
      </p:sp>
    </p:spTree>
    <p:extLst>
      <p:ext uri="{BB962C8B-B14F-4D97-AF65-F5344CB8AC3E}">
        <p14:creationId xmlns:p14="http://schemas.microsoft.com/office/powerpoint/2010/main" xmlns="" val="6543160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5843"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dirty="0"/>
          </a:p>
        </p:txBody>
      </p:sp>
      <p:sp>
        <p:nvSpPr>
          <p:cNvPr id="35844"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xmlns="" val="39927935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7891" name="Symbol zastępczy notatek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altLang="pl-PL"/>
          </a:p>
        </p:txBody>
      </p:sp>
      <p:sp>
        <p:nvSpPr>
          <p:cNvPr id="37892" name="Symbol zastępczy stopki 4"/>
          <p:cNvSpPr>
            <a:spLocks noGrp="1"/>
          </p:cNvSpPr>
          <p:nvPr>
            <p:ph type="ftr" sz="quarter" idx="4"/>
          </p:nvPr>
        </p:nvSpPr>
        <p:spPr bwMode="auto">
          <a:noFill/>
          <a:ln>
            <a:miter lim="800000"/>
            <a:headEnd/>
            <a:tailEnd/>
          </a:ln>
        </p:spPr>
        <p:txBody>
          <a:bodyPr/>
          <a:lstStyle/>
          <a:p>
            <a:endParaRPr lang="pl-PL" altLang="pl-PL"/>
          </a:p>
        </p:txBody>
      </p:sp>
    </p:spTree>
    <p:extLst>
      <p:ext uri="{BB962C8B-B14F-4D97-AF65-F5344CB8AC3E}">
        <p14:creationId xmlns:p14="http://schemas.microsoft.com/office/powerpoint/2010/main" xmlns="" val="2655296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33</a:t>
            </a:fld>
            <a:endParaRPr lang="pl-PL" altLang="pl-PL"/>
          </a:p>
        </p:txBody>
      </p:sp>
    </p:spTree>
    <p:extLst>
      <p:ext uri="{BB962C8B-B14F-4D97-AF65-F5344CB8AC3E}">
        <p14:creationId xmlns:p14="http://schemas.microsoft.com/office/powerpoint/2010/main" xmlns="" val="28090587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34</a:t>
            </a:fld>
            <a:endParaRPr lang="pl-PL" altLang="pl-PL"/>
          </a:p>
        </p:txBody>
      </p:sp>
    </p:spTree>
    <p:extLst>
      <p:ext uri="{BB962C8B-B14F-4D97-AF65-F5344CB8AC3E}">
        <p14:creationId xmlns:p14="http://schemas.microsoft.com/office/powerpoint/2010/main" xmlns="" val="24679638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35</a:t>
            </a:fld>
            <a:endParaRPr lang="pl-PL" altLang="pl-PL"/>
          </a:p>
        </p:txBody>
      </p:sp>
    </p:spTree>
    <p:extLst>
      <p:ext uri="{BB962C8B-B14F-4D97-AF65-F5344CB8AC3E}">
        <p14:creationId xmlns:p14="http://schemas.microsoft.com/office/powerpoint/2010/main" xmlns="" val="397289107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36</a:t>
            </a:fld>
            <a:endParaRPr lang="pl-PL" altLang="pl-PL"/>
          </a:p>
        </p:txBody>
      </p:sp>
    </p:spTree>
    <p:extLst>
      <p:ext uri="{BB962C8B-B14F-4D97-AF65-F5344CB8AC3E}">
        <p14:creationId xmlns:p14="http://schemas.microsoft.com/office/powerpoint/2010/main" xmlns="" val="8358812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37</a:t>
            </a:fld>
            <a:endParaRPr lang="pl-PL" altLang="pl-PL"/>
          </a:p>
        </p:txBody>
      </p:sp>
    </p:spTree>
    <p:extLst>
      <p:ext uri="{BB962C8B-B14F-4D97-AF65-F5344CB8AC3E}">
        <p14:creationId xmlns:p14="http://schemas.microsoft.com/office/powerpoint/2010/main" xmlns="" val="28538443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38</a:t>
            </a:fld>
            <a:endParaRPr lang="pl-PL" altLang="pl-PL"/>
          </a:p>
        </p:txBody>
      </p:sp>
    </p:spTree>
    <p:extLst>
      <p:ext uri="{BB962C8B-B14F-4D97-AF65-F5344CB8AC3E}">
        <p14:creationId xmlns:p14="http://schemas.microsoft.com/office/powerpoint/2010/main" xmlns="" val="41845156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39</a:t>
            </a:fld>
            <a:endParaRPr lang="pl-PL" altLang="pl-PL"/>
          </a:p>
        </p:txBody>
      </p:sp>
    </p:spTree>
    <p:extLst>
      <p:ext uri="{BB962C8B-B14F-4D97-AF65-F5344CB8AC3E}">
        <p14:creationId xmlns:p14="http://schemas.microsoft.com/office/powerpoint/2010/main" xmlns="" val="4184515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a:t>
            </a:fld>
            <a:endParaRPr lang="pl-PL" altLang="pl-PL"/>
          </a:p>
        </p:txBody>
      </p:sp>
    </p:spTree>
    <p:extLst>
      <p:ext uri="{BB962C8B-B14F-4D97-AF65-F5344CB8AC3E}">
        <p14:creationId xmlns:p14="http://schemas.microsoft.com/office/powerpoint/2010/main" xmlns="" val="149709922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Regulamin</a:t>
            </a:r>
            <a:r>
              <a:rPr lang="pl-PL" baseline="0" dirty="0"/>
              <a:t> konkursu 32. Wymagania w zakresie realizacji projektu partnerskiego – str. 60</a:t>
            </a:r>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40</a:t>
            </a:fld>
            <a:endParaRPr lang="pl-PL" altLang="pl-PL"/>
          </a:p>
        </p:txBody>
      </p:sp>
    </p:spTree>
    <p:extLst>
      <p:ext uri="{BB962C8B-B14F-4D97-AF65-F5344CB8AC3E}">
        <p14:creationId xmlns:p14="http://schemas.microsoft.com/office/powerpoint/2010/main" xmlns="" val="17870902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41</a:t>
            </a:fld>
            <a:endParaRPr lang="pl-PL" altLang="pl-PL"/>
          </a:p>
        </p:txBody>
      </p:sp>
    </p:spTree>
    <p:extLst>
      <p:ext uri="{BB962C8B-B14F-4D97-AF65-F5344CB8AC3E}">
        <p14:creationId xmlns:p14="http://schemas.microsoft.com/office/powerpoint/2010/main" xmlns="" val="24907498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fontScale="55000" lnSpcReduction="20000"/>
          </a:bodyPr>
          <a:lstStyle/>
          <a:p>
            <a:r>
              <a:rPr lang="pl-PL" sz="1200" b="0" kern="1200" baseline="0" dirty="0">
                <a:solidFill>
                  <a:schemeClr val="tx1"/>
                </a:solidFill>
                <a:latin typeface="+mn-lt"/>
                <a:ea typeface="+mn-ea"/>
                <a:cs typeface="+mn-cs"/>
              </a:rPr>
              <a:t>1) </a:t>
            </a:r>
          </a:p>
          <a:p>
            <a:r>
              <a:rPr lang="pl-PL" sz="1200" b="0" kern="1200" baseline="0" dirty="0">
                <a:solidFill>
                  <a:schemeClr val="tx1"/>
                </a:solidFill>
                <a:latin typeface="+mn-lt"/>
                <a:ea typeface="+mn-ea"/>
                <a:cs typeface="+mn-cs"/>
              </a:rPr>
              <a:t>- przeprowadzenie rekrutacji i spotkań informacyjnych w pomieszczeniach dostępnych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oraz zadbanie o dostępny przekaz – np. zapewnienie tłumacza języka migowego po zdiagnozowaniu takiej potrzeby; </a:t>
            </a:r>
          </a:p>
          <a:p>
            <a:r>
              <a:rPr lang="pl-PL" sz="1200" b="0" kern="1200" baseline="0" dirty="0">
                <a:solidFill>
                  <a:schemeClr val="tx1"/>
                </a:solidFill>
                <a:latin typeface="+mn-lt"/>
                <a:ea typeface="+mn-ea"/>
                <a:cs typeface="+mn-cs"/>
              </a:rPr>
              <a:t>- opracowanie dokumentów informacyjnych i rekrutacyjnych w formacie dostępnym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(obowiązuje minimalny standard WCAG 2.0. poziom AA); </a:t>
            </a:r>
          </a:p>
          <a:p>
            <a:r>
              <a:rPr lang="pl-PL" sz="1200" b="0" kern="1200" baseline="0" dirty="0">
                <a:solidFill>
                  <a:schemeClr val="tx1"/>
                </a:solidFill>
                <a:latin typeface="+mn-lt"/>
                <a:ea typeface="+mn-ea"/>
                <a:cs typeface="+mn-cs"/>
              </a:rPr>
              <a:t>- zamieszczanie wiadomości o projekcie na stronach/portalach internetowych, z których korzystają osoby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Instrukcja wypełniania wniosku o dofinansowanie w ramach RPO WD 2014-2020 wersja 1.4 24 </a:t>
            </a:r>
          </a:p>
          <a:p>
            <a:r>
              <a:rPr lang="pl-PL" sz="1200" b="0" kern="1200" baseline="0" dirty="0">
                <a:solidFill>
                  <a:schemeClr val="tx1"/>
                </a:solidFill>
                <a:latin typeface="+mn-lt"/>
                <a:ea typeface="+mn-ea"/>
                <a:cs typeface="+mn-cs"/>
              </a:rPr>
              <a:t>- zaangażowanie do procesu upowszechniania informacji o projekcie różnego typu podmiotów aktywnie działających w środowisku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tym NGO i instytucji działających na rzecz osób z niepełno sprawnościami; </a:t>
            </a:r>
          </a:p>
          <a:p>
            <a:pPr>
              <a:buFontTx/>
              <a:buChar char="-"/>
            </a:pPr>
            <a:r>
              <a:rPr lang="pl-PL" sz="1200" b="0" kern="1200" baseline="0" dirty="0">
                <a:solidFill>
                  <a:schemeClr val="tx1"/>
                </a:solidFill>
                <a:latin typeface="+mn-lt"/>
                <a:ea typeface="+mn-ea"/>
                <a:cs typeface="+mn-cs"/>
              </a:rPr>
              <a:t>umieszczenie w formularzach rekrutacyjnych zapytania o specjalne potrzeby wynikające z niepełnosprawności, które należy spełnić, aby zapewnić pełne uczestnictwo osoby w projekcie. </a:t>
            </a:r>
          </a:p>
          <a:p>
            <a:pPr>
              <a:buFontTx/>
              <a:buChar char="-"/>
            </a:pPr>
            <a:endParaRPr lang="pl-PL" sz="1200" b="0" kern="1200" baseline="0" dirty="0">
              <a:solidFill>
                <a:schemeClr val="tx1"/>
              </a:solidFill>
              <a:latin typeface="+mn-lt"/>
              <a:ea typeface="+mn-ea"/>
              <a:cs typeface="+mn-cs"/>
            </a:endParaRPr>
          </a:p>
          <a:p>
            <a:pPr>
              <a:buFontTx/>
              <a:buNone/>
            </a:pPr>
            <a:r>
              <a:rPr lang="pl-PL" sz="1200" b="0" kern="1200" baseline="0" dirty="0">
                <a:solidFill>
                  <a:schemeClr val="tx1"/>
                </a:solidFill>
                <a:latin typeface="+mn-lt"/>
                <a:ea typeface="+mn-ea"/>
                <a:cs typeface="+mn-cs"/>
              </a:rPr>
              <a:t>2) </a:t>
            </a:r>
            <a:r>
              <a:rPr lang="pl-PL" sz="1200" kern="1200" baseline="0" dirty="0">
                <a:solidFill>
                  <a:schemeClr val="tx1"/>
                </a:solidFill>
                <a:latin typeface="+mn-lt"/>
                <a:ea typeface="+mn-ea"/>
                <a:cs typeface="+mn-cs"/>
              </a:rPr>
              <a:t>Są to w szczególności wszelkie bariery wynikające z braku świadomości nt. potrzeb osób z różnymi rodzajami niepełnosprawności (inne potrzeby mają osoby z niepełnosprawnością ruchową, inne osoby niewidome czy niesłyszące, a jeszcze inne osoby z niepełnosprawnością intelektualną), a także z braku dostępności, w szczególności do transportu, przestrzeni publicznej i budynków (np. brak podjazdów, wind, sygnalizacji dźwiękowej dla osób niewidzących itp.), materiałów dydaktycznych, zasobów cyfrowych (np. strony internetowe i usługi internetowe m.in. e-learning niedostosowane do potrzeb osób niewidzących i niedowidzących), niektórych środków masowego przekazu przez konkretne grupy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(np. radio dla osób niesłyszących). </a:t>
            </a:r>
          </a:p>
          <a:p>
            <a:pPr>
              <a:buFontTx/>
              <a:buNone/>
            </a:pPr>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3) </a:t>
            </a:r>
            <a:endParaRPr lang="pl-PL" sz="120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Szczegółowy opis zadania, w tym planowany sposób oraz uzasadnienie potrzeby jego realizacji, ze wskazaniem zadań, w których będą prowadzone działania na rzecz wyrównywania szans kobiet i mężczyzn (patrz załącznik nr 2 do niniejszej instrukcji) oraz opisem, w jaki sposób projekt realizuje zasadę równości szans i niedyskryminacji, w tym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W szczególności należy opisać mechanizmy zapewnienia dostępności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jakie będą wykorzystywane, np. zastosowanie projektowania uniwersalnego, zastosowanie mechanizmu racjonalnych usprawnień, zapewnienie dostępności rezultatów projektu, konsultowanie projektów rozwiązań/modeli ze środowiskiem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itp. Należy także opisać, w jaki sposób przy realizacji poszczególnych zadań będą eliminowane czynniki ograniczające dostępność dla osób z </a:t>
            </a:r>
            <a:r>
              <a:rPr lang="pl-PL" sz="1200" b="0" kern="1200" baseline="0" dirty="0" err="1">
                <a:solidFill>
                  <a:schemeClr val="tx1"/>
                </a:solidFill>
                <a:latin typeface="+mn-lt"/>
                <a:ea typeface="+mn-ea"/>
                <a:cs typeface="+mn-cs"/>
              </a:rPr>
              <a:t>niepełnosprawnościami</a:t>
            </a:r>
            <a:r>
              <a:rPr lang="pl-PL" sz="1200" b="0" kern="1200" baseline="0" dirty="0">
                <a:solidFill>
                  <a:schemeClr val="tx1"/>
                </a:solidFill>
                <a:latin typeface="+mn-lt"/>
                <a:ea typeface="+mn-ea"/>
                <a:cs typeface="+mn-cs"/>
              </a:rPr>
              <a:t>. </a:t>
            </a:r>
          </a:p>
          <a:p>
            <a:endParaRPr lang="pl-PL" sz="1200" b="0" kern="1200" baseline="0" dirty="0">
              <a:solidFill>
                <a:schemeClr val="tx1"/>
              </a:solidFill>
              <a:latin typeface="+mn-lt"/>
              <a:ea typeface="+mn-ea"/>
              <a:cs typeface="+mn-cs"/>
            </a:endParaRPr>
          </a:p>
          <a:p>
            <a:r>
              <a:rPr lang="pl-PL" sz="1200" b="0" kern="1200" baseline="0" dirty="0">
                <a:solidFill>
                  <a:schemeClr val="tx1"/>
                </a:solidFill>
                <a:latin typeface="+mn-lt"/>
                <a:ea typeface="+mn-ea"/>
                <a:cs typeface="+mn-cs"/>
              </a:rPr>
              <a:t>4) </a:t>
            </a:r>
            <a:r>
              <a:rPr lang="pl-PL" sz="1200" kern="1200" baseline="0" dirty="0">
                <a:solidFill>
                  <a:schemeClr val="tx1"/>
                </a:solidFill>
                <a:latin typeface="+mn-lt"/>
                <a:ea typeface="+mn-ea"/>
                <a:cs typeface="+mn-cs"/>
              </a:rPr>
              <a:t>Przykładowe zapisy odnośnie potencjału i sposobu zarządzania projektem, których wskazanie w treści wniosku może świadczyć o dostępności projektu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a:t>
            </a:r>
            <a:r>
              <a:rPr lang="pl-PL" sz="1200" kern="1200" baseline="0" dirty="0" err="1">
                <a:solidFill>
                  <a:schemeClr val="tx1"/>
                </a:solidFill>
                <a:latin typeface="+mn-lt"/>
                <a:ea typeface="+mn-ea"/>
                <a:cs typeface="+mn-cs"/>
              </a:rPr>
              <a:t>biuro</a:t>
            </a:r>
            <a:r>
              <a:rPr lang="pl-PL" sz="1200" kern="1200" baseline="0" dirty="0">
                <a:solidFill>
                  <a:schemeClr val="tx1"/>
                </a:solidFill>
                <a:latin typeface="+mn-lt"/>
                <a:ea typeface="+mn-ea"/>
                <a:cs typeface="+mn-cs"/>
              </a:rPr>
              <a:t> projektu dostępne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Instrukcja wypełniania wniosku o dofinansowanie w ramach RPO WD 2014-2020 wersja 1.4 33 </a:t>
            </a:r>
          </a:p>
          <a:p>
            <a:r>
              <a:rPr lang="pl-PL" sz="1200" kern="1200" baseline="0" dirty="0">
                <a:solidFill>
                  <a:schemeClr val="tx1"/>
                </a:solidFill>
                <a:latin typeface="+mn-lt"/>
                <a:ea typeface="+mn-ea"/>
                <a:cs typeface="+mn-cs"/>
              </a:rPr>
              <a:t>- posiadanie oprogramowania i sprzętu specjalistycznego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umożliwiającego korzystanie z zaplanowanych w projekcie działań; </a:t>
            </a:r>
          </a:p>
          <a:p>
            <a:r>
              <a:rPr lang="pl-PL" sz="1200" kern="1200" baseline="0" dirty="0">
                <a:solidFill>
                  <a:schemeClr val="tx1"/>
                </a:solidFill>
                <a:latin typeface="+mn-lt"/>
                <a:ea typeface="+mn-ea"/>
                <a:cs typeface="+mn-cs"/>
              </a:rPr>
              <a:t>- kadra projektu posiada doświadczenie w pracy z osobami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lub wśród kadry projektu znajdują się osoby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p>
          <a:p>
            <a:r>
              <a:rPr lang="pl-PL" sz="1200" kern="1200" baseline="0" dirty="0">
                <a:solidFill>
                  <a:schemeClr val="tx1"/>
                </a:solidFill>
                <a:latin typeface="+mn-lt"/>
                <a:ea typeface="+mn-ea"/>
                <a:cs typeface="+mn-cs"/>
              </a:rPr>
              <a:t>- zapoznanie kadry projektu z zasadą równości szans i niedyskryminacji; </a:t>
            </a:r>
          </a:p>
          <a:p>
            <a:r>
              <a:rPr lang="pl-PL" sz="1200" kern="1200" baseline="0" dirty="0">
                <a:solidFill>
                  <a:schemeClr val="tx1"/>
                </a:solidFill>
                <a:latin typeface="+mn-lt"/>
                <a:ea typeface="+mn-ea"/>
                <a:cs typeface="+mn-cs"/>
              </a:rPr>
              <a:t>- elastyczne formy pracy, miejsca pracy dostosowane dla osób z </a:t>
            </a:r>
            <a:r>
              <a:rPr lang="pl-PL" sz="1200" kern="1200" baseline="0" dirty="0" err="1">
                <a:solidFill>
                  <a:schemeClr val="tx1"/>
                </a:solidFill>
                <a:latin typeface="+mn-lt"/>
                <a:ea typeface="+mn-ea"/>
                <a:cs typeface="+mn-cs"/>
              </a:rPr>
              <a:t>niepełnosprawnościami</a:t>
            </a:r>
            <a:r>
              <a:rPr lang="pl-PL" sz="1200" kern="1200" baseline="0" dirty="0">
                <a:solidFill>
                  <a:schemeClr val="tx1"/>
                </a:solidFill>
                <a:latin typeface="+mn-lt"/>
                <a:ea typeface="+mn-ea"/>
                <a:cs typeface="+mn-cs"/>
              </a:rPr>
              <a:t>. </a:t>
            </a:r>
            <a:endParaRPr lang="pl-PL" sz="1200" b="0" kern="1200" baseline="0" dirty="0">
              <a:solidFill>
                <a:schemeClr val="tx1"/>
              </a:solidFill>
              <a:latin typeface="+mn-lt"/>
              <a:ea typeface="+mn-ea"/>
              <a:cs typeface="+mn-cs"/>
            </a:endParaRPr>
          </a:p>
          <a:p>
            <a:pPr>
              <a:buFontTx/>
              <a:buNone/>
            </a:pPr>
            <a:endParaRPr lang="pl-PL" sz="1200" b="0" kern="1200" baseline="0" dirty="0">
              <a:solidFill>
                <a:schemeClr val="tx1"/>
              </a:solidFill>
              <a:latin typeface="+mn-lt"/>
              <a:ea typeface="+mn-ea"/>
              <a:cs typeface="+mn-cs"/>
            </a:endParaRP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42</a:t>
            </a:fld>
            <a:endParaRPr lang="pl-PL" altLang="pl-PL"/>
          </a:p>
        </p:txBody>
      </p:sp>
    </p:spTree>
    <p:extLst>
      <p:ext uri="{BB962C8B-B14F-4D97-AF65-F5344CB8AC3E}">
        <p14:creationId xmlns:p14="http://schemas.microsoft.com/office/powerpoint/2010/main" xmlns="" val="249074987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43</a:t>
            </a:fld>
            <a:endParaRPr lang="pl-PL" altLang="pl-PL"/>
          </a:p>
        </p:txBody>
      </p:sp>
    </p:spTree>
    <p:extLst>
      <p:ext uri="{BB962C8B-B14F-4D97-AF65-F5344CB8AC3E}">
        <p14:creationId xmlns:p14="http://schemas.microsoft.com/office/powerpoint/2010/main" xmlns="" val="24907498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44</a:t>
            </a:fld>
            <a:endParaRPr lang="pl-PL" altLang="pl-PL"/>
          </a:p>
        </p:txBody>
      </p:sp>
    </p:spTree>
    <p:extLst>
      <p:ext uri="{BB962C8B-B14F-4D97-AF65-F5344CB8AC3E}">
        <p14:creationId xmlns:p14="http://schemas.microsoft.com/office/powerpoint/2010/main" xmlns="" val="249518283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45</a:t>
            </a:fld>
            <a:endParaRPr lang="pl-PL" altLang="pl-PL"/>
          </a:p>
        </p:txBody>
      </p:sp>
    </p:spTree>
    <p:extLst>
      <p:ext uri="{BB962C8B-B14F-4D97-AF65-F5344CB8AC3E}">
        <p14:creationId xmlns:p14="http://schemas.microsoft.com/office/powerpoint/2010/main" xmlns="" val="43405664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a:t>                                                                                                                    </a:t>
            </a:r>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46</a:t>
            </a:fld>
            <a:endParaRPr lang="pl-PL" altLang="pl-PL"/>
          </a:p>
        </p:txBody>
      </p:sp>
    </p:spTree>
    <p:extLst>
      <p:ext uri="{BB962C8B-B14F-4D97-AF65-F5344CB8AC3E}">
        <p14:creationId xmlns:p14="http://schemas.microsoft.com/office/powerpoint/2010/main" xmlns="" val="30488997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47</a:t>
            </a:fld>
            <a:endParaRPr lang="pl-PL" altLang="pl-PL"/>
          </a:p>
        </p:txBody>
      </p:sp>
    </p:spTree>
    <p:extLst>
      <p:ext uri="{BB962C8B-B14F-4D97-AF65-F5344CB8AC3E}">
        <p14:creationId xmlns:p14="http://schemas.microsoft.com/office/powerpoint/2010/main" xmlns="" val="4653874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48</a:t>
            </a:fld>
            <a:endParaRPr lang="pl-PL" altLang="pl-PL"/>
          </a:p>
        </p:txBody>
      </p:sp>
    </p:spTree>
    <p:extLst>
      <p:ext uri="{BB962C8B-B14F-4D97-AF65-F5344CB8AC3E}">
        <p14:creationId xmlns:p14="http://schemas.microsoft.com/office/powerpoint/2010/main" xmlns="" val="410047841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49</a:t>
            </a:fld>
            <a:endParaRPr lang="pl-PL" altLang="pl-PL"/>
          </a:p>
        </p:txBody>
      </p:sp>
    </p:spTree>
    <p:extLst>
      <p:ext uri="{BB962C8B-B14F-4D97-AF65-F5344CB8AC3E}">
        <p14:creationId xmlns:p14="http://schemas.microsoft.com/office/powerpoint/2010/main" xmlns="" val="3888624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a:t>
            </a:fld>
            <a:endParaRPr lang="pl-PL" altLang="pl-PL"/>
          </a:p>
        </p:txBody>
      </p:sp>
    </p:spTree>
    <p:extLst>
      <p:ext uri="{BB962C8B-B14F-4D97-AF65-F5344CB8AC3E}">
        <p14:creationId xmlns:p14="http://schemas.microsoft.com/office/powerpoint/2010/main" xmlns="" val="358236603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50</a:t>
            </a:fld>
            <a:endParaRPr lang="pl-PL" altLang="pl-PL"/>
          </a:p>
        </p:txBody>
      </p:sp>
    </p:spTree>
    <p:extLst>
      <p:ext uri="{BB962C8B-B14F-4D97-AF65-F5344CB8AC3E}">
        <p14:creationId xmlns:p14="http://schemas.microsoft.com/office/powerpoint/2010/main" xmlns="" val="5986387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51</a:t>
            </a:fld>
            <a:endParaRPr lang="pl-PL" altLang="pl-PL"/>
          </a:p>
        </p:txBody>
      </p:sp>
    </p:spTree>
    <p:extLst>
      <p:ext uri="{BB962C8B-B14F-4D97-AF65-F5344CB8AC3E}">
        <p14:creationId xmlns:p14="http://schemas.microsoft.com/office/powerpoint/2010/main" xmlns="" val="20172179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52</a:t>
            </a:fld>
            <a:endParaRPr lang="pl-PL" altLang="pl-PL"/>
          </a:p>
        </p:txBody>
      </p:sp>
    </p:spTree>
    <p:extLst>
      <p:ext uri="{BB962C8B-B14F-4D97-AF65-F5344CB8AC3E}">
        <p14:creationId xmlns:p14="http://schemas.microsoft.com/office/powerpoint/2010/main" xmlns="" val="252401122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53</a:t>
            </a:fld>
            <a:endParaRPr lang="pl-PL" altLang="pl-PL"/>
          </a:p>
        </p:txBody>
      </p:sp>
    </p:spTree>
    <p:extLst>
      <p:ext uri="{BB962C8B-B14F-4D97-AF65-F5344CB8AC3E}">
        <p14:creationId xmlns:p14="http://schemas.microsoft.com/office/powerpoint/2010/main" xmlns="" val="120675979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54</a:t>
            </a:fld>
            <a:endParaRPr lang="pl-PL" altLang="pl-PL"/>
          </a:p>
        </p:txBody>
      </p:sp>
    </p:spTree>
    <p:extLst>
      <p:ext uri="{BB962C8B-B14F-4D97-AF65-F5344CB8AC3E}">
        <p14:creationId xmlns:p14="http://schemas.microsoft.com/office/powerpoint/2010/main" xmlns="" val="109668977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55</a:t>
            </a:fld>
            <a:endParaRPr lang="pl-PL" altLang="pl-PL"/>
          </a:p>
        </p:txBody>
      </p:sp>
    </p:spTree>
    <p:extLst>
      <p:ext uri="{BB962C8B-B14F-4D97-AF65-F5344CB8AC3E}">
        <p14:creationId xmlns:p14="http://schemas.microsoft.com/office/powerpoint/2010/main" xmlns="" val="42422095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56</a:t>
            </a:fld>
            <a:endParaRPr lang="pl-PL" altLang="pl-PL"/>
          </a:p>
        </p:txBody>
      </p:sp>
    </p:spTree>
    <p:extLst>
      <p:ext uri="{BB962C8B-B14F-4D97-AF65-F5344CB8AC3E}">
        <p14:creationId xmlns:p14="http://schemas.microsoft.com/office/powerpoint/2010/main" xmlns="" val="327022531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baseline="0" dirty="0">
                <a:solidFill>
                  <a:schemeClr val="tx1"/>
                </a:solidFill>
                <a:latin typeface="+mn-lt"/>
                <a:ea typeface="+mn-ea"/>
                <a:cs typeface="+mn-cs"/>
              </a:rPr>
              <a:t>Instrukcja wypełniania wniosku</a:t>
            </a:r>
          </a:p>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usługi zlecone</a:t>
            </a:r>
          </a:p>
          <a:p>
            <a:r>
              <a:rPr lang="pl-PL" sz="1200" kern="1200" baseline="0" dirty="0">
                <a:solidFill>
                  <a:schemeClr val="tx1"/>
                </a:solidFill>
                <a:latin typeface="+mn-lt"/>
                <a:ea typeface="+mn-ea"/>
                <a:cs typeface="+mn-cs"/>
              </a:rPr>
              <a:t>we wniosku przy wydatkach automatycznie jest wpisana wartość ‘nie’, w przypadku założenia zlecenia danej usługi należy zaznaczyć „</a:t>
            </a:r>
            <a:r>
              <a:rPr lang="pl-PL" sz="1200" kern="1200" baseline="0" dirty="0" err="1">
                <a:solidFill>
                  <a:schemeClr val="tx1"/>
                </a:solidFill>
                <a:latin typeface="+mn-lt"/>
                <a:ea typeface="+mn-ea"/>
                <a:cs typeface="+mn-cs"/>
              </a:rPr>
              <a:t>checkbox</a:t>
            </a:r>
            <a:r>
              <a:rPr lang="pl-PL" sz="1200" kern="1200" baseline="0" dirty="0">
                <a:solidFill>
                  <a:schemeClr val="tx1"/>
                </a:solidFill>
                <a:latin typeface="+mn-lt"/>
                <a:ea typeface="+mn-ea"/>
                <a:cs typeface="+mn-cs"/>
              </a:rPr>
              <a:t>”. Należy w polu „Nazwa wydatku” wskazać dodatkowo planowany czas realizacji danej usługi merytorycznej przez wykonawcę (należy wskazać liczbę godzin dla każdej usługi), przy czym nie dotyczy to umów, w wyniku których następuje wykonanie oznaczonego dzieła. W przypadku, gdy dany wykonawca rozliczany miałby być w formie umowy o dzieło (zakładając, że spełnione zostaną wymogi wynikające z art. 627 Kodeksu cywilnego), aby wydatek był </a:t>
            </a:r>
            <a:r>
              <a:rPr lang="pl-PL" sz="1200" kern="1200" baseline="0" dirty="0" err="1">
                <a:solidFill>
                  <a:schemeClr val="tx1"/>
                </a:solidFill>
                <a:latin typeface="+mn-lt"/>
                <a:ea typeface="+mn-ea"/>
                <a:cs typeface="+mn-cs"/>
              </a:rPr>
              <a:t>kwalifikowalny</a:t>
            </a:r>
            <a:r>
              <a:rPr lang="pl-PL" sz="1200" kern="1200" baseline="0" dirty="0">
                <a:solidFill>
                  <a:schemeClr val="tx1"/>
                </a:solidFill>
                <a:latin typeface="+mn-lt"/>
                <a:ea typeface="+mn-ea"/>
                <a:cs typeface="+mn-cs"/>
              </a:rPr>
              <a:t>, wnioskodawca musi wyraźnie wskazać w polu „Nazwa wydatku”, że taki rodzaj umowy z wykonawcą przewiduje. </a:t>
            </a:r>
          </a:p>
          <a:p>
            <a:r>
              <a:rPr lang="pl-PL" sz="1200" kern="1200" baseline="0" dirty="0">
                <a:solidFill>
                  <a:schemeClr val="tx1"/>
                </a:solidFill>
                <a:latin typeface="+mn-lt"/>
                <a:ea typeface="+mn-ea"/>
                <a:cs typeface="+mn-cs"/>
              </a:rPr>
              <a:t>Konieczność zlecenia usługi opisywana jest w uzasadnieniu znajdującym się pod szczegółowym budżetem projektu. </a:t>
            </a:r>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57</a:t>
            </a:fld>
            <a:endParaRPr lang="pl-PL" altLang="pl-PL"/>
          </a:p>
        </p:txBody>
      </p:sp>
    </p:spTree>
    <p:extLst>
      <p:ext uri="{BB962C8B-B14F-4D97-AF65-F5344CB8AC3E}">
        <p14:creationId xmlns:p14="http://schemas.microsoft.com/office/powerpoint/2010/main" xmlns="" val="152529432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kern="1200" baseline="0" dirty="0">
                <a:solidFill>
                  <a:schemeClr val="tx1"/>
                </a:solidFill>
                <a:latin typeface="+mn-lt"/>
                <a:ea typeface="+mn-ea"/>
                <a:cs typeface="+mn-cs"/>
              </a:rPr>
              <a:t>Personel projektu – to osoby zaangażowane do realizacji zadań lub czynności w ramach projektu na podstawie stosunku pracy, osoby </a:t>
            </a:r>
            <a:r>
              <a:rPr lang="pl-PL" sz="1200" b="0" kern="1200" baseline="0" dirty="0" err="1">
                <a:solidFill>
                  <a:schemeClr val="tx1"/>
                </a:solidFill>
                <a:latin typeface="+mn-lt"/>
                <a:ea typeface="+mn-ea"/>
                <a:cs typeface="+mn-cs"/>
              </a:rPr>
              <a:t>samozatrudnione</a:t>
            </a:r>
            <a:r>
              <a:rPr lang="pl-PL" sz="1200" b="0" kern="1200" baseline="0" dirty="0">
                <a:solidFill>
                  <a:schemeClr val="tx1"/>
                </a:solidFill>
                <a:latin typeface="+mn-lt"/>
                <a:ea typeface="+mn-ea"/>
                <a:cs typeface="+mn-cs"/>
              </a:rPr>
              <a:t> (beneficjent), osoby współpracujące w rozumieniu art. 13 </a:t>
            </a:r>
            <a:r>
              <a:rPr lang="pl-PL" sz="1200" b="0" kern="1200" baseline="0" dirty="0" err="1">
                <a:solidFill>
                  <a:schemeClr val="tx1"/>
                </a:solidFill>
                <a:latin typeface="+mn-lt"/>
                <a:ea typeface="+mn-ea"/>
                <a:cs typeface="+mn-cs"/>
              </a:rPr>
              <a:t>pkt</a:t>
            </a:r>
            <a:r>
              <a:rPr lang="pl-PL" sz="1200" b="0" kern="1200" baseline="0" dirty="0">
                <a:solidFill>
                  <a:schemeClr val="tx1"/>
                </a:solidFill>
                <a:latin typeface="+mn-lt"/>
                <a:ea typeface="+mn-ea"/>
                <a:cs typeface="+mn-cs"/>
              </a:rPr>
              <a:t> 5 ustawy z dnia 13 października 1998 r. o systemie ubezpieczeń społecznych (Dz. U. z 2016 r. poz. 963, z </a:t>
            </a:r>
            <a:r>
              <a:rPr lang="pl-PL" sz="1200" b="0" kern="1200" baseline="0" dirty="0" err="1">
                <a:solidFill>
                  <a:schemeClr val="tx1"/>
                </a:solidFill>
                <a:latin typeface="+mn-lt"/>
                <a:ea typeface="+mn-ea"/>
                <a:cs typeface="+mn-cs"/>
              </a:rPr>
              <a:t>późn</a:t>
            </a:r>
            <a:r>
              <a:rPr lang="pl-PL" sz="1200" b="0" kern="1200" baseline="0" dirty="0">
                <a:solidFill>
                  <a:schemeClr val="tx1"/>
                </a:solidFill>
                <a:latin typeface="+mn-lt"/>
                <a:ea typeface="+mn-ea"/>
                <a:cs typeface="+mn-cs"/>
              </a:rPr>
              <a:t>. zm.) oraz wolontariusze wykonujący świadczenia na zasadach określonych w ustawie z dnia 24 kwietnia 2003 r. o działalności pożytku publicznego i o wolontariacie (Dz. U. z 2016 r. poz. 1817, z </a:t>
            </a:r>
            <a:r>
              <a:rPr lang="pl-PL" sz="1200" b="0" kern="1200" baseline="0" dirty="0" err="1">
                <a:solidFill>
                  <a:schemeClr val="tx1"/>
                </a:solidFill>
                <a:latin typeface="+mn-lt"/>
                <a:ea typeface="+mn-ea"/>
                <a:cs typeface="+mn-cs"/>
              </a:rPr>
              <a:t>późn</a:t>
            </a:r>
            <a:r>
              <a:rPr lang="pl-PL" sz="1200" b="0" kern="1200" baseline="0" dirty="0">
                <a:solidFill>
                  <a:schemeClr val="tx1"/>
                </a:solidFill>
                <a:latin typeface="+mn-lt"/>
                <a:ea typeface="+mn-ea"/>
                <a:cs typeface="+mn-cs"/>
              </a:rPr>
              <a:t>. zm.), zgodnie z definicją z Wytycznych w zakresie </a:t>
            </a:r>
            <a:r>
              <a:rPr lang="pl-PL" sz="1200" b="0" kern="1200" baseline="0" dirty="0" err="1">
                <a:solidFill>
                  <a:schemeClr val="tx1"/>
                </a:solidFill>
                <a:latin typeface="+mn-lt"/>
                <a:ea typeface="+mn-ea"/>
                <a:cs typeface="+mn-cs"/>
              </a:rPr>
              <a:t>kwalifikowalności</a:t>
            </a:r>
            <a:r>
              <a:rPr lang="pl-PL" sz="1200" b="0" kern="1200" baseline="0" dirty="0">
                <a:solidFill>
                  <a:schemeClr val="tx1"/>
                </a:solidFill>
                <a:latin typeface="+mn-lt"/>
                <a:ea typeface="+mn-ea"/>
                <a:cs typeface="+mn-cs"/>
              </a:rPr>
              <a:t> wydatków (rozdział 3 </a:t>
            </a:r>
            <a:r>
              <a:rPr lang="pl-PL" sz="1200" b="0" kern="1200" baseline="0" dirty="0" err="1">
                <a:solidFill>
                  <a:schemeClr val="tx1"/>
                </a:solidFill>
                <a:latin typeface="+mn-lt"/>
                <a:ea typeface="+mn-ea"/>
                <a:cs typeface="+mn-cs"/>
              </a:rPr>
              <a:t>pkt</a:t>
            </a:r>
            <a:r>
              <a:rPr lang="pl-PL" sz="1200" b="0" kern="1200" baseline="0" dirty="0">
                <a:solidFill>
                  <a:schemeClr val="tx1"/>
                </a:solidFill>
                <a:latin typeface="+mn-lt"/>
                <a:ea typeface="+mn-ea"/>
                <a:cs typeface="+mn-cs"/>
              </a:rPr>
              <a:t> 1 lit. </a:t>
            </a:r>
            <a:r>
              <a:rPr lang="pl-PL" sz="1200" b="0" kern="1200" baseline="0" dirty="0" err="1">
                <a:solidFill>
                  <a:schemeClr val="tx1"/>
                </a:solidFill>
                <a:latin typeface="+mn-lt"/>
                <a:ea typeface="+mn-ea"/>
                <a:cs typeface="+mn-cs"/>
              </a:rPr>
              <a:t>r</a:t>
            </a:r>
            <a:r>
              <a:rPr lang="pl-PL" sz="1200" b="0" kern="1200" baseline="0" dirty="0">
                <a:solidFill>
                  <a:schemeClr val="tx1"/>
                </a:solidFill>
                <a:latin typeface="+mn-lt"/>
                <a:ea typeface="+mn-ea"/>
                <a:cs typeface="+mn-cs"/>
              </a:rPr>
              <a:t>). </a:t>
            </a:r>
          </a:p>
          <a:p>
            <a:r>
              <a:rPr lang="pl-PL" sz="1200" b="0" kern="1200" baseline="0" dirty="0">
                <a:solidFill>
                  <a:schemeClr val="tx1"/>
                </a:solidFill>
                <a:latin typeface="+mn-lt"/>
                <a:ea typeface="+mn-ea"/>
                <a:cs typeface="+mn-cs"/>
              </a:rPr>
              <a:t>Osoba </a:t>
            </a:r>
            <a:r>
              <a:rPr lang="pl-PL" sz="1200" b="0" kern="1200" baseline="0" dirty="0" err="1">
                <a:solidFill>
                  <a:schemeClr val="tx1"/>
                </a:solidFill>
                <a:latin typeface="+mn-lt"/>
                <a:ea typeface="+mn-ea"/>
                <a:cs typeface="+mn-cs"/>
              </a:rPr>
              <a:t>samozatrudniona</a:t>
            </a:r>
            <a:r>
              <a:rPr lang="pl-PL" sz="1200" b="0" kern="1200" baseline="0" dirty="0">
                <a:solidFill>
                  <a:schemeClr val="tx1"/>
                </a:solidFill>
                <a:latin typeface="+mn-lt"/>
                <a:ea typeface="+mn-ea"/>
                <a:cs typeface="+mn-cs"/>
              </a:rPr>
              <a:t>, o której mowa powyżej, to osoba fizyczna prowadząca działalność gospodarczą, która jest beneficjentem projektu (wnioskodawcą) i jednocześnie stanowi personel tego projektu (rozdział 3 </a:t>
            </a:r>
            <a:r>
              <a:rPr lang="pl-PL" sz="1200" b="0" kern="1200" baseline="0" dirty="0" err="1">
                <a:solidFill>
                  <a:schemeClr val="tx1"/>
                </a:solidFill>
                <a:latin typeface="+mn-lt"/>
                <a:ea typeface="+mn-ea"/>
                <a:cs typeface="+mn-cs"/>
              </a:rPr>
              <a:t>pkt</a:t>
            </a:r>
            <a:r>
              <a:rPr lang="pl-PL" sz="1200" b="0" kern="1200" baseline="0" dirty="0">
                <a:solidFill>
                  <a:schemeClr val="tx1"/>
                </a:solidFill>
                <a:latin typeface="+mn-lt"/>
                <a:ea typeface="+mn-ea"/>
                <a:cs typeface="+mn-cs"/>
              </a:rPr>
              <a:t> 1 lit. p Wytycznych w zakresie </a:t>
            </a:r>
            <a:r>
              <a:rPr lang="pl-PL" sz="1200" b="0" kern="1200" baseline="0" dirty="0" err="1">
                <a:solidFill>
                  <a:schemeClr val="tx1"/>
                </a:solidFill>
                <a:latin typeface="+mn-lt"/>
                <a:ea typeface="+mn-ea"/>
                <a:cs typeface="+mn-cs"/>
              </a:rPr>
              <a:t>kwalifikowalności</a:t>
            </a:r>
            <a:r>
              <a:rPr lang="pl-PL" sz="1200" b="0" kern="1200" baseline="0" dirty="0">
                <a:solidFill>
                  <a:schemeClr val="tx1"/>
                </a:solidFill>
                <a:latin typeface="+mn-lt"/>
                <a:ea typeface="+mn-ea"/>
                <a:cs typeface="+mn-cs"/>
              </a:rPr>
              <a:t> wydatków). </a:t>
            </a:r>
            <a:endParaRPr lang="pl-PL" b="0"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58</a:t>
            </a:fld>
            <a:endParaRPr lang="pl-PL" altLang="pl-PL"/>
          </a:p>
        </p:txBody>
      </p:sp>
    </p:spTree>
    <p:extLst>
      <p:ext uri="{BB962C8B-B14F-4D97-AF65-F5344CB8AC3E}">
        <p14:creationId xmlns:p14="http://schemas.microsoft.com/office/powerpoint/2010/main" xmlns="" val="152529432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0"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59</a:t>
            </a:fld>
            <a:endParaRPr lang="pl-PL" altLang="pl-PL"/>
          </a:p>
        </p:txBody>
      </p:sp>
    </p:spTree>
    <p:extLst>
      <p:ext uri="{BB962C8B-B14F-4D97-AF65-F5344CB8AC3E}">
        <p14:creationId xmlns:p14="http://schemas.microsoft.com/office/powerpoint/2010/main" xmlns="" val="3904518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a:t>
            </a:fld>
            <a:endParaRPr lang="pl-PL" altLang="pl-PL"/>
          </a:p>
        </p:txBody>
      </p:sp>
    </p:spTree>
    <p:extLst>
      <p:ext uri="{BB962C8B-B14F-4D97-AF65-F5344CB8AC3E}">
        <p14:creationId xmlns:p14="http://schemas.microsoft.com/office/powerpoint/2010/main" xmlns="" val="295540294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b="0"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65</a:t>
            </a:fld>
            <a:endParaRPr lang="pl-PL" altLang="pl-PL"/>
          </a:p>
        </p:txBody>
      </p:sp>
    </p:spTree>
    <p:extLst>
      <p:ext uri="{BB962C8B-B14F-4D97-AF65-F5344CB8AC3E}">
        <p14:creationId xmlns:p14="http://schemas.microsoft.com/office/powerpoint/2010/main" xmlns="" val="398132234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AB4B5762-C284-4779-AB15-1F8371468476}" type="slidenum">
              <a:rPr lang="pl-PL" altLang="pl-PL" smtClean="0"/>
              <a:pPr/>
              <a:t>66</a:t>
            </a:fld>
            <a:endParaRPr lang="pl-PL" altLang="pl-PL"/>
          </a:p>
        </p:txBody>
      </p:sp>
    </p:spTree>
    <p:extLst>
      <p:ext uri="{BB962C8B-B14F-4D97-AF65-F5344CB8AC3E}">
        <p14:creationId xmlns:p14="http://schemas.microsoft.com/office/powerpoint/2010/main" xmlns="" val="139477414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67</a:t>
            </a:fld>
            <a:endParaRPr lang="pl-PL" altLang="pl-PL"/>
          </a:p>
        </p:txBody>
      </p:sp>
    </p:spTree>
    <p:extLst>
      <p:ext uri="{BB962C8B-B14F-4D97-AF65-F5344CB8AC3E}">
        <p14:creationId xmlns:p14="http://schemas.microsoft.com/office/powerpoint/2010/main" xmlns="" val="2672016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7</a:t>
            </a:fld>
            <a:endParaRPr lang="pl-PL" altLang="pl-PL"/>
          </a:p>
        </p:txBody>
      </p:sp>
    </p:spTree>
    <p:extLst>
      <p:ext uri="{BB962C8B-B14F-4D97-AF65-F5344CB8AC3E}">
        <p14:creationId xmlns:p14="http://schemas.microsoft.com/office/powerpoint/2010/main" xmlns="" val="3124207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8</a:t>
            </a:fld>
            <a:endParaRPr lang="pl-PL" altLang="pl-PL"/>
          </a:p>
        </p:txBody>
      </p:sp>
    </p:spTree>
    <p:extLst>
      <p:ext uri="{BB962C8B-B14F-4D97-AF65-F5344CB8AC3E}">
        <p14:creationId xmlns:p14="http://schemas.microsoft.com/office/powerpoint/2010/main" xmlns="" val="2534624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31F11D62-2E02-43F0-A8F9-BD2078A2019B}" type="slidenum">
              <a:rPr lang="pl-PL" altLang="pl-PL" smtClean="0"/>
              <a:pPr/>
              <a:t>9</a:t>
            </a:fld>
            <a:endParaRPr lang="pl-PL" altLang="pl-PL"/>
          </a:p>
        </p:txBody>
      </p:sp>
    </p:spTree>
    <p:extLst>
      <p:ext uri="{BB962C8B-B14F-4D97-AF65-F5344CB8AC3E}">
        <p14:creationId xmlns:p14="http://schemas.microsoft.com/office/powerpoint/2010/main" xmlns="" val="3930250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B61E265A-009A-479B-8208-7BC5C9AB2F3E}" type="datetime1">
              <a:rPr lang="pl-PL" smtClean="0"/>
              <a:pPr>
                <a:defRPr/>
              </a:pPr>
              <a:t>2018-12-03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810F9D90-219A-4255-A425-44BDA99F721D}" type="slidenum">
              <a:rPr lang="pl-PL" altLang="pl-PL"/>
              <a:pPr/>
              <a:t>‹#›</a:t>
            </a:fld>
            <a:endParaRPr lang="pl-PL" alt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984388FF-C542-4AB5-8135-4C900AE24983}" type="datetime1">
              <a:rPr lang="pl-PL" smtClean="0"/>
              <a:pPr>
                <a:defRPr/>
              </a:pPr>
              <a:t>2018-12-03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1A491495-8854-4A9B-AC6B-B83D8C422B8D}" type="slidenum">
              <a:rPr lang="pl-PL" altLang="pl-PL"/>
              <a:pPr/>
              <a:t>‹#›</a:t>
            </a:fld>
            <a:endParaRPr lang="pl-PL" alt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6D5380D3-D818-43DE-AFE3-8A884371688E}" type="datetime1">
              <a:rPr lang="pl-PL" smtClean="0"/>
              <a:pPr>
                <a:defRPr/>
              </a:pPr>
              <a:t>2018-12-03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F6A692F8-FCF7-4AE9-B725-F54C61118C81}" type="slidenum">
              <a:rPr lang="pl-PL" altLang="pl-PL"/>
              <a:pPr/>
              <a:t>‹#›</a:t>
            </a:fld>
            <a:endParaRPr lang="pl-PL" alt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0348F52-D25C-482A-8195-A07E289B674C}"/>
              </a:ext>
            </a:extLst>
          </p:cNvPr>
          <p:cNvSpPr>
            <a:spLocks noGrp="1"/>
          </p:cNvSpPr>
          <p:nvPr>
            <p:ph type="ctrTitle"/>
          </p:nvPr>
        </p:nvSpPr>
        <p:spPr>
          <a:xfrm>
            <a:off x="1143000" y="1122363"/>
            <a:ext cx="6858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xmlns="" id="{DF52E90A-C3D9-4E36-A217-06005728B66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xmlns="" id="{DC306FFA-B987-42FF-B588-120AB540F7DA}"/>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5" name="Symbol zastępczy stopki 4">
            <a:extLst>
              <a:ext uri="{FF2B5EF4-FFF2-40B4-BE49-F238E27FC236}">
                <a16:creationId xmlns:a16="http://schemas.microsoft.com/office/drawing/2014/main" xmlns="" id="{90F86E94-EA7D-4CF7-ABB3-4F35444DDC8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3B92E764-0AF4-4ACA-B88D-873F7D564766}"/>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340638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58002F3-450D-4D2C-ACCA-848B18D246EC}"/>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9D82F0AF-AB69-40E6-A0CF-C9EFE87346BA}"/>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A3D5A728-E870-40A0-9165-556DCAEEABF0}"/>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5" name="Symbol zastępczy stopki 4">
            <a:extLst>
              <a:ext uri="{FF2B5EF4-FFF2-40B4-BE49-F238E27FC236}">
                <a16:creationId xmlns:a16="http://schemas.microsoft.com/office/drawing/2014/main" xmlns="" id="{B6C9583C-B2DD-42A5-BAC8-B4E796A1C2D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8D3182DB-2946-47E7-A3F6-1C6D100D80A8}"/>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67432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13BD6D3-B3D3-44CE-B330-D0461F737D79}"/>
              </a:ext>
            </a:extLst>
          </p:cNvPr>
          <p:cNvSpPr>
            <a:spLocks noGrp="1"/>
          </p:cNvSpPr>
          <p:nvPr>
            <p:ph type="title"/>
          </p:nvPr>
        </p:nvSpPr>
        <p:spPr>
          <a:xfrm>
            <a:off x="623888" y="1709738"/>
            <a:ext cx="78867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xmlns="" id="{31F2557E-54C3-4207-A403-148E7B0E5F4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xmlns="" id="{C77E2689-3DB3-416F-BAE4-B3DC819678DF}"/>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5" name="Symbol zastępczy stopki 4">
            <a:extLst>
              <a:ext uri="{FF2B5EF4-FFF2-40B4-BE49-F238E27FC236}">
                <a16:creationId xmlns:a16="http://schemas.microsoft.com/office/drawing/2014/main" xmlns="" id="{35213218-BEB5-489A-A07E-C35FD86F226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21D6C473-FBCA-4511-B853-93753513734D}"/>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1351034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61CC214-A9DE-4BEA-B0DE-340F39B83F2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xmlns="" id="{5BFD8E47-ED9C-496C-8E0F-92358CEBE2B5}"/>
              </a:ext>
            </a:extLst>
          </p:cNvPr>
          <p:cNvSpPr>
            <a:spLocks noGrp="1"/>
          </p:cNvSpPr>
          <p:nvPr>
            <p:ph sz="half" idx="1"/>
          </p:nvPr>
        </p:nvSpPr>
        <p:spPr>
          <a:xfrm>
            <a:off x="628650" y="1825625"/>
            <a:ext cx="386715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xmlns="" id="{F88045C2-8E9F-48DB-97DC-9C6EC74F2783}"/>
              </a:ext>
            </a:extLst>
          </p:cNvPr>
          <p:cNvSpPr>
            <a:spLocks noGrp="1"/>
          </p:cNvSpPr>
          <p:nvPr>
            <p:ph sz="half" idx="2"/>
          </p:nvPr>
        </p:nvSpPr>
        <p:spPr>
          <a:xfrm>
            <a:off x="4648200" y="1825625"/>
            <a:ext cx="386715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xmlns="" id="{8BAF2904-8719-481A-A0B8-EB3C645BA198}"/>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6" name="Symbol zastępczy stopki 5">
            <a:extLst>
              <a:ext uri="{FF2B5EF4-FFF2-40B4-BE49-F238E27FC236}">
                <a16:creationId xmlns:a16="http://schemas.microsoft.com/office/drawing/2014/main" xmlns="" id="{08C15731-BD25-4743-84DA-29FE4716E65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38BC6539-FEA5-44BA-9704-26CF3D574C63}"/>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800735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8A2B5E-2D4A-4F0E-923F-C42921D0403A}"/>
              </a:ext>
            </a:extLst>
          </p:cNvPr>
          <p:cNvSpPr>
            <a:spLocks noGrp="1"/>
          </p:cNvSpPr>
          <p:nvPr>
            <p:ph type="title"/>
          </p:nvPr>
        </p:nvSpPr>
        <p:spPr>
          <a:xfrm>
            <a:off x="630238" y="365125"/>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xmlns="" id="{09F4AAD9-84FC-49DA-A962-530A97109B1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xmlns="" id="{9A062FF0-0DA6-4487-A080-A6ED23FCF213}"/>
              </a:ext>
            </a:extLst>
          </p:cNvPr>
          <p:cNvSpPr>
            <a:spLocks noGrp="1"/>
          </p:cNvSpPr>
          <p:nvPr>
            <p:ph sz="half" idx="2"/>
          </p:nvPr>
        </p:nvSpPr>
        <p:spPr>
          <a:xfrm>
            <a:off x="630238" y="2505075"/>
            <a:ext cx="386873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xmlns="" id="{56B9453E-8A2D-4229-B42E-6F2F05AF358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xmlns="" id="{3FC5195C-0E10-4C8C-AEAD-8839A8F8D9AF}"/>
              </a:ext>
            </a:extLst>
          </p:cNvPr>
          <p:cNvSpPr>
            <a:spLocks noGrp="1"/>
          </p:cNvSpPr>
          <p:nvPr>
            <p:ph sz="quarter" idx="4"/>
          </p:nvPr>
        </p:nvSpPr>
        <p:spPr>
          <a:xfrm>
            <a:off x="4629150" y="2505075"/>
            <a:ext cx="38877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xmlns="" id="{B508125B-8F74-4227-AC2F-AC0B334C5646}"/>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8" name="Symbol zastępczy stopki 7">
            <a:extLst>
              <a:ext uri="{FF2B5EF4-FFF2-40B4-BE49-F238E27FC236}">
                <a16:creationId xmlns:a16="http://schemas.microsoft.com/office/drawing/2014/main" xmlns="" id="{3535CBBE-C426-4B94-ACF1-BBB5C0970D0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xmlns="" id="{FD315E37-0493-4D92-A7E0-35C7DBD09FAA}"/>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912367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4AB9FA0-02C8-420D-9C40-00D3651E62F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xmlns="" id="{5401E8E6-6D2A-4866-B903-5F54FBE26B3C}"/>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4" name="Symbol zastępczy stopki 3">
            <a:extLst>
              <a:ext uri="{FF2B5EF4-FFF2-40B4-BE49-F238E27FC236}">
                <a16:creationId xmlns:a16="http://schemas.microsoft.com/office/drawing/2014/main" xmlns="" id="{17389F46-2E12-45AB-AD84-FC22C9A0C4C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xmlns="" id="{50DDEE7C-8F66-49D8-AAB2-4EDACF4604B1}"/>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13927541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xmlns="" id="{60AF658A-C5B4-4395-A047-5A8D400CA927}"/>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3" name="Symbol zastępczy stopki 2">
            <a:extLst>
              <a:ext uri="{FF2B5EF4-FFF2-40B4-BE49-F238E27FC236}">
                <a16:creationId xmlns:a16="http://schemas.microsoft.com/office/drawing/2014/main" xmlns="" id="{F3197FA2-13B3-407C-A8E1-E55F970FE34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xmlns="" id="{BB7C4475-F881-468E-8ED5-794E8627ECA8}"/>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2411875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38FD921-44B1-4D30-AB11-B85D918EC28F}"/>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xmlns="" id="{CF7B14FB-8563-4EDB-8D7C-BE1D4A3F979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xmlns="" id="{AAEA14BB-8A57-4616-8DA3-0ECA30658DA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DCA09134-6D6B-4571-AEDD-A7F3D44D28B1}"/>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6" name="Symbol zastępczy stopki 5">
            <a:extLst>
              <a:ext uri="{FF2B5EF4-FFF2-40B4-BE49-F238E27FC236}">
                <a16:creationId xmlns:a16="http://schemas.microsoft.com/office/drawing/2014/main" xmlns="" id="{2559997B-4A31-4A47-BA92-65A5B93FB1F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80D780B0-E370-44F9-8198-C8DA6060E7AE}"/>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272213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AB9DF86E-341E-40B3-91CF-53B35B05F279}" type="datetime1">
              <a:rPr lang="pl-PL" smtClean="0"/>
              <a:pPr>
                <a:defRPr/>
              </a:pPr>
              <a:t>2018-12-03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a:xfrm>
            <a:off x="6980838" y="6353464"/>
            <a:ext cx="2133600" cy="365125"/>
          </a:xfrm>
        </p:spPr>
        <p:txBody>
          <a:bodyPr/>
          <a:lstStyle>
            <a:lvl1pPr>
              <a:defRPr/>
            </a:lvl1pPr>
          </a:lstStyle>
          <a:p>
            <a:fld id="{9BBA8BAD-C024-4EBD-AE8C-2F50AC709554}" type="slidenum">
              <a:rPr lang="pl-PL" altLang="pl-PL"/>
              <a:pPr/>
              <a:t>‹#›</a:t>
            </a:fld>
            <a:endParaRPr lang="pl-PL" altLang="pl-PL"/>
          </a:p>
        </p:txBody>
      </p:sp>
      <p:pic>
        <p:nvPicPr>
          <p:cNvPr id="7" name="Obraz 6">
            <a:extLst>
              <a:ext uri="{FF2B5EF4-FFF2-40B4-BE49-F238E27FC236}">
                <a16:creationId xmlns:a16="http://schemas.microsoft.com/office/drawing/2014/main" xmlns="" id="{62894DAD-FF2D-47AE-94BD-0C317B27700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881349" y="274638"/>
            <a:ext cx="4198978" cy="410294"/>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F584B05-BFD3-4D54-8A6C-BB575056DDF5}"/>
              </a:ext>
            </a:extLst>
          </p:cNvPr>
          <p:cNvSpPr>
            <a:spLocks noGrp="1"/>
          </p:cNvSpPr>
          <p:nvPr>
            <p:ph type="title"/>
          </p:nvPr>
        </p:nvSpPr>
        <p:spPr>
          <a:xfrm>
            <a:off x="630238" y="457200"/>
            <a:ext cx="2949575"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xmlns="" id="{37FB4A48-D98A-4197-9B5C-1666C5D9696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xmlns="" id="{24F7B22D-3681-46F7-A38A-7F536A9154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xmlns="" id="{CAA0ABAE-0269-4BC6-9EFD-79CAE1DE0337}"/>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6" name="Symbol zastępczy stopki 5">
            <a:extLst>
              <a:ext uri="{FF2B5EF4-FFF2-40B4-BE49-F238E27FC236}">
                <a16:creationId xmlns:a16="http://schemas.microsoft.com/office/drawing/2014/main" xmlns="" id="{53EFA32C-5719-430A-92AC-27E426998B2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xmlns="" id="{4669604A-4C3D-47EC-81F3-62B4DCAEE003}"/>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295312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1576F7D-25A5-4E1E-8664-58494512A874}"/>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xmlns="" id="{D3C321A9-D828-4B61-AF78-C9FA251227AE}"/>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24C2F243-84F3-4A87-80C9-755020A0B7EF}"/>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5" name="Symbol zastępczy stopki 4">
            <a:extLst>
              <a:ext uri="{FF2B5EF4-FFF2-40B4-BE49-F238E27FC236}">
                <a16:creationId xmlns:a16="http://schemas.microsoft.com/office/drawing/2014/main" xmlns="" id="{5976AF44-C7FA-400C-9B97-4F0C1F98890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FC9D49F9-53F6-4333-B742-190CFA80A673}"/>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3816308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xmlns="" id="{395DF0B4-0FA4-4E59-A5BE-51A3A836B867}"/>
              </a:ext>
            </a:extLst>
          </p:cNvPr>
          <p:cNvSpPr>
            <a:spLocks noGrp="1"/>
          </p:cNvSpPr>
          <p:nvPr>
            <p:ph type="title" orient="vert"/>
          </p:nvPr>
        </p:nvSpPr>
        <p:spPr>
          <a:xfrm>
            <a:off x="6543675" y="365125"/>
            <a:ext cx="1971675"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xmlns="" id="{517E4801-673F-4298-AA97-1BD635564F11}"/>
              </a:ext>
            </a:extLst>
          </p:cNvPr>
          <p:cNvSpPr>
            <a:spLocks noGrp="1"/>
          </p:cNvSpPr>
          <p:nvPr>
            <p:ph type="body" orient="vert" idx="1"/>
          </p:nvPr>
        </p:nvSpPr>
        <p:spPr>
          <a:xfrm>
            <a:off x="628650" y="365125"/>
            <a:ext cx="5762625"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2F20AC16-6402-47DB-AEF0-995B227199AC}"/>
              </a:ext>
            </a:extLst>
          </p:cNvPr>
          <p:cNvSpPr>
            <a:spLocks noGrp="1"/>
          </p:cNvSpPr>
          <p:nvPr>
            <p:ph type="dt" sz="half" idx="10"/>
          </p:nvPr>
        </p:nvSpPr>
        <p:spPr/>
        <p:txBody>
          <a:bodyPr/>
          <a:lstStyle/>
          <a:p>
            <a:fld id="{26DA8DBA-ABAC-4FE3-BE69-424CF9F88E2F}" type="datetimeFigureOut">
              <a:rPr lang="pl-PL" smtClean="0"/>
              <a:pPr/>
              <a:t>2018-12-03</a:t>
            </a:fld>
            <a:endParaRPr lang="pl-PL"/>
          </a:p>
        </p:txBody>
      </p:sp>
      <p:sp>
        <p:nvSpPr>
          <p:cNvPr id="5" name="Symbol zastępczy stopki 4">
            <a:extLst>
              <a:ext uri="{FF2B5EF4-FFF2-40B4-BE49-F238E27FC236}">
                <a16:creationId xmlns:a16="http://schemas.microsoft.com/office/drawing/2014/main" xmlns="" id="{F31CF76E-FA13-46B1-9B34-D10970DAA1A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xmlns="" id="{2CE0EA4D-FE8F-498F-B3AB-3B12D5FD0A8C}"/>
              </a:ext>
            </a:extLst>
          </p:cNvPr>
          <p:cNvSpPr>
            <a:spLocks noGrp="1"/>
          </p:cNvSpPr>
          <p:nvPr>
            <p:ph type="sldNum" sz="quarter" idx="12"/>
          </p:nvPr>
        </p:nvSpPr>
        <p:spPr/>
        <p:txBody>
          <a:body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271338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FE91C52D-33E1-44D9-8946-3529AAA92CDD}" type="datetime1">
              <a:rPr lang="pl-PL" smtClean="0"/>
              <a:pPr>
                <a:defRPr/>
              </a:pPr>
              <a:t>2018-12-03</a:t>
            </a:fld>
            <a:endParaRPr lang="pl-PL" dirty="0"/>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fld id="{7D88E5A7-0F3F-4280-B47F-F4109A5DAAF1}" type="slidenum">
              <a:rPr lang="pl-PL" altLang="pl-PL"/>
              <a:pPr/>
              <a:t>‹#›</a:t>
            </a:fld>
            <a:endParaRPr lang="pl-PL" alt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1C2264FE-2DCC-45BD-82C8-F50944CECFA0}" type="datetime1">
              <a:rPr lang="pl-PL" smtClean="0"/>
              <a:pPr>
                <a:defRPr/>
              </a:pPr>
              <a:t>2018-12-03</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CB55F272-AD5A-4850-A2BC-045494F19F00}" type="slidenum">
              <a:rPr lang="pl-PL" altLang="pl-PL"/>
              <a:pPr/>
              <a:t>‹#›</a:t>
            </a:fld>
            <a:endParaRPr lang="pl-PL" alt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B00A9746-037A-4A1D-B25C-D585C64377B0}" type="datetime1">
              <a:rPr lang="pl-PL" smtClean="0"/>
              <a:pPr>
                <a:defRPr/>
              </a:pPr>
              <a:t>2018-12-03</a:t>
            </a:fld>
            <a:endParaRPr lang="pl-PL" dirty="0"/>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fld id="{73F6E3D2-0169-4CFF-99BA-79B7B49A9CB0}" type="slidenum">
              <a:rPr lang="pl-PL" altLang="pl-PL"/>
              <a:pPr/>
              <a:t>‹#›</a:t>
            </a:fld>
            <a:endParaRPr lang="pl-PL" alt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CADD20F4-7D89-4CAC-96F9-1CE387AC1DF9}" type="datetime1">
              <a:rPr lang="pl-PL" smtClean="0"/>
              <a:pPr>
                <a:defRPr/>
              </a:pPr>
              <a:t>2018-12-03</a:t>
            </a:fld>
            <a:endParaRPr lang="pl-PL" dirty="0"/>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fld id="{4965650A-D97A-4FE1-9E71-76356CEEF581}" type="slidenum">
              <a:rPr lang="pl-PL" altLang="pl-PL"/>
              <a:pPr/>
              <a:t>‹#›</a:t>
            </a:fld>
            <a:endParaRPr lang="pl-PL" alt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A88E023-F23D-4D58-BA5A-471A7D39EC06}" type="datetime1">
              <a:rPr lang="pl-PL" smtClean="0"/>
              <a:pPr>
                <a:defRPr/>
              </a:pPr>
              <a:t>2018-12-03</a:t>
            </a:fld>
            <a:endParaRPr lang="pl-PL" dirty="0"/>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fld id="{A0543D28-E7D9-4300-A72F-78E3BF432E08}" type="slidenum">
              <a:rPr lang="pl-PL" altLang="pl-PL"/>
              <a:pPr/>
              <a:t>‹#›</a:t>
            </a:fld>
            <a:endParaRPr lang="pl-PL" alt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97567B-D787-4C06-B7B2-DD72EB541103}" type="datetime1">
              <a:rPr lang="pl-PL" smtClean="0"/>
              <a:pPr>
                <a:defRPr/>
              </a:pPr>
              <a:t>2018-12-03</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4812289D-F9C8-4396-A3E2-2678DEEF8284}" type="slidenum">
              <a:rPr lang="pl-PL" altLang="pl-PL"/>
              <a:pPr/>
              <a:t>‹#›</a:t>
            </a:fld>
            <a:endParaRPr lang="pl-PL" alt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78E08D39-AD49-4455-B20A-0610D15FE6DE}" type="datetime1">
              <a:rPr lang="pl-PL" smtClean="0"/>
              <a:pPr>
                <a:defRPr/>
              </a:pPr>
              <a:t>2018-12-03</a:t>
            </a:fld>
            <a:endParaRPr lang="pl-PL" dirty="0"/>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fld id="{DC54294A-F9E2-4C4D-B0A4-90E6579FEDCB}" type="slidenum">
              <a:rPr lang="pl-PL" altLang="pl-PL"/>
              <a:pPr/>
              <a:t>‹#›</a:t>
            </a:fld>
            <a:endParaRPr lang="pl-PL" alt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B217518-F799-4127-97A3-70DE2AAC6CE8}" type="datetime1">
              <a:rPr lang="pl-PL" smtClean="0"/>
              <a:pPr>
                <a:defRPr/>
              </a:pPr>
              <a:t>2018-12-03</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pl-PL"/>
          </a:p>
        </p:txBody>
      </p:sp>
      <p:sp>
        <p:nvSpPr>
          <p:cNvPr id="6" name="Symbol zastępczy numeru slajdu 5"/>
          <p:cNvSpPr>
            <a:spLocks noGrp="1"/>
          </p:cNvSpPr>
          <p:nvPr>
            <p:ph type="sldNum" sz="quarter" idx="4"/>
          </p:nvPr>
        </p:nvSpPr>
        <p:spPr>
          <a:xfrm>
            <a:off x="6989151" y="6308725"/>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CF9FE89-2CC8-4990-ACA9-8304501FECE3}" type="slidenum">
              <a:rPr lang="pl-PL" altLang="pl-PL"/>
              <a:pPr/>
              <a:t>‹#›</a:t>
            </a:fld>
            <a:endParaRPr lang="pl-PL" alt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xmlns="" id="{D402E6EA-BA2E-4623-9D91-F40355CAD3EB}"/>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xmlns="" id="{4309E1F5-5593-4773-9559-91916995B2C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xmlns="" id="{F2F5D9FC-C9C8-405D-A3A5-2993A8B39D9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A8DBA-ABAC-4FE3-BE69-424CF9F88E2F}" type="datetimeFigureOut">
              <a:rPr lang="pl-PL" smtClean="0"/>
              <a:pPr/>
              <a:t>2018-12-03</a:t>
            </a:fld>
            <a:endParaRPr lang="pl-PL"/>
          </a:p>
        </p:txBody>
      </p:sp>
      <p:sp>
        <p:nvSpPr>
          <p:cNvPr id="5" name="Symbol zastępczy stopki 4">
            <a:extLst>
              <a:ext uri="{FF2B5EF4-FFF2-40B4-BE49-F238E27FC236}">
                <a16:creationId xmlns:a16="http://schemas.microsoft.com/office/drawing/2014/main" xmlns="" id="{01CC2339-60E8-43F4-ACB7-B1FECC5EFF0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xmlns="" id="{1EA2AE56-9FFF-43F7-8A5A-5C71DDA493BB}"/>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97BF0-37CC-48FF-92F6-D38F546F58DE}" type="slidenum">
              <a:rPr lang="pl-PL" smtClean="0"/>
              <a:pPr/>
              <a:t>‹#›</a:t>
            </a:fld>
            <a:endParaRPr lang="pl-PL"/>
          </a:p>
        </p:txBody>
      </p:sp>
    </p:spTree>
    <p:extLst>
      <p:ext uri="{BB962C8B-B14F-4D97-AF65-F5344CB8AC3E}">
        <p14:creationId xmlns:p14="http://schemas.microsoft.com/office/powerpoint/2010/main" xmlns="" val="3509205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rpo.dolnyslask.p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mailto:pife@dolnyslask.pl"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 Id="rId4" Type="http://schemas.openxmlformats.org/officeDocument/2006/relationships/hyperlink" Target="http://www.rpo.dolnyslask.pl/" TargetMode="Externa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743683"/>
            <a:ext cx="7772400" cy="1590446"/>
          </a:xfrm>
        </p:spPr>
        <p:txBody>
          <a:bodyPr>
            <a:normAutofit fontScale="90000"/>
          </a:bodyPr>
          <a:lstStyle/>
          <a:p>
            <a:pPr eaLnBrk="1" hangingPunct="1">
              <a:defRPr/>
            </a:pPr>
            <a:r>
              <a:rPr lang="pl-PL" sz="3600" b="1" dirty="0">
                <a:solidFill>
                  <a:schemeClr val="tx2"/>
                </a:solidFill>
              </a:rPr>
              <a:t>Ocena wniosku o dofinansowanie, </a:t>
            </a:r>
            <a:br>
              <a:rPr lang="pl-PL" sz="3600" b="1" dirty="0">
                <a:solidFill>
                  <a:schemeClr val="tx2"/>
                </a:solidFill>
              </a:rPr>
            </a:br>
            <a:r>
              <a:rPr lang="pl-PL" sz="3600" b="1" dirty="0">
                <a:solidFill>
                  <a:schemeClr val="tx2"/>
                </a:solidFill>
              </a:rPr>
              <a:t>w tym najczęściej popełniane błędy na podstawie dotychczasowych doświadczeń</a:t>
            </a:r>
            <a:endParaRPr lang="pl-PL" sz="2900" b="1" dirty="0">
              <a:solidFill>
                <a:schemeClr val="tx2"/>
              </a:solidFill>
            </a:endParaRPr>
          </a:p>
        </p:txBody>
      </p:sp>
      <p:sp>
        <p:nvSpPr>
          <p:cNvPr id="3" name="Symbol zastępczy numeru slajdu 2">
            <a:extLst>
              <a:ext uri="{FF2B5EF4-FFF2-40B4-BE49-F238E27FC236}">
                <a16:creationId xmlns:a16="http://schemas.microsoft.com/office/drawing/2014/main" xmlns="" id="{9467AAA7-1CE1-4D48-BB78-513E590C85A6}"/>
              </a:ext>
            </a:extLst>
          </p:cNvPr>
          <p:cNvSpPr>
            <a:spLocks noGrp="1"/>
          </p:cNvSpPr>
          <p:nvPr>
            <p:ph type="sldNum" sz="quarter" idx="12"/>
          </p:nvPr>
        </p:nvSpPr>
        <p:spPr/>
        <p:txBody>
          <a:bodyPr/>
          <a:lstStyle/>
          <a:p>
            <a:fld id="{810F9D90-219A-4255-A425-44BDA99F721D}" type="slidenum">
              <a:rPr lang="pl-PL" altLang="pl-PL" smtClean="0"/>
              <a:pPr/>
              <a:t>1</a:t>
            </a:fld>
            <a:endParaRPr lang="pl-PL" altLang="pl-PL"/>
          </a:p>
        </p:txBody>
      </p:sp>
      <p:pic>
        <p:nvPicPr>
          <p:cNvPr id="5" name="Obraz 4">
            <a:extLst>
              <a:ext uri="{FF2B5EF4-FFF2-40B4-BE49-F238E27FC236}">
                <a16:creationId xmlns:a16="http://schemas.microsoft.com/office/drawing/2014/main" xmlns="" id="{6D9FCFC3-7A5F-4C7C-946D-450DE9A34248}"/>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40587" y="276132"/>
            <a:ext cx="4198978" cy="410294"/>
          </a:xfrm>
          <a:prstGeom prst="rect">
            <a:avLst/>
          </a:prstGeom>
        </p:spPr>
      </p:pic>
      <p:sp>
        <p:nvSpPr>
          <p:cNvPr id="17" name="pole tekstowe 16">
            <a:extLst>
              <a:ext uri="{FF2B5EF4-FFF2-40B4-BE49-F238E27FC236}">
                <a16:creationId xmlns:a16="http://schemas.microsoft.com/office/drawing/2014/main" xmlns="" id="{C045C1E4-CF9D-41C1-8FB1-60154F1C2220}"/>
              </a:ext>
            </a:extLst>
          </p:cNvPr>
          <p:cNvSpPr txBox="1"/>
          <p:nvPr/>
        </p:nvSpPr>
        <p:spPr>
          <a:xfrm>
            <a:off x="685800" y="3272510"/>
            <a:ext cx="7920235" cy="3139321"/>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2000" b="1" i="1" u="none" strike="noStrike" kern="1200" cap="none" spc="0" normalizeH="0" baseline="0" noProof="0" dirty="0">
              <a:ln>
                <a:noFill/>
              </a:ln>
              <a:solidFill>
                <a:srgbClr val="1F497D"/>
              </a:solidFill>
              <a:effectLst/>
              <a:uLnTx/>
              <a:uFillTx/>
              <a:latin typeface="Calibri" pitchFamily="34" charset="0"/>
              <a:ea typeface="+mn-ea"/>
              <a:cs typeface="+mn-cs"/>
            </a:endParaRPr>
          </a:p>
          <a:p>
            <a:pPr lvl="0" algn="ctr">
              <a:defRPr/>
            </a:pPr>
            <a:r>
              <a:rPr kumimoji="0" lang="pl-PL" sz="2000" b="1" i="0" u="none" strike="noStrike" kern="1200" cap="none" spc="0" normalizeH="0" baseline="0" noProof="0" dirty="0">
                <a:ln>
                  <a:noFill/>
                </a:ln>
                <a:solidFill>
                  <a:srgbClr val="1F497D"/>
                </a:solidFill>
                <a:effectLst/>
                <a:uLnTx/>
                <a:uFillTx/>
                <a:latin typeface="Calibri" pitchFamily="34" charset="0"/>
                <a:ea typeface="+mn-ea"/>
                <a:cs typeface="+mn-cs"/>
              </a:rPr>
              <a:t>Poddziałanie 10.1.2 </a:t>
            </a:r>
            <a:r>
              <a:rPr lang="pl-PL" sz="2000" b="1" dirty="0">
                <a:solidFill>
                  <a:srgbClr val="1F497D"/>
                </a:solidFill>
              </a:rPr>
              <a:t>Zapewnienie równego dostępu do wysokiej jakości edukacji przedszkolnej – ZIT </a:t>
            </a:r>
            <a:r>
              <a:rPr lang="pl-PL" sz="2000" b="1" dirty="0" err="1">
                <a:solidFill>
                  <a:srgbClr val="1F497D"/>
                </a:solidFill>
              </a:rPr>
              <a:t>WrOF</a:t>
            </a:r>
            <a:endParaRPr lang="pl-PL" sz="2000" b="1" dirty="0">
              <a:solidFill>
                <a:srgbClr val="1F497D"/>
              </a:solidFill>
            </a:endParaRPr>
          </a:p>
          <a:p>
            <a:pPr algn="ctr">
              <a:defRPr/>
            </a:pPr>
            <a:r>
              <a:rPr lang="pl-PL" sz="2000" b="1" dirty="0">
                <a:solidFill>
                  <a:srgbClr val="1F497D"/>
                </a:solidFill>
              </a:rPr>
              <a:t>Poddziałanie 10.1.4 Zapewnienie równego dostępu do wysokiej jakości edukacji przedszkolnej – ZIT AW</a:t>
            </a:r>
          </a:p>
          <a:p>
            <a:pPr lvl="0" algn="ctr">
              <a:defRPr/>
            </a:pPr>
            <a:r>
              <a:rPr lang="pl-PL" sz="2000" b="1" dirty="0">
                <a:solidFill>
                  <a:srgbClr val="1F497D"/>
                </a:solidFill>
              </a:rPr>
              <a:t> </a:t>
            </a:r>
          </a:p>
          <a:p>
            <a:pPr algn="ctr">
              <a:defRPr/>
            </a:pPr>
            <a:r>
              <a:rPr lang="pl-PL" sz="2000" b="1" dirty="0">
                <a:solidFill>
                  <a:srgbClr val="1F497D"/>
                </a:solidFill>
              </a:rPr>
              <a:t>Konkurs nr RPDS.10.01.02-IZ.00-02-320/18</a:t>
            </a:r>
          </a:p>
          <a:p>
            <a:pPr lvl="0" algn="ctr">
              <a:defRPr/>
            </a:pPr>
            <a:r>
              <a:rPr kumimoji="0" lang="pl-PL" sz="2000" b="1" i="0" u="none" strike="noStrike" kern="1200" cap="none" spc="0" normalizeH="0" baseline="0" noProof="0" dirty="0">
                <a:ln>
                  <a:noFill/>
                </a:ln>
                <a:solidFill>
                  <a:srgbClr val="1F497D"/>
                </a:solidFill>
                <a:effectLst/>
                <a:uLnTx/>
                <a:uFillTx/>
                <a:latin typeface="Calibri" pitchFamily="34" charset="0"/>
                <a:ea typeface="+mn-ea"/>
                <a:cs typeface="+mn-cs"/>
              </a:rPr>
              <a:t>Konkurs nr </a:t>
            </a:r>
            <a:r>
              <a:rPr lang="pl-PL" sz="2000" b="1" dirty="0">
                <a:solidFill>
                  <a:srgbClr val="1F497D"/>
                </a:solidFill>
              </a:rPr>
              <a:t>RPDS.10.01.04-IZ.00-02-322/18</a:t>
            </a:r>
          </a:p>
          <a:p>
            <a:pPr lvl="0" algn="ctr">
              <a:defRPr/>
            </a:pPr>
            <a:endParaRPr lang="pl-PL" sz="2000" b="1" dirty="0">
              <a:solidFill>
                <a:srgbClr val="1F497D"/>
              </a:solidFill>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pl-PL" b="1" dirty="0">
                <a:solidFill>
                  <a:srgbClr val="1F497D"/>
                </a:solidFill>
              </a:rPr>
              <a:t>Wrocław</a:t>
            </a:r>
            <a:r>
              <a:rPr kumimoji="0" lang="pl-PL" b="1" i="0" u="none" strike="noStrike" kern="1200" cap="none" spc="0" normalizeH="0" baseline="0" noProof="0" dirty="0">
                <a:ln>
                  <a:noFill/>
                </a:ln>
                <a:solidFill>
                  <a:srgbClr val="1F497D"/>
                </a:solidFill>
                <a:effectLst/>
                <a:uLnTx/>
                <a:uFillTx/>
                <a:latin typeface="Calibri" pitchFamily="34" charset="0"/>
                <a:ea typeface="+mn-ea"/>
                <a:cs typeface="+mn-cs"/>
              </a:rPr>
              <a:t>, 3 grudnia 2018 r.</a:t>
            </a:r>
            <a:endParaRPr kumimoji="0" lang="pl-PL" b="0" i="0" u="none" strike="noStrike" kern="1200" cap="none" spc="0" normalizeH="0" baseline="0" noProof="0" dirty="0">
              <a:ln>
                <a:noFill/>
              </a:ln>
              <a:solidFill>
                <a:srgbClr val="1F497D"/>
              </a:solidFill>
              <a:effectLst/>
              <a:uLnTx/>
              <a:uFillTx/>
              <a:latin typeface="Calibri" pitchFamily="34" charset="0"/>
              <a:ea typeface="+mn-ea"/>
              <a:cs typeface="+mn-cs"/>
            </a:endParaRPr>
          </a:p>
        </p:txBody>
      </p:sp>
      <p:sp>
        <p:nvSpPr>
          <p:cNvPr id="20" name="Prostokąt 19">
            <a:extLst>
              <a:ext uri="{FF2B5EF4-FFF2-40B4-BE49-F238E27FC236}">
                <a16:creationId xmlns:a16="http://schemas.microsoft.com/office/drawing/2014/main" xmlns="" id="{5A06A948-B670-44EB-AC1C-D8458696AD23}"/>
              </a:ext>
            </a:extLst>
          </p:cNvPr>
          <p:cNvSpPr/>
          <p:nvPr/>
        </p:nvSpPr>
        <p:spPr>
          <a:xfrm>
            <a:off x="1607217" y="2416778"/>
            <a:ext cx="6264696" cy="830997"/>
          </a:xfrm>
          <a:prstGeom prst="rect">
            <a:avLst/>
          </a:prstGeom>
        </p:spPr>
        <p:txBody>
          <a:bodyPr wrap="square">
            <a:spAutoFit/>
          </a:bodyPr>
          <a:lstStyle/>
          <a:p>
            <a:pPr algn="ctr"/>
            <a:r>
              <a:rPr lang="pl-PL" sz="2400" b="1" dirty="0">
                <a:solidFill>
                  <a:schemeClr val="tx2"/>
                </a:solidFill>
              </a:rPr>
              <a:t>Regionalny Program Operacyjny Województwa Dolnośląskiego 2014-2020 </a:t>
            </a:r>
            <a:endParaRPr lang="pl-PL" sz="2400" dirty="0"/>
          </a:p>
        </p:txBody>
      </p:sp>
    </p:spTree>
    <p:extLst>
      <p:ext uri="{BB962C8B-B14F-4D97-AF65-F5344CB8AC3E}">
        <p14:creationId xmlns:p14="http://schemas.microsoft.com/office/powerpoint/2010/main" xmlns="" val="3939981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611560" y="1052736"/>
            <a:ext cx="8075240" cy="2107304"/>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000" b="1" dirty="0">
                <a:solidFill>
                  <a:schemeClr val="tx2"/>
                </a:solidFill>
                <a:latin typeface="Calibri" pitchFamily="34" charset="0"/>
              </a:rPr>
              <a:t>SOWA – główny sposób komunikacji pomiędzy IOK i Wnioskodawcą</a:t>
            </a:r>
          </a:p>
          <a:p>
            <a:pPr marL="285750" indent="-285750">
              <a:buFont typeface="Wingdings" panose="05000000000000000000" pitchFamily="2" charset="2"/>
              <a:buChar char="Ø"/>
            </a:pPr>
            <a:r>
              <a:rPr lang="pl-PL" sz="1600" dirty="0">
                <a:solidFill>
                  <a:schemeClr val="tx1"/>
                </a:solidFill>
              </a:rPr>
              <a:t>Panel „Korespondencja”,</a:t>
            </a:r>
          </a:p>
          <a:p>
            <a:pPr marL="285750" indent="-285750">
              <a:buFont typeface="Wingdings" panose="05000000000000000000" pitchFamily="2" charset="2"/>
              <a:buChar char="Ø"/>
            </a:pPr>
            <a:r>
              <a:rPr lang="pl-PL" sz="1600" dirty="0">
                <a:solidFill>
                  <a:schemeClr val="tx1"/>
                </a:solidFill>
              </a:rPr>
              <a:t>na etapie oceny formalnej (weryfikacja warunków formalnych, ocena formalna), na etapie negocjacji w celu uzupełnienia/poprawy wniosku,</a:t>
            </a:r>
          </a:p>
          <a:p>
            <a:pPr marL="285750" indent="-285750">
              <a:buFont typeface="Wingdings" panose="05000000000000000000" pitchFamily="2" charset="2"/>
              <a:buChar char="Ø"/>
            </a:pPr>
            <a:r>
              <a:rPr lang="pl-PL" sz="1600" dirty="0">
                <a:solidFill>
                  <a:schemeClr val="tx1"/>
                </a:solidFill>
              </a:rPr>
              <a:t>termin na odpowiedź liczony od dnia następującego po dniu wysłania wiadomości ze skanem pisma (brak stosowania KPA, zgodnie z art. 43 oraz art. 50 ustawy wdrożeniowej),</a:t>
            </a:r>
          </a:p>
          <a:p>
            <a:pPr marL="285750" indent="-285750">
              <a:buFont typeface="Wingdings" panose="05000000000000000000" pitchFamily="2" charset="2"/>
              <a:buChar char="Ø"/>
            </a:pPr>
            <a:r>
              <a:rPr lang="pl-PL" sz="1600" dirty="0">
                <a:solidFill>
                  <a:schemeClr val="tx1"/>
                </a:solidFill>
              </a:rPr>
              <a:t>wszystkie odpowiedzi na pisma IOK należy przesłać w systemie SOWA. </a:t>
            </a:r>
          </a:p>
        </p:txBody>
      </p:sp>
      <p:sp>
        <p:nvSpPr>
          <p:cNvPr id="6" name="Prostokąt zaokrąglony 5"/>
          <p:cNvSpPr/>
          <p:nvPr/>
        </p:nvSpPr>
        <p:spPr>
          <a:xfrm>
            <a:off x="611560" y="3268052"/>
            <a:ext cx="8075240" cy="2213176"/>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000" b="1" dirty="0">
                <a:solidFill>
                  <a:schemeClr val="tx2"/>
                </a:solidFill>
                <a:latin typeface="Calibri" pitchFamily="34" charset="0"/>
              </a:rPr>
              <a:t>Dodatkowy sposób komunikacji </a:t>
            </a:r>
          </a:p>
          <a:p>
            <a:pPr marL="285750" indent="-285750">
              <a:buFont typeface="Wingdings" panose="05000000000000000000" pitchFamily="2" charset="2"/>
              <a:buChar char="§"/>
            </a:pPr>
            <a:r>
              <a:rPr lang="pl-PL" sz="1600" dirty="0">
                <a:solidFill>
                  <a:schemeClr val="tx1"/>
                </a:solidFill>
              </a:rPr>
              <a:t>specjalnie utworzone dla naboru adresy mailowe:</a:t>
            </a:r>
          </a:p>
          <a:p>
            <a:pPr marL="285750" indent="-285750">
              <a:buFontTx/>
              <a:buChar char="-"/>
            </a:pPr>
            <a:r>
              <a:rPr lang="pl-PL" sz="1600" dirty="0">
                <a:solidFill>
                  <a:schemeClr val="tx1"/>
                </a:solidFill>
              </a:rPr>
              <a:t>etap oceny formalnej - ocena.formalna10.1.2_320_18@dolnyslask.pl</a:t>
            </a:r>
            <a:r>
              <a:rPr lang="pl-PL" sz="1600" dirty="0">
                <a:solidFill>
                  <a:prstClr val="black"/>
                </a:solidFill>
              </a:rPr>
              <a:t>, 			                            </a:t>
            </a:r>
            <a:r>
              <a:rPr lang="pl-PL" sz="1600" dirty="0">
                <a:solidFill>
                  <a:schemeClr val="tx1"/>
                </a:solidFill>
              </a:rPr>
              <a:t>ocena.formalna10.1.4_322_18@dolnyslask.pl</a:t>
            </a:r>
            <a:r>
              <a:rPr lang="pl-PL" sz="1600" dirty="0">
                <a:solidFill>
                  <a:prstClr val="black"/>
                </a:solidFill>
              </a:rPr>
              <a:t>,</a:t>
            </a:r>
            <a:endParaRPr lang="pl-PL" sz="1600" dirty="0">
              <a:solidFill>
                <a:schemeClr val="tx1"/>
              </a:solidFill>
            </a:endParaRPr>
          </a:p>
          <a:p>
            <a:r>
              <a:rPr lang="pl-PL" sz="1600" dirty="0">
                <a:solidFill>
                  <a:schemeClr val="tx1"/>
                </a:solidFill>
              </a:rPr>
              <a:t>  - etap negocjacji - ocena10.1.3_321_18@dolnyslask.pl; ocena10.1.4_322_18@dolnyslask.pl</a:t>
            </a:r>
          </a:p>
          <a:p>
            <a:pPr marL="285750" indent="-285750">
              <a:buFont typeface="Wingdings" panose="05000000000000000000" pitchFamily="2" charset="2"/>
              <a:buChar char="§"/>
            </a:pPr>
            <a:r>
              <a:rPr lang="pl-PL" sz="1600" dirty="0">
                <a:solidFill>
                  <a:schemeClr val="tx1"/>
                </a:solidFill>
              </a:rPr>
              <a:t>komunikacja na adres mailowy podany w pkt 2.8 wniosku</a:t>
            </a:r>
          </a:p>
          <a:p>
            <a:r>
              <a:rPr lang="pl-PL" sz="1600" dirty="0">
                <a:solidFill>
                  <a:schemeClr val="tx1"/>
                </a:solidFill>
              </a:rPr>
              <a:t>Pismo z wynikami oceny w wersji papierowej wysyłane na adres Wnioskodawcy podany </a:t>
            </a:r>
            <a:br>
              <a:rPr lang="pl-PL" sz="1600" dirty="0">
                <a:solidFill>
                  <a:schemeClr val="tx1"/>
                </a:solidFill>
              </a:rPr>
            </a:br>
            <a:r>
              <a:rPr lang="pl-PL" sz="1600" dirty="0">
                <a:solidFill>
                  <a:schemeClr val="tx1"/>
                </a:solidFill>
              </a:rPr>
              <a:t>w pkt 2.8 wniosku.</a:t>
            </a:r>
          </a:p>
        </p:txBody>
      </p:sp>
      <p:sp>
        <p:nvSpPr>
          <p:cNvPr id="7" name="Prostokąt 6"/>
          <p:cNvSpPr/>
          <p:nvPr/>
        </p:nvSpPr>
        <p:spPr>
          <a:xfrm>
            <a:off x="0" y="277372"/>
            <a:ext cx="5580112" cy="584775"/>
          </a:xfrm>
          <a:prstGeom prst="rect">
            <a:avLst/>
          </a:prstGeom>
        </p:spPr>
        <p:txBody>
          <a:bodyPr wrap="square">
            <a:spAutoFit/>
          </a:bodyPr>
          <a:lstStyle/>
          <a:p>
            <a:r>
              <a:rPr lang="pl-PL" sz="3200" b="1" dirty="0">
                <a:solidFill>
                  <a:schemeClr val="tx2"/>
                </a:solidFill>
              </a:rPr>
              <a:t>Korespondencja - SOWA</a:t>
            </a:r>
          </a:p>
        </p:txBody>
      </p:sp>
      <p:sp>
        <p:nvSpPr>
          <p:cNvPr id="8" name="Prostokąt zaokrąglony 7"/>
          <p:cNvSpPr/>
          <p:nvPr/>
        </p:nvSpPr>
        <p:spPr>
          <a:xfrm>
            <a:off x="611560" y="5589240"/>
            <a:ext cx="8075240" cy="108012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000" b="1" dirty="0">
                <a:ln>
                  <a:solidFill>
                    <a:srgbClr val="C00000"/>
                  </a:solidFill>
                </a:ln>
                <a:solidFill>
                  <a:srgbClr val="C00000"/>
                </a:solidFill>
                <a:latin typeface="Calibri" pitchFamily="34" charset="0"/>
              </a:rPr>
              <a:t>WAŻNE</a:t>
            </a:r>
          </a:p>
          <a:p>
            <a:r>
              <a:rPr lang="pl-PL" sz="1600" dirty="0">
                <a:solidFill>
                  <a:schemeClr val="tx1"/>
                </a:solidFill>
              </a:rPr>
              <a:t>Sposób komunikacji i skutki jego niezachowania są określone w Regulaminie konkursu. </a:t>
            </a:r>
            <a:br>
              <a:rPr lang="pl-PL" sz="1600" dirty="0">
                <a:solidFill>
                  <a:schemeClr val="tx1"/>
                </a:solidFill>
              </a:rPr>
            </a:br>
            <a:r>
              <a:rPr lang="pl-PL" sz="1600" dirty="0">
                <a:solidFill>
                  <a:schemeClr val="tx1"/>
                </a:solidFill>
              </a:rPr>
              <a:t>Składając wniosek Wnioskodawca zobowiązuje się do zachowania wskazanej formy komunikacji.</a:t>
            </a:r>
          </a:p>
        </p:txBody>
      </p:sp>
      <p:sp>
        <p:nvSpPr>
          <p:cNvPr id="2" name="Symbol zastępczy numeru slajdu 1">
            <a:extLst>
              <a:ext uri="{FF2B5EF4-FFF2-40B4-BE49-F238E27FC236}">
                <a16:creationId xmlns:a16="http://schemas.microsoft.com/office/drawing/2014/main" xmlns="" id="{71A69F33-A517-4EA6-88AD-90A57C3C8968}"/>
              </a:ext>
            </a:extLst>
          </p:cNvPr>
          <p:cNvSpPr>
            <a:spLocks noGrp="1"/>
          </p:cNvSpPr>
          <p:nvPr>
            <p:ph type="sldNum" sz="quarter" idx="12"/>
          </p:nvPr>
        </p:nvSpPr>
        <p:spPr/>
        <p:txBody>
          <a:bodyPr/>
          <a:lstStyle/>
          <a:p>
            <a:fld id="{9BBA8BAD-C024-4EBD-AE8C-2F50AC709554}" type="slidenum">
              <a:rPr lang="pl-PL" altLang="pl-PL" smtClean="0"/>
              <a:pPr/>
              <a:t>10</a:t>
            </a:fld>
            <a:endParaRPr lang="pl-PL" altLang="pl-PL"/>
          </a:p>
        </p:txBody>
      </p:sp>
    </p:spTree>
    <p:extLst>
      <p:ext uri="{BB962C8B-B14F-4D97-AF65-F5344CB8AC3E}">
        <p14:creationId xmlns:p14="http://schemas.microsoft.com/office/powerpoint/2010/main" xmlns="" val="2980486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613791" y="3955349"/>
            <a:ext cx="8075240" cy="2458845"/>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defRPr/>
            </a:pPr>
            <a:r>
              <a:rPr lang="pl-PL" sz="2000" dirty="0">
                <a:solidFill>
                  <a:schemeClr val="tx1"/>
                </a:solidFill>
              </a:rPr>
              <a:t>Gdy wniosek zostaje zwrócony do poprawy/korekty, należy utworzyć nową wersję wniosku (nie jest możliwa edycja starej wersji), na podstawie ostatniej wersji wniosku</a:t>
            </a:r>
          </a:p>
          <a:p>
            <a:pPr>
              <a:defRPr/>
            </a:pPr>
            <a:endParaRPr lang="pl-PL" sz="2000" dirty="0">
              <a:solidFill>
                <a:schemeClr val="tx2"/>
              </a:solidFill>
            </a:endParaRPr>
          </a:p>
          <a:p>
            <a:pPr>
              <a:defRPr/>
            </a:pPr>
            <a:r>
              <a:rPr lang="pl-PL" sz="2000" b="1" dirty="0">
                <a:solidFill>
                  <a:schemeClr val="tx2"/>
                </a:solidFill>
              </a:rPr>
              <a:t>(Dokumenty projektu -&gt; Karta Dokumentu -&gt; Twórz Nową Wersję)</a:t>
            </a:r>
          </a:p>
        </p:txBody>
      </p:sp>
      <p:sp>
        <p:nvSpPr>
          <p:cNvPr id="9" name="Prostokąt zaokrąglony 8"/>
          <p:cNvSpPr/>
          <p:nvPr/>
        </p:nvSpPr>
        <p:spPr>
          <a:xfrm>
            <a:off x="613791" y="1412776"/>
            <a:ext cx="8075240" cy="216024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pl-PL" sz="2400">
                <a:ln>
                  <a:solidFill>
                    <a:srgbClr val="C00000"/>
                  </a:solidFill>
                </a:ln>
                <a:solidFill>
                  <a:srgbClr val="C00000"/>
                </a:solidFill>
                <a:latin typeface="Calibri" pitchFamily="34" charset="0"/>
              </a:rPr>
              <a:t>WAŻNE</a:t>
            </a:r>
            <a:r>
              <a:rPr lang="pl-PL" sz="2000">
                <a:ln>
                  <a:solidFill>
                    <a:srgbClr val="C00000"/>
                  </a:solidFill>
                </a:ln>
                <a:solidFill>
                  <a:srgbClr val="C00000"/>
                </a:solidFill>
                <a:latin typeface="Calibri" pitchFamily="34" charset="0"/>
              </a:rPr>
              <a:t> </a:t>
            </a:r>
            <a:endParaRPr lang="pl-PL" sz="2000" dirty="0">
              <a:ln>
                <a:solidFill>
                  <a:srgbClr val="C00000"/>
                </a:solidFill>
              </a:ln>
              <a:solidFill>
                <a:srgbClr val="C00000"/>
              </a:solidFill>
              <a:latin typeface="Calibri" pitchFamily="34" charset="0"/>
            </a:endParaRPr>
          </a:p>
          <a:p>
            <a:pPr>
              <a:defRPr/>
            </a:pPr>
            <a:r>
              <a:rPr lang="pl-PL" sz="2000" dirty="0">
                <a:solidFill>
                  <a:schemeClr val="tx1"/>
                </a:solidFill>
              </a:rPr>
              <a:t>Wniosek, który został przesłany do IOK (złożony w systemie) i otrzymał status „Wysłany do instytucji” nie może zostać automatycznie wycofany przez Wnioskodawcę. </a:t>
            </a:r>
          </a:p>
          <a:p>
            <a:pPr>
              <a:defRPr/>
            </a:pPr>
            <a:r>
              <a:rPr lang="pl-PL" sz="2000" dirty="0">
                <a:solidFill>
                  <a:schemeClr val="tx1"/>
                </a:solidFill>
              </a:rPr>
              <a:t>Możliwe jest wystąpienie Wnioskodawcy/ Beneficjenta do IZ o zwrot wniosku.</a:t>
            </a:r>
          </a:p>
        </p:txBody>
      </p:sp>
      <p:sp>
        <p:nvSpPr>
          <p:cNvPr id="7" name="Prostokąt 6"/>
          <p:cNvSpPr/>
          <p:nvPr/>
        </p:nvSpPr>
        <p:spPr>
          <a:xfrm>
            <a:off x="107504" y="240096"/>
            <a:ext cx="3969356" cy="584775"/>
          </a:xfrm>
          <a:prstGeom prst="rect">
            <a:avLst/>
          </a:prstGeom>
        </p:spPr>
        <p:txBody>
          <a:bodyPr wrap="none">
            <a:spAutoFit/>
          </a:bodyPr>
          <a:lstStyle/>
          <a:p>
            <a:r>
              <a:rPr lang="pl-PL" sz="3200" b="1" dirty="0">
                <a:solidFill>
                  <a:schemeClr val="tx2"/>
                </a:solidFill>
              </a:rPr>
              <a:t>Generator EFS - SOWA</a:t>
            </a:r>
          </a:p>
        </p:txBody>
      </p:sp>
      <p:sp>
        <p:nvSpPr>
          <p:cNvPr id="2" name="Symbol zastępczy numeru slajdu 1">
            <a:extLst>
              <a:ext uri="{FF2B5EF4-FFF2-40B4-BE49-F238E27FC236}">
                <a16:creationId xmlns:a16="http://schemas.microsoft.com/office/drawing/2014/main" xmlns="" id="{EEDA0981-5C07-43E1-A7A5-0D73E39B14CA}"/>
              </a:ext>
            </a:extLst>
          </p:cNvPr>
          <p:cNvSpPr>
            <a:spLocks noGrp="1"/>
          </p:cNvSpPr>
          <p:nvPr>
            <p:ph type="sldNum" sz="quarter" idx="12"/>
          </p:nvPr>
        </p:nvSpPr>
        <p:spPr/>
        <p:txBody>
          <a:bodyPr/>
          <a:lstStyle/>
          <a:p>
            <a:fld id="{9BBA8BAD-C024-4EBD-AE8C-2F50AC709554}" type="slidenum">
              <a:rPr lang="pl-PL" altLang="pl-PL" smtClean="0"/>
              <a:pPr/>
              <a:t>11</a:t>
            </a:fld>
            <a:endParaRPr lang="pl-PL" altLang="pl-PL"/>
          </a:p>
        </p:txBody>
      </p:sp>
    </p:spTree>
    <p:extLst>
      <p:ext uri="{BB962C8B-B14F-4D97-AF65-F5344CB8AC3E}">
        <p14:creationId xmlns:p14="http://schemas.microsoft.com/office/powerpoint/2010/main" xmlns="" val="1060561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chemeClr val="tx2"/>
                </a:solidFill>
                <a:latin typeface="Calibri" pitchFamily="34" charset="0"/>
              </a:rPr>
              <a:t>Jak wygląda system oceny wniosków?</a:t>
            </a:r>
          </a:p>
        </p:txBody>
      </p:sp>
      <p:sp>
        <p:nvSpPr>
          <p:cNvPr id="2" name="Symbol zastępczy numeru slajdu 1">
            <a:extLst>
              <a:ext uri="{FF2B5EF4-FFF2-40B4-BE49-F238E27FC236}">
                <a16:creationId xmlns:a16="http://schemas.microsoft.com/office/drawing/2014/main" xmlns="" id="{A192E603-E0D8-409B-8255-F8015131B6D5}"/>
              </a:ext>
            </a:extLst>
          </p:cNvPr>
          <p:cNvSpPr>
            <a:spLocks noGrp="1"/>
          </p:cNvSpPr>
          <p:nvPr>
            <p:ph type="sldNum" sz="quarter" idx="12"/>
          </p:nvPr>
        </p:nvSpPr>
        <p:spPr/>
        <p:txBody>
          <a:bodyPr/>
          <a:lstStyle/>
          <a:p>
            <a:fld id="{9BBA8BAD-C024-4EBD-AE8C-2F50AC709554}" type="slidenum">
              <a:rPr lang="pl-PL" altLang="pl-PL" smtClean="0"/>
              <a:pPr/>
              <a:t>12</a:t>
            </a:fld>
            <a:endParaRPr lang="pl-PL" altLang="pl-PL"/>
          </a:p>
        </p:txBody>
      </p:sp>
    </p:spTree>
    <p:extLst>
      <p:ext uri="{BB962C8B-B14F-4D97-AF65-F5344CB8AC3E}">
        <p14:creationId xmlns:p14="http://schemas.microsoft.com/office/powerpoint/2010/main" xmlns="" val="2224266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1" name="pole tekstowe 6"/>
          <p:cNvSpPr txBox="1">
            <a:spLocks noChangeArrowheads="1"/>
          </p:cNvSpPr>
          <p:nvPr/>
        </p:nvSpPr>
        <p:spPr bwMode="auto">
          <a:xfrm>
            <a:off x="1042988" y="4797425"/>
            <a:ext cx="2352675" cy="360363"/>
          </a:xfrm>
          <a:prstGeom prst="rect">
            <a:avLst/>
          </a:prstGeom>
          <a:noFill/>
          <a:ln w="9525">
            <a:noFill/>
            <a:miter lim="800000"/>
            <a:headEnd/>
            <a:tailEnd/>
          </a:ln>
        </p:spPr>
        <p:txBody>
          <a:bodyPr/>
          <a:lstStyle/>
          <a:p>
            <a:pPr algn="ct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2555875" y="0"/>
            <a:ext cx="4895850" cy="914400"/>
          </a:xfrm>
          <a:prstGeom prst="rect">
            <a:avLst/>
          </a:prstGeom>
          <a:noFill/>
        </p:spPr>
        <p:txBody>
          <a:bodyPr wrap="none">
            <a:normAutofit/>
          </a:bodyPr>
          <a:lstStyle/>
          <a:p>
            <a:pPr eaLnBrk="1" hangingPunct="1">
              <a:defRPr/>
            </a:pPr>
            <a:endParaRPr lang="pl-PL" sz="4000" b="1" dirty="0">
              <a:effectLst>
                <a:outerShdw blurRad="38100" dist="38100" dir="2700000" algn="tl">
                  <a:srgbClr val="C0C0C0"/>
                </a:outerShdw>
              </a:effectLst>
            </a:endParaRPr>
          </a:p>
        </p:txBody>
      </p:sp>
      <p:sp>
        <p:nvSpPr>
          <p:cNvPr id="7" name="Tytuł 6"/>
          <p:cNvSpPr>
            <a:spLocks noGrp="1"/>
          </p:cNvSpPr>
          <p:nvPr>
            <p:ph type="title"/>
          </p:nvPr>
        </p:nvSpPr>
        <p:spPr>
          <a:xfrm>
            <a:off x="0" y="0"/>
            <a:ext cx="8244408"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Autofit/>
          </a:bodyPr>
          <a:lstStyle/>
          <a:p>
            <a:pPr algn="l" eaLnBrk="1" fontAlgn="auto" hangingPunct="1">
              <a:lnSpc>
                <a:spcPct val="90000"/>
              </a:lnSpc>
              <a:spcAft>
                <a:spcPts val="0"/>
              </a:spcAft>
              <a:defRPr/>
            </a:pPr>
            <a:r>
              <a:rPr lang="pl-PL" sz="3200" b="1" dirty="0">
                <a:solidFill>
                  <a:schemeClr val="tx2"/>
                </a:solidFill>
                <a:latin typeface="Calibri" pitchFamily="34" charset="0"/>
                <a:ea typeface="+mn-ea"/>
                <a:cs typeface="+mn-cs"/>
              </a:rPr>
              <a:t>Etapy oceny wniosków </a:t>
            </a:r>
            <a:br>
              <a:rPr lang="pl-PL" sz="3200" b="1" dirty="0">
                <a:solidFill>
                  <a:schemeClr val="tx2"/>
                </a:solidFill>
                <a:latin typeface="Calibri" pitchFamily="34" charset="0"/>
                <a:ea typeface="+mn-ea"/>
                <a:cs typeface="+mn-cs"/>
              </a:rPr>
            </a:br>
            <a:r>
              <a:rPr lang="pl-PL" sz="3200" b="1" dirty="0">
                <a:solidFill>
                  <a:schemeClr val="tx2"/>
                </a:solidFill>
                <a:latin typeface="Calibri" pitchFamily="34" charset="0"/>
                <a:ea typeface="+mn-ea"/>
                <a:cs typeface="+mn-cs"/>
              </a:rPr>
              <a:t>w ramach KOP</a:t>
            </a:r>
          </a:p>
        </p:txBody>
      </p:sp>
      <p:sp>
        <p:nvSpPr>
          <p:cNvPr id="13" name="Prostokąt zaokrąglony 12"/>
          <p:cNvSpPr/>
          <p:nvPr/>
        </p:nvSpPr>
        <p:spPr>
          <a:xfrm>
            <a:off x="208355" y="1121101"/>
            <a:ext cx="8756133" cy="1639961"/>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pPr>
              <a:defRPr/>
            </a:pPr>
            <a:r>
              <a:rPr lang="pl-PL" sz="2400" b="1" dirty="0">
                <a:solidFill>
                  <a:schemeClr val="tx1"/>
                </a:solidFill>
              </a:rPr>
              <a:t>Etap oceny formalnej </a:t>
            </a:r>
            <a:r>
              <a:rPr lang="pl-PL" sz="2000" dirty="0">
                <a:solidFill>
                  <a:schemeClr val="tx1"/>
                </a:solidFill>
              </a:rPr>
              <a:t>(wszystkie wnioski złożone w SOWA)</a:t>
            </a:r>
          </a:p>
          <a:p>
            <a:pPr>
              <a:defRPr/>
            </a:pPr>
            <a:r>
              <a:rPr lang="pl-PL" sz="2000" b="1" dirty="0">
                <a:solidFill>
                  <a:schemeClr val="tx1"/>
                </a:solidFill>
              </a:rPr>
              <a:t>Część I </a:t>
            </a:r>
            <a:r>
              <a:rPr lang="pl-PL" sz="2000" dirty="0">
                <a:solidFill>
                  <a:schemeClr val="tx1"/>
                </a:solidFill>
              </a:rPr>
              <a:t>- </a:t>
            </a:r>
            <a:r>
              <a:rPr lang="pl-PL" sz="2000" b="1" dirty="0">
                <a:solidFill>
                  <a:schemeClr val="tx1"/>
                </a:solidFill>
              </a:rPr>
              <a:t>weryfikacja warunków formalnych </a:t>
            </a:r>
            <a:r>
              <a:rPr lang="pl-PL" sz="2000" dirty="0">
                <a:solidFill>
                  <a:schemeClr val="tx1"/>
                </a:solidFill>
              </a:rPr>
              <a:t>na podstawie art. 43 Ustawy </a:t>
            </a:r>
          </a:p>
          <a:p>
            <a:pPr>
              <a:defRPr/>
            </a:pPr>
            <a:r>
              <a:rPr lang="pl-PL" sz="2000" dirty="0">
                <a:solidFill>
                  <a:schemeClr val="tx1"/>
                </a:solidFill>
              </a:rPr>
              <a:t>(braki w zakresie warunków formalnych i oczywiste omyłki);</a:t>
            </a:r>
          </a:p>
          <a:p>
            <a:pPr>
              <a:defRPr/>
            </a:pPr>
            <a:r>
              <a:rPr lang="pl-PL" sz="2000" b="1" dirty="0">
                <a:solidFill>
                  <a:schemeClr val="tx1"/>
                </a:solidFill>
              </a:rPr>
              <a:t>Część II - ocena formalna </a:t>
            </a:r>
            <a:r>
              <a:rPr lang="pl-PL" sz="2000" dirty="0">
                <a:solidFill>
                  <a:schemeClr val="tx1"/>
                </a:solidFill>
              </a:rPr>
              <a:t>- ocena kryteriów formalnych i kryteriów dostępu</a:t>
            </a:r>
          </a:p>
        </p:txBody>
      </p:sp>
      <p:sp>
        <p:nvSpPr>
          <p:cNvPr id="16" name="Prostokąt zaokrąglony 15"/>
          <p:cNvSpPr/>
          <p:nvPr/>
        </p:nvSpPr>
        <p:spPr>
          <a:xfrm>
            <a:off x="208355" y="2885658"/>
            <a:ext cx="8756133" cy="834974"/>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r>
              <a:rPr lang="pl-PL" sz="2400" b="1" dirty="0">
                <a:solidFill>
                  <a:schemeClr val="tx1"/>
                </a:solidFill>
              </a:rPr>
              <a:t>Etap  oceny merytorycznej</a:t>
            </a:r>
          </a:p>
          <a:p>
            <a:r>
              <a:rPr lang="pl-PL" sz="2400" dirty="0">
                <a:solidFill>
                  <a:schemeClr val="tx1"/>
                </a:solidFill>
              </a:rPr>
              <a:t>wszystkie wnioski pozytywne formalnie</a:t>
            </a:r>
          </a:p>
        </p:txBody>
      </p:sp>
      <p:sp>
        <p:nvSpPr>
          <p:cNvPr id="19" name="Prostokąt zaokrąglony 18"/>
          <p:cNvSpPr/>
          <p:nvPr/>
        </p:nvSpPr>
        <p:spPr>
          <a:xfrm>
            <a:off x="193933" y="3882163"/>
            <a:ext cx="8756133" cy="1275625"/>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r>
              <a:rPr lang="pl-PL" sz="2400" b="1" dirty="0">
                <a:solidFill>
                  <a:schemeClr val="tx1"/>
                </a:solidFill>
              </a:rPr>
              <a:t>Etap negocjacji (zmiana kolejności)</a:t>
            </a:r>
          </a:p>
          <a:p>
            <a:r>
              <a:rPr lang="pl-PL" sz="2400" dirty="0">
                <a:solidFill>
                  <a:schemeClr val="tx1"/>
                </a:solidFill>
              </a:rPr>
              <a:t>pozytywne wnioski po ocenie merytorycznej, skierowane do negocjacji</a:t>
            </a:r>
          </a:p>
        </p:txBody>
      </p:sp>
      <p:sp>
        <p:nvSpPr>
          <p:cNvPr id="21" name="Strzałka w dół 20"/>
          <p:cNvSpPr/>
          <p:nvPr/>
        </p:nvSpPr>
        <p:spPr>
          <a:xfrm>
            <a:off x="8162443" y="2491508"/>
            <a:ext cx="648072" cy="723723"/>
          </a:xfrm>
          <a:prstGeom prst="downArrow">
            <a:avLst/>
          </a:prstGeom>
          <a:solidFill>
            <a:schemeClr val="tx2"/>
          </a:solidFill>
          <a:ln>
            <a:solidFill>
              <a:schemeClr val="tx2"/>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15" name="Strzałka w dół 14"/>
          <p:cNvSpPr/>
          <p:nvPr/>
        </p:nvSpPr>
        <p:spPr>
          <a:xfrm>
            <a:off x="8162443" y="3521862"/>
            <a:ext cx="648072" cy="723723"/>
          </a:xfrm>
          <a:prstGeom prst="downArrow">
            <a:avLst/>
          </a:prstGeom>
          <a:solidFill>
            <a:schemeClr val="tx2"/>
          </a:solidFill>
          <a:ln>
            <a:solidFill>
              <a:schemeClr val="tx2"/>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
        <p:nvSpPr>
          <p:cNvPr id="2" name="Symbol zastępczy numeru slajdu 1">
            <a:extLst>
              <a:ext uri="{FF2B5EF4-FFF2-40B4-BE49-F238E27FC236}">
                <a16:creationId xmlns:a16="http://schemas.microsoft.com/office/drawing/2014/main" xmlns="" id="{ED020743-E88A-4DBE-BCBF-74C28DB1586F}"/>
              </a:ext>
            </a:extLst>
          </p:cNvPr>
          <p:cNvSpPr>
            <a:spLocks noGrp="1"/>
          </p:cNvSpPr>
          <p:nvPr>
            <p:ph type="sldNum" sz="quarter" idx="12"/>
          </p:nvPr>
        </p:nvSpPr>
        <p:spPr/>
        <p:txBody>
          <a:bodyPr/>
          <a:lstStyle/>
          <a:p>
            <a:fld id="{9BBA8BAD-C024-4EBD-AE8C-2F50AC709554}" type="slidenum">
              <a:rPr lang="pl-PL" altLang="pl-PL" smtClean="0"/>
              <a:pPr/>
              <a:t>13</a:t>
            </a:fld>
            <a:endParaRPr lang="pl-PL" altLang="pl-PL"/>
          </a:p>
        </p:txBody>
      </p:sp>
      <p:sp>
        <p:nvSpPr>
          <p:cNvPr id="14" name="Prostokąt zaokrąglony 18">
            <a:extLst>
              <a:ext uri="{FF2B5EF4-FFF2-40B4-BE49-F238E27FC236}">
                <a16:creationId xmlns:a16="http://schemas.microsoft.com/office/drawing/2014/main" xmlns="" id="{E2F376D4-377D-480C-B77C-727B13B4A720}"/>
              </a:ext>
            </a:extLst>
          </p:cNvPr>
          <p:cNvSpPr/>
          <p:nvPr/>
        </p:nvSpPr>
        <p:spPr>
          <a:xfrm rot="10800000" flipV="1">
            <a:off x="208368" y="5282383"/>
            <a:ext cx="8756120" cy="1177412"/>
          </a:xfrm>
          <a:prstGeom prst="roundRect">
            <a:avLst/>
          </a:prstGeom>
          <a:ln>
            <a:solidFill>
              <a:schemeClr val="tx2"/>
            </a:solidFill>
          </a:ln>
        </p:spPr>
        <p:style>
          <a:lnRef idx="2">
            <a:schemeClr val="dk1"/>
          </a:lnRef>
          <a:fillRef idx="1">
            <a:schemeClr val="lt1"/>
          </a:fillRef>
          <a:effectRef idx="0">
            <a:schemeClr val="dk1"/>
          </a:effectRef>
          <a:fontRef idx="minor">
            <a:schemeClr val="dk1"/>
          </a:fontRef>
        </p:style>
        <p:txBody>
          <a:bodyPr anchor="ctr"/>
          <a:lstStyle/>
          <a:p>
            <a:r>
              <a:rPr lang="pl-PL" sz="2400" b="1" dirty="0">
                <a:solidFill>
                  <a:schemeClr val="tx1"/>
                </a:solidFill>
              </a:rPr>
              <a:t>Etap oceny strategicznej ZIT KOP</a:t>
            </a:r>
          </a:p>
          <a:p>
            <a:r>
              <a:rPr lang="pl-PL" sz="2400" dirty="0">
                <a:solidFill>
                  <a:schemeClr val="tx1"/>
                </a:solidFill>
              </a:rPr>
              <a:t>wszystkie wnioski ocenione pozytywnie na etapie oceny merytorycznej oraz na etapie negocjacji</a:t>
            </a:r>
          </a:p>
        </p:txBody>
      </p:sp>
      <p:sp>
        <p:nvSpPr>
          <p:cNvPr id="17" name="Strzałka w dół 14">
            <a:extLst>
              <a:ext uri="{FF2B5EF4-FFF2-40B4-BE49-F238E27FC236}">
                <a16:creationId xmlns:a16="http://schemas.microsoft.com/office/drawing/2014/main" xmlns="" id="{92BB345F-67B1-4BCF-966E-FA0A8A1D9D86}"/>
              </a:ext>
            </a:extLst>
          </p:cNvPr>
          <p:cNvSpPr/>
          <p:nvPr/>
        </p:nvSpPr>
        <p:spPr>
          <a:xfrm>
            <a:off x="8162443" y="4937526"/>
            <a:ext cx="648072" cy="723723"/>
          </a:xfrm>
          <a:prstGeom prst="downArrow">
            <a:avLst>
              <a:gd name="adj1" fmla="val 50000"/>
              <a:gd name="adj2" fmla="val 50000"/>
            </a:avLst>
          </a:prstGeom>
          <a:solidFill>
            <a:schemeClr val="tx2"/>
          </a:solidFill>
          <a:ln>
            <a:solidFill>
              <a:schemeClr val="tx2"/>
            </a:solidFill>
          </a:ln>
          <a:effectLst>
            <a:outerShdw blurRad="190500" dist="228600" dir="270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l-PL"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79512" y="2132856"/>
            <a:ext cx="8445500" cy="5327650"/>
          </a:xfrm>
        </p:spPr>
        <p:txBody>
          <a:bodyPr>
            <a:normAutofit/>
          </a:bodyPr>
          <a:lstStyle/>
          <a:p>
            <a:pPr eaLnBrk="1" hangingPunct="1">
              <a:defRPr/>
            </a:pPr>
            <a:endParaRPr lang="pl-PL" sz="1800"/>
          </a:p>
          <a:p>
            <a:pPr eaLnBrk="1" hangingPunct="1">
              <a:buFont typeface="Arial" pitchFamily="34" charset="0"/>
              <a:buNone/>
              <a:defRPr/>
            </a:pPr>
            <a:endParaRPr lang="pl-PL" sz="1800" b="1" i="1">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a:p>
          <a:p>
            <a:pPr eaLnBrk="1" hangingPunct="1">
              <a:buFont typeface="Arial" pitchFamily="34" charset="0"/>
              <a:buNone/>
              <a:defRPr/>
            </a:pPr>
            <a:endParaRPr lang="pl-PL" sz="1800"/>
          </a:p>
          <a:p>
            <a:pPr algn="just" eaLnBrk="1" hangingPunct="1">
              <a:spcAft>
                <a:spcPts val="600"/>
              </a:spcAft>
              <a:defRPr/>
            </a:pPr>
            <a:endParaRPr lang="pl-PL" sz="1800"/>
          </a:p>
          <a:p>
            <a:pPr eaLnBrk="1" hangingPunct="1">
              <a:buFont typeface="Arial" pitchFamily="34" charset="0"/>
              <a:buNone/>
              <a:defRPr/>
            </a:pPr>
            <a:endParaRPr lang="pl-PL" sz="180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Terminy</a:t>
            </a:r>
          </a:p>
        </p:txBody>
      </p:sp>
      <p:sp>
        <p:nvSpPr>
          <p:cNvPr id="2" name="Symbol zastępczy numeru slajdu 1">
            <a:extLst>
              <a:ext uri="{FF2B5EF4-FFF2-40B4-BE49-F238E27FC236}">
                <a16:creationId xmlns:a16="http://schemas.microsoft.com/office/drawing/2014/main" xmlns="" id="{849999CB-AE1F-4CF5-9474-28C68BDCC1AC}"/>
              </a:ext>
            </a:extLst>
          </p:cNvPr>
          <p:cNvSpPr>
            <a:spLocks noGrp="1"/>
          </p:cNvSpPr>
          <p:nvPr>
            <p:ph type="sldNum" sz="quarter" idx="12"/>
          </p:nvPr>
        </p:nvSpPr>
        <p:spPr/>
        <p:txBody>
          <a:bodyPr/>
          <a:lstStyle/>
          <a:p>
            <a:fld id="{9BBA8BAD-C024-4EBD-AE8C-2F50AC709554}" type="slidenum">
              <a:rPr lang="pl-PL" altLang="pl-PL" smtClean="0"/>
              <a:pPr/>
              <a:t>14</a:t>
            </a:fld>
            <a:endParaRPr lang="pl-PL" altLang="pl-PL"/>
          </a:p>
        </p:txBody>
      </p:sp>
      <p:graphicFrame>
        <p:nvGraphicFramePr>
          <p:cNvPr id="8" name="Tabela 7">
            <a:extLst>
              <a:ext uri="{FF2B5EF4-FFF2-40B4-BE49-F238E27FC236}">
                <a16:creationId xmlns:a16="http://schemas.microsoft.com/office/drawing/2014/main" xmlns="" id="{BE827D3D-FBD2-40A2-A552-5CA82054434D}"/>
              </a:ext>
            </a:extLst>
          </p:cNvPr>
          <p:cNvGraphicFramePr>
            <a:graphicFrameLocks noGrp="1"/>
          </p:cNvGraphicFramePr>
          <p:nvPr>
            <p:extLst>
              <p:ext uri="{D42A27DB-BD31-4B8C-83A1-F6EECF244321}">
                <p14:modId xmlns:p14="http://schemas.microsoft.com/office/powerpoint/2010/main" xmlns="" val="1724158841"/>
              </p:ext>
            </p:extLst>
          </p:nvPr>
        </p:nvGraphicFramePr>
        <p:xfrm>
          <a:off x="179512" y="1052737"/>
          <a:ext cx="8899332" cy="5421151"/>
        </p:xfrm>
        <a:graphic>
          <a:graphicData uri="http://schemas.openxmlformats.org/drawingml/2006/table">
            <a:tbl>
              <a:tblPr/>
              <a:tblGrid>
                <a:gridCol w="2016224">
                  <a:extLst>
                    <a:ext uri="{9D8B030D-6E8A-4147-A177-3AD203B41FA5}">
                      <a16:colId xmlns:a16="http://schemas.microsoft.com/office/drawing/2014/main" xmlns="" val="2562572002"/>
                    </a:ext>
                  </a:extLst>
                </a:gridCol>
                <a:gridCol w="6883108">
                  <a:extLst>
                    <a:ext uri="{9D8B030D-6E8A-4147-A177-3AD203B41FA5}">
                      <a16:colId xmlns:a16="http://schemas.microsoft.com/office/drawing/2014/main" xmlns="" val="706614770"/>
                    </a:ext>
                  </a:extLst>
                </a:gridCol>
              </a:tblGrid>
              <a:tr h="550089">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a:ln>
                            <a:noFill/>
                          </a:ln>
                          <a:solidFill>
                            <a:schemeClr val="tx1"/>
                          </a:solidFill>
                          <a:effectLst/>
                          <a:latin typeface="Calibri" panose="020F0502020204030204" pitchFamily="34" charset="0"/>
                        </a:rPr>
                        <a:t>Etap oceny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2800" b="1" i="0" u="none" strike="noStrike" cap="none" normalizeH="0" baseline="0" dirty="0">
                          <a:ln>
                            <a:noFill/>
                          </a:ln>
                          <a:solidFill>
                            <a:schemeClr val="tx1"/>
                          </a:solidFill>
                          <a:effectLst/>
                          <a:latin typeface="Calibri" panose="020F0502020204030204" pitchFamily="34" charset="0"/>
                        </a:rPr>
                        <a:t>Czas trwania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968396558"/>
                  </a:ext>
                </a:extLst>
              </a:tr>
              <a:tr h="2039898">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formalna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rozpoczęcie etapu - </a:t>
                      </a:r>
                      <a:r>
                        <a:rPr kumimoji="0" lang="pl-PL" altLang="pl-PL" sz="1800" b="1" i="0" u="none" strike="noStrike" kern="1200" cap="none" normalizeH="0" baseline="0" dirty="0">
                          <a:ln>
                            <a:noFill/>
                          </a:ln>
                          <a:solidFill>
                            <a:schemeClr val="tx1"/>
                          </a:solidFill>
                          <a:effectLst/>
                          <a:latin typeface="Calibri" panose="020F0502020204030204" pitchFamily="34" charset="0"/>
                          <a:ea typeface="+mn-ea"/>
                          <a:cs typeface="+mn-cs"/>
                        </a:rPr>
                        <a:t>nie dłużej niż 5 dni </a:t>
                      </a: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od zakończenia naboru,</a:t>
                      </a:r>
                    </a:p>
                    <a:p>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weryfikacja warunków formalnych </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nie później niż 14 dni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od daty rozpoczęcia oceny formalnej, </a:t>
                      </a:r>
                    </a:p>
                    <a:p>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ocena</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kryteriów</a:t>
                      </a:r>
                      <a:r>
                        <a:rPr kumimoji="0" lang="pl-PL" sz="1800" b="1" i="0" u="none" strike="noStrike" kern="1200" cap="none" normalizeH="0" baseline="0" dirty="0">
                          <a:ln>
                            <a:noFill/>
                          </a:ln>
                          <a:solidFill>
                            <a:schemeClr val="tx1"/>
                          </a:solidFill>
                          <a:effectLst/>
                          <a:latin typeface="Calibri" panose="020F0502020204030204" pitchFamily="34" charset="0"/>
                          <a:ea typeface="+mn-ea"/>
                          <a:cs typeface="+mn-cs"/>
                        </a:rPr>
                        <a:t> - nie później niż 7 dni </a:t>
                      </a:r>
                      <a:r>
                        <a:rPr kumimoji="0" lang="pl-PL" sz="1800" b="0" i="0" u="none" strike="noStrike" kern="1200" cap="none" normalizeH="0" baseline="0" dirty="0">
                          <a:ln>
                            <a:noFill/>
                          </a:ln>
                          <a:solidFill>
                            <a:schemeClr val="tx1"/>
                          </a:solidFill>
                          <a:effectLst/>
                          <a:latin typeface="Calibri" panose="020F0502020204030204" pitchFamily="34" charset="0"/>
                          <a:ea typeface="+mn-ea"/>
                          <a:cs typeface="+mn-cs"/>
                        </a:rPr>
                        <a:t>od daty zakończenia weryfikacji warunków formalnych z wynikiem pozytywnym</a:t>
                      </a:r>
                    </a:p>
                    <a:p>
                      <a:pPr marL="0" marR="0" lvl="0" indent="-354013" algn="l" defTabSz="914400" rtl="0" eaLnBrk="1" fontAlgn="base" latinLnBrk="0" hangingPunct="1">
                        <a:lnSpc>
                          <a:spcPct val="100000"/>
                        </a:lnSpc>
                        <a:spcBef>
                          <a:spcPct val="0"/>
                        </a:spcBef>
                        <a:spcAft>
                          <a:spcPct val="0"/>
                        </a:spcAft>
                        <a:buClrTx/>
                        <a:buSzTx/>
                        <a:buFontTx/>
                        <a:buNone/>
                        <a:tabLst/>
                      </a:pPr>
                      <a:r>
                        <a:rPr kumimoji="0" lang="pl-PL" altLang="pl-PL" sz="1600" b="0" i="1" u="none" strike="noStrike" kern="1200" cap="none" normalizeH="0" baseline="0" dirty="0">
                          <a:ln>
                            <a:noFill/>
                          </a:ln>
                          <a:solidFill>
                            <a:schemeClr val="tx1"/>
                          </a:solidFill>
                          <a:effectLst/>
                          <a:latin typeface="Calibri" panose="020F0502020204030204" pitchFamily="34" charset="0"/>
                          <a:ea typeface="+mn-ea"/>
                          <a:cs typeface="+mn-cs"/>
                        </a:rPr>
                        <a:t>(w przypadku uzupełnienia lub korekty wniosku na danym etapie termin zostanie wydłużony)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42984666"/>
                  </a:ext>
                </a:extLst>
              </a:tr>
              <a:tr h="109948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merytoryczna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342900" indent="-342900">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 typeface="+mj-lt"/>
                        <a:buNone/>
                        <a:tabLst/>
                      </a:pPr>
                      <a:r>
                        <a:rPr kumimoji="0" lang="pl-PL" altLang="pl-PL" sz="1800" b="1" i="0" u="none" strike="noStrike" cap="none" normalizeH="0" baseline="0" dirty="0">
                          <a:ln>
                            <a:noFill/>
                          </a:ln>
                          <a:solidFill>
                            <a:schemeClr val="tx1"/>
                          </a:solidFill>
                          <a:effectLst/>
                          <a:latin typeface="Calibri" panose="020F0502020204030204" pitchFamily="34" charset="0"/>
                        </a:rPr>
                        <a:t>70 dni </a:t>
                      </a:r>
                      <a:r>
                        <a:rPr kumimoji="0" lang="pl-PL" altLang="pl-PL" sz="1800" b="0" i="0" u="none" strike="noStrike" cap="none" normalizeH="0" baseline="0" dirty="0">
                          <a:ln>
                            <a:noFill/>
                          </a:ln>
                          <a:solidFill>
                            <a:schemeClr val="tx1"/>
                          </a:solidFill>
                          <a:effectLst/>
                          <a:latin typeface="Calibri" panose="020F0502020204030204" pitchFamily="34" charset="0"/>
                        </a:rPr>
                        <a:t>- gdy ocenie merytorycznej podlegać będzie do 100 wniosków</a:t>
                      </a:r>
                    </a:p>
                    <a:p>
                      <a:pPr marL="0" marR="0" lvl="0" indent="-342900" algn="l" defTabSz="914400" rtl="0" eaLnBrk="1" fontAlgn="base" latinLnBrk="0" hangingPunct="1">
                        <a:lnSpc>
                          <a:spcPct val="100000"/>
                        </a:lnSpc>
                        <a:spcBef>
                          <a:spcPct val="0"/>
                        </a:spcBef>
                        <a:spcAft>
                          <a:spcPct val="0"/>
                        </a:spcAft>
                        <a:buClrTx/>
                        <a:buSzTx/>
                        <a:buFont typeface="+mj-lt"/>
                        <a:buNone/>
                        <a:tabLst/>
                      </a:pPr>
                      <a:r>
                        <a:rPr kumimoji="0" lang="pl-PL" altLang="pl-PL" sz="1800" b="1" i="0" u="none" strike="noStrike" cap="none" normalizeH="0" baseline="0" dirty="0">
                          <a:ln>
                            <a:noFill/>
                          </a:ln>
                          <a:solidFill>
                            <a:schemeClr val="tx1"/>
                          </a:solidFill>
                          <a:effectLst/>
                          <a:latin typeface="Calibri" panose="020F0502020204030204" pitchFamily="34" charset="0"/>
                        </a:rPr>
                        <a:t>100 dni </a:t>
                      </a:r>
                      <a:r>
                        <a:rPr kumimoji="0" lang="pl-PL" altLang="pl-PL" sz="1800" b="0" i="0" u="none" strike="noStrike" cap="none" normalizeH="0" baseline="0" dirty="0">
                          <a:ln>
                            <a:noFill/>
                          </a:ln>
                          <a:solidFill>
                            <a:schemeClr val="tx1"/>
                          </a:solidFill>
                          <a:effectLst/>
                          <a:latin typeface="Calibri" panose="020F0502020204030204" pitchFamily="34" charset="0"/>
                        </a:rPr>
                        <a:t>- </a:t>
                      </a:r>
                      <a:r>
                        <a:rPr kumimoji="0" lang="pl-PL" altLang="pl-PL" sz="1800" b="0" i="0" u="none" strike="noStrike" kern="1200" cap="none" normalizeH="0" baseline="0" dirty="0">
                          <a:ln>
                            <a:noFill/>
                          </a:ln>
                          <a:solidFill>
                            <a:schemeClr val="tx1"/>
                          </a:solidFill>
                          <a:effectLst/>
                          <a:latin typeface="Calibri" panose="020F0502020204030204" pitchFamily="34" charset="0"/>
                          <a:ea typeface="+mn-ea"/>
                          <a:cs typeface="+mn-cs"/>
                        </a:rPr>
                        <a:t>gdy ocenie merytorycznej podlegać będzie powyżej 100 wniosków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2865246684"/>
                  </a:ext>
                </a:extLst>
              </a:tr>
              <a:tr h="672732">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Negocjacje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l-PL" altLang="pl-PL" sz="1800" b="1" i="0" u="none" strike="noStrike" cap="none" normalizeH="0" baseline="0" dirty="0">
                          <a:ln>
                            <a:noFill/>
                          </a:ln>
                          <a:solidFill>
                            <a:srgbClr val="000000"/>
                          </a:solidFill>
                          <a:effectLst/>
                          <a:latin typeface="Calibri" panose="020F0502020204030204" pitchFamily="34" charset="0"/>
                        </a:rPr>
                        <a:t>18 dni - </a:t>
                      </a:r>
                      <a:r>
                        <a:rPr kumimoji="0" lang="pl-PL" altLang="pl-PL" sz="1800" b="0" i="0" u="none" strike="noStrike" cap="none" normalizeH="0" baseline="0" dirty="0">
                          <a:ln>
                            <a:noFill/>
                          </a:ln>
                          <a:solidFill>
                            <a:srgbClr val="000000"/>
                          </a:solidFill>
                          <a:effectLst/>
                          <a:latin typeface="Calibri" panose="020F0502020204030204" pitchFamily="34" charset="0"/>
                        </a:rPr>
                        <a:t>niezależnie od liczby wniosków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673908179"/>
                  </a:ext>
                </a:extLst>
              </a:tr>
              <a:tr h="1038401">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Ocena strategiczna ZIT</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l-PL" altLang="pl-PL" sz="1800" b="1" i="0" u="none" strike="noStrike" cap="none" normalizeH="0" baseline="0" dirty="0">
                        <a:ln>
                          <a:noFill/>
                        </a:ln>
                        <a:solidFill>
                          <a:srgbClr val="000000"/>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21 dni </a:t>
                      </a:r>
                      <a:r>
                        <a:rPr kumimoji="0" lang="pl-PL" altLang="pl-PL" sz="1800" b="0" i="0" u="none" strike="noStrike" cap="none" normalizeH="0" baseline="0" dirty="0">
                          <a:ln>
                            <a:noFill/>
                          </a:ln>
                          <a:solidFill>
                            <a:srgbClr val="000000"/>
                          </a:solidFill>
                          <a:effectLst/>
                          <a:latin typeface="Calibri" panose="020F0502020204030204" pitchFamily="34" charset="0"/>
                        </a:rPr>
                        <a:t>- </a:t>
                      </a:r>
                      <a:r>
                        <a:rPr kumimoji="0" lang="pl-PL" altLang="pl-PL" sz="1800" b="0" i="0" u="none" strike="noStrike" cap="none" normalizeH="0" baseline="0" dirty="0">
                          <a:ln>
                            <a:noFill/>
                          </a:ln>
                          <a:solidFill>
                            <a:schemeClr val="tx1"/>
                          </a:solidFill>
                          <a:effectLst/>
                          <a:latin typeface="Calibri" panose="020F0502020204030204" pitchFamily="34" charset="0"/>
                        </a:rPr>
                        <a:t>gdy ocenie podlegać będzie </a:t>
                      </a:r>
                      <a:r>
                        <a:rPr kumimoji="0" lang="pl-PL" altLang="pl-PL" sz="1800" b="0" i="0" u="none" strike="noStrike" cap="none" normalizeH="0" baseline="0" dirty="0">
                          <a:ln>
                            <a:noFill/>
                          </a:ln>
                          <a:solidFill>
                            <a:srgbClr val="000000"/>
                          </a:solidFill>
                          <a:effectLst/>
                          <a:latin typeface="Calibri" panose="020F0502020204030204" pitchFamily="34" charset="0"/>
                        </a:rPr>
                        <a:t>do 100 wniosków,</a:t>
                      </a:r>
                    </a:p>
                    <a:p>
                      <a:pPr marL="0" marR="0" lvl="0" indent="0" algn="l" defTabSz="914400" rtl="0" eaLnBrk="1" fontAlgn="base" latinLnBrk="0" hangingPunct="1">
                        <a:lnSpc>
                          <a:spcPct val="100000"/>
                        </a:lnSpc>
                        <a:spcBef>
                          <a:spcPct val="0"/>
                        </a:spcBef>
                        <a:spcAft>
                          <a:spcPct val="0"/>
                        </a:spcAft>
                        <a:buClrTx/>
                        <a:buSzTx/>
                        <a:buFontTx/>
                        <a:buNone/>
                        <a:tabLst/>
                      </a:pPr>
                      <a:r>
                        <a:rPr kumimoji="0" lang="pl-PL" altLang="pl-PL" sz="1800" b="1" i="0" u="none" strike="noStrike" cap="none" normalizeH="0" baseline="0" dirty="0">
                          <a:ln>
                            <a:noFill/>
                          </a:ln>
                          <a:solidFill>
                            <a:srgbClr val="000000"/>
                          </a:solidFill>
                          <a:effectLst/>
                          <a:latin typeface="Calibri" panose="020F0502020204030204" pitchFamily="34" charset="0"/>
                        </a:rPr>
                        <a:t>28  dni </a:t>
                      </a:r>
                      <a:r>
                        <a:rPr kumimoji="0" lang="pl-PL" altLang="pl-PL" sz="1800" b="0" i="0" u="none" strike="noStrike" cap="none" normalizeH="0" baseline="0" dirty="0">
                          <a:ln>
                            <a:noFill/>
                          </a:ln>
                          <a:solidFill>
                            <a:srgbClr val="000000"/>
                          </a:solidFill>
                          <a:effectLst/>
                          <a:latin typeface="Calibri" panose="020F0502020204030204" pitchFamily="34" charset="0"/>
                        </a:rPr>
                        <a:t>- </a:t>
                      </a:r>
                      <a:r>
                        <a:rPr kumimoji="0" lang="pl-PL" altLang="pl-PL" sz="1800" b="0" i="0" u="none" strike="noStrike" cap="none" normalizeH="0" baseline="0" dirty="0">
                          <a:ln>
                            <a:noFill/>
                          </a:ln>
                          <a:solidFill>
                            <a:schemeClr val="tx1"/>
                          </a:solidFill>
                          <a:effectLst/>
                          <a:latin typeface="Calibri" panose="020F0502020204030204" pitchFamily="34" charset="0"/>
                        </a:rPr>
                        <a:t>gdy ocenie podlegać będzie powyżej 100 wniosków</a:t>
                      </a:r>
                      <a:endParaRPr kumimoji="0" lang="pl-PL" altLang="pl-PL" sz="1800" b="0" i="0" u="none" strike="noStrike" cap="none" normalizeH="0" baseline="0" dirty="0">
                        <a:ln>
                          <a:noFill/>
                        </a:ln>
                        <a:solidFill>
                          <a:srgbClr val="000000"/>
                        </a:solidFill>
                        <a:effectLst/>
                        <a:latin typeface="Calibri" panose="020F050202020403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xmlns="" val="156035709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a:solidFill>
                <a:srgbClr val="C105B8"/>
              </a:solidFill>
            </a:endParaRPr>
          </a:p>
          <a:p>
            <a:pPr eaLnBrk="1" fontAlgn="auto" hangingPunct="1">
              <a:spcAft>
                <a:spcPts val="0"/>
              </a:spcAft>
              <a:buFont typeface="Arial" pitchFamily="34" charset="0"/>
              <a:buNone/>
              <a:defRPr/>
            </a:pPr>
            <a:endParaRPr lang="pl-PL" sz="1800" dirty="0">
              <a:solidFill>
                <a:srgbClr val="C105B8"/>
              </a:solidFill>
            </a:endParaRPr>
          </a:p>
          <a:p>
            <a:pPr algn="just" eaLnBrk="1" fontAlgn="auto" hangingPunct="1">
              <a:spcAft>
                <a:spcPts val="600"/>
              </a:spcAft>
              <a:defRPr/>
            </a:pPr>
            <a:endParaRPr lang="pl-PL" sz="1800" dirty="0">
              <a:solidFill>
                <a:srgbClr val="C105B8"/>
              </a:solidFill>
            </a:endParaRPr>
          </a:p>
          <a:p>
            <a:pPr algn="ctr" eaLnBrk="1" fontAlgn="auto" hangingPunct="1">
              <a:spcAft>
                <a:spcPts val="0"/>
              </a:spcAft>
              <a:buFont typeface="Arial" pitchFamily="34" charset="0"/>
              <a:buNone/>
              <a:defRPr/>
            </a:pPr>
            <a:r>
              <a:rPr lang="pl-PL" sz="4800" b="1" dirty="0">
                <a:solidFill>
                  <a:schemeClr val="tx2"/>
                </a:solidFill>
                <a:latin typeface="Calibri" pitchFamily="34" charset="0"/>
              </a:rPr>
              <a:t>Etap oceny formalnej:</a:t>
            </a:r>
          </a:p>
          <a:p>
            <a:pPr algn="ctr" eaLnBrk="1" fontAlgn="auto" hangingPunct="1">
              <a:spcAft>
                <a:spcPts val="0"/>
              </a:spcAft>
              <a:buFont typeface="Arial" pitchFamily="34" charset="0"/>
              <a:buNone/>
              <a:defRPr/>
            </a:pPr>
            <a:r>
              <a:rPr lang="pl-PL" sz="4800" b="1" dirty="0">
                <a:solidFill>
                  <a:schemeClr val="tx2"/>
                </a:solidFill>
                <a:latin typeface="Calibri" pitchFamily="34" charset="0"/>
              </a:rPr>
              <a:t>część I weryfikacja warunków formalnych</a:t>
            </a:r>
          </a:p>
        </p:txBody>
      </p:sp>
      <p:sp>
        <p:nvSpPr>
          <p:cNvPr id="2" name="Symbol zastępczy numeru slajdu 1">
            <a:extLst>
              <a:ext uri="{FF2B5EF4-FFF2-40B4-BE49-F238E27FC236}">
                <a16:creationId xmlns:a16="http://schemas.microsoft.com/office/drawing/2014/main" xmlns="" id="{3E728741-DDEA-488D-948F-35776CA71EC8}"/>
              </a:ext>
            </a:extLst>
          </p:cNvPr>
          <p:cNvSpPr>
            <a:spLocks noGrp="1"/>
          </p:cNvSpPr>
          <p:nvPr>
            <p:ph type="sldNum" sz="quarter" idx="12"/>
          </p:nvPr>
        </p:nvSpPr>
        <p:spPr/>
        <p:txBody>
          <a:bodyPr/>
          <a:lstStyle/>
          <a:p>
            <a:fld id="{9BBA8BAD-C024-4EBD-AE8C-2F50AC709554}" type="slidenum">
              <a:rPr lang="pl-PL" altLang="pl-PL" smtClean="0"/>
              <a:pPr/>
              <a:t>15</a:t>
            </a:fld>
            <a:endParaRPr lang="pl-PL" altLang="pl-P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124744"/>
            <a:ext cx="8578850" cy="5543822"/>
          </a:xfrm>
        </p:spPr>
        <p:txBody>
          <a:bodyPr>
            <a:normAutofit lnSpcReduction="10000"/>
          </a:bodyPr>
          <a:lstStyle/>
          <a:p>
            <a:pPr eaLnBrk="1" hangingPunct="1">
              <a:buNone/>
              <a:defRPr/>
            </a:pPr>
            <a:r>
              <a:rPr lang="pl-PL" sz="1800" b="1" dirty="0">
                <a:solidFill>
                  <a:schemeClr val="tx2"/>
                </a:solidFill>
                <a:latin typeface="Calibri" pitchFamily="34" charset="0"/>
              </a:rPr>
              <a:t>Kto weryfikuje? </a:t>
            </a:r>
          </a:p>
          <a:p>
            <a:pPr eaLnBrk="1" hangingPunct="1">
              <a:buFont typeface="Wingdings" pitchFamily="2" charset="2"/>
              <a:buChar char="ü"/>
              <a:defRPr/>
            </a:pPr>
            <a:r>
              <a:rPr lang="pl-PL" sz="1400" dirty="0"/>
              <a:t>pracownik IOK (UMWD) -  zasada: 1 wniosek – 1 pracownik</a:t>
            </a:r>
            <a:endParaRPr lang="pl-PL" sz="1400" b="1" dirty="0">
              <a:solidFill>
                <a:srgbClr val="FF0000"/>
              </a:solidFill>
              <a:effectLst>
                <a:outerShdw blurRad="38100" dist="38100" dir="2700000" algn="tl">
                  <a:srgbClr val="C0C0C0"/>
                </a:outerShdw>
              </a:effectLst>
            </a:endParaRPr>
          </a:p>
          <a:p>
            <a:pPr eaLnBrk="1" hangingPunct="1">
              <a:buNone/>
              <a:defRPr/>
            </a:pPr>
            <a:r>
              <a:rPr lang="pl-PL" sz="1800" b="1" dirty="0">
                <a:solidFill>
                  <a:schemeClr val="tx2"/>
                </a:solidFill>
                <a:latin typeface="Calibri" pitchFamily="34" charset="0"/>
              </a:rPr>
              <a:t>Co jest sprawdzane? </a:t>
            </a:r>
          </a:p>
          <a:p>
            <a:pPr eaLnBrk="1" hangingPunct="1">
              <a:spcAft>
                <a:spcPts val="600"/>
              </a:spcAft>
              <a:buNone/>
              <a:defRPr/>
            </a:pPr>
            <a:r>
              <a:rPr lang="pl-PL" sz="1400" dirty="0"/>
              <a:t>       Przy użyciu </a:t>
            </a:r>
            <a:r>
              <a:rPr lang="pl-PL" sz="1400" b="1" dirty="0"/>
              <a:t>karty oceny formalnej </a:t>
            </a:r>
            <a:r>
              <a:rPr lang="pl-PL" sz="1400" dirty="0"/>
              <a:t>(część I a weryfikacja warunków formalnych na podstawie art. 43 Ustawy o zasadach realizacji programów w zakresie polityki spójności finansowanych w perspektywie finansowej 2014–2020) sprawdzane jest, czy we wniosku występują </a:t>
            </a:r>
            <a:r>
              <a:rPr lang="pl-PL" sz="1400" b="1" dirty="0"/>
              <a:t>braki w zakresie warunków formalnych i/lub oczywiste omyłki </a:t>
            </a:r>
            <a:r>
              <a:rPr lang="pl-PL" sz="1400" dirty="0"/>
              <a:t>zgodnie z art. 43 ustawy.</a:t>
            </a:r>
            <a:r>
              <a:rPr lang="pl-PL" sz="1400" b="1" dirty="0"/>
              <a:t>  Ocena: tak, nie, nie dotyczy.</a:t>
            </a:r>
          </a:p>
          <a:p>
            <a:pPr algn="just" eaLnBrk="1" hangingPunct="1">
              <a:spcAft>
                <a:spcPts val="600"/>
              </a:spcAft>
              <a:buFont typeface="Arial" pitchFamily="34" charset="0"/>
              <a:buNone/>
              <a:defRPr/>
            </a:pPr>
            <a:r>
              <a:rPr lang="pl-PL" sz="1400" u="sng" dirty="0"/>
              <a:t>Przykładowa</a:t>
            </a:r>
            <a:r>
              <a:rPr lang="pl-PL" sz="1400" dirty="0"/>
              <a:t> lista braków w zakresie warunków formalnych, które mogą podlegać </a:t>
            </a:r>
            <a:r>
              <a:rPr lang="pl-PL" sz="1400" b="1" dirty="0"/>
              <a:t>jednorazowej</a:t>
            </a:r>
            <a:r>
              <a:rPr lang="pl-PL" sz="1400" dirty="0"/>
              <a:t> </a:t>
            </a:r>
            <a:r>
              <a:rPr lang="pl-PL" sz="1400" b="1" dirty="0"/>
              <a:t>korekcie</a:t>
            </a:r>
            <a:r>
              <a:rPr lang="pl-PL" sz="1400" dirty="0"/>
              <a:t> </a:t>
            </a:r>
            <a:r>
              <a:rPr lang="pl-PL" sz="1400" b="1" dirty="0"/>
              <a:t>lub uzupełnieniu </a:t>
            </a:r>
            <a:r>
              <a:rPr lang="pl-PL" sz="1400" dirty="0"/>
              <a:t>obejmuje:</a:t>
            </a:r>
          </a:p>
          <a:p>
            <a:pPr eaLnBrk="1" hangingPunct="1">
              <a:buFont typeface="Wingdings" pitchFamily="2" charset="2"/>
              <a:buChar char="ü"/>
              <a:defRPr/>
            </a:pPr>
            <a:r>
              <a:rPr lang="pl-PL" sz="1400" dirty="0"/>
              <a:t>brak wypełnienia punktu 3 wniosku „KRÓTKI OPIS PROJEKTU” zgodnie z wymogami określonymi  w instrukcji wypełniania wniosku;</a:t>
            </a:r>
          </a:p>
          <a:p>
            <a:pPr algn="just" eaLnBrk="1" hangingPunct="1">
              <a:buFont typeface="Wingdings" pitchFamily="2" charset="2"/>
              <a:buChar char="ü"/>
              <a:defRPr/>
            </a:pPr>
            <a:r>
              <a:rPr lang="pl-PL" sz="1400" dirty="0"/>
              <a:t>brak wymaganych załączników;</a:t>
            </a:r>
          </a:p>
          <a:p>
            <a:pPr algn="just" eaLnBrk="1" hangingPunct="1">
              <a:buFont typeface="Wingdings" pitchFamily="2" charset="2"/>
              <a:buChar char="ü"/>
              <a:defRPr/>
            </a:pPr>
            <a:r>
              <a:rPr lang="pl-PL" sz="1400" dirty="0"/>
              <a:t>niewskazany lub błędnie wskazany charakter konkursu w pkt. 1.20 (np. właściwe ZIT);</a:t>
            </a:r>
          </a:p>
          <a:p>
            <a:pPr algn="just" eaLnBrk="1" hangingPunct="1">
              <a:buFont typeface="Wingdings" pitchFamily="2" charset="2"/>
              <a:buChar char="ü"/>
              <a:defRPr/>
            </a:pPr>
            <a:r>
              <a:rPr lang="pl-PL" sz="1400" dirty="0"/>
              <a:t>powtarzające się nazwy wydatków w ramach jednej kategorii kosztów i jednego zadania;</a:t>
            </a:r>
          </a:p>
          <a:p>
            <a:pPr algn="just" eaLnBrk="1" hangingPunct="1">
              <a:buFont typeface="Wingdings" pitchFamily="2" charset="2"/>
              <a:buChar char="ü"/>
              <a:defRPr/>
            </a:pPr>
            <a:r>
              <a:rPr lang="pl-PL" sz="1400" dirty="0"/>
              <a:t>w przypadku wkładu własnego niepieniężnego brak oznaczenia go jako prywatny lub publiczny;</a:t>
            </a:r>
          </a:p>
          <a:p>
            <a:pPr algn="just" eaLnBrk="1" hangingPunct="1">
              <a:buFont typeface="Wingdings" pitchFamily="2" charset="2"/>
              <a:buChar char="ü"/>
              <a:defRPr/>
            </a:pPr>
            <a:r>
              <a:rPr lang="pl-PL" sz="1400" dirty="0"/>
              <a:t>brak skanu podpisanego upoważnienia do reprezentowania Wnioskodawcy w przypadku, gdy osoba wskazana w pkt. 2.7 nie jest osobą decyzyjną zgodnie z dokumentami prawnymi określającymi funkcjonowanie Wnioskodawcy.</a:t>
            </a:r>
          </a:p>
          <a:p>
            <a:pPr marL="0" indent="0" algn="just" eaLnBrk="1" hangingPunct="1">
              <a:buNone/>
              <a:defRPr/>
            </a:pPr>
            <a:endParaRPr lang="pl-PL" sz="1400" dirty="0"/>
          </a:p>
          <a:p>
            <a:pPr marL="0" indent="0" algn="just" eaLnBrk="1" hangingPunct="1">
              <a:buNone/>
              <a:defRPr/>
            </a:pPr>
            <a:r>
              <a:rPr lang="pl-PL" sz="1400" b="1" i="1" dirty="0">
                <a:solidFill>
                  <a:schemeClr val="tx2"/>
                </a:solidFill>
              </a:rPr>
              <a:t>Jeśli stwierdzony brak w zakresie warunku formalnego i/lub oczywista omyłka uniemożliwiają ocenę projektu, jego ocena jest wstrzymywana na czas dokonywania uzupełnień. W każdej innej sytuacji nie ma konieczności wstrzymywania oceny.</a:t>
            </a:r>
            <a:endParaRPr lang="pl-PL" sz="1400" i="1" dirty="0">
              <a:solidFill>
                <a:schemeClr val="tx2"/>
              </a:solidFill>
            </a:endParaRPr>
          </a:p>
          <a:p>
            <a:pPr algn="just" eaLnBrk="1" hangingPunct="1">
              <a:buNone/>
              <a:defRPr/>
            </a:pPr>
            <a:endParaRPr lang="pl-PL" sz="1400" i="1"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a:defRPr/>
            </a:pPr>
            <a:r>
              <a:rPr lang="pl-PL" sz="3200" b="1" dirty="0">
                <a:solidFill>
                  <a:schemeClr val="tx2"/>
                </a:solidFill>
                <a:latin typeface="Calibri" pitchFamily="34" charset="0"/>
                <a:ea typeface="+mn-ea"/>
                <a:cs typeface="+mn-cs"/>
              </a:rPr>
              <a:t>Weryfikacja warunków</a:t>
            </a:r>
            <a:br>
              <a:rPr lang="pl-PL" sz="3200" b="1" dirty="0">
                <a:solidFill>
                  <a:schemeClr val="tx2"/>
                </a:solidFill>
                <a:latin typeface="Calibri" pitchFamily="34" charset="0"/>
                <a:ea typeface="+mn-ea"/>
                <a:cs typeface="+mn-cs"/>
              </a:rPr>
            </a:br>
            <a:r>
              <a:rPr lang="pl-PL" sz="3200" b="1" dirty="0">
                <a:solidFill>
                  <a:schemeClr val="tx2"/>
                </a:solidFill>
                <a:latin typeface="Calibri" pitchFamily="34" charset="0"/>
                <a:ea typeface="+mn-ea"/>
                <a:cs typeface="+mn-cs"/>
              </a:rPr>
              <a:t>formalnych</a:t>
            </a:r>
          </a:p>
        </p:txBody>
      </p:sp>
      <p:sp>
        <p:nvSpPr>
          <p:cNvPr id="2" name="Symbol zastępczy numeru slajdu 1">
            <a:extLst>
              <a:ext uri="{FF2B5EF4-FFF2-40B4-BE49-F238E27FC236}">
                <a16:creationId xmlns:a16="http://schemas.microsoft.com/office/drawing/2014/main" xmlns="" id="{614B95CA-6D01-493E-A16F-B7F1132DC6D1}"/>
              </a:ext>
            </a:extLst>
          </p:cNvPr>
          <p:cNvSpPr>
            <a:spLocks noGrp="1"/>
          </p:cNvSpPr>
          <p:nvPr>
            <p:ph type="sldNum" sz="quarter" idx="12"/>
          </p:nvPr>
        </p:nvSpPr>
        <p:spPr/>
        <p:txBody>
          <a:bodyPr/>
          <a:lstStyle/>
          <a:p>
            <a:fld id="{9BBA8BAD-C024-4EBD-AE8C-2F50AC709554}" type="slidenum">
              <a:rPr lang="pl-PL" altLang="pl-PL" smtClean="0"/>
              <a:pPr/>
              <a:t>16</a:t>
            </a:fld>
            <a:endParaRPr lang="pl-PL" altLang="pl-PL"/>
          </a:p>
        </p:txBody>
      </p:sp>
    </p:spTree>
    <p:extLst>
      <p:ext uri="{BB962C8B-B14F-4D97-AF65-F5344CB8AC3E}">
        <p14:creationId xmlns:p14="http://schemas.microsoft.com/office/powerpoint/2010/main" xmlns="" val="2104616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a:p>
          <a:p>
            <a:pPr eaLnBrk="1" hangingPunct="1">
              <a:buFont typeface="Arial" pitchFamily="34" charset="0"/>
              <a:buNone/>
            </a:pPr>
            <a:endParaRPr lang="pl-PL" altLang="pl-PL" sz="1800"/>
          </a:p>
          <a:p>
            <a:pPr eaLnBrk="1" hangingPunct="1">
              <a:buFont typeface="Arial" pitchFamily="34" charset="0"/>
              <a:buNone/>
            </a:pPr>
            <a:endParaRPr lang="pl-PL" altLang="pl-PL" sz="180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Weryfikacja warunków </a:t>
            </a:r>
            <a:br>
              <a:rPr lang="pl-PL" sz="3200" b="1" dirty="0">
                <a:solidFill>
                  <a:schemeClr val="tx2"/>
                </a:solidFill>
                <a:latin typeface="Calibri" pitchFamily="34" charset="0"/>
                <a:ea typeface="+mn-ea"/>
                <a:cs typeface="+mn-cs"/>
              </a:rPr>
            </a:br>
            <a:r>
              <a:rPr lang="pl-PL" sz="3200" b="1" dirty="0">
                <a:solidFill>
                  <a:schemeClr val="tx2"/>
                </a:solidFill>
                <a:latin typeface="Calibri" pitchFamily="34" charset="0"/>
                <a:ea typeface="+mn-ea"/>
                <a:cs typeface="+mn-cs"/>
              </a:rPr>
              <a:t>formalnych</a:t>
            </a:r>
          </a:p>
        </p:txBody>
      </p:sp>
      <p:sp>
        <p:nvSpPr>
          <p:cNvPr id="4" name="Prostokąt 3"/>
          <p:cNvSpPr/>
          <p:nvPr/>
        </p:nvSpPr>
        <p:spPr>
          <a:xfrm>
            <a:off x="359024" y="1700808"/>
            <a:ext cx="8784976" cy="4755148"/>
          </a:xfrm>
          <a:prstGeom prst="rect">
            <a:avLst/>
          </a:prstGeom>
        </p:spPr>
        <p:txBody>
          <a:bodyPr wrap="square">
            <a:spAutoFit/>
          </a:bodyPr>
          <a:lstStyle/>
          <a:p>
            <a:pPr eaLnBrk="1" hangingPunct="1">
              <a:defRPr/>
            </a:pPr>
            <a:r>
              <a:rPr lang="pl-PL" sz="2000" b="1" dirty="0">
                <a:solidFill>
                  <a:schemeClr val="tx2"/>
                </a:solidFill>
              </a:rPr>
              <a:t>Jak to działa w przypadku braków w zakresie warunków formalnych/oczywistych omyłek?</a:t>
            </a:r>
          </a:p>
          <a:p>
            <a:pPr eaLnBrk="1" hangingPunct="1">
              <a:defRPr/>
            </a:pPr>
            <a:r>
              <a:rPr lang="pl-PL" sz="1600" b="1" dirty="0"/>
              <a:t>Jeżeli we wniosku o dofinansowanie stwierdzono braki w zakresie warunków formalnych i/lub oczywiste omyłki </a:t>
            </a:r>
            <a:r>
              <a:rPr lang="pl-PL" sz="1600" dirty="0"/>
              <a:t>IOK wzywa wnioskodawcę do uzupełnienia/poprawy.</a:t>
            </a:r>
          </a:p>
          <a:p>
            <a:pPr eaLnBrk="1" hangingPunct="1">
              <a:defRPr/>
            </a:pPr>
            <a:endParaRPr lang="pl-PL" sz="1400" dirty="0"/>
          </a:p>
          <a:p>
            <a:pPr algn="just" eaLnBrk="1" hangingPunct="1">
              <a:defRPr/>
            </a:pPr>
            <a:r>
              <a:rPr lang="pl-PL" sz="1600" dirty="0"/>
              <a:t>Wnioskodawca </a:t>
            </a:r>
            <a:r>
              <a:rPr lang="pl-PL" sz="1600" b="1" dirty="0"/>
              <a:t>wprowadza poprawki lub uzasadnia brak ich wprowadzenia </a:t>
            </a:r>
            <a:r>
              <a:rPr lang="pl-PL" sz="1600" dirty="0"/>
              <a:t>we wniosku </a:t>
            </a:r>
            <a:br>
              <a:rPr lang="pl-PL" sz="1600" dirty="0"/>
            </a:br>
            <a:r>
              <a:rPr lang="pl-PL" sz="1600" dirty="0"/>
              <a:t>o dofinansowanie w wyznaczonym terminie.</a:t>
            </a:r>
          </a:p>
          <a:p>
            <a:pPr algn="just" eaLnBrk="1" hangingPunct="1">
              <a:defRPr/>
            </a:pPr>
            <a:endParaRPr lang="pl-PL" sz="1400" dirty="0"/>
          </a:p>
          <a:p>
            <a:pPr eaLnBrk="1" hangingPunct="1">
              <a:buFont typeface="Arial" pitchFamily="34" charset="0"/>
              <a:buNone/>
              <a:defRPr/>
            </a:pPr>
            <a:r>
              <a:rPr lang="pl-PL" sz="2000" b="1" dirty="0">
                <a:solidFill>
                  <a:schemeClr val="tx2"/>
                </a:solidFill>
              </a:rPr>
              <a:t>Kto weryfikuje? </a:t>
            </a:r>
          </a:p>
          <a:p>
            <a:pPr eaLnBrk="1" hangingPunct="1">
              <a:buFont typeface="Wingdings" pitchFamily="2" charset="2"/>
              <a:buChar char="ü"/>
              <a:defRPr/>
            </a:pPr>
            <a:r>
              <a:rPr lang="pl-PL" sz="1600" dirty="0"/>
              <a:t>pracownik IOK (UMWD)</a:t>
            </a:r>
          </a:p>
          <a:p>
            <a:pPr eaLnBrk="1" hangingPunct="1">
              <a:defRPr/>
            </a:pPr>
            <a:endParaRPr lang="pl-PL" sz="1400" dirty="0"/>
          </a:p>
          <a:p>
            <a:pPr eaLnBrk="1" hangingPunct="1">
              <a:defRPr/>
            </a:pPr>
            <a:r>
              <a:rPr lang="pl-PL" sz="2000" b="1" dirty="0">
                <a:solidFill>
                  <a:schemeClr val="tx2"/>
                </a:solidFill>
              </a:rPr>
              <a:t>Co jest sprawdzane? </a:t>
            </a:r>
          </a:p>
          <a:p>
            <a:pPr eaLnBrk="1" hangingPunct="1">
              <a:spcAft>
                <a:spcPts val="600"/>
              </a:spcAft>
              <a:defRPr/>
            </a:pPr>
            <a:r>
              <a:rPr lang="pl-PL" sz="1600" dirty="0"/>
              <a:t>Przy użyciu karty oceny formalnej (część I b weryfikacja warunków formalnych uzupełnionego / poprawionego wniosku na podstawie art. 43 Ustawy) sprawdzane jest, czy we wniosku dokonano uzupełnienia/poprawy wskazanych w piśmie IOK  braków w zakresie warunków formalnych i/lub oczywistych omyłek oraz czy w przypadku braku uzupełniania/poprawy ze strony wnioskodawcy uzasadniono w wystarczający sposób ich brak. </a:t>
            </a:r>
            <a:r>
              <a:rPr lang="pl-PL" sz="1600" b="1" dirty="0"/>
              <a:t>Ocena: tak, nie, nie dotyczy.</a:t>
            </a:r>
          </a:p>
          <a:p>
            <a:pPr eaLnBrk="1" hangingPunct="1">
              <a:spcAft>
                <a:spcPts val="600"/>
              </a:spcAft>
              <a:defRPr/>
            </a:pPr>
            <a:endParaRPr lang="pl-PL" sz="1600" b="1" i="1" dirty="0">
              <a:solidFill>
                <a:srgbClr val="339933"/>
              </a:solidFill>
            </a:endParaRPr>
          </a:p>
        </p:txBody>
      </p:sp>
      <p:sp>
        <p:nvSpPr>
          <p:cNvPr id="2" name="Symbol zastępczy numeru slajdu 1">
            <a:extLst>
              <a:ext uri="{FF2B5EF4-FFF2-40B4-BE49-F238E27FC236}">
                <a16:creationId xmlns:a16="http://schemas.microsoft.com/office/drawing/2014/main" xmlns="" id="{5E5E65B1-51B2-459A-B85D-6F2DC8535D78}"/>
              </a:ext>
            </a:extLst>
          </p:cNvPr>
          <p:cNvSpPr>
            <a:spLocks noGrp="1"/>
          </p:cNvSpPr>
          <p:nvPr>
            <p:ph type="sldNum" sz="quarter" idx="12"/>
          </p:nvPr>
        </p:nvSpPr>
        <p:spPr/>
        <p:txBody>
          <a:bodyPr/>
          <a:lstStyle/>
          <a:p>
            <a:fld id="{9BBA8BAD-C024-4EBD-AE8C-2F50AC709554}" type="slidenum">
              <a:rPr lang="pl-PL" altLang="pl-PL" smtClean="0"/>
              <a:pPr/>
              <a:t>17</a:t>
            </a:fld>
            <a:endParaRPr lang="pl-PL" altLang="pl-PL"/>
          </a:p>
        </p:txBody>
      </p:sp>
    </p:spTree>
    <p:extLst>
      <p:ext uri="{BB962C8B-B14F-4D97-AF65-F5344CB8AC3E}">
        <p14:creationId xmlns:p14="http://schemas.microsoft.com/office/powerpoint/2010/main" xmlns="" val="1766098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2"/>
          <p:cNvSpPr>
            <a:spLocks noGrp="1"/>
          </p:cNvSpPr>
          <p:nvPr>
            <p:ph idx="1"/>
          </p:nvPr>
        </p:nvSpPr>
        <p:spPr>
          <a:xfrm>
            <a:off x="457200" y="981075"/>
            <a:ext cx="8229600" cy="5543550"/>
          </a:xfrm>
        </p:spPr>
        <p:txBody>
          <a:bodyPr/>
          <a:lstStyle/>
          <a:p>
            <a:pPr eaLnBrk="1" hangingPunct="1">
              <a:buFont typeface="Arial" pitchFamily="34" charset="0"/>
              <a:buNone/>
            </a:pPr>
            <a:endParaRPr lang="pl-PL" altLang="pl-PL" sz="1800" dirty="0"/>
          </a:p>
          <a:p>
            <a:pPr eaLnBrk="1" hangingPunct="1">
              <a:buFont typeface="Arial" pitchFamily="34" charset="0"/>
              <a:buNone/>
            </a:pPr>
            <a:endParaRPr lang="pl-PL" alt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Weryfikacja warunków</a:t>
            </a:r>
            <a:br>
              <a:rPr lang="pl-PL" sz="3200" b="1" dirty="0">
                <a:solidFill>
                  <a:schemeClr val="tx2"/>
                </a:solidFill>
                <a:latin typeface="Calibri" pitchFamily="34" charset="0"/>
                <a:ea typeface="+mn-ea"/>
                <a:cs typeface="+mn-cs"/>
              </a:rPr>
            </a:br>
            <a:r>
              <a:rPr lang="pl-PL" sz="3200" b="1" dirty="0">
                <a:solidFill>
                  <a:schemeClr val="tx2"/>
                </a:solidFill>
                <a:latin typeface="Calibri" pitchFamily="34" charset="0"/>
                <a:ea typeface="+mn-ea"/>
                <a:cs typeface="+mn-cs"/>
              </a:rPr>
              <a:t>formalnych</a:t>
            </a:r>
          </a:p>
        </p:txBody>
      </p:sp>
      <p:sp>
        <p:nvSpPr>
          <p:cNvPr id="4" name="Prostokąt 3"/>
          <p:cNvSpPr/>
          <p:nvPr/>
        </p:nvSpPr>
        <p:spPr>
          <a:xfrm>
            <a:off x="611188" y="1052513"/>
            <a:ext cx="8208962" cy="4832092"/>
          </a:xfrm>
          <a:prstGeom prst="rect">
            <a:avLst/>
          </a:prstGeom>
        </p:spPr>
        <p:txBody>
          <a:bodyPr>
            <a:spAutoFit/>
          </a:bodyPr>
          <a:lstStyle/>
          <a:p>
            <a:pPr eaLnBrk="1" hangingPunct="1">
              <a:spcAft>
                <a:spcPts val="600"/>
              </a:spcAft>
              <a:defRPr/>
            </a:pPr>
            <a:endParaRPr lang="pl-PL" sz="2400" b="1" u="sng" dirty="0">
              <a:solidFill>
                <a:srgbClr val="C00000"/>
              </a:solidFill>
              <a:effectLst>
                <a:outerShdw blurRad="38100" dist="38100" dir="2700000" algn="tl">
                  <a:srgbClr val="C0C0C0"/>
                </a:outerShdw>
              </a:effectLst>
            </a:endParaRPr>
          </a:p>
          <a:p>
            <a:pPr eaLnBrk="1" hangingPunct="1">
              <a:spcAft>
                <a:spcPts val="600"/>
              </a:spcAft>
              <a:defRPr/>
            </a:pPr>
            <a:endParaRPr lang="pl-PL" sz="2400" b="1" u="sng" dirty="0">
              <a:solidFill>
                <a:srgbClr val="C00000"/>
              </a:solidFill>
              <a:effectLst>
                <a:outerShdw blurRad="38100" dist="38100" dir="2700000" algn="tl">
                  <a:srgbClr val="C0C0C0"/>
                </a:outerShdw>
              </a:effectLst>
            </a:endParaRPr>
          </a:p>
          <a:p>
            <a:pPr eaLnBrk="1" hangingPunct="1">
              <a:spcAft>
                <a:spcPts val="600"/>
              </a:spcAft>
              <a:defRPr/>
            </a:pPr>
            <a:r>
              <a:rPr lang="pl-PL" sz="2000" b="1" u="sng" dirty="0"/>
              <a:t>WAŻNE!</a:t>
            </a:r>
          </a:p>
          <a:p>
            <a:pPr marL="342900" indent="-342900" eaLnBrk="1" hangingPunct="1">
              <a:spcAft>
                <a:spcPts val="600"/>
              </a:spcAft>
              <a:buFont typeface="Arial" panose="020B0604020202020204" pitchFamily="34" charset="0"/>
              <a:buChar char="•"/>
              <a:defRPr/>
            </a:pPr>
            <a:r>
              <a:rPr lang="pl-PL" sz="2000" dirty="0"/>
              <a:t>Wnioskodawca </a:t>
            </a:r>
            <a:r>
              <a:rPr lang="pl-PL" sz="2000" b="1" dirty="0"/>
              <a:t>nie poprawia </a:t>
            </a:r>
            <a:r>
              <a:rPr lang="pl-PL" sz="2000" dirty="0"/>
              <a:t>w terminie wszystkich braków i omyłek </a:t>
            </a:r>
          </a:p>
          <a:p>
            <a:pPr marL="342900" indent="-342900" eaLnBrk="1" hangingPunct="1">
              <a:spcAft>
                <a:spcPts val="600"/>
              </a:spcAft>
              <a:buFont typeface="Arial" panose="020B0604020202020204" pitchFamily="34" charset="0"/>
              <a:buChar char="•"/>
              <a:defRPr/>
            </a:pPr>
            <a:r>
              <a:rPr lang="pl-PL" sz="2000" dirty="0"/>
              <a:t>Wnioskodawca poprawia wniosek </a:t>
            </a:r>
            <a:r>
              <a:rPr lang="pl-PL" sz="2000" b="1" dirty="0"/>
              <a:t>niezgodnie z wezwaniem</a:t>
            </a:r>
            <a:r>
              <a:rPr lang="pl-PL" sz="2000" dirty="0"/>
              <a:t>, tj. np. wprowadzi dodatkowe zmiany nie wskazane w piśmie IOK </a:t>
            </a:r>
            <a:endParaRPr lang="pl-PL" sz="2000" dirty="0">
              <a:sym typeface="Wingdings"/>
            </a:endParaRPr>
          </a:p>
          <a:p>
            <a:pPr eaLnBrk="1" hangingPunct="1">
              <a:spcAft>
                <a:spcPts val="600"/>
              </a:spcAft>
              <a:defRPr/>
            </a:pPr>
            <a:endParaRPr lang="pl-PL" sz="1100" dirty="0"/>
          </a:p>
          <a:p>
            <a:pPr marL="342900" indent="-342900" eaLnBrk="1" hangingPunct="1">
              <a:spcAft>
                <a:spcPts val="600"/>
              </a:spcAft>
              <a:buFont typeface="Wingdings" panose="05000000000000000000" pitchFamily="2" charset="2"/>
              <a:buChar char="à"/>
              <a:defRPr/>
            </a:pPr>
            <a:r>
              <a:rPr lang="pl-PL" sz="2000" b="1" dirty="0"/>
              <a:t>wniosek pozostaje bez rozpatrzenia, nie podlega dalszej ocenie.</a:t>
            </a:r>
          </a:p>
          <a:p>
            <a:pPr marL="342900" indent="-342900" eaLnBrk="1" hangingPunct="1">
              <a:spcAft>
                <a:spcPts val="600"/>
              </a:spcAft>
              <a:buFont typeface="Wingdings" panose="05000000000000000000" pitchFamily="2" charset="2"/>
              <a:buChar char="à"/>
              <a:defRPr/>
            </a:pPr>
            <a:endParaRPr lang="pl-PL" sz="2000" b="1" dirty="0"/>
          </a:p>
          <a:p>
            <a:pPr eaLnBrk="1" hangingPunct="1">
              <a:spcAft>
                <a:spcPts val="600"/>
              </a:spcAft>
              <a:defRPr/>
            </a:pPr>
            <a:r>
              <a:rPr lang="pl-PL" sz="2000" dirty="0"/>
              <a:t>Wymogi formalne w odniesieniu do wniosku o dofinansowanie nie są kryteriami, więc Wnioskodawcy </a:t>
            </a:r>
            <a:r>
              <a:rPr lang="pl-PL" sz="2000" b="1" dirty="0"/>
              <a:t>nie przysługuje protest </a:t>
            </a:r>
            <a:r>
              <a:rPr lang="pl-PL" sz="2000" dirty="0"/>
              <a:t>w rozumieniu rozdz. 15 ustawy wdrożeniowej, w przypadku pozostawienia jego wniosku o dofinansowanie bez rozpatrzenia.</a:t>
            </a:r>
          </a:p>
        </p:txBody>
      </p:sp>
      <p:sp>
        <p:nvSpPr>
          <p:cNvPr id="2" name="Symbol zastępczy numeru slajdu 1">
            <a:extLst>
              <a:ext uri="{FF2B5EF4-FFF2-40B4-BE49-F238E27FC236}">
                <a16:creationId xmlns:a16="http://schemas.microsoft.com/office/drawing/2014/main" xmlns="" id="{A80081BA-428B-4177-A9F6-844E4B362A5F}"/>
              </a:ext>
            </a:extLst>
          </p:cNvPr>
          <p:cNvSpPr>
            <a:spLocks noGrp="1"/>
          </p:cNvSpPr>
          <p:nvPr>
            <p:ph type="sldNum" sz="quarter" idx="12"/>
          </p:nvPr>
        </p:nvSpPr>
        <p:spPr/>
        <p:txBody>
          <a:bodyPr/>
          <a:lstStyle/>
          <a:p>
            <a:fld id="{9BBA8BAD-C024-4EBD-AE8C-2F50AC709554}" type="slidenum">
              <a:rPr lang="pl-PL" altLang="pl-PL" smtClean="0"/>
              <a:pPr/>
              <a:t>18</a:t>
            </a:fld>
            <a:endParaRPr lang="pl-PL" altLang="pl-PL"/>
          </a:p>
        </p:txBody>
      </p:sp>
    </p:spTree>
    <p:extLst>
      <p:ext uri="{BB962C8B-B14F-4D97-AF65-F5344CB8AC3E}">
        <p14:creationId xmlns:p14="http://schemas.microsoft.com/office/powerpoint/2010/main" xmlns="" val="23848384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ctr" eaLnBrk="1" fontAlgn="auto" hangingPunct="1">
              <a:spcAft>
                <a:spcPts val="0"/>
              </a:spcAft>
              <a:buFont typeface="Arial" pitchFamily="34" charset="0"/>
              <a:buNone/>
              <a:defRPr/>
            </a:pPr>
            <a:endParaRPr lang="pl-PL" sz="4800" b="1" i="1" u="sng" dirty="0">
              <a:ln>
                <a:solidFill>
                  <a:schemeClr val="tx1"/>
                </a:solidFill>
              </a:ln>
              <a:solidFill>
                <a:srgbClr val="C105B8"/>
              </a:solidFill>
              <a:effectLst>
                <a:outerShdw blurRad="50800" dist="38100" dir="8100000" algn="tr" rotWithShape="0">
                  <a:prstClr val="black">
                    <a:alpha val="40000"/>
                  </a:prstClr>
                </a:outerShdw>
              </a:effectLst>
            </a:endParaRPr>
          </a:p>
          <a:p>
            <a:pPr algn="ctr" eaLnBrk="1" fontAlgn="auto" hangingPunct="1">
              <a:spcAft>
                <a:spcPts val="0"/>
              </a:spcAft>
              <a:buFont typeface="Arial" pitchFamily="34" charset="0"/>
              <a:buNone/>
              <a:defRPr/>
            </a:pPr>
            <a:endParaRPr lang="pl-PL" sz="6000" b="1" i="1" u="sng"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4" name="Symbol zastępczy zawartości 2"/>
          <p:cNvSpPr txBox="1">
            <a:spLocks/>
          </p:cNvSpPr>
          <p:nvPr/>
        </p:nvSpPr>
        <p:spPr bwMode="auto">
          <a:xfrm>
            <a:off x="609600" y="1277144"/>
            <a:ext cx="8229600" cy="5400600"/>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4800" b="1" dirty="0">
                <a:solidFill>
                  <a:schemeClr val="tx2"/>
                </a:solidFill>
              </a:rPr>
              <a:t>Etap oceny formalnej:</a:t>
            </a:r>
          </a:p>
          <a:p>
            <a:pPr marL="342900" indent="-342900" algn="ctr" eaLnBrk="1" fontAlgn="auto" hangingPunct="1">
              <a:spcBef>
                <a:spcPct val="20000"/>
              </a:spcBef>
              <a:spcAft>
                <a:spcPts val="0"/>
              </a:spcAft>
              <a:buFont typeface="Arial" pitchFamily="34" charset="0"/>
              <a:buNone/>
              <a:defRPr/>
            </a:pPr>
            <a:r>
              <a:rPr lang="pl-PL" sz="4800" b="1" dirty="0">
                <a:solidFill>
                  <a:schemeClr val="tx2"/>
                </a:solidFill>
              </a:rPr>
              <a:t>część II ocena formalna</a:t>
            </a:r>
          </a:p>
        </p:txBody>
      </p:sp>
      <p:sp>
        <p:nvSpPr>
          <p:cNvPr id="2" name="Symbol zastępczy numeru slajdu 1">
            <a:extLst>
              <a:ext uri="{FF2B5EF4-FFF2-40B4-BE49-F238E27FC236}">
                <a16:creationId xmlns:a16="http://schemas.microsoft.com/office/drawing/2014/main" xmlns="" id="{3B04A22F-E658-4455-92D2-487EAC43466E}"/>
              </a:ext>
            </a:extLst>
          </p:cNvPr>
          <p:cNvSpPr>
            <a:spLocks noGrp="1"/>
          </p:cNvSpPr>
          <p:nvPr>
            <p:ph type="sldNum" sz="quarter" idx="12"/>
          </p:nvPr>
        </p:nvSpPr>
        <p:spPr/>
        <p:txBody>
          <a:bodyPr/>
          <a:lstStyle/>
          <a:p>
            <a:fld id="{9BBA8BAD-C024-4EBD-AE8C-2F50AC709554}" type="slidenum">
              <a:rPr lang="pl-PL" altLang="pl-PL" smtClean="0"/>
              <a:pPr/>
              <a:t>19</a:t>
            </a:fld>
            <a:endParaRPr lang="pl-PL" altLang="pl-P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74638"/>
            <a:ext cx="8686800" cy="634082"/>
          </a:xfrm>
        </p:spPr>
        <p:txBody>
          <a:bodyPr/>
          <a:lstStyle/>
          <a:p>
            <a:pPr algn="l"/>
            <a:r>
              <a:rPr lang="pl-PL" sz="3200" b="1" dirty="0">
                <a:solidFill>
                  <a:schemeClr val="tx2"/>
                </a:solidFill>
              </a:rPr>
              <a:t>O czym będziemy mówić?</a:t>
            </a:r>
          </a:p>
        </p:txBody>
      </p:sp>
      <p:sp>
        <p:nvSpPr>
          <p:cNvPr id="3" name="Symbol zastępczy zawartości 2"/>
          <p:cNvSpPr>
            <a:spLocks noGrp="1"/>
          </p:cNvSpPr>
          <p:nvPr>
            <p:ph idx="1"/>
          </p:nvPr>
        </p:nvSpPr>
        <p:spPr>
          <a:xfrm>
            <a:off x="467544" y="1340768"/>
            <a:ext cx="8229600" cy="4525963"/>
          </a:xfrm>
        </p:spPr>
        <p:txBody>
          <a:bodyPr/>
          <a:lstStyle/>
          <a:p>
            <a:pPr marL="514350" indent="-514350">
              <a:buFont typeface="+mj-lt"/>
              <a:buAutoNum type="arabicPeriod"/>
            </a:pPr>
            <a:endParaRPr lang="pl-PL" dirty="0"/>
          </a:p>
          <a:p>
            <a:pPr marL="514350" indent="-514350">
              <a:buFont typeface="+mj-lt"/>
              <a:buAutoNum type="arabicPeriod"/>
            </a:pPr>
            <a:r>
              <a:rPr lang="pl-PL" dirty="0"/>
              <a:t>System Obsługi Wniosków Aplikacyjnych SOWA</a:t>
            </a:r>
          </a:p>
          <a:p>
            <a:pPr marL="514350" indent="-514350">
              <a:buFont typeface="+mj-lt"/>
              <a:buAutoNum type="arabicPeriod"/>
            </a:pPr>
            <a:r>
              <a:rPr lang="pl-PL" dirty="0"/>
              <a:t>System oceny – etapy</a:t>
            </a:r>
          </a:p>
          <a:p>
            <a:pPr marL="514350" indent="-514350">
              <a:buFont typeface="+mj-lt"/>
              <a:buAutoNum type="arabicPeriod"/>
            </a:pPr>
            <a:r>
              <a:rPr lang="pl-PL" dirty="0"/>
              <a:t>Najczęściej popełniane błędy i wskazówki jak ich uniknąć</a:t>
            </a:r>
          </a:p>
        </p:txBody>
      </p:sp>
      <p:sp>
        <p:nvSpPr>
          <p:cNvPr id="4" name="Symbol zastępczy numeru slajdu 3">
            <a:extLst>
              <a:ext uri="{FF2B5EF4-FFF2-40B4-BE49-F238E27FC236}">
                <a16:creationId xmlns:a16="http://schemas.microsoft.com/office/drawing/2014/main" xmlns="" id="{4D50E9EF-E08C-4608-9E03-2BA15EAA0863}"/>
              </a:ext>
            </a:extLst>
          </p:cNvPr>
          <p:cNvSpPr>
            <a:spLocks noGrp="1"/>
          </p:cNvSpPr>
          <p:nvPr>
            <p:ph type="sldNum" sz="quarter" idx="12"/>
          </p:nvPr>
        </p:nvSpPr>
        <p:spPr/>
        <p:txBody>
          <a:bodyPr/>
          <a:lstStyle/>
          <a:p>
            <a:fld id="{9BBA8BAD-C024-4EBD-AE8C-2F50AC709554}" type="slidenum">
              <a:rPr lang="pl-PL" altLang="pl-PL" smtClean="0"/>
              <a:pPr/>
              <a:t>2</a:t>
            </a:fld>
            <a:endParaRPr lang="pl-PL" altLang="pl-PL"/>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893564"/>
            <a:ext cx="8229600" cy="5472112"/>
          </a:xfrm>
        </p:spPr>
        <p:txBody>
          <a:bodyPr>
            <a:normAutofit/>
          </a:bodyPr>
          <a:lstStyle/>
          <a:p>
            <a:pPr eaLnBrk="1" hangingPunct="1">
              <a:buFont typeface="Arial" pitchFamily="34" charset="0"/>
              <a:buNone/>
              <a:defRPr/>
            </a:pPr>
            <a:r>
              <a:rPr lang="pl-PL" sz="1800" b="1" dirty="0">
                <a:solidFill>
                  <a:schemeClr val="tx2"/>
                </a:solidFill>
                <a:latin typeface="Calibri" pitchFamily="34" charset="0"/>
              </a:rPr>
              <a:t>Kto? </a:t>
            </a:r>
          </a:p>
          <a:p>
            <a:pPr eaLnBrk="1" hangingPunct="1">
              <a:buFont typeface="Wingdings" pitchFamily="2" charset="2"/>
              <a:buChar char="ü"/>
              <a:defRPr/>
            </a:pPr>
            <a:r>
              <a:rPr lang="pl-PL" sz="1600" dirty="0"/>
              <a:t>pracownik IOK (UMWD) -  zasada: 1 wniosek – 1 pracownik (ten sam pracownik, który dokonuje weryfikacji braków w zakresie warunków formalnych i/lub oczywistych omyłek)</a:t>
            </a:r>
            <a:endParaRPr lang="pl-PL" sz="1600" b="1" i="1" dirty="0">
              <a:solidFill>
                <a:srgbClr val="7030A0"/>
              </a:solidFill>
            </a:endParaRPr>
          </a:p>
          <a:p>
            <a:pPr eaLnBrk="1" hangingPunct="1">
              <a:buNone/>
              <a:defRPr/>
            </a:pPr>
            <a:r>
              <a:rPr lang="pl-PL" sz="1800" b="1" dirty="0">
                <a:solidFill>
                  <a:schemeClr val="tx2"/>
                </a:solidFill>
                <a:latin typeface="Calibri" pitchFamily="34" charset="0"/>
              </a:rPr>
              <a:t>Co jest sprawdzane?</a:t>
            </a:r>
          </a:p>
          <a:p>
            <a:pPr algn="just" eaLnBrk="1" hangingPunct="1">
              <a:spcAft>
                <a:spcPts val="600"/>
              </a:spcAft>
              <a:buFont typeface="Arial" pitchFamily="34" charset="0"/>
              <a:buNone/>
              <a:defRPr/>
            </a:pPr>
            <a:r>
              <a:rPr lang="pl-PL" sz="1600" dirty="0"/>
              <a:t>Przy użyciu </a:t>
            </a:r>
            <a:r>
              <a:rPr lang="pl-PL" sz="1600" b="1" dirty="0"/>
              <a:t>karty oceny formalnej </a:t>
            </a:r>
            <a:r>
              <a:rPr lang="pl-PL" sz="1600" dirty="0"/>
              <a:t>(część II a – ocena kryteriów formalnych i kryteriów dostępu) </a:t>
            </a:r>
            <a:r>
              <a:rPr lang="pl-PL" sz="1600" i="1" dirty="0"/>
              <a:t/>
            </a:r>
            <a:br>
              <a:rPr lang="pl-PL" sz="1600" i="1" dirty="0"/>
            </a:br>
            <a:r>
              <a:rPr lang="pl-PL" sz="1600" dirty="0"/>
              <a:t>w ramach etapu oceny formalnej sprawdzane są:</a:t>
            </a:r>
          </a:p>
          <a:p>
            <a:pPr eaLnBrk="1" hangingPunct="1">
              <a:buFont typeface="Wingdings" pitchFamily="2" charset="2"/>
              <a:buChar char="ü"/>
              <a:defRPr/>
            </a:pPr>
            <a:r>
              <a:rPr lang="pl-PL" sz="1600" b="1" dirty="0"/>
              <a:t>kryteria formalne (wspólne i specyficzne dla naboru) </a:t>
            </a:r>
            <a:r>
              <a:rPr lang="pl-PL" sz="1600" dirty="0"/>
              <a:t>- ocena: spełnia, nie spełnia, nie dotyczy,</a:t>
            </a:r>
          </a:p>
          <a:p>
            <a:pPr eaLnBrk="1" hangingPunct="1">
              <a:buFont typeface="Wingdings" pitchFamily="2" charset="2"/>
              <a:buChar char="ü"/>
              <a:defRPr/>
            </a:pPr>
            <a:r>
              <a:rPr lang="pl-PL" sz="1600" b="1" dirty="0"/>
              <a:t>kryteria dostępu </a:t>
            </a:r>
            <a:r>
              <a:rPr lang="pl-PL" sz="1600" dirty="0"/>
              <a:t>- ocena: spełnia, nie spełnia, nie dotyczy.</a:t>
            </a:r>
          </a:p>
          <a:p>
            <a:pPr eaLnBrk="1" hangingPunct="1">
              <a:buNone/>
              <a:defRPr/>
            </a:pPr>
            <a:r>
              <a:rPr lang="pl-PL" sz="1800" b="1" dirty="0">
                <a:solidFill>
                  <a:schemeClr val="tx2"/>
                </a:solidFill>
                <a:latin typeface="Calibri" pitchFamily="34" charset="0"/>
              </a:rPr>
              <a:t>Jeżeli projekt jest niezgodny z danym kryterium:</a:t>
            </a:r>
          </a:p>
          <a:p>
            <a:r>
              <a:rPr lang="pl-PL" sz="1600" dirty="0"/>
              <a:t>o ile tak wskazano w kryterium - dopuszcza się jednokrotne skierowanie projektu do poprawy/uzupełnienia w zakresie skutkującym jego spełnieniem. Niespełnienie kryterium po wezwaniu do uzupełnienia/poprawy skutkuje jego odrzuceniem (weryfikacja przy użyciu karty oceny formalnej II część b);</a:t>
            </a:r>
          </a:p>
          <a:p>
            <a:r>
              <a:rPr lang="pl-PL" sz="1600" dirty="0"/>
              <a:t>zostaje oceniony negatywnie i </a:t>
            </a:r>
            <a:r>
              <a:rPr lang="pl-PL" sz="1600" b="1" dirty="0"/>
              <a:t>nie podlega dalszej ocenie.</a:t>
            </a:r>
          </a:p>
          <a:p>
            <a:pPr eaLnBrk="1" hangingPunct="1">
              <a:buFont typeface="Arial" pitchFamily="34" charset="0"/>
              <a:buNone/>
              <a:defRPr/>
            </a:pPr>
            <a:endParaRPr lang="pl-PL" sz="1800" dirty="0"/>
          </a:p>
          <a:p>
            <a:pPr algn="just" eaLnBrk="1" hangingPunct="1">
              <a:spcAft>
                <a:spcPts val="600"/>
              </a:spcAft>
              <a:defRPr/>
            </a:pPr>
            <a:endParaRPr lang="pl-PL" sz="1800" dirty="0"/>
          </a:p>
          <a:p>
            <a:pPr eaLnBrk="1" hangingPunct="1">
              <a:buFont typeface="Arial" pitchFamily="34" charset="0"/>
              <a:buNone/>
              <a:defRPr/>
            </a:pPr>
            <a:endParaRPr lang="pl-PL" sz="1800" dirty="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Ocena formalna</a:t>
            </a:r>
          </a:p>
        </p:txBody>
      </p:sp>
      <p:sp>
        <p:nvSpPr>
          <p:cNvPr id="8" name="Prostokąt 19"/>
          <p:cNvSpPr>
            <a:spLocks noChangeArrowheads="1"/>
          </p:cNvSpPr>
          <p:nvPr/>
        </p:nvSpPr>
        <p:spPr bwMode="auto">
          <a:xfrm>
            <a:off x="395536" y="5229200"/>
            <a:ext cx="8424936" cy="1464231"/>
          </a:xfrm>
          <a:prstGeom prst="roundRect">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defRPr/>
            </a:pPr>
            <a:r>
              <a:rPr lang="pl-PL" sz="1600" dirty="0"/>
              <a:t>Po zakończeniu etapu oceny:</a:t>
            </a:r>
          </a:p>
          <a:p>
            <a:pPr marL="342900" indent="-342900">
              <a:buFont typeface="+mj-lt"/>
              <a:buAutoNum type="arabicPeriod"/>
              <a:defRPr/>
            </a:pPr>
            <a:r>
              <a:rPr lang="pl-PL" sz="1600" dirty="0"/>
              <a:t>Lista projektów skierowanych do oceny merytorycznej (pozytywnych formalnie) </a:t>
            </a:r>
            <a:r>
              <a:rPr lang="pl-PL" sz="1600" dirty="0">
                <a:sym typeface="Wingdings"/>
              </a:rPr>
              <a:t> </a:t>
            </a:r>
            <a:r>
              <a:rPr lang="pl-PL" sz="1600" dirty="0">
                <a:hlinkClick r:id="rId3"/>
              </a:rPr>
              <a:t>www.rpo.dolnyslask.pl</a:t>
            </a:r>
            <a:r>
              <a:rPr lang="pl-PL" sz="1600" dirty="0"/>
              <a:t> oraz na stronie właściwego ZIT</a:t>
            </a:r>
          </a:p>
          <a:p>
            <a:pPr marL="342900" indent="-342900">
              <a:buFont typeface="+mj-lt"/>
              <a:buAutoNum type="arabicPeriod"/>
              <a:defRPr/>
            </a:pPr>
            <a:r>
              <a:rPr lang="pl-PL" sz="1600" dirty="0"/>
              <a:t>Do wnioskodawców, których wniosek został oceniony negatywnie na tym etapie </a:t>
            </a:r>
            <a:r>
              <a:rPr lang="pl-PL" sz="1600" dirty="0">
                <a:sym typeface="Wingdings"/>
              </a:rPr>
              <a:t> pismo z wynikiem oceny</a:t>
            </a:r>
            <a:endParaRPr lang="pl-PL" sz="1600" dirty="0"/>
          </a:p>
        </p:txBody>
      </p:sp>
      <p:sp>
        <p:nvSpPr>
          <p:cNvPr id="2" name="Symbol zastępczy numeru slajdu 1">
            <a:extLst>
              <a:ext uri="{FF2B5EF4-FFF2-40B4-BE49-F238E27FC236}">
                <a16:creationId xmlns:a16="http://schemas.microsoft.com/office/drawing/2014/main" xmlns="" id="{8C713E36-0EA1-4766-8132-FE5B5A6698BF}"/>
              </a:ext>
            </a:extLst>
          </p:cNvPr>
          <p:cNvSpPr>
            <a:spLocks noGrp="1"/>
          </p:cNvSpPr>
          <p:nvPr>
            <p:ph type="sldNum" sz="quarter" idx="12"/>
          </p:nvPr>
        </p:nvSpPr>
        <p:spPr/>
        <p:txBody>
          <a:bodyPr/>
          <a:lstStyle/>
          <a:p>
            <a:fld id="{9BBA8BAD-C024-4EBD-AE8C-2F50AC709554}" type="slidenum">
              <a:rPr lang="pl-PL" altLang="pl-PL" smtClean="0"/>
              <a:pPr/>
              <a:t>20</a:t>
            </a:fld>
            <a:endParaRPr lang="pl-PL" altLang="pl-PL"/>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513"/>
            <a:ext cx="8229600" cy="547211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9" name="Symbol zastępczy zawartości 2"/>
          <p:cNvSpPr txBox="1">
            <a:spLocks/>
          </p:cNvSpPr>
          <p:nvPr/>
        </p:nvSpPr>
        <p:spPr bwMode="auto">
          <a:xfrm>
            <a:off x="683568" y="1628800"/>
            <a:ext cx="8229600" cy="5400600"/>
          </a:xfrm>
          <a:prstGeom prst="rect">
            <a:avLst/>
          </a:prstGeom>
          <a:noFill/>
          <a:ln w="9525">
            <a:noFill/>
            <a:miter lim="800000"/>
            <a:headEnd/>
            <a:tailEnd/>
          </a:ln>
          <a:extLst>
            <a:ext uri="{FAA26D3D-D897-4be2-8F04-BA451C77F1D7}"/>
          </a:extLst>
        </p:spPr>
        <p:txBody>
          <a:bodyPr>
            <a:normAutofit/>
          </a:bodyPr>
          <a:lstStyle/>
          <a:p>
            <a:pPr marL="342900" indent="-342900" eaLnBrk="1" fontAlgn="auto" hangingPunct="1">
              <a:spcBef>
                <a:spcPct val="20000"/>
              </a:spcBef>
              <a:spcAft>
                <a:spcPts val="0"/>
              </a:spcAft>
              <a:buFont typeface="Arial" pitchFamily="34" charset="0"/>
              <a:buNone/>
              <a:defRPr/>
            </a:pPr>
            <a:endParaRPr lang="pl-PL" b="1" i="1" dirty="0">
              <a:solidFill>
                <a:srgbClr val="C105B8"/>
              </a:solidFill>
              <a:effectLst>
                <a:outerShdw blurRad="38100" dist="38100" dir="2700000" algn="tl">
                  <a:srgbClr val="000000">
                    <a:alpha val="43137"/>
                  </a:srgbClr>
                </a:outerShdw>
              </a:effectLst>
              <a:latin typeface="+mn-lt"/>
            </a:endParaRPr>
          </a:p>
          <a:p>
            <a:pPr marL="342900" indent="-342900" eaLnBrk="1" fontAlgn="auto" hangingPunct="1">
              <a:spcBef>
                <a:spcPct val="20000"/>
              </a:spcBef>
              <a:spcAft>
                <a:spcPts val="0"/>
              </a:spcAft>
              <a:buFont typeface="Arial" pitchFamily="34" charset="0"/>
              <a:buNone/>
              <a:defRPr/>
            </a:pPr>
            <a:endParaRPr lang="pl-PL" dirty="0">
              <a:solidFill>
                <a:srgbClr val="C105B8"/>
              </a:solidFill>
              <a:latin typeface="+mn-lt"/>
            </a:endParaRPr>
          </a:p>
          <a:p>
            <a:pPr marL="342900" indent="-342900" algn="just" eaLnBrk="1" fontAlgn="auto" hangingPunct="1">
              <a:spcBef>
                <a:spcPct val="20000"/>
              </a:spcBef>
              <a:spcAft>
                <a:spcPts val="600"/>
              </a:spcAft>
              <a:buFont typeface="Arial" pitchFamily="34" charset="0"/>
              <a:buChar char="•"/>
              <a:defRPr/>
            </a:pPr>
            <a:endParaRPr lang="pl-PL" dirty="0">
              <a:solidFill>
                <a:srgbClr val="C105B8"/>
              </a:solidFill>
              <a:latin typeface="+mn-lt"/>
            </a:endParaRPr>
          </a:p>
          <a:p>
            <a:pPr marL="342900" indent="-342900" algn="ctr" eaLnBrk="1" fontAlgn="auto" hangingPunct="1">
              <a:spcBef>
                <a:spcPct val="20000"/>
              </a:spcBef>
              <a:spcAft>
                <a:spcPts val="0"/>
              </a:spcAft>
              <a:buFont typeface="Arial" pitchFamily="34" charset="0"/>
              <a:buNone/>
              <a:defRPr/>
            </a:pPr>
            <a:r>
              <a:rPr lang="pl-PL" sz="4800" b="1" dirty="0">
                <a:solidFill>
                  <a:schemeClr val="tx2"/>
                </a:solidFill>
              </a:rPr>
              <a:t>Etap oceny merytorycznej</a:t>
            </a:r>
          </a:p>
        </p:txBody>
      </p:sp>
      <p:sp>
        <p:nvSpPr>
          <p:cNvPr id="2" name="Symbol zastępczy numeru slajdu 1">
            <a:extLst>
              <a:ext uri="{FF2B5EF4-FFF2-40B4-BE49-F238E27FC236}">
                <a16:creationId xmlns:a16="http://schemas.microsoft.com/office/drawing/2014/main" xmlns="" id="{9061EB10-C09D-4A18-BA9A-9D66030E60E8}"/>
              </a:ext>
            </a:extLst>
          </p:cNvPr>
          <p:cNvSpPr>
            <a:spLocks noGrp="1"/>
          </p:cNvSpPr>
          <p:nvPr>
            <p:ph type="sldNum" sz="quarter" idx="12"/>
          </p:nvPr>
        </p:nvSpPr>
        <p:spPr/>
        <p:txBody>
          <a:bodyPr/>
          <a:lstStyle/>
          <a:p>
            <a:fld id="{9BBA8BAD-C024-4EBD-AE8C-2F50AC709554}" type="slidenum">
              <a:rPr lang="pl-PL" altLang="pl-PL" smtClean="0"/>
              <a:pPr/>
              <a:t>21</a:t>
            </a:fld>
            <a:endParaRPr lang="pl-PL" altLang="pl-PL"/>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513"/>
            <a:ext cx="8229600" cy="3528615"/>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a:p>
            <a:pPr eaLnBrk="1" hangingPunct="1">
              <a:buFont typeface="Arial" pitchFamily="34" charset="0"/>
              <a:buNone/>
              <a:defRPr/>
            </a:pPr>
            <a:endParaRPr lang="pl-PL" sz="1800" b="1" i="1" u="sng"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9" name="Symbol zastępczy zawartości 2"/>
          <p:cNvSpPr txBox="1">
            <a:spLocks/>
          </p:cNvSpPr>
          <p:nvPr/>
        </p:nvSpPr>
        <p:spPr bwMode="auto">
          <a:xfrm>
            <a:off x="457200" y="1052513"/>
            <a:ext cx="8455968" cy="5544839"/>
          </a:xfrm>
          <a:prstGeom prst="rect">
            <a:avLst/>
          </a:prstGeom>
          <a:noFill/>
          <a:ln w="9525">
            <a:noFill/>
            <a:miter lim="800000"/>
            <a:headEnd/>
            <a:tailEnd/>
          </a:ln>
          <a:extLst>
            <a:ext uri="{FAA26D3D-D897-4be2-8F04-BA451C77F1D7}"/>
          </a:extLst>
        </p:spPr>
        <p:txBody>
          <a:bodyPr>
            <a:normAutofit/>
          </a:bodyPr>
          <a:lstStyle/>
          <a:p>
            <a:pPr eaLnBrk="1" hangingPunct="1">
              <a:buNone/>
              <a:defRPr/>
            </a:pPr>
            <a:r>
              <a:rPr lang="pl-PL" sz="2000" b="1" dirty="0">
                <a:solidFill>
                  <a:schemeClr val="tx2"/>
                </a:solidFill>
              </a:rPr>
              <a:t>Kto? </a:t>
            </a:r>
          </a:p>
          <a:p>
            <a:pPr eaLnBrk="1" hangingPunct="1">
              <a:buFont typeface="Wingdings" pitchFamily="2" charset="2"/>
              <a:buChar char="ü"/>
              <a:defRPr/>
            </a:pPr>
            <a:r>
              <a:rPr lang="pl-PL" b="1" dirty="0"/>
              <a:t>Pracownik IOK (UMWD) – Ekspert  - </a:t>
            </a:r>
            <a:r>
              <a:rPr lang="pl-PL" dirty="0"/>
              <a:t>dwóch członków KOP, wybranych w drodze losowania</a:t>
            </a:r>
          </a:p>
          <a:p>
            <a:pPr eaLnBrk="1" hangingPunct="1">
              <a:defRPr/>
            </a:pPr>
            <a:endParaRPr lang="pl-PL" dirty="0"/>
          </a:p>
          <a:p>
            <a:pPr eaLnBrk="1" hangingPunct="1">
              <a:buNone/>
              <a:defRPr/>
            </a:pPr>
            <a:r>
              <a:rPr lang="pl-PL" sz="2000" b="1" dirty="0">
                <a:solidFill>
                  <a:schemeClr val="tx2"/>
                </a:solidFill>
              </a:rPr>
              <a:t>Co jest sprawdzane?</a:t>
            </a:r>
          </a:p>
          <a:p>
            <a:pPr algn="just" eaLnBrk="1" hangingPunct="1">
              <a:spcAft>
                <a:spcPts val="600"/>
              </a:spcAft>
              <a:buFont typeface="Arial" pitchFamily="34" charset="0"/>
              <a:buNone/>
              <a:defRPr/>
            </a:pPr>
            <a:r>
              <a:rPr lang="pl-PL" dirty="0"/>
              <a:t>Przy użyciu karty oceny merytorycznej sprawdzane są:</a:t>
            </a:r>
          </a:p>
          <a:p>
            <a:pPr algn="just" eaLnBrk="1" hangingPunct="1">
              <a:spcAft>
                <a:spcPts val="600"/>
              </a:spcAft>
              <a:buFont typeface="Arial" pitchFamily="34" charset="0"/>
              <a:buNone/>
              <a:defRPr/>
            </a:pPr>
            <a:endParaRPr lang="pl-PL" dirty="0"/>
          </a:p>
          <a:p>
            <a:pPr eaLnBrk="1" hangingPunct="1">
              <a:buFont typeface="Wingdings" pitchFamily="2" charset="2"/>
              <a:buChar char="ü"/>
              <a:defRPr/>
            </a:pPr>
            <a:r>
              <a:rPr lang="pl-PL" dirty="0"/>
              <a:t>kryteria horyzontalne; </a:t>
            </a:r>
          </a:p>
          <a:p>
            <a:pPr eaLnBrk="1" hangingPunct="1">
              <a:buFont typeface="Wingdings" pitchFamily="2" charset="2"/>
              <a:buChar char="ü"/>
              <a:defRPr/>
            </a:pPr>
            <a:r>
              <a:rPr lang="pl-PL" dirty="0"/>
              <a:t>ogólne kryteria merytoryczne (wspólne i specyficzne);</a:t>
            </a:r>
          </a:p>
          <a:p>
            <a:pPr eaLnBrk="1" hangingPunct="1">
              <a:buFont typeface="Arial" pitchFamily="34" charset="0"/>
              <a:buNone/>
              <a:defRPr/>
            </a:pPr>
            <a:endParaRPr lang="pl-PL" dirty="0"/>
          </a:p>
          <a:p>
            <a:pPr eaLnBrk="1" hangingPunct="1">
              <a:buFont typeface="Arial" pitchFamily="34" charset="0"/>
              <a:buNone/>
              <a:defRPr/>
            </a:pPr>
            <a:r>
              <a:rPr lang="pl-PL" u="sng" dirty="0"/>
              <a:t>Możliwość skierowania projektu do negocjacji</a:t>
            </a:r>
          </a:p>
        </p:txBody>
      </p:sp>
      <p:sp>
        <p:nvSpPr>
          <p:cNvPr id="2" name="Symbol zastępczy numeru slajdu 1">
            <a:extLst>
              <a:ext uri="{FF2B5EF4-FFF2-40B4-BE49-F238E27FC236}">
                <a16:creationId xmlns:a16="http://schemas.microsoft.com/office/drawing/2014/main" xmlns="" id="{9061EB10-C09D-4A18-BA9A-9D66030E60E8}"/>
              </a:ext>
            </a:extLst>
          </p:cNvPr>
          <p:cNvSpPr>
            <a:spLocks noGrp="1"/>
          </p:cNvSpPr>
          <p:nvPr>
            <p:ph type="sldNum" sz="quarter" idx="12"/>
          </p:nvPr>
        </p:nvSpPr>
        <p:spPr/>
        <p:txBody>
          <a:bodyPr/>
          <a:lstStyle/>
          <a:p>
            <a:fld id="{9BBA8BAD-C024-4EBD-AE8C-2F50AC709554}" type="slidenum">
              <a:rPr lang="pl-PL" altLang="pl-PL" smtClean="0"/>
              <a:pPr/>
              <a:t>22</a:t>
            </a:fld>
            <a:endParaRPr lang="pl-PL" altLang="pl-PL"/>
          </a:p>
        </p:txBody>
      </p:sp>
      <p:sp>
        <p:nvSpPr>
          <p:cNvPr id="5" name="Prostokąt 19">
            <a:extLst>
              <a:ext uri="{FF2B5EF4-FFF2-40B4-BE49-F238E27FC236}">
                <a16:creationId xmlns:a16="http://schemas.microsoft.com/office/drawing/2014/main" xmlns="" id="{2B08765F-6CEA-4902-AC0E-16D4B51B5E29}"/>
              </a:ext>
            </a:extLst>
          </p:cNvPr>
          <p:cNvSpPr>
            <a:spLocks noChangeArrowheads="1"/>
          </p:cNvSpPr>
          <p:nvPr/>
        </p:nvSpPr>
        <p:spPr bwMode="auto">
          <a:xfrm>
            <a:off x="481445" y="4857124"/>
            <a:ext cx="8229600" cy="1464231"/>
          </a:xfrm>
          <a:prstGeom prst="roundRect">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defRPr/>
            </a:pPr>
            <a:r>
              <a:rPr lang="pl-PL" sz="1600" dirty="0"/>
              <a:t>Po zakończeniu etapu oceny:</a:t>
            </a:r>
          </a:p>
          <a:p>
            <a:pPr marL="342900" indent="-342900">
              <a:buFont typeface="+mj-lt"/>
              <a:buAutoNum type="arabicPeriod"/>
              <a:defRPr/>
            </a:pPr>
            <a:r>
              <a:rPr lang="pl-PL" sz="1600" dirty="0"/>
              <a:t>Lista projektów skierowanych do etapu negocjacji (pozytywnych merytorycznie i skierowanych do negocjacji) </a:t>
            </a:r>
            <a:r>
              <a:rPr lang="pl-PL" sz="1600" dirty="0">
                <a:sym typeface="Wingdings"/>
              </a:rPr>
              <a:t> </a:t>
            </a:r>
            <a:r>
              <a:rPr lang="pl-PL" sz="1600" dirty="0">
                <a:hlinkClick r:id="rId3"/>
              </a:rPr>
              <a:t>www.rpo.dolnyslask.pl</a:t>
            </a:r>
            <a:r>
              <a:rPr lang="pl-PL" sz="1600" dirty="0"/>
              <a:t> oraz na stronie właściwego ZIT</a:t>
            </a:r>
          </a:p>
          <a:p>
            <a:pPr marL="342900" indent="-342900">
              <a:buFont typeface="+mj-lt"/>
              <a:buAutoNum type="arabicPeriod"/>
              <a:defRPr/>
            </a:pPr>
            <a:r>
              <a:rPr lang="pl-PL" sz="1600" dirty="0"/>
              <a:t>Do wnioskodawców, których wniosek został oceniony negatywnie na tym etapie </a:t>
            </a:r>
            <a:r>
              <a:rPr lang="pl-PL" sz="1600" dirty="0">
                <a:sym typeface="Wingdings"/>
              </a:rPr>
              <a:t> pismo </a:t>
            </a:r>
            <a:br>
              <a:rPr lang="pl-PL" sz="1600" dirty="0">
                <a:sym typeface="Wingdings"/>
              </a:rPr>
            </a:br>
            <a:r>
              <a:rPr lang="pl-PL" sz="1600" dirty="0">
                <a:sym typeface="Wingdings"/>
              </a:rPr>
              <a:t>z wynikiem oceny.</a:t>
            </a:r>
          </a:p>
        </p:txBody>
      </p:sp>
    </p:spTree>
    <p:extLst>
      <p:ext uri="{BB962C8B-B14F-4D97-AF65-F5344CB8AC3E}">
        <p14:creationId xmlns:p14="http://schemas.microsoft.com/office/powerpoint/2010/main" xmlns="" val="503552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4744"/>
            <a:ext cx="8229600" cy="54006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a:solidFill>
                <a:srgbClr val="C105B8"/>
              </a:solidFill>
              <a:effectLst>
                <a:outerShdw blurRad="38100" dist="38100" dir="2700000" algn="tl">
                  <a:srgbClr val="000000">
                    <a:alpha val="43137"/>
                  </a:srgbClr>
                </a:outerShdw>
              </a:effectLst>
            </a:endParaRPr>
          </a:p>
          <a:p>
            <a:pPr algn="just" eaLnBrk="1" fontAlgn="auto" hangingPunct="1">
              <a:spcAft>
                <a:spcPts val="600"/>
              </a:spcAft>
              <a:buFont typeface="Arial" pitchFamily="34" charset="0"/>
              <a:buNone/>
              <a:defRPr/>
            </a:pPr>
            <a:endParaRPr lang="pl-PL" sz="1800" dirty="0">
              <a:solidFill>
                <a:srgbClr val="C105B8"/>
              </a:solidFill>
            </a:endParaRPr>
          </a:p>
          <a:p>
            <a:pPr algn="ctr" eaLnBrk="1" fontAlgn="auto" hangingPunct="1">
              <a:spcAft>
                <a:spcPts val="0"/>
              </a:spcAft>
              <a:buNone/>
              <a:defRPr/>
            </a:pPr>
            <a:endParaRPr lang="pl-PL" sz="48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algn="ctr" eaLnBrk="1" fontAlgn="auto" hangingPunct="1">
              <a:spcAft>
                <a:spcPts val="0"/>
              </a:spcAft>
              <a:buNone/>
              <a:defRPr/>
            </a:pPr>
            <a:r>
              <a:rPr lang="pl-PL" sz="4800" b="1" dirty="0">
                <a:solidFill>
                  <a:schemeClr val="tx2"/>
                </a:solidFill>
                <a:latin typeface="Calibri" pitchFamily="34" charset="0"/>
              </a:rPr>
              <a:t>Etap negocjacji</a:t>
            </a:r>
          </a:p>
        </p:txBody>
      </p:sp>
      <p:sp>
        <p:nvSpPr>
          <p:cNvPr id="2" name="Symbol zastępczy numeru slajdu 1">
            <a:extLst>
              <a:ext uri="{FF2B5EF4-FFF2-40B4-BE49-F238E27FC236}">
                <a16:creationId xmlns:a16="http://schemas.microsoft.com/office/drawing/2014/main" xmlns="" id="{68BF0F1F-6D0F-4E9A-BE4A-1F0041A52EF4}"/>
              </a:ext>
            </a:extLst>
          </p:cNvPr>
          <p:cNvSpPr>
            <a:spLocks noGrp="1"/>
          </p:cNvSpPr>
          <p:nvPr>
            <p:ph type="sldNum" sz="quarter" idx="12"/>
          </p:nvPr>
        </p:nvSpPr>
        <p:spPr/>
        <p:txBody>
          <a:bodyPr/>
          <a:lstStyle/>
          <a:p>
            <a:fld id="{9BBA8BAD-C024-4EBD-AE8C-2F50AC709554}" type="slidenum">
              <a:rPr lang="pl-PL" altLang="pl-PL" smtClean="0"/>
              <a:pPr/>
              <a:t>23</a:t>
            </a:fld>
            <a:endParaRPr lang="pl-PL" altLang="pl-PL"/>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229600" cy="5399087"/>
          </a:xfrm>
        </p:spPr>
        <p:txBody>
          <a:bodyPr>
            <a:normAutofit/>
          </a:bodyPr>
          <a:lstStyle/>
          <a:p>
            <a:pPr eaLnBrk="1" hangingPunct="1">
              <a:buFont typeface="Arial" pitchFamily="34" charset="0"/>
              <a:buNone/>
              <a:defRPr/>
            </a:pPr>
            <a:endParaRPr lang="pl-PL" sz="1800" b="1" i="1" dirty="0">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dirty="0"/>
          </a:p>
          <a:p>
            <a:pPr eaLnBrk="1" hangingPunct="1">
              <a:buFont typeface="Arial" pitchFamily="34" charset="0"/>
              <a:buNone/>
              <a:defRPr/>
            </a:pPr>
            <a:endParaRPr lang="pl-PL" sz="1800" dirty="0"/>
          </a:p>
          <a:p>
            <a:pPr algn="just" eaLnBrk="1" hangingPunct="1">
              <a:spcAft>
                <a:spcPts val="600"/>
              </a:spcAft>
              <a:defRPr/>
            </a:pPr>
            <a:endParaRPr lang="pl-PL" sz="1800" dirty="0"/>
          </a:p>
          <a:p>
            <a:pPr eaLnBrk="1" hangingPunct="1">
              <a:buFont typeface="Arial" pitchFamily="34" charset="0"/>
              <a:buNone/>
              <a:defRPr/>
            </a:pPr>
            <a:endParaRPr lang="pl-PL" sz="1800" dirty="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Negocjacje</a:t>
            </a:r>
          </a:p>
        </p:txBody>
      </p:sp>
      <p:sp>
        <p:nvSpPr>
          <p:cNvPr id="4" name="Prostokąt 3"/>
          <p:cNvSpPr/>
          <p:nvPr/>
        </p:nvSpPr>
        <p:spPr>
          <a:xfrm>
            <a:off x="250825" y="1052513"/>
            <a:ext cx="8713788" cy="1231106"/>
          </a:xfrm>
          <a:prstGeom prst="rect">
            <a:avLst/>
          </a:prstGeom>
        </p:spPr>
        <p:txBody>
          <a:bodyPr>
            <a:spAutoFit/>
          </a:bodyPr>
          <a:lstStyle/>
          <a:p>
            <a:pPr eaLnBrk="1" hangingPunct="1">
              <a:defRPr/>
            </a:pPr>
            <a:endParaRPr lang="pl-PL" sz="2000" b="1" dirty="0">
              <a:solidFill>
                <a:schemeClr val="tx2"/>
              </a:solidFill>
            </a:endParaRPr>
          </a:p>
          <a:p>
            <a:pPr eaLnBrk="1" fontAlgn="auto" hangingPunct="1">
              <a:spcBef>
                <a:spcPts val="0"/>
              </a:spcBef>
              <a:spcAft>
                <a:spcPts val="0"/>
              </a:spcAft>
              <a:defRPr/>
            </a:pPr>
            <a:endParaRPr lang="pl-PL" dirty="0"/>
          </a:p>
          <a:p>
            <a:pPr eaLnBrk="1" fontAlgn="auto" hangingPunct="1">
              <a:spcBef>
                <a:spcPts val="0"/>
              </a:spcBef>
              <a:spcAft>
                <a:spcPts val="0"/>
              </a:spcAft>
              <a:defRPr/>
            </a:pPr>
            <a:endParaRPr lang="pl-PL" dirty="0"/>
          </a:p>
          <a:p>
            <a:pPr eaLnBrk="1" hangingPunct="1">
              <a:defRPr/>
            </a:pPr>
            <a:endParaRPr lang="pl-PL" dirty="0"/>
          </a:p>
        </p:txBody>
      </p:sp>
      <p:sp>
        <p:nvSpPr>
          <p:cNvPr id="2" name="Symbol zastępczy numeru slajdu 1">
            <a:extLst>
              <a:ext uri="{FF2B5EF4-FFF2-40B4-BE49-F238E27FC236}">
                <a16:creationId xmlns:a16="http://schemas.microsoft.com/office/drawing/2014/main" xmlns="" id="{E0A64687-BF24-48FD-B6B3-58599D515ACD}"/>
              </a:ext>
            </a:extLst>
          </p:cNvPr>
          <p:cNvSpPr>
            <a:spLocks noGrp="1"/>
          </p:cNvSpPr>
          <p:nvPr>
            <p:ph type="sldNum" sz="quarter" idx="12"/>
          </p:nvPr>
        </p:nvSpPr>
        <p:spPr/>
        <p:txBody>
          <a:bodyPr/>
          <a:lstStyle/>
          <a:p>
            <a:fld id="{9BBA8BAD-C024-4EBD-AE8C-2F50AC709554}" type="slidenum">
              <a:rPr lang="pl-PL" altLang="pl-PL" smtClean="0"/>
              <a:pPr/>
              <a:t>24</a:t>
            </a:fld>
            <a:endParaRPr lang="pl-PL" altLang="pl-PL"/>
          </a:p>
        </p:txBody>
      </p:sp>
      <p:sp>
        <p:nvSpPr>
          <p:cNvPr id="6" name="Prostokąt zaokrąglony 5"/>
          <p:cNvSpPr/>
          <p:nvPr/>
        </p:nvSpPr>
        <p:spPr>
          <a:xfrm>
            <a:off x="508335" y="1757385"/>
            <a:ext cx="8198768" cy="3462340"/>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marL="285750" indent="-285750" eaLnBrk="1" fontAlgn="auto" hangingPunct="1">
              <a:spcBef>
                <a:spcPts val="0"/>
              </a:spcBef>
              <a:spcAft>
                <a:spcPts val="0"/>
              </a:spcAft>
              <a:buFont typeface="Wingdings" panose="05000000000000000000" pitchFamily="2" charset="2"/>
              <a:buChar char="Ø"/>
              <a:defRPr/>
            </a:pPr>
            <a:r>
              <a:rPr lang="pl-PL" sz="2000" dirty="0"/>
              <a:t>Możliwość skierowania projektu do negocjacji wynika </a:t>
            </a:r>
            <a:r>
              <a:rPr lang="pl-PL" sz="2000" b="1" dirty="0"/>
              <a:t>z definicji danego kryterium </a:t>
            </a:r>
            <a:r>
              <a:rPr lang="pl-PL" sz="2000" dirty="0"/>
              <a:t>merytorycznego lub obligatoryjnego. </a:t>
            </a:r>
          </a:p>
          <a:p>
            <a:endParaRPr lang="pl-PL" sz="2000" dirty="0"/>
          </a:p>
          <a:p>
            <a:endParaRPr lang="pl-PL" sz="2000" dirty="0"/>
          </a:p>
          <a:p>
            <a:pPr marL="285750" indent="-285750">
              <a:buFont typeface="Wingdings" panose="05000000000000000000" pitchFamily="2" charset="2"/>
              <a:buChar char="Ø"/>
            </a:pPr>
            <a:r>
              <a:rPr lang="pl-PL" sz="2000" dirty="0"/>
              <a:t>Negocjacjom podlegają wszystkie wnioski, które otrzymały pozytywny wynik oceny merytorycznej i zostały skierowane do negocjacji przez KOP.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ymbol zastępczy zawartości 2"/>
          <p:cNvSpPr>
            <a:spLocks noGrp="1"/>
          </p:cNvSpPr>
          <p:nvPr>
            <p:ph idx="1"/>
          </p:nvPr>
        </p:nvSpPr>
        <p:spPr>
          <a:xfrm>
            <a:off x="468313" y="1052513"/>
            <a:ext cx="8229600" cy="5399087"/>
          </a:xfrm>
        </p:spPr>
        <p:txBody>
          <a:bodyPr/>
          <a:lstStyle/>
          <a:p>
            <a:pPr algn="just" eaLnBrk="1" hangingPunct="1">
              <a:spcAft>
                <a:spcPts val="600"/>
              </a:spcAft>
              <a:buFont typeface="Arial" pitchFamily="34" charset="0"/>
              <a:buNone/>
            </a:pPr>
            <a:endParaRPr lang="pl-PL" altLang="pl-PL" sz="1800" dirty="0"/>
          </a:p>
          <a:p>
            <a:pPr eaLnBrk="1" hangingPunct="1">
              <a:buFont typeface="Arial" pitchFamily="34" charset="0"/>
              <a:buNone/>
            </a:pPr>
            <a:endParaRPr lang="pl-PL" altLang="pl-PL" sz="1800" dirty="0"/>
          </a:p>
          <a:p>
            <a:pPr algn="just" eaLnBrk="1" hangingPunct="1">
              <a:spcAft>
                <a:spcPts val="600"/>
              </a:spcAft>
            </a:pPr>
            <a:endParaRPr lang="pl-PL" altLang="pl-PL" sz="1800" dirty="0"/>
          </a:p>
          <a:p>
            <a:pPr eaLnBrk="1" hangingPunct="1">
              <a:buFont typeface="Arial" pitchFamily="34" charset="0"/>
              <a:buNone/>
            </a:pPr>
            <a:endParaRPr lang="pl-PL" altLang="pl-PL" sz="1800" dirty="0"/>
          </a:p>
          <a:p>
            <a:pPr eaLnBrk="1" hangingPunct="1">
              <a:buFont typeface="Arial" pitchFamily="34" charset="0"/>
              <a:buNone/>
            </a:pPr>
            <a:endParaRPr lang="pl-PL" alt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600" b="1" i="1" dirty="0">
                <a:ln>
                  <a:solidFill>
                    <a:schemeClr val="tx1"/>
                  </a:solidFill>
                </a:ln>
                <a:solidFill>
                  <a:srgbClr val="C105B8"/>
                </a:solidFill>
                <a:effectLst>
                  <a:outerShdw blurRad="50800" dist="38100" dir="8100000" algn="tr" rotWithShape="0">
                    <a:prstClr val="black">
                      <a:alpha val="40000"/>
                    </a:prstClr>
                  </a:outerShdw>
                </a:effectLst>
              </a:rPr>
              <a:t>    </a:t>
            </a:r>
            <a:r>
              <a:rPr lang="pl-PL" sz="3200" b="1" dirty="0">
                <a:solidFill>
                  <a:schemeClr val="tx2"/>
                </a:solidFill>
                <a:latin typeface="Calibri" pitchFamily="34" charset="0"/>
                <a:ea typeface="+mn-ea"/>
                <a:cs typeface="+mn-cs"/>
              </a:rPr>
              <a:t>Negocjacje</a:t>
            </a:r>
          </a:p>
        </p:txBody>
      </p:sp>
      <p:sp>
        <p:nvSpPr>
          <p:cNvPr id="4" name="Prostokąt 3"/>
          <p:cNvSpPr/>
          <p:nvPr/>
        </p:nvSpPr>
        <p:spPr>
          <a:xfrm>
            <a:off x="395536" y="980728"/>
            <a:ext cx="8208912" cy="5262979"/>
          </a:xfrm>
          <a:prstGeom prst="rect">
            <a:avLst/>
          </a:prstGeom>
        </p:spPr>
        <p:txBody>
          <a:bodyPr wrap="square">
            <a:spAutoFit/>
          </a:bodyPr>
          <a:lstStyle/>
          <a:p>
            <a:pPr eaLnBrk="1" fontAlgn="auto" hangingPunct="1">
              <a:spcBef>
                <a:spcPts val="0"/>
              </a:spcBef>
              <a:spcAft>
                <a:spcPts val="0"/>
              </a:spcAft>
              <a:defRPr/>
            </a:pPr>
            <a:r>
              <a:rPr lang="pl-PL" sz="1600" b="1" dirty="0">
                <a:solidFill>
                  <a:schemeClr val="tx2"/>
                </a:solidFill>
                <a:latin typeface="+mn-lt"/>
              </a:rPr>
              <a:t>Kto prowadzi negocjacje?</a:t>
            </a:r>
          </a:p>
          <a:p>
            <a:pPr eaLnBrk="1" fontAlgn="auto" hangingPunct="1">
              <a:spcBef>
                <a:spcPts val="0"/>
              </a:spcBef>
              <a:spcAft>
                <a:spcPts val="0"/>
              </a:spcAft>
              <a:defRPr/>
            </a:pPr>
            <a:r>
              <a:rPr lang="pl-PL" sz="1600" dirty="0">
                <a:latin typeface="+mn-lt"/>
              </a:rPr>
              <a:t>Prowadzone są przez pracowników IOK (IZ) </a:t>
            </a:r>
            <a:r>
              <a:rPr lang="mr-IN" sz="1600" dirty="0">
                <a:latin typeface="+mn-lt"/>
              </a:rPr>
              <a:t>–</a:t>
            </a:r>
            <a:r>
              <a:rPr lang="pl-PL" sz="1600" dirty="0">
                <a:latin typeface="+mn-lt"/>
              </a:rPr>
              <a:t> członków KOP</a:t>
            </a:r>
          </a:p>
          <a:p>
            <a:pPr eaLnBrk="1" fontAlgn="auto" hangingPunct="1">
              <a:spcBef>
                <a:spcPts val="0"/>
              </a:spcBef>
              <a:spcAft>
                <a:spcPts val="0"/>
              </a:spcAft>
              <a:defRPr/>
            </a:pPr>
            <a:endParaRPr lang="pl-PL" sz="1600" dirty="0">
              <a:latin typeface="+mn-lt"/>
            </a:endParaRPr>
          </a:p>
          <a:p>
            <a:pPr marL="0" lvl="6">
              <a:defRPr/>
            </a:pPr>
            <a:r>
              <a:rPr lang="pl-PL" sz="1600" b="1" dirty="0">
                <a:solidFill>
                  <a:schemeClr val="tx2"/>
                </a:solidFill>
              </a:rPr>
              <a:t>Co obejmują negocjacje?</a:t>
            </a:r>
          </a:p>
          <a:p>
            <a:pPr marL="0" lvl="6">
              <a:buFont typeface="Wingdings" pitchFamily="2" charset="2"/>
              <a:buChar char="ü"/>
              <a:defRPr/>
            </a:pPr>
            <a:r>
              <a:rPr lang="pl-PL" sz="1600" dirty="0"/>
              <a:t>wszystkie kwestie wskazane przez oceniających w kartach oceny, </a:t>
            </a:r>
          </a:p>
          <a:p>
            <a:pPr marL="0" lvl="6">
              <a:buFont typeface="Wingdings" pitchFamily="2" charset="2"/>
              <a:buChar char="ü"/>
              <a:defRPr/>
            </a:pPr>
            <a:r>
              <a:rPr lang="pl-PL" sz="1600" dirty="0"/>
              <a:t>ewentualne dodatkowe kwestie wskazane przez przewodniczącego KOP, </a:t>
            </a:r>
          </a:p>
          <a:p>
            <a:pPr marL="0" lvl="6">
              <a:defRPr/>
            </a:pPr>
            <a:endParaRPr lang="pl-PL" sz="1600" dirty="0"/>
          </a:p>
          <a:p>
            <a:pPr marL="0" lvl="6">
              <a:defRPr/>
            </a:pPr>
            <a:r>
              <a:rPr lang="pl-PL" sz="1600" b="1" dirty="0">
                <a:solidFill>
                  <a:schemeClr val="tx2"/>
                </a:solidFill>
              </a:rPr>
              <a:t>Jak przebiegają?</a:t>
            </a:r>
          </a:p>
          <a:p>
            <a:pPr marL="0" lvl="6">
              <a:defRPr/>
            </a:pPr>
            <a:r>
              <a:rPr lang="pl-PL" sz="1600" dirty="0"/>
              <a:t>IOK przesyła w systemie SOWA wiadomość wraz ze skanem podpisanego pisma zawierającego stanowisko negocjacyjne KOP z kartami oceny obu oceniających, przy zachowaniu zasady anonimowości wyłącznie do wnioskodawców, których projekty skierowane zostały do etapu negocjacji.</a:t>
            </a:r>
          </a:p>
          <a:p>
            <a:pPr marL="0" lvl="6">
              <a:defRPr/>
            </a:pPr>
            <a:endParaRPr lang="pl-PL" sz="1600" b="1" dirty="0"/>
          </a:p>
          <a:p>
            <a:pPr marL="0" lvl="6">
              <a:defRPr/>
            </a:pPr>
            <a:r>
              <a:rPr lang="pl-PL" sz="1600" dirty="0"/>
              <a:t>Wnioskodawca, w ciągu </a:t>
            </a:r>
            <a:r>
              <a:rPr lang="pl-PL" sz="1600" b="1" dirty="0"/>
              <a:t>7 dni kalendarzowych licząc od dnia następującego po dniu wysłania przez IOK w systemie SOWA pisma wzywającego do poprawy/uzupełnienia wniosku,</a:t>
            </a:r>
            <a:r>
              <a:rPr lang="pl-PL" sz="1600" dirty="0"/>
              <a:t> zobligowany jest do przesłania stanowiska negocjacyjnego wraz ze skorygowanym wnioskiem                w systemie SOWA. Stanowisko i skorygowany wniosek podlegają ocenie.</a:t>
            </a:r>
          </a:p>
          <a:p>
            <a:pPr marL="0" lvl="6">
              <a:defRPr/>
            </a:pPr>
            <a:endParaRPr lang="pl-PL" sz="1600" dirty="0"/>
          </a:p>
          <a:p>
            <a:pPr marL="0" lvl="6">
              <a:defRPr/>
            </a:pPr>
            <a:r>
              <a:rPr lang="pl-PL" sz="1600" dirty="0"/>
              <a:t>W ramach etapu negocjacji oceniane jest zerojedynkowe kryterium wyboru projektów w zakresie spełnienia warunków postawionych przez oceniających lub przewodniczącego KOP przy użyciu karty oceny negocjacji (KON).</a:t>
            </a:r>
            <a:endParaRPr lang="pl-PL" b="1" dirty="0">
              <a:latin typeface="+mn-lt"/>
            </a:endParaRPr>
          </a:p>
        </p:txBody>
      </p:sp>
      <p:sp>
        <p:nvSpPr>
          <p:cNvPr id="2" name="Symbol zastępczy numeru slajdu 1">
            <a:extLst>
              <a:ext uri="{FF2B5EF4-FFF2-40B4-BE49-F238E27FC236}">
                <a16:creationId xmlns:a16="http://schemas.microsoft.com/office/drawing/2014/main" xmlns="" id="{BF0F9755-EBBA-4B90-8C90-D11898B1F2FB}"/>
              </a:ext>
            </a:extLst>
          </p:cNvPr>
          <p:cNvSpPr>
            <a:spLocks noGrp="1"/>
          </p:cNvSpPr>
          <p:nvPr>
            <p:ph type="sldNum" sz="quarter" idx="12"/>
          </p:nvPr>
        </p:nvSpPr>
        <p:spPr/>
        <p:txBody>
          <a:bodyPr/>
          <a:lstStyle/>
          <a:p>
            <a:fld id="{9BBA8BAD-C024-4EBD-AE8C-2F50AC709554}" type="slidenum">
              <a:rPr lang="pl-PL" altLang="pl-PL" smtClean="0"/>
              <a:pPr/>
              <a:t>25</a:t>
            </a:fld>
            <a:endParaRPr lang="pl-PL" altLang="pl-PL"/>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229600" cy="908720"/>
          </a:xfrm>
        </p:spPr>
        <p:txBody>
          <a:bodyPr/>
          <a:lstStyle/>
          <a:p>
            <a:pPr algn="l"/>
            <a:r>
              <a:rPr lang="pl-PL" sz="3200" b="1" dirty="0">
                <a:solidFill>
                  <a:schemeClr val="tx2"/>
                </a:solidFill>
                <a:latin typeface="Calibri" pitchFamily="34" charset="0"/>
              </a:rPr>
              <a:t>Negocjacje</a:t>
            </a:r>
            <a:endParaRPr lang="pl-PL" sz="3200" dirty="0"/>
          </a:p>
        </p:txBody>
      </p:sp>
      <p:sp>
        <p:nvSpPr>
          <p:cNvPr id="3" name="Symbol zastępczy zawartości 2"/>
          <p:cNvSpPr>
            <a:spLocks noGrp="1"/>
          </p:cNvSpPr>
          <p:nvPr>
            <p:ph idx="1"/>
          </p:nvPr>
        </p:nvSpPr>
        <p:spPr>
          <a:xfrm>
            <a:off x="323528" y="1196752"/>
            <a:ext cx="8229600" cy="5472608"/>
          </a:xfrm>
        </p:spPr>
        <p:txBody>
          <a:bodyPr/>
          <a:lstStyle/>
          <a:p>
            <a:pPr marL="0" indent="0">
              <a:spcBef>
                <a:spcPts val="0"/>
              </a:spcBef>
              <a:spcAft>
                <a:spcPts val="600"/>
              </a:spcAft>
              <a:buNone/>
            </a:pPr>
            <a:r>
              <a:rPr lang="pl-PL" sz="2000" b="1" dirty="0">
                <a:solidFill>
                  <a:schemeClr val="tx2"/>
                </a:solidFill>
              </a:rPr>
              <a:t>Kryterium spełnienia warunków postawionych przez KOP lub przewodniczącego KOP</a:t>
            </a:r>
            <a:endParaRPr lang="pl-PL" sz="2000" dirty="0"/>
          </a:p>
          <a:p>
            <a:pPr>
              <a:spcBef>
                <a:spcPts val="0"/>
              </a:spcBef>
              <a:spcAft>
                <a:spcPts val="600"/>
              </a:spcAft>
              <a:buNone/>
            </a:pPr>
            <a:endParaRPr lang="pl-PL" sz="2000" dirty="0"/>
          </a:p>
          <a:p>
            <a:pPr>
              <a:spcBef>
                <a:spcPts val="0"/>
              </a:spcBef>
              <a:spcAft>
                <a:spcPts val="600"/>
              </a:spcAft>
              <a:buNone/>
            </a:pPr>
            <a:r>
              <a:rPr lang="pl-PL" sz="1800" dirty="0"/>
              <a:t>Ocena spełniania kryterium obejmuje weryfikację: </a:t>
            </a:r>
          </a:p>
          <a:p>
            <a:pPr>
              <a:spcBef>
                <a:spcPts val="0"/>
              </a:spcBef>
              <a:spcAft>
                <a:spcPts val="600"/>
              </a:spcAft>
              <a:buNone/>
            </a:pPr>
            <a:r>
              <a:rPr lang="pl-PL" sz="1800" dirty="0"/>
              <a:t>1) Czy do wniosku zostały wprowadzone korekty wskazane przez oceniających </a:t>
            </a:r>
            <a:br>
              <a:rPr lang="pl-PL" sz="1800" dirty="0"/>
            </a:br>
            <a:r>
              <a:rPr lang="pl-PL" sz="1800" dirty="0"/>
              <a:t>w kartach oceny projektu lub przez przewodniczącego KOP lub inne zmiany wynikające z ustaleń dokonanych podczas negocjacji, </a:t>
            </a:r>
          </a:p>
          <a:p>
            <a:pPr>
              <a:spcBef>
                <a:spcPts val="0"/>
              </a:spcBef>
              <a:spcAft>
                <a:spcPts val="600"/>
              </a:spcAft>
              <a:buNone/>
            </a:pPr>
            <a:r>
              <a:rPr lang="pl-PL" sz="1800" dirty="0"/>
              <a:t>2) Czy KOP uzyskała od Wnioskodawcy/Beneficjenta informacje i wyjaśnienia dotyczące określonych zapisów we wniosku, wskazanych przez oceniających </a:t>
            </a:r>
            <a:br>
              <a:rPr lang="pl-PL" sz="1800" dirty="0"/>
            </a:br>
            <a:r>
              <a:rPr lang="pl-PL" sz="1800" dirty="0"/>
              <a:t>w kartach oceny projektu lub przewodniczącego KOP,</a:t>
            </a:r>
          </a:p>
          <a:p>
            <a:pPr>
              <a:spcBef>
                <a:spcPts val="0"/>
              </a:spcBef>
              <a:spcAft>
                <a:spcPts val="600"/>
              </a:spcAft>
              <a:buNone/>
            </a:pPr>
            <a:r>
              <a:rPr lang="pl-PL" sz="1800" dirty="0"/>
              <a:t>3) Czy do wniosku zostały wprowadzone inne zmiany niż wynikające z kart oceny projektu lub uwag przewodniczącego KOP lub ustaleń wynikających z procesu negocjacji. </a:t>
            </a:r>
          </a:p>
          <a:p>
            <a:pPr>
              <a:spcBef>
                <a:spcPts val="0"/>
              </a:spcBef>
              <a:spcAft>
                <a:spcPts val="600"/>
              </a:spcAft>
              <a:buNone/>
            </a:pPr>
            <a:endParaRPr lang="pl-PL" sz="1800" dirty="0"/>
          </a:p>
          <a:p>
            <a:pPr marL="0" indent="0">
              <a:spcBef>
                <a:spcPts val="0"/>
              </a:spcBef>
              <a:spcAft>
                <a:spcPts val="600"/>
              </a:spcAft>
              <a:buNone/>
            </a:pPr>
            <a:r>
              <a:rPr lang="pl-PL" sz="1800" dirty="0"/>
              <a:t>Udzielenie odpowiedzi: „TAK” na pytanie nr 1 i 2 oraz odpowiedzi „NIE” na pytanie nr 3 oznacza spełnienie kryterium.</a:t>
            </a:r>
          </a:p>
          <a:p>
            <a:endParaRPr lang="pl-PL" dirty="0"/>
          </a:p>
          <a:p>
            <a:endParaRPr lang="pl-PL" dirty="0"/>
          </a:p>
        </p:txBody>
      </p:sp>
      <p:sp>
        <p:nvSpPr>
          <p:cNvPr id="4" name="Symbol zastępczy numeru slajdu 3">
            <a:extLst>
              <a:ext uri="{FF2B5EF4-FFF2-40B4-BE49-F238E27FC236}">
                <a16:creationId xmlns:a16="http://schemas.microsoft.com/office/drawing/2014/main" xmlns="" id="{57A01E9C-FE6C-446B-8F34-337DCBFDCEBF}"/>
              </a:ext>
            </a:extLst>
          </p:cNvPr>
          <p:cNvSpPr>
            <a:spLocks noGrp="1"/>
          </p:cNvSpPr>
          <p:nvPr>
            <p:ph type="sldNum" sz="quarter" idx="12"/>
          </p:nvPr>
        </p:nvSpPr>
        <p:spPr/>
        <p:txBody>
          <a:bodyPr/>
          <a:lstStyle/>
          <a:p>
            <a:fld id="{9BBA8BAD-C024-4EBD-AE8C-2F50AC709554}" type="slidenum">
              <a:rPr lang="pl-PL" altLang="pl-PL" smtClean="0"/>
              <a:pPr/>
              <a:t>26</a:t>
            </a:fld>
            <a:endParaRPr lang="pl-PL" altLang="pl-PL"/>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rPr>
              <a:t>Negocjacje</a:t>
            </a:r>
          </a:p>
        </p:txBody>
      </p:sp>
      <p:sp>
        <p:nvSpPr>
          <p:cNvPr id="4" name="Prostokąt 3"/>
          <p:cNvSpPr/>
          <p:nvPr/>
        </p:nvSpPr>
        <p:spPr>
          <a:xfrm>
            <a:off x="323528" y="908720"/>
            <a:ext cx="8229600" cy="1015663"/>
          </a:xfrm>
          <a:prstGeom prst="rect">
            <a:avLst/>
          </a:prstGeom>
        </p:spPr>
        <p:txBody>
          <a:bodyPr wrap="square">
            <a:spAutoFit/>
          </a:bodyPr>
          <a:lstStyle/>
          <a:p>
            <a:pPr eaLnBrk="1" hangingPunct="1">
              <a:defRPr/>
            </a:pPr>
            <a:endParaRPr lang="pl-PL" sz="2000" b="1" dirty="0">
              <a:solidFill>
                <a:schemeClr val="tx2"/>
              </a:solidFill>
            </a:endParaRPr>
          </a:p>
          <a:p>
            <a:pPr eaLnBrk="1" hangingPunct="1">
              <a:defRPr/>
            </a:pPr>
            <a:r>
              <a:rPr lang="pl-PL" sz="2000" b="1" dirty="0">
                <a:solidFill>
                  <a:schemeClr val="tx2"/>
                </a:solidFill>
              </a:rPr>
              <a:t>Kryterium spełnienia warunków postawionych przez KOP lub przewodniczącego KOP</a:t>
            </a:r>
          </a:p>
        </p:txBody>
      </p:sp>
      <p:sp>
        <p:nvSpPr>
          <p:cNvPr id="2" name="Symbol zastępczy zawartości 1"/>
          <p:cNvSpPr>
            <a:spLocks noGrp="1"/>
          </p:cNvSpPr>
          <p:nvPr>
            <p:ph idx="1"/>
          </p:nvPr>
        </p:nvSpPr>
        <p:spPr>
          <a:xfrm>
            <a:off x="0" y="1556792"/>
            <a:ext cx="9144000" cy="4997152"/>
          </a:xfrm>
        </p:spPr>
        <p:txBody>
          <a:bodyPr/>
          <a:lstStyle/>
          <a:p>
            <a:pPr marL="0" indent="0"/>
            <a:endParaRPr lang="pl-PL" sz="1600" dirty="0"/>
          </a:p>
          <a:p>
            <a:pPr marL="265113" indent="0">
              <a:buNone/>
            </a:pPr>
            <a:endParaRPr lang="pl-PL" sz="2000" dirty="0"/>
          </a:p>
          <a:p>
            <a:pPr marL="265113" indent="0">
              <a:buNone/>
            </a:pPr>
            <a:r>
              <a:rPr lang="pl-PL" sz="2000" dirty="0"/>
              <a:t>Kryterium jest obligatoryjnie stosowane jedynie w przypadku skierowania projektu do etapu negocjacji, jego spełnienie jest wówczas konieczne do otrzymania dofinansowania. </a:t>
            </a:r>
          </a:p>
          <a:p>
            <a:pPr marL="265113" indent="0">
              <a:buNone/>
            </a:pPr>
            <a:endParaRPr lang="pl-PL" sz="2000" dirty="0"/>
          </a:p>
          <a:p>
            <a:pPr marL="265113" indent="0">
              <a:buNone/>
            </a:pPr>
            <a:r>
              <a:rPr lang="pl-PL" sz="2000" dirty="0"/>
              <a:t>W ramach kryterium nie ma możliwości poprawy/uzupełnienia wniosku. </a:t>
            </a:r>
          </a:p>
          <a:p>
            <a:pPr marL="265113" indent="0">
              <a:buNone/>
            </a:pPr>
            <a:endParaRPr lang="pl-PL" sz="2000" dirty="0"/>
          </a:p>
          <a:p>
            <a:pPr marL="265113" indent="0">
              <a:buNone/>
            </a:pPr>
            <a:r>
              <a:rPr lang="pl-PL" sz="2000" dirty="0"/>
              <a:t>Ocena polega na przypisaniu wartości logicznej „tak” albo „nie”, albo stwierdzeniu, że kryterium nie dotyczy danego projektu (w przypadku projektów, których nie skierowano do negocjacji). </a:t>
            </a:r>
          </a:p>
        </p:txBody>
      </p:sp>
      <p:sp>
        <p:nvSpPr>
          <p:cNvPr id="3" name="Symbol zastępczy numeru slajdu 2">
            <a:extLst>
              <a:ext uri="{FF2B5EF4-FFF2-40B4-BE49-F238E27FC236}">
                <a16:creationId xmlns:a16="http://schemas.microsoft.com/office/drawing/2014/main" xmlns="" id="{243F6F44-DA99-42F8-8961-AFFA8FAFACE0}"/>
              </a:ext>
            </a:extLst>
          </p:cNvPr>
          <p:cNvSpPr>
            <a:spLocks noGrp="1"/>
          </p:cNvSpPr>
          <p:nvPr>
            <p:ph type="sldNum" sz="quarter" idx="12"/>
          </p:nvPr>
        </p:nvSpPr>
        <p:spPr/>
        <p:txBody>
          <a:bodyPr/>
          <a:lstStyle/>
          <a:p>
            <a:fld id="{9BBA8BAD-C024-4EBD-AE8C-2F50AC709554}" type="slidenum">
              <a:rPr lang="pl-PL" altLang="pl-PL" smtClean="0"/>
              <a:pPr/>
              <a:t>27</a:t>
            </a:fld>
            <a:endParaRPr lang="pl-PL" altLang="pl-PL"/>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229600" cy="5399087"/>
          </a:xfrm>
        </p:spPr>
        <p:txBody>
          <a:bodyPr>
            <a:normAutofit/>
          </a:bodyPr>
          <a:lstStyle/>
          <a:p>
            <a:pPr eaLnBrk="1" hangingPunct="1">
              <a:buFont typeface="Arial" pitchFamily="34" charset="0"/>
              <a:buNone/>
              <a:defRPr/>
            </a:pPr>
            <a:endParaRPr lang="pl-PL" sz="1800" b="1" i="1" dirty="0">
              <a:effectLst>
                <a:outerShdw blurRad="38100" dist="38100" dir="2700000" algn="tl">
                  <a:srgbClr val="C0C0C0"/>
                </a:outerShdw>
              </a:effectLst>
            </a:endParaRPr>
          </a:p>
          <a:p>
            <a:pPr algn="just" eaLnBrk="1" hangingPunct="1">
              <a:spcAft>
                <a:spcPts val="600"/>
              </a:spcAft>
              <a:buFont typeface="Arial" pitchFamily="34" charset="0"/>
              <a:buNone/>
              <a:defRPr/>
            </a:pPr>
            <a:endParaRPr lang="pl-PL" sz="1800" dirty="0"/>
          </a:p>
          <a:p>
            <a:pPr eaLnBrk="1" hangingPunct="1">
              <a:buFont typeface="Arial" pitchFamily="34" charset="0"/>
              <a:buNone/>
              <a:defRPr/>
            </a:pPr>
            <a:endParaRPr lang="pl-PL" sz="1800" dirty="0"/>
          </a:p>
          <a:p>
            <a:pPr algn="just" eaLnBrk="1" hangingPunct="1">
              <a:spcAft>
                <a:spcPts val="600"/>
              </a:spcAft>
              <a:defRPr/>
            </a:pPr>
            <a:endParaRPr lang="pl-PL" sz="1800" dirty="0"/>
          </a:p>
          <a:p>
            <a:pPr eaLnBrk="1" hangingPunct="1">
              <a:buFont typeface="Arial" pitchFamily="34" charset="0"/>
              <a:buNone/>
              <a:defRPr/>
            </a:pPr>
            <a:endParaRPr lang="pl-PL" sz="1800" dirty="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Negocjacje</a:t>
            </a:r>
          </a:p>
        </p:txBody>
      </p:sp>
      <p:sp>
        <p:nvSpPr>
          <p:cNvPr id="4" name="Prostokąt 3"/>
          <p:cNvSpPr/>
          <p:nvPr/>
        </p:nvSpPr>
        <p:spPr>
          <a:xfrm>
            <a:off x="611188" y="1052513"/>
            <a:ext cx="8208962" cy="2216150"/>
          </a:xfrm>
          <a:prstGeom prst="rect">
            <a:avLst/>
          </a:prstGeom>
        </p:spPr>
        <p:txBody>
          <a:bodyPr>
            <a:spAutoFit/>
          </a:bodyPr>
          <a:lstStyle/>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dirty="0"/>
          </a:p>
        </p:txBody>
      </p:sp>
      <p:sp>
        <p:nvSpPr>
          <p:cNvPr id="7" name="Prostokąt zaokrąglony 6"/>
          <p:cNvSpPr/>
          <p:nvPr/>
        </p:nvSpPr>
        <p:spPr>
          <a:xfrm>
            <a:off x="463370" y="1052513"/>
            <a:ext cx="8198768" cy="3583279"/>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pl-PL" sz="2000" b="1" dirty="0">
              <a:solidFill>
                <a:schemeClr val="tx1"/>
              </a:solidFill>
            </a:endParaRPr>
          </a:p>
          <a:p>
            <a:pPr algn="ctr" eaLnBrk="1" hangingPunct="1">
              <a:defRPr/>
            </a:pPr>
            <a:r>
              <a:rPr lang="pl-PL" sz="2000" b="1" dirty="0">
                <a:solidFill>
                  <a:schemeClr val="tx1"/>
                </a:solidFill>
              </a:rPr>
              <a:t>Niespełnienie zerojedynkowego kryterium w zakresie</a:t>
            </a:r>
          </a:p>
          <a:p>
            <a:pPr algn="ctr" eaLnBrk="1" hangingPunct="1">
              <a:defRPr/>
            </a:pPr>
            <a:r>
              <a:rPr lang="pl-PL" sz="2000" b="1" dirty="0">
                <a:solidFill>
                  <a:schemeClr val="tx1"/>
                </a:solidFill>
              </a:rPr>
              <a:t> spełnienia warunków postawionych przez KOP lub przewodniczącego KOP - negatywny wynik negocjacji</a:t>
            </a:r>
          </a:p>
          <a:p>
            <a:pPr algn="ctr" eaLnBrk="1" hangingPunct="1">
              <a:defRPr/>
            </a:pPr>
            <a:endParaRPr lang="pl-PL" sz="2000" b="1" dirty="0">
              <a:solidFill>
                <a:schemeClr val="tx1"/>
              </a:solidFill>
            </a:endParaRPr>
          </a:p>
          <a:p>
            <a:pPr eaLnBrk="1" hangingPunct="1">
              <a:buFont typeface="Arial" pitchFamily="34" charset="0"/>
              <a:buChar char="•"/>
              <a:defRPr/>
            </a:pPr>
            <a:r>
              <a:rPr lang="pl-PL" b="1" dirty="0">
                <a:solidFill>
                  <a:schemeClr val="tx1"/>
                </a:solidFill>
              </a:rPr>
              <a:t> </a:t>
            </a:r>
            <a:r>
              <a:rPr lang="pl-PL" dirty="0">
                <a:solidFill>
                  <a:schemeClr val="tx1"/>
                </a:solidFill>
              </a:rPr>
              <a:t>jeśli Wnioskodawca nie wprowadza wskazanych przez oceniających lub przewodniczącego korekt </a:t>
            </a:r>
            <a:r>
              <a:rPr lang="pl-PL" dirty="0"/>
              <a:t>lub innych zmian wynikających z ustaleń dokonanych podczas negocjacji,</a:t>
            </a:r>
          </a:p>
          <a:p>
            <a:pPr eaLnBrk="1" hangingPunct="1">
              <a:buFont typeface="Arial" pitchFamily="34" charset="0"/>
              <a:buChar char="•"/>
              <a:defRPr/>
            </a:pPr>
            <a:r>
              <a:rPr lang="pl-PL" dirty="0">
                <a:solidFill>
                  <a:schemeClr val="tx1"/>
                </a:solidFill>
              </a:rPr>
              <a:t> KOP nie uzyskała od Wnioskodawcy uzasadnień dotyczących zapisów we wniosku, wskazanych przez oceniających lub przewodniczącego KOP </a:t>
            </a:r>
            <a:r>
              <a:rPr lang="pl-PL" u="sng" dirty="0"/>
              <a:t>lub przekazane wyjaśnienia/informacje nie zostaną zaakceptowane przez KOP ,</a:t>
            </a:r>
          </a:p>
          <a:p>
            <a:pPr eaLnBrk="1" hangingPunct="1">
              <a:buFont typeface="Arial" pitchFamily="34" charset="0"/>
              <a:buChar char="•"/>
              <a:defRPr/>
            </a:pPr>
            <a:r>
              <a:rPr lang="pl-PL" u="sng" dirty="0">
                <a:solidFill>
                  <a:schemeClr val="tx1"/>
                </a:solidFill>
              </a:rPr>
              <a:t> </a:t>
            </a:r>
            <a:r>
              <a:rPr lang="pl-PL" dirty="0">
                <a:solidFill>
                  <a:schemeClr val="tx1"/>
                </a:solidFill>
              </a:rPr>
              <a:t>do wniosku zostaną wprowadzone inne zmiany niż wynikające z kart oceny lub uwag przewodniczącego KOP lub ustaleń wynikających z procesu negocjacji</a:t>
            </a:r>
          </a:p>
          <a:p>
            <a:pPr eaLnBrk="1" hangingPunct="1">
              <a:buFont typeface="Wingdings" pitchFamily="2" charset="2"/>
              <a:buChar char="Ø"/>
              <a:defRPr/>
            </a:pPr>
            <a:endParaRPr lang="pl-PL" dirty="0">
              <a:solidFill>
                <a:schemeClr val="tx1"/>
              </a:solidFill>
            </a:endParaRPr>
          </a:p>
          <a:p>
            <a:pPr algn="ctr" eaLnBrk="1" hangingPunct="1">
              <a:defRPr/>
            </a:pPr>
            <a:endParaRPr lang="pl-PL" b="1" dirty="0">
              <a:solidFill>
                <a:srgbClr val="C00000"/>
              </a:solidFill>
            </a:endParaRPr>
          </a:p>
        </p:txBody>
      </p:sp>
      <p:sp>
        <p:nvSpPr>
          <p:cNvPr id="2" name="Symbol zastępczy numeru slajdu 1">
            <a:extLst>
              <a:ext uri="{FF2B5EF4-FFF2-40B4-BE49-F238E27FC236}">
                <a16:creationId xmlns:a16="http://schemas.microsoft.com/office/drawing/2014/main" xmlns="" id="{DB7155E9-3DD8-4D7A-8705-EE1250F4452F}"/>
              </a:ext>
            </a:extLst>
          </p:cNvPr>
          <p:cNvSpPr>
            <a:spLocks noGrp="1"/>
          </p:cNvSpPr>
          <p:nvPr>
            <p:ph type="sldNum" sz="quarter" idx="12"/>
          </p:nvPr>
        </p:nvSpPr>
        <p:spPr/>
        <p:txBody>
          <a:bodyPr/>
          <a:lstStyle/>
          <a:p>
            <a:fld id="{9BBA8BAD-C024-4EBD-AE8C-2F50AC709554}" type="slidenum">
              <a:rPr lang="pl-PL" altLang="pl-PL" smtClean="0"/>
              <a:pPr/>
              <a:t>28</a:t>
            </a:fld>
            <a:endParaRPr lang="pl-PL" altLang="pl-PL"/>
          </a:p>
        </p:txBody>
      </p:sp>
      <p:sp>
        <p:nvSpPr>
          <p:cNvPr id="8" name="Prostokąt 19">
            <a:extLst>
              <a:ext uri="{FF2B5EF4-FFF2-40B4-BE49-F238E27FC236}">
                <a16:creationId xmlns:a16="http://schemas.microsoft.com/office/drawing/2014/main" xmlns="" id="{A2E9967B-234C-4681-8837-A21DD034466E}"/>
              </a:ext>
            </a:extLst>
          </p:cNvPr>
          <p:cNvSpPr>
            <a:spLocks noChangeArrowheads="1"/>
          </p:cNvSpPr>
          <p:nvPr/>
        </p:nvSpPr>
        <p:spPr bwMode="auto">
          <a:xfrm>
            <a:off x="484286" y="4719895"/>
            <a:ext cx="8204147" cy="1770698"/>
          </a:xfrm>
          <a:prstGeom prst="roundRect">
            <a:avLst/>
          </a:prstGeom>
          <a:ln>
            <a:solidFill>
              <a:schemeClr val="tx2"/>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marL="342900" indent="-342900">
              <a:defRPr/>
            </a:pPr>
            <a:r>
              <a:rPr lang="pl-PL" sz="1600" dirty="0"/>
              <a:t>Po zakończeniu etapu negocjacji:</a:t>
            </a:r>
          </a:p>
          <a:p>
            <a:r>
              <a:rPr lang="pl-PL" sz="1600" dirty="0"/>
              <a:t>1. Lista projektów skierowanych do oceny strategicznej ZIT (ocenionych pozytywnie na etapie oceny merytorycznej oraz na etapie negocjacji) </a:t>
            </a:r>
            <a:r>
              <a:rPr lang="pl-PL" sz="1600" dirty="0">
                <a:sym typeface="Wingdings"/>
              </a:rPr>
              <a:t> </a:t>
            </a:r>
            <a:r>
              <a:rPr lang="pl-PL" sz="1600" dirty="0">
                <a:hlinkClick r:id="rId3"/>
              </a:rPr>
              <a:t>www.rpo.dolnyslask.pl</a:t>
            </a:r>
            <a:r>
              <a:rPr lang="pl-PL" sz="1600" dirty="0"/>
              <a:t> oraz na stronie właściwego ZIT,</a:t>
            </a:r>
          </a:p>
          <a:p>
            <a:pPr>
              <a:defRPr/>
            </a:pPr>
            <a:r>
              <a:rPr lang="pl-PL" sz="1600" dirty="0"/>
              <a:t>2. Do wnioskodawców, których wniosek został oceniony negatywnie na tym etapie </a:t>
            </a:r>
            <a:r>
              <a:rPr lang="pl-PL" sz="1600" dirty="0">
                <a:sym typeface="Wingdings"/>
              </a:rPr>
              <a:t> pismo </a:t>
            </a:r>
            <a:br>
              <a:rPr lang="pl-PL" sz="1600" dirty="0">
                <a:sym typeface="Wingdings"/>
              </a:rPr>
            </a:br>
            <a:r>
              <a:rPr lang="pl-PL" sz="1600" dirty="0">
                <a:sym typeface="Wingdings"/>
              </a:rPr>
              <a:t>z wynikiem oceny.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Ocena strategiczna ZIT</a:t>
            </a:r>
          </a:p>
        </p:txBody>
      </p:sp>
      <p:sp>
        <p:nvSpPr>
          <p:cNvPr id="4" name="Prostokąt 3"/>
          <p:cNvSpPr/>
          <p:nvPr/>
        </p:nvSpPr>
        <p:spPr>
          <a:xfrm>
            <a:off x="611188" y="1052513"/>
            <a:ext cx="8208962" cy="2216150"/>
          </a:xfrm>
          <a:prstGeom prst="rect">
            <a:avLst/>
          </a:prstGeom>
        </p:spPr>
        <p:txBody>
          <a:bodyPr>
            <a:spAutoFit/>
          </a:bodyPr>
          <a:lstStyle/>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dirty="0"/>
          </a:p>
        </p:txBody>
      </p:sp>
      <p:sp>
        <p:nvSpPr>
          <p:cNvPr id="2" name="Symbol zastępczy numeru slajdu 1">
            <a:extLst>
              <a:ext uri="{FF2B5EF4-FFF2-40B4-BE49-F238E27FC236}">
                <a16:creationId xmlns:a16="http://schemas.microsoft.com/office/drawing/2014/main" xmlns="" id="{DB7155E9-3DD8-4D7A-8705-EE1250F4452F}"/>
              </a:ext>
            </a:extLst>
          </p:cNvPr>
          <p:cNvSpPr>
            <a:spLocks noGrp="1"/>
          </p:cNvSpPr>
          <p:nvPr>
            <p:ph type="sldNum" sz="quarter" idx="12"/>
          </p:nvPr>
        </p:nvSpPr>
        <p:spPr/>
        <p:txBody>
          <a:bodyPr/>
          <a:lstStyle/>
          <a:p>
            <a:fld id="{9BBA8BAD-C024-4EBD-AE8C-2F50AC709554}" type="slidenum">
              <a:rPr lang="pl-PL" altLang="pl-PL" smtClean="0"/>
              <a:pPr/>
              <a:t>29</a:t>
            </a:fld>
            <a:endParaRPr lang="pl-PL" altLang="pl-PL"/>
          </a:p>
        </p:txBody>
      </p:sp>
      <p:sp>
        <p:nvSpPr>
          <p:cNvPr id="10" name="Symbol zastępczy zawartości 2">
            <a:extLst>
              <a:ext uri="{FF2B5EF4-FFF2-40B4-BE49-F238E27FC236}">
                <a16:creationId xmlns:a16="http://schemas.microsoft.com/office/drawing/2014/main" xmlns="" id="{28E613B6-4861-473D-AB8E-0000D1A3DF94}"/>
              </a:ext>
            </a:extLst>
          </p:cNvPr>
          <p:cNvSpPr>
            <a:spLocks noGrp="1"/>
          </p:cNvSpPr>
          <p:nvPr>
            <p:ph idx="1"/>
          </p:nvPr>
        </p:nvSpPr>
        <p:spPr>
          <a:xfrm>
            <a:off x="457200" y="1916833"/>
            <a:ext cx="8229600" cy="273630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eaLnBrk="1" fontAlgn="auto" hangingPunct="1">
              <a:spcAft>
                <a:spcPts val="0"/>
              </a:spcAft>
              <a:buFont typeface="Arial" pitchFamily="34" charset="0"/>
              <a:buNone/>
              <a:defRPr/>
            </a:pPr>
            <a:endParaRPr lang="pl-PL" sz="1800" b="1" i="1" dirty="0">
              <a:solidFill>
                <a:srgbClr val="C105B8"/>
              </a:solidFill>
              <a:effectLst>
                <a:outerShdw blurRad="38100" dist="38100" dir="2700000" algn="tl">
                  <a:srgbClr val="000000">
                    <a:alpha val="43137"/>
                  </a:srgbClr>
                </a:outerShdw>
              </a:effectLst>
            </a:endParaRPr>
          </a:p>
          <a:p>
            <a:pPr algn="just" eaLnBrk="1" fontAlgn="auto" hangingPunct="1">
              <a:spcAft>
                <a:spcPts val="600"/>
              </a:spcAft>
              <a:buFont typeface="Arial" pitchFamily="34" charset="0"/>
              <a:buNone/>
              <a:defRPr/>
            </a:pPr>
            <a:endParaRPr lang="pl-PL" sz="1800" dirty="0">
              <a:solidFill>
                <a:srgbClr val="C105B8"/>
              </a:solidFill>
            </a:endParaRPr>
          </a:p>
          <a:p>
            <a:pPr algn="ctr" eaLnBrk="1" fontAlgn="auto" hangingPunct="1">
              <a:spcAft>
                <a:spcPts val="0"/>
              </a:spcAft>
              <a:buNone/>
              <a:defRPr/>
            </a:pPr>
            <a:r>
              <a:rPr lang="pl-PL" sz="4000" b="1" dirty="0">
                <a:solidFill>
                  <a:schemeClr val="tx2"/>
                </a:solidFill>
                <a:latin typeface="Calibri" pitchFamily="34" charset="0"/>
              </a:rPr>
              <a:t>Etap oceny strategicznej ZIT</a:t>
            </a:r>
          </a:p>
        </p:txBody>
      </p:sp>
    </p:spTree>
    <p:extLst>
      <p:ext uri="{BB962C8B-B14F-4D97-AF65-F5344CB8AC3E}">
        <p14:creationId xmlns:p14="http://schemas.microsoft.com/office/powerpoint/2010/main" xmlns="" val="771156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340768"/>
            <a:ext cx="8229600" cy="4525963"/>
          </a:xfrm>
          <a:ln>
            <a:noFill/>
          </a:ln>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endParaRPr lang="pl-PL" sz="4400" b="1" dirty="0">
              <a:ln>
                <a:solidFill>
                  <a:schemeClr val="tx1"/>
                </a:solidFill>
              </a:ln>
              <a:solidFill>
                <a:schemeClr val="tx2">
                  <a:lumMod val="75000"/>
                </a:schemeClr>
              </a:solidFill>
              <a:effectLst>
                <a:outerShdw blurRad="38100" dist="38100" dir="2700000" algn="tl">
                  <a:srgbClr val="000000">
                    <a:alpha val="43137"/>
                  </a:srgbClr>
                </a:outerShdw>
              </a:effectLst>
              <a:latin typeface="Calibri" pitchFamily="34" charset="0"/>
            </a:endParaRPr>
          </a:p>
          <a:p>
            <a:pPr marL="0" indent="0" algn="ctr">
              <a:spcBef>
                <a:spcPct val="0"/>
              </a:spcBef>
              <a:buNone/>
              <a:defRPr/>
            </a:pPr>
            <a:r>
              <a:rPr lang="pl-PL" sz="4800" b="1" dirty="0">
                <a:solidFill>
                  <a:schemeClr val="tx2"/>
                </a:solidFill>
                <a:latin typeface="Calibri" pitchFamily="34" charset="0"/>
              </a:rPr>
              <a:t>Jak poprawnie złożyć wniosek?</a:t>
            </a:r>
          </a:p>
        </p:txBody>
      </p:sp>
      <p:sp>
        <p:nvSpPr>
          <p:cNvPr id="2" name="Symbol zastępczy numeru slajdu 1">
            <a:extLst>
              <a:ext uri="{FF2B5EF4-FFF2-40B4-BE49-F238E27FC236}">
                <a16:creationId xmlns:a16="http://schemas.microsoft.com/office/drawing/2014/main" xmlns="" id="{0F9105A4-DEF6-4943-BE4A-47A47655DB1D}"/>
              </a:ext>
            </a:extLst>
          </p:cNvPr>
          <p:cNvSpPr>
            <a:spLocks noGrp="1"/>
          </p:cNvSpPr>
          <p:nvPr>
            <p:ph type="sldNum" sz="quarter" idx="12"/>
          </p:nvPr>
        </p:nvSpPr>
        <p:spPr/>
        <p:txBody>
          <a:bodyPr/>
          <a:lstStyle/>
          <a:p>
            <a:fld id="{9BBA8BAD-C024-4EBD-AE8C-2F50AC709554}" type="slidenum">
              <a:rPr lang="pl-PL" altLang="pl-PL" smtClean="0"/>
              <a:pPr/>
              <a:t>3</a:t>
            </a:fld>
            <a:endParaRPr lang="pl-PL" altLang="pl-PL"/>
          </a:p>
        </p:txBody>
      </p:sp>
    </p:spTree>
    <p:extLst>
      <p:ext uri="{BB962C8B-B14F-4D97-AF65-F5344CB8AC3E}">
        <p14:creationId xmlns:p14="http://schemas.microsoft.com/office/powerpoint/2010/main" xmlns="" val="804731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25538"/>
            <a:ext cx="8229600" cy="5399087"/>
          </a:xfrm>
        </p:spPr>
        <p:txBody>
          <a:bodyPr>
            <a:normAutofit/>
          </a:bodyPr>
          <a:lstStyle/>
          <a:p>
            <a:pPr eaLnBrk="1" hangingPunct="1">
              <a:buNone/>
              <a:defRPr/>
            </a:pPr>
            <a:endParaRPr lang="pl-PL" sz="2000" b="1" dirty="0">
              <a:solidFill>
                <a:schemeClr val="tx2"/>
              </a:solidFill>
              <a:latin typeface="Calibri" pitchFamily="34" charset="0"/>
            </a:endParaRPr>
          </a:p>
          <a:p>
            <a:pPr eaLnBrk="1" hangingPunct="1">
              <a:buNone/>
              <a:defRPr/>
            </a:pPr>
            <a:r>
              <a:rPr lang="pl-PL" sz="2000" b="1" dirty="0">
                <a:solidFill>
                  <a:schemeClr val="tx2"/>
                </a:solidFill>
                <a:latin typeface="Calibri" pitchFamily="34" charset="0"/>
              </a:rPr>
              <a:t>Kiedy?</a:t>
            </a:r>
          </a:p>
          <a:p>
            <a:pPr algn="just" eaLnBrk="1" hangingPunct="1">
              <a:buFont typeface="Wingdings" pitchFamily="2" charset="2"/>
              <a:buChar char="ü"/>
              <a:defRPr/>
            </a:pPr>
            <a:r>
              <a:rPr lang="pl-PL" sz="1800" dirty="0"/>
              <a:t>Po zakończeniu etapu oceny merytorycznej oraz etapu negocjacji w ramach KOP.</a:t>
            </a:r>
          </a:p>
          <a:p>
            <a:pPr eaLnBrk="1" hangingPunct="1">
              <a:buNone/>
              <a:defRPr/>
            </a:pPr>
            <a:r>
              <a:rPr lang="pl-PL" sz="2000" b="1" dirty="0">
                <a:solidFill>
                  <a:schemeClr val="tx2"/>
                </a:solidFill>
                <a:latin typeface="Calibri" pitchFamily="34" charset="0"/>
              </a:rPr>
              <a:t>Kto?</a:t>
            </a:r>
          </a:p>
          <a:p>
            <a:pPr eaLnBrk="1" hangingPunct="1">
              <a:spcBef>
                <a:spcPct val="0"/>
              </a:spcBef>
              <a:buNone/>
              <a:defRPr/>
            </a:pPr>
            <a:r>
              <a:rPr lang="pl-PL" sz="1800" b="1" dirty="0"/>
              <a:t>       Pracownik IOK (ZIT) oraz Pracownik IOK (ZIT) </a:t>
            </a:r>
            <a:r>
              <a:rPr lang="pl-PL" sz="1800" dirty="0"/>
              <a:t>- dwóch członków KOP, wybranych w drodze losowania.</a:t>
            </a:r>
          </a:p>
          <a:p>
            <a:pPr eaLnBrk="1" hangingPunct="1">
              <a:buNone/>
              <a:defRPr/>
            </a:pPr>
            <a:r>
              <a:rPr lang="pl-PL" sz="2000" b="1" dirty="0">
                <a:solidFill>
                  <a:schemeClr val="tx2"/>
                </a:solidFill>
                <a:latin typeface="Calibri" pitchFamily="34" charset="0"/>
              </a:rPr>
              <a:t>Co jest sprawdzane?</a:t>
            </a:r>
          </a:p>
          <a:p>
            <a:pPr eaLnBrk="1" hangingPunct="1">
              <a:buFont typeface="Wingdings" pitchFamily="2" charset="2"/>
              <a:buChar char="ü"/>
              <a:defRPr/>
            </a:pPr>
            <a:r>
              <a:rPr lang="pl-PL" sz="1800" b="1" dirty="0"/>
              <a:t>kryteria oceny zgodności ze strategią ZIT </a:t>
            </a:r>
            <a:r>
              <a:rPr lang="pl-PL" sz="1800" dirty="0"/>
              <a:t>zatwierdzone przez KM RPO WD - obligatoryjne i punktowe (maksymalnie 50 pkt).</a:t>
            </a:r>
          </a:p>
          <a:p>
            <a:pPr algn="just" eaLnBrk="1" hangingPunct="1">
              <a:spcAft>
                <a:spcPts val="600"/>
              </a:spcAft>
              <a:defRPr/>
            </a:pPr>
            <a:endParaRPr lang="pl-PL" sz="1800" dirty="0"/>
          </a:p>
          <a:p>
            <a:pPr eaLnBrk="1" hangingPunct="1">
              <a:buNone/>
              <a:defRPr/>
            </a:pPr>
            <a:endParaRPr lang="pl-PL" sz="1800" dirty="0"/>
          </a:p>
          <a:p>
            <a:pPr eaLnBrk="1" hangingPunct="1">
              <a:buFont typeface="Arial" pitchFamily="34" charset="0"/>
              <a:buNone/>
              <a:defRPr/>
            </a:pPr>
            <a:endParaRPr lang="pl-PL" sz="1800" dirty="0"/>
          </a:p>
        </p:txBody>
      </p:sp>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a:bodyPr>
          <a:lstStyle/>
          <a:p>
            <a:pPr algn="l" eaLnBrk="1" fontAlgn="auto" hangingPunct="1">
              <a:spcAft>
                <a:spcPts val="0"/>
              </a:spcAft>
              <a:defRPr/>
            </a:pPr>
            <a:r>
              <a:rPr lang="pl-PL" sz="3200" b="1" dirty="0">
                <a:solidFill>
                  <a:schemeClr val="tx2"/>
                </a:solidFill>
                <a:latin typeface="Calibri" pitchFamily="34" charset="0"/>
                <a:ea typeface="+mn-ea"/>
                <a:cs typeface="+mn-cs"/>
              </a:rPr>
              <a:t>Ocena strategiczna ZIT</a:t>
            </a:r>
          </a:p>
        </p:txBody>
      </p:sp>
      <p:sp>
        <p:nvSpPr>
          <p:cNvPr id="4" name="Prostokąt 3"/>
          <p:cNvSpPr/>
          <p:nvPr/>
        </p:nvSpPr>
        <p:spPr>
          <a:xfrm>
            <a:off x="611188" y="1052513"/>
            <a:ext cx="8208962" cy="2216150"/>
          </a:xfrm>
          <a:prstGeom prst="rect">
            <a:avLst/>
          </a:prstGeom>
        </p:spPr>
        <p:txBody>
          <a:bodyPr>
            <a:spAutoFit/>
          </a:bodyPr>
          <a:lstStyle/>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sz="2400" b="1" i="1" dirty="0">
              <a:solidFill>
                <a:srgbClr val="7030A0"/>
              </a:solidFill>
              <a:effectLst>
                <a:outerShdw blurRad="38100" dist="38100" dir="2700000" algn="tl">
                  <a:srgbClr val="C0C0C0"/>
                </a:outerShdw>
              </a:effectLst>
            </a:endParaRPr>
          </a:p>
          <a:p>
            <a:pPr eaLnBrk="1" hangingPunct="1">
              <a:defRPr/>
            </a:pPr>
            <a:endParaRPr lang="pl-PL" dirty="0"/>
          </a:p>
        </p:txBody>
      </p:sp>
      <p:sp>
        <p:nvSpPr>
          <p:cNvPr id="2" name="Symbol zastępczy numeru slajdu 1">
            <a:extLst>
              <a:ext uri="{FF2B5EF4-FFF2-40B4-BE49-F238E27FC236}">
                <a16:creationId xmlns:a16="http://schemas.microsoft.com/office/drawing/2014/main" xmlns="" id="{DB7155E9-3DD8-4D7A-8705-EE1250F4452F}"/>
              </a:ext>
            </a:extLst>
          </p:cNvPr>
          <p:cNvSpPr>
            <a:spLocks noGrp="1"/>
          </p:cNvSpPr>
          <p:nvPr>
            <p:ph type="sldNum" sz="quarter" idx="12"/>
          </p:nvPr>
        </p:nvSpPr>
        <p:spPr/>
        <p:txBody>
          <a:bodyPr/>
          <a:lstStyle/>
          <a:p>
            <a:fld id="{9BBA8BAD-C024-4EBD-AE8C-2F50AC709554}" type="slidenum">
              <a:rPr lang="pl-PL" altLang="pl-PL" smtClean="0"/>
              <a:pPr/>
              <a:t>30</a:t>
            </a:fld>
            <a:endParaRPr lang="pl-PL" altLang="pl-PL"/>
          </a:p>
        </p:txBody>
      </p:sp>
    </p:spTree>
    <p:extLst>
      <p:ext uri="{BB962C8B-B14F-4D97-AF65-F5344CB8AC3E}">
        <p14:creationId xmlns:p14="http://schemas.microsoft.com/office/powerpoint/2010/main" xmlns="" val="629358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1" name="pole tekstowe 6"/>
          <p:cNvSpPr txBox="1">
            <a:spLocks noChangeArrowheads="1"/>
          </p:cNvSpPr>
          <p:nvPr/>
        </p:nvSpPr>
        <p:spPr bwMode="auto">
          <a:xfrm>
            <a:off x="1042988" y="4797425"/>
            <a:ext cx="2352675" cy="360363"/>
          </a:xfrm>
          <a:prstGeom prst="rect">
            <a:avLst/>
          </a:prstGeom>
          <a:noFill/>
          <a:ln w="9525">
            <a:noFill/>
            <a:miter lim="800000"/>
            <a:headEnd/>
            <a:tailEnd/>
          </a:ln>
        </p:spPr>
        <p:txBody>
          <a:bodyPr/>
          <a:lstStyle/>
          <a:p>
            <a:pPr algn="ctr" eaLnBrk="1" hangingPunct="1">
              <a:defRPr/>
            </a:pPr>
            <a:endParaRPr lang="pl-PL" altLang="pl-PL" sz="24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13" name="Tytuł 6"/>
          <p:cNvSpPr txBox="1">
            <a:spLocks/>
          </p:cNvSpPr>
          <p:nvPr/>
        </p:nvSpPr>
        <p:spPr>
          <a:xfrm>
            <a:off x="0" y="-171400"/>
            <a:ext cx="9144000" cy="1440160"/>
          </a:xfrm>
          <a:prstGeom prst="rect">
            <a:avLst/>
          </a:prstGeom>
          <a:ln>
            <a:noFill/>
          </a:ln>
        </p:spPr>
        <p:txBody>
          <a:bodyPr anchor="ctr"/>
          <a:lstStyle/>
          <a:p>
            <a:pPr eaLnBrk="1" fontAlgn="auto" hangingPunct="1">
              <a:lnSpc>
                <a:spcPct val="90000"/>
              </a:lnSpc>
              <a:spcAft>
                <a:spcPts val="0"/>
              </a:spcAft>
              <a:defRPr/>
            </a:pPr>
            <a:r>
              <a:rPr lang="pl-PL" sz="3200" b="1" dirty="0">
                <a:solidFill>
                  <a:schemeClr val="tx2"/>
                </a:solidFill>
              </a:rPr>
              <a:t>Ostateczna i wiążąca </a:t>
            </a:r>
          </a:p>
          <a:p>
            <a:pPr eaLnBrk="1" fontAlgn="auto" hangingPunct="1">
              <a:lnSpc>
                <a:spcPct val="90000"/>
              </a:lnSpc>
              <a:spcAft>
                <a:spcPts val="0"/>
              </a:spcAft>
              <a:defRPr/>
            </a:pPr>
            <a:r>
              <a:rPr lang="pl-PL" sz="3200" b="1" dirty="0">
                <a:solidFill>
                  <a:schemeClr val="tx2"/>
                </a:solidFill>
              </a:rPr>
              <a:t>ocena projektu – ZIT</a:t>
            </a:r>
          </a:p>
        </p:txBody>
      </p:sp>
      <p:sp>
        <p:nvSpPr>
          <p:cNvPr id="14" name="Prostokąt zaokrąglony 13"/>
          <p:cNvSpPr/>
          <p:nvPr/>
        </p:nvSpPr>
        <p:spPr>
          <a:xfrm>
            <a:off x="91960" y="5157788"/>
            <a:ext cx="8928992" cy="1195676"/>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pl-PL" sz="1600" dirty="0">
                <a:solidFill>
                  <a:schemeClr val="tx1"/>
                </a:solidFill>
              </a:rPr>
              <a:t>Dofinansowanie może otrzymać jedynie projekt, który spełnia wszystkie kryteria obligatoryjne, w tym kryterium negocjacji oraz otrzymał </a:t>
            </a:r>
            <a:r>
              <a:rPr lang="pl-PL" sz="1600" b="1" dirty="0">
                <a:solidFill>
                  <a:srgbClr val="C00000"/>
                </a:solidFill>
              </a:rPr>
              <a:t>co najmniej 50 punktów ogółem oraz 50% punktów </a:t>
            </a:r>
            <a:r>
              <a:rPr lang="pl-PL" sz="1600" dirty="0">
                <a:solidFill>
                  <a:schemeClr val="tx1"/>
                </a:solidFill>
              </a:rPr>
              <a:t>w każdej części oceny merytorycznej wyliczonych na podstawie średniej arytmetycznej z ocen dwóch oceniających.</a:t>
            </a:r>
            <a:endParaRPr lang="pl-PL" sz="1600" strike="sngStrike" dirty="0">
              <a:solidFill>
                <a:schemeClr val="tx1"/>
              </a:solidFill>
            </a:endParaRPr>
          </a:p>
        </p:txBody>
      </p:sp>
      <p:sp>
        <p:nvSpPr>
          <p:cNvPr id="2" name="Symbol zastępczy numeru slajdu 1">
            <a:extLst>
              <a:ext uri="{FF2B5EF4-FFF2-40B4-BE49-F238E27FC236}">
                <a16:creationId xmlns:a16="http://schemas.microsoft.com/office/drawing/2014/main" xmlns="" id="{D9335496-9D9A-4573-8672-4411A88F8296}"/>
              </a:ext>
            </a:extLst>
          </p:cNvPr>
          <p:cNvSpPr>
            <a:spLocks noGrp="1"/>
          </p:cNvSpPr>
          <p:nvPr>
            <p:ph type="sldNum" sz="quarter" idx="12"/>
          </p:nvPr>
        </p:nvSpPr>
        <p:spPr/>
        <p:txBody>
          <a:bodyPr/>
          <a:lstStyle/>
          <a:p>
            <a:fld id="{9BBA8BAD-C024-4EBD-AE8C-2F50AC709554}" type="slidenum">
              <a:rPr lang="pl-PL" altLang="pl-PL" smtClean="0"/>
              <a:pPr/>
              <a:t>31</a:t>
            </a:fld>
            <a:endParaRPr lang="pl-PL" altLang="pl-PL"/>
          </a:p>
        </p:txBody>
      </p:sp>
      <p:graphicFrame>
        <p:nvGraphicFramePr>
          <p:cNvPr id="11" name="Diagram 10">
            <a:extLst>
              <a:ext uri="{FF2B5EF4-FFF2-40B4-BE49-F238E27FC236}">
                <a16:creationId xmlns:a16="http://schemas.microsoft.com/office/drawing/2014/main" xmlns="" id="{7DAA7A54-6D2A-47D6-A6A6-4D0A51266373}"/>
              </a:ext>
            </a:extLst>
          </p:cNvPr>
          <p:cNvGraphicFramePr/>
          <p:nvPr>
            <p:extLst>
              <p:ext uri="{D42A27DB-BD31-4B8C-83A1-F6EECF244321}">
                <p14:modId xmlns:p14="http://schemas.microsoft.com/office/powerpoint/2010/main" xmlns="" val="518427976"/>
              </p:ext>
            </p:extLst>
          </p:nvPr>
        </p:nvGraphicFramePr>
        <p:xfrm>
          <a:off x="91960" y="1052736"/>
          <a:ext cx="8800520" cy="3594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pole tekstowe 9"/>
          <p:cNvSpPr txBox="1">
            <a:spLocks noChangeArrowheads="1"/>
          </p:cNvSpPr>
          <p:nvPr/>
        </p:nvSpPr>
        <p:spPr bwMode="auto">
          <a:xfrm>
            <a:off x="2484438" y="5805488"/>
            <a:ext cx="431800" cy="287337"/>
          </a:xfrm>
          <a:prstGeom prst="rect">
            <a:avLst/>
          </a:prstGeom>
          <a:noFill/>
          <a:ln w="9525">
            <a:noFill/>
            <a:miter lim="800000"/>
            <a:headEnd/>
            <a:tailEnd/>
          </a:ln>
        </p:spPr>
        <p:txBody>
          <a:bodyPr/>
          <a:lstStyle/>
          <a:p>
            <a:pPr eaLnBrk="1" hangingPunct="1">
              <a:lnSpc>
                <a:spcPct val="80000"/>
              </a:lnSpc>
            </a:pPr>
            <a:endParaRPr lang="pl-PL" altLang="pl-PL" sz="1500" b="1"/>
          </a:p>
        </p:txBody>
      </p:sp>
      <p:sp>
        <p:nvSpPr>
          <p:cNvPr id="12" name="pole tekstowe 6"/>
          <p:cNvSpPr txBox="1">
            <a:spLocks noChangeArrowheads="1"/>
          </p:cNvSpPr>
          <p:nvPr/>
        </p:nvSpPr>
        <p:spPr bwMode="auto">
          <a:xfrm>
            <a:off x="2268538" y="908050"/>
            <a:ext cx="5688012" cy="1152525"/>
          </a:xfrm>
          <a:prstGeom prst="rect">
            <a:avLst/>
          </a:prstGeom>
          <a:noFill/>
          <a:ln w="9525">
            <a:noFill/>
            <a:miter lim="800000"/>
            <a:headEnd/>
            <a:tailEnd/>
          </a:ln>
        </p:spPr>
        <p:txBody>
          <a:bodyPr/>
          <a:lstStyle/>
          <a:p>
            <a:pPr algn="ctr" eaLnBrk="1" hangingPunct="1">
              <a:defRPr/>
            </a:pPr>
            <a:endParaRPr lang="pl-PL" altLang="pl-PL" sz="2800" b="1" dirty="0">
              <a:effectLst>
                <a:outerShdw blurRad="38100" dist="38100" dir="2700000" algn="tl">
                  <a:srgbClr val="C0C0C0"/>
                </a:outerShdw>
              </a:effectLst>
            </a:endParaRPr>
          </a:p>
        </p:txBody>
      </p:sp>
      <p:sp>
        <p:nvSpPr>
          <p:cNvPr id="4102" name="pole tekstowe 12"/>
          <p:cNvSpPr txBox="1">
            <a:spLocks noChangeArrowheads="1"/>
          </p:cNvSpPr>
          <p:nvPr/>
        </p:nvSpPr>
        <p:spPr bwMode="auto">
          <a:xfrm>
            <a:off x="4932363" y="4797425"/>
            <a:ext cx="3743325" cy="360363"/>
          </a:xfrm>
          <a:prstGeom prst="rect">
            <a:avLst/>
          </a:prstGeom>
          <a:noFill/>
          <a:ln w="9525">
            <a:noFill/>
            <a:miter lim="800000"/>
            <a:headEnd/>
            <a:tailEnd/>
          </a:ln>
        </p:spPr>
        <p:txBody>
          <a:bodyPr/>
          <a:lstStyle/>
          <a:p>
            <a:pPr eaLnBrk="1" hangingPunct="1">
              <a:defRPr/>
            </a:pPr>
            <a:endParaRPr lang="pl-PL" altLang="pl-PL" sz="2400" b="1" dirty="0">
              <a:effectLst>
                <a:outerShdw blurRad="38100" dist="38100" dir="2700000" algn="tl">
                  <a:srgbClr val="C0C0C0"/>
                </a:outerShdw>
              </a:effectLst>
            </a:endParaRPr>
          </a:p>
        </p:txBody>
      </p:sp>
      <p:sp>
        <p:nvSpPr>
          <p:cNvPr id="33" name="pole tekstowe 32"/>
          <p:cNvSpPr txBox="1"/>
          <p:nvPr/>
        </p:nvSpPr>
        <p:spPr>
          <a:xfrm>
            <a:off x="2555875" y="0"/>
            <a:ext cx="4895850" cy="914400"/>
          </a:xfrm>
          <a:prstGeom prst="rect">
            <a:avLst/>
          </a:prstGeom>
          <a:noFill/>
        </p:spPr>
        <p:txBody>
          <a:bodyPr wrap="none">
            <a:normAutofit/>
          </a:bodyPr>
          <a:lstStyle/>
          <a:p>
            <a:pPr eaLnBrk="1" hangingPunct="1">
              <a:defRPr/>
            </a:pPr>
            <a:endParaRPr lang="pl-PL" sz="4000" b="1" dirty="0">
              <a:effectLst>
                <a:outerShdw blurRad="38100" dist="38100" dir="2700000" algn="tl">
                  <a:srgbClr val="C0C0C0"/>
                </a:outerShdw>
              </a:effectLst>
            </a:endParaRPr>
          </a:p>
        </p:txBody>
      </p:sp>
      <p:sp>
        <p:nvSpPr>
          <p:cNvPr id="18" name="Prostokąt 19"/>
          <p:cNvSpPr>
            <a:spLocks noChangeArrowheads="1"/>
          </p:cNvSpPr>
          <p:nvPr/>
        </p:nvSpPr>
        <p:spPr bwMode="auto">
          <a:xfrm>
            <a:off x="251520" y="3746565"/>
            <a:ext cx="8516179" cy="2009061"/>
          </a:xfrm>
          <a:prstGeom prst="round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endParaRPr lang="pl-PL" sz="1600" b="1" dirty="0"/>
          </a:p>
          <a:p>
            <a:pPr marL="342900" indent="-342900">
              <a:buFont typeface="+mj-lt"/>
              <a:buAutoNum type="arabicPeriod"/>
              <a:defRPr/>
            </a:pPr>
            <a:r>
              <a:rPr lang="pl-PL" sz="1600" dirty="0">
                <a:latin typeface="+mn-lt"/>
              </a:rPr>
              <a:t>Lista projektów, które uzyskały wymaganą liczbę punktów, z wyróżnieniem projektów wybranych do dofinansowania - nie później niż 7 dni od dnia rozstrzygnięcia konkursu </a:t>
            </a:r>
            <a:r>
              <a:rPr lang="pl-PL" sz="1600" dirty="0">
                <a:sym typeface="Wingdings"/>
              </a:rPr>
              <a:t> </a:t>
            </a:r>
            <a:r>
              <a:rPr lang="pl-PL" sz="1600" dirty="0">
                <a:hlinkClick r:id="rId3"/>
              </a:rPr>
              <a:t>www.rpo.dolnyslask.pl</a:t>
            </a:r>
            <a:r>
              <a:rPr lang="pl-PL" sz="1600" dirty="0"/>
              <a:t> + na stronie właściwego ZIT</a:t>
            </a:r>
            <a:endParaRPr lang="pl-PL" sz="1600" b="1" dirty="0"/>
          </a:p>
          <a:p>
            <a:pPr marL="342900" indent="-342900">
              <a:buFont typeface="+mj-lt"/>
              <a:buAutoNum type="arabicPeriod"/>
              <a:defRPr/>
            </a:pPr>
            <a:r>
              <a:rPr lang="pl-PL" sz="1600" dirty="0"/>
              <a:t>P</a:t>
            </a:r>
            <a:r>
              <a:rPr lang="pl-PL" sz="1600" dirty="0">
                <a:latin typeface="+mn-lt"/>
              </a:rPr>
              <a:t>isma z wynikami oceny (od negatywnego wyniku oceny przysługuje protest w rozumieniu rozdz. 15 ustawy)</a:t>
            </a:r>
          </a:p>
          <a:p>
            <a:pPr algn="ctr">
              <a:defRPr/>
            </a:pPr>
            <a:endParaRPr lang="pl-PL" sz="1600" b="1" dirty="0"/>
          </a:p>
        </p:txBody>
      </p:sp>
      <p:sp>
        <p:nvSpPr>
          <p:cNvPr id="11" name="Prostokąt 10"/>
          <p:cNvSpPr/>
          <p:nvPr/>
        </p:nvSpPr>
        <p:spPr>
          <a:xfrm>
            <a:off x="539552" y="2132856"/>
            <a:ext cx="8424936" cy="1169551"/>
          </a:xfrm>
          <a:prstGeom prst="rect">
            <a:avLst/>
          </a:prstGeom>
        </p:spPr>
        <p:txBody>
          <a:bodyPr wrap="square">
            <a:spAutoFit/>
          </a:bodyPr>
          <a:lstStyle/>
          <a:p>
            <a:pPr algn="ctr">
              <a:defRPr/>
            </a:pPr>
            <a:r>
              <a:rPr lang="pl-PL" sz="2000" b="1" dirty="0">
                <a:solidFill>
                  <a:schemeClr val="tx2"/>
                </a:solidFill>
              </a:rPr>
              <a:t>Zatwierdzenie listy wszystkich ocenionych projektów przez</a:t>
            </a:r>
          </a:p>
          <a:p>
            <a:pPr algn="ctr">
              <a:defRPr/>
            </a:pPr>
            <a:r>
              <a:rPr lang="pl-PL" sz="1400" b="1" dirty="0"/>
              <a:t> </a:t>
            </a:r>
          </a:p>
          <a:p>
            <a:pPr algn="ctr">
              <a:defRPr/>
            </a:pPr>
            <a:r>
              <a:rPr lang="pl-PL" b="1" dirty="0"/>
              <a:t>Zarząd Województwa Dolnośląskiego </a:t>
            </a:r>
          </a:p>
          <a:p>
            <a:pPr algn="ctr">
              <a:defRPr/>
            </a:pPr>
            <a:r>
              <a:rPr lang="pl-PL" b="1" dirty="0"/>
              <a:t>i Prezydenta Wałbrzycha lub Wrocławia (w zależności od właściwego ZIT)</a:t>
            </a:r>
          </a:p>
        </p:txBody>
      </p:sp>
      <p:sp>
        <p:nvSpPr>
          <p:cNvPr id="13" name="Prostokąt 12"/>
          <p:cNvSpPr/>
          <p:nvPr/>
        </p:nvSpPr>
        <p:spPr>
          <a:xfrm>
            <a:off x="0" y="252014"/>
            <a:ext cx="4320480" cy="480131"/>
          </a:xfrm>
          <a:prstGeom prst="rect">
            <a:avLst/>
          </a:prstGeom>
        </p:spPr>
        <p:txBody>
          <a:bodyPr wrap="square">
            <a:spAutoFit/>
          </a:bodyPr>
          <a:lstStyle/>
          <a:p>
            <a:pPr eaLnBrk="1" fontAlgn="auto" hangingPunct="1">
              <a:lnSpc>
                <a:spcPct val="90000"/>
              </a:lnSpc>
              <a:spcAft>
                <a:spcPts val="0"/>
              </a:spcAft>
              <a:defRPr/>
            </a:pPr>
            <a:r>
              <a:rPr lang="pl-PL" sz="2800" b="1" dirty="0">
                <a:solidFill>
                  <a:schemeClr val="tx2"/>
                </a:solidFill>
              </a:rPr>
              <a:t>Rozstrzygnięcie konkursu</a:t>
            </a:r>
          </a:p>
        </p:txBody>
      </p:sp>
      <p:sp>
        <p:nvSpPr>
          <p:cNvPr id="2" name="Symbol zastępczy numeru slajdu 1">
            <a:extLst>
              <a:ext uri="{FF2B5EF4-FFF2-40B4-BE49-F238E27FC236}">
                <a16:creationId xmlns:a16="http://schemas.microsoft.com/office/drawing/2014/main" xmlns="" id="{DB3BDBAB-CC12-4B4C-8439-0F70B05B91D5}"/>
              </a:ext>
            </a:extLst>
          </p:cNvPr>
          <p:cNvSpPr>
            <a:spLocks noGrp="1"/>
          </p:cNvSpPr>
          <p:nvPr>
            <p:ph type="sldNum" sz="quarter" idx="12"/>
          </p:nvPr>
        </p:nvSpPr>
        <p:spPr/>
        <p:txBody>
          <a:bodyPr/>
          <a:lstStyle/>
          <a:p>
            <a:fld id="{9BBA8BAD-C024-4EBD-AE8C-2F50AC709554}" type="slidenum">
              <a:rPr lang="pl-PL" altLang="pl-PL" smtClean="0"/>
              <a:pPr/>
              <a:t>32</a:t>
            </a:fld>
            <a:endParaRPr lang="pl-PL" altLang="pl-PL"/>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124744"/>
            <a:ext cx="8568952" cy="5400600"/>
          </a:xfrm>
        </p:spPr>
        <p:txBody>
          <a:bodyPr>
            <a:normAutofit lnSpcReduction="10000"/>
          </a:bodyPr>
          <a:lstStyle/>
          <a:p>
            <a:pPr marL="342900" lvl="3" indent="-342900" algn="just">
              <a:spcAft>
                <a:spcPts val="600"/>
              </a:spcAft>
              <a:buNone/>
            </a:pPr>
            <a:r>
              <a:rPr lang="pl-PL" sz="2400" b="1" dirty="0">
                <a:solidFill>
                  <a:schemeClr val="tx2"/>
                </a:solidFill>
              </a:rPr>
              <a:t>Lista wszystkich projektów, które podlegały ocenie</a:t>
            </a:r>
          </a:p>
          <a:p>
            <a:pPr marL="0" lvl="3">
              <a:buFont typeface="Wingdings" pitchFamily="2" charset="2"/>
              <a:buChar char="ü"/>
            </a:pPr>
            <a:r>
              <a:rPr lang="pl-PL" sz="1600" dirty="0"/>
              <a:t>o kolejności projektów na liście decyduje liczba punktów przyznana danemu projektowi; </a:t>
            </a:r>
          </a:p>
          <a:p>
            <a:pPr marL="0" lvl="3">
              <a:buFont typeface="Wingdings" pitchFamily="2" charset="2"/>
              <a:buChar char="ü"/>
            </a:pPr>
            <a:r>
              <a:rPr lang="pl-PL" sz="1600" dirty="0"/>
              <a:t>w przypadku dwóch lub więcej projektów o równej ogólnej liczbie punktów, wyższe miejsce na liście otrzymuje ten, który uzyskał wyższą liczbę punktów za kryteria rozstrzygające, określone we właściwym Planie działania (kryteria zgodności ze strategią ZIT, kryterium zgodność projektu z celami szczegółowymi RPO WD 2014-2020, kryterium doświadczenia);</a:t>
            </a:r>
            <a:endParaRPr lang="pl-PL" sz="1600" strike="sngStrike" dirty="0"/>
          </a:p>
          <a:p>
            <a:pPr marL="0" lvl="3">
              <a:buFont typeface="Wingdings" pitchFamily="2" charset="2"/>
              <a:buChar char="ü"/>
            </a:pPr>
            <a:r>
              <a:rPr lang="pl-PL" sz="1600" dirty="0"/>
              <a:t>gdy wnioski uzyskały taką samą ogólną liczbę punktów oraz taką samą liczbę punktów za spełnienie kryteriów rozstrzygających, o kolejności na liście decyduje wynik komisyjnego losowania, w którym uczestniczy min. 3 członków KOP, w tym Przewodniczący oraz, o ile wyrażą chęć, przedstawiciele projektodawców, których wniosków dotyczy losowanie. </a:t>
            </a:r>
          </a:p>
          <a:p>
            <a:pPr marL="0" lvl="3">
              <a:buNone/>
            </a:pPr>
            <a:endParaRPr lang="pl-PL" sz="1600" dirty="0"/>
          </a:p>
          <a:p>
            <a:pPr marL="0" lvl="3">
              <a:buNone/>
            </a:pPr>
            <a:r>
              <a:rPr lang="pl-PL" sz="2400" b="1" dirty="0">
                <a:solidFill>
                  <a:schemeClr val="tx2"/>
                </a:solidFill>
              </a:rPr>
              <a:t>Negatywna ocena</a:t>
            </a:r>
          </a:p>
          <a:p>
            <a:pPr marL="0" lvl="3">
              <a:buNone/>
            </a:pPr>
            <a:r>
              <a:rPr lang="pl-PL" sz="1600" dirty="0"/>
              <a:t>Zgodnie z art. 53 ust. 2 ustawy negatywną oceną jest ocena w zakresie spełniania przez projekt kryteriów wyboru projektów, w ramach której: </a:t>
            </a:r>
          </a:p>
          <a:p>
            <a:pPr lvl="0">
              <a:buFont typeface="Wingdings" pitchFamily="2" charset="2"/>
              <a:buChar char="ü"/>
            </a:pPr>
            <a:r>
              <a:rPr lang="pl-PL" sz="1600" dirty="0"/>
              <a:t>projekt nie uzyskał wymaganej liczby punktów lub nie spełnił kryteriów wyboru projektów, na skutek czego nie może być wybrany do dofinansowania albo skierowany do kolejnego etapu oceny, </a:t>
            </a:r>
          </a:p>
          <a:p>
            <a:pPr lvl="0">
              <a:buFont typeface="Wingdings" pitchFamily="2" charset="2"/>
              <a:buChar char="ü"/>
            </a:pPr>
            <a:r>
              <a:rPr lang="pl-PL" sz="1600" dirty="0"/>
              <a:t>projekt uzyskał wymaganą liczbę punktów lub spełnił kryteria wyboru projektów, jednak kwota przeznaczona na dofinansowanie projektów w konkursie nie wystarcza na wybranie go do dofinansowania.</a:t>
            </a:r>
          </a:p>
          <a:p>
            <a:pPr algn="ctr">
              <a:buNone/>
            </a:pPr>
            <a:endParaRPr lang="pl-PL" sz="2800" b="1" i="1" dirty="0">
              <a:solidFill>
                <a:srgbClr val="7030A0"/>
              </a:solidFill>
              <a:effectLst>
                <a:outerShdw blurRad="38100" dist="38100" dir="2700000" algn="tl">
                  <a:srgbClr val="000000">
                    <a:alpha val="43137"/>
                  </a:srgbClr>
                </a:outerShdw>
              </a:effectLst>
            </a:endParaRPr>
          </a:p>
          <a:p>
            <a:pPr>
              <a:buNone/>
            </a:pPr>
            <a:endParaRPr lang="pl-PL" sz="4000" dirty="0"/>
          </a:p>
        </p:txBody>
      </p:sp>
      <p:sp>
        <p:nvSpPr>
          <p:cNvPr id="5" name="Tytuł 4"/>
          <p:cNvSpPr>
            <a:spLocks noGrp="1"/>
          </p:cNvSpPr>
          <p:nvPr>
            <p:ph type="title"/>
          </p:nvPr>
        </p:nvSpPr>
        <p:spPr>
          <a:xfrm>
            <a:off x="0" y="0"/>
            <a:ext cx="8229600" cy="1143000"/>
          </a:xfrm>
        </p:spPr>
        <p:txBody>
          <a:bodyPr>
            <a:normAutofit/>
          </a:bodyPr>
          <a:lstStyle/>
          <a:p>
            <a:pPr algn="l"/>
            <a:r>
              <a:rPr lang="pl-PL" sz="3200" b="1" dirty="0">
                <a:solidFill>
                  <a:schemeClr val="tx2"/>
                </a:solidFill>
              </a:rPr>
              <a:t>Lista ocenionych projektów</a:t>
            </a:r>
          </a:p>
        </p:txBody>
      </p:sp>
      <p:sp>
        <p:nvSpPr>
          <p:cNvPr id="2" name="Symbol zastępczy numeru slajdu 1">
            <a:extLst>
              <a:ext uri="{FF2B5EF4-FFF2-40B4-BE49-F238E27FC236}">
                <a16:creationId xmlns:a16="http://schemas.microsoft.com/office/drawing/2014/main" xmlns="" id="{5B8DC83C-5967-4D2F-82B3-774EDF732AF8}"/>
              </a:ext>
            </a:extLst>
          </p:cNvPr>
          <p:cNvSpPr>
            <a:spLocks noGrp="1"/>
          </p:cNvSpPr>
          <p:nvPr>
            <p:ph type="sldNum" sz="quarter" idx="12"/>
          </p:nvPr>
        </p:nvSpPr>
        <p:spPr/>
        <p:txBody>
          <a:bodyPr/>
          <a:lstStyle/>
          <a:p>
            <a:fld id="{9BBA8BAD-C024-4EBD-AE8C-2F50AC709554}" type="slidenum">
              <a:rPr lang="pl-PL" altLang="pl-PL" smtClean="0"/>
              <a:pPr/>
              <a:t>33</a:t>
            </a:fld>
            <a:endParaRPr lang="pl-PL" altLang="pl-PL"/>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8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chemeClr val="tx2"/>
                </a:solidFill>
                <a:latin typeface="Calibri" pitchFamily="34" charset="0"/>
              </a:rPr>
              <a:t>Najczęściej pojawiające się błędy i wskazówki, </a:t>
            </a:r>
          </a:p>
          <a:p>
            <a:pPr marL="0" indent="0" algn="ctr">
              <a:spcBef>
                <a:spcPct val="0"/>
              </a:spcBef>
              <a:buNone/>
              <a:defRPr/>
            </a:pPr>
            <a:r>
              <a:rPr lang="pl-PL" sz="4800" b="1" dirty="0">
                <a:solidFill>
                  <a:schemeClr val="tx2"/>
                </a:solidFill>
                <a:latin typeface="Calibri" pitchFamily="34" charset="0"/>
              </a:rPr>
              <a:t>jak ich uniknąć</a:t>
            </a:r>
          </a:p>
        </p:txBody>
      </p:sp>
      <p:sp>
        <p:nvSpPr>
          <p:cNvPr id="2" name="Symbol zastępczy numeru slajdu 1">
            <a:extLst>
              <a:ext uri="{FF2B5EF4-FFF2-40B4-BE49-F238E27FC236}">
                <a16:creationId xmlns:a16="http://schemas.microsoft.com/office/drawing/2014/main" xmlns="" id="{5738B0A5-07AF-4662-BFA0-F1F8FC426029}"/>
              </a:ext>
            </a:extLst>
          </p:cNvPr>
          <p:cNvSpPr>
            <a:spLocks noGrp="1"/>
          </p:cNvSpPr>
          <p:nvPr>
            <p:ph type="sldNum" sz="quarter" idx="12"/>
          </p:nvPr>
        </p:nvSpPr>
        <p:spPr/>
        <p:txBody>
          <a:bodyPr/>
          <a:lstStyle/>
          <a:p>
            <a:fld id="{9BBA8BAD-C024-4EBD-AE8C-2F50AC709554}" type="slidenum">
              <a:rPr lang="pl-PL" altLang="pl-PL" smtClean="0"/>
              <a:pPr/>
              <a:t>34</a:t>
            </a:fld>
            <a:endParaRPr lang="pl-PL" altLang="pl-PL"/>
          </a:p>
        </p:txBody>
      </p:sp>
    </p:spTree>
    <p:extLst>
      <p:ext uri="{BB962C8B-B14F-4D97-AF65-F5344CB8AC3E}">
        <p14:creationId xmlns:p14="http://schemas.microsoft.com/office/powerpoint/2010/main" xmlns="" val="3839051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183224" y="908720"/>
            <a:ext cx="4707955" cy="584775"/>
          </a:xfrm>
          <a:prstGeom prst="rect">
            <a:avLst/>
          </a:prstGeom>
        </p:spPr>
        <p:txBody>
          <a:bodyPr wrap="none">
            <a:spAutoFit/>
          </a:bodyPr>
          <a:lstStyle/>
          <a:p>
            <a:pPr lvl="0" algn="ctr">
              <a:defRPr/>
            </a:pPr>
            <a:r>
              <a:rPr lang="pl-PL" sz="3200" b="1" dirty="0">
                <a:solidFill>
                  <a:schemeClr val="tx2"/>
                </a:solidFill>
              </a:rPr>
              <a:t>Obowiązujące  dokumenty</a:t>
            </a:r>
            <a:endParaRPr lang="pl-PL" sz="3200" dirty="0">
              <a:solidFill>
                <a:schemeClr val="tx2"/>
              </a:solidFill>
            </a:endParaRPr>
          </a:p>
        </p:txBody>
      </p:sp>
      <p:sp>
        <p:nvSpPr>
          <p:cNvPr id="6" name="Prostokąt 7"/>
          <p:cNvSpPr>
            <a:spLocks noChangeArrowheads="1"/>
          </p:cNvSpPr>
          <p:nvPr/>
        </p:nvSpPr>
        <p:spPr bwMode="auto">
          <a:xfrm>
            <a:off x="323528" y="1988840"/>
            <a:ext cx="8489255" cy="39333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spcBef>
                <a:spcPct val="0"/>
              </a:spcBef>
              <a:buFont typeface="Wingdings" pitchFamily="2" charset="2"/>
              <a:buChar char="§"/>
            </a:pPr>
            <a:r>
              <a:rPr lang="pl-PL" altLang="pl-PL" sz="1800" b="1" dirty="0"/>
              <a:t>Regulamin konkursu – poddziałanie 10.1.3 </a:t>
            </a:r>
            <a:r>
              <a:rPr lang="pl-PL" altLang="pl-PL" sz="1800" dirty="0"/>
              <a:t>z załącznikami, które </a:t>
            </a:r>
            <a:r>
              <a:rPr lang="pl-PL" sz="1800" dirty="0"/>
              <a:t>zawierają wykaz kluczowych warunków, jakie musi spełnić wniosek, aby otrzymać dofinansowanie m.in.:</a:t>
            </a:r>
          </a:p>
          <a:p>
            <a:pPr marL="1028700" lvl="1">
              <a:spcBef>
                <a:spcPct val="0"/>
              </a:spcBef>
            </a:pPr>
            <a:r>
              <a:rPr lang="pl-PL" sz="1600" dirty="0"/>
              <a:t>Załącznik nr 1: Wyciąg z Kryteriów wyboru projektów, </a:t>
            </a:r>
          </a:p>
          <a:p>
            <a:pPr marL="1028700" lvl="1">
              <a:spcBef>
                <a:spcPct val="0"/>
              </a:spcBef>
            </a:pPr>
            <a:r>
              <a:rPr lang="pl-PL" sz="1600" dirty="0"/>
              <a:t>Załącznik nr 2: Lista wskaźników na poziomie projektu</a:t>
            </a:r>
          </a:p>
          <a:p>
            <a:pPr marL="1028700" lvl="1">
              <a:spcBef>
                <a:spcPct val="0"/>
              </a:spcBef>
            </a:pPr>
            <a:r>
              <a:rPr lang="pl-PL" altLang="pl-PL" sz="1600" dirty="0"/>
              <a:t>Załącznik nr 4: Standardy realizacji wybranych form wsparcia w ramach Działania 10.1</a:t>
            </a:r>
            <a:r>
              <a:rPr lang="pl-PL" altLang="pl-PL" sz="1400" dirty="0"/>
              <a:t>. </a:t>
            </a:r>
          </a:p>
          <a:p>
            <a:pPr marL="285750" indent="-285750">
              <a:buFont typeface="Wingdings" panose="05000000000000000000" pitchFamily="2" charset="2"/>
              <a:buChar char="Ø"/>
            </a:pPr>
            <a:endParaRPr lang="pl-PL" sz="1800" dirty="0"/>
          </a:p>
          <a:p>
            <a:pPr>
              <a:spcBef>
                <a:spcPct val="0"/>
              </a:spcBef>
              <a:buFont typeface="Wingdings" pitchFamily="2" charset="2"/>
              <a:buChar char="§"/>
            </a:pPr>
            <a:r>
              <a:rPr lang="pl-PL" altLang="pl-PL" sz="1800" b="1" dirty="0"/>
              <a:t>  Instrukcja wypełniania wniosku o dofinansowanie projektu w ramach RPO WD 2014-               2020 </a:t>
            </a:r>
            <a:r>
              <a:rPr lang="pl-PL" altLang="pl-PL" sz="1800" dirty="0"/>
              <a:t>– wersja 1.5</a:t>
            </a:r>
          </a:p>
          <a:p>
            <a:pPr>
              <a:spcBef>
                <a:spcPct val="0"/>
              </a:spcBef>
              <a:buNone/>
            </a:pPr>
            <a:endParaRPr lang="pl-PL" altLang="pl-PL" sz="1800" dirty="0"/>
          </a:p>
          <a:p>
            <a:pPr>
              <a:spcBef>
                <a:spcPct val="0"/>
              </a:spcBef>
              <a:buFont typeface="Wingdings" pitchFamily="2" charset="2"/>
              <a:buChar char="§"/>
            </a:pPr>
            <a:r>
              <a:rPr lang="pl-PL" altLang="pl-PL" sz="1800" dirty="0"/>
              <a:t> obowiązujące wytyczne, przepisy prawa (wskazane w Regulaminie konkursu)</a:t>
            </a:r>
          </a:p>
          <a:p>
            <a:pPr marL="285750" indent="-285750">
              <a:spcBef>
                <a:spcPct val="0"/>
              </a:spcBef>
            </a:pPr>
            <a:endParaRPr lang="pl-PL" altLang="pl-PL" sz="1800" dirty="0"/>
          </a:p>
          <a:p>
            <a:pPr>
              <a:spcBef>
                <a:spcPct val="0"/>
              </a:spcBef>
              <a:buNone/>
            </a:pPr>
            <a:endParaRPr lang="pl-PL" altLang="pl-PL" sz="1800" dirty="0"/>
          </a:p>
          <a:p>
            <a:pPr>
              <a:spcBef>
                <a:spcPct val="0"/>
              </a:spcBef>
              <a:buNone/>
            </a:pPr>
            <a:endParaRPr lang="pl-PL" altLang="pl-PL" sz="1800" dirty="0"/>
          </a:p>
        </p:txBody>
      </p:sp>
      <p:sp>
        <p:nvSpPr>
          <p:cNvPr id="8" name="Prostokąt 7"/>
          <p:cNvSpPr/>
          <p:nvPr/>
        </p:nvSpPr>
        <p:spPr>
          <a:xfrm>
            <a:off x="179512" y="5661248"/>
            <a:ext cx="8757481" cy="523220"/>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pl-PL" sz="2800" b="1" dirty="0" err="1">
                <a:solidFill>
                  <a:schemeClr val="tx2"/>
                </a:solidFill>
                <a:hlinkClick r:id="rId3"/>
              </a:rPr>
              <a:t>www.rpo.dolnyslask.pl</a:t>
            </a:r>
            <a:endParaRPr lang="pl-PL" sz="2800" dirty="0">
              <a:solidFill>
                <a:schemeClr val="tx2"/>
              </a:solidFill>
            </a:endParaRPr>
          </a:p>
        </p:txBody>
      </p:sp>
      <p:sp>
        <p:nvSpPr>
          <p:cNvPr id="3" name="Symbol zastępczy numeru slajdu 2">
            <a:extLst>
              <a:ext uri="{FF2B5EF4-FFF2-40B4-BE49-F238E27FC236}">
                <a16:creationId xmlns:a16="http://schemas.microsoft.com/office/drawing/2014/main" xmlns="" id="{EFF77D82-EFDF-4869-A39B-6666C81B1CEC}"/>
              </a:ext>
            </a:extLst>
          </p:cNvPr>
          <p:cNvSpPr>
            <a:spLocks noGrp="1"/>
          </p:cNvSpPr>
          <p:nvPr>
            <p:ph type="sldNum" sz="quarter" idx="12"/>
          </p:nvPr>
        </p:nvSpPr>
        <p:spPr/>
        <p:txBody>
          <a:bodyPr/>
          <a:lstStyle/>
          <a:p>
            <a:fld id="{9BBA8BAD-C024-4EBD-AE8C-2F50AC709554}" type="slidenum">
              <a:rPr lang="pl-PL" altLang="pl-PL" smtClean="0"/>
              <a:pPr/>
              <a:t>35</a:t>
            </a:fld>
            <a:endParaRPr lang="pl-PL" altLang="pl-PL"/>
          </a:p>
        </p:txBody>
      </p:sp>
    </p:spTree>
    <p:extLst>
      <p:ext uri="{BB962C8B-B14F-4D97-AF65-F5344CB8AC3E}">
        <p14:creationId xmlns:p14="http://schemas.microsoft.com/office/powerpoint/2010/main" xmlns="" val="40824414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446439" y="1772816"/>
            <a:ext cx="8229600" cy="2736304"/>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buNone/>
              <a:defRPr/>
            </a:pPr>
            <a:r>
              <a:rPr lang="pl-PL" sz="2400" dirty="0">
                <a:solidFill>
                  <a:schemeClr val="tx1"/>
                </a:solidFill>
              </a:rPr>
              <a:t>Błędy na etapie oceny formalnej w zakresie: </a:t>
            </a:r>
          </a:p>
          <a:p>
            <a:pPr>
              <a:buNone/>
              <a:defRPr/>
            </a:pPr>
            <a:endParaRPr lang="pl-PL" sz="2400" dirty="0">
              <a:solidFill>
                <a:schemeClr val="tx1"/>
              </a:solidFill>
            </a:endParaRPr>
          </a:p>
          <a:p>
            <a:pPr>
              <a:buClr>
                <a:srgbClr val="C00000"/>
              </a:buClr>
              <a:buFont typeface="Wingdings 2" pitchFamily="18" charset="2"/>
              <a:buChar char=""/>
              <a:defRPr/>
            </a:pPr>
            <a:r>
              <a:rPr lang="pl-PL" sz="2400" dirty="0">
                <a:solidFill>
                  <a:schemeClr val="tx1"/>
                </a:solidFill>
              </a:rPr>
              <a:t>kryteriów formalnych  </a:t>
            </a:r>
          </a:p>
          <a:p>
            <a:pPr>
              <a:buClr>
                <a:srgbClr val="C00000"/>
              </a:buClr>
              <a:buFont typeface="Wingdings 2" pitchFamily="18" charset="2"/>
              <a:buChar char=""/>
              <a:defRPr/>
            </a:pPr>
            <a:endParaRPr lang="pl-PL" sz="2400" dirty="0">
              <a:solidFill>
                <a:schemeClr val="tx1"/>
              </a:solidFill>
            </a:endParaRPr>
          </a:p>
          <a:p>
            <a:pPr>
              <a:buClr>
                <a:srgbClr val="C00000"/>
              </a:buClr>
              <a:buFont typeface="Wingdings 2" pitchFamily="18" charset="2"/>
              <a:buChar char=""/>
              <a:defRPr/>
            </a:pPr>
            <a:r>
              <a:rPr lang="pl-PL" sz="2400" dirty="0">
                <a:solidFill>
                  <a:schemeClr val="tx1"/>
                </a:solidFill>
              </a:rPr>
              <a:t>kryteriów dostępu</a:t>
            </a:r>
          </a:p>
        </p:txBody>
      </p:sp>
      <p:sp>
        <p:nvSpPr>
          <p:cNvPr id="2" name="Symbol zastępczy numeru slajdu 1">
            <a:extLst>
              <a:ext uri="{FF2B5EF4-FFF2-40B4-BE49-F238E27FC236}">
                <a16:creationId xmlns:a16="http://schemas.microsoft.com/office/drawing/2014/main" xmlns="" id="{201A94A4-CDAB-4F61-B1F4-60BD562F6BCE}"/>
              </a:ext>
            </a:extLst>
          </p:cNvPr>
          <p:cNvSpPr>
            <a:spLocks noGrp="1"/>
          </p:cNvSpPr>
          <p:nvPr>
            <p:ph type="sldNum" sz="quarter" idx="12"/>
          </p:nvPr>
        </p:nvSpPr>
        <p:spPr/>
        <p:txBody>
          <a:bodyPr/>
          <a:lstStyle/>
          <a:p>
            <a:fld id="{9BBA8BAD-C024-4EBD-AE8C-2F50AC709554}" type="slidenum">
              <a:rPr lang="pl-PL" altLang="pl-PL" smtClean="0"/>
              <a:pPr/>
              <a:t>36</a:t>
            </a:fld>
            <a:endParaRPr lang="pl-PL" altLang="pl-PL"/>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323528" y="1916833"/>
            <a:ext cx="8496944" cy="249718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chemeClr val="accent2">
                  <a:lumMod val="75000"/>
                </a:schemeClr>
              </a:buClr>
              <a:buSzPct val="200000"/>
              <a:buFont typeface="Wingdings 2" pitchFamily="18" charset="2"/>
              <a:buChar char=""/>
            </a:pPr>
            <a:r>
              <a:rPr lang="pl-PL" dirty="0">
                <a:solidFill>
                  <a:schemeClr val="tx1"/>
                </a:solidFill>
              </a:rPr>
              <a:t>W projekcie, w którym wartość wkładu publicznego (środków publicznych) nie przekracza 100 000 EUR </a:t>
            </a:r>
            <a:r>
              <a:rPr lang="pl-PL" b="1" dirty="0">
                <a:solidFill>
                  <a:schemeClr val="tx1"/>
                </a:solidFill>
              </a:rPr>
              <a:t>nie zastosowano kwot ryczałtowych</a:t>
            </a:r>
            <a:r>
              <a:rPr lang="pl-PL" dirty="0">
                <a:solidFill>
                  <a:schemeClr val="tx1"/>
                </a:solidFill>
              </a:rPr>
              <a:t>, o których mowa  </a:t>
            </a:r>
            <a:br>
              <a:rPr lang="pl-PL" dirty="0">
                <a:solidFill>
                  <a:schemeClr val="tx1"/>
                </a:solidFill>
              </a:rPr>
            </a:br>
            <a:r>
              <a:rPr lang="pl-PL" dirty="0">
                <a:solidFill>
                  <a:schemeClr val="tx1"/>
                </a:solidFill>
              </a:rPr>
              <a:t>w Wytycznych w zakresie kwalifikowalności wydatków w zakresie Europejskiego Funduszu Rozwoju Regionalnego, Europejskiego Funduszu Społecznego oraz Funduszu Spójności na lata 2014-2020. </a:t>
            </a:r>
            <a:r>
              <a:rPr lang="pl-PL" dirty="0"/>
              <a:t> </a:t>
            </a:r>
          </a:p>
          <a:p>
            <a:pPr>
              <a:buClr>
                <a:schemeClr val="accent2">
                  <a:lumMod val="75000"/>
                </a:schemeClr>
              </a:buClr>
              <a:buSzPct val="200000"/>
            </a:pPr>
            <a:endParaRPr lang="pl-PL" dirty="0"/>
          </a:p>
          <a:p>
            <a:pPr>
              <a:buClr>
                <a:schemeClr val="accent2">
                  <a:lumMod val="75000"/>
                </a:schemeClr>
              </a:buClr>
              <a:buSzPct val="200000"/>
              <a:buFont typeface="Wingdings 2" pitchFamily="18" charset="2"/>
              <a:buChar char=""/>
            </a:pPr>
            <a:r>
              <a:rPr lang="pl-PL" dirty="0">
                <a:solidFill>
                  <a:schemeClr val="tx1"/>
                </a:solidFill>
              </a:rPr>
              <a:t>W projekcie, w którym wartość wkładu publicznego przekracza 100 000 EUR, </a:t>
            </a:r>
            <a:r>
              <a:rPr lang="pl-PL" b="1" dirty="0">
                <a:solidFill>
                  <a:schemeClr val="tx1"/>
                </a:solidFill>
              </a:rPr>
              <a:t>zastosowano kwoty ryczałtowe </a:t>
            </a:r>
            <a:r>
              <a:rPr lang="pl-PL" dirty="0">
                <a:solidFill>
                  <a:schemeClr val="tx1"/>
                </a:solidFill>
              </a:rPr>
              <a:t>– sytuacji tej nie dotyczy kryterium formalne</a:t>
            </a:r>
            <a:endParaRPr lang="pl-PL" dirty="0"/>
          </a:p>
        </p:txBody>
      </p:sp>
      <p:sp>
        <p:nvSpPr>
          <p:cNvPr id="2" name="Tytuł 1"/>
          <p:cNvSpPr>
            <a:spLocks noGrp="1"/>
          </p:cNvSpPr>
          <p:nvPr>
            <p:ph type="title"/>
          </p:nvPr>
        </p:nvSpPr>
        <p:spPr>
          <a:xfrm>
            <a:off x="323528" y="980728"/>
            <a:ext cx="8496944" cy="504056"/>
          </a:xfrm>
        </p:spPr>
        <p:txBody>
          <a:bodyPr/>
          <a:lstStyle/>
          <a:p>
            <a:pPr>
              <a:defRPr/>
            </a:pP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br>
            <a:r>
              <a:rPr lang="pl-PL" sz="3200" b="1" dirty="0">
                <a:solidFill>
                  <a:schemeClr val="tx2"/>
                </a:solidFill>
                <a:latin typeface="Calibri" pitchFamily="34" charset="0"/>
                <a:ea typeface="+mn-ea"/>
                <a:cs typeface="+mn-cs"/>
              </a:rPr>
              <a:t>KRYTERIUM UPROSZCZONYCH METOD ROZLICZANIA WYDATKÓW</a:t>
            </a:r>
          </a:p>
        </p:txBody>
      </p:sp>
      <p:sp>
        <p:nvSpPr>
          <p:cNvPr id="7" name="Prostokąt zaokrąglony 6"/>
          <p:cNvSpPr/>
          <p:nvPr/>
        </p:nvSpPr>
        <p:spPr>
          <a:xfrm>
            <a:off x="323528" y="4581129"/>
            <a:ext cx="8496944" cy="1970352"/>
          </a:xfrm>
          <a:prstGeom prst="round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lang="pl-PL" dirty="0">
              <a:solidFill>
                <a:srgbClr val="FF0000"/>
              </a:solidFill>
            </a:endParaRPr>
          </a:p>
        </p:txBody>
      </p:sp>
      <p:sp>
        <p:nvSpPr>
          <p:cNvPr id="6" name="Prostokąt 5"/>
          <p:cNvSpPr/>
          <p:nvPr/>
        </p:nvSpPr>
        <p:spPr>
          <a:xfrm>
            <a:off x="503548" y="4797154"/>
            <a:ext cx="8136904" cy="1754326"/>
          </a:xfrm>
          <a:prstGeom prst="rect">
            <a:avLst/>
          </a:prstGeom>
        </p:spPr>
        <p:txBody>
          <a:bodyPr wrap="square">
            <a:spAutoFit/>
          </a:bodyPr>
          <a:lstStyle/>
          <a:p>
            <a:pPr marL="285750" indent="-285750">
              <a:buClr>
                <a:srgbClr val="008000"/>
              </a:buClr>
              <a:buSzPct val="200000"/>
              <a:buFont typeface="Wingdings" panose="05000000000000000000" pitchFamily="2" charset="2"/>
              <a:buChar char="ü"/>
            </a:pPr>
            <a:r>
              <a:rPr lang="pl-PL" dirty="0"/>
              <a:t>Równowartość 100 000 euro jest podana w Regulaminie konkursu. </a:t>
            </a:r>
          </a:p>
          <a:p>
            <a:pPr marL="285750" indent="-285750">
              <a:buClr>
                <a:srgbClr val="008000"/>
              </a:buClr>
              <a:buSzPct val="200000"/>
            </a:pPr>
            <a:r>
              <a:rPr lang="pl-PL" dirty="0"/>
              <a:t>Należy uzupełnić punkty we wniosku, m.in.: </a:t>
            </a:r>
          </a:p>
          <a:p>
            <a:pPr>
              <a:buClr>
                <a:srgbClr val="008000"/>
              </a:buClr>
              <a:buSzPct val="200000"/>
            </a:pPr>
            <a:r>
              <a:rPr lang="pl-PL" dirty="0"/>
              <a:t>3.1.2 wskaźniki (wskaźniki projektowe)</a:t>
            </a:r>
          </a:p>
          <a:p>
            <a:pPr>
              <a:buClr>
                <a:srgbClr val="008000"/>
              </a:buClr>
              <a:buSzPct val="200000"/>
            </a:pPr>
            <a:r>
              <a:rPr lang="pl-PL" dirty="0"/>
              <a:t>4.1 zadania</a:t>
            </a:r>
          </a:p>
          <a:p>
            <a:pPr>
              <a:buClr>
                <a:srgbClr val="008000"/>
              </a:buClr>
              <a:buSzPct val="200000"/>
            </a:pPr>
            <a:r>
              <a:rPr lang="pl-PL" dirty="0"/>
              <a:t>4.2 kwoty ryczałtowe</a:t>
            </a:r>
          </a:p>
          <a:p>
            <a:pPr>
              <a:buClr>
                <a:srgbClr val="008000"/>
              </a:buClr>
              <a:buSzPct val="200000"/>
            </a:pPr>
            <a:r>
              <a:rPr lang="pl-PL" dirty="0"/>
              <a:t>7.11 uzasadnienie</a:t>
            </a:r>
          </a:p>
        </p:txBody>
      </p:sp>
      <p:sp>
        <p:nvSpPr>
          <p:cNvPr id="3" name="Symbol zastępczy numeru slajdu 2">
            <a:extLst>
              <a:ext uri="{FF2B5EF4-FFF2-40B4-BE49-F238E27FC236}">
                <a16:creationId xmlns:a16="http://schemas.microsoft.com/office/drawing/2014/main" xmlns="" id="{39F5E37E-D2CA-495A-9396-1E3C33072572}"/>
              </a:ext>
            </a:extLst>
          </p:cNvPr>
          <p:cNvSpPr>
            <a:spLocks noGrp="1"/>
          </p:cNvSpPr>
          <p:nvPr>
            <p:ph type="sldNum" sz="quarter" idx="12"/>
          </p:nvPr>
        </p:nvSpPr>
        <p:spPr/>
        <p:txBody>
          <a:bodyPr/>
          <a:lstStyle/>
          <a:p>
            <a:fld id="{9BBA8BAD-C024-4EBD-AE8C-2F50AC709554}" type="slidenum">
              <a:rPr lang="pl-PL" altLang="pl-PL" smtClean="0"/>
              <a:pPr/>
              <a:t>37</a:t>
            </a:fld>
            <a:endParaRPr lang="pl-PL" altLang="pl-PL"/>
          </a:p>
        </p:txBody>
      </p:sp>
    </p:spTree>
    <p:extLst>
      <p:ext uri="{BB962C8B-B14F-4D97-AF65-F5344CB8AC3E}">
        <p14:creationId xmlns:p14="http://schemas.microsoft.com/office/powerpoint/2010/main" xmlns="" val="18942332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WYBÓR PARTNERA W PROJEKCIE - ZMIANY</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5" name="Prostokąt zaokrąglony 4"/>
          <p:cNvSpPr/>
          <p:nvPr/>
        </p:nvSpPr>
        <p:spPr>
          <a:xfrm>
            <a:off x="467544" y="1916832"/>
            <a:ext cx="8136904" cy="374441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339933"/>
              </a:buClr>
              <a:buSzPct val="200000"/>
            </a:pPr>
            <a:r>
              <a:rPr lang="pl-PL" sz="2400" dirty="0">
                <a:solidFill>
                  <a:schemeClr val="tx1"/>
                </a:solidFill>
              </a:rPr>
              <a:t>W przypadku każdego partnerstwa wybór partnerów do projektu musi nastąpić przed złożeniem wniosku</a:t>
            </a:r>
            <a:br>
              <a:rPr lang="pl-PL" sz="2400" dirty="0">
                <a:solidFill>
                  <a:schemeClr val="tx1"/>
                </a:solidFill>
              </a:rPr>
            </a:br>
            <a:r>
              <a:rPr lang="pl-PL" sz="2400" dirty="0">
                <a:solidFill>
                  <a:schemeClr val="tx1"/>
                </a:solidFill>
              </a:rPr>
              <a:t>o dofinansowanie.</a:t>
            </a:r>
          </a:p>
          <a:p>
            <a:pPr>
              <a:buClr>
                <a:srgbClr val="339933"/>
              </a:buClr>
              <a:buSzPct val="200000"/>
            </a:pPr>
            <a:endParaRPr lang="pl-PL" sz="2400" dirty="0">
              <a:solidFill>
                <a:schemeClr val="tx1"/>
              </a:solidFill>
            </a:endParaRPr>
          </a:p>
          <a:p>
            <a:pPr>
              <a:buClr>
                <a:srgbClr val="339933"/>
              </a:buClr>
              <a:buSzPct val="200000"/>
            </a:pPr>
            <a:r>
              <a:rPr lang="pl-PL" sz="2400" dirty="0">
                <a:solidFill>
                  <a:schemeClr val="tx1"/>
                </a:solidFill>
              </a:rPr>
              <a:t>Kryterium będzie weryfikowane na podstawie zapisów wniosku o dofinansowanie oraz dokumentów załączonych do wniosku.</a:t>
            </a:r>
          </a:p>
        </p:txBody>
      </p:sp>
      <p:sp>
        <p:nvSpPr>
          <p:cNvPr id="4" name="Symbol zastępczy numeru slajdu 3">
            <a:extLst>
              <a:ext uri="{FF2B5EF4-FFF2-40B4-BE49-F238E27FC236}">
                <a16:creationId xmlns:a16="http://schemas.microsoft.com/office/drawing/2014/main" xmlns="" id="{B2443211-4BA2-4229-AE13-CD4FE144B171}"/>
              </a:ext>
            </a:extLst>
          </p:cNvPr>
          <p:cNvSpPr>
            <a:spLocks noGrp="1"/>
          </p:cNvSpPr>
          <p:nvPr>
            <p:ph type="sldNum" sz="quarter" idx="12"/>
          </p:nvPr>
        </p:nvSpPr>
        <p:spPr/>
        <p:txBody>
          <a:bodyPr/>
          <a:lstStyle/>
          <a:p>
            <a:fld id="{9BBA8BAD-C024-4EBD-AE8C-2F50AC709554}" type="slidenum">
              <a:rPr lang="pl-PL" altLang="pl-PL" smtClean="0"/>
              <a:pPr/>
              <a:t>38</a:t>
            </a:fld>
            <a:endParaRPr lang="pl-PL" altLang="pl-PL"/>
          </a:p>
        </p:txBody>
      </p:sp>
    </p:spTree>
    <p:extLst>
      <p:ext uri="{BB962C8B-B14F-4D97-AF65-F5344CB8AC3E}">
        <p14:creationId xmlns:p14="http://schemas.microsoft.com/office/powerpoint/2010/main" xmlns="" val="2671538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WYBÓR PARTNERA W PROJEKCIE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2400" dirty="0"/>
          </a:p>
          <a:p>
            <a:pPr marL="268288" lvl="1" indent="0">
              <a:buNone/>
            </a:pPr>
            <a:endParaRPr lang="pl-PL" sz="2400" dirty="0"/>
          </a:p>
          <a:p>
            <a:pPr marL="268288" lvl="1" indent="0">
              <a:buNone/>
            </a:pPr>
            <a:r>
              <a:rPr lang="pl-PL" sz="2400" dirty="0"/>
              <a:t> 		</a:t>
            </a:r>
          </a:p>
        </p:txBody>
      </p:sp>
      <p:sp>
        <p:nvSpPr>
          <p:cNvPr id="6" name="Prostokąt zaokrąglony 5"/>
          <p:cNvSpPr/>
          <p:nvPr/>
        </p:nvSpPr>
        <p:spPr>
          <a:xfrm>
            <a:off x="251520" y="1628800"/>
            <a:ext cx="8589640" cy="86409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l-PL" sz="2000" dirty="0">
                <a:solidFill>
                  <a:schemeClr val="tx1"/>
                </a:solidFill>
              </a:rPr>
              <a:t>	Brak przedstawienia wymaganych i wystarczających dokumentów dotyczących wyboru Partnera projektu jako załączników</a:t>
            </a:r>
            <a:endParaRPr lang="pl-PL" sz="2000" i="1" dirty="0">
              <a:solidFill>
                <a:schemeClr val="tx1"/>
              </a:solidFill>
            </a:endParaRPr>
          </a:p>
        </p:txBody>
      </p:sp>
      <p:sp>
        <p:nvSpPr>
          <p:cNvPr id="5" name="Prostokąt zaokrąglony 4"/>
          <p:cNvSpPr/>
          <p:nvPr/>
        </p:nvSpPr>
        <p:spPr>
          <a:xfrm>
            <a:off x="251520" y="2594269"/>
            <a:ext cx="8589640" cy="4003083"/>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2438" indent="-452438">
              <a:buClr>
                <a:srgbClr val="339933"/>
              </a:buClr>
              <a:buSzPct val="200000"/>
              <a:buFont typeface="Wingdings" panose="05000000000000000000" pitchFamily="2" charset="2"/>
              <a:buChar char="ü"/>
            </a:pPr>
            <a:r>
              <a:rPr lang="pl-PL" sz="2000" dirty="0">
                <a:solidFill>
                  <a:schemeClr val="tx1"/>
                </a:solidFill>
              </a:rPr>
              <a:t>W przypadku, gdy podmiotem inicjującym partnerstwo </a:t>
            </a:r>
            <a:r>
              <a:rPr lang="pl-PL" sz="2000" b="1" dirty="0">
                <a:solidFill>
                  <a:schemeClr val="tx1"/>
                </a:solidFill>
              </a:rPr>
              <a:t>nie jest </a:t>
            </a:r>
            <a:r>
              <a:rPr lang="pl-PL" sz="2000" dirty="0">
                <a:solidFill>
                  <a:schemeClr val="tx1"/>
                </a:solidFill>
              </a:rPr>
              <a:t>podmiot z sektora finansów publicznych lub podmiotem inicjującym partnerstwo </a:t>
            </a:r>
            <a:r>
              <a:rPr lang="pl-PL" sz="2000" b="1" dirty="0">
                <a:solidFill>
                  <a:schemeClr val="tx1"/>
                </a:solidFill>
              </a:rPr>
              <a:t>jest podmiot z sektora finansów publicznych</a:t>
            </a:r>
            <a:r>
              <a:rPr lang="pl-PL" sz="2000" dirty="0">
                <a:solidFill>
                  <a:schemeClr val="tx1"/>
                </a:solidFill>
              </a:rPr>
              <a:t> i dokonuje on wyboru </a:t>
            </a:r>
            <a:r>
              <a:rPr lang="pl-PL" sz="2000" b="1" dirty="0">
                <a:solidFill>
                  <a:schemeClr val="tx1"/>
                </a:solidFill>
              </a:rPr>
              <a:t>partnerów</a:t>
            </a:r>
            <a:r>
              <a:rPr lang="pl-PL" sz="2000" dirty="0">
                <a:solidFill>
                  <a:schemeClr val="tx1"/>
                </a:solidFill>
              </a:rPr>
              <a:t> </a:t>
            </a:r>
            <a:r>
              <a:rPr lang="pl-PL" sz="2000" b="1" dirty="0">
                <a:solidFill>
                  <a:schemeClr val="tx1"/>
                </a:solidFill>
              </a:rPr>
              <a:t>również z sektora finansów publicznych</a:t>
            </a:r>
            <a:r>
              <a:rPr lang="pl-PL" sz="2000" dirty="0">
                <a:solidFill>
                  <a:schemeClr val="tx1"/>
                </a:solidFill>
              </a:rPr>
              <a:t> - minimalny zakres informacji, który powinien zawierać dokument potwierdzający prawidłowość dokonania wyboru partnerów:</a:t>
            </a:r>
          </a:p>
          <a:p>
            <a:r>
              <a:rPr lang="pl-PL" sz="2000" dirty="0">
                <a:solidFill>
                  <a:schemeClr val="tx1"/>
                </a:solidFill>
              </a:rPr>
              <a:t>       - data sporządzenia/podpisania dokumentu;</a:t>
            </a:r>
          </a:p>
          <a:p>
            <a:pPr marL="355600" indent="-355600"/>
            <a:r>
              <a:rPr lang="pl-PL" sz="2000" dirty="0">
                <a:solidFill>
                  <a:schemeClr val="tx1"/>
                </a:solidFill>
              </a:rPr>
              <a:t>       - wskazanie stron (podmiotów), które oświadczają chęć wspólnej                 </a:t>
            </a:r>
          </a:p>
          <a:p>
            <a:pPr marL="355600" indent="-355600"/>
            <a:r>
              <a:rPr lang="pl-PL" sz="2000" dirty="0">
                <a:solidFill>
                  <a:schemeClr val="tx1"/>
                </a:solidFill>
              </a:rPr>
              <a:t>	   realizacji projektu z wyróżnieniem Partnera Wiodącego;</a:t>
            </a:r>
          </a:p>
          <a:p>
            <a:r>
              <a:rPr lang="pl-PL" sz="2000" dirty="0">
                <a:solidFill>
                  <a:schemeClr val="tx1"/>
                </a:solidFill>
              </a:rPr>
              <a:t>       - tytuł projektu, który strony zdecydowały się realizować wspólnie;</a:t>
            </a:r>
          </a:p>
          <a:p>
            <a:r>
              <a:rPr lang="pl-PL" sz="2000" dirty="0">
                <a:solidFill>
                  <a:schemeClr val="tx1"/>
                </a:solidFill>
              </a:rPr>
              <a:t>       - oświadczenie o chęci wspólnej realizacji przedmiotowego projektu;</a:t>
            </a:r>
          </a:p>
          <a:p>
            <a:r>
              <a:rPr lang="pl-PL" sz="2000" dirty="0">
                <a:solidFill>
                  <a:schemeClr val="tx1"/>
                </a:solidFill>
              </a:rPr>
              <a:t>       - podpisy wszystkich stron partnerstwa.</a:t>
            </a:r>
          </a:p>
          <a:p>
            <a:r>
              <a:rPr lang="pl-PL" sz="2000" dirty="0">
                <a:solidFill>
                  <a:schemeClr val="tx1"/>
                </a:solidFill>
              </a:rPr>
              <a:t>    Dokument może mieć formę np. listu intencyjnego, oświadczenia. </a:t>
            </a:r>
            <a:endParaRPr lang="pl-PL" sz="1600" dirty="0">
              <a:solidFill>
                <a:schemeClr val="tx1"/>
              </a:solidFill>
            </a:endParaRPr>
          </a:p>
        </p:txBody>
      </p:sp>
      <p:sp>
        <p:nvSpPr>
          <p:cNvPr id="4" name="Symbol zastępczy numeru slajdu 3">
            <a:extLst>
              <a:ext uri="{FF2B5EF4-FFF2-40B4-BE49-F238E27FC236}">
                <a16:creationId xmlns:a16="http://schemas.microsoft.com/office/drawing/2014/main" xmlns="" id="{AB0C7B76-45E7-4C8E-8EC4-E3D2B1D32FC7}"/>
              </a:ext>
            </a:extLst>
          </p:cNvPr>
          <p:cNvSpPr>
            <a:spLocks noGrp="1"/>
          </p:cNvSpPr>
          <p:nvPr>
            <p:ph type="sldNum" sz="quarter" idx="12"/>
          </p:nvPr>
        </p:nvSpPr>
        <p:spPr/>
        <p:txBody>
          <a:bodyPr/>
          <a:lstStyle/>
          <a:p>
            <a:fld id="{9BBA8BAD-C024-4EBD-AE8C-2F50AC709554}" type="slidenum">
              <a:rPr lang="pl-PL" altLang="pl-PL" smtClean="0"/>
              <a:pPr/>
              <a:t>39</a:t>
            </a:fld>
            <a:endParaRPr lang="pl-PL" altLang="pl-PL"/>
          </a:p>
        </p:txBody>
      </p:sp>
      <p:sp>
        <p:nvSpPr>
          <p:cNvPr id="7" name="Mnożenie 6"/>
          <p:cNvSpPr/>
          <p:nvPr/>
        </p:nvSpPr>
        <p:spPr>
          <a:xfrm>
            <a:off x="611560" y="1730173"/>
            <a:ext cx="576064" cy="383041"/>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xmlns="" val="267153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4000" b="1" dirty="0">
                <a:solidFill>
                  <a:schemeClr val="tx2"/>
                </a:solidFill>
              </a:rPr>
              <a:t/>
            </a:r>
            <a:br>
              <a:rPr lang="pl-PL" sz="4000" b="1" dirty="0">
                <a:solidFill>
                  <a:schemeClr val="tx2"/>
                </a:solidFill>
              </a:rPr>
            </a:br>
            <a:r>
              <a:rPr lang="pl-PL" sz="3600" b="1" dirty="0">
                <a:solidFill>
                  <a:schemeClr val="tx2"/>
                </a:solidFill>
              </a:rPr>
              <a:t>Generator EFS - SOWA</a:t>
            </a:r>
            <a:r>
              <a:rPr lang="pl-PL" sz="3600" b="1" i="1" dirty="0">
                <a:ln>
                  <a:solidFill>
                    <a:schemeClr val="tx1"/>
                  </a:solidFill>
                </a:ln>
                <a:solidFill>
                  <a:srgbClr val="C105B8"/>
                </a:solidFill>
                <a:effectLst>
                  <a:outerShdw blurRad="50800" dist="38100" dir="8100000" algn="tr" rotWithShape="0">
                    <a:prstClr val="black">
                      <a:alpha val="40000"/>
                    </a:prstClr>
                  </a:outerShdw>
                </a:effectLst>
              </a:rPr>
              <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4" name="Prostokąt zaokrąglony 3"/>
          <p:cNvSpPr/>
          <p:nvPr/>
        </p:nvSpPr>
        <p:spPr>
          <a:xfrm>
            <a:off x="251520" y="1124744"/>
            <a:ext cx="8712968" cy="2808312"/>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pl-PL" sz="2400" dirty="0">
                <a:solidFill>
                  <a:schemeClr val="tx1"/>
                </a:solidFill>
              </a:rPr>
              <a:t>Wnioski o dofinansowanie w ramach Regionalnego Programu Operacyjnego Województwa Dolnośląskiego 2014-2020 należy wypełnić i złożyć poprzez narzędzie informatyczne o nazwie </a:t>
            </a:r>
            <a:br>
              <a:rPr lang="pl-PL" sz="2400" dirty="0">
                <a:solidFill>
                  <a:schemeClr val="tx1"/>
                </a:solidFill>
              </a:rPr>
            </a:br>
            <a:r>
              <a:rPr lang="pl-PL" sz="2800" b="1" dirty="0">
                <a:solidFill>
                  <a:schemeClr val="tx1"/>
                </a:solidFill>
              </a:rPr>
              <a:t>System Obsługi Wniosków Aplikacyjnych EFS (SOWA)</a:t>
            </a:r>
          </a:p>
          <a:p>
            <a:pPr algn="ctr">
              <a:defRPr/>
            </a:pPr>
            <a:r>
              <a:rPr lang="pl-PL" sz="2400" dirty="0">
                <a:solidFill>
                  <a:schemeClr val="tx1"/>
                </a:solidFill>
              </a:rPr>
              <a:t>(brak konieczności składania wersji papierowej do IOK)</a:t>
            </a:r>
          </a:p>
          <a:p>
            <a:pPr algn="ctr">
              <a:defRPr/>
            </a:pPr>
            <a:r>
              <a:rPr lang="pl-PL" sz="3200" b="1" i="1" dirty="0">
                <a:solidFill>
                  <a:schemeClr val="tx2"/>
                </a:solidFill>
              </a:rPr>
              <a:t>www.generator-efs.dolnyslask.pl</a:t>
            </a:r>
            <a:endParaRPr lang="pl-PL" sz="3200" i="1" dirty="0">
              <a:solidFill>
                <a:schemeClr val="tx2"/>
              </a:solidFill>
            </a:endParaRPr>
          </a:p>
        </p:txBody>
      </p:sp>
      <p:pic>
        <p:nvPicPr>
          <p:cNvPr id="7174" name="Picture 7"/>
          <p:cNvPicPr>
            <a:picLocks noGrp="1" noChangeAspect="1" noChangeArrowheads="1"/>
          </p:cNvPicPr>
          <p:nvPr>
            <p:ph idx="1"/>
          </p:nvPr>
        </p:nvPicPr>
        <p:blipFill>
          <a:blip r:embed="rId3" cstate="print"/>
          <a:srcRect/>
          <a:stretch>
            <a:fillRect/>
          </a:stretch>
        </p:blipFill>
        <p:spPr>
          <a:xfrm>
            <a:off x="755576" y="4149080"/>
            <a:ext cx="7848600" cy="2517775"/>
          </a:xfrm>
          <a:noFill/>
        </p:spPr>
      </p:pic>
      <p:sp>
        <p:nvSpPr>
          <p:cNvPr id="2" name="Symbol zastępczy numeru slajdu 1">
            <a:extLst>
              <a:ext uri="{FF2B5EF4-FFF2-40B4-BE49-F238E27FC236}">
                <a16:creationId xmlns:a16="http://schemas.microsoft.com/office/drawing/2014/main" xmlns="" id="{F804F3E6-8090-4D57-859E-D09F2756F404}"/>
              </a:ext>
            </a:extLst>
          </p:cNvPr>
          <p:cNvSpPr>
            <a:spLocks noGrp="1"/>
          </p:cNvSpPr>
          <p:nvPr>
            <p:ph type="sldNum" sz="quarter" idx="12"/>
          </p:nvPr>
        </p:nvSpPr>
        <p:spPr>
          <a:xfrm>
            <a:off x="6871378" y="6336046"/>
            <a:ext cx="2133600" cy="365125"/>
          </a:xfrm>
        </p:spPr>
        <p:txBody>
          <a:bodyPr/>
          <a:lstStyle/>
          <a:p>
            <a:fld id="{9BBA8BAD-C024-4EBD-AE8C-2F50AC709554}" type="slidenum">
              <a:rPr lang="pl-PL" altLang="pl-PL" smtClean="0"/>
              <a:pPr/>
              <a:t>4</a:t>
            </a:fld>
            <a:endParaRPr lang="pl-PL" altLang="pl-PL" dirty="0"/>
          </a:p>
        </p:txBody>
      </p:sp>
    </p:spTree>
    <p:extLst>
      <p:ext uri="{BB962C8B-B14F-4D97-AF65-F5344CB8AC3E}">
        <p14:creationId xmlns:p14="http://schemas.microsoft.com/office/powerpoint/2010/main" xmlns="" val="629155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2800" b="1" dirty="0">
                <a:solidFill>
                  <a:schemeClr val="tx2"/>
                </a:solidFill>
                <a:latin typeface="Calibri" pitchFamily="34" charset="0"/>
              </a:rPr>
              <a:t>KRYTERIUM DIAGNOZY POTRZEB EDUKACYJNYCH</a:t>
            </a:r>
            <a:endParaRPr lang="pl-PL" sz="2800" b="1" dirty="0">
              <a:solidFill>
                <a:schemeClr val="tx2"/>
              </a:solidFill>
              <a:latin typeface="Calibri" pitchFamily="34" charset="0"/>
              <a:ea typeface="+mn-ea"/>
              <a:cs typeface="+mn-cs"/>
            </a:endParaRP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611188" lvl="1" indent="-342900">
              <a:buClr>
                <a:srgbClr val="339933"/>
              </a:buClr>
              <a:buSzPct val="200000"/>
              <a:buNone/>
            </a:pPr>
            <a:r>
              <a:rPr lang="pl-PL" sz="2400" dirty="0"/>
              <a:t>	</a:t>
            </a:r>
          </a:p>
          <a:p>
            <a:pPr marL="268288" lvl="1" indent="0">
              <a:buNone/>
            </a:pPr>
            <a:endParaRPr lang="pl-PL" sz="2400" dirty="0"/>
          </a:p>
          <a:p>
            <a:pPr marL="268288" lvl="1" indent="0">
              <a:buNone/>
            </a:pPr>
            <a:r>
              <a:rPr lang="pl-PL" sz="2400" dirty="0"/>
              <a:t> 		</a:t>
            </a:r>
          </a:p>
        </p:txBody>
      </p:sp>
      <p:sp>
        <p:nvSpPr>
          <p:cNvPr id="5" name="Prostokąt zaokrąglony 4"/>
          <p:cNvSpPr/>
          <p:nvPr/>
        </p:nvSpPr>
        <p:spPr>
          <a:xfrm>
            <a:off x="107504" y="3933056"/>
            <a:ext cx="8856984" cy="2730274"/>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sz="1400" dirty="0">
                <a:solidFill>
                  <a:schemeClr val="tx1"/>
                </a:solidFill>
              </a:rPr>
              <a:t>	</a:t>
            </a:r>
          </a:p>
          <a:p>
            <a:r>
              <a:rPr lang="pl-PL" sz="1400" dirty="0">
                <a:solidFill>
                  <a:schemeClr val="tx1"/>
                </a:solidFill>
              </a:rPr>
              <a:t>	</a:t>
            </a:r>
          </a:p>
        </p:txBody>
      </p:sp>
      <p:sp>
        <p:nvSpPr>
          <p:cNvPr id="4" name="Symbol zastępczy numeru slajdu 3">
            <a:extLst>
              <a:ext uri="{FF2B5EF4-FFF2-40B4-BE49-F238E27FC236}">
                <a16:creationId xmlns:a16="http://schemas.microsoft.com/office/drawing/2014/main" xmlns="" id="{CCBB5842-9BEF-4B2F-85D2-CB17DCB364E7}"/>
              </a:ext>
            </a:extLst>
          </p:cNvPr>
          <p:cNvSpPr>
            <a:spLocks noGrp="1"/>
          </p:cNvSpPr>
          <p:nvPr>
            <p:ph type="sldNum" sz="quarter" idx="12"/>
          </p:nvPr>
        </p:nvSpPr>
        <p:spPr/>
        <p:txBody>
          <a:bodyPr/>
          <a:lstStyle/>
          <a:p>
            <a:fld id="{9BBA8BAD-C024-4EBD-AE8C-2F50AC709554}" type="slidenum">
              <a:rPr lang="pl-PL" altLang="pl-PL" smtClean="0"/>
              <a:pPr/>
              <a:t>40</a:t>
            </a:fld>
            <a:endParaRPr lang="pl-PL" altLang="pl-PL"/>
          </a:p>
        </p:txBody>
      </p:sp>
      <p:sp>
        <p:nvSpPr>
          <p:cNvPr id="6" name="Prostokąt zaokrąglony 5"/>
          <p:cNvSpPr/>
          <p:nvPr/>
        </p:nvSpPr>
        <p:spPr>
          <a:xfrm>
            <a:off x="107504" y="1484784"/>
            <a:ext cx="8856984" cy="218810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pl-PL" sz="2000" dirty="0">
                <a:solidFill>
                  <a:schemeClr val="tx1"/>
                </a:solidFill>
              </a:rPr>
              <a:t>             </a:t>
            </a:r>
            <a:r>
              <a:rPr lang="pl-PL" dirty="0">
                <a:solidFill>
                  <a:schemeClr val="tx1"/>
                </a:solidFill>
              </a:rPr>
              <a:t>Brak we wniosku oświadczenia wskazującego, że przeprowadzona Diagnoza zapotrzebowania na nowe miejsca przedszkolne potwierdza, że liczba nowo tworzonych w ramach projektu miejsc wychowania przedszkolnego odpowiada faktycznemu i prognozowanemu w perspektywie 3-letniej zapotrzebowaniu na tego typu usługi na obszarze realizacji projektu i została ona zatwierdzona przez organ prowadzący oraz uwzględnia plany samorządu gminnego w zakresie tworzenia nowych miejsc przedszkolnych na obszarze realizacji projektu</a:t>
            </a:r>
            <a:r>
              <a:rPr lang="pl-PL" sz="2000" dirty="0">
                <a:solidFill>
                  <a:schemeClr val="tx1"/>
                </a:solidFill>
              </a:rPr>
              <a:t> </a:t>
            </a:r>
            <a:endParaRPr lang="pl-PL" sz="2000" i="1" dirty="0">
              <a:solidFill>
                <a:schemeClr val="tx1"/>
              </a:solidFill>
            </a:endParaRPr>
          </a:p>
        </p:txBody>
      </p:sp>
      <p:sp>
        <p:nvSpPr>
          <p:cNvPr id="7" name="Mnożenie 6"/>
          <p:cNvSpPr/>
          <p:nvPr/>
        </p:nvSpPr>
        <p:spPr>
          <a:xfrm>
            <a:off x="464811" y="1533791"/>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Prostokąt 7"/>
          <p:cNvSpPr/>
          <p:nvPr/>
        </p:nvSpPr>
        <p:spPr>
          <a:xfrm>
            <a:off x="251520" y="4365104"/>
            <a:ext cx="8764288" cy="1631216"/>
          </a:xfrm>
          <a:prstGeom prst="rect">
            <a:avLst/>
          </a:prstGeom>
        </p:spPr>
        <p:txBody>
          <a:bodyPr wrap="square">
            <a:spAutoFit/>
          </a:bodyPr>
          <a:lstStyle/>
          <a:p>
            <a:pPr marL="87313" indent="-87313">
              <a:buClr>
                <a:srgbClr val="008000"/>
              </a:buClr>
              <a:buSzPct val="200000"/>
              <a:buFont typeface="Wingdings" panose="05000000000000000000" pitchFamily="2" charset="2"/>
              <a:buChar char="ü"/>
            </a:pPr>
            <a:r>
              <a:rPr lang="pl-PL" sz="2000" dirty="0"/>
              <a:t>Wnioskodawca jest zobowiązany na etapie przygotowywania wniosku opracować </a:t>
            </a:r>
            <a:r>
              <a:rPr lang="pl-PL" sz="2000" i="1" dirty="0"/>
              <a:t>Diagnozę potrzeb edukacyjnych. </a:t>
            </a:r>
            <a:r>
              <a:rPr lang="pl-PL" sz="2000" dirty="0" smtClean="0"/>
              <a:t>We </a:t>
            </a:r>
            <a:r>
              <a:rPr lang="pl-PL" sz="2000" dirty="0"/>
              <a:t>wniosku należy również </a:t>
            </a:r>
            <a:r>
              <a:rPr lang="pl-PL" sz="2000" dirty="0" smtClean="0"/>
              <a:t>zawrzeć oświadczenie, </a:t>
            </a:r>
            <a:r>
              <a:rPr lang="pl-PL" sz="2000" dirty="0"/>
              <a:t>że przeprowadzono Diagnozę, która została zatwierdzona przez organ prowadzący. Najważniejsze wnioski z Diagnozy muszą zostać zawarte w treści wniosku o dofinansowanie (kryteria merytoryczne</a:t>
            </a:r>
            <a:r>
              <a:rPr lang="pl-PL" sz="2000" dirty="0" smtClean="0"/>
              <a:t>).</a:t>
            </a:r>
            <a:endParaRPr lang="pl-PL" sz="2000" dirty="0"/>
          </a:p>
        </p:txBody>
      </p:sp>
    </p:spTree>
    <p:extLst>
      <p:ext uri="{BB962C8B-B14F-4D97-AF65-F5344CB8AC3E}">
        <p14:creationId xmlns:p14="http://schemas.microsoft.com/office/powerpoint/2010/main" xmlns="" val="17794810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611560" y="1988840"/>
            <a:ext cx="8229600" cy="1800200"/>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buClr>
                <a:schemeClr val="accent2">
                  <a:lumMod val="75000"/>
                </a:schemeClr>
              </a:buClr>
              <a:buSzPct val="150000"/>
              <a:buFont typeface="Wingdings 2" pitchFamily="18" charset="2"/>
              <a:buChar char="Ò"/>
              <a:defRPr/>
            </a:pPr>
            <a:r>
              <a:rPr lang="pl-PL" sz="2800" dirty="0">
                <a:solidFill>
                  <a:schemeClr val="tx1"/>
                </a:solidFill>
              </a:rPr>
              <a:t> Błędy w zakresie kryteriów horyzontalnych</a:t>
            </a:r>
          </a:p>
        </p:txBody>
      </p:sp>
      <p:sp>
        <p:nvSpPr>
          <p:cNvPr id="2" name="Symbol zastępczy numeru slajdu 1">
            <a:extLst>
              <a:ext uri="{FF2B5EF4-FFF2-40B4-BE49-F238E27FC236}">
                <a16:creationId xmlns:a16="http://schemas.microsoft.com/office/drawing/2014/main" xmlns="" id="{18F27C00-30A1-41AB-B290-94651B77B2BA}"/>
              </a:ext>
            </a:extLst>
          </p:cNvPr>
          <p:cNvSpPr>
            <a:spLocks noGrp="1"/>
          </p:cNvSpPr>
          <p:nvPr>
            <p:ph type="sldNum" sz="quarter" idx="12"/>
          </p:nvPr>
        </p:nvSpPr>
        <p:spPr/>
        <p:txBody>
          <a:bodyPr/>
          <a:lstStyle/>
          <a:p>
            <a:fld id="{9BBA8BAD-C024-4EBD-AE8C-2F50AC709554}" type="slidenum">
              <a:rPr lang="pl-PL" altLang="pl-PL" smtClean="0"/>
              <a:pPr/>
              <a:t>41</a:t>
            </a:fld>
            <a:endParaRPr lang="pl-PL" altLang="pl-PL"/>
          </a:p>
        </p:txBody>
      </p:sp>
    </p:spTree>
    <p:extLst>
      <p:ext uri="{BB962C8B-B14F-4D97-AF65-F5344CB8AC3E}">
        <p14:creationId xmlns:p14="http://schemas.microsoft.com/office/powerpoint/2010/main" xmlns="" val="3750573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534379" y="1146448"/>
            <a:ext cx="8272703" cy="1274441"/>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buNone/>
              <a:defRPr/>
            </a:pPr>
            <a:r>
              <a:rPr lang="pl-PL" sz="2800" dirty="0">
                <a:solidFill>
                  <a:schemeClr val="accent1">
                    <a:lumMod val="75000"/>
                  </a:schemeClr>
                </a:solidFill>
              </a:rPr>
              <a:t>       </a:t>
            </a:r>
            <a:r>
              <a:rPr lang="pl-PL" dirty="0">
                <a:solidFill>
                  <a:schemeClr val="tx1"/>
                </a:solidFill>
              </a:rPr>
              <a:t>Brak konkretnych informacji na temat stosowania zasady równości szans </a:t>
            </a:r>
            <a:br>
              <a:rPr lang="pl-PL" dirty="0">
                <a:solidFill>
                  <a:schemeClr val="tx1"/>
                </a:solidFill>
              </a:rPr>
            </a:br>
            <a:r>
              <a:rPr lang="pl-PL" dirty="0">
                <a:solidFill>
                  <a:schemeClr val="tx1"/>
                </a:solidFill>
              </a:rPr>
              <a:t>i niedyskryminacji w projekcie, używanie ogólnikowych zapisów, np. projekt będzie zarządzany równościowo, projekt będzie dostępny dla osób niepełnosprawnych, rekrutacja będzie uwzględniać potrzeby osób z </a:t>
            </a:r>
            <a:r>
              <a:rPr lang="pl-PL" dirty="0" err="1">
                <a:solidFill>
                  <a:schemeClr val="tx1"/>
                </a:solidFill>
              </a:rPr>
              <a:t>niepełnosprawnościami</a:t>
            </a:r>
            <a:endParaRPr lang="pl-PL" dirty="0">
              <a:solidFill>
                <a:schemeClr val="tx1"/>
              </a:solidFill>
            </a:endParaRPr>
          </a:p>
        </p:txBody>
      </p:sp>
      <p:sp>
        <p:nvSpPr>
          <p:cNvPr id="6" name="Symbol zastępczy zawartości 3"/>
          <p:cNvSpPr txBox="1">
            <a:spLocks/>
          </p:cNvSpPr>
          <p:nvPr/>
        </p:nvSpPr>
        <p:spPr bwMode="auto">
          <a:xfrm>
            <a:off x="534379" y="2550606"/>
            <a:ext cx="8272704" cy="4046746"/>
          </a:xfrm>
          <a:prstGeom prst="roundRect">
            <a:avLst/>
          </a:prstGeom>
          <a:ln>
            <a:solidFill>
              <a:srgbClr val="339933"/>
            </a:solidFill>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buClr>
                <a:srgbClr val="339933"/>
              </a:buClr>
            </a:pPr>
            <a:r>
              <a:rPr lang="pl-PL" sz="2000" dirty="0">
                <a:solidFill>
                  <a:schemeClr val="accent1">
                    <a:lumMod val="75000"/>
                  </a:schemeClr>
                </a:solidFill>
              </a:rPr>
              <a:t> </a:t>
            </a:r>
          </a:p>
          <a:p>
            <a:pPr>
              <a:buClr>
                <a:srgbClr val="339933"/>
              </a:buClr>
              <a:buFont typeface="Wingdings" pitchFamily="2" charset="2"/>
              <a:buChar char="ü"/>
            </a:pPr>
            <a:r>
              <a:rPr lang="pl-PL" dirty="0">
                <a:solidFill>
                  <a:schemeClr val="tx1"/>
                </a:solidFill>
              </a:rPr>
              <a:t>Należy wskazać konkretne przykłady, które będą świadczyć o stosowaniu </a:t>
            </a:r>
            <a:br>
              <a:rPr lang="pl-PL" dirty="0">
                <a:solidFill>
                  <a:schemeClr val="tx1"/>
                </a:solidFill>
              </a:rPr>
            </a:br>
            <a:r>
              <a:rPr lang="pl-PL" dirty="0">
                <a:solidFill>
                  <a:schemeClr val="tx1"/>
                </a:solidFill>
              </a:rPr>
              <a:t>w projekcie zasady równości szans i niedyskryminacji, m.in.: </a:t>
            </a:r>
          </a:p>
          <a:p>
            <a:pPr marL="355600">
              <a:buClr>
                <a:srgbClr val="339933"/>
              </a:buClr>
              <a:buFont typeface="Arial" pitchFamily="34" charset="0"/>
              <a:buChar char="•"/>
            </a:pPr>
            <a:r>
              <a:rPr lang="pl-PL" dirty="0">
                <a:solidFill>
                  <a:schemeClr val="tx1"/>
                </a:solidFill>
              </a:rPr>
              <a:t> działania w ramach rekrutacji, które zapewnią dostępność projektu dla osób </a:t>
            </a:r>
            <a:br>
              <a:rPr lang="pl-PL" dirty="0">
                <a:solidFill>
                  <a:schemeClr val="tx1"/>
                </a:solidFill>
              </a:rPr>
            </a:br>
            <a:r>
              <a:rPr lang="pl-PL" dirty="0">
                <a:solidFill>
                  <a:schemeClr val="tx1"/>
                </a:solidFill>
              </a:rPr>
              <a:t>z niepełnosprawnościami, </a:t>
            </a:r>
          </a:p>
          <a:p>
            <a:pPr marL="355600">
              <a:buClr>
                <a:srgbClr val="339933"/>
              </a:buClr>
              <a:buFont typeface="Arial" pitchFamily="34" charset="0"/>
              <a:buChar char="•"/>
            </a:pPr>
            <a:r>
              <a:rPr lang="pl-PL" dirty="0">
                <a:solidFill>
                  <a:schemeClr val="tx1"/>
                </a:solidFill>
              </a:rPr>
              <a:t> działania w ramach rekrutacji, które będą niwelować ewentualne bariery równościowe,</a:t>
            </a:r>
          </a:p>
          <a:p>
            <a:pPr marL="355600">
              <a:buClr>
                <a:srgbClr val="339933"/>
              </a:buClr>
              <a:buFont typeface="Arial" pitchFamily="34" charset="0"/>
              <a:buChar char="•"/>
            </a:pPr>
            <a:r>
              <a:rPr lang="pl-PL" dirty="0">
                <a:solidFill>
                  <a:schemeClr val="tx1"/>
                </a:solidFill>
              </a:rPr>
              <a:t> wskazanie barier utrudniających lub uniemożliwiających udział w projekcie osobom z </a:t>
            </a:r>
            <a:r>
              <a:rPr lang="pl-PL" dirty="0" err="1">
                <a:solidFill>
                  <a:schemeClr val="tx1"/>
                </a:solidFill>
              </a:rPr>
              <a:t>niepełnosprawnościami</a:t>
            </a:r>
            <a:r>
              <a:rPr lang="pl-PL" dirty="0">
                <a:solidFill>
                  <a:schemeClr val="tx1"/>
                </a:solidFill>
              </a:rPr>
              <a:t>, wskazanie potrzeb tych osób,</a:t>
            </a:r>
          </a:p>
          <a:p>
            <a:pPr marL="355600">
              <a:buClr>
                <a:srgbClr val="339933"/>
              </a:buClr>
              <a:buFont typeface="Arial" pitchFamily="34" charset="0"/>
              <a:buChar char="•"/>
            </a:pPr>
            <a:r>
              <a:rPr lang="pl-PL" dirty="0">
                <a:solidFill>
                  <a:schemeClr val="tx1"/>
                </a:solidFill>
              </a:rPr>
              <a:t> opisanie konkretnych mechanizmów zapewnienia dostępności dla osób </a:t>
            </a:r>
            <a:br>
              <a:rPr lang="pl-PL" dirty="0">
                <a:solidFill>
                  <a:schemeClr val="tx1"/>
                </a:solidFill>
              </a:rPr>
            </a:br>
            <a:r>
              <a:rPr lang="pl-PL" dirty="0">
                <a:solidFill>
                  <a:schemeClr val="tx1"/>
                </a:solidFill>
              </a:rPr>
              <a:t>z niepełnosprawnościami w opisie zadania,</a:t>
            </a:r>
          </a:p>
          <a:p>
            <a:pPr marL="355600">
              <a:buClr>
                <a:srgbClr val="339933"/>
              </a:buClr>
              <a:buFont typeface="Arial" pitchFamily="34" charset="0"/>
              <a:buChar char="•"/>
            </a:pPr>
            <a:r>
              <a:rPr lang="pl-PL" dirty="0">
                <a:solidFill>
                  <a:schemeClr val="tx1"/>
                </a:solidFill>
              </a:rPr>
              <a:t> wskazanie zadań, w których będą prowadzone działania na rzecz wyrównywania szans kobiet i mężczyzn,</a:t>
            </a:r>
          </a:p>
          <a:p>
            <a:pPr marL="355600">
              <a:buClr>
                <a:srgbClr val="339933"/>
              </a:buClr>
              <a:buFont typeface="Arial" pitchFamily="34" charset="0"/>
              <a:buChar char="•"/>
            </a:pPr>
            <a:r>
              <a:rPr lang="pl-PL" dirty="0">
                <a:solidFill>
                  <a:schemeClr val="tx1"/>
                </a:solidFill>
              </a:rPr>
              <a:t> konkretne zapisy odnośnie potencjału i sposobu zarządzania projektem, które świadczą o stosowaniu zasady równości szans i niedyskryminacji</a:t>
            </a:r>
          </a:p>
          <a:p>
            <a:pPr marL="355600">
              <a:buClr>
                <a:srgbClr val="339933"/>
              </a:buClr>
              <a:buFont typeface="Arial" pitchFamily="34" charset="0"/>
              <a:buChar char="•"/>
            </a:pPr>
            <a:endParaRPr lang="pl-PL" dirty="0">
              <a:solidFill>
                <a:schemeClr val="tx2"/>
              </a:solidFill>
            </a:endParaRPr>
          </a:p>
        </p:txBody>
      </p:sp>
      <p:sp>
        <p:nvSpPr>
          <p:cNvPr id="7" name="Mnożenie 6"/>
          <p:cNvSpPr/>
          <p:nvPr/>
        </p:nvSpPr>
        <p:spPr>
          <a:xfrm>
            <a:off x="683568" y="1276165"/>
            <a:ext cx="504056" cy="288032"/>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numeru slajdu 1">
            <a:extLst>
              <a:ext uri="{FF2B5EF4-FFF2-40B4-BE49-F238E27FC236}">
                <a16:creationId xmlns:a16="http://schemas.microsoft.com/office/drawing/2014/main" xmlns="" id="{7272EF7E-C584-44E6-AC8E-A1542DD5B4E1}"/>
              </a:ext>
            </a:extLst>
          </p:cNvPr>
          <p:cNvSpPr>
            <a:spLocks noGrp="1"/>
          </p:cNvSpPr>
          <p:nvPr>
            <p:ph type="sldNum" sz="quarter" idx="12"/>
          </p:nvPr>
        </p:nvSpPr>
        <p:spPr/>
        <p:txBody>
          <a:bodyPr/>
          <a:lstStyle/>
          <a:p>
            <a:fld id="{9BBA8BAD-C024-4EBD-AE8C-2F50AC709554}" type="slidenum">
              <a:rPr lang="pl-PL" altLang="pl-PL" smtClean="0"/>
              <a:pPr/>
              <a:t>42</a:t>
            </a:fld>
            <a:endParaRPr lang="pl-PL" altLang="pl-PL"/>
          </a:p>
        </p:txBody>
      </p:sp>
    </p:spTree>
    <p:extLst>
      <p:ext uri="{BB962C8B-B14F-4D97-AF65-F5344CB8AC3E}">
        <p14:creationId xmlns:p14="http://schemas.microsoft.com/office/powerpoint/2010/main" xmlns="" val="3750573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ctr">
              <a:buNone/>
            </a:pPr>
            <a:endParaRPr lang="pl-PL" dirty="0"/>
          </a:p>
          <a:p>
            <a:pPr algn="ctr">
              <a:buNone/>
            </a:pPr>
            <a:endParaRPr lang="pl-PL" dirty="0">
              <a:solidFill>
                <a:schemeClr val="accent1">
                  <a:lumMod val="75000"/>
                </a:schemeClr>
              </a:solidFill>
            </a:endParaRPr>
          </a:p>
        </p:txBody>
      </p:sp>
      <p:sp>
        <p:nvSpPr>
          <p:cNvPr id="5" name="Symbol zastępczy zawartości 3"/>
          <p:cNvSpPr txBox="1">
            <a:spLocks/>
          </p:cNvSpPr>
          <p:nvPr/>
        </p:nvSpPr>
        <p:spPr bwMode="auto">
          <a:xfrm>
            <a:off x="611560" y="1772816"/>
            <a:ext cx="8229600" cy="1872208"/>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buNone/>
              <a:defRPr/>
            </a:pPr>
            <a:r>
              <a:rPr lang="pl-PL" sz="2800" dirty="0">
                <a:solidFill>
                  <a:schemeClr val="accent1">
                    <a:lumMod val="75000"/>
                  </a:schemeClr>
                </a:solidFill>
              </a:rPr>
              <a:t>	</a:t>
            </a:r>
            <a:r>
              <a:rPr lang="pl-PL" sz="2800" dirty="0">
                <a:solidFill>
                  <a:schemeClr val="tx1"/>
                </a:solidFill>
              </a:rPr>
              <a:t>Błędy w zakresie kryteriów merytorycznych</a:t>
            </a:r>
          </a:p>
        </p:txBody>
      </p:sp>
      <p:sp>
        <p:nvSpPr>
          <p:cNvPr id="7" name="Mnożenie 6"/>
          <p:cNvSpPr/>
          <p:nvPr/>
        </p:nvSpPr>
        <p:spPr>
          <a:xfrm>
            <a:off x="1043608" y="2492896"/>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Symbol zastępczy numeru slajdu 1">
            <a:extLst>
              <a:ext uri="{FF2B5EF4-FFF2-40B4-BE49-F238E27FC236}">
                <a16:creationId xmlns:a16="http://schemas.microsoft.com/office/drawing/2014/main" xmlns="" id="{34EBD4E6-6D36-4F14-B6F4-B92D4DF9CE7D}"/>
              </a:ext>
            </a:extLst>
          </p:cNvPr>
          <p:cNvSpPr>
            <a:spLocks noGrp="1"/>
          </p:cNvSpPr>
          <p:nvPr>
            <p:ph type="sldNum" sz="quarter" idx="12"/>
          </p:nvPr>
        </p:nvSpPr>
        <p:spPr/>
        <p:txBody>
          <a:bodyPr/>
          <a:lstStyle/>
          <a:p>
            <a:fld id="{9BBA8BAD-C024-4EBD-AE8C-2F50AC709554}" type="slidenum">
              <a:rPr lang="pl-PL" altLang="pl-PL" smtClean="0"/>
              <a:pPr/>
              <a:t>43</a:t>
            </a:fld>
            <a:endParaRPr lang="pl-PL" altLang="pl-PL"/>
          </a:p>
        </p:txBody>
      </p:sp>
    </p:spTree>
    <p:extLst>
      <p:ext uri="{BB962C8B-B14F-4D97-AF65-F5344CB8AC3E}">
        <p14:creationId xmlns:p14="http://schemas.microsoft.com/office/powerpoint/2010/main" xmlns="" val="3750573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2939" y="985590"/>
            <a:ext cx="8435280" cy="364902"/>
          </a:xfrm>
        </p:spPr>
        <p:txBody>
          <a:bodyPr/>
          <a:lstStyle/>
          <a:p>
            <a:pPr>
              <a:defRPr/>
            </a:pPr>
            <a:r>
              <a:rPr lang="pl-PL" sz="3200" b="1" dirty="0">
                <a:solidFill>
                  <a:schemeClr val="tx2"/>
                </a:solidFill>
                <a:latin typeface="Calibri" pitchFamily="34" charset="0"/>
                <a:ea typeface="+mn-ea"/>
                <a:cs typeface="+mn-cs"/>
              </a:rPr>
              <a:t>UZASADNIENIE POTRZEBY REALIZACJI PROJEKTU</a:t>
            </a:r>
          </a:p>
        </p:txBody>
      </p:sp>
      <p:sp>
        <p:nvSpPr>
          <p:cNvPr id="4" name="Symbol zastępczy zawartości 3"/>
          <p:cNvSpPr>
            <a:spLocks noGrp="1"/>
          </p:cNvSpPr>
          <p:nvPr>
            <p:ph idx="1"/>
          </p:nvPr>
        </p:nvSpPr>
        <p:spPr>
          <a:xfrm>
            <a:off x="467544" y="4000202"/>
            <a:ext cx="8229600" cy="266915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t" hangingPunct="1">
              <a:buNone/>
              <a:defRPr/>
            </a:pPr>
            <a:r>
              <a:rPr lang="pl-PL" sz="1800" dirty="0">
                <a:solidFill>
                  <a:schemeClr val="tx1"/>
                </a:solidFill>
              </a:rPr>
              <a:t>	</a:t>
            </a:r>
          </a:p>
          <a:p>
            <a:pPr eaLnBrk="1" fontAlgn="t" hangingPunct="1">
              <a:buClr>
                <a:srgbClr val="008000"/>
              </a:buClr>
              <a:buSzPct val="200000"/>
              <a:buFont typeface="Wingdings" panose="05000000000000000000" pitchFamily="2" charset="2"/>
              <a:buChar char="ü"/>
              <a:defRPr/>
            </a:pPr>
            <a:endParaRPr lang="pl-PL" sz="1500" dirty="0">
              <a:solidFill>
                <a:schemeClr val="tx1"/>
              </a:solidFill>
            </a:endParaRPr>
          </a:p>
          <a:p>
            <a:pPr eaLnBrk="1" fontAlgn="t" hangingPunct="1">
              <a:buClr>
                <a:srgbClr val="008000"/>
              </a:buClr>
              <a:buSzPct val="200000"/>
              <a:buFont typeface="Wingdings" panose="05000000000000000000" pitchFamily="2" charset="2"/>
              <a:buChar char="ü"/>
              <a:defRPr/>
            </a:pPr>
            <a:r>
              <a:rPr lang="pl-PL" sz="1600" dirty="0">
                <a:solidFill>
                  <a:schemeClr val="tx1"/>
                </a:solidFill>
              </a:rPr>
              <a:t>Należy podać konkretne aktualne dane (z okresu </a:t>
            </a:r>
            <a:r>
              <a:rPr lang="pl-PL" sz="1600" u="sng" dirty="0">
                <a:solidFill>
                  <a:schemeClr val="tx1"/>
                </a:solidFill>
              </a:rPr>
              <a:t>ostatnich 3 lat</a:t>
            </a:r>
            <a:r>
              <a:rPr lang="pl-PL" sz="1600" dirty="0">
                <a:solidFill>
                  <a:schemeClr val="tx1"/>
                </a:solidFill>
              </a:rPr>
              <a:t> w stosunku do roku, </a:t>
            </a:r>
            <a:br>
              <a:rPr lang="pl-PL" sz="1600" dirty="0">
                <a:solidFill>
                  <a:schemeClr val="tx1"/>
                </a:solidFill>
              </a:rPr>
            </a:br>
            <a:r>
              <a:rPr lang="pl-PL" sz="1600" dirty="0">
                <a:solidFill>
                  <a:schemeClr val="tx1"/>
                </a:solidFill>
              </a:rPr>
              <a:t>w którym składany jest wniosek) pochodzące z wiarygodnych źródeł:</a:t>
            </a:r>
          </a:p>
          <a:p>
            <a:pPr lvl="1" eaLnBrk="1" fontAlgn="t" hangingPunct="1">
              <a:buFont typeface="Arial" pitchFamily="34" charset="0"/>
              <a:buChar char="•"/>
              <a:defRPr/>
            </a:pPr>
            <a:r>
              <a:rPr lang="pl-PL" sz="1600" dirty="0">
                <a:solidFill>
                  <a:schemeClr val="tx1"/>
                </a:solidFill>
              </a:rPr>
              <a:t>badania własne ilościowe lub jakościowe, również </a:t>
            </a:r>
            <a:r>
              <a:rPr lang="pl-PL" sz="1600" u="sng" dirty="0">
                <a:solidFill>
                  <a:schemeClr val="tx1"/>
                </a:solidFill>
              </a:rPr>
              <a:t>diagnoza potrzeb edukacyjnych</a:t>
            </a:r>
            <a:r>
              <a:rPr lang="pl-PL" sz="1600" dirty="0">
                <a:solidFill>
                  <a:schemeClr val="tx1"/>
                </a:solidFill>
              </a:rPr>
              <a:t>. Oprócz wniosków z badania powinna znaleźć się INFORMACJA: kiedy przeprowadzone, jaka próba badawcza, jaką metodą, jeśli badania przeprowadzone metodami ilościowymi – prezentacja danych w formie liczbowej/procentowej,</a:t>
            </a:r>
          </a:p>
          <a:p>
            <a:pPr lvl="1" eaLnBrk="1" fontAlgn="t" hangingPunct="1">
              <a:buFont typeface="Arial" pitchFamily="34" charset="0"/>
              <a:buChar char="•"/>
              <a:defRPr/>
            </a:pPr>
            <a:r>
              <a:rPr lang="pl-PL" sz="1600" dirty="0">
                <a:solidFill>
                  <a:schemeClr val="tx1"/>
                </a:solidFill>
              </a:rPr>
              <a:t>dane zastane: np. RPO WD 2014 – 2020, Bank Danych Lokalnych GUS, dane pozyskane z gminy/powiatu, dane z AKTUALNYCH dokumentów strategicznych gminy, powiatu, województwa. Obok wniosków z badań powinna znaleźć się INFORMACJA  na temat źródła danych, okresu z jakiego pochodzą dane.</a:t>
            </a:r>
            <a:endParaRPr lang="pl-PL" sz="1600" b="1" dirty="0">
              <a:solidFill>
                <a:schemeClr val="tx1"/>
              </a:solidFill>
            </a:endParaRPr>
          </a:p>
          <a:p>
            <a:pPr lvl="1" eaLnBrk="1" fontAlgn="t" hangingPunct="1">
              <a:buNone/>
              <a:defRPr/>
            </a:pPr>
            <a:endParaRPr lang="pl-PL" sz="1500" dirty="0">
              <a:solidFill>
                <a:schemeClr val="tx1"/>
              </a:solidFill>
            </a:endParaRPr>
          </a:p>
          <a:p>
            <a:endParaRPr lang="pl-PL" sz="1800" dirty="0">
              <a:solidFill>
                <a:schemeClr val="tx1"/>
              </a:solidFill>
            </a:endParaRPr>
          </a:p>
        </p:txBody>
      </p:sp>
      <p:sp>
        <p:nvSpPr>
          <p:cNvPr id="5" name="Symbol zastępczy zawartości 3"/>
          <p:cNvSpPr txBox="1">
            <a:spLocks/>
          </p:cNvSpPr>
          <p:nvPr/>
        </p:nvSpPr>
        <p:spPr bwMode="auto">
          <a:xfrm>
            <a:off x="455779" y="1417638"/>
            <a:ext cx="8229600" cy="2515418"/>
          </a:xfrm>
          <a:prstGeom prst="roundRect">
            <a:avLst/>
          </a:prstGeom>
          <a:noFill/>
          <a:ln w="25400" cap="flat" cmpd="sng" algn="ctr">
            <a:solidFill>
              <a:srgbClr val="C00000"/>
            </a:solidFill>
            <a:prstDash val="solid"/>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p>
            <a:pPr lvl="1">
              <a:spcBef>
                <a:spcPct val="20000"/>
              </a:spcBef>
              <a:defRPr/>
            </a:pPr>
            <a:r>
              <a:rPr lang="pl-PL" sz="1600" dirty="0">
                <a:solidFill>
                  <a:schemeClr val="tx1"/>
                </a:solidFill>
              </a:rPr>
              <a:t>- o</a:t>
            </a:r>
            <a:r>
              <a:rPr kumimoji="0" lang="pl-PL" sz="1600" b="0" i="0" u="none" strike="noStrike" kern="1200" cap="none" spc="0" normalizeH="0" baseline="0" noProof="0" dirty="0">
                <a:ln>
                  <a:noFill/>
                </a:ln>
                <a:solidFill>
                  <a:schemeClr val="tx1"/>
                </a:solidFill>
                <a:effectLst/>
                <a:uLnTx/>
                <a:uFillTx/>
              </a:rPr>
              <a:t>pisy problemów lub potrzeb nie są poparte danymi,</a:t>
            </a: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są przytaczane, ale brak wskazania ich źródeł,</a:t>
            </a: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nie są aktualne,</a:t>
            </a:r>
            <a:r>
              <a:rPr lang="pl-PL" sz="1600" dirty="0">
                <a:solidFill>
                  <a:schemeClr val="tx1"/>
                </a:solidFill>
              </a:rPr>
              <a:t> brak przy tym informacji, że nie ma dostępnych bardziej aktualnych danych,</a:t>
            </a:r>
            <a:endParaRPr kumimoji="0" lang="pl-PL" sz="1600" b="0" i="0" u="none" strike="noStrike" kern="1200" cap="none" spc="0" normalizeH="0" baseline="0" noProof="0" dirty="0">
              <a:ln>
                <a:noFill/>
              </a:ln>
              <a:solidFill>
                <a:schemeClr val="tx1"/>
              </a:solidFill>
              <a:effectLst/>
              <a:uLnTx/>
              <a:uFillTx/>
            </a:endParaRPr>
          </a:p>
          <a:p>
            <a:pPr lvl="1">
              <a:spcBef>
                <a:spcPct val="20000"/>
              </a:spcBef>
              <a:defRPr/>
            </a:pPr>
            <a:r>
              <a:rPr lang="pl-PL" sz="1600" dirty="0">
                <a:solidFill>
                  <a:schemeClr val="tx1"/>
                </a:solidFill>
              </a:rPr>
              <a:t>- d</a:t>
            </a:r>
            <a:r>
              <a:rPr kumimoji="0" lang="pl-PL" sz="1600" b="0" i="0" u="none" strike="noStrike" kern="1200" cap="none" spc="0" normalizeH="0" baseline="0" noProof="0" dirty="0" err="1">
                <a:ln>
                  <a:noFill/>
                </a:ln>
                <a:solidFill>
                  <a:schemeClr val="tx1"/>
                </a:solidFill>
                <a:effectLst/>
                <a:uLnTx/>
                <a:uFillTx/>
              </a:rPr>
              <a:t>ane</a:t>
            </a:r>
            <a:r>
              <a:rPr kumimoji="0" lang="pl-PL" sz="1600" b="0" i="0" u="none" strike="noStrike" kern="1200" cap="none" spc="0" normalizeH="0" baseline="0" noProof="0" dirty="0">
                <a:ln>
                  <a:noFill/>
                </a:ln>
                <a:solidFill>
                  <a:schemeClr val="tx1"/>
                </a:solidFill>
                <a:effectLst/>
                <a:uLnTx/>
                <a:uFillTx/>
              </a:rPr>
              <a:t> określają problemy na poziomie ogólnokrajowym, brak danych opisujących problem na obszarze objętym projektem,</a:t>
            </a:r>
          </a:p>
          <a:p>
            <a:pPr lvl="1">
              <a:spcBef>
                <a:spcPct val="20000"/>
              </a:spcBef>
              <a:buFontTx/>
              <a:buChar char="-"/>
              <a:defRPr/>
            </a:pPr>
            <a:r>
              <a:rPr lang="pl-PL" sz="1600" dirty="0">
                <a:solidFill>
                  <a:schemeClr val="tx1"/>
                </a:solidFill>
              </a:rPr>
              <a:t> w</a:t>
            </a:r>
            <a:r>
              <a:rPr kumimoji="0" lang="pl-PL" sz="1600" b="0" i="0" u="none" strike="noStrike" kern="1200" cap="none" spc="0" normalizeH="0" baseline="0" noProof="0" dirty="0">
                <a:ln>
                  <a:noFill/>
                </a:ln>
                <a:solidFill>
                  <a:schemeClr val="tx1"/>
                </a:solidFill>
                <a:effectLst/>
                <a:uLnTx/>
                <a:uFillTx/>
              </a:rPr>
              <a:t> przypadku przytaczania danych z badań własnych – brak informacji na temat okresu </a:t>
            </a:r>
            <a:br>
              <a:rPr kumimoji="0" lang="pl-PL" sz="1600" b="0" i="0" u="none" strike="noStrike" kern="1200" cap="none" spc="0" normalizeH="0" baseline="0" noProof="0" dirty="0">
                <a:ln>
                  <a:noFill/>
                </a:ln>
                <a:solidFill>
                  <a:schemeClr val="tx1"/>
                </a:solidFill>
                <a:effectLst/>
                <a:uLnTx/>
                <a:uFillTx/>
              </a:rPr>
            </a:br>
            <a:r>
              <a:rPr kumimoji="0" lang="pl-PL" sz="1600" b="0" i="0" u="none" strike="noStrike" kern="1200" cap="none" spc="0" normalizeH="0" baseline="0" noProof="0" dirty="0">
                <a:ln>
                  <a:noFill/>
                </a:ln>
                <a:solidFill>
                  <a:schemeClr val="tx1"/>
                </a:solidFill>
                <a:effectLst/>
                <a:uLnTx/>
                <a:uFillTx/>
              </a:rPr>
              <a:t>i metodologii  przeprowadzonego badania</a:t>
            </a:r>
            <a:r>
              <a:rPr lang="pl-PL" sz="1600" dirty="0">
                <a:solidFill>
                  <a:schemeClr val="tx1"/>
                </a:solidFill>
              </a:rPr>
              <a:t>,</a:t>
            </a:r>
          </a:p>
          <a:p>
            <a:pPr lvl="1">
              <a:spcBef>
                <a:spcPct val="20000"/>
              </a:spcBef>
              <a:buFontTx/>
              <a:buChar char="-"/>
              <a:defRPr/>
            </a:pPr>
            <a:r>
              <a:rPr lang="pl-PL" sz="1600" dirty="0">
                <a:solidFill>
                  <a:schemeClr val="tx1"/>
                </a:solidFill>
              </a:rPr>
              <a:t> brak najważniejszych wniosków z diagnozy potrzeb edukacyjnych.</a:t>
            </a:r>
          </a:p>
        </p:txBody>
      </p:sp>
      <p:sp>
        <p:nvSpPr>
          <p:cNvPr id="6" name="Mnożenie 5"/>
          <p:cNvSpPr/>
          <p:nvPr/>
        </p:nvSpPr>
        <p:spPr>
          <a:xfrm>
            <a:off x="611560" y="1484784"/>
            <a:ext cx="432048" cy="360040"/>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 name="Symbol zastępczy numeru slajdu 2">
            <a:extLst>
              <a:ext uri="{FF2B5EF4-FFF2-40B4-BE49-F238E27FC236}">
                <a16:creationId xmlns:a16="http://schemas.microsoft.com/office/drawing/2014/main" xmlns="" id="{3FFFC616-832A-47CB-9C3D-FEB2F8AFFF6F}"/>
              </a:ext>
            </a:extLst>
          </p:cNvPr>
          <p:cNvSpPr>
            <a:spLocks noGrp="1"/>
          </p:cNvSpPr>
          <p:nvPr>
            <p:ph type="sldNum" sz="quarter" idx="12"/>
          </p:nvPr>
        </p:nvSpPr>
        <p:spPr/>
        <p:txBody>
          <a:bodyPr/>
          <a:lstStyle/>
          <a:p>
            <a:fld id="{9BBA8BAD-C024-4EBD-AE8C-2F50AC709554}" type="slidenum">
              <a:rPr lang="pl-PL" altLang="pl-PL" smtClean="0"/>
              <a:pPr/>
              <a:t>44</a:t>
            </a:fld>
            <a:endParaRPr lang="pl-PL" altLang="pl-PL"/>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55666" y="1628800"/>
            <a:ext cx="8292797" cy="115212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67544" y="980728"/>
            <a:ext cx="8229600" cy="504056"/>
          </a:xfrm>
        </p:spPr>
        <p:txBody>
          <a:bodyPr/>
          <a:lstStyle/>
          <a:p>
            <a:pPr>
              <a:defRPr/>
            </a:pPr>
            <a:r>
              <a:rPr lang="pl-PL" sz="3200" b="1" dirty="0">
                <a:solidFill>
                  <a:schemeClr val="tx2"/>
                </a:solidFill>
                <a:latin typeface="Calibri" pitchFamily="34" charset="0"/>
                <a:ea typeface="+mn-ea"/>
                <a:cs typeface="+mn-cs"/>
              </a:rPr>
              <a:t>CEL PROJEKTU</a:t>
            </a:r>
          </a:p>
        </p:txBody>
      </p:sp>
      <p:sp>
        <p:nvSpPr>
          <p:cNvPr id="3" name="Symbol zastępczy zawartości 2"/>
          <p:cNvSpPr>
            <a:spLocks noGrp="1"/>
          </p:cNvSpPr>
          <p:nvPr>
            <p:ph idx="1"/>
          </p:nvPr>
        </p:nvSpPr>
        <p:spPr>
          <a:xfrm>
            <a:off x="467544" y="1412776"/>
            <a:ext cx="8229600" cy="1872208"/>
          </a:xfrm>
          <a:ln>
            <a:noFill/>
          </a:ln>
        </p:spPr>
        <p:txBody>
          <a:bodyPr/>
          <a:lstStyle/>
          <a:p>
            <a:pPr marL="0" indent="0">
              <a:buNone/>
            </a:pPr>
            <a:endParaRPr lang="pl-PL" sz="1800" dirty="0">
              <a:sym typeface="Wingdings 2"/>
            </a:endParaRPr>
          </a:p>
          <a:p>
            <a:pPr marL="0" indent="0">
              <a:buNone/>
            </a:pPr>
            <a:r>
              <a:rPr lang="pl-PL" sz="1800" dirty="0">
                <a:sym typeface="Wingdings 2"/>
              </a:rPr>
              <a:t>           </a:t>
            </a:r>
            <a:r>
              <a:rPr lang="pl-PL" sz="1600" dirty="0">
                <a:sym typeface="Wingdings 2"/>
              </a:rPr>
              <a:t>Niewłaściwie sformułowany cel projektu: </a:t>
            </a:r>
          </a:p>
          <a:p>
            <a:pPr marL="0" indent="0" defTabSz="182563">
              <a:buNone/>
            </a:pPr>
            <a:r>
              <a:rPr lang="pl-PL" sz="1600" i="1" dirty="0">
                <a:sym typeface="Wingdings 2"/>
              </a:rPr>
              <a:t>np. Zwiększenie liczby miejsc w edukacji przedszkolnej i podniesienie kompetencji nauczycieli w ośrodku wychowania przedszkolnego.</a:t>
            </a:r>
          </a:p>
          <a:p>
            <a:pPr marL="0" indent="0" defTabSz="182563">
              <a:buNone/>
            </a:pPr>
            <a:r>
              <a:rPr lang="pl-PL" sz="1800" i="1" dirty="0">
                <a:sym typeface="Wingdings 2"/>
              </a:rPr>
              <a:t>		</a:t>
            </a:r>
          </a:p>
          <a:p>
            <a:pPr marL="0" indent="0" defTabSz="182563">
              <a:buNone/>
            </a:pPr>
            <a:r>
              <a:rPr lang="pl-PL" sz="1800" i="1" dirty="0">
                <a:sym typeface="Wingdings 2"/>
              </a:rPr>
              <a:t>		</a:t>
            </a:r>
          </a:p>
          <a:p>
            <a:pPr marL="0" indent="0" defTabSz="182563">
              <a:buNone/>
            </a:pPr>
            <a:endParaRPr lang="pl-PL" sz="1800" i="1" dirty="0">
              <a:sym typeface="Wingdings 2"/>
            </a:endParaRPr>
          </a:p>
          <a:p>
            <a:pPr marL="0" indent="0" defTabSz="182563">
              <a:buNone/>
            </a:pPr>
            <a:r>
              <a:rPr lang="pl-PL" sz="2400" i="1" dirty="0">
                <a:sym typeface="Wingdings 2"/>
              </a:rPr>
              <a:t>	</a:t>
            </a:r>
          </a:p>
        </p:txBody>
      </p:sp>
      <p:sp>
        <p:nvSpPr>
          <p:cNvPr id="7" name="Prostokąt zaokrąglony 6"/>
          <p:cNvSpPr/>
          <p:nvPr/>
        </p:nvSpPr>
        <p:spPr>
          <a:xfrm>
            <a:off x="455667" y="2996952"/>
            <a:ext cx="8292797" cy="367240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endParaRPr lang="pl-PL" dirty="0">
              <a:solidFill>
                <a:schemeClr val="tx1"/>
              </a:solidFill>
              <a:sym typeface="Wingdings 2"/>
            </a:endParaRPr>
          </a:p>
          <a:p>
            <a:pPr>
              <a:buClr>
                <a:srgbClr val="339933"/>
              </a:buClr>
              <a:buSzPct val="200000"/>
              <a:buFont typeface="Wingdings" pitchFamily="2" charset="2"/>
              <a:buChar char="ü"/>
            </a:pPr>
            <a:r>
              <a:rPr lang="pl-PL" sz="1600" dirty="0">
                <a:solidFill>
                  <a:schemeClr val="tx1"/>
                </a:solidFill>
              </a:rPr>
              <a:t>Cel powinien:</a:t>
            </a:r>
            <a:endParaRPr lang="pl-PL" dirty="0">
              <a:solidFill>
                <a:schemeClr val="tx1"/>
              </a:solidFill>
            </a:endParaRPr>
          </a:p>
          <a:p>
            <a:r>
              <a:rPr lang="pl-PL" sz="1600" dirty="0">
                <a:solidFill>
                  <a:schemeClr val="tx1"/>
                </a:solidFill>
              </a:rPr>
              <a:t>- wynikać bezpośrednio ze zdiagnozowanego/</a:t>
            </a:r>
            <a:r>
              <a:rPr lang="pl-PL" sz="1600" dirty="0" err="1">
                <a:solidFill>
                  <a:schemeClr val="tx1"/>
                </a:solidFill>
              </a:rPr>
              <a:t>ych</a:t>
            </a:r>
            <a:r>
              <a:rPr lang="pl-PL" sz="1600" dirty="0">
                <a:solidFill>
                  <a:schemeClr val="tx1"/>
                </a:solidFill>
              </a:rPr>
              <a:t> problemu/ów;</a:t>
            </a:r>
          </a:p>
          <a:p>
            <a:r>
              <a:rPr lang="pl-PL" sz="1600" dirty="0">
                <a:solidFill>
                  <a:schemeClr val="tx1"/>
                </a:solidFill>
              </a:rPr>
              <a:t>- być spójny z właściwym celem szczegółowym RPO WD;</a:t>
            </a:r>
          </a:p>
          <a:p>
            <a:r>
              <a:rPr lang="pl-PL" sz="1600" dirty="0">
                <a:solidFill>
                  <a:schemeClr val="tx1"/>
                </a:solidFill>
              </a:rPr>
              <a:t>- opisywać stan docelowy (stanowić odzwierciedlenie sytuacji pożądanej w przyszłości, która zostanie osiągnięta poprzez realizację projektu, np. wzrost…, zwiększenie…), a nie zadania do realizacji (celem projektu nie powinien być środek do jego osiągnięcia, np. przeszkolenie…, objęcie wsparciem…, pomoc…); </a:t>
            </a:r>
          </a:p>
          <a:p>
            <a:pPr>
              <a:buFontTx/>
              <a:buChar char="-"/>
            </a:pPr>
            <a:r>
              <a:rPr lang="pl-PL" sz="1600" dirty="0">
                <a:solidFill>
                  <a:schemeClr val="tx1"/>
                </a:solidFill>
              </a:rPr>
              <a:t> bezpośrednio przekładać się na zadania wskazane w części 4.1 wniosku. </a:t>
            </a:r>
          </a:p>
          <a:p>
            <a:endParaRPr lang="pl-PL" sz="1600" dirty="0">
              <a:solidFill>
                <a:schemeClr val="tx1"/>
              </a:solidFill>
            </a:endParaRPr>
          </a:p>
          <a:p>
            <a:pPr marL="0" indent="0">
              <a:buNone/>
            </a:pPr>
            <a:r>
              <a:rPr lang="pl-PL" sz="1600" dirty="0">
                <a:solidFill>
                  <a:schemeClr val="tx1"/>
                </a:solidFill>
                <a:sym typeface="Wingdings 2"/>
              </a:rPr>
              <a:t>np.: </a:t>
            </a:r>
            <a:r>
              <a:rPr lang="pl-PL" sz="1600" i="1" dirty="0">
                <a:solidFill>
                  <a:schemeClr val="tx1"/>
                </a:solidFill>
                <a:sym typeface="Wingdings 2"/>
              </a:rPr>
              <a:t>Zwiększenie o 50 liczby miejsc w edukacji przedszkolnej i podniesienie kompetencji 5 nauczycieli (4 K, 1 M) w zakresie pedagogiki specjalnej w Przedszkolu Publicznym nr 1 w ………………………. w okresie od 01.03.2019 do 28.02.2020</a:t>
            </a:r>
            <a:endParaRPr lang="pl-PL" dirty="0">
              <a:solidFill>
                <a:schemeClr val="tx1"/>
              </a:solidFill>
            </a:endParaRPr>
          </a:p>
        </p:txBody>
      </p:sp>
      <p:sp>
        <p:nvSpPr>
          <p:cNvPr id="6" name="Mnożenie 5"/>
          <p:cNvSpPr/>
          <p:nvPr/>
        </p:nvSpPr>
        <p:spPr>
          <a:xfrm>
            <a:off x="467544" y="1643260"/>
            <a:ext cx="720080"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ymbol zastępczy numeru slajdu 4">
            <a:extLst>
              <a:ext uri="{FF2B5EF4-FFF2-40B4-BE49-F238E27FC236}">
                <a16:creationId xmlns:a16="http://schemas.microsoft.com/office/drawing/2014/main" xmlns="" id="{DFDC02EE-F4DA-43FA-B62F-94A45D8608AD}"/>
              </a:ext>
            </a:extLst>
          </p:cNvPr>
          <p:cNvSpPr>
            <a:spLocks noGrp="1"/>
          </p:cNvSpPr>
          <p:nvPr>
            <p:ph type="sldNum" sz="quarter" idx="12"/>
          </p:nvPr>
        </p:nvSpPr>
        <p:spPr/>
        <p:txBody>
          <a:bodyPr/>
          <a:lstStyle/>
          <a:p>
            <a:fld id="{9BBA8BAD-C024-4EBD-AE8C-2F50AC709554}" type="slidenum">
              <a:rPr lang="pl-PL" altLang="pl-PL" smtClean="0"/>
              <a:pPr/>
              <a:t>45</a:t>
            </a:fld>
            <a:endParaRPr lang="pl-PL" altLang="pl-PL"/>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455666" y="1628800"/>
            <a:ext cx="8292797" cy="151216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ytuł 1"/>
          <p:cNvSpPr>
            <a:spLocks noGrp="1"/>
          </p:cNvSpPr>
          <p:nvPr>
            <p:ph type="title"/>
          </p:nvPr>
        </p:nvSpPr>
        <p:spPr>
          <a:xfrm>
            <a:off x="467544" y="980728"/>
            <a:ext cx="8229600" cy="504056"/>
          </a:xfrm>
        </p:spPr>
        <p:txBody>
          <a:bodyPr/>
          <a:lstStyle/>
          <a:p>
            <a:pPr>
              <a:defRPr/>
            </a:pPr>
            <a:r>
              <a:rPr lang="pl-PL" sz="3200" b="1" dirty="0">
                <a:solidFill>
                  <a:schemeClr val="tx2"/>
                </a:solidFill>
                <a:latin typeface="Calibri" pitchFamily="34" charset="0"/>
                <a:ea typeface="+mn-ea"/>
                <a:cs typeface="+mn-cs"/>
              </a:rPr>
              <a:t>GRUPA DOCELOWA - BARIERY</a:t>
            </a:r>
          </a:p>
        </p:txBody>
      </p:sp>
      <p:sp>
        <p:nvSpPr>
          <p:cNvPr id="3" name="Symbol zastępczy zawartości 2"/>
          <p:cNvSpPr>
            <a:spLocks noGrp="1"/>
          </p:cNvSpPr>
          <p:nvPr>
            <p:ph idx="1"/>
          </p:nvPr>
        </p:nvSpPr>
        <p:spPr>
          <a:xfrm>
            <a:off x="467544" y="1412776"/>
            <a:ext cx="8229600" cy="2232248"/>
          </a:xfrm>
          <a:ln>
            <a:noFill/>
          </a:ln>
        </p:spPr>
        <p:txBody>
          <a:bodyPr/>
          <a:lstStyle/>
          <a:p>
            <a:pPr marL="0" indent="0">
              <a:buNone/>
            </a:pPr>
            <a:endParaRPr lang="pl-PL" sz="1800" dirty="0">
              <a:sym typeface="Wingdings 2"/>
            </a:endParaRPr>
          </a:p>
          <a:p>
            <a:pPr marL="0" indent="0">
              <a:buNone/>
            </a:pPr>
            <a:r>
              <a:rPr lang="pl-PL" sz="1800" dirty="0">
                <a:sym typeface="Wingdings 2"/>
              </a:rPr>
              <a:t>           </a:t>
            </a:r>
            <a:r>
              <a:rPr lang="pl-PL" sz="1600" dirty="0">
                <a:sym typeface="Wingdings 2"/>
              </a:rPr>
              <a:t>Niewłaściwie opisane zidentyfikowane bariery uczestnictwa w projekcie. </a:t>
            </a:r>
          </a:p>
          <a:p>
            <a:pPr marL="0" indent="0">
              <a:buNone/>
            </a:pPr>
            <a:r>
              <a:rPr lang="pl-PL" sz="1600" dirty="0"/>
              <a:t>Wnioskodawcy opisują błędnie problemy i potrzeby, na które ma odpowiadać projekt zamiast wskazać, jakie bariery utrudniające przystąpienie do projektu mogą napotkać jego potencjalni uczestnicy.</a:t>
            </a:r>
            <a:r>
              <a:rPr lang="pl-PL" sz="1800" i="1" dirty="0">
                <a:sym typeface="Wingdings 2"/>
              </a:rPr>
              <a:t>	</a:t>
            </a:r>
          </a:p>
          <a:p>
            <a:pPr marL="0" indent="0" defTabSz="182563">
              <a:buNone/>
            </a:pPr>
            <a:r>
              <a:rPr lang="pl-PL" sz="1800" i="1" dirty="0">
                <a:sym typeface="Wingdings 2"/>
              </a:rPr>
              <a:t>		</a:t>
            </a:r>
          </a:p>
          <a:p>
            <a:pPr marL="0" indent="0" defTabSz="182563">
              <a:buNone/>
            </a:pPr>
            <a:endParaRPr lang="pl-PL" sz="1800" i="1" dirty="0">
              <a:sym typeface="Wingdings 2"/>
            </a:endParaRPr>
          </a:p>
          <a:p>
            <a:pPr marL="0" indent="0" defTabSz="182563">
              <a:buNone/>
            </a:pPr>
            <a:r>
              <a:rPr lang="pl-PL" sz="2400" i="1" dirty="0">
                <a:sym typeface="Wingdings 2"/>
              </a:rPr>
              <a:t>	</a:t>
            </a:r>
          </a:p>
        </p:txBody>
      </p:sp>
      <p:sp>
        <p:nvSpPr>
          <p:cNvPr id="7" name="Prostokąt zaokrąglony 6"/>
          <p:cNvSpPr/>
          <p:nvPr/>
        </p:nvSpPr>
        <p:spPr>
          <a:xfrm>
            <a:off x="455667" y="3429000"/>
            <a:ext cx="8292797" cy="3240360"/>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dirty="0">
                <a:solidFill>
                  <a:schemeClr val="tx1"/>
                </a:solidFill>
              </a:rPr>
              <a:t>Przy opisie barier należy brać pod uwagę bariery </a:t>
            </a:r>
            <a:r>
              <a:rPr lang="pl-PL" b="1" dirty="0">
                <a:solidFill>
                  <a:schemeClr val="tx1"/>
                </a:solidFill>
              </a:rPr>
              <a:t>uczestnictwa w danym projekcie,</a:t>
            </a:r>
            <a:r>
              <a:rPr lang="pl-PL" dirty="0">
                <a:solidFill>
                  <a:schemeClr val="tx1"/>
                </a:solidFill>
              </a:rPr>
              <a:t> czyli czynniki, które zniechęcają do wzięcia udziału w projekcie lub uniemożliwiają im udział w projekcie. Dla przykładu, jeżeli szkolenia w ramach projektu mają być organizowane w mieście wojewódzkim, a miejsce zamieszkania uczestników projektu będzie poza tym miastem, to barierą uczestnictwa w projekcie mogą być trudności z dojazdem na te szkolenia. Innymi, często spotykanymi w projektach barierami, jest brak świadomości rodziców/opiekunów dzieci o potrzebie edukacji przedszkolnej. </a:t>
            </a:r>
            <a:endParaRPr lang="pl-PL" dirty="0">
              <a:solidFill>
                <a:schemeClr val="tx1"/>
              </a:solidFill>
              <a:sym typeface="Wingdings 2"/>
            </a:endParaRPr>
          </a:p>
        </p:txBody>
      </p:sp>
      <p:sp>
        <p:nvSpPr>
          <p:cNvPr id="6" name="Mnożenie 5"/>
          <p:cNvSpPr/>
          <p:nvPr/>
        </p:nvSpPr>
        <p:spPr>
          <a:xfrm>
            <a:off x="467544" y="1643260"/>
            <a:ext cx="720080"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Symbol zastępczy numeru slajdu 4">
            <a:extLst>
              <a:ext uri="{FF2B5EF4-FFF2-40B4-BE49-F238E27FC236}">
                <a16:creationId xmlns:a16="http://schemas.microsoft.com/office/drawing/2014/main" xmlns="" id="{DFDC02EE-F4DA-43FA-B62F-94A45D8608AD}"/>
              </a:ext>
            </a:extLst>
          </p:cNvPr>
          <p:cNvSpPr>
            <a:spLocks noGrp="1"/>
          </p:cNvSpPr>
          <p:nvPr>
            <p:ph type="sldNum" sz="quarter" idx="12"/>
          </p:nvPr>
        </p:nvSpPr>
        <p:spPr/>
        <p:txBody>
          <a:bodyPr/>
          <a:lstStyle/>
          <a:p>
            <a:fld id="{9BBA8BAD-C024-4EBD-AE8C-2F50AC709554}" type="slidenum">
              <a:rPr lang="pl-PL" altLang="pl-PL" smtClean="0"/>
              <a:pPr/>
              <a:t>46</a:t>
            </a:fld>
            <a:endParaRPr lang="pl-PL" altLang="pl-PL"/>
          </a:p>
        </p:txBody>
      </p:sp>
    </p:spTree>
    <p:extLst>
      <p:ext uri="{BB962C8B-B14F-4D97-AF65-F5344CB8AC3E}">
        <p14:creationId xmlns:p14="http://schemas.microsoft.com/office/powerpoint/2010/main" xmlns="" val="42624623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WSKAŹNIKI OBLIGATORYJNE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487420"/>
            <a:ext cx="8229600" cy="1725555"/>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r>
              <a:rPr lang="pl-PL" dirty="0">
                <a:solidFill>
                  <a:schemeClr val="tx1"/>
                </a:solidFill>
              </a:rPr>
              <a:t>Brak wybranych wszystkich wskaźników obligatoryjnych dla danego  konkursu, adekwatnych do planowanych zadań.</a:t>
            </a:r>
          </a:p>
          <a:p>
            <a:pPr lvl="1"/>
            <a:endParaRPr lang="pl-PL" sz="1400" dirty="0">
              <a:solidFill>
                <a:schemeClr val="tx1"/>
              </a:solidFill>
            </a:endParaRPr>
          </a:p>
          <a:p>
            <a:pPr lvl="1"/>
            <a:r>
              <a:rPr lang="pl-PL" dirty="0">
                <a:solidFill>
                  <a:schemeClr val="tx1"/>
                </a:solidFill>
              </a:rPr>
              <a:t>Wybór wskaźników obligatoryjnych z innych działań.</a:t>
            </a:r>
          </a:p>
          <a:p>
            <a:pPr lvl="1"/>
            <a:endParaRPr lang="pl-PL" sz="1400" dirty="0">
              <a:solidFill>
                <a:schemeClr val="tx1"/>
              </a:solidFill>
            </a:endParaRPr>
          </a:p>
          <a:p>
            <a:pPr lvl="1"/>
            <a:r>
              <a:rPr lang="pl-PL" dirty="0">
                <a:solidFill>
                  <a:schemeClr val="tx1"/>
                </a:solidFill>
              </a:rPr>
              <a:t>Brak wybranych wszystkich wskaźników horyzontalnych z WLWK.</a:t>
            </a:r>
          </a:p>
        </p:txBody>
      </p:sp>
      <p:sp>
        <p:nvSpPr>
          <p:cNvPr id="5" name="Prostokąt zaokrąglony 4"/>
          <p:cNvSpPr/>
          <p:nvPr/>
        </p:nvSpPr>
        <p:spPr>
          <a:xfrm>
            <a:off x="467544" y="3425809"/>
            <a:ext cx="8229600" cy="3096344"/>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endParaRPr lang="pl-PL" dirty="0">
              <a:solidFill>
                <a:schemeClr val="tx1"/>
              </a:solidFill>
            </a:endParaRPr>
          </a:p>
          <a:p>
            <a:pPr marL="285750" indent="-285750">
              <a:buClr>
                <a:srgbClr val="008000"/>
              </a:buClr>
              <a:buSzPct val="200000"/>
              <a:buFont typeface="Wingdings" panose="05000000000000000000" pitchFamily="2" charset="2"/>
              <a:buChar char="ü"/>
            </a:pPr>
            <a:r>
              <a:rPr lang="pl-PL" dirty="0">
                <a:solidFill>
                  <a:schemeClr val="tx1"/>
                </a:solidFill>
              </a:rPr>
              <a:t>Wskaźniki obligatoryjne dla danego konkursu znajdują się w załączniku nr 2 do</a:t>
            </a:r>
          </a:p>
          <a:p>
            <a:r>
              <a:rPr lang="pl-PL" dirty="0">
                <a:solidFill>
                  <a:schemeClr val="tx1"/>
                </a:solidFill>
              </a:rPr>
              <a:t>Regulaminu: „Lista wskaźników na poziomie projektu dla Działania 10.1”. </a:t>
            </a:r>
          </a:p>
          <a:p>
            <a:endParaRPr lang="pl-PL" dirty="0">
              <a:solidFill>
                <a:schemeClr val="tx1"/>
              </a:solidFill>
            </a:endParaRPr>
          </a:p>
          <a:p>
            <a:r>
              <a:rPr lang="pl-PL" dirty="0">
                <a:solidFill>
                  <a:schemeClr val="tx1"/>
                </a:solidFill>
              </a:rPr>
              <a:t>Wskaźniki programowe (z listy) należy wybierać jedynie spośród tych, które są wskazane w Regulaminie danego konkursu (Załącznik nr 2), mimo technicznej możliwości wyboru w SOWA wskaźników programowych z innych działań.</a:t>
            </a:r>
          </a:p>
          <a:p>
            <a:pPr>
              <a:buFont typeface="Arial" pitchFamily="34" charset="0"/>
              <a:buChar char="•"/>
            </a:pPr>
            <a:endParaRPr lang="pl-PL" dirty="0">
              <a:solidFill>
                <a:schemeClr val="tx1"/>
              </a:solidFill>
            </a:endParaRPr>
          </a:p>
          <a:p>
            <a:r>
              <a:rPr lang="pl-PL" dirty="0">
                <a:solidFill>
                  <a:schemeClr val="tx1"/>
                </a:solidFill>
              </a:rPr>
              <a:t>Wskaźniki horyzontalne z listy WLWK – należy wskazać </a:t>
            </a:r>
            <a:r>
              <a:rPr lang="pl-PL" b="1" u="sng" dirty="0">
                <a:solidFill>
                  <a:schemeClr val="tx1"/>
                </a:solidFill>
              </a:rPr>
              <a:t>wszystkie,</a:t>
            </a:r>
            <a:r>
              <a:rPr lang="pl-PL" b="1" dirty="0">
                <a:solidFill>
                  <a:schemeClr val="tx1"/>
                </a:solidFill>
              </a:rPr>
              <a:t> </a:t>
            </a:r>
            <a:r>
              <a:rPr lang="pl-PL" dirty="0">
                <a:solidFill>
                  <a:schemeClr val="tx1"/>
                </a:solidFill>
              </a:rPr>
              <a:t>nawet jeśli </a:t>
            </a:r>
            <a:br>
              <a:rPr lang="pl-PL" dirty="0">
                <a:solidFill>
                  <a:schemeClr val="tx1"/>
                </a:solidFill>
              </a:rPr>
            </a:br>
            <a:r>
              <a:rPr lang="pl-PL" dirty="0">
                <a:solidFill>
                  <a:schemeClr val="tx1"/>
                </a:solidFill>
              </a:rPr>
              <a:t>w projekcie nie są planowane działania, którym odpowiadają (wówczas wartość: 0).</a:t>
            </a:r>
          </a:p>
          <a:p>
            <a:pPr>
              <a:buFont typeface="Arial" pitchFamily="34" charset="0"/>
              <a:buChar char="•"/>
            </a:pPr>
            <a:endParaRPr lang="pl-PL" dirty="0">
              <a:solidFill>
                <a:schemeClr val="tx1"/>
              </a:solidFill>
            </a:endParaRPr>
          </a:p>
        </p:txBody>
      </p:sp>
      <p:sp>
        <p:nvSpPr>
          <p:cNvPr id="7" name="Mnożenie 6"/>
          <p:cNvSpPr/>
          <p:nvPr/>
        </p:nvSpPr>
        <p:spPr>
          <a:xfrm>
            <a:off x="455373" y="158336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FAF4B704-1870-4471-94B1-F8B905F7E716}"/>
              </a:ext>
            </a:extLst>
          </p:cNvPr>
          <p:cNvSpPr>
            <a:spLocks noGrp="1"/>
          </p:cNvSpPr>
          <p:nvPr>
            <p:ph type="sldNum" sz="quarter" idx="12"/>
          </p:nvPr>
        </p:nvSpPr>
        <p:spPr/>
        <p:txBody>
          <a:bodyPr/>
          <a:lstStyle/>
          <a:p>
            <a:fld id="{9BBA8BAD-C024-4EBD-AE8C-2F50AC709554}" type="slidenum">
              <a:rPr lang="pl-PL" altLang="pl-PL" smtClean="0"/>
              <a:pPr/>
              <a:t>47</a:t>
            </a:fld>
            <a:endParaRPr lang="pl-PL" altLang="pl-PL"/>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WSKAŹNIKI PROJEKTOWE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743401"/>
            <a:ext cx="8229600" cy="151216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t" hangingPunct="1">
              <a:defRPr/>
            </a:pPr>
            <a:r>
              <a:rPr lang="pl-PL" dirty="0">
                <a:solidFill>
                  <a:schemeClr val="tx1"/>
                </a:solidFill>
              </a:rPr>
              <a:t>	Brak wskaźników </a:t>
            </a:r>
            <a:r>
              <a:rPr lang="pl-PL" b="1" dirty="0">
                <a:solidFill>
                  <a:schemeClr val="tx1"/>
                </a:solidFill>
              </a:rPr>
              <a:t>projektowych</a:t>
            </a:r>
            <a:r>
              <a:rPr lang="pl-PL" dirty="0">
                <a:solidFill>
                  <a:schemeClr val="tx1"/>
                </a:solidFill>
              </a:rPr>
              <a:t> umożliwiających monitoring postępu rzeczowego w projekcie, zwłaszcza w </a:t>
            </a:r>
            <a:r>
              <a:rPr lang="pl-PL" b="1" dirty="0">
                <a:solidFill>
                  <a:schemeClr val="tx1"/>
                </a:solidFill>
              </a:rPr>
              <a:t>projektach rozliczanych ryczałtowo.</a:t>
            </a:r>
          </a:p>
          <a:p>
            <a:pPr marL="342900" indent="-342900" eaLnBrk="1" fontAlgn="t" hangingPunct="1">
              <a:defRPr/>
            </a:pPr>
            <a:endParaRPr lang="pl-PL" sz="1200" b="1" dirty="0">
              <a:solidFill>
                <a:schemeClr val="tx1"/>
              </a:solidFill>
            </a:endParaRPr>
          </a:p>
          <a:p>
            <a:pPr eaLnBrk="1" fontAlgn="t" hangingPunct="1">
              <a:defRPr/>
            </a:pPr>
            <a:r>
              <a:rPr lang="pl-PL" dirty="0">
                <a:solidFill>
                  <a:schemeClr val="tx1"/>
                </a:solidFill>
              </a:rPr>
              <a:t>Nazwa i definicja wskaźników  projektowych pokrywa się z nazwami i definicjami wskaźników programowych.</a:t>
            </a:r>
          </a:p>
        </p:txBody>
      </p:sp>
      <p:sp>
        <p:nvSpPr>
          <p:cNvPr id="5" name="Prostokąt zaokrąglony 4"/>
          <p:cNvSpPr/>
          <p:nvPr/>
        </p:nvSpPr>
        <p:spPr>
          <a:xfrm>
            <a:off x="467544" y="3573016"/>
            <a:ext cx="8229600" cy="2808350"/>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dirty="0">
                <a:solidFill>
                  <a:schemeClr val="tx1"/>
                </a:solidFill>
              </a:rPr>
              <a:t>W przypadku projektów rozliczanych ryczałtowo należy utworzyć wskaźniki</a:t>
            </a:r>
          </a:p>
          <a:p>
            <a:pPr>
              <a:buClr>
                <a:srgbClr val="008000"/>
              </a:buClr>
              <a:buSzPct val="200000"/>
            </a:pPr>
            <a:r>
              <a:rPr lang="pl-PL" dirty="0">
                <a:solidFill>
                  <a:schemeClr val="tx1"/>
                </a:solidFill>
              </a:rPr>
              <a:t>projektowe adekwatne do specyficznych zadań planowanych w projekcie pozwalające na monitorowanie postępu oraz rozliczanie środków w projekcie.</a:t>
            </a:r>
          </a:p>
          <a:p>
            <a:pPr>
              <a:buFont typeface="Arial" pitchFamily="34" charset="0"/>
              <a:buChar char="•"/>
            </a:pPr>
            <a:endParaRPr lang="pl-PL" dirty="0">
              <a:solidFill>
                <a:schemeClr val="tx1"/>
              </a:solidFill>
            </a:endParaRPr>
          </a:p>
          <a:p>
            <a:r>
              <a:rPr lang="pl-PL" dirty="0">
                <a:solidFill>
                  <a:schemeClr val="tx1"/>
                </a:solidFill>
              </a:rPr>
              <a:t>Wskaźniki projektowe nie powinny powielać wskaźników kluczowych z działania 10.1 oraz z innych działań.</a:t>
            </a:r>
          </a:p>
          <a:p>
            <a:endParaRPr lang="pl-PL" dirty="0">
              <a:solidFill>
                <a:schemeClr val="tx1"/>
              </a:solidFill>
            </a:endParaRPr>
          </a:p>
          <a:p>
            <a:r>
              <a:rPr lang="pl-PL" dirty="0">
                <a:solidFill>
                  <a:schemeClr val="tx1"/>
                </a:solidFill>
              </a:rPr>
              <a:t>Wskaźniki projektowe powinny być niezbędne do prawidłowego monitorowania postępu projektu, nie należy ich wykazywać w nadmiernej liczbie.</a:t>
            </a:r>
          </a:p>
        </p:txBody>
      </p:sp>
      <p:sp>
        <p:nvSpPr>
          <p:cNvPr id="7" name="Mnożenie 6"/>
          <p:cNvSpPr/>
          <p:nvPr/>
        </p:nvSpPr>
        <p:spPr>
          <a:xfrm>
            <a:off x="583466" y="174340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E7538B98-87E6-4BA0-AECF-2522A6070A9B}"/>
              </a:ext>
            </a:extLst>
          </p:cNvPr>
          <p:cNvSpPr>
            <a:spLocks noGrp="1"/>
          </p:cNvSpPr>
          <p:nvPr>
            <p:ph type="sldNum" sz="quarter" idx="12"/>
          </p:nvPr>
        </p:nvSpPr>
        <p:spPr>
          <a:xfrm>
            <a:off x="7010400" y="6381366"/>
            <a:ext cx="2133600" cy="365125"/>
          </a:xfrm>
        </p:spPr>
        <p:txBody>
          <a:bodyPr/>
          <a:lstStyle/>
          <a:p>
            <a:fld id="{9BBA8BAD-C024-4EBD-AE8C-2F50AC709554}" type="slidenum">
              <a:rPr lang="pl-PL" altLang="pl-PL" smtClean="0"/>
              <a:pPr/>
              <a:t>48</a:t>
            </a:fld>
            <a:endParaRPr lang="pl-PL" alt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24744"/>
            <a:ext cx="8229600" cy="436910"/>
          </a:xfrm>
        </p:spPr>
        <p:txBody>
          <a:bodyPr/>
          <a:lstStyle/>
          <a:p>
            <a:pPr>
              <a:defRPr/>
            </a:pPr>
            <a:r>
              <a:rPr lang="pl-PL" sz="3200" b="1" dirty="0">
                <a:solidFill>
                  <a:schemeClr val="tx2"/>
                </a:solidFill>
                <a:latin typeface="Calibri" pitchFamily="34" charset="0"/>
                <a:ea typeface="+mn-ea"/>
                <a:cs typeface="+mn-cs"/>
              </a:rPr>
              <a:t>WSKAŹNIKI - SPÓJNOŚĆ</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323528" y="1700808"/>
            <a:ext cx="8373616" cy="180020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pl-PL" dirty="0">
                <a:solidFill>
                  <a:schemeClr val="tx1"/>
                </a:solidFill>
              </a:rPr>
              <a:t>           Brak spójności pomiędzy wskaźnikami w  poszczególnych częściach wniosku:</a:t>
            </a:r>
          </a:p>
          <a:p>
            <a:pPr>
              <a:buNone/>
            </a:pPr>
            <a:endParaRPr lang="pl-PL" dirty="0">
              <a:solidFill>
                <a:schemeClr val="tx1"/>
              </a:solidFill>
            </a:endParaRPr>
          </a:p>
          <a:p>
            <a:pPr lvl="1"/>
            <a:r>
              <a:rPr lang="pl-PL" sz="1600" dirty="0">
                <a:solidFill>
                  <a:schemeClr val="tx1"/>
                </a:solidFill>
              </a:rPr>
              <a:t>3.1.2 CEL SZCZEGÓŁOWY OSI PRIORYTETOWEJ I WSKAŹNIKI REALIZACJI CELU,</a:t>
            </a:r>
          </a:p>
          <a:p>
            <a:pPr lvl="1"/>
            <a:r>
              <a:rPr lang="pl-PL" sz="1600" dirty="0">
                <a:solidFill>
                  <a:schemeClr val="tx1"/>
                </a:solidFill>
              </a:rPr>
              <a:t>4.1. ZADANIA,</a:t>
            </a:r>
          </a:p>
          <a:p>
            <a:pPr lvl="1"/>
            <a:r>
              <a:rPr lang="pl-PL" sz="1600" dirty="0">
                <a:solidFill>
                  <a:schemeClr val="tx1"/>
                </a:solidFill>
              </a:rPr>
              <a:t>4.2. KWOTY RYCZAŁTOWE (jeśli dotyczy).</a:t>
            </a:r>
            <a:endParaRPr lang="pl-PL" dirty="0">
              <a:solidFill>
                <a:schemeClr val="tx1"/>
              </a:solidFill>
            </a:endParaRPr>
          </a:p>
        </p:txBody>
      </p:sp>
      <p:sp>
        <p:nvSpPr>
          <p:cNvPr id="5" name="Prostokąt zaokrąglony 4"/>
          <p:cNvSpPr/>
          <p:nvPr/>
        </p:nvSpPr>
        <p:spPr>
          <a:xfrm>
            <a:off x="323528" y="3640162"/>
            <a:ext cx="8373616" cy="2713302"/>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008000"/>
              </a:buClr>
              <a:buSzPct val="200000"/>
              <a:buFont typeface="Wingdings" panose="05000000000000000000" pitchFamily="2" charset="2"/>
              <a:buChar char="ü"/>
            </a:pPr>
            <a:r>
              <a:rPr lang="pl-PL" dirty="0">
                <a:solidFill>
                  <a:schemeClr val="tx1"/>
                </a:solidFill>
              </a:rPr>
              <a:t>Wskaźniki w </a:t>
            </a:r>
            <a:r>
              <a:rPr lang="pl-PL" u="sng" dirty="0">
                <a:solidFill>
                  <a:schemeClr val="tx1"/>
                </a:solidFill>
              </a:rPr>
              <a:t>każdej</a:t>
            </a:r>
            <a:r>
              <a:rPr lang="pl-PL" dirty="0">
                <a:solidFill>
                  <a:schemeClr val="tx1"/>
                </a:solidFill>
              </a:rPr>
              <a:t> części wniosku muszą być spójne</a:t>
            </a:r>
          </a:p>
          <a:p>
            <a:pPr>
              <a:buClr>
                <a:srgbClr val="008000"/>
              </a:buClr>
              <a:buSzPct val="200000"/>
            </a:pPr>
            <a:endParaRPr lang="pl-PL" dirty="0">
              <a:solidFill>
                <a:schemeClr val="tx1"/>
              </a:solidFill>
            </a:endParaRPr>
          </a:p>
          <a:p>
            <a:pPr marL="285750" indent="-285750">
              <a:buFontTx/>
              <a:buChar char="-"/>
            </a:pPr>
            <a:r>
              <a:rPr lang="pl-PL" dirty="0">
                <a:solidFill>
                  <a:schemeClr val="tx1"/>
                </a:solidFill>
              </a:rPr>
              <a:t>wszystkie wskaźniki przedstawione w punkcie 3.1.2 muszą zostać przypisane do zadań – pkt 4.1 (odpowiednio), </a:t>
            </a:r>
          </a:p>
          <a:p>
            <a:pPr marL="285750" indent="-285750">
              <a:buFontTx/>
              <a:buChar char="-"/>
            </a:pPr>
            <a:r>
              <a:rPr lang="pl-PL" dirty="0">
                <a:solidFill>
                  <a:schemeClr val="tx1"/>
                </a:solidFill>
              </a:rPr>
              <a:t>wartości wskaźników w różnych częściach wniosku muszą być spójne (ale nie muszą być takie same),</a:t>
            </a:r>
          </a:p>
          <a:p>
            <a:pPr marL="285750" indent="-285750">
              <a:buFontTx/>
              <a:buChar char="-"/>
            </a:pPr>
            <a:r>
              <a:rPr lang="pl-PL" dirty="0">
                <a:solidFill>
                  <a:schemeClr val="tx1"/>
                </a:solidFill>
              </a:rPr>
              <a:t>w przypadku, gdy projekt będzie rozliczany jedynie za pomocą kwot ryczałtowych zaleca się, aby wszystkie wskaźniki wskazane w pkt. 4.1 zostały uwzględnione w pkt. 4.2 i stanowiły podstawę do rozliczenia poszczególnych kwot ryczałtowych</a:t>
            </a:r>
          </a:p>
        </p:txBody>
      </p:sp>
      <p:sp>
        <p:nvSpPr>
          <p:cNvPr id="7" name="Mnożenie 6"/>
          <p:cNvSpPr/>
          <p:nvPr/>
        </p:nvSpPr>
        <p:spPr>
          <a:xfrm>
            <a:off x="467544" y="1887813"/>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44909432-BF66-44A8-90D0-3E9182748F74}"/>
              </a:ext>
            </a:extLst>
          </p:cNvPr>
          <p:cNvSpPr>
            <a:spLocks noGrp="1"/>
          </p:cNvSpPr>
          <p:nvPr>
            <p:ph type="sldNum" sz="quarter" idx="12"/>
          </p:nvPr>
        </p:nvSpPr>
        <p:spPr/>
        <p:txBody>
          <a:bodyPr/>
          <a:lstStyle/>
          <a:p>
            <a:fld id="{9BBA8BAD-C024-4EBD-AE8C-2F50AC709554}" type="slidenum">
              <a:rPr lang="pl-PL" altLang="pl-PL" smtClean="0"/>
              <a:pPr/>
              <a:t>49</a:t>
            </a:fld>
            <a:endParaRPr lang="pl-PL" altLang="pl-P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rostokąt zaokrąglony 6"/>
          <p:cNvSpPr/>
          <p:nvPr/>
        </p:nvSpPr>
        <p:spPr>
          <a:xfrm>
            <a:off x="251520" y="1196752"/>
            <a:ext cx="8604832" cy="5184576"/>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a:buFont typeface="Arial" charset="0"/>
              <a:buNone/>
              <a:defRPr/>
            </a:pPr>
            <a:r>
              <a:rPr lang="pl-PL" sz="3600" b="1" dirty="0">
                <a:solidFill>
                  <a:schemeClr val="tx1"/>
                </a:solidFill>
              </a:rPr>
              <a:t>SOWA:</a:t>
            </a:r>
          </a:p>
          <a:p>
            <a:pPr>
              <a:buFont typeface="Arial" charset="0"/>
              <a:buNone/>
              <a:defRPr/>
            </a:pPr>
            <a:r>
              <a:rPr lang="pl-PL" dirty="0">
                <a:solidFill>
                  <a:schemeClr val="tx1"/>
                </a:solidFill>
              </a:rPr>
              <a:t>• </a:t>
            </a:r>
            <a:r>
              <a:rPr lang="pl-PL" sz="2400" dirty="0">
                <a:solidFill>
                  <a:schemeClr val="tx1"/>
                </a:solidFill>
              </a:rPr>
              <a:t>przygotowanie i złożenie wniosku o dofinansowanie projektu do Instytucji Organizującej Konkurs (wyłącznie w generatorze, bez wymogu składania wersji papierowej z odręcznymi podpisami);</a:t>
            </a:r>
          </a:p>
          <a:p>
            <a:pPr>
              <a:buFont typeface="Arial" charset="0"/>
              <a:buNone/>
              <a:defRPr/>
            </a:pPr>
            <a:endParaRPr lang="pl-PL" sz="2400" dirty="0">
              <a:solidFill>
                <a:schemeClr val="tx1"/>
              </a:solidFill>
            </a:endParaRPr>
          </a:p>
          <a:p>
            <a:pPr>
              <a:buFont typeface="Arial" charset="0"/>
              <a:buNone/>
              <a:defRPr/>
            </a:pPr>
            <a:r>
              <a:rPr lang="pl-PL" sz="2400" dirty="0">
                <a:solidFill>
                  <a:schemeClr val="tx1"/>
                </a:solidFill>
              </a:rPr>
              <a:t>• organizacja, przechowywanie i zarządzanie dokumentami projektu;</a:t>
            </a:r>
          </a:p>
          <a:p>
            <a:pPr>
              <a:buFont typeface="Arial" charset="0"/>
              <a:buNone/>
              <a:defRPr/>
            </a:pPr>
            <a:endParaRPr lang="pl-PL" sz="2400" dirty="0">
              <a:solidFill>
                <a:schemeClr val="tx1"/>
              </a:solidFill>
            </a:endParaRPr>
          </a:p>
          <a:p>
            <a:pPr>
              <a:buFont typeface="Arial" charset="0"/>
              <a:buNone/>
              <a:defRPr/>
            </a:pPr>
            <a:r>
              <a:rPr lang="pl-PL" sz="2400" dirty="0">
                <a:solidFill>
                  <a:schemeClr val="tx1"/>
                </a:solidFill>
              </a:rPr>
              <a:t>• zarządzanie użytkownikami biorącymi udział w realizacji projektów;</a:t>
            </a:r>
          </a:p>
          <a:p>
            <a:pPr algn="ctr">
              <a:buFont typeface="Arial" charset="0"/>
              <a:buNone/>
              <a:defRPr/>
            </a:pPr>
            <a:endParaRPr lang="pl-PL" sz="2400" dirty="0">
              <a:solidFill>
                <a:schemeClr val="tx1"/>
              </a:solidFill>
            </a:endParaRPr>
          </a:p>
          <a:p>
            <a:pPr>
              <a:buFont typeface="Arial" charset="0"/>
              <a:buNone/>
              <a:defRPr/>
            </a:pPr>
            <a:r>
              <a:rPr lang="pl-PL" sz="2400" dirty="0">
                <a:solidFill>
                  <a:schemeClr val="tx1"/>
                </a:solidFill>
              </a:rPr>
              <a:t>• </a:t>
            </a:r>
            <a:r>
              <a:rPr lang="pl-PL" sz="2400" b="1" u="sng" dirty="0">
                <a:solidFill>
                  <a:schemeClr val="tx1"/>
                </a:solidFill>
              </a:rPr>
              <a:t>komunikacja i wymiana informacji</a:t>
            </a:r>
            <a:r>
              <a:rPr lang="pl-PL" sz="2400" dirty="0">
                <a:solidFill>
                  <a:schemeClr val="tx1"/>
                </a:solidFill>
              </a:rPr>
              <a:t>.</a:t>
            </a:r>
          </a:p>
        </p:txBody>
      </p:sp>
      <p:sp>
        <p:nvSpPr>
          <p:cNvPr id="6"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4000" b="1" dirty="0">
                <a:solidFill>
                  <a:schemeClr val="tx2"/>
                </a:solidFill>
              </a:rPr>
              <a:t/>
            </a:r>
            <a:br>
              <a:rPr lang="pl-PL" sz="4000" b="1" dirty="0">
                <a:solidFill>
                  <a:schemeClr val="tx2"/>
                </a:solidFill>
              </a:rPr>
            </a:br>
            <a:r>
              <a:rPr lang="pl-PL" sz="3600" b="1" dirty="0">
                <a:solidFill>
                  <a:schemeClr val="tx2"/>
                </a:solidFill>
              </a:rPr>
              <a:t>Generator EFS - SOWA</a:t>
            </a:r>
            <a:r>
              <a:rPr lang="pl-PL" sz="3600" b="1" i="1" dirty="0">
                <a:ln>
                  <a:solidFill>
                    <a:schemeClr val="tx1"/>
                  </a:solidFill>
                </a:ln>
                <a:solidFill>
                  <a:srgbClr val="C105B8"/>
                </a:solidFill>
                <a:effectLst>
                  <a:outerShdw blurRad="50800" dist="38100" dir="8100000" algn="tr" rotWithShape="0">
                    <a:prstClr val="black">
                      <a:alpha val="40000"/>
                    </a:prstClr>
                  </a:outerShdw>
                </a:effectLst>
              </a:rPr>
              <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2" name="Symbol zastępczy numeru slajdu 1">
            <a:extLst>
              <a:ext uri="{FF2B5EF4-FFF2-40B4-BE49-F238E27FC236}">
                <a16:creationId xmlns:a16="http://schemas.microsoft.com/office/drawing/2014/main" xmlns="" id="{564F9E10-18FC-4616-AA63-D28285C8F031}"/>
              </a:ext>
            </a:extLst>
          </p:cNvPr>
          <p:cNvSpPr>
            <a:spLocks noGrp="1"/>
          </p:cNvSpPr>
          <p:nvPr>
            <p:ph type="sldNum" sz="quarter" idx="12"/>
          </p:nvPr>
        </p:nvSpPr>
        <p:spPr/>
        <p:txBody>
          <a:bodyPr/>
          <a:lstStyle/>
          <a:p>
            <a:fld id="{9BBA8BAD-C024-4EBD-AE8C-2F50AC709554}" type="slidenum">
              <a:rPr lang="pl-PL" altLang="pl-PL" smtClean="0"/>
              <a:pPr/>
              <a:t>5</a:t>
            </a:fld>
            <a:endParaRPr lang="pl-PL" altLang="pl-PL"/>
          </a:p>
        </p:txBody>
      </p:sp>
    </p:spTree>
    <p:extLst>
      <p:ext uri="{BB962C8B-B14F-4D97-AF65-F5344CB8AC3E}">
        <p14:creationId xmlns:p14="http://schemas.microsoft.com/office/powerpoint/2010/main" xmlns="" val="36059238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WSKAŹNIKI - POMIAR</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492694"/>
            <a:ext cx="8229600" cy="172028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eaLnBrk="1" fontAlgn="t" hangingPunct="1">
              <a:defRPr/>
            </a:pPr>
            <a:r>
              <a:rPr lang="pl-PL" sz="1600" dirty="0">
                <a:solidFill>
                  <a:schemeClr val="tx1"/>
                </a:solidFill>
              </a:rPr>
              <a:t>Nieodpowiednia częstotliwość pomiaru, np. w przypadku wskaźników produktu: tylko na końcu realizacji projektu. </a:t>
            </a:r>
          </a:p>
          <a:p>
            <a:pPr lvl="1" eaLnBrk="1" fontAlgn="t" hangingPunct="1">
              <a:defRPr/>
            </a:pPr>
            <a:endParaRPr lang="pl-PL" sz="1400" dirty="0">
              <a:solidFill>
                <a:schemeClr val="tx1"/>
              </a:solidFill>
            </a:endParaRPr>
          </a:p>
          <a:p>
            <a:pPr lvl="1" eaLnBrk="1" fontAlgn="t" hangingPunct="1">
              <a:defRPr/>
            </a:pPr>
            <a:r>
              <a:rPr lang="pl-PL" sz="1600" dirty="0">
                <a:solidFill>
                  <a:schemeClr val="tx1"/>
                </a:solidFill>
              </a:rPr>
              <a:t>Nieprawidłowo dobrane źródła pomiaru/weryfikacji wskaźników.</a:t>
            </a:r>
          </a:p>
          <a:p>
            <a:pPr lvl="1" eaLnBrk="1" fontAlgn="t" hangingPunct="1">
              <a:defRPr/>
            </a:pPr>
            <a:endParaRPr lang="pl-PL" sz="1400" dirty="0">
              <a:solidFill>
                <a:schemeClr val="tx1"/>
              </a:solidFill>
            </a:endParaRPr>
          </a:p>
          <a:p>
            <a:pPr lvl="1" eaLnBrk="1" fontAlgn="t" hangingPunct="1">
              <a:defRPr/>
            </a:pPr>
            <a:r>
              <a:rPr lang="pl-PL" sz="1600" dirty="0">
                <a:solidFill>
                  <a:schemeClr val="tx1"/>
                </a:solidFill>
              </a:rPr>
              <a:t>Brak właściwych źródeł pomiaru/weryfikacji wskaźników przy kwotach ryczałtowych </a:t>
            </a:r>
            <a:br>
              <a:rPr lang="pl-PL" sz="1600" dirty="0">
                <a:solidFill>
                  <a:schemeClr val="tx1"/>
                </a:solidFill>
              </a:rPr>
            </a:br>
            <a:r>
              <a:rPr lang="pl-PL" sz="1600" dirty="0">
                <a:solidFill>
                  <a:schemeClr val="tx1"/>
                </a:solidFill>
              </a:rPr>
              <a:t>(pkt. 4.2 we wniosku).</a:t>
            </a:r>
          </a:p>
        </p:txBody>
      </p:sp>
      <p:sp>
        <p:nvSpPr>
          <p:cNvPr id="5" name="Prostokąt zaokrąglony 4"/>
          <p:cNvSpPr/>
          <p:nvPr/>
        </p:nvSpPr>
        <p:spPr>
          <a:xfrm>
            <a:off x="467544" y="3284984"/>
            <a:ext cx="8229600" cy="3433605"/>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8000"/>
              </a:buClr>
              <a:buSzPct val="200000"/>
            </a:pPr>
            <a:r>
              <a:rPr lang="pl-PL" dirty="0">
                <a:solidFill>
                  <a:schemeClr val="tx1"/>
                </a:solidFill>
              </a:rPr>
              <a:t> </a:t>
            </a:r>
          </a:p>
          <a:p>
            <a:pPr marL="285750" indent="-285750">
              <a:buClr>
                <a:srgbClr val="008000"/>
              </a:buClr>
              <a:buSzPct val="200000"/>
              <a:buFont typeface="Wingdings" panose="05000000000000000000" pitchFamily="2" charset="2"/>
              <a:buChar char="ü"/>
            </a:pPr>
            <a:r>
              <a:rPr lang="pl-PL" sz="1600" dirty="0">
                <a:solidFill>
                  <a:schemeClr val="tx1"/>
                </a:solidFill>
              </a:rPr>
              <a:t>Wymagana częstotliwość pomiaru wskaźników produktu i rezultatu jest każdorazowo określona w załączniku do Regulaminu konkursu „Lista wskaźników na poziomie projektu dla Działania 10.1”.</a:t>
            </a:r>
          </a:p>
          <a:p>
            <a:endParaRPr lang="pl-PL" sz="1600" dirty="0">
              <a:solidFill>
                <a:schemeClr val="tx1"/>
              </a:solidFill>
            </a:endParaRPr>
          </a:p>
          <a:p>
            <a:r>
              <a:rPr lang="pl-PL" sz="1600" dirty="0">
                <a:solidFill>
                  <a:schemeClr val="tx1"/>
                </a:solidFill>
              </a:rPr>
              <a:t>Należy tak dobierać dokumenty, aby była możliwość weryfikacji osiągania konkretnego wskaźnika. </a:t>
            </a:r>
          </a:p>
          <a:p>
            <a:endParaRPr lang="pl-PL" sz="1600" dirty="0">
              <a:solidFill>
                <a:schemeClr val="tx1"/>
              </a:solidFill>
            </a:endParaRPr>
          </a:p>
          <a:p>
            <a:r>
              <a:rPr lang="pl-PL" sz="1600" dirty="0">
                <a:solidFill>
                  <a:schemeClr val="tx1"/>
                </a:solidFill>
              </a:rPr>
              <a:t>Dobór właściwych dokumentów przy </a:t>
            </a:r>
            <a:r>
              <a:rPr lang="pl-PL" sz="1600" u="sng" dirty="0">
                <a:solidFill>
                  <a:schemeClr val="tx1"/>
                </a:solidFill>
              </a:rPr>
              <a:t>kwotach ryczałtowych jest bardzo ważny, </a:t>
            </a:r>
            <a:r>
              <a:rPr lang="pl-PL" sz="1600" dirty="0">
                <a:solidFill>
                  <a:schemeClr val="tx1"/>
                </a:solidFill>
              </a:rPr>
              <a:t>to na tej podstawie są rozliczane środki. Podanie jednego dokumentu często nie jest wystarczające, należy pamiętać, że w </a:t>
            </a:r>
            <a:r>
              <a:rPr lang="pl-PL" sz="1600" u="sng" dirty="0">
                <a:solidFill>
                  <a:schemeClr val="tx1"/>
                </a:solidFill>
              </a:rPr>
              <a:t>nie mogą to być faktury, rachunki.</a:t>
            </a:r>
          </a:p>
          <a:p>
            <a:endParaRPr lang="pl-PL" sz="1600" b="1" u="sng" dirty="0">
              <a:solidFill>
                <a:srgbClr val="339933"/>
              </a:solidFill>
            </a:endParaRPr>
          </a:p>
          <a:p>
            <a:r>
              <a:rPr lang="pl-PL" sz="1600" b="1" u="sng" dirty="0">
                <a:solidFill>
                  <a:schemeClr val="tx1"/>
                </a:solidFill>
              </a:rPr>
              <a:t>NOWOŚĆ – katalog przykładowych, zalecanych dokumentów został wskazany w załączniku nr 4 do Regulaminu konkursu.</a:t>
            </a:r>
            <a:endParaRPr lang="pl-PL" sz="1600" b="1" dirty="0">
              <a:solidFill>
                <a:schemeClr val="tx1"/>
              </a:solidFill>
            </a:endParaRPr>
          </a:p>
          <a:p>
            <a:endParaRPr lang="pl-PL" dirty="0">
              <a:solidFill>
                <a:schemeClr val="tx1"/>
              </a:solidFill>
            </a:endParaRPr>
          </a:p>
        </p:txBody>
      </p:sp>
      <p:sp>
        <p:nvSpPr>
          <p:cNvPr id="7" name="Mnożenie 6"/>
          <p:cNvSpPr/>
          <p:nvPr/>
        </p:nvSpPr>
        <p:spPr>
          <a:xfrm>
            <a:off x="467544" y="1508718"/>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97317002-572D-4B5D-8C0D-D0B462BB038D}"/>
              </a:ext>
            </a:extLst>
          </p:cNvPr>
          <p:cNvSpPr>
            <a:spLocks noGrp="1"/>
          </p:cNvSpPr>
          <p:nvPr>
            <p:ph type="sldNum" sz="quarter" idx="12"/>
          </p:nvPr>
        </p:nvSpPr>
        <p:spPr/>
        <p:txBody>
          <a:bodyPr/>
          <a:lstStyle/>
          <a:p>
            <a:fld id="{9BBA8BAD-C024-4EBD-AE8C-2F50AC709554}" type="slidenum">
              <a:rPr lang="pl-PL" altLang="pl-PL" smtClean="0"/>
              <a:pPr/>
              <a:t>50</a:t>
            </a:fld>
            <a:endParaRPr lang="pl-PL" altLang="pl-PL"/>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DOŚWIADCZENIE</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Brak doświadczenia w obszarze, w którym udzielane będzie wsparcie, na rzecz grupy docelowej, do której kierowane będzie wsparcie, na określonym terytorium, którego dotyczy projekt.</a:t>
            </a: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251520" y="1492694"/>
            <a:ext cx="8589640" cy="102015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eaLnBrk="1" fontAlgn="t" hangingPunct="1">
              <a:defRPr/>
            </a:pPr>
            <a:endParaRPr lang="pl-PL" sz="1600" dirty="0">
              <a:solidFill>
                <a:schemeClr val="tx1"/>
              </a:solidFill>
            </a:endParaRPr>
          </a:p>
        </p:txBody>
      </p:sp>
      <p:sp>
        <p:nvSpPr>
          <p:cNvPr id="5" name="Prostokąt zaokrąglony 4"/>
          <p:cNvSpPr/>
          <p:nvPr/>
        </p:nvSpPr>
        <p:spPr>
          <a:xfrm>
            <a:off x="251520" y="2576947"/>
            <a:ext cx="8589640" cy="4141642"/>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8000"/>
              </a:buClr>
              <a:buSzPct val="200000"/>
            </a:pPr>
            <a:r>
              <a:rPr lang="pl-PL" dirty="0">
                <a:solidFill>
                  <a:schemeClr val="tx1"/>
                </a:solidFill>
              </a:rPr>
              <a:t> </a:t>
            </a:r>
          </a:p>
          <a:p>
            <a:pPr marL="285750" lvl="0" indent="-285750">
              <a:spcAft>
                <a:spcPts val="600"/>
              </a:spcAft>
              <a:buClr>
                <a:srgbClr val="339933"/>
              </a:buClr>
              <a:buSzPct val="200000"/>
              <a:buFont typeface="Wingdings" panose="05000000000000000000" pitchFamily="2" charset="2"/>
              <a:buChar char="ü"/>
            </a:pPr>
            <a:r>
              <a:rPr lang="pl-PL" dirty="0">
                <a:solidFill>
                  <a:schemeClr val="tx1"/>
                </a:solidFill>
              </a:rPr>
              <a:t>Wnioskodawca składający wniosek o dofinansowanie projektu dotyczący edukacji przedszkolnej nie może wykazywać jako doświadczenia realizacji działań w innym obszarze, np. aktywizacji zawodowej. Należy też wykazać związek z działalnością statutową wnioskodawcy.</a:t>
            </a:r>
          </a:p>
          <a:p>
            <a:pPr>
              <a:spcAft>
                <a:spcPts val="600"/>
              </a:spcAft>
            </a:pPr>
            <a:r>
              <a:rPr lang="pl-PL" dirty="0">
                <a:solidFill>
                  <a:schemeClr val="tx1"/>
                </a:solidFill>
              </a:rPr>
              <a:t>Wnioskodawca składający wniosek o dofinansowanie w zakresie edukacji przedszkolnej, powinien wykazać efekt dotychczas zrealizowanych przez siebie działań na rzecz tej grupy docelowej. </a:t>
            </a:r>
          </a:p>
          <a:p>
            <a:r>
              <a:rPr lang="pl-PL" dirty="0">
                <a:solidFill>
                  <a:schemeClr val="tx1"/>
                </a:solidFill>
              </a:rPr>
              <a:t>Wnioskodawca składający wniosek o dofinansowanie w województwie dolnośląskim w odniesieniu do danej gminy, powinien wykazać adekwatne doświadczenie co najmniej w realizacji działań w województwie dolnośląskim, a idealnie – na terenie danej gminy.</a:t>
            </a:r>
          </a:p>
          <a:p>
            <a:r>
              <a:rPr lang="pl-PL" dirty="0">
                <a:solidFill>
                  <a:schemeClr val="tx1"/>
                </a:solidFill>
              </a:rPr>
              <a:t>Należy wykazać doświadczenie z ostatnich trzech lat w stosunku do roku, w którym składany jest wniosek o dofinansowanie.</a:t>
            </a:r>
          </a:p>
        </p:txBody>
      </p:sp>
      <p:sp>
        <p:nvSpPr>
          <p:cNvPr id="7" name="Mnożenie 6"/>
          <p:cNvSpPr/>
          <p:nvPr/>
        </p:nvSpPr>
        <p:spPr>
          <a:xfrm>
            <a:off x="323528" y="1556792"/>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97317002-572D-4B5D-8C0D-D0B462BB038D}"/>
              </a:ext>
            </a:extLst>
          </p:cNvPr>
          <p:cNvSpPr>
            <a:spLocks noGrp="1"/>
          </p:cNvSpPr>
          <p:nvPr>
            <p:ph type="sldNum" sz="quarter" idx="12"/>
          </p:nvPr>
        </p:nvSpPr>
        <p:spPr/>
        <p:txBody>
          <a:bodyPr/>
          <a:lstStyle/>
          <a:p>
            <a:fld id="{9BBA8BAD-C024-4EBD-AE8C-2F50AC709554}" type="slidenum">
              <a:rPr lang="pl-PL" altLang="pl-PL" smtClean="0"/>
              <a:pPr/>
              <a:t>51</a:t>
            </a:fld>
            <a:endParaRPr lang="pl-PL" altLang="pl-PL"/>
          </a:p>
        </p:txBody>
      </p:sp>
    </p:spTree>
    <p:extLst>
      <p:ext uri="{BB962C8B-B14F-4D97-AF65-F5344CB8AC3E}">
        <p14:creationId xmlns:p14="http://schemas.microsoft.com/office/powerpoint/2010/main" xmlns="" val="3115465129"/>
      </p:ext>
    </p:extLst>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p>
          <a:p>
            <a:pPr>
              <a:buNone/>
            </a:pPr>
            <a:endParaRPr lang="pl-PL" sz="2000" dirty="0"/>
          </a:p>
          <a:p>
            <a:pPr>
              <a:buNone/>
            </a:pPr>
            <a:endParaRPr lang="pl-PL" sz="2000" dirty="0"/>
          </a:p>
          <a:p>
            <a:pPr>
              <a:buNone/>
            </a:pPr>
            <a:endParaRPr lang="pl-PL" sz="1600" dirty="0"/>
          </a:p>
          <a:p>
            <a:pPr marL="268288" lvl="1" indent="0">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539552" y="1628800"/>
            <a:ext cx="8208912" cy="108012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eaLnBrk="1" fontAlgn="t" hangingPunct="1">
              <a:defRPr/>
            </a:pPr>
            <a:r>
              <a:rPr lang="pl-PL" dirty="0">
                <a:solidFill>
                  <a:schemeClr val="tx1"/>
                </a:solidFill>
              </a:rPr>
              <a:t>	   Przekraczanie limitów określonych w SZOOP RPO WD oraz Regulaminie konkursu (Załącznik nr 4 Standardy…).</a:t>
            </a:r>
          </a:p>
        </p:txBody>
      </p:sp>
      <p:sp>
        <p:nvSpPr>
          <p:cNvPr id="5" name="Prostokąt zaokrąglony 4"/>
          <p:cNvSpPr/>
          <p:nvPr/>
        </p:nvSpPr>
        <p:spPr>
          <a:xfrm>
            <a:off x="467544" y="3104963"/>
            <a:ext cx="8280920" cy="259228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8000"/>
              </a:buClr>
              <a:buSzPct val="200000"/>
              <a:buFont typeface="Wingdings" panose="05000000000000000000" pitchFamily="2" charset="2"/>
              <a:buChar char="ü"/>
            </a:pPr>
            <a:r>
              <a:rPr lang="pl-PL" dirty="0">
                <a:solidFill>
                  <a:schemeClr val="tx1"/>
                </a:solidFill>
              </a:rPr>
              <a:t>- 10% wartości środków unijnych na </a:t>
            </a:r>
            <a:r>
              <a:rPr lang="pl-PL" b="1" dirty="0">
                <a:solidFill>
                  <a:schemeClr val="tx1"/>
                </a:solidFill>
              </a:rPr>
              <a:t>cross-</a:t>
            </a:r>
            <a:r>
              <a:rPr lang="pl-PL" b="1" dirty="0" err="1">
                <a:solidFill>
                  <a:schemeClr val="tx1"/>
                </a:solidFill>
              </a:rPr>
              <a:t>financing</a:t>
            </a:r>
            <a:r>
              <a:rPr lang="pl-PL" dirty="0">
                <a:solidFill>
                  <a:schemeClr val="tx1"/>
                </a:solidFill>
              </a:rPr>
              <a:t>,</a:t>
            </a:r>
          </a:p>
          <a:p>
            <a:pPr eaLnBrk="1" fontAlgn="t" hangingPunct="1">
              <a:defRPr/>
            </a:pPr>
            <a:r>
              <a:rPr lang="pl-PL" dirty="0">
                <a:solidFill>
                  <a:schemeClr val="tx1"/>
                </a:solidFill>
              </a:rPr>
              <a:t>       - 30% wartości projektu łącznie na </a:t>
            </a:r>
            <a:r>
              <a:rPr lang="pl-PL" b="1" dirty="0">
                <a:solidFill>
                  <a:schemeClr val="tx1"/>
                </a:solidFill>
              </a:rPr>
              <a:t>cross-</a:t>
            </a:r>
            <a:r>
              <a:rPr lang="pl-PL" b="1" dirty="0" err="1">
                <a:solidFill>
                  <a:schemeClr val="tx1"/>
                </a:solidFill>
              </a:rPr>
              <a:t>financing</a:t>
            </a:r>
            <a:r>
              <a:rPr lang="pl-PL" b="1" dirty="0">
                <a:solidFill>
                  <a:schemeClr val="tx1"/>
                </a:solidFill>
              </a:rPr>
              <a:t> i środki trwałe (powyżej   </a:t>
            </a:r>
            <a:br>
              <a:rPr lang="pl-PL" b="1" dirty="0">
                <a:solidFill>
                  <a:schemeClr val="tx1"/>
                </a:solidFill>
              </a:rPr>
            </a:br>
            <a:r>
              <a:rPr lang="pl-PL" b="1" dirty="0">
                <a:solidFill>
                  <a:schemeClr val="tx1"/>
                </a:solidFill>
              </a:rPr>
              <a:t>        3 500 zł netto)</a:t>
            </a:r>
            <a:r>
              <a:rPr lang="pl-PL" dirty="0">
                <a:solidFill>
                  <a:schemeClr val="tx1"/>
                </a:solidFill>
              </a:rPr>
              <a:t>,</a:t>
            </a:r>
          </a:p>
          <a:p>
            <a:pPr eaLnBrk="1" fontAlgn="t" hangingPunct="1">
              <a:defRPr/>
            </a:pPr>
            <a:r>
              <a:rPr lang="pl-PL" b="1" dirty="0">
                <a:solidFill>
                  <a:schemeClr val="tx1"/>
                </a:solidFill>
              </a:rPr>
              <a:t>       </a:t>
            </a:r>
            <a:r>
              <a:rPr lang="pl-PL" dirty="0">
                <a:solidFill>
                  <a:schemeClr val="tx1"/>
                </a:solidFill>
              </a:rPr>
              <a:t>- 30% kosztów bezpośrednich projektu – wydatki na zajęcia dodatkowe (nie  </a:t>
            </a:r>
            <a:br>
              <a:rPr lang="pl-PL" dirty="0">
                <a:solidFill>
                  <a:schemeClr val="tx1"/>
                </a:solidFill>
              </a:rPr>
            </a:br>
            <a:r>
              <a:rPr lang="pl-PL" dirty="0">
                <a:solidFill>
                  <a:schemeClr val="tx1"/>
                </a:solidFill>
              </a:rPr>
              <a:t>       dotyczy zajęć skierowanych do dzieci z niepełnosprawnościami).</a:t>
            </a:r>
          </a:p>
        </p:txBody>
      </p:sp>
      <p:sp>
        <p:nvSpPr>
          <p:cNvPr id="7" name="Mnożenie 6"/>
          <p:cNvSpPr/>
          <p:nvPr/>
        </p:nvSpPr>
        <p:spPr>
          <a:xfrm>
            <a:off x="496342" y="170567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31E1FFE6-04E8-4D8A-9A77-FE5FA81883F0}"/>
              </a:ext>
            </a:extLst>
          </p:cNvPr>
          <p:cNvSpPr>
            <a:spLocks noGrp="1"/>
          </p:cNvSpPr>
          <p:nvPr>
            <p:ph type="sldNum" sz="quarter" idx="12"/>
          </p:nvPr>
        </p:nvSpPr>
        <p:spPr/>
        <p:txBody>
          <a:bodyPr/>
          <a:lstStyle/>
          <a:p>
            <a:fld id="{9BBA8BAD-C024-4EBD-AE8C-2F50AC709554}" type="slidenum">
              <a:rPr lang="pl-PL" altLang="pl-PL" smtClean="0"/>
              <a:pPr/>
              <a:t>52</a:t>
            </a:fld>
            <a:endParaRPr lang="pl-PL" altLang="pl-PL"/>
          </a:p>
        </p:txBody>
      </p:sp>
    </p:spTree>
    <p:extLst>
      <p:ext uri="{BB962C8B-B14F-4D97-AF65-F5344CB8AC3E}">
        <p14:creationId xmlns:p14="http://schemas.microsoft.com/office/powerpoint/2010/main" xmlns="" val="1555725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628800"/>
            <a:ext cx="8229600" cy="136815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eaLnBrk="1" fontAlgn="t" hangingPunct="1">
              <a:buFont typeface="Arial" pitchFamily="34" charset="0"/>
              <a:buChar char="•"/>
              <a:defRPr/>
            </a:pPr>
            <a:endParaRPr lang="pl-PL" dirty="0">
              <a:solidFill>
                <a:schemeClr val="tx1"/>
              </a:solidFill>
            </a:endParaRPr>
          </a:p>
          <a:p>
            <a:pPr eaLnBrk="1" fontAlgn="t" hangingPunct="1">
              <a:defRPr/>
            </a:pPr>
            <a:r>
              <a:rPr lang="pl-PL" dirty="0">
                <a:solidFill>
                  <a:schemeClr val="tx1"/>
                </a:solidFill>
              </a:rPr>
              <a:t>	Brak uzasadnienia wydatków w ramach cross-</a:t>
            </a:r>
            <a:r>
              <a:rPr lang="pl-PL" dirty="0" err="1">
                <a:solidFill>
                  <a:schemeClr val="tx1"/>
                </a:solidFill>
              </a:rPr>
              <a:t>financingu</a:t>
            </a:r>
            <a:r>
              <a:rPr lang="pl-PL" dirty="0">
                <a:solidFill>
                  <a:schemeClr val="tx1"/>
                </a:solidFill>
              </a:rPr>
              <a:t> oraz środków trwałych powyżej 3500 zł netto.</a:t>
            </a:r>
          </a:p>
          <a:p>
            <a:pPr eaLnBrk="1" fontAlgn="t" hangingPunct="1">
              <a:defRPr/>
            </a:pPr>
            <a:endParaRPr lang="pl-PL" dirty="0">
              <a:solidFill>
                <a:schemeClr val="tx1"/>
              </a:solidFill>
            </a:endParaRPr>
          </a:p>
          <a:p>
            <a:pPr eaLnBrk="1" fontAlgn="t" hangingPunct="1">
              <a:defRPr/>
            </a:pPr>
            <a:r>
              <a:rPr lang="pl-PL" dirty="0">
                <a:solidFill>
                  <a:schemeClr val="tx1"/>
                </a:solidFill>
              </a:rPr>
              <a:t>Błędnie oznaczony cross-</a:t>
            </a:r>
            <a:r>
              <a:rPr lang="pl-PL" dirty="0" err="1">
                <a:solidFill>
                  <a:schemeClr val="tx1"/>
                </a:solidFill>
              </a:rPr>
              <a:t>financing</a:t>
            </a:r>
            <a:r>
              <a:rPr lang="pl-PL" dirty="0">
                <a:solidFill>
                  <a:schemeClr val="tx1"/>
                </a:solidFill>
              </a:rPr>
              <a:t> lub środki trwałe.</a:t>
            </a:r>
          </a:p>
          <a:p>
            <a:pPr eaLnBrk="1" fontAlgn="t" hangingPunct="1">
              <a:defRPr/>
            </a:pPr>
            <a:endParaRPr lang="pl-PL" dirty="0">
              <a:solidFill>
                <a:schemeClr val="tx1"/>
              </a:solidFill>
            </a:endParaRPr>
          </a:p>
        </p:txBody>
      </p:sp>
      <p:sp>
        <p:nvSpPr>
          <p:cNvPr id="5" name="Prostokąt zaokrąglony 4"/>
          <p:cNvSpPr/>
          <p:nvPr/>
        </p:nvSpPr>
        <p:spPr>
          <a:xfrm>
            <a:off x="467544" y="3140968"/>
            <a:ext cx="8229600" cy="331236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8000"/>
              </a:buClr>
              <a:buSzPct val="200000"/>
              <a:buFont typeface="Wingdings" panose="05000000000000000000" pitchFamily="2" charset="2"/>
              <a:buChar char="ü"/>
            </a:pPr>
            <a:r>
              <a:rPr lang="pl-PL" dirty="0">
                <a:solidFill>
                  <a:schemeClr val="tx1"/>
                </a:solidFill>
              </a:rPr>
              <a:t>Uzasadnienie dla wydatków planowanych do poniesienia w ramach cross-</a:t>
            </a:r>
            <a:r>
              <a:rPr lang="pl-PL" dirty="0" err="1">
                <a:solidFill>
                  <a:schemeClr val="tx1"/>
                </a:solidFill>
              </a:rPr>
              <a:t>financingu</a:t>
            </a:r>
            <a:r>
              <a:rPr lang="pl-PL" dirty="0">
                <a:solidFill>
                  <a:schemeClr val="tx1"/>
                </a:solidFill>
              </a:rPr>
              <a:t> oraz środków trwałych powinno znaleźć się we wniosku w części „UZASADNIENIE WYDATKÓW” pkt. 7.2 i 7.3</a:t>
            </a:r>
          </a:p>
          <a:p>
            <a:pPr marL="0" lvl="1">
              <a:buFont typeface="Arial" pitchFamily="34" charset="0"/>
              <a:buChar char="•"/>
            </a:pPr>
            <a:endParaRPr lang="pl-PL" b="1" dirty="0">
              <a:solidFill>
                <a:schemeClr val="tx1"/>
              </a:solidFill>
            </a:endParaRPr>
          </a:p>
          <a:p>
            <a:pPr marL="0" lvl="1"/>
            <a:r>
              <a:rPr lang="pl-PL" dirty="0">
                <a:solidFill>
                  <a:schemeClr val="tx1"/>
                </a:solidFill>
              </a:rPr>
              <a:t>Cross-</a:t>
            </a:r>
            <a:r>
              <a:rPr lang="pl-PL" dirty="0" err="1">
                <a:solidFill>
                  <a:schemeClr val="tx1"/>
                </a:solidFill>
              </a:rPr>
              <a:t>financing</a:t>
            </a:r>
            <a:r>
              <a:rPr lang="pl-PL" dirty="0">
                <a:solidFill>
                  <a:schemeClr val="tx1"/>
                </a:solidFill>
              </a:rPr>
              <a:t> i środki trwałe zdefiniowane są dokładnie w załączniku nr 4 </a:t>
            </a:r>
            <a:br>
              <a:rPr lang="pl-PL" dirty="0">
                <a:solidFill>
                  <a:schemeClr val="tx1"/>
                </a:solidFill>
              </a:rPr>
            </a:br>
            <a:r>
              <a:rPr lang="pl-PL" dirty="0">
                <a:solidFill>
                  <a:schemeClr val="tx1"/>
                </a:solidFill>
              </a:rPr>
              <a:t>do Regulaminu konkursu „Standardy realizacji wybranych form wsparcia w ramach Działania 10.1 RPO WD 2014-2020”. </a:t>
            </a:r>
          </a:p>
          <a:p>
            <a:pPr marL="0" lvl="1">
              <a:buFont typeface="Arial" pitchFamily="34" charset="0"/>
              <a:buChar char="•"/>
            </a:pPr>
            <a:endParaRPr lang="pl-PL" sz="1600" dirty="0">
              <a:solidFill>
                <a:schemeClr val="tx1"/>
              </a:solidFill>
            </a:endParaRPr>
          </a:p>
          <a:p>
            <a:pPr marL="0" lvl="1"/>
            <a:r>
              <a:rPr lang="pl-PL" dirty="0">
                <a:solidFill>
                  <a:schemeClr val="tx1"/>
                </a:solidFill>
              </a:rPr>
              <a:t>Należy pamiętać, że w budżecie oznacza się jako środki trwałe jedynie wydatki </a:t>
            </a:r>
            <a:br>
              <a:rPr lang="pl-PL" dirty="0">
                <a:solidFill>
                  <a:schemeClr val="tx1"/>
                </a:solidFill>
              </a:rPr>
            </a:br>
            <a:r>
              <a:rPr lang="pl-PL" dirty="0">
                <a:solidFill>
                  <a:schemeClr val="tx1"/>
                </a:solidFill>
              </a:rPr>
              <a:t>o wartości jednostkowej </a:t>
            </a:r>
            <a:r>
              <a:rPr lang="pl-PL" b="1" dirty="0">
                <a:solidFill>
                  <a:schemeClr val="tx1"/>
                </a:solidFill>
              </a:rPr>
              <a:t>powyżej 3500 zł netto</a:t>
            </a:r>
            <a:r>
              <a:rPr lang="pl-PL" dirty="0">
                <a:solidFill>
                  <a:schemeClr val="tx1"/>
                </a:solidFill>
              </a:rPr>
              <a:t>.</a:t>
            </a:r>
          </a:p>
        </p:txBody>
      </p:sp>
      <p:sp>
        <p:nvSpPr>
          <p:cNvPr id="7" name="Mnożenie 6"/>
          <p:cNvSpPr/>
          <p:nvPr/>
        </p:nvSpPr>
        <p:spPr>
          <a:xfrm>
            <a:off x="683568" y="165638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DB1370AA-58B6-4B05-9477-EF956C82F213}"/>
              </a:ext>
            </a:extLst>
          </p:cNvPr>
          <p:cNvSpPr>
            <a:spLocks noGrp="1"/>
          </p:cNvSpPr>
          <p:nvPr>
            <p:ph type="sldNum" sz="quarter" idx="12"/>
          </p:nvPr>
        </p:nvSpPr>
        <p:spPr/>
        <p:txBody>
          <a:bodyPr/>
          <a:lstStyle/>
          <a:p>
            <a:fld id="{9BBA8BAD-C024-4EBD-AE8C-2F50AC709554}" type="slidenum">
              <a:rPr lang="pl-PL" altLang="pl-PL" smtClean="0"/>
              <a:pPr/>
              <a:t>53</a:t>
            </a:fld>
            <a:endParaRPr lang="pl-PL" altLang="pl-PL"/>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6" name="Prostokąt zaokrąglony 5"/>
          <p:cNvSpPr/>
          <p:nvPr/>
        </p:nvSpPr>
        <p:spPr>
          <a:xfrm>
            <a:off x="467544" y="1633662"/>
            <a:ext cx="8229600" cy="1723330"/>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t" hangingPunct="1">
              <a:defRPr/>
            </a:pPr>
            <a:r>
              <a:rPr lang="pl-PL" dirty="0">
                <a:solidFill>
                  <a:schemeClr val="tx1"/>
                </a:solidFill>
              </a:rPr>
              <a:t>	Nieprawidłowe oznaczenie wkładu własnego (publicznego lub prywatnego), w tym niepieniężnego.</a:t>
            </a:r>
          </a:p>
          <a:p>
            <a:pPr eaLnBrk="1" fontAlgn="t" hangingPunct="1">
              <a:defRPr/>
            </a:pPr>
            <a:endParaRPr lang="pl-PL" dirty="0">
              <a:solidFill>
                <a:schemeClr val="tx1"/>
              </a:solidFill>
            </a:endParaRPr>
          </a:p>
          <a:p>
            <a:pPr eaLnBrk="1" fontAlgn="t" hangingPunct="1">
              <a:defRPr/>
            </a:pPr>
            <a:r>
              <a:rPr lang="pl-PL" dirty="0">
                <a:solidFill>
                  <a:schemeClr val="tx1"/>
                </a:solidFill>
              </a:rPr>
              <a:t>Brak uzasadnienia dotyczącego wkładu własnego oraz metodologii wyliczenia wkładu własnego niepieniężnego w pkt. 7.4</a:t>
            </a:r>
          </a:p>
        </p:txBody>
      </p:sp>
      <p:sp>
        <p:nvSpPr>
          <p:cNvPr id="5" name="Prostokąt zaokrąglony 4"/>
          <p:cNvSpPr/>
          <p:nvPr/>
        </p:nvSpPr>
        <p:spPr>
          <a:xfrm>
            <a:off x="467544" y="3429000"/>
            <a:ext cx="8229600" cy="3168352"/>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8000"/>
              </a:buClr>
              <a:buSzPct val="200000"/>
              <a:buFont typeface="Wingdings" panose="05000000000000000000" pitchFamily="2" charset="2"/>
              <a:buChar char="ü"/>
            </a:pPr>
            <a:endParaRPr lang="pl-PL" dirty="0">
              <a:solidFill>
                <a:schemeClr val="tx1"/>
              </a:solidFill>
            </a:endParaRPr>
          </a:p>
          <a:p>
            <a:pPr marL="285750" lvl="1" indent="-285750">
              <a:buClr>
                <a:srgbClr val="008000"/>
              </a:buClr>
              <a:buSzPct val="200000"/>
              <a:buFont typeface="Wingdings" panose="05000000000000000000" pitchFamily="2" charset="2"/>
              <a:buChar char="ü"/>
            </a:pPr>
            <a:r>
              <a:rPr lang="pl-PL" dirty="0">
                <a:solidFill>
                  <a:schemeClr val="tx1"/>
                </a:solidFill>
              </a:rPr>
              <a:t>W budżecie szczegółowym przy pozycjach budżetowych zawierających wydatki w ramach wkładu własnego należy odpowiednio określić, czy jest to wkład publiczny czy prywatny.</a:t>
            </a:r>
          </a:p>
          <a:p>
            <a:pPr marL="0" lvl="1"/>
            <a:endParaRPr lang="pl-PL" dirty="0">
              <a:solidFill>
                <a:schemeClr val="tx1"/>
              </a:solidFill>
            </a:endParaRPr>
          </a:p>
          <a:p>
            <a:pPr marL="0" lvl="1"/>
            <a:r>
              <a:rPr lang="pl-PL" dirty="0">
                <a:solidFill>
                  <a:schemeClr val="tx1"/>
                </a:solidFill>
              </a:rPr>
              <a:t>Wszystkie wydatki wnoszone w projekcie jako wkład własny niepieniężny należy oznaczyć odpowiednio w polu wyboru (tzw. „</a:t>
            </a:r>
            <a:r>
              <a:rPr lang="pl-PL" dirty="0" err="1">
                <a:solidFill>
                  <a:schemeClr val="tx1"/>
                </a:solidFill>
              </a:rPr>
              <a:t>checkbox</a:t>
            </a:r>
            <a:r>
              <a:rPr lang="pl-PL" dirty="0">
                <a:solidFill>
                  <a:schemeClr val="tx1"/>
                </a:solidFill>
              </a:rPr>
              <a:t>”), dopiero po wybraniu opcji wkład własny publiczny lub prywatny.</a:t>
            </a:r>
          </a:p>
          <a:p>
            <a:pPr marL="0" lvl="1">
              <a:buFont typeface="Arial" pitchFamily="34" charset="0"/>
              <a:buChar char="•"/>
            </a:pPr>
            <a:endParaRPr lang="pl-PL" dirty="0">
              <a:solidFill>
                <a:schemeClr val="tx1"/>
              </a:solidFill>
            </a:endParaRPr>
          </a:p>
          <a:p>
            <a:pPr marL="0" lvl="1"/>
            <a:r>
              <a:rPr lang="pl-PL" dirty="0">
                <a:solidFill>
                  <a:schemeClr val="tx1"/>
                </a:solidFill>
              </a:rPr>
              <a:t>W punkcie 7.4 należy opisać wydatki w ramach wkładu własnego, a także wyjaśnić, w jaki sposób, Wnioskodawca dokonał jego wyceny. </a:t>
            </a:r>
          </a:p>
        </p:txBody>
      </p:sp>
      <p:sp>
        <p:nvSpPr>
          <p:cNvPr id="7" name="Mnożenie 6"/>
          <p:cNvSpPr/>
          <p:nvPr/>
        </p:nvSpPr>
        <p:spPr>
          <a:xfrm>
            <a:off x="683568" y="1705670"/>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4FD87165-C509-4269-A95E-02130474CBEF}"/>
              </a:ext>
            </a:extLst>
          </p:cNvPr>
          <p:cNvSpPr>
            <a:spLocks noGrp="1"/>
          </p:cNvSpPr>
          <p:nvPr>
            <p:ph type="sldNum" sz="quarter" idx="12"/>
          </p:nvPr>
        </p:nvSpPr>
        <p:spPr/>
        <p:txBody>
          <a:bodyPr/>
          <a:lstStyle/>
          <a:p>
            <a:fld id="{9BBA8BAD-C024-4EBD-AE8C-2F50AC709554}" type="slidenum">
              <a:rPr lang="pl-PL" altLang="pl-PL" smtClean="0"/>
              <a:pPr/>
              <a:t>54</a:t>
            </a:fld>
            <a:endParaRPr lang="pl-PL" alt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 – WKŁAD WŁASNY</a:t>
            </a:r>
          </a:p>
        </p:txBody>
      </p:sp>
      <p:sp>
        <p:nvSpPr>
          <p:cNvPr id="3" name="Symbol zastępczy zawartości 2"/>
          <p:cNvSpPr>
            <a:spLocks noGrp="1"/>
          </p:cNvSpPr>
          <p:nvPr>
            <p:ph idx="1"/>
          </p:nvPr>
        </p:nvSpPr>
        <p:spPr>
          <a:xfrm>
            <a:off x="467544" y="3212976"/>
            <a:ext cx="8352928" cy="3379514"/>
          </a:xfrm>
        </p:spPr>
        <p:txBody>
          <a:bodyPr>
            <a:normAutofit/>
          </a:bodyPr>
          <a:lstStyle/>
          <a:p>
            <a:pPr>
              <a:buNone/>
            </a:pPr>
            <a:r>
              <a:rPr lang="pl-PL" sz="2000" dirty="0"/>
              <a:t>   </a:t>
            </a:r>
            <a:endParaRPr lang="pl-PL" sz="1600" dirty="0"/>
          </a:p>
          <a:p>
            <a:pPr marL="268288" lvl="1" indent="0">
              <a:buNone/>
            </a:pPr>
            <a:endParaRPr lang="pl-PL" sz="2000" b="1" dirty="0">
              <a:solidFill>
                <a:schemeClr val="tx2">
                  <a:lumMod val="75000"/>
                </a:schemeClr>
              </a:solidFill>
              <a:latin typeface="Calibri" pitchFamily="34" charset="0"/>
            </a:endParaRPr>
          </a:p>
          <a:p>
            <a:pPr marL="554038" lvl="1">
              <a:buClr>
                <a:srgbClr val="339933"/>
              </a:buClr>
              <a:buSzPct val="200000"/>
              <a:buFont typeface="Wingdings" panose="05000000000000000000" pitchFamily="2" charset="2"/>
              <a:buChar char="ü"/>
            </a:pPr>
            <a:r>
              <a:rPr lang="pl-PL" sz="1800" dirty="0"/>
              <a:t>Wkład własny również podlega ocenie w zakresie kwalifikowalności i racjonalności. </a:t>
            </a:r>
          </a:p>
          <a:p>
            <a:pPr marL="268288" lvl="1" indent="0">
              <a:buNone/>
            </a:pPr>
            <a:endParaRPr lang="pl-PL" sz="1800" dirty="0"/>
          </a:p>
          <a:p>
            <a:pPr marL="268288" lvl="1" indent="0">
              <a:buNone/>
            </a:pPr>
            <a:r>
              <a:rPr lang="pl-PL" sz="1800" dirty="0"/>
              <a:t>Wszystkie wydatki wykazane w ramach wkładu własnego muszą:</a:t>
            </a:r>
          </a:p>
          <a:p>
            <a:pPr marL="611188" lvl="1" indent="-342900">
              <a:buFontTx/>
              <a:buChar char="-"/>
            </a:pPr>
            <a:r>
              <a:rPr lang="pl-PL" sz="1800" dirty="0"/>
              <a:t>być zgodne ze stawkami w Załączniku nr 4 (jeśli dotyczy),</a:t>
            </a:r>
          </a:p>
          <a:p>
            <a:pPr marL="611188" lvl="1" indent="-342900">
              <a:buFontTx/>
              <a:buChar char="-"/>
            </a:pPr>
            <a:r>
              <a:rPr lang="pl-PL" sz="1800" dirty="0"/>
              <a:t>spełniać wymogi racjonalności wydatku,</a:t>
            </a:r>
          </a:p>
          <a:p>
            <a:pPr marL="611188" lvl="1" indent="-342900">
              <a:buFontTx/>
              <a:buChar char="-"/>
            </a:pPr>
            <a:r>
              <a:rPr lang="pl-PL" sz="1800" dirty="0"/>
              <a:t>być kwalifikowalne</a:t>
            </a:r>
          </a:p>
        </p:txBody>
      </p:sp>
      <p:sp>
        <p:nvSpPr>
          <p:cNvPr id="5" name="Prostokąt zaokrąglony 4"/>
          <p:cNvSpPr/>
          <p:nvPr/>
        </p:nvSpPr>
        <p:spPr>
          <a:xfrm>
            <a:off x="467544" y="3814010"/>
            <a:ext cx="8352928" cy="256731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4" name="Symbol zastępczy numeru slajdu 3">
            <a:extLst>
              <a:ext uri="{FF2B5EF4-FFF2-40B4-BE49-F238E27FC236}">
                <a16:creationId xmlns:a16="http://schemas.microsoft.com/office/drawing/2014/main" xmlns="" id="{CE1E6BB8-C853-4EA0-81AE-F6BB228E4F94}"/>
              </a:ext>
            </a:extLst>
          </p:cNvPr>
          <p:cNvSpPr>
            <a:spLocks noGrp="1"/>
          </p:cNvSpPr>
          <p:nvPr>
            <p:ph type="sldNum" sz="quarter" idx="12"/>
          </p:nvPr>
        </p:nvSpPr>
        <p:spPr/>
        <p:txBody>
          <a:bodyPr/>
          <a:lstStyle/>
          <a:p>
            <a:fld id="{9BBA8BAD-C024-4EBD-AE8C-2F50AC709554}" type="slidenum">
              <a:rPr lang="pl-PL" altLang="pl-PL" smtClean="0"/>
              <a:pPr/>
              <a:t>55</a:t>
            </a:fld>
            <a:endParaRPr lang="pl-PL" altLang="pl-PL"/>
          </a:p>
        </p:txBody>
      </p:sp>
      <p:sp>
        <p:nvSpPr>
          <p:cNvPr id="6" name="Prostokąt zaokrąglony 5"/>
          <p:cNvSpPr/>
          <p:nvPr/>
        </p:nvSpPr>
        <p:spPr>
          <a:xfrm>
            <a:off x="467544" y="1772816"/>
            <a:ext cx="8229600" cy="1584176"/>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t" hangingPunct="1">
              <a:defRPr/>
            </a:pPr>
            <a:r>
              <a:rPr lang="pl-PL" dirty="0">
                <a:solidFill>
                  <a:schemeClr val="tx1"/>
                </a:solidFill>
              </a:rPr>
              <a:t>	1) wykazywanie wydatków w ramach wkładu własnego, które przewyższają dopuszczalne stawki maksymalne (Załącznik nr 4 Standardy…),</a:t>
            </a:r>
          </a:p>
          <a:p>
            <a:pPr eaLnBrk="1" fontAlgn="t" hangingPunct="1">
              <a:defRPr/>
            </a:pPr>
            <a:r>
              <a:rPr lang="pl-PL" dirty="0">
                <a:solidFill>
                  <a:schemeClr val="tx1"/>
                </a:solidFill>
              </a:rPr>
              <a:t>2) wykazywanie wydatków nieracjonalnych, zawyżonych,</a:t>
            </a:r>
          </a:p>
          <a:p>
            <a:pPr eaLnBrk="1" fontAlgn="t" hangingPunct="1">
              <a:defRPr/>
            </a:pPr>
            <a:r>
              <a:rPr lang="pl-PL" dirty="0">
                <a:solidFill>
                  <a:schemeClr val="tx1"/>
                </a:solidFill>
              </a:rPr>
              <a:t>3) wykazywanie wydatków niekwalifikowalnych </a:t>
            </a:r>
          </a:p>
        </p:txBody>
      </p:sp>
      <p:sp>
        <p:nvSpPr>
          <p:cNvPr id="7" name="Mnożenie 6"/>
          <p:cNvSpPr/>
          <p:nvPr/>
        </p:nvSpPr>
        <p:spPr>
          <a:xfrm>
            <a:off x="755576" y="1874047"/>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xmlns="" val="38412645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 – WKŁAD WŁASNY</a:t>
            </a:r>
          </a:p>
        </p:txBody>
      </p:sp>
      <p:sp>
        <p:nvSpPr>
          <p:cNvPr id="3" name="Symbol zastępczy zawartości 2"/>
          <p:cNvSpPr>
            <a:spLocks noGrp="1"/>
          </p:cNvSpPr>
          <p:nvPr>
            <p:ph idx="1"/>
          </p:nvPr>
        </p:nvSpPr>
        <p:spPr>
          <a:xfrm>
            <a:off x="467544" y="1556792"/>
            <a:ext cx="8352928" cy="5035698"/>
          </a:xfrm>
        </p:spPr>
        <p:txBody>
          <a:bodyPr>
            <a:normAutofit/>
          </a:bodyPr>
          <a:lstStyle/>
          <a:p>
            <a:pPr>
              <a:buNone/>
            </a:pPr>
            <a:r>
              <a:rPr lang="pl-PL" sz="2000" dirty="0"/>
              <a:t>   </a:t>
            </a:r>
            <a:endParaRPr lang="pl-PL" sz="1600" dirty="0"/>
          </a:p>
          <a:p>
            <a:pPr marL="268288" lvl="1" indent="0">
              <a:buNone/>
            </a:pPr>
            <a:r>
              <a:rPr lang="pl-PL" sz="1600" i="1" dirty="0"/>
              <a:t>Wkład niepieniężny polega na wniesieniu (wykorzystaniu na rzecz projektu) nieruchomości, urządzeń, materiałów (surowców), wartości niematerialnych i prawnych, ekspertyz lub nieodpłatnej pracy wykonywanej przez wolontariuszy na podstawie ustawy z dnia 24 kwietnia 2003 r. o działalności pożytku publicznego i o wolontariacie – „</a:t>
            </a:r>
            <a:r>
              <a:rPr lang="pl-PL" sz="1600" dirty="0"/>
              <a:t>Wytyczne w zakresie kwalifikowalności wydatków (…)”</a:t>
            </a:r>
            <a:endParaRPr lang="pl-PL" sz="16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268288" lvl="1" indent="0">
              <a:buNone/>
            </a:pPr>
            <a:r>
              <a:rPr lang="pl-PL" sz="2000" b="1" dirty="0">
                <a:solidFill>
                  <a:schemeClr val="tx2">
                    <a:lumMod val="75000"/>
                  </a:schemeClr>
                </a:solidFill>
                <a:latin typeface="Calibri" pitchFamily="34" charset="0"/>
              </a:rPr>
              <a:t>Jak wnieść wkład niepieniężny?</a:t>
            </a:r>
          </a:p>
          <a:p>
            <a:pPr marL="611188" lvl="1" indent="-342900">
              <a:buFontTx/>
              <a:buChar char="-"/>
            </a:pPr>
            <a:r>
              <a:rPr lang="pl-PL" sz="1600" dirty="0"/>
              <a:t>wkład niepieniężny stanowi część lub całość wkładu własnego prywatnego lub publicznego,</a:t>
            </a:r>
          </a:p>
          <a:p>
            <a:pPr marL="611188" lvl="1" indent="-342900">
              <a:buFontTx/>
              <a:buChar char="-"/>
            </a:pPr>
            <a:r>
              <a:rPr lang="pl-PL" sz="1600" dirty="0"/>
              <a:t>wartość wkładu niepieniężnego jest potwierdzona dokumentami – opis metodologii, wyliczenia, w pkt 7.4 wniosku</a:t>
            </a:r>
          </a:p>
          <a:p>
            <a:pPr marL="611188" lvl="1" indent="-342900">
              <a:buFontTx/>
              <a:buChar char="-"/>
            </a:pPr>
            <a:r>
              <a:rPr lang="pl-PL" sz="1600" dirty="0"/>
              <a:t>cała wartość wydatku wykazanego w ramach wkładu niepieniężnego musi stanowić wkład własny.</a:t>
            </a:r>
            <a:endParaRPr lang="pl-PL" sz="1600" u="sng" dirty="0"/>
          </a:p>
          <a:p>
            <a:pPr marL="268288" lvl="1" indent="0">
              <a:buNone/>
            </a:pPr>
            <a:r>
              <a:rPr lang="pl-PL" sz="2000" b="1" dirty="0">
                <a:solidFill>
                  <a:schemeClr val="tx2">
                    <a:lumMod val="75000"/>
                  </a:schemeClr>
                </a:solidFill>
                <a:latin typeface="Calibri" pitchFamily="34" charset="0"/>
              </a:rPr>
              <a:t>Przykłady:</a:t>
            </a:r>
          </a:p>
          <a:p>
            <a:pPr marL="554038" lvl="1">
              <a:buFontTx/>
              <a:buChar char="-"/>
            </a:pPr>
            <a:r>
              <a:rPr lang="pl-PL" sz="1600" dirty="0"/>
              <a:t>koszty użytkowania </a:t>
            </a:r>
            <a:r>
              <a:rPr lang="pl-PL" sz="1600" dirty="0" err="1"/>
              <a:t>sal</a:t>
            </a:r>
            <a:r>
              <a:rPr lang="pl-PL" sz="1600" dirty="0"/>
              <a:t> podczas zajęć (metodologia wyliczenia kosztów, stawkę może określać np. cennik danej instytucji),</a:t>
            </a:r>
          </a:p>
          <a:p>
            <a:pPr marL="554038" lvl="1">
              <a:buFontTx/>
              <a:buChar char="-"/>
            </a:pPr>
            <a:r>
              <a:rPr lang="pl-PL" sz="1600" dirty="0"/>
              <a:t>praca wolontariuszy.</a:t>
            </a:r>
          </a:p>
        </p:txBody>
      </p:sp>
      <p:sp>
        <p:nvSpPr>
          <p:cNvPr id="5" name="Prostokąt zaokrąglony 4"/>
          <p:cNvSpPr/>
          <p:nvPr/>
        </p:nvSpPr>
        <p:spPr>
          <a:xfrm>
            <a:off x="467544" y="1556792"/>
            <a:ext cx="8352928" cy="4824536"/>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4" name="Symbol zastępczy numeru slajdu 3">
            <a:extLst>
              <a:ext uri="{FF2B5EF4-FFF2-40B4-BE49-F238E27FC236}">
                <a16:creationId xmlns:a16="http://schemas.microsoft.com/office/drawing/2014/main" xmlns="" id="{CE1E6BB8-C853-4EA0-81AE-F6BB228E4F94}"/>
              </a:ext>
            </a:extLst>
          </p:cNvPr>
          <p:cNvSpPr>
            <a:spLocks noGrp="1"/>
          </p:cNvSpPr>
          <p:nvPr>
            <p:ph type="sldNum" sz="quarter" idx="12"/>
          </p:nvPr>
        </p:nvSpPr>
        <p:spPr/>
        <p:txBody>
          <a:bodyPr/>
          <a:lstStyle/>
          <a:p>
            <a:fld id="{9BBA8BAD-C024-4EBD-AE8C-2F50AC709554}" type="slidenum">
              <a:rPr lang="pl-PL" altLang="pl-PL" smtClean="0"/>
              <a:pPr/>
              <a:t>56</a:t>
            </a:fld>
            <a:endParaRPr lang="pl-PL" altLang="pl-PL"/>
          </a:p>
        </p:txBody>
      </p:sp>
    </p:spTree>
    <p:extLst>
      <p:ext uri="{BB962C8B-B14F-4D97-AF65-F5344CB8AC3E}">
        <p14:creationId xmlns:p14="http://schemas.microsoft.com/office/powerpoint/2010/main" xmlns="" val="26773642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6" name="Prostokąt zaokrąglony 5"/>
          <p:cNvSpPr/>
          <p:nvPr/>
        </p:nvSpPr>
        <p:spPr>
          <a:xfrm>
            <a:off x="467544" y="1484784"/>
            <a:ext cx="8136904" cy="2016224"/>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a:t>
            </a:r>
          </a:p>
          <a:p>
            <a:pPr eaLnBrk="1" fontAlgn="t" hangingPunct="1">
              <a:defRPr/>
            </a:pPr>
            <a:r>
              <a:rPr lang="pl-PL" dirty="0">
                <a:solidFill>
                  <a:schemeClr val="tx1"/>
                </a:solidFill>
              </a:rPr>
              <a:t>	Brak zaznaczenia w budżecie kolumny „usługi zlecone” przy wydatkach 	będących usługą zleconą,</a:t>
            </a:r>
          </a:p>
          <a:p>
            <a:pPr eaLnBrk="1" fontAlgn="t" hangingPunct="1">
              <a:defRPr/>
            </a:pPr>
            <a:endParaRPr lang="pl-PL" dirty="0">
              <a:solidFill>
                <a:schemeClr val="tx1"/>
              </a:solidFill>
            </a:endParaRPr>
          </a:p>
          <a:p>
            <a:pPr eaLnBrk="1" fontAlgn="t" hangingPunct="1">
              <a:defRPr/>
            </a:pPr>
            <a:r>
              <a:rPr lang="pl-PL" dirty="0">
                <a:solidFill>
                  <a:schemeClr val="tx1"/>
                </a:solidFill>
              </a:rPr>
              <a:t>	Brak uzasadnienia wydatków w ramach usług zleconych</a:t>
            </a:r>
          </a:p>
          <a:p>
            <a:pPr eaLnBrk="1" fontAlgn="t" hangingPunct="1">
              <a:defRPr/>
            </a:pPr>
            <a:endParaRPr lang="pl-PL" dirty="0">
              <a:solidFill>
                <a:schemeClr val="tx1"/>
              </a:solidFill>
            </a:endParaRPr>
          </a:p>
        </p:txBody>
      </p:sp>
      <p:sp>
        <p:nvSpPr>
          <p:cNvPr id="5" name="Prostokąt zaokrąglony 4"/>
          <p:cNvSpPr/>
          <p:nvPr/>
        </p:nvSpPr>
        <p:spPr>
          <a:xfrm>
            <a:off x="467544" y="3645023"/>
            <a:ext cx="8136904" cy="230425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W budżecie projektu należy oznaczyć wydatki w ramach usług zleconych,</a:t>
            </a:r>
          </a:p>
          <a:p>
            <a:pPr marL="0" lvl="1">
              <a:buClr>
                <a:srgbClr val="00B050"/>
              </a:buClr>
              <a:buSzPct val="200000"/>
            </a:pPr>
            <a:r>
              <a:rPr lang="pl-PL" dirty="0">
                <a:solidFill>
                  <a:schemeClr val="tx1"/>
                </a:solidFill>
              </a:rPr>
              <a:t> </a:t>
            </a:r>
          </a:p>
          <a:p>
            <a:pPr marL="285750" lvl="1" indent="-285750">
              <a:buClr>
                <a:srgbClr val="00B050"/>
              </a:buClr>
              <a:buSzPct val="200000"/>
              <a:buFont typeface="Wingdings" panose="05000000000000000000" pitchFamily="2" charset="2"/>
              <a:buChar char="ü"/>
            </a:pPr>
            <a:r>
              <a:rPr lang="pl-PL" dirty="0">
                <a:solidFill>
                  <a:schemeClr val="tx1"/>
                </a:solidFill>
              </a:rPr>
              <a:t>W punkcie 7.1 wniosku „Usługa zlecona” należy rozpisać wydatki wchodzące            w skład usług zleconych</a:t>
            </a:r>
          </a:p>
          <a:p>
            <a:pPr marL="0" lvl="1">
              <a:buClr>
                <a:srgbClr val="00B050"/>
              </a:buClr>
              <a:buSzPct val="200000"/>
            </a:pPr>
            <a:endParaRPr lang="pl-PL" dirty="0">
              <a:solidFill>
                <a:schemeClr val="tx1"/>
              </a:solidFill>
            </a:endParaRPr>
          </a:p>
        </p:txBody>
      </p:sp>
      <p:sp>
        <p:nvSpPr>
          <p:cNvPr id="7" name="Mnożenie 6"/>
          <p:cNvSpPr/>
          <p:nvPr/>
        </p:nvSpPr>
        <p:spPr>
          <a:xfrm>
            <a:off x="794085" y="1819263"/>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04602" y="2702328"/>
            <a:ext cx="427037" cy="347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ymbol zastępczy numeru slajdu 3">
            <a:extLst>
              <a:ext uri="{FF2B5EF4-FFF2-40B4-BE49-F238E27FC236}">
                <a16:creationId xmlns:a16="http://schemas.microsoft.com/office/drawing/2014/main" xmlns="" id="{AED48C5D-C516-4A46-BE35-6D979C7AD9B1}"/>
              </a:ext>
            </a:extLst>
          </p:cNvPr>
          <p:cNvSpPr>
            <a:spLocks noGrp="1"/>
          </p:cNvSpPr>
          <p:nvPr>
            <p:ph type="sldNum" sz="quarter" idx="12"/>
          </p:nvPr>
        </p:nvSpPr>
        <p:spPr/>
        <p:txBody>
          <a:bodyPr/>
          <a:lstStyle/>
          <a:p>
            <a:fld id="{9BBA8BAD-C024-4EBD-AE8C-2F50AC709554}" type="slidenum">
              <a:rPr lang="pl-PL" altLang="pl-PL" smtClean="0"/>
              <a:pPr/>
              <a:t>57</a:t>
            </a:fld>
            <a:endParaRPr lang="pl-PL" altLang="pl-PL"/>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6" name="Prostokąt zaokrąglony 5"/>
          <p:cNvSpPr/>
          <p:nvPr/>
        </p:nvSpPr>
        <p:spPr>
          <a:xfrm>
            <a:off x="467544" y="1739243"/>
            <a:ext cx="8136904" cy="1008112"/>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eaLnBrk="1" fontAlgn="t" hangingPunct="1">
              <a:defRPr/>
            </a:pPr>
            <a:r>
              <a:rPr lang="pl-PL" dirty="0">
                <a:solidFill>
                  <a:schemeClr val="tx1"/>
                </a:solidFill>
              </a:rPr>
              <a:t>	W nazwie wydatku dotyczącego personelu projektu brak informacji na temat formy zaangażowania i szacunkowego wymiaru czasu pracy danej osoby</a:t>
            </a:r>
          </a:p>
          <a:p>
            <a:pPr eaLnBrk="1" fontAlgn="t" hangingPunct="1">
              <a:defRPr/>
            </a:pPr>
            <a:r>
              <a:rPr lang="pl-PL" dirty="0">
                <a:solidFill>
                  <a:schemeClr val="tx1"/>
                </a:solidFill>
              </a:rPr>
              <a:t>	</a:t>
            </a:r>
          </a:p>
        </p:txBody>
      </p:sp>
      <p:sp>
        <p:nvSpPr>
          <p:cNvPr id="5" name="Prostokąt zaokrąglony 4"/>
          <p:cNvSpPr/>
          <p:nvPr/>
        </p:nvSpPr>
        <p:spPr>
          <a:xfrm>
            <a:off x="467544" y="2773889"/>
            <a:ext cx="8136904" cy="3345940"/>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r>
              <a:rPr lang="pl-PL" dirty="0">
                <a:solidFill>
                  <a:schemeClr val="tx1"/>
                </a:solidFill>
              </a:rPr>
              <a:t>W przypadku kosztów personelu należy wskazać formę zaangażowania (stosunek pracy, samozatrudnienie, osoby współpracujące, wolontariat) </a:t>
            </a:r>
            <a:br>
              <a:rPr lang="pl-PL" dirty="0">
                <a:solidFill>
                  <a:schemeClr val="tx1"/>
                </a:solidFill>
              </a:rPr>
            </a:br>
            <a:r>
              <a:rPr lang="pl-PL" dirty="0">
                <a:solidFill>
                  <a:schemeClr val="tx1"/>
                </a:solidFill>
              </a:rPr>
              <a:t>i szacunkowy wymiar czasu pracy danej osoby (np. wymiar etatu/liczba godzin) niezbędny do realizacji zadań merytorycznych </a:t>
            </a:r>
          </a:p>
          <a:p>
            <a:pPr marL="285750" lvl="1" indent="-285750">
              <a:buClr>
                <a:srgbClr val="00B050"/>
              </a:buClr>
              <a:buSzPct val="200000"/>
              <a:buFont typeface="Wingdings" panose="05000000000000000000" pitchFamily="2" charset="2"/>
              <a:buChar char="ü"/>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Od 1 września 2018 r. obowiązuje przepis, zgodnie z którym, w przedszkolach, innych formach wychowania przedszkolnego, szkołach i placówkach prowadzonych przez osoby fizyczne lub osoby prawne niebędące jednostkami samorządu terytorialnego nauczycieli zatrudnia się na podstawie umowy o pracę, zgodnie z ustawą – Kodeks pracy (art. 10a Karty Nauczyciela, dodany ustawą o finansowaniu zadań oświatowych).</a:t>
            </a:r>
          </a:p>
        </p:txBody>
      </p:sp>
      <p:sp>
        <p:nvSpPr>
          <p:cNvPr id="7" name="Mnożenie 6"/>
          <p:cNvSpPr/>
          <p:nvPr/>
        </p:nvSpPr>
        <p:spPr>
          <a:xfrm>
            <a:off x="755576" y="1765777"/>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E768C609-C155-4D1E-8ABE-6D5655170912}"/>
              </a:ext>
            </a:extLst>
          </p:cNvPr>
          <p:cNvSpPr>
            <a:spLocks noGrp="1"/>
          </p:cNvSpPr>
          <p:nvPr>
            <p:ph type="sldNum" sz="quarter" idx="12"/>
          </p:nvPr>
        </p:nvSpPr>
        <p:spPr/>
        <p:txBody>
          <a:bodyPr/>
          <a:lstStyle/>
          <a:p>
            <a:fld id="{9BBA8BAD-C024-4EBD-AE8C-2F50AC709554}" type="slidenum">
              <a:rPr lang="pl-PL" altLang="pl-PL" smtClean="0"/>
              <a:pPr/>
              <a:t>58</a:t>
            </a:fld>
            <a:endParaRPr lang="pl-PL" altLang="pl-P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052736"/>
            <a:ext cx="8229600" cy="436910"/>
          </a:xfrm>
        </p:spPr>
        <p:txBody>
          <a:bodyPr/>
          <a:lstStyle/>
          <a:p>
            <a:pPr>
              <a:defRPr/>
            </a:pPr>
            <a:r>
              <a:rPr lang="pl-PL" sz="3200" b="1" dirty="0">
                <a:solidFill>
                  <a:schemeClr val="tx2"/>
                </a:solidFill>
                <a:latin typeface="Calibri" pitchFamily="34" charset="0"/>
                <a:ea typeface="+mn-ea"/>
                <a:cs typeface="+mn-cs"/>
              </a:rPr>
              <a:t>BUDŻET PROJEKTU</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6" name="Prostokąt zaokrąglony 5"/>
          <p:cNvSpPr/>
          <p:nvPr/>
        </p:nvSpPr>
        <p:spPr>
          <a:xfrm>
            <a:off x="467544" y="1739243"/>
            <a:ext cx="8136904" cy="96967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8288" lvl="1" indent="0">
              <a:buNone/>
            </a:pPr>
            <a:r>
              <a:rPr lang="pl-PL" dirty="0">
                <a:solidFill>
                  <a:schemeClr val="tx1"/>
                </a:solidFill>
              </a:rPr>
              <a:t>	Stosowanie takich samych nazw wydatków w budżecie szczegółowym </a:t>
            </a:r>
            <a:br>
              <a:rPr lang="pl-PL" dirty="0">
                <a:solidFill>
                  <a:schemeClr val="tx1"/>
                </a:solidFill>
              </a:rPr>
            </a:br>
            <a:r>
              <a:rPr lang="pl-PL" dirty="0">
                <a:solidFill>
                  <a:schemeClr val="tx1"/>
                </a:solidFill>
              </a:rPr>
              <a:t>w ramach jednego zadania</a:t>
            </a:r>
          </a:p>
        </p:txBody>
      </p:sp>
      <p:sp>
        <p:nvSpPr>
          <p:cNvPr id="5" name="Prostokąt zaokrąglony 4"/>
          <p:cNvSpPr/>
          <p:nvPr/>
        </p:nvSpPr>
        <p:spPr>
          <a:xfrm>
            <a:off x="463049" y="2973660"/>
            <a:ext cx="8136904" cy="2687588"/>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1" indent="-285750">
              <a:buClr>
                <a:srgbClr val="00B050"/>
              </a:buClr>
              <a:buSzPct val="200000"/>
              <a:buFont typeface="Wingdings" panose="05000000000000000000" pitchFamily="2" charset="2"/>
              <a:buChar char="ü"/>
            </a:pPr>
            <a:r>
              <a:rPr lang="pl-PL" dirty="0">
                <a:solidFill>
                  <a:schemeClr val="tx1"/>
                </a:solidFill>
              </a:rPr>
              <a:t>W związku ze specyfiką funkcjonowania systemu SL2014 należy stosować unikalne nazwy wydatków przypisane do tej samej kategorii kosztów (np. w ramach tej samej kategorii kosztów „Inne” nie mogą pojawić się we wniosku dwa wydatki o identycznej nazwie) w ramach jednego zadania. Należy pamiętać, aby wydatki wykazywane w ramach jednego zadania miały różne nazwy.</a:t>
            </a:r>
          </a:p>
        </p:txBody>
      </p:sp>
      <p:sp>
        <p:nvSpPr>
          <p:cNvPr id="7" name="Mnożenie 6"/>
          <p:cNvSpPr/>
          <p:nvPr/>
        </p:nvSpPr>
        <p:spPr>
          <a:xfrm>
            <a:off x="683568" y="1720607"/>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5C473352-8FF4-47F1-8B0A-C1CDE189B4AC}"/>
              </a:ext>
            </a:extLst>
          </p:cNvPr>
          <p:cNvSpPr>
            <a:spLocks noGrp="1"/>
          </p:cNvSpPr>
          <p:nvPr>
            <p:ph type="sldNum" sz="quarter" idx="12"/>
          </p:nvPr>
        </p:nvSpPr>
        <p:spPr/>
        <p:txBody>
          <a:bodyPr/>
          <a:lstStyle/>
          <a:p>
            <a:fld id="{9BBA8BAD-C024-4EBD-AE8C-2F50AC709554}" type="slidenum">
              <a:rPr lang="pl-PL" altLang="pl-PL" smtClean="0"/>
              <a:pPr/>
              <a:t>59</a:t>
            </a:fld>
            <a:endParaRPr lang="pl-PL" altLang="pl-PL"/>
          </a:p>
        </p:txBody>
      </p:sp>
    </p:spTree>
    <p:extLst>
      <p:ext uri="{BB962C8B-B14F-4D97-AF65-F5344CB8AC3E}">
        <p14:creationId xmlns:p14="http://schemas.microsoft.com/office/powerpoint/2010/main" xmlns="" val="342597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5"/>
          <p:cNvPicPr>
            <a:picLocks noChangeAspect="1" noChangeArrowheads="1"/>
          </p:cNvPicPr>
          <p:nvPr/>
        </p:nvPicPr>
        <p:blipFill>
          <a:blip r:embed="rId3" cstate="print"/>
          <a:srcRect/>
          <a:stretch>
            <a:fillRect/>
          </a:stretch>
        </p:blipFill>
        <p:spPr bwMode="auto">
          <a:xfrm>
            <a:off x="1116013" y="1700213"/>
            <a:ext cx="6846887" cy="4752975"/>
          </a:xfrm>
          <a:prstGeom prst="rect">
            <a:avLst/>
          </a:prstGeom>
          <a:noFill/>
          <a:ln w="9525">
            <a:noFill/>
            <a:miter lim="800000"/>
            <a:headEnd/>
            <a:tailEnd/>
          </a:ln>
        </p:spPr>
      </p:pic>
      <p:sp>
        <p:nvSpPr>
          <p:cNvPr id="6" name="pole tekstowe 5"/>
          <p:cNvSpPr txBox="1"/>
          <p:nvPr/>
        </p:nvSpPr>
        <p:spPr>
          <a:xfrm>
            <a:off x="3131840" y="1124744"/>
            <a:ext cx="3312368" cy="584775"/>
          </a:xfrm>
          <a:prstGeom prst="rect">
            <a:avLst/>
          </a:prstGeom>
          <a:noFill/>
        </p:spPr>
        <p:txBody>
          <a:bodyPr>
            <a:spAutoFit/>
          </a:bodyPr>
          <a:lstStyle/>
          <a:p>
            <a:pPr>
              <a:defRPr/>
            </a:pPr>
            <a:r>
              <a:rPr lang="pl-PL" sz="3200" b="1" dirty="0">
                <a:solidFill>
                  <a:schemeClr val="tx2"/>
                </a:solidFill>
              </a:rPr>
              <a:t>Od czego zacząć?</a:t>
            </a:r>
            <a:endParaRPr lang="pl-PL" sz="3200" dirty="0">
              <a:solidFill>
                <a:schemeClr val="tx2"/>
              </a:solidFill>
            </a:endParaRPr>
          </a:p>
        </p:txBody>
      </p:sp>
      <p:sp>
        <p:nvSpPr>
          <p:cNvPr id="7"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4000" b="1" dirty="0">
                <a:solidFill>
                  <a:schemeClr val="tx2"/>
                </a:solidFill>
              </a:rPr>
              <a:t/>
            </a:r>
            <a:br>
              <a:rPr lang="pl-PL" sz="4000" b="1" dirty="0">
                <a:solidFill>
                  <a:schemeClr val="tx2"/>
                </a:solidFill>
              </a:rPr>
            </a:br>
            <a:r>
              <a:rPr lang="pl-PL" sz="3600" b="1" dirty="0">
                <a:solidFill>
                  <a:schemeClr val="tx2"/>
                </a:solidFill>
              </a:rPr>
              <a:t>Generator EFS - SOWA</a:t>
            </a:r>
            <a:r>
              <a:rPr lang="pl-PL" sz="3600" b="1" i="1" dirty="0">
                <a:ln>
                  <a:solidFill>
                    <a:schemeClr val="tx1"/>
                  </a:solidFill>
                </a:ln>
                <a:solidFill>
                  <a:srgbClr val="C105B8"/>
                </a:solidFill>
                <a:effectLst>
                  <a:outerShdw blurRad="50800" dist="38100" dir="8100000" algn="tr" rotWithShape="0">
                    <a:prstClr val="black">
                      <a:alpha val="40000"/>
                    </a:prstClr>
                  </a:outerShdw>
                </a:effectLst>
              </a:rPr>
              <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2" name="Symbol zastępczy numeru slajdu 1">
            <a:extLst>
              <a:ext uri="{FF2B5EF4-FFF2-40B4-BE49-F238E27FC236}">
                <a16:creationId xmlns:a16="http://schemas.microsoft.com/office/drawing/2014/main" xmlns="" id="{77F30DF4-9C12-4418-92E5-FD20A9947699}"/>
              </a:ext>
            </a:extLst>
          </p:cNvPr>
          <p:cNvSpPr>
            <a:spLocks noGrp="1"/>
          </p:cNvSpPr>
          <p:nvPr>
            <p:ph type="sldNum" sz="quarter" idx="12"/>
          </p:nvPr>
        </p:nvSpPr>
        <p:spPr/>
        <p:txBody>
          <a:bodyPr/>
          <a:lstStyle/>
          <a:p>
            <a:fld id="{9BBA8BAD-C024-4EBD-AE8C-2F50AC709554}" type="slidenum">
              <a:rPr lang="pl-PL" altLang="pl-PL" smtClean="0"/>
              <a:pPr/>
              <a:t>6</a:t>
            </a:fld>
            <a:endParaRPr lang="pl-PL" altLang="pl-PL"/>
          </a:p>
        </p:txBody>
      </p:sp>
    </p:spTree>
    <p:extLst>
      <p:ext uri="{BB962C8B-B14F-4D97-AF65-F5344CB8AC3E}">
        <p14:creationId xmlns:p14="http://schemas.microsoft.com/office/powerpoint/2010/main" xmlns="" val="9221987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solidFill>
                  <a:schemeClr val="tx2"/>
                </a:solidFill>
                <a:latin typeface="Calibri" pitchFamily="34" charset="0"/>
                <a:ea typeface="+mn-ea"/>
                <a:cs typeface="+mn-cs"/>
              </a:rPr>
              <a:t>Informacje wynikające z SZOOP lub  standardów realizacji</a:t>
            </a:r>
          </a:p>
        </p:txBody>
      </p:sp>
      <p:sp>
        <p:nvSpPr>
          <p:cNvPr id="3" name="Symbol zastępczy zawartości 2"/>
          <p:cNvSpPr>
            <a:spLocks noGrp="1"/>
          </p:cNvSpPr>
          <p:nvPr>
            <p:ph idx="1"/>
          </p:nvPr>
        </p:nvSpPr>
        <p:spPr>
          <a:xfrm>
            <a:off x="457200" y="1988840"/>
            <a:ext cx="8229600" cy="4680520"/>
          </a:xfrm>
        </p:spPr>
        <p:txBody>
          <a:bodyPr/>
          <a:lstStyle/>
          <a:p>
            <a:pPr>
              <a:buNone/>
            </a:pPr>
            <a:r>
              <a:rPr lang="pl-PL" sz="1800" b="1" dirty="0">
                <a:solidFill>
                  <a:srgbClr val="C00000"/>
                </a:solidFill>
              </a:rPr>
              <a:t>TYP PROJEKTU A:</a:t>
            </a:r>
            <a:endParaRPr lang="pl-PL" sz="1800" b="1" dirty="0">
              <a:solidFill>
                <a:srgbClr val="FF0000"/>
              </a:solidFill>
            </a:endParaRPr>
          </a:p>
          <a:p>
            <a:r>
              <a:rPr lang="pl-PL" sz="1800" dirty="0"/>
              <a:t>Diagnoza zapotrzebowania na nowe miejsca przedszkolne – najważniejsze wnioski należy umieścić w pkt. 3.1.1 wniosku.</a:t>
            </a:r>
          </a:p>
          <a:p>
            <a:r>
              <a:rPr lang="pl-PL" sz="1800" dirty="0"/>
              <a:t>Korzystanie z finansowania działalności bieżącej nowoutworzonych miejsc wychowania przedszkolnego obliguje organ prowadzący OWP </a:t>
            </a:r>
            <a:r>
              <a:rPr lang="pl-PL" sz="1800" b="1" u="sng" dirty="0"/>
              <a:t>do złożenia zobowiązania we wniosku</a:t>
            </a:r>
            <a:r>
              <a:rPr lang="pl-PL" sz="1800" dirty="0"/>
              <a:t> do sfinansowania działalności bieżącej wyłącznie ze środków EFS lub ze środków dotacji z budżetu gminy.</a:t>
            </a:r>
          </a:p>
          <a:p>
            <a:pPr>
              <a:buNone/>
            </a:pPr>
            <a:r>
              <a:rPr lang="pl-PL" sz="1800" b="1" u="sng" dirty="0">
                <a:solidFill>
                  <a:srgbClr val="C00000"/>
                </a:solidFill>
              </a:rPr>
              <a:t>UWAGA:</a:t>
            </a:r>
            <a:r>
              <a:rPr lang="pl-PL" sz="1800" b="1" u="sng" dirty="0"/>
              <a:t> </a:t>
            </a:r>
            <a:endParaRPr lang="pl-PL" sz="1800" b="1" u="sng" dirty="0">
              <a:solidFill>
                <a:srgbClr val="FF0000"/>
              </a:solidFill>
            </a:endParaRPr>
          </a:p>
          <a:p>
            <a:pPr>
              <a:buNone/>
            </a:pPr>
            <a:r>
              <a:rPr lang="pl-PL" sz="1800" dirty="0"/>
              <a:t>	Wnioskodawcy, którzy planują finansowanie działalności bieżącej ze środków EFS przez okres do 12 miesięcy, zobowiązani są do </a:t>
            </a:r>
            <a:r>
              <a:rPr lang="pl-PL" sz="1800" u="sng" dirty="0"/>
              <a:t>wyodrębnienia w harmonogramie </a:t>
            </a:r>
            <a:r>
              <a:rPr lang="pl-PL" sz="1800" dirty="0"/>
              <a:t>rzeczowo- finansowym realizacji projektu ETAPU działalności bieżącej nowoutworzonych miejsc wychowania przedszkolnego, uwzględniającego okres finansowania działalności bieżącej nowoutworzonych miejsc przedszkolnych. Wnioskodawca zobowiązany jest do </a:t>
            </a:r>
            <a:r>
              <a:rPr lang="pl-PL" sz="1800" b="1" u="sng" dirty="0"/>
              <a:t>zawarcia deklaracji</a:t>
            </a:r>
            <a:r>
              <a:rPr lang="pl-PL" sz="1800" b="1" dirty="0"/>
              <a:t>, dotyczącej okresu finansowania działalności bieżącej </a:t>
            </a:r>
            <a:r>
              <a:rPr lang="pl-PL" sz="1800" dirty="0"/>
              <a:t>nowoutworzonych miejsc wychowania przedszkolnego.</a:t>
            </a:r>
          </a:p>
          <a:p>
            <a:pPr>
              <a:buNone/>
            </a:pPr>
            <a:endParaRPr lang="pl-PL" sz="1800" b="1" dirty="0">
              <a:solidFill>
                <a:srgbClr val="FF0000"/>
              </a:solidFill>
            </a:endParaRPr>
          </a:p>
        </p:txBody>
      </p:sp>
    </p:spTree>
    <p:extLst>
      <p:ext uri="{BB962C8B-B14F-4D97-AF65-F5344CB8AC3E}">
        <p14:creationId xmlns:p14="http://schemas.microsoft.com/office/powerpoint/2010/main" xmlns="" val="266181900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D74F23A8-5CB7-44EF-AC8C-3608E495F3DD}"/>
              </a:ext>
            </a:extLst>
          </p:cNvPr>
          <p:cNvSpPr>
            <a:spLocks noGrp="1"/>
          </p:cNvSpPr>
          <p:nvPr>
            <p:ph type="title"/>
          </p:nvPr>
        </p:nvSpPr>
        <p:spPr>
          <a:xfrm>
            <a:off x="455300" y="801399"/>
            <a:ext cx="8229600" cy="1143000"/>
          </a:xfrm>
        </p:spPr>
        <p:txBody>
          <a:bodyPr/>
          <a:lstStyle/>
          <a:p>
            <a:r>
              <a:rPr lang="pl-PL" sz="2800" b="1" dirty="0">
                <a:solidFill>
                  <a:schemeClr val="tx2"/>
                </a:solidFill>
                <a:latin typeface="Calibri" pitchFamily="34" charset="0"/>
              </a:rPr>
              <a:t>Informacje wynikające z SZOOP lub  standardów realizacji</a:t>
            </a:r>
            <a:endParaRPr lang="pl-PL" sz="2800" dirty="0">
              <a:solidFill>
                <a:schemeClr val="tx2"/>
              </a:solidFill>
            </a:endParaRPr>
          </a:p>
        </p:txBody>
      </p:sp>
      <p:sp>
        <p:nvSpPr>
          <p:cNvPr id="4" name="Symbol zastępczy numeru slajdu 3">
            <a:extLst>
              <a:ext uri="{FF2B5EF4-FFF2-40B4-BE49-F238E27FC236}">
                <a16:creationId xmlns:a16="http://schemas.microsoft.com/office/drawing/2014/main" xmlns="" id="{A8B3A6E8-0DA4-41C8-9A6B-B499B31815F5}"/>
              </a:ext>
            </a:extLst>
          </p:cNvPr>
          <p:cNvSpPr>
            <a:spLocks noGrp="1"/>
          </p:cNvSpPr>
          <p:nvPr>
            <p:ph type="sldNum" sz="quarter" idx="12"/>
          </p:nvPr>
        </p:nvSpPr>
        <p:spPr/>
        <p:txBody>
          <a:bodyPr/>
          <a:lstStyle/>
          <a:p>
            <a:fld id="{9BBA8BAD-C024-4EBD-AE8C-2F50AC709554}" type="slidenum">
              <a:rPr lang="pl-PL" altLang="pl-PL" smtClean="0"/>
              <a:pPr/>
              <a:t>61</a:t>
            </a:fld>
            <a:endParaRPr lang="pl-PL" altLang="pl-PL"/>
          </a:p>
        </p:txBody>
      </p:sp>
      <p:sp>
        <p:nvSpPr>
          <p:cNvPr id="6" name="Symbol zastępczy zawartości 2">
            <a:extLst>
              <a:ext uri="{FF2B5EF4-FFF2-40B4-BE49-F238E27FC236}">
                <a16:creationId xmlns:a16="http://schemas.microsoft.com/office/drawing/2014/main" xmlns="" id="{ED34B6B7-3295-4A1F-B7A9-49561FF85EBC}"/>
              </a:ext>
            </a:extLst>
          </p:cNvPr>
          <p:cNvSpPr>
            <a:spLocks noGrp="1"/>
          </p:cNvSpPr>
          <p:nvPr>
            <p:ph idx="1"/>
          </p:nvPr>
        </p:nvSpPr>
        <p:spPr>
          <a:xfrm>
            <a:off x="457200" y="1600200"/>
            <a:ext cx="8229600" cy="4525963"/>
          </a:xfrm>
        </p:spPr>
        <p:txBody>
          <a:bodyPr/>
          <a:lstStyle/>
          <a:p>
            <a:pPr>
              <a:buNone/>
            </a:pPr>
            <a:r>
              <a:rPr lang="pl-PL" sz="1800" b="1" dirty="0">
                <a:solidFill>
                  <a:srgbClr val="C00000"/>
                </a:solidFill>
              </a:rPr>
              <a:t>TYP PROJEKTU A:</a:t>
            </a:r>
          </a:p>
          <a:p>
            <a:pPr>
              <a:buNone/>
            </a:pPr>
            <a:endParaRPr lang="pl-PL" sz="1800" b="1" dirty="0">
              <a:solidFill>
                <a:srgbClr val="FF0000"/>
              </a:solidFill>
            </a:endParaRPr>
          </a:p>
          <a:p>
            <a:pPr>
              <a:buNone/>
            </a:pPr>
            <a:r>
              <a:rPr lang="pl-PL" sz="2000" dirty="0"/>
              <a:t>	Wnioskodawca jest zobowiązany do </a:t>
            </a:r>
            <a:r>
              <a:rPr lang="pl-PL" sz="2000" b="1" dirty="0"/>
              <a:t>zachowania trwałości utworzonych w ramach projektu miejsc wychowania przedszkolnego, przez okres co najmniej 2 lat od daty zakończenia realizacji projektu, </a:t>
            </a:r>
            <a:r>
              <a:rPr lang="pl-PL" sz="2000" dirty="0"/>
              <a:t>określonej w umowie o dofinansowanie projektu. Trwałość jest rozumiana jako instytucjonalna gotowość OWP do świadczenia usług przedszkolnych w ramach utworzonych w projekcie miejsc wychowania przedszkolnego, finansowana ze środków innych niż europejskie. Liczba zadeklarowanych w arkuszu organizacyjnym placówki miejsc wychowania przedszkolnego uwzględnia dokładną liczbę miejsc utworzonych w projekcie. </a:t>
            </a:r>
          </a:p>
          <a:p>
            <a:pPr>
              <a:buNone/>
            </a:pPr>
            <a:endParaRPr lang="pl-PL" sz="2000" dirty="0"/>
          </a:p>
          <a:p>
            <a:pPr>
              <a:buNone/>
            </a:pPr>
            <a:r>
              <a:rPr lang="pl-PL" sz="2000" dirty="0"/>
              <a:t>	</a:t>
            </a:r>
            <a:r>
              <a:rPr lang="pl-PL" sz="2000" u="sng" dirty="0"/>
              <a:t>Deklaracja</a:t>
            </a:r>
            <a:r>
              <a:rPr lang="pl-PL" sz="2000" dirty="0"/>
              <a:t> w zakresie zachowania trwałości </a:t>
            </a:r>
            <a:r>
              <a:rPr lang="pl-PL" sz="2000" u="sng" dirty="0"/>
              <a:t>powinna być zawarta w treści wniosku o dofinansowanie. </a:t>
            </a:r>
            <a:endParaRPr lang="pl-PL" sz="2000" b="1" u="sng" dirty="0">
              <a:solidFill>
                <a:srgbClr val="FF0000"/>
              </a:solidFill>
            </a:endParaRPr>
          </a:p>
        </p:txBody>
      </p:sp>
    </p:spTree>
    <p:extLst>
      <p:ext uri="{BB962C8B-B14F-4D97-AF65-F5344CB8AC3E}">
        <p14:creationId xmlns:p14="http://schemas.microsoft.com/office/powerpoint/2010/main" xmlns="" val="4853147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t>
            </a:r>
            <a:r>
              <a:rPr lang="pl-PL" sz="3200" b="1" dirty="0">
                <a:solidFill>
                  <a:schemeClr val="tx2"/>
                </a:solidFill>
                <a:latin typeface="Calibri" pitchFamily="34" charset="0"/>
                <a:ea typeface="+mn-ea"/>
                <a:cs typeface="+mn-cs"/>
              </a:rPr>
              <a:t>Informacje wynikające z SZOOP lub standardów realizacji</a:t>
            </a:r>
          </a:p>
        </p:txBody>
      </p:sp>
      <p:sp>
        <p:nvSpPr>
          <p:cNvPr id="3" name="Symbol zastępczy zawartości 2"/>
          <p:cNvSpPr>
            <a:spLocks noGrp="1"/>
          </p:cNvSpPr>
          <p:nvPr>
            <p:ph idx="1"/>
          </p:nvPr>
        </p:nvSpPr>
        <p:spPr>
          <a:xfrm>
            <a:off x="467544" y="2060848"/>
            <a:ext cx="8219256" cy="4065315"/>
          </a:xfrm>
        </p:spPr>
        <p:txBody>
          <a:bodyPr/>
          <a:lstStyle/>
          <a:p>
            <a:pPr marL="0">
              <a:spcBef>
                <a:spcPts val="0"/>
              </a:spcBef>
              <a:buNone/>
            </a:pPr>
            <a:r>
              <a:rPr lang="pl-PL" sz="1800" b="1" dirty="0">
                <a:solidFill>
                  <a:srgbClr val="C00000"/>
                </a:solidFill>
              </a:rPr>
              <a:t>TYP PROJEKTU B (realizowany jako uzupełniający do typu A lub samodzielnie, jeśli wiodące wsparcie skierowane jest do dzieci z niepełnosprawnościami): </a:t>
            </a:r>
            <a:endParaRPr lang="pl-PL" sz="1800" b="1" dirty="0">
              <a:solidFill>
                <a:srgbClr val="FF0000"/>
              </a:solidFill>
            </a:endParaRPr>
          </a:p>
          <a:p>
            <a:pPr marL="0">
              <a:spcBef>
                <a:spcPts val="0"/>
              </a:spcBef>
              <a:buNone/>
            </a:pPr>
            <a:endParaRPr lang="pl-PL" sz="1800" b="1" dirty="0">
              <a:solidFill>
                <a:srgbClr val="FF0000"/>
              </a:solidFill>
            </a:endParaRPr>
          </a:p>
          <a:p>
            <a:r>
              <a:rPr lang="pl-PL" sz="1600" dirty="0"/>
              <a:t>Najważniejsze wnioski wynikające z </a:t>
            </a:r>
            <a:r>
              <a:rPr lang="pl-PL" sz="1600" i="1" dirty="0"/>
              <a:t>Diagnozy w zakresie zapotrzebowania na dodatkowe zajęcia </a:t>
            </a:r>
            <a:r>
              <a:rPr lang="pl-PL" sz="1600" dirty="0"/>
              <a:t>powinny być zawarte w opisie projektu wraz z oświadczeniem Wnioskodawcy, że w/w Diagnoza została zatwierdzona przez organ prowadzący.</a:t>
            </a:r>
          </a:p>
          <a:p>
            <a:pPr marL="0" indent="0">
              <a:buNone/>
            </a:pPr>
            <a:endParaRPr lang="pl-PL" sz="1600" dirty="0"/>
          </a:p>
          <a:p>
            <a:r>
              <a:rPr lang="pl-PL" sz="1600" dirty="0"/>
              <a:t>Dodatkowe zajęcia mogą być adresowane do wszystkich dzieci danego OWP, niezależnie od liczby nowoutworzonych miejsc przedszkolnych, pod warunkiem, że w analogicznym zakresie obszarowym co do treści i odbiorców, nie były finansowane od co najmniej 12 miesięcy poprzedzających złożenie wniosku o dofinansowanie projektu (średniomiesięcznie).</a:t>
            </a:r>
          </a:p>
          <a:p>
            <a:pPr marL="357188" indent="0">
              <a:buNone/>
            </a:pPr>
            <a:r>
              <a:rPr lang="pl-PL" sz="1600" dirty="0"/>
              <a:t>We wniosku o dofinansowanie </a:t>
            </a:r>
            <a:r>
              <a:rPr lang="pl-PL" sz="1600" b="1" u="sng" dirty="0"/>
              <a:t>należy zadeklarować</a:t>
            </a:r>
            <a:r>
              <a:rPr lang="pl-PL" sz="1600" dirty="0"/>
              <a:t>, że zaplanowane w projekcie zajęcia dodatkowe nie były finansowane w analogicznym zakresie obszarowym co do treści i odbiorców od co najmniej 12 miesięcy poprzedzających złożenie wniosku o dofinansowanie projektu. </a:t>
            </a:r>
          </a:p>
        </p:txBody>
      </p:sp>
    </p:spTree>
    <p:extLst>
      <p:ext uri="{BB962C8B-B14F-4D97-AF65-F5344CB8AC3E}">
        <p14:creationId xmlns:p14="http://schemas.microsoft.com/office/powerpoint/2010/main" xmlns="" val="37996953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t>
            </a:r>
            <a:r>
              <a:rPr lang="pl-PL" sz="3200" b="1" dirty="0">
                <a:solidFill>
                  <a:schemeClr val="tx2"/>
                </a:solidFill>
                <a:latin typeface="Calibri" pitchFamily="34" charset="0"/>
                <a:ea typeface="+mn-ea"/>
                <a:cs typeface="+mn-cs"/>
              </a:rPr>
              <a:t>Informacje wynikające z SZOOP lub standardów realizacji</a:t>
            </a:r>
          </a:p>
        </p:txBody>
      </p:sp>
      <p:sp>
        <p:nvSpPr>
          <p:cNvPr id="3" name="Symbol zastępczy zawartości 2"/>
          <p:cNvSpPr>
            <a:spLocks noGrp="1"/>
          </p:cNvSpPr>
          <p:nvPr>
            <p:ph idx="1"/>
          </p:nvPr>
        </p:nvSpPr>
        <p:spPr>
          <a:xfrm>
            <a:off x="457200" y="2636912"/>
            <a:ext cx="8219256" cy="4065315"/>
          </a:xfrm>
        </p:spPr>
        <p:txBody>
          <a:bodyPr/>
          <a:lstStyle/>
          <a:p>
            <a:pPr marL="0">
              <a:spcBef>
                <a:spcPts val="0"/>
              </a:spcBef>
              <a:buNone/>
            </a:pPr>
            <a:r>
              <a:rPr lang="pl-PL" sz="1800" b="1" dirty="0">
                <a:solidFill>
                  <a:srgbClr val="C00000"/>
                </a:solidFill>
              </a:rPr>
              <a:t>TYP PROJEKTU B (realizowany jako uzupełniający do typu A lub samodzielnie, jeśli wiodące wsparcie skierowane jest do dzieci z niepełnosprawnościami): </a:t>
            </a:r>
            <a:endParaRPr lang="pl-PL" sz="1800" b="1" dirty="0">
              <a:solidFill>
                <a:srgbClr val="FF0000"/>
              </a:solidFill>
            </a:endParaRPr>
          </a:p>
          <a:p>
            <a:pPr marL="0">
              <a:spcBef>
                <a:spcPts val="0"/>
              </a:spcBef>
              <a:buNone/>
            </a:pPr>
            <a:endParaRPr lang="pl-PL" sz="1800" b="1" dirty="0">
              <a:solidFill>
                <a:srgbClr val="FF0000"/>
              </a:solidFill>
            </a:endParaRPr>
          </a:p>
          <a:p>
            <a:pPr marL="357188" indent="-357188">
              <a:spcBef>
                <a:spcPts val="0"/>
              </a:spcBef>
            </a:pPr>
            <a:r>
              <a:rPr lang="pl-PL" sz="1800" dirty="0"/>
              <a:t>W przypadku zaplanowania w projekcie dodatkowych zajęć specjalistycznych w publicznych OWP należy zadeklarować realizację tych zajęć zgodnie z Rozporządzeniem MEN w sprawie zasad organizacji i udzielania pomocy psychologiczno-pedagogicznej w publicznych przedszkolach, szkołach i placówkach.</a:t>
            </a:r>
          </a:p>
        </p:txBody>
      </p:sp>
    </p:spTree>
    <p:extLst>
      <p:ext uri="{BB962C8B-B14F-4D97-AF65-F5344CB8AC3E}">
        <p14:creationId xmlns:p14="http://schemas.microsoft.com/office/powerpoint/2010/main" xmlns="" val="11030133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r>
            <a:b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br>
            <a:r>
              <a:rPr lang="pl-PL" sz="32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rPr>
              <a:t> </a:t>
            </a:r>
            <a:r>
              <a:rPr lang="pl-PL" sz="3200" b="1" dirty="0">
                <a:solidFill>
                  <a:schemeClr val="tx2"/>
                </a:solidFill>
                <a:latin typeface="Calibri" pitchFamily="34" charset="0"/>
                <a:ea typeface="+mn-ea"/>
                <a:cs typeface="+mn-cs"/>
              </a:rPr>
              <a:t>Informacje wynikające z SZOOP lub standardów realizacji</a:t>
            </a:r>
          </a:p>
        </p:txBody>
      </p:sp>
      <p:sp>
        <p:nvSpPr>
          <p:cNvPr id="3" name="Symbol zastępczy zawartości 2"/>
          <p:cNvSpPr>
            <a:spLocks noGrp="1"/>
          </p:cNvSpPr>
          <p:nvPr>
            <p:ph idx="1"/>
          </p:nvPr>
        </p:nvSpPr>
        <p:spPr>
          <a:xfrm>
            <a:off x="457200" y="2060849"/>
            <a:ext cx="8229600" cy="2376264"/>
          </a:xfrm>
        </p:spPr>
        <p:txBody>
          <a:bodyPr/>
          <a:lstStyle/>
          <a:p>
            <a:pPr marL="0">
              <a:spcBef>
                <a:spcPts val="0"/>
              </a:spcBef>
              <a:buNone/>
            </a:pPr>
            <a:r>
              <a:rPr lang="pl-PL" sz="1800" b="1" dirty="0">
                <a:solidFill>
                  <a:srgbClr val="C00000"/>
                </a:solidFill>
              </a:rPr>
              <a:t>TYP PROJEKTU C (realizowany jako uzupełniający, nie może stanowić wiodącego wsparcia):</a:t>
            </a:r>
            <a:endParaRPr lang="pl-PL" sz="1800" b="1" dirty="0">
              <a:solidFill>
                <a:srgbClr val="FF0000"/>
              </a:solidFill>
            </a:endParaRPr>
          </a:p>
          <a:p>
            <a:pPr marL="0">
              <a:spcBef>
                <a:spcPts val="0"/>
              </a:spcBef>
              <a:buNone/>
            </a:pPr>
            <a:endParaRPr lang="pl-PL" sz="1800" b="1" dirty="0">
              <a:solidFill>
                <a:srgbClr val="FF0000"/>
              </a:solidFill>
            </a:endParaRPr>
          </a:p>
          <a:p>
            <a:pPr marL="0">
              <a:spcBef>
                <a:spcPts val="0"/>
              </a:spcBef>
            </a:pPr>
            <a:r>
              <a:rPr lang="pl-PL" sz="1800" dirty="0"/>
              <a:t>Najważniejsze wnioski, wynikające z </a:t>
            </a:r>
            <a:r>
              <a:rPr lang="pl-PL" sz="1800" i="1" dirty="0"/>
              <a:t>Diagnozy przygotowania nauczycieli do pracy z dziećmi w wieku przedszkolnym</a:t>
            </a:r>
            <a:r>
              <a:rPr lang="pl-PL" sz="1800" dirty="0"/>
              <a:t>, powinny być zawarte w opisie projektu wraz z oświadczeniem Wnioskodawcy, że w/</a:t>
            </a:r>
            <a:r>
              <a:rPr lang="pl-PL" sz="1800" dirty="0" err="1"/>
              <a:t>w</a:t>
            </a:r>
            <a:r>
              <a:rPr lang="pl-PL" sz="1800" dirty="0"/>
              <a:t> Diagnoza została zatwierdzona przez organ prowadzący OWP.</a:t>
            </a:r>
          </a:p>
        </p:txBody>
      </p:sp>
    </p:spTree>
    <p:extLst>
      <p:ext uri="{BB962C8B-B14F-4D97-AF65-F5344CB8AC3E}">
        <p14:creationId xmlns:p14="http://schemas.microsoft.com/office/powerpoint/2010/main" xmlns="" val="243188812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985" y="933828"/>
            <a:ext cx="8229600" cy="436910"/>
          </a:xfrm>
        </p:spPr>
        <p:txBody>
          <a:bodyPr/>
          <a:lstStyle/>
          <a:p>
            <a:pPr>
              <a:defRPr/>
            </a:pPr>
            <a:r>
              <a:rPr lang="pl-PL" sz="3200" b="1" dirty="0">
                <a:solidFill>
                  <a:schemeClr val="tx2"/>
                </a:solidFill>
                <a:latin typeface="Calibri" pitchFamily="34" charset="0"/>
                <a:ea typeface="+mn-ea"/>
                <a:cs typeface="+mn-cs"/>
              </a:rPr>
              <a:t>KRYTERIUM NEGOCJACJI</a:t>
            </a:r>
          </a:p>
        </p:txBody>
      </p:sp>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1600" dirty="0"/>
          </a:p>
          <a:p>
            <a:pPr marL="268288" lvl="1" indent="0">
              <a:buNone/>
            </a:pPr>
            <a:r>
              <a:rPr lang="pl-PL" sz="2400" dirty="0"/>
              <a:t>	</a:t>
            </a:r>
          </a:p>
          <a:p>
            <a:pPr marL="268288" lvl="1" indent="0">
              <a:buNone/>
            </a:pPr>
            <a:endParaRPr lang="pl-PL" sz="2400" dirty="0"/>
          </a:p>
          <a:p>
            <a:pPr marL="268288" lvl="1" indent="0">
              <a:buNone/>
            </a:pPr>
            <a:r>
              <a:rPr lang="pl-PL" sz="2400" dirty="0"/>
              <a:t> 		</a:t>
            </a:r>
          </a:p>
        </p:txBody>
      </p:sp>
      <p:sp>
        <p:nvSpPr>
          <p:cNvPr id="6" name="Prostokąt zaokrąglony 5"/>
          <p:cNvSpPr/>
          <p:nvPr/>
        </p:nvSpPr>
        <p:spPr>
          <a:xfrm>
            <a:off x="179512" y="1484786"/>
            <a:ext cx="8784975" cy="2160238"/>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68288" lvl="1"/>
            <a:r>
              <a:rPr lang="pl-PL" dirty="0">
                <a:solidFill>
                  <a:schemeClr val="tx1"/>
                </a:solidFill>
              </a:rPr>
              <a:t>	1) złożenie wniosku po terminie, złożenie jedynie wniosku lub pisma,</a:t>
            </a:r>
          </a:p>
          <a:p>
            <a:pPr marL="268288" lvl="1"/>
            <a:r>
              <a:rPr lang="pl-PL" dirty="0">
                <a:solidFill>
                  <a:schemeClr val="tx1"/>
                </a:solidFill>
              </a:rPr>
              <a:t>2) rozbieżność pomiędzy pismem negocjacyjnym a wnioskiem,</a:t>
            </a:r>
          </a:p>
          <a:p>
            <a:pPr marL="268288" lvl="1"/>
            <a:r>
              <a:rPr lang="pl-PL" dirty="0">
                <a:solidFill>
                  <a:schemeClr val="tx1"/>
                </a:solidFill>
              </a:rPr>
              <a:t>3) brak odniesienia się we wniosku i w piśmie do wszystkich uwag 	stawianych przez KOP – uwzględnienie uwag wybiórczo,</a:t>
            </a:r>
          </a:p>
          <a:p>
            <a:pPr marL="268288" lvl="1" indent="0">
              <a:buNone/>
            </a:pPr>
            <a:r>
              <a:rPr lang="pl-PL" dirty="0">
                <a:solidFill>
                  <a:schemeClr val="tx1"/>
                </a:solidFill>
              </a:rPr>
              <a:t>4) podtrzymanie stanowiska w przypadku uwag KOP, które dotyczyły usunięcia zapisów/wydatków z wniosku, np. w stawek niezgodnych z katalogiem,</a:t>
            </a:r>
          </a:p>
          <a:p>
            <a:pPr marL="268288" lvl="1" indent="0">
              <a:buNone/>
            </a:pPr>
            <a:r>
              <a:rPr lang="pl-PL" dirty="0">
                <a:solidFill>
                  <a:schemeClr val="tx1"/>
                </a:solidFill>
              </a:rPr>
              <a:t>5) wprowadzenie do wniosku zmian niewynikających z uwag KOP – „dodatkowych”.</a:t>
            </a:r>
          </a:p>
          <a:p>
            <a:pPr marL="268288" lvl="1" indent="0">
              <a:buNone/>
            </a:pPr>
            <a:r>
              <a:rPr lang="pl-PL" dirty="0">
                <a:solidFill>
                  <a:schemeClr val="tx1"/>
                </a:solidFill>
              </a:rPr>
              <a:t>		</a:t>
            </a:r>
          </a:p>
        </p:txBody>
      </p:sp>
      <p:sp>
        <p:nvSpPr>
          <p:cNvPr id="5" name="Prostokąt zaokrąglony 4"/>
          <p:cNvSpPr/>
          <p:nvPr/>
        </p:nvSpPr>
        <p:spPr>
          <a:xfrm>
            <a:off x="179512" y="3771282"/>
            <a:ext cx="8784975" cy="2947307"/>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B050"/>
              </a:buClr>
              <a:buSzPct val="200000"/>
            </a:pPr>
            <a:endParaRPr lang="pl-PL" dirty="0">
              <a:solidFill>
                <a:schemeClr val="tx1"/>
              </a:solidFill>
            </a:endParaRPr>
          </a:p>
          <a:p>
            <a:pPr marL="285750" lvl="1" indent="-285750">
              <a:buClr>
                <a:srgbClr val="00B050"/>
              </a:buClr>
              <a:buSzPct val="200000"/>
              <a:buFont typeface="Wingdings" panose="05000000000000000000" pitchFamily="2" charset="2"/>
              <a:buChar char="ü"/>
            </a:pPr>
            <a:r>
              <a:rPr lang="pl-PL" dirty="0">
                <a:solidFill>
                  <a:schemeClr val="tx1"/>
                </a:solidFill>
              </a:rPr>
              <a:t>Podczas negocjacji należy:</a:t>
            </a:r>
          </a:p>
          <a:p>
            <a:pPr marL="0" lvl="1">
              <a:buClr>
                <a:srgbClr val="00B050"/>
              </a:buClr>
              <a:buSzPct val="200000"/>
            </a:pPr>
            <a:r>
              <a:rPr lang="pl-PL" dirty="0">
                <a:solidFill>
                  <a:schemeClr val="tx1"/>
                </a:solidFill>
              </a:rPr>
              <a:t>1) złożyć wniosek i skan podpisanego pisma w systemie SOWA w wyznaczonym  terminie,</a:t>
            </a:r>
          </a:p>
          <a:p>
            <a:pPr marL="0" lvl="1">
              <a:buClr>
                <a:srgbClr val="00B050"/>
              </a:buClr>
              <a:buSzPct val="200000"/>
            </a:pPr>
            <a:r>
              <a:rPr lang="pl-PL" dirty="0">
                <a:solidFill>
                  <a:schemeClr val="tx1"/>
                </a:solidFill>
              </a:rPr>
              <a:t>2) zwrócić uwagę, by pismo i wniosek składane jako stanowisko negocjacyjne były spójne, tzn. wniosek musi zawierać wszystkie zmiany, o których wprowadzeniu jest informacja w piśmie,</a:t>
            </a:r>
          </a:p>
          <a:p>
            <a:pPr marL="0" lvl="1">
              <a:buClr>
                <a:srgbClr val="00B050"/>
              </a:buClr>
              <a:buSzPct val="200000"/>
            </a:pPr>
            <a:r>
              <a:rPr lang="pl-PL" dirty="0">
                <a:solidFill>
                  <a:schemeClr val="tx1"/>
                </a:solidFill>
              </a:rPr>
              <a:t>3) odnieść się do wszystkich uwag stawianych przez KOP,</a:t>
            </a:r>
          </a:p>
          <a:p>
            <a:pPr marL="0" lvl="1">
              <a:buClr>
                <a:srgbClr val="00B050"/>
              </a:buClr>
              <a:buSzPct val="200000"/>
            </a:pPr>
            <a:r>
              <a:rPr lang="pl-PL" dirty="0">
                <a:solidFill>
                  <a:schemeClr val="tx1"/>
                </a:solidFill>
              </a:rPr>
              <a:t>4) w przypadku uwagi, która odnosi się do usunięcia zapisów/wydatków zalecamy ich usunięcie, nie przedstawianie wyjaśnień,</a:t>
            </a:r>
          </a:p>
          <a:p>
            <a:pPr marL="0" lvl="1">
              <a:buClr>
                <a:srgbClr val="00B050"/>
              </a:buClr>
              <a:buSzPct val="200000"/>
            </a:pPr>
            <a:r>
              <a:rPr lang="pl-PL" dirty="0">
                <a:solidFill>
                  <a:schemeClr val="tx1"/>
                </a:solidFill>
              </a:rPr>
              <a:t>5) Wprowadzić jedynie zmiany wynikające z uwag KOP (i niezbędne, będące ich konsekwencją)</a:t>
            </a:r>
          </a:p>
          <a:p>
            <a:pPr marL="285750" lvl="1" indent="-285750">
              <a:buClr>
                <a:srgbClr val="00B050"/>
              </a:buClr>
              <a:buSzPct val="200000"/>
              <a:buFont typeface="Wingdings" panose="05000000000000000000" pitchFamily="2" charset="2"/>
              <a:buChar char="ü"/>
            </a:pPr>
            <a:endParaRPr lang="pl-PL" dirty="0">
              <a:solidFill>
                <a:schemeClr val="tx1"/>
              </a:solidFill>
            </a:endParaRPr>
          </a:p>
        </p:txBody>
      </p:sp>
      <p:sp>
        <p:nvSpPr>
          <p:cNvPr id="7" name="Mnożenie 6"/>
          <p:cNvSpPr/>
          <p:nvPr/>
        </p:nvSpPr>
        <p:spPr>
          <a:xfrm>
            <a:off x="611560" y="1496996"/>
            <a:ext cx="648072" cy="432048"/>
          </a:xfrm>
          <a:prstGeom prst="mathMultiply">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xmlns="" id="{5C473352-8FF4-47F1-8B0A-C1CDE189B4AC}"/>
              </a:ext>
            </a:extLst>
          </p:cNvPr>
          <p:cNvSpPr>
            <a:spLocks noGrp="1"/>
          </p:cNvSpPr>
          <p:nvPr>
            <p:ph type="sldNum" sz="quarter" idx="12"/>
          </p:nvPr>
        </p:nvSpPr>
        <p:spPr/>
        <p:txBody>
          <a:bodyPr/>
          <a:lstStyle/>
          <a:p>
            <a:fld id="{9BBA8BAD-C024-4EBD-AE8C-2F50AC709554}" type="slidenum">
              <a:rPr lang="pl-PL" altLang="pl-PL" smtClean="0"/>
              <a:pPr/>
              <a:t>65</a:t>
            </a:fld>
            <a:endParaRPr lang="pl-PL" altLang="pl-PL"/>
          </a:p>
        </p:txBody>
      </p:sp>
    </p:spTree>
    <p:extLst>
      <p:ext uri="{BB962C8B-B14F-4D97-AF65-F5344CB8AC3E}">
        <p14:creationId xmlns:p14="http://schemas.microsoft.com/office/powerpoint/2010/main" xmlns="" val="39954965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268760"/>
            <a:ext cx="8229600" cy="436910"/>
          </a:xfrm>
        </p:spPr>
        <p:txBody>
          <a:bodyPr/>
          <a:lstStyle/>
          <a:p>
            <a:pPr>
              <a:defRPr/>
            </a:pPr>
            <a:r>
              <a:rPr lang="pl-PL" sz="3200" b="1" dirty="0">
                <a:solidFill>
                  <a:schemeClr val="tx2"/>
                </a:solidFill>
                <a:latin typeface="Calibri" pitchFamily="34" charset="0"/>
                <a:ea typeface="+mn-ea"/>
                <a:cs typeface="+mn-cs"/>
              </a:rPr>
              <a:t>POMOC DLA WNIOSKODAWCÓW</a:t>
            </a:r>
          </a:p>
        </p:txBody>
      </p:sp>
      <p:sp>
        <p:nvSpPr>
          <p:cNvPr id="3" name="Symbol zastępczy zawartości 2"/>
          <p:cNvSpPr>
            <a:spLocks noGrp="1"/>
          </p:cNvSpPr>
          <p:nvPr>
            <p:ph idx="1"/>
          </p:nvPr>
        </p:nvSpPr>
        <p:spPr>
          <a:xfrm>
            <a:off x="611560" y="1916832"/>
            <a:ext cx="8352928" cy="4608511"/>
          </a:xfrm>
        </p:spPr>
        <p:txBody>
          <a:bodyPr/>
          <a:lstStyle/>
          <a:p>
            <a:pPr>
              <a:buNone/>
            </a:pPr>
            <a:r>
              <a:rPr lang="pl-PL" sz="2000" dirty="0"/>
              <a:t>   </a:t>
            </a:r>
          </a:p>
          <a:p>
            <a:pPr>
              <a:buClr>
                <a:srgbClr val="008000"/>
              </a:buClr>
              <a:buSzPct val="100000"/>
              <a:buFont typeface="Wingdings" panose="05000000000000000000" pitchFamily="2" charset="2"/>
              <a:buChar char="ü"/>
            </a:pPr>
            <a:r>
              <a:rPr lang="pl-PL" sz="2400" b="1" dirty="0">
                <a:solidFill>
                  <a:schemeClr val="tx2"/>
                </a:solidFill>
                <a:latin typeface="Calibri" pitchFamily="34" charset="0"/>
              </a:rPr>
              <a:t>Spotkania informacyjne dla wnioskodawców </a:t>
            </a:r>
          </a:p>
          <a:p>
            <a:pPr marL="0" indent="0">
              <a:spcBef>
                <a:spcPts val="0"/>
              </a:spcBef>
              <a:buClr>
                <a:srgbClr val="008000"/>
              </a:buClr>
              <a:buSzPct val="100000"/>
              <a:buNone/>
            </a:pPr>
            <a:endParaRPr lang="pl-PL" sz="2000" dirty="0"/>
          </a:p>
          <a:p>
            <a:pPr>
              <a:spcBef>
                <a:spcPts val="0"/>
              </a:spcBef>
              <a:buClr>
                <a:srgbClr val="008000"/>
              </a:buClr>
              <a:buSzPct val="100000"/>
              <a:buFont typeface="Wingdings" panose="05000000000000000000" pitchFamily="2" charset="2"/>
              <a:buChar char="ü"/>
            </a:pPr>
            <a:r>
              <a:rPr lang="pl-PL" sz="2400" b="1" dirty="0">
                <a:solidFill>
                  <a:srgbClr val="0070C0"/>
                </a:solidFill>
                <a:latin typeface="Calibri" pitchFamily="34" charset="0"/>
              </a:rPr>
              <a:t> </a:t>
            </a:r>
            <a:r>
              <a:rPr lang="pl-PL" sz="2400" b="1" dirty="0">
                <a:solidFill>
                  <a:schemeClr val="tx2"/>
                </a:solidFill>
                <a:latin typeface="Calibri" pitchFamily="34" charset="0"/>
              </a:rPr>
              <a:t>Punkt Informacyjny Funduszy Europejskich (PIFE) </a:t>
            </a:r>
            <a:r>
              <a:rPr lang="pl-PL" sz="2000" dirty="0"/>
              <a:t>zapytania można kierować na adres: </a:t>
            </a:r>
            <a:r>
              <a:rPr lang="pl-PL" sz="1800" u="sng" dirty="0">
                <a:hlinkClick r:id="rId3"/>
              </a:rPr>
              <a:t>pife@dolnyslask.pl</a:t>
            </a:r>
            <a:r>
              <a:rPr lang="pl-PL" sz="1800" dirty="0"/>
              <a:t> </a:t>
            </a:r>
          </a:p>
          <a:p>
            <a:pPr marL="0" indent="0">
              <a:spcBef>
                <a:spcPts val="0"/>
              </a:spcBef>
              <a:buClr>
                <a:srgbClr val="008000"/>
              </a:buClr>
              <a:buSzPct val="100000"/>
              <a:buNone/>
            </a:pPr>
            <a:endParaRPr lang="pl-PL" sz="1800" dirty="0"/>
          </a:p>
          <a:p>
            <a:pPr>
              <a:spcBef>
                <a:spcPts val="0"/>
              </a:spcBef>
              <a:buClr>
                <a:srgbClr val="008000"/>
              </a:buClr>
              <a:buSzPct val="100000"/>
              <a:buFont typeface="Wingdings" panose="05000000000000000000" pitchFamily="2" charset="2"/>
              <a:buChar char="ü"/>
            </a:pPr>
            <a:r>
              <a:rPr lang="pl-PL" sz="2400" b="1" dirty="0">
                <a:solidFill>
                  <a:schemeClr val="tx2"/>
                </a:solidFill>
                <a:latin typeface="Calibri" pitchFamily="34" charset="0"/>
              </a:rPr>
              <a:t>Odpowiedzi na najczęściej zadawane pytania oraz niezbędne dokumenty </a:t>
            </a:r>
            <a:r>
              <a:rPr lang="pl-PL" sz="1800" dirty="0"/>
              <a:t>są zamieszczane na stronach internetowych:</a:t>
            </a:r>
            <a:endParaRPr lang="pl-PL" sz="2400" b="1" dirty="0">
              <a:solidFill>
                <a:srgbClr val="0070C0"/>
              </a:solidFill>
              <a:latin typeface="Calibri" pitchFamily="34" charset="0"/>
            </a:endParaRPr>
          </a:p>
          <a:p>
            <a:pPr marL="360000" indent="0">
              <a:spcBef>
                <a:spcPts val="0"/>
              </a:spcBef>
              <a:buClr>
                <a:srgbClr val="008000"/>
              </a:buClr>
              <a:buSzPct val="100000"/>
              <a:buNone/>
            </a:pPr>
            <a:r>
              <a:rPr lang="pl-PL" sz="1800" dirty="0">
                <a:hlinkClick r:id="rId4"/>
              </a:rPr>
              <a:t>www.rpo.dolnyslask.pl</a:t>
            </a:r>
            <a:endParaRPr lang="pl-PL" sz="1800" dirty="0"/>
          </a:p>
          <a:p>
            <a:pPr marL="360000" indent="0">
              <a:spcBef>
                <a:spcPts val="0"/>
              </a:spcBef>
              <a:buClr>
                <a:srgbClr val="008000"/>
              </a:buClr>
              <a:buSzPct val="100000"/>
              <a:buNone/>
            </a:pPr>
            <a:r>
              <a:rPr lang="pl-PL" sz="1800" dirty="0"/>
              <a:t>https://zitwrof.pl</a:t>
            </a:r>
          </a:p>
          <a:p>
            <a:pPr marL="360000" indent="0">
              <a:spcBef>
                <a:spcPts val="0"/>
              </a:spcBef>
              <a:buClr>
                <a:srgbClr val="008000"/>
              </a:buClr>
              <a:buSzPct val="100000"/>
              <a:buNone/>
            </a:pPr>
            <a:r>
              <a:rPr lang="pl-PL" sz="1800" dirty="0"/>
              <a:t>http://www.ipaw.walbrzych.eu</a:t>
            </a:r>
          </a:p>
          <a:p>
            <a:pPr>
              <a:buNone/>
            </a:pPr>
            <a:endParaRPr lang="pl-PL" sz="1600" dirty="0"/>
          </a:p>
          <a:p>
            <a:pPr marL="268288" lvl="1" indent="0">
              <a:buNone/>
            </a:pPr>
            <a:endParaRPr lang="pl-PL" sz="1600" dirty="0"/>
          </a:p>
          <a:p>
            <a:pPr marL="268288" lvl="1" indent="0">
              <a:buNone/>
            </a:pPr>
            <a:r>
              <a:rPr lang="pl-PL" sz="2400" dirty="0"/>
              <a:t>	</a:t>
            </a:r>
          </a:p>
          <a:p>
            <a:pPr marL="268288" lvl="1" indent="0">
              <a:buNone/>
            </a:pPr>
            <a:r>
              <a:rPr lang="pl-PL" sz="2400" dirty="0"/>
              <a:t> 		</a:t>
            </a:r>
          </a:p>
        </p:txBody>
      </p:sp>
      <p:sp>
        <p:nvSpPr>
          <p:cNvPr id="5" name="Prostokąt zaokrąglony 4"/>
          <p:cNvSpPr/>
          <p:nvPr/>
        </p:nvSpPr>
        <p:spPr>
          <a:xfrm>
            <a:off x="323528" y="1916831"/>
            <a:ext cx="8496944" cy="4176465"/>
          </a:xfrm>
          <a:prstGeom prst="roundRect">
            <a:avLst/>
          </a:prstGeom>
          <a:noFill/>
          <a:ln>
            <a:solidFill>
              <a:srgbClr val="3399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buClr>
                <a:srgbClr val="008000"/>
              </a:buClr>
              <a:buSzPct val="200000"/>
            </a:pPr>
            <a:endParaRPr lang="pl-PL" dirty="0">
              <a:solidFill>
                <a:schemeClr val="tx1"/>
              </a:solidFill>
            </a:endParaRPr>
          </a:p>
        </p:txBody>
      </p:sp>
      <p:sp>
        <p:nvSpPr>
          <p:cNvPr id="4" name="Symbol zastępczy numeru slajdu 3">
            <a:extLst>
              <a:ext uri="{FF2B5EF4-FFF2-40B4-BE49-F238E27FC236}">
                <a16:creationId xmlns:a16="http://schemas.microsoft.com/office/drawing/2014/main" xmlns="" id="{384D572E-5FDF-4EA5-A875-E7292B078AAE}"/>
              </a:ext>
            </a:extLst>
          </p:cNvPr>
          <p:cNvSpPr>
            <a:spLocks noGrp="1"/>
          </p:cNvSpPr>
          <p:nvPr>
            <p:ph type="sldNum" sz="quarter" idx="12"/>
          </p:nvPr>
        </p:nvSpPr>
        <p:spPr/>
        <p:txBody>
          <a:bodyPr/>
          <a:lstStyle/>
          <a:p>
            <a:fld id="{9BBA8BAD-C024-4EBD-AE8C-2F50AC709554}" type="slidenum">
              <a:rPr lang="pl-PL" altLang="pl-PL" smtClean="0"/>
              <a:pPr/>
              <a:t>66</a:t>
            </a:fld>
            <a:endParaRPr lang="pl-PL" altLang="pl-PL"/>
          </a:p>
        </p:txBody>
      </p:sp>
    </p:spTree>
    <p:extLst>
      <p:ext uri="{BB962C8B-B14F-4D97-AF65-F5344CB8AC3E}">
        <p14:creationId xmlns:p14="http://schemas.microsoft.com/office/powerpoint/2010/main" xmlns="" val="40118755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1484784"/>
            <a:ext cx="8229600" cy="4608511"/>
          </a:xfrm>
        </p:spPr>
        <p:txBody>
          <a:bodyPr/>
          <a:lstStyle/>
          <a:p>
            <a:pPr>
              <a:buNone/>
            </a:pPr>
            <a:r>
              <a:rPr lang="pl-PL" sz="2000" dirty="0"/>
              <a:t>   </a:t>
            </a:r>
            <a:endParaRPr lang="pl-PL" sz="1600" dirty="0"/>
          </a:p>
          <a:p>
            <a:pPr marL="268288" lvl="1" indent="0">
              <a:buNone/>
            </a:pPr>
            <a:endParaRPr lang="pl-PL" sz="2400" dirty="0"/>
          </a:p>
          <a:p>
            <a:pPr marL="268288" lvl="1" indent="0" algn="ctr">
              <a:buNone/>
            </a:pPr>
            <a:r>
              <a:rPr lang="pl-PL" sz="3200" b="1" dirty="0">
                <a:solidFill>
                  <a:schemeClr val="tx2"/>
                </a:solidFill>
                <a:latin typeface="Calibri" pitchFamily="34" charset="0"/>
              </a:rPr>
              <a:t>Dziękuję za uwagę</a:t>
            </a:r>
          </a:p>
          <a:p>
            <a:pPr marL="268288" lvl="1" indent="0" algn="ctr">
              <a:buNone/>
            </a:pPr>
            <a:r>
              <a:rPr lang="pl-PL" sz="3200" b="1" dirty="0">
                <a:solidFill>
                  <a:schemeClr val="tx2"/>
                </a:solidFill>
                <a:latin typeface="Calibri" pitchFamily="34" charset="0"/>
              </a:rPr>
              <a:t/>
            </a:r>
            <a:br>
              <a:rPr lang="pl-PL" sz="3200" b="1" dirty="0">
                <a:solidFill>
                  <a:schemeClr val="tx2"/>
                </a:solidFill>
                <a:latin typeface="Calibri" pitchFamily="34" charset="0"/>
              </a:rPr>
            </a:br>
            <a:r>
              <a:rPr lang="pl-PL" b="1" dirty="0">
                <a:solidFill>
                  <a:schemeClr val="tx2"/>
                </a:solidFill>
                <a:latin typeface="Calibri" pitchFamily="34" charset="0"/>
              </a:rPr>
              <a:t>Wydział Wdrażania EFS</a:t>
            </a:r>
            <a:br>
              <a:rPr lang="pl-PL" b="1" dirty="0">
                <a:solidFill>
                  <a:schemeClr val="tx2"/>
                </a:solidFill>
                <a:latin typeface="Calibri" pitchFamily="34" charset="0"/>
              </a:rPr>
            </a:br>
            <a:r>
              <a:rPr lang="pl-PL" b="1" dirty="0">
                <a:solidFill>
                  <a:schemeClr val="tx2"/>
                </a:solidFill>
                <a:latin typeface="Calibri" pitchFamily="34" charset="0"/>
              </a:rPr>
              <a:t>Departament Funduszy Europejskich</a:t>
            </a:r>
            <a:br>
              <a:rPr lang="pl-PL" b="1" dirty="0">
                <a:solidFill>
                  <a:schemeClr val="tx2"/>
                </a:solidFill>
                <a:latin typeface="Calibri" pitchFamily="34" charset="0"/>
              </a:rPr>
            </a:br>
            <a:r>
              <a:rPr lang="pl-PL" b="1" dirty="0">
                <a:solidFill>
                  <a:schemeClr val="tx2"/>
                </a:solidFill>
                <a:latin typeface="Calibri" pitchFamily="34" charset="0"/>
              </a:rPr>
              <a:t>Urząd Marszałkowski Województwa Dolnośląskiego</a:t>
            </a:r>
          </a:p>
        </p:txBody>
      </p:sp>
      <p:sp>
        <p:nvSpPr>
          <p:cNvPr id="2" name="Symbol zastępczy numeru slajdu 1">
            <a:extLst>
              <a:ext uri="{FF2B5EF4-FFF2-40B4-BE49-F238E27FC236}">
                <a16:creationId xmlns:a16="http://schemas.microsoft.com/office/drawing/2014/main" xmlns="" id="{58D53309-3C26-4CC5-A726-DEC635CCA65D}"/>
              </a:ext>
            </a:extLst>
          </p:cNvPr>
          <p:cNvSpPr>
            <a:spLocks noGrp="1"/>
          </p:cNvSpPr>
          <p:nvPr>
            <p:ph type="sldNum" sz="quarter" idx="12"/>
          </p:nvPr>
        </p:nvSpPr>
        <p:spPr/>
        <p:txBody>
          <a:bodyPr/>
          <a:lstStyle/>
          <a:p>
            <a:fld id="{9BBA8BAD-C024-4EBD-AE8C-2F50AC709554}" type="slidenum">
              <a:rPr lang="pl-PL" altLang="pl-PL" smtClean="0"/>
              <a:pPr/>
              <a:t>67</a:t>
            </a:fld>
            <a:endParaRPr lang="pl-PL" altLang="pl-PL"/>
          </a:p>
        </p:txBody>
      </p:sp>
    </p:spTree>
    <p:extLst>
      <p:ext uri="{BB962C8B-B14F-4D97-AF65-F5344CB8AC3E}">
        <p14:creationId xmlns:p14="http://schemas.microsoft.com/office/powerpoint/2010/main" xmlns="" val="91491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251520" y="1052736"/>
            <a:ext cx="8424936" cy="523220"/>
          </a:xfrm>
          <a:prstGeom prst="rect">
            <a:avLst/>
          </a:prstGeom>
          <a:noFill/>
        </p:spPr>
        <p:txBody>
          <a:bodyPr wrap="square">
            <a:spAutoFit/>
          </a:bodyPr>
          <a:lstStyle/>
          <a:p>
            <a:pPr>
              <a:defRPr/>
            </a:pPr>
            <a:r>
              <a:rPr lang="pl-PL" sz="2800" b="1" dirty="0">
                <a:solidFill>
                  <a:schemeClr val="tx2"/>
                </a:solidFill>
              </a:rPr>
              <a:t>Dokumenty pomocne przy wypełnianiu wniosku:</a:t>
            </a:r>
          </a:p>
        </p:txBody>
      </p:sp>
      <p:sp>
        <p:nvSpPr>
          <p:cNvPr id="9220" name="Prostokąt 6"/>
          <p:cNvSpPr>
            <a:spLocks noChangeArrowheads="1"/>
          </p:cNvSpPr>
          <p:nvPr/>
        </p:nvSpPr>
        <p:spPr bwMode="auto">
          <a:xfrm>
            <a:off x="467544" y="2204864"/>
            <a:ext cx="8208912" cy="1446550"/>
          </a:xfrm>
          <a:prstGeom prst="rect">
            <a:avLst/>
          </a:prstGeom>
          <a:noFill/>
          <a:ln w="9525">
            <a:noFill/>
            <a:miter lim="800000"/>
            <a:headEnd/>
            <a:tailEnd/>
          </a:ln>
        </p:spPr>
        <p:txBody>
          <a:bodyPr wrap="square">
            <a:spAutoFit/>
          </a:bodyPr>
          <a:lstStyle/>
          <a:p>
            <a:pPr>
              <a:buFont typeface="Arial" pitchFamily="34" charset="0"/>
              <a:buChar char="•"/>
            </a:pPr>
            <a:r>
              <a:rPr lang="pl-PL" altLang="pl-PL" sz="2000" b="1" dirty="0"/>
              <a:t> </a:t>
            </a:r>
            <a:r>
              <a:rPr lang="pl-PL" altLang="pl-PL" sz="2800" b="1" dirty="0"/>
              <a:t>Instrukcja użytkownika </a:t>
            </a:r>
            <a:r>
              <a:rPr lang="pl-PL" altLang="pl-PL" sz="2000" b="1" dirty="0"/>
              <a:t>Systemu Obsługi Wniosków Aplikacyjnych EFS  (SOWA) w ramach Regionalnego Programu Operacyjnego Województwa Dolnośląskiego 2014-2020 dla Wnioskodawców / Beneficjentów</a:t>
            </a:r>
          </a:p>
        </p:txBody>
      </p:sp>
      <p:sp>
        <p:nvSpPr>
          <p:cNvPr id="9221" name="Prostokąt 7"/>
          <p:cNvSpPr>
            <a:spLocks noChangeArrowheads="1"/>
          </p:cNvSpPr>
          <p:nvPr/>
        </p:nvSpPr>
        <p:spPr bwMode="auto">
          <a:xfrm>
            <a:off x="395536" y="4221088"/>
            <a:ext cx="8497640" cy="1754326"/>
          </a:xfrm>
          <a:prstGeom prst="rect">
            <a:avLst/>
          </a:prstGeom>
          <a:noFill/>
          <a:ln w="9525">
            <a:noFill/>
            <a:miter lim="800000"/>
            <a:headEnd/>
            <a:tailEnd/>
          </a:ln>
        </p:spPr>
        <p:txBody>
          <a:bodyPr wrap="square">
            <a:spAutoFit/>
          </a:bodyPr>
          <a:lstStyle/>
          <a:p>
            <a:pPr>
              <a:buFont typeface="Arial" pitchFamily="34" charset="0"/>
              <a:buChar char="•"/>
            </a:pPr>
            <a:r>
              <a:rPr lang="pl-PL" altLang="pl-PL" b="1" dirty="0"/>
              <a:t> </a:t>
            </a:r>
            <a:r>
              <a:rPr lang="pl-PL" altLang="pl-PL" sz="2800" b="1" dirty="0"/>
              <a:t>Instrukcja wypełniania wniosku </a:t>
            </a:r>
            <a:r>
              <a:rPr lang="pl-PL" altLang="pl-PL" sz="2000" b="1" dirty="0"/>
              <a:t>o dofinansowanie projektu EFS w ramach Regionalnego Programu Operacyjnego Województwa Dolnośląskiego 2014 – 2020 (wersja 1.5 z dnia 7 maja 2018 r. obowiązuje we wszystkich konkursach ogłoszonych w ramach Osi Priorytetowych 8, 9 i 10 RPO WD od 8 maja 2018 r.) </a:t>
            </a:r>
          </a:p>
        </p:txBody>
      </p:sp>
      <p:sp>
        <p:nvSpPr>
          <p:cNvPr id="13"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4000" b="1" dirty="0">
                <a:solidFill>
                  <a:schemeClr val="tx2"/>
                </a:solidFill>
              </a:rPr>
              <a:t/>
            </a:r>
            <a:br>
              <a:rPr lang="pl-PL" sz="4000" b="1" dirty="0">
                <a:solidFill>
                  <a:schemeClr val="tx2"/>
                </a:solidFill>
              </a:rPr>
            </a:br>
            <a:r>
              <a:rPr lang="pl-PL" sz="3600" b="1" dirty="0">
                <a:solidFill>
                  <a:schemeClr val="tx2"/>
                </a:solidFill>
              </a:rPr>
              <a:t>Generator EFS - SOWA</a:t>
            </a:r>
            <a:r>
              <a:rPr lang="pl-PL" sz="3600" b="1" i="1" dirty="0">
                <a:ln>
                  <a:solidFill>
                    <a:schemeClr val="tx1"/>
                  </a:solidFill>
                </a:ln>
                <a:solidFill>
                  <a:srgbClr val="C105B8"/>
                </a:solidFill>
                <a:effectLst>
                  <a:outerShdw blurRad="50800" dist="38100" dir="8100000" algn="tr" rotWithShape="0">
                    <a:prstClr val="black">
                      <a:alpha val="40000"/>
                    </a:prstClr>
                  </a:outerShdw>
                </a:effectLst>
              </a:rPr>
              <a:t/>
            </a:r>
            <a:br>
              <a:rPr lang="pl-PL" sz="3600" b="1" i="1" dirty="0">
                <a:ln>
                  <a:solidFill>
                    <a:schemeClr val="tx1"/>
                  </a:solidFill>
                </a:ln>
                <a:solidFill>
                  <a:srgbClr val="C105B8"/>
                </a:solidFill>
                <a:effectLst>
                  <a:outerShdw blurRad="50800" dist="38100" dir="8100000" algn="tr" rotWithShape="0">
                    <a:prstClr val="black">
                      <a:alpha val="40000"/>
                    </a:prstClr>
                  </a:outerShdw>
                </a:effectLst>
              </a:rPr>
            </a:br>
            <a:endParaRPr lang="pl-PL" sz="3600" b="1" i="1" dirty="0">
              <a:ln>
                <a:solidFill>
                  <a:schemeClr val="tx1"/>
                </a:solidFill>
              </a:ln>
              <a:solidFill>
                <a:srgbClr val="C105B8"/>
              </a:solidFill>
              <a:effectLst>
                <a:outerShdw blurRad="50800" dist="38100" dir="8100000" algn="tr" rotWithShape="0">
                  <a:prstClr val="black">
                    <a:alpha val="40000"/>
                  </a:prstClr>
                </a:outerShdw>
              </a:effectLst>
            </a:endParaRPr>
          </a:p>
        </p:txBody>
      </p:sp>
      <p:sp>
        <p:nvSpPr>
          <p:cNvPr id="2" name="Symbol zastępczy numeru slajdu 1">
            <a:extLst>
              <a:ext uri="{FF2B5EF4-FFF2-40B4-BE49-F238E27FC236}">
                <a16:creationId xmlns:a16="http://schemas.microsoft.com/office/drawing/2014/main" xmlns="" id="{9626FA9D-E826-4259-A8D6-D256A86D2AD9}"/>
              </a:ext>
            </a:extLst>
          </p:cNvPr>
          <p:cNvSpPr>
            <a:spLocks noGrp="1"/>
          </p:cNvSpPr>
          <p:nvPr>
            <p:ph type="sldNum" sz="quarter" idx="12"/>
          </p:nvPr>
        </p:nvSpPr>
        <p:spPr/>
        <p:txBody>
          <a:bodyPr/>
          <a:lstStyle/>
          <a:p>
            <a:fld id="{9BBA8BAD-C024-4EBD-AE8C-2F50AC709554}" type="slidenum">
              <a:rPr lang="pl-PL" altLang="pl-PL" smtClean="0"/>
              <a:pPr/>
              <a:t>7</a:t>
            </a:fld>
            <a:endParaRPr lang="pl-PL" altLang="pl-PL"/>
          </a:p>
        </p:txBody>
      </p:sp>
    </p:spTree>
    <p:extLst>
      <p:ext uri="{BB962C8B-B14F-4D97-AF65-F5344CB8AC3E}">
        <p14:creationId xmlns:p14="http://schemas.microsoft.com/office/powerpoint/2010/main" xmlns="" val="3527663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zaokrąglony 3"/>
          <p:cNvSpPr/>
          <p:nvPr/>
        </p:nvSpPr>
        <p:spPr>
          <a:xfrm>
            <a:off x="107504" y="1268760"/>
            <a:ext cx="4392488" cy="4968552"/>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a:defRPr/>
            </a:pPr>
            <a:r>
              <a:rPr lang="pl-PL" sz="3200" u="sng" dirty="0">
                <a:solidFill>
                  <a:schemeClr val="tx1"/>
                </a:solidFill>
              </a:rPr>
              <a:t>Wsparcie techniczne SOWA:</a:t>
            </a:r>
          </a:p>
          <a:p>
            <a:pPr>
              <a:defRPr/>
            </a:pPr>
            <a:endParaRPr lang="pl-PL" sz="3200" dirty="0">
              <a:solidFill>
                <a:schemeClr val="tx1"/>
              </a:solidFill>
            </a:endParaRPr>
          </a:p>
          <a:p>
            <a:pPr algn="ctr">
              <a:defRPr/>
            </a:pPr>
            <a:r>
              <a:rPr lang="pl-PL" sz="3200" b="1" dirty="0">
                <a:solidFill>
                  <a:schemeClr val="tx1"/>
                </a:solidFill>
              </a:rPr>
              <a:t>PONIEDZIAŁEK – PIĄTEK</a:t>
            </a:r>
            <a:br>
              <a:rPr lang="pl-PL" sz="3200" b="1" dirty="0">
                <a:solidFill>
                  <a:schemeClr val="tx1"/>
                </a:solidFill>
              </a:rPr>
            </a:br>
            <a:r>
              <a:rPr lang="pl-PL" sz="3200" b="1" dirty="0">
                <a:solidFill>
                  <a:schemeClr val="tx1"/>
                </a:solidFill>
              </a:rPr>
              <a:t>7:30-15:30</a:t>
            </a:r>
          </a:p>
          <a:p>
            <a:pPr algn="ctr">
              <a:defRPr/>
            </a:pPr>
            <a:endParaRPr lang="pl-PL" sz="3200" b="1" dirty="0">
              <a:solidFill>
                <a:schemeClr val="tx1"/>
              </a:solidFill>
            </a:endParaRPr>
          </a:p>
          <a:p>
            <a:pPr algn="ctr">
              <a:defRPr/>
            </a:pPr>
            <a:r>
              <a:rPr lang="pl-PL" sz="3200" b="1" dirty="0">
                <a:solidFill>
                  <a:schemeClr val="tx1"/>
                </a:solidFill>
              </a:rPr>
              <a:t>Tel: (71) 700 04 84</a:t>
            </a:r>
          </a:p>
          <a:p>
            <a:pPr algn="ctr">
              <a:defRPr/>
            </a:pPr>
            <a:r>
              <a:rPr lang="pl-PL" sz="3200" b="1" dirty="0">
                <a:solidFill>
                  <a:schemeClr val="tx1"/>
                </a:solidFill>
              </a:rPr>
              <a:t>Fax: (71) 700 04 86</a:t>
            </a:r>
          </a:p>
        </p:txBody>
      </p:sp>
      <p:pic>
        <p:nvPicPr>
          <p:cNvPr id="12293" name="Picture 8"/>
          <p:cNvPicPr>
            <a:picLocks noGrp="1" noChangeAspect="1" noChangeArrowheads="1"/>
          </p:cNvPicPr>
          <p:nvPr>
            <p:ph idx="1"/>
          </p:nvPr>
        </p:nvPicPr>
        <p:blipFill>
          <a:blip r:embed="rId3" cstate="print"/>
          <a:srcRect/>
          <a:stretch>
            <a:fillRect/>
          </a:stretch>
        </p:blipFill>
        <p:spPr>
          <a:xfrm>
            <a:off x="4643438" y="1916113"/>
            <a:ext cx="4378325" cy="3330575"/>
          </a:xfrm>
          <a:effectLst>
            <a:outerShdw dist="139700" dir="2700000" algn="tl" rotWithShape="0">
              <a:srgbClr val="333333">
                <a:alpha val="64998"/>
              </a:srgbClr>
            </a:outerShdw>
          </a:effectLst>
        </p:spPr>
      </p:pic>
      <p:sp>
        <p:nvSpPr>
          <p:cNvPr id="6" name="Tytuł 4"/>
          <p:cNvSpPr>
            <a:spLocks noGrp="1"/>
          </p:cNvSpPr>
          <p:nvPr>
            <p:ph type="title"/>
          </p:nvPr>
        </p:nvSpPr>
        <p:spPr>
          <a:xfrm>
            <a:off x="0" y="0"/>
            <a:ext cx="8229600" cy="11430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a:extLst>
        </p:spPr>
        <p:txBody>
          <a:bodyPr rtlCol="0">
            <a:normAutofit fontScale="90000"/>
          </a:bodyPr>
          <a:lstStyle/>
          <a:p>
            <a:pPr algn="l" eaLnBrk="1" fontAlgn="auto" hangingPunct="1">
              <a:spcAft>
                <a:spcPts val="0"/>
              </a:spcAft>
              <a:defRPr/>
            </a:pPr>
            <a:r>
              <a:rPr lang="pl-PL" sz="3600" b="1" dirty="0">
                <a:solidFill>
                  <a:schemeClr val="tx2"/>
                </a:solidFill>
              </a:rPr>
              <a:t/>
            </a:r>
            <a:br>
              <a:rPr lang="pl-PL" sz="3600" b="1" dirty="0">
                <a:solidFill>
                  <a:schemeClr val="tx2"/>
                </a:solidFill>
              </a:rPr>
            </a:br>
            <a:r>
              <a:rPr lang="pl-PL" sz="3600" b="1" dirty="0">
                <a:solidFill>
                  <a:schemeClr val="tx2"/>
                </a:solidFill>
              </a:rPr>
              <a:t>Generator EFS - SOWA</a:t>
            </a:r>
            <a:r>
              <a:rPr lang="pl-PL" sz="3200" b="1" i="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t/>
            </a:r>
            <a:br>
              <a:rPr lang="pl-PL" sz="3200" b="1" i="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rPr>
            </a:br>
            <a:endParaRPr lang="pl-PL" sz="3200" b="1" i="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a typeface="+mn-ea"/>
              <a:cs typeface="+mn-cs"/>
            </a:endParaRPr>
          </a:p>
        </p:txBody>
      </p:sp>
      <p:sp>
        <p:nvSpPr>
          <p:cNvPr id="2" name="Symbol zastępczy numeru slajdu 1">
            <a:extLst>
              <a:ext uri="{FF2B5EF4-FFF2-40B4-BE49-F238E27FC236}">
                <a16:creationId xmlns:a16="http://schemas.microsoft.com/office/drawing/2014/main" xmlns="" id="{F3964B64-D830-443D-A009-73EAA1D36C0E}"/>
              </a:ext>
            </a:extLst>
          </p:cNvPr>
          <p:cNvSpPr>
            <a:spLocks noGrp="1"/>
          </p:cNvSpPr>
          <p:nvPr>
            <p:ph type="sldNum" sz="quarter" idx="12"/>
          </p:nvPr>
        </p:nvSpPr>
        <p:spPr/>
        <p:txBody>
          <a:bodyPr/>
          <a:lstStyle/>
          <a:p>
            <a:fld id="{9BBA8BAD-C024-4EBD-AE8C-2F50AC709554}" type="slidenum">
              <a:rPr lang="pl-PL" altLang="pl-PL" smtClean="0"/>
              <a:pPr/>
              <a:t>8</a:t>
            </a:fld>
            <a:endParaRPr lang="pl-PL" altLang="pl-PL"/>
          </a:p>
        </p:txBody>
      </p:sp>
    </p:spTree>
    <p:extLst>
      <p:ext uri="{BB962C8B-B14F-4D97-AF65-F5344CB8AC3E}">
        <p14:creationId xmlns:p14="http://schemas.microsoft.com/office/powerpoint/2010/main" xmlns="" val="2540251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spcBef>
                <a:spcPct val="0"/>
              </a:spcBef>
              <a:buNone/>
              <a:defRPr/>
            </a:pPr>
            <a:endParaRPr lang="pl-PL" sz="4400" b="1" dirty="0">
              <a:ln>
                <a:solidFill>
                  <a:schemeClr val="tx1"/>
                </a:solidFill>
              </a:ln>
              <a:solidFill>
                <a:srgbClr val="0070C0"/>
              </a:solidFill>
              <a:effectLst>
                <a:outerShdw blurRad="50800" dist="38100" dir="8100000" algn="tr" rotWithShape="0">
                  <a:prstClr val="black">
                    <a:alpha val="40000"/>
                  </a:prstClr>
                </a:outerShdw>
              </a:effectLst>
              <a:latin typeface="Calibri" pitchFamily="34" charset="0"/>
            </a:endParaRPr>
          </a:p>
          <a:p>
            <a:pPr marL="0" indent="0" algn="ctr">
              <a:spcBef>
                <a:spcPct val="0"/>
              </a:spcBef>
              <a:buNone/>
              <a:defRPr/>
            </a:pPr>
            <a:r>
              <a:rPr lang="pl-PL" sz="4800" b="1" dirty="0">
                <a:solidFill>
                  <a:schemeClr val="tx2"/>
                </a:solidFill>
                <a:latin typeface="Calibri" pitchFamily="34" charset="0"/>
              </a:rPr>
              <a:t>Korespondencja </a:t>
            </a:r>
            <a:br>
              <a:rPr lang="pl-PL" sz="4800" b="1" dirty="0">
                <a:solidFill>
                  <a:schemeClr val="tx2"/>
                </a:solidFill>
                <a:latin typeface="Calibri" pitchFamily="34" charset="0"/>
              </a:rPr>
            </a:br>
            <a:r>
              <a:rPr lang="pl-PL" sz="4800" b="1" dirty="0">
                <a:solidFill>
                  <a:schemeClr val="tx2"/>
                </a:solidFill>
                <a:latin typeface="Calibri" pitchFamily="34" charset="0"/>
              </a:rPr>
              <a:t>z Wnioskodawcą podczas oceny projektu</a:t>
            </a:r>
          </a:p>
        </p:txBody>
      </p:sp>
      <p:sp>
        <p:nvSpPr>
          <p:cNvPr id="2" name="Symbol zastępczy numeru slajdu 1">
            <a:extLst>
              <a:ext uri="{FF2B5EF4-FFF2-40B4-BE49-F238E27FC236}">
                <a16:creationId xmlns:a16="http://schemas.microsoft.com/office/drawing/2014/main" xmlns="" id="{F5F19AD9-BB5B-4200-BA9A-FB3DF8AC3CA3}"/>
              </a:ext>
            </a:extLst>
          </p:cNvPr>
          <p:cNvSpPr>
            <a:spLocks noGrp="1"/>
          </p:cNvSpPr>
          <p:nvPr>
            <p:ph type="sldNum" sz="quarter" idx="12"/>
          </p:nvPr>
        </p:nvSpPr>
        <p:spPr/>
        <p:txBody>
          <a:bodyPr/>
          <a:lstStyle/>
          <a:p>
            <a:fld id="{9BBA8BAD-C024-4EBD-AE8C-2F50AC709554}" type="slidenum">
              <a:rPr lang="pl-PL" altLang="pl-PL" smtClean="0"/>
              <a:pPr/>
              <a:t>9</a:t>
            </a:fld>
            <a:endParaRPr lang="pl-PL" altLang="pl-PL"/>
          </a:p>
        </p:txBody>
      </p:sp>
    </p:spTree>
    <p:extLst>
      <p:ext uri="{BB962C8B-B14F-4D97-AF65-F5344CB8AC3E}">
        <p14:creationId xmlns:p14="http://schemas.microsoft.com/office/powerpoint/2010/main" xmlns="" val="383905137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ojekt niestandardowy">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14972</TotalTime>
  <Words>5252</Words>
  <Application>Microsoft Office PowerPoint</Application>
  <PresentationFormat>Pokaz na ekranie (4:3)</PresentationFormat>
  <Paragraphs>822</Paragraphs>
  <Slides>67</Slides>
  <Notes>62</Notes>
  <HiddenSlides>0</HiddenSlides>
  <MMClips>0</MMClips>
  <ScaleCrop>false</ScaleCrop>
  <HeadingPairs>
    <vt:vector size="4" baseType="variant">
      <vt:variant>
        <vt:lpstr>Motyw</vt:lpstr>
      </vt:variant>
      <vt:variant>
        <vt:i4>2</vt:i4>
      </vt:variant>
      <vt:variant>
        <vt:lpstr>Tytuły slajdów</vt:lpstr>
      </vt:variant>
      <vt:variant>
        <vt:i4>67</vt:i4>
      </vt:variant>
    </vt:vector>
  </HeadingPairs>
  <TitlesOfParts>
    <vt:vector size="69" baseType="lpstr">
      <vt:lpstr>Motyw pakietu Office</vt:lpstr>
      <vt:lpstr>Projekt niestandardowy</vt:lpstr>
      <vt:lpstr>Ocena wniosku o dofinansowanie,  w tym najczęściej popełniane błędy na podstawie dotychczasowych doświadczeń</vt:lpstr>
      <vt:lpstr>O czym będziemy mówić?</vt:lpstr>
      <vt:lpstr>Slajd 3</vt:lpstr>
      <vt:lpstr> Generator EFS - SOWA </vt:lpstr>
      <vt:lpstr> Generator EFS - SOWA </vt:lpstr>
      <vt:lpstr> Generator EFS - SOWA </vt:lpstr>
      <vt:lpstr> Generator EFS - SOWA </vt:lpstr>
      <vt:lpstr> Generator EFS - SOWA </vt:lpstr>
      <vt:lpstr>Slajd 9</vt:lpstr>
      <vt:lpstr>Slajd 10</vt:lpstr>
      <vt:lpstr>Slajd 11</vt:lpstr>
      <vt:lpstr>Slajd 12</vt:lpstr>
      <vt:lpstr>Etapy oceny wniosków  w ramach KOP</vt:lpstr>
      <vt:lpstr>Terminy</vt:lpstr>
      <vt:lpstr>Slajd 15</vt:lpstr>
      <vt:lpstr>Weryfikacja warunków formalnych</vt:lpstr>
      <vt:lpstr>Weryfikacja warunków  formalnych</vt:lpstr>
      <vt:lpstr>Weryfikacja warunków formalnych</vt:lpstr>
      <vt:lpstr>Slajd 19</vt:lpstr>
      <vt:lpstr>Ocena formalna</vt:lpstr>
      <vt:lpstr>Slajd 21</vt:lpstr>
      <vt:lpstr>Slajd 22</vt:lpstr>
      <vt:lpstr>Slajd 23</vt:lpstr>
      <vt:lpstr>Negocjacje</vt:lpstr>
      <vt:lpstr>    Negocjacje</vt:lpstr>
      <vt:lpstr>Negocjacje</vt:lpstr>
      <vt:lpstr>Negocjacje</vt:lpstr>
      <vt:lpstr>Negocjacje</vt:lpstr>
      <vt:lpstr>Ocena strategiczna ZIT</vt:lpstr>
      <vt:lpstr>Ocena strategiczna ZIT</vt:lpstr>
      <vt:lpstr>Slajd 31</vt:lpstr>
      <vt:lpstr>Slajd 32</vt:lpstr>
      <vt:lpstr>Lista ocenionych projektów</vt:lpstr>
      <vt:lpstr>Slajd 34</vt:lpstr>
      <vt:lpstr>Slajd 35</vt:lpstr>
      <vt:lpstr>Slajd 36</vt:lpstr>
      <vt:lpstr> KRYTERIUM UPROSZCZONYCH METOD ROZLICZANIA WYDATKÓW</vt:lpstr>
      <vt:lpstr>WYBÓR PARTNERA W PROJEKCIE - ZMIANY</vt:lpstr>
      <vt:lpstr>WYBÓR PARTNERA W PROJEKCIE</vt:lpstr>
      <vt:lpstr>KRYTERIUM DIAGNOZY POTRZEB EDUKACYJNYCH</vt:lpstr>
      <vt:lpstr>Slajd 41</vt:lpstr>
      <vt:lpstr>Slajd 42</vt:lpstr>
      <vt:lpstr>Slajd 43</vt:lpstr>
      <vt:lpstr>UZASADNIENIE POTRZEBY REALIZACJI PROJEKTU</vt:lpstr>
      <vt:lpstr>CEL PROJEKTU</vt:lpstr>
      <vt:lpstr>GRUPA DOCELOWA - BARIERY</vt:lpstr>
      <vt:lpstr>WSKAŹNIKI OBLIGATORYJNE</vt:lpstr>
      <vt:lpstr>WSKAŹNIKI PROJEKTOWE</vt:lpstr>
      <vt:lpstr>WSKAŹNIKI - SPÓJNOŚĆ</vt:lpstr>
      <vt:lpstr>WSKAŹNIKI - POMIAR</vt:lpstr>
      <vt:lpstr>DOŚWIADCZENIE</vt:lpstr>
      <vt:lpstr>BUDŻET PROJEKTU</vt:lpstr>
      <vt:lpstr>BUDŻET PROJEKTU</vt:lpstr>
      <vt:lpstr>BUDŻET PROJEKTU</vt:lpstr>
      <vt:lpstr>BUDŻET PROJEKTU – WKŁAD WŁASNY</vt:lpstr>
      <vt:lpstr>BUDŻET PROJEKTU – WKŁAD WŁASNY</vt:lpstr>
      <vt:lpstr>BUDŻET PROJEKTU</vt:lpstr>
      <vt:lpstr>BUDŻET PROJEKTU</vt:lpstr>
      <vt:lpstr>BUDŻET PROJEKTU</vt:lpstr>
      <vt:lpstr>  Informacje wynikające z SZOOP lub  standardów realizacji</vt:lpstr>
      <vt:lpstr>Informacje wynikające z SZOOP lub  standardów realizacji</vt:lpstr>
      <vt:lpstr>   Informacje wynikające z SZOOP lub standardów realizacji</vt:lpstr>
      <vt:lpstr>   Informacje wynikające z SZOOP lub standardów realizacji</vt:lpstr>
      <vt:lpstr>   Informacje wynikające z SZOOP lub standardów realizacji</vt:lpstr>
      <vt:lpstr>KRYTERIUM NEGOCJACJI</vt:lpstr>
      <vt:lpstr>POMOC DLA WNIOSKODAWCÓW</vt:lpstr>
      <vt:lpstr>Slajd 67</vt:lpstr>
    </vt:vector>
  </TitlesOfParts>
  <Company>Urząd Marszałkowski Województwa Dolnośląskiego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ekaczmarek</dc:creator>
  <cp:lastModifiedBy>prezentacje</cp:lastModifiedBy>
  <cp:revision>1787</cp:revision>
  <cp:lastPrinted>2018-11-30T10:53:13Z</cp:lastPrinted>
  <dcterms:created xsi:type="dcterms:W3CDTF">2015-05-22T10:45:54Z</dcterms:created>
  <dcterms:modified xsi:type="dcterms:W3CDTF">2018-12-03T10:59:58Z</dcterms:modified>
</cp:coreProperties>
</file>