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373" r:id="rId2"/>
    <p:sldId id="610" r:id="rId3"/>
    <p:sldId id="571" r:id="rId4"/>
    <p:sldId id="644" r:id="rId5"/>
    <p:sldId id="580" r:id="rId6"/>
    <p:sldId id="579" r:id="rId7"/>
    <p:sldId id="582" r:id="rId8"/>
    <p:sldId id="584" r:id="rId9"/>
    <p:sldId id="585" r:id="rId10"/>
    <p:sldId id="619" r:id="rId11"/>
    <p:sldId id="626" r:id="rId12"/>
    <p:sldId id="646" r:id="rId13"/>
    <p:sldId id="645" r:id="rId14"/>
    <p:sldId id="631" r:id="rId15"/>
    <p:sldId id="649" r:id="rId16"/>
    <p:sldId id="651" r:id="rId17"/>
    <p:sldId id="652" r:id="rId18"/>
    <p:sldId id="648" r:id="rId19"/>
    <p:sldId id="621" r:id="rId20"/>
    <p:sldId id="587" r:id="rId21"/>
    <p:sldId id="608" r:id="rId22"/>
    <p:sldId id="609" r:id="rId23"/>
    <p:sldId id="623" r:id="rId24"/>
    <p:sldId id="607" r:id="rId25"/>
    <p:sldId id="589" r:id="rId26"/>
    <p:sldId id="611" r:id="rId27"/>
    <p:sldId id="612" r:id="rId28"/>
    <p:sldId id="613" r:id="rId29"/>
    <p:sldId id="640" r:id="rId30"/>
    <p:sldId id="630" r:id="rId31"/>
    <p:sldId id="564" r:id="rId32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2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9" autoAdjust="0"/>
    <p:restoredTop sz="87202" autoAdjust="0"/>
  </p:normalViewPr>
  <p:slideViewPr>
    <p:cSldViewPr>
      <p:cViewPr varScale="1">
        <p:scale>
          <a:sx n="100" d="100"/>
          <a:sy n="100" d="100"/>
        </p:scale>
        <p:origin x="20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06"/>
        <p:guide pos="212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6" rIns="91429" bIns="4571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6" y="4691025"/>
            <a:ext cx="5394331" cy="4444127"/>
          </a:xfrm>
          <a:prstGeom prst="rect">
            <a:avLst/>
          </a:prstGeom>
        </p:spPr>
        <p:txBody>
          <a:bodyPr vert="horz" lIns="91429" tIns="45716" rIns="91429" bIns="45716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0531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106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2901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3368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150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0654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58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889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817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182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9224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9702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25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170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14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28.11.2018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ad.widzialni.org/narzedziownia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usitv.pl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w tym dostępności dla osób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  niepełnosprawnościami </a:t>
            </a: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pl-PL" b="1" dirty="0"/>
              <a:t>Wrocław, 2018 r.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827584" y="980728"/>
            <a:ext cx="7344816" cy="864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dirty="0">
                <a:ln w="18000">
                  <a:noFill/>
                  <a:prstDash val="solid"/>
                  <a:miter lim="800000"/>
                </a:ln>
                <a:latin typeface="+mj-lt"/>
              </a:rPr>
              <a:t>Koncepcja opiera się na 8 regułach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1844824"/>
            <a:ext cx="7632848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Równe szanse dla wszystkich (równy dostęp do przedmiotów, budynków)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Elastyczność w użytkowaniu (różnorodny sposób użycia przedmiotów)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Proste i intuicyjne użytkowanie (zrozumiałe funkcje)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Postrzegalność informacji (dostępność wzrokowa, słuchowa, dotykowa)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Tolerancja na błędy (minimalizacja ryzyka)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Niewielki wysiłek fizyczny podczas użytkowania 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Rozmiar i przestrzeń wystarczające do użytkowania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Percepcja równości (równoprawny dostęp)</a:t>
            </a: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916832"/>
            <a:ext cx="720080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67544" y="1196752"/>
            <a:ext cx="7992888" cy="468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>
                <a:latin typeface="+mn-lt"/>
              </a:rPr>
              <a:t>Koncepcja ta jest realizowana przez zastosowanie co najmniej Standardów dostępności.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dostępności dla polityki spójności 2014-2020 (zał. Nr 2 do Wytycznych) – głównym ich celem jest zapewnienie osobom z niepełnosprawnościami na równi z innymi osobami pełnosprawnymi dostępu do funduszy europejskich w zakresie: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udziału,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użytkowania,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zrozumienia,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komunikowania się,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skorzystania z ich efektów.</a:t>
            </a: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DB0609C-4A24-43DB-81B5-6603420FB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242CE9A-3365-40F6-8400-8470C029B0DD}"/>
              </a:ext>
            </a:extLst>
          </p:cNvPr>
          <p:cNvSpPr txBox="1"/>
          <p:nvPr/>
        </p:nvSpPr>
        <p:spPr>
          <a:xfrm>
            <a:off x="1187624" y="1556792"/>
            <a:ext cx="6984776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regulują obszar, który podlega interwencji, tj. dotyczy produktów będących przedmiotem projektu.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szkoleniowy (szkolenia, kursy, warsztaty, doradztwo)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edukacyjny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</a:t>
            </a:r>
            <a:r>
              <a:rPr lang="pl-PL" sz="2000" dirty="0" err="1">
                <a:latin typeface="+mn-lt"/>
              </a:rPr>
              <a:t>informacyjno</a:t>
            </a:r>
            <a:r>
              <a:rPr lang="pl-PL" sz="2000" dirty="0">
                <a:latin typeface="+mn-lt"/>
              </a:rPr>
              <a:t> – promocyjny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cyfrowy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transportowy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architektoniczny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0CF43165-27EC-4BCE-A379-FE00D1B4A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717975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ACE8A3E-24C3-46DD-A391-B97A1329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208B6FF-02CF-462D-9AB5-48EDD8BEC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A0324D8A-ECF3-4395-855B-B4EB60797DA3}"/>
              </a:ext>
            </a:extLst>
          </p:cNvPr>
          <p:cNvSpPr txBox="1"/>
          <p:nvPr/>
        </p:nvSpPr>
        <p:spPr>
          <a:xfrm>
            <a:off x="683568" y="1484784"/>
            <a:ext cx="7776864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Wszystkie instytucje stosujące Standardy dążą do pełnego zapewnienia dostępności, tak aby uniknąć sytuacji, gdy dostępne materiały edukacyjne znajdują się w budynku niedostępnym dla osoby z niepełnosprawnościami</a:t>
            </a:r>
          </a:p>
          <a:p>
            <a:pPr>
              <a:lnSpc>
                <a:spcPct val="150000"/>
              </a:lnSpc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Poszczególne rodzaje wsparcia mogą wymagać zastosowania więcej niż jednego Standardu np. tworzenie nowych miejsc edukacji przedszkolnej </a:t>
            </a:r>
            <a:br>
              <a:rPr lang="pl-PL" sz="1900" dirty="0">
                <a:latin typeface="+mn-lt"/>
              </a:rPr>
            </a:br>
            <a:r>
              <a:rPr lang="pl-PL" sz="1900" dirty="0">
                <a:latin typeface="+mn-lt"/>
              </a:rPr>
              <a:t>i podniesienie kompetencji nauczycieli to standard edukacyjny w kontekście tworzenia miejsc, standard szkoleniowy to szkolenia w ramach podnoszenia kompetencji nauczycieli i standard cyfrowy jeśli projekt zakłada utworzenie strony internetowej.</a:t>
            </a:r>
          </a:p>
        </p:txBody>
      </p:sp>
    </p:spTree>
    <p:extLst>
      <p:ext uri="{BB962C8B-B14F-4D97-AF65-F5344CB8AC3E}">
        <p14:creationId xmlns:p14="http://schemas.microsoft.com/office/powerpoint/2010/main" val="97621119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052736"/>
            <a:ext cx="8064896" cy="51125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2300" b="1" dirty="0">
                <a:latin typeface="+mn-lt"/>
                <a:ea typeface="Times New Roman" pitchFamily="18" charset="0"/>
                <a:cs typeface="Arial" pitchFamily="34" charset="0"/>
              </a:rPr>
              <a:t>Standard szkoleniowy </a:t>
            </a:r>
          </a:p>
          <a:p>
            <a:pPr lvl="0"/>
            <a:endParaRPr lang="pl-PL" dirty="0"/>
          </a:p>
          <a:p>
            <a:endParaRPr lang="pl-PL" dirty="0"/>
          </a:p>
          <a:p>
            <a:endParaRPr lang="pl-PL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dostępne materiały rekrutacyjne i szkoleniowe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pytanie o </a:t>
            </a:r>
            <a:r>
              <a:rPr lang="pl-PL" sz="2000" b="1" dirty="0">
                <a:latin typeface="+mn-lt"/>
              </a:rPr>
              <a:t>szczególne potrzeby</a:t>
            </a:r>
          </a:p>
          <a:p>
            <a:r>
              <a:rPr lang="pl-PL" sz="2000" b="1" dirty="0">
                <a:latin typeface="+mn-lt"/>
              </a:rPr>
              <a:t> </a:t>
            </a:r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miejsce dostępne architektonicznie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strona internetowa </a:t>
            </a:r>
            <a:r>
              <a:rPr lang="pl-PL" sz="2000" b="1" dirty="0">
                <a:latin typeface="+mn-lt"/>
              </a:rPr>
              <a:t>– WCAG 2.0 </a:t>
            </a:r>
            <a:endParaRPr lang="pl-PL" sz="2000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endParaRPr lang="pl-PL" sz="23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6ADE4DB-1293-48F1-8069-D66AA50F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C64BE1D-7BF3-4CCA-B52E-332381A20FC1}"/>
              </a:ext>
            </a:extLst>
          </p:cNvPr>
          <p:cNvSpPr txBox="1"/>
          <p:nvPr/>
        </p:nvSpPr>
        <p:spPr>
          <a:xfrm>
            <a:off x="827584" y="1052736"/>
            <a:ext cx="7416824" cy="518457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pl-PL" sz="2200" b="1" dirty="0">
                <a:latin typeface="+mn-lt"/>
              </a:rPr>
              <a:t>Standard edukacyjny </a:t>
            </a:r>
          </a:p>
          <a:p>
            <a:endParaRPr lang="pl-PL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szkoła dla wszystkich </a:t>
            </a:r>
          </a:p>
          <a:p>
            <a:endParaRPr lang="pl-PL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dostępna przestrzeń - sale, biblioteki, świetlice, jadalnie, łazienki, bezpieczne place zabaw </a:t>
            </a:r>
          </a:p>
          <a:p>
            <a:endParaRPr lang="pl-PL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dostępne podręczniki/materiały dydaktyczne </a:t>
            </a:r>
          </a:p>
          <a:p>
            <a:endParaRPr lang="pl-PL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komputery i urządzenia medialne </a:t>
            </a:r>
          </a:p>
          <a:p>
            <a:endParaRPr lang="pl-PL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kompetencje nauczycieli - obszary tematyczne, które powinny być brane pod uwagę w ramach doskonalenia kompetencji pedagogów: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stereotypy i uprzedzenia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komunikacja oraz strategie nauczania dzieci i młodzieży z niepełnosprawnościami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doświadczenie konsekwencji związanych z niepełnosprawnością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wspierające nowoczesne technologie</a:t>
            </a: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EFD7E81-3367-4EC7-ADEF-07AB73860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8208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C33692D-7621-4D88-9E42-4EC50B4B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539E9D5-BC16-41CB-8B1D-CE913CE12D40}"/>
              </a:ext>
            </a:extLst>
          </p:cNvPr>
          <p:cNvSpPr txBox="1"/>
          <p:nvPr/>
        </p:nvSpPr>
        <p:spPr>
          <a:xfrm>
            <a:off x="683568" y="1507456"/>
            <a:ext cx="7488832" cy="48245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2100" b="1" dirty="0">
                <a:latin typeface="+mn-lt"/>
              </a:rPr>
              <a:t>Standard </a:t>
            </a:r>
            <a:r>
              <a:rPr lang="pl-PL" sz="2100" b="1" dirty="0" err="1">
                <a:latin typeface="+mn-lt"/>
              </a:rPr>
              <a:t>informacyjno</a:t>
            </a:r>
            <a:r>
              <a:rPr lang="pl-PL" sz="2100" b="1" dirty="0">
                <a:latin typeface="+mn-lt"/>
              </a:rPr>
              <a:t> – promocyjny</a:t>
            </a:r>
          </a:p>
          <a:p>
            <a:endParaRPr lang="pl-PL" sz="2100" u="sng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zawiera wymogi pozwalające na udział, zrozumienie i komunikowanie się Osób z niepełnosprawnościami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dotyczy wydarzeń, materiałów oraz kampanii medialnych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komunikacja z uczestnikami jest możliwa przez co najmniej dwa kanały komunikacji (mowa, tekst, miganie itp.)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materiały z wydarzenia są możliwe do pozyskania dla uczestników w postaci dostępnego pliku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filmy i multimedia wyświetlane podczas wydarzenia zawierają </a:t>
            </a:r>
            <a:r>
              <a:rPr lang="pl-PL" sz="2000" dirty="0" err="1">
                <a:latin typeface="+mn-lt"/>
              </a:rPr>
              <a:t>audiodeskrypcję</a:t>
            </a:r>
            <a:r>
              <a:rPr lang="pl-PL" sz="2000" dirty="0">
                <a:latin typeface="+mn-lt"/>
              </a:rPr>
              <a:t> (tam, gdzie to uzasadnione) 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3C56D23F-53CA-410E-AC88-72D65F4F2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450004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7BEEC1D-C795-4EAC-A76E-0A50FCF5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7AC90F9F-08A6-4BB4-8D38-04E9D9655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536FD3B2-58FA-46DF-A1E5-D52FF03405D8}"/>
              </a:ext>
            </a:extLst>
          </p:cNvPr>
          <p:cNvSpPr txBox="1"/>
          <p:nvPr/>
        </p:nvSpPr>
        <p:spPr>
          <a:xfrm>
            <a:off x="611560" y="1412776"/>
            <a:ext cx="7776864" cy="48245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2000" b="1" dirty="0">
                <a:latin typeface="+mn-lt"/>
              </a:rPr>
              <a:t>Standard architektoniczny: </a:t>
            </a:r>
          </a:p>
          <a:p>
            <a:endParaRPr lang="pl-PL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b="1" dirty="0">
                <a:latin typeface="+mn-lt"/>
              </a:rPr>
              <a:t>Obiekty </a:t>
            </a:r>
            <a:r>
              <a:rPr lang="pl-PL" b="1" dirty="0" err="1">
                <a:latin typeface="+mn-lt"/>
              </a:rPr>
              <a:t>niezabytkowe</a:t>
            </a:r>
            <a:r>
              <a:rPr lang="pl-PL" dirty="0">
                <a:latin typeface="+mn-lt"/>
              </a:rPr>
              <a:t>: Parkingi, Wejścia, schody, windy, Komunikacja, Oznaczenia, informacja, Toalety, Kuchnie, Pomieszczenia, Bezpieczeństwo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b="1" dirty="0">
                <a:latin typeface="+mn-lt"/>
              </a:rPr>
              <a:t>Obiekty zabytkowe</a:t>
            </a:r>
            <a:r>
              <a:rPr lang="pl-PL" dirty="0">
                <a:latin typeface="+mn-lt"/>
              </a:rPr>
              <a:t>: otoczenie i wejście, komunikacja pionowa i pozioma, oznaczenia i informacje, bezpieczeństwo </a:t>
            </a:r>
          </a:p>
          <a:p>
            <a:endParaRPr lang="pl-PL" dirty="0">
              <a:latin typeface="+mn-lt"/>
            </a:endParaRPr>
          </a:p>
          <a:p>
            <a:pPr algn="ctr"/>
            <a:r>
              <a:rPr lang="pl-PL" sz="2000" b="1" dirty="0">
                <a:latin typeface="+mn-lt"/>
              </a:rPr>
              <a:t>Standard transportowy 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Kolej: </a:t>
            </a:r>
          </a:p>
          <a:p>
            <a:r>
              <a:rPr lang="pl-PL" dirty="0">
                <a:latin typeface="+mn-lt"/>
              </a:rPr>
              <a:t>Drzwi, toalety, przejścia, sygnalizacja </a:t>
            </a:r>
          </a:p>
          <a:p>
            <a:endParaRPr lang="pl-PL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Transport publiczny miejski: </a:t>
            </a:r>
          </a:p>
          <a:p>
            <a:r>
              <a:rPr lang="pl-PL" dirty="0">
                <a:latin typeface="+mn-lt"/>
              </a:rPr>
              <a:t>Drzwi, kasowniki, sygnalizacja, zatoki, perony i wagony metra </a:t>
            </a:r>
          </a:p>
          <a:p>
            <a:endParaRPr lang="pl-PL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Infrastruktura transportowa: </a:t>
            </a:r>
          </a:p>
          <a:p>
            <a:r>
              <a:rPr lang="pl-PL" dirty="0">
                <a:latin typeface="+mn-lt"/>
              </a:rPr>
              <a:t>Dworce, przystanki, zajezdnie, chodniki, przejścia, parkingi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6986951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61FDE8E-6A93-4756-B1CA-83981FFD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54EC85-893E-4CB0-9831-22BDAA4C61C3}"/>
              </a:ext>
            </a:extLst>
          </p:cNvPr>
          <p:cNvSpPr txBox="1"/>
          <p:nvPr/>
        </p:nvSpPr>
        <p:spPr>
          <a:xfrm>
            <a:off x="611560" y="1196752"/>
            <a:ext cx="7992888" cy="5256584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2100" b="1" dirty="0">
                <a:latin typeface="+mn-lt"/>
                <a:ea typeface="Times New Roman" pitchFamily="18" charset="0"/>
                <a:cs typeface="Arial" pitchFamily="34" charset="0"/>
              </a:rPr>
              <a:t>Standard cyfrowy:</a:t>
            </a:r>
            <a:endParaRPr lang="pl-PL" sz="21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endParaRPr lang="pl-PL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dirty="0">
                <a:latin typeface="+mn-lt"/>
              </a:rPr>
              <a:t>Strony internetowe WCAG 2.0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dirty="0">
                <a:latin typeface="+mn-lt"/>
              </a:rPr>
              <a:t>Aplikacje desktopowe/mobilne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dirty="0">
                <a:latin typeface="+mn-lt"/>
              </a:rPr>
              <a:t>Dokumenty elektroniczne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dirty="0">
                <a:latin typeface="+mn-lt"/>
              </a:rPr>
              <a:t>Multimedia (aplikacje, video, gry)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dirty="0">
                <a:latin typeface="+mn-lt"/>
              </a:rPr>
              <a:t>Sprzęt informatyczny ogólnego przeznaczenia (komputery, tablety, telefony…)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dirty="0">
                <a:latin typeface="+mn-lt"/>
              </a:rPr>
              <a:t>Sprzęt informatyczny szczególnego przeznaczenia (biletomaty, </a:t>
            </a:r>
            <a:r>
              <a:rPr lang="pl-PL" sz="2400" dirty="0" err="1">
                <a:latin typeface="+mn-lt"/>
              </a:rPr>
              <a:t>infomaty</a:t>
            </a:r>
            <a:r>
              <a:rPr lang="pl-PL" sz="2400" dirty="0">
                <a:latin typeface="+mn-lt"/>
              </a:rPr>
              <a:t>, nawigatory…) </a:t>
            </a:r>
          </a:p>
          <a:p>
            <a:pPr eaLnBrk="1" hangingPunct="1"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sz="1500" dirty="0">
                <a:latin typeface="+mn-lt"/>
                <a:hlinkClick r:id="rId2"/>
              </a:rPr>
              <a:t>http://pad.widzialni.org/narzedziownia</a:t>
            </a:r>
            <a:r>
              <a:rPr lang="pl-PL" sz="1500" dirty="0">
                <a:latin typeface="+mn-lt"/>
              </a:rPr>
              <a:t> - przydatne, sprawdzone i popularne programy, aplikacje i strony www związane z szeroko pojętą dostępnością cyfrową. Znajdują się tu opisy i adresy programów asystujących - np. czytających, powiększających -  </a:t>
            </a:r>
            <a:r>
              <a:rPr lang="pl-PL" sz="1500" dirty="0" err="1">
                <a:latin typeface="+mn-lt"/>
              </a:rPr>
              <a:t>walidatorów</a:t>
            </a:r>
            <a:r>
              <a:rPr lang="pl-PL" sz="1500" dirty="0">
                <a:latin typeface="+mn-lt"/>
              </a:rPr>
              <a:t> pozwalających na sprawdzenie stopnia dostępności strony, narzędzi wspierających tworzenie, redagowanie i publikowanie dostępnych treści. </a:t>
            </a:r>
          </a:p>
          <a:p>
            <a:pPr eaLnBrk="1" hangingPunct="1">
              <a:lnSpc>
                <a:spcPct val="150000"/>
              </a:lnSpc>
            </a:pPr>
            <a:endParaRPr lang="pl-PL" dirty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24E23E4B-57AB-400B-B25B-2E95A2165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300849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1340768"/>
            <a:ext cx="3096344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251520" y="155679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8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Mechanizm racjonalnych usprawnień</a:t>
            </a:r>
            <a:endParaRPr lang="pl-PL" sz="2800" dirty="0">
              <a:latin typeface="+mj-lt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263691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39552" y="2080012"/>
            <a:ext cx="8064896" cy="35812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To konieczne i odpowiednie zmiany oraz dostosowania, w celu zapewnienia możliwości korzystania (dostępności) dla osób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z niepełnosprawnościami z wszelkich praw człowieka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i podstawowych wolności.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400" b="1" dirty="0"/>
              <a:t>Mechanizm racjonalnych usprawnień </a:t>
            </a:r>
          </a:p>
          <a:p>
            <a:pPr algn="ctr"/>
            <a:r>
              <a:rPr lang="pl-PL" sz="2400" b="1" dirty="0"/>
              <a:t> pojawia się na etapie realizacji projektu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b="1" dirty="0"/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6010" y="980728"/>
            <a:ext cx="8054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n-lt"/>
              </a:rPr>
              <a:t>Najważniejsze</a:t>
            </a:r>
            <a:r>
              <a:rPr lang="pl-PL" sz="2800" b="1" dirty="0">
                <a:latin typeface="+mn-lt"/>
              </a:rPr>
              <a:t> </a:t>
            </a:r>
            <a:r>
              <a:rPr lang="pl-PL" sz="2800" dirty="0">
                <a:latin typeface="+mn-lt"/>
              </a:rPr>
              <a:t>regulacje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512" y="-82260519"/>
            <a:ext cx="7848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l-PL" b="1" i="1" u="sng" dirty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>
              <a:latin typeface="+mn-lt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1556792"/>
            <a:ext cx="8424936" cy="482453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Rozporządzenie PE i Rady 1303/2013 – art. 7</a:t>
            </a:r>
          </a:p>
          <a:p>
            <a:r>
              <a:rPr lang="pl-PL" sz="2100" i="1" dirty="0">
                <a:latin typeface="+mn-lt"/>
              </a:rPr>
              <a:t>„Państwa członkowskie i Komisja podejmują odpowiednie kroki w celu zapobiegania wszelkim formom dyskryminacji ze względu na płeć, rasę lub pochodzenie etniczne, religię lub światopogląd, niepełnosprawność, wiek lub orientację seksualną podczas przygotowania i wdrażania programów. W procesie przygotowywania i wdrażania programów należy w szczególności wziąć pod uwagę zapewnienie dostępności dla osób z </a:t>
            </a:r>
            <a:r>
              <a:rPr lang="pl-PL" sz="2100" i="1" dirty="0" err="1">
                <a:latin typeface="+mn-lt"/>
              </a:rPr>
              <a:t>niepełnosprawnościami</a:t>
            </a:r>
            <a:r>
              <a:rPr lang="pl-PL" sz="2100" i="1" dirty="0">
                <a:latin typeface="+mn-lt"/>
              </a:rPr>
              <a:t>”</a:t>
            </a:r>
            <a:r>
              <a:rPr lang="pl-PL" sz="2100" dirty="0">
                <a:latin typeface="+mn-lt"/>
              </a:rPr>
              <a:t>.</a:t>
            </a:r>
            <a:endParaRPr lang="pl-PL" altLang="pl-PL" sz="21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Rozporządzenie PE i Rady 1304/2013 – art. 8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100" dirty="0">
                <a:latin typeface="+mn-lt"/>
                <a:cs typeface="Arial" charset="0"/>
              </a:rPr>
              <a:t>    </a:t>
            </a:r>
            <a:r>
              <a:rPr lang="pl-PL" altLang="pl-PL" sz="2100" b="1" dirty="0">
                <a:latin typeface="+mn-lt"/>
                <a:cs typeface="Arial" charset="0"/>
              </a:rPr>
              <a:t>Konwencja ONZ o prawach osób niepełnosprawnych </a:t>
            </a:r>
            <a:r>
              <a:rPr lang="pl-PL" altLang="pl-PL" sz="2100" dirty="0">
                <a:latin typeface="+mn-lt"/>
                <a:cs typeface="Arial" charset="0"/>
              </a:rPr>
              <a:t>- ratyfikowana przez PL w 2012r.</a:t>
            </a:r>
            <a:r>
              <a:rPr lang="pl-PL" altLang="pl-PL" sz="2100" dirty="0">
                <a:latin typeface="+mn-lt"/>
              </a:rPr>
              <a:t> </a:t>
            </a:r>
            <a:r>
              <a:rPr lang="pl-PL" sz="2100" dirty="0">
                <a:latin typeface="+mn-lt"/>
              </a:rPr>
              <a:t>„</a:t>
            </a:r>
            <a:r>
              <a:rPr lang="pl-PL" sz="2100" i="1" dirty="0">
                <a:latin typeface="+mn-lt"/>
              </a:rPr>
              <a:t>niepełnosprawność powstaje w wyniku interakcji pomiędzy osobami z dysfunkcjami a barierami środowiskowymi i wynikającymi z postaw ludzkich, będącej przeszkodą dla pełnego uczestnictwa osób niepełnosprawnych w życiu społecznym, na równych zasadach z innymi obywatelami”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b="1" dirty="0">
                <a:latin typeface="+mn-lt"/>
                <a:cs typeface="Arial" charset="0"/>
              </a:rPr>
              <a:t>Wytyczne</a:t>
            </a:r>
            <a:r>
              <a:rPr lang="pl-PL" altLang="pl-PL" sz="2300" dirty="0">
                <a:latin typeface="+mn-lt"/>
                <a:cs typeface="Arial" charset="0"/>
              </a:rPr>
              <a:t> w zakresie realizacji zasady równości szans i niedyskryminacji, w tym dostępności dla osób z </a:t>
            </a:r>
            <a:r>
              <a:rPr lang="pl-PL" altLang="pl-PL" sz="2300" dirty="0" err="1">
                <a:latin typeface="+mn-lt"/>
                <a:cs typeface="Arial" charset="0"/>
              </a:rPr>
              <a:t>niepełnosprawnościami</a:t>
            </a:r>
            <a:r>
              <a:rPr lang="pl-PL" altLang="pl-PL" sz="2300" dirty="0">
                <a:latin typeface="+mn-lt"/>
                <a:cs typeface="Arial" charset="0"/>
              </a:rPr>
              <a:t> oraz zasady równości szans kobiet i mężczyzn w ramach funduszy unijnych na lata 2014-2020</a:t>
            </a:r>
            <a:endParaRPr lang="pl-PL" altLang="pl-PL" sz="23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b="1" dirty="0">
                <a:latin typeface="+mn-lt"/>
                <a:cs typeface="Arial" charset="0"/>
              </a:rPr>
              <a:t>Poradnik </a:t>
            </a:r>
            <a:r>
              <a:rPr lang="pl-PL" altLang="pl-PL" sz="2300" dirty="0">
                <a:latin typeface="+mn-lt"/>
                <a:cs typeface="Arial" charset="0"/>
              </a:rPr>
              <a:t>- realizacja zasady równości szans i niedyskryminacji, w tym dostępności dla osób z </a:t>
            </a:r>
            <a:r>
              <a:rPr lang="pl-PL" altLang="pl-PL" sz="2300" dirty="0" err="1">
                <a:latin typeface="+mn-lt"/>
                <a:cs typeface="Arial" charset="0"/>
              </a:rPr>
              <a:t>niepełnosprawnościami</a:t>
            </a:r>
            <a:r>
              <a:rPr lang="pl-PL" altLang="pl-PL" sz="2300" dirty="0">
                <a:latin typeface="+mn-lt"/>
                <a:cs typeface="Arial" charset="0"/>
              </a:rPr>
              <a:t>. </a:t>
            </a: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49574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31000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17444" y="980729"/>
            <a:ext cx="8197668" cy="4935222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altLang="pl-PL" dirty="0">
                <a:latin typeface="Calibri" panose="020F0502020204030204" pitchFamily="34" charset="0"/>
              </a:rPr>
              <a:t>Możliwość finansowania specyficznych usług nieprzewidzianych z góry we wniosku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o dofinansowanie projektu, lecz uruchamianych wraz z pojawieniem się w projekcie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(w charakterze uczestnika lub personelu) osoby z niepełnosprawnością.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latin typeface="Calibri" panose="020F050202020403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Wnioskodawca może skorzystać z przesunięcia środków w budżecie lub wnioskować </a:t>
            </a:r>
            <a:b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</a:b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o zwiększenie wartości projektu. Maksymalny koszt mechanizmu racjonalnych usprawnień na jedną osobę w projekcie wynosi 12 000 złotych</a:t>
            </a:r>
            <a:r>
              <a:rPr lang="pl-PL" dirty="0">
                <a:latin typeface="+mn-lt"/>
                <a:ea typeface="Times New Roman"/>
              </a:rPr>
              <a:t> brutto.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latin typeface="+mn-lt"/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</a:rPr>
              <a:t>Koszty te muszą być pokrywane z puli  środków w ramach kosztów bezpośrednich</a:t>
            </a:r>
            <a:r>
              <a:rPr lang="pl-PL" dirty="0">
                <a:ea typeface="Times New Roman"/>
              </a:rPr>
              <a:t>.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</a:rPr>
              <a:t>Ponosząc</a:t>
            </a:r>
            <a:r>
              <a:rPr lang="pl-PL" dirty="0">
                <a:latin typeface="+mn-lt"/>
                <a:ea typeface="Calibri" pitchFamily="34" charset="0"/>
                <a:cs typeface="Times New Roman" pitchFamily="18" charset="0"/>
              </a:rPr>
              <a:t> wydatki na mechanizm racjonalnych usprawnień, beneficjent jest zobowiązany do uzasadnienia konieczności poniesienia takich kosztów z zastosowaniem najbardziej efektywnego dla danego przypadku sposobu.</a:t>
            </a:r>
            <a:endParaRPr lang="pl-PL" dirty="0">
              <a:latin typeface="+mn-lt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553036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84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Projekty ogólnodostępne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38854"/>
            <a:ext cx="8280920" cy="49144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projektach ogólnodostępnych, w przypadku wystąpienia potrzeby sfinansowania kosztów wynikających z posiadanych niepełnosprawności przez uczestników (lub personel) projektu, wnioskodawca korzysta z przesunięcia środków w projekcie lub wnioskuje o zwiększenie wartości projektu w ramach skorzystania z mechanizm racjonalnych usprawnień.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Co istotne, wnioskodawca w projektach ogólnodostępnych nie powinien zakładać,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że w projekcie nie wystąpi udział osób z niepełnosprawnością. Ale taż nie powinien zakładać osiągnięcia określonych celów dla osób z niepełnosprawnością ani planować określonych wydatków na te cele w budżecie, gdyż de facto nie wie czy ta grupa uczestników rzeczywiście pojawi się w projekcie. 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90214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2555776" y="1196752"/>
            <a:ext cx="3417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Projekty dedykowane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11560" y="1988840"/>
            <a:ext cx="8136904" cy="3888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wyłącznie na osoby z </a:t>
            </a:r>
            <a:r>
              <a:rPr lang="pl-PL" dirty="0" err="1">
                <a:latin typeface="+mn-lt"/>
              </a:rPr>
              <a:t>niepełnoprawnościami</a:t>
            </a:r>
            <a:r>
              <a:rPr lang="pl-PL" dirty="0">
                <a:latin typeface="+mn-lt"/>
              </a:rPr>
              <a:t>  lub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 których założono określony % udziału osób z niepełnosprawnościami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rozpoznanymi potrzebami. </a:t>
            </a:r>
          </a:p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755576" y="2170411"/>
            <a:ext cx="72008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  <a:latin typeface="Calibri"/>
              </a:rPr>
              <a:t>Projekty dedykowane to projekty skierowane 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060242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23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340768"/>
            <a:ext cx="8568952" cy="32403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683568" y="1052736"/>
            <a:ext cx="80032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W projekcie dedykowanym wnioskodawca ma możliwość uwzględnienia wydatków na zapewnienie dostępności (np. montaż platformy) czy dostosowanie projektu już na etapie sporządzania wniosku o dofinansowanie. Wówczas limit 12 tys. zł. na uczestnika nie obowiązuje, gdyż nie jest to mechanizm racjonalnych usprawnień,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a zaprojektowanie wsparcia na zasadzie uniwersalnego projektowania czyli w oparciu o Standardy dostępności. 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Jednocześnie konieczne jest wskazanie w projekcie diagnozy potrzeb danej grupy osób z niepełnosprawnością oraz zaplanowanie działań i wskaźników adekwatnych do skali środków przeznaczonych na </a:t>
            </a:r>
            <a:r>
              <a:rPr lang="pl-PL" dirty="0" err="1">
                <a:latin typeface="+mn-lt"/>
              </a:rPr>
              <a:t>wsparcie</a:t>
            </a:r>
            <a:r>
              <a:rPr lang="pl-PL" dirty="0">
                <a:latin typeface="+mn-lt"/>
              </a:rPr>
              <a:t> bezpośrednie osoby.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b="1" dirty="0">
                <a:latin typeface="+mn-lt"/>
              </a:rPr>
              <a:t>Jednakże w projekcie dedykowanym, którego założenia przygotowano na zasadzie uniwersalnego projektowania możliwe jest wykorzystanie mechanizmu racjonalnych usprawnień </a:t>
            </a:r>
            <a:r>
              <a:rPr lang="pl-PL" dirty="0">
                <a:latin typeface="+mn-lt"/>
              </a:rPr>
              <a:t>np. gdy w projekcie dedykowanym osobom niesłyszącym, pojawi się uczestnik z dodatkową dysfunkcją - np. z niepełnosprawnością ruchową. </a:t>
            </a:r>
          </a:p>
          <a:p>
            <a:pPr algn="just"/>
            <a:endParaRPr lang="pl-PL" dirty="0">
              <a:latin typeface="+mn-lt"/>
            </a:endParaRPr>
          </a:p>
          <a:p>
            <a:endParaRPr lang="pl-PL" b="1" dirty="0">
              <a:solidFill>
                <a:schemeClr val="accent1"/>
              </a:solidFill>
            </a:endParaRP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Neutralność </a:t>
            </a:r>
            <a:r>
              <a:rPr lang="pl-PL" sz="2800" b="1" dirty="0">
                <a:latin typeface="+mj-lt"/>
              </a:rPr>
              <a:t>produktów</a:t>
            </a:r>
            <a:r>
              <a:rPr lang="pl-PL" sz="2800" dirty="0">
                <a:latin typeface="+mj-lt"/>
              </a:rPr>
              <a:t> projektu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012160" y="141277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2852936"/>
            <a:ext cx="7560840" cy="33843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539552" y="1484784"/>
            <a:ext cx="820891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Neutralność projektu nie istnieje natomiast </a:t>
            </a:r>
            <a:r>
              <a:rPr lang="pl-PL" sz="2000" b="1" dirty="0">
                <a:latin typeface="+mn-lt"/>
              </a:rPr>
              <a:t>neutralność produktu </a:t>
            </a:r>
            <a:r>
              <a:rPr lang="pl-PL" sz="2000" dirty="0">
                <a:latin typeface="+mn-lt"/>
              </a:rPr>
              <a:t>jest sytuacją rzadką oraz wyjątkową ponieważ odbiorcą  każdego z produktów projektu może być osobą z niepełnosprawnością. 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dirty="0">
                <a:latin typeface="+mn-lt"/>
              </a:rPr>
              <a:t>Należy pamiętać, że pomimo iż projekt może nie zakładać bezpośredniej pomocy osobom o różnych potrzebach funkcjonalnych, to jednak trwałe efekty takich projektów będą służyć wszystkim, również osobom z niepełnosprawnościami.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dirty="0">
                <a:latin typeface="+mn-lt"/>
              </a:rPr>
              <a:t>Jeżeli jednak Wnioskodawca uznaje, że  </a:t>
            </a:r>
            <a:r>
              <a:rPr lang="pl-PL" sz="2000" b="1" dirty="0">
                <a:latin typeface="+mn-lt"/>
              </a:rPr>
              <a:t>produkty jego projektu </a:t>
            </a:r>
            <a:r>
              <a:rPr lang="pl-PL" sz="2000" dirty="0">
                <a:latin typeface="+mn-lt"/>
              </a:rPr>
              <a:t>mają neutralny wpływ na realizację tej zasady, wówczas musi zostać to  udowodnione (wykazane) w treści wniosku o dofinansowanie.  </a:t>
            </a:r>
          </a:p>
          <a:p>
            <a:r>
              <a:rPr lang="pl-PL" sz="2000" b="1" dirty="0">
                <a:latin typeface="+mn-lt"/>
              </a:rPr>
              <a:t>Neutralność produktu </a:t>
            </a:r>
            <a:r>
              <a:rPr lang="pl-PL" sz="2000" dirty="0">
                <a:latin typeface="+mn-lt"/>
              </a:rPr>
              <a:t>musi wynikać wprost z zapisów wniosku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o dofinansowanie. </a:t>
            </a:r>
          </a:p>
          <a:p>
            <a:r>
              <a:rPr lang="pl-PL" dirty="0"/>
              <a:t> </a:t>
            </a:r>
            <a:endParaRPr lang="pl-PL" dirty="0">
              <a:latin typeface="+mn-lt"/>
            </a:endParaRPr>
          </a:p>
        </p:txBody>
      </p:sp>
      <p:pic>
        <p:nvPicPr>
          <p:cNvPr id="12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Jeżeli wnioskodawca deklaruje, że jego projekt nie realizuje zasady dostępności dla osób z niepełnosprawnościami tj. deklaruje neutralność produktu względem zasady, wówczas z listy rozwijanej w pkt. 1.20 Typ projektu powinien wybrać opcję:  </a:t>
            </a:r>
          </a:p>
          <a:p>
            <a:pPr>
              <a:lnSpc>
                <a:spcPct val="150000"/>
              </a:lnSpc>
            </a:pPr>
            <a:r>
              <a:rPr lang="pl-PL" sz="2000" i="1" dirty="0">
                <a:latin typeface="+mn-lt"/>
              </a:rPr>
              <a:t>Projekt, w którym nie stosuje się zasady dostępności dla osób z niepełnosprawnościami.</a:t>
            </a:r>
          </a:p>
          <a:p>
            <a:pPr>
              <a:lnSpc>
                <a:spcPct val="150000"/>
              </a:lnSpc>
            </a:pPr>
            <a:endParaRPr lang="pl-PL" i="1" u="sng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90110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23528" y="1052736"/>
            <a:ext cx="8280920" cy="5472608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pl-PL" sz="2100" b="1" dirty="0">
                <a:latin typeface="+mn-lt"/>
              </a:rPr>
              <a:t>Uwaga ważne: Należy zapoznać się z instrukcją wypełniania wniosków!</a:t>
            </a:r>
          </a:p>
          <a:p>
            <a:pPr algn="ctr"/>
            <a:endParaRPr lang="pl-PL" sz="2100" b="1" dirty="0">
              <a:latin typeface="+mn-lt"/>
              <a:cs typeface="Arial" pitchFamily="34" charset="0"/>
            </a:endParaRPr>
          </a:p>
          <a:p>
            <a:pPr algn="ctr"/>
            <a:endParaRPr lang="pl-PL" sz="1900" b="1" dirty="0">
              <a:latin typeface="+mn-lt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1900" b="1" dirty="0">
                <a:latin typeface="+mn-lt"/>
                <a:cs typeface="Arial" pitchFamily="34" charset="0"/>
              </a:rPr>
              <a:t>We wniosku o dofinansowanie projektu wymaga się wykazania pozytywnego wpływu realizacji projektu na zasadę różności szans i niedyskryminacji, w tym dostępności dla osób z niepełnosprawnościami.</a:t>
            </a:r>
          </a:p>
          <a:p>
            <a:pPr algn="ctr"/>
            <a:endParaRPr lang="pl-PL" sz="1900" u="dbl" dirty="0">
              <a:latin typeface="+mn-lt"/>
            </a:endParaRPr>
          </a:p>
          <a:p>
            <a:pPr algn="ctr"/>
            <a:endParaRPr lang="pl-PL" sz="1900" b="1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W każdym projekcie należy wybrać z listy rozwijanej wskaźnik produktu </a:t>
            </a:r>
            <a:r>
              <a:rPr lang="pl-PL" sz="1900" i="1" dirty="0">
                <a:latin typeface="+mn-lt"/>
              </a:rPr>
              <a:t>Liczba projektów, w których sfinansowano koszty racjonalnych usprawnień dla osób </a:t>
            </a:r>
            <a:br>
              <a:rPr lang="pl-PL" sz="1900" i="1" dirty="0">
                <a:latin typeface="+mn-lt"/>
              </a:rPr>
            </a:br>
            <a:r>
              <a:rPr lang="pl-PL" sz="1900" i="1" dirty="0">
                <a:latin typeface="+mn-lt"/>
              </a:rPr>
              <a:t>z niepełnosprawnościami</a:t>
            </a:r>
            <a:r>
              <a:rPr lang="pl-PL" sz="1900" dirty="0">
                <a:latin typeface="+mn-lt"/>
              </a:rPr>
              <a:t>. Wskaźnik ten monitoruje wszystkie projekty tj. projekty ogólnodostępne i projekty dedykowane. Zarówno te projekty, w których na wstępie przewidziano działania usprawniające jak i te, które na etapie wdrażania uruchomiły mechanizm racjonalnych usprawnień.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W </a:t>
            </a:r>
            <a:r>
              <a:rPr lang="pl-PL" sz="1900" b="1" dirty="0">
                <a:latin typeface="+mn-lt"/>
              </a:rPr>
              <a:t>pkt. 3.2 GRUPY DOCELOWE </a:t>
            </a:r>
            <a:r>
              <a:rPr lang="pl-PL" sz="1900" dirty="0">
                <a:latin typeface="+mn-lt"/>
              </a:rPr>
              <a:t>- osoby, które zostaną objęte wsparciem, należy opisać również z punktu widzenia cech istotnych dla zadań przewidzianych do realizacji w ramach projektu, takich jak np. wiek, status zawodowy, wykształcenie, płeć, </a:t>
            </a:r>
            <a:r>
              <a:rPr lang="pl-PL" sz="1900" u="sng" dirty="0">
                <a:latin typeface="+mn-lt"/>
              </a:rPr>
              <a:t>niepełnosprawność</a:t>
            </a:r>
            <a:r>
              <a:rPr lang="pl-PL" sz="1900" dirty="0">
                <a:latin typeface="+mn-lt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b="1" dirty="0">
                <a:latin typeface="+mn-lt"/>
              </a:rPr>
              <a:t>REKRUTACJA </a:t>
            </a:r>
            <a:r>
              <a:rPr lang="pl-PL" sz="1900" dirty="0">
                <a:latin typeface="+mn-lt"/>
              </a:rPr>
              <a:t>- </a:t>
            </a:r>
            <a:r>
              <a:rPr lang="pl-PL" sz="1900" dirty="0">
                <a:latin typeface="+mn-lt"/>
                <a:ea typeface="Times New Roman" pitchFamily="18" charset="0"/>
                <a:cs typeface="Arial" pitchFamily="34" charset="0"/>
              </a:rPr>
              <a:t>powinna zostać przeprowadzona w sposób umożliwiający wzięcie udziału w tym procesie jak i samym projekcie każdej zainteresowanej osobie.</a:t>
            </a:r>
            <a:r>
              <a:rPr lang="pl-PL" sz="1900" dirty="0">
                <a:latin typeface="+mn-lt"/>
              </a:rPr>
              <a:t> Wiadomości o projekcie powinny być zamieszczane na stronach/portalach internetowych, z których korzystają osoby z niepełnosprawnościami np. www.niepelnosprawni.pl,  www.bezbarier.pl. </a:t>
            </a:r>
            <a:r>
              <a:rPr lang="pl-PL" sz="1900" dirty="0">
                <a:latin typeface="+mn-lt"/>
                <a:hlinkClick r:id="rId3"/>
              </a:rPr>
              <a:t>www.glusitv.pl</a:t>
            </a:r>
            <a:r>
              <a:rPr lang="pl-PL" sz="1900" dirty="0">
                <a:latin typeface="+mn-lt"/>
              </a:rPr>
              <a:t>, www.fundacjavismaior.pl.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124744"/>
            <a:ext cx="8208912" cy="525658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000" indent="-342000">
              <a:lnSpc>
                <a:spcPct val="110000"/>
              </a:lnSpc>
              <a:buFont typeface="Arial" pitchFamily="34" charset="0"/>
              <a:buChar char="•"/>
            </a:pPr>
            <a:r>
              <a:rPr lang="pl-PL" b="1" dirty="0">
                <a:latin typeface="+mn-lt"/>
              </a:rPr>
              <a:t>ZIDENTYFIKOWANE BARIERY </a:t>
            </a:r>
            <a:r>
              <a:rPr lang="pl-PL" dirty="0">
                <a:latin typeface="+mn-lt"/>
              </a:rPr>
              <a:t>- przy opisie barier należy uwzględniać bariery utrudniające lub uniemożliwiające udział w projekcie osobom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niepełnosprawnościami. 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>
                <a:latin typeface="+mn-lt"/>
              </a:rPr>
              <a:t>Są to w szczególności :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świadomości nt. potrzeb osób z różnymi rodzajami niepełnosprawności (inne potrzeby mają osoby z niepełnosprawnością ruchową, inne osoby niewidome czy niesłyszące, a jeszcze inne osoby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niepełnosprawnością intelektualną),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dostępności, w szczególności do transportu, przestrzeni publicznej i budynków (np. brak podjazdów, wind, sygnalizacji dźwiękowej dla osób niewidzących itp.),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materiałów dydaktycznych, zasobów cyfrowych (np. strony internetowe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usługi internetowe m.in. e-learning niedostosowane do potrzeb osób niewidzących i niedowidzących), niektórych środków masowego przekazu przez konkretne grupy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(np. radio dla osób niesłyszących).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>
                <a:latin typeface="+mn-lt"/>
              </a:rPr>
              <a:t>W </a:t>
            </a:r>
            <a:r>
              <a:rPr lang="pl-PL" b="1" dirty="0">
                <a:latin typeface="+mn-lt"/>
              </a:rPr>
              <a:t>pkt. 4.1 ZADANIA </a:t>
            </a:r>
            <a:r>
              <a:rPr lang="pl-PL" dirty="0">
                <a:latin typeface="+mn-lt"/>
              </a:rPr>
              <a:t>– wskazanie w jaki sposób projekt uwzględnia formy wsparcia dla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. Możliwe do realizacji działania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tym zakresie to np. zastosowanie mechanizmu racjonalnych usprawnień. Należy także opisać dostępność produktów projektu, eliminowanie czynników ograniczające dostępność.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endParaRPr lang="pl-PL" sz="2400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b="1" dirty="0">
                <a:latin typeface="+mn-lt"/>
              </a:rPr>
              <a:t>Pkt. 4.3 POTENCJAŁ WNIOSKODAWCY I PARTNERÓW- </a:t>
            </a:r>
            <a:r>
              <a:rPr lang="pl-PL" dirty="0">
                <a:latin typeface="+mn-lt"/>
              </a:rPr>
              <a:t>w Instrukcji zamieszczono przykłady zapisów odnośnie potencjału i sposobu zarządzania projektem, których wskazanie w treści wniosku może świadczyć o dostępności projektu dla osób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b="1" dirty="0">
                <a:latin typeface="+mn-lt"/>
              </a:rPr>
              <a:t>Pkt. 4.4 DOŚWIADCZENIE WNIOSKODAWCY I PARTNERÓW </a:t>
            </a:r>
            <a:r>
              <a:rPr lang="pl-PL" dirty="0">
                <a:latin typeface="+mn-lt"/>
              </a:rPr>
              <a:t>- o ile to możliwe,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tej części wniosku należy wykazać również dotychczasowe doświadczenie wnioskodawcy i partnerów w zakresie realizacji tożsamych działań na rzecz osób z niepełnosprawnością oraz realizacji projektów dostępnych.</a:t>
            </a:r>
          </a:p>
          <a:p>
            <a:pPr>
              <a:lnSpc>
                <a:spcPct val="120000"/>
              </a:lnSpc>
            </a:pP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85400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29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518457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latin typeface="+mn-lt"/>
              </a:rPr>
              <a:t>Ponadto proszę pamiętać, aby uwzględniać zasadę dostępności w procesie zlecania zamówień publicznych – odpowiednie zapisy SIWZ, stosowanie klauzul społecznych promujących m.in. zatrudnienie osób z </a:t>
            </a:r>
            <a:r>
              <a:rPr lang="pl-PL" sz="2100" dirty="0" err="1">
                <a:latin typeface="+mn-lt"/>
              </a:rPr>
              <a:t>niepełnosprawnościami</a:t>
            </a:r>
            <a:r>
              <a:rPr lang="pl-PL" sz="2100" dirty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100" b="1" dirty="0">
                <a:latin typeface="+mn-lt"/>
              </a:rPr>
              <a:t>klauzuli zastrzeżonej </a:t>
            </a:r>
            <a:r>
              <a:rPr lang="pl-PL" sz="2100" dirty="0">
                <a:latin typeface="+mn-lt"/>
              </a:rPr>
              <a:t>- umożliwiającej zastrzeżenie przez zamawiającego możliwości udziału w postępowaniu o udzielenie zamówienia publicznego wyłącznie dla podmiotów, w których ponad 50% zatrudnionych stanowią osoby </a:t>
            </a:r>
            <a:br>
              <a:rPr lang="pl-PL" sz="2100" dirty="0">
                <a:latin typeface="+mn-lt"/>
              </a:rPr>
            </a:br>
            <a:r>
              <a:rPr lang="pl-PL" sz="2100" dirty="0">
                <a:latin typeface="+mn-lt"/>
              </a:rPr>
              <a:t>z niepełnosprawnościami;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sz="21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100" b="1" dirty="0">
                <a:latin typeface="+mn-lt"/>
              </a:rPr>
              <a:t>klauzuli zatrudnieniowej </a:t>
            </a:r>
            <a:r>
              <a:rPr lang="pl-PL" sz="2100" dirty="0">
                <a:latin typeface="+mn-lt"/>
              </a:rPr>
              <a:t>- dającej zamawiającemu możliwość nałożenia na wykonawcę wymogu zatrudnienia przy realizacji przedmiotu zamówienia osób znajdujących się w trudnej sytuacji na rynku pracy.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 algn="ctr">
              <a:lnSpc>
                <a:spcPct val="110000"/>
              </a:lnSpc>
            </a:pPr>
            <a:r>
              <a:rPr lang="pl-PL" dirty="0">
                <a:latin typeface="+mn-lt"/>
              </a:rPr>
              <a:t>Szczegółowe informacje w tym przykładowy katalog klauzul społecznych  znajduje się </a:t>
            </a:r>
          </a:p>
          <a:p>
            <a:pPr marL="342000" indent="-342000" algn="ctr">
              <a:lnSpc>
                <a:spcPct val="110000"/>
              </a:lnSpc>
            </a:pPr>
            <a:r>
              <a:rPr lang="pl-PL" dirty="0">
                <a:latin typeface="+mn-lt"/>
              </a:rPr>
              <a:t>w  regulaminie konkursu (dot. usług cateringowych, usług sprzątania, usług poligraficznych, zamówienie materiałów informacyjno-promocyjnych).</a:t>
            </a:r>
          </a:p>
          <a:p>
            <a:pPr algn="just">
              <a:lnSpc>
                <a:spcPct val="150000"/>
              </a:lnSpc>
            </a:pPr>
            <a:endParaRPr lang="pl-PL" sz="2400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755576" y="1124744"/>
            <a:ext cx="762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Definicja osoby z niepełnosprawnością w RPO WD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7504" y="1988840"/>
            <a:ext cx="5112568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1628800"/>
            <a:ext cx="7992888" cy="482453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pl-PL" sz="2100" b="1" dirty="0">
                <a:latin typeface="+mj-lt"/>
              </a:rPr>
              <a:t>Osoby z niepełnosprawnością: </a:t>
            </a:r>
          </a:p>
          <a:p>
            <a:pPr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są definiowane w rozumieniu ustawy z dnia 27 sierpnia 1997 r. o rehabilitacji zawodowej i społecznej oraz zatrudnianiu osób niepełnosprawnych (</a:t>
            </a:r>
            <a:r>
              <a:rPr lang="pl-PL" sz="2100" i="1" dirty="0">
                <a:latin typeface="+mn-lt"/>
              </a:rPr>
              <a:t>potwierdzeniem niepełnosprawności jest orzeczenie o niepełnosprawności</a:t>
            </a:r>
            <a:r>
              <a:rPr lang="pl-PL" sz="2100" dirty="0">
                <a:latin typeface="+mn-lt"/>
              </a:rPr>
              <a:t>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a także osoby z zaburzeniami psychicznymi, w rozumieniu ustawy z dnia 19 sierpnia 1994 r. o ochronie zdrowia psychicznego  (</a:t>
            </a:r>
            <a:r>
              <a:rPr lang="pl-PL" sz="2100" i="1" dirty="0">
                <a:latin typeface="+mn-lt"/>
              </a:rPr>
              <a:t>potwierdzeniem niepełnosprawności jest orzeczenie lub dokument  poświadczający stan zdrowia wydany przez lekarza, tj. orzeczenie o stanie zdrowia lub opinię</a:t>
            </a:r>
            <a:r>
              <a:rPr lang="pl-PL" sz="2100" dirty="0">
                <a:latin typeface="+mn-lt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900" dirty="0">
              <a:latin typeface="+mn-lt"/>
            </a:endParaRPr>
          </a:p>
          <a:p>
            <a:pPr algn="ctr"/>
            <a:endParaRPr lang="pl-PL" sz="2100" b="1" dirty="0">
              <a:latin typeface="+mn-lt"/>
            </a:endParaRPr>
          </a:p>
          <a:p>
            <a:pPr lvl="0" algn="just" eaLnBrk="1" hangingPunct="1"/>
            <a:r>
              <a:rPr lang="pl-PL" sz="2100" dirty="0">
                <a:latin typeface="+mn-lt"/>
                <a:ea typeface="Calibri" pitchFamily="34" charset="0"/>
                <a:cs typeface="Times New Roman" pitchFamily="18" charset="0"/>
              </a:rPr>
              <a:t>Warto zauważyć, że odchodzi się od terminu osoby niepełnosprawne. Pojęciem stosowanym  obecnie jest: </a:t>
            </a:r>
            <a:r>
              <a:rPr lang="pl-PL" sz="2100" b="1" dirty="0">
                <a:latin typeface="+mn-lt"/>
                <a:ea typeface="Calibri" pitchFamily="34" charset="0"/>
                <a:cs typeface="Times New Roman" pitchFamily="18" charset="0"/>
              </a:rPr>
              <a:t>osoby z niepełnosprawnościami </a:t>
            </a:r>
            <a:r>
              <a:rPr lang="pl-PL" sz="2100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pl-PL" sz="2100" b="1" dirty="0">
                <a:latin typeface="+mn-lt"/>
              </a:rPr>
              <a:t> </a:t>
            </a: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3824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30</a:t>
            </a:fld>
            <a:endParaRPr lang="pl-PL" altLang="pl-PL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42798" y="90100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124744"/>
            <a:ext cx="8280920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2000" b="1" u="sng" dirty="0">
                <a:latin typeface="+mj-lt"/>
                <a:ea typeface="Times New Roman" pitchFamily="18" charset="0"/>
                <a:cs typeface="Arial" pitchFamily="34" charset="0"/>
              </a:rPr>
              <a:t>W jakich przypadkach projekt nie realizuje zasady dostępności? </a:t>
            </a:r>
          </a:p>
          <a:p>
            <a:pPr lvl="0" algn="ctr" eaLnBrk="1" hangingPunct="1">
              <a:lnSpc>
                <a:spcPct val="150000"/>
              </a:lnSpc>
            </a:pPr>
            <a:endParaRPr lang="pl-PL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nie ma żadnych informacji we wniosku o dofinansowanie projektu;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informacje wskazują, że projekt może dyskryminować, np. niezasadna neutralność produktu poprzez zakładanie, że użytkownikami tego produktu będą wyłącznie osoby z niepełnosprawnością słuchu, niegwarantujące dostępu produktu osobom z niepełnosprawnością sprzężoną; </a:t>
            </a: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stosowanie ogólnych sformułowań, np. projekt jest zgodny z zasadą równości szans, projekt jest dostępny dla wszystkich; </a:t>
            </a:r>
            <a:endParaRPr lang="pl-PL" dirty="0">
              <a:latin typeface="+mn-lt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11560" y="1196752"/>
            <a:ext cx="7992368" cy="5265160"/>
          </a:xfrm>
          <a:prstGeom prst="rect">
            <a:avLst/>
          </a:prstGeom>
          <a:solidFill>
            <a:schemeClr val="bg1"/>
          </a:solidFill>
          <a:ln w="36000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latin typeface="+mn-lt"/>
              </a:rPr>
              <a:t>      </a:t>
            </a:r>
            <a:endParaRPr lang="pl-PL" b="1" dirty="0">
              <a:latin typeface="+mn-lt"/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Dziękuję za 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Magdalena Danowska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koordynatorka równości szans i niedyskryminacji osób z niepełnosprawnościami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i="1">
                <a:latin typeface="+mn-lt"/>
              </a:rPr>
              <a:t>magdalena.danowska</a:t>
            </a:r>
            <a:r>
              <a:rPr lang="pl-PL" sz="1400" b="1" i="1" dirty="0" err="1">
                <a:latin typeface="+mn-lt"/>
              </a:rPr>
              <a:t>@</a:t>
            </a:r>
            <a:r>
              <a:rPr lang="pl-PL" sz="1400" b="1" i="1" err="1">
                <a:latin typeface="+mn-lt"/>
              </a:rPr>
              <a:t>dolnyslask</a:t>
            </a:r>
            <a:r>
              <a:rPr lang="pl-PL" sz="1400" b="1" i="1">
                <a:latin typeface="+mn-lt"/>
              </a:rPr>
              <a:t>.pl</a:t>
            </a:r>
            <a:endParaRPr lang="pl-PL" sz="1400" dirty="0"/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/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96469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052736"/>
            <a:ext cx="7920880" cy="5472608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500" b="1" dirty="0">
                <a:latin typeface="+mj-lt"/>
              </a:rPr>
              <a:t>Uczeń/dziecko z niepełnosprawnością  - dotyczy wyłącznie projektów </a:t>
            </a:r>
            <a:br>
              <a:rPr lang="pl-PL" sz="2500" b="1" dirty="0">
                <a:latin typeface="+mj-lt"/>
              </a:rPr>
            </a:br>
            <a:r>
              <a:rPr lang="pl-PL" sz="2500" b="1" dirty="0">
                <a:latin typeface="+mj-lt"/>
              </a:rPr>
              <a:t>w ramach CT10</a:t>
            </a:r>
          </a:p>
          <a:p>
            <a:pPr algn="just">
              <a:lnSpc>
                <a:spcPct val="150000"/>
              </a:lnSpc>
            </a:pPr>
            <a:endParaRPr lang="pl-PL" sz="2100" b="1" u="sng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>
                <a:latin typeface="+mn-lt"/>
              </a:rPr>
              <a:t> </a:t>
            </a:r>
            <a:r>
              <a:rPr lang="pl-PL" sz="2500" dirty="0">
                <a:latin typeface="+mn-lt"/>
              </a:rPr>
              <a:t>uczeń albo dziecko w wieku przedszkolnym posiadający </a:t>
            </a:r>
            <a:r>
              <a:rPr lang="pl-PL" sz="2500" b="1" dirty="0">
                <a:latin typeface="+mn-lt"/>
              </a:rPr>
              <a:t>orzeczenie</a:t>
            </a:r>
            <a:r>
              <a:rPr lang="pl-PL" sz="2500" dirty="0">
                <a:latin typeface="+mn-lt"/>
              </a:rPr>
              <a:t> o potrzebie kształcenia specjalnego wydane ze względu na dany rodzaj niepełnosprawności, oraz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pl-PL" sz="2500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500" dirty="0">
                <a:latin typeface="+mn-lt"/>
              </a:rPr>
              <a:t> dzieci i młodzież posiadające </a:t>
            </a: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o potrzebie zajęć rewalidacyjno-wychowawczych wydawane ze względu na niepełnosprawność intelektualną w stopniu głębokim. </a:t>
            </a:r>
          </a:p>
          <a:p>
            <a:pPr algn="just">
              <a:lnSpc>
                <a:spcPct val="150000"/>
              </a:lnSpc>
            </a:pPr>
            <a:endParaRPr lang="pl-PL" sz="2500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są wydawane przez zespół orzekający działający w publicznej poradni psychologiczno-pedagogicznej, w tym poradni specjalistycznej; </a:t>
            </a:r>
          </a:p>
          <a:p>
            <a:endParaRPr lang="pl-PL" dirty="0"/>
          </a:p>
          <a:p>
            <a:endParaRPr lang="pl-PL" b="1" dirty="0"/>
          </a:p>
        </p:txBody>
      </p:sp>
      <p:pic>
        <p:nvPicPr>
          <p:cNvPr id="5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124744"/>
            <a:ext cx="7920880" cy="523160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sz="2000" b="1" dirty="0">
                <a:latin typeface="+mj-lt"/>
                <a:cs typeface="Arial" charset="0"/>
              </a:rPr>
              <a:t>Zasada równości szans i niedyskryminacji,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sz="2000" b="1" dirty="0">
                <a:latin typeface="+mj-lt"/>
                <a:cs typeface="Arial" charset="0"/>
              </a:rPr>
              <a:t>w tym dostępności dla osób z niepełnosprawnościami jest weryfikowana przez dwa poniższe elementy (kryterium horyzontalne: </a:t>
            </a:r>
            <a:r>
              <a:rPr lang="pl-PL" sz="2000" b="1" i="1" dirty="0">
                <a:latin typeface="+mj-lt"/>
              </a:rPr>
              <a:t>Kryterium zgodności z właściwymi politykami i zasadami)</a:t>
            </a:r>
            <a:endParaRPr lang="pl-PL" altLang="pl-PL" sz="2000" b="1" dirty="0">
              <a:latin typeface="+mj-lt"/>
              <a:cs typeface="Arial" charset="0"/>
            </a:endParaRPr>
          </a:p>
          <a:p>
            <a:pPr marL="285750" indent="-285750"/>
            <a:endParaRPr lang="pl-PL" b="1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projekt jest otwarty na udział wszystkich osób zainteresowanych uczestnictwem (tj. nie dyskryminuje żadnych grup ze względu na posiadane cechy: płeć, wiek, niepełnosprawność, rasę lub pochodzenie etniczne, wyznawaną religię lub światopogląd, orientację seksualną, miejsce zamieszkania)? </a:t>
            </a:r>
          </a:p>
          <a:p>
            <a:pPr marL="285750" indent="-285750"/>
            <a:endParaRPr lang="pl-PL" sz="2000" dirty="0">
              <a:latin typeface="+mn-lt"/>
            </a:endParaRP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wszystkie produkty projektu (które nie zostały uznane  za neutralne) będą dostępne dla wszystkich użytkowników w tym dla osób z niepełnosprawnościami?</a:t>
            </a:r>
          </a:p>
          <a:p>
            <a:pPr marL="285750" indent="-285750" algn="just"/>
            <a:endParaRPr lang="pl-PL" dirty="0">
              <a:latin typeface="+mn-lt"/>
              <a:cs typeface="Arial" pitchFamily="34" charset="0"/>
            </a:endParaRPr>
          </a:p>
          <a:p>
            <a:pPr marL="285750" indent="-285750">
              <a:lnSpc>
                <a:spcPct val="160000"/>
              </a:lnSpc>
            </a:pPr>
            <a:r>
              <a:rPr lang="pl-PL" dirty="0">
                <a:latin typeface="+mn-lt"/>
              </a:rPr>
              <a:t>W zakresie niniejszego kryterium dopuszcza się możliwość skierowania projektu do </a:t>
            </a:r>
          </a:p>
          <a:p>
            <a:pPr marL="285750" indent="-285750">
              <a:lnSpc>
                <a:spcPct val="160000"/>
              </a:lnSpc>
            </a:pPr>
            <a:r>
              <a:rPr lang="pl-PL" dirty="0">
                <a:latin typeface="+mn-lt"/>
              </a:rPr>
              <a:t>negocjacji w celu poprawy/uzupełnienia kwestii wskazanych w karcie oceny.</a:t>
            </a: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087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95352" y="1109195"/>
            <a:ext cx="83531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>
                <a:latin typeface="+mj-lt"/>
              </a:rPr>
              <a:t>Dyskryminacja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27584" y="1772816"/>
            <a:ext cx="7776864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60000"/>
              </a:lnSpc>
            </a:pPr>
            <a:r>
              <a:rPr lang="pl-PL" dirty="0">
                <a:latin typeface="+mn-lt"/>
              </a:rPr>
              <a:t>Jakiekolwiek różnicowanie, wykluczanie lub ograniczanie ze względu na jakiekolwiek przesłanki, którego </a:t>
            </a:r>
            <a:r>
              <a:rPr lang="pl-PL" u="sng" dirty="0">
                <a:latin typeface="+mn-lt"/>
              </a:rPr>
              <a:t>celem</a:t>
            </a:r>
            <a:r>
              <a:rPr lang="pl-PL" dirty="0">
                <a:latin typeface="+mn-lt"/>
              </a:rPr>
              <a:t> lub </a:t>
            </a:r>
            <a:r>
              <a:rPr lang="pl-PL" u="sng" dirty="0">
                <a:latin typeface="+mn-lt"/>
              </a:rPr>
              <a:t>skutkiem</a:t>
            </a:r>
            <a:r>
              <a:rPr lang="pl-PL" dirty="0">
                <a:latin typeface="+mn-lt"/>
              </a:rPr>
              <a:t> jest naruszenie lub zniweczenie uznania, korzystania lub wykonywania wszelkich praw człowieka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podstawowych wolności w dziedzinie polityki, gospodarki, w dziedzinie społecznej, kulturalnej, obywatelskiej lub w jakiejkolwiek innej, na zasadzie równości z innymi osobami. </a:t>
            </a:r>
          </a:p>
          <a:p>
            <a:pPr>
              <a:lnSpc>
                <a:spcPct val="160000"/>
              </a:lnSpc>
            </a:pPr>
            <a:endParaRPr lang="pl-PL" b="1" u="sng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+mn-lt"/>
              </a:rPr>
              <a:t>Dyskryminacja to  brak dostępu do realizacji  przynależnych praw i wolności</a:t>
            </a: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11862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Dostępność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1772816"/>
            <a:ext cx="7920880" cy="432048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b="1" dirty="0">
                <a:latin typeface="+mj-lt"/>
                <a:cs typeface="Arial" charset="0"/>
              </a:rPr>
              <a:t>Dostępność to realna możliwość skorzystania z praw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u="dbl" dirty="0">
              <a:latin typeface="+mj-lt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l-PL" altLang="pl-PL" dirty="0">
                <a:latin typeface="+mn-lt"/>
                <a:cs typeface="Arial" charset="0"/>
              </a:rPr>
              <a:t>Właściwość środowiska fizycznego, transportu, technologii i systemów informacyjno - komunikacyjnych oraz towarów i usług pozwalająca osobom </a:t>
            </a:r>
            <a:br>
              <a:rPr lang="pl-PL" altLang="pl-PL" dirty="0">
                <a:latin typeface="+mn-lt"/>
                <a:cs typeface="Arial" charset="0"/>
              </a:rPr>
            </a:br>
            <a:r>
              <a:rPr lang="pl-PL" altLang="pl-PL" dirty="0">
                <a:latin typeface="+mn-lt"/>
                <a:cs typeface="Arial" charset="0"/>
              </a:rPr>
              <a:t>z niepełnosprawnościami na korzystanie z nich na zasadzie równości z innymi osobami.</a:t>
            </a:r>
          </a:p>
          <a:p>
            <a:pPr marL="285750" indent="-285750" eaLnBrk="1" hangingPunct="1">
              <a:lnSpc>
                <a:spcPct val="150000"/>
              </a:lnSpc>
              <a:defRPr/>
            </a:pPr>
            <a:endParaRPr lang="pl-PL" altLang="pl-PL" dirty="0">
              <a:latin typeface="+mn-lt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l-PL" altLang="pl-PL" b="1" dirty="0">
                <a:latin typeface="+mn-lt"/>
                <a:cs typeface="Arial" charset="0"/>
              </a:rPr>
              <a:t>Dostępność oznacza, że wszystkie produkty np. materiały szkoleniowe, modernizowane obiekty mogą być wykorzystywane przez osoby z niepełnosprawnościami. Modernizacja dotyczy  co najmniej tych elementów budynku, które były przedmiotem finansowania EFS.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58155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1268760"/>
            <a:ext cx="8784976" cy="488846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539552" y="1556792"/>
            <a:ext cx="8280920" cy="123233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405461" y="3134331"/>
            <a:ext cx="3948472" cy="1662821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KONCEPCJA UNIWERSALNEGO PROJEKTOWANIA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926812" y="3125176"/>
            <a:ext cx="3825875" cy="1671975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osób/sytuacji, gdy przystąpią do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923928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076056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377991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810039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proces alternatywny 17"/>
          <p:cNvSpPr/>
          <p:nvPr/>
        </p:nvSpPr>
        <p:spPr>
          <a:xfrm>
            <a:off x="323528" y="5157192"/>
            <a:ext cx="3960440" cy="893145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tworzenia Wniosku o dofinansowanie projektu</a:t>
            </a:r>
          </a:p>
        </p:txBody>
      </p:sp>
      <p:sp>
        <p:nvSpPr>
          <p:cNvPr id="19" name="Schemat blokowy: proces alternatywny 18"/>
          <p:cNvSpPr/>
          <p:nvPr/>
        </p:nvSpPr>
        <p:spPr>
          <a:xfrm>
            <a:off x="4932040" y="5157192"/>
            <a:ext cx="3801664" cy="89314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realizacji Wniosku o dofinansowanie projektu</a:t>
            </a:r>
          </a:p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77765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69269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dirty="0">
                <a:latin typeface="+mj-lt"/>
              </a:rPr>
              <a:t>Koncepcja uniwersalnego projektowania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1628800"/>
            <a:ext cx="7992888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  <a:cs typeface="Calibri" panose="020F0502020204030204" pitchFamily="34" charset="0"/>
              </a:rPr>
              <a:t>Definicja  ogólna:</a:t>
            </a: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Projektowanie produktów, środowiska, programów i usług w taki sposób, by były użyteczne </a:t>
            </a:r>
            <a:r>
              <a:rPr lang="pl-PL" sz="1900" b="1" dirty="0">
                <a:latin typeface="+mn-lt"/>
              </a:rPr>
              <a:t>dla wszystkich</a:t>
            </a:r>
            <a:r>
              <a:rPr lang="pl-PL" sz="1900" dirty="0">
                <a:latin typeface="+mn-lt"/>
              </a:rPr>
              <a:t>, w największym możliwym stopniu, bez potrzeby adaptacji bądź wyspecjalizowanego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W przypadku planowania projektu w pierwszej kolejności należy dążyć do zapewnienia jego dostępności w oparciu o koncepcje uniwersalnego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b="1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96559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13488</TotalTime>
  <Words>1663</Words>
  <Application>Microsoft Office PowerPoint</Application>
  <PresentationFormat>Pokaz na ekranie (4:3)</PresentationFormat>
  <Paragraphs>327</Paragraphs>
  <Slides>31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Magdalena Danowska</cp:lastModifiedBy>
  <cp:revision>1158</cp:revision>
  <cp:lastPrinted>2018-05-22T10:19:42Z</cp:lastPrinted>
  <dcterms:created xsi:type="dcterms:W3CDTF">2010-12-31T07:04:34Z</dcterms:created>
  <dcterms:modified xsi:type="dcterms:W3CDTF">2018-11-28T13:47:54Z</dcterms:modified>
</cp:coreProperties>
</file>