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4" r:id="rId3"/>
    <p:sldId id="333" r:id="rId4"/>
    <p:sldId id="354" r:id="rId5"/>
    <p:sldId id="262" r:id="rId6"/>
    <p:sldId id="343" r:id="rId7"/>
    <p:sldId id="342" r:id="rId8"/>
    <p:sldId id="344" r:id="rId9"/>
    <p:sldId id="349" r:id="rId10"/>
  </p:sldIdLst>
  <p:sldSz cx="9144000" cy="6858000" type="screen4x3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85"/>
    <a:srgbClr val="FFFF00"/>
    <a:srgbClr val="00CCFF"/>
    <a:srgbClr val="FDC000"/>
    <a:srgbClr val="4F81BD"/>
    <a:srgbClr val="0099FF"/>
    <a:srgbClr val="FF9900"/>
    <a:srgbClr val="7300FF"/>
    <a:srgbClr val="FEFC9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138" autoAdjust="0"/>
  </p:normalViewPr>
  <p:slideViewPr>
    <p:cSldViewPr>
      <p:cViewPr>
        <p:scale>
          <a:sx n="112" d="100"/>
          <a:sy n="112" d="100"/>
        </p:scale>
        <p:origin x="-1584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6" y="-102"/>
      </p:cViewPr>
      <p:guideLst>
        <p:guide orient="horz" pos="3124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Dziennikarze%20i%20inne%20bomby\na%20KM\pa&#378;dziernik%202018\wykres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Info%20miesi&#281;czna%20na%20ZWD\2018\09.2018\MR%20wykresy%20wojw&#243;dztw%20do%20inf.%20miesi&#281;cznej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Info%20miesi&#281;czna%20na%20ZWD\2018\09.2018\MR%20wykresy%20wojw&#243;dztw%20do%20inf.%20miesi&#281;cznej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Info%20miesi&#281;czna%20na%20ZWD\2018\09.2018\MR%20wykresy%20wojw&#243;dztw%20do%20inf.%20miesi&#281;cznej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Info%20miesi&#281;czna%20na%20ZWD\2018\09.2018\MR%20wykresy%20wojw&#243;dztw%20do%20inf.%20miesi&#281;cznej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071659452574387E-2"/>
          <c:y val="2.948540336400678E-2"/>
          <c:w val="0.91676115846437334"/>
          <c:h val="0.627682846116607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'wykres finansowy'!$B$3</c:f>
              <c:strCache>
                <c:ptCount val="1"/>
                <c:pt idx="0">
                  <c:v>Nabory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1.5275504637206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8.2730084089376286E-3"/>
                  <c:y val="-3.2733396050534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'wykres finansowy'!$A$4:$A$14</c:f>
              <c:strCache>
                <c:ptCount val="11"/>
                <c:pt idx="0">
                  <c:v>1 Przedsiębiorstwa i innowacje</c:v>
                </c:pt>
                <c:pt idx="1">
                  <c:v>2 Technologie informacyjno-komunikacyjne </c:v>
                </c:pt>
                <c:pt idx="2">
                  <c:v>3 Gospodarka niskoemisyjna</c:v>
                </c:pt>
                <c:pt idx="3">
                  <c:v> 4 Środowisko i zasoby</c:v>
                </c:pt>
                <c:pt idx="4">
                  <c:v>5 Transport</c:v>
                </c:pt>
                <c:pt idx="5">
                  <c:v>6 Infrastruktura spójności społecznej</c:v>
                </c:pt>
                <c:pt idx="6">
                  <c:v>7 Infrastruktura edukacyjna</c:v>
                </c:pt>
                <c:pt idx="7">
                  <c:v>8 Rynek pracy</c:v>
                </c:pt>
                <c:pt idx="8">
                  <c:v>9 Włączenie społeczne</c:v>
                </c:pt>
                <c:pt idx="9">
                  <c:v>10 Edukacja</c:v>
                </c:pt>
                <c:pt idx="10">
                  <c:v>11 Pomoc techniczna</c:v>
                </c:pt>
              </c:strCache>
            </c:strRef>
          </c:cat>
          <c:val>
            <c:numRef>
              <c:f>'wykres finansowy'!$B$4:$B$14</c:f>
              <c:numCache>
                <c:formatCode>0%</c:formatCode>
                <c:ptCount val="11"/>
                <c:pt idx="0">
                  <c:v>1.0831179820558785</c:v>
                </c:pt>
                <c:pt idx="1">
                  <c:v>0.96184329368073196</c:v>
                </c:pt>
                <c:pt idx="2">
                  <c:v>0.91724536464374495</c:v>
                </c:pt>
                <c:pt idx="3">
                  <c:v>1.0241518447332161</c:v>
                </c:pt>
                <c:pt idx="4">
                  <c:v>0.83352426886545472</c:v>
                </c:pt>
                <c:pt idx="5">
                  <c:v>0.92284450435667353</c:v>
                </c:pt>
                <c:pt idx="6">
                  <c:v>1.123783779752614</c:v>
                </c:pt>
                <c:pt idx="7">
                  <c:v>0.74149418413652035</c:v>
                </c:pt>
                <c:pt idx="8">
                  <c:v>1.0448223434212034</c:v>
                </c:pt>
                <c:pt idx="9">
                  <c:v>1.0552415916343156</c:v>
                </c:pt>
                <c:pt idx="10">
                  <c:v>0.53504208009141796</c:v>
                </c:pt>
              </c:numCache>
            </c:numRef>
          </c:val>
        </c:ser>
        <c:ser>
          <c:idx val="1"/>
          <c:order val="1"/>
          <c:tx>
            <c:strRef>
              <c:f>'wykres finansowy'!$C$3</c:f>
              <c:strCache>
                <c:ptCount val="1"/>
                <c:pt idx="0">
                  <c:v>Wnioski zatwierdzone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6518431437605662E-3"/>
                  <c:y val="-1.9639934533551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1365042044688143E-3"/>
                  <c:y val="-1.9639934533551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1.5275504637206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894173674114692E-3"/>
                  <c:y val="-2.18221494817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'wykres finansowy'!$A$4:$A$14</c:f>
              <c:strCache>
                <c:ptCount val="11"/>
                <c:pt idx="0">
                  <c:v>1 Przedsiębiorstwa i innowacje</c:v>
                </c:pt>
                <c:pt idx="1">
                  <c:v>2 Technologie informacyjno-komunikacyjne </c:v>
                </c:pt>
                <c:pt idx="2">
                  <c:v>3 Gospodarka niskoemisyjna</c:v>
                </c:pt>
                <c:pt idx="3">
                  <c:v> 4 Środowisko i zasoby</c:v>
                </c:pt>
                <c:pt idx="4">
                  <c:v>5 Transport</c:v>
                </c:pt>
                <c:pt idx="5">
                  <c:v>6 Infrastruktura spójności społecznej</c:v>
                </c:pt>
                <c:pt idx="6">
                  <c:v>7 Infrastruktura edukacyjna</c:v>
                </c:pt>
                <c:pt idx="7">
                  <c:v>8 Rynek pracy</c:v>
                </c:pt>
                <c:pt idx="8">
                  <c:v>9 Włączenie społeczne</c:v>
                </c:pt>
                <c:pt idx="9">
                  <c:v>10 Edukacja</c:v>
                </c:pt>
                <c:pt idx="10">
                  <c:v>11 Pomoc techniczna</c:v>
                </c:pt>
              </c:strCache>
            </c:strRef>
          </c:cat>
          <c:val>
            <c:numRef>
              <c:f>'wykres finansowy'!$C$4:$C$14</c:f>
              <c:numCache>
                <c:formatCode>0%</c:formatCode>
                <c:ptCount val="11"/>
                <c:pt idx="0">
                  <c:v>0.76100558140301444</c:v>
                </c:pt>
                <c:pt idx="1">
                  <c:v>0.97897530401494759</c:v>
                </c:pt>
                <c:pt idx="2">
                  <c:v>0.87129769649540756</c:v>
                </c:pt>
                <c:pt idx="3">
                  <c:v>0.85931895566568395</c:v>
                </c:pt>
                <c:pt idx="4">
                  <c:v>0.80669363056033427</c:v>
                </c:pt>
                <c:pt idx="5">
                  <c:v>0.94284918811097651</c:v>
                </c:pt>
                <c:pt idx="6">
                  <c:v>0.90989764403555351</c:v>
                </c:pt>
                <c:pt idx="7">
                  <c:v>0.62975652314892805</c:v>
                </c:pt>
                <c:pt idx="8">
                  <c:v>0.42296692113740908</c:v>
                </c:pt>
                <c:pt idx="9">
                  <c:v>0.67226517342857017</c:v>
                </c:pt>
                <c:pt idx="10">
                  <c:v>0.53504205761453771</c:v>
                </c:pt>
              </c:numCache>
            </c:numRef>
          </c:val>
        </c:ser>
        <c:ser>
          <c:idx val="2"/>
          <c:order val="2"/>
          <c:tx>
            <c:strRef>
              <c:f>'wykres finansowy'!$D$3</c:f>
              <c:strCache>
                <c:ptCount val="1"/>
                <c:pt idx="0">
                  <c:v>Umowy</c:v>
                </c:pt>
              </c:strCache>
            </c:strRef>
          </c:tx>
          <c:invertIfNegative val="0"/>
          <c:dLbls>
            <c:dLbl>
              <c:idx val="10"/>
              <c:layout>
                <c:manualLayout>
                  <c:x val="1.2409512613406443E-2"/>
                  <c:y val="4.000681188772248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'wykres finansowy'!$A$4:$A$14</c:f>
              <c:strCache>
                <c:ptCount val="11"/>
                <c:pt idx="0">
                  <c:v>1 Przedsiębiorstwa i innowacje</c:v>
                </c:pt>
                <c:pt idx="1">
                  <c:v>2 Technologie informacyjno-komunikacyjne </c:v>
                </c:pt>
                <c:pt idx="2">
                  <c:v>3 Gospodarka niskoemisyjna</c:v>
                </c:pt>
                <c:pt idx="3">
                  <c:v> 4 Środowisko i zasoby</c:v>
                </c:pt>
                <c:pt idx="4">
                  <c:v>5 Transport</c:v>
                </c:pt>
                <c:pt idx="5">
                  <c:v>6 Infrastruktura spójności społecznej</c:v>
                </c:pt>
                <c:pt idx="6">
                  <c:v>7 Infrastruktura edukacyjna</c:v>
                </c:pt>
                <c:pt idx="7">
                  <c:v>8 Rynek pracy</c:v>
                </c:pt>
                <c:pt idx="8">
                  <c:v>9 Włączenie społeczne</c:v>
                </c:pt>
                <c:pt idx="9">
                  <c:v>10 Edukacja</c:v>
                </c:pt>
                <c:pt idx="10">
                  <c:v>11 Pomoc techniczna</c:v>
                </c:pt>
              </c:strCache>
            </c:strRef>
          </c:cat>
          <c:val>
            <c:numRef>
              <c:f>'wykres finansowy'!$D$4:$D$14</c:f>
              <c:numCache>
                <c:formatCode>0%</c:formatCode>
                <c:ptCount val="11"/>
                <c:pt idx="0">
                  <c:v>0.58014741601528286</c:v>
                </c:pt>
                <c:pt idx="1">
                  <c:v>0.74237670477529671</c:v>
                </c:pt>
                <c:pt idx="2">
                  <c:v>0.76584720942801965</c:v>
                </c:pt>
                <c:pt idx="3">
                  <c:v>0.74034351214141225</c:v>
                </c:pt>
                <c:pt idx="4">
                  <c:v>0.64908803762940614</c:v>
                </c:pt>
                <c:pt idx="5">
                  <c:v>0.76994984030306934</c:v>
                </c:pt>
                <c:pt idx="6">
                  <c:v>0.85005288374557475</c:v>
                </c:pt>
                <c:pt idx="7">
                  <c:v>0.55672936650517479</c:v>
                </c:pt>
                <c:pt idx="8">
                  <c:v>0.38729728834391025</c:v>
                </c:pt>
                <c:pt idx="9">
                  <c:v>0.53303052278783458</c:v>
                </c:pt>
                <c:pt idx="10">
                  <c:v>0.51639127003027185</c:v>
                </c:pt>
              </c:numCache>
            </c:numRef>
          </c:val>
        </c:ser>
        <c:ser>
          <c:idx val="3"/>
          <c:order val="3"/>
          <c:tx>
            <c:strRef>
              <c:f>'wykres finansowy'!$E$3</c:f>
              <c:strCache>
                <c:ptCount val="1"/>
                <c:pt idx="0">
                  <c:v>Wnioski o płatność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7576694696458772E-3"/>
                  <c:y val="-1.5275504637206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1.9639934533551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1.7457719585379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1822149481723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0111337914996463E-16"/>
                  <c:y val="-1.9639934533551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'wykres finansowy'!$A$4:$A$14</c:f>
              <c:strCache>
                <c:ptCount val="11"/>
                <c:pt idx="0">
                  <c:v>1 Przedsiębiorstwa i innowacje</c:v>
                </c:pt>
                <c:pt idx="1">
                  <c:v>2 Technologie informacyjno-komunikacyjne </c:v>
                </c:pt>
                <c:pt idx="2">
                  <c:v>3 Gospodarka niskoemisyjna</c:v>
                </c:pt>
                <c:pt idx="3">
                  <c:v> 4 Środowisko i zasoby</c:v>
                </c:pt>
                <c:pt idx="4">
                  <c:v>5 Transport</c:v>
                </c:pt>
                <c:pt idx="5">
                  <c:v>6 Infrastruktura spójności społecznej</c:v>
                </c:pt>
                <c:pt idx="6">
                  <c:v>7 Infrastruktura edukacyjna</c:v>
                </c:pt>
                <c:pt idx="7">
                  <c:v>8 Rynek pracy</c:v>
                </c:pt>
                <c:pt idx="8">
                  <c:v>9 Włączenie społeczne</c:v>
                </c:pt>
                <c:pt idx="9">
                  <c:v>10 Edukacja</c:v>
                </c:pt>
                <c:pt idx="10">
                  <c:v>11 Pomoc techniczna</c:v>
                </c:pt>
              </c:strCache>
            </c:strRef>
          </c:cat>
          <c:val>
            <c:numRef>
              <c:f>'wykres finansowy'!$E$4:$E$14</c:f>
              <c:numCache>
                <c:formatCode>0%</c:formatCode>
                <c:ptCount val="11"/>
                <c:pt idx="0">
                  <c:v>0.1532934220460194</c:v>
                </c:pt>
                <c:pt idx="1">
                  <c:v>0.25656517938136542</c:v>
                </c:pt>
                <c:pt idx="2">
                  <c:v>0.19110847343529166</c:v>
                </c:pt>
                <c:pt idx="3">
                  <c:v>0.17308110986788364</c:v>
                </c:pt>
                <c:pt idx="4">
                  <c:v>0.28721487752865421</c:v>
                </c:pt>
                <c:pt idx="5">
                  <c:v>0.13627385700011421</c:v>
                </c:pt>
                <c:pt idx="6">
                  <c:v>0.42916317905068319</c:v>
                </c:pt>
                <c:pt idx="7">
                  <c:v>0.30253617788473186</c:v>
                </c:pt>
                <c:pt idx="8">
                  <c:v>0.10414329984765171</c:v>
                </c:pt>
                <c:pt idx="9">
                  <c:v>0.20411506641707819</c:v>
                </c:pt>
                <c:pt idx="10">
                  <c:v>0.34350178174229989</c:v>
                </c:pt>
              </c:numCache>
            </c:numRef>
          </c:val>
        </c:ser>
        <c:ser>
          <c:idx val="4"/>
          <c:order val="4"/>
          <c:tx>
            <c:strRef>
              <c:f>'wykres finansowy'!$F$3</c:f>
              <c:strCache>
                <c:ptCount val="1"/>
                <c:pt idx="0">
                  <c:v>Certyfikacja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2730084089376286E-3"/>
                  <c:y val="-1.9639934533551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'wykres finansowy'!$A$4:$A$14</c:f>
              <c:strCache>
                <c:ptCount val="11"/>
                <c:pt idx="0">
                  <c:v>1 Przedsiębiorstwa i innowacje</c:v>
                </c:pt>
                <c:pt idx="1">
                  <c:v>2 Technologie informacyjno-komunikacyjne </c:v>
                </c:pt>
                <c:pt idx="2">
                  <c:v>3 Gospodarka niskoemisyjna</c:v>
                </c:pt>
                <c:pt idx="3">
                  <c:v> 4 Środowisko i zasoby</c:v>
                </c:pt>
                <c:pt idx="4">
                  <c:v>5 Transport</c:v>
                </c:pt>
                <c:pt idx="5">
                  <c:v>6 Infrastruktura spójności społecznej</c:v>
                </c:pt>
                <c:pt idx="6">
                  <c:v>7 Infrastruktura edukacyjna</c:v>
                </c:pt>
                <c:pt idx="7">
                  <c:v>8 Rynek pracy</c:v>
                </c:pt>
                <c:pt idx="8">
                  <c:v>9 Włączenie społeczne</c:v>
                </c:pt>
                <c:pt idx="9">
                  <c:v>10 Edukacja</c:v>
                </c:pt>
                <c:pt idx="10">
                  <c:v>11 Pomoc techniczna</c:v>
                </c:pt>
              </c:strCache>
            </c:strRef>
          </c:cat>
          <c:val>
            <c:numRef>
              <c:f>'wykres finansowy'!$F$4:$F$14</c:f>
              <c:numCache>
                <c:formatCode>0%</c:formatCode>
                <c:ptCount val="11"/>
                <c:pt idx="0">
                  <c:v>0.18815672523575025</c:v>
                </c:pt>
                <c:pt idx="1">
                  <c:v>0.150773426429091</c:v>
                </c:pt>
                <c:pt idx="2">
                  <c:v>0.14463162455930334</c:v>
                </c:pt>
                <c:pt idx="3">
                  <c:v>0.10096779148299038</c:v>
                </c:pt>
                <c:pt idx="4">
                  <c:v>0.24875774989417412</c:v>
                </c:pt>
                <c:pt idx="5">
                  <c:v>0.10246638333527709</c:v>
                </c:pt>
                <c:pt idx="6">
                  <c:v>0.41726009587277763</c:v>
                </c:pt>
                <c:pt idx="7">
                  <c:v>0.23079718657117895</c:v>
                </c:pt>
                <c:pt idx="8">
                  <c:v>7.0334416554999044E-2</c:v>
                </c:pt>
                <c:pt idx="9">
                  <c:v>0.15402060076246085</c:v>
                </c:pt>
                <c:pt idx="10">
                  <c:v>0.29438977572115388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691712"/>
        <c:axId val="158693248"/>
        <c:axId val="0"/>
      </c:bar3DChart>
      <c:catAx>
        <c:axId val="158691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l-PL"/>
          </a:p>
        </c:txPr>
        <c:crossAx val="158693248"/>
        <c:crosses val="autoZero"/>
        <c:auto val="1"/>
        <c:lblAlgn val="ctr"/>
        <c:lblOffset val="100"/>
        <c:noMultiLvlLbl val="0"/>
      </c:catAx>
      <c:valAx>
        <c:axId val="15869324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58691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/>
              <a:t>Liczba podpisanych umów o dofinansowanie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30.09.2018'!$A$74:$A$89</c:f>
              <c:strCache>
                <c:ptCount val="16"/>
                <c:pt idx="0">
                  <c:v>śląskie</c:v>
                </c:pt>
                <c:pt idx="1">
                  <c:v>dolnośląskie</c:v>
                </c:pt>
                <c:pt idx="2">
                  <c:v>małopolskie</c:v>
                </c:pt>
                <c:pt idx="3">
                  <c:v>lubelskie</c:v>
                </c:pt>
                <c:pt idx="4">
                  <c:v>mazowieckie</c:v>
                </c:pt>
                <c:pt idx="5">
                  <c:v>podkarpackie</c:v>
                </c:pt>
                <c:pt idx="6">
                  <c:v>warmińsko-mazurskie</c:v>
                </c:pt>
                <c:pt idx="7">
                  <c:v>wielkopolskie</c:v>
                </c:pt>
                <c:pt idx="8">
                  <c:v>łódzkie</c:v>
                </c:pt>
                <c:pt idx="9">
                  <c:v>pomorskie</c:v>
                </c:pt>
                <c:pt idx="10">
                  <c:v>świętokrzyskie</c:v>
                </c:pt>
                <c:pt idx="11">
                  <c:v>kujawsko-pomorskie</c:v>
                </c:pt>
                <c:pt idx="12">
                  <c:v>zachodniopomorskie</c:v>
                </c:pt>
                <c:pt idx="13">
                  <c:v>podlaskie</c:v>
                </c:pt>
                <c:pt idx="14">
                  <c:v>opolskie</c:v>
                </c:pt>
                <c:pt idx="15">
                  <c:v>lubuskie</c:v>
                </c:pt>
              </c:strCache>
            </c:strRef>
          </c:cat>
          <c:val>
            <c:numRef>
              <c:f>'Dane na 30.09.2018'!$B$74:$B$89</c:f>
              <c:numCache>
                <c:formatCode>#,##0</c:formatCode>
                <c:ptCount val="16"/>
                <c:pt idx="0">
                  <c:v>2957</c:v>
                </c:pt>
                <c:pt idx="1">
                  <c:v>2719</c:v>
                </c:pt>
                <c:pt idx="2">
                  <c:v>2561</c:v>
                </c:pt>
                <c:pt idx="3">
                  <c:v>2485</c:v>
                </c:pt>
                <c:pt idx="4">
                  <c:v>2417</c:v>
                </c:pt>
                <c:pt idx="5">
                  <c:v>2142</c:v>
                </c:pt>
                <c:pt idx="6">
                  <c:v>2115</c:v>
                </c:pt>
                <c:pt idx="7">
                  <c:v>2043</c:v>
                </c:pt>
                <c:pt idx="8">
                  <c:v>2013</c:v>
                </c:pt>
                <c:pt idx="9">
                  <c:v>1493</c:v>
                </c:pt>
                <c:pt idx="10">
                  <c:v>1441</c:v>
                </c:pt>
                <c:pt idx="11">
                  <c:v>1357</c:v>
                </c:pt>
                <c:pt idx="12">
                  <c:v>1318</c:v>
                </c:pt>
                <c:pt idx="13">
                  <c:v>1117</c:v>
                </c:pt>
                <c:pt idx="14">
                  <c:v>884</c:v>
                </c:pt>
                <c:pt idx="15">
                  <c:v>705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552064"/>
        <c:axId val="160553600"/>
        <c:axId val="0"/>
      </c:bar3DChart>
      <c:catAx>
        <c:axId val="16055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553600"/>
        <c:crosses val="autoZero"/>
        <c:auto val="1"/>
        <c:lblAlgn val="ctr"/>
        <c:lblOffset val="100"/>
        <c:noMultiLvlLbl val="0"/>
      </c:catAx>
      <c:valAx>
        <c:axId val="16055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0552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/>
              <a:t>Dofinansowanie UE w podpisanych umowach w mln zł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4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133520242660821E-3"/>
                  <c:y val="-1.3250574528229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869432504051499E-2"/>
                  <c:y val="-3.068660925773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1060693060369766E-3"/>
                  <c:y val="-3.9019594245705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825910005401993E-2"/>
                  <c:y val="-3.682393110928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461542428652691E-2"/>
                  <c:y val="-4.0624479747200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4615376663718627E-2"/>
                  <c:y val="-9.9378869026737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8461484781892218E-2"/>
                  <c:y val="-4.6761801598748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9.8911728473322566E-3"/>
                  <c:y val="-1.5343304628869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9034460467496361E-2"/>
                  <c:y val="-3.0686850884583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2.3901697931974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30.09.2018'!$A$124:$A$139</c:f>
              <c:strCache>
                <c:ptCount val="16"/>
                <c:pt idx="0">
                  <c:v>śląskie</c:v>
                </c:pt>
                <c:pt idx="1">
                  <c:v>małopolskie</c:v>
                </c:pt>
                <c:pt idx="2">
                  <c:v>wielkopolskie</c:v>
                </c:pt>
                <c:pt idx="3">
                  <c:v>pomorskie</c:v>
                </c:pt>
                <c:pt idx="4">
                  <c:v>dolnośląskie</c:v>
                </c:pt>
                <c:pt idx="5">
                  <c:v>lubelskie</c:v>
                </c:pt>
                <c:pt idx="6">
                  <c:v>łódzkie</c:v>
                </c:pt>
                <c:pt idx="7">
                  <c:v>mazowieckie</c:v>
                </c:pt>
                <c:pt idx="8">
                  <c:v>podkarpackie</c:v>
                </c:pt>
                <c:pt idx="9">
                  <c:v>kujawsko-pomorskie</c:v>
                </c:pt>
                <c:pt idx="10">
                  <c:v>warmińsko-mazurskie</c:v>
                </c:pt>
                <c:pt idx="11">
                  <c:v>zachodniopomorskie</c:v>
                </c:pt>
                <c:pt idx="12">
                  <c:v>świętokrzyskie</c:v>
                </c:pt>
                <c:pt idx="13">
                  <c:v>opolskie</c:v>
                </c:pt>
                <c:pt idx="14">
                  <c:v>podlaskie</c:v>
                </c:pt>
                <c:pt idx="15">
                  <c:v>lubuskie</c:v>
                </c:pt>
              </c:strCache>
            </c:strRef>
          </c:cat>
          <c:val>
            <c:numRef>
              <c:f>'Dane na 30.09.2018'!$D$124:$D$139</c:f>
              <c:numCache>
                <c:formatCode>#,##0.00</c:formatCode>
                <c:ptCount val="16"/>
                <c:pt idx="0">
                  <c:v>8418.5710299999992</c:v>
                </c:pt>
                <c:pt idx="1">
                  <c:v>7437.4005584699999</c:v>
                </c:pt>
                <c:pt idx="2">
                  <c:v>6936.1512359999997</c:v>
                </c:pt>
                <c:pt idx="3">
                  <c:v>6237.0088955600004</c:v>
                </c:pt>
                <c:pt idx="4">
                  <c:v>5852.9833464899993</c:v>
                </c:pt>
                <c:pt idx="5">
                  <c:v>5757.44881162</c:v>
                </c:pt>
                <c:pt idx="6">
                  <c:v>5551.7621246799999</c:v>
                </c:pt>
                <c:pt idx="7">
                  <c:v>5506.1277963399998</c:v>
                </c:pt>
                <c:pt idx="8">
                  <c:v>5346.8952924599998</c:v>
                </c:pt>
                <c:pt idx="9">
                  <c:v>4187.2834567399996</c:v>
                </c:pt>
                <c:pt idx="10">
                  <c:v>4004.5475262800001</c:v>
                </c:pt>
                <c:pt idx="11">
                  <c:v>3503.5866549000002</c:v>
                </c:pt>
                <c:pt idx="12">
                  <c:v>3115.5227463200004</c:v>
                </c:pt>
                <c:pt idx="13">
                  <c:v>2871.7824405199999</c:v>
                </c:pt>
                <c:pt idx="14">
                  <c:v>2742.6858910199999</c:v>
                </c:pt>
                <c:pt idx="15">
                  <c:v>2314.3205132800003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653120"/>
        <c:axId val="161654656"/>
        <c:axId val="0"/>
      </c:bar3DChart>
      <c:catAx>
        <c:axId val="16165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1654656"/>
        <c:crosses val="autoZero"/>
        <c:auto val="1"/>
        <c:lblAlgn val="ctr"/>
        <c:lblOffset val="100"/>
        <c:noMultiLvlLbl val="0"/>
      </c:catAx>
      <c:valAx>
        <c:axId val="16165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1653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/>
              <a:t>Liczba zatwierdzonych wniosków o płatność</a:t>
            </a:r>
          </a:p>
        </c:rich>
      </c:tx>
      <c:layout>
        <c:manualLayout>
          <c:xMode val="edge"/>
          <c:yMode val="edge"/>
          <c:x val="0.27781333475024517"/>
          <c:y val="1.693641507956310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6.5573770491803504E-3"/>
                  <c:y val="-2.406014657744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1147540983607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666666666666672E-2"/>
                  <c:y val="-3.8259200358612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30.09.2018'!$A$96:$A$111</c:f>
              <c:strCache>
                <c:ptCount val="16"/>
                <c:pt idx="0">
                  <c:v>dolnośląskie</c:v>
                </c:pt>
                <c:pt idx="1">
                  <c:v>śląskie</c:v>
                </c:pt>
                <c:pt idx="2">
                  <c:v>mazowieckie</c:v>
                </c:pt>
                <c:pt idx="3">
                  <c:v>łódzkie</c:v>
                </c:pt>
                <c:pt idx="4">
                  <c:v>podkarpackie</c:v>
                </c:pt>
                <c:pt idx="5">
                  <c:v>lubelskie</c:v>
                </c:pt>
                <c:pt idx="6">
                  <c:v>pomorskie</c:v>
                </c:pt>
                <c:pt idx="7">
                  <c:v>wielkopolskie</c:v>
                </c:pt>
                <c:pt idx="8">
                  <c:v>małopolskie</c:v>
                </c:pt>
                <c:pt idx="9">
                  <c:v>świętokrzyskie</c:v>
                </c:pt>
                <c:pt idx="10">
                  <c:v>warmińsko-mazurskie</c:v>
                </c:pt>
                <c:pt idx="11">
                  <c:v>zachodniopomorskie</c:v>
                </c:pt>
                <c:pt idx="12">
                  <c:v>kujawsko-pomorskie</c:v>
                </c:pt>
                <c:pt idx="13">
                  <c:v>opolskie</c:v>
                </c:pt>
                <c:pt idx="14">
                  <c:v>podlaskie</c:v>
                </c:pt>
                <c:pt idx="15">
                  <c:v>lubuskie</c:v>
                </c:pt>
              </c:strCache>
            </c:strRef>
          </c:cat>
          <c:val>
            <c:numRef>
              <c:f>'Dane na 30.09.2018'!$B$96:$B$111</c:f>
              <c:numCache>
                <c:formatCode>#,##0</c:formatCode>
                <c:ptCount val="16"/>
                <c:pt idx="0">
                  <c:v>8785</c:v>
                </c:pt>
                <c:pt idx="1">
                  <c:v>8614</c:v>
                </c:pt>
                <c:pt idx="2">
                  <c:v>8531</c:v>
                </c:pt>
                <c:pt idx="3">
                  <c:v>8079</c:v>
                </c:pt>
                <c:pt idx="4">
                  <c:v>7714</c:v>
                </c:pt>
                <c:pt idx="5">
                  <c:v>7287</c:v>
                </c:pt>
                <c:pt idx="6">
                  <c:v>7182</c:v>
                </c:pt>
                <c:pt idx="7">
                  <c:v>6984</c:v>
                </c:pt>
                <c:pt idx="8">
                  <c:v>6708</c:v>
                </c:pt>
                <c:pt idx="9">
                  <c:v>5147</c:v>
                </c:pt>
                <c:pt idx="10">
                  <c:v>4973</c:v>
                </c:pt>
                <c:pt idx="11">
                  <c:v>3880</c:v>
                </c:pt>
                <c:pt idx="12">
                  <c:v>3752</c:v>
                </c:pt>
                <c:pt idx="13">
                  <c:v>3487</c:v>
                </c:pt>
                <c:pt idx="14">
                  <c:v>3082</c:v>
                </c:pt>
                <c:pt idx="15">
                  <c:v>2659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299264"/>
        <c:axId val="162301056"/>
        <c:axId val="0"/>
      </c:bar3DChart>
      <c:catAx>
        <c:axId val="16229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2301056"/>
        <c:crosses val="autoZero"/>
        <c:auto val="1"/>
        <c:lblAlgn val="ctr"/>
        <c:lblOffset val="100"/>
        <c:noMultiLvlLbl val="0"/>
      </c:catAx>
      <c:valAx>
        <c:axId val="16230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229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+mn-lt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/>
              <a:t>Dofinansowanie UE we wnioskach o płatność w mln zł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2.1680213101130923E-3"/>
                  <c:y val="-1.8845693833154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598866035167544E-3"/>
                  <c:y val="-2.8268540749732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003645690007846E-2"/>
                  <c:y val="-4.8070616447097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7539319623286694E-3"/>
                  <c:y val="-2.148736661318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1201429929614508E-2"/>
                  <c:y val="-3.7211257037014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4134272996619738E-2"/>
                  <c:y val="-1.0191078713645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2.2222218333820206E-2"/>
                  <c:y val="-4.5253655124792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7.9371711894351948E-3"/>
                  <c:y val="-1.6703289798401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6489985162723143E-2"/>
                  <c:y val="1.0191078713645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30.09.2018'!$A$157:$A$172</c:f>
              <c:strCache>
                <c:ptCount val="16"/>
                <c:pt idx="0">
                  <c:v>śląskie</c:v>
                </c:pt>
                <c:pt idx="1">
                  <c:v>dolnośląskie</c:v>
                </c:pt>
                <c:pt idx="2">
                  <c:v>wielkopolskie</c:v>
                </c:pt>
                <c:pt idx="3">
                  <c:v>podkarpackie</c:v>
                </c:pt>
                <c:pt idx="4">
                  <c:v>małopolskie</c:v>
                </c:pt>
                <c:pt idx="5">
                  <c:v>mazowieckie</c:v>
                </c:pt>
                <c:pt idx="6">
                  <c:v>lubelskie</c:v>
                </c:pt>
                <c:pt idx="7">
                  <c:v>łódzkie</c:v>
                </c:pt>
                <c:pt idx="8">
                  <c:v>pomorskie</c:v>
                </c:pt>
                <c:pt idx="9">
                  <c:v>zachodniopomorskie</c:v>
                </c:pt>
                <c:pt idx="10">
                  <c:v>kujawsko-pomorskie</c:v>
                </c:pt>
                <c:pt idx="11">
                  <c:v>opolskie</c:v>
                </c:pt>
                <c:pt idx="12">
                  <c:v>warmińsko-mazurskie</c:v>
                </c:pt>
                <c:pt idx="13">
                  <c:v>świętokrzyskie</c:v>
                </c:pt>
                <c:pt idx="14">
                  <c:v>lubuskie</c:v>
                </c:pt>
                <c:pt idx="15">
                  <c:v>podlaskie</c:v>
                </c:pt>
              </c:strCache>
            </c:strRef>
          </c:cat>
          <c:val>
            <c:numRef>
              <c:f>'Dane na 30.09.2018'!$D$157:$D$172</c:f>
              <c:numCache>
                <c:formatCode>#,##0.00</c:formatCode>
                <c:ptCount val="16"/>
                <c:pt idx="0">
                  <c:v>2194.8879208400003</c:v>
                </c:pt>
                <c:pt idx="1">
                  <c:v>1959.17025881</c:v>
                </c:pt>
                <c:pt idx="2">
                  <c:v>1939.0175665100001</c:v>
                </c:pt>
                <c:pt idx="3">
                  <c:v>1877.59358357</c:v>
                </c:pt>
                <c:pt idx="4">
                  <c:v>1793.2120440599999</c:v>
                </c:pt>
                <c:pt idx="5">
                  <c:v>1766.74683757</c:v>
                </c:pt>
                <c:pt idx="6">
                  <c:v>1424.0288501500002</c:v>
                </c:pt>
                <c:pt idx="7">
                  <c:v>1414.65177808</c:v>
                </c:pt>
                <c:pt idx="8">
                  <c:v>1394.4229472300001</c:v>
                </c:pt>
                <c:pt idx="9">
                  <c:v>1114.54745781</c:v>
                </c:pt>
                <c:pt idx="10">
                  <c:v>1049.2264728999999</c:v>
                </c:pt>
                <c:pt idx="11">
                  <c:v>974.25959065999996</c:v>
                </c:pt>
                <c:pt idx="12">
                  <c:v>940.13441138999997</c:v>
                </c:pt>
                <c:pt idx="13">
                  <c:v>815.59140635000006</c:v>
                </c:pt>
                <c:pt idx="14">
                  <c:v>598.31617534000009</c:v>
                </c:pt>
                <c:pt idx="15">
                  <c:v>585.28271730999995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695808"/>
        <c:axId val="162701696"/>
        <c:axId val="0"/>
      </c:bar3DChart>
      <c:catAx>
        <c:axId val="16269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2701696"/>
        <c:crosses val="autoZero"/>
        <c:auto val="1"/>
        <c:lblAlgn val="ctr"/>
        <c:lblOffset val="100"/>
        <c:noMultiLvlLbl val="0"/>
      </c:catAx>
      <c:valAx>
        <c:axId val="16270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269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1532" cy="496173"/>
          </a:xfrm>
          <a:prstGeom prst="rect">
            <a:avLst/>
          </a:prstGeom>
        </p:spPr>
        <p:txBody>
          <a:bodyPr vert="horz" lIns="91622" tIns="45812" rIns="91622" bIns="458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047" y="4"/>
            <a:ext cx="2941532" cy="496173"/>
          </a:xfrm>
          <a:prstGeom prst="rect">
            <a:avLst/>
          </a:prstGeom>
        </p:spPr>
        <p:txBody>
          <a:bodyPr vert="horz" lIns="91622" tIns="45812" rIns="91622" bIns="45812" rtlCol="0"/>
          <a:lstStyle>
            <a:lvl1pPr algn="r">
              <a:defRPr sz="1200"/>
            </a:lvl1pPr>
          </a:lstStyle>
          <a:p>
            <a:fld id="{D8F6125F-04B8-46E4-A731-05E4BE090AA9}" type="datetimeFigureOut">
              <a:rPr lang="pl-PL" smtClean="0"/>
              <a:pPr/>
              <a:t>2018-10-15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569"/>
            <a:ext cx="2941532" cy="496173"/>
          </a:xfrm>
          <a:prstGeom prst="rect">
            <a:avLst/>
          </a:prstGeom>
        </p:spPr>
        <p:txBody>
          <a:bodyPr vert="horz" lIns="91622" tIns="45812" rIns="91622" bIns="458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047" y="9425569"/>
            <a:ext cx="2941532" cy="496173"/>
          </a:xfrm>
          <a:prstGeom prst="rect">
            <a:avLst/>
          </a:prstGeom>
        </p:spPr>
        <p:txBody>
          <a:bodyPr vert="horz" lIns="91622" tIns="45812" rIns="91622" bIns="45812" rtlCol="0" anchor="b"/>
          <a:lstStyle>
            <a:lvl1pPr algn="r">
              <a:defRPr sz="1200"/>
            </a:lvl1pPr>
          </a:lstStyle>
          <a:p>
            <a:fld id="{DCDE1215-4202-491A-949F-C0C1DE8DA6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040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1430" cy="49583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186" y="0"/>
            <a:ext cx="2941430" cy="49583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3C7867FF-B1B6-42C1-826E-F569E242FF34}" type="datetimeFigureOut">
              <a:rPr lang="pl-PL" smtClean="0"/>
              <a:pPr/>
              <a:t>2018-10-15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201" y="4712969"/>
            <a:ext cx="5431748" cy="4465896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5937"/>
            <a:ext cx="2941430" cy="49583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186" y="9425937"/>
            <a:ext cx="2941430" cy="49583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BA382A15-7D2C-4496-B792-3E52DA6C51C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8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pPr/>
              <a:t>2018-10-15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71600" y="3861048"/>
            <a:ext cx="7772400" cy="266429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STAN REALIZACJI </a:t>
            </a:r>
            <a:b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REGIONALNEGO PROGRAMU OPERACYJNEGO WOJEWÓDZTWA DOLNOŚLĄSKIEGO 2014-2020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Wrocław, </a:t>
            </a:r>
            <a:r>
              <a:rPr lang="pl-PL" sz="22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 październik 2018 r.</a:t>
            </a:r>
            <a:endParaRPr lang="pl-PL" sz="2200" b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0865"/>
            <a:ext cx="4716016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a 1"/>
          <p:cNvGrpSpPr/>
          <p:nvPr/>
        </p:nvGrpSpPr>
        <p:grpSpPr>
          <a:xfrm>
            <a:off x="1854752" y="992004"/>
            <a:ext cx="8735737" cy="5741517"/>
            <a:chOff x="1860351" y="1397071"/>
            <a:chExt cx="5423297" cy="4052636"/>
          </a:xfrm>
        </p:grpSpPr>
        <p:sp>
          <p:nvSpPr>
            <p:cNvPr id="3" name="Dowolny kształt 2"/>
            <p:cNvSpPr/>
            <p:nvPr/>
          </p:nvSpPr>
          <p:spPr>
            <a:xfrm>
              <a:off x="4252024" y="1397071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>
                <a:solidFill>
                  <a:srgbClr val="00CCFF"/>
                </a:solidFill>
              </a:endParaRPr>
            </a:p>
          </p:txBody>
        </p:sp>
        <p:sp>
          <p:nvSpPr>
            <p:cNvPr id="4" name="Dowolny kształt 3"/>
            <p:cNvSpPr/>
            <p:nvPr/>
          </p:nvSpPr>
          <p:spPr>
            <a:xfrm>
              <a:off x="5602426" y="1698365"/>
              <a:ext cx="1681222" cy="903882"/>
            </a:xfrm>
            <a:custGeom>
              <a:avLst/>
              <a:gdLst>
                <a:gd name="connsiteX0" fmla="*/ 0 w 1681222"/>
                <a:gd name="connsiteY0" fmla="*/ 0 h 903882"/>
                <a:gd name="connsiteX1" fmla="*/ 1681222 w 1681222"/>
                <a:gd name="connsiteY1" fmla="*/ 0 h 903882"/>
                <a:gd name="connsiteX2" fmla="*/ 1681222 w 1681222"/>
                <a:gd name="connsiteY2" fmla="*/ 903882 h 903882"/>
                <a:gd name="connsiteX3" fmla="*/ 0 w 1681222"/>
                <a:gd name="connsiteY3" fmla="*/ 903882 h 903882"/>
                <a:gd name="connsiteX4" fmla="*/ 0 w 1681222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222" h="903882">
                  <a:moveTo>
                    <a:pt x="0" y="0"/>
                  </a:moveTo>
                  <a:lnTo>
                    <a:pt x="1681222" y="0"/>
                  </a:lnTo>
                  <a:lnTo>
                    <a:pt x="1681222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5" name="Dowolny kształt 4"/>
            <p:cNvSpPr/>
            <p:nvPr/>
          </p:nvSpPr>
          <p:spPr>
            <a:xfrm>
              <a:off x="2836544" y="1397071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DC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dirty="0"/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3541572" y="2675763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1860351" y="2977058"/>
              <a:ext cx="1626989" cy="903882"/>
            </a:xfrm>
            <a:custGeom>
              <a:avLst/>
              <a:gdLst>
                <a:gd name="connsiteX0" fmla="*/ 0 w 1626989"/>
                <a:gd name="connsiteY0" fmla="*/ 0 h 903882"/>
                <a:gd name="connsiteX1" fmla="*/ 1626989 w 1626989"/>
                <a:gd name="connsiteY1" fmla="*/ 0 h 903882"/>
                <a:gd name="connsiteX2" fmla="*/ 1626989 w 1626989"/>
                <a:gd name="connsiteY2" fmla="*/ 903882 h 903882"/>
                <a:gd name="connsiteX3" fmla="*/ 0 w 1626989"/>
                <a:gd name="connsiteY3" fmla="*/ 903882 h 903882"/>
                <a:gd name="connsiteX4" fmla="*/ 0 w 1626989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6989" h="903882">
                  <a:moveTo>
                    <a:pt x="0" y="0"/>
                  </a:moveTo>
                  <a:lnTo>
                    <a:pt x="1626989" y="0"/>
                  </a:lnTo>
                  <a:lnTo>
                    <a:pt x="1626989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4957053" y="2675763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4196888" y="3943235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/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5602426" y="4255751"/>
              <a:ext cx="1681222" cy="903882"/>
            </a:xfrm>
            <a:custGeom>
              <a:avLst/>
              <a:gdLst>
                <a:gd name="connsiteX0" fmla="*/ 0 w 1681222"/>
                <a:gd name="connsiteY0" fmla="*/ 0 h 903882"/>
                <a:gd name="connsiteX1" fmla="*/ 1681222 w 1681222"/>
                <a:gd name="connsiteY1" fmla="*/ 0 h 903882"/>
                <a:gd name="connsiteX2" fmla="*/ 1681222 w 1681222"/>
                <a:gd name="connsiteY2" fmla="*/ 903882 h 903882"/>
                <a:gd name="connsiteX3" fmla="*/ 0 w 1681222"/>
                <a:gd name="connsiteY3" fmla="*/ 903882 h 903882"/>
                <a:gd name="connsiteX4" fmla="*/ 0 w 1681222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222" h="903882">
                  <a:moveTo>
                    <a:pt x="0" y="0"/>
                  </a:moveTo>
                  <a:lnTo>
                    <a:pt x="1681222" y="0"/>
                  </a:lnTo>
                  <a:lnTo>
                    <a:pt x="1681222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12" name="Dowolny kształt 11"/>
            <p:cNvSpPr/>
            <p:nvPr/>
          </p:nvSpPr>
          <p:spPr>
            <a:xfrm>
              <a:off x="2836544" y="3939657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</p:grpSp>
      <p:sp>
        <p:nvSpPr>
          <p:cNvPr id="6" name="Prostokąt 5"/>
          <p:cNvSpPr/>
          <p:nvPr/>
        </p:nvSpPr>
        <p:spPr>
          <a:xfrm>
            <a:off x="3546677" y="1483646"/>
            <a:ext cx="1872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alokacja </a:t>
            </a:r>
            <a:r>
              <a:rPr lang="pl-PL" sz="1200" b="1" dirty="0"/>
              <a:t>Programu </a:t>
            </a:r>
            <a:endParaRPr lang="pl-PL" sz="1200" b="1" dirty="0" smtClean="0"/>
          </a:p>
          <a:p>
            <a:pPr algn="ctr"/>
            <a:r>
              <a:rPr lang="pl-PL" sz="1200" dirty="0" smtClean="0"/>
              <a:t>(bez rezerwy wykonania) </a:t>
            </a:r>
            <a:endParaRPr lang="pl-PL" sz="1200" dirty="0"/>
          </a:p>
          <a:p>
            <a:pPr algn="ctr"/>
            <a:r>
              <a:rPr lang="pl-PL" sz="1200" b="1" dirty="0" smtClean="0"/>
              <a:t>2 127 757 408 euro*</a:t>
            </a:r>
            <a:r>
              <a:rPr lang="pl-PL" sz="1200" dirty="0" smtClean="0"/>
              <a:t>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dirty="0" smtClean="0"/>
              <a:t>9 095 322 566 zł </a:t>
            </a:r>
          </a:p>
          <a:p>
            <a:pPr algn="ctr"/>
            <a:r>
              <a:rPr lang="pl-PL" sz="1200" dirty="0" smtClean="0"/>
              <a:t>(</a:t>
            </a:r>
            <a:r>
              <a:rPr lang="pl-PL" sz="1200" dirty="0"/>
              <a:t>wg kursu </a:t>
            </a:r>
            <a:r>
              <a:rPr lang="pl-PL" sz="1200" dirty="0" smtClean="0"/>
              <a:t>z 27.09.2018 </a:t>
            </a:r>
            <a:r>
              <a:rPr lang="pl-PL" sz="1200" dirty="0"/>
              <a:t>r</a:t>
            </a:r>
            <a:r>
              <a:rPr lang="pl-PL" sz="1200" dirty="0" smtClean="0"/>
              <a:t>.</a:t>
            </a:r>
          </a:p>
          <a:p>
            <a:pPr algn="ctr"/>
            <a:r>
              <a:rPr lang="pl-PL" sz="1200" dirty="0" smtClean="0"/>
              <a:t>1 EUR </a:t>
            </a:r>
            <a:r>
              <a:rPr lang="pl-PL" sz="1200" dirty="0"/>
              <a:t>= </a:t>
            </a:r>
            <a:r>
              <a:rPr lang="pl-PL" sz="1200" dirty="0" smtClean="0"/>
              <a:t>4,2779 zł)</a:t>
            </a:r>
            <a:endParaRPr lang="pl-PL" sz="1200" dirty="0"/>
          </a:p>
        </p:txBody>
      </p:sp>
      <p:sp>
        <p:nvSpPr>
          <p:cNvPr id="26" name="Prostokąt 25"/>
          <p:cNvSpPr/>
          <p:nvPr/>
        </p:nvSpPr>
        <p:spPr>
          <a:xfrm>
            <a:off x="5707238" y="1298980"/>
            <a:ext cx="21111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nabory</a:t>
            </a:r>
            <a:r>
              <a:rPr lang="pl-PL" sz="1200" dirty="0" smtClean="0"/>
              <a:t> </a:t>
            </a:r>
          </a:p>
          <a:p>
            <a:pPr algn="ctr"/>
            <a:r>
              <a:rPr lang="pl-PL" sz="1200" dirty="0" smtClean="0"/>
              <a:t>ogłoszono </a:t>
            </a:r>
            <a:r>
              <a:rPr lang="pl-PL" sz="1200" b="1" dirty="0" smtClean="0"/>
              <a:t>310 </a:t>
            </a:r>
            <a:r>
              <a:rPr lang="pl-PL" sz="1200" dirty="0" smtClean="0"/>
              <a:t>naborów, </a:t>
            </a:r>
          </a:p>
          <a:p>
            <a:pPr algn="ctr"/>
            <a:r>
              <a:rPr lang="pl-PL" sz="1200" dirty="0" smtClean="0"/>
              <a:t>w których dostępne  były środki UE w wysokości </a:t>
            </a:r>
          </a:p>
          <a:p>
            <a:pPr algn="ctr"/>
            <a:r>
              <a:rPr lang="pl-PL" sz="1200" dirty="0" smtClean="0"/>
              <a:t>8 477 579 246,70 zł </a:t>
            </a:r>
          </a:p>
          <a:p>
            <a:pPr algn="ctr"/>
            <a:r>
              <a:rPr lang="pl-PL" sz="1200" dirty="0" smtClean="0"/>
              <a:t> tj. </a:t>
            </a:r>
            <a:r>
              <a:rPr lang="pl-PL" sz="1200" b="1" dirty="0" smtClean="0"/>
              <a:t>93,21% alokacji</a:t>
            </a:r>
            <a:endParaRPr lang="pl-PL" sz="1200" b="1" dirty="0"/>
          </a:p>
          <a:p>
            <a:pPr algn="ctr"/>
            <a:r>
              <a:rPr lang="pl-PL" sz="1200" dirty="0"/>
              <a:t>         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4594636" y="3170266"/>
            <a:ext cx="20475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zatwierdzono</a:t>
            </a:r>
            <a:r>
              <a:rPr lang="pl-PL" sz="1200" dirty="0" smtClean="0"/>
              <a:t> </a:t>
            </a:r>
          </a:p>
          <a:p>
            <a:pPr algn="ctr"/>
            <a:r>
              <a:rPr lang="pl-PL" sz="1200" dirty="0" smtClean="0"/>
              <a:t>do </a:t>
            </a:r>
            <a:r>
              <a:rPr lang="pl-PL" sz="1200" dirty="0"/>
              <a:t>dofinansowania </a:t>
            </a:r>
            <a:r>
              <a:rPr lang="pl-PL" sz="1200" b="1" dirty="0" smtClean="0"/>
              <a:t>3 322 </a:t>
            </a:r>
            <a:r>
              <a:rPr lang="pl-PL" sz="1200" dirty="0"/>
              <a:t>projektów, </a:t>
            </a:r>
          </a:p>
          <a:p>
            <a:pPr algn="ctr"/>
            <a:r>
              <a:rPr lang="pl-PL" sz="1200" dirty="0"/>
              <a:t>w których dofinansowanie ze środków UE </a:t>
            </a:r>
            <a:r>
              <a:rPr lang="pl-PL" sz="1200" dirty="0" smtClean="0"/>
              <a:t>wyniosło </a:t>
            </a:r>
            <a:endParaRPr lang="pl-PL" sz="1200" dirty="0"/>
          </a:p>
          <a:p>
            <a:pPr algn="ctr"/>
            <a:r>
              <a:rPr lang="pl-PL" sz="1200" dirty="0"/>
              <a:t>      </a:t>
            </a:r>
            <a:r>
              <a:rPr lang="pl-PL" sz="1200" dirty="0" smtClean="0"/>
              <a:t>7 004 765 536,32 zł, </a:t>
            </a:r>
          </a:p>
          <a:p>
            <a:r>
              <a:rPr lang="pl-PL" sz="1200" dirty="0" smtClean="0"/>
              <a:t>            tj</a:t>
            </a:r>
            <a:r>
              <a:rPr lang="pl-PL" sz="1200" dirty="0"/>
              <a:t>. </a:t>
            </a:r>
            <a:endParaRPr lang="pl-PL" sz="1200" b="1" dirty="0"/>
          </a:p>
        </p:txBody>
      </p:sp>
      <p:sp>
        <p:nvSpPr>
          <p:cNvPr id="28" name="Prostokąt 27"/>
          <p:cNvSpPr/>
          <p:nvPr/>
        </p:nvSpPr>
        <p:spPr>
          <a:xfrm>
            <a:off x="6842885" y="3170267"/>
            <a:ext cx="21111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umowy </a:t>
            </a:r>
            <a:r>
              <a:rPr lang="pl-PL" sz="1200" b="1" dirty="0"/>
              <a:t>o dofinansowanie </a:t>
            </a:r>
          </a:p>
          <a:p>
            <a:pPr algn="ctr"/>
            <a:r>
              <a:rPr lang="pl-PL" sz="1200" dirty="0"/>
              <a:t>       podpisano </a:t>
            </a:r>
            <a:r>
              <a:rPr lang="pl-PL" sz="1200" b="1" dirty="0"/>
              <a:t>2 </a:t>
            </a:r>
            <a:r>
              <a:rPr lang="pl-PL" sz="1200" b="1" dirty="0" smtClean="0"/>
              <a:t>719 </a:t>
            </a:r>
            <a:r>
              <a:rPr lang="pl-PL" sz="1200" dirty="0" smtClean="0"/>
              <a:t>umów </a:t>
            </a:r>
            <a:r>
              <a:rPr lang="pl-PL" sz="1200" dirty="0"/>
              <a:t>na realizację projektów o wartości dofinansowania ze środków UE </a:t>
            </a:r>
          </a:p>
          <a:p>
            <a:pPr algn="ctr"/>
            <a:r>
              <a:rPr lang="pl-PL" sz="1200" dirty="0" smtClean="0"/>
              <a:t>5 852 983 346,49 zł, </a:t>
            </a:r>
          </a:p>
          <a:p>
            <a:r>
              <a:rPr lang="pl-PL" sz="1200" dirty="0" smtClean="0"/>
              <a:t>             tj</a:t>
            </a:r>
            <a:r>
              <a:rPr lang="pl-PL" sz="1200" dirty="0"/>
              <a:t>. </a:t>
            </a:r>
            <a:endParaRPr lang="pl-PL" sz="1200" b="1" dirty="0"/>
          </a:p>
        </p:txBody>
      </p:sp>
      <p:sp>
        <p:nvSpPr>
          <p:cNvPr id="29" name="Prostokąt 28"/>
          <p:cNvSpPr/>
          <p:nvPr/>
        </p:nvSpPr>
        <p:spPr>
          <a:xfrm>
            <a:off x="3427212" y="5013679"/>
            <a:ext cx="21111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wnioski </a:t>
            </a:r>
            <a:r>
              <a:rPr lang="pl-PL" sz="1200" b="1" dirty="0"/>
              <a:t>o płatność</a:t>
            </a:r>
          </a:p>
          <a:p>
            <a:pPr algn="ctr"/>
            <a:r>
              <a:rPr lang="pl-PL" sz="1200" dirty="0" smtClean="0"/>
              <a:t>Beneficjenci </a:t>
            </a:r>
            <a:r>
              <a:rPr lang="pl-PL" sz="1200" dirty="0"/>
              <a:t>złożyli wnioski </a:t>
            </a:r>
            <a:endParaRPr lang="pl-PL" sz="1200" dirty="0" smtClean="0"/>
          </a:p>
          <a:p>
            <a:pPr algn="ctr"/>
            <a:r>
              <a:rPr lang="pl-PL" sz="1200" dirty="0" smtClean="0"/>
              <a:t>o płatność, w których wysokość dofinansowania ze środków UE wyniosła </a:t>
            </a:r>
          </a:p>
          <a:p>
            <a:pPr algn="ctr"/>
            <a:r>
              <a:rPr lang="pl-PL" sz="1200" dirty="0" smtClean="0"/>
              <a:t>1 959 170 258,81 zł </a:t>
            </a:r>
          </a:p>
          <a:p>
            <a:r>
              <a:rPr lang="pl-PL" sz="1200" dirty="0" smtClean="0"/>
              <a:t>           tj</a:t>
            </a:r>
            <a:r>
              <a:rPr lang="pl-PL" sz="1200" dirty="0"/>
              <a:t>. </a:t>
            </a:r>
            <a:endParaRPr lang="pl-PL" sz="1200" b="1" dirty="0"/>
          </a:p>
        </p:txBody>
      </p:sp>
      <p:sp>
        <p:nvSpPr>
          <p:cNvPr id="30" name="Prostokąt 29"/>
          <p:cNvSpPr/>
          <p:nvPr/>
        </p:nvSpPr>
        <p:spPr>
          <a:xfrm>
            <a:off x="5618426" y="5037898"/>
            <a:ext cx="21111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certyfikacja </a:t>
            </a:r>
          </a:p>
          <a:p>
            <a:pPr algn="ctr"/>
            <a:r>
              <a:rPr lang="pl-PL" sz="1200" dirty="0" smtClean="0"/>
              <a:t>do </a:t>
            </a:r>
            <a:r>
              <a:rPr lang="pl-PL" sz="1200" dirty="0"/>
              <a:t>Komisji Europejskiej poświadczono wydatki </a:t>
            </a:r>
            <a:endParaRPr lang="pl-PL" sz="1200" dirty="0" smtClean="0"/>
          </a:p>
          <a:p>
            <a:pPr algn="ctr"/>
            <a:r>
              <a:rPr lang="pl-PL" sz="1200" dirty="0" smtClean="0"/>
              <a:t>w </a:t>
            </a:r>
            <a:r>
              <a:rPr lang="pl-PL" sz="1200" dirty="0"/>
              <a:t>wysokości </a:t>
            </a:r>
            <a:endParaRPr lang="pl-PL" sz="1200" dirty="0" smtClean="0"/>
          </a:p>
          <a:p>
            <a:pPr algn="ctr"/>
            <a:r>
              <a:rPr lang="pl-PL" sz="1200" dirty="0" smtClean="0"/>
              <a:t>383 283 261,63 euro, </a:t>
            </a:r>
            <a:endParaRPr lang="pl-PL" sz="1200" dirty="0"/>
          </a:p>
          <a:p>
            <a:r>
              <a:rPr lang="pl-PL" sz="1200" dirty="0" smtClean="0"/>
              <a:t>         tj</a:t>
            </a:r>
            <a:r>
              <a:rPr lang="pl-PL" sz="1200" dirty="0"/>
              <a:t>. </a:t>
            </a:r>
            <a:endParaRPr lang="pl-PL" sz="1200" b="1" dirty="0"/>
          </a:p>
        </p:txBody>
      </p:sp>
      <p:sp>
        <p:nvSpPr>
          <p:cNvPr id="31" name="Strzałka w prawo 30"/>
          <p:cNvSpPr/>
          <p:nvPr/>
        </p:nvSpPr>
        <p:spPr>
          <a:xfrm>
            <a:off x="107505" y="2348880"/>
            <a:ext cx="3312428" cy="2664799"/>
          </a:xfrm>
          <a:prstGeom prst="rightArrow">
            <a:avLst/>
          </a:prstGeom>
          <a:solidFill>
            <a:srgbClr val="FDC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r>
              <a:rPr lang="pl-PL" sz="2000" b="1" dirty="0"/>
              <a:t>r</a:t>
            </a:r>
            <a:r>
              <a:rPr lang="pl-PL" sz="2000" b="1" dirty="0" smtClean="0"/>
              <a:t>ealizacja </a:t>
            </a:r>
          </a:p>
          <a:p>
            <a:pPr algn="ctr"/>
            <a:r>
              <a:rPr lang="pl-PL" sz="2000" b="1" dirty="0" smtClean="0"/>
              <a:t>RPO </a:t>
            </a:r>
            <a:r>
              <a:rPr lang="pl-PL" sz="2000" b="1" dirty="0"/>
              <a:t>WD 2014-2020</a:t>
            </a:r>
            <a:br>
              <a:rPr lang="pl-PL" sz="2000" b="1" dirty="0"/>
            </a:br>
            <a:r>
              <a:rPr lang="pl-PL" sz="2000" b="1" dirty="0"/>
              <a:t>na dzień </a:t>
            </a:r>
            <a:r>
              <a:rPr lang="pl-PL" sz="2000" b="1" dirty="0" smtClean="0"/>
              <a:t>30.09.2018 </a:t>
            </a:r>
            <a:r>
              <a:rPr lang="pl-PL" sz="2000" b="1" dirty="0"/>
              <a:t>r.</a:t>
            </a:r>
          </a:p>
          <a:p>
            <a:pPr algn="ctr"/>
            <a:endParaRPr lang="pl-PL" dirty="0"/>
          </a:p>
        </p:txBody>
      </p:sp>
      <p:sp>
        <p:nvSpPr>
          <p:cNvPr id="13" name="Elipsa 12"/>
          <p:cNvSpPr/>
          <p:nvPr/>
        </p:nvSpPr>
        <p:spPr>
          <a:xfrm>
            <a:off x="5287850" y="4339237"/>
            <a:ext cx="838719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b="1" dirty="0" smtClean="0"/>
              <a:t>77,02% </a:t>
            </a:r>
            <a:r>
              <a:rPr lang="pl-PL" sz="1050" dirty="0"/>
              <a:t>alokacji</a:t>
            </a:r>
          </a:p>
        </p:txBody>
      </p:sp>
      <p:sp>
        <p:nvSpPr>
          <p:cNvPr id="21" name="Elipsa 20"/>
          <p:cNvSpPr/>
          <p:nvPr/>
        </p:nvSpPr>
        <p:spPr>
          <a:xfrm>
            <a:off x="7524328" y="4154571"/>
            <a:ext cx="936104" cy="444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b="1" dirty="0" smtClean="0"/>
              <a:t>64,35% </a:t>
            </a:r>
            <a:r>
              <a:rPr lang="pl-PL" sz="1050" dirty="0"/>
              <a:t>alokacji</a:t>
            </a:r>
          </a:p>
        </p:txBody>
      </p:sp>
      <p:sp>
        <p:nvSpPr>
          <p:cNvPr id="22" name="Elipsa 21"/>
          <p:cNvSpPr/>
          <p:nvPr/>
        </p:nvSpPr>
        <p:spPr>
          <a:xfrm>
            <a:off x="4063421" y="6137973"/>
            <a:ext cx="838719" cy="3873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b="1" dirty="0" smtClean="0"/>
              <a:t>21,54% </a:t>
            </a:r>
            <a:r>
              <a:rPr lang="pl-PL" sz="1050" dirty="0"/>
              <a:t>alokacji</a:t>
            </a:r>
          </a:p>
        </p:txBody>
      </p:sp>
      <p:sp>
        <p:nvSpPr>
          <p:cNvPr id="23" name="Elipsa 22"/>
          <p:cNvSpPr/>
          <p:nvPr/>
        </p:nvSpPr>
        <p:spPr>
          <a:xfrm>
            <a:off x="6222856" y="6022202"/>
            <a:ext cx="941432" cy="5031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b="1" dirty="0" smtClean="0"/>
              <a:t>18,01% </a:t>
            </a:r>
            <a:r>
              <a:rPr lang="pl-PL" sz="1050" dirty="0"/>
              <a:t>alokacji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306580" y="5527695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000" dirty="0" smtClean="0"/>
              <a:t>W związku z wykonaniem wskaźników Rezerwy </a:t>
            </a:r>
            <a:r>
              <a:rPr lang="pl-PL" sz="1000" dirty="0"/>
              <a:t>W</a:t>
            </a:r>
            <a:r>
              <a:rPr lang="pl-PL" sz="1000" dirty="0" smtClean="0"/>
              <a:t>ykonania w OP 6 IZ RPO WD wystąpiła o jej rozwiązanie. Ministerstwo Finansów po pozytywnej opinii Ministerstwa Inwestycji i Rozwoju wyraziło zgodę na rozwiązanie rezerwy w wysokości  10 363 610 euro.</a:t>
            </a:r>
          </a:p>
          <a:p>
            <a:pPr marL="171450" indent="-171450" algn="just">
              <a:buFont typeface="Arial" charset="0"/>
              <a:buChar char="•"/>
            </a:pP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1010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73625" y="98072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Stan wdrażania </a:t>
            </a:r>
            <a:r>
              <a:rPr lang="pl-PL" dirty="0" smtClean="0"/>
              <a:t>Osi Priorytetowych </a:t>
            </a:r>
            <a:r>
              <a:rPr lang="en-US" dirty="0" smtClean="0"/>
              <a:t>RPO WD</a:t>
            </a:r>
            <a:r>
              <a:rPr lang="pl-PL" dirty="0" smtClean="0"/>
              <a:t> 2014-2020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en-US" dirty="0"/>
              <a:t>- stopień wykorzystania </a:t>
            </a:r>
            <a:r>
              <a:rPr lang="en-US" dirty="0" smtClean="0"/>
              <a:t>alokacji</a:t>
            </a:r>
            <a:r>
              <a:rPr lang="pl-PL" dirty="0"/>
              <a:t> </a:t>
            </a:r>
            <a:r>
              <a:rPr lang="en-US" dirty="0" smtClean="0"/>
              <a:t>(bez </a:t>
            </a:r>
            <a:r>
              <a:rPr lang="en-US" dirty="0"/>
              <a:t>rezerwy wykonania</a:t>
            </a:r>
            <a:r>
              <a:rPr lang="en-US" dirty="0" smtClean="0"/>
              <a:t>)</a:t>
            </a:r>
            <a:r>
              <a:rPr lang="pl-PL" dirty="0"/>
              <a:t> </a:t>
            </a:r>
            <a:r>
              <a:rPr lang="pl-PL" dirty="0" smtClean="0"/>
              <a:t>na dzień 30.09.2018 </a:t>
            </a:r>
            <a:r>
              <a:rPr lang="pl-PL" dirty="0"/>
              <a:t>r.</a:t>
            </a:r>
            <a:endParaRPr lang="en-US" dirty="0"/>
          </a:p>
        </p:txBody>
      </p:sp>
      <p:graphicFrame>
        <p:nvGraphicFramePr>
          <p:cNvPr id="6" name="Wykres 5"/>
          <p:cNvGraphicFramePr/>
          <p:nvPr/>
        </p:nvGraphicFramePr>
        <p:xfrm>
          <a:off x="-33338" y="1556792"/>
          <a:ext cx="9210676" cy="4782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96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73625" y="105273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Zasada </a:t>
            </a:r>
            <a:r>
              <a:rPr lang="pl-PL" dirty="0" smtClean="0"/>
              <a:t>n + 3  w </a:t>
            </a:r>
            <a:r>
              <a:rPr lang="pl-PL" dirty="0"/>
              <a:t>2018 r.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(</a:t>
            </a:r>
            <a:r>
              <a:rPr lang="pl-PL" dirty="0" smtClean="0"/>
              <a:t>30.09.2018 </a:t>
            </a:r>
            <a:r>
              <a:rPr lang="pl-PL" dirty="0"/>
              <a:t>r.)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63041"/>
              </p:ext>
            </p:extLst>
          </p:nvPr>
        </p:nvGraphicFramePr>
        <p:xfrm>
          <a:off x="896799" y="1916832"/>
          <a:ext cx="7362563" cy="3934540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8791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78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83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86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2855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70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zasada n+3 w 2018 r</a:t>
                      </a:r>
                      <a:r>
                        <a:rPr lang="pl-PL" sz="1100" dirty="0" smtClean="0">
                          <a:effectLst/>
                        </a:rPr>
                        <a:t>.</a:t>
                      </a:r>
                      <a:endParaRPr lang="pl-PL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671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kwota niezbędna do spełnienia zasady n+3 w 2018 r. (narastająco)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/eur/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kwota zrealizowana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do </a:t>
                      </a:r>
                      <a:r>
                        <a:rPr lang="pl-PL" sz="1000" b="1" dirty="0" smtClean="0">
                          <a:effectLst/>
                        </a:rPr>
                        <a:t>31.08.2018 </a:t>
                      </a:r>
                      <a:r>
                        <a:rPr lang="pl-PL" sz="1000" b="1" dirty="0">
                          <a:effectLst/>
                        </a:rPr>
                        <a:t>r.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(narastają</a:t>
                      </a:r>
                      <a:r>
                        <a:rPr lang="pl-PL" sz="1100" b="1" dirty="0">
                          <a:effectLst/>
                        </a:rPr>
                        <a:t>co)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r>
                        <a:rPr lang="pl-PL" sz="1100" b="1" dirty="0" smtClean="0">
                          <a:effectLst/>
                        </a:rPr>
                        <a:t>/</a:t>
                      </a:r>
                      <a:r>
                        <a:rPr lang="pl-PL" sz="1100" b="1" dirty="0">
                          <a:effectLst/>
                        </a:rPr>
                        <a:t>eur/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stopień wykonania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/%/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500" b="1" dirty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pozostało do </a:t>
                      </a:r>
                      <a:r>
                        <a:rPr lang="pl-PL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zrealizowania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2018 r.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5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5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5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/eur/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2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EFRR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latin typeface="Calibri"/>
                          <a:ea typeface="Calibri"/>
                          <a:cs typeface="Times New Roman"/>
                        </a:rPr>
                        <a:t>223 433 748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latin typeface="Calibri"/>
                          <a:ea typeface="Calibri"/>
                          <a:cs typeface="Times New Roman"/>
                        </a:rPr>
                        <a:t>272 903 439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Calibri"/>
                          <a:cs typeface="Times New Roman"/>
                        </a:rPr>
                        <a:t>122,14% 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dla roku 2018 wykonano</a:t>
                      </a:r>
                      <a:r>
                        <a:rPr lang="pl-PL" sz="10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l-P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4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EFS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latin typeface="Calibri"/>
                          <a:ea typeface="Calibri"/>
                          <a:cs typeface="Times New Roman"/>
                        </a:rPr>
                        <a:t>87 450 136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latin typeface="Calibri"/>
                          <a:ea typeface="Calibri"/>
                          <a:cs typeface="Times New Roman"/>
                        </a:rPr>
                        <a:t>111 418 475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latin typeface="Calibri"/>
                          <a:ea typeface="Calibri"/>
                          <a:cs typeface="Times New Roman"/>
                        </a:rPr>
                        <a:t>127,41%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dla roku 2018 wykonano</a:t>
                      </a:r>
                      <a:r>
                        <a:rPr lang="pl-PL" sz="1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l-P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3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Razem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latin typeface="Calibri"/>
                          <a:ea typeface="Calibri"/>
                          <a:cs typeface="Times New Roman"/>
                        </a:rPr>
                        <a:t>310 883 884 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latin typeface="Calibri"/>
                          <a:ea typeface="Calibri"/>
                          <a:cs typeface="Times New Roman"/>
                        </a:rPr>
                        <a:t>384 321 914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Calibri"/>
                          <a:cs typeface="Times New Roman"/>
                        </a:rPr>
                        <a:t>123,62% 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dla roku 2018 wykonano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6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636712" y="1124744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Regionalny Program Operacyjny Województwa Dolnośląskiego 2014-2020</a:t>
            </a:r>
          </a:p>
          <a:p>
            <a:pPr algn="ctr"/>
            <a:r>
              <a:rPr lang="pl-PL" b="1" dirty="0" smtClean="0"/>
              <a:t> na tle innych programów regionalnych</a:t>
            </a:r>
          </a:p>
          <a:p>
            <a:pPr algn="ctr"/>
            <a:r>
              <a:rPr lang="pl-PL" b="1" dirty="0" smtClean="0"/>
              <a:t>(stan na 30.09.2018 r.)</a:t>
            </a:r>
            <a:endParaRPr lang="pl-PL" b="1" dirty="0"/>
          </a:p>
        </p:txBody>
      </p:sp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683568" y="1997868"/>
          <a:ext cx="7704856" cy="4239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(stan na 30.09.2018 r.)</a:t>
            </a:r>
            <a:endParaRPr lang="pl-PL" b="1" dirty="0"/>
          </a:p>
        </p:txBody>
      </p:sp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611560" y="1916832"/>
          <a:ext cx="79928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(stan na 30.09.2018 r.)</a:t>
            </a:r>
            <a:endParaRPr lang="pl-PL" b="1" dirty="0"/>
          </a:p>
        </p:txBody>
      </p:sp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467544" y="2060848"/>
          <a:ext cx="82809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regionalnych</a:t>
            </a:r>
          </a:p>
          <a:p>
            <a:pPr algn="ctr"/>
            <a:r>
              <a:rPr lang="pl-PL" b="1" dirty="0"/>
              <a:t>(stan na </a:t>
            </a:r>
            <a:r>
              <a:rPr lang="pl-PL" b="1" dirty="0" smtClean="0"/>
              <a:t>30.09.2018 </a:t>
            </a:r>
            <a:r>
              <a:rPr lang="pl-PL" b="1" dirty="0"/>
              <a:t>r</a:t>
            </a:r>
            <a:r>
              <a:rPr lang="pl-PL" b="1" dirty="0" smtClean="0"/>
              <a:t>.)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539552" y="1988840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>
                <a:solidFill>
                  <a:srgbClr val="FFC000"/>
                </a:solidFill>
              </a:rPr>
              <a:t>d</a:t>
            </a:r>
            <a:r>
              <a:rPr lang="pl-PL" b="1" dirty="0" smtClean="0">
                <a:solidFill>
                  <a:srgbClr val="FFC000"/>
                </a:solidFill>
              </a:rPr>
              <a:t>ziękuję za uwagę</a:t>
            </a:r>
          </a:p>
          <a:p>
            <a:pPr marL="0" indent="0" algn="r">
              <a:buNone/>
            </a:pPr>
            <a:endParaRPr lang="pl-PL" b="1" dirty="0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pl-PL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pl-PL" sz="2600" b="1" dirty="0" smtClean="0">
                <a:solidFill>
                  <a:srgbClr val="FFC000"/>
                </a:solidFill>
              </a:rPr>
              <a:t>www.rpo.dolnyslask.pl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8016</TotalTime>
  <Words>449</Words>
  <Application>Microsoft Office PowerPoint</Application>
  <PresentationFormat>Pokaz na ekranie (4:3)</PresentationFormat>
  <Paragraphs>145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STAN REALIZACJI  REGIONALNEGO PROGRAMU OPERACYJNEGO WOJEWÓDZTWA DOLNOŚLĄSKIEGO 2014-2020 Wrocław, 17 październik 2018 r.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Olga Glanert</cp:lastModifiedBy>
  <cp:revision>1310</cp:revision>
  <cp:lastPrinted>2018-09-12T08:22:00Z</cp:lastPrinted>
  <dcterms:created xsi:type="dcterms:W3CDTF">2015-04-22T07:48:15Z</dcterms:created>
  <dcterms:modified xsi:type="dcterms:W3CDTF">2018-10-15T08:09:34Z</dcterms:modified>
</cp:coreProperties>
</file>