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357" r:id="rId4"/>
    <p:sldId id="359" r:id="rId5"/>
    <p:sldId id="358" r:id="rId6"/>
    <p:sldId id="351" r:id="rId7"/>
    <p:sldId id="337" r:id="rId8"/>
    <p:sldId id="280" r:id="rId9"/>
    <p:sldId id="288" r:id="rId10"/>
    <p:sldId id="295" r:id="rId11"/>
    <p:sldId id="302" r:id="rId12"/>
    <p:sldId id="309" r:id="rId13"/>
    <p:sldId id="312" r:id="rId14"/>
    <p:sldId id="316" r:id="rId15"/>
    <p:sldId id="320" r:id="rId16"/>
    <p:sldId id="356" r:id="rId17"/>
  </p:sldIdLst>
  <p:sldSz cx="9144000" cy="6858000" type="screen4x3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99FF"/>
    <a:srgbClr val="00FF99"/>
    <a:srgbClr val="66FFFF"/>
    <a:srgbClr val="33CCFF"/>
    <a:srgbClr val="00CCFF"/>
    <a:srgbClr val="FDC000"/>
    <a:srgbClr val="4F81BD"/>
    <a:srgbClr val="FF9900"/>
    <a:srgbClr val="73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138" autoAdjust="0"/>
  </p:normalViewPr>
  <p:slideViewPr>
    <p:cSldViewPr>
      <p:cViewPr>
        <p:scale>
          <a:sx n="90" d="100"/>
          <a:sy n="90" d="100"/>
        </p:scale>
        <p:origin x="-2244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6" y="-102"/>
      </p:cViewPr>
      <p:guideLst>
        <p:guide orient="horz" pos="3129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50475" cy="497046"/>
          </a:xfrm>
          <a:prstGeom prst="rect">
            <a:avLst/>
          </a:prstGeom>
        </p:spPr>
        <p:txBody>
          <a:bodyPr vert="horz" lIns="91833" tIns="45918" rIns="91833" bIns="4591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7" y="4"/>
            <a:ext cx="2950475" cy="497046"/>
          </a:xfrm>
          <a:prstGeom prst="rect">
            <a:avLst/>
          </a:prstGeom>
        </p:spPr>
        <p:txBody>
          <a:bodyPr vert="horz" lIns="91833" tIns="45918" rIns="91833" bIns="45918" rtlCol="0"/>
          <a:lstStyle>
            <a:lvl1pPr algn="r">
              <a:defRPr sz="1200"/>
            </a:lvl1pPr>
          </a:lstStyle>
          <a:p>
            <a:fld id="{D8F6125F-04B8-46E4-A731-05E4BE090AA9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2155"/>
            <a:ext cx="2950475" cy="497046"/>
          </a:xfrm>
          <a:prstGeom prst="rect">
            <a:avLst/>
          </a:prstGeom>
        </p:spPr>
        <p:txBody>
          <a:bodyPr vert="horz" lIns="91833" tIns="45918" rIns="91833" bIns="4591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7" y="9442155"/>
            <a:ext cx="2950475" cy="497046"/>
          </a:xfrm>
          <a:prstGeom prst="rect">
            <a:avLst/>
          </a:prstGeom>
        </p:spPr>
        <p:txBody>
          <a:bodyPr vert="horz" lIns="91833" tIns="45918" rIns="91833" bIns="45918" rtlCol="0" anchor="b"/>
          <a:lstStyle>
            <a:lvl1pPr algn="r">
              <a:defRPr sz="1200"/>
            </a:lvl1pPr>
          </a:lstStyle>
          <a:p>
            <a:fld id="{DCDE1215-4202-491A-949F-C0C1DE8DA6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04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373" cy="496708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876" y="0"/>
            <a:ext cx="2950373" cy="496708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3C7867FF-B1B6-42C1-826E-F569E242FF34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263" y="4721263"/>
            <a:ext cx="5448262" cy="4473754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523"/>
            <a:ext cx="2950373" cy="496708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876" y="9442523"/>
            <a:ext cx="2950373" cy="496708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BA382A15-7D2C-4496-B792-3E52DA6C51C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8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KEW – Kluczowy etap wdrażania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82A15-7D2C-4496-B792-3E52DA6C51C4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4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82A15-7D2C-4496-B792-3E52DA6C51C4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59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2018-10-16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94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2018-10-16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20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2018-10-16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19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2018-10-16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31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2018-10-16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33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2018-10-16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59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2018-10-16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9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2018-10-16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7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2018-10-16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647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2018-10-16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66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2018-10-16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59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2018-10-16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2018-10-16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07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Excel_Worksheet6.xlsx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Excel_Worksheet7.xlsx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Excel_Worksheet8.xlsx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emf"/><Relationship Id="rId5" Type="http://schemas.openxmlformats.org/officeDocument/2006/relationships/package" Target="../embeddings/Microsoft_Excel_Worksheet9.xlsx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Excel_Worksheet10.xlsx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5.xlsx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6737" y="4149080"/>
            <a:ext cx="8964488" cy="244827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INFORMACJA O RPO WD 2007-2013 </a:t>
            </a:r>
            <a:b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REALIZACJA RAM WYKONANIA</a:t>
            </a:r>
            <a:b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REGIONALNEGO PROGRAMU OPERACYJNEGO WOJEWÓDZTWA DOLNOŚLĄSKIEGO 2014-2020</a:t>
            </a:r>
            <a:r>
              <a:rPr lang="pl-PL" sz="1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1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2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Wrocław</a:t>
            </a:r>
            <a:r>
              <a:rPr lang="pl-PL" sz="2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pl-PL" sz="22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 październik 2018 r.</a:t>
            </a:r>
            <a:endParaRPr lang="pl-PL" sz="2200" b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0865"/>
            <a:ext cx="4716016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44343" y="980728"/>
            <a:ext cx="8577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Ramy </a:t>
            </a:r>
            <a:r>
              <a:rPr lang="pl-PL" b="1" dirty="0"/>
              <a:t>wykonania </a:t>
            </a:r>
            <a:endParaRPr lang="pl-PL" b="1" dirty="0" smtClean="0"/>
          </a:p>
          <a:p>
            <a:pPr algn="ctr"/>
            <a:r>
              <a:rPr lang="pl-PL" b="1" dirty="0" smtClean="0"/>
              <a:t>Oś Priorytetowa 6 Infrastruktura społeczna</a:t>
            </a:r>
          </a:p>
        </p:txBody>
      </p:sp>
      <p:pic>
        <p:nvPicPr>
          <p:cNvPr id="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395536" y="6047273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/>
              <a:t>W ramach wykonania dla Osi 6 dla wskaźnika </a:t>
            </a:r>
            <a:r>
              <a:rPr lang="pl-PL" sz="1400" i="1" dirty="0"/>
              <a:t>Liczba wspartych obiektów infrastruktury zlokalizowanych na rewitalizowanych obszarach</a:t>
            </a:r>
            <a:r>
              <a:rPr lang="pl-PL" sz="1400" dirty="0"/>
              <a:t>  </a:t>
            </a:r>
            <a:r>
              <a:rPr lang="pl-PL" sz="1400" dirty="0" smtClean="0"/>
              <a:t>wartość </a:t>
            </a:r>
            <a:r>
              <a:rPr lang="pl-PL" sz="1400" dirty="0"/>
              <a:t>docelowa określona została na 2023 r., dla 2018 r. </a:t>
            </a:r>
            <a:r>
              <a:rPr lang="pl-PL" sz="1400" dirty="0" smtClean="0"/>
              <a:t>wartość </a:t>
            </a:r>
            <a:r>
              <a:rPr lang="pl-PL" sz="1400" dirty="0"/>
              <a:t>wynosi 0</a:t>
            </a:r>
          </a:p>
        </p:txBody>
      </p:sp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074315"/>
              </p:ext>
            </p:extLst>
          </p:nvPr>
        </p:nvGraphicFramePr>
        <p:xfrm>
          <a:off x="77387" y="1844824"/>
          <a:ext cx="8959110" cy="3988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0" name="Arkusz" r:id="rId5" imgW="7334379" imgH="3248100" progId="Excel.Sheet.12">
                  <p:embed/>
                </p:oleObj>
              </mc:Choice>
              <mc:Fallback>
                <p:oleObj name="Arkusz" r:id="rId5" imgW="7334379" imgH="3248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387" y="1844824"/>
                        <a:ext cx="8959110" cy="3988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393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98072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Ramy </a:t>
            </a:r>
            <a:r>
              <a:rPr lang="pl-PL" b="1" dirty="0"/>
              <a:t>wykonania </a:t>
            </a:r>
            <a:endParaRPr lang="pl-PL" b="1" dirty="0" smtClean="0"/>
          </a:p>
          <a:p>
            <a:pPr algn="ctr"/>
            <a:r>
              <a:rPr lang="pl-PL" b="1" dirty="0" smtClean="0"/>
              <a:t>Oś </a:t>
            </a:r>
            <a:r>
              <a:rPr lang="pl-PL" b="1" dirty="0"/>
              <a:t>P</a:t>
            </a:r>
            <a:r>
              <a:rPr lang="pl-PL" b="1" dirty="0" smtClean="0"/>
              <a:t>riorytetowa 7 Infrastruktura edukacyjna</a:t>
            </a: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136250"/>
              </p:ext>
            </p:extLst>
          </p:nvPr>
        </p:nvGraphicFramePr>
        <p:xfrm>
          <a:off x="179512" y="1771649"/>
          <a:ext cx="8808136" cy="4806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3" name="Arkusz" r:id="rId5" imgW="6715235" imgH="4391010" progId="Excel.Sheet.12">
                  <p:embed/>
                </p:oleObj>
              </mc:Choice>
              <mc:Fallback>
                <p:oleObj name="Arkusz" r:id="rId5" imgW="6715235" imgH="43910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512" y="1771649"/>
                        <a:ext cx="8808136" cy="4806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47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35076" y="98072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Ramy wykonania</a:t>
            </a:r>
          </a:p>
          <a:p>
            <a:pPr algn="ctr"/>
            <a:r>
              <a:rPr lang="pl-PL" b="1" dirty="0" smtClean="0"/>
              <a:t> Oś </a:t>
            </a:r>
            <a:r>
              <a:rPr lang="pl-PL" b="1" dirty="0"/>
              <a:t>P</a:t>
            </a:r>
            <a:r>
              <a:rPr lang="pl-PL" b="1" dirty="0" smtClean="0"/>
              <a:t>riorytetowa 8 Rynek pracy</a:t>
            </a:r>
          </a:p>
        </p:txBody>
      </p:sp>
      <p:pic>
        <p:nvPicPr>
          <p:cNvPr id="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928732"/>
              </p:ext>
            </p:extLst>
          </p:nvPr>
        </p:nvGraphicFramePr>
        <p:xfrm>
          <a:off x="467544" y="1754855"/>
          <a:ext cx="8352928" cy="4634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" name="Arkusz" r:id="rId5" imgW="6715235" imgH="4200660" progId="Excel.Sheet.12">
                  <p:embed/>
                </p:oleObj>
              </mc:Choice>
              <mc:Fallback>
                <p:oleObj name="Arkusz" r:id="rId5" imgW="6715235" imgH="42006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1754855"/>
                        <a:ext cx="8352928" cy="4634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2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90872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Ramy </a:t>
            </a:r>
            <a:r>
              <a:rPr lang="pl-PL" b="1" dirty="0"/>
              <a:t>wykonania </a:t>
            </a:r>
            <a:endParaRPr lang="pl-PL" b="1" dirty="0" smtClean="0"/>
          </a:p>
          <a:p>
            <a:pPr algn="ctr"/>
            <a:r>
              <a:rPr lang="pl-PL" b="1" dirty="0" smtClean="0"/>
              <a:t>Oś Priorytetowa 9 Włączenie społeczne</a:t>
            </a:r>
          </a:p>
        </p:txBody>
      </p:sp>
      <p:pic>
        <p:nvPicPr>
          <p:cNvPr id="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796169"/>
              </p:ext>
            </p:extLst>
          </p:nvPr>
        </p:nvGraphicFramePr>
        <p:xfrm>
          <a:off x="503548" y="1772816"/>
          <a:ext cx="8064896" cy="477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" name="Arkusz" r:id="rId5" imgW="7324655" imgH="4771980" progId="Excel.Sheet.12">
                  <p:embed/>
                </p:oleObj>
              </mc:Choice>
              <mc:Fallback>
                <p:oleObj name="Arkusz" r:id="rId5" imgW="7324655" imgH="47719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3548" y="1772816"/>
                        <a:ext cx="8064896" cy="477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087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79512" y="90872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Ramy wykonania</a:t>
            </a:r>
          </a:p>
          <a:p>
            <a:pPr algn="ctr"/>
            <a:r>
              <a:rPr lang="pl-PL" b="1" dirty="0" smtClean="0"/>
              <a:t>Oś </a:t>
            </a:r>
            <a:r>
              <a:rPr lang="pl-PL" b="1" dirty="0"/>
              <a:t>Priorytetowa </a:t>
            </a:r>
            <a:r>
              <a:rPr lang="pl-PL" b="1" dirty="0" smtClean="0"/>
              <a:t>10 Edukacja</a:t>
            </a:r>
          </a:p>
        </p:txBody>
      </p:sp>
      <p:pic>
        <p:nvPicPr>
          <p:cNvPr id="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38988"/>
              </p:ext>
            </p:extLst>
          </p:nvPr>
        </p:nvGraphicFramePr>
        <p:xfrm>
          <a:off x="468313" y="1555750"/>
          <a:ext cx="8424862" cy="467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" name="Arkusz" r:id="rId5" imgW="6715235" imgH="4200660" progId="Excel.Sheet.12">
                  <p:embed/>
                </p:oleObj>
              </mc:Choice>
              <mc:Fallback>
                <p:oleObj name="Arkusz" r:id="rId5" imgW="6715235" imgH="42006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8313" y="1555750"/>
                        <a:ext cx="8424862" cy="4672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683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>
                <a:solidFill>
                  <a:srgbClr val="FFC000"/>
                </a:solidFill>
              </a:rPr>
              <a:t>d</a:t>
            </a:r>
            <a:r>
              <a:rPr lang="pl-PL" b="1" dirty="0" smtClean="0">
                <a:solidFill>
                  <a:srgbClr val="FFC000"/>
                </a:solidFill>
              </a:rPr>
              <a:t>ziękuję za uwagę</a:t>
            </a:r>
          </a:p>
          <a:p>
            <a:pPr marL="0" indent="0" algn="r">
              <a:buNone/>
            </a:pPr>
            <a:endParaRPr lang="pl-PL" b="1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pl-PL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pl-PL" sz="2600" b="1" dirty="0" smtClean="0">
                <a:solidFill>
                  <a:srgbClr val="FFC000"/>
                </a:solidFill>
              </a:rPr>
              <a:t>www.rpo.dolnyslask.pl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5256584"/>
          </a:xfrm>
          <a:effectLst/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endParaRPr lang="pl-PL" sz="5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l-PL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Wartość </a:t>
            </a:r>
            <a:r>
              <a:rPr lang="pl-P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alokacji Programu</a:t>
            </a:r>
          </a:p>
          <a:p>
            <a:pPr marL="0" lvl="0" indent="0" algn="ctr">
              <a:buNone/>
            </a:pP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1 240 184 092 euro</a:t>
            </a:r>
          </a:p>
          <a:p>
            <a:pPr marL="0" lvl="0" indent="0" algn="ctr">
              <a:buNone/>
            </a:pPr>
            <a:endParaRPr lang="pl-PL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l-P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Płatności otrzymane z KE – 95% alokacji</a:t>
            </a:r>
          </a:p>
          <a:p>
            <a:pPr marL="0" lvl="0" indent="0" algn="ctr">
              <a:buNone/>
            </a:pP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1 178 174 887,40 euro </a:t>
            </a:r>
            <a:endParaRPr lang="pl-PL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endParaRPr lang="pl-PL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pl-PL" sz="2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marca 2017 r</a:t>
            </a:r>
            <a:r>
              <a:rPr lang="pl-PL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pl-PL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deklaracja zamknięcia złożona przez IZ, IC i IA do KE  </a:t>
            </a:r>
            <a:endParaRPr lang="pl-PL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pl-PL" sz="2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sierpnia 2018 r. </a:t>
            </a:r>
            <a:r>
              <a:rPr lang="pl-PL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IZ </a:t>
            </a:r>
            <a:r>
              <a:rPr lang="pl-PL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przedstawiła KE ostateczne rozliczenie </a:t>
            </a:r>
            <a:r>
              <a:rPr lang="pl-PL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</a:t>
            </a:r>
            <a:endParaRPr lang="pl-PL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pl-PL" sz="2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października 2018 r</a:t>
            </a:r>
            <a:r>
              <a:rPr lang="pl-PL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l-PL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KE </a:t>
            </a:r>
            <a:r>
              <a:rPr lang="pl-PL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przekazała informację o zamknięciu </a:t>
            </a:r>
            <a:r>
              <a:rPr lang="pl-PL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 (</a:t>
            </a:r>
            <a:r>
              <a:rPr lang="pl-PL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zamknięcia) </a:t>
            </a:r>
          </a:p>
          <a:p>
            <a:pPr algn="ctr">
              <a:buNone/>
              <a:defRPr/>
            </a:pPr>
            <a:endParaRPr lang="pl-PL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l-P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 końcowe – 5% alokacji </a:t>
            </a:r>
          </a:p>
          <a:p>
            <a:pPr marL="0" lvl="0" indent="0" algn="ctr">
              <a:buNone/>
            </a:pP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62 009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204,60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</a:t>
            </a:r>
          </a:p>
          <a:p>
            <a:pPr marL="0" lvl="0" indent="0" algn="ctr">
              <a:buNone/>
            </a:pPr>
            <a:r>
              <a:rPr lang="pl-PL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 wypłacone w całości bez korekt finansowych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791361" y="836712"/>
            <a:ext cx="8136904" cy="576065"/>
          </a:xfrm>
        </p:spPr>
        <p:txBody>
          <a:bodyPr>
            <a:noAutofit/>
          </a:bodyPr>
          <a:lstStyle/>
          <a:p>
            <a:r>
              <a:rPr lang="pl-PL" sz="3400" b="1" dirty="0" smtClean="0"/>
              <a:t>Zamknięcie RPO </a:t>
            </a:r>
            <a:r>
              <a:rPr lang="pl-PL" sz="3400" b="1" dirty="0"/>
              <a:t>WD </a:t>
            </a:r>
            <a:r>
              <a:rPr lang="pl-PL" sz="3400" b="1" dirty="0" smtClean="0"/>
              <a:t>2007-2013</a:t>
            </a:r>
            <a:endParaRPr lang="pl-PL" sz="3400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772816"/>
            <a:ext cx="822960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34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06388" y="908720"/>
            <a:ext cx="8154044" cy="936104"/>
          </a:xfrm>
        </p:spPr>
        <p:txBody>
          <a:bodyPr>
            <a:normAutofit/>
          </a:bodyPr>
          <a:lstStyle/>
          <a:p>
            <a:r>
              <a:rPr lang="pl-PL" sz="3600" b="1" dirty="0"/>
              <a:t>Ramy wykonania RPO WD 2014-2020</a:t>
            </a:r>
            <a:endParaRPr lang="pl-PL" sz="3600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772816"/>
            <a:ext cx="822960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 smtClean="0"/>
              <a:t>37 wskaźników, dla których określono Cel pośredni dla  2018 r.</a:t>
            </a:r>
          </a:p>
          <a:p>
            <a:r>
              <a:rPr lang="pl-PL" sz="2800" dirty="0" smtClean="0"/>
              <a:t>27 wskaźników rzeczowych</a:t>
            </a:r>
          </a:p>
          <a:p>
            <a:r>
              <a:rPr lang="pl-PL" sz="2800" dirty="0" smtClean="0"/>
              <a:t>10 wskaźników finansowych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l-PL" sz="2800" dirty="0" smtClean="0"/>
              <a:t>Sukces</a:t>
            </a:r>
          </a:p>
          <a:p>
            <a:r>
              <a:rPr lang="pl-PL" sz="2800" dirty="0" smtClean="0">
                <a:solidFill>
                  <a:prstClr val="black"/>
                </a:solidFill>
              </a:rPr>
              <a:t>85% wykonania celu dla 2018 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sz="13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sz="2800" dirty="0" smtClean="0">
                <a:solidFill>
                  <a:prstClr val="black"/>
                </a:solidFill>
              </a:rPr>
              <a:t>Poważnie niepowodzenie </a:t>
            </a:r>
          </a:p>
          <a:p>
            <a:r>
              <a:rPr lang="pl-PL" sz="2800" dirty="0" smtClean="0">
                <a:solidFill>
                  <a:prstClr val="black"/>
                </a:solidFill>
              </a:rPr>
              <a:t>65% wykonania celu dla 2018 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sz="14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sz="2800" dirty="0" smtClean="0">
                <a:solidFill>
                  <a:prstClr val="black"/>
                </a:solidFill>
              </a:rPr>
              <a:t>Odstępstwo</a:t>
            </a:r>
          </a:p>
          <a:p>
            <a:r>
              <a:rPr lang="pl-PL" sz="2800" dirty="0" smtClean="0">
                <a:solidFill>
                  <a:prstClr val="black"/>
                </a:solidFill>
              </a:rPr>
              <a:t>75% wykonania celu dla 2018 r.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sz="2800" dirty="0" smtClean="0">
                <a:solidFill>
                  <a:prstClr val="black"/>
                </a:solidFill>
              </a:rPr>
              <a:t>     w przypadku 3 i więcej wskaźników w danej Osi Priorytetowej,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sz="2800" dirty="0" smtClean="0">
                <a:solidFill>
                  <a:prstClr val="black"/>
                </a:solidFill>
              </a:rPr>
              <a:t>     1 wskaźnik może osiągnąć 75%   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66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06388" y="908720"/>
            <a:ext cx="8154044" cy="936104"/>
          </a:xfrm>
        </p:spPr>
        <p:txBody>
          <a:bodyPr>
            <a:normAutofit/>
          </a:bodyPr>
          <a:lstStyle/>
          <a:p>
            <a:r>
              <a:rPr lang="pl-PL" sz="3600" b="1" dirty="0"/>
              <a:t>Prezentacja </a:t>
            </a:r>
            <a:r>
              <a:rPr lang="pl-PL" sz="3600" b="1" dirty="0" smtClean="0"/>
              <a:t>wskaźników </a:t>
            </a:r>
            <a:endParaRPr lang="pl-PL" sz="3600" dirty="0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772816"/>
            <a:ext cx="822960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l-PL" sz="2800" dirty="0" smtClean="0"/>
              <a:t>Realizacja </a:t>
            </a:r>
            <a:r>
              <a:rPr lang="pl-PL" sz="2800" u="sng" dirty="0" smtClean="0"/>
              <a:t>wskaźników rzeczowych</a:t>
            </a:r>
            <a:r>
              <a:rPr lang="pl-PL" sz="2800" dirty="0" smtClean="0"/>
              <a:t> – na podstawie zatwierdzonych wniosków beneficjatów o płatność.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sz="2800" dirty="0" smtClean="0">
                <a:solidFill>
                  <a:prstClr val="black"/>
                </a:solidFill>
              </a:rPr>
              <a:t>Prognoza wskaźników rzeczowych – na podstawie złożonych przez beneficjatów wniosków o płatność.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l-PL" sz="28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sz="2800" dirty="0" smtClean="0"/>
              <a:t>Realizacja </a:t>
            </a:r>
            <a:r>
              <a:rPr lang="pl-PL" sz="2800" u="sng" dirty="0" smtClean="0"/>
              <a:t>wskaźników finansowych</a:t>
            </a:r>
            <a:r>
              <a:rPr lang="pl-PL" sz="2800" dirty="0" smtClean="0"/>
              <a:t> – na podstawie wniosków o płatność przekazanych do KE (certyfikacja).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l-PL" sz="7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sz="2800" dirty="0" smtClean="0"/>
              <a:t>Prognoza wskaźników finansowych – na podstawie zatwierdzonych wniosków o płatność do certyfikacji.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sz="28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700" dirty="0"/>
          </a:p>
        </p:txBody>
      </p:sp>
    </p:spTree>
    <p:extLst>
      <p:ext uri="{BB962C8B-B14F-4D97-AF65-F5344CB8AC3E}">
        <p14:creationId xmlns:p14="http://schemas.microsoft.com/office/powerpoint/2010/main" val="201584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47102" y="98072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Ramy wykonania</a:t>
            </a:r>
          </a:p>
          <a:p>
            <a:pPr algn="ctr"/>
            <a:r>
              <a:rPr lang="pl-PL" b="1" dirty="0" smtClean="0"/>
              <a:t>Oś Priorytetowa 1  Przedsiębiorstwa i innowacje</a:t>
            </a:r>
            <a:endParaRPr lang="pl-PL" sz="1600" b="1" dirty="0" smtClean="0"/>
          </a:p>
        </p:txBody>
      </p:sp>
      <p:pic>
        <p:nvPicPr>
          <p:cNvPr id="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977194"/>
              </p:ext>
            </p:extLst>
          </p:nvPr>
        </p:nvGraphicFramePr>
        <p:xfrm>
          <a:off x="214152" y="1773238"/>
          <a:ext cx="8569486" cy="4536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Arkusz" r:id="rId6" imgW="7934345" imgH="4200660" progId="Excel.Sheet.12">
                  <p:embed/>
                </p:oleObj>
              </mc:Choice>
              <mc:Fallback>
                <p:oleObj name="Arkusz" r:id="rId6" imgW="7934345" imgH="42006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4152" y="1773238"/>
                        <a:ext cx="8569486" cy="4536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610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96736" y="98072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Ramy wykonania</a:t>
            </a:r>
          </a:p>
          <a:p>
            <a:pPr algn="ctr"/>
            <a:r>
              <a:rPr lang="pl-PL" b="1" dirty="0" smtClean="0"/>
              <a:t>Oś Priorytetowa 2 Technologie informacyjno-komunikacyjne</a:t>
            </a:r>
          </a:p>
        </p:txBody>
      </p:sp>
      <p:pic>
        <p:nvPicPr>
          <p:cNvPr id="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414712"/>
              </p:ext>
            </p:extLst>
          </p:nvPr>
        </p:nvGraphicFramePr>
        <p:xfrm>
          <a:off x="298558" y="1627057"/>
          <a:ext cx="8677275" cy="480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" name="Arkusz" r:id="rId6" imgW="7934345" imgH="4391010" progId="Excel.Sheet.12">
                  <p:embed/>
                </p:oleObj>
              </mc:Choice>
              <mc:Fallback>
                <p:oleObj name="Arkusz" r:id="rId6" imgW="7934345" imgH="43910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8558" y="1627057"/>
                        <a:ext cx="8677275" cy="4802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9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39552" y="90872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Ramy </a:t>
            </a:r>
            <a:r>
              <a:rPr lang="pl-PL" b="1" dirty="0"/>
              <a:t>wykonania </a:t>
            </a:r>
            <a:endParaRPr lang="pl-PL" b="1" dirty="0" smtClean="0"/>
          </a:p>
          <a:p>
            <a:pPr algn="ctr"/>
            <a:r>
              <a:rPr lang="pl-PL" b="1" dirty="0" smtClean="0"/>
              <a:t>Oś Priorytetowa 3 Gospodarka niskoemisyjna </a:t>
            </a: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508062"/>
              </p:ext>
            </p:extLst>
          </p:nvPr>
        </p:nvGraphicFramePr>
        <p:xfrm>
          <a:off x="323850" y="1555750"/>
          <a:ext cx="8543925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" name="Arkusz" r:id="rId5" imgW="8544035" imgH="4962600" progId="Excel.Sheet.12">
                  <p:embed/>
                </p:oleObj>
              </mc:Choice>
              <mc:Fallback>
                <p:oleObj name="Arkusz" r:id="rId5" imgW="8544035" imgH="4962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1555750"/>
                        <a:ext cx="8543925" cy="496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246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90872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Ramy </a:t>
            </a:r>
            <a:r>
              <a:rPr lang="pl-PL" b="1" dirty="0"/>
              <a:t>wykonania </a:t>
            </a:r>
            <a:endParaRPr lang="pl-PL" b="1" dirty="0" smtClean="0"/>
          </a:p>
          <a:p>
            <a:pPr algn="ctr"/>
            <a:r>
              <a:rPr lang="pl-PL" b="1" dirty="0" smtClean="0"/>
              <a:t>Oś Priorytetowa 4 Środowisko i zasoby</a:t>
            </a:r>
          </a:p>
        </p:txBody>
      </p:sp>
      <p:pic>
        <p:nvPicPr>
          <p:cNvPr id="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555475"/>
              </p:ext>
            </p:extLst>
          </p:nvPr>
        </p:nvGraphicFramePr>
        <p:xfrm>
          <a:off x="755650" y="1616075"/>
          <a:ext cx="7934325" cy="4270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" name="Arkusz" r:id="rId5" imgW="7934345" imgH="4200660" progId="Excel.Sheet.12">
                  <p:embed/>
                </p:oleObj>
              </mc:Choice>
              <mc:Fallback>
                <p:oleObj name="Arkusz" r:id="rId5" imgW="7934345" imgH="42006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650" y="1616075"/>
                        <a:ext cx="7934325" cy="4270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413445" y="5886564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/>
              <a:t>W ramach wykonania dla Osi 4, wykazane są </a:t>
            </a:r>
            <a:r>
              <a:rPr lang="pl-PL" sz="1400" dirty="0" smtClean="0"/>
              <a:t>jeszcze dwa </a:t>
            </a:r>
            <a:r>
              <a:rPr lang="pl-PL" sz="1400" dirty="0"/>
              <a:t>wskaźniki </a:t>
            </a:r>
            <a:r>
              <a:rPr lang="pl-PL" sz="1400" i="1" dirty="0"/>
              <a:t>Liczba wspartych zakładów zagospodarowania odpadów</a:t>
            </a:r>
            <a:r>
              <a:rPr lang="pl-PL" sz="1400" dirty="0"/>
              <a:t> </a:t>
            </a:r>
            <a:r>
              <a:rPr lang="pl-PL" sz="1400" i="1" dirty="0"/>
              <a:t>i Liczba ludności odnoszącej korzyści ze środków ochrony przeciwpowodziowej </a:t>
            </a:r>
            <a:endParaRPr lang="pl-PL" sz="1400" i="1" dirty="0" smtClean="0"/>
          </a:p>
          <a:p>
            <a:pPr algn="just"/>
            <a:r>
              <a:rPr lang="pl-PL" sz="1400" i="1" dirty="0" smtClean="0"/>
              <a:t>(</a:t>
            </a:r>
            <a:r>
              <a:rPr lang="pl-PL" sz="1400" i="1" dirty="0"/>
              <a:t>CI 20)</a:t>
            </a:r>
            <a:r>
              <a:rPr lang="pl-PL" sz="1400" dirty="0"/>
              <a:t> </a:t>
            </a:r>
            <a:r>
              <a:rPr lang="pl-PL" sz="1400" dirty="0" smtClean="0"/>
              <a:t>, dla </a:t>
            </a:r>
            <a:r>
              <a:rPr lang="pl-PL" sz="1400" dirty="0"/>
              <a:t>których </a:t>
            </a:r>
            <a:r>
              <a:rPr lang="pl-PL" sz="1400" dirty="0" smtClean="0"/>
              <a:t>wartość </a:t>
            </a:r>
            <a:r>
              <a:rPr lang="pl-PL" sz="1400" dirty="0"/>
              <a:t>docelowa określona została na 2023 r., dla 2018 r. </a:t>
            </a:r>
            <a:r>
              <a:rPr lang="pl-PL" sz="1400" dirty="0" smtClean="0"/>
              <a:t>wartość </a:t>
            </a:r>
            <a:r>
              <a:rPr lang="pl-PL" sz="1400" dirty="0"/>
              <a:t>wynosi 0. </a:t>
            </a:r>
          </a:p>
        </p:txBody>
      </p:sp>
    </p:spTree>
    <p:extLst>
      <p:ext uri="{BB962C8B-B14F-4D97-AF65-F5344CB8AC3E}">
        <p14:creationId xmlns:p14="http://schemas.microsoft.com/office/powerpoint/2010/main" val="266767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975321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Ramy </a:t>
            </a:r>
            <a:r>
              <a:rPr lang="pl-PL" b="1" dirty="0"/>
              <a:t>wykonania </a:t>
            </a:r>
            <a:endParaRPr lang="pl-PL" b="1" dirty="0" smtClean="0"/>
          </a:p>
          <a:p>
            <a:pPr algn="ctr"/>
            <a:r>
              <a:rPr lang="pl-PL" b="1" dirty="0" smtClean="0"/>
              <a:t>Oś Priorytetowa 5 Transport</a:t>
            </a:r>
          </a:p>
        </p:txBody>
      </p:sp>
      <p:pic>
        <p:nvPicPr>
          <p:cNvPr id="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48267"/>
              </p:ext>
            </p:extLst>
          </p:nvPr>
        </p:nvGraphicFramePr>
        <p:xfrm>
          <a:off x="51366" y="1700213"/>
          <a:ext cx="9092634" cy="4743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1" name="Arkusz" r:id="rId5" imgW="7324655" imgH="4200660" progId="Excel.Sheet.12">
                  <p:embed/>
                </p:oleObj>
              </mc:Choice>
              <mc:Fallback>
                <p:oleObj name="Arkusz" r:id="rId5" imgW="7324655" imgH="42006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66" y="1700213"/>
                        <a:ext cx="9092634" cy="4743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49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8350</TotalTime>
  <Words>380</Words>
  <Application>Microsoft Office PowerPoint</Application>
  <PresentationFormat>Pokaz na ekranie (4:3)</PresentationFormat>
  <Paragraphs>79</Paragraphs>
  <Slides>15</Slides>
  <Notes>2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Motyw pakietu Office</vt:lpstr>
      <vt:lpstr>1_Motyw pakietu Office</vt:lpstr>
      <vt:lpstr>Arkusz</vt:lpstr>
      <vt:lpstr>      INFORMACJA O RPO WD 2007-2013  i REALIZACJA RAM WYKONANIA REGIONALNEGO PROGRAMU OPERACYJNEGO WOJEWÓDZTWA DOLNOŚLĄSKIEGO 2014-2020  Wrocław, 17 październik 2018 r.</vt:lpstr>
      <vt:lpstr>Zamknięcie RPO WD 2007-2013</vt:lpstr>
      <vt:lpstr>Ramy wykonania RPO WD 2014-2020</vt:lpstr>
      <vt:lpstr>Prezentacja wskaźników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Anna Kaczor</cp:lastModifiedBy>
  <cp:revision>1353</cp:revision>
  <cp:lastPrinted>2018-10-16T07:24:06Z</cp:lastPrinted>
  <dcterms:created xsi:type="dcterms:W3CDTF">2015-04-22T07:48:15Z</dcterms:created>
  <dcterms:modified xsi:type="dcterms:W3CDTF">2018-10-16T09:36:46Z</dcterms:modified>
</cp:coreProperties>
</file>