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</p:sldMasterIdLst>
  <p:notesMasterIdLst>
    <p:notesMasterId r:id="rId88"/>
  </p:notesMasterIdLst>
  <p:handoutMasterIdLst>
    <p:handoutMasterId r:id="rId89"/>
  </p:handoutMasterIdLst>
  <p:sldIdLst>
    <p:sldId id="373" r:id="rId2"/>
    <p:sldId id="730" r:id="rId3"/>
    <p:sldId id="731" r:id="rId4"/>
    <p:sldId id="732" r:id="rId5"/>
    <p:sldId id="765" r:id="rId6"/>
    <p:sldId id="630" r:id="rId7"/>
    <p:sldId id="724" r:id="rId8"/>
    <p:sldId id="766" r:id="rId9"/>
    <p:sldId id="767" r:id="rId10"/>
    <p:sldId id="632" r:id="rId11"/>
    <p:sldId id="795" r:id="rId12"/>
    <p:sldId id="635" r:id="rId13"/>
    <p:sldId id="768" r:id="rId14"/>
    <p:sldId id="725" r:id="rId15"/>
    <p:sldId id="775" r:id="rId16"/>
    <p:sldId id="642" r:id="rId17"/>
    <p:sldId id="723" r:id="rId18"/>
    <p:sldId id="736" r:id="rId19"/>
    <p:sldId id="796" r:id="rId20"/>
    <p:sldId id="779" r:id="rId21"/>
    <p:sldId id="737" r:id="rId22"/>
    <p:sldId id="738" r:id="rId23"/>
    <p:sldId id="780" r:id="rId24"/>
    <p:sldId id="801" r:id="rId25"/>
    <p:sldId id="740" r:id="rId26"/>
    <p:sldId id="797" r:id="rId27"/>
    <p:sldId id="798" r:id="rId28"/>
    <p:sldId id="799" r:id="rId29"/>
    <p:sldId id="776" r:id="rId30"/>
    <p:sldId id="769" r:id="rId31"/>
    <p:sldId id="777" r:id="rId32"/>
    <p:sldId id="800" r:id="rId33"/>
    <p:sldId id="770" r:id="rId34"/>
    <p:sldId id="802" r:id="rId35"/>
    <p:sldId id="781" r:id="rId36"/>
    <p:sldId id="744" r:id="rId37"/>
    <p:sldId id="772" r:id="rId38"/>
    <p:sldId id="792" r:id="rId39"/>
    <p:sldId id="793" r:id="rId40"/>
    <p:sldId id="794" r:id="rId41"/>
    <p:sldId id="803" r:id="rId42"/>
    <p:sldId id="672" r:id="rId43"/>
    <p:sldId id="748" r:id="rId44"/>
    <p:sldId id="749" r:id="rId45"/>
    <p:sldId id="761" r:id="rId46"/>
    <p:sldId id="773" r:id="rId47"/>
    <p:sldId id="804" r:id="rId48"/>
    <p:sldId id="762" r:id="rId49"/>
    <p:sldId id="763" r:id="rId50"/>
    <p:sldId id="805" r:id="rId51"/>
    <p:sldId id="734" r:id="rId52"/>
    <p:sldId id="676" r:id="rId53"/>
    <p:sldId id="563" r:id="rId54"/>
    <p:sldId id="782" r:id="rId55"/>
    <p:sldId id="783" r:id="rId56"/>
    <p:sldId id="784" r:id="rId57"/>
    <p:sldId id="806" r:id="rId58"/>
    <p:sldId id="785" r:id="rId59"/>
    <p:sldId id="807" r:id="rId60"/>
    <p:sldId id="729" r:id="rId61"/>
    <p:sldId id="778" r:id="rId62"/>
    <p:sldId id="786" r:id="rId63"/>
    <p:sldId id="808" r:id="rId64"/>
    <p:sldId id="760" r:id="rId65"/>
    <p:sldId id="809" r:id="rId66"/>
    <p:sldId id="693" r:id="rId67"/>
    <p:sldId id="754" r:id="rId68"/>
    <p:sldId id="787" r:id="rId69"/>
    <p:sldId id="788" r:id="rId70"/>
    <p:sldId id="790" r:id="rId71"/>
    <p:sldId id="811" r:id="rId72"/>
    <p:sldId id="755" r:id="rId73"/>
    <p:sldId id="756" r:id="rId74"/>
    <p:sldId id="757" r:id="rId75"/>
    <p:sldId id="758" r:id="rId76"/>
    <p:sldId id="759" r:id="rId77"/>
    <p:sldId id="810" r:id="rId78"/>
    <p:sldId id="764" r:id="rId79"/>
    <p:sldId id="679" r:id="rId80"/>
    <p:sldId id="789" r:id="rId81"/>
    <p:sldId id="791" r:id="rId82"/>
    <p:sldId id="680" r:id="rId83"/>
    <p:sldId id="774" r:id="rId84"/>
    <p:sldId id="600" r:id="rId85"/>
    <p:sldId id="601" r:id="rId86"/>
    <p:sldId id="520" r:id="rId87"/>
  </p:sldIdLst>
  <p:sldSz cx="9144000" cy="6858000" type="screen4x3"/>
  <p:notesSz cx="6743700" cy="98758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6" clrIdx="0">
    <p:extLst>
      <p:ext uri="{19B8F6BF-5375-455C-9EA6-DF929625EA0E}">
        <p15:presenceInfo xmlns:p15="http://schemas.microsoft.com/office/powerpoint/2012/main" userId="S-1-5-21-993268263-2097026863-2477634896-35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85995" autoAdjust="0"/>
  </p:normalViewPr>
  <p:slideViewPr>
    <p:cSldViewPr>
      <p:cViewPr varScale="1">
        <p:scale>
          <a:sx n="98" d="100"/>
          <a:sy n="98" d="100"/>
        </p:scale>
        <p:origin x="21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26"/>
        <p:guide pos="2141"/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commentAuthors" Target="commentAuthor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enerator-efs.dolnyslask.pl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enerator-efs.dolnyslask.pl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Forma składania wniosków</a:t>
          </a:r>
          <a:r>
            <a:rPr lang="pl-PL" sz="2400" b="1" dirty="0"/>
            <a:t> </a:t>
          </a:r>
          <a:br>
            <a:rPr lang="pl-PL" sz="2400" b="1" dirty="0"/>
          </a:br>
          <a:endParaRPr lang="pl-PL" sz="2400" b="1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/>
            <a:t>Wniosek o dofinansowanie powinien zostać wypełniony i złożony </a:t>
          </a:r>
          <a:br>
            <a:rPr lang="pl-PL" sz="1400" dirty="0"/>
          </a:br>
          <a:r>
            <a:rPr lang="pl-PL" sz="1400" dirty="0"/>
            <a:t>za pośrednictwem </a:t>
          </a:r>
          <a:r>
            <a:rPr lang="pl-PL" sz="1400" b="1" dirty="0"/>
            <a:t>Systemu Obsługi Wniosków Aplikacyjnych </a:t>
          </a:r>
          <a:r>
            <a:rPr lang="pl-PL" sz="1400" dirty="0"/>
            <a:t>(SOWA), który jest dostępny poprzez stronę </a:t>
          </a:r>
          <a:r>
            <a:rPr lang="pl-PL" sz="1400" dirty="0">
              <a:hlinkClick xmlns:r="http://schemas.openxmlformats.org/officeDocument/2006/relationships" r:id="rId1"/>
            </a:rPr>
            <a:t>www.generator-efs.dolnyslask.pl</a:t>
          </a:r>
          <a:endParaRPr lang="pl-PL" sz="1400" b="1" dirty="0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600" b="1" dirty="0"/>
            <a:t>Termin rozpoczęcia naboru: </a:t>
          </a:r>
          <a:r>
            <a:rPr lang="pl-PL" sz="1600" b="1" u="sng" dirty="0"/>
            <a:t>24 wrzesień 2018 r. godz.08.00</a:t>
          </a:r>
          <a:endParaRPr lang="pl-PL" sz="1600" b="1" u="sng" dirty="0">
            <a:solidFill>
              <a:srgbClr val="B466E0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Termin składania wniosków</a:t>
          </a: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CFBBA619-907D-4722-954C-43E8DDE9BD83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600" b="1" dirty="0">
              <a:solidFill>
                <a:schemeClr val="tx1"/>
              </a:solidFill>
            </a:rPr>
            <a:t>Termin zakończenia naboru: </a:t>
          </a:r>
          <a:r>
            <a:rPr lang="pl-PL" sz="1600" b="1" u="sng" dirty="0">
              <a:solidFill>
                <a:schemeClr val="tx1"/>
              </a:solidFill>
            </a:rPr>
            <a:t>15 </a:t>
          </a:r>
          <a:r>
            <a:rPr lang="pl-PL" sz="1600" b="1" u="sng" dirty="0"/>
            <a:t>październik 2018 r. godz.15.00</a:t>
          </a:r>
          <a:endParaRPr lang="pl-PL" sz="1600" b="1" u="sng" dirty="0">
            <a:solidFill>
              <a:srgbClr val="B466E0"/>
            </a:solidFill>
          </a:endParaRPr>
        </a:p>
      </dgm:t>
    </dgm:pt>
    <dgm:pt modelId="{14B35694-22F0-40DA-B89C-0FD195744395}" type="parTrans" cxnId="{623D398F-B0EB-436F-9912-FBE45242FE2E}">
      <dgm:prSet/>
      <dgm:spPr/>
      <dgm:t>
        <a:bodyPr/>
        <a:lstStyle/>
        <a:p>
          <a:endParaRPr lang="pl-PL"/>
        </a:p>
      </dgm:t>
    </dgm:pt>
    <dgm:pt modelId="{71A91694-C37A-48A9-82E4-491A1474D0B4}" type="sibTrans" cxnId="{623D398F-B0EB-436F-9912-FBE45242FE2E}">
      <dgm:prSet/>
      <dgm:spPr/>
      <dgm:t>
        <a:bodyPr/>
        <a:lstStyle/>
        <a:p>
          <a:endParaRPr lang="pl-PL"/>
        </a:p>
      </dgm:t>
    </dgm:pt>
    <dgm:pt modelId="{60FB2C38-1A01-4EC9-BF8F-D4B1929D93AA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600" b="1" dirty="0">
            <a:solidFill>
              <a:srgbClr val="B466E0"/>
            </a:solidFill>
          </a:endParaRPr>
        </a:p>
      </dgm:t>
    </dgm:pt>
    <dgm:pt modelId="{4AC852DD-F838-4856-8712-07AD4FB207DE}" type="parTrans" cxnId="{0B0DC43F-A0C4-4D67-AC48-9B4F9060C963}">
      <dgm:prSet/>
      <dgm:spPr/>
      <dgm:t>
        <a:bodyPr/>
        <a:lstStyle/>
        <a:p>
          <a:endParaRPr lang="pl-PL"/>
        </a:p>
      </dgm:t>
    </dgm:pt>
    <dgm:pt modelId="{CC694427-3D42-48E7-94A3-1AB83CE11547}" type="sibTrans" cxnId="{0B0DC43F-A0C4-4D67-AC48-9B4F9060C963}">
      <dgm:prSet/>
      <dgm:spPr/>
      <dgm:t>
        <a:bodyPr/>
        <a:lstStyle/>
        <a:p>
          <a:endParaRPr lang="pl-PL"/>
        </a:p>
      </dgm:t>
    </dgm:pt>
    <dgm:pt modelId="{266B6F82-9144-4118-8A8C-F617EBB65760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600" dirty="0">
            <a:solidFill>
              <a:srgbClr val="B466E0"/>
            </a:solidFill>
          </a:endParaRPr>
        </a:p>
      </dgm:t>
    </dgm:pt>
    <dgm:pt modelId="{2B1DA73E-63F9-4AD8-B770-ABCB20A7EEA8}" type="parTrans" cxnId="{D357FE1C-4D9F-4DD0-9EFC-FBAB1C9EE6DC}">
      <dgm:prSet/>
      <dgm:spPr/>
      <dgm:t>
        <a:bodyPr/>
        <a:lstStyle/>
        <a:p>
          <a:endParaRPr lang="pl-PL"/>
        </a:p>
      </dgm:t>
    </dgm:pt>
    <dgm:pt modelId="{6ABA4689-0AA8-4E16-A404-9101DA1C570B}" type="sibTrans" cxnId="{D357FE1C-4D9F-4DD0-9EFC-FBAB1C9EE6DC}">
      <dgm:prSet/>
      <dgm:spPr/>
      <dgm:t>
        <a:bodyPr/>
        <a:lstStyle/>
        <a:p>
          <a:endParaRPr lang="pl-PL"/>
        </a:p>
      </dgm:t>
    </dgm:pt>
    <dgm:pt modelId="{399285A5-729C-47EB-9D57-CEABB9B145FF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b="1" dirty="0"/>
            <a:t>Tylko wersja elektroniczna + załączniki w wersji elektronicznej</a:t>
          </a:r>
        </a:p>
      </dgm:t>
    </dgm:pt>
    <dgm:pt modelId="{B2DF9F1A-0546-4F54-B128-B14E6441D64B}" type="parTrans" cxnId="{917A0CFA-2F95-4400-BE26-5F514899CD62}">
      <dgm:prSet/>
      <dgm:spPr/>
      <dgm:t>
        <a:bodyPr/>
        <a:lstStyle/>
        <a:p>
          <a:endParaRPr lang="pl-PL"/>
        </a:p>
      </dgm:t>
    </dgm:pt>
    <dgm:pt modelId="{A3A292AD-3815-445D-8D6F-C0052A0199F7}" type="sibTrans" cxnId="{917A0CFA-2F95-4400-BE26-5F514899CD62}">
      <dgm:prSet/>
      <dgm:spPr/>
      <dgm:t>
        <a:bodyPr/>
        <a:lstStyle/>
        <a:p>
          <a:endParaRPr lang="pl-PL"/>
        </a:p>
      </dgm:t>
    </dgm:pt>
    <dgm:pt modelId="{9487C8D6-51C9-4E63-9DFD-BF9CE7618020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endParaRPr lang="pl-PL" sz="1400" b="1" dirty="0"/>
        </a:p>
      </dgm:t>
    </dgm:pt>
    <dgm:pt modelId="{A2441FEE-7D39-4AF4-B6C4-57FBB8A23254}" type="parTrans" cxnId="{4272A618-7066-4C30-81B3-2175EB5B1E24}">
      <dgm:prSet/>
      <dgm:spPr/>
      <dgm:t>
        <a:bodyPr/>
        <a:lstStyle/>
        <a:p>
          <a:endParaRPr lang="pl-PL"/>
        </a:p>
      </dgm:t>
    </dgm:pt>
    <dgm:pt modelId="{2E6954FC-6E21-4B41-BA40-E4CEDAF3DF4A}" type="sibTrans" cxnId="{4272A618-7066-4C30-81B3-2175EB5B1E24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</dgm:pt>
  </dgm:ptLst>
  <dgm:cxnLst>
    <dgm:cxn modelId="{92CFF004-2D71-4371-9A0A-9E2BBECE8609}" type="presOf" srcId="{399285A5-729C-47EB-9D57-CEABB9B145FF}" destId="{5DB3C171-F262-490B-B8BB-BFFA46B0586B}" srcOrd="0" destOrd="2" presId="urn:microsoft.com/office/officeart/2005/8/layout/vList5"/>
    <dgm:cxn modelId="{E2842917-4B59-4A5A-A4FD-20777514FD00}" type="presOf" srcId="{32EE9BBF-B02B-4DE9-A826-A3930A24887B}" destId="{5DB3C171-F262-490B-B8BB-BFFA46B0586B}" srcOrd="0" destOrd="0" presId="urn:microsoft.com/office/officeart/2005/8/layout/vList5"/>
    <dgm:cxn modelId="{4272A618-7066-4C30-81B3-2175EB5B1E24}" srcId="{621AB93B-5B7B-404A-AAC6-82585374894E}" destId="{9487C8D6-51C9-4E63-9DFD-BF9CE7618020}" srcOrd="1" destOrd="0" parTransId="{A2441FEE-7D39-4AF4-B6C4-57FBB8A23254}" sibTransId="{2E6954FC-6E21-4B41-BA40-E4CEDAF3DF4A}"/>
    <dgm:cxn modelId="{D357FE1C-4D9F-4DD0-9EFC-FBAB1C9EE6DC}" srcId="{9C158368-C9E0-4942-8526-5CE49BCD721C}" destId="{266B6F82-9144-4118-8A8C-F617EBB65760}" srcOrd="3" destOrd="0" parTransId="{2B1DA73E-63F9-4AD8-B770-ABCB20A7EEA8}" sibTransId="{6ABA4689-0AA8-4E16-A404-9101DA1C570B}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3405723B-740E-4AB5-94B4-E2E6FF9D9130}" type="presOf" srcId="{621AB93B-5B7B-404A-AAC6-82585374894E}" destId="{30A5BAFA-D867-4432-A555-078896BF780D}" srcOrd="0" destOrd="0" presId="urn:microsoft.com/office/officeart/2005/8/layout/vList5"/>
    <dgm:cxn modelId="{0B0DC43F-A0C4-4D67-AC48-9B4F9060C963}" srcId="{9C158368-C9E0-4942-8526-5CE49BCD721C}" destId="{60FB2C38-1A01-4EC9-BF8F-D4B1929D93AA}" srcOrd="1" destOrd="0" parTransId="{4AC852DD-F838-4856-8712-07AD4FB207DE}" sibTransId="{CC694427-3D42-48E7-94A3-1AB83CE11547}"/>
    <dgm:cxn modelId="{AFAB6C56-F23A-4290-B245-A2861EBEC432}" type="presOf" srcId="{9C158368-C9E0-4942-8526-5CE49BCD721C}" destId="{EC26B3CA-5F55-4ED6-AEA1-83422FEC2FA3}" srcOrd="0" destOrd="0" presId="urn:microsoft.com/office/officeart/2005/8/layout/vList5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623D398F-B0EB-436F-9912-FBE45242FE2E}" srcId="{9C158368-C9E0-4942-8526-5CE49BCD721C}" destId="{CFBBA619-907D-4722-954C-43E8DDE9BD83}" srcOrd="2" destOrd="0" parTransId="{14B35694-22F0-40DA-B89C-0FD195744395}" sibTransId="{71A91694-C37A-48A9-82E4-491A1474D0B4}"/>
    <dgm:cxn modelId="{6802E8A3-EE9A-4CE9-85A7-AD45D151D135}" type="presOf" srcId="{CFBBA619-907D-4722-954C-43E8DDE9BD83}" destId="{6057DA86-162F-440C-8D5E-0A6D86B8CF0F}" srcOrd="0" destOrd="2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8C7DDAB7-8A5F-405B-93BA-9EF815AD61DB}" type="presOf" srcId="{DA6E603D-E34D-4EC6-B48D-740809166CA4}" destId="{6057DA86-162F-440C-8D5E-0A6D86B8CF0F}" srcOrd="0" destOrd="0" presId="urn:microsoft.com/office/officeart/2005/8/layout/vList5"/>
    <dgm:cxn modelId="{2AE7F1BD-7FE6-4483-B41C-B5228692CDC9}" type="presOf" srcId="{266B6F82-9144-4118-8A8C-F617EBB65760}" destId="{6057DA86-162F-440C-8D5E-0A6D86B8CF0F}" srcOrd="0" destOrd="3" presId="urn:microsoft.com/office/officeart/2005/8/layout/vList5"/>
    <dgm:cxn modelId="{464D55C0-C6FA-4BF1-8539-12D6DA396E5B}" type="presOf" srcId="{9487C8D6-51C9-4E63-9DFD-BF9CE7618020}" destId="{5DB3C171-F262-490B-B8BB-BFFA46B0586B}" srcOrd="0" destOrd="1" presId="urn:microsoft.com/office/officeart/2005/8/layout/vList5"/>
    <dgm:cxn modelId="{9CA1F7D3-CB76-4180-82DE-0AFCB81588D9}" type="presOf" srcId="{60FB2C38-1A01-4EC9-BF8F-D4B1929D93AA}" destId="{6057DA86-162F-440C-8D5E-0A6D86B8CF0F}" srcOrd="0" destOrd="1" presId="urn:microsoft.com/office/officeart/2005/8/layout/vList5"/>
    <dgm:cxn modelId="{917A0CFA-2F95-4400-BE26-5F514899CD62}" srcId="{621AB93B-5B7B-404A-AAC6-82585374894E}" destId="{399285A5-729C-47EB-9D57-CEABB9B145FF}" srcOrd="2" destOrd="0" parTransId="{B2DF9F1A-0546-4F54-B128-B14E6441D64B}" sibTransId="{A3A292AD-3815-445D-8D6F-C0052A0199F7}"/>
    <dgm:cxn modelId="{DA83C1FE-50D6-49DE-9934-F0DA0FB6A52A}" type="presOf" srcId="{1A53B528-4B73-4476-AAA3-DA53D8694E89}" destId="{A82570EB-9047-4C30-B34C-BC41F943A042}" srcOrd="0" destOrd="0" presId="urn:microsoft.com/office/officeart/2005/8/layout/vList5"/>
    <dgm:cxn modelId="{80328D46-66C2-4727-8F4E-2586A5B59B06}" type="presParOf" srcId="{A82570EB-9047-4C30-B34C-BC41F943A042}" destId="{74CEAA77-1A9F-4EE7-8009-B36DC94847D6}" srcOrd="0" destOrd="0" presId="urn:microsoft.com/office/officeart/2005/8/layout/vList5"/>
    <dgm:cxn modelId="{9694737A-BA7E-4D8E-9DC4-1E2949E679A7}" type="presParOf" srcId="{74CEAA77-1A9F-4EE7-8009-B36DC94847D6}" destId="{30A5BAFA-D867-4432-A555-078896BF780D}" srcOrd="0" destOrd="0" presId="urn:microsoft.com/office/officeart/2005/8/layout/vList5"/>
    <dgm:cxn modelId="{79D3DC5E-03DA-4D39-99BD-B4462D1E8FED}" type="presParOf" srcId="{74CEAA77-1A9F-4EE7-8009-B36DC94847D6}" destId="{5DB3C171-F262-490B-B8BB-BFFA46B0586B}" srcOrd="1" destOrd="0" presId="urn:microsoft.com/office/officeart/2005/8/layout/vList5"/>
    <dgm:cxn modelId="{6C365AC2-FB81-422B-A4BD-4F9B6A4D5AC9}" type="presParOf" srcId="{A82570EB-9047-4C30-B34C-BC41F943A042}" destId="{21203062-3061-4CFA-A1DC-A3C8D1B70C6A}" srcOrd="1" destOrd="0" presId="urn:microsoft.com/office/officeart/2005/8/layout/vList5"/>
    <dgm:cxn modelId="{DC584F01-BFC8-4748-9C84-3A9FA1A43C9F}" type="presParOf" srcId="{A82570EB-9047-4C30-B34C-BC41F943A042}" destId="{AAC7EB03-0D34-4E53-AA54-FF39894E56F4}" srcOrd="2" destOrd="0" presId="urn:microsoft.com/office/officeart/2005/8/layout/vList5"/>
    <dgm:cxn modelId="{9DD474AB-A17A-4846-9DE0-14392C886023}" type="presParOf" srcId="{AAC7EB03-0D34-4E53-AA54-FF39894E56F4}" destId="{EC26B3CA-5F55-4ED6-AEA1-83422FEC2FA3}" srcOrd="0" destOrd="0" presId="urn:microsoft.com/office/officeart/2005/8/layout/vList5"/>
    <dgm:cxn modelId="{F3756D14-55B5-4490-9AAA-1FA8C8786B3D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3C171-F262-490B-B8BB-BFFA46B0586B}">
      <dsp:nvSpPr>
        <dsp:cNvPr id="0" name=""/>
        <dsp:cNvSpPr/>
      </dsp:nvSpPr>
      <dsp:spPr>
        <a:xfrm rot="5400000">
          <a:off x="4682910" y="-1385354"/>
          <a:ext cx="3075733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400" kern="1200" dirty="0"/>
            <a:t>Wniosek o dofinansowanie powinien zostać wypełniony i złożony </a:t>
          </a:r>
          <a:br>
            <a:rPr lang="pl-PL" sz="1400" kern="1200" dirty="0"/>
          </a:br>
          <a:r>
            <a:rPr lang="pl-PL" sz="1400" kern="1200" dirty="0"/>
            <a:t>za pośrednictwem </a:t>
          </a:r>
          <a:r>
            <a:rPr lang="pl-PL" sz="1400" b="1" kern="1200" dirty="0"/>
            <a:t>Systemu Obsługi Wniosków Aplikacyjnych </a:t>
          </a:r>
          <a:r>
            <a:rPr lang="pl-PL" sz="1400" kern="1200" dirty="0"/>
            <a:t>(SOWA), który jest dostępny poprzez stronę </a:t>
          </a:r>
          <a:r>
            <a:rPr lang="pl-PL" sz="1400" kern="1200" dirty="0">
              <a:hlinkClick xmlns:r="http://schemas.openxmlformats.org/officeDocument/2006/relationships" r:id="rId1"/>
            </a:rPr>
            <a:t>www.generator-efs.dolnyslask.pl</a:t>
          </a:r>
          <a:endParaRPr lang="pl-PL" sz="1400" b="1" kern="1200" dirty="0"/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endParaRPr lang="pl-PL" sz="1400" b="1" kern="1200" dirty="0"/>
        </a:p>
        <a:p>
          <a:pPr marL="114300" lvl="1" indent="-114300" algn="just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pl-PL" sz="1400" b="1" kern="1200" dirty="0"/>
            <a:t>Tylko wersja elektroniczna + załączniki w wersji elektronicznej</a:t>
          </a:r>
        </a:p>
      </dsp:txBody>
      <dsp:txXfrm rot="-5400000">
        <a:off x="3297555" y="150146"/>
        <a:ext cx="5696299" cy="2775443"/>
      </dsp:txXfrm>
    </dsp:sp>
    <dsp:sp modelId="{30A5BAFA-D867-4432-A555-078896BF780D}">
      <dsp:nvSpPr>
        <dsp:cNvPr id="0" name=""/>
        <dsp:cNvSpPr/>
      </dsp:nvSpPr>
      <dsp:spPr>
        <a:xfrm>
          <a:off x="28727" y="216018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Forma składania wniosków</a:t>
          </a:r>
          <a:r>
            <a:rPr lang="pl-PL" sz="2400" b="1" kern="1200" dirty="0"/>
            <a:t> </a:t>
          </a:r>
          <a:br>
            <a:rPr lang="pl-PL" sz="2400" b="1" kern="1200" dirty="0"/>
          </a:br>
          <a:endParaRPr lang="pl-PL" sz="2400" b="1" kern="1200" dirty="0"/>
        </a:p>
      </dsp:txBody>
      <dsp:txXfrm>
        <a:off x="158731" y="346022"/>
        <a:ext cx="3028617" cy="2403130"/>
      </dsp:txXfrm>
    </dsp:sp>
    <dsp:sp modelId="{6057DA86-162F-440C-8D5E-0A6D86B8CF0F}">
      <dsp:nvSpPr>
        <dsp:cNvPr id="0" name=""/>
        <dsp:cNvSpPr/>
      </dsp:nvSpPr>
      <dsp:spPr>
        <a:xfrm rot="5400000">
          <a:off x="4882229" y="1619858"/>
          <a:ext cx="2668166" cy="5846444"/>
        </a:xfrm>
        <a:prstGeom prst="round2SameRect">
          <a:avLst/>
        </a:prstGeom>
        <a:solidFill>
          <a:srgbClr val="FFC000">
            <a:alpha val="90000"/>
          </a:srgbClr>
        </a:solidFill>
        <a:ln w="400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kern="1200" dirty="0"/>
            <a:t>Termin rozpoczęcia naboru: </a:t>
          </a:r>
          <a:r>
            <a:rPr lang="pl-PL" sz="1600" b="1" u="sng" kern="1200" dirty="0"/>
            <a:t>24 wrzesień 2018 r. godz.08.00</a:t>
          </a:r>
          <a:endParaRPr lang="pl-PL" sz="1600" b="1" u="sng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600" b="1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600" b="1" kern="1200" dirty="0">
              <a:solidFill>
                <a:schemeClr val="tx1"/>
              </a:solidFill>
            </a:rPr>
            <a:t>Termin zakończenia naboru: </a:t>
          </a:r>
          <a:r>
            <a:rPr lang="pl-PL" sz="1600" b="1" u="sng" kern="1200" dirty="0">
              <a:solidFill>
                <a:schemeClr val="tx1"/>
              </a:solidFill>
            </a:rPr>
            <a:t>15 </a:t>
          </a:r>
          <a:r>
            <a:rPr lang="pl-PL" sz="1600" b="1" u="sng" kern="1200" dirty="0"/>
            <a:t>październik 2018 r. godz.15.00</a:t>
          </a:r>
          <a:endParaRPr lang="pl-PL" sz="1600" b="1" u="sng" kern="1200" dirty="0">
            <a:solidFill>
              <a:srgbClr val="B466E0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600" kern="1200" dirty="0">
            <a:solidFill>
              <a:srgbClr val="B466E0"/>
            </a:solidFill>
          </a:endParaRPr>
        </a:p>
      </dsp:txBody>
      <dsp:txXfrm rot="-5400000">
        <a:off x="3293091" y="3339246"/>
        <a:ext cx="5716195" cy="2407668"/>
      </dsp:txXfrm>
    </dsp:sp>
    <dsp:sp modelId="{EC26B3CA-5F55-4ED6-AEA1-83422FEC2FA3}">
      <dsp:nvSpPr>
        <dsp:cNvPr id="0" name=""/>
        <dsp:cNvSpPr/>
      </dsp:nvSpPr>
      <dsp:spPr>
        <a:xfrm>
          <a:off x="4464" y="3211511"/>
          <a:ext cx="3288625" cy="2663138"/>
        </a:xfrm>
        <a:prstGeom prst="roundRect">
          <a:avLst/>
        </a:prstGeom>
        <a:solidFill>
          <a:schemeClr val="bg1">
            <a:lumMod val="65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Termin składania wniosków</a:t>
          </a:r>
        </a:p>
      </dsp:txBody>
      <dsp:txXfrm>
        <a:off x="134468" y="3341515"/>
        <a:ext cx="3028617" cy="2403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0068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26.09.2018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80464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0068" y="9380464"/>
            <a:ext cx="2922061" cy="493792"/>
          </a:xfrm>
          <a:prstGeom prst="rect">
            <a:avLst/>
          </a:prstGeom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20068" y="0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26.09.2018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712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4685" y="4691023"/>
            <a:ext cx="5394331" cy="4444127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80464"/>
            <a:ext cx="2922061" cy="493792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20068" y="9380464"/>
            <a:ext cx="2922061" cy="493792"/>
          </a:xfrm>
          <a:prstGeom prst="rect">
            <a:avLst/>
          </a:prstGeom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31467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  <a:p>
            <a:r>
              <a:rPr lang="pl-PL" dirty="0"/>
              <a:t>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6558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  <a:p>
            <a:r>
              <a:rPr lang="pl-PL" dirty="0"/>
              <a:t>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65587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158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0351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815504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15892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214312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427 730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504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56971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079754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366681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622478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304801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288638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128757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247571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18632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74610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0918093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5810523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995330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691243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691243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9804373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0626200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912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746109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1154400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020769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39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320011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43406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853039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031824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031824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031824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6296638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0954939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2455312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7963940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79639401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79639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dirty="0"/>
              <a:t>Instytucjami rynku pracy: </a:t>
            </a:r>
          </a:p>
          <a:p>
            <a:r>
              <a:rPr lang="pl-PL" dirty="0"/>
              <a:t>1) publiczne służby zatrudnienia; </a:t>
            </a:r>
          </a:p>
          <a:p>
            <a:r>
              <a:rPr lang="pl-PL" dirty="0"/>
              <a:t>2) Ochotnicze Hufce Pracy; </a:t>
            </a:r>
          </a:p>
          <a:p>
            <a:r>
              <a:rPr lang="pl-PL" dirty="0"/>
              <a:t>3) agencje zatrudnienia - </a:t>
            </a:r>
            <a:r>
              <a:rPr lang="pl-PL" dirty="0">
                <a:effectLst/>
              </a:rPr>
              <a:t>podmioty wpisane do rejestru podmiotów prowadzących agencje zatrudnienia, świadczące usługi w zakresie pośrednictwa pracy, pośrednictwa do pracy za granicą u pracodawców zagranicznych, poradnictwa zawodowego, doradztwa personalnego lub pracy tymczasowej</a:t>
            </a:r>
            <a:endParaRPr lang="pl-PL" dirty="0"/>
          </a:p>
          <a:p>
            <a:r>
              <a:rPr lang="pl-PL" dirty="0"/>
              <a:t>4) instytucje szkoleniowe - </a:t>
            </a:r>
            <a:r>
              <a:rPr lang="pl-PL" dirty="0">
                <a:effectLst/>
              </a:rPr>
              <a:t>publiczne i niepubliczne podmioty prowadzące na podstawie odrębnych przepisów edukację pozaszkolną</a:t>
            </a:r>
            <a:endParaRPr lang="pl-PL" dirty="0"/>
          </a:p>
          <a:p>
            <a:r>
              <a:rPr lang="pl-PL" dirty="0"/>
              <a:t>5) instytucje dialogu społecznego - </a:t>
            </a:r>
            <a:r>
              <a:rPr lang="pl-PL" dirty="0">
                <a:effectLst/>
              </a:rPr>
              <a:t>związki zawodowe lub organizacje związków zawodowych, organizacje pracodawców, organizacje bezrobotnych, organizacje pozarządowe</a:t>
            </a:r>
          </a:p>
          <a:p>
            <a:r>
              <a:rPr lang="pl-PL" dirty="0">
                <a:effectLst/>
              </a:rPr>
              <a:t>– jeżeli wśród zadań statutowych znajduje się realizacja zadań w zakresie promocji zatrudnienia, łagodzenia skutków bezrobocia oraz aktywizacji zawodowej.</a:t>
            </a:r>
            <a:endParaRPr lang="pl-PL" dirty="0"/>
          </a:p>
          <a:p>
            <a:r>
              <a:rPr lang="pl-PL" dirty="0"/>
              <a:t>6) instytucje partnerstwa lokalnego - </a:t>
            </a:r>
            <a:r>
              <a:rPr lang="pl-PL" dirty="0">
                <a:effectLst/>
              </a:rPr>
              <a:t>grupa instytucji realizujących na podstawie umowy przedsięwzięcia i projekty na rzecz rynku pracy.</a:t>
            </a:r>
            <a:r>
              <a:rPr lang="pl-PL" dirty="0"/>
              <a:t>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158241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7963940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0334155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039204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altLang="pl-PL" sz="800" b="0" u="sng" dirty="0"/>
              <a:t>Dostosowanie</a:t>
            </a:r>
            <a:r>
              <a:rPr lang="pl-PL" altLang="pl-PL" sz="800" b="0" u="sng" baseline="0" dirty="0"/>
              <a:t> oferty edukacyjnej:</a:t>
            </a:r>
            <a:endParaRPr lang="pl-PL" altLang="pl-PL" sz="800" b="0" u="sng" dirty="0"/>
          </a:p>
          <a:p>
            <a:r>
              <a:rPr lang="pl-PL" altLang="pl-PL" sz="800" b="0" u="none" dirty="0"/>
              <a:t>Współpraca</a:t>
            </a:r>
            <a:r>
              <a:rPr lang="pl-PL" altLang="pl-PL" sz="800" b="0" u="none" baseline="0" dirty="0"/>
              <a:t> z otoczeniem społeczno-gospodarczym</a:t>
            </a:r>
          </a:p>
          <a:p>
            <a:r>
              <a:rPr lang="pl-PL" altLang="pl-PL" sz="800" b="0" u="none" baseline="0" dirty="0"/>
              <a:t>Doskonalenie zawodowe nauczycieli</a:t>
            </a:r>
          </a:p>
          <a:p>
            <a:r>
              <a:rPr lang="pl-PL" altLang="pl-PL" sz="800" b="0" u="none" baseline="0" dirty="0"/>
              <a:t>Sieci współpracy szkół w celu wymiany dobrych praktyk</a:t>
            </a:r>
          </a:p>
          <a:p>
            <a:r>
              <a:rPr lang="pl-PL" altLang="pl-PL" sz="800" b="0" u="none" baseline="0" dirty="0"/>
              <a:t>Wdrażanie nowych technologii</a:t>
            </a:r>
          </a:p>
          <a:p>
            <a:r>
              <a:rPr lang="pl-PL" altLang="pl-PL" sz="800" b="0" u="none" baseline="0" dirty="0"/>
              <a:t>Tworzenie elastycznych form kształcenia zawodowego osób dorosłych</a:t>
            </a:r>
          </a:p>
          <a:p>
            <a:r>
              <a:rPr lang="pl-PL" altLang="pl-PL" sz="800" b="0" u="none" baseline="0" dirty="0"/>
              <a:t>Praktyki pedagogiczne dla przyszłych nauczycieli kształcenia zawodowego oraz nauczycieli stażystów</a:t>
            </a:r>
          </a:p>
          <a:p>
            <a:r>
              <a:rPr lang="pl-PL" altLang="pl-PL" sz="800" b="0" u="none" baseline="0" dirty="0"/>
              <a:t>Usługi doradztwa zawodowego</a:t>
            </a:r>
          </a:p>
          <a:p>
            <a:r>
              <a:rPr lang="pl-PL" altLang="pl-PL" sz="800" b="0" u="sng" baseline="0" dirty="0"/>
              <a:t>Doskonalenie nauczycieli:</a:t>
            </a:r>
          </a:p>
          <a:p>
            <a:r>
              <a:rPr lang="pl-PL" altLang="pl-PL" sz="800" b="0" u="none" baseline="0" dirty="0"/>
              <a:t>Kursy kwalifikacyjne, szkolenia doskonalące</a:t>
            </a:r>
          </a:p>
          <a:p>
            <a:r>
              <a:rPr lang="pl-PL" altLang="pl-PL" sz="800" b="0" u="none" baseline="0" dirty="0"/>
              <a:t>Praktyki, staże w instytucjach otoczenia społeczno-gospodarczego</a:t>
            </a:r>
          </a:p>
          <a:p>
            <a:r>
              <a:rPr lang="pl-PL" altLang="pl-PL" sz="800" b="0" u="none" baseline="0" dirty="0"/>
              <a:t>Studia podyplomowe</a:t>
            </a:r>
          </a:p>
          <a:p>
            <a:r>
              <a:rPr lang="pl-PL" altLang="pl-PL" sz="800" b="0" u="none" baseline="0" dirty="0"/>
              <a:t>Sieci współpracy i samokształcenia</a:t>
            </a:r>
          </a:p>
          <a:p>
            <a:r>
              <a:rPr lang="pl-PL" altLang="pl-PL" sz="800" b="0" u="none" baseline="0" dirty="0"/>
              <a:t>Programy wspomagania</a:t>
            </a:r>
          </a:p>
          <a:p>
            <a:r>
              <a:rPr lang="pl-PL" altLang="pl-PL" sz="800" b="0" u="none" baseline="0" dirty="0"/>
              <a:t>Nadawanie uprawnień egzaminatora w zawodzie instruktorom praktycznej nauki zawodu w przedsiębiorstwach</a:t>
            </a:r>
            <a:endParaRPr lang="pl-PL" altLang="pl-PL" sz="800" b="0" u="none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86382115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7780537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40793062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765415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756548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0115697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1582411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08603"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0236578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84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721931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85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38519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158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26.09.2018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26.09.2018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26.09.2018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26.09.2018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26.09.2018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26.09.2018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26.09.2018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rpo.dolnyslask.pl/" TargetMode="External"/><Relationship Id="rId4" Type="http://schemas.openxmlformats.org/officeDocument/2006/relationships/hyperlink" Target="mailto:pife@dolnyslask.pl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971600" y="1484784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sz="2000" b="1" dirty="0">
              <a:latin typeface="+mn-lt"/>
            </a:endParaRPr>
          </a:p>
          <a:p>
            <a:pPr algn="ctr" eaLnBrk="1" hangingPunct="1"/>
            <a:r>
              <a:rPr lang="pl-PL" sz="2000" b="1" dirty="0">
                <a:latin typeface="+mn-lt"/>
              </a:rPr>
              <a:t>NABÓR W TRYBIE KONKURSOWYM</a:t>
            </a:r>
          </a:p>
          <a:p>
            <a:pPr algn="ctr"/>
            <a:r>
              <a:rPr lang="pl-PL" sz="2000" b="1" dirty="0">
                <a:latin typeface="+mn-lt"/>
              </a:rPr>
              <a:t>Oś Priorytetowa 10 EDUKACJA </a:t>
            </a:r>
          </a:p>
          <a:p>
            <a:pPr algn="ctr"/>
            <a:r>
              <a:rPr lang="pl-PL" sz="2000" b="1" dirty="0">
                <a:latin typeface="+mn-lt"/>
              </a:rPr>
              <a:t>Działanie 10.4</a:t>
            </a:r>
          </a:p>
          <a:p>
            <a:pPr algn="ctr"/>
            <a:r>
              <a:rPr lang="pl-PL" sz="2000" b="1" dirty="0">
                <a:latin typeface="+mn-lt"/>
              </a:rPr>
              <a:t>Poddziałanie 10.4.1</a:t>
            </a:r>
          </a:p>
          <a:p>
            <a:pPr algn="ctr"/>
            <a:r>
              <a:rPr lang="pl-PL" sz="2000" b="1" dirty="0">
                <a:latin typeface="+mn-lt"/>
              </a:rPr>
              <a:t>DOSTOSOWANIE SYSTEMÓW KSZTAŁCENIA I SZKOLENIA ZAWODOWEGO DO POTRZEB RYNKU PRACY</a:t>
            </a:r>
            <a:endParaRPr lang="pl-PL" sz="2000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  <a:p>
            <a:pPr algn="ctr" eaLnBrk="1" hangingPunct="1"/>
            <a:r>
              <a:rPr lang="pl-PL" altLang="pl-PL" sz="2000" b="1" dirty="0">
                <a:latin typeface="+mn-lt"/>
              </a:rPr>
              <a:t>Regionalny Program Operacyjny </a:t>
            </a:r>
          </a:p>
          <a:p>
            <a:pPr algn="ctr" eaLnBrk="1" hangingPunct="1"/>
            <a:r>
              <a:rPr lang="pl-PL" altLang="pl-PL" sz="2000" b="1" dirty="0">
                <a:latin typeface="+mn-lt"/>
              </a:rPr>
              <a:t>Województwa Dolnośląskiego </a:t>
            </a:r>
            <a:br>
              <a:rPr lang="pl-PL" altLang="pl-PL" sz="2000" b="1" dirty="0">
                <a:latin typeface="+mn-lt"/>
              </a:rPr>
            </a:br>
            <a:r>
              <a:rPr lang="pl-PL" altLang="pl-PL" sz="2000" b="1" dirty="0">
                <a:latin typeface="+mn-lt"/>
              </a:rPr>
              <a:t>2014-2020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588224" y="5949280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pl-PL" b="1" dirty="0"/>
              <a:t>Wrocław, 27.09.2018 r.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3131"/>
            <a:ext cx="8713788" cy="484321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algn="just"/>
            <a:endParaRPr lang="pl-PL" sz="2000" b="1" dirty="0">
              <a:latin typeface="+mn-lt"/>
              <a:cs typeface="Arial" pitchFamily="34" charset="0"/>
            </a:endParaRPr>
          </a:p>
          <a:p>
            <a:pPr algn="just"/>
            <a:r>
              <a:rPr lang="pl-PL" sz="2900" dirty="0">
                <a:latin typeface="+mn-lt"/>
              </a:rPr>
              <a:t> </a:t>
            </a:r>
            <a:endParaRPr lang="pl-PL" sz="2900" dirty="0"/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uczniowie i słuchacze szkół i placówek prowadzących kształcenie zawodowe;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szkoły i placówki (instytucje i kadry pedagogiczna) prowadzące kształcenie zawodowe; 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nauczyciele, w tym nauczyciele kształcenia zawodowego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instruktorzy praktycznej nauki zawodu;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opiekunowie i rodzice młodzieży wspieranych szkół i placówek – z uwagi na działania przyczyniające się do zwiększonego i pełnego udziału młodzieży o specjalnych potrzebach edukacyjnych (m.in. uczniowie niepełnosprawni, uczniowie uzdolnieni, zagrożeni przedwczesnym kończeniem nauki);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szkoły i placówki systemu oświaty prowadzące kształcenie ustawiczne, i ich organy  prowadzące;</a:t>
            </a:r>
          </a:p>
          <a:p>
            <a:pPr lvl="0" algn="just">
              <a:buFont typeface="Arial" pitchFamily="34" charset="0"/>
              <a:buChar char="•"/>
            </a:pPr>
            <a:endParaRPr lang="pl-PL" sz="6200" dirty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6200" dirty="0">
                <a:latin typeface="+mn-lt"/>
              </a:rPr>
              <a:t> instytucje z otoczenia społeczno-gospodarczego.</a:t>
            </a:r>
          </a:p>
          <a:p>
            <a:pPr lvl="0"/>
            <a:endParaRPr lang="pl-PL" sz="6200" dirty="0">
              <a:latin typeface="+mn-lt"/>
            </a:endParaRPr>
          </a:p>
          <a:p>
            <a:pPr algn="just"/>
            <a:endParaRPr lang="pl-PL" sz="6200" dirty="0">
              <a:latin typeface="+mn-lt"/>
            </a:endParaRPr>
          </a:p>
          <a:p>
            <a:pPr algn="just"/>
            <a:r>
              <a:rPr lang="pl-PL" sz="6200" dirty="0">
                <a:latin typeface="+mn-lt"/>
              </a:rPr>
              <a:t>UWAGA! </a:t>
            </a:r>
            <a:r>
              <a:rPr lang="pl-PL" sz="6200" b="1" dirty="0">
                <a:latin typeface="+mn-lt"/>
              </a:rPr>
              <a:t>Projekt niespełniający tego wymogu, tzn. przewidujący wsparcie grupy docelowej niewpisującej się we wskazane powyżej, zostanie odrzucony na etapie oceny.</a:t>
            </a:r>
            <a:endParaRPr lang="pl-PL" sz="6200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2505043" y="989911"/>
            <a:ext cx="3701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UCZESTNICY PROJEKTU</a:t>
            </a:r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3131"/>
            <a:ext cx="8713788" cy="484321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endParaRPr lang="pl-PL" sz="2000" b="1" dirty="0">
              <a:latin typeface="+mn-lt"/>
              <a:cs typeface="Arial" pitchFamily="34" charset="0"/>
            </a:endParaRPr>
          </a:p>
          <a:p>
            <a:pPr algn="just"/>
            <a:r>
              <a:rPr lang="pl-PL" sz="2000" dirty="0">
                <a:latin typeface="+mn-lt"/>
              </a:rPr>
              <a:t>Ze wsparcia mogą korzystać również:</a:t>
            </a:r>
          </a:p>
          <a:p>
            <a:pPr algn="just"/>
            <a:endParaRPr lang="pl-PL" sz="20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 okresie do 31.01.2020 </a:t>
            </a:r>
            <a:r>
              <a:rPr lang="pl-PL" sz="2000" b="1" dirty="0">
                <a:latin typeface="+mn-lt"/>
              </a:rPr>
              <a:t>klasy dotychczasowych zasadniczych szkół zawodowych </a:t>
            </a:r>
            <a:r>
              <a:rPr lang="pl-PL" sz="2000" dirty="0">
                <a:latin typeface="+mn-lt"/>
              </a:rPr>
              <a:t>prowadzone w branżowych szkołach I stopnia oraz ich uczniowie i nauczyciele;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20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>
                <a:latin typeface="+mn-lt"/>
              </a:rPr>
              <a:t>w okresie do 31.08.2023 również </a:t>
            </a:r>
            <a:r>
              <a:rPr lang="pl-PL" sz="2000" b="1" dirty="0">
                <a:latin typeface="+mn-lt"/>
              </a:rPr>
              <a:t>4-letnie technika </a:t>
            </a:r>
            <a:r>
              <a:rPr lang="pl-PL" sz="2000" dirty="0">
                <a:latin typeface="+mn-lt"/>
              </a:rPr>
              <a:t>oraz </a:t>
            </a:r>
            <a:r>
              <a:rPr lang="pl-PL" sz="2000" b="1" dirty="0">
                <a:latin typeface="+mn-lt"/>
              </a:rPr>
              <a:t>klasy 4-letniego technikum prowadzone w 5-letnim technikum </a:t>
            </a:r>
            <a:r>
              <a:rPr lang="pl-PL" sz="2000" dirty="0">
                <a:latin typeface="+mn-lt"/>
              </a:rPr>
              <a:t>oraz ich uczniowie i nauczyciele</a:t>
            </a:r>
            <a:r>
              <a:rPr lang="pl-PL" sz="1600" dirty="0">
                <a:latin typeface="+mn-lt"/>
              </a:rPr>
              <a:t>.</a:t>
            </a: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2505043" y="989911"/>
            <a:ext cx="3701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UCZESTNICY PROJEKTU</a:t>
            </a:r>
          </a:p>
        </p:txBody>
      </p:sp>
    </p:spTree>
    <p:extLst>
      <p:ext uri="{BB962C8B-B14F-4D97-AF65-F5344CB8AC3E}">
        <p14:creationId xmlns:p14="http://schemas.microsoft.com/office/powerpoint/2010/main" val="414097278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624" y="921303"/>
            <a:ext cx="8229600" cy="583200"/>
          </a:xfrm>
        </p:spPr>
        <p:txBody>
          <a:bodyPr/>
          <a:lstStyle/>
          <a:p>
            <a:r>
              <a:rPr lang="pl-PL" altLang="pl-PL" sz="2400" b="1" dirty="0">
                <a:latin typeface="+mn-lt"/>
                <a:cs typeface="Arial" pitchFamily="34" charset="0"/>
              </a:rPr>
              <a:t>7 KRYTERIÓW DOSTĘPU</a:t>
            </a:r>
            <a:endParaRPr lang="pl-PL" sz="24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 smtClean="0"/>
              <a:pPr/>
              <a:t>12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4785"/>
            <a:ext cx="8713788" cy="48240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marL="342900" indent="-342900"/>
            <a:r>
              <a:rPr lang="pl-PL" sz="1600" b="1" u="sng" dirty="0">
                <a:latin typeface="+mn-lt"/>
              </a:rPr>
              <a:t>1. Kryterium liczby wniosków</a:t>
            </a:r>
          </a:p>
          <a:p>
            <a:r>
              <a:rPr lang="pl-PL" sz="1600" dirty="0">
                <a:latin typeface="+mn-lt"/>
              </a:rPr>
              <a:t>Czy </a:t>
            </a:r>
            <a:r>
              <a:rPr lang="pl-PL" sz="1600" b="1" dirty="0">
                <a:latin typeface="+mn-lt"/>
              </a:rPr>
              <a:t>dany podmiot </a:t>
            </a:r>
            <a:r>
              <a:rPr lang="pl-PL" sz="1600" dirty="0">
                <a:latin typeface="+mn-lt"/>
              </a:rPr>
              <a:t>występuje </a:t>
            </a:r>
            <a:r>
              <a:rPr lang="pl-PL" sz="1600" b="1" dirty="0">
                <a:latin typeface="+mn-lt"/>
              </a:rPr>
              <a:t>maksymalnie w 2 projektach </a:t>
            </a:r>
            <a:r>
              <a:rPr lang="pl-PL" sz="1600" dirty="0">
                <a:latin typeface="+mn-lt"/>
              </a:rPr>
              <a:t>złożonych w danym naborze </a:t>
            </a:r>
            <a:r>
              <a:rPr lang="pl-PL" sz="1600" b="1" dirty="0">
                <a:latin typeface="+mn-lt"/>
              </a:rPr>
              <a:t>jako samodzielny Wnioskodawca, lider i Partner w projekcie</a:t>
            </a:r>
            <a:r>
              <a:rPr lang="pl-PL" sz="1600" dirty="0">
                <a:latin typeface="+mn-lt"/>
              </a:rPr>
              <a:t>?</a:t>
            </a:r>
          </a:p>
          <a:p>
            <a:endParaRPr lang="pl-PL" sz="1600" dirty="0">
              <a:latin typeface="+mn-lt"/>
            </a:endParaRPr>
          </a:p>
          <a:p>
            <a:r>
              <a:rPr lang="pl-PL" sz="1600" dirty="0">
                <a:latin typeface="+mn-lt"/>
              </a:rPr>
              <a:t>TAK / NIE (niespełnienie kryterium oznacza odrzucenie projektu) 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/>
            <a:r>
              <a:rPr lang="pl-PL" sz="1600" b="1" u="sng" dirty="0">
                <a:latin typeface="+mn-lt"/>
              </a:rPr>
              <a:t>2. Kryterium biura projektu</a:t>
            </a:r>
          </a:p>
          <a:p>
            <a:r>
              <a:rPr lang="pl-PL" sz="1600" dirty="0">
                <a:latin typeface="+mn-lt"/>
              </a:rPr>
              <a:t>Czy </a:t>
            </a:r>
            <a:r>
              <a:rPr lang="pl-PL" sz="1600" b="1" dirty="0">
                <a:latin typeface="+mn-lt"/>
              </a:rPr>
              <a:t>Wnioskodawca </a:t>
            </a:r>
            <a:r>
              <a:rPr lang="pl-PL" sz="1600" dirty="0">
                <a:latin typeface="+mn-lt"/>
              </a:rPr>
              <a:t>(lider) w okresie realizacji projektu </a:t>
            </a:r>
            <a:r>
              <a:rPr lang="pl-PL" sz="1600" b="1" dirty="0">
                <a:latin typeface="+mn-lt"/>
              </a:rPr>
              <a:t>posiada siedzibę </a:t>
            </a:r>
            <a:r>
              <a:rPr lang="pl-PL" sz="1600" dirty="0">
                <a:latin typeface="+mn-lt"/>
              </a:rPr>
              <a:t>lub będzie </a:t>
            </a:r>
            <a:r>
              <a:rPr lang="pl-PL" sz="1600" b="1" dirty="0">
                <a:latin typeface="+mn-lt"/>
              </a:rPr>
              <a:t>prowadził biuro projektu</a:t>
            </a:r>
            <a:r>
              <a:rPr lang="pl-PL" sz="1600" dirty="0">
                <a:latin typeface="+mn-lt"/>
              </a:rPr>
              <a:t> na </a:t>
            </a:r>
            <a:r>
              <a:rPr lang="pl-PL" sz="1600" b="1" dirty="0">
                <a:latin typeface="+mn-lt"/>
              </a:rPr>
              <a:t>terenie województwa </a:t>
            </a:r>
            <a:r>
              <a:rPr lang="pl-PL" sz="1600" dirty="0">
                <a:latin typeface="+mn-lt"/>
              </a:rPr>
              <a:t>dolnośląskiego?</a:t>
            </a:r>
          </a:p>
          <a:p>
            <a:endParaRPr lang="pl-PL" sz="1600" dirty="0">
              <a:latin typeface="+mn-lt"/>
            </a:endParaRPr>
          </a:p>
          <a:p>
            <a:r>
              <a:rPr lang="pl-PL" sz="1600" dirty="0">
                <a:latin typeface="+mn-lt"/>
              </a:rPr>
              <a:t>TAK / NIE </a:t>
            </a:r>
          </a:p>
          <a:p>
            <a:r>
              <a:rPr lang="pl-PL" sz="1600" dirty="0">
                <a:latin typeface="+mn-lt"/>
              </a:rPr>
              <a:t>Dopuszcza się jednokrotne skierowanie projektu do poprawy/uzupełnienia w zakresie skutkującym jego spełnieniem. Niespełnienie kryterium po wezwaniu do uzupełnienia/poprawy skutkuje jego odrzuceniem.</a:t>
            </a:r>
            <a:r>
              <a:rPr lang="pl-PL" sz="1600" u="sng" dirty="0">
                <a:latin typeface="+mn-lt"/>
              </a:rPr>
              <a:t> </a:t>
            </a:r>
          </a:p>
          <a:p>
            <a:endParaRPr lang="pl-PL" sz="1600" dirty="0">
              <a:latin typeface="+mn-lt"/>
            </a:endParaRPr>
          </a:p>
          <a:p>
            <a:pPr algn="just"/>
            <a:endParaRPr lang="pl-PL" sz="1600" b="1" dirty="0"/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624" y="921303"/>
            <a:ext cx="8229600" cy="583200"/>
          </a:xfrm>
        </p:spPr>
        <p:txBody>
          <a:bodyPr/>
          <a:lstStyle/>
          <a:p>
            <a:r>
              <a:rPr lang="pl-PL" altLang="pl-PL" sz="2400" b="1" dirty="0">
                <a:latin typeface="+mn-lt"/>
                <a:cs typeface="Arial" pitchFamily="34" charset="0"/>
              </a:rPr>
              <a:t>7 KRYTERIÓW DOSTĘPU</a:t>
            </a:r>
            <a:endParaRPr lang="pl-PL" sz="24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 smtClean="0"/>
              <a:pPr/>
              <a:t>13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4785"/>
            <a:ext cx="8713788" cy="48240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8136904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marL="342900" indent="-342900" algn="just"/>
            <a:r>
              <a:rPr lang="pl-PL" sz="1600" b="1" dirty="0">
                <a:latin typeface="+mn-lt"/>
              </a:rPr>
              <a:t>3. </a:t>
            </a:r>
            <a:r>
              <a:rPr lang="pl-PL" sz="1600" b="1" u="sng" dirty="0">
                <a:latin typeface="+mn-lt"/>
              </a:rPr>
              <a:t>Kryterium formy wsparcia</a:t>
            </a:r>
          </a:p>
          <a:p>
            <a:pPr algn="just"/>
            <a:r>
              <a:rPr lang="pl-PL" sz="1600" dirty="0">
                <a:latin typeface="+mn-lt"/>
              </a:rPr>
              <a:t>Czy projekt zakłada, że </a:t>
            </a:r>
            <a:r>
              <a:rPr lang="pl-PL" sz="1600" b="1" dirty="0">
                <a:latin typeface="+mn-lt"/>
              </a:rPr>
              <a:t>co najmniej 80% wszystkich uczniów i słuchaczy </a:t>
            </a:r>
            <a:r>
              <a:rPr lang="pl-PL" sz="1600" dirty="0">
                <a:latin typeface="+mn-lt"/>
              </a:rPr>
              <a:t>objętych wsparciem w ramach projektu </a:t>
            </a:r>
            <a:r>
              <a:rPr lang="pl-PL" sz="1600" b="1" dirty="0">
                <a:latin typeface="+mn-lt"/>
              </a:rPr>
              <a:t>weźmie udział w stażach i praktykach zawodowych </a:t>
            </a:r>
            <a:r>
              <a:rPr lang="pl-PL" sz="1600" dirty="0">
                <a:latin typeface="+mn-lt"/>
              </a:rPr>
              <a:t>u pracodawców?</a:t>
            </a:r>
          </a:p>
          <a:p>
            <a:endParaRPr lang="pl-PL" sz="1600" dirty="0">
              <a:latin typeface="+mn-lt"/>
            </a:endParaRPr>
          </a:p>
          <a:p>
            <a:pPr algn="just"/>
            <a:r>
              <a:rPr lang="pl-PL" sz="1400" dirty="0">
                <a:latin typeface="+mn-lt"/>
              </a:rPr>
              <a:t>TAK / NIE </a:t>
            </a:r>
          </a:p>
          <a:p>
            <a:pPr algn="just"/>
            <a:r>
              <a:rPr lang="pl-PL" sz="1400" dirty="0">
                <a:latin typeface="+mn-lt"/>
              </a:rPr>
              <a:t>Dopuszcza się jednokrotne skierowanie projektu do poprawy/uzupełnienia w zakresie skutkującym jego spełnieniem. Niespełnienie kryterium po wezwaniu do uzupełnienia/poprawy skutkuje jego odrzuceniem.</a:t>
            </a:r>
            <a:r>
              <a:rPr lang="pl-PL" sz="1400" u="sng" dirty="0">
                <a:latin typeface="+mn-lt"/>
              </a:rPr>
              <a:t> </a:t>
            </a:r>
            <a:endParaRPr lang="pl-PL" sz="14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r>
              <a:rPr lang="pl-PL" sz="1600" b="1" u="sng" dirty="0">
                <a:latin typeface="+mn-lt"/>
              </a:rPr>
              <a:t>4. Kryterium Wnioskodawcy</a:t>
            </a:r>
          </a:p>
          <a:p>
            <a:pPr algn="just"/>
            <a:r>
              <a:rPr lang="pl-PL" sz="1600" dirty="0">
                <a:latin typeface="+mn-lt"/>
              </a:rPr>
              <a:t>Czy </a:t>
            </a:r>
            <a:r>
              <a:rPr lang="pl-PL" sz="1600" b="1" dirty="0">
                <a:latin typeface="+mn-lt"/>
              </a:rPr>
              <a:t>Wnioskodawcą jest organ prowadzący </a:t>
            </a:r>
            <a:r>
              <a:rPr lang="pl-PL" sz="1600" dirty="0">
                <a:latin typeface="+mn-lt"/>
              </a:rPr>
              <a:t>szkołę lub placówkę oświatową realizującą kształcenie zawodowe w rozumieniu ustawy o systemie oświaty, </a:t>
            </a:r>
            <a:r>
              <a:rPr lang="pl-PL" sz="1600" b="1" dirty="0">
                <a:latin typeface="+mn-lt"/>
              </a:rPr>
              <a:t>instytucja rynku pracy</a:t>
            </a:r>
            <a:r>
              <a:rPr lang="pl-PL" sz="1600" dirty="0">
                <a:latin typeface="+mn-lt"/>
              </a:rPr>
              <a:t>, o której mowa w ustawie o promocji zatrudnienia i instytucjach rynku pracy, prowadząca działalność edukacyjno-szkoleniową, </a:t>
            </a:r>
            <a:r>
              <a:rPr lang="pl-PL" sz="1600" b="1" dirty="0">
                <a:latin typeface="+mn-lt"/>
              </a:rPr>
              <a:t>pracodawca, przedsiębiorca </a:t>
            </a:r>
            <a:r>
              <a:rPr lang="pl-PL" sz="1600" dirty="0">
                <a:latin typeface="+mn-lt"/>
              </a:rPr>
              <a:t>lub </a:t>
            </a:r>
            <a:r>
              <a:rPr lang="pl-PL" sz="1600" b="1" dirty="0">
                <a:latin typeface="+mn-lt"/>
              </a:rPr>
              <a:t>organizacja pracodawców</a:t>
            </a:r>
            <a:r>
              <a:rPr lang="pl-PL" sz="1600" dirty="0">
                <a:latin typeface="+mn-lt"/>
              </a:rPr>
              <a:t>?</a:t>
            </a:r>
          </a:p>
          <a:p>
            <a:endParaRPr lang="pl-PL" sz="1600" dirty="0">
              <a:latin typeface="+mn-lt"/>
            </a:endParaRPr>
          </a:p>
          <a:p>
            <a:r>
              <a:rPr lang="pl-PL" sz="1400" dirty="0">
                <a:latin typeface="+mn-lt"/>
              </a:rPr>
              <a:t>TAK / NIE (niespełnienie kryterium oznacza odrzucenie projektu) </a:t>
            </a:r>
          </a:p>
          <a:p>
            <a:endParaRPr lang="pl-PL" sz="1600" dirty="0"/>
          </a:p>
          <a:p>
            <a:pPr algn="just"/>
            <a:endParaRPr lang="pl-PL" sz="1600" b="1" dirty="0"/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765" y="933677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cs typeface="Arial" pitchFamily="34" charset="0"/>
              </a:rPr>
              <a:t>7 KRYTERIÓW DOSTĘPU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30875"/>
            <a:ext cx="8713788" cy="477798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8064896" cy="4464496"/>
          </a:xfrm>
          <a:prstGeom prst="rect">
            <a:avLst/>
          </a:prstGeom>
          <a:noFill/>
        </p:spPr>
        <p:txBody>
          <a:bodyPr wrap="square" rtlCol="0">
            <a:normAutofit fontScale="32500" lnSpcReduction="20000"/>
          </a:bodyPr>
          <a:lstStyle/>
          <a:p>
            <a:pPr marL="342900" indent="-342900" algn="just"/>
            <a:endParaRPr lang="pl-PL" sz="4900" b="1" u="sng" dirty="0">
              <a:latin typeface="+mn-lt"/>
            </a:endParaRPr>
          </a:p>
          <a:p>
            <a:pPr marL="342900" indent="-342900" algn="just"/>
            <a:r>
              <a:rPr lang="pl-PL" sz="4900" b="1" u="sng" dirty="0">
                <a:latin typeface="+mn-lt"/>
              </a:rPr>
              <a:t>5. Kryterium efektywności działania</a:t>
            </a:r>
          </a:p>
          <a:p>
            <a:pPr marL="342900" indent="-342900" algn="just"/>
            <a:endParaRPr lang="pl-PL" sz="4900" b="1" u="sng" dirty="0">
              <a:latin typeface="+mn-lt"/>
            </a:endParaRPr>
          </a:p>
          <a:p>
            <a:pPr algn="just"/>
            <a:r>
              <a:rPr lang="pl-PL" sz="4900" dirty="0">
                <a:latin typeface="+mn-lt"/>
              </a:rPr>
              <a:t>Czy w przypadku </a:t>
            </a:r>
            <a:r>
              <a:rPr lang="pl-PL" sz="4900" b="1" dirty="0">
                <a:latin typeface="+mn-lt"/>
              </a:rPr>
              <a:t>gdy Wnioskodawcą jest instytucja rynku pracy</a:t>
            </a:r>
            <a:r>
              <a:rPr lang="pl-PL" sz="4900" dirty="0">
                <a:latin typeface="+mn-lt"/>
              </a:rPr>
              <a:t>, o której mowa w ustawie o promocji zatrudnienia i instytucjach rynku pracy, prowadząca działalność edukacyjno-oświatową, </a:t>
            </a:r>
            <a:r>
              <a:rPr lang="pl-PL" sz="4900" b="1" dirty="0">
                <a:latin typeface="+mn-lt"/>
              </a:rPr>
              <a:t>pracodawca, przedsiębiorca lub organizacja pracodawców</a:t>
            </a:r>
            <a:r>
              <a:rPr lang="pl-PL" sz="4900" dirty="0">
                <a:latin typeface="+mn-lt"/>
              </a:rPr>
              <a:t>, </a:t>
            </a:r>
            <a:r>
              <a:rPr lang="pl-PL" sz="4900" b="1" dirty="0">
                <a:latin typeface="+mn-lt"/>
              </a:rPr>
              <a:t>Partnerem jest organ prowadzący </a:t>
            </a:r>
            <a:r>
              <a:rPr lang="pl-PL" sz="4900" dirty="0">
                <a:latin typeface="+mn-lt"/>
              </a:rPr>
              <a:t>szkołę lub placówkę oświatową realizującą kształcenie zawodowe w rozumieniu ustawy o systemie oświaty?</a:t>
            </a:r>
          </a:p>
          <a:p>
            <a:pPr algn="just"/>
            <a:endParaRPr lang="pl-PL" sz="5600" dirty="0">
              <a:latin typeface="+mn-lt"/>
            </a:endParaRPr>
          </a:p>
          <a:p>
            <a:pPr algn="just"/>
            <a:r>
              <a:rPr lang="pl-PL" sz="4300" dirty="0">
                <a:latin typeface="+mn-lt"/>
              </a:rPr>
              <a:t>TAK / NIE / </a:t>
            </a:r>
            <a:r>
              <a:rPr lang="pl-PL" sz="4300" dirty="0" err="1">
                <a:latin typeface="+mn-lt"/>
              </a:rPr>
              <a:t>NIE</a:t>
            </a:r>
            <a:r>
              <a:rPr lang="pl-PL" sz="4300" dirty="0">
                <a:latin typeface="+mn-lt"/>
              </a:rPr>
              <a:t> DOTYCZY (niespełnienie kryterium oznacza odrzucenie projektu)</a:t>
            </a:r>
          </a:p>
          <a:p>
            <a:pPr algn="just"/>
            <a:endParaRPr lang="pl-PL" sz="5600" dirty="0">
              <a:latin typeface="+mn-lt"/>
            </a:endParaRPr>
          </a:p>
          <a:p>
            <a:pPr marL="342900" indent="-342900" algn="just"/>
            <a:endParaRPr lang="pl-PL" sz="4900" b="1" u="sng" dirty="0">
              <a:latin typeface="+mn-lt"/>
            </a:endParaRPr>
          </a:p>
          <a:p>
            <a:pPr marL="342900" indent="-342900" algn="just"/>
            <a:r>
              <a:rPr lang="pl-PL" sz="4900" b="1" u="sng" dirty="0">
                <a:latin typeface="+mn-lt"/>
              </a:rPr>
              <a:t>6. Kryterium diagnozy potrzeb edukacyjnych – Załącznik nr 5</a:t>
            </a:r>
          </a:p>
          <a:p>
            <a:pPr marL="342900" indent="-342900" algn="just"/>
            <a:endParaRPr lang="pl-PL" sz="4900" b="1" u="sng" dirty="0">
              <a:latin typeface="+mn-lt"/>
            </a:endParaRPr>
          </a:p>
          <a:p>
            <a:pPr algn="just"/>
            <a:r>
              <a:rPr lang="pl-PL" sz="4900" dirty="0">
                <a:latin typeface="+mn-lt"/>
              </a:rPr>
              <a:t>Czy w treści wniosku zostało </a:t>
            </a:r>
            <a:r>
              <a:rPr lang="pl-PL" sz="4900" b="1" dirty="0">
                <a:latin typeface="+mn-lt"/>
              </a:rPr>
              <a:t>zawarte oświadczenie wskazujące, że przeprowadzono </a:t>
            </a:r>
            <a:r>
              <a:rPr lang="pl-PL" sz="4900" b="1" i="1" dirty="0">
                <a:latin typeface="+mn-lt"/>
              </a:rPr>
              <a:t>Diagnozę potrzeb edukacyjnych</a:t>
            </a:r>
            <a:r>
              <a:rPr lang="pl-PL" sz="4900" dirty="0">
                <a:latin typeface="+mn-lt"/>
              </a:rPr>
              <a:t>, która </a:t>
            </a:r>
            <a:r>
              <a:rPr lang="pl-PL" sz="4900" b="1" dirty="0">
                <a:latin typeface="+mn-lt"/>
              </a:rPr>
              <a:t>została zatwierdzona przez organ prowadzący</a:t>
            </a:r>
            <a:r>
              <a:rPr lang="pl-PL" sz="4900" dirty="0">
                <a:latin typeface="+mn-lt"/>
              </a:rPr>
              <a:t>?</a:t>
            </a:r>
          </a:p>
          <a:p>
            <a:endParaRPr lang="pl-PL" sz="5600" dirty="0">
              <a:latin typeface="+mn-lt"/>
            </a:endParaRPr>
          </a:p>
          <a:p>
            <a:pPr algn="just"/>
            <a:r>
              <a:rPr lang="pl-PL" sz="4300" dirty="0">
                <a:latin typeface="+mn-lt"/>
              </a:rPr>
              <a:t>TAK / NIE</a:t>
            </a:r>
          </a:p>
          <a:p>
            <a:pPr algn="just"/>
            <a:r>
              <a:rPr lang="pl-PL" sz="4300" dirty="0">
                <a:latin typeface="+mn-lt"/>
              </a:rPr>
              <a:t>Dopuszcza się jednokrotne skierowanie projektu do poprawy/uzupełnienia w zakresie skutkującym jego spełnieniem. Niespełnienie kryterium po wezwaniu do uzupełnienia/poprawy skutkuje jego odrzuceniem</a:t>
            </a:r>
          </a:p>
          <a:p>
            <a:pPr algn="just"/>
            <a:endParaRPr lang="pl-PL" sz="5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5560532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765" y="933677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cs typeface="Arial" pitchFamily="34" charset="0"/>
              </a:rPr>
              <a:t>7 KRYTERIÓW DOSTĘPU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30875"/>
            <a:ext cx="8713788" cy="477798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7992888" cy="4464496"/>
          </a:xfrm>
          <a:prstGeom prst="rect">
            <a:avLst/>
          </a:prstGeom>
          <a:noFill/>
        </p:spPr>
        <p:txBody>
          <a:bodyPr wrap="square" rtlCol="0">
            <a:normAutofit fontScale="40000" lnSpcReduction="20000"/>
          </a:bodyPr>
          <a:lstStyle/>
          <a:p>
            <a:pPr algn="just"/>
            <a:endParaRPr lang="pl-PL" sz="5600" dirty="0">
              <a:latin typeface="+mn-lt"/>
            </a:endParaRPr>
          </a:p>
          <a:p>
            <a:pPr marL="342900" indent="-342900" algn="just"/>
            <a:r>
              <a:rPr lang="pl-PL" sz="5600" b="1" u="sng" dirty="0">
                <a:latin typeface="+mn-lt"/>
              </a:rPr>
              <a:t>7. Kryterium diagnozy potrzeb edukacyjnych – Załącznik nr 6</a:t>
            </a:r>
          </a:p>
          <a:p>
            <a:pPr marL="342900" indent="-342900" algn="just"/>
            <a:endParaRPr lang="pl-PL" sz="5600" b="1" u="sng" dirty="0">
              <a:latin typeface="+mn-lt"/>
            </a:endParaRPr>
          </a:p>
          <a:p>
            <a:pPr algn="just"/>
            <a:r>
              <a:rPr lang="pl-PL" sz="5600" dirty="0">
                <a:latin typeface="+mn-lt"/>
              </a:rPr>
              <a:t>Czy w przypadku </a:t>
            </a:r>
            <a:r>
              <a:rPr lang="pl-PL" sz="5600" b="1" dirty="0">
                <a:latin typeface="+mn-lt"/>
              </a:rPr>
              <a:t>gdy projekt obejmuje działania polegające na zakupie wyposażenia pracowni lub warsztatów szkolnych </a:t>
            </a:r>
            <a:r>
              <a:rPr lang="pl-PL" sz="5600" dirty="0">
                <a:latin typeface="+mn-lt"/>
              </a:rPr>
              <a:t>w treści wniosku </a:t>
            </a:r>
            <a:r>
              <a:rPr lang="pl-PL" sz="5600" b="1" dirty="0">
                <a:latin typeface="+mn-lt"/>
              </a:rPr>
              <a:t>zostało zawarte oświadczenie</a:t>
            </a:r>
            <a:r>
              <a:rPr lang="pl-PL" sz="5600" dirty="0">
                <a:latin typeface="+mn-lt"/>
              </a:rPr>
              <a:t> wskazujące, że przeprowadzona </a:t>
            </a:r>
            <a:r>
              <a:rPr lang="pl-PL" sz="5600" i="1" dirty="0">
                <a:latin typeface="+mn-lt"/>
              </a:rPr>
              <a:t>Diagnoza potrzeb edukacyjnych</a:t>
            </a:r>
            <a:r>
              <a:rPr lang="pl-PL" sz="5600" dirty="0">
                <a:latin typeface="+mn-lt"/>
              </a:rPr>
              <a:t> zawiera </a:t>
            </a:r>
            <a:r>
              <a:rPr lang="pl-PL" sz="5600" b="1" dirty="0">
                <a:latin typeface="+mn-lt"/>
              </a:rPr>
              <a:t>wnioski z przeprowadzonego spisu inwentarza oraz oceny stanu technicznego posiadanego wyposażenia</a:t>
            </a:r>
            <a:r>
              <a:rPr lang="pl-PL" sz="5600" dirty="0">
                <a:latin typeface="+mn-lt"/>
              </a:rPr>
              <a:t>?</a:t>
            </a:r>
          </a:p>
          <a:p>
            <a:pPr algn="just"/>
            <a:endParaRPr lang="pl-PL" sz="5600" dirty="0">
              <a:latin typeface="+mn-lt"/>
            </a:endParaRPr>
          </a:p>
          <a:p>
            <a:pPr algn="just"/>
            <a:r>
              <a:rPr lang="pl-PL" sz="3500" dirty="0">
                <a:latin typeface="+mn-lt"/>
              </a:rPr>
              <a:t>TAK / NIE/ </a:t>
            </a:r>
            <a:r>
              <a:rPr lang="pl-PL" sz="3500" dirty="0" err="1">
                <a:latin typeface="+mn-lt"/>
              </a:rPr>
              <a:t>NIE</a:t>
            </a:r>
            <a:r>
              <a:rPr lang="pl-PL" sz="3500" dirty="0">
                <a:latin typeface="+mn-lt"/>
              </a:rPr>
              <a:t> DOTYCZY</a:t>
            </a:r>
          </a:p>
          <a:p>
            <a:pPr algn="just"/>
            <a:r>
              <a:rPr lang="pl-PL" sz="3500" dirty="0">
                <a:latin typeface="+mn-lt"/>
              </a:rPr>
              <a:t>Dopuszcza się jednokrotne skierowanie projektu do poprawy/uzupełnienia w zakresie skutkującym jego spełnieniem. Niespełnienie kryterium po wezwaniu do uzupełnienia/poprawy skutkuje jego odrzuceniem.</a:t>
            </a:r>
          </a:p>
          <a:p>
            <a:pPr algn="just"/>
            <a:endParaRPr lang="pl-PL" sz="3500" dirty="0">
              <a:latin typeface="+mn-lt"/>
            </a:endParaRPr>
          </a:p>
          <a:p>
            <a:pPr algn="just"/>
            <a:endParaRPr lang="pl-PL" sz="3500" dirty="0">
              <a:latin typeface="+mn-lt"/>
            </a:endParaRPr>
          </a:p>
          <a:p>
            <a:pPr algn="just"/>
            <a:endParaRPr lang="pl-PL" sz="35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5560532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latin typeface="+mn-lt"/>
                <a:cs typeface="Arial" pitchFamily="34" charset="0"/>
              </a:rPr>
              <a:t>DIAGNOZA POTRZEB EDUKACYJNYCH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576561"/>
            <a:ext cx="8713788" cy="477978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600" b="1" dirty="0">
                <a:solidFill>
                  <a:schemeClr val="tx1"/>
                </a:solidFill>
                <a:cs typeface="Arial" pitchFamily="34" charset="0"/>
              </a:rPr>
              <a:t>Załącznik nr 4 Standardy realizacji form wsparcia</a:t>
            </a: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</a:t>
            </a:r>
            <a:r>
              <a:rPr lang="pl-PL" sz="1600" b="1" dirty="0">
                <a:solidFill>
                  <a:schemeClr val="tx1"/>
                </a:solidFill>
              </a:rPr>
              <a:t>dotyczyć szkoły/szkół</a:t>
            </a:r>
            <a:r>
              <a:rPr lang="pl-PL" sz="1600" dirty="0">
                <a:solidFill>
                  <a:schemeClr val="tx1"/>
                </a:solidFill>
              </a:rPr>
              <a:t> lub placówki/placówek systemu oświaty podlegającej/podlegających pod dany organ prowadzący, planowanej/planowanych do </a:t>
            </a:r>
            <a:r>
              <a:rPr lang="pl-PL" sz="1600" b="1" dirty="0">
                <a:solidFill>
                  <a:schemeClr val="tx1"/>
                </a:solidFill>
              </a:rPr>
              <a:t>objęcia wsparciem </a:t>
            </a:r>
            <a:r>
              <a:rPr lang="pl-PL" sz="1600" dirty="0">
                <a:solidFill>
                  <a:schemeClr val="tx1"/>
                </a:solidFill>
              </a:rPr>
              <a:t>w projekcie;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uwzględniać </a:t>
            </a:r>
            <a:r>
              <a:rPr lang="pl-PL" sz="1600" b="1" dirty="0">
                <a:solidFill>
                  <a:schemeClr val="tx1"/>
                </a:solidFill>
              </a:rPr>
              <a:t>indywidualne potrzeby rozwojowe i edukacyjne oraz możliwości psychofizyczne uczniów </a:t>
            </a:r>
            <a:r>
              <a:rPr lang="pl-PL" sz="1600" dirty="0">
                <a:solidFill>
                  <a:schemeClr val="tx1"/>
                </a:solidFill>
              </a:rPr>
              <a:t>objętych wsparciem;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być </a:t>
            </a:r>
            <a:r>
              <a:rPr lang="pl-PL" sz="1600" b="1" dirty="0">
                <a:solidFill>
                  <a:schemeClr val="tx1"/>
                </a:solidFill>
              </a:rPr>
              <a:t>przygotowana i przeprowadzona przez szkołę</a:t>
            </a:r>
            <a:r>
              <a:rPr lang="pl-PL" sz="1600" dirty="0">
                <a:solidFill>
                  <a:schemeClr val="tx1"/>
                </a:solidFill>
              </a:rPr>
              <a:t>, placówkę systemu oświaty </a:t>
            </a:r>
            <a:r>
              <a:rPr lang="pl-PL" sz="1600" b="1" dirty="0">
                <a:solidFill>
                  <a:schemeClr val="tx1"/>
                </a:solidFill>
              </a:rPr>
              <a:t>lub inny podmiot </a:t>
            </a:r>
            <a:r>
              <a:rPr lang="pl-PL" sz="1600" dirty="0">
                <a:solidFill>
                  <a:schemeClr val="tx1"/>
                </a:solidFill>
              </a:rPr>
              <a:t>prowadzący działalność o charakterze edukacyjnym lub badawczym;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można korzystać ze </a:t>
            </a:r>
            <a:r>
              <a:rPr lang="pl-PL" sz="1600" b="1" dirty="0">
                <a:solidFill>
                  <a:schemeClr val="tx1"/>
                </a:solidFill>
              </a:rPr>
              <a:t>wsparcia instytucji systemu wspomagania pracy szkół </a:t>
            </a:r>
            <a:r>
              <a:rPr lang="pl-PL" sz="1600" dirty="0">
                <a:solidFill>
                  <a:schemeClr val="tx1"/>
                </a:solidFill>
              </a:rPr>
              <a:t>tj. placówki doskonalenia nauczycieli, poradni psychologiczno-pedagogicznych, biblioteki pedagogicznej;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musi być </a:t>
            </a:r>
            <a:r>
              <a:rPr lang="pl-PL" sz="1600" b="1" dirty="0">
                <a:solidFill>
                  <a:schemeClr val="tx1"/>
                </a:solidFill>
              </a:rPr>
              <a:t>zatwierdzona przez organ prowadzący przed złożeniem wniosku o dofinansowanie</a:t>
            </a:r>
            <a:r>
              <a:rPr lang="pl-PL" sz="1600" dirty="0">
                <a:solidFill>
                  <a:schemeClr val="tx1"/>
                </a:solidFill>
              </a:rPr>
              <a:t>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cs typeface="Arial" pitchFamily="34" charset="0"/>
              </a:rPr>
              <a:t>DIAGNOZA POTRZEB EDUKACYJNYCH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76561"/>
            <a:ext cx="8713788" cy="4732303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nie jest załączana </a:t>
            </a:r>
            <a:r>
              <a:rPr lang="pl-PL" sz="1600" dirty="0">
                <a:solidFill>
                  <a:schemeClr val="tx1"/>
                </a:solidFill>
              </a:rPr>
              <a:t>do wniosku o dofinansowanie; 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dotyczy każdego typu projektu;</a:t>
            </a: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najważniejsze wnioski </a:t>
            </a:r>
            <a:r>
              <a:rPr lang="pl-PL" sz="1600" dirty="0">
                <a:solidFill>
                  <a:schemeClr val="tx1"/>
                </a:solidFill>
              </a:rPr>
              <a:t>z </a:t>
            </a:r>
            <a:r>
              <a:rPr lang="pl-PL" sz="1600" i="1" dirty="0">
                <a:solidFill>
                  <a:schemeClr val="tx1"/>
                </a:solidFill>
              </a:rPr>
              <a:t>Diagnozy </a:t>
            </a:r>
            <a:r>
              <a:rPr lang="pl-PL" sz="1600" b="1" dirty="0">
                <a:solidFill>
                  <a:schemeClr val="tx1"/>
                </a:solidFill>
              </a:rPr>
              <a:t>oraz oświadczenie, </a:t>
            </a:r>
            <a:r>
              <a:rPr lang="pl-PL" sz="1600" dirty="0">
                <a:solidFill>
                  <a:schemeClr val="tx1"/>
                </a:solidFill>
              </a:rPr>
              <a:t>że przeprowadzono </a:t>
            </a:r>
            <a:r>
              <a:rPr lang="pl-PL" sz="1600" i="1" dirty="0">
                <a:solidFill>
                  <a:schemeClr val="tx1"/>
                </a:solidFill>
              </a:rPr>
              <a:t>Diagnozę potrzeb edukacyjnych</a:t>
            </a:r>
            <a:r>
              <a:rPr lang="pl-PL" sz="1600" dirty="0">
                <a:solidFill>
                  <a:schemeClr val="tx1"/>
                </a:solidFill>
              </a:rPr>
              <a:t>, która została zatwierdzona przez organ prowadzący, </a:t>
            </a:r>
            <a:r>
              <a:rPr lang="pl-PL" sz="1600" b="1" dirty="0">
                <a:solidFill>
                  <a:schemeClr val="tx1"/>
                </a:solidFill>
              </a:rPr>
              <a:t>powinny zostać zawarte w treści wniosku o dofinansowanie;</a:t>
            </a:r>
          </a:p>
          <a:p>
            <a:pPr algn="just"/>
            <a:endParaRPr lang="pl-PL" sz="1600" b="1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w projektach obejmujących </a:t>
            </a:r>
            <a:r>
              <a:rPr lang="pl-PL" sz="1600" b="1" dirty="0">
                <a:solidFill>
                  <a:schemeClr val="tx1"/>
                </a:solidFill>
              </a:rPr>
              <a:t>wyposażenie szkolnych pracowni lub warsztatów szkolnych </a:t>
            </a:r>
            <a:r>
              <a:rPr lang="pl-PL" sz="1600" i="1" dirty="0">
                <a:solidFill>
                  <a:schemeClr val="tx1"/>
                </a:solidFill>
              </a:rPr>
              <a:t>Diagnoza</a:t>
            </a:r>
            <a:r>
              <a:rPr lang="pl-PL" sz="1600" dirty="0">
                <a:solidFill>
                  <a:schemeClr val="tx1"/>
                </a:solidFill>
              </a:rPr>
              <a:t> powinna </a:t>
            </a:r>
            <a:r>
              <a:rPr lang="pl-PL" sz="1600" b="1" dirty="0">
                <a:solidFill>
                  <a:schemeClr val="tx1"/>
                </a:solidFill>
              </a:rPr>
              <a:t>zawierać wnioski z przeprowadzonego spisu inwentarza oraz oceny stanu technicznego posiadanego wyposażenia</a:t>
            </a:r>
            <a:r>
              <a:rPr lang="pl-PL" sz="1600" dirty="0">
                <a:solidFill>
                  <a:schemeClr val="tx1"/>
                </a:solidFill>
              </a:rPr>
              <a:t>. </a:t>
            </a:r>
            <a:r>
              <a:rPr lang="pl-PL" sz="1600" b="1" dirty="0">
                <a:solidFill>
                  <a:schemeClr val="tx1"/>
                </a:solidFill>
              </a:rPr>
              <a:t>Oświadczenie w tym zakresie </a:t>
            </a:r>
            <a:r>
              <a:rPr lang="pl-PL" sz="1600" dirty="0">
                <a:solidFill>
                  <a:schemeClr val="tx1"/>
                </a:solidFill>
              </a:rPr>
              <a:t>musi być w treści wniosku o dofinansowanie.</a:t>
            </a:r>
          </a:p>
          <a:p>
            <a:pPr algn="just"/>
            <a:endParaRPr lang="pl-PL" sz="1600" b="1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9363"/>
            <a:ext cx="91440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3 KRYTERIA FORMALNE SPECYFICZNE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80476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Kryterium wkładu własnego</a:t>
            </a:r>
          </a:p>
          <a:p>
            <a:r>
              <a:rPr lang="pl-PL" dirty="0">
                <a:solidFill>
                  <a:schemeClr val="tx1"/>
                </a:solidFill>
              </a:rPr>
              <a:t>Czy Wnioskodawca/Beneficjent zapewnił wkład własny w wysokości co najmniej 5 % wydatków kwalifikowalnych? </a:t>
            </a:r>
          </a:p>
          <a:p>
            <a:r>
              <a:rPr lang="pl-PL" sz="1400" dirty="0">
                <a:solidFill>
                  <a:schemeClr val="tx1"/>
                </a:solidFill>
              </a:rPr>
              <a:t>Tak / Nie (Dopuszcza się jednokrotne skierowanie projektu do poprawy/uzupełnienia w zakresie skutkującym jego spełnieniem. Niespełnienie kryterium po wezwaniu do uzupełnienia/poprawy skutkuje odrzuceniem projektu)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2. Minimalna wartość projektu</a:t>
            </a:r>
          </a:p>
          <a:p>
            <a:r>
              <a:rPr lang="pl-PL" dirty="0">
                <a:solidFill>
                  <a:schemeClr val="tx1"/>
                </a:solidFill>
              </a:rPr>
              <a:t>Czy wartość projektu wynosi co najmniej 50 000 zł? </a:t>
            </a:r>
          </a:p>
          <a:p>
            <a:r>
              <a:rPr lang="pl-PL" sz="1400" dirty="0">
                <a:solidFill>
                  <a:schemeClr val="tx1"/>
                </a:solidFill>
              </a:rPr>
              <a:t>Tak / Nie (Dopuszcza się jednokrotne skierowanie projektu do poprawy/uzupełnienia w zakresie skutkującym jego spełnieniem. Niespełnienie kryterium po wezwaniu do uzupełnienia/poprawy skutkuje odrzuceniem projektu)</a:t>
            </a: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3. Kwalifikowalność </a:t>
            </a:r>
            <a:r>
              <a:rPr lang="pl-PL" b="1" u="sng" dirty="0">
                <a:solidFill>
                  <a:schemeClr val="tx1"/>
                </a:solidFill>
              </a:rPr>
              <a:t>Wnioskodawcy/Beneficjenta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Czy Wnioskodawca jest uprawniony do ubiegania się o wsparcie </a:t>
            </a:r>
            <a:r>
              <a:rPr lang="pl-PL" dirty="0">
                <a:solidFill>
                  <a:schemeClr val="tx1"/>
                </a:solidFill>
              </a:rPr>
              <a:t>w ramach ogłoszonego konkursu? 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Tak / Nie (niespełnienie oznacza odrzucenie projektu)</a:t>
            </a:r>
          </a:p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70259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9363"/>
            <a:ext cx="91440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9 KRYTERIÓW FORMALNYCH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80476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Kwalifikowalność projektu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został złożony w odpowiedzi na właściwy konkurs w systemie SOWA EFS RPDS? </a:t>
            </a:r>
            <a:r>
              <a:rPr lang="pl-PL" b="1" dirty="0">
                <a:solidFill>
                  <a:srgbClr val="FF0000"/>
                </a:solidFill>
              </a:rPr>
              <a:t>316/18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pl-PL" sz="1400" dirty="0">
                <a:solidFill>
                  <a:schemeClr val="tx1"/>
                </a:solidFill>
              </a:rPr>
              <a:t>Tak / Nie (niespełnienie oznacza odrzucenie projektu)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75614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4401"/>
            <a:ext cx="8713788" cy="484194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1"/>
            <a:endParaRPr lang="pl-PL" sz="1600" b="1" i="1" dirty="0">
              <a:latin typeface="+mn-lt"/>
            </a:endParaRPr>
          </a:p>
          <a:p>
            <a:endParaRPr lang="pl-PL" sz="1600" b="1" i="1" dirty="0">
              <a:latin typeface="+mn-lt"/>
            </a:endParaRPr>
          </a:p>
          <a:p>
            <a:pPr marL="285750" indent="-285750" algn="ctr"/>
            <a:r>
              <a:rPr lang="pl-PL" sz="2200" b="1" dirty="0" err="1">
                <a:latin typeface="+mn-lt"/>
              </a:rPr>
              <a:t>Poddziałanie</a:t>
            </a:r>
            <a:r>
              <a:rPr lang="pl-PL" sz="2200" b="1" dirty="0">
                <a:latin typeface="+mn-lt"/>
              </a:rPr>
              <a:t> nr 10.4.1</a:t>
            </a:r>
          </a:p>
          <a:p>
            <a:pPr marL="285750" indent="-285750" algn="ctr"/>
            <a:r>
              <a:rPr lang="pl-PL" sz="2200" b="1" dirty="0">
                <a:latin typeface="+mn-lt"/>
              </a:rPr>
              <a:t>Dostosowanie  systemów  kształcenia i szkolenia zawodowego do potrzeb rynku pracy </a:t>
            </a:r>
            <a:br>
              <a:rPr lang="pl-PL" sz="2200" b="1" dirty="0">
                <a:latin typeface="+mn-lt"/>
              </a:rPr>
            </a:br>
            <a:r>
              <a:rPr lang="pl-PL" sz="2200" b="1" dirty="0">
                <a:latin typeface="+mn-lt"/>
              </a:rPr>
              <a:t>– nabór horyzontalny</a:t>
            </a:r>
          </a:p>
          <a:p>
            <a:pPr marL="285750" indent="-285750" algn="ctr"/>
            <a:r>
              <a:rPr lang="pl-PL" sz="2200" b="1" dirty="0">
                <a:solidFill>
                  <a:srgbClr val="FF0000"/>
                </a:solidFill>
                <a:latin typeface="+mn-lt"/>
              </a:rPr>
              <a:t>Konkurs nr:</a:t>
            </a:r>
            <a:r>
              <a:rPr lang="pl-PL" sz="2200" dirty="0">
                <a:solidFill>
                  <a:srgbClr val="FF0000"/>
                </a:solidFill>
                <a:latin typeface="+mn-lt"/>
              </a:rPr>
              <a:t> </a:t>
            </a:r>
            <a:r>
              <a:rPr lang="pl-PL" sz="2200" b="1" dirty="0">
                <a:solidFill>
                  <a:srgbClr val="FF0000"/>
                </a:solidFill>
                <a:latin typeface="+mn-lt"/>
              </a:rPr>
              <a:t>RPDS.10.04.01-IZ.00-02-</a:t>
            </a:r>
            <a:r>
              <a:rPr lang="pl-PL" sz="2200" b="1" u="sng" dirty="0">
                <a:solidFill>
                  <a:srgbClr val="FF0000"/>
                </a:solidFill>
                <a:latin typeface="+mn-lt"/>
              </a:rPr>
              <a:t>316</a:t>
            </a:r>
            <a:r>
              <a:rPr lang="pl-PL" sz="2200" b="1" dirty="0">
                <a:solidFill>
                  <a:srgbClr val="FF0000"/>
                </a:solidFill>
                <a:latin typeface="+mn-lt"/>
              </a:rPr>
              <a:t>/18</a:t>
            </a:r>
          </a:p>
          <a:p>
            <a:pPr marL="285750" indent="-285750" algn="ctr"/>
            <a:endParaRPr lang="pl-PL" sz="2200" b="1" dirty="0">
              <a:latin typeface="+mn-lt"/>
            </a:endParaRPr>
          </a:p>
          <a:p>
            <a:pPr marL="285750" indent="-285750" algn="ctr"/>
            <a:endParaRPr lang="pl-PL" sz="2200" dirty="0">
              <a:latin typeface="+mn-lt"/>
            </a:endParaRP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0" y="1052736"/>
            <a:ext cx="8893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400" b="1" dirty="0">
                <a:latin typeface="+mn-lt"/>
              </a:rPr>
              <a:t>SPOTKANIE INFORMACYJNE</a:t>
            </a:r>
            <a:endParaRPr lang="pl-PL" altLang="pl-PL" sz="24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93099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9363"/>
            <a:ext cx="91440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9 KRYTERIÓW FORMALNYCH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80476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u="sng" dirty="0">
                <a:solidFill>
                  <a:schemeClr val="tx1"/>
                </a:solidFill>
                <a:cs typeface="Arial" pitchFamily="34" charset="0"/>
              </a:rPr>
              <a:t>2. Prawidłowość wyboru partnerów w projekcie</a:t>
            </a:r>
          </a:p>
          <a:p>
            <a:r>
              <a:rPr lang="pl-PL" sz="1400" dirty="0">
                <a:solidFill>
                  <a:schemeClr val="tx1"/>
                </a:solidFill>
              </a:rPr>
              <a:t>Czy wybór partnerów został dokonany w sposób prawidłowy, to znaczy:</a:t>
            </a:r>
          </a:p>
          <a:p>
            <a:pPr>
              <a:buFontTx/>
              <a:buChar char="-"/>
            </a:pPr>
            <a:r>
              <a:rPr lang="pl-PL" sz="1400" dirty="0">
                <a:solidFill>
                  <a:schemeClr val="tx1"/>
                </a:solidFill>
              </a:rPr>
              <a:t> czy wybór partnerów został dokonany przed złożeniem wniosku o dofinansowanie,</a:t>
            </a:r>
          </a:p>
          <a:p>
            <a:pPr lvl="0">
              <a:buFontTx/>
              <a:buChar char="-"/>
            </a:pPr>
            <a:r>
              <a:rPr lang="pl-PL" sz="1400" dirty="0">
                <a:solidFill>
                  <a:schemeClr val="tx1"/>
                </a:solidFill>
              </a:rPr>
              <a:t> czy prawidłowo przeprowadzono postępowanie, o którym mowa w art. 33 ust. 2 ustawy z dnia 11 lipca 2014 r. o zasadach realizacji programów w zakresie polityki spójności finansowanych w perspektywie finansowej 2014–2020 (podmiot sektora finansów publicznych gdy wybiera partnera spoza sektora finansów publicznych musi dokonać wyboru partnera z zachowaniem zasady przejrzystości i równego traktowania)</a:t>
            </a:r>
          </a:p>
          <a:p>
            <a:pPr lvl="0"/>
            <a:endParaRPr lang="pl-PL" sz="1400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l-PL" sz="1400" b="1" dirty="0">
                <a:solidFill>
                  <a:srgbClr val="FF0000"/>
                </a:solidFill>
              </a:rPr>
              <a:t>ogłoszenie otwartego naboru na stronie z 21-dniowym terminem, </a:t>
            </a:r>
          </a:p>
          <a:p>
            <a:pPr lvl="0">
              <a:buFont typeface="Wingdings" pitchFamily="2" charset="2"/>
              <a:buChar char="ü"/>
            </a:pPr>
            <a:r>
              <a:rPr lang="pl-PL" sz="1400" b="1" dirty="0">
                <a:solidFill>
                  <a:srgbClr val="FF0000"/>
                </a:solidFill>
              </a:rPr>
              <a:t>uwzględnienie zgodności działania Partnera z celami partnerstwa, wkładu Partnera w realizację celu partnerstwa, doświadczenia Partnera, </a:t>
            </a:r>
          </a:p>
          <a:p>
            <a:pPr lvl="0">
              <a:buFont typeface="Wingdings" pitchFamily="2" charset="2"/>
              <a:buChar char="ü"/>
            </a:pPr>
            <a:r>
              <a:rPr lang="pl-PL" sz="1400" b="1" dirty="0">
                <a:solidFill>
                  <a:srgbClr val="FF0000"/>
                </a:solidFill>
              </a:rPr>
              <a:t>podanie informacji publicznej o wyborze Partnera,</a:t>
            </a:r>
          </a:p>
          <a:p>
            <a:pPr lvl="0">
              <a:buFont typeface="Wingdings" pitchFamily="2" charset="2"/>
              <a:buChar char="ü"/>
            </a:pPr>
            <a:r>
              <a:rPr lang="pl-PL" sz="1400" b="1" dirty="0">
                <a:solidFill>
                  <a:srgbClr val="FF0000"/>
                </a:solidFill>
              </a:rPr>
              <a:t>dokonanie wyboru partnera przed złożeniem wniosku o dofinansowanie.</a:t>
            </a:r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1400" b="1" u="sng" dirty="0">
                <a:solidFill>
                  <a:schemeClr val="tx1"/>
                </a:solidFill>
              </a:rPr>
              <a:t>UWAGA! </a:t>
            </a:r>
          </a:p>
          <a:p>
            <a:pPr lvl="0" algn="ctr"/>
            <a:r>
              <a:rPr lang="pl-PL" sz="1400" u="sng" dirty="0">
                <a:solidFill>
                  <a:schemeClr val="tx1"/>
                </a:solidFill>
              </a:rPr>
              <a:t>Ocena kryterium polega m.in.</a:t>
            </a:r>
            <a:r>
              <a:rPr lang="pl-PL" sz="1400" b="1" u="sng" dirty="0">
                <a:solidFill>
                  <a:schemeClr val="tx1"/>
                </a:solidFill>
              </a:rPr>
              <a:t> na weryfikacji załączników do wniosku o dofinansowanie</a:t>
            </a:r>
          </a:p>
          <a:p>
            <a:pPr lvl="0" algn="ctr"/>
            <a:r>
              <a:rPr lang="pl-PL" sz="1400" b="1" u="sng" dirty="0">
                <a:solidFill>
                  <a:schemeClr val="tx1"/>
                </a:solidFill>
              </a:rPr>
              <a:t>Do wniosku o dofinansowanie należy załączyć dokumenty potwierdzające:</a:t>
            </a:r>
          </a:p>
          <a:p>
            <a:pPr lvl="0" algn="ctr">
              <a:buFont typeface="Wingdings" pitchFamily="2" charset="2"/>
              <a:buChar char="ü"/>
            </a:pPr>
            <a:r>
              <a:rPr lang="pl-PL" sz="1400" u="sng" dirty="0">
                <a:solidFill>
                  <a:schemeClr val="tx1"/>
                </a:solidFill>
              </a:rPr>
              <a:t>wybór partnera przed złożeniem wniosku o dofinansowanie (dotyczy wszystkich projektów partnerskich)</a:t>
            </a:r>
          </a:p>
          <a:p>
            <a:pPr lvl="0" algn="ctr">
              <a:buFont typeface="Wingdings" pitchFamily="2" charset="2"/>
              <a:buChar char="ü"/>
            </a:pPr>
            <a:r>
              <a:rPr lang="pl-PL" sz="1400" u="sng" dirty="0">
                <a:solidFill>
                  <a:schemeClr val="tx1"/>
                </a:solidFill>
              </a:rPr>
              <a:t>dokonanie postępowania, o którym mowa w art. 33 ustawy wdrożeniowej (dotyczy podmiotów sektora finansów publicznych wybierających partnerów spoza sektora)</a:t>
            </a:r>
          </a:p>
          <a:p>
            <a:pPr lvl="0" algn="ctr">
              <a:buFont typeface="Wingdings" pitchFamily="2" charset="2"/>
              <a:buChar char="ü"/>
            </a:pPr>
            <a:endParaRPr lang="pl-PL" sz="1400" u="sng" dirty="0">
              <a:solidFill>
                <a:schemeClr val="tx1"/>
              </a:solidFill>
            </a:endParaRPr>
          </a:p>
          <a:p>
            <a:pPr lvl="0" algn="ctr"/>
            <a:r>
              <a:rPr lang="pl-PL" sz="1400" dirty="0">
                <a:solidFill>
                  <a:schemeClr val="tx1"/>
                </a:solidFill>
              </a:rPr>
              <a:t>Tak / Nie/ </a:t>
            </a:r>
            <a:r>
              <a:rPr lang="pl-PL" sz="1400" dirty="0" err="1">
                <a:solidFill>
                  <a:schemeClr val="tx1"/>
                </a:solidFill>
              </a:rPr>
              <a:t>Nie</a:t>
            </a:r>
            <a:r>
              <a:rPr lang="pl-PL" sz="1400" dirty="0">
                <a:solidFill>
                  <a:schemeClr val="tx1"/>
                </a:solidFill>
              </a:rPr>
              <a:t> dotyczy (dopuszcza się jednokrotne skierowanie projektu do poprawy/uzupełnienia)</a:t>
            </a:r>
          </a:p>
          <a:p>
            <a:pPr lvl="0"/>
            <a:endParaRPr lang="pl-PL" sz="14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70259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77476"/>
            <a:ext cx="9144000" cy="597198"/>
          </a:xfrm>
        </p:spPr>
        <p:txBody>
          <a:bodyPr/>
          <a:lstStyle/>
          <a:p>
            <a:r>
              <a:rPr lang="pl-PL" sz="2400" b="1" dirty="0"/>
              <a:t>9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83405"/>
            <a:ext cx="8713788" cy="476607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u="sng" dirty="0">
                <a:solidFill>
                  <a:schemeClr val="tx1"/>
                </a:solidFill>
                <a:cs typeface="Arial" pitchFamily="34" charset="0"/>
              </a:rPr>
              <a:t>3. Niepodleganie wykluczeniu z możliwości otrzymania dofinansowanie ze środków Unii Europejskiej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Wnioskodawca oraz partnerzy (jeśli dotyczy) nie podlegają wykluczeniu z możliwości otrzymania dofinansowania ze środków Unii Europejskiej na podstawie: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art. 207 ust. 4 ustawy z dnia 27 sierpnia 2009 r. o finansach publicznych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art. 12 ust. 1 pkt 1 ustawy z dnia 15 czerwca 2012 r. o skutkach powierzania wykonywania pracy cudzoziemcom przebywającym wbrew przepisom na terytorium Rzeczypospolitej Polskiej,</a:t>
            </a:r>
          </a:p>
          <a:p>
            <a:pPr lvl="1"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art. 9 ust. 1 pkt 2a ustawy z dnia 28 października 2002 r. o odpowiedzialności podmiotów zbiorowych za czyny zabronione pod groźbą kary?</a:t>
            </a:r>
          </a:p>
          <a:p>
            <a:pPr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</a:p>
          <a:p>
            <a:pPr lvl="1"/>
            <a:r>
              <a:rPr lang="pl-PL" sz="1200" dirty="0">
                <a:solidFill>
                  <a:schemeClr val="tx1"/>
                </a:solidFill>
              </a:rPr>
              <a:t>Tak  / Nie (niespełnienie kryterium oznacza odrzucenie projektu)</a:t>
            </a:r>
          </a:p>
          <a:p>
            <a:pPr lvl="1"/>
            <a:endParaRPr lang="pl-PL" sz="1400" dirty="0">
              <a:solidFill>
                <a:schemeClr val="tx1"/>
              </a:solidFill>
            </a:endParaRPr>
          </a:p>
          <a:p>
            <a:r>
              <a:rPr lang="pl-PL" sz="1400" b="1" u="sng" dirty="0">
                <a:solidFill>
                  <a:schemeClr val="tx1"/>
                </a:solidFill>
              </a:rPr>
              <a:t>4. Zgodność z przepisami art. 65 ust. 6 i art. 125 ust. 3 lit. e) i f) Rozporządzenia Parlamentu Europejskiego </a:t>
            </a:r>
          </a:p>
          <a:p>
            <a:r>
              <a:rPr lang="pl-PL" sz="1400" b="1" u="sng" dirty="0">
                <a:solidFill>
                  <a:schemeClr val="tx1"/>
                </a:solidFill>
              </a:rPr>
              <a:t>i Rady (UE) nr 1303/2013 z dnia 17 grudnia 2013 r.</a:t>
            </a:r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Wnioskodawca złożył oświadczenie, że:</a:t>
            </a:r>
            <a:endParaRPr lang="pl-PL" sz="1400" b="1" dirty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pl-PL" sz="1200" b="1" dirty="0">
                <a:solidFill>
                  <a:schemeClr val="tx1"/>
                </a:solidFill>
              </a:rPr>
              <a:t>projekt nie został zakończony </a:t>
            </a:r>
            <a:r>
              <a:rPr lang="pl-PL" sz="1200" dirty="0">
                <a:solidFill>
                  <a:schemeClr val="tx1"/>
                </a:solidFill>
              </a:rPr>
              <a:t>w rozumieniu art. 65 ust. 6,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b="1" dirty="0">
                <a:solidFill>
                  <a:schemeClr val="tx1"/>
                </a:solidFill>
              </a:rPr>
              <a:t>nie rozpoczął realizacji projektu przed dniem złożenia wniosku o dofinansowanie</a:t>
            </a:r>
            <a:r>
              <a:rPr lang="pl-PL" sz="1200" dirty="0">
                <a:solidFill>
                  <a:schemeClr val="tx1"/>
                </a:solidFill>
              </a:rPr>
              <a:t>, 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200" b="1" dirty="0">
                <a:solidFill>
                  <a:schemeClr val="tx1"/>
                </a:solidFill>
              </a:rPr>
              <a:t>nie obejmuje przedsięwzięć </a:t>
            </a:r>
            <a:r>
              <a:rPr lang="pl-PL" sz="1200" dirty="0">
                <a:solidFill>
                  <a:schemeClr val="tx1"/>
                </a:solidFill>
              </a:rPr>
              <a:t>będących częścią operacji, które zostały objęte lub powinny były zostać </a:t>
            </a:r>
            <a:r>
              <a:rPr lang="pl-PL" sz="1200" b="1" dirty="0">
                <a:solidFill>
                  <a:schemeClr val="tx1"/>
                </a:solidFill>
              </a:rPr>
              <a:t>objęte procedurą odzyskiwania środków</a:t>
            </a:r>
            <a:r>
              <a:rPr lang="pl-PL" sz="1200" dirty="0">
                <a:solidFill>
                  <a:schemeClr val="tx1"/>
                </a:solidFill>
              </a:rPr>
              <a:t> zgodnie z art. 71 (trwałość operacji) w następstwie przeniesienia działalności produkcyjnej poza obszar objęty programem?</a:t>
            </a:r>
          </a:p>
          <a:p>
            <a:pPr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</a:p>
          <a:p>
            <a:pPr lvl="1"/>
            <a:r>
              <a:rPr lang="pl-PL" sz="1200" dirty="0">
                <a:solidFill>
                  <a:schemeClr val="tx1"/>
                </a:solidFill>
              </a:rPr>
              <a:t>Tak  / Nie (niespełnienie kryterium oznacza odrzucenie projektu)</a:t>
            </a:r>
            <a:endParaRPr lang="pl-PL" sz="1200" b="1" dirty="0">
              <a:solidFill>
                <a:srgbClr val="FF0000"/>
              </a:solidFill>
            </a:endParaRPr>
          </a:p>
          <a:p>
            <a:pPr lvl="1"/>
            <a:endParaRPr lang="pl-PL" sz="1200" dirty="0">
              <a:solidFill>
                <a:schemeClr val="tx1"/>
              </a:solidFill>
            </a:endParaRPr>
          </a:p>
          <a:p>
            <a:pPr lvl="1"/>
            <a:endParaRPr lang="pl-PL" sz="1200" dirty="0">
              <a:solidFill>
                <a:schemeClr val="tx1"/>
              </a:solidFill>
            </a:endParaRPr>
          </a:p>
          <a:p>
            <a:endParaRPr lang="pl-PL" sz="1200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86700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604825"/>
          </a:xfrm>
        </p:spPr>
        <p:txBody>
          <a:bodyPr/>
          <a:lstStyle/>
          <a:p>
            <a:r>
              <a:rPr lang="pl-PL" sz="2400" b="1" dirty="0"/>
              <a:t>9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85553"/>
            <a:ext cx="8713788" cy="4712619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u="sng" dirty="0">
              <a:solidFill>
                <a:schemeClr val="tx1"/>
              </a:solidFill>
            </a:endParaRPr>
          </a:p>
          <a:p>
            <a:endParaRPr lang="pl-PL" sz="1600" b="1" u="sng" dirty="0">
              <a:solidFill>
                <a:schemeClr val="tx1"/>
              </a:solidFill>
            </a:endParaRPr>
          </a:p>
          <a:p>
            <a:r>
              <a:rPr lang="pl-PL" sz="1600" b="1" u="sng" dirty="0">
                <a:solidFill>
                  <a:schemeClr val="tx1"/>
                </a:solidFill>
              </a:rPr>
              <a:t>5. Zakaz podwójnego finansowania</a:t>
            </a:r>
          </a:p>
          <a:p>
            <a:r>
              <a:rPr lang="pl-PL" sz="1600" dirty="0">
                <a:solidFill>
                  <a:schemeClr val="tx1"/>
                </a:solidFill>
              </a:rPr>
              <a:t>Czy w wyniku otrzymania przez projekt dofinansowania we wnioskowanej wysokości, na określone wydatki kwalifikowalne, w projekcie </a:t>
            </a:r>
            <a:r>
              <a:rPr lang="pl-PL" sz="1600" b="1" dirty="0">
                <a:solidFill>
                  <a:schemeClr val="tx1"/>
                </a:solidFill>
              </a:rPr>
              <a:t>nie dojdzie do podwójnego finansowania?</a:t>
            </a:r>
          </a:p>
          <a:p>
            <a:pPr marL="0"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  <a:endParaRPr lang="pl-PL" sz="1600" dirty="0">
              <a:solidFill>
                <a:schemeClr val="tx1"/>
              </a:solidFill>
            </a:endParaRPr>
          </a:p>
          <a:p>
            <a:pPr marL="0" lvl="1" algn="just"/>
            <a:r>
              <a:rPr lang="pl-PL" sz="1200" dirty="0">
                <a:solidFill>
                  <a:schemeClr val="tx1"/>
                </a:solidFill>
              </a:rPr>
              <a:t>Tak  / Nie (niespełnienie kryterium oznacza odrzucenie projektu)</a:t>
            </a:r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600" b="1" u="sng" dirty="0">
                <a:solidFill>
                  <a:schemeClr val="tx1"/>
                </a:solidFill>
                <a:latin typeface="+mj-lt"/>
              </a:rPr>
              <a:t>6. Uproszczone metody rozliczania wydatków</a:t>
            </a:r>
          </a:p>
          <a:p>
            <a:pPr lvl="0" algn="just">
              <a:spcAft>
                <a:spcPts val="600"/>
              </a:spcAft>
            </a:pPr>
            <a:r>
              <a:rPr lang="pl-PL" sz="1600" dirty="0">
                <a:solidFill>
                  <a:schemeClr val="tx1"/>
                </a:solidFill>
                <a:latin typeface="+mj-lt"/>
              </a:rPr>
              <a:t>Czy w projekcie, w którym wartość wkładu publicznego (środków publicznych) nie przekracza 100 000 EUR zastosowano kwoty ryczałtowe?</a:t>
            </a:r>
          </a:p>
          <a:p>
            <a:pPr lvl="0" algn="just">
              <a:spcAft>
                <a:spcPts val="600"/>
              </a:spcAft>
            </a:pPr>
            <a:r>
              <a:rPr lang="pl-PL" sz="1600" b="1" dirty="0">
                <a:solidFill>
                  <a:schemeClr val="tx1"/>
                </a:solidFill>
                <a:latin typeface="+mj-lt"/>
              </a:rPr>
              <a:t>100 000 EUR w konkursie = </a:t>
            </a:r>
            <a:r>
              <a:rPr lang="pl-PL" sz="1600" b="1" dirty="0">
                <a:solidFill>
                  <a:srgbClr val="FF0000"/>
                </a:solidFill>
                <a:latin typeface="+mj-lt"/>
              </a:rPr>
              <a:t>427 730 PLN</a:t>
            </a:r>
          </a:p>
          <a:p>
            <a:pPr marL="0" lvl="1" algn="just"/>
            <a:r>
              <a:rPr lang="pl-PL" sz="1200" dirty="0">
                <a:solidFill>
                  <a:schemeClr val="tx1"/>
                </a:solidFill>
              </a:rPr>
              <a:t>Tak / Nie/ Nie dotyczy (dopuszcza się jednokrotne skierowanie projektu do poprawy/uzupełnienia)</a:t>
            </a:r>
          </a:p>
          <a:p>
            <a:pPr algn="just">
              <a:spcAft>
                <a:spcPts val="600"/>
              </a:spcAft>
            </a:pPr>
            <a:endParaRPr lang="pl-PL" sz="1600" dirty="0">
              <a:solidFill>
                <a:schemeClr val="tx1"/>
              </a:solidFill>
              <a:latin typeface="+mj-lt"/>
            </a:endParaRP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środki publiczne = środki UE + budżet państwa + wkład własny, o ile pochodzi ze środków publicznych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dla zadań w projekcie określa się kwoty ryczałtowe, które są rozliczane na podstawie zrealizowanych wskaźników 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wydatki traktowane jako poniesione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bez konieczności gromadzenia i opisywania dokumentów w projekcie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pl-PL" sz="1200" dirty="0">
                <a:solidFill>
                  <a:schemeClr val="tx1"/>
                </a:solidFill>
              </a:rPr>
              <a:t>we wnioskach o płatność oświadcza się wysokość wydatkowanych kwot + informacje o postępie rzeczowym</a:t>
            </a: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lvl="0">
              <a:lnSpc>
                <a:spcPct val="100000"/>
              </a:lnSpc>
              <a:spcAft>
                <a:spcPts val="600"/>
              </a:spcAft>
            </a:pPr>
            <a:endParaRPr lang="pl-PL" sz="16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20251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/>
              <a:t>9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7. </a:t>
            </a:r>
            <a:r>
              <a:rPr lang="pl-PL" b="1" u="sng" dirty="0">
                <a:solidFill>
                  <a:schemeClr val="tx1"/>
                </a:solidFill>
              </a:rPr>
              <a:t>Kryterium niezalegania z należnościami 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dirty="0">
                <a:solidFill>
                  <a:schemeClr val="tx1"/>
                </a:solidFill>
              </a:rPr>
              <a:t>Czy Wnioskodawca/Beneficjent nie zalega z uiszczaniem podatków, jak również z opłacaniem składek na ubezpieczenie społeczne i zdrowotne, Fundusz Pracy, Państwowy Fundusz Rehabilitacji Osób Niepełnosprawnych lub innych należności wymaganych odrębnymi przepisami prawa?</a:t>
            </a:r>
          </a:p>
          <a:p>
            <a:pPr marL="0" lvl="1"/>
            <a:r>
              <a:rPr lang="pl-PL" sz="1200" b="1" dirty="0">
                <a:solidFill>
                  <a:srgbClr val="FF0000"/>
                </a:solidFill>
              </a:rPr>
              <a:t>„odhaczenie” oświadczenia we wniosku o dofinansowanie</a:t>
            </a:r>
            <a:endParaRPr lang="pl-PL" dirty="0">
              <a:solidFill>
                <a:schemeClr val="tx1"/>
              </a:solidFill>
            </a:endParaRPr>
          </a:p>
          <a:p>
            <a:pPr marL="0" lvl="1"/>
            <a:r>
              <a:rPr lang="pl-PL" sz="1200" dirty="0">
                <a:solidFill>
                  <a:schemeClr val="tx1"/>
                </a:solidFill>
              </a:rPr>
              <a:t>Tak  / Nie (niespełnienie kryterium oznacza odrzucenie projektu)</a:t>
            </a: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8. </a:t>
            </a:r>
            <a:r>
              <a:rPr lang="pl-PL" b="1" u="sng" dirty="0">
                <a:solidFill>
                  <a:schemeClr val="tx1"/>
                </a:solidFill>
              </a:rPr>
              <a:t>Kryterium pomocy de </a:t>
            </a:r>
            <a:r>
              <a:rPr lang="pl-PL" b="1" u="sng" dirty="0" err="1">
                <a:solidFill>
                  <a:schemeClr val="tx1"/>
                </a:solidFill>
              </a:rPr>
              <a:t>minimis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dirty="0">
                <a:solidFill>
                  <a:schemeClr val="tx1"/>
                </a:solidFill>
              </a:rPr>
              <a:t>Czy w sytuacji, gdy w ramach projektu IOK udziela pomocy de </a:t>
            </a:r>
            <a:r>
              <a:rPr lang="pl-PL" dirty="0" err="1">
                <a:solidFill>
                  <a:schemeClr val="tx1"/>
                </a:solidFill>
              </a:rPr>
              <a:t>minimis</a:t>
            </a:r>
            <a:r>
              <a:rPr lang="pl-PL" dirty="0">
                <a:solidFill>
                  <a:schemeClr val="tx1"/>
                </a:solidFill>
              </a:rPr>
              <a:t> bezpośrednio Wnioskodawcy/Beneficjentowi, podana we wniosku o dofinansowanie wartość uzyskanej pomocy de </a:t>
            </a:r>
            <a:r>
              <a:rPr lang="pl-PL" dirty="0" err="1">
                <a:solidFill>
                  <a:schemeClr val="tx1"/>
                </a:solidFill>
              </a:rPr>
              <a:t>minimis</a:t>
            </a:r>
            <a:r>
              <a:rPr lang="pl-PL" dirty="0">
                <a:solidFill>
                  <a:schemeClr val="tx1"/>
                </a:solidFill>
              </a:rPr>
              <a:t> jest zgodna z danymi zawartymi w Systemie Udostępniania Danych o Pomocy (SUDOP) oraz nie przekracza progów dopuszczalnej pomocy de </a:t>
            </a:r>
            <a:r>
              <a:rPr lang="pl-PL" dirty="0" err="1">
                <a:solidFill>
                  <a:schemeClr val="tx1"/>
                </a:solidFill>
              </a:rPr>
              <a:t>minimis</a:t>
            </a:r>
            <a:r>
              <a:rPr lang="pl-PL" dirty="0">
                <a:solidFill>
                  <a:schemeClr val="tx1"/>
                </a:solidFill>
              </a:rPr>
              <a:t> udzielonej jednemu przedsiębiorcy określonych w art. 3 rozporządzenia Komisji UE nr 1407/2013?</a:t>
            </a:r>
          </a:p>
          <a:p>
            <a:r>
              <a:rPr lang="pl-PL" dirty="0">
                <a:solidFill>
                  <a:srgbClr val="FF0000"/>
                </a:solidFill>
              </a:rPr>
              <a:t>Kryterium nie dotyczy projektów, w których IOK nie udziela pomocy de </a:t>
            </a:r>
            <a:r>
              <a:rPr lang="pl-PL" dirty="0" err="1">
                <a:solidFill>
                  <a:srgbClr val="FF0000"/>
                </a:solidFill>
              </a:rPr>
              <a:t>minimis</a:t>
            </a:r>
            <a:r>
              <a:rPr lang="pl-PL" dirty="0">
                <a:solidFill>
                  <a:srgbClr val="FF0000"/>
                </a:solidFill>
              </a:rPr>
              <a:t> bezpośrednio Wnioskodawcy.</a:t>
            </a:r>
          </a:p>
          <a:p>
            <a:pPr marL="0" lvl="1"/>
            <a:r>
              <a:rPr lang="pl-PL" sz="1200" dirty="0">
                <a:solidFill>
                  <a:schemeClr val="tx1"/>
                </a:solidFill>
              </a:rPr>
              <a:t>Tak  / Nie / Nie dotyczy (niespełnienie kryterium oznacza odrzucenie projektu)</a:t>
            </a:r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marL="0" lvl="1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12424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496" y="979363"/>
            <a:ext cx="9052560" cy="597198"/>
          </a:xfrm>
        </p:spPr>
        <p:txBody>
          <a:bodyPr/>
          <a:lstStyle/>
          <a:p>
            <a:r>
              <a:rPr lang="pl-PL" sz="2400" b="1" dirty="0"/>
              <a:t>9 KRYTERIÓW FORMALNYCH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9. </a:t>
            </a:r>
            <a:r>
              <a:rPr lang="pl-PL" b="1" u="sng" dirty="0">
                <a:solidFill>
                  <a:schemeClr val="tx1"/>
                </a:solidFill>
              </a:rPr>
              <a:t>Kryterium potencjału finansowego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b="1" dirty="0">
                <a:solidFill>
                  <a:schemeClr val="tx1"/>
                </a:solidFill>
              </a:rPr>
              <a:t>Wnioskodawca oraz partnerzy </a:t>
            </a:r>
            <a:r>
              <a:rPr lang="pl-PL" dirty="0">
                <a:solidFill>
                  <a:schemeClr val="tx1"/>
                </a:solidFill>
              </a:rPr>
              <a:t>(i ile dotyczy) ponoszący wydatki w danym projekcie ze środków europejskich </a:t>
            </a:r>
            <a:r>
              <a:rPr lang="pl-PL" b="1" dirty="0">
                <a:solidFill>
                  <a:schemeClr val="tx1"/>
                </a:solidFill>
              </a:rPr>
              <a:t>posiadają łączny obrót za ostatni zamknięty rok obrotowy</a:t>
            </a:r>
            <a:r>
              <a:rPr lang="pl-PL" dirty="0">
                <a:solidFill>
                  <a:schemeClr val="tx1"/>
                </a:solidFill>
              </a:rPr>
              <a:t> zgodnie z ustawą o rachunkowości z dnia 29 września 1994 r. (jeśli dotyczy) lub </a:t>
            </a:r>
            <a:r>
              <a:rPr lang="pl-PL" b="1" dirty="0">
                <a:solidFill>
                  <a:schemeClr val="tx1"/>
                </a:solidFill>
              </a:rPr>
              <a:t>za ostatni zamknięty i zatwierdzony rok kalendarzowy </a:t>
            </a:r>
            <a:r>
              <a:rPr lang="pl-PL" u="sng" dirty="0">
                <a:solidFill>
                  <a:schemeClr val="tx1"/>
                </a:solidFill>
              </a:rPr>
              <a:t>równy lub wyższy </a:t>
            </a:r>
            <a:r>
              <a:rPr lang="pl-PL" dirty="0">
                <a:solidFill>
                  <a:schemeClr val="tx1"/>
                </a:solidFill>
              </a:rPr>
              <a:t>od </a:t>
            </a:r>
            <a:r>
              <a:rPr lang="pl-PL" b="1" dirty="0">
                <a:solidFill>
                  <a:schemeClr val="tx1"/>
                </a:solidFill>
              </a:rPr>
              <a:t>średnich rocznych wydatków w ocenianym projekcie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Obrót = suma przychodów uzyskanych przez dany podmiot na poziomie ustalania wyniku działalności gospodarczej – suma przychodów ze sprzedaży netto, pozostałych przychodów operacyjnych oraz przychodów finansowych.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Obrót w podmiotach nieprowadzących działalności gospodarczej i niebędących </a:t>
            </a:r>
            <a:r>
              <a:rPr lang="pl-PL" dirty="0" err="1">
                <a:solidFill>
                  <a:schemeClr val="tx1"/>
                </a:solidFill>
              </a:rPr>
              <a:t>jsfp</a:t>
            </a:r>
            <a:r>
              <a:rPr lang="pl-PL" dirty="0">
                <a:solidFill>
                  <a:schemeClr val="tx1"/>
                </a:solidFill>
              </a:rPr>
              <a:t> = wartość przychodów (w tym przychody z tytułu otrzymanych dofinansowań) osiągniętych w poprzednim roku 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Kryterium nie dotyczy </a:t>
            </a:r>
            <a:r>
              <a:rPr lang="pl-PL" dirty="0" err="1">
                <a:solidFill>
                  <a:schemeClr val="tx1"/>
                </a:solidFill>
              </a:rPr>
              <a:t>jsfp</a:t>
            </a:r>
            <a:r>
              <a:rPr lang="pl-PL" dirty="0">
                <a:solidFill>
                  <a:schemeClr val="tx1"/>
                </a:solidFill>
              </a:rPr>
              <a:t>, w tym projektów w których liderem jest </a:t>
            </a:r>
            <a:r>
              <a:rPr lang="pl-PL" dirty="0" err="1">
                <a:solidFill>
                  <a:schemeClr val="tx1"/>
                </a:solidFill>
              </a:rPr>
              <a:t>jsfp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  <a:p>
            <a:pPr marL="0" lvl="1"/>
            <a:endParaRPr lang="pl-PL" sz="1200" dirty="0">
              <a:solidFill>
                <a:schemeClr val="tx1"/>
              </a:solidFill>
            </a:endParaRPr>
          </a:p>
          <a:p>
            <a:pPr marL="0" lvl="1"/>
            <a:r>
              <a:rPr lang="pl-PL" sz="1200" dirty="0">
                <a:solidFill>
                  <a:schemeClr val="tx1"/>
                </a:solidFill>
              </a:rPr>
              <a:t>Tak  / Nie / Nie dotyczy (dopuszcza się jednokrotne skierowanie projektu do poprawy/uzupełnienia)</a:t>
            </a:r>
          </a:p>
          <a:p>
            <a:pPr marL="0" lvl="1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marL="0" lvl="1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7815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2 KRYTERIA MERYTORYCZNE SPECYFICZNE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00808"/>
            <a:ext cx="8605366" cy="45973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</a:t>
            </a:r>
            <a:r>
              <a:rPr lang="pl-PL" b="1" u="sng" dirty="0">
                <a:solidFill>
                  <a:schemeClr val="tx1"/>
                </a:solidFill>
              </a:rPr>
              <a:t>Kryterium zgodności z </a:t>
            </a:r>
            <a:r>
              <a:rPr lang="pl-PL" b="1" u="sng" dirty="0" err="1">
                <a:solidFill>
                  <a:schemeClr val="tx1"/>
                </a:solidFill>
              </a:rPr>
              <a:t>SzOOP</a:t>
            </a:r>
            <a:endParaRPr lang="pl-PL" b="1" u="sng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tx1"/>
                </a:solidFill>
              </a:rPr>
              <a:t>Czy projekt jest zgodny z zapisami </a:t>
            </a:r>
            <a:r>
              <a:rPr lang="pl-PL" dirty="0" err="1">
                <a:solidFill>
                  <a:schemeClr val="tx1"/>
                </a:solidFill>
              </a:rPr>
              <a:t>SzOOP</a:t>
            </a:r>
            <a:r>
              <a:rPr lang="pl-PL" dirty="0">
                <a:solidFill>
                  <a:schemeClr val="tx1"/>
                </a:solidFill>
              </a:rPr>
              <a:t> RPO WD 2014-2020 właściwymi dla typów projektu 10.4.A, 10.4.B, 10.4.C, 10.4.D, 10.4 E, 10.4.G i 10.4.H aktualnymi na dzień przyjęcia kryterium? </a:t>
            </a:r>
            <a:r>
              <a:rPr lang="pl-PL" dirty="0" err="1">
                <a:solidFill>
                  <a:srgbClr val="FF0000"/>
                </a:solidFill>
              </a:rPr>
              <a:t>SzOOP</a:t>
            </a:r>
            <a:r>
              <a:rPr lang="pl-PL" dirty="0">
                <a:solidFill>
                  <a:srgbClr val="FF0000"/>
                </a:solidFill>
              </a:rPr>
              <a:t> wersja nr 33 z 24 lipca 2018 r.</a:t>
            </a:r>
          </a:p>
          <a:p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</a:p>
          <a:p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2. Wskaźniki obligatoryjne dla danego typu projektu</a:t>
            </a:r>
          </a:p>
          <a:p>
            <a:r>
              <a:rPr lang="pl-PL" dirty="0">
                <a:solidFill>
                  <a:schemeClr val="tx1"/>
                </a:solidFill>
              </a:rPr>
              <a:t>Czy w ramach projektu uwzględniono wszystkie wskaźniki określone w </a:t>
            </a:r>
            <a:r>
              <a:rPr lang="pl-PL" dirty="0">
                <a:solidFill>
                  <a:srgbClr val="FF0000"/>
                </a:solidFill>
              </a:rPr>
              <a:t>Załączniku nr 2 </a:t>
            </a:r>
            <a:r>
              <a:rPr lang="pl-PL" dirty="0">
                <a:solidFill>
                  <a:schemeClr val="tx1"/>
                </a:solidFill>
              </a:rPr>
              <a:t>do Regulaminu konkursu?</a:t>
            </a:r>
          </a:p>
          <a:p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</a:p>
          <a:p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1. Kryterium zgodności projektu z celami szczegółowymi RPO WD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projekt jest zgodny z właściwym celem szczegółowym RPO WD 2014-2020 oraz w jaki sposób projekt przyczyni się do osiągnięcia celu szczegółowego RPO WD 2014-2020? 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ctr"/>
            <a:r>
              <a:rPr lang="pl-PL" dirty="0">
                <a:solidFill>
                  <a:srgbClr val="FF0000"/>
                </a:solidFill>
              </a:rPr>
              <a:t>Cel szczegółowy dla 10.4: </a:t>
            </a:r>
          </a:p>
          <a:p>
            <a:pPr algn="ctr"/>
            <a:r>
              <a:rPr lang="pl-PL" dirty="0">
                <a:solidFill>
                  <a:srgbClr val="FF0000"/>
                </a:solidFill>
              </a:rPr>
              <a:t>„zwiększenie szans na zatrudnienie uczniów kształcenia i szkolenia zawodowego, w szczególności poprzez poprawę efektywności kształcenia zawodowego”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0-8</a:t>
            </a: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604040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2. Kryterium celowości projektu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potrzeba realizacji projektu jest wystarczająco uzasadniona i odpowiada na zdiagnozowany problem?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Uzasadnienie potrzeby realizacji poszczególnych zadań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Powiązanie zadań ze </a:t>
            </a:r>
            <a:r>
              <a:rPr lang="pl-PL" dirty="0" err="1">
                <a:solidFill>
                  <a:schemeClr val="tx1"/>
                </a:solidFill>
              </a:rPr>
              <a:t>zdiagnzoowanymi</a:t>
            </a:r>
            <a:r>
              <a:rPr lang="pl-PL" dirty="0">
                <a:solidFill>
                  <a:schemeClr val="tx1"/>
                </a:solidFill>
              </a:rPr>
              <a:t> problemami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Aktualność i źródła danych na podstawie których zdiagnozowano problemy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0-8</a:t>
            </a: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011224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endParaRPr lang="pl-PL" b="1" u="sng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3. Kryterium osiągnięcia skwantyfikowanych rezultatów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zaplanowane w ramach projektu wartości wskaźników są adekwatne w stosunku do potrzeb i celów projektu, a założone do osiągnięcia wartości są realne?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Czy wskaźniki wynikają ze zdiagnozowanych potrzeb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Czy wskaźniki są dobrane odpowiednio do działań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Czy wartości wskaźników są satysfakcjonujące w odniesieniu do nakładów i zakresu projektu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Ocena źródeł weryfikacji wskaźników i częstotliwości pomiaru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0-6</a:t>
            </a:r>
          </a:p>
          <a:p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988301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4. </a:t>
            </a:r>
            <a:r>
              <a:rPr lang="pl-PL" b="1" u="sng" dirty="0">
                <a:solidFill>
                  <a:schemeClr val="tx1"/>
                </a:solidFill>
              </a:rPr>
              <a:t>Kryterium doboru grupy docelowej</a:t>
            </a:r>
          </a:p>
          <a:p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b="1" dirty="0">
                <a:solidFill>
                  <a:schemeClr val="tx1"/>
                </a:solidFill>
              </a:rPr>
              <a:t>dobór grupy docelowej jest adekwatny do założeń projektu </a:t>
            </a:r>
            <a:r>
              <a:rPr lang="pl-PL" dirty="0">
                <a:solidFill>
                  <a:schemeClr val="tx1"/>
                </a:solidFill>
              </a:rPr>
              <a:t>oraz zapisów regulaminu konkursu, w tym czy zawiera wystarczający opis: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grupy docelowej</a:t>
            </a:r>
            <a:r>
              <a:rPr lang="pl-PL" dirty="0">
                <a:solidFill>
                  <a:schemeClr val="tx1"/>
                </a:solidFill>
              </a:rPr>
              <a:t>, jaka będzie wspierana w ramach projektu; </a:t>
            </a:r>
            <a:r>
              <a:rPr lang="pl-PL" dirty="0">
                <a:solidFill>
                  <a:srgbClr val="FF0000"/>
                </a:solidFill>
              </a:rPr>
              <a:t>regulamin str. 26</a:t>
            </a:r>
            <a:endParaRPr lang="pl-PL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potrzeb i oczekiwań </a:t>
            </a:r>
            <a:r>
              <a:rPr lang="pl-PL" dirty="0">
                <a:solidFill>
                  <a:schemeClr val="tx1"/>
                </a:solidFill>
              </a:rPr>
              <a:t>uczestników projektu w kontekście wsparcia, które ma być udzielane w ramach projektu; </a:t>
            </a:r>
            <a:r>
              <a:rPr lang="pl-PL" dirty="0">
                <a:solidFill>
                  <a:srgbClr val="FF0000"/>
                </a:solidFill>
              </a:rPr>
              <a:t>diagnoza potrzeb edukacyjnych</a:t>
            </a:r>
            <a:endParaRPr lang="pl-PL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barier</a:t>
            </a:r>
            <a:r>
              <a:rPr lang="pl-PL" dirty="0">
                <a:solidFill>
                  <a:schemeClr val="tx1"/>
                </a:solidFill>
              </a:rPr>
              <a:t>, na które napotykają uczestnicy projektu; </a:t>
            </a:r>
            <a:r>
              <a:rPr lang="pl-PL" dirty="0">
                <a:solidFill>
                  <a:srgbClr val="FF0000"/>
                </a:solidFill>
              </a:rPr>
              <a:t>diagnoza potrzeb edukacyjnych</a:t>
            </a:r>
            <a:endParaRPr lang="pl-PL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skali zainteresowania </a:t>
            </a:r>
            <a:r>
              <a:rPr lang="pl-PL" dirty="0">
                <a:solidFill>
                  <a:schemeClr val="tx1"/>
                </a:solidFill>
              </a:rPr>
              <a:t>potencjalnych uczestników projektu; </a:t>
            </a:r>
            <a:r>
              <a:rPr lang="pl-PL" dirty="0">
                <a:solidFill>
                  <a:srgbClr val="FF0000"/>
                </a:solidFill>
              </a:rPr>
              <a:t>diagnoza potrzeb edukacyjnych</a:t>
            </a:r>
            <a:endParaRPr lang="pl-PL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sposobu rekrutacji </a:t>
            </a:r>
            <a:r>
              <a:rPr lang="pl-PL" dirty="0">
                <a:solidFill>
                  <a:schemeClr val="tx1"/>
                </a:solidFill>
              </a:rPr>
              <a:t>uczestników projektu, w tym kryteriów rekrutacji zapewniających </a:t>
            </a:r>
            <a:r>
              <a:rPr lang="pl-PL" b="1" dirty="0">
                <a:solidFill>
                  <a:schemeClr val="tx1"/>
                </a:solidFill>
              </a:rPr>
              <a:t>dostępność osobom z </a:t>
            </a:r>
            <a:r>
              <a:rPr lang="pl-PL" b="1" dirty="0" err="1">
                <a:solidFill>
                  <a:schemeClr val="tx1"/>
                </a:solidFill>
              </a:rPr>
              <a:t>niepełnosprawnościami</a:t>
            </a:r>
            <a:r>
              <a:rPr lang="pl-PL" dirty="0">
                <a:solidFill>
                  <a:schemeClr val="tx1"/>
                </a:solidFill>
              </a:rPr>
              <a:t>? </a:t>
            </a:r>
            <a:r>
              <a:rPr lang="pl-PL" dirty="0">
                <a:solidFill>
                  <a:srgbClr val="FF0000"/>
                </a:solidFill>
              </a:rPr>
              <a:t>diagnoza potrzeb edukacyjnych</a:t>
            </a:r>
          </a:p>
          <a:p>
            <a:pPr lvl="0">
              <a:buFont typeface="Wingdings" pitchFamily="2" charset="2"/>
              <a:buChar char="ü"/>
            </a:pPr>
            <a:endParaRPr lang="pl-PL" dirty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0-10</a:t>
            </a:r>
          </a:p>
          <a:p>
            <a:pPr lvl="0"/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4401"/>
            <a:ext cx="8713788" cy="4794463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ctr"/>
            <a:r>
              <a:rPr lang="pl-PL" sz="2000" b="1" dirty="0">
                <a:latin typeface="+mj-lt"/>
              </a:rPr>
              <a:t>Zarząd Województwa Dolnośląskiego </a:t>
            </a:r>
          </a:p>
          <a:p>
            <a:pPr algn="ctr"/>
            <a:r>
              <a:rPr lang="pl-PL" sz="2000" b="1" dirty="0">
                <a:latin typeface="+mj-lt"/>
              </a:rPr>
              <a:t>pełniący rolę Instytucji Zarządzającej Regionalnym Programem Operacyjnym Województwa Dolnośląskiego 2014-2020 </a:t>
            </a:r>
          </a:p>
          <a:p>
            <a:pPr algn="ctr"/>
            <a:endParaRPr lang="pl-PL" sz="2000" b="1" dirty="0">
              <a:latin typeface="+mj-lt"/>
            </a:endParaRPr>
          </a:p>
          <a:p>
            <a:pPr marL="285750" indent="-285750" algn="ctr"/>
            <a:r>
              <a:rPr lang="pl-PL" sz="2000" b="1" dirty="0">
                <a:latin typeface="+mj-lt"/>
              </a:rPr>
              <a:t>= pełniący rolę Instytucji Organizującej Konkurs IOK</a:t>
            </a: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algn="ctr"/>
            <a:r>
              <a:rPr lang="pl-PL" sz="2000" b="1" dirty="0">
                <a:latin typeface="+mj-lt"/>
              </a:rPr>
              <a:t>Zadania związane z naborem realizuje: </a:t>
            </a:r>
          </a:p>
          <a:p>
            <a:pPr algn="ctr"/>
            <a:r>
              <a:rPr lang="pl-PL" sz="2000" b="1" dirty="0">
                <a:latin typeface="+mj-lt"/>
              </a:rPr>
              <a:t>Departament Funduszy Europejskich w Urzędzie Marszałkowskim Województwa Dolnośląskiego z siedzibą we Wrocławiu, </a:t>
            </a:r>
          </a:p>
          <a:p>
            <a:pPr algn="ctr"/>
            <a:r>
              <a:rPr lang="pl-PL" sz="2000" b="1" dirty="0">
                <a:latin typeface="+mj-lt"/>
              </a:rPr>
              <a:t>ul. Mazowiecka 17, 50-412 Wrocław. </a:t>
            </a:r>
          </a:p>
        </p:txBody>
      </p:sp>
      <p:sp>
        <p:nvSpPr>
          <p:cNvPr id="9" name="Prostokąt 8"/>
          <p:cNvSpPr/>
          <p:nvPr/>
        </p:nvSpPr>
        <p:spPr>
          <a:xfrm>
            <a:off x="1" y="1052736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KONKURS OGŁASZA</a:t>
            </a:r>
          </a:p>
        </p:txBody>
      </p:sp>
    </p:spTree>
    <p:extLst>
      <p:ext uri="{BB962C8B-B14F-4D97-AF65-F5344CB8AC3E}">
        <p14:creationId xmlns:p14="http://schemas.microsoft.com/office/powerpoint/2010/main" val="619147135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5. </a:t>
            </a:r>
            <a:r>
              <a:rPr lang="pl-PL" b="1" u="sng" dirty="0">
                <a:solidFill>
                  <a:schemeClr val="tx1"/>
                </a:solidFill>
              </a:rPr>
              <a:t>Kryterium trafności</a:t>
            </a:r>
          </a:p>
          <a:p>
            <a:r>
              <a:rPr lang="pl-PL" dirty="0">
                <a:solidFill>
                  <a:schemeClr val="tx1"/>
                </a:solidFill>
              </a:rPr>
              <a:t>Czy we wniosku o dofinansowanie projektu przedstawiono </a:t>
            </a:r>
            <a:r>
              <a:rPr lang="pl-PL" b="1" dirty="0">
                <a:solidFill>
                  <a:schemeClr val="tx1"/>
                </a:solidFill>
              </a:rPr>
              <a:t>wystarczający opis</a:t>
            </a:r>
            <a:r>
              <a:rPr lang="pl-PL" dirty="0">
                <a:solidFill>
                  <a:schemeClr val="tx1"/>
                </a:solidFill>
              </a:rPr>
              <a:t>: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zadań</a:t>
            </a:r>
            <a:r>
              <a:rPr lang="pl-PL" dirty="0">
                <a:solidFill>
                  <a:schemeClr val="tx1"/>
                </a:solidFill>
              </a:rPr>
              <a:t> realizowanych w ramach projektu;</a:t>
            </a:r>
          </a:p>
          <a:p>
            <a:pPr lvl="0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uzasadnienia potrzeby </a:t>
            </a:r>
            <a:r>
              <a:rPr lang="pl-PL" dirty="0">
                <a:solidFill>
                  <a:schemeClr val="tx1"/>
                </a:solidFill>
              </a:rPr>
              <a:t>realizacji zadań </a:t>
            </a:r>
            <a:r>
              <a:rPr lang="pl-PL" b="1" dirty="0">
                <a:solidFill>
                  <a:schemeClr val="tx1"/>
                </a:solidFill>
              </a:rPr>
              <a:t>w kontekście </a:t>
            </a:r>
            <a:r>
              <a:rPr lang="pl-PL" dirty="0">
                <a:solidFill>
                  <a:schemeClr val="tx1"/>
                </a:solidFill>
              </a:rPr>
              <a:t>przedstawionej </a:t>
            </a:r>
            <a:r>
              <a:rPr lang="pl-PL" b="1" dirty="0">
                <a:solidFill>
                  <a:schemeClr val="tx1"/>
                </a:solidFill>
              </a:rPr>
              <a:t>diagnozy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lvl="0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wartości wskaźników</a:t>
            </a:r>
            <a:r>
              <a:rPr lang="pl-PL" dirty="0">
                <a:solidFill>
                  <a:schemeClr val="tx1"/>
                </a:solidFill>
              </a:rPr>
              <a:t>, które zostaną osiągnięte </a:t>
            </a:r>
            <a:r>
              <a:rPr lang="pl-PL" b="1" dirty="0">
                <a:solidFill>
                  <a:schemeClr val="tx1"/>
                </a:solidFill>
              </a:rPr>
              <a:t>w ramach zadań</a:t>
            </a:r>
            <a:r>
              <a:rPr lang="pl-PL" dirty="0">
                <a:solidFill>
                  <a:schemeClr val="tx1"/>
                </a:solidFill>
              </a:rPr>
              <a:t>;</a:t>
            </a:r>
          </a:p>
          <a:p>
            <a:pPr lvl="0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roli partnerów w realizacji</a:t>
            </a:r>
            <a:r>
              <a:rPr lang="pl-PL" dirty="0">
                <a:solidFill>
                  <a:schemeClr val="tx1"/>
                </a:solidFill>
              </a:rPr>
              <a:t> poszczególnych </a:t>
            </a:r>
            <a:r>
              <a:rPr lang="pl-PL" b="1" dirty="0">
                <a:solidFill>
                  <a:schemeClr val="tx1"/>
                </a:solidFill>
              </a:rPr>
              <a:t>zadań</a:t>
            </a:r>
            <a:r>
              <a:rPr lang="pl-PL" dirty="0">
                <a:solidFill>
                  <a:schemeClr val="tx1"/>
                </a:solidFill>
              </a:rPr>
              <a:t> jeśli przewidziano ich realizację w ramach partnerstwa wraz z uzasadnieniem (jeśli dotyczy);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trwałości i wpływu </a:t>
            </a:r>
            <a:r>
              <a:rPr lang="pl-PL" b="1" dirty="0">
                <a:solidFill>
                  <a:schemeClr val="tx1"/>
                </a:solidFill>
              </a:rPr>
              <a:t>rezultatów</a:t>
            </a:r>
            <a:r>
              <a:rPr lang="pl-PL" dirty="0">
                <a:solidFill>
                  <a:schemeClr val="tx1"/>
                </a:solidFill>
              </a:rPr>
              <a:t> projektu;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czy zaplanowane w ramach projektu </a:t>
            </a:r>
            <a:r>
              <a:rPr lang="pl-PL" b="1" dirty="0">
                <a:solidFill>
                  <a:schemeClr val="tx1"/>
                </a:solidFill>
              </a:rPr>
              <a:t>zadania są zgodne z minimalnym standardem usług </a:t>
            </a:r>
            <a:r>
              <a:rPr lang="pl-PL" dirty="0">
                <a:solidFill>
                  <a:srgbClr val="FF0000"/>
                </a:solidFill>
              </a:rPr>
              <a:t>załącznik nr 4 do regulaminu</a:t>
            </a:r>
          </a:p>
          <a:p>
            <a:pPr lvl="0">
              <a:buFont typeface="Wingdings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0-14</a:t>
            </a:r>
          </a:p>
          <a:p>
            <a:endParaRPr lang="pl-PL" dirty="0">
              <a:solidFill>
                <a:srgbClr val="FF0000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6. Kryterium racjonalności harmonogramu</a:t>
            </a:r>
            <a:endParaRPr lang="pl-PL" u="sng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przedstawiony harmonogram realizacji projektu jest racjonalny w stosunku do przedstawionego zakresu zadań w projekcie?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Maksymalny okres realizacji projektu: </a:t>
            </a:r>
            <a:r>
              <a:rPr lang="pl-PL" dirty="0">
                <a:solidFill>
                  <a:srgbClr val="FF0000"/>
                </a:solidFill>
              </a:rPr>
              <a:t>24 miesiące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Termin zakończenia projektu nie później niż </a:t>
            </a:r>
            <a:r>
              <a:rPr lang="pl-PL" dirty="0">
                <a:solidFill>
                  <a:srgbClr val="FF0000"/>
                </a:solidFill>
              </a:rPr>
              <a:t>do 31.08.2021 r.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Zaleca się umieszczanie w harmonogramie </a:t>
            </a:r>
            <a:r>
              <a:rPr lang="pl-PL" dirty="0">
                <a:solidFill>
                  <a:srgbClr val="FF0000"/>
                </a:solidFill>
              </a:rPr>
              <a:t>etapu rekrutacji uczestników projektu </a:t>
            </a:r>
            <a:r>
              <a:rPr lang="pl-PL" dirty="0">
                <a:solidFill>
                  <a:schemeClr val="tx1"/>
                </a:solidFill>
              </a:rPr>
              <a:t>mimo, że rekrutacja nie stanowi odrębnego zadania w projekcie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0-6</a:t>
            </a:r>
          </a:p>
          <a:p>
            <a:pPr algn="just"/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7. </a:t>
            </a:r>
            <a:r>
              <a:rPr lang="pl-PL" b="1" dirty="0">
                <a:solidFill>
                  <a:schemeClr val="tx1"/>
                </a:solidFill>
              </a:rPr>
              <a:t>Kryterium adekwatności sposobu zarządzania</a:t>
            </a:r>
          </a:p>
          <a:p>
            <a:r>
              <a:rPr lang="pl-PL" dirty="0">
                <a:solidFill>
                  <a:schemeClr val="tx1"/>
                </a:solidFill>
              </a:rPr>
              <a:t>Czy przedstawiony </a:t>
            </a:r>
            <a:r>
              <a:rPr lang="pl-PL" b="1" dirty="0">
                <a:solidFill>
                  <a:schemeClr val="tx1"/>
                </a:solidFill>
              </a:rPr>
              <a:t>sposób zarządzania projektem </a:t>
            </a:r>
            <a:r>
              <a:rPr lang="pl-PL" dirty="0">
                <a:solidFill>
                  <a:schemeClr val="tx1"/>
                </a:solidFill>
              </a:rPr>
              <a:t>jest adekwatny do zakresu projektu?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0-5</a:t>
            </a:r>
          </a:p>
          <a:p>
            <a:pPr>
              <a:buFont typeface="Wingdings" pitchFamily="2" charset="2"/>
              <a:buChar char="ü"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8. </a:t>
            </a:r>
            <a:r>
              <a:rPr lang="pl-PL" b="1" dirty="0">
                <a:solidFill>
                  <a:schemeClr val="tx1"/>
                </a:solidFill>
              </a:rPr>
              <a:t>Kryterium potencjału</a:t>
            </a:r>
          </a:p>
          <a:p>
            <a:r>
              <a:rPr lang="pl-PL" dirty="0">
                <a:solidFill>
                  <a:schemeClr val="tx1"/>
                </a:solidFill>
              </a:rPr>
              <a:t>Czy podmioty zaangażowane w realizację projektu posiadają odpowiedni potencjał (kadrowy, techniczny, finansowy) do realizacji projektu?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0-10</a:t>
            </a: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53577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600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600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9. </a:t>
            </a:r>
            <a:r>
              <a:rPr lang="pl-PL" b="1" u="sng" dirty="0">
                <a:solidFill>
                  <a:schemeClr val="tx1"/>
                </a:solidFill>
              </a:rPr>
              <a:t>Kryterium doświadczenia</a:t>
            </a:r>
          </a:p>
          <a:p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b="1" dirty="0">
                <a:solidFill>
                  <a:schemeClr val="tx1"/>
                </a:solidFill>
              </a:rPr>
              <a:t>Wnioskodawca</a:t>
            </a:r>
            <a:r>
              <a:rPr lang="pl-PL" dirty="0">
                <a:solidFill>
                  <a:schemeClr val="tx1"/>
                </a:solidFill>
              </a:rPr>
              <a:t>/Beneficjent </a:t>
            </a:r>
            <a:r>
              <a:rPr lang="pl-PL" b="1" dirty="0">
                <a:solidFill>
                  <a:schemeClr val="tx1"/>
                </a:solidFill>
              </a:rPr>
              <a:t>lub partnerzy </a:t>
            </a:r>
            <a:r>
              <a:rPr lang="pl-PL" dirty="0">
                <a:solidFill>
                  <a:schemeClr val="tx1"/>
                </a:solidFill>
              </a:rPr>
              <a:t>w przypadku projektu realizowanego w partnerstwie, </a:t>
            </a:r>
            <a:r>
              <a:rPr lang="pl-PL" b="1" dirty="0">
                <a:solidFill>
                  <a:schemeClr val="tx1"/>
                </a:solidFill>
              </a:rPr>
              <a:t>posiadają doświadczenie </a:t>
            </a:r>
            <a:r>
              <a:rPr lang="pl-PL" dirty="0">
                <a:solidFill>
                  <a:schemeClr val="tx1"/>
                </a:solidFill>
              </a:rPr>
              <a:t>w realizacji przedsięwzięć, w tym przedsięwzięć finansowanych ze środków innych niż środki funduszu UE:</a:t>
            </a:r>
          </a:p>
          <a:p>
            <a:pPr lvl="0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w obszarze</a:t>
            </a:r>
            <a:r>
              <a:rPr lang="pl-PL" dirty="0">
                <a:solidFill>
                  <a:schemeClr val="tx1"/>
                </a:solidFill>
              </a:rPr>
              <a:t>, w którym udzielane będzie wsparcie przewidziane w ramach projektu oraz</a:t>
            </a:r>
          </a:p>
          <a:p>
            <a:pPr lvl="0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na rzecz grupy docelowej</a:t>
            </a:r>
            <a:r>
              <a:rPr lang="pl-PL" dirty="0">
                <a:solidFill>
                  <a:schemeClr val="tx1"/>
                </a:solidFill>
              </a:rPr>
              <a:t>, do której kierowane będzie wsparcie przewidziane w ramach projektu oraz</a:t>
            </a:r>
          </a:p>
          <a:p>
            <a:pPr lvl="0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na określonym terytorium</a:t>
            </a:r>
            <a:r>
              <a:rPr lang="pl-PL" dirty="0">
                <a:solidFill>
                  <a:schemeClr val="tx1"/>
                </a:solidFill>
              </a:rPr>
              <a:t>, którego dotyczyć będzie realizacja projektu oraz 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czy wskazano </a:t>
            </a:r>
            <a:r>
              <a:rPr lang="pl-PL" b="1" dirty="0">
                <a:solidFill>
                  <a:schemeClr val="tx1"/>
                </a:solidFill>
              </a:rPr>
              <a:t>instytucje, które mogą potwierdzić opisany potencjał społeczny Wnioskodawcy/Beneficjenta i partnerów</a:t>
            </a:r>
            <a:r>
              <a:rPr lang="pl-PL" dirty="0">
                <a:solidFill>
                  <a:schemeClr val="tx1"/>
                </a:solidFill>
              </a:rPr>
              <a:t> (jeśli projekt realizowany jest w partnerstwie)?</a:t>
            </a:r>
          </a:p>
          <a:p>
            <a:pPr algn="just"/>
            <a:endParaRPr lang="pl-PL" dirty="0">
              <a:solidFill>
                <a:schemeClr val="accent1"/>
              </a:solidFill>
            </a:endParaRPr>
          </a:p>
          <a:p>
            <a:pPr algn="just"/>
            <a:r>
              <a:rPr lang="pl-PL" dirty="0">
                <a:solidFill>
                  <a:schemeClr val="accent1"/>
                </a:solidFill>
              </a:rPr>
              <a:t>Punktacja 0-15</a:t>
            </a:r>
          </a:p>
          <a:p>
            <a:pPr algn="just"/>
            <a:endParaRPr lang="pl-PL" sz="16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6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6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600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600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6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10. </a:t>
            </a:r>
            <a:r>
              <a:rPr lang="pl-PL" b="1" u="sng" dirty="0">
                <a:solidFill>
                  <a:schemeClr val="tx1"/>
                </a:solidFill>
              </a:rPr>
              <a:t>Kryterium budżetu projektu</a:t>
            </a:r>
          </a:p>
          <a:p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b="1" dirty="0">
                <a:solidFill>
                  <a:schemeClr val="tx1"/>
                </a:solidFill>
              </a:rPr>
              <a:t>budżet projektu </a:t>
            </a:r>
            <a:r>
              <a:rPr lang="pl-PL" dirty="0">
                <a:solidFill>
                  <a:schemeClr val="tx1"/>
                </a:solidFill>
              </a:rPr>
              <a:t>został sporządzony w sposób </a:t>
            </a:r>
            <a:r>
              <a:rPr lang="pl-PL" b="1" dirty="0">
                <a:solidFill>
                  <a:schemeClr val="tx1"/>
                </a:solidFill>
              </a:rPr>
              <a:t>prawidłowy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r>
              <a:rPr lang="pl-PL" dirty="0">
                <a:solidFill>
                  <a:schemeClr val="tx1"/>
                </a:solidFill>
              </a:rPr>
              <a:t>Czy </a:t>
            </a:r>
            <a:r>
              <a:rPr lang="pl-PL" b="1" dirty="0">
                <a:solidFill>
                  <a:schemeClr val="tx1"/>
                </a:solidFill>
              </a:rPr>
              <a:t>wysokość kosztów </a:t>
            </a:r>
            <a:r>
              <a:rPr lang="pl-PL" dirty="0">
                <a:solidFill>
                  <a:schemeClr val="tx1"/>
                </a:solidFill>
              </a:rPr>
              <a:t>przypadających na jednego uczestnika projektu </a:t>
            </a:r>
            <a:r>
              <a:rPr lang="pl-PL" b="1" dirty="0">
                <a:solidFill>
                  <a:schemeClr val="tx1"/>
                </a:solidFill>
              </a:rPr>
              <a:t>jest adekwatna </a:t>
            </a:r>
            <a:r>
              <a:rPr lang="pl-PL" dirty="0">
                <a:solidFill>
                  <a:schemeClr val="tx1"/>
                </a:solidFill>
              </a:rPr>
              <a:t>do zakresu projektu oraz osiągniętych efektów, a zaplanowane </a:t>
            </a:r>
            <a:r>
              <a:rPr lang="pl-PL" b="1" dirty="0">
                <a:solidFill>
                  <a:schemeClr val="tx1"/>
                </a:solidFill>
              </a:rPr>
              <a:t>wydatki są racjonalne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r>
              <a:rPr lang="pl-PL" dirty="0">
                <a:solidFill>
                  <a:schemeClr val="tx1"/>
                </a:solidFill>
              </a:rPr>
              <a:t>Czy wszystkie wydatki są kwalifikowalne?</a:t>
            </a:r>
          </a:p>
          <a:p>
            <a:r>
              <a:rPr lang="pl-PL" dirty="0">
                <a:solidFill>
                  <a:schemeClr val="tx1"/>
                </a:solidFill>
              </a:rPr>
              <a:t>Czy zaplanowane wydatki są zgodne z określonym minimalnym standardem usług oraz katalogiem stawek, określonym dla danego konkursu?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>
                <a:solidFill>
                  <a:srgbClr val="FF0000"/>
                </a:solidFill>
              </a:rPr>
              <a:t>budżet zadaniowy, koszty bezpośrednie/pośrednie, wysokość kosztów pośrednich, kwoty ryczałtowe, limity na cross-</a:t>
            </a:r>
            <a:r>
              <a:rPr lang="pl-PL" dirty="0" err="1">
                <a:solidFill>
                  <a:srgbClr val="FF0000"/>
                </a:solidFill>
              </a:rPr>
              <a:t>financing</a:t>
            </a:r>
            <a:r>
              <a:rPr lang="pl-PL" dirty="0">
                <a:solidFill>
                  <a:srgbClr val="FF0000"/>
                </a:solidFill>
              </a:rPr>
              <a:t>, limity na środki trwałe</a:t>
            </a:r>
          </a:p>
          <a:p>
            <a:endParaRPr lang="pl-PL" dirty="0">
              <a:solidFill>
                <a:schemeClr val="accent1"/>
              </a:solidFill>
            </a:endParaRPr>
          </a:p>
          <a:p>
            <a:r>
              <a:rPr lang="pl-PL" dirty="0">
                <a:solidFill>
                  <a:schemeClr val="accent1"/>
                </a:solidFill>
              </a:rPr>
              <a:t>Punktacja 0-20</a:t>
            </a:r>
          </a:p>
          <a:p>
            <a:endParaRPr lang="pl-PL" sz="16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545587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11 KRYTERIÓW MERYTORYCZNYCH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11. </a:t>
            </a:r>
            <a:r>
              <a:rPr lang="pl-PL" b="1" u="sng" dirty="0">
                <a:solidFill>
                  <a:schemeClr val="tx1"/>
                </a:solidFill>
              </a:rPr>
              <a:t>Kryterium spełnienia minimalnych wymagań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otrzymał wymagane minimum 60 punktów ogółem oraz co najmniej 60% punktów w poszczególnych grupach kryteriów merytorycznych: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Kryteria nr 1, 2 oraz 3,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Kryterium nr 4,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Kryteria nr 5 oraz 6,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Kryteria nr 7 oraz 8,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Kryterium nr 9,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tx1"/>
                </a:solidFill>
              </a:rPr>
              <a:t>Kryterium nr 10,</a:t>
            </a:r>
          </a:p>
          <a:p>
            <a:pPr lvl="0">
              <a:buFont typeface="Wingdings" pitchFamily="2" charset="2"/>
              <a:buChar char="ü"/>
            </a:pPr>
            <a:r>
              <a:rPr lang="pl-PL" dirty="0">
                <a:solidFill>
                  <a:schemeClr val="tx1"/>
                </a:solidFill>
              </a:rPr>
              <a:t>oraz otrzymał pozytywną ocenę lub został skierowany do negocjacji w zakresie spełnienia kryteriów horyzontalnych oraz kryteriów merytorycznych specyficznych dla poszczególnych naborów?</a:t>
            </a:r>
            <a:endParaRPr lang="pl-PL" b="1" dirty="0">
              <a:solidFill>
                <a:schemeClr val="tx1"/>
              </a:solidFill>
            </a:endParaRPr>
          </a:p>
          <a:p>
            <a:pPr lvl="0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 (niespełnienie kryterium oznacza odrzucenie projektu)</a:t>
            </a:r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4 KRYTERIA HORYZONTALNE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6556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b="1" dirty="0">
              <a:solidFill>
                <a:schemeClr val="tx1"/>
              </a:solidFill>
            </a:endParaRPr>
          </a:p>
          <a:p>
            <a:r>
              <a:rPr lang="pl-PL" b="1" u="sng" dirty="0">
                <a:solidFill>
                  <a:schemeClr val="tx1"/>
                </a:solidFill>
              </a:rPr>
              <a:t>1. Kryterium zgodności projektu z prawem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dirty="0">
                <a:solidFill>
                  <a:schemeClr val="tx1"/>
                </a:solidFill>
              </a:rPr>
              <a:t>Czy w trakcie oceny nie stwierdzono niezgodności z prawodawstwem krajowym i unijnym w zakresie odnoszącym się do sposobu realizacji i zakresu projektu?</a:t>
            </a:r>
            <a:r>
              <a:rPr lang="pl-PL" b="1" dirty="0">
                <a:solidFill>
                  <a:schemeClr val="tx1"/>
                </a:solidFill>
              </a:rPr>
              <a:t> 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rgbClr val="FF0000"/>
                </a:solidFill>
              </a:rPr>
              <a:t>pomoc publiczna - nie występuje, kodeks pracy i Karta nauczyciela – angażowanie nauczycieli</a:t>
            </a:r>
          </a:p>
          <a:p>
            <a:pPr algn="just"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2. </a:t>
            </a:r>
            <a:r>
              <a:rPr lang="pl-PL" b="1" u="sng" dirty="0">
                <a:solidFill>
                  <a:schemeClr val="tx1"/>
                </a:solidFill>
              </a:rPr>
              <a:t>Kryterium zgodności z właściwymi politykami i zasadami</a:t>
            </a:r>
          </a:p>
          <a:p>
            <a:pPr lvl="0" algn="just"/>
            <a:r>
              <a:rPr lang="pl-PL" dirty="0">
                <a:solidFill>
                  <a:schemeClr val="tx1"/>
                </a:solidFill>
              </a:rPr>
              <a:t>Czy projekt jest </a:t>
            </a:r>
            <a:r>
              <a:rPr lang="pl-PL" b="1" dirty="0">
                <a:solidFill>
                  <a:schemeClr val="tx1"/>
                </a:solidFill>
              </a:rPr>
              <a:t>zgodny z zasadą zrównoważonego rozwoju</a:t>
            </a:r>
            <a:r>
              <a:rPr lang="pl-PL" dirty="0">
                <a:solidFill>
                  <a:schemeClr val="tx1"/>
                </a:solidFill>
              </a:rPr>
              <a:t>?  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3. </a:t>
            </a:r>
            <a:r>
              <a:rPr lang="pl-PL" b="1" u="sng" dirty="0">
                <a:solidFill>
                  <a:schemeClr val="tx1"/>
                </a:solidFill>
              </a:rPr>
              <a:t>Kryterium zgodności z właściwymi politykami i zasadami</a:t>
            </a:r>
            <a:endParaRPr lang="pl-PL" u="sng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dirty="0">
                <a:solidFill>
                  <a:schemeClr val="tx1"/>
                </a:solidFill>
              </a:rPr>
              <a:t>Czy projekt jest </a:t>
            </a:r>
            <a:r>
              <a:rPr lang="pl-PL" b="1" dirty="0">
                <a:solidFill>
                  <a:schemeClr val="tx1"/>
                </a:solidFill>
              </a:rPr>
              <a:t>zgodny z zasadą równości szans kobiet i mężczyzn</a:t>
            </a:r>
            <a:r>
              <a:rPr lang="pl-PL" dirty="0">
                <a:solidFill>
                  <a:schemeClr val="tx1"/>
                </a:solidFill>
              </a:rPr>
              <a:t>? </a:t>
            </a:r>
          </a:p>
          <a:p>
            <a:pPr algn="just"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4. </a:t>
            </a:r>
            <a:r>
              <a:rPr lang="pl-PL" b="1" u="sng" dirty="0">
                <a:solidFill>
                  <a:schemeClr val="tx1"/>
                </a:solidFill>
              </a:rPr>
              <a:t>Kryterium zgodności z właściwymi politykami i zasadami</a:t>
            </a:r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lvl="0" algn="just"/>
            <a:r>
              <a:rPr lang="pl-PL" dirty="0">
                <a:solidFill>
                  <a:schemeClr val="tx1"/>
                </a:solidFill>
              </a:rPr>
              <a:t>Czy projekt jest </a:t>
            </a:r>
            <a:r>
              <a:rPr lang="pl-PL" b="1" dirty="0">
                <a:solidFill>
                  <a:schemeClr val="tx1"/>
                </a:solidFill>
              </a:rPr>
              <a:t>zgodny z zasadą równości szans i niedyskryminacji, w tym dostępności dla osób z </a:t>
            </a:r>
            <a:r>
              <a:rPr lang="pl-PL" b="1" dirty="0" err="1">
                <a:solidFill>
                  <a:schemeClr val="tx1"/>
                </a:solidFill>
              </a:rPr>
              <a:t>niepełnosprawnościami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  <a:cs typeface="Arial" pitchFamily="34" charset="0"/>
              </a:rPr>
              <a:t>Tak/Nie/Skierowany do negocjacji</a:t>
            </a:r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lvl="0"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468961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 KRYTERIUM NA ETAPIE NEGOCJACJI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</a:t>
            </a:r>
            <a:r>
              <a:rPr lang="pl-PL" b="1" u="sng" dirty="0">
                <a:solidFill>
                  <a:schemeClr val="tx1"/>
                </a:solidFill>
              </a:rPr>
              <a:t>Kryterium spełnienia warunków postawionych przez oceniających lub przewodniczącego KOP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Czy negocjacje zakończyły się wynikiem pozytywnym to znaczy czy zostały udzielone informacje i wyjaśnienia wymagane podczas negocjacji lub spełnione zostały warunki określone przez oceniających lub przewodniczącego KOP podczas negocjacji oraz czy do projektu nie wprowadzono innych nieuzgodnionych w ramach negocjacji zmian ?</a:t>
            </a: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tx1"/>
                </a:solidFill>
              </a:rPr>
              <a:t>Ocena spełniania kryterium obejmuje weryfikację: </a:t>
            </a:r>
          </a:p>
          <a:p>
            <a:r>
              <a:rPr lang="pl-PL" sz="1400" dirty="0">
                <a:solidFill>
                  <a:schemeClr val="tx1"/>
                </a:solidFill>
              </a:rPr>
              <a:t>1) Czy do wniosku zostały wprowadzone korekty wskazane przez oceniających w kartach oceny projektu lub przez przewodniczącego KOP lub inne zmiany wynikające z ustaleń dokonanych podczas negocjacji, </a:t>
            </a:r>
          </a:p>
          <a:p>
            <a:r>
              <a:rPr lang="pl-PL" sz="1400" dirty="0">
                <a:solidFill>
                  <a:schemeClr val="tx1"/>
                </a:solidFill>
              </a:rPr>
              <a:t>2) Czy KOP uzyskała od Wnioskodawcy/Beneficjenta informacje i wyjaśnienia dotyczące określonych zapisów we wniosku, wskazanych przez oceniających w kartach oceny projektu lub przewodniczącego KOP,</a:t>
            </a:r>
          </a:p>
          <a:p>
            <a:r>
              <a:rPr lang="pl-PL" sz="1400" dirty="0">
                <a:solidFill>
                  <a:schemeClr val="tx1"/>
                </a:solidFill>
              </a:rPr>
              <a:t>3) Czy do wniosku zostały wprowadzone inne zmiany niż wynikające z kart oceny projektu lub uwag przewodniczącego KOP lub ustaleń wynikających z procesu negocjacji. </a:t>
            </a:r>
          </a:p>
          <a:p>
            <a:r>
              <a:rPr lang="pl-PL" sz="1400" u="sng" dirty="0">
                <a:solidFill>
                  <a:schemeClr val="tx1"/>
                </a:solidFill>
              </a:rPr>
              <a:t>Udzielenie odpowiedzi: „TAK” na pytanie nr 1 i 2 oraz odpowiedzi „NIE” na pytanie nr 3 oznacza spełnienie kryterium.</a:t>
            </a: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10 KRYTERIÓW PREMIUJĄCYCH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1. </a:t>
            </a:r>
            <a:r>
              <a:rPr lang="pl-PL" b="1" u="sng" dirty="0">
                <a:solidFill>
                  <a:schemeClr val="tx1"/>
                </a:solidFill>
              </a:rPr>
              <a:t>Kryterium współpracy</a:t>
            </a:r>
          </a:p>
          <a:p>
            <a:r>
              <a:rPr lang="pl-PL" dirty="0">
                <a:solidFill>
                  <a:schemeClr val="tx1"/>
                </a:solidFill>
              </a:rPr>
              <a:t>Czy założone w projekcie działania prowadzone będą we współpracy lub partnerstwie z partnerami społecznymi lub pracodawcami?  </a:t>
            </a:r>
            <a:r>
              <a:rPr lang="pl-PL" dirty="0">
                <a:solidFill>
                  <a:srgbClr val="FF0000"/>
                </a:solidFill>
              </a:rPr>
              <a:t>Partnerzy społeczni – organizacje pracodawców, przedsiębiorców, instytucje rynku pracy, szkoły wyższe</a:t>
            </a:r>
            <a:endParaRPr lang="pl-PL" dirty="0">
              <a:solidFill>
                <a:srgbClr val="FF0000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0-4</a:t>
            </a:r>
            <a:endParaRPr lang="pl-PL" dirty="0">
              <a:solidFill>
                <a:schemeClr val="accent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2. </a:t>
            </a:r>
            <a:r>
              <a:rPr lang="pl-PL" b="1" u="sng" dirty="0">
                <a:solidFill>
                  <a:schemeClr val="tx1"/>
                </a:solidFill>
              </a:rPr>
              <a:t>Kryterium formy wsparcia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zakłada realizację studiów podyplomowych lub kursów kwalifikacyjnych przygotowujących do wykonywania zawodu nauczyciela kształcenia zawodowego w ramach:</a:t>
            </a:r>
          </a:p>
          <a:p>
            <a:pPr lvl="1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zawodów nowo wprowadzonych do klasyfikacji zawodów szkolnictwa zawodowego lub</a:t>
            </a:r>
          </a:p>
          <a:p>
            <a:pPr lvl="1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zawodów wprowadzonych w efekcie modernizacji oferty kształcenia zawodowego albo tworzenia nowych kierunków nauczania lub</a:t>
            </a:r>
          </a:p>
          <a:p>
            <a:pPr lvl="1">
              <a:buFont typeface="Wingdings" pitchFamily="2" charset="2"/>
              <a:buChar char="ü"/>
            </a:pPr>
            <a:r>
              <a:rPr lang="pl-PL" b="1" dirty="0">
                <a:solidFill>
                  <a:schemeClr val="tx1"/>
                </a:solidFill>
              </a:rPr>
              <a:t>zawodów, na które występuje deficyt na regionalnym lub lokalnym rynku pracy oraz braki kadrowe wśród nauczycieli kształcenia zawodowego</a:t>
            </a:r>
          </a:p>
          <a:p>
            <a:pPr lvl="0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lub/i </a:t>
            </a: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staży i praktyk dla nauczycieli u pracodawców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?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0-4</a:t>
            </a:r>
            <a:endParaRPr lang="pl-PL" sz="1400" dirty="0">
              <a:solidFill>
                <a:schemeClr val="accent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10 KRYTERIÓW PREMIUJĄCYCH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3. </a:t>
            </a:r>
            <a:r>
              <a:rPr lang="pl-PL" b="1" u="sng" dirty="0">
                <a:solidFill>
                  <a:schemeClr val="tx1"/>
                </a:solidFill>
              </a:rPr>
              <a:t>Kryterium współpracy</a:t>
            </a:r>
          </a:p>
          <a:p>
            <a:r>
              <a:rPr lang="pl-PL" dirty="0">
                <a:solidFill>
                  <a:schemeClr val="tx1"/>
                </a:solidFill>
              </a:rPr>
              <a:t>Czy założone w projekcie działania prowadzone będą we współpracy z pracodawcami lub przedsiębiorcami wpisującymi się w regionalne inteligentne specjalizacje?</a:t>
            </a:r>
          </a:p>
          <a:p>
            <a:r>
              <a:rPr lang="pl-PL" dirty="0">
                <a:solidFill>
                  <a:srgbClr val="FF0000"/>
                </a:solidFill>
                <a:cs typeface="Arial" pitchFamily="34" charset="0"/>
              </a:rPr>
              <a:t>Załącznik do Regionalnej Strategii innowacji dla WD na lata 2011-2020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0-2</a:t>
            </a:r>
            <a:endParaRPr lang="pl-PL" sz="1400" dirty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4. </a:t>
            </a:r>
            <a:r>
              <a:rPr lang="pl-PL" b="1" u="sng" dirty="0">
                <a:solidFill>
                  <a:schemeClr val="tx1"/>
                </a:solidFill>
              </a:rPr>
              <a:t>Kryterium wkładu własnego</a:t>
            </a:r>
          </a:p>
          <a:p>
            <a:r>
              <a:rPr lang="pl-PL" dirty="0">
                <a:solidFill>
                  <a:schemeClr val="tx1"/>
                </a:solidFill>
              </a:rPr>
              <a:t>Czy w ramach projektu pracodawcy partycypują finansowo w wymiarze co najmniej 5% w kosztach organizacji i prowadzenia praktyki lub stażu zawodowego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?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0-4</a:t>
            </a:r>
            <a:endParaRPr lang="pl-PL" sz="1400" dirty="0">
              <a:solidFill>
                <a:schemeClr val="accent1"/>
              </a:solidFill>
            </a:endParaRPr>
          </a:p>
          <a:p>
            <a:pPr lvl="0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5. </a:t>
            </a:r>
            <a:r>
              <a:rPr lang="pl-PL" b="1" u="sng" dirty="0">
                <a:solidFill>
                  <a:schemeClr val="tx1"/>
                </a:solidFill>
              </a:rPr>
              <a:t>Kryterium doświadczenia</a:t>
            </a:r>
          </a:p>
          <a:p>
            <a:r>
              <a:rPr lang="pl-PL" dirty="0">
                <a:solidFill>
                  <a:schemeClr val="tx1"/>
                </a:solidFill>
              </a:rPr>
              <a:t>Czy Wnioskodawca zrealizowała w ciągu ostatnich 3 lat przed złożeniem wniosku o dofinansowanie na terenie województwa dolnośląskiego co najmniej 2 przedsięwzięcia w obszarze merytorycznym i dla grupy docelowej objętej interwencją projektową, w ramach których osiągnął zakładane w ramach przedsięwzięcia cele?</a:t>
            </a: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0-2</a:t>
            </a:r>
            <a:endParaRPr lang="pl-PL" sz="1400" dirty="0">
              <a:solidFill>
                <a:schemeClr val="accent1"/>
              </a:solidFill>
            </a:endParaRPr>
          </a:p>
          <a:p>
            <a:pPr lvl="0"/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11999"/>
          </a:xfrm>
        </p:spPr>
        <p:txBody>
          <a:bodyPr/>
          <a:lstStyle/>
          <a:p>
            <a:r>
              <a:rPr lang="pl-PL" sz="2400" b="1" dirty="0"/>
              <a:t>ALOKACJA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56792"/>
            <a:ext cx="8713788" cy="4752072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ctr"/>
            <a:r>
              <a:rPr lang="pl-PL" sz="2800" b="1" dirty="0">
                <a:latin typeface="+mn-lt"/>
              </a:rPr>
              <a:t>Kwota środków europejskich przeznaczona </a:t>
            </a:r>
          </a:p>
          <a:p>
            <a:pPr algn="ctr"/>
            <a:r>
              <a:rPr lang="pl-PL" sz="2800" b="1" dirty="0">
                <a:latin typeface="+mn-lt"/>
              </a:rPr>
              <a:t>na konkurs:  </a:t>
            </a:r>
          </a:p>
          <a:p>
            <a:pPr algn="ctr"/>
            <a:endParaRPr lang="pl-PL" sz="2800" b="1" dirty="0">
              <a:latin typeface="+mn-lt"/>
            </a:endParaRPr>
          </a:p>
          <a:p>
            <a:pPr algn="ctr"/>
            <a:r>
              <a:rPr lang="pl-PL" sz="2800" b="1" dirty="0">
                <a:latin typeface="+mn-lt"/>
              </a:rPr>
              <a:t>8 000 000 EUR tj. </a:t>
            </a:r>
            <a:r>
              <a:rPr lang="pl-PL" sz="2800" b="1" dirty="0">
                <a:solidFill>
                  <a:srgbClr val="FF0000"/>
                </a:solidFill>
                <a:latin typeface="+mn-lt"/>
              </a:rPr>
              <a:t>34 218 400 PLN</a:t>
            </a:r>
            <a:endParaRPr lang="pl-PL" sz="2800" b="1" dirty="0">
              <a:latin typeface="+mn-lt"/>
            </a:endParaRPr>
          </a:p>
          <a:p>
            <a:pPr algn="ctr"/>
            <a:endParaRPr lang="pl-PL" b="1" dirty="0">
              <a:latin typeface="+mn-lt"/>
            </a:endParaRPr>
          </a:p>
          <a:p>
            <a:pPr algn="ctr"/>
            <a:endParaRPr lang="pl-PL" b="1" dirty="0"/>
          </a:p>
          <a:p>
            <a:pPr algn="ctr"/>
            <a:r>
              <a:rPr lang="pl-PL" b="1" dirty="0">
                <a:latin typeface="+mn-lt"/>
              </a:rPr>
              <a:t> </a:t>
            </a:r>
          </a:p>
          <a:p>
            <a:pPr algn="ctr"/>
            <a:endParaRPr lang="pl-PL" b="1" dirty="0">
              <a:solidFill>
                <a:srgbClr val="FF0000"/>
              </a:solidFill>
              <a:latin typeface="+mn-lt"/>
            </a:endParaRPr>
          </a:p>
          <a:p>
            <a:pPr algn="ctr"/>
            <a:endParaRPr lang="pl-PL" sz="2800" b="1" dirty="0">
              <a:latin typeface="+mn-lt"/>
            </a:endParaRPr>
          </a:p>
          <a:p>
            <a:endParaRPr lang="pl-PL" sz="1600" dirty="0">
              <a:latin typeface="+mn-lt"/>
            </a:endParaRPr>
          </a:p>
          <a:p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3338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10 KRYTERIÓW PREMIUJĄCYCH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6. </a:t>
            </a:r>
            <a:r>
              <a:rPr lang="pl-PL" b="1" u="sng" dirty="0">
                <a:solidFill>
                  <a:schemeClr val="tx1"/>
                </a:solidFill>
              </a:rPr>
              <a:t>Kryterium formy wsparcia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zakłada, że w stażach i praktykach zawodowych u pracodawców weźmie udział więcej niż 90% uczniów i słuchaczy objętych wsparciem?</a:t>
            </a:r>
            <a:endParaRPr lang="pl-PL" dirty="0">
              <a:solidFill>
                <a:schemeClr val="accent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0-10</a:t>
            </a:r>
            <a:endParaRPr lang="pl-PL" sz="1400" dirty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7. </a:t>
            </a:r>
            <a:r>
              <a:rPr lang="pl-PL" b="1" u="sng" dirty="0">
                <a:solidFill>
                  <a:schemeClr val="tx1"/>
                </a:solidFill>
              </a:rPr>
              <a:t>Kryterium grupy docelowej</a:t>
            </a:r>
          </a:p>
          <a:p>
            <a:r>
              <a:rPr lang="pl-PL" dirty="0">
                <a:solidFill>
                  <a:schemeClr val="tx1"/>
                </a:solidFill>
              </a:rPr>
              <a:t>Czy w projekcie przewiduje się udział osób z </a:t>
            </a:r>
            <a:r>
              <a:rPr lang="pl-PL" dirty="0" err="1">
                <a:solidFill>
                  <a:schemeClr val="tx1"/>
                </a:solidFill>
              </a:rPr>
              <a:t>niepełnosprawnościami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?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0-4</a:t>
            </a:r>
            <a:endParaRPr lang="pl-PL" sz="1400" dirty="0">
              <a:solidFill>
                <a:schemeClr val="accent1"/>
              </a:solidFill>
            </a:endParaRPr>
          </a:p>
          <a:p>
            <a:pPr lvl="0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8. </a:t>
            </a:r>
            <a:r>
              <a:rPr lang="pl-PL" b="1" u="sng" dirty="0">
                <a:solidFill>
                  <a:schemeClr val="tx1"/>
                </a:solidFill>
              </a:rPr>
              <a:t>Kryterium formy wsparcia</a:t>
            </a:r>
          </a:p>
          <a:p>
            <a:r>
              <a:rPr lang="pl-PL" dirty="0">
                <a:solidFill>
                  <a:schemeClr val="tx1"/>
                </a:solidFill>
              </a:rPr>
              <a:t>Czy projekt przewiduje objęcie wsparciem podmiot realizujący zadania centrum kształcenia zawodowego i ustawicznego?</a:t>
            </a: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0-4</a:t>
            </a:r>
            <a:endParaRPr lang="pl-PL" sz="1400" dirty="0">
              <a:solidFill>
                <a:schemeClr val="accent1"/>
              </a:solidFill>
            </a:endParaRPr>
          </a:p>
          <a:p>
            <a:pPr lvl="0"/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>
                <a:latin typeface="+mn-lt"/>
              </a:rPr>
              <a:t>10 KRYTERIÓW PREMIUJĄCYCH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b="1" u="sng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9. </a:t>
            </a:r>
            <a:r>
              <a:rPr lang="pl-PL" b="1" u="sng" dirty="0">
                <a:solidFill>
                  <a:schemeClr val="tx1"/>
                </a:solidFill>
              </a:rPr>
              <a:t>Kryterium formy wsparcia</a:t>
            </a:r>
          </a:p>
          <a:p>
            <a:r>
              <a:rPr lang="pl-PL" dirty="0">
                <a:solidFill>
                  <a:schemeClr val="tx1"/>
                </a:solidFill>
              </a:rPr>
              <a:t>Czy w projekcie przewidziano wykorzystanie e-podręczników bądź e-zasobów/e-materiałów dydaktycznych stworzonych dzięki środkom EFS albo czy przewidziano szkolenia dla nauczycieli z wykorzystania w nauczaniu e-podręczników bądź e-zasobów/e-materiałów, o których mowa powyżej?</a:t>
            </a:r>
            <a:endParaRPr lang="pl-PL" dirty="0">
              <a:solidFill>
                <a:schemeClr val="accent1"/>
              </a:solidFill>
              <a:cs typeface="Arial" pitchFamily="34" charset="0"/>
            </a:endParaRP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0-2</a:t>
            </a:r>
            <a:endParaRPr lang="pl-PL" sz="1400" dirty="0">
              <a:solidFill>
                <a:schemeClr val="accent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b="1" u="sng" dirty="0">
                <a:solidFill>
                  <a:schemeClr val="tx1"/>
                </a:solidFill>
                <a:cs typeface="Arial" pitchFamily="34" charset="0"/>
              </a:rPr>
              <a:t>10. </a:t>
            </a:r>
            <a:r>
              <a:rPr lang="pl-PL" b="1" u="sng" dirty="0">
                <a:solidFill>
                  <a:schemeClr val="tx1"/>
                </a:solidFill>
              </a:rPr>
              <a:t>Kryterium formy wsparcia</a:t>
            </a:r>
          </a:p>
          <a:p>
            <a:r>
              <a:rPr lang="pl-PL" dirty="0">
                <a:solidFill>
                  <a:schemeClr val="tx1"/>
                </a:solidFill>
              </a:rPr>
              <a:t>Czy w projekcie przewidziano działania mające na celu wspieranie kształcenia w zakresie: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zawodów wpisujących się w inteligentne specjalizacje </a:t>
            </a:r>
          </a:p>
          <a:p>
            <a:r>
              <a:rPr lang="pl-PL" i="1" dirty="0">
                <a:solidFill>
                  <a:srgbClr val="FF0000"/>
                </a:solidFill>
                <a:cs typeface="Arial" pitchFamily="34" charset="0"/>
              </a:rPr>
              <a:t>Analiza potrzeb szkół zawodowych pod katem wyzwań regionalnego rynku pracy na www.rpo.dolnyslask.pl</a:t>
            </a:r>
          </a:p>
          <a:p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lub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rozwoju tzw. kluczowych technologii wspomagających? </a:t>
            </a:r>
          </a:p>
          <a:p>
            <a:r>
              <a:rPr lang="pl-PL" dirty="0">
                <a:solidFill>
                  <a:srgbClr val="FF0000"/>
                </a:solidFill>
                <a:cs typeface="Arial" pitchFamily="34" charset="0"/>
              </a:rPr>
              <a:t>mikro i nanoelektronika, nanotechnologia, biotechnologia przemysłowa, zaawanasowane materiały, fotonika, zaawansowane technologie produkcyjne</a:t>
            </a:r>
          </a:p>
          <a:p>
            <a:r>
              <a:rPr lang="pl-PL" sz="1400" dirty="0">
                <a:solidFill>
                  <a:schemeClr val="accent1"/>
                </a:solidFill>
                <a:cs typeface="Arial" pitchFamily="34" charset="0"/>
              </a:rPr>
              <a:t>Punktacja 0-4</a:t>
            </a:r>
            <a:endParaRPr lang="pl-PL" sz="1400" dirty="0">
              <a:solidFill>
                <a:schemeClr val="accent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689006"/>
      </p:ext>
    </p:extLst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WSKAŹNIKI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Instrukcja dotycząca doboru wskaźników została opisana w </a:t>
            </a:r>
            <a:r>
              <a:rPr lang="pl-PL" sz="2000" b="1" dirty="0">
                <a:solidFill>
                  <a:schemeClr val="tx1"/>
                </a:solidFill>
                <a:cs typeface="Arial" pitchFamily="34" charset="0"/>
              </a:rPr>
              <a:t>Załączniku nr 2 </a:t>
            </a:r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do Regulaminu konkursu</a:t>
            </a:r>
          </a:p>
          <a:p>
            <a:pPr algn="just"/>
            <a:endParaRPr lang="pl-PL" sz="2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Wyróżniamy następujące rodzaje wskaźników:</a:t>
            </a:r>
          </a:p>
          <a:p>
            <a:pPr algn="just">
              <a:buFont typeface="Arial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  <a:cs typeface="Arial" pitchFamily="34" charset="0"/>
              </a:rPr>
              <a:t>Wskaźniki programowe</a:t>
            </a:r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 (</a:t>
            </a:r>
            <a:r>
              <a:rPr lang="pl-PL" sz="2000" u="sng" dirty="0">
                <a:solidFill>
                  <a:schemeClr val="tx1"/>
                </a:solidFill>
                <a:cs typeface="Arial" pitchFamily="34" charset="0"/>
              </a:rPr>
              <a:t>wskaźniki produktu </a:t>
            </a:r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i </a:t>
            </a:r>
            <a:r>
              <a:rPr lang="pl-PL" sz="2000" u="sng" dirty="0">
                <a:solidFill>
                  <a:schemeClr val="tx1"/>
                </a:solidFill>
                <a:cs typeface="Arial" pitchFamily="34" charset="0"/>
              </a:rPr>
              <a:t>wskaźniki rezultatu bezpośredniego</a:t>
            </a:r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)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– określone w RPO, wybierane z listy rozwijanej, obligatoryjne</a:t>
            </a:r>
          </a:p>
          <a:p>
            <a:pPr algn="just">
              <a:buFont typeface="Arial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  <a:cs typeface="Arial" pitchFamily="34" charset="0"/>
              </a:rPr>
              <a:t>Wskaźniki horyzontalne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– określone w tzw. liście WLWK (Wspólna Lista Wskaźników Kluczowych), wybierane z listy rozwijanej, obligatoryjne</a:t>
            </a:r>
          </a:p>
          <a:p>
            <a:pPr algn="just">
              <a:buFont typeface="Arial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  <a:cs typeface="Arial" pitchFamily="34" charset="0"/>
              </a:rPr>
              <a:t>Wskaźniki projektowe </a:t>
            </a:r>
          </a:p>
          <a:p>
            <a:pPr algn="just"/>
            <a:r>
              <a:rPr lang="pl-PL" sz="2000" dirty="0">
                <a:solidFill>
                  <a:schemeClr val="tx1"/>
                </a:solidFill>
                <a:cs typeface="Arial" pitchFamily="34" charset="0"/>
              </a:rPr>
              <a:t>– określane samodzielnie przez Wnioskodawcę, obligatoryjne przy projektach z kwotami ryczałtowymi</a:t>
            </a: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 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1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nauczycieli kształcenia zawodowego oraz instruktorów praktycznej nauki zawodu objętych wsparciem w programie</a:t>
            </a:r>
            <a:endParaRPr lang="pl-PL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Liczba nauczycieli, w tym nauczycieli zawodu oraz instruktorów praktycznej nauki zawodu objętych wsparciem w tym:</a:t>
            </a:r>
          </a:p>
          <a:p>
            <a:pPr marL="285750" lvl="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Liczba osób przygotowanych do wykonywania zawodu nauczyciela przedmiotów zawodowych w ramach studiów podyplomowych lub innych form doskonalenia;</a:t>
            </a:r>
          </a:p>
          <a:p>
            <a:pPr marL="285750" lvl="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Liczba nauczycieli: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uczestniczących w formach doskonalenia zawodowego organizowanych we współpracy z uczelniami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uczestniczących w stażach i praktykach u pracodawców o czasie trwania nie krótszym niż 2 tygodnie;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objętych wspomaganiem realizowanym przez placówki doskonalenia nauczycieli, poradnie psychologiczno-pedagogiczne oraz uczestniczących w sieciach współpracy i samokształcenia;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objętych wsparciem w zakresie stosowania metod oraz form organizacyjnych sprzyjających kształtowaniu uczniów kompetencji kluczowych oraz umiejętności uniwersalnych niezbędnych na rynku pracy.</a:t>
            </a:r>
          </a:p>
          <a:p>
            <a:pPr marL="742950" lvl="1" indent="-285750" algn="just">
              <a:spcAft>
                <a:spcPts val="600"/>
              </a:spcAft>
            </a:pPr>
            <a:r>
              <a:rPr lang="pl-PL" sz="1400" dirty="0">
                <a:solidFill>
                  <a:srgbClr val="FF0000"/>
                </a:solidFill>
              </a:rPr>
              <a:t>Może dotyczyć typu projektu: D (uzyskiwanie kwalifikacji doradców edukacyjno-zawodowych), E (przygotowanie szkół do pełnienia funkcji CKZIU) G, H</a:t>
            </a: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ctr"/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35649373"/>
      </p:ext>
    </p:extLst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2</a:t>
            </a:r>
            <a:endParaRPr lang="pl-PL" sz="2000" b="1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uczniów szkół i placówek kształcenia zawodowego uczestniczących w stażach i praktykach u pracodawcy</a:t>
            </a:r>
            <a:br>
              <a:rPr lang="pl-PL" b="1" dirty="0">
                <a:solidFill>
                  <a:schemeClr val="tx1"/>
                </a:solidFill>
              </a:rPr>
            </a:br>
            <a:endParaRPr lang="pl-PL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600" dirty="0">
                <a:solidFill>
                  <a:schemeClr val="tx1"/>
                </a:solidFill>
              </a:rPr>
              <a:t>Liczba uczniów szkół i placówek kształcenia zawodowego objętych wsparciem bezpośrednim w ramach programu w postaci staży i praktyk u pracodawcy.</a:t>
            </a:r>
          </a:p>
          <a:p>
            <a:r>
              <a:rPr lang="pl-PL" sz="1400" dirty="0">
                <a:solidFill>
                  <a:schemeClr val="tx1"/>
                </a:solidFill>
              </a:rPr>
              <a:t>Pod pojęciem </a:t>
            </a:r>
            <a:r>
              <a:rPr lang="pl-PL" sz="1400" b="1" dirty="0">
                <a:solidFill>
                  <a:schemeClr val="tx1"/>
                </a:solidFill>
              </a:rPr>
              <a:t>praktyki zawodowej </a:t>
            </a:r>
            <a:r>
              <a:rPr lang="pl-PL" sz="1400" dirty="0">
                <a:solidFill>
                  <a:schemeClr val="tx1"/>
                </a:solidFill>
              </a:rPr>
              <a:t>należy rozumieć taką formę wsparcia, która jest </a:t>
            </a:r>
            <a:r>
              <a:rPr lang="pl-PL" sz="1400" b="1" dirty="0">
                <a:solidFill>
                  <a:schemeClr val="tx1"/>
                </a:solidFill>
              </a:rPr>
              <a:t>organizowana u pracodawców lub przedsiębiorców</a:t>
            </a:r>
            <a:r>
              <a:rPr lang="pl-PL" sz="1400" dirty="0">
                <a:solidFill>
                  <a:schemeClr val="tx1"/>
                </a:solidFill>
              </a:rPr>
              <a:t> dla uczniów szkół zawodowych i </a:t>
            </a:r>
            <a:r>
              <a:rPr lang="pl-PL" sz="1400" b="1" dirty="0">
                <a:solidFill>
                  <a:schemeClr val="tx1"/>
                </a:solidFill>
              </a:rPr>
              <a:t>stanowi uzupełnienie praktycznej nauki zawodu realizowanej w tych szkołach.</a:t>
            </a:r>
          </a:p>
          <a:p>
            <a:endParaRPr lang="pl-PL" sz="1400" dirty="0">
              <a:solidFill>
                <a:schemeClr val="tx1"/>
              </a:solidFill>
            </a:endParaRPr>
          </a:p>
          <a:p>
            <a:r>
              <a:rPr lang="pl-PL" sz="1400" dirty="0">
                <a:solidFill>
                  <a:schemeClr val="tx1"/>
                </a:solidFill>
              </a:rPr>
              <a:t>Pod pojęciem </a:t>
            </a:r>
            <a:r>
              <a:rPr lang="pl-PL" sz="1400" b="1" dirty="0">
                <a:solidFill>
                  <a:schemeClr val="tx1"/>
                </a:solidFill>
              </a:rPr>
              <a:t>stażu</a:t>
            </a:r>
            <a:r>
              <a:rPr lang="pl-PL" sz="1400" dirty="0">
                <a:solidFill>
                  <a:schemeClr val="tx1"/>
                </a:solidFill>
              </a:rPr>
              <a:t> należy rozumieć:</a:t>
            </a:r>
          </a:p>
          <a:p>
            <a:pPr lvl="0">
              <a:buFont typeface="Arial" pitchFamily="34" charset="0"/>
              <a:buChar char="•"/>
            </a:pPr>
            <a:r>
              <a:rPr lang="pl-PL" sz="1200" dirty="0">
                <a:solidFill>
                  <a:schemeClr val="tx1"/>
                </a:solidFill>
              </a:rPr>
              <a:t>działania obejmujące </a:t>
            </a:r>
            <a:r>
              <a:rPr lang="pl-PL" sz="1200" b="1" dirty="0">
                <a:solidFill>
                  <a:schemeClr val="tx1"/>
                </a:solidFill>
              </a:rPr>
              <a:t>realizację kształcenia zawodowego praktycznego we współpracy z pracodawcami lub przedsiębiorcami w szkołach</a:t>
            </a:r>
            <a:r>
              <a:rPr lang="pl-PL" sz="1200" dirty="0">
                <a:solidFill>
                  <a:schemeClr val="tx1"/>
                </a:solidFill>
              </a:rPr>
              <a:t> prowadzących kształcenie zawodowe, </a:t>
            </a:r>
            <a:r>
              <a:rPr lang="pl-PL" sz="1200" b="1" dirty="0">
                <a:solidFill>
                  <a:schemeClr val="tx1"/>
                </a:solidFill>
              </a:rPr>
              <a:t>w których kształcenie zawodowe nie jest realizowane u pracodawców lub przedsiębiorców</a:t>
            </a:r>
            <a:r>
              <a:rPr lang="pl-PL" sz="1200" dirty="0">
                <a:solidFill>
                  <a:schemeClr val="tx1"/>
                </a:solidFill>
              </a:rPr>
              <a:t> ze względu na brak możliwości sfinansowania kosztów takiego kształcenia,</a:t>
            </a:r>
          </a:p>
          <a:p>
            <a:pPr lvl="0">
              <a:buFont typeface="Arial" pitchFamily="34" charset="0"/>
              <a:buChar char="•"/>
            </a:pPr>
            <a:r>
              <a:rPr lang="pl-PL" sz="1200" b="1" dirty="0">
                <a:solidFill>
                  <a:schemeClr val="tx1"/>
                </a:solidFill>
              </a:rPr>
              <a:t>działania</a:t>
            </a:r>
            <a:r>
              <a:rPr lang="pl-PL" sz="1200" dirty="0">
                <a:solidFill>
                  <a:schemeClr val="tx1"/>
                </a:solidFill>
              </a:rPr>
              <a:t> wykraczające </a:t>
            </a:r>
            <a:r>
              <a:rPr lang="pl-PL" sz="1200" b="1" dirty="0">
                <a:solidFill>
                  <a:schemeClr val="tx1"/>
                </a:solidFill>
              </a:rPr>
              <a:t>poza zakres kształcenia zawodowego praktycznego realizowanego w szkołach </a:t>
            </a:r>
            <a:r>
              <a:rPr lang="pl-PL" sz="1200" dirty="0">
                <a:solidFill>
                  <a:schemeClr val="tx1"/>
                </a:solidFill>
              </a:rPr>
              <a:t>prowadzących kształcenie zawodowe </a:t>
            </a:r>
            <a:r>
              <a:rPr lang="pl-PL" sz="1200" b="1" dirty="0">
                <a:solidFill>
                  <a:schemeClr val="tx1"/>
                </a:solidFill>
              </a:rPr>
              <a:t>w celu zwiększenia wymiaru praktyk zawodowych objętych podstawą programową</a:t>
            </a:r>
            <a:r>
              <a:rPr lang="pl-PL" sz="1200" dirty="0">
                <a:solidFill>
                  <a:schemeClr val="tx1"/>
                </a:solidFill>
              </a:rPr>
              <a:t> nauczania danego zawodu </a:t>
            </a:r>
          </a:p>
          <a:p>
            <a:endParaRPr lang="pl-PL" sz="1200" dirty="0">
              <a:solidFill>
                <a:schemeClr val="tx1"/>
              </a:solidFill>
            </a:endParaRPr>
          </a:p>
          <a:p>
            <a:pPr marL="0" lvl="1" algn="ctr"/>
            <a:r>
              <a:rPr lang="pl-PL" sz="1400" dirty="0">
                <a:solidFill>
                  <a:srgbClr val="FF0000"/>
                </a:solidFill>
              </a:rPr>
              <a:t>Dotyczy typu projektu: A</a:t>
            </a:r>
          </a:p>
          <a:p>
            <a:pPr>
              <a:buFont typeface="Arial" pitchFamily="34" charset="0"/>
              <a:buChar char="•"/>
            </a:pPr>
            <a:endParaRPr lang="pl-PL" sz="1200" dirty="0">
              <a:solidFill>
                <a:schemeClr val="tx1"/>
              </a:solidFill>
            </a:endParaRPr>
          </a:p>
          <a:p>
            <a:pPr lvl="0" algn="ctr"/>
            <a:endParaRPr lang="pl-PL" dirty="0">
              <a:solidFill>
                <a:schemeClr val="tx1"/>
              </a:solidFill>
            </a:endParaRP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ctr"/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45258395"/>
      </p:ext>
    </p:extLst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b="1" u="sng" dirty="0">
                <a:solidFill>
                  <a:schemeClr val="tx1"/>
                </a:solidFill>
              </a:rPr>
              <a:t>WSKAŹNIK PRODUKTU nr 3</a:t>
            </a:r>
          </a:p>
          <a:p>
            <a:pPr lvl="0" algn="ctr"/>
            <a:r>
              <a:rPr lang="pl-PL" b="1" dirty="0">
                <a:solidFill>
                  <a:schemeClr val="tx1"/>
                </a:solidFill>
              </a:rPr>
              <a:t>Liczba szkół i placówek kształcenia zawodowego doposażonych w sprzęt i materiały niezbędne do realizacji kształcenia zawodowego.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szkół i placówek prowadzących kształcenie zawodowe wyposażonych/doposażonych w ramach programu w nowoczesny sprzęt i materiały dydaktyczne zapewniające wysoką jakość kształcenia i umożliwiające realizację podstawy programowej kształcenia w zawodach. </a:t>
            </a:r>
            <a:r>
              <a:rPr lang="pl-PL" sz="1400" dirty="0">
                <a:solidFill>
                  <a:srgbClr val="FF0000"/>
                </a:solidFill>
              </a:rPr>
              <a:t>Dotyczy typu projektu: B, E (przygotowanie szkół do pełnienia funkcji </a:t>
            </a:r>
            <a:r>
              <a:rPr lang="pl-PL" sz="1400" dirty="0" err="1">
                <a:solidFill>
                  <a:srgbClr val="FF0000"/>
                </a:solidFill>
              </a:rPr>
              <a:t>CKZiU</a:t>
            </a:r>
            <a:r>
              <a:rPr lang="pl-PL" sz="1400" dirty="0">
                <a:solidFill>
                  <a:srgbClr val="FF0000"/>
                </a:solidFill>
              </a:rPr>
              <a:t>)</a:t>
            </a:r>
            <a:endParaRPr lang="pl-PL" sz="1400" dirty="0">
              <a:solidFill>
                <a:schemeClr val="tx1"/>
              </a:solidFill>
            </a:endParaRPr>
          </a:p>
          <a:p>
            <a:pPr lvl="0" algn="just"/>
            <a:endParaRPr lang="pl-PL" sz="1200" b="1" dirty="0">
              <a:solidFill>
                <a:schemeClr val="tx1"/>
              </a:solidFill>
            </a:endParaRPr>
          </a:p>
          <a:p>
            <a:pPr lvl="0" algn="ctr"/>
            <a:r>
              <a:rPr lang="pl-PL" b="1" u="sng" dirty="0">
                <a:solidFill>
                  <a:schemeClr val="tx1"/>
                </a:solidFill>
              </a:rPr>
              <a:t>WSKAŹNIK PRODUKTU nr 4</a:t>
            </a:r>
          </a:p>
          <a:p>
            <a:pPr lvl="0" algn="ctr"/>
            <a:r>
              <a:rPr lang="pl-PL" b="1" dirty="0">
                <a:solidFill>
                  <a:schemeClr val="tx1"/>
                </a:solidFill>
              </a:rPr>
              <a:t>Liczba podmiotów realizujących zadania centrum kształcenia zawodowego i ustawicznego objętych wsparciem w programie.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Centrów Kształcenia Zawodowego i Ustawicznego oraz innych zespołów realizujących zadania zbieżne z zadaniami </a:t>
            </a:r>
            <a:r>
              <a:rPr lang="pl-PL" sz="1400" dirty="0" err="1">
                <a:solidFill>
                  <a:schemeClr val="tx1"/>
                </a:solidFill>
              </a:rPr>
              <a:t>CKZiU</a:t>
            </a:r>
            <a:r>
              <a:rPr lang="pl-PL" sz="1400" dirty="0">
                <a:solidFill>
                  <a:schemeClr val="tx1"/>
                </a:solidFill>
              </a:rPr>
              <a:t> objętych wsparciem w programie. </a:t>
            </a:r>
          </a:p>
          <a:p>
            <a:pPr algn="just"/>
            <a:r>
              <a:rPr lang="pl-PL" sz="1400" dirty="0">
                <a:solidFill>
                  <a:srgbClr val="FF0000"/>
                </a:solidFill>
              </a:rPr>
              <a:t>Może dotyczyć typu projektu: B, D, E (przygotowanie szkół do pełnienia funkcji </a:t>
            </a:r>
            <a:r>
              <a:rPr lang="pl-PL" sz="1400" dirty="0" err="1">
                <a:solidFill>
                  <a:srgbClr val="FF0000"/>
                </a:solidFill>
              </a:rPr>
              <a:t>CKZiU</a:t>
            </a:r>
            <a:r>
              <a:rPr lang="pl-PL" sz="1400" dirty="0">
                <a:solidFill>
                  <a:srgbClr val="FF0000"/>
                </a:solidFill>
              </a:rPr>
              <a:t>)</a:t>
            </a:r>
            <a:endParaRPr lang="pl-PL" sz="1400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66578"/>
      </p:ext>
    </p:extLst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5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osób uczestniczących w pozaszkolnych formach kształcenia w programie 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osób, które uczestniczyły w pozaszkolnych formach kształcenia zawodowego zorganizowanych we współpracy z pracodawcami zgodnie z obowiązującymi przepisami w sprawie kształcenia ustawicznego w formach pozaszkolnych oraz innych (np. kwalifikacyjne kursy zawodowe, inne kursy umożliwiające uzyskiwanie i uzupełnianie kwalifikacji). Dotyczy także osób, które wzięły udział w programach walidacji i certyfikacji odpowiednich efektów uczenia się zdobytych w ramach edukacji formalnej, </a:t>
            </a:r>
            <a:r>
              <a:rPr lang="pl-PL" sz="1400" dirty="0" err="1">
                <a:solidFill>
                  <a:schemeClr val="tx1"/>
                </a:solidFill>
              </a:rPr>
              <a:t>pozaformalnej</a:t>
            </a:r>
            <a:r>
              <a:rPr lang="pl-PL" sz="1400" dirty="0">
                <a:solidFill>
                  <a:schemeClr val="tx1"/>
                </a:solidFill>
              </a:rPr>
              <a:t> oraz kształcenia nieformalnego, prowadzące do zdobycia kwalifikacji zawodowych, w tym również kwalifikacji mistrza i czeladnika w zawodzie.</a:t>
            </a:r>
          </a:p>
          <a:p>
            <a:pPr algn="just"/>
            <a:r>
              <a:rPr lang="pl-PL" sz="1400" dirty="0">
                <a:solidFill>
                  <a:srgbClr val="FF0000"/>
                </a:solidFill>
              </a:rPr>
              <a:t>Dotyczy typu projektu: B </a:t>
            </a:r>
            <a:r>
              <a:rPr lang="pl-PL" sz="1400" dirty="0" err="1">
                <a:solidFill>
                  <a:srgbClr val="FF0000"/>
                </a:solidFill>
              </a:rPr>
              <a:t>pkt</a:t>
            </a:r>
            <a:r>
              <a:rPr lang="pl-PL" sz="1400" dirty="0">
                <a:solidFill>
                  <a:srgbClr val="FF0000"/>
                </a:solidFill>
              </a:rPr>
              <a:t> h i G </a:t>
            </a:r>
            <a:r>
              <a:rPr lang="pl-PL" sz="1400" dirty="0" err="1">
                <a:solidFill>
                  <a:srgbClr val="FF0000"/>
                </a:solidFill>
              </a:rPr>
              <a:t>pkt</a:t>
            </a:r>
            <a:r>
              <a:rPr lang="pl-PL" sz="1400" dirty="0">
                <a:solidFill>
                  <a:srgbClr val="FF0000"/>
                </a:solidFill>
              </a:rPr>
              <a:t> a, o ile zorganizowane we współpracy z pracodawcami</a:t>
            </a:r>
          </a:p>
          <a:p>
            <a:pPr lvl="0" algn="just"/>
            <a:endParaRPr lang="pl-PL" sz="1200" b="1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6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</a:rPr>
              <a:t>Liczba uczniów objętych wsparciem stypendialnym w programie 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uczniów szczególnie uzdolnionych, którzy otrzymali stypendia dzięki dofinansowaniu EFS.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We wskaźniku należy wskazać liczbę uczniów, którym zostanie przekazana pomoc stypendialna. Za moment pomiaru wskaźnika należy przyjąć moment podpisania umowy o przyznaniu pomocy stypendialnej pomiędzy uprawnionymi do tego osobami, datę wypłaty stypendium lub jego pierwszej transzy.</a:t>
            </a:r>
          </a:p>
          <a:p>
            <a:pPr algn="just"/>
            <a:r>
              <a:rPr lang="pl-PL" sz="1400" dirty="0">
                <a:solidFill>
                  <a:srgbClr val="FF0000"/>
                </a:solidFill>
              </a:rPr>
              <a:t>Dotyczy typu projektu: C</a:t>
            </a:r>
          </a:p>
          <a:p>
            <a:pPr algn="ctr"/>
            <a:endParaRPr lang="pl-PL" sz="1400" b="1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66578"/>
      </p:ext>
    </p:extLst>
  </p:cSld>
  <p:clrMapOvr>
    <a:masterClrMapping/>
  </p:clrMapOvr>
  <p:transition spd="med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PRODUKTU nr 7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uczniów objętych wsparciem w zakresie rozwijania kompetencji kluczowych lub umiejętności uniwersalnych w programie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Liczba uczniów objętych wsparciem bezpośrednim w ramach programu z zakresu rozwijania kompetencji kluczowych oraz umiejętności uniwersalnych w programie.</a:t>
            </a:r>
          </a:p>
          <a:p>
            <a:pPr algn="just"/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</a:endParaRPr>
          </a:p>
          <a:p>
            <a:pPr algn="just"/>
            <a:r>
              <a:rPr lang="pl-PL" sz="1400" dirty="0">
                <a:solidFill>
                  <a:srgbClr val="FF0000"/>
                </a:solidFill>
              </a:rPr>
              <a:t>Dotyczy typu projektu: B</a:t>
            </a:r>
          </a:p>
          <a:p>
            <a:pPr lvl="0" algn="just"/>
            <a:endParaRPr lang="pl-PL" sz="1200" b="1" dirty="0">
              <a:solidFill>
                <a:schemeClr val="tx1"/>
              </a:solidFill>
            </a:endParaRPr>
          </a:p>
          <a:p>
            <a:pPr algn="ctr"/>
            <a:endParaRPr lang="pl-PL" sz="1400" b="1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  <a:p>
            <a:pPr algn="just"/>
            <a:endParaRPr lang="pl-PL" sz="1200" dirty="0">
              <a:solidFill>
                <a:schemeClr val="tx1"/>
              </a:solidFill>
            </a:endParaRP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40538"/>
      </p:ext>
    </p:extLst>
  </p:cSld>
  <p:clrMapOvr>
    <a:masterClrMapping/>
  </p:clrMapOvr>
  <p:transition spd="med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000" b="1" dirty="0">
                <a:cs typeface="Arial" pitchFamily="34" charset="0"/>
              </a:rPr>
              <a:t>WSKAŹNIKI PROGRAMOWE – WSKAŹNIKI REZULTATU BEZPOŚREDNIEGO</a:t>
            </a:r>
            <a:endParaRPr lang="pl-PL" altLang="pl-PL" sz="20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endParaRPr lang="pl-PL" sz="20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REZULTATU nr 1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nauczycieli kształcenia zawodowego oraz instruktorów praktycznej nauki zawodu, którzy uzyskali kwalifikacje lub nabyli kompetencje po opuszczeniu  programu</a:t>
            </a:r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Należy wliczać osoby, które:</a:t>
            </a:r>
          </a:p>
          <a:p>
            <a:pPr marL="285750" lvl="0" indent="-285750" algn="just">
              <a:buFontTx/>
              <a:buChar char="-"/>
            </a:pPr>
            <a:r>
              <a:rPr lang="pl-PL" sz="1400" dirty="0">
                <a:solidFill>
                  <a:schemeClr val="tx1"/>
                </a:solidFill>
              </a:rPr>
              <a:t>uzyskały kwalifikacje</a:t>
            </a:r>
          </a:p>
          <a:p>
            <a:pPr marL="285750" lvl="0" indent="-285750" algn="just">
              <a:buFontTx/>
              <a:buChar char="-"/>
            </a:pPr>
            <a:r>
              <a:rPr lang="pl-PL" sz="1400" dirty="0">
                <a:solidFill>
                  <a:schemeClr val="tx1"/>
                </a:solidFill>
              </a:rPr>
              <a:t>nabyły kompetencje</a:t>
            </a:r>
          </a:p>
          <a:p>
            <a:pPr lvl="0" algn="just"/>
            <a:r>
              <a:rPr lang="pl-PL" sz="1400" b="1" dirty="0">
                <a:solidFill>
                  <a:schemeClr val="tx1"/>
                </a:solidFill>
              </a:rPr>
              <a:t>Kwalifikacja to </a:t>
            </a:r>
            <a:r>
              <a:rPr lang="pl-PL" sz="1400" dirty="0">
                <a:solidFill>
                  <a:schemeClr val="tx1"/>
                </a:solidFill>
              </a:rPr>
              <a:t>formalny wynik oceny i walidacji, który uzyskuje się kiedy właściwy organ uznaje, że dana osoba osiągnęła efekty uczenia się spełniające określone standardy.</a:t>
            </a:r>
          </a:p>
          <a:p>
            <a:pPr lvl="0" algn="just"/>
            <a:r>
              <a:rPr lang="pl-PL" sz="1400" b="1" dirty="0">
                <a:solidFill>
                  <a:schemeClr val="tx1"/>
                </a:solidFill>
              </a:rPr>
              <a:t>Kompetencja to </a:t>
            </a:r>
            <a:r>
              <a:rPr lang="pl-PL" sz="1400" dirty="0">
                <a:solidFill>
                  <a:schemeClr val="tx1"/>
                </a:solidFill>
              </a:rPr>
              <a:t>wyodrębniony zestaw efektów uczenia. Opis kompetencji powinien zawierać jasno określone warunki, które powinien spełniać uczestnik projektu ubiegający się o nabycie kompetencji tj. informację o efektach uczenia się dla danej kompetencji oraz kryteria i metody jej weryfikacji.</a:t>
            </a:r>
          </a:p>
          <a:p>
            <a:pPr marL="285750" lvl="0" indent="-285750" algn="ctr">
              <a:buFontTx/>
              <a:buChar char="-"/>
            </a:pPr>
            <a:endParaRPr lang="pl-PL" sz="1400" dirty="0">
              <a:solidFill>
                <a:schemeClr val="tx1"/>
              </a:solidFill>
            </a:endParaRPr>
          </a:p>
          <a:p>
            <a:pPr algn="just"/>
            <a:r>
              <a:rPr lang="pl-PL" sz="1000" dirty="0">
                <a:solidFill>
                  <a:schemeClr val="tx1"/>
                </a:solidFill>
              </a:rPr>
              <a:t>Fakt nabycia kompetencji powinien być weryfikowany w ramach następujących etapów: </a:t>
            </a:r>
          </a:p>
          <a:p>
            <a:pPr algn="just"/>
            <a:r>
              <a:rPr lang="pl-PL" sz="1000" dirty="0">
                <a:solidFill>
                  <a:schemeClr val="tx1"/>
                </a:solidFill>
              </a:rPr>
              <a:t>a) ETAP I – Zakres – zdefiniowanie w ramach wniosku o dofinansowanie lub w regulaminie konkursu grupy docelowej do objęcia wsparciem oraz wybranie obszaru interwencji EFS, który będzie poddany ocenie, </a:t>
            </a:r>
          </a:p>
          <a:p>
            <a:pPr algn="just"/>
            <a:r>
              <a:rPr lang="pl-PL" sz="1000" dirty="0">
                <a:solidFill>
                  <a:schemeClr val="tx1"/>
                </a:solidFill>
              </a:rPr>
              <a:t>b) ETAP II – Wzorzec – zdefiniowanie we wniosku o dofinansowanie lub w regulaminie konkursu standardu wymagań, tj. efektów uczenia się, które osiągną uczestnicy w wyniku przeprowadzonych działań projektowych, </a:t>
            </a:r>
          </a:p>
          <a:p>
            <a:pPr algn="just"/>
            <a:r>
              <a:rPr lang="pl-PL" sz="1000" dirty="0">
                <a:solidFill>
                  <a:schemeClr val="tx1"/>
                </a:solidFill>
              </a:rPr>
              <a:t>c) ETAP III – Ocena – przeprowadzenie weryfikacji na podstawie opracowanych kryteriów oceny po zakończeniu wsparcia udzielanego danej osobie, </a:t>
            </a:r>
          </a:p>
          <a:p>
            <a:pPr algn="just"/>
            <a:r>
              <a:rPr lang="pl-PL" sz="1000" dirty="0">
                <a:solidFill>
                  <a:schemeClr val="tx1"/>
                </a:solidFill>
              </a:rPr>
              <a:t>d) ETAP IV – Porównanie – porównanie uzyskanych wyników etapu III (ocena) z przyjętymi wymaganiami (określonymi na etapie II efektami uczenia się) po zakończeniu wsparcia udzielanego danej osobie. </a:t>
            </a:r>
          </a:p>
          <a:p>
            <a:endParaRPr lang="pl-PL" sz="1200" dirty="0">
              <a:solidFill>
                <a:schemeClr val="tx1"/>
              </a:solidFill>
            </a:endParaRPr>
          </a:p>
          <a:p>
            <a:pPr marL="0" lvl="1" algn="ctr"/>
            <a:r>
              <a:rPr lang="pl-PL" sz="1400" dirty="0">
                <a:solidFill>
                  <a:srgbClr val="FF0000"/>
                </a:solidFill>
              </a:rPr>
              <a:t>Może dotyczyć typu projektu: D (uzyskiwanie kwalifikacji doradców edukacyjno-zawodowych), E (przygotowanie szkół do pełnienia funkcji </a:t>
            </a:r>
            <a:r>
              <a:rPr lang="pl-PL" sz="1400" dirty="0" err="1">
                <a:solidFill>
                  <a:srgbClr val="FF0000"/>
                </a:solidFill>
              </a:rPr>
              <a:t>CKZiU</a:t>
            </a:r>
            <a:r>
              <a:rPr lang="pl-PL" sz="1400" dirty="0">
                <a:solidFill>
                  <a:srgbClr val="FF0000"/>
                </a:solidFill>
              </a:rPr>
              <a:t>), G, H</a:t>
            </a:r>
          </a:p>
          <a:p>
            <a:pPr algn="just"/>
            <a:r>
              <a:rPr lang="pl-PL" sz="1200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34208399"/>
      </p:ext>
    </p:extLst>
  </p:cSld>
  <p:clrMapOvr>
    <a:masterClrMapping/>
  </p:clrMapOvr>
  <p:transition spd="med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000" b="1" dirty="0">
                <a:cs typeface="Arial" pitchFamily="34" charset="0"/>
              </a:rPr>
              <a:t>WSKAŹNIKI PROGRAMOWE – WSKAŹNIKI REZULTATU BEZPOŚREDNIEGO</a:t>
            </a:r>
            <a:endParaRPr lang="pl-PL" altLang="pl-PL" sz="20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REZULTATU nr 2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szkół i placówek kształcenia zawodowego wykorzystujących doposażenie zakupione dzięki EFS</a:t>
            </a:r>
          </a:p>
          <a:p>
            <a:pPr lvl="0" algn="ctr"/>
            <a:r>
              <a:rPr lang="pl-PL" sz="2000" dirty="0">
                <a:solidFill>
                  <a:srgbClr val="FF0000"/>
                </a:solidFill>
              </a:rPr>
              <a:t>Dotyczy typu projektu: B, D, E</a:t>
            </a:r>
            <a:endParaRPr lang="pl-PL" sz="2000" b="1" dirty="0">
              <a:solidFill>
                <a:schemeClr val="tx1"/>
              </a:solidFill>
            </a:endParaRPr>
          </a:p>
          <a:p>
            <a:pPr algn="ctr"/>
            <a:endParaRPr lang="pl-PL" b="1" u="sng" dirty="0">
              <a:solidFill>
                <a:schemeClr val="tx1"/>
              </a:solidFill>
            </a:endParaRPr>
          </a:p>
          <a:p>
            <a:pPr algn="ctr"/>
            <a:r>
              <a:rPr lang="pl-PL" sz="2000" b="1" u="sng" dirty="0">
                <a:solidFill>
                  <a:schemeClr val="tx1"/>
                </a:solidFill>
              </a:rPr>
              <a:t>WSKAŹNIK REZULTATU nr 3</a:t>
            </a:r>
          </a:p>
          <a:p>
            <a:pPr algn="ctr"/>
            <a:r>
              <a:rPr lang="pl-PL" sz="2000" b="1" dirty="0">
                <a:solidFill>
                  <a:schemeClr val="tx1"/>
                </a:solidFill>
              </a:rPr>
              <a:t>Liczba osób, które uzyskały kwalifikacje w ramach pozaszkolnych form kształcenia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ctr"/>
            <a:r>
              <a:rPr lang="pl-PL" dirty="0">
                <a:solidFill>
                  <a:schemeClr val="tx1"/>
                </a:solidFill>
              </a:rPr>
              <a:t>Liczba osób, które ukończyły pozaszkolne formy kształcenia, np. kwalifikacyjny kurs zawodowy lub inne kursy umożliwiające uzyskiwanie i uzupełnianie </a:t>
            </a:r>
          </a:p>
          <a:p>
            <a:pPr algn="ctr"/>
            <a:r>
              <a:rPr lang="pl-PL" dirty="0">
                <a:solidFill>
                  <a:schemeClr val="tx1"/>
                </a:solidFill>
              </a:rPr>
              <a:t>kwalifikacji.</a:t>
            </a:r>
          </a:p>
          <a:p>
            <a:pPr algn="ctr"/>
            <a:r>
              <a:rPr lang="pl-PL" dirty="0">
                <a:solidFill>
                  <a:srgbClr val="FF0000"/>
                </a:solidFill>
              </a:rPr>
              <a:t>Dotyczy typu projektu: B </a:t>
            </a:r>
            <a:r>
              <a:rPr lang="pl-PL" dirty="0" err="1">
                <a:solidFill>
                  <a:srgbClr val="FF0000"/>
                </a:solidFill>
              </a:rPr>
              <a:t>pkt</a:t>
            </a:r>
            <a:r>
              <a:rPr lang="pl-PL" dirty="0">
                <a:solidFill>
                  <a:srgbClr val="FF0000"/>
                </a:solidFill>
              </a:rPr>
              <a:t> h i G </a:t>
            </a:r>
            <a:r>
              <a:rPr lang="pl-PL" dirty="0" err="1">
                <a:solidFill>
                  <a:srgbClr val="FF0000"/>
                </a:solidFill>
              </a:rPr>
              <a:t>pkt</a:t>
            </a:r>
            <a:r>
              <a:rPr lang="pl-PL" dirty="0">
                <a:solidFill>
                  <a:srgbClr val="FF0000"/>
                </a:solidFill>
              </a:rPr>
              <a:t> a, o ile zorganizowane we współpracy z pracodawcami</a:t>
            </a: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4381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11999"/>
          </a:xfrm>
        </p:spPr>
        <p:txBody>
          <a:bodyPr/>
          <a:lstStyle/>
          <a:p>
            <a:r>
              <a:rPr lang="pl-PL" sz="2400" b="1" dirty="0"/>
              <a:t>DLA KOGO?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56792"/>
            <a:ext cx="8713788" cy="4752072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ctr"/>
            <a:r>
              <a:rPr lang="pl-PL" sz="2600" dirty="0">
                <a:latin typeface="+mn-lt"/>
              </a:rPr>
              <a:t>Nabór horyzontalny – dla Wnioskodawców planujących realizację projektu </a:t>
            </a:r>
            <a:r>
              <a:rPr lang="pl-PL" sz="2600" b="1" dirty="0">
                <a:latin typeface="+mn-lt"/>
              </a:rPr>
              <a:t>na obszarze województwa dolnośląskiego</a:t>
            </a:r>
            <a:r>
              <a:rPr lang="pl-PL" sz="2600" dirty="0">
                <a:latin typeface="+mn-lt"/>
              </a:rPr>
              <a:t>, </a:t>
            </a:r>
          </a:p>
          <a:p>
            <a:pPr algn="ctr"/>
            <a:r>
              <a:rPr lang="pl-PL" sz="2600" dirty="0">
                <a:latin typeface="+mn-lt"/>
              </a:rPr>
              <a:t>w tym na obszarach </a:t>
            </a:r>
          </a:p>
          <a:p>
            <a:pPr algn="ctr"/>
            <a:r>
              <a:rPr lang="pl-PL" sz="2600" dirty="0">
                <a:latin typeface="+mn-lt"/>
              </a:rPr>
              <a:t>Zintegrowanych Inwestycji Terytorialnych </a:t>
            </a:r>
          </a:p>
          <a:p>
            <a:pPr algn="ctr"/>
            <a:r>
              <a:rPr lang="pl-PL" sz="2600" dirty="0">
                <a:latin typeface="+mn-lt"/>
              </a:rPr>
              <a:t>ZIT </a:t>
            </a:r>
            <a:r>
              <a:rPr lang="pl-PL" sz="2600" dirty="0" err="1">
                <a:latin typeface="+mn-lt"/>
              </a:rPr>
              <a:t>WrOF</a:t>
            </a:r>
            <a:r>
              <a:rPr lang="pl-PL" sz="2600" dirty="0">
                <a:latin typeface="+mn-lt"/>
              </a:rPr>
              <a:t>, ZIT AJ, ZIT AW </a:t>
            </a:r>
          </a:p>
          <a:p>
            <a:pPr algn="ctr"/>
            <a:r>
              <a:rPr lang="pl-PL" sz="2600" dirty="0">
                <a:latin typeface="+mn-lt"/>
              </a:rPr>
              <a:t>i na Obszarach Strategicznej Interwencji (OSI)</a:t>
            </a:r>
          </a:p>
          <a:p>
            <a:pPr algn="ctr"/>
            <a:endParaRPr lang="pl-PL" sz="2800" b="1" dirty="0"/>
          </a:p>
          <a:p>
            <a:pPr algn="ctr"/>
            <a:endParaRPr lang="pl-PL" sz="2800" dirty="0"/>
          </a:p>
          <a:p>
            <a:pPr algn="ctr"/>
            <a:endParaRPr lang="pl-PL" sz="2800" b="1" dirty="0">
              <a:latin typeface="+mn-lt"/>
            </a:endParaRPr>
          </a:p>
          <a:p>
            <a:endParaRPr lang="pl-PL" sz="1600" dirty="0">
              <a:latin typeface="+mn-lt"/>
            </a:endParaRPr>
          </a:p>
          <a:p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3338"/>
      </p:ext>
    </p:extLst>
  </p:cSld>
  <p:clrMapOvr>
    <a:masterClrMapping/>
  </p:clrMapOvr>
  <p:transition spd="med">
    <p:fade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000" b="1" dirty="0">
                <a:cs typeface="Arial" pitchFamily="34" charset="0"/>
              </a:rPr>
              <a:t>WSKAŹNIKI PROGRAMOWE – WSKAŹNIKI REZULTATU BEZPOŚREDNIEGO</a:t>
            </a:r>
            <a:endParaRPr lang="pl-PL" altLang="pl-PL" sz="20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2000" b="1" u="sng" dirty="0">
                <a:solidFill>
                  <a:schemeClr val="tx1"/>
                </a:solidFill>
              </a:rPr>
              <a:t>WSKAŹNIK REZULTATU nr 4</a:t>
            </a:r>
          </a:p>
          <a:p>
            <a:pPr lvl="0" algn="ctr"/>
            <a:r>
              <a:rPr lang="pl-PL" sz="2000" b="1" dirty="0">
                <a:solidFill>
                  <a:schemeClr val="tx1"/>
                </a:solidFill>
              </a:rPr>
              <a:t>Liczba uczniów, którzy nabyli kompetencje kluczowe lub umiejętności uniwersalne po opuszczeniu programu</a:t>
            </a:r>
          </a:p>
          <a:p>
            <a:pPr lvl="0" algn="ctr"/>
            <a:r>
              <a:rPr lang="pl-PL" sz="2000" dirty="0">
                <a:solidFill>
                  <a:srgbClr val="FF0000"/>
                </a:solidFill>
              </a:rPr>
              <a:t>Dotyczy typu projektu: B </a:t>
            </a:r>
          </a:p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425864"/>
      </p:ext>
    </p:extLst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23528" y="1700808"/>
            <a:ext cx="8569772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algn="just"/>
            <a:r>
              <a:rPr lang="pl-PL" sz="1600" dirty="0">
                <a:latin typeface="+mn-lt"/>
              </a:rPr>
              <a:t>Wnioskodawca zobowiązany jest wybrać i monitorować (bez konieczności podawania wartości docelowej większej od 0) </a:t>
            </a:r>
            <a:r>
              <a:rPr lang="pl-PL" sz="1600" b="1" u="sng" dirty="0">
                <a:latin typeface="+mn-lt"/>
              </a:rPr>
              <a:t>wszystkie</a:t>
            </a:r>
            <a:r>
              <a:rPr lang="pl-PL" sz="1600" b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wspólne wskaźniki produktu z listy WLWK (Wspólna Lista Wskaźników Kluczowych, stanowiąca załącznik nr 2 do „</a:t>
            </a:r>
            <a:r>
              <a:rPr lang="pl-PL" sz="1600" i="1" dirty="0">
                <a:latin typeface="+mn-lt"/>
              </a:rPr>
              <a:t>Wytycznych w zakresie monitorowania postępu rzeczowego realizacji programów operacyjnych na lata 2014 – 2020</a:t>
            </a:r>
            <a:r>
              <a:rPr lang="pl-PL" sz="1600" dirty="0">
                <a:latin typeface="+mn-lt"/>
              </a:rPr>
              <a:t>”) tj.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obiektów dostosowanych do potrzeb osób z niepełnosprawnościami;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osób objętych szkoleniami/doradztwem w zakresie kompetencji cyfrowych;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projektów, w których sfinansowano koszty racjonalnych usprawnień dla osób z </a:t>
            </a:r>
            <a:r>
              <a:rPr lang="pl-PL" sz="1600" b="1" dirty="0" err="1">
                <a:latin typeface="+mn-lt"/>
              </a:rPr>
              <a:t>niepełnosprawnościami</a:t>
            </a:r>
            <a:r>
              <a:rPr lang="pl-PL" sz="1600" b="1" dirty="0">
                <a:latin typeface="+mn-lt"/>
              </a:rPr>
              <a:t>;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podmiotów wykorzystujących technologie informacyjno-komunikacyjne.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l-PL" sz="1600" b="1" dirty="0"/>
          </a:p>
          <a:p>
            <a:pPr algn="ctr"/>
            <a:r>
              <a:rPr lang="pl-PL" sz="1600" dirty="0">
                <a:solidFill>
                  <a:srgbClr val="FF0000"/>
                </a:solidFill>
                <a:latin typeface="+mn-lt"/>
                <a:cs typeface="Arial" pitchFamily="34" charset="0"/>
              </a:rPr>
              <a:t>Szczegółowe informacje znajdują się w Załączniku nr 2 do Regulaminu konkursu</a:t>
            </a:r>
            <a:endParaRPr lang="pl-PL" sz="1600" dirty="0">
              <a:solidFill>
                <a:srgbClr val="FF0000"/>
              </a:solidFill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/>
          </a:p>
          <a:p>
            <a:endParaRPr lang="pl-PL" sz="1600" dirty="0"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1268760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000" b="1" dirty="0">
                <a:latin typeface="+mn-lt"/>
                <a:cs typeface="Arial" pitchFamily="34" charset="0"/>
              </a:rPr>
              <a:t>WSKAŹNIKI HORYZONTALNE – WSPÓLNE WSKAŹNIKI PRODUKTU Z LISTY WLWK</a:t>
            </a:r>
          </a:p>
        </p:txBody>
      </p:sp>
    </p:spTree>
    <p:extLst>
      <p:ext uri="{BB962C8B-B14F-4D97-AF65-F5344CB8AC3E}">
        <p14:creationId xmlns:p14="http://schemas.microsoft.com/office/powerpoint/2010/main" val="1656611904"/>
      </p:ext>
    </p:extLst>
  </p:cSld>
  <p:clrMapOvr>
    <a:masterClrMapping/>
  </p:clrMapOvr>
  <p:transition spd="med">
    <p:fad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latin typeface="+mn-lt"/>
                <a:cs typeface="Arial" pitchFamily="34" charset="0"/>
              </a:rPr>
              <a:t>WSKAŹNIKI PROJEKTOWE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sz="2000" dirty="0">
                <a:solidFill>
                  <a:schemeClr val="tx1"/>
                </a:solidFill>
              </a:rPr>
              <a:t>Wnioskodawca może samodzielnie określić inne, dodatkowe wskaźniki </a:t>
            </a:r>
            <a:r>
              <a:rPr lang="pl-PL" sz="2000" b="1" dirty="0">
                <a:solidFill>
                  <a:schemeClr val="tx1"/>
                </a:solidFill>
              </a:rPr>
              <a:t>specyficzne dla danego projektu</a:t>
            </a:r>
            <a:r>
              <a:rPr lang="pl-PL" sz="2000" dirty="0">
                <a:solidFill>
                  <a:schemeClr val="tx1"/>
                </a:solidFill>
              </a:rPr>
              <a:t>, o ile będzie to niezbędne dla prawidłowej realizacji projektu. </a:t>
            </a:r>
          </a:p>
          <a:p>
            <a:pPr algn="just"/>
            <a:endParaRPr lang="pl-PL" sz="2000" dirty="0">
              <a:solidFill>
                <a:schemeClr val="tx1"/>
              </a:solidFill>
            </a:endParaRPr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Wskaźniki projektowe dla projektu muszą nosić </a:t>
            </a:r>
            <a:r>
              <a:rPr lang="pl-PL" sz="2000" b="1" dirty="0">
                <a:solidFill>
                  <a:schemeClr val="tx1"/>
                </a:solidFill>
              </a:rPr>
              <a:t>inne nazwy </a:t>
            </a:r>
            <a:r>
              <a:rPr lang="pl-PL" sz="2000" dirty="0">
                <a:solidFill>
                  <a:schemeClr val="tx1"/>
                </a:solidFill>
              </a:rPr>
              <a:t>niż ww. wskaźniki programowe (wskaźniki produktu i wskaźniki rezultatu) i mieć </a:t>
            </a:r>
            <a:r>
              <a:rPr lang="pl-PL" sz="2000" b="1" dirty="0">
                <a:solidFill>
                  <a:schemeClr val="tx1"/>
                </a:solidFill>
              </a:rPr>
              <a:t>inną definicję wskaźnika.</a:t>
            </a:r>
          </a:p>
          <a:p>
            <a:pPr algn="just"/>
            <a:endParaRPr lang="pl-PL" sz="2000" dirty="0"/>
          </a:p>
          <a:p>
            <a:pPr algn="just"/>
            <a:r>
              <a:rPr lang="pl-PL" sz="2000" dirty="0">
                <a:solidFill>
                  <a:schemeClr val="tx1"/>
                </a:solidFill>
              </a:rPr>
              <a:t>Dla wszystkich wskaźników uwzględnionych we wniosku o dofinansowanie należy określić </a:t>
            </a:r>
            <a:r>
              <a:rPr lang="pl-PL" sz="2000" b="1" dirty="0">
                <a:solidFill>
                  <a:schemeClr val="tx1"/>
                </a:solidFill>
              </a:rPr>
              <a:t>wartości bazowe </a:t>
            </a:r>
            <a:r>
              <a:rPr lang="pl-PL" sz="2000" dirty="0">
                <a:solidFill>
                  <a:schemeClr val="tx1"/>
                </a:solidFill>
              </a:rPr>
              <a:t>(czyli przed rozpoczęciem realizacji projektu) oraz </a:t>
            </a:r>
            <a:r>
              <a:rPr lang="pl-PL" sz="2000" b="1" dirty="0">
                <a:solidFill>
                  <a:schemeClr val="tx1"/>
                </a:solidFill>
              </a:rPr>
              <a:t>wartości docelowe</a:t>
            </a:r>
            <a:r>
              <a:rPr lang="pl-PL" sz="2000" dirty="0">
                <a:solidFill>
                  <a:schemeClr val="tx1"/>
                </a:solidFill>
              </a:rPr>
              <a:t>, których osiągnięcie będzie uznane za zrealizowanie celu projektu. </a:t>
            </a:r>
          </a:p>
          <a:p>
            <a:pPr algn="just"/>
            <a:endParaRPr lang="pl-PL" b="1" dirty="0">
              <a:solidFill>
                <a:schemeClr val="tx1"/>
              </a:solidFill>
            </a:endParaRPr>
          </a:p>
          <a:p>
            <a:pPr algn="just"/>
            <a:r>
              <a:rPr lang="pl-PL" b="1" dirty="0">
                <a:solidFill>
                  <a:schemeClr val="tx1"/>
                </a:solidFill>
              </a:rPr>
              <a:t> </a:t>
            </a:r>
            <a:endParaRPr lang="pl-PL" b="1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lvl="0" algn="just"/>
            <a:r>
              <a:rPr lang="pl-PL" sz="1500" b="1" dirty="0">
                <a:latin typeface="+mn-lt"/>
              </a:rPr>
              <a:t>10.4.A. </a:t>
            </a:r>
            <a:r>
              <a:rPr lang="pl-PL" sz="1600" dirty="0">
                <a:latin typeface="+mn-lt"/>
              </a:rPr>
              <a:t>Organizacja praktycznych form nauczania – staże, praktyki zawodowe:</a:t>
            </a:r>
          </a:p>
          <a:p>
            <a:pPr marL="342900" lvl="0" indent="-342900" algn="just">
              <a:buAutoNum type="alphaLcParenR"/>
            </a:pPr>
            <a:r>
              <a:rPr lang="pl-PL" sz="1600" b="1" dirty="0">
                <a:latin typeface="+mn-lt"/>
              </a:rPr>
              <a:t>praktyki zawodowe </a:t>
            </a:r>
            <a:r>
              <a:rPr lang="pl-PL" sz="1600" dirty="0">
                <a:latin typeface="+mn-lt"/>
              </a:rPr>
              <a:t>organizowane u pracodawców lub przedsiębiorców dla uczniów zasadniczych szkół zawodowych (w rozumieniu: </a:t>
            </a:r>
            <a:r>
              <a:rPr lang="pl-PL" sz="1600" b="1" dirty="0">
                <a:latin typeface="+mn-lt"/>
              </a:rPr>
              <a:t>dla uczniów dotychczasowych klas zasadniczych szkół zawodowych, prowadzonych od 1 września 2017 r.  w ramach szkół branżowych I stopnia</a:t>
            </a:r>
            <a:r>
              <a:rPr lang="pl-PL" sz="1600" dirty="0">
                <a:latin typeface="+mn-lt"/>
              </a:rPr>
              <a:t>), szkół branżowych I </a:t>
            </a:r>
            <a:r>
              <a:rPr lang="pl-PL" sz="1600" dirty="0" err="1">
                <a:latin typeface="+mn-lt"/>
              </a:rPr>
              <a:t>i</a:t>
            </a:r>
            <a:r>
              <a:rPr lang="pl-PL" sz="1600" dirty="0">
                <a:latin typeface="+mn-lt"/>
              </a:rPr>
              <a:t> II stopnia;</a:t>
            </a:r>
          </a:p>
          <a:p>
            <a:pPr marL="342900" lvl="0" indent="-342900" algn="just">
              <a:buAutoNum type="alphaLcParenR"/>
            </a:pPr>
            <a:r>
              <a:rPr lang="pl-PL" sz="1600" b="1" dirty="0">
                <a:latin typeface="+mn-lt"/>
              </a:rPr>
              <a:t>staże zawodowe </a:t>
            </a:r>
            <a:r>
              <a:rPr lang="pl-PL" sz="1600" dirty="0">
                <a:latin typeface="+mn-lt"/>
              </a:rPr>
              <a:t>obejmujące realizację kształcenia zawodowego praktycznego we współpracy z pracodawcami lub przedsiębiorcami lub wykraczające poza zakres kształcenia zawodowego praktycznego</a:t>
            </a:r>
          </a:p>
          <a:p>
            <a:pPr lvl="0" algn="just"/>
            <a:endParaRPr lang="pl-PL" sz="1500" dirty="0">
              <a:latin typeface="+mn-lt"/>
            </a:endParaRPr>
          </a:p>
          <a:p>
            <a:pPr algn="ctr"/>
            <a:r>
              <a:rPr lang="pl-PL" sz="2000" b="1" dirty="0">
                <a:latin typeface="+mn-lt"/>
                <a:cs typeface="Arial" pitchFamily="34" charset="0"/>
              </a:rPr>
              <a:t>Uwaga:</a:t>
            </a:r>
          </a:p>
          <a:p>
            <a:pPr algn="ctr"/>
            <a:r>
              <a:rPr lang="pl-PL" sz="2000" b="1" dirty="0">
                <a:latin typeface="+mn-lt"/>
                <a:cs typeface="Arial" pitchFamily="34" charset="0"/>
              </a:rPr>
              <a:t>W ramach każdego projektu obowiązkowo należy zaplanować realizację praktyk zawodowych i/lub staży zawodowych dla co najmniej 80% uczniów i słuchaczy objętych projektem</a:t>
            </a: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ZAWODOWE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marL="342900" lvl="0" indent="-342900" algn="just"/>
            <a:r>
              <a:rPr lang="pl-PL" sz="1600" b="1" dirty="0">
                <a:latin typeface="+mn-lt"/>
              </a:rPr>
              <a:t>	</a:t>
            </a:r>
            <a:r>
              <a:rPr lang="pl-PL" sz="1600" dirty="0">
                <a:latin typeface="+mn-lt"/>
              </a:rPr>
              <a:t>Forma wsparcia, która jest: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organizowana u pracodawców lub przedsiębiorców</a:t>
            </a:r>
            <a:r>
              <a:rPr lang="pl-PL" sz="1600" dirty="0">
                <a:latin typeface="+mn-lt"/>
              </a:rPr>
              <a:t> 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stanowi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uzupełnienie</a:t>
            </a:r>
            <a:r>
              <a:rPr lang="pl-PL" sz="1600" b="1" dirty="0">
                <a:latin typeface="+mn-lt"/>
              </a:rPr>
              <a:t> praktycznej nauki zawodu realizowanej w tych szkołach.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1600" b="1" dirty="0">
              <a:latin typeface="+mn-lt"/>
            </a:endParaRPr>
          </a:p>
          <a:p>
            <a:pPr marL="342900" lvl="0" indent="-342900" algn="ctr"/>
            <a:endParaRPr lang="pl-PL" sz="1600" b="1" dirty="0">
              <a:latin typeface="+mn-lt"/>
            </a:endParaRPr>
          </a:p>
          <a:p>
            <a:pPr marL="342900" lvl="0" indent="-342900" algn="ctr"/>
            <a:r>
              <a:rPr lang="pl-PL" sz="1600" b="1" dirty="0">
                <a:latin typeface="+mn-lt"/>
              </a:rPr>
              <a:t>Praktyki zawodowe w projektach EFS </a:t>
            </a:r>
          </a:p>
          <a:p>
            <a:pPr marL="342900" lvl="0" indent="-342900"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nie są </a:t>
            </a:r>
          </a:p>
          <a:p>
            <a:pPr marL="342900" lvl="0" indent="-342900" algn="ctr"/>
            <a:r>
              <a:rPr lang="pl-PL" sz="1600" b="1" dirty="0">
                <a:latin typeface="+mn-lt"/>
              </a:rPr>
              <a:t>formą praktycznej nauki zawodu,</a:t>
            </a:r>
          </a:p>
          <a:p>
            <a:pPr marL="342900" lvl="0" indent="-342900" algn="ctr"/>
            <a:r>
              <a:rPr lang="pl-PL" sz="1600" b="1" dirty="0">
                <a:latin typeface="+mn-lt"/>
              </a:rPr>
              <a:t> o której mowa w Rozporządzeniu MEN w sprawie praktycznej nauki zawodu.</a:t>
            </a:r>
            <a:endParaRPr lang="pl-PL" sz="1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STAŻE ZAWODOWE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mogą być realizowane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w szkołach </a:t>
            </a:r>
            <a:r>
              <a:rPr lang="pl-PL" sz="1600" dirty="0">
                <a:latin typeface="+mn-lt"/>
              </a:rPr>
              <a:t>prowadzących kształcenie zawodowe (innych niż zasadnicze szkoły zawodowe i szkoły branżowe I stopnia) </a:t>
            </a:r>
            <a:r>
              <a:rPr lang="pl-PL" sz="1600" b="1" dirty="0">
                <a:latin typeface="+mn-lt"/>
              </a:rPr>
              <a:t>w ramach kształcenia zawodowego praktycznego</a:t>
            </a:r>
            <a:r>
              <a:rPr lang="pl-PL" sz="1600" dirty="0">
                <a:latin typeface="+mn-lt"/>
              </a:rPr>
              <a:t>,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w których kształcenie praktyczne zawodowe nie jest realizowane u pracodawców lub przedsiębiorców</a:t>
            </a:r>
            <a:r>
              <a:rPr lang="pl-PL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pl-PL" sz="1600" dirty="0">
                <a:latin typeface="+mn-lt"/>
              </a:rPr>
              <a:t>ze względu na brak możliwości sfinansowania kosztów takiego kształcenia;</a:t>
            </a: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600" b="1" dirty="0">
                <a:solidFill>
                  <a:srgbClr val="FF0000"/>
                </a:solidFill>
                <a:latin typeface="+mn-lt"/>
              </a:rPr>
              <a:t>mogą</a:t>
            </a:r>
            <a:r>
              <a:rPr lang="pl-PL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wykraczać poza zakres kształcenia zawodowego praktycznego</a:t>
            </a:r>
            <a:r>
              <a:rPr lang="pl-PL" sz="1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pl-PL" sz="1600" b="1" dirty="0">
                <a:latin typeface="+mn-lt"/>
              </a:rPr>
              <a:t>w celu zwiększenia wymiaru praktyk </a:t>
            </a:r>
            <a:r>
              <a:rPr lang="pl-PL" sz="1600" dirty="0">
                <a:latin typeface="+mn-lt"/>
              </a:rPr>
              <a:t>zawodowych objętych podstawą programową nauczania danego zawodu;</a:t>
            </a: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I STAŻE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Okres realizacji - minimum </a:t>
            </a:r>
            <a:r>
              <a:rPr lang="pl-PL" sz="1900" b="1" dirty="0">
                <a:latin typeface="+mn-lt"/>
              </a:rPr>
              <a:t>150 godzin </a:t>
            </a:r>
            <a:r>
              <a:rPr lang="pl-PL" sz="1900" dirty="0">
                <a:latin typeface="+mn-lt"/>
              </a:rPr>
              <a:t>i nie więcej niż 80% godzin przeznaczonych w ramowych planach nauczania dla danego typu szkoły, a w przypadku kształcenia w oparciu o modułowy program nauczania – nie więcej niż 100% godzin;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19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b="1" dirty="0">
                <a:latin typeface="+mn-lt"/>
              </a:rPr>
              <a:t>Pisemna umowa </a:t>
            </a:r>
            <a:r>
              <a:rPr lang="pl-PL" sz="1900" dirty="0">
                <a:latin typeface="+mn-lt"/>
              </a:rPr>
              <a:t>pomiędzy stronami: Beneficjentem, pracodawcą, uczestnikiem projektu;</a:t>
            </a:r>
          </a:p>
          <a:p>
            <a:pPr lvl="0" algn="just"/>
            <a:endParaRPr lang="pl-PL" sz="19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b="1" dirty="0">
                <a:latin typeface="+mn-lt"/>
              </a:rPr>
              <a:t>Stypendium</a:t>
            </a:r>
            <a:r>
              <a:rPr lang="pl-PL" sz="1900" dirty="0">
                <a:latin typeface="+mn-lt"/>
              </a:rPr>
              <a:t> – </a:t>
            </a:r>
            <a:r>
              <a:rPr lang="pl-PL" sz="1900" b="1" dirty="0">
                <a:latin typeface="+mn-lt"/>
              </a:rPr>
              <a:t>2070 zł brutto za 150 godzin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Zwolnione z podatku dochodowego od osób fizycznych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Składki na ubezpieczenie społeczne mogą być kwalifikowalne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9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Warunki: </a:t>
            </a:r>
            <a:r>
              <a:rPr lang="pl-PL" sz="1900" dirty="0" err="1">
                <a:latin typeface="+mn-lt"/>
              </a:rPr>
              <a:t>max</a:t>
            </a:r>
            <a:r>
              <a:rPr lang="pl-PL" sz="1900" dirty="0">
                <a:latin typeface="+mn-lt"/>
              </a:rPr>
              <a:t>. </a:t>
            </a:r>
            <a:r>
              <a:rPr lang="pl-PL" sz="1900" b="1" dirty="0">
                <a:latin typeface="+mn-lt"/>
              </a:rPr>
              <a:t>40 godzin tygodniowo</a:t>
            </a:r>
            <a:r>
              <a:rPr lang="pl-PL" sz="1900" dirty="0">
                <a:latin typeface="+mn-lt"/>
              </a:rPr>
              <a:t>, </a:t>
            </a:r>
            <a:r>
              <a:rPr lang="pl-PL" sz="1900" dirty="0" err="1">
                <a:latin typeface="+mn-lt"/>
              </a:rPr>
              <a:t>max</a:t>
            </a:r>
            <a:r>
              <a:rPr lang="pl-PL" sz="1900" dirty="0">
                <a:latin typeface="+mn-lt"/>
              </a:rPr>
              <a:t>. </a:t>
            </a:r>
            <a:r>
              <a:rPr lang="pl-PL" sz="1900" b="1" dirty="0">
                <a:latin typeface="+mn-lt"/>
              </a:rPr>
              <a:t>8 godzin dziennie;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Mogą być realizowane </a:t>
            </a:r>
            <a:r>
              <a:rPr lang="pl-PL" sz="1900" b="1" dirty="0">
                <a:latin typeface="+mn-lt"/>
              </a:rPr>
              <a:t>w ferie zimowe, wakacje, weekendy;</a:t>
            </a: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Uczeń ostatniej klasy może uczestniczyć w stażu/praktyce w lipcu i sierpniu;</a:t>
            </a: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I STAŻE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b="1" dirty="0">
                <a:latin typeface="+mn-lt"/>
              </a:rPr>
              <a:t>Program</a:t>
            </a:r>
            <a:r>
              <a:rPr lang="pl-PL" sz="1900" dirty="0">
                <a:latin typeface="+mn-lt"/>
              </a:rPr>
              <a:t> stażu/praktyki opracowany przez nauczyciela oraz dyrektora we współpracy z pracodawcą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forma pisemna;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zawiera cele edukacyjne, treści edukacyjne, zakres obowiązków, harmonogram;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uwzględnia indywidualne predyspozycje psychofizyczne i zdrowotne, poziom wykształcenia, dotychczasowe kwalifikacje ucznia;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Zawiera zasady dotyczące wyposażenia stanowiska pracy praktykanta/stażysty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9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1900" b="1" dirty="0">
                <a:latin typeface="+mn-lt"/>
              </a:rPr>
              <a:t>Dokument potwierdzający odbycie stażu/praktyki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okres realizacji,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cel i program,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opis zadań,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opis nabytych kompetencji,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900" dirty="0">
                <a:latin typeface="+mn-lt"/>
              </a:rPr>
              <a:t>ocenę dokonaną przez opiekuna stażu/praktyki</a:t>
            </a: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1471715"/>
      </p:ext>
    </p:extLst>
  </p:cSld>
  <p:clrMapOvr>
    <a:masterClrMapping/>
  </p:clrMapOvr>
  <p:transition spd="med">
    <p:fad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I STAŻE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Koszty związane z odbywaniem stażu/praktyki </a:t>
            </a:r>
            <a:r>
              <a:rPr lang="pl-PL" sz="2000" b="1" dirty="0">
                <a:latin typeface="+mn-lt"/>
              </a:rPr>
              <a:t>do 5 000 zł/osobę</a:t>
            </a:r>
            <a:r>
              <a:rPr lang="pl-PL" sz="2000" dirty="0">
                <a:latin typeface="+mn-lt"/>
              </a:rPr>
              <a:t> np.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000" dirty="0">
              <a:latin typeface="+mn-lt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Koszty </a:t>
            </a:r>
            <a:r>
              <a:rPr lang="pl-PL" sz="2000" b="1" dirty="0">
                <a:latin typeface="+mn-lt"/>
              </a:rPr>
              <a:t>sprzętów, narzędzi, materiałów, urządzeń </a:t>
            </a:r>
            <a:r>
              <a:rPr lang="pl-PL" sz="2000" dirty="0">
                <a:latin typeface="+mn-lt"/>
              </a:rPr>
              <a:t>zgodnie z programem praktyki/stażu wynikające ze specyfiki zadań lub pod kątem wymogów technicznych lub dostosowania pod kątem niepełnosprawności lub stanu zdrowia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Inne koszty związane z odbywaniem stażu</a:t>
            </a:r>
            <a:r>
              <a:rPr lang="pl-PL" sz="2000" b="1" dirty="0">
                <a:latin typeface="+mn-lt"/>
              </a:rPr>
              <a:t>: 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koszty dojazdu, 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koszty zakupu odzieży roboczej, 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szkolenie BHP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/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PRAKTYKI I STAŻE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endParaRPr lang="pl-PL" sz="16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Opiekun stażysty/praktykanta </a:t>
            </a:r>
            <a:r>
              <a:rPr lang="pl-PL" sz="2000" dirty="0">
                <a:latin typeface="+mn-lt"/>
              </a:rPr>
              <a:t>po stronie podmiotu przyjmującego na staż/praktykę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nie więcej niż </a:t>
            </a:r>
            <a:r>
              <a:rPr lang="pl-PL" sz="2000" b="1" dirty="0">
                <a:latin typeface="+mn-lt"/>
              </a:rPr>
              <a:t>6 stażystów/praktykantów</a:t>
            </a:r>
            <a:r>
              <a:rPr lang="pl-PL" sz="2000" dirty="0">
                <a:latin typeface="+mn-lt"/>
              </a:rPr>
              <a:t>;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wynagrodzenie bez względu na liczbę praktykantów/stażystów;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000" dirty="0">
                <a:latin typeface="+mn-lt"/>
              </a:rPr>
              <a:t>koszty wynagrodzenia – 3 opcje:</a:t>
            </a:r>
          </a:p>
          <a:p>
            <a:pPr lvl="1" algn="just"/>
            <a:endParaRPr lang="pl-PL" sz="2000" dirty="0">
              <a:latin typeface="+mn-lt"/>
            </a:endParaRP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refundację pracodawcy wynagrodzenia </a:t>
            </a:r>
            <a:r>
              <a:rPr lang="pl-PL" sz="2000" dirty="0">
                <a:latin typeface="+mn-lt"/>
              </a:rPr>
              <a:t>w zakresie </a:t>
            </a:r>
            <a:r>
              <a:rPr lang="pl-PL" sz="2000" b="1" dirty="0">
                <a:latin typeface="+mn-lt"/>
              </a:rPr>
              <a:t>części</a:t>
            </a:r>
            <a:r>
              <a:rPr lang="pl-PL" sz="2000" dirty="0">
                <a:latin typeface="+mn-lt"/>
              </a:rPr>
              <a:t> za którą pracownik </a:t>
            </a:r>
            <a:r>
              <a:rPr lang="pl-PL" sz="2000" b="1" dirty="0">
                <a:latin typeface="+mn-lt"/>
              </a:rPr>
              <a:t>jest zwolniony od pracy</a:t>
            </a:r>
            <a:r>
              <a:rPr lang="pl-PL" sz="2000" dirty="0">
                <a:latin typeface="+mn-lt"/>
              </a:rPr>
              <a:t> w związku z pełnieniem zadań opiekuna, w wysokości obliczonej </a:t>
            </a:r>
            <a:r>
              <a:rPr lang="pl-PL" sz="2000" b="1" dirty="0">
                <a:latin typeface="+mn-lt"/>
              </a:rPr>
              <a:t>jak za urlop wypoczynkowy</a:t>
            </a:r>
            <a:r>
              <a:rPr lang="pl-PL" sz="2000" dirty="0">
                <a:latin typeface="+mn-lt"/>
              </a:rPr>
              <a:t> ale </a:t>
            </a:r>
            <a:r>
              <a:rPr lang="pl-PL" sz="2000" b="1" dirty="0">
                <a:latin typeface="+mn-lt"/>
              </a:rPr>
              <a:t>nie więcej niż 5000 zł brutto </a:t>
            </a:r>
            <a:r>
              <a:rPr lang="pl-PL" sz="2000" dirty="0">
                <a:latin typeface="+mn-lt"/>
              </a:rPr>
              <a:t>(proporcjonalnie do liczby godzin stażu/praktyki);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refundację pracodawcy dodatku do wynagrodzenia </a:t>
            </a:r>
            <a:r>
              <a:rPr lang="pl-PL" sz="2000" dirty="0">
                <a:latin typeface="+mn-lt"/>
              </a:rPr>
              <a:t>opiekuna w sytuacji gdy nie został zwolniony ze świadczenia pracy, </a:t>
            </a:r>
            <a:r>
              <a:rPr lang="pl-PL" sz="2000" b="1" dirty="0">
                <a:latin typeface="+mn-lt"/>
              </a:rPr>
              <a:t>w wysokości nieprzekraczającej 10%</a:t>
            </a:r>
            <a:r>
              <a:rPr lang="pl-PL" sz="2000" dirty="0">
                <a:latin typeface="+mn-lt"/>
              </a:rPr>
              <a:t> jego </a:t>
            </a:r>
            <a:r>
              <a:rPr lang="pl-PL" sz="2000" b="1" dirty="0">
                <a:latin typeface="+mn-lt"/>
              </a:rPr>
              <a:t>zasadniczego</a:t>
            </a:r>
            <a:r>
              <a:rPr lang="pl-PL" sz="2000" dirty="0">
                <a:latin typeface="+mn-lt"/>
              </a:rPr>
              <a:t> </a:t>
            </a:r>
            <a:r>
              <a:rPr lang="pl-PL" sz="2000" b="1" dirty="0">
                <a:latin typeface="+mn-lt"/>
              </a:rPr>
              <a:t>wynagrodzenia</a:t>
            </a:r>
            <a:r>
              <a:rPr lang="pl-PL" sz="2000" dirty="0">
                <a:latin typeface="+mn-lt"/>
              </a:rPr>
              <a:t> ze wszystkimi składnikami wynagrodzenia wynikającymi ze zwiększonego zakresu zadań, ale </a:t>
            </a:r>
            <a:r>
              <a:rPr lang="pl-PL" sz="2000" b="1" dirty="0">
                <a:latin typeface="+mn-lt"/>
              </a:rPr>
              <a:t>nie więcej niż 500 zł brutto</a:t>
            </a:r>
            <a:r>
              <a:rPr lang="pl-PL" sz="2000" dirty="0">
                <a:latin typeface="+mn-lt"/>
              </a:rPr>
              <a:t>, za realizację 150 godzin praktyki/stażu (proporcjonalnie do liczby godzin stażu/praktyki);</a:t>
            </a:r>
          </a:p>
          <a:p>
            <a:pPr marL="1257300" lvl="2" indent="-342900" algn="just">
              <a:buFont typeface="Wingdings" pitchFamily="2" charset="2"/>
              <a:buChar char="ü"/>
            </a:pPr>
            <a:r>
              <a:rPr lang="pl-PL" sz="2000" b="1" dirty="0">
                <a:latin typeface="+mn-lt"/>
              </a:rPr>
              <a:t>refundację pracodawcy wynagrodzenia </a:t>
            </a:r>
            <a:r>
              <a:rPr lang="pl-PL" sz="2000" dirty="0">
                <a:latin typeface="+mn-lt"/>
              </a:rPr>
              <a:t>opiekuna, który będzie pełnił </a:t>
            </a:r>
            <a:r>
              <a:rPr lang="pl-PL" sz="2000" b="1" dirty="0">
                <a:latin typeface="+mn-lt"/>
              </a:rPr>
              <a:t>funkcję instruktora praktycznej nauki zawodu</a:t>
            </a:r>
            <a:r>
              <a:rPr lang="pl-PL" sz="2000" dirty="0">
                <a:latin typeface="+mn-lt"/>
              </a:rPr>
              <a:t> i dla którego praca z uczniami będzie stanowić podstawowe zajęcie – </a:t>
            </a:r>
            <a:r>
              <a:rPr lang="pl-PL" sz="2000" b="1" dirty="0">
                <a:latin typeface="+mn-lt"/>
              </a:rPr>
              <a:t>do wysokości wynagrodzenia określonego </a:t>
            </a:r>
            <a:r>
              <a:rPr lang="pl-PL" sz="2000" dirty="0">
                <a:latin typeface="+mn-lt"/>
              </a:rPr>
              <a:t>w par. 9 ust. 2 </a:t>
            </a:r>
            <a:r>
              <a:rPr lang="pl-PL" sz="2000" dirty="0" err="1">
                <a:latin typeface="+mn-lt"/>
              </a:rPr>
              <a:t>pkt</a:t>
            </a:r>
            <a:r>
              <a:rPr lang="pl-PL" sz="2000" dirty="0">
                <a:latin typeface="+mn-lt"/>
              </a:rPr>
              <a:t> 1 </a:t>
            </a:r>
            <a:r>
              <a:rPr lang="pl-PL" sz="2000" b="1" dirty="0">
                <a:latin typeface="+mn-lt"/>
              </a:rPr>
              <a:t>rozporządzenia w sprawie praktycznej nauki zawodu.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/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  <a:p>
            <a:pPr marL="342900" lvl="0" indent="-342900" algn="just"/>
            <a:endParaRPr lang="pl-PL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499978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74810"/>
            <a:ext cx="8713788" cy="483405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Konkurs ogłoszono </a:t>
            </a:r>
            <a:r>
              <a:rPr lang="pl-PL" sz="1600" b="1" dirty="0">
                <a:latin typeface="+mn-lt"/>
              </a:rPr>
              <a:t>24 sierpnia 2018 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Ogłoszenie o konkursie oraz Regulamin konkursu są dostępne na </a:t>
            </a:r>
            <a:r>
              <a:rPr lang="pl-PL" sz="1600" b="1" dirty="0">
                <a:latin typeface="+mn-lt"/>
              </a:rPr>
              <a:t>stronach:</a:t>
            </a:r>
          </a:p>
          <a:p>
            <a:pPr marL="285750" indent="-285750" algn="just"/>
            <a:r>
              <a:rPr lang="pl-PL" sz="1600" b="1" dirty="0">
                <a:latin typeface="+mn-lt"/>
              </a:rPr>
              <a:t>	</a:t>
            </a:r>
            <a:r>
              <a:rPr lang="pl-PL" sz="1600" b="1" dirty="0" err="1">
                <a:latin typeface="+mj-lt"/>
              </a:rPr>
              <a:t>www.rpo.dolnyslask.pl</a:t>
            </a:r>
            <a:endParaRPr lang="pl-PL" sz="1600" b="1" dirty="0">
              <a:latin typeface="+mj-lt"/>
            </a:endParaRPr>
          </a:p>
          <a:p>
            <a:pPr marL="285750" indent="-285750" algn="just"/>
            <a:r>
              <a:rPr lang="pl-PL" sz="1600" b="1" dirty="0">
                <a:latin typeface="+mj-lt"/>
              </a:rPr>
              <a:t> 	</a:t>
            </a:r>
            <a:r>
              <a:rPr lang="pl-PL" sz="1600" b="1" dirty="0" err="1">
                <a:latin typeface="+mj-lt"/>
              </a:rPr>
              <a:t>www.funduszeeuropejskie.gov.pl</a:t>
            </a:r>
            <a:endParaRPr lang="pl-PL" sz="1600" b="1" dirty="0">
              <a:latin typeface="+mj-lt"/>
            </a:endParaRPr>
          </a:p>
          <a:p>
            <a:pPr marL="285750" indent="-285750" algn="just"/>
            <a:r>
              <a:rPr lang="pl-PL" sz="1600" b="1" dirty="0">
                <a:latin typeface="+mj-lt"/>
              </a:rPr>
              <a:t>	</a:t>
            </a:r>
            <a:endParaRPr lang="pl-PL" sz="1600" b="1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Co się składa na dokumentację konkursową: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Regulamin konkursu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1 Kryteria wyboru projektów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2  Lista wskaźników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3 Zakres wniosku o dofinansowanie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4 Standardy realizacji form wsparcia (z katalogiem stawek maksymalnych)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5, Załącznik nr 6 – Wzory oświadczeń dotyczących kryteriów dostępu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Załącznik nr 7, Załącznik nr 8, Załącznik nr 9, Załącznik nr 10, Załącznik nr 11 – Wzory umów, decyzji i porozumień o dofinansowanie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r>
              <a:rPr lang="pl-PL" sz="1600" b="1" u="sng" dirty="0">
                <a:latin typeface="+mn-lt"/>
              </a:rPr>
              <a:t>Dodatkowe pliki pomocnicze: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Podstawowe informacje dotyczące uzyskiwania kwalifikacji w ramach projektów  współfinansowanych z EFS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Angażowanie personelu w projektach edukacyjnych EFS</a:t>
            </a:r>
          </a:p>
          <a:p>
            <a:pPr marL="285750" indent="-285750"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0" y="95159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DOKUMENTACJA KONKURSOWA:</a:t>
            </a:r>
          </a:p>
        </p:txBody>
      </p:sp>
    </p:spTree>
    <p:extLst>
      <p:ext uri="{BB962C8B-B14F-4D97-AF65-F5344CB8AC3E}">
        <p14:creationId xmlns:p14="http://schemas.microsoft.com/office/powerpoint/2010/main" val="3220789600"/>
      </p:ext>
    </p:extLst>
  </p:cSld>
  <p:clrMapOvr>
    <a:masterClrMapping/>
  </p:clrMapOvr>
  <p:transition spd="med">
    <p:fade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10.4.B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lvl="0" algn="just"/>
            <a:r>
              <a:rPr lang="pl-PL" sz="2300" b="1" dirty="0">
                <a:latin typeface="+mn-lt"/>
              </a:rPr>
              <a:t>10.4.B. Uruchamianie i dostosowanie kształcenia </a:t>
            </a:r>
            <a:r>
              <a:rPr lang="pl-PL" sz="2300" dirty="0">
                <a:latin typeface="+mn-lt"/>
              </a:rPr>
              <a:t>i szkolenia w zawodach, na które występuje potwierdzone zapotrzebowanie rynku, w szczególności poprzez:</a:t>
            </a:r>
          </a:p>
          <a:p>
            <a:pPr lvl="0" algn="just"/>
            <a:endParaRPr lang="pl-PL" sz="20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Udział przedsiębiorców w identyfikacji i prognozowaniu potrzeb kwalifikacyjno-zawodowych na rynku pracy, 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Włączenie pracodawców lub przedsiębiorców w system egzaminów potwierdzających kwalifikacje w zawodzie oraz kwalifikacje mistrza i czeladnika w zawodzie poprzez: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tworzenie branżowych ośrodków egzaminacyjnych 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udział przedsiębiorców w egzaminach w charakterze egzaminatorów,</a:t>
            </a:r>
          </a:p>
          <a:p>
            <a:pPr marL="800100" lvl="1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Tworzenie klas patronackich w szkołach,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Dostosowanie oferty edukacyjnej w szkołach i formach pozaszkolnych do potrzeb lokalnego rynku pracy,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Opracowanie lub modyfikacja programów nauczania,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Wykorzystywanie rezultatów projektów zrealizowanych w ramach POKL,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sz="2300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sz="2300" dirty="0">
                <a:latin typeface="+mn-lt"/>
              </a:rPr>
              <a:t>Współpraca szkół z otoczeniem społeczno-gospodarczym, w tym z uczelniami</a:t>
            </a:r>
          </a:p>
        </p:txBody>
      </p:sp>
    </p:spTree>
    <p:extLst>
      <p:ext uri="{BB962C8B-B14F-4D97-AF65-F5344CB8AC3E}">
        <p14:creationId xmlns:p14="http://schemas.microsoft.com/office/powerpoint/2010/main" val="1162566971"/>
      </p:ext>
    </p:extLst>
  </p:cSld>
  <p:clrMapOvr>
    <a:masterClrMapping/>
  </p:clrMapOvr>
  <p:transition spd="med">
    <p:fad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10.4.B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Dodatkowe zajęcia specjalistyczne realizowane we współpracy z otoczeniem społeczno-gospodarczym umożliwiające uczniom i słuchaczom uzyskiwanie kwalifikacji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Kursy przygotowawcze do egzaminów maturalnych, kursów przygotowawczych na studia, kursów i szkoleń do egzaminów czeladniczych i mistrzowskich,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Udział w zajęciach w szkołach wyższych (w tym w zajęciach laboratoryjnych, kołach, obozach naukowych),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Wsparcie uczniów lub słuchaczy w zakresie zdobywania dodatkowych uprawnień,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Programy walidacji i certyfikacji efektów uczenia się zdobytych w ramach edukacji formalnej, </a:t>
            </a:r>
            <a:r>
              <a:rPr lang="pl-PL" dirty="0" err="1">
                <a:latin typeface="+mn-lt"/>
              </a:rPr>
              <a:t>pozaformalnej</a:t>
            </a:r>
            <a:r>
              <a:rPr lang="pl-PL" dirty="0">
                <a:latin typeface="+mn-lt"/>
              </a:rPr>
              <a:t> oraz kształcenia nieformalnego, prowadzące do zdobycia kwalifikacji zawodowych, w tym również kwalifikacji mistrza i czeladnika w zawodzie,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Doradztwo edukacyjno-zawodowe,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Przygotowanie zawodowe uczniów w charakterze młodocianych pracowników organizowane u pracodawców; nauka zawodu lub przyuczenie do wykonywania pracy młodocianych pracowników organizowane u pracodawcy w oparciu o umowę o pracę,</a:t>
            </a:r>
          </a:p>
        </p:txBody>
      </p:sp>
    </p:spTree>
    <p:extLst>
      <p:ext uri="{BB962C8B-B14F-4D97-AF65-F5344CB8AC3E}">
        <p14:creationId xmlns:p14="http://schemas.microsoft.com/office/powerpoint/2010/main" val="1162566971"/>
      </p:ext>
    </p:extLst>
  </p:cSld>
  <p:clrMapOvr>
    <a:masterClrMapping/>
  </p:clrMapOvr>
  <p:transition spd="med"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10.4.B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marL="342900" lvl="0" indent="-342900" algn="just"/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Tworzenie w szkołach warunków odzwierciedlających naturalne warunki pracy właściwe dla nauczania zawodów,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Wyposażenie szkół w nowe technologie, materiały, narzędzia i dostosowanie lub adaptacja pomieszczeń na potrzeby pracowni lub warsztatów szkolnych,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Kompleksowe programy kształcenia praktycznego organizowane w miejscu pracy;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pl-PL" dirty="0">
              <a:latin typeface="+mn-lt"/>
            </a:endParaRPr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pl-PL" dirty="0">
                <a:latin typeface="+mn-lt"/>
              </a:rPr>
              <a:t>Kształtowanie i rozwijanie u uczniów lub słuchaczy kompetencji kluczowych oraz umiejętności uniwersalnych niezbędnych na rynku pracy.</a:t>
            </a:r>
          </a:p>
        </p:txBody>
      </p:sp>
    </p:spTree>
    <p:extLst>
      <p:ext uri="{BB962C8B-B14F-4D97-AF65-F5344CB8AC3E}">
        <p14:creationId xmlns:p14="http://schemas.microsoft.com/office/powerpoint/2010/main" val="1162566971"/>
      </p:ext>
    </p:extLst>
  </p:cSld>
  <p:clrMapOvr>
    <a:masterClrMapping/>
  </p:clrMapOvr>
  <p:transition spd="med">
    <p:fad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35762"/>
            <a:ext cx="8229600" cy="647548"/>
          </a:xfrm>
        </p:spPr>
        <p:txBody>
          <a:bodyPr/>
          <a:lstStyle/>
          <a:p>
            <a:r>
              <a:rPr lang="pl-PL" sz="2400" b="1" dirty="0"/>
              <a:t>KOMPLEKSOWE PROGRAMY KSZTAŁCENIA PRAKTYCZNEGO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50700" y="1743661"/>
            <a:ext cx="8642600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endParaRPr lang="pl-PL" sz="56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8600" dirty="0">
                <a:latin typeface="+mn-lt"/>
              </a:rPr>
              <a:t>Obejmują działania polegające na zwiększeniu udziału pracodawców/przedsiębiorców w organizacji i realizacji kształcenia praktycznego w rzeczywistych warunkach pracy;</a:t>
            </a:r>
          </a:p>
          <a:p>
            <a:pPr marL="685800" indent="-685800" algn="just">
              <a:buFont typeface="Wingdings" pitchFamily="2" charset="2"/>
              <a:buChar char="ü"/>
            </a:pPr>
            <a:endParaRPr lang="pl-PL" sz="86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8600" dirty="0">
                <a:latin typeface="+mn-lt"/>
              </a:rPr>
              <a:t>Powinny być realizowane we współpracy z pracodawcami/przedsiębiorcami;</a:t>
            </a:r>
          </a:p>
          <a:p>
            <a:pPr marL="685800" indent="-685800" algn="just">
              <a:buFont typeface="Wingdings" pitchFamily="2" charset="2"/>
              <a:buChar char="ü"/>
            </a:pPr>
            <a:endParaRPr lang="pl-PL" sz="86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8600" dirty="0">
                <a:latin typeface="+mn-lt"/>
              </a:rPr>
              <a:t>W realizację programów mogą być również zaangażowane CKP, CKU lub CKZIU.</a:t>
            </a:r>
          </a:p>
          <a:p>
            <a:pPr algn="ctr"/>
            <a:endParaRPr lang="pl-PL" sz="8600" u="sng" dirty="0">
              <a:latin typeface="+mn-lt"/>
              <a:cs typeface="Arial" pitchFamily="34" charset="0"/>
            </a:endParaRPr>
          </a:p>
          <a:p>
            <a:pPr algn="ctr"/>
            <a:endParaRPr lang="pl-PL" sz="86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2544372"/>
      </p:ext>
    </p:extLst>
  </p:cSld>
  <p:clrMapOvr>
    <a:masterClrMapping/>
  </p:clrMapOvr>
  <p:transition spd="med">
    <p:fad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35762"/>
            <a:ext cx="8229600" cy="647548"/>
          </a:xfrm>
        </p:spPr>
        <p:txBody>
          <a:bodyPr/>
          <a:lstStyle/>
          <a:p>
            <a:r>
              <a:rPr lang="pl-PL" sz="2800" b="1" dirty="0"/>
              <a:t>WYPOSAŻENIE SZKÓŁ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57200" y="1743661"/>
            <a:ext cx="8147248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b="1" dirty="0">
                <a:latin typeface="+mn-lt"/>
              </a:rPr>
              <a:t>wsparcie uzupełniające do działań skierowanych do uczniów;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na podstawie </a:t>
            </a:r>
            <a:r>
              <a:rPr lang="pl-PL" sz="7200" b="1" dirty="0">
                <a:latin typeface="+mn-lt"/>
              </a:rPr>
              <a:t>indywidualnie zdiagnozowanego zapotrzebowania </a:t>
            </a:r>
            <a:r>
              <a:rPr lang="pl-PL" sz="7200" dirty="0">
                <a:latin typeface="+mn-lt"/>
              </a:rPr>
              <a:t>szkół w tym zakresie;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w treści wniosku – </a:t>
            </a:r>
            <a:r>
              <a:rPr lang="pl-PL" sz="7200" b="1" dirty="0">
                <a:latin typeface="+mn-lt"/>
              </a:rPr>
              <a:t>oświadczenie, że diagnoza potrzeb edukacyjnych zawiera wnioski ze spisu inwentarza i oceny stanu technicznego</a:t>
            </a:r>
            <a:r>
              <a:rPr lang="pl-PL" sz="7200" dirty="0">
                <a:latin typeface="+mn-lt"/>
              </a:rPr>
              <a:t> wyposażenia szkoły;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b="1" dirty="0">
                <a:latin typeface="+mn-lt"/>
              </a:rPr>
              <a:t>katalogi wyposażenia </a:t>
            </a:r>
            <a:r>
              <a:rPr lang="pl-PL" sz="7200" dirty="0">
                <a:latin typeface="+mn-lt"/>
              </a:rPr>
              <a:t>pracowni lub warsztatów szkolnych dla 190 zawodów opracowane przez MEN na stronie internetowej administrowanej przez MEN – </a:t>
            </a:r>
            <a:r>
              <a:rPr lang="pl-PL" sz="7200" b="1" dirty="0">
                <a:latin typeface="+mn-lt"/>
              </a:rPr>
              <a:t>katalog jest katalogiem otwartym</a:t>
            </a:r>
            <a:r>
              <a:rPr lang="pl-PL" sz="7200" dirty="0">
                <a:latin typeface="+mn-lt"/>
              </a:rPr>
              <a:t>; charakter pomocniczy;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b="1" dirty="0">
                <a:latin typeface="+mn-lt"/>
              </a:rPr>
              <a:t>możliwość</a:t>
            </a:r>
            <a:r>
              <a:rPr lang="pl-PL" sz="7200" dirty="0">
                <a:latin typeface="+mn-lt"/>
              </a:rPr>
              <a:t> zakupu wyposażenia </a:t>
            </a:r>
            <a:r>
              <a:rPr lang="pl-PL" sz="7200" b="1" dirty="0">
                <a:latin typeface="+mn-lt"/>
              </a:rPr>
              <a:t>o parametrach wyższych niż opisane w katalogu – zgodnie z potrzebami indywidualnej jednostki oświatowej;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7200" dirty="0">
              <a:latin typeface="+mn-lt"/>
            </a:endParaRPr>
          </a:p>
          <a:p>
            <a:pPr marL="685800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gdy zawód nie został ujęty w katalogu, </a:t>
            </a:r>
            <a:r>
              <a:rPr lang="pl-PL" sz="7200" b="1" dirty="0">
                <a:latin typeface="+mn-lt"/>
              </a:rPr>
              <a:t>zakup wyposażenia pracowni dokonywany jest zgodnie z podstawą programową dla danego zawodu</a:t>
            </a:r>
            <a:r>
              <a:rPr lang="pl-PL" sz="7200" dirty="0">
                <a:latin typeface="+mn-lt"/>
              </a:rPr>
              <a:t>,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9446552"/>
      </p:ext>
    </p:extLst>
  </p:cSld>
  <p:clrMapOvr>
    <a:masterClrMapping/>
  </p:clrMapOvr>
  <p:transition spd="med">
    <p:fade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35762"/>
            <a:ext cx="8229600" cy="647548"/>
          </a:xfrm>
        </p:spPr>
        <p:txBody>
          <a:bodyPr/>
          <a:lstStyle/>
          <a:p>
            <a:r>
              <a:rPr lang="pl-PL" sz="2000" b="1" dirty="0"/>
              <a:t>KSZTAŁTOWANIE I ROZWIJANIE KOMPETENCJI KLUCZOWYCH </a:t>
            </a:r>
            <a:br>
              <a:rPr lang="pl-PL" sz="2000" b="1" dirty="0"/>
            </a:br>
            <a:r>
              <a:rPr lang="pl-PL" sz="2000" b="1" dirty="0"/>
              <a:t>I UMIEJĘTNOŚCI UNIWERSALNYCH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57200" y="1743661"/>
            <a:ext cx="8147248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7200" dirty="0">
                <a:latin typeface="+mn-lt"/>
              </a:rPr>
              <a:t>Umiejętności matematyczno-przyrodnicze, umiejętności posługiwania się językami obcymi, TIK, umiejętności rozumienia, kreatywność, innowacyjność, przedsiębiorczość, krytyczne myślenie, rozwiązywanie problemów, umiejętność uczenia się, umiejętność pracy zespołowej w kontekście środowiska pracy.</a:t>
            </a:r>
          </a:p>
          <a:p>
            <a:pPr algn="just"/>
            <a:endParaRPr lang="pl-PL" sz="7200" dirty="0">
              <a:latin typeface="+mn-lt"/>
            </a:endParaRPr>
          </a:p>
          <a:p>
            <a:pPr algn="just"/>
            <a:r>
              <a:rPr lang="pl-PL" sz="7200" b="1" dirty="0">
                <a:latin typeface="+mn-lt"/>
              </a:rPr>
              <a:t>Może stanowić uzupełnienie do wsparcia dla uczniów w zakresie przedmiotów zawodowych.</a:t>
            </a:r>
          </a:p>
          <a:p>
            <a:pPr algn="just"/>
            <a:endParaRPr lang="pl-PL" sz="7200" dirty="0">
              <a:latin typeface="+mn-lt"/>
            </a:endParaRPr>
          </a:p>
          <a:p>
            <a:pPr algn="just"/>
            <a:r>
              <a:rPr lang="pl-PL" sz="7200" b="1" dirty="0">
                <a:latin typeface="+mn-lt"/>
              </a:rPr>
              <a:t>Formy realizacji</a:t>
            </a:r>
            <a:r>
              <a:rPr lang="pl-PL" sz="7200" dirty="0">
                <a:latin typeface="+mn-lt"/>
              </a:rPr>
              <a:t>: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Projekty edukacyjne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Dodatkowe zajęcia dydaktyczno-wyrównawcze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Różne formy rozwijające uzdolnienia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Nowe formy i programy nauczania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Zajęcia o nowatorskich rozwiązaniach programowych, organizacyjnych lub metodycznych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Kółka zainteresowań, warsztaty, laboratoria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Nawiązywanie współpracy z otoczeniem społeczno-gospodarczym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Wykorzystanie narzędzi, metod lub form pracy wypracowanych w ramach POKL</a:t>
            </a:r>
          </a:p>
          <a:p>
            <a:pPr marL="1143000" lvl="1" indent="-685800" algn="just">
              <a:buFont typeface="Wingdings" pitchFamily="2" charset="2"/>
              <a:buChar char="ü"/>
            </a:pPr>
            <a:r>
              <a:rPr lang="pl-PL" sz="7200" dirty="0">
                <a:latin typeface="+mn-lt"/>
              </a:rPr>
              <a:t>Zajęcia poza lekcjami lub poza szkołą.</a:t>
            </a:r>
          </a:p>
          <a:p>
            <a:pPr algn="just"/>
            <a:endParaRPr lang="pl-PL" sz="5600" dirty="0">
              <a:latin typeface="+mn-lt"/>
            </a:endParaRPr>
          </a:p>
          <a:p>
            <a:pPr algn="just"/>
            <a:endParaRPr lang="pl-PL" sz="5600" dirty="0">
              <a:latin typeface="+mn-lt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379010"/>
      </p:ext>
    </p:extLst>
  </p:cSld>
  <p:clrMapOvr>
    <a:masterClrMapping/>
  </p:clrMapOvr>
  <p:transition spd="med">
    <p:fade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10.4.C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92727"/>
            <a:ext cx="8713788" cy="461613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algn="just"/>
            <a:r>
              <a:rPr lang="pl-PL" sz="2000" b="1" dirty="0">
                <a:latin typeface="+mn-lt"/>
              </a:rPr>
              <a:t>10.4.C.</a:t>
            </a:r>
            <a:r>
              <a:rPr lang="pl-PL" sz="2000" dirty="0">
                <a:latin typeface="+mn-lt"/>
              </a:rPr>
              <a:t> </a:t>
            </a:r>
          </a:p>
          <a:p>
            <a:pPr algn="just"/>
            <a:r>
              <a:rPr lang="pl-PL" sz="2000" dirty="0">
                <a:latin typeface="+mn-lt"/>
              </a:rPr>
              <a:t>Działania przyczyniające się do zwiększonego i pełnego udziału młodzieży o specjalnych potrzebach edukacyjnych, poprzez </a:t>
            </a:r>
            <a:r>
              <a:rPr lang="pl-PL" sz="2000" b="1" u="sng" dirty="0">
                <a:latin typeface="+mn-lt"/>
              </a:rPr>
              <a:t>pomoc stypendialną dla uczniów szczególnie uzdolnionych w zakresie przedmiotów zawodowych i przedmiotów rozwijających kompetencje kluczowe i umiejętności uniwersalne.</a:t>
            </a:r>
            <a:endParaRPr lang="pl-PL" sz="2000" dirty="0">
              <a:latin typeface="+mn-lt"/>
            </a:endParaRPr>
          </a:p>
          <a:p>
            <a:pPr algn="just"/>
            <a:endParaRPr lang="pl-PL" sz="20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Pomoc stypendialna </a:t>
            </a:r>
            <a:r>
              <a:rPr lang="pl-PL" sz="2000" b="1" dirty="0">
                <a:latin typeface="+mn-lt"/>
              </a:rPr>
              <a:t>udzielana</a:t>
            </a:r>
            <a:r>
              <a:rPr lang="pl-PL" sz="2000" dirty="0">
                <a:latin typeface="+mn-lt"/>
              </a:rPr>
              <a:t> jest </a:t>
            </a:r>
            <a:r>
              <a:rPr lang="pl-PL" sz="2000" b="1" dirty="0">
                <a:latin typeface="+mn-lt"/>
              </a:rPr>
              <a:t>przez szkołę lub placówkę </a:t>
            </a:r>
            <a:r>
              <a:rPr lang="pl-PL" sz="2000" dirty="0">
                <a:latin typeface="+mn-lt"/>
              </a:rPr>
              <a:t>systemu oświaty, w której kształcą się uczniowie albo </a:t>
            </a:r>
            <a:r>
              <a:rPr lang="pl-PL" sz="2000" b="1" dirty="0">
                <a:latin typeface="+mn-lt"/>
              </a:rPr>
              <a:t>przez organ prowadzący </a:t>
            </a:r>
            <a:r>
              <a:rPr lang="pl-PL" sz="2000" dirty="0">
                <a:latin typeface="+mn-lt"/>
              </a:rPr>
              <a:t>szkołę lub placówkę systemu oświaty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Szczegółowe kryteria przyznawania stypendiów Wnioskodawca określa w </a:t>
            </a:r>
            <a:r>
              <a:rPr lang="pl-PL" sz="2000" b="1" dirty="0">
                <a:latin typeface="+mn-lt"/>
              </a:rPr>
              <a:t>Regulaminie programu stypendialnego </a:t>
            </a:r>
            <a:r>
              <a:rPr lang="pl-PL" sz="2000" dirty="0">
                <a:latin typeface="+mn-lt"/>
              </a:rPr>
              <a:t>(we wniosku powinny znaleźć się jego najważniejsze założenia)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W kryteriach Wnioskodawca powinien uwzględnić oceny klasyfikacyjne uzyskane przez uczniów z </a:t>
            </a:r>
            <a:r>
              <a:rPr lang="pl-PL" sz="2000" b="1" dirty="0">
                <a:latin typeface="+mn-lt"/>
              </a:rPr>
              <a:t>przynajmniej jednego spośród przedmiotów zawodowych bądź przedmiotów ogólnych.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Kwota stypendium średniomiesięcznie nie może przekroczyć </a:t>
            </a:r>
            <a:r>
              <a:rPr lang="pl-PL" sz="2000" b="1" dirty="0">
                <a:latin typeface="+mn-lt"/>
              </a:rPr>
              <a:t>1000 zł brutto </a:t>
            </a:r>
            <a:r>
              <a:rPr lang="pl-PL" sz="2000" dirty="0">
                <a:latin typeface="+mn-lt"/>
              </a:rPr>
              <a:t>dla 1 ucznia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Minimalny okres na jaki przyznawane jest stypendium wynosi </a:t>
            </a:r>
            <a:r>
              <a:rPr lang="pl-PL" sz="2000" b="1" dirty="0">
                <a:latin typeface="+mn-lt"/>
              </a:rPr>
              <a:t>10 miesięcy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b="1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Uczeń objęty pomocą stypendialną podlega </a:t>
            </a:r>
            <a:r>
              <a:rPr lang="pl-PL" sz="2000" b="1" dirty="0">
                <a:latin typeface="+mn-lt"/>
              </a:rPr>
              <a:t>opiece dydaktycznej </a:t>
            </a:r>
            <a:r>
              <a:rPr lang="pl-PL" sz="2000" dirty="0">
                <a:latin typeface="+mn-lt"/>
              </a:rPr>
              <a:t>nauczyciela/pedagoga szkolnego albo doradcy zawodowego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2000" dirty="0">
              <a:latin typeface="+mn-lt"/>
            </a:endParaRPr>
          </a:p>
          <a:p>
            <a:pPr marL="285750" indent="-285750" algn="just"/>
            <a:r>
              <a:rPr lang="pl-PL" sz="2000" b="1" dirty="0">
                <a:latin typeface="+mn-lt"/>
              </a:rPr>
              <a:t>UWAGA! </a:t>
            </a:r>
          </a:p>
          <a:p>
            <a:pPr marL="285750" indent="-285750" algn="just"/>
            <a:r>
              <a:rPr lang="pl-PL" sz="2000" b="1" dirty="0">
                <a:latin typeface="+mn-lt"/>
              </a:rPr>
              <a:t>TYP PROJEKTU NIE MOŻE BYĆ SAMODZIELNYM TYPEM PROJEKTU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10.4.D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63623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10.4.D.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b="1" dirty="0">
                <a:latin typeface="+mn-lt"/>
              </a:rPr>
              <a:t>Doradztwo edukacyjno-zawodowe</a:t>
            </a:r>
            <a:r>
              <a:rPr lang="pl-PL" sz="1600" dirty="0">
                <a:latin typeface="+mn-lt"/>
              </a:rPr>
              <a:t>, uwzględniające potrzeby uczniów i dorosłych uczących się na różnych poziomach edukacyjnych i w różnych typach szkół i placówek m.in. poprzez: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Uzyskiwanie kwalifikacji doradców edukacyjno-zawodowych </a:t>
            </a:r>
            <a:r>
              <a:rPr lang="pl-PL" sz="1600" dirty="0">
                <a:latin typeface="+mn-lt"/>
              </a:rPr>
              <a:t>przez osoby realizujące zadania z zakresu doradztwa edukacyjno-zawodowego w szkołach i placówkach, które nie posiadają kwalifikacji z tego zakresu oraz </a:t>
            </a:r>
            <a:r>
              <a:rPr lang="pl-PL" sz="1600" b="1" dirty="0">
                <a:latin typeface="+mn-lt"/>
              </a:rPr>
              <a:t>podnoszenie kwalifikacji doradców edukacyjno-zawodowych,</a:t>
            </a:r>
          </a:p>
          <a:p>
            <a:pPr marL="342900" indent="-342900" algn="just">
              <a:buAutoNum type="alphaLcParenR"/>
            </a:pPr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Doradztwo</a:t>
            </a:r>
            <a:r>
              <a:rPr lang="pl-PL" sz="1600" dirty="0">
                <a:latin typeface="+mn-lt"/>
              </a:rPr>
              <a:t> edukacyjno-zawodowe </a:t>
            </a:r>
            <a:r>
              <a:rPr lang="pl-PL" sz="1600" b="1" dirty="0">
                <a:latin typeface="+mn-lt"/>
              </a:rPr>
              <a:t>dla uczniów</a:t>
            </a:r>
            <a:r>
              <a:rPr lang="pl-PL" sz="1600" dirty="0">
                <a:latin typeface="+mn-lt"/>
              </a:rPr>
              <a:t>,</a:t>
            </a:r>
          </a:p>
          <a:p>
            <a:pPr marL="342900" indent="-342900" algn="just">
              <a:buAutoNum type="alphaLcParenR"/>
            </a:pPr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dirty="0">
                <a:latin typeface="+mn-lt"/>
              </a:rPr>
              <a:t>Tworzenie </a:t>
            </a:r>
            <a:r>
              <a:rPr lang="pl-PL" sz="1600" b="1" dirty="0">
                <a:latin typeface="+mn-lt"/>
              </a:rPr>
              <a:t>Punktów Informacji i Kariery </a:t>
            </a:r>
            <a:r>
              <a:rPr lang="pl-PL" sz="1600" dirty="0">
                <a:latin typeface="+mn-lt"/>
              </a:rPr>
              <a:t>(PIK) – w szkołach ponadpodstawowych, centrach kształcenia ustawicznego,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lub innych zespołach realizujących zadania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,</a:t>
            </a:r>
          </a:p>
          <a:p>
            <a:pPr marL="342900" indent="-342900" algn="just">
              <a:buAutoNum type="alphaLcParenR"/>
            </a:pPr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Zewnętrzne wsparcie szkół </a:t>
            </a:r>
            <a:r>
              <a:rPr lang="pl-PL" sz="1600" dirty="0">
                <a:latin typeface="+mn-lt"/>
              </a:rPr>
              <a:t>w obszarze doradztwa edukacyjno-zawodowego: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zapewnienie dostępu do informacji edukacyjno-zawodowej m.in. poprzez tworzenie </a:t>
            </a:r>
            <a:r>
              <a:rPr lang="pl-PL" sz="1600" b="1" dirty="0">
                <a:latin typeface="+mn-lt"/>
              </a:rPr>
              <a:t>regionalnych systemów informacji edukacyjno-zawodowej</a:t>
            </a:r>
            <a:r>
              <a:rPr lang="pl-PL" sz="1600" dirty="0">
                <a:latin typeface="+mn-lt"/>
              </a:rPr>
              <a:t>, w tym dostępnej on-line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600" dirty="0">
                <a:latin typeface="+mn-lt"/>
              </a:rPr>
              <a:t>realizacja </a:t>
            </a:r>
            <a:r>
              <a:rPr lang="pl-PL" sz="1600" b="1" dirty="0">
                <a:latin typeface="+mn-lt"/>
              </a:rPr>
              <a:t>programów zewnętrznego wsparcia szkół na poziomie lokalnym i</a:t>
            </a:r>
            <a:r>
              <a:rPr lang="pl-PL" sz="1600" dirty="0">
                <a:latin typeface="+mn-lt"/>
              </a:rPr>
              <a:t> </a:t>
            </a:r>
            <a:r>
              <a:rPr lang="pl-PL" sz="1600" b="1" dirty="0">
                <a:latin typeface="+mn-lt"/>
              </a:rPr>
              <a:t>regionalnym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0472"/>
      </p:ext>
    </p:extLst>
  </p:cSld>
  <p:clrMapOvr>
    <a:masterClrMapping/>
  </p:clrMapOvr>
  <p:transition spd="med">
    <p:fad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000" b="1" dirty="0"/>
              <a:t>PROGRAMY ZEWNĘTRZNEGO WSPARCIA SZKÓŁ – poziom lokalny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63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ETAPY REALIZACJI:</a:t>
            </a:r>
          </a:p>
          <a:p>
            <a:pPr marL="342900" indent="-342900" algn="just">
              <a:buAutoNum type="arabicPeriod"/>
            </a:pPr>
            <a:r>
              <a:rPr lang="pl-PL" sz="1600" dirty="0">
                <a:latin typeface="+mn-lt"/>
              </a:rPr>
              <a:t>Przeprowadzenie </a:t>
            </a:r>
            <a:r>
              <a:rPr lang="pl-PL" sz="1600" b="1" dirty="0">
                <a:latin typeface="+mn-lt"/>
              </a:rPr>
              <a:t>diagnozy</a:t>
            </a:r>
            <a:r>
              <a:rPr lang="pl-PL" sz="1600" dirty="0">
                <a:latin typeface="+mn-lt"/>
              </a:rPr>
              <a:t> stanu doradztwa edukacyjno-zawodowego </a:t>
            </a:r>
            <a:r>
              <a:rPr lang="pl-PL" sz="1600" b="1" dirty="0">
                <a:latin typeface="+mn-lt"/>
              </a:rPr>
              <a:t>we współpracy z doradcą-konsultantem</a:t>
            </a:r>
          </a:p>
          <a:p>
            <a:pPr marL="342900" indent="-342900" algn="just">
              <a:buAutoNum type="arabicPeriod"/>
            </a:pPr>
            <a:r>
              <a:rPr lang="pl-PL" sz="1600" dirty="0">
                <a:latin typeface="+mn-lt"/>
              </a:rPr>
              <a:t>Opracowanie </a:t>
            </a:r>
            <a:r>
              <a:rPr lang="pl-PL" sz="1600" b="1" dirty="0">
                <a:latin typeface="+mn-lt"/>
              </a:rPr>
              <a:t>planu wsparcia szkoły</a:t>
            </a:r>
            <a:r>
              <a:rPr lang="pl-PL" sz="1600" dirty="0">
                <a:latin typeface="+mn-lt"/>
              </a:rPr>
              <a:t>, w tym dostosowanie oferty doskonalenia do zdiagnozowanych potrzeb </a:t>
            </a:r>
            <a:r>
              <a:rPr lang="pl-PL" sz="1600" b="1" dirty="0">
                <a:latin typeface="+mn-lt"/>
              </a:rPr>
              <a:t>przez doradców-konsultantów </a:t>
            </a:r>
            <a:r>
              <a:rPr lang="pl-PL" sz="1600" dirty="0">
                <a:latin typeface="+mn-lt"/>
              </a:rPr>
              <a:t>we współpracy ze szkołą</a:t>
            </a:r>
          </a:p>
          <a:p>
            <a:pPr marL="342900" indent="-342900" algn="just">
              <a:buAutoNum type="arabicPeriod"/>
            </a:pPr>
            <a:r>
              <a:rPr lang="pl-PL" sz="1600" b="1" dirty="0">
                <a:latin typeface="+mn-lt"/>
              </a:rPr>
              <a:t>Wdrożenie i realizacja </a:t>
            </a:r>
            <a:r>
              <a:rPr lang="pl-PL" sz="1600" dirty="0">
                <a:latin typeface="+mn-lt"/>
              </a:rPr>
              <a:t>planu wsparcia szkoły</a:t>
            </a:r>
          </a:p>
          <a:p>
            <a:pPr marL="342900" indent="-342900" algn="just">
              <a:buAutoNum type="arabicPeriod"/>
            </a:pPr>
            <a:r>
              <a:rPr lang="pl-PL" sz="1600" dirty="0">
                <a:latin typeface="+mn-lt"/>
              </a:rPr>
              <a:t>Tworzenie i </a:t>
            </a:r>
            <a:r>
              <a:rPr lang="pl-PL" sz="1600" b="1" dirty="0">
                <a:latin typeface="+mn-lt"/>
              </a:rPr>
              <a:t>rozwój sieci doradców edukacyjno-zawodowych </a:t>
            </a:r>
            <a:r>
              <a:rPr lang="pl-PL" sz="1600" dirty="0">
                <a:latin typeface="+mn-lt"/>
              </a:rPr>
              <a:t>oraz </a:t>
            </a:r>
            <a:r>
              <a:rPr lang="pl-PL" sz="1600" b="1" dirty="0">
                <a:latin typeface="+mn-lt"/>
              </a:rPr>
              <a:t>sieci instytucji</a:t>
            </a:r>
          </a:p>
          <a:p>
            <a:pPr marL="342900" indent="-342900" algn="just">
              <a:buAutoNum type="arabicPeriod"/>
            </a:pPr>
            <a:r>
              <a:rPr lang="pl-PL" sz="1600" b="1" dirty="0">
                <a:latin typeface="+mn-lt"/>
              </a:rPr>
              <a:t>Monitorowanie i ewaluacja </a:t>
            </a:r>
            <a:r>
              <a:rPr lang="pl-PL" sz="1600" dirty="0">
                <a:latin typeface="+mn-lt"/>
              </a:rPr>
              <a:t>prowadzonych działań</a:t>
            </a:r>
          </a:p>
          <a:p>
            <a:pPr marL="342900" indent="-342900" algn="just">
              <a:buAutoNum type="arabicPeriod"/>
            </a:pPr>
            <a:endParaRPr lang="pl-PL" sz="1600" b="1" dirty="0">
              <a:latin typeface="+mn-lt"/>
            </a:endParaRPr>
          </a:p>
          <a:p>
            <a:pPr marL="342900" indent="-342900" algn="just"/>
            <a:r>
              <a:rPr lang="pl-PL" sz="1600" dirty="0">
                <a:latin typeface="+mn-lt"/>
              </a:rPr>
              <a:t>Osobą realizującą program zewnętrznego wsparcia jest </a:t>
            </a:r>
            <a:r>
              <a:rPr lang="pl-PL" sz="1600" b="1" dirty="0">
                <a:latin typeface="+mn-lt"/>
              </a:rPr>
              <a:t>doradca – konsultant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Specjalista zewnętrzny spoza szkoły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Osoba zatrudniona w placówce na poziomie powiatu</a:t>
            </a:r>
            <a:r>
              <a:rPr lang="pl-PL" sz="1600" dirty="0">
                <a:latin typeface="+mn-lt"/>
              </a:rPr>
              <a:t>: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poradni psychologiczno-pedagogicznej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Placówce doskonalenia nauczycieli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Centrum kształcenia praktycznego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Centrum kształcenia ustawicznego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Centrum kształcenia zawodowego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0472"/>
      </p:ext>
    </p:extLst>
  </p:cSld>
  <p:clrMapOvr>
    <a:masterClrMapping/>
  </p:clrMapOvr>
  <p:transition spd="med">
    <p:fade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000" b="1" dirty="0"/>
              <a:t>PROGRAMY ZEWNĘTRZNEGO WSPARCIA SZKÓŁ – poziom lokalny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63623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PLAN WSPARCIA SZKOŁY: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Zawiera działania i rozwiązania w celu podniesienia jakości świadczonych usług w zakresie doradztwa edukacyjno-zawodowego w szkole – </a:t>
            </a:r>
            <a:r>
              <a:rPr lang="pl-PL" sz="1600" b="1" dirty="0">
                <a:latin typeface="+mn-lt"/>
              </a:rPr>
              <a:t>tzw. formy doskonalenia doradztwa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Uwzględnia </a:t>
            </a:r>
            <a:r>
              <a:rPr lang="pl-PL" sz="1600" b="1" dirty="0">
                <a:latin typeface="+mn-lt"/>
              </a:rPr>
              <a:t>wykorzystanie zasobów i potencjału danej szkoły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Podział zadań </a:t>
            </a:r>
            <a:r>
              <a:rPr lang="pl-PL" sz="1600" dirty="0">
                <a:latin typeface="+mn-lt"/>
              </a:rPr>
              <a:t>pomiędzy: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Kadrę szkoły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Doradców-konsultantów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Instytucje zewnętrzne (np. poradnie psychologiczno-pedagogiczne, OHP, </a:t>
            </a:r>
            <a:r>
              <a:rPr lang="pl-PL" sz="1600" dirty="0" err="1">
                <a:latin typeface="+mn-lt"/>
              </a:rPr>
              <a:t>PUPy</a:t>
            </a:r>
            <a:r>
              <a:rPr lang="pl-PL" sz="1600" dirty="0">
                <a:latin typeface="+mn-lt"/>
              </a:rPr>
              <a:t>)</a:t>
            </a:r>
          </a:p>
          <a:p>
            <a:pPr lvl="1"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KATALOG DZIAŁAŃ W RAMACH PLANU WSPARCIA SZKOŁY: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Pomoc doradcom </a:t>
            </a:r>
            <a:r>
              <a:rPr lang="pl-PL" sz="1600" dirty="0">
                <a:latin typeface="+mn-lt"/>
              </a:rPr>
              <a:t>edukacyjno-zawodowym </a:t>
            </a:r>
            <a:r>
              <a:rPr lang="pl-PL" sz="1600" b="1" dirty="0">
                <a:latin typeface="+mn-lt"/>
              </a:rPr>
              <a:t>w organizowaniu szkolnych spotkań, konkursów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Współpracę przy </a:t>
            </a:r>
            <a:r>
              <a:rPr lang="pl-PL" sz="1600" b="1" dirty="0">
                <a:latin typeface="+mn-lt"/>
              </a:rPr>
              <a:t>organizowaniu spotkań z uczniami, rodzicami, radami pedagogicznymi, zespołami wychowawców, przedstawicielami pracodawców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Współpraca z instytucjami zewnętrznymi </a:t>
            </a:r>
            <a:r>
              <a:rPr lang="pl-PL" sz="1600" dirty="0">
                <a:latin typeface="+mn-lt"/>
              </a:rPr>
              <a:t>wspierającymi doradztwo edukacyjno-zawodowe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Udostępnianie informacji </a:t>
            </a:r>
            <a:r>
              <a:rPr lang="pl-PL" sz="1600" dirty="0">
                <a:latin typeface="+mn-lt"/>
              </a:rPr>
              <a:t>z zakresu doradztwa edukacyjno-zawodowego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Inicjowanie i koordynowanie </a:t>
            </a:r>
            <a:r>
              <a:rPr lang="pl-PL" sz="1600" b="1" dirty="0">
                <a:latin typeface="+mn-lt"/>
              </a:rPr>
              <a:t>konkursów, konferencji o zasięgu lokalnym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Udział </a:t>
            </a:r>
            <a:r>
              <a:rPr lang="pl-PL" sz="1600" dirty="0">
                <a:latin typeface="+mn-lt"/>
              </a:rPr>
              <a:t>szkoły </a:t>
            </a:r>
            <a:r>
              <a:rPr lang="pl-PL" sz="1600" b="1" dirty="0">
                <a:latin typeface="+mn-lt"/>
              </a:rPr>
              <a:t>w targach szkolnych, drzwiach otwartych </a:t>
            </a:r>
            <a:r>
              <a:rPr lang="pl-PL" sz="1600" dirty="0">
                <a:latin typeface="+mn-lt"/>
              </a:rPr>
              <a:t>itp.</a:t>
            </a:r>
          </a:p>
          <a:p>
            <a:pPr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Organizacja </a:t>
            </a:r>
            <a:r>
              <a:rPr lang="pl-PL" sz="1600" b="1" dirty="0">
                <a:latin typeface="+mn-lt"/>
              </a:rPr>
              <a:t>warsztatów, spotkań, konferencji </a:t>
            </a:r>
            <a:r>
              <a:rPr lang="pl-PL" sz="1600" dirty="0">
                <a:latin typeface="+mn-lt"/>
              </a:rPr>
              <a:t>z udziałem instytucji zajmujących się doradztwem, władz lokalnych, pracodawców, szkół wyższych </a:t>
            </a:r>
            <a:r>
              <a:rPr lang="pl-PL" sz="1600" b="1" dirty="0">
                <a:latin typeface="+mn-lt"/>
              </a:rPr>
              <a:t>z obszaru powiatu</a:t>
            </a:r>
          </a:p>
          <a:p>
            <a:pPr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047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0384"/>
            <a:ext cx="8713788" cy="48284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algn="ctr"/>
            <a:r>
              <a:rPr lang="pl-PL" sz="3000" b="1" u="sng" dirty="0">
                <a:latin typeface="+mn-lt"/>
              </a:rPr>
              <a:t>ORGANY PROWADZĄCE </a:t>
            </a:r>
            <a:r>
              <a:rPr lang="pl-PL" sz="3000" b="1" dirty="0">
                <a:latin typeface="+mn-lt"/>
              </a:rPr>
              <a:t>szkołę lub placówkę oświatową, realizującą kształcenie zawodowe </a:t>
            </a:r>
          </a:p>
          <a:p>
            <a:pPr algn="ctr"/>
            <a:r>
              <a:rPr lang="pl-PL" sz="3000" b="1" dirty="0">
                <a:solidFill>
                  <a:srgbClr val="FF0000"/>
                </a:solidFill>
                <a:latin typeface="+mn-lt"/>
              </a:rPr>
              <a:t>lub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pl-PL" sz="3000" b="1" u="sng" dirty="0">
                <a:latin typeface="+mn-lt"/>
              </a:rPr>
              <a:t>INSTYTUCJE RYNKU PRACY, </a:t>
            </a:r>
            <a:r>
              <a:rPr lang="pl-PL" sz="3000" b="1" dirty="0">
                <a:latin typeface="+mn-lt"/>
              </a:rPr>
              <a:t>o których mowa w ustawie o promocji zatrudnienia, prowadzące działalność edukacyjno-szkoleniową,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pl-PL" sz="3000" b="1" u="sng" dirty="0">
                <a:latin typeface="+mn-lt"/>
              </a:rPr>
              <a:t>PRACODAWCY</a:t>
            </a:r>
            <a:r>
              <a:rPr lang="pl-PL" sz="3000" b="1" dirty="0">
                <a:latin typeface="+mn-lt"/>
              </a:rPr>
              <a:t>,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pl-PL" sz="3000" b="1" u="sng" dirty="0">
                <a:latin typeface="+mn-lt"/>
              </a:rPr>
              <a:t>PRZEDSIĘBIORCY</a:t>
            </a:r>
            <a:r>
              <a:rPr lang="pl-PL" sz="3000" b="1" dirty="0">
                <a:latin typeface="+mn-lt"/>
              </a:rPr>
              <a:t>,</a:t>
            </a:r>
          </a:p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pl-PL" sz="3000" b="1" u="sng" dirty="0">
                <a:latin typeface="+mn-lt"/>
              </a:rPr>
              <a:t>ORGANIZACJE PRACODAWCÓW</a:t>
            </a:r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dirty="0">
              <a:latin typeface="+mn-lt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3324311" y="957164"/>
            <a:ext cx="2424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WNIOSKODAWCY</a:t>
            </a:r>
          </a:p>
        </p:txBody>
      </p:sp>
    </p:spTree>
    <p:extLst>
      <p:ext uri="{BB962C8B-B14F-4D97-AF65-F5344CB8AC3E}">
        <p14:creationId xmlns:p14="http://schemas.microsoft.com/office/powerpoint/2010/main" val="1352835736"/>
      </p:ext>
    </p:extLst>
  </p:cSld>
  <p:clrMapOvr>
    <a:masterClrMapping/>
  </p:clrMapOvr>
  <p:transition spd="med">
    <p:fade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000" b="1" dirty="0"/>
              <a:t>PROGRAMY ZEWNĘTRZNEGO WSPARCIA SZKÓŁ – poziom lokalny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63623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TWORZENIE SIECI DORADCÓW EDUKACYJNO-ZAWODOWYCH I SIECI INSTYTUCJI:</a:t>
            </a:r>
          </a:p>
          <a:p>
            <a:pPr algn="just"/>
            <a:endParaRPr lang="pl-PL" sz="1600" b="1" dirty="0">
              <a:latin typeface="+mn-lt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Identyfikacja osób </a:t>
            </a:r>
            <a:r>
              <a:rPr lang="pl-PL" sz="1600" dirty="0">
                <a:latin typeface="+mn-lt"/>
              </a:rPr>
              <a:t>zajmujących się doradztwem edukacyjno-zawodowym </a:t>
            </a:r>
            <a:r>
              <a:rPr lang="pl-PL" sz="1600" b="1" dirty="0">
                <a:latin typeface="+mn-lt"/>
              </a:rPr>
              <a:t>w szkołach, placówkach, instytucjach na terenie danego powiatu,</a:t>
            </a:r>
          </a:p>
          <a:p>
            <a:pPr algn="just">
              <a:buFont typeface="Wingdings" pitchFamily="2" charset="2"/>
              <a:buChar char="ü"/>
            </a:pPr>
            <a:endParaRPr lang="pl-PL" sz="1600" b="1" dirty="0">
              <a:latin typeface="+mn-lt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Organizacja </a:t>
            </a:r>
            <a:r>
              <a:rPr lang="pl-PL" sz="1600" b="1" dirty="0">
                <a:latin typeface="+mn-lt"/>
              </a:rPr>
              <a:t>spotkań w celu wymiany doświadczeń </a:t>
            </a:r>
            <a:r>
              <a:rPr lang="pl-PL" sz="1600" dirty="0">
                <a:latin typeface="+mn-lt"/>
              </a:rPr>
              <a:t>dla osób zainteresowanych doradztwem – </a:t>
            </a:r>
            <a:r>
              <a:rPr lang="pl-PL" sz="1600" b="1" dirty="0">
                <a:latin typeface="+mn-lt"/>
              </a:rPr>
              <a:t>dyrektorom, doradcom zawodowym, pedagogom, psychologom, nauczycielom,</a:t>
            </a:r>
          </a:p>
          <a:p>
            <a:pPr algn="just">
              <a:buFont typeface="Wingdings" pitchFamily="2" charset="2"/>
              <a:buChar char="ü"/>
            </a:pPr>
            <a:endParaRPr lang="pl-PL" sz="1600" b="1" dirty="0">
              <a:latin typeface="+mn-lt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Działania integrujące środowisko </a:t>
            </a:r>
            <a:r>
              <a:rPr lang="pl-PL" sz="1600" dirty="0">
                <a:latin typeface="+mn-lt"/>
              </a:rPr>
              <a:t>osób zajmujących się doradztwem,</a:t>
            </a:r>
          </a:p>
          <a:p>
            <a:pPr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Budowanie współpracy </a:t>
            </a:r>
            <a:r>
              <a:rPr lang="pl-PL" sz="1600" dirty="0">
                <a:latin typeface="+mn-lt"/>
              </a:rPr>
              <a:t>osób odpowiedzialnych za doradztwo edukacyjno-zawodowe </a:t>
            </a:r>
            <a:r>
              <a:rPr lang="pl-PL" sz="1600" b="1" dirty="0">
                <a:latin typeface="+mn-lt"/>
              </a:rPr>
              <a:t>w powiecie,</a:t>
            </a:r>
          </a:p>
          <a:p>
            <a:pPr algn="just">
              <a:buFont typeface="Wingdings" pitchFamily="2" charset="2"/>
              <a:buChar char="ü"/>
            </a:pPr>
            <a:endParaRPr lang="pl-PL" sz="1600" b="1" dirty="0">
              <a:latin typeface="+mn-lt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Organizacja </a:t>
            </a:r>
            <a:r>
              <a:rPr lang="pl-PL" sz="1600" b="1" dirty="0">
                <a:latin typeface="+mn-lt"/>
              </a:rPr>
              <a:t>warsztatów</a:t>
            </a:r>
            <a:r>
              <a:rPr lang="pl-PL" sz="1600" dirty="0">
                <a:latin typeface="+mn-lt"/>
              </a:rPr>
              <a:t> dla członków sieci doradców edukacyjno-zawodowych z terenu powiatu dotyczących np.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Problematyki doradztwa edukacyjno-zawodowego dla uczniów ze specjalnymi potrzebami edukacyjnymi,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Regionalnego rynku pracy,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Oferty edukacyjnej szkół, 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Badań i analiz lokalnego rynku pracy,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Dobrych praktyk,</a:t>
            </a:r>
          </a:p>
          <a:p>
            <a:pPr lvl="1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O charakterze doradczym.</a:t>
            </a:r>
          </a:p>
          <a:p>
            <a:pPr algn="just">
              <a:buFont typeface="Wingdings" pitchFamily="2" charset="2"/>
              <a:buChar char="ü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0472"/>
      </p:ext>
    </p:extLst>
  </p:cSld>
  <p:clrMapOvr>
    <a:masterClrMapping/>
  </p:clrMapOvr>
  <p:transition spd="med">
    <p:fade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000" b="1" dirty="0"/>
              <a:t>PROGRAMY ZEWNĘTRZNEGO WSPARCIA SZKÓŁ – poziom regionalny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63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ETAPY REALIZACJI:</a:t>
            </a:r>
          </a:p>
          <a:p>
            <a:pPr marL="342900" indent="-342900" algn="just">
              <a:buAutoNum type="arabicPeriod"/>
            </a:pPr>
            <a:r>
              <a:rPr lang="pl-PL" sz="1600" b="1" dirty="0">
                <a:latin typeface="+mn-lt"/>
              </a:rPr>
              <a:t>Współpraca z ORE </a:t>
            </a:r>
            <a:r>
              <a:rPr lang="pl-PL" sz="1600" dirty="0">
                <a:latin typeface="+mn-lt"/>
              </a:rPr>
              <a:t>w zakresie doskonalenia kadry systemu doskonalenia zawodowego nauczycieli w zakresie doradztwa edukacyjno-zawodowego.</a:t>
            </a:r>
            <a:endParaRPr lang="pl-PL" sz="1600" b="1" dirty="0">
              <a:latin typeface="+mn-lt"/>
            </a:endParaRPr>
          </a:p>
          <a:p>
            <a:pPr marL="342900" indent="-342900" algn="just">
              <a:buAutoNum type="arabicPeriod"/>
            </a:pPr>
            <a:r>
              <a:rPr lang="pl-PL" sz="1600" dirty="0">
                <a:latin typeface="+mn-lt"/>
              </a:rPr>
              <a:t>Współpraca z instytucjami wojewódzkimi, w tym </a:t>
            </a:r>
            <a:r>
              <a:rPr lang="pl-PL" sz="1600" b="1" dirty="0">
                <a:latin typeface="+mn-lt"/>
              </a:rPr>
              <a:t>tworzenie i rozwój wojewódzkiej sieci doradców i instytucji.</a:t>
            </a:r>
          </a:p>
          <a:p>
            <a:pPr marL="342900" indent="-342900" algn="just">
              <a:buAutoNum type="arabicPeriod"/>
            </a:pPr>
            <a:r>
              <a:rPr lang="pl-PL" sz="1600" dirty="0">
                <a:latin typeface="+mn-lt"/>
              </a:rPr>
              <a:t>Zapewnienie </a:t>
            </a:r>
            <a:r>
              <a:rPr lang="pl-PL" sz="1600" b="1" dirty="0">
                <a:latin typeface="+mn-lt"/>
              </a:rPr>
              <a:t>dostępu do informacji edukacyjno-zawodowej na poziomie regionu.</a:t>
            </a:r>
            <a:endParaRPr lang="pl-PL" sz="1600" dirty="0">
              <a:latin typeface="+mn-lt"/>
            </a:endParaRPr>
          </a:p>
          <a:p>
            <a:pPr marL="342900" indent="-342900" algn="just">
              <a:buAutoNum type="arabicPeriod"/>
            </a:pPr>
            <a:r>
              <a:rPr lang="pl-PL" sz="1600" b="1" dirty="0">
                <a:latin typeface="+mn-lt"/>
              </a:rPr>
              <a:t>Doskonalenie kadry doradców – konsultantów w oparciu o programy szkoleń ORE</a:t>
            </a:r>
            <a:r>
              <a:rPr lang="pl-PL" sz="1600" dirty="0">
                <a:latin typeface="+mn-lt"/>
              </a:rPr>
              <a:t>.</a:t>
            </a:r>
            <a:endParaRPr lang="pl-PL" sz="1600" b="1" dirty="0">
              <a:latin typeface="+mn-lt"/>
            </a:endParaRPr>
          </a:p>
          <a:p>
            <a:pPr marL="342900" indent="-342900" algn="just">
              <a:buAutoNum type="arabicPeriod"/>
            </a:pPr>
            <a:r>
              <a:rPr lang="pl-PL" sz="1600" b="1" dirty="0">
                <a:latin typeface="+mn-lt"/>
              </a:rPr>
              <a:t>Koordynowanie działań na poziomie lokalnym.</a:t>
            </a:r>
          </a:p>
          <a:p>
            <a:pPr marL="342900" indent="-342900" algn="just">
              <a:buAutoNum type="arabicPeriod"/>
            </a:pPr>
            <a:r>
              <a:rPr lang="pl-PL" sz="1600" dirty="0">
                <a:latin typeface="+mn-lt"/>
              </a:rPr>
              <a:t>Współorganizacja z doradcami-konsultantami (poziom lokalny) </a:t>
            </a:r>
            <a:r>
              <a:rPr lang="pl-PL" sz="1600" b="1" dirty="0">
                <a:latin typeface="+mn-lt"/>
              </a:rPr>
              <a:t>targów edukacyjnych, targów pracy, festiwali zawodów</a:t>
            </a:r>
            <a:r>
              <a:rPr lang="pl-PL" sz="1600" dirty="0">
                <a:latin typeface="+mn-lt"/>
              </a:rPr>
              <a:t> itp.</a:t>
            </a:r>
          </a:p>
          <a:p>
            <a:pPr marL="342900" indent="-342900" algn="just">
              <a:buAutoNum type="arabicPeriod"/>
            </a:pPr>
            <a:endParaRPr lang="pl-PL" sz="1600" b="1" dirty="0">
              <a:latin typeface="+mn-lt"/>
            </a:endParaRPr>
          </a:p>
          <a:p>
            <a:pPr marL="342900" indent="-342900" algn="just"/>
            <a:r>
              <a:rPr lang="pl-PL" sz="1600" dirty="0">
                <a:latin typeface="+mn-lt"/>
              </a:rPr>
              <a:t>Osobą realizującą program zewnętrznego wsparcia jest </a:t>
            </a:r>
            <a:r>
              <a:rPr lang="pl-PL" sz="1600" b="1" dirty="0">
                <a:latin typeface="+mn-lt"/>
              </a:rPr>
              <a:t>konsultant wojewódzki.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Specjalista zewnętrzny spoza szkoły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pl-PL" sz="1600" b="1" dirty="0">
                <a:latin typeface="+mn-lt"/>
              </a:rPr>
              <a:t>Osoba zatrudniona w</a:t>
            </a:r>
            <a:r>
              <a:rPr lang="pl-PL" sz="1600" dirty="0">
                <a:latin typeface="+mn-lt"/>
              </a:rPr>
              <a:t>: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Wojewódzkim ośrodku doskonalenia nauczycieli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600" dirty="0">
                <a:latin typeface="+mn-lt"/>
              </a:rPr>
              <a:t>Wojewódzkim centrum kształcenia zawodowego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769460"/>
      </p:ext>
    </p:extLst>
  </p:cSld>
  <p:clrMapOvr>
    <a:masterClrMapping/>
  </p:clrMapOvr>
  <p:transition spd="med">
    <p:fad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63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10.4.E.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dirty="0">
                <a:latin typeface="+mn-lt"/>
              </a:rPr>
              <a:t>Przygotowanie szkół i placówek prowadzących kształcenie zawodowe do pełnienia funkcji wyspecjalizowanych ośrodków kształcenia i szkolenia oraz wsparcie ich w zakresie poradnictwa i informacji zawodowej pod potrzeby regionalnego i lokalnego rynku pracy m.in. poprzez: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Przygotowanie szkół i placówek </a:t>
            </a:r>
            <a:r>
              <a:rPr lang="pl-PL" sz="1600" dirty="0">
                <a:latin typeface="+mn-lt"/>
              </a:rPr>
              <a:t>systemu oświaty prowadzących kształcenie zawodowe </a:t>
            </a:r>
            <a:r>
              <a:rPr lang="pl-PL" sz="1600" b="1" dirty="0">
                <a:latin typeface="+mn-lt"/>
              </a:rPr>
              <a:t>do pełnienia funkcji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b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lub innego zespołu realizującego zadania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dla określonej branży/zawodu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b="1" dirty="0">
                <a:latin typeface="+mn-lt"/>
              </a:rPr>
              <a:t>Wsparcie realizacji zadań </a:t>
            </a:r>
            <a:r>
              <a:rPr lang="pl-PL" sz="1600" dirty="0">
                <a:latin typeface="+mn-lt"/>
              </a:rPr>
              <a:t>dla określonych branż/zawodów </a:t>
            </a:r>
            <a:r>
              <a:rPr lang="pl-PL" sz="1600" b="1" dirty="0">
                <a:latin typeface="+mn-lt"/>
              </a:rPr>
              <a:t>przez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b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lub inne zespoły realizujące zadania </a:t>
            </a:r>
            <a:r>
              <a:rPr lang="pl-PL" sz="1600" dirty="0" err="1">
                <a:latin typeface="+mn-lt"/>
              </a:rPr>
              <a:t>CKZiU</a:t>
            </a: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ctr"/>
            <a:r>
              <a:rPr lang="pl-PL" sz="1600" dirty="0">
                <a:solidFill>
                  <a:srgbClr val="FF0000"/>
                </a:solidFill>
                <a:latin typeface="+mn-lt"/>
              </a:rPr>
              <a:t>Warunek realizacji: wsparcie w pkt. a) może stanowić uzupełnienie wsparcia w pkt. b)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508064"/>
      </p:ext>
    </p:extLst>
  </p:cSld>
  <p:clrMapOvr>
    <a:masterClrMapping/>
  </p:clrMapOvr>
  <p:transition spd="med">
    <p:fad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63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Przygotowanie szkół i placówek systemu oświaty do pełnienia funkcji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b="1" dirty="0">
                <a:latin typeface="+mn-lt"/>
              </a:rPr>
              <a:t> </a:t>
            </a:r>
            <a:r>
              <a:rPr lang="pl-PL" sz="1600" dirty="0">
                <a:latin typeface="+mn-lt"/>
              </a:rPr>
              <a:t>lub innych zespołów realizujących zadania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obejmuje: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Wyposażenie w sprzęt i pomoce dydaktyczne do prowadzenia nauczania w zawodach w określonej branży/zawodzie;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Rozszerzenie lub dostosowanie oferty edukacyjnej </a:t>
            </a:r>
            <a:r>
              <a:rPr lang="pl-PL" sz="1600" dirty="0">
                <a:latin typeface="+mn-lt"/>
              </a:rPr>
              <a:t>świadczonej przez </a:t>
            </a:r>
            <a:r>
              <a:rPr lang="pl-PL" sz="1600" b="1" dirty="0">
                <a:latin typeface="+mn-lt"/>
              </a:rPr>
              <a:t>szkoły wchodzące w skład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lub innych zespołów realizujących zadania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do realizacji </a:t>
            </a:r>
            <a:r>
              <a:rPr lang="pl-PL" sz="1600" b="1" dirty="0">
                <a:latin typeface="+mn-lt"/>
              </a:rPr>
              <a:t>nowych zadań</a:t>
            </a:r>
            <a:r>
              <a:rPr lang="pl-PL" sz="1600" dirty="0">
                <a:latin typeface="+mn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Doskonalenie umiejętności, kompetencji lub kwalifikacji nauczycieli </a:t>
            </a:r>
            <a:r>
              <a:rPr lang="pl-PL" sz="1600" dirty="0">
                <a:latin typeface="+mn-lt"/>
              </a:rPr>
              <a:t>zatrudnionych w szkołach lub placówkach wchodzących w skład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lub innych zespołów realizujących zadania </a:t>
            </a:r>
            <a:r>
              <a:rPr lang="pl-PL" sz="1600" dirty="0" err="1">
                <a:latin typeface="+mn-lt"/>
              </a:rPr>
              <a:t>CKZiU</a:t>
            </a: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Uwaga – zasada trwałości:</a:t>
            </a:r>
          </a:p>
          <a:p>
            <a:pPr algn="just"/>
            <a:r>
              <a:rPr lang="pl-PL" sz="1600" b="1" dirty="0">
                <a:latin typeface="+mn-lt"/>
              </a:rPr>
              <a:t>Beneficjenci muszą zapewnić funkcjonowanie utworzonych w ramach projektu CKZIU lub innych zespołów realizujących zadania </a:t>
            </a:r>
            <a:r>
              <a:rPr lang="pl-PL" sz="1600" b="1" dirty="0" err="1">
                <a:latin typeface="+mn-lt"/>
              </a:rPr>
              <a:t>CKZiU</a:t>
            </a:r>
            <a:r>
              <a:rPr lang="pl-PL" sz="1600" b="1" dirty="0">
                <a:latin typeface="+mn-lt"/>
              </a:rPr>
              <a:t>, przez okres </a:t>
            </a:r>
            <a:r>
              <a:rPr lang="pl-PL" sz="1600" b="1" u="sng" dirty="0">
                <a:latin typeface="+mn-lt"/>
              </a:rPr>
              <a:t>co najmniej 2 lat </a:t>
            </a:r>
            <a:r>
              <a:rPr lang="pl-PL" sz="1600" b="1" dirty="0">
                <a:latin typeface="+mn-lt"/>
              </a:rPr>
              <a:t>od daty zakończenia realizacji projektu. </a:t>
            </a: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52094"/>
      </p:ext>
    </p:extLst>
  </p:cSld>
  <p:clrMapOvr>
    <a:masterClrMapping/>
  </p:clrMapOvr>
  <p:transition spd="med">
    <p:fad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10.4.G i TYP 10.4.H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9524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endParaRPr lang="pl-PL" sz="1600" b="1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10.4.G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b="1" dirty="0">
                <a:latin typeface="+mn-lt"/>
              </a:rPr>
              <a:t>Szkolenia, doradztwo oraz inne formy podwyższania kwalifikacji nauczycieli, w tym nauczycieli kształcenia zawodowego </a:t>
            </a:r>
            <a:r>
              <a:rPr lang="pl-PL" sz="1600" dirty="0">
                <a:latin typeface="+mn-lt"/>
              </a:rPr>
              <a:t>oraz </a:t>
            </a:r>
            <a:r>
              <a:rPr lang="pl-PL" sz="1600" b="1" dirty="0">
                <a:latin typeface="+mn-lt"/>
              </a:rPr>
              <a:t>instruktorów praktycznej nauki zawodu we współpracy z uczelniami i rynkiem pracy </a:t>
            </a:r>
            <a:r>
              <a:rPr lang="pl-PL" sz="1600" dirty="0">
                <a:latin typeface="+mn-lt"/>
              </a:rPr>
              <a:t>(np. staże nauczycieli w przedsiębiorstwach). 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10.4.H.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b="1" dirty="0">
                <a:latin typeface="+mn-lt"/>
              </a:rPr>
              <a:t>Szkolenia, doradztwo oraz inne formy podwyższania kwalifikacji nauczycieli, w tym nauczycieli kształcenia zawodowego </a:t>
            </a:r>
            <a:r>
              <a:rPr lang="pl-PL" sz="1600" dirty="0">
                <a:latin typeface="+mn-lt"/>
              </a:rPr>
              <a:t>oraz </a:t>
            </a:r>
            <a:r>
              <a:rPr lang="pl-PL" sz="1600" b="1" dirty="0">
                <a:latin typeface="+mn-lt"/>
              </a:rPr>
              <a:t>instruktorów praktycznej nauki zawodu </a:t>
            </a:r>
            <a:r>
              <a:rPr lang="pl-PL" sz="1600" dirty="0">
                <a:latin typeface="+mn-lt"/>
              </a:rPr>
              <a:t>pod kątem kształcenia </a:t>
            </a:r>
            <a:r>
              <a:rPr lang="pl-PL" sz="1600" b="1" dirty="0">
                <a:latin typeface="+mn-lt"/>
              </a:rPr>
              <a:t>umiejętności interpersonalnych i społecznych</a:t>
            </a:r>
            <a:r>
              <a:rPr lang="pl-PL" sz="1600" dirty="0">
                <a:latin typeface="+mn-lt"/>
              </a:rPr>
              <a:t>, korzystania z nowoczesnych </a:t>
            </a:r>
            <a:r>
              <a:rPr lang="pl-PL" sz="1600" b="1" dirty="0">
                <a:latin typeface="+mn-lt"/>
              </a:rPr>
              <a:t>technologii informacyjno-komunikacyjnych</a:t>
            </a:r>
            <a:r>
              <a:rPr lang="pl-PL" sz="1600" dirty="0">
                <a:latin typeface="+mn-lt"/>
              </a:rPr>
              <a:t>, wykorzystania </a:t>
            </a:r>
            <a:r>
              <a:rPr lang="pl-PL" sz="1600" b="1" dirty="0">
                <a:latin typeface="+mn-lt"/>
              </a:rPr>
              <a:t>metod eksperymentu naukowego </a:t>
            </a:r>
            <a:r>
              <a:rPr lang="pl-PL" sz="1600" dirty="0">
                <a:latin typeface="+mn-lt"/>
              </a:rPr>
              <a:t>w edukacji i </a:t>
            </a:r>
            <a:r>
              <a:rPr lang="pl-PL" sz="1600" b="1" dirty="0">
                <a:latin typeface="+mn-lt"/>
              </a:rPr>
              <a:t>metod zindywidualizowanego podejścia do ucznia oraz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stosowania metod oraz form organizacyjnych sprzyjających kształtowaniu u uczniów kompetencji kluczowych oraz umiejętności uniwersalnych niezbędnych na rynku pracy.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56350"/>
      </p:ext>
    </p:extLst>
  </p:cSld>
  <p:clrMapOvr>
    <a:masterClrMapping/>
  </p:clrMapOvr>
  <p:transition spd="med">
    <p:fad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10.4.G i TYP 10.4.H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95249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>
                <a:latin typeface="+mn-lt"/>
              </a:rPr>
              <a:t>Zakres wsparcia może objąć:</a:t>
            </a:r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Kursy </a:t>
            </a:r>
            <a:r>
              <a:rPr lang="pl-PL" sz="1500" dirty="0">
                <a:latin typeface="+mn-lt"/>
              </a:rPr>
              <a:t>lub </a:t>
            </a:r>
            <a:r>
              <a:rPr lang="pl-PL" sz="1500" b="1" dirty="0">
                <a:latin typeface="+mn-lt"/>
              </a:rPr>
              <a:t>szkolenia doskonalące (praktyczne i teoretyczne)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Praktyki lub staże </a:t>
            </a:r>
            <a:r>
              <a:rPr lang="pl-PL" sz="1500" dirty="0">
                <a:latin typeface="+mn-lt"/>
              </a:rPr>
              <a:t>w instytucjach z otoczenia społeczno-gospodarczego, w szczególności u pracodawców i przedsiębiorców,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Studia podyplomowe przygotowujące do wykonywania zawodu nauczyciela przedmiotów zawodowych</a:t>
            </a:r>
            <a:r>
              <a:rPr lang="pl-PL" sz="1500" dirty="0">
                <a:latin typeface="+mn-lt"/>
              </a:rPr>
              <a:t> albo obejmujące </a:t>
            </a:r>
            <a:r>
              <a:rPr lang="pl-PL" sz="1500" b="1" dirty="0">
                <a:latin typeface="+mn-lt"/>
              </a:rPr>
              <a:t>tematykę związaną z nauczanym zawodem </a:t>
            </a:r>
            <a:r>
              <a:rPr lang="pl-PL" sz="1500" dirty="0">
                <a:latin typeface="+mn-lt"/>
              </a:rPr>
              <a:t>(branżowe, specjalistyczne) albo </a:t>
            </a:r>
            <a:r>
              <a:rPr lang="pl-PL" sz="1500" b="1" dirty="0">
                <a:latin typeface="+mn-lt"/>
              </a:rPr>
              <a:t>pod kątem kształtowania u uczniów kompetencji kluczowych</a:t>
            </a:r>
            <a:r>
              <a:rPr lang="pl-PL" sz="1500" dirty="0">
                <a:latin typeface="+mn-lt"/>
              </a:rPr>
              <a:t>,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dirty="0">
                <a:latin typeface="+mn-lt"/>
              </a:rPr>
              <a:t>Wspieranie istniejących, budowanie lub moderowanie </a:t>
            </a:r>
            <a:r>
              <a:rPr lang="pl-PL" sz="1500" b="1" dirty="0">
                <a:latin typeface="+mn-lt"/>
              </a:rPr>
              <a:t>sieci współpracy i samokształcenia</a:t>
            </a:r>
            <a:r>
              <a:rPr lang="pl-PL" sz="1500" dirty="0">
                <a:latin typeface="+mn-lt"/>
              </a:rPr>
              <a:t>,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dirty="0">
                <a:latin typeface="+mn-lt"/>
              </a:rPr>
              <a:t>Realizację </a:t>
            </a:r>
            <a:r>
              <a:rPr lang="pl-PL" sz="1500" b="1" dirty="0">
                <a:latin typeface="+mn-lt"/>
              </a:rPr>
              <a:t>programów wspomagania</a:t>
            </a:r>
            <a:r>
              <a:rPr lang="pl-PL" sz="1500" dirty="0">
                <a:latin typeface="+mn-lt"/>
              </a:rPr>
              <a:t>, 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Programy walidacji i certyfikacji </a:t>
            </a:r>
            <a:r>
              <a:rPr lang="pl-PL" sz="1500" dirty="0">
                <a:latin typeface="+mn-lt"/>
              </a:rPr>
              <a:t>wiedzy, umiejętności i kompetencji niezbędnych w pracy dydaktycznej, ze szczególnym uwzględnieniem </a:t>
            </a:r>
            <a:r>
              <a:rPr lang="pl-PL" sz="1500" b="1" dirty="0">
                <a:latin typeface="+mn-lt"/>
              </a:rPr>
              <a:t>nadawania uprawnień egzaminatora w zawodzie instruktorom praktycznej nauki zawodu na terenie przedsiębiorstw;</a:t>
            </a:r>
          </a:p>
          <a:p>
            <a:pPr marL="342900" indent="-342900" algn="just">
              <a:buAutoNum type="alphaLcParenR"/>
            </a:pPr>
            <a:endParaRPr lang="pl-PL" sz="15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500" b="1" dirty="0">
                <a:latin typeface="+mn-lt"/>
              </a:rPr>
              <a:t>Wykorzystanie</a:t>
            </a:r>
            <a:r>
              <a:rPr lang="pl-PL" sz="1500" dirty="0">
                <a:latin typeface="+mn-lt"/>
              </a:rPr>
              <a:t> narzędzi, metod lub form pracy wypracowanych w ramach projektów, w tym pozytywnie zwalidowanych </a:t>
            </a:r>
            <a:r>
              <a:rPr lang="pl-PL" sz="1500" b="1" dirty="0">
                <a:latin typeface="+mn-lt"/>
              </a:rPr>
              <a:t>produktów projektów innowacyjnych</a:t>
            </a:r>
            <a:r>
              <a:rPr lang="pl-PL" sz="1500" dirty="0">
                <a:latin typeface="+mn-lt"/>
              </a:rPr>
              <a:t>, realizowanych w latach 2007-2013 w ramach </a:t>
            </a:r>
            <a:r>
              <a:rPr lang="pl-PL" sz="1500" b="1" dirty="0">
                <a:latin typeface="+mn-lt"/>
              </a:rPr>
              <a:t>POKL.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06536"/>
      </p:ext>
    </p:extLst>
  </p:cSld>
  <p:clrMapOvr>
    <a:masterClrMapping/>
  </p:clrMapOvr>
  <p:transition spd="med">
    <p:fade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10.4.G i TYP 10.4.H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95249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342900" indent="-342900" algn="just"/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Wsparcie skierowane do nauczycieli może być wsparciem uzupełniającym do działań skierowanych do uczniów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Zakres doskonalenia </a:t>
            </a:r>
            <a:r>
              <a:rPr lang="pl-PL" sz="5600" dirty="0">
                <a:latin typeface="+mn-lt"/>
              </a:rPr>
              <a:t>nauczycieli musi być </a:t>
            </a:r>
            <a:r>
              <a:rPr lang="pl-PL" sz="5600" b="1" dirty="0">
                <a:latin typeface="+mn-lt"/>
              </a:rPr>
              <a:t>zgodny z potrzebami szkoły</a:t>
            </a:r>
            <a:endParaRPr lang="pl-PL" sz="5600" dirty="0">
              <a:latin typeface="+mn-lt"/>
            </a:endParaRP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dirty="0">
                <a:latin typeface="+mn-lt"/>
              </a:rPr>
              <a:t>doskonalenie nauczycieli powinno być </a:t>
            </a:r>
            <a:r>
              <a:rPr lang="pl-PL" sz="5600" b="1" dirty="0">
                <a:latin typeface="+mn-lt"/>
              </a:rPr>
              <a:t>prowadzone we współpracy z instytucjami otoczenia społeczno-gospodarczego,</a:t>
            </a:r>
            <a:r>
              <a:rPr lang="pl-PL" sz="5600" dirty="0">
                <a:latin typeface="+mn-lt"/>
              </a:rPr>
              <a:t> w szczególności </a:t>
            </a:r>
            <a:r>
              <a:rPr lang="pl-PL" sz="5600" b="1" dirty="0">
                <a:latin typeface="+mn-lt"/>
              </a:rPr>
              <a:t>z pracodawcami i przedsiębiorcami </a:t>
            </a:r>
            <a:r>
              <a:rPr lang="pl-PL" sz="5600" dirty="0">
                <a:latin typeface="+mn-lt"/>
              </a:rPr>
              <a:t>z danego obszaru</a:t>
            </a: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dirty="0">
                <a:latin typeface="+mn-lt"/>
              </a:rPr>
              <a:t>Wsparcie powinno być </a:t>
            </a:r>
            <a:r>
              <a:rPr lang="pl-PL" sz="5600" b="1" dirty="0">
                <a:latin typeface="+mn-lt"/>
              </a:rPr>
              <a:t>prowadzone z wykorzystaniem doświadczenia placówek doskonalenia nauczycieli</a:t>
            </a: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Praktyki lub staże </a:t>
            </a:r>
            <a:r>
              <a:rPr lang="pl-PL" sz="5600" dirty="0">
                <a:latin typeface="+mn-lt"/>
              </a:rPr>
              <a:t>dla nauczycieli organizowane w instytucjach z otoczenia społeczno-gospodarczego szkół </a:t>
            </a:r>
            <a:r>
              <a:rPr lang="pl-PL" sz="5600" b="1" dirty="0">
                <a:latin typeface="+mn-lt"/>
              </a:rPr>
              <a:t>trwają minimum 40 godzin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Studia</a:t>
            </a:r>
            <a:r>
              <a:rPr lang="pl-PL" sz="5600" dirty="0">
                <a:latin typeface="+mn-lt"/>
              </a:rPr>
              <a:t> podyplomowe, </a:t>
            </a:r>
            <a:r>
              <a:rPr lang="pl-PL" sz="5600" b="1" dirty="0">
                <a:latin typeface="+mn-lt"/>
              </a:rPr>
              <a:t>kursy </a:t>
            </a:r>
            <a:r>
              <a:rPr lang="pl-PL" sz="5600" dirty="0">
                <a:latin typeface="+mn-lt"/>
              </a:rPr>
              <a:t>kwalifikacyjne lub </a:t>
            </a:r>
            <a:r>
              <a:rPr lang="pl-PL" sz="5600" b="1" dirty="0">
                <a:latin typeface="+mn-lt"/>
              </a:rPr>
              <a:t>szkolenia</a:t>
            </a:r>
            <a:r>
              <a:rPr lang="pl-PL" sz="5600" dirty="0">
                <a:latin typeface="+mn-lt"/>
              </a:rPr>
              <a:t> powinny </a:t>
            </a:r>
            <a:r>
              <a:rPr lang="pl-PL" sz="5600" b="1" dirty="0">
                <a:latin typeface="+mn-lt"/>
              </a:rPr>
              <a:t>umożliwić uzyskanie przygotowania pedagogicznego lub kwalifikacji do zajmowania stanowiska nauczyciela teoretycznych przedmiotów zawodowych lub praktycznej nauki zawodu </a:t>
            </a:r>
            <a:r>
              <a:rPr lang="pl-PL" sz="5600" dirty="0">
                <a:latin typeface="+mn-lt"/>
              </a:rPr>
              <a:t>zgodnie z przepisami w sprawie kwalifikacji wymaganych od nauczycieli </a:t>
            </a:r>
          </a:p>
          <a:p>
            <a:pPr marL="342900" indent="-342900" algn="just"/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Studia podyplomowe </a:t>
            </a:r>
            <a:r>
              <a:rPr lang="pl-PL" sz="5600" dirty="0">
                <a:latin typeface="+mn-lt"/>
              </a:rPr>
              <a:t>powinny spełniać </a:t>
            </a:r>
            <a:r>
              <a:rPr lang="pl-PL" sz="5600" b="1" dirty="0">
                <a:latin typeface="+mn-lt"/>
              </a:rPr>
              <a:t>wymogi</a:t>
            </a:r>
            <a:r>
              <a:rPr lang="pl-PL" sz="5600" dirty="0">
                <a:latin typeface="+mn-lt"/>
              </a:rPr>
              <a:t> określone w Rozporządzeniu Ministra Nauki i Szkolnictwa Wyższego w sprawie </a:t>
            </a:r>
            <a:r>
              <a:rPr lang="pl-PL" sz="5600" b="1" dirty="0">
                <a:latin typeface="+mn-lt"/>
              </a:rPr>
              <a:t>standardów kształcenia przygotowującego do wykonywania zawodu nauczyciela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Preferencja </a:t>
            </a:r>
            <a:r>
              <a:rPr lang="pl-PL" sz="5600" dirty="0">
                <a:latin typeface="+mn-lt"/>
              </a:rPr>
              <a:t>dla studiów, kursów przygotowujących do wykonywania zawodu nauczyciela kształcenia zawodowego </a:t>
            </a:r>
            <a:r>
              <a:rPr lang="pl-PL" sz="5600" b="1" dirty="0">
                <a:latin typeface="+mn-lt"/>
              </a:rPr>
              <a:t>w ramach zawodów nowo wprowadzonych do klasyfikacji zawodów, zawodów wprowadzonych w efekcie modernizacji oferty kształcenia albo nowoutworzonych kierunków nauczania lub zawodów</a:t>
            </a: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algn="just"/>
            <a:endParaRPr lang="pl-PL" sz="2500" dirty="0">
              <a:latin typeface="+mn-lt"/>
            </a:endParaRPr>
          </a:p>
          <a:p>
            <a:pPr algn="just"/>
            <a:endParaRPr lang="pl-PL" sz="25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761223"/>
      </p:ext>
    </p:extLst>
  </p:cSld>
  <p:clrMapOvr>
    <a:masterClrMapping/>
  </p:clrMapOvr>
  <p:transition spd="med">
    <p:fade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Doskonalenie nauczycieli - preferencje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6"/>
            <a:ext cx="8043307" cy="4695249"/>
          </a:xfrm>
          <a:prstGeom prst="rect">
            <a:avLst/>
          </a:prstGeom>
          <a:noFill/>
        </p:spPr>
        <p:txBody>
          <a:bodyPr wrap="square" rtlCol="0">
            <a:normAutofit fontScale="40000" lnSpcReduction="20000"/>
          </a:bodyPr>
          <a:lstStyle/>
          <a:p>
            <a:pPr marL="342900" indent="-342900" algn="just"/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Preferencja </a:t>
            </a:r>
            <a:r>
              <a:rPr lang="pl-PL" sz="5600" dirty="0">
                <a:latin typeface="+mn-lt"/>
              </a:rPr>
              <a:t>dla studiów, kursów przygotowujących do wykonywania zawodu nauczyciela kształcenia zawodowego </a:t>
            </a:r>
            <a:r>
              <a:rPr lang="pl-PL" sz="5600" b="1" dirty="0">
                <a:latin typeface="+mn-lt"/>
              </a:rPr>
              <a:t>w ramach zawodów nowo wprowadzonych do klasyfikacji zawodów, zawodów wprowadzonych w efekcie modernizacji oferty kształcenia albo nowoutworzonych kierunków nauczania lub zawodów.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5600" b="1" dirty="0">
                <a:latin typeface="+mn-lt"/>
              </a:rPr>
              <a:t>Rekomenduje</a:t>
            </a:r>
            <a:r>
              <a:rPr lang="pl-PL" sz="5600" dirty="0">
                <a:latin typeface="+mn-lt"/>
              </a:rPr>
              <a:t> się aby doskonalenie nauczycieli dotyczyło również </a:t>
            </a:r>
            <a:r>
              <a:rPr lang="pl-PL" sz="5600" b="1" dirty="0">
                <a:latin typeface="+mn-lt"/>
              </a:rPr>
              <a:t>przygotowania do pracy z dziećmi i młodzieżą ze specjalnymi potrzebami edukacyjnymi i rozwojowymi, w tym z niepełnosprawnościami.</a:t>
            </a:r>
          </a:p>
          <a:p>
            <a:pPr marL="342900" indent="-342900" algn="just">
              <a:buAutoNum type="alphaLcParenR"/>
            </a:pPr>
            <a:endParaRPr lang="pl-PL" sz="5600" dirty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5600" b="1" dirty="0">
              <a:latin typeface="+mn-lt"/>
            </a:endParaRPr>
          </a:p>
          <a:p>
            <a:pPr algn="just"/>
            <a:endParaRPr lang="pl-PL" sz="2500" dirty="0">
              <a:latin typeface="+mn-lt"/>
            </a:endParaRPr>
          </a:p>
          <a:p>
            <a:pPr algn="just"/>
            <a:endParaRPr lang="pl-PL" sz="25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665241"/>
      </p:ext>
    </p:extLst>
  </p:cSld>
  <p:clrMapOvr>
    <a:masterClrMapping/>
  </p:clrMapOvr>
  <p:transition spd="med">
    <p:fade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10621"/>
            <a:ext cx="8229600" cy="647548"/>
          </a:xfrm>
        </p:spPr>
        <p:txBody>
          <a:bodyPr/>
          <a:lstStyle/>
          <a:p>
            <a:r>
              <a:rPr lang="pl-PL" sz="2800" b="1" dirty="0"/>
              <a:t>UWAGA OGÓLNA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87323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endParaRPr lang="pl-PL" sz="2600" dirty="0">
              <a:latin typeface="+mn-lt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8000" b="1" dirty="0">
                <a:latin typeface="+mn-lt"/>
                <a:cs typeface="Arial" pitchFamily="34" charset="0"/>
              </a:rPr>
              <a:t>Wszystkie działania zaplanowane w projekcie muszą stanowić </a:t>
            </a:r>
            <a:r>
              <a:rPr lang="pl-PL" sz="8000" b="1" u="sng" dirty="0">
                <a:latin typeface="+mn-lt"/>
                <a:cs typeface="Arial" pitchFamily="34" charset="0"/>
              </a:rPr>
              <a:t>uzupełnienie/rozszerzenie/wartość dodaną </a:t>
            </a:r>
            <a:r>
              <a:rPr lang="pl-PL" sz="8000" b="1" dirty="0">
                <a:latin typeface="+mn-lt"/>
                <a:cs typeface="Arial" pitchFamily="34" charset="0"/>
              </a:rPr>
              <a:t>w stosunku do działań prowadzonych w szkole w okresie 12 miesięcy poprzedzających złożenie wniosku o dofinansowanie </a:t>
            </a:r>
          </a:p>
          <a:p>
            <a:pPr algn="ctr"/>
            <a:r>
              <a:rPr lang="pl-PL" sz="8000" b="1" dirty="0">
                <a:latin typeface="+mn-lt"/>
                <a:cs typeface="Arial" pitchFamily="34" charset="0"/>
              </a:rPr>
              <a:t>(nie dotyczy działań finansowanych z RPO WD i programów rządowych)</a:t>
            </a:r>
          </a:p>
          <a:p>
            <a:pPr algn="ctr"/>
            <a:endParaRPr lang="pl-PL" sz="80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Deklaracja w powyższym zakresie - wpisana w treść wniosku o dofinansowanie.</a:t>
            </a: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dirty="0">
                <a:latin typeface="+mn-lt"/>
                <a:cs typeface="Arial" pitchFamily="34" charset="0"/>
              </a:rPr>
              <a:t>Projekty EFS nie mają na celu zastępowania finansowania dotychczasowej działalności szkół i placówek systemu oświaty prowadzących kształcenie zawodowe.</a:t>
            </a: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8344285"/>
      </p:ext>
    </p:extLst>
  </p:cSld>
  <p:clrMapOvr>
    <a:masterClrMapping/>
  </p:clrMapOvr>
  <p:transition spd="med">
    <p:fade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 err="1"/>
              <a:t>CROSS-FINANCING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043307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just"/>
            <a:r>
              <a:rPr lang="pl-PL" sz="1700" b="1" dirty="0" err="1">
                <a:latin typeface="+mn-lt"/>
              </a:rPr>
              <a:t>Cross-financing</a:t>
            </a:r>
            <a:r>
              <a:rPr lang="pl-PL" sz="1700" i="1" dirty="0">
                <a:latin typeface="+mn-lt"/>
              </a:rPr>
              <a:t> </a:t>
            </a:r>
            <a:r>
              <a:rPr lang="pl-PL" sz="1700" dirty="0">
                <a:latin typeface="+mn-lt"/>
              </a:rPr>
              <a:t>może dotyczyć wyłącznie takich kategorii </a:t>
            </a:r>
            <a:r>
              <a:rPr lang="pl-PL" sz="1700" b="1" dirty="0">
                <a:latin typeface="+mn-lt"/>
              </a:rPr>
              <a:t>wydatków,</a:t>
            </a:r>
            <a:r>
              <a:rPr lang="pl-PL" sz="1700" dirty="0">
                <a:latin typeface="+mn-lt"/>
              </a:rPr>
              <a:t> </a:t>
            </a:r>
            <a:r>
              <a:rPr lang="pl-PL" sz="1700" b="1" dirty="0">
                <a:latin typeface="+mn-lt"/>
              </a:rPr>
              <a:t>bez których realizacja projektu nie byłaby możliwa,</a:t>
            </a:r>
            <a:r>
              <a:rPr lang="pl-PL" sz="1700" dirty="0">
                <a:latin typeface="+mn-lt"/>
              </a:rPr>
              <a:t> w szczególności w związku z zapewnieniem realizacji zasady równości szans, a zwłaszcza potrzeb osób z </a:t>
            </a:r>
            <a:r>
              <a:rPr lang="pl-PL" sz="1700" dirty="0" err="1">
                <a:latin typeface="+mn-lt"/>
              </a:rPr>
              <a:t>niepełnosprawnościami</a:t>
            </a:r>
            <a:r>
              <a:rPr lang="pl-PL" sz="1700" dirty="0">
                <a:latin typeface="+mn-lt"/>
              </a:rPr>
              <a:t>. </a:t>
            </a:r>
          </a:p>
          <a:p>
            <a:pPr algn="just"/>
            <a:endParaRPr lang="pl-PL" sz="1700" dirty="0">
              <a:latin typeface="+mn-lt"/>
            </a:endParaRPr>
          </a:p>
          <a:p>
            <a:pPr algn="just"/>
            <a:r>
              <a:rPr lang="pl-PL" sz="1700" dirty="0">
                <a:latin typeface="+mn-lt"/>
              </a:rPr>
              <a:t>Wydatki powinny </a:t>
            </a:r>
            <a:r>
              <a:rPr lang="pl-PL" sz="1700" b="1" dirty="0">
                <a:latin typeface="+mn-lt"/>
              </a:rPr>
              <a:t>wynikać z potrzeby realizacji danego projektu </a:t>
            </a:r>
            <a:r>
              <a:rPr lang="pl-PL" sz="1700" dirty="0">
                <a:latin typeface="+mn-lt"/>
              </a:rPr>
              <a:t>i stanowić logiczne uzupełnienie działań. </a:t>
            </a:r>
            <a:r>
              <a:rPr lang="pl-PL" sz="1700" dirty="0" err="1">
                <a:latin typeface="+mn-lt"/>
              </a:rPr>
              <a:t>Cross-financing</a:t>
            </a:r>
            <a:r>
              <a:rPr lang="pl-PL" sz="1700" dirty="0">
                <a:latin typeface="+mn-lt"/>
              </a:rPr>
              <a:t> powinien być </a:t>
            </a:r>
            <a:r>
              <a:rPr lang="pl-PL" sz="1700" b="1" dirty="0">
                <a:latin typeface="+mn-lt"/>
              </a:rPr>
              <a:t>bezpośrednio powiązany z głównymi zadaniami </a:t>
            </a:r>
            <a:r>
              <a:rPr lang="pl-PL" sz="1700" dirty="0">
                <a:latin typeface="+mn-lt"/>
              </a:rPr>
              <a:t>realizowanymi w ramach danego projektu. </a:t>
            </a:r>
          </a:p>
          <a:p>
            <a:pPr algn="just"/>
            <a:r>
              <a:rPr lang="pl-PL" sz="1700" dirty="0">
                <a:latin typeface="+mn-lt"/>
              </a:rPr>
              <a:t> </a:t>
            </a:r>
          </a:p>
          <a:p>
            <a:pPr algn="just"/>
            <a:r>
              <a:rPr lang="pl-PL" sz="1700" dirty="0">
                <a:latin typeface="+mn-lt"/>
              </a:rPr>
              <a:t>W przypadku projektów współfinansowanych z EFS </a:t>
            </a:r>
            <a:r>
              <a:rPr lang="pl-PL" sz="1700" dirty="0" err="1">
                <a:latin typeface="+mn-lt"/>
              </a:rPr>
              <a:t>cross-financing</a:t>
            </a:r>
            <a:r>
              <a:rPr lang="pl-PL" sz="1700" dirty="0">
                <a:latin typeface="+mn-lt"/>
              </a:rPr>
              <a:t> może dotyczyć wyłącznie:</a:t>
            </a:r>
          </a:p>
          <a:p>
            <a:pPr algn="just"/>
            <a:r>
              <a:rPr lang="pl-PL" sz="1700" dirty="0">
                <a:latin typeface="+mn-lt"/>
              </a:rPr>
              <a:t>a) </a:t>
            </a:r>
            <a:r>
              <a:rPr lang="pl-PL" sz="1700" b="1" dirty="0">
                <a:latin typeface="+mn-lt"/>
              </a:rPr>
              <a:t>zakupu nieruchomości</a:t>
            </a:r>
            <a:r>
              <a:rPr lang="pl-PL" sz="1700" dirty="0">
                <a:latin typeface="+mn-lt"/>
              </a:rPr>
              <a:t>;</a:t>
            </a:r>
          </a:p>
          <a:p>
            <a:pPr algn="just"/>
            <a:r>
              <a:rPr lang="pl-PL" sz="1700" dirty="0">
                <a:latin typeface="+mn-lt"/>
              </a:rPr>
              <a:t>b) </a:t>
            </a:r>
            <a:r>
              <a:rPr lang="pl-PL" sz="1700" b="1" dirty="0">
                <a:latin typeface="+mn-lt"/>
              </a:rPr>
              <a:t>zakupu infrastruktury</a:t>
            </a:r>
            <a:r>
              <a:rPr lang="pl-PL" sz="1700" dirty="0">
                <a:latin typeface="+mn-lt"/>
              </a:rPr>
              <a:t>, przy czym poprzez infrastrukturę rozumie się </a:t>
            </a:r>
            <a:r>
              <a:rPr lang="pl-PL" sz="1700" b="1" dirty="0">
                <a:latin typeface="+mn-lt"/>
              </a:rPr>
              <a:t>elementy nieprzenośne</a:t>
            </a:r>
            <a:r>
              <a:rPr lang="pl-PL" sz="1700" dirty="0">
                <a:latin typeface="+mn-lt"/>
              </a:rPr>
              <a:t> </a:t>
            </a:r>
            <a:r>
              <a:rPr lang="pl-PL" sz="1700" b="1" dirty="0">
                <a:latin typeface="+mn-lt"/>
              </a:rPr>
              <a:t>na stałe przytwierdzone do nieruchomości</a:t>
            </a:r>
            <a:r>
              <a:rPr lang="pl-PL" sz="1700" dirty="0">
                <a:latin typeface="+mn-lt"/>
              </a:rPr>
              <a:t>, np. wykonanie podjazdu do budynku, zainstalowanie windy w budynku;</a:t>
            </a:r>
          </a:p>
          <a:p>
            <a:pPr algn="just"/>
            <a:r>
              <a:rPr lang="pl-PL" sz="1700" dirty="0">
                <a:latin typeface="+mn-lt"/>
              </a:rPr>
              <a:t>c) dostosowania lub adaptacji (</a:t>
            </a:r>
            <a:r>
              <a:rPr lang="pl-PL" sz="1700" b="1" dirty="0">
                <a:latin typeface="+mn-lt"/>
              </a:rPr>
              <a:t>prace remontowo-wykończeniowe</a:t>
            </a:r>
            <a:r>
              <a:rPr lang="pl-PL" sz="1700" dirty="0">
                <a:latin typeface="+mn-lt"/>
              </a:rPr>
              <a:t>) budynków i pomieszczeń.</a:t>
            </a:r>
          </a:p>
          <a:p>
            <a:pPr algn="just"/>
            <a:endParaRPr lang="pl-PL" sz="1700" dirty="0">
              <a:latin typeface="+mn-lt"/>
            </a:endParaRPr>
          </a:p>
          <a:p>
            <a:pPr algn="ctr"/>
            <a:r>
              <a:rPr lang="pl-PL" sz="1700" b="1" dirty="0">
                <a:solidFill>
                  <a:srgbClr val="FF0000"/>
                </a:solidFill>
                <a:latin typeface="+mn-lt"/>
              </a:rPr>
              <a:t>W PROJEKTACH </a:t>
            </a:r>
            <a:r>
              <a:rPr lang="pl-PL" sz="1700" b="1" u="sng" dirty="0">
                <a:solidFill>
                  <a:srgbClr val="FF0000"/>
                </a:solidFill>
                <a:latin typeface="+mn-lt"/>
              </a:rPr>
              <a:t>NIE OBEJMUJĄCYCH ZAKUPU WYPOSAŻENIA </a:t>
            </a:r>
            <a:r>
              <a:rPr lang="pl-PL" sz="1700" b="1" dirty="0">
                <a:solidFill>
                  <a:srgbClr val="FF0000"/>
                </a:solidFill>
                <a:latin typeface="+mn-lt"/>
              </a:rPr>
              <a:t>DO REALIZACJI KSZTAŁCENIA ZAWODOWEGO – LIMIT WYNOSI </a:t>
            </a:r>
            <a:r>
              <a:rPr lang="pl-PL" sz="1700" b="1" u="sng" dirty="0">
                <a:solidFill>
                  <a:schemeClr val="accent1"/>
                </a:solidFill>
                <a:latin typeface="+mn-lt"/>
              </a:rPr>
              <a:t>10% FINANSOWANIA UNIJNEGO</a:t>
            </a:r>
          </a:p>
          <a:p>
            <a:pPr algn="ctr"/>
            <a:endParaRPr lang="pl-PL" sz="1700" b="1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pl-PL" sz="1700" b="1" dirty="0">
                <a:solidFill>
                  <a:srgbClr val="FF0000"/>
                </a:solidFill>
                <a:latin typeface="+mn-lt"/>
              </a:rPr>
              <a:t>W PROJEKTACH </a:t>
            </a:r>
            <a:r>
              <a:rPr lang="pl-PL" sz="1700" b="1" u="sng" dirty="0">
                <a:solidFill>
                  <a:srgbClr val="FF0000"/>
                </a:solidFill>
                <a:latin typeface="+mn-lt"/>
              </a:rPr>
              <a:t>OBEJMUJĄCYCH ZAKUP WYPOSAŻENIA </a:t>
            </a:r>
            <a:r>
              <a:rPr lang="pl-PL" sz="1700" b="1" dirty="0">
                <a:solidFill>
                  <a:srgbClr val="FF0000"/>
                </a:solidFill>
                <a:latin typeface="+mn-lt"/>
              </a:rPr>
              <a:t>DO REALZIACJI KSZTAŁCENIA ZAWODOWEGO – LIMIT WYNOSI </a:t>
            </a:r>
            <a:r>
              <a:rPr lang="pl-PL" sz="1700" b="1" u="sng" dirty="0">
                <a:solidFill>
                  <a:schemeClr val="accent1"/>
                </a:solidFill>
                <a:latin typeface="+mn-lt"/>
              </a:rPr>
              <a:t>20% FINANSOWANIA UNIJNEGO</a:t>
            </a:r>
          </a:p>
          <a:p>
            <a:pPr algn="just"/>
            <a:endParaRPr lang="pl-PL" sz="1700" b="1" dirty="0">
              <a:latin typeface="+mn-lt"/>
              <a:cs typeface="Arial" pitchFamily="34" charset="0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0384"/>
            <a:ext cx="8713788" cy="48284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ctr"/>
            <a:endParaRPr lang="pl-PL" sz="3000" b="1" dirty="0">
              <a:latin typeface="+mn-lt"/>
            </a:endParaRPr>
          </a:p>
          <a:p>
            <a:pPr algn="ctr"/>
            <a:r>
              <a:rPr lang="pl-PL" sz="3000" dirty="0">
                <a:latin typeface="+mn-lt"/>
              </a:rPr>
              <a:t>Zgodnie z kryterium dostępu nr 5: </a:t>
            </a: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r>
              <a:rPr lang="pl-PL" sz="3000" b="1" dirty="0">
                <a:latin typeface="+mn-lt"/>
              </a:rPr>
              <a:t>gdy Wnioskodawcą jest</a:t>
            </a:r>
          </a:p>
          <a:p>
            <a:pPr algn="ctr"/>
            <a:r>
              <a:rPr lang="pl-PL" sz="3000" b="1" u="sng" dirty="0">
                <a:latin typeface="+mn-lt"/>
              </a:rPr>
              <a:t>INSTYTUCJA RYNKU PRACY, PRACODAWCA, PRZEDSIĘBIORCA LUB ORGANIZACJA PRACODAWCÓW,</a:t>
            </a:r>
            <a:endParaRPr lang="pl-PL" sz="3000" b="1" dirty="0">
              <a:latin typeface="+mn-lt"/>
            </a:endParaRPr>
          </a:p>
          <a:p>
            <a:pPr algn="ctr"/>
            <a:r>
              <a:rPr lang="pl-PL" sz="3000" b="1" dirty="0">
                <a:solidFill>
                  <a:srgbClr val="FF0000"/>
                </a:solidFill>
                <a:latin typeface="+mn-lt"/>
              </a:rPr>
              <a:t>Partnerem projektu </a:t>
            </a:r>
          </a:p>
          <a:p>
            <a:pPr algn="ctr"/>
            <a:r>
              <a:rPr lang="pl-PL" sz="3000" b="1" dirty="0">
                <a:solidFill>
                  <a:srgbClr val="FF0000"/>
                </a:solidFill>
                <a:latin typeface="+mn-lt"/>
              </a:rPr>
              <a:t>musi być </a:t>
            </a:r>
          </a:p>
          <a:p>
            <a:pPr algn="ctr"/>
            <a:r>
              <a:rPr lang="pl-PL" sz="3000" b="1" u="sng" dirty="0">
                <a:solidFill>
                  <a:srgbClr val="FF0000"/>
                </a:solidFill>
                <a:latin typeface="+mn-lt"/>
              </a:rPr>
              <a:t>ORGAN PROWADZĄCY </a:t>
            </a:r>
          </a:p>
          <a:p>
            <a:pPr algn="ctr"/>
            <a:r>
              <a:rPr lang="pl-PL" sz="3000" b="1" dirty="0">
                <a:latin typeface="+mn-lt"/>
              </a:rPr>
              <a:t>szkołę lub placówkę oświatową, realizującą kształcenie zawodowe</a:t>
            </a: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endParaRPr lang="pl-PL" sz="3000" b="1" dirty="0">
              <a:latin typeface="+mn-lt"/>
            </a:endParaRPr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dirty="0">
              <a:latin typeface="+mn-lt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3324311" y="957164"/>
            <a:ext cx="2424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WNIOSKODAWCY</a:t>
            </a:r>
          </a:p>
        </p:txBody>
      </p:sp>
    </p:spTree>
    <p:extLst>
      <p:ext uri="{BB962C8B-B14F-4D97-AF65-F5344CB8AC3E}">
        <p14:creationId xmlns:p14="http://schemas.microsoft.com/office/powerpoint/2010/main" val="1352835736"/>
      </p:ext>
    </p:extLst>
  </p:cSld>
  <p:clrMapOvr>
    <a:masterClrMapping/>
  </p:clrMapOvr>
  <p:transition spd="med">
    <p:fade/>
  </p:transition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ŚRODKI TRWAŁE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r>
              <a:rPr lang="pl-PL" sz="1700" b="1" dirty="0">
                <a:latin typeface="+mn-lt"/>
              </a:rPr>
              <a:t>Zakup środków trwałych</a:t>
            </a:r>
            <a:r>
              <a:rPr lang="pl-PL" sz="1700" dirty="0">
                <a:latin typeface="+mn-lt"/>
              </a:rPr>
              <a:t>, za wyjątkiem zakupu nieruchomości, infrastruktury i środków trwałych przeznaczonych na dostosowanie lub adaptację budynków i pomieszczeń, </a:t>
            </a:r>
          </a:p>
          <a:p>
            <a:pPr algn="just"/>
            <a:r>
              <a:rPr lang="pl-PL" sz="1700" b="1" dirty="0">
                <a:latin typeface="+mn-lt"/>
              </a:rPr>
              <a:t>nie stanowi wydatku w ramach </a:t>
            </a:r>
            <a:r>
              <a:rPr lang="pl-PL" sz="1700" b="1" dirty="0" err="1">
                <a:latin typeface="+mn-lt"/>
              </a:rPr>
              <a:t>cross-financingu</a:t>
            </a:r>
            <a:r>
              <a:rPr lang="pl-PL" sz="1700" b="1" i="1" dirty="0">
                <a:latin typeface="+mn-lt"/>
              </a:rPr>
              <a:t>.</a:t>
            </a: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W PROJEKTACH </a:t>
            </a:r>
            <a:r>
              <a:rPr lang="pl-PL" sz="1600" b="1" u="sng" dirty="0">
                <a:solidFill>
                  <a:srgbClr val="FF0000"/>
                </a:solidFill>
                <a:latin typeface="+mn-lt"/>
              </a:rPr>
              <a:t>NIE OBEJMUJĄCYCYH ZAKUPU WYPOSAŻENIA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DO KSZTAŁCENIA ZAWODOWEGO – 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LIMIT NA ZAKUP ŚRODKÓW TRWAŁYCH O WARTOŚCI JEDNOSTKOWEJ RÓWNEJ I WYŻSZEJ 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3 500 ZŁ NETTO ORAZ </a:t>
            </a:r>
            <a:r>
              <a:rPr lang="pl-PL" sz="1600" b="1" dirty="0" err="1">
                <a:solidFill>
                  <a:srgbClr val="FF0000"/>
                </a:solidFill>
                <a:latin typeface="+mn-lt"/>
              </a:rPr>
              <a:t>CROSS-FINANCING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 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WYNOSI </a:t>
            </a:r>
            <a:r>
              <a:rPr lang="pl-PL" sz="1600" b="1" u="sng" dirty="0">
                <a:solidFill>
                  <a:schemeClr val="accent1"/>
                </a:solidFill>
                <a:latin typeface="+mn-lt"/>
              </a:rPr>
              <a:t>10% WYDATKÓW PROJEKTU</a:t>
            </a:r>
          </a:p>
          <a:p>
            <a:pPr algn="just"/>
            <a:endParaRPr lang="pl-PL" sz="1600" b="1" dirty="0">
              <a:solidFill>
                <a:srgbClr val="FF0000"/>
              </a:solidFill>
              <a:latin typeface="+mn-lt"/>
            </a:endParaRPr>
          </a:p>
          <a:p>
            <a:pPr algn="just"/>
            <a:endParaRPr lang="pl-PL" sz="1600" b="1" dirty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W PROJEKTACH </a:t>
            </a:r>
            <a:r>
              <a:rPr lang="pl-PL" sz="1600" b="1" u="sng" dirty="0">
                <a:solidFill>
                  <a:srgbClr val="FF0000"/>
                </a:solidFill>
                <a:latin typeface="+mn-lt"/>
              </a:rPr>
              <a:t>OBEJMUJĄCYCYH ZAKUP WYPOSAŻENIA 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DO KSZTAŁCENIA ZAWODOWEGO – LIMIT NA ZAKUP ŚRODKÓW TRWALYCH O WARTOŚCI JEDNOSTKOWEJ RÓWNEJ I WYŻSZEJ </a:t>
            </a:r>
            <a:br>
              <a:rPr lang="pl-PL" sz="1600" b="1" dirty="0">
                <a:solidFill>
                  <a:srgbClr val="FF0000"/>
                </a:solidFill>
                <a:latin typeface="+mn-lt"/>
              </a:rPr>
            </a:br>
            <a:r>
              <a:rPr lang="pl-PL" sz="1600" b="1" dirty="0">
                <a:solidFill>
                  <a:srgbClr val="FF0000"/>
                </a:solidFill>
                <a:latin typeface="+mn-lt"/>
              </a:rPr>
              <a:t>3 500 ZŁ NETTO ORAZ </a:t>
            </a:r>
            <a:r>
              <a:rPr lang="pl-PL" sz="1600" b="1" dirty="0" err="1">
                <a:solidFill>
                  <a:srgbClr val="FF0000"/>
                </a:solidFill>
                <a:latin typeface="+mn-lt"/>
              </a:rPr>
              <a:t>CROSS-FINANCING</a:t>
            </a:r>
            <a:r>
              <a:rPr lang="pl-PL" sz="1600" b="1" dirty="0">
                <a:solidFill>
                  <a:srgbClr val="FF0000"/>
                </a:solidFill>
                <a:latin typeface="+mn-lt"/>
              </a:rPr>
              <a:t> </a:t>
            </a:r>
          </a:p>
          <a:p>
            <a:pPr algn="ctr"/>
            <a:r>
              <a:rPr lang="pl-PL" sz="1600" b="1" dirty="0">
                <a:solidFill>
                  <a:srgbClr val="FF0000"/>
                </a:solidFill>
                <a:latin typeface="+mn-lt"/>
              </a:rPr>
              <a:t>WYNOSI </a:t>
            </a:r>
            <a:r>
              <a:rPr lang="pl-PL" sz="1600" b="1" u="sng" dirty="0">
                <a:solidFill>
                  <a:schemeClr val="accent1"/>
                </a:solidFill>
                <a:latin typeface="+mn-lt"/>
              </a:rPr>
              <a:t>20% WYDATKÓW PROJEKTU</a:t>
            </a: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ŚRODKI TRWAŁE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2" y="1692727"/>
            <a:ext cx="8115315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just"/>
            <a:endParaRPr lang="pl-PL" sz="1700" dirty="0">
              <a:latin typeface="+mn-lt"/>
            </a:endParaRPr>
          </a:p>
          <a:p>
            <a:pPr algn="just"/>
            <a:r>
              <a:rPr lang="pl-PL" sz="1700" dirty="0">
                <a:latin typeface="+mn-lt"/>
              </a:rPr>
              <a:t>Środki trwałe oraz wartości niematerialne i prawne </a:t>
            </a:r>
            <a:r>
              <a:rPr lang="pl-PL" sz="1700" b="1" dirty="0">
                <a:latin typeface="+mn-lt"/>
              </a:rPr>
              <a:t>dzieli się ze względu na sposób wykorzystania w projekcie:</a:t>
            </a:r>
          </a:p>
          <a:p>
            <a:pPr algn="just"/>
            <a:endParaRPr lang="pl-PL" sz="1700" b="1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700" b="1" dirty="0">
                <a:latin typeface="+mn-lt"/>
              </a:rPr>
              <a:t>powiązane z przedmiotem projektu </a:t>
            </a:r>
            <a:r>
              <a:rPr lang="pl-PL" sz="1700" dirty="0">
                <a:latin typeface="+mn-lt"/>
              </a:rPr>
              <a:t>(np. wyposażenie warsztatu szkolnego)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700" dirty="0">
                <a:latin typeface="+mn-lt"/>
              </a:rPr>
              <a:t>wydatki (w tym koszt dostawy, montażu) mogą być kwalifikowalne w całości lub w części zgodnie ze wskazaniem Wnioskodawcy w oparciu o ich faktyczne wykorzystanie w projekcie</a:t>
            </a:r>
          </a:p>
          <a:p>
            <a:pPr marL="800100" lvl="1" indent="-342900" algn="just"/>
            <a:endParaRPr lang="pl-PL" sz="1700" dirty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700" b="1" dirty="0">
                <a:latin typeface="+mn-lt"/>
              </a:rPr>
              <a:t>wspomagające proces wdrażania projektu </a:t>
            </a:r>
            <a:r>
              <a:rPr lang="pl-PL" sz="1700" dirty="0">
                <a:latin typeface="+mn-lt"/>
              </a:rPr>
              <a:t>(np. rzutnik na szkolenia dla nauczycieli)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700" dirty="0">
                <a:latin typeface="+mn-lt"/>
              </a:rPr>
              <a:t>wydatki mogą być kwalifikowalne tylko w wysokości odpowiadającej odpisom amortyzacyjnym za okres, w którym będą wykorzystywane w projekcie</a:t>
            </a:r>
          </a:p>
          <a:p>
            <a:pPr marL="800100" lvl="1" indent="-342900" algn="just">
              <a:buFont typeface="Wingdings" pitchFamily="2" charset="2"/>
              <a:buChar char="ü"/>
            </a:pPr>
            <a:r>
              <a:rPr lang="pl-PL" sz="1700" dirty="0">
                <a:latin typeface="+mn-lt"/>
              </a:rPr>
              <a:t>wysokość odpisów amortyzacyjnych </a:t>
            </a:r>
            <a:r>
              <a:rPr lang="pl-PL" sz="1700" u="sng" dirty="0">
                <a:latin typeface="+mn-lt"/>
              </a:rPr>
              <a:t>nie wchodzi do limitu </a:t>
            </a:r>
            <a:r>
              <a:rPr lang="pl-PL" sz="1700" dirty="0">
                <a:latin typeface="+mn-lt"/>
              </a:rPr>
              <a:t>na środki trwałe i cross-</a:t>
            </a:r>
            <a:r>
              <a:rPr lang="pl-PL" sz="1700" dirty="0" err="1">
                <a:latin typeface="+mn-lt"/>
              </a:rPr>
              <a:t>financing</a:t>
            </a:r>
            <a:endParaRPr lang="pl-PL" sz="1700" dirty="0">
              <a:latin typeface="+mn-lt"/>
            </a:endParaRPr>
          </a:p>
          <a:p>
            <a:pPr marL="342900" indent="-342900" algn="just">
              <a:buAutoNum type="alphaLcParenR"/>
            </a:pPr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KLAUZULE SPOŁECZNE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92727"/>
            <a:ext cx="8713788" cy="4616137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uwzględniają aspekty społeczne przy udzielaniu zamówień tj. mają </a:t>
            </a:r>
            <a:r>
              <a:rPr lang="pl-PL" b="1" dirty="0">
                <a:solidFill>
                  <a:schemeClr val="tx1"/>
                </a:solidFill>
              </a:rPr>
              <a:t>wyrównywać szanse w dostępie do zamówień dla podmiotów oraz osób w gorszej sytuacji;</a:t>
            </a:r>
          </a:p>
          <a:p>
            <a:pPr algn="just">
              <a:buFont typeface="Arial" pitchFamily="34" charset="0"/>
              <a:buChar char="•"/>
            </a:pPr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dotyczą zamówień udzielanych zarówno zgodnie z </a:t>
            </a: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PZP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 jak i </a:t>
            </a: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zasadą konkurencyjności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wymogi dotyczące klauzul społecznych dotyczą przeprowadzania zamówień </a:t>
            </a:r>
            <a:r>
              <a:rPr lang="pl-PL" b="1" dirty="0">
                <a:solidFill>
                  <a:schemeClr val="tx1"/>
                </a:solidFill>
              </a:rPr>
              <a:t>na każdym etapie realizacji projektu,</a:t>
            </a:r>
            <a:r>
              <a:rPr lang="pl-PL" dirty="0">
                <a:solidFill>
                  <a:schemeClr val="tx1"/>
                </a:solidFill>
              </a:rPr>
              <a:t> w tym również zamówień udzielanych przed podpisaniem umowy o dofinansowanie projektu.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katalog zamówień, </a:t>
            </a:r>
            <a:r>
              <a:rPr lang="pl-PL" dirty="0">
                <a:solidFill>
                  <a:schemeClr val="tx1"/>
                </a:solidFill>
              </a:rPr>
              <a:t>w ramach których istnieje </a:t>
            </a:r>
            <a:r>
              <a:rPr lang="pl-PL" b="1" dirty="0">
                <a:solidFill>
                  <a:schemeClr val="tx1"/>
                </a:solidFill>
              </a:rPr>
              <a:t>obowiązek uwzględniania klauzul społecznych :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Usługi cateringowe.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Zamówienia materiałów informacyjno – promocyjnych lub usług poligraficznych.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Usługi sprzątania.</a:t>
            </a:r>
          </a:p>
          <a:p>
            <a:pPr lvl="1" algn="just"/>
            <a:endParaRPr lang="pl-PL" dirty="0">
              <a:solidFill>
                <a:schemeClr val="tx1"/>
              </a:solidFill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przykłady stosowania klauzul społecznych - Regulamin konkursu Rozdział 34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700" b="1" i="1" u="sng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83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58697514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2476897"/>
      </p:ext>
    </p:extLst>
  </p:cSld>
  <p:clrMapOvr>
    <a:masterClrMapping/>
  </p:clrMapOvr>
  <p:transition spd="med">
    <p:fade/>
  </p:transition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600" dirty="0"/>
          </a:p>
          <a:p>
            <a:pPr lvl="1" algn="just">
              <a:buFont typeface="Wingdings" pitchFamily="2" charset="2"/>
              <a:buChar char="ü"/>
            </a:pPr>
            <a:r>
              <a:rPr lang="pl-PL" sz="2000" b="1" dirty="0">
                <a:solidFill>
                  <a:schemeClr val="tx1"/>
                </a:solidFill>
              </a:rPr>
              <a:t>kwiecień 2019 roku</a:t>
            </a:r>
            <a:r>
              <a:rPr lang="pl-PL" sz="2000" dirty="0">
                <a:solidFill>
                  <a:schemeClr val="tx1"/>
                </a:solidFill>
              </a:rPr>
              <a:t>, w przypadku gdy ocenie KOP podlegać będzie </a:t>
            </a:r>
            <a:r>
              <a:rPr lang="pl-PL" sz="2000" b="1" dirty="0">
                <a:solidFill>
                  <a:schemeClr val="tx1"/>
                </a:solidFill>
              </a:rPr>
              <a:t>do 100 </a:t>
            </a:r>
            <a:r>
              <a:rPr lang="pl-PL" sz="2000" dirty="0">
                <a:solidFill>
                  <a:schemeClr val="tx1"/>
                </a:solidFill>
              </a:rPr>
              <a:t>wniosków, </a:t>
            </a:r>
          </a:p>
          <a:p>
            <a:pPr lvl="1" algn="just"/>
            <a:endParaRPr lang="pl-PL" sz="2000" dirty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pl-PL" sz="2000" b="1" dirty="0">
                <a:solidFill>
                  <a:schemeClr val="tx1"/>
                </a:solidFill>
              </a:rPr>
              <a:t>maj 2019 roku</a:t>
            </a:r>
            <a:r>
              <a:rPr lang="pl-PL" sz="2000" dirty="0">
                <a:solidFill>
                  <a:schemeClr val="tx1"/>
                </a:solidFill>
              </a:rPr>
              <a:t>, w przypadku gdy ocenie KOP podlegać będzie </a:t>
            </a:r>
            <a:r>
              <a:rPr lang="pl-PL" sz="2000" b="1" dirty="0">
                <a:solidFill>
                  <a:schemeClr val="tx1"/>
                </a:solidFill>
              </a:rPr>
              <a:t>powyżej 100 wniosków. </a:t>
            </a:r>
          </a:p>
          <a:p>
            <a:pPr lvl="1" algn="just">
              <a:buFont typeface="Wingdings" pitchFamily="2" charset="2"/>
              <a:buChar char="ü"/>
            </a:pPr>
            <a:endParaRPr lang="pl-PL" sz="2000" b="1" dirty="0">
              <a:solidFill>
                <a:schemeClr val="tx1"/>
              </a:solidFill>
            </a:endParaRPr>
          </a:p>
          <a:p>
            <a:pPr algn="just"/>
            <a:endParaRPr lang="pl-PL" sz="1600" b="1" u="sng" dirty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endParaRPr lang="pl-PL" sz="1600" dirty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23528" y="119675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prstClr val="black"/>
                </a:solidFill>
                <a:latin typeface="+mn-lt"/>
              </a:rPr>
              <a:t>ORIENTACYJNY TERMIN ROZSTRZYGNIĘCIA KONKURSU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828242"/>
            <a:ext cx="8280920" cy="205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20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04935927"/>
      </p:ext>
    </p:extLst>
  </p:cSld>
  <p:clrMapOvr>
    <a:masterClrMapping/>
  </p:clrMapOvr>
  <p:transition spd="med">
    <p:fade/>
  </p:transition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ctr"/>
            <a:r>
              <a:rPr lang="pl-PL" sz="3200" dirty="0" err="1">
                <a:solidFill>
                  <a:prstClr val="black"/>
                </a:solidFill>
                <a:hlinkClick r:id="rId4"/>
              </a:rPr>
              <a:t>pife@dolnyslask.pl</a:t>
            </a:r>
            <a:endParaRPr lang="pl-PL" sz="3200" dirty="0">
              <a:solidFill>
                <a:prstClr val="black"/>
              </a:solidFill>
            </a:endParaRPr>
          </a:p>
          <a:p>
            <a:pPr marL="285750" indent="-285750" algn="ctr">
              <a:buFontTx/>
              <a:buChar char="-"/>
            </a:pPr>
            <a:endParaRPr lang="pl-PL" sz="3200" dirty="0">
              <a:solidFill>
                <a:prstClr val="black"/>
              </a:solidFill>
            </a:endParaRPr>
          </a:p>
          <a:p>
            <a:pPr marL="285750" indent="-285750" algn="ctr">
              <a:buFontTx/>
              <a:buChar char="-"/>
            </a:pPr>
            <a:endParaRPr lang="pl-PL" sz="3200" dirty="0">
              <a:solidFill>
                <a:prstClr val="black"/>
              </a:solidFill>
            </a:endParaRPr>
          </a:p>
          <a:p>
            <a:pPr algn="ctr"/>
            <a:r>
              <a:rPr lang="pl-PL" sz="3200" dirty="0">
                <a:solidFill>
                  <a:prstClr val="black"/>
                </a:solidFill>
              </a:rPr>
              <a:t>Odpowiedzi na najczęściej zadawane pytania będą zamieszczane na stronie: </a:t>
            </a:r>
            <a:r>
              <a:rPr lang="pl-PL" sz="3200" dirty="0" err="1">
                <a:solidFill>
                  <a:prstClr val="black"/>
                </a:solidFill>
                <a:hlinkClick r:id="rId5"/>
              </a:rPr>
              <a:t>www.rpo.dolnyslask.pl</a:t>
            </a:r>
            <a:endParaRPr lang="pl-PL" sz="3200" dirty="0">
              <a:solidFill>
                <a:prstClr val="black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/>
            <a:endParaRPr lang="pl-PL" sz="1600" dirty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67544" y="980728"/>
            <a:ext cx="8425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prstClr val="black"/>
                </a:solidFill>
                <a:latin typeface="+mn-lt"/>
              </a:rPr>
              <a:t>IOK udziela wyjaśnień w kwestiach dotyczących konkursów i odpowiedzi </a:t>
            </a:r>
            <a:br>
              <a:rPr lang="pl-PL" sz="2000" b="1" dirty="0">
                <a:solidFill>
                  <a:prstClr val="black"/>
                </a:solidFill>
                <a:latin typeface="+mn-lt"/>
              </a:rPr>
            </a:br>
            <a:r>
              <a:rPr lang="pl-PL" sz="2000" b="1" dirty="0">
                <a:solidFill>
                  <a:prstClr val="black"/>
                </a:solidFill>
                <a:latin typeface="+mn-lt"/>
              </a:rPr>
              <a:t>na zapytania indywidualne kierowane na adres poczty elektronicznej: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197117"/>
            <a:ext cx="8280920" cy="205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20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25677417"/>
      </p:ext>
    </p:extLst>
  </p:cSld>
  <p:clrMapOvr>
    <a:masterClrMapping/>
  </p:clrMapOvr>
  <p:transition spd="med">
    <p:fade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86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4372608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/>
              <a:t>www.rpo.dolnyslask.pl      </a:t>
            </a: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>
                <a:solidFill>
                  <a:srgbClr val="000000"/>
                </a:solidFill>
              </a:rPr>
              <a:t>Dziękuję za 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>
                <a:solidFill>
                  <a:srgbClr val="000000"/>
                </a:solidFill>
              </a:rPr>
              <a:t> 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0384"/>
            <a:ext cx="8713788" cy="4828480"/>
          </a:xfrm>
          <a:prstGeom prst="roundRect">
            <a:avLst/>
          </a:prstGeom>
          <a:noFill/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ctr"/>
            <a:endParaRPr lang="pl-PL" sz="3000" b="1" dirty="0">
              <a:latin typeface="+mn-lt"/>
            </a:endParaRPr>
          </a:p>
          <a:p>
            <a:pPr algn="just"/>
            <a:r>
              <a:rPr lang="pl-PL" sz="3200" dirty="0">
                <a:latin typeface="+mn-lt"/>
              </a:rPr>
              <a:t>W przypadku jednostek samorządu terytorialnego, które zamierzają powierzyć swoim jednostkom organizacyjnym realizację projektu, w polu </a:t>
            </a:r>
            <a:r>
              <a:rPr lang="pl-PL" sz="3200" b="1" dirty="0">
                <a:latin typeface="+mn-lt"/>
              </a:rPr>
              <a:t>Nazwa Wnioskodawcy </a:t>
            </a:r>
            <a:r>
              <a:rPr lang="pl-PL" sz="3200" dirty="0">
                <a:latin typeface="+mn-lt"/>
              </a:rPr>
              <a:t>należy wpisać pełną </a:t>
            </a:r>
            <a:r>
              <a:rPr lang="pl-PL" sz="3200" b="1" dirty="0">
                <a:latin typeface="+mn-lt"/>
              </a:rPr>
              <a:t>nazwę właściwej jednostki samorządu terytorialnego </a:t>
            </a:r>
            <a:r>
              <a:rPr lang="pl-PL" sz="3200" dirty="0">
                <a:latin typeface="+mn-lt"/>
              </a:rPr>
              <a:t>(JST) posiadającej osobowość prawną (np. Gminy) oraz jej dane identyfikacyjne i teleadresowe. </a:t>
            </a:r>
          </a:p>
          <a:p>
            <a:pPr algn="just"/>
            <a:endParaRPr lang="pl-PL" sz="3200" dirty="0">
              <a:latin typeface="+mn-lt"/>
            </a:endParaRPr>
          </a:p>
          <a:p>
            <a:pPr algn="just"/>
            <a:r>
              <a:rPr lang="pl-PL" sz="3200" dirty="0">
                <a:latin typeface="+mn-lt"/>
              </a:rPr>
              <a:t>Oznacza to jednocześnie, że podmiot ten będzie stroną umowy o dofinansowanie przedmiotowego projektu. </a:t>
            </a:r>
          </a:p>
          <a:p>
            <a:pPr algn="just"/>
            <a:endParaRPr lang="pl-PL" sz="3200" dirty="0">
              <a:latin typeface="+mn-lt"/>
            </a:endParaRPr>
          </a:p>
          <a:p>
            <a:pPr algn="just"/>
            <a:r>
              <a:rPr lang="pl-PL" sz="3200" b="1" dirty="0">
                <a:latin typeface="+mn-lt"/>
              </a:rPr>
              <a:t>Dane jednostki organizacyjnej </a:t>
            </a:r>
            <a:r>
              <a:rPr lang="pl-PL" sz="3200" dirty="0">
                <a:latin typeface="+mn-lt"/>
              </a:rPr>
              <a:t>(np. szkoły, placówki) nieposiadającej osobowości prawnej, której gmina zamierza powierzyć realizację projektu na podstawie pełnomocnictwa, upoważnienia lub innego równoważnego dokumentu </a:t>
            </a:r>
            <a:r>
              <a:rPr lang="pl-PL" sz="3200" b="1" dirty="0">
                <a:latin typeface="+mn-lt"/>
              </a:rPr>
              <a:t>(tzw. realizatora)</a:t>
            </a:r>
            <a:r>
              <a:rPr lang="pl-PL" sz="3200" dirty="0">
                <a:latin typeface="+mn-lt"/>
              </a:rPr>
              <a:t>, należy </a:t>
            </a:r>
            <a:r>
              <a:rPr lang="pl-PL" sz="3200" b="1" dirty="0">
                <a:latin typeface="+mn-lt"/>
              </a:rPr>
              <a:t>podać w punkcie 2.11.</a:t>
            </a: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endParaRPr lang="pl-PL" sz="3000" b="1" dirty="0">
              <a:latin typeface="+mn-lt"/>
            </a:endParaRPr>
          </a:p>
          <a:p>
            <a:pPr algn="ctr"/>
            <a:endParaRPr lang="pl-PL" sz="3000" b="1" dirty="0">
              <a:latin typeface="+mn-lt"/>
            </a:endParaRPr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dirty="0">
              <a:latin typeface="+mn-lt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149156" y="957164"/>
            <a:ext cx="87745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400" b="1" dirty="0">
                <a:latin typeface="+mn-lt"/>
                <a:cs typeface="Arial" pitchFamily="34" charset="0"/>
              </a:rPr>
              <a:t>WNIOSKODAWCA: JST A REALIZATOR: JEDNOSTKA ORGANIZACYJNA</a:t>
            </a:r>
          </a:p>
        </p:txBody>
      </p:sp>
    </p:spTree>
    <p:extLst>
      <p:ext uri="{BB962C8B-B14F-4D97-AF65-F5344CB8AC3E}">
        <p14:creationId xmlns:p14="http://schemas.microsoft.com/office/powerpoint/2010/main" val="135283573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solidFill>
            <a:srgbClr val="FFC000">
              <a:alpha val="75000"/>
            </a:srgbClr>
          </a:solidFill>
        </a:ln>
      </a:spPr>
      <a:bodyPr anchor="ctr"/>
      <a:lstStyle>
        <a:defPPr algn="ctr">
          <a:defRPr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11981</TotalTime>
  <Words>8312</Words>
  <Application>Microsoft Office PowerPoint</Application>
  <PresentationFormat>Pokaz na ekranie (4:3)</PresentationFormat>
  <Paragraphs>1714</Paragraphs>
  <Slides>86</Slides>
  <Notes>86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86</vt:i4>
      </vt:variant>
    </vt:vector>
  </HeadingPairs>
  <TitlesOfParts>
    <vt:vector size="90" baseType="lpstr">
      <vt:lpstr>Arial</vt:lpstr>
      <vt:lpstr>Calibri</vt:lpstr>
      <vt:lpstr>Wingdings</vt:lpstr>
      <vt:lpstr>plik</vt:lpstr>
      <vt:lpstr>Prezentacja programu PowerPoint</vt:lpstr>
      <vt:lpstr>Prezentacja programu PowerPoint</vt:lpstr>
      <vt:lpstr>Prezentacja programu PowerPoint</vt:lpstr>
      <vt:lpstr>ALOKACJA</vt:lpstr>
      <vt:lpstr>DLA KOGO?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7 KRYTERIÓW DOSTĘPU</vt:lpstr>
      <vt:lpstr>7 KRYTERIÓW DOSTĘPU</vt:lpstr>
      <vt:lpstr>7 KRYTERIÓW DOSTĘPU</vt:lpstr>
      <vt:lpstr>7 KRYTERIÓW DOSTĘPU</vt:lpstr>
      <vt:lpstr>DIAGNOZA POTRZEB EDUKACYJNYCH</vt:lpstr>
      <vt:lpstr>DIAGNOZA POTRZEB EDUKACYJNYCH</vt:lpstr>
      <vt:lpstr>3 KRYTERIA FORMALNE SPECYFICZNE</vt:lpstr>
      <vt:lpstr>9 KRYTERIÓW FORMALNYCH</vt:lpstr>
      <vt:lpstr>9 KRYTERIÓW FORMALNYCH</vt:lpstr>
      <vt:lpstr>9 KRYTERIÓW FORMALNYCH</vt:lpstr>
      <vt:lpstr>9 KRYTERIÓW FORMALNYCH</vt:lpstr>
      <vt:lpstr>9 KRYTERIÓW FORMALNYCH</vt:lpstr>
      <vt:lpstr>9 KRYTERIÓW FORMALNYCH</vt:lpstr>
      <vt:lpstr>2 KRYTERIA MERYTORYCZNE SPECYFICZNE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11 KRYTERIÓW MERYTORYCZNYCH</vt:lpstr>
      <vt:lpstr>4 KRYTERIA HORYZONTALNE</vt:lpstr>
      <vt:lpstr>1 KRYTERIUM NA ETAPIE NEGOCJACJI</vt:lpstr>
      <vt:lpstr>10 KRYTERIÓW PREMIUJĄCYCH</vt:lpstr>
      <vt:lpstr>10 KRYTERIÓW PREMIUJĄCYCH</vt:lpstr>
      <vt:lpstr>10 KRYTERIÓW PREMIUJĄCYCH</vt:lpstr>
      <vt:lpstr>10 KRYTERIÓW PREMIUJĄCYCH</vt:lpstr>
      <vt:lpstr>WSKAŹNIKI</vt:lpstr>
      <vt:lpstr>WSKAŹNIKI PROGRAMOWE – WSKAŹNIKI PRODUKTU </vt:lpstr>
      <vt:lpstr>WSKAŹNIKI PROGRAMOWE – WSKAŹNIKI PRODUKTU</vt:lpstr>
      <vt:lpstr>WSKAŹNIKI PROGRAMOWE – WSKAŹNIKI PRODUKTU</vt:lpstr>
      <vt:lpstr>WSKAŹNIKI PROGRAMOWE – WSKAŹNIKI PRODUKTU</vt:lpstr>
      <vt:lpstr>WSKAŹNIKI PROGRAMOWE – WSKAŹNIKI PRODUKTU</vt:lpstr>
      <vt:lpstr>WSKAŹNIKI PROGRAMOWE – WSKAŹNIKI REZULTATU BEZPOŚREDNIEGO</vt:lpstr>
      <vt:lpstr>WSKAŹNIKI PROGRAMOWE – WSKAŹNIKI REZULTATU BEZPOŚREDNIEGO</vt:lpstr>
      <vt:lpstr>WSKAŹNIKI PROGRAMOWE – WSKAŹNIKI REZULTATU BEZPOŚREDNIEGO</vt:lpstr>
      <vt:lpstr>Prezentacja programu PowerPoint</vt:lpstr>
      <vt:lpstr>WSKAŹNIKI PROJEKTOWE</vt:lpstr>
      <vt:lpstr>TYP 10.4.A</vt:lpstr>
      <vt:lpstr>PRAKTYKI ZAWODOWE</vt:lpstr>
      <vt:lpstr>STAŻE ZAWODOWE</vt:lpstr>
      <vt:lpstr>PRAKTYKI I STAŻE</vt:lpstr>
      <vt:lpstr>PRAKTYKI I STAŻE</vt:lpstr>
      <vt:lpstr>PRAKTYKI I STAŻE</vt:lpstr>
      <vt:lpstr>PRAKTYKI I STAŻE</vt:lpstr>
      <vt:lpstr>TYP 10.4.B</vt:lpstr>
      <vt:lpstr>TYP 10.4.B</vt:lpstr>
      <vt:lpstr>TYP 10.4.B</vt:lpstr>
      <vt:lpstr>KOMPLEKSOWE PROGRAMY KSZTAŁCENIA PRAKTYCZNEGO</vt:lpstr>
      <vt:lpstr>WYPOSAŻENIE SZKÓŁ</vt:lpstr>
      <vt:lpstr>KSZTAŁTOWANIE I ROZWIJANIE KOMPETENCJI KLUCZOWYCH  I UMIEJĘTNOŚCI UNIWERSALNYCH</vt:lpstr>
      <vt:lpstr>TYP 10.4.C</vt:lpstr>
      <vt:lpstr>TYP 10.4.D</vt:lpstr>
      <vt:lpstr>PROGRAMY ZEWNĘTRZNEGO WSPARCIA SZKÓŁ – poziom lokalny</vt:lpstr>
      <vt:lpstr>PROGRAMY ZEWNĘTRZNEGO WSPARCIA SZKÓŁ – poziom lokalny</vt:lpstr>
      <vt:lpstr>PROGRAMY ZEWNĘTRZNEGO WSPARCIA SZKÓŁ – poziom lokalny</vt:lpstr>
      <vt:lpstr>PROGRAMY ZEWNĘTRZNEGO WSPARCIA SZKÓŁ – poziom regionalny</vt:lpstr>
      <vt:lpstr>TYP 10.4.E</vt:lpstr>
      <vt:lpstr>TYP 10.4.E</vt:lpstr>
      <vt:lpstr>TYP 10.4.G i TYP 10.4.H</vt:lpstr>
      <vt:lpstr>TYP 10.4.G i TYP 10.4.H</vt:lpstr>
      <vt:lpstr>TYP 10.4.G i TYP 10.4.H</vt:lpstr>
      <vt:lpstr>Doskonalenie nauczycieli - preferencje</vt:lpstr>
      <vt:lpstr>UWAGA OGÓLNA</vt:lpstr>
      <vt:lpstr>CROSS-FINANCING</vt:lpstr>
      <vt:lpstr>ŚRODKI TRWAŁE</vt:lpstr>
      <vt:lpstr>ŚRODKI TRWAŁE</vt:lpstr>
      <vt:lpstr>KLAUZULE SPOŁECZNE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Dorota Szafko-Kocowska</cp:lastModifiedBy>
  <cp:revision>1136</cp:revision>
  <cp:lastPrinted>2015-09-17T13:52:11Z</cp:lastPrinted>
  <dcterms:created xsi:type="dcterms:W3CDTF">2010-12-31T07:04:34Z</dcterms:created>
  <dcterms:modified xsi:type="dcterms:W3CDTF">2018-09-26T05:55:33Z</dcterms:modified>
</cp:coreProperties>
</file>