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0"/>
  </p:notesMasterIdLst>
  <p:handoutMasterIdLst>
    <p:handoutMasterId r:id="rId71"/>
  </p:handoutMasterIdLst>
  <p:sldIdLst>
    <p:sldId id="256" r:id="rId3"/>
    <p:sldId id="541" r:id="rId4"/>
    <p:sldId id="495" r:id="rId5"/>
    <p:sldId id="496" r:id="rId6"/>
    <p:sldId id="497" r:id="rId7"/>
    <p:sldId id="498" r:id="rId8"/>
    <p:sldId id="499" r:id="rId9"/>
    <p:sldId id="500" r:id="rId10"/>
    <p:sldId id="483" r:id="rId11"/>
    <p:sldId id="501" r:id="rId12"/>
    <p:sldId id="502" r:id="rId13"/>
    <p:sldId id="503" r:id="rId14"/>
    <p:sldId id="308" r:id="rId15"/>
    <p:sldId id="561" r:id="rId16"/>
    <p:sldId id="402" r:id="rId17"/>
    <p:sldId id="510" r:id="rId18"/>
    <p:sldId id="511" r:id="rId19"/>
    <p:sldId id="512" r:id="rId20"/>
    <p:sldId id="391" r:id="rId21"/>
    <p:sldId id="327" r:id="rId22"/>
    <p:sldId id="454" r:id="rId23"/>
    <p:sldId id="334" r:id="rId24"/>
    <p:sldId id="441" r:id="rId25"/>
    <p:sldId id="367" r:id="rId26"/>
    <p:sldId id="542" r:id="rId27"/>
    <p:sldId id="543" r:id="rId28"/>
    <p:sldId id="544" r:id="rId29"/>
    <p:sldId id="545" r:id="rId30"/>
    <p:sldId id="373" r:id="rId31"/>
    <p:sldId id="395" r:id="rId32"/>
    <p:sldId id="546" r:id="rId33"/>
    <p:sldId id="514" r:id="rId34"/>
    <p:sldId id="515" r:id="rId35"/>
    <p:sldId id="516" r:id="rId36"/>
    <p:sldId id="517" r:id="rId37"/>
    <p:sldId id="519" r:id="rId38"/>
    <p:sldId id="520" r:id="rId39"/>
    <p:sldId id="547" r:id="rId40"/>
    <p:sldId id="522" r:id="rId41"/>
    <p:sldId id="523" r:id="rId42"/>
    <p:sldId id="548" r:id="rId43"/>
    <p:sldId id="549" r:id="rId44"/>
    <p:sldId id="524" r:id="rId45"/>
    <p:sldId id="526" r:id="rId46"/>
    <p:sldId id="540" r:id="rId47"/>
    <p:sldId id="525" r:id="rId48"/>
    <p:sldId id="550" r:id="rId49"/>
    <p:sldId id="527" r:id="rId50"/>
    <p:sldId id="528" r:id="rId51"/>
    <p:sldId id="529" r:id="rId52"/>
    <p:sldId id="530" r:id="rId53"/>
    <p:sldId id="558" r:id="rId54"/>
    <p:sldId id="559" r:id="rId55"/>
    <p:sldId id="532" r:id="rId56"/>
    <p:sldId id="551" r:id="rId57"/>
    <p:sldId id="533" r:id="rId58"/>
    <p:sldId id="534" r:id="rId59"/>
    <p:sldId id="535" r:id="rId60"/>
    <p:sldId id="536" r:id="rId61"/>
    <p:sldId id="554" r:id="rId62"/>
    <p:sldId id="537" r:id="rId63"/>
    <p:sldId id="555" r:id="rId64"/>
    <p:sldId id="560" r:id="rId65"/>
    <p:sldId id="556" r:id="rId66"/>
    <p:sldId id="557" r:id="rId67"/>
    <p:sldId id="538" r:id="rId68"/>
    <p:sldId id="539" r:id="rId69"/>
  </p:sldIdLst>
  <p:sldSz cx="9144000" cy="6858000" type="screen4x3"/>
  <p:notesSz cx="9926638" cy="679767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yta Jewtuch" initials="EJ" lastIdx="1" clrIdx="0">
    <p:extLst>
      <p:ext uri="{19B8F6BF-5375-455C-9EA6-DF929625EA0E}">
        <p15:presenceInfo xmlns:p15="http://schemas.microsoft.com/office/powerpoint/2012/main" userId="S-1-5-21-993268263-2097026863-2477634896-3579" providerId="AD"/>
      </p:ext>
    </p:extLst>
  </p:cmAuthor>
  <p:cmAuthor id="2" name="Emilia Kaczmarek" initials="EK" lastIdx="2" clrIdx="1">
    <p:extLst>
      <p:ext uri="{19B8F6BF-5375-455C-9EA6-DF929625EA0E}">
        <p15:presenceInfo xmlns:p15="http://schemas.microsoft.com/office/powerpoint/2012/main" userId="Emilia Kaczmar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339933"/>
    <a:srgbClr val="AD1998"/>
    <a:srgbClr val="C105B8"/>
    <a:srgbClr val="93CDDD"/>
    <a:srgbClr val="A62080"/>
    <a:srgbClr val="CABED8"/>
    <a:srgbClr val="333399"/>
    <a:srgbClr val="D6C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64742" autoAdjust="0"/>
  </p:normalViewPr>
  <p:slideViewPr>
    <p:cSldViewPr>
      <p:cViewPr varScale="1">
        <p:scale>
          <a:sx n="116" d="100"/>
          <a:sy n="116" d="100"/>
        </p:scale>
        <p:origin x="5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commentAuthors" Target="commentAuthor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notesMaster" Target="notesMasters/notesMaster1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128E67-5D4D-443A-909C-E8CCF1B642E4}" type="doc">
      <dgm:prSet loTypeId="urn:microsoft.com/office/officeart/2005/8/layout/equation1" loCatId="relationship" qsTypeId="urn:microsoft.com/office/officeart/2005/8/quickstyle/3d1" qsCatId="3D" csTypeId="urn:microsoft.com/office/officeart/2005/8/colors/accent4_2" csCatId="accent4" phldr="1"/>
      <dgm:spPr/>
    </dgm:pt>
    <dgm:pt modelId="{EA25FF17-3D17-4A6D-B2FB-576FE6D29964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400" b="1" dirty="0">
              <a:solidFill>
                <a:schemeClr val="tx1"/>
              </a:solidFill>
            </a:rPr>
            <a:t>Premia </a:t>
          </a:r>
          <a:br>
            <a:rPr lang="pl-PL" sz="1400" b="1" dirty="0">
              <a:solidFill>
                <a:schemeClr val="tx1"/>
              </a:solidFill>
            </a:rPr>
          </a:br>
          <a:r>
            <a:rPr lang="pl-PL" sz="1400" b="1" dirty="0">
              <a:solidFill>
                <a:schemeClr val="tx1"/>
              </a:solidFill>
            </a:rPr>
            <a:t>punktowa  za spełnianie kryteriów premiujących (przyznawanych, gdy są one spełnione i jeśli średnia arytmetyczna punktów przyznanych bezwarunkowo </a:t>
          </a:r>
          <a:br>
            <a:rPr lang="pl-PL" sz="1400" b="1" dirty="0">
              <a:solidFill>
                <a:schemeClr val="tx1"/>
              </a:solidFill>
            </a:rPr>
          </a:br>
          <a:r>
            <a:rPr lang="pl-PL" sz="1400" b="1" dirty="0">
              <a:solidFill>
                <a:schemeClr val="tx1"/>
              </a:solidFill>
            </a:rPr>
            <a:t>i warunkowo</a:t>
          </a:r>
          <a:r>
            <a:rPr lang="pl-PL" sz="1400" b="1" baseline="0" dirty="0">
              <a:solidFill>
                <a:schemeClr val="tx1"/>
              </a:solidFill>
            </a:rPr>
            <a:t> </a:t>
          </a:r>
          <a:r>
            <a:rPr lang="pl-PL" sz="1400" b="1" dirty="0">
              <a:solidFill>
                <a:schemeClr val="tx1"/>
              </a:solidFill>
            </a:rPr>
            <a:t>od dwóch oceniających spełni wymagane minimum punktowe)</a:t>
          </a:r>
        </a:p>
        <a:p>
          <a:pPr>
            <a:spcAft>
              <a:spcPts val="0"/>
            </a:spcAft>
          </a:pPr>
          <a:r>
            <a:rPr lang="pl-PL" sz="1600" b="1" u="sng" dirty="0">
              <a:solidFill>
                <a:srgbClr val="C00000"/>
              </a:solidFill>
            </a:rPr>
            <a:t>max. 40 pkt.</a:t>
          </a:r>
        </a:p>
      </dgm:t>
    </dgm:pt>
    <dgm:pt modelId="{9F48A751-78FD-402F-9774-8820F86440A3}" type="parTrans" cxnId="{2F7B7CD8-4228-4A88-B296-4DAED2ECE2A6}">
      <dgm:prSet/>
      <dgm:spPr/>
      <dgm:t>
        <a:bodyPr/>
        <a:lstStyle/>
        <a:p>
          <a:endParaRPr lang="pl-PL"/>
        </a:p>
      </dgm:t>
    </dgm:pt>
    <dgm:pt modelId="{DFD142BE-FBB9-4808-91BA-36DDC4D501A9}" type="sibTrans" cxnId="{2F7B7CD8-4228-4A88-B296-4DAED2ECE2A6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42C9BBF4-D2E2-40D1-873C-023BE2562D0A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pl-PL" sz="1600" b="1" dirty="0">
              <a:solidFill>
                <a:schemeClr val="tx1"/>
              </a:solidFill>
            </a:rPr>
            <a:t>Projekt, który uzyskał w trakcie oceny merytorycznej </a:t>
          </a:r>
          <a:br>
            <a:rPr lang="pl-PL" sz="1600" b="1" dirty="0">
              <a:solidFill>
                <a:schemeClr val="tx1"/>
              </a:solidFill>
            </a:rPr>
          </a:br>
          <a:r>
            <a:rPr lang="pl-PL" sz="1600" b="1" dirty="0">
              <a:solidFill>
                <a:schemeClr val="tx1"/>
              </a:solidFill>
            </a:rPr>
            <a:t>minimalną liczbę punktów za spełnianie wszystkich kryteriów</a:t>
          </a:r>
        </a:p>
        <a:p>
          <a:r>
            <a:rPr lang="pl-PL" sz="1600" b="1" u="sng" dirty="0">
              <a:solidFill>
                <a:srgbClr val="C00000"/>
              </a:solidFill>
            </a:rPr>
            <a:t>max. 140 pkt.</a:t>
          </a:r>
          <a:endParaRPr lang="pl-PL" sz="1600" dirty="0">
            <a:solidFill>
              <a:srgbClr val="C00000"/>
            </a:solidFill>
          </a:endParaRPr>
        </a:p>
      </dgm:t>
    </dgm:pt>
    <dgm:pt modelId="{F9CB0907-5247-4D1D-8177-D244ECDB1C22}" type="parTrans" cxnId="{B04E5AF0-4D96-421D-BAEE-AD21822D8705}">
      <dgm:prSet/>
      <dgm:spPr/>
      <dgm:t>
        <a:bodyPr/>
        <a:lstStyle/>
        <a:p>
          <a:endParaRPr lang="pl-PL"/>
        </a:p>
      </dgm:t>
    </dgm:pt>
    <dgm:pt modelId="{328E3C73-18E3-474C-9F33-BC61DB95D48C}" type="sibTrans" cxnId="{B04E5AF0-4D96-421D-BAEE-AD21822D8705}">
      <dgm:prSet/>
      <dgm:spPr/>
      <dgm:t>
        <a:bodyPr/>
        <a:lstStyle/>
        <a:p>
          <a:endParaRPr lang="pl-PL"/>
        </a:p>
      </dgm:t>
    </dgm:pt>
    <dgm:pt modelId="{C397EC23-D42A-4B6D-A312-F7CA167443EE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600" b="1" dirty="0">
              <a:solidFill>
                <a:schemeClr val="tx1"/>
              </a:solidFill>
            </a:rPr>
            <a:t>Średnia arytmetyczna punktów ogółem</a:t>
          </a:r>
        </a:p>
        <a:p>
          <a:pPr>
            <a:spcAft>
              <a:spcPts val="0"/>
            </a:spcAft>
          </a:pPr>
          <a:r>
            <a:rPr lang="pl-PL" sz="1600" b="1" dirty="0">
              <a:solidFill>
                <a:schemeClr val="tx1"/>
              </a:solidFill>
            </a:rPr>
            <a:t> z dwóch ocen wniosku</a:t>
          </a:r>
        </a:p>
        <a:p>
          <a:pPr>
            <a:spcAft>
              <a:spcPts val="0"/>
            </a:spcAft>
          </a:pPr>
          <a:r>
            <a:rPr lang="pl-PL" sz="1600" b="1" u="sng" dirty="0">
              <a:solidFill>
                <a:srgbClr val="C00000"/>
              </a:solidFill>
            </a:rPr>
            <a:t>max. 100 pkt.</a:t>
          </a:r>
        </a:p>
      </dgm:t>
    </dgm:pt>
    <dgm:pt modelId="{AF61EF18-FA4B-4EFB-AFBF-8207AED929B7}" type="sibTrans" cxnId="{5F963314-1CFC-4192-9898-59F88A52F03D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4F2B0C6A-4EF7-4EF9-AF4F-76207ABDDE32}" type="parTrans" cxnId="{5F963314-1CFC-4192-9898-59F88A52F03D}">
      <dgm:prSet/>
      <dgm:spPr/>
      <dgm:t>
        <a:bodyPr/>
        <a:lstStyle/>
        <a:p>
          <a:endParaRPr lang="pl-PL"/>
        </a:p>
      </dgm:t>
    </dgm:pt>
    <dgm:pt modelId="{2BF1C008-E7D6-40B7-BD72-60D67E56C3F5}" type="pres">
      <dgm:prSet presAssocID="{42128E67-5D4D-443A-909C-E8CCF1B642E4}" presName="linearFlow" presStyleCnt="0">
        <dgm:presLayoutVars>
          <dgm:dir/>
          <dgm:resizeHandles val="exact"/>
        </dgm:presLayoutVars>
      </dgm:prSet>
      <dgm:spPr/>
    </dgm:pt>
    <dgm:pt modelId="{0BC37FB2-A568-45A9-BDB7-45ED17E8AC3A}" type="pres">
      <dgm:prSet presAssocID="{C397EC23-D42A-4B6D-A312-F7CA167443EE}" presName="node" presStyleLbl="node1" presStyleIdx="0" presStyleCnt="3" custScaleX="139207" custScaleY="183712" custLinFactNeighborX="21" custLinFactNeighborY="-417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8890EA-4081-4BC1-A79F-D5A078F351F4}" type="pres">
      <dgm:prSet presAssocID="{AF61EF18-FA4B-4EFB-AFBF-8207AED929B7}" presName="spacerL" presStyleCnt="0"/>
      <dgm:spPr/>
    </dgm:pt>
    <dgm:pt modelId="{D2F1F20C-0856-4E98-9FBA-F0D8D44075A7}" type="pres">
      <dgm:prSet presAssocID="{AF61EF18-FA4B-4EFB-AFBF-8207AED929B7}" presName="sibTrans" presStyleLbl="sibTrans2D1" presStyleIdx="0" presStyleCnt="2" custScaleX="81498" custScaleY="77237" custLinFactNeighborX="-49251" custLinFactNeighborY="-84007"/>
      <dgm:spPr/>
      <dgm:t>
        <a:bodyPr/>
        <a:lstStyle/>
        <a:p>
          <a:endParaRPr lang="pl-PL"/>
        </a:p>
      </dgm:t>
    </dgm:pt>
    <dgm:pt modelId="{CF39194A-1CE3-4B3A-B420-69DAE835C245}" type="pres">
      <dgm:prSet presAssocID="{AF61EF18-FA4B-4EFB-AFBF-8207AED929B7}" presName="spacerR" presStyleCnt="0"/>
      <dgm:spPr/>
    </dgm:pt>
    <dgm:pt modelId="{E825109F-4CB9-4778-BB64-7FC8F19BCEB5}" type="pres">
      <dgm:prSet presAssocID="{EA25FF17-3D17-4A6D-B2FB-576FE6D29964}" presName="node" presStyleLbl="node1" presStyleIdx="1" presStyleCnt="3" custScaleX="138738" custScaleY="183712" custLinFactNeighborX="-35919" custLinFactNeighborY="-417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821EBA-197B-4F2F-90ED-370A758BEB5E}" type="pres">
      <dgm:prSet presAssocID="{DFD142BE-FBB9-4808-91BA-36DDC4D501A9}" presName="spacerL" presStyleCnt="0"/>
      <dgm:spPr/>
    </dgm:pt>
    <dgm:pt modelId="{A2B69AA7-01C1-4053-B368-B907E97EE868}" type="pres">
      <dgm:prSet presAssocID="{DFD142BE-FBB9-4808-91BA-36DDC4D501A9}" presName="sibTrans" presStyleLbl="sibTrans2D1" presStyleIdx="1" presStyleCnt="2" custScaleX="63265" custScaleY="64653" custLinFactNeighborX="-63130" custLinFactNeighborY="-77916"/>
      <dgm:spPr/>
      <dgm:t>
        <a:bodyPr/>
        <a:lstStyle/>
        <a:p>
          <a:endParaRPr lang="pl-PL"/>
        </a:p>
      </dgm:t>
    </dgm:pt>
    <dgm:pt modelId="{E579C00D-9428-4BE0-A717-A24AD41E9848}" type="pres">
      <dgm:prSet presAssocID="{DFD142BE-FBB9-4808-91BA-36DDC4D501A9}" presName="spacerR" presStyleCnt="0"/>
      <dgm:spPr/>
    </dgm:pt>
    <dgm:pt modelId="{A293F95B-7C3D-4AE3-95D7-9C9F48AC2FFC}" type="pres">
      <dgm:prSet presAssocID="{42C9BBF4-D2E2-40D1-873C-023BE2562D0A}" presName="node" presStyleLbl="node1" presStyleIdx="2" presStyleCnt="3" custScaleX="138569" custScaleY="197360" custLinFactNeighborX="1879" custLinFactNeighborY="-452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C8C7DA4-FC2C-4030-B025-2AC52254DC8F}" type="presOf" srcId="{42128E67-5D4D-443A-909C-E8CCF1B642E4}" destId="{2BF1C008-E7D6-40B7-BD72-60D67E56C3F5}" srcOrd="0" destOrd="0" presId="urn:microsoft.com/office/officeart/2005/8/layout/equation1"/>
    <dgm:cxn modelId="{35C79392-FAF0-4040-94E6-0D6757192C4C}" type="presOf" srcId="{AF61EF18-FA4B-4EFB-AFBF-8207AED929B7}" destId="{D2F1F20C-0856-4E98-9FBA-F0D8D44075A7}" srcOrd="0" destOrd="0" presId="urn:microsoft.com/office/officeart/2005/8/layout/equation1"/>
    <dgm:cxn modelId="{5F963314-1CFC-4192-9898-59F88A52F03D}" srcId="{42128E67-5D4D-443A-909C-E8CCF1B642E4}" destId="{C397EC23-D42A-4B6D-A312-F7CA167443EE}" srcOrd="0" destOrd="0" parTransId="{4F2B0C6A-4EF7-4EF9-AF4F-76207ABDDE32}" sibTransId="{AF61EF18-FA4B-4EFB-AFBF-8207AED929B7}"/>
    <dgm:cxn modelId="{6F13E62D-56DD-409D-8909-34CE2DAEA440}" type="presOf" srcId="{DFD142BE-FBB9-4808-91BA-36DDC4D501A9}" destId="{A2B69AA7-01C1-4053-B368-B907E97EE868}" srcOrd="0" destOrd="0" presId="urn:microsoft.com/office/officeart/2005/8/layout/equation1"/>
    <dgm:cxn modelId="{18FB53ED-842D-4083-BC23-B60E77C4AB1A}" type="presOf" srcId="{C397EC23-D42A-4B6D-A312-F7CA167443EE}" destId="{0BC37FB2-A568-45A9-BDB7-45ED17E8AC3A}" srcOrd="0" destOrd="0" presId="urn:microsoft.com/office/officeart/2005/8/layout/equation1"/>
    <dgm:cxn modelId="{80ADF171-0499-456F-A245-3C9FAA3661A0}" type="presOf" srcId="{EA25FF17-3D17-4A6D-B2FB-576FE6D29964}" destId="{E825109F-4CB9-4778-BB64-7FC8F19BCEB5}" srcOrd="0" destOrd="0" presId="urn:microsoft.com/office/officeart/2005/8/layout/equation1"/>
    <dgm:cxn modelId="{36B6A7A2-F099-47AE-8DB6-7C130BA089B8}" type="presOf" srcId="{42C9BBF4-D2E2-40D1-873C-023BE2562D0A}" destId="{A293F95B-7C3D-4AE3-95D7-9C9F48AC2FFC}" srcOrd="0" destOrd="0" presId="urn:microsoft.com/office/officeart/2005/8/layout/equation1"/>
    <dgm:cxn modelId="{B04E5AF0-4D96-421D-BAEE-AD21822D8705}" srcId="{42128E67-5D4D-443A-909C-E8CCF1B642E4}" destId="{42C9BBF4-D2E2-40D1-873C-023BE2562D0A}" srcOrd="2" destOrd="0" parTransId="{F9CB0907-5247-4D1D-8177-D244ECDB1C22}" sibTransId="{328E3C73-18E3-474C-9F33-BC61DB95D48C}"/>
    <dgm:cxn modelId="{2F7B7CD8-4228-4A88-B296-4DAED2ECE2A6}" srcId="{42128E67-5D4D-443A-909C-E8CCF1B642E4}" destId="{EA25FF17-3D17-4A6D-B2FB-576FE6D29964}" srcOrd="1" destOrd="0" parTransId="{9F48A751-78FD-402F-9774-8820F86440A3}" sibTransId="{DFD142BE-FBB9-4808-91BA-36DDC4D501A9}"/>
    <dgm:cxn modelId="{12C74FF9-80A4-4FF1-A45A-08D69B072962}" type="presParOf" srcId="{2BF1C008-E7D6-40B7-BD72-60D67E56C3F5}" destId="{0BC37FB2-A568-45A9-BDB7-45ED17E8AC3A}" srcOrd="0" destOrd="0" presId="urn:microsoft.com/office/officeart/2005/8/layout/equation1"/>
    <dgm:cxn modelId="{BB419C52-FCD6-4774-AD57-4124DC60872C}" type="presParOf" srcId="{2BF1C008-E7D6-40B7-BD72-60D67E56C3F5}" destId="{378890EA-4081-4BC1-A79F-D5A078F351F4}" srcOrd="1" destOrd="0" presId="urn:microsoft.com/office/officeart/2005/8/layout/equation1"/>
    <dgm:cxn modelId="{B1786DF7-90C5-4E68-89BD-C96AC8BEA79B}" type="presParOf" srcId="{2BF1C008-E7D6-40B7-BD72-60D67E56C3F5}" destId="{D2F1F20C-0856-4E98-9FBA-F0D8D44075A7}" srcOrd="2" destOrd="0" presId="urn:microsoft.com/office/officeart/2005/8/layout/equation1"/>
    <dgm:cxn modelId="{35E789E4-AC58-47B6-A7F2-FBAF389C4B42}" type="presParOf" srcId="{2BF1C008-E7D6-40B7-BD72-60D67E56C3F5}" destId="{CF39194A-1CE3-4B3A-B420-69DAE835C245}" srcOrd="3" destOrd="0" presId="urn:microsoft.com/office/officeart/2005/8/layout/equation1"/>
    <dgm:cxn modelId="{6C19D2A9-9AB7-42FF-B0B1-CA5503E1764D}" type="presParOf" srcId="{2BF1C008-E7D6-40B7-BD72-60D67E56C3F5}" destId="{E825109F-4CB9-4778-BB64-7FC8F19BCEB5}" srcOrd="4" destOrd="0" presId="urn:microsoft.com/office/officeart/2005/8/layout/equation1"/>
    <dgm:cxn modelId="{74996233-DD2B-431C-A4CD-A178D72DAC0A}" type="presParOf" srcId="{2BF1C008-E7D6-40B7-BD72-60D67E56C3F5}" destId="{41821EBA-197B-4F2F-90ED-370A758BEB5E}" srcOrd="5" destOrd="0" presId="urn:microsoft.com/office/officeart/2005/8/layout/equation1"/>
    <dgm:cxn modelId="{E78641E3-8604-46D4-8573-ACD2696FB84B}" type="presParOf" srcId="{2BF1C008-E7D6-40B7-BD72-60D67E56C3F5}" destId="{A2B69AA7-01C1-4053-B368-B907E97EE868}" srcOrd="6" destOrd="0" presId="urn:microsoft.com/office/officeart/2005/8/layout/equation1"/>
    <dgm:cxn modelId="{84EDFF81-C46B-41CE-9B04-CF0DE299B695}" type="presParOf" srcId="{2BF1C008-E7D6-40B7-BD72-60D67E56C3F5}" destId="{E579C00D-9428-4BE0-A717-A24AD41E9848}" srcOrd="7" destOrd="0" presId="urn:microsoft.com/office/officeart/2005/8/layout/equation1"/>
    <dgm:cxn modelId="{6F43E37D-85B2-4950-8EBF-4C9349A2C7E0}" type="presParOf" srcId="{2BF1C008-E7D6-40B7-BD72-60D67E56C3F5}" destId="{A293F95B-7C3D-4AE3-95D7-9C9F48AC2FF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0265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0265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ADAAFA-7915-49B2-9EB2-53F3DA1F6747}" type="datetimeFigureOut">
              <a:rPr lang="pl-PL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324"/>
            <a:ext cx="4301543" cy="340264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324"/>
            <a:ext cx="4301543" cy="340264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C2FCA55-EDB0-457C-8A27-82007649D22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08075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0265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0265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C45B4D-94FB-4A4B-AD9C-9BA319CDE34D}" type="datetimeFigureOut">
              <a:rPr lang="pl-PL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5" y="3228707"/>
            <a:ext cx="7941309" cy="3059116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56324"/>
            <a:ext cx="4301543" cy="340264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98" y="6456324"/>
            <a:ext cx="4301543" cy="340264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1F11D62-2E02-43F0-A8F9-BD2078A2019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4054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1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A53302-6929-4FD8-A235-B1636AC78C22}" type="slidenum">
              <a:rPr lang="pl-PL" altLang="pl-PL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92230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6281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1379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4340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02445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>
                <a:solidFill>
                  <a:prstClr val="black"/>
                </a:solidFill>
              </a:rPr>
              <a:pPr/>
              <a:t>14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6744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7245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Art. 43. 1. W razie stwierdzenia braków w zakresie warunków formalnych we wniosku o dofinansowanie projektu właściwa instytucja wzywa wnioskodawcę do uzupełnienia wniosku w wyznaczonym terminie, nie krótszym niż 7 dni i nie dłuższym niż 21 dni, pod rygorem pozostawienia wniosku bez rozpatrzenia. </a:t>
            </a:r>
          </a:p>
          <a:p>
            <a:r>
              <a:rPr lang="pl-PL" dirty="0"/>
              <a:t>2. W razie stwierdzenia oczywistej omyłki we wniosku o dofinansowanie projektu właściwa instytucja poprawia tę omyłkę z urzędu, informując o tym wnioskodawcę, albo wzywa wnioskodawcę do poprawienia oczywistej omyłki w wyznaczonym terminie, nie krótszym niż 7 dni i nie dłuższym niż 21 dni, pod rygorem pozostawienia wniosku bez rozpatrzenia. </a:t>
            </a:r>
          </a:p>
          <a:p>
            <a:r>
              <a:rPr lang="pl-PL" dirty="0"/>
              <a:t>3. Terminy określone w wezwaniach, o których mowa w ust. 1 i 2: </a:t>
            </a:r>
          </a:p>
          <a:p>
            <a:r>
              <a:rPr lang="pl-PL" dirty="0"/>
              <a:t>1) w przypadku wezwania przekazanego drogą elektroniczną – liczy się od dnia następującego po dniu wysłania wezwania; </a:t>
            </a:r>
          </a:p>
          <a:p>
            <a:r>
              <a:rPr lang="pl-PL" dirty="0"/>
              <a:t>2) w przypadku wezwania przekazanego na piśmie – liczy się od dnia doręczenia wezwania.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5816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77071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46337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565026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13377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52367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98140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4735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0795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17724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929688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602161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924762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50234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5844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927935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7892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5296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70992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37892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82782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79638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728910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58812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38443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45156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45156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925273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Zaproponowano nową treść kryterium, która nie została jeszcze przyjęta – zwiększono wartość procentową a kryterium będzie dotyczyło jedynie uczniów</a:t>
            </a:r>
          </a:p>
          <a:p>
            <a:endParaRPr lang="pl-PL" dirty="0"/>
          </a:p>
          <a:p>
            <a:pPr defTabSz="912937">
              <a:defRPr/>
            </a:pPr>
            <a:r>
              <a:rPr lang="pl-PL" dirty="0"/>
              <a:t>Wprowadzenie kryterium wynika z konieczności realizacji celów RPO WD 2014-2020. Dzięki realizacji staży i praktyk zawodowych uczniowie i słuchacze nabędą doświadczenie zawodowe, które zwiększy ich szanse na podjęcie zatrudnienia po zakończeniu edukacji. Kryterium zostanie zweryfikowane na podstawie zapisów wniosku o dofinansowanie. </a:t>
            </a:r>
            <a:r>
              <a:rPr lang="pl-PL" b="1" dirty="0"/>
              <a:t>IOK dopuszcza możliwość poprawy/uzupełnienia wniosku o dofinansowanie w zakresie kryterium w sposób skutkujący jego spełnieniem, w sytuacji gdy do spełnienia kryterium brakuje nie więcej niż 5%. W trakcie realizacji projektu w uzasadnionych sytuacjach niewynikających z winy Beneficjenta za zgodą IZ dopuszcza się zmianę poziomu odsetka wskazanego w treści kryterium. 	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561967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Zaproponowano nową treść kryterium, która nie została jeszcze przyjęta – zwiększono wartość procentową a kryterium będzie dotyczyło jedynie uczniów</a:t>
            </a:r>
          </a:p>
          <a:p>
            <a:endParaRPr lang="pl-PL" dirty="0"/>
          </a:p>
          <a:p>
            <a:pPr defTabSz="912937">
              <a:defRPr/>
            </a:pPr>
            <a:r>
              <a:rPr lang="pl-PL" dirty="0"/>
              <a:t>Wprowadzenie kryterium wynika z konieczności realizacji celów RPO WD 2014-2020. Dzięki realizacji staży i praktyk zawodowych uczniowie i słuchacze nabędą doświadczenie zawodowe, które zwiększy ich szanse na podjęcie zatrudnienia po zakończeniu edukacji. Kryterium zostanie zweryfikowane na podstawie zapisów wniosku o dofinansowanie. </a:t>
            </a:r>
            <a:r>
              <a:rPr lang="pl-PL" b="1" dirty="0"/>
              <a:t>IOK dopuszcza możliwość poprawy/uzupełnienia wniosku o dofinansowanie w zakresie kryterium w sposób skutkujący jego spełnieniem, w sytuacji gdy do spełnienia kryterium brakuje nie więcej niż 5%. W trakcie realizacji projektu w uzasadnionych sytuacjach niewynikających z winy Beneficjenta za zgodą IZ dopuszcza się zmianę poziomu odsetka wskazanego w treści kryterium. 	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1540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823660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Zaproponowano nową treść kryterium, która nie została jeszcze przyjęta – zwiększono wartość procentową a kryterium będzie dotyczyło jedynie uczniów</a:t>
            </a:r>
          </a:p>
          <a:p>
            <a:endParaRPr lang="pl-PL" dirty="0"/>
          </a:p>
          <a:p>
            <a:pPr defTabSz="912937">
              <a:defRPr/>
            </a:pPr>
            <a:r>
              <a:rPr lang="pl-PL" dirty="0"/>
              <a:t>Wprowadzenie kryterium wynika z konieczności realizacji celów RPO WD 2014-2020. Dzięki realizacji staży i praktyk zawodowych uczniowie i słuchacze nabędą doświadczenie zawodowe, które zwiększy ich szanse na podjęcie zatrudnienia po zakończeniu edukacji. Kryterium zostanie zweryfikowane na podstawie zapisów wniosku o dofinansowanie. </a:t>
            </a:r>
            <a:r>
              <a:rPr lang="pl-PL" b="1" dirty="0"/>
              <a:t>IOK dopuszcza możliwość poprawy/uzupełnienia wniosku o dofinansowanie w zakresie kryterium w sposób skutkujący jego spełnieniem, w sytuacji gdy do spełnienia kryterium brakuje nie więcej niż 5%. W trakcie realizacji projektu w uzasadnionych sytuacjach niewynikających z winy Beneficjenta za zgodą IZ dopuszcza się zmianę poziomu odsetka wskazanego w treści kryterium. 	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3466287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74987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Wnioskodawca planując realizację działań dotyczących współpracy w dostosowywaniu oferty edukacyjnej w szkołach do potrzeb regionalnego i lokalnego rynku pracy oraz opracowania lub modyfikacji programów nauczania powinien uwzględnić prognozy dotyczące zapotrzebowania rynku pracy na określone zawody i wykształcenie w określonych branżach, z wykorzystaniem ogólnopolskich i regionalnych badań i analiz oraz uzupełniająco informacji ilościowych i jakościowych dostępnych za pośrednictwem powołanego z inicjatywy Komisji Europejskiej portalu </a:t>
            </a:r>
            <a:r>
              <a:rPr lang="pl-PL" i="1" dirty="0"/>
              <a:t>EU </a:t>
            </a:r>
            <a:r>
              <a:rPr lang="pl-PL" i="1" dirty="0" err="1"/>
              <a:t>Skills</a:t>
            </a:r>
            <a:r>
              <a:rPr lang="pl-PL" i="1" dirty="0"/>
              <a:t> Panorama. </a:t>
            </a:r>
          </a:p>
          <a:p>
            <a:endParaRPr lang="pl-PL" i="1" dirty="0"/>
          </a:p>
          <a:p>
            <a:r>
              <a:rPr lang="pl-PL" dirty="0"/>
              <a:t>Analizy dotyczące między innymi rynku pracy opracowane ze środków RPO WD 2014-2020 są dostępne na stronie http://rpo.dolnyslask.pl/o-projekcie/przeczytaj-analizy-raporty-i-podsumowania/opracowania-i-analizy/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518283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7724061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                                                                                                                  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405664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                                                                                                                  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8375712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538749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0047841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862447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8638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54029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0675979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668977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220952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871822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529432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8399842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0967984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9448065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we wniosku przy wydatkach automatycznie jest wpisana wartość ‘nie’, w przypadku założenia zlecenia danej usługi należy zaznaczyć „</a:t>
            </a:r>
            <a:r>
              <a:rPr lang="pl-PL" dirty="0" err="1"/>
              <a:t>checkbox</a:t>
            </a:r>
            <a:r>
              <a:rPr lang="pl-PL" dirty="0"/>
              <a:t>”. Należy w polu „Nazwa wydatku” wskazać dodatkowo planowany czas realizacji danej usługi merytorycznej przez wykonawcę (należy wskazać liczbę godzin dla każdej usługi), przy czym nie dotyczy to umów, w wyniku których następuje wykonanie oznaczonego dzieła. W przypadku, gdy dany wykonawca rozliczany miałby być w formie umowy o dzieło (zakładając, że spełnione zostaną wymogi wynikające z art. 627 Kodeksu cywilnego), aby wydatek był </a:t>
            </a:r>
            <a:r>
              <a:rPr lang="pl-PL" dirty="0" err="1"/>
              <a:t>kwalifikowalny</a:t>
            </a:r>
            <a:r>
              <a:rPr lang="pl-PL" dirty="0"/>
              <a:t>, wnioskodawca musi wyraźnie wskazać w polu „Nazwa wydatku”, że taki rodzaj umowy z wykonawcą przewiduje.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29177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66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4774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420741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2016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34624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0250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0681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62BF-1281-4236-858A-CA98052DB392}" type="datetimeFigureOut">
              <a:rPr lang="pl-PL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F9D90-219A-4255-A425-44BDA99F721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428E-3193-461E-B133-409080CC4964}" type="datetimeFigureOut">
              <a:rPr lang="pl-PL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1495-8854-4A9B-AC6B-B83D8C422B8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3714-421D-4B85-B17E-BAEE8963775F}" type="datetimeFigureOut">
              <a:rPr lang="pl-PL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692F8-FCF7-4AE9-B725-F54C61118C8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E265A-009A-479B-8208-7BC5C9AB2F3E}" type="datetime1">
              <a:rPr lang="pl-PL" smtClean="0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F9D90-219A-4255-A425-44BDA99F721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4144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DF86E-341E-40B3-91CF-53B35B05F279}" type="datetime1">
              <a:rPr lang="pl-PL" smtClean="0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80838" y="6353464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BBA8BAD-C024-4EBD-AE8C-2F50AC709554}" type="slidenum">
              <a:rPr lang="pl-PL" altLang="pl-PL"/>
              <a:pPr/>
              <a:t>‹#›</a:t>
            </a:fld>
            <a:endParaRPr lang="pl-PL" altLang="pl-PL"/>
          </a:p>
        </p:txBody>
      </p:sp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62894DAD-FF2D-47AE-94BD-0C317B2770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49" y="274638"/>
            <a:ext cx="4198978" cy="41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65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1C52D-33E1-44D9-8946-3529AAA92CDD}" type="datetime1">
              <a:rPr lang="pl-PL" smtClean="0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8E5A7-0F3F-4280-B47F-F4109A5DAAF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8635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264FE-2DCC-45BD-82C8-F50944CECFA0}" type="datetime1">
              <a:rPr lang="pl-PL" smtClean="0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5F272-AD5A-4850-A2BC-045494F19F0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2254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A9746-037A-4A1D-B25C-D585C64377B0}" type="datetime1">
              <a:rPr lang="pl-PL" smtClean="0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E3D2-0169-4CFF-99BA-79B7B49A9C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87537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D20F4-7D89-4CAC-96F9-1CE387AC1DF9}" type="datetime1">
              <a:rPr lang="pl-PL" smtClean="0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5650A-D97A-4FE1-9E71-76356CEEF5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5238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8E023-F23D-4D58-BA5A-471A7D39EC06}" type="datetime1">
              <a:rPr lang="pl-PL" smtClean="0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43D28-E7D9-4300-A72F-78E3BF432E0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73257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7567B-D787-4C06-B7B2-DD72EB541103}" type="datetime1">
              <a:rPr lang="pl-PL" smtClean="0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289D-F9C8-4396-A3E2-2678DEEF82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5672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6A49-C6D0-48D2-99AE-DE348B3D49E0}" type="datetimeFigureOut">
              <a:rPr lang="pl-PL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A8BAD-C024-4EBD-AE8C-2F50AC70955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08D39-AD49-4455-B20A-0610D15FE6DE}" type="datetime1">
              <a:rPr lang="pl-PL" smtClean="0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4294A-F9E2-4C4D-B0A4-90E6579FEDC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4972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388FF-C542-4AB5-8135-4C900AE24983}" type="datetime1">
              <a:rPr lang="pl-PL" smtClean="0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1495-8854-4A9B-AC6B-B83D8C422B8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7617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80D3-D818-43DE-AFE3-8A884371688E}" type="datetime1">
              <a:rPr lang="pl-PL" smtClean="0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692F8-FCF7-4AE9-B725-F54C61118C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1821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5B2EB-24E3-4CC8-823A-430F09232A60}" type="datetimeFigureOut">
              <a:rPr lang="pl-PL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8E5A7-0F3F-4280-B47F-F4109A5DAAF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58E91-6404-4C95-92E2-11D0C20B835C}" type="datetimeFigureOut">
              <a:rPr lang="pl-PL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5F272-AD5A-4850-A2BC-045494F19F0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06BF8-D1B5-42A9-862E-5001FCF667DC}" type="datetimeFigureOut">
              <a:rPr lang="pl-PL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E3D2-0169-4CFF-99BA-79B7B49A9CB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B3A3-114F-418C-A9DB-61DDBDF4AF3D}" type="datetimeFigureOut">
              <a:rPr lang="pl-PL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5650A-D97A-4FE1-9E71-76356CEEF58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85AD-A92F-41AF-9139-2E41F6C2E5E3}" type="datetimeFigureOut">
              <a:rPr lang="pl-PL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43D28-E7D9-4300-A72F-78E3BF432E0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A2E51-3115-4DDE-8C0A-05AF5983119B}" type="datetimeFigureOut">
              <a:rPr lang="pl-PL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289D-F9C8-4396-A3E2-2678DEEF828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21D31-94E1-4EC1-BD1A-D484995AB8E1}" type="datetimeFigureOut">
              <a:rPr lang="pl-PL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4294A-F9E2-4C4D-B0A4-90E6579FEDC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759D60E-12CE-40D8-AF93-BE6643069E37}" type="datetimeFigureOut">
              <a:rPr lang="pl-PL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F9FE89-2CC8-4990-ACA9-8304501FECE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B217518-F799-4127-97A3-70DE2AAC6CE8}" type="datetime1">
              <a:rPr lang="pl-PL" smtClean="0"/>
              <a:pPr>
                <a:defRPr/>
              </a:pPr>
              <a:t>2018-09-28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989151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F9FE89-2CC8-4990-ACA9-8304501FECE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432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ocena.formalna10.4.1_316_18@dolnyslask.p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cena10.4.1_316_18@dolnyslask.p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hyperlink" Target="http://www.rpo.dolnyslask.pl/" TargetMode="Externa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mailto:pife@dolnyslask.pl" TargetMode="Externa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po.dolnyslask.pl/" TargetMode="Externa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nerator-efs.dolnyslask.pl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213" y="1484313"/>
            <a:ext cx="7772400" cy="939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3600" b="1" dirty="0">
                <a:solidFill>
                  <a:srgbClr val="AD19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3600" b="1" dirty="0">
                <a:solidFill>
                  <a:srgbClr val="AD19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3600" b="1" dirty="0">
                <a:solidFill>
                  <a:srgbClr val="AD19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3600" b="1" dirty="0">
                <a:solidFill>
                  <a:srgbClr val="AD19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3600" b="1" dirty="0">
                <a:solidFill>
                  <a:schemeClr val="tx2"/>
                </a:solidFill>
              </a:rPr>
              <a:t>Ocena wniosku o dofinansowanie, </a:t>
            </a:r>
            <a:br>
              <a:rPr lang="pl-PL" sz="3600" b="1" dirty="0">
                <a:solidFill>
                  <a:schemeClr val="tx2"/>
                </a:solidFill>
              </a:rPr>
            </a:br>
            <a:r>
              <a:rPr lang="pl-PL" sz="3600" b="1" dirty="0">
                <a:solidFill>
                  <a:schemeClr val="tx2"/>
                </a:solidFill>
              </a:rPr>
              <a:t>w tym najczęściej popełniane błędy na podstawie dotychczasowych doświadczeń </a:t>
            </a:r>
            <a:br>
              <a:rPr lang="pl-PL" sz="3600" b="1" dirty="0">
                <a:solidFill>
                  <a:schemeClr val="tx2"/>
                </a:solidFill>
              </a:rPr>
            </a:br>
            <a:r>
              <a:rPr lang="pl-PL" sz="3600" b="1" dirty="0">
                <a:solidFill>
                  <a:schemeClr val="tx2"/>
                </a:solidFill>
              </a:rPr>
              <a:t/>
            </a:r>
            <a:br>
              <a:rPr lang="pl-PL" sz="3600" b="1" dirty="0">
                <a:solidFill>
                  <a:schemeClr val="tx2"/>
                </a:solidFill>
              </a:rPr>
            </a:br>
            <a:r>
              <a:rPr lang="pl-PL" sz="2900" b="1" dirty="0">
                <a:solidFill>
                  <a:schemeClr val="tx2"/>
                </a:solidFill>
              </a:rPr>
              <a:t>Regionalny Program Operacyjny Województwa Dolnośląskiego 2014-2020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116013" y="3933825"/>
            <a:ext cx="7272337" cy="276998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800" b="1" dirty="0">
                <a:solidFill>
                  <a:schemeClr val="tx2"/>
                </a:solidFill>
              </a:rPr>
              <a:t>Działanie 10.4 - Dostosowanie systemów kształcenia i szkolenia zawodowego do potrzeb rynku pracy</a:t>
            </a:r>
          </a:p>
          <a:p>
            <a:pPr algn="ctr">
              <a:defRPr/>
            </a:pPr>
            <a:r>
              <a:rPr lang="pl-PL" b="1" dirty="0">
                <a:solidFill>
                  <a:schemeClr val="tx2"/>
                </a:solidFill>
              </a:rPr>
              <a:t>Poddziałanie 10.4.1 - Dostosowanie systemów kształcenia i szkolenia zawodowego do potrzeb rynku pracy – konkurs horyzontalny</a:t>
            </a:r>
          </a:p>
          <a:p>
            <a:pPr algn="ctr">
              <a:defRPr/>
            </a:pPr>
            <a:r>
              <a:rPr lang="pl-PL" b="1" dirty="0">
                <a:solidFill>
                  <a:schemeClr val="tx2"/>
                </a:solidFill>
              </a:rPr>
              <a:t>Konkurs nr RPDS.10.04.01-IZ.00-02-316/18</a:t>
            </a:r>
          </a:p>
          <a:p>
            <a:pPr algn="ctr">
              <a:defRPr/>
            </a:pPr>
            <a:endParaRPr lang="pl-PL" b="1" i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l-PL" b="1" dirty="0">
                <a:solidFill>
                  <a:schemeClr val="tx2"/>
                </a:solidFill>
              </a:rPr>
              <a:t>Wrocław, 27 września 2018 r.</a:t>
            </a:r>
            <a:endParaRPr lang="pl-PL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1560" y="1052736"/>
            <a:ext cx="8075240" cy="21073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0070C0"/>
                </a:solidFill>
                <a:latin typeface="Calibri" pitchFamily="34" charset="0"/>
              </a:rPr>
              <a:t>SOWA – główny sposób komunikacji pomiędzy IOK i Wnioskodawcą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Panel „Korespondencja”,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na etapie oceny formalnej (weryfikacja warunków formalnych, ocena formalna), na etapie negocjacji w celu uzupełnienia/poprawy wniosku,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termin na odpowiedź liczony od dnia następującego po dniu wysłania wiadomości ze skanem pisma (brak stosowania KPA, zgodnie z art. 43 oraz art. 50 ustawy wdrożeniowej),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wszystkie odpowiedzi na pisma IOK należy przesłać w systemie SOWA. </a:t>
            </a:r>
          </a:p>
        </p:txBody>
      </p:sp>
      <p:sp>
        <p:nvSpPr>
          <p:cNvPr id="6" name="Prostokąt 5"/>
          <p:cNvSpPr/>
          <p:nvPr/>
        </p:nvSpPr>
        <p:spPr>
          <a:xfrm>
            <a:off x="611560" y="3268052"/>
            <a:ext cx="8075240" cy="22131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0070C0"/>
                </a:solidFill>
                <a:latin typeface="Calibri" pitchFamily="34" charset="0"/>
              </a:rPr>
              <a:t>Dodatkowy sposób komunikacji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specjalnie utworzone dla naboru adresy mailowe:</a:t>
            </a:r>
          </a:p>
          <a:p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- etap oceny formalnej -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ocena.formalna10.4.1_316_18@dolnyslask.pl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pl-PL" sz="1600" dirty="0"/>
              <a:t> </a:t>
            </a:r>
          </a:p>
          <a:p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- etap negocjacji - </a:t>
            </a:r>
            <a:r>
              <a:rPr lang="pl-PL" sz="1600" dirty="0">
                <a:hlinkClick r:id="rId4"/>
              </a:rPr>
              <a:t>ocena10.4.1_316_18@dolnyslask.pl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;</a:t>
            </a:r>
            <a:r>
              <a:rPr lang="pl-PL" sz="16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komunikacja na adres mailowy podany w pkt 2.8 wniosku</a:t>
            </a:r>
          </a:p>
          <a:p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Pismo z wynikami oceny w wersji papierowej wysyłane na adres Wnioskodawcy podany w pkt 2.8 wniosku.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7504" y="240096"/>
            <a:ext cx="4270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Korespondencja - SOWA</a:t>
            </a:r>
          </a:p>
        </p:txBody>
      </p:sp>
      <p:sp>
        <p:nvSpPr>
          <p:cNvPr id="8" name="Prostokąt 7"/>
          <p:cNvSpPr/>
          <p:nvPr/>
        </p:nvSpPr>
        <p:spPr>
          <a:xfrm>
            <a:off x="611560" y="5589240"/>
            <a:ext cx="8075240" cy="959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itchFamily="34" charset="0"/>
              </a:rPr>
              <a:t>UWAGA</a:t>
            </a:r>
          </a:p>
          <a:p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Sposób komunikacji i skutki jego niezachowania są określone w Regulaminie konkursu. </a:t>
            </a:r>
            <a:br>
              <a:rPr lang="pl-PL" sz="1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Składając wniosek Wnioskodawca zobowiązuje się do zachowania wskazanej formy komunikacji.</a:t>
            </a:r>
          </a:p>
        </p:txBody>
      </p:sp>
    </p:spTree>
    <p:extLst>
      <p:ext uri="{BB962C8B-B14F-4D97-AF65-F5344CB8AC3E}">
        <p14:creationId xmlns:p14="http://schemas.microsoft.com/office/powerpoint/2010/main" val="2980486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3791" y="3955349"/>
            <a:ext cx="8075240" cy="24588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Gdy wniosek zostaje zwrócony do poprawy/korekty, należy utworzyć nową wersję wniosku (nie jest możliwa edycja starej wersji), na podstawie ostatniej wersji wniosku</a:t>
            </a:r>
          </a:p>
          <a:p>
            <a:pPr>
              <a:defRPr/>
            </a:pP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(Dokumenty projektu -&gt; Karta Dokumentu -&gt; Twórz Nową Wersję)</a:t>
            </a:r>
          </a:p>
        </p:txBody>
      </p:sp>
      <p:sp>
        <p:nvSpPr>
          <p:cNvPr id="9" name="Prostokąt 8"/>
          <p:cNvSpPr/>
          <p:nvPr/>
        </p:nvSpPr>
        <p:spPr>
          <a:xfrm>
            <a:off x="613791" y="1412776"/>
            <a:ext cx="8075240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itchFamily="34" charset="0"/>
              </a:rPr>
              <a:t>UWAGA </a:t>
            </a:r>
          </a:p>
          <a:p>
            <a:pPr>
              <a:defRPr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Wniosek, który został przesłany do IOK (złożony w systemie) i otrzymał status „Wysłany do instytucji” nie może zostać automatycznie wycofany przez Wnioskodawcę. </a:t>
            </a:r>
          </a:p>
          <a:p>
            <a:pPr>
              <a:defRPr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Możliwe jest wystąpienie Wnioskodawcy/ Beneficjenta do IZ o zwrot wniosku.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7504" y="240096"/>
            <a:ext cx="39667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Generator EFS - SOWA</a:t>
            </a:r>
          </a:p>
        </p:txBody>
      </p:sp>
    </p:spTree>
    <p:extLst>
      <p:ext uri="{BB962C8B-B14F-4D97-AF65-F5344CB8AC3E}">
        <p14:creationId xmlns:p14="http://schemas.microsoft.com/office/powerpoint/2010/main" val="1060561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Jak wygląda system oceny wniosków?</a:t>
            </a:r>
          </a:p>
        </p:txBody>
      </p:sp>
    </p:spTree>
    <p:extLst>
      <p:ext uri="{BB962C8B-B14F-4D97-AF65-F5344CB8AC3E}">
        <p14:creationId xmlns:p14="http://schemas.microsoft.com/office/powerpoint/2010/main" val="2224266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2988" y="4797425"/>
            <a:ext cx="2352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875" y="0"/>
            <a:ext cx="4895850" cy="91440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eaLnBrk="1" hangingPunct="1">
              <a:defRPr/>
            </a:pPr>
            <a:endParaRPr lang="pl-PL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44408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5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Etapy oceny wniosków </a:t>
            </a:r>
            <a:br>
              <a:rPr lang="pl-PL" sz="35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35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 ramach KOP 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179512" y="1124743"/>
            <a:ext cx="8856984" cy="237234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sz="2400" b="1" dirty="0">
                <a:solidFill>
                  <a:schemeClr val="tx1"/>
                </a:solidFill>
              </a:rPr>
              <a:t>Etap oceny formalnej   </a:t>
            </a:r>
            <a:br>
              <a:rPr lang="pl-PL" sz="2400" b="1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wszystkie wnioski złożone w SOWA</a:t>
            </a:r>
            <a:br>
              <a:rPr lang="pl-PL" sz="2400" dirty="0">
                <a:solidFill>
                  <a:schemeClr val="tx1"/>
                </a:solidFill>
              </a:rPr>
            </a:br>
            <a:endParaRPr lang="pl-PL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Część I </a:t>
            </a:r>
            <a:r>
              <a:rPr lang="pl-PL" sz="2000" i="1" dirty="0">
                <a:solidFill>
                  <a:schemeClr val="tx1"/>
                </a:solidFill>
              </a:rPr>
              <a:t>- </a:t>
            </a:r>
            <a:r>
              <a:rPr lang="pl-PL" sz="2000" b="1" i="1" dirty="0">
                <a:solidFill>
                  <a:schemeClr val="tx1"/>
                </a:solidFill>
              </a:rPr>
              <a:t>weryfikacja warunków formalnych </a:t>
            </a:r>
            <a:r>
              <a:rPr lang="pl-PL" sz="2000" i="1" dirty="0">
                <a:solidFill>
                  <a:schemeClr val="tx1"/>
                </a:solidFill>
              </a:rPr>
              <a:t>na podstawie art. 43 Ustawy </a:t>
            </a:r>
          </a:p>
          <a:p>
            <a:pPr>
              <a:defRPr/>
            </a:pPr>
            <a:r>
              <a:rPr lang="pl-PL" sz="2000" i="1" dirty="0">
                <a:solidFill>
                  <a:schemeClr val="tx1"/>
                </a:solidFill>
              </a:rPr>
              <a:t>(braki w zakresie warunków formalnych i oczywiste omyłki);</a:t>
            </a: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Część II </a:t>
            </a:r>
            <a:r>
              <a:rPr lang="pl-PL" sz="2000" b="1" i="1" dirty="0">
                <a:solidFill>
                  <a:schemeClr val="tx1"/>
                </a:solidFill>
              </a:rPr>
              <a:t>- ocena formalna </a:t>
            </a:r>
            <a:r>
              <a:rPr lang="pl-PL" sz="2000" i="1" dirty="0">
                <a:solidFill>
                  <a:schemeClr val="tx1"/>
                </a:solidFill>
              </a:rPr>
              <a:t>- ocena kryteriów formalnych i kryteriów dostępu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207364" y="3707430"/>
            <a:ext cx="8856984" cy="12289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 oceny merytorycznej </a:t>
            </a:r>
          </a:p>
          <a:p>
            <a:r>
              <a:rPr lang="pl-PL" sz="2400" dirty="0">
                <a:solidFill>
                  <a:schemeClr val="tx1"/>
                </a:solidFill>
              </a:rPr>
              <a:t>wszystkie wnioski pozytywne formalnie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143508" y="5146739"/>
            <a:ext cx="8856984" cy="12289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negocjacji </a:t>
            </a:r>
          </a:p>
          <a:p>
            <a:r>
              <a:rPr lang="pl-PL" sz="2400" dirty="0">
                <a:solidFill>
                  <a:schemeClr val="tx1"/>
                </a:solidFill>
              </a:rPr>
              <a:t>pozytywne wnioski po ocenie merytorycznej,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skierowane do negocjacji</a:t>
            </a:r>
          </a:p>
        </p:txBody>
      </p:sp>
      <p:sp>
        <p:nvSpPr>
          <p:cNvPr id="21" name="Strzałka w dół 20"/>
          <p:cNvSpPr/>
          <p:nvPr/>
        </p:nvSpPr>
        <p:spPr>
          <a:xfrm>
            <a:off x="8100392" y="3329789"/>
            <a:ext cx="648072" cy="576064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5" name="Strzałka w dół 14"/>
          <p:cNvSpPr/>
          <p:nvPr/>
        </p:nvSpPr>
        <p:spPr>
          <a:xfrm>
            <a:off x="8095715" y="4753535"/>
            <a:ext cx="648072" cy="576064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2132856"/>
            <a:ext cx="8445500" cy="53276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rPr>
              <a:t>Terminy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849999CB-AE1F-4CF5-9474-28C68BDC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8BAD-C024-4EBD-AE8C-2F50AC709554}" type="slidenum">
              <a:rPr lang="pl-PL" altLang="pl-PL" smtClean="0"/>
              <a:pPr/>
              <a:t>14</a:t>
            </a:fld>
            <a:endParaRPr lang="pl-PL" altLang="pl-PL"/>
          </a:p>
        </p:txBody>
      </p:sp>
      <p:graphicFrame>
        <p:nvGraphicFramePr>
          <p:cNvPr id="8" name="Tabela 7">
            <a:extLst>
              <a:ext uri="{FF2B5EF4-FFF2-40B4-BE49-F238E27FC236}">
                <a16:creationId xmlns="" xmlns:a16="http://schemas.microsoft.com/office/drawing/2014/main" id="{BE827D3D-FBD2-40A2-A552-5CA820544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819173"/>
              </p:ext>
            </p:extLst>
          </p:nvPr>
        </p:nvGraphicFramePr>
        <p:xfrm>
          <a:off x="179512" y="1340768"/>
          <a:ext cx="8899332" cy="4382750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="" xmlns:a16="http://schemas.microsoft.com/office/drawing/2014/main" val="2562572002"/>
                    </a:ext>
                  </a:extLst>
                </a:gridCol>
                <a:gridCol w="6883108">
                  <a:extLst>
                    <a:ext uri="{9D8B030D-6E8A-4147-A177-3AD203B41FA5}">
                      <a16:colId xmlns="" xmlns:a16="http://schemas.microsoft.com/office/drawing/2014/main" val="706614770"/>
                    </a:ext>
                  </a:extLst>
                </a:gridCol>
              </a:tblGrid>
              <a:tr h="5500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Etap oceny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Czas trwania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396558"/>
                  </a:ext>
                </a:extLst>
              </a:tr>
              <a:tr h="20398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formalna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rozpoczęcie etapu - </a:t>
                      </a:r>
                      <a:r>
                        <a:rPr kumimoji="0" lang="pl-PL" alt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nie dłużej niż 5 dni </a:t>
                      </a:r>
                      <a:r>
                        <a:rPr kumimoji="0" lang="pl-PL" alt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od zakończenia naboru,</a:t>
                      </a:r>
                    </a:p>
                    <a:p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weryfikacja warunków formalnych </a:t>
                      </a:r>
                      <a:r>
                        <a:rPr kumimoji="0" 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nie później niż 14 dni </a:t>
                      </a:r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od daty rozpoczęcia oceny formalnej, </a:t>
                      </a:r>
                    </a:p>
                    <a:p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ocena</a:t>
                      </a:r>
                      <a:r>
                        <a:rPr kumimoji="0" 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kryteriów</a:t>
                      </a:r>
                      <a:r>
                        <a:rPr kumimoji="0" lang="pl-PL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nie później niż 7 dni </a:t>
                      </a:r>
                      <a:r>
                        <a:rPr kumimoji="0" 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od daty zakończenia weryfikacji warunków formalnych z wynikiem pozytywnym</a:t>
                      </a:r>
                    </a:p>
                    <a:p>
                      <a:pPr marL="0" marR="0" lvl="0" indent="-3540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(w przypadku uzupełnienia lub korekty wniosku na danym etapie termin zostanie wydłużony)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42984666"/>
                  </a:ext>
                </a:extLst>
              </a:tr>
              <a:tr h="10994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merytoryczna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 dni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gdy ocenie merytorycznej podlegać będzie do 100 wniosków</a:t>
                      </a:r>
                    </a:p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 dni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kumimoji="0" lang="pl-PL" altLang="pl-PL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gdy ocenie merytorycznej podlegać będzie powyżej 100 wniosków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5246684"/>
                  </a:ext>
                </a:extLst>
              </a:tr>
              <a:tr h="6727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Negocjacje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dni - </a:t>
                      </a:r>
                      <a:r>
                        <a:rPr kumimoji="0" lang="pl-PL" altLang="pl-P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niezależnie od liczby wniosków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3908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256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>
              <a:solidFill>
                <a:srgbClr val="C105B8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dirty="0">
              <a:solidFill>
                <a:srgbClr val="C105B8"/>
              </a:solidFill>
            </a:endParaRPr>
          </a:p>
          <a:p>
            <a:pPr algn="just" eaLnBrk="1" fontAlgn="auto" hangingPunct="1">
              <a:spcAft>
                <a:spcPts val="600"/>
              </a:spcAft>
              <a:defRPr/>
            </a:pPr>
            <a:endParaRPr lang="pl-PL" sz="1800" dirty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Etap oceny formalnej: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część I weryfikacja warunków formalnych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5150" y="1314178"/>
            <a:ext cx="8578850" cy="5543822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  <a:defRPr/>
            </a:pPr>
            <a:r>
              <a:rPr lang="pl-PL" sz="1800" b="1" dirty="0">
                <a:solidFill>
                  <a:srgbClr val="0070C0"/>
                </a:solidFill>
                <a:latin typeface="Calibri" pitchFamily="34" charset="0"/>
              </a:rPr>
              <a:t>Kto weryfikuje?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200" dirty="0"/>
              <a:t>pracownik IOK (UMWD) -  zasada: 1 wniosek – 1 pracownik</a:t>
            </a:r>
            <a:endParaRPr lang="pl-PL" sz="1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pl-PL" sz="1800" b="1" dirty="0">
                <a:solidFill>
                  <a:srgbClr val="0070C0"/>
                </a:solidFill>
                <a:latin typeface="Calibri" pitchFamily="34" charset="0"/>
              </a:rPr>
              <a:t>Co jest sprawdzane? </a:t>
            </a:r>
          </a:p>
          <a:p>
            <a:pPr eaLnBrk="1" hangingPunct="1">
              <a:spcAft>
                <a:spcPts val="600"/>
              </a:spcAft>
              <a:buNone/>
              <a:defRPr/>
            </a:pPr>
            <a:r>
              <a:rPr lang="pl-PL" sz="1400" dirty="0"/>
              <a:t>       Przy użyciu</a:t>
            </a:r>
            <a:r>
              <a:rPr lang="pl-PL" sz="1400" i="1" dirty="0"/>
              <a:t> </a:t>
            </a:r>
            <a:r>
              <a:rPr lang="pl-PL" sz="1400" b="1" i="1" dirty="0"/>
              <a:t>karty oceny formalnej </a:t>
            </a:r>
            <a:r>
              <a:rPr lang="pl-PL" sz="1400" i="1" dirty="0"/>
              <a:t>(część I weryfikacja warunków formalnych na podstawie art. 43 Ustawy o zasadach realizacji programów w zakresie polityki spójności finansowanych w perspektywie finansowej 2014–2020</a:t>
            </a:r>
            <a:r>
              <a:rPr lang="pl-PL" sz="1400" dirty="0"/>
              <a:t>) sprawdzane jest, czy we wniosku występują </a:t>
            </a:r>
            <a:r>
              <a:rPr lang="pl-PL" sz="1400" b="1" dirty="0"/>
              <a:t>braki w zakresie warunków formalnych i/lub oczywiste omyłki </a:t>
            </a:r>
            <a:r>
              <a:rPr lang="pl-PL" sz="1400" dirty="0"/>
              <a:t>zgodnie z art. 43 ustawy.</a:t>
            </a:r>
            <a:r>
              <a:rPr lang="pl-PL" sz="1400" b="1" dirty="0"/>
              <a:t>  Ocena: tak, nie, nie dotyczy.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400" u="sng" dirty="0"/>
              <a:t>Przykładowa</a:t>
            </a:r>
            <a:r>
              <a:rPr lang="pl-PL" sz="1400" dirty="0"/>
              <a:t> lista braków w zakresie warunków formalnych, które mogą podlegać </a:t>
            </a:r>
            <a:r>
              <a:rPr lang="pl-PL" sz="1400" b="1" dirty="0"/>
              <a:t>jednorazowej</a:t>
            </a:r>
            <a:r>
              <a:rPr lang="pl-PL" sz="1400" dirty="0"/>
              <a:t> </a:t>
            </a:r>
            <a:r>
              <a:rPr lang="pl-PL" sz="1400" b="1" dirty="0"/>
              <a:t>korekcie</a:t>
            </a:r>
            <a:r>
              <a:rPr lang="pl-PL" sz="1400" dirty="0"/>
              <a:t> </a:t>
            </a:r>
            <a:r>
              <a:rPr lang="pl-PL" sz="1400" b="1" dirty="0"/>
              <a:t>lub uzupełnieniu </a:t>
            </a:r>
            <a:r>
              <a:rPr lang="pl-PL" sz="1400" dirty="0"/>
              <a:t>obejmuje: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wypełnienia punktu 3 wniosku „KRÓTKI OPIS PROJEKTU” zgodnie z wymogami określonymi  w instrukcji wypełniania wniosku;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wymaganych załączników;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niewskazany lub błędnie wskazany charakter konkursu w pkt. 1.20;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powtarzające się nazwy wydatków w ramach jednej kategorii kosztów i jednego zadania;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w przypadku wkładu własnego niepieniężnego brak oznaczenia go jako prywatny lub publiczny;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skanu podpisanego upoważnienia do reprezentowania Wnioskodawcy w przypadku, gdy osoba wskazana w pkt. 2.7 nie jest osobą decyzyjną zgodnie z dokumentami prawnymi określającymi funkcjonowanie Wnioskodawcy.</a:t>
            </a:r>
          </a:p>
          <a:p>
            <a:pPr marL="0" indent="0" algn="just" eaLnBrk="1" hangingPunct="1">
              <a:buNone/>
              <a:defRPr/>
            </a:pPr>
            <a:endParaRPr lang="pl-PL" sz="1400" dirty="0"/>
          </a:p>
          <a:p>
            <a:pPr marL="0" indent="0" algn="just" eaLnBrk="1" hangingPunct="1">
              <a:buNone/>
              <a:defRPr/>
            </a:pPr>
            <a:r>
              <a:rPr lang="pl-PL" sz="1400" b="1" i="1" dirty="0">
                <a:solidFill>
                  <a:srgbClr val="339933"/>
                </a:solidFill>
              </a:rPr>
              <a:t>Jeśli stwierdzony brak w zakresie warunku formalnego i/lub oczywista omyłka uniemożliwiają ocenę projektu, jego ocena jest wstrzymywana na czas dokonywania uzupełnień. W każdej innej sytuacji nie ma konieczności  wstrzymywania oceny.</a:t>
            </a:r>
            <a:endParaRPr lang="pl-PL" sz="1400" b="1" dirty="0"/>
          </a:p>
          <a:p>
            <a:pPr algn="just" eaLnBrk="1" hangingPunct="1">
              <a:buFont typeface="Wingdings" pitchFamily="2" charset="2"/>
              <a:buChar char="ü"/>
              <a:defRPr/>
            </a:pPr>
            <a:endParaRPr lang="pl-PL" sz="1400" i="1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Weryfikacja warunków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formalnych</a:t>
            </a:r>
          </a:p>
        </p:txBody>
      </p:sp>
    </p:spTree>
    <p:extLst>
      <p:ext uri="{BB962C8B-B14F-4D97-AF65-F5344CB8AC3E}">
        <p14:creationId xmlns:p14="http://schemas.microsoft.com/office/powerpoint/2010/main" val="2104616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Weryfikacja warunków 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formalnych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359024" y="1700808"/>
            <a:ext cx="8784976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l-PL" sz="2000" b="1" i="1" dirty="0">
                <a:solidFill>
                  <a:srgbClr val="0070C0"/>
                </a:solidFill>
              </a:rPr>
              <a:t>Jak to działa w przypadku braków w zakresie warunków formalnych/oczywistych omyłek?</a:t>
            </a:r>
          </a:p>
          <a:p>
            <a:pPr eaLnBrk="1" hangingPunct="1">
              <a:defRPr/>
            </a:pPr>
            <a:r>
              <a:rPr lang="pl-PL" sz="1600" b="1" dirty="0"/>
              <a:t>Jeżeli we wniosku o dofinansowanie stwierdzono braki w zakresie warunków formalnych i/lub oczywiste omyłki, </a:t>
            </a:r>
            <a:r>
              <a:rPr lang="pl-PL" sz="1600" dirty="0"/>
              <a:t>IOK wzywa Wnioskodawcę do uzupełnienia/poprawy.</a:t>
            </a:r>
          </a:p>
          <a:p>
            <a:pPr eaLnBrk="1" hangingPunct="1">
              <a:defRPr/>
            </a:pPr>
            <a:endParaRPr lang="pl-PL" sz="1400" dirty="0"/>
          </a:p>
          <a:p>
            <a:pPr algn="just" eaLnBrk="1" hangingPunct="1">
              <a:defRPr/>
            </a:pPr>
            <a:r>
              <a:rPr lang="pl-PL" sz="1600" dirty="0"/>
              <a:t>Wnioskodawca </a:t>
            </a:r>
            <a:r>
              <a:rPr lang="pl-PL" sz="1600" b="1" dirty="0">
                <a:solidFill>
                  <a:srgbClr val="339933"/>
                </a:solidFill>
              </a:rPr>
              <a:t>wprowadza poprawki lub uzasadnia brak ich wprowadzenia </a:t>
            </a:r>
            <a:r>
              <a:rPr lang="pl-PL" sz="1600" dirty="0"/>
              <a:t>we wniosku </a:t>
            </a:r>
            <a:br>
              <a:rPr lang="pl-PL" sz="1600" dirty="0"/>
            </a:br>
            <a:r>
              <a:rPr lang="pl-PL" sz="1600" dirty="0"/>
              <a:t>o dofinansowanie w wyznaczonym terminie.</a:t>
            </a:r>
          </a:p>
          <a:p>
            <a:pPr algn="just" eaLnBrk="1" hangingPunct="1">
              <a:defRPr/>
            </a:pPr>
            <a:endParaRPr lang="pl-PL" sz="1400" dirty="0"/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2000" b="1" i="1" dirty="0">
                <a:solidFill>
                  <a:srgbClr val="0070C0"/>
                </a:solidFill>
              </a:rPr>
              <a:t>Kto weryfikuje?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dirty="0"/>
              <a:t>pracownik IOK (UMWD)</a:t>
            </a:r>
          </a:p>
          <a:p>
            <a:pPr eaLnBrk="1" hangingPunct="1">
              <a:defRPr/>
            </a:pPr>
            <a:endParaRPr lang="pl-PL" sz="1400" dirty="0"/>
          </a:p>
          <a:p>
            <a:pPr eaLnBrk="1" hangingPunct="1">
              <a:defRPr/>
            </a:pPr>
            <a:r>
              <a:rPr lang="pl-PL" sz="2000" b="1" i="1" dirty="0">
                <a:solidFill>
                  <a:srgbClr val="0070C0"/>
                </a:solidFill>
              </a:rPr>
              <a:t>Co jest sprawdzane?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sz="1600" dirty="0"/>
              <a:t>Przy użyciu karty oceny formalnej (część I weryfikacja warunków formalnych uzupełnionego / poprawionego wniosku </a:t>
            </a:r>
            <a:r>
              <a:rPr lang="pl-PL" sz="1600" i="1" dirty="0"/>
              <a:t>na podstawie art. 43 Ustawy</a:t>
            </a:r>
            <a:r>
              <a:rPr lang="pl-PL" sz="1600" dirty="0"/>
              <a:t>) sprawdzane jest, czy we wniosku dokonano uzupełnienia/poprawy wskazanych w piśmie IOK  braków w zakresie warunków formalnych i/lub oczywistych omyłek oraz czy w przypadku braku uzupełniania/poprawy ze strony Wnioskodawcy uzasadniono w wystarczający sposób ich brak. </a:t>
            </a:r>
            <a:r>
              <a:rPr lang="pl-PL" sz="1600" b="1" dirty="0"/>
              <a:t>Ocena: tak, nie, nie dotyczy.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sz="1600" b="1" i="1" dirty="0">
              <a:solidFill>
                <a:srgbClr val="33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98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r>
              <a:rPr lang="pl-PL" sz="1800" b="1" u="sng" dirty="0">
                <a:solidFill>
                  <a:srgbClr val="FF0000"/>
                </a:solidFill>
              </a:rPr>
              <a:t>UWAGA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sz="1800" dirty="0"/>
              <a:t>Wnioskodawca </a:t>
            </a:r>
            <a:r>
              <a:rPr lang="pl-PL" sz="1800" b="1" dirty="0"/>
              <a:t>nie poprawia </a:t>
            </a:r>
            <a:r>
              <a:rPr lang="pl-PL" sz="1800" dirty="0"/>
              <a:t>w terminie wszystkich braków i omyłek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sz="1800" dirty="0"/>
              <a:t>Wnioskodawca poprawia wniosek </a:t>
            </a:r>
            <a:r>
              <a:rPr lang="pl-PL" sz="1800" b="1" dirty="0"/>
              <a:t>niezgodnie z wezwaniem</a:t>
            </a:r>
            <a:r>
              <a:rPr lang="pl-PL" sz="1800" dirty="0"/>
              <a:t>, tj. np. wprowadzi dodatkowe zmiany nie wskazane w piśmie IOK </a:t>
            </a:r>
            <a:endParaRPr lang="pl-PL" sz="1800" dirty="0">
              <a:sym typeface="Wingdings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pl-PL" sz="1050" dirty="0"/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à"/>
              <a:defRPr/>
            </a:pPr>
            <a:r>
              <a:rPr lang="pl-PL" sz="1800" b="1" dirty="0"/>
              <a:t>wniosek pozostaje bez rozpatrzenia, nie podlega dalszej ocenie.</a:t>
            </a:r>
          </a:p>
          <a:p>
            <a:pPr eaLnBrk="1" hangingPunct="1">
              <a:spcAft>
                <a:spcPts val="600"/>
              </a:spcAft>
              <a:buFont typeface="Wingdings" panose="05000000000000000000" pitchFamily="2" charset="2"/>
              <a:buChar char="à"/>
              <a:defRPr/>
            </a:pPr>
            <a:endParaRPr lang="pl-PL" sz="1800" b="1" dirty="0"/>
          </a:p>
          <a:p>
            <a:pPr eaLnBrk="1" hangingPunct="1">
              <a:spcAft>
                <a:spcPts val="600"/>
              </a:spcAft>
              <a:defRPr/>
            </a:pPr>
            <a:r>
              <a:rPr lang="pl-PL" sz="1800" dirty="0"/>
              <a:t>Wymogi formalne w odniesieniu do wniosku o dofinansowanie nie są kryteriami, więc Wnioskodawcy </a:t>
            </a:r>
            <a:r>
              <a:rPr lang="pl-PL" sz="1800" b="1" dirty="0"/>
              <a:t>nie przysługuje protest </a:t>
            </a:r>
            <a:r>
              <a:rPr lang="pl-PL" sz="1800" dirty="0"/>
              <a:t>w rozumieniu rozdz. 15 ustawy wdrożeniowej, w przypadku pozostawienia jego wniosku o dofinansowanie bez rozpatrzenia.</a:t>
            </a:r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Weryfikacja warunków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formalnych</a:t>
            </a:r>
          </a:p>
        </p:txBody>
      </p:sp>
    </p:spTree>
    <p:extLst>
      <p:ext uri="{BB962C8B-B14F-4D97-AF65-F5344CB8AC3E}">
        <p14:creationId xmlns:p14="http://schemas.microsoft.com/office/powerpoint/2010/main" val="2384838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4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60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609600" y="1277144"/>
            <a:ext cx="8229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</a:rPr>
              <a:t>Etap oceny formalnej: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</a:rPr>
              <a:t>część II ocena formalna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System Obsługi Wniosków Aplikacyjnych SOWA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System oceny – etapy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Najczęściej popełniane błędy i wskazówki, jak ich uniknąć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pl-PL" sz="1800" b="1" i="1" dirty="0">
                <a:solidFill>
                  <a:srgbClr val="0070C0"/>
                </a:solidFill>
                <a:latin typeface="Calibri" pitchFamily="34" charset="0"/>
              </a:rPr>
              <a:t>Kto?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dirty="0"/>
              <a:t>pracownik IOK (UMWD) -  zasada: 1 wniosek – 1 pracownik (ten sam pracownik, który dokonuje weryfikacji braków w zakresie warunków formalnych i/lub oczywistych omyłek)</a:t>
            </a:r>
            <a:endParaRPr lang="pl-PL" sz="1600" b="1" i="1" dirty="0">
              <a:solidFill>
                <a:srgbClr val="7030A0"/>
              </a:solidFill>
            </a:endParaRPr>
          </a:p>
          <a:p>
            <a:pPr eaLnBrk="1" hangingPunct="1">
              <a:buNone/>
              <a:defRPr/>
            </a:pPr>
            <a:r>
              <a:rPr lang="pl-PL" sz="1800" b="1" i="1" dirty="0">
                <a:solidFill>
                  <a:srgbClr val="0070C0"/>
                </a:solidFill>
                <a:latin typeface="Calibri" pitchFamily="34" charset="0"/>
              </a:rPr>
              <a:t>Co jest sprawdzane?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600" dirty="0"/>
              <a:t>Przy użyciu </a:t>
            </a:r>
            <a:r>
              <a:rPr lang="pl-PL" sz="1600" b="1" i="1" dirty="0"/>
              <a:t>karty oceny formalnej </a:t>
            </a:r>
            <a:r>
              <a:rPr lang="pl-PL" sz="1600" i="1" dirty="0"/>
              <a:t>(część II a – ocena kryteriów formalnych i kryteriów dostępu) </a:t>
            </a:r>
            <a:br>
              <a:rPr lang="pl-PL" sz="1600" i="1" dirty="0"/>
            </a:br>
            <a:r>
              <a:rPr lang="pl-PL" sz="1600" dirty="0"/>
              <a:t>w ramach etapu oceny formalnej sprawdzane są: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/>
              <a:t>kryteria formalne (wspólne i specyficzne dla naboru) </a:t>
            </a:r>
            <a:r>
              <a:rPr lang="pl-PL" sz="1600" dirty="0"/>
              <a:t>- ocena: spełnia, nie spełnia, nie dotyczy,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/>
              <a:t>kryteria dostępu </a:t>
            </a:r>
            <a:r>
              <a:rPr lang="pl-PL" sz="1600" dirty="0"/>
              <a:t>- ocena: spełnia, nie spełnia, nie dotyczy.</a:t>
            </a:r>
          </a:p>
          <a:p>
            <a:pPr eaLnBrk="1" hangingPunct="1">
              <a:buNone/>
              <a:defRPr/>
            </a:pPr>
            <a:r>
              <a:rPr lang="pl-PL" sz="1800" b="1" i="1" dirty="0">
                <a:solidFill>
                  <a:srgbClr val="0070C0"/>
                </a:solidFill>
                <a:latin typeface="Calibri" pitchFamily="34" charset="0"/>
              </a:rPr>
              <a:t>Jeżeli projekt jest niezgodny z danym kryterium:</a:t>
            </a:r>
          </a:p>
          <a:p>
            <a:r>
              <a:rPr lang="pl-PL" sz="1600" dirty="0"/>
              <a:t>o ile tak wskazano w kryterium - dopuszcza się jednokrotne skierowanie projektu do poprawy/uzupełnienia w zakresie skutkującym jego spełnieniem. Niespełnienie kryterium po wezwaniu do uzupełnienia/poprawy skutkuje jego odrzuceniem (weryfikacja przy użyciu </a:t>
            </a:r>
            <a:r>
              <a:rPr lang="pl-PL" sz="1600" b="1" dirty="0"/>
              <a:t>karty oceny formalnej </a:t>
            </a:r>
            <a:r>
              <a:rPr lang="pl-PL" sz="1600" i="1" dirty="0"/>
              <a:t>część II b</a:t>
            </a:r>
            <a:r>
              <a:rPr lang="pl-PL" sz="1600" dirty="0"/>
              <a:t>);</a:t>
            </a:r>
          </a:p>
          <a:p>
            <a:r>
              <a:rPr lang="pl-PL" sz="1600" dirty="0"/>
              <a:t>zostaje oceniony negatywnie i </a:t>
            </a:r>
            <a:r>
              <a:rPr lang="pl-PL" sz="1600" b="1" dirty="0"/>
              <a:t>nie podlega dalszej ocenie.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Ocena formalna</a:t>
            </a:r>
          </a:p>
        </p:txBody>
      </p:sp>
      <p:sp>
        <p:nvSpPr>
          <p:cNvPr id="8" name="Prostokąt 19">
            <a:extLst>
              <a:ext uri="{FF2B5EF4-FFF2-40B4-BE49-F238E27FC236}">
                <a16:creationId xmlns="" xmlns:a16="http://schemas.microsoft.com/office/drawing/2014/main" id="{318338A1-3C03-42F4-8EB9-4DB44C6F3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301208"/>
            <a:ext cx="8229600" cy="1293971"/>
          </a:xfrm>
          <a:prstGeom prst="roundRect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defRPr/>
            </a:pPr>
            <a:r>
              <a:rPr lang="pl-PL" sz="1400" dirty="0"/>
              <a:t>Po zakończeniu etapu oceny: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400" dirty="0"/>
              <a:t>Lista projektów skierowanych do oceny merytorycznej (pozytywnych formalnie) </a:t>
            </a:r>
            <a:r>
              <a:rPr lang="pl-PL" sz="1400" dirty="0">
                <a:sym typeface="Wingdings"/>
              </a:rPr>
              <a:t> </a:t>
            </a:r>
            <a:r>
              <a:rPr lang="pl-PL" sz="1400" dirty="0">
                <a:hlinkClick r:id="rId3"/>
              </a:rPr>
              <a:t>www.rpo.dolnyslask.pl</a:t>
            </a:r>
            <a:r>
              <a:rPr lang="pl-PL" sz="1400" dirty="0"/>
              <a:t>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400" dirty="0"/>
              <a:t>Do Wnioskodawców, których wniosek został oceniony negatywnie na tym etapie </a:t>
            </a:r>
            <a:r>
              <a:rPr lang="pl-PL" sz="1400" dirty="0">
                <a:sym typeface="Wingdings"/>
              </a:rPr>
              <a:t> pismo z wynikiem oceny</a:t>
            </a:r>
            <a:endParaRPr lang="pl-PL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Ocena merytoryczna</a:t>
            </a: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609600" y="1277144"/>
            <a:ext cx="8229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solidFill>
                  <a:srgbClr val="0070C0"/>
                </a:solidFill>
              </a:rPr>
              <a:t>Etap oceny merytorycznej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Ocena merytoryczna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9"/>
            <a:ext cx="8229600" cy="2879526"/>
          </a:xfrm>
        </p:spPr>
        <p:txBody>
          <a:bodyPr>
            <a:normAutofit/>
          </a:bodyPr>
          <a:lstStyle/>
          <a:p>
            <a:pPr eaLnBrk="1" hangingPunct="1">
              <a:buNone/>
              <a:defRPr/>
            </a:pPr>
            <a:r>
              <a:rPr lang="pl-PL" sz="2000" b="1" i="1" dirty="0">
                <a:solidFill>
                  <a:srgbClr val="0070C0"/>
                </a:solidFill>
                <a:latin typeface="Calibri" pitchFamily="34" charset="0"/>
              </a:rPr>
              <a:t>Kto?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/>
              <a:t>Pracownik IOK (UMWD) – Ekspert  - </a:t>
            </a:r>
            <a:r>
              <a:rPr lang="pl-PL" sz="1600" dirty="0"/>
              <a:t>dwóch członków KOP, wybranych w drodze losowania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600" dirty="0"/>
          </a:p>
          <a:p>
            <a:pPr eaLnBrk="1" hangingPunct="1">
              <a:buNone/>
              <a:defRPr/>
            </a:pPr>
            <a:r>
              <a:rPr lang="pl-PL" sz="2000" b="1" i="1" dirty="0">
                <a:solidFill>
                  <a:srgbClr val="0070C0"/>
                </a:solidFill>
                <a:latin typeface="Calibri" pitchFamily="34" charset="0"/>
              </a:rPr>
              <a:t>Co jest sprawdzane?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600" dirty="0"/>
              <a:t>Przy użyciu karty oceny merytorycznej sprawdzane są: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/>
              <a:t>kryteria horyzontalne</a:t>
            </a:r>
            <a:r>
              <a:rPr lang="pl-PL" sz="1600" dirty="0"/>
              <a:t>;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/>
              <a:t>ogólne kryteria merytoryczne (wspólne i specyficzne).</a:t>
            </a:r>
            <a:endParaRPr lang="pl-PL" sz="1600" dirty="0"/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1800" b="1" u="sng" dirty="0">
                <a:solidFill>
                  <a:srgbClr val="339933"/>
                </a:solidFill>
              </a:rPr>
              <a:t>Możliwość skierowania projektu do negocjacji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u="sng" dirty="0">
              <a:solidFill>
                <a:srgbClr val="339933"/>
              </a:solidFill>
            </a:endParaRPr>
          </a:p>
        </p:txBody>
      </p:sp>
      <p:sp>
        <p:nvSpPr>
          <p:cNvPr id="7" name="Prostokąt 19">
            <a:extLst>
              <a:ext uri="{FF2B5EF4-FFF2-40B4-BE49-F238E27FC236}">
                <a16:creationId xmlns="" xmlns:a16="http://schemas.microsoft.com/office/drawing/2014/main" id="{A1C3E029-9923-452B-8B3F-FA3412554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526" y="4091902"/>
            <a:ext cx="8532948" cy="1502628"/>
          </a:xfrm>
          <a:prstGeom prst="roundRect">
            <a:avLst>
              <a:gd name="adj" fmla="val 20604"/>
            </a:avLst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defRPr/>
            </a:pPr>
            <a:r>
              <a:rPr lang="pl-PL" sz="1600" dirty="0"/>
              <a:t>Po zakończeniu etapu oceny: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600" dirty="0"/>
              <a:t>Lista projektów skierowanych do etapu negocjacji (pozytywnych merytorycznie i skierowanych do negocjacji) </a:t>
            </a:r>
            <a:r>
              <a:rPr lang="pl-PL" sz="1600" dirty="0">
                <a:sym typeface="Wingdings"/>
              </a:rPr>
              <a:t> </a:t>
            </a:r>
            <a:r>
              <a:rPr lang="pl-PL" sz="1600" dirty="0">
                <a:hlinkClick r:id="rId5"/>
              </a:rPr>
              <a:t>www.rpo.dolnyslask.pl</a:t>
            </a:r>
            <a:r>
              <a:rPr lang="pl-PL" sz="1600" dirty="0"/>
              <a:t>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l-PL" sz="1600" dirty="0"/>
              <a:t>Do wnioskodawców, których wniosek został oceniony negatywnie na tym etapie </a:t>
            </a:r>
            <a:r>
              <a:rPr lang="pl-PL" sz="1600" dirty="0">
                <a:sym typeface="Wingdings"/>
              </a:rPr>
              <a:t> pismo </a:t>
            </a:r>
            <a:br>
              <a:rPr lang="pl-PL" sz="1600" dirty="0">
                <a:sym typeface="Wingdings"/>
              </a:rPr>
            </a:br>
            <a:r>
              <a:rPr lang="pl-PL" sz="1600" dirty="0">
                <a:sym typeface="Wingdings"/>
              </a:rPr>
              <a:t>z wynikiem oceny.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Etap negocjacji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algn="just" eaLnBrk="1" hangingPunct="1">
              <a:spcAft>
                <a:spcPts val="600"/>
              </a:spcAft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7" name="Prostokąt zaokrąglony 5">
            <a:extLst>
              <a:ext uri="{FF2B5EF4-FFF2-40B4-BE49-F238E27FC236}">
                <a16:creationId xmlns="" xmlns:a16="http://schemas.microsoft.com/office/drawing/2014/main" id="{3F2E9A9E-3905-4FBE-90A9-EB00D31CA68D}"/>
              </a:ext>
            </a:extLst>
          </p:cNvPr>
          <p:cNvSpPr/>
          <p:nvPr/>
        </p:nvSpPr>
        <p:spPr>
          <a:xfrm>
            <a:off x="508335" y="1757385"/>
            <a:ext cx="8198768" cy="346234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dirty="0"/>
              <a:t>Możliwość skierowania projektu do negocjacji wynika </a:t>
            </a:r>
            <a:r>
              <a:rPr lang="pl-PL" sz="2000" b="1" dirty="0"/>
              <a:t>z definicji danego kryterium </a:t>
            </a:r>
            <a:r>
              <a:rPr lang="pl-PL" sz="2000" dirty="0"/>
              <a:t>merytorycznego lub obligatoryjnego. </a:t>
            </a:r>
          </a:p>
          <a:p>
            <a:endParaRPr lang="pl-PL" sz="2000" dirty="0"/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dirty="0"/>
              <a:t>Negocjacjom podlegają wszystkie wnioski, które otrzymały pozytywny wynik oceny merytorycznej i zostały skierowane do negocjacji przez KOP.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algn="just" eaLnBrk="1" hangingPunct="1">
              <a:spcAft>
                <a:spcPts val="600"/>
              </a:spcAft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="" xmlns:a16="http://schemas.microsoft.com/office/drawing/2014/main" id="{C4F96DB8-4B18-4C06-8538-06F1258D1B86}"/>
              </a:ext>
            </a:extLst>
          </p:cNvPr>
          <p:cNvSpPr/>
          <p:nvPr/>
        </p:nvSpPr>
        <p:spPr>
          <a:xfrm>
            <a:off x="395536" y="980728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chemeClr val="tx2"/>
                </a:solidFill>
                <a:latin typeface="+mn-lt"/>
              </a:rPr>
              <a:t>Kto prowadzi negocjacje?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latin typeface="+mn-lt"/>
              </a:rPr>
              <a:t>Prowadzone są przez pracowników IOK (IZ) </a:t>
            </a:r>
            <a:r>
              <a:rPr lang="mr-IN" sz="1600" dirty="0">
                <a:latin typeface="+mn-lt"/>
              </a:rPr>
              <a:t>–</a:t>
            </a:r>
            <a:r>
              <a:rPr lang="pl-PL" sz="1600" dirty="0">
                <a:latin typeface="+mn-lt"/>
              </a:rPr>
              <a:t> członków KOP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latin typeface="+mn-lt"/>
            </a:endParaRPr>
          </a:p>
          <a:p>
            <a:pPr marL="0" lvl="6">
              <a:defRPr/>
            </a:pPr>
            <a:r>
              <a:rPr lang="pl-PL" sz="1600" b="1" dirty="0">
                <a:solidFill>
                  <a:schemeClr val="tx2"/>
                </a:solidFill>
              </a:rPr>
              <a:t>Co obejmują negocjacje?</a:t>
            </a:r>
          </a:p>
          <a:p>
            <a:pPr marL="0" lvl="6">
              <a:buFont typeface="Wingdings" pitchFamily="2" charset="2"/>
              <a:buChar char="ü"/>
              <a:defRPr/>
            </a:pPr>
            <a:r>
              <a:rPr lang="pl-PL" sz="1600" dirty="0"/>
              <a:t>wszystkie kwestie wskazane przez oceniających w kartach oceny, </a:t>
            </a:r>
          </a:p>
          <a:p>
            <a:pPr marL="0" lvl="6">
              <a:buFont typeface="Wingdings" pitchFamily="2" charset="2"/>
              <a:buChar char="ü"/>
              <a:defRPr/>
            </a:pPr>
            <a:r>
              <a:rPr lang="pl-PL" sz="1600" dirty="0"/>
              <a:t>ewentualne dodatkowe kwestie wskazane przez przewodniczącego KOP, </a:t>
            </a:r>
          </a:p>
          <a:p>
            <a:pPr marL="0" lvl="6">
              <a:defRPr/>
            </a:pPr>
            <a:endParaRPr lang="pl-PL" sz="1600" dirty="0"/>
          </a:p>
          <a:p>
            <a:pPr marL="0" lvl="6">
              <a:defRPr/>
            </a:pPr>
            <a:r>
              <a:rPr lang="pl-PL" sz="1600" b="1" dirty="0">
                <a:solidFill>
                  <a:schemeClr val="tx2"/>
                </a:solidFill>
              </a:rPr>
              <a:t>Jak przebiegają?</a:t>
            </a:r>
          </a:p>
          <a:p>
            <a:pPr marL="0" lvl="6">
              <a:defRPr/>
            </a:pPr>
            <a:r>
              <a:rPr lang="pl-PL" sz="1600" dirty="0"/>
              <a:t>IOK przesyła w systemie SOWA wiadomość wraz ze skanem podpisanego pisma zawierającego stanowisko negocjacyjne KOP z kartami oceny obu oceniających, przy zachowaniu zasady anonimowości wyłącznie do wnioskodawców, których projekty skierowane zostały do etapu negocjacji.</a:t>
            </a:r>
          </a:p>
          <a:p>
            <a:pPr marL="0" lvl="6">
              <a:defRPr/>
            </a:pPr>
            <a:endParaRPr lang="pl-PL" sz="1600" b="1" dirty="0"/>
          </a:p>
          <a:p>
            <a:pPr marL="0" lvl="6">
              <a:defRPr/>
            </a:pPr>
            <a:r>
              <a:rPr lang="pl-PL" sz="1600" dirty="0"/>
              <a:t>Wnioskodawca, w ciągu </a:t>
            </a:r>
            <a:r>
              <a:rPr lang="pl-PL" sz="1600" b="1" dirty="0"/>
              <a:t>7 dni kalendarzowych licząc od dnia następującego po dniu wysłania przez IOK w systemie SOWA pisma wzywającego do poprawy/uzupełnienia wniosku,</a:t>
            </a:r>
            <a:r>
              <a:rPr lang="pl-PL" sz="1600" dirty="0"/>
              <a:t> zobligowany jest do przesłania stanowiska negocjacyjnego wraz ze skorygowanym wnioskiem                w systemie SOWA. Stanowisko i skorygowany wniosek podlegają ocenie.</a:t>
            </a:r>
          </a:p>
          <a:p>
            <a:pPr marL="0" lvl="6">
              <a:defRPr/>
            </a:pPr>
            <a:endParaRPr lang="pl-PL" sz="1600" dirty="0"/>
          </a:p>
          <a:p>
            <a:pPr marL="0" lvl="6">
              <a:defRPr/>
            </a:pPr>
            <a:r>
              <a:rPr lang="pl-PL" sz="1600" dirty="0"/>
              <a:t>W ramach etapu negocjacji oceniane jest zerojedynkowe kryterium wyboru projektów w zakresie spełnienia warunków postawionych przez oceniających lub przewodniczącego KOP przy użyciu karty oceny negocjacji (KON).</a:t>
            </a:r>
            <a:endParaRPr lang="pl-P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5805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algn="just" eaLnBrk="1" hangingPunct="1">
              <a:spcAft>
                <a:spcPts val="600"/>
              </a:spcAft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  <a:p>
            <a:pPr eaLnBrk="1" hangingPunct="1">
              <a:buFont typeface="Arial" pitchFamily="34" charset="0"/>
              <a:buNone/>
            </a:pPr>
            <a:endParaRPr lang="pl-PL" altLang="pl-PL" sz="180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="" xmlns:a16="http://schemas.microsoft.com/office/drawing/2014/main" id="{99547971-8AD8-4CA8-A515-30D2466222BD}"/>
              </a:ext>
            </a:extLst>
          </p:cNvPr>
          <p:cNvSpPr txBox="1">
            <a:spLocks/>
          </p:cNvSpPr>
          <p:nvPr/>
        </p:nvSpPr>
        <p:spPr bwMode="auto">
          <a:xfrm>
            <a:off x="323528" y="1196752"/>
            <a:ext cx="822960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2000" b="1">
                <a:solidFill>
                  <a:schemeClr val="tx2"/>
                </a:solidFill>
              </a:rPr>
              <a:t>Kryterium spełnienia warunków postawionych przez KOP lub przewodniczącego KOP</a:t>
            </a:r>
            <a:endParaRPr lang="pl-PL" sz="2000"/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pl-PL" sz="2000"/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/>
              <a:t>Ocena spełniania kryterium obejmuje weryfikację: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/>
              <a:t>1) Czy do wniosku zostały wprowadzone korekty wskazane przez oceniających </a:t>
            </a:r>
            <a:br>
              <a:rPr lang="pl-PL" sz="1800"/>
            </a:br>
            <a:r>
              <a:rPr lang="pl-PL" sz="1800"/>
              <a:t>w kartach oceny projektu lub przez przewodniczącego KOP lub inne zmiany wynikające z ustaleń dokonanych podczas negocjacji,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/>
              <a:t>2) Czy KOP uzyskała od Wnioskodawcy/Beneficjenta informacje i wyjaśnienia dotyczące określonych zapisów we wniosku, wskazanych przez oceniających </a:t>
            </a:r>
            <a:br>
              <a:rPr lang="pl-PL" sz="1800"/>
            </a:br>
            <a:r>
              <a:rPr lang="pl-PL" sz="1800"/>
              <a:t>w kartach oceny projektu lub przewodniczącego KOP,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/>
              <a:t>3) Czy do wniosku zostały wprowadzone inne zmiany niż wynikające z kart oceny projektu lub uwag przewodniczącego KOP lub ustaleń wynikających z procesu negocjacji.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pl-PL" sz="1800"/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pl-PL" sz="1800"/>
              <a:t>Udzielenie odpowiedzi: „TAK” na pytanie nr 1 i 2 oraz odpowiedzi „NIE” na pyt nr 3 oznacza spełnienie kryterium.</a:t>
            </a:r>
          </a:p>
          <a:p>
            <a:endParaRPr lang="pl-PL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3384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algn="just" eaLnBrk="1" hangingPunct="1">
              <a:spcAft>
                <a:spcPts val="600"/>
              </a:spcAft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Symbol zastępczy zawartości 1">
            <a:extLst>
              <a:ext uri="{FF2B5EF4-FFF2-40B4-BE49-F238E27FC236}">
                <a16:creationId xmlns="" xmlns:a16="http://schemas.microsoft.com/office/drawing/2014/main" id="{11A98AE2-830F-4B55-8E72-22C78B2E4A48}"/>
              </a:ext>
            </a:extLst>
          </p:cNvPr>
          <p:cNvSpPr txBox="1">
            <a:spLocks/>
          </p:cNvSpPr>
          <p:nvPr/>
        </p:nvSpPr>
        <p:spPr bwMode="auto">
          <a:xfrm>
            <a:off x="0" y="1556792"/>
            <a:ext cx="9144000" cy="49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pl-PL" sz="1600" dirty="0"/>
          </a:p>
          <a:p>
            <a:pPr marL="265113" indent="0">
              <a:buFont typeface="Arial" pitchFamily="34" charset="0"/>
              <a:buNone/>
            </a:pPr>
            <a:endParaRPr lang="pl-PL" sz="2000" dirty="0"/>
          </a:p>
          <a:p>
            <a:pPr marL="265113" indent="0">
              <a:buFont typeface="Arial" pitchFamily="34" charset="0"/>
              <a:buNone/>
            </a:pPr>
            <a:r>
              <a:rPr lang="pl-PL" sz="2000" dirty="0"/>
              <a:t>Kryterium jest obligatoryjnie stosowane jedynie w przypadku skierowania projektu do etapu negocjacji, jego spełnienie jest wówczas konieczne do otrzymania dofinansowania. </a:t>
            </a:r>
          </a:p>
          <a:p>
            <a:pPr marL="265113" indent="0">
              <a:buFont typeface="Arial" pitchFamily="34" charset="0"/>
              <a:buNone/>
            </a:pPr>
            <a:endParaRPr lang="pl-PL" sz="2000" dirty="0"/>
          </a:p>
          <a:p>
            <a:pPr marL="265113" indent="0">
              <a:buFont typeface="Arial" pitchFamily="34" charset="0"/>
              <a:buNone/>
            </a:pPr>
            <a:r>
              <a:rPr lang="pl-PL" sz="2000" dirty="0"/>
              <a:t>W ramach kryterium nie ma możliwości poprawy/uzupełnienia wniosku. </a:t>
            </a:r>
          </a:p>
          <a:p>
            <a:pPr marL="265113" indent="0">
              <a:buFont typeface="Arial" pitchFamily="34" charset="0"/>
              <a:buNone/>
            </a:pPr>
            <a:endParaRPr lang="pl-PL" sz="2000" dirty="0"/>
          </a:p>
          <a:p>
            <a:pPr marL="265113" indent="0">
              <a:buFont typeface="Arial" pitchFamily="34" charset="0"/>
              <a:buNone/>
            </a:pPr>
            <a:r>
              <a:rPr lang="pl-PL" sz="2000" dirty="0"/>
              <a:t>Ocena polega na przypisaniu wartości logicznej „tak” albo „nie”, albo stwierdzeniu, że kryterium nie dotyczy danego projektu (w przypadku projektów, których nie skierowano do negocjacji).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="" xmlns:a16="http://schemas.microsoft.com/office/drawing/2014/main" id="{12566091-5F76-4E8F-8136-594268C8F7BC}"/>
              </a:ext>
            </a:extLst>
          </p:cNvPr>
          <p:cNvSpPr/>
          <p:nvPr/>
        </p:nvSpPr>
        <p:spPr>
          <a:xfrm>
            <a:off x="323528" y="90872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pl-PL" sz="2000" b="1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pl-PL" sz="2000" b="1" dirty="0">
                <a:solidFill>
                  <a:schemeClr val="tx2"/>
                </a:solidFill>
              </a:rPr>
              <a:t>Kryterium spełnienia warunków postawionych przez KOP lub przewodniczącego KOP</a:t>
            </a:r>
          </a:p>
        </p:txBody>
      </p:sp>
    </p:spTree>
    <p:extLst>
      <p:ext uri="{BB962C8B-B14F-4D97-AF65-F5344CB8AC3E}">
        <p14:creationId xmlns:p14="http://schemas.microsoft.com/office/powerpoint/2010/main" val="24719114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algn="just" eaLnBrk="1" hangingPunct="1">
              <a:spcAft>
                <a:spcPts val="600"/>
              </a:spcAft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7" name="Prostokąt zaokrąglony 6">
            <a:extLst>
              <a:ext uri="{FF2B5EF4-FFF2-40B4-BE49-F238E27FC236}">
                <a16:creationId xmlns="" xmlns:a16="http://schemas.microsoft.com/office/drawing/2014/main" id="{44836E7D-C6CD-4138-B63F-0329FC35A682}"/>
              </a:ext>
            </a:extLst>
          </p:cNvPr>
          <p:cNvSpPr/>
          <p:nvPr/>
        </p:nvSpPr>
        <p:spPr>
          <a:xfrm>
            <a:off x="488032" y="1268760"/>
            <a:ext cx="8198768" cy="388843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sz="20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pl-PL" sz="2000" b="1" dirty="0">
                <a:solidFill>
                  <a:schemeClr val="tx1"/>
                </a:solidFill>
              </a:rPr>
              <a:t>Niespełnienie zerojedynkowego kryterium w zakresie</a:t>
            </a:r>
          </a:p>
          <a:p>
            <a:pPr algn="ctr" eaLnBrk="1" hangingPunct="1">
              <a:defRPr/>
            </a:pPr>
            <a:r>
              <a:rPr lang="pl-PL" sz="2000" b="1" dirty="0">
                <a:solidFill>
                  <a:schemeClr val="tx1"/>
                </a:solidFill>
              </a:rPr>
              <a:t> spełnienia warunków postawionych przez KOP lub przewodniczącego KOP - negatywny wynik negocjacji</a:t>
            </a:r>
          </a:p>
          <a:p>
            <a:pPr algn="ctr" eaLnBrk="1" hangingPunct="1">
              <a:defRPr/>
            </a:pPr>
            <a:endParaRPr lang="pl-PL" sz="2000" b="1" dirty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jeśli Wnioskodawca nie wprowadza wskazanych przez oceniających lub przewodniczącego korekt </a:t>
            </a:r>
            <a:r>
              <a:rPr lang="pl-PL" dirty="0"/>
              <a:t>lub innych zmian wynikających z ustaleń dokonanych podczas negocjacji </a:t>
            </a:r>
            <a:r>
              <a:rPr lang="pl-PL" dirty="0">
                <a:solidFill>
                  <a:schemeClr val="tx1"/>
                </a:solidFill>
              </a:rPr>
              <a:t>lub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</a:rPr>
              <a:t> KOP nie uzyskała od Wnioskodawcy uzasadnień dotyczących zapisów we wniosku, wskazanych przez oceniających lub przewodniczącego KOP lub przekazane uzasadnienia nie zostaną zaakceptowane przez KOP,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tx1"/>
                </a:solidFill>
              </a:rPr>
              <a:t> do wniosku zostaną wprowadzone inne zmiany niż wynikające z kart oceny lub uwag przewodniczącego KOP lub ustaleń wynikających z procesu negocjacji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pl-P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905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2988" y="4797425"/>
            <a:ext cx="2352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ytuł 6"/>
          <p:cNvSpPr txBox="1">
            <a:spLocks/>
          </p:cNvSpPr>
          <p:nvPr/>
        </p:nvSpPr>
        <p:spPr>
          <a:xfrm>
            <a:off x="0" y="-171400"/>
            <a:ext cx="9144000" cy="1440160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</a:rPr>
              <a:t>Ostateczna i wiążąca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</a:rPr>
              <a:t>ocena projektu – 10.4.1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552820054"/>
              </p:ext>
            </p:extLst>
          </p:nvPr>
        </p:nvGraphicFramePr>
        <p:xfrm>
          <a:off x="0" y="1124744"/>
          <a:ext cx="9144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Prostokąt zaokrąglony 13"/>
          <p:cNvSpPr/>
          <p:nvPr/>
        </p:nvSpPr>
        <p:spPr>
          <a:xfrm>
            <a:off x="107504" y="5013176"/>
            <a:ext cx="8928992" cy="15121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/>
                </a:solidFill>
              </a:rPr>
              <a:t>Dofinansowanie może otrzymać jedynie projekt, który spełnia wszystkie kryteria obligatoryjne oraz otrzymał </a:t>
            </a:r>
            <a:r>
              <a:rPr lang="pl-PL" sz="2000" b="1" dirty="0">
                <a:solidFill>
                  <a:srgbClr val="C00000"/>
                </a:solidFill>
              </a:rPr>
              <a:t>co najmniej 60 punktów ogółem oraz 60% punktów                         </a:t>
            </a:r>
            <a:r>
              <a:rPr lang="pl-PL" dirty="0">
                <a:solidFill>
                  <a:schemeClr val="tx1"/>
                </a:solidFill>
              </a:rPr>
              <a:t>w każdej części oceny merytorycznej wyliczonych na podstawie średniej arytmetycznej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ocen dwóch oceniających oraz którego negocjacje, jeśli były prowadzone, zakończyły się wynikiem pozytywnym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  <a:ln>
            <a:noFill/>
          </a:ln>
        </p:spPr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Jak poprawnie złożyć wniosek?</a:t>
            </a:r>
          </a:p>
        </p:txBody>
      </p:sp>
    </p:spTree>
    <p:extLst>
      <p:ext uri="{BB962C8B-B14F-4D97-AF65-F5344CB8AC3E}">
        <p14:creationId xmlns:p14="http://schemas.microsoft.com/office/powerpoint/2010/main" val="804731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875" y="0"/>
            <a:ext cx="4895850" cy="91440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eaLnBrk="1" hangingPunct="1">
              <a:defRPr/>
            </a:pPr>
            <a:endParaRPr lang="pl-PL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670339" y="1693216"/>
            <a:ext cx="3420888" cy="17937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3200" b="1" dirty="0">
                <a:solidFill>
                  <a:srgbClr val="C105B8"/>
                </a:solidFill>
              </a:rPr>
              <a:t>Rozstrzygnięcie konkursu</a:t>
            </a:r>
            <a:endParaRPr lang="pl-PL" sz="3200" dirty="0">
              <a:solidFill>
                <a:srgbClr val="C105B8"/>
              </a:solidFill>
            </a:endParaRPr>
          </a:p>
        </p:txBody>
      </p:sp>
      <p:sp>
        <p:nvSpPr>
          <p:cNvPr id="16" name="Równa się 15"/>
          <p:cNvSpPr/>
          <p:nvPr/>
        </p:nvSpPr>
        <p:spPr>
          <a:xfrm>
            <a:off x="4751735" y="2246651"/>
            <a:ext cx="918604" cy="734339"/>
          </a:xfrm>
          <a:prstGeom prst="mathEqual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339933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71381" y="1413906"/>
            <a:ext cx="4536338" cy="27351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defRPr/>
            </a:pPr>
            <a:r>
              <a:rPr lang="pl-PL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Zatwierdzenie listy wszystkich ocenionych projektów przez </a:t>
            </a:r>
          </a:p>
          <a:p>
            <a:pPr algn="ctr"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Zarząd Województwa Dolnośląskiego </a:t>
            </a:r>
          </a:p>
          <a:p>
            <a:pPr marL="285750" indent="-285750">
              <a:buFontTx/>
              <a:buChar char="-"/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 algn="ctr"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Prostokąt 19"/>
          <p:cNvSpPr>
            <a:spLocks noChangeArrowheads="1"/>
          </p:cNvSpPr>
          <p:nvPr/>
        </p:nvSpPr>
        <p:spPr bwMode="auto">
          <a:xfrm>
            <a:off x="2015716" y="4576119"/>
            <a:ext cx="5256584" cy="206210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600" b="1" dirty="0">
                <a:hlinkClick r:id="rId3"/>
              </a:rPr>
              <a:t>www.rpo.dolnyslask.pl</a:t>
            </a:r>
            <a:endParaRPr lang="pl-PL" sz="1600" b="1" dirty="0"/>
          </a:p>
          <a:p>
            <a:pPr algn="ctr">
              <a:defRPr/>
            </a:pPr>
            <a:endParaRPr lang="pl-PL" sz="1600" b="1" dirty="0"/>
          </a:p>
          <a:p>
            <a:pPr algn="ctr">
              <a:defRPr/>
            </a:pPr>
            <a:r>
              <a:rPr lang="pl-PL" sz="1600" b="1" dirty="0">
                <a:latin typeface="+mn-lt"/>
              </a:rPr>
              <a:t>Lista projektów, które uzyskały wymaganą liczbę punktów, </a:t>
            </a:r>
            <a:br>
              <a:rPr lang="pl-PL" sz="1600" b="1" dirty="0">
                <a:latin typeface="+mn-lt"/>
              </a:rPr>
            </a:br>
            <a:r>
              <a:rPr lang="pl-PL" sz="1600" b="1" dirty="0">
                <a:latin typeface="+mn-lt"/>
              </a:rPr>
              <a:t>z wyróżnieniem projektów wybranych do dofinansowania - nie później niż 7 dni od dnia rozstrzygnięcia konkursu </a:t>
            </a:r>
            <a:br>
              <a:rPr lang="pl-PL" sz="1600" b="1" dirty="0">
                <a:latin typeface="+mn-lt"/>
              </a:rPr>
            </a:br>
            <a:r>
              <a:rPr lang="pl-PL" sz="1600" b="1" dirty="0">
                <a:latin typeface="+mn-lt"/>
              </a:rPr>
              <a:t>+ pismo z wynikami oceny (od negatywnego wyniku oceny przysługuje protest w rozumieniu rozdz. 15 ustawy)</a:t>
            </a:r>
          </a:p>
          <a:p>
            <a:pPr algn="ctr">
              <a:defRPr/>
            </a:pPr>
            <a:endParaRPr lang="pl-PL" sz="1600" b="1" dirty="0"/>
          </a:p>
        </p:txBody>
      </p:sp>
      <p:sp>
        <p:nvSpPr>
          <p:cNvPr id="19" name="Strzałka w dół 18"/>
          <p:cNvSpPr/>
          <p:nvPr/>
        </p:nvSpPr>
        <p:spPr>
          <a:xfrm>
            <a:off x="4599638" y="4869756"/>
            <a:ext cx="144016" cy="288032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0" y="0"/>
            <a:ext cx="7451725" cy="9144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eaLnBrk="1" hangingPunct="1">
              <a:defRPr/>
            </a:pPr>
            <a:r>
              <a:rPr lang="pl-PL" sz="3200" b="1" dirty="0">
                <a:solidFill>
                  <a:schemeClr val="tx2"/>
                </a:solidFill>
              </a:rPr>
              <a:t>Lista ocenionych projektów</a:t>
            </a:r>
            <a:endParaRPr lang="pl-PL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Symbol zastępczy zawartości 2">
            <a:extLst>
              <a:ext uri="{FF2B5EF4-FFF2-40B4-BE49-F238E27FC236}">
                <a16:creationId xmlns="" xmlns:a16="http://schemas.microsoft.com/office/drawing/2014/main" id="{73D8AAB7-7B4B-4D2B-BB64-8ABDA8F1B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00600"/>
          </a:xfrm>
        </p:spPr>
        <p:txBody>
          <a:bodyPr>
            <a:normAutofit lnSpcReduction="10000"/>
          </a:bodyPr>
          <a:lstStyle/>
          <a:p>
            <a:pPr marL="342900" lvl="3" indent="-342900" algn="just">
              <a:spcAft>
                <a:spcPts val="600"/>
              </a:spcAft>
              <a:buNone/>
            </a:pPr>
            <a:r>
              <a:rPr lang="pl-PL" sz="2400" b="1" dirty="0">
                <a:solidFill>
                  <a:schemeClr val="tx2"/>
                </a:solidFill>
              </a:rPr>
              <a:t>Lista wszystkich projektów, które podlegały ocenie</a:t>
            </a:r>
          </a:p>
          <a:p>
            <a:pPr marL="0" lvl="3">
              <a:buFont typeface="Wingdings" pitchFamily="2" charset="2"/>
              <a:buChar char="ü"/>
            </a:pPr>
            <a:r>
              <a:rPr lang="pl-PL" sz="1600" dirty="0"/>
              <a:t>o kolejności projektów na liście decyduje liczba punktów przyznana danemu projektowi; </a:t>
            </a:r>
          </a:p>
          <a:p>
            <a:pPr marL="0" lvl="3">
              <a:buFont typeface="Wingdings" pitchFamily="2" charset="2"/>
              <a:buChar char="ü"/>
            </a:pPr>
            <a:r>
              <a:rPr lang="pl-PL" sz="1600" dirty="0"/>
              <a:t>w przypadku dwóch lub więcej projektów o równej ogólnej liczbie punktów, wyższe miejsce na liście otrzymuje ten, który uzyskał wyższą liczbę punktów za kryteria rozstrzygające, określone we właściwym Planie działania (kryterium zgodność projektu z celami szczegółowymi RPO WD 2014-2020, kryterium budżetu, kryterium doświadczenia);</a:t>
            </a:r>
            <a:endParaRPr lang="pl-PL" sz="1600" strike="sngStrike" dirty="0"/>
          </a:p>
          <a:p>
            <a:pPr marL="0" lvl="3">
              <a:buFont typeface="Wingdings" pitchFamily="2" charset="2"/>
              <a:buChar char="ü"/>
            </a:pPr>
            <a:r>
              <a:rPr lang="pl-PL" sz="1600" dirty="0"/>
              <a:t>gdy wnioski uzyskały taką samą ogólną liczbę punktów oraz taką samą liczbę punktów za spełnienie określonego kryterium, o kolejności na liście decyduje wynik komisyjnego losowania, w którym uczestniczy min. 3 członków KOP, w tym Przewodniczący  oraz, o ile wyrażą chęć, przedstawiciele projektodawców, których wniosków dotyczy losowanie. </a:t>
            </a:r>
          </a:p>
          <a:p>
            <a:pPr marL="0" lvl="3">
              <a:buNone/>
            </a:pPr>
            <a:endParaRPr lang="pl-PL" sz="1600" dirty="0"/>
          </a:p>
          <a:p>
            <a:pPr marL="0" lvl="3">
              <a:buNone/>
            </a:pPr>
            <a:r>
              <a:rPr lang="pl-PL" sz="2400" b="1" dirty="0">
                <a:solidFill>
                  <a:schemeClr val="tx2"/>
                </a:solidFill>
              </a:rPr>
              <a:t>Negatywna ocena</a:t>
            </a:r>
          </a:p>
          <a:p>
            <a:pPr marL="0" lvl="3">
              <a:buNone/>
            </a:pPr>
            <a:r>
              <a:rPr lang="pl-PL" sz="1600" dirty="0"/>
              <a:t>Zgodnie z art. 53 ust. 2 ustawy negatywną oceną jest ocena w zakresie spełniania przez projekt kryteriów wyboru projektów, w ramach której: </a:t>
            </a:r>
          </a:p>
          <a:p>
            <a:pPr lvl="0">
              <a:buFont typeface="Wingdings" pitchFamily="2" charset="2"/>
              <a:buChar char="ü"/>
            </a:pPr>
            <a:r>
              <a:rPr lang="pl-PL" sz="1600" dirty="0"/>
              <a:t>projekt nie uzyskał wymaganej liczby punktów lub nie spełnił kryteriów wyboru projektów, na skutek czego nie może być wybrany do dofinansowania albo skierowany do kolejnego etapu oceny, </a:t>
            </a:r>
          </a:p>
          <a:p>
            <a:pPr lvl="0">
              <a:buFont typeface="Wingdings" pitchFamily="2" charset="2"/>
              <a:buChar char="ü"/>
            </a:pPr>
            <a:r>
              <a:rPr lang="pl-PL" sz="1600" dirty="0"/>
              <a:t>projekt uzyskał wymaganą liczbę punktów lub spełnił kryteria wyboru projektów, jednak kwota przeznaczona na dofinansowanie projektów w konkursie nie wystarcza na wybranie go do dofinansowania.</a:t>
            </a:r>
          </a:p>
          <a:p>
            <a:pPr algn="ctr">
              <a:buNone/>
            </a:pPr>
            <a:endParaRPr lang="pl-PL" sz="2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77629178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Najczęściej pojawiające się błędy i wskazówki, 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jak ich uniknąć</a:t>
            </a:r>
          </a:p>
        </p:txBody>
      </p:sp>
    </p:spTree>
    <p:extLst>
      <p:ext uri="{BB962C8B-B14F-4D97-AF65-F5344CB8AC3E}">
        <p14:creationId xmlns:p14="http://schemas.microsoft.com/office/powerpoint/2010/main" val="38390513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83224" y="908720"/>
            <a:ext cx="47079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pl-PL" sz="3200" b="1" dirty="0">
                <a:solidFill>
                  <a:srgbClr val="0070C0"/>
                </a:solidFill>
              </a:rPr>
              <a:t>Obowiązujące  dokumenty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6" name="Prostokąt 7"/>
          <p:cNvSpPr>
            <a:spLocks noChangeArrowheads="1"/>
          </p:cNvSpPr>
          <p:nvPr/>
        </p:nvSpPr>
        <p:spPr bwMode="auto">
          <a:xfrm>
            <a:off x="323528" y="1988840"/>
            <a:ext cx="8489255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b="1" dirty="0"/>
              <a:t>Regulamin konkursu – działanie 10.4.1 </a:t>
            </a:r>
            <a:r>
              <a:rPr lang="pl-PL" altLang="pl-PL" sz="1800" dirty="0"/>
              <a:t>z załącznikami, które </a:t>
            </a:r>
            <a:r>
              <a:rPr lang="pl-PL" sz="1800" dirty="0"/>
              <a:t>zawierają wykaz kluczowych warunków, jakie musi spełnić wniosek, aby otrzymać dofinansowanie m.in.:</a:t>
            </a:r>
          </a:p>
          <a:p>
            <a:pPr marL="1028700" lvl="1">
              <a:spcBef>
                <a:spcPct val="0"/>
              </a:spcBef>
            </a:pPr>
            <a:r>
              <a:rPr lang="pl-PL" sz="1600" dirty="0"/>
              <a:t>Załącznik nr 1: Wyciąg z Kryteriów wyboru projektów, </a:t>
            </a:r>
          </a:p>
          <a:p>
            <a:pPr marL="1028700" lvl="1">
              <a:spcBef>
                <a:spcPct val="0"/>
              </a:spcBef>
            </a:pPr>
            <a:r>
              <a:rPr lang="pl-PL" sz="1600" dirty="0"/>
              <a:t>Załącznik nr 2: Lista wskaźników na poziomie projektu</a:t>
            </a:r>
          </a:p>
          <a:p>
            <a:pPr marL="1028700" lvl="1">
              <a:spcBef>
                <a:spcPct val="0"/>
              </a:spcBef>
            </a:pPr>
            <a:r>
              <a:rPr lang="pl-PL" altLang="pl-PL" sz="1600" dirty="0"/>
              <a:t>Załącznik nr 4: Standardy realizacji wybranych form wsparcia w ramach Działania 10.4</a:t>
            </a:r>
            <a:r>
              <a:rPr lang="pl-PL" altLang="pl-PL" sz="1400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800" dirty="0"/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b="1" dirty="0"/>
              <a:t>  Instrukcja wypełniania wniosku o dofinansowanie projektu w ramach RPO WD 2014-               2020 </a:t>
            </a:r>
            <a:r>
              <a:rPr lang="pl-PL" altLang="pl-PL" sz="1800" dirty="0"/>
              <a:t>– wersja 1.5</a:t>
            </a:r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dirty="0"/>
              <a:t> obowiązujące wytyczne, przepisy prawa (wskazane w Regulaminie konkursu)</a:t>
            </a:r>
          </a:p>
          <a:p>
            <a:pPr marL="285750" indent="-285750">
              <a:spcBef>
                <a:spcPct val="0"/>
              </a:spcBef>
            </a:pPr>
            <a:endParaRPr lang="pl-PL" altLang="pl-PL" sz="1800" dirty="0"/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</p:txBody>
      </p:sp>
      <p:sp>
        <p:nvSpPr>
          <p:cNvPr id="8" name="Prostokąt 7"/>
          <p:cNvSpPr/>
          <p:nvPr/>
        </p:nvSpPr>
        <p:spPr>
          <a:xfrm>
            <a:off x="189414" y="5878961"/>
            <a:ext cx="8757481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i="1" dirty="0" err="1">
                <a:solidFill>
                  <a:srgbClr val="C00000"/>
                </a:solidFill>
                <a:hlinkClick r:id="rId3"/>
              </a:rPr>
              <a:t>www.rpo.dolnyslask.pl</a:t>
            </a:r>
            <a:endParaRPr lang="pl-PL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414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611560" y="1268760"/>
            <a:ext cx="8229600" cy="374441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Najczęstsze błędy na etapie oceny formalnej w zakresie: </a:t>
            </a:r>
          </a:p>
          <a:p>
            <a:pPr>
              <a:buClr>
                <a:srgbClr val="C00000"/>
              </a:buClr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	kryteriów formalnych  </a:t>
            </a:r>
          </a:p>
          <a:p>
            <a:pPr>
              <a:buClr>
                <a:srgbClr val="C00000"/>
              </a:buClr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	kryteriów dostępu</a:t>
            </a:r>
          </a:p>
          <a:p>
            <a:pPr>
              <a:buClr>
                <a:srgbClr val="C00000"/>
              </a:buClr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C00000"/>
              </a:buClr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Clr>
                <a:srgbClr val="C00000"/>
              </a:buClr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W definicji kryterium podano informację o ewentualnej możliwości korekty wniosku.</a:t>
            </a:r>
          </a:p>
        </p:txBody>
      </p:sp>
      <p:sp>
        <p:nvSpPr>
          <p:cNvPr id="7" name="Mnożenie 6"/>
          <p:cNvSpPr/>
          <p:nvPr/>
        </p:nvSpPr>
        <p:spPr>
          <a:xfrm>
            <a:off x="1187624" y="2314398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Mnożenie 7"/>
          <p:cNvSpPr/>
          <p:nvPr/>
        </p:nvSpPr>
        <p:spPr>
          <a:xfrm>
            <a:off x="1187624" y="2662606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496944" cy="504056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/>
            </a:r>
            <a:b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KRYTERIUM UPROSZCZONYCH METOD ROZLICZANIA WYDATKÓW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4630201"/>
            <a:ext cx="8496944" cy="1921279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03548" y="4797154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/>
              <a:t>Równowartość 100 000 euro jest podana w Regulaminie konkursu. </a:t>
            </a:r>
          </a:p>
          <a:p>
            <a:pPr marL="285750" indent="-285750">
              <a:buClr>
                <a:srgbClr val="008000"/>
              </a:buClr>
              <a:buSzPct val="200000"/>
            </a:pPr>
            <a:r>
              <a:rPr lang="pl-PL" dirty="0"/>
              <a:t>Należy uzupełnić punkty we wniosku, m.in.: 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3.1.2 wskaźniki (wskaźniki projektowe)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4.1 zadania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4.2 kwoty ryczałtowe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7.11 uzasadnienie</a:t>
            </a:r>
          </a:p>
        </p:txBody>
      </p:sp>
      <p:sp>
        <p:nvSpPr>
          <p:cNvPr id="10" name="Prostokąt zaokrąglony 3">
            <a:extLst>
              <a:ext uri="{FF2B5EF4-FFF2-40B4-BE49-F238E27FC236}">
                <a16:creationId xmlns="" xmlns:a16="http://schemas.microsoft.com/office/drawing/2014/main" id="{B9F104DC-16C7-4763-BC09-1552B1481537}"/>
              </a:ext>
            </a:extLst>
          </p:cNvPr>
          <p:cNvSpPr/>
          <p:nvPr/>
        </p:nvSpPr>
        <p:spPr>
          <a:xfrm>
            <a:off x="323528" y="1916833"/>
            <a:ext cx="8496944" cy="249718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accent2">
                  <a:lumMod val="75000"/>
                </a:schemeClr>
              </a:buClr>
              <a:buSzPct val="200000"/>
              <a:buFont typeface="Wingdings 2" pitchFamily="18" charset="2"/>
              <a:buChar char=""/>
            </a:pPr>
            <a:r>
              <a:rPr lang="pl-PL" dirty="0">
                <a:solidFill>
                  <a:schemeClr val="tx1"/>
                </a:solidFill>
              </a:rPr>
              <a:t>W projekcie, w którym wartość wkładu publicznego (środków publicznych) nie przekracza 100 000 EUR </a:t>
            </a:r>
            <a:r>
              <a:rPr lang="pl-PL" b="1" dirty="0">
                <a:solidFill>
                  <a:schemeClr val="tx1"/>
                </a:solidFill>
              </a:rPr>
              <a:t>nie zastosowano kwot ryczałtowych</a:t>
            </a:r>
            <a:r>
              <a:rPr lang="pl-PL" dirty="0">
                <a:solidFill>
                  <a:schemeClr val="tx1"/>
                </a:solidFill>
              </a:rPr>
              <a:t>, o których mowa 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Wytycznych w zakresie kwalifikowalności wydatków w zakresie Europejskiego Funduszu Rozwoju Regionalnego, Europejskiego Funduszu Społecznego oraz Funduszu Spójności na lata 2014-2020 </a:t>
            </a:r>
            <a:r>
              <a:rPr lang="pl-PL" dirty="0"/>
              <a:t> </a:t>
            </a:r>
          </a:p>
          <a:p>
            <a:pPr>
              <a:buClr>
                <a:schemeClr val="accent2">
                  <a:lumMod val="75000"/>
                </a:schemeClr>
              </a:buClr>
              <a:buSzPct val="200000"/>
            </a:pPr>
            <a:endParaRPr lang="pl-PL" dirty="0"/>
          </a:p>
          <a:p>
            <a:pPr>
              <a:buClr>
                <a:schemeClr val="accent2">
                  <a:lumMod val="75000"/>
                </a:schemeClr>
              </a:buClr>
              <a:buSzPct val="200000"/>
              <a:buFont typeface="Wingdings 2" pitchFamily="18" charset="2"/>
              <a:buChar char=""/>
            </a:pPr>
            <a:r>
              <a:rPr lang="pl-PL" dirty="0">
                <a:solidFill>
                  <a:schemeClr val="tx1"/>
                </a:solidFill>
              </a:rPr>
              <a:t>W projekcie, w którym wartość wkładu publicznego przekracza 100 000 EUR, </a:t>
            </a:r>
            <a:r>
              <a:rPr lang="pl-PL" b="1" dirty="0">
                <a:solidFill>
                  <a:schemeClr val="tx1"/>
                </a:solidFill>
              </a:rPr>
              <a:t>zastosowano kwoty ryczałtowe </a:t>
            </a:r>
            <a:r>
              <a:rPr lang="pl-PL" dirty="0">
                <a:solidFill>
                  <a:schemeClr val="tx1"/>
                </a:solidFill>
              </a:rPr>
              <a:t>– sytuacji tej nie dotyczy kryterium formalne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42332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WYBÓR PARTNERA W PROJEKCIE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endParaRPr lang="pl-PL" sz="2400" dirty="0"/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1916832"/>
            <a:ext cx="8136904" cy="374441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339933"/>
              </a:buClr>
              <a:buSzPct val="200000"/>
            </a:pPr>
            <a:r>
              <a:rPr lang="pl-PL" sz="2400" b="1" dirty="0">
                <a:solidFill>
                  <a:schemeClr val="tx1"/>
                </a:solidFill>
              </a:rPr>
              <a:t>W przypadku każdego partnerstwa wybór partnerów do projektu musi nastąpić przed złożeniem wniosku</a:t>
            </a:r>
            <a:br>
              <a:rPr lang="pl-PL" sz="2400" b="1" dirty="0">
                <a:solidFill>
                  <a:schemeClr val="tx1"/>
                </a:solidFill>
              </a:rPr>
            </a:br>
            <a:r>
              <a:rPr lang="pl-PL" sz="2400" b="1" dirty="0">
                <a:solidFill>
                  <a:schemeClr val="tx1"/>
                </a:solidFill>
              </a:rPr>
              <a:t>o dofinansowanie.</a:t>
            </a:r>
          </a:p>
          <a:p>
            <a:pPr>
              <a:buClr>
                <a:srgbClr val="339933"/>
              </a:buClr>
              <a:buSzPct val="200000"/>
            </a:pPr>
            <a:endParaRPr lang="pl-PL" sz="2400" b="1" dirty="0">
              <a:solidFill>
                <a:schemeClr val="tx1"/>
              </a:solidFill>
            </a:endParaRPr>
          </a:p>
          <a:p>
            <a:pPr>
              <a:buClr>
                <a:srgbClr val="339933"/>
              </a:buClr>
              <a:buSzPct val="200000"/>
            </a:pPr>
            <a:r>
              <a:rPr lang="pl-PL" sz="2400" b="1" dirty="0">
                <a:solidFill>
                  <a:schemeClr val="tx1"/>
                </a:solidFill>
              </a:rPr>
              <a:t>Kryterium będzie weryfikowane na podstawie zapisów wniosku o dofinansowanie oraz dokumentów załączonych do wniosku.</a:t>
            </a:r>
          </a:p>
        </p:txBody>
      </p:sp>
    </p:spTree>
    <p:extLst>
      <p:ext uri="{BB962C8B-B14F-4D97-AF65-F5344CB8AC3E}">
        <p14:creationId xmlns:p14="http://schemas.microsoft.com/office/powerpoint/2010/main" val="2671538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WYBÓR PARTNERA W PROJEKCIE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endParaRPr lang="pl-PL" sz="2400" dirty="0"/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84784"/>
            <a:ext cx="8136904" cy="115212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Brak przedstawienia wymaganych i wystarczających dokumentów dotyczących wyboru Partnera projektu jako załączników na etapie podpisywania umowy</a:t>
            </a:r>
            <a:endParaRPr lang="pl-PL" sz="1600" i="1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755576" y="148985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zaokrąglony 4">
            <a:extLst>
              <a:ext uri="{FF2B5EF4-FFF2-40B4-BE49-F238E27FC236}">
                <a16:creationId xmlns="" xmlns:a16="http://schemas.microsoft.com/office/drawing/2014/main" id="{23BE1A4A-F842-4A4A-B4E5-7D45B960F9A0}"/>
              </a:ext>
            </a:extLst>
          </p:cNvPr>
          <p:cNvSpPr/>
          <p:nvPr/>
        </p:nvSpPr>
        <p:spPr>
          <a:xfrm>
            <a:off x="251520" y="2848073"/>
            <a:ext cx="8589640" cy="3883817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2438" indent="-452438"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przypadku, gdy </a:t>
            </a:r>
            <a:r>
              <a:rPr lang="pl-PL" u="sng" dirty="0">
                <a:solidFill>
                  <a:schemeClr val="tx1"/>
                </a:solidFill>
              </a:rPr>
              <a:t>podmiotem inicjującym</a:t>
            </a:r>
            <a:r>
              <a:rPr lang="pl-PL" dirty="0">
                <a:solidFill>
                  <a:schemeClr val="tx1"/>
                </a:solidFill>
              </a:rPr>
              <a:t> partnerstwo </a:t>
            </a:r>
            <a:r>
              <a:rPr lang="pl-PL" b="1" dirty="0">
                <a:solidFill>
                  <a:schemeClr val="tx1"/>
                </a:solidFill>
              </a:rPr>
              <a:t>nie jest podmiot z sektora finansów publicznych</a:t>
            </a:r>
            <a:r>
              <a:rPr lang="pl-PL" dirty="0">
                <a:solidFill>
                  <a:schemeClr val="tx1"/>
                </a:solidFill>
              </a:rPr>
              <a:t> lub </a:t>
            </a:r>
            <a:r>
              <a:rPr lang="pl-PL" u="sng" dirty="0">
                <a:solidFill>
                  <a:schemeClr val="tx1"/>
                </a:solidFill>
              </a:rPr>
              <a:t>podmiotem inicjującym</a:t>
            </a:r>
            <a:r>
              <a:rPr lang="pl-PL" dirty="0">
                <a:solidFill>
                  <a:schemeClr val="tx1"/>
                </a:solidFill>
              </a:rPr>
              <a:t> partnerstwo </a:t>
            </a:r>
            <a:r>
              <a:rPr lang="pl-PL" b="1" dirty="0">
                <a:solidFill>
                  <a:schemeClr val="tx1"/>
                </a:solidFill>
              </a:rPr>
              <a:t>jest podmiot z sektora finansów publicznych</a:t>
            </a:r>
            <a:r>
              <a:rPr lang="pl-PL" dirty="0">
                <a:solidFill>
                  <a:schemeClr val="tx1"/>
                </a:solidFill>
              </a:rPr>
              <a:t> i dokonuje on wyboru </a:t>
            </a:r>
            <a:r>
              <a:rPr lang="pl-PL" b="1" dirty="0">
                <a:solidFill>
                  <a:schemeClr val="tx1"/>
                </a:solidFill>
              </a:rPr>
              <a:t>partnerów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również z sektora finansów publicznych </a:t>
            </a:r>
            <a:r>
              <a:rPr lang="pl-PL" dirty="0">
                <a:solidFill>
                  <a:schemeClr val="tx1"/>
                </a:solidFill>
              </a:rPr>
              <a:t>- minimalny zakres informacji, który powinien zawierać dokument potwierdzający prawidłowość dokonania wyboru partnerów:</a:t>
            </a:r>
          </a:p>
          <a:p>
            <a:r>
              <a:rPr lang="pl-PL" dirty="0">
                <a:solidFill>
                  <a:schemeClr val="tx1"/>
                </a:solidFill>
              </a:rPr>
              <a:t>       - data sporządzenia/podpisania dokumentu;</a:t>
            </a:r>
          </a:p>
          <a:p>
            <a:pPr marL="355600" indent="-355600"/>
            <a:r>
              <a:rPr lang="pl-PL" dirty="0">
                <a:solidFill>
                  <a:schemeClr val="tx1"/>
                </a:solidFill>
              </a:rPr>
              <a:t>       - wskazanie stron (podmiotów), które oświadczają chęć wspólnej                 </a:t>
            </a:r>
          </a:p>
          <a:p>
            <a:pPr marL="355600" indent="-355600"/>
            <a:r>
              <a:rPr lang="pl-PL" dirty="0">
                <a:solidFill>
                  <a:schemeClr val="tx1"/>
                </a:solidFill>
              </a:rPr>
              <a:t>	   realizacji projektu z wyróżnieniem Partnera Wiodącego;</a:t>
            </a:r>
          </a:p>
          <a:p>
            <a:r>
              <a:rPr lang="pl-PL" dirty="0">
                <a:solidFill>
                  <a:schemeClr val="tx1"/>
                </a:solidFill>
              </a:rPr>
              <a:t>       - tytuł projektu, który strony zdecydowały się realizować wspólnie;</a:t>
            </a:r>
          </a:p>
          <a:p>
            <a:r>
              <a:rPr lang="pl-PL" dirty="0">
                <a:solidFill>
                  <a:schemeClr val="tx1"/>
                </a:solidFill>
              </a:rPr>
              <a:t>       - oświadczenie o chęci wspólnej realizacji przedmiotowego projektu;</a:t>
            </a:r>
          </a:p>
          <a:p>
            <a:r>
              <a:rPr lang="pl-PL" dirty="0">
                <a:solidFill>
                  <a:schemeClr val="tx1"/>
                </a:solidFill>
              </a:rPr>
              <a:t>       - podpisy wszystkich stron partnerstwa.</a:t>
            </a:r>
          </a:p>
          <a:p>
            <a:r>
              <a:rPr lang="pl-PL" dirty="0">
                <a:solidFill>
                  <a:schemeClr val="tx1"/>
                </a:solidFill>
              </a:rPr>
              <a:t>    Dokument może mieć formę np. listu intencyjnego, oświadczenia. </a:t>
            </a:r>
          </a:p>
        </p:txBody>
      </p:sp>
    </p:spTree>
    <p:extLst>
      <p:ext uri="{BB962C8B-B14F-4D97-AF65-F5344CB8AC3E}">
        <p14:creationId xmlns:p14="http://schemas.microsoft.com/office/powerpoint/2010/main" val="2671538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WYBÓR PARTNERA W PROJEKCIE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564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179512" y="1484784"/>
            <a:ext cx="8517632" cy="86409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  Brak przedstawienia wymaganych i wystarczających dokumentów dotyczących wyboru Partnera projektu jako załączników na etapie podpisywania umowy</a:t>
            </a:r>
            <a:endParaRPr lang="pl-PL" sz="1600" i="1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755576" y="148985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zaokrąglony 4">
            <a:extLst>
              <a:ext uri="{FF2B5EF4-FFF2-40B4-BE49-F238E27FC236}">
                <a16:creationId xmlns="" xmlns:a16="http://schemas.microsoft.com/office/drawing/2014/main" id="{F9E0DA2A-886A-4D04-BA03-8E243C51B62C}"/>
              </a:ext>
            </a:extLst>
          </p:cNvPr>
          <p:cNvSpPr/>
          <p:nvPr/>
        </p:nvSpPr>
        <p:spPr>
          <a:xfrm>
            <a:off x="179512" y="2420888"/>
            <a:ext cx="8784976" cy="453650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tx1"/>
                </a:solidFill>
              </a:rPr>
              <a:t>	</a:t>
            </a:r>
          </a:p>
          <a:p>
            <a:pPr>
              <a:buClr>
                <a:srgbClr val="339933"/>
              </a:buClr>
              <a:buSzPct val="200000"/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Gdy </a:t>
            </a:r>
            <a:r>
              <a:rPr lang="pl-PL" u="sng" dirty="0">
                <a:solidFill>
                  <a:schemeClr val="tx1"/>
                </a:solidFill>
              </a:rPr>
              <a:t>podmiotem inicjującym</a:t>
            </a:r>
            <a:r>
              <a:rPr lang="pl-PL" dirty="0">
                <a:solidFill>
                  <a:schemeClr val="tx1"/>
                </a:solidFill>
              </a:rPr>
              <a:t> partnerstwo </a:t>
            </a:r>
            <a:r>
              <a:rPr lang="pl-PL" b="1" dirty="0">
                <a:solidFill>
                  <a:schemeClr val="tx1"/>
                </a:solidFill>
              </a:rPr>
              <a:t>jest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podmiot z sektora finansów publicznych w rozumieniu przepisów o finansach publicznych</a:t>
            </a:r>
            <a:r>
              <a:rPr lang="pl-PL" dirty="0">
                <a:solidFill>
                  <a:schemeClr val="tx1"/>
                </a:solidFill>
              </a:rPr>
              <a:t> i dokonuje on wyboru </a:t>
            </a:r>
            <a:r>
              <a:rPr lang="pl-PL" b="1" dirty="0">
                <a:solidFill>
                  <a:schemeClr val="tx1"/>
                </a:solidFill>
              </a:rPr>
              <a:t>partnerów spośród podmiotów </a:t>
            </a:r>
            <a:r>
              <a:rPr lang="pl-PL" b="1" u="sng" dirty="0">
                <a:solidFill>
                  <a:schemeClr val="tx1"/>
                </a:solidFill>
              </a:rPr>
              <a:t>spoza sektora finansów publicznych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- do wniosku należy załączyć dokumenty potwierdzające przeprowadzenie procedury wyboru partnera z zachowaniem </a:t>
            </a:r>
            <a:r>
              <a:rPr lang="pl-PL" b="1" dirty="0">
                <a:solidFill>
                  <a:schemeClr val="tx1"/>
                </a:solidFill>
              </a:rPr>
              <a:t>zasady przejrzystości i równego traktowania</a:t>
            </a:r>
            <a:r>
              <a:rPr lang="pl-PL" dirty="0">
                <a:solidFill>
                  <a:schemeClr val="tx1"/>
                </a:solidFill>
              </a:rPr>
              <a:t>, w szczególności zgodnie z zasadami określonymi w art. 33 ust. 2 ustawy wdrożeniowej oraz dokonanie wyboru partnera przed datą złożenia wniosku o dofinansowanie, tj. co najmniej następujące dokumenty:</a:t>
            </a:r>
          </a:p>
          <a:p>
            <a:r>
              <a:rPr lang="pl-PL" dirty="0">
                <a:solidFill>
                  <a:schemeClr val="tx1"/>
                </a:solidFill>
              </a:rPr>
              <a:t>- wydruk ogłoszenia otwartego naboru partnerów ze strony internetowej Wnioskodawcy lub wskazanie we wniosku o dofinansowanie linka, pod którym zamieszczono ogłoszenie;</a:t>
            </a:r>
          </a:p>
          <a:p>
            <a:r>
              <a:rPr lang="pl-PL" dirty="0">
                <a:solidFill>
                  <a:schemeClr val="tx1"/>
                </a:solidFill>
              </a:rPr>
              <a:t>- wydruk informacji o podmiotach wybranych do pełnienia funkcji partnera ze strony internetowej Wnioskodawcy lub wskazanie we wniosku o dofinansowanie linka, pod którym zamieszczono informację;</a:t>
            </a:r>
          </a:p>
          <a:p>
            <a:r>
              <a:rPr lang="pl-PL" dirty="0">
                <a:solidFill>
                  <a:schemeClr val="tx1"/>
                </a:solidFill>
              </a:rPr>
              <a:t>- skan potwierdzonej za zgodność z oryginałem wybranej oferty</a:t>
            </a:r>
            <a:endParaRPr lang="pl-PL" sz="1400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538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484784"/>
            <a:ext cx="8496944" cy="237626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	Brak załącznika -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oświadczenia wskazującego, że przeprowadzono </a:t>
            </a:r>
            <a:r>
              <a:rPr lang="pl-PL" i="1" dirty="0">
                <a:solidFill>
                  <a:schemeClr val="tx1"/>
                </a:solidFill>
              </a:rPr>
              <a:t>Diagnozę potrzeb edukacyjnych</a:t>
            </a:r>
            <a:r>
              <a:rPr lang="pl-PL" dirty="0">
                <a:solidFill>
                  <a:schemeClr val="tx1"/>
                </a:solidFill>
              </a:rPr>
              <a:t> dla szkoły/szkół oraz, że </a:t>
            </a:r>
            <a:r>
              <a:rPr lang="pl-PL" i="1" dirty="0">
                <a:solidFill>
                  <a:schemeClr val="tx1"/>
                </a:solidFill>
              </a:rPr>
              <a:t>Diagnoza</a:t>
            </a:r>
            <a:r>
              <a:rPr lang="pl-PL" dirty="0">
                <a:solidFill>
                  <a:schemeClr val="tx1"/>
                </a:solidFill>
              </a:rPr>
              <a:t> została zatwierdzona przez organ prowadzący szkołę.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Gdy w projekcie zaplanowano zakup wyposażenia pracowni lub warsztatów szkolnych, brak załącznika - oświadczenia wskazującego, że przeprowadzona </a:t>
            </a:r>
            <a:r>
              <a:rPr lang="pl-PL" i="1" dirty="0">
                <a:solidFill>
                  <a:schemeClr val="tx1"/>
                </a:solidFill>
              </a:rPr>
              <a:t>Diagnoza potrzeb edukacyjnych </a:t>
            </a:r>
            <a:r>
              <a:rPr lang="pl-PL" dirty="0">
                <a:solidFill>
                  <a:schemeClr val="tx1"/>
                </a:solidFill>
              </a:rPr>
              <a:t>zawiera wnioski z przeprowadzonego spisu inwentarza oraz oceny stanu technicznego posiadanego wyposażenia. 	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80728"/>
            <a:ext cx="8888220" cy="504056"/>
          </a:xfrm>
        </p:spPr>
        <p:txBody>
          <a:bodyPr/>
          <a:lstStyle/>
          <a:p>
            <a:pPr>
              <a:defRPr/>
            </a:pPr>
            <a:r>
              <a:rPr lang="pl-PL" sz="28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KRYTERIUM DIAGNOZY POTRZEB EDUKACYJNYCH TYP A-H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933056"/>
            <a:ext cx="8496944" cy="2736304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Wnioskodawca jest zobowiązany na etapie przygotowywania wniosku opracować </a:t>
            </a:r>
            <a:r>
              <a:rPr lang="pl-PL" sz="1600" i="1" dirty="0">
                <a:solidFill>
                  <a:schemeClr val="tx1"/>
                </a:solidFill>
              </a:rPr>
              <a:t>Diagnozę potrzeb edukacyjnych. </a:t>
            </a:r>
            <a:r>
              <a:rPr lang="pl-PL" sz="1600" dirty="0">
                <a:solidFill>
                  <a:schemeClr val="tx1"/>
                </a:solidFill>
              </a:rPr>
              <a:t>Najważniejsze wnioski z Diagnozy oraz oświadczenie, że przeprowadzono Diagnozę potrzeb edukacyjnych, która została zatwierdzona przez organ prowadzący, muszą zostać zawarte w treści wniosku o dofinansowanie. </a:t>
            </a: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Gdy planuje zakup wyposażenia pracowni lub warsztatów, Diagnoza powinna zawierać wnioski z przeprowadzonego spisu inwentarza oraz oceny stanu technicznego. W treści wniosku o dofinansowanie należy zawrzeć oświadczenie, wskazujące, że przeprowadzona Diagnoza potrzeb edukacyjnych zawiera wnioski z przeprowadzonego spisu inwentarza oraz oceny stanu technicznego posiadanego wyposażenia.</a:t>
            </a: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87313" indent="-87313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i="1" dirty="0">
              <a:solidFill>
                <a:schemeClr val="tx1"/>
              </a:solidFill>
            </a:endParaRPr>
          </a:p>
          <a:p>
            <a:pPr>
              <a:buClr>
                <a:srgbClr val="008000"/>
              </a:buClr>
              <a:buSzPct val="200000"/>
            </a:pPr>
            <a:endParaRPr lang="pl-PL" i="1" dirty="0">
              <a:solidFill>
                <a:schemeClr val="tx1"/>
              </a:solidFill>
            </a:endParaRPr>
          </a:p>
          <a:p>
            <a:pPr>
              <a:buClr>
                <a:srgbClr val="008000"/>
              </a:buClr>
              <a:buSzPct val="200000"/>
            </a:pP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5" name="Mnożenie 4"/>
          <p:cNvSpPr/>
          <p:nvPr/>
        </p:nvSpPr>
        <p:spPr>
          <a:xfrm>
            <a:off x="683568" y="148478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939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251520" y="1124744"/>
            <a:ext cx="8712968" cy="28083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1"/>
                </a:solidFill>
              </a:rPr>
              <a:t>Wnioski o dofinansowanie w ramach Regionalnego Programu Operacyjnego Województwa Dolnośląskiego 2014-2020 należy wypełnić i złożyć poprzez narzędzie informatyczne o nazwie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System Obsługi Wniosków Aplikacyjnych EFS (SOWA)</a:t>
            </a:r>
          </a:p>
          <a:p>
            <a:pPr algn="ctr">
              <a:defRPr/>
            </a:pPr>
            <a:r>
              <a:rPr lang="pl-PL" sz="2400" dirty="0">
                <a:solidFill>
                  <a:schemeClr val="tx1"/>
                </a:solidFill>
              </a:rPr>
              <a:t>(brak konieczności składania wersji papierowej do IOK)</a:t>
            </a:r>
          </a:p>
          <a:p>
            <a:pPr algn="ctr">
              <a:defRPr/>
            </a:pPr>
            <a:r>
              <a:rPr lang="pl-PL" sz="3200" b="1" i="1" dirty="0">
                <a:solidFill>
                  <a:srgbClr val="C00000"/>
                </a:solidFill>
              </a:rPr>
              <a:t>www.generator-efs.dolnyslask.pl</a:t>
            </a:r>
            <a:endParaRPr lang="pl-PL" sz="3200" i="1" dirty="0">
              <a:solidFill>
                <a:srgbClr val="C00000"/>
              </a:solidFill>
            </a:endParaRPr>
          </a:p>
        </p:txBody>
      </p:sp>
      <p:pic>
        <p:nvPicPr>
          <p:cNvPr id="717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3933825"/>
            <a:ext cx="7848600" cy="2517775"/>
          </a:xfrm>
          <a:noFill/>
        </p:spPr>
      </p:pic>
    </p:spTree>
    <p:extLst>
      <p:ext uri="{BB962C8B-B14F-4D97-AF65-F5344CB8AC3E}">
        <p14:creationId xmlns:p14="http://schemas.microsoft.com/office/powerpoint/2010/main" val="6291552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484785"/>
            <a:ext cx="8496944" cy="216023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chemeClr val="tx1"/>
                </a:solidFill>
              </a:rPr>
              <a:t>	„Czy projekt zakłada, że co najmniej 80% wszystkich uczniów i słuchaczy objętych wsparciem w projekcie weźmie udział w stażach i praktykach zawodowych u pracodawców?</a:t>
            </a:r>
          </a:p>
          <a:p>
            <a:pPr indent="722313"/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r>
              <a:rPr lang="pl-PL" sz="1600" dirty="0">
                <a:solidFill>
                  <a:schemeClr val="tx1"/>
                </a:solidFill>
              </a:rPr>
              <a:t>79,3%           co najmniej 80% - wskazywana liczba osób biorących udział w stażach i praktykach nie stanowiła 80% uczestników projektu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KRYTERIUM FORMY WSPARCIA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789040"/>
            <a:ext cx="8496944" cy="2778988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Mnożenie 4"/>
          <p:cNvSpPr/>
          <p:nvPr/>
        </p:nvSpPr>
        <p:spPr>
          <a:xfrm>
            <a:off x="649710" y="1766776"/>
            <a:ext cx="576064" cy="344015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23528" y="4681589"/>
            <a:ext cx="8373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  <a:buSzPct val="200000"/>
            </a:pP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23528" y="3933056"/>
            <a:ext cx="837361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  <a:buSzPct val="200000"/>
            </a:pPr>
            <a:endParaRPr lang="pl-PL" dirty="0"/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latin typeface="+mn-lt"/>
              </a:rPr>
              <a:t>kryterium dotyczy tylko uczniów i słuchaczy – wartość 80% należy liczyć od liczby wszystkich uczniów i słuchaczy objętych wsparciem,</a:t>
            </a:r>
          </a:p>
          <a:p>
            <a:pPr>
              <a:buClr>
                <a:srgbClr val="008000"/>
              </a:buClr>
              <a:buSzPct val="200000"/>
            </a:pPr>
            <a:endParaRPr lang="pl-PL" sz="1600" dirty="0">
              <a:latin typeface="+mn-lt"/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latin typeface="+mn-lt"/>
              </a:rPr>
              <a:t>min. 80% uczniów i słuchaczy  wspieranych w projekcie weźmie udział w stażach i praktykach zawodowych u pracodawców. </a:t>
            </a:r>
          </a:p>
        </p:txBody>
      </p:sp>
      <p:sp>
        <p:nvSpPr>
          <p:cNvPr id="9" name="Nie równa się 8"/>
          <p:cNvSpPr/>
          <p:nvPr/>
        </p:nvSpPr>
        <p:spPr>
          <a:xfrm>
            <a:off x="1043608" y="2780928"/>
            <a:ext cx="432048" cy="167035"/>
          </a:xfrm>
          <a:prstGeom prst="mathNotEqual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1657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23528" y="4681589"/>
            <a:ext cx="8373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  <a:buSzPct val="200000"/>
            </a:pPr>
            <a:endParaRPr lang="pl-PL" dirty="0"/>
          </a:p>
        </p:txBody>
      </p:sp>
      <p:sp>
        <p:nvSpPr>
          <p:cNvPr id="11" name="Symbol zastępczy zawartości 3">
            <a:extLst>
              <a:ext uri="{FF2B5EF4-FFF2-40B4-BE49-F238E27FC236}">
                <a16:creationId xmlns="" xmlns:a16="http://schemas.microsoft.com/office/drawing/2014/main" id="{AFE1203D-0DAA-4691-BC23-0A5228300917}"/>
              </a:ext>
            </a:extLst>
          </p:cNvPr>
          <p:cNvSpPr txBox="1">
            <a:spLocks/>
          </p:cNvSpPr>
          <p:nvPr/>
        </p:nvSpPr>
        <p:spPr bwMode="auto">
          <a:xfrm>
            <a:off x="611560" y="1628800"/>
            <a:ext cx="8229600" cy="187220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	Błędy w zakresie kryteriów horyzontalnych</a:t>
            </a:r>
          </a:p>
        </p:txBody>
      </p:sp>
      <p:sp>
        <p:nvSpPr>
          <p:cNvPr id="12" name="Mnożenie 6">
            <a:extLst>
              <a:ext uri="{FF2B5EF4-FFF2-40B4-BE49-F238E27FC236}">
                <a16:creationId xmlns="" xmlns:a16="http://schemas.microsoft.com/office/drawing/2014/main" id="{B39BE43C-65FB-4625-9828-B1D855B4C6B0}"/>
              </a:ext>
            </a:extLst>
          </p:cNvPr>
          <p:cNvSpPr/>
          <p:nvPr/>
        </p:nvSpPr>
        <p:spPr>
          <a:xfrm>
            <a:off x="1115616" y="2420888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90117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23528" y="4681589"/>
            <a:ext cx="8373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  <a:buSzPct val="200000"/>
            </a:pP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14768F78-209A-4138-A505-CA0D622B8EB7}"/>
              </a:ext>
            </a:extLst>
          </p:cNvPr>
          <p:cNvSpPr txBox="1">
            <a:spLocks/>
          </p:cNvSpPr>
          <p:nvPr/>
        </p:nvSpPr>
        <p:spPr bwMode="auto">
          <a:xfrm>
            <a:off x="534379" y="1146448"/>
            <a:ext cx="8272703" cy="1274441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dirty="0">
                <a:solidFill>
                  <a:schemeClr val="tx1"/>
                </a:solidFill>
              </a:rPr>
              <a:t>Brak konkretnych informacji na temat stosowania zasady równości szans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niedyskryminacji w projekcie, używanie ogólnikowych zapisów, np. projekt będzie zarządzany równościowo, projekt będzie dostępny dla osób niepełnosprawnych, rekrutacja będzie uwzględniać potrzeby osób z </a:t>
            </a:r>
            <a:r>
              <a:rPr lang="pl-PL" dirty="0" err="1">
                <a:solidFill>
                  <a:schemeClr val="tx1"/>
                </a:solidFill>
              </a:rPr>
              <a:t>niepełnosprawnościami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Symbol zastępczy zawartości 3">
            <a:extLst>
              <a:ext uri="{FF2B5EF4-FFF2-40B4-BE49-F238E27FC236}">
                <a16:creationId xmlns="" xmlns:a16="http://schemas.microsoft.com/office/drawing/2014/main" id="{C87248B7-4AA0-4660-AB0F-00E44EBEC7A0}"/>
              </a:ext>
            </a:extLst>
          </p:cNvPr>
          <p:cNvSpPr txBox="1">
            <a:spLocks/>
          </p:cNvSpPr>
          <p:nvPr/>
        </p:nvSpPr>
        <p:spPr bwMode="auto">
          <a:xfrm>
            <a:off x="534379" y="2550606"/>
            <a:ext cx="8272704" cy="4046746"/>
          </a:xfrm>
          <a:prstGeom prst="roundRect">
            <a:avLst/>
          </a:prstGeom>
          <a:ln>
            <a:solidFill>
              <a:srgbClr val="339933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339933"/>
              </a:buClr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Clr>
                <a:srgbClr val="339933"/>
              </a:buClr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Należy wskazać konkretne przykłady, które będą świadczyć o stosowaniu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projekcie zasady równości szans i niedyskryminacji, m.in.: 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działania w ramach rekrutacji, które zapewnią dostępność projektu dla osób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niepełnosprawnościami, 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działania w ramach rekrutacji, które będą niwelować ewentualne bariery równościowe,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wskazanie barier utrudniających lub uniemożliwiających udział w projekcie osobom z </a:t>
            </a:r>
            <a:r>
              <a:rPr lang="pl-PL" dirty="0" err="1">
                <a:solidFill>
                  <a:schemeClr val="tx1"/>
                </a:solidFill>
              </a:rPr>
              <a:t>niepełnosprawnościami</a:t>
            </a:r>
            <a:r>
              <a:rPr lang="pl-PL" dirty="0">
                <a:solidFill>
                  <a:schemeClr val="tx1"/>
                </a:solidFill>
              </a:rPr>
              <a:t>, wskazanie potrzeb tych osób,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opisanie konkretnych mechanizmów zapewnienia dostępności dla osób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niepełnosprawnościami w opisie zadania,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wskazanie zadań, w których będą prowadzone działania na rzecz wyrównywania szans kobiet i mężczyzn,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 konkretne zapisy odnośnie potencjału i sposobu zarządzania projektem, które świadczą o stosowaniu zasady równości szans i niedyskryminacji</a:t>
            </a:r>
          </a:p>
          <a:p>
            <a:pPr marL="355600">
              <a:buClr>
                <a:srgbClr val="339933"/>
              </a:buClr>
              <a:buFont typeface="Arial" pitchFamily="34" charset="0"/>
              <a:buChar char="•"/>
            </a:pP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9000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611560" y="1628800"/>
            <a:ext cx="8229600" cy="187220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	Błędy w zakresie kryteriów merytorycznych</a:t>
            </a:r>
          </a:p>
        </p:txBody>
      </p:sp>
      <p:sp>
        <p:nvSpPr>
          <p:cNvPr id="7" name="Mnożenie 6"/>
          <p:cNvSpPr/>
          <p:nvPr/>
        </p:nvSpPr>
        <p:spPr>
          <a:xfrm>
            <a:off x="1115616" y="2420888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5734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2939" y="985590"/>
            <a:ext cx="8435280" cy="364902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UZASADNIENIE POTRZEBY REALIZACJI PROJEKTU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5779" y="3645024"/>
            <a:ext cx="8229600" cy="3024336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buNone/>
              <a:defRPr/>
            </a:pPr>
            <a:r>
              <a:rPr lang="pl-PL" sz="1800" dirty="0">
                <a:solidFill>
                  <a:schemeClr val="tx1"/>
                </a:solidFill>
              </a:rPr>
              <a:t>	</a:t>
            </a:r>
          </a:p>
          <a:p>
            <a:pPr eaLnBrk="1" fontAlgn="t" hangingPunct="1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pl-PL" sz="1500" dirty="0">
                <a:solidFill>
                  <a:schemeClr val="tx1"/>
                </a:solidFill>
              </a:rPr>
              <a:t>Należy podać konkretne aktualne dane (z okresu </a:t>
            </a:r>
            <a:r>
              <a:rPr lang="pl-PL" sz="1500" u="sng" dirty="0">
                <a:solidFill>
                  <a:schemeClr val="tx1"/>
                </a:solidFill>
              </a:rPr>
              <a:t>ostatnich 3 lat</a:t>
            </a:r>
            <a:r>
              <a:rPr lang="pl-PL" sz="1500" dirty="0">
                <a:solidFill>
                  <a:schemeClr val="tx1"/>
                </a:solidFill>
              </a:rPr>
              <a:t> w stosunku do roku, </a:t>
            </a:r>
            <a:br>
              <a:rPr lang="pl-PL" sz="1500" dirty="0">
                <a:solidFill>
                  <a:schemeClr val="tx1"/>
                </a:solidFill>
              </a:rPr>
            </a:br>
            <a:r>
              <a:rPr lang="pl-PL" sz="1500" dirty="0">
                <a:solidFill>
                  <a:schemeClr val="tx1"/>
                </a:solidFill>
              </a:rPr>
              <a:t>w którym składany jest wniosek) pochodzące z wiarygodnych źródeł:</a:t>
            </a:r>
          </a:p>
          <a:p>
            <a:pPr lvl="1" eaLnBrk="1" fontAlgn="t" hangingPunct="1">
              <a:buFont typeface="Wingdings" panose="05000000000000000000" pitchFamily="2" charset="2"/>
              <a:buChar char="Ø"/>
              <a:defRPr/>
            </a:pPr>
            <a:r>
              <a:rPr lang="pl-PL" sz="1500" dirty="0">
                <a:solidFill>
                  <a:schemeClr val="tx1"/>
                </a:solidFill>
              </a:rPr>
              <a:t>badania własne ilościowe lub jakościowe, diagnoza potrzeb. Oprócz wniosków z badania powinna znaleźć się INFORMACJA: kiedy przeprowadzone, jaka próba badawcza, jaką metodą, jeśli badania przeprowadzone metodami ilościowymi – prezentacja danych w formie liczbowej/procentowej,</a:t>
            </a:r>
          </a:p>
          <a:p>
            <a:pPr lvl="1" eaLnBrk="1" fontAlgn="t" hangingPunct="1">
              <a:buFont typeface="Wingdings" panose="05000000000000000000" pitchFamily="2" charset="2"/>
              <a:buChar char="Ø"/>
              <a:defRPr/>
            </a:pPr>
            <a:r>
              <a:rPr lang="pl-PL" sz="1500" dirty="0">
                <a:solidFill>
                  <a:schemeClr val="tx1"/>
                </a:solidFill>
              </a:rPr>
              <a:t>dane zastane: np. RPO WD 2014 – 2020 (analizy dot. rynku pracy), Bank Danych Lokalnych GUS, dane pozyskane z gminy/powiatu, dane z AKTUALNYCH dokumentów strategicznych gminy, powiatu, województwa. Obok wniosków z badań powinna znaleźć się INFORMACJA  na temat źródła danych, okresu z jakiego pochodzą dane.</a:t>
            </a:r>
          </a:p>
          <a:p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455779" y="1417638"/>
            <a:ext cx="8229600" cy="2160240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>
              <a:spcBef>
                <a:spcPct val="20000"/>
              </a:spcBef>
              <a:defRPr/>
            </a:pPr>
            <a:r>
              <a:rPr lang="pl-PL" sz="1700" dirty="0">
                <a:solidFill>
                  <a:schemeClr val="tx1"/>
                </a:solidFill>
              </a:rPr>
              <a:t>- o</a:t>
            </a:r>
            <a:r>
              <a:rPr kumimoji="0" lang="pl-PL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pisy problemów lub potrzeb nie są poparte danymi,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700" dirty="0">
                <a:solidFill>
                  <a:schemeClr val="tx1"/>
                </a:solidFill>
              </a:rPr>
              <a:t>- d</a:t>
            </a:r>
            <a:r>
              <a:rPr kumimoji="0" lang="pl-PL" sz="1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ane</a:t>
            </a:r>
            <a:r>
              <a:rPr kumimoji="0" lang="pl-PL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są przytaczane, ale brak wskazania ich źródeł,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700" dirty="0">
                <a:solidFill>
                  <a:schemeClr val="tx1"/>
                </a:solidFill>
              </a:rPr>
              <a:t>- d</a:t>
            </a:r>
            <a:r>
              <a:rPr kumimoji="0" lang="pl-PL" sz="1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ane</a:t>
            </a:r>
            <a:r>
              <a:rPr kumimoji="0" lang="pl-PL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nie są aktualne, 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700" dirty="0">
                <a:solidFill>
                  <a:schemeClr val="tx1"/>
                </a:solidFill>
              </a:rPr>
              <a:t>- d</a:t>
            </a:r>
            <a:r>
              <a:rPr kumimoji="0" lang="pl-PL" sz="17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ane</a:t>
            </a:r>
            <a:r>
              <a:rPr kumimoji="0" lang="pl-PL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określają problemy na poziomie ogólnokrajowym, brak danych opisujących problem na obszarze objętym projektem,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700" dirty="0">
                <a:solidFill>
                  <a:schemeClr val="tx1"/>
                </a:solidFill>
              </a:rPr>
              <a:t>- w</a:t>
            </a:r>
            <a:r>
              <a:rPr kumimoji="0" lang="pl-PL" sz="1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przypadku przytaczania danych z badań własnych – brak informacji na temat okresu i metodologii  przeprowadzonego badania, liczebność badanej grupy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6" name="Mnożenie 5"/>
          <p:cNvSpPr/>
          <p:nvPr/>
        </p:nvSpPr>
        <p:spPr>
          <a:xfrm>
            <a:off x="490261" y="1438936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buNone/>
              <a:defRPr/>
            </a:pPr>
            <a:r>
              <a:rPr lang="pl-PL" sz="1800" dirty="0">
                <a:solidFill>
                  <a:schemeClr val="tx1"/>
                </a:solidFill>
              </a:rPr>
              <a:t>	</a:t>
            </a:r>
          </a:p>
          <a:p>
            <a:pPr>
              <a:buClr>
                <a:srgbClr val="339933"/>
              </a:buClr>
              <a:buSzPct val="115000"/>
              <a:buFont typeface="Wingdings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Wnioskodawca planując realizację działań dotyczących współpracy w dostosowywaniu oferty edukacyjnej w szkołach do potrzeb regionalnego i lokalnego rynku pracy oraz opracowania lub modyfikacji programów nauczania </a:t>
            </a:r>
            <a:r>
              <a:rPr lang="pl-PL" sz="1600" b="1" dirty="0">
                <a:solidFill>
                  <a:schemeClr val="tx1"/>
                </a:solidFill>
              </a:rPr>
              <a:t>powinien uwzględnić prognozy dotyczące zapotrzebowania rynku pracy na określone zawody i wykształcenie w określonych branżach</a:t>
            </a:r>
            <a:r>
              <a:rPr lang="pl-PL" sz="1600" dirty="0">
                <a:solidFill>
                  <a:schemeClr val="tx1"/>
                </a:solidFill>
              </a:rPr>
              <a:t>, z wykorzystaniem ogólnopolskich i regionalnych badań i analiz oraz uzupełniająco informacji ilościowych i jakościowych dostępnych za pośrednictwem powołanego z inicjatywy Komisji Europejskiej portalu </a:t>
            </a:r>
            <a:r>
              <a:rPr lang="pl-PL" sz="1600" i="1" dirty="0">
                <a:solidFill>
                  <a:schemeClr val="tx1"/>
                </a:solidFill>
              </a:rPr>
              <a:t>EU </a:t>
            </a:r>
            <a:r>
              <a:rPr lang="pl-PL" sz="1600" i="1" dirty="0" err="1">
                <a:solidFill>
                  <a:schemeClr val="tx1"/>
                </a:solidFill>
              </a:rPr>
              <a:t>Skills</a:t>
            </a:r>
            <a:r>
              <a:rPr lang="pl-PL" sz="1600" i="1" dirty="0">
                <a:solidFill>
                  <a:schemeClr val="tx1"/>
                </a:solidFill>
              </a:rPr>
              <a:t> Panorama. </a:t>
            </a:r>
          </a:p>
          <a:p>
            <a:pPr>
              <a:buClr>
                <a:srgbClr val="339933"/>
              </a:buClr>
              <a:buSzPct val="115000"/>
              <a:buNone/>
            </a:pPr>
            <a:r>
              <a:rPr lang="pl-PL" sz="1600" i="1" dirty="0">
                <a:solidFill>
                  <a:schemeClr val="tx1"/>
                </a:solidFill>
              </a:rPr>
              <a:t>	</a:t>
            </a:r>
            <a:r>
              <a:rPr lang="pl-PL" sz="1800" b="1" i="1" dirty="0">
                <a:solidFill>
                  <a:schemeClr val="tx1"/>
                </a:solidFill>
              </a:rPr>
              <a:t>http://skillspanorama.cedefop.europa.eu/en</a:t>
            </a:r>
          </a:p>
          <a:p>
            <a:pPr>
              <a:buClr>
                <a:srgbClr val="339933"/>
              </a:buClr>
              <a:buSzPct val="115000"/>
              <a:buFont typeface="Wingdings" pitchFamily="2" charset="2"/>
              <a:buChar char="ü"/>
            </a:pPr>
            <a:endParaRPr lang="pl-PL" sz="1600" i="1" dirty="0">
              <a:solidFill>
                <a:schemeClr val="tx1"/>
              </a:solidFill>
            </a:endParaRPr>
          </a:p>
          <a:p>
            <a:pPr>
              <a:buClr>
                <a:srgbClr val="339933"/>
              </a:buClr>
              <a:buSzPct val="115000"/>
              <a:buFont typeface="Wingdings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Analizy dotyczące między innymi rynku pracy opracowane ze środków RPO WD 2014-2020 są dostępne na stronie </a:t>
            </a:r>
          </a:p>
          <a:p>
            <a:pPr>
              <a:buClr>
                <a:srgbClr val="339933"/>
              </a:buClr>
              <a:buSzPct val="115000"/>
              <a:buNone/>
            </a:pPr>
            <a:r>
              <a:rPr lang="pl-PL" sz="1600" dirty="0">
                <a:solidFill>
                  <a:schemeClr val="tx1"/>
                </a:solidFill>
              </a:rPr>
              <a:t>	</a:t>
            </a:r>
            <a:r>
              <a:rPr lang="pl-PL" sz="1800" b="1" dirty="0">
                <a:solidFill>
                  <a:schemeClr val="tx1"/>
                </a:solidFill>
              </a:rPr>
              <a:t>http://rpo.dolnyslask.pl/o-projekcie/przeczytaj-analizy-raporty-i-podsumowania/opracowania-i-analizy/ </a:t>
            </a:r>
          </a:p>
          <a:p>
            <a:pPr lvl="1" eaLnBrk="1" fontAlgn="t" hangingPunct="1">
              <a:buNone/>
              <a:defRPr/>
            </a:pPr>
            <a:endParaRPr lang="pl-PL" sz="1500" dirty="0">
              <a:solidFill>
                <a:schemeClr val="tx1"/>
              </a:solidFill>
            </a:endParaRPr>
          </a:p>
          <a:p>
            <a:pPr>
              <a:buNone/>
            </a:pPr>
            <a:endParaRPr lang="pl-PL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628800"/>
            <a:ext cx="8424936" cy="144016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CEL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87220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pl-PL" sz="1800" dirty="0">
              <a:sym typeface="Wingdings 2"/>
            </a:endParaRPr>
          </a:p>
          <a:p>
            <a:pPr marL="0" indent="0">
              <a:buNone/>
            </a:pPr>
            <a:r>
              <a:rPr lang="pl-PL" sz="1800" dirty="0">
                <a:sym typeface="Wingdings 2"/>
              </a:rPr>
              <a:t>	Niewłaściwie sformułowany cel główny projektu: </a:t>
            </a:r>
          </a:p>
          <a:p>
            <a:pPr marL="0" indent="0" defTabSz="182563">
              <a:buNone/>
            </a:pPr>
            <a:r>
              <a:rPr lang="pl-PL" sz="1800" i="1" dirty="0">
                <a:sym typeface="Wingdings 2"/>
              </a:rPr>
              <a:t>np. Organizacja szkoleń i praktyk zawodowych. 		</a:t>
            </a:r>
          </a:p>
          <a:p>
            <a:pPr marL="0" indent="0" defTabSz="182563">
              <a:buNone/>
            </a:pPr>
            <a:r>
              <a:rPr lang="pl-PL" sz="1800" i="1" dirty="0">
                <a:sym typeface="Wingdings 2"/>
              </a:rPr>
              <a:t>		</a:t>
            </a:r>
          </a:p>
          <a:p>
            <a:pPr marL="0" indent="0" defTabSz="182563">
              <a:buNone/>
            </a:pPr>
            <a:endParaRPr lang="pl-PL" sz="1800" i="1" dirty="0">
              <a:sym typeface="Wingdings 2"/>
            </a:endParaRPr>
          </a:p>
          <a:p>
            <a:pPr marL="0" indent="0" defTabSz="182563">
              <a:buNone/>
            </a:pPr>
            <a:r>
              <a:rPr lang="pl-PL" sz="2400" i="1" dirty="0">
                <a:sym typeface="Wingdings 2"/>
              </a:rPr>
              <a:t>	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140968"/>
            <a:ext cx="8496944" cy="3456384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  <a:sym typeface="Wingdings 2"/>
            </a:endParaRPr>
          </a:p>
          <a:p>
            <a:pPr>
              <a:buClr>
                <a:srgbClr val="339933"/>
              </a:buClr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Cel powinien:</a:t>
            </a:r>
          </a:p>
          <a:p>
            <a:r>
              <a:rPr lang="pl-PL" sz="1600" dirty="0">
                <a:solidFill>
                  <a:schemeClr val="tx1"/>
                </a:solidFill>
              </a:rPr>
              <a:t>- wynikać bezpośrednio ze zdiagnozowanego/</a:t>
            </a:r>
            <a:r>
              <a:rPr lang="pl-PL" sz="1600" dirty="0" err="1">
                <a:solidFill>
                  <a:schemeClr val="tx1"/>
                </a:solidFill>
              </a:rPr>
              <a:t>ych</a:t>
            </a:r>
            <a:r>
              <a:rPr lang="pl-PL" sz="1600" dirty="0">
                <a:solidFill>
                  <a:schemeClr val="tx1"/>
                </a:solidFill>
              </a:rPr>
              <a:t> w problemu/ów</a:t>
            </a:r>
          </a:p>
          <a:p>
            <a:r>
              <a:rPr lang="pl-PL" sz="1600" dirty="0">
                <a:solidFill>
                  <a:schemeClr val="tx1"/>
                </a:solidFill>
              </a:rPr>
              <a:t>- być spójny z właściwym celem szczegółowym RPO WD;</a:t>
            </a:r>
          </a:p>
          <a:p>
            <a:r>
              <a:rPr lang="pl-PL" sz="1600" dirty="0">
                <a:solidFill>
                  <a:schemeClr val="tx1"/>
                </a:solidFill>
              </a:rPr>
              <a:t>- opisywać stan docelowy (stanowić odzwierciedlenie sytuacji pożądanej w przyszłości, która zostanie osiągnięta poprzez realizację projektu, np. wzrost…, zwiększenie…), a nie zadania do realizacji (celem projektu nie powinien być środek do jego osiągnięcia, np. przeszkolenie…, objęcie wsparciem…, pomoc…); </a:t>
            </a:r>
          </a:p>
          <a:p>
            <a:pPr>
              <a:buFontTx/>
              <a:buChar char="-"/>
            </a:pPr>
            <a:r>
              <a:rPr lang="pl-PL" sz="1600" dirty="0">
                <a:solidFill>
                  <a:schemeClr val="tx1"/>
                </a:solidFill>
              </a:rPr>
              <a:t>bezpośrednio przekładać się na zadania wskazane w części 4.1 wniosku. 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sym typeface="Wingdings 2"/>
              </a:rPr>
              <a:t>np.: </a:t>
            </a:r>
            <a:r>
              <a:rPr lang="pl-PL" i="1" dirty="0">
                <a:solidFill>
                  <a:schemeClr val="tx1"/>
                </a:solidFill>
                <a:sym typeface="Wingdings 2"/>
              </a:rPr>
              <a:t>Wzrost kompetencji zawodowych 50 uczniów Szkoły X w okresie od 01.03.2019 do 28.02.2021 poprzez realizację kursów zawodowych, praktyk zawodowych u przedsiębiorców oraz doposażenie pracowni szkolnych.</a:t>
            </a:r>
            <a:endParaRPr lang="pl-PL" i="1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Mnożenie 5"/>
          <p:cNvSpPr/>
          <p:nvPr/>
        </p:nvSpPr>
        <p:spPr>
          <a:xfrm>
            <a:off x="539552" y="162880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628800"/>
            <a:ext cx="8424936" cy="144016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GRUPA DOCELOWA - BARIERY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87220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pl-PL" sz="1800" dirty="0">
              <a:sym typeface="Wingdings 2"/>
            </a:endParaRPr>
          </a:p>
          <a:p>
            <a:pPr marL="0" indent="0">
              <a:buNone/>
            </a:pPr>
            <a:r>
              <a:rPr lang="pl-PL" sz="1800" dirty="0">
                <a:sym typeface="Wingdings 2"/>
              </a:rPr>
              <a:t>	Niewłaściwie opisane zidentyfikowane bariery uczestnictwa w projekcie. </a:t>
            </a:r>
          </a:p>
          <a:p>
            <a:pPr marL="0" indent="0">
              <a:buNone/>
            </a:pPr>
            <a:r>
              <a:rPr lang="pl-PL" sz="1800" dirty="0"/>
              <a:t>Wnioskodawcy opisują błędnie problemy i potrzeby, na które ma odpowiadać projekt zamiast wskazać, jakie bariery utrudniające przystąpienie do projektu mogą napotkać jego potencjalni uczestnicy.</a:t>
            </a:r>
            <a:r>
              <a:rPr lang="pl-PL" sz="2000" i="1" dirty="0">
                <a:sym typeface="Wingdings 2"/>
              </a:rPr>
              <a:t>	</a:t>
            </a:r>
          </a:p>
          <a:p>
            <a:pPr marL="0" indent="0">
              <a:buNone/>
            </a:pPr>
            <a:r>
              <a:rPr lang="pl-PL" sz="1800" i="1" dirty="0">
                <a:sym typeface="Wingdings 2"/>
              </a:rPr>
              <a:t> </a:t>
            </a:r>
          </a:p>
          <a:p>
            <a:pPr marL="0" indent="0" defTabSz="182563">
              <a:buNone/>
            </a:pPr>
            <a:r>
              <a:rPr lang="pl-PL" sz="1800" i="1" dirty="0">
                <a:sym typeface="Wingdings 2"/>
              </a:rPr>
              <a:t>		</a:t>
            </a:r>
          </a:p>
          <a:p>
            <a:pPr marL="0" indent="0" defTabSz="182563">
              <a:buNone/>
            </a:pPr>
            <a:r>
              <a:rPr lang="pl-PL" sz="1800" i="1" dirty="0">
                <a:sym typeface="Wingdings 2"/>
              </a:rPr>
              <a:t>		</a:t>
            </a:r>
          </a:p>
          <a:p>
            <a:pPr marL="0" indent="0" defTabSz="182563">
              <a:buNone/>
            </a:pPr>
            <a:endParaRPr lang="pl-PL" sz="1800" i="1" dirty="0">
              <a:sym typeface="Wingdings 2"/>
            </a:endParaRPr>
          </a:p>
          <a:p>
            <a:pPr marL="0" indent="0" defTabSz="182563">
              <a:buNone/>
            </a:pPr>
            <a:r>
              <a:rPr lang="pl-PL" sz="2400" i="1" dirty="0">
                <a:sym typeface="Wingdings 2"/>
              </a:rPr>
              <a:t>	</a:t>
            </a:r>
          </a:p>
        </p:txBody>
      </p:sp>
      <p:sp>
        <p:nvSpPr>
          <p:cNvPr id="6" name="Mnożenie 5"/>
          <p:cNvSpPr/>
          <p:nvPr/>
        </p:nvSpPr>
        <p:spPr>
          <a:xfrm>
            <a:off x="539552" y="162880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zaokrąglony 6">
            <a:extLst>
              <a:ext uri="{FF2B5EF4-FFF2-40B4-BE49-F238E27FC236}">
                <a16:creationId xmlns="" xmlns:a16="http://schemas.microsoft.com/office/drawing/2014/main" id="{C57C0C50-C930-450B-AA8E-9F3DCA006A9B}"/>
              </a:ext>
            </a:extLst>
          </p:cNvPr>
          <p:cNvSpPr/>
          <p:nvPr/>
        </p:nvSpPr>
        <p:spPr>
          <a:xfrm>
            <a:off x="455667" y="3429000"/>
            <a:ext cx="8292797" cy="3240360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Przy opisie barier należy brać pod uwagę bariery </a:t>
            </a:r>
            <a:r>
              <a:rPr lang="pl-PL" b="1" dirty="0">
                <a:solidFill>
                  <a:schemeClr val="tx1"/>
                </a:solidFill>
              </a:rPr>
              <a:t>uczestnictwa w danym projekcie,</a:t>
            </a:r>
            <a:r>
              <a:rPr lang="pl-PL" dirty="0">
                <a:solidFill>
                  <a:schemeClr val="tx1"/>
                </a:solidFill>
              </a:rPr>
              <a:t> czyli czynniki, które zniechęcają do wzięcia udziału w projekcie lub uniemożliwiają im udział w projekcie. Dla przykładu, jeżeli szkolenia w ramach projektu mają być organizowane w mieście wojewódzkim, a miejsce zamieszkania uczestników projektu będzie poza tym miastem, to barierą uczestnictwa w projekcie mogą być trudności z dojazdem na te szkolenia. Innymi, często spotykanymi w projektach barierami, jest brak świadomości potrzeby dokształcania się, niechęć do podnoszenia kwalifikacji, niska motywacja, brak wiary we własne siły. </a:t>
            </a:r>
            <a:endParaRPr lang="pl-PL" dirty="0">
              <a:solidFill>
                <a:schemeClr val="tx1"/>
              </a:solidFill>
              <a:sym typeface="Wingdings 2"/>
            </a:endParaRPr>
          </a:p>
        </p:txBody>
      </p:sp>
    </p:spTree>
    <p:extLst>
      <p:ext uri="{BB962C8B-B14F-4D97-AF65-F5344CB8AC3E}">
        <p14:creationId xmlns:p14="http://schemas.microsoft.com/office/powerpoint/2010/main" val="5095476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WSKAŹNIKI OBLIGATORYJNE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87421"/>
            <a:ext cx="8229600" cy="151216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l-PL" dirty="0">
                <a:solidFill>
                  <a:schemeClr val="tx1"/>
                </a:solidFill>
              </a:rPr>
              <a:t>Brak wybranych wszystkich wskaźników obligatoryjnych dla danego  konkursu, adekwatnych do planowanych zadań.</a:t>
            </a:r>
          </a:p>
          <a:p>
            <a:pPr lvl="1"/>
            <a:r>
              <a:rPr lang="pl-PL" dirty="0">
                <a:solidFill>
                  <a:schemeClr val="tx1"/>
                </a:solidFill>
              </a:rPr>
              <a:t>Wybór wskaźników obligatoryjnych z innych działań.</a:t>
            </a:r>
          </a:p>
          <a:p>
            <a:pPr lvl="1"/>
            <a:r>
              <a:rPr lang="pl-PL" dirty="0">
                <a:solidFill>
                  <a:schemeClr val="tx1"/>
                </a:solidFill>
              </a:rPr>
              <a:t>Brak wybranych wszystkich wskaźników z WLWK.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212976"/>
            <a:ext cx="8229600" cy="309634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Wskaźniki obligatoryjne dla danego konkursu znajdują się w załączniku nr 2 do</a:t>
            </a:r>
          </a:p>
          <a:p>
            <a:r>
              <a:rPr lang="pl-PL" dirty="0">
                <a:solidFill>
                  <a:schemeClr val="tx1"/>
                </a:solidFill>
              </a:rPr>
              <a:t>Regulaminu: „Lista wskaźników na poziomie projektu dla Działania 10.4”. 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Wskaźniki programowe (z listy) należy wybierać jedynie spośród tych, które są wskazane w Regulaminie danego konkursu, mimo technicznej możliwości wyboru w SOWA wskaźników programowych z innych działań.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Wskaźniki horyzontalne z listy WLWK – należy wskazać </a:t>
            </a:r>
            <a:r>
              <a:rPr lang="pl-PL" b="1" u="sng" dirty="0">
                <a:solidFill>
                  <a:schemeClr val="tx1"/>
                </a:solidFill>
              </a:rPr>
              <a:t>wszystkie,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nawet jeśli w projekcie nie są planowane działania, którym odpowiadają (wówczas wartość: 0).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55373" y="158336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WSKAŹNIKI PROJEKTOWE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743401"/>
            <a:ext cx="8229600" cy="151216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Brak wskaźników </a:t>
            </a:r>
            <a:r>
              <a:rPr lang="pl-PL" b="1" dirty="0">
                <a:solidFill>
                  <a:schemeClr val="tx1"/>
                </a:solidFill>
              </a:rPr>
              <a:t>projektowych</a:t>
            </a:r>
            <a:r>
              <a:rPr lang="pl-PL" dirty="0">
                <a:solidFill>
                  <a:schemeClr val="tx1"/>
                </a:solidFill>
              </a:rPr>
              <a:t> umożliwiających monitoring postępu rzeczowego w projekcie, zwłaszcza w </a:t>
            </a:r>
            <a:r>
              <a:rPr lang="pl-PL" b="1" dirty="0">
                <a:solidFill>
                  <a:schemeClr val="tx1"/>
                </a:solidFill>
              </a:rPr>
              <a:t>projektach rozliczanych ryczałtowo.</a:t>
            </a:r>
          </a:p>
          <a:p>
            <a:pPr marL="342900" indent="-342900" eaLnBrk="1" fontAlgn="t" hangingPunct="1">
              <a:defRPr/>
            </a:pPr>
            <a:endParaRPr lang="pl-PL" sz="1200" b="1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Nazwa i definicja wskaźników  projektowych pokrywa się z nazwami i definicjami wskaźników programowych.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573016"/>
            <a:ext cx="8229600" cy="252028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przypadku projektów rozliczanych ryczałtowo należy utworzyć wskaźniki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projektowe adekwatne do specyficznych zadań planowanych w projekcie pozwalające na monitorowanie postępu oraz rozliczanie środków w projekcie.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Wskaźniki projektowe powinny być niezbędne do prawidłowego monitorowania postępu projektu, nie należy ich wykazywać w nadmiernej ilości.</a:t>
            </a:r>
          </a:p>
        </p:txBody>
      </p:sp>
      <p:sp>
        <p:nvSpPr>
          <p:cNvPr id="7" name="Mnożenie 6"/>
          <p:cNvSpPr/>
          <p:nvPr/>
        </p:nvSpPr>
        <p:spPr>
          <a:xfrm>
            <a:off x="583466" y="174340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60350"/>
            <a:ext cx="43561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aokrąglony 6"/>
          <p:cNvSpPr/>
          <p:nvPr/>
        </p:nvSpPr>
        <p:spPr>
          <a:xfrm>
            <a:off x="719448" y="1196752"/>
            <a:ext cx="8136904" cy="51845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pl-PL" sz="3600" b="1" dirty="0">
                <a:solidFill>
                  <a:schemeClr val="tx1"/>
                </a:solidFill>
              </a:rPr>
              <a:t>SOWA:</a:t>
            </a:r>
          </a:p>
          <a:p>
            <a:pPr algn="ctr">
              <a:buFont typeface="Arial" charset="0"/>
              <a:buNone/>
              <a:defRPr/>
            </a:pPr>
            <a:r>
              <a:rPr lang="pl-PL" dirty="0">
                <a:solidFill>
                  <a:schemeClr val="tx1"/>
                </a:solidFill>
              </a:rPr>
              <a:t>• </a:t>
            </a:r>
            <a:r>
              <a:rPr lang="pl-PL" sz="2400" dirty="0">
                <a:solidFill>
                  <a:schemeClr val="tx1"/>
                </a:solidFill>
              </a:rPr>
              <a:t>przygotowanie i złożenie wniosku o dofinansowanie projektu do Instytucji Organizującej Konkurs (wyłącznie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generatorze, bez wymogu składania wersji papierowej 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 odręcznymi podpisami);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organizacja, przechowywanie i zarządzanie dokumentami projektu;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zarządzanie użytkownikami biorącymi udział w realizacji projektów;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</a:t>
            </a:r>
            <a:r>
              <a:rPr lang="pl-PL" sz="2400" b="1" u="sng" dirty="0">
                <a:solidFill>
                  <a:schemeClr val="tx1"/>
                </a:solidFill>
              </a:rPr>
              <a:t>komunikacja i wymiana informacji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59238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WSKAŹNIKI - SPÓJNOŚĆ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323528" y="1700808"/>
            <a:ext cx="8373616" cy="18002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pl-PL" dirty="0">
                <a:solidFill>
                  <a:schemeClr val="tx1"/>
                </a:solidFill>
              </a:rPr>
              <a:t>	Brak spójności pomiędzy wskaźnikami w  poszczególnych częściach wniosku:</a:t>
            </a:r>
          </a:p>
          <a:p>
            <a:pPr>
              <a:buNone/>
            </a:pPr>
            <a:endParaRPr lang="pl-PL" dirty="0">
              <a:solidFill>
                <a:schemeClr val="tx1"/>
              </a:solidFill>
            </a:endParaRPr>
          </a:p>
          <a:p>
            <a:pPr lvl="1"/>
            <a:r>
              <a:rPr lang="pl-PL" sz="1600" dirty="0">
                <a:solidFill>
                  <a:schemeClr val="tx1"/>
                </a:solidFill>
              </a:rPr>
              <a:t>3.1.2 CEL SZCZEGÓŁOWY OSI PRIORYTETOWEJ I WSKAŹNIKI REALIZACJI CELU,</a:t>
            </a:r>
          </a:p>
          <a:p>
            <a:pPr lvl="1"/>
            <a:r>
              <a:rPr lang="pl-PL" sz="1600" dirty="0">
                <a:solidFill>
                  <a:schemeClr val="tx1"/>
                </a:solidFill>
              </a:rPr>
              <a:t>4.1. ZADANIA,</a:t>
            </a:r>
          </a:p>
          <a:p>
            <a:pPr lvl="1"/>
            <a:r>
              <a:rPr lang="pl-PL" sz="1600" dirty="0">
                <a:solidFill>
                  <a:schemeClr val="tx1"/>
                </a:solidFill>
              </a:rPr>
              <a:t>4.2. KWOTY RYCZAŁTOWE (jeśli dotyczy).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323528" y="3640162"/>
            <a:ext cx="8373616" cy="288518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Wskaźniki w </a:t>
            </a:r>
            <a:r>
              <a:rPr lang="pl-PL" u="sng" dirty="0">
                <a:solidFill>
                  <a:schemeClr val="tx1"/>
                </a:solidFill>
              </a:rPr>
              <a:t>każdej</a:t>
            </a:r>
            <a:r>
              <a:rPr lang="pl-PL" dirty="0">
                <a:solidFill>
                  <a:schemeClr val="tx1"/>
                </a:solidFill>
              </a:rPr>
              <a:t> części wniosku muszą być spójne</a:t>
            </a:r>
          </a:p>
          <a:p>
            <a:pPr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wszystkie wskaźniki przedstawione w punkcie 3.1.2 muszą zostać przypisane do zadań – pkt 4.1 (odpowiednio), 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wartości wskaźników w różnych częściach wniosku muszą być spójne (ale nie muszą być takie same) 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w przypadku, gdy projekt będzie rozliczany jedynie za pomocą kwot ryczałtowych, zaleca się, aby wszystkie wskaźniki wskazane w pkt. 4.1 zostały uwzględnione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pkt. 4.2 i stanowiły podstawę do rozliczenia poszczególnych kwot ryczałtowych. </a:t>
            </a:r>
          </a:p>
        </p:txBody>
      </p:sp>
      <p:sp>
        <p:nvSpPr>
          <p:cNvPr id="7" name="Mnożenie 6"/>
          <p:cNvSpPr/>
          <p:nvPr/>
        </p:nvSpPr>
        <p:spPr>
          <a:xfrm>
            <a:off x="467544" y="188781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WSKAŹNIKI - POMIAR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92694"/>
            <a:ext cx="8229600" cy="179229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Nieodpowiednia częstotliwość pomiaru, np. w przypadku wskaźników produktu: tylko na końcu realizacji projektu. </a:t>
            </a:r>
          </a:p>
          <a:p>
            <a:pPr lvl="1"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  <a:p>
            <a:pPr lvl="1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Nieprawidłowo dobrane źródła pomiaru/weryfikacji wskaźników.</a:t>
            </a:r>
          </a:p>
          <a:p>
            <a:pPr lvl="1"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  <a:p>
            <a:pPr lvl="1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Brak właściwych źródeł pomiaru/weryfikacji wskaźników przy kwotach ryczałtowych (pkt. 4.2 we wniosku).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356992"/>
            <a:ext cx="8229600" cy="3312368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800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Wymagana częstotliwość pomiaru wskaźników produktu i rezultatu jest każdorazowo określona w załączniku do Regulaminu konkursu „Lista wskaźników na poziomie projektu dla Działania 10.4”.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dirty="0">
                <a:solidFill>
                  <a:schemeClr val="tx1"/>
                </a:solidFill>
              </a:rPr>
              <a:t>Należy tak dobierać dokumenty, aby była możliwość weryfikacji osiągania konkretnego wskaźnika. 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dirty="0">
                <a:solidFill>
                  <a:schemeClr val="tx1"/>
                </a:solidFill>
              </a:rPr>
              <a:t>Dobór właściwych dokumentów przy </a:t>
            </a:r>
            <a:r>
              <a:rPr lang="pl-PL" sz="1600" u="sng" dirty="0">
                <a:solidFill>
                  <a:schemeClr val="tx1"/>
                </a:solidFill>
              </a:rPr>
              <a:t>kwotach ryczałtowych jest bardzo ważny, </a:t>
            </a:r>
            <a:r>
              <a:rPr lang="pl-PL" sz="1600" dirty="0">
                <a:solidFill>
                  <a:schemeClr val="tx1"/>
                </a:solidFill>
              </a:rPr>
              <a:t>to na tej podstawie są rozliczane środki. Podanie jednego dokumentu często nie jest wystarczające, należy pamiętać, że  </a:t>
            </a:r>
            <a:r>
              <a:rPr lang="pl-PL" sz="1600" u="sng" dirty="0">
                <a:solidFill>
                  <a:schemeClr val="tx1"/>
                </a:solidFill>
              </a:rPr>
              <a:t>nie mogą to być faktury, rachunki.</a:t>
            </a:r>
          </a:p>
          <a:p>
            <a:endParaRPr lang="pl-PL" sz="1600" u="sng" dirty="0">
              <a:solidFill>
                <a:schemeClr val="tx1"/>
              </a:solidFill>
            </a:endParaRPr>
          </a:p>
          <a:p>
            <a:r>
              <a:rPr lang="pl-PL" sz="1600" b="1" u="sng" dirty="0">
                <a:solidFill>
                  <a:srgbClr val="00B050"/>
                </a:solidFill>
              </a:rPr>
              <a:t>NOWOŚĆ:</a:t>
            </a:r>
            <a:r>
              <a:rPr lang="pl-PL" sz="1600" u="sng" dirty="0">
                <a:solidFill>
                  <a:srgbClr val="00B050"/>
                </a:solidFill>
              </a:rPr>
              <a:t> wykaz dokumentów w załączniku nr 4 Standardy realizacji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92695" y="162880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8918"/>
          </a:xfrm>
        </p:spPr>
        <p:txBody>
          <a:bodyPr/>
          <a:lstStyle/>
          <a:p>
            <a:pPr marL="342900" indent="-342900" eaLnBrk="1" fontAlgn="t" hangingPunct="1">
              <a:tabLst>
                <a:tab pos="4572000" algn="l"/>
              </a:tabLst>
              <a:defRPr/>
            </a:pP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>        </a:t>
            </a:r>
            <a:br>
              <a:rPr lang="pl-PL" sz="3200" dirty="0"/>
            </a:b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556791"/>
            <a:ext cx="8280920" cy="158417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1" fontAlgn="t" hangingPunct="1">
              <a:defRPr/>
            </a:pPr>
            <a:r>
              <a:rPr lang="pl-PL" b="1" dirty="0">
                <a:solidFill>
                  <a:srgbClr val="0070C0"/>
                </a:solidFill>
              </a:rPr>
              <a:t>      </a:t>
            </a:r>
            <a:r>
              <a:rPr lang="pl-PL" sz="3200" b="1" dirty="0">
                <a:solidFill>
                  <a:srgbClr val="0070C0"/>
                </a:solidFill>
              </a:rPr>
              <a:t>ZADANIA – PKT. 4.1 </a:t>
            </a:r>
          </a:p>
          <a:p>
            <a:pPr marL="342900" indent="-342900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             </a:t>
            </a:r>
            <a:r>
              <a:rPr lang="pl-PL" dirty="0">
                <a:solidFill>
                  <a:schemeClr val="tx1"/>
                </a:solidFill>
              </a:rPr>
              <a:t>Brak opisu merytorycznego zadań</a:t>
            </a:r>
          </a:p>
          <a:p>
            <a:pPr marL="342900" indent="-342900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        </a:t>
            </a:r>
            <a:endParaRPr lang="pl-PL" dirty="0">
              <a:solidFill>
                <a:srgbClr val="FF66CC"/>
              </a:solidFill>
            </a:endParaRPr>
          </a:p>
          <a:p>
            <a:pPr marL="342900" indent="-342900" eaLnBrk="1" fontAlgn="t" hangingPunct="1">
              <a:defRPr/>
            </a:pPr>
            <a:r>
              <a:rPr lang="pl-PL" dirty="0">
                <a:solidFill>
                  <a:srgbClr val="FF66CC"/>
                </a:solidFill>
              </a:rPr>
              <a:t>            </a:t>
            </a:r>
            <a:r>
              <a:rPr lang="pl-PL" dirty="0">
                <a:solidFill>
                  <a:schemeClr val="tx1"/>
                </a:solidFill>
              </a:rPr>
              <a:t>Nieadekwatne wskaźniki pod zadaniami</a:t>
            </a:r>
          </a:p>
          <a:p>
            <a:pPr marL="342900" indent="-342900"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596859" y="194397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Mnożenie 6">
            <a:extLst>
              <a:ext uri="{FF2B5EF4-FFF2-40B4-BE49-F238E27FC236}">
                <a16:creationId xmlns="" xmlns:a16="http://schemas.microsoft.com/office/drawing/2014/main" id="{73D665E5-7370-4FFB-96BA-53597CDD0EC6}"/>
              </a:ext>
            </a:extLst>
          </p:cNvPr>
          <p:cNvSpPr/>
          <p:nvPr/>
        </p:nvSpPr>
        <p:spPr>
          <a:xfrm>
            <a:off x="611560" y="2524428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zaokrąglony 4">
            <a:extLst>
              <a:ext uri="{FF2B5EF4-FFF2-40B4-BE49-F238E27FC236}">
                <a16:creationId xmlns="" xmlns:a16="http://schemas.microsoft.com/office/drawing/2014/main" id="{49B97F68-5603-4955-8311-B3DFC71A7DE6}"/>
              </a:ext>
            </a:extLst>
          </p:cNvPr>
          <p:cNvSpPr/>
          <p:nvPr/>
        </p:nvSpPr>
        <p:spPr>
          <a:xfrm>
            <a:off x="323528" y="3640162"/>
            <a:ext cx="8373616" cy="288518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Zadania w projekcie powinny być opisane szczegółowo, z uwzględnieniem terminów i osób odpowiedzialnych za ich realizację oraz działań na rzecz wyrównywania szans kobiet i mężczyzn, a także informacji o sposobie realizacji zasady równości szans i niedyskryminacji</a:t>
            </a: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Pod zadaniami należy wskazać adekwatne wskaźniki z pkt. 3.1.2 wniosku, które faktycznie będą mierzyć postęp realizacji zadania</a:t>
            </a:r>
          </a:p>
          <a:p>
            <a:pPr marL="285750" indent="-285750">
              <a:buFontTx/>
              <a:buChar char="-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922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8918"/>
          </a:xfrm>
        </p:spPr>
        <p:txBody>
          <a:bodyPr/>
          <a:lstStyle/>
          <a:p>
            <a:pPr marL="342900" indent="-342900" eaLnBrk="1" fontAlgn="t" hangingPunct="1">
              <a:tabLst>
                <a:tab pos="4572000" algn="l"/>
              </a:tabLst>
              <a:defRPr/>
            </a:pP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>        </a:t>
            </a:r>
            <a:br>
              <a:rPr lang="pl-PL" sz="3200" dirty="0"/>
            </a:b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12777"/>
            <a:ext cx="8280920" cy="172819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1" fontAlgn="t" hangingPunct="1">
              <a:defRPr/>
            </a:pPr>
            <a:r>
              <a:rPr lang="pl-PL" sz="3200" b="1" dirty="0">
                <a:solidFill>
                  <a:srgbClr val="FF0000"/>
                </a:solidFill>
              </a:rPr>
              <a:t>     </a:t>
            </a:r>
            <a:r>
              <a:rPr lang="pl-PL" sz="3200" b="1" dirty="0">
                <a:solidFill>
                  <a:srgbClr val="0070C0"/>
                </a:solidFill>
              </a:rPr>
              <a:t>KWOTY RYCZAŁTOWE – PKT. 4.2 </a:t>
            </a:r>
          </a:p>
          <a:p>
            <a:pPr marL="342900" indent="-342900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             </a:t>
            </a:r>
            <a:r>
              <a:rPr lang="pl-PL" dirty="0">
                <a:solidFill>
                  <a:schemeClr val="tx1"/>
                </a:solidFill>
              </a:rPr>
              <a:t>Brak właściwych adekwatnych dokumentów potwierdzających osiągnięcie                   	wskaźnika i  stanowiących podstawę rozliczenia kwoty ryczałtowej </a:t>
            </a:r>
          </a:p>
          <a:p>
            <a:pPr marL="342900" indent="-342900"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             </a:t>
            </a:r>
            <a:r>
              <a:rPr lang="pl-PL" dirty="0">
                <a:solidFill>
                  <a:schemeClr val="tx1"/>
                </a:solidFill>
              </a:rPr>
              <a:t>Brak zgodności dokumentów potwierdzających osiągnięcie wskaźnika, 	wskazanych  w pkt. 	3.1.2 i 4.2  wniosku</a:t>
            </a:r>
            <a:endParaRPr lang="pl-PL" dirty="0">
              <a:solidFill>
                <a:srgbClr val="FF66CC"/>
              </a:solidFill>
            </a:endParaRPr>
          </a:p>
          <a:p>
            <a:pPr marL="342900" indent="-342900" eaLnBrk="1" fontAlgn="t" hangingPunct="1">
              <a:defRPr/>
            </a:pPr>
            <a:r>
              <a:rPr lang="pl-PL" dirty="0">
                <a:solidFill>
                  <a:srgbClr val="FF66CC"/>
                </a:solidFill>
              </a:rPr>
              <a:t>            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612442" y="1735309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Mnożenie 6">
            <a:extLst>
              <a:ext uri="{FF2B5EF4-FFF2-40B4-BE49-F238E27FC236}">
                <a16:creationId xmlns="" xmlns:a16="http://schemas.microsoft.com/office/drawing/2014/main" id="{73D665E5-7370-4FFB-96BA-53597CDD0EC6}"/>
              </a:ext>
            </a:extLst>
          </p:cNvPr>
          <p:cNvSpPr/>
          <p:nvPr/>
        </p:nvSpPr>
        <p:spPr>
          <a:xfrm>
            <a:off x="611560" y="2372488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zaokrąglony 4">
            <a:extLst>
              <a:ext uri="{FF2B5EF4-FFF2-40B4-BE49-F238E27FC236}">
                <a16:creationId xmlns="" xmlns:a16="http://schemas.microsoft.com/office/drawing/2014/main" id="{49B97F68-5603-4955-8311-B3DFC71A7DE6}"/>
              </a:ext>
            </a:extLst>
          </p:cNvPr>
          <p:cNvSpPr/>
          <p:nvPr/>
        </p:nvSpPr>
        <p:spPr>
          <a:xfrm>
            <a:off x="323528" y="3640162"/>
            <a:ext cx="8373616" cy="288518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Zał. Nr 4 Standardy… do Regulaminu konkursu zawierają przykładowe dokumenty mogące stanowić podstawę do rozliczenia kwot ryczałtowych w odniesieniu do poszczególnych typów projektów – należy korzystać z przykładów – </a:t>
            </a:r>
            <a:r>
              <a:rPr lang="pl-PL" b="1" dirty="0">
                <a:solidFill>
                  <a:srgbClr val="00B050"/>
                </a:solidFill>
              </a:rPr>
              <a:t>NOWOŚĆ!</a:t>
            </a: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b="1" dirty="0">
              <a:solidFill>
                <a:srgbClr val="00B050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Należy doprowadzić do zgodności dokumenty wskazane w pkt. 3.1.2 wniosku jako źródło weryfikacji/pozyskania danych do pomiaru wskaźnika z dokumentami wskazanymi w pkt. 4.2 wniosku jako dokumenty potwierdzające realizację wskaźników.</a:t>
            </a:r>
          </a:p>
          <a:p>
            <a:pPr marL="285750" indent="-285750">
              <a:buFontTx/>
              <a:buChar char="-"/>
            </a:pP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4936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2060848"/>
            <a:ext cx="8229600" cy="1340573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Brak wskazanej formy wynagrodzenia opiekuna praktykanta lub stażysty.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717032"/>
            <a:ext cx="8229600" cy="2304256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pl-PL" sz="2000" dirty="0">
                <a:solidFill>
                  <a:schemeClr val="tx1"/>
                </a:solidFill>
              </a:rPr>
              <a:t>W przypadku </a:t>
            </a:r>
            <a:r>
              <a:rPr lang="pl-PL" sz="2000" b="1" dirty="0">
                <a:solidFill>
                  <a:schemeClr val="tx1"/>
                </a:solidFill>
              </a:rPr>
              <a:t>opiekuna praktykanta lub stażysty </a:t>
            </a:r>
            <a:r>
              <a:rPr lang="pl-PL" sz="2000" dirty="0">
                <a:solidFill>
                  <a:schemeClr val="tx1"/>
                </a:solidFill>
              </a:rPr>
              <a:t>u pracodawcy należy wskazać jedną z trzech dopuszczonych form wynagrodzenia (opis w załączniku nr 4 do Regulaminu konkursu „Standardy realizacji wybranych form wsparcia w ramach Działania 10.4 RPO WD 2014-2020”).</a:t>
            </a:r>
          </a:p>
        </p:txBody>
      </p:sp>
      <p:sp>
        <p:nvSpPr>
          <p:cNvPr id="7" name="Mnożenie 6"/>
          <p:cNvSpPr/>
          <p:nvPr/>
        </p:nvSpPr>
        <p:spPr>
          <a:xfrm>
            <a:off x="755576" y="2492896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88933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DOŚWIADCZENIE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 Brak doświadczenia w obszarze, w którym udzielane będzie wsparcie, na rzecz grupy docelowej, do której kierowane będzie wsparcie, na określonym terytorium, którego dotyczy projekt.</a:t>
            </a:r>
            <a:endParaRPr lang="pl-PL" sz="16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8" name="Prostokąt zaokrąglony 5">
            <a:extLst>
              <a:ext uri="{FF2B5EF4-FFF2-40B4-BE49-F238E27FC236}">
                <a16:creationId xmlns="" xmlns:a16="http://schemas.microsoft.com/office/drawing/2014/main" id="{D85E54D6-F73D-4A50-8F1E-D0594A35E607}"/>
              </a:ext>
            </a:extLst>
          </p:cNvPr>
          <p:cNvSpPr/>
          <p:nvPr/>
        </p:nvSpPr>
        <p:spPr>
          <a:xfrm>
            <a:off x="251520" y="1492694"/>
            <a:ext cx="8589640" cy="121622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9" name="Mnożenie 6">
            <a:extLst>
              <a:ext uri="{FF2B5EF4-FFF2-40B4-BE49-F238E27FC236}">
                <a16:creationId xmlns="" xmlns:a16="http://schemas.microsoft.com/office/drawing/2014/main" id="{42F60D60-EE1D-4511-AB14-3D9B9BD567F7}"/>
              </a:ext>
            </a:extLst>
          </p:cNvPr>
          <p:cNvSpPr/>
          <p:nvPr/>
        </p:nvSpPr>
        <p:spPr>
          <a:xfrm>
            <a:off x="323528" y="155679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zaokrąglony 4">
            <a:extLst>
              <a:ext uri="{FF2B5EF4-FFF2-40B4-BE49-F238E27FC236}">
                <a16:creationId xmlns="" xmlns:a16="http://schemas.microsoft.com/office/drawing/2014/main" id="{5FCB921C-11E6-4606-AB79-07F102241D33}"/>
              </a:ext>
            </a:extLst>
          </p:cNvPr>
          <p:cNvSpPr/>
          <p:nvPr/>
        </p:nvSpPr>
        <p:spPr>
          <a:xfrm>
            <a:off x="251520" y="2996952"/>
            <a:ext cx="8589640" cy="3721637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800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</a:p>
          <a:p>
            <a:pPr marL="285750" lvl="0" indent="-285750">
              <a:spcAft>
                <a:spcPts val="600"/>
              </a:spcAft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Wnioskodawca składający wniosek o dofinansowanie projektu dotyczący edukacji nie może wykazywać jako doświadczenia realizacji działań w innym obszarze, np. aktywizacji zawodowej. Należy też wykazać związek z działalnością statutową wnioskodawcy.</a:t>
            </a:r>
          </a:p>
          <a:p>
            <a:pPr>
              <a:spcAft>
                <a:spcPts val="600"/>
              </a:spcAft>
            </a:pPr>
            <a:r>
              <a:rPr lang="pl-PL" dirty="0">
                <a:solidFill>
                  <a:schemeClr val="tx1"/>
                </a:solidFill>
              </a:rPr>
              <a:t>Wnioskodawca składający wniosek o dofinansowanie w zakresie edukacji uczniów szkół zawodowych, powinien wykazać efekt dotychczas zrealizowanych przez siebie działań na rzecz tej grupy docelowej. </a:t>
            </a:r>
          </a:p>
          <a:p>
            <a:r>
              <a:rPr lang="pl-PL" dirty="0">
                <a:solidFill>
                  <a:schemeClr val="tx1"/>
                </a:solidFill>
              </a:rPr>
              <a:t>Wnioskodawca składający wniosek o dofinansowanie w województwie dolnośląskim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odniesieniu do danej gminy, powinien wykazać adekwatne doświadczenie co najmniej w realizacji działań w województwie dolnośląskim, a idealnie – na terenie danej gminy.</a:t>
            </a:r>
          </a:p>
        </p:txBody>
      </p:sp>
    </p:spTree>
    <p:extLst>
      <p:ext uri="{BB962C8B-B14F-4D97-AF65-F5344CB8AC3E}">
        <p14:creationId xmlns:p14="http://schemas.microsoft.com/office/powerpoint/2010/main" val="11391339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41884" y="1564904"/>
            <a:ext cx="8280920" cy="58133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   Przekraczanie limitów określonych w SZOOP RPO WD oraz Regulaminie konkursu (Załącznik nr 4 Standardy…).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59125" y="2348880"/>
            <a:ext cx="8280920" cy="4231836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</a:p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- 10% wartości środków unijnych na </a:t>
            </a:r>
            <a:r>
              <a:rPr lang="pl-PL" b="1" dirty="0">
                <a:solidFill>
                  <a:schemeClr val="tx1"/>
                </a:solidFill>
              </a:rPr>
              <a:t>cross-</a:t>
            </a:r>
            <a:r>
              <a:rPr lang="pl-PL" b="1" dirty="0" err="1">
                <a:solidFill>
                  <a:schemeClr val="tx1"/>
                </a:solidFill>
              </a:rPr>
              <a:t>financing</a:t>
            </a:r>
            <a:r>
              <a:rPr lang="pl-PL" dirty="0">
                <a:solidFill>
                  <a:schemeClr val="tx1"/>
                </a:solidFill>
              </a:rPr>
              <a:t>,</a:t>
            </a:r>
          </a:p>
          <a:p>
            <a:pPr marL="342900" indent="-342900" eaLnBrk="1" fontAlgn="t" hangingPunct="1">
              <a:buFontTx/>
              <a:buChar char="-"/>
              <a:defRPr/>
            </a:pPr>
            <a:r>
              <a:rPr lang="pl-PL" dirty="0">
                <a:solidFill>
                  <a:schemeClr val="tx1"/>
                </a:solidFill>
              </a:rPr>
              <a:t>20% wartości środków unijnych na </a:t>
            </a:r>
            <a:r>
              <a:rPr lang="pl-PL" b="1" dirty="0">
                <a:solidFill>
                  <a:schemeClr val="tx1"/>
                </a:solidFill>
              </a:rPr>
              <a:t>cross-</a:t>
            </a:r>
            <a:r>
              <a:rPr lang="pl-PL" b="1" dirty="0" err="1">
                <a:solidFill>
                  <a:schemeClr val="tx1"/>
                </a:solidFill>
              </a:rPr>
              <a:t>financing</a:t>
            </a:r>
            <a:r>
              <a:rPr lang="pl-PL" b="1" dirty="0">
                <a:solidFill>
                  <a:schemeClr val="tx1"/>
                </a:solidFill>
              </a:rPr>
              <a:t> w przypadku doposażenia </a:t>
            </a:r>
            <a:r>
              <a:rPr lang="pl-PL" dirty="0">
                <a:solidFill>
                  <a:schemeClr val="tx1"/>
                </a:solidFill>
              </a:rPr>
              <a:t>szkół i placówek kształcenia zawodowego w sprzęt niezbędny do realizacji kształcenia zawodowego,</a:t>
            </a:r>
          </a:p>
          <a:p>
            <a:pPr marL="342900" indent="-342900" eaLnBrk="1" fontAlgn="t" hangingPunct="1">
              <a:buFontTx/>
              <a:buChar char="-"/>
              <a:defRPr/>
            </a:pPr>
            <a:r>
              <a:rPr lang="pl-PL" dirty="0">
                <a:solidFill>
                  <a:schemeClr val="tx1"/>
                </a:solidFill>
              </a:rPr>
              <a:t>10% wartości projektu łącznie na </a:t>
            </a:r>
            <a:r>
              <a:rPr lang="pl-PL" b="1" dirty="0">
                <a:solidFill>
                  <a:schemeClr val="tx1"/>
                </a:solidFill>
              </a:rPr>
              <a:t>cross-</a:t>
            </a:r>
            <a:r>
              <a:rPr lang="pl-PL" b="1" dirty="0" err="1">
                <a:solidFill>
                  <a:schemeClr val="tx1"/>
                </a:solidFill>
              </a:rPr>
              <a:t>financing</a:t>
            </a:r>
            <a:r>
              <a:rPr lang="pl-PL" b="1" dirty="0">
                <a:solidFill>
                  <a:schemeClr val="tx1"/>
                </a:solidFill>
              </a:rPr>
              <a:t> i środki trwałe (powyżej 3500 zł netto),</a:t>
            </a:r>
          </a:p>
          <a:p>
            <a:pPr marL="342900" indent="-342900" eaLnBrk="1" fontAlgn="t" hangingPunct="1">
              <a:buFontTx/>
              <a:buChar char="-"/>
              <a:defRPr/>
            </a:pPr>
            <a:r>
              <a:rPr lang="pl-PL" dirty="0">
                <a:solidFill>
                  <a:schemeClr val="tx1"/>
                </a:solidFill>
              </a:rPr>
              <a:t>20% wartości projektu łącznie na </a:t>
            </a:r>
            <a:r>
              <a:rPr lang="pl-PL" b="1" dirty="0">
                <a:solidFill>
                  <a:schemeClr val="tx1"/>
                </a:solidFill>
              </a:rPr>
              <a:t>cross-</a:t>
            </a:r>
            <a:r>
              <a:rPr lang="pl-PL" b="1" dirty="0" err="1">
                <a:solidFill>
                  <a:schemeClr val="tx1"/>
                </a:solidFill>
              </a:rPr>
              <a:t>financing</a:t>
            </a:r>
            <a:r>
              <a:rPr lang="pl-PL" b="1" dirty="0">
                <a:solidFill>
                  <a:schemeClr val="tx1"/>
                </a:solidFill>
              </a:rPr>
              <a:t> i środki trwałe, </a:t>
            </a:r>
            <a:br>
              <a:rPr lang="pl-PL" b="1" dirty="0">
                <a:solidFill>
                  <a:schemeClr val="tx1"/>
                </a:solidFill>
              </a:rPr>
            </a:br>
            <a:r>
              <a:rPr lang="pl-PL" b="1" dirty="0">
                <a:solidFill>
                  <a:schemeClr val="tx1"/>
                </a:solidFill>
              </a:rPr>
              <a:t>w przypadku doposażenia</a:t>
            </a:r>
            <a:r>
              <a:rPr lang="pl-PL" dirty="0">
                <a:solidFill>
                  <a:schemeClr val="tx1"/>
                </a:solidFill>
              </a:rPr>
              <a:t> szkół i placówek kształcenia zawodowego w sprzęt niezbędny do realizacji kształcenia zawodowego, </a:t>
            </a:r>
          </a:p>
          <a:p>
            <a:pPr marL="342900" indent="-342900" eaLnBrk="1" fontAlgn="t" hangingPunct="1">
              <a:buFontTx/>
              <a:buChar char="-"/>
              <a:defRPr/>
            </a:pPr>
            <a:r>
              <a:rPr lang="pl-PL" b="1" dirty="0">
                <a:solidFill>
                  <a:schemeClr val="tx1"/>
                </a:solidFill>
              </a:rPr>
              <a:t>stypendium dla ucznia uzdolnionego </a:t>
            </a:r>
            <a:r>
              <a:rPr lang="pl-PL" dirty="0">
                <a:solidFill>
                  <a:schemeClr val="tx1"/>
                </a:solidFill>
              </a:rPr>
              <a:t>– </a:t>
            </a:r>
            <a:r>
              <a:rPr lang="pl-PL" dirty="0" err="1">
                <a:solidFill>
                  <a:schemeClr val="tx1"/>
                </a:solidFill>
              </a:rPr>
              <a:t>max</a:t>
            </a:r>
            <a:r>
              <a:rPr lang="pl-PL" dirty="0">
                <a:solidFill>
                  <a:schemeClr val="tx1"/>
                </a:solidFill>
              </a:rPr>
              <a:t>. 1000 zł brutto/miesięcznie (przez co najmniej 10 miesięcy),</a:t>
            </a:r>
          </a:p>
          <a:p>
            <a:pPr marL="342900" indent="-342900" eaLnBrk="1" fontAlgn="t" hangingPunct="1">
              <a:buFontTx/>
              <a:buChar char="-"/>
              <a:defRPr/>
            </a:pPr>
            <a:r>
              <a:rPr lang="pl-PL" b="1" dirty="0">
                <a:solidFill>
                  <a:schemeClr val="tx1"/>
                </a:solidFill>
              </a:rPr>
              <a:t>stypendium za udział w praktyce zawodowej lub stażu zawodowym </a:t>
            </a:r>
            <a:r>
              <a:rPr lang="pl-PL" dirty="0">
                <a:solidFill>
                  <a:schemeClr val="tx1"/>
                </a:solidFill>
              </a:rPr>
              <a:t>- pełna kwota stypendium jest wypłacana za każde kolejne przepracowane 150 godzin, max. </a:t>
            </a:r>
            <a:r>
              <a:rPr lang="pl-PL">
                <a:solidFill>
                  <a:schemeClr val="tx1"/>
                </a:solidFill>
              </a:rPr>
              <a:t>2070 </a:t>
            </a:r>
            <a:r>
              <a:rPr lang="pl-PL" dirty="0">
                <a:solidFill>
                  <a:schemeClr val="tx1"/>
                </a:solidFill>
              </a:rPr>
              <a:t>zł brutto. </a:t>
            </a:r>
          </a:p>
          <a:p>
            <a:pPr lvl="0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41884" y="1572815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725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628800"/>
            <a:ext cx="8229600" cy="136815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fontAlgn="t" hangingPunct="1">
              <a:buFont typeface="Arial" pitchFamily="34" charset="0"/>
              <a:buChar char="•"/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Brak uzasadnienia wydatków w ramach cross-</a:t>
            </a:r>
            <a:r>
              <a:rPr lang="pl-PL" dirty="0" err="1">
                <a:solidFill>
                  <a:schemeClr val="tx1"/>
                </a:solidFill>
              </a:rPr>
              <a:t>financingu</a:t>
            </a:r>
            <a:r>
              <a:rPr lang="pl-PL" dirty="0">
                <a:solidFill>
                  <a:schemeClr val="tx1"/>
                </a:solidFill>
              </a:rPr>
              <a:t> oraz środków trwałych powyżej 3500 zł netto.</a:t>
            </a: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Błędnie oznaczony cross-</a:t>
            </a:r>
            <a:r>
              <a:rPr lang="pl-PL" dirty="0" err="1">
                <a:solidFill>
                  <a:schemeClr val="tx1"/>
                </a:solidFill>
              </a:rPr>
              <a:t>financing</a:t>
            </a:r>
            <a:r>
              <a:rPr lang="pl-PL" dirty="0">
                <a:solidFill>
                  <a:schemeClr val="tx1"/>
                </a:solidFill>
              </a:rPr>
              <a:t> lub środki trwałe.</a:t>
            </a: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140968"/>
            <a:ext cx="8229600" cy="3312368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Uzasadnienie dla wydatków planowanych do poniesienia w ramach cross-</a:t>
            </a:r>
            <a:r>
              <a:rPr lang="pl-PL" dirty="0" err="1">
                <a:solidFill>
                  <a:schemeClr val="tx1"/>
                </a:solidFill>
              </a:rPr>
              <a:t>financingu</a:t>
            </a:r>
            <a:r>
              <a:rPr lang="pl-PL" dirty="0">
                <a:solidFill>
                  <a:schemeClr val="tx1"/>
                </a:solidFill>
              </a:rPr>
              <a:t> oraz środków trwałych powinno znaleźć się we wniosku w części „</a:t>
            </a:r>
            <a:r>
              <a:rPr lang="pl-PL" b="1" dirty="0">
                <a:solidFill>
                  <a:schemeClr val="tx1"/>
                </a:solidFill>
              </a:rPr>
              <a:t>UZASADNIENIE WYDATKÓW” pkt. 7.2 i 7.3</a:t>
            </a:r>
          </a:p>
          <a:p>
            <a:pPr marL="0" lvl="1">
              <a:buFont typeface="Arial" pitchFamily="34" charset="0"/>
              <a:buChar char="•"/>
            </a:pPr>
            <a:endParaRPr lang="pl-PL" b="1" dirty="0">
              <a:solidFill>
                <a:schemeClr val="tx1"/>
              </a:solidFill>
            </a:endParaRPr>
          </a:p>
          <a:p>
            <a:pPr marL="0" lvl="1"/>
            <a:r>
              <a:rPr lang="pl-PL" dirty="0">
                <a:solidFill>
                  <a:schemeClr val="tx1"/>
                </a:solidFill>
              </a:rPr>
              <a:t>Cross-</a:t>
            </a:r>
            <a:r>
              <a:rPr lang="pl-PL" dirty="0" err="1">
                <a:solidFill>
                  <a:schemeClr val="tx1"/>
                </a:solidFill>
              </a:rPr>
              <a:t>financing</a:t>
            </a:r>
            <a:r>
              <a:rPr lang="pl-PL" dirty="0">
                <a:solidFill>
                  <a:schemeClr val="tx1"/>
                </a:solidFill>
              </a:rPr>
              <a:t> i środki trwałe zdefiniowane są dokładnie w załączniku nr 4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do Regulaminu konkursu  „Standardy realizacji wybranych form wsparcia w ramach Działania 10.4 RPO WD 2014-2020”. </a:t>
            </a:r>
          </a:p>
          <a:p>
            <a:pPr marL="0" lvl="1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marL="0" lvl="1"/>
            <a:r>
              <a:rPr lang="pl-PL" dirty="0">
                <a:solidFill>
                  <a:schemeClr val="tx1"/>
                </a:solidFill>
              </a:rPr>
              <a:t>Należy pamiętać, że w budżecie oznacza się jako środki trwałe jedynie wydatki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o wartości jednostkowej </a:t>
            </a:r>
            <a:r>
              <a:rPr lang="pl-PL" b="1" dirty="0">
                <a:solidFill>
                  <a:schemeClr val="tx1"/>
                </a:solidFill>
              </a:rPr>
              <a:t>powyżej 3500 zł netto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Mnożenie 6"/>
          <p:cNvSpPr/>
          <p:nvPr/>
        </p:nvSpPr>
        <p:spPr>
          <a:xfrm>
            <a:off x="683568" y="165638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513892" y="1633662"/>
            <a:ext cx="8183252" cy="179533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Nieprawidłowe oznaczenie wkładu własnego (publicznego lub prywatnego), w tym niepieniężnego.</a:t>
            </a: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Brak uzasadnienia dotyczącego wkładu własnego oraz metodologii wyliczenia wkładu własnego niepieniężnego w pkt. 7.4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501008"/>
            <a:ext cx="8229600" cy="316835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budżecie szczegółowym przy pozycjach budżetowych zawierających wydatki w ramach wkładu własnego należy odpowiednio określić, czy jest to wkład publiczny czy prywatny.</a:t>
            </a:r>
          </a:p>
          <a:p>
            <a:pPr marL="0" lvl="1"/>
            <a:endParaRPr lang="pl-PL" dirty="0">
              <a:solidFill>
                <a:schemeClr val="tx1"/>
              </a:solidFill>
            </a:endParaRPr>
          </a:p>
          <a:p>
            <a:pPr marL="0" lvl="1"/>
            <a:r>
              <a:rPr lang="pl-PL" dirty="0">
                <a:solidFill>
                  <a:schemeClr val="tx1"/>
                </a:solidFill>
              </a:rPr>
              <a:t>Wszystkie wydatki wnoszone w projekcie jako wkład własny niepieniężny należy oznaczyć odpowiednio w polu wyboru (tzw. „</a:t>
            </a:r>
            <a:r>
              <a:rPr lang="pl-PL" dirty="0" err="1">
                <a:solidFill>
                  <a:schemeClr val="tx1"/>
                </a:solidFill>
              </a:rPr>
              <a:t>checkbox</a:t>
            </a:r>
            <a:r>
              <a:rPr lang="pl-PL" dirty="0">
                <a:solidFill>
                  <a:schemeClr val="tx1"/>
                </a:solidFill>
              </a:rPr>
              <a:t>”), dopiero po wybraniu opcji wkład własny publiczny lub prywatny.</a:t>
            </a:r>
          </a:p>
          <a:p>
            <a:pPr marL="0" lvl="1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marL="0" lvl="1"/>
            <a:r>
              <a:rPr lang="pl-PL" dirty="0">
                <a:solidFill>
                  <a:schemeClr val="tx1"/>
                </a:solidFill>
              </a:rPr>
              <a:t>W punkcie 7.4 należy opisać wydatki w ramach wkładu własnego, a także wyjaśnić, w jaki sposób Wnioskodawca dokonał jego wyceny. </a:t>
            </a:r>
          </a:p>
        </p:txBody>
      </p:sp>
      <p:sp>
        <p:nvSpPr>
          <p:cNvPr id="7" name="Mnożenie 6"/>
          <p:cNvSpPr/>
          <p:nvPr/>
        </p:nvSpPr>
        <p:spPr>
          <a:xfrm>
            <a:off x="755576" y="170567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 – WKŁAD WŁASNY</a:t>
            </a:r>
          </a:p>
        </p:txBody>
      </p:sp>
      <p:sp>
        <p:nvSpPr>
          <p:cNvPr id="15" name="Prostokąt zaokrąglony 5">
            <a:extLst>
              <a:ext uri="{FF2B5EF4-FFF2-40B4-BE49-F238E27FC236}">
                <a16:creationId xmlns="" xmlns:a16="http://schemas.microsoft.com/office/drawing/2014/main" id="{DD951FF6-04D6-4301-BD40-13C95DD5D3D6}"/>
              </a:ext>
            </a:extLst>
          </p:cNvPr>
          <p:cNvSpPr/>
          <p:nvPr/>
        </p:nvSpPr>
        <p:spPr>
          <a:xfrm>
            <a:off x="467544" y="1772816"/>
            <a:ext cx="8229600" cy="158417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1) wykazywanie wydatków w ramach wkładu własnego, które przewyższają dopuszczalne stawki maksymalne (Załącznik nr 4 Standardy…),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2) wykazywanie wydatków nieracjonalnych, zawyżonych,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3) wykazywanie wydatków niekwalifikowalnych </a:t>
            </a:r>
          </a:p>
        </p:txBody>
      </p:sp>
      <p:sp>
        <p:nvSpPr>
          <p:cNvPr id="16" name="Mnożenie 6">
            <a:extLst>
              <a:ext uri="{FF2B5EF4-FFF2-40B4-BE49-F238E27FC236}">
                <a16:creationId xmlns="" xmlns:a16="http://schemas.microsoft.com/office/drawing/2014/main" id="{5243E4A8-F3F8-4570-9ECC-5FC89246701E}"/>
              </a:ext>
            </a:extLst>
          </p:cNvPr>
          <p:cNvSpPr/>
          <p:nvPr/>
        </p:nvSpPr>
        <p:spPr>
          <a:xfrm>
            <a:off x="755576" y="1874047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>
            <a:extLst>
              <a:ext uri="{FF2B5EF4-FFF2-40B4-BE49-F238E27FC236}">
                <a16:creationId xmlns="" xmlns:a16="http://schemas.microsoft.com/office/drawing/2014/main" id="{2B1ABF0F-F61C-433D-AC16-CCA7149BE669}"/>
              </a:ext>
            </a:extLst>
          </p:cNvPr>
          <p:cNvSpPr/>
          <p:nvPr/>
        </p:nvSpPr>
        <p:spPr>
          <a:xfrm>
            <a:off x="467544" y="3596283"/>
            <a:ext cx="8352928" cy="2808312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="" xmlns:a16="http://schemas.microsoft.com/office/drawing/2014/main" id="{10D1AE7F-B26F-4B43-9B16-E552F6317580}"/>
              </a:ext>
            </a:extLst>
          </p:cNvPr>
          <p:cNvSpPr/>
          <p:nvPr/>
        </p:nvSpPr>
        <p:spPr>
          <a:xfrm>
            <a:off x="458813" y="3861048"/>
            <a:ext cx="73803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4038" lvl="1"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/>
              <a:t>Wkład własny również podlega ocenie w zakresie kwalifikowalności i racjonalności. </a:t>
            </a:r>
          </a:p>
          <a:p>
            <a:pPr marL="268288" lvl="1" indent="0">
              <a:buNone/>
            </a:pPr>
            <a:endParaRPr lang="pl-PL" dirty="0"/>
          </a:p>
          <a:p>
            <a:pPr marL="268288" lvl="1" indent="0">
              <a:buNone/>
            </a:pPr>
            <a:r>
              <a:rPr lang="pl-PL" dirty="0"/>
              <a:t>Wszystkie wydatki wykazane w ramach wkładu własnego muszą:</a:t>
            </a:r>
          </a:p>
          <a:p>
            <a:pPr marL="611188" lvl="1" indent="-342900">
              <a:buFontTx/>
              <a:buChar char="-"/>
            </a:pPr>
            <a:r>
              <a:rPr lang="pl-PL" dirty="0"/>
              <a:t>być zgodne ze stawkami w Załączniku nr 4 (jeśli dotyczy),</a:t>
            </a:r>
          </a:p>
          <a:p>
            <a:pPr marL="611188" lvl="1" indent="-342900">
              <a:buFontTx/>
              <a:buChar char="-"/>
            </a:pPr>
            <a:r>
              <a:rPr lang="pl-PL" dirty="0"/>
              <a:t>spełniać wymogi racjonalności wydatku,</a:t>
            </a:r>
          </a:p>
          <a:p>
            <a:pPr marL="611188" lvl="1" indent="-342900">
              <a:buFontTx/>
              <a:buChar char="-"/>
            </a:pPr>
            <a:r>
              <a:rPr lang="pl-PL" dirty="0"/>
              <a:t>być kwalifikowalne</a:t>
            </a:r>
          </a:p>
        </p:txBody>
      </p:sp>
    </p:spTree>
    <p:extLst>
      <p:ext uri="{BB962C8B-B14F-4D97-AF65-F5344CB8AC3E}">
        <p14:creationId xmlns:p14="http://schemas.microsoft.com/office/powerpoint/2010/main" val="3841264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60350"/>
            <a:ext cx="43561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1700213"/>
            <a:ext cx="68468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3131840" y="1124744"/>
            <a:ext cx="331236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</a:rPr>
              <a:t>Od czego zacząć?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1987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 – WKŁAD WŁASNY</a:t>
            </a:r>
          </a:p>
        </p:txBody>
      </p:sp>
      <p:sp>
        <p:nvSpPr>
          <p:cNvPr id="13" name="Prostokąt zaokrąglony 4">
            <a:extLst>
              <a:ext uri="{FF2B5EF4-FFF2-40B4-BE49-F238E27FC236}">
                <a16:creationId xmlns="" xmlns:a16="http://schemas.microsoft.com/office/drawing/2014/main" id="{2B1ABF0F-F61C-433D-AC16-CCA7149BE669}"/>
              </a:ext>
            </a:extLst>
          </p:cNvPr>
          <p:cNvSpPr/>
          <p:nvPr/>
        </p:nvSpPr>
        <p:spPr>
          <a:xfrm>
            <a:off x="467544" y="1700808"/>
            <a:ext cx="8352928" cy="4608512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="" xmlns:a16="http://schemas.microsoft.com/office/drawing/2014/main" id="{06816623-EE50-4B99-83D1-21D61CB1B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r>
              <a:rPr lang="pl-PL" sz="1600" i="1" dirty="0"/>
              <a:t>Wkład niepieniężny polega na wniesieniu (wykorzystaniu na rzecz projektu) nieruchomości, urządzeń, materiałów (surowców), wartości niematerialnych i prawnych, ekspertyz lub nieodpłatnej pracy wykonywanej przez wolontariuszy na podstawie ustawy z dnia 24 kwietnia 2003 r. o działalności pożytku publicznego i o wolontariacie – „</a:t>
            </a:r>
            <a:r>
              <a:rPr lang="pl-PL" sz="1600" dirty="0"/>
              <a:t>Wytyczne w zakresie kwalifikowalności wydatków (…)”</a:t>
            </a:r>
            <a:endParaRPr lang="pl-PL" sz="16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268288" lvl="1" indent="0">
              <a:buNone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Jak wnieść wkład niepieniężny?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wkład niepieniężny stanowi część lub całość wkładu własnego prywatnego lub publicznego,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wartość wkładu niepieniężnego jest potwierdzona dokumentami – opis metodologii, wyliczenia, w pkt 7.4 wniosku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cała wartość wydatku wykazanego w ramach wkładu niepieniężnego musi stanowić wkład własny.</a:t>
            </a:r>
            <a:endParaRPr lang="pl-PL" sz="1600" u="sng" dirty="0"/>
          </a:p>
          <a:p>
            <a:pPr marL="268288" lvl="1" indent="0">
              <a:buNone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Przykłady:</a:t>
            </a:r>
          </a:p>
          <a:p>
            <a:pPr marL="554038" lvl="1">
              <a:buFontTx/>
              <a:buChar char="-"/>
            </a:pPr>
            <a:r>
              <a:rPr lang="pl-PL" sz="1600" dirty="0"/>
              <a:t>koszty użytkowania </a:t>
            </a:r>
            <a:r>
              <a:rPr lang="pl-PL" sz="1600" dirty="0" err="1"/>
              <a:t>sal</a:t>
            </a:r>
            <a:r>
              <a:rPr lang="pl-PL" sz="1600" dirty="0"/>
              <a:t> podczas zajęć (metodologia wyliczenia kosztów, stawkę może określać np. cennik danej instytucji),</a:t>
            </a:r>
          </a:p>
          <a:p>
            <a:pPr marL="554038" lvl="1">
              <a:buFontTx/>
              <a:buChar char="-"/>
            </a:pPr>
            <a:r>
              <a:rPr lang="pl-PL" sz="1600" dirty="0"/>
              <a:t>praca wolontariuszy.</a:t>
            </a:r>
          </a:p>
        </p:txBody>
      </p:sp>
    </p:spTree>
    <p:extLst>
      <p:ext uri="{BB962C8B-B14F-4D97-AF65-F5344CB8AC3E}">
        <p14:creationId xmlns:p14="http://schemas.microsoft.com/office/powerpoint/2010/main" val="13787911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10" name="Prostokąt zaokrąglony 5">
            <a:extLst>
              <a:ext uri="{FF2B5EF4-FFF2-40B4-BE49-F238E27FC236}">
                <a16:creationId xmlns="" xmlns:a16="http://schemas.microsoft.com/office/drawing/2014/main" id="{402FB20E-A812-415A-9C5E-2B67B3D3CB26}"/>
              </a:ext>
            </a:extLst>
          </p:cNvPr>
          <p:cNvSpPr/>
          <p:nvPr/>
        </p:nvSpPr>
        <p:spPr>
          <a:xfrm>
            <a:off x="467544" y="1484784"/>
            <a:ext cx="8136904" cy="230425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  <a:r>
              <a:rPr lang="pl-PL" sz="1600" dirty="0">
                <a:solidFill>
                  <a:schemeClr val="tx1"/>
                </a:solidFill>
              </a:rPr>
              <a:t>Brak zaznaczenia w budżecie kolumny „usługi zlecone” przy wydatkach 	będących usługą zleconą</a:t>
            </a:r>
          </a:p>
          <a:p>
            <a:pPr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	Brak uzasadnienia wydatków w ramach usług zleconych</a:t>
            </a:r>
          </a:p>
          <a:p>
            <a:pPr eaLnBrk="1" fontAlgn="t" hangingPunct="1">
              <a:defRPr/>
            </a:pPr>
            <a:endParaRPr lang="pl-PL" sz="1600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sz="1600" dirty="0">
                <a:solidFill>
                  <a:schemeClr val="tx1"/>
                </a:solidFill>
              </a:rPr>
              <a:t>                    Błędnie wskazywane nazwy pozycji budżetowych (ich nazwy) np. „wynajem </a:t>
            </a:r>
            <a:r>
              <a:rPr lang="pl-PL" sz="1600" dirty="0" err="1">
                <a:solidFill>
                  <a:schemeClr val="tx1"/>
                </a:solidFill>
              </a:rPr>
              <a:t>sal</a:t>
            </a:r>
            <a:r>
              <a:rPr lang="pl-PL" sz="16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11" name="Mnożenie 6">
            <a:extLst>
              <a:ext uri="{FF2B5EF4-FFF2-40B4-BE49-F238E27FC236}">
                <a16:creationId xmlns="" xmlns:a16="http://schemas.microsoft.com/office/drawing/2014/main" id="{DC89A6E9-A4F1-48EF-9F4D-F7B343BF2B5C}"/>
              </a:ext>
            </a:extLst>
          </p:cNvPr>
          <p:cNvSpPr/>
          <p:nvPr/>
        </p:nvSpPr>
        <p:spPr>
          <a:xfrm>
            <a:off x="804715" y="184482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Mnożenie 6">
            <a:extLst>
              <a:ext uri="{FF2B5EF4-FFF2-40B4-BE49-F238E27FC236}">
                <a16:creationId xmlns="" xmlns:a16="http://schemas.microsoft.com/office/drawing/2014/main" id="{AB072E2A-6AD6-4415-856F-634759B71764}"/>
              </a:ext>
            </a:extLst>
          </p:cNvPr>
          <p:cNvSpPr/>
          <p:nvPr/>
        </p:nvSpPr>
        <p:spPr>
          <a:xfrm>
            <a:off x="804715" y="2478369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zaokrąglony 4">
            <a:extLst>
              <a:ext uri="{FF2B5EF4-FFF2-40B4-BE49-F238E27FC236}">
                <a16:creationId xmlns="" xmlns:a16="http://schemas.microsoft.com/office/drawing/2014/main" id="{CAD3F357-F8DE-4206-AD42-36191749A054}"/>
              </a:ext>
            </a:extLst>
          </p:cNvPr>
          <p:cNvSpPr/>
          <p:nvPr/>
        </p:nvSpPr>
        <p:spPr>
          <a:xfrm>
            <a:off x="467544" y="3933055"/>
            <a:ext cx="8136904" cy="2448273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W budżecie projektu należy oznaczyć wydatki w ramach usług zleconych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sz="1600" dirty="0">
                <a:solidFill>
                  <a:schemeClr val="tx1"/>
                </a:solidFill>
              </a:rPr>
              <a:t> 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W punkcie 7.1 wniosku „Usługa zlecona” należy rozpisać wydatki wchodzące           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w skład usług zleconych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Zamiast pojęcia „wynajem </a:t>
            </a:r>
            <a:r>
              <a:rPr lang="pl-PL" sz="1600" dirty="0" err="1">
                <a:solidFill>
                  <a:schemeClr val="tx1"/>
                </a:solidFill>
              </a:rPr>
              <a:t>sal</a:t>
            </a:r>
            <a:r>
              <a:rPr lang="pl-PL" sz="1600" dirty="0">
                <a:solidFill>
                  <a:schemeClr val="tx1"/>
                </a:solidFill>
              </a:rPr>
              <a:t>”, należy użyć sformułowania „koszt użytkowania/ eksploatacji </a:t>
            </a:r>
            <a:r>
              <a:rPr lang="pl-PL" sz="1600" dirty="0" err="1">
                <a:solidFill>
                  <a:schemeClr val="tx1"/>
                </a:solidFill>
              </a:rPr>
              <a:t>sal</a:t>
            </a:r>
            <a:r>
              <a:rPr lang="pl-PL" sz="1600" dirty="0">
                <a:solidFill>
                  <a:schemeClr val="tx1"/>
                </a:solidFill>
              </a:rPr>
              <a:t>”, zwłaszcza w projektach partnerskich: gmina/podmiot prywatny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0" lvl="1">
              <a:buClr>
                <a:srgbClr val="00B05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4" name="Mnożenie 6">
            <a:extLst>
              <a:ext uri="{FF2B5EF4-FFF2-40B4-BE49-F238E27FC236}">
                <a16:creationId xmlns="" xmlns:a16="http://schemas.microsoft.com/office/drawing/2014/main" id="{C3A132EA-D7FD-4614-9A0E-F6E6D9384217}"/>
              </a:ext>
            </a:extLst>
          </p:cNvPr>
          <p:cNvSpPr/>
          <p:nvPr/>
        </p:nvSpPr>
        <p:spPr>
          <a:xfrm>
            <a:off x="830543" y="3054432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11" name="Mnożenie 6">
            <a:extLst>
              <a:ext uri="{FF2B5EF4-FFF2-40B4-BE49-F238E27FC236}">
                <a16:creationId xmlns="" xmlns:a16="http://schemas.microsoft.com/office/drawing/2014/main" id="{DC89A6E9-A4F1-48EF-9F4D-F7B343BF2B5C}"/>
              </a:ext>
            </a:extLst>
          </p:cNvPr>
          <p:cNvSpPr/>
          <p:nvPr/>
        </p:nvSpPr>
        <p:spPr>
          <a:xfrm>
            <a:off x="794085" y="181926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5">
            <a:extLst>
              <a:ext uri="{FF2B5EF4-FFF2-40B4-BE49-F238E27FC236}">
                <a16:creationId xmlns="" xmlns:a16="http://schemas.microsoft.com/office/drawing/2014/main" id="{8A519011-935C-44A3-9ED0-5A063E4AB989}"/>
              </a:ext>
            </a:extLst>
          </p:cNvPr>
          <p:cNvSpPr/>
          <p:nvPr/>
        </p:nvSpPr>
        <p:spPr>
          <a:xfrm>
            <a:off x="467544" y="1739243"/>
            <a:ext cx="8136904" cy="100811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W nazwie wydatku dotyczącego personelu projektu brak informacji na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 temat formy zaangażowania i szacunkowego wymiaru czasu pracy danej osoby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8" name="Prostokąt zaokrąglony 4">
            <a:extLst>
              <a:ext uri="{FF2B5EF4-FFF2-40B4-BE49-F238E27FC236}">
                <a16:creationId xmlns="" xmlns:a16="http://schemas.microsoft.com/office/drawing/2014/main" id="{0AB5FD4C-2000-4EEA-90AA-F5ABF29D9693}"/>
              </a:ext>
            </a:extLst>
          </p:cNvPr>
          <p:cNvSpPr/>
          <p:nvPr/>
        </p:nvSpPr>
        <p:spPr>
          <a:xfrm>
            <a:off x="467544" y="2996953"/>
            <a:ext cx="8136904" cy="2880320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przypadku kosztów personelu należy wskazać formę zaangażowania (stosunek pracy, samozatrudnienie, osoby współpracujące, wolontariat)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szacunkowy wymiar czasu pracy danej osoby (np. wymiar etatu/liczba godzin) niezbędny do realizacji zadań merytorycznych .</a:t>
            </a:r>
          </a:p>
        </p:txBody>
      </p:sp>
    </p:spTree>
    <p:extLst>
      <p:ext uri="{BB962C8B-B14F-4D97-AF65-F5344CB8AC3E}">
        <p14:creationId xmlns:p14="http://schemas.microsoft.com/office/powerpoint/2010/main" val="266950639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 – </a:t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sz="20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ZATRUDNIENIE I WYNAGRADZANIE NAUCZYCIELI</a:t>
            </a:r>
          </a:p>
        </p:txBody>
      </p:sp>
      <p:sp>
        <p:nvSpPr>
          <p:cNvPr id="11" name="Mnożenie 6">
            <a:extLst>
              <a:ext uri="{FF2B5EF4-FFF2-40B4-BE49-F238E27FC236}">
                <a16:creationId xmlns="" xmlns:a16="http://schemas.microsoft.com/office/drawing/2014/main" id="{DC89A6E9-A4F1-48EF-9F4D-F7B343BF2B5C}"/>
              </a:ext>
            </a:extLst>
          </p:cNvPr>
          <p:cNvSpPr/>
          <p:nvPr/>
        </p:nvSpPr>
        <p:spPr>
          <a:xfrm>
            <a:off x="794085" y="181926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5">
            <a:extLst>
              <a:ext uri="{FF2B5EF4-FFF2-40B4-BE49-F238E27FC236}">
                <a16:creationId xmlns="" xmlns:a16="http://schemas.microsoft.com/office/drawing/2014/main" id="{8A519011-935C-44A3-9ED0-5A063E4AB989}"/>
              </a:ext>
            </a:extLst>
          </p:cNvPr>
          <p:cNvSpPr/>
          <p:nvPr/>
        </p:nvSpPr>
        <p:spPr>
          <a:xfrm>
            <a:off x="467544" y="1739243"/>
            <a:ext cx="8136904" cy="125771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We wniosku zaplanowano wynagrodzenie dla nauczycieli uwzględniające 	planowane podwyżki 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                  Zatrudnienie nauczycieli pracujących w oparciu o KN na umowy cywilno-	prawne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8" name="Prostokąt zaokrąglony 4">
            <a:extLst>
              <a:ext uri="{FF2B5EF4-FFF2-40B4-BE49-F238E27FC236}">
                <a16:creationId xmlns="" xmlns:a16="http://schemas.microsoft.com/office/drawing/2014/main" id="{0AB5FD4C-2000-4EEA-90AA-F5ABF29D9693}"/>
              </a:ext>
            </a:extLst>
          </p:cNvPr>
          <p:cNvSpPr/>
          <p:nvPr/>
        </p:nvSpPr>
        <p:spPr>
          <a:xfrm>
            <a:off x="467544" y="3429000"/>
            <a:ext cx="8136904" cy="3024336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Zgodnie z katalogiem stawek maksymalnych zawartym w zał. Nr 4 Regulaminu konkursu, wynagrodzenie nauczycieli powinno być zgodne z zapisami w art. 35 a ust. 3 ustawy z dnia 26 stycznia 1982 r. Karta nauczyciela. Wynagrodzenie za godziny ponadwymiarowe i za godziny doraźnych zastępstw wypłaca się wg stawki osobistego zaszeregowania nauczyciela, z uwzględnieniem dodatku za warunki pracy. Art. 35 ust. 3 </a:t>
            </a:r>
            <a:r>
              <a:rPr lang="pl-PL" sz="1600" b="1" dirty="0">
                <a:solidFill>
                  <a:schemeClr val="tx1"/>
                </a:solidFill>
              </a:rPr>
              <a:t>nie przewiduje uwzględniania ewentualnych wzrostów wynagrodzenia w kolejnych latach 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</a:rPr>
              <a:t> Zatrudnienie w placówce publicznej w ramach projektu nauczyciela zatrudnionego w oparciu o KN powinno odbywać się zgodnie  z art. 35 a ustawy – Karta Nauczyciela oraz art. 7 e ustawy o systemie oświaty</a:t>
            </a:r>
            <a:endParaRPr lang="pl-PL" sz="1600" dirty="0"/>
          </a:p>
          <a:p>
            <a:pPr marL="0" lvl="1">
              <a:buClr>
                <a:srgbClr val="00B050"/>
              </a:buClr>
              <a:buSzPct val="200000"/>
            </a:pPr>
            <a:endParaRPr lang="pl-PL" dirty="0"/>
          </a:p>
        </p:txBody>
      </p:sp>
      <p:sp>
        <p:nvSpPr>
          <p:cNvPr id="6" name="Mnożenie 6">
            <a:extLst>
              <a:ext uri="{FF2B5EF4-FFF2-40B4-BE49-F238E27FC236}">
                <a16:creationId xmlns="" xmlns:a16="http://schemas.microsoft.com/office/drawing/2014/main" id="{1F1B4A33-8EAA-43D9-A233-2ABA7391915F}"/>
              </a:ext>
            </a:extLst>
          </p:cNvPr>
          <p:cNvSpPr/>
          <p:nvPr/>
        </p:nvSpPr>
        <p:spPr>
          <a:xfrm>
            <a:off x="776364" y="228488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2123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7" name="Prostokąt zaokrąglony 5">
            <a:extLst>
              <a:ext uri="{FF2B5EF4-FFF2-40B4-BE49-F238E27FC236}">
                <a16:creationId xmlns="" xmlns:a16="http://schemas.microsoft.com/office/drawing/2014/main" id="{27080FC5-E845-4397-9823-0657B96F54A3}"/>
              </a:ext>
            </a:extLst>
          </p:cNvPr>
          <p:cNvSpPr/>
          <p:nvPr/>
        </p:nvSpPr>
        <p:spPr>
          <a:xfrm>
            <a:off x="467544" y="1739243"/>
            <a:ext cx="8136904" cy="96967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8288" lvl="1" indent="0">
              <a:buNone/>
            </a:pPr>
            <a:r>
              <a:rPr lang="pl-PL" dirty="0">
                <a:solidFill>
                  <a:schemeClr val="tx1"/>
                </a:solidFill>
              </a:rPr>
              <a:t>	Stosowanie takich samych nazw wydatków w budżecie szczegółowym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ramach jednego zadania</a:t>
            </a:r>
          </a:p>
        </p:txBody>
      </p:sp>
      <p:sp>
        <p:nvSpPr>
          <p:cNvPr id="8" name="Mnożenie 6">
            <a:extLst>
              <a:ext uri="{FF2B5EF4-FFF2-40B4-BE49-F238E27FC236}">
                <a16:creationId xmlns="" xmlns:a16="http://schemas.microsoft.com/office/drawing/2014/main" id="{2080606A-55DC-47E3-9F2A-21F1EEA1EC62}"/>
              </a:ext>
            </a:extLst>
          </p:cNvPr>
          <p:cNvSpPr/>
          <p:nvPr/>
        </p:nvSpPr>
        <p:spPr>
          <a:xfrm>
            <a:off x="683568" y="1720607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zaokrąglony 4">
            <a:extLst>
              <a:ext uri="{FF2B5EF4-FFF2-40B4-BE49-F238E27FC236}">
                <a16:creationId xmlns="" xmlns:a16="http://schemas.microsoft.com/office/drawing/2014/main" id="{B9C32A6E-3FCC-4E4E-ADD2-3779ED13E4BC}"/>
              </a:ext>
            </a:extLst>
          </p:cNvPr>
          <p:cNvSpPr/>
          <p:nvPr/>
        </p:nvSpPr>
        <p:spPr>
          <a:xfrm>
            <a:off x="463049" y="2973660"/>
            <a:ext cx="8136904" cy="2687588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związku ze specyfiką funkcjonowania systemu SL2014 należy stosować unikalne nazwy wydatków przypisane do tej samej kategorii kosztów (np. w ramach tej samej kategorii kosztów „Inne” nie mogą pojawić się we wniosku dwa wydatki o identycznej nazwie) w ramach jednego zadania. Należy pamiętać, aby wydatki wykazywane w ramach jednego zadania miały różne nazwy.</a:t>
            </a:r>
          </a:p>
        </p:txBody>
      </p:sp>
    </p:spTree>
    <p:extLst>
      <p:ext uri="{BB962C8B-B14F-4D97-AF65-F5344CB8AC3E}">
        <p14:creationId xmlns:p14="http://schemas.microsoft.com/office/powerpoint/2010/main" val="31484314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KRYTERIUM NEGOCJACJI</a:t>
            </a:r>
          </a:p>
        </p:txBody>
      </p:sp>
      <p:sp>
        <p:nvSpPr>
          <p:cNvPr id="14" name="Prostokąt zaokrąglony 5">
            <a:extLst>
              <a:ext uri="{FF2B5EF4-FFF2-40B4-BE49-F238E27FC236}">
                <a16:creationId xmlns="" xmlns:a16="http://schemas.microsoft.com/office/drawing/2014/main" id="{A4DAB978-FD03-4E9B-9A5C-50D6080D6A71}"/>
              </a:ext>
            </a:extLst>
          </p:cNvPr>
          <p:cNvSpPr/>
          <p:nvPr/>
        </p:nvSpPr>
        <p:spPr>
          <a:xfrm>
            <a:off x="179512" y="1484786"/>
            <a:ext cx="8784975" cy="216023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8288" lvl="1"/>
            <a:r>
              <a:rPr lang="pl-PL" dirty="0">
                <a:solidFill>
                  <a:schemeClr val="tx1"/>
                </a:solidFill>
              </a:rPr>
              <a:t>	1) złożenie wniosku po terminie, złożenie jedynie wniosku lub pisma,</a:t>
            </a:r>
          </a:p>
          <a:p>
            <a:pPr marL="268288" lvl="1"/>
            <a:r>
              <a:rPr lang="pl-PL" dirty="0">
                <a:solidFill>
                  <a:schemeClr val="tx1"/>
                </a:solidFill>
              </a:rPr>
              <a:t>2) rozbieżność pomiędzy pismem negocjacyjnym a wnioskiem,</a:t>
            </a:r>
          </a:p>
          <a:p>
            <a:pPr marL="268288" lvl="1"/>
            <a:r>
              <a:rPr lang="pl-PL" dirty="0">
                <a:solidFill>
                  <a:schemeClr val="tx1"/>
                </a:solidFill>
              </a:rPr>
              <a:t>3) brak odniesienia się we wniosku i w piśmie do wszystkich uwag 	stawianych przez KOP – uwzględnienie uwag wybiórczo,</a:t>
            </a:r>
          </a:p>
          <a:p>
            <a:pPr marL="268288" lvl="1" indent="0">
              <a:buNone/>
            </a:pPr>
            <a:r>
              <a:rPr lang="pl-PL" dirty="0">
                <a:solidFill>
                  <a:schemeClr val="tx1"/>
                </a:solidFill>
              </a:rPr>
              <a:t>4) przedstawienie wyjaśnień względem uwag KOP, które dotyczą usunięcia zapisów/wydatków z wniosku, np. w stawek niezgodnych z katalogiem,</a:t>
            </a:r>
          </a:p>
          <a:p>
            <a:pPr marL="268288" lvl="1" indent="0">
              <a:buNone/>
            </a:pPr>
            <a:r>
              <a:rPr lang="pl-PL" dirty="0">
                <a:solidFill>
                  <a:schemeClr val="tx1"/>
                </a:solidFill>
              </a:rPr>
              <a:t>5) wprowadzenie do wniosku zmian niewynikających z uwag KOP – „dodatkowych”.</a:t>
            </a:r>
          </a:p>
          <a:p>
            <a:pPr marL="268288" lvl="1" indent="0">
              <a:buNone/>
            </a:pPr>
            <a:r>
              <a:rPr lang="pl-PL" dirty="0">
                <a:solidFill>
                  <a:schemeClr val="tx1"/>
                </a:solidFill>
              </a:rPr>
              <a:t>		</a:t>
            </a:r>
          </a:p>
        </p:txBody>
      </p:sp>
      <p:sp>
        <p:nvSpPr>
          <p:cNvPr id="15" name="Mnożenie 6">
            <a:extLst>
              <a:ext uri="{FF2B5EF4-FFF2-40B4-BE49-F238E27FC236}">
                <a16:creationId xmlns="" xmlns:a16="http://schemas.microsoft.com/office/drawing/2014/main" id="{A2DC173B-810C-46EC-9282-F81A31EAB76E}"/>
              </a:ext>
            </a:extLst>
          </p:cNvPr>
          <p:cNvSpPr/>
          <p:nvPr/>
        </p:nvSpPr>
        <p:spPr>
          <a:xfrm>
            <a:off x="611560" y="1496996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zaokrąglony 4">
            <a:extLst>
              <a:ext uri="{FF2B5EF4-FFF2-40B4-BE49-F238E27FC236}">
                <a16:creationId xmlns="" xmlns:a16="http://schemas.microsoft.com/office/drawing/2014/main" id="{DB4CEE70-A5E3-48D6-B97F-F2CC589F2101}"/>
              </a:ext>
            </a:extLst>
          </p:cNvPr>
          <p:cNvSpPr/>
          <p:nvPr/>
        </p:nvSpPr>
        <p:spPr>
          <a:xfrm>
            <a:off x="179512" y="3771282"/>
            <a:ext cx="8784975" cy="2947307"/>
          </a:xfrm>
          <a:prstGeom prst="roundRect">
            <a:avLst/>
          </a:prstGeom>
          <a:noFill/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B05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Podczas negocjacji należy: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1) złożyć wniosek i skan podpisanego pisma w systemie SOWA w wyznaczonym  terminie,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2) zwrócić uwagę, by pismo i wniosek składane jako stanowisko negocjacyjne były spójne, tzn. wniosek musi zawierać wszystkie zmiany, o których wprowadzeniu jest informacja w piśmie,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3) odnieść się do wszystkich uwag stawianych przez KOP,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4) w przypadku uwagi, która odnosi się do usunięcia zapisów/wydatków zalecamy ich usunięcie, nie przedstawianie wyjaśnień,</a:t>
            </a: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5) wprowadzić jedynie zmiany wynikające z uwag KOP (i niezbędne, będące ich konsekwencją).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6105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DLA WNIOSKODAWCÓW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352928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</a:p>
          <a:p>
            <a:pPr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Spotkania informacyjne dla Wnioskodawców </a:t>
            </a:r>
          </a:p>
          <a:p>
            <a:pPr marL="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2000" dirty="0"/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 Punkt Informacyjny Funduszy Europejskich (PIFE) </a:t>
            </a:r>
            <a:r>
              <a:rPr lang="pl-PL" sz="2000" dirty="0"/>
              <a:t>zapytania można kierować na adres: </a:t>
            </a:r>
            <a:r>
              <a:rPr lang="pl-PL" sz="1800" u="sng" dirty="0">
                <a:hlinkClick r:id="rId3"/>
              </a:rPr>
              <a:t>pife@dolnyslask.pl</a:t>
            </a:r>
            <a:r>
              <a:rPr lang="pl-PL" sz="1800" dirty="0"/>
              <a:t> </a:t>
            </a:r>
          </a:p>
          <a:p>
            <a:pPr marL="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1800" dirty="0"/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Odpowiedzi na najczęściej zadawane pytania oraz niezbędne dokumenty </a:t>
            </a:r>
            <a:r>
              <a:rPr lang="pl-PL" sz="1800" dirty="0"/>
              <a:t>są zamieszczane na stronie internetowej:</a:t>
            </a:r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pl-PL" sz="1800" dirty="0">
                <a:hlinkClick r:id="rId4"/>
              </a:rPr>
              <a:t>www.rpo.dolnyslask.pl</a:t>
            </a:r>
            <a:r>
              <a:rPr lang="pl-PL" sz="1800" dirty="0"/>
              <a:t>, </a:t>
            </a:r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1800" dirty="0"/>
          </a:p>
          <a:p>
            <a:pPr marL="0" indent="0">
              <a:buClr>
                <a:srgbClr val="008000"/>
              </a:buClr>
              <a:buSzPct val="100000"/>
              <a:buNone/>
            </a:pPr>
            <a:r>
              <a:rPr lang="pl-PL" sz="2000" dirty="0"/>
              <a:t> </a:t>
            </a:r>
          </a:p>
          <a:p>
            <a:pPr>
              <a:buNone/>
            </a:pP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>
              <a:buNone/>
            </a:pPr>
            <a:r>
              <a:rPr lang="pl-PL" sz="2400" dirty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323528" y="1556793"/>
            <a:ext cx="8496944" cy="496855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8755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/>
              <a:t>   </a:t>
            </a:r>
            <a:endParaRPr lang="pl-PL" sz="1600" dirty="0"/>
          </a:p>
          <a:p>
            <a:pPr marL="268288" lvl="1" indent="0">
              <a:buNone/>
            </a:pPr>
            <a:endParaRPr lang="pl-PL" sz="1600" dirty="0"/>
          </a:p>
          <a:p>
            <a:pPr marL="268288" lvl="1" indent="0">
              <a:buNone/>
            </a:pPr>
            <a:r>
              <a:rPr lang="pl-PL" sz="2400" dirty="0"/>
              <a:t>	</a:t>
            </a:r>
          </a:p>
          <a:p>
            <a:pPr marL="268288" lvl="1" indent="0" algn="ctr">
              <a:buNone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</a:rPr>
              <a:t>Dziękuję za uwagę</a:t>
            </a:r>
          </a:p>
          <a:p>
            <a:pPr marL="268288" lvl="1" indent="0" algn="ctr">
              <a:buNone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pl-PL" sz="3200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b="1" dirty="0">
                <a:solidFill>
                  <a:srgbClr val="0070C0"/>
                </a:solidFill>
                <a:latin typeface="Calibri" pitchFamily="34" charset="0"/>
              </a:rPr>
              <a:t>Wydział Wdrażania EFS</a:t>
            </a:r>
            <a:br>
              <a:rPr lang="pl-PL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b="1" dirty="0">
                <a:solidFill>
                  <a:srgbClr val="0070C0"/>
                </a:solidFill>
                <a:latin typeface="Calibri" pitchFamily="34" charset="0"/>
              </a:rPr>
              <a:t>Departament Funduszy Europejskich</a:t>
            </a:r>
            <a:br>
              <a:rPr lang="pl-PL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b="1" dirty="0">
                <a:solidFill>
                  <a:srgbClr val="0070C0"/>
                </a:solidFill>
                <a:latin typeface="Calibri" pitchFamily="34" charset="0"/>
              </a:rPr>
              <a:t>Urząd Marszałkowski Województwa Dolnośląskiego</a:t>
            </a:r>
          </a:p>
        </p:txBody>
      </p:sp>
    </p:spTree>
    <p:extLst>
      <p:ext uri="{BB962C8B-B14F-4D97-AF65-F5344CB8AC3E}">
        <p14:creationId xmlns:p14="http://schemas.microsoft.com/office/powerpoint/2010/main" val="91491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60350"/>
            <a:ext cx="43561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251520" y="1052736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b="1" dirty="0">
                <a:solidFill>
                  <a:srgbClr val="0070C0"/>
                </a:solidFill>
              </a:rPr>
              <a:t>Dokumenty pomocne przy wypełnianiu wniosku:</a:t>
            </a:r>
          </a:p>
        </p:txBody>
      </p:sp>
      <p:sp>
        <p:nvSpPr>
          <p:cNvPr id="9220" name="Prostokąt 6"/>
          <p:cNvSpPr>
            <a:spLocks noChangeArrowheads="1"/>
          </p:cNvSpPr>
          <p:nvPr/>
        </p:nvSpPr>
        <p:spPr bwMode="auto">
          <a:xfrm>
            <a:off x="827584" y="2204864"/>
            <a:ext cx="75609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altLang="pl-PL" b="1" dirty="0"/>
              <a:t> Instrukcja użytkownika Systemu Obsługi Wniosków Aplikacyjnych EFS  (SOWA) w ramach Regionalnego Programu Operacyjnego Województwa Dolnośląskiego 2014-2020 dla Wnioskodawców / Beneficjentów</a:t>
            </a:r>
          </a:p>
        </p:txBody>
      </p:sp>
      <p:sp>
        <p:nvSpPr>
          <p:cNvPr id="9221" name="Prostokąt 7"/>
          <p:cNvSpPr>
            <a:spLocks noChangeArrowheads="1"/>
          </p:cNvSpPr>
          <p:nvPr/>
        </p:nvSpPr>
        <p:spPr bwMode="auto">
          <a:xfrm>
            <a:off x="395536" y="3645024"/>
            <a:ext cx="84976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altLang="pl-PL" b="1" dirty="0"/>
              <a:t> Instrukcja wypełniania wniosku o dofinansowanie projektu EFS w ramach Regionalnego Programu Operacyjnego Województwa Dolnośląskiego 2014 – 2020 (wersja 1.5 z dnia 7 maja 2018 r. obowiązuje we wszystkich konkursach </a:t>
            </a:r>
            <a:r>
              <a:rPr lang="pl-PL" altLang="pl-PL" b="1"/>
              <a:t>ogłoszonych </a:t>
            </a:r>
            <a:br>
              <a:rPr lang="pl-PL" altLang="pl-PL" b="1"/>
            </a:br>
            <a:r>
              <a:rPr lang="pl-PL" altLang="pl-PL" b="1"/>
              <a:t>w </a:t>
            </a:r>
            <a:r>
              <a:rPr lang="pl-PL" altLang="pl-PL" b="1" dirty="0"/>
              <a:t>ramach Osi Priorytetowych 8, 9 i 10 RPO WD od 8 maja 2018 r.) 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1619672" y="5301208"/>
            <a:ext cx="6624736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800" b="1" i="1" dirty="0">
                <a:solidFill>
                  <a:srgbClr val="C00000"/>
                </a:solidFill>
                <a:hlinkClick r:id="rId4"/>
              </a:rPr>
              <a:t>www.generator-efs.dolnyslask.pl</a:t>
            </a:r>
            <a:r>
              <a:rPr lang="pl-PL" sz="2800" b="1" i="1" dirty="0">
                <a:solidFill>
                  <a:srgbClr val="C00000"/>
                </a:solidFill>
              </a:rPr>
              <a:t> 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13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7663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107504" y="1268760"/>
            <a:ext cx="4392488" cy="49685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3200" u="sng" dirty="0">
                <a:solidFill>
                  <a:schemeClr val="tx1"/>
                </a:solidFill>
              </a:rPr>
              <a:t>Wsparcie techniczne SOWA:</a:t>
            </a:r>
          </a:p>
          <a:p>
            <a:pPr>
              <a:defRPr/>
            </a:pPr>
            <a:endParaRPr lang="pl-PL" sz="3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PONIEDZIAŁEK – PIĄTEK</a:t>
            </a: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3200" b="1" dirty="0">
                <a:solidFill>
                  <a:schemeClr val="tx1"/>
                </a:solidFill>
              </a:rPr>
              <a:t>7:30-15:30</a:t>
            </a:r>
          </a:p>
          <a:p>
            <a:pPr algn="ctr">
              <a:defRPr/>
            </a:pPr>
            <a:endParaRPr lang="pl-PL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Tel: (71) 700 04 84</a:t>
            </a: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Fax: (71) 700 04 86</a:t>
            </a:r>
          </a:p>
        </p:txBody>
      </p:sp>
      <p:pic>
        <p:nvPicPr>
          <p:cNvPr id="12293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1916113"/>
            <a:ext cx="4378325" cy="3330575"/>
          </a:xfrm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rPr>
              <a:t>Generator EFS - SOWA</a:t>
            </a: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/>
            </a:r>
            <a:b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endParaRPr lang="pl-PL" sz="32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251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Korespondencja </a:t>
            </a:r>
            <a:br>
              <a:rPr lang="pl-PL" sz="4800" b="1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pl-PL" sz="4800" b="1" dirty="0">
                <a:solidFill>
                  <a:srgbClr val="0070C0"/>
                </a:solidFill>
                <a:latin typeface="Calibri" pitchFamily="34" charset="0"/>
              </a:rPr>
              <a:t>z Wnioskodawcą podczas oceny projektu</a:t>
            </a:r>
          </a:p>
        </p:txBody>
      </p:sp>
    </p:spTree>
    <p:extLst>
      <p:ext uri="{BB962C8B-B14F-4D97-AF65-F5344CB8AC3E}">
        <p14:creationId xmlns:p14="http://schemas.microsoft.com/office/powerpoint/2010/main" val="38390513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12628</TotalTime>
  <Words>5018</Words>
  <Application>Microsoft Office PowerPoint</Application>
  <PresentationFormat>Pokaz na ekranie (4:3)</PresentationFormat>
  <Paragraphs>750</Paragraphs>
  <Slides>67</Slides>
  <Notes>60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67</vt:i4>
      </vt:variant>
    </vt:vector>
  </HeadingPairs>
  <TitlesOfParts>
    <vt:vector size="74" baseType="lpstr">
      <vt:lpstr>Arial</vt:lpstr>
      <vt:lpstr>Calibri</vt:lpstr>
      <vt:lpstr>Mangal</vt:lpstr>
      <vt:lpstr>Wingdings</vt:lpstr>
      <vt:lpstr>Wingdings 2</vt:lpstr>
      <vt:lpstr>Motyw pakietu Office</vt:lpstr>
      <vt:lpstr>1_Motyw pakietu Office</vt:lpstr>
      <vt:lpstr>  Ocena wniosku o dofinansowanie,  w tym najczęściej popełniane błędy na podstawie dotychczasowych doświadczeń   Regionalny Program Operacyjny Województwa Dolnośląskiego 2014-2020 </vt:lpstr>
      <vt:lpstr>Prezentacja programu PowerPoint</vt:lpstr>
      <vt:lpstr>Prezentacja programu PowerPoint</vt:lpstr>
      <vt:lpstr>Generator EFS - SOWA </vt:lpstr>
      <vt:lpstr>Generator EFS - SOWA </vt:lpstr>
      <vt:lpstr>Generator EFS - SOWA </vt:lpstr>
      <vt:lpstr>Generator EFS - SOWA </vt:lpstr>
      <vt:lpstr>Generator EFS - SOWA </vt:lpstr>
      <vt:lpstr>Prezentacja programu PowerPoint</vt:lpstr>
      <vt:lpstr>Prezentacja programu PowerPoint</vt:lpstr>
      <vt:lpstr>Prezentacja programu PowerPoint</vt:lpstr>
      <vt:lpstr>Prezentacja programu PowerPoint</vt:lpstr>
      <vt:lpstr>Etapy oceny wniosków  w ramach KOP </vt:lpstr>
      <vt:lpstr>Terminy</vt:lpstr>
      <vt:lpstr>Prezentacja programu PowerPoint</vt:lpstr>
      <vt:lpstr>Weryfikacja warunków formalnych</vt:lpstr>
      <vt:lpstr>Weryfikacja warunków  formalnych</vt:lpstr>
      <vt:lpstr>Weryfikacja warunków formalnych</vt:lpstr>
      <vt:lpstr>Prezentacja programu PowerPoint</vt:lpstr>
      <vt:lpstr>Ocena formalna</vt:lpstr>
      <vt:lpstr>Ocena merytoryczna</vt:lpstr>
      <vt:lpstr>Ocena merytoryczna</vt:lpstr>
      <vt:lpstr>Prezentacja programu PowerPoint</vt:lpstr>
      <vt:lpstr>    Negocjacje</vt:lpstr>
      <vt:lpstr>    Negocjacje</vt:lpstr>
      <vt:lpstr>    Negocjacje</vt:lpstr>
      <vt:lpstr>    Negocjacje</vt:lpstr>
      <vt:lpstr>    Negocjacje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KRYTERIUM UPROSZCZONYCH METOD ROZLICZANIA WYDATKÓW</vt:lpstr>
      <vt:lpstr>WYBÓR PARTNERA W PROJEKCIE</vt:lpstr>
      <vt:lpstr>WYBÓR PARTNERA W PROJEKCIE</vt:lpstr>
      <vt:lpstr>WYBÓR PARTNERA W PROJEKCIE</vt:lpstr>
      <vt:lpstr>KRYTERIUM DIAGNOZY POTRZEB EDUKACYJNYCH TYP A-H</vt:lpstr>
      <vt:lpstr>KRYTERIUM FORMY WSPARCIA</vt:lpstr>
      <vt:lpstr>Prezentacja programu PowerPoint</vt:lpstr>
      <vt:lpstr>Prezentacja programu PowerPoint</vt:lpstr>
      <vt:lpstr>Prezentacja programu PowerPoint</vt:lpstr>
      <vt:lpstr>UZASADNIENIE POTRZEBY REALIZACJI PROJEKTU</vt:lpstr>
      <vt:lpstr>Prezentacja programu PowerPoint</vt:lpstr>
      <vt:lpstr>CEL PROJEKTU</vt:lpstr>
      <vt:lpstr>GRUPA DOCELOWA - BARIERY</vt:lpstr>
      <vt:lpstr>WSKAŹNIKI OBLIGATORYJNE</vt:lpstr>
      <vt:lpstr>WSKAŹNIKI PROJEKTOWE</vt:lpstr>
      <vt:lpstr>WSKAŹNIKI - SPÓJNOŚĆ</vt:lpstr>
      <vt:lpstr>WSKAŹNIKI - POMIAR</vt:lpstr>
      <vt:lpstr>          </vt:lpstr>
      <vt:lpstr>          </vt:lpstr>
      <vt:lpstr>BUDŻET PROJEKTU</vt:lpstr>
      <vt:lpstr>DOŚWIADCZENIE</vt:lpstr>
      <vt:lpstr>BUDŻET PROJEKTU</vt:lpstr>
      <vt:lpstr>BUDŻET PROJEKTU</vt:lpstr>
      <vt:lpstr>BUDŻET PROJEKTU</vt:lpstr>
      <vt:lpstr>BUDŻET PROJEKTU – WKŁAD WŁASNY</vt:lpstr>
      <vt:lpstr>BUDŻET PROJEKTU – WKŁAD WŁASNY</vt:lpstr>
      <vt:lpstr>BUDŻET PROJEKTU</vt:lpstr>
      <vt:lpstr>BUDŻET PROJEKTU</vt:lpstr>
      <vt:lpstr>BUDŻET PROJEKTU –  ZATRUDNIENIE I WYNAGRADZANIE NAUCZYCIELI</vt:lpstr>
      <vt:lpstr>BUDŻET PROJEKTU</vt:lpstr>
      <vt:lpstr>KRYTERIUM NEGOCJACJI</vt:lpstr>
      <vt:lpstr>DLA WNIOSKODAWCÓW</vt:lpstr>
      <vt:lpstr>Prezentacja programu PowerPoint</vt:lpstr>
    </vt:vector>
  </TitlesOfParts>
  <Company>Urząd Marszałkowski Województwa Dolnośląskiego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ekaczmarek</dc:creator>
  <cp:lastModifiedBy>Emilia Kaczmarek</cp:lastModifiedBy>
  <cp:revision>1564</cp:revision>
  <cp:lastPrinted>2018-09-24T09:56:08Z</cp:lastPrinted>
  <dcterms:created xsi:type="dcterms:W3CDTF">2015-05-22T10:45:54Z</dcterms:created>
  <dcterms:modified xsi:type="dcterms:W3CDTF">2018-09-28T11:12:29Z</dcterms:modified>
</cp:coreProperties>
</file>