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12"/>
  </p:notesMasterIdLst>
  <p:handoutMasterIdLst>
    <p:handoutMasterId r:id="rId13"/>
  </p:handoutMasterIdLst>
  <p:sldIdLst>
    <p:sldId id="547" r:id="rId3"/>
    <p:sldId id="373" r:id="rId4"/>
    <p:sldId id="504" r:id="rId5"/>
    <p:sldId id="550" r:id="rId6"/>
    <p:sldId id="553" r:id="rId7"/>
    <p:sldId id="554" r:id="rId8"/>
    <p:sldId id="555" r:id="rId9"/>
    <p:sldId id="556" r:id="rId10"/>
    <p:sldId id="522" r:id="rId11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DC5B7181-991D-4EF8-8FC2-02841E5247E0}">
          <p14:sldIdLst>
            <p14:sldId id="547"/>
            <p14:sldId id="373"/>
            <p14:sldId id="504"/>
            <p14:sldId id="550"/>
            <p14:sldId id="553"/>
            <p14:sldId id="554"/>
            <p14:sldId id="555"/>
            <p14:sldId id="556"/>
            <p14:sldId id="522"/>
          </p14:sldIdLst>
        </p14:section>
        <p14:section name="Sekcja bez tytułu" id="{28A4FFAD-C037-4923-9A05-E14CEE377497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829" autoAdjust="0"/>
  </p:normalViewPr>
  <p:slideViewPr>
    <p:cSldViewPr>
      <p:cViewPr varScale="1">
        <p:scale>
          <a:sx n="89" d="100"/>
          <a:sy n="89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2018-09-18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2018-09-18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2018-09-18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02624" cy="2187674"/>
          </a:xfrm>
        </p:spPr>
        <p:txBody>
          <a:bodyPr>
            <a:normAutofit/>
          </a:bodyPr>
          <a:lstStyle/>
          <a:p>
            <a:r>
              <a:rPr lang="pl-PL" b="1" dirty="0"/>
              <a:t>Zmiany Regionalnego Programu Województwa Dolnośląskiego 2014-2018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Notyfikacja </a:t>
            </a:r>
          </a:p>
          <a:p>
            <a:r>
              <a:rPr lang="pl-PL" b="1" dirty="0">
                <a:solidFill>
                  <a:schemeClr val="tx1"/>
                </a:solidFill>
              </a:rPr>
              <a:t>-wrzesień 2018-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B83B3F73-31EA-4670-87EE-1A46CF899F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230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3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67544" y="994573"/>
            <a:ext cx="8064500" cy="56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pl-PL" sz="1600" b="1" dirty="0">
                <a:latin typeface="+mn-lt"/>
              </a:rPr>
              <a:t>Oś Priorytetowa 1 Przedsiębiorstwa i innowacje </a:t>
            </a:r>
          </a:p>
          <a:p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12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99300"/>
              </p:ext>
            </p:extLst>
          </p:nvPr>
        </p:nvGraphicFramePr>
        <p:xfrm>
          <a:off x="450850" y="1628800"/>
          <a:ext cx="8064501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3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2939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 RPO WD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2014-2020 /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zakres zmiany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Propozycja nowej treści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RPO WD 2014-2020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zmianie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Uzasadnienie zmiany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758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Oś Priorytetowa 1: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Tabela 7 – Zakres interwencji: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001 – 108 296 892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066 – 39 255 793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067 – 58 928 498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069 – 12 432 906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 – 68 130 678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 – 327 716 040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Oś Priorytetowa 1: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Tabela 7 – Zakres interwencji: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001 – 111 695 992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066 – 35 412 083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067 – 59 340 922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069– 12 465 092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 – 64 286 968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07– 331 559 750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Realokacja w Osi priorytetowej 1 polega na </a:t>
                      </a:r>
                      <a:r>
                        <a:rPr lang="pl-PL" sz="10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przeniesieniu środków w kwocie </a:t>
                      </a: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3 843 710 EUR 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 kategorii 066 (Zaawansowane usługi wsparcia dla MŚP i grup MŚP (w tym usługi w zakresie zarządzania, marketingu i projektowania) z PI 1.4 do kategorii 001 (Ogólne inwestycje produkcyjne w małych i średnich przedsiębiorstwach (MŚP) </a:t>
                      </a: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3 399 100 EUR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do kategorii 067 (Rozwój działalności MŚP, wsparcie przedsiębiorczości i tworzenia przedsiębiorstw (w tym wsparcie dla przedsiębiorstw typu </a:t>
                      </a:r>
                      <a:r>
                        <a:rPr lang="pl-PL" sz="10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spin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-off i </a:t>
                      </a:r>
                      <a:r>
                        <a:rPr lang="pl-PL" sz="10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spin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-out) </a:t>
                      </a: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412 424 EUR 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oraz do kategorii 069 (Wsparcie ekologicznych procesów produkcyjnych oraz efektywnego wykorzystywania zasobów w MŚP) </a:t>
                      </a: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32 186 EUR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do PI 1.5.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Ponadto realokacja dotyczy przeniesienia środków w kwocie </a:t>
                      </a: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3 843 710 EUR 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 kategorii 01 (Zintegrowane inwestycje terytorialne – miejskie) do kategorii 07 (Nie dotyczy).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Realokacje środków polegają na zwrocie części realokowanej kwoty w Osi 5 (zgodnie z decyzją ZWD z 31.07.18 r. w związku z decyzją z 13.06.18 r.  dotyczącą zwiększenia dofinansowania w projektach pozakonkursowych PKP PLK w ramach PI 5.2 realizowanych przez ZIT).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Proponowana realokacja nie powoduje zmian wskaźników przyjętych do realizacji w ramach RPO WD 2014-2020.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088" y="1124744"/>
            <a:ext cx="86423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>
              <a:buClr>
                <a:srgbClr val="0070C0"/>
              </a:buClr>
            </a:pPr>
            <a:r>
              <a:rPr lang="pl-PL" sz="1600" b="1" dirty="0">
                <a:latin typeface="+mn-lt"/>
              </a:rPr>
              <a:t>Oś Priorytetowa 2 Technologie informacyjno-komunikacyjne 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77555"/>
              </p:ext>
            </p:extLst>
          </p:nvPr>
        </p:nvGraphicFramePr>
        <p:xfrm>
          <a:off x="450850" y="1628800"/>
          <a:ext cx="8064501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3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2939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 RPO WD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2014-2020 /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zakres zmiany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Propozycja nowej treści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RPO WD 2014-2020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zmianie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Uzasadnienie zmiany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758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Oś Priorytetowa 2: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 – 20 049 115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 – 46 337 193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Oś Priorytetowa 2: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 – 17 789 523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 – 48 596 785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Realokacja w Osi priorytetowej 2 polega na przeniesieniu środków w kwocie </a:t>
                      </a: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2 259 592 EUR 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 kategorii 01 (Zintegrowane inwestycje terytorialne – miejskie) do kategorii 07 (Nie dotyczy).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Realokacja środków polega na zwrocie części realokowanej kwoty w Osi 5 (zgodnie z decyzjami ZWD z czerwca-lipca 2018 r. dotyczącymi zwiększenia dofinansowania w projektach pozakonkursowych PKP PLK w ramach PI 5.2 realizowanych przez ZIT ) oraz realokowanej kwoty w Osi 4 w przypadku ZIT Aglomeracji Jeleniogórskie (zgodnie z decyzjami ZWD z lutego-marca 2018 r.).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Proponowana realokacja nie powoduje zmian wskaźników przyjętych do realizacji w ramach RPO WD 2014-2020.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52012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088" y="1124744"/>
            <a:ext cx="86423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600" b="1" dirty="0">
                <a:latin typeface="+mn-lt"/>
              </a:rPr>
              <a:t>Oś Priorytetowa 3 Gospodarka niskoemisyjna 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93839"/>
              </p:ext>
            </p:extLst>
          </p:nvPr>
        </p:nvGraphicFramePr>
        <p:xfrm>
          <a:off x="450850" y="1628800"/>
          <a:ext cx="8064501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3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2939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 RPO WD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2014-2020 /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zakres zmiany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Propozycja nowej treści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RPO WD 2014-2020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zmianie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Uzasadnienie zmiany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758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Oś Priorytetowa 3: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Tabela 7 – Zakres interwencji: 016 – 15 000 000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044 – 7 000 000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Oś Priorytetowa 3: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Tabela 7 – Zakres interwencji: </a:t>
                      </a:r>
                      <a:b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016 – 17 000 000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044 – 5 000 000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Realokacja w Osi priorytetowej 3 polega na przeniesieniu środków w kwocie </a:t>
                      </a: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2 000 000 EUR 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 kategorii 044 (Inteligentne systemy transportowe (w tym wprowadzenie zarządzania popytem, systemy poboru opłat, informatyczne systemy monitorowania, kontroli i informacji) z PI 3.4 do kategorii 016 (Wysokosprawna kogeneracja i centralne ogrzewanie) do PI 3.5.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Planowana realokacja środków z uwagi na cieszący się dużym zainteresowaniem konkurs w ramach PI 3.5 dotyczący jednostek wytwarzania energii elektrycznej i ciepła w wysokosprawnej kogeneracji i </a:t>
                      </a:r>
                      <a:r>
                        <a:rPr lang="pl-PL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trigeneracji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oraz sieci ciepłowniczych, w którym wartość złożonych wniosków o dofinansowanie przekroczyła dostępną alokację.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Proponowana realokacja nie powoduje zmian wskaźników przyjętych do realizacji w ramach RPO WD 2014-2020.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43145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088" y="1124744"/>
            <a:ext cx="86423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>
              <a:buClr>
                <a:srgbClr val="0070C0"/>
              </a:buClr>
            </a:pPr>
            <a:r>
              <a:rPr lang="pl-PL" sz="1600" b="1" dirty="0">
                <a:latin typeface="+mn-lt"/>
              </a:rPr>
              <a:t>Oś Priorytetowa 5 Transport 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96745"/>
              </p:ext>
            </p:extLst>
          </p:nvPr>
        </p:nvGraphicFramePr>
        <p:xfrm>
          <a:off x="450850" y="1628800"/>
          <a:ext cx="8064501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3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2939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 RPO WD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2014-2020 /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zakres zmiany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Propozycja nowej treści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RPO WD 2014-2020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zmianie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Uzasadnienie zmiany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75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Oś Priorytetowa 5: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 – 90 702 258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 – 249 924 047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Oś Priorytetowa 5: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01 – 100 553 098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 – 240 073 207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Realokacja w Osi priorytetowej 5 polega na przeniesieniu środków w kwocie </a:t>
                      </a:r>
                      <a:r>
                        <a:rPr lang="pl-PL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9 850 840 EUR </a:t>
                      </a:r>
                      <a:r>
                        <a:rPr lang="pl-PL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 kategorii 07 (Nie dotyczy) do kategorii 01 (Zintegrowane inwestycje terytorialne – miejskie).</a:t>
                      </a:r>
                      <a:endParaRPr lang="pl-PL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Planowana realokacja środków wynika ze zwiększenia dofinansowań (wynikających z przeprowadzonych postępowań przetargowych, w ramach których złożone oferty przekraczały dostępną wartość planowaną przez wnioskodawcę na realizację zadania w ramach projektu) – dla projektów dotyczących inwestycji kolejowych, realizowanych w ramach ZIT. Projekty te mają nadrzędne znaczenie dla regionu i korzystnie wpłyną na szybkość realizacji programu. ZIT-y dokonały zwrotu części realokowanych kwot w Osi 1 i 2. Jest to również realizacja wcześniej wymienionych decyzji ZWD.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Proponowana realokacja nie powoduje zmian wskaźników przyjętych do realizacji w ramach RPO WD 2014-2020.</a:t>
                      </a:r>
                      <a:endParaRPr lang="pl-PL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44126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503527" y="1124744"/>
            <a:ext cx="86423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600" b="1" dirty="0">
                <a:latin typeface="+mn-lt"/>
              </a:rPr>
              <a:t>Oś Priorytetowa 6 Infrastruktura spójności społecznej 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93548"/>
              </p:ext>
            </p:extLst>
          </p:nvPr>
        </p:nvGraphicFramePr>
        <p:xfrm>
          <a:off x="450850" y="1628800"/>
          <a:ext cx="8064501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3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2939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 RPO WD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2014-2020 /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zakres zmiany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Propozycja nowej treści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RPO WD 2014-2020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zmianie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Uzasadnienie zmiany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75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Kody interwencji Oś Priorytetowa 6: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Tabela 7 – Zakres interwencji: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052 – 10 000 000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054 – 17 341 166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055 -  74 095 056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Oś Priorytetowa 6: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Tabela 7 – Zakres interwencji:  052 – 6 403 130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054 – 18 185 726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055 -  76 847 366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Realokacja w Osi priorytetowej 6 polega na przeniesieniu środków w kwocie </a:t>
                      </a: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3 596 870 EUR 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 kategorii 052 (Infrastruktura na potrzeby wczesnej edukacji elementarnej i opieki nad dzieckiem) z PI 6.1 do kategorii 054 (Infrastruktura mieszkalnictwa) </a:t>
                      </a: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844 560 EUR 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oraz do kategorii  055  (Pozostała infrastruktura społeczna przyczyniająca się do rozwoju regionalnego i lokalnego) 2 752 310 EUR do PI 6.3.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Planowana realokacja środków z uwagi na cieszące się bardzo dużym zainteresowaniem konkursów w ramach PI 6.3, w których wartość złożonych wniosków o dofinansowanie przekroczyła dostępną alokację, a w związku z powyższym część projektów pozytywnie ocenionych nie otrzymało dofinansowania, a część zostało wybranych do dofinansowania na niepełną kwotę (zgodnie z decyzjami ZWD z okresu luty-maj 2018 r.).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Proponowana realokacja nie powoduje zmian wskaźników przyjętych do realizacji w ramach RPO WD 2014-2020.</a:t>
                      </a: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06090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088" y="1124744"/>
            <a:ext cx="86423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600" b="1" dirty="0">
                <a:latin typeface="+mn-lt"/>
              </a:rPr>
              <a:t>Oś Priorytetowa 9 Włączenie społeczne 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61502"/>
              </p:ext>
            </p:extLst>
          </p:nvPr>
        </p:nvGraphicFramePr>
        <p:xfrm>
          <a:off x="450850" y="1628800"/>
          <a:ext cx="8064501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3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2939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 RPO WD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2014-2020 /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zakres zmiany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Propozycja nowej treści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RPO WD 2014-2020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zmianie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Uzasadnienie zmiany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75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Oś Priorytetowa 9: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 – 12 342 158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07 – 127 584 061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Oś Priorytetowa 9: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 – 12 262 158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07 – 127 664 061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Realokacja w Osi priorytetowej 9 polega na przeniesieniu środków w kwocie </a:t>
                      </a: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80 000 EUR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z kategorii 01 (Zintegrowane inwestycje terytorialne – miejskie) do kategorii 07 (Nie dotyczy).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Planowana realokacja środków w celu wyboru większej ilości projektów w konkursach horyzontalnych, mając na uwadze zwiększone zapotrzebowanie w stosunku do dostępnej alokacji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 konkursach.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Proponowana realokacja nie powoduje zmian wskaźników przyjętych do realizacji w ramach RPO WD 2014-2020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06561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088" y="1124744"/>
            <a:ext cx="86423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600" b="1" dirty="0">
                <a:latin typeface="+mn-lt"/>
              </a:rPr>
              <a:t>Oś Priorytetowa 10 Edukacja 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95382"/>
              </p:ext>
            </p:extLst>
          </p:nvPr>
        </p:nvGraphicFramePr>
        <p:xfrm>
          <a:off x="450850" y="1628800"/>
          <a:ext cx="8064501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6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3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2939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Fragment RPO WD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2014-2020 /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zakres zmiany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Propozycja nowej treści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RPO WD 2014-2020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zmianie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Uzasadnienie zmiany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75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Oś Priorytetowa 10: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 – 61 155 759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07 – 95 025 334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Kody interwencji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Oś Priorytetowa 10: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Tabela 10 – Terytorialne mechanizmy wdrażania: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 – 60 205 759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07 – 95 975 334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Realokacja w Osi priorytetowej 10 polega na przeniesieniu środków w kwocie </a:t>
                      </a: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950 000 EUR 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 kategorii 01 (Zintegrowane inwestycje terytorialne – miejskie) do kategorii 07 (Nie dotyczy).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Planowana realokacja środków w celu wyboru większej ilości projektów w konkursach horyzontalnych, mając na uwadze zwiększone zapotrzebowanie w stosunku do dostępnej alokacji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 konkursach.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Proponowana realokacja nie powoduje zmian wskaźników przyjętych do realizacji w ramach RPO WD 2014-2020.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62689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208912" cy="1198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buFontTx/>
              <a:buChar char="-"/>
            </a:pPr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2420888"/>
            <a:ext cx="8352928" cy="324036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pl-PL" sz="3600" b="1" dirty="0">
                <a:latin typeface="+mn-lt"/>
              </a:rPr>
              <a:t>Dziękuję za uwagę</a:t>
            </a:r>
          </a:p>
          <a:p>
            <a:pPr algn="ctr"/>
            <a:endParaRPr lang="pl-PL" sz="2100" b="1" dirty="0">
              <a:latin typeface="+mn-lt"/>
            </a:endParaRPr>
          </a:p>
          <a:p>
            <a:pPr algn="ctr"/>
            <a:r>
              <a:rPr lang="pl-PL" sz="1700" b="1" dirty="0">
                <a:latin typeface="+mn-lt"/>
              </a:rPr>
              <a:t>Łukasz Kasprzak</a:t>
            </a:r>
            <a:r>
              <a:rPr lang="pl-PL" sz="1700" dirty="0">
                <a:latin typeface="+mn-lt"/>
              </a:rPr>
              <a:t> </a:t>
            </a:r>
          </a:p>
          <a:p>
            <a:pPr algn="ctr"/>
            <a:r>
              <a:rPr lang="pl-PL" sz="1700" dirty="0">
                <a:latin typeface="+mn-lt"/>
              </a:rPr>
              <a:t>Kierownik Działu Programowania Funduszy Europejskich</a:t>
            </a:r>
          </a:p>
          <a:p>
            <a:pPr algn="ctr"/>
            <a:r>
              <a:rPr lang="pl-PL" sz="1700" dirty="0">
                <a:latin typeface="+mn-lt"/>
              </a:rPr>
              <a:t>Wydział Koordynacji Polityki Regionalnej</a:t>
            </a:r>
          </a:p>
          <a:p>
            <a:pPr algn="ctr"/>
            <a:r>
              <a:rPr lang="pl-PL" sz="1700" dirty="0">
                <a:latin typeface="+mn-lt"/>
              </a:rPr>
              <a:t>Departament Rozwoju Regionalnego</a:t>
            </a:r>
          </a:p>
          <a:p>
            <a:pPr algn="ctr"/>
            <a:r>
              <a:rPr lang="pl-PL" sz="1700" dirty="0">
                <a:latin typeface="+mn-lt"/>
              </a:rPr>
              <a:t>tel. 071 776 99 53</a:t>
            </a: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596566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9504</TotalTime>
  <Words>799</Words>
  <Application>Microsoft Office PowerPoint</Application>
  <PresentationFormat>Pokaz na ekranie (4:3)</PresentationFormat>
  <Paragraphs>194</Paragraphs>
  <Slides>9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1" baseType="lpstr">
      <vt:lpstr>plik</vt:lpstr>
      <vt:lpstr>Motyw pakietu Office</vt:lpstr>
      <vt:lpstr>Zmiany Regionalnego Programu Województwa Dolnośląskiego 2014-2018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Olga Glanert</cp:lastModifiedBy>
  <cp:revision>637</cp:revision>
  <cp:lastPrinted>2016-01-14T08:52:34Z</cp:lastPrinted>
  <dcterms:created xsi:type="dcterms:W3CDTF">2010-12-31T07:04:34Z</dcterms:created>
  <dcterms:modified xsi:type="dcterms:W3CDTF">2018-09-18T05:51:29Z</dcterms:modified>
</cp:coreProperties>
</file>