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7" r:id="rId3"/>
    <p:sldId id="288" r:id="rId4"/>
    <p:sldId id="289" r:id="rId5"/>
    <p:sldId id="297" r:id="rId6"/>
    <p:sldId id="299" r:id="rId7"/>
    <p:sldId id="285" r:id="rId8"/>
    <p:sldId id="310" r:id="rId9"/>
    <p:sldId id="382" r:id="rId10"/>
    <p:sldId id="387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9900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6" autoAdjust="0"/>
    <p:restoredTop sz="95294" autoAdjust="0"/>
  </p:normalViewPr>
  <p:slideViewPr>
    <p:cSldViewPr snapToGrid="0">
      <p:cViewPr varScale="1">
        <p:scale>
          <a:sx n="86" d="100"/>
          <a:sy n="86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C6D48-AAAC-4543-808D-07128BEB2462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FA6CCFA1-3B08-4C32-85EE-D3BBD8073B78}">
      <dgm:prSet custT="1"/>
      <dgm:spPr/>
      <dgm:t>
        <a:bodyPr/>
        <a:lstStyle/>
        <a:p>
          <a:pPr rtl="0"/>
          <a:r>
            <a:rPr lang="pl-PL" sz="1600" b="1" dirty="0">
              <a:solidFill>
                <a:schemeClr val="tx2"/>
              </a:solidFill>
            </a:rPr>
            <a:t>Wsparcie w procesach biznesowych (rozwój nowych produktów, finansowanie, certyfikacja, wsparcie technologiczne) </a:t>
          </a:r>
        </a:p>
      </dgm:t>
    </dgm:pt>
    <dgm:pt modelId="{D53D9981-1D25-4ED1-A897-98D1673A67B6}" type="parTrans" cxnId="{58919607-8F03-4E11-BE2E-157BB621CC11}">
      <dgm:prSet/>
      <dgm:spPr/>
      <dgm:t>
        <a:bodyPr/>
        <a:lstStyle/>
        <a:p>
          <a:endParaRPr lang="pl-PL" sz="2000"/>
        </a:p>
      </dgm:t>
    </dgm:pt>
    <dgm:pt modelId="{48D21B10-6BB8-45CD-8F42-0A3A2D908421}" type="sibTrans" cxnId="{58919607-8F03-4E11-BE2E-157BB621CC11}">
      <dgm:prSet/>
      <dgm:spPr/>
      <dgm:t>
        <a:bodyPr/>
        <a:lstStyle/>
        <a:p>
          <a:endParaRPr lang="pl-PL" sz="2000"/>
        </a:p>
      </dgm:t>
    </dgm:pt>
    <dgm:pt modelId="{5488F6CE-D19A-4B1C-80A3-E744CFB472A8}">
      <dgm:prSet custT="1"/>
      <dgm:spPr/>
      <dgm:t>
        <a:bodyPr/>
        <a:lstStyle/>
        <a:p>
          <a:pPr algn="ctr" rtl="0"/>
          <a:endParaRPr lang="pl-PL" sz="1600" b="1" dirty="0"/>
        </a:p>
        <a:p>
          <a:pPr algn="r" rtl="0"/>
          <a:r>
            <a:rPr lang="pl-PL" sz="1600" b="1" dirty="0">
              <a:solidFill>
                <a:schemeClr val="tx2"/>
              </a:solidFill>
            </a:rPr>
            <a:t>Wsparcie w procesie wprowadzania na rynek innowacyjnych produktów/usług        </a:t>
          </a:r>
        </a:p>
        <a:p>
          <a:pPr algn="ctr" rtl="0"/>
          <a:r>
            <a:rPr lang="pl-PL" sz="1600" b="1" dirty="0"/>
            <a:t> </a:t>
          </a:r>
        </a:p>
      </dgm:t>
    </dgm:pt>
    <dgm:pt modelId="{0A81C6A1-E575-4A0E-BB25-C77A18A3427A}" type="parTrans" cxnId="{B8C06699-950F-4C98-B9D7-A889765CDC6F}">
      <dgm:prSet/>
      <dgm:spPr/>
      <dgm:t>
        <a:bodyPr/>
        <a:lstStyle/>
        <a:p>
          <a:endParaRPr lang="pl-PL" sz="2000"/>
        </a:p>
      </dgm:t>
    </dgm:pt>
    <dgm:pt modelId="{785E53FC-E4F3-4E7C-8DB6-5C9CE53ADCBD}" type="sibTrans" cxnId="{B8C06699-950F-4C98-B9D7-A889765CDC6F}">
      <dgm:prSet/>
      <dgm:spPr/>
      <dgm:t>
        <a:bodyPr/>
        <a:lstStyle/>
        <a:p>
          <a:endParaRPr lang="pl-PL" sz="2000"/>
        </a:p>
      </dgm:t>
    </dgm:pt>
    <dgm:pt modelId="{87426296-2536-4E68-B6A4-F07D66B2077C}">
      <dgm:prSet custT="1"/>
      <dgm:spPr/>
      <dgm:t>
        <a:bodyPr/>
        <a:lstStyle/>
        <a:p>
          <a:pPr algn="l" rtl="0"/>
          <a:r>
            <a:rPr lang="pl-PL" sz="1600" b="1" dirty="0">
              <a:solidFill>
                <a:schemeClr val="tx2"/>
              </a:solidFill>
            </a:rPr>
            <a:t>Wsparcie                                    w projektowaniu oraz realizacji projektów badawczo-rozwojowych</a:t>
          </a:r>
        </a:p>
      </dgm:t>
    </dgm:pt>
    <dgm:pt modelId="{C18D3737-577D-4DBA-924D-2518D35D47E6}" type="parTrans" cxnId="{08AA5234-ECBA-48D0-ADF6-C40C75F7A808}">
      <dgm:prSet/>
      <dgm:spPr/>
      <dgm:t>
        <a:bodyPr/>
        <a:lstStyle/>
        <a:p>
          <a:endParaRPr lang="pl-PL" sz="2000"/>
        </a:p>
      </dgm:t>
    </dgm:pt>
    <dgm:pt modelId="{4CAA1425-5067-4D23-BE1D-7ABCC5D3DB77}" type="sibTrans" cxnId="{08AA5234-ECBA-48D0-ADF6-C40C75F7A808}">
      <dgm:prSet/>
      <dgm:spPr/>
      <dgm:t>
        <a:bodyPr/>
        <a:lstStyle/>
        <a:p>
          <a:endParaRPr lang="pl-PL" sz="2000"/>
        </a:p>
      </dgm:t>
    </dgm:pt>
    <dgm:pt modelId="{0C4F2EEF-AF3B-49CE-BCBF-32D8F004EB59}" type="pres">
      <dgm:prSet presAssocID="{B08C6D48-AAAC-4543-808D-07128BEB2462}" presName="compositeShape" presStyleCnt="0">
        <dgm:presLayoutVars>
          <dgm:chMax val="7"/>
          <dgm:dir/>
          <dgm:resizeHandles val="exact"/>
        </dgm:presLayoutVars>
      </dgm:prSet>
      <dgm:spPr/>
    </dgm:pt>
    <dgm:pt modelId="{551F68B2-081E-4557-B84B-220DA162EB98}" type="pres">
      <dgm:prSet presAssocID="{FA6CCFA1-3B08-4C32-85EE-D3BBD8073B78}" presName="circ1" presStyleLbl="vennNode1" presStyleIdx="0" presStyleCnt="3" custScaleX="124514" custScaleY="125301" custLinFactNeighborX="295" custLinFactNeighborY="-11"/>
      <dgm:spPr/>
    </dgm:pt>
    <dgm:pt modelId="{B9BC0E46-9786-4F09-AC86-A6FDC8266024}" type="pres">
      <dgm:prSet presAssocID="{FA6CCFA1-3B08-4C32-85EE-D3BBD8073B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46FEFB-3731-4C73-B953-78DF49CA9964}" type="pres">
      <dgm:prSet presAssocID="{5488F6CE-D19A-4B1C-80A3-E744CFB472A8}" presName="circ2" presStyleLbl="vennNode1" presStyleIdx="1" presStyleCnt="3" custScaleX="121489" custScaleY="122507" custLinFactNeighborX="304" custLinFactNeighborY="4571"/>
      <dgm:spPr/>
    </dgm:pt>
    <dgm:pt modelId="{0037FD4F-08B7-48F1-AF0B-23DF004EF121}" type="pres">
      <dgm:prSet presAssocID="{5488F6CE-D19A-4B1C-80A3-E744CFB472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55D3D-E5B3-4A99-BA42-36477282CE61}" type="pres">
      <dgm:prSet presAssocID="{87426296-2536-4E68-B6A4-F07D66B2077C}" presName="circ3" presStyleLbl="vennNode1" presStyleIdx="2" presStyleCnt="3" custScaleX="120307" custScaleY="120462" custLinFactNeighborX="1072" custLinFactNeighborY="-964"/>
      <dgm:spPr/>
    </dgm:pt>
    <dgm:pt modelId="{0A0D5736-B199-4033-82FD-6BD6A6A251EB}" type="pres">
      <dgm:prSet presAssocID="{87426296-2536-4E68-B6A4-F07D66B207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E72505-0548-47B4-98D4-67E14242C1D3}" type="presOf" srcId="{87426296-2536-4E68-B6A4-F07D66B2077C}" destId="{0A0D5736-B199-4033-82FD-6BD6A6A251EB}" srcOrd="1" destOrd="0" presId="urn:microsoft.com/office/officeart/2005/8/layout/venn1"/>
    <dgm:cxn modelId="{58919607-8F03-4E11-BE2E-157BB621CC11}" srcId="{B08C6D48-AAAC-4543-808D-07128BEB2462}" destId="{FA6CCFA1-3B08-4C32-85EE-D3BBD8073B78}" srcOrd="0" destOrd="0" parTransId="{D53D9981-1D25-4ED1-A897-98D1673A67B6}" sibTransId="{48D21B10-6BB8-45CD-8F42-0A3A2D908421}"/>
    <dgm:cxn modelId="{74CCB20B-9EBF-4B2C-8CC3-E6F8BCC0E0B4}" type="presOf" srcId="{5488F6CE-D19A-4B1C-80A3-E744CFB472A8}" destId="{0037FD4F-08B7-48F1-AF0B-23DF004EF121}" srcOrd="1" destOrd="0" presId="urn:microsoft.com/office/officeart/2005/8/layout/venn1"/>
    <dgm:cxn modelId="{24763F12-7AC6-4511-83B4-3D55DA878DB2}" type="presOf" srcId="{5488F6CE-D19A-4B1C-80A3-E744CFB472A8}" destId="{3946FEFB-3731-4C73-B953-78DF49CA9964}" srcOrd="0" destOrd="0" presId="urn:microsoft.com/office/officeart/2005/8/layout/venn1"/>
    <dgm:cxn modelId="{08AA5234-ECBA-48D0-ADF6-C40C75F7A808}" srcId="{B08C6D48-AAAC-4543-808D-07128BEB2462}" destId="{87426296-2536-4E68-B6A4-F07D66B2077C}" srcOrd="2" destOrd="0" parTransId="{C18D3737-577D-4DBA-924D-2518D35D47E6}" sibTransId="{4CAA1425-5067-4D23-BE1D-7ABCC5D3DB77}"/>
    <dgm:cxn modelId="{65D40360-9D33-4256-A4E6-62F3AC30C6AD}" type="presOf" srcId="{87426296-2536-4E68-B6A4-F07D66B2077C}" destId="{74055D3D-E5B3-4A99-BA42-36477282CE61}" srcOrd="0" destOrd="0" presId="urn:microsoft.com/office/officeart/2005/8/layout/venn1"/>
    <dgm:cxn modelId="{A8E88A7C-C8C5-4804-AA3B-8D484DA13CAB}" type="presOf" srcId="{FA6CCFA1-3B08-4C32-85EE-D3BBD8073B78}" destId="{551F68B2-081E-4557-B84B-220DA162EB98}" srcOrd="0" destOrd="0" presId="urn:microsoft.com/office/officeart/2005/8/layout/venn1"/>
    <dgm:cxn modelId="{B8C06699-950F-4C98-B9D7-A889765CDC6F}" srcId="{B08C6D48-AAAC-4543-808D-07128BEB2462}" destId="{5488F6CE-D19A-4B1C-80A3-E744CFB472A8}" srcOrd="1" destOrd="0" parTransId="{0A81C6A1-E575-4A0E-BB25-C77A18A3427A}" sibTransId="{785E53FC-E4F3-4E7C-8DB6-5C9CE53ADCBD}"/>
    <dgm:cxn modelId="{9233919B-3E89-4162-8070-82DEF8A43856}" type="presOf" srcId="{FA6CCFA1-3B08-4C32-85EE-D3BBD8073B78}" destId="{B9BC0E46-9786-4F09-AC86-A6FDC8266024}" srcOrd="1" destOrd="0" presId="urn:microsoft.com/office/officeart/2005/8/layout/venn1"/>
    <dgm:cxn modelId="{831858AC-7E5B-4362-BB81-590FA291B6BC}" type="presOf" srcId="{B08C6D48-AAAC-4543-808D-07128BEB2462}" destId="{0C4F2EEF-AF3B-49CE-BCBF-32D8F004EB59}" srcOrd="0" destOrd="0" presId="urn:microsoft.com/office/officeart/2005/8/layout/venn1"/>
    <dgm:cxn modelId="{B061EE3B-39F0-48F2-9F3B-4A66F51A0A16}" type="presParOf" srcId="{0C4F2EEF-AF3B-49CE-BCBF-32D8F004EB59}" destId="{551F68B2-081E-4557-B84B-220DA162EB98}" srcOrd="0" destOrd="0" presId="urn:microsoft.com/office/officeart/2005/8/layout/venn1"/>
    <dgm:cxn modelId="{41A5F5F2-1B7A-4E51-B978-A537E2069D51}" type="presParOf" srcId="{0C4F2EEF-AF3B-49CE-BCBF-32D8F004EB59}" destId="{B9BC0E46-9786-4F09-AC86-A6FDC8266024}" srcOrd="1" destOrd="0" presId="urn:microsoft.com/office/officeart/2005/8/layout/venn1"/>
    <dgm:cxn modelId="{F4124863-FF3C-4CE7-8A9F-03F715AAA4B5}" type="presParOf" srcId="{0C4F2EEF-AF3B-49CE-BCBF-32D8F004EB59}" destId="{3946FEFB-3731-4C73-B953-78DF49CA9964}" srcOrd="2" destOrd="0" presId="urn:microsoft.com/office/officeart/2005/8/layout/venn1"/>
    <dgm:cxn modelId="{C60D8B01-32FB-4840-AE52-3B333C9A2DE1}" type="presParOf" srcId="{0C4F2EEF-AF3B-49CE-BCBF-32D8F004EB59}" destId="{0037FD4F-08B7-48F1-AF0B-23DF004EF121}" srcOrd="3" destOrd="0" presId="urn:microsoft.com/office/officeart/2005/8/layout/venn1"/>
    <dgm:cxn modelId="{CBC0BF42-C21B-440A-A4F5-AA7E796E3ABA}" type="presParOf" srcId="{0C4F2EEF-AF3B-49CE-BCBF-32D8F004EB59}" destId="{74055D3D-E5B3-4A99-BA42-36477282CE61}" srcOrd="4" destOrd="0" presId="urn:microsoft.com/office/officeart/2005/8/layout/venn1"/>
    <dgm:cxn modelId="{4DE38134-A5D8-45A8-AF79-EE8427E818B9}" type="presParOf" srcId="{0C4F2EEF-AF3B-49CE-BCBF-32D8F004EB59}" destId="{0A0D5736-B199-4033-82FD-6BD6A6A251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68B2-081E-4557-B84B-220DA162EB98}">
      <dsp:nvSpPr>
        <dsp:cNvPr id="0" name=""/>
        <dsp:cNvSpPr/>
      </dsp:nvSpPr>
      <dsp:spPr>
        <a:xfrm>
          <a:off x="2372668" y="-199199"/>
          <a:ext cx="3484234" cy="3506257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/>
              </a:solidFill>
            </a:rPr>
            <a:t>Wsparcie w procesach biznesowych (rozwój nowych produktów, finansowanie, certyfikacja, wsparcie technologiczne) </a:t>
          </a:r>
        </a:p>
      </dsp:txBody>
      <dsp:txXfrm>
        <a:off x="2837233" y="414395"/>
        <a:ext cx="2555105" cy="1577815"/>
      </dsp:txXfrm>
    </dsp:sp>
    <dsp:sp modelId="{3946FEFB-3731-4C73-B953-78DF49CA9964}">
      <dsp:nvSpPr>
        <dsp:cNvPr id="0" name=""/>
        <dsp:cNvSpPr/>
      </dsp:nvSpPr>
      <dsp:spPr>
        <a:xfrm>
          <a:off x="3424952" y="1588809"/>
          <a:ext cx="3399587" cy="3428073"/>
        </a:xfrm>
        <a:prstGeom prst="ellipse">
          <a:avLst/>
        </a:prstGeom>
        <a:solidFill>
          <a:schemeClr val="accent1">
            <a:shade val="80000"/>
            <a:alpha val="50000"/>
            <a:hueOff val="238036"/>
            <a:satOff val="-33895"/>
            <a:lumOff val="19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/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/>
              </a:solidFill>
            </a:rPr>
            <a:t>Wsparcie w procesie wprowadzania na rynek innowacyjnych produktów/usług       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 </a:t>
          </a:r>
        </a:p>
      </dsp:txBody>
      <dsp:txXfrm>
        <a:off x="4464659" y="2474395"/>
        <a:ext cx="2039752" cy="1885440"/>
      </dsp:txXfrm>
    </dsp:sp>
    <dsp:sp modelId="{74055D3D-E5B3-4A99-BA42-36477282CE61}">
      <dsp:nvSpPr>
        <dsp:cNvPr id="0" name=""/>
        <dsp:cNvSpPr/>
      </dsp:nvSpPr>
      <dsp:spPr>
        <a:xfrm>
          <a:off x="1443564" y="1590446"/>
          <a:ext cx="3366511" cy="3370849"/>
        </a:xfrm>
        <a:prstGeom prst="ellipse">
          <a:avLst/>
        </a:prstGeom>
        <a:solidFill>
          <a:schemeClr val="accent1">
            <a:shade val="80000"/>
            <a:alpha val="50000"/>
            <a:hueOff val="476072"/>
            <a:satOff val="-67789"/>
            <a:lumOff val="38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/>
              </a:solidFill>
            </a:rPr>
            <a:t>Wsparcie                                    w projektowaniu oraz realizacji projektów badawczo-rozwojowych</a:t>
          </a:r>
        </a:p>
      </dsp:txBody>
      <dsp:txXfrm>
        <a:off x="1760577" y="2461249"/>
        <a:ext cx="2019907" cy="1853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t>17.09.2018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127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39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485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05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23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080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t>17.09.2018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2290837"/>
            <a:ext cx="4846320" cy="2387600"/>
          </a:xfrm>
        </p:spPr>
        <p:txBody>
          <a:bodyPr rtlCol="0">
            <a:normAutofit fontScale="90000"/>
          </a:bodyPr>
          <a:lstStyle/>
          <a:p>
            <a:pPr rtl="0"/>
            <a:br>
              <a:rPr lang="pl-PL" dirty="0"/>
            </a:br>
            <a:r>
              <a:rPr lang="pl-PL" dirty="0"/>
              <a:t>PROGRAM</a:t>
            </a:r>
            <a:br>
              <a:rPr lang="pl-PL" dirty="0"/>
            </a:br>
            <a:r>
              <a:rPr lang="pl-PL" dirty="0"/>
              <a:t>DOLNOŚLĄSKA ZIELONA DOLINA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169862"/>
            <a:ext cx="4846320" cy="448056"/>
          </a:xfrm>
        </p:spPr>
        <p:txBody>
          <a:bodyPr rtlCol="0">
            <a:noAutofit/>
          </a:bodyPr>
          <a:lstStyle/>
          <a:p>
            <a:pPr rtl="0"/>
            <a:r>
              <a:rPr lang="pl-PL" sz="2000" dirty="0"/>
              <a:t>KOMITET MONITORUJĄCY</a:t>
            </a:r>
          </a:p>
          <a:p>
            <a:pPr rtl="0"/>
            <a:r>
              <a:rPr lang="pl-PL" sz="2000" dirty="0"/>
              <a:t>18.09.2018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780" y="1086414"/>
            <a:ext cx="9696604" cy="453315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l-PL" sz="6400" b="1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dobór i doskonalenie hodowlane ras bydła mięsnego dostosowanych do warunków klimatycznych                                        i ekosystemu Dolnego Śląska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projektowanie flory łąk i pastwisk dostosowanej do warunków klimatycznych i glebowych Regionu oraz potrzeb żywieniowych hodowanych zwierząt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żywienie hodowanych zwierząt uwzględniające ich potrzeby oraz wpływające na wysoką jakość i prozdrowotny skład mięsa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rozród, warunki hodowli, uboju, dobrostan zwierząt hodowlanych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przetwórstwo mięsa: logistyka, tradycyjne i nowe receptury produktowe, certyfikacja procesów produkcji                           i produktów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wzmacnianie i tworzenie łańcuchów dostaw: grupy producenckie, organizacja kanałów sprzedaży, w tym eksport, sprzedaż bezpośrednia, sprzedaż z udziałem zbiorowych odbiorców produktów, kooperatywy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promocja i edukacja żywieniowa dot. mięsa wołowego i produktów na jego bazie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6400" dirty="0">
                <a:solidFill>
                  <a:schemeClr val="tx2"/>
                </a:solidFill>
              </a:rPr>
              <a:t>program edukacyjny dla hodowców żywca wołowego </a:t>
            </a:r>
          </a:p>
          <a:p>
            <a:pPr marL="0" indent="0" algn="just">
              <a:buNone/>
            </a:pPr>
            <a:endParaRPr lang="pl-PL" sz="5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5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4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sz="4800" b="1" dirty="0"/>
              <a:t>	</a:t>
            </a:r>
            <a:endParaRPr lang="pl-PL" sz="4800" b="1" dirty="0">
              <a:solidFill>
                <a:schemeClr val="tx2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B8D26FF-248B-4A01-8F28-7E5A07B2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A1C8BD8F-EB91-491F-8E81-5D6CA3F8CFF4}"/>
              </a:ext>
            </a:extLst>
          </p:cNvPr>
          <p:cNvSpPr txBox="1">
            <a:spLocks/>
          </p:cNvSpPr>
          <p:nvPr/>
        </p:nvSpPr>
        <p:spPr>
          <a:xfrm>
            <a:off x="605160" y="314842"/>
            <a:ext cx="10101309" cy="890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008000"/>
                </a:solidFill>
              </a:rPr>
              <a:t>PRZYKŁADOWE PROJEKTY – „WOŁOWINA SUDECKA”</a:t>
            </a:r>
          </a:p>
        </p:txBody>
      </p:sp>
    </p:spTree>
    <p:extLst>
      <p:ext uri="{BB962C8B-B14F-4D97-AF65-F5344CB8AC3E}">
        <p14:creationId xmlns:p14="http://schemas.microsoft.com/office/powerpoint/2010/main" val="15970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197727"/>
            <a:ext cx="8144792" cy="712950"/>
          </a:xfrm>
        </p:spPr>
        <p:txBody>
          <a:bodyPr rtlCol="0"/>
          <a:lstStyle/>
          <a:p>
            <a:pPr rtl="0"/>
            <a:r>
              <a:rPr lang="pl-PL" dirty="0"/>
              <a:t>Potencjał Dolnego Śląska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45914-B693-4E9C-911A-618A39F0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19BAAAFA-7EF6-46D2-8E5C-A280AD097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" b="99123" l="4941" r="99605">
                        <a14:foregroundMark x1="34387" y1="8772" x2="28063" y2="5848"/>
                        <a14:foregroundMark x1="28063" y1="5848" x2="14625" y2="12281"/>
                        <a14:foregroundMark x1="14625" y1="12281" x2="5929" y2="27778"/>
                        <a14:foregroundMark x1="5929" y1="27778" x2="2569" y2="36550"/>
                        <a14:foregroundMark x1="2569" y1="36550" x2="4941" y2="45906"/>
                        <a14:foregroundMark x1="4941" y1="45906" x2="11462" y2="44737"/>
                        <a14:foregroundMark x1="11462" y1="44737" x2="43478" y2="62865"/>
                        <a14:foregroundMark x1="43478" y1="62865" x2="46443" y2="78655"/>
                        <a14:foregroundMark x1="47826" y1="74854" x2="57905" y2="89474"/>
                        <a14:foregroundMark x1="57905" y1="89474" x2="70158" y2="99708"/>
                        <a14:foregroundMark x1="70158" y1="99708" x2="76087" y2="93567"/>
                        <a14:foregroundMark x1="76087" y1="93567" x2="82213" y2="90351"/>
                        <a14:foregroundMark x1="82213" y1="90351" x2="84980" y2="80702"/>
                        <a14:foregroundMark x1="84980" y1="80702" x2="84387" y2="71053"/>
                        <a14:foregroundMark x1="84387" y1="71053" x2="97826" y2="33918"/>
                        <a14:foregroundMark x1="97826" y1="33918" x2="99802" y2="31871"/>
                        <a14:foregroundMark x1="99605" y1="30409" x2="98814" y2="19883"/>
                        <a14:foregroundMark x1="98814" y1="19883" x2="89130" y2="5848"/>
                        <a14:foregroundMark x1="89130" y1="5848" x2="82609" y2="2632"/>
                        <a14:foregroundMark x1="82609" y1="2632" x2="40316" y2="2632"/>
                        <a14:foregroundMark x1="40316" y1="2632" x2="35375" y2="8772"/>
                        <a14:foregroundMark x1="35375" y1="8772" x2="35178" y2="10526"/>
                        <a14:foregroundMark x1="62055" y1="93567" x2="71937" y2="99415"/>
                        <a14:foregroundMark x1="71937" y1="99415" x2="75099" y2="94152"/>
                        <a14:foregroundMark x1="67589" y1="5556" x2="58696" y2="0"/>
                        <a14:foregroundMark x1="58696" y1="0" x2="52372" y2="2924"/>
                        <a14:foregroundMark x1="52372" y1="2924" x2="46047" y2="585"/>
                        <a14:foregroundMark x1="46047" y1="585" x2="41700" y2="4971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-14000"/>
                    </a14:imgEffect>
                    <a14:imgEffect>
                      <a14:colorTemperature colorTemp="5300"/>
                    </a14:imgEffect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38" y="833187"/>
            <a:ext cx="9118667" cy="616321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E35AA43-0838-49FF-8654-A91829F23A37}"/>
              </a:ext>
            </a:extLst>
          </p:cNvPr>
          <p:cNvSpPr txBox="1"/>
          <p:nvPr/>
        </p:nvSpPr>
        <p:spPr>
          <a:xfrm>
            <a:off x="584844" y="4208959"/>
            <a:ext cx="1009584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Warunki gospodarcze (potencjał przemysłowy i innowacyjny)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7E99284-B2BE-4B1A-871F-1B7F0AB10A17}"/>
              </a:ext>
            </a:extLst>
          </p:cNvPr>
          <p:cNvSpPr/>
          <p:nvPr/>
        </p:nvSpPr>
        <p:spPr>
          <a:xfrm>
            <a:off x="596163" y="1340005"/>
            <a:ext cx="525496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Strategiczne położenie – historyczny styk granic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EC0B098-9F02-40CF-8954-0AE4CCA72F5A}"/>
              </a:ext>
            </a:extLst>
          </p:cNvPr>
          <p:cNvSpPr/>
          <p:nvPr/>
        </p:nvSpPr>
        <p:spPr>
          <a:xfrm>
            <a:off x="596163" y="1866755"/>
            <a:ext cx="607903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Ponadprzeciętna w kraju koniunktura do produkcji rolnej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871F2DB-9496-499D-8C33-5E560A51ED0B}"/>
              </a:ext>
            </a:extLst>
          </p:cNvPr>
          <p:cNvSpPr/>
          <p:nvPr/>
        </p:nvSpPr>
        <p:spPr>
          <a:xfrm>
            <a:off x="584844" y="2326488"/>
            <a:ext cx="299473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Zasoby i surowce regionu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7404BEF-2022-4EE0-BCAF-D09B84F1B9E1}"/>
              </a:ext>
            </a:extLst>
          </p:cNvPr>
          <p:cNvSpPr/>
          <p:nvPr/>
        </p:nvSpPr>
        <p:spPr>
          <a:xfrm>
            <a:off x="596163" y="2827611"/>
            <a:ext cx="354007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Baza naukowa, baza klastrowa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76B6B6A-4164-41FC-BAEA-B8FC8F9B81CD}"/>
              </a:ext>
            </a:extLst>
          </p:cNvPr>
          <p:cNvSpPr/>
          <p:nvPr/>
        </p:nvSpPr>
        <p:spPr>
          <a:xfrm>
            <a:off x="596163" y="3313038"/>
            <a:ext cx="279147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Warunki uzdrowiskowe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801A37B-3CDD-4311-9718-D139368B0B87}"/>
              </a:ext>
            </a:extLst>
          </p:cNvPr>
          <p:cNvSpPr/>
          <p:nvPr/>
        </p:nvSpPr>
        <p:spPr>
          <a:xfrm>
            <a:off x="584844" y="3761672"/>
            <a:ext cx="257153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Warunki klimatyczne</a:t>
            </a:r>
          </a:p>
        </p:txBody>
      </p:sp>
    </p:spTree>
    <p:extLst>
      <p:ext uri="{BB962C8B-B14F-4D97-AF65-F5344CB8AC3E}">
        <p14:creationId xmlns:p14="http://schemas.microsoft.com/office/powerpoint/2010/main" val="129050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197727"/>
            <a:ext cx="8144792" cy="712950"/>
          </a:xfrm>
        </p:spPr>
        <p:txBody>
          <a:bodyPr rtlCol="0"/>
          <a:lstStyle/>
          <a:p>
            <a:pPr rtl="0"/>
            <a:r>
              <a:rPr lang="pl-PL" dirty="0"/>
              <a:t>Potencjał Dolnośląskiej Zielonej Doliny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45914-B693-4E9C-911A-618A39F0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sp>
        <p:nvSpPr>
          <p:cNvPr id="12" name="Stopka — symbol zastępczy 5">
            <a:extLst>
              <a:ext uri="{FF2B5EF4-FFF2-40B4-BE49-F238E27FC236}">
                <a16:creationId xmlns:a16="http://schemas.microsoft.com/office/drawing/2014/main" id="{C553EF9E-8345-4391-BD77-D56BED714038}"/>
              </a:ext>
            </a:extLst>
          </p:cNvPr>
          <p:cNvSpPr txBox="1">
            <a:spLocks/>
          </p:cNvSpPr>
          <p:nvPr/>
        </p:nvSpPr>
        <p:spPr>
          <a:xfrm>
            <a:off x="922716" y="994933"/>
            <a:ext cx="3414283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Administracja samorządowa</a:t>
            </a:r>
          </a:p>
        </p:txBody>
      </p:sp>
      <p:sp>
        <p:nvSpPr>
          <p:cNvPr id="14" name="Stopka — symbol zastępczy 5">
            <a:extLst>
              <a:ext uri="{FF2B5EF4-FFF2-40B4-BE49-F238E27FC236}">
                <a16:creationId xmlns:a16="http://schemas.microsoft.com/office/drawing/2014/main" id="{73BCF6D1-BDDA-4CDE-829D-622D0AF3A3E8}"/>
              </a:ext>
            </a:extLst>
          </p:cNvPr>
          <p:cNvSpPr txBox="1">
            <a:spLocks/>
          </p:cNvSpPr>
          <p:nvPr/>
        </p:nvSpPr>
        <p:spPr>
          <a:xfrm>
            <a:off x="2703477" y="2040122"/>
            <a:ext cx="3414283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Uniwersytet Przyrodniczy we Wrocławiu</a:t>
            </a:r>
          </a:p>
        </p:txBody>
      </p:sp>
      <p:sp>
        <p:nvSpPr>
          <p:cNvPr id="15" name="Stopka — symbol zastępczy 5">
            <a:extLst>
              <a:ext uri="{FF2B5EF4-FFF2-40B4-BE49-F238E27FC236}">
                <a16:creationId xmlns:a16="http://schemas.microsoft.com/office/drawing/2014/main" id="{CDA6EE1F-861E-461B-9F9F-8DD5EA0D4C63}"/>
              </a:ext>
            </a:extLst>
          </p:cNvPr>
          <p:cNvSpPr txBox="1">
            <a:spLocks/>
          </p:cNvSpPr>
          <p:nvPr/>
        </p:nvSpPr>
        <p:spPr>
          <a:xfrm>
            <a:off x="4647938" y="2984165"/>
            <a:ext cx="3414283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Dolnośląski biznes</a:t>
            </a:r>
          </a:p>
        </p:txBody>
      </p:sp>
      <p:sp>
        <p:nvSpPr>
          <p:cNvPr id="17" name="Stopka — symbol zastępczy 5">
            <a:extLst>
              <a:ext uri="{FF2B5EF4-FFF2-40B4-BE49-F238E27FC236}">
                <a16:creationId xmlns:a16="http://schemas.microsoft.com/office/drawing/2014/main" id="{3E688D36-6F44-4205-9422-4C68D8952185}"/>
              </a:ext>
            </a:extLst>
          </p:cNvPr>
          <p:cNvSpPr txBox="1">
            <a:spLocks/>
          </p:cNvSpPr>
          <p:nvPr/>
        </p:nvSpPr>
        <p:spPr>
          <a:xfrm>
            <a:off x="6592399" y="3960878"/>
            <a:ext cx="3414283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Strategiczne położenie regionu</a:t>
            </a:r>
          </a:p>
          <a:p>
            <a:r>
              <a:rPr lang="pl-PL" sz="1800" b="1">
                <a:solidFill>
                  <a:schemeClr val="tx1"/>
                </a:solidFill>
              </a:rPr>
              <a:t>Potencjał</a:t>
            </a:r>
            <a:endParaRPr lang="pl-PL" sz="1800" b="1" dirty="0">
              <a:solidFill>
                <a:schemeClr val="tx1"/>
              </a:solidFill>
            </a:endParaRPr>
          </a:p>
        </p:txBody>
      </p:sp>
      <p:cxnSp>
        <p:nvCxnSpPr>
          <p:cNvPr id="18" name="Łącznik: zakrzywiony 17">
            <a:extLst>
              <a:ext uri="{FF2B5EF4-FFF2-40B4-BE49-F238E27FC236}">
                <a16:creationId xmlns:a16="http://schemas.microsoft.com/office/drawing/2014/main" id="{C7D7BECD-3995-47C1-8ABD-8F658157EA3C}"/>
              </a:ext>
            </a:extLst>
          </p:cNvPr>
          <p:cNvCxnSpPr>
            <a:cxnSpLocks/>
          </p:cNvCxnSpPr>
          <p:nvPr/>
        </p:nvCxnSpPr>
        <p:spPr>
          <a:xfrm>
            <a:off x="2049279" y="2140774"/>
            <a:ext cx="1084286" cy="924747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Stopka — symbol zastępczy 5">
            <a:extLst>
              <a:ext uri="{FF2B5EF4-FFF2-40B4-BE49-F238E27FC236}">
                <a16:creationId xmlns:a16="http://schemas.microsoft.com/office/drawing/2014/main" id="{60DF8DE9-B12B-41F2-BD10-30BB39231F5B}"/>
              </a:ext>
            </a:extLst>
          </p:cNvPr>
          <p:cNvSpPr txBox="1">
            <a:spLocks/>
          </p:cNvSpPr>
          <p:nvPr/>
        </p:nvSpPr>
        <p:spPr>
          <a:xfrm>
            <a:off x="8452357" y="4833335"/>
            <a:ext cx="3414283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Światowy trend ”</a:t>
            </a:r>
            <a:r>
              <a:rPr lang="pl-PL" sz="1800" b="1" dirty="0" err="1">
                <a:solidFill>
                  <a:schemeClr val="tx1"/>
                </a:solidFill>
              </a:rPr>
              <a:t>eko-bio</a:t>
            </a:r>
            <a:r>
              <a:rPr lang="pl-PL" sz="1800" b="1" dirty="0">
                <a:solidFill>
                  <a:schemeClr val="tx1"/>
                </a:solidFill>
              </a:rPr>
              <a:t>”</a:t>
            </a:r>
          </a:p>
          <a:p>
            <a:r>
              <a:rPr lang="pl-PL" sz="1800" b="1" dirty="0">
                <a:solidFill>
                  <a:schemeClr val="tx1"/>
                </a:solidFill>
              </a:rPr>
              <a:t>&amp; „</a:t>
            </a:r>
            <a:r>
              <a:rPr lang="pl-PL" sz="1800" b="1" dirty="0" err="1">
                <a:solidFill>
                  <a:schemeClr val="tx1"/>
                </a:solidFill>
              </a:rPr>
              <a:t>slow</a:t>
            </a:r>
            <a:r>
              <a:rPr lang="pl-PL" sz="1800" b="1" dirty="0">
                <a:solidFill>
                  <a:schemeClr val="tx1"/>
                </a:solidFill>
              </a:rPr>
              <a:t> life”</a:t>
            </a:r>
          </a:p>
        </p:txBody>
      </p:sp>
      <p:cxnSp>
        <p:nvCxnSpPr>
          <p:cNvPr id="24" name="Łącznik: zakrzywiony 23">
            <a:extLst>
              <a:ext uri="{FF2B5EF4-FFF2-40B4-BE49-F238E27FC236}">
                <a16:creationId xmlns:a16="http://schemas.microsoft.com/office/drawing/2014/main" id="{EC53DD4C-7DCD-4F8C-8611-C8F5B0A1A8AF}"/>
              </a:ext>
            </a:extLst>
          </p:cNvPr>
          <p:cNvCxnSpPr>
            <a:cxnSpLocks/>
          </p:cNvCxnSpPr>
          <p:nvPr/>
        </p:nvCxnSpPr>
        <p:spPr>
          <a:xfrm>
            <a:off x="5880416" y="4196386"/>
            <a:ext cx="1084286" cy="924747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Łącznik: zakrzywiony 24">
            <a:extLst>
              <a:ext uri="{FF2B5EF4-FFF2-40B4-BE49-F238E27FC236}">
                <a16:creationId xmlns:a16="http://schemas.microsoft.com/office/drawing/2014/main" id="{43D80964-526E-44DC-957A-1EF5BEA1C250}"/>
              </a:ext>
            </a:extLst>
          </p:cNvPr>
          <p:cNvCxnSpPr>
            <a:cxnSpLocks/>
          </p:cNvCxnSpPr>
          <p:nvPr/>
        </p:nvCxnSpPr>
        <p:spPr>
          <a:xfrm>
            <a:off x="3954615" y="3200807"/>
            <a:ext cx="1084286" cy="924747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Łącznik: zakrzywiony 25">
            <a:extLst>
              <a:ext uri="{FF2B5EF4-FFF2-40B4-BE49-F238E27FC236}">
                <a16:creationId xmlns:a16="http://schemas.microsoft.com/office/drawing/2014/main" id="{82D7BCB6-99D0-4D35-A478-24D95EAA45DE}"/>
              </a:ext>
            </a:extLst>
          </p:cNvPr>
          <p:cNvCxnSpPr>
            <a:cxnSpLocks/>
          </p:cNvCxnSpPr>
          <p:nvPr/>
        </p:nvCxnSpPr>
        <p:spPr>
          <a:xfrm>
            <a:off x="7655037" y="5093642"/>
            <a:ext cx="1084286" cy="924747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9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197727"/>
            <a:ext cx="8876604" cy="71295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Odbiorcy Dolnośląskiej </a:t>
            </a:r>
            <a:r>
              <a:rPr lang="pl-PL" b="1" dirty="0"/>
              <a:t>Zielonej Doliny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45914-B693-4E9C-911A-618A39F0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744ED9-EC01-4FD4-8A46-9E7BAC807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3" y="1054242"/>
            <a:ext cx="11836093" cy="2374758"/>
          </a:xfrm>
          <a:prstGeom prst="rect">
            <a:avLst/>
          </a:prstGeom>
        </p:spPr>
      </p:pic>
      <p:sp>
        <p:nvSpPr>
          <p:cNvPr id="19" name="Stopka — symbol zastępczy 5">
            <a:extLst>
              <a:ext uri="{FF2B5EF4-FFF2-40B4-BE49-F238E27FC236}">
                <a16:creationId xmlns:a16="http://schemas.microsoft.com/office/drawing/2014/main" id="{F35A5748-FB80-41F3-B106-F9E0B3915BF2}"/>
              </a:ext>
            </a:extLst>
          </p:cNvPr>
          <p:cNvSpPr txBox="1">
            <a:spLocks/>
          </p:cNvSpPr>
          <p:nvPr/>
        </p:nvSpPr>
        <p:spPr>
          <a:xfrm>
            <a:off x="1453235" y="3803957"/>
            <a:ext cx="3414283" cy="1594041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700" b="1" dirty="0">
                <a:solidFill>
                  <a:schemeClr val="tx1"/>
                </a:solidFill>
              </a:rPr>
              <a:t>BIZNES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Rolnicy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Producenci żywności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Hodowcy zwierząt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Agroturystyka, hotelarstwo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Inwestorzy – duży biznes</a:t>
            </a:r>
          </a:p>
        </p:txBody>
      </p:sp>
      <p:sp>
        <p:nvSpPr>
          <p:cNvPr id="20" name="Stopka — symbol zastępczy 5">
            <a:extLst>
              <a:ext uri="{FF2B5EF4-FFF2-40B4-BE49-F238E27FC236}">
                <a16:creationId xmlns:a16="http://schemas.microsoft.com/office/drawing/2014/main" id="{C2C5F33F-91D0-47D0-951C-CDFFFF9F1A16}"/>
              </a:ext>
            </a:extLst>
          </p:cNvPr>
          <p:cNvSpPr txBox="1">
            <a:spLocks/>
          </p:cNvSpPr>
          <p:nvPr/>
        </p:nvSpPr>
        <p:spPr>
          <a:xfrm>
            <a:off x="7324480" y="3815561"/>
            <a:ext cx="3414283" cy="1594041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700" b="1" dirty="0">
                <a:solidFill>
                  <a:schemeClr val="tx1"/>
                </a:solidFill>
              </a:rPr>
              <a:t>SPOŁECZEŃSTWO REGIONU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Mieszkańcy</a:t>
            </a:r>
          </a:p>
          <a:p>
            <a:r>
              <a:rPr lang="pl-PL" sz="1700" b="1" dirty="0">
                <a:solidFill>
                  <a:schemeClr val="tx1"/>
                </a:solidFill>
              </a:rPr>
              <a:t>Turyści</a:t>
            </a:r>
          </a:p>
          <a:p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1E5B1A8-C59A-45A5-828F-FE1743C7F2A2}"/>
              </a:ext>
            </a:extLst>
          </p:cNvPr>
          <p:cNvSpPr/>
          <p:nvPr/>
        </p:nvSpPr>
        <p:spPr>
          <a:xfrm>
            <a:off x="1249257" y="3681507"/>
            <a:ext cx="3822241" cy="1842103"/>
          </a:xfrm>
          <a:prstGeom prst="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C6671FD2-E2E8-4083-9A42-74D2E1B35E65}"/>
              </a:ext>
            </a:extLst>
          </p:cNvPr>
          <p:cNvSpPr/>
          <p:nvPr/>
        </p:nvSpPr>
        <p:spPr>
          <a:xfrm>
            <a:off x="7120502" y="3681508"/>
            <a:ext cx="3822241" cy="1842103"/>
          </a:xfrm>
          <a:prstGeom prst="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9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197727"/>
            <a:ext cx="8144792" cy="712950"/>
          </a:xfrm>
        </p:spPr>
        <p:txBody>
          <a:bodyPr rtlCol="0"/>
          <a:lstStyle/>
          <a:p>
            <a:pPr rtl="0"/>
            <a:r>
              <a:rPr lang="pl-PL" dirty="0"/>
              <a:t>MISJA ZIELONEJ DOLINY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45914-B693-4E9C-911A-618A39F0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6AAC04F0-76C6-49ED-8B24-7442A495FC6F}"/>
              </a:ext>
            </a:extLst>
          </p:cNvPr>
          <p:cNvGrpSpPr/>
          <p:nvPr/>
        </p:nvGrpSpPr>
        <p:grpSpPr>
          <a:xfrm>
            <a:off x="9249631" y="314842"/>
            <a:ext cx="2916656" cy="6584607"/>
            <a:chOff x="9249631" y="314842"/>
            <a:chExt cx="2916656" cy="6584607"/>
          </a:xfrm>
        </p:grpSpPr>
        <p:pic>
          <p:nvPicPr>
            <p:cNvPr id="7" name="Shape 250" descr="Podobny obraz">
              <a:extLst>
                <a:ext uri="{FF2B5EF4-FFF2-40B4-BE49-F238E27FC236}">
                  <a16:creationId xmlns:a16="http://schemas.microsoft.com/office/drawing/2014/main" id="{15649061-08F0-459A-907D-8511836BB81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95173" y="314842"/>
              <a:ext cx="1773600" cy="13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242" descr="Znalezione obrazy dla zapytania gluten">
              <a:extLst>
                <a:ext uri="{FF2B5EF4-FFF2-40B4-BE49-F238E27FC236}">
                  <a16:creationId xmlns:a16="http://schemas.microsoft.com/office/drawing/2014/main" id="{A8BF688A-E5CB-4B3C-B441-8397DA4E72F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03234" y="5344974"/>
              <a:ext cx="2409451" cy="155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CBDC0AE-535C-4EB0-9910-BD2D4F84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484" y="4101726"/>
              <a:ext cx="1810978" cy="1131861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E68492D-2FBC-4E61-B10A-50482989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9631" y="2295094"/>
              <a:ext cx="2916656" cy="1914848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E39A8FE8-A8D6-4323-8F40-36E89407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063" y="1577946"/>
              <a:ext cx="1503303" cy="1003734"/>
            </a:xfrm>
            <a:prstGeom prst="rect">
              <a:avLst/>
            </a:prstGeom>
          </p:spPr>
        </p:pic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2250EB72-06AB-42B0-8729-2C80C413CCFF}"/>
              </a:ext>
            </a:extLst>
          </p:cNvPr>
          <p:cNvSpPr/>
          <p:nvPr/>
        </p:nvSpPr>
        <p:spPr>
          <a:xfrm>
            <a:off x="663634" y="1577946"/>
            <a:ext cx="8144791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16">
              <a:lnSpc>
                <a:spcPct val="150000"/>
              </a:lnSpc>
              <a:defRPr/>
            </a:pPr>
            <a:r>
              <a:rPr lang="pl-PL" sz="3000" b="1" dirty="0"/>
              <a:t>Kompleksowe wsparcie lokalnej produkcji surowców i żywności nowej generacji </a:t>
            </a:r>
          </a:p>
          <a:p>
            <a:pPr defTabSz="913916">
              <a:lnSpc>
                <a:spcPct val="150000"/>
              </a:lnSpc>
              <a:defRPr/>
            </a:pPr>
            <a:r>
              <a:rPr lang="pl-PL" sz="3000" b="1" dirty="0"/>
              <a:t>o znaczeniu prozdrowotnym, służącej doskonaleniu jakości życia i zapobieganiu chorobom cywilizacyjnym na Dolnym Śląsku.</a:t>
            </a:r>
          </a:p>
        </p:txBody>
      </p:sp>
    </p:spTree>
    <p:extLst>
      <p:ext uri="{BB962C8B-B14F-4D97-AF65-F5344CB8AC3E}">
        <p14:creationId xmlns:p14="http://schemas.microsoft.com/office/powerpoint/2010/main" val="131690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188849"/>
            <a:ext cx="8144792" cy="71295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ZIELONA DOLINA - WIZJA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45914-B693-4E9C-911A-618A39F0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6AAC04F0-76C6-49ED-8B24-7442A495FC6F}"/>
              </a:ext>
            </a:extLst>
          </p:cNvPr>
          <p:cNvGrpSpPr/>
          <p:nvPr/>
        </p:nvGrpSpPr>
        <p:grpSpPr>
          <a:xfrm>
            <a:off x="9249631" y="314842"/>
            <a:ext cx="2916656" cy="6584607"/>
            <a:chOff x="9249631" y="314842"/>
            <a:chExt cx="2916656" cy="6584607"/>
          </a:xfrm>
        </p:grpSpPr>
        <p:pic>
          <p:nvPicPr>
            <p:cNvPr id="7" name="Shape 250" descr="Podobny obraz">
              <a:extLst>
                <a:ext uri="{FF2B5EF4-FFF2-40B4-BE49-F238E27FC236}">
                  <a16:creationId xmlns:a16="http://schemas.microsoft.com/office/drawing/2014/main" id="{15649061-08F0-459A-907D-8511836BB81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95173" y="314842"/>
              <a:ext cx="1773600" cy="13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242" descr="Znalezione obrazy dla zapytania gluten">
              <a:extLst>
                <a:ext uri="{FF2B5EF4-FFF2-40B4-BE49-F238E27FC236}">
                  <a16:creationId xmlns:a16="http://schemas.microsoft.com/office/drawing/2014/main" id="{A8BF688A-E5CB-4B3C-B441-8397DA4E72F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03234" y="5344974"/>
              <a:ext cx="2409451" cy="155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CBDC0AE-535C-4EB0-9910-BD2D4F84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484" y="4101726"/>
              <a:ext cx="1810978" cy="1131861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E68492D-2FBC-4E61-B10A-50482989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9631" y="2295094"/>
              <a:ext cx="2916656" cy="1914848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E39A8FE8-A8D6-4323-8F40-36E89407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063" y="1577946"/>
              <a:ext cx="1503303" cy="1003734"/>
            </a:xfrm>
            <a:prstGeom prst="rect">
              <a:avLst/>
            </a:prstGeom>
          </p:spPr>
        </p:pic>
      </p:grpSp>
      <p:sp>
        <p:nvSpPr>
          <p:cNvPr id="18" name="Stopka — symbol zastępczy 5">
            <a:extLst>
              <a:ext uri="{FF2B5EF4-FFF2-40B4-BE49-F238E27FC236}">
                <a16:creationId xmlns:a16="http://schemas.microsoft.com/office/drawing/2014/main" id="{9B0A5091-E696-4016-9958-DE1B87D5FB01}"/>
              </a:ext>
            </a:extLst>
          </p:cNvPr>
          <p:cNvSpPr txBox="1">
            <a:spLocks/>
          </p:cNvSpPr>
          <p:nvPr/>
        </p:nvSpPr>
        <p:spPr>
          <a:xfrm>
            <a:off x="485847" y="1256591"/>
            <a:ext cx="2352964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Własne surowce</a:t>
            </a:r>
          </a:p>
        </p:txBody>
      </p:sp>
      <p:sp>
        <p:nvSpPr>
          <p:cNvPr id="21" name="Stopka — symbol zastępczy 5">
            <a:extLst>
              <a:ext uri="{FF2B5EF4-FFF2-40B4-BE49-F238E27FC236}">
                <a16:creationId xmlns:a16="http://schemas.microsoft.com/office/drawing/2014/main" id="{84D5A7A7-98A6-4F8B-9C9D-EBCB6C11928B}"/>
              </a:ext>
            </a:extLst>
          </p:cNvPr>
          <p:cNvSpPr txBox="1">
            <a:spLocks/>
          </p:cNvSpPr>
          <p:nvPr/>
        </p:nvSpPr>
        <p:spPr>
          <a:xfrm>
            <a:off x="3492600" y="1271233"/>
            <a:ext cx="2352964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Własnym terenie</a:t>
            </a:r>
          </a:p>
        </p:txBody>
      </p:sp>
      <p:sp>
        <p:nvSpPr>
          <p:cNvPr id="22" name="Stopka — symbol zastępczy 5">
            <a:extLst>
              <a:ext uri="{FF2B5EF4-FFF2-40B4-BE49-F238E27FC236}">
                <a16:creationId xmlns:a16="http://schemas.microsoft.com/office/drawing/2014/main" id="{15BD8195-AB5F-444C-9CBD-8548D60C36B2}"/>
              </a:ext>
            </a:extLst>
          </p:cNvPr>
          <p:cNvSpPr txBox="1">
            <a:spLocks/>
          </p:cNvSpPr>
          <p:nvPr/>
        </p:nvSpPr>
        <p:spPr>
          <a:xfrm>
            <a:off x="6749486" y="1271233"/>
            <a:ext cx="2352965" cy="1298542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Własnym obszarze</a:t>
            </a:r>
          </a:p>
        </p:txBody>
      </p:sp>
      <p:cxnSp>
        <p:nvCxnSpPr>
          <p:cNvPr id="24" name="Łącznik: zakrzywiony 23">
            <a:extLst>
              <a:ext uri="{FF2B5EF4-FFF2-40B4-BE49-F238E27FC236}">
                <a16:creationId xmlns:a16="http://schemas.microsoft.com/office/drawing/2014/main" id="{5E799BDA-1954-42E2-99E3-05CE23B80926}"/>
              </a:ext>
            </a:extLst>
          </p:cNvPr>
          <p:cNvCxnSpPr>
            <a:cxnSpLocks/>
          </p:cNvCxnSpPr>
          <p:nvPr/>
        </p:nvCxnSpPr>
        <p:spPr>
          <a:xfrm>
            <a:off x="1257457" y="2447630"/>
            <a:ext cx="722666" cy="548903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Prostokąt 28">
            <a:extLst>
              <a:ext uri="{FF2B5EF4-FFF2-40B4-BE49-F238E27FC236}">
                <a16:creationId xmlns:a16="http://schemas.microsoft.com/office/drawing/2014/main" id="{6DED5366-E490-44D8-AED1-ACF20866E164}"/>
              </a:ext>
            </a:extLst>
          </p:cNvPr>
          <p:cNvSpPr/>
          <p:nvPr/>
        </p:nvSpPr>
        <p:spPr>
          <a:xfrm>
            <a:off x="1754054" y="2815452"/>
            <a:ext cx="2248131" cy="554533"/>
          </a:xfrm>
          <a:prstGeom prst="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produkowane na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0552F7B-C81E-421C-B297-FBC3ADE792E2}"/>
              </a:ext>
            </a:extLst>
          </p:cNvPr>
          <p:cNvSpPr/>
          <p:nvPr/>
        </p:nvSpPr>
        <p:spPr>
          <a:xfrm>
            <a:off x="5492497" y="2780751"/>
            <a:ext cx="2248131" cy="554533"/>
          </a:xfrm>
          <a:prstGeom prst="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konsumowane na</a:t>
            </a:r>
          </a:p>
        </p:txBody>
      </p:sp>
      <p:cxnSp>
        <p:nvCxnSpPr>
          <p:cNvPr id="23" name="Łącznik: zakrzywiony 22">
            <a:extLst>
              <a:ext uri="{FF2B5EF4-FFF2-40B4-BE49-F238E27FC236}">
                <a16:creationId xmlns:a16="http://schemas.microsoft.com/office/drawing/2014/main" id="{690F2C11-44AE-4355-93DB-243EF55406E8}"/>
              </a:ext>
            </a:extLst>
          </p:cNvPr>
          <p:cNvCxnSpPr>
            <a:cxnSpLocks/>
          </p:cNvCxnSpPr>
          <p:nvPr/>
        </p:nvCxnSpPr>
        <p:spPr>
          <a:xfrm>
            <a:off x="4892528" y="2387899"/>
            <a:ext cx="722666" cy="548903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Łącznik: zakrzywiony 24">
            <a:extLst>
              <a:ext uri="{FF2B5EF4-FFF2-40B4-BE49-F238E27FC236}">
                <a16:creationId xmlns:a16="http://schemas.microsoft.com/office/drawing/2014/main" id="{0108742C-C178-4A0C-9205-616F62BA5661}"/>
              </a:ext>
            </a:extLst>
          </p:cNvPr>
          <p:cNvCxnSpPr>
            <a:cxnSpLocks/>
          </p:cNvCxnSpPr>
          <p:nvPr/>
        </p:nvCxnSpPr>
        <p:spPr>
          <a:xfrm rot="5400000">
            <a:off x="3657622" y="2365699"/>
            <a:ext cx="753491" cy="631142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Łącznik: zakrzywiony 25">
            <a:extLst>
              <a:ext uri="{FF2B5EF4-FFF2-40B4-BE49-F238E27FC236}">
                <a16:creationId xmlns:a16="http://schemas.microsoft.com/office/drawing/2014/main" id="{82E2627C-7FAF-482B-949F-C0D8E11A0CB6}"/>
              </a:ext>
            </a:extLst>
          </p:cNvPr>
          <p:cNvCxnSpPr>
            <a:cxnSpLocks/>
          </p:cNvCxnSpPr>
          <p:nvPr/>
        </p:nvCxnSpPr>
        <p:spPr>
          <a:xfrm rot="5400000">
            <a:off x="7500273" y="2406510"/>
            <a:ext cx="753491" cy="631142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Zawartość — symbol zastępczy 2">
            <a:extLst>
              <a:ext uri="{FF2B5EF4-FFF2-40B4-BE49-F238E27FC236}">
                <a16:creationId xmlns:a16="http://schemas.microsoft.com/office/drawing/2014/main" id="{E445BCDB-0F53-4DA7-B4AD-56E3A9C26373}"/>
              </a:ext>
            </a:extLst>
          </p:cNvPr>
          <p:cNvSpPr txBox="1">
            <a:spLocks/>
          </p:cNvSpPr>
          <p:nvPr/>
        </p:nvSpPr>
        <p:spPr>
          <a:xfrm>
            <a:off x="567887" y="3438087"/>
            <a:ext cx="9371948" cy="55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E4A4D098-5AC1-4CC9-9DFA-04ADE6C27CD5}"/>
              </a:ext>
            </a:extLst>
          </p:cNvPr>
          <p:cNvSpPr/>
          <p:nvPr/>
        </p:nvSpPr>
        <p:spPr>
          <a:xfrm>
            <a:off x="663636" y="4256317"/>
            <a:ext cx="2248131" cy="1131861"/>
          </a:xfrm>
          <a:prstGeom prst="rect">
            <a:avLst/>
          </a:prstGeom>
          <a:noFill/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Potrafimy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NAUKOWO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BIZNESOWO</a:t>
            </a:r>
          </a:p>
        </p:txBody>
      </p:sp>
      <p:sp>
        <p:nvSpPr>
          <p:cNvPr id="31" name="Stopka — symbol zastępczy 5">
            <a:extLst>
              <a:ext uri="{FF2B5EF4-FFF2-40B4-BE49-F238E27FC236}">
                <a16:creationId xmlns:a16="http://schemas.microsoft.com/office/drawing/2014/main" id="{20177A83-5EAE-4BB4-A322-C8ACCBD53F96}"/>
              </a:ext>
            </a:extLst>
          </p:cNvPr>
          <p:cNvSpPr txBox="1">
            <a:spLocks/>
          </p:cNvSpPr>
          <p:nvPr/>
        </p:nvSpPr>
        <p:spPr>
          <a:xfrm>
            <a:off x="4352183" y="3913673"/>
            <a:ext cx="3297849" cy="762447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Ułożyć bioprodukcję</a:t>
            </a:r>
          </a:p>
        </p:txBody>
      </p:sp>
      <p:sp>
        <p:nvSpPr>
          <p:cNvPr id="32" name="Stopka — symbol zastępczy 5">
            <a:extLst>
              <a:ext uri="{FF2B5EF4-FFF2-40B4-BE49-F238E27FC236}">
                <a16:creationId xmlns:a16="http://schemas.microsoft.com/office/drawing/2014/main" id="{F2BAE61E-A4D7-41CD-8400-9313973BBB05}"/>
              </a:ext>
            </a:extLst>
          </p:cNvPr>
          <p:cNvSpPr txBox="1">
            <a:spLocks/>
          </p:cNvSpPr>
          <p:nvPr/>
        </p:nvSpPr>
        <p:spPr>
          <a:xfrm>
            <a:off x="4343261" y="5110714"/>
            <a:ext cx="3355230" cy="762447"/>
          </a:xfrm>
          <a:prstGeom prst="rect">
            <a:avLst/>
          </a:prstGeom>
          <a:gradFill>
            <a:gsLst>
              <a:gs pos="40000">
                <a:srgbClr val="FF9900"/>
              </a:gs>
              <a:gs pos="100000">
                <a:schemeClr val="accent6">
                  <a:lumMod val="0"/>
                  <a:lumOff val="100000"/>
                </a:schemeClr>
              </a:gs>
            </a:gsLst>
            <a:lin ang="1200000" scaled="0"/>
          </a:gradFill>
          <a:ln>
            <a:noFill/>
          </a:ln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solidFill>
                  <a:schemeClr val="tx1"/>
                </a:solidFill>
              </a:rPr>
              <a:t>Dokonać </a:t>
            </a:r>
            <a:r>
              <a:rPr lang="pl-PL" sz="1800" b="1" dirty="0" err="1">
                <a:solidFill>
                  <a:schemeClr val="tx1"/>
                </a:solidFill>
              </a:rPr>
              <a:t>neoindustrializacji</a:t>
            </a:r>
            <a:endParaRPr lang="pl-PL" sz="1800" b="1" dirty="0">
              <a:solidFill>
                <a:schemeClr val="tx1"/>
              </a:solidFill>
            </a:endParaRPr>
          </a:p>
        </p:txBody>
      </p: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A93D6EAE-14A4-49D4-8FDF-C1370864AC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3352" y="4250883"/>
            <a:ext cx="1776587" cy="425236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Łącznik: zakrzywiony 34">
            <a:extLst>
              <a:ext uri="{FF2B5EF4-FFF2-40B4-BE49-F238E27FC236}">
                <a16:creationId xmlns:a16="http://schemas.microsoft.com/office/drawing/2014/main" id="{D02CEE11-E4C7-45B0-8FD1-9B3A92EC8F79}"/>
              </a:ext>
            </a:extLst>
          </p:cNvPr>
          <p:cNvCxnSpPr>
            <a:cxnSpLocks/>
          </p:cNvCxnSpPr>
          <p:nvPr/>
        </p:nvCxnSpPr>
        <p:spPr>
          <a:xfrm rot="10800000">
            <a:off x="2573351" y="5025273"/>
            <a:ext cx="1776586" cy="516730"/>
          </a:xfrm>
          <a:prstGeom prst="curvedConnector3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9" grpId="0" animBg="1"/>
      <p:bldP spid="1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197727"/>
            <a:ext cx="8144792" cy="71295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ZIELONA DOLINA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04536" y="1022560"/>
            <a:ext cx="9371948" cy="2055521"/>
          </a:xfrm>
        </p:spPr>
        <p:txBody>
          <a:bodyPr rtlCol="0"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45914-B693-4E9C-911A-618A39F0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6AAC04F0-76C6-49ED-8B24-7442A495FC6F}"/>
              </a:ext>
            </a:extLst>
          </p:cNvPr>
          <p:cNvGrpSpPr/>
          <p:nvPr/>
        </p:nvGrpSpPr>
        <p:grpSpPr>
          <a:xfrm>
            <a:off x="9249631" y="314842"/>
            <a:ext cx="2916656" cy="6584607"/>
            <a:chOff x="9249631" y="314842"/>
            <a:chExt cx="2916656" cy="6584607"/>
          </a:xfrm>
        </p:grpSpPr>
        <p:pic>
          <p:nvPicPr>
            <p:cNvPr id="7" name="Shape 250" descr="Podobny obraz">
              <a:extLst>
                <a:ext uri="{FF2B5EF4-FFF2-40B4-BE49-F238E27FC236}">
                  <a16:creationId xmlns:a16="http://schemas.microsoft.com/office/drawing/2014/main" id="{15649061-08F0-459A-907D-8511836BB81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95173" y="314842"/>
              <a:ext cx="1773600" cy="131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242" descr="Znalezione obrazy dla zapytania gluten">
              <a:extLst>
                <a:ext uri="{FF2B5EF4-FFF2-40B4-BE49-F238E27FC236}">
                  <a16:creationId xmlns:a16="http://schemas.microsoft.com/office/drawing/2014/main" id="{A8BF688A-E5CB-4B3C-B441-8397DA4E72F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03234" y="5344974"/>
              <a:ext cx="2409451" cy="155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CBDC0AE-535C-4EB0-9910-BD2D4F84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484" y="4101726"/>
              <a:ext cx="1810978" cy="1131861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E68492D-2FBC-4E61-B10A-50482989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9631" y="2295094"/>
              <a:ext cx="2916656" cy="1914848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E39A8FE8-A8D6-4323-8F40-36E89407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063" y="1577946"/>
              <a:ext cx="1503303" cy="1003734"/>
            </a:xfrm>
            <a:prstGeom prst="rect">
              <a:avLst/>
            </a:prstGeom>
          </p:spPr>
        </p:pic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E8B82CC-3469-4DCF-A68B-2183C88A01F1}"/>
              </a:ext>
            </a:extLst>
          </p:cNvPr>
          <p:cNvSpPr txBox="1"/>
          <p:nvPr/>
        </p:nvSpPr>
        <p:spPr>
          <a:xfrm>
            <a:off x="726642" y="1350573"/>
            <a:ext cx="89277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Oferujemy: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Certyfikat jakości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Komercjalizację produktu sektorowego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Doradztwo rozwojowe - wsparcie promocji i sprzedaży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Doradztwo technologiczne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Programy edukacji prozdrowotnej (szkolenia)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55227B-09B1-4D11-BFCF-3FE6150B3A64}"/>
              </a:ext>
            </a:extLst>
          </p:cNvPr>
          <p:cNvSpPr txBox="1"/>
          <p:nvPr/>
        </p:nvSpPr>
        <p:spPr>
          <a:xfrm>
            <a:off x="726642" y="3675947"/>
            <a:ext cx="87340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Dysponujemy: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Ekspertami z unikalną wiedzą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Infrastrukturą laboratoryjną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Wiedzą z zakresu możliwości finansowania rozwoju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Siecią kontaktów naukowych </a:t>
            </a:r>
            <a:br>
              <a:rPr lang="pl-PL" sz="2000" dirty="0"/>
            </a:br>
            <a:r>
              <a:rPr lang="pl-PL" sz="2000" dirty="0"/>
              <a:t>i biznesowych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74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36" y="4124"/>
            <a:ext cx="8229600" cy="89006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8000"/>
                </a:solidFill>
              </a:rPr>
              <a:t>SUMA POTENCJAŁÓW</a:t>
            </a:r>
          </a:p>
        </p:txBody>
      </p:sp>
      <p:graphicFrame>
        <p:nvGraphicFramePr>
          <p:cNvPr id="6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88381"/>
              </p:ext>
            </p:extLst>
          </p:nvPr>
        </p:nvGraphicFramePr>
        <p:xfrm>
          <a:off x="3188563" y="846269"/>
          <a:ext cx="8229600" cy="481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7E243197-E7B4-4B95-9BF4-4C752553C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7B61CA-E90B-4522-A3BD-6C3E2D07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36" y="213064"/>
            <a:ext cx="9998446" cy="11430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8000"/>
                </a:solidFill>
              </a:rPr>
              <a:t>SYSTEM CERTYFIKACJI                                                                              „Zielona Dolina Żywności i Zdrowia”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630" y="1269507"/>
            <a:ext cx="9836458" cy="46363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l-PL" sz="55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5500" b="1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5500" b="1" dirty="0">
                <a:solidFill>
                  <a:srgbClr val="008000"/>
                </a:solidFill>
              </a:rPr>
              <a:t>Projekt pilotażowy „System certyfikacji regionalnej Zielona Dolina dla mikro i małych przedsiębiorstw</a:t>
            </a:r>
            <a:r>
              <a:rPr lang="pl-PL" sz="5500" dirty="0">
                <a:solidFill>
                  <a:srgbClr val="008000"/>
                </a:solidFill>
              </a:rPr>
              <a:t>”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500" dirty="0">
                <a:solidFill>
                  <a:schemeClr val="tx2"/>
                </a:solidFill>
              </a:rPr>
              <a:t>objęcie systemem certyfikacji najsłabszej ekonomicznie grupy producentów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500" dirty="0">
                <a:solidFill>
                  <a:schemeClr val="tx2"/>
                </a:solidFill>
              </a:rPr>
              <a:t>weryfikacja przyjętych standardów certyfikacyjnych dla wytypowanych grup produktów w kontekście stymulowania rozwoju ich producentów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500" dirty="0">
                <a:solidFill>
                  <a:schemeClr val="tx2"/>
                </a:solidFill>
              </a:rPr>
              <a:t>promocja znaku towarowego Zielona Dolina</a:t>
            </a:r>
          </a:p>
          <a:p>
            <a:pPr marL="0" indent="0" algn="just">
              <a:buNone/>
            </a:pPr>
            <a:endParaRPr lang="pl-PL" sz="5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5500" b="1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5500" b="1" dirty="0">
                <a:solidFill>
                  <a:srgbClr val="008000"/>
                </a:solidFill>
              </a:rPr>
              <a:t>Projekt „Centrum Promocji, Sprzedaży i Dystrybucji produktów Zielona Dolina”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500" dirty="0">
                <a:solidFill>
                  <a:schemeClr val="tx2"/>
                </a:solidFill>
              </a:rPr>
              <a:t>opracowanie strategii marketingowej  dla systemu certyfikacji produktów i usług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500" dirty="0">
                <a:solidFill>
                  <a:schemeClr val="tx2"/>
                </a:solidFill>
              </a:rPr>
              <a:t>realizacja zadań marketingowych i PR-owych związanych z budowaniem świadomości marki certyfikowanych produktów Zielona Dolina na krajowych i docelowych rynkach docelowych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500" dirty="0">
                <a:solidFill>
                  <a:schemeClr val="tx2"/>
                </a:solidFill>
              </a:rPr>
              <a:t>stworzenie systemu dystrybucji produktów od certyfikowanych producentów do sieci handlowych, hurtowni itp.</a:t>
            </a: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sz="4800" b="1" dirty="0"/>
              <a:t>	</a:t>
            </a:r>
            <a:endParaRPr lang="pl-PL" sz="4800" b="1" dirty="0">
              <a:solidFill>
                <a:schemeClr val="tx2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5CE5A27-F269-4D0D-8EF5-68FA9431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" y="5830208"/>
            <a:ext cx="1780761" cy="7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0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451</Words>
  <Application>Microsoft Office PowerPoint</Application>
  <PresentationFormat>Panoramiczny</PresentationFormat>
  <Paragraphs>106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</vt:lpstr>
      <vt:lpstr>Ekologia 16:9</vt:lpstr>
      <vt:lpstr> PROGRAM DOLNOŚLĄSKA ZIELONA DOLINA</vt:lpstr>
      <vt:lpstr>Potencjał Dolnego Śląska</vt:lpstr>
      <vt:lpstr>Potencjał Dolnośląskiej Zielonej Doliny</vt:lpstr>
      <vt:lpstr>Odbiorcy Dolnośląskiej Zielonej Doliny</vt:lpstr>
      <vt:lpstr>MISJA ZIELONEJ DOLINY</vt:lpstr>
      <vt:lpstr>ZIELONA DOLINA - WIZJA</vt:lpstr>
      <vt:lpstr>ZIELONA DOLINA</vt:lpstr>
      <vt:lpstr>SUMA POTENCJAŁÓW</vt:lpstr>
      <vt:lpstr>SYSTEM CERTYFIKACJI                                                                              „Zielona Dolina Żywności i Zdrowia”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SensDx Sp. z o. o.</dc:creator>
  <cp:lastModifiedBy>UrszulaM</cp:lastModifiedBy>
  <cp:revision>142</cp:revision>
  <dcterms:created xsi:type="dcterms:W3CDTF">2018-08-11T04:47:39Z</dcterms:created>
  <dcterms:modified xsi:type="dcterms:W3CDTF">2018-09-17T09:22:36Z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