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4" r:id="rId3"/>
    <p:sldId id="333" r:id="rId4"/>
    <p:sldId id="354" r:id="rId5"/>
    <p:sldId id="262" r:id="rId6"/>
    <p:sldId id="343" r:id="rId7"/>
    <p:sldId id="342" r:id="rId8"/>
    <p:sldId id="344" r:id="rId9"/>
    <p:sldId id="355" r:id="rId10"/>
    <p:sldId id="349" r:id="rId11"/>
  </p:sldIdLst>
  <p:sldSz cx="9144000" cy="6858000" type="screen4x3"/>
  <p:notesSz cx="6788150" cy="99234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85"/>
    <a:srgbClr val="FFFF00"/>
    <a:srgbClr val="00CCFF"/>
    <a:srgbClr val="FDC000"/>
    <a:srgbClr val="4F81BD"/>
    <a:srgbClr val="0099FF"/>
    <a:srgbClr val="FF9900"/>
    <a:srgbClr val="7300FF"/>
    <a:srgbClr val="FEFC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38" autoAdjust="0"/>
  </p:normalViewPr>
  <p:slideViewPr>
    <p:cSldViewPr>
      <p:cViewPr>
        <p:scale>
          <a:sx n="112" d="100"/>
          <a:sy n="112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6" y="-102"/>
      </p:cViewPr>
      <p:guideLst>
        <p:guide orient="horz" pos="3124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'inf na ZWD- Zał. 1 b) (2)'!$B$59</c:f>
              <c:strCache>
                <c:ptCount val="1"/>
                <c:pt idx="0">
                  <c:v>nabory</c:v>
                </c:pt>
              </c:strCache>
            </c:strRef>
          </c:tx>
          <c:spPr>
            <a:solidFill>
              <a:srgbClr val="FFE885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6253539844412452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721606353177395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359940120725985E-3"/>
                  <c:y val="-1.88127245120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7590419316158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7359940120725985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4303916169016372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3887952096580791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 na ZWD- Zał. 1 b) (2)'!$A$60:$A$70</c:f>
              <c:strCache>
                <c:ptCount val="11"/>
                <c:pt idx="0">
                  <c:v>1 Przedsiębiorstwa i 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 zasoby</c:v>
                </c:pt>
                <c:pt idx="4">
                  <c:v>5 Transport</c:v>
                </c:pt>
                <c:pt idx="5">
                  <c:v>6 Infrastruktura spójności społecznej</c:v>
                </c:pt>
                <c:pt idx="6">
                  <c:v>7 Infrastruktura edukacyjna 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</c:v>
                </c:pt>
                <c:pt idx="10">
                  <c:v>11 Pomoc techniczna</c:v>
                </c:pt>
              </c:strCache>
            </c:strRef>
          </c:cat>
          <c:val>
            <c:numRef>
              <c:f>'inf na ZWD- Zał. 1 b) (2)'!$B$60:$B$70</c:f>
              <c:numCache>
                <c:formatCode>0%</c:formatCode>
                <c:ptCount val="11"/>
                <c:pt idx="0">
                  <c:v>1.0658921190869148</c:v>
                </c:pt>
                <c:pt idx="1">
                  <c:v>0.95953300359983285</c:v>
                </c:pt>
                <c:pt idx="2">
                  <c:v>0.88224257508006876</c:v>
                </c:pt>
                <c:pt idx="3">
                  <c:v>1.0066465583542101</c:v>
                </c:pt>
                <c:pt idx="4">
                  <c:v>0.83152219340971223</c:v>
                </c:pt>
                <c:pt idx="5">
                  <c:v>0.97009879555691525</c:v>
                </c:pt>
                <c:pt idx="6">
                  <c:v>1.1210845228698656</c:v>
                </c:pt>
                <c:pt idx="7">
                  <c:v>0.73736258753462358</c:v>
                </c:pt>
                <c:pt idx="8">
                  <c:v>1.0375301983605427</c:v>
                </c:pt>
                <c:pt idx="9">
                  <c:v>1.0017686568382294</c:v>
                </c:pt>
                <c:pt idx="10">
                  <c:v>0.53375694100626769</c:v>
                </c:pt>
              </c:numCache>
            </c:numRef>
          </c:val>
        </c:ser>
        <c:ser>
          <c:idx val="1"/>
          <c:order val="1"/>
          <c:tx>
            <c:strRef>
              <c:f>'inf na ZWD- Zał. 1 b) (2)'!$C$59</c:f>
              <c:strCache>
                <c:ptCount val="1"/>
                <c:pt idx="0">
                  <c:v>wnioski zatwierdzone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3305974943375218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80946577945316E-2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03916169016372E-3"/>
                  <c:y val="-2.1555997820044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66385628974236E-2"/>
                  <c:y val="-2.3515905640114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19080747913858E-2"/>
                  <c:y val="7.0547716920342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471988024145197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124789221730678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777590419316158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4303916169016372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4303916169016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819186826559716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 na ZWD- Zał. 1 b) (2)'!$A$60:$A$70</c:f>
              <c:strCache>
                <c:ptCount val="11"/>
                <c:pt idx="0">
                  <c:v>1 Przedsiębiorstwa i 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 zasoby</c:v>
                </c:pt>
                <c:pt idx="4">
                  <c:v>5 Transport</c:v>
                </c:pt>
                <c:pt idx="5">
                  <c:v>6 Infrastruktura spójności społecznej</c:v>
                </c:pt>
                <c:pt idx="6">
                  <c:v>7 Infrastruktura edukacyjna 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</c:v>
                </c:pt>
                <c:pt idx="10">
                  <c:v>11 Pomoc techniczna</c:v>
                </c:pt>
              </c:strCache>
            </c:strRef>
          </c:cat>
          <c:val>
            <c:numRef>
              <c:f>'inf na ZWD- Zał. 1 b) (2)'!$C$60:$C$70</c:f>
              <c:numCache>
                <c:formatCode>0%</c:formatCode>
                <c:ptCount val="11"/>
                <c:pt idx="0">
                  <c:v>0.73653442731900909</c:v>
                </c:pt>
                <c:pt idx="1">
                  <c:v>0.93605357489342478</c:v>
                </c:pt>
                <c:pt idx="2">
                  <c:v>0.83392011724864978</c:v>
                </c:pt>
                <c:pt idx="3">
                  <c:v>0.85536623644446563</c:v>
                </c:pt>
                <c:pt idx="4">
                  <c:v>0.79617624089635719</c:v>
                </c:pt>
                <c:pt idx="5">
                  <c:v>0.90393156084694903</c:v>
                </c:pt>
                <c:pt idx="6">
                  <c:v>0.90475499147086424</c:v>
                </c:pt>
                <c:pt idx="7">
                  <c:v>0.58466324138147618</c:v>
                </c:pt>
                <c:pt idx="8">
                  <c:v>0.40147618438447785</c:v>
                </c:pt>
                <c:pt idx="9">
                  <c:v>0.56550077358969875</c:v>
                </c:pt>
                <c:pt idx="10">
                  <c:v>0.53375691858337548</c:v>
                </c:pt>
              </c:numCache>
            </c:numRef>
          </c:val>
        </c:ser>
        <c:ser>
          <c:idx val="2"/>
          <c:order val="2"/>
          <c:tx>
            <c:strRef>
              <c:f>'inf na ZWD- Zał. 1 b) (2)'!$D$59</c:f>
              <c:strCache>
                <c:ptCount val="1"/>
                <c:pt idx="0">
                  <c:v>umowy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4642141566620359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247892217306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77590419316158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303916169016372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303916169016372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19186826559716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471988024145197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471988024145197E-2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24789221730678E-2"/>
                  <c:y val="7.0547716920341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860783233803375E-2"/>
                  <c:y val="7.0547716920341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5596777245875873E-2"/>
                  <c:y val="1.6460763618857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 na ZWD- Zał. 1 b) (2)'!$A$60:$A$70</c:f>
              <c:strCache>
                <c:ptCount val="11"/>
                <c:pt idx="0">
                  <c:v>1 Przedsiębiorstwa i 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 zasoby</c:v>
                </c:pt>
                <c:pt idx="4">
                  <c:v>5 Transport</c:v>
                </c:pt>
                <c:pt idx="5">
                  <c:v>6 Infrastruktura spójności społecznej</c:v>
                </c:pt>
                <c:pt idx="6">
                  <c:v>7 Infrastruktura edukacyjna 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</c:v>
                </c:pt>
                <c:pt idx="10">
                  <c:v>11 Pomoc techniczna</c:v>
                </c:pt>
              </c:strCache>
            </c:strRef>
          </c:cat>
          <c:val>
            <c:numRef>
              <c:f>'inf na ZWD- Zał. 1 b) (2)'!$D$60:$D$70</c:f>
              <c:numCache>
                <c:formatCode>0%</c:formatCode>
                <c:ptCount val="11"/>
                <c:pt idx="0">
                  <c:v>0.56044058144041164</c:v>
                </c:pt>
                <c:pt idx="1">
                  <c:v>0.71883383140134671</c:v>
                </c:pt>
                <c:pt idx="2">
                  <c:v>0.7577954693770359</c:v>
                </c:pt>
                <c:pt idx="3">
                  <c:v>0.72929637667932523</c:v>
                </c:pt>
                <c:pt idx="4">
                  <c:v>0.6103969059426998</c:v>
                </c:pt>
                <c:pt idx="5">
                  <c:v>0.79619908864351085</c:v>
                </c:pt>
                <c:pt idx="6">
                  <c:v>0.84236572646560071</c:v>
                </c:pt>
                <c:pt idx="7">
                  <c:v>0.553593874493162</c:v>
                </c:pt>
                <c:pt idx="8">
                  <c:v>0.38072586303103706</c:v>
                </c:pt>
                <c:pt idx="9">
                  <c:v>0.52850267150298813</c:v>
                </c:pt>
                <c:pt idx="10">
                  <c:v>0.51515092907571947</c:v>
                </c:pt>
              </c:numCache>
            </c:numRef>
          </c:val>
        </c:ser>
        <c:ser>
          <c:idx val="3"/>
          <c:order val="3"/>
          <c:tx>
            <c:strRef>
              <c:f>'inf na ZWD- Zał. 1 b) (2)'!$E$59</c:f>
              <c:strCache>
                <c:ptCount val="1"/>
                <c:pt idx="0">
                  <c:v>wnioski o płatność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7359940120725985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71988024145197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24789221730678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24789221730678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7590419316158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303916169016372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4303916169016372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831928144871178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8319281448711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124789221730678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777590419316158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 na ZWD- Zał. 1 b) (2)'!$A$60:$A$70</c:f>
              <c:strCache>
                <c:ptCount val="11"/>
                <c:pt idx="0">
                  <c:v>1 Przedsiębiorstwa i 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 zasoby</c:v>
                </c:pt>
                <c:pt idx="4">
                  <c:v>5 Transport</c:v>
                </c:pt>
                <c:pt idx="5">
                  <c:v>6 Infrastruktura spójności społecznej</c:v>
                </c:pt>
                <c:pt idx="6">
                  <c:v>7 Infrastruktura edukacyjna 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</c:v>
                </c:pt>
                <c:pt idx="10">
                  <c:v>11 Pomoc techniczna</c:v>
                </c:pt>
              </c:strCache>
            </c:strRef>
          </c:cat>
          <c:val>
            <c:numRef>
              <c:f>'inf na ZWD- Zał. 1 b) (2)'!$E$60:$E$70</c:f>
              <c:numCache>
                <c:formatCode>0%</c:formatCode>
                <c:ptCount val="11"/>
                <c:pt idx="0">
                  <c:v>0.14545362112842686</c:v>
                </c:pt>
                <c:pt idx="1">
                  <c:v>0.2243307402304909</c:v>
                </c:pt>
                <c:pt idx="2">
                  <c:v>0.17155711404371501</c:v>
                </c:pt>
                <c:pt idx="3">
                  <c:v>0.14413801951143379</c:v>
                </c:pt>
                <c:pt idx="4">
                  <c:v>0.26878619018646932</c:v>
                </c:pt>
                <c:pt idx="5">
                  <c:v>0.13590960566426244</c:v>
                </c:pt>
                <c:pt idx="6">
                  <c:v>0.4019017174158192</c:v>
                </c:pt>
                <c:pt idx="7">
                  <c:v>0.2960292224252456</c:v>
                </c:pt>
                <c:pt idx="8">
                  <c:v>9.7280369278965717E-2</c:v>
                </c:pt>
                <c:pt idx="9">
                  <c:v>0.19267649030657491</c:v>
                </c:pt>
                <c:pt idx="10">
                  <c:v>0.32504538118692439</c:v>
                </c:pt>
              </c:numCache>
            </c:numRef>
          </c:val>
        </c:ser>
        <c:ser>
          <c:idx val="4"/>
          <c:order val="4"/>
          <c:tx>
            <c:strRef>
              <c:f>'inf na ZWD- Zał. 1 b) (2)'!$F$59</c:f>
              <c:strCache>
                <c:ptCount val="1"/>
                <c:pt idx="0">
                  <c:v>certyfikacja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3529160319606713E-3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1928144871178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831928144871178E-3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303916169016875E-3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124789221730678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7590419316158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4303916169016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4303916169016372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24683143084916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819186826559716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642141566620359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'inf na ZWD- Zał. 1 b) (2)'!$A$60:$A$70</c:f>
              <c:strCache>
                <c:ptCount val="11"/>
                <c:pt idx="0">
                  <c:v>1 Przedsiębiorstwa i innowacje</c:v>
                </c:pt>
                <c:pt idx="1">
                  <c:v>2 Technologie informacyjno-komunikacyjne </c:v>
                </c:pt>
                <c:pt idx="2">
                  <c:v>3 Gospodarka niskoemisyjna</c:v>
                </c:pt>
                <c:pt idx="3">
                  <c:v>4 Środowisko i zasoby</c:v>
                </c:pt>
                <c:pt idx="4">
                  <c:v>5 Transport</c:v>
                </c:pt>
                <c:pt idx="5">
                  <c:v>6 Infrastruktura spójności społecznej</c:v>
                </c:pt>
                <c:pt idx="6">
                  <c:v>7 Infrastruktura edukacyjna </c:v>
                </c:pt>
                <c:pt idx="7">
                  <c:v>8 Rynek pracy</c:v>
                </c:pt>
                <c:pt idx="8">
                  <c:v>9 Włączenie społeczne</c:v>
                </c:pt>
                <c:pt idx="9">
                  <c:v>10 Edukacja</c:v>
                </c:pt>
                <c:pt idx="10">
                  <c:v>11 Pomoc techniczna</c:v>
                </c:pt>
              </c:strCache>
            </c:strRef>
          </c:cat>
          <c:val>
            <c:numRef>
              <c:f>'inf na ZWD- Zał. 1 b) (2)'!$F$60:$F$70</c:f>
              <c:numCache>
                <c:formatCode>0%</c:formatCode>
                <c:ptCount val="11"/>
                <c:pt idx="0">
                  <c:v>0.17409076856955172</c:v>
                </c:pt>
                <c:pt idx="1">
                  <c:v>0.11743199627967379</c:v>
                </c:pt>
                <c:pt idx="2">
                  <c:v>0.1354252088610583</c:v>
                </c:pt>
                <c:pt idx="3">
                  <c:v>8.5094601338628784E-2</c:v>
                </c:pt>
                <c:pt idx="4">
                  <c:v>0.24080313720726337</c:v>
                </c:pt>
                <c:pt idx="5">
                  <c:v>0.10453337025538946</c:v>
                </c:pt>
                <c:pt idx="6">
                  <c:v>0.39108410360286328</c:v>
                </c:pt>
                <c:pt idx="7">
                  <c:v>0.22759619489649091</c:v>
                </c:pt>
                <c:pt idx="8">
                  <c:v>6.5290102266747974E-2</c:v>
                </c:pt>
                <c:pt idx="9">
                  <c:v>0.13216303579766372</c:v>
                </c:pt>
                <c:pt idx="10">
                  <c:v>0.2764243460336539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373504"/>
        <c:axId val="22375040"/>
        <c:axId val="0"/>
      </c:bar3DChart>
      <c:catAx>
        <c:axId val="22373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2375040"/>
        <c:crosses val="autoZero"/>
        <c:auto val="1"/>
        <c:lblAlgn val="ctr"/>
        <c:lblOffset val="100"/>
        <c:noMultiLvlLbl val="0"/>
      </c:catAx>
      <c:valAx>
        <c:axId val="22375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23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230270265607035"/>
          <c:y val="0.89398344628374626"/>
          <c:w val="0.5180668564112767"/>
          <c:h val="4.25236084879457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Liczba podpisanych umów o dofinansowanie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9804874293835695E-3"/>
                  <c:y val="-8.244458360724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609748587671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804874293835968E-3"/>
                  <c:y val="2.748152786908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60974858767139E-3"/>
                  <c:y val="-5.4963055738164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04874293835695E-3"/>
                  <c:y val="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60974858767139E-3"/>
                  <c:y val="-8.244458360724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803700873587908E-3"/>
                  <c:y val="-5.4963055738164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707311440753544E-3"/>
                  <c:y val="-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60974858767139E-3"/>
                  <c:y val="-8.244458360724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431706002842493E-2"/>
                  <c:y val="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4512185734589235E-3"/>
                  <c:y val="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4707311440753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4512185734588142E-3"/>
                  <c:y val="-5.4963055738164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4512185734589235E-3"/>
                  <c:y val="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4706138020506846E-3"/>
                  <c:y val="-2.748152786908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31.08.2018'!$A$74:$A$89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małopolskie</c:v>
                </c:pt>
                <c:pt idx="3">
                  <c:v>lubelskie</c:v>
                </c:pt>
                <c:pt idx="4">
                  <c:v>mazowieckie</c:v>
                </c:pt>
                <c:pt idx="5">
                  <c:v>podkarpackie</c:v>
                </c:pt>
                <c:pt idx="6">
                  <c:v>warmińsko-mazurskie</c:v>
                </c:pt>
                <c:pt idx="7">
                  <c:v>wielkopolskie</c:v>
                </c:pt>
                <c:pt idx="8">
                  <c:v>łódzkie</c:v>
                </c:pt>
                <c:pt idx="9">
                  <c:v>pomorskie</c:v>
                </c:pt>
                <c:pt idx="10">
                  <c:v>świętokrzyskie</c:v>
                </c:pt>
                <c:pt idx="11">
                  <c:v>kujawsko-pomorskie</c:v>
                </c:pt>
                <c:pt idx="12">
                  <c:v>zachodniopomorskie</c:v>
                </c:pt>
                <c:pt idx="13">
                  <c:v>podlaskie</c:v>
                </c:pt>
                <c:pt idx="14">
                  <c:v>opolskie</c:v>
                </c:pt>
                <c:pt idx="15">
                  <c:v>lubuskie</c:v>
                </c:pt>
              </c:strCache>
            </c:strRef>
          </c:cat>
          <c:val>
            <c:numRef>
              <c:f>'Dane na 31.08.2018'!$B$74:$B$89</c:f>
              <c:numCache>
                <c:formatCode>#,##0</c:formatCode>
                <c:ptCount val="16"/>
                <c:pt idx="0">
                  <c:v>2779</c:v>
                </c:pt>
                <c:pt idx="1">
                  <c:v>2684</c:v>
                </c:pt>
                <c:pt idx="2">
                  <c:v>2477</c:v>
                </c:pt>
                <c:pt idx="3">
                  <c:v>2429</c:v>
                </c:pt>
                <c:pt idx="4">
                  <c:v>2327</c:v>
                </c:pt>
                <c:pt idx="5">
                  <c:v>2119</c:v>
                </c:pt>
                <c:pt idx="6">
                  <c:v>2055</c:v>
                </c:pt>
                <c:pt idx="7">
                  <c:v>1998</c:v>
                </c:pt>
                <c:pt idx="8">
                  <c:v>1954</c:v>
                </c:pt>
                <c:pt idx="9">
                  <c:v>1464</c:v>
                </c:pt>
                <c:pt idx="10">
                  <c:v>1383</c:v>
                </c:pt>
                <c:pt idx="11">
                  <c:v>1305</c:v>
                </c:pt>
                <c:pt idx="12">
                  <c:v>1290</c:v>
                </c:pt>
                <c:pt idx="13">
                  <c:v>1036</c:v>
                </c:pt>
                <c:pt idx="14">
                  <c:v>864</c:v>
                </c:pt>
                <c:pt idx="15">
                  <c:v>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035840"/>
        <c:axId val="104037376"/>
        <c:axId val="0"/>
      </c:bar3DChart>
      <c:catAx>
        <c:axId val="1040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037376"/>
        <c:crosses val="autoZero"/>
        <c:auto val="1"/>
        <c:lblAlgn val="ctr"/>
        <c:lblOffset val="100"/>
        <c:noMultiLvlLbl val="0"/>
      </c:catAx>
      <c:valAx>
        <c:axId val="1040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03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Dofinansowanie UE w podpisanych umowach w mln zł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8.4043264190000987E-3"/>
                  <c:y val="-1.05783700800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986779559441544E-3"/>
                  <c:y val="-1.465325401554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1661828453955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060991250225994E-3"/>
                  <c:y val="-2.56583443590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926596796257026E-3"/>
                  <c:y val="-2.0790408809795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2707728556744714E-3"/>
                  <c:y val="-1.068904801823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73856167166861E-2"/>
                  <c:y val="-8.5573404301878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0873911402140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890474451706438E-2"/>
                  <c:y val="-1.9210828426471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3740743934028558E-3"/>
                  <c:y val="-4.0056576205337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9829189508057218E-3"/>
                  <c:y val="-9.9986785980008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724927426809366E-3"/>
                  <c:y val="-2.672262004558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2576147033118198E-2"/>
                  <c:y val="-2.3783131840569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4541545711348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22684845659812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31.08.2018'!$A$124:$A$139</c:f>
              <c:strCache>
                <c:ptCount val="16"/>
                <c:pt idx="0">
                  <c:v>śląskie</c:v>
                </c:pt>
                <c:pt idx="1">
                  <c:v>małopolskie</c:v>
                </c:pt>
                <c:pt idx="2">
                  <c:v>wielkopolskie</c:v>
                </c:pt>
                <c:pt idx="3">
                  <c:v>pomorskie</c:v>
                </c:pt>
                <c:pt idx="4">
                  <c:v>dolnośląskie</c:v>
                </c:pt>
                <c:pt idx="5">
                  <c:v>lubelskie</c:v>
                </c:pt>
                <c:pt idx="6">
                  <c:v>łódzkie</c:v>
                </c:pt>
                <c:pt idx="7">
                  <c:v>mazowieckie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warmińsko-mazurskie</c:v>
                </c:pt>
                <c:pt idx="11">
                  <c:v>zachodniopomorskie</c:v>
                </c:pt>
                <c:pt idx="12">
                  <c:v>świętokrzyskie</c:v>
                </c:pt>
                <c:pt idx="13">
                  <c:v>opolskie</c:v>
                </c:pt>
                <c:pt idx="14">
                  <c:v>podlaskie</c:v>
                </c:pt>
                <c:pt idx="15">
                  <c:v>lubuskie</c:v>
                </c:pt>
              </c:strCache>
            </c:strRef>
          </c:cat>
          <c:val>
            <c:numRef>
              <c:f>'Dane na 31.08.2018'!$D$124:$D$139</c:f>
              <c:numCache>
                <c:formatCode>#,##0.00</c:formatCode>
                <c:ptCount val="16"/>
                <c:pt idx="0">
                  <c:v>8186.25426978</c:v>
                </c:pt>
                <c:pt idx="1">
                  <c:v>7093.9332306800006</c:v>
                </c:pt>
                <c:pt idx="2">
                  <c:v>6874.7422654299999</c:v>
                </c:pt>
                <c:pt idx="3">
                  <c:v>6104.5218206499994</c:v>
                </c:pt>
                <c:pt idx="4">
                  <c:v>5757.6180271000003</c:v>
                </c:pt>
                <c:pt idx="5">
                  <c:v>5631.41143405</c:v>
                </c:pt>
                <c:pt idx="6">
                  <c:v>5472.4899507399996</c:v>
                </c:pt>
                <c:pt idx="7">
                  <c:v>5355.7797551800004</c:v>
                </c:pt>
                <c:pt idx="8">
                  <c:v>5148.1509658100003</c:v>
                </c:pt>
                <c:pt idx="9">
                  <c:v>4105.2701526599994</c:v>
                </c:pt>
                <c:pt idx="10">
                  <c:v>3673.1687700000002</c:v>
                </c:pt>
                <c:pt idx="11">
                  <c:v>3374.0273086100001</c:v>
                </c:pt>
                <c:pt idx="12">
                  <c:v>3019.1293550300002</c:v>
                </c:pt>
                <c:pt idx="13">
                  <c:v>2838.87997374</c:v>
                </c:pt>
                <c:pt idx="14">
                  <c:v>2653.5476772900001</c:v>
                </c:pt>
                <c:pt idx="15">
                  <c:v>2235.98875516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41600"/>
        <c:axId val="88868736"/>
        <c:axId val="0"/>
      </c:bar3DChart>
      <c:catAx>
        <c:axId val="244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8868736"/>
        <c:crosses val="autoZero"/>
        <c:auto val="1"/>
        <c:lblAlgn val="ctr"/>
        <c:lblOffset val="100"/>
        <c:noMultiLvlLbl val="0"/>
      </c:catAx>
      <c:valAx>
        <c:axId val="8886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4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Liczba zatwierdzonych wniosków o płatność</a:t>
            </a:r>
          </a:p>
        </c:rich>
      </c:tx>
      <c:layout>
        <c:manualLayout>
          <c:xMode val="edge"/>
          <c:yMode val="edge"/>
          <c:x val="0.29130187720490075"/>
          <c:y val="2.182901816932842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5622180413469543E-3"/>
                  <c:y val="-5.1181536890721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282496844612897E-3"/>
                  <c:y val="-5.4119771742405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52273062555891E-3"/>
                  <c:y val="2.70598858712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275645146896244E-3"/>
                  <c:y val="-1.1199383631198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119549558245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369498106768265E-3"/>
                  <c:y val="2.70598858712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7389962135354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119549558245806E-2"/>
                  <c:y val="-2.70598858712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7825997475690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67389962135354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565199495138062E-2"/>
                  <c:y val="-8.1179657613607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825997475690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67389962135344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3369498106767736E-3"/>
                  <c:y val="-2.70598858712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5.7825997475690312E-3"/>
                  <c:y val="-5.4119771742405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31.08.2018'!$A$96:$A$111</c:f>
              <c:strCache>
                <c:ptCount val="16"/>
                <c:pt idx="0">
                  <c:v>dolnośląskie</c:v>
                </c:pt>
                <c:pt idx="1">
                  <c:v>śląskie</c:v>
                </c:pt>
                <c:pt idx="2">
                  <c:v>mazowieckie</c:v>
                </c:pt>
                <c:pt idx="3">
                  <c:v>łódzkie</c:v>
                </c:pt>
                <c:pt idx="4">
                  <c:v>podkarpackie</c:v>
                </c:pt>
                <c:pt idx="5">
                  <c:v>pomorskie</c:v>
                </c:pt>
                <c:pt idx="6">
                  <c:v>lubelskie</c:v>
                </c:pt>
                <c:pt idx="7">
                  <c:v>wielkopolskie</c:v>
                </c:pt>
                <c:pt idx="8">
                  <c:v>małopolskie</c:v>
                </c:pt>
                <c:pt idx="9">
                  <c:v>świętokrzyskie</c:v>
                </c:pt>
                <c:pt idx="10">
                  <c:v>warmińsko-mazurskie</c:v>
                </c:pt>
                <c:pt idx="11">
                  <c:v>zachodniopomorskie</c:v>
                </c:pt>
                <c:pt idx="12">
                  <c:v>kujawsko-pomorskie</c:v>
                </c:pt>
                <c:pt idx="13">
                  <c:v>opolskie</c:v>
                </c:pt>
                <c:pt idx="14">
                  <c:v>podlaskie</c:v>
                </c:pt>
                <c:pt idx="15">
                  <c:v>lubuskie</c:v>
                </c:pt>
              </c:strCache>
            </c:strRef>
          </c:cat>
          <c:val>
            <c:numRef>
              <c:f>'Dane na 31.08.2018'!$B$96:$B$111</c:f>
              <c:numCache>
                <c:formatCode>#,##0</c:formatCode>
                <c:ptCount val="16"/>
                <c:pt idx="0">
                  <c:v>8368</c:v>
                </c:pt>
                <c:pt idx="1">
                  <c:v>8097</c:v>
                </c:pt>
                <c:pt idx="2">
                  <c:v>8018</c:v>
                </c:pt>
                <c:pt idx="3">
                  <c:v>7620</c:v>
                </c:pt>
                <c:pt idx="4">
                  <c:v>7341</c:v>
                </c:pt>
                <c:pt idx="5">
                  <c:v>6869</c:v>
                </c:pt>
                <c:pt idx="6">
                  <c:v>6687</c:v>
                </c:pt>
                <c:pt idx="7">
                  <c:v>6641</c:v>
                </c:pt>
                <c:pt idx="8">
                  <c:v>6165</c:v>
                </c:pt>
                <c:pt idx="9">
                  <c:v>4868</c:v>
                </c:pt>
                <c:pt idx="10">
                  <c:v>4629</c:v>
                </c:pt>
                <c:pt idx="11">
                  <c:v>3619</c:v>
                </c:pt>
                <c:pt idx="12">
                  <c:v>3321</c:v>
                </c:pt>
                <c:pt idx="13">
                  <c:v>3292</c:v>
                </c:pt>
                <c:pt idx="14">
                  <c:v>2829</c:v>
                </c:pt>
                <c:pt idx="15">
                  <c:v>2557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66240"/>
        <c:axId val="24267776"/>
        <c:axId val="0"/>
      </c:bar3DChart>
      <c:catAx>
        <c:axId val="242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67776"/>
        <c:crosses val="autoZero"/>
        <c:auto val="1"/>
        <c:lblAlgn val="ctr"/>
        <c:lblOffset val="100"/>
        <c:noMultiLvlLbl val="0"/>
      </c:catAx>
      <c:valAx>
        <c:axId val="2426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6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+mn-lt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/>
              <a:t>Dofinansowanie UE we wnioskach o płatność w mln zł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9565768429151481E-3"/>
                  <c:y val="-1.085176265608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98866035167544E-3"/>
                  <c:y val="-2.826854074973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772056530907568E-3"/>
                  <c:y val="-1.598809579261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492582316481395E-3"/>
                  <c:y val="-8.1004253840604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280908478494379E-3"/>
                  <c:y val="-1.570484212699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715070663634773E-3"/>
                  <c:y val="-5.329365264204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525734632163526E-3"/>
                  <c:y val="-1.476066324160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715070663634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3658084796361734E-3"/>
                  <c:y val="2.664682632102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6580847963617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7684555004861391E-3"/>
                  <c:y val="-1.2855729885947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4905833054473049E-3"/>
                  <c:y val="-1.061278048931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9715070663634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7520971610706796E-3"/>
                  <c:y val="-9.6157275863472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5.5772056530907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7298647505672649E-3"/>
                  <c:y val="7.5263646217430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na 31.08.2018'!$A$157:$A$172</c:f>
              <c:strCache>
                <c:ptCount val="16"/>
                <c:pt idx="0">
                  <c:v>śląskie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podkarpackie</c:v>
                </c:pt>
                <c:pt idx="4">
                  <c:v>mazowieckie</c:v>
                </c:pt>
                <c:pt idx="5">
                  <c:v>małopolskie</c:v>
                </c:pt>
                <c:pt idx="6">
                  <c:v>łódzkie</c:v>
                </c:pt>
                <c:pt idx="7">
                  <c:v>pomorskie</c:v>
                </c:pt>
                <c:pt idx="8">
                  <c:v>lubelskie</c:v>
                </c:pt>
                <c:pt idx="9">
                  <c:v>zachodniopomorskie</c:v>
                </c:pt>
                <c:pt idx="10">
                  <c:v>opolskie</c:v>
                </c:pt>
                <c:pt idx="11">
                  <c:v>warmińsko-mazurskie</c:v>
                </c:pt>
                <c:pt idx="12">
                  <c:v>kujawsko-pomorskie</c:v>
                </c:pt>
                <c:pt idx="13">
                  <c:v>świętokrzyskie</c:v>
                </c:pt>
                <c:pt idx="14">
                  <c:v>lubuskie</c:v>
                </c:pt>
                <c:pt idx="15">
                  <c:v>podlaskie</c:v>
                </c:pt>
              </c:strCache>
            </c:strRef>
          </c:cat>
          <c:val>
            <c:numRef>
              <c:f>'Dane na 31.08.2018'!$D$157:$D$172</c:f>
              <c:numCache>
                <c:formatCode>#,##0.00</c:formatCode>
                <c:ptCount val="16"/>
                <c:pt idx="0">
                  <c:v>2029.00251516</c:v>
                </c:pt>
                <c:pt idx="1">
                  <c:v>1836.71384375</c:v>
                </c:pt>
                <c:pt idx="2">
                  <c:v>1772.6269866800001</c:v>
                </c:pt>
                <c:pt idx="3">
                  <c:v>1751.1503554999999</c:v>
                </c:pt>
                <c:pt idx="4">
                  <c:v>1654.99175313</c:v>
                </c:pt>
                <c:pt idx="5">
                  <c:v>1637.0972872100001</c:v>
                </c:pt>
                <c:pt idx="6">
                  <c:v>1322.644018</c:v>
                </c:pt>
                <c:pt idx="7">
                  <c:v>1315.2069329400001</c:v>
                </c:pt>
                <c:pt idx="8">
                  <c:v>1269.94108835</c:v>
                </c:pt>
                <c:pt idx="9">
                  <c:v>1024.1640970000001</c:v>
                </c:pt>
                <c:pt idx="10">
                  <c:v>910.74191564</c:v>
                </c:pt>
                <c:pt idx="11">
                  <c:v>867.66809307000005</c:v>
                </c:pt>
                <c:pt idx="12">
                  <c:v>845.82088255999997</c:v>
                </c:pt>
                <c:pt idx="13">
                  <c:v>762.50936544000001</c:v>
                </c:pt>
                <c:pt idx="14">
                  <c:v>566.35560494000003</c:v>
                </c:pt>
                <c:pt idx="15">
                  <c:v>526.54517538999994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92160"/>
        <c:axId val="114493696"/>
        <c:axId val="0"/>
      </c:bar3DChart>
      <c:catAx>
        <c:axId val="1144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493696"/>
        <c:crosses val="autoZero"/>
        <c:auto val="1"/>
        <c:lblAlgn val="ctr"/>
        <c:lblOffset val="100"/>
        <c:noMultiLvlLbl val="0"/>
      </c:catAx>
      <c:valAx>
        <c:axId val="11449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449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1532" cy="496173"/>
          </a:xfrm>
          <a:prstGeom prst="rect">
            <a:avLst/>
          </a:prstGeom>
        </p:spPr>
        <p:txBody>
          <a:bodyPr vert="horz" lIns="91622" tIns="45812" rIns="91622" bIns="4581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5047" y="4"/>
            <a:ext cx="2941532" cy="496173"/>
          </a:xfrm>
          <a:prstGeom prst="rect">
            <a:avLst/>
          </a:prstGeom>
        </p:spPr>
        <p:txBody>
          <a:bodyPr vert="horz" lIns="91622" tIns="45812" rIns="91622" bIns="45812" rtlCol="0"/>
          <a:lstStyle>
            <a:lvl1pPr algn="r">
              <a:defRPr sz="1200"/>
            </a:lvl1pPr>
          </a:lstStyle>
          <a:p>
            <a:fld id="{D8F6125F-04B8-46E4-A731-05E4BE090AA9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5569"/>
            <a:ext cx="2941532" cy="496173"/>
          </a:xfrm>
          <a:prstGeom prst="rect">
            <a:avLst/>
          </a:prstGeom>
        </p:spPr>
        <p:txBody>
          <a:bodyPr vert="horz" lIns="91622" tIns="45812" rIns="91622" bIns="4581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5047" y="9425569"/>
            <a:ext cx="2941532" cy="496173"/>
          </a:xfrm>
          <a:prstGeom prst="rect">
            <a:avLst/>
          </a:prstGeom>
        </p:spPr>
        <p:txBody>
          <a:bodyPr vert="horz" lIns="91622" tIns="45812" rIns="91622" bIns="45812" rtlCol="0" anchor="b"/>
          <a:lstStyle>
            <a:lvl1pPr algn="r">
              <a:defRPr sz="1200"/>
            </a:lvl1pPr>
          </a:lstStyle>
          <a:p>
            <a:fld id="{DCDE1215-4202-491A-949F-C0C1DE8DA62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04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1430" cy="49583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5186" y="0"/>
            <a:ext cx="2941430" cy="49583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C7867FF-B1B6-42C1-826E-F569E242FF34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201" y="4712969"/>
            <a:ext cx="5431748" cy="4465896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5937"/>
            <a:ext cx="2941430" cy="49583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5186" y="9425937"/>
            <a:ext cx="2941430" cy="49583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A382A15-7D2C-4496-B792-3E52DA6C51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91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87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4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7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0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28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9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BA3F-33EE-4B10-A7A9-11EA9EFA526F}" type="datetimeFigureOut">
              <a:rPr lang="pl-PL" smtClean="0"/>
              <a:pPr/>
              <a:t>2018-09-17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3238-6498-42C9-B41E-DC417AC75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5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861048"/>
            <a:ext cx="7772400" cy="26642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 REALIZACJI </a:t>
            </a:r>
            <a:b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36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REGIONALNEGO PROGRAMU OPERACYJNEGO WOJEWÓDZTWA DOLNOŚLĄSKIEGO 2014-2020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2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Wrocław, wrzesień 2018</a:t>
            </a:r>
          </a:p>
        </p:txBody>
      </p:sp>
      <p:pic>
        <p:nvPicPr>
          <p:cNvPr id="1026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865"/>
            <a:ext cx="4716016" cy="4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FFC000"/>
                </a:solidFill>
              </a:rPr>
              <a:t>d</a:t>
            </a:r>
            <a:r>
              <a:rPr lang="pl-PL" b="1" dirty="0" smtClean="0">
                <a:solidFill>
                  <a:srgbClr val="FFC000"/>
                </a:solidFill>
              </a:rPr>
              <a:t>ziękuję za uwagę</a:t>
            </a:r>
          </a:p>
          <a:p>
            <a:pPr marL="0" indent="0" algn="r">
              <a:buNone/>
            </a:pPr>
            <a:endParaRPr lang="pl-PL" b="1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pl-PL" sz="2600" b="1" dirty="0" smtClean="0">
                <a:solidFill>
                  <a:srgbClr val="FFC000"/>
                </a:solidFill>
              </a:rPr>
              <a:t>www.rpo.dolnyslask.pl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1854752" y="992004"/>
            <a:ext cx="8735737" cy="5741517"/>
            <a:chOff x="1860351" y="1397071"/>
            <a:chExt cx="5423297" cy="4052636"/>
          </a:xfrm>
        </p:grpSpPr>
        <p:sp>
          <p:nvSpPr>
            <p:cNvPr id="3" name="Dowolny kształt 2"/>
            <p:cNvSpPr/>
            <p:nvPr/>
          </p:nvSpPr>
          <p:spPr>
            <a:xfrm>
              <a:off x="4252024" y="139707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kern="1200">
                <a:solidFill>
                  <a:srgbClr val="00CCFF"/>
                </a:solidFill>
              </a:endParaRPr>
            </a:p>
          </p:txBody>
        </p:sp>
        <p:sp>
          <p:nvSpPr>
            <p:cNvPr id="4" name="Dowolny kształt 3"/>
            <p:cNvSpPr/>
            <p:nvPr/>
          </p:nvSpPr>
          <p:spPr>
            <a:xfrm>
              <a:off x="5602426" y="1698365"/>
              <a:ext cx="1681222" cy="903882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5" name="Dowolny kształt 4"/>
            <p:cNvSpPr/>
            <p:nvPr/>
          </p:nvSpPr>
          <p:spPr>
            <a:xfrm>
              <a:off x="2836544" y="139707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D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dirty="0"/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3541572" y="267576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50" tIns="314769" rIns="284251" bIns="31476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100" kern="1200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1860351" y="297705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4957053" y="267576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4196888" y="3943235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/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5602426" y="4255751"/>
              <a:ext cx="1681222" cy="903882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836544" y="3939657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600" kern="1200"/>
            </a:p>
          </p:txBody>
        </p:sp>
      </p:grpSp>
      <p:sp>
        <p:nvSpPr>
          <p:cNvPr id="6" name="Prostokąt 5"/>
          <p:cNvSpPr/>
          <p:nvPr/>
        </p:nvSpPr>
        <p:spPr>
          <a:xfrm>
            <a:off x="3546677" y="148364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alokacja </a:t>
            </a:r>
            <a:r>
              <a:rPr lang="pl-PL" sz="1200" b="1" dirty="0"/>
              <a:t>Programu </a:t>
            </a:r>
            <a:endParaRPr lang="pl-PL" sz="1200" b="1" dirty="0" smtClean="0"/>
          </a:p>
          <a:p>
            <a:pPr algn="ctr"/>
            <a:r>
              <a:rPr lang="pl-PL" sz="1200" dirty="0" smtClean="0"/>
              <a:t>(bez rezerwy wykonania) </a:t>
            </a:r>
            <a:endParaRPr lang="pl-PL" sz="1200" dirty="0"/>
          </a:p>
          <a:p>
            <a:pPr algn="ctr"/>
            <a:r>
              <a:rPr lang="pl-PL" sz="1200" b="1" dirty="0" smtClean="0"/>
              <a:t>2 117 393 796 euro</a:t>
            </a:r>
            <a:r>
              <a:rPr lang="pl-PL" sz="1200" dirty="0"/>
              <a:t>, </a:t>
            </a:r>
            <a:endParaRPr lang="pl-PL" sz="1200" dirty="0" smtClean="0"/>
          </a:p>
          <a:p>
            <a:pPr algn="ctr"/>
            <a:r>
              <a:rPr lang="pl-PL" sz="1200" dirty="0" smtClean="0"/>
              <a:t>tj</a:t>
            </a:r>
            <a:r>
              <a:rPr lang="pl-PL" sz="1200" dirty="0"/>
              <a:t>. </a:t>
            </a:r>
            <a:r>
              <a:rPr lang="pl-PL" sz="1200" dirty="0" smtClean="0"/>
              <a:t>9 079 808 076 zł </a:t>
            </a:r>
          </a:p>
          <a:p>
            <a:pPr algn="ctr"/>
            <a:r>
              <a:rPr lang="pl-PL" sz="1200" dirty="0" smtClean="0"/>
              <a:t>(</a:t>
            </a:r>
            <a:r>
              <a:rPr lang="pl-PL" sz="1200" dirty="0"/>
              <a:t>wg kursu </a:t>
            </a:r>
            <a:r>
              <a:rPr lang="pl-PL" sz="1200" dirty="0" smtClean="0"/>
              <a:t>z 30.08.2018 </a:t>
            </a:r>
            <a:r>
              <a:rPr lang="pl-PL" sz="1200" dirty="0"/>
              <a:t>r</a:t>
            </a:r>
            <a:r>
              <a:rPr lang="pl-PL" sz="1200" dirty="0" smtClean="0"/>
              <a:t>.</a:t>
            </a:r>
          </a:p>
          <a:p>
            <a:pPr algn="ctr"/>
            <a:r>
              <a:rPr lang="pl-PL" sz="1200" dirty="0" smtClean="0"/>
              <a:t>1 EUR </a:t>
            </a:r>
            <a:r>
              <a:rPr lang="pl-PL" sz="1200" dirty="0"/>
              <a:t>= </a:t>
            </a:r>
            <a:r>
              <a:rPr lang="pl-PL" sz="1200" dirty="0" smtClean="0"/>
              <a:t>4,2882 zł)</a:t>
            </a:r>
            <a:endParaRPr lang="pl-PL" sz="1200" dirty="0"/>
          </a:p>
        </p:txBody>
      </p:sp>
      <p:sp>
        <p:nvSpPr>
          <p:cNvPr id="26" name="Prostokąt 25"/>
          <p:cNvSpPr/>
          <p:nvPr/>
        </p:nvSpPr>
        <p:spPr>
          <a:xfrm>
            <a:off x="5707238" y="1298980"/>
            <a:ext cx="2111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nabory</a:t>
            </a:r>
            <a:r>
              <a:rPr lang="pl-PL" sz="1200" dirty="0" smtClean="0"/>
              <a:t> </a:t>
            </a:r>
          </a:p>
          <a:p>
            <a:pPr algn="ctr"/>
            <a:r>
              <a:rPr lang="pl-PL" sz="1200" dirty="0" smtClean="0"/>
              <a:t>ogłoszono </a:t>
            </a:r>
            <a:r>
              <a:rPr lang="pl-PL" sz="1200" b="1" dirty="0" smtClean="0"/>
              <a:t>308 </a:t>
            </a:r>
            <a:r>
              <a:rPr lang="pl-PL" sz="1200" dirty="0" smtClean="0"/>
              <a:t>naborów, </a:t>
            </a:r>
          </a:p>
          <a:p>
            <a:pPr algn="ctr"/>
            <a:r>
              <a:rPr lang="pl-PL" sz="1200" dirty="0" smtClean="0"/>
              <a:t>w których dostępne  były środki UE w wysokości </a:t>
            </a:r>
          </a:p>
          <a:p>
            <a:pPr algn="ctr"/>
            <a:r>
              <a:rPr lang="pl-PL" sz="1200" dirty="0"/>
              <a:t>8 390 830 </a:t>
            </a:r>
            <a:r>
              <a:rPr lang="pl-PL" sz="1200" dirty="0" smtClean="0"/>
              <a:t>627,90 zł </a:t>
            </a:r>
          </a:p>
          <a:p>
            <a:pPr algn="ctr"/>
            <a:r>
              <a:rPr lang="pl-PL" sz="1200" dirty="0" smtClean="0"/>
              <a:t> tj. </a:t>
            </a:r>
            <a:r>
              <a:rPr lang="pl-PL" sz="1200" b="1" dirty="0" smtClean="0"/>
              <a:t>92,41% alokacji</a:t>
            </a:r>
            <a:endParaRPr lang="pl-PL" sz="1200" b="1" dirty="0"/>
          </a:p>
          <a:p>
            <a:pPr algn="ctr"/>
            <a:r>
              <a:rPr lang="pl-PL" sz="1200" dirty="0"/>
              <a:t>         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594636" y="3170266"/>
            <a:ext cx="2047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zatwierdzono</a:t>
            </a:r>
            <a:r>
              <a:rPr lang="pl-PL" sz="1200" dirty="0" smtClean="0"/>
              <a:t> </a:t>
            </a:r>
          </a:p>
          <a:p>
            <a:pPr algn="ctr"/>
            <a:r>
              <a:rPr lang="pl-PL" sz="1200" dirty="0" smtClean="0"/>
              <a:t>do </a:t>
            </a:r>
            <a:r>
              <a:rPr lang="pl-PL" sz="1200" dirty="0"/>
              <a:t>dofinansowania </a:t>
            </a:r>
            <a:r>
              <a:rPr lang="pl-PL" sz="1200" b="1" dirty="0" smtClean="0"/>
              <a:t>3 118 </a:t>
            </a:r>
            <a:r>
              <a:rPr lang="pl-PL" sz="1200" dirty="0"/>
              <a:t>projektów, </a:t>
            </a:r>
          </a:p>
          <a:p>
            <a:pPr algn="ctr"/>
            <a:r>
              <a:rPr lang="pl-PL" sz="1200" dirty="0"/>
              <a:t>w których dofinansowanie ze środków UE </a:t>
            </a:r>
            <a:r>
              <a:rPr lang="pl-PL" sz="1200" dirty="0" smtClean="0"/>
              <a:t>wyniosło </a:t>
            </a:r>
            <a:endParaRPr lang="pl-PL" sz="1200" dirty="0"/>
          </a:p>
          <a:p>
            <a:pPr algn="ctr"/>
            <a:r>
              <a:rPr lang="pl-PL" sz="1200" dirty="0"/>
              <a:t>      6 733 656 </a:t>
            </a:r>
            <a:r>
              <a:rPr lang="pl-PL" sz="1200" dirty="0" smtClean="0"/>
              <a:t>358,55 zł, </a:t>
            </a:r>
          </a:p>
          <a:p>
            <a:r>
              <a:rPr lang="pl-PL" sz="1200" dirty="0" smtClean="0"/>
              <a:t>            tj</a:t>
            </a:r>
            <a:r>
              <a:rPr lang="pl-PL" sz="1200" dirty="0"/>
              <a:t>. </a:t>
            </a:r>
            <a:endParaRPr lang="pl-PL" sz="1200" b="1" dirty="0"/>
          </a:p>
        </p:txBody>
      </p:sp>
      <p:sp>
        <p:nvSpPr>
          <p:cNvPr id="28" name="Prostokąt 27"/>
          <p:cNvSpPr/>
          <p:nvPr/>
        </p:nvSpPr>
        <p:spPr>
          <a:xfrm>
            <a:off x="6842885" y="3170267"/>
            <a:ext cx="2111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umowy </a:t>
            </a:r>
            <a:r>
              <a:rPr lang="pl-PL" sz="1200" b="1" dirty="0"/>
              <a:t>o dofinansowanie </a:t>
            </a:r>
          </a:p>
          <a:p>
            <a:pPr algn="ctr"/>
            <a:r>
              <a:rPr lang="pl-PL" sz="1200" dirty="0"/>
              <a:t>       podpisano </a:t>
            </a:r>
            <a:r>
              <a:rPr lang="pl-PL" sz="1200" b="1" dirty="0"/>
              <a:t>2 </a:t>
            </a:r>
            <a:r>
              <a:rPr lang="pl-PL" sz="1200" b="1" dirty="0" smtClean="0"/>
              <a:t>678 </a:t>
            </a:r>
            <a:r>
              <a:rPr lang="pl-PL" sz="1200" dirty="0" smtClean="0"/>
              <a:t>umów </a:t>
            </a:r>
            <a:r>
              <a:rPr lang="pl-PL" sz="1200" dirty="0"/>
              <a:t>na realizację projektów o wartości dofinansowania ze środków UE </a:t>
            </a:r>
          </a:p>
          <a:p>
            <a:pPr algn="ctr"/>
            <a:r>
              <a:rPr lang="pl-PL" sz="1200" dirty="0"/>
              <a:t>       5 757 057 </a:t>
            </a:r>
            <a:r>
              <a:rPr lang="pl-PL" sz="1200" dirty="0" smtClean="0"/>
              <a:t>629,33 zł, </a:t>
            </a:r>
          </a:p>
          <a:p>
            <a:r>
              <a:rPr lang="pl-PL" sz="1200" dirty="0" smtClean="0"/>
              <a:t>             tj</a:t>
            </a:r>
            <a:r>
              <a:rPr lang="pl-PL" sz="1200" dirty="0"/>
              <a:t>. </a:t>
            </a:r>
            <a:endParaRPr lang="pl-PL" sz="1200" b="1" dirty="0"/>
          </a:p>
        </p:txBody>
      </p:sp>
      <p:sp>
        <p:nvSpPr>
          <p:cNvPr id="29" name="Prostokąt 28"/>
          <p:cNvSpPr/>
          <p:nvPr/>
        </p:nvSpPr>
        <p:spPr>
          <a:xfrm>
            <a:off x="3427212" y="5013679"/>
            <a:ext cx="2111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wnioski </a:t>
            </a:r>
            <a:r>
              <a:rPr lang="pl-PL" sz="1200" b="1" dirty="0"/>
              <a:t>o płatność</a:t>
            </a:r>
          </a:p>
          <a:p>
            <a:pPr algn="ctr"/>
            <a:r>
              <a:rPr lang="pl-PL" sz="1200" dirty="0" smtClean="0"/>
              <a:t>Beneficjenci </a:t>
            </a:r>
            <a:r>
              <a:rPr lang="pl-PL" sz="1200" dirty="0"/>
              <a:t>złożyli wnioski </a:t>
            </a:r>
            <a:endParaRPr lang="pl-PL" sz="1200" dirty="0" smtClean="0"/>
          </a:p>
          <a:p>
            <a:pPr algn="ctr"/>
            <a:r>
              <a:rPr lang="pl-PL" sz="1200" dirty="0" smtClean="0"/>
              <a:t>o płatność, w których wysokość dofinansowania ze środków UE wyniosła </a:t>
            </a:r>
          </a:p>
          <a:p>
            <a:pPr algn="ctr"/>
            <a:r>
              <a:rPr lang="pl-PL" sz="1200" dirty="0"/>
              <a:t>1 835 149 </a:t>
            </a:r>
            <a:r>
              <a:rPr lang="pl-PL" sz="1200" dirty="0" smtClean="0"/>
              <a:t>946,87 zł </a:t>
            </a:r>
          </a:p>
          <a:p>
            <a:r>
              <a:rPr lang="pl-PL" sz="1200" dirty="0" smtClean="0"/>
              <a:t>           tj</a:t>
            </a:r>
            <a:r>
              <a:rPr lang="pl-PL" sz="1200" dirty="0"/>
              <a:t>. </a:t>
            </a:r>
            <a:endParaRPr lang="pl-PL" sz="1200" b="1" dirty="0"/>
          </a:p>
        </p:txBody>
      </p:sp>
      <p:sp>
        <p:nvSpPr>
          <p:cNvPr id="30" name="Prostokąt 29"/>
          <p:cNvSpPr/>
          <p:nvPr/>
        </p:nvSpPr>
        <p:spPr>
          <a:xfrm>
            <a:off x="5618426" y="5037898"/>
            <a:ext cx="2111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certyfikacja </a:t>
            </a:r>
          </a:p>
          <a:p>
            <a:pPr algn="ctr"/>
            <a:r>
              <a:rPr lang="pl-PL" sz="1200" dirty="0" smtClean="0"/>
              <a:t>do </a:t>
            </a:r>
            <a:r>
              <a:rPr lang="pl-PL" sz="1200" dirty="0"/>
              <a:t>Komisji Europejskiej poświadczono wydatki </a:t>
            </a:r>
            <a:endParaRPr lang="pl-PL" sz="1200" dirty="0" smtClean="0"/>
          </a:p>
          <a:p>
            <a:pPr algn="ctr"/>
            <a:r>
              <a:rPr lang="pl-PL" sz="1200" dirty="0" smtClean="0"/>
              <a:t>w </a:t>
            </a:r>
            <a:r>
              <a:rPr lang="pl-PL" sz="1200" dirty="0"/>
              <a:t>wysokości </a:t>
            </a:r>
            <a:endParaRPr lang="pl-PL" sz="1200" dirty="0" smtClean="0"/>
          </a:p>
          <a:p>
            <a:pPr algn="ctr"/>
            <a:r>
              <a:rPr lang="pl-PL" sz="1200" dirty="0"/>
              <a:t>360 452 </a:t>
            </a:r>
            <a:r>
              <a:rPr lang="pl-PL" sz="1200" dirty="0" smtClean="0"/>
              <a:t>854,24 euro, </a:t>
            </a:r>
            <a:endParaRPr lang="pl-PL" sz="1200" dirty="0"/>
          </a:p>
          <a:p>
            <a:r>
              <a:rPr lang="pl-PL" sz="1200" dirty="0" smtClean="0"/>
              <a:t>         tj</a:t>
            </a:r>
            <a:r>
              <a:rPr lang="pl-PL" sz="1200" dirty="0"/>
              <a:t>. </a:t>
            </a:r>
            <a:endParaRPr lang="pl-PL" sz="1200" b="1" dirty="0"/>
          </a:p>
        </p:txBody>
      </p:sp>
      <p:sp>
        <p:nvSpPr>
          <p:cNvPr id="31" name="Strzałka w prawo 30"/>
          <p:cNvSpPr/>
          <p:nvPr/>
        </p:nvSpPr>
        <p:spPr>
          <a:xfrm>
            <a:off x="107505" y="2348880"/>
            <a:ext cx="3312428" cy="2664799"/>
          </a:xfrm>
          <a:prstGeom prst="rightArrow">
            <a:avLst/>
          </a:prstGeom>
          <a:solidFill>
            <a:srgbClr val="FD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/>
          </a:p>
          <a:p>
            <a:pPr algn="ctr"/>
            <a:r>
              <a:rPr lang="pl-PL" sz="2000" b="1" dirty="0"/>
              <a:t>r</a:t>
            </a:r>
            <a:r>
              <a:rPr lang="pl-PL" sz="2000" b="1" dirty="0" smtClean="0"/>
              <a:t>ealizacja </a:t>
            </a:r>
          </a:p>
          <a:p>
            <a:pPr algn="ctr"/>
            <a:r>
              <a:rPr lang="pl-PL" sz="2000" b="1" dirty="0" smtClean="0"/>
              <a:t>RPO </a:t>
            </a:r>
            <a:r>
              <a:rPr lang="pl-PL" sz="2000" b="1" dirty="0"/>
              <a:t>WD 2014-2020</a:t>
            </a:r>
            <a:br>
              <a:rPr lang="pl-PL" sz="2000" b="1" dirty="0"/>
            </a:br>
            <a:r>
              <a:rPr lang="pl-PL" sz="2000" b="1" dirty="0"/>
              <a:t>na dzień </a:t>
            </a:r>
            <a:r>
              <a:rPr lang="pl-PL" sz="2000" b="1" dirty="0" smtClean="0"/>
              <a:t>31.08.2018 </a:t>
            </a:r>
            <a:r>
              <a:rPr lang="pl-PL" sz="2000" b="1" dirty="0"/>
              <a:t>r.</a:t>
            </a:r>
          </a:p>
          <a:p>
            <a:pPr algn="ctr"/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5287850" y="4339237"/>
            <a:ext cx="838719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/>
              <a:t>74,16% </a:t>
            </a:r>
            <a:r>
              <a:rPr lang="pl-PL" sz="1050" dirty="0"/>
              <a:t>alokacji</a:t>
            </a:r>
          </a:p>
        </p:txBody>
      </p:sp>
      <p:sp>
        <p:nvSpPr>
          <p:cNvPr id="21" name="Elipsa 20"/>
          <p:cNvSpPr/>
          <p:nvPr/>
        </p:nvSpPr>
        <p:spPr>
          <a:xfrm>
            <a:off x="7524328" y="4154571"/>
            <a:ext cx="936104" cy="44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63,41% </a:t>
            </a:r>
            <a:r>
              <a:rPr lang="pl-PL" sz="1050" dirty="0"/>
              <a:t>alokacji</a:t>
            </a:r>
          </a:p>
        </p:txBody>
      </p:sp>
      <p:sp>
        <p:nvSpPr>
          <p:cNvPr id="22" name="Elipsa 21"/>
          <p:cNvSpPr/>
          <p:nvPr/>
        </p:nvSpPr>
        <p:spPr>
          <a:xfrm>
            <a:off x="4063421" y="6137973"/>
            <a:ext cx="838719" cy="387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20,21% </a:t>
            </a:r>
            <a:r>
              <a:rPr lang="pl-PL" sz="1050" dirty="0"/>
              <a:t>alokacji</a:t>
            </a:r>
          </a:p>
        </p:txBody>
      </p:sp>
      <p:sp>
        <p:nvSpPr>
          <p:cNvPr id="23" name="Elipsa 22"/>
          <p:cNvSpPr/>
          <p:nvPr/>
        </p:nvSpPr>
        <p:spPr>
          <a:xfrm>
            <a:off x="6222856" y="6022202"/>
            <a:ext cx="941432" cy="503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b="1" dirty="0" smtClean="0"/>
              <a:t>17,02% </a:t>
            </a:r>
            <a:r>
              <a:rPr lang="pl-PL" sz="1050" dirty="0"/>
              <a:t>alokacji</a:t>
            </a:r>
          </a:p>
        </p:txBody>
      </p:sp>
    </p:spTree>
    <p:extLst>
      <p:ext uri="{BB962C8B-B14F-4D97-AF65-F5344CB8AC3E}">
        <p14:creationId xmlns:p14="http://schemas.microsoft.com/office/powerpoint/2010/main" val="31010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3625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Stan wdrażania </a:t>
            </a:r>
            <a:r>
              <a:rPr lang="pl-PL" dirty="0" smtClean="0"/>
              <a:t>Osi Priorytetowych </a:t>
            </a:r>
            <a:r>
              <a:rPr lang="en-US" dirty="0" smtClean="0"/>
              <a:t>RPO WD</a:t>
            </a:r>
            <a:r>
              <a:rPr lang="pl-PL" dirty="0" smtClean="0"/>
              <a:t> 2014-2020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r>
              <a:rPr lang="en-US" dirty="0"/>
              <a:t>- stopień wykorzystania </a:t>
            </a:r>
            <a:r>
              <a:rPr lang="en-US" dirty="0" smtClean="0"/>
              <a:t>alokacji</a:t>
            </a:r>
            <a:r>
              <a:rPr lang="pl-PL" dirty="0"/>
              <a:t> </a:t>
            </a:r>
            <a:r>
              <a:rPr lang="en-US" dirty="0" smtClean="0"/>
              <a:t>(bez </a:t>
            </a:r>
            <a:r>
              <a:rPr lang="en-US" dirty="0"/>
              <a:t>rezerwy wykonania</a:t>
            </a:r>
            <a:r>
              <a:rPr lang="en-US" dirty="0" smtClean="0"/>
              <a:t>)</a:t>
            </a:r>
            <a:r>
              <a:rPr lang="pl-PL" dirty="0"/>
              <a:t> </a:t>
            </a:r>
            <a:r>
              <a:rPr lang="pl-PL" dirty="0" smtClean="0"/>
              <a:t>na dzień 31.08.2018 </a:t>
            </a:r>
            <a:r>
              <a:rPr lang="pl-PL" dirty="0"/>
              <a:t>r.</a:t>
            </a:r>
            <a:endParaRPr lang="en-US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320127"/>
              </p:ext>
            </p:extLst>
          </p:nvPr>
        </p:nvGraphicFramePr>
        <p:xfrm>
          <a:off x="-174447" y="1670851"/>
          <a:ext cx="9426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96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3625" y="105273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Zasada n+3  </a:t>
            </a:r>
            <a:r>
              <a:rPr lang="pl-PL" dirty="0" smtClean="0"/>
              <a:t>w </a:t>
            </a:r>
            <a:r>
              <a:rPr lang="pl-PL" dirty="0"/>
              <a:t>2018 r.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(31.08.2018 r.)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7461"/>
              </p:ext>
            </p:extLst>
          </p:nvPr>
        </p:nvGraphicFramePr>
        <p:xfrm>
          <a:off x="896799" y="1916832"/>
          <a:ext cx="7362563" cy="393454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7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7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8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0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zasada n+3 w 2018 r</a:t>
                      </a:r>
                      <a:r>
                        <a:rPr lang="pl-PL" sz="1100" dirty="0" smtClean="0">
                          <a:effectLst/>
                        </a:rPr>
                        <a:t>.</a:t>
                      </a:r>
                      <a:endParaRPr lang="pl-PL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7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kwota niezbędna do spełnienia zasady n+3 w 2018 r. (narastająco)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/eur/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kwota zrealizowana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do </a:t>
                      </a:r>
                      <a:r>
                        <a:rPr lang="pl-PL" sz="1000" b="1" dirty="0" smtClean="0">
                          <a:effectLst/>
                        </a:rPr>
                        <a:t>31.08.2018 </a:t>
                      </a:r>
                      <a:r>
                        <a:rPr lang="pl-PL" sz="1000" b="1" dirty="0">
                          <a:effectLst/>
                        </a:rPr>
                        <a:t>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(narastają</a:t>
                      </a:r>
                      <a:r>
                        <a:rPr lang="pl-PL" sz="1100" b="1" dirty="0">
                          <a:effectLst/>
                        </a:rPr>
                        <a:t>co)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r>
                        <a:rPr lang="pl-PL" sz="1100" b="1" dirty="0" smtClean="0">
                          <a:effectLst/>
                        </a:rPr>
                        <a:t>/</a:t>
                      </a:r>
                      <a:r>
                        <a:rPr lang="pl-PL" sz="1100" b="1" dirty="0">
                          <a:effectLst/>
                        </a:rPr>
                        <a:t>eur/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stopień wykonania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/%/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5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pozostało do </a:t>
                      </a:r>
                      <a:r>
                        <a:rPr lang="pl-PL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zrealizowania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2018 r.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/eur/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EFRR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223 433 748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255</a:t>
                      </a:r>
                      <a:r>
                        <a:rPr lang="pl-PL" sz="1100" b="1" dirty="0">
                          <a:effectLst/>
                        </a:rPr>
                        <a:t> </a:t>
                      </a:r>
                      <a:r>
                        <a:rPr lang="pl-PL" sz="1100" b="1" dirty="0" smtClean="0">
                          <a:effectLst/>
                        </a:rPr>
                        <a:t>990 550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114,57%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dla roku 2018 wykonano</a:t>
                      </a:r>
                      <a:r>
                        <a:rPr lang="pl-PL" sz="1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87 450 136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105 550 957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120,70%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dla roku 2018 wykonano</a:t>
                      </a:r>
                      <a:r>
                        <a:rPr lang="pl-PL" sz="1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Razem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310 883 884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361</a:t>
                      </a:r>
                      <a:r>
                        <a:rPr lang="pl-PL" sz="1100" b="1" dirty="0">
                          <a:effectLst/>
                        </a:rPr>
                        <a:t> </a:t>
                      </a:r>
                      <a:r>
                        <a:rPr lang="pl-PL" sz="1100" b="1" dirty="0" smtClean="0">
                          <a:effectLst/>
                        </a:rPr>
                        <a:t>419 507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</a:rPr>
                        <a:t>116,26%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dla roku 2018 wykonano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36712" y="112474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Regionalny Program Operacyjny Województwa Dolnośląskiego 2014-2020</a:t>
            </a:r>
          </a:p>
          <a:p>
            <a:pPr algn="ctr"/>
            <a:r>
              <a:rPr lang="pl-PL" b="1" dirty="0" smtClean="0"/>
              <a:t> na tle innych programów regionalnych</a:t>
            </a:r>
          </a:p>
          <a:p>
            <a:pPr algn="ctr"/>
            <a:r>
              <a:rPr lang="pl-PL" b="1" dirty="0" smtClean="0"/>
              <a:t>(stan na 31.08.2018 r.)</a:t>
            </a:r>
            <a:endParaRPr lang="pl-PL" b="1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61637"/>
              </p:ext>
            </p:extLst>
          </p:nvPr>
        </p:nvGraphicFramePr>
        <p:xfrm>
          <a:off x="251520" y="2048074"/>
          <a:ext cx="8522096" cy="462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0527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Regionalny Program Operacyjny Województwa Dolnośląskiego 2014-2020</a:t>
            </a:r>
          </a:p>
          <a:p>
            <a:pPr algn="ctr"/>
            <a:r>
              <a:rPr lang="pl-PL" b="1" dirty="0"/>
              <a:t> na tle innych programów </a:t>
            </a:r>
            <a:r>
              <a:rPr lang="pl-PL" b="1" dirty="0" smtClean="0"/>
              <a:t>regionalnych</a:t>
            </a:r>
          </a:p>
          <a:p>
            <a:pPr algn="ctr"/>
            <a:r>
              <a:rPr lang="pl-PL" b="1" dirty="0" smtClean="0"/>
              <a:t>(stan na 31.08.2018 r.)</a:t>
            </a:r>
            <a:endParaRPr lang="pl-PL" b="1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868241"/>
              </p:ext>
            </p:extLst>
          </p:nvPr>
        </p:nvGraphicFramePr>
        <p:xfrm>
          <a:off x="179512" y="1916832"/>
          <a:ext cx="873359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0527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Regionalny Program Operacyjny Województwa Dolnośląskiego 2014-2020</a:t>
            </a:r>
          </a:p>
          <a:p>
            <a:pPr algn="ctr"/>
            <a:r>
              <a:rPr lang="pl-PL" b="1" dirty="0"/>
              <a:t> na tle innych programów </a:t>
            </a:r>
            <a:r>
              <a:rPr lang="pl-PL" b="1" dirty="0" smtClean="0"/>
              <a:t>regionalnych</a:t>
            </a:r>
          </a:p>
          <a:p>
            <a:pPr algn="ctr"/>
            <a:r>
              <a:rPr lang="pl-PL" b="1" dirty="0" smtClean="0"/>
              <a:t>(stan na 31.08.2018 r.)</a:t>
            </a:r>
            <a:endParaRPr lang="pl-PL" b="1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788313"/>
              </p:ext>
            </p:extLst>
          </p:nvPr>
        </p:nvGraphicFramePr>
        <p:xfrm>
          <a:off x="179512" y="1976066"/>
          <a:ext cx="8784976" cy="469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11560" y="10527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Regionalny Program Operacyjny Województwa Dolnośląskiego 2014-2020</a:t>
            </a:r>
          </a:p>
          <a:p>
            <a:pPr algn="ctr"/>
            <a:r>
              <a:rPr lang="pl-PL" b="1" dirty="0"/>
              <a:t> na tle innych programów regionalnych</a:t>
            </a:r>
          </a:p>
          <a:p>
            <a:pPr algn="ctr"/>
            <a:r>
              <a:rPr lang="pl-PL" b="1" dirty="0"/>
              <a:t>(stan na </a:t>
            </a:r>
            <a:r>
              <a:rPr lang="pl-PL" b="1" dirty="0" smtClean="0"/>
              <a:t>31.08.2018 </a:t>
            </a:r>
            <a:r>
              <a:rPr lang="pl-PL" b="1" dirty="0"/>
              <a:t>r</a:t>
            </a:r>
            <a:r>
              <a:rPr lang="pl-PL" b="1" dirty="0" smtClean="0"/>
              <a:t>.)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78532"/>
              </p:ext>
            </p:extLst>
          </p:nvPr>
        </p:nvGraphicFramePr>
        <p:xfrm>
          <a:off x="35496" y="1975322"/>
          <a:ext cx="9108504" cy="476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3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pasik\AppData\Local\Microsoft\Windows\Temporary Internet Files\Content.Outlook\HFTRD3GG\FE_PR-DS-UE_EFSI-poziom-PL-k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5783"/>
            <a:ext cx="3744416" cy="3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11560" y="10527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Regionalny Program Operacyjny Województwa Dolnośląskiego 2014-2020</a:t>
            </a:r>
          </a:p>
          <a:p>
            <a:pPr algn="ctr"/>
            <a:r>
              <a:rPr lang="pl-PL" b="1" dirty="0"/>
              <a:t> na tle innych programów regionalnych</a:t>
            </a:r>
          </a:p>
          <a:p>
            <a:pPr algn="ctr"/>
            <a:r>
              <a:rPr lang="pl-PL" b="1" dirty="0"/>
              <a:t>(stan na </a:t>
            </a:r>
            <a:r>
              <a:rPr lang="pl-PL" b="1" dirty="0" smtClean="0"/>
              <a:t>31.07.2018 </a:t>
            </a:r>
            <a:r>
              <a:rPr lang="pl-PL" b="1" dirty="0"/>
              <a:t>r</a:t>
            </a:r>
            <a:r>
              <a:rPr lang="pl-PL" b="1" dirty="0" smtClean="0"/>
              <a:t>.)</a:t>
            </a:r>
          </a:p>
          <a:p>
            <a:pPr algn="ctr"/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</a:rPr>
              <a:t>Wartość </a:t>
            </a:r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wniosków </a:t>
            </a:r>
            <a:r>
              <a:rPr lang="pl-PL" sz="1600" b="1" dirty="0" smtClean="0">
                <a:solidFill>
                  <a:schemeClr val="bg1">
                    <a:lumMod val="50000"/>
                  </a:schemeClr>
                </a:solidFill>
              </a:rPr>
              <a:t>beneficjentów o płatność, jako % alokacji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1595"/>
            <a:ext cx="8983299" cy="45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54253" y="6487936"/>
            <a:ext cx="78488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</a:t>
            </a:r>
            <a:r>
              <a:rPr lang="pl-PL" sz="1050" dirty="0" smtClean="0"/>
              <a:t>ródło: </a:t>
            </a:r>
            <a:r>
              <a:rPr lang="pl-PL" sz="1050" i="1" dirty="0" smtClean="0"/>
              <a:t>Biuletyn informacyjny </a:t>
            </a:r>
            <a:r>
              <a:rPr lang="pl-PL" sz="1050" i="1" dirty="0" err="1" smtClean="0"/>
              <a:t>MIiR</a:t>
            </a:r>
            <a:r>
              <a:rPr lang="pl-PL" sz="1050" i="1" dirty="0" smtClean="0"/>
              <a:t> dla członków KM RPO, sierpień 2018</a:t>
            </a:r>
          </a:p>
        </p:txBody>
      </p:sp>
    </p:spTree>
    <p:extLst>
      <p:ext uri="{BB962C8B-B14F-4D97-AF65-F5344CB8AC3E}">
        <p14:creationId xmlns:p14="http://schemas.microsoft.com/office/powerpoint/2010/main" val="38299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7850</TotalTime>
  <Words>593</Words>
  <Application>Microsoft Office PowerPoint</Application>
  <PresentationFormat>Pokaz na ekranie (4:3)</PresentationFormat>
  <Paragraphs>226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STAN REALIZACJI  REGIONALNEGO PROGRAMU OPERACYJNEGO WOJEWÓDZTWA DOLNOŚLĄSKIEGO 2014-2020 Wrocław, wrzesień 2018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Dzwonek</dc:creator>
  <cp:lastModifiedBy>1</cp:lastModifiedBy>
  <cp:revision>1300</cp:revision>
  <cp:lastPrinted>2018-09-12T08:22:00Z</cp:lastPrinted>
  <dcterms:created xsi:type="dcterms:W3CDTF">2015-04-22T07:48:15Z</dcterms:created>
  <dcterms:modified xsi:type="dcterms:W3CDTF">2018-09-17T12:05:54Z</dcterms:modified>
</cp:coreProperties>
</file>