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585" r:id="rId10"/>
    <p:sldId id="619" r:id="rId11"/>
    <p:sldId id="626" r:id="rId12"/>
    <p:sldId id="646" r:id="rId13"/>
    <p:sldId id="645" r:id="rId14"/>
    <p:sldId id="643" r:id="rId15"/>
    <p:sldId id="631" r:id="rId16"/>
    <p:sldId id="649" r:id="rId17"/>
    <p:sldId id="651" r:id="rId18"/>
    <p:sldId id="652" r:id="rId19"/>
    <p:sldId id="639" r:id="rId20"/>
    <p:sldId id="648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40" r:id="rId32"/>
    <p:sldId id="630" r:id="rId33"/>
    <p:sldId id="564" r:id="rId34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25.09.2018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d.widzialni.org/narzedziownia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2018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+mn-lt"/>
              </a:rPr>
              <a:t>Koncepcja ta jest realizowana przez zastosowanie co najmniej Standardów dostępności.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Wytycznych) – głównym ich celem jest zapewnienie osobom z niepełnosprawnościami na równi z innymi osobami pełnosprawnymi dostępu do funduszy europejskich w zakresie: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udziału,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użytkowania,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zrozumienia,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komunikowania się,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skorzystania z ich efektów.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B0609C-4A24-43DB-81B5-6603420F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42CE9A-3365-40F6-8400-8470C029B0DD}"/>
              </a:ext>
            </a:extLst>
          </p:cNvPr>
          <p:cNvSpPr txBox="1"/>
          <p:nvPr/>
        </p:nvSpPr>
        <p:spPr>
          <a:xfrm>
            <a:off x="1187624" y="1556792"/>
            <a:ext cx="6984776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regulują obszar, który podlega interwencji, tj. dotyczy produktów będących przedmiotem projektu.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CF43165-27EC-4BCE-A379-FE00D1B4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179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Wszystkie </a:t>
            </a:r>
            <a:r>
              <a:rPr lang="pl-PL" sz="2000" b="1" dirty="0">
                <a:latin typeface="+mn-lt"/>
              </a:rPr>
              <a:t>nowe produkty </a:t>
            </a:r>
            <a:r>
              <a:rPr lang="pl-PL" sz="2000" dirty="0">
                <a:latin typeface="+mn-lt"/>
              </a:rPr>
              <a:t>projektów muszą być zgodne z koncepcją uniwersalnego projektowania, co oznacza zastosowanie Standardów dostępności.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 przypadku dofinansowania gotowych projektów (istniejące budynki) o ile nie jest możliwa ich modyfikacja zgodnie ze Standardami dostępności, należy zapewnić realizację projektu w sposób dostępny dla osób z niepełnosprawnościami.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Od 2.01.2019 r. również takie projekty powinny uwzględniać  Standardy dostępności.</a:t>
            </a: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300" b="1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lvl="0" indent="-34290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+mn-lt"/>
                <a:ea typeface="Times New Roman" pitchFamily="18" charset="0"/>
                <a:cs typeface="Arial" pitchFamily="34" charset="0"/>
              </a:rPr>
              <a:t>Zawiera przykłady usprawnień, które stanowią odpowiedź na bariery na jakie napotykają w projekcie osoby z niepełnosprawnościami.</a:t>
            </a:r>
          </a:p>
          <a:p>
            <a:pPr lvl="0"/>
            <a:endParaRPr lang="pl-PL" dirty="0"/>
          </a:p>
          <a:p>
            <a:r>
              <a:rPr lang="pl-PL" b="1" dirty="0"/>
              <a:t>Przykładowe usprawnienie</a:t>
            </a:r>
            <a:r>
              <a:rPr lang="pl-PL" dirty="0"/>
              <a:t> w przypadku osób niewidomych, słabowidzących to: </a:t>
            </a:r>
          </a:p>
          <a:p>
            <a:r>
              <a:rPr lang="pl-PL" dirty="0"/>
              <a:t>-   wprowadzanie elementów kontrastowych i wypukłych w budynkach, </a:t>
            </a:r>
          </a:p>
          <a:p>
            <a:pPr marL="285750" indent="-285750">
              <a:buFontTx/>
              <a:buChar char="-"/>
            </a:pPr>
            <a:r>
              <a:rPr lang="pl-PL" dirty="0"/>
              <a:t>zakup i instalacja programów powiększających, mówiących, </a:t>
            </a:r>
          </a:p>
          <a:p>
            <a:pPr marL="285750" indent="-285750">
              <a:buFontTx/>
              <a:buChar char="-"/>
            </a:pPr>
            <a:r>
              <a:rPr lang="pl-PL" dirty="0"/>
              <a:t>pies asystujący/pies przewodnik, </a:t>
            </a: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484784"/>
            <a:ext cx="7416824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100" b="1" dirty="0">
                <a:latin typeface="+mn-lt"/>
              </a:rPr>
              <a:t>Standard edukacyjny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Uwzględnia potrzeby wszystkich użytkowników przez  organizację przestrzeni,  określenie wyposażenia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lekcyjnych, biblioteki, stołówki,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gimnastycznych a także wskazuje jakie obszary tematyczne powinny być brane pod uwagę w ramach doskonalenia kompetencji pedagogów tj.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Wspierające nowoczesne technologie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507456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100" b="1" dirty="0">
                <a:latin typeface="+mn-lt"/>
              </a:rPr>
              <a:t>Standard </a:t>
            </a:r>
            <a:r>
              <a:rPr lang="pl-PL" sz="2100" b="1" dirty="0" err="1">
                <a:latin typeface="+mn-lt"/>
              </a:rPr>
              <a:t>informacyjno</a:t>
            </a:r>
            <a:r>
              <a:rPr lang="pl-PL" sz="2100" b="1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Zawiera wskazówki dotyczące materiałów informacyjnych o projekcie (plakaty, ulotki, ogłoszenia), dokumentów rekrutacyjnych (ankiety, formularze rekrutacyjne) oraz materiałów szkoleniowych. 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Dokumenty te są przygotowane w sposób dostępny i udostępniane co najmniej w wersji elektronicznej.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</a:rPr>
              <a:t>W przypadku spotkań (konferencje itp.) każdorazowo umieszcza się w formularzach zgłoszeniowych co najmniej jedno pytanie o specjalne potrzeby uczestników projektu. Zgłoszenie specjalnej potrzeby obliguje organizatora do jej spełnienia w możliwie największym stopniu.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24B790-6A5D-4021-9506-9189A60F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722E06-4ED0-4714-A5C1-361DEA14588A}"/>
              </a:ext>
            </a:extLst>
          </p:cNvPr>
          <p:cNvSpPr txBox="1"/>
          <p:nvPr/>
        </p:nvSpPr>
        <p:spPr>
          <a:xfrm>
            <a:off x="899592" y="1340768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nagranie wideo będzie dostępne dla osób, które nie mogą wziąć udziału </a:t>
            </a:r>
            <a:br>
              <a:rPr lang="pl-PL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 spotkaniu rekrutacyjnym,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język łatwy będzie zrozumiały dla większości osób,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a dzięki tłumaczeniu na język migowy informacja o projekcie będzie dostępna dla osób niesłyszących.</a:t>
            </a:r>
            <a:endParaRPr lang="pl-PL" b="1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D369AC72-F751-4FFF-8EA7-125343E8B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1505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Wszystkie działania świadczone w projektach, odbywają się w budynkach (miejscach) dostępnych dla osób z niepełnosprawnościami zgodnie ze </a:t>
            </a:r>
            <a:r>
              <a:rPr lang="pl-PL" sz="2000" b="1" dirty="0">
                <a:latin typeface="+mn-lt"/>
              </a:rPr>
              <a:t>Standardem architektonicznym</a:t>
            </a:r>
            <a:r>
              <a:rPr lang="pl-PL" sz="2000" dirty="0">
                <a:latin typeface="+mn-lt"/>
              </a:rPr>
              <a:t>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Jeżeli na danym terenie, nie istnieje miejsce spełniające te warunki, lub wnioskodawca ma do dyspozycji kilka miejsc w różnym stopniu je spełniające, wybiera miejsce, które w pełni spełnia kryteria dostępności lub jest im najbliższe przy zastosowaniu mechanizmu racjonalnych usprawnień.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  <a:endParaRPr lang="pl-PL" sz="2000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</a:t>
            </a:r>
            <a:r>
              <a:rPr lang="pl-PL" sz="2100" i="1" dirty="0" err="1">
                <a:latin typeface="+mn-lt"/>
              </a:rPr>
              <a:t>niepełnosprawnościami</a:t>
            </a:r>
            <a:r>
              <a:rPr lang="pl-PL" sz="2100" i="1" dirty="0">
                <a:latin typeface="+mn-lt"/>
              </a:rPr>
              <a:t>”</a:t>
            </a:r>
            <a:r>
              <a:rPr lang="pl-PL" sz="2100" dirty="0">
                <a:latin typeface="+mn-lt"/>
              </a:rPr>
              <a:t>.</a:t>
            </a: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100" dirty="0">
                <a:latin typeface="+mn-lt"/>
                <a:cs typeface="Arial" charset="0"/>
              </a:rPr>
              <a:t>    </a:t>
            </a:r>
            <a:r>
              <a:rPr lang="pl-PL" altLang="pl-PL" sz="21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1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Wytyczne</a:t>
            </a:r>
            <a:r>
              <a:rPr lang="pl-PL" altLang="pl-PL" sz="2300" dirty="0">
                <a:latin typeface="+mn-lt"/>
                <a:cs typeface="Arial" charset="0"/>
              </a:rPr>
              <a:t> w zakresie realizacji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Poradnik </a:t>
            </a:r>
            <a:r>
              <a:rPr lang="pl-PL" altLang="pl-PL" sz="23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internetowych, dokumentach elektronicznych czy multimediach zgodnie </a:t>
            </a:r>
            <a:b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z wymogami określonymi w </a:t>
            </a:r>
            <a:r>
              <a:rPr lang="pl-PL" sz="2100" b="1" dirty="0">
                <a:latin typeface="+mn-lt"/>
                <a:ea typeface="Times New Roman" pitchFamily="18" charset="0"/>
                <a:cs typeface="Arial" pitchFamily="34" charset="0"/>
              </a:rPr>
              <a:t>Standardzie cyfrowym</a:t>
            </a: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  <a:ea typeface="Calibri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Dzięki zastosowaniu zasady dostępności takie zasoby są osiągalne dla wszystkich osób, w tym niepełnosprawnych sensorycznie (osoby niewidome </a:t>
            </a:r>
            <a:b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sz="2100" dirty="0">
                <a:latin typeface="+mn-lt"/>
              </a:rPr>
              <a:t>i słabowidzące, osoby niesłyszące i słabosłyszące oraz osoby głucho-niewidome</a:t>
            </a: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), niepełnosprawnych fizycznie (ograniczenia ruchowe), a także osoby dotknięte niepełnosprawnością psychiczną. </a:t>
            </a:r>
            <a:r>
              <a:rPr lang="pl-PL" sz="2100" dirty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sz="1500" dirty="0">
                <a:latin typeface="+mn-lt"/>
                <a:hlinkClick r:id="rId2"/>
              </a:rPr>
              <a:t>http://pad.widzialni.org/narzedziownia</a:t>
            </a:r>
            <a:r>
              <a:rPr lang="pl-PL" sz="1500" dirty="0">
                <a:latin typeface="+mn-lt"/>
              </a:rPr>
              <a:t> - przydatne, sprawdzone i popularne programy, aplikacje i strony www związane z szeroko pojętą dostępnością cyfrową. Znajdują się tu opisy i adresy programów asystujących - np. czytających, powiększających -  </a:t>
            </a:r>
            <a:r>
              <a:rPr lang="pl-PL" sz="1500" dirty="0" err="1">
                <a:latin typeface="+mn-lt"/>
              </a:rPr>
              <a:t>walidatorów</a:t>
            </a:r>
            <a:r>
              <a:rPr lang="pl-PL" sz="1500" dirty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38854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</a:t>
            </a:r>
            <a:r>
              <a:rPr lang="pl-PL" sz="2800" b="1" dirty="0">
                <a:latin typeface="+mj-lt"/>
              </a:rPr>
              <a:t>produktów</a:t>
            </a:r>
            <a:r>
              <a:rPr lang="pl-PL" sz="2800" dirty="0">
                <a:latin typeface="+mj-lt"/>
              </a:rPr>
              <a:t>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484784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b="1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musi wynikać wprost z zapisów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dofinansowanie. </a:t>
            </a:r>
          </a:p>
          <a:p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deklaruje neutralność produktu względem zasady, wówczas z listy rozwijanej w pkt. 1.20 Typ projektu powinien wybrać opcję:  </a:t>
            </a: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280920" cy="547260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pl-PL" sz="2100" b="1" dirty="0">
                <a:latin typeface="+mn-lt"/>
              </a:rPr>
              <a:t>Uwaga ważne: Należy zapoznać się z instrukcją wypełniania wniosków!</a:t>
            </a:r>
          </a:p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algn="ctr"/>
            <a:endParaRPr lang="pl-PL" sz="19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 W </a:t>
            </a:r>
            <a:r>
              <a:rPr lang="pl-PL" sz="1900" b="1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b="1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b="1" dirty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>
              <a:latin typeface="+mn-lt"/>
            </a:endParaRPr>
          </a:p>
          <a:p>
            <a:pPr algn="ctr"/>
            <a:endParaRPr lang="pl-PL" sz="2100" b="1" dirty="0">
              <a:latin typeface="+mn-lt"/>
            </a:endParaRPr>
          </a:p>
          <a:p>
            <a:pPr lvl="0" algn="just" eaLnBrk="1" hangingPunct="1"/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b="1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>
                <a:latin typeface="+mn-lt"/>
              </a:rPr>
              <a:t>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b="1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>
                <a:latin typeface="+mn-lt"/>
              </a:rPr>
              <a:t>niepełnosprawnościami</a:t>
            </a:r>
            <a:r>
              <a:rPr lang="pl-PL" sz="21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zastrzeżonej </a:t>
            </a:r>
            <a:r>
              <a:rPr lang="pl-PL" sz="21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1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zatrudnieniowej </a:t>
            </a:r>
            <a:r>
              <a:rPr lang="pl-PL" sz="21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b="1" u="sng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z niepełnosprawnością sprzężoną; </a:t>
            </a: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1196752"/>
            <a:ext cx="7992368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i="1">
                <a:latin typeface="+mn-lt"/>
              </a:rPr>
              <a:t>magdalena.danowska</a:t>
            </a:r>
            <a:r>
              <a:rPr lang="pl-PL" sz="1400" b="1" i="1" dirty="0" err="1">
                <a:latin typeface="+mn-lt"/>
              </a:rPr>
              <a:t>@</a:t>
            </a:r>
            <a:r>
              <a:rPr lang="pl-PL" sz="1400" b="1" i="1" err="1">
                <a:latin typeface="+mn-lt"/>
              </a:rPr>
              <a:t>dolnyslask</a:t>
            </a:r>
            <a:r>
              <a:rPr lang="pl-PL" sz="1400" b="1" i="1">
                <a:latin typeface="+mn-lt"/>
              </a:rPr>
              <a:t>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500" b="1" dirty="0">
                <a:latin typeface="+mj-lt"/>
              </a:rPr>
              <a:t>Uczeń/dziecko z niepełnosprawnością  - dotyczy wyłącznie projektów </a:t>
            </a:r>
            <a:br>
              <a:rPr lang="pl-PL" sz="2500" b="1" dirty="0">
                <a:latin typeface="+mj-lt"/>
              </a:rPr>
            </a:br>
            <a:r>
              <a:rPr lang="pl-PL" sz="2500" b="1" dirty="0">
                <a:latin typeface="+mj-lt"/>
              </a:rPr>
              <a:t>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</a:t>
            </a:r>
            <a:br>
              <a:rPr lang="pl-PL" sz="2500" dirty="0">
                <a:latin typeface="+mn-lt"/>
              </a:rPr>
            </a:br>
            <a:r>
              <a:rPr lang="pl-PL" sz="2500" dirty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/>
            <a:endParaRPr lang="pl-PL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sz="20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/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j-lt"/>
              </a:rPr>
              <a:t>Dyskryminacja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>
                <a:latin typeface="+mn-lt"/>
              </a:rPr>
              <a:t>Jakiekolwiek różnicowanie, wykluczanie lub ograniczanie ze względu na jakiekolwiek przesłanki, którego </a:t>
            </a:r>
            <a:r>
              <a:rPr lang="pl-PL" u="sng" dirty="0">
                <a:latin typeface="+mn-lt"/>
              </a:rPr>
              <a:t>celem</a:t>
            </a:r>
            <a:r>
              <a:rPr lang="pl-PL" dirty="0">
                <a:latin typeface="+mn-lt"/>
              </a:rPr>
              <a:t> lub </a:t>
            </a:r>
            <a:r>
              <a:rPr lang="pl-PL" u="sng" dirty="0">
                <a:latin typeface="+mn-lt"/>
              </a:rPr>
              <a:t>skutkiem</a:t>
            </a:r>
            <a:r>
              <a:rPr lang="pl-PL" dirty="0">
                <a:latin typeface="+mn-lt"/>
              </a:rPr>
              <a:t> jest naruszenie lub zniweczenie uznania, korzystania lub wykonywania wszelkich praw człowieka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podstawowych wolności w dziedzinie polityki, gospodarki, w dziedzinie społecznej, kulturalnej, obywatelskiej lub w jakiejkolwiek innej, na zasadzie równości z innymi osobami. </a:t>
            </a:r>
          </a:p>
          <a:p>
            <a:pPr>
              <a:lnSpc>
                <a:spcPct val="160000"/>
              </a:lnSpc>
            </a:pPr>
            <a:endParaRPr lang="pl-PL" b="1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72816"/>
            <a:ext cx="7920880" cy="43204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u="dbl" dirty="0">
              <a:latin typeface="+mj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dirty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</a:t>
            </a:r>
            <a:br>
              <a:rPr lang="pl-PL" altLang="pl-PL" dirty="0">
                <a:latin typeface="+mn-lt"/>
                <a:cs typeface="Arial" charset="0"/>
              </a:rPr>
            </a:br>
            <a:r>
              <a:rPr lang="pl-PL" altLang="pl-PL" dirty="0">
                <a:latin typeface="+mn-lt"/>
                <a:cs typeface="Arial" charset="0"/>
              </a:rPr>
              <a:t>z niepełnosprawnościami na korzystanie z nich na zasadzie równości z innymi osobami.</a:t>
            </a:r>
          </a:p>
          <a:p>
            <a:pPr marL="285750" indent="-285750" eaLnBrk="1" hangingPunct="1">
              <a:lnSpc>
                <a:spcPct val="150000"/>
              </a:lnSpc>
              <a:defRPr/>
            </a:pPr>
            <a:endParaRPr lang="pl-PL" altLang="pl-PL" dirty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Dostępność oznacza, że wszystkie produkty np. materiały szkoleniowe, modernizowane obiekty mogą być wykorzystywane przez osoby z niepełnosprawnościami. Modernizacja dotyczy  co najmniej tych elementów budynku, które były przedmiotem finansowania EFS.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13188</TotalTime>
  <Words>1664</Words>
  <Application>Microsoft Office PowerPoint</Application>
  <PresentationFormat>Pokaz na ekranie (4:3)</PresentationFormat>
  <Paragraphs>309</Paragraphs>
  <Slides>33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1150</cp:revision>
  <cp:lastPrinted>2018-05-22T10:19:42Z</cp:lastPrinted>
  <dcterms:created xsi:type="dcterms:W3CDTF">2010-12-31T07:04:34Z</dcterms:created>
  <dcterms:modified xsi:type="dcterms:W3CDTF">2018-09-25T06:20:37Z</dcterms:modified>
</cp:coreProperties>
</file>