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33" r:id="rId2"/>
    <p:sldMasterId id="2147483745" r:id="rId3"/>
    <p:sldMasterId id="2147483757" r:id="rId4"/>
    <p:sldMasterId id="2147483769" r:id="rId5"/>
    <p:sldMasterId id="2147483782" r:id="rId6"/>
    <p:sldMasterId id="2147483794" r:id="rId7"/>
    <p:sldMasterId id="2147483807" r:id="rId8"/>
    <p:sldMasterId id="2147483819" r:id="rId9"/>
  </p:sldMasterIdLst>
  <p:notesMasterIdLst>
    <p:notesMasterId r:id="rId25"/>
  </p:notesMasterIdLst>
  <p:handoutMasterIdLst>
    <p:handoutMasterId r:id="rId26"/>
  </p:handoutMasterIdLst>
  <p:sldIdLst>
    <p:sldId id="447" r:id="rId10"/>
    <p:sldId id="451" r:id="rId11"/>
    <p:sldId id="484" r:id="rId12"/>
    <p:sldId id="450" r:id="rId13"/>
    <p:sldId id="462" r:id="rId14"/>
    <p:sldId id="452" r:id="rId15"/>
    <p:sldId id="453" r:id="rId16"/>
    <p:sldId id="454" r:id="rId17"/>
    <p:sldId id="455" r:id="rId18"/>
    <p:sldId id="456" r:id="rId19"/>
    <p:sldId id="485" r:id="rId20"/>
    <p:sldId id="457" r:id="rId21"/>
    <p:sldId id="486" r:id="rId22"/>
    <p:sldId id="458" r:id="rId23"/>
    <p:sldId id="481" r:id="rId2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">
          <p15:clr>
            <a:srgbClr val="A4A3A4"/>
          </p15:clr>
        </p15:guide>
        <p15:guide id="2" pos="54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68A9D6"/>
    <a:srgbClr val="5B9BD5"/>
    <a:srgbClr val="8CB8E0"/>
    <a:srgbClr val="729DDC"/>
    <a:srgbClr val="009999"/>
    <a:srgbClr val="FFCC00"/>
    <a:srgbClr val="33CC33"/>
    <a:srgbClr val="66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8" autoAdjust="0"/>
    <p:restoredTop sz="94394" autoAdjust="0"/>
  </p:normalViewPr>
  <p:slideViewPr>
    <p:cSldViewPr snapToGrid="0" snapToObjects="1">
      <p:cViewPr varScale="1">
        <p:scale>
          <a:sx n="92" d="100"/>
          <a:sy n="92" d="100"/>
        </p:scale>
        <p:origin x="90" y="324"/>
      </p:cViewPr>
      <p:guideLst>
        <p:guide orient="horz" pos="280"/>
        <p:guide pos="5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3768-BA14-4779-B609-F485DB37B6AA}" type="datetimeFigureOut">
              <a:rPr lang="pl-PL" smtClean="0"/>
              <a:t>2018-09-17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F4170-3E92-4FD3-872A-AD8D322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32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5A976-978D-4EB7-BE5F-61C48A6C2BCB}" type="datetimeFigureOut">
              <a:rPr lang="pl-PL" smtClean="0"/>
              <a:pPr/>
              <a:t>2018-09-17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E604-8FA7-48BF-8C13-7ED7EBFE423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85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269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963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24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403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62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046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82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64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886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547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168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604-8FA7-48BF-8C13-7ED7EBFE423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28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7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5F31C-2152-44D3-A5D2-F7F7949F83D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377462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6079-F711-4BFC-897D-18FEF677686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80150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61E0-6814-4DE6-BB6B-FC3A09012AB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98601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3053-DE75-4BEF-B825-1FD8A44432C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61438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5C62-56A6-42B5-BDFE-F9BE6B96A5E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54813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9264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7A79D5-1084-4555-A4EC-727F3B276D0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833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4088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Układ niestandard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 userDrawn="1"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959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1125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87264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1125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14418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D940-65B5-4AE2-AB0B-1F88FBC6A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26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8237-5158-4B7C-930E-FBC2244560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45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B9133-8071-4CBC-823A-F3D446F4FD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151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0A568-537E-4A22-BED5-9F9D14A206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71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76124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B4EB-B886-488A-ABC8-E698793165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388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5765-E626-43B3-AE77-138B601E1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15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F09EE-7716-4C47-9D79-3D08789E2E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589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407E-E079-4AC2-9751-F59A5AF8D3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750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15888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C2BC-767A-43C6-A595-C9AF32D85C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6812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8" y="-114300"/>
            <a:ext cx="46593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96923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8" y="-114300"/>
            <a:ext cx="46593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83338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ED8C-F095-4274-B6BA-B7B0A7C1EE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964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28B6-7CD0-461E-8145-5442C51BC9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6563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B015-F115-47D3-9F03-3C31A981B7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02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719F8F-5481-41CE-BE01-9B9A7452384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25963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E7011-9940-4EEA-9D0C-8AE1E06E4D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058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113B-A332-4691-AC3C-50C64DFCCE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840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9AFE-20A1-43EE-B94E-3ABBD5C078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132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4233-9982-4436-A8F5-B33DFB6B84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80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67EC-C765-41C8-A9C6-5635F9AD78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0882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-136525"/>
            <a:ext cx="42481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BD90-DE26-46C3-ACBA-EC028CB11E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364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86814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7758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7FDA-43C7-418D-B53B-C8BAFCB7DD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7345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A653-65C5-4F62-9132-8CCC4C49FA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46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F550B4-B0DA-4222-8595-46B8B21F5A1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7170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2663" y="-119063"/>
            <a:ext cx="42370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7358-3123-49AF-B0A5-CF1357F5F5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83941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EEDB-ABCF-447F-ADDA-B89E3012F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02097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1446-2E59-4E7D-B393-B4CA44AA96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5238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0346-CCD7-4F55-A6FF-3454606796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136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5138F-8CB9-4E55-9E74-7BEEC45751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3608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F419-C5A2-4015-898D-9B7E8CAC2E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5082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8" y="-149225"/>
            <a:ext cx="41830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7087-E8FA-468F-98A7-E6E852F04A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2254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6741782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815573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EF3A-C6F6-43FB-BB43-0B325F11B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9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1B1409-5130-4F04-8581-938EE8EAF97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64516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29-D916-4251-8119-AA6463213B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2405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A370A-3F8D-4430-ADA7-E2C8D3E8E6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1724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9654-46EF-46E0-886A-30D320B64E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4363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C346-B7F5-4F95-B6A8-20C74B3F49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1081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2D6A-F29F-496D-AEB5-02515193B0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016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DDE7-3D29-453F-91C9-D10EF2658D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5966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A65CB-8FD5-4124-854D-C020F11ED1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49954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-139700"/>
            <a:ext cx="4300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D58F-B6AD-46C0-88EC-D789B9E6A5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999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668534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7975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5677A3-041C-45ED-A1A7-FE826E1F408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12258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944799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0659-E524-4230-AFE4-B954867A52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7236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2F1C-8F60-4402-9548-A21721D57D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2731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7929-50DD-462D-97EB-6559B25F8B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182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6C40-8F77-4FC9-8B1F-BB521824F0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2217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2202-13AB-4787-8FD1-3B0252620A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3609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84D8-4175-4D06-A0AF-731ED0A32C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3340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47D2-DC00-40F9-8A86-3D0C7D661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3008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0EBA-8CB2-4374-9676-F3C851943D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0207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C89E-2689-461C-8D8C-887FFB67AF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4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64B889-6304-497E-8BF5-4E15FDAA58E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80429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266961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8860850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E465-F5EC-48C4-A591-B285ABB30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367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2235-1339-48E5-A73B-3694FDF843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8355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3DA2-F2E1-43B5-845A-70578D9EE9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1658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3CE9-C004-405F-8631-B620FE8170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5976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59CA-EAEA-4456-89F7-C693B3BF9B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8444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6079-F711-4BFC-897D-18FEF67768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4824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61E0-6814-4DE6-BB6B-FC3A09012A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5349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3053-DE75-4BEF-B825-1FD8A44432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4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74C3C-8CE6-409C-9524-FBA976118BF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57849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5C62-56A6-42B5-BDFE-F9BE6B96A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825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516998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408676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Kliknij, aby dodać tytuł prezentacji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-114300"/>
            <a:ext cx="4648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441225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17FA-5E19-42B8-AC0D-42B66D9938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7902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160E-8FC5-49EF-907D-723E51873C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881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2E14-2061-48C3-9EFE-CA46EF40F4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0061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894F-7641-4CDE-A8BF-482670B875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15706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DA49B-B7EA-4918-ADE8-806A86C5FF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81506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2687-4FC4-42CC-9A08-F6B71A67F3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87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1A354-275A-45E9-AEF4-216A19EE3FC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5350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0EAE-AB87-4CF1-B780-262216FB26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2809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E975-0B2F-4F79-A2FC-F284CFD406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64159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-11113"/>
            <a:ext cx="44005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DB91-1122-4D39-B83F-47B470E4A0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4128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8" y="288146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28650" y="4223742"/>
            <a:ext cx="7886700" cy="933450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254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8650" y="4833938"/>
            <a:ext cx="7886700" cy="922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8" y="288146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28650" y="4295750"/>
            <a:ext cx="7886700" cy="933450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095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E465-F5EC-48C4-A591-B285ABB30E5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250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2235-1339-48E5-A73B-3694FDF843B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5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3DA2-F2E1-43B5-845A-70578D9EE94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15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3CE9-C004-405F-8631-B620FE81701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81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59CA-EAEA-4456-89F7-C693B3BF9BF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27" y="276975"/>
            <a:ext cx="4468411" cy="45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0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1.jp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441A354-275A-45E9-AEF4-216A19EE3FC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617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83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E3D227-65F5-41D6-9FF0-CB91992D9D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6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83C021-3010-4D38-B0AE-05F7B41075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71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28F23A-CBF3-4888-95E0-3BE0338B7A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94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186C02-8285-4183-8CE5-567C165FE0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27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58C33E-ADAB-48A0-8B9B-17F1176304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2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65B23-C968-43EA-AA3A-412F9C20CE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6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F9AE73-FA79-43E8-8745-CD970851BB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63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65B23-C968-43EA-AA3A-412F9C20CEC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4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03385" y="4548521"/>
            <a:ext cx="7801423" cy="1044411"/>
          </a:xfrm>
          <a:prstGeom prst="rect">
            <a:avLst/>
          </a:prstGeom>
          <a:solidFill>
            <a:srgbClr val="FBBA00"/>
          </a:solidFill>
          <a:ln>
            <a:solidFill>
              <a:srgbClr val="FBB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altLang="pl-PL" b="1" dirty="0"/>
              <a:t/>
            </a:r>
            <a:br>
              <a:rPr lang="pl-PL" altLang="pl-PL" b="1" dirty="0"/>
            </a:br>
            <a:r>
              <a:rPr lang="pl-PL" altLang="pl-PL" b="1" dirty="0"/>
              <a:t/>
            </a:r>
            <a:br>
              <a:rPr lang="pl-PL" altLang="pl-PL" b="1" dirty="0"/>
            </a:br>
            <a:endParaRPr lang="pl-PL" altLang="pl-PL" sz="2400" b="1" dirty="0" smtClean="0"/>
          </a:p>
          <a:p>
            <a:pPr algn="ctr"/>
            <a:r>
              <a:rPr lang="pl-PL" altLang="pl-PL" sz="2400" b="1" dirty="0" smtClean="0">
                <a:solidFill>
                  <a:schemeClr val="tx1"/>
                </a:solidFill>
              </a:rPr>
              <a:t>Zagadnienia związane z </a:t>
            </a:r>
            <a:r>
              <a:rPr lang="pl-PL" altLang="pl-PL" sz="2400" b="1" dirty="0" err="1" smtClean="0">
                <a:solidFill>
                  <a:schemeClr val="tx1"/>
                </a:solidFill>
              </a:rPr>
              <a:t>niekwalifikowalnością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VAT </a:t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</a:rPr>
              <a:t>w przypadku udzielania wsparcia finansowego w ramach projektów EFS</a:t>
            </a:r>
            <a:endParaRPr lang="pl-PL" altLang="pl-PL" b="1" dirty="0"/>
          </a:p>
          <a:p>
            <a:endParaRPr lang="pl-PL" altLang="pl-PL" b="1" dirty="0"/>
          </a:p>
          <a:p>
            <a:endParaRPr lang="pl-PL" altLang="pl-PL" b="1" dirty="0"/>
          </a:p>
          <a:p>
            <a:pPr algn="r"/>
            <a:r>
              <a:rPr lang="pl-PL" altLang="pl-PL" b="1" dirty="0"/>
              <a:t>				</a:t>
            </a:r>
            <a:r>
              <a:rPr lang="pl-PL" altLang="pl-PL" b="1" dirty="0">
                <a:solidFill>
                  <a:schemeClr val="tx1"/>
                </a:solidFill>
              </a:rPr>
              <a:t>Wrocław dnia </a:t>
            </a:r>
            <a:r>
              <a:rPr lang="pl-PL" altLang="pl-PL" b="1" dirty="0" smtClean="0">
                <a:solidFill>
                  <a:schemeClr val="tx1"/>
                </a:solidFill>
              </a:rPr>
              <a:t>18 września </a:t>
            </a:r>
            <a:r>
              <a:rPr lang="pl-PL" altLang="pl-PL" b="1" dirty="0">
                <a:solidFill>
                  <a:schemeClr val="tx1"/>
                </a:solidFill>
              </a:rPr>
              <a:t>2018 r. </a:t>
            </a:r>
          </a:p>
        </p:txBody>
      </p:sp>
      <p:sp>
        <p:nvSpPr>
          <p:cNvPr id="8" name="Prostokąt 7"/>
          <p:cNvSpPr/>
          <p:nvPr/>
        </p:nvSpPr>
        <p:spPr>
          <a:xfrm>
            <a:off x="330200" y="311150"/>
            <a:ext cx="4235450" cy="552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611559" y="4936234"/>
            <a:ext cx="8346009" cy="1127213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endParaRPr lang="pl-PL" sz="2600" dirty="0"/>
          </a:p>
        </p:txBody>
      </p:sp>
      <p:grpSp>
        <p:nvGrpSpPr>
          <p:cNvPr id="5" name="Grupa 4"/>
          <p:cNvGrpSpPr/>
          <p:nvPr/>
        </p:nvGrpSpPr>
        <p:grpSpPr>
          <a:xfrm>
            <a:off x="64760" y="51146"/>
            <a:ext cx="4766330" cy="599567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Obraz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44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cs typeface="Arial" charset="0"/>
              </a:rPr>
              <a:t>Projekty konkursowe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cs typeface="Arial" charset="0"/>
              </a:rPr>
              <a:t>Dotacje na rozpoczęcie działalności gospodarczej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Dotacja wypłacana jest w kwocie </a:t>
            </a:r>
            <a:r>
              <a:rPr lang="pl-PL" altLang="pl-PL" sz="1600" b="1" dirty="0" smtClean="0">
                <a:cs typeface="Arial" charset="0"/>
              </a:rPr>
              <a:t>pełnej </a:t>
            </a:r>
            <a:r>
              <a:rPr lang="pl-PL" altLang="pl-PL" sz="1600" dirty="0" smtClean="0">
                <a:cs typeface="Arial" charset="0"/>
              </a:rPr>
              <a:t>– kwocie wykazanej w biznesplanie</a:t>
            </a:r>
            <a:r>
              <a:rPr lang="pl-PL" altLang="pl-PL" sz="1600" b="1" dirty="0" smtClean="0">
                <a:cs typeface="Arial" charset="0"/>
              </a:rPr>
              <a:t>, w przypadku gdy uczestnik w oświadczeniu wskaże, iż nie zamierza</a:t>
            </a:r>
            <a:r>
              <a:rPr lang="pl-PL" altLang="pl-PL" sz="1600" dirty="0" smtClean="0">
                <a:cs typeface="Arial" charset="0"/>
              </a:rPr>
              <a:t> </a:t>
            </a:r>
            <a:r>
              <a:rPr lang="pl-PL" altLang="pl-PL" sz="1600" b="1" dirty="0" smtClean="0">
                <a:cs typeface="Arial" charset="0"/>
              </a:rPr>
              <a:t>zarejestrować się jako podatnik VAT</a:t>
            </a:r>
            <a:r>
              <a:rPr lang="pl-PL" altLang="pl-PL" sz="1600" dirty="0" smtClean="0">
                <a:cs typeface="Arial" charset="0"/>
              </a:rPr>
              <a:t>, </a:t>
            </a:r>
            <a:br>
              <a:rPr lang="pl-PL" altLang="pl-PL" sz="1600" dirty="0" smtClean="0">
                <a:cs typeface="Arial" charset="0"/>
              </a:rPr>
            </a:br>
            <a:r>
              <a:rPr lang="pl-PL" altLang="pl-PL" sz="1600" dirty="0" smtClean="0">
                <a:cs typeface="Arial" charset="0"/>
              </a:rPr>
              <a:t>a w kwocie </a:t>
            </a:r>
            <a:r>
              <a:rPr lang="pl-PL" altLang="pl-PL" sz="1600" b="1" dirty="0" smtClean="0">
                <a:cs typeface="Arial" charset="0"/>
              </a:rPr>
              <a:t>pomniejszonej</a:t>
            </a:r>
            <a:r>
              <a:rPr lang="pl-PL" altLang="pl-PL" sz="1600" dirty="0" smtClean="0">
                <a:cs typeface="Arial" charset="0"/>
              </a:rPr>
              <a:t>, tj. kwocie wskazanej w biznesplanie pomniejszonej o iloraz kwoty z biznesplanu i liczby 1,23 (np. kwota z biznesplanu 123 zł/1,23=100 zł), w przypadku, gdy uczestnik w oświadczeniu wskaże, iż </a:t>
            </a:r>
            <a:r>
              <a:rPr lang="pl-PL" altLang="pl-PL" sz="1600" b="1" dirty="0" smtClean="0">
                <a:cs typeface="Arial" charset="0"/>
              </a:rPr>
              <a:t>zamierza zarejestrować się jako podatnik VAT</a:t>
            </a:r>
            <a:r>
              <a:rPr lang="pl-PL" altLang="pl-PL" sz="1600" dirty="0">
                <a:cs typeface="Arial" charset="0"/>
              </a:rPr>
              <a:t> </a:t>
            </a:r>
            <a:r>
              <a:rPr lang="pl-PL" altLang="pl-PL" sz="1600" dirty="0" smtClean="0">
                <a:cs typeface="Arial" charset="0"/>
              </a:rPr>
              <a:t/>
            </a:r>
            <a:br>
              <a:rPr lang="pl-PL" altLang="pl-PL" sz="1600" dirty="0" smtClean="0">
                <a:cs typeface="Arial" charset="0"/>
              </a:rPr>
            </a:br>
            <a:r>
              <a:rPr lang="pl-PL" altLang="pl-PL" sz="1600" dirty="0" smtClean="0">
                <a:cs typeface="Arial" charset="0"/>
              </a:rPr>
              <a:t>(kwota pomniejszenia to maksymalna potencjalna kwota, którą uczestnik mógłby odzyskać).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W przypadku, gdy uczestnik, który otrzymał kwotę brutto, zarejestruje się jako podatnik VAT jest zobowiązany do zwrotu równowartości podatku VAT w terminie nie dłuższym niż 90 dni od dnia złożenia pierwszej deklaracji podatkowej.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Beneficjent co najmniej raz na kwartał oraz ostatni raz po upływie 12 miesięcy prowadzenia działalności gospodarczej sprawdza status uczestnika, któremu przyznano dotację w kwocie brutto, jako podatnika VAT, na portalu Podatkowym Ministerstwa Finansów.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7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cs typeface="Arial" charset="0"/>
              </a:rPr>
              <a:t>Projekty konkursowe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cs typeface="Arial" charset="0"/>
              </a:rPr>
              <a:t>Refundacja wyposażenia lub doposażenia stanowiska pracy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Refundacja  następuje w kwocie netto – w przypadku, gdy pracodawca jest podatnikiem VAT, </a:t>
            </a:r>
            <a:br>
              <a:rPr lang="pl-PL" altLang="pl-PL" sz="1600" dirty="0" smtClean="0">
                <a:cs typeface="Arial" charset="0"/>
              </a:rPr>
            </a:br>
            <a:r>
              <a:rPr lang="pl-PL" altLang="pl-PL" sz="1600" dirty="0" smtClean="0">
                <a:cs typeface="Arial" charset="0"/>
              </a:rPr>
              <a:t>a w kwocie brutto – w przypadku, gdy nie jest podatnikiem VAT.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Rozliczenie z Beneficjentem następuje na podstawie wniosku o refundację przedkładanego przez pracodawcę, potwierdzonego fakturami lub dokumentami księgowymi, co wynika z faktu, że jest to refundacja poniesionych wydatków.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600" dirty="0" smtClean="0">
                <a:cs typeface="Arial" charset="0"/>
              </a:rPr>
              <a:t>Beneficjent co najmniej raz na kwartał oraz ostatni raz po upływie 12 miesięcy prowadzenia działalności gospodarczej sprawdza status uczestnika, któremu przyznano dotację w kwocie brutto, jako podatnika VAT, na portalu Podatkowym Ministerstwa Finansów.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9827" y="2599981"/>
            <a:ext cx="8073948" cy="343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 smtClean="0"/>
              <a:t>Zakres stosowania Zaleceń</a:t>
            </a:r>
          </a:p>
          <a:p>
            <a:pPr algn="just">
              <a:spcBef>
                <a:spcPct val="0"/>
              </a:spcBef>
              <a:buNone/>
            </a:pPr>
            <a:r>
              <a:rPr lang="pl-PL" altLang="pl-PL" sz="1600" dirty="0" smtClean="0"/>
              <a:t>Zalecenia stosuje się do 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zawartych i realizowanych umów o dofinansowanie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umów o dofinansowanie, które zostaną zawarte w związku z naborami ogłoszonymi przed i po dacie wydania Zaleceń.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dotyczą PI 8i, PI 8iii, PI 8v, PI 9v RPO oraz PI 8ii PO WER. 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zalecenia nie mają zastosowania do zakończonych projektów.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wsparcie udzielone na dotychczasowych zasadach podlegają rozliczeniu zgodnie z zawartymi umowami.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nie ma konieczności aneksowania umów o dofinansowanie, o ile nie stanowią zapisów sprzecznych z Zaleceniami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zalecenia powinny być przekazane tylko tym Beneficjentom, którzy mogą mieć możliwość wdrożenia Zaleceń, w których będą jeszcze udzielane wspomniane formy wsparcia.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nie stosuje się do tych projektów, w których nie przewiduje się już kolejnych naborów uczestników</a:t>
            </a:r>
            <a:r>
              <a:rPr lang="pl-PL" altLang="pl-PL" sz="1600" dirty="0"/>
              <a:t> </a:t>
            </a:r>
            <a:r>
              <a:rPr lang="pl-PL" altLang="pl-PL" sz="1600" dirty="0" smtClean="0"/>
              <a:t>i zakończono udzielanie wsparcia.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Beneficjenci stosują Zalecenia od dnia ich otrzymania (dot. wersji ostatecznej).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Beneficjenci są zobligowani do zmiany regulaminów udzielania wsparcia w odniesieniu do kolejnych naborów uczestników, zgodnie ze wzorem przygotowanym przez IP RPO (obecnie w przygotowaniu)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/>
              <a:t>Nie ma konieczności aneksowania dotychczas zawartych umów z uczestnikami/pracodawcami, zbierania oświadczeń wstecz.</a:t>
            </a:r>
          </a:p>
          <a:p>
            <a:pPr marL="285750" indent="-285750" algn="just">
              <a:spcBef>
                <a:spcPct val="0"/>
              </a:spcBef>
            </a:pPr>
            <a:endParaRPr lang="pl-PL" altLang="pl-PL" sz="1600" dirty="0" smtClean="0"/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 b="1" dirty="0" smtClean="0"/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b="1" dirty="0" smtClean="0"/>
              <a:t> </a:t>
            </a:r>
            <a:endParaRPr lang="pl-PL" altLang="pl-PL" b="1" dirty="0"/>
          </a:p>
        </p:txBody>
      </p:sp>
    </p:spTree>
    <p:extLst>
      <p:ext uri="{BB962C8B-B14F-4D97-AF65-F5344CB8AC3E}">
        <p14:creationId xmlns:p14="http://schemas.microsoft.com/office/powerpoint/2010/main" val="38745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b="1" dirty="0" smtClean="0"/>
              <a:t>PYTANIA </a:t>
            </a:r>
            <a:endParaRPr lang="pl-PL" altLang="pl-PL" b="1" dirty="0"/>
          </a:p>
        </p:txBody>
      </p:sp>
    </p:spTree>
    <p:extLst>
      <p:ext uri="{BB962C8B-B14F-4D97-AF65-F5344CB8AC3E}">
        <p14:creationId xmlns:p14="http://schemas.microsoft.com/office/powerpoint/2010/main" val="21516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013988"/>
            <a:ext cx="8083550" cy="551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Jaka </a:t>
            </a:r>
            <a:r>
              <a:rPr lang="pl-PL" sz="1600" dirty="0"/>
              <a:t>będzie praktyka związana w chwili obecnej z wdrażaniem zaleceń związanych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 err="1"/>
              <a:t>niekwalifikowalnością</a:t>
            </a:r>
            <a:r>
              <a:rPr lang="pl-PL" sz="1600" dirty="0"/>
              <a:t> podatku VAT w niektórych </a:t>
            </a:r>
            <a:r>
              <a:rPr lang="pl-PL" sz="1600" dirty="0" smtClean="0"/>
              <a:t>projektach – </a:t>
            </a:r>
            <a:r>
              <a:rPr lang="pl-PL" sz="1600" dirty="0" smtClean="0">
                <a:solidFill>
                  <a:srgbClr val="FF0000"/>
                </a:solidFill>
              </a:rPr>
              <a:t>jw.</a:t>
            </a:r>
            <a:endParaRPr lang="pl-PL" sz="1600" dirty="0"/>
          </a:p>
          <a:p>
            <a:pPr marL="342900" indent="-342900" algn="just">
              <a:buAutoNum type="arabicPeriod" startAt="2"/>
            </a:pPr>
            <a:r>
              <a:rPr lang="pl-PL" sz="1600" dirty="0" smtClean="0"/>
              <a:t>Kto </a:t>
            </a:r>
            <a:r>
              <a:rPr lang="pl-PL" sz="1600" dirty="0"/>
              <a:t>poniesie finansowe skutki </a:t>
            </a:r>
            <a:r>
              <a:rPr lang="pl-PL" sz="1600" dirty="0" err="1"/>
              <a:t>niekwalifikowalności</a:t>
            </a:r>
            <a:r>
              <a:rPr lang="pl-PL" sz="1600" dirty="0"/>
              <a:t> podatku w projektach realizowanych do momentu wydania przez Ministerstwo Inwestycji i Rozwoju zaleceń dotyczących podatku </a:t>
            </a:r>
            <a:r>
              <a:rPr lang="pl-PL" sz="1600" dirty="0" smtClean="0"/>
              <a:t>VAT </a:t>
            </a:r>
            <a:r>
              <a:rPr lang="pl-PL" sz="1600" dirty="0" smtClean="0">
                <a:solidFill>
                  <a:srgbClr val="FF0000"/>
                </a:solidFill>
              </a:rPr>
              <a:t>– przy negatywny stanowisku KE  - </a:t>
            </a:r>
            <a:r>
              <a:rPr lang="pl-PL" sz="1600" dirty="0" err="1" smtClean="0">
                <a:solidFill>
                  <a:srgbClr val="FF0000"/>
                </a:solidFill>
              </a:rPr>
              <a:t>MIiR</a:t>
            </a:r>
            <a:r>
              <a:rPr lang="pl-PL" sz="1600" dirty="0" smtClean="0">
                <a:solidFill>
                  <a:srgbClr val="FF0000"/>
                </a:solidFill>
              </a:rPr>
              <a:t> stoi na stanowisku że budżet państwa, brak konieczności zwrotu od Beneficjenta</a:t>
            </a:r>
          </a:p>
          <a:p>
            <a:pPr marL="342900" indent="-342900" algn="just">
              <a:buAutoNum type="arabicPeriod" startAt="2"/>
            </a:pPr>
            <a:r>
              <a:rPr lang="pl-PL" sz="1600" dirty="0" smtClean="0"/>
              <a:t>Jak </a:t>
            </a:r>
            <a:r>
              <a:rPr lang="pl-PL" sz="1600" dirty="0"/>
              <a:t>długo beneficjenci będą czekali na zaakceptowanie wniosków końcowych realizowanych projektów, które zostały wstrzymane do czasu zajęcia stanowiska w kwestii VAT-u w projektach przez Ministerstwo Inwestycji i </a:t>
            </a:r>
            <a:r>
              <a:rPr lang="pl-PL" sz="1600" dirty="0" smtClean="0"/>
              <a:t>Rozwoju </a:t>
            </a:r>
            <a:r>
              <a:rPr lang="pl-PL" sz="1600" dirty="0" smtClean="0">
                <a:solidFill>
                  <a:srgbClr val="FF0000"/>
                </a:solidFill>
              </a:rPr>
              <a:t>– stanowisko KE ma być przekazane we wrześniu br.</a:t>
            </a:r>
          </a:p>
          <a:p>
            <a:pPr marL="342900" indent="-342900" algn="just">
              <a:buAutoNum type="arabicPeriod" startAt="4"/>
            </a:pPr>
            <a:r>
              <a:rPr lang="pl-PL" sz="1600" dirty="0" smtClean="0"/>
              <a:t>Co </a:t>
            </a:r>
            <a:r>
              <a:rPr lang="pl-PL" sz="1600" dirty="0"/>
              <a:t>oznacza w piśmie z dnia 22 sierpnia 2018 roku termin projekty realizowane, czy </a:t>
            </a:r>
            <a:r>
              <a:rPr lang="pl-PL" sz="1600" dirty="0" smtClean="0"/>
              <a:t>do takich projektów </a:t>
            </a:r>
            <a:r>
              <a:rPr lang="pl-PL" sz="1600" dirty="0"/>
              <a:t>zalicza się również projekty dla których IW nie zaakceptowała wniosków 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płatność </a:t>
            </a:r>
            <a:r>
              <a:rPr lang="pl-PL" sz="1600" dirty="0"/>
              <a:t>końcową ze względu na problem podatku VAT i oczekiwanie na interpretację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Ministerstwa </a:t>
            </a:r>
            <a:r>
              <a:rPr lang="pl-PL" sz="1600" dirty="0"/>
              <a:t>Inwestycji i </a:t>
            </a:r>
            <a:r>
              <a:rPr lang="pl-PL" sz="1600" dirty="0" smtClean="0"/>
              <a:t>Rozwoju </a:t>
            </a:r>
            <a:r>
              <a:rPr lang="pl-PL" sz="1600" dirty="0" smtClean="0">
                <a:solidFill>
                  <a:srgbClr val="FF0000"/>
                </a:solidFill>
              </a:rPr>
              <a:t>–jw.</a:t>
            </a:r>
          </a:p>
          <a:p>
            <a:pPr marL="342900" indent="-342900" algn="just">
              <a:buAutoNum type="arabicPeriod" startAt="4"/>
            </a:pPr>
            <a:r>
              <a:rPr lang="pl-PL" sz="1600" dirty="0" smtClean="0"/>
              <a:t>Podanie </a:t>
            </a:r>
            <a:r>
              <a:rPr lang="pl-PL" sz="1600" dirty="0"/>
              <a:t>innych, ważnych i kluczowych dla kwalifikowalności wydatków </a:t>
            </a:r>
            <a:r>
              <a:rPr lang="pl-PL" sz="1600" dirty="0" smtClean="0"/>
              <a:t>informacji</a:t>
            </a:r>
            <a:r>
              <a:rPr lang="pl-PL" sz="1600" dirty="0"/>
              <a:t> </a:t>
            </a:r>
            <a:r>
              <a:rPr lang="pl-PL" sz="1600" dirty="0" smtClean="0"/>
              <a:t>dotyczących </a:t>
            </a:r>
            <a:r>
              <a:rPr lang="pl-PL" sz="1600" dirty="0"/>
              <a:t>i związanych  z podatkiem VAT w projektach realizowanych w RPO WD </a:t>
            </a:r>
            <a:r>
              <a:rPr lang="pl-PL" sz="1600" dirty="0" smtClean="0"/>
              <a:t>w </a:t>
            </a:r>
            <a:r>
              <a:rPr lang="pl-PL" sz="1600" dirty="0"/>
              <a:t>nowej rzeczywistości opisanej w wydanych przez Ministerstwo </a:t>
            </a:r>
            <a:r>
              <a:rPr lang="pl-PL" sz="1600" i="1" dirty="0" smtClean="0"/>
              <a:t>Zaleceniach - </a:t>
            </a:r>
            <a:r>
              <a:rPr lang="pl-PL" sz="1600" i="1" dirty="0" smtClean="0">
                <a:solidFill>
                  <a:srgbClr val="FF0000"/>
                </a:solidFill>
              </a:rPr>
              <a:t>jw.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79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2"/>
            <a:ext cx="8083550" cy="493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dirty="0">
                <a:latin typeface="Arial" panose="020B0604020202020204" pitchFamily="34" charset="0"/>
              </a:rPr>
              <a:t>Dziękuję za uwagę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i="1" dirty="0" smtClean="0">
                <a:latin typeface="Arial" panose="020B0604020202020204" pitchFamily="34" charset="0"/>
              </a:rPr>
              <a:t>Bartosz Kotecki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i="1" dirty="0" smtClean="0">
                <a:latin typeface="Arial" panose="020B0604020202020204" pitchFamily="34" charset="0"/>
              </a:rPr>
              <a:t>Wicedyrektor DWUP</a:t>
            </a:r>
            <a:endParaRPr lang="pl-PL" altLang="pl-PL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cs typeface="Arial" charset="0"/>
            </a:endParaRPr>
          </a:p>
        </p:txBody>
      </p:sp>
      <p:sp>
        <p:nvSpPr>
          <p:cNvPr id="9" name="tekst treść"/>
          <p:cNvSpPr txBox="1">
            <a:spLocks/>
          </p:cNvSpPr>
          <p:nvPr/>
        </p:nvSpPr>
        <p:spPr bwMode="auto">
          <a:xfrm>
            <a:off x="530225" y="1798638"/>
            <a:ext cx="80835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latin typeface="+mn-lt"/>
              </a:rPr>
              <a:t>Audytorzy ETO i KE w oparciu o art. 69 ust. 3c rozporządzenia (UE) nr 1303/2013 stwierdzili </a:t>
            </a:r>
            <a:r>
              <a:rPr lang="pl-PL" altLang="pl-PL" sz="1600" dirty="0" err="1" smtClean="0">
                <a:latin typeface="+mn-lt"/>
              </a:rPr>
              <a:t>niekwalifikowalność</a:t>
            </a:r>
            <a:r>
              <a:rPr lang="pl-PL" altLang="pl-PL" sz="1600" dirty="0" smtClean="0">
                <a:latin typeface="+mn-lt"/>
              </a:rPr>
              <a:t> VAT w projektach, w których udzielano: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600" dirty="0" smtClean="0">
              <a:latin typeface="+mn-lt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>
                <a:latin typeface="+mn-lt"/>
              </a:rPr>
              <a:t>dotacji na rozpoczęcie działalności gospodarczej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>
                <a:latin typeface="+mn-lt"/>
              </a:rPr>
              <a:t>wsparcia pomostowego</a:t>
            </a:r>
          </a:p>
          <a:p>
            <a:pPr marL="285750" indent="-285750" algn="just">
              <a:spcBef>
                <a:spcPct val="0"/>
              </a:spcBef>
            </a:pPr>
            <a:r>
              <a:rPr lang="pl-PL" altLang="pl-PL" sz="1600" dirty="0" smtClean="0">
                <a:latin typeface="+mn-lt"/>
              </a:rPr>
              <a:t>dofinansowania na doposażenie/wyposażenie miejsc pracy.</a:t>
            </a:r>
          </a:p>
          <a:p>
            <a:pPr algn="just">
              <a:spcBef>
                <a:spcPct val="0"/>
              </a:spcBef>
              <a:buNone/>
            </a:pPr>
            <a:r>
              <a:rPr lang="pl-PL" altLang="pl-PL" sz="1600" dirty="0" smtClean="0">
                <a:latin typeface="+mn-lt"/>
              </a:rPr>
              <a:t> </a:t>
            </a:r>
          </a:p>
          <a:p>
            <a:pPr algn="just">
              <a:spcBef>
                <a:spcPct val="0"/>
              </a:spcBef>
              <a:buNone/>
            </a:pPr>
            <a:r>
              <a:rPr lang="pl-PL" altLang="pl-PL" sz="1600" b="1" dirty="0" smtClean="0">
                <a:latin typeface="+mn-lt"/>
              </a:rPr>
              <a:t>Podatek VAT, który w świetle przepisów krajowych może być w jakikolwiek sposób  odzyskany przez uczestnika lub pracodawcę, powinien być niekwalifikowalny w projekcie, nawet jeśli nie zdecydowano się na jego odzyskanie. </a:t>
            </a:r>
          </a:p>
          <a:p>
            <a:pPr algn="just">
              <a:spcBef>
                <a:spcPct val="0"/>
              </a:spcBef>
              <a:buNone/>
            </a:pPr>
            <a:endParaRPr lang="pl-PL" altLang="pl-PL" sz="1600" b="1" dirty="0" smtClean="0">
              <a:latin typeface="+mn-lt"/>
            </a:endParaRPr>
          </a:p>
          <a:p>
            <a:pPr algn="just">
              <a:spcBef>
                <a:spcPct val="0"/>
              </a:spcBef>
              <a:buNone/>
            </a:pPr>
            <a:r>
              <a:rPr lang="pl-PL" altLang="pl-PL" sz="1600" dirty="0" smtClean="0">
                <a:latin typeface="+mn-lt"/>
              </a:rPr>
              <a:t>Liczy się bowiem prawna możliwość odzyskania VAT, a nie tylko faktyczna.</a:t>
            </a:r>
            <a:endParaRPr lang="pl-PL" alt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8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cs typeface="Arial" charset="0"/>
            </a:endParaRPr>
          </a:p>
        </p:txBody>
      </p:sp>
      <p:sp>
        <p:nvSpPr>
          <p:cNvPr id="9" name="tekst treść"/>
          <p:cNvSpPr txBox="1">
            <a:spLocks/>
          </p:cNvSpPr>
          <p:nvPr/>
        </p:nvSpPr>
        <p:spPr bwMode="auto">
          <a:xfrm>
            <a:off x="530225" y="1798638"/>
            <a:ext cx="80835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+mn-lt"/>
              </a:rPr>
              <a:t>STANOWISKO STRONY POLSKIEJ</a:t>
            </a:r>
          </a:p>
          <a:p>
            <a:pPr algn="just">
              <a:buNone/>
            </a:pPr>
            <a:r>
              <a:rPr lang="pl-PL" altLang="pl-PL" sz="1600" dirty="0" smtClean="0"/>
              <a:t>Ministerstwo </a:t>
            </a:r>
            <a:r>
              <a:rPr lang="pl-PL" altLang="pl-PL" sz="1600" dirty="0"/>
              <a:t>Inwestycji i Rozwoju </a:t>
            </a:r>
            <a:r>
              <a:rPr lang="pl-PL" altLang="pl-PL" sz="1600" dirty="0" smtClean="0"/>
              <a:t>nie zgadza się z ustaleniami audytorów i wypracowuje </a:t>
            </a:r>
            <a:r>
              <a:rPr lang="pl-PL" altLang="pl-PL" sz="1600" dirty="0"/>
              <a:t>rozwiązanie tej kwestii we współpracy z KE i ETO.</a:t>
            </a:r>
          </a:p>
          <a:p>
            <a:pPr algn="just">
              <a:buNone/>
            </a:pPr>
            <a:r>
              <a:rPr lang="pl-PL" altLang="pl-PL" sz="1600" dirty="0"/>
              <a:t>Zdaniem </a:t>
            </a:r>
            <a:r>
              <a:rPr lang="pl-PL" altLang="pl-PL" sz="1600" dirty="0" err="1"/>
              <a:t>MIiR</a:t>
            </a:r>
            <a:r>
              <a:rPr lang="pl-PL" altLang="pl-PL" sz="1600" dirty="0"/>
              <a:t> art. 69 rozporządzenia (UE) nr 1303/2013 odnosi się do Beneficjentów, a nie uczestników. </a:t>
            </a:r>
            <a:r>
              <a:rPr lang="pl-PL" altLang="pl-PL" sz="1600" b="1" dirty="0"/>
              <a:t>Wydatkiem kwalifikowalnym jest cała dotacja, a nie poszczególne wydatki.</a:t>
            </a:r>
          </a:p>
          <a:p>
            <a:pPr algn="just">
              <a:buNone/>
            </a:pPr>
            <a:r>
              <a:rPr lang="pl-PL" altLang="pl-PL" sz="1600" dirty="0"/>
              <a:t>Potwierdzają to </a:t>
            </a:r>
            <a:r>
              <a:rPr lang="pl-PL" altLang="pl-PL" sz="1600" i="1" dirty="0"/>
              <a:t>Wytyczne w zakresie kwalifikowalności wydatków w ramach EFRR, EFS oraz Funduszu Spójności na lata 2014-2020</a:t>
            </a:r>
            <a:r>
              <a:rPr lang="pl-PL" altLang="pl-PL" sz="1600" dirty="0"/>
              <a:t>, które w rozdz.4 pkt.6 wyraźnie stwierdzają, iż </a:t>
            </a:r>
            <a:r>
              <a:rPr lang="pl-PL" altLang="pl-PL" sz="1600" b="1" dirty="0"/>
              <a:t>Wytyczne nie mają zastosowania do wydatków ponoszonych przez uczestników projektów. </a:t>
            </a:r>
          </a:p>
          <a:p>
            <a:pPr algn="just">
              <a:buNone/>
            </a:pPr>
            <a:r>
              <a:rPr lang="pl-PL" altLang="pl-PL" sz="1600" dirty="0" smtClean="0"/>
              <a:t>Szczegółowy sposób </a:t>
            </a:r>
            <a:r>
              <a:rPr lang="pl-PL" altLang="pl-PL" sz="1600" dirty="0"/>
              <a:t>postępowania z VAT </a:t>
            </a:r>
            <a:r>
              <a:rPr lang="pl-PL" altLang="pl-PL" sz="1600" dirty="0" smtClean="0"/>
              <a:t>określały IOK. DWUP opracował wzór </a:t>
            </a:r>
            <a:r>
              <a:rPr lang="pl-PL" altLang="pl-PL" sz="1600" i="1" dirty="0" smtClean="0"/>
              <a:t>Regulaminu </a:t>
            </a:r>
            <a:r>
              <a:rPr lang="pl-PL" altLang="pl-PL" sz="1600" i="1" dirty="0"/>
              <a:t>rekrutacji uczestnictwa w projekcie oraz przyznawania środków finansowych na rozwój przedsiębiorczości</a:t>
            </a:r>
            <a:r>
              <a:rPr lang="pl-PL" altLang="pl-PL" sz="1600" dirty="0"/>
              <a:t>, który zakładał, iż </a:t>
            </a:r>
            <a:r>
              <a:rPr lang="pl-PL" altLang="pl-PL" sz="1600" b="1" dirty="0"/>
              <a:t>w sytuacji gdy uczestnik odzyska VAT zobowiązany jest do przeznaczenia całej kwoty środków uzyskanej w wyniku zwrotu zapłaconego podatku VAT na pokrycie wydatków związanych z prowadzoną działalnością</a:t>
            </a:r>
            <a:r>
              <a:rPr lang="pl-PL" altLang="pl-PL" sz="1600" b="1" dirty="0" smtClean="0"/>
              <a:t>.</a:t>
            </a:r>
          </a:p>
          <a:p>
            <a:pPr algn="just">
              <a:buNone/>
            </a:pPr>
            <a:r>
              <a:rPr lang="pl-PL" altLang="pl-PL" sz="1600" dirty="0" smtClean="0"/>
              <a:t>Beneficjenci postępowali zgodnie z obowiązującymi dokumentami  i nie ma podstaw do żądania zwrotu środków. </a:t>
            </a:r>
            <a:endParaRPr lang="pl-PL" altLang="pl-PL" sz="16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9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cs typeface="Arial" charset="0"/>
            </a:endParaRPr>
          </a:p>
        </p:txBody>
      </p:sp>
      <p:sp>
        <p:nvSpPr>
          <p:cNvPr id="9" name="tekst treść"/>
          <p:cNvSpPr txBox="1">
            <a:spLocks/>
          </p:cNvSpPr>
          <p:nvPr/>
        </p:nvSpPr>
        <p:spPr bwMode="auto">
          <a:xfrm>
            <a:off x="530225" y="1357313"/>
            <a:ext cx="8085138" cy="438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pl-PL" altLang="pl-PL" sz="1600" dirty="0" smtClean="0"/>
          </a:p>
          <a:p>
            <a:pPr algn="just">
              <a:buFont typeface="Arial" panose="020B0604020202020204" pitchFamily="34" charset="0"/>
              <a:buNone/>
            </a:pPr>
            <a:r>
              <a:rPr lang="pl-PL" altLang="pl-PL" sz="1600" dirty="0" smtClean="0"/>
              <a:t>W oparciu o wyniki audytów KE wystosowała tzw. </a:t>
            </a:r>
            <a:r>
              <a:rPr lang="pl-PL" altLang="pl-PL" sz="1600" dirty="0" err="1" smtClean="0"/>
              <a:t>warning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letter</a:t>
            </a:r>
            <a:r>
              <a:rPr lang="pl-PL" altLang="pl-PL" sz="1600" dirty="0" smtClean="0"/>
              <a:t>, w którym wezwała do wstrzymania certyfikacji wydatków we wszystkich 17 programach operacyjnych, zarówno w projektach konkursowych, jak i pozakonkursowych. </a:t>
            </a:r>
          </a:p>
          <a:p>
            <a:pPr algn="just">
              <a:buFont typeface="Arial" panose="020B0604020202020204" pitchFamily="34" charset="0"/>
              <a:buNone/>
            </a:pPr>
            <a:endParaRPr lang="pl-PL" altLang="pl-PL" sz="1600" dirty="0"/>
          </a:p>
          <a:p>
            <a:pPr algn="just">
              <a:buNone/>
            </a:pPr>
            <a:r>
              <a:rPr lang="pl-PL" altLang="pl-PL" sz="1600" dirty="0"/>
              <a:t>IZ POWER opracowała oraz zobligowała do jej stosowania wszystkie IP PO WER </a:t>
            </a:r>
            <a:r>
              <a:rPr lang="pl-PL" altLang="pl-PL" sz="1600" i="1" dirty="0"/>
              <a:t>Instrukcję techniczną dotyczącą wyłączania wydatków objętych ustaleniami audytu ETO i KE w zakresie VAT z procesu poświadczania wydatków w projektach  PO WER</a:t>
            </a:r>
            <a:r>
              <a:rPr lang="pl-PL" altLang="pl-PL" sz="1600" dirty="0"/>
              <a:t> z dnia 14 czerwca 2018 r. oraz  zaleciła w celu ujednolicenia postępowania przyjęcie jej przez wszystkie 16 </a:t>
            </a:r>
            <a:r>
              <a:rPr lang="pl-PL" altLang="pl-PL" sz="1600" dirty="0" smtClean="0"/>
              <a:t>RPO.</a:t>
            </a:r>
            <a:endParaRPr lang="pl-PL" altLang="pl-PL" sz="1600" dirty="0"/>
          </a:p>
          <a:p>
            <a:pPr algn="just">
              <a:buNone/>
            </a:pPr>
            <a:endParaRPr lang="pl-PL" altLang="pl-PL" sz="1600" dirty="0"/>
          </a:p>
          <a:p>
            <a:pPr algn="just">
              <a:buNone/>
            </a:pPr>
            <a:r>
              <a:rPr lang="pl-PL" altLang="pl-PL" sz="1600" dirty="0"/>
              <a:t>W dniu 27 czerwca 2018 r. Zarząd Województwa Dolnośląskiego podjął decyzję w sprawie przyjęcia </a:t>
            </a:r>
            <a:r>
              <a:rPr lang="pl-PL" altLang="pl-PL" sz="1600" i="1" dirty="0"/>
              <a:t>Instrukcji technicznej dotyczącej wyłączenia wydatków objętych ustaleniami audytu ETO i KE w zakresie VAT z procesu poświadczania wydatków w projektach finansowanych z EFS.</a:t>
            </a:r>
            <a:r>
              <a:rPr lang="pl-PL" altLang="pl-PL" sz="1600" dirty="0"/>
              <a:t> </a:t>
            </a:r>
          </a:p>
          <a:p>
            <a:pPr algn="just">
              <a:buFont typeface="Arial" panose="020B0604020202020204" pitchFamily="34" charset="0"/>
              <a:buNone/>
            </a:pPr>
            <a:endParaRPr lang="pl-PL" altLang="pl-PL" sz="1600" dirty="0"/>
          </a:p>
        </p:txBody>
      </p:sp>
    </p:spTree>
    <p:extLst>
      <p:ext uri="{BB962C8B-B14F-4D97-AF65-F5344CB8AC3E}">
        <p14:creationId xmlns:p14="http://schemas.microsoft.com/office/powerpoint/2010/main" val="22299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pl-PL" altLang="pl-PL" sz="1600" dirty="0" smtClean="0">
                <a:cs typeface="Arial" charset="0"/>
              </a:rPr>
              <a:t>W przypadku </a:t>
            </a:r>
            <a:r>
              <a:rPr lang="pl-PL" altLang="pl-PL" sz="1600" b="1" dirty="0">
                <a:cs typeface="Arial" charset="0"/>
              </a:rPr>
              <a:t>B</a:t>
            </a:r>
            <a:r>
              <a:rPr lang="pl-PL" altLang="pl-PL" sz="1600" b="1" dirty="0" smtClean="0">
                <a:cs typeface="Arial" charset="0"/>
              </a:rPr>
              <a:t>eneficjentów konkursowych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cs typeface="Arial" charset="0"/>
              </a:rPr>
              <a:t>DWUP zatwierdza wnioski o płatność, ale wyłącza je z certyfikacji w całości.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pl-PL" altLang="pl-PL" sz="1600" dirty="0" smtClean="0">
                <a:cs typeface="Arial" charset="0"/>
              </a:rPr>
              <a:t>W przypadku </a:t>
            </a:r>
            <a:r>
              <a:rPr lang="pl-PL" altLang="pl-PL" sz="1600" b="1" dirty="0">
                <a:cs typeface="Arial" charset="0"/>
              </a:rPr>
              <a:t>B</a:t>
            </a:r>
            <a:r>
              <a:rPr lang="pl-PL" altLang="pl-PL" sz="1600" b="1" dirty="0" smtClean="0">
                <a:cs typeface="Arial" charset="0"/>
              </a:rPr>
              <a:t>eneficjentów pozakonkursowych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cs typeface="Arial" charset="0"/>
              </a:rPr>
              <a:t>PUP nie wykazują wydatków z tego obszaru we wnioskach o płatność. DWUP zatwierdza je i przekazuje do certyfikacji.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pl-PL" altLang="pl-PL" sz="1600" dirty="0">
              <a:cs typeface="Arial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altLang="pl-PL" sz="1600" dirty="0" smtClean="0">
                <a:cs typeface="Arial" charset="0"/>
              </a:rPr>
              <a:t>Zostały wstrzymane zmiany do projektów polegające na zwiększeniu wartości projektów, w tym wydatków na kwestionowane formy wsparcia. W PO WER oraz w RPO na prośbę IP anulowano zakaz wprowadzania zmian dla projektów PUP.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altLang="pl-PL" sz="1600" dirty="0" smtClean="0">
                <a:cs typeface="Arial" charset="0"/>
              </a:rPr>
              <a:t>Wstrzymano zatwierdzanie końcowych wniosków o płatność, dla których nastąpiło wyłączenie wydatków na jakimkolwiek etapie.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altLang="pl-PL" sz="1600" dirty="0" smtClean="0">
                <a:cs typeface="Arial" charset="0"/>
              </a:rPr>
              <a:t>Niecertyfikowane wnioski o płatność, korekty, kwoty wycofane będą mogły być przedstawione do rozliczenia w kolejnych deklaracjach w czasie i na warunkach określonych przez </a:t>
            </a:r>
            <a:r>
              <a:rPr lang="pl-PL" altLang="pl-PL" sz="1600" dirty="0" err="1" smtClean="0">
                <a:cs typeface="Arial" charset="0"/>
              </a:rPr>
              <a:t>MIiR</a:t>
            </a:r>
            <a:r>
              <a:rPr lang="pl-PL" altLang="pl-PL" sz="1600" dirty="0" smtClean="0">
                <a:cs typeface="Arial" charset="0"/>
              </a:rPr>
              <a:t>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altLang="pl-PL" sz="1600" b="1" dirty="0" smtClean="0">
                <a:cs typeface="Arial" charset="0"/>
              </a:rPr>
              <a:t>Beneficjenci </a:t>
            </a:r>
            <a:r>
              <a:rPr lang="pl-PL" altLang="pl-PL" sz="1600" b="1" dirty="0">
                <a:cs typeface="Arial" charset="0"/>
              </a:rPr>
              <a:t>realizują wsparcie na dotychczasowych zasadach.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l-PL" altLang="pl-PL" sz="1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cs typeface="Arial" charset="0"/>
            </a:endParaRPr>
          </a:p>
        </p:txBody>
      </p:sp>
      <p:sp>
        <p:nvSpPr>
          <p:cNvPr id="9" name="tekst treść"/>
          <p:cNvSpPr txBox="1">
            <a:spLocks/>
          </p:cNvSpPr>
          <p:nvPr/>
        </p:nvSpPr>
        <p:spPr bwMode="auto">
          <a:xfrm>
            <a:off x="531813" y="1586429"/>
            <a:ext cx="8083550" cy="419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pl-PL" sz="1800" b="1" dirty="0" smtClean="0"/>
              <a:t>Stan obecny:</a:t>
            </a:r>
          </a:p>
          <a:p>
            <a:pPr>
              <a:buNone/>
            </a:pPr>
            <a:endParaRPr lang="pl-PL" sz="1800" u="sng" dirty="0"/>
          </a:p>
          <a:p>
            <a:pPr>
              <a:buNone/>
            </a:pPr>
            <a:r>
              <a:rPr lang="pl-PL" sz="1600" b="1" dirty="0" smtClean="0"/>
              <a:t>RPO </a:t>
            </a:r>
            <a:r>
              <a:rPr lang="pl-PL" sz="1600" b="1" dirty="0"/>
              <a:t>WD </a:t>
            </a:r>
            <a:r>
              <a:rPr lang="pl-PL" sz="1600" dirty="0"/>
              <a:t>kwota wydatków wstrzymanych do certyfikacji wynosi </a:t>
            </a:r>
            <a:r>
              <a:rPr lang="pl-PL" sz="1600" b="1" dirty="0"/>
              <a:t>75 260 318,25 PLN</a:t>
            </a:r>
            <a:r>
              <a:rPr lang="pl-PL" sz="1600" dirty="0"/>
              <a:t>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tym:</a:t>
            </a:r>
          </a:p>
          <a:p>
            <a:pPr>
              <a:buNone/>
            </a:pPr>
            <a:r>
              <a:rPr lang="pl-PL" sz="1600" b="1" dirty="0" smtClean="0"/>
              <a:t>63</a:t>
            </a:r>
            <a:r>
              <a:rPr lang="pl-PL" sz="1600" b="1" dirty="0"/>
              <a:t> 138 395,25 </a:t>
            </a:r>
            <a:r>
              <a:rPr lang="pl-PL" sz="1600" b="1" dirty="0" smtClean="0"/>
              <a:t>PLN -  </a:t>
            </a:r>
            <a:r>
              <a:rPr lang="pl-PL" sz="1600" dirty="0" smtClean="0"/>
              <a:t>wartość wniosków </a:t>
            </a:r>
            <a:r>
              <a:rPr lang="pl-PL" sz="1600" dirty="0"/>
              <a:t>o płatność wstrzymanych do </a:t>
            </a:r>
            <a:r>
              <a:rPr lang="pl-PL" sz="1600" dirty="0" smtClean="0"/>
              <a:t>certyfikacji </a:t>
            </a:r>
            <a:r>
              <a:rPr lang="pl-PL" sz="1600" b="1" dirty="0"/>
              <a:t>12 121 </a:t>
            </a:r>
            <a:r>
              <a:rPr lang="pl-PL" sz="1600" b="1" dirty="0" smtClean="0"/>
              <a:t>923,00 </a:t>
            </a:r>
            <a:r>
              <a:rPr lang="pl-PL" sz="1600" b="1" dirty="0"/>
              <a:t>PLN </a:t>
            </a:r>
            <a:r>
              <a:rPr lang="pl-PL" sz="1600" b="1" dirty="0" smtClean="0"/>
              <a:t>- </a:t>
            </a:r>
            <a:r>
              <a:rPr lang="pl-PL" sz="1600" dirty="0" smtClean="0"/>
              <a:t>kwota </a:t>
            </a:r>
            <a:r>
              <a:rPr lang="pl-PL" sz="1600" dirty="0"/>
              <a:t>niewykazana przez </a:t>
            </a:r>
            <a:r>
              <a:rPr lang="pl-PL" sz="1600" dirty="0" smtClean="0"/>
              <a:t>PUP we wnioskach o płatność</a:t>
            </a:r>
            <a:endParaRPr lang="pl-PL" sz="1600" dirty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b="1" dirty="0" smtClean="0"/>
              <a:t>PO </a:t>
            </a:r>
            <a:r>
              <a:rPr lang="pl-PL" sz="1600" b="1" dirty="0"/>
              <a:t>WER </a:t>
            </a:r>
            <a:r>
              <a:rPr lang="pl-PL" sz="1600" dirty="0"/>
              <a:t>kwota wydatków wstrzymanych do certyfikacji wynosi </a:t>
            </a:r>
            <a:r>
              <a:rPr lang="pl-PL" sz="1600" b="1" dirty="0"/>
              <a:t>13 960 660,83 PLN</a:t>
            </a:r>
            <a:r>
              <a:rPr lang="pl-PL" sz="1600" dirty="0"/>
              <a:t>, 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 tym:</a:t>
            </a:r>
          </a:p>
          <a:p>
            <a:pPr>
              <a:buNone/>
            </a:pPr>
            <a:r>
              <a:rPr lang="pl-PL" sz="1600" b="1" dirty="0" smtClean="0"/>
              <a:t>10</a:t>
            </a:r>
            <a:r>
              <a:rPr lang="pl-PL" sz="1600" b="1" dirty="0"/>
              <a:t> 798 561,12 PLN </a:t>
            </a:r>
            <a:r>
              <a:rPr lang="pl-PL" sz="1600" dirty="0" smtClean="0"/>
              <a:t>- wartość wniosków </a:t>
            </a:r>
            <a:r>
              <a:rPr lang="pl-PL" sz="1600" dirty="0"/>
              <a:t>o </a:t>
            </a:r>
            <a:r>
              <a:rPr lang="pl-PL" sz="1600" dirty="0" smtClean="0"/>
              <a:t>płatność wstrzymanych</a:t>
            </a:r>
          </a:p>
          <a:p>
            <a:pPr>
              <a:buNone/>
            </a:pPr>
            <a:r>
              <a:rPr lang="pl-PL" sz="1600" b="1" dirty="0" smtClean="0"/>
              <a:t>  3</a:t>
            </a:r>
            <a:r>
              <a:rPr lang="pl-PL" sz="1600" b="1" dirty="0"/>
              <a:t> 162 099,71 PLN </a:t>
            </a:r>
            <a:r>
              <a:rPr lang="pl-PL" sz="1600" dirty="0"/>
              <a:t> </a:t>
            </a:r>
            <a:r>
              <a:rPr lang="pl-PL" sz="1600" dirty="0" smtClean="0"/>
              <a:t>- kwota </a:t>
            </a:r>
            <a:r>
              <a:rPr lang="pl-PL" sz="1600" dirty="0"/>
              <a:t>niewykazana przez </a:t>
            </a:r>
            <a:r>
              <a:rPr lang="pl-PL" sz="1600" dirty="0" smtClean="0"/>
              <a:t>PUP </a:t>
            </a:r>
            <a:r>
              <a:rPr lang="pl-PL" sz="1600" dirty="0"/>
              <a:t>we wnioskach o </a:t>
            </a:r>
            <a:r>
              <a:rPr lang="pl-PL" sz="1600" dirty="0" smtClean="0"/>
              <a:t>płatność</a:t>
            </a:r>
            <a:endParaRPr lang="pl-PL" sz="1600" dirty="0"/>
          </a:p>
          <a:p>
            <a:pPr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793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178169"/>
            <a:ext cx="8083550" cy="485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pl-PL" sz="2000" b="1" dirty="0" smtClean="0">
                <a:cs typeface="Arial" charset="0"/>
              </a:rPr>
              <a:t>w RPO wstrzymano</a:t>
            </a: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8.1 – 73 WNP</a:t>
            </a: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8.2 – 3 WNP (doposażenie stanowiska pracy)</a:t>
            </a: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8.3 – 106 WNP</a:t>
            </a: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8.5 – 5 WNP</a:t>
            </a:r>
          </a:p>
          <a:p>
            <a:pPr algn="just">
              <a:buNone/>
              <a:defRPr/>
            </a:pPr>
            <a:endParaRPr lang="pl-PL" sz="2000" b="1" dirty="0" smtClean="0">
              <a:cs typeface="Arial" charset="0"/>
            </a:endParaRPr>
          </a:p>
          <a:p>
            <a:pPr algn="ctr">
              <a:buNone/>
              <a:defRPr/>
            </a:pPr>
            <a:r>
              <a:rPr lang="pl-PL" sz="2000" b="1" dirty="0" smtClean="0">
                <a:cs typeface="Arial" charset="0"/>
              </a:rPr>
              <a:t>        w POWER wstrzymano</a:t>
            </a:r>
          </a:p>
          <a:p>
            <a:pPr algn="ctr">
              <a:buNone/>
              <a:defRPr/>
            </a:pPr>
            <a:endParaRPr lang="pl-PL" sz="2000" b="1" dirty="0">
              <a:cs typeface="Arial" charset="0"/>
            </a:endParaRP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1.1.2 – 51 WNP </a:t>
            </a:r>
          </a:p>
          <a:p>
            <a:pPr algn="just">
              <a:buNone/>
              <a:defRPr/>
            </a:pPr>
            <a:r>
              <a:rPr lang="pl-PL" sz="2000" dirty="0" smtClean="0">
                <a:cs typeface="Arial" charset="0"/>
              </a:rPr>
              <a:t>1.2.1 oraz 1.2.2 – projekty konkursowe – 29 WNP </a:t>
            </a:r>
            <a:endParaRPr lang="pl-PL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  <a:defRPr/>
            </a:pPr>
            <a:r>
              <a:rPr lang="pl-PL" altLang="pl-PL" sz="1700" dirty="0" smtClean="0">
                <a:cs typeface="Arial" charset="0"/>
              </a:rPr>
              <a:t>Instytucja Koordynująca EFS opracowała </a:t>
            </a:r>
            <a:r>
              <a:rPr lang="pl-PL" altLang="pl-PL" sz="1700" b="1" i="1" dirty="0" smtClean="0">
                <a:cs typeface="Arial" charset="0"/>
              </a:rPr>
              <a:t>Zalecenia Ministerstwa Inwestycji i Rozwoju dotyczące rozliczenia podatku od towarów i usług (VAT) w przypadku udzielania wsparcia finansowego w ramach projektów Europejskiego Funduszu Społecznego </a:t>
            </a:r>
            <a:r>
              <a:rPr lang="pl-PL" altLang="pl-PL" sz="1700" dirty="0" smtClean="0">
                <a:cs typeface="Arial" charset="0"/>
              </a:rPr>
              <a:t>(z 22 sierpnia, skorygowane 28 sierpnia 2018 r., ostateczna wersja z 14 września) w celu ujednolicenia rozwiązań w zakresie przyznawania oraz rozliczania wsparcia finansowego, tak aby uniknąć podwójnego finansowania. </a:t>
            </a:r>
            <a:r>
              <a:rPr lang="pl-PL" altLang="pl-PL" sz="1700" i="1" dirty="0" smtClean="0">
                <a:cs typeface="Arial" charset="0"/>
              </a:rPr>
              <a:t> </a:t>
            </a:r>
          </a:p>
          <a:p>
            <a:pPr algn="just">
              <a:buNone/>
              <a:defRPr/>
            </a:pPr>
            <a:r>
              <a:rPr lang="pl-PL" altLang="pl-PL" sz="1700" dirty="0" smtClean="0">
                <a:cs typeface="Arial" charset="0"/>
              </a:rPr>
              <a:t>Zalecenia wskazują rozwiązania umożliwiające wdrożenie rekomendacji Instytucji Audytowej wydanych w związku z przypadkami wystąpienia podwójnego finansowania w określonych formach wsparcia EFS.</a:t>
            </a:r>
          </a:p>
          <a:p>
            <a:pPr algn="just">
              <a:buNone/>
              <a:defRPr/>
            </a:pPr>
            <a:r>
              <a:rPr lang="pl-PL" altLang="pl-PL" sz="1700" dirty="0" smtClean="0">
                <a:cs typeface="Arial" charset="0"/>
              </a:rPr>
              <a:t>Nie są natomiast odpowiedzią na ustalenia audytorów ETO i KE </a:t>
            </a:r>
            <a:r>
              <a:rPr lang="pl-PL" altLang="pl-PL" sz="1700" dirty="0">
                <a:cs typeface="Arial" charset="0"/>
              </a:rPr>
              <a:t>(</a:t>
            </a:r>
            <a:r>
              <a:rPr lang="pl-PL" altLang="pl-PL" sz="1700" dirty="0" smtClean="0">
                <a:cs typeface="Arial" charset="0"/>
              </a:rPr>
              <a:t>IK EFS wciąż oczekuje na ostateczny raport z audytów). </a:t>
            </a:r>
          </a:p>
          <a:p>
            <a:pPr algn="just">
              <a:buNone/>
              <a:defRPr/>
            </a:pPr>
            <a:r>
              <a:rPr lang="pl-PL" altLang="pl-PL" sz="1700" dirty="0" smtClean="0">
                <a:cs typeface="Arial" charset="0"/>
              </a:rPr>
              <a:t>W stosunku do ustaleń IA każda z IZ powinna wdrożyć zalecenia dot. wprowadzenia odpowiednich korekt finansowych (korekty powinny zostać zarejestrowane jako kwoty wycofane).</a:t>
            </a:r>
          </a:p>
          <a:p>
            <a:pPr algn="just">
              <a:buNone/>
              <a:defRPr/>
            </a:pPr>
            <a:r>
              <a:rPr lang="pl-PL" altLang="pl-PL" sz="1700" dirty="0" smtClean="0">
                <a:cs typeface="Arial" charset="0"/>
              </a:rPr>
              <a:t>IK podejmuje działania w celu pilnego odblokowania certyfikacji, o czym IZ będą niezwłocznie poinformowane.</a:t>
            </a:r>
          </a:p>
        </p:txBody>
      </p:sp>
    </p:spTree>
    <p:extLst>
      <p:ext uri="{BB962C8B-B14F-4D97-AF65-F5344CB8AC3E}">
        <p14:creationId xmlns:p14="http://schemas.microsoft.com/office/powerpoint/2010/main" val="26790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09679" y="128588"/>
            <a:ext cx="3848100" cy="676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6" name="Grupa 15"/>
          <p:cNvGrpSpPr>
            <a:grpSpLocks noChangeAspect="1"/>
          </p:cNvGrpSpPr>
          <p:nvPr/>
        </p:nvGrpSpPr>
        <p:grpSpPr>
          <a:xfrm>
            <a:off x="5075936" y="241419"/>
            <a:ext cx="3720426" cy="468000"/>
            <a:chOff x="64760" y="51146"/>
            <a:chExt cx="4766330" cy="599567"/>
          </a:xfrm>
        </p:grpSpPr>
        <p:pic>
          <p:nvPicPr>
            <p:cNvPr id="17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434" y="126705"/>
              <a:ext cx="1470656" cy="440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8" descr="znak_barw_rp_poziom_szara_ramka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776" y="131656"/>
              <a:ext cx="1244530" cy="427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0112" y="198463"/>
              <a:ext cx="758395" cy="277424"/>
            </a:xfrm>
            <a:prstGeom prst="rect">
              <a:avLst/>
            </a:prstGeom>
          </p:spPr>
        </p:pic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0" y="51146"/>
              <a:ext cx="1152000" cy="599567"/>
            </a:xfrm>
            <a:prstGeom prst="rect">
              <a:avLst/>
            </a:prstGeom>
          </p:spPr>
        </p:pic>
      </p:grpSp>
      <p:sp>
        <p:nvSpPr>
          <p:cNvPr id="11" name="tekst treść"/>
          <p:cNvSpPr txBox="1">
            <a:spLocks/>
          </p:cNvSpPr>
          <p:nvPr/>
        </p:nvSpPr>
        <p:spPr bwMode="auto">
          <a:xfrm>
            <a:off x="530225" y="1357313"/>
            <a:ext cx="80835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pl-PL" altLang="pl-PL" sz="1600" b="1" dirty="0" smtClean="0">
                <a:cs typeface="Arial" charset="0"/>
              </a:rPr>
              <a:t>Projekty pozakonkursowe PUP</a:t>
            </a:r>
            <a:endParaRPr lang="pl-PL" altLang="pl-PL" sz="1600" b="1" dirty="0">
              <a:cs typeface="Arial" charset="0"/>
            </a:endParaRPr>
          </a:p>
          <a:p>
            <a:pPr algn="just">
              <a:buNone/>
              <a:defRPr/>
            </a:pPr>
            <a:r>
              <a:rPr lang="pl-PL" altLang="pl-PL" sz="1600" dirty="0" smtClean="0">
                <a:cs typeface="Arial" charset="0"/>
              </a:rPr>
              <a:t>Środki na podjęcie działalności gospodarczej oraz refundację pracodawcy wyposażenia lub doposażenia stanowiska pracy </a:t>
            </a:r>
            <a:r>
              <a:rPr lang="pl-PL" altLang="pl-PL" sz="1600" b="1" dirty="0" smtClean="0">
                <a:cs typeface="Arial" charset="0"/>
              </a:rPr>
              <a:t>udzielane są na dotychczasowych zasadach</a:t>
            </a:r>
            <a:r>
              <a:rPr lang="pl-PL" altLang="pl-PL" sz="1600" dirty="0" smtClean="0">
                <a:cs typeface="Arial" charset="0"/>
              </a:rPr>
              <a:t>, czyli na podstawie Rozporządzenia </a:t>
            </a:r>
            <a:r>
              <a:rPr lang="pl-PL" altLang="pl-PL" sz="1600" dirty="0" err="1" smtClean="0">
                <a:cs typeface="Arial" charset="0"/>
              </a:rPr>
              <a:t>MRPiPS</a:t>
            </a:r>
            <a:r>
              <a:rPr lang="pl-PL" altLang="pl-PL" sz="1600" dirty="0" smtClean="0">
                <a:cs typeface="Arial" charset="0"/>
              </a:rPr>
              <a:t> z dnia 14 lipca 2017 r. </a:t>
            </a:r>
            <a:r>
              <a:rPr lang="pl-PL" altLang="pl-PL" sz="1600" i="1" dirty="0" smtClean="0">
                <a:cs typeface="Arial" charset="0"/>
              </a:rPr>
              <a:t>w sprawie dokonywania ze środków Funduszu Pracy refundacji kosztów wyposażenia lub doposażenia stanowiska pracy oraz przyznawania środków na podjęcie działalności gospodarczej.</a:t>
            </a:r>
          </a:p>
          <a:p>
            <a:pPr algn="just">
              <a:buNone/>
              <a:defRPr/>
            </a:pPr>
            <a:endParaRPr lang="pl-PL" altLang="pl-PL" sz="1600" i="1" dirty="0" smtClean="0">
              <a:cs typeface="Arial" charset="0"/>
            </a:endParaRPr>
          </a:p>
          <a:p>
            <a:pPr algn="just">
              <a:buNone/>
              <a:defRPr/>
            </a:pPr>
            <a:r>
              <a:rPr lang="pl-PL" altLang="pl-PL" sz="1600" dirty="0" smtClean="0">
                <a:cs typeface="Arial" charset="0"/>
              </a:rPr>
              <a:t>Na tej podstawie uczestnik projektu/pracodawca </a:t>
            </a:r>
            <a:r>
              <a:rPr lang="pl-PL" altLang="pl-PL" sz="1600" b="1" dirty="0" smtClean="0">
                <a:cs typeface="Arial" charset="0"/>
              </a:rPr>
              <a:t>jest zobowiązany do zwrotu </a:t>
            </a:r>
            <a:r>
              <a:rPr lang="pl-PL" altLang="pl-PL" sz="1600" dirty="0" smtClean="0">
                <a:cs typeface="Arial" charset="0"/>
              </a:rPr>
              <a:t>równowartości odliczonego lub zwróconego podatku VAT dotyczącego zakupionych towarów i usług w ramach przyznanego dofinansowania. </a:t>
            </a:r>
          </a:p>
          <a:p>
            <a:pPr algn="just">
              <a:buNone/>
              <a:defRPr/>
            </a:pPr>
            <a:endParaRPr lang="pl-PL" altLang="pl-PL" sz="1600" dirty="0" smtClean="0">
              <a:cs typeface="Arial" charset="0"/>
            </a:endParaRPr>
          </a:p>
          <a:p>
            <a:pPr algn="just">
              <a:buNone/>
              <a:defRPr/>
            </a:pPr>
            <a:r>
              <a:rPr lang="pl-PL" altLang="pl-PL" sz="1600" dirty="0" smtClean="0">
                <a:cs typeface="Arial" charset="0"/>
              </a:rPr>
              <a:t>Uczestnik projektu/pracodawca składa </a:t>
            </a:r>
            <a:r>
              <a:rPr lang="pl-PL" altLang="pl-PL" sz="1600" b="1" dirty="0" smtClean="0">
                <a:cs typeface="Arial" charset="0"/>
              </a:rPr>
              <a:t>oświadczenie potwierdzające brak odzyskania równowartości podatku VAT, w przypadku gdy zwrot podatku VAT nie został dokonany. </a:t>
            </a:r>
            <a:r>
              <a:rPr lang="pl-PL" altLang="pl-PL" sz="1600" dirty="0" smtClean="0">
                <a:cs typeface="Arial" charset="0"/>
              </a:rPr>
              <a:t>Uczestnik składa oświadczenie w terminie </a:t>
            </a:r>
            <a:r>
              <a:rPr lang="pl-PL" altLang="pl-PL" sz="1600" b="1" dirty="0" smtClean="0">
                <a:cs typeface="Arial" charset="0"/>
              </a:rPr>
              <a:t>12 miesięcy </a:t>
            </a:r>
            <a:r>
              <a:rPr lang="pl-PL" altLang="pl-PL" sz="1600" dirty="0" smtClean="0">
                <a:cs typeface="Arial" charset="0"/>
              </a:rPr>
              <a:t>od rozpoczęcia działalności gospodarczej, a pracodawca, który otrzymał refundację </a:t>
            </a:r>
            <a:r>
              <a:rPr lang="pl-PL" altLang="pl-PL" sz="1600" b="1" dirty="0" smtClean="0">
                <a:cs typeface="Arial" charset="0"/>
              </a:rPr>
              <a:t>po 24 miesiącach  </a:t>
            </a:r>
            <a:r>
              <a:rPr lang="pl-PL" altLang="pl-PL" sz="1600" dirty="0" smtClean="0">
                <a:cs typeface="Arial" charset="0"/>
              </a:rPr>
              <a:t>od dnia zawarcia umowy. Wzór oświadczeń został dołączony do Zaleceń.</a:t>
            </a:r>
            <a:endParaRPr lang="pl-PL" altLang="pl-PL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mocj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mocja" id="{984E627C-02DE-4E21-8481-078A90456D17}" vid="{1A80DA34-9565-4B26-A00D-F774A0B952E0}"/>
    </a:ext>
  </a:extLst>
</a:theme>
</file>

<file path=ppt/theme/theme10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frastruktura i Środowisko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D7BFAF85-3AFF-408A-9214-9771CA74E33C}"/>
    </a:ext>
  </a:extLst>
</a:theme>
</file>

<file path=ppt/theme/theme3.xml><?xml version="1.0" encoding="utf-8"?>
<a:theme xmlns:a="http://schemas.openxmlformats.org/drawingml/2006/main" name="Inteligentny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D7262E80-C742-4C3A-B4FD-B9DFB2A85E65}"/>
    </a:ext>
  </a:extLst>
</a:theme>
</file>

<file path=ppt/theme/theme4.xml><?xml version="1.0" encoding="utf-8"?>
<a:theme xmlns:a="http://schemas.openxmlformats.org/drawingml/2006/main" name="Rozwój Polski Wschodnie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5D6DABCB-300B-4583-9DC2-84BDBB033C22}"/>
    </a:ext>
  </a:extLst>
</a:theme>
</file>

<file path=ppt/theme/theme5.xml><?xml version="1.0" encoding="utf-8"?>
<a:theme xmlns:a="http://schemas.openxmlformats.org/drawingml/2006/main" name="Wiedza Edukacja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Polska Cyfro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A4A928A6-969B-40E6-93A8-BBEF1A2F6A09}"/>
    </a:ext>
  </a:extLst>
</a:theme>
</file>

<file path=ppt/theme/theme7.xml><?xml version="1.0" encoding="utf-8"?>
<a:theme xmlns:a="http://schemas.openxmlformats.org/drawingml/2006/main" name="Programy Regionaln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92000801-0B03-4AC3-8040-626073FD01A7}"/>
    </a:ext>
  </a:extLst>
</a:theme>
</file>

<file path=ppt/theme/theme8.xml><?xml version="1.0" encoding="utf-8"?>
<a:theme xmlns:a="http://schemas.openxmlformats.org/drawingml/2006/main" name="Pomoc Techniczn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F455CDD5-C0D5-4F1E-9423-3AD99BE16955}"/>
    </a:ext>
  </a:extLst>
</a:theme>
</file>

<file path=ppt/theme/theme9.xml><?xml version="1.0" encoding="utf-8"?>
<a:theme xmlns:a="http://schemas.openxmlformats.org/drawingml/2006/main" name="1_Programy Regionaln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duszeEuropejskiePrezentacjaTemplate.potx" id="{E1C8E9E8-192D-4AF6-9B43-48AB8A3797D1}" vid="{92000801-0B03-4AC3-8040-626073FD01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promocja</Template>
  <TotalTime>13468</TotalTime>
  <Words>1126</Words>
  <Application>Microsoft Office PowerPoint</Application>
  <PresentationFormat>Pokaz na ekranie (4:3)</PresentationFormat>
  <Paragraphs>124</Paragraphs>
  <Slides>15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9</vt:i4>
      </vt:variant>
      <vt:variant>
        <vt:lpstr>Tytuły slajdów</vt:lpstr>
      </vt:variant>
      <vt:variant>
        <vt:i4>15</vt:i4>
      </vt:variant>
    </vt:vector>
  </HeadingPairs>
  <TitlesOfParts>
    <vt:vector size="26" baseType="lpstr">
      <vt:lpstr>Arial</vt:lpstr>
      <vt:lpstr>Calibri</vt:lpstr>
      <vt:lpstr>promocja</vt:lpstr>
      <vt:lpstr>Infrastruktura i Środowisko</vt:lpstr>
      <vt:lpstr>Inteligentny Rozwoj</vt:lpstr>
      <vt:lpstr>Rozwój Polski Wschodniej</vt:lpstr>
      <vt:lpstr>Wiedza Edukacja Rozwoj</vt:lpstr>
      <vt:lpstr>Polska Cyfrowa</vt:lpstr>
      <vt:lpstr>Programy Regionalne</vt:lpstr>
      <vt:lpstr>Pomoc Techniczna</vt:lpstr>
      <vt:lpstr>1_Programy Regionalne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Radomir Bałazy</dc:creator>
  <cp:lastModifiedBy>Karina Kowalska-Konieczna</cp:lastModifiedBy>
  <cp:revision>658</cp:revision>
  <cp:lastPrinted>2018-06-14T06:03:45Z</cp:lastPrinted>
  <dcterms:created xsi:type="dcterms:W3CDTF">2014-12-16T19:06:52Z</dcterms:created>
  <dcterms:modified xsi:type="dcterms:W3CDTF">2018-09-17T11:33:21Z</dcterms:modified>
</cp:coreProperties>
</file>