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2" r:id="rId1"/>
    <p:sldMasterId id="2147483684" r:id="rId2"/>
  </p:sldMasterIdLst>
  <p:notesMasterIdLst>
    <p:notesMasterId r:id="rId14"/>
  </p:notesMasterIdLst>
  <p:handoutMasterIdLst>
    <p:handoutMasterId r:id="rId15"/>
  </p:handoutMasterIdLst>
  <p:sldIdLst>
    <p:sldId id="574" r:id="rId3"/>
    <p:sldId id="559" r:id="rId4"/>
    <p:sldId id="523" r:id="rId5"/>
    <p:sldId id="560" r:id="rId6"/>
    <p:sldId id="578" r:id="rId7"/>
    <p:sldId id="575" r:id="rId8"/>
    <p:sldId id="562" r:id="rId9"/>
    <p:sldId id="576" r:id="rId10"/>
    <p:sldId id="572" r:id="rId11"/>
    <p:sldId id="579" r:id="rId12"/>
    <p:sldId id="556" r:id="rId13"/>
  </p:sldIdLst>
  <p:sldSz cx="9144000" cy="6858000" type="screen4x3"/>
  <p:notesSz cx="6788150" cy="9923463"/>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1912" autoAdjust="0"/>
    <p:restoredTop sz="90295" autoAdjust="0"/>
  </p:normalViewPr>
  <p:slideViewPr>
    <p:cSldViewPr>
      <p:cViewPr varScale="1">
        <p:scale>
          <a:sx n="117" d="100"/>
          <a:sy n="117" d="100"/>
        </p:scale>
        <p:origin x="-21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notesViewPr>
    <p:cSldViewPr>
      <p:cViewPr varScale="1">
        <p:scale>
          <a:sx n="81" d="100"/>
          <a:sy n="81" d="100"/>
        </p:scale>
        <p:origin x="-3978" y="-102"/>
      </p:cViewPr>
      <p:guideLst>
        <p:guide orient="horz" pos="3125"/>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2018-08-30</a:t>
            </a:fld>
            <a:endParaRPr lang="pl-PL"/>
          </a:p>
        </p:txBody>
      </p:sp>
      <p:sp>
        <p:nvSpPr>
          <p:cNvPr id="4" name="Symbol zastępczy stopki 3"/>
          <p:cNvSpPr>
            <a:spLocks noGrp="1"/>
          </p:cNvSpPr>
          <p:nvPr>
            <p:ph type="ftr" sz="quarter" idx="2"/>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2018-08-30</a:t>
            </a:fld>
            <a:endParaRPr lang="pl-PL"/>
          </a:p>
        </p:txBody>
      </p:sp>
      <p:sp>
        <p:nvSpPr>
          <p:cNvPr id="4" name="Symbol zastępczy obrazu slajdu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942" tIns="45971" rIns="91942" bIns="45971" rtlCol="0" anchor="ctr"/>
          <a:lstStyle/>
          <a:p>
            <a:pPr lvl="0"/>
            <a:endParaRPr lang="pl-PL" noProof="0"/>
          </a:p>
        </p:txBody>
      </p:sp>
      <p:sp>
        <p:nvSpPr>
          <p:cNvPr id="5" name="Symbol zastępczy notatek 4"/>
          <p:cNvSpPr>
            <a:spLocks noGrp="1"/>
          </p:cNvSpPr>
          <p:nvPr>
            <p:ph type="body" sz="quarter" idx="3"/>
          </p:nvPr>
        </p:nvSpPr>
        <p:spPr>
          <a:xfrm>
            <a:off x="679132" y="4713645"/>
            <a:ext cx="5429887" cy="4465558"/>
          </a:xfrm>
          <a:prstGeom prst="rect">
            <a:avLst/>
          </a:prstGeom>
        </p:spPr>
        <p:txBody>
          <a:bodyPr vert="horz" lIns="91942" tIns="45971" rIns="91942" bIns="45971"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2018-08-30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2018-08-30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2018-08-30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2018-08-30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02078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2018-08-30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42286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2018-08-30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22790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2018-08-30</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09691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2018-08-30</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56967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2018-08-30</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713090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2018-08-30</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603590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2018-08-30</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45335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2018-08-30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2018-08-30</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07437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2018-08-30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86005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2018-08-30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2775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2018-08-30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2018-08-30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2018-08-30</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2018-08-30</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2018-08-30</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2018-08-30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2018-08-30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2018-08-30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380BA3F-33EE-4B10-A7A9-11EA9EFA526F}" type="datetimeFigureOut">
              <a:rPr lang="pl-PL" smtClean="0">
                <a:solidFill>
                  <a:prstClr val="black">
                    <a:tint val="75000"/>
                  </a:prstClr>
                </a:solidFill>
                <a:latin typeface="Calibri"/>
              </a:rPr>
              <a:pPr eaLnBrk="1" fontAlgn="auto" hangingPunct="1">
                <a:spcBef>
                  <a:spcPts val="0"/>
                </a:spcBef>
                <a:spcAft>
                  <a:spcPts val="0"/>
                </a:spcAft>
              </a:pPr>
              <a:t>2018-08-30</a:t>
            </a:fld>
            <a:endParaRPr lang="pl-PL">
              <a:solidFill>
                <a:prstClr val="black">
                  <a:tint val="75000"/>
                </a:prstClr>
              </a:solidFill>
              <a:latin typeface="Calibri"/>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pl-PL">
              <a:solidFill>
                <a:prstClr val="black">
                  <a:tint val="75000"/>
                </a:prstClr>
              </a:solidFill>
              <a:latin typeface="Calibri"/>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01653238-6498-42C9-B41E-DC417AC75BA7}" type="slidenum">
              <a:rPr lang="pl-PL" smtClean="0">
                <a:solidFill>
                  <a:prstClr val="black">
                    <a:tint val="75000"/>
                  </a:prstClr>
                </a:solidFill>
                <a:latin typeface="Calibri"/>
              </a:rPr>
              <a:pPr eaLnBrk="1" fontAlgn="auto" hangingPunct="1">
                <a:spcBef>
                  <a:spcPts val="0"/>
                </a:spcBef>
                <a:spcAft>
                  <a:spcPts val="0"/>
                </a:spcAft>
              </a:pPr>
              <a:t>‹#›</a:t>
            </a:fld>
            <a:endParaRPr lang="pl-PL">
              <a:solidFill>
                <a:prstClr val="black">
                  <a:tint val="75000"/>
                </a:prstClr>
              </a:solidFill>
              <a:latin typeface="Calibri"/>
            </a:endParaRPr>
          </a:p>
        </p:txBody>
      </p:sp>
    </p:spTree>
    <p:extLst>
      <p:ext uri="{BB962C8B-B14F-4D97-AF65-F5344CB8AC3E}">
        <p14:creationId xmlns:p14="http://schemas.microsoft.com/office/powerpoint/2010/main" val="6356085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endParaRPr lang="pl-PL" dirty="0"/>
          </a:p>
        </p:txBody>
      </p:sp>
      <p:sp>
        <p:nvSpPr>
          <p:cNvPr id="5" name="Podtytuł 4"/>
          <p:cNvSpPr>
            <a:spLocks noGrp="1"/>
          </p:cNvSpPr>
          <p:nvPr>
            <p:ph type="subTitle" idx="1"/>
          </p:nvPr>
        </p:nvSpPr>
        <p:spPr/>
        <p:txBody>
          <a:bodyPr/>
          <a:lstStyle/>
          <a:p>
            <a:endParaRPr lang="pl-PL"/>
          </a:p>
        </p:txBody>
      </p:sp>
      <p:pic>
        <p:nvPicPr>
          <p:cNvPr id="1027" name="Picture 3" descr="C:\Users\mkula\Desktop\zestawienia logo RPO\EFRR\FEPR-DS-UE-EFRR-k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3" y="10880"/>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0942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026408263"/>
              </p:ext>
            </p:extLst>
          </p:nvPr>
        </p:nvGraphicFramePr>
        <p:xfrm>
          <a:off x="395535" y="1124744"/>
          <a:ext cx="8568953" cy="4178152"/>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39828">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4013179">
                <a:tc>
                  <a:txBody>
                    <a:bodyPr/>
                    <a:lstStyle/>
                    <a:p>
                      <a:pPr>
                        <a:lnSpc>
                          <a:spcPct val="115000"/>
                        </a:lnSpc>
                        <a:spcAft>
                          <a:spcPts val="1000"/>
                        </a:spcAft>
                      </a:pPr>
                      <a:r>
                        <a:rPr lang="pl-PL" sz="1100" dirty="0" smtClean="0">
                          <a:latin typeface="Calibri"/>
                          <a:ea typeface="Calibri"/>
                          <a:cs typeface="Times New Roman"/>
                        </a:rPr>
                        <a:t>8.</a:t>
                      </a:r>
                      <a:endParaRPr lang="pl-PL" sz="1100" dirty="0">
                        <a:latin typeface="Calibri"/>
                        <a:ea typeface="Calibri"/>
                        <a:cs typeface="Times New Roman"/>
                      </a:endParaRPr>
                    </a:p>
                  </a:txBody>
                  <a:tcPr marL="68580" marR="68580" marT="0" marB="0" anchor="ctr"/>
                </a:tc>
                <a:tc>
                  <a:txBody>
                    <a:bodyPr/>
                    <a:lstStyle/>
                    <a:p>
                      <a:pPr>
                        <a:lnSpc>
                          <a:spcPct val="115000"/>
                        </a:lnSpc>
                        <a:spcAft>
                          <a:spcPts val="0"/>
                        </a:spcAft>
                      </a:pPr>
                      <a:r>
                        <a:rPr lang="pl-PL" sz="1100" b="1" dirty="0" smtClean="0">
                          <a:effectLst/>
                          <a:latin typeface="+mn-lt"/>
                          <a:ea typeface="Calibri"/>
                          <a:cs typeface="Times New Roman"/>
                        </a:rPr>
                        <a:t>Gotowość projektu do realizacji</a:t>
                      </a:r>
                      <a:endParaRPr lang="pl-PL" sz="1100" dirty="0">
                        <a:effectLst/>
                        <a:latin typeface="Calibri"/>
                        <a:ea typeface="Times New Roman"/>
                        <a:cs typeface="Times New Roman"/>
                      </a:endParaRPr>
                    </a:p>
                  </a:txBody>
                  <a:tcPr marL="68580" marR="68580" marT="0" marB="0" anchor="ctr"/>
                </a:tc>
                <a:tc>
                  <a:txBody>
                    <a:bodyPr/>
                    <a:lstStyle/>
                    <a:p>
                      <a:pPr algn="just">
                        <a:lnSpc>
                          <a:spcPct val="115000"/>
                        </a:lnSpc>
                        <a:spcAft>
                          <a:spcPts val="0"/>
                        </a:spcAft>
                      </a:pPr>
                      <a:r>
                        <a:rPr lang="pl-PL" sz="1000" dirty="0" smtClean="0">
                          <a:effectLst/>
                          <a:latin typeface="+mn-lt"/>
                        </a:rPr>
                        <a:t>W ramach kryterium będzie sprawdzane, na jakim etapie przygotowania znajduje się projekt:</a:t>
                      </a:r>
                    </a:p>
                    <a:p>
                      <a:pPr algn="just">
                        <a:lnSpc>
                          <a:spcPct val="115000"/>
                        </a:lnSpc>
                        <a:spcAft>
                          <a:spcPts val="0"/>
                        </a:spcAft>
                      </a:pPr>
                      <a:endParaRPr lang="pl-PL" sz="1000" dirty="0" smtClean="0">
                        <a:effectLst/>
                        <a:latin typeface="+mn-lt"/>
                      </a:endParaRPr>
                    </a:p>
                    <a:p>
                      <a:pPr algn="just">
                        <a:lnSpc>
                          <a:spcPct val="115000"/>
                        </a:lnSpc>
                        <a:spcAft>
                          <a:spcPts val="0"/>
                        </a:spcAft>
                      </a:pPr>
                      <a:r>
                        <a:rPr lang="pl-PL" sz="1000" dirty="0" smtClean="0">
                          <a:effectLst/>
                          <a:latin typeface="+mn-lt"/>
                        </a:rPr>
                        <a:t>• Projekt wymaga uzyskania decyzji budowlanych , ale jeszcze ich nie uzyskał lub uzyskał ostateczne decyzje budowlane na mniej niż 40% wartości planowanych robót budowlanych – 0 pkt.</a:t>
                      </a:r>
                    </a:p>
                    <a:p>
                      <a:pPr algn="just">
                        <a:lnSpc>
                          <a:spcPct val="115000"/>
                        </a:lnSpc>
                        <a:spcAft>
                          <a:spcPts val="0"/>
                        </a:spcAft>
                      </a:pPr>
                      <a:r>
                        <a:rPr lang="pl-PL" sz="1000" dirty="0" smtClean="0">
                          <a:effectLst/>
                          <a:latin typeface="+mn-lt"/>
                        </a:rPr>
                        <a:t>• Projekt wymaga uzyskania decyzji budowlanych i uzyskał ostateczne decyzje budowlane na min. 40% wartości planowanych robót budowlanych – 3 pkt.</a:t>
                      </a:r>
                    </a:p>
                    <a:p>
                      <a:pPr algn="just">
                        <a:lnSpc>
                          <a:spcPct val="115000"/>
                        </a:lnSpc>
                        <a:spcAft>
                          <a:spcPts val="0"/>
                        </a:spcAft>
                      </a:pPr>
                      <a:r>
                        <a:rPr lang="pl-PL" sz="1000" dirty="0" smtClean="0">
                          <a:effectLst/>
                          <a:latin typeface="+mn-lt"/>
                        </a:rPr>
                        <a:t>• Projekt wymaga uzyskania decyzji budowlanych i posiada wszystkie ostateczne decyzje budowlane dla całego zakresu inwestycji – 6 pkt.</a:t>
                      </a:r>
                    </a:p>
                    <a:p>
                      <a:pPr algn="just">
                        <a:lnSpc>
                          <a:spcPct val="115000"/>
                        </a:lnSpc>
                        <a:spcAft>
                          <a:spcPts val="0"/>
                        </a:spcAft>
                      </a:pPr>
                      <a:r>
                        <a:rPr lang="pl-PL" sz="1000" dirty="0" smtClean="0">
                          <a:effectLst/>
                          <a:latin typeface="+mn-lt"/>
                        </a:rPr>
                        <a:t>• Projekt nie wymaga uzyskania decyzji budowlanych – 6 pkt.</a:t>
                      </a:r>
                    </a:p>
                    <a:p>
                      <a:pPr algn="just">
                        <a:lnSpc>
                          <a:spcPct val="115000"/>
                        </a:lnSpc>
                        <a:spcAft>
                          <a:spcPts val="0"/>
                        </a:spcAft>
                      </a:pPr>
                      <a:endParaRPr lang="pl-PL" sz="1000" dirty="0" smtClean="0">
                        <a:effectLst/>
                        <a:latin typeface="+mn-lt"/>
                      </a:endParaRPr>
                    </a:p>
                    <a:p>
                      <a:pPr algn="just">
                        <a:lnSpc>
                          <a:spcPct val="115000"/>
                        </a:lnSpc>
                        <a:spcAft>
                          <a:spcPts val="0"/>
                        </a:spcAft>
                      </a:pPr>
                      <a:r>
                        <a:rPr lang="pl-PL" sz="1000" dirty="0" smtClean="0">
                          <a:effectLst/>
                          <a:latin typeface="+mn-lt"/>
                        </a:rPr>
                        <a:t>Punkty w ramach kryterium zostaną przyznane, jeżeli ostateczna decyzja budowlana zostanie dołączona do pierwszej wersji wniosku o dofinansowanie.</a:t>
                      </a:r>
                    </a:p>
                    <a:p>
                      <a:pPr algn="just">
                        <a:lnSpc>
                          <a:spcPct val="115000"/>
                        </a:lnSpc>
                        <a:spcAft>
                          <a:spcPts val="0"/>
                        </a:spcAft>
                      </a:pPr>
                      <a:endParaRPr lang="pl-PL" sz="1000" dirty="0">
                        <a:effectLst/>
                        <a:latin typeface="Calibri"/>
                      </a:endParaRPr>
                    </a:p>
                  </a:txBody>
                  <a:tcPr marL="68580" marR="68580" marT="0" marB="0"/>
                </a:tc>
                <a:tc>
                  <a:txBody>
                    <a:bodyPr/>
                    <a:lstStyle/>
                    <a:p>
                      <a:pPr algn="ctr">
                        <a:lnSpc>
                          <a:spcPct val="115000"/>
                        </a:lnSpc>
                        <a:spcAft>
                          <a:spcPts val="0"/>
                        </a:spcAft>
                      </a:pPr>
                      <a:r>
                        <a:rPr lang="pl-PL" sz="1100" dirty="0" smtClean="0">
                          <a:effectLst/>
                          <a:latin typeface="+mn-lt"/>
                          <a:ea typeface="Calibri"/>
                          <a:cs typeface="Arial"/>
                        </a:rPr>
                        <a:t>0-6 pkt</a:t>
                      </a:r>
                      <a:endParaRPr lang="pl-PL" sz="1100" dirty="0" smtClean="0">
                        <a:effectLst/>
                        <a:latin typeface="+mn-lt"/>
                        <a:ea typeface="Times New Roman"/>
                        <a:cs typeface="Times New Roman"/>
                      </a:endParaRPr>
                    </a:p>
                    <a:p>
                      <a:pPr algn="ctr">
                        <a:lnSpc>
                          <a:spcPct val="115000"/>
                        </a:lnSpc>
                        <a:spcAft>
                          <a:spcPts val="0"/>
                        </a:spcAft>
                      </a:pPr>
                      <a:r>
                        <a:rPr lang="pl-PL" sz="1100" dirty="0" smtClean="0">
                          <a:effectLst/>
                          <a:latin typeface="+mn-lt"/>
                          <a:ea typeface="Calibri"/>
                          <a:cs typeface="Arial"/>
                        </a:rPr>
                        <a:t> </a:t>
                      </a:r>
                      <a:endParaRPr lang="pl-PL" sz="1100" dirty="0" smtClean="0">
                        <a:effectLst/>
                        <a:latin typeface="+mn-lt"/>
                        <a:ea typeface="Times New Roman"/>
                        <a:cs typeface="Times New Roman"/>
                      </a:endParaRPr>
                    </a:p>
                    <a:p>
                      <a:pPr algn="ctr">
                        <a:lnSpc>
                          <a:spcPct val="115000"/>
                        </a:lnSpc>
                        <a:spcAft>
                          <a:spcPts val="0"/>
                        </a:spcAft>
                      </a:pPr>
                      <a:r>
                        <a:rPr lang="pl-PL" sz="1000" u="sng" dirty="0" smtClean="0">
                          <a:effectLst/>
                          <a:latin typeface="+mn-lt"/>
                          <a:ea typeface="Calibri"/>
                          <a:cs typeface="Arial"/>
                        </a:rPr>
                        <a:t>(</a:t>
                      </a:r>
                      <a:r>
                        <a:rPr lang="pl-PL" sz="1100" u="sng" dirty="0" smtClean="0">
                          <a:effectLst/>
                          <a:latin typeface="+mn-lt"/>
                          <a:ea typeface="Calibri"/>
                          <a:cs typeface="Arial"/>
                        </a:rPr>
                        <a:t>0 punktów w kryterium nie oznacza</a:t>
                      </a:r>
                      <a:endParaRPr lang="pl-PL" sz="1100" dirty="0" smtClean="0">
                        <a:effectLst/>
                        <a:latin typeface="+mn-lt"/>
                        <a:ea typeface="Times New Roman"/>
                        <a:cs typeface="Times New Roman"/>
                      </a:endParaRPr>
                    </a:p>
                    <a:p>
                      <a:pPr marL="15240" marR="57785" algn="ctr" fontAlgn="base">
                        <a:lnSpc>
                          <a:spcPct val="115000"/>
                        </a:lnSpc>
                        <a:spcAft>
                          <a:spcPts val="0"/>
                        </a:spcAft>
                      </a:pPr>
                      <a:r>
                        <a:rPr lang="pl-PL" sz="1100" u="sng" dirty="0" smtClean="0">
                          <a:effectLst/>
                          <a:latin typeface="+mn-lt"/>
                          <a:ea typeface="Calibri"/>
                          <a:cs typeface="Arial"/>
                        </a:rPr>
                        <a:t>odrzucenia wniosku)</a:t>
                      </a:r>
                      <a:endParaRPr lang="pl-PL" sz="1100" dirty="0" smtClean="0">
                        <a:effectLst/>
                        <a:latin typeface="+mn-lt"/>
                        <a:ea typeface="Times New Roman"/>
                        <a:cs typeface="Times New Roman"/>
                      </a:endParaRPr>
                    </a:p>
                    <a:p>
                      <a:pPr marL="15240" marR="57785" algn="ctr" fontAlgn="base">
                        <a:lnSpc>
                          <a:spcPct val="115000"/>
                        </a:lnSpc>
                        <a:spcAft>
                          <a:spcPts val="0"/>
                        </a:spcAft>
                      </a:pPr>
                      <a:r>
                        <a:rPr lang="pl-PL" sz="1100" u="none" strike="noStrike" dirty="0" smtClean="0">
                          <a:effectLst/>
                          <a:latin typeface="+mn-lt"/>
                          <a:ea typeface="Calibri"/>
                          <a:cs typeface="Arial"/>
                        </a:rPr>
                        <a:t> </a:t>
                      </a:r>
                      <a:endParaRPr lang="pl-PL" sz="1100" dirty="0" smtClean="0">
                        <a:effectLst/>
                        <a:latin typeface="+mn-lt"/>
                        <a:ea typeface="Times New Roman"/>
                        <a:cs typeface="Times New Roman"/>
                      </a:endParaRPr>
                    </a:p>
                    <a:p>
                      <a:pPr algn="ctr">
                        <a:spcAft>
                          <a:spcPts val="0"/>
                        </a:spcAft>
                      </a:pPr>
                      <a:r>
                        <a:rPr lang="pl-PL" sz="1100" b="1" u="sng" dirty="0" smtClean="0">
                          <a:effectLst/>
                          <a:latin typeface="+mn-lt"/>
                          <a:ea typeface="Calibri"/>
                          <a:cs typeface="Times New Roman"/>
                        </a:rPr>
                        <a:t>Kryterium rozstrzygające</a:t>
                      </a:r>
                      <a:r>
                        <a:rPr lang="pl-PL" sz="1000" dirty="0" smtClean="0">
                          <a:effectLst/>
                        </a:rPr>
                        <a:t> </a:t>
                      </a:r>
                    </a:p>
                    <a:p>
                      <a:pPr>
                        <a:spcAft>
                          <a:spcPts val="0"/>
                        </a:spcAft>
                      </a:pPr>
                      <a:endParaRPr lang="pl-PL" sz="1000" dirty="0" smtClean="0">
                        <a:effectLst/>
                        <a:latin typeface="Times New Roman"/>
                        <a:ea typeface="Times New Roman"/>
                      </a:endParaRPr>
                    </a:p>
                    <a:p>
                      <a:pPr>
                        <a:spcAft>
                          <a:spcPts val="0"/>
                        </a:spcAft>
                      </a:pPr>
                      <a:r>
                        <a:rPr lang="pl-PL" sz="1000" i="1" u="sng" dirty="0" smtClean="0">
                          <a:effectLst/>
                          <a:latin typeface="Times New Roman"/>
                          <a:ea typeface="Times New Roman"/>
                        </a:rPr>
                        <a:t>Kryterium to będzie decydowało o ostatecznej kolejności projektów na liście, o której mowa w art. 45 ust. 6 ustawy o zasadach realizacji programów w zakresie polityki spójności finansowanych w perspektywie finansowej 2014-2020, w sytuacji, gdy więcej niż jeden projekt ma taką samą liczbę punktów</a:t>
                      </a:r>
                      <a:endParaRPr lang="pl-PL" sz="1000" i="1" u="sng"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449104757"/>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pPr marL="342900" lvl="0" indent="-342900" algn="ctr">
              <a:spcBef>
                <a:spcPct val="20000"/>
              </a:spcBef>
            </a:pPr>
            <a:endParaRPr lang="pl-PL" sz="3200" dirty="0" smtClean="0">
              <a:solidFill>
                <a:prstClr val="black"/>
              </a:solidFill>
              <a:latin typeface="Calibri"/>
            </a:endParaRPr>
          </a:p>
          <a:p>
            <a:pPr marL="342900" lvl="0" indent="-342900" algn="ctr">
              <a:spcBef>
                <a:spcPct val="20000"/>
              </a:spcBef>
            </a:pPr>
            <a:endParaRPr lang="pl-PL" sz="3200" dirty="0">
              <a:solidFill>
                <a:prstClr val="black"/>
              </a:solidFill>
              <a:latin typeface="Calibri"/>
            </a:endParaRPr>
          </a:p>
          <a:p>
            <a:pPr marL="342900" lvl="0" indent="-342900" algn="ctr">
              <a:spcBef>
                <a:spcPct val="20000"/>
              </a:spcBef>
            </a:pPr>
            <a:endParaRPr lang="pl-PL" sz="3200" dirty="0" smtClean="0">
              <a:solidFill>
                <a:prstClr val="black"/>
              </a:solidFill>
              <a:latin typeface="Calibri"/>
            </a:endParaRPr>
          </a:p>
          <a:p>
            <a:pPr marL="342900" lvl="0" indent="-342900" algn="ctr">
              <a:spcBef>
                <a:spcPct val="20000"/>
              </a:spcBef>
            </a:pPr>
            <a:r>
              <a:rPr lang="pl-PL" sz="3200" dirty="0" smtClean="0">
                <a:solidFill>
                  <a:prstClr val="black"/>
                </a:solidFill>
                <a:latin typeface="Calibri"/>
              </a:rPr>
              <a:t>Dziękuję </a:t>
            </a:r>
            <a:r>
              <a:rPr lang="pl-PL" sz="3200" dirty="0">
                <a:solidFill>
                  <a:prstClr val="black"/>
                </a:solidFill>
                <a:latin typeface="Calibri"/>
              </a:rPr>
              <a:t>za uwagę</a:t>
            </a:r>
          </a:p>
        </p:txBody>
      </p:sp>
    </p:spTree>
    <p:extLst>
      <p:ext uri="{BB962C8B-B14F-4D97-AF65-F5344CB8AC3E}">
        <p14:creationId xmlns:p14="http://schemas.microsoft.com/office/powerpoint/2010/main" val="689402513"/>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539750" y="1196752"/>
            <a:ext cx="8136706" cy="3677930"/>
          </a:xfrm>
          <a:prstGeom prst="rect">
            <a:avLst/>
          </a:prstGeom>
        </p:spPr>
        <p:txBody>
          <a:bodyPr wrap="square">
            <a:spAutoFit/>
          </a:bodyPr>
          <a:lstStyle/>
          <a:p>
            <a:pPr algn="ctr" eaLnBrk="1" hangingPunct="1"/>
            <a:r>
              <a:rPr lang="pl-PL" sz="2000" b="1" dirty="0" smtClean="0">
                <a:solidFill>
                  <a:prstClr val="black"/>
                </a:solidFill>
              </a:rPr>
              <a:t>Kryteria specyficzne dla naboru wniosków o dofinansowanie </a:t>
            </a:r>
            <a:br>
              <a:rPr lang="pl-PL" sz="2000" b="1" dirty="0" smtClean="0">
                <a:solidFill>
                  <a:prstClr val="black"/>
                </a:solidFill>
              </a:rPr>
            </a:br>
            <a:r>
              <a:rPr lang="pl-PL" sz="2000" b="1" dirty="0" smtClean="0">
                <a:solidFill>
                  <a:prstClr val="black"/>
                </a:solidFill>
              </a:rPr>
              <a:t>w trybie konkursowym </a:t>
            </a:r>
            <a:endParaRPr lang="pl-PL" altLang="pl-PL" sz="2800" b="1" dirty="0" smtClean="0"/>
          </a:p>
          <a:p>
            <a:pPr lvl="0" algn="ctr">
              <a:spcBef>
                <a:spcPts val="600"/>
              </a:spcBef>
              <a:spcAft>
                <a:spcPts val="600"/>
              </a:spcAft>
            </a:pPr>
            <a:r>
              <a:rPr lang="pl-PL" sz="2000" b="1" dirty="0" smtClean="0">
                <a:latin typeface="+mn-lt"/>
                <a:cs typeface="Arial" panose="020B0604020202020204" pitchFamily="34" charset="0"/>
              </a:rPr>
              <a:t/>
            </a:r>
            <a:br>
              <a:rPr lang="pl-PL" sz="2000" b="1" dirty="0" smtClean="0">
                <a:latin typeface="+mn-lt"/>
                <a:cs typeface="Arial" panose="020B0604020202020204" pitchFamily="34" charset="0"/>
              </a:rPr>
            </a:br>
            <a:r>
              <a:rPr lang="pl-PL" b="1" dirty="0">
                <a:solidFill>
                  <a:prstClr val="black"/>
                </a:solidFill>
                <a:latin typeface="Arial" pitchFamily="34" charset="0"/>
                <a:ea typeface="Calibri"/>
                <a:cs typeface="Arial" pitchFamily="34" charset="0"/>
              </a:rPr>
              <a:t>Oś priorytetowa 7 Infrastruktura </a:t>
            </a:r>
            <a:r>
              <a:rPr lang="pl-PL" b="1" dirty="0" smtClean="0">
                <a:solidFill>
                  <a:prstClr val="black"/>
                </a:solidFill>
                <a:latin typeface="Arial" pitchFamily="34" charset="0"/>
                <a:ea typeface="Calibri"/>
                <a:cs typeface="Arial" pitchFamily="34" charset="0"/>
              </a:rPr>
              <a:t>edukacyjna</a:t>
            </a:r>
          </a:p>
          <a:p>
            <a:pPr lvl="0" algn="ctr">
              <a:spcBef>
                <a:spcPts val="600"/>
              </a:spcBef>
              <a:spcAft>
                <a:spcPts val="600"/>
              </a:spcAft>
            </a:pPr>
            <a:endParaRPr lang="pl-PL" b="1" dirty="0" smtClean="0">
              <a:solidFill>
                <a:prstClr val="black"/>
              </a:solidFill>
              <a:latin typeface="Arial" pitchFamily="34" charset="0"/>
              <a:ea typeface="Calibri"/>
              <a:cs typeface="Arial" pitchFamily="34" charset="0"/>
            </a:endParaRPr>
          </a:p>
          <a:p>
            <a:pPr lvl="0" algn="ctr">
              <a:spcBef>
                <a:spcPts val="0"/>
              </a:spcBef>
              <a:spcAft>
                <a:spcPts val="0"/>
              </a:spcAft>
            </a:pPr>
            <a:r>
              <a:rPr lang="pl-PL" b="1" dirty="0" smtClean="0">
                <a:solidFill>
                  <a:prstClr val="black"/>
                </a:solidFill>
                <a:latin typeface="Arial" pitchFamily="34" charset="0"/>
                <a:ea typeface="Calibri"/>
                <a:cs typeface="Arial" pitchFamily="34" charset="0"/>
              </a:rPr>
              <a:t>      </a:t>
            </a:r>
            <a:r>
              <a:rPr lang="pl-PL" b="1" dirty="0" smtClean="0">
                <a:solidFill>
                  <a:srgbClr val="000000"/>
                </a:solidFill>
                <a:latin typeface="Arial" pitchFamily="34" charset="0"/>
                <a:ea typeface="Calibri" pitchFamily="2"/>
                <a:cs typeface="Arial" pitchFamily="34" charset="0"/>
              </a:rPr>
              <a:t>Działanie 7.2 Inwestycje w edukację </a:t>
            </a:r>
            <a:r>
              <a:rPr lang="pl-PL" b="1" dirty="0" err="1" smtClean="0">
                <a:solidFill>
                  <a:srgbClr val="000000"/>
                </a:solidFill>
                <a:latin typeface="Arial" pitchFamily="34" charset="0"/>
                <a:ea typeface="Calibri" pitchFamily="2"/>
                <a:cs typeface="Arial" pitchFamily="34" charset="0"/>
              </a:rPr>
              <a:t>ponadgimnazjalną</a:t>
            </a:r>
            <a:r>
              <a:rPr lang="pl-PL" b="1" dirty="0" smtClean="0">
                <a:solidFill>
                  <a:srgbClr val="000000"/>
                </a:solidFill>
                <a:latin typeface="Arial" pitchFamily="34" charset="0"/>
                <a:ea typeface="Calibri" pitchFamily="2"/>
                <a:cs typeface="Arial" pitchFamily="34" charset="0"/>
              </a:rPr>
              <a:t>, w tym zawodową</a:t>
            </a:r>
          </a:p>
          <a:p>
            <a:pPr lvl="0" algn="ctr">
              <a:spcBef>
                <a:spcPts val="0"/>
              </a:spcBef>
              <a:spcAft>
                <a:spcPts val="0"/>
              </a:spcAft>
            </a:pPr>
            <a:endParaRPr lang="pl-PL" b="1" dirty="0" smtClean="0">
              <a:solidFill>
                <a:srgbClr val="000000"/>
              </a:solidFill>
              <a:latin typeface="Arial" pitchFamily="34" charset="0"/>
              <a:ea typeface="Calibri" pitchFamily="2"/>
              <a:cs typeface="Arial" pitchFamily="34" charset="0"/>
            </a:endParaRPr>
          </a:p>
          <a:p>
            <a:pPr lvl="0" algn="ctr">
              <a:spcBef>
                <a:spcPts val="0"/>
              </a:spcBef>
              <a:spcAft>
                <a:spcPts val="0"/>
              </a:spcAft>
            </a:pPr>
            <a:endParaRPr lang="pl-PL" b="1" dirty="0" smtClean="0">
              <a:solidFill>
                <a:srgbClr val="000000"/>
              </a:solidFill>
              <a:latin typeface="Arial" pitchFamily="34" charset="0"/>
              <a:ea typeface="Calibri" pitchFamily="2"/>
              <a:cs typeface="Arial" pitchFamily="34" charset="0"/>
            </a:endParaRPr>
          </a:p>
          <a:p>
            <a:pPr lvl="0" algn="ctr" eaLnBrk="1" hangingPunct="1"/>
            <a:endParaRPr lang="pl-PL" sz="2000" b="1" u="sng" dirty="0" smtClean="0">
              <a:solidFill>
                <a:prstClr val="black"/>
              </a:solidFill>
              <a:latin typeface="+mn-lt"/>
              <a:ea typeface="Calibri"/>
              <a:cs typeface="Arial" panose="020B0604020202020204" pitchFamily="34" charset="0"/>
            </a:endParaRPr>
          </a:p>
          <a:p>
            <a:pPr lvl="0" algn="ctr">
              <a:spcBef>
                <a:spcPts val="600"/>
              </a:spcBef>
              <a:spcAft>
                <a:spcPts val="600"/>
              </a:spcAft>
            </a:pPr>
            <a:endParaRPr lang="pl-PL" altLang="pl-PL" sz="2000" b="1" dirty="0" smtClean="0">
              <a:latin typeface="+mn-lt"/>
              <a:cs typeface="Arial" panose="020B0604020202020204" pitchFamily="34" charset="0"/>
            </a:endParaRPr>
          </a:p>
        </p:txBody>
      </p:sp>
      <p:sp>
        <p:nvSpPr>
          <p:cNvPr id="7" name="pole tekstowe 6"/>
          <p:cNvSpPr txBox="1"/>
          <p:nvPr/>
        </p:nvSpPr>
        <p:spPr>
          <a:xfrm>
            <a:off x="3203848" y="6381328"/>
            <a:ext cx="2088232" cy="288032"/>
          </a:xfrm>
          <a:prstGeom prst="rect">
            <a:avLst/>
          </a:prstGeom>
          <a:noFill/>
        </p:spPr>
        <p:txBody>
          <a:bodyPr wrap="square" rtlCol="0">
            <a:normAutofit fontScale="70000" lnSpcReduction="20000"/>
          </a:bodyPr>
          <a:lstStyle/>
          <a:p>
            <a:r>
              <a:rPr lang="pl-PL" b="1" dirty="0" smtClean="0"/>
              <a:t>Wrocław, </a:t>
            </a:r>
            <a:r>
              <a:rPr lang="pl-PL" b="1" dirty="0" smtClean="0"/>
              <a:t>05</a:t>
            </a:r>
            <a:r>
              <a:rPr lang="pl-PL" b="1" dirty="0" smtClean="0"/>
              <a:t>.09.2018  </a:t>
            </a:r>
            <a:r>
              <a:rPr lang="pl-PL" b="1" dirty="0" smtClean="0"/>
              <a:t>r.</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747220601"/>
              </p:ext>
            </p:extLst>
          </p:nvPr>
        </p:nvGraphicFramePr>
        <p:xfrm>
          <a:off x="323528" y="1052736"/>
          <a:ext cx="8229599" cy="5561750"/>
        </p:xfrm>
        <a:graphic>
          <a:graphicData uri="http://schemas.openxmlformats.org/drawingml/2006/table">
            <a:tbl>
              <a:tblPr firstRow="1" firstCol="1" bandRow="1">
                <a:tableStyleId>{5C22544A-7EE6-4342-B048-85BDC9FD1C3A}</a:tableStyleId>
              </a:tblPr>
              <a:tblGrid>
                <a:gridCol w="438912"/>
                <a:gridCol w="2146953"/>
                <a:gridCol w="3762683"/>
                <a:gridCol w="1881051"/>
              </a:tblGrid>
              <a:tr h="278169">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3404935">
                <a:tc>
                  <a:txBody>
                    <a:bodyPr/>
                    <a:lstStyle/>
                    <a:p>
                      <a:pPr>
                        <a:lnSpc>
                          <a:spcPct val="115000"/>
                        </a:lnSpc>
                        <a:spcAft>
                          <a:spcPts val="1000"/>
                        </a:spcAft>
                      </a:pPr>
                      <a:r>
                        <a:rPr lang="pl-PL" sz="1100">
                          <a:latin typeface="Calibri"/>
                          <a:ea typeface="Calibri"/>
                          <a:cs typeface="Times New Roman"/>
                        </a:rPr>
                        <a:t>1.</a:t>
                      </a:r>
                    </a:p>
                  </a:txBody>
                  <a:tcPr marL="68580" marR="68580" marT="0" marB="0" anchor="ctr"/>
                </a:tc>
                <a:tc>
                  <a:txBody>
                    <a:bodyPr/>
                    <a:lstStyle/>
                    <a:p>
                      <a:pPr>
                        <a:lnSpc>
                          <a:spcPct val="115000"/>
                        </a:lnSpc>
                        <a:spcAft>
                          <a:spcPts val="0"/>
                        </a:spcAft>
                      </a:pPr>
                      <a:r>
                        <a:rPr lang="pl-PL" sz="1100" b="1">
                          <a:effectLst/>
                          <a:latin typeface="Calibri"/>
                          <a:ea typeface="Calibri"/>
                          <a:cs typeface="Times New Roman"/>
                        </a:rPr>
                        <a:t> </a:t>
                      </a:r>
                      <a:endParaRPr lang="pl-PL" sz="1100">
                        <a:effectLst/>
                        <a:latin typeface="Calibri"/>
                        <a:ea typeface="Times New Roman"/>
                        <a:cs typeface="Times New Roman"/>
                      </a:endParaRPr>
                    </a:p>
                    <a:p>
                      <a:pPr>
                        <a:lnSpc>
                          <a:spcPct val="115000"/>
                        </a:lnSpc>
                        <a:spcAft>
                          <a:spcPts val="0"/>
                        </a:spcAft>
                      </a:pPr>
                      <a:r>
                        <a:rPr lang="pl-PL" sz="1100" b="1">
                          <a:effectLst/>
                          <a:latin typeface="Calibri"/>
                          <a:ea typeface="Calibri"/>
                          <a:cs typeface="Times New Roman"/>
                        </a:rPr>
                        <a:t>Posiadanie kompleksowego planu wykorzystania powstałej </a:t>
                      </a:r>
                      <a:br>
                        <a:rPr lang="pl-PL" sz="1100" b="1">
                          <a:effectLst/>
                          <a:latin typeface="Calibri"/>
                          <a:ea typeface="Calibri"/>
                          <a:cs typeface="Times New Roman"/>
                        </a:rPr>
                      </a:br>
                      <a:r>
                        <a:rPr lang="pl-PL" sz="1100" b="1">
                          <a:effectLst/>
                          <a:latin typeface="Calibri"/>
                          <a:ea typeface="Calibri"/>
                          <a:cs typeface="Times New Roman"/>
                        </a:rPr>
                        <a:t>w wyniku realizacji projektu infrastruktury</a:t>
                      </a:r>
                      <a:endParaRPr lang="pl-PL" sz="1100">
                        <a:effectLst/>
                        <a:latin typeface="Calibri"/>
                        <a:ea typeface="Times New Roman"/>
                        <a:cs typeface="Times New Roman"/>
                      </a:endParaRPr>
                    </a:p>
                    <a:p>
                      <a:pPr>
                        <a:lnSpc>
                          <a:spcPct val="115000"/>
                        </a:lnSpc>
                        <a:spcAft>
                          <a:spcPts val="0"/>
                        </a:spcAft>
                      </a:pPr>
                      <a:r>
                        <a:rPr lang="pl-PL" sz="1100" b="1">
                          <a:effectLst/>
                          <a:latin typeface="Arial"/>
                          <a:ea typeface="Calibri"/>
                          <a:cs typeface="Times New Roman"/>
                        </a:rPr>
                        <a:t> </a:t>
                      </a:r>
                      <a:endParaRPr lang="pl-PL" sz="1100">
                        <a:effectLst/>
                        <a:latin typeface="Calibri"/>
                        <a:ea typeface="Times New Roman"/>
                        <a:cs typeface="Times New Roman"/>
                      </a:endParaRPr>
                    </a:p>
                  </a:txBody>
                  <a:tcPr marL="68580" marR="68580" marT="0" marB="0" anchor="ctr"/>
                </a:tc>
                <a:tc>
                  <a:txBody>
                    <a:bodyPr/>
                    <a:lstStyle/>
                    <a:p>
                      <a:pPr algn="just">
                        <a:lnSpc>
                          <a:spcPct val="115000"/>
                        </a:lnSpc>
                        <a:spcAft>
                          <a:spcPts val="0"/>
                        </a:spcAft>
                      </a:pPr>
                      <a:r>
                        <a:rPr lang="pl-PL" sz="900" kern="1200" dirty="0">
                          <a:solidFill>
                            <a:schemeClr val="dk1"/>
                          </a:solidFill>
                          <a:effectLst/>
                          <a:latin typeface="Calibri"/>
                          <a:ea typeface="Calibri"/>
                          <a:cs typeface="Times New Roman"/>
                        </a:rPr>
                        <a:t>W ramach tego kryterium będzie weryfikowane czy projektodawca posiada wizję i kompleksowy plan wykorzystania powstałej w wyniku realizacji projektu infrastruktury (uwzględniający kwestie demograficzne oraz w zakresie szkolnictwa zawodowego dopasowanie projektu do potrzeb rynku pracy i/lub smart </a:t>
                      </a:r>
                      <a:r>
                        <a:rPr lang="pl-PL" sz="900" kern="1200" dirty="0" err="1">
                          <a:solidFill>
                            <a:schemeClr val="dk1"/>
                          </a:solidFill>
                          <a:effectLst/>
                          <a:latin typeface="Calibri"/>
                          <a:ea typeface="Calibri"/>
                          <a:cs typeface="Times New Roman"/>
                        </a:rPr>
                        <a:t>specialisation</a:t>
                      </a:r>
                      <a:r>
                        <a:rPr lang="pl-PL" sz="900" kern="1200" dirty="0">
                          <a:solidFill>
                            <a:schemeClr val="dk1"/>
                          </a:solidFill>
                          <a:effectLst/>
                          <a:latin typeface="Calibri"/>
                          <a:ea typeface="Calibri"/>
                          <a:cs typeface="Times New Roman"/>
                        </a:rPr>
                        <a:t> w Województwie Dolnośląskim) oraz czy projekt przyczynia się do osiągnięcia celów RPO WD finansowanych ze środków EFS, oraz to czy konieczność wydatkowania środków została potwierdzona analizą potrzeb szkoły objętej projektem.</a:t>
                      </a:r>
                    </a:p>
                    <a:p>
                      <a:pPr algn="just">
                        <a:lnSpc>
                          <a:spcPct val="115000"/>
                        </a:lnSpc>
                        <a:spcAft>
                          <a:spcPts val="0"/>
                        </a:spcAft>
                      </a:pPr>
                      <a:r>
                        <a:rPr lang="pl-PL" sz="1100" dirty="0">
                          <a:effectLst/>
                          <a:latin typeface="Calibri"/>
                          <a:ea typeface="Calibri"/>
                          <a:cs typeface="Times New Roman"/>
                        </a:rPr>
                        <a:t> </a:t>
                      </a:r>
                      <a:endParaRPr lang="pl-PL" sz="1100" dirty="0">
                        <a:effectLst/>
                        <a:latin typeface="Calibri"/>
                        <a:ea typeface="Times New Roman"/>
                        <a:cs typeface="Times New Roman"/>
                      </a:endParaRPr>
                    </a:p>
                    <a:p>
                      <a:pPr algn="just">
                        <a:lnSpc>
                          <a:spcPct val="115000"/>
                        </a:lnSpc>
                        <a:spcAft>
                          <a:spcPts val="0"/>
                        </a:spcAft>
                      </a:pPr>
                      <a:r>
                        <a:rPr lang="pl-PL" sz="900" dirty="0">
                          <a:effectLst/>
                          <a:latin typeface="Calibri"/>
                          <a:ea typeface="Calibri"/>
                          <a:cs typeface="Times New Roman"/>
                        </a:rPr>
                        <a:t>W projekcie zawarta będzie analiza trendów demograficznych na terenie realizacji projektu, która w wiarygodny sposób będzie wskazywać, iż projekt uwzględnia zmiany demograficzne, które nastąpią w okresie realizacji i trwałości projektu.</a:t>
                      </a:r>
                      <a:endParaRPr lang="pl-PL" sz="1100" dirty="0">
                        <a:effectLst/>
                        <a:latin typeface="Calibri"/>
                        <a:ea typeface="Times New Roman"/>
                        <a:cs typeface="Times New Roman"/>
                      </a:endParaRPr>
                    </a:p>
                    <a:p>
                      <a:pPr algn="just">
                        <a:lnSpc>
                          <a:spcPct val="115000"/>
                        </a:lnSpc>
                        <a:spcAft>
                          <a:spcPts val="0"/>
                        </a:spcAft>
                      </a:pPr>
                      <a:r>
                        <a:rPr lang="pl-PL" sz="900" dirty="0">
                          <a:effectLst/>
                          <a:latin typeface="Calibri"/>
                          <a:ea typeface="Calibri"/>
                          <a:cs typeface="Times New Roman"/>
                        </a:rPr>
                        <a:t> </a:t>
                      </a:r>
                      <a:endParaRPr lang="pl-PL" sz="1100" dirty="0">
                        <a:effectLst/>
                        <a:latin typeface="Calibri"/>
                        <a:ea typeface="Times New Roman"/>
                        <a:cs typeface="Times New Roman"/>
                      </a:endParaRPr>
                    </a:p>
                    <a:p>
                      <a:pPr algn="just">
                        <a:lnSpc>
                          <a:spcPct val="115000"/>
                        </a:lnSpc>
                        <a:spcAft>
                          <a:spcPts val="0"/>
                        </a:spcAft>
                      </a:pPr>
                      <a:r>
                        <a:rPr lang="pl-PL" sz="900" dirty="0">
                          <a:effectLst/>
                          <a:latin typeface="Calibri"/>
                          <a:ea typeface="Calibri"/>
                          <a:cs typeface="Times New Roman"/>
                        </a:rPr>
                        <a:t>Wsparcie inwestycyjne w działaniu 7.2</a:t>
                      </a:r>
                      <a:r>
                        <a:rPr lang="pl-PL" sz="1200" dirty="0">
                          <a:effectLst/>
                          <a:latin typeface="Calibri"/>
                          <a:ea typeface="Times New Roman"/>
                          <a:cs typeface="Calibri"/>
                        </a:rPr>
                        <a:t> </a:t>
                      </a:r>
                      <a:r>
                        <a:rPr lang="pl-PL" sz="900" dirty="0">
                          <a:effectLst/>
                          <a:latin typeface="Calibri"/>
                          <a:ea typeface="Calibri"/>
                          <a:cs typeface="Times New Roman"/>
                        </a:rPr>
                        <a:t>musi być powiązane z celami RPO WD finansowanych ze środków EFS realizowanymi w ramach działania 10.2 Zapewnienie równego dostępu do wysokiej jakości edukacji podstawowej, gimnazjalnej i ponadgimnazjalnej oraz 10.4 Dostosowanie systemów kształcenia i szkolenia zawodowego do potrzeb rynku pracy. W związku z tym w ramach kryterium będzie weryfikowane czy projekt przyczyni się do osiągnięcia celów </a:t>
                      </a:r>
                      <a:r>
                        <a:rPr lang="pl-PL" sz="900" dirty="0">
                          <a:effectLst/>
                          <a:latin typeface="Calibri"/>
                          <a:ea typeface="Times New Roman"/>
                          <a:cs typeface="Times New Roman"/>
                        </a:rPr>
                        <a:t>RPO WD finansowanych ze środków </a:t>
                      </a:r>
                      <a:r>
                        <a:rPr lang="pl-PL" sz="900" dirty="0">
                          <a:effectLst/>
                          <a:latin typeface="Calibri"/>
                          <a:ea typeface="Calibri"/>
                          <a:cs typeface="Times New Roman"/>
                        </a:rPr>
                        <a:t>EFS (np. zwiększenie szans na zatrudnienie uczniów kształcenia i szkolenia zawodowego, w szczególności poprzez poprawę efektywności kształcenia zawodowego, podniesienie u uczniów kompetencji kluczowych oraz właściwych postaw i umiejętności niezbędnych na rynku pracy, oraz rozwijanie indywidualnego podejścia do ucznia, szczególnie ze specjalnymi potrzebami edukacyjnymi, wdrożenia rozwiązań w zakresie zapewnienia  wysokiej jakości usług świadczonych przez szkoły). </a:t>
                      </a:r>
                      <a:endParaRPr lang="pl-PL" sz="1100" dirty="0">
                        <a:effectLst/>
                        <a:latin typeface="Calibri"/>
                        <a:ea typeface="Times New Roman"/>
                        <a:cs typeface="Times New Roman"/>
                      </a:endParaRPr>
                    </a:p>
                    <a:p>
                      <a:pPr algn="just">
                        <a:lnSpc>
                          <a:spcPct val="115000"/>
                        </a:lnSpc>
                        <a:spcAft>
                          <a:spcPts val="0"/>
                        </a:spcAft>
                      </a:pPr>
                      <a:r>
                        <a:rPr lang="pl-PL" sz="900" dirty="0">
                          <a:effectLst/>
                          <a:latin typeface="Calibri"/>
                          <a:ea typeface="Calibri"/>
                          <a:cs typeface="Times New Roman"/>
                        </a:rPr>
                        <a:t> </a:t>
                      </a:r>
                      <a:endParaRPr lang="pl-PL" sz="1100" dirty="0">
                        <a:effectLst/>
                        <a:latin typeface="Calibri"/>
                        <a:ea typeface="Times New Roman"/>
                        <a:cs typeface="Times New Roman"/>
                      </a:endParaRPr>
                    </a:p>
                    <a:p>
                      <a:pPr algn="just">
                        <a:lnSpc>
                          <a:spcPct val="115000"/>
                        </a:lnSpc>
                        <a:spcAft>
                          <a:spcPts val="0"/>
                        </a:spcAft>
                      </a:pPr>
                      <a:r>
                        <a:rPr lang="pl-PL" sz="900" dirty="0">
                          <a:effectLst/>
                          <a:latin typeface="Calibri"/>
                          <a:ea typeface="Times New Roman"/>
                          <a:cs typeface="Times New Roman"/>
                        </a:rPr>
                        <a:t>Do otrzymania wsparcia nie jest niezbędna realizowanie projektu w działaniu 10.2/10.4 wystarczy uzasadnienie, że projekt przyczynia się do osiągnięcia celów zapisanych w RPO WD finansowanych ze środków EFS dotyczących obszaru edukacji</a:t>
                      </a:r>
                      <a:endParaRPr lang="pl-PL" sz="1100" dirty="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pl-PL" sz="1000" dirty="0">
                          <a:latin typeface="Calibri"/>
                          <a:ea typeface="Calibri"/>
                          <a:cs typeface="Arial"/>
                        </a:rPr>
                        <a:t>Tak/Nie</a:t>
                      </a:r>
                      <a:endParaRPr lang="pl-PL" sz="1000" dirty="0">
                        <a:latin typeface="Calibri"/>
                        <a:ea typeface="Calibri"/>
                        <a:cs typeface="Times New Roman"/>
                      </a:endParaRPr>
                    </a:p>
                    <a:p>
                      <a:pPr algn="ctr">
                        <a:lnSpc>
                          <a:spcPct val="115000"/>
                        </a:lnSpc>
                        <a:spcAft>
                          <a:spcPts val="0"/>
                        </a:spcAft>
                      </a:pPr>
                      <a:r>
                        <a:rPr lang="pl-PL" sz="1000" dirty="0">
                          <a:latin typeface="Calibri"/>
                          <a:ea typeface="Calibri"/>
                          <a:cs typeface="Arial"/>
                        </a:rPr>
                        <a:t>Kryterium obligatoryjne</a:t>
                      </a:r>
                      <a:endParaRPr lang="pl-PL" sz="1000" dirty="0">
                        <a:latin typeface="Calibri"/>
                        <a:ea typeface="Calibri"/>
                        <a:cs typeface="Times New Roman"/>
                      </a:endParaRPr>
                    </a:p>
                    <a:p>
                      <a:pPr algn="ctr">
                        <a:lnSpc>
                          <a:spcPct val="115000"/>
                        </a:lnSpc>
                        <a:spcAft>
                          <a:spcPts val="0"/>
                        </a:spcAft>
                      </a:pPr>
                      <a:r>
                        <a:rPr lang="pl-PL" sz="1000" dirty="0">
                          <a:latin typeface="Calibri"/>
                          <a:ea typeface="Calibri"/>
                          <a:cs typeface="Arial"/>
                        </a:rPr>
                        <a:t>(spełnienie jest niezbędne dla możliwości otrzymania dofinansowania)</a:t>
                      </a:r>
                      <a:endParaRPr lang="pl-PL" sz="1000" dirty="0">
                        <a:latin typeface="Calibri"/>
                        <a:ea typeface="Calibri"/>
                        <a:cs typeface="Times New Roman"/>
                      </a:endParaRPr>
                    </a:p>
                    <a:p>
                      <a:pPr algn="ctr">
                        <a:lnSpc>
                          <a:spcPct val="115000"/>
                        </a:lnSpc>
                        <a:spcAft>
                          <a:spcPts val="0"/>
                        </a:spcAft>
                      </a:pPr>
                      <a:r>
                        <a:rPr lang="pl-PL" sz="1000" dirty="0">
                          <a:latin typeface="Calibri"/>
                          <a:ea typeface="Calibri"/>
                          <a:cs typeface="Arial"/>
                        </a:rPr>
                        <a:t>Niespełnienie kryterium oznacza</a:t>
                      </a:r>
                      <a:endParaRPr lang="pl-PL" sz="1000" dirty="0">
                        <a:latin typeface="Calibri"/>
                        <a:ea typeface="Calibri"/>
                        <a:cs typeface="Times New Roman"/>
                      </a:endParaRPr>
                    </a:p>
                    <a:p>
                      <a:pPr algn="ctr">
                        <a:lnSpc>
                          <a:spcPct val="115000"/>
                        </a:lnSpc>
                        <a:spcAft>
                          <a:spcPts val="0"/>
                        </a:spcAft>
                      </a:pPr>
                      <a:r>
                        <a:rPr lang="pl-PL" sz="1000" dirty="0">
                          <a:latin typeface="Calibri"/>
                          <a:ea typeface="Calibri"/>
                          <a:cs typeface="Arial"/>
                        </a:rPr>
                        <a:t>odrzucenie wniosku</a:t>
                      </a:r>
                      <a:endParaRPr lang="pl-PL" sz="1000" dirty="0">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291153427"/>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50648854"/>
              </p:ext>
            </p:extLst>
          </p:nvPr>
        </p:nvGraphicFramePr>
        <p:xfrm>
          <a:off x="323528" y="1268760"/>
          <a:ext cx="8280920" cy="4133889"/>
        </p:xfrm>
        <a:graphic>
          <a:graphicData uri="http://schemas.openxmlformats.org/drawingml/2006/table">
            <a:tbl>
              <a:tblPr firstRow="1" firstCol="1" bandRow="1">
                <a:tableStyleId>{5C22544A-7EE6-4342-B048-85BDC9FD1C3A}</a:tableStyleId>
              </a:tblPr>
              <a:tblGrid>
                <a:gridCol w="438912"/>
                <a:gridCol w="2146953"/>
                <a:gridCol w="3762683"/>
                <a:gridCol w="1932372"/>
              </a:tblGrid>
              <a:tr h="278169">
                <a:tc>
                  <a:txBody>
                    <a:bodyPr/>
                    <a:lstStyle/>
                    <a:p>
                      <a:pPr>
                        <a:lnSpc>
                          <a:spcPct val="115000"/>
                        </a:lnSpc>
                        <a:spcAft>
                          <a:spcPts val="1000"/>
                        </a:spcAft>
                      </a:pPr>
                      <a:r>
                        <a:rPr lang="pl-PL" sz="1200" dirty="0">
                          <a:effectLst/>
                        </a:rPr>
                        <a:t>Lp.</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Nazwa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Definicja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Opis znaczenia kryterium</a:t>
                      </a:r>
                      <a:endParaRPr lang="pl-PL" sz="1200" dirty="0">
                        <a:effectLst/>
                        <a:latin typeface="Calibri"/>
                        <a:ea typeface="Times New Roman"/>
                        <a:cs typeface="Times New Roman"/>
                      </a:endParaRPr>
                    </a:p>
                  </a:txBody>
                  <a:tcPr marL="62702" marR="62702" marT="0" marB="0"/>
                </a:tc>
              </a:tr>
              <a:tr h="3404935">
                <a:tc>
                  <a:txBody>
                    <a:bodyPr/>
                    <a:lstStyle/>
                    <a:p>
                      <a:pPr>
                        <a:lnSpc>
                          <a:spcPct val="115000"/>
                        </a:lnSpc>
                        <a:spcAft>
                          <a:spcPts val="1000"/>
                        </a:spcAft>
                      </a:pPr>
                      <a:r>
                        <a:rPr lang="pl-PL" sz="1400" dirty="0">
                          <a:latin typeface="Calibri"/>
                          <a:ea typeface="Calibri"/>
                          <a:cs typeface="Times New Roman"/>
                        </a:rPr>
                        <a:t>2.</a:t>
                      </a:r>
                    </a:p>
                  </a:txBody>
                  <a:tcPr marL="68580" marR="68580" marT="0" marB="0" anchor="ctr"/>
                </a:tc>
                <a:tc>
                  <a:txBody>
                    <a:bodyPr/>
                    <a:lstStyle/>
                    <a:p>
                      <a:pPr>
                        <a:lnSpc>
                          <a:spcPct val="115000"/>
                        </a:lnSpc>
                        <a:spcAft>
                          <a:spcPts val="0"/>
                        </a:spcAft>
                      </a:pPr>
                      <a:r>
                        <a:rPr lang="pl-PL" sz="1100" b="1">
                          <a:effectLst/>
                          <a:latin typeface="Calibri"/>
                          <a:ea typeface="Calibri"/>
                          <a:cs typeface="Times New Roman"/>
                        </a:rPr>
                        <a:t>Spełnienie wymogów  dotyczących przedsięwzięć z zakresu kształcenia zawodowego</a:t>
                      </a:r>
                      <a:endParaRPr lang="pl-PL" sz="1100">
                        <a:effectLst/>
                        <a:latin typeface="Calibri"/>
                        <a:ea typeface="Times New Roman"/>
                        <a:cs typeface="Times New Roman"/>
                      </a:endParaRPr>
                    </a:p>
                  </a:txBody>
                  <a:tcPr marL="68580" marR="68580" marT="0" marB="0" anchor="ctr"/>
                </a:tc>
                <a:tc>
                  <a:txBody>
                    <a:bodyPr/>
                    <a:lstStyle/>
                    <a:p>
                      <a:pPr algn="just">
                        <a:lnSpc>
                          <a:spcPct val="115000"/>
                        </a:lnSpc>
                        <a:spcAft>
                          <a:spcPts val="0"/>
                        </a:spcAft>
                      </a:pPr>
                      <a:r>
                        <a:rPr lang="pl-PL" sz="1100" dirty="0">
                          <a:effectLst/>
                          <a:latin typeface="Calibri"/>
                          <a:ea typeface="Calibri"/>
                          <a:cs typeface="Times New Roman"/>
                        </a:rPr>
                        <a:t>W ramach tego kryterium będzie weryfikowane na podstawie zapisów wniosku o dofinansowanie czy:</a:t>
                      </a:r>
                      <a:endParaRPr lang="pl-PL" sz="1100" dirty="0">
                        <a:effectLst/>
                        <a:latin typeface="Calibri"/>
                        <a:ea typeface="Times New Roman"/>
                        <a:cs typeface="Times New Roman"/>
                      </a:endParaRPr>
                    </a:p>
                    <a:p>
                      <a:pPr marL="742950" lvl="1" indent="-285750" algn="just">
                        <a:lnSpc>
                          <a:spcPct val="115000"/>
                        </a:lnSpc>
                        <a:buFont typeface="+mj-lt"/>
                        <a:buAutoNum type="alphaLcParenR"/>
                      </a:pPr>
                      <a:r>
                        <a:rPr lang="pl-PL" sz="1100" dirty="0">
                          <a:effectLst/>
                          <a:latin typeface="Calibri"/>
                          <a:ea typeface="Calibri"/>
                        </a:rPr>
                        <a:t>wsparta w wyniku realizacji projektu infrastruktura jest dostosowana do warunków zbliżonych do rzeczywistego środowiska pracy zawodowej; </a:t>
                      </a:r>
                      <a:endParaRPr lang="pl-PL" sz="1100" dirty="0">
                        <a:effectLst/>
                        <a:latin typeface="Calibri"/>
                      </a:endParaRPr>
                    </a:p>
                    <a:p>
                      <a:pPr marL="742950" lvl="1" indent="-285750" algn="just">
                        <a:lnSpc>
                          <a:spcPct val="115000"/>
                        </a:lnSpc>
                        <a:buFont typeface="+mj-lt"/>
                        <a:buAutoNum type="alphaLcParenR"/>
                      </a:pPr>
                      <a:r>
                        <a:rPr lang="pl-PL" sz="1100" dirty="0">
                          <a:effectLst/>
                          <a:latin typeface="Calibri"/>
                          <a:ea typeface="Calibri"/>
                        </a:rPr>
                        <a:t>działania mające na celu poprawę infrastruktury szkół zawodowych są realizowane z zaangażowaniem pracodawców (pracodawcy);</a:t>
                      </a:r>
                      <a:endParaRPr lang="pl-PL" sz="1100" dirty="0">
                        <a:effectLst/>
                        <a:latin typeface="Calibri"/>
                      </a:endParaRPr>
                    </a:p>
                    <a:p>
                      <a:pPr marL="742950" lvl="1" indent="-285750" algn="just">
                        <a:lnSpc>
                          <a:spcPct val="115000"/>
                        </a:lnSpc>
                        <a:buFont typeface="+mj-lt"/>
                        <a:buAutoNum type="alphaLcParenR"/>
                      </a:pPr>
                      <a:r>
                        <a:rPr lang="pl-PL" sz="1100" dirty="0">
                          <a:effectLst/>
                          <a:latin typeface="Calibri"/>
                          <a:ea typeface="Calibri"/>
                        </a:rPr>
                        <a:t>rezultatem projektu jest dostosowywanie oferty edukacyjnej do potrzeb rynku pracy, uwzględniające minimalne standardy zawarte w podstawie programowej.</a:t>
                      </a:r>
                      <a:endParaRPr lang="pl-PL" sz="1100" dirty="0">
                        <a:effectLst/>
                        <a:latin typeface="Calibri"/>
                      </a:endParaRPr>
                    </a:p>
                    <a:p>
                      <a:pPr algn="just">
                        <a:lnSpc>
                          <a:spcPct val="115000"/>
                        </a:lnSpc>
                        <a:spcAft>
                          <a:spcPts val="0"/>
                        </a:spcAft>
                      </a:pPr>
                      <a:r>
                        <a:rPr lang="pl-PL" sz="1100" dirty="0">
                          <a:effectLst/>
                          <a:latin typeface="Calibri"/>
                          <a:ea typeface="Calibri"/>
                          <a:cs typeface="Times New Roman"/>
                        </a:rPr>
                        <a:t> </a:t>
                      </a:r>
                      <a:endParaRPr lang="pl-PL" sz="1100" dirty="0">
                        <a:effectLst/>
                        <a:latin typeface="Calibri"/>
                        <a:ea typeface="Times New Roman"/>
                        <a:cs typeface="Times New Roman"/>
                      </a:endParaRPr>
                    </a:p>
                    <a:p>
                      <a:pPr algn="just">
                        <a:lnSpc>
                          <a:spcPct val="115000"/>
                        </a:lnSpc>
                        <a:spcAft>
                          <a:spcPts val="0"/>
                        </a:spcAft>
                      </a:pPr>
                      <a:r>
                        <a:rPr lang="pl-PL" sz="1100" dirty="0">
                          <a:effectLst/>
                          <a:latin typeface="Calibri"/>
                          <a:ea typeface="Calibri"/>
                          <a:cs typeface="Times New Roman"/>
                        </a:rPr>
                        <a:t>Niespełnienie jednego z w/w warunków oznacza odrzucenie wniosku. Weryfikacja na podstawie zapisów we wniosku o dofinansowanie i na podstawie załączników (np. list intencyjny o współpracy z pracodawcami).</a:t>
                      </a:r>
                      <a:endParaRPr lang="pl-PL" sz="1100" dirty="0">
                        <a:effectLst/>
                        <a:latin typeface="Calibri"/>
                        <a:ea typeface="Times New Roman"/>
                        <a:cs typeface="Times New Roman"/>
                      </a:endParaRPr>
                    </a:p>
                    <a:p>
                      <a:pPr algn="just">
                        <a:lnSpc>
                          <a:spcPct val="115000"/>
                        </a:lnSpc>
                        <a:spcAft>
                          <a:spcPts val="0"/>
                        </a:spcAft>
                      </a:pPr>
                      <a:r>
                        <a:rPr lang="pl-PL" sz="1100" dirty="0">
                          <a:effectLst/>
                          <a:latin typeface="Calibri"/>
                          <a:ea typeface="Calibri"/>
                          <a:cs typeface="Times New Roman"/>
                        </a:rPr>
                        <a:t> </a:t>
                      </a:r>
                      <a:endParaRPr lang="pl-PL" sz="1100" dirty="0">
                        <a:effectLst/>
                        <a:latin typeface="Calibri"/>
                        <a:ea typeface="Times New Roman"/>
                        <a:cs typeface="Times New Roman"/>
                      </a:endParaRPr>
                    </a:p>
                    <a:p>
                      <a:pPr algn="just">
                        <a:lnSpc>
                          <a:spcPct val="115000"/>
                        </a:lnSpc>
                        <a:spcAft>
                          <a:spcPts val="0"/>
                        </a:spcAft>
                      </a:pPr>
                      <a:r>
                        <a:rPr lang="pl-PL" sz="1100" dirty="0">
                          <a:effectLst/>
                          <a:latin typeface="Calibri"/>
                          <a:ea typeface="Calibri"/>
                          <a:cs typeface="Times New Roman"/>
                        </a:rPr>
                        <a:t>Kryterium dotyczy  projektów/elementów projektów dotyczących kształcenia zawodowego.</a:t>
                      </a:r>
                      <a:endParaRPr lang="pl-PL" sz="1100" dirty="0">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pl-PL" sz="1100" dirty="0" smtClean="0">
                          <a:effectLst/>
                          <a:latin typeface="+mn-lt"/>
                          <a:ea typeface="Times New Roman"/>
                          <a:cs typeface="Times New Roman"/>
                        </a:rPr>
                        <a:t>Tak/Nie/Nie dotyczy</a:t>
                      </a:r>
                    </a:p>
                    <a:p>
                      <a:pPr algn="ctr">
                        <a:lnSpc>
                          <a:spcPct val="115000"/>
                        </a:lnSpc>
                        <a:spcAft>
                          <a:spcPts val="0"/>
                        </a:spcAft>
                      </a:pPr>
                      <a:r>
                        <a:rPr lang="pl-PL" sz="1100" dirty="0" smtClean="0">
                          <a:effectLst/>
                          <a:latin typeface="+mn-lt"/>
                          <a:ea typeface="Times New Roman"/>
                          <a:cs typeface="Times New Roman"/>
                        </a:rPr>
                        <a:t>Kryterium obligatoryjne</a:t>
                      </a:r>
                    </a:p>
                    <a:p>
                      <a:pPr algn="ctr">
                        <a:lnSpc>
                          <a:spcPct val="115000"/>
                        </a:lnSpc>
                        <a:spcAft>
                          <a:spcPts val="0"/>
                        </a:spcAft>
                      </a:pPr>
                      <a:r>
                        <a:rPr lang="pl-PL" sz="1100" dirty="0" smtClean="0">
                          <a:effectLst/>
                          <a:latin typeface="+mn-lt"/>
                          <a:ea typeface="Times New Roman"/>
                          <a:cs typeface="Times New Roman"/>
                        </a:rPr>
                        <a:t>(spełnienie jest niezbędne dla możliwości otrzymania dofinansowania)</a:t>
                      </a:r>
                    </a:p>
                    <a:p>
                      <a:pPr algn="ctr">
                        <a:lnSpc>
                          <a:spcPct val="115000"/>
                        </a:lnSpc>
                        <a:spcAft>
                          <a:spcPts val="0"/>
                        </a:spcAft>
                      </a:pPr>
                      <a:r>
                        <a:rPr lang="pl-PL" sz="1100" dirty="0" smtClean="0">
                          <a:effectLst/>
                          <a:latin typeface="+mn-lt"/>
                          <a:ea typeface="Times New Roman"/>
                          <a:cs typeface="Times New Roman"/>
                        </a:rPr>
                        <a:t>Niespełnienie kryterium oznacza</a:t>
                      </a:r>
                    </a:p>
                    <a:p>
                      <a:pPr algn="ctr">
                        <a:lnSpc>
                          <a:spcPct val="115000"/>
                        </a:lnSpc>
                        <a:spcAft>
                          <a:spcPts val="0"/>
                        </a:spcAft>
                      </a:pPr>
                      <a:r>
                        <a:rPr lang="pl-PL" sz="1100" dirty="0" smtClean="0">
                          <a:effectLst/>
                          <a:latin typeface="+mn-lt"/>
                          <a:ea typeface="Times New Roman"/>
                          <a:cs typeface="Times New Roman"/>
                        </a:rPr>
                        <a:t>odrzucenie wniosku</a:t>
                      </a:r>
                    </a:p>
                    <a:p>
                      <a:pPr>
                        <a:lnSpc>
                          <a:spcPct val="115000"/>
                        </a:lnSpc>
                        <a:spcAft>
                          <a:spcPts val="0"/>
                        </a:spcAft>
                      </a:pPr>
                      <a:endParaRPr lang="pl-PL" sz="1100" dirty="0">
                        <a:effectLst/>
                        <a:latin typeface="Calibri"/>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291153427"/>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1717321960"/>
              </p:ext>
            </p:extLst>
          </p:nvPr>
        </p:nvGraphicFramePr>
        <p:xfrm>
          <a:off x="323528" y="1268760"/>
          <a:ext cx="8280920" cy="3683104"/>
        </p:xfrm>
        <a:graphic>
          <a:graphicData uri="http://schemas.openxmlformats.org/drawingml/2006/table">
            <a:tbl>
              <a:tblPr firstRow="1" firstCol="1" bandRow="1">
                <a:tableStyleId>{5C22544A-7EE6-4342-B048-85BDC9FD1C3A}</a:tableStyleId>
              </a:tblPr>
              <a:tblGrid>
                <a:gridCol w="438912"/>
                <a:gridCol w="2146953"/>
                <a:gridCol w="3762683"/>
                <a:gridCol w="1932372"/>
              </a:tblGrid>
              <a:tr h="278169">
                <a:tc>
                  <a:txBody>
                    <a:bodyPr/>
                    <a:lstStyle/>
                    <a:p>
                      <a:pPr>
                        <a:lnSpc>
                          <a:spcPct val="115000"/>
                        </a:lnSpc>
                        <a:spcAft>
                          <a:spcPts val="1000"/>
                        </a:spcAft>
                      </a:pPr>
                      <a:r>
                        <a:rPr lang="pl-PL" sz="1200" dirty="0">
                          <a:effectLst/>
                        </a:rPr>
                        <a:t>Lp.</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Nazwa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Definicja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Opis znaczenia kryterium</a:t>
                      </a:r>
                      <a:endParaRPr lang="pl-PL" sz="1200" dirty="0">
                        <a:effectLst/>
                        <a:latin typeface="Calibri"/>
                        <a:ea typeface="Times New Roman"/>
                        <a:cs typeface="Times New Roman"/>
                      </a:endParaRPr>
                    </a:p>
                  </a:txBody>
                  <a:tcPr marL="62702" marR="62702" marT="0" marB="0"/>
                </a:tc>
              </a:tr>
              <a:tr h="3404935">
                <a:tc>
                  <a:txBody>
                    <a:bodyPr/>
                    <a:lstStyle/>
                    <a:p>
                      <a:pPr>
                        <a:lnSpc>
                          <a:spcPct val="115000"/>
                        </a:lnSpc>
                        <a:spcAft>
                          <a:spcPts val="1000"/>
                        </a:spcAft>
                      </a:pPr>
                      <a:r>
                        <a:rPr lang="pl-PL" sz="1600" dirty="0">
                          <a:latin typeface="Calibri"/>
                          <a:ea typeface="Calibri"/>
                          <a:cs typeface="Times New Roman"/>
                        </a:rPr>
                        <a:t>3</a:t>
                      </a:r>
                      <a:r>
                        <a:rPr lang="pl-PL" sz="1600" dirty="0" smtClean="0">
                          <a:latin typeface="Calibri"/>
                          <a:ea typeface="Calibri"/>
                          <a:cs typeface="Times New Roman"/>
                        </a:rPr>
                        <a:t>.</a:t>
                      </a:r>
                      <a:endParaRPr lang="pl-PL" sz="1600" dirty="0">
                        <a:latin typeface="Calibri"/>
                        <a:ea typeface="Calibri"/>
                        <a:cs typeface="Times New Roman"/>
                      </a:endParaRPr>
                    </a:p>
                  </a:txBody>
                  <a:tcPr marL="68580" marR="68580" marT="0" marB="0" anchor="ctr"/>
                </a:tc>
                <a:tc>
                  <a:txBody>
                    <a:bodyPr/>
                    <a:lstStyle/>
                    <a:p>
                      <a:pPr>
                        <a:lnSpc>
                          <a:spcPct val="115000"/>
                        </a:lnSpc>
                        <a:spcAft>
                          <a:spcPts val="0"/>
                        </a:spcAft>
                      </a:pPr>
                      <a:r>
                        <a:rPr lang="pl-PL" sz="1100" b="1" dirty="0">
                          <a:effectLst/>
                          <a:latin typeface="Calibri"/>
                          <a:ea typeface="Calibri"/>
                          <a:cs typeface="Times New Roman"/>
                        </a:rPr>
                        <a:t> </a:t>
                      </a:r>
                      <a:endParaRPr lang="pl-PL" sz="1100" dirty="0">
                        <a:effectLst/>
                        <a:latin typeface="Calibri"/>
                        <a:ea typeface="Times New Roman"/>
                        <a:cs typeface="Times New Roman"/>
                      </a:endParaRPr>
                    </a:p>
                    <a:p>
                      <a:pPr>
                        <a:lnSpc>
                          <a:spcPct val="115000"/>
                        </a:lnSpc>
                        <a:spcAft>
                          <a:spcPts val="0"/>
                        </a:spcAft>
                      </a:pPr>
                      <a:r>
                        <a:rPr lang="pl-PL" sz="1100" b="1" dirty="0">
                          <a:effectLst/>
                          <a:latin typeface="Calibri"/>
                          <a:ea typeface="Calibri"/>
                          <a:cs typeface="Times New Roman"/>
                        </a:rPr>
                        <a:t> </a:t>
                      </a:r>
                      <a:endParaRPr lang="pl-PL" sz="1100" dirty="0">
                        <a:effectLst/>
                        <a:latin typeface="Calibri"/>
                        <a:ea typeface="Times New Roman"/>
                        <a:cs typeface="Times New Roman"/>
                      </a:endParaRPr>
                    </a:p>
                    <a:p>
                      <a:pPr>
                        <a:lnSpc>
                          <a:spcPct val="115000"/>
                        </a:lnSpc>
                        <a:spcAft>
                          <a:spcPts val="0"/>
                        </a:spcAft>
                      </a:pPr>
                      <a:endParaRPr lang="pl-PL" sz="1100" b="1" dirty="0" smtClean="0">
                        <a:effectLst/>
                        <a:latin typeface="Calibri"/>
                        <a:ea typeface="Calibri"/>
                        <a:cs typeface="Times New Roman"/>
                      </a:endParaRPr>
                    </a:p>
                    <a:p>
                      <a:pPr>
                        <a:lnSpc>
                          <a:spcPct val="115000"/>
                        </a:lnSpc>
                        <a:spcAft>
                          <a:spcPts val="0"/>
                        </a:spcAft>
                      </a:pPr>
                      <a:endParaRPr lang="pl-PL" sz="1100" b="1" dirty="0" smtClean="0">
                        <a:effectLst/>
                        <a:latin typeface="Calibri"/>
                        <a:ea typeface="Calibri"/>
                        <a:cs typeface="Times New Roman"/>
                      </a:endParaRPr>
                    </a:p>
                    <a:p>
                      <a:pPr>
                        <a:lnSpc>
                          <a:spcPct val="115000"/>
                        </a:lnSpc>
                        <a:spcAft>
                          <a:spcPts val="0"/>
                        </a:spcAft>
                      </a:pPr>
                      <a:endParaRPr lang="pl-PL" sz="1100" b="1" dirty="0" smtClean="0">
                        <a:effectLst/>
                        <a:latin typeface="Calibri"/>
                        <a:ea typeface="Calibri"/>
                        <a:cs typeface="Times New Roman"/>
                      </a:endParaRPr>
                    </a:p>
                    <a:p>
                      <a:pPr>
                        <a:lnSpc>
                          <a:spcPct val="115000"/>
                        </a:lnSpc>
                        <a:spcAft>
                          <a:spcPts val="0"/>
                        </a:spcAft>
                      </a:pPr>
                      <a:endParaRPr lang="pl-PL" sz="1100" b="1" dirty="0" smtClean="0">
                        <a:effectLst/>
                        <a:latin typeface="Calibri"/>
                        <a:ea typeface="Calibri"/>
                        <a:cs typeface="Times New Roman"/>
                      </a:endParaRPr>
                    </a:p>
                    <a:p>
                      <a:pPr>
                        <a:lnSpc>
                          <a:spcPct val="115000"/>
                        </a:lnSpc>
                        <a:spcAft>
                          <a:spcPts val="0"/>
                        </a:spcAft>
                      </a:pPr>
                      <a:endParaRPr lang="pl-PL" sz="1100" b="1" dirty="0" smtClean="0">
                        <a:effectLst/>
                        <a:latin typeface="Calibri"/>
                        <a:ea typeface="Calibri"/>
                        <a:cs typeface="Times New Roman"/>
                      </a:endParaRPr>
                    </a:p>
                    <a:p>
                      <a:pPr>
                        <a:lnSpc>
                          <a:spcPct val="115000"/>
                        </a:lnSpc>
                        <a:spcAft>
                          <a:spcPts val="0"/>
                        </a:spcAft>
                      </a:pPr>
                      <a:r>
                        <a:rPr lang="pl-PL" sz="1100" b="1" dirty="0" smtClean="0">
                          <a:effectLst/>
                          <a:latin typeface="Calibri"/>
                          <a:ea typeface="Calibri"/>
                          <a:cs typeface="Times New Roman"/>
                        </a:rPr>
                        <a:t>Wpływ </a:t>
                      </a:r>
                      <a:r>
                        <a:rPr lang="pl-PL" sz="1100" b="1" dirty="0">
                          <a:effectLst/>
                          <a:latin typeface="Calibri"/>
                          <a:ea typeface="Calibri"/>
                          <a:cs typeface="Times New Roman"/>
                        </a:rPr>
                        <a:t>projektu na warunki nauczania</a:t>
                      </a:r>
                      <a:endParaRPr lang="pl-PL" sz="1100" dirty="0">
                        <a:effectLst/>
                        <a:latin typeface="Calibri"/>
                        <a:ea typeface="Times New Roman"/>
                        <a:cs typeface="Times New Roman"/>
                      </a:endParaRPr>
                    </a:p>
                  </a:txBody>
                  <a:tcPr marL="68580" marR="68580" marT="0" marB="0"/>
                </a:tc>
                <a:tc>
                  <a:txBody>
                    <a:bodyPr/>
                    <a:lstStyle/>
                    <a:p>
                      <a:pPr algn="just">
                        <a:lnSpc>
                          <a:spcPct val="115000"/>
                        </a:lnSpc>
                        <a:spcAft>
                          <a:spcPts val="0"/>
                        </a:spcAft>
                      </a:pPr>
                      <a:endParaRPr lang="pl-PL" sz="1100" dirty="0" smtClean="0">
                        <a:effectLst/>
                        <a:latin typeface="Calibri"/>
                        <a:ea typeface="Times New Roman"/>
                        <a:cs typeface="Times New Roman"/>
                      </a:endParaRPr>
                    </a:p>
                    <a:p>
                      <a:pPr algn="just">
                        <a:lnSpc>
                          <a:spcPct val="115000"/>
                        </a:lnSpc>
                        <a:spcAft>
                          <a:spcPts val="0"/>
                        </a:spcAft>
                      </a:pPr>
                      <a:endParaRPr lang="pl-PL" sz="1100" dirty="0" smtClean="0">
                        <a:effectLst/>
                        <a:latin typeface="Calibri"/>
                        <a:ea typeface="Times New Roman"/>
                        <a:cs typeface="Times New Roman"/>
                      </a:endParaRPr>
                    </a:p>
                    <a:p>
                      <a:pPr algn="just">
                        <a:lnSpc>
                          <a:spcPct val="115000"/>
                        </a:lnSpc>
                        <a:spcAft>
                          <a:spcPts val="0"/>
                        </a:spcAft>
                      </a:pPr>
                      <a:endParaRPr lang="pl-PL" sz="1100" dirty="0" smtClean="0">
                        <a:effectLst/>
                        <a:latin typeface="Calibri"/>
                        <a:ea typeface="Times New Roman"/>
                        <a:cs typeface="Times New Roman"/>
                      </a:endParaRPr>
                    </a:p>
                    <a:p>
                      <a:pPr algn="just">
                        <a:lnSpc>
                          <a:spcPct val="115000"/>
                        </a:lnSpc>
                        <a:spcAft>
                          <a:spcPts val="0"/>
                        </a:spcAft>
                      </a:pPr>
                      <a:endParaRPr lang="pl-PL" sz="1100" dirty="0" smtClean="0">
                        <a:effectLst/>
                        <a:latin typeface="Calibri"/>
                        <a:ea typeface="Times New Roman"/>
                        <a:cs typeface="Times New Roman"/>
                      </a:endParaRPr>
                    </a:p>
                    <a:p>
                      <a:pPr algn="just">
                        <a:lnSpc>
                          <a:spcPct val="115000"/>
                        </a:lnSpc>
                        <a:spcAft>
                          <a:spcPts val="0"/>
                        </a:spcAft>
                      </a:pPr>
                      <a:endParaRPr lang="pl-PL" sz="1100" dirty="0" smtClean="0">
                        <a:effectLst/>
                        <a:latin typeface="Calibri"/>
                        <a:ea typeface="Times New Roman"/>
                        <a:cs typeface="Times New Roman"/>
                      </a:endParaRPr>
                    </a:p>
                    <a:p>
                      <a:pPr algn="just">
                        <a:lnSpc>
                          <a:spcPct val="115000"/>
                        </a:lnSpc>
                        <a:spcAft>
                          <a:spcPts val="0"/>
                        </a:spcAft>
                      </a:pPr>
                      <a:endParaRPr lang="pl-PL" sz="1100" dirty="0" smtClean="0">
                        <a:effectLst/>
                        <a:latin typeface="Calibri"/>
                        <a:ea typeface="Times New Roman"/>
                        <a:cs typeface="Times New Roman"/>
                      </a:endParaRPr>
                    </a:p>
                    <a:p>
                      <a:pPr algn="just">
                        <a:lnSpc>
                          <a:spcPct val="115000"/>
                        </a:lnSpc>
                        <a:spcAft>
                          <a:spcPts val="0"/>
                        </a:spcAft>
                      </a:pPr>
                      <a:r>
                        <a:rPr lang="pl-PL" sz="1100" dirty="0" smtClean="0">
                          <a:effectLst/>
                          <a:latin typeface="Calibri"/>
                          <a:ea typeface="Times New Roman"/>
                          <a:cs typeface="Times New Roman"/>
                        </a:rPr>
                        <a:t>W </a:t>
                      </a:r>
                      <a:r>
                        <a:rPr lang="pl-PL" sz="1100" dirty="0">
                          <a:effectLst/>
                          <a:latin typeface="Calibri"/>
                          <a:ea typeface="Times New Roman"/>
                          <a:cs typeface="Times New Roman"/>
                        </a:rPr>
                        <a:t>ramach tego kryterium weryfikowane jest czy realizacja projektu przyczyni się bezpośrednio do poprawy warunków nauczania w szkole której dotyczy projekt.</a:t>
                      </a:r>
                    </a:p>
                  </a:txBody>
                  <a:tcPr marL="68580" marR="68580" marT="0" marB="0"/>
                </a:tc>
                <a:tc>
                  <a:txBody>
                    <a:bodyPr/>
                    <a:lstStyle/>
                    <a:p>
                      <a:pPr algn="ctr">
                        <a:lnSpc>
                          <a:spcPct val="115000"/>
                        </a:lnSpc>
                        <a:spcAft>
                          <a:spcPts val="0"/>
                        </a:spcAft>
                      </a:pPr>
                      <a:endParaRPr lang="pl-PL" sz="1100" dirty="0" smtClean="0">
                        <a:effectLst/>
                        <a:latin typeface="Calibri"/>
                        <a:ea typeface="Calibri"/>
                        <a:cs typeface="Arial"/>
                      </a:endParaRPr>
                    </a:p>
                    <a:p>
                      <a:pPr algn="ctr">
                        <a:lnSpc>
                          <a:spcPct val="115000"/>
                        </a:lnSpc>
                        <a:spcAft>
                          <a:spcPts val="0"/>
                        </a:spcAft>
                      </a:pPr>
                      <a:endParaRPr lang="pl-PL" sz="1100" dirty="0" smtClean="0">
                        <a:effectLst/>
                        <a:latin typeface="Calibri"/>
                        <a:ea typeface="Calibri"/>
                        <a:cs typeface="Arial"/>
                      </a:endParaRPr>
                    </a:p>
                    <a:p>
                      <a:pPr algn="ctr">
                        <a:lnSpc>
                          <a:spcPct val="115000"/>
                        </a:lnSpc>
                        <a:spcAft>
                          <a:spcPts val="0"/>
                        </a:spcAft>
                      </a:pPr>
                      <a:endParaRPr lang="pl-PL" sz="1100" dirty="0" smtClean="0">
                        <a:effectLst/>
                        <a:latin typeface="Calibri"/>
                        <a:ea typeface="Calibri"/>
                        <a:cs typeface="Arial"/>
                      </a:endParaRPr>
                    </a:p>
                    <a:p>
                      <a:pPr algn="ctr">
                        <a:lnSpc>
                          <a:spcPct val="115000"/>
                        </a:lnSpc>
                        <a:spcAft>
                          <a:spcPts val="0"/>
                        </a:spcAft>
                      </a:pPr>
                      <a:r>
                        <a:rPr lang="pl-PL" sz="1100" dirty="0" smtClean="0">
                          <a:effectLst/>
                          <a:latin typeface="Calibri"/>
                          <a:ea typeface="Calibri"/>
                          <a:cs typeface="Arial"/>
                        </a:rPr>
                        <a:t>Tak/Nie</a:t>
                      </a:r>
                      <a:endParaRPr lang="pl-PL" sz="1100" dirty="0">
                        <a:effectLst/>
                        <a:latin typeface="Calibri"/>
                        <a:ea typeface="Times New Roman"/>
                        <a:cs typeface="Times New Roman"/>
                      </a:endParaRPr>
                    </a:p>
                    <a:p>
                      <a:pPr algn="ctr">
                        <a:lnSpc>
                          <a:spcPct val="115000"/>
                        </a:lnSpc>
                        <a:spcAft>
                          <a:spcPts val="0"/>
                        </a:spcAft>
                      </a:pPr>
                      <a:r>
                        <a:rPr lang="pl-PL" sz="1100" dirty="0">
                          <a:effectLst/>
                          <a:latin typeface="Calibri"/>
                          <a:ea typeface="Calibri"/>
                          <a:cs typeface="Arial"/>
                        </a:rPr>
                        <a:t>Kryterium obligatoryjne</a:t>
                      </a:r>
                      <a:endParaRPr lang="pl-PL" sz="1100" dirty="0">
                        <a:effectLst/>
                        <a:latin typeface="Calibri"/>
                        <a:ea typeface="Times New Roman"/>
                        <a:cs typeface="Times New Roman"/>
                      </a:endParaRPr>
                    </a:p>
                    <a:p>
                      <a:pPr algn="ctr">
                        <a:lnSpc>
                          <a:spcPct val="115000"/>
                        </a:lnSpc>
                        <a:spcAft>
                          <a:spcPts val="0"/>
                        </a:spcAft>
                      </a:pPr>
                      <a:r>
                        <a:rPr lang="pl-PL" sz="1100" dirty="0">
                          <a:effectLst/>
                          <a:latin typeface="Calibri"/>
                          <a:ea typeface="Calibri"/>
                          <a:cs typeface="Arial"/>
                        </a:rPr>
                        <a:t>(spełnienie jest niezbędne dla możliwości otrzymania dofinansowania)</a:t>
                      </a:r>
                      <a:endParaRPr lang="pl-PL" sz="1100" dirty="0">
                        <a:effectLst/>
                        <a:latin typeface="Calibri"/>
                        <a:ea typeface="Times New Roman"/>
                        <a:cs typeface="Times New Roman"/>
                      </a:endParaRPr>
                    </a:p>
                    <a:p>
                      <a:pPr algn="ctr">
                        <a:lnSpc>
                          <a:spcPct val="115000"/>
                        </a:lnSpc>
                        <a:spcAft>
                          <a:spcPts val="0"/>
                        </a:spcAft>
                      </a:pPr>
                      <a:r>
                        <a:rPr lang="pl-PL" sz="1100" dirty="0">
                          <a:effectLst/>
                          <a:latin typeface="Calibri"/>
                          <a:ea typeface="Calibri"/>
                          <a:cs typeface="Arial"/>
                        </a:rPr>
                        <a:t>Niespełnienie kryterium oznacza</a:t>
                      </a:r>
                      <a:endParaRPr lang="pl-PL" sz="1100" dirty="0">
                        <a:effectLst/>
                        <a:latin typeface="Calibri"/>
                        <a:ea typeface="Times New Roman"/>
                        <a:cs typeface="Times New Roman"/>
                      </a:endParaRPr>
                    </a:p>
                    <a:p>
                      <a:pPr algn="ctr">
                        <a:lnSpc>
                          <a:spcPct val="115000"/>
                        </a:lnSpc>
                        <a:spcAft>
                          <a:spcPts val="0"/>
                        </a:spcAft>
                      </a:pPr>
                      <a:r>
                        <a:rPr lang="pl-PL" sz="1100" dirty="0">
                          <a:effectLst/>
                          <a:latin typeface="Calibri"/>
                          <a:ea typeface="Calibri"/>
                          <a:cs typeface="Arial"/>
                        </a:rPr>
                        <a:t>odrzucenie wniosku</a:t>
                      </a:r>
                      <a:r>
                        <a:rPr lang="pl-PL" sz="1000" dirty="0">
                          <a:effectLst/>
                          <a:latin typeface="Calibri"/>
                          <a:ea typeface="Arial"/>
                          <a:cs typeface="Times New Roman"/>
                        </a:rPr>
                        <a:t>)</a:t>
                      </a:r>
                      <a:endParaRPr lang="pl-PL" sz="11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642785399"/>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4251272449"/>
              </p:ext>
            </p:extLst>
          </p:nvPr>
        </p:nvGraphicFramePr>
        <p:xfrm>
          <a:off x="323528" y="1268760"/>
          <a:ext cx="8280920" cy="3683104"/>
        </p:xfrm>
        <a:graphic>
          <a:graphicData uri="http://schemas.openxmlformats.org/drawingml/2006/table">
            <a:tbl>
              <a:tblPr firstRow="1" firstCol="1" bandRow="1">
                <a:tableStyleId>{5C22544A-7EE6-4342-B048-85BDC9FD1C3A}</a:tableStyleId>
              </a:tblPr>
              <a:tblGrid>
                <a:gridCol w="438912"/>
                <a:gridCol w="2146953"/>
                <a:gridCol w="3762683"/>
                <a:gridCol w="1932372"/>
              </a:tblGrid>
              <a:tr h="278169">
                <a:tc>
                  <a:txBody>
                    <a:bodyPr/>
                    <a:lstStyle/>
                    <a:p>
                      <a:pPr>
                        <a:lnSpc>
                          <a:spcPct val="115000"/>
                        </a:lnSpc>
                        <a:spcAft>
                          <a:spcPts val="1000"/>
                        </a:spcAft>
                      </a:pPr>
                      <a:r>
                        <a:rPr lang="pl-PL" sz="1200" dirty="0">
                          <a:effectLst/>
                        </a:rPr>
                        <a:t>Lp.</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Nazwa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Definicja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Opis znaczenia kryterium</a:t>
                      </a:r>
                      <a:endParaRPr lang="pl-PL" sz="1200" dirty="0">
                        <a:effectLst/>
                        <a:latin typeface="Calibri"/>
                        <a:ea typeface="Times New Roman"/>
                        <a:cs typeface="Times New Roman"/>
                      </a:endParaRPr>
                    </a:p>
                  </a:txBody>
                  <a:tcPr marL="62702" marR="62702" marT="0" marB="0"/>
                </a:tc>
              </a:tr>
              <a:tr h="3404935">
                <a:tc>
                  <a:txBody>
                    <a:bodyPr/>
                    <a:lstStyle/>
                    <a:p>
                      <a:pPr>
                        <a:lnSpc>
                          <a:spcPct val="115000"/>
                        </a:lnSpc>
                        <a:spcAft>
                          <a:spcPts val="1000"/>
                        </a:spcAft>
                      </a:pPr>
                      <a:r>
                        <a:rPr lang="pl-PL" sz="1600" dirty="0">
                          <a:latin typeface="Calibri"/>
                          <a:ea typeface="Calibri"/>
                          <a:cs typeface="Times New Roman"/>
                        </a:rPr>
                        <a:t>4</a:t>
                      </a:r>
                      <a:r>
                        <a:rPr lang="pl-PL" sz="1600" dirty="0" smtClean="0">
                          <a:latin typeface="Calibri"/>
                          <a:ea typeface="Calibri"/>
                          <a:cs typeface="Times New Roman"/>
                        </a:rPr>
                        <a:t>.</a:t>
                      </a:r>
                      <a:endParaRPr lang="pl-PL" sz="1600" dirty="0">
                        <a:latin typeface="Calibri"/>
                        <a:ea typeface="Calibri"/>
                        <a:cs typeface="Times New Roman"/>
                      </a:endParaRPr>
                    </a:p>
                  </a:txBody>
                  <a:tcPr marL="68580" marR="68580" marT="0" marB="0" anchor="ctr"/>
                </a:tc>
                <a:tc>
                  <a:txBody>
                    <a:bodyPr/>
                    <a:lstStyle/>
                    <a:p>
                      <a:pPr>
                        <a:lnSpc>
                          <a:spcPct val="115000"/>
                        </a:lnSpc>
                        <a:spcAft>
                          <a:spcPts val="0"/>
                        </a:spcAft>
                      </a:pPr>
                      <a:r>
                        <a:rPr lang="pl-PL" sz="1100" b="1">
                          <a:effectLst/>
                          <a:latin typeface="Calibri"/>
                          <a:ea typeface="Calibri"/>
                          <a:cs typeface="Times New Roman"/>
                        </a:rPr>
                        <a:t> </a:t>
                      </a:r>
                      <a:endParaRPr lang="pl-PL" sz="1100">
                        <a:effectLst/>
                        <a:latin typeface="Calibri"/>
                        <a:ea typeface="Times New Roman"/>
                        <a:cs typeface="Times New Roman"/>
                      </a:endParaRPr>
                    </a:p>
                    <a:p>
                      <a:pPr algn="just">
                        <a:lnSpc>
                          <a:spcPct val="115000"/>
                        </a:lnSpc>
                        <a:spcAft>
                          <a:spcPts val="0"/>
                        </a:spcAft>
                      </a:pPr>
                      <a:r>
                        <a:rPr lang="pl-PL" sz="1100" b="1">
                          <a:effectLst/>
                          <a:latin typeface="Calibri"/>
                          <a:ea typeface="Calibri"/>
                          <a:cs typeface="Times New Roman"/>
                        </a:rPr>
                        <a:t>Uzasadnienie budowy nowego obiektu   służącego praktycznej nauce zawodu (np. warsztatu/pracowni)</a:t>
                      </a:r>
                      <a:endParaRPr lang="pl-PL" sz="1100">
                        <a:effectLst/>
                        <a:latin typeface="Calibri"/>
                        <a:ea typeface="Times New Roman"/>
                        <a:cs typeface="Times New Roman"/>
                      </a:endParaRPr>
                    </a:p>
                    <a:p>
                      <a:pPr algn="just">
                        <a:lnSpc>
                          <a:spcPct val="115000"/>
                        </a:lnSpc>
                        <a:spcAft>
                          <a:spcPts val="0"/>
                        </a:spcAft>
                      </a:pPr>
                      <a:r>
                        <a:rPr lang="pl-PL" sz="1100" b="1">
                          <a:effectLst/>
                          <a:latin typeface="Calibri"/>
                          <a:ea typeface="Calibri"/>
                          <a:cs typeface="Times New Roman"/>
                        </a:rPr>
                        <a:t> </a:t>
                      </a:r>
                      <a:endParaRPr lang="pl-PL" sz="1100">
                        <a:effectLst/>
                        <a:latin typeface="Calibri"/>
                        <a:ea typeface="Times New Roman"/>
                        <a:cs typeface="Times New Roman"/>
                      </a:endParaRPr>
                    </a:p>
                    <a:p>
                      <a:pPr algn="just">
                        <a:lnSpc>
                          <a:spcPct val="115000"/>
                        </a:lnSpc>
                        <a:spcAft>
                          <a:spcPts val="0"/>
                        </a:spcAft>
                      </a:pPr>
                      <a:r>
                        <a:rPr lang="pl-PL" sz="1100" b="1">
                          <a:effectLst/>
                          <a:latin typeface="Calibri"/>
                          <a:ea typeface="Calibri"/>
                          <a:cs typeface="Times New Roman"/>
                        </a:rPr>
                        <a:t>(dot. projektu polegającego na budowie nowego obiektu służącego praktycznej nauce zawodu)</a:t>
                      </a:r>
                      <a:endParaRPr lang="pl-PL" sz="11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pl-PL" sz="1100" dirty="0">
                          <a:effectLst/>
                          <a:latin typeface="Calibri"/>
                          <a:ea typeface="Calibri"/>
                          <a:cs typeface="Times New Roman"/>
                        </a:rPr>
                        <a:t/>
                      </a:r>
                      <a:br>
                        <a:rPr lang="pl-PL" sz="1100" dirty="0">
                          <a:effectLst/>
                          <a:latin typeface="Calibri"/>
                          <a:ea typeface="Calibri"/>
                          <a:cs typeface="Times New Roman"/>
                        </a:rPr>
                      </a:br>
                      <a:r>
                        <a:rPr lang="pl-PL" sz="1100" dirty="0">
                          <a:effectLst/>
                          <a:latin typeface="Calibri"/>
                          <a:ea typeface="Calibri"/>
                          <a:cs typeface="Times New Roman"/>
                        </a:rPr>
                        <a:t>W ramach tego kryterium weryfikowane będzie czy przebudowa, rozbudowa lub adaptacja istniejących budynków jest niemożliwa lub jest nieuzasadniona ekonomicznie oraz czy konieczność budowy nowego obiektu uzasadniona jest trendami demograficznymi zachodzącymi na terenie objętym analizą.</a:t>
                      </a:r>
                      <a:endParaRPr lang="pl-PL" sz="1100" dirty="0">
                        <a:effectLst/>
                        <a:latin typeface="Calibri"/>
                        <a:ea typeface="Times New Roman"/>
                        <a:cs typeface="Times New Roman"/>
                      </a:endParaRPr>
                    </a:p>
                    <a:p>
                      <a:pPr algn="just">
                        <a:lnSpc>
                          <a:spcPct val="115000"/>
                        </a:lnSpc>
                        <a:spcAft>
                          <a:spcPts val="0"/>
                        </a:spcAft>
                      </a:pPr>
                      <a:r>
                        <a:rPr lang="pl-PL" sz="1100" dirty="0">
                          <a:effectLst/>
                          <a:latin typeface="Calibri"/>
                          <a:ea typeface="Calibri"/>
                          <a:cs typeface="Times New Roman"/>
                        </a:rPr>
                        <a:t> </a:t>
                      </a:r>
                      <a:endParaRPr lang="pl-PL" sz="1100" dirty="0">
                        <a:effectLst/>
                        <a:latin typeface="Calibri"/>
                        <a:ea typeface="Times New Roman"/>
                        <a:cs typeface="Times New Roman"/>
                      </a:endParaRPr>
                    </a:p>
                    <a:p>
                      <a:pPr algn="just">
                        <a:lnSpc>
                          <a:spcPct val="115000"/>
                        </a:lnSpc>
                        <a:spcAft>
                          <a:spcPts val="0"/>
                        </a:spcAft>
                      </a:pPr>
                      <a:r>
                        <a:rPr lang="pl-PL" sz="1100" b="1" dirty="0">
                          <a:effectLst/>
                          <a:latin typeface="Calibri"/>
                          <a:ea typeface="Calibri"/>
                          <a:cs typeface="Times New Roman"/>
                        </a:rPr>
                        <a:t>Kryterium dotyczy projektów polegających na budowie nowego obiektu służącego praktycznej nauce zawodu (np. warsztatu/pracowni)</a:t>
                      </a:r>
                      <a:r>
                        <a:rPr lang="pl-PL" sz="1100" dirty="0">
                          <a:effectLst/>
                          <a:latin typeface="Calibri"/>
                          <a:ea typeface="Times New Roman"/>
                          <a:cs typeface="Times New Roman"/>
                        </a:rPr>
                        <a:t> </a:t>
                      </a:r>
                      <a:r>
                        <a:rPr lang="pl-PL" sz="1100" b="1" dirty="0">
                          <a:effectLst/>
                          <a:latin typeface="Calibri"/>
                          <a:ea typeface="Times New Roman"/>
                          <a:cs typeface="Times New Roman"/>
                        </a:rPr>
                        <a:t>- możliwych do realizacji w uzasadnionych  przypadkach </a:t>
                      </a:r>
                      <a:r>
                        <a:rPr lang="pl-PL" sz="1100" dirty="0">
                          <a:effectLst/>
                          <a:latin typeface="Calibri"/>
                          <a:ea typeface="Times New Roman"/>
                          <a:cs typeface="Times New Roman"/>
                        </a:rPr>
                        <a:t>  </a:t>
                      </a:r>
                    </a:p>
                  </a:txBody>
                  <a:tcPr marL="68580" marR="68580" marT="0" marB="0"/>
                </a:tc>
                <a:tc>
                  <a:txBody>
                    <a:bodyPr/>
                    <a:lstStyle/>
                    <a:p>
                      <a:pPr algn="ctr">
                        <a:lnSpc>
                          <a:spcPct val="115000"/>
                        </a:lnSpc>
                        <a:spcAft>
                          <a:spcPts val="0"/>
                        </a:spcAft>
                      </a:pPr>
                      <a:endParaRPr lang="pl-PL" sz="1100" dirty="0" smtClean="0">
                        <a:effectLst/>
                        <a:latin typeface="Calibri"/>
                        <a:ea typeface="Calibri"/>
                        <a:cs typeface="Arial"/>
                      </a:endParaRPr>
                    </a:p>
                    <a:p>
                      <a:pPr algn="ctr">
                        <a:lnSpc>
                          <a:spcPct val="115000"/>
                        </a:lnSpc>
                        <a:spcAft>
                          <a:spcPts val="0"/>
                        </a:spcAft>
                      </a:pPr>
                      <a:endParaRPr lang="pl-PL" sz="1100" dirty="0" smtClean="0">
                        <a:effectLst/>
                        <a:latin typeface="Calibri"/>
                        <a:ea typeface="Calibri"/>
                        <a:cs typeface="Arial"/>
                      </a:endParaRPr>
                    </a:p>
                    <a:p>
                      <a:pPr algn="ctr">
                        <a:lnSpc>
                          <a:spcPct val="115000"/>
                        </a:lnSpc>
                        <a:spcAft>
                          <a:spcPts val="0"/>
                        </a:spcAft>
                      </a:pPr>
                      <a:endParaRPr lang="pl-PL" sz="1100" dirty="0" smtClean="0">
                        <a:effectLst/>
                        <a:latin typeface="Calibri"/>
                        <a:ea typeface="Calibri"/>
                        <a:cs typeface="Arial"/>
                      </a:endParaRPr>
                    </a:p>
                    <a:p>
                      <a:pPr algn="ctr">
                        <a:lnSpc>
                          <a:spcPct val="115000"/>
                        </a:lnSpc>
                        <a:spcAft>
                          <a:spcPts val="0"/>
                        </a:spcAft>
                      </a:pPr>
                      <a:endParaRPr lang="pl-PL" sz="1100" dirty="0" smtClean="0">
                        <a:effectLst/>
                        <a:latin typeface="Calibri"/>
                        <a:ea typeface="Calibri"/>
                        <a:cs typeface="Arial"/>
                      </a:endParaRPr>
                    </a:p>
                    <a:p>
                      <a:pPr algn="ctr">
                        <a:lnSpc>
                          <a:spcPct val="115000"/>
                        </a:lnSpc>
                        <a:spcAft>
                          <a:spcPts val="0"/>
                        </a:spcAft>
                      </a:pPr>
                      <a:r>
                        <a:rPr lang="pl-PL" sz="1100" dirty="0" smtClean="0">
                          <a:effectLst/>
                          <a:latin typeface="Calibri"/>
                          <a:ea typeface="Calibri"/>
                          <a:cs typeface="Arial"/>
                        </a:rPr>
                        <a:t>Tak/Nie/Nie </a:t>
                      </a:r>
                      <a:r>
                        <a:rPr lang="pl-PL" sz="1100" dirty="0">
                          <a:effectLst/>
                          <a:latin typeface="Calibri"/>
                          <a:ea typeface="Calibri"/>
                          <a:cs typeface="Arial"/>
                        </a:rPr>
                        <a:t>dotyczy</a:t>
                      </a:r>
                      <a:endParaRPr lang="pl-PL" sz="1100" dirty="0">
                        <a:effectLst/>
                        <a:latin typeface="Calibri"/>
                        <a:ea typeface="Calibri"/>
                        <a:cs typeface="Times New Roman"/>
                      </a:endParaRPr>
                    </a:p>
                    <a:p>
                      <a:pPr algn="ctr">
                        <a:lnSpc>
                          <a:spcPct val="115000"/>
                        </a:lnSpc>
                        <a:spcAft>
                          <a:spcPts val="0"/>
                        </a:spcAft>
                      </a:pPr>
                      <a:r>
                        <a:rPr lang="pl-PL" sz="1100" dirty="0">
                          <a:effectLst/>
                          <a:latin typeface="Calibri"/>
                          <a:ea typeface="Calibri"/>
                          <a:cs typeface="Arial"/>
                        </a:rPr>
                        <a:t>Kryterium obligatoryjne</a:t>
                      </a:r>
                      <a:endParaRPr lang="pl-PL" sz="1100" dirty="0">
                        <a:effectLst/>
                        <a:latin typeface="Calibri"/>
                        <a:ea typeface="Calibri"/>
                        <a:cs typeface="Times New Roman"/>
                      </a:endParaRPr>
                    </a:p>
                    <a:p>
                      <a:pPr algn="ctr">
                        <a:lnSpc>
                          <a:spcPct val="115000"/>
                        </a:lnSpc>
                        <a:spcAft>
                          <a:spcPts val="0"/>
                        </a:spcAft>
                      </a:pPr>
                      <a:r>
                        <a:rPr lang="pl-PL" sz="1100" dirty="0">
                          <a:effectLst/>
                          <a:latin typeface="Calibri"/>
                          <a:ea typeface="Calibri"/>
                          <a:cs typeface="Arial"/>
                        </a:rPr>
                        <a:t>(spełnienie jest niezbędne dla możliwości otrzymania dofinansowania)</a:t>
                      </a:r>
                      <a:endParaRPr lang="pl-PL" sz="1100" dirty="0">
                        <a:effectLst/>
                        <a:latin typeface="Calibri"/>
                        <a:ea typeface="Calibri"/>
                        <a:cs typeface="Times New Roman"/>
                      </a:endParaRPr>
                    </a:p>
                    <a:p>
                      <a:pPr algn="ctr">
                        <a:lnSpc>
                          <a:spcPct val="115000"/>
                        </a:lnSpc>
                        <a:spcAft>
                          <a:spcPts val="0"/>
                        </a:spcAft>
                      </a:pPr>
                      <a:r>
                        <a:rPr lang="pl-PL" sz="1100" dirty="0">
                          <a:effectLst/>
                          <a:latin typeface="Calibri"/>
                          <a:ea typeface="Calibri"/>
                          <a:cs typeface="Arial"/>
                        </a:rPr>
                        <a:t>Niespełnienie kryterium oznacza</a:t>
                      </a:r>
                      <a:endParaRPr lang="pl-PL" sz="1100" dirty="0">
                        <a:effectLst/>
                        <a:latin typeface="Calibri"/>
                        <a:ea typeface="Calibri"/>
                        <a:cs typeface="Times New Roman"/>
                      </a:endParaRPr>
                    </a:p>
                    <a:p>
                      <a:pPr algn="ctr">
                        <a:lnSpc>
                          <a:spcPct val="115000"/>
                        </a:lnSpc>
                        <a:spcAft>
                          <a:spcPts val="0"/>
                        </a:spcAft>
                      </a:pPr>
                      <a:r>
                        <a:rPr lang="pl-PL" sz="1100" dirty="0">
                          <a:effectLst/>
                          <a:latin typeface="Calibri"/>
                          <a:ea typeface="Calibri"/>
                          <a:cs typeface="Arial"/>
                        </a:rPr>
                        <a:t>odrzucenie wniosku</a:t>
                      </a:r>
                      <a:endParaRPr lang="pl-PL"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244173878"/>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374151318"/>
              </p:ext>
            </p:extLst>
          </p:nvPr>
        </p:nvGraphicFramePr>
        <p:xfrm>
          <a:off x="323528" y="1124744"/>
          <a:ext cx="8229599" cy="5393094"/>
        </p:xfrm>
        <a:graphic>
          <a:graphicData uri="http://schemas.openxmlformats.org/drawingml/2006/table">
            <a:tbl>
              <a:tblPr firstRow="1" firstCol="1" bandRow="1">
                <a:tableStyleId>{5C22544A-7EE6-4342-B048-85BDC9FD1C3A}</a:tableStyleId>
              </a:tblPr>
              <a:tblGrid>
                <a:gridCol w="438912"/>
                <a:gridCol w="2146953"/>
                <a:gridCol w="3762683"/>
                <a:gridCol w="1881051"/>
              </a:tblGrid>
              <a:tr h="278169">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3404935">
                <a:tc>
                  <a:txBody>
                    <a:bodyPr/>
                    <a:lstStyle/>
                    <a:p>
                      <a:pPr>
                        <a:lnSpc>
                          <a:spcPct val="115000"/>
                        </a:lnSpc>
                        <a:spcAft>
                          <a:spcPts val="1000"/>
                        </a:spcAft>
                      </a:pPr>
                      <a:r>
                        <a:rPr lang="pl-PL" sz="1100" dirty="0" smtClean="0">
                          <a:latin typeface="Calibri"/>
                          <a:ea typeface="Calibri"/>
                          <a:cs typeface="Times New Roman"/>
                        </a:rPr>
                        <a:t>5.</a:t>
                      </a:r>
                      <a:endParaRPr lang="pl-PL" sz="1100" dirty="0">
                        <a:latin typeface="Calibri"/>
                        <a:ea typeface="Calibri"/>
                        <a:cs typeface="Times New Roman"/>
                      </a:endParaRPr>
                    </a:p>
                  </a:txBody>
                  <a:tcPr marL="68580" marR="68580" marT="0" marB="0" anchor="ctr"/>
                </a:tc>
                <a:tc>
                  <a:txBody>
                    <a:bodyPr/>
                    <a:lstStyle/>
                    <a:p>
                      <a:pPr>
                        <a:lnSpc>
                          <a:spcPct val="115000"/>
                        </a:lnSpc>
                        <a:spcAft>
                          <a:spcPts val="0"/>
                        </a:spcAft>
                      </a:pPr>
                      <a:r>
                        <a:rPr lang="pl-PL" sz="1200" dirty="0">
                          <a:effectLst/>
                          <a:latin typeface="Calibri"/>
                          <a:ea typeface="Times New Roman"/>
                          <a:cs typeface="Times New Roman"/>
                        </a:rPr>
                        <a:t> </a:t>
                      </a:r>
                      <a:endParaRPr lang="pl-PL" sz="1100" dirty="0">
                        <a:effectLst/>
                        <a:latin typeface="Calibri"/>
                        <a:ea typeface="Times New Roman"/>
                        <a:cs typeface="Times New Roman"/>
                      </a:endParaRPr>
                    </a:p>
                    <a:p>
                      <a:pPr>
                        <a:lnSpc>
                          <a:spcPct val="115000"/>
                        </a:lnSpc>
                        <a:spcAft>
                          <a:spcPts val="0"/>
                        </a:spcAft>
                      </a:pPr>
                      <a:r>
                        <a:rPr lang="pl-PL" sz="1100" b="1" dirty="0">
                          <a:effectLst/>
                          <a:latin typeface="Calibri"/>
                          <a:ea typeface="Times New Roman"/>
                          <a:cs typeface="Times New Roman"/>
                        </a:rPr>
                        <a:t> </a:t>
                      </a:r>
                      <a:endParaRPr lang="pl-PL" sz="1100" dirty="0">
                        <a:effectLst/>
                        <a:latin typeface="Calibri"/>
                        <a:ea typeface="Times New Roman"/>
                        <a:cs typeface="Times New Roman"/>
                      </a:endParaRPr>
                    </a:p>
                    <a:p>
                      <a:pPr>
                        <a:lnSpc>
                          <a:spcPct val="115000"/>
                        </a:lnSpc>
                        <a:spcAft>
                          <a:spcPts val="0"/>
                        </a:spcAft>
                      </a:pPr>
                      <a:r>
                        <a:rPr lang="pl-PL" sz="1100" b="1" dirty="0">
                          <a:effectLst/>
                          <a:latin typeface="Calibri"/>
                          <a:ea typeface="Times New Roman"/>
                          <a:cs typeface="Times New Roman"/>
                        </a:rPr>
                        <a:t> </a:t>
                      </a:r>
                      <a:endParaRPr lang="pl-PL" sz="1100" dirty="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r>
                        <a:rPr lang="pl-PL" sz="1100" b="1" dirty="0" smtClean="0">
                          <a:effectLst/>
                          <a:latin typeface="Calibri"/>
                          <a:ea typeface="Times New Roman"/>
                          <a:cs typeface="Times New Roman"/>
                        </a:rPr>
                        <a:t>Zapewnienie </a:t>
                      </a:r>
                      <a:r>
                        <a:rPr lang="pl-PL" sz="1100" b="1" dirty="0">
                          <a:effectLst/>
                          <a:latin typeface="Calibri"/>
                          <a:ea typeface="Times New Roman"/>
                          <a:cs typeface="Times New Roman"/>
                        </a:rPr>
                        <a:t>rozwoju infrastruktury szkoły w zakresie nauk matematyczno-przyrodniczych i cyfrowych </a:t>
                      </a:r>
                      <a:endParaRPr lang="pl-PL" sz="1100" dirty="0">
                        <a:effectLst/>
                        <a:latin typeface="Calibri"/>
                        <a:ea typeface="Times New Roman"/>
                        <a:cs typeface="Times New Roman"/>
                      </a:endParaRPr>
                    </a:p>
                    <a:p>
                      <a:pPr>
                        <a:lnSpc>
                          <a:spcPct val="115000"/>
                        </a:lnSpc>
                        <a:spcAft>
                          <a:spcPts val="0"/>
                        </a:spcAft>
                      </a:pPr>
                      <a:r>
                        <a:rPr lang="pl-PL" sz="1100" b="1" dirty="0">
                          <a:effectLst/>
                          <a:latin typeface="Calibri"/>
                          <a:ea typeface="Calibri"/>
                          <a:cs typeface="Times New Roman"/>
                        </a:rPr>
                        <a:t> </a:t>
                      </a:r>
                      <a:endParaRPr lang="pl-PL" sz="11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pl-PL" sz="1100" dirty="0">
                          <a:effectLst/>
                          <a:latin typeface="Calibri"/>
                          <a:ea typeface="Times New Roman"/>
                          <a:cs typeface="Times New Roman"/>
                        </a:rPr>
                        <a:t>W ramach tego kryterium weryfikowane jest czy projekt dotyczy zapewnienie rozwoju infrastruktury szkoły w zakresie nauk matematyczno-przyrodniczych i/lub cyfrowych (np. </a:t>
                      </a:r>
                      <a:r>
                        <a:rPr lang="pl-PL" sz="1100" dirty="0">
                          <a:effectLst/>
                          <a:latin typeface="Calibri"/>
                          <a:ea typeface="Times New Roman"/>
                          <a:cs typeface="Calibri"/>
                        </a:rPr>
                        <a:t>wyposażenia w nowoczesny sprzęt i materiały dydaktyczne pracowni matematyczno-przyrodniczych i cyfrowych):</a:t>
                      </a:r>
                      <a:endParaRPr lang="pl-PL" sz="1100" dirty="0">
                        <a:effectLst/>
                        <a:latin typeface="Calibri"/>
                        <a:ea typeface="Times New Roman"/>
                        <a:cs typeface="Times New Roman"/>
                      </a:endParaRPr>
                    </a:p>
                    <a:p>
                      <a:pPr algn="just">
                        <a:lnSpc>
                          <a:spcPct val="115000"/>
                        </a:lnSpc>
                        <a:spcAft>
                          <a:spcPts val="0"/>
                        </a:spcAft>
                      </a:pPr>
                      <a:r>
                        <a:rPr lang="pl-PL" sz="1200" dirty="0">
                          <a:effectLst/>
                          <a:latin typeface="Calibri"/>
                          <a:ea typeface="Times New Roman"/>
                          <a:cs typeface="Calibri"/>
                        </a:rPr>
                        <a:t> </a:t>
                      </a:r>
                      <a:endParaRPr lang="pl-PL" sz="1100" dirty="0">
                        <a:effectLst/>
                        <a:latin typeface="Calibri"/>
                        <a:ea typeface="Times New Roman"/>
                        <a:cs typeface="Times New Roman"/>
                      </a:endParaRPr>
                    </a:p>
                    <a:p>
                      <a:pPr marL="342900" lvl="0" indent="-342900" algn="just">
                        <a:lnSpc>
                          <a:spcPct val="115000"/>
                        </a:lnSpc>
                        <a:buFont typeface="Symbol"/>
                        <a:buChar char=""/>
                      </a:pPr>
                      <a:r>
                        <a:rPr lang="pl-PL" sz="1100" dirty="0">
                          <a:effectLst/>
                          <a:latin typeface="Calibri"/>
                        </a:rPr>
                        <a:t>Tak - jest to główny cel projektu – 10 pkt.;</a:t>
                      </a:r>
                    </a:p>
                    <a:p>
                      <a:pPr algn="just">
                        <a:lnSpc>
                          <a:spcPct val="115000"/>
                        </a:lnSpc>
                        <a:spcAft>
                          <a:spcPts val="1000"/>
                        </a:spcAft>
                      </a:pPr>
                      <a:r>
                        <a:rPr lang="pl-PL" sz="1000" dirty="0">
                          <a:effectLst/>
                          <a:latin typeface="Calibri"/>
                          <a:ea typeface="Times New Roman"/>
                          <a:cs typeface="Times New Roman"/>
                        </a:rPr>
                        <a:t>Punkty te otrzymają projekty, które dotyczą wyłącznie zakupu wyposażenia do pracowni matematyczno-przyrodniczych i/lub cyfrowych i ewentualnie dostosowania/adaptacji </a:t>
                      </a:r>
                      <a:r>
                        <a:rPr lang="pl-PL" sz="1000" dirty="0" err="1">
                          <a:effectLst/>
                          <a:latin typeface="Calibri"/>
                          <a:ea typeface="Times New Roman"/>
                          <a:cs typeface="Times New Roman"/>
                        </a:rPr>
                        <a:t>sal</a:t>
                      </a:r>
                      <a:r>
                        <a:rPr lang="pl-PL" sz="1000" dirty="0">
                          <a:effectLst/>
                          <a:latin typeface="Calibri"/>
                          <a:ea typeface="Times New Roman"/>
                          <a:cs typeface="Times New Roman"/>
                        </a:rPr>
                        <a:t> na potrzeby zakupionego sprzętu/wyposażenia.</a:t>
                      </a:r>
                    </a:p>
                    <a:p>
                      <a:pPr marL="342900" lvl="0" indent="-342900" algn="just">
                        <a:lnSpc>
                          <a:spcPct val="115000"/>
                        </a:lnSpc>
                        <a:buFont typeface="Symbol"/>
                        <a:buChar char=""/>
                      </a:pPr>
                      <a:r>
                        <a:rPr lang="pl-PL" sz="1100" dirty="0">
                          <a:effectLst/>
                          <a:latin typeface="Calibri"/>
                        </a:rPr>
                        <a:t>Tak - jest to element projektu (ale nie jego główny cel) – 5 pkt.;</a:t>
                      </a:r>
                    </a:p>
                    <a:p>
                      <a:pPr algn="just">
                        <a:lnSpc>
                          <a:spcPct val="115000"/>
                        </a:lnSpc>
                        <a:spcAft>
                          <a:spcPts val="1000"/>
                        </a:spcAft>
                      </a:pPr>
                      <a:r>
                        <a:rPr lang="pl-PL" sz="1000" dirty="0">
                          <a:effectLst/>
                          <a:latin typeface="Calibri"/>
                          <a:ea typeface="Times New Roman"/>
                          <a:cs typeface="Times New Roman"/>
                        </a:rPr>
                        <a:t>Punkty te otrzymają projekty, które dotyczą szerszego zakresu niż tylko zakupu wyposażenia do pracowni matematyczno-przyrodniczych i/lub cyfrowych (i ewentualnie dostosowania/adaptacji </a:t>
                      </a:r>
                      <a:r>
                        <a:rPr lang="pl-PL" sz="1000" dirty="0" err="1">
                          <a:effectLst/>
                          <a:latin typeface="Calibri"/>
                          <a:ea typeface="Times New Roman"/>
                          <a:cs typeface="Times New Roman"/>
                        </a:rPr>
                        <a:t>sal</a:t>
                      </a:r>
                      <a:r>
                        <a:rPr lang="pl-PL" sz="1000" dirty="0">
                          <a:effectLst/>
                          <a:latin typeface="Calibri"/>
                          <a:ea typeface="Times New Roman"/>
                          <a:cs typeface="Times New Roman"/>
                        </a:rPr>
                        <a:t> na potrzeby zakupionego sprzętu/wyposażenia) np. przebudowy, rozbudowy, budowy, adaptacji całych obiektów szkolnych/placówek.</a:t>
                      </a:r>
                    </a:p>
                    <a:p>
                      <a:pPr marL="342900" lvl="0" indent="-342900" algn="just">
                        <a:lnSpc>
                          <a:spcPct val="115000"/>
                        </a:lnSpc>
                        <a:buFont typeface="Symbol"/>
                        <a:buChar char=""/>
                      </a:pPr>
                      <a:r>
                        <a:rPr lang="pl-PL" sz="1100" dirty="0">
                          <a:effectLst/>
                          <a:latin typeface="Calibri"/>
                        </a:rPr>
                        <a:t>Nie – 0 pkt</a:t>
                      </a:r>
                    </a:p>
                    <a:p>
                      <a:pPr marL="488950" algn="just">
                        <a:lnSpc>
                          <a:spcPct val="115000"/>
                        </a:lnSpc>
                      </a:pPr>
                      <a:r>
                        <a:rPr lang="pl-PL" sz="1100" dirty="0">
                          <a:effectLst/>
                          <a:latin typeface="Calibri"/>
                        </a:rPr>
                        <a:t> </a:t>
                      </a:r>
                    </a:p>
                    <a:p>
                      <a:pPr algn="just">
                        <a:lnSpc>
                          <a:spcPct val="115000"/>
                        </a:lnSpc>
                        <a:spcAft>
                          <a:spcPts val="0"/>
                        </a:spcAft>
                      </a:pPr>
                      <a:r>
                        <a:rPr lang="pl-PL" sz="1100" b="1" dirty="0">
                          <a:effectLst/>
                          <a:latin typeface="Calibri"/>
                          <a:ea typeface="Calibri"/>
                          <a:cs typeface="Times New Roman"/>
                        </a:rPr>
                        <a:t>Kryterium nie dotyczy naborów w ramach ZIT AW oraz ZIT AJ, gdzie te kwestie będą punktowane podczas oceny zgodności ze Strategią ZIT.</a:t>
                      </a:r>
                      <a:endParaRPr lang="pl-PL" sz="1100" dirty="0">
                        <a:effectLst/>
                        <a:latin typeface="Calibri"/>
                        <a:ea typeface="Times New Roman"/>
                        <a:cs typeface="Times New Roman"/>
                      </a:endParaRPr>
                    </a:p>
                    <a:p>
                      <a:pPr algn="just">
                        <a:lnSpc>
                          <a:spcPct val="115000"/>
                        </a:lnSpc>
                        <a:spcAft>
                          <a:spcPts val="0"/>
                        </a:spcAft>
                      </a:pPr>
                      <a:r>
                        <a:rPr lang="pl-PL" sz="1100" b="1" dirty="0">
                          <a:effectLst/>
                          <a:latin typeface="Calibri"/>
                          <a:ea typeface="Calibri"/>
                          <a:cs typeface="Times New Roman"/>
                        </a:rPr>
                        <a:t> </a:t>
                      </a:r>
                      <a:endParaRPr lang="pl-PL" sz="1100" dirty="0">
                        <a:effectLst/>
                        <a:latin typeface="Calibri"/>
                        <a:ea typeface="Times New Roman"/>
                        <a:cs typeface="Times New Roman"/>
                      </a:endParaRPr>
                    </a:p>
                    <a:p>
                      <a:pPr algn="just">
                        <a:lnSpc>
                          <a:spcPct val="115000"/>
                        </a:lnSpc>
                        <a:spcAft>
                          <a:spcPts val="0"/>
                        </a:spcAft>
                      </a:pPr>
                      <a:r>
                        <a:rPr lang="pl-PL" sz="1100" b="1" dirty="0">
                          <a:effectLst/>
                          <a:latin typeface="Calibri"/>
                          <a:ea typeface="Calibri"/>
                          <a:cs typeface="Times New Roman"/>
                        </a:rPr>
                        <a:t>Weryfikacja na podstawie zapisów we wniosku o dofinansowanie</a:t>
                      </a:r>
                      <a:endParaRPr lang="pl-PL" sz="1100" dirty="0">
                        <a:effectLst/>
                        <a:latin typeface="Calibri"/>
                        <a:ea typeface="Times New Roman"/>
                        <a:cs typeface="Times New Roman"/>
                      </a:endParaRPr>
                    </a:p>
                  </a:txBody>
                  <a:tcPr marL="68580" marR="68580" marT="0" marB="0"/>
                </a:tc>
                <a:tc>
                  <a:txBody>
                    <a:bodyPr/>
                    <a:lstStyle/>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r>
                        <a:rPr lang="pl-PL" sz="1000" dirty="0" smtClean="0">
                          <a:effectLst/>
                          <a:latin typeface="Calibri"/>
                          <a:ea typeface="Calibri"/>
                          <a:cs typeface="Arial"/>
                        </a:rPr>
                        <a:t>Kryterium </a:t>
                      </a:r>
                      <a:r>
                        <a:rPr lang="pl-PL" sz="1000" dirty="0">
                          <a:effectLst/>
                          <a:latin typeface="Calibri"/>
                          <a:ea typeface="Calibri"/>
                          <a:cs typeface="Arial"/>
                        </a:rPr>
                        <a:t>fakultatywne</a:t>
                      </a:r>
                      <a:endParaRPr lang="pl-PL" sz="1000" dirty="0">
                        <a:effectLst/>
                        <a:latin typeface="Calibri"/>
                        <a:ea typeface="Times New Roman"/>
                        <a:cs typeface="Times New Roman"/>
                      </a:endParaRPr>
                    </a:p>
                    <a:p>
                      <a:pPr algn="ctr">
                        <a:lnSpc>
                          <a:spcPct val="115000"/>
                        </a:lnSpc>
                        <a:spcAft>
                          <a:spcPts val="0"/>
                        </a:spcAft>
                      </a:pPr>
                      <a:r>
                        <a:rPr lang="pl-PL" sz="1000" dirty="0">
                          <a:effectLst/>
                          <a:latin typeface="Calibri"/>
                          <a:ea typeface="Calibri"/>
                          <a:cs typeface="Arial"/>
                        </a:rPr>
                        <a:t>0 pkt - 10 pkt</a:t>
                      </a:r>
                      <a:endParaRPr lang="pl-PL" sz="1000" dirty="0">
                        <a:effectLst/>
                        <a:latin typeface="Calibri"/>
                        <a:ea typeface="Times New Roman"/>
                        <a:cs typeface="Times New Roman"/>
                      </a:endParaRPr>
                    </a:p>
                    <a:p>
                      <a:pPr algn="ctr">
                        <a:lnSpc>
                          <a:spcPct val="115000"/>
                        </a:lnSpc>
                        <a:spcAft>
                          <a:spcPts val="0"/>
                        </a:spcAft>
                      </a:pPr>
                      <a:r>
                        <a:rPr lang="pl-PL" sz="1000" dirty="0">
                          <a:effectLst/>
                          <a:latin typeface="Calibri"/>
                          <a:ea typeface="Calibri"/>
                          <a:cs typeface="Arial"/>
                        </a:rPr>
                        <a:t> </a:t>
                      </a:r>
                      <a:endParaRPr lang="pl-PL" sz="1000" dirty="0">
                        <a:effectLst/>
                        <a:latin typeface="Calibri"/>
                        <a:ea typeface="Times New Roman"/>
                        <a:cs typeface="Times New Roman"/>
                      </a:endParaRPr>
                    </a:p>
                    <a:p>
                      <a:pPr algn="ctr">
                        <a:lnSpc>
                          <a:spcPct val="115000"/>
                        </a:lnSpc>
                        <a:spcAft>
                          <a:spcPts val="0"/>
                        </a:spcAft>
                      </a:pPr>
                      <a:r>
                        <a:rPr lang="pl-PL" sz="1000" dirty="0">
                          <a:effectLst/>
                          <a:latin typeface="Calibri"/>
                          <a:ea typeface="Calibri"/>
                          <a:cs typeface="Arial"/>
                        </a:rPr>
                        <a:t>(0 punktów w kryterium nie oznacza</a:t>
                      </a:r>
                      <a:endParaRPr lang="pl-PL" sz="1000" dirty="0">
                        <a:effectLst/>
                        <a:latin typeface="Calibri"/>
                        <a:ea typeface="Times New Roman"/>
                        <a:cs typeface="Times New Roman"/>
                      </a:endParaRPr>
                    </a:p>
                    <a:p>
                      <a:pPr algn="ctr">
                        <a:lnSpc>
                          <a:spcPct val="115000"/>
                        </a:lnSpc>
                        <a:spcAft>
                          <a:spcPts val="0"/>
                        </a:spcAft>
                      </a:pPr>
                      <a:r>
                        <a:rPr lang="pl-PL" sz="1000" dirty="0">
                          <a:effectLst/>
                          <a:latin typeface="Calibri"/>
                          <a:ea typeface="Calibri"/>
                          <a:cs typeface="Arial"/>
                        </a:rPr>
                        <a:t>odrzucenia wniosku)</a:t>
                      </a:r>
                      <a:endParaRPr lang="pl-PL" sz="10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291153427"/>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854511591"/>
              </p:ext>
            </p:extLst>
          </p:nvPr>
        </p:nvGraphicFramePr>
        <p:xfrm>
          <a:off x="323528" y="1044111"/>
          <a:ext cx="8640959" cy="5553241"/>
        </p:xfrm>
        <a:graphic>
          <a:graphicData uri="http://schemas.openxmlformats.org/drawingml/2006/table">
            <a:tbl>
              <a:tblPr firstRow="1" firstCol="1" bandRow="1">
                <a:tableStyleId>{5C22544A-7EE6-4342-B048-85BDC9FD1C3A}</a:tableStyleId>
              </a:tblPr>
              <a:tblGrid>
                <a:gridCol w="460851"/>
                <a:gridCol w="2254269"/>
                <a:gridCol w="3950763"/>
                <a:gridCol w="1975076"/>
              </a:tblGrid>
              <a:tr h="267379">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5285862">
                <a:tc>
                  <a:txBody>
                    <a:bodyPr/>
                    <a:lstStyle/>
                    <a:p>
                      <a:pPr>
                        <a:lnSpc>
                          <a:spcPct val="115000"/>
                        </a:lnSpc>
                        <a:spcAft>
                          <a:spcPts val="1000"/>
                        </a:spcAft>
                      </a:pPr>
                      <a:r>
                        <a:rPr lang="pl-PL" sz="1100" dirty="0" smtClean="0">
                          <a:latin typeface="Calibri"/>
                          <a:ea typeface="Calibri"/>
                          <a:cs typeface="Times New Roman"/>
                        </a:rPr>
                        <a:t>6.</a:t>
                      </a:r>
                      <a:endParaRPr lang="pl-PL" sz="1100" dirty="0">
                        <a:latin typeface="Calibri"/>
                        <a:ea typeface="Calibri"/>
                        <a:cs typeface="Times New Roman"/>
                      </a:endParaRPr>
                    </a:p>
                  </a:txBody>
                  <a:tcPr marL="68580" marR="68580" marT="0" marB="0" anchor="ctr"/>
                </a:tc>
                <a:tc>
                  <a:txBody>
                    <a:bodyPr/>
                    <a:lstStyle/>
                    <a:p>
                      <a:pPr>
                        <a:lnSpc>
                          <a:spcPct val="115000"/>
                        </a:lnSpc>
                        <a:spcAft>
                          <a:spcPts val="0"/>
                        </a:spcAft>
                      </a:pPr>
                      <a:r>
                        <a:rPr lang="pl-PL" sz="1100" b="1" dirty="0">
                          <a:effectLst/>
                          <a:latin typeface="Calibri"/>
                          <a:ea typeface="Times New Roman"/>
                          <a:cs typeface="Times New Roman"/>
                        </a:rPr>
                        <a:t> </a:t>
                      </a:r>
                      <a:endParaRPr lang="pl-PL" sz="1100" dirty="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endParaRPr lang="pl-PL" sz="1100" b="1" dirty="0" smtClean="0">
                        <a:effectLst/>
                        <a:latin typeface="Calibri"/>
                        <a:ea typeface="Times New Roman"/>
                        <a:cs typeface="Times New Roman"/>
                      </a:endParaRPr>
                    </a:p>
                    <a:p>
                      <a:pPr>
                        <a:lnSpc>
                          <a:spcPct val="115000"/>
                        </a:lnSpc>
                        <a:spcAft>
                          <a:spcPts val="0"/>
                        </a:spcAft>
                      </a:pPr>
                      <a:r>
                        <a:rPr lang="pl-PL" sz="1100" b="1" dirty="0" smtClean="0">
                          <a:effectLst/>
                          <a:latin typeface="Calibri"/>
                          <a:ea typeface="Times New Roman"/>
                          <a:cs typeface="Times New Roman"/>
                        </a:rPr>
                        <a:t>Dostosowanie </a:t>
                      </a:r>
                      <a:r>
                        <a:rPr lang="pl-PL" sz="1100" b="1" dirty="0">
                          <a:effectLst/>
                          <a:latin typeface="Calibri"/>
                          <a:ea typeface="Times New Roman"/>
                          <a:cs typeface="Times New Roman"/>
                        </a:rPr>
                        <a:t>szkoły do pracy z uczniem o specjalnych potrzebach edukacyjnych</a:t>
                      </a:r>
                      <a:endParaRPr lang="pl-PL" sz="1100" dirty="0">
                        <a:effectLst/>
                        <a:latin typeface="Calibri"/>
                        <a:ea typeface="Times New Roman"/>
                        <a:cs typeface="Times New Roman"/>
                      </a:endParaRPr>
                    </a:p>
                  </a:txBody>
                  <a:tcPr marL="68580" marR="68580" marT="0" marB="0"/>
                </a:tc>
                <a:tc>
                  <a:txBody>
                    <a:bodyPr/>
                    <a:lstStyle/>
                    <a:p>
                      <a:pPr algn="just">
                        <a:lnSpc>
                          <a:spcPct val="115000"/>
                        </a:lnSpc>
                        <a:spcAft>
                          <a:spcPts val="1000"/>
                        </a:spcAft>
                      </a:pPr>
                      <a:r>
                        <a:rPr lang="pl-PL" sz="1100" dirty="0">
                          <a:effectLst/>
                          <a:latin typeface="Calibri"/>
                          <a:ea typeface="Calibri"/>
                          <a:cs typeface="Times New Roman"/>
                        </a:rPr>
                        <a:t>W ramach tego kryterium weryfikowane jest czy projekt dotyczy </a:t>
                      </a:r>
                      <a:r>
                        <a:rPr lang="pl-PL" sz="1100" dirty="0">
                          <a:effectLst/>
                          <a:latin typeface="Calibri"/>
                          <a:ea typeface="Times New Roman"/>
                          <a:cs typeface="Times New Roman"/>
                        </a:rPr>
                        <a:t>dostosowania szkoły do pracy z uczniem o specjalnych potrzebach edukacyjnych – (np. wyposażenia w sprzęt specjalistyczny i pomoce dydaktyczne do wspomagania rozwoju takich uczniów):</a:t>
                      </a:r>
                    </a:p>
                    <a:p>
                      <a:pPr marL="342900" lvl="0" indent="-342900" algn="just">
                        <a:lnSpc>
                          <a:spcPct val="115000"/>
                        </a:lnSpc>
                        <a:buFont typeface="Symbol"/>
                        <a:buChar char=""/>
                      </a:pPr>
                      <a:r>
                        <a:rPr lang="pl-PL" sz="1100" dirty="0">
                          <a:effectLst/>
                          <a:latin typeface="Calibri"/>
                        </a:rPr>
                        <a:t>Tak - jest to główny cel projektu – 8 pkt.;</a:t>
                      </a:r>
                    </a:p>
                    <a:p>
                      <a:pPr marL="488950" algn="just">
                        <a:lnSpc>
                          <a:spcPct val="115000"/>
                        </a:lnSpc>
                      </a:pPr>
                      <a:r>
                        <a:rPr lang="pl-PL" sz="1100" dirty="0">
                          <a:effectLst/>
                          <a:latin typeface="Calibri"/>
                        </a:rPr>
                        <a:t> </a:t>
                      </a:r>
                    </a:p>
                    <a:p>
                      <a:pPr algn="just">
                        <a:lnSpc>
                          <a:spcPct val="115000"/>
                        </a:lnSpc>
                        <a:spcAft>
                          <a:spcPts val="1000"/>
                        </a:spcAft>
                      </a:pPr>
                      <a:r>
                        <a:rPr lang="pl-PL" sz="1000" dirty="0">
                          <a:effectLst/>
                          <a:latin typeface="Calibri"/>
                          <a:ea typeface="Times New Roman"/>
                          <a:cs typeface="Times New Roman"/>
                        </a:rPr>
                        <a:t>Punkty te otrzymają projekty, które dotyczą wyłącznie dostosowania szkoły do pracy z uczniem o specjalnych potrzebach edukacyjnych - (np. wyposażenia w sprzęt specjalistyczny i pomoce dydaktyczne do wspomagania rozwoju takich uczniów i ewentualnie dostosowania/adaptacji </a:t>
                      </a:r>
                      <a:r>
                        <a:rPr lang="pl-PL" sz="1000" dirty="0" err="1">
                          <a:effectLst/>
                          <a:latin typeface="Calibri"/>
                          <a:ea typeface="Times New Roman"/>
                          <a:cs typeface="Times New Roman"/>
                        </a:rPr>
                        <a:t>sal</a:t>
                      </a:r>
                      <a:r>
                        <a:rPr lang="pl-PL" sz="1000" dirty="0">
                          <a:effectLst/>
                          <a:latin typeface="Calibri"/>
                          <a:ea typeface="Times New Roman"/>
                          <a:cs typeface="Times New Roman"/>
                        </a:rPr>
                        <a:t> na potrzeby zakupionego sprzętu/wyposażenia).  </a:t>
                      </a:r>
                    </a:p>
                    <a:p>
                      <a:pPr marL="342900" lvl="0" indent="-342900" algn="just">
                        <a:lnSpc>
                          <a:spcPct val="115000"/>
                        </a:lnSpc>
                        <a:buFont typeface="Symbol"/>
                        <a:buChar char=""/>
                      </a:pPr>
                      <a:r>
                        <a:rPr lang="pl-PL" sz="1100" dirty="0">
                          <a:effectLst/>
                          <a:latin typeface="Calibri"/>
                        </a:rPr>
                        <a:t>Tak - jest to element projektu (ale nie jego główny cel) – 4 pkt.;</a:t>
                      </a:r>
                    </a:p>
                    <a:p>
                      <a:pPr marL="457200">
                        <a:lnSpc>
                          <a:spcPct val="115000"/>
                        </a:lnSpc>
                      </a:pPr>
                      <a:r>
                        <a:rPr lang="pl-PL" sz="1100" dirty="0">
                          <a:effectLst/>
                          <a:latin typeface="Calibri"/>
                        </a:rPr>
                        <a:t> </a:t>
                      </a:r>
                    </a:p>
                    <a:p>
                      <a:pPr algn="just">
                        <a:lnSpc>
                          <a:spcPct val="115000"/>
                        </a:lnSpc>
                        <a:spcAft>
                          <a:spcPts val="1000"/>
                        </a:spcAft>
                      </a:pPr>
                      <a:r>
                        <a:rPr lang="pl-PL" sz="1000" dirty="0">
                          <a:effectLst/>
                          <a:latin typeface="Calibri"/>
                          <a:ea typeface="Times New Roman"/>
                          <a:cs typeface="Times New Roman"/>
                        </a:rPr>
                        <a:t>Punkty te otrzymają projekty, które dotyczą szerszego zakresu niż tylko dostosowanie szkoły do pracy z uczniem o specjalnych potrzebach edukacyjnych - (np. wyposażenia w sprzęt specjalistyczny i pomoce dydaktyczne do wspomagania rozwoju takich uczniów i ewentualnie dostosowania/adaptacji </a:t>
                      </a:r>
                      <a:r>
                        <a:rPr lang="pl-PL" sz="1000" dirty="0" err="1">
                          <a:effectLst/>
                          <a:latin typeface="Calibri"/>
                          <a:ea typeface="Times New Roman"/>
                          <a:cs typeface="Times New Roman"/>
                        </a:rPr>
                        <a:t>sal</a:t>
                      </a:r>
                      <a:r>
                        <a:rPr lang="pl-PL" sz="1000" dirty="0">
                          <a:effectLst/>
                          <a:latin typeface="Calibri"/>
                          <a:ea typeface="Times New Roman"/>
                          <a:cs typeface="Times New Roman"/>
                        </a:rPr>
                        <a:t> na potrzeby zakupionego sprzętu/wyposażenia) np. przebudowy, rozbudowy, budowy, adaptacji całych obiektów szkolnych/placówek.</a:t>
                      </a:r>
                    </a:p>
                    <a:p>
                      <a:pPr marL="342900" lvl="0" indent="-342900" algn="just">
                        <a:lnSpc>
                          <a:spcPct val="115000"/>
                        </a:lnSpc>
                        <a:buFont typeface="Symbol"/>
                        <a:buChar char=""/>
                      </a:pPr>
                      <a:r>
                        <a:rPr lang="pl-PL" sz="1100" dirty="0">
                          <a:effectLst/>
                          <a:latin typeface="Calibri"/>
                        </a:rPr>
                        <a:t>Nie – 0 pkt.</a:t>
                      </a:r>
                    </a:p>
                    <a:p>
                      <a:pPr marL="488950" algn="just">
                        <a:lnSpc>
                          <a:spcPct val="115000"/>
                        </a:lnSpc>
                      </a:pPr>
                      <a:r>
                        <a:rPr lang="pl-PL" sz="1100" dirty="0">
                          <a:effectLst/>
                          <a:latin typeface="Calibri"/>
                        </a:rPr>
                        <a:t> </a:t>
                      </a:r>
                    </a:p>
                    <a:p>
                      <a:pPr algn="just">
                        <a:lnSpc>
                          <a:spcPct val="115000"/>
                        </a:lnSpc>
                        <a:spcAft>
                          <a:spcPts val="0"/>
                        </a:spcAft>
                      </a:pPr>
                      <a:r>
                        <a:rPr lang="pl-PL" sz="1100" dirty="0">
                          <a:effectLst/>
                          <a:latin typeface="Calibri"/>
                          <a:ea typeface="Calibri"/>
                        </a:rPr>
                        <a:t>Weryfikacja na podstawie zapisów we wniosku o dofinansowanie</a:t>
                      </a:r>
                      <a:endParaRPr lang="pl-PL" sz="1100" dirty="0">
                        <a:effectLst/>
                        <a:latin typeface="Calibri"/>
                      </a:endParaRPr>
                    </a:p>
                  </a:txBody>
                  <a:tcPr marL="68580" marR="68580" marT="0" marB="0"/>
                </a:tc>
                <a:tc>
                  <a:txBody>
                    <a:bodyPr/>
                    <a:lstStyle/>
                    <a:p>
                      <a:pPr algn="ctr">
                        <a:lnSpc>
                          <a:spcPct val="115000"/>
                        </a:lnSpc>
                        <a:spcAft>
                          <a:spcPts val="0"/>
                        </a:spcAft>
                      </a:pPr>
                      <a:endParaRPr lang="pl-PL" sz="1100" dirty="0" smtClean="0">
                        <a:effectLst/>
                        <a:latin typeface="Calibri"/>
                        <a:ea typeface="Calibri"/>
                        <a:cs typeface="Arial"/>
                      </a:endParaRPr>
                    </a:p>
                    <a:p>
                      <a:pPr algn="ctr">
                        <a:lnSpc>
                          <a:spcPct val="115000"/>
                        </a:lnSpc>
                        <a:spcAft>
                          <a:spcPts val="0"/>
                        </a:spcAft>
                      </a:pPr>
                      <a:endParaRPr lang="pl-PL" sz="1100" dirty="0" smtClean="0">
                        <a:effectLst/>
                        <a:latin typeface="Calibri"/>
                        <a:ea typeface="Calibri"/>
                        <a:cs typeface="Arial"/>
                      </a:endParaRPr>
                    </a:p>
                    <a:p>
                      <a:pPr algn="ctr">
                        <a:lnSpc>
                          <a:spcPct val="115000"/>
                        </a:lnSpc>
                        <a:spcAft>
                          <a:spcPts val="0"/>
                        </a:spcAft>
                      </a:pPr>
                      <a:endParaRPr lang="pl-PL" sz="1100" dirty="0" smtClean="0">
                        <a:effectLst/>
                        <a:latin typeface="Calibri"/>
                        <a:ea typeface="Calibri"/>
                        <a:cs typeface="Arial"/>
                      </a:endParaRPr>
                    </a:p>
                    <a:p>
                      <a:pPr algn="ctr">
                        <a:lnSpc>
                          <a:spcPct val="115000"/>
                        </a:lnSpc>
                        <a:spcAft>
                          <a:spcPts val="0"/>
                        </a:spcAft>
                      </a:pPr>
                      <a:endParaRPr lang="pl-PL" sz="1100" dirty="0" smtClean="0">
                        <a:effectLst/>
                        <a:latin typeface="Calibri"/>
                        <a:ea typeface="Calibri"/>
                        <a:cs typeface="Arial"/>
                      </a:endParaRPr>
                    </a:p>
                    <a:p>
                      <a:pPr algn="ctr">
                        <a:lnSpc>
                          <a:spcPct val="115000"/>
                        </a:lnSpc>
                        <a:spcAft>
                          <a:spcPts val="0"/>
                        </a:spcAft>
                      </a:pPr>
                      <a:endParaRPr lang="pl-PL" sz="1100" dirty="0" smtClean="0">
                        <a:effectLst/>
                        <a:latin typeface="Calibri"/>
                        <a:ea typeface="Calibri"/>
                        <a:cs typeface="Arial"/>
                      </a:endParaRPr>
                    </a:p>
                    <a:p>
                      <a:pPr algn="ctr">
                        <a:lnSpc>
                          <a:spcPct val="115000"/>
                        </a:lnSpc>
                        <a:spcAft>
                          <a:spcPts val="0"/>
                        </a:spcAft>
                      </a:pPr>
                      <a:endParaRPr lang="pl-PL" sz="1100" dirty="0" smtClean="0">
                        <a:effectLst/>
                        <a:latin typeface="Calibri"/>
                        <a:ea typeface="Calibri"/>
                        <a:cs typeface="Arial"/>
                      </a:endParaRPr>
                    </a:p>
                    <a:p>
                      <a:pPr algn="ctr">
                        <a:lnSpc>
                          <a:spcPct val="115000"/>
                        </a:lnSpc>
                        <a:spcAft>
                          <a:spcPts val="0"/>
                        </a:spcAft>
                      </a:pPr>
                      <a:endParaRPr lang="pl-PL" sz="1100" dirty="0" smtClean="0">
                        <a:effectLst/>
                        <a:latin typeface="Calibri"/>
                        <a:ea typeface="Calibri"/>
                        <a:cs typeface="Arial"/>
                      </a:endParaRPr>
                    </a:p>
                    <a:p>
                      <a:pPr algn="ctr">
                        <a:lnSpc>
                          <a:spcPct val="115000"/>
                        </a:lnSpc>
                        <a:spcAft>
                          <a:spcPts val="0"/>
                        </a:spcAft>
                      </a:pPr>
                      <a:endParaRPr lang="pl-PL" sz="1100" dirty="0" smtClean="0">
                        <a:effectLst/>
                        <a:latin typeface="Calibri"/>
                        <a:ea typeface="Calibri"/>
                        <a:cs typeface="Arial"/>
                      </a:endParaRPr>
                    </a:p>
                    <a:p>
                      <a:pPr algn="ctr">
                        <a:lnSpc>
                          <a:spcPct val="115000"/>
                        </a:lnSpc>
                        <a:spcAft>
                          <a:spcPts val="0"/>
                        </a:spcAft>
                      </a:pPr>
                      <a:r>
                        <a:rPr lang="pl-PL" sz="1100" dirty="0" smtClean="0">
                          <a:effectLst/>
                          <a:latin typeface="Calibri"/>
                          <a:ea typeface="Calibri"/>
                          <a:cs typeface="Arial"/>
                        </a:rPr>
                        <a:t>Kryterium </a:t>
                      </a:r>
                      <a:r>
                        <a:rPr lang="pl-PL" sz="1100" dirty="0">
                          <a:effectLst/>
                          <a:latin typeface="Calibri"/>
                          <a:ea typeface="Calibri"/>
                          <a:cs typeface="Arial"/>
                        </a:rPr>
                        <a:t>fakultatywne</a:t>
                      </a:r>
                      <a:endParaRPr lang="pl-PL" sz="1100" dirty="0">
                        <a:effectLst/>
                        <a:latin typeface="Calibri"/>
                        <a:ea typeface="Times New Roman"/>
                        <a:cs typeface="Times New Roman"/>
                      </a:endParaRPr>
                    </a:p>
                    <a:p>
                      <a:pPr algn="ctr">
                        <a:lnSpc>
                          <a:spcPct val="115000"/>
                        </a:lnSpc>
                        <a:spcAft>
                          <a:spcPts val="0"/>
                        </a:spcAft>
                      </a:pPr>
                      <a:r>
                        <a:rPr lang="pl-PL" sz="1100" dirty="0">
                          <a:effectLst/>
                          <a:latin typeface="Calibri"/>
                          <a:ea typeface="Calibri"/>
                          <a:cs typeface="Arial"/>
                        </a:rPr>
                        <a:t>0 pkt - 8 pkt</a:t>
                      </a:r>
                      <a:endParaRPr lang="pl-PL" sz="1100" dirty="0">
                        <a:effectLst/>
                        <a:latin typeface="Calibri"/>
                        <a:ea typeface="Times New Roman"/>
                        <a:cs typeface="Times New Roman"/>
                      </a:endParaRPr>
                    </a:p>
                    <a:p>
                      <a:pPr algn="ctr">
                        <a:lnSpc>
                          <a:spcPct val="115000"/>
                        </a:lnSpc>
                        <a:spcAft>
                          <a:spcPts val="0"/>
                        </a:spcAft>
                      </a:pPr>
                      <a:r>
                        <a:rPr lang="pl-PL" sz="1100" dirty="0">
                          <a:effectLst/>
                          <a:latin typeface="Calibri"/>
                          <a:ea typeface="Calibri"/>
                          <a:cs typeface="Arial"/>
                        </a:rPr>
                        <a:t> </a:t>
                      </a:r>
                      <a:endParaRPr lang="pl-PL" sz="1100" dirty="0">
                        <a:effectLst/>
                        <a:latin typeface="Calibri"/>
                        <a:ea typeface="Times New Roman"/>
                        <a:cs typeface="Times New Roman"/>
                      </a:endParaRPr>
                    </a:p>
                    <a:p>
                      <a:pPr algn="ctr">
                        <a:lnSpc>
                          <a:spcPct val="115000"/>
                        </a:lnSpc>
                        <a:spcAft>
                          <a:spcPts val="0"/>
                        </a:spcAft>
                      </a:pPr>
                      <a:r>
                        <a:rPr lang="pl-PL" sz="1100" dirty="0">
                          <a:effectLst/>
                          <a:latin typeface="Calibri"/>
                          <a:ea typeface="Calibri"/>
                          <a:cs typeface="Arial"/>
                        </a:rPr>
                        <a:t>(0 punktów w kryterium nie oznacza</a:t>
                      </a:r>
                      <a:endParaRPr lang="pl-PL" sz="1100" dirty="0">
                        <a:effectLst/>
                        <a:latin typeface="Calibri"/>
                        <a:ea typeface="Times New Roman"/>
                        <a:cs typeface="Times New Roman"/>
                      </a:endParaRPr>
                    </a:p>
                    <a:p>
                      <a:pPr algn="ctr">
                        <a:lnSpc>
                          <a:spcPct val="115000"/>
                        </a:lnSpc>
                        <a:spcAft>
                          <a:spcPts val="0"/>
                        </a:spcAft>
                      </a:pPr>
                      <a:r>
                        <a:rPr lang="pl-PL" sz="1100" dirty="0">
                          <a:effectLst/>
                          <a:latin typeface="Calibri"/>
                          <a:ea typeface="Calibri"/>
                          <a:cs typeface="Arial"/>
                        </a:rPr>
                        <a:t>odrzucenia wniosku)</a:t>
                      </a:r>
                      <a:endParaRPr lang="pl-PL" sz="11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872904632"/>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1658091086"/>
              </p:ext>
            </p:extLst>
          </p:nvPr>
        </p:nvGraphicFramePr>
        <p:xfrm>
          <a:off x="179513" y="836713"/>
          <a:ext cx="8784976" cy="5760640"/>
        </p:xfrm>
        <a:graphic>
          <a:graphicData uri="http://schemas.openxmlformats.org/drawingml/2006/table">
            <a:tbl>
              <a:tblPr firstRow="1" firstCol="1" bandRow="1">
                <a:tableStyleId>{5C22544A-7EE6-4342-B048-85BDC9FD1C3A}</a:tableStyleId>
              </a:tblPr>
              <a:tblGrid>
                <a:gridCol w="468532"/>
                <a:gridCol w="2291840"/>
                <a:gridCol w="4016609"/>
                <a:gridCol w="2007995"/>
              </a:tblGrid>
              <a:tr h="323501">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5437139">
                <a:tc>
                  <a:txBody>
                    <a:bodyPr/>
                    <a:lstStyle/>
                    <a:p>
                      <a:pPr>
                        <a:lnSpc>
                          <a:spcPct val="115000"/>
                        </a:lnSpc>
                        <a:spcAft>
                          <a:spcPts val="1000"/>
                        </a:spcAft>
                      </a:pPr>
                      <a:r>
                        <a:rPr lang="pl-PL" sz="1100" dirty="0">
                          <a:latin typeface="Calibri"/>
                          <a:ea typeface="Times New Roman"/>
                          <a:cs typeface="Times New Roman"/>
                        </a:rPr>
                        <a:t>7</a:t>
                      </a:r>
                      <a:r>
                        <a:rPr lang="pl-PL" sz="1100" dirty="0" smtClean="0">
                          <a:latin typeface="Calibri"/>
                          <a:ea typeface="Times New Roman"/>
                          <a:cs typeface="Times New Roman"/>
                        </a:rPr>
                        <a:t>.</a:t>
                      </a:r>
                      <a:endParaRPr lang="pl-PL" sz="1100" dirty="0">
                        <a:latin typeface="Calibri"/>
                        <a:ea typeface="Calibri"/>
                        <a:cs typeface="Times New Roman"/>
                      </a:endParaRPr>
                    </a:p>
                  </a:txBody>
                  <a:tcPr marL="68580" marR="68580" marT="0" marB="0" anchor="ctr"/>
                </a:tc>
                <a:tc>
                  <a:txBody>
                    <a:bodyPr/>
                    <a:lstStyle/>
                    <a:p>
                      <a:pPr>
                        <a:lnSpc>
                          <a:spcPct val="115000"/>
                        </a:lnSpc>
                        <a:spcAft>
                          <a:spcPts val="0"/>
                        </a:spcAft>
                      </a:pPr>
                      <a:r>
                        <a:rPr lang="pl-PL" sz="1100" b="1">
                          <a:effectLst/>
                          <a:latin typeface="Calibri"/>
                          <a:ea typeface="Calibri"/>
                          <a:cs typeface="Times New Roman"/>
                        </a:rPr>
                        <a:t>Przygotowanie infrastruktury i  wyposażenia kształcenia zawodowego pod kątem zgodności zawodów z Dolnośląskimi Regionalnymi Specjalizacjami, bądź z potrzebami rynku pracy.</a:t>
                      </a:r>
                      <a:endParaRPr lang="pl-PL" sz="1100">
                        <a:effectLst/>
                        <a:latin typeface="Calibri"/>
                        <a:ea typeface="Times New Roman"/>
                        <a:cs typeface="Times New Roman"/>
                      </a:endParaRPr>
                    </a:p>
                    <a:p>
                      <a:pPr>
                        <a:lnSpc>
                          <a:spcPct val="115000"/>
                        </a:lnSpc>
                        <a:spcAft>
                          <a:spcPts val="0"/>
                        </a:spcAft>
                      </a:pPr>
                      <a:r>
                        <a:rPr lang="pl-PL" sz="1100" b="1">
                          <a:effectLst/>
                          <a:latin typeface="Calibri"/>
                          <a:ea typeface="Calibri"/>
                          <a:cs typeface="Times New Roman"/>
                        </a:rPr>
                        <a:t> </a:t>
                      </a:r>
                      <a:endParaRPr lang="pl-PL" sz="1100">
                        <a:effectLst/>
                        <a:latin typeface="Calibri"/>
                        <a:ea typeface="Times New Roman"/>
                        <a:cs typeface="Times New Roman"/>
                      </a:endParaRPr>
                    </a:p>
                    <a:p>
                      <a:pPr>
                        <a:lnSpc>
                          <a:spcPct val="115000"/>
                        </a:lnSpc>
                        <a:spcAft>
                          <a:spcPts val="0"/>
                        </a:spcAft>
                      </a:pPr>
                      <a:r>
                        <a:rPr lang="pl-PL" sz="1100" b="1" u="sng">
                          <a:effectLst/>
                          <a:latin typeface="Calibri"/>
                          <a:ea typeface="Calibri"/>
                          <a:cs typeface="Times New Roman"/>
                        </a:rPr>
                        <a:t>Kryterium dotyczy naborów skierowanych do ZIT</a:t>
                      </a:r>
                      <a:endParaRPr lang="pl-PL" sz="1100">
                        <a:effectLst/>
                        <a:latin typeface="Calibri"/>
                        <a:ea typeface="Times New Roman"/>
                        <a:cs typeface="Times New Roman"/>
                      </a:endParaRPr>
                    </a:p>
                  </a:txBody>
                  <a:tcPr marL="68580" marR="68580" marT="0" marB="0" anchor="ctr"/>
                </a:tc>
                <a:tc>
                  <a:txBody>
                    <a:bodyPr/>
                    <a:lstStyle/>
                    <a:p>
                      <a:pPr algn="just">
                        <a:lnSpc>
                          <a:spcPct val="115000"/>
                        </a:lnSpc>
                        <a:spcAft>
                          <a:spcPts val="0"/>
                        </a:spcAft>
                      </a:pPr>
                      <a:r>
                        <a:rPr lang="pl-PL" sz="1050" dirty="0">
                          <a:effectLst/>
                          <a:latin typeface="Calibri"/>
                          <a:ea typeface="Calibri"/>
                          <a:cs typeface="Times New Roman"/>
                        </a:rPr>
                        <a:t>W ramach tego kryterium weryfikacji będą podlegać kierunki kształcenia w zawodach (zawody) dla których w ramach projektu przygotowywana będzie infrastruktura i wyposażenie pod kątem ich zgodności z regionalnymi specjalizacjami wynikającymi z Ram Strategicznych na rzecz inteligentnych specjalizacji Dolnego Śląska (załącznik do Regionalnej Strategii Innowacji dla Województwa Dolnośląskiego na lata 2011-2020)  lub potrzebami rynku pracy:</a:t>
                      </a:r>
                      <a:endParaRPr lang="pl-PL" sz="1050" dirty="0">
                        <a:effectLst/>
                        <a:latin typeface="Calibri"/>
                        <a:ea typeface="Times New Roman"/>
                        <a:cs typeface="Times New Roman"/>
                      </a:endParaRPr>
                    </a:p>
                    <a:p>
                      <a:pPr algn="just">
                        <a:lnSpc>
                          <a:spcPct val="115000"/>
                        </a:lnSpc>
                        <a:spcAft>
                          <a:spcPts val="0"/>
                        </a:spcAft>
                      </a:pPr>
                      <a:r>
                        <a:rPr lang="pl-PL" sz="1050" dirty="0">
                          <a:effectLst/>
                          <a:latin typeface="Calibri"/>
                          <a:ea typeface="Calibri"/>
                          <a:cs typeface="Times New Roman"/>
                        </a:rPr>
                        <a:t> </a:t>
                      </a:r>
                      <a:endParaRPr lang="pl-PL" sz="1050" dirty="0">
                        <a:effectLst/>
                        <a:latin typeface="Calibri"/>
                        <a:ea typeface="Times New Roman"/>
                        <a:cs typeface="Times New Roman"/>
                      </a:endParaRPr>
                    </a:p>
                    <a:p>
                      <a:pPr marL="342900" lvl="0" indent="-342900" algn="just">
                        <a:lnSpc>
                          <a:spcPct val="115000"/>
                        </a:lnSpc>
                        <a:spcAft>
                          <a:spcPts val="0"/>
                        </a:spcAft>
                        <a:buFont typeface="Symbol"/>
                        <a:buChar char=""/>
                      </a:pPr>
                      <a:r>
                        <a:rPr lang="pl-PL" sz="1050" dirty="0">
                          <a:effectLst/>
                          <a:latin typeface="Calibri"/>
                        </a:rPr>
                        <a:t>co najmniej dwa kierunki kształcenia w zawodach zostały zidentyfikowane jako zgodne z potrzebami rynku pracy – 1 pkt.;</a:t>
                      </a:r>
                    </a:p>
                    <a:p>
                      <a:pPr marL="342900" lvl="0" indent="-342900" algn="just">
                        <a:lnSpc>
                          <a:spcPct val="115000"/>
                        </a:lnSpc>
                        <a:spcAft>
                          <a:spcPts val="0"/>
                        </a:spcAft>
                        <a:buFont typeface="Symbol"/>
                        <a:buChar char=""/>
                      </a:pPr>
                      <a:r>
                        <a:rPr lang="pl-PL" sz="1050" dirty="0">
                          <a:effectLst/>
                          <a:latin typeface="Calibri"/>
                        </a:rPr>
                        <a:t>co najmniej dwa kierunki kształcenia w zawodach (zawody) są zgodne z Ramami Strategicznymi na rzecz inteligentnych specjalizacji Dolnego Śląska i zostały wskazane w dokumencie „Analiza potrzeb szkół zawodowych pod kątem wyzwań regionalnego rynku pracy” jako zawody szkolne referencyjne dla inteligentnych specjalizacji – 3 pkt.;</a:t>
                      </a:r>
                    </a:p>
                    <a:p>
                      <a:pPr marL="342900" lvl="0" indent="-342900" algn="just">
                        <a:lnSpc>
                          <a:spcPct val="115000"/>
                        </a:lnSpc>
                        <a:spcAft>
                          <a:spcPts val="0"/>
                        </a:spcAft>
                        <a:buFont typeface="Symbol"/>
                        <a:buChar char=""/>
                      </a:pPr>
                      <a:r>
                        <a:rPr lang="pl-PL" sz="1050" dirty="0">
                          <a:effectLst/>
                          <a:latin typeface="Calibri"/>
                        </a:rPr>
                        <a:t>co najmniej dwa kierunki kształcenia w zawodach (zawody) są zgodne z Ramami Strategicznymi na rzecz inteligentnych specjalizacji Dolnego Śląska i zostały wskazane w dokumencie „Analiza potrzeb szkół zawodowych pod kątem wyzwań regionalnego rynku pracy” jako zawody szkolne referencyjne dla inteligentnych specjalizacji oraz w wyniku realizacji projektu zostanie uruchomiony nowy kierunek kształcenia zgodny z regionalnymi specjalizacjami wynikającymi z Ram Strategicznych na rzecz inteligentnych specjalizacji Dolnego Śląska – 5 pkt.</a:t>
                      </a:r>
                    </a:p>
                    <a:p>
                      <a:pPr marL="457200" algn="just">
                        <a:lnSpc>
                          <a:spcPct val="115000"/>
                        </a:lnSpc>
                        <a:spcAft>
                          <a:spcPts val="0"/>
                        </a:spcAft>
                      </a:pPr>
                      <a:r>
                        <a:rPr lang="pl-PL" sz="1050" dirty="0">
                          <a:effectLst/>
                          <a:latin typeface="Calibri"/>
                        </a:rPr>
                        <a:t> </a:t>
                      </a:r>
                    </a:p>
                    <a:p>
                      <a:pPr marL="457200" algn="just">
                        <a:lnSpc>
                          <a:spcPct val="115000"/>
                        </a:lnSpc>
                        <a:spcAft>
                          <a:spcPts val="0"/>
                        </a:spcAft>
                      </a:pPr>
                      <a:r>
                        <a:rPr lang="pl-PL" sz="1050" dirty="0">
                          <a:effectLst/>
                          <a:latin typeface="Calibri"/>
                        </a:rPr>
                        <a:t>Punkty nie sumują </a:t>
                      </a:r>
                      <a:r>
                        <a:rPr lang="pl-PL" sz="1050" dirty="0" smtClean="0">
                          <a:effectLst/>
                          <a:latin typeface="Calibri"/>
                        </a:rPr>
                        <a:t>się</a:t>
                      </a:r>
                    </a:p>
                    <a:p>
                      <a:pPr marL="457200" algn="just">
                        <a:lnSpc>
                          <a:spcPct val="115000"/>
                        </a:lnSpc>
                        <a:spcAft>
                          <a:spcPts val="0"/>
                        </a:spcAft>
                      </a:pPr>
                      <a:r>
                        <a:rPr lang="pl-PL" sz="1100" dirty="0" smtClean="0">
                          <a:effectLst/>
                          <a:latin typeface="Calibri"/>
                        </a:rPr>
                        <a:t> </a:t>
                      </a:r>
                    </a:p>
                    <a:p>
                      <a:pPr algn="just">
                        <a:lnSpc>
                          <a:spcPct val="115000"/>
                        </a:lnSpc>
                        <a:spcAft>
                          <a:spcPts val="0"/>
                        </a:spcAft>
                      </a:pPr>
                      <a:r>
                        <a:rPr lang="pl-PL" sz="1000" dirty="0" smtClean="0">
                          <a:effectLst/>
                          <a:latin typeface="Calibri"/>
                        </a:rPr>
                        <a:t>Weryfikacja na podstawie zapisów we wniosku o dofinansowanie</a:t>
                      </a:r>
                      <a:endParaRPr lang="pl-PL" sz="1000" dirty="0">
                        <a:effectLst/>
                        <a:latin typeface="Calibri"/>
                      </a:endParaRPr>
                    </a:p>
                  </a:txBody>
                  <a:tcPr marL="68580" marR="68580" marT="0" marB="0"/>
                </a:tc>
                <a:tc>
                  <a:txBody>
                    <a:bodyPr/>
                    <a:lstStyle/>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endParaRPr lang="pl-PL" sz="1000" dirty="0" smtClean="0">
                        <a:effectLst/>
                        <a:latin typeface="Calibri"/>
                        <a:ea typeface="Calibri"/>
                        <a:cs typeface="Arial"/>
                      </a:endParaRPr>
                    </a:p>
                    <a:p>
                      <a:pPr algn="ctr">
                        <a:lnSpc>
                          <a:spcPct val="115000"/>
                        </a:lnSpc>
                        <a:spcAft>
                          <a:spcPts val="0"/>
                        </a:spcAft>
                      </a:pPr>
                      <a:r>
                        <a:rPr lang="pl-PL" sz="1000" dirty="0" smtClean="0">
                          <a:effectLst/>
                          <a:latin typeface="Calibri"/>
                          <a:ea typeface="Calibri"/>
                          <a:cs typeface="Arial"/>
                        </a:rPr>
                        <a:t>Kryterium </a:t>
                      </a:r>
                      <a:r>
                        <a:rPr lang="pl-PL" sz="1000" dirty="0">
                          <a:effectLst/>
                          <a:latin typeface="Calibri"/>
                          <a:ea typeface="Calibri"/>
                          <a:cs typeface="Arial"/>
                        </a:rPr>
                        <a:t>fakultatywne</a:t>
                      </a:r>
                      <a:endParaRPr lang="pl-PL" sz="1000" dirty="0">
                        <a:effectLst/>
                        <a:latin typeface="Calibri"/>
                        <a:ea typeface="Times New Roman"/>
                        <a:cs typeface="Times New Roman"/>
                      </a:endParaRPr>
                    </a:p>
                    <a:p>
                      <a:pPr algn="ctr">
                        <a:lnSpc>
                          <a:spcPct val="115000"/>
                        </a:lnSpc>
                        <a:spcAft>
                          <a:spcPts val="0"/>
                        </a:spcAft>
                      </a:pPr>
                      <a:r>
                        <a:rPr lang="pl-PL" sz="1000" dirty="0">
                          <a:effectLst/>
                          <a:latin typeface="Calibri"/>
                          <a:ea typeface="Calibri"/>
                          <a:cs typeface="Arial"/>
                        </a:rPr>
                        <a:t>0 pkt -5 pkt</a:t>
                      </a:r>
                      <a:endParaRPr lang="pl-PL" sz="1000" dirty="0">
                        <a:effectLst/>
                        <a:latin typeface="Calibri"/>
                        <a:ea typeface="Times New Roman"/>
                        <a:cs typeface="Times New Roman"/>
                      </a:endParaRPr>
                    </a:p>
                    <a:p>
                      <a:pPr algn="ctr">
                        <a:lnSpc>
                          <a:spcPct val="115000"/>
                        </a:lnSpc>
                        <a:spcAft>
                          <a:spcPts val="0"/>
                        </a:spcAft>
                      </a:pPr>
                      <a:r>
                        <a:rPr lang="pl-PL" sz="1000" dirty="0">
                          <a:effectLst/>
                          <a:latin typeface="Calibri"/>
                          <a:ea typeface="Calibri"/>
                          <a:cs typeface="Arial"/>
                        </a:rPr>
                        <a:t> </a:t>
                      </a:r>
                      <a:endParaRPr lang="pl-PL" sz="1000" dirty="0">
                        <a:effectLst/>
                        <a:latin typeface="Calibri"/>
                        <a:ea typeface="Times New Roman"/>
                        <a:cs typeface="Times New Roman"/>
                      </a:endParaRPr>
                    </a:p>
                    <a:p>
                      <a:pPr algn="ctr">
                        <a:lnSpc>
                          <a:spcPct val="115000"/>
                        </a:lnSpc>
                        <a:spcAft>
                          <a:spcPts val="0"/>
                        </a:spcAft>
                      </a:pPr>
                      <a:r>
                        <a:rPr lang="pl-PL" sz="1000" dirty="0">
                          <a:effectLst/>
                          <a:latin typeface="Calibri"/>
                          <a:ea typeface="Calibri"/>
                          <a:cs typeface="Arial"/>
                        </a:rPr>
                        <a:t>(0 punktów w kryterium nie oznacza</a:t>
                      </a:r>
                      <a:endParaRPr lang="pl-PL" sz="1000" dirty="0">
                        <a:effectLst/>
                        <a:latin typeface="Calibri"/>
                        <a:ea typeface="Times New Roman"/>
                        <a:cs typeface="Times New Roman"/>
                      </a:endParaRPr>
                    </a:p>
                    <a:p>
                      <a:pPr algn="ctr">
                        <a:lnSpc>
                          <a:spcPct val="115000"/>
                        </a:lnSpc>
                        <a:spcAft>
                          <a:spcPts val="0"/>
                        </a:spcAft>
                      </a:pPr>
                      <a:r>
                        <a:rPr lang="pl-PL" sz="1000" dirty="0">
                          <a:effectLst/>
                          <a:latin typeface="Calibri"/>
                          <a:ea typeface="Calibri"/>
                          <a:cs typeface="Arial"/>
                        </a:rPr>
                        <a:t>odrzucenia wniosku)</a:t>
                      </a:r>
                      <a:endParaRPr lang="pl-PL" sz="10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4120718954"/>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7085</TotalTime>
  <Words>643</Words>
  <Application>Microsoft Office PowerPoint</Application>
  <PresentationFormat>Pokaz na ekranie (4:3)</PresentationFormat>
  <Paragraphs>274</Paragraphs>
  <Slides>11</Slides>
  <Notes>10</Notes>
  <HiddenSlides>0</HiddenSlides>
  <MMClips>0</MMClips>
  <ScaleCrop>false</ScaleCrop>
  <HeadingPairs>
    <vt:vector size="4" baseType="variant">
      <vt:variant>
        <vt:lpstr>Motyw</vt:lpstr>
      </vt:variant>
      <vt:variant>
        <vt:i4>2</vt:i4>
      </vt:variant>
      <vt:variant>
        <vt:lpstr>Tytuły slajdów</vt:lpstr>
      </vt:variant>
      <vt:variant>
        <vt:i4>11</vt:i4>
      </vt:variant>
    </vt:vector>
  </HeadingPairs>
  <TitlesOfParts>
    <vt:vector size="13" baseType="lpstr">
      <vt:lpstr>plik</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SONIK &amp; SONIK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mkubrycht</dc:creator>
  <cp:lastModifiedBy>Małgorzata Domaradzka</cp:lastModifiedBy>
  <cp:revision>609</cp:revision>
  <cp:lastPrinted>2016-04-11T10:09:55Z</cp:lastPrinted>
  <dcterms:created xsi:type="dcterms:W3CDTF">2010-12-31T07:04:34Z</dcterms:created>
  <dcterms:modified xsi:type="dcterms:W3CDTF">2018-08-30T11:02:27Z</dcterms:modified>
</cp:coreProperties>
</file>