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308" r:id="rId4"/>
    <p:sldId id="272" r:id="rId5"/>
    <p:sldId id="268" r:id="rId6"/>
    <p:sldId id="274" r:id="rId7"/>
    <p:sldId id="312" r:id="rId8"/>
    <p:sldId id="276" r:id="rId9"/>
    <p:sldId id="273" r:id="rId10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2018-09-04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WrOF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7.2.2: </a:t>
            </a:r>
            <a:r>
              <a:rPr lang="pl-PL" dirty="0" smtClean="0">
                <a:solidFill>
                  <a:schemeClr val="tx1"/>
                </a:solidFill>
              </a:rPr>
              <a:t>Inwestycje w edukację </a:t>
            </a:r>
            <a:r>
              <a:rPr lang="pl-PL" dirty="0" err="1" smtClean="0">
                <a:solidFill>
                  <a:schemeClr val="tx1"/>
                </a:solidFill>
              </a:rPr>
              <a:t>ponadgimnazjalną</a:t>
            </a:r>
            <a:r>
              <a:rPr lang="pl-PL" dirty="0" smtClean="0">
                <a:solidFill>
                  <a:schemeClr val="tx1"/>
                </a:solidFill>
              </a:rPr>
              <a:t>, w tym zawodową– </a:t>
            </a:r>
            <a:r>
              <a:rPr lang="pl-PL" dirty="0" smtClean="0">
                <a:solidFill>
                  <a:schemeClr val="tx1"/>
                </a:solidFill>
              </a:rPr>
              <a:t>ZIT WrOF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dirty="0"/>
              <a:t>Budżet ZIT WrOF: 	</a:t>
            </a:r>
            <a:r>
              <a:rPr lang="pl-PL" b="1" dirty="0" smtClean="0"/>
              <a:t>276 888 317 €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</a:t>
            </a:r>
            <a:r>
              <a:rPr lang="pl-PL" sz="2000" dirty="0"/>
              <a:t>w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Współorganizacja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ze </a:t>
            </a:r>
            <a:r>
              <a:rPr lang="pl-PL" sz="2000" b="1" dirty="0"/>
              <a:t>Strategią ZIT </a:t>
            </a:r>
            <a:r>
              <a:rPr lang="pl-PL" sz="2000" b="1" dirty="0" smtClean="0"/>
              <a:t>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</a:t>
            </a:r>
            <a:r>
              <a:rPr lang="pl-PL" sz="2000" dirty="0"/>
              <a:t>ZIT WrOF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</a:t>
            </a:r>
            <a:r>
              <a:rPr lang="pl-PL" altLang="pl-PL" sz="2400" b="1" dirty="0" smtClean="0"/>
              <a:t>7.2 </a:t>
            </a:r>
            <a:r>
              <a:rPr lang="pl-PL" altLang="pl-PL" sz="2400" b="1" dirty="0" smtClean="0"/>
              <a:t>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400052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285884"/>
                <a:gridCol w="1928826"/>
                <a:gridCol w="1928826"/>
                <a:gridCol w="2000263"/>
              </a:tblGrid>
              <a:tr h="6154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RPO</a:t>
                      </a:r>
                      <a:r>
                        <a:rPr lang="pl-PL" sz="1800" b="1" u="sng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1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70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WrOF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 wysokiej jakości edukacji na terenie WrOF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7.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Infrastruktura</a:t>
                      </a:r>
                      <a:r>
                        <a:rPr lang="pl-PL" sz="1600" b="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edukacyjna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7.2 </a:t>
                      </a:r>
                      <a:endParaRPr lang="pl-PL" sz="1600" b="1" u="non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Inwestycje w edukację </a:t>
                      </a:r>
                      <a:r>
                        <a:rPr lang="pl-PL" sz="1600" b="0" u="none" kern="120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ponadgimnazjalną</a:t>
                      </a: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w tym zawodową</a:t>
                      </a:r>
                      <a:endParaRPr lang="pl-PL" sz="1600" b="0" u="non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491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WrOF: </a:t>
            </a:r>
            <a:r>
              <a:rPr lang="pl-PL" sz="3600" b="1" dirty="0" smtClean="0"/>
              <a:t>276 888 317 €</a:t>
            </a:r>
            <a:endParaRPr lang="pl-PL" sz="36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7 </a:t>
            </a:r>
            <a:r>
              <a:rPr lang="pl-PL" sz="3000" dirty="0"/>
              <a:t>– </a:t>
            </a:r>
            <a:r>
              <a:rPr lang="pl-PL" sz="3000" dirty="0" smtClean="0"/>
              <a:t>Infrastruktura edukacyjna</a:t>
            </a:r>
            <a:r>
              <a:rPr lang="pl-PL" sz="3000" dirty="0" smtClean="0"/>
              <a:t>: </a:t>
            </a:r>
            <a:r>
              <a:rPr lang="pl-PL" sz="3200" b="1" dirty="0" smtClean="0"/>
              <a:t>14 000 </a:t>
            </a:r>
            <a:r>
              <a:rPr lang="pl-PL" sz="3200" b="1" dirty="0" err="1" smtClean="0"/>
              <a:t>000</a:t>
            </a:r>
            <a:r>
              <a:rPr lang="pl-PL" sz="3200" b="1" dirty="0" smtClean="0"/>
              <a:t>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7.2.2</a:t>
            </a:r>
            <a:r>
              <a:rPr lang="pl-PL" sz="2400" dirty="0"/>
              <a:t>: </a:t>
            </a:r>
            <a:r>
              <a:rPr lang="pl-PL" sz="2400" b="1" dirty="0" smtClean="0"/>
              <a:t>4 706 929,79 €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</a:t>
            </a:r>
            <a:r>
              <a:rPr lang="pl-PL" sz="2000" b="1" dirty="0"/>
              <a:t>nr </a:t>
            </a:r>
            <a:r>
              <a:rPr lang="pl-PL" sz="2000" b="1" dirty="0" smtClean="0"/>
              <a:t>RPDS.07.02.02-IZ.00-02-312/18 </a:t>
            </a:r>
            <a:r>
              <a:rPr lang="pl-PL" sz="2000" dirty="0" smtClean="0"/>
              <a:t>: </a:t>
            </a:r>
            <a:endParaRPr lang="pl-PL" sz="2000" dirty="0" smtClean="0"/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1 960 000 euro, tj. 8 551 676 zł</a:t>
            </a: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2" y="2643182"/>
          <a:ext cx="8643999" cy="307183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84651"/>
                <a:gridCol w="4649543"/>
                <a:gridCol w="199419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</a:t>
                      </a:r>
                      <a:r>
                        <a:rPr lang="pl-PL" sz="1400" kern="50" baseline="0" dirty="0" smtClean="0">
                          <a:effectLst/>
                        </a:rPr>
                        <a:t>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Zgodność projektu </a:t>
                      </a:r>
                      <a:br>
                        <a:rPr lang="pl-PL" sz="1400" b="1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ze Strategią ZIT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Czy przedsięwzięcie ma wpływ na minimalizację negatywnych zjawisk  opisanych w  Strategii ZIT WrOF </a:t>
                      </a:r>
                      <a:br>
                        <a:rPr lang="pl-PL" sz="14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oraz realizację zamierzeń strategicznych ZIT WrOF?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TAK/NIE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Kryterium obligatoryjne </a:t>
                      </a:r>
                    </a:p>
                  </a:txBody>
                  <a:tcPr marL="20401" marR="20401" marT="0" marB="0" anchor="ctr"/>
                </a:tc>
              </a:tr>
              <a:tr h="13636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Poszerzenie dotychczasowej oferty edukacyjnej szkoły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oferta edukacyjna szkoły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ulegnie poszerzeniu – 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oferta edukacyjna szkoły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ulegnie poszerzeniu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6,67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6,67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14282" y="1571612"/>
            <a:ext cx="8572560" cy="73866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max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aż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możliwych do uzyskania na wszystkich etapach oceny</a:t>
            </a:r>
          </a:p>
          <a:p>
            <a:endParaRPr lang="pl-PL" altLang="pl-P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uzyskać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tj.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pkt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57161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3128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Zintegrowanie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lvl="0" algn="ctr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jest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projektem zintegrowanym z innymi projektami EFS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Font typeface="Wingdings" pitchFamily="2" charset="2"/>
                        <a:buNone/>
                      </a:pPr>
                      <a:endParaRPr lang="pl-PL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jest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projektem zintegrowanym z projektami                            EFS -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3,33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Zaangażowanie pracodawców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lvl="0" algn="ctr" fontAlgn="base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projekt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 przewiduje zaangażowania pracodawców: 0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fontAlgn="base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przewiduje zaangażowanie pracodawców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zaprojektowanie wspieranej w ramach projektu infrastruktury i/lub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zakupowanego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wyposażenia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ctr" fontAlgn="base">
                        <a:buFont typeface="Wingdings" pitchFamily="2" charset="2"/>
                        <a:buChar char="Ø"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projekt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przewiduje utworzenie klasy patronackiej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ukierunkowanej swoim charakterem/profilem na kierunek kształcenia wspierany w ramach projektu –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</a:t>
            </a:r>
            <a:r>
              <a:rPr lang="pl-PL" altLang="pl-PL" sz="1600" b="1" dirty="0" smtClean="0">
                <a:latin typeface="+mn-lt"/>
              </a:rPr>
              <a:t>5: </a:t>
            </a:r>
            <a:r>
              <a:rPr lang="pl-PL" sz="1600" b="1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1600" b="1" dirty="0" err="1" smtClean="0">
                <a:latin typeface="+mn-lt"/>
              </a:rPr>
              <a:t>WrOF</a:t>
            </a:r>
            <a:r>
              <a:rPr lang="pl-PL" sz="1600" b="1" dirty="0" smtClean="0">
                <a:latin typeface="+mn-lt"/>
              </a:rPr>
              <a:t> 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42" y="1538599"/>
          <a:ext cx="8858284" cy="501440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46663"/>
                <a:gridCol w="1596611"/>
                <a:gridCol w="1356171"/>
                <a:gridCol w="1476391"/>
                <a:gridCol w="1265478"/>
                <a:gridCol w="1616970"/>
              </a:tblGrid>
              <a:tr h="139033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Potencjał objętej wsparciem infrastruktury w zakresie opieki nad dziećmi lub infrastruktury edukacyjnej [osoby] (CI 35)</a:t>
                      </a:r>
                      <a:endParaRPr lang="pl-PL" sz="11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wspartych obiektów infrastruktury   edukacji ogólnej</a:t>
                      </a:r>
                      <a:endParaRPr lang="pl-PL" sz="11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użytkowników wspartych obiektów infrastruktury edukacji ogólnej</a:t>
                      </a:r>
                      <a:endParaRPr lang="pl-PL" sz="11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wspartych obiektów infrastruktury kształcenia zawodowego</a:t>
                      </a:r>
                      <a:endParaRPr lang="pl-PL" sz="11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użytkowników wspartych obiektów infrastruktury kształcenia zawodowego</a:t>
                      </a:r>
                      <a:endParaRPr lang="pl-PL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752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100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100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25%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100-149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100-149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100-149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1,5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50%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150-250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150-250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150-199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100%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251 i więcej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251 i więcej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i więcej 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200 i więcej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Times New Roman"/>
                        </a:rPr>
                        <a:t>40% </a:t>
                      </a:r>
                      <a:endParaRPr lang="pl-PL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pl-PL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30%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38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100% pkt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(łącznie max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pkt)</a:t>
                      </a:r>
                      <a:endParaRPr lang="pl-PL" sz="12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pl-PL" sz="1400" b="1" dirty="0" smtClean="0">
                          <a:latin typeface="+mj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pkt</a:t>
                      </a:r>
                      <a:endParaRPr lang="pl-PL" sz="14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 smtClean="0"/>
              <a:t>Dziękuję </a:t>
            </a:r>
            <a:r>
              <a:rPr lang="pl-PL" altLang="pl-PL" sz="4000" b="1" dirty="0"/>
              <a:t>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ZIT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</a:t>
            </a:r>
            <a:r>
              <a:rPr lang="pl-PL" sz="1600" dirty="0" smtClean="0"/>
              <a:t>Komuny Paryskiej 39-41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50-451 </a:t>
            </a:r>
            <a:r>
              <a:rPr lang="pl-PL" sz="1600" dirty="0"/>
              <a:t>Wrocław</a:t>
            </a:r>
            <a:br>
              <a:rPr lang="pl-PL" sz="1600" dirty="0"/>
            </a:br>
            <a:r>
              <a:rPr lang="pl-PL" sz="1600" dirty="0"/>
              <a:t>tel.  +48 </a:t>
            </a:r>
            <a:r>
              <a:rPr lang="pl-PL" sz="1600" dirty="0" smtClean="0"/>
              <a:t>664 151 658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7921</TotalTime>
  <Words>512</Words>
  <Application>Microsoft Office PowerPoint</Application>
  <PresentationFormat>Pokaz na ekranie (4:3)</PresentationFormat>
  <Paragraphs>160</Paragraphs>
  <Slides>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  Zintegrowane Inwestycje Terytorialne Wrocławskiego Obszaru Funkcjonalnego ZIT WrOF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791</cp:revision>
  <dcterms:created xsi:type="dcterms:W3CDTF">2015-04-22T07:48:15Z</dcterms:created>
  <dcterms:modified xsi:type="dcterms:W3CDTF">2018-09-04T12:24:53Z</dcterms:modified>
</cp:coreProperties>
</file>