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2" r:id="rId1"/>
    <p:sldMasterId id="2147483684" r:id="rId2"/>
  </p:sldMasterIdLst>
  <p:notesMasterIdLst>
    <p:notesMasterId r:id="rId25"/>
  </p:notesMasterIdLst>
  <p:handoutMasterIdLst>
    <p:handoutMasterId r:id="rId26"/>
  </p:handoutMasterIdLst>
  <p:sldIdLst>
    <p:sldId id="547" r:id="rId3"/>
    <p:sldId id="373" r:id="rId4"/>
    <p:sldId id="504" r:id="rId5"/>
    <p:sldId id="519" r:id="rId6"/>
    <p:sldId id="535" r:id="rId7"/>
    <p:sldId id="548" r:id="rId8"/>
    <p:sldId id="549" r:id="rId9"/>
    <p:sldId id="522" r:id="rId10"/>
    <p:sldId id="523" r:id="rId11"/>
    <p:sldId id="508" r:id="rId12"/>
    <p:sldId id="536" r:id="rId13"/>
    <p:sldId id="537" r:id="rId14"/>
    <p:sldId id="512" r:id="rId15"/>
    <p:sldId id="513" r:id="rId16"/>
    <p:sldId id="515" r:id="rId17"/>
    <p:sldId id="516" r:id="rId18"/>
    <p:sldId id="540" r:id="rId19"/>
    <p:sldId id="550" r:id="rId20"/>
    <p:sldId id="551" r:id="rId21"/>
    <p:sldId id="553" r:id="rId22"/>
    <p:sldId id="518" r:id="rId23"/>
    <p:sldId id="552" r:id="rId24"/>
  </p:sldIdLst>
  <p:sldSz cx="9144000" cy="6858000" type="screen4x3"/>
  <p:notesSz cx="6788150" cy="9923463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kcja domyślna" id="{DC5B7181-991D-4EF8-8FC2-02841E5247E0}">
          <p14:sldIdLst>
            <p14:sldId id="547"/>
            <p14:sldId id="373"/>
            <p14:sldId id="504"/>
            <p14:sldId id="519"/>
            <p14:sldId id="535"/>
            <p14:sldId id="548"/>
            <p14:sldId id="549"/>
            <p14:sldId id="522"/>
            <p14:sldId id="523"/>
            <p14:sldId id="508"/>
            <p14:sldId id="536"/>
            <p14:sldId id="537"/>
            <p14:sldId id="512"/>
            <p14:sldId id="513"/>
            <p14:sldId id="515"/>
            <p14:sldId id="516"/>
            <p14:sldId id="540"/>
            <p14:sldId id="550"/>
          </p14:sldIdLst>
        </p14:section>
        <p14:section name="Sekcja bez tytułu" id="{28A4FFAD-C037-4923-9A05-E14CEE377497}">
          <p14:sldIdLst>
            <p14:sldId id="551"/>
            <p14:sldId id="553"/>
            <p14:sldId id="518"/>
            <p14:sldId id="55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9829" autoAdjust="0"/>
  </p:normalViewPr>
  <p:slideViewPr>
    <p:cSldViewPr>
      <p:cViewPr varScale="1">
        <p:scale>
          <a:sx n="97" d="100"/>
          <a:sy n="97" d="100"/>
        </p:scale>
        <p:origin x="-8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81" d="100"/>
          <a:sy n="81" d="100"/>
        </p:scale>
        <p:origin x="-3978" y="-102"/>
      </p:cViewPr>
      <p:guideLst>
        <p:guide orient="horz" pos="3125"/>
        <p:guide pos="213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5247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2018-09-14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570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5247" y="9425700"/>
            <a:ext cx="2941321" cy="496173"/>
          </a:xfrm>
          <a:prstGeom prst="rect">
            <a:avLst/>
          </a:prstGeom>
        </p:spPr>
        <p:txBody>
          <a:bodyPr vert="horz" wrap="square" lIns="91942" tIns="45971" rIns="91942" bIns="459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66399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5247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2018-09-14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42" tIns="45971" rIns="91942" bIns="45971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132" y="4713645"/>
            <a:ext cx="5429887" cy="4465558"/>
          </a:xfrm>
          <a:prstGeom prst="rect">
            <a:avLst/>
          </a:prstGeom>
        </p:spPr>
        <p:txBody>
          <a:bodyPr vert="horz" lIns="91942" tIns="45971" rIns="91942" bIns="45971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570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5247" y="9425700"/>
            <a:ext cx="2941321" cy="496173"/>
          </a:xfrm>
          <a:prstGeom prst="rect">
            <a:avLst/>
          </a:prstGeom>
        </p:spPr>
        <p:txBody>
          <a:bodyPr vert="horz" wrap="square" lIns="91942" tIns="45971" rIns="91942" bIns="459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34201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2</a:t>
            </a:fld>
            <a:endParaRPr lang="pl-PL" alt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16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dirty="0" smtClean="0">
                <a:solidFill>
                  <a:prstClr val="black"/>
                </a:solidFill>
              </a:rPr>
              <a:t>Ś</a:t>
            </a:r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16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dirty="0" smtClean="0">
                <a:solidFill>
                  <a:prstClr val="black"/>
                </a:solidFill>
              </a:rPr>
              <a:t>Ś</a:t>
            </a:r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13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xfrm>
            <a:off x="158256" y="4673792"/>
            <a:ext cx="6471639" cy="446555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pl-PL" sz="1100" dirty="0"/>
              <a:t>Załączniki do umowy – WAŻNE!</a:t>
            </a:r>
          </a:p>
          <a:p>
            <a:pPr lvl="0"/>
            <a:r>
              <a:rPr lang="pl-PL" altLang="pl-PL" sz="1100" b="1" u="sng" dirty="0"/>
              <a:t>Będą podpisywane i skanowane dołączane do wniosku.</a:t>
            </a:r>
          </a:p>
          <a:p>
            <a:r>
              <a:rPr lang="pl-PL" sz="1100" dirty="0"/>
              <a:t>Wyciąg z Kryteriów wyboru projektów zatwierdzonych przez KM RPO WD 2014-2020 obowiązujących w niniejszym naborze stanowi załącznik nr 3 do niniejszego Regulaminu.</a:t>
            </a:r>
          </a:p>
          <a:p>
            <a:r>
              <a:rPr lang="pl-PL" sz="1100" i="1" dirty="0"/>
              <a:t>„Kryteria wyboru projektów w ramach RPO WD 2014-2020”</a:t>
            </a:r>
            <a:r>
              <a:rPr lang="pl-PL" sz="1100" dirty="0"/>
              <a:t>, zatwierdzone uchwałą nr 17/15 z dnia 6 listopada przez Komitet Monitorujący Regionalnego Programu Operacyjnego Województwa Dolnośląskiego  są zamieszczone na stronie </a:t>
            </a:r>
            <a:r>
              <a:rPr lang="pl-PL" sz="1100" u="sng" dirty="0">
                <a:hlinkClick r:id="rId3"/>
              </a:rPr>
              <a:t>www.rpo.dolnyslask.pl</a:t>
            </a:r>
            <a:r>
              <a:rPr lang="pl-PL" sz="1100" dirty="0"/>
              <a:t>. </a:t>
            </a:r>
          </a:p>
          <a:p>
            <a:r>
              <a:rPr lang="pl-PL" sz="1100" dirty="0"/>
              <a:t>Początkiem okresu kwalifikowalności wydatków jest 1 stycznia 2014 r. </a:t>
            </a:r>
            <a:br>
              <a:rPr lang="pl-PL" sz="1100" dirty="0"/>
            </a:br>
            <a:endParaRPr lang="pl-PL" sz="1100" dirty="0" smtClean="0"/>
          </a:p>
          <a:p>
            <a:r>
              <a:rPr lang="pl-PL" sz="1100" dirty="0" smtClean="0"/>
              <a:t>Kwalifikowalność </a:t>
            </a:r>
            <a:r>
              <a:rPr lang="pl-PL" sz="1100" dirty="0"/>
              <a:t>wydatków dla projektów współfinansowanych ze środków krajowych i unijnych w ramach RPO WO 2014-2020 musi być zgodna z przepisami unijnymi i krajowymi, w tym w szczególności z: </a:t>
            </a:r>
          </a:p>
          <a:p>
            <a:pPr marL="171296" indent="-171296">
              <a:buFont typeface="Arial" panose="020B0604020202020204" pitchFamily="34" charset="0"/>
              <a:buChar char="•"/>
            </a:pPr>
            <a:r>
              <a:rPr lang="pl-PL" sz="1100" dirty="0"/>
              <a:t>Rozporządzeniem ogólnym. </a:t>
            </a:r>
          </a:p>
          <a:p>
            <a:pPr marL="171296" indent="-171296">
              <a:buFont typeface="Arial" panose="020B0604020202020204" pitchFamily="34" charset="0"/>
              <a:buChar char="•"/>
            </a:pPr>
            <a:r>
              <a:rPr lang="pl-PL" sz="1100" dirty="0"/>
              <a:t>Ustawą wdrożeniową. </a:t>
            </a:r>
          </a:p>
          <a:p>
            <a:pPr marL="171296" indent="-171296">
              <a:buFont typeface="Arial" panose="020B0604020202020204" pitchFamily="34" charset="0"/>
              <a:buChar char="•"/>
            </a:pPr>
            <a:r>
              <a:rPr lang="pl-PL" sz="1100" dirty="0"/>
              <a:t>Rozporządzeniem Komisji (UE) nr 1407/2013 z dnia 18 grudnia 2013 r. </a:t>
            </a:r>
            <a:br>
              <a:rPr lang="pl-PL" sz="1100" dirty="0"/>
            </a:br>
            <a:r>
              <a:rPr lang="pl-PL" sz="1100" dirty="0"/>
              <a:t>w sprawie stosowania artykułu 107 i 108 Traktatu o funkcjonowaniu Unii Europejskiej do pomocy de </a:t>
            </a:r>
            <a:r>
              <a:rPr lang="pl-PL" sz="1100" dirty="0" err="1"/>
              <a:t>minimis</a:t>
            </a:r>
            <a:r>
              <a:rPr lang="pl-PL" sz="1100" dirty="0"/>
              <a:t>. </a:t>
            </a:r>
          </a:p>
          <a:p>
            <a:pPr marL="171296" indent="-171296">
              <a:buFont typeface="Arial" panose="020B0604020202020204" pitchFamily="34" charset="0"/>
              <a:buChar char="•"/>
            </a:pPr>
            <a:r>
              <a:rPr lang="pl-PL" sz="1100" dirty="0"/>
              <a:t>Rozporządzeniem Ministra Infrastruktury i Rozwoju z dnia 19 marca 2015 r. w sprawie udzielania pomocy de </a:t>
            </a:r>
            <a:r>
              <a:rPr lang="pl-PL" sz="1100" dirty="0" err="1"/>
              <a:t>minimis</a:t>
            </a:r>
            <a:r>
              <a:rPr lang="pl-PL" sz="1100" dirty="0"/>
              <a:t> w ramach regionalnych programów operacyjnych na lata 2014-2020. (Dz. U. z 2015 r. poz. 488 </a:t>
            </a:r>
            <a:br>
              <a:rPr lang="pl-PL" sz="1100" dirty="0"/>
            </a:br>
            <a:r>
              <a:rPr lang="pl-PL" sz="1100" dirty="0"/>
              <a:t>z </a:t>
            </a:r>
            <a:r>
              <a:rPr lang="pl-PL" sz="1100" dirty="0" err="1"/>
              <a:t>późn</a:t>
            </a:r>
            <a:r>
              <a:rPr lang="pl-PL" sz="1100" dirty="0"/>
              <a:t>. zm.), </a:t>
            </a:r>
          </a:p>
          <a:p>
            <a:pPr marL="171296" indent="-171296">
              <a:buFont typeface="Arial" panose="020B0604020202020204" pitchFamily="34" charset="0"/>
              <a:buChar char="•"/>
            </a:pPr>
            <a:r>
              <a:rPr lang="pl-PL" sz="1100" dirty="0"/>
              <a:t>Rozporządzenie Ministra Infrastruktury i Rozwoju z dnia 28 sierpnia 2015 r. w sprawie udzielania pomocy inwestycyjnej na kulturę i zachowanie dziedzictwa kulturowego w ramach regionalnych programów operacyjnych na lata 2014-2020;</a:t>
            </a:r>
          </a:p>
          <a:p>
            <a:pPr marL="171296" indent="-171296">
              <a:buFont typeface="Arial" panose="020B0604020202020204" pitchFamily="34" charset="0"/>
              <a:buChar char="•"/>
            </a:pPr>
            <a:r>
              <a:rPr lang="pl-PL" sz="1100" dirty="0"/>
              <a:t>Wytycznymi Ministra Infrastruktury i Rozwoju w zakresie kwalifikowalności wydatków w ramach Europejskiego Funduszu Rozwoju Regionalnego, Europejskiego Funduszu Społecznego oraz Funduszu Spójności na lata 2014-2020, </a:t>
            </a:r>
          </a:p>
          <a:p>
            <a:pPr marL="171296" indent="-171296">
              <a:buFont typeface="Arial" panose="020B0604020202020204" pitchFamily="34" charset="0"/>
              <a:buChar char="•"/>
            </a:pPr>
            <a:r>
              <a:rPr lang="pl-PL" sz="1100" dirty="0"/>
              <a:t>a także z: załącznikiem nr 6 do SZOOP. </a:t>
            </a:r>
          </a:p>
          <a:p>
            <a:endParaRPr lang="pl-PL" altLang="pl-PL" sz="11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14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b="1" u="sng" dirty="0" smtClean="0"/>
              <a:t>Więcej na temat wskaźników – definicje, określania wartości bazowej itp. – w zał. wskaźnikowym do naboru.</a:t>
            </a:r>
          </a:p>
          <a:p>
            <a:endParaRPr lang="pl-PL" altLang="pl-PL" b="1" u="sng" dirty="0" smtClean="0"/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Realizacja projektów wiąże się z obowiązkiem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monitorowania wszystkich wspólnych wskaźników produktu i rezultatu bezpośredniego</a:t>
            </a:r>
            <a:r>
              <a:rPr lang="pl-PL" dirty="0">
                <a:latin typeface="Arial" pitchFamily="34" charset="0"/>
                <a:cs typeface="Arial" pitchFamily="34" charset="0"/>
              </a:rPr>
              <a:t> wskazanych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w </a:t>
            </a:r>
            <a:r>
              <a:rPr lang="pl-PL" dirty="0">
                <a:latin typeface="Arial" pitchFamily="34" charset="0"/>
                <a:cs typeface="Arial" pitchFamily="34" charset="0"/>
              </a:rPr>
              <a:t>Wytycznych w zakresie monitorowania postępu rzeczowego realizacji programów operacyjnych na lata 2014-2020 – wskaźniki horyzontalne.</a:t>
            </a:r>
          </a:p>
          <a:p>
            <a:pPr eaLnBrk="1" hangingPunct="1">
              <a:spcAft>
                <a:spcPts val="600"/>
              </a:spcAft>
              <a:defRPr/>
            </a:pPr>
            <a:endParaRPr lang="pl-PL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Dodatkowo w ramach wniosku o dofinansowanie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Wnioskodawca może określić inne, dodatkowe wskaźniki specyficzne dla danego projektu,</a:t>
            </a:r>
            <a:r>
              <a:rPr lang="pl-PL" dirty="0">
                <a:latin typeface="Arial" pitchFamily="34" charset="0"/>
                <a:cs typeface="Arial" pitchFamily="34" charset="0"/>
              </a:rPr>
              <a:t> o ile będzie to niezbędne dla prawidłowej realizacji projektu (tzw. wskaźniki projektowe).</a:t>
            </a:r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15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b="1" u="sng" dirty="0" smtClean="0"/>
              <a:t>ZIT-y określone mają wartości w porozumieniu – te ich obowiązują.</a:t>
            </a:r>
          </a:p>
          <a:p>
            <a:endParaRPr lang="pl-PL" altLang="pl-PL" b="1" u="sng" dirty="0" smtClean="0"/>
          </a:p>
          <a:p>
            <a:r>
              <a:rPr lang="pl-PL" altLang="pl-PL" b="1" u="sng" dirty="0" smtClean="0"/>
              <a:t>Więcej </a:t>
            </a:r>
            <a:r>
              <a:rPr lang="pl-PL" altLang="pl-PL" b="1" u="sng" dirty="0"/>
              <a:t>na temat wskaźników – definicje, określania wartości bazowej itp. – w zał. wskaźnikowym do naboru.</a:t>
            </a:r>
          </a:p>
          <a:p>
            <a:endParaRPr lang="pl-PL" altLang="pl-PL" b="1" u="sng" dirty="0"/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Realizacja projektów wiąże się z obowiązkiem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monitorowania wszystkich wspólnych wskaźników produktu i rezultatu bezpośredniego</a:t>
            </a:r>
            <a:r>
              <a:rPr lang="pl-PL" dirty="0">
                <a:latin typeface="Arial" pitchFamily="34" charset="0"/>
                <a:cs typeface="Arial" pitchFamily="34" charset="0"/>
              </a:rPr>
              <a:t> wskazanych w Wytycznych w zakresie monitorowania postępu rzeczowego realizacji programów operacyjnych na lata 2014-2020 – wskaźniki horyzontalne.</a:t>
            </a:r>
          </a:p>
          <a:p>
            <a:pPr eaLnBrk="1" hangingPunct="1">
              <a:spcAft>
                <a:spcPts val="600"/>
              </a:spcAft>
              <a:defRPr/>
            </a:pPr>
            <a:endParaRPr lang="pl-PL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Dodatkowo w ramach wniosku o dofinansowanie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Wnioskodawca może określić inne, dodatkowe wskaźniki specyficzne dla danego projektu,</a:t>
            </a:r>
            <a:r>
              <a:rPr lang="pl-PL" dirty="0">
                <a:latin typeface="Arial" pitchFamily="34" charset="0"/>
                <a:cs typeface="Arial" pitchFamily="34" charset="0"/>
              </a:rPr>
              <a:t> o ile będzie to niezbędne dla prawidłowej realizacji projektu (tzw. wskaźniki projektowe).</a:t>
            </a:r>
          </a:p>
          <a:p>
            <a:endParaRPr lang="pl-PL" altLang="pl-PL" b="1" u="sng" dirty="0" smtClean="0"/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16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b="1" u="sng" dirty="0" smtClean="0"/>
              <a:t>ZIT-y określone mają wartości w porozumieniu – te ich obowiązują.</a:t>
            </a:r>
          </a:p>
          <a:p>
            <a:endParaRPr lang="pl-PL" altLang="pl-PL" b="1" u="sng" dirty="0" smtClean="0"/>
          </a:p>
          <a:p>
            <a:r>
              <a:rPr lang="pl-PL" altLang="pl-PL" b="1" u="sng" dirty="0" smtClean="0"/>
              <a:t>Więcej </a:t>
            </a:r>
            <a:r>
              <a:rPr lang="pl-PL" altLang="pl-PL" b="1" u="sng" dirty="0"/>
              <a:t>na temat wskaźników – definicje, określania wartości bazowej itp. – w zał. wskaźnikowym do naboru.</a:t>
            </a:r>
          </a:p>
          <a:p>
            <a:endParaRPr lang="pl-PL" altLang="pl-PL" b="1" u="sng" dirty="0"/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Realizacja projektów wiąże się z obowiązkiem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monitorowania wszystkich wspólnych wskaźników produktu i rezultatu bezpośredniego</a:t>
            </a:r>
            <a:r>
              <a:rPr lang="pl-PL" dirty="0">
                <a:latin typeface="Arial" pitchFamily="34" charset="0"/>
                <a:cs typeface="Arial" pitchFamily="34" charset="0"/>
              </a:rPr>
              <a:t> wskazanych w Wytycznych w zakresie monitorowania postępu rzeczowego realizacji programów operacyjnych na lata 2014-2020 – wskaźniki horyzontalne.</a:t>
            </a:r>
          </a:p>
          <a:p>
            <a:pPr eaLnBrk="1" hangingPunct="1">
              <a:spcAft>
                <a:spcPts val="600"/>
              </a:spcAft>
              <a:defRPr/>
            </a:pPr>
            <a:endParaRPr lang="pl-PL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Dodatkowo w ramach wniosku o dofinansowanie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Wnioskodawca może określić inne, dodatkowe wskaźniki specyficzne dla danego projektu,</a:t>
            </a:r>
            <a:r>
              <a:rPr lang="pl-PL" dirty="0">
                <a:latin typeface="Arial" pitchFamily="34" charset="0"/>
                <a:cs typeface="Arial" pitchFamily="34" charset="0"/>
              </a:rPr>
              <a:t> o ile będzie to niezbędne dla prawidłowej realizacji projektu (tzw. wskaźniki projektowe).</a:t>
            </a:r>
          </a:p>
          <a:p>
            <a:endParaRPr lang="pl-PL" altLang="pl-PL" b="1" u="sng" dirty="0" smtClean="0"/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17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18</a:t>
            </a:fld>
            <a:endParaRPr lang="pl-PL" alt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19</a:t>
            </a:fld>
            <a:endParaRPr lang="pl-PL" alt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20</a:t>
            </a:fld>
            <a:endParaRPr lang="pl-PL" alt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xfrm>
            <a:off x="158255" y="4713645"/>
            <a:ext cx="6399732" cy="478314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pl-PL" sz="1100" dirty="0"/>
              <a:t> </a:t>
            </a:r>
          </a:p>
          <a:p>
            <a:endParaRPr lang="pl-PL" sz="1100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21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xfrm>
            <a:off x="158255" y="4713645"/>
            <a:ext cx="6399732" cy="478314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pl-PL" sz="1100" dirty="0"/>
              <a:t> </a:t>
            </a:r>
          </a:p>
          <a:p>
            <a:endParaRPr lang="pl-PL" sz="1100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22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</a:t>
            </a:fld>
            <a:endParaRPr lang="pl-PL" alt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l-PL" dirty="0" smtClean="0"/>
              <a:t>Przykładowy katalog wyposażenia szkolnych pracowni przyrodniczych oraz wykaz pomocy dydaktycznych, narzędzi TIK oraz urządzeń sieciowych został opracowany przez MEN i jest udostępniany za pośrednictwem strony internetowej administrowanej przez MEN</a:t>
            </a:r>
          </a:p>
          <a:p>
            <a:endParaRPr lang="pl-PL" dirty="0" smtClean="0"/>
          </a:p>
          <a:p>
            <a:r>
              <a:rPr lang="pl-PL" dirty="0" smtClean="0"/>
              <a:t>Np. https://efs.men.gov.pl/dokumenty/wytyczne-w-zakresie-realizacji-przedsiewziec-z-udzialem-srodkow-europejskiego-funduszu-spolecznego-w-obszarze-edukacji-na-lata-2014-2020/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1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1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16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dirty="0" smtClean="0">
                <a:solidFill>
                  <a:prstClr val="black"/>
                </a:solidFill>
              </a:rPr>
              <a:t>Ś</a:t>
            </a:r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2018-09-14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2018-09-14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2018-09-14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2018-09-14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262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2018-09-14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2579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2018-09-14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0396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2018-09-14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9213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2018-09-14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7739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2018-09-14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39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2018-09-14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59904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2018-09-14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80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2018-09-14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2018-09-14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76846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2018-09-14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07017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2018-09-14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2141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2018-09-14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2018-09-14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2018-09-14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2018-09-14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2018-09-14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2018-09-14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2018-09-14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2018-09-14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2018-09-14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259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now-umwd.dolnyslask.pl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.gov.pl/dostepnosc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rpo.dolnyslask.pl/o-projekcie/poznaj-fundusze-europejskie-bez-barie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7" Type="http://schemas.openxmlformats.org/officeDocument/2006/relationships/hyperlink" Target="mailto:pife.walbrzych@dolnyslask.pl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pife.legnica@dolnyslask.pl" TargetMode="External"/><Relationship Id="rId5" Type="http://schemas.openxmlformats.org/officeDocument/2006/relationships/hyperlink" Target="mailto:pife.jeleniagora@dolnyslask.pl" TargetMode="External"/><Relationship Id="rId4" Type="http://schemas.openxmlformats.org/officeDocument/2006/relationships/hyperlink" Target="mailto:pife@dolnyslask.p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7" name="Picture 3" descr="C:\Users\mkula\Desktop\zestawienia logo RPO\EFRR\FEPR-DS-UE-EFRR-k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3" y="10880"/>
            <a:ext cx="5075982" cy="84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2683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10</a:t>
            </a:fld>
            <a:endParaRPr lang="pl-PL" altLang="pl-PL"/>
          </a:p>
        </p:txBody>
      </p:sp>
      <p:sp>
        <p:nvSpPr>
          <p:cNvPr id="6" name="Prostokąt 5"/>
          <p:cNvSpPr/>
          <p:nvPr/>
        </p:nvSpPr>
        <p:spPr>
          <a:xfrm>
            <a:off x="425560" y="980727"/>
            <a:ext cx="8497638" cy="569386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lang="pl-PL" b="1" u="sng" dirty="0" smtClean="0">
              <a:solidFill>
                <a:prstClr val="black"/>
              </a:solidFill>
            </a:endParaRPr>
          </a:p>
          <a:p>
            <a:endParaRPr lang="pl-PL" b="1" u="sng" dirty="0" smtClean="0">
              <a:solidFill>
                <a:prstClr val="black"/>
              </a:solidFill>
            </a:endParaRPr>
          </a:p>
          <a:p>
            <a:r>
              <a:rPr lang="pl-PL" sz="16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Minimalna </a:t>
            </a:r>
            <a:r>
              <a:rPr lang="pl-PL" sz="16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całkowita wartość projektu</a:t>
            </a:r>
            <a:r>
              <a:rPr lang="pl-PL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endParaRPr lang="pl-PL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1600" dirty="0" smtClean="0">
                <a:latin typeface="Arial" pitchFamily="34" charset="0"/>
                <a:cs typeface="Arial" pitchFamily="34" charset="0"/>
              </a:rPr>
              <a:t>- 50 tys. PLN w przypadku projektów dotyczących wyłącznie wyposażenia;</a:t>
            </a:r>
          </a:p>
          <a:p>
            <a:r>
              <a:rPr lang="pl-PL" sz="1600" dirty="0" smtClean="0">
                <a:latin typeface="Arial" pitchFamily="34" charset="0"/>
                <a:cs typeface="Arial" pitchFamily="34" charset="0"/>
              </a:rPr>
              <a:t>- 100 tys. PLN w przypadku pozostałych projektów infrastrukturalnych.</a:t>
            </a:r>
          </a:p>
          <a:p>
            <a:endParaRPr lang="pl-PL" sz="1600" dirty="0">
              <a:solidFill>
                <a:prstClr val="black"/>
              </a:solidFill>
              <a:latin typeface="+mj-lt"/>
            </a:endParaRPr>
          </a:p>
          <a:p>
            <a:r>
              <a:rPr lang="pl-PL" sz="16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Maksymalna wartość wydatków kwalifikowalnych projektu</a:t>
            </a:r>
            <a:r>
              <a:rPr lang="pl-PL" sz="1600" dirty="0" smtClean="0"/>
              <a:t> - 12 mln PLN  (dotyczy jednej </a:t>
            </a:r>
            <a:r>
              <a:rPr lang="pl-PL" sz="1600" dirty="0"/>
              <a:t>szkoły/placówki.)</a:t>
            </a:r>
            <a:endParaRPr lang="pl-PL" sz="1600" dirty="0" smtClean="0"/>
          </a:p>
          <a:p>
            <a:endParaRPr lang="pl-PL" sz="1600" dirty="0" smtClean="0">
              <a:solidFill>
                <a:prstClr val="black"/>
              </a:solidFill>
              <a:latin typeface="+mj-lt"/>
            </a:endParaRPr>
          </a:p>
          <a:p>
            <a:endParaRPr lang="pl-PL" sz="1600" u="sng" dirty="0">
              <a:solidFill>
                <a:prstClr val="black"/>
              </a:solidFill>
              <a:latin typeface="+mj-lt"/>
            </a:endParaRPr>
          </a:p>
          <a:p>
            <a:pPr lvl="0" algn="just">
              <a:spcAft>
                <a:spcPts val="0"/>
              </a:spcAft>
            </a:pPr>
            <a:r>
              <a:rPr lang="pl-PL" sz="1600" b="1" u="sng" dirty="0" smtClean="0"/>
              <a:t>Maksymalny dopuszczalny </a:t>
            </a:r>
            <a:r>
              <a:rPr lang="pl-PL" sz="16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poziom </a:t>
            </a:r>
            <a:r>
              <a:rPr lang="pl-PL" sz="16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dofinansowania UE na poziomie projektu wynosi: </a:t>
            </a:r>
          </a:p>
          <a:p>
            <a:pPr lvl="0" algn="just">
              <a:spcAft>
                <a:spcPts val="0"/>
              </a:spcAft>
            </a:pPr>
            <a:endParaRPr lang="pl-PL" sz="1600" dirty="0" smtClean="0">
              <a:solidFill>
                <a:srgbClr val="000000"/>
              </a:solidFill>
              <a:latin typeface="+mj-lt"/>
              <a:ea typeface="Calibri"/>
              <a:cs typeface="Calibri"/>
            </a:endParaRPr>
          </a:p>
          <a:p>
            <a:pPr marL="285750" lvl="0" indent="-285750" algn="just">
              <a:spcAft>
                <a:spcPts val="0"/>
              </a:spcAft>
            </a:pPr>
            <a:r>
              <a:rPr lang="pl-PL" sz="1600" dirty="0" smtClean="0">
                <a:solidFill>
                  <a:srgbClr val="000000"/>
                </a:solidFill>
                <a:latin typeface="+mj-lt"/>
                <a:ea typeface="Calibri"/>
                <a:cs typeface="Calibri"/>
              </a:rPr>
              <a:t>- W </a:t>
            </a:r>
            <a:r>
              <a:rPr lang="pl-PL" sz="1600" dirty="0">
                <a:solidFill>
                  <a:srgbClr val="000000"/>
                </a:solidFill>
                <a:latin typeface="+mj-lt"/>
                <a:ea typeface="Calibri"/>
                <a:cs typeface="Calibri"/>
              </a:rPr>
              <a:t>przypadku projektów nieobjętych pomocą publiczną – 85% kosztów kwalifikowalnych; </a:t>
            </a:r>
            <a:endParaRPr lang="pl-PL" sz="1600" dirty="0" smtClean="0">
              <a:solidFill>
                <a:srgbClr val="000000"/>
              </a:solidFill>
              <a:latin typeface="+mj-lt"/>
              <a:ea typeface="Calibri"/>
              <a:cs typeface="Calibri"/>
            </a:endParaRPr>
          </a:p>
          <a:p>
            <a:pPr marL="285750" lvl="0" indent="-285750" algn="just">
              <a:spcAft>
                <a:spcPts val="0"/>
              </a:spcAft>
            </a:pPr>
            <a:r>
              <a:rPr lang="pl-PL" sz="1600" dirty="0" smtClean="0">
                <a:solidFill>
                  <a:srgbClr val="000000"/>
                </a:solidFill>
                <a:latin typeface="+mj-lt"/>
                <a:ea typeface="Calibri"/>
                <a:cs typeface="Calibri"/>
              </a:rPr>
              <a:t>- W </a:t>
            </a:r>
            <a:r>
              <a:rPr lang="pl-PL" sz="1600" dirty="0">
                <a:solidFill>
                  <a:srgbClr val="000000"/>
                </a:solidFill>
                <a:latin typeface="+mj-lt"/>
                <a:ea typeface="Calibri"/>
                <a:cs typeface="Calibri"/>
              </a:rPr>
              <a:t>przypadku projektu objętego pomocą de </a:t>
            </a:r>
            <a:r>
              <a:rPr lang="pl-PL" sz="1600" dirty="0" err="1">
                <a:solidFill>
                  <a:srgbClr val="000000"/>
                </a:solidFill>
                <a:latin typeface="+mj-lt"/>
                <a:ea typeface="Calibri"/>
                <a:cs typeface="Calibri"/>
              </a:rPr>
              <a:t>minimis</a:t>
            </a:r>
            <a:r>
              <a:rPr lang="pl-PL" sz="1600" dirty="0">
                <a:solidFill>
                  <a:srgbClr val="000000"/>
                </a:solidFill>
                <a:latin typeface="+mj-lt"/>
                <a:ea typeface="Calibri"/>
                <a:cs typeface="Calibri"/>
              </a:rPr>
              <a:t> - 85 % kosztów </a:t>
            </a:r>
            <a:r>
              <a:rPr lang="pl-PL" sz="1600" dirty="0" err="1">
                <a:solidFill>
                  <a:srgbClr val="000000"/>
                </a:solidFill>
                <a:latin typeface="+mj-lt"/>
                <a:ea typeface="Calibri"/>
                <a:cs typeface="Calibri"/>
              </a:rPr>
              <a:t>kwalifikowalnych</a:t>
            </a:r>
            <a:r>
              <a:rPr lang="pl-PL" sz="1600" dirty="0" smtClean="0">
                <a:solidFill>
                  <a:srgbClr val="000000"/>
                </a:solidFill>
                <a:latin typeface="+mj-lt"/>
                <a:ea typeface="Calibri"/>
                <a:cs typeface="Calibri"/>
              </a:rPr>
              <a:t>.</a:t>
            </a:r>
          </a:p>
          <a:p>
            <a:pPr marL="285750" lvl="0" indent="-285750" algn="just">
              <a:spcAft>
                <a:spcPts val="0"/>
              </a:spcAft>
              <a:buFontTx/>
              <a:buChar char="-"/>
            </a:pPr>
            <a:endParaRPr lang="pl-PL" sz="1600" dirty="0" smtClean="0">
              <a:solidFill>
                <a:srgbClr val="000000"/>
              </a:solidFill>
              <a:latin typeface="+mj-lt"/>
              <a:ea typeface="Calibri"/>
              <a:cs typeface="Calibri"/>
            </a:endParaRPr>
          </a:p>
          <a:p>
            <a:r>
              <a:rPr lang="pl-PL" sz="1600" b="1" u="sng" dirty="0" smtClean="0">
                <a:solidFill>
                  <a:prstClr val="black"/>
                </a:solidFill>
              </a:rPr>
              <a:t>Minimalny wkład własny beneficjenta  </a:t>
            </a:r>
            <a:r>
              <a:rPr lang="pl-PL" sz="1600" dirty="0" smtClean="0"/>
              <a:t>na poziomie projektu wynosi 15%</a:t>
            </a:r>
          </a:p>
          <a:p>
            <a:pPr marL="285750" lvl="0" indent="-285750" algn="just">
              <a:spcAft>
                <a:spcPts val="0"/>
              </a:spcAft>
              <a:buFontTx/>
              <a:buChar char="-"/>
            </a:pPr>
            <a:endParaRPr lang="pl-PL" sz="1600" dirty="0">
              <a:solidFill>
                <a:srgbClr val="000000"/>
              </a:solidFill>
              <a:latin typeface="+mj-lt"/>
              <a:ea typeface="Calibri"/>
              <a:cs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pl-PL" sz="2000" dirty="0" smtClean="0">
              <a:solidFill>
                <a:srgbClr val="000000"/>
              </a:solidFill>
              <a:latin typeface="+mj-lt"/>
              <a:ea typeface="Calibri"/>
              <a:cs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pl-PL" sz="20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70571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11</a:t>
            </a:fld>
            <a:endParaRPr lang="pl-PL" altLang="pl-PL"/>
          </a:p>
        </p:txBody>
      </p:sp>
      <p:sp>
        <p:nvSpPr>
          <p:cNvPr id="6" name="Prostokąt 5"/>
          <p:cNvSpPr/>
          <p:nvPr/>
        </p:nvSpPr>
        <p:spPr>
          <a:xfrm>
            <a:off x="425560" y="980727"/>
            <a:ext cx="8497638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b="1" dirty="0" smtClean="0"/>
              <a:t>Kwestie dotyczące pomocy publicznej/pomoc de </a:t>
            </a:r>
            <a:r>
              <a:rPr lang="pl-PL" sz="1400" b="1" dirty="0" err="1" smtClean="0"/>
              <a:t>minimis</a:t>
            </a:r>
            <a:r>
              <a:rPr lang="pl-PL" sz="1400" b="1" dirty="0" smtClean="0"/>
              <a:t>:</a:t>
            </a:r>
          </a:p>
          <a:p>
            <a:endParaRPr lang="pl-PL" sz="1400" b="1" dirty="0" smtClean="0"/>
          </a:p>
          <a:p>
            <a:pPr algn="just"/>
            <a:r>
              <a:rPr lang="pl-PL" sz="1400" dirty="0" smtClean="0"/>
              <a:t>Co </a:t>
            </a:r>
            <a:r>
              <a:rPr lang="pl-PL" sz="1400" dirty="0"/>
              <a:t>do zasady w przypadku działania 7.2 nie ma przesłanek do wystąpienia pomocy publicznej. Do działalności mieszczącej się w ramach krajowego systemu edukacji nie mają zastosowania przepisy dotyczące pomocy publicznej (działalność ta co do zasady nie stanowi działalności gospodarczej w rozumieniu przepisów wspólnotowych</a:t>
            </a:r>
            <a:r>
              <a:rPr lang="pl-PL" sz="1400" dirty="0" smtClean="0"/>
              <a:t>).</a:t>
            </a:r>
          </a:p>
          <a:p>
            <a:pPr algn="just"/>
            <a:endParaRPr lang="pl-PL" sz="1400" dirty="0" smtClean="0"/>
          </a:p>
          <a:p>
            <a:pPr algn="just"/>
            <a:r>
              <a:rPr lang="pl-PL" sz="1400" dirty="0" smtClean="0"/>
              <a:t>Biorąc </a:t>
            </a:r>
            <a:r>
              <a:rPr lang="pl-PL" sz="1400" dirty="0"/>
              <a:t>pod uwagę typy beneficjentów, które mogą otrzymać dofinansowanie oraz typy projektów, mamy do czynienia z podmiotami, których działalność jest w głównej mierze finansowana ze środków publicznych i służy wykonywaniu zadań przypisywanych państwu, a jako takie będą mieścić się w krajowym systemie edukacji w zakresie nie skutkującym wystąpieniem pomocy publicznej. </a:t>
            </a:r>
            <a:endParaRPr lang="pl-PL" sz="1400" dirty="0" smtClean="0"/>
          </a:p>
          <a:p>
            <a:pPr algn="just"/>
            <a:endParaRPr lang="pl-PL" sz="1400" dirty="0" smtClean="0"/>
          </a:p>
          <a:p>
            <a:pPr algn="just"/>
            <a:r>
              <a:rPr lang="pl-PL" sz="1400" dirty="0"/>
              <a:t>Do zakwalifikowania projektu proponowanego do dofinansowania w ramach RPO jako służącego realizacji zadań w ramach krajowego systemu edukacji koniecznym jest powiązanie z działalnością wykonywaną na podstawie wymogów programowych i organizacyjnych ustalanych przez władze publiczne (programy nauczania, organizacja nauki). </a:t>
            </a:r>
          </a:p>
          <a:p>
            <a:pPr algn="just"/>
            <a:r>
              <a:rPr lang="pl-PL" sz="1400" dirty="0" smtClean="0"/>
              <a:t>Na infrastrukturze wytworzonej w ramach projektu co do zasady nie powinna być prowadzona działalność wykraczająca poza cele statutowe finansowane ze środków publicznych. </a:t>
            </a:r>
          </a:p>
          <a:p>
            <a:endParaRPr lang="pl-PL" sz="1400" b="1" dirty="0" smtClean="0"/>
          </a:p>
          <a:p>
            <a:endParaRPr lang="pl-PL" sz="2000" b="1" dirty="0" smtClean="0"/>
          </a:p>
          <a:p>
            <a:endParaRPr lang="pl-PL" sz="2000" b="1" dirty="0" smtClean="0"/>
          </a:p>
          <a:p>
            <a:endParaRPr lang="pl-PL" sz="2000" b="1" dirty="0" smtClean="0"/>
          </a:p>
          <a:p>
            <a:r>
              <a:rPr lang="pl-PL" sz="2000" b="1" dirty="0" smtClean="0"/>
              <a:t> </a:t>
            </a:r>
            <a:endParaRPr lang="pl-PL" sz="2000" dirty="0" smtClean="0">
              <a:solidFill>
                <a:srgbClr val="000000"/>
              </a:solidFill>
              <a:latin typeface="+mj-lt"/>
              <a:ea typeface="Calibri"/>
              <a:cs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pl-PL" sz="20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70571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12</a:t>
            </a:fld>
            <a:endParaRPr lang="pl-PL" altLang="pl-PL"/>
          </a:p>
        </p:txBody>
      </p:sp>
      <p:sp>
        <p:nvSpPr>
          <p:cNvPr id="6" name="Prostokąt 5"/>
          <p:cNvSpPr/>
          <p:nvPr/>
        </p:nvSpPr>
        <p:spPr>
          <a:xfrm>
            <a:off x="425560" y="980727"/>
            <a:ext cx="8497638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1400" dirty="0" smtClean="0"/>
          </a:p>
          <a:p>
            <a:pPr algn="just"/>
            <a:r>
              <a:rPr lang="pl-PL" sz="1400" dirty="0"/>
              <a:t>Jeżeli przy realizacji projektu zakłada się występowanie w projekcie zakresu/elementów wychodzących poza krajowy system edukacji (np. komercyjne wynajmowanie pracowni komputerowej czy sali gimnastycznej), to w takiej sytuacji istnieje możliwość realizacji projektów „mieszanych”, tzn. objętych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w </a:t>
            </a:r>
            <a:r>
              <a:rPr lang="pl-PL" sz="1400" dirty="0"/>
              <a:t>części pomocą publiczną (tj. w zakresie w jakim dot. działalności gospodarczej wnioskodawcy – np. komercyjne wynajmowanie pracowni komputerowej), a w części wsparciem niestanowiącym pomocy (tj.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w </a:t>
            </a:r>
            <a:r>
              <a:rPr lang="pl-PL" sz="1400" dirty="0"/>
              <a:t>zakresie prowadzonej działalności niegospodarczej  - działalności edukacyjnej). </a:t>
            </a:r>
            <a:endParaRPr lang="pl-PL" sz="1400" dirty="0" smtClean="0"/>
          </a:p>
          <a:p>
            <a:pPr algn="just"/>
            <a:endParaRPr lang="pl-PL" sz="1400" dirty="0"/>
          </a:p>
          <a:p>
            <a:pPr algn="just"/>
            <a:r>
              <a:rPr lang="pl-PL" sz="1400" dirty="0"/>
              <a:t>W takich przypadkach wnioskodawca zobowiązany jest przedstawić metodologię wyodrębnienia elementów projektu przyporządkowanych do działalności gospodarczej i niegospodarczej wnioskodawcy. Przykładowo może to być proporcja liczoną powierzchnią, wielkością przychodów, wyodrębnienie wydatków.  </a:t>
            </a:r>
          </a:p>
          <a:p>
            <a:pPr algn="just"/>
            <a:r>
              <a:rPr lang="pl-PL" sz="1400" dirty="0"/>
              <a:t>W powyższym przypadku należy pamiętać o konieczności prowadzenia rozdzielnej rachunkowości dla działalności gospodarczej i niegospodarczej – przez cały okres realizacji projektu i okres trwałości. </a:t>
            </a:r>
          </a:p>
          <a:p>
            <a:pPr algn="just"/>
            <a:r>
              <a:rPr lang="pl-PL" sz="1400" dirty="0" smtClean="0"/>
              <a:t>Konsekwencją </a:t>
            </a:r>
            <a:r>
              <a:rPr lang="pl-PL" sz="1400" dirty="0"/>
              <a:t>niedochowania powyższych warunków w okresie trwałości projektu może być częściowy lub całkowity zwrot dofinansowania.</a:t>
            </a:r>
          </a:p>
          <a:p>
            <a:pPr algn="just"/>
            <a:endParaRPr lang="pl-PL" sz="1400" dirty="0"/>
          </a:p>
          <a:p>
            <a:pPr algn="just"/>
            <a:r>
              <a:rPr lang="pl-PL" sz="1400" dirty="0"/>
              <a:t>Co do zasady pomoc publiczna nie wystąpi jeśli wynajem będzie kwestią incydentalną (bardzo rzadką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i </a:t>
            </a:r>
            <a:r>
              <a:rPr lang="pl-PL" sz="1400" dirty="0"/>
              <a:t>niesystematyczną).</a:t>
            </a:r>
          </a:p>
          <a:p>
            <a:endParaRPr lang="pl-PL" sz="1400" b="1" dirty="0" smtClean="0"/>
          </a:p>
          <a:p>
            <a:pPr algn="just"/>
            <a:r>
              <a:rPr lang="pl-PL" sz="1200" b="1" dirty="0" smtClean="0"/>
              <a:t>W przypadku wystąpienia w projekcie pomocy publicznej będzie udzielana wyłącznie pomoc de </a:t>
            </a:r>
            <a:r>
              <a:rPr lang="pl-PL" sz="1200" b="1" dirty="0" err="1" smtClean="0"/>
              <a:t>minimis</a:t>
            </a:r>
            <a:r>
              <a:rPr lang="pl-PL" sz="1200" b="1" dirty="0" smtClean="0"/>
              <a:t> na podstawie Rozporządzenia Ministra Infrastruktury i Rozwoju z dnia 19 marca 2015 r. w sprawie udzielania pomocy de </a:t>
            </a:r>
            <a:r>
              <a:rPr lang="pl-PL" sz="1200" b="1" dirty="0" err="1" smtClean="0"/>
              <a:t>minimis</a:t>
            </a:r>
            <a:r>
              <a:rPr lang="pl-PL" sz="1200" b="1" dirty="0" smtClean="0"/>
              <a:t> w ramach regionalnych programów operacyjnych na lata 2014-2020 (</a:t>
            </a:r>
            <a:r>
              <a:rPr lang="pl-PL" sz="1200" b="1" dirty="0" err="1" smtClean="0"/>
              <a:t>Dz.U</a:t>
            </a:r>
            <a:r>
              <a:rPr lang="pl-PL" sz="1200" b="1" dirty="0" smtClean="0"/>
              <a:t>. 2015, poz. 488) - kwota pomocy de </a:t>
            </a:r>
            <a:r>
              <a:rPr lang="pl-PL" sz="1200" b="1" dirty="0" err="1" smtClean="0"/>
              <a:t>minimis</a:t>
            </a:r>
            <a:r>
              <a:rPr lang="pl-PL" sz="1200" b="1" dirty="0" smtClean="0"/>
              <a:t> nie może przekroczyć 200 tys. Euro na beneficjenta (jest to maksymalny limit pomocy de </a:t>
            </a:r>
            <a:r>
              <a:rPr lang="pl-PL" sz="1200" b="1" dirty="0" err="1" smtClean="0"/>
              <a:t>minimis</a:t>
            </a:r>
            <a:r>
              <a:rPr lang="pl-PL" sz="1200" b="1" dirty="0" smtClean="0"/>
              <a:t> jaki może otrzymać dany podmiot w okresie 3 lat). </a:t>
            </a:r>
            <a:endParaRPr lang="pl-PL" sz="1200" dirty="0" smtClean="0"/>
          </a:p>
          <a:p>
            <a:endParaRPr lang="pl-PL" sz="2000" b="1" dirty="0" smtClean="0"/>
          </a:p>
          <a:p>
            <a:endParaRPr lang="pl-PL" sz="2000" b="1" dirty="0" smtClean="0"/>
          </a:p>
          <a:p>
            <a:r>
              <a:rPr lang="pl-PL" sz="2000" b="1" dirty="0" smtClean="0"/>
              <a:t> </a:t>
            </a:r>
            <a:endParaRPr lang="pl-PL" sz="2000" dirty="0" smtClean="0">
              <a:solidFill>
                <a:srgbClr val="000000"/>
              </a:solidFill>
              <a:latin typeface="+mj-lt"/>
              <a:ea typeface="Calibri"/>
              <a:cs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pl-PL" sz="20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70571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13</a:t>
            </a:fld>
            <a:endParaRPr lang="pl-PL" altLang="pl-PL"/>
          </a:p>
        </p:txBody>
      </p:sp>
      <p:sp>
        <p:nvSpPr>
          <p:cNvPr id="10" name="Prostokąt 9"/>
          <p:cNvSpPr/>
          <p:nvPr/>
        </p:nvSpPr>
        <p:spPr>
          <a:xfrm>
            <a:off x="827584" y="1628800"/>
            <a:ext cx="748883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95536" y="1124744"/>
            <a:ext cx="7992888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u="sng" dirty="0" smtClean="0">
              <a:solidFill>
                <a:prstClr val="black"/>
              </a:solidFill>
              <a:latin typeface="+mj-lt"/>
            </a:endParaRPr>
          </a:p>
          <a:p>
            <a:r>
              <a:rPr lang="pl-PL" b="1" u="sng" dirty="0" smtClean="0">
                <a:solidFill>
                  <a:prstClr val="black"/>
                </a:solidFill>
                <a:latin typeface="+mj-lt"/>
              </a:rPr>
              <a:t>Termin</a:t>
            </a:r>
            <a:r>
              <a:rPr lang="pl-PL" b="1" u="sng" dirty="0">
                <a:solidFill>
                  <a:prstClr val="black"/>
                </a:solidFill>
                <a:latin typeface="+mj-lt"/>
              </a:rPr>
              <a:t>, miejsce </a:t>
            </a:r>
            <a:r>
              <a:rPr lang="pl-PL" b="1" u="sng" dirty="0" smtClean="0">
                <a:solidFill>
                  <a:prstClr val="black"/>
                </a:solidFill>
                <a:latin typeface="+mj-lt"/>
              </a:rPr>
              <a:t>i </a:t>
            </a:r>
            <a:r>
              <a:rPr lang="pl-PL" b="1" u="sng" dirty="0">
                <a:solidFill>
                  <a:prstClr val="black"/>
                </a:solidFill>
                <a:latin typeface="+mj-lt"/>
              </a:rPr>
              <a:t>forma składania wniosków o </a:t>
            </a:r>
            <a:r>
              <a:rPr lang="pl-PL" b="1" u="sng" dirty="0" smtClean="0">
                <a:solidFill>
                  <a:prstClr val="black"/>
                </a:solidFill>
                <a:latin typeface="+mj-lt"/>
              </a:rPr>
              <a:t>dofinansowanie</a:t>
            </a:r>
            <a:r>
              <a:rPr lang="pl-PL" b="1" dirty="0" smtClean="0">
                <a:solidFill>
                  <a:prstClr val="black"/>
                </a:solidFill>
                <a:latin typeface="+mj-lt"/>
              </a:rPr>
              <a:t>: </a:t>
            </a:r>
            <a:endParaRPr lang="pl-PL" dirty="0">
              <a:solidFill>
                <a:prstClr val="black"/>
              </a:solidFill>
              <a:latin typeface="+mj-lt"/>
            </a:endParaRPr>
          </a:p>
          <a:p>
            <a:endParaRPr lang="pl-PL" dirty="0" smtClean="0">
              <a:solidFill>
                <a:prstClr val="black"/>
              </a:solidFill>
              <a:latin typeface="+mj-lt"/>
            </a:endParaRPr>
          </a:p>
          <a:p>
            <a:r>
              <a:rPr lang="pl-PL" sz="1600" dirty="0" smtClean="0">
                <a:solidFill>
                  <a:prstClr val="black"/>
                </a:solidFill>
                <a:latin typeface="+mj-lt"/>
              </a:rPr>
              <a:t>Wnioskodawca </a:t>
            </a:r>
            <a:r>
              <a:rPr lang="pl-PL" sz="1600" dirty="0">
                <a:solidFill>
                  <a:prstClr val="black"/>
                </a:solidFill>
                <a:latin typeface="+mj-lt"/>
              </a:rPr>
              <a:t>wypełnia wniosek o dofinansowanie za pośrednictwem aplikacji – Generator Wniosków - dostępny na stronie </a:t>
            </a:r>
            <a:r>
              <a:rPr lang="pl-PL" sz="1600" dirty="0">
                <a:solidFill>
                  <a:prstClr val="black"/>
                </a:solidFill>
                <a:latin typeface="+mj-lt"/>
                <a:hlinkClick r:id="rId3"/>
              </a:rPr>
              <a:t>https://</a:t>
            </a:r>
            <a:r>
              <a:rPr lang="pl-PL" sz="1600" dirty="0" smtClean="0">
                <a:solidFill>
                  <a:prstClr val="black"/>
                </a:solidFill>
                <a:latin typeface="+mj-lt"/>
                <a:hlinkClick r:id="rId3"/>
              </a:rPr>
              <a:t>snow-umwd.dolnyslask.pl</a:t>
            </a:r>
            <a:r>
              <a:rPr lang="pl-PL" sz="1600" dirty="0" smtClean="0">
                <a:solidFill>
                  <a:prstClr val="black"/>
                </a:solidFill>
                <a:latin typeface="+mj-lt"/>
              </a:rPr>
              <a:t> w terminie: </a:t>
            </a:r>
          </a:p>
          <a:p>
            <a:endParaRPr lang="pl-PL" b="1" u="sng" dirty="0" smtClean="0">
              <a:solidFill>
                <a:prstClr val="black"/>
              </a:solidFill>
              <a:latin typeface="+mj-lt"/>
            </a:endParaRPr>
          </a:p>
          <a:p>
            <a:endParaRPr lang="pl-PL" b="1" u="sng" dirty="0">
              <a:solidFill>
                <a:prstClr val="black"/>
              </a:solidFill>
              <a:latin typeface="+mj-lt"/>
            </a:endParaRPr>
          </a:p>
          <a:p>
            <a:pPr algn="ctr"/>
            <a:r>
              <a:rPr lang="pl-PL" sz="1600" b="1" u="sng" dirty="0" smtClean="0"/>
              <a:t>od godz. 8.00 dnia 27 sierpnia 2018 r. do godz. 15.00 dnia 15 listopada 2018 r.</a:t>
            </a:r>
            <a:endParaRPr lang="pl-PL" sz="1600" u="sng" dirty="0">
              <a:solidFill>
                <a:prstClr val="black"/>
              </a:solidFill>
              <a:latin typeface="+mj-lt"/>
            </a:endParaRPr>
          </a:p>
          <a:p>
            <a:endParaRPr lang="pl-PL" sz="1600" u="sng" dirty="0">
              <a:solidFill>
                <a:prstClr val="black"/>
              </a:solidFill>
              <a:latin typeface="+mj-lt"/>
            </a:endParaRPr>
          </a:p>
          <a:p>
            <a:pPr algn="just"/>
            <a:r>
              <a:rPr lang="pl-PL" sz="1600" dirty="0">
                <a:solidFill>
                  <a:prstClr val="black"/>
                </a:solidFill>
                <a:latin typeface="+mj-lt"/>
              </a:rPr>
              <a:t>W przypadku ewentualnych problemów z Generatorem, IZ RPO WD zastrzega sobie możliwość wydłużenia terminu składania wniosków lub złożenia ich w innej formie niż elektroniczna. </a:t>
            </a:r>
            <a:endParaRPr lang="pl-PL" sz="1600" dirty="0" smtClean="0">
              <a:solidFill>
                <a:prstClr val="black"/>
              </a:solidFill>
              <a:latin typeface="+mj-lt"/>
            </a:endParaRPr>
          </a:p>
          <a:p>
            <a:pPr algn="just"/>
            <a:r>
              <a:rPr lang="pl-PL" sz="1600" dirty="0" smtClean="0">
                <a:solidFill>
                  <a:prstClr val="black"/>
                </a:solidFill>
                <a:latin typeface="+mj-lt"/>
              </a:rPr>
              <a:t>Decyzję </a:t>
            </a:r>
            <a:r>
              <a:rPr lang="pl-PL" sz="1600" dirty="0">
                <a:solidFill>
                  <a:prstClr val="black"/>
                </a:solidFill>
                <a:latin typeface="+mj-lt"/>
              </a:rPr>
              <a:t>w powyższej kwestii zostanie przedstawiona </a:t>
            </a:r>
            <a:r>
              <a:rPr lang="pl-PL" sz="1600" dirty="0" smtClean="0">
                <a:solidFill>
                  <a:prstClr val="black"/>
                </a:solidFill>
                <a:latin typeface="+mj-lt"/>
              </a:rPr>
              <a:t>w </a:t>
            </a:r>
            <a:r>
              <a:rPr lang="pl-PL" sz="1600" dirty="0">
                <a:solidFill>
                  <a:prstClr val="black"/>
                </a:solidFill>
                <a:latin typeface="+mj-lt"/>
              </a:rPr>
              <a:t>formie komunikatu we wszystkich miejscach, gdzie opublikowano ogłoszenie.</a:t>
            </a:r>
          </a:p>
        </p:txBody>
      </p:sp>
    </p:spTree>
    <p:extLst>
      <p:ext uri="{BB962C8B-B14F-4D97-AF65-F5344CB8AC3E}">
        <p14:creationId xmlns:p14="http://schemas.microsoft.com/office/powerpoint/2010/main" xmlns="" val="8252717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14</a:t>
            </a:fld>
            <a:endParaRPr lang="pl-PL" altLang="pl-PL"/>
          </a:p>
        </p:txBody>
      </p:sp>
      <p:sp>
        <p:nvSpPr>
          <p:cNvPr id="10" name="Prostokąt 9"/>
          <p:cNvSpPr/>
          <p:nvPr/>
        </p:nvSpPr>
        <p:spPr>
          <a:xfrm>
            <a:off x="827584" y="1628800"/>
            <a:ext cx="748883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95536" y="1124744"/>
            <a:ext cx="828092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>
              <a:solidFill>
                <a:prstClr val="black"/>
              </a:solidFill>
              <a:latin typeface="+mn-lt"/>
            </a:endParaRPr>
          </a:p>
          <a:p>
            <a:r>
              <a:rPr lang="pl-PL" b="1" u="sng" dirty="0">
                <a:solidFill>
                  <a:prstClr val="black"/>
                </a:solidFill>
                <a:latin typeface="+mn-lt"/>
              </a:rPr>
              <a:t>Kwalifikowalność wydatków</a:t>
            </a:r>
            <a:r>
              <a:rPr lang="pl-PL" b="1" dirty="0">
                <a:solidFill>
                  <a:prstClr val="black"/>
                </a:solidFill>
                <a:latin typeface="+mn-lt"/>
              </a:rPr>
              <a:t>: </a:t>
            </a:r>
            <a:endParaRPr lang="pl-PL" b="1" dirty="0" smtClean="0">
              <a:solidFill>
                <a:prstClr val="black"/>
              </a:solidFill>
              <a:latin typeface="+mn-lt"/>
            </a:endParaRPr>
          </a:p>
          <a:p>
            <a:endParaRPr lang="pl-PL" b="1" dirty="0" smtClean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1600" dirty="0" smtClean="0">
                <a:solidFill>
                  <a:prstClr val="black"/>
                </a:solidFill>
                <a:latin typeface="+mn-lt"/>
              </a:rPr>
              <a:t>Początkiem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okresu kwalifikowalności wydatków jest 1 stycznia 2014 r. </a:t>
            </a:r>
          </a:p>
          <a:p>
            <a:pPr algn="just"/>
            <a:r>
              <a:rPr lang="pl-PL" sz="1600" dirty="0">
                <a:solidFill>
                  <a:prstClr val="black"/>
                </a:solidFill>
                <a:latin typeface="+mn-lt"/>
              </a:rPr>
              <a:t> </a:t>
            </a:r>
          </a:p>
          <a:p>
            <a:pPr algn="just"/>
            <a:r>
              <a:rPr lang="pl-PL" sz="1600" dirty="0">
                <a:solidFill>
                  <a:prstClr val="black"/>
                </a:solidFill>
                <a:latin typeface="+mn-lt"/>
              </a:rPr>
              <a:t>IOK rekomenduje przyjąć termin zakończenia realizacji projektu do września 2021 roku.</a:t>
            </a:r>
          </a:p>
          <a:p>
            <a:pPr algn="just"/>
            <a:endParaRPr lang="pl-PL" sz="1600" dirty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1600" dirty="0">
                <a:solidFill>
                  <a:prstClr val="black"/>
                </a:solidFill>
                <a:latin typeface="+mn-lt"/>
              </a:rPr>
              <a:t>Wniosek końcowy o płatność należy złożyć w terminie do 60 dni od daty zakończenia realizacji projektu, wskazanej w umowie o dofinansowanie. Termin złożenia wniosku końcowego o płatność nie może być późniejszy niż 30 czerwca 2023 roku (w uzasadnionych przypadkach, z przyczyn niezależnych od beneficjenta – IOK może wyrazić zgodę na wydłużenie tego terminu).</a:t>
            </a:r>
          </a:p>
          <a:p>
            <a:pPr algn="just"/>
            <a:r>
              <a:rPr lang="pl-PL" sz="1600" dirty="0">
                <a:solidFill>
                  <a:prstClr val="black"/>
                </a:solidFill>
                <a:latin typeface="+mn-lt"/>
              </a:rPr>
              <a:t> </a:t>
            </a:r>
          </a:p>
          <a:p>
            <a:pPr algn="just"/>
            <a:r>
              <a:rPr lang="pl-PL" sz="1600" dirty="0">
                <a:solidFill>
                  <a:prstClr val="black"/>
                </a:solidFill>
                <a:latin typeface="+mn-lt"/>
              </a:rPr>
              <a:t>Zgodnie z art. 37 ust. 3 Ustawy wdrożeniowej nie może zostać wybrany </a:t>
            </a:r>
            <a:r>
              <a:rPr lang="pl-PL" sz="1600" dirty="0" smtClean="0">
                <a:solidFill>
                  <a:prstClr val="black"/>
                </a:solidFill>
                <a:latin typeface="+mn-lt"/>
              </a:rPr>
              <a:t>do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dofinansowania projekt, który został fizycznie ukończony lub w pełni zrealizowany przez złożeniem wniosku o dofinansowanie, niezależnie od tego czy wszystkie powiązane płatności zostały dokonane przez beneficjenta.</a:t>
            </a:r>
          </a:p>
          <a:p>
            <a:endParaRPr lang="pl-PL" dirty="0">
              <a:solidFill>
                <a:prstClr val="black"/>
              </a:solidFill>
            </a:endParaRPr>
          </a:p>
          <a:p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36831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15</a:t>
            </a:fld>
            <a:endParaRPr lang="pl-PL" altLang="pl-PL"/>
          </a:p>
        </p:txBody>
      </p:sp>
      <p:sp>
        <p:nvSpPr>
          <p:cNvPr id="8" name="Prostokąt 7"/>
          <p:cNvSpPr/>
          <p:nvPr/>
        </p:nvSpPr>
        <p:spPr>
          <a:xfrm>
            <a:off x="539552" y="1196752"/>
            <a:ext cx="777686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u="sng" dirty="0" smtClean="0">
                <a:solidFill>
                  <a:prstClr val="black"/>
                </a:solidFill>
                <a:latin typeface="+mn-lt"/>
              </a:rPr>
              <a:t>Wskaźniki</a:t>
            </a:r>
          </a:p>
          <a:p>
            <a:endParaRPr lang="pl-PL" b="1" dirty="0">
              <a:solidFill>
                <a:prstClr val="black"/>
              </a:solidFill>
              <a:latin typeface="+mn-lt"/>
            </a:endParaRPr>
          </a:p>
          <a:p>
            <a:r>
              <a:rPr lang="pl-PL" sz="1600" dirty="0" smtClean="0">
                <a:solidFill>
                  <a:prstClr val="black"/>
                </a:solidFill>
                <a:latin typeface="+mn-lt"/>
              </a:rPr>
              <a:t>W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ramach RPO WD 2014-2020 rozróżnia się następujące wskaźniki: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prstClr val="black"/>
                </a:solidFill>
                <a:latin typeface="+mn-lt"/>
              </a:rPr>
              <a:t>obligatoryjne – wskaźniki ujęte </a:t>
            </a:r>
            <a:r>
              <a:rPr lang="pl-PL" sz="1600" dirty="0" smtClean="0">
                <a:solidFill>
                  <a:prstClr val="black"/>
                </a:solidFill>
                <a:latin typeface="+mn-lt"/>
              </a:rPr>
              <a:t>w RPO WD 2014-2020, SZOOP RPO WD 2014-2020;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prstClr val="black"/>
                </a:solidFill>
                <a:latin typeface="+mn-lt"/>
              </a:rPr>
              <a:t>horyzontalne;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prstClr val="black"/>
                </a:solidFill>
                <a:latin typeface="+mn-lt"/>
              </a:rPr>
              <a:t>dodatkowe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– wskaźniki </a:t>
            </a:r>
            <a:r>
              <a:rPr lang="pl-PL" sz="1600" dirty="0" smtClean="0">
                <a:solidFill>
                  <a:prstClr val="black"/>
                </a:solidFill>
                <a:latin typeface="+mn-lt"/>
              </a:rPr>
              <a:t>projektowe.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1600" dirty="0" smtClean="0">
                <a:solidFill>
                  <a:prstClr val="black"/>
                </a:solidFill>
                <a:latin typeface="+mn-lt"/>
              </a:rPr>
              <a:t>Wnioskodawca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ma obowiązek uwzględnić </a:t>
            </a:r>
            <a:r>
              <a:rPr lang="pl-PL" sz="1600" b="1" dirty="0">
                <a:solidFill>
                  <a:prstClr val="black"/>
                </a:solidFill>
                <a:latin typeface="+mn-lt"/>
              </a:rPr>
              <a:t>wszystkie adekwatne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 wskaźniki produktu oraz rezultatu bezpośredniego z </a:t>
            </a:r>
            <a:r>
              <a:rPr lang="pl-PL" sz="1600" dirty="0" smtClean="0">
                <a:solidFill>
                  <a:prstClr val="black"/>
                </a:solidFill>
                <a:latin typeface="+mn-lt"/>
              </a:rPr>
              <a:t>listy wskaźników opisanych dla danego naboru,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odpowiadające celowi projektu. </a:t>
            </a:r>
            <a:endParaRPr lang="pl-PL" sz="1600" dirty="0" smtClean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1600" dirty="0" smtClean="0">
                <a:solidFill>
                  <a:prstClr val="black"/>
                </a:solidFill>
                <a:latin typeface="+mn-lt"/>
              </a:rPr>
              <a:t>Dodatkowo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w ramach wniosku </a:t>
            </a:r>
            <a:r>
              <a:rPr lang="pl-PL" sz="1600" dirty="0" smtClean="0">
                <a:solidFill>
                  <a:prstClr val="black"/>
                </a:solidFill>
                <a:latin typeface="+mn-lt"/>
              </a:rPr>
              <a:t>o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dofinansowanie Wnioskodawca może określić inne, dodatkowe wskaźniki specyficzne dla danego projektu, o ile będzie to niezbędne dla prawidłowej realizacji projektu (tzw. wskaźniki projektowe).</a:t>
            </a:r>
          </a:p>
          <a:p>
            <a:pPr algn="just"/>
            <a:r>
              <a:rPr lang="pl-PL" sz="1600" b="1" dirty="0">
                <a:solidFill>
                  <a:prstClr val="black"/>
                </a:solidFill>
                <a:latin typeface="+mn-lt"/>
              </a:rPr>
              <a:t> </a:t>
            </a:r>
            <a:endParaRPr lang="pl-PL" sz="1600" dirty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1600" dirty="0">
                <a:solidFill>
                  <a:prstClr val="black"/>
                </a:solidFill>
                <a:latin typeface="+mn-lt"/>
              </a:rPr>
              <a:t>We wniosku o dofinansowanie należy określić, w jaki sposób i na jakiej podstawie mierzone będą wskaźniki realizacji celu projektu poprzez ustalenie źródła weryfikacji/pozyskania danych do pomiaru wskaźnika oraz częstotliwości pomiaru. Dlatego przy określaniu wskaźników należy wziąć pod uwagę dostępność i wiarygodność danych niezbędnych do pomiaru danego wskaźnika. </a:t>
            </a:r>
          </a:p>
          <a:p>
            <a:endParaRPr lang="pl-PL" sz="1600" dirty="0">
              <a:solidFill>
                <a:prstClr val="black"/>
              </a:solidFill>
            </a:endParaRPr>
          </a:p>
          <a:p>
            <a:pPr algn="ctr"/>
            <a:endParaRPr lang="pl-PL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68586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16</a:t>
            </a:fld>
            <a:endParaRPr lang="pl-PL" altLang="pl-PL"/>
          </a:p>
        </p:txBody>
      </p:sp>
      <p:sp>
        <p:nvSpPr>
          <p:cNvPr id="9" name="Prostokąt 8"/>
          <p:cNvSpPr/>
          <p:nvPr/>
        </p:nvSpPr>
        <p:spPr>
          <a:xfrm>
            <a:off x="395536" y="1196752"/>
            <a:ext cx="856895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u="sng" dirty="0" smtClean="0">
                <a:solidFill>
                  <a:prstClr val="black"/>
                </a:solidFill>
                <a:latin typeface="+mj-lt"/>
              </a:rPr>
              <a:t>Obligatoryjne wskaźniki produktu - wskaźniki </a:t>
            </a:r>
            <a:r>
              <a:rPr lang="pl-PL" b="1" u="sng" dirty="0">
                <a:solidFill>
                  <a:prstClr val="black"/>
                </a:solidFill>
                <a:latin typeface="+mj-lt"/>
              </a:rPr>
              <a:t>ujęte w RPO WD 2014-2020, SZOOP RPO D </a:t>
            </a:r>
            <a:r>
              <a:rPr lang="pl-PL" b="1" u="sng" dirty="0" smtClean="0">
                <a:solidFill>
                  <a:prstClr val="black"/>
                </a:solidFill>
                <a:latin typeface="+mj-lt"/>
              </a:rPr>
              <a:t>2014-2020:</a:t>
            </a:r>
          </a:p>
          <a:p>
            <a:endParaRPr lang="pl-PL" b="1" u="sng" dirty="0" smtClean="0">
              <a:solidFill>
                <a:prstClr val="black"/>
              </a:solidFill>
              <a:latin typeface="+mj-lt"/>
            </a:endParaRPr>
          </a:p>
          <a:p>
            <a:r>
              <a:rPr lang="pl-PL" b="1" u="sng" dirty="0" smtClean="0">
                <a:solidFill>
                  <a:prstClr val="black"/>
                </a:solidFill>
                <a:latin typeface="+mj-lt"/>
              </a:rPr>
              <a:t>Produktu</a:t>
            </a:r>
          </a:p>
          <a:p>
            <a:endParaRPr lang="pl-PL" b="1" u="sng" dirty="0" smtClean="0">
              <a:solidFill>
                <a:prstClr val="black"/>
              </a:solidFill>
              <a:latin typeface="+mj-lt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pl-PL" sz="1400" u="sng" dirty="0"/>
              <a:t>Potencjał objętej wsparciem infrastruktury w zakresie opieki nad dziećmi </a:t>
            </a:r>
            <a:r>
              <a:rPr lang="pl-PL" sz="1400" u="sng" dirty="0" smtClean="0"/>
              <a:t>lub infrastruktury </a:t>
            </a:r>
            <a:r>
              <a:rPr lang="pl-PL" sz="1400" u="sng" dirty="0"/>
              <a:t>edukacyjnej [osoby] (CI 35)</a:t>
            </a:r>
          </a:p>
          <a:p>
            <a:pPr algn="ctr"/>
            <a:r>
              <a:rPr lang="pl-PL" sz="1400" dirty="0" smtClean="0"/>
              <a:t>    </a:t>
            </a:r>
          </a:p>
          <a:p>
            <a:pPr algn="just"/>
            <a:r>
              <a:rPr lang="pl-PL" sz="1300" u="sng" dirty="0"/>
              <a:t>Definicja</a:t>
            </a:r>
            <a:r>
              <a:rPr lang="pl-PL" sz="1300" u="sng" dirty="0" smtClean="0"/>
              <a:t>:</a:t>
            </a:r>
            <a:r>
              <a:rPr lang="pl-PL" sz="1300" dirty="0" smtClean="0"/>
              <a:t> </a:t>
            </a:r>
            <a:r>
              <a:rPr lang="pl-PL" sz="1300" dirty="0"/>
              <a:t>Liczba użytkowników, którzy mogą korzystać z nowo wybudowanej lub udoskonalonej (przebudowanej, rozbudowanej, zaadaptowanej, wyposażonej) infrastruktury opieki nad dziećmi lub </a:t>
            </a:r>
            <a:r>
              <a:rPr lang="pl-PL" sz="1300" dirty="0" smtClean="0"/>
              <a:t>edukacyjnej. Przez </a:t>
            </a:r>
            <a:r>
              <a:rPr lang="pl-PL" sz="1300" dirty="0"/>
              <a:t>użytkowników, w tym kontekście należy rozumieć dzieci, uczniów lub studentów, nie należy uwzględniać nauczycieli, rodziców lub inne osoby, które mogą także korzystać z usprawnionej infrastruktury. </a:t>
            </a:r>
          </a:p>
          <a:p>
            <a:pPr algn="just"/>
            <a:r>
              <a:rPr lang="pl-PL" sz="1300" dirty="0"/>
              <a:t>Wskaźnik mierzy nominalną wydajność – liczbę miejsc (np. liczbę potencjalnych użytkowników, która jest zwykle wyższa lub równa liczbie rzeczywistych użytkowników). </a:t>
            </a:r>
          </a:p>
          <a:p>
            <a:pPr algn="just"/>
            <a:r>
              <a:rPr lang="pl-PL" sz="1300" dirty="0"/>
              <a:t>Wskaźnik dotyczy nowych lub udoskonalonych budynków, lub nowego doposażenia w ramach projektu. </a:t>
            </a:r>
          </a:p>
          <a:p>
            <a:endParaRPr lang="pl-PL" sz="14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pl-PL" sz="1400" u="sng" dirty="0"/>
              <a:t>Liczba wspartych obiektów infrastruktury kształcenia zawodowego</a:t>
            </a:r>
            <a:endParaRPr lang="pl-PL" sz="1400" dirty="0" smtClean="0"/>
          </a:p>
          <a:p>
            <a:pPr marL="342900" indent="-342900"/>
            <a:r>
              <a:rPr lang="pl-PL" sz="1300" u="sng" dirty="0" smtClean="0"/>
              <a:t>Definicja:</a:t>
            </a:r>
            <a:r>
              <a:rPr lang="pl-PL" sz="1300" dirty="0" smtClean="0"/>
              <a:t> </a:t>
            </a:r>
            <a:r>
              <a:rPr lang="pl-PL" sz="1300" dirty="0"/>
              <a:t>Liczba wybudowanych, przebudowanych, rozbudowanych, zaadoptowanych, wyposażonych  budynków na potrzeby kształcenia zawodowego</a:t>
            </a:r>
            <a:r>
              <a:rPr lang="pl-PL" sz="1300" dirty="0" smtClean="0"/>
              <a:t>.</a:t>
            </a:r>
          </a:p>
          <a:p>
            <a:pPr marL="342900" indent="-342900"/>
            <a:endParaRPr lang="pl-PL" sz="13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1400" u="sng" dirty="0"/>
              <a:t>Liczba wspartych obiektów infrastruktury edukacji ogólnej</a:t>
            </a:r>
          </a:p>
          <a:p>
            <a:pPr marL="342900" indent="-342900"/>
            <a:r>
              <a:rPr lang="pl-PL" sz="1300" u="sng" dirty="0"/>
              <a:t>Definicja</a:t>
            </a:r>
            <a:r>
              <a:rPr lang="pl-PL" sz="1300" dirty="0"/>
              <a:t>: Liczba wybudowanych, przebudowanych, rozbudowanych, zaadoptowanych, wyposażonych budynków na potrzeby edukacji ogólnej.</a:t>
            </a:r>
          </a:p>
        </p:txBody>
      </p:sp>
    </p:spTree>
    <p:extLst>
      <p:ext uri="{BB962C8B-B14F-4D97-AF65-F5344CB8AC3E}">
        <p14:creationId xmlns:p14="http://schemas.microsoft.com/office/powerpoint/2010/main" xmlns="" val="40103639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17</a:t>
            </a:fld>
            <a:endParaRPr lang="pl-PL" altLang="pl-PL"/>
          </a:p>
        </p:txBody>
      </p:sp>
      <p:sp>
        <p:nvSpPr>
          <p:cNvPr id="9" name="Prostokąt 8"/>
          <p:cNvSpPr/>
          <p:nvPr/>
        </p:nvSpPr>
        <p:spPr>
          <a:xfrm>
            <a:off x="395536" y="1196752"/>
            <a:ext cx="828092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u="sng" dirty="0" smtClean="0">
                <a:solidFill>
                  <a:prstClr val="black"/>
                </a:solidFill>
                <a:latin typeface="+mj-lt"/>
              </a:rPr>
              <a:t>Obligatoryjne wskaźniki produktu - wskaźniki </a:t>
            </a:r>
            <a:r>
              <a:rPr lang="pl-PL" b="1" u="sng" dirty="0">
                <a:solidFill>
                  <a:prstClr val="black"/>
                </a:solidFill>
                <a:latin typeface="+mj-lt"/>
              </a:rPr>
              <a:t>ujęte w RPO WD 2014-2020, SZOOP RPO D </a:t>
            </a:r>
            <a:r>
              <a:rPr lang="pl-PL" b="1" u="sng" dirty="0" smtClean="0">
                <a:solidFill>
                  <a:prstClr val="black"/>
                </a:solidFill>
                <a:latin typeface="+mj-lt"/>
              </a:rPr>
              <a:t>2014-2020:</a:t>
            </a:r>
          </a:p>
          <a:p>
            <a:r>
              <a:rPr lang="pl-PL" b="1" u="sng" dirty="0" smtClean="0">
                <a:solidFill>
                  <a:prstClr val="black"/>
                </a:solidFill>
                <a:latin typeface="+mj-lt"/>
              </a:rPr>
              <a:t>Rezultatu</a:t>
            </a:r>
          </a:p>
          <a:p>
            <a:pPr marL="342900" indent="-342900"/>
            <a:endParaRPr lang="pl-PL" sz="1400" u="sng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pl-PL" sz="1400" u="sng" dirty="0"/>
              <a:t>Liczba użytkowników wspartych obiektów infrastruktury kształcenia zawodowego </a:t>
            </a:r>
            <a:endParaRPr lang="pl-PL" sz="1400" u="sng" dirty="0" smtClean="0"/>
          </a:p>
          <a:p>
            <a:endParaRPr lang="pl-PL" sz="1400" dirty="0" smtClean="0"/>
          </a:p>
          <a:p>
            <a:pPr algn="just"/>
            <a:r>
              <a:rPr lang="pl-PL" sz="1400" u="sng" dirty="0" smtClean="0"/>
              <a:t>Definicja</a:t>
            </a:r>
            <a:r>
              <a:rPr lang="pl-PL" sz="1400" dirty="0"/>
              <a:t>: Liczba rzeczywistych użytkowników, którzy korzystają ze wspartej w wyniku projektu infrastruktury kształcenia zawodowego.</a:t>
            </a:r>
          </a:p>
          <a:p>
            <a:pPr algn="just"/>
            <a:endParaRPr lang="pl-PL" sz="1400" dirty="0"/>
          </a:p>
          <a:p>
            <a:pPr algn="just"/>
            <a:r>
              <a:rPr lang="pl-PL" sz="1400" dirty="0"/>
              <a:t>Przez użytkowników w tym kontekście należy rozumieć uczniów korzystających z infrastruktury, nie należy uwzględniać nauczycieli, rodziców lub inne osoby, które mogą korzystać z infrastruktury.</a:t>
            </a:r>
          </a:p>
          <a:p>
            <a:pPr algn="just"/>
            <a:endParaRPr lang="pl-PL" sz="1400" dirty="0"/>
          </a:p>
          <a:p>
            <a:pPr algn="just"/>
            <a:r>
              <a:rPr lang="pl-PL" sz="1400" dirty="0"/>
              <a:t>Wskaźnik dotyczy nowych lub udoskonalonych budynków, lub nowego doposażenia w ramach projektu.</a:t>
            </a:r>
          </a:p>
          <a:p>
            <a:endParaRPr lang="pl-PL" sz="1600" dirty="0" smtClean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400" u="sng" dirty="0"/>
              <a:t>Liczba użytkowników wspartych obiektów infrastruktury edukacji ogólnej </a:t>
            </a:r>
            <a:endParaRPr lang="pl-PL" sz="1400" u="sng" dirty="0" smtClean="0"/>
          </a:p>
          <a:p>
            <a:pPr algn="just"/>
            <a:r>
              <a:rPr lang="pl-PL" sz="1400" u="sng" dirty="0"/>
              <a:t>Definicja</a:t>
            </a:r>
            <a:r>
              <a:rPr lang="pl-PL" sz="1400" dirty="0"/>
              <a:t>: Liczba rzeczywistych użytkowników, którzy korzystają ze wspartej w wyniku projektu infrastruktury edukacyjnej</a:t>
            </a:r>
            <a:r>
              <a:rPr lang="pl-PL" sz="1400" dirty="0" smtClean="0"/>
              <a:t>.</a:t>
            </a:r>
          </a:p>
          <a:p>
            <a:pPr algn="just"/>
            <a:endParaRPr lang="pl-PL" sz="1400" dirty="0"/>
          </a:p>
          <a:p>
            <a:pPr algn="just"/>
            <a:r>
              <a:rPr lang="pl-PL" sz="1400" dirty="0"/>
              <a:t>Przez użytkowników w tym kontekście należy rozumieć uczniów korzystających z infrastruktury, nie należy uwzględniać nauczycieli, rodziców lub inne osoby, które mogą korzystać z infrastruktury</a:t>
            </a:r>
            <a:r>
              <a:rPr lang="pl-PL" sz="1400" dirty="0" smtClean="0"/>
              <a:t>.</a:t>
            </a:r>
          </a:p>
          <a:p>
            <a:pPr algn="just"/>
            <a:endParaRPr lang="pl-PL" sz="1400" dirty="0"/>
          </a:p>
          <a:p>
            <a:pPr algn="just"/>
            <a:r>
              <a:rPr lang="pl-PL" sz="1400" dirty="0"/>
              <a:t>Wskaźnik dotyczy nowych lub udoskonalonych budynków, lub nowego doposażenia w ramach projektu.</a:t>
            </a:r>
          </a:p>
          <a:p>
            <a:endParaRPr lang="pl-PL" sz="1400" u="sng" dirty="0"/>
          </a:p>
        </p:txBody>
      </p:sp>
    </p:spTree>
    <p:extLst>
      <p:ext uri="{BB962C8B-B14F-4D97-AF65-F5344CB8AC3E}">
        <p14:creationId xmlns:p14="http://schemas.microsoft.com/office/powerpoint/2010/main" xmlns="" val="29450235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23528" y="1052736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b="1" u="sng" dirty="0" smtClean="0">
                <a:latin typeface="Arial" pitchFamily="34" charset="0"/>
                <a:cs typeface="Arial" pitchFamily="34" charset="0"/>
              </a:rPr>
              <a:t>Istotne informacje</a:t>
            </a:r>
            <a:r>
              <a:rPr lang="pl-PL" b="1" u="sng" smtClean="0">
                <a:latin typeface="Arial" pitchFamily="34" charset="0"/>
                <a:cs typeface="Arial" pitchFamily="34" charset="0"/>
              </a:rPr>
              <a:t>: </a:t>
            </a:r>
            <a:endParaRPr lang="pl-PL" b="1" u="sng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1600" b="1" u="sng" dirty="0" smtClean="0">
              <a:latin typeface="+mn-lt"/>
              <a:cs typeface="Arial" panose="020B0604020202020204" pitchFamily="34" charset="0"/>
            </a:endParaRPr>
          </a:p>
          <a:p>
            <a:pPr algn="just"/>
            <a:r>
              <a:rPr lang="pl-PL" sz="1600" dirty="0" smtClean="0"/>
              <a:t>Wszystkie </a:t>
            </a:r>
            <a:r>
              <a:rPr lang="pl-PL" sz="1600" dirty="0"/>
              <a:t>przedsięwzięcia będą uwzględniać konieczność dostosowania infrastruktury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i </a:t>
            </a:r>
            <a:r>
              <a:rPr lang="pl-PL" sz="1600" dirty="0"/>
              <a:t>wyposażenia do potrzeb osób z niepełnosprawnościami (jako obowiązkowy element projektu).</a:t>
            </a:r>
          </a:p>
          <a:p>
            <a:pPr algn="just"/>
            <a:endParaRPr lang="pl-PL" sz="1600" dirty="0" smtClean="0"/>
          </a:p>
          <a:p>
            <a:pPr algn="just"/>
            <a:r>
              <a:rPr lang="pl-PL" sz="1600" dirty="0" smtClean="0"/>
              <a:t>Sfinansowana </a:t>
            </a:r>
            <a:r>
              <a:rPr lang="pl-PL" sz="1600" dirty="0"/>
              <a:t>w ramach projektu, szeroko rozumiana infrastruktura (w tym technologie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i </a:t>
            </a:r>
            <a:r>
              <a:rPr lang="pl-PL" sz="1600" dirty="0"/>
              <a:t>systemy informacyjno-komunikacyjne) ma zwiększać dostępność i eliminować bariery dla osób z niepełnosprawnościami oraz być zgodna z zapisami Wytycznych w zakresie realizacji zasady równości szans i niedyskryminacji, w tym dostępności dla osób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z </a:t>
            </a:r>
            <a:r>
              <a:rPr lang="pl-PL" sz="1600" dirty="0"/>
              <a:t>niepełnosprawnościami oraz zasady równości szans kobiet i mężczyzn w ramach funduszy unijnych na lata 2014-2020 zwłaszcza w zakresie stosowania standardów dostępności dla polityki spójności na lata 2014-2020</a:t>
            </a:r>
            <a:r>
              <a:rPr lang="pl-PL" sz="1600" dirty="0" smtClean="0"/>
              <a:t>.</a:t>
            </a:r>
          </a:p>
          <a:p>
            <a:pPr algn="just"/>
            <a:endParaRPr lang="pl-PL" sz="1600" dirty="0"/>
          </a:p>
          <a:p>
            <a:pPr algn="just"/>
            <a:r>
              <a:rPr lang="pl-PL" sz="1600" dirty="0"/>
              <a:t>Dopuszcza się w uzasadnionych przypadkach, neutralny wpływ produktów projektu na zasadę niedyskryminacji (w tym niedyskryminacji ze względu na niepełnosprawność). Jeżeli Wnioskodawca uznaje, że jego któryś z produktów projektu ma neutralny wpływ na realizację tej zasady, wówczas taka deklaracja wraz z uzasadnieniem powinien zawrzeć w treści wniosku o dofinansowanie. Neutralność produktu projektu musi wynikać wprost z zapisów wniosku o dofinansowanie. </a:t>
            </a:r>
          </a:p>
          <a:p>
            <a:pPr algn="just"/>
            <a:endParaRPr lang="pl-PL" sz="1600" dirty="0" smtClean="0"/>
          </a:p>
          <a:p>
            <a:pPr algn="just"/>
            <a:endParaRPr lang="pl-PL" sz="1400" dirty="0" smtClean="0"/>
          </a:p>
          <a:p>
            <a:pPr algn="just">
              <a:buFontTx/>
              <a:buChar char="-"/>
            </a:pPr>
            <a:endParaRPr lang="pl-PL" sz="1400" dirty="0" smtClean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400" dirty="0">
                <a:latin typeface="+mn-lt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Calibri"/>
                <a:ea typeface="Calibri"/>
                <a:cs typeface="Arial"/>
              </a:rPr>
              <a:t> </a:t>
            </a:r>
            <a:endParaRPr lang="pl-PL" sz="1200" dirty="0">
              <a:latin typeface="Calibri"/>
              <a:ea typeface="Calibri"/>
              <a:cs typeface="Times New Roman"/>
            </a:endParaRPr>
          </a:p>
          <a:p>
            <a:endParaRPr lang="pl-PL" sz="1200" dirty="0"/>
          </a:p>
          <a:p>
            <a:pPr marL="44450" algn="just" eaLnBrk="1" hangingPunct="1">
              <a:buClr>
                <a:srgbClr val="0070C0"/>
              </a:buClr>
            </a:pPr>
            <a:endParaRPr lang="pl-PL" sz="1200" dirty="0" smtClean="0"/>
          </a:p>
          <a:p>
            <a:pPr marL="44450" algn="just" eaLnBrk="1" hangingPunct="1">
              <a:buClr>
                <a:srgbClr val="0070C0"/>
              </a:buClr>
            </a:pPr>
            <a:endParaRPr lang="pl-PL" altLang="pl-PL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18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xmlns="" val="19857227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23528" y="1052736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Istotne informacje dotyczące typu projektu:</a:t>
            </a:r>
          </a:p>
          <a:p>
            <a:pPr lvl="0" algn="just"/>
            <a:endParaRPr lang="pl-PL" sz="1400" dirty="0">
              <a:solidFill>
                <a:prstClr val="black"/>
              </a:solidFill>
            </a:endParaRPr>
          </a:p>
          <a:p>
            <a:pPr lvl="0"/>
            <a:endParaRPr lang="pl-PL" sz="1200" dirty="0">
              <a:solidFill>
                <a:prstClr val="black"/>
              </a:solidFill>
            </a:endParaRPr>
          </a:p>
          <a:p>
            <a:pPr marL="44450" lvl="0" algn="just" eaLnBrk="1" hangingPunct="1">
              <a:buClr>
                <a:srgbClr val="0070C0"/>
              </a:buClr>
            </a:pPr>
            <a:r>
              <a:rPr lang="pl-PL" sz="1600" dirty="0">
                <a:solidFill>
                  <a:prstClr val="black"/>
                </a:solidFill>
              </a:rPr>
              <a:t>Wypełniając wniosek o dofinansowanie należy zapoznać się z zapisami „Wytycznych w zakresie realizacji zasady równości szans i niedyskryminacji, w tym dostępności dla osób </a:t>
            </a:r>
            <a:br>
              <a:rPr lang="pl-PL" sz="1600" dirty="0">
                <a:solidFill>
                  <a:prstClr val="black"/>
                </a:solidFill>
              </a:rPr>
            </a:br>
            <a:r>
              <a:rPr lang="pl-PL" sz="1600" dirty="0">
                <a:solidFill>
                  <a:prstClr val="black"/>
                </a:solidFill>
              </a:rPr>
              <a:t>z niepełnosprawnościami oraz zasady równości szans kobiet i mężczyzn w ramach funduszy unijnych na lata 2014–2020” </a:t>
            </a:r>
            <a:r>
              <a:rPr lang="pl-PL" sz="1600" dirty="0" smtClean="0">
                <a:solidFill>
                  <a:prstClr val="black"/>
                </a:solidFill>
              </a:rPr>
              <a:t>(w tym ze standardami </a:t>
            </a:r>
            <a:r>
              <a:rPr lang="pl-PL" sz="1600" dirty="0">
                <a:solidFill>
                  <a:prstClr val="black"/>
                </a:solidFill>
              </a:rPr>
              <a:t>dostępności dla polityki </a:t>
            </a:r>
            <a:r>
              <a:rPr lang="pl-PL" sz="1600" dirty="0" smtClean="0">
                <a:solidFill>
                  <a:prstClr val="black"/>
                </a:solidFill>
              </a:rPr>
              <a:t>spójności) oraz </a:t>
            </a:r>
            <a:r>
              <a:rPr lang="pl-PL" sz="1600" dirty="0">
                <a:solidFill>
                  <a:prstClr val="black"/>
                </a:solidFill>
              </a:rPr>
              <a:t>materiałami znajdującymi się na stronie internetowej:</a:t>
            </a:r>
          </a:p>
          <a:p>
            <a:pPr marL="44450" lvl="0" algn="just" eaLnBrk="1" hangingPunct="1">
              <a:buClr>
                <a:srgbClr val="0070C0"/>
              </a:buClr>
            </a:pPr>
            <a:endParaRPr lang="pl-PL" sz="1600" dirty="0">
              <a:solidFill>
                <a:prstClr val="black"/>
              </a:solidFill>
            </a:endParaRPr>
          </a:p>
          <a:p>
            <a:pPr marL="44450" lvl="0" algn="ctr" eaLnBrk="1" hangingPunct="1">
              <a:buClr>
                <a:srgbClr val="0070C0"/>
              </a:buClr>
            </a:pPr>
            <a:r>
              <a:rPr lang="pl-PL" sz="1600" dirty="0">
                <a:solidFill>
                  <a:prstClr val="black"/>
                </a:solidFill>
                <a:hlinkClick r:id="rId3"/>
              </a:rPr>
              <a:t>http://www.power.gov.pl/dostepnosc</a:t>
            </a:r>
            <a:endParaRPr lang="pl-PL" sz="1600" dirty="0">
              <a:solidFill>
                <a:prstClr val="black"/>
              </a:solidFill>
            </a:endParaRPr>
          </a:p>
          <a:p>
            <a:pPr marL="44450" lvl="0" algn="just" eaLnBrk="1" hangingPunct="1">
              <a:buClr>
                <a:srgbClr val="0070C0"/>
              </a:buClr>
            </a:pPr>
            <a:endParaRPr lang="pl-PL" sz="1600" dirty="0">
              <a:solidFill>
                <a:prstClr val="black"/>
              </a:solidFill>
            </a:endParaRPr>
          </a:p>
          <a:p>
            <a:pPr marL="44450" lvl="0" algn="just" eaLnBrk="1" hangingPunct="1">
              <a:buClr>
                <a:srgbClr val="0070C0"/>
              </a:buClr>
            </a:pPr>
            <a:r>
              <a:rPr lang="pl-PL" sz="1600" dirty="0">
                <a:solidFill>
                  <a:prstClr val="black"/>
                </a:solidFill>
              </a:rPr>
              <a:t>oraz w zakładce Poznaj Fundusze Europejskie bez barier znajdującej się na stronie internetowej RPO WD </a:t>
            </a:r>
          </a:p>
          <a:p>
            <a:pPr marL="44450" lvl="0" algn="just" eaLnBrk="1" hangingPunct="1">
              <a:buClr>
                <a:srgbClr val="0070C0"/>
              </a:buClr>
            </a:pPr>
            <a:endParaRPr lang="pl-PL" sz="1600" dirty="0">
              <a:solidFill>
                <a:prstClr val="black"/>
              </a:solidFill>
              <a:hlinkClick r:id="rId4"/>
            </a:endParaRPr>
          </a:p>
          <a:p>
            <a:pPr marL="44450" lvl="0" algn="ctr" eaLnBrk="1" hangingPunct="1">
              <a:buClr>
                <a:srgbClr val="0070C0"/>
              </a:buClr>
            </a:pPr>
            <a:r>
              <a:rPr lang="pl-PL" sz="1600" dirty="0">
                <a:solidFill>
                  <a:prstClr val="black"/>
                </a:solidFill>
                <a:hlinkClick r:id="rId4"/>
              </a:rPr>
              <a:t>http://rpo.dolnyslask.pl/o-projekcie/poznaj-fundusze-europejskie-bez-barier/</a:t>
            </a:r>
            <a:endParaRPr lang="pl-PL" sz="1600" dirty="0">
              <a:solidFill>
                <a:prstClr val="black"/>
              </a:solidFill>
            </a:endParaRPr>
          </a:p>
          <a:p>
            <a:pPr marL="44450" lvl="0" algn="just" eaLnBrk="1" hangingPunct="1">
              <a:buClr>
                <a:srgbClr val="0070C0"/>
              </a:buClr>
            </a:pPr>
            <a:endParaRPr lang="pl-PL" sz="1600" dirty="0">
              <a:solidFill>
                <a:prstClr val="black"/>
              </a:solidFill>
            </a:endParaRPr>
          </a:p>
          <a:p>
            <a:pPr marL="44450" lvl="0" algn="just" eaLnBrk="1" hangingPunct="1">
              <a:buClr>
                <a:srgbClr val="0070C0"/>
              </a:buClr>
            </a:pPr>
            <a:endParaRPr lang="pl-PL" sz="1600" dirty="0">
              <a:solidFill>
                <a:prstClr val="black"/>
              </a:solidFill>
            </a:endParaRPr>
          </a:p>
          <a:p>
            <a:pPr marL="44450" lvl="0" algn="just" eaLnBrk="1" hangingPunct="1">
              <a:buClr>
                <a:srgbClr val="0070C0"/>
              </a:buClr>
            </a:pPr>
            <a:r>
              <a:rPr lang="pl-PL" sz="1600" dirty="0">
                <a:solidFill>
                  <a:prstClr val="black"/>
                </a:solidFill>
              </a:rPr>
              <a:t>Na szczególną uwagę zasługuje Poradnik opublikowany przez Ministerstwo Rozwoju "Realizacja zasady równości szans i niedyskryminacji, w tym dostępności dla osób z niepełnosprawnościami"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19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xmlns="" val="8898701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450850" y="994572"/>
            <a:ext cx="8064500" cy="511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 smtClean="0"/>
          </a:p>
          <a:p>
            <a:pPr algn="ctr" eaLnBrk="1" hangingPunct="1"/>
            <a:endParaRPr lang="pl-PL" altLang="pl-PL" sz="32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539750" y="1196752"/>
            <a:ext cx="813670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/>
            <a:r>
              <a:rPr lang="pl-PL" sz="2000" b="1" dirty="0">
                <a:latin typeface="Arial" pitchFamily="34" charset="0"/>
                <a:cs typeface="Arial" pitchFamily="34" charset="0"/>
              </a:rPr>
              <a:t>Podstawowe założenia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konkursów</a:t>
            </a:r>
            <a:r>
              <a:rPr lang="pl-PL" sz="20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pl-PL" sz="2000" b="1" dirty="0" smtClean="0">
                <a:latin typeface="+mn-lt"/>
                <a:cs typeface="Arial" panose="020B0604020202020204" pitchFamily="34" charset="0"/>
              </a:rPr>
            </a:br>
            <a:endParaRPr lang="pl-PL" sz="2000" b="1" u="sng" dirty="0" smtClean="0">
              <a:solidFill>
                <a:prstClr val="black"/>
              </a:solidFill>
              <a:latin typeface="+mn-lt"/>
              <a:ea typeface="Calibri"/>
              <a:cs typeface="Arial" panose="020B0604020202020204" pitchFamily="34" charset="0"/>
            </a:endParaRPr>
          </a:p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pl-PL" sz="2000" b="1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Oś priorytetowa 7 Infrastruktura edukacyjna</a:t>
            </a:r>
          </a:p>
          <a:p>
            <a:pPr lvl="0" algn="ctr">
              <a:spcBef>
                <a:spcPts val="600"/>
              </a:spcBef>
              <a:spcAft>
                <a:spcPts val="600"/>
              </a:spcAft>
            </a:pPr>
            <a:endParaRPr lang="pl-PL" sz="2000" b="1" dirty="0" smtClean="0">
              <a:solidFill>
                <a:prstClr val="black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pl-PL" sz="2000" b="1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      </a:t>
            </a:r>
            <a:r>
              <a:rPr lang="pl-PL" sz="2000" b="1" dirty="0" smtClean="0">
                <a:solidFill>
                  <a:srgbClr val="000000"/>
                </a:solidFill>
                <a:latin typeface="Arial" pitchFamily="34" charset="0"/>
                <a:ea typeface="Calibri" pitchFamily="2"/>
                <a:cs typeface="Arial" pitchFamily="34" charset="0"/>
              </a:rPr>
              <a:t>Działanie 7.2 Inwestycje w edukację </a:t>
            </a:r>
            <a:r>
              <a:rPr lang="pl-PL" sz="2000" b="1" dirty="0" err="1" smtClean="0">
                <a:solidFill>
                  <a:srgbClr val="000000"/>
                </a:solidFill>
                <a:latin typeface="Arial" pitchFamily="34" charset="0"/>
                <a:ea typeface="Calibri" pitchFamily="2"/>
                <a:cs typeface="Arial" pitchFamily="34" charset="0"/>
              </a:rPr>
              <a:t>ponadgimnazjalną</a:t>
            </a:r>
            <a:r>
              <a:rPr lang="pl-PL" sz="2000" b="1" dirty="0" smtClean="0">
                <a:solidFill>
                  <a:srgbClr val="000000"/>
                </a:solidFill>
                <a:latin typeface="Arial" pitchFamily="34" charset="0"/>
                <a:ea typeface="Calibri" pitchFamily="2"/>
                <a:cs typeface="Arial" pitchFamily="34" charset="0"/>
              </a:rPr>
              <a:t>, w tym zawodową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endParaRPr lang="pl-PL" sz="2000" b="1" dirty="0" smtClean="0">
              <a:solidFill>
                <a:srgbClr val="000000"/>
              </a:solidFill>
              <a:latin typeface="Arial" pitchFamily="34" charset="0"/>
              <a:ea typeface="Calibri" pitchFamily="2"/>
              <a:cs typeface="Arial" pitchFamily="34" charset="0"/>
            </a:endParaRPr>
          </a:p>
          <a:p>
            <a:pPr algn="ctr" eaLnBrk="1" hangingPunct="1"/>
            <a:r>
              <a:rPr lang="pl-PL" altLang="pl-PL" sz="2000" b="1" dirty="0" smtClean="0">
                <a:latin typeface="+mn-lt"/>
                <a:cs typeface="Arial" panose="020B0604020202020204" pitchFamily="34" charset="0"/>
              </a:rPr>
              <a:t>Poddziałanie </a:t>
            </a:r>
            <a:r>
              <a:rPr lang="pl-PL" altLang="pl-PL" sz="2000" b="1" dirty="0">
                <a:latin typeface="+mn-lt"/>
                <a:cs typeface="Arial" panose="020B0604020202020204" pitchFamily="34" charset="0"/>
              </a:rPr>
              <a:t>7.2.2 Inwestycje w edukację ponadgimnazjalną, w tym zawodową – ZIT </a:t>
            </a:r>
            <a:r>
              <a:rPr lang="pl-PL" altLang="pl-PL" sz="2000" b="1" dirty="0" err="1" smtClean="0">
                <a:latin typeface="+mn-lt"/>
                <a:cs typeface="Arial" panose="020B0604020202020204" pitchFamily="34" charset="0"/>
              </a:rPr>
              <a:t>WrOF</a:t>
            </a:r>
            <a:r>
              <a:rPr lang="pl-PL" altLang="pl-PL" sz="2000" b="1" dirty="0" smtClean="0">
                <a:latin typeface="+mn-lt"/>
                <a:cs typeface="Arial" panose="020B0604020202020204" pitchFamily="34" charset="0"/>
              </a:rPr>
              <a:t> - Nr </a:t>
            </a:r>
            <a:r>
              <a:rPr lang="pl-PL" altLang="pl-PL" sz="2000" b="1" dirty="0">
                <a:latin typeface="+mn-lt"/>
                <a:cs typeface="Arial" panose="020B0604020202020204" pitchFamily="34" charset="0"/>
              </a:rPr>
              <a:t>naboru </a:t>
            </a:r>
            <a:r>
              <a:rPr lang="pl-PL" altLang="pl-PL" sz="2000" b="1" dirty="0" smtClean="0">
                <a:latin typeface="+mn-lt"/>
                <a:cs typeface="Arial" panose="020B0604020202020204" pitchFamily="34" charset="0"/>
              </a:rPr>
              <a:t>RPDS.07.02.02-IZ.00-02-312/18</a:t>
            </a:r>
            <a:endParaRPr lang="pl-PL" altLang="pl-PL" sz="2000" b="1" dirty="0">
              <a:latin typeface="+mn-lt"/>
              <a:cs typeface="Arial" panose="020B0604020202020204" pitchFamily="34" charset="0"/>
            </a:endParaRPr>
          </a:p>
          <a:p>
            <a:pPr algn="ctr" eaLnBrk="1" hangingPunct="1"/>
            <a:endParaRPr lang="pl-PL" altLang="pl-PL" sz="2000" b="1" dirty="0">
              <a:latin typeface="+mn-lt"/>
              <a:cs typeface="Arial" panose="020B0604020202020204" pitchFamily="34" charset="0"/>
            </a:endParaRPr>
          </a:p>
          <a:p>
            <a:pPr algn="ctr" eaLnBrk="1" hangingPunct="1"/>
            <a:r>
              <a:rPr lang="pl-PL" altLang="pl-PL" sz="2000" b="1" dirty="0">
                <a:latin typeface="+mn-lt"/>
                <a:cs typeface="Arial" panose="020B0604020202020204" pitchFamily="34" charset="0"/>
              </a:rPr>
              <a:t>Poddziałanie 7.2.3 Inwestycje w edukację ponadgimnazjalną, w tym zawodową – ZIT </a:t>
            </a:r>
            <a:r>
              <a:rPr lang="pl-PL" altLang="pl-PL" sz="2000" b="1" dirty="0" smtClean="0">
                <a:latin typeface="+mn-lt"/>
                <a:cs typeface="Arial" panose="020B0604020202020204" pitchFamily="34" charset="0"/>
              </a:rPr>
              <a:t>AJ - Nr </a:t>
            </a:r>
            <a:r>
              <a:rPr lang="pl-PL" altLang="pl-PL" sz="2000" b="1" dirty="0">
                <a:latin typeface="+mn-lt"/>
                <a:cs typeface="Arial" panose="020B0604020202020204" pitchFamily="34" charset="0"/>
              </a:rPr>
              <a:t>naboru </a:t>
            </a:r>
            <a:r>
              <a:rPr lang="pl-PL" altLang="pl-PL" sz="2000" b="1" dirty="0" smtClean="0">
                <a:latin typeface="+mn-lt"/>
                <a:cs typeface="Arial" panose="020B0604020202020204" pitchFamily="34" charset="0"/>
              </a:rPr>
              <a:t>RPDS.07.02.03-IZ.00-02-313/18</a:t>
            </a:r>
            <a:endParaRPr lang="pl-PL" altLang="pl-PL" sz="2000" b="1" dirty="0">
              <a:latin typeface="+mn-lt"/>
              <a:cs typeface="Arial" panose="020B0604020202020204" pitchFamily="34" charset="0"/>
            </a:endParaRPr>
          </a:p>
          <a:p>
            <a:pPr algn="ctr" eaLnBrk="1" hangingPunct="1"/>
            <a:endParaRPr lang="pl-PL" altLang="pl-PL" sz="20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203848" y="6381328"/>
            <a:ext cx="2088232" cy="288032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r>
              <a:rPr lang="pl-PL" b="1" dirty="0" smtClean="0"/>
              <a:t>Wrocław, 05.09.2018 r.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23528" y="1049643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pl-PL" sz="1600" b="1" dirty="0" smtClean="0">
                <a:solidFill>
                  <a:prstClr val="black"/>
                </a:solidFill>
              </a:rPr>
              <a:t>Doradztwo w zakresie poprawnej realizacji dostępności w projektach</a:t>
            </a: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endParaRPr lang="pl-PL" sz="1600" b="1" dirty="0">
              <a:solidFill>
                <a:prstClr val="black"/>
              </a:solidFill>
            </a:endParaRP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pl-PL" sz="1600" b="1" dirty="0" smtClean="0">
                <a:solidFill>
                  <a:prstClr val="black"/>
                </a:solidFill>
              </a:rPr>
              <a:t>Ministerstwo Inwestycji i Rozwoju </a:t>
            </a:r>
            <a:r>
              <a:rPr lang="pl-PL" sz="1600" b="1" smtClean="0">
                <a:solidFill>
                  <a:prstClr val="black"/>
                </a:solidFill>
              </a:rPr>
              <a:t>oraz </a:t>
            </a:r>
            <a:r>
              <a:rPr lang="pl-PL" sz="1600" b="1" smtClean="0">
                <a:solidFill>
                  <a:prstClr val="black"/>
                </a:solidFill>
              </a:rPr>
              <a:t>konsorcjum</a:t>
            </a:r>
            <a:r>
              <a:rPr lang="pl-PL" sz="1600" b="1" dirty="0" smtClean="0">
                <a:solidFill>
                  <a:prstClr val="black"/>
                </a:solidFill>
              </a:rPr>
              <a:t>: Spółdzielnia </a:t>
            </a:r>
            <a:r>
              <a:rPr lang="pl-PL" sz="1600" b="1" dirty="0" err="1" smtClean="0">
                <a:solidFill>
                  <a:prstClr val="black"/>
                </a:solidFill>
              </a:rPr>
              <a:t>Fado</a:t>
            </a:r>
            <a:r>
              <a:rPr lang="pl-PL" sz="1600" b="1" dirty="0" smtClean="0">
                <a:solidFill>
                  <a:prstClr val="black"/>
                </a:solidFill>
              </a:rPr>
              <a:t> i </a:t>
            </a:r>
            <a:r>
              <a:rPr lang="pl-PL" sz="1600" b="1" dirty="0" err="1" smtClean="0">
                <a:solidFill>
                  <a:prstClr val="black"/>
                </a:solidFill>
              </a:rPr>
              <a:t>Utilita</a:t>
            </a:r>
            <a:r>
              <a:rPr lang="pl-PL" sz="1600" b="1" dirty="0" smtClean="0">
                <a:solidFill>
                  <a:prstClr val="black"/>
                </a:solidFill>
              </a:rPr>
              <a:t> zaprasza do korzystania ze </a:t>
            </a:r>
            <a:r>
              <a:rPr lang="pl-PL" sz="1600" b="1" dirty="0">
                <a:solidFill>
                  <a:prstClr val="black"/>
                </a:solidFill>
              </a:rPr>
              <a:t>wsparcia w zakresie poprawnej realizacji dostępności w </a:t>
            </a:r>
            <a:r>
              <a:rPr lang="pl-PL" sz="1600" b="1" dirty="0" smtClean="0">
                <a:solidFill>
                  <a:prstClr val="black"/>
                </a:solidFill>
              </a:rPr>
              <a:t>projektach.</a:t>
            </a: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endParaRPr lang="pl-PL" sz="1600" b="1" dirty="0">
              <a:solidFill>
                <a:prstClr val="black"/>
              </a:solidFill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600" b="1" dirty="0">
                <a:solidFill>
                  <a:prstClr val="black"/>
                </a:solidFill>
              </a:rPr>
              <a:t>Doradztwo może być realizowane </a:t>
            </a:r>
            <a:r>
              <a:rPr lang="pl-PL" sz="1600" b="1" dirty="0" smtClean="0">
                <a:solidFill>
                  <a:prstClr val="black"/>
                </a:solidFill>
              </a:rPr>
              <a:t>m.in. w poniższych  </a:t>
            </a:r>
            <a:r>
              <a:rPr lang="pl-PL" sz="1600" b="1" dirty="0">
                <a:solidFill>
                  <a:prstClr val="black"/>
                </a:solidFill>
              </a:rPr>
              <a:t>obszarach</a:t>
            </a:r>
            <a:r>
              <a:rPr lang="pl-PL" sz="1600" b="1" dirty="0" smtClean="0">
                <a:solidFill>
                  <a:prstClr val="black"/>
                </a:solidFill>
              </a:rPr>
              <a:t>: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600" b="1" dirty="0">
              <a:solidFill>
                <a:prstClr val="black"/>
              </a:solidFill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600" b="1" dirty="0" smtClean="0">
                <a:solidFill>
                  <a:prstClr val="black"/>
                </a:solidFill>
              </a:rPr>
              <a:t>• weryfikacji </a:t>
            </a:r>
            <a:r>
              <a:rPr lang="pl-PL" sz="1600" b="1" dirty="0">
                <a:solidFill>
                  <a:prstClr val="black"/>
                </a:solidFill>
              </a:rPr>
              <a:t>założeń projektów pod kątem poprawności zapewnienia aspektu dostępności,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600" b="1" dirty="0" smtClean="0">
                <a:solidFill>
                  <a:prstClr val="black"/>
                </a:solidFill>
              </a:rPr>
              <a:t>•  wykonania </a:t>
            </a:r>
            <a:r>
              <a:rPr lang="pl-PL" sz="1600" b="1" dirty="0">
                <a:solidFill>
                  <a:prstClr val="black"/>
                </a:solidFill>
              </a:rPr>
              <a:t>analizy (audytu) dostępności planowanej w ramach projektu inwestycji infrastrukturalnej,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600" b="1" dirty="0" smtClean="0">
                <a:solidFill>
                  <a:prstClr val="black"/>
                </a:solidFill>
              </a:rPr>
              <a:t>•  praktycznego </a:t>
            </a:r>
            <a:r>
              <a:rPr lang="pl-PL" sz="1600" b="1" dirty="0">
                <a:solidFill>
                  <a:prstClr val="black"/>
                </a:solidFill>
              </a:rPr>
              <a:t>stosowania standardów dostępności w konkretnych inwestycjach lub typach </a:t>
            </a:r>
            <a:r>
              <a:rPr lang="pl-PL" sz="1600" b="1" dirty="0" smtClean="0">
                <a:solidFill>
                  <a:prstClr val="black"/>
                </a:solidFill>
              </a:rPr>
              <a:t>inwestycji.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600" b="1" dirty="0">
              <a:solidFill>
                <a:prstClr val="black"/>
              </a:solidFill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600" b="1" dirty="0" smtClean="0">
                <a:solidFill>
                  <a:prstClr val="black"/>
                </a:solidFill>
              </a:rPr>
              <a:t>Warunkiem skorzystania jest zgłoszenie takiego zapotrzebowania na adres dzEFRR@umwd.pl</a:t>
            </a:r>
            <a:endParaRPr lang="pl-PL" sz="1600" b="1" dirty="0">
              <a:solidFill>
                <a:prstClr val="black"/>
              </a:solidFill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600" b="1" dirty="0">
              <a:solidFill>
                <a:prstClr val="black"/>
              </a:solidFill>
            </a:endParaRP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endParaRPr lang="pl-PL" sz="1600" b="1" dirty="0">
              <a:solidFill>
                <a:prstClr val="black"/>
              </a:solidFill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20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xmlns="" val="610548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21</a:t>
            </a:fld>
            <a:endParaRPr lang="pl-PL" altLang="pl-PL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10850" y="959481"/>
            <a:ext cx="8280400" cy="5772992"/>
          </a:xfrm>
          <a:prstGeom prst="rect">
            <a:avLst/>
          </a:prstGeom>
          <a:noFill/>
          <a:ln w="36000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Komunikacja</a:t>
            </a:r>
            <a:r>
              <a:rPr lang="pl-PL" sz="16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1600" i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latin typeface="Calibri"/>
                <a:ea typeface="Calibri"/>
                <a:cs typeface="Times New Roman"/>
              </a:rPr>
              <a:t>Komunikacja  </a:t>
            </a:r>
            <a:r>
              <a:rPr lang="pl-PL" sz="1600" dirty="0">
                <a:latin typeface="Calibri"/>
                <a:ea typeface="Calibri"/>
                <a:cs typeface="Times New Roman"/>
              </a:rPr>
              <a:t>między Wnioskodawcą a IOK będzie odbywała się elektronicznie za pośrednictwem </a:t>
            </a:r>
            <a:r>
              <a:rPr lang="pl-PL" sz="1600" kern="150" dirty="0">
                <a:solidFill>
                  <a:srgbClr val="000000"/>
                </a:solidFill>
                <a:latin typeface="Calibri"/>
                <a:ea typeface="SimSun"/>
                <a:cs typeface="Times New Roman"/>
              </a:rPr>
              <a:t>Systemu Naboru i Oceny Wniosków (zwany dalej SNOW)</a:t>
            </a:r>
            <a:r>
              <a:rPr lang="pl-PL" sz="1600" dirty="0">
                <a:latin typeface="Calibri"/>
                <a:ea typeface="Calibri"/>
                <a:cs typeface="Times New Roman"/>
              </a:rPr>
              <a:t> poprzez Moduł „Wiadomości” w </a:t>
            </a:r>
            <a:r>
              <a:rPr lang="pl-PL" sz="1600" kern="150" dirty="0">
                <a:solidFill>
                  <a:srgbClr val="000000"/>
                </a:solidFill>
                <a:latin typeface="Calibri"/>
                <a:ea typeface="SimSun"/>
                <a:cs typeface="Times New Roman"/>
              </a:rPr>
              <a:t>Generatorze Wniosków o dofinansowanie EFRR (zwany dalej GWND)</a:t>
            </a:r>
            <a:r>
              <a:rPr lang="pl-PL" sz="1600" dirty="0">
                <a:latin typeface="Calibri"/>
                <a:ea typeface="Calibri"/>
                <a:cs typeface="Times New Roman"/>
              </a:rPr>
              <a:t>, za wyjątkiem pisemnej informacji o zakończeniu oceny projektu</a:t>
            </a:r>
            <a:r>
              <a:rPr lang="pl-PL" sz="1600" dirty="0" smtClean="0">
                <a:latin typeface="Calibri"/>
                <a:ea typeface="Calibri"/>
                <a:cs typeface="Times New Roman"/>
              </a:rPr>
              <a:t>.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i="1" dirty="0">
              <a:solidFill>
                <a:srgbClr val="000000"/>
              </a:solidFill>
              <a:latin typeface="Calibri"/>
              <a:cs typeface="Times New Roman"/>
            </a:endParaRPr>
          </a:p>
          <a:p>
            <a:pPr lvl="0" algn="just"/>
            <a:r>
              <a:rPr lang="pl-PL" sz="1500" b="1" dirty="0">
                <a:solidFill>
                  <a:prstClr val="black"/>
                </a:solidFill>
              </a:rPr>
              <a:t>Wnioskodawca zobligowany jest oświadczyć, iż zapoznał się z formą </a:t>
            </a:r>
            <a:br>
              <a:rPr lang="pl-PL" sz="1500" b="1" dirty="0">
                <a:solidFill>
                  <a:prstClr val="black"/>
                </a:solidFill>
              </a:rPr>
            </a:br>
            <a:r>
              <a:rPr lang="pl-PL" sz="1500" b="1" dirty="0">
                <a:solidFill>
                  <a:prstClr val="black"/>
                </a:solidFill>
              </a:rPr>
              <a:t>i sposobem komunikacji z IOK w trakcie trwania konkursu wskazanym w Regulaminie konkursu i jest świadomy skutków ich niezachowania (w tym niedochowania wyznaczonych przez IOK terminów), zgodnie z postanowieniami Regulaminu. </a:t>
            </a:r>
            <a:endParaRPr lang="pl-PL" sz="1500" b="1" dirty="0" smtClean="0">
              <a:solidFill>
                <a:prstClr val="black"/>
              </a:solidFill>
            </a:endParaRPr>
          </a:p>
          <a:p>
            <a:pPr lvl="0" algn="just"/>
            <a:endParaRPr lang="pl-PL" sz="1500" b="1" dirty="0">
              <a:solidFill>
                <a:prstClr val="black"/>
              </a:solidFill>
            </a:endParaRPr>
          </a:p>
          <a:p>
            <a:pPr lvl="0" algn="just"/>
            <a:r>
              <a:rPr lang="pl-PL" sz="1500" dirty="0">
                <a:solidFill>
                  <a:prstClr val="black"/>
                </a:solidFill>
              </a:rPr>
              <a:t>Żądanie potwierdzenia odbioru oraz automatyczne (w tym powtórne) powiadomienia nie zwalniają z obowiązku dotrzymania terminu wskazanego w wezwaniu, tj. liczonego od dnia następującego po dniu wysłania wezwania</a:t>
            </a:r>
            <a:r>
              <a:rPr lang="pl-PL" sz="1500" dirty="0" smtClean="0">
                <a:solidFill>
                  <a:prstClr val="black"/>
                </a:solidFill>
              </a:rPr>
              <a:t>.</a:t>
            </a:r>
          </a:p>
          <a:p>
            <a:pPr lvl="0" algn="just"/>
            <a:endParaRPr lang="pl-PL" sz="1500" dirty="0">
              <a:solidFill>
                <a:prstClr val="black"/>
              </a:solidFill>
            </a:endParaRPr>
          </a:p>
          <a:p>
            <a:pPr lvl="0" algn="just"/>
            <a:r>
              <a:rPr lang="pl-PL" sz="1500" dirty="0" smtClean="0">
                <a:solidFill>
                  <a:prstClr val="black"/>
                </a:solidFill>
              </a:rPr>
              <a:t>Nieprzestrzeganie </a:t>
            </a:r>
            <a:r>
              <a:rPr lang="pl-PL" sz="1500" dirty="0">
                <a:solidFill>
                  <a:prstClr val="black"/>
                </a:solidFill>
              </a:rPr>
              <a:t>wskazanej formy komunikacji (w szczególności, gdy Wnioskodawca nie odbierze przesłanego za pomocą SNOW wezwania) oznaczać będzie:</a:t>
            </a:r>
          </a:p>
          <a:p>
            <a:pPr lvl="0" algn="just"/>
            <a:r>
              <a:rPr lang="pl-PL" sz="1500" dirty="0">
                <a:solidFill>
                  <a:prstClr val="black"/>
                </a:solidFill>
              </a:rPr>
              <a:t>negatywną ocenę projektu w przypadku niespełnienia przez projekt kryteriów wyboru projektów lub pozostawienie wniosku o dofinansowanie bez rozpatrzenia w przypadku niespełnienia przez wniosek warunków formalnych i/lub niepoprawienia oczywistych omyłek.</a:t>
            </a:r>
          </a:p>
          <a:p>
            <a:pPr lvl="0" algn="just"/>
            <a:r>
              <a:rPr lang="pl-PL" sz="1500" b="1" dirty="0" smtClean="0">
                <a:solidFill>
                  <a:prstClr val="black"/>
                </a:solidFill>
              </a:rPr>
              <a:t> </a:t>
            </a:r>
            <a:endParaRPr lang="pl-PL" sz="1500" b="1" dirty="0">
              <a:solidFill>
                <a:prstClr val="black"/>
              </a:solidFill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i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43956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22</a:t>
            </a:fld>
            <a:endParaRPr lang="pl-PL" altLang="pl-PL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10850" y="980728"/>
            <a:ext cx="8280400" cy="5572937"/>
          </a:xfrm>
          <a:prstGeom prst="rect">
            <a:avLst/>
          </a:prstGeom>
          <a:noFill/>
          <a:ln w="36000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Urząd Marszałkowski Województwa Dolnośląskiego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Funduszy Europejskich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Wydział Zarządzania RPO</a:t>
            </a:r>
            <a:endParaRPr lang="pl-PL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www.rpo.dolnyslask.pl</a:t>
            </a: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600" dirty="0"/>
              <a:t>Zapytania dotyczące naboru można przesyłać na adresy mailowe</a:t>
            </a:r>
            <a:r>
              <a:rPr lang="pl-PL" sz="1600" dirty="0" smtClean="0"/>
              <a:t>:</a:t>
            </a:r>
          </a:p>
          <a:p>
            <a:pPr algn="ctr"/>
            <a:endParaRPr lang="pl-PL" sz="1600" dirty="0"/>
          </a:p>
          <a:p>
            <a:pPr algn="ctr"/>
            <a:r>
              <a:rPr lang="pl-PL" sz="1600" b="1" u="sng" dirty="0">
                <a:hlinkClick r:id="rId4"/>
              </a:rPr>
              <a:t>pife@dolnyslask.pl</a:t>
            </a:r>
            <a:endParaRPr lang="pl-PL" sz="1600" b="1" dirty="0"/>
          </a:p>
          <a:p>
            <a:pPr algn="ctr"/>
            <a:r>
              <a:rPr lang="pl-PL" sz="1600" b="1" u="sng" dirty="0">
                <a:hlinkClick r:id="rId5"/>
              </a:rPr>
              <a:t>pife.jeleniagora@dolnyslask.pl</a:t>
            </a:r>
            <a:endParaRPr lang="pl-PL" sz="1600" b="1" dirty="0"/>
          </a:p>
          <a:p>
            <a:pPr algn="ctr"/>
            <a:r>
              <a:rPr lang="pl-PL" sz="1600" b="1" u="sng" dirty="0">
                <a:hlinkClick r:id="rId6"/>
              </a:rPr>
              <a:t>pife.legnica@dolnyslask.pl</a:t>
            </a:r>
            <a:endParaRPr lang="pl-PL" sz="1600" b="1" dirty="0"/>
          </a:p>
          <a:p>
            <a:pPr algn="ctr"/>
            <a:r>
              <a:rPr lang="pl-PL" sz="1600" b="1" u="sng" dirty="0" smtClean="0">
                <a:hlinkClick r:id="rId7"/>
              </a:rPr>
              <a:t>pife.walbrzych@dolnyslask.pl</a:t>
            </a:r>
            <a:endParaRPr lang="pl-PL" sz="1600" b="1" dirty="0"/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i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Dziękuję </a:t>
            </a:r>
            <a:r>
              <a:rPr lang="pl-PL" sz="16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pl-PL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uwagę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i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16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24273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86088" y="1124744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450" eaLnBrk="1" hangingPunct="1">
              <a:buClr>
                <a:srgbClr val="0070C0"/>
              </a:buClr>
            </a:pPr>
            <a:r>
              <a:rPr lang="pl-PL" b="1" u="sng" dirty="0">
                <a:latin typeface="Arial" panose="020B0604020202020204" pitchFamily="34" charset="0"/>
                <a:cs typeface="Arial" panose="020B0604020202020204" pitchFamily="34" charset="0"/>
              </a:rPr>
              <a:t>Poddziałanie 7.2.2 Inwestycje w edukację ponadgimnazjalną, w tym zawodową – ZIT </a:t>
            </a:r>
            <a:r>
              <a:rPr lang="pl-PL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WrOF</a:t>
            </a:r>
            <a:r>
              <a:rPr lang="pl-PL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450" eaLnBrk="1" hangingPunct="1">
              <a:buClr>
                <a:srgbClr val="0070C0"/>
              </a:buClr>
            </a:pPr>
            <a:endParaRPr lang="pl-PL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450" eaLnBrk="1" hangingPunct="1">
              <a:buClr>
                <a:srgbClr val="0070C0"/>
              </a:buClr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Nabór w trybie konkursowym – dla beneficjentów realizujących przedsięwzięcia na terenie Wrocławskiego Obszaru Funkcjonalnego określonego w Strategii ZIT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WrOF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450" eaLnBrk="1" hangingPunct="1">
              <a:buClr>
                <a:srgbClr val="0070C0"/>
              </a:buClr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450" eaLnBrk="1" hangingPunct="1">
              <a:buClr>
                <a:srgbClr val="0070C0"/>
              </a:buClr>
            </a:pP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Kwota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przeznaczona na konkurs wynosi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1 960 000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euro, tj.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8 551 676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zł. 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450" eaLnBrk="1" hangingPunct="1">
              <a:buClr>
                <a:srgbClr val="0070C0"/>
              </a:buClr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450" eaLnBrk="1" hangingPunct="1">
              <a:buClr>
                <a:srgbClr val="0070C0"/>
              </a:buClr>
            </a:pPr>
            <a:r>
              <a:rPr lang="pl-PL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Poddziałanie </a:t>
            </a:r>
            <a:r>
              <a:rPr lang="pl-PL" b="1" u="sng" dirty="0">
                <a:latin typeface="Arial" panose="020B0604020202020204" pitchFamily="34" charset="0"/>
                <a:cs typeface="Arial" panose="020B0604020202020204" pitchFamily="34" charset="0"/>
              </a:rPr>
              <a:t>7.2.3 Inwestycje w edukację ponadgimnazjalną, w tym zawodową – ZIT </a:t>
            </a:r>
            <a:r>
              <a:rPr lang="pl-PL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AJ</a:t>
            </a:r>
          </a:p>
          <a:p>
            <a:pPr marL="44450" eaLnBrk="1" hangingPunct="1">
              <a:buClr>
                <a:srgbClr val="0070C0"/>
              </a:buClr>
            </a:pPr>
            <a:endParaRPr lang="pl-PL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450" eaLnBrk="1" hangingPunct="1">
              <a:buClr>
                <a:srgbClr val="0070C0"/>
              </a:buClr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Nabór w trybie konkursowym – dla beneficjentów realizujących przedsięwzięcia na terenie Aglomeracji Jeleniogórskiej określonej w Strategii ZIT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AJ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450" eaLnBrk="1" hangingPunct="1">
              <a:buClr>
                <a:srgbClr val="0070C0"/>
              </a:buClr>
            </a:pPr>
            <a:endParaRPr lang="pl-PL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450" eaLnBrk="1" hangingPunct="1">
              <a:buClr>
                <a:srgbClr val="0070C0"/>
              </a:buClr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wota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przeznaczona na konkurs wynosi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951 713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euro, tj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4 152 419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zł.</a:t>
            </a:r>
            <a:r>
              <a:rPr lang="pl-PL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4450" algn="just" eaLnBrk="1" hangingPunct="1">
              <a:buClr>
                <a:srgbClr val="0070C0"/>
              </a:buClr>
            </a:pPr>
            <a:endParaRPr lang="pl-PL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450" algn="just" eaLnBrk="1" hangingPunct="1">
              <a:buClr>
                <a:srgbClr val="0070C0"/>
              </a:buClr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Ze względu na kurs euro limit dostępnych środków może ulec zmianie. Dokładna kwota dofinansowania zostanie określona na etapie zatwierdzania listy ocenionych 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projektów. 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xmlns="" val="7305201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28649" y="1062218"/>
            <a:ext cx="8642350" cy="524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400" b="1" u="sng" dirty="0" smtClean="0">
                <a:latin typeface="Arial" pitchFamily="34" charset="0"/>
                <a:cs typeface="Arial" pitchFamily="34" charset="0"/>
              </a:rPr>
              <a:t>Typy projektu: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1400" b="1" dirty="0" smtClean="0">
                <a:latin typeface="Arial" pitchFamily="34" charset="0"/>
                <a:cs typeface="Arial" pitchFamily="34" charset="0"/>
              </a:rPr>
              <a:t>7.2.A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 Przedsięwzięcia prowadzące bezpośrednio do poprawy warunków nauczania zwłaszcza w zakresie zajęć matematyczno-przyrodniczych i cyfrowych realizowane poprzez przebudowę, rozbudowę lub adaptację (w tym także zakup wyposażenia) placówek i szkół </a:t>
            </a:r>
            <a:r>
              <a:rPr lang="pl-PL" sz="1400" dirty="0" err="1" smtClean="0">
                <a:latin typeface="Arial" pitchFamily="34" charset="0"/>
                <a:cs typeface="Arial" pitchFamily="34" charset="0"/>
              </a:rPr>
              <a:t>ponadgimnazjalnych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, w tym specjalnych.</a:t>
            </a:r>
          </a:p>
          <a:p>
            <a:r>
              <a:rPr lang="pl-PL" sz="1400" dirty="0" smtClean="0">
                <a:latin typeface="Arial" pitchFamily="34" charset="0"/>
                <a:cs typeface="Arial" pitchFamily="34" charset="0"/>
              </a:rPr>
              <a:t>  </a:t>
            </a:r>
          </a:p>
          <a:p>
            <a:r>
              <a:rPr lang="pl-PL" sz="1400" b="1" dirty="0" smtClean="0">
                <a:latin typeface="Arial" pitchFamily="34" charset="0"/>
                <a:cs typeface="Arial" pitchFamily="34" charset="0"/>
              </a:rPr>
              <a:t>7.2.B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 Przedsięwzięcia z zakresu wyposażenia w nowoczesny sprzęt i materiały dydaktyczne pracowni, zwłaszcza matematyczno-przyrodniczych i cyfrowych.</a:t>
            </a:r>
          </a:p>
          <a:p>
            <a:r>
              <a:rPr lang="pl-PL" sz="14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pl-PL" sz="1400" b="1" dirty="0" smtClean="0">
                <a:latin typeface="Arial" pitchFamily="34" charset="0"/>
                <a:cs typeface="Arial" pitchFamily="34" charset="0"/>
              </a:rPr>
              <a:t>7.2.C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 Przedsięwzięcia z zakresu wyposażenia w sprzęt specjalistyczny i pomoce dydaktyczne do wspomagania rozwoju uczniów ze specjalnymi potrzebami edukacyjnymi, np. uczniów niepełnosprawnych, uczniów szczególnie uzdolnionych.</a:t>
            </a:r>
          </a:p>
          <a:p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1400" b="1" dirty="0">
                <a:latin typeface="Arial" pitchFamily="34" charset="0"/>
                <a:cs typeface="Arial" pitchFamily="34" charset="0"/>
              </a:rPr>
              <a:t>7.2.D</a:t>
            </a:r>
            <a:r>
              <a:rPr lang="pl-PL" sz="1400" dirty="0">
                <a:latin typeface="Arial" pitchFamily="34" charset="0"/>
                <a:cs typeface="Arial" pitchFamily="34" charset="0"/>
              </a:rPr>
              <a:t> Przedsięwzięcia ukierunkowane na wspieranie ukierunkowanych branżowo centrów kształcenia zawodowego oraz tworzenie w szkołach zawodowych warunków zbliżonych do rzeczywistego środowiska pracy zawodowej pod kątem wyposażenia, doposażenie warsztatów, pracowni itp.</a:t>
            </a:r>
          </a:p>
          <a:p>
            <a:endParaRPr lang="pl-PL" sz="1400" dirty="0">
              <a:latin typeface="Arial" pitchFamily="34" charset="0"/>
              <a:cs typeface="Arial" pitchFamily="34" charset="0"/>
            </a:endParaRPr>
          </a:p>
          <a:p>
            <a:r>
              <a:rPr lang="pl-PL" sz="1400" b="1" dirty="0">
                <a:latin typeface="Arial" pitchFamily="34" charset="0"/>
                <a:cs typeface="Arial" pitchFamily="34" charset="0"/>
              </a:rPr>
              <a:t>7.2.E</a:t>
            </a:r>
            <a:r>
              <a:rPr lang="pl-PL" sz="1400" dirty="0">
                <a:latin typeface="Arial" pitchFamily="34" charset="0"/>
                <a:cs typeface="Arial" pitchFamily="34" charset="0"/>
              </a:rPr>
              <a:t>  Przedsięwzięcia z zakresu budowy nowych obiektów służących praktycznej nauce zawodu.</a:t>
            </a:r>
          </a:p>
          <a:p>
            <a:endParaRPr lang="pl-PL" sz="14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1400" dirty="0" smtClean="0"/>
              <a:t>Kategorie interwencji:</a:t>
            </a:r>
          </a:p>
          <a:p>
            <a:r>
              <a:rPr lang="pl-PL" sz="1400" b="1" dirty="0"/>
              <a:t>050 </a:t>
            </a:r>
            <a:r>
              <a:rPr lang="pl-PL" sz="1400" dirty="0"/>
              <a:t>Infrastruktura edukacyjna na potrzeby kształcenia i szkolenia zawodowego oraz kształcenia osób dorosłych</a:t>
            </a:r>
          </a:p>
          <a:p>
            <a:r>
              <a:rPr lang="pl-PL" sz="1400" b="1" dirty="0" smtClean="0"/>
              <a:t>051 </a:t>
            </a:r>
            <a:r>
              <a:rPr lang="pl-PL" sz="1400" dirty="0" smtClean="0"/>
              <a:t>Infrastruktura edukacyjna na potrzeby edukacji szkolnej (na poziomie podstawowym i średnim ogólnokształcącym)</a:t>
            </a:r>
            <a:endParaRPr lang="pl-PL" sz="1400" u="sng" dirty="0" smtClean="0">
              <a:latin typeface="Arial" pitchFamily="34" charset="0"/>
              <a:cs typeface="Arial" pitchFamily="34" charset="0"/>
            </a:endParaRPr>
          </a:p>
          <a:p>
            <a:endParaRPr lang="pl-PL" sz="1400" dirty="0" smtClean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Calibri"/>
                <a:ea typeface="Calibri"/>
                <a:cs typeface="Arial"/>
              </a:rPr>
              <a:t> </a:t>
            </a:r>
            <a:endParaRPr lang="pl-PL" sz="1200" dirty="0">
              <a:latin typeface="Calibri"/>
              <a:ea typeface="Calibri"/>
              <a:cs typeface="Times New Roman"/>
            </a:endParaRPr>
          </a:p>
          <a:p>
            <a:endParaRPr lang="pl-PL" sz="1200" dirty="0"/>
          </a:p>
          <a:p>
            <a:pPr marL="44450" algn="just" eaLnBrk="1" hangingPunct="1">
              <a:buClr>
                <a:srgbClr val="0070C0"/>
              </a:buClr>
            </a:pPr>
            <a:endParaRPr lang="pl-PL" sz="1200" dirty="0" smtClean="0"/>
          </a:p>
          <a:p>
            <a:pPr marL="44450" algn="just" eaLnBrk="1" hangingPunct="1">
              <a:buClr>
                <a:srgbClr val="0070C0"/>
              </a:buClr>
            </a:pPr>
            <a:endParaRPr lang="pl-PL" altLang="pl-PL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xmlns="" val="10624596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23528" y="1052736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b="1" u="sng" dirty="0" smtClean="0">
                <a:latin typeface="Arial" pitchFamily="34" charset="0"/>
                <a:cs typeface="Arial" pitchFamily="34" charset="0"/>
              </a:rPr>
              <a:t>Istotne informacje: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1600" b="1" u="sng" dirty="0" smtClean="0">
              <a:latin typeface="+mn-lt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pl-PL" sz="1600" dirty="0"/>
              <a:t>Aby projekt mógł być realizowany, Wnioskodawca musi wskazać:</a:t>
            </a:r>
          </a:p>
          <a:p>
            <a:pPr algn="just"/>
            <a:r>
              <a:rPr lang="pl-PL" sz="1600" dirty="0"/>
              <a:t>a)    wizję i kompleksowy plan wykorzystania wspartej w wyniku realizacji projektu infrastruktury i/lub zakupionego wyposażenia (konieczność uwzględnienia kwestii demograficznych oraz w zakresie szkolnictwa zawodowego dopasowania projektu do potrzeb rynku pracy i/lub smart </a:t>
            </a:r>
            <a:r>
              <a:rPr lang="pl-PL" sz="1600" dirty="0" err="1"/>
              <a:t>specialisation</a:t>
            </a:r>
            <a:r>
              <a:rPr lang="pl-PL" sz="1600" dirty="0"/>
              <a:t> w Województwie Dolnośląskim); </a:t>
            </a:r>
          </a:p>
          <a:p>
            <a:pPr algn="just"/>
            <a:r>
              <a:rPr lang="pl-PL" sz="1600" dirty="0"/>
              <a:t>b)   </a:t>
            </a:r>
            <a:r>
              <a:rPr lang="pl-PL" sz="1600" dirty="0" smtClean="0"/>
              <a:t>że </a:t>
            </a:r>
            <a:r>
              <a:rPr lang="pl-PL" sz="1600" dirty="0"/>
              <a:t>projekt przyczynia się do osiągnięcia celów RPO WD finansowanych ze środków EFS;</a:t>
            </a:r>
          </a:p>
          <a:p>
            <a:pPr marL="342900" indent="-342900" algn="just">
              <a:buAutoNum type="alphaLcParenR" startAt="3"/>
            </a:pPr>
            <a:r>
              <a:rPr lang="pl-PL" sz="1600" dirty="0" smtClean="0"/>
              <a:t>że </a:t>
            </a:r>
            <a:r>
              <a:rPr lang="pl-PL" sz="1600" dirty="0"/>
              <a:t>konieczność wydatkowania środków została potwierdzona analizą potrzeb szkoły objętej </a:t>
            </a:r>
            <a:r>
              <a:rPr lang="pl-PL" sz="1600" dirty="0" smtClean="0"/>
              <a:t>projektem</a:t>
            </a:r>
          </a:p>
          <a:p>
            <a:pPr algn="just"/>
            <a:r>
              <a:rPr lang="pl-PL" sz="1600" dirty="0" smtClean="0"/>
              <a:t> </a:t>
            </a:r>
          </a:p>
          <a:p>
            <a:pPr algn="just"/>
            <a:r>
              <a:rPr lang="pl-PL" sz="1600" dirty="0"/>
              <a:t>2</a:t>
            </a:r>
            <a:r>
              <a:rPr lang="pl-PL" sz="1600" dirty="0" smtClean="0"/>
              <a:t>. </a:t>
            </a:r>
            <a:r>
              <a:rPr lang="pl-PL" sz="1600" dirty="0"/>
              <a:t>Możliwe są działania poprawiające efektywność energetyczną, analogiczne do działania 3.3 RPO WD „Efektywność energetyczna w budynkach użyteczności publicznej i sektorze mieszkaniowym” (schematy 3.3 A i 3.3 B). Wartość takich inwestycji nie może przekraczać 49% wartości  wydatków kwalifikowalnych na pojedynczy budynek w projekcie</a:t>
            </a:r>
            <a:r>
              <a:rPr lang="pl-PL" sz="1600" dirty="0" smtClean="0"/>
              <a:t>.</a:t>
            </a:r>
          </a:p>
          <a:p>
            <a:pPr algn="just"/>
            <a:endParaRPr lang="pl-PL" sz="1600" dirty="0"/>
          </a:p>
          <a:p>
            <a:pPr algn="just"/>
            <a:r>
              <a:rPr lang="pl-PL" sz="1600" dirty="0"/>
              <a:t>3. Wyposażenie poszczególnych pracowni oraz zakupywane  pomoce dydaktyczne i </a:t>
            </a:r>
          </a:p>
          <a:p>
            <a:pPr algn="just"/>
            <a:r>
              <a:rPr lang="pl-PL" sz="1600" dirty="0"/>
              <a:t>narzędzia TIK i infrastruktura sieciowo-usługowej powinno odpowiadać potrzebom konkretnej jednostki oświatowej oraz być niezbędne do realizacji programów nauczania w szkołach lub placówkach systemu oświaty. </a:t>
            </a:r>
          </a:p>
          <a:p>
            <a:pPr algn="just"/>
            <a:endParaRPr lang="pl-PL" sz="1400" dirty="0" smtClean="0"/>
          </a:p>
          <a:p>
            <a:pPr algn="just">
              <a:buFontTx/>
              <a:buChar char="-"/>
            </a:pPr>
            <a:endParaRPr lang="pl-PL" sz="1400" dirty="0" smtClean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400" dirty="0">
                <a:latin typeface="+mn-lt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Calibri"/>
                <a:ea typeface="Calibri"/>
                <a:cs typeface="Arial"/>
              </a:rPr>
              <a:t> </a:t>
            </a:r>
            <a:endParaRPr lang="pl-PL" sz="1200" dirty="0">
              <a:latin typeface="Calibri"/>
              <a:ea typeface="Calibri"/>
              <a:cs typeface="Times New Roman"/>
            </a:endParaRPr>
          </a:p>
          <a:p>
            <a:endParaRPr lang="pl-PL" sz="1200" dirty="0"/>
          </a:p>
          <a:p>
            <a:pPr marL="44450" algn="just" eaLnBrk="1" hangingPunct="1">
              <a:buClr>
                <a:srgbClr val="0070C0"/>
              </a:buClr>
            </a:pPr>
            <a:endParaRPr lang="pl-PL" sz="1200" dirty="0" smtClean="0"/>
          </a:p>
          <a:p>
            <a:pPr marL="44450" algn="just" eaLnBrk="1" hangingPunct="1">
              <a:buClr>
                <a:srgbClr val="0070C0"/>
              </a:buClr>
            </a:pPr>
            <a:endParaRPr lang="pl-PL" altLang="pl-PL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xmlns="" val="10624596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23528" y="1052736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b="1" u="sng" dirty="0" smtClean="0">
                <a:latin typeface="Arial" pitchFamily="34" charset="0"/>
                <a:cs typeface="Arial" pitchFamily="34" charset="0"/>
              </a:rPr>
              <a:t>Istotne informacje: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1600" b="1" u="sng" dirty="0" smtClean="0">
              <a:latin typeface="+mn-lt"/>
              <a:cs typeface="Arial" panose="020B0604020202020204" pitchFamily="34" charset="0"/>
            </a:endParaRPr>
          </a:p>
          <a:p>
            <a:pPr marL="342900" indent="-342900" algn="just"/>
            <a:r>
              <a:rPr lang="pl-PL" sz="1600" dirty="0"/>
              <a:t>Wymogi dotyczące przedsięwzięć z </a:t>
            </a:r>
            <a:r>
              <a:rPr lang="pl-PL" sz="1600" b="1" dirty="0"/>
              <a:t>zakresu szkolnictwa zawodowego</a:t>
            </a:r>
            <a:r>
              <a:rPr lang="pl-PL" sz="1600" dirty="0" smtClean="0"/>
              <a:t>:</a:t>
            </a:r>
          </a:p>
          <a:p>
            <a:pPr marL="342900" indent="-342900" algn="just"/>
            <a:endParaRPr lang="pl-PL" sz="1600" dirty="0"/>
          </a:p>
          <a:p>
            <a:pPr marL="342900" indent="-342900" algn="just">
              <a:buAutoNum type="alphaLcParenR"/>
            </a:pPr>
            <a:r>
              <a:rPr lang="pl-PL" sz="1600" dirty="0" smtClean="0"/>
              <a:t>wsparta </a:t>
            </a:r>
            <a:r>
              <a:rPr lang="pl-PL" sz="1600" dirty="0"/>
              <a:t>w wyniku realizacji projektu infrastruktura powinna być dostosowana do warunków zbliżonych do rzeczywistego środowiska pracy zawodowej; </a:t>
            </a:r>
            <a:endParaRPr lang="pl-PL" sz="1600" dirty="0" smtClean="0"/>
          </a:p>
          <a:p>
            <a:pPr algn="just"/>
            <a:endParaRPr lang="pl-PL" sz="1600" dirty="0"/>
          </a:p>
          <a:p>
            <a:pPr marL="342900" indent="-342900" algn="just">
              <a:buAutoNum type="alphaLcParenR" startAt="2"/>
            </a:pPr>
            <a:r>
              <a:rPr lang="pl-PL" sz="1600" dirty="0" smtClean="0"/>
              <a:t>działania </a:t>
            </a:r>
            <a:r>
              <a:rPr lang="pl-PL" sz="1600" dirty="0"/>
              <a:t>mające na celu poprawę infrastruktury szkół zawodowych powinny być realizowane z zaangażowaniem pracodawców tak, aby w jak największym stopniu stworzone warunki kształcenia odpowiadały na potrzeby rynku i zaowocowały wykształceniem wysokiej klasy specjalistów, poszukiwanych na rynku pracy; </a:t>
            </a:r>
            <a:endParaRPr lang="pl-PL" sz="1600" dirty="0" smtClean="0"/>
          </a:p>
          <a:p>
            <a:pPr marL="342900" indent="-342900" algn="just">
              <a:buAutoNum type="alphaLcParenR" startAt="2"/>
            </a:pPr>
            <a:endParaRPr lang="pl-PL" sz="1600" dirty="0" smtClean="0"/>
          </a:p>
          <a:p>
            <a:pPr marL="342900" indent="-342900" algn="just">
              <a:buAutoNum type="alphaLcParenR" startAt="2"/>
            </a:pPr>
            <a:r>
              <a:rPr lang="pl-PL" sz="1600" dirty="0" smtClean="0"/>
              <a:t>rezultatem </a:t>
            </a:r>
            <a:r>
              <a:rPr lang="pl-PL" sz="1600" dirty="0"/>
              <a:t>projektu powinno być dostosowywanie oferty edukacyjnej do potrzeb rynku pracy, uwzględniające minimalne standardy zawarte w podstawie programowej</a:t>
            </a:r>
            <a:r>
              <a:rPr lang="pl-PL" sz="1600" dirty="0" smtClean="0"/>
              <a:t>;</a:t>
            </a:r>
          </a:p>
          <a:p>
            <a:pPr marL="342900" indent="-342900" algn="just">
              <a:buAutoNum type="alphaLcParenR" startAt="2"/>
            </a:pPr>
            <a:endParaRPr lang="pl-PL" sz="1600" dirty="0"/>
          </a:p>
          <a:p>
            <a:pPr marL="342900" indent="-342900" algn="just"/>
            <a:r>
              <a:rPr lang="pl-PL" sz="1600" dirty="0" smtClean="0"/>
              <a:t>d)  budowa </a:t>
            </a:r>
            <a:r>
              <a:rPr lang="pl-PL" sz="1600" dirty="0"/>
              <a:t>nowych obiektów służących praktycznej nauce zawodu jest możliwa wyłącznie w sytuacji, gdy przebudowa, rozbudowa lub adaptacja istniejących budynków nie jest możliwa lub jest nieuzasadniona ekonomicznie oraz musi uwzględniać trendy demograficzne zachodzące na danym obszarze.</a:t>
            </a:r>
          </a:p>
          <a:p>
            <a:pPr marL="342900" indent="-342900" algn="just"/>
            <a:endParaRPr lang="pl-PL" sz="1600" dirty="0"/>
          </a:p>
          <a:p>
            <a:pPr algn="just"/>
            <a:endParaRPr lang="pl-PL" sz="1400" dirty="0" smtClean="0"/>
          </a:p>
          <a:p>
            <a:pPr algn="just">
              <a:buFontTx/>
              <a:buChar char="-"/>
            </a:pPr>
            <a:endParaRPr lang="pl-PL" sz="1400" dirty="0" smtClean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400" dirty="0">
                <a:latin typeface="+mn-lt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Calibri"/>
                <a:ea typeface="Calibri"/>
                <a:cs typeface="Arial"/>
              </a:rPr>
              <a:t> </a:t>
            </a:r>
            <a:endParaRPr lang="pl-PL" sz="1200" dirty="0">
              <a:latin typeface="Calibri"/>
              <a:ea typeface="Calibri"/>
              <a:cs typeface="Times New Roman"/>
            </a:endParaRPr>
          </a:p>
          <a:p>
            <a:endParaRPr lang="pl-PL" sz="1200" dirty="0"/>
          </a:p>
          <a:p>
            <a:pPr marL="44450" algn="just" eaLnBrk="1" hangingPunct="1">
              <a:buClr>
                <a:srgbClr val="0070C0"/>
              </a:buClr>
            </a:pPr>
            <a:endParaRPr lang="pl-PL" sz="1200" dirty="0" smtClean="0"/>
          </a:p>
          <a:p>
            <a:pPr marL="44450" algn="just" eaLnBrk="1" hangingPunct="1">
              <a:buClr>
                <a:srgbClr val="0070C0"/>
              </a:buClr>
            </a:pPr>
            <a:endParaRPr lang="pl-PL" altLang="pl-PL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xmlns="" val="9335296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23528" y="1052736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b="1" u="sng" dirty="0" smtClean="0">
                <a:latin typeface="Arial" pitchFamily="34" charset="0"/>
                <a:cs typeface="Arial" pitchFamily="34" charset="0"/>
              </a:rPr>
              <a:t>Istotne informacje: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1600" b="1" u="sng" dirty="0" smtClean="0">
              <a:latin typeface="+mn-lt"/>
              <a:cs typeface="Arial" panose="020B0604020202020204" pitchFamily="34" charset="0"/>
            </a:endParaRPr>
          </a:p>
          <a:p>
            <a:pPr marL="342900" indent="-342900" algn="just"/>
            <a:r>
              <a:rPr lang="pl-PL" sz="1600" dirty="0" smtClean="0"/>
              <a:t>Wymogi dotyczące przedsięwzięć z </a:t>
            </a:r>
            <a:r>
              <a:rPr lang="pl-PL" sz="1600" b="1" dirty="0" smtClean="0"/>
              <a:t>zakresu szkolnictwa zawodowego</a:t>
            </a:r>
            <a:r>
              <a:rPr lang="pl-PL" sz="1600" dirty="0" smtClean="0"/>
              <a:t>:</a:t>
            </a:r>
          </a:p>
          <a:p>
            <a:pPr marL="342900" indent="-342900" algn="just"/>
            <a:endParaRPr lang="pl-PL" sz="1600" dirty="0"/>
          </a:p>
          <a:p>
            <a:pPr algn="just"/>
            <a:r>
              <a:rPr lang="pl-PL" sz="1600" dirty="0" smtClean="0"/>
              <a:t>e) wyposażenie </a:t>
            </a:r>
            <a:r>
              <a:rPr lang="pl-PL" sz="1600" dirty="0"/>
              <a:t>pracowni i warsztatów szkolnych powinno odpowiadać potrzebom konkretnej jednostki oświatowej oraz być zgodne z podstawą programową kształcenia w zawodach dla danego zawodu. Przykładowy katalog wyposażenia pracowni lub warsztatów szkolnych został opracowany przez MEN i jest udostępniany za pośrednictwem strony internetowej administrowanej przez </a:t>
            </a:r>
            <a:r>
              <a:rPr lang="pl-PL" sz="1600" dirty="0" smtClean="0"/>
              <a:t>MEN;</a:t>
            </a:r>
            <a:endParaRPr lang="pl-PL" sz="1600" dirty="0"/>
          </a:p>
          <a:p>
            <a:pPr algn="just"/>
            <a:endParaRPr lang="pl-PL" sz="1600" dirty="0" smtClean="0"/>
          </a:p>
          <a:p>
            <a:pPr algn="just"/>
            <a:r>
              <a:rPr lang="pl-PL" sz="1600" dirty="0" smtClean="0"/>
              <a:t>f) w </a:t>
            </a:r>
            <a:r>
              <a:rPr lang="pl-PL" sz="1600" dirty="0"/>
              <a:t>sytuacji, gdy szkoła współpracuje z lokalnymi pracodawcami w zakresie praktycznej nauki zawodu, możliwe jest uwzględnienie zakupu wyposażenia </a:t>
            </a:r>
            <a:r>
              <a:rPr lang="pl-PL" sz="1600" dirty="0" smtClean="0"/>
              <a:t>w </a:t>
            </a:r>
            <a:r>
              <a:rPr lang="pl-PL" sz="1600" dirty="0"/>
              <a:t>oparciu o wyposażenie wykorzystywane u pracodawcy. </a:t>
            </a:r>
            <a:r>
              <a:rPr lang="pl-PL" sz="1600" dirty="0" smtClean="0"/>
              <a:t>Szkoła </a:t>
            </a:r>
            <a:r>
              <a:rPr lang="pl-PL" sz="1600" dirty="0"/>
              <a:t>prowadząca kształcenie zawodowe musi przedstawić wówczas diagnozę uwzględniającą posiadane wyposażenie oraz rekomendacje potencjalnego pracodawcy. Na tej podstawie można wyposażyć pracownie zgodnie z indywidualnym zapotrzebowaniem pod warunkiem, że będzie ono zgodne z zapisami podstawy programowej kształcenia w zawodzie.</a:t>
            </a:r>
          </a:p>
          <a:p>
            <a:pPr marL="342900" indent="-342900" algn="just"/>
            <a:endParaRPr lang="pl-PL" sz="1600" dirty="0" smtClean="0"/>
          </a:p>
          <a:p>
            <a:pPr marL="342900" indent="-342900" algn="just"/>
            <a:endParaRPr lang="pl-PL" sz="1600" dirty="0" smtClean="0"/>
          </a:p>
          <a:p>
            <a:pPr algn="just"/>
            <a:r>
              <a:rPr lang="pl-PL" sz="1600" dirty="0" smtClean="0"/>
              <a:t> </a:t>
            </a:r>
          </a:p>
          <a:p>
            <a:pPr algn="just"/>
            <a:endParaRPr lang="pl-PL" sz="1600" dirty="0"/>
          </a:p>
          <a:p>
            <a:pPr algn="just"/>
            <a:endParaRPr lang="pl-PL" sz="1400" dirty="0" smtClean="0"/>
          </a:p>
          <a:p>
            <a:pPr algn="just">
              <a:buFontTx/>
              <a:buChar char="-"/>
            </a:pPr>
            <a:endParaRPr lang="pl-PL" sz="1400" dirty="0" smtClean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400" dirty="0">
                <a:latin typeface="+mn-lt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Calibri"/>
                <a:ea typeface="Calibri"/>
                <a:cs typeface="Arial"/>
              </a:rPr>
              <a:t> </a:t>
            </a:r>
            <a:endParaRPr lang="pl-PL" sz="1200" dirty="0">
              <a:latin typeface="Calibri"/>
              <a:ea typeface="Calibri"/>
              <a:cs typeface="Times New Roman"/>
            </a:endParaRPr>
          </a:p>
          <a:p>
            <a:endParaRPr lang="pl-PL" sz="1200" dirty="0"/>
          </a:p>
          <a:p>
            <a:pPr marL="44450" algn="just" eaLnBrk="1" hangingPunct="1">
              <a:buClr>
                <a:srgbClr val="0070C0"/>
              </a:buClr>
            </a:pPr>
            <a:endParaRPr lang="pl-PL" sz="1200" dirty="0" smtClean="0"/>
          </a:p>
          <a:p>
            <a:pPr marL="44450" algn="just" eaLnBrk="1" hangingPunct="1">
              <a:buClr>
                <a:srgbClr val="0070C0"/>
              </a:buClr>
            </a:pPr>
            <a:endParaRPr lang="pl-PL" altLang="pl-PL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xmlns="" val="38167802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6" name="Prostokąt 5"/>
          <p:cNvSpPr/>
          <p:nvPr/>
        </p:nvSpPr>
        <p:spPr>
          <a:xfrm>
            <a:off x="395536" y="1124744"/>
            <a:ext cx="835292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l-PL" sz="1600" dirty="0"/>
          </a:p>
        </p:txBody>
      </p:sp>
      <p:sp>
        <p:nvSpPr>
          <p:cNvPr id="2" name="Prostokąt 1"/>
          <p:cNvSpPr/>
          <p:nvPr/>
        </p:nvSpPr>
        <p:spPr>
          <a:xfrm>
            <a:off x="395536" y="834444"/>
            <a:ext cx="8208912" cy="5106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200" b="1" dirty="0" smtClean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400" b="1" u="sng" dirty="0" smtClean="0"/>
              <a:t>Nie będą finansowane:</a:t>
            </a:r>
            <a:endParaRPr lang="pl-PL" sz="1400" u="sng" dirty="0" smtClean="0"/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200" b="1" dirty="0" smtClean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>
              <a:buFontTx/>
              <a:buChar char="-"/>
            </a:pPr>
            <a:r>
              <a:rPr lang="pl-PL" sz="1400" dirty="0" smtClean="0"/>
              <a:t> </a:t>
            </a:r>
            <a:r>
              <a:rPr lang="pl-PL" sz="1400" dirty="0"/>
              <a:t>Wydatki związane z termomodernizacją przekraczające 49% wartości całkowitych wydatków kwalifikowalnych projektu</a:t>
            </a:r>
            <a:r>
              <a:rPr lang="pl-PL" sz="1400" dirty="0" smtClean="0"/>
              <a:t>.</a:t>
            </a:r>
          </a:p>
          <a:p>
            <a:endParaRPr lang="pl-PL" sz="1400" dirty="0"/>
          </a:p>
          <a:p>
            <a:pPr>
              <a:buFontTx/>
              <a:buChar char="-"/>
            </a:pPr>
            <a:r>
              <a:rPr lang="pl-PL" sz="1400" dirty="0" smtClean="0"/>
              <a:t> </a:t>
            </a:r>
            <a:r>
              <a:rPr lang="pl-PL" sz="1400" dirty="0"/>
              <a:t>Wydatki ponoszone na infrastrukturę oraz zakup wyposażenia wykorzystywanego na potrzeby kształcenia ustawicznego</a:t>
            </a:r>
            <a:r>
              <a:rPr lang="pl-PL" sz="1400" dirty="0" smtClean="0"/>
              <a:t>.</a:t>
            </a:r>
          </a:p>
          <a:p>
            <a:endParaRPr lang="pl-PL" sz="1400" dirty="0"/>
          </a:p>
          <a:p>
            <a:pPr>
              <a:buFontTx/>
              <a:buChar char="-"/>
            </a:pPr>
            <a:r>
              <a:rPr lang="pl-PL" sz="1400" dirty="0" smtClean="0"/>
              <a:t> </a:t>
            </a:r>
            <a:r>
              <a:rPr lang="pl-PL" sz="1400" dirty="0"/>
              <a:t>Wydatki ponoszone na budowę nowych obiektów nie służących praktycznej nauce zawodu oraz rozbudowę obiektów nie służących praktycznej nauce zawodu o budynki trwale nie połączone z istniejącym już obiektem</a:t>
            </a:r>
            <a:r>
              <a:rPr lang="pl-PL" sz="1400" dirty="0" smtClean="0"/>
              <a:t>.</a:t>
            </a:r>
          </a:p>
          <a:p>
            <a:endParaRPr lang="pl-PL" sz="1400" dirty="0"/>
          </a:p>
          <a:p>
            <a:pPr>
              <a:buFontTx/>
              <a:buChar char="-"/>
            </a:pPr>
            <a:r>
              <a:rPr lang="pl-PL" sz="1400" dirty="0" smtClean="0"/>
              <a:t> </a:t>
            </a:r>
            <a:r>
              <a:rPr lang="pl-PL" sz="1400" dirty="0"/>
              <a:t>Koszty zagospodarowania terenu wokół szkół i placówek oraz budowa dróg dojazdowych, wewnętrznych i parkingów</a:t>
            </a:r>
            <a:r>
              <a:rPr lang="pl-PL" sz="1400" dirty="0" smtClean="0"/>
              <a:t>.</a:t>
            </a:r>
          </a:p>
          <a:p>
            <a:endParaRPr lang="pl-PL" sz="1400" dirty="0"/>
          </a:p>
          <a:p>
            <a:pPr>
              <a:buFontTx/>
              <a:buChar char="-"/>
            </a:pPr>
            <a:r>
              <a:rPr lang="pl-PL" sz="1400" dirty="0" smtClean="0"/>
              <a:t> </a:t>
            </a:r>
            <a:r>
              <a:rPr lang="pl-PL" sz="1400" dirty="0"/>
              <a:t>Wydatki związane z wyposażeniem części administracyjnej</a:t>
            </a:r>
            <a:r>
              <a:rPr lang="pl-PL" sz="1400" dirty="0" smtClean="0"/>
              <a:t>.</a:t>
            </a:r>
          </a:p>
          <a:p>
            <a:endParaRPr lang="pl-PL" sz="1400" dirty="0"/>
          </a:p>
          <a:p>
            <a:pPr>
              <a:buFontTx/>
              <a:buChar char="-"/>
            </a:pPr>
            <a:r>
              <a:rPr lang="pl-PL" sz="1400" dirty="0" smtClean="0"/>
              <a:t> </a:t>
            </a:r>
            <a:r>
              <a:rPr lang="pl-PL" sz="1400" dirty="0"/>
              <a:t>Wydatki na zakup używanych środków trwałych.</a:t>
            </a:r>
          </a:p>
          <a:p>
            <a:pPr algn="just">
              <a:buFontTx/>
              <a:buChar char="-"/>
            </a:pPr>
            <a:endParaRPr lang="pl-PL" sz="1400" dirty="0" smtClean="0"/>
          </a:p>
          <a:p>
            <a:endParaRPr lang="pl-PL" sz="1400" dirty="0" smtClean="0"/>
          </a:p>
          <a:p>
            <a:endParaRPr lang="pl-PL" sz="1400" dirty="0" smtClean="0"/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59656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3" name="Prostokąt 2"/>
          <p:cNvSpPr/>
          <p:nvPr/>
        </p:nvSpPr>
        <p:spPr>
          <a:xfrm>
            <a:off x="578903" y="1060900"/>
            <a:ext cx="784887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400" dirty="0"/>
          </a:p>
          <a:p>
            <a:r>
              <a:rPr lang="pl-PL" sz="1600" b="1" u="sng" dirty="0" smtClean="0">
                <a:latin typeface="Arial" pitchFamily="34" charset="0"/>
                <a:cs typeface="Arial" pitchFamily="34" charset="0"/>
              </a:rPr>
              <a:t>Typy beneficjentów:</a:t>
            </a:r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1600" dirty="0">
                <a:latin typeface="Arial" pitchFamily="34" charset="0"/>
                <a:cs typeface="Arial" pitchFamily="34" charset="0"/>
              </a:rPr>
              <a:t>O dofinansowanie w ramach konkursu mogą ubiegać się następujące typy wnioskodawców/beneficjentów: </a:t>
            </a:r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>
              <a:latin typeface="Arial" pitchFamily="34" charset="0"/>
              <a:cs typeface="Arial" pitchFamily="34" charset="0"/>
            </a:endParaRPr>
          </a:p>
          <a:p>
            <a:r>
              <a:rPr lang="pl-PL" sz="1600" dirty="0">
                <a:latin typeface="Arial" pitchFamily="34" charset="0"/>
                <a:cs typeface="Arial" pitchFamily="34" charset="0"/>
              </a:rPr>
              <a:t>•	jednostki samorządu terytorialnego, ich związki i stowarzyszenia;</a:t>
            </a:r>
          </a:p>
          <a:p>
            <a:r>
              <a:rPr lang="pl-PL" sz="1600" dirty="0">
                <a:latin typeface="Arial" pitchFamily="34" charset="0"/>
                <a:cs typeface="Arial" pitchFamily="34" charset="0"/>
              </a:rPr>
              <a:t>•	jednostki organizacyjne </a:t>
            </a:r>
            <a:r>
              <a:rPr lang="pl-PL" sz="1600" dirty="0" err="1">
                <a:latin typeface="Arial" pitchFamily="34" charset="0"/>
                <a:cs typeface="Arial" pitchFamily="34" charset="0"/>
              </a:rPr>
              <a:t>jst</a:t>
            </a:r>
            <a:r>
              <a:rPr lang="pl-PL" sz="16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pl-PL" sz="1600" dirty="0">
                <a:latin typeface="Arial" pitchFamily="34" charset="0"/>
                <a:cs typeface="Arial" pitchFamily="34" charset="0"/>
              </a:rPr>
              <a:t>•	organy prowadzące szkoły, w tym organizacje pozarządowe;</a:t>
            </a:r>
          </a:p>
          <a:p>
            <a:r>
              <a:rPr lang="pl-PL" sz="1600" dirty="0">
                <a:latin typeface="Arial" pitchFamily="34" charset="0"/>
                <a:cs typeface="Arial" pitchFamily="34" charset="0"/>
              </a:rPr>
              <a:t>•	specjalne ośrodki szkolno-wychowawcze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l-PL" sz="1600" dirty="0">
              <a:latin typeface="Arial" pitchFamily="34" charset="0"/>
              <a:cs typeface="Arial" pitchFamily="34" charset="0"/>
            </a:endParaRPr>
          </a:p>
          <a:p>
            <a:r>
              <a:rPr lang="pl-PL" sz="1600" dirty="0">
                <a:latin typeface="Arial" pitchFamily="34" charset="0"/>
                <a:cs typeface="Arial" pitchFamily="34" charset="0"/>
              </a:rPr>
              <a:t>Jako partnerzy występować mogą tylko podmioty wskazane wyżej jako wnioskodawcy/beneficjenci.</a:t>
            </a:r>
          </a:p>
          <a:p>
            <a:endParaRPr lang="pl-PL" sz="1600" dirty="0">
              <a:latin typeface="Arial" pitchFamily="34" charset="0"/>
              <a:cs typeface="Arial" pitchFamily="34" charset="0"/>
            </a:endParaRPr>
          </a:p>
          <a:p>
            <a:r>
              <a:rPr lang="pl-PL" sz="1600" dirty="0">
                <a:latin typeface="Arial" pitchFamily="34" charset="0"/>
                <a:cs typeface="Arial" pitchFamily="34" charset="0"/>
              </a:rPr>
              <a:t>O dofinansowanie nie mogą ubiegać się podmioty, które podlegają wykluczeniu z możliwości otrzymania dofinansowania, w tym wykluczeniu, o którym mowa w art. 207 ust. 4 ustawy z dnia 27 sierpnia 2009 r. o finansach publicznych.</a:t>
            </a:r>
          </a:p>
          <a:p>
            <a:pPr algn="just"/>
            <a:endParaRPr lang="pl-PL" sz="1400" dirty="0" smtClean="0">
              <a:cs typeface="Arial"/>
            </a:endParaRPr>
          </a:p>
          <a:p>
            <a:pPr algn="just"/>
            <a:r>
              <a:rPr lang="pl-PL" sz="1600" dirty="0" smtClean="0">
                <a:latin typeface="Arial" pitchFamily="34" charset="0"/>
                <a:cs typeface="Arial" pitchFamily="34" charset="0"/>
              </a:rPr>
              <a:t>Udział partnerów i wniesienie zasobów ludzkich, organizacyjnych, technicznych lub finansowych, a także potencjału społecznego musi być adekwatny do celu projektu. </a:t>
            </a:r>
          </a:p>
          <a:p>
            <a:pPr algn="just"/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l-PL" sz="1400" dirty="0" smtClean="0"/>
          </a:p>
          <a:p>
            <a:endParaRPr lang="pl-PL" sz="1600" dirty="0" smtClean="0"/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7223692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9454</TotalTime>
  <Words>1989</Words>
  <Application>Microsoft Office PowerPoint</Application>
  <PresentationFormat>Pokaz na ekranie (4:3)</PresentationFormat>
  <Paragraphs>404</Paragraphs>
  <Slides>22</Slides>
  <Notes>21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22</vt:i4>
      </vt:variant>
    </vt:vector>
  </HeadingPairs>
  <TitlesOfParts>
    <vt:vector size="24" baseType="lpstr">
      <vt:lpstr>plik</vt:lpstr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</vt:vector>
  </TitlesOfParts>
  <Company>SONIK &amp; SONIK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mkubrycht</dc:creator>
  <cp:lastModifiedBy>mmiklos</cp:lastModifiedBy>
  <cp:revision>631</cp:revision>
  <cp:lastPrinted>2016-01-14T08:52:34Z</cp:lastPrinted>
  <dcterms:created xsi:type="dcterms:W3CDTF">2010-12-31T07:04:34Z</dcterms:created>
  <dcterms:modified xsi:type="dcterms:W3CDTF">2018-09-14T10:53:15Z</dcterms:modified>
</cp:coreProperties>
</file>