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553" r:id="rId2"/>
    <p:sldId id="552" r:id="rId3"/>
  </p:sldIdLst>
  <p:sldSz cx="9144000" cy="6858000" type="screen4x3"/>
  <p:notesSz cx="6788150" cy="992346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kcja domyślna" id="{DC5B7181-991D-4EF8-8FC2-02841E5247E0}">
          <p14:sldIdLst/>
        </p14:section>
        <p14:section name="Sekcja bez tytułu" id="{28A4FFAD-C037-4923-9A05-E14CEE377497}">
          <p14:sldIdLst>
            <p14:sldId id="553"/>
            <p14:sldId id="55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9829" autoAdjust="0"/>
  </p:normalViewPr>
  <p:slideViewPr>
    <p:cSldViewPr>
      <p:cViewPr varScale="1">
        <p:scale>
          <a:sx n="97" d="100"/>
          <a:sy n="97" d="100"/>
        </p:scale>
        <p:origin x="-8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81" d="100"/>
          <a:sy n="81" d="100"/>
        </p:scale>
        <p:origin x="-3978" y="-102"/>
      </p:cViewPr>
      <p:guideLst>
        <p:guide orient="horz" pos="3125"/>
        <p:guide pos="213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2018-09-14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2018-09-14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2" tIns="45971" rIns="91942" bIns="45971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132" y="4713645"/>
            <a:ext cx="5429887" cy="4465558"/>
          </a:xfrm>
          <a:prstGeom prst="rect">
            <a:avLst/>
          </a:prstGeom>
        </p:spPr>
        <p:txBody>
          <a:bodyPr vert="horz" lIns="91942" tIns="45971" rIns="91942" bIns="45971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xfrm>
            <a:off x="158255" y="4713645"/>
            <a:ext cx="6399732" cy="478314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pl-PL" sz="1100" dirty="0"/>
              <a:t> </a:t>
            </a:r>
          </a:p>
          <a:p>
            <a:endParaRPr lang="pl-PL" sz="1100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2018-09-14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2018-09-14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2018-09-14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2018-09-14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2018-09-14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2018-09-14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2018-09-14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2018-09-14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2018-09-14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2018-09-14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2018-09-14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2018-09-14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7" Type="http://schemas.openxmlformats.org/officeDocument/2006/relationships/hyperlink" Target="mailto:pife.walbrzych@dolnyslask.p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pife.legnica@dolnyslask.pl" TargetMode="External"/><Relationship Id="rId5" Type="http://schemas.openxmlformats.org/officeDocument/2006/relationships/hyperlink" Target="mailto:pife.jeleniagora@dolnyslask.pl" TargetMode="External"/><Relationship Id="rId4" Type="http://schemas.openxmlformats.org/officeDocument/2006/relationships/hyperlink" Target="mailto:pife@dolnyslask.p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1049643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pl-PL" sz="1600" b="1" dirty="0" smtClean="0">
                <a:solidFill>
                  <a:prstClr val="black"/>
                </a:solidFill>
              </a:rPr>
              <a:t>Doradztwo w zakresie poprawnej realizacji dostępności w projektach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endParaRPr lang="pl-PL" sz="1600" b="1" dirty="0">
              <a:solidFill>
                <a:prstClr val="black"/>
              </a:solidFill>
            </a:endParaRP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pl-PL" sz="1600" b="1" dirty="0" smtClean="0">
                <a:solidFill>
                  <a:prstClr val="black"/>
                </a:solidFill>
              </a:rPr>
              <a:t>Ministerstwo Inwestycji i Rozwoju </a:t>
            </a:r>
            <a:r>
              <a:rPr lang="pl-PL" sz="1600" b="1" smtClean="0">
                <a:solidFill>
                  <a:prstClr val="black"/>
                </a:solidFill>
              </a:rPr>
              <a:t>oraz </a:t>
            </a:r>
            <a:r>
              <a:rPr lang="pl-PL" sz="1600" b="1" smtClean="0">
                <a:solidFill>
                  <a:prstClr val="black"/>
                </a:solidFill>
              </a:rPr>
              <a:t>konsorcjum</a:t>
            </a:r>
            <a:r>
              <a:rPr lang="pl-PL" sz="1600" b="1" dirty="0" smtClean="0">
                <a:solidFill>
                  <a:prstClr val="black"/>
                </a:solidFill>
              </a:rPr>
              <a:t>: Spółdzielnia </a:t>
            </a:r>
            <a:r>
              <a:rPr lang="pl-PL" sz="1600" b="1" dirty="0" err="1" smtClean="0">
                <a:solidFill>
                  <a:prstClr val="black"/>
                </a:solidFill>
              </a:rPr>
              <a:t>Fado</a:t>
            </a:r>
            <a:r>
              <a:rPr lang="pl-PL" sz="1600" b="1" dirty="0" smtClean="0">
                <a:solidFill>
                  <a:prstClr val="black"/>
                </a:solidFill>
              </a:rPr>
              <a:t> i </a:t>
            </a:r>
            <a:r>
              <a:rPr lang="pl-PL" sz="1600" b="1" dirty="0" err="1" smtClean="0">
                <a:solidFill>
                  <a:prstClr val="black"/>
                </a:solidFill>
              </a:rPr>
              <a:t>Utilita</a:t>
            </a:r>
            <a:r>
              <a:rPr lang="pl-PL" sz="1600" b="1" dirty="0" smtClean="0">
                <a:solidFill>
                  <a:prstClr val="black"/>
                </a:solidFill>
              </a:rPr>
              <a:t> zaprasza do korzystania ze </a:t>
            </a:r>
            <a:r>
              <a:rPr lang="pl-PL" sz="1600" b="1" dirty="0">
                <a:solidFill>
                  <a:prstClr val="black"/>
                </a:solidFill>
              </a:rPr>
              <a:t>wsparcia w zakresie poprawnej realizacji dostępności w </a:t>
            </a:r>
            <a:r>
              <a:rPr lang="pl-PL" sz="1600" b="1" dirty="0" smtClean="0">
                <a:solidFill>
                  <a:prstClr val="black"/>
                </a:solidFill>
              </a:rPr>
              <a:t>projektach.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endParaRPr lang="pl-PL" sz="1600" b="1" dirty="0">
              <a:solidFill>
                <a:prstClr val="black"/>
              </a:solidFill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600" b="1" dirty="0">
                <a:solidFill>
                  <a:prstClr val="black"/>
                </a:solidFill>
              </a:rPr>
              <a:t>Doradztwo może być realizowane </a:t>
            </a:r>
            <a:r>
              <a:rPr lang="pl-PL" sz="1600" b="1" dirty="0" smtClean="0">
                <a:solidFill>
                  <a:prstClr val="black"/>
                </a:solidFill>
              </a:rPr>
              <a:t>m.in. w poniższych  </a:t>
            </a:r>
            <a:r>
              <a:rPr lang="pl-PL" sz="1600" b="1" dirty="0">
                <a:solidFill>
                  <a:prstClr val="black"/>
                </a:solidFill>
              </a:rPr>
              <a:t>obszarach</a:t>
            </a:r>
            <a:r>
              <a:rPr lang="pl-PL" sz="1600" b="1" dirty="0" smtClean="0">
                <a:solidFill>
                  <a:prstClr val="black"/>
                </a:solidFill>
              </a:rPr>
              <a:t>: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600" b="1" dirty="0">
              <a:solidFill>
                <a:prstClr val="black"/>
              </a:solidFill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600" b="1" dirty="0" smtClean="0">
                <a:solidFill>
                  <a:prstClr val="black"/>
                </a:solidFill>
              </a:rPr>
              <a:t>• weryfikacji </a:t>
            </a:r>
            <a:r>
              <a:rPr lang="pl-PL" sz="1600" b="1" dirty="0">
                <a:solidFill>
                  <a:prstClr val="black"/>
                </a:solidFill>
              </a:rPr>
              <a:t>założeń projektów pod kątem poprawności zapewnienia aspektu dostępności,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600" b="1" dirty="0" smtClean="0">
                <a:solidFill>
                  <a:prstClr val="black"/>
                </a:solidFill>
              </a:rPr>
              <a:t>•  wykonania </a:t>
            </a:r>
            <a:r>
              <a:rPr lang="pl-PL" sz="1600" b="1" dirty="0">
                <a:solidFill>
                  <a:prstClr val="black"/>
                </a:solidFill>
              </a:rPr>
              <a:t>analizy (audytu) dostępności planowanej w ramach projektu inwestycji infrastrukturalnej,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600" b="1" dirty="0" smtClean="0">
                <a:solidFill>
                  <a:prstClr val="black"/>
                </a:solidFill>
              </a:rPr>
              <a:t>•  praktycznego </a:t>
            </a:r>
            <a:r>
              <a:rPr lang="pl-PL" sz="1600" b="1" dirty="0">
                <a:solidFill>
                  <a:prstClr val="black"/>
                </a:solidFill>
              </a:rPr>
              <a:t>stosowania standardów dostępności w konkretnych inwestycjach lub typach </a:t>
            </a:r>
            <a:r>
              <a:rPr lang="pl-PL" sz="1600" b="1" dirty="0" smtClean="0">
                <a:solidFill>
                  <a:prstClr val="black"/>
                </a:solidFill>
              </a:rPr>
              <a:t>inwestycji.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600" b="1" dirty="0">
              <a:solidFill>
                <a:prstClr val="black"/>
              </a:solidFill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600" b="1" dirty="0" smtClean="0">
                <a:solidFill>
                  <a:prstClr val="black"/>
                </a:solidFill>
              </a:rPr>
              <a:t>Warunkiem skorzystania jest zgłoszenie takiego zapotrzebowania na adres dzEFRR@umwd.pl</a:t>
            </a:r>
            <a:endParaRPr lang="pl-PL" sz="1600" b="1" dirty="0">
              <a:solidFill>
                <a:prstClr val="black"/>
              </a:solidFill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600" b="1" dirty="0">
              <a:solidFill>
                <a:prstClr val="black"/>
              </a:solidFill>
            </a:endParaRP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endParaRPr lang="pl-PL" sz="1600" b="1" dirty="0">
              <a:solidFill>
                <a:prstClr val="black"/>
              </a:solidFill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xmlns="" val="610548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10850" y="980728"/>
            <a:ext cx="8280400" cy="5572937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Funduszy Europejskich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Wydział Zarządzania RPO</a:t>
            </a:r>
            <a:endParaRPr lang="pl-PL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www.rpo.dolnyslask.pl</a:t>
            </a: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600" dirty="0"/>
              <a:t>Zapytania dotyczące naboru można przesyłać na adresy mailowe</a:t>
            </a:r>
            <a:r>
              <a:rPr lang="pl-PL" sz="1600" dirty="0" smtClean="0"/>
              <a:t>:</a:t>
            </a:r>
          </a:p>
          <a:p>
            <a:pPr algn="ctr"/>
            <a:endParaRPr lang="pl-PL" sz="1600" dirty="0"/>
          </a:p>
          <a:p>
            <a:pPr algn="ctr"/>
            <a:r>
              <a:rPr lang="pl-PL" sz="1600" b="1" u="sng" dirty="0">
                <a:hlinkClick r:id="rId4"/>
              </a:rPr>
              <a:t>pife@dolnyslask.pl</a:t>
            </a:r>
            <a:endParaRPr lang="pl-PL" sz="1600" b="1" dirty="0"/>
          </a:p>
          <a:p>
            <a:pPr algn="ctr"/>
            <a:r>
              <a:rPr lang="pl-PL" sz="1600" b="1" u="sng" dirty="0">
                <a:hlinkClick r:id="rId5"/>
              </a:rPr>
              <a:t>pife.jeleniagora@dolnyslask.pl</a:t>
            </a:r>
            <a:endParaRPr lang="pl-PL" sz="1600" b="1" dirty="0"/>
          </a:p>
          <a:p>
            <a:pPr algn="ctr"/>
            <a:r>
              <a:rPr lang="pl-PL" sz="1600" b="1" u="sng" dirty="0">
                <a:hlinkClick r:id="rId6"/>
              </a:rPr>
              <a:t>pife.legnica@dolnyslask.pl</a:t>
            </a:r>
            <a:endParaRPr lang="pl-PL" sz="1600" b="1" dirty="0"/>
          </a:p>
          <a:p>
            <a:pPr algn="ctr"/>
            <a:r>
              <a:rPr lang="pl-PL" sz="1600" b="1" u="sng" dirty="0" smtClean="0">
                <a:hlinkClick r:id="rId7"/>
              </a:rPr>
              <a:t>pife.walbrzych@dolnyslask.pl</a:t>
            </a:r>
            <a:endParaRPr lang="pl-PL" sz="1600" b="1" dirty="0"/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i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Dziękuję </a:t>
            </a:r>
            <a:r>
              <a:rPr lang="pl-PL" sz="16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pl-PL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uwagę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i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24273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9457</TotalTime>
  <Words>120</Words>
  <Application>Microsoft Office PowerPoint</Application>
  <PresentationFormat>Pokaz na ekranie (4:3)</PresentationFormat>
  <Paragraphs>36</Paragraphs>
  <Slides>2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plik</vt:lpstr>
      <vt:lpstr>Slajd 1</vt:lpstr>
      <vt:lpstr>Slajd 2</vt:lpstr>
    </vt:vector>
  </TitlesOfParts>
  <Company>SONIK &amp; SONIK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mkubrycht</dc:creator>
  <cp:lastModifiedBy>mmiklos</cp:lastModifiedBy>
  <cp:revision>632</cp:revision>
  <cp:lastPrinted>2016-01-14T08:52:34Z</cp:lastPrinted>
  <dcterms:created xsi:type="dcterms:W3CDTF">2010-12-31T07:04:34Z</dcterms:created>
  <dcterms:modified xsi:type="dcterms:W3CDTF">2018-09-14T10:52:51Z</dcterms:modified>
</cp:coreProperties>
</file>