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308" r:id="rId4"/>
    <p:sldId id="272" r:id="rId5"/>
    <p:sldId id="268" r:id="rId6"/>
    <p:sldId id="283" r:id="rId7"/>
    <p:sldId id="274" r:id="rId8"/>
    <p:sldId id="312" r:id="rId9"/>
    <p:sldId id="313" r:id="rId10"/>
    <p:sldId id="276" r:id="rId11"/>
    <p:sldId id="314" r:id="rId12"/>
    <p:sldId id="273" r:id="rId1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1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D3E35-0B2B-47FA-AC79-20EC8B1A7A0F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2018-06-11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 WrOF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10.2.2: </a:t>
            </a:r>
            <a:r>
              <a:rPr lang="pl-PL" dirty="0" smtClean="0">
                <a:solidFill>
                  <a:schemeClr val="tx1"/>
                </a:solidFill>
              </a:rPr>
              <a:t>Zapewnienie równego dostępu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do wysokiej jakości edukacji podstawowej, gimnazjalnej i ponadgimnazjalnej – ZIT WrOF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latin typeface="+mn-lt"/>
              </a:rPr>
              <a:t>Kryterium 6: </a:t>
            </a:r>
            <a:r>
              <a:rPr lang="pl-PL" sz="1600" b="1" dirty="0" smtClean="0">
                <a:latin typeface="+mn-lt"/>
              </a:rPr>
              <a:t>Wpływ realizacji projektu na realizację wartości docelowej wskaźników monitoringu realizacji celów Strategii ZIT WrOF – </a:t>
            </a: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wskaźniki produktu</a:t>
            </a:r>
            <a:endParaRPr lang="pl-PL" altLang="pl-PL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1538598"/>
          <a:ext cx="9001126" cy="531940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04"/>
                <a:gridCol w="1500198"/>
                <a:gridCol w="1500198"/>
                <a:gridCol w="1500198"/>
                <a:gridCol w="1285884"/>
                <a:gridCol w="1643044"/>
              </a:tblGrid>
              <a:tr h="185768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uczniów objętych wsparciem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zakresie rozwijania kompetencji kluczowych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programie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nauczycieli objętych wsparciem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 z  zakresu TIK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programie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nauczycieli objętych wsparciem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programie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szkół, których pracownie przedmiotowe zostały doposażone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programie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 Liczba szkół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 i placówek systemu oświaty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wyposażonych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ramach programu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sprzęt TIK do prowadzenia zajęć edukacyjnych</a:t>
                      </a:r>
                    </a:p>
                  </a:txBody>
                  <a:tcPr marL="68580" marR="68580" marT="0" marB="0" anchor="ctr"/>
                </a:tc>
              </a:tr>
              <a:tr h="74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wpływu lub wpływ nieznaczący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poniżej 50 osób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poniżej 2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Niski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25%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50-149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1,5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1-2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0,38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2-5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0,38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Średni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50%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150-250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3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3-4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0,75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6-8 osób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0,75 pkt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4,5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654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Wysoki wpływ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100%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250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6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4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1,5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8 osób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1,5 pkt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1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9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2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06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20 %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5 %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7%</a:t>
                      </a:r>
                    </a:p>
                  </a:txBody>
                  <a:tcPr marL="45641" marR="4564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100% pkt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(łącznie max 30 pkt)</a:t>
                      </a:r>
                      <a:endParaRPr lang="pl-PL" sz="12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 max</a:t>
                      </a:r>
                      <a:r>
                        <a:rPr lang="pl-PL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6 pkt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max 1,5 pkt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max 1,5 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max 9 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max 2 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latin typeface="+mn-lt"/>
              </a:rPr>
              <a:t>Kryterium 6: </a:t>
            </a:r>
            <a:r>
              <a:rPr lang="pl-PL" sz="1600" b="1" dirty="0" smtClean="0">
                <a:latin typeface="+mn-lt"/>
              </a:rPr>
              <a:t>Wpływ realizacji projektu na realizację wartości docelowej wskaźników monitoringu realizacji celów Strategii ZIT WrOF – </a:t>
            </a: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wskaźniki rezultatu</a:t>
            </a:r>
            <a:endParaRPr lang="pl-PL" altLang="pl-PL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-1" y="1500174"/>
          <a:ext cx="9144001" cy="520924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609317"/>
                <a:gridCol w="1682502"/>
                <a:gridCol w="1901959"/>
                <a:gridCol w="2121416"/>
                <a:gridCol w="1828807"/>
              </a:tblGrid>
              <a:tr h="174752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solidFill>
                            <a:schemeClr val="bg1"/>
                          </a:solidFill>
                        </a:rPr>
                        <a:t>Liczba uczniów, którzy nabyli kompetencje kluczowe po opuszczeniu programu</a:t>
                      </a:r>
                      <a:endParaRPr lang="pl-PL" sz="1400" b="1" i="0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nauczycieli, którzy uzyskali kwalifikacje lub nabyli kompetencje po opuszczeniu programu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szkół,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w których pracownie przedmiotowe wykorzystują doposażenie do prowadzenia zajęć edukacyjnych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szkół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i placówek systemu oświaty wykorzystujących sprzęt TIK do prowadzenia zajęć edukacyjnych</a:t>
                      </a:r>
                    </a:p>
                  </a:txBody>
                  <a:tcPr marL="68580" marR="68580" marT="0" marB="0" anchor="ctr"/>
                </a:tc>
              </a:tr>
              <a:tr h="74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wpływu lub wpływ nieznaczący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poniżej 50 %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poniżej 50 %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poniżej 80 %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poniżej 37 %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Niski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25%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50% - 65%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0,38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50% - 65%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0,38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80% - 85%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1,38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37% - 50%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0,38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Średni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50%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65% do 80%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0,75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65% do 80%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0,75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85% do 95%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2,75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50% do 66%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0,75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654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Wysoki wpływ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100%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powyżej 80%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1,5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80%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1,5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95%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5,5 pkt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66%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1,5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06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5 %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5 %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5 %</a:t>
                      </a:r>
                    </a:p>
                  </a:txBody>
                  <a:tcPr marL="45641" marR="4564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100% pkt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(łącznie max 30 pkt)</a:t>
                      </a:r>
                      <a:endParaRPr lang="pl-PL" sz="12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 max</a:t>
                      </a:r>
                      <a:r>
                        <a:rPr lang="pl-PL" sz="1400" b="1" baseline="0" dirty="0" smtClean="0">
                          <a:latin typeface="+mj-lt"/>
                          <a:ea typeface="Calibri"/>
                          <a:cs typeface="Times New Roman"/>
                        </a:rPr>
                        <a:t> 1,5</a:t>
                      </a: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max 1,5 pkt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max 5,5 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max 1,5 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19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/>
              <a:t>Dziękujemy 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2000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Wydział </a:t>
            </a:r>
            <a:r>
              <a:rPr lang="pl-PL" sz="1600" dirty="0"/>
              <a:t>Zarządzania Funduszami </a:t>
            </a:r>
            <a:r>
              <a:rPr lang="pl-PL" sz="1600" dirty="0" smtClean="0"/>
              <a:t>Urzędu Miejskiego Wrocławia </a:t>
            </a:r>
          </a:p>
          <a:p>
            <a:pPr eaLnBrk="0" hangingPunct="0"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Instytucja Pośrednicząca ZIT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</a:t>
            </a:r>
            <a:r>
              <a:rPr lang="pl-PL" sz="1600" dirty="0" smtClean="0"/>
              <a:t>Komuny Paryskiej 39-41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>50-451 </a:t>
            </a:r>
            <a:r>
              <a:rPr lang="pl-PL" sz="1600" dirty="0"/>
              <a:t>Wrocław</a:t>
            </a:r>
            <a:br>
              <a:rPr lang="pl-PL" sz="1600" dirty="0"/>
            </a:br>
            <a:r>
              <a:rPr lang="pl-PL" sz="1600" dirty="0"/>
              <a:t>tel.  +48 </a:t>
            </a:r>
            <a:r>
              <a:rPr lang="pl-PL" sz="1600" dirty="0" smtClean="0"/>
              <a:t>664 151 658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b="1" dirty="0" err="1"/>
              <a:t>zit@um.wroc.pl</a:t>
            </a:r>
            <a:r>
              <a:rPr lang="pl-PL" b="1" dirty="0"/>
              <a:t>  </a:t>
            </a:r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dirty="0"/>
              <a:t>Budżet ZIT WrOF: 	</a:t>
            </a:r>
            <a:r>
              <a:rPr lang="pl-PL" b="1" dirty="0" smtClean="0"/>
              <a:t>276 888 317 €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34" y="2571744"/>
            <a:ext cx="792956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</a:t>
            </a:r>
            <a:r>
              <a:rPr lang="pl-PL" sz="2000" dirty="0"/>
              <a:t>w imieniu Gminy </a:t>
            </a:r>
            <a:r>
              <a:rPr lang="pl-PL" sz="2000" dirty="0" smtClean="0"/>
              <a:t>Wrocław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Współorganizacja </a:t>
            </a:r>
            <a:r>
              <a:rPr lang="pl-PL" sz="2000" dirty="0"/>
              <a:t>konkursów  (wspólnie z </a:t>
            </a:r>
            <a:r>
              <a:rPr lang="pl-PL" sz="2000" dirty="0" smtClean="0"/>
              <a:t>DIP oraz </a:t>
            </a:r>
            <a:r>
              <a:rPr lang="pl-PL" sz="2000" dirty="0"/>
              <a:t>z UMWD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        ze </a:t>
            </a:r>
            <a:r>
              <a:rPr lang="pl-PL" sz="2000" b="1" dirty="0"/>
              <a:t>Strategią ZIT </a:t>
            </a:r>
            <a:r>
              <a:rPr lang="pl-PL" sz="2000" b="1" dirty="0" smtClean="0"/>
              <a:t>WrOF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</a:t>
            </a:r>
            <a:r>
              <a:rPr lang="pl-PL" sz="2000" dirty="0" smtClean="0"/>
              <a:t>strategiczna </a:t>
            </a:r>
            <a:r>
              <a:rPr lang="pl-PL" sz="2000" dirty="0"/>
              <a:t>ZIT WrOF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</a:t>
            </a:r>
            <a:r>
              <a:rPr lang="pl-PL" sz="2000" dirty="0" smtClean="0"/>
              <a:t>strategicznej ZIT WrOF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 smtClean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smtClean="0"/>
              <a:t>Weryfikacja załączników </a:t>
            </a:r>
            <a:r>
              <a:rPr lang="pl-PL" sz="2000" dirty="0" smtClean="0"/>
              <a:t>niezbędnych do podpisania umowy </a:t>
            </a:r>
            <a:br>
              <a:rPr lang="pl-PL" sz="2000" dirty="0" smtClean="0"/>
            </a:br>
            <a:r>
              <a:rPr lang="pl-PL" sz="2000" dirty="0" smtClean="0"/>
              <a:t>        o dofinansowanie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0" y="100010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10.2 RPO </a:t>
            </a:r>
            <a:r>
              <a:rPr lang="pl-PL" altLang="pl-PL" sz="2400" b="1" dirty="0"/>
              <a:t>WD w priorytetach ZIT </a:t>
            </a:r>
            <a:r>
              <a:rPr lang="pl-PL" altLang="pl-PL" sz="2400" b="1" dirty="0" err="1"/>
              <a:t>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4000528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285884"/>
                <a:gridCol w="1928826"/>
                <a:gridCol w="1928826"/>
                <a:gridCol w="2000263"/>
              </a:tblGrid>
              <a:tr h="6154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RPO</a:t>
                      </a:r>
                      <a:r>
                        <a:rPr lang="pl-PL" sz="1800" b="1" u="sng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8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1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701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jakości </a:t>
                      </a:r>
                      <a:b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WrOF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3.3.1  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Zapewnienie równego dostępu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do wysokiej jakości edukacji na terenie WrOF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wraz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dostosowaniem  infrastruktury edukacyjnej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10.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Edukacja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Zapewnienie równego dostępu </a:t>
                      </a:r>
                      <a:b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 wysokiej jakości edukacji podstawowej,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gimnazjalnej </a:t>
                      </a:r>
                      <a:b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ponadgimnazjalnej 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785926"/>
            <a:ext cx="9144000" cy="537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WrOF: </a:t>
            </a:r>
            <a:r>
              <a:rPr lang="pl-PL" sz="3600" b="1" dirty="0" smtClean="0"/>
              <a:t>276 888 317 €</a:t>
            </a:r>
            <a:endParaRPr lang="pl-PL" sz="36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10 </a:t>
            </a:r>
            <a:r>
              <a:rPr lang="pl-PL" sz="3000" dirty="0"/>
              <a:t>– </a:t>
            </a:r>
            <a:r>
              <a:rPr lang="pl-PL" sz="3000" dirty="0" smtClean="0"/>
              <a:t>Edukacja: </a:t>
            </a:r>
            <a:r>
              <a:rPr lang="pl-PL" sz="3200" b="1" dirty="0" smtClean="0"/>
              <a:t>26 750 000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10.2.2</a:t>
            </a:r>
            <a:r>
              <a:rPr lang="pl-PL" sz="2400" dirty="0"/>
              <a:t>: </a:t>
            </a:r>
            <a:r>
              <a:rPr lang="pl-PL" sz="2400" b="1" dirty="0" smtClean="0"/>
              <a:t>12 056 100 €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000" dirty="0"/>
              <a:t>Nabór nr  </a:t>
            </a:r>
            <a:r>
              <a:rPr lang="pl-PL" sz="2000" dirty="0" smtClean="0"/>
              <a:t>RPDS.10.02.02-IZ.00-02-300/18: </a:t>
            </a:r>
          </a:p>
          <a:p>
            <a:pPr algn="ctr" eaLnBrk="0" hangingPunct="0">
              <a:lnSpc>
                <a:spcPct val="150000"/>
              </a:lnSpc>
            </a:pPr>
            <a:r>
              <a:rPr lang="pl-PL" sz="2000" b="1" dirty="0" smtClean="0"/>
              <a:t>4 500 000 EUR (tj. 18 972 450 PLN)</a:t>
            </a:r>
            <a:endParaRPr lang="pl-PL" sz="2000" b="1" u="sng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50000"/>
              </a:lnSpc>
            </a:pP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928670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Nabór wniosków w ramach </a:t>
            </a:r>
            <a:r>
              <a:rPr lang="pl-PL" altLang="pl-PL" sz="2600" b="1" dirty="0" smtClean="0"/>
              <a:t>Podziałania 10.2.2</a:t>
            </a:r>
            <a:endParaRPr lang="pl-PL" sz="2600" b="1" dirty="0"/>
          </a:p>
          <a:p>
            <a:pPr algn="ctr"/>
            <a:endParaRPr lang="pl-PL" altLang="pl-PL" sz="2600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285721" y="2000240"/>
            <a:ext cx="85725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dirty="0">
                <a:solidFill>
                  <a:srgbClr val="7DB941"/>
                </a:solidFill>
              </a:rPr>
              <a:t> </a:t>
            </a:r>
            <a:r>
              <a:rPr lang="pl-PL" altLang="pl-PL" sz="2000" b="1" u="sng" dirty="0" smtClean="0"/>
              <a:t>Wnioskodawcy</a:t>
            </a:r>
            <a:endParaRPr lang="pl-PL" altLang="pl-PL" sz="2000" b="1" u="sng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jednostki samorządu terytorialnego, ich związki i stowarzyszenia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jednostki organizacyjne </a:t>
            </a:r>
            <a:r>
              <a:rPr lang="pl-PL" sz="2000" dirty="0" err="1" smtClean="0"/>
              <a:t>jst</a:t>
            </a:r>
            <a:endParaRPr lang="pl-PL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organizacje pozarządowe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organy prowadzące publiczne i niepubliczne szkoły podstawowe, gimnazjalne </a:t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 err="1" smtClean="0"/>
              <a:t>ponadgimnazjalne</a:t>
            </a:r>
            <a:endParaRPr lang="pl-PL" sz="2000" dirty="0"/>
          </a:p>
          <a:p>
            <a:pPr eaLnBrk="0" hangingPunct="0">
              <a:lnSpc>
                <a:spcPct val="150000"/>
              </a:lnSpc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4282" y="2643182"/>
          <a:ext cx="8643999" cy="376556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84651"/>
                <a:gridCol w="4649543"/>
                <a:gridCol w="199419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</a:t>
                      </a:r>
                      <a:r>
                        <a:rPr lang="pl-PL" sz="1400" kern="50" baseline="0" dirty="0" smtClean="0">
                          <a:effectLst/>
                        </a:rPr>
                        <a:t>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1366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Zgodność projektu </a:t>
                      </a:r>
                      <a:br>
                        <a:rPr lang="pl-PL" sz="1400" b="1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ze Strategią ZIT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Czy przedsięwzięcie ma wpływ na minimalizację negatywnych zjawisk  opisanych w  Strategii ZIT WrOF </a:t>
                      </a:r>
                      <a:br>
                        <a:rPr lang="pl-PL" sz="14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oraz realizację zamierzeń strategicznych ZIT WrOF?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TAK/NIE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Kryterium obligatoryjne </a:t>
                      </a:r>
                    </a:p>
                  </a:txBody>
                  <a:tcPr marL="20401" marR="20401" marT="0" marB="0" anchor="ctr"/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działań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kern="50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Ile typów projektu wskazanych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w SZOOP dla działania 10.2 zamierza realizować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Wnioskodawca: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1 typ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: 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2 typy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5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więcej niż 2 typy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7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0 - 7 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14282" y="1571612"/>
            <a:ext cx="8572560" cy="73866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max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pkt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tj. aż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możliwych do uzyskania na wszystkich etapach oceny</a:t>
            </a:r>
          </a:p>
          <a:p>
            <a:endParaRPr lang="pl-PL" altLang="pl-PL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uzyskać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50 %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tj.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pkt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5720" y="157161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31289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Zajęcia dodatkowe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Dodatkowe zajęcia dla uczniów w zakresie rozwijania kompetencji kluczowych: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nie będą 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realizowane: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0 pkt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będą 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realizowane: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4 pkt</a:t>
                      </a: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0 - 4 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Zintegrowanie projektów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Czy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p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rojekt będzie realizowany w budynku wybudowanym/modernizowanym/remontowanym </a:t>
                      </a:r>
                      <a:br>
                        <a:rPr lang="pl-PL" sz="14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środków RPO WD w ramach mechanizmu ZIT WrOF: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nie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: 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tak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5 pkt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0 - 5 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31289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Zasięg terytorialny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Realizacja projektu na obszarze: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1 gminy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0 pkt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minimum 2 gmin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4 pkt</a:t>
                      </a: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0 - 4 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projektu </a:t>
                      </a:r>
                      <a:b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realizację wartości docelowej wskaźników monitoringu realizacji celów Strategii ZIT 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Weryfikowany będzie poziom wpływu wskaźników </a:t>
                      </a:r>
                      <a:br>
                        <a:rPr lang="pl-PL" sz="14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zawartych w projekcie na realizację wartości docelowych wskaźników Strategii ZIT. </a:t>
                      </a: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0 - 30 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7887</TotalTime>
  <Words>795</Words>
  <Application>Microsoft Office PowerPoint</Application>
  <PresentationFormat>Pokaz na ekranie (4:3)</PresentationFormat>
  <Paragraphs>238</Paragraphs>
  <Slides>12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   Zintegrowane Inwestycje Terytorialne Wrocławskiego Obszaru Funkcjonalnego ZIT WrOF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790</cp:revision>
  <dcterms:created xsi:type="dcterms:W3CDTF">2015-04-22T07:48:15Z</dcterms:created>
  <dcterms:modified xsi:type="dcterms:W3CDTF">2018-06-11T07:39:29Z</dcterms:modified>
</cp:coreProperties>
</file>