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3" r:id="rId3"/>
    <p:sldId id="365" r:id="rId4"/>
    <p:sldId id="262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3" r:id="rId17"/>
    <p:sldId id="364" r:id="rId18"/>
    <p:sldId id="349" r:id="rId19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DC000"/>
    <a:srgbClr val="4F81BD"/>
    <a:srgbClr val="0099FF"/>
    <a:srgbClr val="FF9900"/>
    <a:srgbClr val="7300FF"/>
    <a:srgbClr val="FFFF00"/>
    <a:srgbClr val="FEFC9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38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4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17\prezentacja%20na%20komitet%20obliczenia\obliczenia%20finansowe%202017%20plus%20do%20kwietnia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/>
              <a:t>Realizacja RPO WD 2014-2020</a:t>
            </a:r>
          </a:p>
          <a:p>
            <a:pPr>
              <a:defRPr sz="1600"/>
            </a:pPr>
            <a:r>
              <a:rPr lang="pl-PL" sz="160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EUR)'!$B$60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0148596974505209E-3"/>
                  <c:y val="-1.4697441025071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297193949010418E-3"/>
                  <c:y val="4.6541896579392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22895461757813E-3"/>
                  <c:y val="5.1441043587749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552008941076822E-2"/>
                  <c:y val="5.6340190596106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5371492436263014E-3"/>
                  <c:y val="7.593677862953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0298380901646102E-3"/>
                  <c:y val="5.1441043587749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EUR)'!$A$61:$A$66</c:f>
              <c:strCache>
                <c:ptCount val="6"/>
                <c:pt idx="0">
                  <c:v>alokacja</c:v>
                </c:pt>
                <c:pt idx="1">
                  <c:v>nabory                           [2017 - 78,64%,                      2018 - 84,06%]</c:v>
                </c:pt>
                <c:pt idx="2">
                  <c:v>wnioski po ocenie formalnej                                          [2017 - 84,21%                 2018 - 90,00%]</c:v>
                </c:pt>
                <c:pt idx="3">
                  <c:v>wnioski zatwierdzone               [2017 - 58,45%                 2018 - 64,15%]</c:v>
                </c:pt>
                <c:pt idx="4">
                  <c:v>umowy o dofinansowanie       [2017 - 50,40%              2018 - 54,89%]</c:v>
                </c:pt>
                <c:pt idx="5">
                  <c:v>płatności na rzecz beneficjentów                   [2017 - 10,86%                       2018 - 14,47%]</c:v>
                </c:pt>
              </c:strCache>
            </c:strRef>
          </c:cat>
          <c:val>
            <c:numRef>
              <c:f>'Podsumowanie (mln EUR)'!$B$61:$B$66</c:f>
              <c:numCache>
                <c:formatCode>#,##0.00</c:formatCode>
                <c:ptCount val="6"/>
                <c:pt idx="0">
                  <c:v>2252.546589</c:v>
                </c:pt>
                <c:pt idx="1">
                  <c:v>333.22643982969771</c:v>
                </c:pt>
                <c:pt idx="2">
                  <c:v>889.52226589887107</c:v>
                </c:pt>
                <c:pt idx="3">
                  <c:v>724.48279799559907</c:v>
                </c:pt>
                <c:pt idx="4">
                  <c:v>697.98272512676999</c:v>
                </c:pt>
                <c:pt idx="5">
                  <c:v>178.42997593283584</c:v>
                </c:pt>
              </c:numCache>
            </c:numRef>
          </c:val>
        </c:ser>
        <c:ser>
          <c:idx val="1"/>
          <c:order val="1"/>
          <c:tx>
            <c:strRef>
              <c:f>'Podsumowanie (mln EUR)'!$C$60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6581728335977864E-2"/>
                  <c:y val="6.6085249787060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97193949010418E-3"/>
                  <c:y val="5.3890617091928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831195394243945E-2"/>
                  <c:y val="5.628695577034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552008941076822E-2"/>
                  <c:y val="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74798051878378E-3"/>
                  <c:y val="-1.53808141687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EUR)'!$A$61:$A$66</c:f>
              <c:strCache>
                <c:ptCount val="6"/>
                <c:pt idx="0">
                  <c:v>alokacja</c:v>
                </c:pt>
                <c:pt idx="1">
                  <c:v>nabory                           [2017 - 78,64%,                      2018 - 84,06%]</c:v>
                </c:pt>
                <c:pt idx="2">
                  <c:v>wnioski po ocenie formalnej                                          [2017 - 84,21%                 2018 - 90,00%]</c:v>
                </c:pt>
                <c:pt idx="3">
                  <c:v>wnioski zatwierdzone               [2017 - 58,45%                 2018 - 64,15%]</c:v>
                </c:pt>
                <c:pt idx="4">
                  <c:v>umowy o dofinansowanie       [2017 - 50,40%              2018 - 54,89%]</c:v>
                </c:pt>
                <c:pt idx="5">
                  <c:v>płatności na rzecz beneficjentów                   [2017 - 10,86%                       2018 - 14,47%]</c:v>
                </c:pt>
              </c:strCache>
            </c:strRef>
          </c:cat>
          <c:val>
            <c:numRef>
              <c:f>'Podsumowanie (mln EUR)'!$C$61:$C$66</c:f>
              <c:numCache>
                <c:formatCode>#,##0.00</c:formatCode>
                <c:ptCount val="6"/>
                <c:pt idx="1">
                  <c:v>1771.4563404778992</c:v>
                </c:pt>
                <c:pt idx="2">
                  <c:v>1896.7960670876394</c:v>
                </c:pt>
                <c:pt idx="3">
                  <c:v>1316.5927282410066</c:v>
                </c:pt>
                <c:pt idx="4">
                  <c:v>1135.3767234859358</c:v>
                </c:pt>
                <c:pt idx="5">
                  <c:v>244.52063603377348</c:v>
                </c:pt>
              </c:numCache>
            </c:numRef>
          </c:val>
        </c:ser>
        <c:ser>
          <c:idx val="2"/>
          <c:order val="2"/>
          <c:tx>
            <c:strRef>
              <c:f>'Podsumowanie (mln EUR)'!$D$60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9.6851774304279586E-3"/>
                  <c:y val="-1.606553747114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40754161218554E-2"/>
                  <c:y val="-1.2481252083101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11034766317513E-3"/>
                  <c:y val="-2.5503146255354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042090290062736E-3"/>
                  <c:y val="-2.0010122332086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569146638027984E-2"/>
                  <c:y val="-2.418828463504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EUR)'!$A$61:$A$66</c:f>
              <c:strCache>
                <c:ptCount val="6"/>
                <c:pt idx="0">
                  <c:v>alokacja</c:v>
                </c:pt>
                <c:pt idx="1">
                  <c:v>nabory                           [2017 - 78,64%,                      2018 - 84,06%]</c:v>
                </c:pt>
                <c:pt idx="2">
                  <c:v>wnioski po ocenie formalnej                                          [2017 - 84,21%                 2018 - 90,00%]</c:v>
                </c:pt>
                <c:pt idx="3">
                  <c:v>wnioski zatwierdzone               [2017 - 58,45%                 2018 - 64,15%]</c:v>
                </c:pt>
                <c:pt idx="4">
                  <c:v>umowy o dofinansowanie       [2017 - 50,40%              2018 - 54,89%]</c:v>
                </c:pt>
                <c:pt idx="5">
                  <c:v>płatności na rzecz beneficjentów                   [2017 - 10,86%                       2018 - 14,47%]</c:v>
                </c:pt>
              </c:strCache>
            </c:strRef>
          </c:cat>
          <c:val>
            <c:numRef>
              <c:f>'Podsumowanie (mln EUR)'!$D$61:$D$66</c:f>
              <c:numCache>
                <c:formatCode>#,##0.00</c:formatCode>
                <c:ptCount val="6"/>
                <c:pt idx="1">
                  <c:v>1893.4345573430921</c:v>
                </c:pt>
                <c:pt idx="2">
                  <c:v>2027.2289653248183</c:v>
                </c:pt>
                <c:pt idx="3">
                  <c:v>1445.0114074698622</c:v>
                </c:pt>
                <c:pt idx="4">
                  <c:v>1236.3443014877537</c:v>
                </c:pt>
                <c:pt idx="5">
                  <c:v>326.05035719957903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662080"/>
        <c:axId val="100864000"/>
        <c:axId val="0"/>
      </c:bar3DChart>
      <c:catAx>
        <c:axId val="9966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0864000"/>
        <c:crosses val="autoZero"/>
        <c:auto val="1"/>
        <c:lblAlgn val="ctr"/>
        <c:lblOffset val="100"/>
        <c:noMultiLvlLbl val="0"/>
      </c:catAx>
      <c:valAx>
        <c:axId val="1008640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9662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</a:t>
            </a:r>
            <a:r>
              <a:rPr lang="pl-PL" sz="1600" baseline="0" dirty="0" smtClean="0"/>
              <a:t> </a:t>
            </a:r>
            <a:r>
              <a:rPr lang="pl-PL" sz="1600" baseline="0" dirty="0"/>
              <a:t>9 Włączenie społeczne</a:t>
            </a:r>
          </a:p>
          <a:p>
            <a:pPr>
              <a:defRPr sz="1600"/>
            </a:pPr>
            <a:r>
              <a:rPr lang="pl-PL" sz="1600" baseline="0" dirty="0"/>
              <a:t>[mln euro]</a:t>
            </a:r>
            <a:endParaRPr lang="pl-PL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EUR)'!$B$330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1225496017683996E-3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021246681403217E-3"/>
                  <c:y val="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816997345122569E-3"/>
                  <c:y val="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08498672561284E-3"/>
                  <c:y val="5.2165565328422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204249336280642E-3"/>
                  <c:y val="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5612748008840819E-3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EUR)'!$A$331:$A$336</c:f>
              <c:strCache>
                <c:ptCount val="6"/>
                <c:pt idx="0">
                  <c:v>alokacja</c:v>
                </c:pt>
                <c:pt idx="1">
                  <c:v>nabory                           [2017 -74,24%,                      2018 - 82,46%]</c:v>
                </c:pt>
                <c:pt idx="2">
                  <c:v>wnioski po ocenie formalnej                                         [2017 - 35,24%                 2018 - 46,83%]</c:v>
                </c:pt>
                <c:pt idx="3">
                  <c:v>wnioski zatwierdzone                               [2017 - 23,95%                 2018 - 31,07%]</c:v>
                </c:pt>
                <c:pt idx="4">
                  <c:v>umowy o dofinansowanie       [2017 - 24,07%              2018 - 27,64%]</c:v>
                </c:pt>
                <c:pt idx="5">
                  <c:v>płatności na rzecz beneficjentów                   [2017 - 3,33%                       2018 - 5,52%]</c:v>
                </c:pt>
              </c:strCache>
            </c:strRef>
          </c:cat>
          <c:val>
            <c:numRef>
              <c:f>'Podsumowanie (mln EUR)'!$B$331:$B$336</c:f>
              <c:numCache>
                <c:formatCode>#,##0.00</c:formatCode>
                <c:ptCount val="6"/>
                <c:pt idx="0">
                  <c:v>143.926219</c:v>
                </c:pt>
                <c:pt idx="1">
                  <c:v>29.700123660543436</c:v>
                </c:pt>
                <c:pt idx="2">
                  <c:v>27.613707673172605</c:v>
                </c:pt>
                <c:pt idx="3">
                  <c:v>15.704430336299277</c:v>
                </c:pt>
                <c:pt idx="4">
                  <c:v>16.164624933027174</c:v>
                </c:pt>
                <c:pt idx="5">
                  <c:v>4.5915939246077304</c:v>
                </c:pt>
              </c:numCache>
            </c:numRef>
          </c:val>
        </c:ser>
        <c:ser>
          <c:idx val="1"/>
          <c:order val="1"/>
          <c:tx>
            <c:strRef>
              <c:f>'Podsumowanie (mln EUR)'!$C$330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0642974535396451E-2"/>
                  <c:y val="5.9617788946768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08498672560729E-3"/>
                  <c:y val="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871081374100196E-3"/>
                  <c:y val="5.0180261661067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134483141719883E-3"/>
                  <c:y val="5.222952535790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6741229758774407E-3"/>
                  <c:y val="-2.67089376985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EUR)'!$A$331:$A$336</c:f>
              <c:strCache>
                <c:ptCount val="6"/>
                <c:pt idx="0">
                  <c:v>alokacja</c:v>
                </c:pt>
                <c:pt idx="1">
                  <c:v>nabory                           [2017 -74,24%,                      2018 - 82,46%]</c:v>
                </c:pt>
                <c:pt idx="2">
                  <c:v>wnioski po ocenie formalnej                                         [2017 - 35,24%                 2018 - 46,83%]</c:v>
                </c:pt>
                <c:pt idx="3">
                  <c:v>wnioski zatwierdzone                               [2017 - 23,95%                 2018 - 31,07%]</c:v>
                </c:pt>
                <c:pt idx="4">
                  <c:v>umowy o dofinansowanie       [2017 - 24,07%              2018 - 27,64%]</c:v>
                </c:pt>
                <c:pt idx="5">
                  <c:v>płatności na rzecz beneficjentów                   [2017 - 3,33%                       2018 - 5,52%]</c:v>
                </c:pt>
              </c:strCache>
            </c:strRef>
          </c:cat>
          <c:val>
            <c:numRef>
              <c:f>'Podsumowanie (mln EUR)'!$C$331:$C$336</c:f>
              <c:numCache>
                <c:formatCode>#,##0.00</c:formatCode>
                <c:ptCount val="6"/>
                <c:pt idx="1">
                  <c:v>106.85048176425566</c:v>
                </c:pt>
                <c:pt idx="2">
                  <c:v>50.725290750574054</c:v>
                </c:pt>
                <c:pt idx="3">
                  <c:v>34.475615587925759</c:v>
                </c:pt>
                <c:pt idx="4">
                  <c:v>34.646091927382322</c:v>
                </c:pt>
                <c:pt idx="5">
                  <c:v>4.7929481367202458</c:v>
                </c:pt>
              </c:numCache>
            </c:numRef>
          </c:val>
        </c:ser>
        <c:ser>
          <c:idx val="2"/>
          <c:order val="2"/>
          <c:tx>
            <c:strRef>
              <c:f>'Podsumowanie (mln EUR)'!$D$330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7.6021246681403217E-3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81580016013546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910642112562203E-4"/>
                  <c:y val="-1.111633136224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764849882580096E-3"/>
                  <c:y val="-1.316579065549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559403361312343E-3"/>
                  <c:y val="-2.807043348861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EUR)'!$A$331:$A$336</c:f>
              <c:strCache>
                <c:ptCount val="6"/>
                <c:pt idx="0">
                  <c:v>alokacja</c:v>
                </c:pt>
                <c:pt idx="1">
                  <c:v>nabory                           [2017 -74,24%,                      2018 - 82,46%]</c:v>
                </c:pt>
                <c:pt idx="2">
                  <c:v>wnioski po ocenie formalnej                                         [2017 - 35,24%                 2018 - 46,83%]</c:v>
                </c:pt>
                <c:pt idx="3">
                  <c:v>wnioski zatwierdzone                               [2017 - 23,95%                 2018 - 31,07%]</c:v>
                </c:pt>
                <c:pt idx="4">
                  <c:v>umowy o dofinansowanie       [2017 - 24,07%              2018 - 27,64%]</c:v>
                </c:pt>
                <c:pt idx="5">
                  <c:v>płatności na rzecz beneficjentów                   [2017 - 3,33%                       2018 - 5,52%]</c:v>
                </c:pt>
              </c:strCache>
            </c:strRef>
          </c:cat>
          <c:val>
            <c:numRef>
              <c:f>'Podsumowanie (mln EUR)'!$D$331:$D$336</c:f>
              <c:numCache>
                <c:formatCode>#,##0.00</c:formatCode>
                <c:ptCount val="6"/>
                <c:pt idx="1">
                  <c:v>118.68767727707618</c:v>
                </c:pt>
                <c:pt idx="2">
                  <c:v>67.398123452449298</c:v>
                </c:pt>
                <c:pt idx="3">
                  <c:v>44.713190504209727</c:v>
                </c:pt>
                <c:pt idx="4">
                  <c:v>39.774525495120557</c:v>
                </c:pt>
                <c:pt idx="5">
                  <c:v>7.9514230960581713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327296"/>
        <c:axId val="108328832"/>
        <c:axId val="0"/>
      </c:bar3DChart>
      <c:catAx>
        <c:axId val="10832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8328832"/>
        <c:crosses val="autoZero"/>
        <c:auto val="1"/>
        <c:lblAlgn val="ctr"/>
        <c:lblOffset val="100"/>
        <c:noMultiLvlLbl val="0"/>
      </c:catAx>
      <c:valAx>
        <c:axId val="1083288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8327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</a:t>
            </a:r>
            <a:r>
              <a:rPr lang="pl-PL" sz="1600" baseline="0" dirty="0" smtClean="0"/>
              <a:t> </a:t>
            </a:r>
            <a:r>
              <a:rPr lang="pl-PL" sz="1600" baseline="0" dirty="0"/>
              <a:t>10 Edukacja</a:t>
            </a:r>
          </a:p>
          <a:p>
            <a:pPr>
              <a:defRPr sz="1600"/>
            </a:pPr>
            <a:r>
              <a:rPr lang="pl-PL" sz="1600" baseline="0" dirty="0"/>
              <a:t>[mln euro]</a:t>
            </a:r>
            <a:endParaRPr lang="pl-PL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EUR)'!$B$357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0408502313021531E-3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021255782553832E-3"/>
                  <c:y val="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612753469532301E-3"/>
                  <c:y val="5.556840716328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08502313021531E-3"/>
                  <c:y val="6.0400442568786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204251156510766E-3"/>
                  <c:y val="5.556840716328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08502313022646E-3"/>
                  <c:y val="-7.2480531082542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EUR)'!$A$358:$A$363</c:f>
              <c:strCache>
                <c:ptCount val="6"/>
                <c:pt idx="0">
                  <c:v>alokacja</c:v>
                </c:pt>
                <c:pt idx="1">
                  <c:v>nabory                           [2017 - 78,01%,                      2018 - 83,19%]</c:v>
                </c:pt>
                <c:pt idx="2">
                  <c:v>wnioski po ocenie formalnej                                     [2017 - 78,84%                 2018 - 89,29%]</c:v>
                </c:pt>
                <c:pt idx="3">
                  <c:v>wnioski zatwierdzone                  [2017 - 41,45%                 2018 - 41,45%]</c:v>
                </c:pt>
                <c:pt idx="4">
                  <c:v>umowy o dofinansowanie       [2017 - 35,91%              2018 - 38,66%]</c:v>
                </c:pt>
                <c:pt idx="5">
                  <c:v>płatności na rzecz beneficjentów                   [2017 - 5,94%                       2018 - 11,49%]</c:v>
                </c:pt>
              </c:strCache>
            </c:strRef>
          </c:cat>
          <c:val>
            <c:numRef>
              <c:f>'Podsumowanie (mln EUR)'!$B$358:$B$363</c:f>
              <c:numCache>
                <c:formatCode>#,##0.00</c:formatCode>
                <c:ptCount val="6"/>
                <c:pt idx="0">
                  <c:v>156.181093</c:v>
                </c:pt>
                <c:pt idx="1">
                  <c:v>82.99806400688864</c:v>
                </c:pt>
                <c:pt idx="2">
                  <c:v>78.693581051473416</c:v>
                </c:pt>
                <c:pt idx="3">
                  <c:v>39.413505845771148</c:v>
                </c:pt>
                <c:pt idx="4">
                  <c:v>41.57738953071182</c:v>
                </c:pt>
                <c:pt idx="5">
                  <c:v>9.2779568168771522</c:v>
                </c:pt>
              </c:numCache>
            </c:numRef>
          </c:val>
        </c:ser>
        <c:ser>
          <c:idx val="1"/>
          <c:order val="1"/>
          <c:tx>
            <c:strRef>
              <c:f>'Podsumowanie (mln EUR)'!$C$357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0642975809557536E-2"/>
                  <c:y val="5.073637175778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225506939064602E-3"/>
                  <c:y val="5.556840716328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180394010387016E-4"/>
                  <c:y val="-9.7726964888223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61269576520901E-5"/>
                  <c:y val="-1.4604731894325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848541235903378E-3"/>
                  <c:y val="-9.4504339700459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EUR)'!$A$358:$A$363</c:f>
              <c:strCache>
                <c:ptCount val="6"/>
                <c:pt idx="0">
                  <c:v>alokacja</c:v>
                </c:pt>
                <c:pt idx="1">
                  <c:v>nabory                           [2017 - 78,01%,                      2018 - 83,19%]</c:v>
                </c:pt>
                <c:pt idx="2">
                  <c:v>wnioski po ocenie formalnej                                     [2017 - 78,84%                 2018 - 89,29%]</c:v>
                </c:pt>
                <c:pt idx="3">
                  <c:v>wnioski zatwierdzone                  [2017 - 41,45%                 2018 - 41,45%]</c:v>
                </c:pt>
                <c:pt idx="4">
                  <c:v>umowy o dofinansowanie       [2017 - 35,91%              2018 - 38,66%]</c:v>
                </c:pt>
                <c:pt idx="5">
                  <c:v>płatności na rzecz beneficjentów                   [2017 - 5,94%                       2018 - 11,49%]</c:v>
                </c:pt>
              </c:strCache>
            </c:strRef>
          </c:cat>
          <c:val>
            <c:numRef>
              <c:f>'Podsumowanie (mln EUR)'!$C$358:$C$363</c:f>
              <c:numCache>
                <c:formatCode>#,##0.00</c:formatCode>
                <c:ptCount val="6"/>
                <c:pt idx="1">
                  <c:v>121.83807357443553</c:v>
                </c:pt>
                <c:pt idx="2">
                  <c:v>123.13490578358211</c:v>
                </c:pt>
                <c:pt idx="3">
                  <c:v>64.743989784251823</c:v>
                </c:pt>
                <c:pt idx="4">
                  <c:v>56.091749712973595</c:v>
                </c:pt>
                <c:pt idx="5">
                  <c:v>9.2779568168771522</c:v>
                </c:pt>
              </c:numCache>
            </c:numRef>
          </c:val>
        </c:ser>
        <c:ser>
          <c:idx val="2"/>
          <c:order val="2"/>
          <c:tx>
            <c:strRef>
              <c:f>'Podsumowanie (mln EUR)'!$D$357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7.6021255782553832E-3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225506939064602E-3"/>
                  <c:y val="-1.932814162201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8167983510450887E-3"/>
                  <c:y val="-9.2959610271613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7608803476913E-3"/>
                  <c:y val="-1.3431917001611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7615556798234837E-3"/>
                  <c:y val="-1.7403888152457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EUR)'!$A$358:$A$363</c:f>
              <c:strCache>
                <c:ptCount val="6"/>
                <c:pt idx="0">
                  <c:v>alokacja</c:v>
                </c:pt>
                <c:pt idx="1">
                  <c:v>nabory                           [2017 - 78,01%,                      2018 - 83,19%]</c:v>
                </c:pt>
                <c:pt idx="2">
                  <c:v>wnioski po ocenie formalnej                                     [2017 - 78,84%                 2018 - 89,29%]</c:v>
                </c:pt>
                <c:pt idx="3">
                  <c:v>wnioski zatwierdzone                  [2017 - 41,45%                 2018 - 41,45%]</c:v>
                </c:pt>
                <c:pt idx="4">
                  <c:v>umowy o dofinansowanie       [2017 - 35,91%              2018 - 38,66%]</c:v>
                </c:pt>
                <c:pt idx="5">
                  <c:v>płatności na rzecz beneficjentów                   [2017 - 5,94%                       2018 - 11,49%]</c:v>
                </c:pt>
              </c:strCache>
            </c:strRef>
          </c:cat>
          <c:val>
            <c:numRef>
              <c:f>'Podsumowanie (mln EUR)'!$D$358:$D$363</c:f>
              <c:numCache>
                <c:formatCode>#,##0.00</c:formatCode>
                <c:ptCount val="6"/>
                <c:pt idx="1">
                  <c:v>129.92695752009186</c:v>
                </c:pt>
                <c:pt idx="2">
                  <c:v>139.46146293293151</c:v>
                </c:pt>
                <c:pt idx="3">
                  <c:v>64.743989784251823</c:v>
                </c:pt>
                <c:pt idx="4">
                  <c:v>60.375446010332958</c:v>
                </c:pt>
                <c:pt idx="5">
                  <c:v>17.942954477611941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382464"/>
        <c:axId val="110239744"/>
        <c:axId val="0"/>
      </c:bar3DChart>
      <c:catAx>
        <c:axId val="10838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10239744"/>
        <c:crosses val="autoZero"/>
        <c:auto val="1"/>
        <c:lblAlgn val="ctr"/>
        <c:lblOffset val="100"/>
        <c:noMultiLvlLbl val="0"/>
      </c:catAx>
      <c:valAx>
        <c:axId val="11023974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8382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pl-PL" sz="1600" dirty="0"/>
              <a:t>11 Pomoc techniczna</a:t>
            </a:r>
          </a:p>
          <a:p>
            <a:pPr>
              <a:defRPr sz="1600"/>
            </a:pPr>
            <a:r>
              <a:rPr lang="pl-PL" sz="1600" dirty="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EUR)'!$B$380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5612748008841929E-3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5446521268031E-3"/>
                  <c:y val="-9.9362981577945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204249336280642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2420372697243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EUR)'!$A$381:$A$386</c:f>
              <c:strCache>
                <c:ptCount val="6"/>
                <c:pt idx="0">
                  <c:v>alokacja</c:v>
                </c:pt>
                <c:pt idx="1">
                  <c:v>nabory                           [2017 - 50,65%,                      2018 - 50,65%]</c:v>
                </c:pt>
                <c:pt idx="2">
                  <c:v>wnioski po ocenie formalnej                                          [2017 - 50,65%                 2018 - 50,65%]</c:v>
                </c:pt>
                <c:pt idx="3">
                  <c:v>wnioski zatwierdzone      [2017 - 50,65%                 2018 - 50,65%]</c:v>
                </c:pt>
                <c:pt idx="4">
                  <c:v>umowy o dofinansowanie       [2017 - 50,15%              2018 - 49,97%]</c:v>
                </c:pt>
                <c:pt idx="5">
                  <c:v>płatności na rzecz beneficjentów                   [2017 - 26,41%                       2018 - 29,79%]</c:v>
                </c:pt>
              </c:strCache>
            </c:strRef>
          </c:cat>
          <c:val>
            <c:numRef>
              <c:f>'Podsumowanie (mln EUR)'!$B$381:$B$386</c:f>
              <c:numCache>
                <c:formatCode>#,##0.00</c:formatCode>
                <c:ptCount val="6"/>
                <c:pt idx="0">
                  <c:v>79.2</c:v>
                </c:pt>
                <c:pt idx="1">
                  <c:v>12.489251100267893</c:v>
                </c:pt>
                <c:pt idx="2">
                  <c:v>12.489250944795257</c:v>
                </c:pt>
                <c:pt idx="3">
                  <c:v>12.489250944795254</c:v>
                </c:pt>
                <c:pt idx="4">
                  <c:v>11.87407807835821</c:v>
                </c:pt>
                <c:pt idx="5">
                  <c:v>10.01165154037505</c:v>
                </c:pt>
              </c:numCache>
            </c:numRef>
          </c:val>
        </c:ser>
        <c:ser>
          <c:idx val="1"/>
          <c:order val="1"/>
          <c:tx>
            <c:strRef>
              <c:f>'Podsumowanie (mln EUR)'!$C$380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204249336280642E-3"/>
                  <c:y val="-2.235667085503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08498672561284E-3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EUR)'!$A$381:$A$386</c:f>
              <c:strCache>
                <c:ptCount val="6"/>
                <c:pt idx="0">
                  <c:v>alokacja</c:v>
                </c:pt>
                <c:pt idx="1">
                  <c:v>nabory                           [2017 - 50,65%,                      2018 - 50,65%]</c:v>
                </c:pt>
                <c:pt idx="2">
                  <c:v>wnioski po ocenie formalnej                                          [2017 - 50,65%                 2018 - 50,65%]</c:v>
                </c:pt>
                <c:pt idx="3">
                  <c:v>wnioski zatwierdzone      [2017 - 50,65%                 2018 - 50,65%]</c:v>
                </c:pt>
                <c:pt idx="4">
                  <c:v>umowy o dofinansowanie       [2017 - 50,15%              2018 - 49,97%]</c:v>
                </c:pt>
                <c:pt idx="5">
                  <c:v>płatności na rzecz beneficjentów                   [2017 - 26,41%                       2018 - 29,79%]</c:v>
                </c:pt>
              </c:strCache>
            </c:strRef>
          </c:cat>
          <c:val>
            <c:numRef>
              <c:f>'Podsumowanie (mln EUR)'!$C$381:$C$386</c:f>
              <c:numCache>
                <c:formatCode>#,##0.00</c:formatCode>
                <c:ptCount val="6"/>
                <c:pt idx="1">
                  <c:v>40.114961012246468</c:v>
                </c:pt>
                <c:pt idx="2">
                  <c:v>40.114959278128595</c:v>
                </c:pt>
                <c:pt idx="3">
                  <c:v>40.114959278128595</c:v>
                </c:pt>
                <c:pt idx="4">
                  <c:v>39.71731703740911</c:v>
                </c:pt>
                <c:pt idx="5">
                  <c:v>20.91864790949101</c:v>
                </c:pt>
              </c:numCache>
            </c:numRef>
          </c:val>
        </c:ser>
        <c:ser>
          <c:idx val="2"/>
          <c:order val="2"/>
          <c:tx>
            <c:strRef>
              <c:f>'Podsumowanie (mln EUR)'!$D$380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1.125174310134123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50815426638417E-3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603521064709283E-3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27013665148317E-2"/>
                  <c:y val="-2.235667085503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772168034969295E-2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EUR)'!$A$381:$A$386</c:f>
              <c:strCache>
                <c:ptCount val="6"/>
                <c:pt idx="0">
                  <c:v>alokacja</c:v>
                </c:pt>
                <c:pt idx="1">
                  <c:v>nabory                           [2017 - 50,65%,                      2018 - 50,65%]</c:v>
                </c:pt>
                <c:pt idx="2">
                  <c:v>wnioski po ocenie formalnej                                          [2017 - 50,65%                 2018 - 50,65%]</c:v>
                </c:pt>
                <c:pt idx="3">
                  <c:v>wnioski zatwierdzone      [2017 - 50,65%                 2018 - 50,65%]</c:v>
                </c:pt>
                <c:pt idx="4">
                  <c:v>umowy o dofinansowanie       [2017 - 50,15%              2018 - 49,97%]</c:v>
                </c:pt>
                <c:pt idx="5">
                  <c:v>płatności na rzecz beneficjentów                   [2017 - 26,41%                       2018 - 29,79%]</c:v>
                </c:pt>
              </c:strCache>
            </c:strRef>
          </c:cat>
          <c:val>
            <c:numRef>
              <c:f>'Podsumowanie (mln EUR)'!$D$381:$D$386</c:f>
              <c:numCache>
                <c:formatCode>#,##0.00</c:formatCode>
                <c:ptCount val="6"/>
                <c:pt idx="1">
                  <c:v>40.114961012246468</c:v>
                </c:pt>
                <c:pt idx="2">
                  <c:v>40.114959278128595</c:v>
                </c:pt>
                <c:pt idx="3">
                  <c:v>40.114959278128595</c:v>
                </c:pt>
                <c:pt idx="4">
                  <c:v>39.576362803769619</c:v>
                </c:pt>
                <c:pt idx="5">
                  <c:v>23.591739269996179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05664"/>
        <c:axId val="110307200"/>
        <c:axId val="0"/>
      </c:bar3DChart>
      <c:catAx>
        <c:axId val="11030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10307200"/>
        <c:crosses val="autoZero"/>
        <c:auto val="1"/>
        <c:lblAlgn val="ctr"/>
        <c:lblOffset val="100"/>
        <c:noMultiLvlLbl val="0"/>
      </c:catAx>
      <c:valAx>
        <c:axId val="1103072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10305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baseline="0" dirty="0" smtClean="0"/>
              <a:t>Oś Priorytetowa </a:t>
            </a:r>
            <a:r>
              <a:rPr lang="pl-PL" sz="1600" baseline="0" dirty="0"/>
              <a:t>1 Przedsiębiorstwa i innowacje </a:t>
            </a:r>
          </a:p>
          <a:p>
            <a:pPr>
              <a:defRPr sz="1600"/>
            </a:pPr>
            <a:r>
              <a:rPr lang="pl-PL" sz="1600" baseline="0" dirty="0"/>
              <a:t>[mln euro]</a:t>
            </a:r>
            <a:endParaRPr lang="pl-PL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EUR)'!$B$130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2163399469024514E-2"/>
                  <c:y val="-1.646131911269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816997345122569E-3"/>
                  <c:y val="4.4680220716216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642974535396451E-2"/>
                  <c:y val="5.1734992408250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225496017683858E-3"/>
                  <c:y val="6.584453579231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08498672561284E-3"/>
                  <c:y val="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204249336280642E-3"/>
                  <c:y val="-1.881272451209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EUR)'!$A$131:$A$136</c:f>
              <c:strCache>
                <c:ptCount val="6"/>
                <c:pt idx="0">
                  <c:v>alokacja</c:v>
                </c:pt>
                <c:pt idx="1">
                  <c:v>nabory                           [2017 - 86,42%,                      2018 - 92,82%]</c:v>
                </c:pt>
                <c:pt idx="2">
                  <c:v>wnioski po ocenie formalnej                                              [2017 - 78,26%                 2018 - 87,10%]</c:v>
                </c:pt>
                <c:pt idx="3">
                  <c:v>wnioski zatwierdzone                           [2017 - 60,24%                 2018 - 63,02%]</c:v>
                </c:pt>
                <c:pt idx="4">
                  <c:v>umowy o dofinansowanie       [2017 - 49,83%              2018 - 49,87%]</c:v>
                </c:pt>
                <c:pt idx="5">
                  <c:v>płatności na rzecz beneficjentów                   [2017 - 9,40%                       2018 - 11,26%]</c:v>
                </c:pt>
              </c:strCache>
            </c:strRef>
          </c:cat>
          <c:val>
            <c:numRef>
              <c:f>'Podsumowanie (mln EUR)'!$B$131:$B$136</c:f>
              <c:numCache>
                <c:formatCode>#,##0.00</c:formatCode>
                <c:ptCount val="6"/>
                <c:pt idx="0">
                  <c:v>415.546718</c:v>
                </c:pt>
                <c:pt idx="1">
                  <c:v>35.957080436758517</c:v>
                </c:pt>
                <c:pt idx="2">
                  <c:v>140.43975224358974</c:v>
                </c:pt>
                <c:pt idx="3">
                  <c:v>101.48507645905093</c:v>
                </c:pt>
                <c:pt idx="4">
                  <c:v>70.519685332950615</c:v>
                </c:pt>
                <c:pt idx="5">
                  <c:v>16.710085002870265</c:v>
                </c:pt>
              </c:numCache>
            </c:numRef>
          </c:val>
        </c:ser>
        <c:ser>
          <c:idx val="1"/>
          <c:order val="1"/>
          <c:tx>
            <c:strRef>
              <c:f>'Podsumowanie (mln EUR)'!$C$130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9.1225496017683858E-3"/>
                  <c:y val="5.1734992408250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6021246681403217E-3"/>
                  <c:y val="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177641181631158E-3"/>
                  <c:y val="5.171480946561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288833807737839E-3"/>
                  <c:y val="6.0692330481798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239668772435248E-3"/>
                  <c:y val="-1.835277561752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EUR)'!$A$131:$A$136</c:f>
              <c:strCache>
                <c:ptCount val="6"/>
                <c:pt idx="0">
                  <c:v>alokacja</c:v>
                </c:pt>
                <c:pt idx="1">
                  <c:v>nabory                           [2017 - 86,42%,                      2018 - 92,82%]</c:v>
                </c:pt>
                <c:pt idx="2">
                  <c:v>wnioski po ocenie formalnej                                              [2017 - 78,26%                 2018 - 87,10%]</c:v>
                </c:pt>
                <c:pt idx="3">
                  <c:v>wnioski zatwierdzone                           [2017 - 60,24%                 2018 - 63,02%]</c:v>
                </c:pt>
                <c:pt idx="4">
                  <c:v>umowy o dofinansowanie       [2017 - 49,83%              2018 - 49,87%]</c:v>
                </c:pt>
                <c:pt idx="5">
                  <c:v>płatności na rzecz beneficjentów                   [2017 - 9,40%                       2018 - 11,26%]</c:v>
                </c:pt>
              </c:strCache>
            </c:strRef>
          </c:cat>
          <c:val>
            <c:numRef>
              <c:f>'Podsumowanie (mln EUR)'!$C$131:$C$136</c:f>
              <c:numCache>
                <c:formatCode>#,##0.00</c:formatCode>
                <c:ptCount val="6"/>
                <c:pt idx="1">
                  <c:v>359.12186630309986</c:v>
                </c:pt>
                <c:pt idx="2">
                  <c:v>325.20827632271346</c:v>
                </c:pt>
                <c:pt idx="3">
                  <c:v>250.33184958381173</c:v>
                </c:pt>
                <c:pt idx="4">
                  <c:v>207.07848390499427</c:v>
                </c:pt>
                <c:pt idx="5">
                  <c:v>39.047704494355152</c:v>
                </c:pt>
              </c:numCache>
            </c:numRef>
          </c:val>
        </c:ser>
        <c:ser>
          <c:idx val="2"/>
          <c:order val="2"/>
          <c:tx>
            <c:strRef>
              <c:f>'Podsumowanie (mln EUR)'!$D$130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1.6178757915787136E-3"/>
                  <c:y val="-1.8518497944672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35776867704354E-2"/>
                  <c:y val="-1.2169018257230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05052695294393E-3"/>
                  <c:y val="-2.668981224308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271992767087182E-2"/>
                  <c:y val="-1.9929081953856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058526064153792E-2"/>
                  <c:y val="-2.0575861941265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EUR)'!$A$131:$A$136</c:f>
              <c:strCache>
                <c:ptCount val="6"/>
                <c:pt idx="0">
                  <c:v>alokacja</c:v>
                </c:pt>
                <c:pt idx="1">
                  <c:v>nabory                           [2017 - 86,42%,                      2018 - 92,82%]</c:v>
                </c:pt>
                <c:pt idx="2">
                  <c:v>wnioski po ocenie formalnej                                              [2017 - 78,26%                 2018 - 87,10%]</c:v>
                </c:pt>
                <c:pt idx="3">
                  <c:v>wnioski zatwierdzone                           [2017 - 60,24%                 2018 - 63,02%]</c:v>
                </c:pt>
                <c:pt idx="4">
                  <c:v>umowy o dofinansowanie       [2017 - 49,83%              2018 - 49,87%]</c:v>
                </c:pt>
                <c:pt idx="5">
                  <c:v>płatności na rzecz beneficjentów                   [2017 - 9,40%                       2018 - 11,26%]</c:v>
                </c:pt>
              </c:strCache>
            </c:strRef>
          </c:cat>
          <c:val>
            <c:numRef>
              <c:f>'Podsumowanie (mln EUR)'!$D$131:$D$136</c:f>
              <c:numCache>
                <c:formatCode>#,##0.00</c:formatCode>
                <c:ptCount val="6"/>
                <c:pt idx="1">
                  <c:v>385.69153606725985</c:v>
                </c:pt>
                <c:pt idx="2">
                  <c:v>361.95595634328362</c:v>
                </c:pt>
                <c:pt idx="3">
                  <c:v>261.88367068742832</c:v>
                </c:pt>
                <c:pt idx="4">
                  <c:v>207.22381819508232</c:v>
                </c:pt>
                <c:pt idx="5">
                  <c:v>46.802849112610026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905344"/>
        <c:axId val="100906880"/>
        <c:axId val="0"/>
      </c:bar3DChart>
      <c:catAx>
        <c:axId val="10090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0906880"/>
        <c:crosses val="autoZero"/>
        <c:auto val="1"/>
        <c:lblAlgn val="ctr"/>
        <c:lblOffset val="100"/>
        <c:noMultiLvlLbl val="0"/>
      </c:catAx>
      <c:valAx>
        <c:axId val="1009068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905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pl-PL" sz="1600" dirty="0"/>
              <a:t>2 Technologie informacyjno-komunikacyjne</a:t>
            </a:r>
          </a:p>
          <a:p>
            <a:pPr>
              <a:defRPr sz="1600"/>
            </a:pPr>
            <a:r>
              <a:rPr lang="pl-PL" sz="1600" dirty="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EUR)'!$B$153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6.0817004626043062E-3"/>
                  <c:y val="-2.694530854596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51156511045E-3"/>
                  <c:y val="-1.4697441025071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22478675208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04251156510766E-3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204251156510766E-3"/>
                  <c:y val="0.10043251367132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408502313020416E-3"/>
                  <c:y val="-1.22478675208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EUR)'!$A$154:$A$159</c:f>
              <c:strCache>
                <c:ptCount val="6"/>
                <c:pt idx="0">
                  <c:v>alokacja</c:v>
                </c:pt>
                <c:pt idx="1">
                  <c:v>nabory                           [2017 - 87,67%,                      2018 - 87,67%]</c:v>
                </c:pt>
                <c:pt idx="2">
                  <c:v>wnioski po ocenie formalnej                                          [2017 - 115,10%                 2018 - 139,55%]</c:v>
                </c:pt>
                <c:pt idx="3">
                  <c:v>wnioski zatwierdzone                              [2017 - 77,82%                 2018 - 77,88%]</c:v>
                </c:pt>
                <c:pt idx="4">
                  <c:v>umowy o dofinansowanie       [2017 - 70,09%              2018 - 67,48%]</c:v>
                </c:pt>
                <c:pt idx="5">
                  <c:v>płatności na rzecz beneficjentów                   [2017 - 4,03%                       2018 - 8,47%]</c:v>
                </c:pt>
              </c:strCache>
            </c:strRef>
          </c:cat>
          <c:val>
            <c:numRef>
              <c:f>'Podsumowanie (mln EUR)'!$B$154:$B$159</c:f>
              <c:numCache>
                <c:formatCode>#,##0.00</c:formatCode>
                <c:ptCount val="6"/>
                <c:pt idx="0">
                  <c:v>66.386308</c:v>
                </c:pt>
                <c:pt idx="1">
                  <c:v>4.9177243589743593</c:v>
                </c:pt>
                <c:pt idx="2">
                  <c:v>7.5747454338882516</c:v>
                </c:pt>
                <c:pt idx="3">
                  <c:v>12.619092522962124</c:v>
                </c:pt>
                <c:pt idx="4">
                  <c:v>43.707080546785313</c:v>
                </c:pt>
                <c:pt idx="5">
                  <c:v>2.6772968522770761</c:v>
                </c:pt>
              </c:numCache>
            </c:numRef>
          </c:val>
        </c:ser>
        <c:ser>
          <c:idx val="1"/>
          <c:order val="1"/>
          <c:tx>
            <c:strRef>
              <c:f>'Podsumowanie (mln EUR)'!$C$153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4.5612753469532301E-3"/>
                  <c:y val="6.123933760446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0850231302209E-3"/>
                  <c:y val="5.6340190596106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394329197417863E-2"/>
                  <c:y val="6.292684300509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469671020852191E-3"/>
                  <c:y val="-2.8696217986679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760620678236505E-4"/>
                  <c:y val="-1.46214463825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EUR)'!$A$154:$A$159</c:f>
              <c:strCache>
                <c:ptCount val="6"/>
                <c:pt idx="0">
                  <c:v>alokacja</c:v>
                </c:pt>
                <c:pt idx="1">
                  <c:v>nabory                           [2017 - 87,67%,                      2018 - 87,67%]</c:v>
                </c:pt>
                <c:pt idx="2">
                  <c:v>wnioski po ocenie formalnej                                          [2017 - 115,10%                 2018 - 139,55%]</c:v>
                </c:pt>
                <c:pt idx="3">
                  <c:v>wnioski zatwierdzone                              [2017 - 77,82%                 2018 - 77,88%]</c:v>
                </c:pt>
                <c:pt idx="4">
                  <c:v>umowy o dofinansowanie       [2017 - 70,09%              2018 - 67,48%]</c:v>
                </c:pt>
                <c:pt idx="5">
                  <c:v>płatności na rzecz beneficjentów                   [2017 - 4,03%                       2018 - 8,47%]</c:v>
                </c:pt>
              </c:strCache>
            </c:strRef>
          </c:cat>
          <c:val>
            <c:numRef>
              <c:f>'Podsumowanie (mln EUR)'!$C$154:$C$159</c:f>
              <c:numCache>
                <c:formatCode>#,##0.00</c:formatCode>
                <c:ptCount val="6"/>
                <c:pt idx="1">
                  <c:v>58.201366747990818</c:v>
                </c:pt>
                <c:pt idx="2">
                  <c:v>76.407603949004979</c:v>
                </c:pt>
                <c:pt idx="3">
                  <c:v>51.664052504305403</c:v>
                </c:pt>
                <c:pt idx="4">
                  <c:v>46.529065298507469</c:v>
                </c:pt>
                <c:pt idx="5">
                  <c:v>2.6772968522770761</c:v>
                </c:pt>
              </c:numCache>
            </c:numRef>
          </c:val>
        </c:ser>
        <c:ser>
          <c:idx val="2"/>
          <c:order val="2"/>
          <c:tx>
            <c:strRef>
              <c:f>'Podsumowanie (mln EUR)'!$D$153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5.5391361614916543E-3"/>
                  <c:y val="-1.9596588033428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374220916811564E-3"/>
                  <c:y val="-1.3591661111728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667268252194709E-3"/>
                  <c:y val="-1.8887561875840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69512423609112E-2"/>
                  <c:y val="-1.485598822353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1888660106810458E-3"/>
                  <c:y val="-1.256515479761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EUR)'!$A$154:$A$159</c:f>
              <c:strCache>
                <c:ptCount val="6"/>
                <c:pt idx="0">
                  <c:v>alokacja</c:v>
                </c:pt>
                <c:pt idx="1">
                  <c:v>nabory                           [2017 - 87,67%,                      2018 - 87,67%]</c:v>
                </c:pt>
                <c:pt idx="2">
                  <c:v>wnioski po ocenie formalnej                                          [2017 - 115,10%                 2018 - 139,55%]</c:v>
                </c:pt>
                <c:pt idx="3">
                  <c:v>wnioski zatwierdzone                              [2017 - 77,82%                 2018 - 77,88%]</c:v>
                </c:pt>
                <c:pt idx="4">
                  <c:v>umowy o dofinansowanie       [2017 - 70,09%              2018 - 67,48%]</c:v>
                </c:pt>
                <c:pt idx="5">
                  <c:v>płatności na rzecz beneficjentów                   [2017 - 4,03%                       2018 - 8,47%]</c:v>
                </c:pt>
              </c:strCache>
            </c:strRef>
          </c:cat>
          <c:val>
            <c:numRef>
              <c:f>'Podsumowanie (mln EUR)'!$D$154:$D$159</c:f>
              <c:numCache>
                <c:formatCode>#,##0.00</c:formatCode>
                <c:ptCount val="6"/>
                <c:pt idx="1">
                  <c:v>58.201366747990818</c:v>
                </c:pt>
                <c:pt idx="2">
                  <c:v>92.64046245694604</c:v>
                </c:pt>
                <c:pt idx="3">
                  <c:v>51.702313483065446</c:v>
                </c:pt>
                <c:pt idx="4">
                  <c:v>44.797608780616152</c:v>
                </c:pt>
                <c:pt idx="5">
                  <c:v>5.6227874641216991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488896"/>
        <c:axId val="101502976"/>
        <c:axId val="0"/>
      </c:bar3DChart>
      <c:catAx>
        <c:axId val="10148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1502976"/>
        <c:crosses val="autoZero"/>
        <c:auto val="1"/>
        <c:lblAlgn val="ctr"/>
        <c:lblOffset val="100"/>
        <c:noMultiLvlLbl val="0"/>
      </c:catAx>
      <c:valAx>
        <c:axId val="10150297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4888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pl-PL" sz="1600" dirty="0"/>
              <a:t>3 Gospodarka niskoemisyjna</a:t>
            </a:r>
          </a:p>
          <a:p>
            <a:pPr>
              <a:defRPr sz="1600"/>
            </a:pPr>
            <a:r>
              <a:rPr lang="pl-PL" sz="1600" dirty="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EUR)'!$B$176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204249336280642E-3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816997345122569E-3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642974535396451E-2"/>
                  <c:y val="8.580127733555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225496017683858E-3"/>
                  <c:y val="7.3884433261169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8607166253558038E-3"/>
                  <c:y val="6.6734326816539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204249336280642E-3"/>
                  <c:y val="-1.668358170413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EUR)'!$A$177:$A$182</c:f>
              <c:strCache>
                <c:ptCount val="6"/>
                <c:pt idx="0">
                  <c:v>alokacja</c:v>
                </c:pt>
                <c:pt idx="1">
                  <c:v>nabory                           [2017 - 88,36%,                      2018 - 88,73%]</c:v>
                </c:pt>
                <c:pt idx="2">
                  <c:v>wnioski po ocenie formalnej                                  [2017 - 91,04%                 2018 - 94,41%]</c:v>
                </c:pt>
                <c:pt idx="3">
                  <c:v>wnioski zatwierdzone                                             [2017 - 74,93%                 2018 - 79,03%]</c:v>
                </c:pt>
                <c:pt idx="4">
                  <c:v>umowy o dofinansowanie       [2017 - 70,46%              2018 - 70,05%]</c:v>
                </c:pt>
                <c:pt idx="5">
                  <c:v>płatności na rzecz beneficjentów                   [2017 - 7,85%                       2018 - 11,81%]</c:v>
                </c:pt>
              </c:strCache>
            </c:strRef>
          </c:cat>
          <c:val>
            <c:numRef>
              <c:f>'Podsumowanie (mln EUR)'!$B$177:$B$182</c:f>
              <c:numCache>
                <c:formatCode>#,##0.00</c:formatCode>
                <c:ptCount val="6"/>
                <c:pt idx="0">
                  <c:v>392.34704799999997</c:v>
                </c:pt>
                <c:pt idx="1">
                  <c:v>32.346577688480679</c:v>
                </c:pt>
                <c:pt idx="2">
                  <c:v>176.68761072761194</c:v>
                </c:pt>
                <c:pt idx="3">
                  <c:v>187.10078776549943</c:v>
                </c:pt>
                <c:pt idx="4">
                  <c:v>200.10199039896673</c:v>
                </c:pt>
                <c:pt idx="5">
                  <c:v>17.101434756505938</c:v>
                </c:pt>
              </c:numCache>
            </c:numRef>
          </c:val>
        </c:ser>
        <c:ser>
          <c:idx val="1"/>
          <c:order val="1"/>
          <c:tx>
            <c:strRef>
              <c:f>'Podsumowanie (mln EUR)'!$C$176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9.1225496017683858E-3"/>
                  <c:y val="6.9117695631416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225496017683302E-3"/>
                  <c:y val="5.7200851557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642974535396451E-2"/>
                  <c:y val="7.1501064446292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3824402652579E-2"/>
                  <c:y val="8.580127733555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1554580267630492E-4"/>
                  <c:y val="-2.716041189171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EUR)'!$A$177:$A$182</c:f>
              <c:strCache>
                <c:ptCount val="6"/>
                <c:pt idx="0">
                  <c:v>alokacja</c:v>
                </c:pt>
                <c:pt idx="1">
                  <c:v>nabory                           [2017 - 88,36%,                      2018 - 88,73%]</c:v>
                </c:pt>
                <c:pt idx="2">
                  <c:v>wnioski po ocenie formalnej                                  [2017 - 91,04%                 2018 - 94,41%]</c:v>
                </c:pt>
                <c:pt idx="3">
                  <c:v>wnioski zatwierdzone                                             [2017 - 74,93%                 2018 - 79,03%]</c:v>
                </c:pt>
                <c:pt idx="4">
                  <c:v>umowy o dofinansowanie       [2017 - 70,46%              2018 - 70,05%]</c:v>
                </c:pt>
                <c:pt idx="5">
                  <c:v>płatności na rzecz beneficjentów                   [2017 - 7,85%                       2018 - 11,81%]</c:v>
                </c:pt>
              </c:strCache>
            </c:strRef>
          </c:cat>
          <c:val>
            <c:numRef>
              <c:f>'Podsumowanie (mln EUR)'!$C$177:$C$182</c:f>
              <c:numCache>
                <c:formatCode>#,##0.00</c:formatCode>
                <c:ptCount val="6"/>
                <c:pt idx="1">
                  <c:v>346.65855494402985</c:v>
                </c:pt>
                <c:pt idx="2">
                  <c:v>357.19010689580949</c:v>
                </c:pt>
                <c:pt idx="3">
                  <c:v>293.98737554535018</c:v>
                </c:pt>
                <c:pt idx="4">
                  <c:v>276.45454080080373</c:v>
                </c:pt>
                <c:pt idx="5">
                  <c:v>30.790685976368163</c:v>
                </c:pt>
              </c:numCache>
            </c:numRef>
          </c:val>
        </c:ser>
        <c:ser>
          <c:idx val="2"/>
          <c:order val="2"/>
          <c:tx>
            <c:strRef>
              <c:f>'Podsumowanie (mln EUR)'!$D$176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9.1074650709308154E-3"/>
                  <c:y val="-2.3164092878569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64324270483357E-3"/>
                  <c:y val="-1.7031703684575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440062215309411E-3"/>
                  <c:y val="-1.2264966054822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148314938186945E-2"/>
                  <c:y val="-1.124724880418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393442622950821E-2"/>
                  <c:y val="-2.9064478515743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EUR)'!$A$177:$A$182</c:f>
              <c:strCache>
                <c:ptCount val="6"/>
                <c:pt idx="0">
                  <c:v>alokacja</c:v>
                </c:pt>
                <c:pt idx="1">
                  <c:v>nabory                           [2017 - 88,36%,                      2018 - 88,73%]</c:v>
                </c:pt>
                <c:pt idx="2">
                  <c:v>wnioski po ocenie formalnej                                  [2017 - 91,04%                 2018 - 94,41%]</c:v>
                </c:pt>
                <c:pt idx="3">
                  <c:v>wnioski zatwierdzone                                             [2017 - 74,93%                 2018 - 79,03%]</c:v>
                </c:pt>
                <c:pt idx="4">
                  <c:v>umowy o dofinansowanie       [2017 - 70,46%              2018 - 70,05%]</c:v>
                </c:pt>
                <c:pt idx="5">
                  <c:v>płatności na rzecz beneficjentów                   [2017 - 7,85%                       2018 - 11,81%]</c:v>
                </c:pt>
              </c:strCache>
            </c:strRef>
          </c:cat>
          <c:val>
            <c:numRef>
              <c:f>'Podsumowanie (mln EUR)'!$D$177:$D$182</c:f>
              <c:numCache>
                <c:formatCode>#,##0.00</c:formatCode>
                <c:ptCount val="6"/>
                <c:pt idx="1">
                  <c:v>348.12647959959827</c:v>
                </c:pt>
                <c:pt idx="2">
                  <c:v>370.41096126578645</c:v>
                </c:pt>
                <c:pt idx="3">
                  <c:v>310.06164481917341</c:v>
                </c:pt>
                <c:pt idx="4">
                  <c:v>274.84618621555688</c:v>
                </c:pt>
                <c:pt idx="5">
                  <c:v>46.349983318982012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831040"/>
        <c:axId val="101832576"/>
        <c:axId val="0"/>
      </c:bar3DChart>
      <c:catAx>
        <c:axId val="10183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1832576"/>
        <c:crosses val="autoZero"/>
        <c:auto val="1"/>
        <c:lblAlgn val="ctr"/>
        <c:lblOffset val="100"/>
        <c:noMultiLvlLbl val="0"/>
      </c:catAx>
      <c:valAx>
        <c:axId val="10183257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831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pl-PL" sz="1600" dirty="0"/>
              <a:t>4 Środowisko i zasoby</a:t>
            </a:r>
          </a:p>
          <a:p>
            <a:pPr>
              <a:defRPr sz="1600"/>
            </a:pPr>
            <a:r>
              <a:rPr lang="pl-PL" sz="1600" dirty="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EUR)'!$B$202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204249336280642E-3"/>
                  <c:y val="-1.6683581704134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816997345122569E-3"/>
                  <c:y val="5.958422037191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612748008841929E-3"/>
                  <c:y val="7.62678020760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612748008841929E-3"/>
                  <c:y val="5.48174827421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08498672561284E-3"/>
                  <c:y val="6.4350958001663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08498672561284E-3"/>
                  <c:y val="-2.38336881487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EUR)'!$A$203:$A$208</c:f>
              <c:strCache>
                <c:ptCount val="6"/>
                <c:pt idx="0">
                  <c:v>alokacja</c:v>
                </c:pt>
                <c:pt idx="1">
                  <c:v>nabory                           [2017 - 92,00%,                      2018 - 92,13%]</c:v>
                </c:pt>
                <c:pt idx="2">
                  <c:v>wnioski po ocenie formalnej                                         [2017 - 103,33%                 2018 - 103,83%]</c:v>
                </c:pt>
                <c:pt idx="3">
                  <c:v>wnioski zatwierdzone                                                    [2017 - 76,54%                 2018 - 78,06%]</c:v>
                </c:pt>
                <c:pt idx="4">
                  <c:v>umowy o dofinansowanie       [2017 - 49,27%              2018 - 59,82%]</c:v>
                </c:pt>
                <c:pt idx="5">
                  <c:v>płatności na rzecz beneficjentów                   [2017 - 1,02%                       2018 - 5,51%]</c:v>
                </c:pt>
              </c:strCache>
            </c:strRef>
          </c:cat>
          <c:val>
            <c:numRef>
              <c:f>'Podsumowanie (mln EUR)'!$B$203:$B$208</c:f>
              <c:numCache>
                <c:formatCode>#,##0.00</c:formatCode>
                <c:ptCount val="6"/>
                <c:pt idx="0">
                  <c:v>180.030665</c:v>
                </c:pt>
                <c:pt idx="1">
                  <c:v>52.976831104094913</c:v>
                </c:pt>
                <c:pt idx="2">
                  <c:v>76.471398452449293</c:v>
                </c:pt>
                <c:pt idx="3">
                  <c:v>123.64775174129355</c:v>
                </c:pt>
                <c:pt idx="4">
                  <c:v>85.949241159586677</c:v>
                </c:pt>
                <c:pt idx="5">
                  <c:v>1.8400434653654805</c:v>
                </c:pt>
              </c:numCache>
            </c:numRef>
          </c:val>
        </c:ser>
        <c:ser>
          <c:idx val="1"/>
          <c:order val="1"/>
          <c:tx>
            <c:strRef>
              <c:f>'Podsumowanie (mln EUR)'!$C$202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9.1225496017683858E-3"/>
                  <c:y val="5.958422037191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225496017683302E-3"/>
                  <c:y val="5.243411392728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25003352117964E-3"/>
                  <c:y val="-2.1857931701282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944427630646406E-4"/>
                  <c:y val="-8.5681170560628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10482360197526E-3"/>
                  <c:y val="-2.5501858652341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EUR)'!$A$203:$A$208</c:f>
              <c:strCache>
                <c:ptCount val="6"/>
                <c:pt idx="0">
                  <c:v>alokacja</c:v>
                </c:pt>
                <c:pt idx="1">
                  <c:v>nabory                           [2017 - 92,00%,                      2018 - 92,13%]</c:v>
                </c:pt>
                <c:pt idx="2">
                  <c:v>wnioski po ocenie formalnej                                         [2017 - 103,33%                 2018 - 103,83%]</c:v>
                </c:pt>
                <c:pt idx="3">
                  <c:v>wnioski zatwierdzone                                                    [2017 - 76,54%                 2018 - 78,06%]</c:v>
                </c:pt>
                <c:pt idx="4">
                  <c:v>umowy o dofinansowanie       [2017 - 49,27%              2018 - 59,82%]</c:v>
                </c:pt>
                <c:pt idx="5">
                  <c:v>płatności na rzecz beneficjentów                   [2017 - 1,02%                       2018 - 5,51%]</c:v>
                </c:pt>
              </c:strCache>
            </c:strRef>
          </c:cat>
          <c:val>
            <c:numRef>
              <c:f>'Podsumowanie (mln EUR)'!$C$203:$C$208</c:f>
              <c:numCache>
                <c:formatCode>#,##0.00</c:formatCode>
                <c:ptCount val="6"/>
                <c:pt idx="1">
                  <c:v>165.62552373230005</c:v>
                </c:pt>
                <c:pt idx="2">
                  <c:v>186.02427054630695</c:v>
                </c:pt>
                <c:pt idx="3">
                  <c:v>137.78759618733258</c:v>
                </c:pt>
                <c:pt idx="4">
                  <c:v>88.705104635476474</c:v>
                </c:pt>
                <c:pt idx="5">
                  <c:v>1.8400434653654805</c:v>
                </c:pt>
              </c:numCache>
            </c:numRef>
          </c:val>
        </c:ser>
        <c:ser>
          <c:idx val="2"/>
          <c:order val="2"/>
          <c:tx>
            <c:strRef>
              <c:f>'Podsumowanie (mln EUR)'!$D$202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9.7243744947879355E-3"/>
                  <c:y val="-2.1786618303671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20958590807917E-3"/>
                  <c:y val="-1.2709361122037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54645460849177E-2"/>
                  <c:y val="-3.018545987382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729457263369201E-3"/>
                  <c:y val="-1.8496818671799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81367587509445E-3"/>
                  <c:y val="-1.350206583652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EUR)'!$A$203:$A$208</c:f>
              <c:strCache>
                <c:ptCount val="6"/>
                <c:pt idx="0">
                  <c:v>alokacja</c:v>
                </c:pt>
                <c:pt idx="1">
                  <c:v>nabory                           [2017 - 92,00%,                      2018 - 92,13%]</c:v>
                </c:pt>
                <c:pt idx="2">
                  <c:v>wnioski po ocenie formalnej                                         [2017 - 103,33%                 2018 - 103,83%]</c:v>
                </c:pt>
                <c:pt idx="3">
                  <c:v>wnioski zatwierdzone                                                    [2017 - 76,54%                 2018 - 78,06%]</c:v>
                </c:pt>
                <c:pt idx="4">
                  <c:v>umowy o dofinansowanie       [2017 - 49,27%              2018 - 59,82%]</c:v>
                </c:pt>
                <c:pt idx="5">
                  <c:v>płatności na rzecz beneficjentów                   [2017 - 1,02%                       2018 - 5,51%]</c:v>
                </c:pt>
              </c:strCache>
            </c:strRef>
          </c:cat>
          <c:val>
            <c:numRef>
              <c:f>'Podsumowanie (mln EUR)'!$D$203:$D$208</c:f>
              <c:numCache>
                <c:formatCode>#,##0.00</c:formatCode>
                <c:ptCount val="6"/>
                <c:pt idx="1">
                  <c:v>165.86506018465366</c:v>
                </c:pt>
                <c:pt idx="2">
                  <c:v>186.9322714576158</c:v>
                </c:pt>
                <c:pt idx="3">
                  <c:v>140.54030000239192</c:v>
                </c:pt>
                <c:pt idx="4">
                  <c:v>107.68629612275164</c:v>
                </c:pt>
                <c:pt idx="5">
                  <c:v>9.9175784275736714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902592"/>
        <c:axId val="101928960"/>
        <c:axId val="0"/>
      </c:bar3DChart>
      <c:catAx>
        <c:axId val="10190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1928960"/>
        <c:crosses val="autoZero"/>
        <c:auto val="1"/>
        <c:lblAlgn val="ctr"/>
        <c:lblOffset val="100"/>
        <c:noMultiLvlLbl val="0"/>
      </c:catAx>
      <c:valAx>
        <c:axId val="1019289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902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en-US" sz="1600" dirty="0" smtClean="0"/>
              <a:t>5</a:t>
            </a:r>
            <a:r>
              <a:rPr lang="pl-PL" sz="1600" dirty="0" smtClean="0"/>
              <a:t> </a:t>
            </a:r>
            <a:r>
              <a:rPr lang="pl-PL" sz="1600" dirty="0"/>
              <a:t>Transport</a:t>
            </a:r>
          </a:p>
          <a:p>
            <a:pPr>
              <a:defRPr sz="1600"/>
            </a:pPr>
            <a:r>
              <a:rPr lang="pl-PL" sz="1600" dirty="0"/>
              <a:t>[mln</a:t>
            </a:r>
            <a:r>
              <a:rPr lang="en-US" sz="1600" dirty="0"/>
              <a:t> </a:t>
            </a:r>
            <a:r>
              <a:rPr lang="pl-PL" sz="1600" dirty="0"/>
              <a:t>euro]</a:t>
            </a:r>
            <a:endParaRPr lang="en-US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EUR)'!$B$229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-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62585136491398E-2"/>
                  <c:y val="5.9584220371910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5.48174827421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39650584963253E-3"/>
                  <c:y val="5.958422037191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786200779951004E-3"/>
                  <c:y val="5.7200851557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96067685764998E-16"/>
                  <c:y val="-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EUR)'!$A$230:$A$235</c:f>
              <c:strCache>
                <c:ptCount val="6"/>
                <c:pt idx="0">
                  <c:v>alokacja</c:v>
                </c:pt>
                <c:pt idx="1">
                  <c:v>nabory                           [2017 - 60,15%,                      2018 - 76,81%]</c:v>
                </c:pt>
                <c:pt idx="2">
                  <c:v>wnioski po ocenie formalnej                                           [2017 - 55,37%                 2018 - 61,79%]</c:v>
                </c:pt>
                <c:pt idx="3">
                  <c:v>wnioski zatwierdzone                           [2017 - 50,58%                 2018 - 58,79%]</c:v>
                </c:pt>
                <c:pt idx="4">
                  <c:v>umowy o dofinansowanie       [2017 - 44,55%              2018 - 55,33%]</c:v>
                </c:pt>
                <c:pt idx="5">
                  <c:v>płatności na rzecz beneficjentów                   [2017 -18,73%                       2018 - 22,99%]</c:v>
                </c:pt>
              </c:strCache>
            </c:strRef>
          </c:cat>
          <c:val>
            <c:numRef>
              <c:f>'Podsumowanie (mln EUR)'!$B$230:$B$235</c:f>
              <c:numCache>
                <c:formatCode>#,##0.00</c:formatCode>
                <c:ptCount val="6"/>
                <c:pt idx="0">
                  <c:v>340.626305</c:v>
                </c:pt>
                <c:pt idx="1">
                  <c:v>44.271429267125917</c:v>
                </c:pt>
                <c:pt idx="2">
                  <c:v>57.906522579410641</c:v>
                </c:pt>
                <c:pt idx="3">
                  <c:v>83.87660548698814</c:v>
                </c:pt>
                <c:pt idx="4">
                  <c:v>90.430859601033319</c:v>
                </c:pt>
                <c:pt idx="5">
                  <c:v>63.785334249425958</c:v>
                </c:pt>
              </c:numCache>
            </c:numRef>
          </c:val>
        </c:ser>
        <c:ser>
          <c:idx val="1"/>
          <c:order val="1"/>
          <c:tx>
            <c:strRef>
              <c:f>'Podsumowanie (mln EUR)'!$C$229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5.9786200779951004E-3"/>
                  <c:y val="6.1967589186787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411654825546687E-3"/>
                  <c:y val="8.9069495281305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4732750974938755E-3"/>
                  <c:y val="6.1967589186787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9679301169926506E-3"/>
                  <c:y val="5.243411392728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467882099730128E-3"/>
                  <c:y val="-1.65013572065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EUR)'!$A$230:$A$235</c:f>
              <c:strCache>
                <c:ptCount val="6"/>
                <c:pt idx="0">
                  <c:v>alokacja</c:v>
                </c:pt>
                <c:pt idx="1">
                  <c:v>nabory                           [2017 - 60,15%,                      2018 - 76,81%]</c:v>
                </c:pt>
                <c:pt idx="2">
                  <c:v>wnioski po ocenie formalnej                                           [2017 - 55,37%                 2018 - 61,79%]</c:v>
                </c:pt>
                <c:pt idx="3">
                  <c:v>wnioski zatwierdzone                           [2017 - 50,58%                 2018 - 58,79%]</c:v>
                </c:pt>
                <c:pt idx="4">
                  <c:v>umowy o dofinansowanie       [2017 - 44,55%              2018 - 55,33%]</c:v>
                </c:pt>
                <c:pt idx="5">
                  <c:v>płatności na rzecz beneficjentów                   [2017 -18,73%                       2018 - 22,99%]</c:v>
                </c:pt>
              </c:strCache>
            </c:strRef>
          </c:cat>
          <c:val>
            <c:numRef>
              <c:f>'Podsumowanie (mln EUR)'!$C$230:$C$235</c:f>
              <c:numCache>
                <c:formatCode>#,##0.00</c:formatCode>
                <c:ptCount val="6"/>
                <c:pt idx="1">
                  <c:v>204.88892997751628</c:v>
                </c:pt>
                <c:pt idx="2">
                  <c:v>188.60032277793727</c:v>
                </c:pt>
                <c:pt idx="3">
                  <c:v>172.27552451683889</c:v>
                </c:pt>
                <c:pt idx="4">
                  <c:v>151.76065614954078</c:v>
                </c:pt>
                <c:pt idx="5">
                  <c:v>63.785334249425958</c:v>
                </c:pt>
              </c:numCache>
            </c:numRef>
          </c:val>
        </c:ser>
        <c:ser>
          <c:idx val="2"/>
          <c:order val="2"/>
          <c:tx>
            <c:strRef>
              <c:f>'Podsumowanie (mln EUR)'!$D$229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2.9893100389975502E-3"/>
                  <c:y val="-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22055176543474E-3"/>
                  <c:y val="-8.9169897038467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78430268576561E-3"/>
                  <c:y val="-1.2750460159081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880582006895659E-3"/>
                  <c:y val="-5.60035371445214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3825234107698012E-3"/>
                  <c:y val="-1.1300358518723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EUR)'!$A$230:$A$235</c:f>
              <c:strCache>
                <c:ptCount val="6"/>
                <c:pt idx="0">
                  <c:v>alokacja</c:v>
                </c:pt>
                <c:pt idx="1">
                  <c:v>nabory                           [2017 - 60,15%,                      2018 - 76,81%]</c:v>
                </c:pt>
                <c:pt idx="2">
                  <c:v>wnioski po ocenie formalnej                                           [2017 - 55,37%                 2018 - 61,79%]</c:v>
                </c:pt>
                <c:pt idx="3">
                  <c:v>wnioski zatwierdzone                           [2017 - 50,58%                 2018 - 58,79%]</c:v>
                </c:pt>
                <c:pt idx="4">
                  <c:v>umowy o dofinansowanie       [2017 - 44,55%              2018 - 55,33%]</c:v>
                </c:pt>
                <c:pt idx="5">
                  <c:v>płatności na rzecz beneficjentów                   [2017 -18,73%                       2018 - 22,99%]</c:v>
                </c:pt>
              </c:strCache>
            </c:strRef>
          </c:cat>
          <c:val>
            <c:numRef>
              <c:f>'Podsumowanie (mln EUR)'!$D$230:$D$235</c:f>
              <c:numCache>
                <c:formatCode>#,##0.00</c:formatCode>
                <c:ptCount val="6"/>
                <c:pt idx="1">
                  <c:v>261.65015374330272</c:v>
                </c:pt>
                <c:pt idx="2">
                  <c:v>210.45733143895907</c:v>
                </c:pt>
                <c:pt idx="3">
                  <c:v>200.25751958955226</c:v>
                </c:pt>
                <c:pt idx="4">
                  <c:v>188.48466232060852</c:v>
                </c:pt>
                <c:pt idx="5">
                  <c:v>74.889183419441267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924672"/>
        <c:axId val="102926208"/>
        <c:axId val="0"/>
      </c:bar3DChart>
      <c:catAx>
        <c:axId val="10292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2926208"/>
        <c:crosses val="autoZero"/>
        <c:auto val="1"/>
        <c:lblAlgn val="ctr"/>
        <c:lblOffset val="100"/>
        <c:noMultiLvlLbl val="0"/>
      </c:catAx>
      <c:valAx>
        <c:axId val="1029262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2924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 </a:t>
            </a:r>
            <a:r>
              <a:rPr lang="pl-PL" sz="1600" dirty="0"/>
              <a:t>6 Infrastruktura spójności społecznej</a:t>
            </a:r>
          </a:p>
          <a:p>
            <a:pPr>
              <a:defRPr sz="1600"/>
            </a:pPr>
            <a:r>
              <a:rPr lang="pl-PL" sz="1600" dirty="0"/>
              <a:t>[mln euro]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EUR)'!$B$255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1954038059E-3"/>
                  <c:y val="-1.668358170413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809228566085473E-2"/>
                  <c:y val="5.9373658182123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6551954038059E-3"/>
                  <c:y val="5.005074511240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46551954038059E-3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960678147605303E-16"/>
                  <c:y val="-1.430021288925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EUR)'!$A$256:$A$261</c:f>
              <c:strCache>
                <c:ptCount val="6"/>
                <c:pt idx="0">
                  <c:v>alokacja</c:v>
                </c:pt>
                <c:pt idx="1">
                  <c:v>nabory                           [2017 - 98,02%,                      2018 - 98,02%]</c:v>
                </c:pt>
                <c:pt idx="2">
                  <c:v>wnioski po ocenie formalnej                                                [2017 - 137,48%                 2018  - 138,38%]</c:v>
                </c:pt>
                <c:pt idx="3">
                  <c:v>wnioski zatwierdzone                          [2017 - 61,11%                 2018 - 86,38%]</c:v>
                </c:pt>
                <c:pt idx="4">
                  <c:v>umowy o dofinansowanie       [2017 - 43,26%              2018 - 61,13%]</c:v>
                </c:pt>
                <c:pt idx="5">
                  <c:v>płatności na rzecz beneficjentów                   [2017 - 6,79%                       2018 - 9,31%]</c:v>
                </c:pt>
              </c:strCache>
            </c:strRef>
          </c:cat>
          <c:val>
            <c:numRef>
              <c:f>'Podsumowanie (mln EUR)'!$B$256:$B$261</c:f>
              <c:numCache>
                <c:formatCode>#,##0.00</c:formatCode>
                <c:ptCount val="6"/>
                <c:pt idx="0">
                  <c:v>163.02683200000001</c:v>
                </c:pt>
                <c:pt idx="1">
                  <c:v>4.8972935299464222</c:v>
                </c:pt>
                <c:pt idx="2">
                  <c:v>212.55955119833527</c:v>
                </c:pt>
                <c:pt idx="3">
                  <c:v>96.076347428721789</c:v>
                </c:pt>
                <c:pt idx="4">
                  <c:v>70.524082551186382</c:v>
                </c:pt>
                <c:pt idx="5">
                  <c:v>11.064422751626484</c:v>
                </c:pt>
              </c:numCache>
            </c:numRef>
          </c:val>
        </c:ser>
        <c:ser>
          <c:idx val="1"/>
          <c:order val="1"/>
          <c:tx>
            <c:strRef>
              <c:f>'Podsumowanie (mln EUR)'!$C$255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4946551954038058E-2"/>
                  <c:y val="-1.191684407438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803390738026515E-17"/>
                  <c:y val="-1.906695051901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09693851070908E-3"/>
                  <c:y val="-2.0906648510525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47482500471054E-3"/>
                  <c:y val="-2.2809402558874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276576175690483E-3"/>
                  <c:y val="-1.70568510405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EUR)'!$A$256:$A$261</c:f>
              <c:strCache>
                <c:ptCount val="6"/>
                <c:pt idx="0">
                  <c:v>alokacja</c:v>
                </c:pt>
                <c:pt idx="1">
                  <c:v>nabory                           [2017 - 98,02%,                      2018 - 98,02%]</c:v>
                </c:pt>
                <c:pt idx="2">
                  <c:v>wnioski po ocenie formalnej                                                [2017 - 137,48%                 2018  - 138,38%]</c:v>
                </c:pt>
                <c:pt idx="3">
                  <c:v>wnioski zatwierdzone                          [2017 - 61,11%                 2018 - 86,38%]</c:v>
                </c:pt>
                <c:pt idx="4">
                  <c:v>umowy o dofinansowanie       [2017 - 43,26%              2018 - 61,13%]</c:v>
                </c:pt>
                <c:pt idx="5">
                  <c:v>płatności na rzecz beneficjentów                   [2017 - 6,79%                       2018 - 9,31%]</c:v>
                </c:pt>
              </c:strCache>
            </c:strRef>
          </c:cat>
          <c:val>
            <c:numRef>
              <c:f>'Podsumowanie (mln EUR)'!$C$256:$C$261</c:f>
              <c:numCache>
                <c:formatCode>#,##0.00</c:formatCode>
                <c:ptCount val="6"/>
                <c:pt idx="1">
                  <c:v>159.7932009902411</c:v>
                </c:pt>
                <c:pt idx="2">
                  <c:v>224.13572604764641</c:v>
                </c:pt>
                <c:pt idx="3">
                  <c:v>99.625798186949879</c:v>
                </c:pt>
                <c:pt idx="4">
                  <c:v>70.524082551186382</c:v>
                </c:pt>
                <c:pt idx="5">
                  <c:v>11.064422751626484</c:v>
                </c:pt>
              </c:numCache>
            </c:numRef>
          </c:val>
        </c:ser>
        <c:ser>
          <c:idx val="2"/>
          <c:order val="2"/>
          <c:tx>
            <c:strRef>
              <c:f>'Podsumowanie (mln EUR)'!$D$255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4.4078205538156485E-3"/>
                  <c:y val="-1.2372123818074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10178613649638E-2"/>
                  <c:y val="-1.713886144782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185101630080372E-3"/>
                  <c:y val="-1.8677166501019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08573047977371E-3"/>
                  <c:y val="-1.9370407792527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3955875660223838E-3"/>
                  <c:y val="-1.93704077925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EUR)'!$A$256:$A$261</c:f>
              <c:strCache>
                <c:ptCount val="6"/>
                <c:pt idx="0">
                  <c:v>alokacja</c:v>
                </c:pt>
                <c:pt idx="1">
                  <c:v>nabory                           [2017 - 98,02%,                      2018 - 98,02%]</c:v>
                </c:pt>
                <c:pt idx="2">
                  <c:v>wnioski po ocenie formalnej                                                [2017 - 137,48%                 2018  - 138,38%]</c:v>
                </c:pt>
                <c:pt idx="3">
                  <c:v>wnioski zatwierdzone                          [2017 - 61,11%                 2018 - 86,38%]</c:v>
                </c:pt>
                <c:pt idx="4">
                  <c:v>umowy o dofinansowanie       [2017 - 43,26%              2018 - 61,13%]</c:v>
                </c:pt>
                <c:pt idx="5">
                  <c:v>płatności na rzecz beneficjentów                   [2017 - 6,79%                       2018 - 9,31%]</c:v>
                </c:pt>
              </c:strCache>
            </c:strRef>
          </c:cat>
          <c:val>
            <c:numRef>
              <c:f>'Podsumowanie (mln EUR)'!$D$256:$D$261</c:f>
              <c:numCache>
                <c:formatCode>#,##0.00</c:formatCode>
                <c:ptCount val="6"/>
                <c:pt idx="1">
                  <c:v>159.79317372273249</c:v>
                </c:pt>
                <c:pt idx="2">
                  <c:v>225.59230213595487</c:v>
                </c:pt>
                <c:pt idx="3">
                  <c:v>140.82654751004594</c:v>
                </c:pt>
                <c:pt idx="4">
                  <c:v>99.6523592781286</c:v>
                </c:pt>
                <c:pt idx="5">
                  <c:v>15.182192884137008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967552"/>
        <c:axId val="103006208"/>
        <c:axId val="0"/>
      </c:bar3DChart>
      <c:catAx>
        <c:axId val="10296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3006208"/>
        <c:crosses val="autoZero"/>
        <c:auto val="1"/>
        <c:lblAlgn val="ctr"/>
        <c:lblOffset val="100"/>
        <c:noMultiLvlLbl val="0"/>
      </c:catAx>
      <c:valAx>
        <c:axId val="1030062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2967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Oś Priorytetowa</a:t>
            </a:r>
            <a:r>
              <a:rPr lang="pl-PL" sz="1600" baseline="0" dirty="0" smtClean="0"/>
              <a:t> </a:t>
            </a:r>
            <a:r>
              <a:rPr lang="pl-PL" sz="1600" baseline="0" dirty="0"/>
              <a:t>7 Infrastruktura edukacyjna</a:t>
            </a:r>
          </a:p>
          <a:p>
            <a:pPr>
              <a:defRPr sz="1600"/>
            </a:pPr>
            <a:r>
              <a:rPr lang="pl-PL" sz="1600" baseline="0" dirty="0"/>
              <a:t>[mln euro]</a:t>
            </a:r>
            <a:endParaRPr lang="pl-PL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EUR)'!$B$282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4839650584963253E-3"/>
                  <c:y val="-1.906695051901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401692144124951E-17"/>
                  <c:y val="-1.430021288925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732750974938755E-3"/>
                  <c:y val="4.7667376297528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9584032705074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893100389975502E-3"/>
                  <c:y val="5.7200851557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83965058496216E-3"/>
                  <c:y val="5.005074511240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EUR)'!$A$283:$A$288</c:f>
              <c:strCache>
                <c:ptCount val="6"/>
                <c:pt idx="0">
                  <c:v>alokacja</c:v>
                </c:pt>
                <c:pt idx="1">
                  <c:v>nabory                           [2017 - 103,10%,                      2018 - 103,10%]</c:v>
                </c:pt>
                <c:pt idx="2">
                  <c:v>wnioski po ocenie formalnej                                         [2017 - 117,00%                 2018 - 117,00%]</c:v>
                </c:pt>
                <c:pt idx="3">
                  <c:v>wnioski zatwierdzone                             [2017 - 86,74%                 2018 - 87,28%]</c:v>
                </c:pt>
                <c:pt idx="4">
                  <c:v>umowy o dofinansowanie       [2017 - 79,72%              2018 - 80,32%]</c:v>
                </c:pt>
                <c:pt idx="5">
                  <c:v>płatności na rzecz beneficjentów                   [2017 - 18,53%                       2018 - 28,08%]</c:v>
                </c:pt>
              </c:strCache>
            </c:strRef>
          </c:cat>
          <c:val>
            <c:numRef>
              <c:f>'Podsumowanie (mln EUR)'!$B$283:$B$288</c:f>
              <c:numCache>
                <c:formatCode>#,##0.00</c:formatCode>
                <c:ptCount val="6"/>
                <c:pt idx="0">
                  <c:v>60.95223</c:v>
                </c:pt>
                <c:pt idx="1">
                  <c:v>0</c:v>
                </c:pt>
                <c:pt idx="2">
                  <c:v>10.33548124282434</c:v>
                </c:pt>
                <c:pt idx="3">
                  <c:v>20.983535658247224</c:v>
                </c:pt>
                <c:pt idx="4">
                  <c:v>38.771711337543053</c:v>
                </c:pt>
                <c:pt idx="5">
                  <c:v>10.691330534825873</c:v>
                </c:pt>
              </c:numCache>
            </c:numRef>
          </c:val>
        </c:ser>
        <c:ser>
          <c:idx val="1"/>
          <c:order val="1"/>
          <c:tx>
            <c:strRef>
              <c:f>'Podsumowanie (mln EUR)'!$C$282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2.9893100389975502E-3"/>
                  <c:y val="-1.906695051901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46550194987751E-3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9679301169926506E-3"/>
                  <c:y val="5.4817482742157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786200779951004E-3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0283960915831543E-3"/>
                  <c:y val="-1.3681099997898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EUR)'!$A$283:$A$288</c:f>
              <c:strCache>
                <c:ptCount val="6"/>
                <c:pt idx="0">
                  <c:v>alokacja</c:v>
                </c:pt>
                <c:pt idx="1">
                  <c:v>nabory                           [2017 - 103,10%,                      2018 - 103,10%]</c:v>
                </c:pt>
                <c:pt idx="2">
                  <c:v>wnioski po ocenie formalnej                                         [2017 - 117,00%                 2018 - 117,00%]</c:v>
                </c:pt>
                <c:pt idx="3">
                  <c:v>wnioski zatwierdzone                             [2017 - 86,74%                 2018 - 87,28%]</c:v>
                </c:pt>
                <c:pt idx="4">
                  <c:v>umowy o dofinansowanie       [2017 - 79,72%              2018 - 80,32%]</c:v>
                </c:pt>
                <c:pt idx="5">
                  <c:v>płatności na rzecz beneficjentów                   [2017 - 18,53%                       2018 - 28,08%]</c:v>
                </c:pt>
              </c:strCache>
            </c:strRef>
          </c:cat>
          <c:val>
            <c:numRef>
              <c:f>'Podsumowanie (mln EUR)'!$C$283:$C$288</c:f>
              <c:numCache>
                <c:formatCode>#,##0.00</c:formatCode>
                <c:ptCount val="6"/>
                <c:pt idx="1">
                  <c:v>62.844033132414857</c:v>
                </c:pt>
                <c:pt idx="2">
                  <c:v>71.316838054917739</c:v>
                </c:pt>
                <c:pt idx="3">
                  <c:v>52.871962021622657</c:v>
                </c:pt>
                <c:pt idx="4">
                  <c:v>48.58860526932645</c:v>
                </c:pt>
                <c:pt idx="5">
                  <c:v>11.293525971106009</c:v>
                </c:pt>
              </c:numCache>
            </c:numRef>
          </c:val>
        </c:ser>
        <c:ser>
          <c:idx val="2"/>
          <c:order val="2"/>
          <c:tx>
            <c:strRef>
              <c:f>'Podsumowanie (mln EUR)'!$D$282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7.183406175208404E-3"/>
                  <c:y val="-1.9027915817161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931710035984705E-3"/>
                  <c:y val="-2.2583451688551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887662199492E-2"/>
                  <c:y val="-1.0627572912319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07261528380086E-2"/>
                  <c:y val="-1.656666526542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3393314113875448E-3"/>
                  <c:y val="-1.1799927635668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EUR)'!$A$283:$A$288</c:f>
              <c:strCache>
                <c:ptCount val="6"/>
                <c:pt idx="0">
                  <c:v>alokacja</c:v>
                </c:pt>
                <c:pt idx="1">
                  <c:v>nabory                           [2017 - 103,10%,                      2018 - 103,10%]</c:v>
                </c:pt>
                <c:pt idx="2">
                  <c:v>wnioski po ocenie formalnej                                         [2017 - 117,00%                 2018 - 117,00%]</c:v>
                </c:pt>
                <c:pt idx="3">
                  <c:v>wnioski zatwierdzone                             [2017 - 86,74%                 2018 - 87,28%]</c:v>
                </c:pt>
                <c:pt idx="4">
                  <c:v>umowy o dofinansowanie       [2017 - 79,72%              2018 - 80,32%]</c:v>
                </c:pt>
                <c:pt idx="5">
                  <c:v>płatności na rzecz beneficjentów                   [2017 - 18,53%                       2018 - 28,08%]</c:v>
                </c:pt>
              </c:strCache>
            </c:strRef>
          </c:cat>
          <c:val>
            <c:numRef>
              <c:f>'Podsumowanie (mln EUR)'!$D$283:$D$288</c:f>
              <c:numCache>
                <c:formatCode>#,##0.00</c:formatCode>
                <c:ptCount val="6"/>
                <c:pt idx="1">
                  <c:v>62.844033132414857</c:v>
                </c:pt>
                <c:pt idx="2">
                  <c:v>71.316838054917739</c:v>
                </c:pt>
                <c:pt idx="3">
                  <c:v>53.198104721584386</c:v>
                </c:pt>
                <c:pt idx="4">
                  <c:v>48.95645680013395</c:v>
                </c:pt>
                <c:pt idx="5">
                  <c:v>17.115950669728281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626880"/>
        <c:axId val="107628416"/>
        <c:axId val="0"/>
      </c:bar3DChart>
      <c:catAx>
        <c:axId val="107626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7628416"/>
        <c:crosses val="autoZero"/>
        <c:auto val="1"/>
        <c:lblAlgn val="ctr"/>
        <c:lblOffset val="100"/>
        <c:noMultiLvlLbl val="0"/>
      </c:catAx>
      <c:valAx>
        <c:axId val="1076284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76268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baseline="0" dirty="0" smtClean="0"/>
              <a:t>Oś Priorytetowa </a:t>
            </a:r>
            <a:r>
              <a:rPr lang="pl-PL" sz="1600" baseline="0" dirty="0"/>
              <a:t>8 Rynek pracy</a:t>
            </a:r>
          </a:p>
          <a:p>
            <a:pPr>
              <a:defRPr sz="1600"/>
            </a:pPr>
            <a:r>
              <a:rPr lang="pl-PL" sz="1600" baseline="0" dirty="0"/>
              <a:t>[mln euro]</a:t>
            </a:r>
            <a:endParaRPr lang="pl-PL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'Podsumowanie (mln EUR)'!$B$306</c:f>
              <c:strCache>
                <c:ptCount val="1"/>
                <c:pt idx="0">
                  <c:v>wyłącznie 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0445790923515627E-3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445790923515627E-3"/>
                  <c:y val="4.832035405502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445790923515627E-3"/>
                  <c:y val="6.2816460271537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371492436263014E-3"/>
                  <c:y val="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3152389460531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5371492436261912E-3"/>
                  <c:y val="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EUR)'!$A$307:$A$312</c:f>
              <c:strCache>
                <c:ptCount val="6"/>
                <c:pt idx="0">
                  <c:v>alokacja</c:v>
                </c:pt>
                <c:pt idx="1">
                  <c:v>nabory                           [2017 - 57,22%,                      2018 - 63,91%]</c:v>
                </c:pt>
                <c:pt idx="2">
                  <c:v>wnioski po ocenie formalnej                                           [2017 - 99,85%                 2018 - 102,61%]</c:v>
                </c:pt>
                <c:pt idx="3">
                  <c:v>wnioski zatwierdzone                        [2017 - 46,68%                 2018 - 53,86%]</c:v>
                </c:pt>
                <c:pt idx="4">
                  <c:v>umowy o dofinansowanie       [2017 - 45,33%              2018 - 49,14%]</c:v>
                </c:pt>
                <c:pt idx="5">
                  <c:v>płatności na rzecz beneficjentów                   [2017 - 19,28%                       2018 - 23,86%]</c:v>
                </c:pt>
              </c:strCache>
            </c:strRef>
          </c:cat>
          <c:val>
            <c:numRef>
              <c:f>'Podsumowanie (mln EUR)'!$B$307:$B$312</c:f>
              <c:numCache>
                <c:formatCode>#,##0.00</c:formatCode>
                <c:ptCount val="6"/>
                <c:pt idx="0">
                  <c:v>254.323171</c:v>
                </c:pt>
                <c:pt idx="1">
                  <c:v>32.67206467661692</c:v>
                </c:pt>
                <c:pt idx="2">
                  <c:v>88.750664351320324</c:v>
                </c:pt>
                <c:pt idx="3">
                  <c:v>31.086413805970157</c:v>
                </c:pt>
                <c:pt idx="4">
                  <c:v>28.361981656620738</c:v>
                </c:pt>
                <c:pt idx="5">
                  <c:v>30.678826038078835</c:v>
                </c:pt>
              </c:numCache>
            </c:numRef>
          </c:val>
        </c:ser>
        <c:ser>
          <c:idx val="1"/>
          <c:order val="1"/>
          <c:tx>
            <c:strRef>
              <c:f>'Podsumowanie (mln EUR)'!$C$306</c:f>
              <c:strCache>
                <c:ptCount val="1"/>
                <c:pt idx="0">
                  <c:v>narastająco do 31.12.2017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2059438789802084E-2"/>
                  <c:y val="5.073637175778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059438789802028E-2"/>
                  <c:y val="6.0400442568786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371492436263014E-3"/>
                  <c:y val="5.3152389460531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453974249774717E-2"/>
                  <c:y val="5.8828509161082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26392888919164E-3"/>
                  <c:y val="-1.636652244118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EUR)'!$A$307:$A$312</c:f>
              <c:strCache>
                <c:ptCount val="6"/>
                <c:pt idx="0">
                  <c:v>alokacja</c:v>
                </c:pt>
                <c:pt idx="1">
                  <c:v>nabory                           [2017 - 57,22%,                      2018 - 63,91%]</c:v>
                </c:pt>
                <c:pt idx="2">
                  <c:v>wnioski po ocenie formalnej                                           [2017 - 99,85%                 2018 - 102,61%]</c:v>
                </c:pt>
                <c:pt idx="3">
                  <c:v>wnioski zatwierdzone                        [2017 - 46,68%                 2018 - 53,86%]</c:v>
                </c:pt>
                <c:pt idx="4">
                  <c:v>umowy o dofinansowanie       [2017 - 45,33%              2018 - 49,14%]</c:v>
                </c:pt>
                <c:pt idx="5">
                  <c:v>płatności na rzecz beneficjentów                   [2017 - 19,28%                       2018 - 23,86%]</c:v>
                </c:pt>
              </c:strCache>
            </c:strRef>
          </c:cat>
          <c:val>
            <c:numRef>
              <c:f>'Podsumowanie (mln EUR)'!$C$307:$C$312</c:f>
              <c:numCache>
                <c:formatCode>#,##0.00</c:formatCode>
                <c:ptCount val="6"/>
                <c:pt idx="1">
                  <c:v>145.51934829936857</c:v>
                </c:pt>
                <c:pt idx="2">
                  <c:v>253.93776668101802</c:v>
                </c:pt>
                <c:pt idx="3">
                  <c:v>118.71400504448911</c:v>
                </c:pt>
                <c:pt idx="4">
                  <c:v>115.28102619833525</c:v>
                </c:pt>
                <c:pt idx="5">
                  <c:v>49.032069410160737</c:v>
                </c:pt>
              </c:numCache>
            </c:numRef>
          </c:val>
        </c:ser>
        <c:ser>
          <c:idx val="2"/>
          <c:order val="2"/>
          <c:tx>
            <c:strRef>
              <c:f>'Podsumowanie (mln EUR)'!$D$306</c:f>
              <c:strCache>
                <c:ptCount val="1"/>
                <c:pt idx="0">
                  <c:v>narastająco do 30.04.2018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2.4711166945363145E-3"/>
                  <c:y val="-1.0335990065030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988707807394624E-3"/>
                  <c:y val="-8.5917013786900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056479004706978E-3"/>
                  <c:y val="-6.8476029299636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389311918808637E-3"/>
                  <c:y val="-1.6511673740969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440693674113289E-3"/>
                  <c:y val="-2.067178989244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'Podsumowanie (mln EUR)'!$A$307:$A$312</c:f>
              <c:strCache>
                <c:ptCount val="6"/>
                <c:pt idx="0">
                  <c:v>alokacja</c:v>
                </c:pt>
                <c:pt idx="1">
                  <c:v>nabory                           [2017 - 57,22%,                      2018 - 63,91%]</c:v>
                </c:pt>
                <c:pt idx="2">
                  <c:v>wnioski po ocenie formalnej                                           [2017 - 99,85%                 2018 - 102,61%]</c:v>
                </c:pt>
                <c:pt idx="3">
                  <c:v>wnioski zatwierdzone                        [2017 - 46,68%                 2018 - 53,86%]</c:v>
                </c:pt>
                <c:pt idx="4">
                  <c:v>umowy o dofinansowanie       [2017 - 45,33%              2018 - 49,14%]</c:v>
                </c:pt>
                <c:pt idx="5">
                  <c:v>płatności na rzecz beneficjentów                   [2017 - 19,28%                       2018 - 23,86%]</c:v>
                </c:pt>
              </c:strCache>
            </c:strRef>
          </c:cat>
          <c:val>
            <c:numRef>
              <c:f>'Podsumowanie (mln EUR)'!$D$307:$D$312</c:f>
              <c:numCache>
                <c:formatCode>#,##0.00</c:formatCode>
                <c:ptCount val="6"/>
                <c:pt idx="1">
                  <c:v>162.53315833572526</c:v>
                </c:pt>
                <c:pt idx="2">
                  <c:v>260.94829650784538</c:v>
                </c:pt>
                <c:pt idx="3">
                  <c:v>136.96916709003062</c:v>
                </c:pt>
                <c:pt idx="4">
                  <c:v>124.97057946565251</c:v>
                </c:pt>
                <c:pt idx="5">
                  <c:v>60.683715059318793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710720"/>
        <c:axId val="107728896"/>
        <c:axId val="0"/>
      </c:bar3DChart>
      <c:catAx>
        <c:axId val="10771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07728896"/>
        <c:crosses val="autoZero"/>
        <c:auto val="1"/>
        <c:lblAlgn val="ctr"/>
        <c:lblOffset val="100"/>
        <c:noMultiLvlLbl val="0"/>
      </c:catAx>
      <c:valAx>
        <c:axId val="1077288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7710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186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201" y="4712969"/>
            <a:ext cx="5431748" cy="4465896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186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po.dolnyslask.pl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501008"/>
            <a:ext cx="7772400" cy="29523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SPRAWOZDANIE Z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 ROK 2017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2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Wrocław</a:t>
            </a:r>
            <a:r>
              <a:rPr lang="pl-PL" sz="2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pl-PL" sz="2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maj 2018</a:t>
            </a:r>
            <a:endParaRPr lang="pl-PL" sz="2000" i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005776959"/>
              </p:ext>
            </p:extLst>
          </p:nvPr>
        </p:nvGraphicFramePr>
        <p:xfrm>
          <a:off x="323528" y="1196752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371998119"/>
              </p:ext>
            </p:extLst>
          </p:nvPr>
        </p:nvGraphicFramePr>
        <p:xfrm>
          <a:off x="323528" y="119675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223375729"/>
              </p:ext>
            </p:extLst>
          </p:nvPr>
        </p:nvGraphicFramePr>
        <p:xfrm>
          <a:off x="395536" y="126876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168951027"/>
              </p:ext>
            </p:extLst>
          </p:nvPr>
        </p:nvGraphicFramePr>
        <p:xfrm>
          <a:off x="395536" y="1268760"/>
          <a:ext cx="835292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095765366"/>
              </p:ext>
            </p:extLst>
          </p:nvPr>
        </p:nvGraphicFramePr>
        <p:xfrm>
          <a:off x="395536" y="1340768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09941"/>
              </p:ext>
            </p:extLst>
          </p:nvPr>
        </p:nvGraphicFramePr>
        <p:xfrm>
          <a:off x="179512" y="2132857"/>
          <a:ext cx="4752528" cy="352839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674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77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3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1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zasada n+3 w 2018 r</a:t>
                      </a:r>
                      <a:r>
                        <a:rPr lang="pl-PL" sz="1600" dirty="0" smtClean="0">
                          <a:effectLst/>
                        </a:rPr>
                        <a:t>.</a:t>
                      </a:r>
                      <a:endParaRPr lang="pl-PL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1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kwota niezbędna do spełnienia zasady n+3 w 2018 </a:t>
                      </a:r>
                      <a:r>
                        <a:rPr lang="pl-PL" sz="1200" b="1" dirty="0" smtClean="0">
                          <a:effectLst/>
                        </a:rPr>
                        <a:t> </a:t>
                      </a:r>
                      <a:r>
                        <a:rPr lang="pl-PL" sz="1200" b="1" dirty="0">
                          <a:effectLst/>
                        </a:rPr>
                        <a:t>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/</a:t>
                      </a:r>
                      <a:r>
                        <a:rPr lang="pl-PL" sz="1200" b="1" dirty="0">
                          <a:effectLst/>
                        </a:rPr>
                        <a:t>eur/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kwota 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do </a:t>
                      </a:r>
                      <a:r>
                        <a:rPr lang="pl-PL" sz="1200" b="1" dirty="0" smtClean="0">
                          <a:effectLst/>
                        </a:rPr>
                        <a:t>30.04.2018 </a:t>
                      </a:r>
                      <a:endParaRPr lang="pl-PL" sz="12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/</a:t>
                      </a:r>
                      <a:r>
                        <a:rPr lang="pl-PL" sz="1200" b="1" dirty="0">
                          <a:effectLst/>
                        </a:rPr>
                        <a:t>eur/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stopień wykonania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/%/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</a:t>
                      </a: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realizacji</a:t>
                      </a:r>
                      <a:endParaRPr lang="pl-PL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2018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/eur/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EFRR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223 433 748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175 796 778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78,68%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47 636 </a:t>
                      </a:r>
                      <a:r>
                        <a:rPr lang="pl-PL" sz="1300" b="1" dirty="0" smtClean="0">
                          <a:effectLst/>
                        </a:rPr>
                        <a:t>970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5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EFS</a:t>
                      </a:r>
                      <a:endParaRPr lang="pl-PL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87 450 136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86 527 538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98,95%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922 598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</a:rPr>
                        <a:t>Suma 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310 883 884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262 324 316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84,38%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effectLst/>
                        </a:rPr>
                        <a:t>48 559 568</a:t>
                      </a:r>
                      <a:endParaRPr lang="pl-PL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513960"/>
              </p:ext>
            </p:extLst>
          </p:nvPr>
        </p:nvGraphicFramePr>
        <p:xfrm>
          <a:off x="5076056" y="2132857"/>
          <a:ext cx="3927512" cy="3549647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837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6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25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04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prognoza wydatków do KE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2018 r.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0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prognoza wydatków do KE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(wkład UE 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- kwota </a:t>
                      </a:r>
                      <a:r>
                        <a:rPr lang="pl-PL" sz="1200" dirty="0">
                          <a:effectLst/>
                        </a:rPr>
                        <a:t>wnioskowana)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 /eur/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wykonanie prognozy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na 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/eur/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stopień wykonania</a:t>
                      </a:r>
                      <a:r>
                        <a:rPr lang="pl-PL" sz="1200" b="1" baseline="0" dirty="0">
                          <a:solidFill>
                            <a:schemeClr val="bg1"/>
                          </a:solidFill>
                          <a:effectLst/>
                        </a:rPr>
                        <a:t>  prognozy</a:t>
                      </a: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bg1"/>
                          </a:solidFill>
                          <a:effectLst/>
                        </a:rPr>
                        <a:t>/%/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202 172 550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66 818 656,47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33,05%</a:t>
                      </a:r>
                      <a:endParaRPr lang="pl-PL" sz="13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84 365 433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21 830 051,19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25,88%</a:t>
                      </a:r>
                      <a:endParaRPr lang="pl-PL" sz="13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3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286 537 983</a:t>
                      </a:r>
                      <a:endParaRPr lang="pl-PL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88 648 707,66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30,94%</a:t>
                      </a:r>
                      <a:endParaRPr lang="pl-PL" sz="13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43608" y="112474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Zasada n+3  i prognoza wydatków do KE w 2018 r.</a:t>
            </a:r>
          </a:p>
          <a:p>
            <a:pPr algn="ctr"/>
            <a:r>
              <a:rPr lang="pl-PL" sz="2400" b="1" dirty="0"/>
              <a:t>(30.04.2018 r.)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1340768"/>
            <a:ext cx="81369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Wskaźniki Ram Wykonania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Ocena postępu realizacji celów pośrednich dla 2018 r.:</a:t>
            </a:r>
          </a:p>
          <a:p>
            <a:pPr algn="just"/>
            <a:endParaRPr lang="pl-PL" sz="20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ryzyko niezrealizowania celów nie występuje w Osi Priorytetowej 7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ryzyko niskie – Oś Priorytetowa 1, 3, 5 i 8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ryzyko średnie – Oś Priorytetowa 2 i 10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ryzyko wysokie – Oś Priorytetowa 4,6 i 9</a:t>
            </a:r>
          </a:p>
          <a:p>
            <a:pPr algn="just">
              <a:buFont typeface="Wingdings" pitchFamily="2" charset="2"/>
              <a:buChar char="Ø"/>
            </a:pPr>
            <a:endParaRPr lang="pl-PL" sz="2000" dirty="0" smtClean="0"/>
          </a:p>
          <a:p>
            <a:pPr algn="just"/>
            <a:r>
              <a:rPr lang="pl-PL" sz="2000" dirty="0" smtClean="0"/>
              <a:t>IZ RPO WD prowadzi negocjacje z </a:t>
            </a:r>
            <a:r>
              <a:rPr lang="pl-PL" sz="2000" dirty="0" smtClean="0"/>
              <a:t>Komisją Europejską </a:t>
            </a:r>
            <a:r>
              <a:rPr lang="pl-PL" sz="2000" dirty="0" smtClean="0"/>
              <a:t>w sprawie zmiany wartości celów pośrednich dla 2018 r.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755576" y="198884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Projekt </a:t>
            </a:r>
            <a:r>
              <a:rPr lang="pl-PL" sz="2400" i="1" dirty="0" smtClean="0"/>
              <a:t>Sprawozdania </a:t>
            </a:r>
            <a:r>
              <a:rPr lang="pl-PL" sz="2400" i="1" dirty="0" smtClean="0"/>
              <a:t>z realizacji RPO WD </a:t>
            </a:r>
            <a:r>
              <a:rPr lang="pl-PL" sz="2400" i="1" dirty="0" smtClean="0"/>
              <a:t>2014-2020</a:t>
            </a:r>
          </a:p>
          <a:p>
            <a:pPr algn="just"/>
            <a:r>
              <a:rPr lang="pl-PL" sz="2400" i="1" dirty="0" smtClean="0"/>
              <a:t>za </a:t>
            </a:r>
            <a:r>
              <a:rPr lang="pl-PL" sz="2400" i="1" dirty="0" smtClean="0"/>
              <a:t>2017 rok </a:t>
            </a:r>
            <a:r>
              <a:rPr lang="pl-PL" sz="2400" dirty="0" smtClean="0"/>
              <a:t>został do Państwa przesłany w dniu 2 maja br.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Streszczenie sprawozdania będzie dostępne na stronie internetowej </a:t>
            </a:r>
            <a:r>
              <a:rPr lang="pl-PL" sz="2400" dirty="0" smtClean="0">
                <a:hlinkClick r:id="rId4"/>
              </a:rPr>
              <a:t>www.rpo.dolnyslask.pl</a:t>
            </a:r>
            <a:r>
              <a:rPr lang="pl-PL" sz="2400" dirty="0" smtClean="0"/>
              <a:t> </a:t>
            </a:r>
          </a:p>
          <a:p>
            <a:pPr algn="just"/>
            <a:r>
              <a:rPr lang="pl-PL" sz="2400" dirty="0" smtClean="0"/>
              <a:t>w zakładce „</a:t>
            </a:r>
            <a:r>
              <a:rPr lang="pl-PL" sz="2400" i="1" dirty="0" smtClean="0"/>
              <a:t>Przeczytaj raporty, analizy i podsumowania”.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C000"/>
                </a:solidFill>
              </a:rPr>
              <a:t>Dziękuję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a 3"/>
          <p:cNvGrpSpPr/>
          <p:nvPr/>
        </p:nvGrpSpPr>
        <p:grpSpPr>
          <a:xfrm>
            <a:off x="1782989" y="952931"/>
            <a:ext cx="8735737" cy="5741517"/>
            <a:chOff x="1860351" y="1397071"/>
            <a:chExt cx="5423297" cy="4052636"/>
          </a:xfrm>
        </p:grpSpPr>
        <p:sp>
          <p:nvSpPr>
            <p:cNvPr id="6" name="Dowolny kształt 5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4957053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4196888" y="3943235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2836544" y="393965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15" name="Prostokąt 14"/>
          <p:cNvSpPr/>
          <p:nvPr/>
        </p:nvSpPr>
        <p:spPr>
          <a:xfrm>
            <a:off x="3570435" y="1591367"/>
            <a:ext cx="182469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alokacja </a:t>
            </a:r>
            <a:r>
              <a:rPr lang="pl-PL" sz="1600" b="1" dirty="0"/>
              <a:t>Programu </a:t>
            </a:r>
            <a:endParaRPr lang="pl-PL" sz="1600" b="1" dirty="0" smtClean="0"/>
          </a:p>
          <a:p>
            <a:pPr algn="ctr"/>
            <a:r>
              <a:rPr lang="pl-PL" sz="1600" b="1" dirty="0" smtClean="0"/>
              <a:t>2 252 546 589 euro</a:t>
            </a:r>
          </a:p>
          <a:p>
            <a:pPr algn="ctr"/>
            <a:r>
              <a:rPr lang="pl-PL" sz="1400" dirty="0"/>
              <a:t>(z rezerwą wykonania</a:t>
            </a:r>
            <a:r>
              <a:rPr lang="pl-PL" sz="1400" dirty="0" smtClean="0"/>
              <a:t>)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635447" y="1413301"/>
            <a:ext cx="20223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nabory</a:t>
            </a:r>
            <a:r>
              <a:rPr lang="pl-PL" sz="1400" dirty="0" smtClean="0"/>
              <a:t> </a:t>
            </a:r>
          </a:p>
          <a:p>
            <a:pPr algn="ctr"/>
            <a:r>
              <a:rPr lang="pl-PL" sz="1400" dirty="0" smtClean="0"/>
              <a:t>ogłoszono </a:t>
            </a:r>
            <a:r>
              <a:rPr lang="pl-PL" sz="1400" b="1" dirty="0" smtClean="0"/>
              <a:t>278 </a:t>
            </a:r>
            <a:r>
              <a:rPr lang="pl-PL" sz="1400" dirty="0" smtClean="0"/>
              <a:t>naborów, </a:t>
            </a:r>
          </a:p>
          <a:p>
            <a:pPr algn="ctr"/>
            <a:r>
              <a:rPr lang="pl-PL" sz="1400" dirty="0" smtClean="0"/>
              <a:t>o wartości </a:t>
            </a:r>
          </a:p>
          <a:p>
            <a:pPr algn="ctr"/>
            <a:r>
              <a:rPr lang="pl-PL" sz="1400" dirty="0" smtClean="0"/>
              <a:t>1 771 456 340 euro  </a:t>
            </a:r>
          </a:p>
          <a:p>
            <a:pPr algn="ctr"/>
            <a:r>
              <a:rPr lang="pl-PL" sz="1400" dirty="0" smtClean="0"/>
              <a:t> tj. 7</a:t>
            </a:r>
            <a:r>
              <a:rPr lang="pl-PL" sz="1400" b="1" dirty="0" smtClean="0"/>
              <a:t>8,64% alokacji</a:t>
            </a:r>
            <a:r>
              <a:rPr lang="pl-PL" sz="1400" dirty="0" smtClean="0"/>
              <a:t>         </a:t>
            </a:r>
            <a:endParaRPr lang="pl-PL" sz="1400" dirty="0"/>
          </a:p>
        </p:txBody>
      </p:sp>
      <p:sp>
        <p:nvSpPr>
          <p:cNvPr id="17" name="Prostokąt 16"/>
          <p:cNvSpPr/>
          <p:nvPr/>
        </p:nvSpPr>
        <p:spPr>
          <a:xfrm>
            <a:off x="4594636" y="317026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zatwierdzono</a:t>
            </a:r>
            <a:r>
              <a:rPr lang="pl-PL" sz="1400" dirty="0" smtClean="0"/>
              <a:t> </a:t>
            </a:r>
          </a:p>
          <a:p>
            <a:pPr algn="ctr"/>
            <a:r>
              <a:rPr lang="pl-PL" sz="1400" dirty="0" smtClean="0"/>
              <a:t>do </a:t>
            </a:r>
            <a:r>
              <a:rPr lang="pl-PL" sz="1400" dirty="0"/>
              <a:t>dofinansowania </a:t>
            </a:r>
            <a:r>
              <a:rPr lang="pl-PL" sz="1400" b="1" dirty="0"/>
              <a:t>2 </a:t>
            </a:r>
            <a:r>
              <a:rPr lang="pl-PL" sz="1400" b="1" dirty="0" smtClean="0"/>
              <a:t>587 </a:t>
            </a:r>
            <a:r>
              <a:rPr lang="pl-PL" sz="1400" dirty="0" smtClean="0"/>
              <a:t>projektów, </a:t>
            </a:r>
            <a:endParaRPr lang="pl-PL" sz="1400" dirty="0"/>
          </a:p>
          <a:p>
            <a:pPr algn="ctr"/>
            <a:r>
              <a:rPr lang="pl-PL" sz="1400" dirty="0" smtClean="0"/>
              <a:t>o  wartości środków </a:t>
            </a:r>
            <a:r>
              <a:rPr lang="pl-PL" sz="1400" dirty="0"/>
              <a:t>UE </a:t>
            </a:r>
            <a:r>
              <a:rPr lang="pl-PL" sz="1400" dirty="0" smtClean="0"/>
              <a:t> </a:t>
            </a:r>
            <a:endParaRPr lang="pl-PL" sz="1400" dirty="0"/>
          </a:p>
          <a:p>
            <a:pPr algn="ctr"/>
            <a:r>
              <a:rPr lang="pl-PL" sz="1400" dirty="0"/>
              <a:t>       </a:t>
            </a:r>
            <a:r>
              <a:rPr lang="pl-PL" sz="1400" dirty="0" smtClean="0"/>
              <a:t>1 316 592 728 euro  </a:t>
            </a:r>
          </a:p>
          <a:p>
            <a:pPr algn="ctr"/>
            <a:r>
              <a:rPr lang="pl-PL" sz="1400" dirty="0" smtClean="0"/>
              <a:t>tj</a:t>
            </a:r>
            <a:r>
              <a:rPr lang="pl-PL" sz="1400" dirty="0"/>
              <a:t>. </a:t>
            </a:r>
            <a:r>
              <a:rPr lang="pl-PL" sz="1400" b="1" dirty="0" smtClean="0"/>
              <a:t>58,45% </a:t>
            </a:r>
            <a:r>
              <a:rPr lang="pl-PL" sz="1400" b="1" dirty="0"/>
              <a:t>alokacji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6679144" y="3246861"/>
            <a:ext cx="22630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umowy </a:t>
            </a:r>
            <a:r>
              <a:rPr lang="pl-PL" sz="1400" b="1" dirty="0"/>
              <a:t>o dofinansowanie </a:t>
            </a:r>
          </a:p>
          <a:p>
            <a:pPr algn="ctr"/>
            <a:r>
              <a:rPr lang="pl-PL" sz="1400" dirty="0"/>
              <a:t>       podpisano </a:t>
            </a:r>
            <a:r>
              <a:rPr lang="pl-PL" sz="1400" b="1" dirty="0"/>
              <a:t>2 </a:t>
            </a:r>
            <a:r>
              <a:rPr lang="pl-PL" sz="1400" b="1" dirty="0" smtClean="0"/>
              <a:t>103 u</a:t>
            </a:r>
            <a:r>
              <a:rPr lang="pl-PL" sz="1400" dirty="0" smtClean="0"/>
              <a:t>mowy </a:t>
            </a:r>
          </a:p>
          <a:p>
            <a:pPr algn="ctr"/>
            <a:r>
              <a:rPr lang="pl-PL" sz="1400" dirty="0" smtClean="0"/>
              <a:t>o </a:t>
            </a:r>
            <a:r>
              <a:rPr lang="pl-PL" sz="1400" dirty="0"/>
              <a:t>wartości </a:t>
            </a:r>
            <a:r>
              <a:rPr lang="pl-PL" sz="1400" dirty="0" smtClean="0"/>
              <a:t>dofinansowania </a:t>
            </a:r>
            <a:endParaRPr lang="pl-PL" sz="1400" dirty="0"/>
          </a:p>
          <a:p>
            <a:pPr algn="ctr"/>
            <a:r>
              <a:rPr lang="pl-PL" sz="1400" dirty="0"/>
              <a:t>       </a:t>
            </a:r>
            <a:r>
              <a:rPr lang="pl-PL" sz="1400" dirty="0" smtClean="0"/>
              <a:t>1 135 376 723 euro, </a:t>
            </a:r>
          </a:p>
          <a:p>
            <a:pPr algn="ctr"/>
            <a:r>
              <a:rPr lang="pl-PL" sz="1400" dirty="0" smtClean="0"/>
              <a:t>tj</a:t>
            </a:r>
            <a:r>
              <a:rPr lang="pl-PL" sz="1400" dirty="0"/>
              <a:t>. </a:t>
            </a:r>
            <a:r>
              <a:rPr lang="pl-PL" sz="1400" b="1" dirty="0" smtClean="0"/>
              <a:t>50,40% </a:t>
            </a:r>
            <a:r>
              <a:rPr lang="pl-PL" sz="1400" b="1" dirty="0"/>
              <a:t>alokacji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3397716" y="5145188"/>
            <a:ext cx="2111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płatności</a:t>
            </a:r>
            <a:endParaRPr lang="pl-PL" sz="1400" b="1" dirty="0"/>
          </a:p>
          <a:p>
            <a:pPr algn="ctr"/>
            <a:r>
              <a:rPr lang="pl-PL" sz="1400" dirty="0" smtClean="0"/>
              <a:t>Beneficjentom przekazano </a:t>
            </a:r>
          </a:p>
          <a:p>
            <a:pPr algn="ctr"/>
            <a:r>
              <a:rPr lang="pl-PL" sz="1400" dirty="0" smtClean="0"/>
              <a:t>244 520 636 euro </a:t>
            </a:r>
          </a:p>
          <a:p>
            <a:pPr algn="ctr"/>
            <a:r>
              <a:rPr lang="pl-PL" sz="1400" dirty="0" smtClean="0"/>
              <a:t>tj</a:t>
            </a:r>
            <a:r>
              <a:rPr lang="pl-PL" sz="1400" dirty="0"/>
              <a:t>. </a:t>
            </a:r>
            <a:r>
              <a:rPr lang="pl-PL" sz="1400" b="1" dirty="0" smtClean="0"/>
              <a:t>10,86% </a:t>
            </a:r>
            <a:r>
              <a:rPr lang="pl-PL" sz="1400" b="1" dirty="0"/>
              <a:t>alokacji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5618426" y="5037898"/>
            <a:ext cx="21111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certyfikacja </a:t>
            </a:r>
          </a:p>
          <a:p>
            <a:pPr algn="ctr"/>
            <a:r>
              <a:rPr lang="pl-PL" sz="1400" dirty="0" smtClean="0"/>
              <a:t>Komisja Europejska dokonała refundacji  </a:t>
            </a:r>
          </a:p>
          <a:p>
            <a:pPr algn="ctr"/>
            <a:r>
              <a:rPr lang="pl-PL" sz="1400" dirty="0" smtClean="0"/>
              <a:t>195 767 389 euro, </a:t>
            </a:r>
            <a:endParaRPr lang="pl-PL" sz="1400" dirty="0"/>
          </a:p>
          <a:p>
            <a:pPr algn="ctr"/>
            <a:r>
              <a:rPr lang="pl-PL" sz="1400" dirty="0" smtClean="0"/>
              <a:t>tj</a:t>
            </a:r>
            <a:r>
              <a:rPr lang="pl-PL" sz="1400" b="1" dirty="0"/>
              <a:t>. </a:t>
            </a:r>
            <a:r>
              <a:rPr lang="pl-PL" sz="1400" b="1" dirty="0" smtClean="0"/>
              <a:t>8,69% alokacji</a:t>
            </a:r>
            <a:endParaRPr lang="pl-PL" sz="1400" b="1" dirty="0"/>
          </a:p>
        </p:txBody>
      </p:sp>
      <p:sp>
        <p:nvSpPr>
          <p:cNvPr id="21" name="Strzałka w prawo 20"/>
          <p:cNvSpPr/>
          <p:nvPr/>
        </p:nvSpPr>
        <p:spPr>
          <a:xfrm>
            <a:off x="107505" y="2348880"/>
            <a:ext cx="3312428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</a:t>
            </a:r>
            <a:r>
              <a:rPr lang="pl-PL" sz="2000" b="1" dirty="0" smtClean="0"/>
              <a:t>2014-2020</a:t>
            </a:r>
          </a:p>
          <a:p>
            <a:pPr algn="ctr"/>
            <a:r>
              <a:rPr lang="pl-PL" sz="2000" b="1" dirty="0" smtClean="0"/>
              <a:t>do 31.12.2017 r.</a:t>
            </a:r>
            <a:r>
              <a:rPr lang="pl-PL" sz="2000" b="1" dirty="0"/>
              <a:t/>
            </a:r>
            <a:br>
              <a:rPr lang="pl-PL" sz="2000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669866421"/>
              </p:ext>
            </p:extLst>
          </p:nvPr>
        </p:nvGraphicFramePr>
        <p:xfrm>
          <a:off x="323528" y="1268760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899446165"/>
              </p:ext>
            </p:extLst>
          </p:nvPr>
        </p:nvGraphicFramePr>
        <p:xfrm>
          <a:off x="395536" y="1124744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827683865"/>
              </p:ext>
            </p:extLst>
          </p:nvPr>
        </p:nvGraphicFramePr>
        <p:xfrm>
          <a:off x="395536" y="1268760"/>
          <a:ext cx="835292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217994083"/>
              </p:ext>
            </p:extLst>
          </p:nvPr>
        </p:nvGraphicFramePr>
        <p:xfrm>
          <a:off x="395536" y="1196752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35454432"/>
              </p:ext>
            </p:extLst>
          </p:nvPr>
        </p:nvGraphicFramePr>
        <p:xfrm>
          <a:off x="395536" y="1268760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330197366"/>
              </p:ext>
            </p:extLst>
          </p:nvPr>
        </p:nvGraphicFramePr>
        <p:xfrm>
          <a:off x="323528" y="1196752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484832971"/>
              </p:ext>
            </p:extLst>
          </p:nvPr>
        </p:nvGraphicFramePr>
        <p:xfrm>
          <a:off x="323528" y="1196752"/>
          <a:ext cx="849694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7874</TotalTime>
  <Words>609</Words>
  <Application>Microsoft Office PowerPoint</Application>
  <PresentationFormat>Pokaz na ekranie (4:3)</PresentationFormat>
  <Paragraphs>333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SPRAWOZDANIE Z REALIZACJI  REGIONALNEGO PROGRAMU OPERACYJNEGO WOJEWÓDZTWA DOLNOŚLĄSKIEGO 2014-2020 ZA ROK 2017  Wrocław, maj 2018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Elżbieta Krystecka</cp:lastModifiedBy>
  <cp:revision>1277</cp:revision>
  <cp:lastPrinted>2018-05-09T07:34:38Z</cp:lastPrinted>
  <dcterms:created xsi:type="dcterms:W3CDTF">2015-04-22T07:48:15Z</dcterms:created>
  <dcterms:modified xsi:type="dcterms:W3CDTF">2018-05-11T08:04:45Z</dcterms:modified>
</cp:coreProperties>
</file>