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4" r:id="rId3"/>
    <p:sldId id="333" r:id="rId4"/>
    <p:sldId id="352" r:id="rId5"/>
    <p:sldId id="262" r:id="rId6"/>
    <p:sldId id="343" r:id="rId7"/>
    <p:sldId id="342" r:id="rId8"/>
    <p:sldId id="344" r:id="rId9"/>
    <p:sldId id="349" r:id="rId10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DC000"/>
    <a:srgbClr val="4F81BD"/>
    <a:srgbClr val="0099FF"/>
    <a:srgbClr val="FF9900"/>
    <a:srgbClr val="7300FF"/>
    <a:srgbClr val="FFFF00"/>
    <a:srgbClr val="FEFC9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38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9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KPGiR%20oraz%20KO&#346;iGW\KBiF%20kwiecie&#324;%202018\wykres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Stan </a:t>
            </a:r>
            <a:r>
              <a:rPr lang="en-US" dirty="0" smtClean="0"/>
              <a:t>w</a:t>
            </a:r>
            <a:r>
              <a:rPr lang="pl-PL" dirty="0" err="1" smtClean="0"/>
              <a:t>drażania</a:t>
            </a:r>
            <a:r>
              <a:rPr lang="en-US" dirty="0" smtClean="0"/>
              <a:t> </a:t>
            </a:r>
            <a:r>
              <a:rPr lang="en-US" dirty="0"/>
              <a:t>RPO WD - </a:t>
            </a:r>
            <a:r>
              <a:rPr lang="en-US" dirty="0" err="1" smtClean="0"/>
              <a:t>sto</a:t>
            </a:r>
            <a:r>
              <a:rPr lang="pl-PL" dirty="0" smtClean="0"/>
              <a:t>p</a:t>
            </a:r>
            <a:r>
              <a:rPr lang="en-US" dirty="0" err="1" smtClean="0"/>
              <a:t>ień</a:t>
            </a:r>
            <a:r>
              <a:rPr lang="en-US" dirty="0" smtClean="0"/>
              <a:t> </a:t>
            </a:r>
            <a:r>
              <a:rPr lang="en-US" dirty="0" err="1"/>
              <a:t>wykorzystania</a:t>
            </a:r>
            <a:r>
              <a:rPr lang="en-US" dirty="0"/>
              <a:t> </a:t>
            </a:r>
            <a:r>
              <a:rPr lang="en-US" dirty="0" err="1"/>
              <a:t>alokacji</a:t>
            </a:r>
            <a:r>
              <a:rPr lang="en-US" dirty="0"/>
              <a:t> </a:t>
            </a:r>
            <a:endParaRPr lang="pl-PL" dirty="0" smtClean="0"/>
          </a:p>
          <a:p>
            <a:pPr>
              <a:defRPr/>
            </a:pPr>
            <a:r>
              <a:rPr lang="en-US" dirty="0" smtClean="0"/>
              <a:t>(</a:t>
            </a:r>
            <a:r>
              <a:rPr lang="en-US" dirty="0"/>
              <a:t>bez </a:t>
            </a:r>
            <a:r>
              <a:rPr lang="en-US" dirty="0" err="1"/>
              <a:t>rezerwy</a:t>
            </a:r>
            <a:r>
              <a:rPr lang="en-US" dirty="0"/>
              <a:t> </a:t>
            </a:r>
            <a:r>
              <a:rPr lang="en-US" dirty="0" err="1"/>
              <a:t>wykonania</a:t>
            </a:r>
            <a:r>
              <a:rPr lang="en-US" dirty="0"/>
              <a:t>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Arkusz1!$B$114</c:f>
              <c:strCache>
                <c:ptCount val="1"/>
                <c:pt idx="0">
                  <c:v>Nabory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1.3874434835275534E-3"/>
                  <c:y val="-2.8589993502274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74434835275534E-3"/>
                  <c:y val="-2.599090318388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23304505825484E-3"/>
                  <c:y val="-6.757634827810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Arkusz1!$A$115:$A$125</c:f>
              <c:strCache>
                <c:ptCount val="11"/>
                <c:pt idx="0">
                  <c:v>1 PRZEDSIĘBIORSTWA I INNOWACJE</c:v>
                </c:pt>
                <c:pt idx="1">
                  <c:v>2 TEHNOLOGIE INFORMACYJNO-KOMUNIKACYJNE</c:v>
                </c:pt>
                <c:pt idx="2">
                  <c:v>3 GOSPODARKA NISKOEMISYJNA</c:v>
                </c:pt>
                <c:pt idx="3">
                  <c:v>4 ŚRODOWISKO i ZASOBY</c:v>
                </c:pt>
                <c:pt idx="4">
                  <c:v>5 TRANSPORT 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 </c:v>
                </c:pt>
                <c:pt idx="10">
                  <c:v>11 POMOC TECHNICZNA</c:v>
                </c:pt>
              </c:strCache>
            </c:strRef>
          </c:cat>
          <c:val>
            <c:numRef>
              <c:f>Arkusz1!$B$115:$B$125</c:f>
              <c:numCache>
                <c:formatCode>0.00%</c:formatCode>
                <c:ptCount val="11"/>
                <c:pt idx="0">
                  <c:v>0.98120247009623907</c:v>
                </c:pt>
                <c:pt idx="1">
                  <c:v>0.9268149796513816</c:v>
                </c:pt>
                <c:pt idx="2">
                  <c:v>0.93800477668652094</c:v>
                </c:pt>
                <c:pt idx="3">
                  <c:v>0.97397274921063226</c:v>
                </c:pt>
                <c:pt idx="4">
                  <c:v>0.75475649246649612</c:v>
                </c:pt>
                <c:pt idx="5">
                  <c:v>1.0361855086828529</c:v>
                </c:pt>
                <c:pt idx="6">
                  <c:v>1.0899656978534813</c:v>
                </c:pt>
                <c:pt idx="7">
                  <c:v>0.68182434097575484</c:v>
                </c:pt>
                <c:pt idx="8">
                  <c:v>0.87979638147346273</c:v>
                </c:pt>
                <c:pt idx="9">
                  <c:v>0.88753864057397658</c:v>
                </c:pt>
                <c:pt idx="10">
                  <c:v>0.50332375439602339</c:v>
                </c:pt>
              </c:numCache>
            </c:numRef>
          </c:val>
        </c:ser>
        <c:ser>
          <c:idx val="1"/>
          <c:order val="1"/>
          <c:tx>
            <c:strRef>
              <c:f>Arkusz1!$C$114</c:f>
              <c:strCache>
                <c:ptCount val="1"/>
                <c:pt idx="0">
                  <c:v>Wnioski zatwierdzone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1.3874434835275534E-3"/>
                  <c:y val="-2.599090318388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559454191033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079272254710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174468009546136E-16"/>
                  <c:y val="-2.8589993502274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3.378817413905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37881741390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Arkusz1!$A$115:$A$125</c:f>
              <c:strCache>
                <c:ptCount val="11"/>
                <c:pt idx="0">
                  <c:v>1 PRZEDSIĘBIORSTWA I INNOWACJE</c:v>
                </c:pt>
                <c:pt idx="1">
                  <c:v>2 TEHNOLOGIE INFORMACYJNO-KOMUNIKACYJNE</c:v>
                </c:pt>
                <c:pt idx="2">
                  <c:v>3 GOSPODARKA NISKOEMISYJNA</c:v>
                </c:pt>
                <c:pt idx="3">
                  <c:v>4 ŚRODOWISKO i ZASOBY</c:v>
                </c:pt>
                <c:pt idx="4">
                  <c:v>5 TRANSPORT 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 </c:v>
                </c:pt>
                <c:pt idx="10">
                  <c:v>11 POMOC TECHNICZNA</c:v>
                </c:pt>
              </c:strCache>
            </c:strRef>
          </c:cat>
          <c:val>
            <c:numRef>
              <c:f>Arkusz1!$C$115:$C$125</c:f>
              <c:numCache>
                <c:formatCode>0.00%</c:formatCode>
                <c:ptCount val="11"/>
                <c:pt idx="0">
                  <c:v>0.63997433033540096</c:v>
                </c:pt>
                <c:pt idx="1">
                  <c:v>0.82332222241827113</c:v>
                </c:pt>
                <c:pt idx="2">
                  <c:v>0.82167908502647824</c:v>
                </c:pt>
                <c:pt idx="3">
                  <c:v>0.82526375486090131</c:v>
                </c:pt>
                <c:pt idx="4">
                  <c:v>0.60889158117605069</c:v>
                </c:pt>
                <c:pt idx="5">
                  <c:v>0.89485989792983212</c:v>
                </c:pt>
                <c:pt idx="6">
                  <c:v>0.92266690164791887</c:v>
                </c:pt>
                <c:pt idx="7">
                  <c:v>0.54069054172977415</c:v>
                </c:pt>
                <c:pt idx="8">
                  <c:v>0.33162121702919817</c:v>
                </c:pt>
                <c:pt idx="9">
                  <c:v>0.44226997826501296</c:v>
                </c:pt>
                <c:pt idx="10">
                  <c:v>0.50332373263798869</c:v>
                </c:pt>
              </c:numCache>
            </c:numRef>
          </c:val>
        </c:ser>
        <c:ser>
          <c:idx val="2"/>
          <c:order val="2"/>
          <c:tx>
            <c:strRef>
              <c:f>Arkusz1!$D$114</c:f>
              <c:strCache>
                <c:ptCount val="1"/>
                <c:pt idx="0">
                  <c:v>Umowy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Arkusz1!$A$115:$A$125</c:f>
              <c:strCache>
                <c:ptCount val="11"/>
                <c:pt idx="0">
                  <c:v>1 PRZEDSIĘBIORSTWA I INNOWACJE</c:v>
                </c:pt>
                <c:pt idx="1">
                  <c:v>2 TEHNOLOGIE INFORMACYJNO-KOMUNIKACYJNE</c:v>
                </c:pt>
                <c:pt idx="2">
                  <c:v>3 GOSPODARKA NISKOEMISYJNA</c:v>
                </c:pt>
                <c:pt idx="3">
                  <c:v>4 ŚRODOWISKO i ZASOBY</c:v>
                </c:pt>
                <c:pt idx="4">
                  <c:v>5 TRANSPORT 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 </c:v>
                </c:pt>
                <c:pt idx="10">
                  <c:v>11 POMOC TECHNICZNA</c:v>
                </c:pt>
              </c:strCache>
            </c:strRef>
          </c:cat>
          <c:val>
            <c:numRef>
              <c:f>Arkusz1!$D$115:$D$125</c:f>
              <c:numCache>
                <c:formatCode>0.00%</c:formatCode>
                <c:ptCount val="11"/>
                <c:pt idx="0">
                  <c:v>0.52389731393050865</c:v>
                </c:pt>
                <c:pt idx="1">
                  <c:v>0.73215847875236251</c:v>
                </c:pt>
                <c:pt idx="2">
                  <c:v>0.74037261974550761</c:v>
                </c:pt>
                <c:pt idx="3">
                  <c:v>0.6266744906248678</c:v>
                </c:pt>
                <c:pt idx="4">
                  <c:v>0.54766499647456146</c:v>
                </c:pt>
                <c:pt idx="5">
                  <c:v>0.58590569870603404</c:v>
                </c:pt>
                <c:pt idx="6">
                  <c:v>0.84620732562667844</c:v>
                </c:pt>
                <c:pt idx="7">
                  <c:v>0.50087729951413273</c:v>
                </c:pt>
                <c:pt idx="8">
                  <c:v>0.27106335360344108</c:v>
                </c:pt>
                <c:pt idx="9">
                  <c:v>0.41635849924124313</c:v>
                </c:pt>
                <c:pt idx="10">
                  <c:v>0.49833450217496361</c:v>
                </c:pt>
              </c:numCache>
            </c:numRef>
          </c:val>
        </c:ser>
        <c:ser>
          <c:idx val="3"/>
          <c:order val="3"/>
          <c:tx>
            <c:strRef>
              <c:f>Arkusz1!$E$114</c:f>
              <c:strCache>
                <c:ptCount val="1"/>
                <c:pt idx="0">
                  <c:v>Wnioski o płatność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118908382066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23304505826499E-3"/>
                  <c:y val="-3.118908382066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74434835275534E-3"/>
                  <c:y val="-3.118908382066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874434835275022E-3"/>
                  <c:y val="-3.118908382066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74434835275534E-3"/>
                  <c:y val="-1.8193632228719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3.118908382066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623304505826499E-3"/>
                  <c:y val="-3.638726445743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748869670551038E-3"/>
                  <c:y val="-2.3391812865497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87443483527653E-3"/>
                  <c:y val="-2.3391812865497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174468009546136E-16"/>
                  <c:y val="-2.599090318388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748869670551038E-3"/>
                  <c:y val="-2.079272254710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Arkusz1!$A$115:$A$125</c:f>
              <c:strCache>
                <c:ptCount val="11"/>
                <c:pt idx="0">
                  <c:v>1 PRZEDSIĘBIORSTWA I INNOWACJE</c:v>
                </c:pt>
                <c:pt idx="1">
                  <c:v>2 TEHNOLOGIE INFORMACYJNO-KOMUNIKACYJNE</c:v>
                </c:pt>
                <c:pt idx="2">
                  <c:v>3 GOSPODARKA NISKOEMISYJNA</c:v>
                </c:pt>
                <c:pt idx="3">
                  <c:v>4 ŚRODOWISKO i ZASOBY</c:v>
                </c:pt>
                <c:pt idx="4">
                  <c:v>5 TRANSPORT 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 </c:v>
                </c:pt>
                <c:pt idx="10">
                  <c:v>11 POMOC TECHNICZNA</c:v>
                </c:pt>
              </c:strCache>
            </c:strRef>
          </c:cat>
          <c:val>
            <c:numRef>
              <c:f>Arkusz1!$E$115:$E$125</c:f>
              <c:numCache>
                <c:formatCode>0.00%</c:formatCode>
                <c:ptCount val="11"/>
                <c:pt idx="0">
                  <c:v>0.11265908218919263</c:v>
                </c:pt>
                <c:pt idx="1">
                  <c:v>6.8372135896170777E-2</c:v>
                </c:pt>
                <c:pt idx="2">
                  <c:v>0.11645631047465028</c:v>
                </c:pt>
                <c:pt idx="3">
                  <c:v>4.5475331734420713E-2</c:v>
                </c:pt>
                <c:pt idx="4">
                  <c:v>0.21670550629000651</c:v>
                </c:pt>
                <c:pt idx="5">
                  <c:v>8.3615808147682921E-2</c:v>
                </c:pt>
                <c:pt idx="6">
                  <c:v>0.26626102208535946</c:v>
                </c:pt>
                <c:pt idx="7">
                  <c:v>0.24121733551638108</c:v>
                </c:pt>
                <c:pt idx="8">
                  <c:v>5.5171031188092572E-2</c:v>
                </c:pt>
                <c:pt idx="9">
                  <c:v>0.1099215138568687</c:v>
                </c:pt>
                <c:pt idx="10">
                  <c:v>0.27572033728615308</c:v>
                </c:pt>
              </c:numCache>
            </c:numRef>
          </c:val>
        </c:ser>
        <c:ser>
          <c:idx val="4"/>
          <c:order val="4"/>
          <c:tx>
            <c:strRef>
              <c:f>Arkusz1!$F$114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Arkusz1!$A$115:$A$125</c:f>
              <c:strCache>
                <c:ptCount val="11"/>
                <c:pt idx="0">
                  <c:v>1 PRZEDSIĘBIORSTWA I INNOWACJE</c:v>
                </c:pt>
                <c:pt idx="1">
                  <c:v>2 TEHNOLOGIE INFORMACYJNO-KOMUNIKACYJNE</c:v>
                </c:pt>
                <c:pt idx="2">
                  <c:v>3 GOSPODARKA NISKOEMISYJNA</c:v>
                </c:pt>
                <c:pt idx="3">
                  <c:v>4 ŚRODOWISKO i ZASOBY</c:v>
                </c:pt>
                <c:pt idx="4">
                  <c:v>5 TRANSPORT 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 </c:v>
                </c:pt>
                <c:pt idx="10">
                  <c:v>11 POMOC TECHNICZNA</c:v>
                </c:pt>
              </c:strCache>
            </c:strRef>
          </c:cat>
          <c:val>
            <c:numRef>
              <c:f>Arkusz1!$F$115:$F$125</c:f>
              <c:numCache>
                <c:formatCode>0.00%</c:formatCode>
                <c:ptCount val="11"/>
                <c:pt idx="0">
                  <c:v>0.12624648312717324</c:v>
                </c:pt>
                <c:pt idx="1">
                  <c:v>4.5495041834777018E-2</c:v>
                </c:pt>
                <c:pt idx="2">
                  <c:v>8.0884394725967271E-2</c:v>
                </c:pt>
                <c:pt idx="3">
                  <c:v>1.3800927641138624E-2</c:v>
                </c:pt>
                <c:pt idx="4">
                  <c:v>0.20608210182810291</c:v>
                </c:pt>
                <c:pt idx="5">
                  <c:v>7.4291467789166676E-2</c:v>
                </c:pt>
                <c:pt idx="6">
                  <c:v>0.2410788265680579</c:v>
                </c:pt>
                <c:pt idx="7">
                  <c:v>0.19809741071321951</c:v>
                </c:pt>
                <c:pt idx="8">
                  <c:v>3.3447818089570043E-2</c:v>
                </c:pt>
                <c:pt idx="9">
                  <c:v>6.0352212793631427E-2</c:v>
                </c:pt>
                <c:pt idx="10">
                  <c:v>0.25674939053030277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867712"/>
        <c:axId val="102869248"/>
        <c:axId val="0"/>
      </c:bar3DChart>
      <c:catAx>
        <c:axId val="10286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02869248"/>
        <c:crosses val="autoZero"/>
        <c:auto val="1"/>
        <c:lblAlgn val="ctr"/>
        <c:lblOffset val="100"/>
        <c:noMultiLvlLbl val="0"/>
      </c:catAx>
      <c:valAx>
        <c:axId val="102869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2867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/>
              <a:t>Liczba podpisanych umów o dofinansowanie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31.03.2018'!$A$74:$A$89</c:f>
              <c:strCache>
                <c:ptCount val="16"/>
                <c:pt idx="0">
                  <c:v>dolnośląskie</c:v>
                </c:pt>
                <c:pt idx="1">
                  <c:v>śląskie</c:v>
                </c:pt>
                <c:pt idx="2">
                  <c:v>lubelskie</c:v>
                </c:pt>
                <c:pt idx="3">
                  <c:v>mazowieckie</c:v>
                </c:pt>
                <c:pt idx="4">
                  <c:v>małopolskie</c:v>
                </c:pt>
                <c:pt idx="5">
                  <c:v>podkarpackie</c:v>
                </c:pt>
                <c:pt idx="6">
                  <c:v>wielkopolskie</c:v>
                </c:pt>
                <c:pt idx="7">
                  <c:v>warmińsko-mazurskie</c:v>
                </c:pt>
                <c:pt idx="8">
                  <c:v>łódzkie</c:v>
                </c:pt>
                <c:pt idx="9">
                  <c:v>pomorskie</c:v>
                </c:pt>
                <c:pt idx="10">
                  <c:v>świętokrzyskie</c:v>
                </c:pt>
                <c:pt idx="11">
                  <c:v>zachodniopomorskie</c:v>
                </c:pt>
                <c:pt idx="12">
                  <c:v>kujawsko-pomorskie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31.03.2018'!$B$74:$B$89</c:f>
              <c:numCache>
                <c:formatCode>#,##0</c:formatCode>
                <c:ptCount val="16"/>
                <c:pt idx="0">
                  <c:v>2298</c:v>
                </c:pt>
                <c:pt idx="1">
                  <c:v>2231</c:v>
                </c:pt>
                <c:pt idx="2">
                  <c:v>2002</c:v>
                </c:pt>
                <c:pt idx="3">
                  <c:v>2000</c:v>
                </c:pt>
                <c:pt idx="4">
                  <c:v>1989</c:v>
                </c:pt>
                <c:pt idx="5">
                  <c:v>1897</c:v>
                </c:pt>
                <c:pt idx="6">
                  <c:v>1772</c:v>
                </c:pt>
                <c:pt idx="7">
                  <c:v>1701</c:v>
                </c:pt>
                <c:pt idx="8">
                  <c:v>1607</c:v>
                </c:pt>
                <c:pt idx="9">
                  <c:v>1392</c:v>
                </c:pt>
                <c:pt idx="10">
                  <c:v>1075</c:v>
                </c:pt>
                <c:pt idx="11">
                  <c:v>1042</c:v>
                </c:pt>
                <c:pt idx="12">
                  <c:v>1038</c:v>
                </c:pt>
                <c:pt idx="13">
                  <c:v>762</c:v>
                </c:pt>
                <c:pt idx="14">
                  <c:v>747</c:v>
                </c:pt>
                <c:pt idx="15">
                  <c:v>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308032"/>
        <c:axId val="91309568"/>
        <c:axId val="0"/>
      </c:bar3DChart>
      <c:catAx>
        <c:axId val="9130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1309568"/>
        <c:crosses val="autoZero"/>
        <c:auto val="1"/>
        <c:lblAlgn val="ctr"/>
        <c:lblOffset val="100"/>
        <c:noMultiLvlLbl val="0"/>
      </c:catAx>
      <c:valAx>
        <c:axId val="9130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130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/>
              <a:t>Dofinansowanie UE w podpisanych umowach w mln 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410251109145627E-2"/>
                  <c:y val="-1.3250515870231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538441659296124E-3"/>
                  <c:y val="-2.9813660708021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825910005401993E-2"/>
                  <c:y val="-3.682393110928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413504779662163E-2"/>
                  <c:y val="-1.553685392981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269168160059509E-2"/>
                  <c:y val="5.5990251524081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4615376663718533E-2"/>
                  <c:y val="-9.937886902673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461484781892166E-2"/>
                  <c:y val="-4.676180159874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15123440394E-3"/>
                  <c:y val="-1.9757945766167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4769011172671636E-2"/>
                  <c:y val="-2.6810513117590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02564069432160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31.03.2018'!$A$124:$A$139</c:f>
              <c:strCache>
                <c:ptCount val="16"/>
                <c:pt idx="0">
                  <c:v>śląskie</c:v>
                </c:pt>
                <c:pt idx="1">
                  <c:v>wielkopolskie</c:v>
                </c:pt>
                <c:pt idx="2">
                  <c:v>pomorskie</c:v>
                </c:pt>
                <c:pt idx="3">
                  <c:v>małopolskie</c:v>
                </c:pt>
                <c:pt idx="4">
                  <c:v>dolnośląskie</c:v>
                </c:pt>
                <c:pt idx="5">
                  <c:v>łódzkie</c:v>
                </c:pt>
                <c:pt idx="6">
                  <c:v>lubelskie</c:v>
                </c:pt>
                <c:pt idx="7">
                  <c:v>mazowieckie</c:v>
                </c:pt>
                <c:pt idx="8">
                  <c:v>podkarpackie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opolskie</c:v>
                </c:pt>
                <c:pt idx="13">
                  <c:v>świętokrzyskie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31.03.2018'!$D$124:$D$139</c:f>
              <c:numCache>
                <c:formatCode>#,##0.00</c:formatCode>
                <c:ptCount val="16"/>
                <c:pt idx="0">
                  <c:v>6923.4474902299953</c:v>
                </c:pt>
                <c:pt idx="1">
                  <c:v>5859.5834529399954</c:v>
                </c:pt>
                <c:pt idx="2">
                  <c:v>5773.3067197600003</c:v>
                </c:pt>
                <c:pt idx="3">
                  <c:v>5451.0270618000004</c:v>
                </c:pt>
                <c:pt idx="4">
                  <c:v>5040.5921257600048</c:v>
                </c:pt>
                <c:pt idx="5">
                  <c:v>4743.5033055499998</c:v>
                </c:pt>
                <c:pt idx="6">
                  <c:v>4678.2519650100003</c:v>
                </c:pt>
                <c:pt idx="7">
                  <c:v>4602.5132036000014</c:v>
                </c:pt>
                <c:pt idx="8">
                  <c:v>4572.1350890200001</c:v>
                </c:pt>
                <c:pt idx="9">
                  <c:v>3677.1889564199987</c:v>
                </c:pt>
                <c:pt idx="10">
                  <c:v>3063.4479502200002</c:v>
                </c:pt>
                <c:pt idx="11">
                  <c:v>2970.4504075800023</c:v>
                </c:pt>
                <c:pt idx="12">
                  <c:v>2423.5175737700024</c:v>
                </c:pt>
                <c:pt idx="13">
                  <c:v>2175.8561255400023</c:v>
                </c:pt>
                <c:pt idx="14">
                  <c:v>2147.9865182800022</c:v>
                </c:pt>
                <c:pt idx="15">
                  <c:v>2022.95351211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255040"/>
        <c:axId val="103297792"/>
        <c:axId val="0"/>
      </c:bar3DChart>
      <c:catAx>
        <c:axId val="1032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297792"/>
        <c:crosses val="autoZero"/>
        <c:auto val="1"/>
        <c:lblAlgn val="ctr"/>
        <c:lblOffset val="100"/>
        <c:noMultiLvlLbl val="0"/>
      </c:catAx>
      <c:valAx>
        <c:axId val="1032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25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/>
              <a:t>Liczba zatwierdzonych wniosków o płatność</a:t>
            </a:r>
          </a:p>
        </c:rich>
      </c:tx>
      <c:layout>
        <c:manualLayout>
          <c:xMode val="edge"/>
          <c:yMode val="edge"/>
          <c:x val="0.29059824227986503"/>
          <c:y val="1.949042698959374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469E-3"/>
                  <c:y val="-2.40601465774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241852183582354E-4"/>
                  <c:y val="2.9394882050142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763809920824926E-3"/>
                  <c:y val="-8.8642928563492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31.03.2018'!$A$96:$A$111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łódzkie</c:v>
                </c:pt>
                <c:pt idx="3">
                  <c:v>mazowieckie</c:v>
                </c:pt>
                <c:pt idx="4">
                  <c:v>wielkopolskie</c:v>
                </c:pt>
                <c:pt idx="5">
                  <c:v>podkarpackie</c:v>
                </c:pt>
                <c:pt idx="6">
                  <c:v>pomorskie</c:v>
                </c:pt>
                <c:pt idx="7">
                  <c:v>lubelskie</c:v>
                </c:pt>
                <c:pt idx="8">
                  <c:v>małopolskie</c:v>
                </c:pt>
                <c:pt idx="9">
                  <c:v>świętokrzyskie</c:v>
                </c:pt>
                <c:pt idx="10">
                  <c:v>warmińsko-mazurskie</c:v>
                </c:pt>
                <c:pt idx="11">
                  <c:v>opolskie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kujawsko-pomorskie</c:v>
                </c:pt>
                <c:pt idx="15">
                  <c:v>lubuskie</c:v>
                </c:pt>
              </c:strCache>
            </c:strRef>
          </c:cat>
          <c:val>
            <c:numRef>
              <c:f>'Dane na 31.03.2018'!$B$96:$B$111</c:f>
              <c:numCache>
                <c:formatCode>#,##0</c:formatCode>
                <c:ptCount val="16"/>
                <c:pt idx="0">
                  <c:v>5900</c:v>
                </c:pt>
                <c:pt idx="1">
                  <c:v>5699</c:v>
                </c:pt>
                <c:pt idx="2">
                  <c:v>5418</c:v>
                </c:pt>
                <c:pt idx="3">
                  <c:v>5296</c:v>
                </c:pt>
                <c:pt idx="4">
                  <c:v>5141</c:v>
                </c:pt>
                <c:pt idx="5">
                  <c:v>4960</c:v>
                </c:pt>
                <c:pt idx="6">
                  <c:v>4833</c:v>
                </c:pt>
                <c:pt idx="7">
                  <c:v>3984</c:v>
                </c:pt>
                <c:pt idx="8">
                  <c:v>3683</c:v>
                </c:pt>
                <c:pt idx="9">
                  <c:v>3282</c:v>
                </c:pt>
                <c:pt idx="10">
                  <c:v>2853</c:v>
                </c:pt>
                <c:pt idx="11">
                  <c:v>2310</c:v>
                </c:pt>
                <c:pt idx="12">
                  <c:v>2159</c:v>
                </c:pt>
                <c:pt idx="13">
                  <c:v>1879</c:v>
                </c:pt>
                <c:pt idx="14">
                  <c:v>1871</c:v>
                </c:pt>
                <c:pt idx="15">
                  <c:v>1850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336192"/>
        <c:axId val="103342080"/>
        <c:axId val="0"/>
      </c:bar3DChart>
      <c:catAx>
        <c:axId val="10333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342080"/>
        <c:crosses val="autoZero"/>
        <c:auto val="1"/>
        <c:lblAlgn val="ctr"/>
        <c:lblOffset val="100"/>
        <c:noMultiLvlLbl val="0"/>
      </c:catAx>
      <c:valAx>
        <c:axId val="10334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33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/>
              <a:t>Dofinansowanie UE we wnioskach o płatność w mln 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layout>
                <c:manualLayout>
                  <c:x val="2.2598866035167544E-3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07901973527041E-3"/>
                  <c:y val="-3.129132605337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316906774370268E-3"/>
                  <c:y val="-2.1579815504370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568639865973602E-3"/>
                  <c:y val="-1.6119176722299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1201396115241296E-2"/>
                  <c:y val="-2.2754815050042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34272996619738E-2"/>
                  <c:y val="-1.019107871364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7358897192347353E-3"/>
                  <c:y val="-2.2496380330500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9370482925692626E-3"/>
                  <c:y val="-1.4045258412147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489985162723143E-2"/>
                  <c:y val="1.019107871364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31.03.2018'!$A$157:$A$172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małopolskie</c:v>
                </c:pt>
                <c:pt idx="3">
                  <c:v>wielkopolskie</c:v>
                </c:pt>
                <c:pt idx="4">
                  <c:v>podkarpackie</c:v>
                </c:pt>
                <c:pt idx="5">
                  <c:v>mazowieckie</c:v>
                </c:pt>
                <c:pt idx="6">
                  <c:v>pomorskie</c:v>
                </c:pt>
                <c:pt idx="7">
                  <c:v>łódzkie</c:v>
                </c:pt>
                <c:pt idx="8">
                  <c:v>lubelskie</c:v>
                </c:pt>
                <c:pt idx="9">
                  <c:v>opolskie</c:v>
                </c:pt>
                <c:pt idx="10">
                  <c:v>zachodniopomorskie</c:v>
                </c:pt>
                <c:pt idx="11">
                  <c:v>warmińsko-mazurskie</c:v>
                </c:pt>
                <c:pt idx="12">
                  <c:v>kujawsko-pomorskie</c:v>
                </c:pt>
                <c:pt idx="13">
                  <c:v>świętokrzyskie</c:v>
                </c:pt>
                <c:pt idx="14">
                  <c:v>lubuskie</c:v>
                </c:pt>
                <c:pt idx="15">
                  <c:v>podlaskie</c:v>
                </c:pt>
              </c:strCache>
            </c:strRef>
          </c:cat>
          <c:val>
            <c:numRef>
              <c:f>'Dane na 31.03.2018'!$D$157:$D$172</c:f>
              <c:numCache>
                <c:formatCode>#,##0.00</c:formatCode>
                <c:ptCount val="16"/>
                <c:pt idx="0">
                  <c:v>1429.0298910500001</c:v>
                </c:pt>
                <c:pt idx="1">
                  <c:v>1256.85187911</c:v>
                </c:pt>
                <c:pt idx="2">
                  <c:v>1178.5956541500011</c:v>
                </c:pt>
                <c:pt idx="3">
                  <c:v>1164.6927575299999</c:v>
                </c:pt>
                <c:pt idx="4">
                  <c:v>1102.3800447999988</c:v>
                </c:pt>
                <c:pt idx="5">
                  <c:v>1024.2043119099999</c:v>
                </c:pt>
                <c:pt idx="6">
                  <c:v>941.57529504000001</c:v>
                </c:pt>
                <c:pt idx="7">
                  <c:v>872.90758207999988</c:v>
                </c:pt>
                <c:pt idx="8">
                  <c:v>846.93888805999995</c:v>
                </c:pt>
                <c:pt idx="9">
                  <c:v>668.50194709999948</c:v>
                </c:pt>
                <c:pt idx="10">
                  <c:v>631.49995483999999</c:v>
                </c:pt>
                <c:pt idx="11">
                  <c:v>567.73270485</c:v>
                </c:pt>
                <c:pt idx="12">
                  <c:v>564.96489018999932</c:v>
                </c:pt>
                <c:pt idx="13">
                  <c:v>509.95383410000005</c:v>
                </c:pt>
                <c:pt idx="14">
                  <c:v>425.15981739000034</c:v>
                </c:pt>
                <c:pt idx="15">
                  <c:v>365.47570708999967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707584"/>
        <c:axId val="104709120"/>
        <c:axId val="0"/>
      </c:bar3DChart>
      <c:catAx>
        <c:axId val="10470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709120"/>
        <c:crosses val="autoZero"/>
        <c:auto val="1"/>
        <c:lblAlgn val="ctr"/>
        <c:lblOffset val="100"/>
        <c:noMultiLvlLbl val="0"/>
      </c:catAx>
      <c:valAx>
        <c:axId val="10470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470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4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5"/>
            <a:ext cx="2950475" cy="497046"/>
          </a:xfrm>
          <a:prstGeom prst="rect">
            <a:avLst/>
          </a:prstGeom>
        </p:spPr>
        <p:txBody>
          <a:bodyPr vert="horz" lIns="91833" tIns="45918" rIns="91833" bIns="45918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876" y="0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63" y="4721263"/>
            <a:ext cx="5448262" cy="4473754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523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876" y="9442523"/>
            <a:ext cx="2950373" cy="496708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Wrocław</a:t>
            </a:r>
            <a:r>
              <a:rPr lang="pl-PL" sz="2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pl-PL" sz="2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kwiecień 2018</a:t>
            </a:r>
            <a:endParaRPr lang="pl-PL" sz="20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1854780" y="968751"/>
            <a:ext cx="8735737" cy="5741517"/>
            <a:chOff x="1860351" y="1397071"/>
            <a:chExt cx="5423297" cy="4052636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196888" y="3943235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836544" y="393965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3546677" y="1483646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dirty="0" smtClean="0"/>
              <a:t>(bez rezerwy wykonania) </a:t>
            </a:r>
            <a:endParaRPr lang="pl-PL" sz="1200" dirty="0"/>
          </a:p>
          <a:p>
            <a:pPr algn="ctr"/>
            <a:r>
              <a:rPr lang="pl-PL" sz="1200" b="1" dirty="0" smtClean="0"/>
              <a:t>2 117 393 796 euro</a:t>
            </a:r>
            <a:r>
              <a:rPr lang="pl-PL" sz="1200" dirty="0"/>
              <a:t>, </a:t>
            </a:r>
            <a:endParaRPr lang="pl-PL" sz="1200" dirty="0" smtClean="0"/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8 908 299 179 zł </a:t>
            </a:r>
          </a:p>
          <a:p>
            <a:pPr algn="ctr"/>
            <a:r>
              <a:rPr lang="pl-PL" sz="1200" dirty="0" smtClean="0"/>
              <a:t>(</a:t>
            </a:r>
            <a:r>
              <a:rPr lang="pl-PL" sz="1200" dirty="0"/>
              <a:t>wg kursu </a:t>
            </a:r>
            <a:r>
              <a:rPr lang="pl-PL" sz="1200" dirty="0" smtClean="0"/>
              <a:t>z 29.03.2018 </a:t>
            </a:r>
            <a:r>
              <a:rPr lang="pl-PL" sz="1200" dirty="0"/>
              <a:t>r</a:t>
            </a:r>
            <a:r>
              <a:rPr lang="pl-PL" sz="1200" dirty="0" smtClean="0"/>
              <a:t>.</a:t>
            </a:r>
          </a:p>
          <a:p>
            <a:pPr algn="ctr"/>
            <a:r>
              <a:rPr lang="pl-PL" sz="1200" dirty="0" smtClean="0"/>
              <a:t>1 EUR </a:t>
            </a:r>
            <a:r>
              <a:rPr lang="pl-PL" sz="1200" dirty="0"/>
              <a:t>= </a:t>
            </a:r>
            <a:r>
              <a:rPr lang="pl-PL" sz="1200" dirty="0" smtClean="0"/>
              <a:t>4,2072 zł)</a:t>
            </a:r>
            <a:endParaRPr lang="pl-PL" sz="1200" dirty="0"/>
          </a:p>
        </p:txBody>
      </p:sp>
      <p:sp>
        <p:nvSpPr>
          <p:cNvPr id="26" name="Prostokąt 25"/>
          <p:cNvSpPr/>
          <p:nvPr/>
        </p:nvSpPr>
        <p:spPr>
          <a:xfrm>
            <a:off x="5862707" y="1298980"/>
            <a:ext cx="18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288 </a:t>
            </a:r>
            <a:r>
              <a:rPr lang="pl-PL" sz="1200" dirty="0" smtClean="0"/>
              <a:t>naborów, </a:t>
            </a:r>
          </a:p>
          <a:p>
            <a:pPr algn="ctr"/>
            <a:r>
              <a:rPr lang="pl-PL" sz="1200" dirty="0" smtClean="0"/>
              <a:t>w których dostępne  były środki UE w wysokości </a:t>
            </a:r>
          </a:p>
          <a:p>
            <a:pPr algn="ctr"/>
            <a:r>
              <a:rPr lang="pl-PL" sz="1200" dirty="0" smtClean="0"/>
              <a:t>7 838 895 204,34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88,00%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4594636" y="317026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zatwierdzono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b="1" dirty="0"/>
              <a:t>2 </a:t>
            </a:r>
            <a:r>
              <a:rPr lang="pl-PL" sz="1200" b="1" dirty="0" smtClean="0"/>
              <a:t>812 </a:t>
            </a:r>
            <a:r>
              <a:rPr lang="pl-PL" sz="1200" dirty="0"/>
              <a:t>projektów, </a:t>
            </a:r>
          </a:p>
          <a:p>
            <a:pPr algn="ctr"/>
            <a:r>
              <a:rPr lang="pl-PL" sz="1200" dirty="0"/>
              <a:t>w których dofinansowanie ze 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/>
              <a:t>       5 </a:t>
            </a:r>
            <a:r>
              <a:rPr lang="pl-PL" sz="1200" dirty="0" smtClean="0"/>
              <a:t>914 292 915,74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66,39% </a:t>
            </a:r>
            <a:r>
              <a:rPr lang="pl-PL" sz="1200" b="1" dirty="0"/>
              <a:t>alokacji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6842885" y="3170267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/>
              <a:t>2 </a:t>
            </a:r>
            <a:r>
              <a:rPr lang="pl-PL" sz="1200" b="1" dirty="0" smtClean="0"/>
              <a:t>298 </a:t>
            </a:r>
            <a:r>
              <a:rPr lang="pl-PL" sz="1200" dirty="0" smtClean="0"/>
              <a:t>umów </a:t>
            </a:r>
            <a:r>
              <a:rPr lang="pl-PL" sz="1200" dirty="0"/>
              <a:t>na realizację projektów o wartości dofinansowania ze środków UE </a:t>
            </a:r>
          </a:p>
          <a:p>
            <a:pPr algn="ctr"/>
            <a:r>
              <a:rPr lang="pl-PL" sz="1200" dirty="0"/>
              <a:t>       </a:t>
            </a:r>
            <a:r>
              <a:rPr lang="pl-PL" sz="1200" dirty="0" smtClean="0"/>
              <a:t>5 040 592 125,76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56,58% </a:t>
            </a:r>
            <a:r>
              <a:rPr lang="pl-PL" sz="1200" b="1" dirty="0"/>
              <a:t>alokacji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427212" y="5013679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wnioski o </a:t>
            </a:r>
            <a:r>
              <a:rPr lang="pl-PL" sz="1200" dirty="0" smtClean="0"/>
              <a:t>płatność, w których wysokość dofinansowania ze środków UE wyniosła </a:t>
            </a:r>
          </a:p>
          <a:p>
            <a:pPr algn="ctr"/>
            <a:r>
              <a:rPr lang="pl-PL" sz="1200" dirty="0" smtClean="0"/>
              <a:t>1 256 851 879,11 zł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14,11% </a:t>
            </a:r>
            <a:r>
              <a:rPr lang="pl-PL" sz="1200" b="1" dirty="0"/>
              <a:t>alokacji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5618426" y="5037898"/>
            <a:ext cx="2111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certyfikacja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Komisji Europejskiej poświadczono wydatki </a:t>
            </a:r>
            <a:endParaRPr lang="pl-PL" sz="1200" dirty="0" smtClean="0"/>
          </a:p>
          <a:p>
            <a:pPr algn="ctr"/>
            <a:r>
              <a:rPr lang="pl-PL" sz="1200" dirty="0" smtClean="0"/>
              <a:t>w </a:t>
            </a:r>
            <a:r>
              <a:rPr lang="pl-PL" sz="1200" dirty="0"/>
              <a:t>wysokości </a:t>
            </a:r>
            <a:endParaRPr lang="pl-PL" sz="1200" dirty="0" smtClean="0"/>
          </a:p>
          <a:p>
            <a:pPr algn="ctr"/>
            <a:r>
              <a:rPr lang="pl-PL" sz="1200" dirty="0" smtClean="0"/>
              <a:t>256 025 568,02 EUR, </a:t>
            </a:r>
            <a:endParaRPr lang="pl-PL" sz="1200" dirty="0"/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12,09% alokacji</a:t>
            </a:r>
            <a:endParaRPr lang="pl-PL" sz="1200" b="1" dirty="0"/>
          </a:p>
        </p:txBody>
      </p:sp>
      <p:sp>
        <p:nvSpPr>
          <p:cNvPr id="31" name="Strzałka w prawo 30"/>
          <p:cNvSpPr/>
          <p:nvPr/>
        </p:nvSpPr>
        <p:spPr>
          <a:xfrm>
            <a:off x="107505" y="2348880"/>
            <a:ext cx="3312428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2014-2020</a:t>
            </a:r>
            <a:br>
              <a:rPr lang="pl-PL" sz="2000" b="1" dirty="0"/>
            </a:br>
            <a:r>
              <a:rPr lang="pl-PL" sz="2000" b="1" dirty="0"/>
              <a:t>na dzień </a:t>
            </a:r>
            <a:r>
              <a:rPr lang="pl-PL" sz="2000" b="1" dirty="0" smtClean="0"/>
              <a:t>31.03.2018 </a:t>
            </a:r>
            <a:r>
              <a:rPr lang="pl-PL" sz="2000" b="1" dirty="0"/>
              <a:t>r.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83121248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1043608" y="112474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Zasada n+3  i prognoza wydatków do KE w 2018 r.</a:t>
            </a:r>
            <a:endParaRPr lang="pl-PL" sz="2000" b="1" dirty="0" smtClean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18172"/>
              </p:ext>
            </p:extLst>
          </p:nvPr>
        </p:nvGraphicFramePr>
        <p:xfrm>
          <a:off x="179512" y="2132857"/>
          <a:ext cx="4752528" cy="352839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674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77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3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1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zasada n+3 w 2018 r.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1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niezbędna do spełnienia zasady n+3 w 2018 r. 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5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do 31.03.2018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(narastają</a:t>
                      </a:r>
                      <a:r>
                        <a:rPr lang="pl-PL" sz="1100" b="1" dirty="0">
                          <a:effectLst/>
                        </a:rPr>
                        <a:t>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stopień wykonania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5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/%/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</a:t>
                      </a:r>
                      <a:r>
                        <a:rPr lang="pl-PL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2018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1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/eur/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EFRR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223 433 748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175 796 778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78,68%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47 636 969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5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EFS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87 450 136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81 267 442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92,93%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6 182 694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Razem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310 883 884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257 064 220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82,69%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53 819 663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35491"/>
              </p:ext>
            </p:extLst>
          </p:nvPr>
        </p:nvGraphicFramePr>
        <p:xfrm>
          <a:off x="5036976" y="2132856"/>
          <a:ext cx="3966592" cy="352839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856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8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13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prognoza wydatków do KE na 2018 r.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(uwzględniono</a:t>
                      </a:r>
                      <a:r>
                        <a:rPr lang="pl-PL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wnioski planowane do złożenia w kwietniu 2018 r)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prognoza wydatków do KE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wkład </a:t>
                      </a:r>
                      <a:r>
                        <a:rPr lang="pl-PL" sz="1100" dirty="0">
                          <a:effectLst/>
                        </a:rPr>
                        <a:t>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(kwota wnioskowana)</a:t>
                      </a:r>
                      <a:r>
                        <a:rPr lang="pl-PL" sz="500" dirty="0">
                          <a:effectLst/>
                        </a:rPr>
                        <a:t> </a:t>
                      </a:r>
                      <a:endParaRPr lang="pl-PL" sz="5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</a:rPr>
                        <a:t>w 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r>
                        <a:rPr lang="pl-PL" sz="1100" dirty="0">
                          <a:effectLst/>
                        </a:rPr>
                        <a:t>/eur/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wykonanie prognozy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na 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stopień wykonania</a:t>
                      </a:r>
                      <a:r>
                        <a:rPr lang="pl-PL" sz="1100" b="1" baseline="0" dirty="0">
                          <a:effectLst/>
                        </a:rPr>
                        <a:t>  prognozy</a:t>
                      </a: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/%/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202 172 550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68 580 888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33,92%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9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84 365 433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27 384 301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32,46%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286 537 983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95 965 189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33,49%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11560" y="126876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(stan na 31.03.2018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2276872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31.03.2018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836297"/>
              </p:ext>
            </p:extLst>
          </p:nvPr>
        </p:nvGraphicFramePr>
        <p:xfrm>
          <a:off x="539552" y="1988840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31.03.2018 r.)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307027"/>
              </p:ext>
            </p:extLst>
          </p:nvPr>
        </p:nvGraphicFramePr>
        <p:xfrm>
          <a:off x="539552" y="2060848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regionalnych</a:t>
            </a:r>
          </a:p>
          <a:p>
            <a:pPr algn="ctr"/>
            <a:r>
              <a:rPr lang="pl-PL" b="1" dirty="0"/>
              <a:t>(stan na </a:t>
            </a:r>
            <a:r>
              <a:rPr lang="pl-PL" b="1" dirty="0" smtClean="0"/>
              <a:t>31.03.2018 </a:t>
            </a:r>
            <a:r>
              <a:rPr lang="pl-PL" b="1" dirty="0"/>
              <a:t>r</a:t>
            </a:r>
            <a:r>
              <a:rPr lang="pl-PL" b="1" dirty="0" smtClean="0"/>
              <a:t>.)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216999"/>
              </p:ext>
            </p:extLst>
          </p:nvPr>
        </p:nvGraphicFramePr>
        <p:xfrm>
          <a:off x="539552" y="198884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C000"/>
                </a:solidFill>
              </a:rPr>
              <a:t>Dziękuję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7440</TotalTime>
  <Words>444</Words>
  <Application>Microsoft Office PowerPoint</Application>
  <PresentationFormat>Pokaz na ekranie (4:3)</PresentationFormat>
  <Paragraphs>180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STAN REALIZACJI  REGIONALNEGO PROGRAMU OPERACYJNEGO WOJEWÓDZTWA DOLNOŚLĄSKIEGO 2014-2020 Wrocław, kwiecień 2018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Elżbieta Krystecka</cp:lastModifiedBy>
  <cp:revision>1244</cp:revision>
  <cp:lastPrinted>2018-03-08T09:30:44Z</cp:lastPrinted>
  <dcterms:created xsi:type="dcterms:W3CDTF">2015-04-22T07:48:15Z</dcterms:created>
  <dcterms:modified xsi:type="dcterms:W3CDTF">2018-04-10T07:27:41Z</dcterms:modified>
</cp:coreProperties>
</file>