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34" r:id="rId3"/>
    <p:sldId id="342" r:id="rId4"/>
    <p:sldId id="338" r:id="rId5"/>
    <p:sldId id="339" r:id="rId6"/>
    <p:sldId id="341" r:id="rId7"/>
    <p:sldId id="263" r:id="rId8"/>
    <p:sldId id="336" r:id="rId9"/>
    <p:sldId id="268" r:id="rId10"/>
    <p:sldId id="269" r:id="rId11"/>
    <p:sldId id="337" r:id="rId12"/>
    <p:sldId id="274" r:id="rId13"/>
    <p:sldId id="343" r:id="rId14"/>
    <p:sldId id="280" r:id="rId15"/>
    <p:sldId id="281" r:id="rId16"/>
    <p:sldId id="344" r:id="rId17"/>
    <p:sldId id="288" r:id="rId18"/>
    <p:sldId id="289" r:id="rId19"/>
    <p:sldId id="330" r:id="rId20"/>
    <p:sldId id="291" r:id="rId21"/>
    <p:sldId id="295" r:id="rId22"/>
    <p:sldId id="296" r:id="rId23"/>
    <p:sldId id="345" r:id="rId24"/>
    <p:sldId id="302" r:id="rId25"/>
    <p:sldId id="303" r:id="rId26"/>
    <p:sldId id="346" r:id="rId27"/>
    <p:sldId id="309" r:id="rId28"/>
    <p:sldId id="285" r:id="rId29"/>
    <p:sldId id="311" r:id="rId30"/>
    <p:sldId id="312" r:id="rId31"/>
    <p:sldId id="313" r:id="rId32"/>
    <p:sldId id="315" r:id="rId33"/>
    <p:sldId id="316" r:id="rId34"/>
    <p:sldId id="317" r:id="rId35"/>
    <p:sldId id="329" r:id="rId36"/>
    <p:sldId id="332" r:id="rId37"/>
    <p:sldId id="320" r:id="rId38"/>
    <p:sldId id="321" r:id="rId39"/>
    <p:sldId id="335" r:id="rId40"/>
    <p:sldId id="262" r:id="rId41"/>
  </p:sldIdLst>
  <p:sldSz cx="9144000" cy="6858000" type="screen4x3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000"/>
    <a:srgbClr val="4F81BD"/>
    <a:srgbClr val="0099FF"/>
    <a:srgbClr val="00CCFF"/>
    <a:srgbClr val="FF9900"/>
    <a:srgbClr val="7300FF"/>
    <a:srgbClr val="FFFF00"/>
    <a:srgbClr val="FEFC9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42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6" y="-102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Stan realizacji RPO WD 2014-2020 na 31.12.2017 r</a:t>
            </a:r>
            <a:r>
              <a:rPr lang="pl-PL" dirty="0" smtClean="0"/>
              <a:t>.</a:t>
            </a:r>
          </a:p>
          <a:p>
            <a:pPr>
              <a:defRPr/>
            </a:pPr>
            <a:r>
              <a:rPr lang="pl-PL" sz="1400" dirty="0" smtClean="0"/>
              <a:t>- procent wykorzystania</a:t>
            </a:r>
            <a:r>
              <a:rPr lang="pl-PL" sz="1400" baseline="0" dirty="0" smtClean="0"/>
              <a:t> alokacji Osi priorytetowej (bez rezerwy wykonania)</a:t>
            </a:r>
            <a:endParaRPr lang="pl-PL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997420494522314E-2"/>
          <c:y val="0.11917342647732167"/>
          <c:w val="0.86034206049291639"/>
          <c:h val="0.538608149315842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Priorytety!$B$16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Priorytety!$A$17:$A$26</c:f>
              <c:strCache>
                <c:ptCount val="10"/>
                <c:pt idx="0">
                  <c:v>1 PRZEDSIĘBIORSTWA I 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 ZASOBY</c:v>
                </c:pt>
                <c:pt idx="4">
                  <c:v>5 TRANSPORT </c:v>
                </c:pt>
                <c:pt idx="5">
                  <c:v>6 INFRASTRUKTURA SPÓJNOŚCI SPOŁECZNEJ</c:v>
                </c:pt>
                <c:pt idx="6">
                  <c:v>7 INFRASTRUKTURA EDUKACYJNA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 </c:v>
                </c:pt>
              </c:strCache>
            </c:strRef>
          </c:cat>
          <c:val>
            <c:numRef>
              <c:f>Priorytety!$B$17:$B$26</c:f>
              <c:numCache>
                <c:formatCode>0.00%</c:formatCode>
                <c:ptCount val="10"/>
                <c:pt idx="0">
                  <c:v>0.91937806747898354</c:v>
                </c:pt>
                <c:pt idx="1">
                  <c:v>0.93266742786765366</c:v>
                </c:pt>
                <c:pt idx="2">
                  <c:v>0.93994767833441484</c:v>
                </c:pt>
                <c:pt idx="3">
                  <c:v>0.97870752061476551</c:v>
                </c:pt>
                <c:pt idx="4">
                  <c:v>0.63990051285414806</c:v>
                </c:pt>
                <c:pt idx="5">
                  <c:v>1</c:v>
                </c:pt>
                <c:pt idx="6">
                  <c:v>1</c:v>
                </c:pt>
                <c:pt idx="7">
                  <c:v>0.61430638811583915</c:v>
                </c:pt>
                <c:pt idx="8">
                  <c:v>0.79705225345278841</c:v>
                </c:pt>
                <c:pt idx="9">
                  <c:v>0.83753851988432382</c:v>
                </c:pt>
              </c:numCache>
            </c:numRef>
          </c:val>
        </c:ser>
        <c:ser>
          <c:idx val="1"/>
          <c:order val="1"/>
          <c:tx>
            <c:strRef>
              <c:f>Priorytety!$C$16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021669853409816E-2"/>
                  <c:y val="-2.118082958137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71064372211598E-2"/>
                  <c:y val="-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21669853409816E-2"/>
                  <c:y val="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845761631612493E-2"/>
                  <c:y val="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3951561504142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45761631612493E-2"/>
                  <c:y val="-1.2708497748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571064372211598E-2"/>
                  <c:y val="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395156150414276E-2"/>
                  <c:y val="-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Priorytety!$A$17:$A$26</c:f>
              <c:strCache>
                <c:ptCount val="10"/>
                <c:pt idx="0">
                  <c:v>1 PRZEDSIĘBIORSTWA I 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 ZASOBY</c:v>
                </c:pt>
                <c:pt idx="4">
                  <c:v>5 TRANSPORT </c:v>
                </c:pt>
                <c:pt idx="5">
                  <c:v>6 INFRASTRUKTURA SPÓJNOŚCI SPOŁECZNEJ</c:v>
                </c:pt>
                <c:pt idx="6">
                  <c:v>7 INFRASTRUKTURA EDUKACYJNA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 </c:v>
                </c:pt>
              </c:strCache>
            </c:strRef>
          </c:cat>
          <c:val>
            <c:numRef>
              <c:f>Priorytety!$C$17:$C$26</c:f>
              <c:numCache>
                <c:formatCode>0.00%</c:formatCode>
                <c:ptCount val="10"/>
                <c:pt idx="0">
                  <c:v>0.64086772122240387</c:v>
                </c:pt>
                <c:pt idx="1">
                  <c:v>0.82790803128473522</c:v>
                </c:pt>
                <c:pt idx="2">
                  <c:v>0.79713235736557908</c:v>
                </c:pt>
                <c:pt idx="3">
                  <c:v>0.81420878616472447</c:v>
                </c:pt>
                <c:pt idx="4">
                  <c:v>0.53804369275899766</c:v>
                </c:pt>
                <c:pt idx="5">
                  <c:v>0.65010704338272873</c:v>
                </c:pt>
                <c:pt idx="6">
                  <c:v>0.92280082786880513</c:v>
                </c:pt>
                <c:pt idx="7">
                  <c:v>0.50114828378434995</c:v>
                </c:pt>
                <c:pt idx="8">
                  <c:v>0.25717120447013953</c:v>
                </c:pt>
                <c:pt idx="9">
                  <c:v>0.44506272780305883</c:v>
                </c:pt>
              </c:numCache>
            </c:numRef>
          </c:val>
        </c:ser>
        <c:ser>
          <c:idx val="2"/>
          <c:order val="2"/>
          <c:tx>
            <c:strRef>
              <c:f>Priorytety!$D$16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1.65710643722115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21669853409816E-2"/>
                  <c:y val="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45761631612493E-2"/>
                  <c:y val="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96367112810707E-2"/>
                  <c:y val="-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156150414276E-2"/>
                  <c:y val="-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45761631612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296367112810707E-2"/>
                  <c:y val="-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571064372211598E-2"/>
                  <c:y val="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5493945188017939E-2"/>
                  <c:y val="-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395156150414276E-2"/>
                  <c:y val="-1.2708497748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Priorytety!$A$17:$A$26</c:f>
              <c:strCache>
                <c:ptCount val="10"/>
                <c:pt idx="0">
                  <c:v>1 PRZEDSIĘBIORSTWA I 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 ZASOBY</c:v>
                </c:pt>
                <c:pt idx="4">
                  <c:v>5 TRANSPORT </c:v>
                </c:pt>
                <c:pt idx="5">
                  <c:v>6 INFRASTRUKTURA SPÓJNOŚCI SPOŁECZNEJ</c:v>
                </c:pt>
                <c:pt idx="6">
                  <c:v>7 INFRASTRUKTURA EDUKACYJNA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 </c:v>
                </c:pt>
              </c:strCache>
            </c:strRef>
          </c:cat>
          <c:val>
            <c:numRef>
              <c:f>Priorytety!$D$17:$D$26</c:f>
              <c:numCache>
                <c:formatCode>0.00%</c:formatCode>
                <c:ptCount val="10"/>
                <c:pt idx="0">
                  <c:v>0.53013596278308284</c:v>
                </c:pt>
                <c:pt idx="1">
                  <c:v>0.74562069720713464</c:v>
                </c:pt>
                <c:pt idx="2">
                  <c:v>0.7495929354251103</c:v>
                </c:pt>
                <c:pt idx="3">
                  <c:v>0.52417254941926406</c:v>
                </c:pt>
                <c:pt idx="4">
                  <c:v>0.47397251628884884</c:v>
                </c:pt>
                <c:pt idx="5">
                  <c:v>0.46020412010748624</c:v>
                </c:pt>
                <c:pt idx="6">
                  <c:v>0.84804125765539251</c:v>
                </c:pt>
                <c:pt idx="7">
                  <c:v>0.4866560471154478</c:v>
                </c:pt>
                <c:pt idx="8">
                  <c:v>0.25844287445496955</c:v>
                </c:pt>
                <c:pt idx="9">
                  <c:v>0.38558555346514561</c:v>
                </c:pt>
              </c:numCache>
            </c:numRef>
          </c:val>
        </c:ser>
        <c:ser>
          <c:idx val="3"/>
          <c:order val="3"/>
          <c:tx>
            <c:strRef>
              <c:f>Priorytety!$E$16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1472275334608031E-2"/>
                  <c:y val="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46972594008922E-2"/>
                  <c:y val="2.1180829581380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45761631612493E-2"/>
                  <c:y val="-1.667781856801581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96367112810707E-2"/>
                  <c:y val="-1.2708497748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96367112810707E-2"/>
                  <c:y val="-1.2708497748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571064372211598E-2"/>
                  <c:y val="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571064372211692E-2"/>
                  <c:y val="-1.2708497748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296367112810801E-2"/>
                  <c:y val="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571064372211598E-2"/>
                  <c:y val="-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1975780752071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Priorytety!$A$17:$A$26</c:f>
              <c:strCache>
                <c:ptCount val="10"/>
                <c:pt idx="0">
                  <c:v>1 PRZEDSIĘBIORSTWA I 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 ZASOBY</c:v>
                </c:pt>
                <c:pt idx="4">
                  <c:v>5 TRANSPORT </c:v>
                </c:pt>
                <c:pt idx="5">
                  <c:v>6 INFRASTRUKTURA SPÓJNOŚCI SPOŁECZNEJ</c:v>
                </c:pt>
                <c:pt idx="6">
                  <c:v>7 INFRASTRUKTURA EDUKACYJNA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 </c:v>
                </c:pt>
              </c:strCache>
            </c:strRef>
          </c:cat>
          <c:val>
            <c:numRef>
              <c:f>Priorytety!$E$17:$E$26</c:f>
              <c:numCache>
                <c:formatCode>0.00%</c:formatCode>
                <c:ptCount val="10"/>
                <c:pt idx="0">
                  <c:v>9.9964960271205799E-2</c:v>
                </c:pt>
                <c:pt idx="1">
                  <c:v>4.290324623583907E-2</c:v>
                </c:pt>
                <c:pt idx="2">
                  <c:v>8.3487435648268021E-2</c:v>
                </c:pt>
                <c:pt idx="3">
                  <c:v>1.0873109030719089E-2</c:v>
                </c:pt>
                <c:pt idx="4">
                  <c:v>0.19921168070554099</c:v>
                </c:pt>
                <c:pt idx="5">
                  <c:v>7.2200768201611434E-2</c:v>
                </c:pt>
                <c:pt idx="6">
                  <c:v>0.19711156380828843</c:v>
                </c:pt>
                <c:pt idx="7">
                  <c:v>0.20698768798246236</c:v>
                </c:pt>
                <c:pt idx="8">
                  <c:v>3.5753045283256589E-2</c:v>
                </c:pt>
                <c:pt idx="9">
                  <c:v>6.3778472459272581E-2</c:v>
                </c:pt>
              </c:numCache>
            </c:numRef>
          </c:val>
        </c:ser>
        <c:ser>
          <c:idx val="4"/>
          <c:order val="4"/>
          <c:tx>
            <c:strRef>
              <c:f>Priorytety!$F$16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2746872224145977E-2"/>
                  <c:y val="-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21669853409816E-2"/>
                  <c:y val="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72275334608031E-2"/>
                  <c:y val="2.1180829581380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571064372211598E-2"/>
                  <c:y val="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120458891013385E-2"/>
                  <c:y val="-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120458891013385E-2"/>
                  <c:y val="4.236165916276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571064372211598E-2"/>
                  <c:y val="1.2708497748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845761631612587E-2"/>
                  <c:y val="1.90627466232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395156150414276E-2"/>
                  <c:y val="6.354248874414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Priorytety!$A$17:$A$26</c:f>
              <c:strCache>
                <c:ptCount val="10"/>
                <c:pt idx="0">
                  <c:v>1 PRZEDSIĘBIORSTWA I 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 ZASOBY</c:v>
                </c:pt>
                <c:pt idx="4">
                  <c:v>5 TRANSPORT </c:v>
                </c:pt>
                <c:pt idx="5">
                  <c:v>6 INFRASTRUKTURA SPÓJNOŚCI SPOŁECZNEJ</c:v>
                </c:pt>
                <c:pt idx="6">
                  <c:v>7 INFRASTRUKTURA EDUKACYJNA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 </c:v>
                </c:pt>
              </c:strCache>
            </c:strRef>
          </c:cat>
          <c:val>
            <c:numRef>
              <c:f>Priorytety!$F$17:$F$26</c:f>
              <c:numCache>
                <c:formatCode>0.00%</c:formatCode>
                <c:ptCount val="10"/>
                <c:pt idx="0">
                  <c:v>0.11606736988025354</c:v>
                </c:pt>
                <c:pt idx="1">
                  <c:v>1.9905012907417943E-2</c:v>
                </c:pt>
                <c:pt idx="2">
                  <c:v>4.6375798952148592E-2</c:v>
                </c:pt>
                <c:pt idx="3">
                  <c:v>5.6361146438541889E-3</c:v>
                </c:pt>
                <c:pt idx="4">
                  <c:v>0.19121898623844846</c:v>
                </c:pt>
                <c:pt idx="5">
                  <c:v>7.4217629291661882E-2</c:v>
                </c:pt>
                <c:pt idx="6">
                  <c:v>0.18953849802286407</c:v>
                </c:pt>
                <c:pt idx="7">
                  <c:v>0.18339484942114445</c:v>
                </c:pt>
                <c:pt idx="8">
                  <c:v>3.0797059412498554E-2</c:v>
                </c:pt>
                <c:pt idx="9">
                  <c:v>5.4363345845043744E-2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365184"/>
        <c:axId val="30366720"/>
        <c:axId val="0"/>
      </c:bar3DChart>
      <c:catAx>
        <c:axId val="30365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pl-PL"/>
          </a:p>
        </c:txPr>
        <c:crossAx val="30366720"/>
        <c:crosses val="autoZero"/>
        <c:auto val="1"/>
        <c:lblAlgn val="ctr"/>
        <c:lblOffset val="100"/>
        <c:noMultiLvlLbl val="0"/>
      </c:catAx>
      <c:valAx>
        <c:axId val="3036672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036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0496128232536899E-2"/>
          <c:y val="0.93120811190885533"/>
          <c:w val="0.95440508272985958"/>
          <c:h val="6.231158650709363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9 Włączenie społeczne</a:t>
            </a:r>
            <a:endParaRPr lang="pl-PL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baseline="0" dirty="0" smtClean="0">
                <a:effectLst/>
              </a:rPr>
              <a:t>(</a:t>
            </a:r>
            <a:r>
              <a:rPr lang="pl-PL" sz="1800" b="1" i="1" u="none" strike="noStrike" baseline="0" dirty="0" smtClean="0">
                <a:effectLst/>
              </a:rPr>
              <a:t>CT 9</a:t>
            </a:r>
            <a:r>
              <a:rPr lang="pl-PL" sz="1800" b="1" i="0" u="none" strike="noStrike" baseline="0" dirty="0" smtClean="0">
                <a:effectLst/>
              </a:rPr>
              <a:t>)</a:t>
            </a:r>
            <a:endParaRPr lang="pl-PL" sz="18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</a:t>
            </a:r>
            <a:endParaRPr lang="pl-PL" sz="16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do </a:t>
            </a:r>
            <a:r>
              <a:rPr lang="pl-PL" sz="1600" dirty="0" smtClean="0"/>
              <a:t>alokacji</a:t>
            </a:r>
            <a:r>
              <a:rPr lang="en-US" sz="1600" dirty="0" smtClean="0"/>
              <a:t> </a:t>
            </a:r>
            <a:r>
              <a:rPr lang="pl-PL" sz="1600" dirty="0" smtClean="0"/>
              <a:t>(bez RW) – na 31.12.2017 r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974912939704E-2"/>
          <c:y val="0.26082535968225751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'9'!$B$22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1.0197578075207138E-2"/>
                  <c:y val="-1.484229766559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72275334608031E-2"/>
                  <c:y val="-7.4211488327955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481835564053535E-3"/>
                  <c:y val="-9.89486511039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48187845774845E-3"/>
                  <c:y val="-5.754742528607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46972594008922E-3"/>
                  <c:y val="-1.236858138799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'9'!$A$23:$A$27</c:f>
              <c:strCache>
                <c:ptCount val="5"/>
                <c:pt idx="0">
                  <c:v>OP 9</c:v>
                </c:pt>
                <c:pt idx="1">
                  <c:v>Dz. 9.1 (PI 9.i)</c:v>
                </c:pt>
                <c:pt idx="2">
                  <c:v>Dz. 9.2 (PI 9.iv)</c:v>
                </c:pt>
                <c:pt idx="3">
                  <c:v>Dz. 9.3 (PI 9.iv)</c:v>
                </c:pt>
                <c:pt idx="4">
                  <c:v>Dz. 9.4 (PI 9.v)</c:v>
                </c:pt>
              </c:strCache>
            </c:strRef>
          </c:cat>
          <c:val>
            <c:numRef>
              <c:f>'9'!$B$23:$B$27</c:f>
              <c:numCache>
                <c:formatCode>0.00%</c:formatCode>
                <c:ptCount val="5"/>
                <c:pt idx="0">
                  <c:v>0.79705225345278841</c:v>
                </c:pt>
                <c:pt idx="1">
                  <c:v>0.88210608285818226</c:v>
                </c:pt>
                <c:pt idx="2">
                  <c:v>0.85872658828107895</c:v>
                </c:pt>
                <c:pt idx="3">
                  <c:v>0</c:v>
                </c:pt>
                <c:pt idx="4">
                  <c:v>0.5276150346163675</c:v>
                </c:pt>
              </c:numCache>
            </c:numRef>
          </c:val>
        </c:ser>
        <c:ser>
          <c:idx val="1"/>
          <c:order val="1"/>
          <c:tx>
            <c:strRef>
              <c:f>'9'!$C$22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02156948354687E-2"/>
                  <c:y val="-9.89486511039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95156150414276E-2"/>
                  <c:y val="-2.473716277598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45761631612493E-2"/>
                  <c:y val="-2.704921098189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38480869809245E-2"/>
                  <c:y val="-5.7005818797911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20358521150533E-2"/>
                  <c:y val="-1.193753145710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'9'!$A$23:$A$27</c:f>
              <c:strCache>
                <c:ptCount val="5"/>
                <c:pt idx="0">
                  <c:v>OP 9</c:v>
                </c:pt>
                <c:pt idx="1">
                  <c:v>Dz. 9.1 (PI 9.i)</c:v>
                </c:pt>
                <c:pt idx="2">
                  <c:v>Dz. 9.2 (PI 9.iv)</c:v>
                </c:pt>
                <c:pt idx="3">
                  <c:v>Dz. 9.3 (PI 9.iv)</c:v>
                </c:pt>
                <c:pt idx="4">
                  <c:v>Dz. 9.4 (PI 9.v)</c:v>
                </c:pt>
              </c:strCache>
            </c:strRef>
          </c:cat>
          <c:val>
            <c:numRef>
              <c:f>'9'!$C$23:$C$27</c:f>
              <c:numCache>
                <c:formatCode>0.00%</c:formatCode>
                <c:ptCount val="5"/>
                <c:pt idx="0">
                  <c:v>0.25717120447013953</c:v>
                </c:pt>
                <c:pt idx="1">
                  <c:v>0.20469693878564185</c:v>
                </c:pt>
                <c:pt idx="2">
                  <c:v>0.48944919295729761</c:v>
                </c:pt>
                <c:pt idx="3">
                  <c:v>0</c:v>
                </c:pt>
                <c:pt idx="4">
                  <c:v>0.51477015219761724</c:v>
                </c:pt>
              </c:numCache>
            </c:numRef>
          </c:val>
        </c:ser>
        <c:ser>
          <c:idx val="2"/>
          <c:order val="2"/>
          <c:tx>
            <c:strRef>
              <c:f>'9'!$D$22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3.059275138309938E-2"/>
                  <c:y val="-1.124059132318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92734225621414E-2"/>
                  <c:y val="-7.1517669735892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240917782026769E-2"/>
                  <c:y val="-2.210177842670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07332923763501E-2"/>
                  <c:y val="-5.8621958671258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609501122791792E-2"/>
                  <c:y val="-7.6361307076991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-9.679368996600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'9'!$A$23:$A$27</c:f>
              <c:strCache>
                <c:ptCount val="5"/>
                <c:pt idx="0">
                  <c:v>OP 9</c:v>
                </c:pt>
                <c:pt idx="1">
                  <c:v>Dz. 9.1 (PI 9.i)</c:v>
                </c:pt>
                <c:pt idx="2">
                  <c:v>Dz. 9.2 (PI 9.iv)</c:v>
                </c:pt>
                <c:pt idx="3">
                  <c:v>Dz. 9.3 (PI 9.iv)</c:v>
                </c:pt>
                <c:pt idx="4">
                  <c:v>Dz. 9.4 (PI 9.v)</c:v>
                </c:pt>
              </c:strCache>
            </c:strRef>
          </c:cat>
          <c:val>
            <c:numRef>
              <c:f>'9'!$D$23:$D$27</c:f>
              <c:numCache>
                <c:formatCode>0.00%</c:formatCode>
                <c:ptCount val="5"/>
                <c:pt idx="0">
                  <c:v>0.25844287445496955</c:v>
                </c:pt>
                <c:pt idx="1">
                  <c:v>0.20048712152443174</c:v>
                </c:pt>
                <c:pt idx="2">
                  <c:v>0.5137654967523686</c:v>
                </c:pt>
                <c:pt idx="3">
                  <c:v>0</c:v>
                </c:pt>
                <c:pt idx="4">
                  <c:v>0.51477015219761724</c:v>
                </c:pt>
              </c:numCache>
            </c:numRef>
          </c:val>
        </c:ser>
        <c:ser>
          <c:idx val="3"/>
          <c:order val="3"/>
          <c:tx>
            <c:strRef>
              <c:f>'9'!$E$22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5296367112810707E-2"/>
                  <c:y val="-9.6794375353527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166985340981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00118662016331E-2"/>
                  <c:y val="-5.1622736362626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'9'!$A$23:$A$27</c:f>
              <c:strCache>
                <c:ptCount val="5"/>
                <c:pt idx="0">
                  <c:v>OP 9</c:v>
                </c:pt>
                <c:pt idx="1">
                  <c:v>Dz. 9.1 (PI 9.i)</c:v>
                </c:pt>
                <c:pt idx="2">
                  <c:v>Dz. 9.2 (PI 9.iv)</c:v>
                </c:pt>
                <c:pt idx="3">
                  <c:v>Dz. 9.3 (PI 9.iv)</c:v>
                </c:pt>
                <c:pt idx="4">
                  <c:v>Dz. 9.4 (PI 9.v)</c:v>
                </c:pt>
              </c:strCache>
            </c:strRef>
          </c:cat>
          <c:val>
            <c:numRef>
              <c:f>'9'!$E$23:$E$27</c:f>
              <c:numCache>
                <c:formatCode>0.00%</c:formatCode>
                <c:ptCount val="5"/>
                <c:pt idx="0">
                  <c:v>3.5753045283256589E-2</c:v>
                </c:pt>
                <c:pt idx="1">
                  <c:v>3.1493943586682747E-2</c:v>
                </c:pt>
                <c:pt idx="2">
                  <c:v>2.7612139990015036E-2</c:v>
                </c:pt>
                <c:pt idx="3">
                  <c:v>0</c:v>
                </c:pt>
                <c:pt idx="4">
                  <c:v>0.15961656356516782</c:v>
                </c:pt>
              </c:numCache>
            </c:numRef>
          </c:val>
        </c:ser>
        <c:ser>
          <c:idx val="4"/>
          <c:order val="4"/>
          <c:tx>
            <c:strRef>
              <c:f>'9'!$F$22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219208098757394E-2"/>
                  <c:y val="9.13266581490945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'9'!$A$23:$A$27</c:f>
              <c:strCache>
                <c:ptCount val="5"/>
                <c:pt idx="0">
                  <c:v>OP 9</c:v>
                </c:pt>
                <c:pt idx="1">
                  <c:v>Dz. 9.1 (PI 9.i)</c:v>
                </c:pt>
                <c:pt idx="2">
                  <c:v>Dz. 9.2 (PI 9.iv)</c:v>
                </c:pt>
                <c:pt idx="3">
                  <c:v>Dz. 9.3 (PI 9.iv)</c:v>
                </c:pt>
                <c:pt idx="4">
                  <c:v>Dz. 9.4 (PI 9.v)</c:v>
                </c:pt>
              </c:strCache>
            </c:strRef>
          </c:cat>
          <c:val>
            <c:numRef>
              <c:f>'9'!$F$23:$F$27</c:f>
              <c:numCache>
                <c:formatCode>General</c:formatCode>
                <c:ptCount val="5"/>
                <c:pt idx="0" formatCode="0.00%">
                  <c:v>3.0797059412498554E-2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178944"/>
        <c:axId val="122205312"/>
        <c:axId val="0"/>
      </c:bar3DChart>
      <c:catAx>
        <c:axId val="122178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22205312"/>
        <c:crosses val="autoZero"/>
        <c:auto val="1"/>
        <c:lblAlgn val="ctr"/>
        <c:lblOffset val="100"/>
        <c:noMultiLvlLbl val="0"/>
      </c:catAx>
      <c:valAx>
        <c:axId val="1222053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217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1615437855682932E-2"/>
          <c:y val="0.92462764553938448"/>
          <c:w val="0.9"/>
          <c:h val="4.4731997188923359E-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10 Edukacja</a:t>
            </a:r>
            <a:endParaRPr lang="pl-PL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 smtClean="0">
                <a:effectLst/>
              </a:rPr>
              <a:t> </a:t>
            </a:r>
            <a:r>
              <a:rPr lang="pl-PL" sz="1800" b="1" i="0" u="none" strike="noStrike" baseline="0" dirty="0" smtClean="0">
                <a:effectLst/>
              </a:rPr>
              <a:t>(</a:t>
            </a:r>
            <a:r>
              <a:rPr lang="pl-PL" sz="1800" b="1" i="1" u="none" strike="noStrike" baseline="0" dirty="0" smtClean="0">
                <a:effectLst/>
              </a:rPr>
              <a:t>CT 10</a:t>
            </a:r>
            <a:r>
              <a:rPr lang="pl-PL" sz="1800" b="1" i="0" u="none" strike="noStrike" baseline="0" dirty="0" smtClean="0">
                <a:effectLst/>
              </a:rPr>
              <a:t>)</a:t>
            </a:r>
            <a:endParaRPr lang="pl-PL" sz="18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do </a:t>
            </a:r>
            <a:r>
              <a:rPr lang="pl-PL" sz="1600" dirty="0" smtClean="0"/>
              <a:t>alokacji</a:t>
            </a:r>
            <a:r>
              <a:rPr lang="en-US" sz="1600" dirty="0" smtClean="0"/>
              <a:t> </a:t>
            </a:r>
            <a:r>
              <a:rPr lang="pl-PL" sz="1600" dirty="0" smtClean="0"/>
              <a:t>(bez RW) – na 31.12.2017 r.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629699953007441E-2"/>
          <c:y val="0.27405305660482171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'10'!$B$22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1.4021669853409816E-2"/>
                  <c:y val="-9.89486511039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97578075207138E-2"/>
                  <c:y val="-4.9474325551969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72275334608031E-2"/>
                  <c:y val="-9.89486511039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4722753346080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9228808158062466E-3"/>
                  <c:y val="-9.89486511039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'10'!$A$23:$A$27</c:f>
              <c:strCache>
                <c:ptCount val="5"/>
                <c:pt idx="0">
                  <c:v>OP 10</c:v>
                </c:pt>
                <c:pt idx="1">
                  <c:v>Dz.10.1 (PI 10.i)</c:v>
                </c:pt>
                <c:pt idx="2">
                  <c:v>Dz. 10.2 (PI 10.i)</c:v>
                </c:pt>
                <c:pt idx="3">
                  <c:v>Dz. 10.3 (PI 10.iii)</c:v>
                </c:pt>
                <c:pt idx="4">
                  <c:v>Dz. 10.4 (PI 10.iv)</c:v>
                </c:pt>
              </c:strCache>
            </c:strRef>
          </c:cat>
          <c:val>
            <c:numRef>
              <c:f>'10'!$B$23:$B$27</c:f>
              <c:numCache>
                <c:formatCode>0.00%</c:formatCode>
                <c:ptCount val="5"/>
                <c:pt idx="0">
                  <c:v>0.83753851988432382</c:v>
                </c:pt>
                <c:pt idx="1">
                  <c:v>0.96168254294631339</c:v>
                </c:pt>
                <c:pt idx="2">
                  <c:v>0.6917924677319861</c:v>
                </c:pt>
                <c:pt idx="3">
                  <c:v>0.73419456910417857</c:v>
                </c:pt>
                <c:pt idx="4">
                  <c:v>0.93500864798050631</c:v>
                </c:pt>
              </c:numCache>
            </c:numRef>
          </c:val>
        </c:ser>
        <c:ser>
          <c:idx val="1"/>
          <c:order val="1"/>
          <c:tx>
            <c:strRef>
              <c:f>'10'!$C$22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669753039952225E-2"/>
                  <c:y val="-1.484229766559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944550669216062E-2"/>
                  <c:y val="-1.484229766559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3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46972594008922E-2"/>
                  <c:y val="-1.204524524462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20358521150533E-2"/>
                  <c:y val="-1.9358680289896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'10'!$A$23:$A$27</c:f>
              <c:strCache>
                <c:ptCount val="5"/>
                <c:pt idx="0">
                  <c:v>OP 10</c:v>
                </c:pt>
                <c:pt idx="1">
                  <c:v>Dz.10.1 (PI 10.i)</c:v>
                </c:pt>
                <c:pt idx="2">
                  <c:v>Dz. 10.2 (PI 10.i)</c:v>
                </c:pt>
                <c:pt idx="3">
                  <c:v>Dz. 10.3 (PI 10.iii)</c:v>
                </c:pt>
                <c:pt idx="4">
                  <c:v>Dz. 10.4 (PI 10.iv)</c:v>
                </c:pt>
              </c:strCache>
            </c:strRef>
          </c:cat>
          <c:val>
            <c:numRef>
              <c:f>'10'!$C$23:$C$27</c:f>
              <c:numCache>
                <c:formatCode>0.00%</c:formatCode>
                <c:ptCount val="5"/>
                <c:pt idx="0">
                  <c:v>0.44506272780305883</c:v>
                </c:pt>
                <c:pt idx="1">
                  <c:v>0.46962037891122976</c:v>
                </c:pt>
                <c:pt idx="2">
                  <c:v>0.43346595729760951</c:v>
                </c:pt>
                <c:pt idx="3">
                  <c:v>0.88994334848478152</c:v>
                </c:pt>
                <c:pt idx="4">
                  <c:v>0.30904416585290934</c:v>
                </c:pt>
              </c:numCache>
            </c:numRef>
          </c:val>
        </c:ser>
        <c:ser>
          <c:idx val="2"/>
          <c:order val="2"/>
          <c:tx>
            <c:strRef>
              <c:f>'10'!$D$22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7.1517669735892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67E-2"/>
                  <c:y val="-2.3120482059129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458891013385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219247928616953E-2"/>
                  <c:y val="-7.097812689424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-9.679368996600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'10'!$A$23:$A$27</c:f>
              <c:strCache>
                <c:ptCount val="5"/>
                <c:pt idx="0">
                  <c:v>OP 10</c:v>
                </c:pt>
                <c:pt idx="1">
                  <c:v>Dz.10.1 (PI 10.i)</c:v>
                </c:pt>
                <c:pt idx="2">
                  <c:v>Dz. 10.2 (PI 10.i)</c:v>
                </c:pt>
                <c:pt idx="3">
                  <c:v>Dz. 10.3 (PI 10.iii)</c:v>
                </c:pt>
                <c:pt idx="4">
                  <c:v>Dz. 10.4 (PI 10.iv)</c:v>
                </c:pt>
              </c:strCache>
            </c:strRef>
          </c:cat>
          <c:val>
            <c:numRef>
              <c:f>'10'!$D$23:$D$27</c:f>
              <c:numCache>
                <c:formatCode>0.00%</c:formatCode>
                <c:ptCount val="5"/>
                <c:pt idx="0">
                  <c:v>0.38558555346514561</c:v>
                </c:pt>
                <c:pt idx="1">
                  <c:v>0.41403357695095944</c:v>
                </c:pt>
                <c:pt idx="2">
                  <c:v>0.40209423800290006</c:v>
                </c:pt>
                <c:pt idx="3">
                  <c:v>0.66792819957887695</c:v>
                </c:pt>
                <c:pt idx="4">
                  <c:v>0.27267180308194716</c:v>
                </c:pt>
              </c:numCache>
            </c:numRef>
          </c:val>
        </c:ser>
        <c:ser>
          <c:idx val="3"/>
          <c:order val="3"/>
          <c:tx>
            <c:strRef>
              <c:f>'10'!$E$22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6571064372211598E-2"/>
                  <c:y val="-9.6794375353527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166985340981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9.571528967022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'10'!$A$23:$A$27</c:f>
              <c:strCache>
                <c:ptCount val="5"/>
                <c:pt idx="0">
                  <c:v>OP 10</c:v>
                </c:pt>
                <c:pt idx="1">
                  <c:v>Dz.10.1 (PI 10.i)</c:v>
                </c:pt>
                <c:pt idx="2">
                  <c:v>Dz. 10.2 (PI 10.i)</c:v>
                </c:pt>
                <c:pt idx="3">
                  <c:v>Dz. 10.3 (PI 10.iii)</c:v>
                </c:pt>
                <c:pt idx="4">
                  <c:v>Dz. 10.4 (PI 10.iv)</c:v>
                </c:pt>
              </c:strCache>
            </c:strRef>
          </c:cat>
          <c:val>
            <c:numRef>
              <c:f>'10'!$E$23:$E$27</c:f>
              <c:numCache>
                <c:formatCode>0.00%</c:formatCode>
                <c:ptCount val="5"/>
                <c:pt idx="0">
                  <c:v>6.3778472459272581E-2</c:v>
                </c:pt>
                <c:pt idx="1">
                  <c:v>0.11745398951536429</c:v>
                </c:pt>
                <c:pt idx="2">
                  <c:v>3.625581404449834E-2</c:v>
                </c:pt>
                <c:pt idx="3">
                  <c:v>0.13220511861563949</c:v>
                </c:pt>
                <c:pt idx="4">
                  <c:v>4.1297004831286906E-2</c:v>
                </c:pt>
              </c:numCache>
            </c:numRef>
          </c:val>
        </c:ser>
        <c:ser>
          <c:idx val="4"/>
          <c:order val="4"/>
          <c:tx>
            <c:strRef>
              <c:f>'10'!$F$22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768542077555794E-2"/>
                  <c:y val="-7.097812689424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'10'!$A$23:$A$27</c:f>
              <c:strCache>
                <c:ptCount val="5"/>
                <c:pt idx="0">
                  <c:v>OP 10</c:v>
                </c:pt>
                <c:pt idx="1">
                  <c:v>Dz.10.1 (PI 10.i)</c:v>
                </c:pt>
                <c:pt idx="2">
                  <c:v>Dz. 10.2 (PI 10.i)</c:v>
                </c:pt>
                <c:pt idx="3">
                  <c:v>Dz. 10.3 (PI 10.iii)</c:v>
                </c:pt>
                <c:pt idx="4">
                  <c:v>Dz. 10.4 (PI 10.iv)</c:v>
                </c:pt>
              </c:strCache>
            </c:strRef>
          </c:cat>
          <c:val>
            <c:numRef>
              <c:f>'10'!$F$23:$F$27</c:f>
              <c:numCache>
                <c:formatCode>General</c:formatCode>
                <c:ptCount val="5"/>
                <c:pt idx="0" formatCode="0.00%">
                  <c:v>5.4363345845043744E-2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4841344"/>
        <c:axId val="164842880"/>
        <c:axId val="0"/>
      </c:bar3DChart>
      <c:catAx>
        <c:axId val="164841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64842880"/>
        <c:crosses val="autoZero"/>
        <c:auto val="1"/>
        <c:lblAlgn val="ctr"/>
        <c:lblOffset val="100"/>
        <c:noMultiLvlLbl val="0"/>
      </c:catAx>
      <c:valAx>
        <c:axId val="1648428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64841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4276352331982465E-2"/>
          <c:y val="0.94887842323075211"/>
          <c:w val="0.9"/>
          <c:h val="4.4731997188923359E-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solidFill>
                  <a:schemeClr val="tx1"/>
                </a:solidFill>
                <a:effectLst/>
              </a:rPr>
              <a:t>Stan realizacji </a:t>
            </a:r>
            <a:r>
              <a:rPr lang="pl-PL" sz="1800" b="1" i="0" baseline="0" dirty="0" smtClean="0">
                <a:solidFill>
                  <a:schemeClr val="tx1"/>
                </a:solidFill>
                <a:effectLst/>
              </a:rPr>
              <a:t>Osi </a:t>
            </a:r>
            <a:r>
              <a:rPr lang="pl-PL" sz="1800" b="1" i="0" baseline="0" dirty="0">
                <a:solidFill>
                  <a:schemeClr val="tx1"/>
                </a:solidFill>
                <a:effectLst/>
              </a:rPr>
              <a:t>priorytetowej </a:t>
            </a:r>
            <a:r>
              <a:rPr lang="pl-PL" sz="1800" b="1" i="0" baseline="0" dirty="0" smtClean="0">
                <a:solidFill>
                  <a:schemeClr val="tx1"/>
                </a:solidFill>
                <a:effectLst/>
              </a:rPr>
              <a:t>1 Przedsiębiorstwa i innowacje </a:t>
            </a:r>
            <a:r>
              <a:rPr lang="pl-PL" sz="1800" b="1" i="0" u="none" strike="noStrike" baseline="0" dirty="0" smtClean="0">
                <a:effectLst/>
              </a:rPr>
              <a:t>(</a:t>
            </a:r>
            <a:r>
              <a:rPr lang="pl-PL" sz="1800" b="1" i="1" u="none" strike="noStrike" baseline="0" dirty="0" smtClean="0">
                <a:effectLst/>
              </a:rPr>
              <a:t>CT 1 i CT 3</a:t>
            </a:r>
            <a:r>
              <a:rPr lang="pl-PL" sz="1800" b="1" i="0" u="none" strike="noStrike" baseline="0" dirty="0" smtClean="0">
                <a:effectLst/>
              </a:rPr>
              <a:t>)</a:t>
            </a:r>
            <a:endParaRPr lang="pl-PL" dirty="0"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solidFill>
                  <a:schemeClr val="tx1"/>
                </a:solidFill>
              </a:rPr>
              <a:t>Wartość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naborów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pl-PL" sz="1600" dirty="0">
                <a:solidFill>
                  <a:schemeClr val="tx1"/>
                </a:solidFill>
              </a:rPr>
              <a:t>zatwierdzonych wniosków o dofinansowanie, </a:t>
            </a:r>
            <a:r>
              <a:rPr lang="en-US" sz="1600" dirty="0" err="1">
                <a:solidFill>
                  <a:schemeClr val="tx1"/>
                </a:solidFill>
              </a:rPr>
              <a:t>kontraktacji</a:t>
            </a:r>
            <a:r>
              <a:rPr lang="pl-PL" sz="1600" dirty="0">
                <a:solidFill>
                  <a:schemeClr val="tx1"/>
                </a:solidFill>
              </a:rPr>
              <a:t>, złożonych i zatwierdzonych wniosków o płatność</a:t>
            </a:r>
            <a:r>
              <a:rPr lang="en-US" sz="1600" dirty="0">
                <a:solidFill>
                  <a:schemeClr val="tx1"/>
                </a:solidFill>
              </a:rPr>
              <a:t> i </a:t>
            </a:r>
            <a:r>
              <a:rPr lang="en-US" sz="1600" dirty="0" err="1">
                <a:solidFill>
                  <a:schemeClr val="tx1"/>
                </a:solidFill>
              </a:rPr>
              <a:t>certyfikacji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 smtClean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r>
              <a:rPr lang="pl-PL" sz="1600" baseline="0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alokacji (bez RW)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– na 31.12.2017 r.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15387812793014"/>
          <c:y val="2.425077769136762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93937418740914E-3"/>
          <c:y val="0.23467622393518625"/>
          <c:w val="0.99525658263939965"/>
          <c:h val="0.610318124375069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'1'!$B$26:$B$27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'1'!$A$28:$A$33</c:f>
              <c:strCache>
                <c:ptCount val="6"/>
                <c:pt idx="0">
                  <c:v>OP 1</c:v>
                </c:pt>
                <c:pt idx="1">
                  <c:v>Dz. 1.1 (PI 1a)</c:v>
                </c:pt>
                <c:pt idx="2">
                  <c:v>Dz. 1.2 (PI 1b)</c:v>
                </c:pt>
                <c:pt idx="3">
                  <c:v>Dz. 1.3 (PI 3a)</c:v>
                </c:pt>
                <c:pt idx="4">
                  <c:v>Dz. 1.4  (PI 3b)</c:v>
                </c:pt>
                <c:pt idx="5">
                  <c:v>Dz. 1.5  (PI 3c)</c:v>
                </c:pt>
              </c:strCache>
            </c:strRef>
          </c:cat>
          <c:val>
            <c:numRef>
              <c:f>'1'!$B$28:$B$33</c:f>
              <c:numCache>
                <c:formatCode>0.00%</c:formatCode>
                <c:ptCount val="6"/>
                <c:pt idx="0">
                  <c:v>0.91937806747898354</c:v>
                </c:pt>
                <c:pt idx="1">
                  <c:v>0.93663849541098043</c:v>
                </c:pt>
                <c:pt idx="2">
                  <c:v>0.88098004228660443</c:v>
                </c:pt>
                <c:pt idx="3">
                  <c:v>0.99656473681673097</c:v>
                </c:pt>
                <c:pt idx="4">
                  <c:v>0.99569893989202174</c:v>
                </c:pt>
                <c:pt idx="5">
                  <c:v>0.90655012914277611</c:v>
                </c:pt>
              </c:numCache>
            </c:numRef>
          </c:val>
        </c:ser>
        <c:ser>
          <c:idx val="1"/>
          <c:order val="1"/>
          <c:tx>
            <c:strRef>
              <c:f>'1'!$C$26:$C$27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471944048436516E-2"/>
                  <c:y val="-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192479286169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3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95156150414276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4550669216156E-2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'1'!$A$28:$A$33</c:f>
              <c:strCache>
                <c:ptCount val="6"/>
                <c:pt idx="0">
                  <c:v>OP 1</c:v>
                </c:pt>
                <c:pt idx="1">
                  <c:v>Dz. 1.1 (PI 1a)</c:v>
                </c:pt>
                <c:pt idx="2">
                  <c:v>Dz. 1.2 (PI 1b)</c:v>
                </c:pt>
                <c:pt idx="3">
                  <c:v>Dz. 1.3 (PI 3a)</c:v>
                </c:pt>
                <c:pt idx="4">
                  <c:v>Dz. 1.4  (PI 3b)</c:v>
                </c:pt>
                <c:pt idx="5">
                  <c:v>Dz. 1.5  (PI 3c)</c:v>
                </c:pt>
              </c:strCache>
            </c:strRef>
          </c:cat>
          <c:val>
            <c:numRef>
              <c:f>'1'!$C$28:$C$33</c:f>
              <c:numCache>
                <c:formatCode>0.00%</c:formatCode>
                <c:ptCount val="6"/>
                <c:pt idx="0">
                  <c:v>0.64086772122240387</c:v>
                </c:pt>
                <c:pt idx="1">
                  <c:v>0.88286025760129161</c:v>
                </c:pt>
                <c:pt idx="2">
                  <c:v>0.32696513409993405</c:v>
                </c:pt>
                <c:pt idx="3">
                  <c:v>0.49076179611179643</c:v>
                </c:pt>
                <c:pt idx="4">
                  <c:v>0.396152560704364</c:v>
                </c:pt>
                <c:pt idx="5">
                  <c:v>0.89816683006667219</c:v>
                </c:pt>
              </c:numCache>
            </c:numRef>
          </c:val>
        </c:ser>
        <c:ser>
          <c:idx val="2"/>
          <c:order val="2"/>
          <c:tx>
            <c:strRef>
              <c:f>'1'!$D$26:$D$27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1.209921124575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458891013385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15615041437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-9.679368996600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'1'!$A$28:$A$33</c:f>
              <c:strCache>
                <c:ptCount val="6"/>
                <c:pt idx="0">
                  <c:v>OP 1</c:v>
                </c:pt>
                <c:pt idx="1">
                  <c:v>Dz. 1.1 (PI 1a)</c:v>
                </c:pt>
                <c:pt idx="2">
                  <c:v>Dz. 1.2 (PI 1b)</c:v>
                </c:pt>
                <c:pt idx="3">
                  <c:v>Dz. 1.3 (PI 3a)</c:v>
                </c:pt>
                <c:pt idx="4">
                  <c:v>Dz. 1.4  (PI 3b)</c:v>
                </c:pt>
                <c:pt idx="5">
                  <c:v>Dz. 1.5  (PI 3c)</c:v>
                </c:pt>
              </c:strCache>
            </c:strRef>
          </c:cat>
          <c:val>
            <c:numRef>
              <c:f>'1'!$D$28:$D$33</c:f>
              <c:numCache>
                <c:formatCode>0.00%</c:formatCode>
                <c:ptCount val="6"/>
                <c:pt idx="0">
                  <c:v>0.53013596278308284</c:v>
                </c:pt>
                <c:pt idx="1">
                  <c:v>0.4580832813073431</c:v>
                </c:pt>
                <c:pt idx="2">
                  <c:v>0.22068717312745831</c:v>
                </c:pt>
                <c:pt idx="3">
                  <c:v>0.42101022526734538</c:v>
                </c:pt>
                <c:pt idx="4">
                  <c:v>0.26395873382071244</c:v>
                </c:pt>
                <c:pt idx="5">
                  <c:v>0.84323820589865162</c:v>
                </c:pt>
              </c:numCache>
            </c:numRef>
          </c:val>
        </c:ser>
        <c:ser>
          <c:idx val="3"/>
          <c:order val="3"/>
          <c:tx>
            <c:strRef>
              <c:f>'1'!$E$26:$E$27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7549021231059881E-2"/>
                  <c:y val="-3.0654580046661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166985340981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451905349489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'1'!$A$28:$A$33</c:f>
              <c:strCache>
                <c:ptCount val="6"/>
                <c:pt idx="0">
                  <c:v>OP 1</c:v>
                </c:pt>
                <c:pt idx="1">
                  <c:v>Dz. 1.1 (PI 1a)</c:v>
                </c:pt>
                <c:pt idx="2">
                  <c:v>Dz. 1.2 (PI 1b)</c:v>
                </c:pt>
                <c:pt idx="3">
                  <c:v>Dz. 1.3 (PI 3a)</c:v>
                </c:pt>
                <c:pt idx="4">
                  <c:v>Dz. 1.4  (PI 3b)</c:v>
                </c:pt>
                <c:pt idx="5">
                  <c:v>Dz. 1.5  (PI 3c)</c:v>
                </c:pt>
              </c:strCache>
            </c:strRef>
          </c:cat>
          <c:val>
            <c:numRef>
              <c:f>'1'!$E$28:$E$33</c:f>
              <c:numCache>
                <c:formatCode>0.00%</c:formatCode>
                <c:ptCount val="6"/>
                <c:pt idx="0">
                  <c:v>9.9964960271205799E-2</c:v>
                </c:pt>
                <c:pt idx="1">
                  <c:v>0</c:v>
                </c:pt>
                <c:pt idx="2">
                  <c:v>4.3968878651584865E-2</c:v>
                </c:pt>
                <c:pt idx="3">
                  <c:v>6.7458158803488212E-3</c:v>
                </c:pt>
                <c:pt idx="4">
                  <c:v>3.660555868389688E-2</c:v>
                </c:pt>
                <c:pt idx="5">
                  <c:v>0.20522590803216578</c:v>
                </c:pt>
              </c:numCache>
            </c:numRef>
          </c:val>
        </c:ser>
        <c:ser>
          <c:idx val="4"/>
          <c:order val="4"/>
          <c:tx>
            <c:strRef>
              <c:f>'1'!$F$26:$F$27</c:f>
              <c:strCache>
                <c:ptCount val="1"/>
                <c:pt idx="0">
                  <c:v>Certyfikacja do KE 
(tylko dla Osi Priorytetowej)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21924792861697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'1'!$A$28:$A$33</c:f>
              <c:strCache>
                <c:ptCount val="6"/>
                <c:pt idx="0">
                  <c:v>OP 1</c:v>
                </c:pt>
                <c:pt idx="1">
                  <c:v>Dz. 1.1 (PI 1a)</c:v>
                </c:pt>
                <c:pt idx="2">
                  <c:v>Dz. 1.2 (PI 1b)</c:v>
                </c:pt>
                <c:pt idx="3">
                  <c:v>Dz. 1.3 (PI 3a)</c:v>
                </c:pt>
                <c:pt idx="4">
                  <c:v>Dz. 1.4  (PI 3b)</c:v>
                </c:pt>
                <c:pt idx="5">
                  <c:v>Dz. 1.5  (PI 3c)</c:v>
                </c:pt>
              </c:strCache>
            </c:strRef>
          </c:cat>
          <c:val>
            <c:numRef>
              <c:f>'1'!$F$28:$F$33</c:f>
              <c:numCache>
                <c:formatCode>General</c:formatCode>
                <c:ptCount val="6"/>
                <c:pt idx="0" formatCode="0.00%">
                  <c:v>0.11606736988025354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740352"/>
        <c:axId val="25097344"/>
        <c:axId val="0"/>
      </c:bar3DChart>
      <c:catAx>
        <c:axId val="22740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25097344"/>
        <c:crosses val="autoZero"/>
        <c:auto val="1"/>
        <c:lblAlgn val="ctr"/>
        <c:lblOffset val="100"/>
        <c:noMultiLvlLbl val="0"/>
      </c:catAx>
      <c:valAx>
        <c:axId val="25097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2740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816754446810808E-3"/>
          <c:y val="0.89717149483390735"/>
          <c:w val="0.98438660066018102"/>
          <c:h val="0.1028285051660926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 smtClean="0">
                <a:effectLst/>
              </a:rPr>
              <a:t>Stan realizacji  Osi priorytetowej 2 Technologie informacyjno-komunikacyjne</a:t>
            </a:r>
            <a:endParaRPr lang="pl-PL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baseline="0" dirty="0" smtClean="0">
                <a:effectLst/>
              </a:rPr>
              <a:t>(</a:t>
            </a:r>
            <a:r>
              <a:rPr lang="pl-PL" sz="1800" b="1" i="1" u="none" strike="noStrike" baseline="0" dirty="0" smtClean="0">
                <a:effectLst/>
              </a:rPr>
              <a:t>CT 2</a:t>
            </a:r>
            <a:r>
              <a:rPr lang="pl-PL" sz="1800" b="1" i="0" u="none" strike="noStrike" baseline="0" dirty="0" smtClean="0">
                <a:effectLst/>
              </a:rPr>
              <a:t>)</a:t>
            </a:r>
            <a:endParaRPr lang="pl-PL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/>
              <a:t>Wartość</a:t>
            </a:r>
            <a:r>
              <a:rPr lang="en-US" sz="1600" dirty="0" smtClean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</a:t>
            </a:r>
            <a:endParaRPr lang="pl-PL" sz="16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do </a:t>
            </a:r>
            <a:r>
              <a:rPr lang="pl-PL" sz="1600" dirty="0" smtClean="0"/>
              <a:t>alokacji (bez RW) – na 31.12.2017 r.</a:t>
            </a:r>
            <a:endParaRPr lang="en-US" sz="1600" dirty="0"/>
          </a:p>
        </c:rich>
      </c:tx>
      <c:layout>
        <c:manualLayout>
          <c:xMode val="edge"/>
          <c:yMode val="edge"/>
          <c:x val="0.13022307202039515"/>
          <c:y val="1.864241646961745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96367112810707E-2"/>
          <c:y val="0.24274505333587723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'2'!$B$17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2.676864244741874E-2"/>
                  <c:y val="-5.9369190662363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92734225621414E-2"/>
                  <c:y val="-3.957946044157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'2'!$A$18</c:f>
              <c:strCache>
                <c:ptCount val="1"/>
                <c:pt idx="0">
                  <c:v>OP 2 /Dz. 2.1 (PI 2c)/</c:v>
                </c:pt>
              </c:strCache>
            </c:strRef>
          </c:cat>
          <c:val>
            <c:numRef>
              <c:f>'2'!$B$18</c:f>
              <c:numCache>
                <c:formatCode>0.00%</c:formatCode>
                <c:ptCount val="1"/>
                <c:pt idx="0">
                  <c:v>0.93266742786765366</c:v>
                </c:pt>
              </c:numCache>
            </c:numRef>
          </c:val>
        </c:ser>
        <c:ser>
          <c:idx val="1"/>
          <c:order val="1"/>
          <c:tx>
            <c:strRef>
              <c:f>'2'!$C$17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9318036966220522E-2"/>
                  <c:y val="-6.43166232175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93945188017845E-2"/>
                  <c:y val="-3.21583116087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3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95156150414276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4550669216156E-2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'2'!$A$18</c:f>
              <c:strCache>
                <c:ptCount val="1"/>
                <c:pt idx="0">
                  <c:v>OP 2 /Dz. 2.1 (PI 2c)/</c:v>
                </c:pt>
              </c:strCache>
            </c:strRef>
          </c:cat>
          <c:val>
            <c:numRef>
              <c:f>'2'!$C$18</c:f>
              <c:numCache>
                <c:formatCode>0.00%</c:formatCode>
                <c:ptCount val="1"/>
                <c:pt idx="0">
                  <c:v>0.82790803128473522</c:v>
                </c:pt>
              </c:numCache>
            </c:numRef>
          </c:val>
        </c:ser>
        <c:ser>
          <c:idx val="2"/>
          <c:order val="2"/>
          <c:tx>
            <c:strRef>
              <c:f>'2'!$D$17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3.1867431485022309E-2"/>
                  <c:y val="-5.689566916557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944550669216062E-2"/>
                  <c:y val="-3.6836362304771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458891013385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15615041437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-9.679368996600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'2'!$A$18</c:f>
              <c:strCache>
                <c:ptCount val="1"/>
                <c:pt idx="0">
                  <c:v>OP 2 /Dz. 2.1 (PI 2c)/</c:v>
                </c:pt>
              </c:strCache>
            </c:strRef>
          </c:cat>
          <c:val>
            <c:numRef>
              <c:f>'2'!$D$18</c:f>
              <c:numCache>
                <c:formatCode>0.00%</c:formatCode>
                <c:ptCount val="1"/>
                <c:pt idx="0">
                  <c:v>0.74562069720713464</c:v>
                </c:pt>
              </c:numCache>
            </c:numRef>
          </c:val>
        </c:ser>
        <c:ser>
          <c:idx val="3"/>
          <c:order val="3"/>
          <c:tx>
            <c:strRef>
              <c:f>'2'!$E$17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1867431485022309E-2"/>
                  <c:y val="-3.9364032866534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67431485022309E-2"/>
                  <c:y val="-4.420355685340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166985340981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451905349489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'2'!$A$18</c:f>
              <c:strCache>
                <c:ptCount val="1"/>
                <c:pt idx="0">
                  <c:v>OP 2 /Dz. 2.1 (PI 2c)/</c:v>
                </c:pt>
              </c:strCache>
            </c:strRef>
          </c:cat>
          <c:val>
            <c:numRef>
              <c:f>'2'!$E$18</c:f>
              <c:numCache>
                <c:formatCode>0.00%</c:formatCode>
                <c:ptCount val="1"/>
                <c:pt idx="0">
                  <c:v>4.290324623583907E-2</c:v>
                </c:pt>
              </c:numCache>
            </c:numRef>
          </c:val>
        </c:ser>
        <c:ser>
          <c:idx val="4"/>
          <c:order val="4"/>
          <c:tx>
            <c:strRef>
              <c:f>'2'!$F$17</c:f>
              <c:strCache>
                <c:ptCount val="1"/>
                <c:pt idx="0">
                  <c:v>Certyfikacja do KE 
(tylko dla Osi Priorytetowej)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944550669216062E-2"/>
                  <c:y val="-3.9256124298204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'2'!$A$18</c:f>
              <c:strCache>
                <c:ptCount val="1"/>
                <c:pt idx="0">
                  <c:v>OP 2 /Dz. 2.1 (PI 2c)/</c:v>
                </c:pt>
              </c:strCache>
            </c:strRef>
          </c:cat>
          <c:val>
            <c:numRef>
              <c:f>'2'!$F$18</c:f>
              <c:numCache>
                <c:formatCode>0.00%</c:formatCode>
                <c:ptCount val="1"/>
                <c:pt idx="0">
                  <c:v>1.9905012907417943E-2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359808"/>
        <c:axId val="107893504"/>
        <c:axId val="0"/>
      </c:bar3DChart>
      <c:catAx>
        <c:axId val="106359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07893504"/>
        <c:crosses val="autoZero"/>
        <c:auto val="1"/>
        <c:lblAlgn val="ctr"/>
        <c:lblOffset val="100"/>
        <c:noMultiLvlLbl val="0"/>
      </c:catAx>
      <c:valAx>
        <c:axId val="1078935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6359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8853625610374228E-2"/>
          <c:y val="0.91196549612663125"/>
          <c:w val="0.94565242920160797"/>
          <c:h val="8.8034503873368711E-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3 </a:t>
            </a:r>
            <a:r>
              <a:rPr lang="pl-PL" sz="1800" b="1" i="0" u="none" strike="noStrike" baseline="0" dirty="0" smtClean="0">
                <a:effectLst/>
              </a:rPr>
              <a:t>Gospodarka niskoemisyjna </a:t>
            </a:r>
            <a:r>
              <a:rPr lang="pl-PL" sz="1800" b="1" i="0" baseline="0" dirty="0" smtClean="0">
                <a:effectLst/>
              </a:rPr>
              <a:t>(</a:t>
            </a:r>
            <a:r>
              <a:rPr lang="pl-PL" sz="1800" b="1" i="1" baseline="0" dirty="0" smtClean="0">
                <a:effectLst/>
              </a:rPr>
              <a:t>CT 4</a:t>
            </a:r>
            <a:r>
              <a:rPr lang="pl-PL" sz="1800" b="1" i="0" baseline="0" dirty="0" smtClean="0">
                <a:effectLst/>
              </a:rPr>
              <a:t>)</a:t>
            </a:r>
            <a:endParaRPr lang="pl-PL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/>
              <a:t>Wartość</a:t>
            </a:r>
            <a:r>
              <a:rPr lang="en-US" sz="1600" dirty="0" smtClean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do </a:t>
            </a:r>
            <a:r>
              <a:rPr lang="en-US" sz="1600" dirty="0" err="1"/>
              <a:t>wartości</a:t>
            </a:r>
            <a:r>
              <a:rPr lang="pl-PL" sz="1600" dirty="0"/>
              <a:t> alokacji</a:t>
            </a:r>
            <a:r>
              <a:rPr lang="en-US" sz="1600" dirty="0"/>
              <a:t> </a:t>
            </a:r>
            <a:r>
              <a:rPr lang="pl-PL" sz="1600" b="1" i="0" u="none" strike="noStrike" baseline="0" dirty="0" smtClean="0">
                <a:effectLst/>
              </a:rPr>
              <a:t>(bez RW) – na 31.12.2017 r.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92734225621414E-2"/>
          <c:y val="0.21399418575775986"/>
          <c:w val="0.93881453154875716"/>
          <c:h val="0.637865269597554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'3'!$B$26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2.22634464983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21669853409816E-2"/>
                  <c:y val="-9.463815179502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'3'!$A$27:$A$32</c:f>
              <c:strCache>
                <c:ptCount val="6"/>
                <c:pt idx="0">
                  <c:v>OP 3</c:v>
                </c:pt>
                <c:pt idx="1">
                  <c:v>Dz. 3.1 (PI 4a)</c:v>
                </c:pt>
                <c:pt idx="2">
                  <c:v>Dz. 3.2 (PI 4b)</c:v>
                </c:pt>
                <c:pt idx="3">
                  <c:v>Dz. 3.3 (PI 4c)</c:v>
                </c:pt>
                <c:pt idx="4">
                  <c:v>Dz. 3.4 (PI 4e)</c:v>
                </c:pt>
                <c:pt idx="5">
                  <c:v>Dz. 3.5 (PI 4g)</c:v>
                </c:pt>
              </c:strCache>
            </c:strRef>
          </c:cat>
          <c:val>
            <c:numRef>
              <c:f>'3'!$B$27:$B$32</c:f>
              <c:numCache>
                <c:formatCode>0.00%</c:formatCode>
                <c:ptCount val="6"/>
                <c:pt idx="0">
                  <c:v>0.93994767833441484</c:v>
                </c:pt>
                <c:pt idx="1">
                  <c:v>1</c:v>
                </c:pt>
                <c:pt idx="2">
                  <c:v>1</c:v>
                </c:pt>
                <c:pt idx="3">
                  <c:v>0.90371770495761961</c:v>
                </c:pt>
                <c:pt idx="4">
                  <c:v>0.91362064781588748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'3'!$C$26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395156150414276E-2"/>
                  <c:y val="-1.978973022078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192479286169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3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571064372211598E-2"/>
                  <c:y val="-9.571528967022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845761631612493E-2"/>
                  <c:y val="-1.9358680289896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120458891013385E-2"/>
                  <c:y val="-2.441382663261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'3'!$A$27:$A$32</c:f>
              <c:strCache>
                <c:ptCount val="6"/>
                <c:pt idx="0">
                  <c:v>OP 3</c:v>
                </c:pt>
                <c:pt idx="1">
                  <c:v>Dz. 3.1 (PI 4a)</c:v>
                </c:pt>
                <c:pt idx="2">
                  <c:v>Dz. 3.2 (PI 4b)</c:v>
                </c:pt>
                <c:pt idx="3">
                  <c:v>Dz. 3.3 (PI 4c)</c:v>
                </c:pt>
                <c:pt idx="4">
                  <c:v>Dz. 3.4 (PI 4e)</c:v>
                </c:pt>
                <c:pt idx="5">
                  <c:v>Dz. 3.5 (PI 4g)</c:v>
                </c:pt>
              </c:strCache>
            </c:strRef>
          </c:cat>
          <c:val>
            <c:numRef>
              <c:f>'3'!$C$27:$C$32</c:f>
              <c:numCache>
                <c:formatCode>0.00%</c:formatCode>
                <c:ptCount val="6"/>
                <c:pt idx="0">
                  <c:v>0.79713235736557908</c:v>
                </c:pt>
                <c:pt idx="1">
                  <c:v>0.9867162579577955</c:v>
                </c:pt>
                <c:pt idx="2">
                  <c:v>0.96464348264917432</c:v>
                </c:pt>
                <c:pt idx="3">
                  <c:v>0.88521463820325352</c:v>
                </c:pt>
                <c:pt idx="4">
                  <c:v>0.64055824195175703</c:v>
                </c:pt>
                <c:pt idx="5">
                  <c:v>0.26159889535546493</c:v>
                </c:pt>
              </c:numCache>
            </c:numRef>
          </c:val>
        </c:ser>
        <c:ser>
          <c:idx val="2"/>
          <c:order val="2"/>
          <c:tx>
            <c:strRef>
              <c:f>'3'!$D$26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1.209921124575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458891013385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219147558754102E-2"/>
                  <c:y val="-7.097812689424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5.1628601302382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'3'!$A$27:$A$32</c:f>
              <c:strCache>
                <c:ptCount val="6"/>
                <c:pt idx="0">
                  <c:v>OP 3</c:v>
                </c:pt>
                <c:pt idx="1">
                  <c:v>Dz. 3.1 (PI 4a)</c:v>
                </c:pt>
                <c:pt idx="2">
                  <c:v>Dz. 3.2 (PI 4b)</c:v>
                </c:pt>
                <c:pt idx="3">
                  <c:v>Dz. 3.3 (PI 4c)</c:v>
                </c:pt>
                <c:pt idx="4">
                  <c:v>Dz. 3.4 (PI 4e)</c:v>
                </c:pt>
                <c:pt idx="5">
                  <c:v>Dz. 3.5 (PI 4g)</c:v>
                </c:pt>
              </c:strCache>
            </c:strRef>
          </c:cat>
          <c:val>
            <c:numRef>
              <c:f>'3'!$D$27:$D$32</c:f>
              <c:numCache>
                <c:formatCode>0.00%</c:formatCode>
                <c:ptCount val="6"/>
                <c:pt idx="0">
                  <c:v>0.7495929354251103</c:v>
                </c:pt>
                <c:pt idx="1">
                  <c:v>0.9111078553852936</c:v>
                </c:pt>
                <c:pt idx="2">
                  <c:v>0.89229155613709799</c:v>
                </c:pt>
                <c:pt idx="3">
                  <c:v>0.8289571294889897</c:v>
                </c:pt>
                <c:pt idx="4">
                  <c:v>0.61556446888284899</c:v>
                </c:pt>
                <c:pt idx="5">
                  <c:v>0.25515146308826842</c:v>
                </c:pt>
              </c:numCache>
            </c:numRef>
          </c:val>
        </c:ser>
        <c:ser>
          <c:idx val="3"/>
          <c:order val="3"/>
          <c:tx>
            <c:strRef>
              <c:f>'3'!$E$26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6571064372211598E-2"/>
                  <c:y val="-2.452192998175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7.098007470233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44550669216062E-2"/>
                  <c:y val="-9.733197038708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204524524462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055780551424E-2"/>
                  <c:y val="-7.097812689424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69853409815167E-2"/>
                  <c:y val="-4.8399135484856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'3'!$A$27:$A$32</c:f>
              <c:strCache>
                <c:ptCount val="6"/>
                <c:pt idx="0">
                  <c:v>OP 3</c:v>
                </c:pt>
                <c:pt idx="1">
                  <c:v>Dz. 3.1 (PI 4a)</c:v>
                </c:pt>
                <c:pt idx="2">
                  <c:v>Dz. 3.2 (PI 4b)</c:v>
                </c:pt>
                <c:pt idx="3">
                  <c:v>Dz. 3.3 (PI 4c)</c:v>
                </c:pt>
                <c:pt idx="4">
                  <c:v>Dz. 3.4 (PI 4e)</c:v>
                </c:pt>
                <c:pt idx="5">
                  <c:v>Dz. 3.5 (PI 4g)</c:v>
                </c:pt>
              </c:strCache>
            </c:strRef>
          </c:cat>
          <c:val>
            <c:numRef>
              <c:f>'3'!$E$27:$E$32</c:f>
              <c:numCache>
                <c:formatCode>0.00%</c:formatCode>
                <c:ptCount val="6"/>
                <c:pt idx="0">
                  <c:v>8.3487435648268021E-2</c:v>
                </c:pt>
                <c:pt idx="1">
                  <c:v>0.1263251423824826</c:v>
                </c:pt>
                <c:pt idx="2">
                  <c:v>0.21622113937345938</c:v>
                </c:pt>
                <c:pt idx="3">
                  <c:v>6.7814104111099796E-2</c:v>
                </c:pt>
                <c:pt idx="4">
                  <c:v>5.6216223591353254E-2</c:v>
                </c:pt>
                <c:pt idx="5">
                  <c:v>4.5872941620321746E-2</c:v>
                </c:pt>
              </c:numCache>
            </c:numRef>
          </c:val>
        </c:ser>
        <c:ser>
          <c:idx val="4"/>
          <c:order val="4"/>
          <c:tx>
            <c:strRef>
              <c:f>'3'!$F$26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395156150414276E-2"/>
                  <c:y val="-7.098007470233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'3'!$A$27:$A$32</c:f>
              <c:strCache>
                <c:ptCount val="6"/>
                <c:pt idx="0">
                  <c:v>OP 3</c:v>
                </c:pt>
                <c:pt idx="1">
                  <c:v>Dz. 3.1 (PI 4a)</c:v>
                </c:pt>
                <c:pt idx="2">
                  <c:v>Dz. 3.2 (PI 4b)</c:v>
                </c:pt>
                <c:pt idx="3">
                  <c:v>Dz. 3.3 (PI 4c)</c:v>
                </c:pt>
                <c:pt idx="4">
                  <c:v>Dz. 3.4 (PI 4e)</c:v>
                </c:pt>
                <c:pt idx="5">
                  <c:v>Dz. 3.5 (PI 4g)</c:v>
                </c:pt>
              </c:strCache>
            </c:strRef>
          </c:cat>
          <c:val>
            <c:numRef>
              <c:f>'3'!$F$27:$F$32</c:f>
              <c:numCache>
                <c:formatCode>General</c:formatCode>
                <c:ptCount val="6"/>
                <c:pt idx="0" formatCode="0.00%">
                  <c:v>4.6375798952148592E-2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275264"/>
        <c:axId val="113276800"/>
        <c:axId val="0"/>
      </c:bar3DChart>
      <c:catAx>
        <c:axId val="113275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13276800"/>
        <c:crosses val="autoZero"/>
        <c:auto val="1"/>
        <c:lblAlgn val="ctr"/>
        <c:lblOffset val="100"/>
        <c:noMultiLvlLbl val="0"/>
      </c:catAx>
      <c:valAx>
        <c:axId val="1132768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3275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83195575696441E-2"/>
          <c:y val="0.90115703148440063"/>
          <c:w val="0.94565242920160797"/>
          <c:h val="9.7639095166205281E-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4 </a:t>
            </a:r>
            <a:r>
              <a:rPr lang="pl-PL" sz="1800" b="1" i="0" u="none" strike="noStrike" baseline="0" dirty="0" smtClean="0">
                <a:effectLst/>
              </a:rPr>
              <a:t>Środowisko i zasoby (</a:t>
            </a:r>
            <a:r>
              <a:rPr lang="pl-PL" sz="1800" b="1" i="1" u="none" strike="noStrike" baseline="0" dirty="0" smtClean="0">
                <a:effectLst/>
              </a:rPr>
              <a:t>CT 5 i CT 6)</a:t>
            </a:r>
            <a:endParaRPr lang="pl-PL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do </a:t>
            </a:r>
            <a:r>
              <a:rPr lang="en-US" sz="1600" dirty="0" err="1"/>
              <a:t>wartości</a:t>
            </a:r>
            <a:r>
              <a:rPr lang="pl-PL" sz="1600" dirty="0"/>
              <a:t> </a:t>
            </a:r>
            <a:r>
              <a:rPr lang="pl-PL" sz="1600" dirty="0" smtClean="0"/>
              <a:t>alokacji </a:t>
            </a:r>
            <a:r>
              <a:rPr lang="pl-PL" sz="1600" b="1" i="0" u="none" strike="noStrike" baseline="0" dirty="0" smtClean="0">
                <a:effectLst/>
              </a:rPr>
              <a:t>(bez RW) – na 31.12.2017 r.</a:t>
            </a:r>
            <a:r>
              <a:rPr lang="en-US" sz="1600" dirty="0" smtClean="0"/>
              <a:t> 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96367112810707E-2"/>
          <c:y val="0.18807299768533514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'4'!$B$26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3"/>
              <c:layout>
                <c:manualLayout>
                  <c:x val="-1.4021669853409816E-2"/>
                  <c:y val="-1.236858138799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'4'!$A$27:$A$32</c:f>
              <c:strCache>
                <c:ptCount val="6"/>
                <c:pt idx="0">
                  <c:v>OP 4</c:v>
                </c:pt>
                <c:pt idx="1">
                  <c:v>Dz. 4.1 (PI 6a)</c:v>
                </c:pt>
                <c:pt idx="2">
                  <c:v>Dz. 4.2 (PI 6b)</c:v>
                </c:pt>
                <c:pt idx="3">
                  <c:v>Dz. 4.3  (PI 6c)</c:v>
                </c:pt>
                <c:pt idx="4">
                  <c:v>Dz. 4.4 (PI 6d)</c:v>
                </c:pt>
                <c:pt idx="5">
                  <c:v>Dz. 4.5 (PI 5b)</c:v>
                </c:pt>
              </c:strCache>
            </c:strRef>
          </c:cat>
          <c:val>
            <c:numRef>
              <c:f>'4'!$B$27:$B$32</c:f>
              <c:numCache>
                <c:formatCode>0.00%</c:formatCode>
                <c:ptCount val="6"/>
                <c:pt idx="0">
                  <c:v>0.97870752061476551</c:v>
                </c:pt>
                <c:pt idx="1">
                  <c:v>0.87657504857000235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0.78135615710005946</c:v>
                </c:pt>
              </c:numCache>
            </c:numRef>
          </c:val>
        </c:ser>
        <c:ser>
          <c:idx val="1"/>
          <c:order val="1"/>
          <c:tx>
            <c:strRef>
              <c:f>'4'!$C$26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944550669216062E-2"/>
                  <c:y val="-7.4211488327954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192479286169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3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571064372211598E-2"/>
                  <c:y val="-4.6240964118258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4550669216156E-2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'4'!$A$27:$A$32</c:f>
              <c:strCache>
                <c:ptCount val="6"/>
                <c:pt idx="0">
                  <c:v>OP 4</c:v>
                </c:pt>
                <c:pt idx="1">
                  <c:v>Dz. 4.1 (PI 6a)</c:v>
                </c:pt>
                <c:pt idx="2">
                  <c:v>Dz. 4.2 (PI 6b)</c:v>
                </c:pt>
                <c:pt idx="3">
                  <c:v>Dz. 4.3  (PI 6c)</c:v>
                </c:pt>
                <c:pt idx="4">
                  <c:v>Dz. 4.4 (PI 6d)</c:v>
                </c:pt>
                <c:pt idx="5">
                  <c:v>Dz. 4.5 (PI 5b)</c:v>
                </c:pt>
              </c:strCache>
            </c:strRef>
          </c:cat>
          <c:val>
            <c:numRef>
              <c:f>'4'!$C$27:$C$32</c:f>
              <c:numCache>
                <c:formatCode>0.00%</c:formatCode>
                <c:ptCount val="6"/>
                <c:pt idx="0">
                  <c:v>0.81420878616472447</c:v>
                </c:pt>
                <c:pt idx="1">
                  <c:v>0.695274993392625</c:v>
                </c:pt>
                <c:pt idx="2">
                  <c:v>0.73643047952915663</c:v>
                </c:pt>
                <c:pt idx="3">
                  <c:v>1.0952834163793792</c:v>
                </c:pt>
                <c:pt idx="4">
                  <c:v>0.8563652781919433</c:v>
                </c:pt>
                <c:pt idx="5">
                  <c:v>0.77936861853626882</c:v>
                </c:pt>
              </c:numCache>
            </c:numRef>
          </c:val>
        </c:ser>
        <c:ser>
          <c:idx val="2"/>
          <c:order val="2"/>
          <c:tx>
            <c:strRef>
              <c:f>'4'!$D$26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1.209921124575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458891013385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15615041437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120458891013385E-2"/>
                  <c:y val="-1.4626870090549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'4'!$A$27:$A$32</c:f>
              <c:strCache>
                <c:ptCount val="6"/>
                <c:pt idx="0">
                  <c:v>OP 4</c:v>
                </c:pt>
                <c:pt idx="1">
                  <c:v>Dz. 4.1 (PI 6a)</c:v>
                </c:pt>
                <c:pt idx="2">
                  <c:v>Dz. 4.2 (PI 6b)</c:v>
                </c:pt>
                <c:pt idx="3">
                  <c:v>Dz. 4.3  (PI 6c)</c:v>
                </c:pt>
                <c:pt idx="4">
                  <c:v>Dz. 4.4 (PI 6d)</c:v>
                </c:pt>
                <c:pt idx="5">
                  <c:v>Dz. 4.5 (PI 5b)</c:v>
                </c:pt>
              </c:strCache>
            </c:strRef>
          </c:cat>
          <c:val>
            <c:numRef>
              <c:f>'4'!$D$27:$D$32</c:f>
              <c:numCache>
                <c:formatCode>0.00%</c:formatCode>
                <c:ptCount val="6"/>
                <c:pt idx="0">
                  <c:v>0.52417254941926406</c:v>
                </c:pt>
                <c:pt idx="1">
                  <c:v>0.26269415610334851</c:v>
                </c:pt>
                <c:pt idx="2">
                  <c:v>0.56861796676896526</c:v>
                </c:pt>
                <c:pt idx="3">
                  <c:v>0.92990358280964813</c:v>
                </c:pt>
                <c:pt idx="4">
                  <c:v>0.54944223724446306</c:v>
                </c:pt>
                <c:pt idx="5">
                  <c:v>0.27072161392223698</c:v>
                </c:pt>
              </c:numCache>
            </c:numRef>
          </c:val>
        </c:ser>
        <c:ser>
          <c:idx val="3"/>
          <c:order val="3"/>
          <c:tx>
            <c:strRef>
              <c:f>'4'!$E$26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2746972594008922E-2"/>
                  <c:y val="-2.20482137041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166985340981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96367112810707E-2"/>
                  <c:y val="-7.098007470233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'4'!$A$27:$A$32</c:f>
              <c:strCache>
                <c:ptCount val="6"/>
                <c:pt idx="0">
                  <c:v>OP 4</c:v>
                </c:pt>
                <c:pt idx="1">
                  <c:v>Dz. 4.1 (PI 6a)</c:v>
                </c:pt>
                <c:pt idx="2">
                  <c:v>Dz. 4.2 (PI 6b)</c:v>
                </c:pt>
                <c:pt idx="3">
                  <c:v>Dz. 4.3  (PI 6c)</c:v>
                </c:pt>
                <c:pt idx="4">
                  <c:v>Dz. 4.4 (PI 6d)</c:v>
                </c:pt>
                <c:pt idx="5">
                  <c:v>Dz. 4.5 (PI 5b)</c:v>
                </c:pt>
              </c:strCache>
            </c:strRef>
          </c:cat>
          <c:val>
            <c:numRef>
              <c:f>'4'!$E$27:$E$32</c:f>
              <c:numCache>
                <c:formatCode>0.00%</c:formatCode>
                <c:ptCount val="6"/>
                <c:pt idx="0">
                  <c:v>1.0873109030719089E-2</c:v>
                </c:pt>
                <c:pt idx="1">
                  <c:v>1.8805007739987098E-4</c:v>
                </c:pt>
                <c:pt idx="2">
                  <c:v>6.2441690977937279E-3</c:v>
                </c:pt>
                <c:pt idx="3">
                  <c:v>3.5393012122940402E-2</c:v>
                </c:pt>
                <c:pt idx="4">
                  <c:v>9.9134315729187492E-3</c:v>
                </c:pt>
                <c:pt idx="5">
                  <c:v>7.9844754807731465E-3</c:v>
                </c:pt>
              </c:numCache>
            </c:numRef>
          </c:val>
        </c:ser>
        <c:ser>
          <c:idx val="4"/>
          <c:order val="4"/>
          <c:tx>
            <c:strRef>
              <c:f>'4'!$F$26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21924792861697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'4'!$A$27:$A$32</c:f>
              <c:strCache>
                <c:ptCount val="6"/>
                <c:pt idx="0">
                  <c:v>OP 4</c:v>
                </c:pt>
                <c:pt idx="1">
                  <c:v>Dz. 4.1 (PI 6a)</c:v>
                </c:pt>
                <c:pt idx="2">
                  <c:v>Dz. 4.2 (PI 6b)</c:v>
                </c:pt>
                <c:pt idx="3">
                  <c:v>Dz. 4.3  (PI 6c)</c:v>
                </c:pt>
                <c:pt idx="4">
                  <c:v>Dz. 4.4 (PI 6d)</c:v>
                </c:pt>
                <c:pt idx="5">
                  <c:v>Dz. 4.5 (PI 5b)</c:v>
                </c:pt>
              </c:strCache>
            </c:strRef>
          </c:cat>
          <c:val>
            <c:numRef>
              <c:f>'4'!$F$27:$F$32</c:f>
              <c:numCache>
                <c:formatCode>General</c:formatCode>
                <c:ptCount val="6"/>
                <c:pt idx="0" formatCode="0.00%">
                  <c:v>5.6361146438541889E-3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879104"/>
        <c:axId val="25439232"/>
        <c:axId val="0"/>
      </c:bar3DChart>
      <c:catAx>
        <c:axId val="28879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25439232"/>
        <c:crosses val="autoZero"/>
        <c:auto val="1"/>
        <c:lblAlgn val="ctr"/>
        <c:lblOffset val="100"/>
        <c:noMultiLvlLbl val="0"/>
      </c:catAx>
      <c:valAx>
        <c:axId val="254392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8879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83195575696441E-2"/>
          <c:y val="0.8320337954787439"/>
          <c:w val="0.94565242920160797"/>
          <c:h val="0.1667623806369939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5 Transport </a:t>
            </a:r>
            <a:r>
              <a:rPr lang="pl-PL" sz="1800" b="1" i="0" u="none" strike="noStrike" baseline="0" dirty="0" smtClean="0">
                <a:effectLst/>
              </a:rPr>
              <a:t>(</a:t>
            </a:r>
            <a:r>
              <a:rPr lang="pl-PL" sz="1800" b="1" i="1" u="none" strike="noStrike" baseline="0" dirty="0" smtClean="0">
                <a:effectLst/>
              </a:rPr>
              <a:t>CT 7</a:t>
            </a:r>
            <a:r>
              <a:rPr lang="pl-PL" sz="1800" b="1" i="0" u="none" strike="noStrike" baseline="0" dirty="0" smtClean="0">
                <a:effectLst/>
              </a:rPr>
              <a:t>)</a:t>
            </a:r>
            <a:endParaRPr lang="pl-PL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do </a:t>
            </a:r>
            <a:r>
              <a:rPr lang="pl-PL" sz="1600" dirty="0" smtClean="0"/>
              <a:t>alokacji</a:t>
            </a:r>
            <a:r>
              <a:rPr lang="en-US" sz="1600" dirty="0" smtClean="0"/>
              <a:t> </a:t>
            </a:r>
            <a:r>
              <a:rPr lang="pl-PL" sz="1600" dirty="0" smtClean="0"/>
              <a:t>(bez RW) – na 31.12.2017 r.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18590057022085E-2"/>
          <c:y val="0.27405305660482171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'5'!$B$19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8.9228808158062466E-3"/>
                  <c:y val="-2.22634464983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731601394318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978973022078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'5'!$A$20:$A$22</c:f>
              <c:strCache>
                <c:ptCount val="3"/>
                <c:pt idx="0">
                  <c:v>OP 5</c:v>
                </c:pt>
                <c:pt idx="1">
                  <c:v>Dz. 5.1 (PI 7b)</c:v>
                </c:pt>
                <c:pt idx="2">
                  <c:v>Dz. 5.2 (PI 7d)</c:v>
                </c:pt>
              </c:strCache>
            </c:strRef>
          </c:cat>
          <c:val>
            <c:numRef>
              <c:f>'5'!$B$20:$B$22</c:f>
              <c:numCache>
                <c:formatCode>0.00%</c:formatCode>
                <c:ptCount val="3"/>
                <c:pt idx="0">
                  <c:v>0.63990051285414806</c:v>
                </c:pt>
                <c:pt idx="1">
                  <c:v>0.84444979726665159</c:v>
                </c:pt>
                <c:pt idx="2">
                  <c:v>0.38164960516156932</c:v>
                </c:pt>
              </c:numCache>
            </c:numRef>
          </c:val>
        </c:ser>
        <c:ser>
          <c:idx val="1"/>
          <c:order val="1"/>
          <c:tx>
            <c:strRef>
              <c:f>'5'!$C$19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-1.731601394318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19247928616953E-2"/>
                  <c:y val="-2.22634464983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3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95156150414276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4550669216156E-2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'5'!$A$20:$A$22</c:f>
              <c:strCache>
                <c:ptCount val="3"/>
                <c:pt idx="0">
                  <c:v>OP 5</c:v>
                </c:pt>
                <c:pt idx="1">
                  <c:v>Dz. 5.1 (PI 7b)</c:v>
                </c:pt>
                <c:pt idx="2">
                  <c:v>Dz. 5.2 (PI 7d)</c:v>
                </c:pt>
              </c:strCache>
            </c:strRef>
          </c:cat>
          <c:val>
            <c:numRef>
              <c:f>'5'!$C$20:$C$22</c:f>
              <c:numCache>
                <c:formatCode>0.00%</c:formatCode>
                <c:ptCount val="3"/>
                <c:pt idx="0">
                  <c:v>0.53804369275899766</c:v>
                </c:pt>
                <c:pt idx="1">
                  <c:v>0.7037504002354964</c:v>
                </c:pt>
                <c:pt idx="2">
                  <c:v>0.32883295051922412</c:v>
                </c:pt>
              </c:numCache>
            </c:numRef>
          </c:val>
        </c:ser>
        <c:ser>
          <c:idx val="2"/>
          <c:order val="2"/>
          <c:tx>
            <c:strRef>
              <c:f>'5'!$D$19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2.039505578055131E-2"/>
                  <c:y val="-1.978973022078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1.209921124575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458891013385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15615041437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-9.679368996600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'5'!$A$20:$A$22</c:f>
              <c:strCache>
                <c:ptCount val="3"/>
                <c:pt idx="0">
                  <c:v>OP 5</c:v>
                </c:pt>
                <c:pt idx="1">
                  <c:v>Dz. 5.1 (PI 7b)</c:v>
                </c:pt>
                <c:pt idx="2">
                  <c:v>Dz. 5.2 (PI 7d)</c:v>
                </c:pt>
              </c:strCache>
            </c:strRef>
          </c:cat>
          <c:val>
            <c:numRef>
              <c:f>'5'!$D$20:$D$22</c:f>
              <c:numCache>
                <c:formatCode>0.00%</c:formatCode>
                <c:ptCount val="3"/>
                <c:pt idx="0">
                  <c:v>0.47397251628884884</c:v>
                </c:pt>
                <c:pt idx="1">
                  <c:v>0.59141638234522187</c:v>
                </c:pt>
                <c:pt idx="2">
                  <c:v>0.32569536587448167</c:v>
                </c:pt>
              </c:numCache>
            </c:numRef>
          </c:val>
        </c:ser>
        <c:ser>
          <c:idx val="3"/>
          <c:order val="3"/>
          <c:tx>
            <c:strRef>
              <c:f>'5'!$E$19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-1.9574302645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18036966220522E-2"/>
                  <c:y val="-1.2206913316306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451905349489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'5'!$A$20:$A$22</c:f>
              <c:strCache>
                <c:ptCount val="3"/>
                <c:pt idx="0">
                  <c:v>OP 5</c:v>
                </c:pt>
                <c:pt idx="1">
                  <c:v>Dz. 5.1 (PI 7b)</c:v>
                </c:pt>
                <c:pt idx="2">
                  <c:v>Dz. 5.2 (PI 7d)</c:v>
                </c:pt>
              </c:strCache>
            </c:strRef>
          </c:cat>
          <c:val>
            <c:numRef>
              <c:f>'5'!$E$20:$E$22</c:f>
              <c:numCache>
                <c:formatCode>0.00%</c:formatCode>
                <c:ptCount val="3"/>
                <c:pt idx="0">
                  <c:v>0.19921168070554099</c:v>
                </c:pt>
                <c:pt idx="1">
                  <c:v>0.11232967653668748</c:v>
                </c:pt>
                <c:pt idx="2">
                  <c:v>0.30890336945038466</c:v>
                </c:pt>
              </c:numCache>
            </c:numRef>
          </c:val>
        </c:ser>
        <c:ser>
          <c:idx val="4"/>
          <c:order val="4"/>
          <c:tx>
            <c:strRef>
              <c:f>'5'!$F$19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21924792861697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'5'!$A$20:$A$22</c:f>
              <c:strCache>
                <c:ptCount val="3"/>
                <c:pt idx="0">
                  <c:v>OP 5</c:v>
                </c:pt>
                <c:pt idx="1">
                  <c:v>Dz. 5.1 (PI 7b)</c:v>
                </c:pt>
                <c:pt idx="2">
                  <c:v>Dz. 5.2 (PI 7d)</c:v>
                </c:pt>
              </c:strCache>
            </c:strRef>
          </c:cat>
          <c:val>
            <c:numRef>
              <c:f>'5'!$F$20:$F$22</c:f>
              <c:numCache>
                <c:formatCode>General</c:formatCode>
                <c:ptCount val="3"/>
                <c:pt idx="0" formatCode="0.00%">
                  <c:v>0.19121898623844846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646720"/>
        <c:axId val="103648256"/>
        <c:axId val="0"/>
      </c:bar3DChart>
      <c:catAx>
        <c:axId val="103646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03648256"/>
        <c:crosses val="autoZero"/>
        <c:auto val="1"/>
        <c:lblAlgn val="ctr"/>
        <c:lblOffset val="100"/>
        <c:noMultiLvlLbl val="0"/>
      </c:catAx>
      <c:valAx>
        <c:axId val="1036482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3646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609687488004431E-2"/>
          <c:y val="0.88714917092545276"/>
          <c:w val="0.94565242920160797"/>
          <c:h val="0.1050331213198533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6 </a:t>
            </a:r>
            <a:r>
              <a:rPr lang="pl-PL" sz="1800" b="1" i="0" u="none" strike="noStrike" baseline="0" dirty="0" smtClean="0">
                <a:effectLst/>
              </a:rPr>
              <a:t>Infrastruktura spójności społecznej (</a:t>
            </a:r>
            <a:r>
              <a:rPr lang="pl-PL" sz="1800" b="1" i="1" u="none" strike="noStrike" baseline="0" dirty="0" smtClean="0">
                <a:effectLst/>
              </a:rPr>
              <a:t>CT 9)</a:t>
            </a:r>
            <a:endParaRPr lang="pl-PL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do </a:t>
            </a:r>
            <a:r>
              <a:rPr lang="en-US" sz="1600" dirty="0" err="1"/>
              <a:t>wartości</a:t>
            </a:r>
            <a:r>
              <a:rPr lang="pl-PL" sz="1600" dirty="0"/>
              <a:t> alokacji</a:t>
            </a:r>
            <a:r>
              <a:rPr lang="en-US" sz="1600" dirty="0"/>
              <a:t> </a:t>
            </a:r>
            <a:r>
              <a:rPr lang="pl-PL" sz="1600" b="1" i="0" u="none" strike="noStrike" baseline="0" dirty="0" smtClean="0">
                <a:effectLst/>
              </a:rPr>
              <a:t>(bez RW) - na 31.12.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96367112810707E-2"/>
          <c:y val="0.18807299768533514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'6'!$B$21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7.6481835564053535E-3"/>
                  <c:y val="-1.731601394318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734862970044612E-3"/>
                  <c:y val="-1.484229766559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734862970044612E-3"/>
                  <c:y val="-1.484229766559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98789037603569E-3"/>
                  <c:y val="-1.731601394318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'6'!$A$22:$A$25</c:f>
              <c:strCache>
                <c:ptCount val="4"/>
                <c:pt idx="0">
                  <c:v>OP 6</c:v>
                </c:pt>
                <c:pt idx="1">
                  <c:v>Dz. 6.1 (PI 9a)</c:v>
                </c:pt>
                <c:pt idx="2">
                  <c:v>Dz. 6.2 (PI 9a)</c:v>
                </c:pt>
                <c:pt idx="3">
                  <c:v>Dz. 6.3 (PI 9b)</c:v>
                </c:pt>
              </c:strCache>
            </c:strRef>
          </c:cat>
          <c:val>
            <c:numRef>
              <c:f>'6'!$B$22:$B$25</c:f>
              <c:numCache>
                <c:formatCode>0.00%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'6'!$C$21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021669853409816E-2"/>
                  <c:y val="4.43632620795609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2.22634464983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71064372211598E-2"/>
                  <c:y val="-2.210177842670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95156150414276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4550669216156E-2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'6'!$A$22:$A$25</c:f>
              <c:strCache>
                <c:ptCount val="4"/>
                <c:pt idx="0">
                  <c:v>OP 6</c:v>
                </c:pt>
                <c:pt idx="1">
                  <c:v>Dz. 6.1 (PI 9a)</c:v>
                </c:pt>
                <c:pt idx="2">
                  <c:v>Dz. 6.2 (PI 9a)</c:v>
                </c:pt>
                <c:pt idx="3">
                  <c:v>Dz. 6.3 (PI 9b)</c:v>
                </c:pt>
              </c:strCache>
            </c:strRef>
          </c:cat>
          <c:val>
            <c:numRef>
              <c:f>'6'!$C$22:$C$25</c:f>
              <c:numCache>
                <c:formatCode>0.00%</c:formatCode>
                <c:ptCount val="4"/>
                <c:pt idx="0">
                  <c:v>0.65010704338272873</c:v>
                </c:pt>
                <c:pt idx="1">
                  <c:v>0.74930398920050312</c:v>
                </c:pt>
                <c:pt idx="2">
                  <c:v>1.0229534048532642</c:v>
                </c:pt>
                <c:pt idx="3">
                  <c:v>0.31800206941629899</c:v>
                </c:pt>
              </c:numCache>
            </c:numRef>
          </c:val>
        </c:ser>
        <c:ser>
          <c:idx val="2"/>
          <c:order val="2"/>
          <c:tx>
            <c:strRef>
              <c:f>'6'!$D$21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1.209921124575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805997119412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15615041437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-9.679368996600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'6'!$A$22:$A$25</c:f>
              <c:strCache>
                <c:ptCount val="4"/>
                <c:pt idx="0">
                  <c:v>OP 6</c:v>
                </c:pt>
                <c:pt idx="1">
                  <c:v>Dz. 6.1 (PI 9a)</c:v>
                </c:pt>
                <c:pt idx="2">
                  <c:v>Dz. 6.2 (PI 9a)</c:v>
                </c:pt>
                <c:pt idx="3">
                  <c:v>Dz. 6.3 (PI 9b)</c:v>
                </c:pt>
              </c:strCache>
            </c:strRef>
          </c:cat>
          <c:val>
            <c:numRef>
              <c:f>'6'!$D$22:$D$25</c:f>
              <c:numCache>
                <c:formatCode>0.00%</c:formatCode>
                <c:ptCount val="4"/>
                <c:pt idx="0">
                  <c:v>0.46020412010748624</c:v>
                </c:pt>
                <c:pt idx="1">
                  <c:v>0.72587490197037374</c:v>
                </c:pt>
                <c:pt idx="2">
                  <c:v>0.8928361455027185</c:v>
                </c:pt>
                <c:pt idx="3">
                  <c:v>7.1490163955526811E-3</c:v>
                </c:pt>
              </c:numCache>
            </c:numRef>
          </c:val>
        </c:ser>
        <c:ser>
          <c:idx val="3"/>
          <c:order val="3"/>
          <c:tx>
            <c:strRef>
              <c:f>'6'!$E$21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4021669853409816E-2"/>
                  <c:y val="-4.4537190807972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166985340981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451905349489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'6'!$A$22:$A$25</c:f>
              <c:strCache>
                <c:ptCount val="4"/>
                <c:pt idx="0">
                  <c:v>OP 6</c:v>
                </c:pt>
                <c:pt idx="1">
                  <c:v>Dz. 6.1 (PI 9a)</c:v>
                </c:pt>
                <c:pt idx="2">
                  <c:v>Dz. 6.2 (PI 9a)</c:v>
                </c:pt>
                <c:pt idx="3">
                  <c:v>Dz. 6.3 (PI 9b)</c:v>
                </c:pt>
              </c:strCache>
            </c:strRef>
          </c:cat>
          <c:val>
            <c:numRef>
              <c:f>'6'!$E$22:$E$25</c:f>
              <c:numCache>
                <c:formatCode>0.00%</c:formatCode>
                <c:ptCount val="4"/>
                <c:pt idx="0">
                  <c:v>7.2200768201611434E-2</c:v>
                </c:pt>
                <c:pt idx="1">
                  <c:v>3.8636043015729336E-2</c:v>
                </c:pt>
                <c:pt idx="2">
                  <c:v>0.185404088111529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'6'!$F$21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21924792861697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'6'!$A$22:$A$25</c:f>
              <c:strCache>
                <c:ptCount val="4"/>
                <c:pt idx="0">
                  <c:v>OP 6</c:v>
                </c:pt>
                <c:pt idx="1">
                  <c:v>Dz. 6.1 (PI 9a)</c:v>
                </c:pt>
                <c:pt idx="2">
                  <c:v>Dz. 6.2 (PI 9a)</c:v>
                </c:pt>
                <c:pt idx="3">
                  <c:v>Dz. 6.3 (PI 9b)</c:v>
                </c:pt>
              </c:strCache>
            </c:strRef>
          </c:cat>
          <c:val>
            <c:numRef>
              <c:f>'6'!$F$22:$F$25</c:f>
              <c:numCache>
                <c:formatCode>General</c:formatCode>
                <c:ptCount val="4"/>
                <c:pt idx="0" formatCode="0.00%">
                  <c:v>7.4217629291661882E-2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580800"/>
        <c:axId val="107598976"/>
        <c:axId val="0"/>
      </c:bar3DChart>
      <c:catAx>
        <c:axId val="107580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07598976"/>
        <c:crosses val="autoZero"/>
        <c:auto val="1"/>
        <c:lblAlgn val="ctr"/>
        <c:lblOffset val="100"/>
        <c:noMultiLvlLbl val="0"/>
      </c:catAx>
      <c:valAx>
        <c:axId val="1075989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7580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83195575696441E-2"/>
          <c:y val="0.8320337954787439"/>
          <c:w val="0.94565242920160797"/>
          <c:h val="0.1667623806369939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7 </a:t>
            </a:r>
            <a:r>
              <a:rPr lang="pl-PL" sz="1800" b="1" i="0" u="none" strike="noStrike" baseline="0" dirty="0" smtClean="0">
                <a:effectLst/>
              </a:rPr>
              <a:t>Infrastruktura edukacyjna (</a:t>
            </a:r>
            <a:r>
              <a:rPr lang="pl-PL" sz="1800" b="1" i="1" u="none" strike="noStrike" baseline="0" dirty="0" smtClean="0">
                <a:effectLst/>
              </a:rPr>
              <a:t>CT 10)</a:t>
            </a:r>
            <a:endParaRPr lang="pl-PL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do </a:t>
            </a:r>
            <a:r>
              <a:rPr lang="en-US" sz="1600" dirty="0" err="1"/>
              <a:t>wartości</a:t>
            </a:r>
            <a:r>
              <a:rPr lang="pl-PL" sz="1600" dirty="0"/>
              <a:t> </a:t>
            </a:r>
            <a:r>
              <a:rPr lang="pl-PL" sz="1600" dirty="0" smtClean="0"/>
              <a:t>alokacji </a:t>
            </a:r>
            <a:r>
              <a:rPr lang="pl-PL" sz="1600" b="1" i="0" u="none" strike="noStrike" baseline="0" dirty="0" smtClean="0">
                <a:effectLst/>
              </a:rPr>
              <a:t>(bez RW) – na 31.12.2017 r.</a:t>
            </a:r>
            <a:r>
              <a:rPr lang="en-US" sz="1600" dirty="0" smtClean="0"/>
              <a:t> 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96367112810707E-2"/>
          <c:y val="0.18807299768533514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'7'!$B$17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968459533118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46972594008456E-3"/>
                  <c:y val="-2.22634464983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46972594009016E-2"/>
                  <c:y val="-2.22634464983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46972594007988E-3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'7'!$A$18:$A$20</c:f>
              <c:strCache>
                <c:ptCount val="3"/>
                <c:pt idx="0">
                  <c:v>OP 7</c:v>
                </c:pt>
                <c:pt idx="1">
                  <c:v>Dz. 7.1 (PI 10a)</c:v>
                </c:pt>
                <c:pt idx="2">
                  <c:v>Dz. 7.2 (PI 10a)</c:v>
                </c:pt>
              </c:strCache>
            </c:strRef>
          </c:cat>
          <c:val>
            <c:numRef>
              <c:f>'7'!$B$18:$B$20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'7'!$C$17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-2.22634464983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95156150414276E-2"/>
                  <c:y val="-2.721087905358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36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95156150414276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4550669216156E-2"/>
                  <c:y val="-1.93587379932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44550669216062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'7'!$A$18:$A$20</c:f>
              <c:strCache>
                <c:ptCount val="3"/>
                <c:pt idx="0">
                  <c:v>OP 7</c:v>
                </c:pt>
                <c:pt idx="1">
                  <c:v>Dz. 7.1 (PI 10a)</c:v>
                </c:pt>
                <c:pt idx="2">
                  <c:v>Dz. 7.2 (PI 10a)</c:v>
                </c:pt>
              </c:strCache>
            </c:strRef>
          </c:cat>
          <c:val>
            <c:numRef>
              <c:f>'7'!$C$18:$C$20</c:f>
              <c:numCache>
                <c:formatCode>0.00%</c:formatCode>
                <c:ptCount val="3"/>
                <c:pt idx="0">
                  <c:v>0.92280082786880513</c:v>
                </c:pt>
                <c:pt idx="1">
                  <c:v>1.0801631360336681</c:v>
                </c:pt>
                <c:pt idx="2">
                  <c:v>0.63030985566264996</c:v>
                </c:pt>
              </c:numCache>
            </c:numRef>
          </c:val>
        </c:ser>
        <c:ser>
          <c:idx val="2"/>
          <c:order val="2"/>
          <c:tx>
            <c:strRef>
              <c:f>'7'!$D$17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2.1669753039952201E-2"/>
                  <c:y val="-1.978973022078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20458891013385E-2"/>
                  <c:y val="-1.209921124575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458891013385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39515615041437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043339706819631E-2"/>
                  <c:y val="-9.679368996600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'7'!$A$18:$A$20</c:f>
              <c:strCache>
                <c:ptCount val="3"/>
                <c:pt idx="0">
                  <c:v>OP 7</c:v>
                </c:pt>
                <c:pt idx="1">
                  <c:v>Dz. 7.1 (PI 10a)</c:v>
                </c:pt>
                <c:pt idx="2">
                  <c:v>Dz. 7.2 (PI 10a)</c:v>
                </c:pt>
              </c:strCache>
            </c:strRef>
          </c:cat>
          <c:val>
            <c:numRef>
              <c:f>'7'!$D$18:$D$20</c:f>
              <c:numCache>
                <c:formatCode>0.00%</c:formatCode>
                <c:ptCount val="3"/>
                <c:pt idx="0">
                  <c:v>0.84804125765539251</c:v>
                </c:pt>
                <c:pt idx="1">
                  <c:v>0.97794516255764319</c:v>
                </c:pt>
                <c:pt idx="2">
                  <c:v>0.60658750750813095</c:v>
                </c:pt>
              </c:numCache>
            </c:numRef>
          </c:val>
        </c:ser>
        <c:ser>
          <c:idx val="3"/>
          <c:order val="3"/>
          <c:tx>
            <c:strRef>
              <c:f>'7'!$E$17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-1.9574302645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478E-2"/>
                  <c:y val="-2.952292725949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451905349489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864244741874E-2"/>
                  <c:y val="-4.83968449830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'7'!$A$18:$A$20</c:f>
              <c:strCache>
                <c:ptCount val="3"/>
                <c:pt idx="0">
                  <c:v>OP 7</c:v>
                </c:pt>
                <c:pt idx="1">
                  <c:v>Dz. 7.1 (PI 10a)</c:v>
                </c:pt>
                <c:pt idx="2">
                  <c:v>Dz. 7.2 (PI 10a)</c:v>
                </c:pt>
              </c:strCache>
            </c:strRef>
          </c:cat>
          <c:val>
            <c:numRef>
              <c:f>'7'!$E$18:$E$20</c:f>
              <c:numCache>
                <c:formatCode>0.00%</c:formatCode>
                <c:ptCount val="3"/>
                <c:pt idx="0">
                  <c:v>0.19711156380828843</c:v>
                </c:pt>
                <c:pt idx="1">
                  <c:v>0.30002949747535917</c:v>
                </c:pt>
                <c:pt idx="2">
                  <c:v>5.816921356852676E-3</c:v>
                </c:pt>
              </c:numCache>
            </c:numRef>
          </c:val>
        </c:ser>
        <c:ser>
          <c:idx val="4"/>
          <c:order val="4"/>
          <c:tx>
            <c:strRef>
              <c:f>'7'!$F$17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21924792861697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'7'!$A$18:$A$20</c:f>
              <c:strCache>
                <c:ptCount val="3"/>
                <c:pt idx="0">
                  <c:v>OP 7</c:v>
                </c:pt>
                <c:pt idx="1">
                  <c:v>Dz. 7.1 (PI 10a)</c:v>
                </c:pt>
                <c:pt idx="2">
                  <c:v>Dz. 7.2 (PI 10a)</c:v>
                </c:pt>
              </c:strCache>
            </c:strRef>
          </c:cat>
          <c:val>
            <c:numRef>
              <c:f>'7'!$F$18:$F$20</c:f>
              <c:numCache>
                <c:formatCode>General</c:formatCode>
                <c:ptCount val="3"/>
                <c:pt idx="0" formatCode="0.00%">
                  <c:v>0.18953849802286407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790336"/>
        <c:axId val="111820800"/>
        <c:axId val="0"/>
      </c:bar3DChart>
      <c:catAx>
        <c:axId val="111790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11820800"/>
        <c:crosses val="autoZero"/>
        <c:auto val="1"/>
        <c:lblAlgn val="ctr"/>
        <c:lblOffset val="100"/>
        <c:noMultiLvlLbl val="0"/>
      </c:catAx>
      <c:valAx>
        <c:axId val="1118208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1790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83195575696441E-2"/>
          <c:y val="0.8320337954787439"/>
          <c:w val="0.94565242920160797"/>
          <c:h val="0.1667623806369939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Stan realizacji  Osi priorytetowej </a:t>
            </a:r>
            <a:r>
              <a:rPr lang="pl-PL" sz="1800" b="1" i="0" baseline="0" dirty="0" smtClean="0">
                <a:effectLst/>
              </a:rPr>
              <a:t>8 Rynek pracy</a:t>
            </a:r>
            <a:endParaRPr lang="pl-PL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baseline="0" dirty="0" smtClean="0">
                <a:effectLst/>
              </a:rPr>
              <a:t>(</a:t>
            </a:r>
            <a:r>
              <a:rPr lang="pl-PL" sz="1800" b="1" i="1" u="none" strike="noStrike" baseline="0" dirty="0" smtClean="0">
                <a:effectLst/>
              </a:rPr>
              <a:t>CT 8</a:t>
            </a:r>
            <a:r>
              <a:rPr lang="pl-PL" sz="1800" b="1" i="0" u="none" strike="noStrike" baseline="0" dirty="0" smtClean="0">
                <a:effectLst/>
              </a:rPr>
              <a:t>)</a:t>
            </a:r>
            <a:endParaRPr lang="pl-PL" sz="18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naborów</a:t>
            </a:r>
            <a:r>
              <a:rPr lang="en-US" sz="1600" dirty="0"/>
              <a:t>, </a:t>
            </a:r>
            <a:r>
              <a:rPr lang="pl-PL" sz="1600" dirty="0"/>
              <a:t>zatwierdzonych wniosków o dofinansowanie, </a:t>
            </a:r>
            <a:r>
              <a:rPr lang="en-US" sz="1600" dirty="0" err="1"/>
              <a:t>kontraktacji</a:t>
            </a:r>
            <a:r>
              <a:rPr lang="pl-PL" sz="1600" dirty="0"/>
              <a:t>, złożonych i zatwierdzonych wniosków o płatność</a:t>
            </a:r>
            <a:r>
              <a:rPr lang="en-US" sz="1600" dirty="0"/>
              <a:t> i </a:t>
            </a:r>
            <a:r>
              <a:rPr lang="en-US" sz="1600" dirty="0" err="1"/>
              <a:t>certyfikacji</a:t>
            </a:r>
            <a:r>
              <a:rPr lang="en-US" sz="1600" dirty="0"/>
              <a:t> </a:t>
            </a:r>
            <a:endParaRPr lang="pl-PL" sz="16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do </a:t>
            </a:r>
            <a:r>
              <a:rPr lang="pl-PL" sz="1600" dirty="0" smtClean="0"/>
              <a:t>alokacji</a:t>
            </a:r>
            <a:r>
              <a:rPr lang="en-US" sz="1600" dirty="0" smtClean="0"/>
              <a:t> </a:t>
            </a:r>
            <a:r>
              <a:rPr lang="pl-PL" sz="1600" dirty="0" smtClean="0"/>
              <a:t>(bez RW) – na 31.12.2017 r.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9634410000287E-2"/>
          <c:y val="0.25287599526206611"/>
          <c:w val="0.97450605481198216"/>
          <c:h val="0.583862777033829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'8'!$B$28</c:f>
              <c:strCache>
                <c:ptCount val="1"/>
                <c:pt idx="0">
                  <c:v>Nabory 
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1"/>
              <c:layout>
                <c:manualLayout>
                  <c:x val="-1.4021669853409816E-2"/>
                  <c:y val="-9.89486511039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4722753346080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734862970044612E-3"/>
                  <c:y val="-9.463815179502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120458891013385E-2"/>
                  <c:y val="-4.53509411913631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472275334608031E-2"/>
                  <c:y val="4.53509411913631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'8'!$A$29:$A$36</c:f>
              <c:strCache>
                <c:ptCount val="8"/>
                <c:pt idx="0">
                  <c:v>OP 8</c:v>
                </c:pt>
                <c:pt idx="1">
                  <c:v>Dz. 8.1 (PI 8.i)</c:v>
                </c:pt>
                <c:pt idx="2">
                  <c:v>Dz. 8.2  (PI 8.i)</c:v>
                </c:pt>
                <c:pt idx="3">
                  <c:v>Dz. 8.3  (PI 8.iii)</c:v>
                </c:pt>
                <c:pt idx="4">
                  <c:v>Dz. 8.4  (PI 8.iv)</c:v>
                </c:pt>
                <c:pt idx="5">
                  <c:v>Dz. 8.5 (PI 8.v)</c:v>
                </c:pt>
                <c:pt idx="6">
                  <c:v>Dz. 8.6 (PI 8.v)</c:v>
                </c:pt>
                <c:pt idx="7">
                  <c:v>Dz. 8.7 (PI 8.vi)</c:v>
                </c:pt>
              </c:strCache>
            </c:strRef>
          </c:cat>
          <c:val>
            <c:numRef>
              <c:f>'8'!$B$29:$B$36</c:f>
              <c:numCache>
                <c:formatCode>0.00%</c:formatCode>
                <c:ptCount val="8"/>
                <c:pt idx="0">
                  <c:v>0.61430638811583915</c:v>
                </c:pt>
                <c:pt idx="1">
                  <c:v>0.36705235566195904</c:v>
                </c:pt>
                <c:pt idx="2">
                  <c:v>0.80562097180784731</c:v>
                </c:pt>
                <c:pt idx="3">
                  <c:v>0.7961726896810104</c:v>
                </c:pt>
                <c:pt idx="4">
                  <c:v>0.79158480086539784</c:v>
                </c:pt>
                <c:pt idx="5">
                  <c:v>0.84251406711324395</c:v>
                </c:pt>
                <c:pt idx="6">
                  <c:v>0.59862711560290849</c:v>
                </c:pt>
                <c:pt idx="7">
                  <c:v>0.56821605303764611</c:v>
                </c:pt>
              </c:numCache>
            </c:numRef>
          </c:val>
        </c:ser>
        <c:ser>
          <c:idx val="1"/>
          <c:order val="1"/>
          <c:tx>
            <c:strRef>
              <c:f>'8'!$C$28</c:f>
              <c:strCache>
                <c:ptCount val="1"/>
                <c:pt idx="0">
                  <c:v>Wnioski o dofinansowanie zatwierdzone do dofinansowania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-2.226344649838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481835564053535E-3"/>
                  <c:y val="2.4737162775984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20458891013385E-2"/>
                  <c:y val="5.1091006268825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986886677406246E-3"/>
                  <c:y val="-9.5717237478320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09733855730652E-2"/>
                  <c:y val="-1.6257903076459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45761631612493E-2"/>
                  <c:y val="-4.6240964118258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197528443596029E-2"/>
                  <c:y val="2.1601005280170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120458891013385E-2"/>
                  <c:y val="-2.968459533118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'8'!$A$29:$A$36</c:f>
              <c:strCache>
                <c:ptCount val="8"/>
                <c:pt idx="0">
                  <c:v>OP 8</c:v>
                </c:pt>
                <c:pt idx="1">
                  <c:v>Dz. 8.1 (PI 8.i)</c:v>
                </c:pt>
                <c:pt idx="2">
                  <c:v>Dz. 8.2  (PI 8.i)</c:v>
                </c:pt>
                <c:pt idx="3">
                  <c:v>Dz. 8.3  (PI 8.iii)</c:v>
                </c:pt>
                <c:pt idx="4">
                  <c:v>Dz. 8.4  (PI 8.iv)</c:v>
                </c:pt>
                <c:pt idx="5">
                  <c:v>Dz. 8.5 (PI 8.v)</c:v>
                </c:pt>
                <c:pt idx="6">
                  <c:v>Dz. 8.6 (PI 8.v)</c:v>
                </c:pt>
                <c:pt idx="7">
                  <c:v>Dz. 8.7 (PI 8.vi)</c:v>
                </c:pt>
              </c:strCache>
            </c:strRef>
          </c:cat>
          <c:val>
            <c:numRef>
              <c:f>'8'!$C$29:$C$36</c:f>
              <c:numCache>
                <c:formatCode>0.00%</c:formatCode>
                <c:ptCount val="8"/>
                <c:pt idx="0">
                  <c:v>0.50114828378434995</c:v>
                </c:pt>
                <c:pt idx="1">
                  <c:v>0.3669669142435496</c:v>
                </c:pt>
                <c:pt idx="2">
                  <c:v>0.76856690143409767</c:v>
                </c:pt>
                <c:pt idx="3">
                  <c:v>0.9204190015881144</c:v>
                </c:pt>
                <c:pt idx="4">
                  <c:v>0.22488642434769074</c:v>
                </c:pt>
                <c:pt idx="5">
                  <c:v>0.33168200848898122</c:v>
                </c:pt>
                <c:pt idx="6">
                  <c:v>0.59378042821484167</c:v>
                </c:pt>
                <c:pt idx="7">
                  <c:v>0.2692073308123113</c:v>
                </c:pt>
              </c:numCache>
            </c:numRef>
          </c:val>
        </c:ser>
        <c:ser>
          <c:idx val="2"/>
          <c:order val="2"/>
          <c:tx>
            <c:strRef>
              <c:f>'8'!$D$28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2.93180369662205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18036966220522E-2"/>
                  <c:y val="-9.6254832511877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853409815122E-2"/>
                  <c:y val="-7.259526747450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043339706819631E-2"/>
                  <c:y val="1.61668071685570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043339706819631E-2"/>
                  <c:y val="7.74448497616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790312300828552E-2"/>
                  <c:y val="5.1628601302382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029729512592369E-2"/>
                  <c:y val="2.787380114420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2944550669216062E-2"/>
                  <c:y val="-2.4737162775984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'8'!$A$29:$A$36</c:f>
              <c:strCache>
                <c:ptCount val="8"/>
                <c:pt idx="0">
                  <c:v>OP 8</c:v>
                </c:pt>
                <c:pt idx="1">
                  <c:v>Dz. 8.1 (PI 8.i)</c:v>
                </c:pt>
                <c:pt idx="2">
                  <c:v>Dz. 8.2  (PI 8.i)</c:v>
                </c:pt>
                <c:pt idx="3">
                  <c:v>Dz. 8.3  (PI 8.iii)</c:v>
                </c:pt>
                <c:pt idx="4">
                  <c:v>Dz. 8.4  (PI 8.iv)</c:v>
                </c:pt>
                <c:pt idx="5">
                  <c:v>Dz. 8.5 (PI 8.v)</c:v>
                </c:pt>
                <c:pt idx="6">
                  <c:v>Dz. 8.6 (PI 8.v)</c:v>
                </c:pt>
                <c:pt idx="7">
                  <c:v>Dz. 8.7 (PI 8.vi)</c:v>
                </c:pt>
              </c:strCache>
            </c:strRef>
          </c:cat>
          <c:val>
            <c:numRef>
              <c:f>'8'!$D$29:$D$36</c:f>
              <c:numCache>
                <c:formatCode>0.00%</c:formatCode>
                <c:ptCount val="8"/>
                <c:pt idx="0">
                  <c:v>0.4866560471154478</c:v>
                </c:pt>
                <c:pt idx="1">
                  <c:v>0.3672880856732208</c:v>
                </c:pt>
                <c:pt idx="2">
                  <c:v>0.66744064644801626</c:v>
                </c:pt>
                <c:pt idx="3">
                  <c:v>0.89393722859400504</c:v>
                </c:pt>
                <c:pt idx="4">
                  <c:v>0.22345446965808821</c:v>
                </c:pt>
                <c:pt idx="5">
                  <c:v>0.33168200848898122</c:v>
                </c:pt>
                <c:pt idx="6">
                  <c:v>0.59378042821484167</c:v>
                </c:pt>
                <c:pt idx="7">
                  <c:v>0.2685443778143079</c:v>
                </c:pt>
              </c:numCache>
            </c:numRef>
          </c:val>
        </c:ser>
        <c:ser>
          <c:idx val="3"/>
          <c:order val="3"/>
          <c:tx>
            <c:strRef>
              <c:f>'8'!$E$28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6571064372211598E-2"/>
                  <c:y val="-1.9574302645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93945188017845E-2"/>
                  <c:y val="2.7970524209696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938448181549E-2"/>
                  <c:y val="-7.2594807611099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9853409815167E-2"/>
                  <c:y val="-1.451905349489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71064372211598E-2"/>
                  <c:y val="-1.4519053494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120458891013478E-2"/>
                  <c:y val="-4.8399135484856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669753039952225E-2"/>
                  <c:y val="-2.4737162775984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45761631612493E-2"/>
                  <c:y val="9.0701882382726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'8'!$A$29:$A$36</c:f>
              <c:strCache>
                <c:ptCount val="8"/>
                <c:pt idx="0">
                  <c:v>OP 8</c:v>
                </c:pt>
                <c:pt idx="1">
                  <c:v>Dz. 8.1 (PI 8.i)</c:v>
                </c:pt>
                <c:pt idx="2">
                  <c:v>Dz. 8.2  (PI 8.i)</c:v>
                </c:pt>
                <c:pt idx="3">
                  <c:v>Dz. 8.3  (PI 8.iii)</c:v>
                </c:pt>
                <c:pt idx="4">
                  <c:v>Dz. 8.4  (PI 8.iv)</c:v>
                </c:pt>
                <c:pt idx="5">
                  <c:v>Dz. 8.5 (PI 8.v)</c:v>
                </c:pt>
                <c:pt idx="6">
                  <c:v>Dz. 8.6 (PI 8.v)</c:v>
                </c:pt>
                <c:pt idx="7">
                  <c:v>Dz. 8.7 (PI 8.vi)</c:v>
                </c:pt>
              </c:strCache>
            </c:strRef>
          </c:cat>
          <c:val>
            <c:numRef>
              <c:f>'8'!$E$29:$E$36</c:f>
              <c:numCache>
                <c:formatCode>0.00%</c:formatCode>
                <c:ptCount val="8"/>
                <c:pt idx="0">
                  <c:v>0.20698768798246236</c:v>
                </c:pt>
                <c:pt idx="1">
                  <c:v>0.3144142364851063</c:v>
                </c:pt>
                <c:pt idx="2">
                  <c:v>0.16474760989033743</c:v>
                </c:pt>
                <c:pt idx="3">
                  <c:v>0.31737192849491874</c:v>
                </c:pt>
                <c:pt idx="4">
                  <c:v>1.8756609591374405E-2</c:v>
                </c:pt>
                <c:pt idx="5">
                  <c:v>9.8621978181066314E-2</c:v>
                </c:pt>
                <c:pt idx="6">
                  <c:v>0.12420681395192563</c:v>
                </c:pt>
                <c:pt idx="7">
                  <c:v>3.4742432986235458E-2</c:v>
                </c:pt>
              </c:numCache>
            </c:numRef>
          </c:val>
        </c:ser>
        <c:ser>
          <c:idx val="4"/>
          <c:order val="4"/>
          <c:tx>
            <c:strRef>
              <c:f>'8'!$F$28</c:f>
              <c:strCache>
                <c:ptCount val="1"/>
                <c:pt idx="0">
                  <c:v>Certyfikacja do KE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845761631612493E-2"/>
                  <c:y val="-2.1503801342273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'8'!$A$29:$A$36</c:f>
              <c:strCache>
                <c:ptCount val="8"/>
                <c:pt idx="0">
                  <c:v>OP 8</c:v>
                </c:pt>
                <c:pt idx="1">
                  <c:v>Dz. 8.1 (PI 8.i)</c:v>
                </c:pt>
                <c:pt idx="2">
                  <c:v>Dz. 8.2  (PI 8.i)</c:v>
                </c:pt>
                <c:pt idx="3">
                  <c:v>Dz. 8.3  (PI 8.iii)</c:v>
                </c:pt>
                <c:pt idx="4">
                  <c:v>Dz. 8.4  (PI 8.iv)</c:v>
                </c:pt>
                <c:pt idx="5">
                  <c:v>Dz. 8.5 (PI 8.v)</c:v>
                </c:pt>
                <c:pt idx="6">
                  <c:v>Dz. 8.6 (PI 8.v)</c:v>
                </c:pt>
                <c:pt idx="7">
                  <c:v>Dz. 8.7 (PI 8.vi)</c:v>
                </c:pt>
              </c:strCache>
            </c:strRef>
          </c:cat>
          <c:val>
            <c:numRef>
              <c:f>'8'!$F$29:$F$36</c:f>
              <c:numCache>
                <c:formatCode>General</c:formatCode>
                <c:ptCount val="8"/>
                <c:pt idx="0" formatCode="0.00%">
                  <c:v>0.18339484942114445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988928"/>
        <c:axId val="112990464"/>
        <c:axId val="0"/>
      </c:bar3DChart>
      <c:catAx>
        <c:axId val="1129889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12990464"/>
        <c:crosses val="autoZero"/>
        <c:auto val="1"/>
        <c:lblAlgn val="ctr"/>
        <c:lblOffset val="100"/>
        <c:noMultiLvlLbl val="0"/>
      </c:catAx>
      <c:valAx>
        <c:axId val="1129904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298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831992450222356E-2"/>
          <c:y val="0.8773959256762135"/>
          <c:w val="0.94565242920160797"/>
          <c:h val="0.1192401004463754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6"/>
          </a:xfrm>
          <a:prstGeom prst="rect">
            <a:avLst/>
          </a:prstGeom>
        </p:spPr>
        <p:txBody>
          <a:bodyPr vert="horz" lIns="91631" tIns="45817" rIns="91631" bIns="4581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737" y="3"/>
            <a:ext cx="2950475" cy="497046"/>
          </a:xfrm>
          <a:prstGeom prst="rect">
            <a:avLst/>
          </a:prstGeom>
        </p:spPr>
        <p:txBody>
          <a:bodyPr vert="horz" lIns="91631" tIns="45817" rIns="91631" bIns="45817" rtlCol="0"/>
          <a:lstStyle>
            <a:lvl1pPr algn="r">
              <a:defRPr sz="1200"/>
            </a:lvl1pPr>
          </a:lstStyle>
          <a:p>
            <a:fld id="{D8F6125F-04B8-46E4-A731-05E4BE090AA9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631" tIns="45817" rIns="91631" bIns="4581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631" tIns="45817" rIns="91631" bIns="45817" rtlCol="0" anchor="b"/>
          <a:lstStyle>
            <a:lvl1pPr algn="r">
              <a:defRPr sz="1200"/>
            </a:lvl1pPr>
          </a:lstStyle>
          <a:p>
            <a:fld id="{DCDE1215-4202-491A-949F-C0C1DE8DA6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04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877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67FF-B1B6-42C1-826E-F569E242FF34}" type="datetimeFigureOut">
              <a:rPr lang="pl-PL" smtClean="0"/>
              <a:t>2018-02-12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263" y="4721262"/>
            <a:ext cx="5448262" cy="4473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877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2A15-7D2C-4496-B792-3E52DA6C51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8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wykonanie prognozy wydatków uwzględnia wnioski </a:t>
            </a:r>
            <a:r>
              <a:rPr lang="pl-PL" smtClean="0"/>
              <a:t>o płatność </a:t>
            </a:r>
            <a:r>
              <a:rPr lang="pl-PL" dirty="0" smtClean="0"/>
              <a:t>przekazane do KE oraz deklaracje wydatków przekazane do IC w terminie od 01.01.2018 r. do 14.02.2018 r.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15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IK UP – Instytucja</a:t>
            </a:r>
            <a:r>
              <a:rPr lang="pl-PL" baseline="0" dirty="0" smtClean="0"/>
              <a:t> Koordynująca Umowę Partnerstwa</a:t>
            </a:r>
          </a:p>
          <a:p>
            <a:r>
              <a:rPr lang="pl-PL" baseline="0" dirty="0" smtClean="0"/>
              <a:t>DWUP – Dolnośląski Wojewódzki Urząd Pracy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860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RW – rezerwa wykonania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7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KEW – Kluczowy etap wdrażania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IZ – Instytucja Zarządzająca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83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59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UP – Umowa Partnerstwa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34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KPGO - Krajowy plan gospodarki odpadami </a:t>
            </a:r>
          </a:p>
          <a:p>
            <a:r>
              <a:rPr lang="pl-PL" dirty="0" smtClean="0"/>
              <a:t>WPGO - Wojewódzki plan gospodarki odpadami </a:t>
            </a:r>
          </a:p>
          <a:p>
            <a:r>
              <a:rPr lang="pl-PL" dirty="0" smtClean="0"/>
              <a:t>WSA – Wojewódzki</a:t>
            </a:r>
            <a:r>
              <a:rPr lang="pl-PL" baseline="0" dirty="0" smtClean="0"/>
              <a:t> Sąd Administracyjny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33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KPOŚK - 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Krajowy program oczyszczania ścieków komunalnych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74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PKP</a:t>
            </a:r>
            <a:r>
              <a:rPr lang="pl-PL" baseline="0" dirty="0" smtClean="0"/>
              <a:t> PLK -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PKP Polskie Linie Kolejowe </a:t>
            </a:r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A15-7D2C-4496-B792-3E52DA6C51C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32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2018-02-12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5.xls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7.xlsx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9.xlsx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21.xlsx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4365104"/>
            <a:ext cx="7772400" cy="23341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 REALIZACJI </a:t>
            </a:r>
            <a:br>
              <a:rPr lang="pl-PL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REGIONALNEGO PROGRAMU OPERACYJNEGO WOJEWÓDZTWA DOLNOŚLĄSKIEGO 2014-2020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0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XXI K</a:t>
            </a:r>
            <a:r>
              <a:rPr lang="pl-PL" sz="2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omitet Monitorujący RPO WD</a:t>
            </a:r>
            <a:r>
              <a:rPr lang="pl-PL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l-PL" sz="20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Wrocław, 14 lutego 2018 roku</a:t>
            </a:r>
          </a:p>
        </p:txBody>
      </p:sp>
      <p:pic>
        <p:nvPicPr>
          <p:cNvPr id="102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865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718020"/>
              </p:ext>
            </p:extLst>
          </p:nvPr>
        </p:nvGraphicFramePr>
        <p:xfrm>
          <a:off x="-409575" y="862012"/>
          <a:ext cx="9963150" cy="580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83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124743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</a:t>
            </a:r>
            <a:r>
              <a:rPr lang="pl-PL" sz="2400" b="1" dirty="0" smtClean="0"/>
              <a:t>2 </a:t>
            </a:r>
            <a:r>
              <a:rPr lang="pl-PL" sz="2400" b="1" dirty="0"/>
              <a:t>(</a:t>
            </a:r>
            <a:r>
              <a:rPr lang="pl-PL" sz="2400" b="1" i="1" dirty="0"/>
              <a:t>CT 2</a:t>
            </a:r>
            <a:r>
              <a:rPr lang="pl-PL" sz="2400" b="1" dirty="0"/>
              <a:t>)</a:t>
            </a:r>
            <a:r>
              <a:rPr lang="pl-PL" sz="2400" b="1" dirty="0" smtClean="0"/>
              <a:t> </a:t>
            </a:r>
          </a:p>
          <a:p>
            <a:pPr algn="ctr"/>
            <a:r>
              <a:rPr lang="pl-PL" sz="2400" b="1" dirty="0" smtClean="0"/>
              <a:t>Technologie </a:t>
            </a:r>
            <a:r>
              <a:rPr lang="pl-PL" sz="2400" b="1" dirty="0"/>
              <a:t>informacyjno-komunikacyjne </a:t>
            </a:r>
          </a:p>
          <a:p>
            <a:pPr algn="ctr"/>
            <a:r>
              <a:rPr lang="pl-PL" sz="2000" b="1" dirty="0" smtClean="0"/>
              <a:t>– realizacja wskaźników Ram wykonania </a:t>
            </a:r>
            <a:r>
              <a:rPr lang="pl-PL" sz="2000" b="1" dirty="0"/>
              <a:t>wg stanu na 31.12.2017 r.</a:t>
            </a:r>
          </a:p>
          <a:p>
            <a:pPr algn="ctr"/>
            <a:endParaRPr lang="pl-PL" sz="2000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95032"/>
              </p:ext>
            </p:extLst>
          </p:nvPr>
        </p:nvGraphicFramePr>
        <p:xfrm>
          <a:off x="54483" y="2571293"/>
          <a:ext cx="896302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Arkusz" r:id="rId6" imgW="8963011" imgH="3028860" progId="Excel.Sheet.12">
                  <p:embed/>
                </p:oleObj>
              </mc:Choice>
              <mc:Fallback>
                <p:oleObj name="Arkusz" r:id="rId6" imgW="8963011" imgH="3028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83" y="2571293"/>
                        <a:ext cx="8963025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75795" y="6021288"/>
            <a:ext cx="8229600" cy="43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zagrożenie dla realizacji ram wykonania: </a:t>
            </a:r>
            <a:r>
              <a:rPr lang="pl-PL" sz="1600" b="1" dirty="0" smtClean="0"/>
              <a:t>średnie</a:t>
            </a:r>
          </a:p>
        </p:txBody>
      </p:sp>
    </p:spTree>
    <p:extLst>
      <p:ext uri="{BB962C8B-B14F-4D97-AF65-F5344CB8AC3E}">
        <p14:creationId xmlns:p14="http://schemas.microsoft.com/office/powerpoint/2010/main" val="3259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2 (</a:t>
            </a:r>
            <a:r>
              <a:rPr lang="pl-PL" sz="2400" b="1" i="1" dirty="0"/>
              <a:t>CT 2</a:t>
            </a:r>
            <a:r>
              <a:rPr lang="pl-PL" sz="2400" b="1" dirty="0"/>
              <a:t>)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Technologie </a:t>
            </a:r>
            <a:r>
              <a:rPr lang="pl-PL" sz="2400" b="1" dirty="0"/>
              <a:t>informacyjno-komunikacyjne </a:t>
            </a:r>
          </a:p>
          <a:p>
            <a:pPr algn="ctr"/>
            <a:r>
              <a:rPr lang="pl-PL" sz="2400" b="1" dirty="0" smtClean="0"/>
              <a:t>– problemy we wdrażaniu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algn="just"/>
            <a:r>
              <a:rPr lang="pl-PL" sz="2800" dirty="0"/>
              <a:t>z</a:t>
            </a:r>
            <a:r>
              <a:rPr lang="pl-PL" sz="2800" dirty="0" smtClean="0"/>
              <a:t>głoszone do dofinansowania projekty charakteryzują </a:t>
            </a:r>
            <a:r>
              <a:rPr lang="pl-PL" sz="2800" dirty="0"/>
              <a:t>się wysokim stopniem trudności, co miało wpływ na proces ich oceny </a:t>
            </a:r>
            <a:r>
              <a:rPr lang="pl-PL" sz="2800" dirty="0" smtClean="0"/>
              <a:t>i w </a:t>
            </a:r>
            <a:r>
              <a:rPr lang="pl-PL" sz="2800" dirty="0"/>
              <a:t>efekcie wpłynęło na opóźnienia w kontraktacji, a tym samym na realizację celów założonych na 2017 r</a:t>
            </a:r>
            <a:r>
              <a:rPr lang="pl-PL" sz="2800" dirty="0" smtClean="0"/>
              <a:t>. (podobnie jest w obecnym naborze);</a:t>
            </a:r>
          </a:p>
          <a:p>
            <a:pPr algn="just"/>
            <a:r>
              <a:rPr lang="pl-PL" sz="2800" dirty="0" smtClean="0"/>
              <a:t>problem </a:t>
            </a:r>
            <a:r>
              <a:rPr lang="pl-PL" sz="2800" dirty="0"/>
              <a:t>z wyborem przez beneficjentów wykonawców projektów, ze względu na duże zapotrzebowanie w tym terminie na </a:t>
            </a:r>
            <a:r>
              <a:rPr lang="pl-PL" sz="2800" dirty="0" smtClean="0"/>
              <a:t>specjalistów </a:t>
            </a:r>
            <a:r>
              <a:rPr lang="pl-PL" sz="2800" dirty="0"/>
              <a:t>w dziedzinie </a:t>
            </a:r>
            <a:r>
              <a:rPr lang="pl-PL" sz="2800" dirty="0" smtClean="0"/>
              <a:t>IT. Trudność z wyborem wykonawców ma wpływ na termin realizacji inwestycji. W Osi 2 obserwujemy największy odsetek umów zagrożonych rozwiązaniem z powodu nie dotrzymania terminu (! kryterium wyboru </a:t>
            </a:r>
            <a:r>
              <a:rPr lang="pl-PL" sz="2800" dirty="0" smtClean="0"/>
              <a:t>projektów: „</a:t>
            </a:r>
            <a:r>
              <a:rPr lang="pl-PL" sz="2800" i="1" dirty="0" smtClean="0"/>
              <a:t>okres realizacji projektu”</a:t>
            </a:r>
            <a:r>
              <a:rPr lang="pl-PL" sz="2800" dirty="0" smtClean="0"/>
              <a:t>);</a:t>
            </a:r>
            <a:endParaRPr lang="pl-PL" sz="2800" dirty="0" smtClean="0"/>
          </a:p>
          <a:p>
            <a:pPr marL="0" indent="0" algn="just">
              <a:buNone/>
            </a:pPr>
            <a:r>
              <a:rPr lang="pl-PL" sz="2800" dirty="0"/>
              <a:t>IZ ocenia, że mimo opóźnień, wskaźnik </a:t>
            </a:r>
            <a:r>
              <a:rPr lang="pl-PL" sz="2800" dirty="0" smtClean="0"/>
              <a:t>„</a:t>
            </a:r>
            <a:r>
              <a:rPr lang="pl-PL" sz="2800" i="1" dirty="0" smtClean="0"/>
              <a:t>Liczba </a:t>
            </a:r>
            <a:r>
              <a:rPr lang="pl-PL" sz="2800" i="1" dirty="0"/>
              <a:t>usług publicznych udostępnionych on-line o stopniu dojrzałości 3 - dwustronna </a:t>
            </a:r>
            <a:r>
              <a:rPr lang="pl-PL" sz="2800" i="1" dirty="0" smtClean="0"/>
              <a:t>interakcja</a:t>
            </a:r>
            <a:r>
              <a:rPr lang="pl-PL" sz="2800" dirty="0" smtClean="0"/>
              <a:t>” zostanie </a:t>
            </a:r>
            <a:r>
              <a:rPr lang="pl-PL" sz="2800" dirty="0"/>
              <a:t>zrealizowany. Już na koniec I kw. br. planowane  jest zakończenie realizacji projektów, w których wartość wskaźnika osiągnie poziom 133 szt</a:t>
            </a:r>
            <a:r>
              <a:rPr lang="pl-PL" sz="2800" dirty="0" smtClean="0"/>
              <a:t>. </a:t>
            </a:r>
            <a:endParaRPr lang="pl-PL" sz="2800" dirty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022985"/>
              </p:ext>
            </p:extLst>
          </p:nvPr>
        </p:nvGraphicFramePr>
        <p:xfrm>
          <a:off x="-409575" y="862012"/>
          <a:ext cx="9963150" cy="587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23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12474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3 (</a:t>
            </a:r>
            <a:r>
              <a:rPr lang="pl-PL" sz="2400" b="1" i="1" dirty="0"/>
              <a:t>CT 4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Gospodarka </a:t>
            </a:r>
            <a:r>
              <a:rPr lang="pl-PL" sz="2400" b="1" dirty="0" smtClean="0"/>
              <a:t>niskoemisyjna</a:t>
            </a:r>
          </a:p>
          <a:p>
            <a:pPr algn="ctr"/>
            <a:r>
              <a:rPr lang="pl-PL" sz="2400" b="1" dirty="0" smtClean="0"/>
              <a:t>– </a:t>
            </a:r>
            <a:r>
              <a:rPr lang="pl-PL" b="1" dirty="0" smtClean="0"/>
              <a:t>realizacja wskaźników Ram wykonania </a:t>
            </a:r>
            <a:r>
              <a:rPr lang="pl-PL" b="1" dirty="0"/>
              <a:t>wg stanu na 31.12.2017 r.</a:t>
            </a:r>
            <a:endParaRPr lang="pl-PL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17335"/>
              </p:ext>
            </p:extLst>
          </p:nvPr>
        </p:nvGraphicFramePr>
        <p:xfrm>
          <a:off x="107504" y="2564904"/>
          <a:ext cx="89630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Arkusz" r:id="rId5" imgW="8963011" imgH="3657690" progId="Excel.Sheet.12">
                  <p:embed/>
                </p:oleObj>
              </mc:Choice>
              <mc:Fallback>
                <p:oleObj name="Arkusz" r:id="rId5" imgW="8963011" imgH="3657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2564904"/>
                        <a:ext cx="896302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6237312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1700" dirty="0"/>
              <a:t>z</a:t>
            </a:r>
            <a:r>
              <a:rPr lang="pl-PL" sz="1700" dirty="0" smtClean="0"/>
              <a:t>agrożenie dla realizacji ram wykonania: </a:t>
            </a:r>
            <a:r>
              <a:rPr lang="pl-PL" sz="1700" b="1" dirty="0" smtClean="0"/>
              <a:t>niskie</a:t>
            </a:r>
          </a:p>
        </p:txBody>
      </p:sp>
    </p:spTree>
    <p:extLst>
      <p:ext uri="{BB962C8B-B14F-4D97-AF65-F5344CB8AC3E}">
        <p14:creationId xmlns:p14="http://schemas.microsoft.com/office/powerpoint/2010/main" val="13124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124744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3 (</a:t>
            </a:r>
            <a:r>
              <a:rPr lang="pl-PL" sz="2400" b="1" i="1" dirty="0"/>
              <a:t>CT 4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Gospodarka niskoemisyjna</a:t>
            </a:r>
          </a:p>
          <a:p>
            <a:pPr algn="ctr"/>
            <a:r>
              <a:rPr lang="pl-PL" sz="2000" b="1" dirty="0"/>
              <a:t>– problemy we wdrażaniu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1100" dirty="0" smtClean="0"/>
          </a:p>
          <a:p>
            <a:pPr algn="just"/>
            <a:r>
              <a:rPr lang="pl-PL" dirty="0" smtClean="0"/>
              <a:t>w Działaniu 3.4 </a:t>
            </a:r>
            <a:r>
              <a:rPr lang="pl-PL" dirty="0"/>
              <a:t>Wdrażanie strategii niskoemisyjnych (</a:t>
            </a:r>
            <a:r>
              <a:rPr lang="pl-PL" i="1" dirty="0" smtClean="0"/>
              <a:t>PI 4e</a:t>
            </a:r>
            <a:r>
              <a:rPr lang="pl-PL" dirty="0" smtClean="0"/>
              <a:t>) nie ogłoszono do końca 2017 r. naboru na wymianę kotłów (projekty grantowe) ze względu na przedłużającą się zmianę UP i Programów Operacyjnych. IZ od 2016 roku zaproponowała poszerzenie typów projektów o wsparcie wymiany kotłów także w budynkach wielorodzinnych (wstępna </a:t>
            </a:r>
            <a:r>
              <a:rPr lang="pl-PL" dirty="0"/>
              <a:t>z</a:t>
            </a:r>
            <a:r>
              <a:rPr lang="pl-PL" dirty="0" smtClean="0"/>
              <a:t>goda KE, ale wymagana jest formalna zmiana w Programie);</a:t>
            </a:r>
          </a:p>
          <a:p>
            <a:pPr algn="just"/>
            <a:r>
              <a:rPr lang="pl-PL" dirty="0" smtClean="0"/>
              <a:t>opóźnienia </a:t>
            </a:r>
            <a:r>
              <a:rPr lang="pl-PL" dirty="0"/>
              <a:t>w rozpoczęciu realizacji projektów po podpisaniu umowy </a:t>
            </a:r>
            <a:r>
              <a:rPr lang="pl-PL" dirty="0" smtClean="0"/>
              <a:t>o dofinansowanie ze </a:t>
            </a:r>
            <a:r>
              <a:rPr lang="pl-PL" dirty="0"/>
              <a:t>względu na potrzebę przeprowadzenia przez beneficjentów procedury zamówień lub  ponownej procedury zamówień ze względu na anulowanie postepowań w związku z pozyskanymi ofertami wykraczającymi znacznie poza kwoty przewidziane w budżecie </a:t>
            </a:r>
            <a:r>
              <a:rPr lang="pl-PL" dirty="0" smtClean="0"/>
              <a:t>projektów (nastąpił wzrost cen od czasu szacowania kosztów projektu, co powoduje duże zwiększenia wartości projektów w stosunku do pierwotne planowanych)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474724"/>
              </p:ext>
            </p:extLst>
          </p:nvPr>
        </p:nvGraphicFramePr>
        <p:xfrm>
          <a:off x="-252536" y="836712"/>
          <a:ext cx="9649073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94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90872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</a:t>
            </a:r>
            <a:r>
              <a:rPr lang="pl-PL" sz="2400" b="1" dirty="0" smtClean="0"/>
              <a:t>4 </a:t>
            </a:r>
            <a:r>
              <a:rPr lang="pl-PL" sz="2400" b="1" dirty="0"/>
              <a:t>(</a:t>
            </a:r>
            <a:r>
              <a:rPr lang="pl-PL" sz="2400" b="1" i="1" dirty="0"/>
              <a:t>CT 5 i CT 6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Środowisko i </a:t>
            </a:r>
            <a:r>
              <a:rPr lang="pl-PL" sz="2400" b="1" dirty="0" smtClean="0"/>
              <a:t>zasoby</a:t>
            </a:r>
          </a:p>
          <a:p>
            <a:pPr algn="ctr"/>
            <a:r>
              <a:rPr lang="pl-PL" sz="2400" b="1" dirty="0" smtClean="0"/>
              <a:t>– </a:t>
            </a:r>
            <a:r>
              <a:rPr lang="pl-PL" b="1" dirty="0" smtClean="0"/>
              <a:t>realizacja wskaźników Ram wykonania </a:t>
            </a:r>
            <a:r>
              <a:rPr lang="pl-PL" b="1" dirty="0"/>
              <a:t>wg stanu na 31.12.2017 r.</a:t>
            </a:r>
            <a:endParaRPr lang="pl-PL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11942"/>
              </p:ext>
            </p:extLst>
          </p:nvPr>
        </p:nvGraphicFramePr>
        <p:xfrm>
          <a:off x="54483" y="2109291"/>
          <a:ext cx="89630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Arkusz" r:id="rId5" imgW="8963011" imgH="4343490" progId="Excel.Sheet.12">
                  <p:embed/>
                </p:oleObj>
              </mc:Choice>
              <mc:Fallback>
                <p:oleObj name="Arkusz" r:id="rId5" imgW="8963011" imgH="4343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83" y="2109291"/>
                        <a:ext cx="896302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179512" y="6454499"/>
            <a:ext cx="8229600" cy="39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zagrożenie dla realizacji ram wykonania: </a:t>
            </a:r>
            <a:r>
              <a:rPr lang="pl-PL" sz="1600" b="1" dirty="0" smtClean="0"/>
              <a:t>wysokie</a:t>
            </a:r>
          </a:p>
        </p:txBody>
      </p:sp>
    </p:spTree>
    <p:extLst>
      <p:ext uri="{BB962C8B-B14F-4D97-AF65-F5344CB8AC3E}">
        <p14:creationId xmlns:p14="http://schemas.microsoft.com/office/powerpoint/2010/main" val="2667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8367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</a:t>
            </a:r>
            <a:r>
              <a:rPr lang="pl-PL" sz="2400" b="1" dirty="0" smtClean="0"/>
              <a:t>4 </a:t>
            </a:r>
            <a:r>
              <a:rPr lang="pl-PL" sz="2400" b="1" dirty="0"/>
              <a:t>(</a:t>
            </a:r>
            <a:r>
              <a:rPr lang="pl-PL" sz="2400" b="1" i="1" dirty="0"/>
              <a:t>CT 5 i CT 6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Środowisko i </a:t>
            </a:r>
            <a:r>
              <a:rPr lang="pl-PL" sz="2400" b="1" dirty="0" smtClean="0"/>
              <a:t>zasoby</a:t>
            </a:r>
          </a:p>
          <a:p>
            <a:pPr algn="ctr"/>
            <a:r>
              <a:rPr lang="pl-PL" sz="2400" b="1" dirty="0" smtClean="0"/>
              <a:t>– problemy we wdrażaniu (1)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9512" y="1964353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późny </a:t>
            </a:r>
            <a:r>
              <a:rPr lang="pl-PL" sz="2000" dirty="0"/>
              <a:t>termin przyjęcia </a:t>
            </a:r>
            <a:r>
              <a:rPr lang="pl-PL" sz="2000" dirty="0" smtClean="0"/>
              <a:t>KPGO spowodował </a:t>
            </a:r>
            <a:r>
              <a:rPr lang="pl-PL" sz="2000" dirty="0"/>
              <a:t>opóźnienie w przyjęciu  WPGO </a:t>
            </a:r>
            <a:r>
              <a:rPr lang="pl-PL" sz="2000" dirty="0" smtClean="0"/>
              <a:t>(WPGO </a:t>
            </a:r>
            <a:r>
              <a:rPr lang="pl-PL" sz="2000" dirty="0"/>
              <a:t>wraz z planem inwestycyjnym został przyjęty przez Sejmik Województwa Dolnośląskiego  22.12.2016 r.). </a:t>
            </a:r>
            <a:r>
              <a:rPr lang="pl-PL" sz="2000" dirty="0" smtClean="0"/>
              <a:t>Spowodowało to przesunięcia terminów rozpoczęcia naborów. Ponadto WPGO </a:t>
            </a:r>
            <a:r>
              <a:rPr lang="pl-PL" sz="2000" dirty="0"/>
              <a:t>w październiku 2017 r. został unieważniony ze względów proceduralnych wyrokiem WSA (w tym przyjęcie Planu inwestycyjnego stanowiącego załącznik do WPGO). W związku z tym wstrzymano podpisywanie umów o dofinansowanie projektów w ramach Działania 4.1 Gospodarka </a:t>
            </a:r>
            <a:r>
              <a:rPr lang="pl-PL" sz="2000" dirty="0" smtClean="0"/>
              <a:t>Odpadami (</a:t>
            </a:r>
            <a:r>
              <a:rPr lang="pl-PL" sz="2000" i="1" dirty="0" smtClean="0"/>
              <a:t>PI 6a</a:t>
            </a:r>
            <a:r>
              <a:rPr lang="pl-PL" sz="2000" dirty="0" smtClean="0"/>
              <a:t>), </a:t>
            </a:r>
            <a:r>
              <a:rPr lang="pl-PL" sz="2000" dirty="0"/>
              <a:t>a tym samym brak było podstaw do certyfikacji wydatków. Dnia 21.12.2017 r. Sejmik Województwa Dolnośląskiego zatwierdził ponownie WPGO, co </a:t>
            </a:r>
            <a:r>
              <a:rPr lang="pl-PL" sz="2000" dirty="0" smtClean="0"/>
              <a:t>umożliwiło wznowienie kontraktacji </a:t>
            </a:r>
            <a:r>
              <a:rPr lang="pl-PL" sz="2000" dirty="0"/>
              <a:t>umów. </a:t>
            </a:r>
            <a:r>
              <a:rPr lang="pl-PL" sz="2000" dirty="0" smtClean="0"/>
              <a:t>Ze </a:t>
            </a:r>
            <a:r>
              <a:rPr lang="pl-PL" sz="2000" dirty="0"/>
              <a:t>względu na czasochłonność tych inwestycji </a:t>
            </a:r>
            <a:r>
              <a:rPr lang="pl-PL" sz="2000" dirty="0" smtClean="0"/>
              <a:t>może to stanowić </a:t>
            </a:r>
            <a:r>
              <a:rPr lang="pl-PL" sz="2000" dirty="0"/>
              <a:t>zagrożenie osiągnięcia wskaźników Ram Wykonania, a tym samym utratę środków EFRR pochodzących z rezerwy wykonania w tym </a:t>
            </a:r>
            <a:r>
              <a:rPr lang="pl-PL" sz="2000" dirty="0" smtClean="0"/>
              <a:t>priorytecie;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IZ zaproponowała zmianę wartości </a:t>
            </a:r>
            <a:r>
              <a:rPr lang="pl-PL" sz="2000" dirty="0"/>
              <a:t>wskaźników i dodania </a:t>
            </a:r>
            <a:r>
              <a:rPr lang="pl-PL" sz="2000" dirty="0" smtClean="0"/>
              <a:t>KEW do Ram wykonania w OP 4 </a:t>
            </a:r>
            <a:r>
              <a:rPr lang="pl-PL" sz="2000" dirty="0"/>
              <a:t>(</a:t>
            </a:r>
            <a:r>
              <a:rPr lang="pl-PL" sz="2000" i="1" dirty="0"/>
              <a:t>CT 5 i CT 6</a:t>
            </a:r>
            <a:r>
              <a:rPr lang="pl-PL" sz="2000" dirty="0" smtClean="0"/>
              <a:t>)</a:t>
            </a:r>
            <a:r>
              <a:rPr lang="pl-PL" sz="2000" b="1" dirty="0" smtClean="0"/>
              <a:t> </a:t>
            </a:r>
            <a:r>
              <a:rPr lang="pl-PL" sz="2000" dirty="0" smtClean="0"/>
              <a:t>– w trakcie negocjacji z KE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264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9087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</a:t>
            </a:r>
            <a:r>
              <a:rPr lang="pl-PL" sz="2400" b="1" dirty="0" smtClean="0"/>
              <a:t>4 </a:t>
            </a:r>
            <a:r>
              <a:rPr lang="pl-PL" sz="2400" b="1" dirty="0"/>
              <a:t>(</a:t>
            </a:r>
            <a:r>
              <a:rPr lang="pl-PL" sz="2400" b="1" i="1" dirty="0"/>
              <a:t>CT 5 i CT 6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Środowisko i </a:t>
            </a:r>
            <a:r>
              <a:rPr lang="pl-PL" sz="2400" b="1" dirty="0" smtClean="0"/>
              <a:t>zasoby</a:t>
            </a:r>
          </a:p>
          <a:p>
            <a:pPr algn="ctr"/>
            <a:r>
              <a:rPr lang="pl-PL" sz="2400" b="1" dirty="0" smtClean="0"/>
              <a:t>– problemy we wdrażaniu (2)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3204" y="1412776"/>
            <a:ext cx="8229600" cy="5213176"/>
          </a:xfrm>
        </p:spPr>
        <p:txBody>
          <a:bodyPr>
            <a:normAutofit fontScale="32500" lnSpcReduction="20000"/>
          </a:bodyPr>
          <a:lstStyle/>
          <a:p>
            <a:endParaRPr lang="pl-PL" dirty="0" smtClean="0"/>
          </a:p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algn="just"/>
            <a:r>
              <a:rPr lang="pl-PL" sz="7200" dirty="0" smtClean="0"/>
              <a:t>brak </a:t>
            </a:r>
            <a:r>
              <a:rPr lang="pl-PL" sz="7200" dirty="0"/>
              <a:t>akceptacji przez KE Planów Gospodarowania Wodami. W zakresie oceny aktualizacji Planów Gospodarowania Wodami (PGW), Komisja Europejska jasno wskazała przesunięcie terminu na wydanie opinii na I połowę 2018 r., co znacznie odbiega od dotychczasowych ustaleń – analiza PGW miała być ukończona do grudnia 2017 r. W województwie dolnośląskim  projekty wybrane do dofinansowania wpisane są na Listę nr 1 do </a:t>
            </a:r>
            <a:r>
              <a:rPr lang="pl-PL" sz="7200" dirty="0" err="1"/>
              <a:t>Masterplanu</a:t>
            </a:r>
            <a:r>
              <a:rPr lang="pl-PL" sz="7200" dirty="0"/>
              <a:t>, co pozwala na podpisanie umów z </a:t>
            </a:r>
            <a:r>
              <a:rPr lang="pl-PL" sz="7200" dirty="0" smtClean="0"/>
              <a:t>wnioskodawcami (do </a:t>
            </a:r>
            <a:r>
              <a:rPr lang="pl-PL" sz="7200" dirty="0"/>
              <a:t>czasu uzyskania potwierdzenia zgodności z Ramową Dyrektywą Wodną przez KE w ramach RPO WD współfinansowane są projekty nie mające negatywnego wpływu na stan lub potencjał jednolitych części </a:t>
            </a:r>
            <a:r>
              <a:rPr lang="pl-PL" sz="7200" dirty="0" smtClean="0"/>
              <a:t>wód</a:t>
            </a:r>
            <a:r>
              <a:rPr lang="pl-PL" sz="7200" dirty="0" smtClean="0"/>
              <a:t>);</a:t>
            </a:r>
            <a:endParaRPr lang="pl-PL" dirty="0"/>
          </a:p>
          <a:p>
            <a:pPr algn="just"/>
            <a:r>
              <a:rPr lang="pl-PL" sz="7200" dirty="0" smtClean="0"/>
              <a:t>na </a:t>
            </a:r>
            <a:r>
              <a:rPr lang="pl-PL" sz="7200" dirty="0"/>
              <a:t>poziom realizacji wskaźnika finansowego wpływ miały również opóźnienia w aktualizacji </a:t>
            </a:r>
            <a:r>
              <a:rPr lang="pl-PL" sz="7200" dirty="0" smtClean="0"/>
              <a:t>KPOŚK</a:t>
            </a:r>
            <a:endParaRPr lang="pl-PL" sz="7200" dirty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1854780" y="968751"/>
            <a:ext cx="8735737" cy="5741517"/>
            <a:chOff x="1860351" y="1397071"/>
            <a:chExt cx="5423297" cy="4052636"/>
          </a:xfrm>
        </p:grpSpPr>
        <p:sp>
          <p:nvSpPr>
            <p:cNvPr id="3" name="Dowolny kształt 2"/>
            <p:cNvSpPr/>
            <p:nvPr/>
          </p:nvSpPr>
          <p:spPr>
            <a:xfrm>
              <a:off x="4252024" y="139707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50" tIns="314769" rIns="284251" bIns="31476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100" kern="1200"/>
            </a:p>
          </p:txBody>
        </p:sp>
        <p:sp>
          <p:nvSpPr>
            <p:cNvPr id="4" name="Dowolny kształt 3"/>
            <p:cNvSpPr/>
            <p:nvPr/>
          </p:nvSpPr>
          <p:spPr>
            <a:xfrm>
              <a:off x="5602426" y="1698365"/>
              <a:ext cx="1681222" cy="903882"/>
            </a:xfrm>
            <a:custGeom>
              <a:avLst/>
              <a:gdLst>
                <a:gd name="connsiteX0" fmla="*/ 0 w 1681222"/>
                <a:gd name="connsiteY0" fmla="*/ 0 h 903882"/>
                <a:gd name="connsiteX1" fmla="*/ 1681222 w 1681222"/>
                <a:gd name="connsiteY1" fmla="*/ 0 h 903882"/>
                <a:gd name="connsiteX2" fmla="*/ 1681222 w 1681222"/>
                <a:gd name="connsiteY2" fmla="*/ 903882 h 903882"/>
                <a:gd name="connsiteX3" fmla="*/ 0 w 1681222"/>
                <a:gd name="connsiteY3" fmla="*/ 903882 h 903882"/>
                <a:gd name="connsiteX4" fmla="*/ 0 w 1681222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222" h="903882">
                  <a:moveTo>
                    <a:pt x="0" y="0"/>
                  </a:moveTo>
                  <a:lnTo>
                    <a:pt x="1681222" y="0"/>
                  </a:lnTo>
                  <a:lnTo>
                    <a:pt x="1681222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2836544" y="139707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DC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84250" tIns="314769" rIns="284251" bIns="314768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100" dirty="0"/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3541572" y="267576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50" tIns="314769" rIns="284251" bIns="31476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100" kern="1200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1860351" y="2977058"/>
              <a:ext cx="1626989" cy="903882"/>
            </a:xfrm>
            <a:custGeom>
              <a:avLst/>
              <a:gdLst>
                <a:gd name="connsiteX0" fmla="*/ 0 w 1626989"/>
                <a:gd name="connsiteY0" fmla="*/ 0 h 903882"/>
                <a:gd name="connsiteX1" fmla="*/ 1626989 w 1626989"/>
                <a:gd name="connsiteY1" fmla="*/ 0 h 903882"/>
                <a:gd name="connsiteX2" fmla="*/ 1626989 w 1626989"/>
                <a:gd name="connsiteY2" fmla="*/ 903882 h 903882"/>
                <a:gd name="connsiteX3" fmla="*/ 0 w 1626989"/>
                <a:gd name="connsiteY3" fmla="*/ 903882 h 903882"/>
                <a:gd name="connsiteX4" fmla="*/ 0 w 1626989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9" h="903882">
                  <a:moveTo>
                    <a:pt x="0" y="0"/>
                  </a:moveTo>
                  <a:lnTo>
                    <a:pt x="1626989" y="0"/>
                  </a:lnTo>
                  <a:lnTo>
                    <a:pt x="1626989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4957053" y="267576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4196888" y="3943235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/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5602426" y="4255751"/>
              <a:ext cx="1681222" cy="903882"/>
            </a:xfrm>
            <a:custGeom>
              <a:avLst/>
              <a:gdLst>
                <a:gd name="connsiteX0" fmla="*/ 0 w 1681222"/>
                <a:gd name="connsiteY0" fmla="*/ 0 h 903882"/>
                <a:gd name="connsiteX1" fmla="*/ 1681222 w 1681222"/>
                <a:gd name="connsiteY1" fmla="*/ 0 h 903882"/>
                <a:gd name="connsiteX2" fmla="*/ 1681222 w 1681222"/>
                <a:gd name="connsiteY2" fmla="*/ 903882 h 903882"/>
                <a:gd name="connsiteX3" fmla="*/ 0 w 1681222"/>
                <a:gd name="connsiteY3" fmla="*/ 903882 h 903882"/>
                <a:gd name="connsiteX4" fmla="*/ 0 w 1681222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222" h="903882">
                  <a:moveTo>
                    <a:pt x="0" y="0"/>
                  </a:moveTo>
                  <a:lnTo>
                    <a:pt x="1681222" y="0"/>
                  </a:lnTo>
                  <a:lnTo>
                    <a:pt x="1681222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2836544" y="3939657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</p:grpSp>
      <p:sp>
        <p:nvSpPr>
          <p:cNvPr id="6" name="Prostokąt 5"/>
          <p:cNvSpPr/>
          <p:nvPr/>
        </p:nvSpPr>
        <p:spPr>
          <a:xfrm>
            <a:off x="3546677" y="1483646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alokacja </a:t>
            </a:r>
            <a:r>
              <a:rPr lang="pl-PL" sz="1200" b="1" dirty="0"/>
              <a:t>Programu </a:t>
            </a:r>
            <a:endParaRPr lang="pl-PL" sz="1200" b="1" dirty="0" smtClean="0"/>
          </a:p>
          <a:p>
            <a:pPr algn="ctr"/>
            <a:r>
              <a:rPr lang="pl-PL" sz="1200" dirty="0" smtClean="0"/>
              <a:t>(z rezerwą </a:t>
            </a:r>
            <a:r>
              <a:rPr lang="pl-PL" sz="1200" dirty="0"/>
              <a:t>wykonania) </a:t>
            </a:r>
          </a:p>
          <a:p>
            <a:pPr algn="ctr"/>
            <a:r>
              <a:rPr lang="pl-PL" sz="1200" b="1" dirty="0" smtClean="0"/>
              <a:t>2 </a:t>
            </a:r>
            <a:r>
              <a:rPr lang="pl-PL" sz="1200" b="1" dirty="0"/>
              <a:t>252 546 589 euro</a:t>
            </a:r>
            <a:r>
              <a:rPr lang="pl-PL" sz="1200" dirty="0"/>
              <a:t>, </a:t>
            </a:r>
            <a:endParaRPr lang="pl-PL" sz="1200" dirty="0" smtClean="0"/>
          </a:p>
          <a:p>
            <a:pPr algn="ctr"/>
            <a:r>
              <a:rPr lang="pl-PL" sz="1200" dirty="0" smtClean="0"/>
              <a:t>tj</a:t>
            </a:r>
            <a:r>
              <a:rPr lang="pl-PL" sz="1200" dirty="0"/>
              <a:t>. 9 417 446 779 </a:t>
            </a:r>
            <a:r>
              <a:rPr lang="pl-PL" sz="1200" dirty="0" err="1" smtClean="0"/>
              <a:t>pln</a:t>
            </a:r>
            <a:r>
              <a:rPr lang="pl-PL" sz="1200" dirty="0" smtClean="0"/>
              <a:t> </a:t>
            </a:r>
          </a:p>
          <a:p>
            <a:pPr algn="ctr"/>
            <a:r>
              <a:rPr lang="pl-PL" sz="1200" dirty="0" smtClean="0"/>
              <a:t>(</a:t>
            </a:r>
            <a:r>
              <a:rPr lang="pl-PL" sz="1200" dirty="0"/>
              <a:t>wg kursu </a:t>
            </a:r>
            <a:r>
              <a:rPr lang="pl-PL" sz="1200" dirty="0" smtClean="0"/>
              <a:t>z 28.12.2017 </a:t>
            </a:r>
            <a:r>
              <a:rPr lang="pl-PL" sz="1200" dirty="0"/>
              <a:t>r.: 1 € = 4,1808 </a:t>
            </a:r>
            <a:r>
              <a:rPr lang="pl-PL" sz="1200" dirty="0" err="1"/>
              <a:t>pln</a:t>
            </a:r>
            <a:r>
              <a:rPr lang="pl-PL" sz="1200" dirty="0"/>
              <a:t>)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5862707" y="1298980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nabory</a:t>
            </a:r>
            <a:r>
              <a:rPr lang="pl-PL" sz="1200" dirty="0" smtClean="0"/>
              <a:t> </a:t>
            </a:r>
          </a:p>
          <a:p>
            <a:pPr algn="ctr"/>
            <a:r>
              <a:rPr lang="pl-PL" sz="1200" dirty="0" smtClean="0"/>
              <a:t>ogłoszono </a:t>
            </a:r>
            <a:r>
              <a:rPr lang="pl-PL" sz="1200" b="1" dirty="0"/>
              <a:t>278 </a:t>
            </a:r>
            <a:r>
              <a:rPr lang="pl-PL" sz="1200" dirty="0"/>
              <a:t>naborów – </a:t>
            </a:r>
            <a:r>
              <a:rPr lang="pl-PL" sz="1200" dirty="0" smtClean="0"/>
              <a:t>w których dostępna  do wykorzystania  przez wnioskodawców kwota zaangażowała 78,64% alokacji</a:t>
            </a:r>
            <a:endParaRPr lang="pl-PL" sz="1200" dirty="0"/>
          </a:p>
          <a:p>
            <a:pPr algn="ctr"/>
            <a:r>
              <a:rPr lang="pl-PL" sz="1200" dirty="0"/>
              <a:t>         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4594636" y="3170266"/>
            <a:ext cx="2047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wybrano</a:t>
            </a:r>
            <a:r>
              <a:rPr lang="pl-PL" sz="1200" dirty="0"/>
              <a:t> </a:t>
            </a:r>
            <a:endParaRPr lang="pl-PL" sz="1200" dirty="0" smtClean="0"/>
          </a:p>
          <a:p>
            <a:pPr algn="ctr"/>
            <a:r>
              <a:rPr lang="pl-PL" sz="1200" dirty="0" smtClean="0"/>
              <a:t>do </a:t>
            </a:r>
            <a:r>
              <a:rPr lang="pl-PL" sz="1200" dirty="0"/>
              <a:t>dofinansowania </a:t>
            </a:r>
            <a:r>
              <a:rPr lang="pl-PL" sz="1200" b="1" dirty="0"/>
              <a:t>2 601 </a:t>
            </a:r>
            <a:r>
              <a:rPr lang="pl-PL" sz="1200" dirty="0"/>
              <a:t>projektów, </a:t>
            </a:r>
          </a:p>
          <a:p>
            <a:pPr algn="ctr"/>
            <a:r>
              <a:rPr lang="pl-PL" sz="1200" dirty="0"/>
              <a:t>w których dofinansowanie ze środków UE wynosi </a:t>
            </a:r>
          </a:p>
          <a:p>
            <a:pPr algn="ctr"/>
            <a:r>
              <a:rPr lang="pl-PL" sz="1200" dirty="0"/>
              <a:t>       5 494 368 746,39 </a:t>
            </a:r>
            <a:r>
              <a:rPr lang="pl-PL" sz="1200" dirty="0" err="1"/>
              <a:t>pln</a:t>
            </a:r>
            <a:r>
              <a:rPr lang="pl-PL" sz="1200" dirty="0"/>
              <a:t>, </a:t>
            </a:r>
            <a:endParaRPr lang="pl-PL" sz="1200" dirty="0" smtClean="0"/>
          </a:p>
          <a:p>
            <a:pPr algn="ctr"/>
            <a:r>
              <a:rPr lang="pl-PL" sz="1200" dirty="0" smtClean="0"/>
              <a:t>tj</a:t>
            </a:r>
            <a:r>
              <a:rPr lang="pl-PL" sz="1200" dirty="0"/>
              <a:t>. </a:t>
            </a:r>
            <a:r>
              <a:rPr lang="pl-PL" sz="1200" b="1" dirty="0"/>
              <a:t>58,34% alokacji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6842885" y="3170267"/>
            <a:ext cx="2111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umowy </a:t>
            </a:r>
            <a:r>
              <a:rPr lang="pl-PL" sz="1200" b="1" dirty="0"/>
              <a:t>o dofinansowanie </a:t>
            </a:r>
          </a:p>
          <a:p>
            <a:pPr algn="ctr"/>
            <a:r>
              <a:rPr lang="pl-PL" sz="1200" dirty="0"/>
              <a:t>       podpisano </a:t>
            </a:r>
            <a:r>
              <a:rPr lang="pl-PL" sz="1200" b="1" dirty="0"/>
              <a:t>2 103 </a:t>
            </a:r>
            <a:r>
              <a:rPr lang="pl-PL" sz="1200" dirty="0"/>
              <a:t>umowy na realizację projektów o wartości dofinansowania ze środków UE </a:t>
            </a:r>
          </a:p>
          <a:p>
            <a:pPr algn="ctr"/>
            <a:r>
              <a:rPr lang="pl-PL" sz="1200" dirty="0"/>
              <a:t>       4 746 783 005,55 </a:t>
            </a:r>
            <a:r>
              <a:rPr lang="pl-PL" sz="1200" dirty="0" err="1"/>
              <a:t>pln</a:t>
            </a:r>
            <a:r>
              <a:rPr lang="pl-PL" sz="1200" dirty="0"/>
              <a:t>, </a:t>
            </a:r>
            <a:endParaRPr lang="pl-PL" sz="1200" dirty="0" smtClean="0"/>
          </a:p>
          <a:p>
            <a:pPr algn="ctr"/>
            <a:r>
              <a:rPr lang="pl-PL" sz="1200" dirty="0" smtClean="0"/>
              <a:t>tj</a:t>
            </a:r>
            <a:r>
              <a:rPr lang="pl-PL" sz="1200" dirty="0"/>
              <a:t>. </a:t>
            </a:r>
            <a:r>
              <a:rPr lang="pl-PL" sz="1200" b="1" dirty="0"/>
              <a:t>50,40% alokacji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3427212" y="5013679"/>
            <a:ext cx="2111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wnioski </a:t>
            </a:r>
            <a:r>
              <a:rPr lang="pl-PL" sz="1200" b="1" dirty="0"/>
              <a:t>o płatność</a:t>
            </a:r>
          </a:p>
          <a:p>
            <a:pPr algn="ctr"/>
            <a:r>
              <a:rPr lang="pl-PL" sz="1200" dirty="0" smtClean="0"/>
              <a:t>Beneficjenci </a:t>
            </a:r>
            <a:r>
              <a:rPr lang="pl-PL" sz="1200" dirty="0"/>
              <a:t>złożyli wnioski o płatność w wysokości </a:t>
            </a:r>
            <a:endParaRPr lang="pl-PL" sz="1200" dirty="0" smtClean="0"/>
          </a:p>
          <a:p>
            <a:pPr algn="ctr"/>
            <a:r>
              <a:rPr lang="pl-PL" sz="1200" b="1" dirty="0" smtClean="0"/>
              <a:t>1 </a:t>
            </a:r>
            <a:r>
              <a:rPr lang="pl-PL" sz="1200" b="1" dirty="0"/>
              <a:t>022 291 875,13 </a:t>
            </a:r>
            <a:r>
              <a:rPr lang="pl-PL" sz="1200" b="1" dirty="0" err="1"/>
              <a:t>pln</a:t>
            </a:r>
            <a:r>
              <a:rPr lang="pl-PL" sz="1200" dirty="0"/>
              <a:t> </a:t>
            </a:r>
            <a:endParaRPr lang="pl-PL" sz="1200" dirty="0" smtClean="0"/>
          </a:p>
          <a:p>
            <a:pPr algn="ctr"/>
            <a:r>
              <a:rPr lang="pl-PL" sz="1200" dirty="0" smtClean="0"/>
              <a:t>(wartość środków UE we wnioskach), </a:t>
            </a:r>
            <a:endParaRPr lang="pl-PL" sz="1200" dirty="0"/>
          </a:p>
          <a:p>
            <a:pPr algn="ctr"/>
            <a:r>
              <a:rPr lang="pl-PL" sz="1200" dirty="0"/>
              <a:t>       tj. </a:t>
            </a:r>
            <a:r>
              <a:rPr lang="pl-PL" sz="1200" b="1" dirty="0"/>
              <a:t>10,86% alokacji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5618426" y="5037898"/>
            <a:ext cx="2111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certyfikacja </a:t>
            </a:r>
          </a:p>
          <a:p>
            <a:pPr algn="ctr"/>
            <a:r>
              <a:rPr lang="pl-PL" sz="1200" dirty="0" smtClean="0"/>
              <a:t>do </a:t>
            </a:r>
            <a:r>
              <a:rPr lang="pl-PL" sz="1200" dirty="0"/>
              <a:t>Komisji Europejskiej poświadczono wydatki </a:t>
            </a:r>
            <a:endParaRPr lang="pl-PL" sz="1200" dirty="0" smtClean="0"/>
          </a:p>
          <a:p>
            <a:pPr algn="ctr"/>
            <a:r>
              <a:rPr lang="pl-PL" sz="1200" dirty="0" smtClean="0"/>
              <a:t>w </a:t>
            </a:r>
            <a:r>
              <a:rPr lang="pl-PL" sz="1200" dirty="0"/>
              <a:t>wysokości </a:t>
            </a:r>
            <a:endParaRPr lang="pl-PL" sz="1200" dirty="0" smtClean="0"/>
          </a:p>
          <a:p>
            <a:pPr algn="ctr"/>
            <a:r>
              <a:rPr lang="pl-PL" sz="1200" b="1" dirty="0" smtClean="0"/>
              <a:t>926 </a:t>
            </a:r>
            <a:r>
              <a:rPr lang="pl-PL" sz="1200" b="1" dirty="0"/>
              <a:t>213 172,49 </a:t>
            </a:r>
            <a:r>
              <a:rPr lang="pl-PL" sz="1200" b="1" dirty="0" err="1"/>
              <a:t>pln</a:t>
            </a:r>
            <a:r>
              <a:rPr lang="pl-PL" sz="1200" dirty="0"/>
              <a:t>, </a:t>
            </a:r>
          </a:p>
          <a:p>
            <a:pPr algn="ctr"/>
            <a:r>
              <a:rPr lang="pl-PL" sz="1200" dirty="0" smtClean="0"/>
              <a:t>tj</a:t>
            </a:r>
            <a:r>
              <a:rPr lang="pl-PL" sz="1200" dirty="0"/>
              <a:t>. </a:t>
            </a:r>
            <a:r>
              <a:rPr lang="pl-PL" sz="1200" b="1" dirty="0"/>
              <a:t>9,84%  alokacji</a:t>
            </a:r>
          </a:p>
        </p:txBody>
      </p:sp>
      <p:sp>
        <p:nvSpPr>
          <p:cNvPr id="31" name="Strzałka w prawo 30"/>
          <p:cNvSpPr/>
          <p:nvPr/>
        </p:nvSpPr>
        <p:spPr>
          <a:xfrm>
            <a:off x="107505" y="2348880"/>
            <a:ext cx="3312428" cy="2664799"/>
          </a:xfrm>
          <a:prstGeom prst="rightArrow">
            <a:avLst/>
          </a:prstGeom>
          <a:solidFill>
            <a:srgbClr val="FD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/>
          </a:p>
          <a:p>
            <a:pPr algn="ctr"/>
            <a:r>
              <a:rPr lang="pl-PL" sz="2000" b="1" dirty="0"/>
              <a:t>r</a:t>
            </a:r>
            <a:r>
              <a:rPr lang="pl-PL" sz="2000" b="1" dirty="0" smtClean="0"/>
              <a:t>ealizacja </a:t>
            </a:r>
          </a:p>
          <a:p>
            <a:pPr algn="ctr"/>
            <a:r>
              <a:rPr lang="pl-PL" sz="2000" b="1" dirty="0" smtClean="0"/>
              <a:t>RPO </a:t>
            </a:r>
            <a:r>
              <a:rPr lang="pl-PL" sz="2000" b="1" dirty="0"/>
              <a:t>WD 2014-2020</a:t>
            </a:r>
            <a:br>
              <a:rPr lang="pl-PL" sz="2000" b="1" dirty="0"/>
            </a:br>
            <a:r>
              <a:rPr lang="pl-PL" sz="2000" b="1" dirty="0"/>
              <a:t>na dzień 31.12.2017 r.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10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042896"/>
              </p:ext>
            </p:extLst>
          </p:nvPr>
        </p:nvGraphicFramePr>
        <p:xfrm>
          <a:off x="-1" y="980728"/>
          <a:ext cx="914400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23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980728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5 (</a:t>
            </a:r>
            <a:r>
              <a:rPr lang="pl-PL" sz="2400" b="1" i="1" dirty="0"/>
              <a:t>CT 7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 smtClean="0"/>
              <a:t>Transport</a:t>
            </a:r>
          </a:p>
          <a:p>
            <a:pPr algn="ctr"/>
            <a:r>
              <a:rPr lang="pl-PL" b="1" dirty="0" smtClean="0"/>
              <a:t>– realizacja wskaźników Ram wykonania </a:t>
            </a:r>
            <a:r>
              <a:rPr lang="pl-PL" b="1" dirty="0"/>
              <a:t>wg stanu na 31.12.2017 r.</a:t>
            </a:r>
            <a:endParaRPr lang="pl-PL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62942"/>
              </p:ext>
            </p:extLst>
          </p:nvPr>
        </p:nvGraphicFramePr>
        <p:xfrm>
          <a:off x="90487" y="2122518"/>
          <a:ext cx="8963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Arkusz" r:id="rId5" imgW="8963011" imgH="4286250" progId="Excel.Sheet.12">
                  <p:embed/>
                </p:oleObj>
              </mc:Choice>
              <mc:Fallback>
                <p:oleObj name="Arkusz" r:id="rId5" imgW="8963011" imgH="4286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487" y="2122518"/>
                        <a:ext cx="8963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7504" y="6453336"/>
            <a:ext cx="8229600" cy="348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zagrożenie dla realizacji ram wykonania: </a:t>
            </a:r>
            <a:r>
              <a:rPr lang="pl-PL" sz="1600" b="1" dirty="0" smtClean="0"/>
              <a:t>niskie</a:t>
            </a:r>
          </a:p>
        </p:txBody>
      </p:sp>
    </p:spTree>
    <p:extLst>
      <p:ext uri="{BB962C8B-B14F-4D97-AF65-F5344CB8AC3E}">
        <p14:creationId xmlns:p14="http://schemas.microsoft.com/office/powerpoint/2010/main" val="10174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</a:t>
            </a:r>
            <a:r>
              <a:rPr lang="pl-PL" sz="2400" b="1" dirty="0" smtClean="0"/>
              <a:t>5 </a:t>
            </a:r>
            <a:r>
              <a:rPr lang="pl-PL" sz="2400" b="1" dirty="0"/>
              <a:t>(</a:t>
            </a:r>
            <a:r>
              <a:rPr lang="pl-PL" sz="2400" b="1" i="1" dirty="0"/>
              <a:t>CT 7</a:t>
            </a:r>
            <a:r>
              <a:rPr lang="pl-PL" sz="2400" b="1" dirty="0"/>
              <a:t>)</a:t>
            </a:r>
            <a:r>
              <a:rPr lang="pl-PL" sz="2400" b="1" dirty="0" smtClean="0"/>
              <a:t> </a:t>
            </a:r>
            <a:endParaRPr lang="pl-PL" sz="2400" b="1" dirty="0"/>
          </a:p>
          <a:p>
            <a:pPr algn="ctr"/>
            <a:r>
              <a:rPr lang="pl-PL" sz="2400" b="1" dirty="0" smtClean="0"/>
              <a:t>Transport</a:t>
            </a:r>
          </a:p>
          <a:p>
            <a:pPr algn="ctr"/>
            <a:r>
              <a:rPr lang="pl-PL" sz="2400" b="1" dirty="0" smtClean="0"/>
              <a:t>– problemy we wdrażaniu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8000" dirty="0">
              <a:solidFill>
                <a:srgbClr val="FF0000"/>
              </a:solidFill>
            </a:endParaRPr>
          </a:p>
          <a:p>
            <a:pPr algn="just"/>
            <a:r>
              <a:rPr lang="pl-PL" sz="8000" dirty="0" smtClean="0"/>
              <a:t>opóźnienia </a:t>
            </a:r>
            <a:r>
              <a:rPr lang="pl-PL" sz="8000" dirty="0"/>
              <a:t>w realizacji projektów kolejowych powstałe na etapie przygotowania dokumentacji przez wnioskodawcę PKP PLK S.A</a:t>
            </a:r>
            <a:r>
              <a:rPr lang="pl-PL" sz="8000" dirty="0" smtClean="0"/>
              <a:t>. </a:t>
            </a:r>
            <a:r>
              <a:rPr lang="pl-PL" sz="8000" dirty="0"/>
              <a:t>Istotne błędy </a:t>
            </a:r>
            <a:r>
              <a:rPr lang="pl-PL" sz="8000" dirty="0" smtClean="0"/>
              <a:t>i </a:t>
            </a:r>
            <a:r>
              <a:rPr lang="pl-PL" sz="8000" dirty="0"/>
              <a:t>nieścisłości w opracowaniach studialnych skutkujące przewymiarowaniem inwestycji względem potrzeb funkcjonalno-użytkowych oraz zaplanowanego budżetu projektu. W efekcie brak możliwości złożenia wniosków o dofinansowanie w zaplanowanym terminie. </a:t>
            </a:r>
            <a:r>
              <a:rPr lang="pl-PL" sz="8000" dirty="0" smtClean="0"/>
              <a:t>Poza tym występuje tu długi okres wdrażania projektów kolejowych (PKP PLK)</a:t>
            </a:r>
          </a:p>
          <a:p>
            <a:pPr marL="0" indent="0" algn="just">
              <a:buNone/>
            </a:pPr>
            <a:endParaRPr lang="pl-PL" sz="80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8000" dirty="0" smtClean="0"/>
              <a:t>Opóźnienia </a:t>
            </a:r>
            <a:r>
              <a:rPr lang="pl-PL" sz="8000" dirty="0"/>
              <a:t>te stwarzają realne zagrożenia dla realizacji projektów i mają wpływ na realizację </a:t>
            </a:r>
            <a:r>
              <a:rPr lang="pl-PL" sz="8000" dirty="0" smtClean="0"/>
              <a:t>wskaźnika KEW </a:t>
            </a:r>
            <a:r>
              <a:rPr lang="pl-PL" sz="8000" dirty="0"/>
              <a:t>„</a:t>
            </a:r>
            <a:r>
              <a:rPr lang="pl-PL" sz="8000" i="1" dirty="0"/>
              <a:t>Szacowana długość przebudowanych, </a:t>
            </a:r>
            <a:r>
              <a:rPr lang="pl-PL" sz="8000" i="1" dirty="0" smtClean="0"/>
              <a:t>zmodernizowanych linii kolejowych na podstawie umów</a:t>
            </a:r>
            <a:r>
              <a:rPr lang="pl-PL" sz="8000" dirty="0" smtClean="0"/>
              <a:t>” z Ram wykonania.</a:t>
            </a:r>
          </a:p>
          <a:p>
            <a:pPr marL="0" indent="0">
              <a:buNone/>
            </a:pPr>
            <a:endParaRPr lang="pl-PL" sz="8000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669444"/>
              </p:ext>
            </p:extLst>
          </p:nvPr>
        </p:nvGraphicFramePr>
        <p:xfrm>
          <a:off x="-409575" y="862012"/>
          <a:ext cx="9963150" cy="587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53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7" y="1124744"/>
            <a:ext cx="8577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6 (</a:t>
            </a:r>
            <a:r>
              <a:rPr lang="pl-PL" sz="2400" b="1" i="1" dirty="0"/>
              <a:t>CT 9</a:t>
            </a:r>
            <a:r>
              <a:rPr lang="pl-PL" sz="2400" b="1" dirty="0"/>
              <a:t>)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Infrastruktura </a:t>
            </a:r>
            <a:r>
              <a:rPr lang="pl-PL" sz="2400" b="1" dirty="0"/>
              <a:t>spójności </a:t>
            </a:r>
            <a:r>
              <a:rPr lang="pl-PL" sz="2400" b="1" dirty="0" smtClean="0"/>
              <a:t>społecznej</a:t>
            </a:r>
          </a:p>
          <a:p>
            <a:pPr algn="ctr"/>
            <a:r>
              <a:rPr lang="pl-PL" b="1" dirty="0" smtClean="0"/>
              <a:t>– realizacja wskaźników Ram wykonania </a:t>
            </a:r>
            <a:r>
              <a:rPr lang="pl-PL" b="1" dirty="0"/>
              <a:t>wg stanu na 31.12.2017 </a:t>
            </a:r>
            <a:r>
              <a:rPr lang="pl-PL" b="1" dirty="0" smtClean="0"/>
              <a:t>r.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08505"/>
              </p:ext>
            </p:extLst>
          </p:nvPr>
        </p:nvGraphicFramePr>
        <p:xfrm>
          <a:off x="130806" y="2708920"/>
          <a:ext cx="896302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Arkusz" r:id="rId5" imgW="8963011" imgH="3028860" progId="Excel.Sheet.12">
                  <p:embed/>
                </p:oleObj>
              </mc:Choice>
              <mc:Fallback>
                <p:oleObj name="Arkusz" r:id="rId5" imgW="8963011" imgH="3028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806" y="2708920"/>
                        <a:ext cx="8963025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79512" y="5805264"/>
            <a:ext cx="8229600" cy="8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600" dirty="0"/>
              <a:t>z</a:t>
            </a:r>
            <a:r>
              <a:rPr lang="pl-PL" sz="1600" dirty="0" smtClean="0"/>
              <a:t>agrożenie dla realizacji ram wykonania: </a:t>
            </a:r>
            <a:r>
              <a:rPr lang="pl-PL" sz="1600" b="1" dirty="0" smtClean="0"/>
              <a:t>wysokie</a:t>
            </a:r>
          </a:p>
        </p:txBody>
      </p:sp>
    </p:spTree>
    <p:extLst>
      <p:ext uri="{BB962C8B-B14F-4D97-AF65-F5344CB8AC3E}">
        <p14:creationId xmlns:p14="http://schemas.microsoft.com/office/powerpoint/2010/main" val="27339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6 (</a:t>
            </a:r>
            <a:r>
              <a:rPr lang="pl-PL" sz="2400" b="1" i="1" dirty="0"/>
              <a:t>CT 9</a:t>
            </a:r>
            <a:r>
              <a:rPr lang="pl-PL" sz="2400" b="1" dirty="0"/>
              <a:t>)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Infrastruktura </a:t>
            </a:r>
            <a:r>
              <a:rPr lang="pl-PL" sz="2400" b="1" dirty="0"/>
              <a:t>spójności </a:t>
            </a:r>
            <a:r>
              <a:rPr lang="pl-PL" sz="2400" b="1" dirty="0" smtClean="0"/>
              <a:t>społecznej</a:t>
            </a:r>
          </a:p>
          <a:p>
            <a:pPr algn="ctr"/>
            <a:r>
              <a:rPr lang="pl-PL" sz="2400" b="1" dirty="0" smtClean="0"/>
              <a:t>– problemy we wdrażaniu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3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algn="just"/>
            <a:r>
              <a:rPr lang="pl-PL" sz="6400" dirty="0" smtClean="0"/>
              <a:t>w </a:t>
            </a:r>
            <a:r>
              <a:rPr lang="pl-PL" sz="6400" dirty="0"/>
              <a:t>zakresie OP 6 </a:t>
            </a:r>
            <a:r>
              <a:rPr lang="pl-PL" sz="6400" dirty="0" smtClean="0"/>
              <a:t>(</a:t>
            </a:r>
            <a:r>
              <a:rPr lang="pl-PL" sz="6400" i="1" dirty="0" smtClean="0"/>
              <a:t>CT 9</a:t>
            </a:r>
            <a:r>
              <a:rPr lang="pl-PL" sz="6400" dirty="0" smtClean="0"/>
              <a:t>) późne </a:t>
            </a:r>
            <a:r>
              <a:rPr lang="pl-PL" sz="6400" dirty="0"/>
              <a:t>zatwierdzenie przez Ministerstwo Zdrowia Map potrzeb zdrowotnych oraz Planu Działań w sektorze zdrowia na 2016 r. (listopad 2016 r.), jak również konieczność uzyskania przez wnioskodawców opinii wojewody o celowości realizacji inwestycji wpłynęły na opóźnienia we wdrażaniu </a:t>
            </a:r>
            <a:r>
              <a:rPr lang="pl-PL" sz="6400" dirty="0" smtClean="0"/>
              <a:t>Osi</a:t>
            </a:r>
            <a:r>
              <a:rPr lang="pl-PL" sz="6400" dirty="0"/>
              <a:t>;</a:t>
            </a:r>
            <a:endParaRPr lang="pl-PL" sz="6400" dirty="0" smtClean="0"/>
          </a:p>
          <a:p>
            <a:pPr algn="just"/>
            <a:r>
              <a:rPr lang="pl-PL" sz="6400" dirty="0" smtClean="0"/>
              <a:t>w </a:t>
            </a:r>
            <a:r>
              <a:rPr lang="pl-PL" sz="6400" dirty="0"/>
              <a:t>przypadku projektów dotyczących rewitalizacji długotrwała procedura przygotowywania i zatwierdzania Lokalnych Programów Rewitalizacji </a:t>
            </a:r>
            <a:r>
              <a:rPr lang="pl-PL" sz="6400" dirty="0" smtClean="0"/>
              <a:t>(LPR) wpłynęła </a:t>
            </a:r>
            <a:r>
              <a:rPr lang="pl-PL" sz="6400" dirty="0"/>
              <a:t>na </a:t>
            </a:r>
            <a:r>
              <a:rPr lang="pl-PL" sz="6400" dirty="0" smtClean="0"/>
              <a:t>opóźnienie procesu wdrażania. Wpływ na to miały także początkowe opóźnienia z przygotowaniem ustawy o rewitalizacji i Wytycznych dot. LPR na poziomie krajowym</a:t>
            </a:r>
          </a:p>
          <a:p>
            <a:pPr algn="just"/>
            <a:r>
              <a:rPr lang="pl-PL" sz="6400" dirty="0"/>
              <a:t>c</a:t>
            </a:r>
            <a:r>
              <a:rPr lang="pl-PL" sz="6400" dirty="0" smtClean="0"/>
              <a:t>zęść projektów z zakresu zdrowia ze względu na sytuację na rynku wykonawców ma problemy z terminami realizacji projektów</a:t>
            </a:r>
            <a:endParaRPr lang="pl-PL" sz="2500" dirty="0" smtClean="0"/>
          </a:p>
          <a:p>
            <a:pPr algn="just"/>
            <a:r>
              <a:rPr lang="pl-PL" sz="6400" dirty="0"/>
              <a:t>IZ zaproponowała zmianę wartości wskaźników i dodania KEW do Ram wykonania w OP </a:t>
            </a:r>
            <a:r>
              <a:rPr lang="pl-PL" sz="6400" dirty="0" smtClean="0"/>
              <a:t>6 </a:t>
            </a:r>
            <a:r>
              <a:rPr lang="pl-PL" sz="6400" i="1" dirty="0" smtClean="0"/>
              <a:t>(CT 9)</a:t>
            </a:r>
            <a:r>
              <a:rPr lang="pl-PL" sz="6400" dirty="0" smtClean="0"/>
              <a:t> – </a:t>
            </a:r>
            <a:r>
              <a:rPr lang="pl-PL" sz="6400" dirty="0"/>
              <a:t>w trakcie negocjacji z KE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99414"/>
              </p:ext>
            </p:extLst>
          </p:nvPr>
        </p:nvGraphicFramePr>
        <p:xfrm>
          <a:off x="-409575" y="862012"/>
          <a:ext cx="9963150" cy="580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93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124744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7 (</a:t>
            </a:r>
            <a:r>
              <a:rPr lang="pl-PL" sz="2400" b="1" i="1" dirty="0"/>
              <a:t>CT 10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 smtClean="0"/>
              <a:t>Infrastruktura </a:t>
            </a:r>
            <a:r>
              <a:rPr lang="pl-PL" sz="2400" b="1" dirty="0"/>
              <a:t>edukacyjna </a:t>
            </a:r>
          </a:p>
          <a:p>
            <a:pPr algn="ctr"/>
            <a:r>
              <a:rPr lang="pl-PL" b="1" dirty="0"/>
              <a:t>– realizacja wskaźników Ram </a:t>
            </a:r>
            <a:r>
              <a:rPr lang="pl-PL" b="1" dirty="0" smtClean="0"/>
              <a:t>wykonania </a:t>
            </a:r>
            <a:r>
              <a:rPr lang="pl-PL" b="1" dirty="0"/>
              <a:t>wg stanu na 31.12.2017 </a:t>
            </a:r>
            <a:r>
              <a:rPr lang="pl-PL" b="1" dirty="0" smtClean="0"/>
              <a:t>r.</a:t>
            </a:r>
            <a:endParaRPr lang="pl-PL" b="1" dirty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5733256"/>
            <a:ext cx="8229600" cy="8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600" dirty="0"/>
              <a:t>z</a:t>
            </a:r>
            <a:r>
              <a:rPr lang="pl-PL" sz="1600" dirty="0" smtClean="0"/>
              <a:t>agrożenie dla realizacji ram wykonania: </a:t>
            </a:r>
            <a:r>
              <a:rPr lang="pl-PL" sz="1600" b="1" dirty="0" smtClean="0"/>
              <a:t>brak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422930"/>
              </p:ext>
            </p:extLst>
          </p:nvPr>
        </p:nvGraphicFramePr>
        <p:xfrm>
          <a:off x="107504" y="2420888"/>
          <a:ext cx="89630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Arkusz" r:id="rId5" imgW="8963011" imgH="3057480" progId="Excel.Sheet.12">
                  <p:embed/>
                </p:oleObj>
              </mc:Choice>
              <mc:Fallback>
                <p:oleObj name="Arkusz" r:id="rId5" imgW="8963011" imgH="3057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2420888"/>
                        <a:ext cx="896302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7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7 (</a:t>
            </a:r>
            <a:r>
              <a:rPr lang="pl-PL" sz="2400" b="1" i="1" dirty="0"/>
              <a:t>CT 10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 smtClean="0"/>
              <a:t>Infrastruktura </a:t>
            </a:r>
            <a:r>
              <a:rPr lang="pl-PL" sz="2400" b="1" dirty="0"/>
              <a:t>edukacyjna 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– problemy we wdrażaniu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endParaRPr lang="pl-PL" dirty="0" smtClean="0">
              <a:solidFill>
                <a:srgbClr val="FF0000"/>
              </a:solidFill>
            </a:endParaRPr>
          </a:p>
          <a:p>
            <a:pPr algn="just"/>
            <a:r>
              <a:rPr lang="pl-PL" dirty="0" smtClean="0"/>
              <a:t>w naborach skierowanych do szkół zawodowych wartość projektów złożonych nie wyczerpała alokacji na nabór, stąd przesunięto z Działania 7.2 Inwestycje </a:t>
            </a:r>
            <a:r>
              <a:rPr lang="pl-PL" dirty="0"/>
              <a:t>w edukację ponadgimnazjalną w tym zawodową </a:t>
            </a:r>
            <a:r>
              <a:rPr lang="pl-PL" dirty="0" smtClean="0"/>
              <a:t>         (</a:t>
            </a:r>
            <a:r>
              <a:rPr lang="pl-PL" i="1" dirty="0" smtClean="0"/>
              <a:t>PI 10a</a:t>
            </a:r>
            <a:r>
              <a:rPr lang="pl-PL" dirty="0" smtClean="0"/>
              <a:t>) niewielkie kwoty (ok. 1,3 mln eur) do Działania 7.1 </a:t>
            </a:r>
            <a:r>
              <a:rPr lang="pl-PL" dirty="0"/>
              <a:t>Inwestycje w edukację przedszkolną, podstawową i gimnazjalną (</a:t>
            </a:r>
            <a:r>
              <a:rPr lang="pl-PL" i="1" dirty="0" smtClean="0"/>
              <a:t>PI 10a</a:t>
            </a:r>
            <a:r>
              <a:rPr lang="pl-PL" dirty="0" smtClean="0"/>
              <a:t>), gdzie szczególnie w przedszkolach zgłoszone projekty znacznie przekraczały alokację w naborach</a:t>
            </a:r>
          </a:p>
          <a:p>
            <a:pPr algn="just"/>
            <a:r>
              <a:rPr lang="pl-PL" dirty="0"/>
              <a:t>w</a:t>
            </a:r>
            <a:r>
              <a:rPr lang="pl-PL" dirty="0" smtClean="0"/>
              <a:t> 2018 r. planowany jest w lipcu nowy nabór w Dz. 7.2 (</a:t>
            </a:r>
            <a:r>
              <a:rPr lang="pl-PL" dirty="0"/>
              <a:t>opublikowanie ogłoszenia o konkursie: 27 lipca 2018 r</a:t>
            </a:r>
            <a:r>
              <a:rPr lang="pl-PL" dirty="0" smtClean="0"/>
              <a:t>., a planowany </a:t>
            </a:r>
            <a:r>
              <a:rPr lang="pl-PL" dirty="0"/>
              <a:t>termin rozpoczęcia składania wniosków:27 sierpnia 2018 </a:t>
            </a:r>
            <a:r>
              <a:rPr lang="pl-PL" dirty="0" smtClean="0"/>
              <a:t>r.)</a:t>
            </a:r>
            <a:r>
              <a:rPr lang="pl-PL" dirty="0"/>
              <a:t>	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885141"/>
              </p:ext>
            </p:extLst>
          </p:nvPr>
        </p:nvGraphicFramePr>
        <p:xfrm>
          <a:off x="-324545" y="862012"/>
          <a:ext cx="9721081" cy="587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75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807664"/>
              </p:ext>
            </p:extLst>
          </p:nvPr>
        </p:nvGraphicFramePr>
        <p:xfrm>
          <a:off x="-409575" y="862012"/>
          <a:ext cx="9963150" cy="599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42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124744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</a:t>
            </a:r>
            <a:r>
              <a:rPr lang="pl-PL" sz="2400" b="1" dirty="0" smtClean="0"/>
              <a:t>8 </a:t>
            </a:r>
            <a:r>
              <a:rPr lang="pl-PL" sz="2400" b="1" dirty="0"/>
              <a:t>(</a:t>
            </a:r>
            <a:r>
              <a:rPr lang="pl-PL" sz="2400" b="1" i="1" dirty="0"/>
              <a:t>CT 8</a:t>
            </a:r>
            <a:r>
              <a:rPr lang="pl-PL" sz="2400" b="1" dirty="0"/>
              <a:t>)</a:t>
            </a:r>
            <a:r>
              <a:rPr lang="pl-PL" sz="2400" b="1" dirty="0" smtClean="0"/>
              <a:t> </a:t>
            </a:r>
            <a:endParaRPr lang="pl-PL" sz="2400" b="1" dirty="0"/>
          </a:p>
          <a:p>
            <a:pPr algn="ctr"/>
            <a:r>
              <a:rPr lang="pl-PL" sz="2400" b="1" dirty="0"/>
              <a:t>Rynek </a:t>
            </a:r>
            <a:r>
              <a:rPr lang="pl-PL" sz="2400" b="1" dirty="0" smtClean="0"/>
              <a:t>pracy</a:t>
            </a:r>
          </a:p>
          <a:p>
            <a:pPr algn="ctr"/>
            <a:r>
              <a:rPr lang="pl-PL" b="1" dirty="0" smtClean="0"/>
              <a:t>– realizacja wskaźników Ram wykonania </a:t>
            </a:r>
            <a:r>
              <a:rPr lang="pl-PL" b="1" dirty="0"/>
              <a:t>wg stanu na </a:t>
            </a:r>
            <a:r>
              <a:rPr lang="pl-PL" b="1" dirty="0" smtClean="0"/>
              <a:t>31.12.2017 r</a:t>
            </a:r>
            <a:r>
              <a:rPr lang="pl-PL" b="1" dirty="0"/>
              <a:t>.</a:t>
            </a:r>
            <a:endParaRPr lang="pl-PL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12189"/>
              </p:ext>
            </p:extLst>
          </p:nvPr>
        </p:nvGraphicFramePr>
        <p:xfrm>
          <a:off x="107504" y="2636912"/>
          <a:ext cx="896302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" name="Arkusz" r:id="rId5" imgW="8963011" imgH="3028860" progId="Excel.Sheet.12">
                  <p:embed/>
                </p:oleObj>
              </mc:Choice>
              <mc:Fallback>
                <p:oleObj name="Arkusz" r:id="rId5" imgW="8963011" imgH="3028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2636912"/>
                        <a:ext cx="8963025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7504" y="6093296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zagrożenie dla realizacji ram wykonania: </a:t>
            </a:r>
            <a:r>
              <a:rPr lang="pl-PL" sz="1600" b="1" dirty="0" smtClean="0"/>
              <a:t>niskie</a:t>
            </a:r>
          </a:p>
        </p:txBody>
      </p:sp>
    </p:spTree>
    <p:extLst>
      <p:ext uri="{BB962C8B-B14F-4D97-AF65-F5344CB8AC3E}">
        <p14:creationId xmlns:p14="http://schemas.microsoft.com/office/powerpoint/2010/main" val="344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98072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8 (</a:t>
            </a:r>
            <a:r>
              <a:rPr lang="pl-PL" sz="2400" b="1" i="1" dirty="0"/>
              <a:t>CT 8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Rynek </a:t>
            </a:r>
            <a:r>
              <a:rPr lang="pl-PL" sz="2400" b="1" dirty="0" smtClean="0"/>
              <a:t>pracy</a:t>
            </a:r>
          </a:p>
          <a:p>
            <a:pPr algn="ctr"/>
            <a:r>
              <a:rPr lang="pl-PL" sz="2400" b="1" dirty="0" smtClean="0"/>
              <a:t>– problemy we wdrażaniu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3204" y="1788840"/>
            <a:ext cx="8229600" cy="506916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just"/>
            <a:r>
              <a:rPr lang="pl-PL" sz="2400" dirty="0" smtClean="0"/>
              <a:t>brak </a:t>
            </a:r>
            <a:r>
              <a:rPr lang="pl-PL" sz="2400" dirty="0"/>
              <a:t>Regionalnych Programów Zdrowotnych (RPZ) uniemożliwia rozpoczęcie procedury ogłaszania naborów na realizację projektów w Osi Priorytetowej 8 Rynek </a:t>
            </a:r>
            <a:r>
              <a:rPr lang="pl-PL" sz="2400" dirty="0" smtClean="0"/>
              <a:t>pracy (</a:t>
            </a:r>
            <a:r>
              <a:rPr lang="pl-PL" sz="2400" i="1" dirty="0" smtClean="0"/>
              <a:t>CT 8</a:t>
            </a:r>
            <a:r>
              <a:rPr lang="pl-PL" sz="2400" dirty="0" smtClean="0"/>
              <a:t>). </a:t>
            </a:r>
            <a:r>
              <a:rPr lang="pl-PL" sz="2400" dirty="0"/>
              <a:t>Procedura przyjmowania RPZ oraz kryteriów wyboru projektów dla obszaru zdrowia jest długotrwała </a:t>
            </a:r>
            <a:r>
              <a:rPr lang="pl-PL" sz="2400" dirty="0" smtClean="0"/>
              <a:t> </a:t>
            </a:r>
            <a:r>
              <a:rPr lang="pl-PL" sz="2400" dirty="0"/>
              <a:t>i </a:t>
            </a:r>
            <a:r>
              <a:rPr lang="pl-PL" sz="2400" dirty="0" smtClean="0"/>
              <a:t>wieloetapowa</a:t>
            </a:r>
            <a:endParaRPr lang="pl-PL" sz="2400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314117"/>
              </p:ext>
            </p:extLst>
          </p:nvPr>
        </p:nvGraphicFramePr>
        <p:xfrm>
          <a:off x="0" y="980728"/>
          <a:ext cx="936104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23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12474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9 (</a:t>
            </a:r>
            <a:r>
              <a:rPr lang="pl-PL" sz="2400" b="1" i="1" dirty="0"/>
              <a:t>CT 9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Włączenie </a:t>
            </a:r>
            <a:r>
              <a:rPr lang="pl-PL" sz="2400" b="1" dirty="0" smtClean="0"/>
              <a:t>społeczne</a:t>
            </a:r>
          </a:p>
          <a:p>
            <a:pPr algn="ctr"/>
            <a:r>
              <a:rPr lang="pl-PL" b="1" dirty="0" smtClean="0"/>
              <a:t>– realizacja wskaźników Ram wykonania </a:t>
            </a:r>
            <a:r>
              <a:rPr lang="pl-PL" b="1" dirty="0"/>
              <a:t>wg stanu na 31.12.2017 r.</a:t>
            </a:r>
            <a:endParaRPr lang="pl-PL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7504" y="5733256"/>
            <a:ext cx="89289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*wartość wskaźnika przedstawia faktyczną realizację (zgodnie z metodologią liczenia)</a:t>
            </a: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98984"/>
              </p:ext>
            </p:extLst>
          </p:nvPr>
        </p:nvGraphicFramePr>
        <p:xfrm>
          <a:off x="96643" y="2492896"/>
          <a:ext cx="896302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" name="Arkusz" r:id="rId5" imgW="8963011" imgH="3028860" progId="Excel.Sheet.12">
                  <p:embed/>
                </p:oleObj>
              </mc:Choice>
              <mc:Fallback>
                <p:oleObj name="Arkusz" r:id="rId5" imgW="8963011" imgH="3028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43" y="2492896"/>
                        <a:ext cx="8963025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zawartości 4"/>
          <p:cNvSpPr>
            <a:spLocks noGrp="1"/>
          </p:cNvSpPr>
          <p:nvPr>
            <p:ph idx="1"/>
          </p:nvPr>
        </p:nvSpPr>
        <p:spPr>
          <a:xfrm>
            <a:off x="107504" y="6237312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zagrożenie dla realizacji ram wykonania: </a:t>
            </a:r>
            <a:r>
              <a:rPr lang="pl-PL" sz="1600" b="1" dirty="0" smtClean="0"/>
              <a:t>wysokie</a:t>
            </a:r>
          </a:p>
        </p:txBody>
      </p:sp>
    </p:spTree>
    <p:extLst>
      <p:ext uri="{BB962C8B-B14F-4D97-AF65-F5344CB8AC3E}">
        <p14:creationId xmlns:p14="http://schemas.microsoft.com/office/powerpoint/2010/main" val="38608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05273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9 (</a:t>
            </a:r>
            <a:r>
              <a:rPr lang="pl-PL" sz="2400" b="1" i="1" dirty="0"/>
              <a:t>CT 9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/>
              <a:t>Włączenie </a:t>
            </a:r>
            <a:r>
              <a:rPr lang="pl-PL" sz="2400" b="1" dirty="0" smtClean="0"/>
              <a:t>społeczne</a:t>
            </a:r>
          </a:p>
          <a:p>
            <a:pPr algn="ctr"/>
            <a:r>
              <a:rPr lang="pl-PL" sz="2400" b="1" dirty="0" smtClean="0"/>
              <a:t>– problemy we wdrażaniu (1)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637112"/>
          </a:xfrm>
        </p:spPr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algn="just"/>
            <a:r>
              <a:rPr lang="pl-PL" sz="8000" dirty="0" smtClean="0"/>
              <a:t>niskie zainteresowanie </a:t>
            </a:r>
            <a:r>
              <a:rPr lang="pl-PL" sz="8000" dirty="0"/>
              <a:t>konkursami oraz </a:t>
            </a:r>
            <a:r>
              <a:rPr lang="pl-PL" sz="8000" dirty="0" smtClean="0"/>
              <a:t>mała liczba </a:t>
            </a:r>
            <a:r>
              <a:rPr lang="pl-PL" sz="8000" dirty="0"/>
              <a:t>realizowanych projektów. Główne bariery zniechęcające wnioskodawców do realizacji projektów wynikają z przyjętych rozwiązań w systemie wdrażania na poziomie kraju, m.in.: trudna procedura zlecania usług aktywizacji zawodowej, wymóg osiągania wysokiej efektywności zatrudnieniowej, niekorzystne interpretacje </a:t>
            </a:r>
            <a:r>
              <a:rPr lang="pl-PL" sz="8000" dirty="0" smtClean="0"/>
              <a:t>IK UP </a:t>
            </a:r>
            <a:r>
              <a:rPr lang="pl-PL" sz="8000" dirty="0"/>
              <a:t>w kwestii zaklasyfikowania szkoleń zawodowych dla osób bezrobotnych i biernych zawodowo do usług aktywnej integracji o charakterze </a:t>
            </a:r>
            <a:r>
              <a:rPr lang="pl-PL" sz="8000" dirty="0" smtClean="0"/>
              <a:t>zawodowym</a:t>
            </a:r>
            <a:r>
              <a:rPr lang="pl-PL" sz="6200" dirty="0" smtClean="0"/>
              <a:t>;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sz="8000" dirty="0" smtClean="0"/>
              <a:t>istnieje </a:t>
            </a:r>
            <a:r>
              <a:rPr lang="pl-PL" sz="8000" dirty="0"/>
              <a:t>prawdopodobieństwo nieosiągnięcia celów pośrednich na rok 2018, wskazanych w Ramach Wykonania dla Osi </a:t>
            </a:r>
            <a:r>
              <a:rPr lang="pl-PL" sz="8000" dirty="0" smtClean="0"/>
              <a:t>9 (</a:t>
            </a:r>
            <a:r>
              <a:rPr lang="pl-PL" sz="8000" i="1" dirty="0" smtClean="0"/>
              <a:t>CT 9</a:t>
            </a:r>
            <a:r>
              <a:rPr lang="pl-PL" sz="8000" dirty="0" smtClean="0"/>
              <a:t>). DWUP </a:t>
            </a:r>
            <a:r>
              <a:rPr lang="pl-PL" sz="8000" dirty="0"/>
              <a:t>we współpracy z IZ RPO zgłosił zmiany do Programu w zakresie zmniejszenia wartości pośredniej </a:t>
            </a:r>
            <a:r>
              <a:rPr lang="pl-PL" sz="8000" dirty="0" smtClean="0"/>
              <a:t>wskaźników </a:t>
            </a:r>
            <a:r>
              <a:rPr lang="pl-PL" sz="8000" dirty="0"/>
              <a:t>wraz ze zmianą metodologii ich wyliczenia. Zmiana podlega negocjacjom z KE, a jej przyjęcie przez KE powinno przyczynić się do </a:t>
            </a:r>
            <a:r>
              <a:rPr lang="pl-PL" sz="8000" dirty="0" smtClean="0"/>
              <a:t>zmniejszenia ryzyka </a:t>
            </a:r>
            <a:r>
              <a:rPr lang="pl-PL" sz="8000" dirty="0"/>
              <a:t>osiągnięcia celów pośrednich na rok </a:t>
            </a:r>
            <a:r>
              <a:rPr lang="pl-PL" sz="8000" dirty="0" smtClean="0"/>
              <a:t>2018</a:t>
            </a:r>
            <a:r>
              <a:rPr lang="pl-PL" sz="8000" dirty="0"/>
              <a:t> 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</a:t>
            </a:r>
            <a:r>
              <a:rPr lang="pl-PL" sz="2400" b="1" dirty="0" smtClean="0"/>
              <a:t>9 </a:t>
            </a:r>
            <a:r>
              <a:rPr lang="pl-PL" sz="2400" b="1" dirty="0"/>
              <a:t>(</a:t>
            </a:r>
            <a:r>
              <a:rPr lang="pl-PL" sz="2400" b="1" i="1" dirty="0"/>
              <a:t>CT 9</a:t>
            </a:r>
            <a:r>
              <a:rPr lang="pl-PL" sz="2400" b="1" dirty="0"/>
              <a:t>)</a:t>
            </a:r>
            <a:r>
              <a:rPr lang="pl-PL" sz="2400" b="1" dirty="0" smtClean="0"/>
              <a:t> </a:t>
            </a:r>
            <a:endParaRPr lang="pl-PL" sz="2400" b="1" dirty="0"/>
          </a:p>
          <a:p>
            <a:pPr algn="ctr"/>
            <a:r>
              <a:rPr lang="pl-PL" sz="2400" b="1" dirty="0"/>
              <a:t>Włączenie </a:t>
            </a:r>
            <a:r>
              <a:rPr lang="pl-PL" sz="2400" b="1" dirty="0" smtClean="0"/>
              <a:t>społeczne</a:t>
            </a:r>
          </a:p>
          <a:p>
            <a:pPr algn="ctr"/>
            <a:r>
              <a:rPr lang="pl-PL" sz="2400" b="1" dirty="0" smtClean="0"/>
              <a:t>– problemy we wdrażaniu (2)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1520" y="278092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obserwuje </a:t>
            </a:r>
            <a:r>
              <a:rPr lang="pl-PL" sz="2000" dirty="0"/>
              <a:t>się małe zainteresowanie aplikowaniem przez Ośrodki Pomocy Społecznej oraz Powiatowe Centra Pomocy Rodzinie w Działaniu 9.1 Aktywna </a:t>
            </a:r>
            <a:r>
              <a:rPr lang="pl-PL" sz="2000" dirty="0" smtClean="0"/>
              <a:t>integracja (</a:t>
            </a:r>
            <a:r>
              <a:rPr lang="pl-PL" sz="2000" i="1" dirty="0" smtClean="0"/>
              <a:t>PI 9.i</a:t>
            </a:r>
            <a:r>
              <a:rPr lang="pl-PL" sz="2000" dirty="0" smtClean="0"/>
              <a:t>);</a:t>
            </a:r>
            <a:endParaRPr lang="pl-PL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brak Regionalnych Programów Zdrowotnych (RPZ) oraz standardów realizacji niektórych form wsparcia uniemożliwiał rozpoczęcie procedury ogłaszania naborów na realizację projektów w </a:t>
            </a:r>
            <a:r>
              <a:rPr lang="pl-PL" sz="2000" dirty="0" smtClean="0"/>
              <a:t>Działaniu </a:t>
            </a:r>
            <a:r>
              <a:rPr lang="pl-PL" sz="2000" dirty="0"/>
              <a:t>9.3 Dostęp do wysokiej jakości usług </a:t>
            </a:r>
            <a:r>
              <a:rPr lang="pl-PL" sz="2000" dirty="0" smtClean="0"/>
              <a:t>zdrowotnych (</a:t>
            </a:r>
            <a:r>
              <a:rPr lang="pl-PL" sz="2000" i="1" dirty="0" smtClean="0"/>
              <a:t>PI 9.iv</a:t>
            </a:r>
            <a:r>
              <a:rPr lang="pl-PL" sz="2000" dirty="0" smtClean="0"/>
              <a:t>). </a:t>
            </a:r>
            <a:r>
              <a:rPr lang="pl-PL" sz="2000" dirty="0"/>
              <a:t>Procedura przyjmowania RPZ oraz kryteriów wyboru projektów dla obszaru zdrowia jest długotrwała  i </a:t>
            </a:r>
            <a:r>
              <a:rPr lang="pl-PL" sz="2000" dirty="0" smtClean="0"/>
              <a:t>wieloetapowa </a:t>
            </a:r>
          </a:p>
          <a:p>
            <a:pPr algn="just"/>
            <a:endParaRPr 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5404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089259"/>
              </p:ext>
            </p:extLst>
          </p:nvPr>
        </p:nvGraphicFramePr>
        <p:xfrm>
          <a:off x="-1" y="980728"/>
          <a:ext cx="914400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8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980728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10 (</a:t>
            </a:r>
            <a:r>
              <a:rPr lang="pl-PL" sz="2400" b="1" i="1" dirty="0"/>
              <a:t>CT 10</a:t>
            </a:r>
            <a:r>
              <a:rPr lang="pl-PL" sz="2400" b="1" dirty="0"/>
              <a:t>)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Edukacja</a:t>
            </a:r>
          </a:p>
          <a:p>
            <a:pPr algn="ctr"/>
            <a:r>
              <a:rPr lang="pl-PL" b="1" dirty="0" smtClean="0"/>
              <a:t>– realizacja wskaźników Ram wykonania </a:t>
            </a:r>
            <a:r>
              <a:rPr lang="pl-PL" b="1" dirty="0"/>
              <a:t>wg stanu na 31.12.2017 r.</a:t>
            </a:r>
            <a:endParaRPr lang="pl-PL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17534"/>
              </p:ext>
            </p:extLst>
          </p:nvPr>
        </p:nvGraphicFramePr>
        <p:xfrm>
          <a:off x="107504" y="2088724"/>
          <a:ext cx="89630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Arkusz" r:id="rId5" imgW="8963011" imgH="4229010" progId="Excel.Sheet.12">
                  <p:embed/>
                </p:oleObj>
              </mc:Choice>
              <mc:Fallback>
                <p:oleObj name="Arkusz" r:id="rId5" imgW="8963011" imgH="4229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2088724"/>
                        <a:ext cx="8963025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6381328"/>
            <a:ext cx="8229600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zagrożenie dla realizacji ram wykonania: </a:t>
            </a:r>
            <a:r>
              <a:rPr lang="pl-PL" sz="1600" b="1" dirty="0" smtClean="0"/>
              <a:t>średnie</a:t>
            </a:r>
          </a:p>
        </p:txBody>
      </p:sp>
    </p:spTree>
    <p:extLst>
      <p:ext uri="{BB962C8B-B14F-4D97-AF65-F5344CB8AC3E}">
        <p14:creationId xmlns:p14="http://schemas.microsoft.com/office/powerpoint/2010/main" val="446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9087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10 (</a:t>
            </a:r>
            <a:r>
              <a:rPr lang="pl-PL" sz="2400" b="1" i="1" dirty="0"/>
              <a:t>CT 10</a:t>
            </a:r>
            <a:r>
              <a:rPr lang="pl-PL" sz="2400" b="1" dirty="0"/>
              <a:t>)</a:t>
            </a:r>
          </a:p>
          <a:p>
            <a:pPr algn="ctr"/>
            <a:r>
              <a:rPr lang="pl-PL" sz="2400" b="1" dirty="0" smtClean="0"/>
              <a:t>Edukacja</a:t>
            </a:r>
          </a:p>
          <a:p>
            <a:pPr algn="ctr"/>
            <a:r>
              <a:rPr lang="pl-PL" sz="2400" b="1" dirty="0" smtClean="0"/>
              <a:t>– problemy we wdrażaniu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3204" y="1700808"/>
            <a:ext cx="8327268" cy="4968552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 algn="just">
              <a:buNone/>
            </a:pPr>
            <a:endParaRPr lang="pl-PL" sz="900" dirty="0">
              <a:solidFill>
                <a:srgbClr val="FF0000"/>
              </a:solidFill>
            </a:endParaRPr>
          </a:p>
          <a:p>
            <a:pPr algn="just"/>
            <a:r>
              <a:rPr lang="pl-PL" sz="2400" dirty="0" smtClean="0"/>
              <a:t>niższe </a:t>
            </a:r>
            <a:r>
              <a:rPr lang="pl-PL" sz="2400" dirty="0"/>
              <a:t>niż oczekiwane przez IZ </a:t>
            </a:r>
            <a:r>
              <a:rPr lang="pl-PL" sz="2400" dirty="0" smtClean="0"/>
              <a:t>zainteresowanie beneficjentów </a:t>
            </a:r>
            <a:r>
              <a:rPr lang="pl-PL" sz="2400" dirty="0"/>
              <a:t>realizacją </a:t>
            </a:r>
            <a:r>
              <a:rPr lang="pl-PL" sz="2400" dirty="0" smtClean="0"/>
              <a:t>projektów </a:t>
            </a:r>
            <a:r>
              <a:rPr lang="pl-PL" sz="2400" dirty="0"/>
              <a:t>z zakresu </a:t>
            </a:r>
            <a:r>
              <a:rPr lang="pl-PL" sz="2400" dirty="0" smtClean="0"/>
              <a:t>kształcenia </a:t>
            </a:r>
            <a:r>
              <a:rPr lang="pl-PL" sz="2400" dirty="0"/>
              <a:t>zawodowego </a:t>
            </a:r>
            <a:r>
              <a:rPr lang="pl-PL" sz="2400" dirty="0" smtClean="0"/>
              <a:t>poprzez organizację staży </a:t>
            </a:r>
            <a:r>
              <a:rPr lang="pl-PL" sz="2400" dirty="0"/>
              <a:t>i </a:t>
            </a:r>
            <a:r>
              <a:rPr lang="pl-PL" sz="2400" dirty="0" smtClean="0"/>
              <a:t>praktyk </a:t>
            </a:r>
            <a:r>
              <a:rPr lang="pl-PL" sz="2400" dirty="0"/>
              <a:t>u </a:t>
            </a:r>
            <a:r>
              <a:rPr lang="pl-PL" sz="2400" dirty="0" smtClean="0"/>
              <a:t>pracodawców (Dz. 10.4</a:t>
            </a:r>
            <a:r>
              <a:rPr lang="pl-PL" sz="2400" dirty="0" smtClean="0"/>
              <a:t>);</a:t>
            </a:r>
            <a:endParaRPr lang="pl-PL" sz="2400" dirty="0" smtClean="0"/>
          </a:p>
          <a:p>
            <a:pPr algn="just"/>
            <a:r>
              <a:rPr lang="pl-PL" sz="2400" dirty="0" smtClean="0"/>
              <a:t>zbyt </a:t>
            </a:r>
            <a:r>
              <a:rPr lang="pl-PL" sz="2400" dirty="0"/>
              <a:t>wolne rozliczanie przez beneficjentów wypłaconych środków w ramach </a:t>
            </a:r>
            <a:r>
              <a:rPr lang="pl-PL" sz="2400" dirty="0" smtClean="0"/>
              <a:t>zaliczek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5564" y="100263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Horyzontalne problemy we wdrażaniu RPO WD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3204" y="1464295"/>
            <a:ext cx="8327268" cy="53937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l-PL" sz="900" dirty="0">
              <a:solidFill>
                <a:srgbClr val="FF0000"/>
              </a:solidFill>
            </a:endParaRPr>
          </a:p>
          <a:p>
            <a:pPr algn="just"/>
            <a:r>
              <a:rPr lang="pl-PL" sz="1800" b="1" dirty="0"/>
              <a:t>b</a:t>
            </a:r>
            <a:r>
              <a:rPr lang="pl-PL" sz="1800" b="1" dirty="0" smtClean="0"/>
              <a:t>rak możliwości wydłużania realizacji projektów </a:t>
            </a:r>
            <a:r>
              <a:rPr lang="pl-PL" sz="1800" dirty="0" smtClean="0"/>
              <a:t>poza </a:t>
            </a:r>
            <a:r>
              <a:rPr lang="pl-PL" sz="1800" dirty="0"/>
              <a:t>datę wskazaną w regulaminie </a:t>
            </a:r>
            <a:r>
              <a:rPr lang="pl-PL" sz="1800" dirty="0" smtClean="0"/>
              <a:t>konkursu (</a:t>
            </a:r>
            <a:r>
              <a:rPr lang="pl-PL" sz="1800" dirty="0" smtClean="0"/>
              <a:t>kryterium</a:t>
            </a:r>
            <a:r>
              <a:rPr lang="pl-PL" sz="1800" dirty="0" smtClean="0"/>
              <a:t> </a:t>
            </a:r>
            <a:r>
              <a:rPr lang="pl-PL" sz="1800" dirty="0"/>
              <a:t>wyboru </a:t>
            </a:r>
            <a:r>
              <a:rPr lang="pl-PL" sz="1800" dirty="0" smtClean="0"/>
              <a:t>projektów: „</a:t>
            </a:r>
            <a:r>
              <a:rPr lang="pl-PL" sz="1800" i="1" dirty="0" smtClean="0"/>
              <a:t>okres realizacji projektu</a:t>
            </a:r>
            <a:r>
              <a:rPr lang="pl-PL" sz="1800" dirty="0"/>
              <a:t>” </a:t>
            </a:r>
            <a:r>
              <a:rPr lang="pl-PL" sz="1800" dirty="0" smtClean="0"/>
              <a:t>- w </a:t>
            </a:r>
            <a:r>
              <a:rPr lang="pl-PL" sz="1800" dirty="0"/>
              <a:t>ramach tego kryterium </a:t>
            </a:r>
            <a:r>
              <a:rPr lang="pl-PL" sz="1800" dirty="0" smtClean="0"/>
              <a:t>formalnego sprawdzane </a:t>
            </a:r>
            <a:r>
              <a:rPr lang="pl-PL" sz="1800" dirty="0"/>
              <a:t>jest czy okres realizacji projektu jest zgodny z podanym w </a:t>
            </a:r>
            <a:r>
              <a:rPr lang="pl-PL" sz="1800" dirty="0" smtClean="0"/>
              <a:t>Regulaminie konkursu) ze względu </a:t>
            </a:r>
            <a:r>
              <a:rPr lang="pl-PL" sz="1800" dirty="0" smtClean="0"/>
              <a:t>na </a:t>
            </a:r>
            <a:r>
              <a:rPr lang="pl-PL" sz="1800" dirty="0" smtClean="0"/>
              <a:t>brak </a:t>
            </a:r>
            <a:r>
              <a:rPr lang="pl-PL" sz="1800" dirty="0"/>
              <a:t>przepisów przejściowych dla </a:t>
            </a:r>
            <a:r>
              <a:rPr lang="pl-PL" sz="1800" b="1" dirty="0"/>
              <a:t>art. 52a znowelizowanej ustawy </a:t>
            </a:r>
            <a:r>
              <a:rPr lang="pl-PL" sz="1800" b="1" dirty="0" smtClean="0"/>
              <a:t>wdrożeniowej.</a:t>
            </a:r>
            <a:r>
              <a:rPr lang="pl-PL" sz="1800" dirty="0" smtClean="0"/>
              <a:t> Art</a:t>
            </a:r>
            <a:r>
              <a:rPr lang="pl-PL" sz="1800" dirty="0"/>
              <a:t>. 52a </a:t>
            </a:r>
            <a:r>
              <a:rPr lang="pl-PL" sz="1800" dirty="0" smtClean="0"/>
              <a:t>ograniczył </a:t>
            </a:r>
            <a:r>
              <a:rPr lang="pl-PL" sz="1800" dirty="0"/>
              <a:t>możliwość wprowadzania zmian w projektach, w przypadkach w których </a:t>
            </a:r>
            <a:r>
              <a:rPr lang="pl-PL" sz="1800" dirty="0" smtClean="0"/>
              <a:t>miałyby </a:t>
            </a:r>
            <a:r>
              <a:rPr lang="pl-PL" sz="1800" dirty="0"/>
              <a:t>one wpływ na spełnienie przez projekt kryteriów wyboru – wpływa to na brak możliwości realizacji i ostatecznego rozliczenia wielu projektów ze </a:t>
            </a:r>
            <a:r>
              <a:rPr lang="pl-PL" sz="1800" dirty="0" smtClean="0"/>
              <a:t>względu </a:t>
            </a:r>
            <a:r>
              <a:rPr lang="pl-PL" sz="1800" dirty="0"/>
              <a:t>na wydłużenie </a:t>
            </a:r>
            <a:r>
              <a:rPr lang="pl-PL" sz="1800" dirty="0" smtClean="0"/>
              <a:t>okresu </a:t>
            </a:r>
            <a:r>
              <a:rPr lang="pl-PL" sz="1800" dirty="0"/>
              <a:t>realizacji </a:t>
            </a:r>
            <a:r>
              <a:rPr lang="pl-PL" sz="1800" dirty="0" smtClean="0"/>
              <a:t>projektu. </a:t>
            </a:r>
            <a:r>
              <a:rPr lang="pl-PL" sz="1800" dirty="0"/>
              <a:t>Dodatkowo w sytuacji kiedy ocena projektów była </a:t>
            </a:r>
            <a:r>
              <a:rPr lang="pl-PL" sz="1800" dirty="0" smtClean="0"/>
              <a:t>dłuższa </a:t>
            </a:r>
            <a:r>
              <a:rPr lang="pl-PL" sz="1800" dirty="0"/>
              <a:t>niż określona w regulaminie konkursu, brak przepisów przejściowych spowodował trudności </a:t>
            </a:r>
            <a:r>
              <a:rPr lang="pl-PL" sz="1800" dirty="0" smtClean="0"/>
              <a:t>interpretacyjne </a:t>
            </a:r>
            <a:r>
              <a:rPr lang="pl-PL" sz="1800" dirty="0"/>
              <a:t>co do prawidłowości postępowania wobec projektów na etapie podpisywania umów, jak i po procedurze </a:t>
            </a:r>
            <a:r>
              <a:rPr lang="pl-PL" sz="1800" dirty="0" smtClean="0"/>
              <a:t>odwoławczej; </a:t>
            </a:r>
          </a:p>
          <a:p>
            <a:pPr algn="just"/>
            <a:r>
              <a:rPr lang="pl-PL" sz="1800" dirty="0" smtClean="0"/>
              <a:t>problem </a:t>
            </a:r>
            <a:r>
              <a:rPr lang="pl-PL" sz="1800" b="1" dirty="0" smtClean="0"/>
              <a:t>zbyt wolnego rozliczania środków przez beneficjentów </a:t>
            </a:r>
            <a:r>
              <a:rPr lang="pl-PL" sz="1800" dirty="0" smtClean="0"/>
              <a:t>dotyczy wszystkich </a:t>
            </a:r>
            <a:r>
              <a:rPr lang="pl-PL" sz="1800" dirty="0"/>
              <a:t>Osi priorytetowych. Problemem są wielokrotne poprawy wniosków o płatność spowodowane dużą ilością błędów beneficjentów, w związku z czym wydłuża się czas na wypłatę wniosków o </a:t>
            </a:r>
            <a:r>
              <a:rPr lang="pl-PL" sz="1800" dirty="0" smtClean="0"/>
              <a:t>płatność</a:t>
            </a:r>
            <a:r>
              <a:rPr lang="pl-PL" sz="1800" dirty="0"/>
              <a:t>;</a:t>
            </a:r>
            <a:r>
              <a:rPr lang="pl-PL" sz="1800" dirty="0" smtClean="0"/>
              <a:t> </a:t>
            </a:r>
          </a:p>
          <a:p>
            <a:pPr algn="just"/>
            <a:r>
              <a:rPr lang="pl-PL" sz="1800" b="1" dirty="0" smtClean="0"/>
              <a:t>duża </a:t>
            </a:r>
            <a:r>
              <a:rPr lang="pl-PL" sz="1800" b="1" dirty="0"/>
              <a:t>ilość zmian w projektach</a:t>
            </a:r>
            <a:r>
              <a:rPr lang="pl-PL" sz="1800" dirty="0"/>
              <a:t> zgłaszanych przez beneficjentów, również w zakresie wskaźników projektów wpływa na termin weryfikacji wniosków o </a:t>
            </a:r>
            <a:r>
              <a:rPr lang="pl-PL" sz="1800" dirty="0" smtClean="0"/>
              <a:t>płatność (wstrzymanie weryfikacji wniosku o płatność do czasu zaakceptowania zgłoszonych zmian);</a:t>
            </a:r>
          </a:p>
          <a:p>
            <a:pPr algn="just"/>
            <a:r>
              <a:rPr lang="pl-PL" sz="1800" dirty="0" smtClean="0"/>
              <a:t>opóźnienia </a:t>
            </a:r>
            <a:r>
              <a:rPr lang="pl-PL" sz="1800" dirty="0"/>
              <a:t>w rozpoczęciu realizacji projektów po podpisaniu umowy o dofinansowanie ze względu na potrzebę przeprowadzenia procedury zamówień w projekcie </a:t>
            </a:r>
            <a:r>
              <a:rPr lang="pl-PL" sz="1800" dirty="0" smtClean="0"/>
              <a:t>– </a:t>
            </a:r>
            <a:r>
              <a:rPr lang="pl-PL" sz="1800" b="1" dirty="0" smtClean="0"/>
              <a:t>zmiana sytuacji rynkowej – brak </a:t>
            </a:r>
            <a:r>
              <a:rPr lang="pl-PL" sz="1800" b="1" dirty="0" smtClean="0"/>
              <a:t>wykonawców</a:t>
            </a:r>
            <a:endParaRPr lang="pl-PL" sz="1800" b="1" dirty="0" smtClean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43608" y="112474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Zasada n+3 w 2017 roku</a:t>
            </a:r>
            <a:endParaRPr lang="pl-PL" sz="2000" b="1" dirty="0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55016"/>
              </p:ext>
            </p:extLst>
          </p:nvPr>
        </p:nvGraphicFramePr>
        <p:xfrm>
          <a:off x="179512" y="2060848"/>
          <a:ext cx="8712968" cy="3688102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909735"/>
                <a:gridCol w="2488003"/>
                <a:gridCol w="2341521"/>
                <a:gridCol w="1255566"/>
                <a:gridCol w="1718143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kwota niezbędna do spełnienia 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zasady </a:t>
                      </a:r>
                      <a:r>
                        <a:rPr lang="pl-PL" sz="1100" dirty="0">
                          <a:effectLst/>
                        </a:rPr>
                        <a:t>n+3 w 2017 roku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(narastająco)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/eur/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kwota </a:t>
                      </a:r>
                      <a:r>
                        <a:rPr lang="pl-PL" sz="1100" dirty="0">
                          <a:effectLst/>
                        </a:rPr>
                        <a:t>zrealizowana 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w </a:t>
                      </a:r>
                      <a:r>
                        <a:rPr lang="pl-PL" sz="1100" dirty="0">
                          <a:effectLst/>
                        </a:rPr>
                        <a:t>2017 roku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(narastająco)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r>
                        <a:rPr lang="pl-PL" sz="1100" dirty="0" smtClean="0">
                          <a:effectLst/>
                        </a:rPr>
                        <a:t>/</a:t>
                      </a:r>
                      <a:r>
                        <a:rPr lang="pl-PL" sz="1100" dirty="0">
                          <a:effectLst/>
                        </a:rPr>
                        <a:t>eur/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stopień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wykonania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/%/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zrealizowana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nadwyżka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/eur/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EFRR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69 189 650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144 443 240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208,76%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75 253 590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EFS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27 080 260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73 076 080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269,85%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45 995 820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96 269 910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217 519 320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225,95%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121 249 410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</a:rPr>
              <a:t>d</a:t>
            </a:r>
            <a:r>
              <a:rPr lang="pl-PL" b="1" dirty="0" smtClean="0">
                <a:solidFill>
                  <a:srgbClr val="FFC000"/>
                </a:solidFill>
              </a:rPr>
              <a:t>ziękuję za uwagę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43608" y="112474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</a:t>
            </a:r>
            <a:r>
              <a:rPr lang="pl-PL" sz="2400" b="1" dirty="0" smtClean="0"/>
              <a:t>rognoza wydatków do KE w 2017 roku</a:t>
            </a:r>
            <a:endParaRPr lang="pl-PL" sz="2000" b="1" dirty="0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540849"/>
              </p:ext>
            </p:extLst>
          </p:nvPr>
        </p:nvGraphicFramePr>
        <p:xfrm>
          <a:off x="539552" y="2060848"/>
          <a:ext cx="7992888" cy="3672408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1039541"/>
                <a:gridCol w="2843007"/>
                <a:gridCol w="2675622"/>
                <a:gridCol w="1434718"/>
              </a:tblGrid>
              <a:tr h="14240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effectLst/>
                        </a:rPr>
                        <a:t> </a:t>
                      </a:r>
                      <a:endParaRPr lang="pl-PL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prognoza wydatków do KE w 2017 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wkład 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(kwota wnioskowana)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/eur/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wykonanie prognozy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na 2017 rok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/eur/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stopień wykonania</a:t>
                      </a:r>
                      <a:r>
                        <a:rPr lang="pl-PL" sz="1100" baseline="0" dirty="0" smtClean="0">
                          <a:effectLst/>
                        </a:rPr>
                        <a:t> prognozy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r>
                        <a:rPr lang="pl-PL" sz="1100" dirty="0" smtClean="0">
                          <a:effectLst/>
                        </a:rPr>
                        <a:t>/%/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5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EFRR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73 372 991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115 866 513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157,91%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51 158 641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50 636 436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98,98%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124 531 632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166 502 949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133,70%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43608" y="112474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Zasada n+3  i prognoza wydatków do KE w 2018 roku</a:t>
            </a:r>
            <a:endParaRPr lang="pl-PL" sz="2000" b="1" dirty="0" smtClean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105563"/>
              </p:ext>
            </p:extLst>
          </p:nvPr>
        </p:nvGraphicFramePr>
        <p:xfrm>
          <a:off x="5036976" y="2132856"/>
          <a:ext cx="3966592" cy="352839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856237"/>
                <a:gridCol w="1218986"/>
                <a:gridCol w="891369"/>
              </a:tblGrid>
              <a:tr h="5040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prognoza wydatków do KE na 2018 r.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prognoza wydatków do KE </a:t>
                      </a: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w </a:t>
                      </a:r>
                      <a:r>
                        <a:rPr lang="pl-PL" sz="1100" dirty="0">
                          <a:effectLst/>
                        </a:rPr>
                        <a:t>2018 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wkład 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(kwota wnioskowana)</a:t>
                      </a:r>
                      <a:r>
                        <a:rPr lang="pl-PL" sz="500" dirty="0">
                          <a:effectLst/>
                        </a:rPr>
                        <a:t> 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dirty="0">
                          <a:effectLst/>
                        </a:rPr>
                        <a:t> </a:t>
                      </a:r>
                      <a:r>
                        <a:rPr lang="pl-PL" sz="1100" dirty="0" smtClean="0">
                          <a:effectLst/>
                        </a:rPr>
                        <a:t>/</a:t>
                      </a:r>
                      <a:r>
                        <a:rPr lang="pl-PL" sz="1100" dirty="0">
                          <a:effectLst/>
                        </a:rPr>
                        <a:t>eur/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wykonanie prognozy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na 2018 rok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/eur/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stopień wykonania</a:t>
                      </a:r>
                      <a:r>
                        <a:rPr lang="pl-PL" sz="1100" b="1" baseline="0" dirty="0" smtClean="0">
                          <a:effectLst/>
                        </a:rPr>
                        <a:t>  prognozy</a:t>
                      </a: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/%/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2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smtClean="0">
                          <a:effectLst/>
                        </a:rPr>
                        <a:t>202 172 550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25 352 743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12,54%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84 365 433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8 190 802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9,71%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smtClean="0">
                          <a:effectLst/>
                        </a:rPr>
                        <a:t>286 537 983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33 543 545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11,71%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88180"/>
              </p:ext>
            </p:extLst>
          </p:nvPr>
        </p:nvGraphicFramePr>
        <p:xfrm>
          <a:off x="179512" y="2132856"/>
          <a:ext cx="4824536" cy="352839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576064"/>
                <a:gridCol w="1368152"/>
                <a:gridCol w="1080119"/>
                <a:gridCol w="864097"/>
                <a:gridCol w="936104"/>
              </a:tblGrid>
              <a:tr h="5239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zasada n+3 w 2018 roku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97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kwota niezbędna do spełnienia zasady n+3 w 2018 roku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(narastająco)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/eur/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kwota już zrealizowana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(narastająco)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/eur/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stopień </a:t>
                      </a:r>
                      <a:r>
                        <a:rPr lang="pl-PL" sz="1100" b="1" dirty="0" smtClean="0">
                          <a:effectLst/>
                        </a:rPr>
                        <a:t>wykonania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/%/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b="1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pozostało </a:t>
                      </a: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zrealizowania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2018 roku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eur/</a:t>
                      </a:r>
                    </a:p>
                  </a:txBody>
                  <a:tcPr marL="68580" marR="68580" marT="0" marB="0"/>
                </a:tc>
              </a:tr>
              <a:tr h="583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EFRR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223 433 750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149 652 311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66,98%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73 781 439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87 450 140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73 076 080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83,56%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14 374 060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310 883 890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222 728 391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71,64%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88 155 499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2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14116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371067"/>
              </p:ext>
            </p:extLst>
          </p:nvPr>
        </p:nvGraphicFramePr>
        <p:xfrm>
          <a:off x="-36512" y="980728"/>
          <a:ext cx="918051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93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124744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Oś priorytetowa 1 </a:t>
            </a:r>
            <a:r>
              <a:rPr lang="pl-PL" b="1" dirty="0" smtClean="0"/>
              <a:t>(</a:t>
            </a:r>
            <a:r>
              <a:rPr lang="pl-PL" b="1" i="1" dirty="0" smtClean="0"/>
              <a:t>CT 1 i CT 3</a:t>
            </a:r>
            <a:r>
              <a:rPr lang="pl-PL" b="1" dirty="0" smtClean="0"/>
              <a:t>)</a:t>
            </a:r>
          </a:p>
          <a:p>
            <a:pPr algn="ctr"/>
            <a:r>
              <a:rPr lang="pl-PL" b="1" dirty="0" smtClean="0"/>
              <a:t>Przedsiębiorstwa </a:t>
            </a:r>
            <a:r>
              <a:rPr lang="pl-PL" b="1" dirty="0"/>
              <a:t>i </a:t>
            </a:r>
            <a:r>
              <a:rPr lang="pl-PL" b="1" dirty="0" smtClean="0"/>
              <a:t>innowacje</a:t>
            </a:r>
            <a:r>
              <a:rPr lang="pl-PL" sz="2400" b="1" dirty="0" smtClean="0"/>
              <a:t> </a:t>
            </a:r>
          </a:p>
          <a:p>
            <a:pPr algn="ctr"/>
            <a:r>
              <a:rPr lang="pl-PL" sz="1600" b="1" dirty="0" smtClean="0"/>
              <a:t>– realizacja wskaźników Ram wykonania wg stanu na 31.12.2017 r.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10903"/>
              </p:ext>
            </p:extLst>
          </p:nvPr>
        </p:nvGraphicFramePr>
        <p:xfrm>
          <a:off x="107504" y="2564904"/>
          <a:ext cx="896302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Arkusz" r:id="rId6" imgW="8963011" imgH="2400300" progId="Excel.Sheet.12">
                  <p:embed/>
                </p:oleObj>
              </mc:Choice>
              <mc:Fallback>
                <p:oleObj name="Arkusz" r:id="rId6" imgW="8963011" imgH="240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2564904"/>
                        <a:ext cx="8963025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6021288"/>
            <a:ext cx="8229600" cy="43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zagrożenie dla realizacji ram wykonania: </a:t>
            </a:r>
            <a:r>
              <a:rPr lang="pl-PL" sz="1600" b="1" dirty="0" smtClean="0"/>
              <a:t>niskie</a:t>
            </a:r>
          </a:p>
        </p:txBody>
      </p:sp>
    </p:spTree>
    <p:extLst>
      <p:ext uri="{BB962C8B-B14F-4D97-AF65-F5344CB8AC3E}">
        <p14:creationId xmlns:p14="http://schemas.microsoft.com/office/powerpoint/2010/main" val="7629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43608" y="1124744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Oś priorytetowa 1 (</a:t>
            </a:r>
            <a:r>
              <a:rPr lang="pl-PL" sz="2400" b="1" i="1" dirty="0"/>
              <a:t>CT 1 i CT 3</a:t>
            </a:r>
            <a:r>
              <a:rPr lang="pl-PL" sz="2400" b="1" dirty="0"/>
              <a:t>)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Przedsiębiorstwa </a:t>
            </a:r>
            <a:r>
              <a:rPr lang="pl-PL" sz="2400" b="1" dirty="0"/>
              <a:t>i </a:t>
            </a:r>
            <a:r>
              <a:rPr lang="pl-PL" sz="2400" b="1" dirty="0" smtClean="0"/>
              <a:t>innowacje </a:t>
            </a:r>
          </a:p>
          <a:p>
            <a:pPr algn="ctr"/>
            <a:r>
              <a:rPr lang="pl-PL" sz="2000" b="1" dirty="0" smtClean="0"/>
              <a:t>– problemy we wdrażaniu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3204" y="1703107"/>
            <a:ext cx="8229600" cy="50764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2900" dirty="0" smtClean="0"/>
          </a:p>
          <a:p>
            <a:pPr marL="0" indent="0">
              <a:buNone/>
            </a:pPr>
            <a:endParaRPr lang="pl-PL" sz="2900" dirty="0" smtClean="0"/>
          </a:p>
          <a:p>
            <a:pPr algn="just"/>
            <a:r>
              <a:rPr lang="pl-PL" sz="3600" dirty="0"/>
              <a:t>z</a:t>
            </a:r>
            <a:r>
              <a:rPr lang="pl-PL" sz="3600" dirty="0" smtClean="0"/>
              <a:t> powodu braku programów pomocy publicznej w zakresie jednostek badawczych w obszarze B+R (obowiązuje od 25.06.2016 r.)  nastąpiło opóźnienie ogłaszania naborów w Działaniu 1.1 (</a:t>
            </a:r>
            <a:r>
              <a:rPr lang="pl-PL" sz="3600" i="1" dirty="0" smtClean="0"/>
              <a:t>PI 1a</a:t>
            </a:r>
            <a:r>
              <a:rPr lang="pl-PL" sz="3600" dirty="0" smtClean="0"/>
              <a:t>). Pierwotny termin ogłoszenia naboru planowano na 31.03.2016 r., ostatecznie nabór ogłoszono 12.08.2016 r., zatem IZ przesunęła ogłoszenie naboru prawie o 5 miesięcy</a:t>
            </a:r>
          </a:p>
          <a:p>
            <a:pPr algn="just"/>
            <a:r>
              <a:rPr lang="pl-PL" sz="3600" dirty="0" smtClean="0"/>
              <a:t>Działanie </a:t>
            </a:r>
            <a:r>
              <a:rPr lang="pl-PL" sz="3600" dirty="0"/>
              <a:t>1.2 Innowacyjne </a:t>
            </a:r>
            <a:r>
              <a:rPr lang="pl-PL" sz="3600" dirty="0" smtClean="0"/>
              <a:t>przedsiębiorstwa (</a:t>
            </a:r>
            <a:r>
              <a:rPr lang="pl-PL" sz="3600" i="1" dirty="0" smtClean="0"/>
              <a:t>PI 1b</a:t>
            </a:r>
            <a:r>
              <a:rPr lang="pl-PL" sz="3600" dirty="0" smtClean="0"/>
              <a:t>) – </a:t>
            </a:r>
            <a:r>
              <a:rPr lang="pl-PL" sz="3600" dirty="0"/>
              <a:t>ogłoszone konkursy cieszyły się niewielkim </a:t>
            </a:r>
            <a:r>
              <a:rPr lang="pl-PL" sz="3600" dirty="0" smtClean="0"/>
              <a:t>zainteresowaniem, IZ </a:t>
            </a:r>
            <a:r>
              <a:rPr lang="pl-PL" sz="3600" dirty="0"/>
              <a:t>zdecydowała </a:t>
            </a:r>
            <a:r>
              <a:rPr lang="pl-PL" sz="3600" dirty="0" smtClean="0"/>
              <a:t>o uproszczeniu </a:t>
            </a:r>
            <a:r>
              <a:rPr lang="pl-PL" sz="3600" dirty="0"/>
              <a:t>kryteriów oceny i wyboru projektów oraz </a:t>
            </a:r>
            <a:r>
              <a:rPr lang="pl-PL" sz="3600" dirty="0" smtClean="0"/>
              <a:t>powtórzeniu naborów</a:t>
            </a:r>
          </a:p>
          <a:p>
            <a:pPr algn="just"/>
            <a:r>
              <a:rPr lang="pl-PL" sz="3600" dirty="0"/>
              <a:t>w</a:t>
            </a:r>
            <a:r>
              <a:rPr lang="pl-PL" sz="3600" dirty="0" smtClean="0"/>
              <a:t> Działaniu 1.2 (</a:t>
            </a:r>
            <a:r>
              <a:rPr lang="pl-PL" sz="3600" i="1" dirty="0" smtClean="0"/>
              <a:t>PI 1b</a:t>
            </a:r>
            <a:r>
              <a:rPr lang="pl-PL" sz="3600" dirty="0" smtClean="0"/>
              <a:t>) zaproponowano zmiany umożliwiające wdrażanie projektów B+R – „pierwsza produkcja”</a:t>
            </a:r>
          </a:p>
          <a:p>
            <a:pPr algn="just"/>
            <a:r>
              <a:rPr lang="pl-PL" sz="3600" dirty="0"/>
              <a:t>w</a:t>
            </a:r>
            <a:r>
              <a:rPr lang="pl-PL" sz="3600" dirty="0" smtClean="0"/>
              <a:t> grudniu 2017 r. dokonano realokacji środków (3,75 mln eur) z Działania 1.2 (</a:t>
            </a:r>
            <a:r>
              <a:rPr lang="pl-PL" sz="3600" i="1" dirty="0" smtClean="0"/>
              <a:t>PI 1b</a:t>
            </a:r>
            <a:r>
              <a:rPr lang="pl-PL" sz="3600" dirty="0" smtClean="0"/>
              <a:t>) do Działania 1.1 (</a:t>
            </a:r>
            <a:r>
              <a:rPr lang="pl-PL" sz="3600" i="1" dirty="0" smtClean="0"/>
              <a:t>PI 1a</a:t>
            </a:r>
            <a:r>
              <a:rPr lang="pl-PL" sz="3600" dirty="0" smtClean="0"/>
              <a:t>)</a:t>
            </a:r>
          </a:p>
        </p:txBody>
      </p:sp>
      <p:pic>
        <p:nvPicPr>
          <p:cNvPr id="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6149</TotalTime>
  <Words>3194</Words>
  <Application>Microsoft Office PowerPoint</Application>
  <PresentationFormat>Pokaz na ekranie (4:3)</PresentationFormat>
  <Paragraphs>606</Paragraphs>
  <Slides>40</Slides>
  <Notes>10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Motyw pakietu Office</vt:lpstr>
      <vt:lpstr>Arkusz</vt:lpstr>
      <vt:lpstr>Microsoft Excel Worksheet</vt:lpstr>
      <vt:lpstr>STAN REALIZACJI  REGIONALNEGO PROGRAMU OPERACYJNEGO WOJEWÓDZTWA DOLNOŚLĄSKIEGO 2014-2020 XXI Komitet Monitorujący RPO WD Wrocław, 14 lutego 2018 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Karolina Pasik</cp:lastModifiedBy>
  <cp:revision>1187</cp:revision>
  <cp:lastPrinted>2018-02-12T11:38:11Z</cp:lastPrinted>
  <dcterms:created xsi:type="dcterms:W3CDTF">2015-04-22T07:48:15Z</dcterms:created>
  <dcterms:modified xsi:type="dcterms:W3CDTF">2018-02-12T11:46:30Z</dcterms:modified>
</cp:coreProperties>
</file>