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8" r:id="rId2"/>
    <p:sldId id="274" r:id="rId3"/>
    <p:sldId id="286" r:id="rId4"/>
    <p:sldId id="291" r:id="rId5"/>
    <p:sldId id="277" r:id="rId6"/>
    <p:sldId id="316" r:id="rId7"/>
    <p:sldId id="284" r:id="rId8"/>
    <p:sldId id="320" r:id="rId9"/>
    <p:sldId id="281" r:id="rId10"/>
    <p:sldId id="311" r:id="rId11"/>
    <p:sldId id="271" r:id="rId12"/>
    <p:sldId id="273" r:id="rId13"/>
    <p:sldId id="272" r:id="rId14"/>
    <p:sldId id="287" r:id="rId15"/>
    <p:sldId id="317" r:id="rId16"/>
    <p:sldId id="319" r:id="rId17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6CF"/>
    <a:srgbClr val="3E6FD2"/>
    <a:srgbClr val="2D5EC1"/>
    <a:srgbClr val="BDDEFF"/>
    <a:srgbClr val="99CCFF"/>
    <a:srgbClr val="808080"/>
    <a:srgbClr val="FFD624"/>
    <a:srgbClr val="EE8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32" autoAdjust="0"/>
    <p:restoredTop sz="94660"/>
  </p:normalViewPr>
  <p:slideViewPr>
    <p:cSldViewPr>
      <p:cViewPr varScale="1">
        <p:scale>
          <a:sx n="87" d="100"/>
          <a:sy n="87" d="100"/>
        </p:scale>
        <p:origin x="-9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F3F0B29-3B23-442F-8F30-707C0F709D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6761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3EF5D8B-0C77-47D7-8918-5FBB8AF49F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8798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4"/>
          <p:cNvSpPr>
            <a:spLocks noChangeArrowheads="1"/>
          </p:cNvSpPr>
          <p:nvPr userDrawn="1"/>
        </p:nvSpPr>
        <p:spPr bwMode="auto">
          <a:xfrm>
            <a:off x="4251325" y="1223963"/>
            <a:ext cx="623888" cy="31750"/>
          </a:xfrm>
          <a:prstGeom prst="rect">
            <a:avLst/>
          </a:prstGeom>
          <a:solidFill>
            <a:srgbClr val="EE80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267200" y="6453188"/>
            <a:ext cx="622300" cy="412750"/>
          </a:xfrm>
          <a:prstGeom prst="rect">
            <a:avLst/>
          </a:prstGeom>
          <a:solidFill>
            <a:srgbClr val="EE8032"/>
          </a:solidFill>
          <a:ln w="9525" algn="ctr">
            <a:solidFill>
              <a:srgbClr val="EE803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54000"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r-BE" altLang="en-US" sz="900" smtClean="0">
                <a:solidFill>
                  <a:srgbClr val="FFFFFF"/>
                </a:solidFill>
                <a:latin typeface="Calibri" pitchFamily="34" charset="0"/>
              </a:rPr>
              <a:t>Regional and urban Policy</a:t>
            </a:r>
            <a:endParaRPr lang="en-GB" altLang="en-US" sz="9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0B6B47E2-E3AF-4E7A-BBC5-0AF28682A0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271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05119-7404-4A59-ABD6-7D6F759181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179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FA5EA-E280-41CF-B43C-A3D7AFE56A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8845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4F03A-F063-46D5-879A-B48071A489E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96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9DD3A-F354-436A-B063-2D3283F83A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346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9B83D-E267-410C-BFB5-E23C2B718E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171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13850-DDFC-4A1E-9EBA-389FEE97ECC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684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980728"/>
            <a:ext cx="4283968" cy="58772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033" y="980728"/>
            <a:ext cx="4283968" cy="58772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74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C23C6-2769-4149-B200-45642AB22C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36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E9FB7-2528-4D46-B424-7810D6D15A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739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17087-7E5D-4880-9430-65EE87D8DB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2462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96E6E-C89A-4A50-99CE-B9BC3946A2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416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704F03A-F063-46D5-879A-B48071A489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32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9"/>
          <p:cNvSpPr>
            <a:spLocks noChangeArrowheads="1"/>
          </p:cNvSpPr>
          <p:nvPr userDrawn="1"/>
        </p:nvSpPr>
        <p:spPr bwMode="auto">
          <a:xfrm>
            <a:off x="4251325" y="1222375"/>
            <a:ext cx="623888" cy="39688"/>
          </a:xfrm>
          <a:prstGeom prst="rect">
            <a:avLst/>
          </a:prstGeom>
          <a:solidFill>
            <a:srgbClr val="EE80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34" name="Rectangle 6"/>
          <p:cNvSpPr>
            <a:spLocks noChangeArrowheads="1"/>
          </p:cNvSpPr>
          <p:nvPr userDrawn="1"/>
        </p:nvSpPr>
        <p:spPr bwMode="auto">
          <a:xfrm>
            <a:off x="4267200" y="6453188"/>
            <a:ext cx="622300" cy="412750"/>
          </a:xfrm>
          <a:prstGeom prst="rect">
            <a:avLst/>
          </a:prstGeom>
          <a:solidFill>
            <a:srgbClr val="EE8032"/>
          </a:solidFill>
          <a:ln w="9525" algn="ctr">
            <a:solidFill>
              <a:srgbClr val="EE803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54000"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r-BE" altLang="en-US" sz="900" smtClean="0">
                <a:solidFill>
                  <a:srgbClr val="FFFFFF"/>
                </a:solidFill>
                <a:latin typeface="Calibri" pitchFamily="34" charset="0"/>
              </a:rPr>
              <a:t>Regional and urban Policy</a:t>
            </a:r>
            <a:endParaRPr lang="en-GB" altLang="en-US" sz="900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8" r:id="rId12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CCFF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survey/runner/17c034bf-d01b-4724-bd3a-ef629b1b35cd?draftid=cc257df7-2acc-4400-a522-5c5b555bbf0b&amp;surveylanguage=PL" TargetMode="External"/><Relationship Id="rId2" Type="http://schemas.openxmlformats.org/officeDocument/2006/relationships/hyperlink" Target="https://ec.europa.eu/info/consultations/public-consultation-eu-funds-area-cohesion_p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288" y="1700808"/>
            <a:ext cx="8640762" cy="2952155"/>
          </a:xfrm>
        </p:spPr>
        <p:txBody>
          <a:bodyPr/>
          <a:lstStyle/>
          <a:p>
            <a:pPr algn="ctr"/>
            <a:r>
              <a:rPr lang="en-GB" altLang="en-US" sz="4400" dirty="0" smtClean="0"/>
              <a:t>7 </a:t>
            </a:r>
            <a:r>
              <a:rPr lang="pl-PL" altLang="en-US" sz="4400" dirty="0" smtClean="0"/>
              <a:t>sprawozdanie  </a:t>
            </a:r>
            <a:br>
              <a:rPr lang="pl-PL" altLang="en-US" sz="4400" dirty="0" smtClean="0"/>
            </a:br>
            <a:r>
              <a:rPr lang="pl-PL" altLang="en-US" sz="4400" dirty="0" smtClean="0"/>
              <a:t>w sprawie spójności </a:t>
            </a:r>
            <a:br>
              <a:rPr lang="pl-PL" altLang="en-US" sz="4400" dirty="0" smtClean="0"/>
            </a:br>
            <a:r>
              <a:rPr lang="pl-PL" altLang="en-US" sz="4400" dirty="0" smtClean="0"/>
              <a:t>i polityki spójności </a:t>
            </a:r>
            <a:br>
              <a:rPr lang="pl-PL" altLang="en-US" sz="4400" dirty="0" smtClean="0"/>
            </a:br>
            <a:r>
              <a:rPr lang="pl-PL" altLang="en-US" sz="4400" dirty="0" smtClean="0"/>
              <a:t>po </a:t>
            </a:r>
            <a:r>
              <a:rPr lang="en-GB" altLang="en-US" sz="4400" dirty="0" smtClean="0"/>
              <a:t>2020</a:t>
            </a:r>
            <a:endParaRPr lang="en-GB" altLang="en-US" sz="4000" dirty="0" smtClean="0"/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797425"/>
            <a:ext cx="8532812" cy="1728788"/>
          </a:xfrm>
        </p:spPr>
        <p:txBody>
          <a:bodyPr/>
          <a:lstStyle/>
          <a:p>
            <a:endParaRPr lang="en-GB" altLang="en-US" b="0" dirty="0" smtClean="0"/>
          </a:p>
          <a:p>
            <a:r>
              <a:rPr lang="en-GB" altLang="en-US" sz="2000" dirty="0" smtClean="0"/>
              <a:t>Wolfgang M</a:t>
            </a:r>
            <a:r>
              <a:rPr lang="hu-HU" altLang="en-US" sz="2000" dirty="0" smtClean="0"/>
              <a:t>ű</a:t>
            </a:r>
            <a:r>
              <a:rPr lang="fr-BE" altLang="en-US" sz="2000" dirty="0" err="1" smtClean="0"/>
              <a:t>nch</a:t>
            </a:r>
            <a:endParaRPr lang="en-GB" altLang="en-US" sz="2000" dirty="0" smtClean="0"/>
          </a:p>
          <a:p>
            <a:r>
              <a:rPr lang="en-GB" altLang="en-US" sz="2000" dirty="0" smtClean="0"/>
              <a:t>Deputy Head of Unit</a:t>
            </a:r>
          </a:p>
          <a:p>
            <a:r>
              <a:rPr lang="en-GB" altLang="en-US" sz="2000" dirty="0" smtClean="0"/>
              <a:t>DG REGIO Unit Poland</a:t>
            </a:r>
            <a:endParaRPr lang="en-GB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Korzyści dla krajów spoza Funduszu Spójności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7565" b="-7565"/>
          <a:stretch>
            <a:fillRect/>
          </a:stretch>
        </p:blipFill>
        <p:spPr>
          <a:xfrm>
            <a:off x="179512" y="2249725"/>
            <a:ext cx="4316288" cy="377166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2691749"/>
            <a:ext cx="4316288" cy="3529013"/>
          </a:xfrm>
        </p:spPr>
        <p:txBody>
          <a:bodyPr/>
          <a:lstStyle/>
          <a:p>
            <a:r>
              <a:rPr lang="pl-PL" dirty="0"/>
              <a:t>Wzrost </a:t>
            </a:r>
            <a:r>
              <a:rPr lang="pl-PL" dirty="0" smtClean="0"/>
              <a:t>eksportu</a:t>
            </a:r>
          </a:p>
          <a:p>
            <a:pPr marL="0" indent="0">
              <a:buNone/>
            </a:pPr>
            <a:endParaRPr lang="pl-PL" sz="1000" dirty="0"/>
          </a:p>
          <a:p>
            <a:r>
              <a:rPr lang="pl-PL" dirty="0"/>
              <a:t>Udział w projektach finansowanych przez UE w krajach objętych polityką spójności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pole tekstowe 1"/>
          <p:cNvSpPr txBox="1"/>
          <p:nvPr/>
        </p:nvSpPr>
        <p:spPr>
          <a:xfrm>
            <a:off x="251520" y="5805264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Wpływ polityki spójności na kraje nią nie objęte, wszystkie programy i programy realizowane w krajach polityki spójności, 2023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1016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936625"/>
          </a:xfrm>
        </p:spPr>
        <p:txBody>
          <a:bodyPr/>
          <a:lstStyle/>
          <a:p>
            <a:pPr algn="ctr"/>
            <a:r>
              <a:rPr lang="pl-PL" altLang="en-US" dirty="0"/>
              <a:t>Po </a:t>
            </a:r>
            <a:r>
              <a:rPr lang="pl-PL" altLang="en-US" dirty="0" smtClean="0"/>
              <a:t>roku 2020: </a:t>
            </a:r>
            <a:r>
              <a:rPr lang="pl-PL" altLang="en-US" dirty="0"/>
              <a:t>Gdzie inwestować?</a:t>
            </a:r>
            <a:endParaRPr lang="en-GB" alt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8568952" cy="3529013"/>
          </a:xfrm>
        </p:spPr>
        <p:txBody>
          <a:bodyPr/>
          <a:lstStyle/>
          <a:p>
            <a:r>
              <a:rPr lang="pl-PL" altLang="en-US" dirty="0"/>
              <a:t>Główny cel: regiony słabiej rozwinięte i przygraniczne</a:t>
            </a:r>
          </a:p>
          <a:p>
            <a:r>
              <a:rPr lang="pl-PL" altLang="en-US" dirty="0" smtClean="0"/>
              <a:t>Ale także </a:t>
            </a:r>
            <a:r>
              <a:rPr lang="pl-PL" altLang="en-US" dirty="0"/>
              <a:t>obszary przechodzące transformację przemysłową, obszary wiejskie, regiony najbardziej oddalone, obszary o wysokim bezrobociu i ubogie obszary miejskie</a:t>
            </a:r>
          </a:p>
          <a:p>
            <a:r>
              <a:rPr lang="pl-PL" altLang="en-US" dirty="0"/>
              <a:t>Pełne pokrycie w dwóch ostatnich perspektywach</a:t>
            </a:r>
          </a:p>
          <a:p>
            <a:r>
              <a:rPr lang="pl-PL" altLang="en-US" dirty="0"/>
              <a:t>Wpływ globalizacji, migracji, ubóstwa, braku innowacji, zmiany klimatu, transformacji energetycznej i zanieczyszczenia nie ogranicza się do regionów słabiej rozwiniętych</a:t>
            </a:r>
          </a:p>
          <a:p>
            <a:endParaRPr lang="en-GB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569200" cy="936625"/>
          </a:xfrm>
        </p:spPr>
        <p:txBody>
          <a:bodyPr/>
          <a:lstStyle/>
          <a:p>
            <a:pPr algn="ctr"/>
            <a:r>
              <a:rPr lang="pl-PL" altLang="en-US" dirty="0"/>
              <a:t>Po </a:t>
            </a:r>
            <a:r>
              <a:rPr lang="pl-PL" altLang="en-US" dirty="0" smtClean="0"/>
              <a:t>roku 2020: Priorytety </a:t>
            </a:r>
            <a:r>
              <a:rPr lang="pl-PL" altLang="en-US" dirty="0"/>
              <a:t>inwestycyjne</a:t>
            </a:r>
            <a:endParaRPr lang="en-GB" alt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8496944" cy="3529013"/>
          </a:xfrm>
        </p:spPr>
        <p:txBody>
          <a:bodyPr/>
          <a:lstStyle/>
          <a:p>
            <a:r>
              <a:rPr lang="pl-PL" altLang="en-US" dirty="0"/>
              <a:t>Integracja społeczna, zatrudnienie, umiejętności, innowacje, zmiany klimatyczne, transformacja energetyczna i środowiskowa</a:t>
            </a:r>
          </a:p>
          <a:p>
            <a:r>
              <a:rPr lang="pl-PL" altLang="en-US" dirty="0"/>
              <a:t>Inicjatywa </a:t>
            </a:r>
            <a:r>
              <a:rPr lang="pl-PL" altLang="en-US" dirty="0" smtClean="0"/>
              <a:t>dotycząca regionów słabiej rozwiniętych jest </a:t>
            </a:r>
            <a:r>
              <a:rPr lang="pl-PL" altLang="en-US" dirty="0"/>
              <a:t>postrzegana jako przykład dostarczania Pomocy Technicznej;</a:t>
            </a:r>
          </a:p>
          <a:p>
            <a:r>
              <a:rPr lang="pl-PL" altLang="en-US" dirty="0"/>
              <a:t>Pozytywny wpływ polityki spójności na wsparcie dla MŚP, opieki zdrowotnej i infrastruktury społecznej, transportu i infrastruktury cyfrowej.</a:t>
            </a:r>
          </a:p>
          <a:p>
            <a:r>
              <a:rPr lang="pl-PL" altLang="en-US" dirty="0"/>
              <a:t>Wzmocnienie </a:t>
            </a:r>
            <a:r>
              <a:rPr lang="pl-PL" altLang="en-US" dirty="0" smtClean="0"/>
              <a:t>instytucjonalne</a:t>
            </a:r>
            <a:endParaRPr lang="pl-PL" altLang="en-US" dirty="0"/>
          </a:p>
          <a:p>
            <a:r>
              <a:rPr lang="pl-PL" altLang="en-US" dirty="0"/>
              <a:t>Zachęty do </a:t>
            </a:r>
            <a:r>
              <a:rPr lang="pl-PL" altLang="en-US" dirty="0" smtClean="0"/>
              <a:t>reform </a:t>
            </a:r>
            <a:r>
              <a:rPr lang="pl-PL" altLang="en-US" dirty="0"/>
              <a:t>strukturalnych</a:t>
            </a:r>
          </a:p>
          <a:p>
            <a:endParaRPr lang="en-GB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36625"/>
          </a:xfrm>
        </p:spPr>
        <p:txBody>
          <a:bodyPr/>
          <a:lstStyle/>
          <a:p>
            <a:pPr algn="ctr"/>
            <a:r>
              <a:rPr lang="pl-PL" altLang="en-US" dirty="0"/>
              <a:t>Po </a:t>
            </a:r>
            <a:r>
              <a:rPr lang="pl-PL" altLang="en-US" dirty="0" smtClean="0"/>
              <a:t>roku 2020: Jak inwestować?</a:t>
            </a:r>
            <a:endParaRPr lang="en-GB" alt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496944" cy="3529013"/>
          </a:xfrm>
        </p:spPr>
        <p:txBody>
          <a:bodyPr/>
          <a:lstStyle/>
          <a:p>
            <a:r>
              <a:rPr lang="pl-PL" altLang="en-US" dirty="0"/>
              <a:t>Jeden podręcznik z regułami</a:t>
            </a:r>
          </a:p>
          <a:p>
            <a:r>
              <a:rPr lang="pl-PL" altLang="en-US" dirty="0"/>
              <a:t>Alokacje powiązane z unijnymi wyzwaniami i priorytetami</a:t>
            </a:r>
          </a:p>
          <a:p>
            <a:r>
              <a:rPr lang="pl-PL" altLang="en-US" dirty="0" smtClean="0"/>
              <a:t>Większe </a:t>
            </a:r>
            <a:r>
              <a:rPr lang="pl-PL" altLang="en-US" dirty="0"/>
              <a:t>współfinansowanie krajowe</a:t>
            </a:r>
          </a:p>
          <a:p>
            <a:r>
              <a:rPr lang="pl-PL" altLang="en-US" dirty="0" smtClean="0"/>
              <a:t>Niewykorzystana </a:t>
            </a:r>
            <a:r>
              <a:rPr lang="pl-PL" altLang="en-US" dirty="0"/>
              <a:t>zdolność do tworzenia elastyczności</a:t>
            </a:r>
          </a:p>
          <a:p>
            <a:r>
              <a:rPr lang="pl-PL" altLang="en-US" dirty="0"/>
              <a:t>Szybsza implementacja: N+2 i szybsze zamykanie</a:t>
            </a:r>
          </a:p>
          <a:p>
            <a:r>
              <a:rPr lang="pl-PL" altLang="en-US" dirty="0"/>
              <a:t>Komplementarność między instrumentami finansowymi</a:t>
            </a:r>
          </a:p>
          <a:p>
            <a:r>
              <a:rPr lang="pl-PL" altLang="en-US" dirty="0"/>
              <a:t>Radykalne podejście do uproszczenia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Ogólny harmonogram </a:t>
            </a:r>
            <a:r>
              <a:rPr lang="pl-PL" dirty="0"/>
              <a:t>- kluczowe </a:t>
            </a:r>
            <a:r>
              <a:rPr lang="pl-PL" dirty="0" smtClean="0"/>
              <a:t>działania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3529013"/>
          </a:xfrm>
        </p:spPr>
        <p:txBody>
          <a:bodyPr/>
          <a:lstStyle/>
          <a:p>
            <a:pPr lvl="0">
              <a:buClrTx/>
              <a:buFont typeface="Wingdings" pitchFamily="2" charset="2"/>
              <a:buChar char="q"/>
            </a:pPr>
            <a:r>
              <a:rPr lang="pl-PL" altLang="en-US" sz="2000" i="0" dirty="0"/>
              <a:t>Ściśle związane z </a:t>
            </a:r>
            <a:r>
              <a:rPr lang="pl-PL" altLang="en-US" sz="2000" b="1" i="0" dirty="0"/>
              <a:t>przygotowaniem kolejnych Wieloletnich Ram Finansowych </a:t>
            </a:r>
            <a:r>
              <a:rPr lang="pl-PL" altLang="en-US" sz="2000" b="1" i="0" dirty="0" smtClean="0"/>
              <a:t>WRF</a:t>
            </a:r>
            <a:endParaRPr lang="pl-PL" altLang="en-US" sz="2000" i="0" dirty="0"/>
          </a:p>
          <a:p>
            <a:pPr marL="0" lvl="0" indent="0">
              <a:buClrTx/>
              <a:buNone/>
            </a:pPr>
            <a:endParaRPr lang="pl-PL" altLang="en-US" sz="1200" b="1" i="0" dirty="0" smtClean="0"/>
          </a:p>
          <a:p>
            <a:pPr lvl="0">
              <a:buClrTx/>
              <a:buFont typeface="Wingdings" pitchFamily="2" charset="2"/>
              <a:buChar char="q"/>
            </a:pPr>
            <a:r>
              <a:rPr lang="pl-PL" altLang="en-US" sz="2000" b="1" i="0" dirty="0" smtClean="0"/>
              <a:t>Ocena </a:t>
            </a:r>
            <a:r>
              <a:rPr lang="pl-PL" altLang="en-US" sz="2000" b="1" i="0" dirty="0"/>
              <a:t>skutków </a:t>
            </a:r>
            <a:r>
              <a:rPr lang="pl-PL" altLang="en-US" sz="2000" i="0" dirty="0"/>
              <a:t>- trwają przygotowania </a:t>
            </a:r>
            <a:r>
              <a:rPr lang="pl-PL" altLang="en-US" sz="2000" i="0" dirty="0" smtClean="0"/>
              <a:t>wewnętrzne</a:t>
            </a:r>
            <a:endParaRPr lang="pl-PL" altLang="en-US" sz="2000" i="0" dirty="0"/>
          </a:p>
          <a:p>
            <a:pPr marL="0" lvl="0" indent="0">
              <a:buClrTx/>
              <a:buNone/>
            </a:pPr>
            <a:endParaRPr lang="pl-PL" altLang="en-US" sz="1200" i="0" dirty="0" smtClean="0"/>
          </a:p>
          <a:p>
            <a:pPr lvl="0">
              <a:buClrTx/>
              <a:buFont typeface="Wingdings" pitchFamily="2" charset="2"/>
              <a:buChar char="q"/>
            </a:pPr>
            <a:r>
              <a:rPr lang="pl-PL" altLang="en-US" sz="2000" i="0" dirty="0" smtClean="0"/>
              <a:t>Przyjęcie projektów ustawodawczych </a:t>
            </a:r>
            <a:r>
              <a:rPr lang="pl-PL" altLang="en-US" sz="2000" i="0" dirty="0"/>
              <a:t>w związku z </a:t>
            </a:r>
            <a:r>
              <a:rPr lang="pl-PL" altLang="en-US" sz="2000" i="0" dirty="0" smtClean="0"/>
              <a:t>projektem WRF </a:t>
            </a:r>
            <a:r>
              <a:rPr lang="pl-PL" altLang="en-US" sz="2000" i="0" dirty="0"/>
              <a:t>(do przyjęcia w maju</a:t>
            </a:r>
            <a:r>
              <a:rPr lang="pl-PL" altLang="en-US" sz="2000" i="0" dirty="0" smtClean="0"/>
              <a:t>)</a:t>
            </a:r>
          </a:p>
          <a:p>
            <a:pPr marL="0" lvl="0" indent="0">
              <a:buClrTx/>
              <a:buNone/>
            </a:pPr>
            <a:endParaRPr lang="pl-PL" altLang="en-US" sz="1200" i="0" dirty="0"/>
          </a:p>
          <a:p>
            <a:pPr lvl="0">
              <a:buClrTx/>
              <a:buFont typeface="Wingdings" pitchFamily="2" charset="2"/>
              <a:buChar char="q"/>
            </a:pPr>
            <a:r>
              <a:rPr lang="pl-PL" altLang="en-US" sz="2000" i="0" dirty="0"/>
              <a:t>Negocjacje legislacyjne i przyjęcie ram </a:t>
            </a:r>
            <a:r>
              <a:rPr lang="pl-PL" altLang="en-US" sz="2000" i="0" dirty="0" smtClean="0"/>
              <a:t>prawnych</a:t>
            </a:r>
          </a:p>
          <a:p>
            <a:pPr marL="0" lvl="0" indent="0">
              <a:buClrTx/>
              <a:buNone/>
            </a:pPr>
            <a:endParaRPr lang="pl-PL" altLang="en-US" sz="1200" i="0" dirty="0"/>
          </a:p>
          <a:p>
            <a:pPr lvl="0">
              <a:buClrTx/>
              <a:buFont typeface="Wingdings" pitchFamily="2" charset="2"/>
              <a:buChar char="q"/>
            </a:pPr>
            <a:r>
              <a:rPr lang="pl-PL" altLang="en-US" sz="2000" b="1" i="0" dirty="0"/>
              <a:t>1 stycznia 2021</a:t>
            </a:r>
            <a:r>
              <a:rPr lang="pl-PL" altLang="en-US" sz="2000" i="0" dirty="0"/>
              <a:t>: rozpoczęcie nowego okresu finansowania</a:t>
            </a:r>
          </a:p>
          <a:p>
            <a:pPr lvl="0">
              <a:buClrTx/>
              <a:buFont typeface="Wingdings" pitchFamily="2" charset="2"/>
              <a:buChar char="q"/>
            </a:pPr>
            <a:endParaRPr lang="fr-BE" altLang="en-US" sz="2000" i="0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6448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36625"/>
          </a:xfrm>
        </p:spPr>
        <p:txBody>
          <a:bodyPr/>
          <a:lstStyle/>
          <a:p>
            <a:pPr algn="ctr"/>
            <a:r>
              <a:rPr lang="pl-PL" dirty="0" smtClean="0"/>
              <a:t>H</a:t>
            </a:r>
            <a:r>
              <a:rPr lang="en-GB" dirty="0" err="1" smtClean="0"/>
              <a:t>armonogram</a:t>
            </a:r>
            <a:r>
              <a:rPr lang="en-GB" dirty="0" smtClean="0"/>
              <a:t> </a:t>
            </a:r>
            <a:r>
              <a:rPr lang="pl-PL" dirty="0" smtClean="0"/>
              <a:t>WRF </a:t>
            </a:r>
            <a:r>
              <a:rPr lang="en-GB" dirty="0" smtClean="0"/>
              <a:t>- </a:t>
            </a:r>
            <a:r>
              <a:rPr lang="en-GB" dirty="0" err="1"/>
              <a:t>kluczowe</a:t>
            </a:r>
            <a:r>
              <a:rPr lang="en-GB" dirty="0"/>
              <a:t> </a:t>
            </a:r>
            <a:r>
              <a:rPr lang="en-GB" dirty="0" err="1"/>
              <a:t>działania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76872"/>
            <a:ext cx="8424936" cy="3529013"/>
          </a:xfrm>
        </p:spPr>
        <p:txBody>
          <a:bodyPr/>
          <a:lstStyle/>
          <a:p>
            <a:pPr marL="342900" lvl="1" indent="-342900" eaLnBrk="1" hangingPunct="1">
              <a:spcBef>
                <a:spcPts val="600"/>
              </a:spcBef>
              <a:spcAft>
                <a:spcPts val="600"/>
              </a:spcAft>
              <a:buClr>
                <a:srgbClr val="2D5EC1"/>
              </a:buClr>
              <a:buFont typeface="Wingdings" pitchFamily="2" charset="2"/>
              <a:buChar char="§"/>
            </a:pPr>
            <a:r>
              <a:rPr lang="pl-PL" altLang="en-US" sz="1600" dirty="0"/>
              <a:t>10 stycznia - rozpoczęcie dwumiesięcznych konsultacji publicznych na każdy klaster polityczny</a:t>
            </a:r>
          </a:p>
          <a:p>
            <a:pPr marL="342900" lvl="1" indent="-342900" eaLnBrk="1" hangingPunct="1">
              <a:spcBef>
                <a:spcPts val="600"/>
              </a:spcBef>
              <a:spcAft>
                <a:spcPts val="600"/>
              </a:spcAft>
              <a:buClr>
                <a:srgbClr val="2D5EC1"/>
              </a:buClr>
              <a:buFont typeface="Wingdings" pitchFamily="2" charset="2"/>
              <a:buChar char="§"/>
            </a:pPr>
            <a:r>
              <a:rPr lang="pl-PL" altLang="en-US" sz="1600" dirty="0"/>
              <a:t>14 lutego - wkład Komisji do debaty Liderów</a:t>
            </a:r>
          </a:p>
          <a:p>
            <a:pPr marL="342900" lvl="1" indent="-342900" eaLnBrk="1" hangingPunct="1">
              <a:spcBef>
                <a:spcPts val="600"/>
              </a:spcBef>
              <a:spcAft>
                <a:spcPts val="600"/>
              </a:spcAft>
              <a:buClr>
                <a:srgbClr val="2D5EC1"/>
              </a:buClr>
              <a:buFont typeface="Wingdings" pitchFamily="2" charset="2"/>
              <a:buChar char="§"/>
            </a:pPr>
            <a:r>
              <a:rPr lang="pl-PL" altLang="en-US" sz="1600" dirty="0"/>
              <a:t>22 lutego - projekt sprawozdania PE </a:t>
            </a:r>
            <a:r>
              <a:rPr lang="pl-PL" altLang="en-US" sz="1600" dirty="0" err="1"/>
              <a:t>ws</a:t>
            </a:r>
            <a:r>
              <a:rPr lang="pl-PL" altLang="en-US" sz="1600" dirty="0"/>
              <a:t>. </a:t>
            </a:r>
            <a:r>
              <a:rPr lang="pl-PL" altLang="en-US" sz="1600" dirty="0" smtClean="0"/>
              <a:t>kolejnych WRF </a:t>
            </a:r>
            <a:r>
              <a:rPr lang="pl-PL" altLang="en-US" sz="1600" dirty="0"/>
              <a:t>i </a:t>
            </a:r>
            <a:r>
              <a:rPr lang="pl-PL" altLang="en-US" sz="1600" dirty="0" smtClean="0"/>
              <a:t>środków własnych</a:t>
            </a:r>
            <a:endParaRPr lang="pl-PL" altLang="en-US" sz="1600" dirty="0"/>
          </a:p>
          <a:p>
            <a:pPr marL="342900" lvl="1" indent="-342900" eaLnBrk="1" hangingPunct="1">
              <a:spcBef>
                <a:spcPts val="600"/>
              </a:spcBef>
              <a:spcAft>
                <a:spcPts val="600"/>
              </a:spcAft>
              <a:buClr>
                <a:srgbClr val="2D5EC1"/>
              </a:buClr>
              <a:buFont typeface="Wingdings" pitchFamily="2" charset="2"/>
              <a:buChar char="§"/>
            </a:pPr>
            <a:r>
              <a:rPr lang="pl-PL" altLang="en-US" sz="1600" dirty="0"/>
              <a:t>23 lutego - spotkanie Liderów dot. priorytetów na kolejne WRF</a:t>
            </a:r>
          </a:p>
          <a:p>
            <a:pPr marL="342900" lvl="1" indent="-342900" eaLnBrk="1" hangingPunct="1">
              <a:spcBef>
                <a:spcPts val="600"/>
              </a:spcBef>
              <a:spcAft>
                <a:spcPts val="600"/>
              </a:spcAft>
              <a:buClr>
                <a:srgbClr val="2D5EC1"/>
              </a:buClr>
              <a:buFont typeface="Wingdings" pitchFamily="2" charset="2"/>
              <a:buChar char="§"/>
            </a:pPr>
            <a:r>
              <a:rPr lang="pl-PL" altLang="en-US" sz="1600" dirty="0"/>
              <a:t>12-15 marca – przyjęcie sprawozdania PE </a:t>
            </a:r>
            <a:r>
              <a:rPr lang="pl-PL" altLang="en-US" sz="1600" dirty="0" err="1"/>
              <a:t>ws</a:t>
            </a:r>
            <a:r>
              <a:rPr lang="pl-PL" altLang="en-US" sz="1600" dirty="0"/>
              <a:t>. następnych WRF i środków własnych </a:t>
            </a:r>
          </a:p>
          <a:p>
            <a:pPr marL="342900" lvl="1" indent="-342900" eaLnBrk="1" hangingPunct="1">
              <a:spcBef>
                <a:spcPts val="600"/>
              </a:spcBef>
              <a:spcAft>
                <a:spcPts val="600"/>
              </a:spcAft>
              <a:buClr>
                <a:srgbClr val="2D5EC1"/>
              </a:buClr>
              <a:buFont typeface="Wingdings" pitchFamily="2" charset="2"/>
              <a:buChar char="§"/>
            </a:pPr>
            <a:r>
              <a:rPr lang="pl-PL" altLang="en-US" sz="1600" dirty="0"/>
              <a:t>Marzec - przesłuchania ze wszystkimi Komisarzami wydatkującymi środki</a:t>
            </a:r>
          </a:p>
          <a:p>
            <a:pPr marL="342900" lvl="1" indent="-342900" eaLnBrk="1" hangingPunct="1">
              <a:spcBef>
                <a:spcPts val="600"/>
              </a:spcBef>
              <a:spcAft>
                <a:spcPts val="600"/>
              </a:spcAft>
              <a:buClr>
                <a:srgbClr val="2D5EC1"/>
              </a:buClr>
              <a:buFont typeface="Wingdings" pitchFamily="2" charset="2"/>
              <a:buChar char="§"/>
            </a:pPr>
            <a:r>
              <a:rPr lang="pl-PL" altLang="en-US" sz="1600" dirty="0"/>
              <a:t>Kwiecień - uruchomianie konsultacji wewnętrznych </a:t>
            </a:r>
          </a:p>
          <a:p>
            <a:pPr marL="342900" lvl="1" indent="-342900" eaLnBrk="1" hangingPunct="1">
              <a:spcBef>
                <a:spcPts val="600"/>
              </a:spcBef>
              <a:spcAft>
                <a:spcPts val="600"/>
              </a:spcAft>
              <a:buClr>
                <a:srgbClr val="2D5EC1"/>
              </a:buClr>
              <a:buFont typeface="Wingdings" pitchFamily="2" charset="2"/>
              <a:buChar char="§"/>
            </a:pPr>
            <a:r>
              <a:rPr lang="pl-PL" altLang="en-US" sz="1600" dirty="0"/>
              <a:t>Maj - przyjęcie pakietu WRF, w tym środków własnych i prezentacja WRF w PE</a:t>
            </a:r>
          </a:p>
          <a:p>
            <a:pPr marL="0" indent="0"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6128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400" dirty="0"/>
              <a:t>Konsultacje społeczne w sprawie polityki spójności na </a:t>
            </a:r>
            <a:r>
              <a:rPr lang="pl-PL" sz="2400" dirty="0" smtClean="0"/>
              <a:t>lata 2020</a:t>
            </a:r>
            <a:r>
              <a:rPr lang="pl-PL" sz="2400" dirty="0"/>
              <a:t>+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Termin składania </a:t>
            </a:r>
            <a:r>
              <a:rPr lang="pl-PL" dirty="0" smtClean="0"/>
              <a:t>uwag: </a:t>
            </a:r>
            <a:r>
              <a:rPr lang="pl-PL" dirty="0"/>
              <a:t>8 marca</a:t>
            </a:r>
          </a:p>
          <a:p>
            <a:pPr marL="0" indent="0">
              <a:buNone/>
            </a:pPr>
            <a:r>
              <a:rPr lang="pl-PL" dirty="0" smtClean="0"/>
              <a:t>polska </a:t>
            </a:r>
            <a:r>
              <a:rPr lang="pl-PL" dirty="0"/>
              <a:t>wersja </a:t>
            </a:r>
            <a:r>
              <a:rPr lang="pl-PL" u="sng" dirty="0" smtClean="0">
                <a:hlinkClick r:id="rId2"/>
              </a:rPr>
              <a:t>https</a:t>
            </a:r>
            <a:r>
              <a:rPr lang="pl-PL" u="sng" dirty="0">
                <a:hlinkClick r:id="rId2"/>
              </a:rPr>
              <a:t>://ec.europa.eu/info/consultations/public-consultation-eu-funds-area-cohesion_pl</a:t>
            </a:r>
            <a:endParaRPr lang="en-GB" dirty="0"/>
          </a:p>
          <a:p>
            <a:pPr marL="0" indent="0">
              <a:buNone/>
            </a:pPr>
            <a:r>
              <a:rPr lang="fr-BE" dirty="0" smtClean="0"/>
              <a:t>Formular</a:t>
            </a:r>
            <a:r>
              <a:rPr lang="pl-PL" dirty="0" smtClean="0"/>
              <a:t>z w języku polskim</a:t>
            </a:r>
            <a:r>
              <a:rPr lang="fr-BE" dirty="0" smtClean="0"/>
              <a:t> </a:t>
            </a:r>
            <a:r>
              <a:rPr lang="pl-PL" u="sng" dirty="0" smtClean="0">
                <a:hlinkClick r:id="rId3"/>
              </a:rPr>
              <a:t>https</a:t>
            </a:r>
            <a:r>
              <a:rPr lang="pl-PL" u="sng" dirty="0">
                <a:hlinkClick r:id="rId3"/>
              </a:rPr>
              <a:t>://ec.europa.eu/eusurvey/runner/17c034bf-d01b-4724-bd3a-ef629b1b35cd?draftid=cc257df7-2acc-4400-a522-5c5b555bbf0b&amp;surveylanguage=PL</a:t>
            </a:r>
            <a:endParaRPr lang="en-GB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497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229600" cy="936625"/>
          </a:xfrm>
        </p:spPr>
        <p:txBody>
          <a:bodyPr/>
          <a:lstStyle/>
          <a:p>
            <a:r>
              <a:rPr lang="pl-PL" dirty="0" smtClean="0"/>
              <a:t>     </a:t>
            </a:r>
            <a:r>
              <a:rPr lang="en-GB" dirty="0" smtClean="0"/>
              <a:t>SPÓJNOŚĆ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GB" dirty="0" smtClean="0"/>
              <a:t>GOSPODARCZA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23528" y="2348880"/>
            <a:ext cx="4186808" cy="3816524"/>
          </a:xfrm>
        </p:spPr>
        <p:txBody>
          <a:bodyPr/>
          <a:lstStyle/>
          <a:p>
            <a:r>
              <a:rPr lang="pl-PL" sz="2400" dirty="0"/>
              <a:t>Dysproporcje regionalne ponownie  ulegają zmniejszeniu</a:t>
            </a:r>
          </a:p>
          <a:p>
            <a:r>
              <a:rPr lang="pl-PL" sz="2400" dirty="0" smtClean="0"/>
              <a:t>Regiony </a:t>
            </a:r>
            <a:r>
              <a:rPr lang="pl-PL" sz="2400" dirty="0"/>
              <a:t>krajów członkowskich wschodniej części Europy zbliżyły się do średniej europejskiej, natomiast regiony Grecji i Włoch znacznie się od niej oddaliły</a:t>
            </a:r>
            <a:endParaRPr lang="en-GB" sz="2400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66" y="980081"/>
            <a:ext cx="4216814" cy="5877919"/>
          </a:xfrm>
        </p:spPr>
      </p:pic>
      <p:sp>
        <p:nvSpPr>
          <p:cNvPr id="5" name="Prostokąt 4"/>
          <p:cNvSpPr/>
          <p:nvPr/>
        </p:nvSpPr>
        <p:spPr>
          <a:xfrm>
            <a:off x="5017229" y="1916832"/>
            <a:ext cx="1698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Zmiana </a:t>
            </a:r>
            <a:r>
              <a:rPr lang="pl-PL" b="1" dirty="0" smtClean="0"/>
              <a:t>PKB </a:t>
            </a:r>
          </a:p>
          <a:p>
            <a:r>
              <a:rPr lang="pl-PL" b="1" dirty="0" smtClean="0"/>
              <a:t>na </a:t>
            </a:r>
            <a:r>
              <a:rPr lang="pl-PL" b="1" dirty="0"/>
              <a:t>mieszkańca, </a:t>
            </a:r>
            <a:endParaRPr lang="pl-PL" b="1" dirty="0" smtClean="0"/>
          </a:p>
          <a:p>
            <a:r>
              <a:rPr lang="pl-PL" b="1" dirty="0" smtClean="0"/>
              <a:t>2000-2008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0597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PUŁAPKA ŚREDNIEGO DOCHODU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sz="2400" dirty="0"/>
              <a:t>Regiony, które nie idą w kierunku podejmowania działań o dużej wartości dodanej</a:t>
            </a:r>
          </a:p>
          <a:p>
            <a:r>
              <a:rPr lang="pl-PL" sz="2400" dirty="0"/>
              <a:t>Rosnąca konkurencja ze strony słabiej rozwiniętych regionów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sz="2400" dirty="0"/>
              <a:t>Innowacja pozostaje skoncentrowana przestrzennie</a:t>
            </a:r>
          </a:p>
          <a:p>
            <a:r>
              <a:rPr lang="pl-PL" sz="2400" dirty="0"/>
              <a:t>Konkurencyjne regiony we wschodniej części Europy generują niewiele efektów ubocznych</a:t>
            </a:r>
          </a:p>
        </p:txBody>
      </p:sp>
    </p:spTree>
    <p:extLst>
      <p:ext uri="{BB962C8B-B14F-4D97-AF65-F5344CB8AC3E}">
        <p14:creationId xmlns:p14="http://schemas.microsoft.com/office/powerpoint/2010/main" val="26094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Map 1.9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" b="804"/>
          <a:stretch>
            <a:fillRect/>
          </a:stretch>
        </p:blipFill>
        <p:spPr>
          <a:xfrm>
            <a:off x="4859338" y="981075"/>
            <a:ext cx="4284662" cy="5876925"/>
          </a:xfrm>
        </p:spPr>
      </p:pic>
      <p:pic>
        <p:nvPicPr>
          <p:cNvPr id="7" name="Content Placeholder 6" descr="Map 1.8.pn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" b="786"/>
          <a:stretch>
            <a:fillRect/>
          </a:stretch>
        </p:blipFill>
        <p:spPr>
          <a:xfrm>
            <a:off x="0" y="981075"/>
            <a:ext cx="4284663" cy="587692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1080"/>
            <a:ext cx="8229600" cy="936625"/>
          </a:xfrm>
        </p:spPr>
        <p:txBody>
          <a:bodyPr/>
          <a:lstStyle/>
          <a:p>
            <a:pPr marL="144000" indent="-360000"/>
            <a:r>
              <a:rPr lang="en-GB" dirty="0" smtClean="0">
                <a:solidFill>
                  <a:schemeClr val="bg1"/>
                </a:solidFill>
              </a:rPr>
              <a:t>In</a:t>
            </a:r>
            <a:r>
              <a:rPr lang="pl-PL" dirty="0" smtClean="0">
                <a:solidFill>
                  <a:schemeClr val="bg1"/>
                </a:solidFill>
              </a:rPr>
              <a:t>nowacje pozostają skoncentrowane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47523" y="177281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Wydatki łączne </a:t>
            </a:r>
          </a:p>
          <a:p>
            <a:r>
              <a:rPr lang="pl-PL" b="1" dirty="0" smtClean="0"/>
              <a:t>na B+R, 2014</a:t>
            </a:r>
            <a:endParaRPr lang="pl-PL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932040" y="176730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Innowacje według regionów, 2017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4230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39850"/>
            <a:ext cx="8964488" cy="1225054"/>
          </a:xfrm>
        </p:spPr>
        <p:txBody>
          <a:bodyPr/>
          <a:lstStyle/>
          <a:p>
            <a:r>
              <a:rPr lang="pl-PL" dirty="0" smtClean="0"/>
              <a:t>Więcej inwestycji potrzebnych do </a:t>
            </a:r>
            <a:r>
              <a:rPr lang="pl-PL" dirty="0"/>
              <a:t>osiągnięcia </a:t>
            </a:r>
            <a:r>
              <a:rPr lang="pl-PL" dirty="0" smtClean="0"/>
              <a:t>celów klimatycznych 2030 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8617846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115616" y="4077072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Udział odnawialnych źródeł energii </a:t>
            </a:r>
            <a:r>
              <a:rPr lang="pl-PL" b="1" dirty="0" smtClean="0"/>
              <a:t>do </a:t>
            </a:r>
            <a:r>
              <a:rPr lang="pl-PL" b="1" dirty="0"/>
              <a:t>całkowitego zużycia </a:t>
            </a:r>
            <a:r>
              <a:rPr lang="pl-PL" b="1" dirty="0" smtClean="0"/>
              <a:t>energii w latach </a:t>
            </a:r>
            <a:r>
              <a:rPr lang="pl-PL" b="1" dirty="0"/>
              <a:t>2006 i 2015 </a:t>
            </a:r>
            <a:endParaRPr lang="pl-PL" b="1" dirty="0" smtClean="0"/>
          </a:p>
          <a:p>
            <a:r>
              <a:rPr lang="pl-PL" b="1" dirty="0" smtClean="0"/>
              <a:t>w stosunku do celu 2020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9078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Miasta emitujące </a:t>
            </a:r>
            <a:r>
              <a:rPr lang="en-GB" dirty="0" smtClean="0"/>
              <a:t>	</a:t>
            </a:r>
            <a:r>
              <a:rPr lang="pl-PL" dirty="0" smtClean="0"/>
              <a:t> </a:t>
            </a:r>
            <a:r>
              <a:rPr lang="pl-PL" dirty="0" smtClean="0"/>
              <a:t>     ale o wysokim       </a:t>
            </a:r>
            <a:r>
              <a:rPr lang="pl-PL" dirty="0" smtClean="0"/>
              <a:t>mniej 				     </a:t>
            </a:r>
            <a:r>
              <a:rPr lang="pl-PL" dirty="0" smtClean="0"/>
              <a:t>zanieczyszczeniu</a:t>
            </a:r>
            <a:endParaRPr lang="en-GB" dirty="0"/>
          </a:p>
        </p:txBody>
      </p:sp>
      <p:pic>
        <p:nvPicPr>
          <p:cNvPr id="5" name="Content Placeholder 4" descr="Map 3.10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" b="786"/>
          <a:stretch>
            <a:fillRect/>
          </a:stretch>
        </p:blipFill>
        <p:spPr/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991797"/>
            <a:ext cx="4284662" cy="585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0344" y="177066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Dostęp do </a:t>
            </a:r>
            <a:r>
              <a:rPr lang="pl-PL" b="1" dirty="0"/>
              <a:t>terenów </a:t>
            </a:r>
            <a:r>
              <a:rPr lang="pl-PL" b="1" dirty="0" smtClean="0"/>
              <a:t>zielonych w miastach, 2012</a:t>
            </a:r>
            <a:endParaRPr lang="pl-PL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932040" y="1784317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Koncentracja pyłów PM10 </a:t>
            </a:r>
          </a:p>
          <a:p>
            <a:r>
              <a:rPr lang="pl-PL" b="1" dirty="0" smtClean="0"/>
              <a:t>w miastach, 2014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56743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120" y="980838"/>
            <a:ext cx="4216654" cy="5877698"/>
          </a:xfr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95536" y="1124223"/>
            <a:ext cx="8229600" cy="936625"/>
          </a:xfrm>
        </p:spPr>
        <p:txBody>
          <a:bodyPr/>
          <a:lstStyle/>
          <a:p>
            <a:r>
              <a:rPr lang="pl-PL" dirty="0" smtClean="0"/>
              <a:t>   </a:t>
            </a:r>
            <a:r>
              <a:rPr lang="en-GB" dirty="0" err="1" smtClean="0"/>
              <a:t>Ograniczona</a:t>
            </a:r>
            <a:r>
              <a:rPr lang="en-GB"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en-GB" dirty="0" err="1" smtClean="0"/>
              <a:t>konkurencja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2276873"/>
            <a:ext cx="4546848" cy="3744516"/>
          </a:xfrm>
        </p:spPr>
        <p:txBody>
          <a:bodyPr/>
          <a:lstStyle/>
          <a:p>
            <a:r>
              <a:rPr lang="pl-PL" sz="2400" dirty="0" smtClean="0"/>
              <a:t>Zbyt </a:t>
            </a:r>
            <a:r>
              <a:rPr lang="pl-PL" sz="2400" dirty="0"/>
              <a:t>wiele umów dla pojedynczych </a:t>
            </a:r>
            <a:r>
              <a:rPr lang="pl-PL" sz="2400" dirty="0" smtClean="0"/>
              <a:t>oferentów</a:t>
            </a:r>
            <a:endParaRPr lang="pl-PL" sz="2400" dirty="0"/>
          </a:p>
          <a:p>
            <a:r>
              <a:rPr lang="pl-PL" sz="2400" dirty="0"/>
              <a:t>Nie zawsze zmowy</a:t>
            </a:r>
          </a:p>
          <a:p>
            <a:r>
              <a:rPr lang="pl-PL" sz="2400" dirty="0"/>
              <a:t>Niska wartość </a:t>
            </a:r>
            <a:r>
              <a:rPr lang="pl-PL" sz="2400" dirty="0" smtClean="0"/>
              <a:t>za dane pieniądze?</a:t>
            </a:r>
            <a:endParaRPr lang="pl-PL" sz="2400" dirty="0"/>
          </a:p>
          <a:p>
            <a:r>
              <a:rPr lang="pl-PL" sz="2400" dirty="0"/>
              <a:t>Więcej e-zamówień</a:t>
            </a:r>
          </a:p>
          <a:p>
            <a:r>
              <a:rPr lang="pl-PL" sz="2400" dirty="0" smtClean="0"/>
              <a:t>Lepszy dostęp do informacji</a:t>
            </a:r>
            <a:endParaRPr lang="pl-PL" sz="2400" dirty="0"/>
          </a:p>
          <a:p>
            <a:r>
              <a:rPr lang="pl-PL" sz="2400" dirty="0"/>
              <a:t>Więcej ofert spoza kraju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4990350" y="1844824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Zamówienia publiczne - pojedynczy oferenci, </a:t>
            </a:r>
          </a:p>
          <a:p>
            <a:r>
              <a:rPr lang="pl-PL" b="1" dirty="0" smtClean="0"/>
              <a:t>średnia </a:t>
            </a:r>
            <a:r>
              <a:rPr lang="pl-PL" b="1" dirty="0" smtClean="0"/>
              <a:t>2013-2015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63732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64" y="980302"/>
            <a:ext cx="4216655" cy="5877698"/>
          </a:xfr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229600" cy="936625"/>
          </a:xfrm>
        </p:spPr>
        <p:txBody>
          <a:bodyPr/>
          <a:lstStyle/>
          <a:p>
            <a:r>
              <a:rPr lang="pl-PL" dirty="0" smtClean="0"/>
              <a:t>     Wzmocnienie </a:t>
            </a:r>
            <a:br>
              <a:rPr lang="pl-PL" dirty="0" smtClean="0"/>
            </a:br>
            <a:r>
              <a:rPr lang="pl-PL" dirty="0" smtClean="0"/>
              <a:t>instytucjonalne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95536" y="2564904"/>
            <a:ext cx="4038600" cy="3744516"/>
          </a:xfrm>
        </p:spPr>
        <p:txBody>
          <a:bodyPr/>
          <a:lstStyle/>
          <a:p>
            <a:r>
              <a:rPr lang="pl-PL" sz="2400" dirty="0"/>
              <a:t>Jakość i bezstronność usług publicznych jest nierównomierna</a:t>
            </a:r>
          </a:p>
          <a:p>
            <a:r>
              <a:rPr lang="pl-PL" sz="2400" dirty="0"/>
              <a:t>Łatwość prowadzenia działalności może być </a:t>
            </a:r>
            <a:r>
              <a:rPr lang="pl-PL" sz="2400" dirty="0" smtClean="0"/>
              <a:t>poprawiona</a:t>
            </a:r>
            <a:endParaRPr lang="pl-PL" sz="2400" dirty="0"/>
          </a:p>
          <a:p>
            <a:r>
              <a:rPr lang="pl-PL" sz="2400" dirty="0" smtClean="0"/>
              <a:t>E-zarządzanie </a:t>
            </a:r>
            <a:r>
              <a:rPr lang="pl-PL" sz="2400" dirty="0"/>
              <a:t>może pomóc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5580112" y="1282604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Europejska jakość zarządzania, 2017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100056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4032696" cy="936625"/>
          </a:xfrm>
        </p:spPr>
        <p:txBody>
          <a:bodyPr/>
          <a:lstStyle/>
          <a:p>
            <a:pPr algn="ctr"/>
            <a:r>
              <a:rPr lang="en-GB" dirty="0" err="1"/>
              <a:t>Wpływ</a:t>
            </a:r>
            <a:r>
              <a:rPr lang="en-GB" dirty="0"/>
              <a:t> </a:t>
            </a:r>
            <a:r>
              <a:rPr lang="en-GB" dirty="0" err="1"/>
              <a:t>polityki</a:t>
            </a:r>
            <a:r>
              <a:rPr lang="en-GB" dirty="0"/>
              <a:t> </a:t>
            </a:r>
            <a:r>
              <a:rPr lang="en-GB" dirty="0" err="1"/>
              <a:t>spójności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2788479"/>
            <a:ext cx="3744416" cy="3529013"/>
          </a:xfrm>
        </p:spPr>
        <p:txBody>
          <a:bodyPr/>
          <a:lstStyle/>
          <a:p>
            <a:r>
              <a:rPr lang="pl-PL" dirty="0"/>
              <a:t>8,5% inwestycji publicznych w UE </a:t>
            </a:r>
            <a:r>
              <a:rPr lang="pl-PL" dirty="0" smtClean="0"/>
              <a:t>i </a:t>
            </a:r>
            <a:r>
              <a:rPr lang="pl-PL" dirty="0"/>
              <a:t>61% w </a:t>
            </a:r>
            <a:r>
              <a:rPr lang="pl-PL" dirty="0" smtClean="0"/>
              <a:t>Polsce</a:t>
            </a:r>
          </a:p>
          <a:p>
            <a:pPr marL="0" indent="0">
              <a:buNone/>
            </a:pPr>
            <a:endParaRPr lang="pl-PL" sz="1000" dirty="0"/>
          </a:p>
          <a:p>
            <a:r>
              <a:rPr lang="pl-PL" dirty="0" smtClean="0"/>
              <a:t>zwiększa </a:t>
            </a:r>
            <a:r>
              <a:rPr lang="pl-PL" dirty="0"/>
              <a:t>PKB </a:t>
            </a:r>
            <a:r>
              <a:rPr lang="pl-PL" dirty="0" smtClean="0"/>
              <a:t>w UE-13 o </a:t>
            </a:r>
            <a:r>
              <a:rPr lang="pl-PL" dirty="0"/>
              <a:t>3</a:t>
            </a:r>
            <a:r>
              <a:rPr lang="pl-PL" dirty="0" smtClean="0"/>
              <a:t>%</a:t>
            </a:r>
            <a:endParaRPr lang="pl-P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980728"/>
            <a:ext cx="4211960" cy="5871153"/>
          </a:xfrm>
        </p:spPr>
      </p:pic>
      <p:sp>
        <p:nvSpPr>
          <p:cNvPr id="4" name="pole tekstowe 3"/>
          <p:cNvSpPr txBox="1"/>
          <p:nvPr/>
        </p:nvSpPr>
        <p:spPr>
          <a:xfrm>
            <a:off x="5004048" y="1772816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Wpływ programów </a:t>
            </a:r>
          </a:p>
          <a:p>
            <a:r>
              <a:rPr lang="pl-PL" b="1" dirty="0" smtClean="0"/>
              <a:t>2014-2020 polityki spójności, 2030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463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3379</TotalTime>
  <Words>605</Words>
  <Application>Microsoft Office PowerPoint</Application>
  <PresentationFormat>Pokaz na ekranie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Slide_Master</vt:lpstr>
      <vt:lpstr>7 sprawozdanie   w sprawie spójności  i polityki spójności  po 2020</vt:lpstr>
      <vt:lpstr>     SPÓJNOŚĆ  GOSPODARCZA</vt:lpstr>
      <vt:lpstr>PUŁAPKA ŚREDNIEGO DOCHODU</vt:lpstr>
      <vt:lpstr>Innowacje pozostają skoncentrowane</vt:lpstr>
      <vt:lpstr>Więcej inwestycji potrzebnych do osiągnięcia celów klimatycznych 2030 </vt:lpstr>
      <vt:lpstr>Miasta emitujące        ale o wysokim       mniej          zanieczyszczeniu</vt:lpstr>
      <vt:lpstr>   Ograniczona   konkurencja</vt:lpstr>
      <vt:lpstr>     Wzmocnienie  instytucjonalne</vt:lpstr>
      <vt:lpstr>Wpływ polityki spójności</vt:lpstr>
      <vt:lpstr>Korzyści dla krajów spoza Funduszu Spójności</vt:lpstr>
      <vt:lpstr>Po roku 2020: Gdzie inwestować?</vt:lpstr>
      <vt:lpstr>Po roku 2020: Priorytety inwestycyjne</vt:lpstr>
      <vt:lpstr>Po roku 2020: Jak inwestować?</vt:lpstr>
      <vt:lpstr>Ogólny harmonogram - kluczowe działania</vt:lpstr>
      <vt:lpstr>Harmonogram WRF - kluczowe działania</vt:lpstr>
      <vt:lpstr>Konsultacje społeczne w sprawie polityki spójności na lata 2020+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Policy</dc:title>
  <dc:creator>Regional Policy</dc:creator>
  <cp:lastModifiedBy>jgoralski</cp:lastModifiedBy>
  <cp:revision>177</cp:revision>
  <dcterms:created xsi:type="dcterms:W3CDTF">2011-10-28T10:25:18Z</dcterms:created>
  <dcterms:modified xsi:type="dcterms:W3CDTF">2018-02-12T10:53:31Z</dcterms:modified>
</cp:coreProperties>
</file>