
<file path=[Content_Types].xml><?xml version="1.0" encoding="utf-8"?>
<Types xmlns="http://schemas.openxmlformats.org/package/2006/content-types">
  <Override PartName="/ppt/slides/slide47.xml" ContentType="application/vnd.openxmlformats-officedocument.presentationml.slide+xml"/>
  <Override PartName="/ppt/slides/slide58.xml" ContentType="application/vnd.openxmlformats-officedocument.presentationml.slide+xml"/>
  <Override PartName="/ppt/notesSlides/notesSlide2.xml" ContentType="application/vnd.openxmlformats-officedocument.presentationml.notesSlide+xml"/>
  <Override PartName="/ppt/diagrams/colors22.xml" ContentType="application/vnd.openxmlformats-officedocument.drawingml.diagramColors+xml"/>
  <Override PartName="/ppt/slides/slide36.xml" ContentType="application/vnd.openxmlformats-officedocument.presentationml.slide+xml"/>
  <Override PartName="/ppt/slides/slide83.xml" ContentType="application/vnd.openxmlformats-officedocument.presentationml.slide+xml"/>
  <Override PartName="/ppt/diagrams/colors11.xml" ContentType="application/vnd.openxmlformats-officedocument.drawingml.diagramColors+xml"/>
  <Override PartName="/ppt/notesSlides/notesSlide38.xml" ContentType="application/vnd.openxmlformats-officedocument.presentationml.notesSlide+xml"/>
  <Override PartName="/ppt/diagrams/data24.xml" ContentType="application/vnd.openxmlformats-officedocument.drawingml.diagramData+xml"/>
  <Override PartName="/ppt/notesSlides/notesSlide49.xml" ContentType="application/vnd.openxmlformats-officedocument.presentationml.notesSlide+xml"/>
  <Override PartName="/ppt/notesSlides/notesSlide85.xml" ContentType="application/vnd.openxmlformats-officedocument.presentationml.notesSlide+xml"/>
  <Override PartName="/ppt/slides/slide25.xml" ContentType="application/vnd.openxmlformats-officedocument.presentationml.slide+xml"/>
  <Override PartName="/ppt/slides/slide72.xml" ContentType="application/vnd.openxmlformats-officedocument.presentationml.slid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diagrams/layout9.xml" ContentType="application/vnd.openxmlformats-officedocument.drawingml.diagramLayout+xml"/>
  <Override PartName="/ppt/diagrams/data13.xml" ContentType="application/vnd.openxmlformats-officedocument.drawingml.diagramData+xml"/>
  <Override PartName="/ppt/notesSlides/notesSlide74.xml" ContentType="application/vnd.openxmlformats-officedocument.presentationml.notesSlide+xml"/>
  <Default Extension="xml" ContentType="application/xml"/>
  <Override PartName="/ppt/slides/slide14.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diagrams/quickStyle17.xml" ContentType="application/vnd.openxmlformats-officedocument.drawingml.diagramStyle+xml"/>
  <Override PartName="/ppt/diagrams/drawing18.xml" ContentType="application/vnd.ms-office.drawingml.diagramDrawing+xml"/>
  <Override PartName="/ppt/notesSlides/notesSlide63.xml" ContentType="application/vnd.openxmlformats-officedocument.presentationml.notesSlide+xml"/>
  <Override PartName="/ppt/tableStyles.xml" ContentType="application/vnd.openxmlformats-officedocument.presentationml.tableStyles+xml"/>
  <Override PartName="/ppt/diagrams/layout17.xml" ContentType="application/vnd.openxmlformats-officedocument.drawingml.diagramLayout+xml"/>
  <Override PartName="/ppt/notesSlides/notesSlide41.xml" ContentType="application/vnd.openxmlformats-officedocument.presentationml.notesSlide+xml"/>
  <Override PartName="/ppt/notesSlides/notesSlide52.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diagrams/layout1.xml" ContentType="application/vnd.openxmlformats-officedocument.drawingml.diagramLayout+xml"/>
  <Override PartName="/ppt/diagrams/data2.xml" ContentType="application/vnd.openxmlformats-officedocument.drawingml.diagramData+xml"/>
  <Override PartName="/ppt/diagrams/quickStyle20.xml" ContentType="application/vnd.openxmlformats-officedocument.drawingml.diagramStyle+xml"/>
  <Override PartName="/ppt/diagrams/drawing21.xml" ContentType="application/vnd.ms-office.drawingml.diagramDrawing+xml"/>
  <Override PartName="/ppt/slides/slide77.xml" ContentType="application/vnd.openxmlformats-officedocument.presentationml.slide+xml"/>
  <Override PartName="/ppt/slides/slide88.xml" ContentType="application/vnd.openxmlformats-officedocument.presentationml.slide+xml"/>
  <Override PartName="/ppt/diagrams/colors4.xml" ContentType="application/vnd.openxmlformats-officedocument.drawingml.diagramColors+xml"/>
  <Override PartName="/ppt/diagrams/drawing10.xml" ContentType="application/vnd.ms-office.drawingml.diagramDrawing+xml"/>
  <Override PartName="/ppt/diagrams/colors16.xml" ContentType="application/vnd.openxmlformats-officedocument.drawingml.diagramColors+xml"/>
  <Override PartName="/ppt/diagrams/data18.xml" ContentType="application/vnd.openxmlformats-officedocument.drawingml.diagramData+xml"/>
  <Override PartName="/ppt/slides/slide5.xml" ContentType="application/vnd.openxmlformats-officedocument.presentationml.slide+xml"/>
  <Override PartName="/ppt/slides/slide19.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Default Extension="png" ContentType="image/png"/>
  <Override PartName="/ppt/diagrams/drawing3.xml" ContentType="application/vnd.ms-office.drawingml.diagramDrawing+xml"/>
  <Override PartName="/ppt/diagrams/layout20.xml" ContentType="application/vnd.openxmlformats-officedocument.drawingml.diagramLayout+xml"/>
  <Override PartName="/ppt/notesSlides/notesSlide68.xml" ContentType="application/vnd.openxmlformats-officedocument.presentationml.notesSlide+xml"/>
  <Override PartName="/ppt/notesSlides/notesSlide79.xml" ContentType="application/vnd.openxmlformats-officedocument.presentationml.notesSlide+xml"/>
  <Override PartName="/ppt/slides/slide55.xml" ContentType="application/vnd.openxmlformats-officedocument.presentationml.slide+xml"/>
  <Override PartName="/ppt/theme/theme2.xml" ContentType="application/vnd.openxmlformats-officedocument.theme+xml"/>
  <Override PartName="/ppt/diagrams/quickStyle3.xml" ContentType="application/vnd.openxmlformats-officedocument.drawingml.diagramStyle+xml"/>
  <Override PartName="/ppt/notesSlides/notesSlide57.xml" ContentType="application/vnd.openxmlformats-officedocument.presentationml.notesSlide+xml"/>
  <Override PartName="/ppt/slides/slide33.xml" ContentType="application/vnd.openxmlformats-officedocument.presentationml.slide+xml"/>
  <Override PartName="/ppt/slides/slide44.xml" ContentType="application/vnd.openxmlformats-officedocument.presentationml.slide+xml"/>
  <Override PartName="/ppt/slides/slide80.xml" ContentType="application/vnd.openxmlformats-officedocument.presentationml.slide+xml"/>
  <Override PartName="/ppt/slides/slide91.xml" ContentType="application/vnd.openxmlformats-officedocument.presentationml.slide+xml"/>
  <Override PartName="/ppt/diagrams/data21.xml" ContentType="application/vnd.openxmlformats-officedocument.drawingml.diagramData+xml"/>
  <Override PartName="/ppt/notesSlides/notesSlide46.xml" ContentType="application/vnd.openxmlformats-officedocument.presentationml.notesSlide+xml"/>
  <Override PartName="/ppt/presentation.xml" ContentType="application/vnd.openxmlformats-officedocument.presentationml.presentation.main+xml"/>
  <Override PartName="/ppt/slides/slide22.xml" ContentType="application/vnd.openxmlformats-officedocument.presentationml.slide+xml"/>
  <Override PartName="/ppt/notesSlides/notesSlide24.xml" ContentType="application/vnd.openxmlformats-officedocument.presentationml.notesSlide+xml"/>
  <Override PartName="/ppt/diagrams/layout6.xml" ContentType="application/vnd.openxmlformats-officedocument.drawingml.diagramLayout+xml"/>
  <Override PartName="/ppt/diagrams/data10.xml" ContentType="application/vnd.openxmlformats-officedocument.drawingml.diagramData+xml"/>
  <Override PartName="/ppt/notesSlides/notesSlide35.xml" ContentType="application/vnd.openxmlformats-officedocument.presentationml.notesSlide+xml"/>
  <Override PartName="/ppt/notesSlides/notesSlide71.xml" ContentType="application/vnd.openxmlformats-officedocument.presentationml.notesSlide+xml"/>
  <Override PartName="/ppt/notesSlides/notesSlide82.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notesSlides/notesSlide13.xml" ContentType="application/vnd.openxmlformats-officedocument.presentationml.notesSlide+xml"/>
  <Override PartName="/ppt/diagrams/data7.xml" ContentType="application/vnd.openxmlformats-officedocument.drawingml.diagramData+xml"/>
  <Override PartName="/ppt/diagrams/colors9.xml" ContentType="application/vnd.openxmlformats-officedocument.drawingml.diagramColors+xml"/>
  <Override PartName="/ppt/diagrams/quickStyle14.xml" ContentType="application/vnd.openxmlformats-officedocument.drawingml.diagramStyle+xml"/>
  <Override PartName="/ppt/diagrams/drawing15.xml" ContentType="application/vnd.ms-office.drawingml.diagramDrawing+xml"/>
  <Override PartName="/ppt/notesSlides/notesSlide60.xml" ContentType="application/vnd.openxmlformats-officedocument.presentationml.notesSlide+xml"/>
  <Override PartName="/ppt/diagrams/quickStyle25.xml" ContentType="application/vnd.openxmlformats-officedocument.drawingml.diagramStyle+xml"/>
  <Override PartName="/ppt/slideLayouts/slideLayout10.xml" ContentType="application/vnd.openxmlformats-officedocument.presentationml.slideLayout+xml"/>
  <Override PartName="/ppt/diagrams/drawing8.xml" ContentType="application/vnd.ms-office.drawingml.diagramDrawing+xml"/>
  <Override PartName="/ppt/diagrams/layout25.xml" ContentType="application/vnd.openxmlformats-officedocument.drawingml.diagramLayout+xml"/>
  <Override PartName="/ppt/diagrams/quickStyle8.xml" ContentType="application/vnd.openxmlformats-officedocument.drawingml.diagramStyle+xml"/>
  <Override PartName="/ppt/diagrams/layout14.xml" ContentType="application/vnd.openxmlformats-officedocument.drawingml.diagramLayout+xml"/>
  <Override PartName="/ppt/slides/slide49.xml" ContentType="application/vnd.openxmlformats-officedocument.presentationml.slide+xml"/>
  <Override PartName="/ppt/notesSlides/notesSlide4.xml" ContentType="application/vnd.openxmlformats-officedocument.presentationml.notesSlide+xml"/>
  <Override PartName="/ppt/diagrams/colors24.xml" ContentType="application/vnd.openxmlformats-officedocument.drawingml.diagramColors+xml"/>
  <Override PartName="/ppt/slides/slide38.xml" ContentType="application/vnd.openxmlformats-officedocument.presentationml.slide+xml"/>
  <Override PartName="/ppt/slides/slide85.xml" ContentType="application/vnd.openxmlformats-officedocument.presentationml.slide+xml"/>
  <Override PartName="/ppt/diagrams/colors1.xml" ContentType="application/vnd.openxmlformats-officedocument.drawingml.diagramColors+xml"/>
  <Override PartName="/ppt/diagrams/colors13.xml" ContentType="application/vnd.openxmlformats-officedocument.drawingml.diagramColors+xml"/>
  <Override PartName="/ppt/notesSlides/notesSlide87.xml" ContentType="application/vnd.openxmlformats-officedocument.presentationml.notesSlide+xml"/>
  <Override PartName="/ppt/slides/slide27.xml" ContentType="application/vnd.openxmlformats-officedocument.presentationml.slide+xml"/>
  <Override PartName="/ppt/slides/slide74.xml" ContentType="application/vnd.openxmlformats-officedocument.presentationml.slide+xml"/>
  <Override PartName="/ppt/slideLayouts/slideLayout4.xml" ContentType="application/vnd.openxmlformats-officedocument.presentationml.slideLayout+xml"/>
  <Override PartName="/ppt/notesSlides/notesSlide29.xml" ContentType="application/vnd.openxmlformats-officedocument.presentationml.notesSlide+xml"/>
  <Override PartName="/ppt/diagrams/data15.xml" ContentType="application/vnd.openxmlformats-officedocument.drawingml.diagramData+xml"/>
  <Override PartName="/ppt/notesSlides/notesSlide76.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notesSlides/notesSlide18.xml" ContentType="application/vnd.openxmlformats-officedocument.presentationml.notesSlide+xml"/>
  <Override PartName="/ppt/diagrams/quickStyle19.xml" ContentType="application/vnd.openxmlformats-officedocument.drawingml.diagramStyle+xml"/>
  <Override PartName="/ppt/notesSlides/notesSlide65.xml" ContentType="application/vnd.openxmlformats-officedocument.presentationml.notesSlide+xml"/>
  <Override PartName="/ppt/slides/slide41.xml" ContentType="application/vnd.openxmlformats-officedocument.presentationml.slide+xml"/>
  <Override PartName="/ppt/notesSlides/notesSlide43.xml" ContentType="application/vnd.openxmlformats-officedocument.presentationml.notesSlide+xml"/>
  <Override PartName="/ppt/notesSlides/notesSlide54.xml" ContentType="application/vnd.openxmlformats-officedocument.presentationml.notesSlide+xml"/>
  <Override PartName="/ppt/notesSlides/notesSlide90.xml" ContentType="application/vnd.openxmlformats-officedocument.presentationml.notesSlide+xml"/>
  <Override PartName="/ppt/slides/slide30.xml" ContentType="application/vnd.openxmlformats-officedocument.presentationml.slide+xml"/>
  <Override PartName="/ppt/notesSlides/notesSlide32.xml" ContentType="application/vnd.openxmlformats-officedocument.presentationml.notesSlide+xml"/>
  <Override PartName="/ppt/diagrams/layout19.xml" ContentType="application/vnd.openxmlformats-officedocument.drawingml.diagramLayout+xml"/>
  <Override PartName="/ppt/notesSlides/notesSlide9.xml" ContentType="application/vnd.openxmlformats-officedocument.presentationml.notesSlide+xml"/>
  <Override PartName="/ppt/notesSlides/notesSlide21.xml" ContentType="application/vnd.openxmlformats-officedocument.presentationml.notesSlide+xml"/>
  <Override PartName="/ppt/diagrams/layout3.xml" ContentType="application/vnd.openxmlformats-officedocument.drawingml.diagramLayout+xml"/>
  <Override PartName="/ppt/diagrams/data4.xml" ContentType="application/vnd.openxmlformats-officedocument.drawingml.diagramData+xml"/>
  <Override PartName="/ppt/diagrams/quickStyle22.xml" ContentType="application/vnd.openxmlformats-officedocument.drawingml.diagramStyle+xml"/>
  <Override PartName="/ppt/diagrams/drawing23.xml" ContentType="application/vnd.ms-office.drawingml.diagramDrawing+xml"/>
  <Override PartName="/ppt/slides/slide79.xml" ContentType="application/vnd.openxmlformats-officedocument.presentationml.slide+xml"/>
  <Override PartName="/ppt/notesSlides/notesSlide10.xml" ContentType="application/vnd.openxmlformats-officedocument.presentationml.notesSlide+xml"/>
  <Override PartName="/ppt/diagrams/colors6.xml" ContentType="application/vnd.openxmlformats-officedocument.drawingml.diagramColors+xml"/>
  <Override PartName="/ppt/diagrams/quickStyle11.xml" ContentType="application/vnd.openxmlformats-officedocument.drawingml.diagramStyle+xml"/>
  <Override PartName="/ppt/diagrams/drawing12.xml" ContentType="application/vnd.ms-office.drawingml.diagramDrawing+xml"/>
  <Override PartName="/ppt/diagrams/colors18.xml" ContentType="application/vnd.openxmlformats-officedocument.drawingml.diagramColors+xml"/>
  <Override PartName="/ppt/slides/slide7.xml" ContentType="application/vnd.openxmlformats-officedocument.presentationml.slide+xml"/>
  <Override PartName="/ppt/slides/slide68.xml" ContentType="application/vnd.openxmlformats-officedocument.presentationml.slide+xml"/>
  <Override PartName="/ppt/slideLayouts/slideLayout9.xml" ContentType="application/vnd.openxmlformats-officedocument.presentationml.slideLayout+xml"/>
  <Override PartName="/ppt/diagrams/drawing5.xml" ContentType="application/vnd.ms-office.drawingml.diagramDrawing+xml"/>
  <Override PartName="/ppt/diagrams/layout11.xml" ContentType="application/vnd.openxmlformats-officedocument.drawingml.diagramLayout+xml"/>
  <Override PartName="/ppt/diagrams/layout22.xml" ContentType="application/vnd.openxmlformats-officedocument.drawingml.diagramLayout+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notesSlides/notesSlide1.xml" ContentType="application/vnd.openxmlformats-officedocument.presentationml.notesSlide+xml"/>
  <Override PartName="/ppt/diagrams/colors2.xml" ContentType="application/vnd.openxmlformats-officedocument.drawingml.diagramColors+xml"/>
  <Override PartName="/ppt/diagrams/quickStyle5.xml" ContentType="application/vnd.openxmlformats-officedocument.drawingml.diagramStyle+xml"/>
  <Override PartName="/ppt/diagrams/data16.xml" ContentType="application/vnd.openxmlformats-officedocument.drawingml.diagramData+xml"/>
  <Override PartName="/ppt/notesSlides/notesSlide59.xml" ContentType="application/vnd.openxmlformats-officedocument.presentationml.notesSlide+xml"/>
  <Override PartName="/ppt/notesSlides/notesSlide88.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s/slide64.xml" ContentType="application/vnd.openxmlformats-officedocument.presentationml.slide+xml"/>
  <Override PartName="/ppt/slideLayouts/slideLayout5.xml" ContentType="application/vnd.openxmlformats-officedocument.presentationml.slideLayout+xml"/>
  <Override PartName="/ppt/notesSlides/notesSlide19.xml" ContentType="application/vnd.openxmlformats-officedocument.presentationml.notesSlide+xml"/>
  <Override PartName="/ppt/diagrams/drawing1.xml" ContentType="application/vnd.ms-office.drawingml.diagramDrawing+xml"/>
  <Override PartName="/ppt/diagrams/colors10.xml" ContentType="application/vnd.openxmlformats-officedocument.drawingml.diagramColors+xml"/>
  <Override PartName="/ppt/diagrams/colors21.xml" ContentType="application/vnd.openxmlformats-officedocument.drawingml.diagramColors+xml"/>
  <Override PartName="/ppt/diagrams/data23.xml" ContentType="application/vnd.openxmlformats-officedocument.drawingml.diagramData+xml"/>
  <Override PartName="/ppt/notesSlides/notesSlide48.xml" ContentType="application/vnd.openxmlformats-officedocument.presentationml.notesSlide+xml"/>
  <Override PartName="/ppt/notesSlides/notesSlide66.xml" ContentType="application/vnd.openxmlformats-officedocument.presentationml.notesSlide+xml"/>
  <Override PartName="/ppt/notesSlides/notesSlide77.xml" ContentType="application/vnd.openxmlformats-officedocument.presentationml.notesSlide+xml"/>
  <Override PartName="/ppt/slides/slide24.xml" ContentType="application/vnd.openxmlformats-officedocument.presentationml.slide+xml"/>
  <Override PartName="/ppt/slides/slide35.xml" ContentType="application/vnd.openxmlformats-officedocument.presentationml.slide+xml"/>
  <Override PartName="/ppt/slides/slide53.xml" ContentType="application/vnd.openxmlformats-officedocument.presentationml.slide+xml"/>
  <Override PartName="/ppt/slides/slide71.xml" ContentType="application/vnd.openxmlformats-officedocument.presentationml.slide+xml"/>
  <Override PartName="/ppt/slides/slide82.xml" ContentType="application/vnd.openxmlformats-officedocument.presentationml.slide+xml"/>
  <Override PartName="/ppt/diagrams/quickStyle1.xml" ContentType="application/vnd.openxmlformats-officedocument.drawingml.diagramStyle+xml"/>
  <Override PartName="/ppt/diagrams/layout8.xml" ContentType="application/vnd.openxmlformats-officedocument.drawingml.diagramLayout+xml"/>
  <Override PartName="/ppt/diagrams/data12.xml" ContentType="application/vnd.openxmlformats-officedocument.drawingml.diagramData+xml"/>
  <Override PartName="/ppt/notesSlides/notesSlide37.xml" ContentType="application/vnd.openxmlformats-officedocument.presentationml.notesSlide+xml"/>
  <Override PartName="/ppt/notesSlides/notesSlide55.xml" ContentType="application/vnd.openxmlformats-officedocument.presentationml.notesSlide+xml"/>
  <Override PartName="/ppt/notesSlides/notesSlide84.xml" ContentType="application/vnd.openxmlformats-officedocument.presentationml.notesSlide+xml"/>
  <Override PartName="/ppt/slides/slide13.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6.xml" ContentType="application/vnd.openxmlformats-officedocument.presentationml.notesSlide+xml"/>
  <Override PartName="/ppt/diagrams/data9.xml" ContentType="application/vnd.openxmlformats-officedocument.drawingml.diagramData+xml"/>
  <Override PartName="/ppt/diagrams/quickStyle16.xml" ContentType="application/vnd.openxmlformats-officedocument.drawingml.diagramStyle+xml"/>
  <Override PartName="/ppt/diagrams/drawing17.xml" ContentType="application/vnd.ms-office.drawingml.diagramDrawing+xml"/>
  <Override PartName="/ppt/notesSlides/notesSlide44.xml" ContentType="application/vnd.openxmlformats-officedocument.presentationml.notesSlide+xml"/>
  <Override PartName="/ppt/notesSlides/notesSlide62.xml" ContentType="application/vnd.openxmlformats-officedocument.presentationml.notesSlide+xml"/>
  <Override PartName="/ppt/notesSlides/notesSlide73.xml" ContentType="application/vnd.openxmlformats-officedocument.presentationml.notesSlide+xml"/>
  <Override PartName="/ppt/notesSlides/notesSlide91.xml" ContentType="application/vnd.openxmlformats-officedocument.presentationml.notesSlide+xml"/>
  <Override PartName="/ppt/slides/slide20.xml" ContentType="application/vnd.openxmlformats-officedocument.presentationml.slide+xml"/>
  <Override PartName="/ppt/notesSlides/notesSlide22.xml" ContentType="application/vnd.openxmlformats-officedocument.presentationml.notesSlide+xml"/>
  <Override PartName="/ppt/diagrams/layout4.xml" ContentType="application/vnd.openxmlformats-officedocument.drawingml.diagramLayout+xml"/>
  <Override PartName="/ppt/notesSlides/notesSlide33.xml" ContentType="application/vnd.openxmlformats-officedocument.presentationml.notesSlide+xml"/>
  <Override PartName="/ppt/notesSlides/notesSlide51.xml" ContentType="application/vnd.openxmlformats-officedocument.presentationml.notesSlide+xml"/>
  <Override PartName="/ppt/notesSlides/notesSlide80.xml" ContentType="application/vnd.openxmlformats-officedocument.presentationml.notesSlide+xml"/>
  <Override PartName="/ppt/notesSlides/notesSlide11.xml" ContentType="application/vnd.openxmlformats-officedocument.presentationml.notesSlide+xml"/>
  <Override PartName="/ppt/diagrams/data5.xml" ContentType="application/vnd.openxmlformats-officedocument.drawingml.diagramData+xml"/>
  <Override PartName="/ppt/diagrams/colors7.xml" ContentType="application/vnd.openxmlformats-officedocument.drawingml.diagramColors+xml"/>
  <Override PartName="/ppt/diagrams/quickStyle12.xml" ContentType="application/vnd.openxmlformats-officedocument.drawingml.diagramStyle+xml"/>
  <Override PartName="/ppt/diagrams/drawing13.xml" ContentType="application/vnd.ms-office.drawingml.diagramDrawing+xml"/>
  <Override PartName="/ppt/diagrams/layout16.xml" ContentType="application/vnd.openxmlformats-officedocument.drawingml.diagramLayout+xml"/>
  <Override PartName="/ppt/notesSlides/notesSlide40.xml" ContentType="application/vnd.openxmlformats-officedocument.presentationml.notesSlide+xml"/>
  <Override PartName="/ppt/diagrams/colors19.xml" ContentType="application/vnd.openxmlformats-officedocument.drawingml.diagramColors+xml"/>
  <Override PartName="/ppt/diagrams/quickStyle23.xml" ContentType="application/vnd.openxmlformats-officedocument.drawingml.diagramStyle+xml"/>
  <Override PartName="/ppt/diagrams/drawing24.xml" ContentType="application/vnd.ms-office.drawingml.diagramDrawing+xml"/>
  <Override PartName="/ppt/notesSlides/notesSlide6.xml" ContentType="application/vnd.openxmlformats-officedocument.presentationml.notesSlide+xml"/>
  <Override PartName="/ppt/diagrams/drawing6.xml" ContentType="application/vnd.ms-office.drawingml.diagramDrawing+xml"/>
  <Override PartName="/ppt/diagrams/drawing20.xml" ContentType="application/vnd.ms-office.drawingml.diagramDrawing+xml"/>
  <Override PartName="/ppt/diagrams/layout23.xml" ContentType="application/vnd.openxmlformats-officedocument.drawingml.diagramLayout+xml"/>
  <Override PartName="/ppt/slides/slide8.xml" ContentType="application/vnd.openxmlformats-officedocument.presentationml.slide+xml"/>
  <Override PartName="/ppt/slides/slide69.xml" ContentType="application/vnd.openxmlformats-officedocument.presentationml.slide+xml"/>
  <Override PartName="/ppt/slides/slide87.xml" ContentType="application/vnd.openxmlformats-officedocument.presentationml.slide+xml"/>
  <Override PartName="/ppt/diagrams/data1.xml" ContentType="application/vnd.openxmlformats-officedocument.drawingml.diagramData+xml"/>
  <Override PartName="/ppt/diagrams/colors3.xml" ContentType="application/vnd.openxmlformats-officedocument.drawingml.diagramColors+xml"/>
  <Override PartName="/ppt/diagrams/quickStyle6.xml" ContentType="application/vnd.openxmlformats-officedocument.drawingml.diagramStyle+xml"/>
  <Override PartName="/ppt/diagrams/layout12.xml" ContentType="application/vnd.openxmlformats-officedocument.drawingml.diagramLayout+xml"/>
  <Override PartName="/ppt/diagrams/colors15.xml" ContentType="application/vnd.openxmlformats-officedocument.drawingml.diagramColors+xml"/>
  <Override PartName="/ppt/notesSlides/notesSlide89.xml" ContentType="application/vnd.openxmlformats-officedocument.presentationml.notesSlide+xml"/>
  <Override PartName="/ppt/slides/slide29.xml" ContentType="application/vnd.openxmlformats-officedocument.presentationml.slide+xml"/>
  <Override PartName="/ppt/slides/slide76.xml" ContentType="application/vnd.openxmlformats-officedocument.presentationml.slide+xml"/>
  <Override PartName="/ppt/diagrams/drawing2.xml" ContentType="application/vnd.ms-office.drawingml.diagramDrawing+xml"/>
  <Override PartName="/ppt/diagrams/data17.xml" ContentType="application/vnd.openxmlformats-officedocument.drawingml.diagramData+xml"/>
  <Override PartName="/ppt/notesSlides/notesSlide78.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6.xml" ContentType="application/vnd.openxmlformats-officedocument.presentationml.slideLayout+xml"/>
  <Override PartName="/ppt/diagrams/quickStyle2.xml" ContentType="application/vnd.openxmlformats-officedocument.drawingml.diagramStyle+xml"/>
  <Override PartName="/ppt/notesSlides/notesSlide67.xml" ContentType="application/vnd.openxmlformats-officedocument.presentationml.notesSlide+xml"/>
  <Override PartName="/ppt/slides/slide43.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Override PartName="/ppt/notesSlides/notesSlide45.xml" ContentType="application/vnd.openxmlformats-officedocument.presentationml.notesSlide+xml"/>
  <Override PartName="/ppt/notesSlides/notesSlide56.xml" ContentType="application/vnd.openxmlformats-officedocument.presentationml.notesSlide+xml"/>
  <Override PartName="/ppt/slides/slide32.xml" ContentType="application/vnd.openxmlformats-officedocument.presentationml.slide+xml"/>
  <Override PartName="/ppt/notesSlides/notesSlide34.xml" ContentType="application/vnd.openxmlformats-officedocument.presentationml.notesSlide+xml"/>
  <Override PartName="/ppt/diagrams/data20.xml" ContentType="application/vnd.openxmlformats-officedocument.drawingml.diagramData+xml"/>
  <Override PartName="/ppt/notesSlides/notesSlide81.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notesSlides/notesSlide23.xml" ContentType="application/vnd.openxmlformats-officedocument.presentationml.notesSlide+xml"/>
  <Override PartName="/ppt/diagrams/layout5.xml" ContentType="application/vnd.openxmlformats-officedocument.drawingml.diagramLayout+xml"/>
  <Override PartName="/ppt/diagrams/data6.xml" ContentType="application/vnd.openxmlformats-officedocument.drawingml.diagramData+xml"/>
  <Override PartName="/ppt/diagrams/quickStyle24.xml" ContentType="application/vnd.openxmlformats-officedocument.drawingml.diagramStyle+xml"/>
  <Override PartName="/ppt/notesSlides/notesSlide70.xml" ContentType="application/vnd.openxmlformats-officedocument.presentationml.notesSlide+xml"/>
  <Override PartName="/ppt/diagrams/drawing25.xml" ContentType="application/vnd.ms-office.drawingml.diagramDrawing+xml"/>
  <Override PartName="/ppt/notesSlides/notesSlide12.xml" ContentType="application/vnd.openxmlformats-officedocument.presentationml.notesSlide+xml"/>
  <Override PartName="/ppt/diagrams/colors8.xml" ContentType="application/vnd.openxmlformats-officedocument.drawingml.diagramColors+xml"/>
  <Override PartName="/ppt/diagrams/quickStyle13.xml" ContentType="application/vnd.openxmlformats-officedocument.drawingml.diagramStyle+xml"/>
  <Override PartName="/ppt/diagrams/drawing14.xml" ContentType="application/vnd.ms-office.drawingml.diagramDrawing+xml"/>
  <Override PartName="/ppt/diagrams/drawing7.xml" ContentType="application/vnd.ms-office.drawingml.diagramDrawing+xml"/>
  <Override PartName="/ppt/diagrams/layout13.xml" ContentType="application/vnd.openxmlformats-officedocument.drawingml.diagramLayout+xml"/>
  <Override PartName="/ppt/diagrams/layout24.xml" ContentType="application/vnd.openxmlformats-officedocument.drawingml.diagramLayout+xml"/>
  <Override PartName="/ppt/slides/slide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diagrams/quickStyle7.xml" ContentType="application/vnd.openxmlformats-officedocument.drawingml.diagramStyle+xml"/>
  <Override PartName="/ppt/slides/slide48.xml" ContentType="application/vnd.openxmlformats-officedocument.presentationml.slide+xml"/>
  <Override PartName="/ppt/notesSlides/notesSlide3.xml" ContentType="application/vnd.openxmlformats-officedocument.presentationml.notesSlide+xml"/>
  <Override PartName="/ppt/diagrams/colors12.xml" ContentType="application/vnd.openxmlformats-officedocument.drawingml.diagramColors+xml"/>
  <Override PartName="/ppt/diagrams/colors23.xml" ContentType="application/vnd.openxmlformats-officedocument.drawingml.diagramColors+xml"/>
  <Override PartName="/ppt/diagrams/data25.xml" ContentType="application/vnd.openxmlformats-officedocument.drawingml.diagramData+xml"/>
  <Override PartName="/ppt/slides/slide26.xml" ContentType="application/vnd.openxmlformats-officedocument.presentationml.slide+xml"/>
  <Override PartName="/ppt/slides/slide37.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presProps.xml" ContentType="application/vnd.openxmlformats-officedocument.presentationml.presProps+xml"/>
  <Override PartName="/ppt/diagrams/data14.xml" ContentType="application/vnd.openxmlformats-officedocument.drawingml.diagramData+xml"/>
  <Override PartName="/ppt/notesSlides/notesSlide39.xml" ContentType="application/vnd.openxmlformats-officedocument.presentationml.notesSlide+xml"/>
  <Override PartName="/ppt/notesSlides/notesSlide86.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62.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diagrams/drawing19.xml" ContentType="application/vnd.ms-office.drawingml.diagramDrawing+xml"/>
  <Override PartName="/ppt/notesSlides/notesSlide64.xml" ContentType="application/vnd.openxmlformats-officedocument.presentationml.notesSlide+xml"/>
  <Override PartName="/ppt/notesSlides/notesSlide75.xml" ContentType="application/vnd.openxmlformats-officedocument.presentationml.notesSlide+xml"/>
  <Override PartName="/ppt/slides/slide51.xml" ContentType="application/vnd.openxmlformats-officedocument.presentationml.slide+xml"/>
  <Override PartName="/ppt/diagrams/quickStyle18.xml" ContentType="application/vnd.openxmlformats-officedocument.drawingml.diagramStyle+xml"/>
  <Override PartName="/ppt/notesSlides/notesSlide53.xml" ContentType="application/vnd.openxmlformats-officedocument.presentationml.notesSlide+xml"/>
  <Override PartName="/ppt/slides/slide40.xml" ContentType="application/vnd.openxmlformats-officedocument.presentationml.slide+xml"/>
  <Override PartName="/ppt/diagrams/layout18.xml" ContentType="application/vnd.openxmlformats-officedocument.drawingml.diagramLayout+xml"/>
  <Override PartName="/ppt/notesSlides/notesSlide42.xml" ContentType="application/vnd.openxmlformats-officedocument.presentationml.notesSlide+xml"/>
  <Override PartName="/ppt/notesSlides/notesSlide8.xml" ContentType="application/vnd.openxmlformats-officedocument.presentationml.notesSlide+xml"/>
  <Override PartName="/ppt/notesSlides/notesSlide20.xml" ContentType="application/vnd.openxmlformats-officedocument.presentationml.notesSlide+xml"/>
  <Override PartName="/ppt/diagrams/layout2.xml" ContentType="application/vnd.openxmlformats-officedocument.drawingml.diagramLayout+xml"/>
  <Override PartName="/ppt/notesSlides/notesSlide31.xml" ContentType="application/vnd.openxmlformats-officedocument.presentationml.notesSlide+xml"/>
  <Override PartName="/ppt/slides/slide89.xml" ContentType="application/vnd.openxmlformats-officedocument.presentationml.slide+xml"/>
  <Override PartName="/ppt/diagrams/data3.xml" ContentType="application/vnd.openxmlformats-officedocument.drawingml.diagramData+xml"/>
  <Override PartName="/ppt/diagrams/colors5.xml" ContentType="application/vnd.openxmlformats-officedocument.drawingml.diagramColors+xml"/>
  <Override PartName="/ppt/diagrams/quickStyle10.xml" ContentType="application/vnd.openxmlformats-officedocument.drawingml.diagramStyle+xml"/>
  <Override PartName="/ppt/diagrams/drawing11.xml" ContentType="application/vnd.ms-office.drawingml.diagramDrawing+xml"/>
  <Override PartName="/ppt/diagrams/colors17.xml" ContentType="application/vnd.openxmlformats-officedocument.drawingml.diagramColors+xml"/>
  <Override PartName="/ppt/diagrams/quickStyle21.xml" ContentType="application/vnd.openxmlformats-officedocument.drawingml.diagramStyle+xml"/>
  <Override PartName="/ppt/diagrams/drawing22.xml" ContentType="application/vnd.ms-office.drawingml.diagramDrawing+xml"/>
  <Override PartName="/ppt/slides/slide78.xml" ContentType="application/vnd.openxmlformats-officedocument.presentationml.slide+xml"/>
  <Override PartName="/ppt/handoutMasters/handoutMaster1.xml" ContentType="application/vnd.openxmlformats-officedocument.presentationml.handoutMaster+xml"/>
  <Override PartName="/ppt/diagrams/drawing4.xml" ContentType="application/vnd.ms-office.drawingml.diagramDrawing+xml"/>
  <Override PartName="/ppt/diagrams/data19.xml" ContentType="application/vnd.openxmlformats-officedocument.drawingml.diagramData+xml"/>
  <Override PartName="/ppt/diagrams/layout21.xml" ContentType="application/vnd.openxmlformats-officedocument.drawingml.diagramLayout+xml"/>
  <Override PartName="/docProps/core.xml" ContentType="application/vnd.openxmlformats-package.core-properties+xml"/>
  <Override PartName="/ppt/slides/slide6.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Override PartName="/ppt/diagrams/quickStyle4.xml" ContentType="application/vnd.openxmlformats-officedocument.drawingml.diagramStyle+xml"/>
  <Override PartName="/ppt/diagrams/layout10.xml" ContentType="application/vnd.openxmlformats-officedocument.drawingml.diagramLayout+xml"/>
  <Override PartName="/ppt/notesSlides/notesSlide69.xml" ContentType="application/vnd.openxmlformats-officedocument.presentationml.notesSlide+xml"/>
  <Override PartName="/ppt/slideMasters/slideMaster1.xml" ContentType="application/vnd.openxmlformats-officedocument.presentationml.slideMaster+xml"/>
  <Override PartName="/ppt/slides/slide45.xml" ContentType="application/vnd.openxmlformats-officedocument.presentationml.slide+xml"/>
  <Override PartName="/ppt/theme/theme3.xml" ContentType="application/vnd.openxmlformats-officedocument.theme+xml"/>
  <Override PartName="/ppt/diagrams/colors20.xml" ContentType="application/vnd.openxmlformats-officedocument.drawingml.diagramColors+xml"/>
  <Override PartName="/ppt/notesSlides/notesSlide47.xml" ContentType="application/vnd.openxmlformats-officedocument.presentationml.notesSlide+xml"/>
  <Override PartName="/ppt/notesSlides/notesSlide58.xml" ContentType="application/vnd.openxmlformats-officedocument.presentationml.notesSlide+xml"/>
  <Override PartName="/ppt/slides/slide34.xml" ContentType="application/vnd.openxmlformats-officedocument.presentationml.slide+xml"/>
  <Override PartName="/ppt/slides/slide81.xml" ContentType="application/vnd.openxmlformats-officedocument.presentationml.slide+xml"/>
  <Override PartName="/ppt/diagrams/data11.xml" ContentType="application/vnd.openxmlformats-officedocument.drawingml.diagramData+xml"/>
  <Override PartName="/ppt/notesSlides/notesSlide36.xml" ContentType="application/vnd.openxmlformats-officedocument.presentationml.notesSlide+xml"/>
  <Override PartName="/ppt/diagrams/data22.xml" ContentType="application/vnd.openxmlformats-officedocument.drawingml.diagramData+xml"/>
  <Override PartName="/ppt/notesSlides/notesSlide83.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70.xml" ContentType="application/vnd.openxmlformats-officedocument.presentationml.slide+xml"/>
  <Override PartName="/ppt/notesSlides/notesSlide25.xml" ContentType="application/vnd.openxmlformats-officedocument.presentationml.notesSlide+xml"/>
  <Override PartName="/ppt/diagrams/layout7.xml" ContentType="application/vnd.openxmlformats-officedocument.drawingml.diagramLayout+xml"/>
  <Override PartName="/ppt/diagrams/data8.xml" ContentType="application/vnd.openxmlformats-officedocument.drawingml.diagramData+xml"/>
  <Override PartName="/ppt/notesSlides/notesSlide72.xml" ContentType="application/vnd.openxmlformats-officedocument.presentationml.notesSlide+xml"/>
  <Override PartName="/ppt/slides/slide12.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diagrams/quickStyle15.xml" ContentType="application/vnd.openxmlformats-officedocument.drawingml.diagramStyle+xml"/>
  <Override PartName="/ppt/diagrams/drawing16.xml" ContentType="application/vnd.ms-office.drawingml.diagramDrawing+xml"/>
  <Override PartName="/ppt/notesSlides/notesSlide61.xml" ContentType="application/vnd.openxmlformats-officedocument.presentationml.notesSlide+xml"/>
  <Override PartName="/ppt/commentAuthors.xml" ContentType="application/vnd.openxmlformats-officedocument.presentationml.commentAuthors+xml"/>
  <Override PartName="/ppt/diagrams/drawing9.xml" ContentType="application/vnd.ms-office.drawingml.diagramDrawing+xml"/>
  <Override PartName="/ppt/diagrams/layout15.xml" ContentType="application/vnd.openxmlformats-officedocument.drawingml.diagramLayout+xml"/>
  <Override PartName="/ppt/notesSlides/notesSlide50.xml" ContentType="application/vnd.openxmlformats-officedocument.presentationml.notesSlide+xml"/>
  <Override PartName="/ppt/diagrams/quickStyle9.xml" ContentType="application/vnd.openxmlformats-officedocument.drawingml.diagramStyle+xml"/>
  <Override PartName="/ppt/notesSlides/notesSlide5.xml" ContentType="application/vnd.openxmlformats-officedocument.presentationml.notesSlide+xml"/>
  <Override PartName="/ppt/diagrams/colors14.xml" ContentType="application/vnd.openxmlformats-officedocument.drawingml.diagramColors+xml"/>
  <Override PartName="/ppt/diagrams/colors25.xml" ContentType="application/vnd.openxmlformats-officedocument.drawingml.diagramColor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bookmarkIdSeed="3">
  <p:sldMasterIdLst>
    <p:sldMasterId id="2147483672" r:id="rId1"/>
  </p:sldMasterIdLst>
  <p:notesMasterIdLst>
    <p:notesMasterId r:id="rId93"/>
  </p:notesMasterIdLst>
  <p:handoutMasterIdLst>
    <p:handoutMasterId r:id="rId94"/>
  </p:handoutMasterIdLst>
  <p:sldIdLst>
    <p:sldId id="373" r:id="rId2"/>
    <p:sldId id="559" r:id="rId3"/>
    <p:sldId id="560" r:id="rId4"/>
    <p:sldId id="630" r:id="rId5"/>
    <p:sldId id="565" r:id="rId6"/>
    <p:sldId id="631" r:id="rId7"/>
    <p:sldId id="723" r:id="rId8"/>
    <p:sldId id="632" r:id="rId9"/>
    <p:sldId id="633" r:id="rId10"/>
    <p:sldId id="727" r:id="rId11"/>
    <p:sldId id="634" r:id="rId12"/>
    <p:sldId id="635" r:id="rId13"/>
    <p:sldId id="728" r:id="rId14"/>
    <p:sldId id="636" r:id="rId15"/>
    <p:sldId id="638" r:id="rId16"/>
    <p:sldId id="639" r:id="rId17"/>
    <p:sldId id="640" r:id="rId18"/>
    <p:sldId id="642" r:id="rId19"/>
    <p:sldId id="643" r:id="rId20"/>
    <p:sldId id="644" r:id="rId21"/>
    <p:sldId id="729" r:id="rId22"/>
    <p:sldId id="645" r:id="rId23"/>
    <p:sldId id="646" r:id="rId24"/>
    <p:sldId id="647" r:id="rId25"/>
    <p:sldId id="648" r:id="rId26"/>
    <p:sldId id="730" r:id="rId27"/>
    <p:sldId id="650" r:id="rId28"/>
    <p:sldId id="651" r:id="rId29"/>
    <p:sldId id="652" r:id="rId30"/>
    <p:sldId id="653" r:id="rId31"/>
    <p:sldId id="654" r:id="rId32"/>
    <p:sldId id="731" r:id="rId33"/>
    <p:sldId id="732" r:id="rId34"/>
    <p:sldId id="658" r:id="rId35"/>
    <p:sldId id="659" r:id="rId36"/>
    <p:sldId id="733" r:id="rId37"/>
    <p:sldId id="734" r:id="rId38"/>
    <p:sldId id="735" r:id="rId39"/>
    <p:sldId id="672" r:id="rId40"/>
    <p:sldId id="668" r:id="rId41"/>
    <p:sldId id="673" r:id="rId42"/>
    <p:sldId id="725" r:id="rId43"/>
    <p:sldId id="669" r:id="rId44"/>
    <p:sldId id="675" r:id="rId45"/>
    <p:sldId id="677" r:id="rId46"/>
    <p:sldId id="678" r:id="rId47"/>
    <p:sldId id="724" r:id="rId48"/>
    <p:sldId id="726" r:id="rId49"/>
    <p:sldId id="563" r:id="rId50"/>
    <p:sldId id="718" r:id="rId51"/>
    <p:sldId id="681" r:id="rId52"/>
    <p:sldId id="683" r:id="rId53"/>
    <p:sldId id="682" r:id="rId54"/>
    <p:sldId id="686" r:id="rId55"/>
    <p:sldId id="684" r:id="rId56"/>
    <p:sldId id="685" r:id="rId57"/>
    <p:sldId id="687" r:id="rId58"/>
    <p:sldId id="688" r:id="rId59"/>
    <p:sldId id="689" r:id="rId60"/>
    <p:sldId id="690" r:id="rId61"/>
    <p:sldId id="691" r:id="rId62"/>
    <p:sldId id="692" r:id="rId63"/>
    <p:sldId id="694" r:id="rId64"/>
    <p:sldId id="693" r:id="rId65"/>
    <p:sldId id="696" r:id="rId66"/>
    <p:sldId id="695" r:id="rId67"/>
    <p:sldId id="697" r:id="rId68"/>
    <p:sldId id="698" r:id="rId69"/>
    <p:sldId id="699" r:id="rId70"/>
    <p:sldId id="700" r:id="rId71"/>
    <p:sldId id="705" r:id="rId72"/>
    <p:sldId id="701" r:id="rId73"/>
    <p:sldId id="702" r:id="rId74"/>
    <p:sldId id="703" r:id="rId75"/>
    <p:sldId id="706" r:id="rId76"/>
    <p:sldId id="707" r:id="rId77"/>
    <p:sldId id="708" r:id="rId78"/>
    <p:sldId id="709" r:id="rId79"/>
    <p:sldId id="711" r:id="rId80"/>
    <p:sldId id="713" r:id="rId81"/>
    <p:sldId id="714" r:id="rId82"/>
    <p:sldId id="715" r:id="rId83"/>
    <p:sldId id="716" r:id="rId84"/>
    <p:sldId id="717" r:id="rId85"/>
    <p:sldId id="679" r:id="rId86"/>
    <p:sldId id="719" r:id="rId87"/>
    <p:sldId id="680" r:id="rId88"/>
    <p:sldId id="665" r:id="rId89"/>
    <p:sldId id="600" r:id="rId90"/>
    <p:sldId id="601" r:id="rId91"/>
    <p:sldId id="520" r:id="rId92"/>
  </p:sldIdLst>
  <p:sldSz cx="9144000" cy="6858000" type="screen4x3"/>
  <p:notesSz cx="6743700" cy="9875838"/>
  <p:defaultTextStyle>
    <a:defPPr>
      <a:defRPr lang="pl-PL"/>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3126">
          <p15:clr>
            <a:srgbClr val="A4A3A4"/>
          </p15:clr>
        </p15:guide>
        <p15:guide id="2" pos="214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rcin Bora" initials="MB" lastIdx="3" clrIdx="0">
    <p:extLst>
      <p:ext uri="{19B8F6BF-5375-455C-9EA6-DF929625EA0E}">
        <p15:presenceInfo xmlns:p15="http://schemas.microsoft.com/office/powerpoint/2012/main" xmlns="" userId="S-1-5-21-993268263-2097026863-2477634896-359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F4C518"/>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ABFCF23-3B69-468F-B69F-88F6DE6A72F2}" styleName="Styl pośredni 1 — Ak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10A1B5D5-9B99-4C35-A422-299274C87663}" styleName="Styl pośredni 1 — Ak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073A0DAA-6AF3-43AB-8588-CEC1D06C72B9}" styleName="Styl pośredni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Styl pośredni 2 — Ak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2D5ABB26-0587-4C30-8999-92F81FD0307C}" styleName="Bez stylu, bez siatki">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931" autoAdjust="0"/>
    <p:restoredTop sz="85995" autoAdjust="0"/>
  </p:normalViewPr>
  <p:slideViewPr>
    <p:cSldViewPr>
      <p:cViewPr varScale="1">
        <p:scale>
          <a:sx n="93" d="100"/>
          <a:sy n="93" d="100"/>
        </p:scale>
        <p:origin x="-648"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13350"/>
    </p:cViewPr>
  </p:sorterViewPr>
  <p:notesViewPr>
    <p:cSldViewPr>
      <p:cViewPr varScale="1">
        <p:scale>
          <a:sx n="82" d="100"/>
          <a:sy n="82" d="100"/>
        </p:scale>
        <p:origin x="3972" y="84"/>
      </p:cViewPr>
      <p:guideLst>
        <p:guide orient="horz" pos="3110"/>
        <p:guide pos="2124"/>
      </p:guideLst>
    </p:cSldViewPr>
  </p:notesViewPr>
  <p:gridSpacing cx="73736200" cy="7373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slide" Target="slides/slide88.xml"/><Relationship Id="rId97"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commentAuthors" Target="commentAuthor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notesMaster" Target="notesMasters/notesMaster1.xml"/><Relationship Id="rId98"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handoutMaster" Target="handoutMasters/handoutMaster1.xml"/><Relationship Id="rId9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diagrams/_rels/data25.xml.rels><?xml version="1.0" encoding="UTF-8" standalone="yes"?>
<Relationships xmlns="http://schemas.openxmlformats.org/package/2006/relationships"><Relationship Id="rId1" Type="http://schemas.openxmlformats.org/officeDocument/2006/relationships/hyperlink" Target="http://www.generator-efs.dolnyslask.pl/" TargetMode="External"/></Relationships>
</file>

<file path=ppt/diagrams/_rels/drawing25.xml.rels><?xml version="1.0" encoding="UTF-8" standalone="yes"?>
<Relationships xmlns="http://schemas.openxmlformats.org/package/2006/relationships"><Relationship Id="rId1" Type="http://schemas.openxmlformats.org/officeDocument/2006/relationships/hyperlink" Target="http://www.generator-efs.dolnyslask.pl/" TargetMode="Externa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A53B528-4B73-4476-AAA3-DA53D8694E89}"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pl-PL"/>
        </a:p>
      </dgm:t>
    </dgm:pt>
    <dgm:pt modelId="{621AB93B-5B7B-404A-AAC6-82585374894E}">
      <dgm:prSet phldrT="[Tekst]" custT="1"/>
      <dgm:spPr>
        <a:solidFill>
          <a:schemeClr val="bg1">
            <a:lumMod val="65000"/>
          </a:schemeClr>
        </a:solidFill>
      </dgm:spPr>
      <dgm:t>
        <a:bodyPr/>
        <a:lstStyle/>
        <a:p>
          <a:pPr algn="ctr"/>
          <a:r>
            <a:rPr lang="pl-PL" sz="1600" b="1" dirty="0" smtClean="0">
              <a:solidFill>
                <a:schemeClr val="tx1"/>
              </a:solidFill>
            </a:rPr>
            <a:t>1. </a:t>
          </a:r>
          <a:r>
            <a:rPr lang="pl-PL" sz="1600" b="1" dirty="0" err="1" smtClean="0">
              <a:solidFill>
                <a:schemeClr val="tx1"/>
              </a:solidFill>
            </a:rPr>
            <a:t>Kwalifikowalność</a:t>
          </a:r>
          <a:r>
            <a:rPr lang="pl-PL" sz="1600" b="1" dirty="0" smtClean="0">
              <a:solidFill>
                <a:schemeClr val="tx1"/>
              </a:solidFill>
            </a:rPr>
            <a:t> projektu</a:t>
          </a:r>
          <a:endParaRPr lang="pl-PL" sz="1600" b="1" u="sng" dirty="0">
            <a:solidFill>
              <a:schemeClr val="tx1"/>
            </a:solidFill>
          </a:endParaRPr>
        </a:p>
      </dgm:t>
    </dgm:pt>
    <dgm:pt modelId="{4935FEB2-1035-40C5-9A3F-135B06D2ABF1}" type="parTrans" cxnId="{976A1C1E-6896-4915-B672-0808DD888A75}">
      <dgm:prSet/>
      <dgm:spPr/>
      <dgm:t>
        <a:bodyPr/>
        <a:lstStyle/>
        <a:p>
          <a:endParaRPr lang="pl-PL"/>
        </a:p>
      </dgm:t>
    </dgm:pt>
    <dgm:pt modelId="{537A71C9-1429-45D8-846B-4BAE788264CA}" type="sibTrans" cxnId="{976A1C1E-6896-4915-B672-0808DD888A75}">
      <dgm:prSet/>
      <dgm:spPr/>
      <dgm:t>
        <a:bodyPr/>
        <a:lstStyle/>
        <a:p>
          <a:endParaRPr lang="pl-PL"/>
        </a:p>
      </dgm:t>
    </dgm:pt>
    <dgm:pt modelId="{DA6E603D-E34D-4EC6-B48D-740809166CA4}">
      <dgm:prSet phldrT="[Tekst]" custT="1"/>
      <dgm:spPr>
        <a:solidFill>
          <a:srgbClr val="FFC000">
            <a:alpha val="90000"/>
          </a:srgbClr>
        </a:solidFill>
        <a:ln>
          <a:solidFill>
            <a:srgbClr val="FFC000">
              <a:alpha val="90000"/>
            </a:srgbClr>
          </a:solidFill>
        </a:ln>
      </dgm:spPr>
      <dgm:t>
        <a:bodyPr/>
        <a:lstStyle/>
        <a:p>
          <a:pPr algn="l"/>
          <a:r>
            <a:rPr lang="pl-PL" sz="1400" dirty="0"/>
            <a:t>Projekt jest </a:t>
          </a:r>
          <a:r>
            <a:rPr lang="pl-PL" sz="1400" b="1" dirty="0"/>
            <a:t>zgodny z typem projektów </a:t>
          </a:r>
          <a:r>
            <a:rPr lang="pl-PL" sz="1400" dirty="0"/>
            <a:t>dopuszczonych </a:t>
          </a:r>
          <a:br>
            <a:rPr lang="pl-PL" sz="1400" dirty="0"/>
          </a:br>
          <a:r>
            <a:rPr lang="pl-PL" sz="1400" dirty="0"/>
            <a:t>do dofinansowania w regulaminie konkursu.</a:t>
          </a:r>
          <a:endParaRPr lang="pl-PL" sz="1400" b="1" u="sng" dirty="0">
            <a:solidFill>
              <a:schemeClr val="tx1"/>
            </a:solidFill>
          </a:endParaRPr>
        </a:p>
      </dgm:t>
    </dgm:pt>
    <dgm:pt modelId="{9F49CB28-C9A9-4FC8-82B7-C5A3A7564928}" type="sibTrans" cxnId="{E117E38E-DDD3-480D-A78D-8FCB154BAC0D}">
      <dgm:prSet/>
      <dgm:spPr/>
      <dgm:t>
        <a:bodyPr/>
        <a:lstStyle/>
        <a:p>
          <a:endParaRPr lang="pl-PL"/>
        </a:p>
      </dgm:t>
    </dgm:pt>
    <dgm:pt modelId="{A8A154FD-2259-47AC-AD68-19EF82000962}" type="parTrans" cxnId="{E117E38E-DDD3-480D-A78D-8FCB154BAC0D}">
      <dgm:prSet/>
      <dgm:spPr/>
      <dgm:t>
        <a:bodyPr/>
        <a:lstStyle/>
        <a:p>
          <a:endParaRPr lang="pl-PL"/>
        </a:p>
      </dgm:t>
    </dgm:pt>
    <dgm:pt modelId="{9C158368-C9E0-4942-8526-5CE49BCD721C}">
      <dgm:prSet phldrT="[Tekst]" custT="1"/>
      <dgm:spPr>
        <a:solidFill>
          <a:schemeClr val="bg1">
            <a:lumMod val="65000"/>
          </a:schemeClr>
        </a:solidFill>
      </dgm:spPr>
      <dgm:t>
        <a:bodyPr/>
        <a:lstStyle/>
        <a:p>
          <a:r>
            <a:rPr lang="pl-PL" sz="1600" b="1" dirty="0">
              <a:solidFill>
                <a:schemeClr val="tx1"/>
              </a:solidFill>
            </a:rPr>
            <a:t>2. </a:t>
          </a:r>
          <a:r>
            <a:rPr lang="pl-PL" sz="1600" b="1" dirty="0" err="1">
              <a:solidFill>
                <a:schemeClr val="tx1"/>
              </a:solidFill>
            </a:rPr>
            <a:t>Kwalifikowalność</a:t>
          </a:r>
          <a:r>
            <a:rPr lang="pl-PL" sz="1600" b="1" dirty="0">
              <a:solidFill>
                <a:schemeClr val="tx1"/>
              </a:solidFill>
            </a:rPr>
            <a:t> typu projektu</a:t>
          </a:r>
        </a:p>
      </dgm:t>
    </dgm:pt>
    <dgm:pt modelId="{B623BF15-8EEA-4288-8854-030DD4F9EF8D}" type="sibTrans" cxnId="{697E7323-548E-4F9A-9050-7724BAC62AE9}">
      <dgm:prSet/>
      <dgm:spPr/>
      <dgm:t>
        <a:bodyPr/>
        <a:lstStyle/>
        <a:p>
          <a:endParaRPr lang="pl-PL"/>
        </a:p>
      </dgm:t>
    </dgm:pt>
    <dgm:pt modelId="{913B76B3-2567-408B-94B7-AFBDAB2A403C}" type="parTrans" cxnId="{697E7323-548E-4F9A-9050-7724BAC62AE9}">
      <dgm:prSet/>
      <dgm:spPr/>
      <dgm:t>
        <a:bodyPr/>
        <a:lstStyle/>
        <a:p>
          <a:endParaRPr lang="pl-PL"/>
        </a:p>
      </dgm:t>
    </dgm:pt>
    <dgm:pt modelId="{32EE9BBF-B02B-4DE9-A826-A3930A24887B}">
      <dgm:prSet phldrT="[Tekst]" custT="1"/>
      <dgm:spPr>
        <a:solidFill>
          <a:srgbClr val="FFC000">
            <a:alpha val="90000"/>
          </a:srgbClr>
        </a:solidFill>
        <a:ln>
          <a:solidFill>
            <a:srgbClr val="FFC000">
              <a:alpha val="90000"/>
            </a:srgbClr>
          </a:solidFill>
        </a:ln>
      </dgm:spPr>
      <dgm:t>
        <a:bodyPr/>
        <a:lstStyle/>
        <a:p>
          <a:pPr algn="just">
            <a:lnSpc>
              <a:spcPct val="100000"/>
            </a:lnSpc>
            <a:spcAft>
              <a:spcPts val="600"/>
            </a:spcAft>
          </a:pPr>
          <a:r>
            <a:rPr lang="pl-PL" sz="1400" dirty="0"/>
            <a:t>Wniosek o dofinansowanie został </a:t>
          </a:r>
          <a:r>
            <a:rPr lang="pl-PL" sz="1400" b="1" dirty="0" smtClean="0"/>
            <a:t>złożony </a:t>
          </a:r>
          <a:r>
            <a:rPr lang="pl-PL" sz="1400" b="1" dirty="0"/>
            <a:t>w odpowiedzi na właściwy </a:t>
          </a:r>
          <a:r>
            <a:rPr lang="pl-PL" sz="1400" b="1" dirty="0" smtClean="0"/>
            <a:t>konkurs w systemie SOWA EFS RPDS.</a:t>
          </a:r>
          <a:endParaRPr lang="pl-PL" sz="1400" b="1" dirty="0"/>
        </a:p>
      </dgm:t>
    </dgm:pt>
    <dgm:pt modelId="{DC57031B-D14D-42A1-A990-761C91C4EF85}" type="sibTrans" cxnId="{B6C807A7-A846-47FD-BE65-9166C443B42C}">
      <dgm:prSet/>
      <dgm:spPr/>
      <dgm:t>
        <a:bodyPr/>
        <a:lstStyle/>
        <a:p>
          <a:endParaRPr lang="pl-PL"/>
        </a:p>
      </dgm:t>
    </dgm:pt>
    <dgm:pt modelId="{00D5B151-6E85-451D-80BE-DE7F236447A0}" type="parTrans" cxnId="{B6C807A7-A846-47FD-BE65-9166C443B42C}">
      <dgm:prSet/>
      <dgm:spPr/>
      <dgm:t>
        <a:bodyPr/>
        <a:lstStyle/>
        <a:p>
          <a:endParaRPr lang="pl-PL"/>
        </a:p>
      </dgm:t>
    </dgm:pt>
    <dgm:pt modelId="{C3F9D8BB-0B74-46F2-915C-E6C6ECE5B878}">
      <dgm:prSet phldrT="[Tekst]" custT="1"/>
      <dgm:spPr>
        <a:solidFill>
          <a:srgbClr val="FFC000">
            <a:alpha val="90000"/>
          </a:srgbClr>
        </a:solidFill>
        <a:ln>
          <a:solidFill>
            <a:srgbClr val="FFC000">
              <a:alpha val="90000"/>
            </a:srgbClr>
          </a:solidFill>
        </a:ln>
      </dgm:spPr>
      <dgm:t>
        <a:bodyPr/>
        <a:lstStyle/>
        <a:p>
          <a:pPr algn="just">
            <a:lnSpc>
              <a:spcPct val="100000"/>
            </a:lnSpc>
            <a:spcAft>
              <a:spcPts val="600"/>
            </a:spcAft>
          </a:pPr>
          <a:r>
            <a:rPr lang="pl-PL" sz="1400" b="1" dirty="0" smtClean="0">
              <a:solidFill>
                <a:srgbClr val="FF0000"/>
              </a:solidFill>
            </a:rPr>
            <a:t>289/18</a:t>
          </a:r>
          <a:endParaRPr lang="pl-PL" sz="1400" b="1" dirty="0">
            <a:solidFill>
              <a:srgbClr val="FF0000"/>
            </a:solidFill>
          </a:endParaRPr>
        </a:p>
      </dgm:t>
    </dgm:pt>
    <dgm:pt modelId="{D3477696-61B0-4E93-A726-1CE77E0A8B33}" type="parTrans" cxnId="{17D49F72-6C8A-4A1B-B6D2-7241D5A599D6}">
      <dgm:prSet/>
      <dgm:spPr/>
    </dgm:pt>
    <dgm:pt modelId="{BFC23396-834B-43A1-A0D3-8C22073502F6}" type="sibTrans" cxnId="{17D49F72-6C8A-4A1B-B6D2-7241D5A599D6}">
      <dgm:prSet/>
      <dgm:spPr/>
    </dgm:pt>
    <dgm:pt modelId="{D6CE8BFA-9063-414C-A776-B5AEE6131EDA}">
      <dgm:prSet phldrT="[Tekst]" custT="1"/>
      <dgm:spPr>
        <a:solidFill>
          <a:srgbClr val="FFC000">
            <a:alpha val="90000"/>
          </a:srgbClr>
        </a:solidFill>
        <a:ln>
          <a:solidFill>
            <a:srgbClr val="FFC000">
              <a:alpha val="90000"/>
            </a:srgbClr>
          </a:solidFill>
        </a:ln>
      </dgm:spPr>
      <dgm:t>
        <a:bodyPr/>
        <a:lstStyle/>
        <a:p>
          <a:pPr algn="l"/>
          <a:r>
            <a:rPr lang="pl-PL" sz="1400" b="1" u="none" dirty="0" smtClean="0">
              <a:solidFill>
                <a:srgbClr val="FF0000"/>
              </a:solidFill>
            </a:rPr>
            <a:t>A, B, C, D, E, F, G I H</a:t>
          </a:r>
          <a:endParaRPr lang="pl-PL" sz="1400" b="1" u="none" dirty="0">
            <a:solidFill>
              <a:srgbClr val="FF0000"/>
            </a:solidFill>
          </a:endParaRPr>
        </a:p>
      </dgm:t>
    </dgm:pt>
    <dgm:pt modelId="{16A96FEE-D657-4B57-AD2C-FAD05F424756}" type="parTrans" cxnId="{2251290C-8541-4614-B0FE-ACF7763EB20A}">
      <dgm:prSet/>
      <dgm:spPr/>
    </dgm:pt>
    <dgm:pt modelId="{9A5BFBEE-FF18-434F-945F-7DC334217B27}" type="sibTrans" cxnId="{2251290C-8541-4614-B0FE-ACF7763EB20A}">
      <dgm:prSet/>
      <dgm:spPr/>
    </dgm:pt>
    <dgm:pt modelId="{A82570EB-9047-4C30-B34C-BC41F943A042}" type="pres">
      <dgm:prSet presAssocID="{1A53B528-4B73-4476-AAA3-DA53D8694E89}" presName="Name0" presStyleCnt="0">
        <dgm:presLayoutVars>
          <dgm:dir/>
          <dgm:animLvl val="lvl"/>
          <dgm:resizeHandles val="exact"/>
        </dgm:presLayoutVars>
      </dgm:prSet>
      <dgm:spPr/>
      <dgm:t>
        <a:bodyPr/>
        <a:lstStyle/>
        <a:p>
          <a:endParaRPr lang="pl-PL"/>
        </a:p>
      </dgm:t>
    </dgm:pt>
    <dgm:pt modelId="{74CEAA77-1A9F-4EE7-8009-B36DC94847D6}" type="pres">
      <dgm:prSet presAssocID="{621AB93B-5B7B-404A-AAC6-82585374894E}" presName="linNode" presStyleCnt="0"/>
      <dgm:spPr/>
    </dgm:pt>
    <dgm:pt modelId="{30A5BAFA-D867-4432-A555-078896BF780D}" type="pres">
      <dgm:prSet presAssocID="{621AB93B-5B7B-404A-AAC6-82585374894E}" presName="parentText" presStyleLbl="node1" presStyleIdx="0" presStyleCnt="2" custLinFactNeighborX="415" custLinFactNeighborY="361">
        <dgm:presLayoutVars>
          <dgm:chMax val="1"/>
          <dgm:bulletEnabled val="1"/>
        </dgm:presLayoutVars>
      </dgm:prSet>
      <dgm:spPr/>
      <dgm:t>
        <a:bodyPr/>
        <a:lstStyle/>
        <a:p>
          <a:endParaRPr lang="pl-PL"/>
        </a:p>
      </dgm:t>
    </dgm:pt>
    <dgm:pt modelId="{5DB3C171-F262-490B-B8BB-BFFA46B0586B}" type="pres">
      <dgm:prSet presAssocID="{621AB93B-5B7B-404A-AAC6-82585374894E}" presName="descendantText" presStyleLbl="alignAccFollowNode1" presStyleIdx="0" presStyleCnt="2" custScaleY="144366" custLinFactNeighborX="136" custLinFactNeighborY="-5">
        <dgm:presLayoutVars>
          <dgm:bulletEnabled val="1"/>
        </dgm:presLayoutVars>
      </dgm:prSet>
      <dgm:spPr/>
      <dgm:t>
        <a:bodyPr/>
        <a:lstStyle/>
        <a:p>
          <a:endParaRPr lang="pl-PL"/>
        </a:p>
      </dgm:t>
    </dgm:pt>
    <dgm:pt modelId="{21203062-3061-4CFA-A1DC-A3C8D1B70C6A}" type="pres">
      <dgm:prSet presAssocID="{537A71C9-1429-45D8-846B-4BAE788264CA}" presName="sp" presStyleCnt="0"/>
      <dgm:spPr/>
    </dgm:pt>
    <dgm:pt modelId="{AAC7EB03-0D34-4E53-AA54-FF39894E56F4}" type="pres">
      <dgm:prSet presAssocID="{9C158368-C9E0-4942-8526-5CE49BCD721C}" presName="linNode" presStyleCnt="0"/>
      <dgm:spPr/>
    </dgm:pt>
    <dgm:pt modelId="{EC26B3CA-5F55-4ED6-AEA1-83422FEC2FA3}" type="pres">
      <dgm:prSet presAssocID="{9C158368-C9E0-4942-8526-5CE49BCD721C}" presName="parentText" presStyleLbl="node1" presStyleIdx="1" presStyleCnt="2">
        <dgm:presLayoutVars>
          <dgm:chMax val="1"/>
          <dgm:bulletEnabled val="1"/>
        </dgm:presLayoutVars>
      </dgm:prSet>
      <dgm:spPr/>
      <dgm:t>
        <a:bodyPr/>
        <a:lstStyle/>
        <a:p>
          <a:endParaRPr lang="pl-PL"/>
        </a:p>
      </dgm:t>
    </dgm:pt>
    <dgm:pt modelId="{6057DA86-162F-440C-8D5E-0A6D86B8CF0F}" type="pres">
      <dgm:prSet presAssocID="{9C158368-C9E0-4942-8526-5CE49BCD721C}" presName="descendantText" presStyleLbl="alignAccFollowNode1" presStyleIdx="1" presStyleCnt="2" custScaleY="125236">
        <dgm:presLayoutVars>
          <dgm:bulletEnabled val="1"/>
        </dgm:presLayoutVars>
      </dgm:prSet>
      <dgm:spPr/>
      <dgm:t>
        <a:bodyPr/>
        <a:lstStyle/>
        <a:p>
          <a:endParaRPr lang="pl-PL"/>
        </a:p>
      </dgm:t>
    </dgm:pt>
  </dgm:ptLst>
  <dgm:cxnLst>
    <dgm:cxn modelId="{B6C807A7-A846-47FD-BE65-9166C443B42C}" srcId="{621AB93B-5B7B-404A-AAC6-82585374894E}" destId="{32EE9BBF-B02B-4DE9-A826-A3930A24887B}" srcOrd="0" destOrd="0" parTransId="{00D5B151-6E85-451D-80BE-DE7F236447A0}" sibTransId="{DC57031B-D14D-42A1-A990-761C91C4EF85}"/>
    <dgm:cxn modelId="{697E7323-548E-4F9A-9050-7724BAC62AE9}" srcId="{1A53B528-4B73-4476-AAA3-DA53D8694E89}" destId="{9C158368-C9E0-4942-8526-5CE49BCD721C}" srcOrd="1" destOrd="0" parTransId="{913B76B3-2567-408B-94B7-AFBDAB2A403C}" sibTransId="{B623BF15-8EEA-4288-8854-030DD4F9EF8D}"/>
    <dgm:cxn modelId="{0837F47E-9555-4687-A14A-324DD99EBBC1}" type="presOf" srcId="{1A53B528-4B73-4476-AAA3-DA53D8694E89}" destId="{A82570EB-9047-4C30-B34C-BC41F943A042}" srcOrd="0" destOrd="0" presId="urn:microsoft.com/office/officeart/2005/8/layout/vList5"/>
    <dgm:cxn modelId="{2251290C-8541-4614-B0FE-ACF7763EB20A}" srcId="{9C158368-C9E0-4942-8526-5CE49BCD721C}" destId="{D6CE8BFA-9063-414C-A776-B5AEE6131EDA}" srcOrd="1" destOrd="0" parTransId="{16A96FEE-D657-4B57-AD2C-FAD05F424756}" sibTransId="{9A5BFBEE-FF18-434F-945F-7DC334217B27}"/>
    <dgm:cxn modelId="{BD265B88-B404-4F5F-8E25-11652EFA2BB1}" type="presOf" srcId="{32EE9BBF-B02B-4DE9-A826-A3930A24887B}" destId="{5DB3C171-F262-490B-B8BB-BFFA46B0586B}" srcOrd="0" destOrd="0" presId="urn:microsoft.com/office/officeart/2005/8/layout/vList5"/>
    <dgm:cxn modelId="{40921CF5-516A-4445-A223-093366B5410C}" type="presOf" srcId="{D6CE8BFA-9063-414C-A776-B5AEE6131EDA}" destId="{6057DA86-162F-440C-8D5E-0A6D86B8CF0F}" srcOrd="0" destOrd="1" presId="urn:microsoft.com/office/officeart/2005/8/layout/vList5"/>
    <dgm:cxn modelId="{17D49F72-6C8A-4A1B-B6D2-7241D5A599D6}" srcId="{621AB93B-5B7B-404A-AAC6-82585374894E}" destId="{C3F9D8BB-0B74-46F2-915C-E6C6ECE5B878}" srcOrd="1" destOrd="0" parTransId="{D3477696-61B0-4E93-A726-1CE77E0A8B33}" sibTransId="{BFC23396-834B-43A1-A0D3-8C22073502F6}"/>
    <dgm:cxn modelId="{976A1C1E-6896-4915-B672-0808DD888A75}" srcId="{1A53B528-4B73-4476-AAA3-DA53D8694E89}" destId="{621AB93B-5B7B-404A-AAC6-82585374894E}" srcOrd="0" destOrd="0" parTransId="{4935FEB2-1035-40C5-9A3F-135B06D2ABF1}" sibTransId="{537A71C9-1429-45D8-846B-4BAE788264CA}"/>
    <dgm:cxn modelId="{8DDFBD62-E0E5-4D28-AD96-CE4BA94BBB8B}" type="presOf" srcId="{DA6E603D-E34D-4EC6-B48D-740809166CA4}" destId="{6057DA86-162F-440C-8D5E-0A6D86B8CF0F}" srcOrd="0" destOrd="0" presId="urn:microsoft.com/office/officeart/2005/8/layout/vList5"/>
    <dgm:cxn modelId="{A02EC93F-226D-401F-A2D3-D6AEB65B11CB}" type="presOf" srcId="{621AB93B-5B7B-404A-AAC6-82585374894E}" destId="{30A5BAFA-D867-4432-A555-078896BF780D}" srcOrd="0" destOrd="0" presId="urn:microsoft.com/office/officeart/2005/8/layout/vList5"/>
    <dgm:cxn modelId="{BD3915B8-0D84-4FBC-8C17-50C9489290C8}" type="presOf" srcId="{9C158368-C9E0-4942-8526-5CE49BCD721C}" destId="{EC26B3CA-5F55-4ED6-AEA1-83422FEC2FA3}" srcOrd="0" destOrd="0" presId="urn:microsoft.com/office/officeart/2005/8/layout/vList5"/>
    <dgm:cxn modelId="{E117E38E-DDD3-480D-A78D-8FCB154BAC0D}" srcId="{9C158368-C9E0-4942-8526-5CE49BCD721C}" destId="{DA6E603D-E34D-4EC6-B48D-740809166CA4}" srcOrd="0" destOrd="0" parTransId="{A8A154FD-2259-47AC-AD68-19EF82000962}" sibTransId="{9F49CB28-C9A9-4FC8-82B7-C5A3A7564928}"/>
    <dgm:cxn modelId="{7C686551-986B-4E76-9DAD-97F7E26E7F6B}" type="presOf" srcId="{C3F9D8BB-0B74-46F2-915C-E6C6ECE5B878}" destId="{5DB3C171-F262-490B-B8BB-BFFA46B0586B}" srcOrd="0" destOrd="1" presId="urn:microsoft.com/office/officeart/2005/8/layout/vList5"/>
    <dgm:cxn modelId="{AA76611F-CF12-42A2-AA87-510D7A476138}" type="presParOf" srcId="{A82570EB-9047-4C30-B34C-BC41F943A042}" destId="{74CEAA77-1A9F-4EE7-8009-B36DC94847D6}" srcOrd="0" destOrd="0" presId="urn:microsoft.com/office/officeart/2005/8/layout/vList5"/>
    <dgm:cxn modelId="{4F2AA72F-D9AD-489D-AE6A-8331659024D2}" type="presParOf" srcId="{74CEAA77-1A9F-4EE7-8009-B36DC94847D6}" destId="{30A5BAFA-D867-4432-A555-078896BF780D}" srcOrd="0" destOrd="0" presId="urn:microsoft.com/office/officeart/2005/8/layout/vList5"/>
    <dgm:cxn modelId="{350E36B3-47B4-45C5-AA77-803EE57431AB}" type="presParOf" srcId="{74CEAA77-1A9F-4EE7-8009-B36DC94847D6}" destId="{5DB3C171-F262-490B-B8BB-BFFA46B0586B}" srcOrd="1" destOrd="0" presId="urn:microsoft.com/office/officeart/2005/8/layout/vList5"/>
    <dgm:cxn modelId="{7E714A9F-EF91-4D63-8743-AEDA131255E2}" type="presParOf" srcId="{A82570EB-9047-4C30-B34C-BC41F943A042}" destId="{21203062-3061-4CFA-A1DC-A3C8D1B70C6A}" srcOrd="1" destOrd="0" presId="urn:microsoft.com/office/officeart/2005/8/layout/vList5"/>
    <dgm:cxn modelId="{FB57FE79-DD40-4F48-8CB6-D2E70F55E7A4}" type="presParOf" srcId="{A82570EB-9047-4C30-B34C-BC41F943A042}" destId="{AAC7EB03-0D34-4E53-AA54-FF39894E56F4}" srcOrd="2" destOrd="0" presId="urn:microsoft.com/office/officeart/2005/8/layout/vList5"/>
    <dgm:cxn modelId="{F0CDF26D-6CB2-483A-BD92-75CB18D7285D}" type="presParOf" srcId="{AAC7EB03-0D34-4E53-AA54-FF39894E56F4}" destId="{EC26B3CA-5F55-4ED6-AEA1-83422FEC2FA3}" srcOrd="0" destOrd="0" presId="urn:microsoft.com/office/officeart/2005/8/layout/vList5"/>
    <dgm:cxn modelId="{EED45D53-C779-4CB6-BA14-9C37B0852D29}" type="presParOf" srcId="{AAC7EB03-0D34-4E53-AA54-FF39894E56F4}" destId="{6057DA86-162F-440C-8D5E-0A6D86B8CF0F}" srcOrd="1" destOrd="0" presId="urn:microsoft.com/office/officeart/2005/8/layout/vList5"/>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1A53B528-4B73-4476-AAA3-DA53D8694E89}"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pl-PL"/>
        </a:p>
      </dgm:t>
    </dgm:pt>
    <dgm:pt modelId="{621AB93B-5B7B-404A-AAC6-82585374894E}">
      <dgm:prSet phldrT="[Tekst]" custT="1"/>
      <dgm:spPr>
        <a:solidFill>
          <a:schemeClr val="bg1">
            <a:lumMod val="65000"/>
          </a:schemeClr>
        </a:solidFill>
      </dgm:spPr>
      <dgm:t>
        <a:bodyPr/>
        <a:lstStyle/>
        <a:p>
          <a:pPr algn="ctr"/>
          <a:r>
            <a:rPr lang="pl-PL" sz="1600" b="1" dirty="0">
              <a:solidFill>
                <a:schemeClr val="tx1"/>
              </a:solidFill>
            </a:rPr>
            <a:t>7. </a:t>
          </a:r>
          <a:r>
            <a:rPr lang="pl-PL" sz="1600" b="1" dirty="0" smtClean="0">
              <a:solidFill>
                <a:schemeClr val="tx1"/>
              </a:solidFill>
            </a:rPr>
            <a:t>Kryterium adekwatności sposobu zarządzania</a:t>
          </a:r>
          <a:endParaRPr lang="pl-PL" sz="1600" b="1" u="sng" dirty="0">
            <a:solidFill>
              <a:schemeClr val="tx1"/>
            </a:solidFill>
          </a:endParaRPr>
        </a:p>
      </dgm:t>
    </dgm:pt>
    <dgm:pt modelId="{4935FEB2-1035-40C5-9A3F-135B06D2ABF1}" type="parTrans" cxnId="{976A1C1E-6896-4915-B672-0808DD888A75}">
      <dgm:prSet/>
      <dgm:spPr/>
      <dgm:t>
        <a:bodyPr/>
        <a:lstStyle/>
        <a:p>
          <a:endParaRPr lang="pl-PL"/>
        </a:p>
      </dgm:t>
    </dgm:pt>
    <dgm:pt modelId="{537A71C9-1429-45D8-846B-4BAE788264CA}" type="sibTrans" cxnId="{976A1C1E-6896-4915-B672-0808DD888A75}">
      <dgm:prSet/>
      <dgm:spPr/>
      <dgm:t>
        <a:bodyPr/>
        <a:lstStyle/>
        <a:p>
          <a:endParaRPr lang="pl-PL"/>
        </a:p>
      </dgm:t>
    </dgm:pt>
    <dgm:pt modelId="{DA6E603D-E34D-4EC6-B48D-740809166CA4}">
      <dgm:prSet phldrT="[Tekst]" custT="1"/>
      <dgm:spPr>
        <a:solidFill>
          <a:srgbClr val="FFC000">
            <a:alpha val="90000"/>
          </a:srgbClr>
        </a:solidFill>
        <a:ln>
          <a:solidFill>
            <a:srgbClr val="FFC000">
              <a:alpha val="90000"/>
            </a:srgbClr>
          </a:solidFill>
        </a:ln>
      </dgm:spPr>
      <dgm:t>
        <a:bodyPr/>
        <a:lstStyle/>
        <a:p>
          <a:pPr algn="just"/>
          <a:r>
            <a:rPr lang="pl-PL" sz="1400" dirty="0" smtClean="0"/>
            <a:t>Czy podmioty zaangażowane w realizację projektu posiadają odpowiedni potencjał (kadrowy, techniczny, finansowy) do realizacji projektu?</a:t>
          </a:r>
          <a:endParaRPr lang="pl-PL" sz="1400" b="0" dirty="0">
            <a:solidFill>
              <a:schemeClr val="tx1"/>
            </a:solidFill>
          </a:endParaRPr>
        </a:p>
      </dgm:t>
    </dgm:pt>
    <dgm:pt modelId="{9F49CB28-C9A9-4FC8-82B7-C5A3A7564928}" type="sibTrans" cxnId="{E117E38E-DDD3-480D-A78D-8FCB154BAC0D}">
      <dgm:prSet/>
      <dgm:spPr/>
      <dgm:t>
        <a:bodyPr/>
        <a:lstStyle/>
        <a:p>
          <a:endParaRPr lang="pl-PL"/>
        </a:p>
      </dgm:t>
    </dgm:pt>
    <dgm:pt modelId="{A8A154FD-2259-47AC-AD68-19EF82000962}" type="parTrans" cxnId="{E117E38E-DDD3-480D-A78D-8FCB154BAC0D}">
      <dgm:prSet/>
      <dgm:spPr/>
      <dgm:t>
        <a:bodyPr/>
        <a:lstStyle/>
        <a:p>
          <a:endParaRPr lang="pl-PL"/>
        </a:p>
      </dgm:t>
    </dgm:pt>
    <dgm:pt modelId="{9C158368-C9E0-4942-8526-5CE49BCD721C}">
      <dgm:prSet phldrT="[Tekst]" custT="1"/>
      <dgm:spPr>
        <a:solidFill>
          <a:schemeClr val="bg1">
            <a:lumMod val="65000"/>
          </a:schemeClr>
        </a:solidFill>
      </dgm:spPr>
      <dgm:t>
        <a:bodyPr/>
        <a:lstStyle/>
        <a:p>
          <a:pPr algn="ctr"/>
          <a:r>
            <a:rPr lang="pl-PL" sz="1600" b="1" dirty="0">
              <a:solidFill>
                <a:schemeClr val="tx1"/>
              </a:solidFill>
            </a:rPr>
            <a:t>8. </a:t>
          </a:r>
          <a:r>
            <a:rPr lang="pl-PL" sz="1600" b="1" dirty="0" smtClean="0">
              <a:solidFill>
                <a:schemeClr val="tx1"/>
              </a:solidFill>
            </a:rPr>
            <a:t>Kryterium potencjału</a:t>
          </a:r>
          <a:endParaRPr lang="pl-PL" sz="1600" b="1" dirty="0">
            <a:solidFill>
              <a:schemeClr val="tx1"/>
            </a:solidFill>
          </a:endParaRPr>
        </a:p>
      </dgm:t>
    </dgm:pt>
    <dgm:pt modelId="{B623BF15-8EEA-4288-8854-030DD4F9EF8D}" type="sibTrans" cxnId="{697E7323-548E-4F9A-9050-7724BAC62AE9}">
      <dgm:prSet/>
      <dgm:spPr/>
      <dgm:t>
        <a:bodyPr/>
        <a:lstStyle/>
        <a:p>
          <a:endParaRPr lang="pl-PL"/>
        </a:p>
      </dgm:t>
    </dgm:pt>
    <dgm:pt modelId="{913B76B3-2567-408B-94B7-AFBDAB2A403C}" type="parTrans" cxnId="{697E7323-548E-4F9A-9050-7724BAC62AE9}">
      <dgm:prSet/>
      <dgm:spPr/>
      <dgm:t>
        <a:bodyPr/>
        <a:lstStyle/>
        <a:p>
          <a:endParaRPr lang="pl-PL"/>
        </a:p>
      </dgm:t>
    </dgm:pt>
    <dgm:pt modelId="{32EE9BBF-B02B-4DE9-A826-A3930A24887B}">
      <dgm:prSet phldrT="[Tekst]" custT="1"/>
      <dgm:spPr>
        <a:solidFill>
          <a:srgbClr val="FFC000">
            <a:alpha val="90000"/>
          </a:srgbClr>
        </a:solidFill>
        <a:ln>
          <a:solidFill>
            <a:srgbClr val="FFC000">
              <a:alpha val="90000"/>
            </a:srgbClr>
          </a:solidFill>
        </a:ln>
      </dgm:spPr>
      <dgm:t>
        <a:bodyPr/>
        <a:lstStyle/>
        <a:p>
          <a:pPr algn="just">
            <a:lnSpc>
              <a:spcPct val="100000"/>
            </a:lnSpc>
            <a:spcAft>
              <a:spcPts val="600"/>
            </a:spcAft>
          </a:pPr>
          <a:r>
            <a:rPr lang="pl-PL" sz="1400" dirty="0" smtClean="0"/>
            <a:t>Czy przedstawiony sposób zarządzania projektem jest adekwatny do zakresu projektu? </a:t>
          </a:r>
          <a:endParaRPr lang="pl-PL" sz="1400" b="0" dirty="0"/>
        </a:p>
      </dgm:t>
    </dgm:pt>
    <dgm:pt modelId="{DC57031B-D14D-42A1-A990-761C91C4EF85}" type="sibTrans" cxnId="{B6C807A7-A846-47FD-BE65-9166C443B42C}">
      <dgm:prSet/>
      <dgm:spPr/>
      <dgm:t>
        <a:bodyPr/>
        <a:lstStyle/>
        <a:p>
          <a:endParaRPr lang="pl-PL"/>
        </a:p>
      </dgm:t>
    </dgm:pt>
    <dgm:pt modelId="{00D5B151-6E85-451D-80BE-DE7F236447A0}" type="parTrans" cxnId="{B6C807A7-A846-47FD-BE65-9166C443B42C}">
      <dgm:prSet/>
      <dgm:spPr/>
      <dgm:t>
        <a:bodyPr/>
        <a:lstStyle/>
        <a:p>
          <a:endParaRPr lang="pl-PL"/>
        </a:p>
      </dgm:t>
    </dgm:pt>
    <dgm:pt modelId="{A82570EB-9047-4C30-B34C-BC41F943A042}" type="pres">
      <dgm:prSet presAssocID="{1A53B528-4B73-4476-AAA3-DA53D8694E89}" presName="Name0" presStyleCnt="0">
        <dgm:presLayoutVars>
          <dgm:dir/>
          <dgm:animLvl val="lvl"/>
          <dgm:resizeHandles val="exact"/>
        </dgm:presLayoutVars>
      </dgm:prSet>
      <dgm:spPr/>
      <dgm:t>
        <a:bodyPr/>
        <a:lstStyle/>
        <a:p>
          <a:endParaRPr lang="pl-PL"/>
        </a:p>
      </dgm:t>
    </dgm:pt>
    <dgm:pt modelId="{74CEAA77-1A9F-4EE7-8009-B36DC94847D6}" type="pres">
      <dgm:prSet presAssocID="{621AB93B-5B7B-404A-AAC6-82585374894E}" presName="linNode" presStyleCnt="0"/>
      <dgm:spPr/>
    </dgm:pt>
    <dgm:pt modelId="{30A5BAFA-D867-4432-A555-078896BF780D}" type="pres">
      <dgm:prSet presAssocID="{621AB93B-5B7B-404A-AAC6-82585374894E}" presName="parentText" presStyleLbl="node1" presStyleIdx="0" presStyleCnt="2" custLinFactNeighborX="415" custLinFactNeighborY="361">
        <dgm:presLayoutVars>
          <dgm:chMax val="1"/>
          <dgm:bulletEnabled val="1"/>
        </dgm:presLayoutVars>
      </dgm:prSet>
      <dgm:spPr/>
      <dgm:t>
        <a:bodyPr/>
        <a:lstStyle/>
        <a:p>
          <a:endParaRPr lang="pl-PL"/>
        </a:p>
      </dgm:t>
    </dgm:pt>
    <dgm:pt modelId="{5DB3C171-F262-490B-B8BB-BFFA46B0586B}" type="pres">
      <dgm:prSet presAssocID="{621AB93B-5B7B-404A-AAC6-82585374894E}" presName="descendantText" presStyleLbl="alignAccFollowNode1" presStyleIdx="0" presStyleCnt="2" custScaleY="144366" custLinFactNeighborX="271" custLinFactNeighborY="-11265">
        <dgm:presLayoutVars>
          <dgm:bulletEnabled val="1"/>
        </dgm:presLayoutVars>
      </dgm:prSet>
      <dgm:spPr/>
      <dgm:t>
        <a:bodyPr/>
        <a:lstStyle/>
        <a:p>
          <a:endParaRPr lang="pl-PL"/>
        </a:p>
      </dgm:t>
    </dgm:pt>
    <dgm:pt modelId="{21203062-3061-4CFA-A1DC-A3C8D1B70C6A}" type="pres">
      <dgm:prSet presAssocID="{537A71C9-1429-45D8-846B-4BAE788264CA}" presName="sp" presStyleCnt="0"/>
      <dgm:spPr/>
    </dgm:pt>
    <dgm:pt modelId="{AAC7EB03-0D34-4E53-AA54-FF39894E56F4}" type="pres">
      <dgm:prSet presAssocID="{9C158368-C9E0-4942-8526-5CE49BCD721C}" presName="linNode" presStyleCnt="0"/>
      <dgm:spPr/>
    </dgm:pt>
    <dgm:pt modelId="{EC26B3CA-5F55-4ED6-AEA1-83422FEC2FA3}" type="pres">
      <dgm:prSet presAssocID="{9C158368-C9E0-4942-8526-5CE49BCD721C}" presName="parentText" presStyleLbl="node1" presStyleIdx="1" presStyleCnt="2">
        <dgm:presLayoutVars>
          <dgm:chMax val="1"/>
          <dgm:bulletEnabled val="1"/>
        </dgm:presLayoutVars>
      </dgm:prSet>
      <dgm:spPr/>
      <dgm:t>
        <a:bodyPr/>
        <a:lstStyle/>
        <a:p>
          <a:endParaRPr lang="pl-PL"/>
        </a:p>
      </dgm:t>
    </dgm:pt>
    <dgm:pt modelId="{6057DA86-162F-440C-8D5E-0A6D86B8CF0F}" type="pres">
      <dgm:prSet presAssocID="{9C158368-C9E0-4942-8526-5CE49BCD721C}" presName="descendantText" presStyleLbl="alignAccFollowNode1" presStyleIdx="1" presStyleCnt="2" custScaleY="125236">
        <dgm:presLayoutVars>
          <dgm:bulletEnabled val="1"/>
        </dgm:presLayoutVars>
      </dgm:prSet>
      <dgm:spPr/>
      <dgm:t>
        <a:bodyPr/>
        <a:lstStyle/>
        <a:p>
          <a:endParaRPr lang="pl-PL"/>
        </a:p>
      </dgm:t>
    </dgm:pt>
  </dgm:ptLst>
  <dgm:cxnLst>
    <dgm:cxn modelId="{B6C807A7-A846-47FD-BE65-9166C443B42C}" srcId="{621AB93B-5B7B-404A-AAC6-82585374894E}" destId="{32EE9BBF-B02B-4DE9-A826-A3930A24887B}" srcOrd="0" destOrd="0" parTransId="{00D5B151-6E85-451D-80BE-DE7F236447A0}" sibTransId="{DC57031B-D14D-42A1-A990-761C91C4EF85}"/>
    <dgm:cxn modelId="{697E7323-548E-4F9A-9050-7724BAC62AE9}" srcId="{1A53B528-4B73-4476-AAA3-DA53D8694E89}" destId="{9C158368-C9E0-4942-8526-5CE49BCD721C}" srcOrd="1" destOrd="0" parTransId="{913B76B3-2567-408B-94B7-AFBDAB2A403C}" sibTransId="{B623BF15-8EEA-4288-8854-030DD4F9EF8D}"/>
    <dgm:cxn modelId="{4BC2F366-136C-4CB7-841B-04B554CD612E}" type="presOf" srcId="{DA6E603D-E34D-4EC6-B48D-740809166CA4}" destId="{6057DA86-162F-440C-8D5E-0A6D86B8CF0F}" srcOrd="0" destOrd="0" presId="urn:microsoft.com/office/officeart/2005/8/layout/vList5"/>
    <dgm:cxn modelId="{7CDCEAD2-E5F8-46FA-AE68-D3768D22A43E}" type="presOf" srcId="{1A53B528-4B73-4476-AAA3-DA53D8694E89}" destId="{A82570EB-9047-4C30-B34C-BC41F943A042}" srcOrd="0" destOrd="0" presId="urn:microsoft.com/office/officeart/2005/8/layout/vList5"/>
    <dgm:cxn modelId="{58451AB5-1270-4D04-908B-D0994F1546BF}" type="presOf" srcId="{32EE9BBF-B02B-4DE9-A826-A3930A24887B}" destId="{5DB3C171-F262-490B-B8BB-BFFA46B0586B}" srcOrd="0" destOrd="0" presId="urn:microsoft.com/office/officeart/2005/8/layout/vList5"/>
    <dgm:cxn modelId="{976A1C1E-6896-4915-B672-0808DD888A75}" srcId="{1A53B528-4B73-4476-AAA3-DA53D8694E89}" destId="{621AB93B-5B7B-404A-AAC6-82585374894E}" srcOrd="0" destOrd="0" parTransId="{4935FEB2-1035-40C5-9A3F-135B06D2ABF1}" sibTransId="{537A71C9-1429-45D8-846B-4BAE788264CA}"/>
    <dgm:cxn modelId="{4BB0A072-3577-4CDE-96C0-C146A20CCB30}" type="presOf" srcId="{621AB93B-5B7B-404A-AAC6-82585374894E}" destId="{30A5BAFA-D867-4432-A555-078896BF780D}" srcOrd="0" destOrd="0" presId="urn:microsoft.com/office/officeart/2005/8/layout/vList5"/>
    <dgm:cxn modelId="{B2761DFA-D4A5-415B-A4A8-B954187DE968}" type="presOf" srcId="{9C158368-C9E0-4942-8526-5CE49BCD721C}" destId="{EC26B3CA-5F55-4ED6-AEA1-83422FEC2FA3}" srcOrd="0" destOrd="0" presId="urn:microsoft.com/office/officeart/2005/8/layout/vList5"/>
    <dgm:cxn modelId="{E117E38E-DDD3-480D-A78D-8FCB154BAC0D}" srcId="{9C158368-C9E0-4942-8526-5CE49BCD721C}" destId="{DA6E603D-E34D-4EC6-B48D-740809166CA4}" srcOrd="0" destOrd="0" parTransId="{A8A154FD-2259-47AC-AD68-19EF82000962}" sibTransId="{9F49CB28-C9A9-4FC8-82B7-C5A3A7564928}"/>
    <dgm:cxn modelId="{9FC60830-4C6F-4CFD-8578-A96F00F0F187}" type="presParOf" srcId="{A82570EB-9047-4C30-B34C-BC41F943A042}" destId="{74CEAA77-1A9F-4EE7-8009-B36DC94847D6}" srcOrd="0" destOrd="0" presId="urn:microsoft.com/office/officeart/2005/8/layout/vList5"/>
    <dgm:cxn modelId="{12414409-4905-4828-8FD5-69ACD18C1F0C}" type="presParOf" srcId="{74CEAA77-1A9F-4EE7-8009-B36DC94847D6}" destId="{30A5BAFA-D867-4432-A555-078896BF780D}" srcOrd="0" destOrd="0" presId="urn:microsoft.com/office/officeart/2005/8/layout/vList5"/>
    <dgm:cxn modelId="{093F11BC-72A4-4314-BEBE-B8394AB2B79C}" type="presParOf" srcId="{74CEAA77-1A9F-4EE7-8009-B36DC94847D6}" destId="{5DB3C171-F262-490B-B8BB-BFFA46B0586B}" srcOrd="1" destOrd="0" presId="urn:microsoft.com/office/officeart/2005/8/layout/vList5"/>
    <dgm:cxn modelId="{B04C5DA4-2926-4850-BB3A-738C2DA8548B}" type="presParOf" srcId="{A82570EB-9047-4C30-B34C-BC41F943A042}" destId="{21203062-3061-4CFA-A1DC-A3C8D1B70C6A}" srcOrd="1" destOrd="0" presId="urn:microsoft.com/office/officeart/2005/8/layout/vList5"/>
    <dgm:cxn modelId="{F6E80F2E-2555-4229-9398-71428ACAADE6}" type="presParOf" srcId="{A82570EB-9047-4C30-B34C-BC41F943A042}" destId="{AAC7EB03-0D34-4E53-AA54-FF39894E56F4}" srcOrd="2" destOrd="0" presId="urn:microsoft.com/office/officeart/2005/8/layout/vList5"/>
    <dgm:cxn modelId="{DE1BC35F-788C-440C-8260-6929F3BC8A38}" type="presParOf" srcId="{AAC7EB03-0D34-4E53-AA54-FF39894E56F4}" destId="{EC26B3CA-5F55-4ED6-AEA1-83422FEC2FA3}" srcOrd="0" destOrd="0" presId="urn:microsoft.com/office/officeart/2005/8/layout/vList5"/>
    <dgm:cxn modelId="{426F286C-9365-4397-B8E2-B665BD245A54}" type="presParOf" srcId="{AAC7EB03-0D34-4E53-AA54-FF39894E56F4}" destId="{6057DA86-162F-440C-8D5E-0A6D86B8CF0F}" srcOrd="1" destOrd="0" presId="urn:microsoft.com/office/officeart/2005/8/layout/vList5"/>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1A53B528-4B73-4476-AAA3-DA53D8694E89}"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pl-PL"/>
        </a:p>
      </dgm:t>
    </dgm:pt>
    <dgm:pt modelId="{621AB93B-5B7B-404A-AAC6-82585374894E}">
      <dgm:prSet phldrT="[Tekst]" custT="1"/>
      <dgm:spPr>
        <a:solidFill>
          <a:schemeClr val="bg1">
            <a:lumMod val="65000"/>
          </a:schemeClr>
        </a:solidFill>
      </dgm:spPr>
      <dgm:t>
        <a:bodyPr/>
        <a:lstStyle/>
        <a:p>
          <a:pPr algn="ctr"/>
          <a:r>
            <a:rPr lang="pl-PL" sz="1600" b="1" dirty="0">
              <a:solidFill>
                <a:schemeClr val="tx1"/>
              </a:solidFill>
            </a:rPr>
            <a:t>9. </a:t>
          </a:r>
          <a:r>
            <a:rPr lang="pl-PL" sz="1600" b="1" dirty="0" smtClean="0">
              <a:solidFill>
                <a:schemeClr val="tx1"/>
              </a:solidFill>
            </a:rPr>
            <a:t>Kryterium doświadczenia</a:t>
          </a:r>
          <a:endParaRPr lang="pl-PL" sz="1600" b="1" u="sng" dirty="0">
            <a:solidFill>
              <a:schemeClr val="tx1"/>
            </a:solidFill>
          </a:endParaRPr>
        </a:p>
      </dgm:t>
    </dgm:pt>
    <dgm:pt modelId="{4935FEB2-1035-40C5-9A3F-135B06D2ABF1}" type="parTrans" cxnId="{976A1C1E-6896-4915-B672-0808DD888A75}">
      <dgm:prSet/>
      <dgm:spPr/>
      <dgm:t>
        <a:bodyPr/>
        <a:lstStyle/>
        <a:p>
          <a:endParaRPr lang="pl-PL"/>
        </a:p>
      </dgm:t>
    </dgm:pt>
    <dgm:pt modelId="{537A71C9-1429-45D8-846B-4BAE788264CA}" type="sibTrans" cxnId="{976A1C1E-6896-4915-B672-0808DD888A75}">
      <dgm:prSet/>
      <dgm:spPr/>
      <dgm:t>
        <a:bodyPr/>
        <a:lstStyle/>
        <a:p>
          <a:endParaRPr lang="pl-PL"/>
        </a:p>
      </dgm:t>
    </dgm:pt>
    <dgm:pt modelId="{DA6E603D-E34D-4EC6-B48D-740809166CA4}">
      <dgm:prSet phldrT="[Tekst]" custT="1"/>
      <dgm:spPr>
        <a:solidFill>
          <a:srgbClr val="FFC000">
            <a:alpha val="90000"/>
          </a:srgbClr>
        </a:solidFill>
        <a:ln>
          <a:solidFill>
            <a:srgbClr val="FFC000">
              <a:alpha val="90000"/>
            </a:srgbClr>
          </a:solidFill>
        </a:ln>
      </dgm:spPr>
      <dgm:t>
        <a:bodyPr/>
        <a:lstStyle/>
        <a:p>
          <a:pPr algn="just"/>
          <a:r>
            <a:rPr lang="pl-PL" sz="1400" dirty="0" smtClean="0"/>
            <a:t>Czy budżet projektu został sporządzony w sposób prawidłowy?</a:t>
          </a:r>
          <a:endParaRPr lang="pl-PL" sz="1400" b="0" dirty="0">
            <a:solidFill>
              <a:schemeClr val="tx1"/>
            </a:solidFill>
          </a:endParaRPr>
        </a:p>
      </dgm:t>
    </dgm:pt>
    <dgm:pt modelId="{9F49CB28-C9A9-4FC8-82B7-C5A3A7564928}" type="sibTrans" cxnId="{E117E38E-DDD3-480D-A78D-8FCB154BAC0D}">
      <dgm:prSet/>
      <dgm:spPr/>
      <dgm:t>
        <a:bodyPr/>
        <a:lstStyle/>
        <a:p>
          <a:endParaRPr lang="pl-PL"/>
        </a:p>
      </dgm:t>
    </dgm:pt>
    <dgm:pt modelId="{A8A154FD-2259-47AC-AD68-19EF82000962}" type="parTrans" cxnId="{E117E38E-DDD3-480D-A78D-8FCB154BAC0D}">
      <dgm:prSet/>
      <dgm:spPr/>
      <dgm:t>
        <a:bodyPr/>
        <a:lstStyle/>
        <a:p>
          <a:endParaRPr lang="pl-PL"/>
        </a:p>
      </dgm:t>
    </dgm:pt>
    <dgm:pt modelId="{9C158368-C9E0-4942-8526-5CE49BCD721C}">
      <dgm:prSet phldrT="[Tekst]" custT="1"/>
      <dgm:spPr>
        <a:solidFill>
          <a:schemeClr val="bg1">
            <a:lumMod val="65000"/>
          </a:schemeClr>
        </a:solidFill>
      </dgm:spPr>
      <dgm:t>
        <a:bodyPr/>
        <a:lstStyle/>
        <a:p>
          <a:pPr algn="ctr"/>
          <a:r>
            <a:rPr lang="pl-PL" sz="1600" b="1" dirty="0">
              <a:solidFill>
                <a:schemeClr val="tx1"/>
              </a:solidFill>
            </a:rPr>
            <a:t>10. </a:t>
          </a:r>
          <a:r>
            <a:rPr lang="pl-PL" sz="1600" b="1" dirty="0" smtClean="0">
              <a:solidFill>
                <a:schemeClr val="tx1"/>
              </a:solidFill>
            </a:rPr>
            <a:t>Kryterium budżetu projektu</a:t>
          </a:r>
          <a:endParaRPr lang="pl-PL" sz="1600" b="1" dirty="0">
            <a:solidFill>
              <a:schemeClr val="tx1"/>
            </a:solidFill>
          </a:endParaRPr>
        </a:p>
      </dgm:t>
    </dgm:pt>
    <dgm:pt modelId="{B623BF15-8EEA-4288-8854-030DD4F9EF8D}" type="sibTrans" cxnId="{697E7323-548E-4F9A-9050-7724BAC62AE9}">
      <dgm:prSet/>
      <dgm:spPr/>
      <dgm:t>
        <a:bodyPr/>
        <a:lstStyle/>
        <a:p>
          <a:endParaRPr lang="pl-PL"/>
        </a:p>
      </dgm:t>
    </dgm:pt>
    <dgm:pt modelId="{913B76B3-2567-408B-94B7-AFBDAB2A403C}" type="parTrans" cxnId="{697E7323-548E-4F9A-9050-7724BAC62AE9}">
      <dgm:prSet/>
      <dgm:spPr/>
      <dgm:t>
        <a:bodyPr/>
        <a:lstStyle/>
        <a:p>
          <a:endParaRPr lang="pl-PL"/>
        </a:p>
      </dgm:t>
    </dgm:pt>
    <dgm:pt modelId="{32EE9BBF-B02B-4DE9-A826-A3930A24887B}">
      <dgm:prSet phldrT="[Tekst]" custT="1"/>
      <dgm:spPr>
        <a:solidFill>
          <a:srgbClr val="FFC000">
            <a:alpha val="90000"/>
          </a:srgbClr>
        </a:solidFill>
        <a:ln>
          <a:solidFill>
            <a:srgbClr val="FFC000">
              <a:alpha val="90000"/>
            </a:srgbClr>
          </a:solidFill>
        </a:ln>
      </dgm:spPr>
      <dgm:t>
        <a:bodyPr/>
        <a:lstStyle/>
        <a:p>
          <a:pPr algn="just">
            <a:lnSpc>
              <a:spcPct val="100000"/>
            </a:lnSpc>
            <a:spcAft>
              <a:spcPts val="600"/>
            </a:spcAft>
          </a:pPr>
          <a:r>
            <a:rPr lang="pl-PL" sz="1200" dirty="0" smtClean="0"/>
            <a:t>Czy Wnioskodawca/Beneficjent lub partnerzy w przypadku projektu realizowanego w partnerstwie, posiadają doświadczenie w realizacji przedsięwzięć, w tym przedsięwziąć finansowanych ze środków innych niż środki funduszu UE:</a:t>
          </a:r>
          <a:endParaRPr lang="pl-PL" sz="1200" b="0" dirty="0"/>
        </a:p>
      </dgm:t>
    </dgm:pt>
    <dgm:pt modelId="{DC57031B-D14D-42A1-A990-761C91C4EF85}" type="sibTrans" cxnId="{B6C807A7-A846-47FD-BE65-9166C443B42C}">
      <dgm:prSet/>
      <dgm:spPr/>
      <dgm:t>
        <a:bodyPr/>
        <a:lstStyle/>
        <a:p>
          <a:endParaRPr lang="pl-PL"/>
        </a:p>
      </dgm:t>
    </dgm:pt>
    <dgm:pt modelId="{00D5B151-6E85-451D-80BE-DE7F236447A0}" type="parTrans" cxnId="{B6C807A7-A846-47FD-BE65-9166C443B42C}">
      <dgm:prSet/>
      <dgm:spPr/>
      <dgm:t>
        <a:bodyPr/>
        <a:lstStyle/>
        <a:p>
          <a:endParaRPr lang="pl-PL"/>
        </a:p>
      </dgm:t>
    </dgm:pt>
    <dgm:pt modelId="{903452D5-41DC-4381-996A-66F3A350533E}">
      <dgm:prSet custT="1"/>
      <dgm:spPr/>
      <dgm:t>
        <a:bodyPr/>
        <a:lstStyle/>
        <a:p>
          <a:r>
            <a:rPr lang="pl-PL" sz="1200" dirty="0" smtClean="0"/>
            <a:t>w obszarze, w którym udzielane będzie wsparcie przewidziane w ramach projektu oraz</a:t>
          </a:r>
          <a:endParaRPr lang="pl-PL" sz="1200" dirty="0"/>
        </a:p>
      </dgm:t>
    </dgm:pt>
    <dgm:pt modelId="{CBE07918-156B-44AF-969F-130D6D3E0E7D}" type="parTrans" cxnId="{581177FE-B331-42D9-A6A3-F12ED0F01968}">
      <dgm:prSet/>
      <dgm:spPr/>
      <dgm:t>
        <a:bodyPr/>
        <a:lstStyle/>
        <a:p>
          <a:endParaRPr lang="pl-PL"/>
        </a:p>
      </dgm:t>
    </dgm:pt>
    <dgm:pt modelId="{A1B1F579-7FE4-44DE-BBC5-7CB4645D5B0C}" type="sibTrans" cxnId="{581177FE-B331-42D9-A6A3-F12ED0F01968}">
      <dgm:prSet/>
      <dgm:spPr/>
      <dgm:t>
        <a:bodyPr/>
        <a:lstStyle/>
        <a:p>
          <a:endParaRPr lang="pl-PL"/>
        </a:p>
      </dgm:t>
    </dgm:pt>
    <dgm:pt modelId="{4EFB74F6-5E32-4AC3-A525-F782064B61A0}">
      <dgm:prSet custT="1"/>
      <dgm:spPr/>
      <dgm:t>
        <a:bodyPr/>
        <a:lstStyle/>
        <a:p>
          <a:r>
            <a:rPr lang="pl-PL" sz="1200" dirty="0" smtClean="0"/>
            <a:t>na rzecz grupy docelowej, do której kierowane będzie wsparcie przewidziane w ramach projektu oraz</a:t>
          </a:r>
          <a:endParaRPr lang="pl-PL" sz="1200" dirty="0"/>
        </a:p>
      </dgm:t>
    </dgm:pt>
    <dgm:pt modelId="{B9D2249F-16CD-4687-873E-8D1A71315E11}" type="parTrans" cxnId="{5131D78B-1DAE-4FDE-9228-E51EA06E4129}">
      <dgm:prSet/>
      <dgm:spPr/>
      <dgm:t>
        <a:bodyPr/>
        <a:lstStyle/>
        <a:p>
          <a:endParaRPr lang="pl-PL"/>
        </a:p>
      </dgm:t>
    </dgm:pt>
    <dgm:pt modelId="{33C383BC-D4DE-40C4-A410-3C6CCF80A4D2}" type="sibTrans" cxnId="{5131D78B-1DAE-4FDE-9228-E51EA06E4129}">
      <dgm:prSet/>
      <dgm:spPr/>
      <dgm:t>
        <a:bodyPr/>
        <a:lstStyle/>
        <a:p>
          <a:endParaRPr lang="pl-PL"/>
        </a:p>
      </dgm:t>
    </dgm:pt>
    <dgm:pt modelId="{83F3E015-1215-4F4F-AE20-12DA23C56C72}">
      <dgm:prSet custT="1"/>
      <dgm:spPr/>
      <dgm:t>
        <a:bodyPr/>
        <a:lstStyle/>
        <a:p>
          <a:r>
            <a:rPr lang="pl-PL" sz="1200" dirty="0" smtClean="0"/>
            <a:t>na określonym terytorium, którego dotyczyć będzie realizacja projektu</a:t>
          </a:r>
          <a:endParaRPr lang="pl-PL" sz="1200" dirty="0"/>
        </a:p>
      </dgm:t>
    </dgm:pt>
    <dgm:pt modelId="{7A2BAF04-5BC0-4108-87EF-8B972D48268B}" type="parTrans" cxnId="{96C6792C-BFAA-44CD-AB61-96CBD368A547}">
      <dgm:prSet/>
      <dgm:spPr/>
      <dgm:t>
        <a:bodyPr/>
        <a:lstStyle/>
        <a:p>
          <a:endParaRPr lang="pl-PL"/>
        </a:p>
      </dgm:t>
    </dgm:pt>
    <dgm:pt modelId="{E2D431AF-0266-4904-A9BE-D393C39B761E}" type="sibTrans" cxnId="{96C6792C-BFAA-44CD-AB61-96CBD368A547}">
      <dgm:prSet/>
      <dgm:spPr/>
      <dgm:t>
        <a:bodyPr/>
        <a:lstStyle/>
        <a:p>
          <a:endParaRPr lang="pl-PL"/>
        </a:p>
      </dgm:t>
    </dgm:pt>
    <dgm:pt modelId="{0FBF67D8-C172-412B-ABD3-E35466779B9E}">
      <dgm:prSet custT="1"/>
      <dgm:spPr/>
      <dgm:t>
        <a:bodyPr/>
        <a:lstStyle/>
        <a:p>
          <a:r>
            <a:rPr lang="pl-PL" sz="1200" dirty="0" smtClean="0"/>
            <a:t>oraz czy wskazano instytucje, które mogą potwierdzić opisany potencjał społeczny Wnioskodawcy/Beneficjenta i partnerów (jeśli projekt realizowany jest w partnerstwie)?</a:t>
          </a:r>
          <a:endParaRPr lang="pl-PL" sz="1200" dirty="0"/>
        </a:p>
      </dgm:t>
    </dgm:pt>
    <dgm:pt modelId="{294CA9BB-6839-4BB9-B499-D8555CE059BE}" type="parTrans" cxnId="{AF3E3ACB-6372-4412-8600-33137C9BFD53}">
      <dgm:prSet/>
      <dgm:spPr/>
      <dgm:t>
        <a:bodyPr/>
        <a:lstStyle/>
        <a:p>
          <a:endParaRPr lang="pl-PL"/>
        </a:p>
      </dgm:t>
    </dgm:pt>
    <dgm:pt modelId="{EB505EDC-A3D7-4E65-A9B7-8EE80CD3CAC5}" type="sibTrans" cxnId="{AF3E3ACB-6372-4412-8600-33137C9BFD53}">
      <dgm:prSet/>
      <dgm:spPr/>
      <dgm:t>
        <a:bodyPr/>
        <a:lstStyle/>
        <a:p>
          <a:endParaRPr lang="pl-PL"/>
        </a:p>
      </dgm:t>
    </dgm:pt>
    <dgm:pt modelId="{A82570EB-9047-4C30-B34C-BC41F943A042}" type="pres">
      <dgm:prSet presAssocID="{1A53B528-4B73-4476-AAA3-DA53D8694E89}" presName="Name0" presStyleCnt="0">
        <dgm:presLayoutVars>
          <dgm:dir/>
          <dgm:animLvl val="lvl"/>
          <dgm:resizeHandles val="exact"/>
        </dgm:presLayoutVars>
      </dgm:prSet>
      <dgm:spPr/>
      <dgm:t>
        <a:bodyPr/>
        <a:lstStyle/>
        <a:p>
          <a:endParaRPr lang="pl-PL"/>
        </a:p>
      </dgm:t>
    </dgm:pt>
    <dgm:pt modelId="{74CEAA77-1A9F-4EE7-8009-B36DC94847D6}" type="pres">
      <dgm:prSet presAssocID="{621AB93B-5B7B-404A-AAC6-82585374894E}" presName="linNode" presStyleCnt="0"/>
      <dgm:spPr/>
    </dgm:pt>
    <dgm:pt modelId="{30A5BAFA-D867-4432-A555-078896BF780D}" type="pres">
      <dgm:prSet presAssocID="{621AB93B-5B7B-404A-AAC6-82585374894E}" presName="parentText" presStyleLbl="node1" presStyleIdx="0" presStyleCnt="2" custLinFactNeighborX="415" custLinFactNeighborY="361">
        <dgm:presLayoutVars>
          <dgm:chMax val="1"/>
          <dgm:bulletEnabled val="1"/>
        </dgm:presLayoutVars>
      </dgm:prSet>
      <dgm:spPr/>
      <dgm:t>
        <a:bodyPr/>
        <a:lstStyle/>
        <a:p>
          <a:endParaRPr lang="pl-PL"/>
        </a:p>
      </dgm:t>
    </dgm:pt>
    <dgm:pt modelId="{5DB3C171-F262-490B-B8BB-BFFA46B0586B}" type="pres">
      <dgm:prSet presAssocID="{621AB93B-5B7B-404A-AAC6-82585374894E}" presName="descendantText" presStyleLbl="alignAccFollowNode1" presStyleIdx="0" presStyleCnt="2" custScaleY="205747" custLinFactNeighborX="271" custLinFactNeighborY="-11265">
        <dgm:presLayoutVars>
          <dgm:bulletEnabled val="1"/>
        </dgm:presLayoutVars>
      </dgm:prSet>
      <dgm:spPr/>
      <dgm:t>
        <a:bodyPr/>
        <a:lstStyle/>
        <a:p>
          <a:endParaRPr lang="pl-PL"/>
        </a:p>
      </dgm:t>
    </dgm:pt>
    <dgm:pt modelId="{21203062-3061-4CFA-A1DC-A3C8D1B70C6A}" type="pres">
      <dgm:prSet presAssocID="{537A71C9-1429-45D8-846B-4BAE788264CA}" presName="sp" presStyleCnt="0"/>
      <dgm:spPr/>
    </dgm:pt>
    <dgm:pt modelId="{AAC7EB03-0D34-4E53-AA54-FF39894E56F4}" type="pres">
      <dgm:prSet presAssocID="{9C158368-C9E0-4942-8526-5CE49BCD721C}" presName="linNode" presStyleCnt="0"/>
      <dgm:spPr/>
    </dgm:pt>
    <dgm:pt modelId="{EC26B3CA-5F55-4ED6-AEA1-83422FEC2FA3}" type="pres">
      <dgm:prSet presAssocID="{9C158368-C9E0-4942-8526-5CE49BCD721C}" presName="parentText" presStyleLbl="node1" presStyleIdx="1" presStyleCnt="2">
        <dgm:presLayoutVars>
          <dgm:chMax val="1"/>
          <dgm:bulletEnabled val="1"/>
        </dgm:presLayoutVars>
      </dgm:prSet>
      <dgm:spPr/>
      <dgm:t>
        <a:bodyPr/>
        <a:lstStyle/>
        <a:p>
          <a:endParaRPr lang="pl-PL"/>
        </a:p>
      </dgm:t>
    </dgm:pt>
    <dgm:pt modelId="{6057DA86-162F-440C-8D5E-0A6D86B8CF0F}" type="pres">
      <dgm:prSet presAssocID="{9C158368-C9E0-4942-8526-5CE49BCD721C}" presName="descendantText" presStyleLbl="alignAccFollowNode1" presStyleIdx="1" presStyleCnt="2" custScaleY="125236">
        <dgm:presLayoutVars>
          <dgm:bulletEnabled val="1"/>
        </dgm:presLayoutVars>
      </dgm:prSet>
      <dgm:spPr/>
      <dgm:t>
        <a:bodyPr/>
        <a:lstStyle/>
        <a:p>
          <a:endParaRPr lang="pl-PL"/>
        </a:p>
      </dgm:t>
    </dgm:pt>
  </dgm:ptLst>
  <dgm:cxnLst>
    <dgm:cxn modelId="{C3FED305-599A-4BF9-ADA0-25CBF7A40D1A}" type="presOf" srcId="{83F3E015-1215-4F4F-AE20-12DA23C56C72}" destId="{5DB3C171-F262-490B-B8BB-BFFA46B0586B}" srcOrd="0" destOrd="3" presId="urn:microsoft.com/office/officeart/2005/8/layout/vList5"/>
    <dgm:cxn modelId="{B6C807A7-A846-47FD-BE65-9166C443B42C}" srcId="{621AB93B-5B7B-404A-AAC6-82585374894E}" destId="{32EE9BBF-B02B-4DE9-A826-A3930A24887B}" srcOrd="0" destOrd="0" parTransId="{00D5B151-6E85-451D-80BE-DE7F236447A0}" sibTransId="{DC57031B-D14D-42A1-A990-761C91C4EF85}"/>
    <dgm:cxn modelId="{AF3E3ACB-6372-4412-8600-33137C9BFD53}" srcId="{621AB93B-5B7B-404A-AAC6-82585374894E}" destId="{0FBF67D8-C172-412B-ABD3-E35466779B9E}" srcOrd="1" destOrd="0" parTransId="{294CA9BB-6839-4BB9-B499-D8555CE059BE}" sibTransId="{EB505EDC-A3D7-4E65-A9B7-8EE80CD3CAC5}"/>
    <dgm:cxn modelId="{697E7323-548E-4F9A-9050-7724BAC62AE9}" srcId="{1A53B528-4B73-4476-AAA3-DA53D8694E89}" destId="{9C158368-C9E0-4942-8526-5CE49BCD721C}" srcOrd="1" destOrd="0" parTransId="{913B76B3-2567-408B-94B7-AFBDAB2A403C}" sibTransId="{B623BF15-8EEA-4288-8854-030DD4F9EF8D}"/>
    <dgm:cxn modelId="{E1EAAC72-6E3A-49D3-96E4-4A2101275191}" type="presOf" srcId="{32EE9BBF-B02B-4DE9-A826-A3930A24887B}" destId="{5DB3C171-F262-490B-B8BB-BFFA46B0586B}" srcOrd="0" destOrd="0" presId="urn:microsoft.com/office/officeart/2005/8/layout/vList5"/>
    <dgm:cxn modelId="{C11DEC38-CEF3-41A4-973E-64603821055C}" type="presOf" srcId="{0FBF67D8-C172-412B-ABD3-E35466779B9E}" destId="{5DB3C171-F262-490B-B8BB-BFFA46B0586B}" srcOrd="0" destOrd="4" presId="urn:microsoft.com/office/officeart/2005/8/layout/vList5"/>
    <dgm:cxn modelId="{AB30F14B-0319-4D2D-A4A0-642A3882F5D8}" type="presOf" srcId="{1A53B528-4B73-4476-AAA3-DA53D8694E89}" destId="{A82570EB-9047-4C30-B34C-BC41F943A042}" srcOrd="0" destOrd="0" presId="urn:microsoft.com/office/officeart/2005/8/layout/vList5"/>
    <dgm:cxn modelId="{96C6792C-BFAA-44CD-AB61-96CBD368A547}" srcId="{32EE9BBF-B02B-4DE9-A826-A3930A24887B}" destId="{83F3E015-1215-4F4F-AE20-12DA23C56C72}" srcOrd="2" destOrd="0" parTransId="{7A2BAF04-5BC0-4108-87EF-8B972D48268B}" sibTransId="{E2D431AF-0266-4904-A9BE-D393C39B761E}"/>
    <dgm:cxn modelId="{5131D78B-1DAE-4FDE-9228-E51EA06E4129}" srcId="{32EE9BBF-B02B-4DE9-A826-A3930A24887B}" destId="{4EFB74F6-5E32-4AC3-A525-F782064B61A0}" srcOrd="1" destOrd="0" parTransId="{B9D2249F-16CD-4687-873E-8D1A71315E11}" sibTransId="{33C383BC-D4DE-40C4-A410-3C6CCF80A4D2}"/>
    <dgm:cxn modelId="{5571C932-E39C-432F-A2B9-7E13EBBA3F34}" type="presOf" srcId="{9C158368-C9E0-4942-8526-5CE49BCD721C}" destId="{EC26B3CA-5F55-4ED6-AEA1-83422FEC2FA3}" srcOrd="0" destOrd="0" presId="urn:microsoft.com/office/officeart/2005/8/layout/vList5"/>
    <dgm:cxn modelId="{9B99C377-CF9E-419A-9228-05B350A04077}" type="presOf" srcId="{903452D5-41DC-4381-996A-66F3A350533E}" destId="{5DB3C171-F262-490B-B8BB-BFFA46B0586B}" srcOrd="0" destOrd="1" presId="urn:microsoft.com/office/officeart/2005/8/layout/vList5"/>
    <dgm:cxn modelId="{8CA355D5-A2B8-42D8-9B38-D723049636FD}" type="presOf" srcId="{4EFB74F6-5E32-4AC3-A525-F782064B61A0}" destId="{5DB3C171-F262-490B-B8BB-BFFA46B0586B}" srcOrd="0" destOrd="2" presId="urn:microsoft.com/office/officeart/2005/8/layout/vList5"/>
    <dgm:cxn modelId="{581177FE-B331-42D9-A6A3-F12ED0F01968}" srcId="{32EE9BBF-B02B-4DE9-A826-A3930A24887B}" destId="{903452D5-41DC-4381-996A-66F3A350533E}" srcOrd="0" destOrd="0" parTransId="{CBE07918-156B-44AF-969F-130D6D3E0E7D}" sibTransId="{A1B1F579-7FE4-44DE-BBC5-7CB4645D5B0C}"/>
    <dgm:cxn modelId="{27997E51-D333-46EB-8F81-286C6BA541A2}" type="presOf" srcId="{DA6E603D-E34D-4EC6-B48D-740809166CA4}" destId="{6057DA86-162F-440C-8D5E-0A6D86B8CF0F}" srcOrd="0" destOrd="0" presId="urn:microsoft.com/office/officeart/2005/8/layout/vList5"/>
    <dgm:cxn modelId="{976A1C1E-6896-4915-B672-0808DD888A75}" srcId="{1A53B528-4B73-4476-AAA3-DA53D8694E89}" destId="{621AB93B-5B7B-404A-AAC6-82585374894E}" srcOrd="0" destOrd="0" parTransId="{4935FEB2-1035-40C5-9A3F-135B06D2ABF1}" sibTransId="{537A71C9-1429-45D8-846B-4BAE788264CA}"/>
    <dgm:cxn modelId="{E117E38E-DDD3-480D-A78D-8FCB154BAC0D}" srcId="{9C158368-C9E0-4942-8526-5CE49BCD721C}" destId="{DA6E603D-E34D-4EC6-B48D-740809166CA4}" srcOrd="0" destOrd="0" parTransId="{A8A154FD-2259-47AC-AD68-19EF82000962}" sibTransId="{9F49CB28-C9A9-4FC8-82B7-C5A3A7564928}"/>
    <dgm:cxn modelId="{CF847BD4-7B07-45DB-AF98-A0752ECB1DF4}" type="presOf" srcId="{621AB93B-5B7B-404A-AAC6-82585374894E}" destId="{30A5BAFA-D867-4432-A555-078896BF780D}" srcOrd="0" destOrd="0" presId="urn:microsoft.com/office/officeart/2005/8/layout/vList5"/>
    <dgm:cxn modelId="{7C471467-2AAA-4BFB-BE59-D3B8C83576B4}" type="presParOf" srcId="{A82570EB-9047-4C30-B34C-BC41F943A042}" destId="{74CEAA77-1A9F-4EE7-8009-B36DC94847D6}" srcOrd="0" destOrd="0" presId="urn:microsoft.com/office/officeart/2005/8/layout/vList5"/>
    <dgm:cxn modelId="{7FC4657B-D8C1-448F-8A3D-B5003F97F8A8}" type="presParOf" srcId="{74CEAA77-1A9F-4EE7-8009-B36DC94847D6}" destId="{30A5BAFA-D867-4432-A555-078896BF780D}" srcOrd="0" destOrd="0" presId="urn:microsoft.com/office/officeart/2005/8/layout/vList5"/>
    <dgm:cxn modelId="{387D7ACF-CE76-454C-9CF4-7F6E5E8279D8}" type="presParOf" srcId="{74CEAA77-1A9F-4EE7-8009-B36DC94847D6}" destId="{5DB3C171-F262-490B-B8BB-BFFA46B0586B}" srcOrd="1" destOrd="0" presId="urn:microsoft.com/office/officeart/2005/8/layout/vList5"/>
    <dgm:cxn modelId="{52DA23B9-DE3E-44E8-AD84-62ADB5830CAC}" type="presParOf" srcId="{A82570EB-9047-4C30-B34C-BC41F943A042}" destId="{21203062-3061-4CFA-A1DC-A3C8D1B70C6A}" srcOrd="1" destOrd="0" presId="urn:microsoft.com/office/officeart/2005/8/layout/vList5"/>
    <dgm:cxn modelId="{9A856B25-70F8-48DE-8A27-D8983E4CD090}" type="presParOf" srcId="{A82570EB-9047-4C30-B34C-BC41F943A042}" destId="{AAC7EB03-0D34-4E53-AA54-FF39894E56F4}" srcOrd="2" destOrd="0" presId="urn:microsoft.com/office/officeart/2005/8/layout/vList5"/>
    <dgm:cxn modelId="{8194B4F1-5539-49AE-AF98-6E3A3EFCCFDA}" type="presParOf" srcId="{AAC7EB03-0D34-4E53-AA54-FF39894E56F4}" destId="{EC26B3CA-5F55-4ED6-AEA1-83422FEC2FA3}" srcOrd="0" destOrd="0" presId="urn:microsoft.com/office/officeart/2005/8/layout/vList5"/>
    <dgm:cxn modelId="{2ACD934A-4781-4582-ACCE-930A3A63CD0B}" type="presParOf" srcId="{AAC7EB03-0D34-4E53-AA54-FF39894E56F4}" destId="{6057DA86-162F-440C-8D5E-0A6D86B8CF0F}" srcOrd="1" destOrd="0" presId="urn:microsoft.com/office/officeart/2005/8/layout/vList5"/>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1A53B528-4B73-4476-AAA3-DA53D8694E89}"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pl-PL"/>
        </a:p>
      </dgm:t>
    </dgm:pt>
    <dgm:pt modelId="{621AB93B-5B7B-404A-AAC6-82585374894E}">
      <dgm:prSet phldrT="[Tekst]" custT="1"/>
      <dgm:spPr>
        <a:solidFill>
          <a:schemeClr val="bg1">
            <a:lumMod val="65000"/>
          </a:schemeClr>
        </a:solidFill>
      </dgm:spPr>
      <dgm:t>
        <a:bodyPr/>
        <a:lstStyle/>
        <a:p>
          <a:pPr algn="ctr"/>
          <a:r>
            <a:rPr lang="pl-PL" sz="1600" b="1" dirty="0">
              <a:solidFill>
                <a:schemeClr val="tx1"/>
              </a:solidFill>
            </a:rPr>
            <a:t>11. </a:t>
          </a:r>
          <a:r>
            <a:rPr lang="pl-PL" sz="1600" b="1" dirty="0" smtClean="0">
              <a:solidFill>
                <a:schemeClr val="tx1"/>
              </a:solidFill>
            </a:rPr>
            <a:t>Kryterium efektywności kosztowej projektu</a:t>
          </a:r>
          <a:endParaRPr lang="pl-PL" sz="1600" b="1" u="sng" dirty="0">
            <a:solidFill>
              <a:schemeClr val="tx1"/>
            </a:solidFill>
          </a:endParaRPr>
        </a:p>
      </dgm:t>
    </dgm:pt>
    <dgm:pt modelId="{4935FEB2-1035-40C5-9A3F-135B06D2ABF1}" type="parTrans" cxnId="{976A1C1E-6896-4915-B672-0808DD888A75}">
      <dgm:prSet/>
      <dgm:spPr/>
      <dgm:t>
        <a:bodyPr/>
        <a:lstStyle/>
        <a:p>
          <a:endParaRPr lang="pl-PL"/>
        </a:p>
      </dgm:t>
    </dgm:pt>
    <dgm:pt modelId="{537A71C9-1429-45D8-846B-4BAE788264CA}" type="sibTrans" cxnId="{976A1C1E-6896-4915-B672-0808DD888A75}">
      <dgm:prSet/>
      <dgm:spPr/>
      <dgm:t>
        <a:bodyPr/>
        <a:lstStyle/>
        <a:p>
          <a:endParaRPr lang="pl-PL"/>
        </a:p>
      </dgm:t>
    </dgm:pt>
    <dgm:pt modelId="{32EE9BBF-B02B-4DE9-A826-A3930A24887B}">
      <dgm:prSet phldrT="[Tekst]" custT="1"/>
      <dgm:spPr>
        <a:solidFill>
          <a:srgbClr val="FFC000">
            <a:alpha val="90000"/>
          </a:srgbClr>
        </a:solidFill>
        <a:ln>
          <a:solidFill>
            <a:srgbClr val="FFC000">
              <a:alpha val="90000"/>
            </a:srgbClr>
          </a:solidFill>
        </a:ln>
      </dgm:spPr>
      <dgm:t>
        <a:bodyPr/>
        <a:lstStyle/>
        <a:p>
          <a:pPr algn="just">
            <a:lnSpc>
              <a:spcPct val="100000"/>
            </a:lnSpc>
            <a:spcAft>
              <a:spcPts val="600"/>
            </a:spcAft>
          </a:pPr>
          <a:r>
            <a:rPr lang="pl-PL" sz="1200" dirty="0" smtClean="0"/>
            <a:t>Czy wysokość kosztów przypadających na jednego uczestnika projektu jest adekwatna do zakresu projektu oraz osiągniętych korzyści, a zaplanowane wydatki są racjonalne?</a:t>
          </a:r>
          <a:endParaRPr lang="pl-PL" sz="1200" b="0" dirty="0">
            <a:latin typeface="+mn-lt"/>
          </a:endParaRPr>
        </a:p>
      </dgm:t>
    </dgm:pt>
    <dgm:pt modelId="{DC57031B-D14D-42A1-A990-761C91C4EF85}" type="sibTrans" cxnId="{B6C807A7-A846-47FD-BE65-9166C443B42C}">
      <dgm:prSet/>
      <dgm:spPr/>
      <dgm:t>
        <a:bodyPr/>
        <a:lstStyle/>
        <a:p>
          <a:endParaRPr lang="pl-PL"/>
        </a:p>
      </dgm:t>
    </dgm:pt>
    <dgm:pt modelId="{00D5B151-6E85-451D-80BE-DE7F236447A0}" type="parTrans" cxnId="{B6C807A7-A846-47FD-BE65-9166C443B42C}">
      <dgm:prSet/>
      <dgm:spPr/>
      <dgm:t>
        <a:bodyPr/>
        <a:lstStyle/>
        <a:p>
          <a:endParaRPr lang="pl-PL"/>
        </a:p>
      </dgm:t>
    </dgm:pt>
    <dgm:pt modelId="{27DC4E7E-D382-46BF-9230-B39F66C0EAC7}">
      <dgm:prSet phldrT="[Tekst]" custT="1"/>
      <dgm:spPr>
        <a:solidFill>
          <a:schemeClr val="bg1">
            <a:lumMod val="65000"/>
          </a:schemeClr>
        </a:solidFill>
      </dgm:spPr>
      <dgm:t>
        <a:bodyPr/>
        <a:lstStyle/>
        <a:p>
          <a:r>
            <a:rPr lang="pl-PL" sz="1600" b="1" dirty="0" smtClean="0">
              <a:solidFill>
                <a:schemeClr val="tx1"/>
              </a:solidFill>
            </a:rPr>
            <a:t>12. Wskaźniki obligatoryjne dla danego typu projektu</a:t>
          </a:r>
          <a:endParaRPr lang="pl-PL" sz="1600" b="1" u="sng" dirty="0">
            <a:solidFill>
              <a:schemeClr val="tx1"/>
            </a:solidFill>
          </a:endParaRPr>
        </a:p>
      </dgm:t>
    </dgm:pt>
    <dgm:pt modelId="{2ECCC8E2-1091-4B8B-A480-E9C4D0A9036B}" type="parTrans" cxnId="{521A2F94-10A2-4FB8-814E-D12F5CC1EC37}">
      <dgm:prSet/>
      <dgm:spPr/>
      <dgm:t>
        <a:bodyPr/>
        <a:lstStyle/>
        <a:p>
          <a:endParaRPr lang="pl-PL"/>
        </a:p>
      </dgm:t>
    </dgm:pt>
    <dgm:pt modelId="{99B57DE9-AB13-47C3-A2B5-323E301C2973}" type="sibTrans" cxnId="{521A2F94-10A2-4FB8-814E-D12F5CC1EC37}">
      <dgm:prSet/>
      <dgm:spPr/>
      <dgm:t>
        <a:bodyPr/>
        <a:lstStyle/>
        <a:p>
          <a:endParaRPr lang="pl-PL"/>
        </a:p>
      </dgm:t>
    </dgm:pt>
    <dgm:pt modelId="{52D087B1-57C8-43C6-843E-69565C099975}">
      <dgm:prSet phldrT="[Tekst]"/>
      <dgm:spPr>
        <a:solidFill>
          <a:srgbClr val="FFC000">
            <a:alpha val="90000"/>
          </a:srgbClr>
        </a:solidFill>
        <a:ln>
          <a:solidFill>
            <a:srgbClr val="FFC000">
              <a:alpha val="90000"/>
            </a:srgbClr>
          </a:solidFill>
        </a:ln>
      </dgm:spPr>
      <dgm:t>
        <a:bodyPr/>
        <a:lstStyle/>
        <a:p>
          <a:r>
            <a:rPr lang="pl-PL" dirty="0" smtClean="0"/>
            <a:t>Czy wniosek o dofinansowanie projektu zawiera wszystkie wskaźniki obligatoryjne dla danego typu projektu wskazane w regulaminie konkursu z przypisaną wartością docelową większą od zera jeśli taki warunek określono w regulaminie?</a:t>
          </a:r>
          <a:endParaRPr lang="pl-PL" b="0" dirty="0">
            <a:latin typeface="+mn-lt"/>
          </a:endParaRPr>
        </a:p>
      </dgm:t>
    </dgm:pt>
    <dgm:pt modelId="{9482A703-7209-4C87-85C4-019D037E6EC0}" type="parTrans" cxnId="{B62BCE1F-BAB4-465D-92C2-7CF1FC30ECBA}">
      <dgm:prSet/>
      <dgm:spPr/>
      <dgm:t>
        <a:bodyPr/>
        <a:lstStyle/>
        <a:p>
          <a:endParaRPr lang="pl-PL"/>
        </a:p>
      </dgm:t>
    </dgm:pt>
    <dgm:pt modelId="{89F681AF-DBFB-4199-9814-26397A9D254B}" type="sibTrans" cxnId="{B62BCE1F-BAB4-465D-92C2-7CF1FC30ECBA}">
      <dgm:prSet/>
      <dgm:spPr/>
      <dgm:t>
        <a:bodyPr/>
        <a:lstStyle/>
        <a:p>
          <a:endParaRPr lang="pl-PL"/>
        </a:p>
      </dgm:t>
    </dgm:pt>
    <dgm:pt modelId="{A82570EB-9047-4C30-B34C-BC41F943A042}" type="pres">
      <dgm:prSet presAssocID="{1A53B528-4B73-4476-AAA3-DA53D8694E89}" presName="Name0" presStyleCnt="0">
        <dgm:presLayoutVars>
          <dgm:dir/>
          <dgm:animLvl val="lvl"/>
          <dgm:resizeHandles val="exact"/>
        </dgm:presLayoutVars>
      </dgm:prSet>
      <dgm:spPr/>
      <dgm:t>
        <a:bodyPr/>
        <a:lstStyle/>
        <a:p>
          <a:endParaRPr lang="pl-PL"/>
        </a:p>
      </dgm:t>
    </dgm:pt>
    <dgm:pt modelId="{74CEAA77-1A9F-4EE7-8009-B36DC94847D6}" type="pres">
      <dgm:prSet presAssocID="{621AB93B-5B7B-404A-AAC6-82585374894E}" presName="linNode" presStyleCnt="0"/>
      <dgm:spPr/>
    </dgm:pt>
    <dgm:pt modelId="{30A5BAFA-D867-4432-A555-078896BF780D}" type="pres">
      <dgm:prSet presAssocID="{621AB93B-5B7B-404A-AAC6-82585374894E}" presName="parentText" presStyleLbl="node1" presStyleIdx="0" presStyleCnt="2" custScaleY="43333" custLinFactNeighborX="208" custLinFactNeighborY="-1667">
        <dgm:presLayoutVars>
          <dgm:chMax val="1"/>
          <dgm:bulletEnabled val="1"/>
        </dgm:presLayoutVars>
      </dgm:prSet>
      <dgm:spPr/>
      <dgm:t>
        <a:bodyPr/>
        <a:lstStyle/>
        <a:p>
          <a:endParaRPr lang="pl-PL"/>
        </a:p>
      </dgm:t>
    </dgm:pt>
    <dgm:pt modelId="{5DB3C171-F262-490B-B8BB-BFFA46B0586B}" type="pres">
      <dgm:prSet presAssocID="{621AB93B-5B7B-404A-AAC6-82585374894E}" presName="descendantText" presStyleLbl="alignAccFollowNode1" presStyleIdx="0" presStyleCnt="2" custScaleY="50388" custLinFactNeighborX="544" custLinFactNeighborY="-848">
        <dgm:presLayoutVars>
          <dgm:bulletEnabled val="1"/>
        </dgm:presLayoutVars>
      </dgm:prSet>
      <dgm:spPr/>
      <dgm:t>
        <a:bodyPr/>
        <a:lstStyle/>
        <a:p>
          <a:endParaRPr lang="pl-PL"/>
        </a:p>
      </dgm:t>
    </dgm:pt>
    <dgm:pt modelId="{F48DBE3C-501A-4838-A630-7A0B38D6F715}" type="pres">
      <dgm:prSet presAssocID="{537A71C9-1429-45D8-846B-4BAE788264CA}" presName="sp" presStyleCnt="0"/>
      <dgm:spPr/>
    </dgm:pt>
    <dgm:pt modelId="{4496EF78-1A95-4AAA-868A-07447B397CE7}" type="pres">
      <dgm:prSet presAssocID="{27DC4E7E-D382-46BF-9230-B39F66C0EAC7}" presName="linNode" presStyleCnt="0"/>
      <dgm:spPr/>
    </dgm:pt>
    <dgm:pt modelId="{47FC63E6-99D2-4643-AC0B-359215D0A982}" type="pres">
      <dgm:prSet presAssocID="{27DC4E7E-D382-46BF-9230-B39F66C0EAC7}" presName="parentText" presStyleLbl="node1" presStyleIdx="1" presStyleCnt="2" custScaleY="43333" custLinFactNeighborX="208" custLinFactNeighborY="-1667">
        <dgm:presLayoutVars>
          <dgm:chMax val="1"/>
          <dgm:bulletEnabled val="1"/>
        </dgm:presLayoutVars>
      </dgm:prSet>
      <dgm:spPr/>
      <dgm:t>
        <a:bodyPr/>
        <a:lstStyle/>
        <a:p>
          <a:endParaRPr lang="pl-PL"/>
        </a:p>
      </dgm:t>
    </dgm:pt>
    <dgm:pt modelId="{DEE82E18-BDC0-49B1-804A-6D0A99B84A8E}" type="pres">
      <dgm:prSet presAssocID="{27DC4E7E-D382-46BF-9230-B39F66C0EAC7}" presName="descendantText" presStyleLbl="alignAccFollowNode1" presStyleIdx="1" presStyleCnt="2" custScaleY="39970" custLinFactNeighborX="544" custLinFactNeighborY="-848">
        <dgm:presLayoutVars>
          <dgm:bulletEnabled val="1"/>
        </dgm:presLayoutVars>
      </dgm:prSet>
      <dgm:spPr/>
      <dgm:t>
        <a:bodyPr/>
        <a:lstStyle/>
        <a:p>
          <a:endParaRPr lang="pl-PL"/>
        </a:p>
      </dgm:t>
    </dgm:pt>
  </dgm:ptLst>
  <dgm:cxnLst>
    <dgm:cxn modelId="{521A2F94-10A2-4FB8-814E-D12F5CC1EC37}" srcId="{1A53B528-4B73-4476-AAA3-DA53D8694E89}" destId="{27DC4E7E-D382-46BF-9230-B39F66C0EAC7}" srcOrd="1" destOrd="0" parTransId="{2ECCC8E2-1091-4B8B-A480-E9C4D0A9036B}" sibTransId="{99B57DE9-AB13-47C3-A2B5-323E301C2973}"/>
    <dgm:cxn modelId="{B6C807A7-A846-47FD-BE65-9166C443B42C}" srcId="{621AB93B-5B7B-404A-AAC6-82585374894E}" destId="{32EE9BBF-B02B-4DE9-A826-A3930A24887B}" srcOrd="0" destOrd="0" parTransId="{00D5B151-6E85-451D-80BE-DE7F236447A0}" sibTransId="{DC57031B-D14D-42A1-A990-761C91C4EF85}"/>
    <dgm:cxn modelId="{8DEBC291-894C-4C99-BAFF-2CD25C8EABAF}" type="presOf" srcId="{1A53B528-4B73-4476-AAA3-DA53D8694E89}" destId="{A82570EB-9047-4C30-B34C-BC41F943A042}" srcOrd="0" destOrd="0" presId="urn:microsoft.com/office/officeart/2005/8/layout/vList5"/>
    <dgm:cxn modelId="{A4528DBD-11DF-44DA-83A5-0A5856776AB9}" type="presOf" srcId="{27DC4E7E-D382-46BF-9230-B39F66C0EAC7}" destId="{47FC63E6-99D2-4643-AC0B-359215D0A982}" srcOrd="0" destOrd="0" presId="urn:microsoft.com/office/officeart/2005/8/layout/vList5"/>
    <dgm:cxn modelId="{E7B07334-28C1-4024-82E8-18DF66BC9EDC}" type="presOf" srcId="{52D087B1-57C8-43C6-843E-69565C099975}" destId="{DEE82E18-BDC0-49B1-804A-6D0A99B84A8E}" srcOrd="0" destOrd="0" presId="urn:microsoft.com/office/officeart/2005/8/layout/vList5"/>
    <dgm:cxn modelId="{5D03DEB9-F153-44EE-A1E0-52C68EDD4BAF}" type="presOf" srcId="{621AB93B-5B7B-404A-AAC6-82585374894E}" destId="{30A5BAFA-D867-4432-A555-078896BF780D}" srcOrd="0" destOrd="0" presId="urn:microsoft.com/office/officeart/2005/8/layout/vList5"/>
    <dgm:cxn modelId="{17D46329-C80B-4AAE-BF78-6BBDC00D4AD5}" type="presOf" srcId="{32EE9BBF-B02B-4DE9-A826-A3930A24887B}" destId="{5DB3C171-F262-490B-B8BB-BFFA46B0586B}" srcOrd="0" destOrd="0" presId="urn:microsoft.com/office/officeart/2005/8/layout/vList5"/>
    <dgm:cxn modelId="{976A1C1E-6896-4915-B672-0808DD888A75}" srcId="{1A53B528-4B73-4476-AAA3-DA53D8694E89}" destId="{621AB93B-5B7B-404A-AAC6-82585374894E}" srcOrd="0" destOrd="0" parTransId="{4935FEB2-1035-40C5-9A3F-135B06D2ABF1}" sibTransId="{537A71C9-1429-45D8-846B-4BAE788264CA}"/>
    <dgm:cxn modelId="{B62BCE1F-BAB4-465D-92C2-7CF1FC30ECBA}" srcId="{27DC4E7E-D382-46BF-9230-B39F66C0EAC7}" destId="{52D087B1-57C8-43C6-843E-69565C099975}" srcOrd="0" destOrd="0" parTransId="{9482A703-7209-4C87-85C4-019D037E6EC0}" sibTransId="{89F681AF-DBFB-4199-9814-26397A9D254B}"/>
    <dgm:cxn modelId="{E7F75E4A-7136-43BC-AF9E-8DBBC0B94D0B}" type="presParOf" srcId="{A82570EB-9047-4C30-B34C-BC41F943A042}" destId="{74CEAA77-1A9F-4EE7-8009-B36DC94847D6}" srcOrd="0" destOrd="0" presId="urn:microsoft.com/office/officeart/2005/8/layout/vList5"/>
    <dgm:cxn modelId="{2FE01952-98CC-4403-847F-AD0C656E415C}" type="presParOf" srcId="{74CEAA77-1A9F-4EE7-8009-B36DC94847D6}" destId="{30A5BAFA-D867-4432-A555-078896BF780D}" srcOrd="0" destOrd="0" presId="urn:microsoft.com/office/officeart/2005/8/layout/vList5"/>
    <dgm:cxn modelId="{FD62466B-EE4E-47C2-BCD7-C7C91DADDDBE}" type="presParOf" srcId="{74CEAA77-1A9F-4EE7-8009-B36DC94847D6}" destId="{5DB3C171-F262-490B-B8BB-BFFA46B0586B}" srcOrd="1" destOrd="0" presId="urn:microsoft.com/office/officeart/2005/8/layout/vList5"/>
    <dgm:cxn modelId="{AB65707F-7E3C-4D17-9027-9BC848F52AC7}" type="presParOf" srcId="{A82570EB-9047-4C30-B34C-BC41F943A042}" destId="{F48DBE3C-501A-4838-A630-7A0B38D6F715}" srcOrd="1" destOrd="0" presId="urn:microsoft.com/office/officeart/2005/8/layout/vList5"/>
    <dgm:cxn modelId="{085342A2-3CA4-4B76-8161-B5332372865E}" type="presParOf" srcId="{A82570EB-9047-4C30-B34C-BC41F943A042}" destId="{4496EF78-1A95-4AAA-868A-07447B397CE7}" srcOrd="2" destOrd="0" presId="urn:microsoft.com/office/officeart/2005/8/layout/vList5"/>
    <dgm:cxn modelId="{5B7A4DE1-0A42-4330-8167-3282A56B2328}" type="presParOf" srcId="{4496EF78-1A95-4AAA-868A-07447B397CE7}" destId="{47FC63E6-99D2-4643-AC0B-359215D0A982}" srcOrd="0" destOrd="0" presId="urn:microsoft.com/office/officeart/2005/8/layout/vList5"/>
    <dgm:cxn modelId="{5E0496CE-C880-40D8-8E6D-37526F56C0A7}" type="presParOf" srcId="{4496EF78-1A95-4AAA-868A-07447B397CE7}" destId="{DEE82E18-BDC0-49B1-804A-6D0A99B84A8E}" srcOrd="1" destOrd="0" presId="urn:microsoft.com/office/officeart/2005/8/layout/vList5"/>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1A53B528-4B73-4476-AAA3-DA53D8694E89}"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pl-PL"/>
        </a:p>
      </dgm:t>
    </dgm:pt>
    <dgm:pt modelId="{621AB93B-5B7B-404A-AAC6-82585374894E}">
      <dgm:prSet phldrT="[Tekst]" custT="1"/>
      <dgm:spPr>
        <a:solidFill>
          <a:schemeClr val="bg1">
            <a:lumMod val="65000"/>
          </a:schemeClr>
        </a:solidFill>
      </dgm:spPr>
      <dgm:t>
        <a:bodyPr/>
        <a:lstStyle/>
        <a:p>
          <a:pPr algn="ctr"/>
          <a:r>
            <a:rPr lang="pl-PL" sz="1600" b="1" dirty="0" smtClean="0">
              <a:solidFill>
                <a:schemeClr val="tx1"/>
              </a:solidFill>
            </a:rPr>
            <a:t>13. Kryterium zgodności ze standardem usług i katalogiem stawek</a:t>
          </a:r>
          <a:endParaRPr lang="pl-PL" sz="1600" b="1" u="sng" dirty="0">
            <a:solidFill>
              <a:schemeClr val="tx1"/>
            </a:solidFill>
          </a:endParaRPr>
        </a:p>
      </dgm:t>
    </dgm:pt>
    <dgm:pt modelId="{4935FEB2-1035-40C5-9A3F-135B06D2ABF1}" type="parTrans" cxnId="{976A1C1E-6896-4915-B672-0808DD888A75}">
      <dgm:prSet/>
      <dgm:spPr/>
      <dgm:t>
        <a:bodyPr/>
        <a:lstStyle/>
        <a:p>
          <a:endParaRPr lang="pl-PL"/>
        </a:p>
      </dgm:t>
    </dgm:pt>
    <dgm:pt modelId="{537A71C9-1429-45D8-846B-4BAE788264CA}" type="sibTrans" cxnId="{976A1C1E-6896-4915-B672-0808DD888A75}">
      <dgm:prSet/>
      <dgm:spPr/>
      <dgm:t>
        <a:bodyPr/>
        <a:lstStyle/>
        <a:p>
          <a:endParaRPr lang="pl-PL"/>
        </a:p>
      </dgm:t>
    </dgm:pt>
    <dgm:pt modelId="{32EE9BBF-B02B-4DE9-A826-A3930A24887B}">
      <dgm:prSet phldrT="[Tekst]" custT="1"/>
      <dgm:spPr>
        <a:solidFill>
          <a:srgbClr val="FFC000">
            <a:alpha val="90000"/>
          </a:srgbClr>
        </a:solidFill>
        <a:ln>
          <a:solidFill>
            <a:srgbClr val="FFC000">
              <a:alpha val="90000"/>
            </a:srgbClr>
          </a:solidFill>
        </a:ln>
      </dgm:spPr>
      <dgm:t>
        <a:bodyPr/>
        <a:lstStyle/>
        <a:p>
          <a:pPr algn="just">
            <a:lnSpc>
              <a:spcPct val="100000"/>
            </a:lnSpc>
            <a:spcAft>
              <a:spcPts val="600"/>
            </a:spcAft>
          </a:pPr>
          <a:r>
            <a:rPr lang="pl-PL" sz="1200" dirty="0" smtClean="0"/>
            <a:t>Czy zaplanowane w ramach projektu zadania są zgodne z określonym minimalnym standardem usług oraz czy wydatki są zgodne z katalogiem stawek, określonym dla danego konkursu?</a:t>
          </a:r>
          <a:endParaRPr lang="pl-PL" sz="1200" b="0" dirty="0">
            <a:latin typeface="+mn-lt"/>
          </a:endParaRPr>
        </a:p>
      </dgm:t>
    </dgm:pt>
    <dgm:pt modelId="{DC57031B-D14D-42A1-A990-761C91C4EF85}" type="sibTrans" cxnId="{B6C807A7-A846-47FD-BE65-9166C443B42C}">
      <dgm:prSet/>
      <dgm:spPr/>
      <dgm:t>
        <a:bodyPr/>
        <a:lstStyle/>
        <a:p>
          <a:endParaRPr lang="pl-PL"/>
        </a:p>
      </dgm:t>
    </dgm:pt>
    <dgm:pt modelId="{00D5B151-6E85-451D-80BE-DE7F236447A0}" type="parTrans" cxnId="{B6C807A7-A846-47FD-BE65-9166C443B42C}">
      <dgm:prSet/>
      <dgm:spPr/>
      <dgm:t>
        <a:bodyPr/>
        <a:lstStyle/>
        <a:p>
          <a:endParaRPr lang="pl-PL"/>
        </a:p>
      </dgm:t>
    </dgm:pt>
    <dgm:pt modelId="{27DC4E7E-D382-46BF-9230-B39F66C0EAC7}">
      <dgm:prSet phldrT="[Tekst]" custT="1"/>
      <dgm:spPr>
        <a:solidFill>
          <a:schemeClr val="bg1">
            <a:lumMod val="65000"/>
          </a:schemeClr>
        </a:solidFill>
      </dgm:spPr>
      <dgm:t>
        <a:bodyPr/>
        <a:lstStyle/>
        <a:p>
          <a:r>
            <a:rPr lang="pl-PL" sz="1600" b="1" dirty="0" smtClean="0">
              <a:solidFill>
                <a:schemeClr val="tx1"/>
              </a:solidFill>
            </a:rPr>
            <a:t>14. Kryterium budżetu projektu</a:t>
          </a:r>
          <a:endParaRPr lang="pl-PL" sz="1600" b="1" u="sng" dirty="0">
            <a:solidFill>
              <a:schemeClr val="tx1"/>
            </a:solidFill>
          </a:endParaRPr>
        </a:p>
      </dgm:t>
    </dgm:pt>
    <dgm:pt modelId="{2ECCC8E2-1091-4B8B-A480-E9C4D0A9036B}" type="parTrans" cxnId="{521A2F94-10A2-4FB8-814E-D12F5CC1EC37}">
      <dgm:prSet/>
      <dgm:spPr/>
      <dgm:t>
        <a:bodyPr/>
        <a:lstStyle/>
        <a:p>
          <a:endParaRPr lang="pl-PL"/>
        </a:p>
      </dgm:t>
    </dgm:pt>
    <dgm:pt modelId="{99B57DE9-AB13-47C3-A2B5-323E301C2973}" type="sibTrans" cxnId="{521A2F94-10A2-4FB8-814E-D12F5CC1EC37}">
      <dgm:prSet/>
      <dgm:spPr/>
      <dgm:t>
        <a:bodyPr/>
        <a:lstStyle/>
        <a:p>
          <a:endParaRPr lang="pl-PL"/>
        </a:p>
      </dgm:t>
    </dgm:pt>
    <dgm:pt modelId="{52D087B1-57C8-43C6-843E-69565C099975}">
      <dgm:prSet phldrT="[Tekst]" custT="1"/>
      <dgm:spPr>
        <a:solidFill>
          <a:srgbClr val="FFC000">
            <a:alpha val="90000"/>
          </a:srgbClr>
        </a:solidFill>
        <a:ln>
          <a:solidFill>
            <a:srgbClr val="FFC000">
              <a:alpha val="90000"/>
            </a:srgbClr>
          </a:solidFill>
        </a:ln>
      </dgm:spPr>
      <dgm:t>
        <a:bodyPr/>
        <a:lstStyle/>
        <a:p>
          <a:r>
            <a:rPr lang="pl-PL" sz="1800" dirty="0" smtClean="0"/>
            <a:t>Czy wszystkie wydatki są </a:t>
          </a:r>
          <a:r>
            <a:rPr lang="pl-PL" sz="1800" dirty="0" err="1" smtClean="0"/>
            <a:t>kwalifikowalne</a:t>
          </a:r>
          <a:r>
            <a:rPr lang="pl-PL" sz="1800" dirty="0" smtClean="0"/>
            <a:t>?</a:t>
          </a:r>
          <a:endParaRPr lang="pl-PL" sz="1800" b="0" dirty="0">
            <a:latin typeface="+mn-lt"/>
          </a:endParaRPr>
        </a:p>
      </dgm:t>
    </dgm:pt>
    <dgm:pt modelId="{9482A703-7209-4C87-85C4-019D037E6EC0}" type="parTrans" cxnId="{B62BCE1F-BAB4-465D-92C2-7CF1FC30ECBA}">
      <dgm:prSet/>
      <dgm:spPr/>
      <dgm:t>
        <a:bodyPr/>
        <a:lstStyle/>
        <a:p>
          <a:endParaRPr lang="pl-PL"/>
        </a:p>
      </dgm:t>
    </dgm:pt>
    <dgm:pt modelId="{89F681AF-DBFB-4199-9814-26397A9D254B}" type="sibTrans" cxnId="{B62BCE1F-BAB4-465D-92C2-7CF1FC30ECBA}">
      <dgm:prSet/>
      <dgm:spPr/>
      <dgm:t>
        <a:bodyPr/>
        <a:lstStyle/>
        <a:p>
          <a:endParaRPr lang="pl-PL"/>
        </a:p>
      </dgm:t>
    </dgm:pt>
    <dgm:pt modelId="{A82570EB-9047-4C30-B34C-BC41F943A042}" type="pres">
      <dgm:prSet presAssocID="{1A53B528-4B73-4476-AAA3-DA53D8694E89}" presName="Name0" presStyleCnt="0">
        <dgm:presLayoutVars>
          <dgm:dir/>
          <dgm:animLvl val="lvl"/>
          <dgm:resizeHandles val="exact"/>
        </dgm:presLayoutVars>
      </dgm:prSet>
      <dgm:spPr/>
      <dgm:t>
        <a:bodyPr/>
        <a:lstStyle/>
        <a:p>
          <a:endParaRPr lang="pl-PL"/>
        </a:p>
      </dgm:t>
    </dgm:pt>
    <dgm:pt modelId="{74CEAA77-1A9F-4EE7-8009-B36DC94847D6}" type="pres">
      <dgm:prSet presAssocID="{621AB93B-5B7B-404A-AAC6-82585374894E}" presName="linNode" presStyleCnt="0"/>
      <dgm:spPr/>
    </dgm:pt>
    <dgm:pt modelId="{30A5BAFA-D867-4432-A555-078896BF780D}" type="pres">
      <dgm:prSet presAssocID="{621AB93B-5B7B-404A-AAC6-82585374894E}" presName="parentText" presStyleLbl="node1" presStyleIdx="0" presStyleCnt="2" custScaleY="43333" custLinFactNeighborX="208" custLinFactNeighborY="-1667">
        <dgm:presLayoutVars>
          <dgm:chMax val="1"/>
          <dgm:bulletEnabled val="1"/>
        </dgm:presLayoutVars>
      </dgm:prSet>
      <dgm:spPr/>
      <dgm:t>
        <a:bodyPr/>
        <a:lstStyle/>
        <a:p>
          <a:endParaRPr lang="pl-PL"/>
        </a:p>
      </dgm:t>
    </dgm:pt>
    <dgm:pt modelId="{5DB3C171-F262-490B-B8BB-BFFA46B0586B}" type="pres">
      <dgm:prSet presAssocID="{621AB93B-5B7B-404A-AAC6-82585374894E}" presName="descendantText" presStyleLbl="alignAccFollowNode1" presStyleIdx="0" presStyleCnt="2" custScaleY="50388" custLinFactNeighborX="544" custLinFactNeighborY="-848">
        <dgm:presLayoutVars>
          <dgm:bulletEnabled val="1"/>
        </dgm:presLayoutVars>
      </dgm:prSet>
      <dgm:spPr/>
      <dgm:t>
        <a:bodyPr/>
        <a:lstStyle/>
        <a:p>
          <a:endParaRPr lang="pl-PL"/>
        </a:p>
      </dgm:t>
    </dgm:pt>
    <dgm:pt modelId="{F48DBE3C-501A-4838-A630-7A0B38D6F715}" type="pres">
      <dgm:prSet presAssocID="{537A71C9-1429-45D8-846B-4BAE788264CA}" presName="sp" presStyleCnt="0"/>
      <dgm:spPr/>
    </dgm:pt>
    <dgm:pt modelId="{4496EF78-1A95-4AAA-868A-07447B397CE7}" type="pres">
      <dgm:prSet presAssocID="{27DC4E7E-D382-46BF-9230-B39F66C0EAC7}" presName="linNode" presStyleCnt="0"/>
      <dgm:spPr/>
    </dgm:pt>
    <dgm:pt modelId="{47FC63E6-99D2-4643-AC0B-359215D0A982}" type="pres">
      <dgm:prSet presAssocID="{27DC4E7E-D382-46BF-9230-B39F66C0EAC7}" presName="parentText" presStyleLbl="node1" presStyleIdx="1" presStyleCnt="2" custScaleY="43333" custLinFactNeighborX="208" custLinFactNeighborY="-1667">
        <dgm:presLayoutVars>
          <dgm:chMax val="1"/>
          <dgm:bulletEnabled val="1"/>
        </dgm:presLayoutVars>
      </dgm:prSet>
      <dgm:spPr/>
      <dgm:t>
        <a:bodyPr/>
        <a:lstStyle/>
        <a:p>
          <a:endParaRPr lang="pl-PL"/>
        </a:p>
      </dgm:t>
    </dgm:pt>
    <dgm:pt modelId="{DEE82E18-BDC0-49B1-804A-6D0A99B84A8E}" type="pres">
      <dgm:prSet presAssocID="{27DC4E7E-D382-46BF-9230-B39F66C0EAC7}" presName="descendantText" presStyleLbl="alignAccFollowNode1" presStyleIdx="1" presStyleCnt="2" custScaleY="39970" custLinFactNeighborX="544" custLinFactNeighborY="-848">
        <dgm:presLayoutVars>
          <dgm:bulletEnabled val="1"/>
        </dgm:presLayoutVars>
      </dgm:prSet>
      <dgm:spPr/>
      <dgm:t>
        <a:bodyPr/>
        <a:lstStyle/>
        <a:p>
          <a:endParaRPr lang="pl-PL"/>
        </a:p>
      </dgm:t>
    </dgm:pt>
  </dgm:ptLst>
  <dgm:cxnLst>
    <dgm:cxn modelId="{521A2F94-10A2-4FB8-814E-D12F5CC1EC37}" srcId="{1A53B528-4B73-4476-AAA3-DA53D8694E89}" destId="{27DC4E7E-D382-46BF-9230-B39F66C0EAC7}" srcOrd="1" destOrd="0" parTransId="{2ECCC8E2-1091-4B8B-A480-E9C4D0A9036B}" sibTransId="{99B57DE9-AB13-47C3-A2B5-323E301C2973}"/>
    <dgm:cxn modelId="{B6C807A7-A846-47FD-BE65-9166C443B42C}" srcId="{621AB93B-5B7B-404A-AAC6-82585374894E}" destId="{32EE9BBF-B02B-4DE9-A826-A3930A24887B}" srcOrd="0" destOrd="0" parTransId="{00D5B151-6E85-451D-80BE-DE7F236447A0}" sibTransId="{DC57031B-D14D-42A1-A990-761C91C4EF85}"/>
    <dgm:cxn modelId="{501CA5A3-0D06-46DE-9179-1DC1C0CFCD5A}" type="presOf" srcId="{1A53B528-4B73-4476-AAA3-DA53D8694E89}" destId="{A82570EB-9047-4C30-B34C-BC41F943A042}" srcOrd="0" destOrd="0" presId="urn:microsoft.com/office/officeart/2005/8/layout/vList5"/>
    <dgm:cxn modelId="{E875C0C0-D87E-498B-A33A-201AF3EB18AE}" type="presOf" srcId="{621AB93B-5B7B-404A-AAC6-82585374894E}" destId="{30A5BAFA-D867-4432-A555-078896BF780D}" srcOrd="0" destOrd="0" presId="urn:microsoft.com/office/officeart/2005/8/layout/vList5"/>
    <dgm:cxn modelId="{C190C5B9-BFFF-4DB3-B74F-BFD7A6279BE1}" type="presOf" srcId="{27DC4E7E-D382-46BF-9230-B39F66C0EAC7}" destId="{47FC63E6-99D2-4643-AC0B-359215D0A982}" srcOrd="0" destOrd="0" presId="urn:microsoft.com/office/officeart/2005/8/layout/vList5"/>
    <dgm:cxn modelId="{976A1C1E-6896-4915-B672-0808DD888A75}" srcId="{1A53B528-4B73-4476-AAA3-DA53D8694E89}" destId="{621AB93B-5B7B-404A-AAC6-82585374894E}" srcOrd="0" destOrd="0" parTransId="{4935FEB2-1035-40C5-9A3F-135B06D2ABF1}" sibTransId="{537A71C9-1429-45D8-846B-4BAE788264CA}"/>
    <dgm:cxn modelId="{B62BCE1F-BAB4-465D-92C2-7CF1FC30ECBA}" srcId="{27DC4E7E-D382-46BF-9230-B39F66C0EAC7}" destId="{52D087B1-57C8-43C6-843E-69565C099975}" srcOrd="0" destOrd="0" parTransId="{9482A703-7209-4C87-85C4-019D037E6EC0}" sibTransId="{89F681AF-DBFB-4199-9814-26397A9D254B}"/>
    <dgm:cxn modelId="{CCD03B92-7A3F-4DBB-87D7-3E9918220050}" type="presOf" srcId="{32EE9BBF-B02B-4DE9-A826-A3930A24887B}" destId="{5DB3C171-F262-490B-B8BB-BFFA46B0586B}" srcOrd="0" destOrd="0" presId="urn:microsoft.com/office/officeart/2005/8/layout/vList5"/>
    <dgm:cxn modelId="{26DCA2D2-DF0E-491D-B971-F39922C5CFFC}" type="presOf" srcId="{52D087B1-57C8-43C6-843E-69565C099975}" destId="{DEE82E18-BDC0-49B1-804A-6D0A99B84A8E}" srcOrd="0" destOrd="0" presId="urn:microsoft.com/office/officeart/2005/8/layout/vList5"/>
    <dgm:cxn modelId="{CE48C2A0-84F0-45A8-B73A-39ED2C5A28C3}" type="presParOf" srcId="{A82570EB-9047-4C30-B34C-BC41F943A042}" destId="{74CEAA77-1A9F-4EE7-8009-B36DC94847D6}" srcOrd="0" destOrd="0" presId="urn:microsoft.com/office/officeart/2005/8/layout/vList5"/>
    <dgm:cxn modelId="{AE768CBE-ED97-4AF2-B4B7-0255FDF68EB5}" type="presParOf" srcId="{74CEAA77-1A9F-4EE7-8009-B36DC94847D6}" destId="{30A5BAFA-D867-4432-A555-078896BF780D}" srcOrd="0" destOrd="0" presId="urn:microsoft.com/office/officeart/2005/8/layout/vList5"/>
    <dgm:cxn modelId="{39F5601A-03B5-4071-8BB7-5316377265F6}" type="presParOf" srcId="{74CEAA77-1A9F-4EE7-8009-B36DC94847D6}" destId="{5DB3C171-F262-490B-B8BB-BFFA46B0586B}" srcOrd="1" destOrd="0" presId="urn:microsoft.com/office/officeart/2005/8/layout/vList5"/>
    <dgm:cxn modelId="{E0818F29-D255-422B-8A62-0822EB3FB124}" type="presParOf" srcId="{A82570EB-9047-4C30-B34C-BC41F943A042}" destId="{F48DBE3C-501A-4838-A630-7A0B38D6F715}" srcOrd="1" destOrd="0" presId="urn:microsoft.com/office/officeart/2005/8/layout/vList5"/>
    <dgm:cxn modelId="{0D7B9ADB-86AC-4A43-8613-C31FD4B861D8}" type="presParOf" srcId="{A82570EB-9047-4C30-B34C-BC41F943A042}" destId="{4496EF78-1A95-4AAA-868A-07447B397CE7}" srcOrd="2" destOrd="0" presId="urn:microsoft.com/office/officeart/2005/8/layout/vList5"/>
    <dgm:cxn modelId="{15F92DFB-5D0B-4349-99FE-F6AD355A2D2E}" type="presParOf" srcId="{4496EF78-1A95-4AAA-868A-07447B397CE7}" destId="{47FC63E6-99D2-4643-AC0B-359215D0A982}" srcOrd="0" destOrd="0" presId="urn:microsoft.com/office/officeart/2005/8/layout/vList5"/>
    <dgm:cxn modelId="{53FFB5B6-A32A-4CDA-84B9-9C636EA7A6A1}" type="presParOf" srcId="{4496EF78-1A95-4AAA-868A-07447B397CE7}" destId="{DEE82E18-BDC0-49B1-804A-6D0A99B84A8E}" srcOrd="1" destOrd="0" presId="urn:microsoft.com/office/officeart/2005/8/layout/vList5"/>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1A53B528-4B73-4476-AAA3-DA53D8694E89}"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pl-PL"/>
        </a:p>
      </dgm:t>
    </dgm:pt>
    <dgm:pt modelId="{621AB93B-5B7B-404A-AAC6-82585374894E}">
      <dgm:prSet phldrT="[Tekst]" custT="1"/>
      <dgm:spPr>
        <a:solidFill>
          <a:schemeClr val="bg1">
            <a:lumMod val="65000"/>
          </a:schemeClr>
        </a:solidFill>
      </dgm:spPr>
      <dgm:t>
        <a:bodyPr/>
        <a:lstStyle/>
        <a:p>
          <a:pPr algn="ctr"/>
          <a:r>
            <a:rPr lang="pl-PL" sz="1600" b="1" dirty="0" smtClean="0">
              <a:solidFill>
                <a:schemeClr val="tx1"/>
              </a:solidFill>
            </a:rPr>
            <a:t>15. Kryterium zgodności z SZOOP</a:t>
          </a:r>
          <a:endParaRPr lang="pl-PL" sz="1600" b="1" u="sng" dirty="0">
            <a:solidFill>
              <a:schemeClr val="tx1"/>
            </a:solidFill>
          </a:endParaRPr>
        </a:p>
      </dgm:t>
    </dgm:pt>
    <dgm:pt modelId="{4935FEB2-1035-40C5-9A3F-135B06D2ABF1}" type="parTrans" cxnId="{976A1C1E-6896-4915-B672-0808DD888A75}">
      <dgm:prSet/>
      <dgm:spPr/>
      <dgm:t>
        <a:bodyPr/>
        <a:lstStyle/>
        <a:p>
          <a:endParaRPr lang="pl-PL"/>
        </a:p>
      </dgm:t>
    </dgm:pt>
    <dgm:pt modelId="{537A71C9-1429-45D8-846B-4BAE788264CA}" type="sibTrans" cxnId="{976A1C1E-6896-4915-B672-0808DD888A75}">
      <dgm:prSet/>
      <dgm:spPr/>
      <dgm:t>
        <a:bodyPr/>
        <a:lstStyle/>
        <a:p>
          <a:endParaRPr lang="pl-PL"/>
        </a:p>
      </dgm:t>
    </dgm:pt>
    <dgm:pt modelId="{32EE9BBF-B02B-4DE9-A826-A3930A24887B}">
      <dgm:prSet phldrT="[Tekst]" custT="1"/>
      <dgm:spPr>
        <a:solidFill>
          <a:srgbClr val="FFC000">
            <a:alpha val="90000"/>
          </a:srgbClr>
        </a:solidFill>
        <a:ln>
          <a:solidFill>
            <a:srgbClr val="FFC000">
              <a:alpha val="90000"/>
            </a:srgbClr>
          </a:solidFill>
        </a:ln>
      </dgm:spPr>
      <dgm:t>
        <a:bodyPr/>
        <a:lstStyle/>
        <a:p>
          <a:pPr algn="just">
            <a:lnSpc>
              <a:spcPct val="100000"/>
            </a:lnSpc>
            <a:spcAft>
              <a:spcPts val="600"/>
            </a:spcAft>
          </a:pPr>
          <a:r>
            <a:rPr lang="pl-PL" sz="1200" dirty="0" smtClean="0"/>
            <a:t>Czy projekt jest zgodny z zapisami </a:t>
          </a:r>
          <a:r>
            <a:rPr lang="pl-PL" sz="1200" dirty="0" err="1" smtClean="0"/>
            <a:t>SzOOP</a:t>
          </a:r>
          <a:r>
            <a:rPr lang="pl-PL" sz="1200" dirty="0" smtClean="0"/>
            <a:t> RPO WD 2014-2020 aktualnymi na dzień ogłoszenia naboru?</a:t>
          </a:r>
          <a:endParaRPr lang="pl-PL" sz="1200" b="0" dirty="0">
            <a:latin typeface="+mn-lt"/>
          </a:endParaRPr>
        </a:p>
      </dgm:t>
    </dgm:pt>
    <dgm:pt modelId="{DC57031B-D14D-42A1-A990-761C91C4EF85}" type="sibTrans" cxnId="{B6C807A7-A846-47FD-BE65-9166C443B42C}">
      <dgm:prSet/>
      <dgm:spPr/>
      <dgm:t>
        <a:bodyPr/>
        <a:lstStyle/>
        <a:p>
          <a:endParaRPr lang="pl-PL"/>
        </a:p>
      </dgm:t>
    </dgm:pt>
    <dgm:pt modelId="{00D5B151-6E85-451D-80BE-DE7F236447A0}" type="parTrans" cxnId="{B6C807A7-A846-47FD-BE65-9166C443B42C}">
      <dgm:prSet/>
      <dgm:spPr/>
      <dgm:t>
        <a:bodyPr/>
        <a:lstStyle/>
        <a:p>
          <a:endParaRPr lang="pl-PL"/>
        </a:p>
      </dgm:t>
    </dgm:pt>
    <dgm:pt modelId="{27DC4E7E-D382-46BF-9230-B39F66C0EAC7}">
      <dgm:prSet phldrT="[Tekst]" custT="1"/>
      <dgm:spPr>
        <a:solidFill>
          <a:schemeClr val="bg1">
            <a:lumMod val="65000"/>
          </a:schemeClr>
        </a:solidFill>
      </dgm:spPr>
      <dgm:t>
        <a:bodyPr/>
        <a:lstStyle/>
        <a:p>
          <a:r>
            <a:rPr lang="pl-PL" sz="1600" b="1" dirty="0" smtClean="0">
              <a:solidFill>
                <a:schemeClr val="tx1"/>
              </a:solidFill>
            </a:rPr>
            <a:t>16. Kryterium spełnienia minimalnych wymagań</a:t>
          </a:r>
          <a:endParaRPr lang="pl-PL" sz="1600" b="1" u="sng" dirty="0">
            <a:solidFill>
              <a:schemeClr val="tx1"/>
            </a:solidFill>
          </a:endParaRPr>
        </a:p>
      </dgm:t>
    </dgm:pt>
    <dgm:pt modelId="{2ECCC8E2-1091-4B8B-A480-E9C4D0A9036B}" type="parTrans" cxnId="{521A2F94-10A2-4FB8-814E-D12F5CC1EC37}">
      <dgm:prSet/>
      <dgm:spPr/>
      <dgm:t>
        <a:bodyPr/>
        <a:lstStyle/>
        <a:p>
          <a:endParaRPr lang="pl-PL"/>
        </a:p>
      </dgm:t>
    </dgm:pt>
    <dgm:pt modelId="{99B57DE9-AB13-47C3-A2B5-323E301C2973}" type="sibTrans" cxnId="{521A2F94-10A2-4FB8-814E-D12F5CC1EC37}">
      <dgm:prSet/>
      <dgm:spPr/>
      <dgm:t>
        <a:bodyPr/>
        <a:lstStyle/>
        <a:p>
          <a:endParaRPr lang="pl-PL"/>
        </a:p>
      </dgm:t>
    </dgm:pt>
    <dgm:pt modelId="{52D087B1-57C8-43C6-843E-69565C099975}">
      <dgm:prSet phldrT="[Tekst]" custT="1"/>
      <dgm:spPr>
        <a:solidFill>
          <a:srgbClr val="FFC000">
            <a:alpha val="90000"/>
          </a:srgbClr>
        </a:solidFill>
        <a:ln>
          <a:solidFill>
            <a:srgbClr val="FFC000">
              <a:alpha val="90000"/>
            </a:srgbClr>
          </a:solidFill>
        </a:ln>
      </dgm:spPr>
      <dgm:t>
        <a:bodyPr/>
        <a:lstStyle/>
        <a:p>
          <a:r>
            <a:rPr lang="pl-PL" sz="1000" dirty="0" smtClean="0"/>
            <a:t>Czy projekt otrzymał wymagane minimum 60 punktów ogółem oraz co najmniej 60% punktów w poszczególnych grupach kryteriów merytorycznych:</a:t>
          </a:r>
          <a:endParaRPr lang="pl-PL" sz="1000" b="0" dirty="0">
            <a:latin typeface="+mn-lt"/>
          </a:endParaRPr>
        </a:p>
      </dgm:t>
    </dgm:pt>
    <dgm:pt modelId="{9482A703-7209-4C87-85C4-019D037E6EC0}" type="parTrans" cxnId="{B62BCE1F-BAB4-465D-92C2-7CF1FC30ECBA}">
      <dgm:prSet/>
      <dgm:spPr/>
      <dgm:t>
        <a:bodyPr/>
        <a:lstStyle/>
        <a:p>
          <a:endParaRPr lang="pl-PL"/>
        </a:p>
      </dgm:t>
    </dgm:pt>
    <dgm:pt modelId="{89F681AF-DBFB-4199-9814-26397A9D254B}" type="sibTrans" cxnId="{B62BCE1F-BAB4-465D-92C2-7CF1FC30ECBA}">
      <dgm:prSet/>
      <dgm:spPr/>
      <dgm:t>
        <a:bodyPr/>
        <a:lstStyle/>
        <a:p>
          <a:endParaRPr lang="pl-PL"/>
        </a:p>
      </dgm:t>
    </dgm:pt>
    <dgm:pt modelId="{5E299A3C-D03E-4141-9F23-C1BA723BB4F3}">
      <dgm:prSet custT="1"/>
      <dgm:spPr/>
      <dgm:t>
        <a:bodyPr/>
        <a:lstStyle/>
        <a:p>
          <a:r>
            <a:rPr lang="pl-PL" sz="1000" dirty="0" smtClean="0"/>
            <a:t>kryteria nr 1, 2 oraz 3,</a:t>
          </a:r>
          <a:endParaRPr lang="pl-PL" sz="1000" dirty="0"/>
        </a:p>
      </dgm:t>
    </dgm:pt>
    <dgm:pt modelId="{D2DC5C88-9149-42AF-BEC4-C05A30C23E0D}" type="parTrans" cxnId="{C631140F-3C26-40BB-A9CF-33D7406364D3}">
      <dgm:prSet/>
      <dgm:spPr/>
      <dgm:t>
        <a:bodyPr/>
        <a:lstStyle/>
        <a:p>
          <a:endParaRPr lang="pl-PL"/>
        </a:p>
      </dgm:t>
    </dgm:pt>
    <dgm:pt modelId="{294515C1-3850-4BCA-B998-2EAE5691CD44}" type="sibTrans" cxnId="{C631140F-3C26-40BB-A9CF-33D7406364D3}">
      <dgm:prSet/>
      <dgm:spPr/>
      <dgm:t>
        <a:bodyPr/>
        <a:lstStyle/>
        <a:p>
          <a:endParaRPr lang="pl-PL"/>
        </a:p>
      </dgm:t>
    </dgm:pt>
    <dgm:pt modelId="{699C0BFE-94C2-4FE2-AF19-8D06AF4EDB25}">
      <dgm:prSet custT="1"/>
      <dgm:spPr/>
      <dgm:t>
        <a:bodyPr/>
        <a:lstStyle/>
        <a:p>
          <a:r>
            <a:rPr lang="pl-PL" sz="1000" dirty="0" smtClean="0"/>
            <a:t>kryterium nr 4,</a:t>
          </a:r>
          <a:endParaRPr lang="pl-PL" sz="1000" dirty="0"/>
        </a:p>
      </dgm:t>
    </dgm:pt>
    <dgm:pt modelId="{E6974E22-977B-4221-8E11-C9E8B62C31E4}" type="parTrans" cxnId="{E0313093-432D-4A37-AB59-6BD4857F9FDB}">
      <dgm:prSet/>
      <dgm:spPr/>
      <dgm:t>
        <a:bodyPr/>
        <a:lstStyle/>
        <a:p>
          <a:endParaRPr lang="pl-PL"/>
        </a:p>
      </dgm:t>
    </dgm:pt>
    <dgm:pt modelId="{9B470246-0544-4E47-A479-58E65D36DBC8}" type="sibTrans" cxnId="{E0313093-432D-4A37-AB59-6BD4857F9FDB}">
      <dgm:prSet/>
      <dgm:spPr/>
      <dgm:t>
        <a:bodyPr/>
        <a:lstStyle/>
        <a:p>
          <a:endParaRPr lang="pl-PL"/>
        </a:p>
      </dgm:t>
    </dgm:pt>
    <dgm:pt modelId="{3DAD94AD-EC62-48AB-B06C-2347E67EE55E}">
      <dgm:prSet custT="1"/>
      <dgm:spPr/>
      <dgm:t>
        <a:bodyPr/>
        <a:lstStyle/>
        <a:p>
          <a:r>
            <a:rPr lang="pl-PL" sz="1000" dirty="0" smtClean="0"/>
            <a:t>kryteria nr 5 oraz 6,</a:t>
          </a:r>
          <a:endParaRPr lang="pl-PL" sz="1000" dirty="0"/>
        </a:p>
      </dgm:t>
    </dgm:pt>
    <dgm:pt modelId="{5B68D0B9-5156-4F21-BEC6-43954EDB40AD}" type="parTrans" cxnId="{91423A00-4A90-461B-B1CA-9E147F671385}">
      <dgm:prSet/>
      <dgm:spPr/>
      <dgm:t>
        <a:bodyPr/>
        <a:lstStyle/>
        <a:p>
          <a:endParaRPr lang="pl-PL"/>
        </a:p>
      </dgm:t>
    </dgm:pt>
    <dgm:pt modelId="{C9EB3ADD-810F-420E-92C9-6B26D5D84054}" type="sibTrans" cxnId="{91423A00-4A90-461B-B1CA-9E147F671385}">
      <dgm:prSet/>
      <dgm:spPr/>
      <dgm:t>
        <a:bodyPr/>
        <a:lstStyle/>
        <a:p>
          <a:endParaRPr lang="pl-PL"/>
        </a:p>
      </dgm:t>
    </dgm:pt>
    <dgm:pt modelId="{17D28CD2-2E69-402F-AA52-99E299EB8DD2}">
      <dgm:prSet custT="1"/>
      <dgm:spPr/>
      <dgm:t>
        <a:bodyPr/>
        <a:lstStyle/>
        <a:p>
          <a:r>
            <a:rPr lang="pl-PL" sz="1000" dirty="0" smtClean="0"/>
            <a:t>kryteria nr 7 oraz 8,</a:t>
          </a:r>
          <a:endParaRPr lang="pl-PL" sz="1000" dirty="0"/>
        </a:p>
      </dgm:t>
    </dgm:pt>
    <dgm:pt modelId="{9A1A822B-282D-4690-96EE-94295C184A9B}" type="parTrans" cxnId="{AD46C9B6-B4AE-4C72-BBED-905A6F194D32}">
      <dgm:prSet/>
      <dgm:spPr/>
      <dgm:t>
        <a:bodyPr/>
        <a:lstStyle/>
        <a:p>
          <a:endParaRPr lang="pl-PL"/>
        </a:p>
      </dgm:t>
    </dgm:pt>
    <dgm:pt modelId="{1C100E4B-3933-44C9-850C-8E3CA0E37C97}" type="sibTrans" cxnId="{AD46C9B6-B4AE-4C72-BBED-905A6F194D32}">
      <dgm:prSet/>
      <dgm:spPr/>
      <dgm:t>
        <a:bodyPr/>
        <a:lstStyle/>
        <a:p>
          <a:endParaRPr lang="pl-PL"/>
        </a:p>
      </dgm:t>
    </dgm:pt>
    <dgm:pt modelId="{0135A8FF-D532-44AE-91E8-325AA898E6CB}">
      <dgm:prSet custT="1"/>
      <dgm:spPr/>
      <dgm:t>
        <a:bodyPr/>
        <a:lstStyle/>
        <a:p>
          <a:r>
            <a:rPr lang="pl-PL" sz="1000" dirty="0" smtClean="0"/>
            <a:t>kryterium nr 9,</a:t>
          </a:r>
          <a:endParaRPr lang="pl-PL" sz="1000" dirty="0"/>
        </a:p>
      </dgm:t>
    </dgm:pt>
    <dgm:pt modelId="{08455923-A65C-42A2-A227-B8496CE445DD}" type="parTrans" cxnId="{31D414F3-3802-460C-8143-C37C75B14C36}">
      <dgm:prSet/>
      <dgm:spPr/>
      <dgm:t>
        <a:bodyPr/>
        <a:lstStyle/>
        <a:p>
          <a:endParaRPr lang="pl-PL"/>
        </a:p>
      </dgm:t>
    </dgm:pt>
    <dgm:pt modelId="{0234D6D7-E96F-4E9A-9BDA-BFFF1E3BA9D8}" type="sibTrans" cxnId="{31D414F3-3802-460C-8143-C37C75B14C36}">
      <dgm:prSet/>
      <dgm:spPr/>
      <dgm:t>
        <a:bodyPr/>
        <a:lstStyle/>
        <a:p>
          <a:endParaRPr lang="pl-PL"/>
        </a:p>
      </dgm:t>
    </dgm:pt>
    <dgm:pt modelId="{2F87F1B0-FE65-402E-A179-F1DF6E2BDFA6}">
      <dgm:prSet custT="1"/>
      <dgm:spPr/>
      <dgm:t>
        <a:bodyPr/>
        <a:lstStyle/>
        <a:p>
          <a:r>
            <a:rPr lang="pl-PL" sz="1000" dirty="0" smtClean="0"/>
            <a:t>kryteria nr 10 oraz 11</a:t>
          </a:r>
          <a:endParaRPr lang="pl-PL" sz="1000" dirty="0"/>
        </a:p>
      </dgm:t>
    </dgm:pt>
    <dgm:pt modelId="{B49A2763-4F99-4FD1-9076-54D46EB94912}" type="parTrans" cxnId="{A47C11E3-C30E-4457-BC86-E2D5B41DBD88}">
      <dgm:prSet/>
      <dgm:spPr/>
      <dgm:t>
        <a:bodyPr/>
        <a:lstStyle/>
        <a:p>
          <a:endParaRPr lang="pl-PL"/>
        </a:p>
      </dgm:t>
    </dgm:pt>
    <dgm:pt modelId="{AED93ECD-12ED-43FB-8165-EB3B5C4CFCB0}" type="sibTrans" cxnId="{A47C11E3-C30E-4457-BC86-E2D5B41DBD88}">
      <dgm:prSet/>
      <dgm:spPr/>
      <dgm:t>
        <a:bodyPr/>
        <a:lstStyle/>
        <a:p>
          <a:endParaRPr lang="pl-PL"/>
        </a:p>
      </dgm:t>
    </dgm:pt>
    <dgm:pt modelId="{5657ECFD-7756-4384-A1FB-0C661017E090}">
      <dgm:prSet custT="1"/>
      <dgm:spPr/>
      <dgm:t>
        <a:bodyPr/>
        <a:lstStyle/>
        <a:p>
          <a:r>
            <a:rPr lang="pl-PL" sz="1000" dirty="0" smtClean="0"/>
            <a:t>oraz otrzymał pozytywną ocenę lub został skierowany do negocjacji w zakresie spełnienia kryteriów horyzontalnych oraz kryteriów merytorycznych nr 12, 13, 14 i 15?</a:t>
          </a:r>
          <a:endParaRPr lang="pl-PL" sz="1000" dirty="0"/>
        </a:p>
      </dgm:t>
    </dgm:pt>
    <dgm:pt modelId="{B91B04CF-38FF-4377-B0E8-1A14F6691F82}" type="parTrans" cxnId="{C2EC7606-F0C0-4BE7-B3E6-99647A34DAD4}">
      <dgm:prSet/>
      <dgm:spPr/>
      <dgm:t>
        <a:bodyPr/>
        <a:lstStyle/>
        <a:p>
          <a:endParaRPr lang="pl-PL"/>
        </a:p>
      </dgm:t>
    </dgm:pt>
    <dgm:pt modelId="{F014E5BF-4315-4E72-815A-9B77AAEACC12}" type="sibTrans" cxnId="{C2EC7606-F0C0-4BE7-B3E6-99647A34DAD4}">
      <dgm:prSet/>
      <dgm:spPr/>
      <dgm:t>
        <a:bodyPr/>
        <a:lstStyle/>
        <a:p>
          <a:endParaRPr lang="pl-PL"/>
        </a:p>
      </dgm:t>
    </dgm:pt>
    <dgm:pt modelId="{A82570EB-9047-4C30-B34C-BC41F943A042}" type="pres">
      <dgm:prSet presAssocID="{1A53B528-4B73-4476-AAA3-DA53D8694E89}" presName="Name0" presStyleCnt="0">
        <dgm:presLayoutVars>
          <dgm:dir/>
          <dgm:animLvl val="lvl"/>
          <dgm:resizeHandles val="exact"/>
        </dgm:presLayoutVars>
      </dgm:prSet>
      <dgm:spPr/>
      <dgm:t>
        <a:bodyPr/>
        <a:lstStyle/>
        <a:p>
          <a:endParaRPr lang="pl-PL"/>
        </a:p>
      </dgm:t>
    </dgm:pt>
    <dgm:pt modelId="{74CEAA77-1A9F-4EE7-8009-B36DC94847D6}" type="pres">
      <dgm:prSet presAssocID="{621AB93B-5B7B-404A-AAC6-82585374894E}" presName="linNode" presStyleCnt="0"/>
      <dgm:spPr/>
    </dgm:pt>
    <dgm:pt modelId="{30A5BAFA-D867-4432-A555-078896BF780D}" type="pres">
      <dgm:prSet presAssocID="{621AB93B-5B7B-404A-AAC6-82585374894E}" presName="parentText" presStyleLbl="node1" presStyleIdx="0" presStyleCnt="2" custScaleY="43333" custLinFactNeighborX="208" custLinFactNeighborY="-1667">
        <dgm:presLayoutVars>
          <dgm:chMax val="1"/>
          <dgm:bulletEnabled val="1"/>
        </dgm:presLayoutVars>
      </dgm:prSet>
      <dgm:spPr/>
      <dgm:t>
        <a:bodyPr/>
        <a:lstStyle/>
        <a:p>
          <a:endParaRPr lang="pl-PL"/>
        </a:p>
      </dgm:t>
    </dgm:pt>
    <dgm:pt modelId="{5DB3C171-F262-490B-B8BB-BFFA46B0586B}" type="pres">
      <dgm:prSet presAssocID="{621AB93B-5B7B-404A-AAC6-82585374894E}" presName="descendantText" presStyleLbl="alignAccFollowNode1" presStyleIdx="0" presStyleCnt="2" custScaleY="50388" custLinFactNeighborX="544" custLinFactNeighborY="-848">
        <dgm:presLayoutVars>
          <dgm:bulletEnabled val="1"/>
        </dgm:presLayoutVars>
      </dgm:prSet>
      <dgm:spPr/>
      <dgm:t>
        <a:bodyPr/>
        <a:lstStyle/>
        <a:p>
          <a:endParaRPr lang="pl-PL"/>
        </a:p>
      </dgm:t>
    </dgm:pt>
    <dgm:pt modelId="{F48DBE3C-501A-4838-A630-7A0B38D6F715}" type="pres">
      <dgm:prSet presAssocID="{537A71C9-1429-45D8-846B-4BAE788264CA}" presName="sp" presStyleCnt="0"/>
      <dgm:spPr/>
    </dgm:pt>
    <dgm:pt modelId="{4496EF78-1A95-4AAA-868A-07447B397CE7}" type="pres">
      <dgm:prSet presAssocID="{27DC4E7E-D382-46BF-9230-B39F66C0EAC7}" presName="linNode" presStyleCnt="0"/>
      <dgm:spPr/>
    </dgm:pt>
    <dgm:pt modelId="{47FC63E6-99D2-4643-AC0B-359215D0A982}" type="pres">
      <dgm:prSet presAssocID="{27DC4E7E-D382-46BF-9230-B39F66C0EAC7}" presName="parentText" presStyleLbl="node1" presStyleIdx="1" presStyleCnt="2" custScaleY="43333" custLinFactNeighborX="208" custLinFactNeighborY="-1667">
        <dgm:presLayoutVars>
          <dgm:chMax val="1"/>
          <dgm:bulletEnabled val="1"/>
        </dgm:presLayoutVars>
      </dgm:prSet>
      <dgm:spPr/>
      <dgm:t>
        <a:bodyPr/>
        <a:lstStyle/>
        <a:p>
          <a:endParaRPr lang="pl-PL"/>
        </a:p>
      </dgm:t>
    </dgm:pt>
    <dgm:pt modelId="{DEE82E18-BDC0-49B1-804A-6D0A99B84A8E}" type="pres">
      <dgm:prSet presAssocID="{27DC4E7E-D382-46BF-9230-B39F66C0EAC7}" presName="descendantText" presStyleLbl="alignAccFollowNode1" presStyleIdx="1" presStyleCnt="2" custScaleY="53890" custLinFactNeighborX="544" custLinFactNeighborY="-848">
        <dgm:presLayoutVars>
          <dgm:bulletEnabled val="1"/>
        </dgm:presLayoutVars>
      </dgm:prSet>
      <dgm:spPr/>
      <dgm:t>
        <a:bodyPr/>
        <a:lstStyle/>
        <a:p>
          <a:endParaRPr lang="pl-PL"/>
        </a:p>
      </dgm:t>
    </dgm:pt>
  </dgm:ptLst>
  <dgm:cxnLst>
    <dgm:cxn modelId="{31D414F3-3802-460C-8143-C37C75B14C36}" srcId="{52D087B1-57C8-43C6-843E-69565C099975}" destId="{0135A8FF-D532-44AE-91E8-325AA898E6CB}" srcOrd="4" destOrd="0" parTransId="{08455923-A65C-42A2-A227-B8496CE445DD}" sibTransId="{0234D6D7-E96F-4E9A-9BDA-BFFF1E3BA9D8}"/>
    <dgm:cxn modelId="{976A1C1E-6896-4915-B672-0808DD888A75}" srcId="{1A53B528-4B73-4476-AAA3-DA53D8694E89}" destId="{621AB93B-5B7B-404A-AAC6-82585374894E}" srcOrd="0" destOrd="0" parTransId="{4935FEB2-1035-40C5-9A3F-135B06D2ABF1}" sibTransId="{537A71C9-1429-45D8-846B-4BAE788264CA}"/>
    <dgm:cxn modelId="{C631140F-3C26-40BB-A9CF-33D7406364D3}" srcId="{52D087B1-57C8-43C6-843E-69565C099975}" destId="{5E299A3C-D03E-4141-9F23-C1BA723BB4F3}" srcOrd="0" destOrd="0" parTransId="{D2DC5C88-9149-42AF-BEC4-C05A30C23E0D}" sibTransId="{294515C1-3850-4BCA-B998-2EAE5691CD44}"/>
    <dgm:cxn modelId="{2656115F-4F44-4C3E-A89E-3E4BE4E1662C}" type="presOf" srcId="{3DAD94AD-EC62-48AB-B06C-2347E67EE55E}" destId="{DEE82E18-BDC0-49B1-804A-6D0A99B84A8E}" srcOrd="0" destOrd="3" presId="urn:microsoft.com/office/officeart/2005/8/layout/vList5"/>
    <dgm:cxn modelId="{96CEF188-E2A5-405B-A24F-0DA0D38E87AA}" type="presOf" srcId="{27DC4E7E-D382-46BF-9230-B39F66C0EAC7}" destId="{47FC63E6-99D2-4643-AC0B-359215D0A982}" srcOrd="0" destOrd="0" presId="urn:microsoft.com/office/officeart/2005/8/layout/vList5"/>
    <dgm:cxn modelId="{A47C11E3-C30E-4457-BC86-E2D5B41DBD88}" srcId="{52D087B1-57C8-43C6-843E-69565C099975}" destId="{2F87F1B0-FE65-402E-A179-F1DF6E2BDFA6}" srcOrd="5" destOrd="0" parTransId="{B49A2763-4F99-4FD1-9076-54D46EB94912}" sibTransId="{AED93ECD-12ED-43FB-8165-EB3B5C4CFCB0}"/>
    <dgm:cxn modelId="{621FC8BA-2FDE-4574-B5F6-52F21EF5D508}" type="presOf" srcId="{699C0BFE-94C2-4FE2-AF19-8D06AF4EDB25}" destId="{DEE82E18-BDC0-49B1-804A-6D0A99B84A8E}" srcOrd="0" destOrd="2" presId="urn:microsoft.com/office/officeart/2005/8/layout/vList5"/>
    <dgm:cxn modelId="{E0313093-432D-4A37-AB59-6BD4857F9FDB}" srcId="{52D087B1-57C8-43C6-843E-69565C099975}" destId="{699C0BFE-94C2-4FE2-AF19-8D06AF4EDB25}" srcOrd="1" destOrd="0" parTransId="{E6974E22-977B-4221-8E11-C9E8B62C31E4}" sibTransId="{9B470246-0544-4E47-A479-58E65D36DBC8}"/>
    <dgm:cxn modelId="{C2EC7606-F0C0-4BE7-B3E6-99647A34DAD4}" srcId="{27DC4E7E-D382-46BF-9230-B39F66C0EAC7}" destId="{5657ECFD-7756-4384-A1FB-0C661017E090}" srcOrd="1" destOrd="0" parTransId="{B91B04CF-38FF-4377-B0E8-1A14F6691F82}" sibTransId="{F014E5BF-4315-4E72-815A-9B77AAEACC12}"/>
    <dgm:cxn modelId="{B7126FF0-2940-4DFE-AF19-8E257B141E88}" type="presOf" srcId="{52D087B1-57C8-43C6-843E-69565C099975}" destId="{DEE82E18-BDC0-49B1-804A-6D0A99B84A8E}" srcOrd="0" destOrd="0" presId="urn:microsoft.com/office/officeart/2005/8/layout/vList5"/>
    <dgm:cxn modelId="{FEDBA148-65CE-457C-9942-54D79ADE9290}" type="presOf" srcId="{5E299A3C-D03E-4141-9F23-C1BA723BB4F3}" destId="{DEE82E18-BDC0-49B1-804A-6D0A99B84A8E}" srcOrd="0" destOrd="1" presId="urn:microsoft.com/office/officeart/2005/8/layout/vList5"/>
    <dgm:cxn modelId="{55B455DC-5466-4F08-B86B-0ED63FF3EEC7}" type="presOf" srcId="{17D28CD2-2E69-402F-AA52-99E299EB8DD2}" destId="{DEE82E18-BDC0-49B1-804A-6D0A99B84A8E}" srcOrd="0" destOrd="4" presId="urn:microsoft.com/office/officeart/2005/8/layout/vList5"/>
    <dgm:cxn modelId="{1F7D5852-37F7-4702-A358-2FCC663EFB1E}" type="presOf" srcId="{32EE9BBF-B02B-4DE9-A826-A3930A24887B}" destId="{5DB3C171-F262-490B-B8BB-BFFA46B0586B}" srcOrd="0" destOrd="0" presId="urn:microsoft.com/office/officeart/2005/8/layout/vList5"/>
    <dgm:cxn modelId="{521A2F94-10A2-4FB8-814E-D12F5CC1EC37}" srcId="{1A53B528-4B73-4476-AAA3-DA53D8694E89}" destId="{27DC4E7E-D382-46BF-9230-B39F66C0EAC7}" srcOrd="1" destOrd="0" parTransId="{2ECCC8E2-1091-4B8B-A480-E9C4D0A9036B}" sibTransId="{99B57DE9-AB13-47C3-A2B5-323E301C2973}"/>
    <dgm:cxn modelId="{BF5048DB-2BA1-4936-8E3F-4B548F079FF3}" type="presOf" srcId="{2F87F1B0-FE65-402E-A179-F1DF6E2BDFA6}" destId="{DEE82E18-BDC0-49B1-804A-6D0A99B84A8E}" srcOrd="0" destOrd="6" presId="urn:microsoft.com/office/officeart/2005/8/layout/vList5"/>
    <dgm:cxn modelId="{B6C807A7-A846-47FD-BE65-9166C443B42C}" srcId="{621AB93B-5B7B-404A-AAC6-82585374894E}" destId="{32EE9BBF-B02B-4DE9-A826-A3930A24887B}" srcOrd="0" destOrd="0" parTransId="{00D5B151-6E85-451D-80BE-DE7F236447A0}" sibTransId="{DC57031B-D14D-42A1-A990-761C91C4EF85}"/>
    <dgm:cxn modelId="{E7E74C40-7A66-4529-BFB5-F3862FD918D4}" type="presOf" srcId="{0135A8FF-D532-44AE-91E8-325AA898E6CB}" destId="{DEE82E18-BDC0-49B1-804A-6D0A99B84A8E}" srcOrd="0" destOrd="5" presId="urn:microsoft.com/office/officeart/2005/8/layout/vList5"/>
    <dgm:cxn modelId="{BFC0AADD-BBF3-478B-BA5C-F5075348A1B1}" type="presOf" srcId="{5657ECFD-7756-4384-A1FB-0C661017E090}" destId="{DEE82E18-BDC0-49B1-804A-6D0A99B84A8E}" srcOrd="0" destOrd="7" presId="urn:microsoft.com/office/officeart/2005/8/layout/vList5"/>
    <dgm:cxn modelId="{AD46C9B6-B4AE-4C72-BBED-905A6F194D32}" srcId="{52D087B1-57C8-43C6-843E-69565C099975}" destId="{17D28CD2-2E69-402F-AA52-99E299EB8DD2}" srcOrd="3" destOrd="0" parTransId="{9A1A822B-282D-4690-96EE-94295C184A9B}" sibTransId="{1C100E4B-3933-44C9-850C-8E3CA0E37C97}"/>
    <dgm:cxn modelId="{91423A00-4A90-461B-B1CA-9E147F671385}" srcId="{52D087B1-57C8-43C6-843E-69565C099975}" destId="{3DAD94AD-EC62-48AB-B06C-2347E67EE55E}" srcOrd="2" destOrd="0" parTransId="{5B68D0B9-5156-4F21-BEC6-43954EDB40AD}" sibTransId="{C9EB3ADD-810F-420E-92C9-6B26D5D84054}"/>
    <dgm:cxn modelId="{B62BCE1F-BAB4-465D-92C2-7CF1FC30ECBA}" srcId="{27DC4E7E-D382-46BF-9230-B39F66C0EAC7}" destId="{52D087B1-57C8-43C6-843E-69565C099975}" srcOrd="0" destOrd="0" parTransId="{9482A703-7209-4C87-85C4-019D037E6EC0}" sibTransId="{89F681AF-DBFB-4199-9814-26397A9D254B}"/>
    <dgm:cxn modelId="{9D0E23CC-B30C-4F0F-A925-A46144FB64FB}" type="presOf" srcId="{621AB93B-5B7B-404A-AAC6-82585374894E}" destId="{30A5BAFA-D867-4432-A555-078896BF780D}" srcOrd="0" destOrd="0" presId="urn:microsoft.com/office/officeart/2005/8/layout/vList5"/>
    <dgm:cxn modelId="{55E7A489-312E-4C3B-B7E8-1998625D9735}" type="presOf" srcId="{1A53B528-4B73-4476-AAA3-DA53D8694E89}" destId="{A82570EB-9047-4C30-B34C-BC41F943A042}" srcOrd="0" destOrd="0" presId="urn:microsoft.com/office/officeart/2005/8/layout/vList5"/>
    <dgm:cxn modelId="{E4C24B61-209E-4884-86FA-15A2BF265F52}" type="presParOf" srcId="{A82570EB-9047-4C30-B34C-BC41F943A042}" destId="{74CEAA77-1A9F-4EE7-8009-B36DC94847D6}" srcOrd="0" destOrd="0" presId="urn:microsoft.com/office/officeart/2005/8/layout/vList5"/>
    <dgm:cxn modelId="{3ECF1776-3D3A-4558-8C1B-F63FA9474865}" type="presParOf" srcId="{74CEAA77-1A9F-4EE7-8009-B36DC94847D6}" destId="{30A5BAFA-D867-4432-A555-078896BF780D}" srcOrd="0" destOrd="0" presId="urn:microsoft.com/office/officeart/2005/8/layout/vList5"/>
    <dgm:cxn modelId="{4D9C1D74-50D5-45C5-98D3-BB5FDD1BCA25}" type="presParOf" srcId="{74CEAA77-1A9F-4EE7-8009-B36DC94847D6}" destId="{5DB3C171-F262-490B-B8BB-BFFA46B0586B}" srcOrd="1" destOrd="0" presId="urn:microsoft.com/office/officeart/2005/8/layout/vList5"/>
    <dgm:cxn modelId="{6576BE14-9427-457A-ABE0-FC7D6B8EBD68}" type="presParOf" srcId="{A82570EB-9047-4C30-B34C-BC41F943A042}" destId="{F48DBE3C-501A-4838-A630-7A0B38D6F715}" srcOrd="1" destOrd="0" presId="urn:microsoft.com/office/officeart/2005/8/layout/vList5"/>
    <dgm:cxn modelId="{4E647B39-CFCD-478E-8B1F-9E406F67AD75}" type="presParOf" srcId="{A82570EB-9047-4C30-B34C-BC41F943A042}" destId="{4496EF78-1A95-4AAA-868A-07447B397CE7}" srcOrd="2" destOrd="0" presId="urn:microsoft.com/office/officeart/2005/8/layout/vList5"/>
    <dgm:cxn modelId="{85274FDC-A7BB-49EE-93BE-A3733DF25584}" type="presParOf" srcId="{4496EF78-1A95-4AAA-868A-07447B397CE7}" destId="{47FC63E6-99D2-4643-AC0B-359215D0A982}" srcOrd="0" destOrd="0" presId="urn:microsoft.com/office/officeart/2005/8/layout/vList5"/>
    <dgm:cxn modelId="{6087CA56-B561-4124-86D5-E78609EB1E49}" type="presParOf" srcId="{4496EF78-1A95-4AAA-868A-07447B397CE7}" destId="{DEE82E18-BDC0-49B1-804A-6D0A99B84A8E}" srcOrd="1" destOrd="0" presId="urn:microsoft.com/office/officeart/2005/8/layout/vList5"/>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1A53B528-4B73-4476-AAA3-DA53D8694E89}"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pl-PL"/>
        </a:p>
      </dgm:t>
    </dgm:pt>
    <dgm:pt modelId="{621AB93B-5B7B-404A-AAC6-82585374894E}">
      <dgm:prSet phldrT="[Tekst]" custT="1"/>
      <dgm:spPr>
        <a:solidFill>
          <a:schemeClr val="bg1">
            <a:lumMod val="65000"/>
          </a:schemeClr>
        </a:solidFill>
      </dgm:spPr>
      <dgm:t>
        <a:bodyPr/>
        <a:lstStyle/>
        <a:p>
          <a:pPr algn="ctr"/>
          <a:r>
            <a:rPr lang="pl-PL" sz="1600" b="1" dirty="0">
              <a:solidFill>
                <a:schemeClr val="tx1"/>
              </a:solidFill>
            </a:rPr>
            <a:t>1. Kryterium zgodności projektu z prawem</a:t>
          </a:r>
          <a:endParaRPr lang="pl-PL" sz="1600" b="1" u="sng" dirty="0">
            <a:solidFill>
              <a:schemeClr val="tx1"/>
            </a:solidFill>
          </a:endParaRPr>
        </a:p>
      </dgm:t>
    </dgm:pt>
    <dgm:pt modelId="{4935FEB2-1035-40C5-9A3F-135B06D2ABF1}" type="parTrans" cxnId="{976A1C1E-6896-4915-B672-0808DD888A75}">
      <dgm:prSet/>
      <dgm:spPr/>
      <dgm:t>
        <a:bodyPr/>
        <a:lstStyle/>
        <a:p>
          <a:endParaRPr lang="pl-PL"/>
        </a:p>
      </dgm:t>
    </dgm:pt>
    <dgm:pt modelId="{537A71C9-1429-45D8-846B-4BAE788264CA}" type="sibTrans" cxnId="{976A1C1E-6896-4915-B672-0808DD888A75}">
      <dgm:prSet/>
      <dgm:spPr/>
      <dgm:t>
        <a:bodyPr/>
        <a:lstStyle/>
        <a:p>
          <a:endParaRPr lang="pl-PL"/>
        </a:p>
      </dgm:t>
    </dgm:pt>
    <dgm:pt modelId="{DA6E603D-E34D-4EC6-B48D-740809166CA4}">
      <dgm:prSet phldrT="[Tekst]" custT="1"/>
      <dgm:spPr>
        <a:solidFill>
          <a:srgbClr val="FFC000">
            <a:alpha val="90000"/>
          </a:srgbClr>
        </a:solidFill>
        <a:ln>
          <a:solidFill>
            <a:srgbClr val="FFC000">
              <a:alpha val="90000"/>
            </a:srgbClr>
          </a:solidFill>
        </a:ln>
      </dgm:spPr>
      <dgm:t>
        <a:bodyPr/>
        <a:lstStyle/>
        <a:p>
          <a:pPr algn="just"/>
          <a:r>
            <a:rPr lang="pl-PL" sz="1400" dirty="0"/>
            <a:t>Czy projekt jest </a:t>
          </a:r>
          <a:r>
            <a:rPr lang="pl-PL" sz="1400" b="1" dirty="0"/>
            <a:t>zgodny z zasadą zrównoważonego rozwoju</a:t>
          </a:r>
          <a:r>
            <a:rPr lang="pl-PL" sz="1400" dirty="0"/>
            <a:t>?</a:t>
          </a:r>
          <a:endParaRPr lang="pl-PL" sz="1400" b="1" dirty="0">
            <a:solidFill>
              <a:schemeClr val="tx1"/>
            </a:solidFill>
          </a:endParaRPr>
        </a:p>
      </dgm:t>
    </dgm:pt>
    <dgm:pt modelId="{9F49CB28-C9A9-4FC8-82B7-C5A3A7564928}" type="sibTrans" cxnId="{E117E38E-DDD3-480D-A78D-8FCB154BAC0D}">
      <dgm:prSet/>
      <dgm:spPr/>
      <dgm:t>
        <a:bodyPr/>
        <a:lstStyle/>
        <a:p>
          <a:endParaRPr lang="pl-PL"/>
        </a:p>
      </dgm:t>
    </dgm:pt>
    <dgm:pt modelId="{A8A154FD-2259-47AC-AD68-19EF82000962}" type="parTrans" cxnId="{E117E38E-DDD3-480D-A78D-8FCB154BAC0D}">
      <dgm:prSet/>
      <dgm:spPr/>
      <dgm:t>
        <a:bodyPr/>
        <a:lstStyle/>
        <a:p>
          <a:endParaRPr lang="pl-PL"/>
        </a:p>
      </dgm:t>
    </dgm:pt>
    <dgm:pt modelId="{9C158368-C9E0-4942-8526-5CE49BCD721C}">
      <dgm:prSet phldrT="[Tekst]" custT="1"/>
      <dgm:spPr>
        <a:solidFill>
          <a:schemeClr val="bg1">
            <a:lumMod val="65000"/>
          </a:schemeClr>
        </a:solidFill>
      </dgm:spPr>
      <dgm:t>
        <a:bodyPr/>
        <a:lstStyle/>
        <a:p>
          <a:pPr algn="ctr"/>
          <a:r>
            <a:rPr lang="pl-PL" sz="1600" b="1" dirty="0">
              <a:solidFill>
                <a:schemeClr val="tx1"/>
              </a:solidFill>
            </a:rPr>
            <a:t>2. Kryterium zgodności </a:t>
          </a:r>
          <a:br>
            <a:rPr lang="pl-PL" sz="1600" b="1" dirty="0">
              <a:solidFill>
                <a:schemeClr val="tx1"/>
              </a:solidFill>
            </a:rPr>
          </a:br>
          <a:r>
            <a:rPr lang="pl-PL" sz="1600" b="1" dirty="0">
              <a:solidFill>
                <a:schemeClr val="tx1"/>
              </a:solidFill>
            </a:rPr>
            <a:t>z właściwymi politykami </a:t>
          </a:r>
          <a:br>
            <a:rPr lang="pl-PL" sz="1600" b="1" dirty="0">
              <a:solidFill>
                <a:schemeClr val="tx1"/>
              </a:solidFill>
            </a:rPr>
          </a:br>
          <a:r>
            <a:rPr lang="pl-PL" sz="1600" b="1" dirty="0">
              <a:solidFill>
                <a:schemeClr val="tx1"/>
              </a:solidFill>
            </a:rPr>
            <a:t>i zasadami</a:t>
          </a:r>
        </a:p>
      </dgm:t>
    </dgm:pt>
    <dgm:pt modelId="{B623BF15-8EEA-4288-8854-030DD4F9EF8D}" type="sibTrans" cxnId="{697E7323-548E-4F9A-9050-7724BAC62AE9}">
      <dgm:prSet/>
      <dgm:spPr/>
      <dgm:t>
        <a:bodyPr/>
        <a:lstStyle/>
        <a:p>
          <a:endParaRPr lang="pl-PL"/>
        </a:p>
      </dgm:t>
    </dgm:pt>
    <dgm:pt modelId="{913B76B3-2567-408B-94B7-AFBDAB2A403C}" type="parTrans" cxnId="{697E7323-548E-4F9A-9050-7724BAC62AE9}">
      <dgm:prSet/>
      <dgm:spPr/>
      <dgm:t>
        <a:bodyPr/>
        <a:lstStyle/>
        <a:p>
          <a:endParaRPr lang="pl-PL"/>
        </a:p>
      </dgm:t>
    </dgm:pt>
    <dgm:pt modelId="{32EE9BBF-B02B-4DE9-A826-A3930A24887B}">
      <dgm:prSet phldrT="[Tekst]" custT="1"/>
      <dgm:spPr>
        <a:solidFill>
          <a:srgbClr val="FFC000">
            <a:alpha val="90000"/>
          </a:srgbClr>
        </a:solidFill>
        <a:ln>
          <a:solidFill>
            <a:srgbClr val="FFC000">
              <a:alpha val="90000"/>
            </a:srgbClr>
          </a:solidFill>
        </a:ln>
      </dgm:spPr>
      <dgm:t>
        <a:bodyPr/>
        <a:lstStyle/>
        <a:p>
          <a:pPr algn="just">
            <a:lnSpc>
              <a:spcPct val="100000"/>
            </a:lnSpc>
            <a:spcAft>
              <a:spcPts val="600"/>
            </a:spcAft>
          </a:pPr>
          <a:r>
            <a:rPr lang="pl-PL" sz="1400" dirty="0"/>
            <a:t>Czy projekt jest </a:t>
          </a:r>
          <a:r>
            <a:rPr lang="pl-PL" sz="1400" b="1" dirty="0"/>
            <a:t>zgodny z przepisami prawa </a:t>
          </a:r>
          <a:r>
            <a:rPr lang="pl-PL" sz="1400" dirty="0"/>
            <a:t>krajowego </a:t>
          </a:r>
          <a:br>
            <a:rPr lang="pl-PL" sz="1400" dirty="0"/>
          </a:br>
          <a:r>
            <a:rPr lang="pl-PL" sz="1400" dirty="0"/>
            <a:t>i unijnego?</a:t>
          </a:r>
          <a:endParaRPr lang="pl-PL" sz="1400" b="1" dirty="0"/>
        </a:p>
      </dgm:t>
    </dgm:pt>
    <dgm:pt modelId="{DC57031B-D14D-42A1-A990-761C91C4EF85}" type="sibTrans" cxnId="{B6C807A7-A846-47FD-BE65-9166C443B42C}">
      <dgm:prSet/>
      <dgm:spPr/>
      <dgm:t>
        <a:bodyPr/>
        <a:lstStyle/>
        <a:p>
          <a:endParaRPr lang="pl-PL"/>
        </a:p>
      </dgm:t>
    </dgm:pt>
    <dgm:pt modelId="{00D5B151-6E85-451D-80BE-DE7F236447A0}" type="parTrans" cxnId="{B6C807A7-A846-47FD-BE65-9166C443B42C}">
      <dgm:prSet/>
      <dgm:spPr/>
      <dgm:t>
        <a:bodyPr/>
        <a:lstStyle/>
        <a:p>
          <a:endParaRPr lang="pl-PL"/>
        </a:p>
      </dgm:t>
    </dgm:pt>
    <dgm:pt modelId="{3610B3C4-8B97-414F-A8B8-DD6006498DA6}">
      <dgm:prSet phldrT="[Tekst]" custT="1"/>
      <dgm:spPr>
        <a:solidFill>
          <a:srgbClr val="FFC000">
            <a:alpha val="90000"/>
          </a:srgbClr>
        </a:solidFill>
        <a:ln>
          <a:solidFill>
            <a:srgbClr val="FFC000">
              <a:alpha val="90000"/>
            </a:srgbClr>
          </a:solidFill>
        </a:ln>
      </dgm:spPr>
      <dgm:t>
        <a:bodyPr/>
        <a:lstStyle/>
        <a:p>
          <a:pPr algn="just"/>
          <a:r>
            <a:rPr lang="pl-PL" sz="1200" dirty="0"/>
            <a:t>Projekt musi być co najmniej neutralny.</a:t>
          </a:r>
          <a:endParaRPr lang="pl-PL" sz="1200" b="1" dirty="0">
            <a:solidFill>
              <a:schemeClr val="tx1"/>
            </a:solidFill>
          </a:endParaRPr>
        </a:p>
      </dgm:t>
    </dgm:pt>
    <dgm:pt modelId="{54BD2326-A478-45C0-8CBF-C53DB0039531}" type="parTrans" cxnId="{E3A8CA48-D9B9-43E9-972D-A00161A66839}">
      <dgm:prSet/>
      <dgm:spPr/>
      <dgm:t>
        <a:bodyPr/>
        <a:lstStyle/>
        <a:p>
          <a:endParaRPr lang="pl-PL"/>
        </a:p>
      </dgm:t>
    </dgm:pt>
    <dgm:pt modelId="{5E8EA06E-363D-477A-BB51-A4C219B4E06A}" type="sibTrans" cxnId="{E3A8CA48-D9B9-43E9-972D-A00161A66839}">
      <dgm:prSet/>
      <dgm:spPr/>
      <dgm:t>
        <a:bodyPr/>
        <a:lstStyle/>
        <a:p>
          <a:endParaRPr lang="pl-PL"/>
        </a:p>
      </dgm:t>
    </dgm:pt>
    <dgm:pt modelId="{ED4AED3A-6D9E-4335-B9C6-F516AF94F98E}">
      <dgm:prSet phldrT="[Tekst]" custT="1"/>
      <dgm:spPr>
        <a:solidFill>
          <a:srgbClr val="FFC000">
            <a:alpha val="90000"/>
          </a:srgbClr>
        </a:solidFill>
        <a:ln>
          <a:solidFill>
            <a:srgbClr val="FFC000">
              <a:alpha val="90000"/>
            </a:srgbClr>
          </a:solidFill>
        </a:ln>
      </dgm:spPr>
      <dgm:t>
        <a:bodyPr/>
        <a:lstStyle/>
        <a:p>
          <a:pPr algn="just"/>
          <a:endParaRPr lang="pl-PL" sz="1400" b="1" dirty="0">
            <a:solidFill>
              <a:schemeClr val="tx1"/>
            </a:solidFill>
          </a:endParaRPr>
        </a:p>
      </dgm:t>
    </dgm:pt>
    <dgm:pt modelId="{4D322AE5-108D-4BDD-9D36-A2F078FBA617}" type="parTrans" cxnId="{5586ACC7-A916-48A3-BE4F-87ADBDCB0DE4}">
      <dgm:prSet/>
      <dgm:spPr/>
    </dgm:pt>
    <dgm:pt modelId="{450AACAE-5C0C-48C2-B60E-F283180E7009}" type="sibTrans" cxnId="{5586ACC7-A916-48A3-BE4F-87ADBDCB0DE4}">
      <dgm:prSet/>
      <dgm:spPr/>
    </dgm:pt>
    <dgm:pt modelId="{47AF0598-E0DC-4CB0-89B0-FFA18824A654}">
      <dgm:prSet phldrT="[Tekst]" custT="1"/>
      <dgm:spPr>
        <a:solidFill>
          <a:srgbClr val="FFC000">
            <a:alpha val="90000"/>
          </a:srgbClr>
        </a:solidFill>
        <a:ln>
          <a:solidFill>
            <a:srgbClr val="FFC000">
              <a:alpha val="90000"/>
            </a:srgbClr>
          </a:solidFill>
        </a:ln>
      </dgm:spPr>
      <dgm:t>
        <a:bodyPr/>
        <a:lstStyle/>
        <a:p>
          <a:pPr algn="just">
            <a:lnSpc>
              <a:spcPct val="100000"/>
            </a:lnSpc>
            <a:spcAft>
              <a:spcPts val="600"/>
            </a:spcAft>
          </a:pPr>
          <a:r>
            <a:rPr lang="pl-PL" sz="1400" b="0" dirty="0"/>
            <a:t>m.in. z przepisami w zakresie pomocy publicznej, prawa pracy, kodeksu </a:t>
          </a:r>
          <a:r>
            <a:rPr lang="pl-PL" sz="1400" b="0" dirty="0" smtClean="0"/>
            <a:t>cywilnego, Karty Nauczyciela </a:t>
          </a:r>
          <a:r>
            <a:rPr lang="pl-PL" sz="1400" b="0" dirty="0"/>
            <a:t>oraz zamówień publicznych</a:t>
          </a:r>
          <a:r>
            <a:rPr lang="pl-PL" sz="1400" b="1" dirty="0"/>
            <a:t>.</a:t>
          </a:r>
        </a:p>
      </dgm:t>
    </dgm:pt>
    <dgm:pt modelId="{4609786E-0BCA-4568-8285-6DC76D83CB2D}" type="parTrans" cxnId="{3CD70132-8003-4313-A3C3-CF92C1579C30}">
      <dgm:prSet/>
      <dgm:spPr/>
    </dgm:pt>
    <dgm:pt modelId="{53FC3D4F-D395-4891-ABE7-731889923E3B}" type="sibTrans" cxnId="{3CD70132-8003-4313-A3C3-CF92C1579C30}">
      <dgm:prSet/>
      <dgm:spPr/>
    </dgm:pt>
    <dgm:pt modelId="{A82570EB-9047-4C30-B34C-BC41F943A042}" type="pres">
      <dgm:prSet presAssocID="{1A53B528-4B73-4476-AAA3-DA53D8694E89}" presName="Name0" presStyleCnt="0">
        <dgm:presLayoutVars>
          <dgm:dir/>
          <dgm:animLvl val="lvl"/>
          <dgm:resizeHandles val="exact"/>
        </dgm:presLayoutVars>
      </dgm:prSet>
      <dgm:spPr/>
      <dgm:t>
        <a:bodyPr/>
        <a:lstStyle/>
        <a:p>
          <a:endParaRPr lang="pl-PL"/>
        </a:p>
      </dgm:t>
    </dgm:pt>
    <dgm:pt modelId="{74CEAA77-1A9F-4EE7-8009-B36DC94847D6}" type="pres">
      <dgm:prSet presAssocID="{621AB93B-5B7B-404A-AAC6-82585374894E}" presName="linNode" presStyleCnt="0"/>
      <dgm:spPr/>
    </dgm:pt>
    <dgm:pt modelId="{30A5BAFA-D867-4432-A555-078896BF780D}" type="pres">
      <dgm:prSet presAssocID="{621AB93B-5B7B-404A-AAC6-82585374894E}" presName="parentText" presStyleLbl="node1" presStyleIdx="0" presStyleCnt="2" custLinFactNeighborX="415" custLinFactNeighborY="361">
        <dgm:presLayoutVars>
          <dgm:chMax val="1"/>
          <dgm:bulletEnabled val="1"/>
        </dgm:presLayoutVars>
      </dgm:prSet>
      <dgm:spPr/>
      <dgm:t>
        <a:bodyPr/>
        <a:lstStyle/>
        <a:p>
          <a:endParaRPr lang="pl-PL"/>
        </a:p>
      </dgm:t>
    </dgm:pt>
    <dgm:pt modelId="{5DB3C171-F262-490B-B8BB-BFFA46B0586B}" type="pres">
      <dgm:prSet presAssocID="{621AB93B-5B7B-404A-AAC6-82585374894E}" presName="descendantText" presStyleLbl="alignAccFollowNode1" presStyleIdx="0" presStyleCnt="2" custScaleY="144366" custLinFactNeighborX="136" custLinFactNeighborY="-5">
        <dgm:presLayoutVars>
          <dgm:bulletEnabled val="1"/>
        </dgm:presLayoutVars>
      </dgm:prSet>
      <dgm:spPr/>
      <dgm:t>
        <a:bodyPr/>
        <a:lstStyle/>
        <a:p>
          <a:endParaRPr lang="pl-PL"/>
        </a:p>
      </dgm:t>
    </dgm:pt>
    <dgm:pt modelId="{21203062-3061-4CFA-A1DC-A3C8D1B70C6A}" type="pres">
      <dgm:prSet presAssocID="{537A71C9-1429-45D8-846B-4BAE788264CA}" presName="sp" presStyleCnt="0"/>
      <dgm:spPr/>
    </dgm:pt>
    <dgm:pt modelId="{AAC7EB03-0D34-4E53-AA54-FF39894E56F4}" type="pres">
      <dgm:prSet presAssocID="{9C158368-C9E0-4942-8526-5CE49BCD721C}" presName="linNode" presStyleCnt="0"/>
      <dgm:spPr/>
    </dgm:pt>
    <dgm:pt modelId="{EC26B3CA-5F55-4ED6-AEA1-83422FEC2FA3}" type="pres">
      <dgm:prSet presAssocID="{9C158368-C9E0-4942-8526-5CE49BCD721C}" presName="parentText" presStyleLbl="node1" presStyleIdx="1" presStyleCnt="2">
        <dgm:presLayoutVars>
          <dgm:chMax val="1"/>
          <dgm:bulletEnabled val="1"/>
        </dgm:presLayoutVars>
      </dgm:prSet>
      <dgm:spPr/>
      <dgm:t>
        <a:bodyPr/>
        <a:lstStyle/>
        <a:p>
          <a:endParaRPr lang="pl-PL"/>
        </a:p>
      </dgm:t>
    </dgm:pt>
    <dgm:pt modelId="{6057DA86-162F-440C-8D5E-0A6D86B8CF0F}" type="pres">
      <dgm:prSet presAssocID="{9C158368-C9E0-4942-8526-5CE49BCD721C}" presName="descendantText" presStyleLbl="alignAccFollowNode1" presStyleIdx="1" presStyleCnt="2" custScaleY="125236">
        <dgm:presLayoutVars>
          <dgm:bulletEnabled val="1"/>
        </dgm:presLayoutVars>
      </dgm:prSet>
      <dgm:spPr/>
      <dgm:t>
        <a:bodyPr/>
        <a:lstStyle/>
        <a:p>
          <a:endParaRPr lang="pl-PL"/>
        </a:p>
      </dgm:t>
    </dgm:pt>
  </dgm:ptLst>
  <dgm:cxnLst>
    <dgm:cxn modelId="{B6C807A7-A846-47FD-BE65-9166C443B42C}" srcId="{621AB93B-5B7B-404A-AAC6-82585374894E}" destId="{32EE9BBF-B02B-4DE9-A826-A3930A24887B}" srcOrd="0" destOrd="0" parTransId="{00D5B151-6E85-451D-80BE-DE7F236447A0}" sibTransId="{DC57031B-D14D-42A1-A990-761C91C4EF85}"/>
    <dgm:cxn modelId="{697E7323-548E-4F9A-9050-7724BAC62AE9}" srcId="{1A53B528-4B73-4476-AAA3-DA53D8694E89}" destId="{9C158368-C9E0-4942-8526-5CE49BCD721C}" srcOrd="1" destOrd="0" parTransId="{913B76B3-2567-408B-94B7-AFBDAB2A403C}" sibTransId="{B623BF15-8EEA-4288-8854-030DD4F9EF8D}"/>
    <dgm:cxn modelId="{1A0DDAFE-BEC3-4D50-B3B2-EE22F6078065}" type="presOf" srcId="{9C158368-C9E0-4942-8526-5CE49BCD721C}" destId="{EC26B3CA-5F55-4ED6-AEA1-83422FEC2FA3}" srcOrd="0" destOrd="0" presId="urn:microsoft.com/office/officeart/2005/8/layout/vList5"/>
    <dgm:cxn modelId="{5586ACC7-A916-48A3-BE4F-87ADBDCB0DE4}" srcId="{9C158368-C9E0-4942-8526-5CE49BCD721C}" destId="{ED4AED3A-6D9E-4335-B9C6-F516AF94F98E}" srcOrd="1" destOrd="0" parTransId="{4D322AE5-108D-4BDD-9D36-A2F078FBA617}" sibTransId="{450AACAE-5C0C-48C2-B60E-F283180E7009}"/>
    <dgm:cxn modelId="{113331BA-6835-4148-AD14-32EA7E802B8C}" type="presOf" srcId="{1A53B528-4B73-4476-AAA3-DA53D8694E89}" destId="{A82570EB-9047-4C30-B34C-BC41F943A042}" srcOrd="0" destOrd="0" presId="urn:microsoft.com/office/officeart/2005/8/layout/vList5"/>
    <dgm:cxn modelId="{544B4425-8E80-4023-8691-3D2C07C6086E}" type="presOf" srcId="{3610B3C4-8B97-414F-A8B8-DD6006498DA6}" destId="{6057DA86-162F-440C-8D5E-0A6D86B8CF0F}" srcOrd="0" destOrd="2" presId="urn:microsoft.com/office/officeart/2005/8/layout/vList5"/>
    <dgm:cxn modelId="{976A1C1E-6896-4915-B672-0808DD888A75}" srcId="{1A53B528-4B73-4476-AAA3-DA53D8694E89}" destId="{621AB93B-5B7B-404A-AAC6-82585374894E}" srcOrd="0" destOrd="0" parTransId="{4935FEB2-1035-40C5-9A3F-135B06D2ABF1}" sibTransId="{537A71C9-1429-45D8-846B-4BAE788264CA}"/>
    <dgm:cxn modelId="{E3A8CA48-D9B9-43E9-972D-A00161A66839}" srcId="{9C158368-C9E0-4942-8526-5CE49BCD721C}" destId="{3610B3C4-8B97-414F-A8B8-DD6006498DA6}" srcOrd="2" destOrd="0" parTransId="{54BD2326-A478-45C0-8CBF-C53DB0039531}" sibTransId="{5E8EA06E-363D-477A-BB51-A4C219B4E06A}"/>
    <dgm:cxn modelId="{ED00C050-66C2-44CF-B3CE-EB6674270CBB}" type="presOf" srcId="{DA6E603D-E34D-4EC6-B48D-740809166CA4}" destId="{6057DA86-162F-440C-8D5E-0A6D86B8CF0F}" srcOrd="0" destOrd="0" presId="urn:microsoft.com/office/officeart/2005/8/layout/vList5"/>
    <dgm:cxn modelId="{22DF6F48-6A58-4162-917E-889328CE9F6F}" type="presOf" srcId="{ED4AED3A-6D9E-4335-B9C6-F516AF94F98E}" destId="{6057DA86-162F-440C-8D5E-0A6D86B8CF0F}" srcOrd="0" destOrd="1" presId="urn:microsoft.com/office/officeart/2005/8/layout/vList5"/>
    <dgm:cxn modelId="{42175B39-A66A-4D39-A4F9-C2359A2F8B71}" type="presOf" srcId="{621AB93B-5B7B-404A-AAC6-82585374894E}" destId="{30A5BAFA-D867-4432-A555-078896BF780D}" srcOrd="0" destOrd="0" presId="urn:microsoft.com/office/officeart/2005/8/layout/vList5"/>
    <dgm:cxn modelId="{0EE9D3F7-FB9B-4449-852A-5D5504D8FB77}" type="presOf" srcId="{47AF0598-E0DC-4CB0-89B0-FFA18824A654}" destId="{5DB3C171-F262-490B-B8BB-BFFA46B0586B}" srcOrd="0" destOrd="1" presId="urn:microsoft.com/office/officeart/2005/8/layout/vList5"/>
    <dgm:cxn modelId="{3CD70132-8003-4313-A3C3-CF92C1579C30}" srcId="{32EE9BBF-B02B-4DE9-A826-A3930A24887B}" destId="{47AF0598-E0DC-4CB0-89B0-FFA18824A654}" srcOrd="0" destOrd="0" parTransId="{4609786E-0BCA-4568-8285-6DC76D83CB2D}" sibTransId="{53FC3D4F-D395-4891-ABE7-731889923E3B}"/>
    <dgm:cxn modelId="{E117E38E-DDD3-480D-A78D-8FCB154BAC0D}" srcId="{9C158368-C9E0-4942-8526-5CE49BCD721C}" destId="{DA6E603D-E34D-4EC6-B48D-740809166CA4}" srcOrd="0" destOrd="0" parTransId="{A8A154FD-2259-47AC-AD68-19EF82000962}" sibTransId="{9F49CB28-C9A9-4FC8-82B7-C5A3A7564928}"/>
    <dgm:cxn modelId="{1BFD243B-F2DB-46FF-8758-68D5016E0FD6}" type="presOf" srcId="{32EE9BBF-B02B-4DE9-A826-A3930A24887B}" destId="{5DB3C171-F262-490B-B8BB-BFFA46B0586B}" srcOrd="0" destOrd="0" presId="urn:microsoft.com/office/officeart/2005/8/layout/vList5"/>
    <dgm:cxn modelId="{7F479B0B-D3EF-4F1E-8804-51547F1F8A72}" type="presParOf" srcId="{A82570EB-9047-4C30-B34C-BC41F943A042}" destId="{74CEAA77-1A9F-4EE7-8009-B36DC94847D6}" srcOrd="0" destOrd="0" presId="urn:microsoft.com/office/officeart/2005/8/layout/vList5"/>
    <dgm:cxn modelId="{4D8ADF69-3FD6-4D84-B09B-E1D8B02489C6}" type="presParOf" srcId="{74CEAA77-1A9F-4EE7-8009-B36DC94847D6}" destId="{30A5BAFA-D867-4432-A555-078896BF780D}" srcOrd="0" destOrd="0" presId="urn:microsoft.com/office/officeart/2005/8/layout/vList5"/>
    <dgm:cxn modelId="{C0A8E9C3-98C6-41AC-9EFF-DCD55757F717}" type="presParOf" srcId="{74CEAA77-1A9F-4EE7-8009-B36DC94847D6}" destId="{5DB3C171-F262-490B-B8BB-BFFA46B0586B}" srcOrd="1" destOrd="0" presId="urn:microsoft.com/office/officeart/2005/8/layout/vList5"/>
    <dgm:cxn modelId="{387E1178-6089-42FD-8972-F380BC8D9CA9}" type="presParOf" srcId="{A82570EB-9047-4C30-B34C-BC41F943A042}" destId="{21203062-3061-4CFA-A1DC-A3C8D1B70C6A}" srcOrd="1" destOrd="0" presId="urn:microsoft.com/office/officeart/2005/8/layout/vList5"/>
    <dgm:cxn modelId="{B2B8D5E2-961B-46A9-9E38-451AFF5AF15C}" type="presParOf" srcId="{A82570EB-9047-4C30-B34C-BC41F943A042}" destId="{AAC7EB03-0D34-4E53-AA54-FF39894E56F4}" srcOrd="2" destOrd="0" presId="urn:microsoft.com/office/officeart/2005/8/layout/vList5"/>
    <dgm:cxn modelId="{99A6D83E-D616-40BC-9F1D-A31145EC444E}" type="presParOf" srcId="{AAC7EB03-0D34-4E53-AA54-FF39894E56F4}" destId="{EC26B3CA-5F55-4ED6-AEA1-83422FEC2FA3}" srcOrd="0" destOrd="0" presId="urn:microsoft.com/office/officeart/2005/8/layout/vList5"/>
    <dgm:cxn modelId="{641573D1-7DEF-4552-887F-0D1309E690E1}" type="presParOf" srcId="{AAC7EB03-0D34-4E53-AA54-FF39894E56F4}" destId="{6057DA86-162F-440C-8D5E-0A6D86B8CF0F}" srcOrd="1" destOrd="0" presId="urn:microsoft.com/office/officeart/2005/8/layout/vList5"/>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1A53B528-4B73-4476-AAA3-DA53D8694E89}"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pl-PL"/>
        </a:p>
      </dgm:t>
    </dgm:pt>
    <dgm:pt modelId="{621AB93B-5B7B-404A-AAC6-82585374894E}">
      <dgm:prSet phldrT="[Tekst]" custT="1"/>
      <dgm:spPr>
        <a:solidFill>
          <a:schemeClr val="bg1">
            <a:lumMod val="65000"/>
          </a:schemeClr>
        </a:solidFill>
      </dgm:spPr>
      <dgm:t>
        <a:bodyPr/>
        <a:lstStyle/>
        <a:p>
          <a:pPr algn="ctr"/>
          <a:r>
            <a:rPr lang="pl-PL" sz="1600" b="1" dirty="0">
              <a:solidFill>
                <a:schemeClr val="tx1"/>
              </a:solidFill>
            </a:rPr>
            <a:t>3. Kryterium zgodności </a:t>
          </a:r>
          <a:br>
            <a:rPr lang="pl-PL" sz="1600" b="1" dirty="0">
              <a:solidFill>
                <a:schemeClr val="tx1"/>
              </a:solidFill>
            </a:rPr>
          </a:br>
          <a:r>
            <a:rPr lang="pl-PL" sz="1600" b="1" dirty="0">
              <a:solidFill>
                <a:schemeClr val="tx1"/>
              </a:solidFill>
            </a:rPr>
            <a:t>z właściwymi politykami </a:t>
          </a:r>
          <a:br>
            <a:rPr lang="pl-PL" sz="1600" b="1" dirty="0">
              <a:solidFill>
                <a:schemeClr val="tx1"/>
              </a:solidFill>
            </a:rPr>
          </a:br>
          <a:r>
            <a:rPr lang="pl-PL" sz="1600" b="1" dirty="0">
              <a:solidFill>
                <a:schemeClr val="tx1"/>
              </a:solidFill>
            </a:rPr>
            <a:t>i zasadami</a:t>
          </a:r>
          <a:endParaRPr lang="pl-PL" sz="1600" b="1" u="sng" dirty="0">
            <a:solidFill>
              <a:schemeClr val="tx1"/>
            </a:solidFill>
          </a:endParaRPr>
        </a:p>
      </dgm:t>
    </dgm:pt>
    <dgm:pt modelId="{4935FEB2-1035-40C5-9A3F-135B06D2ABF1}" type="parTrans" cxnId="{976A1C1E-6896-4915-B672-0808DD888A75}">
      <dgm:prSet/>
      <dgm:spPr/>
      <dgm:t>
        <a:bodyPr/>
        <a:lstStyle/>
        <a:p>
          <a:endParaRPr lang="pl-PL"/>
        </a:p>
      </dgm:t>
    </dgm:pt>
    <dgm:pt modelId="{537A71C9-1429-45D8-846B-4BAE788264CA}" type="sibTrans" cxnId="{976A1C1E-6896-4915-B672-0808DD888A75}">
      <dgm:prSet/>
      <dgm:spPr/>
      <dgm:t>
        <a:bodyPr/>
        <a:lstStyle/>
        <a:p>
          <a:endParaRPr lang="pl-PL"/>
        </a:p>
      </dgm:t>
    </dgm:pt>
    <dgm:pt modelId="{DA6E603D-E34D-4EC6-B48D-740809166CA4}">
      <dgm:prSet phldrT="[Tekst]" custT="1"/>
      <dgm:spPr>
        <a:solidFill>
          <a:srgbClr val="FFC000">
            <a:alpha val="90000"/>
          </a:srgbClr>
        </a:solidFill>
        <a:ln>
          <a:solidFill>
            <a:srgbClr val="FFC000">
              <a:alpha val="90000"/>
            </a:srgbClr>
          </a:solidFill>
        </a:ln>
      </dgm:spPr>
      <dgm:t>
        <a:bodyPr/>
        <a:lstStyle/>
        <a:p>
          <a:pPr algn="just"/>
          <a:r>
            <a:rPr lang="pl-PL" sz="1400" dirty="0"/>
            <a:t>Czy projekt jest zgodny </a:t>
          </a:r>
          <a:r>
            <a:rPr lang="pl-PL" sz="1400" b="1" dirty="0"/>
            <a:t>z zasadą równości szans i niedyskryminacji, w tym dostępności dla osób z niepełnosprawnościami</a:t>
          </a:r>
          <a:r>
            <a:rPr lang="pl-PL" sz="1400" dirty="0"/>
            <a:t>?</a:t>
          </a:r>
          <a:endParaRPr lang="pl-PL" sz="1400" b="1" dirty="0">
            <a:solidFill>
              <a:schemeClr val="tx1"/>
            </a:solidFill>
          </a:endParaRPr>
        </a:p>
      </dgm:t>
    </dgm:pt>
    <dgm:pt modelId="{9F49CB28-C9A9-4FC8-82B7-C5A3A7564928}" type="sibTrans" cxnId="{E117E38E-DDD3-480D-A78D-8FCB154BAC0D}">
      <dgm:prSet/>
      <dgm:spPr/>
      <dgm:t>
        <a:bodyPr/>
        <a:lstStyle/>
        <a:p>
          <a:endParaRPr lang="pl-PL"/>
        </a:p>
      </dgm:t>
    </dgm:pt>
    <dgm:pt modelId="{A8A154FD-2259-47AC-AD68-19EF82000962}" type="parTrans" cxnId="{E117E38E-DDD3-480D-A78D-8FCB154BAC0D}">
      <dgm:prSet/>
      <dgm:spPr/>
      <dgm:t>
        <a:bodyPr/>
        <a:lstStyle/>
        <a:p>
          <a:endParaRPr lang="pl-PL"/>
        </a:p>
      </dgm:t>
    </dgm:pt>
    <dgm:pt modelId="{9C158368-C9E0-4942-8526-5CE49BCD721C}">
      <dgm:prSet phldrT="[Tekst]" custT="1"/>
      <dgm:spPr>
        <a:solidFill>
          <a:schemeClr val="bg1">
            <a:lumMod val="65000"/>
          </a:schemeClr>
        </a:solidFill>
      </dgm:spPr>
      <dgm:t>
        <a:bodyPr/>
        <a:lstStyle/>
        <a:p>
          <a:pPr algn="ctr"/>
          <a:r>
            <a:rPr lang="pl-PL" sz="1600" b="1" dirty="0">
              <a:solidFill>
                <a:schemeClr val="tx1"/>
              </a:solidFill>
            </a:rPr>
            <a:t>4. Kryterium zgodności </a:t>
          </a:r>
          <a:br>
            <a:rPr lang="pl-PL" sz="1600" b="1" dirty="0">
              <a:solidFill>
                <a:schemeClr val="tx1"/>
              </a:solidFill>
            </a:rPr>
          </a:br>
          <a:r>
            <a:rPr lang="pl-PL" sz="1600" b="1" dirty="0">
              <a:solidFill>
                <a:schemeClr val="tx1"/>
              </a:solidFill>
            </a:rPr>
            <a:t>z właściwymi politykami </a:t>
          </a:r>
          <a:br>
            <a:rPr lang="pl-PL" sz="1600" b="1" dirty="0">
              <a:solidFill>
                <a:schemeClr val="tx1"/>
              </a:solidFill>
            </a:rPr>
          </a:br>
          <a:r>
            <a:rPr lang="pl-PL" sz="1600" b="1" dirty="0">
              <a:solidFill>
                <a:schemeClr val="tx1"/>
              </a:solidFill>
            </a:rPr>
            <a:t>i zasadami</a:t>
          </a:r>
        </a:p>
      </dgm:t>
    </dgm:pt>
    <dgm:pt modelId="{B623BF15-8EEA-4288-8854-030DD4F9EF8D}" type="sibTrans" cxnId="{697E7323-548E-4F9A-9050-7724BAC62AE9}">
      <dgm:prSet/>
      <dgm:spPr/>
      <dgm:t>
        <a:bodyPr/>
        <a:lstStyle/>
        <a:p>
          <a:endParaRPr lang="pl-PL"/>
        </a:p>
      </dgm:t>
    </dgm:pt>
    <dgm:pt modelId="{913B76B3-2567-408B-94B7-AFBDAB2A403C}" type="parTrans" cxnId="{697E7323-548E-4F9A-9050-7724BAC62AE9}">
      <dgm:prSet/>
      <dgm:spPr/>
      <dgm:t>
        <a:bodyPr/>
        <a:lstStyle/>
        <a:p>
          <a:endParaRPr lang="pl-PL"/>
        </a:p>
      </dgm:t>
    </dgm:pt>
    <dgm:pt modelId="{32EE9BBF-B02B-4DE9-A826-A3930A24887B}">
      <dgm:prSet phldrT="[Tekst]" custT="1"/>
      <dgm:spPr>
        <a:solidFill>
          <a:srgbClr val="FFC000">
            <a:alpha val="90000"/>
          </a:srgbClr>
        </a:solidFill>
        <a:ln>
          <a:solidFill>
            <a:srgbClr val="FFC000">
              <a:alpha val="90000"/>
            </a:srgbClr>
          </a:solidFill>
        </a:ln>
      </dgm:spPr>
      <dgm:t>
        <a:bodyPr/>
        <a:lstStyle/>
        <a:p>
          <a:pPr algn="just">
            <a:lnSpc>
              <a:spcPct val="100000"/>
            </a:lnSpc>
            <a:spcAft>
              <a:spcPts val="600"/>
            </a:spcAft>
          </a:pPr>
          <a:r>
            <a:rPr lang="pl-PL" sz="1400" dirty="0"/>
            <a:t>Czy projekt jest zgodny </a:t>
          </a:r>
          <a:r>
            <a:rPr lang="pl-PL" sz="1400" b="1" dirty="0"/>
            <a:t>z zasadą równości szans kobiet </a:t>
          </a:r>
          <a:br>
            <a:rPr lang="pl-PL" sz="1400" b="1" dirty="0"/>
          </a:br>
          <a:r>
            <a:rPr lang="pl-PL" sz="1400" b="1" dirty="0"/>
            <a:t>i mężczyzn</a:t>
          </a:r>
          <a:r>
            <a:rPr lang="pl-PL" sz="1400" dirty="0"/>
            <a:t>? </a:t>
          </a:r>
          <a:endParaRPr lang="pl-PL" sz="1400" b="1" dirty="0"/>
        </a:p>
      </dgm:t>
    </dgm:pt>
    <dgm:pt modelId="{DC57031B-D14D-42A1-A990-761C91C4EF85}" type="sibTrans" cxnId="{B6C807A7-A846-47FD-BE65-9166C443B42C}">
      <dgm:prSet/>
      <dgm:spPr/>
      <dgm:t>
        <a:bodyPr/>
        <a:lstStyle/>
        <a:p>
          <a:endParaRPr lang="pl-PL"/>
        </a:p>
      </dgm:t>
    </dgm:pt>
    <dgm:pt modelId="{00D5B151-6E85-451D-80BE-DE7F236447A0}" type="parTrans" cxnId="{B6C807A7-A846-47FD-BE65-9166C443B42C}">
      <dgm:prSet/>
      <dgm:spPr/>
      <dgm:t>
        <a:bodyPr/>
        <a:lstStyle/>
        <a:p>
          <a:endParaRPr lang="pl-PL"/>
        </a:p>
      </dgm:t>
    </dgm:pt>
    <dgm:pt modelId="{3D61EB1E-E554-4406-9554-7EBDC7446144}">
      <dgm:prSet phldrT="[Tekst]" custT="1"/>
      <dgm:spPr>
        <a:solidFill>
          <a:srgbClr val="FFC000">
            <a:alpha val="90000"/>
          </a:srgbClr>
        </a:solidFill>
        <a:ln>
          <a:solidFill>
            <a:srgbClr val="FFC000">
              <a:alpha val="90000"/>
            </a:srgbClr>
          </a:solidFill>
        </a:ln>
      </dgm:spPr>
      <dgm:t>
        <a:bodyPr/>
        <a:lstStyle/>
        <a:p>
          <a:pPr algn="just">
            <a:lnSpc>
              <a:spcPct val="100000"/>
            </a:lnSpc>
            <a:spcAft>
              <a:spcPts val="600"/>
            </a:spcAft>
          </a:pPr>
          <a:r>
            <a:rPr lang="pl-PL" sz="1200" dirty="0"/>
            <a:t>Kryterium będzie oceniane według standardu minimum. W ramach kryterium IOK dopuszcza możliwość oceny warunkowej. Standard minimum jest załącznikiem do Wytycznych w zakresie realizacji zasady równości szans i niedyskryminacji, w tym dostępności dla osób z </a:t>
          </a:r>
          <a:r>
            <a:rPr lang="pl-PL" sz="1200" dirty="0" err="1"/>
            <a:t>niepełnosprawnościami</a:t>
          </a:r>
          <a:r>
            <a:rPr lang="pl-PL" sz="1200" dirty="0"/>
            <a:t> oraz zasady równości szans kobiet i mężczyzn w ramach </a:t>
          </a:r>
          <a:r>
            <a:rPr lang="pl-PL" sz="1200" dirty="0" err="1"/>
            <a:t>funduszy</a:t>
          </a:r>
          <a:r>
            <a:rPr lang="pl-PL" sz="1200" dirty="0"/>
            <a:t> unijnych na lata 2014-2020.</a:t>
          </a:r>
          <a:endParaRPr lang="pl-PL" sz="1200" b="1" dirty="0"/>
        </a:p>
      </dgm:t>
    </dgm:pt>
    <dgm:pt modelId="{E334EBFA-09DA-4CAD-97D0-473A92C4C70D}" type="parTrans" cxnId="{E5292642-C01B-44C1-AE71-5E5640CD4322}">
      <dgm:prSet/>
      <dgm:spPr/>
      <dgm:t>
        <a:bodyPr/>
        <a:lstStyle/>
        <a:p>
          <a:endParaRPr lang="pl-PL"/>
        </a:p>
      </dgm:t>
    </dgm:pt>
    <dgm:pt modelId="{C72AF23E-A0A1-40A8-BE43-CE1EF04451FA}" type="sibTrans" cxnId="{E5292642-C01B-44C1-AE71-5E5640CD4322}">
      <dgm:prSet/>
      <dgm:spPr/>
      <dgm:t>
        <a:bodyPr/>
        <a:lstStyle/>
        <a:p>
          <a:endParaRPr lang="pl-PL"/>
        </a:p>
      </dgm:t>
    </dgm:pt>
    <dgm:pt modelId="{3AA2B58D-F2A9-4EAE-9D29-2707B2099B25}">
      <dgm:prSet phldrT="[Tekst]" custT="1"/>
      <dgm:spPr>
        <a:solidFill>
          <a:srgbClr val="FFC000">
            <a:alpha val="90000"/>
          </a:srgbClr>
        </a:solidFill>
        <a:ln>
          <a:solidFill>
            <a:srgbClr val="FFC000">
              <a:alpha val="90000"/>
            </a:srgbClr>
          </a:solidFill>
        </a:ln>
      </dgm:spPr>
      <dgm:t>
        <a:bodyPr/>
        <a:lstStyle/>
        <a:p>
          <a:pPr algn="just"/>
          <a:endParaRPr lang="pl-PL" sz="1400" b="1" dirty="0">
            <a:solidFill>
              <a:schemeClr val="tx1"/>
            </a:solidFill>
          </a:endParaRPr>
        </a:p>
      </dgm:t>
    </dgm:pt>
    <dgm:pt modelId="{F66CB04C-162D-4424-8951-850CCB560555}" type="parTrans" cxnId="{0E588177-7E10-4FF2-B750-D3114E8E4DB3}">
      <dgm:prSet/>
      <dgm:spPr/>
      <dgm:t>
        <a:bodyPr/>
        <a:lstStyle/>
        <a:p>
          <a:endParaRPr lang="pl-PL"/>
        </a:p>
      </dgm:t>
    </dgm:pt>
    <dgm:pt modelId="{536B9BFA-5CAC-4769-A1DE-BCB21B780555}" type="sibTrans" cxnId="{0E588177-7E10-4FF2-B750-D3114E8E4DB3}">
      <dgm:prSet/>
      <dgm:spPr/>
      <dgm:t>
        <a:bodyPr/>
        <a:lstStyle/>
        <a:p>
          <a:endParaRPr lang="pl-PL"/>
        </a:p>
      </dgm:t>
    </dgm:pt>
    <dgm:pt modelId="{A82570EB-9047-4C30-B34C-BC41F943A042}" type="pres">
      <dgm:prSet presAssocID="{1A53B528-4B73-4476-AAA3-DA53D8694E89}" presName="Name0" presStyleCnt="0">
        <dgm:presLayoutVars>
          <dgm:dir/>
          <dgm:animLvl val="lvl"/>
          <dgm:resizeHandles val="exact"/>
        </dgm:presLayoutVars>
      </dgm:prSet>
      <dgm:spPr/>
      <dgm:t>
        <a:bodyPr/>
        <a:lstStyle/>
        <a:p>
          <a:endParaRPr lang="pl-PL"/>
        </a:p>
      </dgm:t>
    </dgm:pt>
    <dgm:pt modelId="{74CEAA77-1A9F-4EE7-8009-B36DC94847D6}" type="pres">
      <dgm:prSet presAssocID="{621AB93B-5B7B-404A-AAC6-82585374894E}" presName="linNode" presStyleCnt="0"/>
      <dgm:spPr/>
    </dgm:pt>
    <dgm:pt modelId="{30A5BAFA-D867-4432-A555-078896BF780D}" type="pres">
      <dgm:prSet presAssocID="{621AB93B-5B7B-404A-AAC6-82585374894E}" presName="parentText" presStyleLbl="node1" presStyleIdx="0" presStyleCnt="2" custLinFactNeighborX="415" custLinFactNeighborY="361">
        <dgm:presLayoutVars>
          <dgm:chMax val="1"/>
          <dgm:bulletEnabled val="1"/>
        </dgm:presLayoutVars>
      </dgm:prSet>
      <dgm:spPr/>
      <dgm:t>
        <a:bodyPr/>
        <a:lstStyle/>
        <a:p>
          <a:endParaRPr lang="pl-PL"/>
        </a:p>
      </dgm:t>
    </dgm:pt>
    <dgm:pt modelId="{5DB3C171-F262-490B-B8BB-BFFA46B0586B}" type="pres">
      <dgm:prSet presAssocID="{621AB93B-5B7B-404A-AAC6-82585374894E}" presName="descendantText" presStyleLbl="alignAccFollowNode1" presStyleIdx="0" presStyleCnt="2" custScaleY="144366" custLinFactNeighborX="136" custLinFactNeighborY="-5">
        <dgm:presLayoutVars>
          <dgm:bulletEnabled val="1"/>
        </dgm:presLayoutVars>
      </dgm:prSet>
      <dgm:spPr/>
      <dgm:t>
        <a:bodyPr/>
        <a:lstStyle/>
        <a:p>
          <a:endParaRPr lang="pl-PL"/>
        </a:p>
      </dgm:t>
    </dgm:pt>
    <dgm:pt modelId="{21203062-3061-4CFA-A1DC-A3C8D1B70C6A}" type="pres">
      <dgm:prSet presAssocID="{537A71C9-1429-45D8-846B-4BAE788264CA}" presName="sp" presStyleCnt="0"/>
      <dgm:spPr/>
    </dgm:pt>
    <dgm:pt modelId="{AAC7EB03-0D34-4E53-AA54-FF39894E56F4}" type="pres">
      <dgm:prSet presAssocID="{9C158368-C9E0-4942-8526-5CE49BCD721C}" presName="linNode" presStyleCnt="0"/>
      <dgm:spPr/>
    </dgm:pt>
    <dgm:pt modelId="{EC26B3CA-5F55-4ED6-AEA1-83422FEC2FA3}" type="pres">
      <dgm:prSet presAssocID="{9C158368-C9E0-4942-8526-5CE49BCD721C}" presName="parentText" presStyleLbl="node1" presStyleIdx="1" presStyleCnt="2">
        <dgm:presLayoutVars>
          <dgm:chMax val="1"/>
          <dgm:bulletEnabled val="1"/>
        </dgm:presLayoutVars>
      </dgm:prSet>
      <dgm:spPr/>
      <dgm:t>
        <a:bodyPr/>
        <a:lstStyle/>
        <a:p>
          <a:endParaRPr lang="pl-PL"/>
        </a:p>
      </dgm:t>
    </dgm:pt>
    <dgm:pt modelId="{6057DA86-162F-440C-8D5E-0A6D86B8CF0F}" type="pres">
      <dgm:prSet presAssocID="{9C158368-C9E0-4942-8526-5CE49BCD721C}" presName="descendantText" presStyleLbl="alignAccFollowNode1" presStyleIdx="1" presStyleCnt="2" custScaleY="125236">
        <dgm:presLayoutVars>
          <dgm:bulletEnabled val="1"/>
        </dgm:presLayoutVars>
      </dgm:prSet>
      <dgm:spPr/>
      <dgm:t>
        <a:bodyPr/>
        <a:lstStyle/>
        <a:p>
          <a:endParaRPr lang="pl-PL"/>
        </a:p>
      </dgm:t>
    </dgm:pt>
  </dgm:ptLst>
  <dgm:cxnLst>
    <dgm:cxn modelId="{3D7A947C-03B9-4C2C-9ED2-092276F52EE5}" type="presOf" srcId="{9C158368-C9E0-4942-8526-5CE49BCD721C}" destId="{EC26B3CA-5F55-4ED6-AEA1-83422FEC2FA3}" srcOrd="0" destOrd="0" presId="urn:microsoft.com/office/officeart/2005/8/layout/vList5"/>
    <dgm:cxn modelId="{B6C807A7-A846-47FD-BE65-9166C443B42C}" srcId="{621AB93B-5B7B-404A-AAC6-82585374894E}" destId="{32EE9BBF-B02B-4DE9-A826-A3930A24887B}" srcOrd="0" destOrd="0" parTransId="{00D5B151-6E85-451D-80BE-DE7F236447A0}" sibTransId="{DC57031B-D14D-42A1-A990-761C91C4EF85}"/>
    <dgm:cxn modelId="{697E7323-548E-4F9A-9050-7724BAC62AE9}" srcId="{1A53B528-4B73-4476-AAA3-DA53D8694E89}" destId="{9C158368-C9E0-4942-8526-5CE49BCD721C}" srcOrd="1" destOrd="0" parTransId="{913B76B3-2567-408B-94B7-AFBDAB2A403C}" sibTransId="{B623BF15-8EEA-4288-8854-030DD4F9EF8D}"/>
    <dgm:cxn modelId="{8B1779BE-0998-45DB-95FD-592395D94B6D}" type="presOf" srcId="{32EE9BBF-B02B-4DE9-A826-A3930A24887B}" destId="{5DB3C171-F262-490B-B8BB-BFFA46B0586B}" srcOrd="0" destOrd="0" presId="urn:microsoft.com/office/officeart/2005/8/layout/vList5"/>
    <dgm:cxn modelId="{252D0F90-63CC-422D-9840-1F9A78F0C8B6}" type="presOf" srcId="{1A53B528-4B73-4476-AAA3-DA53D8694E89}" destId="{A82570EB-9047-4C30-B34C-BC41F943A042}" srcOrd="0" destOrd="0" presId="urn:microsoft.com/office/officeart/2005/8/layout/vList5"/>
    <dgm:cxn modelId="{A5DE0F57-C45D-4401-B01C-FDC461A9D9C3}" type="presOf" srcId="{3D61EB1E-E554-4406-9554-7EBDC7446144}" destId="{5DB3C171-F262-490B-B8BB-BFFA46B0586B}" srcOrd="0" destOrd="1" presId="urn:microsoft.com/office/officeart/2005/8/layout/vList5"/>
    <dgm:cxn modelId="{D2133060-3920-4B31-81EA-3B99972016CB}" type="presOf" srcId="{3AA2B58D-F2A9-4EAE-9D29-2707B2099B25}" destId="{6057DA86-162F-440C-8D5E-0A6D86B8CF0F}" srcOrd="0" destOrd="1" presId="urn:microsoft.com/office/officeart/2005/8/layout/vList5"/>
    <dgm:cxn modelId="{D04B6C14-FBD8-4890-BA9C-68E8CA7F5FED}" type="presOf" srcId="{DA6E603D-E34D-4EC6-B48D-740809166CA4}" destId="{6057DA86-162F-440C-8D5E-0A6D86B8CF0F}" srcOrd="0" destOrd="0" presId="urn:microsoft.com/office/officeart/2005/8/layout/vList5"/>
    <dgm:cxn modelId="{69CA5E5B-3623-4F33-AAC4-F0256C51642D}" type="presOf" srcId="{621AB93B-5B7B-404A-AAC6-82585374894E}" destId="{30A5BAFA-D867-4432-A555-078896BF780D}" srcOrd="0" destOrd="0" presId="urn:microsoft.com/office/officeart/2005/8/layout/vList5"/>
    <dgm:cxn modelId="{E5292642-C01B-44C1-AE71-5E5640CD4322}" srcId="{621AB93B-5B7B-404A-AAC6-82585374894E}" destId="{3D61EB1E-E554-4406-9554-7EBDC7446144}" srcOrd="1" destOrd="0" parTransId="{E334EBFA-09DA-4CAD-97D0-473A92C4C70D}" sibTransId="{C72AF23E-A0A1-40A8-BE43-CE1EF04451FA}"/>
    <dgm:cxn modelId="{976A1C1E-6896-4915-B672-0808DD888A75}" srcId="{1A53B528-4B73-4476-AAA3-DA53D8694E89}" destId="{621AB93B-5B7B-404A-AAC6-82585374894E}" srcOrd="0" destOrd="0" parTransId="{4935FEB2-1035-40C5-9A3F-135B06D2ABF1}" sibTransId="{537A71C9-1429-45D8-846B-4BAE788264CA}"/>
    <dgm:cxn modelId="{0E588177-7E10-4FF2-B750-D3114E8E4DB3}" srcId="{9C158368-C9E0-4942-8526-5CE49BCD721C}" destId="{3AA2B58D-F2A9-4EAE-9D29-2707B2099B25}" srcOrd="1" destOrd="0" parTransId="{F66CB04C-162D-4424-8951-850CCB560555}" sibTransId="{536B9BFA-5CAC-4769-A1DE-BCB21B780555}"/>
    <dgm:cxn modelId="{E117E38E-DDD3-480D-A78D-8FCB154BAC0D}" srcId="{9C158368-C9E0-4942-8526-5CE49BCD721C}" destId="{DA6E603D-E34D-4EC6-B48D-740809166CA4}" srcOrd="0" destOrd="0" parTransId="{A8A154FD-2259-47AC-AD68-19EF82000962}" sibTransId="{9F49CB28-C9A9-4FC8-82B7-C5A3A7564928}"/>
    <dgm:cxn modelId="{7A846602-6A9D-4A45-A9B5-6AEBBA3115E3}" type="presParOf" srcId="{A82570EB-9047-4C30-B34C-BC41F943A042}" destId="{74CEAA77-1A9F-4EE7-8009-B36DC94847D6}" srcOrd="0" destOrd="0" presId="urn:microsoft.com/office/officeart/2005/8/layout/vList5"/>
    <dgm:cxn modelId="{E04F9E31-A6D3-4997-A10A-6B785ADE3097}" type="presParOf" srcId="{74CEAA77-1A9F-4EE7-8009-B36DC94847D6}" destId="{30A5BAFA-D867-4432-A555-078896BF780D}" srcOrd="0" destOrd="0" presId="urn:microsoft.com/office/officeart/2005/8/layout/vList5"/>
    <dgm:cxn modelId="{84CF3B1A-B0FE-4B28-A670-CFD0BF787B91}" type="presParOf" srcId="{74CEAA77-1A9F-4EE7-8009-B36DC94847D6}" destId="{5DB3C171-F262-490B-B8BB-BFFA46B0586B}" srcOrd="1" destOrd="0" presId="urn:microsoft.com/office/officeart/2005/8/layout/vList5"/>
    <dgm:cxn modelId="{BACF0C90-1A7B-408D-BA6C-C070356AC0D6}" type="presParOf" srcId="{A82570EB-9047-4C30-B34C-BC41F943A042}" destId="{21203062-3061-4CFA-A1DC-A3C8D1B70C6A}" srcOrd="1" destOrd="0" presId="urn:microsoft.com/office/officeart/2005/8/layout/vList5"/>
    <dgm:cxn modelId="{A831C30B-AFC9-40C5-BE9D-52EA2674E9C5}" type="presParOf" srcId="{A82570EB-9047-4C30-B34C-BC41F943A042}" destId="{AAC7EB03-0D34-4E53-AA54-FF39894E56F4}" srcOrd="2" destOrd="0" presId="urn:microsoft.com/office/officeart/2005/8/layout/vList5"/>
    <dgm:cxn modelId="{8FB88DAF-48DA-4841-A9D9-DBF0A7AC1C20}" type="presParOf" srcId="{AAC7EB03-0D34-4E53-AA54-FF39894E56F4}" destId="{EC26B3CA-5F55-4ED6-AEA1-83422FEC2FA3}" srcOrd="0" destOrd="0" presId="urn:microsoft.com/office/officeart/2005/8/layout/vList5"/>
    <dgm:cxn modelId="{B745CD49-EB33-4703-B050-AD024F3D2986}" type="presParOf" srcId="{AAC7EB03-0D34-4E53-AA54-FF39894E56F4}" destId="{6057DA86-162F-440C-8D5E-0A6D86B8CF0F}" srcOrd="1" destOrd="0" presId="urn:microsoft.com/office/officeart/2005/8/layout/vList5"/>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1A53B528-4B73-4476-AAA3-DA53D8694E89}"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pl-PL"/>
        </a:p>
      </dgm:t>
    </dgm:pt>
    <dgm:pt modelId="{621AB93B-5B7B-404A-AAC6-82585374894E}">
      <dgm:prSet phldrT="[Tekst]" custT="1"/>
      <dgm:spPr>
        <a:solidFill>
          <a:schemeClr val="bg1">
            <a:lumMod val="65000"/>
          </a:schemeClr>
        </a:solidFill>
      </dgm:spPr>
      <dgm:t>
        <a:bodyPr/>
        <a:lstStyle/>
        <a:p>
          <a:pPr algn="ctr"/>
          <a:r>
            <a:rPr lang="pl-PL" sz="1600" b="1" u="sng" dirty="0">
              <a:solidFill>
                <a:schemeClr val="tx1"/>
              </a:solidFill>
            </a:rPr>
            <a:t>WSKAŹNIK PRODUKTU nr 1</a:t>
          </a:r>
        </a:p>
        <a:p>
          <a:pPr algn="ctr"/>
          <a:r>
            <a:rPr lang="pl-PL" sz="1600" b="1" u="none" dirty="0">
              <a:solidFill>
                <a:srgbClr val="FF0000"/>
              </a:solidFill>
            </a:rPr>
            <a:t>Liczba uczniów</a:t>
          </a:r>
          <a:r>
            <a:rPr lang="pl-PL" sz="1600" b="1" u="none" dirty="0">
              <a:solidFill>
                <a:schemeClr val="tx1"/>
              </a:solidFill>
            </a:rPr>
            <a:t> objętych wsparciem w zakresie rozwijania kompetencji kluczowych w programie</a:t>
          </a:r>
          <a:r>
            <a:rPr lang="pl-PL" sz="1600" b="1" u="none" dirty="0"/>
            <a:t/>
          </a:r>
          <a:br>
            <a:rPr lang="pl-PL" sz="1600" b="1" u="none" dirty="0"/>
          </a:br>
          <a:endParaRPr lang="pl-PL" sz="1600" b="1" u="none" dirty="0"/>
        </a:p>
      </dgm:t>
    </dgm:pt>
    <dgm:pt modelId="{4935FEB2-1035-40C5-9A3F-135B06D2ABF1}" type="parTrans" cxnId="{976A1C1E-6896-4915-B672-0808DD888A75}">
      <dgm:prSet/>
      <dgm:spPr/>
      <dgm:t>
        <a:bodyPr/>
        <a:lstStyle/>
        <a:p>
          <a:endParaRPr lang="pl-PL"/>
        </a:p>
      </dgm:t>
    </dgm:pt>
    <dgm:pt modelId="{537A71C9-1429-45D8-846B-4BAE788264CA}" type="sibTrans" cxnId="{976A1C1E-6896-4915-B672-0808DD888A75}">
      <dgm:prSet/>
      <dgm:spPr/>
      <dgm:t>
        <a:bodyPr/>
        <a:lstStyle/>
        <a:p>
          <a:endParaRPr lang="pl-PL"/>
        </a:p>
      </dgm:t>
    </dgm:pt>
    <dgm:pt modelId="{32EE9BBF-B02B-4DE9-A826-A3930A24887B}">
      <dgm:prSet phldrT="[Tekst]" custT="1"/>
      <dgm:spPr>
        <a:solidFill>
          <a:srgbClr val="FFC000">
            <a:alpha val="90000"/>
          </a:srgbClr>
        </a:solidFill>
        <a:ln>
          <a:solidFill>
            <a:srgbClr val="FFC000">
              <a:alpha val="90000"/>
            </a:srgbClr>
          </a:solidFill>
        </a:ln>
      </dgm:spPr>
      <dgm:t>
        <a:bodyPr/>
        <a:lstStyle/>
        <a:p>
          <a:pPr algn="just">
            <a:lnSpc>
              <a:spcPct val="100000"/>
            </a:lnSpc>
            <a:spcAft>
              <a:spcPts val="600"/>
            </a:spcAft>
          </a:pPr>
          <a:r>
            <a:rPr lang="pl-PL" sz="1200" b="1" dirty="0"/>
            <a:t>Liczba uczniów </a:t>
          </a:r>
          <a:r>
            <a:rPr lang="pl-PL" sz="1200" b="1" dirty="0" smtClean="0"/>
            <a:t>objętych </a:t>
          </a:r>
          <a:r>
            <a:rPr lang="pl-PL" sz="1200" b="1" dirty="0"/>
            <a:t>wsparciem bezpośrednim w ramach programu z zakresu rozwijania kompetencji kluczowych oraz postaw i umiejętności niezbędnych na rynku pracy.</a:t>
          </a:r>
        </a:p>
      </dgm:t>
    </dgm:pt>
    <dgm:pt modelId="{00D5B151-6E85-451D-80BE-DE7F236447A0}" type="parTrans" cxnId="{B6C807A7-A846-47FD-BE65-9166C443B42C}">
      <dgm:prSet/>
      <dgm:spPr/>
      <dgm:t>
        <a:bodyPr/>
        <a:lstStyle/>
        <a:p>
          <a:endParaRPr lang="pl-PL"/>
        </a:p>
      </dgm:t>
    </dgm:pt>
    <dgm:pt modelId="{DC57031B-D14D-42A1-A990-761C91C4EF85}" type="sibTrans" cxnId="{B6C807A7-A846-47FD-BE65-9166C443B42C}">
      <dgm:prSet/>
      <dgm:spPr/>
      <dgm:t>
        <a:bodyPr/>
        <a:lstStyle/>
        <a:p>
          <a:endParaRPr lang="pl-PL"/>
        </a:p>
      </dgm:t>
    </dgm:pt>
    <dgm:pt modelId="{DA6E603D-E34D-4EC6-B48D-740809166CA4}">
      <dgm:prSet phldrT="[Tekst]" custT="1"/>
      <dgm:spPr>
        <a:solidFill>
          <a:srgbClr val="FFC000">
            <a:alpha val="90000"/>
          </a:srgbClr>
        </a:solidFill>
        <a:ln>
          <a:solidFill>
            <a:srgbClr val="FFC000">
              <a:alpha val="90000"/>
            </a:srgbClr>
          </a:solidFill>
        </a:ln>
      </dgm:spPr>
      <dgm:t>
        <a:bodyPr/>
        <a:lstStyle/>
        <a:p>
          <a:pPr algn="just"/>
          <a:r>
            <a:rPr lang="pl-PL" sz="1200" b="1" dirty="0"/>
            <a:t>Liczba nauczycieli </a:t>
          </a:r>
          <a:r>
            <a:rPr lang="pl-PL" sz="1200" b="1" dirty="0" smtClean="0"/>
            <a:t>objętych działaniami z zakresu doskonalenia kompetencji cyfrowych, w tym </a:t>
          </a:r>
          <a:r>
            <a:rPr lang="pl-PL" sz="1200" b="1" dirty="0"/>
            <a:t>w zakresie wykorzystania technologii informacyjno-komunikacyjnych (TIK</a:t>
          </a:r>
          <a:r>
            <a:rPr lang="pl-PL" sz="1200" b="1" dirty="0" smtClean="0"/>
            <a:t>) oraz włączenia TIK do nauczania przedmiotowego.</a:t>
          </a:r>
          <a:endParaRPr lang="pl-PL" sz="1400" b="1" dirty="0">
            <a:solidFill>
              <a:srgbClr val="B466E0"/>
            </a:solidFill>
          </a:endParaRPr>
        </a:p>
      </dgm:t>
    </dgm:pt>
    <dgm:pt modelId="{9F49CB28-C9A9-4FC8-82B7-C5A3A7564928}" type="sibTrans" cxnId="{E117E38E-DDD3-480D-A78D-8FCB154BAC0D}">
      <dgm:prSet/>
      <dgm:spPr/>
      <dgm:t>
        <a:bodyPr/>
        <a:lstStyle/>
        <a:p>
          <a:endParaRPr lang="pl-PL"/>
        </a:p>
      </dgm:t>
    </dgm:pt>
    <dgm:pt modelId="{A8A154FD-2259-47AC-AD68-19EF82000962}" type="parTrans" cxnId="{E117E38E-DDD3-480D-A78D-8FCB154BAC0D}">
      <dgm:prSet/>
      <dgm:spPr/>
      <dgm:t>
        <a:bodyPr/>
        <a:lstStyle/>
        <a:p>
          <a:endParaRPr lang="pl-PL"/>
        </a:p>
      </dgm:t>
    </dgm:pt>
    <dgm:pt modelId="{9C158368-C9E0-4942-8526-5CE49BCD721C}">
      <dgm:prSet phldrT="[Tekst]" custT="1"/>
      <dgm:spPr>
        <a:solidFill>
          <a:schemeClr val="bg1">
            <a:lumMod val="65000"/>
          </a:schemeClr>
        </a:solidFill>
      </dgm:spPr>
      <dgm:t>
        <a:bodyPr/>
        <a:lstStyle/>
        <a:p>
          <a:pPr>
            <a:lnSpc>
              <a:spcPct val="90000"/>
            </a:lnSpc>
          </a:pPr>
          <a:r>
            <a:rPr lang="pl-PL" sz="1600" b="1" u="sng" dirty="0">
              <a:solidFill>
                <a:schemeClr val="tx1"/>
              </a:solidFill>
            </a:rPr>
            <a:t>WSKAŹNIK PRODUKTU nr 2</a:t>
          </a:r>
        </a:p>
        <a:p>
          <a:pPr>
            <a:lnSpc>
              <a:spcPct val="100000"/>
            </a:lnSpc>
          </a:pPr>
          <a:r>
            <a:rPr lang="pl-PL" sz="1600" b="1" u="none" dirty="0">
              <a:solidFill>
                <a:srgbClr val="FF0000"/>
              </a:solidFill>
            </a:rPr>
            <a:t>Liczba nauczycieli</a:t>
          </a:r>
          <a:r>
            <a:rPr lang="pl-PL" sz="1600" b="1" u="none" dirty="0">
              <a:solidFill>
                <a:schemeClr val="tx1"/>
              </a:solidFill>
            </a:rPr>
            <a:t> objętych wsparciem z zakresu TIK w programie</a:t>
          </a:r>
        </a:p>
      </dgm:t>
    </dgm:pt>
    <dgm:pt modelId="{B623BF15-8EEA-4288-8854-030DD4F9EF8D}" type="sibTrans" cxnId="{697E7323-548E-4F9A-9050-7724BAC62AE9}">
      <dgm:prSet/>
      <dgm:spPr/>
      <dgm:t>
        <a:bodyPr/>
        <a:lstStyle/>
        <a:p>
          <a:endParaRPr lang="pl-PL"/>
        </a:p>
      </dgm:t>
    </dgm:pt>
    <dgm:pt modelId="{913B76B3-2567-408B-94B7-AFBDAB2A403C}" type="parTrans" cxnId="{697E7323-548E-4F9A-9050-7724BAC62AE9}">
      <dgm:prSet/>
      <dgm:spPr/>
      <dgm:t>
        <a:bodyPr/>
        <a:lstStyle/>
        <a:p>
          <a:endParaRPr lang="pl-PL"/>
        </a:p>
      </dgm:t>
    </dgm:pt>
    <dgm:pt modelId="{A8EAE37E-2430-4926-930F-DB6B60F57901}">
      <dgm:prSet custT="1"/>
      <dgm:spPr/>
      <dgm:t>
        <a:bodyPr/>
        <a:lstStyle/>
        <a:p>
          <a:r>
            <a:rPr lang="pl-PL" sz="1200" b="1" dirty="0"/>
            <a:t>Wykazywać należy wyłącznie kompetencje osiągnięte w wyniku interwencji Europejskiego Funduszu Społecznego.</a:t>
          </a:r>
        </a:p>
      </dgm:t>
    </dgm:pt>
    <dgm:pt modelId="{7956CC84-8DC4-4E6E-BAFE-BFABEDCF7418}" type="parTrans" cxnId="{980467AB-CC32-4E71-A9CF-A4197FF4106B}">
      <dgm:prSet/>
      <dgm:spPr/>
      <dgm:t>
        <a:bodyPr/>
        <a:lstStyle/>
        <a:p>
          <a:endParaRPr lang="pl-PL"/>
        </a:p>
      </dgm:t>
    </dgm:pt>
    <dgm:pt modelId="{984750DB-96CC-4FC2-AFE3-F19BE81196FA}" type="sibTrans" cxnId="{980467AB-CC32-4E71-A9CF-A4197FF4106B}">
      <dgm:prSet/>
      <dgm:spPr/>
      <dgm:t>
        <a:bodyPr/>
        <a:lstStyle/>
        <a:p>
          <a:endParaRPr lang="pl-PL"/>
        </a:p>
      </dgm:t>
    </dgm:pt>
    <dgm:pt modelId="{0E9F5BB9-BA07-4633-8F0F-95F8745D872F}">
      <dgm:prSet custT="1"/>
      <dgm:spPr/>
      <dgm:t>
        <a:bodyPr/>
        <a:lstStyle/>
        <a:p>
          <a:r>
            <a:rPr lang="pl-PL" sz="1200" b="1" dirty="0">
              <a:solidFill>
                <a:srgbClr val="FF0000"/>
              </a:solidFill>
            </a:rPr>
            <a:t>Wystąpi np. w przypadku realizacji form wsparcia w ramach typu projektu 10.2.A</a:t>
          </a:r>
        </a:p>
      </dgm:t>
    </dgm:pt>
    <dgm:pt modelId="{B5FEE21A-D184-42DF-A3C6-E9ED26CC1DAC}" type="parTrans" cxnId="{52CD8F40-E380-43E9-AD01-A457883309BB}">
      <dgm:prSet/>
      <dgm:spPr/>
    </dgm:pt>
    <dgm:pt modelId="{FAD7B86B-2201-492B-A65B-17E8BADD8573}" type="sibTrans" cxnId="{52CD8F40-E380-43E9-AD01-A457883309BB}">
      <dgm:prSet/>
      <dgm:spPr/>
    </dgm:pt>
    <dgm:pt modelId="{D8ED424D-5792-4E41-9642-CB8BF3C4D991}">
      <dgm:prSet phldrT="[Tekst]" custT="1"/>
      <dgm:spPr>
        <a:solidFill>
          <a:srgbClr val="FFC000">
            <a:alpha val="90000"/>
          </a:srgbClr>
        </a:solidFill>
        <a:ln>
          <a:solidFill>
            <a:srgbClr val="FFC000">
              <a:alpha val="90000"/>
            </a:srgbClr>
          </a:solidFill>
        </a:ln>
      </dgm:spPr>
      <dgm:t>
        <a:bodyPr/>
        <a:lstStyle/>
        <a:p>
          <a:pPr algn="just"/>
          <a:r>
            <a:rPr lang="pl-PL" sz="1200" b="1" dirty="0">
              <a:solidFill>
                <a:srgbClr val="FF0000"/>
              </a:solidFill>
            </a:rPr>
            <a:t>Wystąpi np. w przypadku realizacji form wsparcia w ramach typu projektu 10.2.G</a:t>
          </a:r>
          <a:endParaRPr lang="pl-PL" sz="1200" b="1" dirty="0">
            <a:solidFill>
              <a:srgbClr val="B466E0"/>
            </a:solidFill>
          </a:endParaRPr>
        </a:p>
      </dgm:t>
    </dgm:pt>
    <dgm:pt modelId="{FDFFFF15-AC4F-4B30-B588-DE5E15960213}" type="parTrans" cxnId="{D64A162D-F508-4DD2-AD33-FE1968C85E73}">
      <dgm:prSet/>
      <dgm:spPr/>
    </dgm:pt>
    <dgm:pt modelId="{E06533AF-66B1-4C4A-945F-96BAF9E0A1BA}" type="sibTrans" cxnId="{D64A162D-F508-4DD2-AD33-FE1968C85E73}">
      <dgm:prSet/>
      <dgm:spPr/>
    </dgm:pt>
    <dgm:pt modelId="{A82570EB-9047-4C30-B34C-BC41F943A042}" type="pres">
      <dgm:prSet presAssocID="{1A53B528-4B73-4476-AAA3-DA53D8694E89}" presName="Name0" presStyleCnt="0">
        <dgm:presLayoutVars>
          <dgm:dir/>
          <dgm:animLvl val="lvl"/>
          <dgm:resizeHandles val="exact"/>
        </dgm:presLayoutVars>
      </dgm:prSet>
      <dgm:spPr/>
      <dgm:t>
        <a:bodyPr/>
        <a:lstStyle/>
        <a:p>
          <a:endParaRPr lang="pl-PL"/>
        </a:p>
      </dgm:t>
    </dgm:pt>
    <dgm:pt modelId="{74CEAA77-1A9F-4EE7-8009-B36DC94847D6}" type="pres">
      <dgm:prSet presAssocID="{621AB93B-5B7B-404A-AAC6-82585374894E}" presName="linNode" presStyleCnt="0"/>
      <dgm:spPr/>
    </dgm:pt>
    <dgm:pt modelId="{30A5BAFA-D867-4432-A555-078896BF780D}" type="pres">
      <dgm:prSet presAssocID="{621AB93B-5B7B-404A-AAC6-82585374894E}" presName="parentText" presStyleLbl="node1" presStyleIdx="0" presStyleCnt="2" custLinFactNeighborX="415" custLinFactNeighborY="361">
        <dgm:presLayoutVars>
          <dgm:chMax val="1"/>
          <dgm:bulletEnabled val="1"/>
        </dgm:presLayoutVars>
      </dgm:prSet>
      <dgm:spPr/>
      <dgm:t>
        <a:bodyPr/>
        <a:lstStyle/>
        <a:p>
          <a:endParaRPr lang="pl-PL"/>
        </a:p>
      </dgm:t>
    </dgm:pt>
    <dgm:pt modelId="{5DB3C171-F262-490B-B8BB-BFFA46B0586B}" type="pres">
      <dgm:prSet presAssocID="{621AB93B-5B7B-404A-AAC6-82585374894E}" presName="descendantText" presStyleLbl="alignAccFollowNode1" presStyleIdx="0" presStyleCnt="2" custScaleY="144366" custLinFactNeighborX="136" custLinFactNeighborY="-5">
        <dgm:presLayoutVars>
          <dgm:bulletEnabled val="1"/>
        </dgm:presLayoutVars>
      </dgm:prSet>
      <dgm:spPr/>
      <dgm:t>
        <a:bodyPr/>
        <a:lstStyle/>
        <a:p>
          <a:endParaRPr lang="pl-PL"/>
        </a:p>
      </dgm:t>
    </dgm:pt>
    <dgm:pt modelId="{21203062-3061-4CFA-A1DC-A3C8D1B70C6A}" type="pres">
      <dgm:prSet presAssocID="{537A71C9-1429-45D8-846B-4BAE788264CA}" presName="sp" presStyleCnt="0"/>
      <dgm:spPr/>
    </dgm:pt>
    <dgm:pt modelId="{AAC7EB03-0D34-4E53-AA54-FF39894E56F4}" type="pres">
      <dgm:prSet presAssocID="{9C158368-C9E0-4942-8526-5CE49BCD721C}" presName="linNode" presStyleCnt="0"/>
      <dgm:spPr/>
    </dgm:pt>
    <dgm:pt modelId="{EC26B3CA-5F55-4ED6-AEA1-83422FEC2FA3}" type="pres">
      <dgm:prSet presAssocID="{9C158368-C9E0-4942-8526-5CE49BCD721C}" presName="parentText" presStyleLbl="node1" presStyleIdx="1" presStyleCnt="2">
        <dgm:presLayoutVars>
          <dgm:chMax val="1"/>
          <dgm:bulletEnabled val="1"/>
        </dgm:presLayoutVars>
      </dgm:prSet>
      <dgm:spPr/>
      <dgm:t>
        <a:bodyPr/>
        <a:lstStyle/>
        <a:p>
          <a:endParaRPr lang="pl-PL"/>
        </a:p>
      </dgm:t>
    </dgm:pt>
    <dgm:pt modelId="{6057DA86-162F-440C-8D5E-0A6D86B8CF0F}" type="pres">
      <dgm:prSet presAssocID="{9C158368-C9E0-4942-8526-5CE49BCD721C}" presName="descendantText" presStyleLbl="alignAccFollowNode1" presStyleIdx="1" presStyleCnt="2" custScaleY="125236">
        <dgm:presLayoutVars>
          <dgm:bulletEnabled val="1"/>
        </dgm:presLayoutVars>
      </dgm:prSet>
      <dgm:spPr/>
      <dgm:t>
        <a:bodyPr/>
        <a:lstStyle/>
        <a:p>
          <a:endParaRPr lang="pl-PL"/>
        </a:p>
      </dgm:t>
    </dgm:pt>
  </dgm:ptLst>
  <dgm:cxnLst>
    <dgm:cxn modelId="{D9EA9603-E310-4F5D-95C8-9CD39A9DDFBE}" type="presOf" srcId="{32EE9BBF-B02B-4DE9-A826-A3930A24887B}" destId="{5DB3C171-F262-490B-B8BB-BFFA46B0586B}" srcOrd="0" destOrd="0" presId="urn:microsoft.com/office/officeart/2005/8/layout/vList5"/>
    <dgm:cxn modelId="{D64A162D-F508-4DD2-AD33-FE1968C85E73}" srcId="{DA6E603D-E34D-4EC6-B48D-740809166CA4}" destId="{D8ED424D-5792-4E41-9642-CB8BF3C4D991}" srcOrd="0" destOrd="0" parTransId="{FDFFFF15-AC4F-4B30-B588-DE5E15960213}" sibTransId="{E06533AF-66B1-4C4A-945F-96BAF9E0A1BA}"/>
    <dgm:cxn modelId="{B6C807A7-A846-47FD-BE65-9166C443B42C}" srcId="{621AB93B-5B7B-404A-AAC6-82585374894E}" destId="{32EE9BBF-B02B-4DE9-A826-A3930A24887B}" srcOrd="0" destOrd="0" parTransId="{00D5B151-6E85-451D-80BE-DE7F236447A0}" sibTransId="{DC57031B-D14D-42A1-A990-761C91C4EF85}"/>
    <dgm:cxn modelId="{697E7323-548E-4F9A-9050-7724BAC62AE9}" srcId="{1A53B528-4B73-4476-AAA3-DA53D8694E89}" destId="{9C158368-C9E0-4942-8526-5CE49BCD721C}" srcOrd="1" destOrd="0" parTransId="{913B76B3-2567-408B-94B7-AFBDAB2A403C}" sibTransId="{B623BF15-8EEA-4288-8854-030DD4F9EF8D}"/>
    <dgm:cxn modelId="{8D54D221-E3E3-4AD6-BC13-CEF0D95D82D2}" type="presOf" srcId="{D8ED424D-5792-4E41-9642-CB8BF3C4D991}" destId="{6057DA86-162F-440C-8D5E-0A6D86B8CF0F}" srcOrd="0" destOrd="1" presId="urn:microsoft.com/office/officeart/2005/8/layout/vList5"/>
    <dgm:cxn modelId="{8A7724FD-000D-4E3E-AEF8-3382E2371F1A}" type="presOf" srcId="{0E9F5BB9-BA07-4633-8F0F-95F8745D872F}" destId="{5DB3C171-F262-490B-B8BB-BFFA46B0586B}" srcOrd="0" destOrd="2" presId="urn:microsoft.com/office/officeart/2005/8/layout/vList5"/>
    <dgm:cxn modelId="{FE182361-4CCE-4CB8-BFA8-C6AA8A5652E1}" type="presOf" srcId="{1A53B528-4B73-4476-AAA3-DA53D8694E89}" destId="{A82570EB-9047-4C30-B34C-BC41F943A042}" srcOrd="0" destOrd="0" presId="urn:microsoft.com/office/officeart/2005/8/layout/vList5"/>
    <dgm:cxn modelId="{2F8F3E03-35BE-4D42-8771-A4B6D2A25339}" type="presOf" srcId="{621AB93B-5B7B-404A-AAC6-82585374894E}" destId="{30A5BAFA-D867-4432-A555-078896BF780D}" srcOrd="0" destOrd="0" presId="urn:microsoft.com/office/officeart/2005/8/layout/vList5"/>
    <dgm:cxn modelId="{7D12E6F3-5285-4480-ACE1-CD598C36CB43}" type="presOf" srcId="{A8EAE37E-2430-4926-930F-DB6B60F57901}" destId="{5DB3C171-F262-490B-B8BB-BFFA46B0586B}" srcOrd="0" destOrd="1" presId="urn:microsoft.com/office/officeart/2005/8/layout/vList5"/>
    <dgm:cxn modelId="{54816630-0F21-4895-A22A-6A4CA342B0D8}" type="presOf" srcId="{DA6E603D-E34D-4EC6-B48D-740809166CA4}" destId="{6057DA86-162F-440C-8D5E-0A6D86B8CF0F}" srcOrd="0" destOrd="0" presId="urn:microsoft.com/office/officeart/2005/8/layout/vList5"/>
    <dgm:cxn modelId="{126E9EB5-C553-480F-B179-EE65684F57F5}" type="presOf" srcId="{9C158368-C9E0-4942-8526-5CE49BCD721C}" destId="{EC26B3CA-5F55-4ED6-AEA1-83422FEC2FA3}" srcOrd="0" destOrd="0" presId="urn:microsoft.com/office/officeart/2005/8/layout/vList5"/>
    <dgm:cxn modelId="{976A1C1E-6896-4915-B672-0808DD888A75}" srcId="{1A53B528-4B73-4476-AAA3-DA53D8694E89}" destId="{621AB93B-5B7B-404A-AAC6-82585374894E}" srcOrd="0" destOrd="0" parTransId="{4935FEB2-1035-40C5-9A3F-135B06D2ABF1}" sibTransId="{537A71C9-1429-45D8-846B-4BAE788264CA}"/>
    <dgm:cxn modelId="{980467AB-CC32-4E71-A9CF-A4197FF4106B}" srcId="{621AB93B-5B7B-404A-AAC6-82585374894E}" destId="{A8EAE37E-2430-4926-930F-DB6B60F57901}" srcOrd="1" destOrd="0" parTransId="{7956CC84-8DC4-4E6E-BAFE-BFABEDCF7418}" sibTransId="{984750DB-96CC-4FC2-AFE3-F19BE81196FA}"/>
    <dgm:cxn modelId="{E117E38E-DDD3-480D-A78D-8FCB154BAC0D}" srcId="{9C158368-C9E0-4942-8526-5CE49BCD721C}" destId="{DA6E603D-E34D-4EC6-B48D-740809166CA4}" srcOrd="0" destOrd="0" parTransId="{A8A154FD-2259-47AC-AD68-19EF82000962}" sibTransId="{9F49CB28-C9A9-4FC8-82B7-C5A3A7564928}"/>
    <dgm:cxn modelId="{52CD8F40-E380-43E9-AD01-A457883309BB}" srcId="{A8EAE37E-2430-4926-930F-DB6B60F57901}" destId="{0E9F5BB9-BA07-4633-8F0F-95F8745D872F}" srcOrd="0" destOrd="0" parTransId="{B5FEE21A-D184-42DF-A3C6-E9ED26CC1DAC}" sibTransId="{FAD7B86B-2201-492B-A65B-17E8BADD8573}"/>
    <dgm:cxn modelId="{2D352E94-87B9-4C18-9039-9819E38606C1}" type="presParOf" srcId="{A82570EB-9047-4C30-B34C-BC41F943A042}" destId="{74CEAA77-1A9F-4EE7-8009-B36DC94847D6}" srcOrd="0" destOrd="0" presId="urn:microsoft.com/office/officeart/2005/8/layout/vList5"/>
    <dgm:cxn modelId="{336AE9F0-6CA8-4101-B19E-442AF1BFB5E1}" type="presParOf" srcId="{74CEAA77-1A9F-4EE7-8009-B36DC94847D6}" destId="{30A5BAFA-D867-4432-A555-078896BF780D}" srcOrd="0" destOrd="0" presId="urn:microsoft.com/office/officeart/2005/8/layout/vList5"/>
    <dgm:cxn modelId="{EBF1FCC0-3076-4A50-A54B-8052138923DA}" type="presParOf" srcId="{74CEAA77-1A9F-4EE7-8009-B36DC94847D6}" destId="{5DB3C171-F262-490B-B8BB-BFFA46B0586B}" srcOrd="1" destOrd="0" presId="urn:microsoft.com/office/officeart/2005/8/layout/vList5"/>
    <dgm:cxn modelId="{E052BD85-AE08-49E2-982A-B9C3C61CE76F}" type="presParOf" srcId="{A82570EB-9047-4C30-B34C-BC41F943A042}" destId="{21203062-3061-4CFA-A1DC-A3C8D1B70C6A}" srcOrd="1" destOrd="0" presId="urn:microsoft.com/office/officeart/2005/8/layout/vList5"/>
    <dgm:cxn modelId="{48432DBF-4EBF-45AE-B0BF-A506DBFEB617}" type="presParOf" srcId="{A82570EB-9047-4C30-B34C-BC41F943A042}" destId="{AAC7EB03-0D34-4E53-AA54-FF39894E56F4}" srcOrd="2" destOrd="0" presId="urn:microsoft.com/office/officeart/2005/8/layout/vList5"/>
    <dgm:cxn modelId="{6B863731-CDD1-4CB5-92BD-180365A41845}" type="presParOf" srcId="{AAC7EB03-0D34-4E53-AA54-FF39894E56F4}" destId="{EC26B3CA-5F55-4ED6-AEA1-83422FEC2FA3}" srcOrd="0" destOrd="0" presId="urn:microsoft.com/office/officeart/2005/8/layout/vList5"/>
    <dgm:cxn modelId="{DAF505BC-BAEF-4C93-82B9-05EA59529DBD}" type="presParOf" srcId="{AAC7EB03-0D34-4E53-AA54-FF39894E56F4}" destId="{6057DA86-162F-440C-8D5E-0A6D86B8CF0F}" srcOrd="1" destOrd="0" presId="urn:microsoft.com/office/officeart/2005/8/layout/vList5"/>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1A53B528-4B73-4476-AAA3-DA53D8694E89}"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pl-PL"/>
        </a:p>
      </dgm:t>
    </dgm:pt>
    <dgm:pt modelId="{621AB93B-5B7B-404A-AAC6-82585374894E}">
      <dgm:prSet phldrT="[Tekst]" custT="1"/>
      <dgm:spPr>
        <a:solidFill>
          <a:schemeClr val="bg1">
            <a:lumMod val="65000"/>
          </a:schemeClr>
        </a:solidFill>
      </dgm:spPr>
      <dgm:t>
        <a:bodyPr/>
        <a:lstStyle/>
        <a:p>
          <a:pPr algn="ctr"/>
          <a:r>
            <a:rPr lang="pl-PL" sz="1600" b="1" u="sng" dirty="0">
              <a:solidFill>
                <a:schemeClr val="tx1"/>
              </a:solidFill>
            </a:rPr>
            <a:t>WSKAŹNIK PRODUKTU nr 3</a:t>
          </a:r>
        </a:p>
        <a:p>
          <a:pPr algn="ctr"/>
          <a:r>
            <a:rPr lang="pl-PL" sz="1600" b="1" u="none" dirty="0">
              <a:solidFill>
                <a:srgbClr val="FF0000"/>
              </a:solidFill>
            </a:rPr>
            <a:t>Liczba nauczycieli</a:t>
          </a:r>
          <a:r>
            <a:rPr lang="pl-PL" sz="1600" b="1" u="none" dirty="0">
              <a:solidFill>
                <a:schemeClr val="tx1"/>
              </a:solidFill>
            </a:rPr>
            <a:t> objętych wsparciem w programie</a:t>
          </a:r>
          <a:r>
            <a:rPr lang="pl-PL" sz="1600" b="1" u="none" dirty="0"/>
            <a:t/>
          </a:r>
          <a:br>
            <a:rPr lang="pl-PL" sz="1600" b="1" u="none" dirty="0"/>
          </a:br>
          <a:endParaRPr lang="pl-PL" sz="1600" b="1" u="none" dirty="0"/>
        </a:p>
      </dgm:t>
    </dgm:pt>
    <dgm:pt modelId="{4935FEB2-1035-40C5-9A3F-135B06D2ABF1}" type="parTrans" cxnId="{976A1C1E-6896-4915-B672-0808DD888A75}">
      <dgm:prSet/>
      <dgm:spPr/>
      <dgm:t>
        <a:bodyPr/>
        <a:lstStyle/>
        <a:p>
          <a:endParaRPr lang="pl-PL"/>
        </a:p>
      </dgm:t>
    </dgm:pt>
    <dgm:pt modelId="{537A71C9-1429-45D8-846B-4BAE788264CA}" type="sibTrans" cxnId="{976A1C1E-6896-4915-B672-0808DD888A75}">
      <dgm:prSet/>
      <dgm:spPr/>
      <dgm:t>
        <a:bodyPr/>
        <a:lstStyle/>
        <a:p>
          <a:endParaRPr lang="pl-PL"/>
        </a:p>
      </dgm:t>
    </dgm:pt>
    <dgm:pt modelId="{32EE9BBF-B02B-4DE9-A826-A3930A24887B}">
      <dgm:prSet phldrT="[Tekst]" custT="1"/>
      <dgm:spPr>
        <a:solidFill>
          <a:srgbClr val="FFC000">
            <a:alpha val="90000"/>
          </a:srgbClr>
        </a:solidFill>
        <a:ln>
          <a:solidFill>
            <a:srgbClr val="FFC000">
              <a:alpha val="90000"/>
            </a:srgbClr>
          </a:solidFill>
        </a:ln>
      </dgm:spPr>
      <dgm:t>
        <a:bodyPr/>
        <a:lstStyle/>
        <a:p>
          <a:pPr algn="just">
            <a:lnSpc>
              <a:spcPct val="100000"/>
            </a:lnSpc>
            <a:spcAft>
              <a:spcPts val="600"/>
            </a:spcAft>
          </a:pPr>
          <a:r>
            <a:rPr lang="pl-PL" sz="1200" b="1" dirty="0"/>
            <a:t>Liczba </a:t>
          </a:r>
          <a:r>
            <a:rPr lang="pl-PL" sz="1200" b="1" dirty="0" smtClean="0"/>
            <a:t>nauczycieli </a:t>
          </a:r>
          <a:r>
            <a:rPr lang="pl-PL" sz="1200" b="1" dirty="0"/>
            <a:t>wychowania przedszkolnego, szkół i placówek dla dzieci i młodzieży objętych wsparciem w programie.</a:t>
          </a:r>
        </a:p>
      </dgm:t>
    </dgm:pt>
    <dgm:pt modelId="{00D5B151-6E85-451D-80BE-DE7F236447A0}" type="parTrans" cxnId="{B6C807A7-A846-47FD-BE65-9166C443B42C}">
      <dgm:prSet/>
      <dgm:spPr/>
      <dgm:t>
        <a:bodyPr/>
        <a:lstStyle/>
        <a:p>
          <a:endParaRPr lang="pl-PL"/>
        </a:p>
      </dgm:t>
    </dgm:pt>
    <dgm:pt modelId="{DC57031B-D14D-42A1-A990-761C91C4EF85}" type="sibTrans" cxnId="{B6C807A7-A846-47FD-BE65-9166C443B42C}">
      <dgm:prSet/>
      <dgm:spPr/>
      <dgm:t>
        <a:bodyPr/>
        <a:lstStyle/>
        <a:p>
          <a:endParaRPr lang="pl-PL"/>
        </a:p>
      </dgm:t>
    </dgm:pt>
    <dgm:pt modelId="{DA6E603D-E34D-4EC6-B48D-740809166CA4}">
      <dgm:prSet phldrT="[Tekst]" custT="1"/>
      <dgm:spPr>
        <a:solidFill>
          <a:srgbClr val="FFC000">
            <a:alpha val="90000"/>
          </a:srgbClr>
        </a:solidFill>
        <a:ln>
          <a:solidFill>
            <a:srgbClr val="FFC000">
              <a:alpha val="90000"/>
            </a:srgbClr>
          </a:solidFill>
        </a:ln>
      </dgm:spPr>
      <dgm:t>
        <a:bodyPr/>
        <a:lstStyle/>
        <a:p>
          <a:pPr algn="just"/>
          <a:r>
            <a:rPr lang="pl-PL" sz="1200" b="1" dirty="0"/>
            <a:t>Liczba </a:t>
          </a:r>
          <a:r>
            <a:rPr lang="pl-PL" sz="1200" b="1" dirty="0" smtClean="0"/>
            <a:t>szkół, których </a:t>
          </a:r>
          <a:r>
            <a:rPr lang="pl-PL" sz="1200" b="1" dirty="0"/>
            <a:t>pracownie przedmiotowe zostały doposażone do nauczania </a:t>
          </a:r>
          <a:r>
            <a:rPr lang="pl-PL" sz="1200" b="1" dirty="0" smtClean="0"/>
            <a:t>przedmiotów przyrodniczych lub matematyki poprzez </a:t>
          </a:r>
          <a:r>
            <a:rPr lang="pl-PL" sz="1200" b="1" dirty="0" err="1" smtClean="0"/>
            <a:t>doswiadczenia</a:t>
          </a:r>
          <a:r>
            <a:rPr lang="pl-PL" sz="1200" b="1" dirty="0" smtClean="0"/>
            <a:t> i eksperymenty.</a:t>
          </a:r>
          <a:endParaRPr lang="pl-PL" sz="1200" b="1" dirty="0">
            <a:solidFill>
              <a:srgbClr val="B466E0"/>
            </a:solidFill>
          </a:endParaRPr>
        </a:p>
      </dgm:t>
    </dgm:pt>
    <dgm:pt modelId="{9F49CB28-C9A9-4FC8-82B7-C5A3A7564928}" type="sibTrans" cxnId="{E117E38E-DDD3-480D-A78D-8FCB154BAC0D}">
      <dgm:prSet/>
      <dgm:spPr/>
      <dgm:t>
        <a:bodyPr/>
        <a:lstStyle/>
        <a:p>
          <a:endParaRPr lang="pl-PL"/>
        </a:p>
      </dgm:t>
    </dgm:pt>
    <dgm:pt modelId="{A8A154FD-2259-47AC-AD68-19EF82000962}" type="parTrans" cxnId="{E117E38E-DDD3-480D-A78D-8FCB154BAC0D}">
      <dgm:prSet/>
      <dgm:spPr/>
      <dgm:t>
        <a:bodyPr/>
        <a:lstStyle/>
        <a:p>
          <a:endParaRPr lang="pl-PL"/>
        </a:p>
      </dgm:t>
    </dgm:pt>
    <dgm:pt modelId="{9C158368-C9E0-4942-8526-5CE49BCD721C}">
      <dgm:prSet phldrT="[Tekst]" custT="1"/>
      <dgm:spPr>
        <a:solidFill>
          <a:schemeClr val="bg1">
            <a:lumMod val="65000"/>
          </a:schemeClr>
        </a:solidFill>
      </dgm:spPr>
      <dgm:t>
        <a:bodyPr/>
        <a:lstStyle/>
        <a:p>
          <a:pPr>
            <a:lnSpc>
              <a:spcPct val="90000"/>
            </a:lnSpc>
          </a:pPr>
          <a:r>
            <a:rPr lang="pl-PL" sz="1600" b="1" u="sng" dirty="0">
              <a:solidFill>
                <a:schemeClr val="tx1"/>
              </a:solidFill>
            </a:rPr>
            <a:t>WSKAŹNIK PRODUKTU nr 4</a:t>
          </a:r>
        </a:p>
        <a:p>
          <a:r>
            <a:rPr lang="pl-PL" sz="1600" b="1" u="none" dirty="0">
              <a:solidFill>
                <a:srgbClr val="FF0000"/>
              </a:solidFill>
            </a:rPr>
            <a:t>Liczba szkół</a:t>
          </a:r>
          <a:r>
            <a:rPr lang="pl-PL" sz="1600" b="1" u="none" dirty="0">
              <a:solidFill>
                <a:schemeClr val="tx1"/>
              </a:solidFill>
            </a:rPr>
            <a:t>, których pracownie przedmiotowe zostały doposażone w programie</a:t>
          </a:r>
        </a:p>
      </dgm:t>
    </dgm:pt>
    <dgm:pt modelId="{B623BF15-8EEA-4288-8854-030DD4F9EF8D}" type="sibTrans" cxnId="{697E7323-548E-4F9A-9050-7724BAC62AE9}">
      <dgm:prSet/>
      <dgm:spPr/>
      <dgm:t>
        <a:bodyPr/>
        <a:lstStyle/>
        <a:p>
          <a:endParaRPr lang="pl-PL"/>
        </a:p>
      </dgm:t>
    </dgm:pt>
    <dgm:pt modelId="{913B76B3-2567-408B-94B7-AFBDAB2A403C}" type="parTrans" cxnId="{697E7323-548E-4F9A-9050-7724BAC62AE9}">
      <dgm:prSet/>
      <dgm:spPr/>
      <dgm:t>
        <a:bodyPr/>
        <a:lstStyle/>
        <a:p>
          <a:endParaRPr lang="pl-PL"/>
        </a:p>
      </dgm:t>
    </dgm:pt>
    <dgm:pt modelId="{539DB1FE-FC66-4227-B54F-E7DC0EF8ECFC}">
      <dgm:prSet phldrT="[Tekst]" custT="1"/>
      <dgm:spPr>
        <a:solidFill>
          <a:srgbClr val="FFC000">
            <a:alpha val="90000"/>
          </a:srgbClr>
        </a:solidFill>
        <a:ln>
          <a:solidFill>
            <a:srgbClr val="FFC000">
              <a:alpha val="90000"/>
            </a:srgbClr>
          </a:solidFill>
        </a:ln>
      </dgm:spPr>
      <dgm:t>
        <a:bodyPr/>
        <a:lstStyle/>
        <a:p>
          <a:pPr algn="just">
            <a:lnSpc>
              <a:spcPct val="100000"/>
            </a:lnSpc>
            <a:spcAft>
              <a:spcPts val="600"/>
            </a:spcAft>
          </a:pPr>
          <a:r>
            <a:rPr lang="pl-PL" sz="1200" b="1" dirty="0">
              <a:solidFill>
                <a:srgbClr val="FF0000"/>
              </a:solidFill>
            </a:rPr>
            <a:t>Wystąpi np. w przypadku realizacji form wsparcia w ramach typu projektu 10.2.F, 10.2.G. 10.2.H</a:t>
          </a:r>
          <a:endParaRPr lang="pl-PL" sz="1200" b="1" dirty="0"/>
        </a:p>
      </dgm:t>
    </dgm:pt>
    <dgm:pt modelId="{615C3C35-BA96-4B27-8C64-BA98BBEA7DE2}" type="parTrans" cxnId="{EC2F01B4-4D5E-4538-A2FD-3035A6036FBC}">
      <dgm:prSet/>
      <dgm:spPr/>
    </dgm:pt>
    <dgm:pt modelId="{B278785B-EA84-4FBB-861A-87C50D022745}" type="sibTrans" cxnId="{EC2F01B4-4D5E-4538-A2FD-3035A6036FBC}">
      <dgm:prSet/>
      <dgm:spPr/>
    </dgm:pt>
    <dgm:pt modelId="{106B4F19-CE5F-43D2-BBF1-0AEA946D3172}">
      <dgm:prSet phldrT="[Tekst]" custT="1"/>
      <dgm:spPr>
        <a:solidFill>
          <a:srgbClr val="FFC000">
            <a:alpha val="90000"/>
          </a:srgbClr>
        </a:solidFill>
        <a:ln>
          <a:solidFill>
            <a:srgbClr val="FFC000">
              <a:alpha val="90000"/>
            </a:srgbClr>
          </a:solidFill>
        </a:ln>
      </dgm:spPr>
      <dgm:t>
        <a:bodyPr/>
        <a:lstStyle/>
        <a:p>
          <a:pPr algn="just"/>
          <a:r>
            <a:rPr lang="pl-PL" sz="1200" b="1" dirty="0">
              <a:solidFill>
                <a:srgbClr val="FF0000"/>
              </a:solidFill>
            </a:rPr>
            <a:t>Wystąpi np. w przypadku realizacji form wsparcia w ramach typu projektu 10.2.B</a:t>
          </a:r>
          <a:endParaRPr lang="pl-PL" sz="1200" b="1" dirty="0">
            <a:solidFill>
              <a:srgbClr val="B466E0"/>
            </a:solidFill>
          </a:endParaRPr>
        </a:p>
      </dgm:t>
    </dgm:pt>
    <dgm:pt modelId="{9450AF65-0838-45D3-A375-0F63C76B06BC}" type="parTrans" cxnId="{D15FA341-51D7-410B-83D6-D9E80AF4D053}">
      <dgm:prSet/>
      <dgm:spPr/>
    </dgm:pt>
    <dgm:pt modelId="{E765423F-9247-4E8E-805E-A6F68CE1D042}" type="sibTrans" cxnId="{D15FA341-51D7-410B-83D6-D9E80AF4D053}">
      <dgm:prSet/>
      <dgm:spPr/>
    </dgm:pt>
    <dgm:pt modelId="{78C448BA-8AAE-4880-90D0-8CFBB40BA8E0}">
      <dgm:prSet phldrT="[Tekst]" custT="1"/>
      <dgm:spPr>
        <a:solidFill>
          <a:srgbClr val="FFC000">
            <a:alpha val="90000"/>
          </a:srgbClr>
        </a:solidFill>
        <a:ln>
          <a:solidFill>
            <a:srgbClr val="FFC000">
              <a:alpha val="90000"/>
            </a:srgbClr>
          </a:solidFill>
        </a:ln>
      </dgm:spPr>
      <dgm:t>
        <a:bodyPr/>
        <a:lstStyle/>
        <a:p>
          <a:pPr algn="just"/>
          <a:r>
            <a:rPr lang="pl-PL" sz="1200" b="1" dirty="0">
              <a:solidFill>
                <a:srgbClr val="B466E0"/>
              </a:solidFill>
            </a:rPr>
            <a:t>Uwaga! Nie wliczamy placówek systemu oświaty</a:t>
          </a:r>
        </a:p>
      </dgm:t>
    </dgm:pt>
    <dgm:pt modelId="{0C37EDB2-DB20-4070-ACC5-37C70D79DE80}" type="parTrans" cxnId="{8FD06575-1990-4456-AFC8-55301D4D4C86}">
      <dgm:prSet/>
      <dgm:spPr/>
    </dgm:pt>
    <dgm:pt modelId="{30ABF70E-4EB4-46E7-BE5B-30910CF9647B}" type="sibTrans" cxnId="{8FD06575-1990-4456-AFC8-55301D4D4C86}">
      <dgm:prSet/>
      <dgm:spPr/>
    </dgm:pt>
    <dgm:pt modelId="{A82570EB-9047-4C30-B34C-BC41F943A042}" type="pres">
      <dgm:prSet presAssocID="{1A53B528-4B73-4476-AAA3-DA53D8694E89}" presName="Name0" presStyleCnt="0">
        <dgm:presLayoutVars>
          <dgm:dir/>
          <dgm:animLvl val="lvl"/>
          <dgm:resizeHandles val="exact"/>
        </dgm:presLayoutVars>
      </dgm:prSet>
      <dgm:spPr/>
      <dgm:t>
        <a:bodyPr/>
        <a:lstStyle/>
        <a:p>
          <a:endParaRPr lang="pl-PL"/>
        </a:p>
      </dgm:t>
    </dgm:pt>
    <dgm:pt modelId="{74CEAA77-1A9F-4EE7-8009-B36DC94847D6}" type="pres">
      <dgm:prSet presAssocID="{621AB93B-5B7B-404A-AAC6-82585374894E}" presName="linNode" presStyleCnt="0"/>
      <dgm:spPr/>
    </dgm:pt>
    <dgm:pt modelId="{30A5BAFA-D867-4432-A555-078896BF780D}" type="pres">
      <dgm:prSet presAssocID="{621AB93B-5B7B-404A-AAC6-82585374894E}" presName="parentText" presStyleLbl="node1" presStyleIdx="0" presStyleCnt="2" custLinFactNeighborX="415" custLinFactNeighborY="361">
        <dgm:presLayoutVars>
          <dgm:chMax val="1"/>
          <dgm:bulletEnabled val="1"/>
        </dgm:presLayoutVars>
      </dgm:prSet>
      <dgm:spPr/>
      <dgm:t>
        <a:bodyPr/>
        <a:lstStyle/>
        <a:p>
          <a:endParaRPr lang="pl-PL"/>
        </a:p>
      </dgm:t>
    </dgm:pt>
    <dgm:pt modelId="{5DB3C171-F262-490B-B8BB-BFFA46B0586B}" type="pres">
      <dgm:prSet presAssocID="{621AB93B-5B7B-404A-AAC6-82585374894E}" presName="descendantText" presStyleLbl="alignAccFollowNode1" presStyleIdx="0" presStyleCnt="2" custScaleY="117505" custLinFactNeighborX="136" custLinFactNeighborY="-5">
        <dgm:presLayoutVars>
          <dgm:bulletEnabled val="1"/>
        </dgm:presLayoutVars>
      </dgm:prSet>
      <dgm:spPr/>
      <dgm:t>
        <a:bodyPr/>
        <a:lstStyle/>
        <a:p>
          <a:endParaRPr lang="pl-PL"/>
        </a:p>
      </dgm:t>
    </dgm:pt>
    <dgm:pt modelId="{21203062-3061-4CFA-A1DC-A3C8D1B70C6A}" type="pres">
      <dgm:prSet presAssocID="{537A71C9-1429-45D8-846B-4BAE788264CA}" presName="sp" presStyleCnt="0"/>
      <dgm:spPr/>
    </dgm:pt>
    <dgm:pt modelId="{AAC7EB03-0D34-4E53-AA54-FF39894E56F4}" type="pres">
      <dgm:prSet presAssocID="{9C158368-C9E0-4942-8526-5CE49BCD721C}" presName="linNode" presStyleCnt="0"/>
      <dgm:spPr/>
    </dgm:pt>
    <dgm:pt modelId="{EC26B3CA-5F55-4ED6-AEA1-83422FEC2FA3}" type="pres">
      <dgm:prSet presAssocID="{9C158368-C9E0-4942-8526-5CE49BCD721C}" presName="parentText" presStyleLbl="node1" presStyleIdx="1" presStyleCnt="2">
        <dgm:presLayoutVars>
          <dgm:chMax val="1"/>
          <dgm:bulletEnabled val="1"/>
        </dgm:presLayoutVars>
      </dgm:prSet>
      <dgm:spPr/>
      <dgm:t>
        <a:bodyPr/>
        <a:lstStyle/>
        <a:p>
          <a:endParaRPr lang="pl-PL"/>
        </a:p>
      </dgm:t>
    </dgm:pt>
    <dgm:pt modelId="{6057DA86-162F-440C-8D5E-0A6D86B8CF0F}" type="pres">
      <dgm:prSet presAssocID="{9C158368-C9E0-4942-8526-5CE49BCD721C}" presName="descendantText" presStyleLbl="alignAccFollowNode1" presStyleIdx="1" presStyleCnt="2" custScaleY="125236">
        <dgm:presLayoutVars>
          <dgm:bulletEnabled val="1"/>
        </dgm:presLayoutVars>
      </dgm:prSet>
      <dgm:spPr/>
      <dgm:t>
        <a:bodyPr/>
        <a:lstStyle/>
        <a:p>
          <a:endParaRPr lang="pl-PL"/>
        </a:p>
      </dgm:t>
    </dgm:pt>
  </dgm:ptLst>
  <dgm:cxnLst>
    <dgm:cxn modelId="{E7EA0ACF-D3E5-4197-85AE-9CB87B4F02B6}" type="presOf" srcId="{539DB1FE-FC66-4227-B54F-E7DC0EF8ECFC}" destId="{5DB3C171-F262-490B-B8BB-BFFA46B0586B}" srcOrd="0" destOrd="1" presId="urn:microsoft.com/office/officeart/2005/8/layout/vList5"/>
    <dgm:cxn modelId="{B6C807A7-A846-47FD-BE65-9166C443B42C}" srcId="{621AB93B-5B7B-404A-AAC6-82585374894E}" destId="{32EE9BBF-B02B-4DE9-A826-A3930A24887B}" srcOrd="0" destOrd="0" parTransId="{00D5B151-6E85-451D-80BE-DE7F236447A0}" sibTransId="{DC57031B-D14D-42A1-A990-761C91C4EF85}"/>
    <dgm:cxn modelId="{697E7323-548E-4F9A-9050-7724BAC62AE9}" srcId="{1A53B528-4B73-4476-AAA3-DA53D8694E89}" destId="{9C158368-C9E0-4942-8526-5CE49BCD721C}" srcOrd="1" destOrd="0" parTransId="{913B76B3-2567-408B-94B7-AFBDAB2A403C}" sibTransId="{B623BF15-8EEA-4288-8854-030DD4F9EF8D}"/>
    <dgm:cxn modelId="{84CFA67F-1263-4865-8986-943942A18A49}" type="presOf" srcId="{1A53B528-4B73-4476-AAA3-DA53D8694E89}" destId="{A82570EB-9047-4C30-B34C-BC41F943A042}" srcOrd="0" destOrd="0" presId="urn:microsoft.com/office/officeart/2005/8/layout/vList5"/>
    <dgm:cxn modelId="{6D9D2920-3249-46D4-9493-B4A4990C48C2}" type="presOf" srcId="{32EE9BBF-B02B-4DE9-A826-A3930A24887B}" destId="{5DB3C171-F262-490B-B8BB-BFFA46B0586B}" srcOrd="0" destOrd="0" presId="urn:microsoft.com/office/officeart/2005/8/layout/vList5"/>
    <dgm:cxn modelId="{26F10B70-AB3D-4990-836C-01B7E4B23A3D}" type="presOf" srcId="{78C448BA-8AAE-4880-90D0-8CFBB40BA8E0}" destId="{6057DA86-162F-440C-8D5E-0A6D86B8CF0F}" srcOrd="0" destOrd="1" presId="urn:microsoft.com/office/officeart/2005/8/layout/vList5"/>
    <dgm:cxn modelId="{EC2F01B4-4D5E-4538-A2FD-3035A6036FBC}" srcId="{621AB93B-5B7B-404A-AAC6-82585374894E}" destId="{539DB1FE-FC66-4227-B54F-E7DC0EF8ECFC}" srcOrd="1" destOrd="0" parTransId="{615C3C35-BA96-4B27-8C64-BA98BBEA7DE2}" sibTransId="{B278785B-EA84-4FBB-861A-87C50D022745}"/>
    <dgm:cxn modelId="{528759C8-CE6E-4DF1-AA0B-C2E076DD3418}" type="presOf" srcId="{DA6E603D-E34D-4EC6-B48D-740809166CA4}" destId="{6057DA86-162F-440C-8D5E-0A6D86B8CF0F}" srcOrd="0" destOrd="0" presId="urn:microsoft.com/office/officeart/2005/8/layout/vList5"/>
    <dgm:cxn modelId="{258146AB-FC91-459D-907C-7AB4C16D9C46}" type="presOf" srcId="{9C158368-C9E0-4942-8526-5CE49BCD721C}" destId="{EC26B3CA-5F55-4ED6-AEA1-83422FEC2FA3}" srcOrd="0" destOrd="0" presId="urn:microsoft.com/office/officeart/2005/8/layout/vList5"/>
    <dgm:cxn modelId="{8FD06575-1990-4456-AFC8-55301D4D4C86}" srcId="{9C158368-C9E0-4942-8526-5CE49BCD721C}" destId="{78C448BA-8AAE-4880-90D0-8CFBB40BA8E0}" srcOrd="1" destOrd="0" parTransId="{0C37EDB2-DB20-4070-ACC5-37C70D79DE80}" sibTransId="{30ABF70E-4EB4-46E7-BE5B-30910CF9647B}"/>
    <dgm:cxn modelId="{D15FA341-51D7-410B-83D6-D9E80AF4D053}" srcId="{9C158368-C9E0-4942-8526-5CE49BCD721C}" destId="{106B4F19-CE5F-43D2-BBF1-0AEA946D3172}" srcOrd="2" destOrd="0" parTransId="{9450AF65-0838-45D3-A375-0F63C76B06BC}" sibTransId="{E765423F-9247-4E8E-805E-A6F68CE1D042}"/>
    <dgm:cxn modelId="{5C597C10-967F-4612-9AF5-4213EA00282F}" type="presOf" srcId="{106B4F19-CE5F-43D2-BBF1-0AEA946D3172}" destId="{6057DA86-162F-440C-8D5E-0A6D86B8CF0F}" srcOrd="0" destOrd="2" presId="urn:microsoft.com/office/officeart/2005/8/layout/vList5"/>
    <dgm:cxn modelId="{976A1C1E-6896-4915-B672-0808DD888A75}" srcId="{1A53B528-4B73-4476-AAA3-DA53D8694E89}" destId="{621AB93B-5B7B-404A-AAC6-82585374894E}" srcOrd="0" destOrd="0" parTransId="{4935FEB2-1035-40C5-9A3F-135B06D2ABF1}" sibTransId="{537A71C9-1429-45D8-846B-4BAE788264CA}"/>
    <dgm:cxn modelId="{545FE6B8-5550-497B-8C2B-5F77726F1418}" type="presOf" srcId="{621AB93B-5B7B-404A-AAC6-82585374894E}" destId="{30A5BAFA-D867-4432-A555-078896BF780D}" srcOrd="0" destOrd="0" presId="urn:microsoft.com/office/officeart/2005/8/layout/vList5"/>
    <dgm:cxn modelId="{E117E38E-DDD3-480D-A78D-8FCB154BAC0D}" srcId="{9C158368-C9E0-4942-8526-5CE49BCD721C}" destId="{DA6E603D-E34D-4EC6-B48D-740809166CA4}" srcOrd="0" destOrd="0" parTransId="{A8A154FD-2259-47AC-AD68-19EF82000962}" sibTransId="{9F49CB28-C9A9-4FC8-82B7-C5A3A7564928}"/>
    <dgm:cxn modelId="{F4420F4E-D096-4C30-B93E-3EF293012933}" type="presParOf" srcId="{A82570EB-9047-4C30-B34C-BC41F943A042}" destId="{74CEAA77-1A9F-4EE7-8009-B36DC94847D6}" srcOrd="0" destOrd="0" presId="urn:microsoft.com/office/officeart/2005/8/layout/vList5"/>
    <dgm:cxn modelId="{28B2BD63-390F-42B6-958B-630EA81C524D}" type="presParOf" srcId="{74CEAA77-1A9F-4EE7-8009-B36DC94847D6}" destId="{30A5BAFA-D867-4432-A555-078896BF780D}" srcOrd="0" destOrd="0" presId="urn:microsoft.com/office/officeart/2005/8/layout/vList5"/>
    <dgm:cxn modelId="{0602CEA0-940A-4982-97CC-BF31242CF42C}" type="presParOf" srcId="{74CEAA77-1A9F-4EE7-8009-B36DC94847D6}" destId="{5DB3C171-F262-490B-B8BB-BFFA46B0586B}" srcOrd="1" destOrd="0" presId="urn:microsoft.com/office/officeart/2005/8/layout/vList5"/>
    <dgm:cxn modelId="{9E5AD914-1D68-4405-9EF6-8D9F24FC9540}" type="presParOf" srcId="{A82570EB-9047-4C30-B34C-BC41F943A042}" destId="{21203062-3061-4CFA-A1DC-A3C8D1B70C6A}" srcOrd="1" destOrd="0" presId="urn:microsoft.com/office/officeart/2005/8/layout/vList5"/>
    <dgm:cxn modelId="{CC683B62-3DF3-4455-9839-EC15C1C29D90}" type="presParOf" srcId="{A82570EB-9047-4C30-B34C-BC41F943A042}" destId="{AAC7EB03-0D34-4E53-AA54-FF39894E56F4}" srcOrd="2" destOrd="0" presId="urn:microsoft.com/office/officeart/2005/8/layout/vList5"/>
    <dgm:cxn modelId="{0EFB5D6E-798B-497B-BFFB-FE7803C451A8}" type="presParOf" srcId="{AAC7EB03-0D34-4E53-AA54-FF39894E56F4}" destId="{EC26B3CA-5F55-4ED6-AEA1-83422FEC2FA3}" srcOrd="0" destOrd="0" presId="urn:microsoft.com/office/officeart/2005/8/layout/vList5"/>
    <dgm:cxn modelId="{A8192E18-CC90-4C99-B1D8-FE4191B6D366}" type="presParOf" srcId="{AAC7EB03-0D34-4E53-AA54-FF39894E56F4}" destId="{6057DA86-162F-440C-8D5E-0A6D86B8CF0F}" srcOrd="1" destOrd="0" presId="urn:microsoft.com/office/officeart/2005/8/layout/vList5"/>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1A53B528-4B73-4476-AAA3-DA53D8694E89}"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pl-PL"/>
        </a:p>
      </dgm:t>
    </dgm:pt>
    <dgm:pt modelId="{621AB93B-5B7B-404A-AAC6-82585374894E}">
      <dgm:prSet phldrT="[Tekst]" custT="1"/>
      <dgm:spPr>
        <a:solidFill>
          <a:schemeClr val="bg1">
            <a:lumMod val="65000"/>
          </a:schemeClr>
        </a:solidFill>
      </dgm:spPr>
      <dgm:t>
        <a:bodyPr/>
        <a:lstStyle/>
        <a:p>
          <a:pPr algn="ctr"/>
          <a:r>
            <a:rPr lang="pl-PL" sz="1600" b="1" u="sng" dirty="0" smtClean="0">
              <a:solidFill>
                <a:schemeClr val="tx1"/>
              </a:solidFill>
            </a:rPr>
            <a:t>WSKAŹNIK PRODUKTU nr 5</a:t>
          </a:r>
        </a:p>
        <a:p>
          <a:pPr algn="ctr"/>
          <a:r>
            <a:rPr lang="pl-PL" sz="1600" b="1" u="none" dirty="0" smtClean="0">
              <a:solidFill>
                <a:srgbClr val="FF0000"/>
              </a:solidFill>
            </a:rPr>
            <a:t>Liczba szkół i placówek systemu oświaty </a:t>
          </a:r>
          <a:r>
            <a:rPr lang="pl-PL" sz="1600" b="1" u="none" dirty="0" smtClean="0">
              <a:solidFill>
                <a:schemeClr val="tx1"/>
              </a:solidFill>
            </a:rPr>
            <a:t>wyposażonych w ramach programu w sprzęt TIK do prowadzenia zajęć edukacyjnych</a:t>
          </a:r>
          <a:r>
            <a:rPr lang="pl-PL" sz="1600" b="1" u="none" dirty="0"/>
            <a:t/>
          </a:r>
          <a:br>
            <a:rPr lang="pl-PL" sz="1600" b="1" u="none" dirty="0"/>
          </a:br>
          <a:endParaRPr lang="pl-PL" sz="1600" b="1" u="none" dirty="0"/>
        </a:p>
      </dgm:t>
    </dgm:pt>
    <dgm:pt modelId="{4935FEB2-1035-40C5-9A3F-135B06D2ABF1}" type="parTrans" cxnId="{976A1C1E-6896-4915-B672-0808DD888A75}">
      <dgm:prSet/>
      <dgm:spPr/>
      <dgm:t>
        <a:bodyPr/>
        <a:lstStyle/>
        <a:p>
          <a:endParaRPr lang="pl-PL"/>
        </a:p>
      </dgm:t>
    </dgm:pt>
    <dgm:pt modelId="{537A71C9-1429-45D8-846B-4BAE788264CA}" type="sibTrans" cxnId="{976A1C1E-6896-4915-B672-0808DD888A75}">
      <dgm:prSet/>
      <dgm:spPr/>
      <dgm:t>
        <a:bodyPr/>
        <a:lstStyle/>
        <a:p>
          <a:endParaRPr lang="pl-PL"/>
        </a:p>
      </dgm:t>
    </dgm:pt>
    <dgm:pt modelId="{32EE9BBF-B02B-4DE9-A826-A3930A24887B}">
      <dgm:prSet phldrT="[Tekst]" custT="1"/>
      <dgm:spPr>
        <a:solidFill>
          <a:srgbClr val="FFC000">
            <a:alpha val="90000"/>
          </a:srgbClr>
        </a:solidFill>
        <a:ln>
          <a:solidFill>
            <a:srgbClr val="FFC000">
              <a:alpha val="90000"/>
            </a:srgbClr>
          </a:solidFill>
        </a:ln>
      </dgm:spPr>
      <dgm:t>
        <a:bodyPr/>
        <a:lstStyle/>
        <a:p>
          <a:pPr algn="just">
            <a:lnSpc>
              <a:spcPct val="100000"/>
            </a:lnSpc>
            <a:spcAft>
              <a:spcPts val="600"/>
            </a:spcAft>
          </a:pPr>
          <a:r>
            <a:rPr lang="pl-PL" sz="1200" b="1" dirty="0" smtClean="0"/>
            <a:t>Liczba szkół oraz placówek systemu oświaty wyposażonych w sprzęt  rozumiany jako pomoce dydaktyczne oraz narzędzia technologii informacyjno - komunikacyjnych (TIK) do prowadzenia zajęć edukacyjnych.</a:t>
          </a:r>
          <a:endParaRPr lang="pl-PL" sz="1200" b="1" dirty="0"/>
        </a:p>
      </dgm:t>
    </dgm:pt>
    <dgm:pt modelId="{00D5B151-6E85-451D-80BE-DE7F236447A0}" type="parTrans" cxnId="{B6C807A7-A846-47FD-BE65-9166C443B42C}">
      <dgm:prSet/>
      <dgm:spPr/>
      <dgm:t>
        <a:bodyPr/>
        <a:lstStyle/>
        <a:p>
          <a:endParaRPr lang="pl-PL"/>
        </a:p>
      </dgm:t>
    </dgm:pt>
    <dgm:pt modelId="{DC57031B-D14D-42A1-A990-761C91C4EF85}" type="sibTrans" cxnId="{B6C807A7-A846-47FD-BE65-9166C443B42C}">
      <dgm:prSet/>
      <dgm:spPr/>
      <dgm:t>
        <a:bodyPr/>
        <a:lstStyle/>
        <a:p>
          <a:endParaRPr lang="pl-PL"/>
        </a:p>
      </dgm:t>
    </dgm:pt>
    <dgm:pt modelId="{DA6E603D-E34D-4EC6-B48D-740809166CA4}">
      <dgm:prSet phldrT="[Tekst]" custT="1"/>
      <dgm:spPr>
        <a:solidFill>
          <a:srgbClr val="FFC000">
            <a:alpha val="90000"/>
          </a:srgbClr>
        </a:solidFill>
        <a:ln>
          <a:solidFill>
            <a:srgbClr val="FFC000">
              <a:alpha val="90000"/>
            </a:srgbClr>
          </a:solidFill>
        </a:ln>
      </dgm:spPr>
      <dgm:t>
        <a:bodyPr/>
        <a:lstStyle/>
        <a:p>
          <a:pPr algn="just"/>
          <a:r>
            <a:rPr lang="pl-PL" sz="1200" b="1" dirty="0" smtClean="0"/>
            <a:t>Liczba uczniów szczególnie uzdolnionych, którzy otrzymali stypendia dzięki dofinansowaniu Europejskiego Funduszu Społecznego</a:t>
          </a:r>
          <a:endParaRPr lang="pl-PL" sz="1200" b="1" dirty="0">
            <a:solidFill>
              <a:srgbClr val="B466E0"/>
            </a:solidFill>
          </a:endParaRPr>
        </a:p>
      </dgm:t>
    </dgm:pt>
    <dgm:pt modelId="{9F49CB28-C9A9-4FC8-82B7-C5A3A7564928}" type="sibTrans" cxnId="{E117E38E-DDD3-480D-A78D-8FCB154BAC0D}">
      <dgm:prSet/>
      <dgm:spPr/>
      <dgm:t>
        <a:bodyPr/>
        <a:lstStyle/>
        <a:p>
          <a:endParaRPr lang="pl-PL"/>
        </a:p>
      </dgm:t>
    </dgm:pt>
    <dgm:pt modelId="{A8A154FD-2259-47AC-AD68-19EF82000962}" type="parTrans" cxnId="{E117E38E-DDD3-480D-A78D-8FCB154BAC0D}">
      <dgm:prSet/>
      <dgm:spPr/>
      <dgm:t>
        <a:bodyPr/>
        <a:lstStyle/>
        <a:p>
          <a:endParaRPr lang="pl-PL"/>
        </a:p>
      </dgm:t>
    </dgm:pt>
    <dgm:pt modelId="{9C158368-C9E0-4942-8526-5CE49BCD721C}">
      <dgm:prSet phldrT="[Tekst]" custT="1"/>
      <dgm:spPr>
        <a:solidFill>
          <a:schemeClr val="bg1">
            <a:lumMod val="65000"/>
          </a:schemeClr>
        </a:solidFill>
      </dgm:spPr>
      <dgm:t>
        <a:bodyPr/>
        <a:lstStyle/>
        <a:p>
          <a:pPr>
            <a:lnSpc>
              <a:spcPct val="90000"/>
            </a:lnSpc>
          </a:pPr>
          <a:r>
            <a:rPr lang="pl-PL" sz="1600" b="1" u="sng" dirty="0">
              <a:solidFill>
                <a:schemeClr val="tx1"/>
              </a:solidFill>
            </a:rPr>
            <a:t>WSKAŹNIK PRODUKTU nr </a:t>
          </a:r>
          <a:r>
            <a:rPr lang="pl-PL" sz="1600" b="1" u="sng" dirty="0" smtClean="0">
              <a:solidFill>
                <a:schemeClr val="tx1"/>
              </a:solidFill>
            </a:rPr>
            <a:t>6</a:t>
          </a:r>
          <a:endParaRPr lang="pl-PL" sz="1600" b="1" u="sng" dirty="0">
            <a:solidFill>
              <a:schemeClr val="tx1"/>
            </a:solidFill>
          </a:endParaRPr>
        </a:p>
        <a:p>
          <a:r>
            <a:rPr lang="pl-PL" sz="1600" b="1" u="none" dirty="0">
              <a:solidFill>
                <a:srgbClr val="FF0000"/>
              </a:solidFill>
            </a:rPr>
            <a:t>Liczba </a:t>
          </a:r>
          <a:r>
            <a:rPr lang="pl-PL" sz="1600" b="1" u="none" dirty="0" smtClean="0">
              <a:solidFill>
                <a:srgbClr val="FF0000"/>
              </a:solidFill>
            </a:rPr>
            <a:t>uczniów</a:t>
          </a:r>
          <a:r>
            <a:rPr lang="pl-PL" sz="1600" b="1" u="none" dirty="0" smtClean="0">
              <a:solidFill>
                <a:schemeClr val="tx1"/>
              </a:solidFill>
            </a:rPr>
            <a:t>, objętych wsparciem stypendialnym w programie</a:t>
          </a:r>
          <a:endParaRPr lang="pl-PL" sz="1600" b="1" u="none" dirty="0">
            <a:solidFill>
              <a:schemeClr val="tx1"/>
            </a:solidFill>
          </a:endParaRPr>
        </a:p>
      </dgm:t>
    </dgm:pt>
    <dgm:pt modelId="{B623BF15-8EEA-4288-8854-030DD4F9EF8D}" type="sibTrans" cxnId="{697E7323-548E-4F9A-9050-7724BAC62AE9}">
      <dgm:prSet/>
      <dgm:spPr/>
      <dgm:t>
        <a:bodyPr/>
        <a:lstStyle/>
        <a:p>
          <a:endParaRPr lang="pl-PL"/>
        </a:p>
      </dgm:t>
    </dgm:pt>
    <dgm:pt modelId="{913B76B3-2567-408B-94B7-AFBDAB2A403C}" type="parTrans" cxnId="{697E7323-548E-4F9A-9050-7724BAC62AE9}">
      <dgm:prSet/>
      <dgm:spPr/>
      <dgm:t>
        <a:bodyPr/>
        <a:lstStyle/>
        <a:p>
          <a:endParaRPr lang="pl-PL"/>
        </a:p>
      </dgm:t>
    </dgm:pt>
    <dgm:pt modelId="{944AB660-6CB7-4692-A4EC-BE611DFA8510}">
      <dgm:prSet custT="1"/>
      <dgm:spPr/>
      <dgm:t>
        <a:bodyPr/>
        <a:lstStyle/>
        <a:p>
          <a:r>
            <a:rPr lang="pl-PL" sz="1200" b="1" dirty="0" smtClean="0">
              <a:solidFill>
                <a:srgbClr val="FF0000"/>
              </a:solidFill>
            </a:rPr>
            <a:t>Wystąpi np. w przypadku realizacji form wsparcia w ramach typu projektu 10.2.A, </a:t>
          </a:r>
          <a:endParaRPr lang="pl-PL" sz="1200" b="1" dirty="0"/>
        </a:p>
      </dgm:t>
    </dgm:pt>
    <dgm:pt modelId="{4F7A96F8-D466-47EA-AF2B-514F0080AC76}" type="parTrans" cxnId="{1AA01163-BCB5-4AE6-BCBB-02DF3964A53E}">
      <dgm:prSet/>
      <dgm:spPr/>
      <dgm:t>
        <a:bodyPr/>
        <a:lstStyle/>
        <a:p>
          <a:endParaRPr lang="pl-PL"/>
        </a:p>
      </dgm:t>
    </dgm:pt>
    <dgm:pt modelId="{E0047F46-C94F-47EC-92D2-C8000AE6FA21}" type="sibTrans" cxnId="{1AA01163-BCB5-4AE6-BCBB-02DF3964A53E}">
      <dgm:prSet/>
      <dgm:spPr/>
      <dgm:t>
        <a:bodyPr/>
        <a:lstStyle/>
        <a:p>
          <a:endParaRPr lang="pl-PL"/>
        </a:p>
      </dgm:t>
    </dgm:pt>
    <dgm:pt modelId="{E8FCBF14-B1E4-4CD7-99E2-D88C65477186}">
      <dgm:prSet custT="1"/>
      <dgm:spPr/>
      <dgm:t>
        <a:bodyPr/>
        <a:lstStyle/>
        <a:p>
          <a:r>
            <a:rPr lang="pl-PL" sz="1200" b="1" dirty="0" smtClean="0"/>
            <a:t>Szczególne uzdolnienia uczniów dotyczą przedmiotów: </a:t>
          </a:r>
          <a:r>
            <a:rPr lang="pl-PL" sz="1200" b="1" dirty="0" smtClean="0">
              <a:solidFill>
                <a:schemeClr val="tx1"/>
              </a:solidFill>
            </a:rPr>
            <a:t>przyrodniczych, informatycznych, języków obcych, matematyki lub przedsiębiorczości</a:t>
          </a:r>
          <a:endParaRPr lang="pl-PL" sz="1200" b="1" dirty="0">
            <a:solidFill>
              <a:schemeClr val="tx1"/>
            </a:solidFill>
          </a:endParaRPr>
        </a:p>
      </dgm:t>
    </dgm:pt>
    <dgm:pt modelId="{9C4EBE6F-72A3-4036-B7C3-9C582D0954A4}" type="parTrans" cxnId="{8DD47B49-6267-4138-93B8-517EEAA308BF}">
      <dgm:prSet/>
      <dgm:spPr/>
      <dgm:t>
        <a:bodyPr/>
        <a:lstStyle/>
        <a:p>
          <a:endParaRPr lang="pl-PL"/>
        </a:p>
      </dgm:t>
    </dgm:pt>
    <dgm:pt modelId="{2A5D02FE-CB05-4776-96EA-7A67F86416A0}" type="sibTrans" cxnId="{8DD47B49-6267-4138-93B8-517EEAA308BF}">
      <dgm:prSet/>
      <dgm:spPr/>
      <dgm:t>
        <a:bodyPr/>
        <a:lstStyle/>
        <a:p>
          <a:endParaRPr lang="pl-PL"/>
        </a:p>
      </dgm:t>
    </dgm:pt>
    <dgm:pt modelId="{70B1EDB1-29E2-41DF-BFE8-6B550C6225A4}">
      <dgm:prSet custT="1"/>
      <dgm:spPr/>
      <dgm:t>
        <a:bodyPr/>
        <a:lstStyle/>
        <a:p>
          <a:r>
            <a:rPr lang="pl-PL" sz="1200" b="1" dirty="0" smtClean="0">
              <a:solidFill>
                <a:srgbClr val="FF0000"/>
              </a:solidFill>
            </a:rPr>
            <a:t>Wystąpi  w przypadku realizacji formy wsparcia w ramach typu projektu 10.2.C</a:t>
          </a:r>
          <a:endParaRPr lang="pl-PL" sz="1200" b="1" dirty="0">
            <a:solidFill>
              <a:srgbClr val="FF0000"/>
            </a:solidFill>
          </a:endParaRPr>
        </a:p>
      </dgm:t>
    </dgm:pt>
    <dgm:pt modelId="{6DA91E45-2A7C-402B-B483-CF4E9FD0A383}" type="parTrans" cxnId="{FCDEE35D-6821-4030-B698-905E5913C2F3}">
      <dgm:prSet/>
      <dgm:spPr/>
    </dgm:pt>
    <dgm:pt modelId="{359FD77B-D18A-41A3-B663-7E9693C3E737}" type="sibTrans" cxnId="{FCDEE35D-6821-4030-B698-905E5913C2F3}">
      <dgm:prSet/>
      <dgm:spPr/>
    </dgm:pt>
    <dgm:pt modelId="{A82570EB-9047-4C30-B34C-BC41F943A042}" type="pres">
      <dgm:prSet presAssocID="{1A53B528-4B73-4476-AAA3-DA53D8694E89}" presName="Name0" presStyleCnt="0">
        <dgm:presLayoutVars>
          <dgm:dir/>
          <dgm:animLvl val="lvl"/>
          <dgm:resizeHandles val="exact"/>
        </dgm:presLayoutVars>
      </dgm:prSet>
      <dgm:spPr/>
      <dgm:t>
        <a:bodyPr/>
        <a:lstStyle/>
        <a:p>
          <a:endParaRPr lang="pl-PL"/>
        </a:p>
      </dgm:t>
    </dgm:pt>
    <dgm:pt modelId="{74CEAA77-1A9F-4EE7-8009-B36DC94847D6}" type="pres">
      <dgm:prSet presAssocID="{621AB93B-5B7B-404A-AAC6-82585374894E}" presName="linNode" presStyleCnt="0"/>
      <dgm:spPr/>
    </dgm:pt>
    <dgm:pt modelId="{30A5BAFA-D867-4432-A555-078896BF780D}" type="pres">
      <dgm:prSet presAssocID="{621AB93B-5B7B-404A-AAC6-82585374894E}" presName="parentText" presStyleLbl="node1" presStyleIdx="0" presStyleCnt="2" custLinFactNeighborX="415" custLinFactNeighborY="361">
        <dgm:presLayoutVars>
          <dgm:chMax val="1"/>
          <dgm:bulletEnabled val="1"/>
        </dgm:presLayoutVars>
      </dgm:prSet>
      <dgm:spPr/>
      <dgm:t>
        <a:bodyPr/>
        <a:lstStyle/>
        <a:p>
          <a:endParaRPr lang="pl-PL"/>
        </a:p>
      </dgm:t>
    </dgm:pt>
    <dgm:pt modelId="{5DB3C171-F262-490B-B8BB-BFFA46B0586B}" type="pres">
      <dgm:prSet presAssocID="{621AB93B-5B7B-404A-AAC6-82585374894E}" presName="descendantText" presStyleLbl="alignAccFollowNode1" presStyleIdx="0" presStyleCnt="2" custScaleY="117505" custLinFactNeighborX="136" custLinFactNeighborY="-5">
        <dgm:presLayoutVars>
          <dgm:bulletEnabled val="1"/>
        </dgm:presLayoutVars>
      </dgm:prSet>
      <dgm:spPr/>
      <dgm:t>
        <a:bodyPr/>
        <a:lstStyle/>
        <a:p>
          <a:endParaRPr lang="pl-PL"/>
        </a:p>
      </dgm:t>
    </dgm:pt>
    <dgm:pt modelId="{21203062-3061-4CFA-A1DC-A3C8D1B70C6A}" type="pres">
      <dgm:prSet presAssocID="{537A71C9-1429-45D8-846B-4BAE788264CA}" presName="sp" presStyleCnt="0"/>
      <dgm:spPr/>
    </dgm:pt>
    <dgm:pt modelId="{AAC7EB03-0D34-4E53-AA54-FF39894E56F4}" type="pres">
      <dgm:prSet presAssocID="{9C158368-C9E0-4942-8526-5CE49BCD721C}" presName="linNode" presStyleCnt="0"/>
      <dgm:spPr/>
    </dgm:pt>
    <dgm:pt modelId="{EC26B3CA-5F55-4ED6-AEA1-83422FEC2FA3}" type="pres">
      <dgm:prSet presAssocID="{9C158368-C9E0-4942-8526-5CE49BCD721C}" presName="parentText" presStyleLbl="node1" presStyleIdx="1" presStyleCnt="2">
        <dgm:presLayoutVars>
          <dgm:chMax val="1"/>
          <dgm:bulletEnabled val="1"/>
        </dgm:presLayoutVars>
      </dgm:prSet>
      <dgm:spPr/>
      <dgm:t>
        <a:bodyPr/>
        <a:lstStyle/>
        <a:p>
          <a:endParaRPr lang="pl-PL"/>
        </a:p>
      </dgm:t>
    </dgm:pt>
    <dgm:pt modelId="{6057DA86-162F-440C-8D5E-0A6D86B8CF0F}" type="pres">
      <dgm:prSet presAssocID="{9C158368-C9E0-4942-8526-5CE49BCD721C}" presName="descendantText" presStyleLbl="alignAccFollowNode1" presStyleIdx="1" presStyleCnt="2" custScaleY="125236">
        <dgm:presLayoutVars>
          <dgm:bulletEnabled val="1"/>
        </dgm:presLayoutVars>
      </dgm:prSet>
      <dgm:spPr/>
      <dgm:t>
        <a:bodyPr/>
        <a:lstStyle/>
        <a:p>
          <a:endParaRPr lang="pl-PL"/>
        </a:p>
      </dgm:t>
    </dgm:pt>
  </dgm:ptLst>
  <dgm:cxnLst>
    <dgm:cxn modelId="{36D18AE2-C00E-4501-AA47-235AC24E73AA}" type="presOf" srcId="{E8FCBF14-B1E4-4CD7-99E2-D88C65477186}" destId="{6057DA86-162F-440C-8D5E-0A6D86B8CF0F}" srcOrd="0" destOrd="1" presId="urn:microsoft.com/office/officeart/2005/8/layout/vList5"/>
    <dgm:cxn modelId="{1F0AFE3C-5968-4AA0-A52F-73EEF4A0EC2A}" type="presOf" srcId="{DA6E603D-E34D-4EC6-B48D-740809166CA4}" destId="{6057DA86-162F-440C-8D5E-0A6D86B8CF0F}" srcOrd="0" destOrd="0" presId="urn:microsoft.com/office/officeart/2005/8/layout/vList5"/>
    <dgm:cxn modelId="{D4EC3349-E7BB-4D8E-8756-687EE2F051A7}" type="presOf" srcId="{9C158368-C9E0-4942-8526-5CE49BCD721C}" destId="{EC26B3CA-5F55-4ED6-AEA1-83422FEC2FA3}" srcOrd="0" destOrd="0" presId="urn:microsoft.com/office/officeart/2005/8/layout/vList5"/>
    <dgm:cxn modelId="{B6C807A7-A846-47FD-BE65-9166C443B42C}" srcId="{621AB93B-5B7B-404A-AAC6-82585374894E}" destId="{32EE9BBF-B02B-4DE9-A826-A3930A24887B}" srcOrd="0" destOrd="0" parTransId="{00D5B151-6E85-451D-80BE-DE7F236447A0}" sibTransId="{DC57031B-D14D-42A1-A990-761C91C4EF85}"/>
    <dgm:cxn modelId="{697E7323-548E-4F9A-9050-7724BAC62AE9}" srcId="{1A53B528-4B73-4476-AAA3-DA53D8694E89}" destId="{9C158368-C9E0-4942-8526-5CE49BCD721C}" srcOrd="1" destOrd="0" parTransId="{913B76B3-2567-408B-94B7-AFBDAB2A403C}" sibTransId="{B623BF15-8EEA-4288-8854-030DD4F9EF8D}"/>
    <dgm:cxn modelId="{3192080A-518E-4676-B23F-1D9A8C83FAFD}" type="presOf" srcId="{944AB660-6CB7-4692-A4EC-BE611DFA8510}" destId="{5DB3C171-F262-490B-B8BB-BFFA46B0586B}" srcOrd="0" destOrd="1" presId="urn:microsoft.com/office/officeart/2005/8/layout/vList5"/>
    <dgm:cxn modelId="{B7C3ADC4-A86A-47C8-A356-6DF07211AC38}" type="presOf" srcId="{621AB93B-5B7B-404A-AAC6-82585374894E}" destId="{30A5BAFA-D867-4432-A555-078896BF780D}" srcOrd="0" destOrd="0" presId="urn:microsoft.com/office/officeart/2005/8/layout/vList5"/>
    <dgm:cxn modelId="{FCDEE35D-6821-4030-B698-905E5913C2F3}" srcId="{9C158368-C9E0-4942-8526-5CE49BCD721C}" destId="{70B1EDB1-29E2-41DF-BFE8-6B550C6225A4}" srcOrd="2" destOrd="0" parTransId="{6DA91E45-2A7C-402B-B483-CF4E9FD0A383}" sibTransId="{359FD77B-D18A-41A3-B663-7E9693C3E737}"/>
    <dgm:cxn modelId="{AA1F0152-7557-45AE-8375-9C47965FD8BC}" type="presOf" srcId="{32EE9BBF-B02B-4DE9-A826-A3930A24887B}" destId="{5DB3C171-F262-490B-B8BB-BFFA46B0586B}" srcOrd="0" destOrd="0" presId="urn:microsoft.com/office/officeart/2005/8/layout/vList5"/>
    <dgm:cxn modelId="{1AA01163-BCB5-4AE6-BCBB-02DF3964A53E}" srcId="{621AB93B-5B7B-404A-AAC6-82585374894E}" destId="{944AB660-6CB7-4692-A4EC-BE611DFA8510}" srcOrd="1" destOrd="0" parTransId="{4F7A96F8-D466-47EA-AF2B-514F0080AC76}" sibTransId="{E0047F46-C94F-47EC-92D2-C8000AE6FA21}"/>
    <dgm:cxn modelId="{976A1C1E-6896-4915-B672-0808DD888A75}" srcId="{1A53B528-4B73-4476-AAA3-DA53D8694E89}" destId="{621AB93B-5B7B-404A-AAC6-82585374894E}" srcOrd="0" destOrd="0" parTransId="{4935FEB2-1035-40C5-9A3F-135B06D2ABF1}" sibTransId="{537A71C9-1429-45D8-846B-4BAE788264CA}"/>
    <dgm:cxn modelId="{8DD47B49-6267-4138-93B8-517EEAA308BF}" srcId="{9C158368-C9E0-4942-8526-5CE49BCD721C}" destId="{E8FCBF14-B1E4-4CD7-99E2-D88C65477186}" srcOrd="1" destOrd="0" parTransId="{9C4EBE6F-72A3-4036-B7C3-9C582D0954A4}" sibTransId="{2A5D02FE-CB05-4776-96EA-7A67F86416A0}"/>
    <dgm:cxn modelId="{39A59F3A-1FB6-4C5F-A934-DC4EDD571A38}" type="presOf" srcId="{70B1EDB1-29E2-41DF-BFE8-6B550C6225A4}" destId="{6057DA86-162F-440C-8D5E-0A6D86B8CF0F}" srcOrd="0" destOrd="2" presId="urn:microsoft.com/office/officeart/2005/8/layout/vList5"/>
    <dgm:cxn modelId="{BA7FA20D-0B94-444E-97D6-215DB3AAC6E9}" type="presOf" srcId="{1A53B528-4B73-4476-AAA3-DA53D8694E89}" destId="{A82570EB-9047-4C30-B34C-BC41F943A042}" srcOrd="0" destOrd="0" presId="urn:microsoft.com/office/officeart/2005/8/layout/vList5"/>
    <dgm:cxn modelId="{E117E38E-DDD3-480D-A78D-8FCB154BAC0D}" srcId="{9C158368-C9E0-4942-8526-5CE49BCD721C}" destId="{DA6E603D-E34D-4EC6-B48D-740809166CA4}" srcOrd="0" destOrd="0" parTransId="{A8A154FD-2259-47AC-AD68-19EF82000962}" sibTransId="{9F49CB28-C9A9-4FC8-82B7-C5A3A7564928}"/>
    <dgm:cxn modelId="{3EBF19E0-02AC-4827-8568-BE3D8898A37D}" type="presParOf" srcId="{A82570EB-9047-4C30-B34C-BC41F943A042}" destId="{74CEAA77-1A9F-4EE7-8009-B36DC94847D6}" srcOrd="0" destOrd="0" presId="urn:microsoft.com/office/officeart/2005/8/layout/vList5"/>
    <dgm:cxn modelId="{4ACFAA59-F1F4-4513-A715-7B9F870F4093}" type="presParOf" srcId="{74CEAA77-1A9F-4EE7-8009-B36DC94847D6}" destId="{30A5BAFA-D867-4432-A555-078896BF780D}" srcOrd="0" destOrd="0" presId="urn:microsoft.com/office/officeart/2005/8/layout/vList5"/>
    <dgm:cxn modelId="{0ACE8C3C-B2D7-450C-8F91-B455AC3AE54C}" type="presParOf" srcId="{74CEAA77-1A9F-4EE7-8009-B36DC94847D6}" destId="{5DB3C171-F262-490B-B8BB-BFFA46B0586B}" srcOrd="1" destOrd="0" presId="urn:microsoft.com/office/officeart/2005/8/layout/vList5"/>
    <dgm:cxn modelId="{D9305F5D-F679-48A0-A281-6F77BCAE4241}" type="presParOf" srcId="{A82570EB-9047-4C30-B34C-BC41F943A042}" destId="{21203062-3061-4CFA-A1DC-A3C8D1B70C6A}" srcOrd="1" destOrd="0" presId="urn:microsoft.com/office/officeart/2005/8/layout/vList5"/>
    <dgm:cxn modelId="{D44ED7A8-E2CB-4641-A327-B1495CC09825}" type="presParOf" srcId="{A82570EB-9047-4C30-B34C-BC41F943A042}" destId="{AAC7EB03-0D34-4E53-AA54-FF39894E56F4}" srcOrd="2" destOrd="0" presId="urn:microsoft.com/office/officeart/2005/8/layout/vList5"/>
    <dgm:cxn modelId="{8013375B-80F8-4618-91CA-35F3D63DA3E9}" type="presParOf" srcId="{AAC7EB03-0D34-4E53-AA54-FF39894E56F4}" destId="{EC26B3CA-5F55-4ED6-AEA1-83422FEC2FA3}" srcOrd="0" destOrd="0" presId="urn:microsoft.com/office/officeart/2005/8/layout/vList5"/>
    <dgm:cxn modelId="{F54E9AEE-9747-4292-8D53-C3AE638D8142}" type="presParOf" srcId="{AAC7EB03-0D34-4E53-AA54-FF39894E56F4}" destId="{6057DA86-162F-440C-8D5E-0A6D86B8CF0F}" srcOrd="1" destOrd="0" presId="urn:microsoft.com/office/officeart/2005/8/layout/vList5"/>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A53B528-4B73-4476-AAA3-DA53D8694E89}"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pl-PL"/>
        </a:p>
      </dgm:t>
    </dgm:pt>
    <dgm:pt modelId="{621AB93B-5B7B-404A-AAC6-82585374894E}">
      <dgm:prSet phldrT="[Tekst]" custT="1"/>
      <dgm:spPr>
        <a:solidFill>
          <a:schemeClr val="bg1">
            <a:lumMod val="65000"/>
          </a:schemeClr>
        </a:solidFill>
      </dgm:spPr>
      <dgm:t>
        <a:bodyPr/>
        <a:lstStyle/>
        <a:p>
          <a:pPr algn="ctr"/>
          <a:r>
            <a:rPr lang="pl-PL" sz="1600" b="1" dirty="0">
              <a:solidFill>
                <a:schemeClr val="tx1"/>
              </a:solidFill>
            </a:rPr>
            <a:t>3. </a:t>
          </a:r>
          <a:r>
            <a:rPr lang="pl-PL" sz="1600" b="1" dirty="0" err="1">
              <a:solidFill>
                <a:schemeClr val="tx1"/>
              </a:solidFill>
            </a:rPr>
            <a:t>Kwalifikowalność</a:t>
          </a:r>
          <a:r>
            <a:rPr lang="pl-PL" sz="1600" b="1" dirty="0">
              <a:solidFill>
                <a:schemeClr val="tx1"/>
              </a:solidFill>
            </a:rPr>
            <a:t> wnioskodawcy</a:t>
          </a:r>
          <a:endParaRPr lang="pl-PL" sz="1600" b="1" u="sng" dirty="0">
            <a:solidFill>
              <a:schemeClr val="tx1"/>
            </a:solidFill>
          </a:endParaRPr>
        </a:p>
      </dgm:t>
    </dgm:pt>
    <dgm:pt modelId="{4935FEB2-1035-40C5-9A3F-135B06D2ABF1}" type="parTrans" cxnId="{976A1C1E-6896-4915-B672-0808DD888A75}">
      <dgm:prSet/>
      <dgm:spPr/>
      <dgm:t>
        <a:bodyPr/>
        <a:lstStyle/>
        <a:p>
          <a:endParaRPr lang="pl-PL"/>
        </a:p>
      </dgm:t>
    </dgm:pt>
    <dgm:pt modelId="{537A71C9-1429-45D8-846B-4BAE788264CA}" type="sibTrans" cxnId="{976A1C1E-6896-4915-B672-0808DD888A75}">
      <dgm:prSet/>
      <dgm:spPr/>
      <dgm:t>
        <a:bodyPr/>
        <a:lstStyle/>
        <a:p>
          <a:endParaRPr lang="pl-PL"/>
        </a:p>
      </dgm:t>
    </dgm:pt>
    <dgm:pt modelId="{DA6E603D-E34D-4EC6-B48D-740809166CA4}">
      <dgm:prSet phldrT="[Tekst]" custT="1"/>
      <dgm:spPr>
        <a:solidFill>
          <a:srgbClr val="FFC000">
            <a:alpha val="90000"/>
          </a:srgbClr>
        </a:solidFill>
        <a:ln>
          <a:solidFill>
            <a:srgbClr val="FFC000">
              <a:alpha val="90000"/>
            </a:srgbClr>
          </a:solidFill>
        </a:ln>
      </dgm:spPr>
      <dgm:t>
        <a:bodyPr/>
        <a:lstStyle/>
        <a:p>
          <a:pPr algn="just"/>
          <a:r>
            <a:rPr lang="pl-PL" sz="1000" dirty="0"/>
            <a:t>Wybór partnerów został dokonany w sposób prawidłowy, to znaczy:</a:t>
          </a:r>
          <a:endParaRPr lang="pl-PL" sz="1000" b="1" dirty="0">
            <a:solidFill>
              <a:schemeClr val="tx1"/>
            </a:solidFill>
          </a:endParaRPr>
        </a:p>
      </dgm:t>
    </dgm:pt>
    <dgm:pt modelId="{9F49CB28-C9A9-4FC8-82B7-C5A3A7564928}" type="sibTrans" cxnId="{E117E38E-DDD3-480D-A78D-8FCB154BAC0D}">
      <dgm:prSet/>
      <dgm:spPr/>
      <dgm:t>
        <a:bodyPr/>
        <a:lstStyle/>
        <a:p>
          <a:endParaRPr lang="pl-PL"/>
        </a:p>
      </dgm:t>
    </dgm:pt>
    <dgm:pt modelId="{A8A154FD-2259-47AC-AD68-19EF82000962}" type="parTrans" cxnId="{E117E38E-DDD3-480D-A78D-8FCB154BAC0D}">
      <dgm:prSet/>
      <dgm:spPr/>
      <dgm:t>
        <a:bodyPr/>
        <a:lstStyle/>
        <a:p>
          <a:endParaRPr lang="pl-PL"/>
        </a:p>
      </dgm:t>
    </dgm:pt>
    <dgm:pt modelId="{9C158368-C9E0-4942-8526-5CE49BCD721C}">
      <dgm:prSet phldrT="[Tekst]" custT="1"/>
      <dgm:spPr>
        <a:solidFill>
          <a:schemeClr val="bg1">
            <a:lumMod val="65000"/>
          </a:schemeClr>
        </a:solidFill>
      </dgm:spPr>
      <dgm:t>
        <a:bodyPr/>
        <a:lstStyle/>
        <a:p>
          <a:pPr algn="ctr"/>
          <a:r>
            <a:rPr lang="pl-PL" sz="1600" b="1" dirty="0">
              <a:solidFill>
                <a:srgbClr val="FF0000"/>
              </a:solidFill>
            </a:rPr>
            <a:t>4. Prawidłowość wyboru partnerów w projekcie</a:t>
          </a:r>
        </a:p>
      </dgm:t>
    </dgm:pt>
    <dgm:pt modelId="{B623BF15-8EEA-4288-8854-030DD4F9EF8D}" type="sibTrans" cxnId="{697E7323-548E-4F9A-9050-7724BAC62AE9}">
      <dgm:prSet/>
      <dgm:spPr/>
      <dgm:t>
        <a:bodyPr/>
        <a:lstStyle/>
        <a:p>
          <a:endParaRPr lang="pl-PL"/>
        </a:p>
      </dgm:t>
    </dgm:pt>
    <dgm:pt modelId="{913B76B3-2567-408B-94B7-AFBDAB2A403C}" type="parTrans" cxnId="{697E7323-548E-4F9A-9050-7724BAC62AE9}">
      <dgm:prSet/>
      <dgm:spPr/>
      <dgm:t>
        <a:bodyPr/>
        <a:lstStyle/>
        <a:p>
          <a:endParaRPr lang="pl-PL"/>
        </a:p>
      </dgm:t>
    </dgm:pt>
    <dgm:pt modelId="{32EE9BBF-B02B-4DE9-A826-A3930A24887B}">
      <dgm:prSet phldrT="[Tekst]" custT="1"/>
      <dgm:spPr>
        <a:solidFill>
          <a:srgbClr val="FFC000">
            <a:alpha val="90000"/>
          </a:srgbClr>
        </a:solidFill>
        <a:ln>
          <a:solidFill>
            <a:srgbClr val="FFC000">
              <a:alpha val="90000"/>
            </a:srgbClr>
          </a:solidFill>
        </a:ln>
      </dgm:spPr>
      <dgm:t>
        <a:bodyPr/>
        <a:lstStyle/>
        <a:p>
          <a:pPr algn="just">
            <a:lnSpc>
              <a:spcPct val="100000"/>
            </a:lnSpc>
            <a:spcAft>
              <a:spcPts val="600"/>
            </a:spcAft>
          </a:pPr>
          <a:r>
            <a:rPr lang="pl-PL" sz="1400" dirty="0"/>
            <a:t>Wnioskodawca </a:t>
          </a:r>
          <a:r>
            <a:rPr lang="pl-PL" sz="1400" b="1" dirty="0"/>
            <a:t>jest uprawniony </a:t>
          </a:r>
          <a:r>
            <a:rPr lang="pl-PL" sz="1400" dirty="0"/>
            <a:t>do ubiegania się </a:t>
          </a:r>
          <a:br>
            <a:rPr lang="pl-PL" sz="1400" dirty="0"/>
          </a:br>
          <a:r>
            <a:rPr lang="pl-PL" sz="1400" dirty="0"/>
            <a:t>o wsparcie zgodnie z zapisami regulaminu konkursu.</a:t>
          </a:r>
          <a:endParaRPr lang="pl-PL" sz="1400" b="1" dirty="0"/>
        </a:p>
      </dgm:t>
    </dgm:pt>
    <dgm:pt modelId="{DC57031B-D14D-42A1-A990-761C91C4EF85}" type="sibTrans" cxnId="{B6C807A7-A846-47FD-BE65-9166C443B42C}">
      <dgm:prSet/>
      <dgm:spPr/>
      <dgm:t>
        <a:bodyPr/>
        <a:lstStyle/>
        <a:p>
          <a:endParaRPr lang="pl-PL"/>
        </a:p>
      </dgm:t>
    </dgm:pt>
    <dgm:pt modelId="{00D5B151-6E85-451D-80BE-DE7F236447A0}" type="parTrans" cxnId="{B6C807A7-A846-47FD-BE65-9166C443B42C}">
      <dgm:prSet/>
      <dgm:spPr/>
      <dgm:t>
        <a:bodyPr/>
        <a:lstStyle/>
        <a:p>
          <a:endParaRPr lang="pl-PL"/>
        </a:p>
      </dgm:t>
    </dgm:pt>
    <dgm:pt modelId="{61EEC57E-369B-4175-AFFE-9D693AC459CD}">
      <dgm:prSet custT="1"/>
      <dgm:spPr/>
      <dgm:t>
        <a:bodyPr/>
        <a:lstStyle/>
        <a:p>
          <a:pPr algn="just"/>
          <a:r>
            <a:rPr lang="pl-PL" sz="1000" b="1" dirty="0" smtClean="0"/>
            <a:t>czy wybór partnerów został dokonany przed złożeniem wniosku o dofinansowanie</a:t>
          </a:r>
          <a:r>
            <a:rPr lang="pl-PL" sz="1000" dirty="0" smtClean="0"/>
            <a:t>,</a:t>
          </a:r>
          <a:endParaRPr lang="pl-PL" sz="1000" dirty="0"/>
        </a:p>
      </dgm:t>
    </dgm:pt>
    <dgm:pt modelId="{413E6B1E-12A1-473D-A48B-CE4A81B3AB76}" type="parTrans" cxnId="{F554DBB2-1C9D-4E9C-9038-EB8FCBB4F17B}">
      <dgm:prSet/>
      <dgm:spPr/>
      <dgm:t>
        <a:bodyPr/>
        <a:lstStyle/>
        <a:p>
          <a:endParaRPr lang="pl-PL"/>
        </a:p>
      </dgm:t>
    </dgm:pt>
    <dgm:pt modelId="{CF6CC61C-FEE6-452C-8FB4-489C49D10FCC}" type="sibTrans" cxnId="{F554DBB2-1C9D-4E9C-9038-EB8FCBB4F17B}">
      <dgm:prSet/>
      <dgm:spPr/>
      <dgm:t>
        <a:bodyPr/>
        <a:lstStyle/>
        <a:p>
          <a:endParaRPr lang="pl-PL"/>
        </a:p>
      </dgm:t>
    </dgm:pt>
    <dgm:pt modelId="{67C650ED-DEFD-4BF5-A310-4D3EEC9C0AFF}">
      <dgm:prSet custT="1"/>
      <dgm:spPr/>
      <dgm:t>
        <a:bodyPr/>
        <a:lstStyle/>
        <a:p>
          <a:pPr algn="just"/>
          <a:r>
            <a:rPr lang="pl-PL" sz="1000" dirty="0" smtClean="0"/>
            <a:t>czy jeśli inicjującym projekt partnerski jest podmiot, o którym mowa w art. 3 ust. 1 ustawy z dnia 29 stycznia 2004 r. - Prawo zamówień publicznych, sprawdzane jest </a:t>
          </a:r>
          <a:r>
            <a:rPr lang="pl-PL" sz="1000" b="1" dirty="0" smtClean="0"/>
            <a:t>czy wybór partnerów spośród podmiotów innych niż wymienione w art. 3 ust. 1 </a:t>
          </a:r>
          <a:r>
            <a:rPr lang="pl-PL" sz="1000" b="1" dirty="0" err="1" smtClean="0"/>
            <a:t>pkt</a:t>
          </a:r>
          <a:r>
            <a:rPr lang="pl-PL" sz="1000" b="1" dirty="0" smtClean="0"/>
            <a:t> 1-3a tej ustawy, został dokonany z zachowaniem zasady przejrzystości i równego traktowania,</a:t>
          </a:r>
          <a:r>
            <a:rPr lang="pl-PL" sz="1000" dirty="0" smtClean="0"/>
            <a:t> w szczególności zgodnie z zasadami określonymi w art. 33 ust. 2 ustawy z dnia 11 lipca 2014 r. o zasadach realizacji programów w zakresie polityki spójności finansowanych w perspektywie finansowej 2014–2020.</a:t>
          </a:r>
          <a:endParaRPr lang="pl-PL" sz="1000" dirty="0"/>
        </a:p>
      </dgm:t>
    </dgm:pt>
    <dgm:pt modelId="{C38C78EF-9B4D-4146-9257-1D758662DF98}" type="parTrans" cxnId="{684FFC84-A30F-4CD5-BBAA-6FA402894DEC}">
      <dgm:prSet/>
      <dgm:spPr/>
      <dgm:t>
        <a:bodyPr/>
        <a:lstStyle/>
        <a:p>
          <a:endParaRPr lang="pl-PL"/>
        </a:p>
      </dgm:t>
    </dgm:pt>
    <dgm:pt modelId="{A317CDEC-0432-4C46-8A5A-8E0CEC7B508A}" type="sibTrans" cxnId="{684FFC84-A30F-4CD5-BBAA-6FA402894DEC}">
      <dgm:prSet/>
      <dgm:spPr/>
      <dgm:t>
        <a:bodyPr/>
        <a:lstStyle/>
        <a:p>
          <a:endParaRPr lang="pl-PL"/>
        </a:p>
      </dgm:t>
    </dgm:pt>
    <dgm:pt modelId="{A82570EB-9047-4C30-B34C-BC41F943A042}" type="pres">
      <dgm:prSet presAssocID="{1A53B528-4B73-4476-AAA3-DA53D8694E89}" presName="Name0" presStyleCnt="0">
        <dgm:presLayoutVars>
          <dgm:dir/>
          <dgm:animLvl val="lvl"/>
          <dgm:resizeHandles val="exact"/>
        </dgm:presLayoutVars>
      </dgm:prSet>
      <dgm:spPr/>
      <dgm:t>
        <a:bodyPr/>
        <a:lstStyle/>
        <a:p>
          <a:endParaRPr lang="pl-PL"/>
        </a:p>
      </dgm:t>
    </dgm:pt>
    <dgm:pt modelId="{74CEAA77-1A9F-4EE7-8009-B36DC94847D6}" type="pres">
      <dgm:prSet presAssocID="{621AB93B-5B7B-404A-AAC6-82585374894E}" presName="linNode" presStyleCnt="0"/>
      <dgm:spPr/>
    </dgm:pt>
    <dgm:pt modelId="{30A5BAFA-D867-4432-A555-078896BF780D}" type="pres">
      <dgm:prSet presAssocID="{621AB93B-5B7B-404A-AAC6-82585374894E}" presName="parentText" presStyleLbl="node1" presStyleIdx="0" presStyleCnt="2" custLinFactNeighborX="415" custLinFactNeighborY="361">
        <dgm:presLayoutVars>
          <dgm:chMax val="1"/>
          <dgm:bulletEnabled val="1"/>
        </dgm:presLayoutVars>
      </dgm:prSet>
      <dgm:spPr/>
      <dgm:t>
        <a:bodyPr/>
        <a:lstStyle/>
        <a:p>
          <a:endParaRPr lang="pl-PL"/>
        </a:p>
      </dgm:t>
    </dgm:pt>
    <dgm:pt modelId="{5DB3C171-F262-490B-B8BB-BFFA46B0586B}" type="pres">
      <dgm:prSet presAssocID="{621AB93B-5B7B-404A-AAC6-82585374894E}" presName="descendantText" presStyleLbl="alignAccFollowNode1" presStyleIdx="0" presStyleCnt="2" custScaleY="144366" custLinFactNeighborX="136" custLinFactNeighborY="-5">
        <dgm:presLayoutVars>
          <dgm:bulletEnabled val="1"/>
        </dgm:presLayoutVars>
      </dgm:prSet>
      <dgm:spPr/>
      <dgm:t>
        <a:bodyPr/>
        <a:lstStyle/>
        <a:p>
          <a:endParaRPr lang="pl-PL"/>
        </a:p>
      </dgm:t>
    </dgm:pt>
    <dgm:pt modelId="{21203062-3061-4CFA-A1DC-A3C8D1B70C6A}" type="pres">
      <dgm:prSet presAssocID="{537A71C9-1429-45D8-846B-4BAE788264CA}" presName="sp" presStyleCnt="0"/>
      <dgm:spPr/>
    </dgm:pt>
    <dgm:pt modelId="{AAC7EB03-0D34-4E53-AA54-FF39894E56F4}" type="pres">
      <dgm:prSet presAssocID="{9C158368-C9E0-4942-8526-5CE49BCD721C}" presName="linNode" presStyleCnt="0"/>
      <dgm:spPr/>
    </dgm:pt>
    <dgm:pt modelId="{EC26B3CA-5F55-4ED6-AEA1-83422FEC2FA3}" type="pres">
      <dgm:prSet presAssocID="{9C158368-C9E0-4942-8526-5CE49BCD721C}" presName="parentText" presStyleLbl="node1" presStyleIdx="1" presStyleCnt="2">
        <dgm:presLayoutVars>
          <dgm:chMax val="1"/>
          <dgm:bulletEnabled val="1"/>
        </dgm:presLayoutVars>
      </dgm:prSet>
      <dgm:spPr/>
      <dgm:t>
        <a:bodyPr/>
        <a:lstStyle/>
        <a:p>
          <a:endParaRPr lang="pl-PL"/>
        </a:p>
      </dgm:t>
    </dgm:pt>
    <dgm:pt modelId="{6057DA86-162F-440C-8D5E-0A6D86B8CF0F}" type="pres">
      <dgm:prSet presAssocID="{9C158368-C9E0-4942-8526-5CE49BCD721C}" presName="descendantText" presStyleLbl="alignAccFollowNode1" presStyleIdx="1" presStyleCnt="2" custScaleY="125236">
        <dgm:presLayoutVars>
          <dgm:bulletEnabled val="1"/>
        </dgm:presLayoutVars>
      </dgm:prSet>
      <dgm:spPr/>
      <dgm:t>
        <a:bodyPr/>
        <a:lstStyle/>
        <a:p>
          <a:endParaRPr lang="pl-PL"/>
        </a:p>
      </dgm:t>
    </dgm:pt>
  </dgm:ptLst>
  <dgm:cxnLst>
    <dgm:cxn modelId="{49CC0BB9-0B4D-44D3-807C-A6784C1FE70F}" type="presOf" srcId="{32EE9BBF-B02B-4DE9-A826-A3930A24887B}" destId="{5DB3C171-F262-490B-B8BB-BFFA46B0586B}" srcOrd="0" destOrd="0" presId="urn:microsoft.com/office/officeart/2005/8/layout/vList5"/>
    <dgm:cxn modelId="{B6C807A7-A846-47FD-BE65-9166C443B42C}" srcId="{621AB93B-5B7B-404A-AAC6-82585374894E}" destId="{32EE9BBF-B02B-4DE9-A826-A3930A24887B}" srcOrd="0" destOrd="0" parTransId="{00D5B151-6E85-451D-80BE-DE7F236447A0}" sibTransId="{DC57031B-D14D-42A1-A990-761C91C4EF85}"/>
    <dgm:cxn modelId="{697E7323-548E-4F9A-9050-7724BAC62AE9}" srcId="{1A53B528-4B73-4476-AAA3-DA53D8694E89}" destId="{9C158368-C9E0-4942-8526-5CE49BCD721C}" srcOrd="1" destOrd="0" parTransId="{913B76B3-2567-408B-94B7-AFBDAB2A403C}" sibTransId="{B623BF15-8EEA-4288-8854-030DD4F9EF8D}"/>
    <dgm:cxn modelId="{79F670EB-2522-4F1D-ABE5-7A99DFDFAC87}" type="presOf" srcId="{DA6E603D-E34D-4EC6-B48D-740809166CA4}" destId="{6057DA86-162F-440C-8D5E-0A6D86B8CF0F}" srcOrd="0" destOrd="0" presId="urn:microsoft.com/office/officeart/2005/8/layout/vList5"/>
    <dgm:cxn modelId="{684FFC84-A30F-4CD5-BBAA-6FA402894DEC}" srcId="{DA6E603D-E34D-4EC6-B48D-740809166CA4}" destId="{67C650ED-DEFD-4BF5-A310-4D3EEC9C0AFF}" srcOrd="1" destOrd="0" parTransId="{C38C78EF-9B4D-4146-9257-1D758662DF98}" sibTransId="{A317CDEC-0432-4C46-8A5A-8E0CEC7B508A}"/>
    <dgm:cxn modelId="{976A1C1E-6896-4915-B672-0808DD888A75}" srcId="{1A53B528-4B73-4476-AAA3-DA53D8694E89}" destId="{621AB93B-5B7B-404A-AAC6-82585374894E}" srcOrd="0" destOrd="0" parTransId="{4935FEB2-1035-40C5-9A3F-135B06D2ABF1}" sibTransId="{537A71C9-1429-45D8-846B-4BAE788264CA}"/>
    <dgm:cxn modelId="{B00BB06F-5A88-42D9-917D-D50AC510CD72}" type="presOf" srcId="{621AB93B-5B7B-404A-AAC6-82585374894E}" destId="{30A5BAFA-D867-4432-A555-078896BF780D}" srcOrd="0" destOrd="0" presId="urn:microsoft.com/office/officeart/2005/8/layout/vList5"/>
    <dgm:cxn modelId="{012D77C1-23B9-4D81-830C-7792A82014C7}" type="presOf" srcId="{61EEC57E-369B-4175-AFFE-9D693AC459CD}" destId="{6057DA86-162F-440C-8D5E-0A6D86B8CF0F}" srcOrd="0" destOrd="1" presId="urn:microsoft.com/office/officeart/2005/8/layout/vList5"/>
    <dgm:cxn modelId="{7FA01677-9528-41C7-BC09-D6439D1F652B}" type="presOf" srcId="{1A53B528-4B73-4476-AAA3-DA53D8694E89}" destId="{A82570EB-9047-4C30-B34C-BC41F943A042}" srcOrd="0" destOrd="0" presId="urn:microsoft.com/office/officeart/2005/8/layout/vList5"/>
    <dgm:cxn modelId="{0B8205C0-56C1-4358-A9EB-22F18CC21538}" type="presOf" srcId="{9C158368-C9E0-4942-8526-5CE49BCD721C}" destId="{EC26B3CA-5F55-4ED6-AEA1-83422FEC2FA3}" srcOrd="0" destOrd="0" presId="urn:microsoft.com/office/officeart/2005/8/layout/vList5"/>
    <dgm:cxn modelId="{F554DBB2-1C9D-4E9C-9038-EB8FCBB4F17B}" srcId="{DA6E603D-E34D-4EC6-B48D-740809166CA4}" destId="{61EEC57E-369B-4175-AFFE-9D693AC459CD}" srcOrd="0" destOrd="0" parTransId="{413E6B1E-12A1-473D-A48B-CE4A81B3AB76}" sibTransId="{CF6CC61C-FEE6-452C-8FB4-489C49D10FCC}"/>
    <dgm:cxn modelId="{D014E938-1559-4007-A21F-1CB28DC8AD79}" type="presOf" srcId="{67C650ED-DEFD-4BF5-A310-4D3EEC9C0AFF}" destId="{6057DA86-162F-440C-8D5E-0A6D86B8CF0F}" srcOrd="0" destOrd="2" presId="urn:microsoft.com/office/officeart/2005/8/layout/vList5"/>
    <dgm:cxn modelId="{E117E38E-DDD3-480D-A78D-8FCB154BAC0D}" srcId="{9C158368-C9E0-4942-8526-5CE49BCD721C}" destId="{DA6E603D-E34D-4EC6-B48D-740809166CA4}" srcOrd="0" destOrd="0" parTransId="{A8A154FD-2259-47AC-AD68-19EF82000962}" sibTransId="{9F49CB28-C9A9-4FC8-82B7-C5A3A7564928}"/>
    <dgm:cxn modelId="{90F00BA3-DE92-4AFE-A777-C0AC5BEF96B1}" type="presParOf" srcId="{A82570EB-9047-4C30-B34C-BC41F943A042}" destId="{74CEAA77-1A9F-4EE7-8009-B36DC94847D6}" srcOrd="0" destOrd="0" presId="urn:microsoft.com/office/officeart/2005/8/layout/vList5"/>
    <dgm:cxn modelId="{B938BD26-3A6F-45A9-B174-59EE22B3DB59}" type="presParOf" srcId="{74CEAA77-1A9F-4EE7-8009-B36DC94847D6}" destId="{30A5BAFA-D867-4432-A555-078896BF780D}" srcOrd="0" destOrd="0" presId="urn:microsoft.com/office/officeart/2005/8/layout/vList5"/>
    <dgm:cxn modelId="{9F5A26F2-5F26-4B38-96DD-417057E75290}" type="presParOf" srcId="{74CEAA77-1A9F-4EE7-8009-B36DC94847D6}" destId="{5DB3C171-F262-490B-B8BB-BFFA46B0586B}" srcOrd="1" destOrd="0" presId="urn:microsoft.com/office/officeart/2005/8/layout/vList5"/>
    <dgm:cxn modelId="{AEF1E16B-9E28-47BF-B4DB-89E6B5BD6770}" type="presParOf" srcId="{A82570EB-9047-4C30-B34C-BC41F943A042}" destId="{21203062-3061-4CFA-A1DC-A3C8D1B70C6A}" srcOrd="1" destOrd="0" presId="urn:microsoft.com/office/officeart/2005/8/layout/vList5"/>
    <dgm:cxn modelId="{8F07CA3F-5099-472A-81B9-AB266FD601CB}" type="presParOf" srcId="{A82570EB-9047-4C30-B34C-BC41F943A042}" destId="{AAC7EB03-0D34-4E53-AA54-FF39894E56F4}" srcOrd="2" destOrd="0" presId="urn:microsoft.com/office/officeart/2005/8/layout/vList5"/>
    <dgm:cxn modelId="{1B992EB1-4D70-4BB8-A24D-A11CB5EF8046}" type="presParOf" srcId="{AAC7EB03-0D34-4E53-AA54-FF39894E56F4}" destId="{EC26B3CA-5F55-4ED6-AEA1-83422FEC2FA3}" srcOrd="0" destOrd="0" presId="urn:microsoft.com/office/officeart/2005/8/layout/vList5"/>
    <dgm:cxn modelId="{A3D0100D-F0D7-4389-9AAB-FFDBB0078173}" type="presParOf" srcId="{AAC7EB03-0D34-4E53-AA54-FF39894E56F4}" destId="{6057DA86-162F-440C-8D5E-0A6D86B8CF0F}" srcOrd="1" destOrd="0" presId="urn:microsoft.com/office/officeart/2005/8/layout/vList5"/>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20.xml><?xml version="1.0" encoding="utf-8"?>
<dgm:dataModel xmlns:dgm="http://schemas.openxmlformats.org/drawingml/2006/diagram" xmlns:a="http://schemas.openxmlformats.org/drawingml/2006/main">
  <dgm:ptLst>
    <dgm:pt modelId="{1A53B528-4B73-4476-AAA3-DA53D8694E89}"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pl-PL"/>
        </a:p>
      </dgm:t>
    </dgm:pt>
    <dgm:pt modelId="{621AB93B-5B7B-404A-AAC6-82585374894E}">
      <dgm:prSet phldrT="[Tekst]" custT="1"/>
      <dgm:spPr>
        <a:solidFill>
          <a:schemeClr val="bg1">
            <a:lumMod val="65000"/>
          </a:schemeClr>
        </a:solidFill>
      </dgm:spPr>
      <dgm:t>
        <a:bodyPr/>
        <a:lstStyle/>
        <a:p>
          <a:pPr algn="ctr"/>
          <a:r>
            <a:rPr lang="pl-PL" sz="1600" b="1" u="sng" dirty="0">
              <a:solidFill>
                <a:schemeClr val="tx1"/>
              </a:solidFill>
            </a:rPr>
            <a:t>WSKAŹNIK REZULTATU nr 1</a:t>
          </a:r>
        </a:p>
        <a:p>
          <a:pPr algn="ctr"/>
          <a:r>
            <a:rPr lang="pl-PL" sz="1600" b="1" u="none" dirty="0">
              <a:solidFill>
                <a:srgbClr val="FF0000"/>
              </a:solidFill>
            </a:rPr>
            <a:t>Liczba uczniów</a:t>
          </a:r>
          <a:r>
            <a:rPr lang="pl-PL" sz="1600" b="1" u="none" dirty="0">
              <a:solidFill>
                <a:schemeClr val="tx1"/>
              </a:solidFill>
            </a:rPr>
            <a:t>, którzy nabyli kompetencje kluczowe po opuszczeniu programu</a:t>
          </a:r>
          <a:endParaRPr lang="pl-PL" sz="1600" b="1" u="none" dirty="0"/>
        </a:p>
      </dgm:t>
    </dgm:pt>
    <dgm:pt modelId="{4935FEB2-1035-40C5-9A3F-135B06D2ABF1}" type="parTrans" cxnId="{976A1C1E-6896-4915-B672-0808DD888A75}">
      <dgm:prSet/>
      <dgm:spPr/>
      <dgm:t>
        <a:bodyPr/>
        <a:lstStyle/>
        <a:p>
          <a:endParaRPr lang="pl-PL"/>
        </a:p>
      </dgm:t>
    </dgm:pt>
    <dgm:pt modelId="{537A71C9-1429-45D8-846B-4BAE788264CA}" type="sibTrans" cxnId="{976A1C1E-6896-4915-B672-0808DD888A75}">
      <dgm:prSet/>
      <dgm:spPr/>
      <dgm:t>
        <a:bodyPr/>
        <a:lstStyle/>
        <a:p>
          <a:endParaRPr lang="pl-PL"/>
        </a:p>
      </dgm:t>
    </dgm:pt>
    <dgm:pt modelId="{32EE9BBF-B02B-4DE9-A826-A3930A24887B}">
      <dgm:prSet phldrT="[Tekst]" custT="1"/>
      <dgm:spPr>
        <a:solidFill>
          <a:srgbClr val="FFC000">
            <a:alpha val="90000"/>
          </a:srgbClr>
        </a:solidFill>
        <a:ln>
          <a:solidFill>
            <a:srgbClr val="FFC000">
              <a:alpha val="90000"/>
            </a:srgbClr>
          </a:solidFill>
        </a:ln>
      </dgm:spPr>
      <dgm:t>
        <a:bodyPr/>
        <a:lstStyle/>
        <a:p>
          <a:pPr algn="just">
            <a:lnSpc>
              <a:spcPct val="100000"/>
            </a:lnSpc>
            <a:spcAft>
              <a:spcPts val="600"/>
            </a:spcAft>
          </a:pPr>
          <a:r>
            <a:rPr lang="pl-PL" sz="1200" b="1" dirty="0"/>
            <a:t>Liczba uczniów </a:t>
          </a:r>
          <a:r>
            <a:rPr lang="pl-PL" sz="1200" b="1" dirty="0" smtClean="0"/>
            <a:t>którzy </a:t>
          </a:r>
          <a:r>
            <a:rPr lang="pl-PL" sz="1200" b="1" dirty="0"/>
            <a:t>dzięki wsparciu z EFS nabyli kompetencje kluczowe</a:t>
          </a:r>
        </a:p>
      </dgm:t>
    </dgm:pt>
    <dgm:pt modelId="{00D5B151-6E85-451D-80BE-DE7F236447A0}" type="parTrans" cxnId="{B6C807A7-A846-47FD-BE65-9166C443B42C}">
      <dgm:prSet/>
      <dgm:spPr/>
      <dgm:t>
        <a:bodyPr/>
        <a:lstStyle/>
        <a:p>
          <a:endParaRPr lang="pl-PL"/>
        </a:p>
      </dgm:t>
    </dgm:pt>
    <dgm:pt modelId="{DC57031B-D14D-42A1-A990-761C91C4EF85}" type="sibTrans" cxnId="{B6C807A7-A846-47FD-BE65-9166C443B42C}">
      <dgm:prSet/>
      <dgm:spPr/>
      <dgm:t>
        <a:bodyPr/>
        <a:lstStyle/>
        <a:p>
          <a:endParaRPr lang="pl-PL"/>
        </a:p>
      </dgm:t>
    </dgm:pt>
    <dgm:pt modelId="{DA6E603D-E34D-4EC6-B48D-740809166CA4}">
      <dgm:prSet phldrT="[Tekst]" custT="1"/>
      <dgm:spPr>
        <a:solidFill>
          <a:srgbClr val="FFC000">
            <a:alpha val="90000"/>
          </a:srgbClr>
        </a:solidFill>
        <a:ln>
          <a:solidFill>
            <a:srgbClr val="FFC000">
              <a:alpha val="90000"/>
            </a:srgbClr>
          </a:solidFill>
        </a:ln>
      </dgm:spPr>
      <dgm:t>
        <a:bodyPr/>
        <a:lstStyle/>
        <a:p>
          <a:pPr algn="just"/>
          <a:r>
            <a:rPr lang="pl-PL" sz="1000" b="1" dirty="0">
              <a:latin typeface="+mn-lt"/>
            </a:rPr>
            <a:t>Przez uzyskanie kwalifikacji należy rozumieć formalny wynik oceny i walidacji, uzyskany w momencie potwierdzenia przez właściwy organ, że dana osoba osiągnęła efekty uczenia się spełniające określone standardy. Tym samym uczestnika można uwzględnić w ww. wskaźniku jeżeli zda formalny egzamin potwierdzający zdobyte kwalifikacje. </a:t>
          </a:r>
          <a:endParaRPr lang="pl-PL" sz="1000" b="1" dirty="0">
            <a:solidFill>
              <a:srgbClr val="B466E0"/>
            </a:solidFill>
            <a:latin typeface="+mn-lt"/>
          </a:endParaRPr>
        </a:p>
      </dgm:t>
    </dgm:pt>
    <dgm:pt modelId="{9F49CB28-C9A9-4FC8-82B7-C5A3A7564928}" type="sibTrans" cxnId="{E117E38E-DDD3-480D-A78D-8FCB154BAC0D}">
      <dgm:prSet/>
      <dgm:spPr/>
      <dgm:t>
        <a:bodyPr/>
        <a:lstStyle/>
        <a:p>
          <a:endParaRPr lang="pl-PL"/>
        </a:p>
      </dgm:t>
    </dgm:pt>
    <dgm:pt modelId="{A8A154FD-2259-47AC-AD68-19EF82000962}" type="parTrans" cxnId="{E117E38E-DDD3-480D-A78D-8FCB154BAC0D}">
      <dgm:prSet/>
      <dgm:spPr/>
      <dgm:t>
        <a:bodyPr/>
        <a:lstStyle/>
        <a:p>
          <a:endParaRPr lang="pl-PL"/>
        </a:p>
      </dgm:t>
    </dgm:pt>
    <dgm:pt modelId="{9C158368-C9E0-4942-8526-5CE49BCD721C}">
      <dgm:prSet phldrT="[Tekst]" custT="1"/>
      <dgm:spPr>
        <a:solidFill>
          <a:schemeClr val="bg1">
            <a:lumMod val="65000"/>
          </a:schemeClr>
        </a:solidFill>
      </dgm:spPr>
      <dgm:t>
        <a:bodyPr/>
        <a:lstStyle/>
        <a:p>
          <a:r>
            <a:rPr lang="pl-PL" sz="1600" b="1" u="sng" dirty="0">
              <a:solidFill>
                <a:schemeClr val="tx1"/>
              </a:solidFill>
            </a:rPr>
            <a:t>WSKAŹNIK REZULTATU nr 2</a:t>
          </a:r>
        </a:p>
        <a:p>
          <a:r>
            <a:rPr lang="pl-PL" sz="1600" b="1" u="none" dirty="0">
              <a:solidFill>
                <a:srgbClr val="FF0000"/>
              </a:solidFill>
            </a:rPr>
            <a:t>Liczba nauczycieli</a:t>
          </a:r>
          <a:r>
            <a:rPr lang="pl-PL" sz="1600" b="1" u="none" dirty="0">
              <a:solidFill>
                <a:schemeClr val="tx1"/>
              </a:solidFill>
            </a:rPr>
            <a:t>, którzy uzyskali kwalifikacje lub nabyli kompetencje po opuszczeniu programu</a:t>
          </a:r>
        </a:p>
      </dgm:t>
    </dgm:pt>
    <dgm:pt modelId="{B623BF15-8EEA-4288-8854-030DD4F9EF8D}" type="sibTrans" cxnId="{697E7323-548E-4F9A-9050-7724BAC62AE9}">
      <dgm:prSet/>
      <dgm:spPr/>
      <dgm:t>
        <a:bodyPr/>
        <a:lstStyle/>
        <a:p>
          <a:endParaRPr lang="pl-PL"/>
        </a:p>
      </dgm:t>
    </dgm:pt>
    <dgm:pt modelId="{913B76B3-2567-408B-94B7-AFBDAB2A403C}" type="parTrans" cxnId="{697E7323-548E-4F9A-9050-7724BAC62AE9}">
      <dgm:prSet/>
      <dgm:spPr/>
      <dgm:t>
        <a:bodyPr/>
        <a:lstStyle/>
        <a:p>
          <a:endParaRPr lang="pl-PL"/>
        </a:p>
      </dgm:t>
    </dgm:pt>
    <dgm:pt modelId="{2D199BE9-D96D-4096-B485-4ADBBBFA8474}">
      <dgm:prSet phldrT="[Tekst]" custT="1"/>
      <dgm:spPr>
        <a:solidFill>
          <a:srgbClr val="FFC000">
            <a:alpha val="90000"/>
          </a:srgbClr>
        </a:solidFill>
        <a:ln>
          <a:solidFill>
            <a:srgbClr val="FFC000">
              <a:alpha val="90000"/>
            </a:srgbClr>
          </a:solidFill>
        </a:ln>
      </dgm:spPr>
      <dgm:t>
        <a:bodyPr/>
        <a:lstStyle/>
        <a:p>
          <a:pPr algn="just">
            <a:lnSpc>
              <a:spcPct val="100000"/>
            </a:lnSpc>
            <a:spcAft>
              <a:spcPts val="600"/>
            </a:spcAft>
          </a:pPr>
          <a:r>
            <a:rPr lang="pl-PL" sz="1200" b="1" dirty="0">
              <a:solidFill>
                <a:srgbClr val="FF0000"/>
              </a:solidFill>
            </a:rPr>
            <a:t>Wystąpi np. w przypadku realizacji form wsparcia w ramach typu projektu 10.2.A, </a:t>
          </a:r>
          <a:endParaRPr lang="pl-PL" sz="1200" b="1" dirty="0"/>
        </a:p>
      </dgm:t>
    </dgm:pt>
    <dgm:pt modelId="{E7431F42-F3FE-4211-BBB6-6B8BB707376F}" type="parTrans" cxnId="{35FBD1A3-3498-44F2-ACE8-AE7B7F1E87E8}">
      <dgm:prSet/>
      <dgm:spPr/>
    </dgm:pt>
    <dgm:pt modelId="{16C2B6E5-B2B4-44AF-BD70-175CAA796C20}" type="sibTrans" cxnId="{35FBD1A3-3498-44F2-ACE8-AE7B7F1E87E8}">
      <dgm:prSet/>
      <dgm:spPr/>
    </dgm:pt>
    <dgm:pt modelId="{770C4064-5FA4-48C6-9A55-4C9AF4054A34}">
      <dgm:prSet phldrT="[Tekst]" custT="1"/>
      <dgm:spPr>
        <a:solidFill>
          <a:srgbClr val="FFC000">
            <a:alpha val="90000"/>
          </a:srgbClr>
        </a:solidFill>
        <a:ln>
          <a:solidFill>
            <a:srgbClr val="FFC000">
              <a:alpha val="90000"/>
            </a:srgbClr>
          </a:solidFill>
        </a:ln>
      </dgm:spPr>
      <dgm:t>
        <a:bodyPr/>
        <a:lstStyle/>
        <a:p>
          <a:pPr algn="just"/>
          <a:r>
            <a:rPr lang="pl-PL" sz="1000" b="1" dirty="0">
              <a:solidFill>
                <a:schemeClr val="tx1"/>
              </a:solidFill>
              <a:latin typeface="+mn-lt"/>
            </a:rPr>
            <a:t>Liczba nauczycieli, </a:t>
          </a:r>
          <a:r>
            <a:rPr lang="pl-PL" sz="1000" b="1" dirty="0" smtClean="0">
              <a:solidFill>
                <a:schemeClr val="tx1"/>
              </a:solidFill>
              <a:latin typeface="+mn-lt"/>
            </a:rPr>
            <a:t>którzy uzyskali </a:t>
          </a:r>
          <a:r>
            <a:rPr lang="pl-PL" sz="1000" b="1" dirty="0">
              <a:solidFill>
                <a:schemeClr val="tx1"/>
              </a:solidFill>
              <a:latin typeface="+mn-lt"/>
            </a:rPr>
            <a:t>kwalifikacje lub </a:t>
          </a:r>
          <a:r>
            <a:rPr lang="pl-PL" sz="1000" b="1" dirty="0" smtClean="0">
              <a:solidFill>
                <a:schemeClr val="tx1"/>
              </a:solidFill>
              <a:latin typeface="+mn-lt"/>
            </a:rPr>
            <a:t>nabyli </a:t>
          </a:r>
          <a:r>
            <a:rPr lang="pl-PL" sz="1000" b="1" dirty="0">
              <a:solidFill>
                <a:schemeClr val="tx1"/>
              </a:solidFill>
              <a:latin typeface="+mn-lt"/>
            </a:rPr>
            <a:t>kompetencje po opuszczeniu programu.</a:t>
          </a:r>
        </a:p>
      </dgm:t>
    </dgm:pt>
    <dgm:pt modelId="{4806F532-C996-489E-8395-D476750209CE}" type="parTrans" cxnId="{09CFFB2F-A178-4719-8AEA-53265FFB1595}">
      <dgm:prSet/>
      <dgm:spPr/>
    </dgm:pt>
    <dgm:pt modelId="{44DD8177-8FE0-448A-8063-EEED58CBE818}" type="sibTrans" cxnId="{09CFFB2F-A178-4719-8AEA-53265FFB1595}">
      <dgm:prSet/>
      <dgm:spPr/>
    </dgm:pt>
    <dgm:pt modelId="{0A23AAFE-EB10-4EBB-BA5A-7E271D2919EB}">
      <dgm:prSet phldrT="[Tekst]" custT="1"/>
      <dgm:spPr>
        <a:solidFill>
          <a:srgbClr val="FFC000">
            <a:alpha val="90000"/>
          </a:srgbClr>
        </a:solidFill>
        <a:ln>
          <a:solidFill>
            <a:srgbClr val="FFC000">
              <a:alpha val="90000"/>
            </a:srgbClr>
          </a:solidFill>
        </a:ln>
      </dgm:spPr>
      <dgm:t>
        <a:bodyPr/>
        <a:lstStyle/>
        <a:p>
          <a:pPr algn="just"/>
          <a:r>
            <a:rPr lang="pl-PL" sz="1000" b="1" dirty="0">
              <a:solidFill>
                <a:srgbClr val="FF0000"/>
              </a:solidFill>
            </a:rPr>
            <a:t>Wystąpi np. w przypadku realizacji form wsparcia w ramach typu projektu 10.2.F, 10.2.G, 10.2.H </a:t>
          </a:r>
          <a:endParaRPr lang="pl-PL" sz="1000" b="1" dirty="0">
            <a:solidFill>
              <a:srgbClr val="B466E0"/>
            </a:solidFill>
            <a:latin typeface="+mn-lt"/>
          </a:endParaRPr>
        </a:p>
      </dgm:t>
    </dgm:pt>
    <dgm:pt modelId="{CB5C98C9-AE74-414E-B3A2-B5E5409E4474}" type="parTrans" cxnId="{643C77A2-74FA-4377-8953-C32CAA1603A8}">
      <dgm:prSet/>
      <dgm:spPr/>
    </dgm:pt>
    <dgm:pt modelId="{BCCE0CAB-2AE8-4C71-A403-25D91C82C9B7}" type="sibTrans" cxnId="{643C77A2-74FA-4377-8953-C32CAA1603A8}">
      <dgm:prSet/>
      <dgm:spPr/>
    </dgm:pt>
    <dgm:pt modelId="{A82570EB-9047-4C30-B34C-BC41F943A042}" type="pres">
      <dgm:prSet presAssocID="{1A53B528-4B73-4476-AAA3-DA53D8694E89}" presName="Name0" presStyleCnt="0">
        <dgm:presLayoutVars>
          <dgm:dir/>
          <dgm:animLvl val="lvl"/>
          <dgm:resizeHandles val="exact"/>
        </dgm:presLayoutVars>
      </dgm:prSet>
      <dgm:spPr/>
      <dgm:t>
        <a:bodyPr/>
        <a:lstStyle/>
        <a:p>
          <a:endParaRPr lang="pl-PL"/>
        </a:p>
      </dgm:t>
    </dgm:pt>
    <dgm:pt modelId="{74CEAA77-1A9F-4EE7-8009-B36DC94847D6}" type="pres">
      <dgm:prSet presAssocID="{621AB93B-5B7B-404A-AAC6-82585374894E}" presName="linNode" presStyleCnt="0"/>
      <dgm:spPr/>
    </dgm:pt>
    <dgm:pt modelId="{30A5BAFA-D867-4432-A555-078896BF780D}" type="pres">
      <dgm:prSet presAssocID="{621AB93B-5B7B-404A-AAC6-82585374894E}" presName="parentText" presStyleLbl="node1" presStyleIdx="0" presStyleCnt="2" custLinFactNeighborX="415" custLinFactNeighborY="361">
        <dgm:presLayoutVars>
          <dgm:chMax val="1"/>
          <dgm:bulletEnabled val="1"/>
        </dgm:presLayoutVars>
      </dgm:prSet>
      <dgm:spPr/>
      <dgm:t>
        <a:bodyPr/>
        <a:lstStyle/>
        <a:p>
          <a:endParaRPr lang="pl-PL"/>
        </a:p>
      </dgm:t>
    </dgm:pt>
    <dgm:pt modelId="{5DB3C171-F262-490B-B8BB-BFFA46B0586B}" type="pres">
      <dgm:prSet presAssocID="{621AB93B-5B7B-404A-AAC6-82585374894E}" presName="descendantText" presStyleLbl="alignAccFollowNode1" presStyleIdx="0" presStyleCnt="2" custScaleY="117609" custLinFactNeighborX="136" custLinFactNeighborY="-5">
        <dgm:presLayoutVars>
          <dgm:bulletEnabled val="1"/>
        </dgm:presLayoutVars>
      </dgm:prSet>
      <dgm:spPr/>
      <dgm:t>
        <a:bodyPr/>
        <a:lstStyle/>
        <a:p>
          <a:endParaRPr lang="pl-PL"/>
        </a:p>
      </dgm:t>
    </dgm:pt>
    <dgm:pt modelId="{21203062-3061-4CFA-A1DC-A3C8D1B70C6A}" type="pres">
      <dgm:prSet presAssocID="{537A71C9-1429-45D8-846B-4BAE788264CA}" presName="sp" presStyleCnt="0"/>
      <dgm:spPr/>
    </dgm:pt>
    <dgm:pt modelId="{AAC7EB03-0D34-4E53-AA54-FF39894E56F4}" type="pres">
      <dgm:prSet presAssocID="{9C158368-C9E0-4942-8526-5CE49BCD721C}" presName="linNode" presStyleCnt="0"/>
      <dgm:spPr/>
    </dgm:pt>
    <dgm:pt modelId="{EC26B3CA-5F55-4ED6-AEA1-83422FEC2FA3}" type="pres">
      <dgm:prSet presAssocID="{9C158368-C9E0-4942-8526-5CE49BCD721C}" presName="parentText" presStyleLbl="node1" presStyleIdx="1" presStyleCnt="2">
        <dgm:presLayoutVars>
          <dgm:chMax val="1"/>
          <dgm:bulletEnabled val="1"/>
        </dgm:presLayoutVars>
      </dgm:prSet>
      <dgm:spPr/>
      <dgm:t>
        <a:bodyPr/>
        <a:lstStyle/>
        <a:p>
          <a:endParaRPr lang="pl-PL"/>
        </a:p>
      </dgm:t>
    </dgm:pt>
    <dgm:pt modelId="{6057DA86-162F-440C-8D5E-0A6D86B8CF0F}" type="pres">
      <dgm:prSet presAssocID="{9C158368-C9E0-4942-8526-5CE49BCD721C}" presName="descendantText" presStyleLbl="alignAccFollowNode1" presStyleIdx="1" presStyleCnt="2" custScaleY="125236">
        <dgm:presLayoutVars>
          <dgm:bulletEnabled val="1"/>
        </dgm:presLayoutVars>
      </dgm:prSet>
      <dgm:spPr/>
      <dgm:t>
        <a:bodyPr/>
        <a:lstStyle/>
        <a:p>
          <a:endParaRPr lang="pl-PL"/>
        </a:p>
      </dgm:t>
    </dgm:pt>
  </dgm:ptLst>
  <dgm:cxnLst>
    <dgm:cxn modelId="{E6B19661-1B36-4B39-BC10-1426D1D68BDB}" type="presOf" srcId="{770C4064-5FA4-48C6-9A55-4C9AF4054A34}" destId="{6057DA86-162F-440C-8D5E-0A6D86B8CF0F}" srcOrd="0" destOrd="0" presId="urn:microsoft.com/office/officeart/2005/8/layout/vList5"/>
    <dgm:cxn modelId="{B6B003A4-FFB7-4E10-8639-47B5C99F6EF6}" type="presOf" srcId="{32EE9BBF-B02B-4DE9-A826-A3930A24887B}" destId="{5DB3C171-F262-490B-B8BB-BFFA46B0586B}" srcOrd="0" destOrd="0" presId="urn:microsoft.com/office/officeart/2005/8/layout/vList5"/>
    <dgm:cxn modelId="{B6C807A7-A846-47FD-BE65-9166C443B42C}" srcId="{621AB93B-5B7B-404A-AAC6-82585374894E}" destId="{32EE9BBF-B02B-4DE9-A826-A3930A24887B}" srcOrd="0" destOrd="0" parTransId="{00D5B151-6E85-451D-80BE-DE7F236447A0}" sibTransId="{DC57031B-D14D-42A1-A990-761C91C4EF85}"/>
    <dgm:cxn modelId="{697E7323-548E-4F9A-9050-7724BAC62AE9}" srcId="{1A53B528-4B73-4476-AAA3-DA53D8694E89}" destId="{9C158368-C9E0-4942-8526-5CE49BCD721C}" srcOrd="1" destOrd="0" parTransId="{913B76B3-2567-408B-94B7-AFBDAB2A403C}" sibTransId="{B623BF15-8EEA-4288-8854-030DD4F9EF8D}"/>
    <dgm:cxn modelId="{5D1BAC2D-5F26-4F84-823C-A773B27F0015}" type="presOf" srcId="{DA6E603D-E34D-4EC6-B48D-740809166CA4}" destId="{6057DA86-162F-440C-8D5E-0A6D86B8CF0F}" srcOrd="0" destOrd="1" presId="urn:microsoft.com/office/officeart/2005/8/layout/vList5"/>
    <dgm:cxn modelId="{09CFFB2F-A178-4719-8AEA-53265FFB1595}" srcId="{9C158368-C9E0-4942-8526-5CE49BCD721C}" destId="{770C4064-5FA4-48C6-9A55-4C9AF4054A34}" srcOrd="0" destOrd="0" parTransId="{4806F532-C996-489E-8395-D476750209CE}" sibTransId="{44DD8177-8FE0-448A-8063-EEED58CBE818}"/>
    <dgm:cxn modelId="{643C77A2-74FA-4377-8953-C32CAA1603A8}" srcId="{9C158368-C9E0-4942-8526-5CE49BCD721C}" destId="{0A23AAFE-EB10-4EBB-BA5A-7E271D2919EB}" srcOrd="2" destOrd="0" parTransId="{CB5C98C9-AE74-414E-B3A2-B5E5409E4474}" sibTransId="{BCCE0CAB-2AE8-4C71-A403-25D91C82C9B7}"/>
    <dgm:cxn modelId="{62C06224-CCA7-4BC3-96B8-CBFAC9EBB3D6}" type="presOf" srcId="{9C158368-C9E0-4942-8526-5CE49BCD721C}" destId="{EC26B3CA-5F55-4ED6-AEA1-83422FEC2FA3}" srcOrd="0" destOrd="0" presId="urn:microsoft.com/office/officeart/2005/8/layout/vList5"/>
    <dgm:cxn modelId="{976A1C1E-6896-4915-B672-0808DD888A75}" srcId="{1A53B528-4B73-4476-AAA3-DA53D8694E89}" destId="{621AB93B-5B7B-404A-AAC6-82585374894E}" srcOrd="0" destOrd="0" parTransId="{4935FEB2-1035-40C5-9A3F-135B06D2ABF1}" sibTransId="{537A71C9-1429-45D8-846B-4BAE788264CA}"/>
    <dgm:cxn modelId="{60DD92DA-12D3-4C06-AB6F-E70720A74C5F}" type="presOf" srcId="{621AB93B-5B7B-404A-AAC6-82585374894E}" destId="{30A5BAFA-D867-4432-A555-078896BF780D}" srcOrd="0" destOrd="0" presId="urn:microsoft.com/office/officeart/2005/8/layout/vList5"/>
    <dgm:cxn modelId="{6FAFFCA3-C88B-49D2-9334-8363A327B913}" type="presOf" srcId="{1A53B528-4B73-4476-AAA3-DA53D8694E89}" destId="{A82570EB-9047-4C30-B34C-BC41F943A042}" srcOrd="0" destOrd="0" presId="urn:microsoft.com/office/officeart/2005/8/layout/vList5"/>
    <dgm:cxn modelId="{35FBD1A3-3498-44F2-ACE8-AE7B7F1E87E8}" srcId="{621AB93B-5B7B-404A-AAC6-82585374894E}" destId="{2D199BE9-D96D-4096-B485-4ADBBBFA8474}" srcOrd="1" destOrd="0" parTransId="{E7431F42-F3FE-4211-BBB6-6B8BB707376F}" sibTransId="{16C2B6E5-B2B4-44AF-BD70-175CAA796C20}"/>
    <dgm:cxn modelId="{9863F722-2635-4E7E-98FB-7C8C4BE4310E}" type="presOf" srcId="{2D199BE9-D96D-4096-B485-4ADBBBFA8474}" destId="{5DB3C171-F262-490B-B8BB-BFFA46B0586B}" srcOrd="0" destOrd="1" presId="urn:microsoft.com/office/officeart/2005/8/layout/vList5"/>
    <dgm:cxn modelId="{E117E38E-DDD3-480D-A78D-8FCB154BAC0D}" srcId="{9C158368-C9E0-4942-8526-5CE49BCD721C}" destId="{DA6E603D-E34D-4EC6-B48D-740809166CA4}" srcOrd="1" destOrd="0" parTransId="{A8A154FD-2259-47AC-AD68-19EF82000962}" sibTransId="{9F49CB28-C9A9-4FC8-82B7-C5A3A7564928}"/>
    <dgm:cxn modelId="{8E723458-BC06-4AB5-AC67-929F1F6E340F}" type="presOf" srcId="{0A23AAFE-EB10-4EBB-BA5A-7E271D2919EB}" destId="{6057DA86-162F-440C-8D5E-0A6D86B8CF0F}" srcOrd="0" destOrd="2" presId="urn:microsoft.com/office/officeart/2005/8/layout/vList5"/>
    <dgm:cxn modelId="{1FA6E83A-7065-4F9D-B5F4-C09443D33F5C}" type="presParOf" srcId="{A82570EB-9047-4C30-B34C-BC41F943A042}" destId="{74CEAA77-1A9F-4EE7-8009-B36DC94847D6}" srcOrd="0" destOrd="0" presId="urn:microsoft.com/office/officeart/2005/8/layout/vList5"/>
    <dgm:cxn modelId="{B95131E3-E1CF-4682-B985-020DE297F0AA}" type="presParOf" srcId="{74CEAA77-1A9F-4EE7-8009-B36DC94847D6}" destId="{30A5BAFA-D867-4432-A555-078896BF780D}" srcOrd="0" destOrd="0" presId="urn:microsoft.com/office/officeart/2005/8/layout/vList5"/>
    <dgm:cxn modelId="{38CC7861-A48C-4857-9E19-10F35AA629E9}" type="presParOf" srcId="{74CEAA77-1A9F-4EE7-8009-B36DC94847D6}" destId="{5DB3C171-F262-490B-B8BB-BFFA46B0586B}" srcOrd="1" destOrd="0" presId="urn:microsoft.com/office/officeart/2005/8/layout/vList5"/>
    <dgm:cxn modelId="{2DB50EE1-3D19-483A-80D8-F6243EDD1AA7}" type="presParOf" srcId="{A82570EB-9047-4C30-B34C-BC41F943A042}" destId="{21203062-3061-4CFA-A1DC-A3C8D1B70C6A}" srcOrd="1" destOrd="0" presId="urn:microsoft.com/office/officeart/2005/8/layout/vList5"/>
    <dgm:cxn modelId="{8845CF93-FE5F-4DA2-ACDA-7FC35728181B}" type="presParOf" srcId="{A82570EB-9047-4C30-B34C-BC41F943A042}" destId="{AAC7EB03-0D34-4E53-AA54-FF39894E56F4}" srcOrd="2" destOrd="0" presId="urn:microsoft.com/office/officeart/2005/8/layout/vList5"/>
    <dgm:cxn modelId="{53F8CBBE-B862-4764-BB74-C52F4CF73425}" type="presParOf" srcId="{AAC7EB03-0D34-4E53-AA54-FF39894E56F4}" destId="{EC26B3CA-5F55-4ED6-AEA1-83422FEC2FA3}" srcOrd="0" destOrd="0" presId="urn:microsoft.com/office/officeart/2005/8/layout/vList5"/>
    <dgm:cxn modelId="{8F507BCC-D249-4B57-9017-CF29765C9ACE}" type="presParOf" srcId="{AAC7EB03-0D34-4E53-AA54-FF39894E56F4}" destId="{6057DA86-162F-440C-8D5E-0A6D86B8CF0F}" srcOrd="1" destOrd="0" presId="urn:microsoft.com/office/officeart/2005/8/layout/vList5"/>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21.xml><?xml version="1.0" encoding="utf-8"?>
<dgm:dataModel xmlns:dgm="http://schemas.openxmlformats.org/drawingml/2006/diagram" xmlns:a="http://schemas.openxmlformats.org/drawingml/2006/main">
  <dgm:ptLst>
    <dgm:pt modelId="{1A53B528-4B73-4476-AAA3-DA53D8694E89}"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pl-PL"/>
        </a:p>
      </dgm:t>
    </dgm:pt>
    <dgm:pt modelId="{621AB93B-5B7B-404A-AAC6-82585374894E}">
      <dgm:prSet phldrT="[Tekst]" custT="1"/>
      <dgm:spPr>
        <a:solidFill>
          <a:schemeClr val="bg1">
            <a:lumMod val="65000"/>
          </a:schemeClr>
        </a:solidFill>
      </dgm:spPr>
      <dgm:t>
        <a:bodyPr/>
        <a:lstStyle/>
        <a:p>
          <a:pPr algn="ctr"/>
          <a:r>
            <a:rPr lang="pl-PL" sz="1600" b="1" u="sng" dirty="0">
              <a:solidFill>
                <a:schemeClr val="tx1"/>
              </a:solidFill>
            </a:rPr>
            <a:t>WSKAŹNIK REZULTATU nr 3</a:t>
          </a:r>
        </a:p>
        <a:p>
          <a:pPr algn="ctr"/>
          <a:r>
            <a:rPr lang="pl-PL" sz="1600" b="1" u="none" dirty="0">
              <a:solidFill>
                <a:srgbClr val="FF0000"/>
              </a:solidFill>
            </a:rPr>
            <a:t>Liczba szkół</a:t>
          </a:r>
          <a:r>
            <a:rPr lang="pl-PL" sz="1600" b="1" u="none" dirty="0">
              <a:solidFill>
                <a:schemeClr val="tx1"/>
              </a:solidFill>
            </a:rPr>
            <a:t>, w których pracownie przedmiotowe wykorzystują doposażenie do prowadzenia zajęć edukacyjnych.</a:t>
          </a:r>
          <a:endParaRPr lang="pl-PL" sz="1600" b="1" u="none" dirty="0"/>
        </a:p>
      </dgm:t>
    </dgm:pt>
    <dgm:pt modelId="{4935FEB2-1035-40C5-9A3F-135B06D2ABF1}" type="parTrans" cxnId="{976A1C1E-6896-4915-B672-0808DD888A75}">
      <dgm:prSet/>
      <dgm:spPr/>
      <dgm:t>
        <a:bodyPr/>
        <a:lstStyle/>
        <a:p>
          <a:endParaRPr lang="pl-PL"/>
        </a:p>
      </dgm:t>
    </dgm:pt>
    <dgm:pt modelId="{537A71C9-1429-45D8-846B-4BAE788264CA}" type="sibTrans" cxnId="{976A1C1E-6896-4915-B672-0808DD888A75}">
      <dgm:prSet/>
      <dgm:spPr/>
      <dgm:t>
        <a:bodyPr/>
        <a:lstStyle/>
        <a:p>
          <a:endParaRPr lang="pl-PL"/>
        </a:p>
      </dgm:t>
    </dgm:pt>
    <dgm:pt modelId="{32EE9BBF-B02B-4DE9-A826-A3930A24887B}">
      <dgm:prSet phldrT="[Tekst]" custT="1"/>
      <dgm:spPr>
        <a:solidFill>
          <a:srgbClr val="FFC000">
            <a:alpha val="90000"/>
          </a:srgbClr>
        </a:solidFill>
        <a:ln>
          <a:solidFill>
            <a:srgbClr val="FFC000">
              <a:alpha val="90000"/>
            </a:srgbClr>
          </a:solidFill>
        </a:ln>
      </dgm:spPr>
      <dgm:t>
        <a:bodyPr/>
        <a:lstStyle/>
        <a:p>
          <a:pPr algn="just">
            <a:lnSpc>
              <a:spcPct val="100000"/>
            </a:lnSpc>
            <a:spcAft>
              <a:spcPts val="600"/>
            </a:spcAft>
          </a:pPr>
          <a:r>
            <a:rPr lang="pl-PL" sz="1200" b="1" dirty="0"/>
            <a:t>Liczba </a:t>
          </a:r>
          <a:r>
            <a:rPr lang="pl-PL" sz="1200" b="1" dirty="0" smtClean="0"/>
            <a:t>szkół, w </a:t>
          </a:r>
          <a:r>
            <a:rPr lang="pl-PL" sz="1200" b="1" dirty="0"/>
            <a:t>których pracownie przedmiotowe wykorzystują doposażenie zakupione dzięki EFS do prowadzenia zajęć edukacyjnych z przedmiotów </a:t>
          </a:r>
          <a:r>
            <a:rPr lang="pl-PL" sz="1200" b="1" dirty="0" smtClean="0"/>
            <a:t>przyrodniczych lub matematyki.</a:t>
          </a:r>
          <a:endParaRPr lang="pl-PL" sz="1200" b="1" dirty="0"/>
        </a:p>
      </dgm:t>
    </dgm:pt>
    <dgm:pt modelId="{00D5B151-6E85-451D-80BE-DE7F236447A0}" type="parTrans" cxnId="{B6C807A7-A846-47FD-BE65-9166C443B42C}">
      <dgm:prSet/>
      <dgm:spPr/>
      <dgm:t>
        <a:bodyPr/>
        <a:lstStyle/>
        <a:p>
          <a:endParaRPr lang="pl-PL"/>
        </a:p>
      </dgm:t>
    </dgm:pt>
    <dgm:pt modelId="{DC57031B-D14D-42A1-A990-761C91C4EF85}" type="sibTrans" cxnId="{B6C807A7-A846-47FD-BE65-9166C443B42C}">
      <dgm:prSet/>
      <dgm:spPr/>
      <dgm:t>
        <a:bodyPr/>
        <a:lstStyle/>
        <a:p>
          <a:endParaRPr lang="pl-PL"/>
        </a:p>
      </dgm:t>
    </dgm:pt>
    <dgm:pt modelId="{9C158368-C9E0-4942-8526-5CE49BCD721C}">
      <dgm:prSet phldrT="[Tekst]" custT="1"/>
      <dgm:spPr>
        <a:solidFill>
          <a:schemeClr val="bg1">
            <a:lumMod val="65000"/>
          </a:schemeClr>
        </a:solidFill>
      </dgm:spPr>
      <dgm:t>
        <a:bodyPr/>
        <a:lstStyle/>
        <a:p>
          <a:r>
            <a:rPr lang="pl-PL" sz="1600" b="1" u="sng" dirty="0">
              <a:solidFill>
                <a:schemeClr val="tx1"/>
              </a:solidFill>
            </a:rPr>
            <a:t>WSKAŹNIK REZULTATU nr 4</a:t>
          </a:r>
        </a:p>
        <a:p>
          <a:r>
            <a:rPr lang="pl-PL" sz="1600" b="1" u="none" dirty="0">
              <a:solidFill>
                <a:srgbClr val="FF0000"/>
              </a:solidFill>
            </a:rPr>
            <a:t>Liczba szkół i placówek systemu oświaty</a:t>
          </a:r>
          <a:r>
            <a:rPr lang="pl-PL" sz="1600" b="1" u="none" dirty="0">
              <a:solidFill>
                <a:schemeClr val="tx1"/>
              </a:solidFill>
            </a:rPr>
            <a:t> wykorzystujących sprzęt TIK do prowadzenia zajęć edukacyjnych.</a:t>
          </a:r>
        </a:p>
      </dgm:t>
    </dgm:pt>
    <dgm:pt modelId="{B623BF15-8EEA-4288-8854-030DD4F9EF8D}" type="sibTrans" cxnId="{697E7323-548E-4F9A-9050-7724BAC62AE9}">
      <dgm:prSet/>
      <dgm:spPr/>
      <dgm:t>
        <a:bodyPr/>
        <a:lstStyle/>
        <a:p>
          <a:endParaRPr lang="pl-PL"/>
        </a:p>
      </dgm:t>
    </dgm:pt>
    <dgm:pt modelId="{913B76B3-2567-408B-94B7-AFBDAB2A403C}" type="parTrans" cxnId="{697E7323-548E-4F9A-9050-7724BAC62AE9}">
      <dgm:prSet/>
      <dgm:spPr/>
      <dgm:t>
        <a:bodyPr/>
        <a:lstStyle/>
        <a:p>
          <a:endParaRPr lang="pl-PL"/>
        </a:p>
      </dgm:t>
    </dgm:pt>
    <dgm:pt modelId="{2D199BE9-D96D-4096-B485-4ADBBBFA8474}">
      <dgm:prSet phldrT="[Tekst]" custT="1"/>
      <dgm:spPr>
        <a:solidFill>
          <a:srgbClr val="FFC000">
            <a:alpha val="90000"/>
          </a:srgbClr>
        </a:solidFill>
        <a:ln>
          <a:solidFill>
            <a:srgbClr val="FFC000">
              <a:alpha val="90000"/>
            </a:srgbClr>
          </a:solidFill>
        </a:ln>
      </dgm:spPr>
      <dgm:t>
        <a:bodyPr/>
        <a:lstStyle/>
        <a:p>
          <a:pPr algn="just">
            <a:lnSpc>
              <a:spcPct val="100000"/>
            </a:lnSpc>
            <a:spcAft>
              <a:spcPts val="600"/>
            </a:spcAft>
          </a:pPr>
          <a:r>
            <a:rPr lang="pl-PL" sz="1200" b="1" dirty="0">
              <a:solidFill>
                <a:srgbClr val="FF0000"/>
              </a:solidFill>
            </a:rPr>
            <a:t>Wystąpi np. w przypadku realizacji form wsparcia w ramach typu projektu 10.2.B, </a:t>
          </a:r>
          <a:endParaRPr lang="pl-PL" sz="1200" b="1" dirty="0"/>
        </a:p>
      </dgm:t>
    </dgm:pt>
    <dgm:pt modelId="{E7431F42-F3FE-4211-BBB6-6B8BB707376F}" type="parTrans" cxnId="{35FBD1A3-3498-44F2-ACE8-AE7B7F1E87E8}">
      <dgm:prSet/>
      <dgm:spPr/>
    </dgm:pt>
    <dgm:pt modelId="{16C2B6E5-B2B4-44AF-BD70-175CAA796C20}" type="sibTrans" cxnId="{35FBD1A3-3498-44F2-ACE8-AE7B7F1E87E8}">
      <dgm:prSet/>
      <dgm:spPr/>
    </dgm:pt>
    <dgm:pt modelId="{770C4064-5FA4-48C6-9A55-4C9AF4054A34}">
      <dgm:prSet phldrT="[Tekst]" custT="1"/>
      <dgm:spPr>
        <a:solidFill>
          <a:srgbClr val="FFC000">
            <a:alpha val="90000"/>
          </a:srgbClr>
        </a:solidFill>
        <a:ln>
          <a:solidFill>
            <a:srgbClr val="FFC000">
              <a:alpha val="90000"/>
            </a:srgbClr>
          </a:solidFill>
        </a:ln>
      </dgm:spPr>
      <dgm:t>
        <a:bodyPr/>
        <a:lstStyle/>
        <a:p>
          <a:pPr algn="just"/>
          <a:r>
            <a:rPr lang="pl-PL" sz="1400" b="1" dirty="0">
              <a:solidFill>
                <a:schemeClr val="tx1"/>
              </a:solidFill>
              <a:latin typeface="+mn-lt"/>
            </a:rPr>
            <a:t>Liczba szkół </a:t>
          </a:r>
          <a:r>
            <a:rPr lang="pl-PL" sz="1400" b="1" dirty="0" smtClean="0">
              <a:solidFill>
                <a:schemeClr val="tx1"/>
              </a:solidFill>
              <a:latin typeface="+mn-lt"/>
            </a:rPr>
            <a:t>oraz placówek </a:t>
          </a:r>
          <a:r>
            <a:rPr lang="pl-PL" sz="1400" b="1" dirty="0">
              <a:solidFill>
                <a:schemeClr val="tx1"/>
              </a:solidFill>
              <a:latin typeface="+mn-lt"/>
            </a:rPr>
            <a:t>systemu oświaty wykorzystujących do prowadzenia zajęć edukacyjnych sprzęt </a:t>
          </a:r>
          <a:r>
            <a:rPr lang="pl-PL" sz="1400" b="1" dirty="0" smtClean="0">
              <a:solidFill>
                <a:schemeClr val="tx1"/>
              </a:solidFill>
              <a:latin typeface="+mn-lt"/>
            </a:rPr>
            <a:t>rozumiany jako  pomoce dydaktyczne oraz narzędzia technologii informacyjno-edukacyjnych (TIK) zakupione </a:t>
          </a:r>
          <a:r>
            <a:rPr lang="pl-PL" sz="1400" b="1" dirty="0">
              <a:solidFill>
                <a:schemeClr val="tx1"/>
              </a:solidFill>
              <a:latin typeface="+mn-lt"/>
            </a:rPr>
            <a:t>dzięki EFS.</a:t>
          </a:r>
        </a:p>
      </dgm:t>
    </dgm:pt>
    <dgm:pt modelId="{4806F532-C996-489E-8395-D476750209CE}" type="parTrans" cxnId="{09CFFB2F-A178-4719-8AEA-53265FFB1595}">
      <dgm:prSet/>
      <dgm:spPr/>
    </dgm:pt>
    <dgm:pt modelId="{44DD8177-8FE0-448A-8063-EEED58CBE818}" type="sibTrans" cxnId="{09CFFB2F-A178-4719-8AEA-53265FFB1595}">
      <dgm:prSet/>
      <dgm:spPr/>
    </dgm:pt>
    <dgm:pt modelId="{0A23AAFE-EB10-4EBB-BA5A-7E271D2919EB}">
      <dgm:prSet phldrT="[Tekst]" custT="1"/>
      <dgm:spPr>
        <a:solidFill>
          <a:srgbClr val="FFC000">
            <a:alpha val="90000"/>
          </a:srgbClr>
        </a:solidFill>
        <a:ln>
          <a:solidFill>
            <a:srgbClr val="FFC000">
              <a:alpha val="90000"/>
            </a:srgbClr>
          </a:solidFill>
        </a:ln>
      </dgm:spPr>
      <dgm:t>
        <a:bodyPr/>
        <a:lstStyle/>
        <a:p>
          <a:pPr algn="just"/>
          <a:r>
            <a:rPr lang="pl-PL" sz="1400" b="1" dirty="0">
              <a:solidFill>
                <a:srgbClr val="FF0000"/>
              </a:solidFill>
            </a:rPr>
            <a:t>Wystąpi np. w przypadku realizacji form wsparcia w ramach typu projektu 10.2.A, </a:t>
          </a:r>
          <a:endParaRPr lang="pl-PL" sz="1400" b="1" dirty="0">
            <a:solidFill>
              <a:srgbClr val="B466E0"/>
            </a:solidFill>
            <a:latin typeface="+mn-lt"/>
          </a:endParaRPr>
        </a:p>
      </dgm:t>
    </dgm:pt>
    <dgm:pt modelId="{CB5C98C9-AE74-414E-B3A2-B5E5409E4474}" type="parTrans" cxnId="{643C77A2-74FA-4377-8953-C32CAA1603A8}">
      <dgm:prSet/>
      <dgm:spPr/>
    </dgm:pt>
    <dgm:pt modelId="{BCCE0CAB-2AE8-4C71-A403-25D91C82C9B7}" type="sibTrans" cxnId="{643C77A2-74FA-4377-8953-C32CAA1603A8}">
      <dgm:prSet/>
      <dgm:spPr/>
    </dgm:pt>
    <dgm:pt modelId="{A82570EB-9047-4C30-B34C-BC41F943A042}" type="pres">
      <dgm:prSet presAssocID="{1A53B528-4B73-4476-AAA3-DA53D8694E89}" presName="Name0" presStyleCnt="0">
        <dgm:presLayoutVars>
          <dgm:dir/>
          <dgm:animLvl val="lvl"/>
          <dgm:resizeHandles val="exact"/>
        </dgm:presLayoutVars>
      </dgm:prSet>
      <dgm:spPr/>
      <dgm:t>
        <a:bodyPr/>
        <a:lstStyle/>
        <a:p>
          <a:endParaRPr lang="pl-PL"/>
        </a:p>
      </dgm:t>
    </dgm:pt>
    <dgm:pt modelId="{74CEAA77-1A9F-4EE7-8009-B36DC94847D6}" type="pres">
      <dgm:prSet presAssocID="{621AB93B-5B7B-404A-AAC6-82585374894E}" presName="linNode" presStyleCnt="0"/>
      <dgm:spPr/>
    </dgm:pt>
    <dgm:pt modelId="{30A5BAFA-D867-4432-A555-078896BF780D}" type="pres">
      <dgm:prSet presAssocID="{621AB93B-5B7B-404A-AAC6-82585374894E}" presName="parentText" presStyleLbl="node1" presStyleIdx="0" presStyleCnt="2" custLinFactNeighborX="415" custLinFactNeighborY="361">
        <dgm:presLayoutVars>
          <dgm:chMax val="1"/>
          <dgm:bulletEnabled val="1"/>
        </dgm:presLayoutVars>
      </dgm:prSet>
      <dgm:spPr/>
      <dgm:t>
        <a:bodyPr/>
        <a:lstStyle/>
        <a:p>
          <a:endParaRPr lang="pl-PL"/>
        </a:p>
      </dgm:t>
    </dgm:pt>
    <dgm:pt modelId="{5DB3C171-F262-490B-B8BB-BFFA46B0586B}" type="pres">
      <dgm:prSet presAssocID="{621AB93B-5B7B-404A-AAC6-82585374894E}" presName="descendantText" presStyleLbl="alignAccFollowNode1" presStyleIdx="0" presStyleCnt="2" custScaleY="117609" custLinFactNeighborX="136" custLinFactNeighborY="-5">
        <dgm:presLayoutVars>
          <dgm:bulletEnabled val="1"/>
        </dgm:presLayoutVars>
      </dgm:prSet>
      <dgm:spPr/>
      <dgm:t>
        <a:bodyPr/>
        <a:lstStyle/>
        <a:p>
          <a:endParaRPr lang="pl-PL"/>
        </a:p>
      </dgm:t>
    </dgm:pt>
    <dgm:pt modelId="{21203062-3061-4CFA-A1DC-A3C8D1B70C6A}" type="pres">
      <dgm:prSet presAssocID="{537A71C9-1429-45D8-846B-4BAE788264CA}" presName="sp" presStyleCnt="0"/>
      <dgm:spPr/>
    </dgm:pt>
    <dgm:pt modelId="{AAC7EB03-0D34-4E53-AA54-FF39894E56F4}" type="pres">
      <dgm:prSet presAssocID="{9C158368-C9E0-4942-8526-5CE49BCD721C}" presName="linNode" presStyleCnt="0"/>
      <dgm:spPr/>
    </dgm:pt>
    <dgm:pt modelId="{EC26B3CA-5F55-4ED6-AEA1-83422FEC2FA3}" type="pres">
      <dgm:prSet presAssocID="{9C158368-C9E0-4942-8526-5CE49BCD721C}" presName="parentText" presStyleLbl="node1" presStyleIdx="1" presStyleCnt="2">
        <dgm:presLayoutVars>
          <dgm:chMax val="1"/>
          <dgm:bulletEnabled val="1"/>
        </dgm:presLayoutVars>
      </dgm:prSet>
      <dgm:spPr/>
      <dgm:t>
        <a:bodyPr/>
        <a:lstStyle/>
        <a:p>
          <a:endParaRPr lang="pl-PL"/>
        </a:p>
      </dgm:t>
    </dgm:pt>
    <dgm:pt modelId="{6057DA86-162F-440C-8D5E-0A6D86B8CF0F}" type="pres">
      <dgm:prSet presAssocID="{9C158368-C9E0-4942-8526-5CE49BCD721C}" presName="descendantText" presStyleLbl="alignAccFollowNode1" presStyleIdx="1" presStyleCnt="2" custScaleY="115688">
        <dgm:presLayoutVars>
          <dgm:bulletEnabled val="1"/>
        </dgm:presLayoutVars>
      </dgm:prSet>
      <dgm:spPr/>
      <dgm:t>
        <a:bodyPr/>
        <a:lstStyle/>
        <a:p>
          <a:endParaRPr lang="pl-PL"/>
        </a:p>
      </dgm:t>
    </dgm:pt>
  </dgm:ptLst>
  <dgm:cxnLst>
    <dgm:cxn modelId="{6B06A1FF-0516-4DBD-9B0C-C84F7AE292A8}" type="presOf" srcId="{9C158368-C9E0-4942-8526-5CE49BCD721C}" destId="{EC26B3CA-5F55-4ED6-AEA1-83422FEC2FA3}" srcOrd="0" destOrd="0" presId="urn:microsoft.com/office/officeart/2005/8/layout/vList5"/>
    <dgm:cxn modelId="{B6C807A7-A846-47FD-BE65-9166C443B42C}" srcId="{621AB93B-5B7B-404A-AAC6-82585374894E}" destId="{32EE9BBF-B02B-4DE9-A826-A3930A24887B}" srcOrd="0" destOrd="0" parTransId="{00D5B151-6E85-451D-80BE-DE7F236447A0}" sibTransId="{DC57031B-D14D-42A1-A990-761C91C4EF85}"/>
    <dgm:cxn modelId="{697E7323-548E-4F9A-9050-7724BAC62AE9}" srcId="{1A53B528-4B73-4476-AAA3-DA53D8694E89}" destId="{9C158368-C9E0-4942-8526-5CE49BCD721C}" srcOrd="1" destOrd="0" parTransId="{913B76B3-2567-408B-94B7-AFBDAB2A403C}" sibTransId="{B623BF15-8EEA-4288-8854-030DD4F9EF8D}"/>
    <dgm:cxn modelId="{535FACBA-D51F-44CA-83D1-55DF935D849F}" type="presOf" srcId="{621AB93B-5B7B-404A-AAC6-82585374894E}" destId="{30A5BAFA-D867-4432-A555-078896BF780D}" srcOrd="0" destOrd="0" presId="urn:microsoft.com/office/officeart/2005/8/layout/vList5"/>
    <dgm:cxn modelId="{09CFFB2F-A178-4719-8AEA-53265FFB1595}" srcId="{9C158368-C9E0-4942-8526-5CE49BCD721C}" destId="{770C4064-5FA4-48C6-9A55-4C9AF4054A34}" srcOrd="0" destOrd="0" parTransId="{4806F532-C996-489E-8395-D476750209CE}" sibTransId="{44DD8177-8FE0-448A-8063-EEED58CBE818}"/>
    <dgm:cxn modelId="{2F6F504E-30B0-443F-809C-FBF64C78B456}" type="presOf" srcId="{0A23AAFE-EB10-4EBB-BA5A-7E271D2919EB}" destId="{6057DA86-162F-440C-8D5E-0A6D86B8CF0F}" srcOrd="0" destOrd="1" presId="urn:microsoft.com/office/officeart/2005/8/layout/vList5"/>
    <dgm:cxn modelId="{643C77A2-74FA-4377-8953-C32CAA1603A8}" srcId="{9C158368-C9E0-4942-8526-5CE49BCD721C}" destId="{0A23AAFE-EB10-4EBB-BA5A-7E271D2919EB}" srcOrd="1" destOrd="0" parTransId="{CB5C98C9-AE74-414E-B3A2-B5E5409E4474}" sibTransId="{BCCE0CAB-2AE8-4C71-A403-25D91C82C9B7}"/>
    <dgm:cxn modelId="{95A68324-2E70-4FC2-8A5C-ED9F112860A9}" type="presOf" srcId="{32EE9BBF-B02B-4DE9-A826-A3930A24887B}" destId="{5DB3C171-F262-490B-B8BB-BFFA46B0586B}" srcOrd="0" destOrd="0" presId="urn:microsoft.com/office/officeart/2005/8/layout/vList5"/>
    <dgm:cxn modelId="{2F1677ED-C28A-487B-96D0-95DA07569BFF}" type="presOf" srcId="{770C4064-5FA4-48C6-9A55-4C9AF4054A34}" destId="{6057DA86-162F-440C-8D5E-0A6D86B8CF0F}" srcOrd="0" destOrd="0" presId="urn:microsoft.com/office/officeart/2005/8/layout/vList5"/>
    <dgm:cxn modelId="{976A1C1E-6896-4915-B672-0808DD888A75}" srcId="{1A53B528-4B73-4476-AAA3-DA53D8694E89}" destId="{621AB93B-5B7B-404A-AAC6-82585374894E}" srcOrd="0" destOrd="0" parTransId="{4935FEB2-1035-40C5-9A3F-135B06D2ABF1}" sibTransId="{537A71C9-1429-45D8-846B-4BAE788264CA}"/>
    <dgm:cxn modelId="{35FBD1A3-3498-44F2-ACE8-AE7B7F1E87E8}" srcId="{621AB93B-5B7B-404A-AAC6-82585374894E}" destId="{2D199BE9-D96D-4096-B485-4ADBBBFA8474}" srcOrd="1" destOrd="0" parTransId="{E7431F42-F3FE-4211-BBB6-6B8BB707376F}" sibTransId="{16C2B6E5-B2B4-44AF-BD70-175CAA796C20}"/>
    <dgm:cxn modelId="{8614CC8C-2AA9-4B42-8305-7E8E28941C0B}" type="presOf" srcId="{2D199BE9-D96D-4096-B485-4ADBBBFA8474}" destId="{5DB3C171-F262-490B-B8BB-BFFA46B0586B}" srcOrd="0" destOrd="1" presId="urn:microsoft.com/office/officeart/2005/8/layout/vList5"/>
    <dgm:cxn modelId="{E6C15F45-0BE6-41F2-A147-185159FA6A28}" type="presOf" srcId="{1A53B528-4B73-4476-AAA3-DA53D8694E89}" destId="{A82570EB-9047-4C30-B34C-BC41F943A042}" srcOrd="0" destOrd="0" presId="urn:microsoft.com/office/officeart/2005/8/layout/vList5"/>
    <dgm:cxn modelId="{119691A6-F956-499F-856E-61AA337F0330}" type="presParOf" srcId="{A82570EB-9047-4C30-B34C-BC41F943A042}" destId="{74CEAA77-1A9F-4EE7-8009-B36DC94847D6}" srcOrd="0" destOrd="0" presId="urn:microsoft.com/office/officeart/2005/8/layout/vList5"/>
    <dgm:cxn modelId="{1047F57D-04A4-47A1-A199-972269CAD3A0}" type="presParOf" srcId="{74CEAA77-1A9F-4EE7-8009-B36DC94847D6}" destId="{30A5BAFA-D867-4432-A555-078896BF780D}" srcOrd="0" destOrd="0" presId="urn:microsoft.com/office/officeart/2005/8/layout/vList5"/>
    <dgm:cxn modelId="{ECDF6C5D-E058-4E4F-A3F6-999584291C48}" type="presParOf" srcId="{74CEAA77-1A9F-4EE7-8009-B36DC94847D6}" destId="{5DB3C171-F262-490B-B8BB-BFFA46B0586B}" srcOrd="1" destOrd="0" presId="urn:microsoft.com/office/officeart/2005/8/layout/vList5"/>
    <dgm:cxn modelId="{CDF5286F-ADE7-47B6-9F9C-1219F2C8F79E}" type="presParOf" srcId="{A82570EB-9047-4C30-B34C-BC41F943A042}" destId="{21203062-3061-4CFA-A1DC-A3C8D1B70C6A}" srcOrd="1" destOrd="0" presId="urn:microsoft.com/office/officeart/2005/8/layout/vList5"/>
    <dgm:cxn modelId="{541069CF-D0DD-49F8-8389-93518ED15B31}" type="presParOf" srcId="{A82570EB-9047-4C30-B34C-BC41F943A042}" destId="{AAC7EB03-0D34-4E53-AA54-FF39894E56F4}" srcOrd="2" destOrd="0" presId="urn:microsoft.com/office/officeart/2005/8/layout/vList5"/>
    <dgm:cxn modelId="{7222F3D8-008F-4927-96A6-23965D51E551}" type="presParOf" srcId="{AAC7EB03-0D34-4E53-AA54-FF39894E56F4}" destId="{EC26B3CA-5F55-4ED6-AEA1-83422FEC2FA3}" srcOrd="0" destOrd="0" presId="urn:microsoft.com/office/officeart/2005/8/layout/vList5"/>
    <dgm:cxn modelId="{F5DB60CA-55A6-4E63-838C-3A1BADD6EB48}" type="presParOf" srcId="{AAC7EB03-0D34-4E53-AA54-FF39894E56F4}" destId="{6057DA86-162F-440C-8D5E-0A6D86B8CF0F}" srcOrd="1" destOrd="0" presId="urn:microsoft.com/office/officeart/2005/8/layout/vList5"/>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22.xml><?xml version="1.0" encoding="utf-8"?>
<dgm:dataModel xmlns:dgm="http://schemas.openxmlformats.org/drawingml/2006/diagram" xmlns:a="http://schemas.openxmlformats.org/drawingml/2006/main">
  <dgm:ptLst>
    <dgm:pt modelId="{1A53B528-4B73-4476-AAA3-DA53D8694E89}"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pl-PL"/>
        </a:p>
      </dgm:t>
    </dgm:pt>
    <dgm:pt modelId="{621AB93B-5B7B-404A-AAC6-82585374894E}">
      <dgm:prSet phldrT="[Tekst]" custT="1"/>
      <dgm:spPr>
        <a:solidFill>
          <a:schemeClr val="bg1">
            <a:lumMod val="65000"/>
          </a:schemeClr>
        </a:solidFill>
      </dgm:spPr>
      <dgm:t>
        <a:bodyPr/>
        <a:lstStyle/>
        <a:p>
          <a:pPr algn="ctr"/>
          <a:r>
            <a:rPr lang="pl-PL" sz="1600" b="1" u="sng" dirty="0">
              <a:solidFill>
                <a:schemeClr val="tx1"/>
              </a:solidFill>
            </a:rPr>
            <a:t>WSKAŹNIK HORYZONTALNY nr 1</a:t>
          </a:r>
        </a:p>
        <a:p>
          <a:pPr algn="ctr"/>
          <a:r>
            <a:rPr lang="pl-PL" sz="1600" b="1" u="none" dirty="0">
              <a:solidFill>
                <a:srgbClr val="FF0000"/>
              </a:solidFill>
            </a:rPr>
            <a:t>Liczba obiektów </a:t>
          </a:r>
          <a:r>
            <a:rPr lang="pl-PL" sz="1600" b="1" u="none" dirty="0">
              <a:solidFill>
                <a:schemeClr val="tx1"/>
              </a:solidFill>
            </a:rPr>
            <a:t>dostosowanych do potrzeb osób z </a:t>
          </a:r>
          <a:r>
            <a:rPr lang="pl-PL" sz="1600" b="1" u="none" dirty="0" err="1">
              <a:solidFill>
                <a:schemeClr val="tx1"/>
              </a:solidFill>
            </a:rPr>
            <a:t>niepełnosprawnościami</a:t>
          </a:r>
          <a:endParaRPr lang="pl-PL" sz="1600" b="1" u="none" dirty="0"/>
        </a:p>
      </dgm:t>
    </dgm:pt>
    <dgm:pt modelId="{4935FEB2-1035-40C5-9A3F-135B06D2ABF1}" type="parTrans" cxnId="{976A1C1E-6896-4915-B672-0808DD888A75}">
      <dgm:prSet/>
      <dgm:spPr/>
      <dgm:t>
        <a:bodyPr/>
        <a:lstStyle/>
        <a:p>
          <a:endParaRPr lang="pl-PL"/>
        </a:p>
      </dgm:t>
    </dgm:pt>
    <dgm:pt modelId="{537A71C9-1429-45D8-846B-4BAE788264CA}" type="sibTrans" cxnId="{976A1C1E-6896-4915-B672-0808DD888A75}">
      <dgm:prSet/>
      <dgm:spPr/>
      <dgm:t>
        <a:bodyPr/>
        <a:lstStyle/>
        <a:p>
          <a:endParaRPr lang="pl-PL"/>
        </a:p>
      </dgm:t>
    </dgm:pt>
    <dgm:pt modelId="{32EE9BBF-B02B-4DE9-A826-A3930A24887B}">
      <dgm:prSet phldrT="[Tekst]" custT="1"/>
      <dgm:spPr>
        <a:solidFill>
          <a:srgbClr val="FFC000">
            <a:alpha val="90000"/>
          </a:srgbClr>
        </a:solidFill>
        <a:ln>
          <a:solidFill>
            <a:srgbClr val="FFC000">
              <a:alpha val="90000"/>
            </a:srgbClr>
          </a:solidFill>
        </a:ln>
      </dgm:spPr>
      <dgm:t>
        <a:bodyPr/>
        <a:lstStyle/>
        <a:p>
          <a:pPr algn="just">
            <a:lnSpc>
              <a:spcPct val="100000"/>
            </a:lnSpc>
            <a:spcAft>
              <a:spcPts val="600"/>
            </a:spcAft>
          </a:pPr>
          <a:r>
            <a:rPr lang="pl-PL" sz="1200" b="1" dirty="0"/>
            <a:t>Wskaźnik odnosi się do liczby obiektów, które zaopatrzono w specjalne podjazdy, windy, urządzenia głośnomówiące, bądź inne udogodnienia (tj. usunięcie barier w dostępie, w szczególności barier architektonicznych) ułatwiające dostęp do tych obiektów i poruszanie się po nich osobom niepełnosprawnym ruchowo czy sensorycznie.</a:t>
          </a:r>
        </a:p>
      </dgm:t>
    </dgm:pt>
    <dgm:pt modelId="{00D5B151-6E85-451D-80BE-DE7F236447A0}" type="parTrans" cxnId="{B6C807A7-A846-47FD-BE65-9166C443B42C}">
      <dgm:prSet/>
      <dgm:spPr/>
      <dgm:t>
        <a:bodyPr/>
        <a:lstStyle/>
        <a:p>
          <a:endParaRPr lang="pl-PL"/>
        </a:p>
      </dgm:t>
    </dgm:pt>
    <dgm:pt modelId="{DC57031B-D14D-42A1-A990-761C91C4EF85}" type="sibTrans" cxnId="{B6C807A7-A846-47FD-BE65-9166C443B42C}">
      <dgm:prSet/>
      <dgm:spPr/>
      <dgm:t>
        <a:bodyPr/>
        <a:lstStyle/>
        <a:p>
          <a:endParaRPr lang="pl-PL"/>
        </a:p>
      </dgm:t>
    </dgm:pt>
    <dgm:pt modelId="{9C158368-C9E0-4942-8526-5CE49BCD721C}">
      <dgm:prSet phldrT="[Tekst]" custT="1"/>
      <dgm:spPr>
        <a:solidFill>
          <a:schemeClr val="bg1">
            <a:lumMod val="65000"/>
          </a:schemeClr>
        </a:solidFill>
      </dgm:spPr>
      <dgm:t>
        <a:bodyPr/>
        <a:lstStyle/>
        <a:p>
          <a:r>
            <a:rPr lang="pl-PL" sz="1600" b="1" u="sng" dirty="0">
              <a:solidFill>
                <a:schemeClr val="tx1"/>
              </a:solidFill>
            </a:rPr>
            <a:t>WSKAŹNIK HORYZONTALNY nr 2</a:t>
          </a:r>
        </a:p>
        <a:p>
          <a:r>
            <a:rPr lang="pl-PL" sz="1600" b="1" u="none" dirty="0">
              <a:solidFill>
                <a:srgbClr val="FF0000"/>
              </a:solidFill>
            </a:rPr>
            <a:t>Liczba osób </a:t>
          </a:r>
          <a:r>
            <a:rPr lang="pl-PL" sz="1600" b="1" u="none" dirty="0">
              <a:solidFill>
                <a:schemeClr val="tx1"/>
              </a:solidFill>
            </a:rPr>
            <a:t>objętych szkoleniami/doradztwem w zakresie kompetencji cyfrowych</a:t>
          </a:r>
        </a:p>
      </dgm:t>
    </dgm:pt>
    <dgm:pt modelId="{B623BF15-8EEA-4288-8854-030DD4F9EF8D}" type="sibTrans" cxnId="{697E7323-548E-4F9A-9050-7724BAC62AE9}">
      <dgm:prSet/>
      <dgm:spPr/>
      <dgm:t>
        <a:bodyPr/>
        <a:lstStyle/>
        <a:p>
          <a:endParaRPr lang="pl-PL"/>
        </a:p>
      </dgm:t>
    </dgm:pt>
    <dgm:pt modelId="{913B76B3-2567-408B-94B7-AFBDAB2A403C}" type="parTrans" cxnId="{697E7323-548E-4F9A-9050-7724BAC62AE9}">
      <dgm:prSet/>
      <dgm:spPr/>
      <dgm:t>
        <a:bodyPr/>
        <a:lstStyle/>
        <a:p>
          <a:endParaRPr lang="pl-PL"/>
        </a:p>
      </dgm:t>
    </dgm:pt>
    <dgm:pt modelId="{2D199BE9-D96D-4096-B485-4ADBBBFA8474}">
      <dgm:prSet phldrT="[Tekst]" custT="1"/>
      <dgm:spPr>
        <a:solidFill>
          <a:srgbClr val="FFC000">
            <a:alpha val="90000"/>
          </a:srgbClr>
        </a:solidFill>
        <a:ln>
          <a:solidFill>
            <a:srgbClr val="FFC000">
              <a:alpha val="90000"/>
            </a:srgbClr>
          </a:solidFill>
        </a:ln>
      </dgm:spPr>
      <dgm:t>
        <a:bodyPr/>
        <a:lstStyle/>
        <a:p>
          <a:pPr algn="just">
            <a:lnSpc>
              <a:spcPct val="100000"/>
            </a:lnSpc>
            <a:spcAft>
              <a:spcPts val="600"/>
            </a:spcAft>
          </a:pPr>
          <a:r>
            <a:rPr lang="pl-PL" sz="1200" b="1" dirty="0">
              <a:solidFill>
                <a:srgbClr val="FF0000"/>
              </a:solidFill>
            </a:rPr>
            <a:t>Wskaźnik należy wybrać bez względu na typ projektu i formy wsparcia (bez konieczności podawania wartości docelowej większej od 0)</a:t>
          </a:r>
        </a:p>
      </dgm:t>
    </dgm:pt>
    <dgm:pt modelId="{E7431F42-F3FE-4211-BBB6-6B8BB707376F}" type="parTrans" cxnId="{35FBD1A3-3498-44F2-ACE8-AE7B7F1E87E8}">
      <dgm:prSet/>
      <dgm:spPr/>
      <dgm:t>
        <a:bodyPr/>
        <a:lstStyle/>
        <a:p>
          <a:endParaRPr lang="pl-PL"/>
        </a:p>
      </dgm:t>
    </dgm:pt>
    <dgm:pt modelId="{16C2B6E5-B2B4-44AF-BD70-175CAA796C20}" type="sibTrans" cxnId="{35FBD1A3-3498-44F2-ACE8-AE7B7F1E87E8}">
      <dgm:prSet/>
      <dgm:spPr/>
      <dgm:t>
        <a:bodyPr/>
        <a:lstStyle/>
        <a:p>
          <a:endParaRPr lang="pl-PL"/>
        </a:p>
      </dgm:t>
    </dgm:pt>
    <dgm:pt modelId="{770C4064-5FA4-48C6-9A55-4C9AF4054A34}">
      <dgm:prSet phldrT="[Tekst]" custT="1"/>
      <dgm:spPr>
        <a:solidFill>
          <a:srgbClr val="FFC000">
            <a:alpha val="90000"/>
          </a:srgbClr>
        </a:solidFill>
        <a:ln>
          <a:solidFill>
            <a:srgbClr val="FFC000">
              <a:alpha val="90000"/>
            </a:srgbClr>
          </a:solidFill>
        </a:ln>
      </dgm:spPr>
      <dgm:t>
        <a:bodyPr/>
        <a:lstStyle/>
        <a:p>
          <a:pPr algn="just"/>
          <a:r>
            <a:rPr lang="pl-PL" sz="1200" b="1" dirty="0">
              <a:solidFill>
                <a:schemeClr val="tx1"/>
              </a:solidFill>
              <a:latin typeface="+mn-lt"/>
            </a:rPr>
            <a:t>Wskaźnik mierzy liczbę osób objętych szkoleniami/doradztwem w zakresie nabywania/doskonalenia umiejętności warunkujących efektywne korzystanie z mediów elektronicznych tj. m.in. korzystania z komputera, różnych rodzajów oprogramowania, </a:t>
          </a:r>
          <a:r>
            <a:rPr lang="pl-PL" sz="1200" b="1" dirty="0" err="1">
              <a:solidFill>
                <a:schemeClr val="tx1"/>
              </a:solidFill>
              <a:latin typeface="+mn-lt"/>
            </a:rPr>
            <a:t>internetu</a:t>
          </a:r>
          <a:r>
            <a:rPr lang="pl-PL" sz="1200" b="1" dirty="0">
              <a:solidFill>
                <a:schemeClr val="tx1"/>
              </a:solidFill>
              <a:latin typeface="+mn-lt"/>
            </a:rPr>
            <a:t> oraz kompetencji ściśle informatycznych (np. programowanie, zarządzanie bazami danych, administracja sieciami, administracja witrynami internetowymi).</a:t>
          </a:r>
        </a:p>
      </dgm:t>
    </dgm:pt>
    <dgm:pt modelId="{4806F532-C996-489E-8395-D476750209CE}" type="parTrans" cxnId="{09CFFB2F-A178-4719-8AEA-53265FFB1595}">
      <dgm:prSet/>
      <dgm:spPr/>
      <dgm:t>
        <a:bodyPr/>
        <a:lstStyle/>
        <a:p>
          <a:endParaRPr lang="pl-PL"/>
        </a:p>
      </dgm:t>
    </dgm:pt>
    <dgm:pt modelId="{44DD8177-8FE0-448A-8063-EEED58CBE818}" type="sibTrans" cxnId="{09CFFB2F-A178-4719-8AEA-53265FFB1595}">
      <dgm:prSet/>
      <dgm:spPr/>
      <dgm:t>
        <a:bodyPr/>
        <a:lstStyle/>
        <a:p>
          <a:endParaRPr lang="pl-PL"/>
        </a:p>
      </dgm:t>
    </dgm:pt>
    <dgm:pt modelId="{0A23AAFE-EB10-4EBB-BA5A-7E271D2919EB}">
      <dgm:prSet phldrT="[Tekst]" custT="1"/>
      <dgm:spPr>
        <a:solidFill>
          <a:srgbClr val="FFC000">
            <a:alpha val="90000"/>
          </a:srgbClr>
        </a:solidFill>
        <a:ln>
          <a:solidFill>
            <a:srgbClr val="FFC000">
              <a:alpha val="90000"/>
            </a:srgbClr>
          </a:solidFill>
        </a:ln>
      </dgm:spPr>
      <dgm:t>
        <a:bodyPr/>
        <a:lstStyle/>
        <a:p>
          <a:pPr algn="just"/>
          <a:r>
            <a:rPr lang="pl-PL" sz="1200" b="1" dirty="0">
              <a:solidFill>
                <a:srgbClr val="FF0000"/>
              </a:solidFill>
            </a:rPr>
            <a:t>Wskaźnik należy wybrać bez względu na typ projektu i formy wsparcia (bez konieczności podawania wartości docelowej większej od 0)</a:t>
          </a:r>
          <a:endParaRPr lang="pl-PL" sz="1200" b="1" dirty="0">
            <a:solidFill>
              <a:srgbClr val="B466E0"/>
            </a:solidFill>
            <a:latin typeface="+mn-lt"/>
          </a:endParaRPr>
        </a:p>
      </dgm:t>
    </dgm:pt>
    <dgm:pt modelId="{CB5C98C9-AE74-414E-B3A2-B5E5409E4474}" type="parTrans" cxnId="{643C77A2-74FA-4377-8953-C32CAA1603A8}">
      <dgm:prSet/>
      <dgm:spPr/>
      <dgm:t>
        <a:bodyPr/>
        <a:lstStyle/>
        <a:p>
          <a:endParaRPr lang="pl-PL"/>
        </a:p>
      </dgm:t>
    </dgm:pt>
    <dgm:pt modelId="{BCCE0CAB-2AE8-4C71-A403-25D91C82C9B7}" type="sibTrans" cxnId="{643C77A2-74FA-4377-8953-C32CAA1603A8}">
      <dgm:prSet/>
      <dgm:spPr/>
      <dgm:t>
        <a:bodyPr/>
        <a:lstStyle/>
        <a:p>
          <a:endParaRPr lang="pl-PL"/>
        </a:p>
      </dgm:t>
    </dgm:pt>
    <dgm:pt modelId="{A82570EB-9047-4C30-B34C-BC41F943A042}" type="pres">
      <dgm:prSet presAssocID="{1A53B528-4B73-4476-AAA3-DA53D8694E89}" presName="Name0" presStyleCnt="0">
        <dgm:presLayoutVars>
          <dgm:dir/>
          <dgm:animLvl val="lvl"/>
          <dgm:resizeHandles val="exact"/>
        </dgm:presLayoutVars>
      </dgm:prSet>
      <dgm:spPr/>
      <dgm:t>
        <a:bodyPr/>
        <a:lstStyle/>
        <a:p>
          <a:endParaRPr lang="pl-PL"/>
        </a:p>
      </dgm:t>
    </dgm:pt>
    <dgm:pt modelId="{74CEAA77-1A9F-4EE7-8009-B36DC94847D6}" type="pres">
      <dgm:prSet presAssocID="{621AB93B-5B7B-404A-AAC6-82585374894E}" presName="linNode" presStyleCnt="0"/>
      <dgm:spPr/>
    </dgm:pt>
    <dgm:pt modelId="{30A5BAFA-D867-4432-A555-078896BF780D}" type="pres">
      <dgm:prSet presAssocID="{621AB93B-5B7B-404A-AAC6-82585374894E}" presName="parentText" presStyleLbl="node1" presStyleIdx="0" presStyleCnt="2" custLinFactNeighborX="415" custLinFactNeighborY="361">
        <dgm:presLayoutVars>
          <dgm:chMax val="1"/>
          <dgm:bulletEnabled val="1"/>
        </dgm:presLayoutVars>
      </dgm:prSet>
      <dgm:spPr/>
      <dgm:t>
        <a:bodyPr/>
        <a:lstStyle/>
        <a:p>
          <a:endParaRPr lang="pl-PL"/>
        </a:p>
      </dgm:t>
    </dgm:pt>
    <dgm:pt modelId="{5DB3C171-F262-490B-B8BB-BFFA46B0586B}" type="pres">
      <dgm:prSet presAssocID="{621AB93B-5B7B-404A-AAC6-82585374894E}" presName="descendantText" presStyleLbl="alignAccFollowNode1" presStyleIdx="0" presStyleCnt="2" custScaleY="128270" custLinFactNeighborX="136" custLinFactNeighborY="-5">
        <dgm:presLayoutVars>
          <dgm:bulletEnabled val="1"/>
        </dgm:presLayoutVars>
      </dgm:prSet>
      <dgm:spPr/>
      <dgm:t>
        <a:bodyPr/>
        <a:lstStyle/>
        <a:p>
          <a:endParaRPr lang="pl-PL"/>
        </a:p>
      </dgm:t>
    </dgm:pt>
    <dgm:pt modelId="{21203062-3061-4CFA-A1DC-A3C8D1B70C6A}" type="pres">
      <dgm:prSet presAssocID="{537A71C9-1429-45D8-846B-4BAE788264CA}" presName="sp" presStyleCnt="0"/>
      <dgm:spPr/>
    </dgm:pt>
    <dgm:pt modelId="{AAC7EB03-0D34-4E53-AA54-FF39894E56F4}" type="pres">
      <dgm:prSet presAssocID="{9C158368-C9E0-4942-8526-5CE49BCD721C}" presName="linNode" presStyleCnt="0"/>
      <dgm:spPr/>
    </dgm:pt>
    <dgm:pt modelId="{EC26B3CA-5F55-4ED6-AEA1-83422FEC2FA3}" type="pres">
      <dgm:prSet presAssocID="{9C158368-C9E0-4942-8526-5CE49BCD721C}" presName="parentText" presStyleLbl="node1" presStyleIdx="1" presStyleCnt="2">
        <dgm:presLayoutVars>
          <dgm:chMax val="1"/>
          <dgm:bulletEnabled val="1"/>
        </dgm:presLayoutVars>
      </dgm:prSet>
      <dgm:spPr/>
      <dgm:t>
        <a:bodyPr/>
        <a:lstStyle/>
        <a:p>
          <a:endParaRPr lang="pl-PL"/>
        </a:p>
      </dgm:t>
    </dgm:pt>
    <dgm:pt modelId="{6057DA86-162F-440C-8D5E-0A6D86B8CF0F}" type="pres">
      <dgm:prSet presAssocID="{9C158368-C9E0-4942-8526-5CE49BCD721C}" presName="descendantText" presStyleLbl="alignAccFollowNode1" presStyleIdx="1" presStyleCnt="2" custScaleY="115688">
        <dgm:presLayoutVars>
          <dgm:bulletEnabled val="1"/>
        </dgm:presLayoutVars>
      </dgm:prSet>
      <dgm:spPr/>
      <dgm:t>
        <a:bodyPr/>
        <a:lstStyle/>
        <a:p>
          <a:endParaRPr lang="pl-PL"/>
        </a:p>
      </dgm:t>
    </dgm:pt>
  </dgm:ptLst>
  <dgm:cxnLst>
    <dgm:cxn modelId="{B6C807A7-A846-47FD-BE65-9166C443B42C}" srcId="{621AB93B-5B7B-404A-AAC6-82585374894E}" destId="{32EE9BBF-B02B-4DE9-A826-A3930A24887B}" srcOrd="0" destOrd="0" parTransId="{00D5B151-6E85-451D-80BE-DE7F236447A0}" sibTransId="{DC57031B-D14D-42A1-A990-761C91C4EF85}"/>
    <dgm:cxn modelId="{697E7323-548E-4F9A-9050-7724BAC62AE9}" srcId="{1A53B528-4B73-4476-AAA3-DA53D8694E89}" destId="{9C158368-C9E0-4942-8526-5CE49BCD721C}" srcOrd="1" destOrd="0" parTransId="{913B76B3-2567-408B-94B7-AFBDAB2A403C}" sibTransId="{B623BF15-8EEA-4288-8854-030DD4F9EF8D}"/>
    <dgm:cxn modelId="{7C99A632-5728-4C33-83CA-D082887ABDFC}" type="presOf" srcId="{0A23AAFE-EB10-4EBB-BA5A-7E271D2919EB}" destId="{6057DA86-162F-440C-8D5E-0A6D86B8CF0F}" srcOrd="0" destOrd="1" presId="urn:microsoft.com/office/officeart/2005/8/layout/vList5"/>
    <dgm:cxn modelId="{CF98EF6B-52ED-4707-B667-2AA617DDEF9B}" type="presOf" srcId="{32EE9BBF-B02B-4DE9-A826-A3930A24887B}" destId="{5DB3C171-F262-490B-B8BB-BFFA46B0586B}" srcOrd="0" destOrd="0" presId="urn:microsoft.com/office/officeart/2005/8/layout/vList5"/>
    <dgm:cxn modelId="{09CFFB2F-A178-4719-8AEA-53265FFB1595}" srcId="{9C158368-C9E0-4942-8526-5CE49BCD721C}" destId="{770C4064-5FA4-48C6-9A55-4C9AF4054A34}" srcOrd="0" destOrd="0" parTransId="{4806F532-C996-489E-8395-D476750209CE}" sibTransId="{44DD8177-8FE0-448A-8063-EEED58CBE818}"/>
    <dgm:cxn modelId="{643C77A2-74FA-4377-8953-C32CAA1603A8}" srcId="{9C158368-C9E0-4942-8526-5CE49BCD721C}" destId="{0A23AAFE-EB10-4EBB-BA5A-7E271D2919EB}" srcOrd="1" destOrd="0" parTransId="{CB5C98C9-AE74-414E-B3A2-B5E5409E4474}" sibTransId="{BCCE0CAB-2AE8-4C71-A403-25D91C82C9B7}"/>
    <dgm:cxn modelId="{9F29A8A2-2216-41EA-BA2B-832CBA89B838}" type="presOf" srcId="{621AB93B-5B7B-404A-AAC6-82585374894E}" destId="{30A5BAFA-D867-4432-A555-078896BF780D}" srcOrd="0" destOrd="0" presId="urn:microsoft.com/office/officeart/2005/8/layout/vList5"/>
    <dgm:cxn modelId="{976A1C1E-6896-4915-B672-0808DD888A75}" srcId="{1A53B528-4B73-4476-AAA3-DA53D8694E89}" destId="{621AB93B-5B7B-404A-AAC6-82585374894E}" srcOrd="0" destOrd="0" parTransId="{4935FEB2-1035-40C5-9A3F-135B06D2ABF1}" sibTransId="{537A71C9-1429-45D8-846B-4BAE788264CA}"/>
    <dgm:cxn modelId="{0B14FD2F-4544-438B-9B72-9BBE43B70535}" type="presOf" srcId="{770C4064-5FA4-48C6-9A55-4C9AF4054A34}" destId="{6057DA86-162F-440C-8D5E-0A6D86B8CF0F}" srcOrd="0" destOrd="0" presId="urn:microsoft.com/office/officeart/2005/8/layout/vList5"/>
    <dgm:cxn modelId="{35FBD1A3-3498-44F2-ACE8-AE7B7F1E87E8}" srcId="{621AB93B-5B7B-404A-AAC6-82585374894E}" destId="{2D199BE9-D96D-4096-B485-4ADBBBFA8474}" srcOrd="1" destOrd="0" parTransId="{E7431F42-F3FE-4211-BBB6-6B8BB707376F}" sibTransId="{16C2B6E5-B2B4-44AF-BD70-175CAA796C20}"/>
    <dgm:cxn modelId="{C2B3F90C-37D1-4006-B973-0CD42529DB29}" type="presOf" srcId="{2D199BE9-D96D-4096-B485-4ADBBBFA8474}" destId="{5DB3C171-F262-490B-B8BB-BFFA46B0586B}" srcOrd="0" destOrd="1" presId="urn:microsoft.com/office/officeart/2005/8/layout/vList5"/>
    <dgm:cxn modelId="{67D3CCB5-BDFA-49C4-9720-1568FF354CB9}" type="presOf" srcId="{9C158368-C9E0-4942-8526-5CE49BCD721C}" destId="{EC26B3CA-5F55-4ED6-AEA1-83422FEC2FA3}" srcOrd="0" destOrd="0" presId="urn:microsoft.com/office/officeart/2005/8/layout/vList5"/>
    <dgm:cxn modelId="{0A6A373B-2BBE-4419-8C8F-B8BDD3DB7ECC}" type="presOf" srcId="{1A53B528-4B73-4476-AAA3-DA53D8694E89}" destId="{A82570EB-9047-4C30-B34C-BC41F943A042}" srcOrd="0" destOrd="0" presId="urn:microsoft.com/office/officeart/2005/8/layout/vList5"/>
    <dgm:cxn modelId="{89D04232-82BE-4814-97D6-71906AC61851}" type="presParOf" srcId="{A82570EB-9047-4C30-B34C-BC41F943A042}" destId="{74CEAA77-1A9F-4EE7-8009-B36DC94847D6}" srcOrd="0" destOrd="0" presId="urn:microsoft.com/office/officeart/2005/8/layout/vList5"/>
    <dgm:cxn modelId="{BB61C665-9337-4F25-829A-B867DC568848}" type="presParOf" srcId="{74CEAA77-1A9F-4EE7-8009-B36DC94847D6}" destId="{30A5BAFA-D867-4432-A555-078896BF780D}" srcOrd="0" destOrd="0" presId="urn:microsoft.com/office/officeart/2005/8/layout/vList5"/>
    <dgm:cxn modelId="{F09FF2F2-23D4-428A-B275-5AEE0C215D32}" type="presParOf" srcId="{74CEAA77-1A9F-4EE7-8009-B36DC94847D6}" destId="{5DB3C171-F262-490B-B8BB-BFFA46B0586B}" srcOrd="1" destOrd="0" presId="urn:microsoft.com/office/officeart/2005/8/layout/vList5"/>
    <dgm:cxn modelId="{69AF3847-1EB0-4FA7-95D5-36C6CECA05B5}" type="presParOf" srcId="{A82570EB-9047-4C30-B34C-BC41F943A042}" destId="{21203062-3061-4CFA-A1DC-A3C8D1B70C6A}" srcOrd="1" destOrd="0" presId="urn:microsoft.com/office/officeart/2005/8/layout/vList5"/>
    <dgm:cxn modelId="{87F09D51-3FD3-4DFE-ABE1-A1050E952DF6}" type="presParOf" srcId="{A82570EB-9047-4C30-B34C-BC41F943A042}" destId="{AAC7EB03-0D34-4E53-AA54-FF39894E56F4}" srcOrd="2" destOrd="0" presId="urn:microsoft.com/office/officeart/2005/8/layout/vList5"/>
    <dgm:cxn modelId="{5652EA7D-878A-44CF-811A-B85A45311241}" type="presParOf" srcId="{AAC7EB03-0D34-4E53-AA54-FF39894E56F4}" destId="{EC26B3CA-5F55-4ED6-AEA1-83422FEC2FA3}" srcOrd="0" destOrd="0" presId="urn:microsoft.com/office/officeart/2005/8/layout/vList5"/>
    <dgm:cxn modelId="{80D36942-B1FA-4E50-BA16-82E9E3ED7F76}" type="presParOf" srcId="{AAC7EB03-0D34-4E53-AA54-FF39894E56F4}" destId="{6057DA86-162F-440C-8D5E-0A6D86B8CF0F}" srcOrd="1" destOrd="0" presId="urn:microsoft.com/office/officeart/2005/8/layout/vList5"/>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23.xml><?xml version="1.0" encoding="utf-8"?>
<dgm:dataModel xmlns:dgm="http://schemas.openxmlformats.org/drawingml/2006/diagram" xmlns:a="http://schemas.openxmlformats.org/drawingml/2006/main">
  <dgm:ptLst>
    <dgm:pt modelId="{1A53B528-4B73-4476-AAA3-DA53D8694E89}"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pl-PL"/>
        </a:p>
      </dgm:t>
    </dgm:pt>
    <dgm:pt modelId="{621AB93B-5B7B-404A-AAC6-82585374894E}">
      <dgm:prSet phldrT="[Tekst]" custT="1"/>
      <dgm:spPr>
        <a:solidFill>
          <a:schemeClr val="bg1">
            <a:lumMod val="65000"/>
          </a:schemeClr>
        </a:solidFill>
      </dgm:spPr>
      <dgm:t>
        <a:bodyPr/>
        <a:lstStyle/>
        <a:p>
          <a:pPr algn="ctr"/>
          <a:r>
            <a:rPr lang="pl-PL" sz="1600" b="1" u="sng" dirty="0">
              <a:solidFill>
                <a:schemeClr val="tx1"/>
              </a:solidFill>
            </a:rPr>
            <a:t>WSKAŹNIK HORYZONTALNY nr 3</a:t>
          </a:r>
        </a:p>
        <a:p>
          <a:pPr algn="ctr"/>
          <a:r>
            <a:rPr lang="pl-PL" sz="1600" b="1" u="none" dirty="0">
              <a:solidFill>
                <a:srgbClr val="FF0000"/>
              </a:solidFill>
            </a:rPr>
            <a:t>Liczba projektów</a:t>
          </a:r>
          <a:r>
            <a:rPr lang="pl-PL" sz="1600" b="1" u="none" dirty="0">
              <a:solidFill>
                <a:schemeClr val="tx1"/>
              </a:solidFill>
            </a:rPr>
            <a:t>, w których sfinansowano koszty racjonalnych usprawnień dla osób z </a:t>
          </a:r>
          <a:r>
            <a:rPr lang="pl-PL" sz="1600" b="1" u="none" dirty="0" err="1">
              <a:solidFill>
                <a:schemeClr val="tx1"/>
              </a:solidFill>
            </a:rPr>
            <a:t>niepełnosprawnościami</a:t>
          </a:r>
          <a:endParaRPr lang="pl-PL" sz="1600" b="1" u="none" dirty="0"/>
        </a:p>
      </dgm:t>
    </dgm:pt>
    <dgm:pt modelId="{4935FEB2-1035-40C5-9A3F-135B06D2ABF1}" type="parTrans" cxnId="{976A1C1E-6896-4915-B672-0808DD888A75}">
      <dgm:prSet/>
      <dgm:spPr/>
      <dgm:t>
        <a:bodyPr/>
        <a:lstStyle/>
        <a:p>
          <a:endParaRPr lang="pl-PL"/>
        </a:p>
      </dgm:t>
    </dgm:pt>
    <dgm:pt modelId="{537A71C9-1429-45D8-846B-4BAE788264CA}" type="sibTrans" cxnId="{976A1C1E-6896-4915-B672-0808DD888A75}">
      <dgm:prSet/>
      <dgm:spPr/>
      <dgm:t>
        <a:bodyPr/>
        <a:lstStyle/>
        <a:p>
          <a:endParaRPr lang="pl-PL"/>
        </a:p>
      </dgm:t>
    </dgm:pt>
    <dgm:pt modelId="{32EE9BBF-B02B-4DE9-A826-A3930A24887B}">
      <dgm:prSet phldrT="[Tekst]" custT="1"/>
      <dgm:spPr>
        <a:solidFill>
          <a:srgbClr val="FFC000">
            <a:alpha val="90000"/>
          </a:srgbClr>
        </a:solidFill>
        <a:ln>
          <a:solidFill>
            <a:srgbClr val="FFC000">
              <a:alpha val="90000"/>
            </a:srgbClr>
          </a:solidFill>
        </a:ln>
      </dgm:spPr>
      <dgm:t>
        <a:bodyPr/>
        <a:lstStyle/>
        <a:p>
          <a:pPr algn="just">
            <a:lnSpc>
              <a:spcPct val="100000"/>
            </a:lnSpc>
            <a:spcAft>
              <a:spcPts val="600"/>
            </a:spcAft>
          </a:pPr>
          <a:r>
            <a:rPr lang="pl-PL" sz="1200" b="1" dirty="0"/>
            <a:t>Racjonalne usprawnienie oznacza konieczne i odpowiednie zmiany oraz dostosowania, nie nakładające nieproporcjonalnego lub nadmiernego obciążenia, rozpatrywane osobno dla każdego konkretnego przypadku, w celu zapewnienia osobom z </a:t>
          </a:r>
          <a:r>
            <a:rPr lang="pl-PL" sz="1200" b="1" dirty="0" err="1"/>
            <a:t>niepełnosprawnościami</a:t>
          </a:r>
          <a:r>
            <a:rPr lang="pl-PL" sz="1200" b="1" dirty="0"/>
            <a:t> możliwości korzystania z wszelkich praw człowieka i podstawowych wolności oraz ich wykonywania na zasadzie równości z innymi osobami. </a:t>
          </a:r>
        </a:p>
      </dgm:t>
    </dgm:pt>
    <dgm:pt modelId="{00D5B151-6E85-451D-80BE-DE7F236447A0}" type="parTrans" cxnId="{B6C807A7-A846-47FD-BE65-9166C443B42C}">
      <dgm:prSet/>
      <dgm:spPr/>
      <dgm:t>
        <a:bodyPr/>
        <a:lstStyle/>
        <a:p>
          <a:endParaRPr lang="pl-PL"/>
        </a:p>
      </dgm:t>
    </dgm:pt>
    <dgm:pt modelId="{DC57031B-D14D-42A1-A990-761C91C4EF85}" type="sibTrans" cxnId="{B6C807A7-A846-47FD-BE65-9166C443B42C}">
      <dgm:prSet/>
      <dgm:spPr/>
      <dgm:t>
        <a:bodyPr/>
        <a:lstStyle/>
        <a:p>
          <a:endParaRPr lang="pl-PL"/>
        </a:p>
      </dgm:t>
    </dgm:pt>
    <dgm:pt modelId="{2D199BE9-D96D-4096-B485-4ADBBBFA8474}">
      <dgm:prSet phldrT="[Tekst]" custT="1"/>
      <dgm:spPr>
        <a:solidFill>
          <a:srgbClr val="FFC000">
            <a:alpha val="90000"/>
          </a:srgbClr>
        </a:solidFill>
        <a:ln>
          <a:solidFill>
            <a:srgbClr val="FFC000">
              <a:alpha val="90000"/>
            </a:srgbClr>
          </a:solidFill>
        </a:ln>
      </dgm:spPr>
      <dgm:t>
        <a:bodyPr/>
        <a:lstStyle/>
        <a:p>
          <a:pPr algn="just">
            <a:lnSpc>
              <a:spcPct val="100000"/>
            </a:lnSpc>
            <a:spcAft>
              <a:spcPts val="600"/>
            </a:spcAft>
          </a:pPr>
          <a:r>
            <a:rPr lang="pl-PL" sz="1200" b="1" dirty="0">
              <a:solidFill>
                <a:srgbClr val="FF0000"/>
              </a:solidFill>
            </a:rPr>
            <a:t>Wskaźnik należy wybrać bez względu na typ projektu i formy wsparcia (bez konieczności podawania wartości docelowej większej od 0)</a:t>
          </a:r>
          <a:endParaRPr lang="pl-PL" sz="1200" b="1" dirty="0"/>
        </a:p>
      </dgm:t>
    </dgm:pt>
    <dgm:pt modelId="{E7431F42-F3FE-4211-BBB6-6B8BB707376F}" type="parTrans" cxnId="{35FBD1A3-3498-44F2-ACE8-AE7B7F1E87E8}">
      <dgm:prSet/>
      <dgm:spPr/>
      <dgm:t>
        <a:bodyPr/>
        <a:lstStyle/>
        <a:p>
          <a:endParaRPr lang="pl-PL"/>
        </a:p>
      </dgm:t>
    </dgm:pt>
    <dgm:pt modelId="{16C2B6E5-B2B4-44AF-BD70-175CAA796C20}" type="sibTrans" cxnId="{35FBD1A3-3498-44F2-ACE8-AE7B7F1E87E8}">
      <dgm:prSet/>
      <dgm:spPr/>
      <dgm:t>
        <a:bodyPr/>
        <a:lstStyle/>
        <a:p>
          <a:endParaRPr lang="pl-PL"/>
        </a:p>
      </dgm:t>
    </dgm:pt>
    <dgm:pt modelId="{CE40DD67-5C16-4452-84BF-1A90E1BFFDE6}">
      <dgm:prSet phldrT="[Tekst]" custT="1"/>
      <dgm:spPr>
        <a:solidFill>
          <a:srgbClr val="FFC000">
            <a:alpha val="90000"/>
          </a:srgbClr>
        </a:solidFill>
        <a:ln>
          <a:solidFill>
            <a:srgbClr val="FFC000">
              <a:alpha val="90000"/>
            </a:srgbClr>
          </a:solidFill>
        </a:ln>
      </dgm:spPr>
      <dgm:t>
        <a:bodyPr/>
        <a:lstStyle/>
        <a:p>
          <a:pPr algn="just">
            <a:lnSpc>
              <a:spcPct val="100000"/>
            </a:lnSpc>
            <a:spcAft>
              <a:spcPts val="600"/>
            </a:spcAft>
          </a:pPr>
          <a:r>
            <a:rPr lang="pl-PL" sz="1200" b="1" dirty="0"/>
            <a:t>Przykłady racjonalnych usprawnień: tłumacz języka migowego, transport niskopodłogowy, dostosowanie infrastruktury (nie tylko budynku ale też dostosowanie infrastruktury komputerowej np. programy powiększające, mówiące, drukarki materiałów w alfabecie Braille'a), osoby asystujące, odpowiednie dostosowanie wyżywienia.</a:t>
          </a:r>
        </a:p>
      </dgm:t>
    </dgm:pt>
    <dgm:pt modelId="{49AE94EB-FE8E-4399-9DE1-E147F7C07E95}" type="parTrans" cxnId="{636C0515-6611-4241-B01F-D0390F1A4716}">
      <dgm:prSet/>
      <dgm:spPr/>
      <dgm:t>
        <a:bodyPr/>
        <a:lstStyle/>
        <a:p>
          <a:endParaRPr lang="pl-PL"/>
        </a:p>
      </dgm:t>
    </dgm:pt>
    <dgm:pt modelId="{FA3F2A97-288B-40BA-A517-92EB47BBA025}" type="sibTrans" cxnId="{636C0515-6611-4241-B01F-D0390F1A4716}">
      <dgm:prSet/>
      <dgm:spPr/>
      <dgm:t>
        <a:bodyPr/>
        <a:lstStyle/>
        <a:p>
          <a:endParaRPr lang="pl-PL"/>
        </a:p>
      </dgm:t>
    </dgm:pt>
    <dgm:pt modelId="{DBDDF753-D616-48C6-A39D-5980969CB637}">
      <dgm:prSet phldrT="[Tekst]" custT="1"/>
      <dgm:spPr>
        <a:solidFill>
          <a:srgbClr val="FFC000">
            <a:alpha val="90000"/>
          </a:srgbClr>
        </a:solidFill>
        <a:ln>
          <a:solidFill>
            <a:srgbClr val="FFC000">
              <a:alpha val="90000"/>
            </a:srgbClr>
          </a:solidFill>
        </a:ln>
      </dgm:spPr>
      <dgm:t>
        <a:bodyPr/>
        <a:lstStyle/>
        <a:p>
          <a:pPr algn="just">
            <a:lnSpc>
              <a:spcPct val="100000"/>
            </a:lnSpc>
            <a:spcAft>
              <a:spcPts val="600"/>
            </a:spcAft>
          </a:pPr>
          <a:r>
            <a:rPr lang="pl-PL" sz="1200" b="1" dirty="0"/>
            <a:t>Wskaźnik monitoruje projekty, w których zarówno na wstępie przewidziano działania usprawniające (projekty dedykowane w części lub całościowo osobom z niepełnosprawnością), jak i te, w których na etapie wdrażania uruchomiono mechanizm racjonalnych usprawnień.</a:t>
          </a:r>
        </a:p>
      </dgm:t>
    </dgm:pt>
    <dgm:pt modelId="{97B7A326-190E-487B-9546-BB51A97680FA}" type="parTrans" cxnId="{E093D223-AFCF-4031-91C0-FFA7E9FC0B18}">
      <dgm:prSet/>
      <dgm:spPr/>
    </dgm:pt>
    <dgm:pt modelId="{EF293265-475A-4641-9329-82C6AC395297}" type="sibTrans" cxnId="{E093D223-AFCF-4031-91C0-FFA7E9FC0B18}">
      <dgm:prSet/>
      <dgm:spPr/>
    </dgm:pt>
    <dgm:pt modelId="{A82570EB-9047-4C30-B34C-BC41F943A042}" type="pres">
      <dgm:prSet presAssocID="{1A53B528-4B73-4476-AAA3-DA53D8694E89}" presName="Name0" presStyleCnt="0">
        <dgm:presLayoutVars>
          <dgm:dir/>
          <dgm:animLvl val="lvl"/>
          <dgm:resizeHandles val="exact"/>
        </dgm:presLayoutVars>
      </dgm:prSet>
      <dgm:spPr/>
      <dgm:t>
        <a:bodyPr/>
        <a:lstStyle/>
        <a:p>
          <a:endParaRPr lang="pl-PL"/>
        </a:p>
      </dgm:t>
    </dgm:pt>
    <dgm:pt modelId="{74CEAA77-1A9F-4EE7-8009-B36DC94847D6}" type="pres">
      <dgm:prSet presAssocID="{621AB93B-5B7B-404A-AAC6-82585374894E}" presName="linNode" presStyleCnt="0"/>
      <dgm:spPr/>
    </dgm:pt>
    <dgm:pt modelId="{30A5BAFA-D867-4432-A555-078896BF780D}" type="pres">
      <dgm:prSet presAssocID="{621AB93B-5B7B-404A-AAC6-82585374894E}" presName="parentText" presStyleLbl="node1" presStyleIdx="0" presStyleCnt="1" custScaleY="52727" custLinFactNeighborX="415" custLinFactNeighborY="361">
        <dgm:presLayoutVars>
          <dgm:chMax val="1"/>
          <dgm:bulletEnabled val="1"/>
        </dgm:presLayoutVars>
      </dgm:prSet>
      <dgm:spPr/>
      <dgm:t>
        <a:bodyPr/>
        <a:lstStyle/>
        <a:p>
          <a:endParaRPr lang="pl-PL"/>
        </a:p>
      </dgm:t>
    </dgm:pt>
    <dgm:pt modelId="{5DB3C171-F262-490B-B8BB-BFFA46B0586B}" type="pres">
      <dgm:prSet presAssocID="{621AB93B-5B7B-404A-AAC6-82585374894E}" presName="descendantText" presStyleLbl="alignAccFollowNode1" presStyleIdx="0" presStyleCnt="1" custScaleY="125122" custLinFactNeighborX="136" custLinFactNeighborY="-5">
        <dgm:presLayoutVars>
          <dgm:bulletEnabled val="1"/>
        </dgm:presLayoutVars>
      </dgm:prSet>
      <dgm:spPr/>
      <dgm:t>
        <a:bodyPr/>
        <a:lstStyle/>
        <a:p>
          <a:endParaRPr lang="pl-PL"/>
        </a:p>
      </dgm:t>
    </dgm:pt>
  </dgm:ptLst>
  <dgm:cxnLst>
    <dgm:cxn modelId="{B901D527-9B17-42FF-945C-953F4FE83FC4}" type="presOf" srcId="{621AB93B-5B7B-404A-AAC6-82585374894E}" destId="{30A5BAFA-D867-4432-A555-078896BF780D}" srcOrd="0" destOrd="0" presId="urn:microsoft.com/office/officeart/2005/8/layout/vList5"/>
    <dgm:cxn modelId="{636C0515-6611-4241-B01F-D0390F1A4716}" srcId="{621AB93B-5B7B-404A-AAC6-82585374894E}" destId="{CE40DD67-5C16-4452-84BF-1A90E1BFFDE6}" srcOrd="1" destOrd="0" parTransId="{49AE94EB-FE8E-4399-9DE1-E147F7C07E95}" sibTransId="{FA3F2A97-288B-40BA-A517-92EB47BBA025}"/>
    <dgm:cxn modelId="{B6C807A7-A846-47FD-BE65-9166C443B42C}" srcId="{621AB93B-5B7B-404A-AAC6-82585374894E}" destId="{32EE9BBF-B02B-4DE9-A826-A3930A24887B}" srcOrd="0" destOrd="0" parTransId="{00D5B151-6E85-451D-80BE-DE7F236447A0}" sibTransId="{DC57031B-D14D-42A1-A990-761C91C4EF85}"/>
    <dgm:cxn modelId="{69B2C3B3-6824-49AE-929E-2EB6D1700BED}" type="presOf" srcId="{CE40DD67-5C16-4452-84BF-1A90E1BFFDE6}" destId="{5DB3C171-F262-490B-B8BB-BFFA46B0586B}" srcOrd="0" destOrd="1" presId="urn:microsoft.com/office/officeart/2005/8/layout/vList5"/>
    <dgm:cxn modelId="{E093D223-AFCF-4031-91C0-FFA7E9FC0B18}" srcId="{621AB93B-5B7B-404A-AAC6-82585374894E}" destId="{DBDDF753-D616-48C6-A39D-5980969CB637}" srcOrd="2" destOrd="0" parTransId="{97B7A326-190E-487B-9546-BB51A97680FA}" sibTransId="{EF293265-475A-4641-9329-82C6AC395297}"/>
    <dgm:cxn modelId="{9636129D-F777-4174-B655-7193A3DDA13A}" type="presOf" srcId="{1A53B528-4B73-4476-AAA3-DA53D8694E89}" destId="{A82570EB-9047-4C30-B34C-BC41F943A042}" srcOrd="0" destOrd="0" presId="urn:microsoft.com/office/officeart/2005/8/layout/vList5"/>
    <dgm:cxn modelId="{23FEEC05-7904-43E3-A050-B1224CE28174}" type="presOf" srcId="{32EE9BBF-B02B-4DE9-A826-A3930A24887B}" destId="{5DB3C171-F262-490B-B8BB-BFFA46B0586B}" srcOrd="0" destOrd="0" presId="urn:microsoft.com/office/officeart/2005/8/layout/vList5"/>
    <dgm:cxn modelId="{59EF263C-BBAD-403C-A437-11CC8B031C54}" type="presOf" srcId="{DBDDF753-D616-48C6-A39D-5980969CB637}" destId="{5DB3C171-F262-490B-B8BB-BFFA46B0586B}" srcOrd="0" destOrd="2" presId="urn:microsoft.com/office/officeart/2005/8/layout/vList5"/>
    <dgm:cxn modelId="{976A1C1E-6896-4915-B672-0808DD888A75}" srcId="{1A53B528-4B73-4476-AAA3-DA53D8694E89}" destId="{621AB93B-5B7B-404A-AAC6-82585374894E}" srcOrd="0" destOrd="0" parTransId="{4935FEB2-1035-40C5-9A3F-135B06D2ABF1}" sibTransId="{537A71C9-1429-45D8-846B-4BAE788264CA}"/>
    <dgm:cxn modelId="{35FBD1A3-3498-44F2-ACE8-AE7B7F1E87E8}" srcId="{621AB93B-5B7B-404A-AAC6-82585374894E}" destId="{2D199BE9-D96D-4096-B485-4ADBBBFA8474}" srcOrd="3" destOrd="0" parTransId="{E7431F42-F3FE-4211-BBB6-6B8BB707376F}" sibTransId="{16C2B6E5-B2B4-44AF-BD70-175CAA796C20}"/>
    <dgm:cxn modelId="{66FE577D-BC34-4F9B-86E9-91C50C1B44AB}" type="presOf" srcId="{2D199BE9-D96D-4096-B485-4ADBBBFA8474}" destId="{5DB3C171-F262-490B-B8BB-BFFA46B0586B}" srcOrd="0" destOrd="3" presId="urn:microsoft.com/office/officeart/2005/8/layout/vList5"/>
    <dgm:cxn modelId="{D12F0801-A874-4983-8A19-78FA94608D37}" type="presParOf" srcId="{A82570EB-9047-4C30-B34C-BC41F943A042}" destId="{74CEAA77-1A9F-4EE7-8009-B36DC94847D6}" srcOrd="0" destOrd="0" presId="urn:microsoft.com/office/officeart/2005/8/layout/vList5"/>
    <dgm:cxn modelId="{5FB49EDC-63A1-4778-A447-A617C8E70F89}" type="presParOf" srcId="{74CEAA77-1A9F-4EE7-8009-B36DC94847D6}" destId="{30A5BAFA-D867-4432-A555-078896BF780D}" srcOrd="0" destOrd="0" presId="urn:microsoft.com/office/officeart/2005/8/layout/vList5"/>
    <dgm:cxn modelId="{A562F14E-B1E2-44C9-B091-5143082CDDC9}" type="presParOf" srcId="{74CEAA77-1A9F-4EE7-8009-B36DC94847D6}" destId="{5DB3C171-F262-490B-B8BB-BFFA46B0586B}" srcOrd="1" destOrd="0" presId="urn:microsoft.com/office/officeart/2005/8/layout/vList5"/>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24.xml><?xml version="1.0" encoding="utf-8"?>
<dgm:dataModel xmlns:dgm="http://schemas.openxmlformats.org/drawingml/2006/diagram" xmlns:a="http://schemas.openxmlformats.org/drawingml/2006/main">
  <dgm:ptLst>
    <dgm:pt modelId="{1A53B528-4B73-4476-AAA3-DA53D8694E89}"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pl-PL"/>
        </a:p>
      </dgm:t>
    </dgm:pt>
    <dgm:pt modelId="{621AB93B-5B7B-404A-AAC6-82585374894E}">
      <dgm:prSet phldrT="[Tekst]" custT="1"/>
      <dgm:spPr>
        <a:solidFill>
          <a:schemeClr val="bg1">
            <a:lumMod val="65000"/>
          </a:schemeClr>
        </a:solidFill>
      </dgm:spPr>
      <dgm:t>
        <a:bodyPr/>
        <a:lstStyle/>
        <a:p>
          <a:pPr algn="ctr"/>
          <a:r>
            <a:rPr lang="pl-PL" sz="1600" b="1" u="sng" dirty="0">
              <a:solidFill>
                <a:schemeClr val="tx1"/>
              </a:solidFill>
            </a:rPr>
            <a:t>WSKAŹNIK HORYZONTALNY nr </a:t>
          </a:r>
          <a:r>
            <a:rPr lang="pl-PL" sz="1600" b="1" u="sng" dirty="0" smtClean="0">
              <a:solidFill>
                <a:schemeClr val="tx1"/>
              </a:solidFill>
            </a:rPr>
            <a:t>4</a:t>
          </a:r>
          <a:endParaRPr lang="pl-PL" sz="1600" b="1" u="sng" dirty="0">
            <a:solidFill>
              <a:schemeClr val="tx1"/>
            </a:solidFill>
          </a:endParaRPr>
        </a:p>
        <a:p>
          <a:pPr algn="ctr"/>
          <a:r>
            <a:rPr lang="pl-PL" sz="1600" b="1" u="none" dirty="0">
              <a:solidFill>
                <a:srgbClr val="FF0000"/>
              </a:solidFill>
            </a:rPr>
            <a:t>Liczba </a:t>
          </a:r>
          <a:r>
            <a:rPr lang="pl-PL" sz="1600" b="1" u="none" dirty="0" smtClean="0">
              <a:solidFill>
                <a:srgbClr val="FF0000"/>
              </a:solidFill>
            </a:rPr>
            <a:t>podmiotów</a:t>
          </a:r>
          <a:r>
            <a:rPr lang="pl-PL" sz="1600" b="1" u="none" dirty="0" smtClean="0">
              <a:solidFill>
                <a:schemeClr val="tx1"/>
              </a:solidFill>
            </a:rPr>
            <a:t>, wykorzystujących TIK</a:t>
          </a:r>
          <a:endParaRPr lang="pl-PL" sz="1600" b="1" u="none" dirty="0"/>
        </a:p>
      </dgm:t>
    </dgm:pt>
    <dgm:pt modelId="{4935FEB2-1035-40C5-9A3F-135B06D2ABF1}" type="parTrans" cxnId="{976A1C1E-6896-4915-B672-0808DD888A75}">
      <dgm:prSet/>
      <dgm:spPr/>
      <dgm:t>
        <a:bodyPr/>
        <a:lstStyle/>
        <a:p>
          <a:endParaRPr lang="pl-PL"/>
        </a:p>
      </dgm:t>
    </dgm:pt>
    <dgm:pt modelId="{537A71C9-1429-45D8-846B-4BAE788264CA}" type="sibTrans" cxnId="{976A1C1E-6896-4915-B672-0808DD888A75}">
      <dgm:prSet/>
      <dgm:spPr/>
      <dgm:t>
        <a:bodyPr/>
        <a:lstStyle/>
        <a:p>
          <a:endParaRPr lang="pl-PL"/>
        </a:p>
      </dgm:t>
    </dgm:pt>
    <dgm:pt modelId="{32EE9BBF-B02B-4DE9-A826-A3930A24887B}">
      <dgm:prSet phldrT="[Tekst]" custT="1"/>
      <dgm:spPr>
        <a:solidFill>
          <a:srgbClr val="FFC000">
            <a:alpha val="90000"/>
          </a:srgbClr>
        </a:solidFill>
        <a:ln>
          <a:solidFill>
            <a:srgbClr val="FFC000">
              <a:alpha val="90000"/>
            </a:srgbClr>
          </a:solidFill>
        </a:ln>
      </dgm:spPr>
      <dgm:t>
        <a:bodyPr/>
        <a:lstStyle/>
        <a:p>
          <a:pPr algn="just">
            <a:lnSpc>
              <a:spcPct val="100000"/>
            </a:lnSpc>
            <a:spcAft>
              <a:spcPts val="600"/>
            </a:spcAft>
          </a:pPr>
          <a:r>
            <a:rPr lang="pl-PL" sz="1200" b="1" dirty="0" smtClean="0">
              <a:solidFill>
                <a:srgbClr val="FF0000"/>
              </a:solidFill>
            </a:rPr>
            <a:t>liczba podmiotów, które w celu realizacji projektu, zainwestowały w technologie informacyjno-komunikacyjne, a w przypadku projektów edukacyjno-szkoleniowych, również podmiotów, które podjęły działania upowszechniające wykorzystanie TIK. </a:t>
          </a:r>
          <a:endParaRPr lang="pl-PL" sz="1200" b="1" dirty="0"/>
        </a:p>
      </dgm:t>
    </dgm:pt>
    <dgm:pt modelId="{00D5B151-6E85-451D-80BE-DE7F236447A0}" type="parTrans" cxnId="{B6C807A7-A846-47FD-BE65-9166C443B42C}">
      <dgm:prSet/>
      <dgm:spPr/>
      <dgm:t>
        <a:bodyPr/>
        <a:lstStyle/>
        <a:p>
          <a:endParaRPr lang="pl-PL"/>
        </a:p>
      </dgm:t>
    </dgm:pt>
    <dgm:pt modelId="{DC57031B-D14D-42A1-A990-761C91C4EF85}" type="sibTrans" cxnId="{B6C807A7-A846-47FD-BE65-9166C443B42C}">
      <dgm:prSet/>
      <dgm:spPr/>
      <dgm:t>
        <a:bodyPr/>
        <a:lstStyle/>
        <a:p>
          <a:endParaRPr lang="pl-PL"/>
        </a:p>
      </dgm:t>
    </dgm:pt>
    <dgm:pt modelId="{2D199BE9-D96D-4096-B485-4ADBBBFA8474}">
      <dgm:prSet phldrT="[Tekst]" custT="1"/>
      <dgm:spPr>
        <a:solidFill>
          <a:srgbClr val="FFC000">
            <a:alpha val="90000"/>
          </a:srgbClr>
        </a:solidFill>
        <a:ln>
          <a:solidFill>
            <a:srgbClr val="FFC000">
              <a:alpha val="90000"/>
            </a:srgbClr>
          </a:solidFill>
        </a:ln>
      </dgm:spPr>
      <dgm:t>
        <a:bodyPr/>
        <a:lstStyle/>
        <a:p>
          <a:pPr algn="just">
            <a:lnSpc>
              <a:spcPct val="100000"/>
            </a:lnSpc>
            <a:spcAft>
              <a:spcPts val="600"/>
            </a:spcAft>
          </a:pPr>
          <a:r>
            <a:rPr lang="pl-PL" sz="1200" b="1" dirty="0">
              <a:solidFill>
                <a:srgbClr val="FF0000"/>
              </a:solidFill>
            </a:rPr>
            <a:t>Wskaźnik należy wybrać bez względu na typ projektu i formy wsparcia (bez konieczności podawania wartości docelowej większej od 0)</a:t>
          </a:r>
          <a:endParaRPr lang="pl-PL" sz="1200" b="1" dirty="0"/>
        </a:p>
      </dgm:t>
    </dgm:pt>
    <dgm:pt modelId="{E7431F42-F3FE-4211-BBB6-6B8BB707376F}" type="parTrans" cxnId="{35FBD1A3-3498-44F2-ACE8-AE7B7F1E87E8}">
      <dgm:prSet/>
      <dgm:spPr/>
      <dgm:t>
        <a:bodyPr/>
        <a:lstStyle/>
        <a:p>
          <a:endParaRPr lang="pl-PL"/>
        </a:p>
      </dgm:t>
    </dgm:pt>
    <dgm:pt modelId="{16C2B6E5-B2B4-44AF-BD70-175CAA796C20}" type="sibTrans" cxnId="{35FBD1A3-3498-44F2-ACE8-AE7B7F1E87E8}">
      <dgm:prSet/>
      <dgm:spPr/>
      <dgm:t>
        <a:bodyPr/>
        <a:lstStyle/>
        <a:p>
          <a:endParaRPr lang="pl-PL"/>
        </a:p>
      </dgm:t>
    </dgm:pt>
    <dgm:pt modelId="{A82570EB-9047-4C30-B34C-BC41F943A042}" type="pres">
      <dgm:prSet presAssocID="{1A53B528-4B73-4476-AAA3-DA53D8694E89}" presName="Name0" presStyleCnt="0">
        <dgm:presLayoutVars>
          <dgm:dir/>
          <dgm:animLvl val="lvl"/>
          <dgm:resizeHandles val="exact"/>
        </dgm:presLayoutVars>
      </dgm:prSet>
      <dgm:spPr/>
      <dgm:t>
        <a:bodyPr/>
        <a:lstStyle/>
        <a:p>
          <a:endParaRPr lang="pl-PL"/>
        </a:p>
      </dgm:t>
    </dgm:pt>
    <dgm:pt modelId="{74CEAA77-1A9F-4EE7-8009-B36DC94847D6}" type="pres">
      <dgm:prSet presAssocID="{621AB93B-5B7B-404A-AAC6-82585374894E}" presName="linNode" presStyleCnt="0"/>
      <dgm:spPr/>
    </dgm:pt>
    <dgm:pt modelId="{30A5BAFA-D867-4432-A555-078896BF780D}" type="pres">
      <dgm:prSet presAssocID="{621AB93B-5B7B-404A-AAC6-82585374894E}" presName="parentText" presStyleLbl="node1" presStyleIdx="0" presStyleCnt="1" custScaleY="52727" custLinFactNeighborX="415" custLinFactNeighborY="361">
        <dgm:presLayoutVars>
          <dgm:chMax val="1"/>
          <dgm:bulletEnabled val="1"/>
        </dgm:presLayoutVars>
      </dgm:prSet>
      <dgm:spPr/>
      <dgm:t>
        <a:bodyPr/>
        <a:lstStyle/>
        <a:p>
          <a:endParaRPr lang="pl-PL"/>
        </a:p>
      </dgm:t>
    </dgm:pt>
    <dgm:pt modelId="{5DB3C171-F262-490B-B8BB-BFFA46B0586B}" type="pres">
      <dgm:prSet presAssocID="{621AB93B-5B7B-404A-AAC6-82585374894E}" presName="descendantText" presStyleLbl="alignAccFollowNode1" presStyleIdx="0" presStyleCnt="1" custScaleY="125122" custLinFactNeighborX="136" custLinFactNeighborY="-5">
        <dgm:presLayoutVars>
          <dgm:bulletEnabled val="1"/>
        </dgm:presLayoutVars>
      </dgm:prSet>
      <dgm:spPr/>
      <dgm:t>
        <a:bodyPr/>
        <a:lstStyle/>
        <a:p>
          <a:endParaRPr lang="pl-PL"/>
        </a:p>
      </dgm:t>
    </dgm:pt>
  </dgm:ptLst>
  <dgm:cxnLst>
    <dgm:cxn modelId="{B6C807A7-A846-47FD-BE65-9166C443B42C}" srcId="{621AB93B-5B7B-404A-AAC6-82585374894E}" destId="{32EE9BBF-B02B-4DE9-A826-A3930A24887B}" srcOrd="0" destOrd="0" parTransId="{00D5B151-6E85-451D-80BE-DE7F236447A0}" sibTransId="{DC57031B-D14D-42A1-A990-761C91C4EF85}"/>
    <dgm:cxn modelId="{56114F1F-BAED-4FEF-A515-CBC5C4CBBA38}" type="presOf" srcId="{621AB93B-5B7B-404A-AAC6-82585374894E}" destId="{30A5BAFA-D867-4432-A555-078896BF780D}" srcOrd="0" destOrd="0" presId="urn:microsoft.com/office/officeart/2005/8/layout/vList5"/>
    <dgm:cxn modelId="{37017F2B-7DCE-4651-91DC-9026D88568E9}" type="presOf" srcId="{2D199BE9-D96D-4096-B485-4ADBBBFA8474}" destId="{5DB3C171-F262-490B-B8BB-BFFA46B0586B}" srcOrd="0" destOrd="1" presId="urn:microsoft.com/office/officeart/2005/8/layout/vList5"/>
    <dgm:cxn modelId="{F7702DF9-4CA3-4CCD-90AE-C918009030B1}" type="presOf" srcId="{32EE9BBF-B02B-4DE9-A826-A3930A24887B}" destId="{5DB3C171-F262-490B-B8BB-BFFA46B0586B}" srcOrd="0" destOrd="0" presId="urn:microsoft.com/office/officeart/2005/8/layout/vList5"/>
    <dgm:cxn modelId="{976A1C1E-6896-4915-B672-0808DD888A75}" srcId="{1A53B528-4B73-4476-AAA3-DA53D8694E89}" destId="{621AB93B-5B7B-404A-AAC6-82585374894E}" srcOrd="0" destOrd="0" parTransId="{4935FEB2-1035-40C5-9A3F-135B06D2ABF1}" sibTransId="{537A71C9-1429-45D8-846B-4BAE788264CA}"/>
    <dgm:cxn modelId="{35FBD1A3-3498-44F2-ACE8-AE7B7F1E87E8}" srcId="{621AB93B-5B7B-404A-AAC6-82585374894E}" destId="{2D199BE9-D96D-4096-B485-4ADBBBFA8474}" srcOrd="1" destOrd="0" parTransId="{E7431F42-F3FE-4211-BBB6-6B8BB707376F}" sibTransId="{16C2B6E5-B2B4-44AF-BD70-175CAA796C20}"/>
    <dgm:cxn modelId="{7AB05BE6-30F9-4392-9B96-7A4EF71118AB}" type="presOf" srcId="{1A53B528-4B73-4476-AAA3-DA53D8694E89}" destId="{A82570EB-9047-4C30-B34C-BC41F943A042}" srcOrd="0" destOrd="0" presId="urn:microsoft.com/office/officeart/2005/8/layout/vList5"/>
    <dgm:cxn modelId="{87009B24-ABC5-4920-85F8-85F37B52D1EA}" type="presParOf" srcId="{A82570EB-9047-4C30-B34C-BC41F943A042}" destId="{74CEAA77-1A9F-4EE7-8009-B36DC94847D6}" srcOrd="0" destOrd="0" presId="urn:microsoft.com/office/officeart/2005/8/layout/vList5"/>
    <dgm:cxn modelId="{C2466FB4-7650-4D3A-953F-31611DFEF5FB}" type="presParOf" srcId="{74CEAA77-1A9F-4EE7-8009-B36DC94847D6}" destId="{30A5BAFA-D867-4432-A555-078896BF780D}" srcOrd="0" destOrd="0" presId="urn:microsoft.com/office/officeart/2005/8/layout/vList5"/>
    <dgm:cxn modelId="{4AC46F15-AB65-40F6-B864-A8D5BA424958}" type="presParOf" srcId="{74CEAA77-1A9F-4EE7-8009-B36DC94847D6}" destId="{5DB3C171-F262-490B-B8BB-BFFA46B0586B}" srcOrd="1" destOrd="0" presId="urn:microsoft.com/office/officeart/2005/8/layout/vList5"/>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25.xml><?xml version="1.0" encoding="utf-8"?>
<dgm:dataModel xmlns:dgm="http://schemas.openxmlformats.org/drawingml/2006/diagram" xmlns:a="http://schemas.openxmlformats.org/drawingml/2006/main">
  <dgm:ptLst>
    <dgm:pt modelId="{1A53B528-4B73-4476-AAA3-DA53D8694E89}"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pl-PL"/>
        </a:p>
      </dgm:t>
    </dgm:pt>
    <dgm:pt modelId="{621AB93B-5B7B-404A-AAC6-82585374894E}">
      <dgm:prSet phldrT="[Tekst]" custT="1"/>
      <dgm:spPr>
        <a:solidFill>
          <a:schemeClr val="bg1">
            <a:lumMod val="65000"/>
          </a:schemeClr>
        </a:solidFill>
      </dgm:spPr>
      <dgm:t>
        <a:bodyPr/>
        <a:lstStyle/>
        <a:p>
          <a:r>
            <a:rPr lang="pl-PL" sz="2400" b="1" dirty="0">
              <a:solidFill>
                <a:schemeClr val="tx1"/>
              </a:solidFill>
            </a:rPr>
            <a:t>Forma składania wniosków</a:t>
          </a:r>
          <a:r>
            <a:rPr lang="pl-PL" sz="2400" b="1" dirty="0"/>
            <a:t> </a:t>
          </a:r>
          <a:br>
            <a:rPr lang="pl-PL" sz="2400" b="1" dirty="0"/>
          </a:br>
          <a:endParaRPr lang="pl-PL" sz="2400" b="1" dirty="0"/>
        </a:p>
      </dgm:t>
    </dgm:pt>
    <dgm:pt modelId="{4935FEB2-1035-40C5-9A3F-135B06D2ABF1}" type="parTrans" cxnId="{976A1C1E-6896-4915-B672-0808DD888A75}">
      <dgm:prSet/>
      <dgm:spPr/>
      <dgm:t>
        <a:bodyPr/>
        <a:lstStyle/>
        <a:p>
          <a:endParaRPr lang="pl-PL"/>
        </a:p>
      </dgm:t>
    </dgm:pt>
    <dgm:pt modelId="{537A71C9-1429-45D8-846B-4BAE788264CA}" type="sibTrans" cxnId="{976A1C1E-6896-4915-B672-0808DD888A75}">
      <dgm:prSet/>
      <dgm:spPr/>
      <dgm:t>
        <a:bodyPr/>
        <a:lstStyle/>
        <a:p>
          <a:endParaRPr lang="pl-PL"/>
        </a:p>
      </dgm:t>
    </dgm:pt>
    <dgm:pt modelId="{32EE9BBF-B02B-4DE9-A826-A3930A24887B}">
      <dgm:prSet phldrT="[Tekst]" custT="1"/>
      <dgm:spPr>
        <a:solidFill>
          <a:srgbClr val="FFC000">
            <a:alpha val="90000"/>
          </a:srgbClr>
        </a:solidFill>
        <a:ln>
          <a:solidFill>
            <a:srgbClr val="FFC000">
              <a:alpha val="90000"/>
            </a:srgbClr>
          </a:solidFill>
        </a:ln>
      </dgm:spPr>
      <dgm:t>
        <a:bodyPr/>
        <a:lstStyle/>
        <a:p>
          <a:pPr algn="just">
            <a:lnSpc>
              <a:spcPct val="100000"/>
            </a:lnSpc>
            <a:spcAft>
              <a:spcPts val="600"/>
            </a:spcAft>
          </a:pPr>
          <a:r>
            <a:rPr lang="pl-PL" sz="1400" dirty="0"/>
            <a:t>Wniosek o dofinansowanie powinien zostać wypełniony i złożony </a:t>
          </a:r>
          <a:br>
            <a:rPr lang="pl-PL" sz="1400" dirty="0"/>
          </a:br>
          <a:r>
            <a:rPr lang="pl-PL" sz="1400" dirty="0"/>
            <a:t>za pośrednictwem </a:t>
          </a:r>
          <a:r>
            <a:rPr lang="pl-PL" sz="1400" b="1" dirty="0"/>
            <a:t>Systemu Obsługi Wniosków Aplikacyjnych </a:t>
          </a:r>
          <a:r>
            <a:rPr lang="pl-PL" sz="1400" dirty="0"/>
            <a:t>(SOWA), który jest dostępny poprzez stronę </a:t>
          </a:r>
          <a:r>
            <a:rPr lang="pl-PL" sz="1400" dirty="0">
              <a:hlinkClick xmlns:r="http://schemas.openxmlformats.org/officeDocument/2006/relationships" r:id="rId1"/>
            </a:rPr>
            <a:t>www.generator-efs.dolnyslask.pl</a:t>
          </a:r>
          <a:endParaRPr lang="pl-PL" sz="1400" b="1" dirty="0"/>
        </a:p>
      </dgm:t>
    </dgm:pt>
    <dgm:pt modelId="{00D5B151-6E85-451D-80BE-DE7F236447A0}" type="parTrans" cxnId="{B6C807A7-A846-47FD-BE65-9166C443B42C}">
      <dgm:prSet/>
      <dgm:spPr/>
      <dgm:t>
        <a:bodyPr/>
        <a:lstStyle/>
        <a:p>
          <a:endParaRPr lang="pl-PL"/>
        </a:p>
      </dgm:t>
    </dgm:pt>
    <dgm:pt modelId="{DC57031B-D14D-42A1-A990-761C91C4EF85}" type="sibTrans" cxnId="{B6C807A7-A846-47FD-BE65-9166C443B42C}">
      <dgm:prSet/>
      <dgm:spPr/>
      <dgm:t>
        <a:bodyPr/>
        <a:lstStyle/>
        <a:p>
          <a:endParaRPr lang="pl-PL"/>
        </a:p>
      </dgm:t>
    </dgm:pt>
    <dgm:pt modelId="{DA6E603D-E34D-4EC6-B48D-740809166CA4}">
      <dgm:prSet phldrT="[Tekst]" custT="1"/>
      <dgm:spPr>
        <a:solidFill>
          <a:srgbClr val="FFC000">
            <a:alpha val="90000"/>
          </a:srgbClr>
        </a:solidFill>
        <a:ln>
          <a:solidFill>
            <a:srgbClr val="FFC000">
              <a:alpha val="90000"/>
            </a:srgbClr>
          </a:solidFill>
        </a:ln>
      </dgm:spPr>
      <dgm:t>
        <a:bodyPr/>
        <a:lstStyle/>
        <a:p>
          <a:pPr algn="l"/>
          <a:r>
            <a:rPr lang="pl-PL" sz="1600" b="1" dirty="0"/>
            <a:t>Termin rozpoczęcia naboru: </a:t>
          </a:r>
          <a:r>
            <a:rPr lang="pl-PL" sz="1600" b="1" u="sng" dirty="0" smtClean="0"/>
            <a:t>1 marzec 2018 </a:t>
          </a:r>
          <a:r>
            <a:rPr lang="pl-PL" sz="1600" b="1" u="sng" dirty="0"/>
            <a:t>r. godz.08.00</a:t>
          </a:r>
          <a:endParaRPr lang="pl-PL" sz="1600" b="1" u="sng" dirty="0">
            <a:solidFill>
              <a:srgbClr val="B466E0"/>
            </a:solidFill>
          </a:endParaRPr>
        </a:p>
      </dgm:t>
    </dgm:pt>
    <dgm:pt modelId="{9F49CB28-C9A9-4FC8-82B7-C5A3A7564928}" type="sibTrans" cxnId="{E117E38E-DDD3-480D-A78D-8FCB154BAC0D}">
      <dgm:prSet/>
      <dgm:spPr/>
      <dgm:t>
        <a:bodyPr/>
        <a:lstStyle/>
        <a:p>
          <a:endParaRPr lang="pl-PL"/>
        </a:p>
      </dgm:t>
    </dgm:pt>
    <dgm:pt modelId="{A8A154FD-2259-47AC-AD68-19EF82000962}" type="parTrans" cxnId="{E117E38E-DDD3-480D-A78D-8FCB154BAC0D}">
      <dgm:prSet/>
      <dgm:spPr/>
      <dgm:t>
        <a:bodyPr/>
        <a:lstStyle/>
        <a:p>
          <a:endParaRPr lang="pl-PL"/>
        </a:p>
      </dgm:t>
    </dgm:pt>
    <dgm:pt modelId="{9C158368-C9E0-4942-8526-5CE49BCD721C}">
      <dgm:prSet phldrT="[Tekst]" custT="1"/>
      <dgm:spPr>
        <a:solidFill>
          <a:schemeClr val="bg1">
            <a:lumMod val="65000"/>
          </a:schemeClr>
        </a:solidFill>
      </dgm:spPr>
      <dgm:t>
        <a:bodyPr/>
        <a:lstStyle/>
        <a:p>
          <a:r>
            <a:rPr lang="pl-PL" sz="2400" b="1" dirty="0">
              <a:solidFill>
                <a:schemeClr val="tx1"/>
              </a:solidFill>
            </a:rPr>
            <a:t>Termin składania wniosków</a:t>
          </a:r>
        </a:p>
      </dgm:t>
    </dgm:pt>
    <dgm:pt modelId="{B623BF15-8EEA-4288-8854-030DD4F9EF8D}" type="sibTrans" cxnId="{697E7323-548E-4F9A-9050-7724BAC62AE9}">
      <dgm:prSet/>
      <dgm:spPr/>
      <dgm:t>
        <a:bodyPr/>
        <a:lstStyle/>
        <a:p>
          <a:endParaRPr lang="pl-PL"/>
        </a:p>
      </dgm:t>
    </dgm:pt>
    <dgm:pt modelId="{913B76B3-2567-408B-94B7-AFBDAB2A403C}" type="parTrans" cxnId="{697E7323-548E-4F9A-9050-7724BAC62AE9}">
      <dgm:prSet/>
      <dgm:spPr/>
      <dgm:t>
        <a:bodyPr/>
        <a:lstStyle/>
        <a:p>
          <a:endParaRPr lang="pl-PL"/>
        </a:p>
      </dgm:t>
    </dgm:pt>
    <dgm:pt modelId="{CFBBA619-907D-4722-954C-43E8DDE9BD83}">
      <dgm:prSet phldrT="[Tekst]" custT="1"/>
      <dgm:spPr>
        <a:solidFill>
          <a:srgbClr val="FFC000">
            <a:alpha val="90000"/>
          </a:srgbClr>
        </a:solidFill>
        <a:ln>
          <a:solidFill>
            <a:srgbClr val="FFC000">
              <a:alpha val="90000"/>
            </a:srgbClr>
          </a:solidFill>
        </a:ln>
      </dgm:spPr>
      <dgm:t>
        <a:bodyPr/>
        <a:lstStyle/>
        <a:p>
          <a:pPr algn="l"/>
          <a:r>
            <a:rPr lang="pl-PL" sz="1600" b="1" dirty="0">
              <a:solidFill>
                <a:schemeClr val="tx1"/>
              </a:solidFill>
            </a:rPr>
            <a:t>Termin zakończenia naboru: </a:t>
          </a:r>
          <a:r>
            <a:rPr lang="pl-PL" sz="1600" b="1" u="sng" dirty="0" smtClean="0">
              <a:solidFill>
                <a:schemeClr val="tx1"/>
              </a:solidFill>
            </a:rPr>
            <a:t>22 </a:t>
          </a:r>
          <a:r>
            <a:rPr lang="pl-PL" sz="1600" b="1" u="sng" dirty="0" smtClean="0"/>
            <a:t>marzec 2018 </a:t>
          </a:r>
          <a:r>
            <a:rPr lang="pl-PL" sz="1600" b="1" u="sng" dirty="0"/>
            <a:t>r. godz.15.00</a:t>
          </a:r>
          <a:endParaRPr lang="pl-PL" sz="1600" b="1" u="sng" dirty="0">
            <a:solidFill>
              <a:srgbClr val="B466E0"/>
            </a:solidFill>
          </a:endParaRPr>
        </a:p>
      </dgm:t>
    </dgm:pt>
    <dgm:pt modelId="{14B35694-22F0-40DA-B89C-0FD195744395}" type="parTrans" cxnId="{623D398F-B0EB-436F-9912-FBE45242FE2E}">
      <dgm:prSet/>
      <dgm:spPr/>
      <dgm:t>
        <a:bodyPr/>
        <a:lstStyle/>
        <a:p>
          <a:endParaRPr lang="pl-PL"/>
        </a:p>
      </dgm:t>
    </dgm:pt>
    <dgm:pt modelId="{71A91694-C37A-48A9-82E4-491A1474D0B4}" type="sibTrans" cxnId="{623D398F-B0EB-436F-9912-FBE45242FE2E}">
      <dgm:prSet/>
      <dgm:spPr/>
      <dgm:t>
        <a:bodyPr/>
        <a:lstStyle/>
        <a:p>
          <a:endParaRPr lang="pl-PL"/>
        </a:p>
      </dgm:t>
    </dgm:pt>
    <dgm:pt modelId="{60FB2C38-1A01-4EC9-BF8F-D4B1929D93AA}">
      <dgm:prSet phldrT="[Tekst]" custT="1"/>
      <dgm:spPr>
        <a:solidFill>
          <a:srgbClr val="FFC000">
            <a:alpha val="90000"/>
          </a:srgbClr>
        </a:solidFill>
        <a:ln>
          <a:solidFill>
            <a:srgbClr val="FFC000">
              <a:alpha val="90000"/>
            </a:srgbClr>
          </a:solidFill>
        </a:ln>
      </dgm:spPr>
      <dgm:t>
        <a:bodyPr/>
        <a:lstStyle/>
        <a:p>
          <a:pPr algn="l"/>
          <a:endParaRPr lang="pl-PL" sz="1600" b="1" dirty="0">
            <a:solidFill>
              <a:srgbClr val="B466E0"/>
            </a:solidFill>
          </a:endParaRPr>
        </a:p>
      </dgm:t>
    </dgm:pt>
    <dgm:pt modelId="{4AC852DD-F838-4856-8712-07AD4FB207DE}" type="parTrans" cxnId="{0B0DC43F-A0C4-4D67-AC48-9B4F9060C963}">
      <dgm:prSet/>
      <dgm:spPr/>
      <dgm:t>
        <a:bodyPr/>
        <a:lstStyle/>
        <a:p>
          <a:endParaRPr lang="pl-PL"/>
        </a:p>
      </dgm:t>
    </dgm:pt>
    <dgm:pt modelId="{CC694427-3D42-48E7-94A3-1AB83CE11547}" type="sibTrans" cxnId="{0B0DC43F-A0C4-4D67-AC48-9B4F9060C963}">
      <dgm:prSet/>
      <dgm:spPr/>
      <dgm:t>
        <a:bodyPr/>
        <a:lstStyle/>
        <a:p>
          <a:endParaRPr lang="pl-PL"/>
        </a:p>
      </dgm:t>
    </dgm:pt>
    <dgm:pt modelId="{266B6F82-9144-4118-8A8C-F617EBB65760}">
      <dgm:prSet phldrT="[Tekst]" custT="1"/>
      <dgm:spPr>
        <a:solidFill>
          <a:srgbClr val="FFC000">
            <a:alpha val="90000"/>
          </a:srgbClr>
        </a:solidFill>
        <a:ln>
          <a:solidFill>
            <a:srgbClr val="FFC000">
              <a:alpha val="90000"/>
            </a:srgbClr>
          </a:solidFill>
        </a:ln>
      </dgm:spPr>
      <dgm:t>
        <a:bodyPr/>
        <a:lstStyle/>
        <a:p>
          <a:pPr algn="l"/>
          <a:endParaRPr lang="pl-PL" sz="1600" dirty="0">
            <a:solidFill>
              <a:srgbClr val="B466E0"/>
            </a:solidFill>
          </a:endParaRPr>
        </a:p>
      </dgm:t>
    </dgm:pt>
    <dgm:pt modelId="{2B1DA73E-63F9-4AD8-B770-ABCB20A7EEA8}" type="parTrans" cxnId="{D357FE1C-4D9F-4DD0-9EFC-FBAB1C9EE6DC}">
      <dgm:prSet/>
      <dgm:spPr/>
      <dgm:t>
        <a:bodyPr/>
        <a:lstStyle/>
        <a:p>
          <a:endParaRPr lang="pl-PL"/>
        </a:p>
      </dgm:t>
    </dgm:pt>
    <dgm:pt modelId="{6ABA4689-0AA8-4E16-A404-9101DA1C570B}" type="sibTrans" cxnId="{D357FE1C-4D9F-4DD0-9EFC-FBAB1C9EE6DC}">
      <dgm:prSet/>
      <dgm:spPr/>
      <dgm:t>
        <a:bodyPr/>
        <a:lstStyle/>
        <a:p>
          <a:endParaRPr lang="pl-PL"/>
        </a:p>
      </dgm:t>
    </dgm:pt>
    <dgm:pt modelId="{A82570EB-9047-4C30-B34C-BC41F943A042}" type="pres">
      <dgm:prSet presAssocID="{1A53B528-4B73-4476-AAA3-DA53D8694E89}" presName="Name0" presStyleCnt="0">
        <dgm:presLayoutVars>
          <dgm:dir/>
          <dgm:animLvl val="lvl"/>
          <dgm:resizeHandles val="exact"/>
        </dgm:presLayoutVars>
      </dgm:prSet>
      <dgm:spPr/>
      <dgm:t>
        <a:bodyPr/>
        <a:lstStyle/>
        <a:p>
          <a:endParaRPr lang="pl-PL"/>
        </a:p>
      </dgm:t>
    </dgm:pt>
    <dgm:pt modelId="{74CEAA77-1A9F-4EE7-8009-B36DC94847D6}" type="pres">
      <dgm:prSet presAssocID="{621AB93B-5B7B-404A-AAC6-82585374894E}" presName="linNode" presStyleCnt="0"/>
      <dgm:spPr/>
    </dgm:pt>
    <dgm:pt modelId="{30A5BAFA-D867-4432-A555-078896BF780D}" type="pres">
      <dgm:prSet presAssocID="{621AB93B-5B7B-404A-AAC6-82585374894E}" presName="parentText" presStyleLbl="node1" presStyleIdx="0" presStyleCnt="2" custLinFactNeighborX="415" custLinFactNeighborY="361">
        <dgm:presLayoutVars>
          <dgm:chMax val="1"/>
          <dgm:bulletEnabled val="1"/>
        </dgm:presLayoutVars>
      </dgm:prSet>
      <dgm:spPr/>
      <dgm:t>
        <a:bodyPr/>
        <a:lstStyle/>
        <a:p>
          <a:endParaRPr lang="pl-PL"/>
        </a:p>
      </dgm:t>
    </dgm:pt>
    <dgm:pt modelId="{5DB3C171-F262-490B-B8BB-BFFA46B0586B}" type="pres">
      <dgm:prSet presAssocID="{621AB93B-5B7B-404A-AAC6-82585374894E}" presName="descendantText" presStyleLbl="alignAccFollowNode1" presStyleIdx="0" presStyleCnt="2" custScaleY="144366" custLinFactNeighborX="136" custLinFactNeighborY="-5">
        <dgm:presLayoutVars>
          <dgm:bulletEnabled val="1"/>
        </dgm:presLayoutVars>
      </dgm:prSet>
      <dgm:spPr/>
      <dgm:t>
        <a:bodyPr/>
        <a:lstStyle/>
        <a:p>
          <a:endParaRPr lang="pl-PL"/>
        </a:p>
      </dgm:t>
    </dgm:pt>
    <dgm:pt modelId="{21203062-3061-4CFA-A1DC-A3C8D1B70C6A}" type="pres">
      <dgm:prSet presAssocID="{537A71C9-1429-45D8-846B-4BAE788264CA}" presName="sp" presStyleCnt="0"/>
      <dgm:spPr/>
    </dgm:pt>
    <dgm:pt modelId="{AAC7EB03-0D34-4E53-AA54-FF39894E56F4}" type="pres">
      <dgm:prSet presAssocID="{9C158368-C9E0-4942-8526-5CE49BCD721C}" presName="linNode" presStyleCnt="0"/>
      <dgm:spPr/>
    </dgm:pt>
    <dgm:pt modelId="{EC26B3CA-5F55-4ED6-AEA1-83422FEC2FA3}" type="pres">
      <dgm:prSet presAssocID="{9C158368-C9E0-4942-8526-5CE49BCD721C}" presName="parentText" presStyleLbl="node1" presStyleIdx="1" presStyleCnt="2">
        <dgm:presLayoutVars>
          <dgm:chMax val="1"/>
          <dgm:bulletEnabled val="1"/>
        </dgm:presLayoutVars>
      </dgm:prSet>
      <dgm:spPr/>
      <dgm:t>
        <a:bodyPr/>
        <a:lstStyle/>
        <a:p>
          <a:endParaRPr lang="pl-PL"/>
        </a:p>
      </dgm:t>
    </dgm:pt>
    <dgm:pt modelId="{6057DA86-162F-440C-8D5E-0A6D86B8CF0F}" type="pres">
      <dgm:prSet presAssocID="{9C158368-C9E0-4942-8526-5CE49BCD721C}" presName="descendantText" presStyleLbl="alignAccFollowNode1" presStyleIdx="1" presStyleCnt="2" custScaleY="125236">
        <dgm:presLayoutVars>
          <dgm:bulletEnabled val="1"/>
        </dgm:presLayoutVars>
      </dgm:prSet>
      <dgm:spPr/>
      <dgm:t>
        <a:bodyPr/>
        <a:lstStyle/>
        <a:p>
          <a:endParaRPr lang="pl-PL"/>
        </a:p>
      </dgm:t>
    </dgm:pt>
  </dgm:ptLst>
  <dgm:cxnLst>
    <dgm:cxn modelId="{B6C807A7-A846-47FD-BE65-9166C443B42C}" srcId="{621AB93B-5B7B-404A-AAC6-82585374894E}" destId="{32EE9BBF-B02B-4DE9-A826-A3930A24887B}" srcOrd="0" destOrd="0" parTransId="{00D5B151-6E85-451D-80BE-DE7F236447A0}" sibTransId="{DC57031B-D14D-42A1-A990-761C91C4EF85}"/>
    <dgm:cxn modelId="{697E7323-548E-4F9A-9050-7724BAC62AE9}" srcId="{1A53B528-4B73-4476-AAA3-DA53D8694E89}" destId="{9C158368-C9E0-4942-8526-5CE49BCD721C}" srcOrd="1" destOrd="0" parTransId="{913B76B3-2567-408B-94B7-AFBDAB2A403C}" sibTransId="{B623BF15-8EEA-4288-8854-030DD4F9EF8D}"/>
    <dgm:cxn modelId="{D357FE1C-4D9F-4DD0-9EFC-FBAB1C9EE6DC}" srcId="{9C158368-C9E0-4942-8526-5CE49BCD721C}" destId="{266B6F82-9144-4118-8A8C-F617EBB65760}" srcOrd="3" destOrd="0" parTransId="{2B1DA73E-63F9-4AD8-B770-ABCB20A7EEA8}" sibTransId="{6ABA4689-0AA8-4E16-A404-9101DA1C570B}"/>
    <dgm:cxn modelId="{A336F5DF-A46E-4961-9BCF-6E489D970185}" type="presOf" srcId="{1A53B528-4B73-4476-AAA3-DA53D8694E89}" destId="{A82570EB-9047-4C30-B34C-BC41F943A042}" srcOrd="0" destOrd="0" presId="urn:microsoft.com/office/officeart/2005/8/layout/vList5"/>
    <dgm:cxn modelId="{0B0DC43F-A0C4-4D67-AC48-9B4F9060C963}" srcId="{9C158368-C9E0-4942-8526-5CE49BCD721C}" destId="{60FB2C38-1A01-4EC9-BF8F-D4B1929D93AA}" srcOrd="1" destOrd="0" parTransId="{4AC852DD-F838-4856-8712-07AD4FB207DE}" sibTransId="{CC694427-3D42-48E7-94A3-1AB83CE11547}"/>
    <dgm:cxn modelId="{67308FE5-6659-417E-88E0-AF479F214055}" type="presOf" srcId="{60FB2C38-1A01-4EC9-BF8F-D4B1929D93AA}" destId="{6057DA86-162F-440C-8D5E-0A6D86B8CF0F}" srcOrd="0" destOrd="1" presId="urn:microsoft.com/office/officeart/2005/8/layout/vList5"/>
    <dgm:cxn modelId="{73ABC11D-85DF-4C8E-A56E-6928AE5147C5}" type="presOf" srcId="{CFBBA619-907D-4722-954C-43E8DDE9BD83}" destId="{6057DA86-162F-440C-8D5E-0A6D86B8CF0F}" srcOrd="0" destOrd="2" presId="urn:microsoft.com/office/officeart/2005/8/layout/vList5"/>
    <dgm:cxn modelId="{43BE6744-E289-4362-8F92-25AAB0BF322B}" type="presOf" srcId="{32EE9BBF-B02B-4DE9-A826-A3930A24887B}" destId="{5DB3C171-F262-490B-B8BB-BFFA46B0586B}" srcOrd="0" destOrd="0" presId="urn:microsoft.com/office/officeart/2005/8/layout/vList5"/>
    <dgm:cxn modelId="{D139EE11-7F98-421B-AFEF-6ED60674E05F}" type="presOf" srcId="{DA6E603D-E34D-4EC6-B48D-740809166CA4}" destId="{6057DA86-162F-440C-8D5E-0A6D86B8CF0F}" srcOrd="0" destOrd="0" presId="urn:microsoft.com/office/officeart/2005/8/layout/vList5"/>
    <dgm:cxn modelId="{195584F5-0B2A-416C-92AF-0CEE4CF46193}" type="presOf" srcId="{9C158368-C9E0-4942-8526-5CE49BCD721C}" destId="{EC26B3CA-5F55-4ED6-AEA1-83422FEC2FA3}" srcOrd="0" destOrd="0" presId="urn:microsoft.com/office/officeart/2005/8/layout/vList5"/>
    <dgm:cxn modelId="{623D398F-B0EB-436F-9912-FBE45242FE2E}" srcId="{9C158368-C9E0-4942-8526-5CE49BCD721C}" destId="{CFBBA619-907D-4722-954C-43E8DDE9BD83}" srcOrd="2" destOrd="0" parTransId="{14B35694-22F0-40DA-B89C-0FD195744395}" sibTransId="{71A91694-C37A-48A9-82E4-491A1474D0B4}"/>
    <dgm:cxn modelId="{2BB5EC68-A10C-4BF7-8867-47D9F559A22D}" type="presOf" srcId="{266B6F82-9144-4118-8A8C-F617EBB65760}" destId="{6057DA86-162F-440C-8D5E-0A6D86B8CF0F}" srcOrd="0" destOrd="3" presId="urn:microsoft.com/office/officeart/2005/8/layout/vList5"/>
    <dgm:cxn modelId="{976A1C1E-6896-4915-B672-0808DD888A75}" srcId="{1A53B528-4B73-4476-AAA3-DA53D8694E89}" destId="{621AB93B-5B7B-404A-AAC6-82585374894E}" srcOrd="0" destOrd="0" parTransId="{4935FEB2-1035-40C5-9A3F-135B06D2ABF1}" sibTransId="{537A71C9-1429-45D8-846B-4BAE788264CA}"/>
    <dgm:cxn modelId="{551C583B-298D-41B5-B6C7-CD3AB000E435}" type="presOf" srcId="{621AB93B-5B7B-404A-AAC6-82585374894E}" destId="{30A5BAFA-D867-4432-A555-078896BF780D}" srcOrd="0" destOrd="0" presId="urn:microsoft.com/office/officeart/2005/8/layout/vList5"/>
    <dgm:cxn modelId="{E117E38E-DDD3-480D-A78D-8FCB154BAC0D}" srcId="{9C158368-C9E0-4942-8526-5CE49BCD721C}" destId="{DA6E603D-E34D-4EC6-B48D-740809166CA4}" srcOrd="0" destOrd="0" parTransId="{A8A154FD-2259-47AC-AD68-19EF82000962}" sibTransId="{9F49CB28-C9A9-4FC8-82B7-C5A3A7564928}"/>
    <dgm:cxn modelId="{73EDF7CB-D929-4081-8B0D-E3066241D077}" type="presParOf" srcId="{A82570EB-9047-4C30-B34C-BC41F943A042}" destId="{74CEAA77-1A9F-4EE7-8009-B36DC94847D6}" srcOrd="0" destOrd="0" presId="urn:microsoft.com/office/officeart/2005/8/layout/vList5"/>
    <dgm:cxn modelId="{1187519F-A9E5-443C-A2B3-BB2D2FC249E7}" type="presParOf" srcId="{74CEAA77-1A9F-4EE7-8009-B36DC94847D6}" destId="{30A5BAFA-D867-4432-A555-078896BF780D}" srcOrd="0" destOrd="0" presId="urn:microsoft.com/office/officeart/2005/8/layout/vList5"/>
    <dgm:cxn modelId="{622D9505-2BCB-4CDD-A84D-B5865EB4C28E}" type="presParOf" srcId="{74CEAA77-1A9F-4EE7-8009-B36DC94847D6}" destId="{5DB3C171-F262-490B-B8BB-BFFA46B0586B}" srcOrd="1" destOrd="0" presId="urn:microsoft.com/office/officeart/2005/8/layout/vList5"/>
    <dgm:cxn modelId="{38522BDE-C14E-4519-9463-4889DDFEF20E}" type="presParOf" srcId="{A82570EB-9047-4C30-B34C-BC41F943A042}" destId="{21203062-3061-4CFA-A1DC-A3C8D1B70C6A}" srcOrd="1" destOrd="0" presId="urn:microsoft.com/office/officeart/2005/8/layout/vList5"/>
    <dgm:cxn modelId="{9EAC8F0A-D1EF-41FD-9121-AFD3A105E5B4}" type="presParOf" srcId="{A82570EB-9047-4C30-B34C-BC41F943A042}" destId="{AAC7EB03-0D34-4E53-AA54-FF39894E56F4}" srcOrd="2" destOrd="0" presId="urn:microsoft.com/office/officeart/2005/8/layout/vList5"/>
    <dgm:cxn modelId="{89563CB4-2748-49C1-AFE8-2058CA20B7F4}" type="presParOf" srcId="{AAC7EB03-0D34-4E53-AA54-FF39894E56F4}" destId="{EC26B3CA-5F55-4ED6-AEA1-83422FEC2FA3}" srcOrd="0" destOrd="0" presId="urn:microsoft.com/office/officeart/2005/8/layout/vList5"/>
    <dgm:cxn modelId="{0F89EC93-8E0F-453C-A999-7636D6304C30}" type="presParOf" srcId="{AAC7EB03-0D34-4E53-AA54-FF39894E56F4}" destId="{6057DA86-162F-440C-8D5E-0A6D86B8CF0F}" srcOrd="1" destOrd="0" presId="urn:microsoft.com/office/officeart/2005/8/layout/vList5"/>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A53B528-4B73-4476-AAA3-DA53D8694E89}"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pl-PL"/>
        </a:p>
      </dgm:t>
    </dgm:pt>
    <dgm:pt modelId="{621AB93B-5B7B-404A-AAC6-82585374894E}">
      <dgm:prSet phldrT="[Tekst]" custT="1"/>
      <dgm:spPr>
        <a:solidFill>
          <a:schemeClr val="bg1">
            <a:lumMod val="65000"/>
          </a:schemeClr>
        </a:solidFill>
      </dgm:spPr>
      <dgm:t>
        <a:bodyPr/>
        <a:lstStyle/>
        <a:p>
          <a:pPr algn="ctr"/>
          <a:r>
            <a:rPr lang="pl-PL" sz="1600" b="1" dirty="0">
              <a:solidFill>
                <a:schemeClr val="tx1"/>
              </a:solidFill>
            </a:rPr>
            <a:t>5. Niepodleganie wykluczeniu z możliwości otrzymania dofinansowania ze środków Unii Europejskiej</a:t>
          </a:r>
          <a:endParaRPr lang="pl-PL" sz="1600" b="1" u="sng" dirty="0">
            <a:solidFill>
              <a:schemeClr val="tx1"/>
            </a:solidFill>
          </a:endParaRPr>
        </a:p>
      </dgm:t>
    </dgm:pt>
    <dgm:pt modelId="{4935FEB2-1035-40C5-9A3F-135B06D2ABF1}" type="parTrans" cxnId="{976A1C1E-6896-4915-B672-0808DD888A75}">
      <dgm:prSet/>
      <dgm:spPr/>
      <dgm:t>
        <a:bodyPr/>
        <a:lstStyle/>
        <a:p>
          <a:endParaRPr lang="pl-PL"/>
        </a:p>
      </dgm:t>
    </dgm:pt>
    <dgm:pt modelId="{537A71C9-1429-45D8-846B-4BAE788264CA}" type="sibTrans" cxnId="{976A1C1E-6896-4915-B672-0808DD888A75}">
      <dgm:prSet/>
      <dgm:spPr/>
      <dgm:t>
        <a:bodyPr/>
        <a:lstStyle/>
        <a:p>
          <a:endParaRPr lang="pl-PL"/>
        </a:p>
      </dgm:t>
    </dgm:pt>
    <dgm:pt modelId="{DA6E603D-E34D-4EC6-B48D-740809166CA4}">
      <dgm:prSet phldrT="[Tekst]" custT="1"/>
      <dgm:spPr>
        <a:solidFill>
          <a:srgbClr val="FFC000">
            <a:alpha val="90000"/>
          </a:srgbClr>
        </a:solidFill>
        <a:ln>
          <a:solidFill>
            <a:srgbClr val="FFC000">
              <a:alpha val="90000"/>
            </a:srgbClr>
          </a:solidFill>
        </a:ln>
      </dgm:spPr>
      <dgm:t>
        <a:bodyPr/>
        <a:lstStyle/>
        <a:p>
          <a:pPr algn="just"/>
          <a:r>
            <a:rPr lang="pl-PL" sz="1000" dirty="0">
              <a:latin typeface="+mn-lt"/>
            </a:rPr>
            <a:t>Wnioskodawca złożył oświadczenie, że:</a:t>
          </a:r>
          <a:endParaRPr lang="pl-PL" sz="1000" b="1" dirty="0">
            <a:solidFill>
              <a:schemeClr val="tx1"/>
            </a:solidFill>
            <a:latin typeface="+mn-lt"/>
          </a:endParaRPr>
        </a:p>
      </dgm:t>
    </dgm:pt>
    <dgm:pt modelId="{9F49CB28-C9A9-4FC8-82B7-C5A3A7564928}" type="sibTrans" cxnId="{E117E38E-DDD3-480D-A78D-8FCB154BAC0D}">
      <dgm:prSet/>
      <dgm:spPr/>
      <dgm:t>
        <a:bodyPr/>
        <a:lstStyle/>
        <a:p>
          <a:endParaRPr lang="pl-PL"/>
        </a:p>
      </dgm:t>
    </dgm:pt>
    <dgm:pt modelId="{A8A154FD-2259-47AC-AD68-19EF82000962}" type="parTrans" cxnId="{E117E38E-DDD3-480D-A78D-8FCB154BAC0D}">
      <dgm:prSet/>
      <dgm:spPr/>
      <dgm:t>
        <a:bodyPr/>
        <a:lstStyle/>
        <a:p>
          <a:endParaRPr lang="pl-PL"/>
        </a:p>
      </dgm:t>
    </dgm:pt>
    <dgm:pt modelId="{9C158368-C9E0-4942-8526-5CE49BCD721C}">
      <dgm:prSet phldrT="[Tekst]" custT="1"/>
      <dgm:spPr>
        <a:solidFill>
          <a:schemeClr val="bg1">
            <a:lumMod val="65000"/>
          </a:schemeClr>
        </a:solidFill>
      </dgm:spPr>
      <dgm:t>
        <a:bodyPr/>
        <a:lstStyle/>
        <a:p>
          <a:pPr algn="ctr"/>
          <a:r>
            <a:rPr lang="pl-PL" sz="1600" b="1" dirty="0">
              <a:solidFill>
                <a:schemeClr val="tx1"/>
              </a:solidFill>
            </a:rPr>
            <a:t>6. Zgodność z przepisami art. 65 ust. 6 i art. 125 ust. 3 lit. e) i f) Rozporządzenia Parlamentu Europejskiego i Rady (UE) nr 1303/2013 z dnia 17 grudnia 2013 r.</a:t>
          </a:r>
        </a:p>
      </dgm:t>
    </dgm:pt>
    <dgm:pt modelId="{B623BF15-8EEA-4288-8854-030DD4F9EF8D}" type="sibTrans" cxnId="{697E7323-548E-4F9A-9050-7724BAC62AE9}">
      <dgm:prSet/>
      <dgm:spPr/>
      <dgm:t>
        <a:bodyPr/>
        <a:lstStyle/>
        <a:p>
          <a:endParaRPr lang="pl-PL"/>
        </a:p>
      </dgm:t>
    </dgm:pt>
    <dgm:pt modelId="{913B76B3-2567-408B-94B7-AFBDAB2A403C}" type="parTrans" cxnId="{697E7323-548E-4F9A-9050-7724BAC62AE9}">
      <dgm:prSet/>
      <dgm:spPr/>
      <dgm:t>
        <a:bodyPr/>
        <a:lstStyle/>
        <a:p>
          <a:endParaRPr lang="pl-PL"/>
        </a:p>
      </dgm:t>
    </dgm:pt>
    <dgm:pt modelId="{32EE9BBF-B02B-4DE9-A826-A3930A24887B}">
      <dgm:prSet phldrT="[Tekst]" custT="1"/>
      <dgm:spPr>
        <a:solidFill>
          <a:srgbClr val="FFC000">
            <a:alpha val="90000"/>
          </a:srgbClr>
        </a:solidFill>
        <a:ln>
          <a:solidFill>
            <a:srgbClr val="FFC000">
              <a:alpha val="90000"/>
            </a:srgbClr>
          </a:solidFill>
        </a:ln>
      </dgm:spPr>
      <dgm:t>
        <a:bodyPr/>
        <a:lstStyle/>
        <a:p>
          <a:pPr algn="just">
            <a:lnSpc>
              <a:spcPct val="100000"/>
            </a:lnSpc>
            <a:spcAft>
              <a:spcPts val="600"/>
            </a:spcAft>
          </a:pPr>
          <a:r>
            <a:rPr lang="pl-PL" sz="1000" dirty="0"/>
            <a:t>Wnioskodawca oraz partnerzy (jeśli dotyczy) nie podlegają wykluczeniu </a:t>
          </a:r>
          <a:br>
            <a:rPr lang="pl-PL" sz="1000" dirty="0"/>
          </a:br>
          <a:r>
            <a:rPr lang="pl-PL" sz="1000" dirty="0"/>
            <a:t>z możliwości otrzymania dofinansowania ze środków Unii Europejskiej na podstawie:</a:t>
          </a:r>
          <a:endParaRPr lang="pl-PL" sz="1000" b="1" dirty="0"/>
        </a:p>
      </dgm:t>
    </dgm:pt>
    <dgm:pt modelId="{DC57031B-D14D-42A1-A990-761C91C4EF85}" type="sibTrans" cxnId="{B6C807A7-A846-47FD-BE65-9166C443B42C}">
      <dgm:prSet/>
      <dgm:spPr/>
      <dgm:t>
        <a:bodyPr/>
        <a:lstStyle/>
        <a:p>
          <a:endParaRPr lang="pl-PL"/>
        </a:p>
      </dgm:t>
    </dgm:pt>
    <dgm:pt modelId="{00D5B151-6E85-451D-80BE-DE7F236447A0}" type="parTrans" cxnId="{B6C807A7-A846-47FD-BE65-9166C443B42C}">
      <dgm:prSet/>
      <dgm:spPr/>
      <dgm:t>
        <a:bodyPr/>
        <a:lstStyle/>
        <a:p>
          <a:endParaRPr lang="pl-PL"/>
        </a:p>
      </dgm:t>
    </dgm:pt>
    <dgm:pt modelId="{38C09ACD-8C86-49DF-992B-1514DAA72A1F}">
      <dgm:prSet custT="1"/>
      <dgm:spPr/>
      <dgm:t>
        <a:bodyPr/>
        <a:lstStyle/>
        <a:p>
          <a:pPr algn="just"/>
          <a:r>
            <a:rPr lang="pl-PL" sz="1000" dirty="0"/>
            <a:t>art. 207 ust. 4 ustawy z dnia 27 sierpnia 2009 r. o finansach </a:t>
          </a:r>
          <a:r>
            <a:rPr lang="pl-PL" sz="1000" dirty="0" smtClean="0"/>
            <a:t>publicznych,</a:t>
          </a:r>
          <a:endParaRPr lang="pl-PL" sz="1000" dirty="0"/>
        </a:p>
      </dgm:t>
    </dgm:pt>
    <dgm:pt modelId="{92CA1727-773E-4876-968D-2E373559751F}" type="parTrans" cxnId="{F6490752-7CE2-4C93-9F3E-48DC9C15239E}">
      <dgm:prSet/>
      <dgm:spPr/>
      <dgm:t>
        <a:bodyPr/>
        <a:lstStyle/>
        <a:p>
          <a:endParaRPr lang="pl-PL"/>
        </a:p>
      </dgm:t>
    </dgm:pt>
    <dgm:pt modelId="{287828BA-0B9D-4004-B4B4-CDAA44FE96E8}" type="sibTrans" cxnId="{F6490752-7CE2-4C93-9F3E-48DC9C15239E}">
      <dgm:prSet/>
      <dgm:spPr/>
      <dgm:t>
        <a:bodyPr/>
        <a:lstStyle/>
        <a:p>
          <a:endParaRPr lang="pl-PL"/>
        </a:p>
      </dgm:t>
    </dgm:pt>
    <dgm:pt modelId="{4181E192-2C13-426C-873D-EA239C102F79}">
      <dgm:prSet custT="1"/>
      <dgm:spPr/>
      <dgm:t>
        <a:bodyPr/>
        <a:lstStyle/>
        <a:p>
          <a:pPr algn="just"/>
          <a:r>
            <a:rPr lang="pl-PL" sz="1000" dirty="0"/>
            <a:t>art.12 ust. 1 </a:t>
          </a:r>
          <a:r>
            <a:rPr lang="pl-PL" sz="1000" dirty="0" err="1"/>
            <a:t>pkt</a:t>
          </a:r>
          <a:r>
            <a:rPr lang="pl-PL" sz="1000" dirty="0"/>
            <a:t> 1 ustawy z dnia 15 czerwca 2012 r. o skutkach powierzania wykonywania pracy cudzoziemcom przebywającym wbrew przepisom </a:t>
          </a:r>
          <a:br>
            <a:rPr lang="pl-PL" sz="1000" dirty="0"/>
          </a:br>
          <a:r>
            <a:rPr lang="pl-PL" sz="1000" dirty="0"/>
            <a:t>na terytorium Rzeczypospolitej Polskiej,</a:t>
          </a:r>
        </a:p>
      </dgm:t>
    </dgm:pt>
    <dgm:pt modelId="{C6EB7081-1493-4630-A3C1-7F995EAA355F}" type="parTrans" cxnId="{FD49B6A2-8B45-42B1-8939-6DFBA3F09041}">
      <dgm:prSet/>
      <dgm:spPr/>
      <dgm:t>
        <a:bodyPr/>
        <a:lstStyle/>
        <a:p>
          <a:endParaRPr lang="pl-PL"/>
        </a:p>
      </dgm:t>
    </dgm:pt>
    <dgm:pt modelId="{6FBE840F-23D7-448E-9676-9DB377E5118C}" type="sibTrans" cxnId="{FD49B6A2-8B45-42B1-8939-6DFBA3F09041}">
      <dgm:prSet/>
      <dgm:spPr/>
      <dgm:t>
        <a:bodyPr/>
        <a:lstStyle/>
        <a:p>
          <a:endParaRPr lang="pl-PL"/>
        </a:p>
      </dgm:t>
    </dgm:pt>
    <dgm:pt modelId="{C70941B7-8EEF-42F1-A05B-1103DE62E941}">
      <dgm:prSet custT="1"/>
      <dgm:spPr/>
      <dgm:t>
        <a:bodyPr/>
        <a:lstStyle/>
        <a:p>
          <a:pPr algn="just"/>
          <a:r>
            <a:rPr lang="pl-PL" sz="1000" dirty="0"/>
            <a:t>art. 9 ust. 1 </a:t>
          </a:r>
          <a:r>
            <a:rPr lang="pl-PL" sz="1000" dirty="0" err="1"/>
            <a:t>pkt</a:t>
          </a:r>
          <a:r>
            <a:rPr lang="pl-PL" sz="1000" dirty="0"/>
            <a:t> 2a ustawy z dnia 28 października 2002 r. o odpowiedzialności podmiotów zbiorowych za czyny zabronione pod groźbą kary.</a:t>
          </a:r>
        </a:p>
      </dgm:t>
    </dgm:pt>
    <dgm:pt modelId="{91D71574-FEA8-4F66-AC32-5845BBC8EE11}" type="parTrans" cxnId="{D2AB6285-063D-4B7F-B6A8-7DAA9DFC754F}">
      <dgm:prSet/>
      <dgm:spPr/>
      <dgm:t>
        <a:bodyPr/>
        <a:lstStyle/>
        <a:p>
          <a:endParaRPr lang="pl-PL"/>
        </a:p>
      </dgm:t>
    </dgm:pt>
    <dgm:pt modelId="{23CD9EFE-F1AC-4058-8E2F-4975C572CA77}" type="sibTrans" cxnId="{D2AB6285-063D-4B7F-B6A8-7DAA9DFC754F}">
      <dgm:prSet/>
      <dgm:spPr/>
      <dgm:t>
        <a:bodyPr/>
        <a:lstStyle/>
        <a:p>
          <a:endParaRPr lang="pl-PL"/>
        </a:p>
      </dgm:t>
    </dgm:pt>
    <dgm:pt modelId="{8869C104-DB2D-4A93-B909-4B73C00619DE}">
      <dgm:prSet custT="1"/>
      <dgm:spPr/>
      <dgm:t>
        <a:bodyPr/>
        <a:lstStyle/>
        <a:p>
          <a:pPr algn="just"/>
          <a:r>
            <a:rPr lang="pl-PL" sz="1000" b="1" dirty="0">
              <a:latin typeface="+mn-lt"/>
            </a:rPr>
            <a:t>projekt nie został zakończony </a:t>
          </a:r>
          <a:r>
            <a:rPr lang="pl-PL" sz="1000" dirty="0">
              <a:latin typeface="+mn-lt"/>
            </a:rPr>
            <a:t>w rozumieniu art. 65 ust. 6,</a:t>
          </a:r>
        </a:p>
      </dgm:t>
    </dgm:pt>
    <dgm:pt modelId="{C828CFA5-2E33-428E-965B-DF4C65E4852D}" type="parTrans" cxnId="{09A4E295-FE07-40A0-835E-891792DEE9EA}">
      <dgm:prSet/>
      <dgm:spPr/>
      <dgm:t>
        <a:bodyPr/>
        <a:lstStyle/>
        <a:p>
          <a:endParaRPr lang="pl-PL"/>
        </a:p>
      </dgm:t>
    </dgm:pt>
    <dgm:pt modelId="{A66FF879-F2F7-45FC-90A1-629C072F1787}" type="sibTrans" cxnId="{09A4E295-FE07-40A0-835E-891792DEE9EA}">
      <dgm:prSet/>
      <dgm:spPr/>
      <dgm:t>
        <a:bodyPr/>
        <a:lstStyle/>
        <a:p>
          <a:endParaRPr lang="pl-PL"/>
        </a:p>
      </dgm:t>
    </dgm:pt>
    <dgm:pt modelId="{A8448429-F3F7-4C5A-A753-2FE344CD2D90}">
      <dgm:prSet custT="1"/>
      <dgm:spPr/>
      <dgm:t>
        <a:bodyPr/>
        <a:lstStyle/>
        <a:p>
          <a:pPr algn="just"/>
          <a:r>
            <a:rPr lang="pl-PL" sz="1000" b="1" dirty="0">
              <a:latin typeface="+mn-lt"/>
            </a:rPr>
            <a:t>nie rozpoczął realizacji projektu przed dniem złożenia wniosku o dofinansowanie</a:t>
          </a:r>
          <a:r>
            <a:rPr lang="pl-PL" sz="1000" dirty="0">
              <a:latin typeface="+mn-lt"/>
            </a:rPr>
            <a:t>, lub jeśli dotyczy</a:t>
          </a:r>
        </a:p>
      </dgm:t>
    </dgm:pt>
    <dgm:pt modelId="{A6FF1253-88BF-461A-AEA7-F3EBAD2AA9E1}" type="parTrans" cxnId="{EFB6AD21-3151-406B-95E3-7F5DAF67E328}">
      <dgm:prSet/>
      <dgm:spPr/>
      <dgm:t>
        <a:bodyPr/>
        <a:lstStyle/>
        <a:p>
          <a:endParaRPr lang="pl-PL"/>
        </a:p>
      </dgm:t>
    </dgm:pt>
    <dgm:pt modelId="{68F5D9F7-C8AF-4B64-9A5E-45FD670EFD2C}" type="sibTrans" cxnId="{EFB6AD21-3151-406B-95E3-7F5DAF67E328}">
      <dgm:prSet/>
      <dgm:spPr/>
      <dgm:t>
        <a:bodyPr/>
        <a:lstStyle/>
        <a:p>
          <a:endParaRPr lang="pl-PL"/>
        </a:p>
      </dgm:t>
    </dgm:pt>
    <dgm:pt modelId="{A011A63C-7D88-46BC-991E-52DB4F793813}">
      <dgm:prSet custT="1"/>
      <dgm:spPr/>
      <dgm:t>
        <a:bodyPr/>
        <a:lstStyle/>
        <a:p>
          <a:pPr algn="just"/>
          <a:r>
            <a:rPr lang="pl-PL" sz="1000" dirty="0">
              <a:latin typeface="+mn-lt"/>
            </a:rPr>
            <a:t>projekt nie obejmuje przedsięwzięć będących częścią operacji, które zostały objęte lub powinny były zostać objęte procedurą odzyskiwania środków zgodnie z art. 71 (trwałość operacji) w następstwie przeniesienia działalności produkcyjnej poza obszar objęty programem.</a:t>
          </a:r>
        </a:p>
      </dgm:t>
    </dgm:pt>
    <dgm:pt modelId="{8BCA6CC7-9DAE-4EDA-B801-EA0100468E5A}" type="parTrans" cxnId="{5F89230E-E181-45F5-AB3F-8BDA91FAD1A9}">
      <dgm:prSet/>
      <dgm:spPr/>
      <dgm:t>
        <a:bodyPr/>
        <a:lstStyle/>
        <a:p>
          <a:endParaRPr lang="pl-PL"/>
        </a:p>
      </dgm:t>
    </dgm:pt>
    <dgm:pt modelId="{A3CD766D-F417-4A39-9CEF-983745DE749E}" type="sibTrans" cxnId="{5F89230E-E181-45F5-AB3F-8BDA91FAD1A9}">
      <dgm:prSet/>
      <dgm:spPr/>
      <dgm:t>
        <a:bodyPr/>
        <a:lstStyle/>
        <a:p>
          <a:endParaRPr lang="pl-PL"/>
        </a:p>
      </dgm:t>
    </dgm:pt>
    <dgm:pt modelId="{A82570EB-9047-4C30-B34C-BC41F943A042}" type="pres">
      <dgm:prSet presAssocID="{1A53B528-4B73-4476-AAA3-DA53D8694E89}" presName="Name0" presStyleCnt="0">
        <dgm:presLayoutVars>
          <dgm:dir/>
          <dgm:animLvl val="lvl"/>
          <dgm:resizeHandles val="exact"/>
        </dgm:presLayoutVars>
      </dgm:prSet>
      <dgm:spPr/>
      <dgm:t>
        <a:bodyPr/>
        <a:lstStyle/>
        <a:p>
          <a:endParaRPr lang="pl-PL"/>
        </a:p>
      </dgm:t>
    </dgm:pt>
    <dgm:pt modelId="{74CEAA77-1A9F-4EE7-8009-B36DC94847D6}" type="pres">
      <dgm:prSet presAssocID="{621AB93B-5B7B-404A-AAC6-82585374894E}" presName="linNode" presStyleCnt="0"/>
      <dgm:spPr/>
    </dgm:pt>
    <dgm:pt modelId="{30A5BAFA-D867-4432-A555-078896BF780D}" type="pres">
      <dgm:prSet presAssocID="{621AB93B-5B7B-404A-AAC6-82585374894E}" presName="parentText" presStyleLbl="node1" presStyleIdx="0" presStyleCnt="2" custLinFactNeighborX="415" custLinFactNeighborY="361">
        <dgm:presLayoutVars>
          <dgm:chMax val="1"/>
          <dgm:bulletEnabled val="1"/>
        </dgm:presLayoutVars>
      </dgm:prSet>
      <dgm:spPr/>
      <dgm:t>
        <a:bodyPr/>
        <a:lstStyle/>
        <a:p>
          <a:endParaRPr lang="pl-PL"/>
        </a:p>
      </dgm:t>
    </dgm:pt>
    <dgm:pt modelId="{5DB3C171-F262-490B-B8BB-BFFA46B0586B}" type="pres">
      <dgm:prSet presAssocID="{621AB93B-5B7B-404A-AAC6-82585374894E}" presName="descendantText" presStyleLbl="alignAccFollowNode1" presStyleIdx="0" presStyleCnt="2" custScaleY="144366" custLinFactNeighborX="136" custLinFactNeighborY="-5">
        <dgm:presLayoutVars>
          <dgm:bulletEnabled val="1"/>
        </dgm:presLayoutVars>
      </dgm:prSet>
      <dgm:spPr/>
      <dgm:t>
        <a:bodyPr/>
        <a:lstStyle/>
        <a:p>
          <a:endParaRPr lang="pl-PL"/>
        </a:p>
      </dgm:t>
    </dgm:pt>
    <dgm:pt modelId="{21203062-3061-4CFA-A1DC-A3C8D1B70C6A}" type="pres">
      <dgm:prSet presAssocID="{537A71C9-1429-45D8-846B-4BAE788264CA}" presName="sp" presStyleCnt="0"/>
      <dgm:spPr/>
    </dgm:pt>
    <dgm:pt modelId="{AAC7EB03-0D34-4E53-AA54-FF39894E56F4}" type="pres">
      <dgm:prSet presAssocID="{9C158368-C9E0-4942-8526-5CE49BCD721C}" presName="linNode" presStyleCnt="0"/>
      <dgm:spPr/>
    </dgm:pt>
    <dgm:pt modelId="{EC26B3CA-5F55-4ED6-AEA1-83422FEC2FA3}" type="pres">
      <dgm:prSet presAssocID="{9C158368-C9E0-4942-8526-5CE49BCD721C}" presName="parentText" presStyleLbl="node1" presStyleIdx="1" presStyleCnt="2">
        <dgm:presLayoutVars>
          <dgm:chMax val="1"/>
          <dgm:bulletEnabled val="1"/>
        </dgm:presLayoutVars>
      </dgm:prSet>
      <dgm:spPr/>
      <dgm:t>
        <a:bodyPr/>
        <a:lstStyle/>
        <a:p>
          <a:endParaRPr lang="pl-PL"/>
        </a:p>
      </dgm:t>
    </dgm:pt>
    <dgm:pt modelId="{6057DA86-162F-440C-8D5E-0A6D86B8CF0F}" type="pres">
      <dgm:prSet presAssocID="{9C158368-C9E0-4942-8526-5CE49BCD721C}" presName="descendantText" presStyleLbl="alignAccFollowNode1" presStyleIdx="1" presStyleCnt="2" custScaleY="125236">
        <dgm:presLayoutVars>
          <dgm:bulletEnabled val="1"/>
        </dgm:presLayoutVars>
      </dgm:prSet>
      <dgm:spPr/>
      <dgm:t>
        <a:bodyPr/>
        <a:lstStyle/>
        <a:p>
          <a:endParaRPr lang="pl-PL"/>
        </a:p>
      </dgm:t>
    </dgm:pt>
  </dgm:ptLst>
  <dgm:cxnLst>
    <dgm:cxn modelId="{B45E3D95-98F2-434E-9C32-A0C132854C5B}" type="presOf" srcId="{32EE9BBF-B02B-4DE9-A826-A3930A24887B}" destId="{5DB3C171-F262-490B-B8BB-BFFA46B0586B}" srcOrd="0" destOrd="0" presId="urn:microsoft.com/office/officeart/2005/8/layout/vList5"/>
    <dgm:cxn modelId="{976A1C1E-6896-4915-B672-0808DD888A75}" srcId="{1A53B528-4B73-4476-AAA3-DA53D8694E89}" destId="{621AB93B-5B7B-404A-AAC6-82585374894E}" srcOrd="0" destOrd="0" parTransId="{4935FEB2-1035-40C5-9A3F-135B06D2ABF1}" sibTransId="{537A71C9-1429-45D8-846B-4BAE788264CA}"/>
    <dgm:cxn modelId="{703DD289-E328-4B3F-BF83-C18F775C3BB3}" type="presOf" srcId="{9C158368-C9E0-4942-8526-5CE49BCD721C}" destId="{EC26B3CA-5F55-4ED6-AEA1-83422FEC2FA3}" srcOrd="0" destOrd="0" presId="urn:microsoft.com/office/officeart/2005/8/layout/vList5"/>
    <dgm:cxn modelId="{5F89230E-E181-45F5-AB3F-8BDA91FAD1A9}" srcId="{DA6E603D-E34D-4EC6-B48D-740809166CA4}" destId="{A011A63C-7D88-46BC-991E-52DB4F793813}" srcOrd="2" destOrd="0" parTransId="{8BCA6CC7-9DAE-4EDA-B801-EA0100468E5A}" sibTransId="{A3CD766D-F417-4A39-9CEF-983745DE749E}"/>
    <dgm:cxn modelId="{FD49B6A2-8B45-42B1-8939-6DFBA3F09041}" srcId="{32EE9BBF-B02B-4DE9-A826-A3930A24887B}" destId="{4181E192-2C13-426C-873D-EA239C102F79}" srcOrd="1" destOrd="0" parTransId="{C6EB7081-1493-4630-A3C1-7F995EAA355F}" sibTransId="{6FBE840F-23D7-448E-9676-9DB377E5118C}"/>
    <dgm:cxn modelId="{C7A2549E-7691-423F-888A-A08EA6E3DD0C}" type="presOf" srcId="{1A53B528-4B73-4476-AAA3-DA53D8694E89}" destId="{A82570EB-9047-4C30-B34C-BC41F943A042}" srcOrd="0" destOrd="0" presId="urn:microsoft.com/office/officeart/2005/8/layout/vList5"/>
    <dgm:cxn modelId="{D2AB6285-063D-4B7F-B6A8-7DAA9DFC754F}" srcId="{32EE9BBF-B02B-4DE9-A826-A3930A24887B}" destId="{C70941B7-8EEF-42F1-A05B-1103DE62E941}" srcOrd="2" destOrd="0" parTransId="{91D71574-FEA8-4F66-AC32-5845BBC8EE11}" sibTransId="{23CD9EFE-F1AC-4058-8E2F-4975C572CA77}"/>
    <dgm:cxn modelId="{EFB6AD21-3151-406B-95E3-7F5DAF67E328}" srcId="{DA6E603D-E34D-4EC6-B48D-740809166CA4}" destId="{A8448429-F3F7-4C5A-A753-2FE344CD2D90}" srcOrd="1" destOrd="0" parTransId="{A6FF1253-88BF-461A-AEA7-F3EBAD2AA9E1}" sibTransId="{68F5D9F7-C8AF-4B64-9A5E-45FD670EFD2C}"/>
    <dgm:cxn modelId="{697E7323-548E-4F9A-9050-7724BAC62AE9}" srcId="{1A53B528-4B73-4476-AAA3-DA53D8694E89}" destId="{9C158368-C9E0-4942-8526-5CE49BCD721C}" srcOrd="1" destOrd="0" parTransId="{913B76B3-2567-408B-94B7-AFBDAB2A403C}" sibTransId="{B623BF15-8EEA-4288-8854-030DD4F9EF8D}"/>
    <dgm:cxn modelId="{65FF9514-2ED1-4B48-BD06-933ACF478F12}" type="presOf" srcId="{621AB93B-5B7B-404A-AAC6-82585374894E}" destId="{30A5BAFA-D867-4432-A555-078896BF780D}" srcOrd="0" destOrd="0" presId="urn:microsoft.com/office/officeart/2005/8/layout/vList5"/>
    <dgm:cxn modelId="{7A6D18F3-3C98-4E8D-B640-BA2E99509590}" type="presOf" srcId="{4181E192-2C13-426C-873D-EA239C102F79}" destId="{5DB3C171-F262-490B-B8BB-BFFA46B0586B}" srcOrd="0" destOrd="2" presId="urn:microsoft.com/office/officeart/2005/8/layout/vList5"/>
    <dgm:cxn modelId="{09A4E295-FE07-40A0-835E-891792DEE9EA}" srcId="{DA6E603D-E34D-4EC6-B48D-740809166CA4}" destId="{8869C104-DB2D-4A93-B909-4B73C00619DE}" srcOrd="0" destOrd="0" parTransId="{C828CFA5-2E33-428E-965B-DF4C65E4852D}" sibTransId="{A66FF879-F2F7-45FC-90A1-629C072F1787}"/>
    <dgm:cxn modelId="{9FD3F276-8749-4EE0-8DF6-2E1692538D1D}" type="presOf" srcId="{38C09ACD-8C86-49DF-992B-1514DAA72A1F}" destId="{5DB3C171-F262-490B-B8BB-BFFA46B0586B}" srcOrd="0" destOrd="1" presId="urn:microsoft.com/office/officeart/2005/8/layout/vList5"/>
    <dgm:cxn modelId="{B6C807A7-A846-47FD-BE65-9166C443B42C}" srcId="{621AB93B-5B7B-404A-AAC6-82585374894E}" destId="{32EE9BBF-B02B-4DE9-A826-A3930A24887B}" srcOrd="0" destOrd="0" parTransId="{00D5B151-6E85-451D-80BE-DE7F236447A0}" sibTransId="{DC57031B-D14D-42A1-A990-761C91C4EF85}"/>
    <dgm:cxn modelId="{5F599743-C2C7-482F-AF8B-06E528130954}" type="presOf" srcId="{DA6E603D-E34D-4EC6-B48D-740809166CA4}" destId="{6057DA86-162F-440C-8D5E-0A6D86B8CF0F}" srcOrd="0" destOrd="0" presId="urn:microsoft.com/office/officeart/2005/8/layout/vList5"/>
    <dgm:cxn modelId="{D5A36CEA-93E0-4949-96B3-ACF94E9E4FA0}" type="presOf" srcId="{8869C104-DB2D-4A93-B909-4B73C00619DE}" destId="{6057DA86-162F-440C-8D5E-0A6D86B8CF0F}" srcOrd="0" destOrd="1" presId="urn:microsoft.com/office/officeart/2005/8/layout/vList5"/>
    <dgm:cxn modelId="{E117E38E-DDD3-480D-A78D-8FCB154BAC0D}" srcId="{9C158368-C9E0-4942-8526-5CE49BCD721C}" destId="{DA6E603D-E34D-4EC6-B48D-740809166CA4}" srcOrd="0" destOrd="0" parTransId="{A8A154FD-2259-47AC-AD68-19EF82000962}" sibTransId="{9F49CB28-C9A9-4FC8-82B7-C5A3A7564928}"/>
    <dgm:cxn modelId="{F6490752-7CE2-4C93-9F3E-48DC9C15239E}" srcId="{32EE9BBF-B02B-4DE9-A826-A3930A24887B}" destId="{38C09ACD-8C86-49DF-992B-1514DAA72A1F}" srcOrd="0" destOrd="0" parTransId="{92CA1727-773E-4876-968D-2E373559751F}" sibTransId="{287828BA-0B9D-4004-B4B4-CDAA44FE96E8}"/>
    <dgm:cxn modelId="{AC46DB42-013E-4675-878F-5B0CE9182278}" type="presOf" srcId="{A011A63C-7D88-46BC-991E-52DB4F793813}" destId="{6057DA86-162F-440C-8D5E-0A6D86B8CF0F}" srcOrd="0" destOrd="3" presId="urn:microsoft.com/office/officeart/2005/8/layout/vList5"/>
    <dgm:cxn modelId="{4010E64A-BE81-46BA-AC68-8D8624EAF75C}" type="presOf" srcId="{A8448429-F3F7-4C5A-A753-2FE344CD2D90}" destId="{6057DA86-162F-440C-8D5E-0A6D86B8CF0F}" srcOrd="0" destOrd="2" presId="urn:microsoft.com/office/officeart/2005/8/layout/vList5"/>
    <dgm:cxn modelId="{83970ED2-A776-41C5-BBB4-82D92FE3905F}" type="presOf" srcId="{C70941B7-8EEF-42F1-A05B-1103DE62E941}" destId="{5DB3C171-F262-490B-B8BB-BFFA46B0586B}" srcOrd="0" destOrd="3" presId="urn:microsoft.com/office/officeart/2005/8/layout/vList5"/>
    <dgm:cxn modelId="{93175E15-C525-4142-B4D9-FDB5D829AFBB}" type="presParOf" srcId="{A82570EB-9047-4C30-B34C-BC41F943A042}" destId="{74CEAA77-1A9F-4EE7-8009-B36DC94847D6}" srcOrd="0" destOrd="0" presId="urn:microsoft.com/office/officeart/2005/8/layout/vList5"/>
    <dgm:cxn modelId="{392CAE52-73E7-47D0-BE54-5CE9585333D2}" type="presParOf" srcId="{74CEAA77-1A9F-4EE7-8009-B36DC94847D6}" destId="{30A5BAFA-D867-4432-A555-078896BF780D}" srcOrd="0" destOrd="0" presId="urn:microsoft.com/office/officeart/2005/8/layout/vList5"/>
    <dgm:cxn modelId="{48B2FB98-888F-428E-B745-181EDDC1B029}" type="presParOf" srcId="{74CEAA77-1A9F-4EE7-8009-B36DC94847D6}" destId="{5DB3C171-F262-490B-B8BB-BFFA46B0586B}" srcOrd="1" destOrd="0" presId="urn:microsoft.com/office/officeart/2005/8/layout/vList5"/>
    <dgm:cxn modelId="{35C1224A-8BBB-4CCA-AD7C-BFAFA89BC2FB}" type="presParOf" srcId="{A82570EB-9047-4C30-B34C-BC41F943A042}" destId="{21203062-3061-4CFA-A1DC-A3C8D1B70C6A}" srcOrd="1" destOrd="0" presId="urn:microsoft.com/office/officeart/2005/8/layout/vList5"/>
    <dgm:cxn modelId="{923BA147-913C-41B9-AEF9-36D4929E05F1}" type="presParOf" srcId="{A82570EB-9047-4C30-B34C-BC41F943A042}" destId="{AAC7EB03-0D34-4E53-AA54-FF39894E56F4}" srcOrd="2" destOrd="0" presId="urn:microsoft.com/office/officeart/2005/8/layout/vList5"/>
    <dgm:cxn modelId="{BB913B10-079D-4D1A-937B-08943BCAFE28}" type="presParOf" srcId="{AAC7EB03-0D34-4E53-AA54-FF39894E56F4}" destId="{EC26B3CA-5F55-4ED6-AEA1-83422FEC2FA3}" srcOrd="0" destOrd="0" presId="urn:microsoft.com/office/officeart/2005/8/layout/vList5"/>
    <dgm:cxn modelId="{B6F4B0C9-F610-4D6D-BD1F-9E93C00FAB0F}" type="presParOf" srcId="{AAC7EB03-0D34-4E53-AA54-FF39894E56F4}" destId="{6057DA86-162F-440C-8D5E-0A6D86B8CF0F}" srcOrd="1" destOrd="0" presId="urn:microsoft.com/office/officeart/2005/8/layout/vList5"/>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1A53B528-4B73-4476-AAA3-DA53D8694E89}"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pl-PL"/>
        </a:p>
      </dgm:t>
    </dgm:pt>
    <dgm:pt modelId="{621AB93B-5B7B-404A-AAC6-82585374894E}">
      <dgm:prSet phldrT="[Tekst]" custT="1"/>
      <dgm:spPr>
        <a:solidFill>
          <a:schemeClr val="bg1">
            <a:lumMod val="65000"/>
          </a:schemeClr>
        </a:solidFill>
      </dgm:spPr>
      <dgm:t>
        <a:bodyPr/>
        <a:lstStyle/>
        <a:p>
          <a:pPr algn="ctr"/>
          <a:r>
            <a:rPr lang="pl-PL" sz="1600" b="1" dirty="0">
              <a:solidFill>
                <a:schemeClr val="tx1"/>
              </a:solidFill>
            </a:rPr>
            <a:t>7. Zakaz podwójnego finansowania</a:t>
          </a:r>
          <a:endParaRPr lang="pl-PL" sz="1600" b="1" u="sng" dirty="0">
            <a:solidFill>
              <a:schemeClr val="tx1"/>
            </a:solidFill>
          </a:endParaRPr>
        </a:p>
      </dgm:t>
    </dgm:pt>
    <dgm:pt modelId="{4935FEB2-1035-40C5-9A3F-135B06D2ABF1}" type="parTrans" cxnId="{976A1C1E-6896-4915-B672-0808DD888A75}">
      <dgm:prSet/>
      <dgm:spPr/>
      <dgm:t>
        <a:bodyPr/>
        <a:lstStyle/>
        <a:p>
          <a:endParaRPr lang="pl-PL"/>
        </a:p>
      </dgm:t>
    </dgm:pt>
    <dgm:pt modelId="{537A71C9-1429-45D8-846B-4BAE788264CA}" type="sibTrans" cxnId="{976A1C1E-6896-4915-B672-0808DD888A75}">
      <dgm:prSet/>
      <dgm:spPr/>
      <dgm:t>
        <a:bodyPr/>
        <a:lstStyle/>
        <a:p>
          <a:endParaRPr lang="pl-PL"/>
        </a:p>
      </dgm:t>
    </dgm:pt>
    <dgm:pt modelId="{DA6E603D-E34D-4EC6-B48D-740809166CA4}">
      <dgm:prSet phldrT="[Tekst]" custT="1"/>
      <dgm:spPr>
        <a:solidFill>
          <a:srgbClr val="FFC000">
            <a:alpha val="90000"/>
          </a:srgbClr>
        </a:solidFill>
        <a:ln>
          <a:solidFill>
            <a:srgbClr val="FFC000">
              <a:alpha val="90000"/>
            </a:srgbClr>
          </a:solidFill>
        </a:ln>
      </dgm:spPr>
      <dgm:t>
        <a:bodyPr/>
        <a:lstStyle/>
        <a:p>
          <a:pPr algn="just"/>
          <a:r>
            <a:rPr lang="pl-PL" sz="1400" dirty="0"/>
            <a:t>Wartość projektu nie przekracza poziomów określonych </a:t>
          </a:r>
          <a:br>
            <a:rPr lang="pl-PL" sz="1400" dirty="0"/>
          </a:br>
          <a:r>
            <a:rPr lang="pl-PL" sz="1400" dirty="0"/>
            <a:t>w regulaminie konkursu.</a:t>
          </a:r>
          <a:endParaRPr lang="pl-PL" sz="1400" b="1" dirty="0">
            <a:solidFill>
              <a:schemeClr val="tx1"/>
            </a:solidFill>
            <a:latin typeface="+mn-lt"/>
          </a:endParaRPr>
        </a:p>
      </dgm:t>
    </dgm:pt>
    <dgm:pt modelId="{9F49CB28-C9A9-4FC8-82B7-C5A3A7564928}" type="sibTrans" cxnId="{E117E38E-DDD3-480D-A78D-8FCB154BAC0D}">
      <dgm:prSet/>
      <dgm:spPr/>
      <dgm:t>
        <a:bodyPr/>
        <a:lstStyle/>
        <a:p>
          <a:endParaRPr lang="pl-PL"/>
        </a:p>
      </dgm:t>
    </dgm:pt>
    <dgm:pt modelId="{A8A154FD-2259-47AC-AD68-19EF82000962}" type="parTrans" cxnId="{E117E38E-DDD3-480D-A78D-8FCB154BAC0D}">
      <dgm:prSet/>
      <dgm:spPr/>
      <dgm:t>
        <a:bodyPr/>
        <a:lstStyle/>
        <a:p>
          <a:endParaRPr lang="pl-PL"/>
        </a:p>
      </dgm:t>
    </dgm:pt>
    <dgm:pt modelId="{9C158368-C9E0-4942-8526-5CE49BCD721C}">
      <dgm:prSet phldrT="[Tekst]" custT="1"/>
      <dgm:spPr>
        <a:solidFill>
          <a:schemeClr val="bg1">
            <a:lumMod val="65000"/>
          </a:schemeClr>
        </a:solidFill>
      </dgm:spPr>
      <dgm:t>
        <a:bodyPr/>
        <a:lstStyle/>
        <a:p>
          <a:pPr algn="ctr"/>
          <a:r>
            <a:rPr lang="pl-PL" sz="1600" b="1" dirty="0">
              <a:solidFill>
                <a:schemeClr val="tx1"/>
              </a:solidFill>
            </a:rPr>
            <a:t>8. </a:t>
          </a:r>
          <a:r>
            <a:rPr lang="pl-PL" sz="1600" b="1" dirty="0">
              <a:solidFill>
                <a:srgbClr val="FF0000"/>
              </a:solidFill>
            </a:rPr>
            <a:t>Minimalna/maksymalna wartość projektu</a:t>
          </a:r>
        </a:p>
      </dgm:t>
    </dgm:pt>
    <dgm:pt modelId="{B623BF15-8EEA-4288-8854-030DD4F9EF8D}" type="sibTrans" cxnId="{697E7323-548E-4F9A-9050-7724BAC62AE9}">
      <dgm:prSet/>
      <dgm:spPr/>
      <dgm:t>
        <a:bodyPr/>
        <a:lstStyle/>
        <a:p>
          <a:endParaRPr lang="pl-PL"/>
        </a:p>
      </dgm:t>
    </dgm:pt>
    <dgm:pt modelId="{913B76B3-2567-408B-94B7-AFBDAB2A403C}" type="parTrans" cxnId="{697E7323-548E-4F9A-9050-7724BAC62AE9}">
      <dgm:prSet/>
      <dgm:spPr/>
      <dgm:t>
        <a:bodyPr/>
        <a:lstStyle/>
        <a:p>
          <a:endParaRPr lang="pl-PL"/>
        </a:p>
      </dgm:t>
    </dgm:pt>
    <dgm:pt modelId="{32EE9BBF-B02B-4DE9-A826-A3930A24887B}">
      <dgm:prSet phldrT="[Tekst]" custT="1"/>
      <dgm:spPr>
        <a:solidFill>
          <a:srgbClr val="FFC000">
            <a:alpha val="90000"/>
          </a:srgbClr>
        </a:solidFill>
        <a:ln>
          <a:solidFill>
            <a:srgbClr val="FFC000">
              <a:alpha val="90000"/>
            </a:srgbClr>
          </a:solidFill>
        </a:ln>
      </dgm:spPr>
      <dgm:t>
        <a:bodyPr/>
        <a:lstStyle/>
        <a:p>
          <a:pPr algn="just">
            <a:lnSpc>
              <a:spcPct val="100000"/>
            </a:lnSpc>
            <a:spcAft>
              <a:spcPts val="600"/>
            </a:spcAft>
          </a:pPr>
          <a:r>
            <a:rPr lang="pl-PL" sz="1400" dirty="0"/>
            <a:t>W wyniku otrzymania przez projekt dofinansowania </a:t>
          </a:r>
          <a:br>
            <a:rPr lang="pl-PL" sz="1400" dirty="0"/>
          </a:br>
          <a:r>
            <a:rPr lang="pl-PL" sz="1400" dirty="0"/>
            <a:t>we wnioskowanej wysokości, na określone wydatki </a:t>
          </a:r>
          <a:r>
            <a:rPr lang="pl-PL" sz="1400" dirty="0" err="1"/>
            <a:t>kwalifikowalne</a:t>
          </a:r>
          <a:r>
            <a:rPr lang="pl-PL" sz="1400" dirty="0"/>
            <a:t>, w projekcie </a:t>
          </a:r>
          <a:r>
            <a:rPr lang="pl-PL" sz="1400" b="1" dirty="0"/>
            <a:t>nie dojdzie do podwójnego dofinansowania.</a:t>
          </a:r>
        </a:p>
      </dgm:t>
    </dgm:pt>
    <dgm:pt modelId="{DC57031B-D14D-42A1-A990-761C91C4EF85}" type="sibTrans" cxnId="{B6C807A7-A846-47FD-BE65-9166C443B42C}">
      <dgm:prSet/>
      <dgm:spPr/>
      <dgm:t>
        <a:bodyPr/>
        <a:lstStyle/>
        <a:p>
          <a:endParaRPr lang="pl-PL"/>
        </a:p>
      </dgm:t>
    </dgm:pt>
    <dgm:pt modelId="{00D5B151-6E85-451D-80BE-DE7F236447A0}" type="parTrans" cxnId="{B6C807A7-A846-47FD-BE65-9166C443B42C}">
      <dgm:prSet/>
      <dgm:spPr/>
      <dgm:t>
        <a:bodyPr/>
        <a:lstStyle/>
        <a:p>
          <a:endParaRPr lang="pl-PL"/>
        </a:p>
      </dgm:t>
    </dgm:pt>
    <dgm:pt modelId="{FD05E6AA-9BDE-48F2-8EC1-0CAF58EAE480}">
      <dgm:prSet phldrT="[Tekst]" custT="1"/>
      <dgm:spPr>
        <a:solidFill>
          <a:srgbClr val="FFC000">
            <a:alpha val="90000"/>
          </a:srgbClr>
        </a:solidFill>
        <a:ln>
          <a:solidFill>
            <a:srgbClr val="FFC000">
              <a:alpha val="90000"/>
            </a:srgbClr>
          </a:solidFill>
        </a:ln>
      </dgm:spPr>
      <dgm:t>
        <a:bodyPr/>
        <a:lstStyle/>
        <a:p>
          <a:pPr algn="just"/>
          <a:r>
            <a:rPr lang="pl-PL" sz="1400" b="1" dirty="0">
              <a:solidFill>
                <a:schemeClr val="tx1"/>
              </a:solidFill>
              <a:latin typeface="+mn-lt"/>
            </a:rPr>
            <a:t>Minimalna wartość projektu: 50 000 PLN</a:t>
          </a:r>
        </a:p>
      </dgm:t>
    </dgm:pt>
    <dgm:pt modelId="{28416D2C-28CA-43B9-AC6D-78AB07C0BF81}" type="parTrans" cxnId="{465280DC-E9F0-4DA7-9F40-FDB9ADF1CEBA}">
      <dgm:prSet/>
      <dgm:spPr/>
    </dgm:pt>
    <dgm:pt modelId="{2D15B153-81C8-45B7-8331-DA12290DC0C1}" type="sibTrans" cxnId="{465280DC-E9F0-4DA7-9F40-FDB9ADF1CEBA}">
      <dgm:prSet/>
      <dgm:spPr/>
    </dgm:pt>
    <dgm:pt modelId="{A82570EB-9047-4C30-B34C-BC41F943A042}" type="pres">
      <dgm:prSet presAssocID="{1A53B528-4B73-4476-AAA3-DA53D8694E89}" presName="Name0" presStyleCnt="0">
        <dgm:presLayoutVars>
          <dgm:dir/>
          <dgm:animLvl val="lvl"/>
          <dgm:resizeHandles val="exact"/>
        </dgm:presLayoutVars>
      </dgm:prSet>
      <dgm:spPr/>
      <dgm:t>
        <a:bodyPr/>
        <a:lstStyle/>
        <a:p>
          <a:endParaRPr lang="pl-PL"/>
        </a:p>
      </dgm:t>
    </dgm:pt>
    <dgm:pt modelId="{74CEAA77-1A9F-4EE7-8009-B36DC94847D6}" type="pres">
      <dgm:prSet presAssocID="{621AB93B-5B7B-404A-AAC6-82585374894E}" presName="linNode" presStyleCnt="0"/>
      <dgm:spPr/>
    </dgm:pt>
    <dgm:pt modelId="{30A5BAFA-D867-4432-A555-078896BF780D}" type="pres">
      <dgm:prSet presAssocID="{621AB93B-5B7B-404A-AAC6-82585374894E}" presName="parentText" presStyleLbl="node1" presStyleIdx="0" presStyleCnt="2" custLinFactNeighborX="415" custLinFactNeighborY="361">
        <dgm:presLayoutVars>
          <dgm:chMax val="1"/>
          <dgm:bulletEnabled val="1"/>
        </dgm:presLayoutVars>
      </dgm:prSet>
      <dgm:spPr/>
      <dgm:t>
        <a:bodyPr/>
        <a:lstStyle/>
        <a:p>
          <a:endParaRPr lang="pl-PL"/>
        </a:p>
      </dgm:t>
    </dgm:pt>
    <dgm:pt modelId="{5DB3C171-F262-490B-B8BB-BFFA46B0586B}" type="pres">
      <dgm:prSet presAssocID="{621AB93B-5B7B-404A-AAC6-82585374894E}" presName="descendantText" presStyleLbl="alignAccFollowNode1" presStyleIdx="0" presStyleCnt="2" custScaleY="144366" custLinFactNeighborX="136" custLinFactNeighborY="-5">
        <dgm:presLayoutVars>
          <dgm:bulletEnabled val="1"/>
        </dgm:presLayoutVars>
      </dgm:prSet>
      <dgm:spPr/>
      <dgm:t>
        <a:bodyPr/>
        <a:lstStyle/>
        <a:p>
          <a:endParaRPr lang="pl-PL"/>
        </a:p>
      </dgm:t>
    </dgm:pt>
    <dgm:pt modelId="{21203062-3061-4CFA-A1DC-A3C8D1B70C6A}" type="pres">
      <dgm:prSet presAssocID="{537A71C9-1429-45D8-846B-4BAE788264CA}" presName="sp" presStyleCnt="0"/>
      <dgm:spPr/>
    </dgm:pt>
    <dgm:pt modelId="{AAC7EB03-0D34-4E53-AA54-FF39894E56F4}" type="pres">
      <dgm:prSet presAssocID="{9C158368-C9E0-4942-8526-5CE49BCD721C}" presName="linNode" presStyleCnt="0"/>
      <dgm:spPr/>
    </dgm:pt>
    <dgm:pt modelId="{EC26B3CA-5F55-4ED6-AEA1-83422FEC2FA3}" type="pres">
      <dgm:prSet presAssocID="{9C158368-C9E0-4942-8526-5CE49BCD721C}" presName="parentText" presStyleLbl="node1" presStyleIdx="1" presStyleCnt="2">
        <dgm:presLayoutVars>
          <dgm:chMax val="1"/>
          <dgm:bulletEnabled val="1"/>
        </dgm:presLayoutVars>
      </dgm:prSet>
      <dgm:spPr/>
      <dgm:t>
        <a:bodyPr/>
        <a:lstStyle/>
        <a:p>
          <a:endParaRPr lang="pl-PL"/>
        </a:p>
      </dgm:t>
    </dgm:pt>
    <dgm:pt modelId="{6057DA86-162F-440C-8D5E-0A6D86B8CF0F}" type="pres">
      <dgm:prSet presAssocID="{9C158368-C9E0-4942-8526-5CE49BCD721C}" presName="descendantText" presStyleLbl="alignAccFollowNode1" presStyleIdx="1" presStyleCnt="2" custScaleY="125236">
        <dgm:presLayoutVars>
          <dgm:bulletEnabled val="1"/>
        </dgm:presLayoutVars>
      </dgm:prSet>
      <dgm:spPr/>
      <dgm:t>
        <a:bodyPr/>
        <a:lstStyle/>
        <a:p>
          <a:endParaRPr lang="pl-PL"/>
        </a:p>
      </dgm:t>
    </dgm:pt>
  </dgm:ptLst>
  <dgm:cxnLst>
    <dgm:cxn modelId="{B6C807A7-A846-47FD-BE65-9166C443B42C}" srcId="{621AB93B-5B7B-404A-AAC6-82585374894E}" destId="{32EE9BBF-B02B-4DE9-A826-A3930A24887B}" srcOrd="0" destOrd="0" parTransId="{00D5B151-6E85-451D-80BE-DE7F236447A0}" sibTransId="{DC57031B-D14D-42A1-A990-761C91C4EF85}"/>
    <dgm:cxn modelId="{697E7323-548E-4F9A-9050-7724BAC62AE9}" srcId="{1A53B528-4B73-4476-AAA3-DA53D8694E89}" destId="{9C158368-C9E0-4942-8526-5CE49BCD721C}" srcOrd="1" destOrd="0" parTransId="{913B76B3-2567-408B-94B7-AFBDAB2A403C}" sibTransId="{B623BF15-8EEA-4288-8854-030DD4F9EF8D}"/>
    <dgm:cxn modelId="{A03A1B19-D31C-4762-AB5D-5BB51628A437}" type="presOf" srcId="{1A53B528-4B73-4476-AAA3-DA53D8694E89}" destId="{A82570EB-9047-4C30-B34C-BC41F943A042}" srcOrd="0" destOrd="0" presId="urn:microsoft.com/office/officeart/2005/8/layout/vList5"/>
    <dgm:cxn modelId="{38C5E287-9D04-4E3D-8487-C9B35086310C}" type="presOf" srcId="{DA6E603D-E34D-4EC6-B48D-740809166CA4}" destId="{6057DA86-162F-440C-8D5E-0A6D86B8CF0F}" srcOrd="0" destOrd="0" presId="urn:microsoft.com/office/officeart/2005/8/layout/vList5"/>
    <dgm:cxn modelId="{8A73B555-8627-425C-8CF6-3C538629601E}" type="presOf" srcId="{621AB93B-5B7B-404A-AAC6-82585374894E}" destId="{30A5BAFA-D867-4432-A555-078896BF780D}" srcOrd="0" destOrd="0" presId="urn:microsoft.com/office/officeart/2005/8/layout/vList5"/>
    <dgm:cxn modelId="{98E4ED11-F8AF-46A3-B752-FB006EC7BD23}" type="presOf" srcId="{FD05E6AA-9BDE-48F2-8EC1-0CAF58EAE480}" destId="{6057DA86-162F-440C-8D5E-0A6D86B8CF0F}" srcOrd="0" destOrd="1" presId="urn:microsoft.com/office/officeart/2005/8/layout/vList5"/>
    <dgm:cxn modelId="{465280DC-E9F0-4DA7-9F40-FDB9ADF1CEBA}" srcId="{9C158368-C9E0-4942-8526-5CE49BCD721C}" destId="{FD05E6AA-9BDE-48F2-8EC1-0CAF58EAE480}" srcOrd="1" destOrd="0" parTransId="{28416D2C-28CA-43B9-AC6D-78AB07C0BF81}" sibTransId="{2D15B153-81C8-45B7-8331-DA12290DC0C1}"/>
    <dgm:cxn modelId="{31E32E61-203E-4AC6-90A7-72147A6CD173}" type="presOf" srcId="{32EE9BBF-B02B-4DE9-A826-A3930A24887B}" destId="{5DB3C171-F262-490B-B8BB-BFFA46B0586B}" srcOrd="0" destOrd="0" presId="urn:microsoft.com/office/officeart/2005/8/layout/vList5"/>
    <dgm:cxn modelId="{976A1C1E-6896-4915-B672-0808DD888A75}" srcId="{1A53B528-4B73-4476-AAA3-DA53D8694E89}" destId="{621AB93B-5B7B-404A-AAC6-82585374894E}" srcOrd="0" destOrd="0" parTransId="{4935FEB2-1035-40C5-9A3F-135B06D2ABF1}" sibTransId="{537A71C9-1429-45D8-846B-4BAE788264CA}"/>
    <dgm:cxn modelId="{4AA1BC95-0279-4695-84B6-FA08BC741686}" type="presOf" srcId="{9C158368-C9E0-4942-8526-5CE49BCD721C}" destId="{EC26B3CA-5F55-4ED6-AEA1-83422FEC2FA3}" srcOrd="0" destOrd="0" presId="urn:microsoft.com/office/officeart/2005/8/layout/vList5"/>
    <dgm:cxn modelId="{E117E38E-DDD3-480D-A78D-8FCB154BAC0D}" srcId="{9C158368-C9E0-4942-8526-5CE49BCD721C}" destId="{DA6E603D-E34D-4EC6-B48D-740809166CA4}" srcOrd="0" destOrd="0" parTransId="{A8A154FD-2259-47AC-AD68-19EF82000962}" sibTransId="{9F49CB28-C9A9-4FC8-82B7-C5A3A7564928}"/>
    <dgm:cxn modelId="{E1BD89D3-B1D7-442E-8245-10ACF8AF08A9}" type="presParOf" srcId="{A82570EB-9047-4C30-B34C-BC41F943A042}" destId="{74CEAA77-1A9F-4EE7-8009-B36DC94847D6}" srcOrd="0" destOrd="0" presId="urn:microsoft.com/office/officeart/2005/8/layout/vList5"/>
    <dgm:cxn modelId="{75DD7002-E59E-451C-AC43-F4AF6C78D3C5}" type="presParOf" srcId="{74CEAA77-1A9F-4EE7-8009-B36DC94847D6}" destId="{30A5BAFA-D867-4432-A555-078896BF780D}" srcOrd="0" destOrd="0" presId="urn:microsoft.com/office/officeart/2005/8/layout/vList5"/>
    <dgm:cxn modelId="{856B22D2-1E9F-4DB0-B9B3-18BD11AAE1A8}" type="presParOf" srcId="{74CEAA77-1A9F-4EE7-8009-B36DC94847D6}" destId="{5DB3C171-F262-490B-B8BB-BFFA46B0586B}" srcOrd="1" destOrd="0" presId="urn:microsoft.com/office/officeart/2005/8/layout/vList5"/>
    <dgm:cxn modelId="{7F14C4F3-E9BB-4F7C-9097-2BB1893E2C38}" type="presParOf" srcId="{A82570EB-9047-4C30-B34C-BC41F943A042}" destId="{21203062-3061-4CFA-A1DC-A3C8D1B70C6A}" srcOrd="1" destOrd="0" presId="urn:microsoft.com/office/officeart/2005/8/layout/vList5"/>
    <dgm:cxn modelId="{38BC4B4B-587D-4527-9CAF-C0B06C9C2266}" type="presParOf" srcId="{A82570EB-9047-4C30-B34C-BC41F943A042}" destId="{AAC7EB03-0D34-4E53-AA54-FF39894E56F4}" srcOrd="2" destOrd="0" presId="urn:microsoft.com/office/officeart/2005/8/layout/vList5"/>
    <dgm:cxn modelId="{5C3F3244-1D35-48E2-8BCB-5B5D2A625AEF}" type="presParOf" srcId="{AAC7EB03-0D34-4E53-AA54-FF39894E56F4}" destId="{EC26B3CA-5F55-4ED6-AEA1-83422FEC2FA3}" srcOrd="0" destOrd="0" presId="urn:microsoft.com/office/officeart/2005/8/layout/vList5"/>
    <dgm:cxn modelId="{B38191BB-128B-4843-986D-53DB1E59E17F}" type="presParOf" srcId="{AAC7EB03-0D34-4E53-AA54-FF39894E56F4}" destId="{6057DA86-162F-440C-8D5E-0A6D86B8CF0F}" srcOrd="1" destOrd="0" presId="urn:microsoft.com/office/officeart/2005/8/layout/vList5"/>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1A53B528-4B73-4476-AAA3-DA53D8694E89}"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pl-PL"/>
        </a:p>
      </dgm:t>
    </dgm:pt>
    <dgm:pt modelId="{621AB93B-5B7B-404A-AAC6-82585374894E}">
      <dgm:prSet phldrT="[Tekst]" custT="1"/>
      <dgm:spPr>
        <a:solidFill>
          <a:schemeClr val="bg1">
            <a:lumMod val="65000"/>
          </a:schemeClr>
        </a:solidFill>
      </dgm:spPr>
      <dgm:t>
        <a:bodyPr/>
        <a:lstStyle/>
        <a:p>
          <a:pPr algn="ctr"/>
          <a:r>
            <a:rPr lang="pl-PL" sz="1600" b="1" dirty="0">
              <a:solidFill>
                <a:srgbClr val="FF0000"/>
              </a:solidFill>
            </a:rPr>
            <a:t>9. Wkład własny</a:t>
          </a:r>
          <a:endParaRPr lang="pl-PL" sz="1600" b="1" u="sng" dirty="0">
            <a:solidFill>
              <a:srgbClr val="FF0000"/>
            </a:solidFill>
          </a:endParaRPr>
        </a:p>
      </dgm:t>
    </dgm:pt>
    <dgm:pt modelId="{4935FEB2-1035-40C5-9A3F-135B06D2ABF1}" type="parTrans" cxnId="{976A1C1E-6896-4915-B672-0808DD888A75}">
      <dgm:prSet/>
      <dgm:spPr/>
      <dgm:t>
        <a:bodyPr/>
        <a:lstStyle/>
        <a:p>
          <a:endParaRPr lang="pl-PL"/>
        </a:p>
      </dgm:t>
    </dgm:pt>
    <dgm:pt modelId="{537A71C9-1429-45D8-846B-4BAE788264CA}" type="sibTrans" cxnId="{976A1C1E-6896-4915-B672-0808DD888A75}">
      <dgm:prSet/>
      <dgm:spPr/>
      <dgm:t>
        <a:bodyPr/>
        <a:lstStyle/>
        <a:p>
          <a:endParaRPr lang="pl-PL"/>
        </a:p>
      </dgm:t>
    </dgm:pt>
    <dgm:pt modelId="{32EE9BBF-B02B-4DE9-A826-A3930A24887B}">
      <dgm:prSet phldrT="[Tekst]" custT="1"/>
      <dgm:spPr>
        <a:solidFill>
          <a:srgbClr val="FFC000">
            <a:alpha val="90000"/>
          </a:srgbClr>
        </a:solidFill>
        <a:ln>
          <a:solidFill>
            <a:srgbClr val="FFC000">
              <a:alpha val="90000"/>
            </a:srgbClr>
          </a:solidFill>
        </a:ln>
      </dgm:spPr>
      <dgm:t>
        <a:bodyPr/>
        <a:lstStyle/>
        <a:p>
          <a:pPr algn="just">
            <a:lnSpc>
              <a:spcPct val="100000"/>
            </a:lnSpc>
            <a:spcAft>
              <a:spcPts val="600"/>
            </a:spcAft>
          </a:pPr>
          <a:r>
            <a:rPr lang="pl-PL" sz="1400" dirty="0"/>
            <a:t>Wnioskodawca zapewnił odpowiedni poziom wkładu własnego określony w regulaminie konkursu tj. </a:t>
          </a:r>
          <a:br>
            <a:rPr lang="pl-PL" sz="1400" dirty="0"/>
          </a:br>
          <a:r>
            <a:rPr lang="pl-PL" sz="1400" b="1" dirty="0"/>
            <a:t>5% wkładu własnego</a:t>
          </a:r>
        </a:p>
      </dgm:t>
    </dgm:pt>
    <dgm:pt modelId="{DC57031B-D14D-42A1-A990-761C91C4EF85}" type="sibTrans" cxnId="{B6C807A7-A846-47FD-BE65-9166C443B42C}">
      <dgm:prSet/>
      <dgm:spPr/>
      <dgm:t>
        <a:bodyPr/>
        <a:lstStyle/>
        <a:p>
          <a:endParaRPr lang="pl-PL"/>
        </a:p>
      </dgm:t>
    </dgm:pt>
    <dgm:pt modelId="{00D5B151-6E85-451D-80BE-DE7F236447A0}" type="parTrans" cxnId="{B6C807A7-A846-47FD-BE65-9166C443B42C}">
      <dgm:prSet/>
      <dgm:spPr/>
      <dgm:t>
        <a:bodyPr/>
        <a:lstStyle/>
        <a:p>
          <a:endParaRPr lang="pl-PL"/>
        </a:p>
      </dgm:t>
    </dgm:pt>
    <dgm:pt modelId="{A82570EB-9047-4C30-B34C-BC41F943A042}" type="pres">
      <dgm:prSet presAssocID="{1A53B528-4B73-4476-AAA3-DA53D8694E89}" presName="Name0" presStyleCnt="0">
        <dgm:presLayoutVars>
          <dgm:dir/>
          <dgm:animLvl val="lvl"/>
          <dgm:resizeHandles val="exact"/>
        </dgm:presLayoutVars>
      </dgm:prSet>
      <dgm:spPr/>
      <dgm:t>
        <a:bodyPr/>
        <a:lstStyle/>
        <a:p>
          <a:endParaRPr lang="pl-PL"/>
        </a:p>
      </dgm:t>
    </dgm:pt>
    <dgm:pt modelId="{74CEAA77-1A9F-4EE7-8009-B36DC94847D6}" type="pres">
      <dgm:prSet presAssocID="{621AB93B-5B7B-404A-AAC6-82585374894E}" presName="linNode" presStyleCnt="0"/>
      <dgm:spPr/>
    </dgm:pt>
    <dgm:pt modelId="{30A5BAFA-D867-4432-A555-078896BF780D}" type="pres">
      <dgm:prSet presAssocID="{621AB93B-5B7B-404A-AAC6-82585374894E}" presName="parentText" presStyleLbl="node1" presStyleIdx="0" presStyleCnt="1" custLinFactNeighborX="415" custLinFactNeighborY="361">
        <dgm:presLayoutVars>
          <dgm:chMax val="1"/>
          <dgm:bulletEnabled val="1"/>
        </dgm:presLayoutVars>
      </dgm:prSet>
      <dgm:spPr/>
      <dgm:t>
        <a:bodyPr/>
        <a:lstStyle/>
        <a:p>
          <a:endParaRPr lang="pl-PL"/>
        </a:p>
      </dgm:t>
    </dgm:pt>
    <dgm:pt modelId="{5DB3C171-F262-490B-B8BB-BFFA46B0586B}" type="pres">
      <dgm:prSet presAssocID="{621AB93B-5B7B-404A-AAC6-82585374894E}" presName="descendantText" presStyleLbl="alignAccFollowNode1" presStyleIdx="0" presStyleCnt="1" custScaleY="144366" custLinFactNeighborX="136" custLinFactNeighborY="-5">
        <dgm:presLayoutVars>
          <dgm:bulletEnabled val="1"/>
        </dgm:presLayoutVars>
      </dgm:prSet>
      <dgm:spPr/>
      <dgm:t>
        <a:bodyPr/>
        <a:lstStyle/>
        <a:p>
          <a:endParaRPr lang="pl-PL"/>
        </a:p>
      </dgm:t>
    </dgm:pt>
  </dgm:ptLst>
  <dgm:cxnLst>
    <dgm:cxn modelId="{B6C807A7-A846-47FD-BE65-9166C443B42C}" srcId="{621AB93B-5B7B-404A-AAC6-82585374894E}" destId="{32EE9BBF-B02B-4DE9-A826-A3930A24887B}" srcOrd="0" destOrd="0" parTransId="{00D5B151-6E85-451D-80BE-DE7F236447A0}" sibTransId="{DC57031B-D14D-42A1-A990-761C91C4EF85}"/>
    <dgm:cxn modelId="{531E11F9-81AB-4813-9633-90CA7E98DC75}" type="presOf" srcId="{1A53B528-4B73-4476-AAA3-DA53D8694E89}" destId="{A82570EB-9047-4C30-B34C-BC41F943A042}" srcOrd="0" destOrd="0" presId="urn:microsoft.com/office/officeart/2005/8/layout/vList5"/>
    <dgm:cxn modelId="{FE61E1FA-4638-423D-B1E0-5BEB906E9312}" type="presOf" srcId="{621AB93B-5B7B-404A-AAC6-82585374894E}" destId="{30A5BAFA-D867-4432-A555-078896BF780D}" srcOrd="0" destOrd="0" presId="urn:microsoft.com/office/officeart/2005/8/layout/vList5"/>
    <dgm:cxn modelId="{9B6B643B-8200-473A-83B5-DD92FB352982}" type="presOf" srcId="{32EE9BBF-B02B-4DE9-A826-A3930A24887B}" destId="{5DB3C171-F262-490B-B8BB-BFFA46B0586B}" srcOrd="0" destOrd="0" presId="urn:microsoft.com/office/officeart/2005/8/layout/vList5"/>
    <dgm:cxn modelId="{976A1C1E-6896-4915-B672-0808DD888A75}" srcId="{1A53B528-4B73-4476-AAA3-DA53D8694E89}" destId="{621AB93B-5B7B-404A-AAC6-82585374894E}" srcOrd="0" destOrd="0" parTransId="{4935FEB2-1035-40C5-9A3F-135B06D2ABF1}" sibTransId="{537A71C9-1429-45D8-846B-4BAE788264CA}"/>
    <dgm:cxn modelId="{DC9A9581-6479-4527-B41B-3F997E3898D1}" type="presParOf" srcId="{A82570EB-9047-4C30-B34C-BC41F943A042}" destId="{74CEAA77-1A9F-4EE7-8009-B36DC94847D6}" srcOrd="0" destOrd="0" presId="urn:microsoft.com/office/officeart/2005/8/layout/vList5"/>
    <dgm:cxn modelId="{E6AB9093-26A1-4A28-BB4D-E319224FA7A4}" type="presParOf" srcId="{74CEAA77-1A9F-4EE7-8009-B36DC94847D6}" destId="{30A5BAFA-D867-4432-A555-078896BF780D}" srcOrd="0" destOrd="0" presId="urn:microsoft.com/office/officeart/2005/8/layout/vList5"/>
    <dgm:cxn modelId="{EF175793-E238-4ADC-875F-9A190FAFD6F8}" type="presParOf" srcId="{74CEAA77-1A9F-4EE7-8009-B36DC94847D6}" destId="{5DB3C171-F262-490B-B8BB-BFFA46B0586B}" srcOrd="1" destOrd="0" presId="urn:microsoft.com/office/officeart/2005/8/layout/vList5"/>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1A53B528-4B73-4476-AAA3-DA53D8694E89}"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pl-PL"/>
        </a:p>
      </dgm:t>
    </dgm:pt>
    <dgm:pt modelId="{621AB93B-5B7B-404A-AAC6-82585374894E}">
      <dgm:prSet phldrT="[Tekst]" custT="1"/>
      <dgm:spPr>
        <a:solidFill>
          <a:schemeClr val="bg1">
            <a:lumMod val="65000"/>
          </a:schemeClr>
        </a:solidFill>
      </dgm:spPr>
      <dgm:t>
        <a:bodyPr/>
        <a:lstStyle/>
        <a:p>
          <a:pPr algn="ctr"/>
          <a:r>
            <a:rPr lang="pl-PL" sz="1600" b="1" dirty="0" smtClean="0">
              <a:solidFill>
                <a:srgbClr val="FF0000"/>
              </a:solidFill>
            </a:rPr>
            <a:t>10. </a:t>
          </a:r>
          <a:r>
            <a:rPr lang="pl-PL" sz="1600" b="1" dirty="0">
              <a:solidFill>
                <a:srgbClr val="FF0000"/>
              </a:solidFill>
            </a:rPr>
            <a:t>Uproszczone metody rozliczania projektów</a:t>
          </a:r>
          <a:endParaRPr lang="pl-PL" sz="1600" b="1" u="sng" dirty="0">
            <a:solidFill>
              <a:srgbClr val="FF0000"/>
            </a:solidFill>
          </a:endParaRPr>
        </a:p>
      </dgm:t>
    </dgm:pt>
    <dgm:pt modelId="{4935FEB2-1035-40C5-9A3F-135B06D2ABF1}" type="parTrans" cxnId="{976A1C1E-6896-4915-B672-0808DD888A75}">
      <dgm:prSet/>
      <dgm:spPr/>
      <dgm:t>
        <a:bodyPr/>
        <a:lstStyle/>
        <a:p>
          <a:endParaRPr lang="pl-PL"/>
        </a:p>
      </dgm:t>
    </dgm:pt>
    <dgm:pt modelId="{537A71C9-1429-45D8-846B-4BAE788264CA}" type="sibTrans" cxnId="{976A1C1E-6896-4915-B672-0808DD888A75}">
      <dgm:prSet/>
      <dgm:spPr/>
      <dgm:t>
        <a:bodyPr/>
        <a:lstStyle/>
        <a:p>
          <a:endParaRPr lang="pl-PL"/>
        </a:p>
      </dgm:t>
    </dgm:pt>
    <dgm:pt modelId="{DA6E603D-E34D-4EC6-B48D-740809166CA4}">
      <dgm:prSet phldrT="[Tekst]" custT="1"/>
      <dgm:spPr>
        <a:solidFill>
          <a:srgbClr val="FFC000">
            <a:alpha val="90000"/>
          </a:srgbClr>
        </a:solidFill>
        <a:ln>
          <a:solidFill>
            <a:srgbClr val="FFC000">
              <a:alpha val="90000"/>
            </a:srgbClr>
          </a:solidFill>
        </a:ln>
      </dgm:spPr>
      <dgm:t>
        <a:bodyPr/>
        <a:lstStyle/>
        <a:p>
          <a:pPr algn="just"/>
          <a:r>
            <a:rPr lang="pl-PL" sz="1400" dirty="0"/>
            <a:t>Czy Wnioskodawca </a:t>
          </a:r>
          <a:r>
            <a:rPr lang="pl-PL" sz="1400" b="1" dirty="0"/>
            <a:t>nie zalega z uiszczaniem podatków</a:t>
          </a:r>
          <a:r>
            <a:rPr lang="pl-PL" sz="1400" dirty="0"/>
            <a:t>, </a:t>
          </a:r>
          <a:br>
            <a:rPr lang="pl-PL" sz="1400" dirty="0"/>
          </a:br>
          <a:r>
            <a:rPr lang="pl-PL" sz="1400" dirty="0"/>
            <a:t>jak również z opłacaniem </a:t>
          </a:r>
          <a:r>
            <a:rPr lang="pl-PL" sz="1400" b="1" dirty="0"/>
            <a:t>składek na ubezpieczenie społeczne i zdrowotne, Fundusz Pracy, Państwowy Fundusz Rehabilitacji Osób Niepełnosprawnych</a:t>
          </a:r>
          <a:r>
            <a:rPr lang="pl-PL" sz="1400" dirty="0"/>
            <a:t> lub innych należności wymaganych odrębnymi przepisami prawa?</a:t>
          </a:r>
          <a:endParaRPr lang="pl-PL" sz="1400" b="1" dirty="0">
            <a:solidFill>
              <a:schemeClr val="tx1"/>
            </a:solidFill>
            <a:latin typeface="+mn-lt"/>
          </a:endParaRPr>
        </a:p>
      </dgm:t>
    </dgm:pt>
    <dgm:pt modelId="{9F49CB28-C9A9-4FC8-82B7-C5A3A7564928}" type="sibTrans" cxnId="{E117E38E-DDD3-480D-A78D-8FCB154BAC0D}">
      <dgm:prSet/>
      <dgm:spPr/>
      <dgm:t>
        <a:bodyPr/>
        <a:lstStyle/>
        <a:p>
          <a:endParaRPr lang="pl-PL"/>
        </a:p>
      </dgm:t>
    </dgm:pt>
    <dgm:pt modelId="{A8A154FD-2259-47AC-AD68-19EF82000962}" type="parTrans" cxnId="{E117E38E-DDD3-480D-A78D-8FCB154BAC0D}">
      <dgm:prSet/>
      <dgm:spPr/>
      <dgm:t>
        <a:bodyPr/>
        <a:lstStyle/>
        <a:p>
          <a:endParaRPr lang="pl-PL"/>
        </a:p>
      </dgm:t>
    </dgm:pt>
    <dgm:pt modelId="{9C158368-C9E0-4942-8526-5CE49BCD721C}">
      <dgm:prSet phldrT="[Tekst]" custT="1"/>
      <dgm:spPr>
        <a:solidFill>
          <a:schemeClr val="bg1">
            <a:lumMod val="65000"/>
          </a:schemeClr>
        </a:solidFill>
      </dgm:spPr>
      <dgm:t>
        <a:bodyPr/>
        <a:lstStyle/>
        <a:p>
          <a:pPr algn="ctr"/>
          <a:r>
            <a:rPr lang="pl-PL" sz="1600" b="1" dirty="0" smtClean="0">
              <a:solidFill>
                <a:schemeClr val="tx1"/>
              </a:solidFill>
            </a:rPr>
            <a:t>11. </a:t>
          </a:r>
          <a:r>
            <a:rPr lang="pl-PL" sz="1600" b="1" dirty="0">
              <a:solidFill>
                <a:schemeClr val="tx1"/>
              </a:solidFill>
            </a:rPr>
            <a:t>Kryterium niezalegania z należnościami</a:t>
          </a:r>
        </a:p>
      </dgm:t>
    </dgm:pt>
    <dgm:pt modelId="{B623BF15-8EEA-4288-8854-030DD4F9EF8D}" type="sibTrans" cxnId="{697E7323-548E-4F9A-9050-7724BAC62AE9}">
      <dgm:prSet/>
      <dgm:spPr/>
      <dgm:t>
        <a:bodyPr/>
        <a:lstStyle/>
        <a:p>
          <a:endParaRPr lang="pl-PL"/>
        </a:p>
      </dgm:t>
    </dgm:pt>
    <dgm:pt modelId="{913B76B3-2567-408B-94B7-AFBDAB2A403C}" type="parTrans" cxnId="{697E7323-548E-4F9A-9050-7724BAC62AE9}">
      <dgm:prSet/>
      <dgm:spPr/>
      <dgm:t>
        <a:bodyPr/>
        <a:lstStyle/>
        <a:p>
          <a:endParaRPr lang="pl-PL"/>
        </a:p>
      </dgm:t>
    </dgm:pt>
    <dgm:pt modelId="{32EE9BBF-B02B-4DE9-A826-A3930A24887B}">
      <dgm:prSet phldrT="[Tekst]" custT="1"/>
      <dgm:spPr>
        <a:solidFill>
          <a:srgbClr val="FFC000">
            <a:alpha val="90000"/>
          </a:srgbClr>
        </a:solidFill>
        <a:ln>
          <a:solidFill>
            <a:srgbClr val="FFC000">
              <a:alpha val="90000"/>
            </a:srgbClr>
          </a:solidFill>
        </a:ln>
      </dgm:spPr>
      <dgm:t>
        <a:bodyPr/>
        <a:lstStyle/>
        <a:p>
          <a:pPr algn="just">
            <a:lnSpc>
              <a:spcPct val="100000"/>
            </a:lnSpc>
            <a:spcAft>
              <a:spcPts val="600"/>
            </a:spcAft>
          </a:pPr>
          <a:r>
            <a:rPr lang="pl-PL" sz="1000" dirty="0"/>
            <a:t>W projekcie, w którym wartość wkładu publicznego (środków publicznych) </a:t>
          </a:r>
          <a:r>
            <a:rPr lang="pl-PL" sz="1000" b="1" dirty="0"/>
            <a:t>nie przekracza 100 000 EUR (tj. </a:t>
          </a:r>
          <a:r>
            <a:rPr lang="pl-PL" sz="1000" b="1" dirty="0" smtClean="0"/>
            <a:t>418 080 </a:t>
          </a:r>
          <a:r>
            <a:rPr lang="pl-PL" sz="1000" b="1" dirty="0"/>
            <a:t>PLN)</a:t>
          </a:r>
          <a:r>
            <a:rPr lang="pl-PL" sz="1000" dirty="0"/>
            <a:t> </a:t>
          </a:r>
          <a:r>
            <a:rPr lang="pl-PL" sz="1000" b="1" dirty="0"/>
            <a:t>zastosowano kwoty ryczałtowe</a:t>
          </a:r>
          <a:r>
            <a:rPr lang="pl-PL" sz="1000" dirty="0"/>
            <a:t>, o których mowa w </a:t>
          </a:r>
          <a:r>
            <a:rPr lang="pl-PL" sz="1000" i="1" dirty="0"/>
            <a:t>Wytycznych w zakresie </a:t>
          </a:r>
          <a:r>
            <a:rPr lang="pl-PL" sz="1000" i="1" dirty="0" err="1"/>
            <a:t>kwalifikowalności</a:t>
          </a:r>
          <a:r>
            <a:rPr lang="pl-PL" sz="1000" i="1" dirty="0"/>
            <a:t> wydatków w zakresie Europejskiego Funduszu Rozwoju Regionalnego, Europejskiego Funduszu Społecznego oraz Funduszu Spójności na lata 2014-2020</a:t>
          </a:r>
          <a:r>
            <a:rPr lang="pl-PL" sz="1000" dirty="0"/>
            <a:t>. W sytuacjach określonych w regulaminie konkursu zastosowano pozostałe uproszczone metody rozliczania wydatków, o których mowa w </a:t>
          </a:r>
          <a:r>
            <a:rPr lang="pl-PL" sz="1000" i="1" dirty="0"/>
            <a:t>Wytycznych w zakresie </a:t>
          </a:r>
          <a:r>
            <a:rPr lang="pl-PL" sz="1000" i="1" dirty="0" err="1"/>
            <a:t>kwalifikowalności</a:t>
          </a:r>
          <a:r>
            <a:rPr lang="pl-PL" sz="1000" i="1" dirty="0"/>
            <a:t> wydatków w zakresie Europejskiego Funduszu Rozwoju Regionalnego, Europejskiego Funduszu Społecznego oraz Funduszu Spójności na lata 2014-2020</a:t>
          </a:r>
          <a:r>
            <a:rPr lang="pl-PL" sz="1000" dirty="0"/>
            <a:t>. </a:t>
          </a:r>
          <a:endParaRPr lang="pl-PL" sz="1000" b="1" dirty="0"/>
        </a:p>
      </dgm:t>
    </dgm:pt>
    <dgm:pt modelId="{DC57031B-D14D-42A1-A990-761C91C4EF85}" type="sibTrans" cxnId="{B6C807A7-A846-47FD-BE65-9166C443B42C}">
      <dgm:prSet/>
      <dgm:spPr/>
      <dgm:t>
        <a:bodyPr/>
        <a:lstStyle/>
        <a:p>
          <a:endParaRPr lang="pl-PL"/>
        </a:p>
      </dgm:t>
    </dgm:pt>
    <dgm:pt modelId="{00D5B151-6E85-451D-80BE-DE7F236447A0}" type="parTrans" cxnId="{B6C807A7-A846-47FD-BE65-9166C443B42C}">
      <dgm:prSet/>
      <dgm:spPr/>
      <dgm:t>
        <a:bodyPr/>
        <a:lstStyle/>
        <a:p>
          <a:endParaRPr lang="pl-PL"/>
        </a:p>
      </dgm:t>
    </dgm:pt>
    <dgm:pt modelId="{A82570EB-9047-4C30-B34C-BC41F943A042}" type="pres">
      <dgm:prSet presAssocID="{1A53B528-4B73-4476-AAA3-DA53D8694E89}" presName="Name0" presStyleCnt="0">
        <dgm:presLayoutVars>
          <dgm:dir/>
          <dgm:animLvl val="lvl"/>
          <dgm:resizeHandles val="exact"/>
        </dgm:presLayoutVars>
      </dgm:prSet>
      <dgm:spPr/>
      <dgm:t>
        <a:bodyPr/>
        <a:lstStyle/>
        <a:p>
          <a:endParaRPr lang="pl-PL"/>
        </a:p>
      </dgm:t>
    </dgm:pt>
    <dgm:pt modelId="{74CEAA77-1A9F-4EE7-8009-B36DC94847D6}" type="pres">
      <dgm:prSet presAssocID="{621AB93B-5B7B-404A-AAC6-82585374894E}" presName="linNode" presStyleCnt="0"/>
      <dgm:spPr/>
    </dgm:pt>
    <dgm:pt modelId="{30A5BAFA-D867-4432-A555-078896BF780D}" type="pres">
      <dgm:prSet presAssocID="{621AB93B-5B7B-404A-AAC6-82585374894E}" presName="parentText" presStyleLbl="node1" presStyleIdx="0" presStyleCnt="2" custLinFactNeighborX="415" custLinFactNeighborY="361">
        <dgm:presLayoutVars>
          <dgm:chMax val="1"/>
          <dgm:bulletEnabled val="1"/>
        </dgm:presLayoutVars>
      </dgm:prSet>
      <dgm:spPr/>
      <dgm:t>
        <a:bodyPr/>
        <a:lstStyle/>
        <a:p>
          <a:endParaRPr lang="pl-PL"/>
        </a:p>
      </dgm:t>
    </dgm:pt>
    <dgm:pt modelId="{5DB3C171-F262-490B-B8BB-BFFA46B0586B}" type="pres">
      <dgm:prSet presAssocID="{621AB93B-5B7B-404A-AAC6-82585374894E}" presName="descendantText" presStyleLbl="alignAccFollowNode1" presStyleIdx="0" presStyleCnt="2" custScaleY="144366" custLinFactNeighborX="136" custLinFactNeighborY="-5">
        <dgm:presLayoutVars>
          <dgm:bulletEnabled val="1"/>
        </dgm:presLayoutVars>
      </dgm:prSet>
      <dgm:spPr/>
      <dgm:t>
        <a:bodyPr/>
        <a:lstStyle/>
        <a:p>
          <a:endParaRPr lang="pl-PL"/>
        </a:p>
      </dgm:t>
    </dgm:pt>
    <dgm:pt modelId="{21203062-3061-4CFA-A1DC-A3C8D1B70C6A}" type="pres">
      <dgm:prSet presAssocID="{537A71C9-1429-45D8-846B-4BAE788264CA}" presName="sp" presStyleCnt="0"/>
      <dgm:spPr/>
    </dgm:pt>
    <dgm:pt modelId="{AAC7EB03-0D34-4E53-AA54-FF39894E56F4}" type="pres">
      <dgm:prSet presAssocID="{9C158368-C9E0-4942-8526-5CE49BCD721C}" presName="linNode" presStyleCnt="0"/>
      <dgm:spPr/>
    </dgm:pt>
    <dgm:pt modelId="{EC26B3CA-5F55-4ED6-AEA1-83422FEC2FA3}" type="pres">
      <dgm:prSet presAssocID="{9C158368-C9E0-4942-8526-5CE49BCD721C}" presName="parentText" presStyleLbl="node1" presStyleIdx="1" presStyleCnt="2">
        <dgm:presLayoutVars>
          <dgm:chMax val="1"/>
          <dgm:bulletEnabled val="1"/>
        </dgm:presLayoutVars>
      </dgm:prSet>
      <dgm:spPr/>
      <dgm:t>
        <a:bodyPr/>
        <a:lstStyle/>
        <a:p>
          <a:endParaRPr lang="pl-PL"/>
        </a:p>
      </dgm:t>
    </dgm:pt>
    <dgm:pt modelId="{6057DA86-162F-440C-8D5E-0A6D86B8CF0F}" type="pres">
      <dgm:prSet presAssocID="{9C158368-C9E0-4942-8526-5CE49BCD721C}" presName="descendantText" presStyleLbl="alignAccFollowNode1" presStyleIdx="1" presStyleCnt="2" custScaleY="125236">
        <dgm:presLayoutVars>
          <dgm:bulletEnabled val="1"/>
        </dgm:presLayoutVars>
      </dgm:prSet>
      <dgm:spPr/>
      <dgm:t>
        <a:bodyPr/>
        <a:lstStyle/>
        <a:p>
          <a:endParaRPr lang="pl-PL"/>
        </a:p>
      </dgm:t>
    </dgm:pt>
  </dgm:ptLst>
  <dgm:cxnLst>
    <dgm:cxn modelId="{B6C807A7-A846-47FD-BE65-9166C443B42C}" srcId="{621AB93B-5B7B-404A-AAC6-82585374894E}" destId="{32EE9BBF-B02B-4DE9-A826-A3930A24887B}" srcOrd="0" destOrd="0" parTransId="{00D5B151-6E85-451D-80BE-DE7F236447A0}" sibTransId="{DC57031B-D14D-42A1-A990-761C91C4EF85}"/>
    <dgm:cxn modelId="{697E7323-548E-4F9A-9050-7724BAC62AE9}" srcId="{1A53B528-4B73-4476-AAA3-DA53D8694E89}" destId="{9C158368-C9E0-4942-8526-5CE49BCD721C}" srcOrd="1" destOrd="0" parTransId="{913B76B3-2567-408B-94B7-AFBDAB2A403C}" sibTransId="{B623BF15-8EEA-4288-8854-030DD4F9EF8D}"/>
    <dgm:cxn modelId="{451F0C3D-D67C-435F-8FCB-CC34B700D503}" type="presOf" srcId="{621AB93B-5B7B-404A-AAC6-82585374894E}" destId="{30A5BAFA-D867-4432-A555-078896BF780D}" srcOrd="0" destOrd="0" presId="urn:microsoft.com/office/officeart/2005/8/layout/vList5"/>
    <dgm:cxn modelId="{390F100E-6957-438D-BD6A-57AF705D34B1}" type="presOf" srcId="{32EE9BBF-B02B-4DE9-A826-A3930A24887B}" destId="{5DB3C171-F262-490B-B8BB-BFFA46B0586B}" srcOrd="0" destOrd="0" presId="urn:microsoft.com/office/officeart/2005/8/layout/vList5"/>
    <dgm:cxn modelId="{77F19924-DBCE-4339-B21E-ACD8ED4659A1}" type="presOf" srcId="{1A53B528-4B73-4476-AAA3-DA53D8694E89}" destId="{A82570EB-9047-4C30-B34C-BC41F943A042}" srcOrd="0" destOrd="0" presId="urn:microsoft.com/office/officeart/2005/8/layout/vList5"/>
    <dgm:cxn modelId="{B2E66115-E824-4B37-ABD4-96E643730137}" type="presOf" srcId="{DA6E603D-E34D-4EC6-B48D-740809166CA4}" destId="{6057DA86-162F-440C-8D5E-0A6D86B8CF0F}" srcOrd="0" destOrd="0" presId="urn:microsoft.com/office/officeart/2005/8/layout/vList5"/>
    <dgm:cxn modelId="{976A1C1E-6896-4915-B672-0808DD888A75}" srcId="{1A53B528-4B73-4476-AAA3-DA53D8694E89}" destId="{621AB93B-5B7B-404A-AAC6-82585374894E}" srcOrd="0" destOrd="0" parTransId="{4935FEB2-1035-40C5-9A3F-135B06D2ABF1}" sibTransId="{537A71C9-1429-45D8-846B-4BAE788264CA}"/>
    <dgm:cxn modelId="{E117E38E-DDD3-480D-A78D-8FCB154BAC0D}" srcId="{9C158368-C9E0-4942-8526-5CE49BCD721C}" destId="{DA6E603D-E34D-4EC6-B48D-740809166CA4}" srcOrd="0" destOrd="0" parTransId="{A8A154FD-2259-47AC-AD68-19EF82000962}" sibTransId="{9F49CB28-C9A9-4FC8-82B7-C5A3A7564928}"/>
    <dgm:cxn modelId="{6395FC52-E4E8-48F0-B360-2FC6A298C71C}" type="presOf" srcId="{9C158368-C9E0-4942-8526-5CE49BCD721C}" destId="{EC26B3CA-5F55-4ED6-AEA1-83422FEC2FA3}" srcOrd="0" destOrd="0" presId="urn:microsoft.com/office/officeart/2005/8/layout/vList5"/>
    <dgm:cxn modelId="{0722CFD7-6947-4271-B3EC-90347EBB3D08}" type="presParOf" srcId="{A82570EB-9047-4C30-B34C-BC41F943A042}" destId="{74CEAA77-1A9F-4EE7-8009-B36DC94847D6}" srcOrd="0" destOrd="0" presId="urn:microsoft.com/office/officeart/2005/8/layout/vList5"/>
    <dgm:cxn modelId="{30257DDF-8995-4E30-935D-598F6D29F51A}" type="presParOf" srcId="{74CEAA77-1A9F-4EE7-8009-B36DC94847D6}" destId="{30A5BAFA-D867-4432-A555-078896BF780D}" srcOrd="0" destOrd="0" presId="urn:microsoft.com/office/officeart/2005/8/layout/vList5"/>
    <dgm:cxn modelId="{7C24F0AA-7741-4283-A74A-FA36CAC88A18}" type="presParOf" srcId="{74CEAA77-1A9F-4EE7-8009-B36DC94847D6}" destId="{5DB3C171-F262-490B-B8BB-BFFA46B0586B}" srcOrd="1" destOrd="0" presId="urn:microsoft.com/office/officeart/2005/8/layout/vList5"/>
    <dgm:cxn modelId="{0F737092-2920-4B23-A437-323D523AB5AF}" type="presParOf" srcId="{A82570EB-9047-4C30-B34C-BC41F943A042}" destId="{21203062-3061-4CFA-A1DC-A3C8D1B70C6A}" srcOrd="1" destOrd="0" presId="urn:microsoft.com/office/officeart/2005/8/layout/vList5"/>
    <dgm:cxn modelId="{1E5AEA50-0832-4BDC-91F0-76DDC1A762D5}" type="presParOf" srcId="{A82570EB-9047-4C30-B34C-BC41F943A042}" destId="{AAC7EB03-0D34-4E53-AA54-FF39894E56F4}" srcOrd="2" destOrd="0" presId="urn:microsoft.com/office/officeart/2005/8/layout/vList5"/>
    <dgm:cxn modelId="{067968F9-54EA-4B77-8041-04D8CCF970E7}" type="presParOf" srcId="{AAC7EB03-0D34-4E53-AA54-FF39894E56F4}" destId="{EC26B3CA-5F55-4ED6-AEA1-83422FEC2FA3}" srcOrd="0" destOrd="0" presId="urn:microsoft.com/office/officeart/2005/8/layout/vList5"/>
    <dgm:cxn modelId="{4BAA9962-3AC3-40E6-BC77-4976BF29E950}" type="presParOf" srcId="{AAC7EB03-0D34-4E53-AA54-FF39894E56F4}" destId="{6057DA86-162F-440C-8D5E-0A6D86B8CF0F}" srcOrd="1" destOrd="0" presId="urn:microsoft.com/office/officeart/2005/8/layout/vList5"/>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1A53B528-4B73-4476-AAA3-DA53D8694E89}"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pl-PL"/>
        </a:p>
      </dgm:t>
    </dgm:pt>
    <dgm:pt modelId="{621AB93B-5B7B-404A-AAC6-82585374894E}">
      <dgm:prSet phldrT="[Tekst]" custT="1"/>
      <dgm:spPr>
        <a:solidFill>
          <a:schemeClr val="bg1">
            <a:lumMod val="65000"/>
          </a:schemeClr>
        </a:solidFill>
      </dgm:spPr>
      <dgm:t>
        <a:bodyPr/>
        <a:lstStyle/>
        <a:p>
          <a:pPr algn="ctr"/>
          <a:r>
            <a:rPr lang="pl-PL" sz="1600" b="1" dirty="0">
              <a:solidFill>
                <a:schemeClr val="tx1"/>
              </a:solidFill>
            </a:rPr>
            <a:t>1. </a:t>
          </a:r>
          <a:r>
            <a:rPr lang="pl-PL" sz="1600" b="1" dirty="0" smtClean="0">
              <a:solidFill>
                <a:schemeClr val="tx1"/>
              </a:solidFill>
            </a:rPr>
            <a:t>Kryterium zgodności projektu z celami szczegółowymi RPO</a:t>
          </a:r>
          <a:endParaRPr lang="pl-PL" sz="1600" b="1" u="sng" dirty="0">
            <a:solidFill>
              <a:schemeClr val="tx1"/>
            </a:solidFill>
          </a:endParaRPr>
        </a:p>
      </dgm:t>
    </dgm:pt>
    <dgm:pt modelId="{4935FEB2-1035-40C5-9A3F-135B06D2ABF1}" type="parTrans" cxnId="{976A1C1E-6896-4915-B672-0808DD888A75}">
      <dgm:prSet/>
      <dgm:spPr/>
      <dgm:t>
        <a:bodyPr/>
        <a:lstStyle/>
        <a:p>
          <a:endParaRPr lang="pl-PL"/>
        </a:p>
      </dgm:t>
    </dgm:pt>
    <dgm:pt modelId="{537A71C9-1429-45D8-846B-4BAE788264CA}" type="sibTrans" cxnId="{976A1C1E-6896-4915-B672-0808DD888A75}">
      <dgm:prSet/>
      <dgm:spPr/>
      <dgm:t>
        <a:bodyPr/>
        <a:lstStyle/>
        <a:p>
          <a:endParaRPr lang="pl-PL"/>
        </a:p>
      </dgm:t>
    </dgm:pt>
    <dgm:pt modelId="{DA6E603D-E34D-4EC6-B48D-740809166CA4}">
      <dgm:prSet phldrT="[Tekst]" custT="1"/>
      <dgm:spPr>
        <a:solidFill>
          <a:srgbClr val="FFC000">
            <a:alpha val="90000"/>
          </a:srgbClr>
        </a:solidFill>
        <a:ln>
          <a:solidFill>
            <a:srgbClr val="FFC000">
              <a:alpha val="90000"/>
            </a:srgbClr>
          </a:solidFill>
        </a:ln>
      </dgm:spPr>
      <dgm:t>
        <a:bodyPr/>
        <a:lstStyle/>
        <a:p>
          <a:pPr algn="just"/>
          <a:r>
            <a:rPr lang="pl-PL" sz="1400" dirty="0" smtClean="0"/>
            <a:t>Czy potrzeba realizacji projektu jest wystarczająco uzasadniona i odpowiada na zdiagnozowany problem?</a:t>
          </a:r>
          <a:endParaRPr lang="pl-PL" sz="1400" b="1" dirty="0">
            <a:solidFill>
              <a:schemeClr val="tx1"/>
            </a:solidFill>
            <a:latin typeface="+mn-lt"/>
          </a:endParaRPr>
        </a:p>
      </dgm:t>
    </dgm:pt>
    <dgm:pt modelId="{9F49CB28-C9A9-4FC8-82B7-C5A3A7564928}" type="sibTrans" cxnId="{E117E38E-DDD3-480D-A78D-8FCB154BAC0D}">
      <dgm:prSet/>
      <dgm:spPr/>
      <dgm:t>
        <a:bodyPr/>
        <a:lstStyle/>
        <a:p>
          <a:endParaRPr lang="pl-PL"/>
        </a:p>
      </dgm:t>
    </dgm:pt>
    <dgm:pt modelId="{A8A154FD-2259-47AC-AD68-19EF82000962}" type="parTrans" cxnId="{E117E38E-DDD3-480D-A78D-8FCB154BAC0D}">
      <dgm:prSet/>
      <dgm:spPr/>
      <dgm:t>
        <a:bodyPr/>
        <a:lstStyle/>
        <a:p>
          <a:endParaRPr lang="pl-PL"/>
        </a:p>
      </dgm:t>
    </dgm:pt>
    <dgm:pt modelId="{9C158368-C9E0-4942-8526-5CE49BCD721C}">
      <dgm:prSet phldrT="[Tekst]" custT="1"/>
      <dgm:spPr>
        <a:solidFill>
          <a:schemeClr val="bg1">
            <a:lumMod val="65000"/>
          </a:schemeClr>
        </a:solidFill>
      </dgm:spPr>
      <dgm:t>
        <a:bodyPr/>
        <a:lstStyle/>
        <a:p>
          <a:pPr algn="ctr"/>
          <a:r>
            <a:rPr lang="pl-PL" sz="1600" b="1" dirty="0">
              <a:solidFill>
                <a:schemeClr val="tx1"/>
              </a:solidFill>
            </a:rPr>
            <a:t>2. </a:t>
          </a:r>
          <a:r>
            <a:rPr lang="pl-PL" sz="1600" b="1" dirty="0" smtClean="0">
              <a:solidFill>
                <a:schemeClr val="tx1"/>
              </a:solidFill>
            </a:rPr>
            <a:t>Kryterium celowości projektu</a:t>
          </a:r>
          <a:endParaRPr lang="pl-PL" sz="1600" b="1" dirty="0">
            <a:solidFill>
              <a:schemeClr val="tx1"/>
            </a:solidFill>
          </a:endParaRPr>
        </a:p>
      </dgm:t>
    </dgm:pt>
    <dgm:pt modelId="{B623BF15-8EEA-4288-8854-030DD4F9EF8D}" type="sibTrans" cxnId="{697E7323-548E-4F9A-9050-7724BAC62AE9}">
      <dgm:prSet/>
      <dgm:spPr/>
      <dgm:t>
        <a:bodyPr/>
        <a:lstStyle/>
        <a:p>
          <a:endParaRPr lang="pl-PL"/>
        </a:p>
      </dgm:t>
    </dgm:pt>
    <dgm:pt modelId="{913B76B3-2567-408B-94B7-AFBDAB2A403C}" type="parTrans" cxnId="{697E7323-548E-4F9A-9050-7724BAC62AE9}">
      <dgm:prSet/>
      <dgm:spPr/>
      <dgm:t>
        <a:bodyPr/>
        <a:lstStyle/>
        <a:p>
          <a:endParaRPr lang="pl-PL"/>
        </a:p>
      </dgm:t>
    </dgm:pt>
    <dgm:pt modelId="{32EE9BBF-B02B-4DE9-A826-A3930A24887B}">
      <dgm:prSet phldrT="[Tekst]" custT="1"/>
      <dgm:spPr>
        <a:solidFill>
          <a:srgbClr val="FFC000">
            <a:alpha val="90000"/>
          </a:srgbClr>
        </a:solidFill>
        <a:ln>
          <a:solidFill>
            <a:srgbClr val="FFC000">
              <a:alpha val="90000"/>
            </a:srgbClr>
          </a:solidFill>
        </a:ln>
      </dgm:spPr>
      <dgm:t>
        <a:bodyPr/>
        <a:lstStyle/>
        <a:p>
          <a:pPr algn="just">
            <a:lnSpc>
              <a:spcPct val="100000"/>
            </a:lnSpc>
            <a:spcAft>
              <a:spcPts val="600"/>
            </a:spcAft>
          </a:pPr>
          <a:r>
            <a:rPr lang="pl-PL" sz="1600" dirty="0" smtClean="0">
              <a:latin typeface="+mn-lt"/>
            </a:rPr>
            <a:t>Czy projekt jest zgodny z właściwym celem szczegółowym RPO WD 2014-2020 oraz w jaki sposób projekt przyczyni się do osiągnięcia celu szczegółowego RPO WD 2014-2020?</a:t>
          </a:r>
          <a:endParaRPr lang="pl-PL" sz="1600" b="1" dirty="0">
            <a:latin typeface="+mn-lt"/>
          </a:endParaRPr>
        </a:p>
      </dgm:t>
    </dgm:pt>
    <dgm:pt modelId="{DC57031B-D14D-42A1-A990-761C91C4EF85}" type="sibTrans" cxnId="{B6C807A7-A846-47FD-BE65-9166C443B42C}">
      <dgm:prSet/>
      <dgm:spPr/>
      <dgm:t>
        <a:bodyPr/>
        <a:lstStyle/>
        <a:p>
          <a:endParaRPr lang="pl-PL"/>
        </a:p>
      </dgm:t>
    </dgm:pt>
    <dgm:pt modelId="{00D5B151-6E85-451D-80BE-DE7F236447A0}" type="parTrans" cxnId="{B6C807A7-A846-47FD-BE65-9166C443B42C}">
      <dgm:prSet/>
      <dgm:spPr/>
      <dgm:t>
        <a:bodyPr/>
        <a:lstStyle/>
        <a:p>
          <a:endParaRPr lang="pl-PL"/>
        </a:p>
      </dgm:t>
    </dgm:pt>
    <dgm:pt modelId="{22FF4DB4-53E7-45BB-956B-30CE0F21B71D}">
      <dgm:prSet custT="1"/>
      <dgm:spPr/>
      <dgm:t>
        <a:bodyPr/>
        <a:lstStyle/>
        <a:p>
          <a:r>
            <a:rPr lang="pl-PL" sz="1400" dirty="0" smtClean="0"/>
            <a:t>Czy przedstawiono wystarczający opis ryzyka nieosiągnięcia założeń projektu oraz zaplanowanych w ramach projektu działań zaradczych?</a:t>
          </a:r>
          <a:endParaRPr lang="pl-PL" sz="1400" dirty="0"/>
        </a:p>
      </dgm:t>
    </dgm:pt>
    <dgm:pt modelId="{BE9EDA21-A103-47D7-90EF-5E848D9FA548}" type="parTrans" cxnId="{AB70F985-0AF3-464D-9134-1B2FBB6B9895}">
      <dgm:prSet/>
      <dgm:spPr/>
      <dgm:t>
        <a:bodyPr/>
        <a:lstStyle/>
        <a:p>
          <a:endParaRPr lang="pl-PL"/>
        </a:p>
      </dgm:t>
    </dgm:pt>
    <dgm:pt modelId="{C1BF92C2-3A9A-40FD-8A35-4F54E9A831A0}" type="sibTrans" cxnId="{AB70F985-0AF3-464D-9134-1B2FBB6B9895}">
      <dgm:prSet/>
      <dgm:spPr/>
      <dgm:t>
        <a:bodyPr/>
        <a:lstStyle/>
        <a:p>
          <a:endParaRPr lang="pl-PL"/>
        </a:p>
      </dgm:t>
    </dgm:pt>
    <dgm:pt modelId="{A10A8C80-0B4F-40AA-9D06-873AF73A5438}">
      <dgm:prSet phldrT="[Tekst]" custT="1"/>
      <dgm:spPr>
        <a:solidFill>
          <a:srgbClr val="FFC000">
            <a:alpha val="90000"/>
          </a:srgbClr>
        </a:solidFill>
        <a:ln>
          <a:solidFill>
            <a:srgbClr val="FFC000">
              <a:alpha val="90000"/>
            </a:srgbClr>
          </a:solidFill>
        </a:ln>
      </dgm:spPr>
      <dgm:t>
        <a:bodyPr/>
        <a:lstStyle/>
        <a:p>
          <a:pPr algn="just"/>
          <a:r>
            <a:rPr lang="pl-PL" sz="1400" dirty="0" smtClean="0"/>
            <a:t>Dodatkowo w przypadku projektów o wartości dofinansowania  co najmniej 2 mln złotych:</a:t>
          </a:r>
          <a:endParaRPr lang="pl-PL" sz="1400" b="1" dirty="0">
            <a:solidFill>
              <a:schemeClr val="tx1"/>
            </a:solidFill>
            <a:latin typeface="+mn-lt"/>
          </a:endParaRPr>
        </a:p>
      </dgm:t>
    </dgm:pt>
    <dgm:pt modelId="{804633A3-0830-4288-9B34-4AE73853D5A6}" type="parTrans" cxnId="{775FFD5F-0C65-420B-94EB-D2FC7E88B474}">
      <dgm:prSet/>
      <dgm:spPr/>
    </dgm:pt>
    <dgm:pt modelId="{4CE96030-3DF9-4E4A-ABEC-BDD7B545D559}" type="sibTrans" cxnId="{775FFD5F-0C65-420B-94EB-D2FC7E88B474}">
      <dgm:prSet/>
      <dgm:spPr/>
    </dgm:pt>
    <dgm:pt modelId="{A82570EB-9047-4C30-B34C-BC41F943A042}" type="pres">
      <dgm:prSet presAssocID="{1A53B528-4B73-4476-AAA3-DA53D8694E89}" presName="Name0" presStyleCnt="0">
        <dgm:presLayoutVars>
          <dgm:dir/>
          <dgm:animLvl val="lvl"/>
          <dgm:resizeHandles val="exact"/>
        </dgm:presLayoutVars>
      </dgm:prSet>
      <dgm:spPr/>
      <dgm:t>
        <a:bodyPr/>
        <a:lstStyle/>
        <a:p>
          <a:endParaRPr lang="pl-PL"/>
        </a:p>
      </dgm:t>
    </dgm:pt>
    <dgm:pt modelId="{74CEAA77-1A9F-4EE7-8009-B36DC94847D6}" type="pres">
      <dgm:prSet presAssocID="{621AB93B-5B7B-404A-AAC6-82585374894E}" presName="linNode" presStyleCnt="0"/>
      <dgm:spPr/>
    </dgm:pt>
    <dgm:pt modelId="{30A5BAFA-D867-4432-A555-078896BF780D}" type="pres">
      <dgm:prSet presAssocID="{621AB93B-5B7B-404A-AAC6-82585374894E}" presName="parentText" presStyleLbl="node1" presStyleIdx="0" presStyleCnt="2" custLinFactNeighborX="415" custLinFactNeighborY="361">
        <dgm:presLayoutVars>
          <dgm:chMax val="1"/>
          <dgm:bulletEnabled val="1"/>
        </dgm:presLayoutVars>
      </dgm:prSet>
      <dgm:spPr/>
      <dgm:t>
        <a:bodyPr/>
        <a:lstStyle/>
        <a:p>
          <a:endParaRPr lang="pl-PL"/>
        </a:p>
      </dgm:t>
    </dgm:pt>
    <dgm:pt modelId="{5DB3C171-F262-490B-B8BB-BFFA46B0586B}" type="pres">
      <dgm:prSet presAssocID="{621AB93B-5B7B-404A-AAC6-82585374894E}" presName="descendantText" presStyleLbl="alignAccFollowNode1" presStyleIdx="0" presStyleCnt="2" custScaleY="144366" custLinFactNeighborX="136" custLinFactNeighborY="-5">
        <dgm:presLayoutVars>
          <dgm:bulletEnabled val="1"/>
        </dgm:presLayoutVars>
      </dgm:prSet>
      <dgm:spPr/>
      <dgm:t>
        <a:bodyPr/>
        <a:lstStyle/>
        <a:p>
          <a:endParaRPr lang="pl-PL"/>
        </a:p>
      </dgm:t>
    </dgm:pt>
    <dgm:pt modelId="{21203062-3061-4CFA-A1DC-A3C8D1B70C6A}" type="pres">
      <dgm:prSet presAssocID="{537A71C9-1429-45D8-846B-4BAE788264CA}" presName="sp" presStyleCnt="0"/>
      <dgm:spPr/>
    </dgm:pt>
    <dgm:pt modelId="{AAC7EB03-0D34-4E53-AA54-FF39894E56F4}" type="pres">
      <dgm:prSet presAssocID="{9C158368-C9E0-4942-8526-5CE49BCD721C}" presName="linNode" presStyleCnt="0"/>
      <dgm:spPr/>
    </dgm:pt>
    <dgm:pt modelId="{EC26B3CA-5F55-4ED6-AEA1-83422FEC2FA3}" type="pres">
      <dgm:prSet presAssocID="{9C158368-C9E0-4942-8526-5CE49BCD721C}" presName="parentText" presStyleLbl="node1" presStyleIdx="1" presStyleCnt="2">
        <dgm:presLayoutVars>
          <dgm:chMax val="1"/>
          <dgm:bulletEnabled val="1"/>
        </dgm:presLayoutVars>
      </dgm:prSet>
      <dgm:spPr/>
      <dgm:t>
        <a:bodyPr/>
        <a:lstStyle/>
        <a:p>
          <a:endParaRPr lang="pl-PL"/>
        </a:p>
      </dgm:t>
    </dgm:pt>
    <dgm:pt modelId="{6057DA86-162F-440C-8D5E-0A6D86B8CF0F}" type="pres">
      <dgm:prSet presAssocID="{9C158368-C9E0-4942-8526-5CE49BCD721C}" presName="descendantText" presStyleLbl="alignAccFollowNode1" presStyleIdx="1" presStyleCnt="2" custScaleY="125236">
        <dgm:presLayoutVars>
          <dgm:bulletEnabled val="1"/>
        </dgm:presLayoutVars>
      </dgm:prSet>
      <dgm:spPr/>
      <dgm:t>
        <a:bodyPr/>
        <a:lstStyle/>
        <a:p>
          <a:endParaRPr lang="pl-PL"/>
        </a:p>
      </dgm:t>
    </dgm:pt>
  </dgm:ptLst>
  <dgm:cxnLst>
    <dgm:cxn modelId="{775FFD5F-0C65-420B-94EB-D2FC7E88B474}" srcId="{9C158368-C9E0-4942-8526-5CE49BCD721C}" destId="{A10A8C80-0B4F-40AA-9D06-873AF73A5438}" srcOrd="1" destOrd="0" parTransId="{804633A3-0830-4288-9B34-4AE73853D5A6}" sibTransId="{4CE96030-3DF9-4E4A-ABEC-BDD7B545D559}"/>
    <dgm:cxn modelId="{1758E4F9-6A55-4350-A921-81DDC6791462}" type="presOf" srcId="{A10A8C80-0B4F-40AA-9D06-873AF73A5438}" destId="{6057DA86-162F-440C-8D5E-0A6D86B8CF0F}" srcOrd="0" destOrd="1" presId="urn:microsoft.com/office/officeart/2005/8/layout/vList5"/>
    <dgm:cxn modelId="{B6C807A7-A846-47FD-BE65-9166C443B42C}" srcId="{621AB93B-5B7B-404A-AAC6-82585374894E}" destId="{32EE9BBF-B02B-4DE9-A826-A3930A24887B}" srcOrd="0" destOrd="0" parTransId="{00D5B151-6E85-451D-80BE-DE7F236447A0}" sibTransId="{DC57031B-D14D-42A1-A990-761C91C4EF85}"/>
    <dgm:cxn modelId="{697E7323-548E-4F9A-9050-7724BAC62AE9}" srcId="{1A53B528-4B73-4476-AAA3-DA53D8694E89}" destId="{9C158368-C9E0-4942-8526-5CE49BCD721C}" srcOrd="1" destOrd="0" parTransId="{913B76B3-2567-408B-94B7-AFBDAB2A403C}" sibTransId="{B623BF15-8EEA-4288-8854-030DD4F9EF8D}"/>
    <dgm:cxn modelId="{FFB1B2C0-0FCB-40C5-BA76-004EB6BDC2ED}" type="presOf" srcId="{32EE9BBF-B02B-4DE9-A826-A3930A24887B}" destId="{5DB3C171-F262-490B-B8BB-BFFA46B0586B}" srcOrd="0" destOrd="0" presId="urn:microsoft.com/office/officeart/2005/8/layout/vList5"/>
    <dgm:cxn modelId="{1F8B214D-B47F-441B-9098-6283F0B51510}" type="presOf" srcId="{621AB93B-5B7B-404A-AAC6-82585374894E}" destId="{30A5BAFA-D867-4432-A555-078896BF780D}" srcOrd="0" destOrd="0" presId="urn:microsoft.com/office/officeart/2005/8/layout/vList5"/>
    <dgm:cxn modelId="{F61A3511-4494-49C1-A0EA-61C78B980A00}" type="presOf" srcId="{DA6E603D-E34D-4EC6-B48D-740809166CA4}" destId="{6057DA86-162F-440C-8D5E-0A6D86B8CF0F}" srcOrd="0" destOrd="0" presId="urn:microsoft.com/office/officeart/2005/8/layout/vList5"/>
    <dgm:cxn modelId="{976A1C1E-6896-4915-B672-0808DD888A75}" srcId="{1A53B528-4B73-4476-AAA3-DA53D8694E89}" destId="{621AB93B-5B7B-404A-AAC6-82585374894E}" srcOrd="0" destOrd="0" parTransId="{4935FEB2-1035-40C5-9A3F-135B06D2ABF1}" sibTransId="{537A71C9-1429-45D8-846B-4BAE788264CA}"/>
    <dgm:cxn modelId="{55138B08-4505-43E8-BD6F-8C65716209AF}" type="presOf" srcId="{9C158368-C9E0-4942-8526-5CE49BCD721C}" destId="{EC26B3CA-5F55-4ED6-AEA1-83422FEC2FA3}" srcOrd="0" destOrd="0" presId="urn:microsoft.com/office/officeart/2005/8/layout/vList5"/>
    <dgm:cxn modelId="{440627DA-E304-4CDE-B253-6932B1E08C76}" type="presOf" srcId="{1A53B528-4B73-4476-AAA3-DA53D8694E89}" destId="{A82570EB-9047-4C30-B34C-BC41F943A042}" srcOrd="0" destOrd="0" presId="urn:microsoft.com/office/officeart/2005/8/layout/vList5"/>
    <dgm:cxn modelId="{AB70F985-0AF3-464D-9134-1B2FBB6B9895}" srcId="{9C158368-C9E0-4942-8526-5CE49BCD721C}" destId="{22FF4DB4-53E7-45BB-956B-30CE0F21B71D}" srcOrd="2" destOrd="0" parTransId="{BE9EDA21-A103-47D7-90EF-5E848D9FA548}" sibTransId="{C1BF92C2-3A9A-40FD-8A35-4F54E9A831A0}"/>
    <dgm:cxn modelId="{E117E38E-DDD3-480D-A78D-8FCB154BAC0D}" srcId="{9C158368-C9E0-4942-8526-5CE49BCD721C}" destId="{DA6E603D-E34D-4EC6-B48D-740809166CA4}" srcOrd="0" destOrd="0" parTransId="{A8A154FD-2259-47AC-AD68-19EF82000962}" sibTransId="{9F49CB28-C9A9-4FC8-82B7-C5A3A7564928}"/>
    <dgm:cxn modelId="{B2C3E6F6-063E-406C-B573-88D2C89BE511}" type="presOf" srcId="{22FF4DB4-53E7-45BB-956B-30CE0F21B71D}" destId="{6057DA86-162F-440C-8D5E-0A6D86B8CF0F}" srcOrd="0" destOrd="2" presId="urn:microsoft.com/office/officeart/2005/8/layout/vList5"/>
    <dgm:cxn modelId="{30CAEC5E-0742-4A24-BACA-A0D8DE3413CE}" type="presParOf" srcId="{A82570EB-9047-4C30-B34C-BC41F943A042}" destId="{74CEAA77-1A9F-4EE7-8009-B36DC94847D6}" srcOrd="0" destOrd="0" presId="urn:microsoft.com/office/officeart/2005/8/layout/vList5"/>
    <dgm:cxn modelId="{363DB820-AD9F-43BC-AA32-A50A3486D182}" type="presParOf" srcId="{74CEAA77-1A9F-4EE7-8009-B36DC94847D6}" destId="{30A5BAFA-D867-4432-A555-078896BF780D}" srcOrd="0" destOrd="0" presId="urn:microsoft.com/office/officeart/2005/8/layout/vList5"/>
    <dgm:cxn modelId="{B48EFEE1-B45B-4324-9DD3-6EC7C5C33EB4}" type="presParOf" srcId="{74CEAA77-1A9F-4EE7-8009-B36DC94847D6}" destId="{5DB3C171-F262-490B-B8BB-BFFA46B0586B}" srcOrd="1" destOrd="0" presId="urn:microsoft.com/office/officeart/2005/8/layout/vList5"/>
    <dgm:cxn modelId="{2E498E0C-093B-4E47-A20E-F78953B1F60D}" type="presParOf" srcId="{A82570EB-9047-4C30-B34C-BC41F943A042}" destId="{21203062-3061-4CFA-A1DC-A3C8D1B70C6A}" srcOrd="1" destOrd="0" presId="urn:microsoft.com/office/officeart/2005/8/layout/vList5"/>
    <dgm:cxn modelId="{397906A8-F53B-4C45-93B3-5809D852D12C}" type="presParOf" srcId="{A82570EB-9047-4C30-B34C-BC41F943A042}" destId="{AAC7EB03-0D34-4E53-AA54-FF39894E56F4}" srcOrd="2" destOrd="0" presId="urn:microsoft.com/office/officeart/2005/8/layout/vList5"/>
    <dgm:cxn modelId="{8261B6CA-26AC-4A46-A358-2B9838B7DB27}" type="presParOf" srcId="{AAC7EB03-0D34-4E53-AA54-FF39894E56F4}" destId="{EC26B3CA-5F55-4ED6-AEA1-83422FEC2FA3}" srcOrd="0" destOrd="0" presId="urn:microsoft.com/office/officeart/2005/8/layout/vList5"/>
    <dgm:cxn modelId="{C8A31A03-3B10-495A-B678-C47AE5D2D45B}" type="presParOf" srcId="{AAC7EB03-0D34-4E53-AA54-FF39894E56F4}" destId="{6057DA86-162F-440C-8D5E-0A6D86B8CF0F}" srcOrd="1" destOrd="0" presId="urn:microsoft.com/office/officeart/2005/8/layout/vList5"/>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1A53B528-4B73-4476-AAA3-DA53D8694E89}"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pl-PL"/>
        </a:p>
      </dgm:t>
    </dgm:pt>
    <dgm:pt modelId="{621AB93B-5B7B-404A-AAC6-82585374894E}">
      <dgm:prSet phldrT="[Tekst]" custT="1"/>
      <dgm:spPr>
        <a:solidFill>
          <a:schemeClr val="bg1">
            <a:lumMod val="65000"/>
          </a:schemeClr>
        </a:solidFill>
      </dgm:spPr>
      <dgm:t>
        <a:bodyPr/>
        <a:lstStyle/>
        <a:p>
          <a:pPr algn="ctr"/>
          <a:r>
            <a:rPr lang="pl-PL" sz="1600" b="1" dirty="0">
              <a:solidFill>
                <a:schemeClr val="tx1"/>
              </a:solidFill>
            </a:rPr>
            <a:t>3. </a:t>
          </a:r>
          <a:r>
            <a:rPr lang="pl-PL" sz="1600" b="1" dirty="0" smtClean="0">
              <a:solidFill>
                <a:schemeClr val="tx1"/>
              </a:solidFill>
            </a:rPr>
            <a:t>Kryterium osiągnięcia skwantyfikowanych rezultatów</a:t>
          </a:r>
          <a:endParaRPr lang="pl-PL" sz="1600" b="1" u="sng" dirty="0">
            <a:solidFill>
              <a:schemeClr val="tx1"/>
            </a:solidFill>
          </a:endParaRPr>
        </a:p>
      </dgm:t>
    </dgm:pt>
    <dgm:pt modelId="{4935FEB2-1035-40C5-9A3F-135B06D2ABF1}" type="parTrans" cxnId="{976A1C1E-6896-4915-B672-0808DD888A75}">
      <dgm:prSet/>
      <dgm:spPr/>
      <dgm:t>
        <a:bodyPr/>
        <a:lstStyle/>
        <a:p>
          <a:endParaRPr lang="pl-PL"/>
        </a:p>
      </dgm:t>
    </dgm:pt>
    <dgm:pt modelId="{537A71C9-1429-45D8-846B-4BAE788264CA}" type="sibTrans" cxnId="{976A1C1E-6896-4915-B672-0808DD888A75}">
      <dgm:prSet/>
      <dgm:spPr/>
      <dgm:t>
        <a:bodyPr/>
        <a:lstStyle/>
        <a:p>
          <a:endParaRPr lang="pl-PL"/>
        </a:p>
      </dgm:t>
    </dgm:pt>
    <dgm:pt modelId="{DA6E603D-E34D-4EC6-B48D-740809166CA4}">
      <dgm:prSet phldrT="[Tekst]" custT="1"/>
      <dgm:spPr>
        <a:solidFill>
          <a:srgbClr val="FFC000">
            <a:alpha val="90000"/>
          </a:srgbClr>
        </a:solidFill>
        <a:ln>
          <a:solidFill>
            <a:srgbClr val="FFC000">
              <a:alpha val="90000"/>
            </a:srgbClr>
          </a:solidFill>
        </a:ln>
      </dgm:spPr>
      <dgm:t>
        <a:bodyPr/>
        <a:lstStyle/>
        <a:p>
          <a:pPr algn="l"/>
          <a:r>
            <a:rPr lang="pl-PL" sz="1000" dirty="0" smtClean="0">
              <a:latin typeface="+mn-lt"/>
            </a:rPr>
            <a:t>Czy dobór grupy docelowej jest adekwatny do założeń projektu oraz zapisów regulaminu konkursu, w tym czy zawiera wystarczający opis:</a:t>
          </a:r>
          <a:endParaRPr lang="pl-PL" sz="1000" b="1" dirty="0">
            <a:solidFill>
              <a:schemeClr val="tx1"/>
            </a:solidFill>
            <a:latin typeface="+mn-lt"/>
          </a:endParaRPr>
        </a:p>
      </dgm:t>
    </dgm:pt>
    <dgm:pt modelId="{9F49CB28-C9A9-4FC8-82B7-C5A3A7564928}" type="sibTrans" cxnId="{E117E38E-DDD3-480D-A78D-8FCB154BAC0D}">
      <dgm:prSet/>
      <dgm:spPr/>
      <dgm:t>
        <a:bodyPr/>
        <a:lstStyle/>
        <a:p>
          <a:endParaRPr lang="pl-PL"/>
        </a:p>
      </dgm:t>
    </dgm:pt>
    <dgm:pt modelId="{A8A154FD-2259-47AC-AD68-19EF82000962}" type="parTrans" cxnId="{E117E38E-DDD3-480D-A78D-8FCB154BAC0D}">
      <dgm:prSet/>
      <dgm:spPr/>
      <dgm:t>
        <a:bodyPr/>
        <a:lstStyle/>
        <a:p>
          <a:endParaRPr lang="pl-PL"/>
        </a:p>
      </dgm:t>
    </dgm:pt>
    <dgm:pt modelId="{9C158368-C9E0-4942-8526-5CE49BCD721C}">
      <dgm:prSet phldrT="[Tekst]" custT="1"/>
      <dgm:spPr>
        <a:solidFill>
          <a:schemeClr val="bg1">
            <a:lumMod val="65000"/>
          </a:schemeClr>
        </a:solidFill>
      </dgm:spPr>
      <dgm:t>
        <a:bodyPr/>
        <a:lstStyle/>
        <a:p>
          <a:pPr algn="ctr"/>
          <a:r>
            <a:rPr lang="pl-PL" sz="1600" b="1" dirty="0">
              <a:solidFill>
                <a:schemeClr val="tx1"/>
              </a:solidFill>
            </a:rPr>
            <a:t>4. </a:t>
          </a:r>
          <a:r>
            <a:rPr lang="pl-PL" sz="1600" b="1" dirty="0" smtClean="0">
              <a:solidFill>
                <a:schemeClr val="tx1"/>
              </a:solidFill>
            </a:rPr>
            <a:t>Kryterium doboru grupy docelowej </a:t>
          </a:r>
          <a:endParaRPr lang="pl-PL" sz="1600" b="1" dirty="0">
            <a:solidFill>
              <a:schemeClr val="tx1"/>
            </a:solidFill>
          </a:endParaRPr>
        </a:p>
      </dgm:t>
    </dgm:pt>
    <dgm:pt modelId="{B623BF15-8EEA-4288-8854-030DD4F9EF8D}" type="sibTrans" cxnId="{697E7323-548E-4F9A-9050-7724BAC62AE9}">
      <dgm:prSet/>
      <dgm:spPr/>
      <dgm:t>
        <a:bodyPr/>
        <a:lstStyle/>
        <a:p>
          <a:endParaRPr lang="pl-PL"/>
        </a:p>
      </dgm:t>
    </dgm:pt>
    <dgm:pt modelId="{913B76B3-2567-408B-94B7-AFBDAB2A403C}" type="parTrans" cxnId="{697E7323-548E-4F9A-9050-7724BAC62AE9}">
      <dgm:prSet/>
      <dgm:spPr/>
      <dgm:t>
        <a:bodyPr/>
        <a:lstStyle/>
        <a:p>
          <a:endParaRPr lang="pl-PL"/>
        </a:p>
      </dgm:t>
    </dgm:pt>
    <dgm:pt modelId="{32EE9BBF-B02B-4DE9-A826-A3930A24887B}">
      <dgm:prSet phldrT="[Tekst]" custT="1"/>
      <dgm:spPr>
        <a:solidFill>
          <a:srgbClr val="FFC000">
            <a:alpha val="90000"/>
          </a:srgbClr>
        </a:solidFill>
        <a:ln>
          <a:solidFill>
            <a:srgbClr val="FFC000">
              <a:alpha val="90000"/>
            </a:srgbClr>
          </a:solidFill>
        </a:ln>
      </dgm:spPr>
      <dgm:t>
        <a:bodyPr/>
        <a:lstStyle/>
        <a:p>
          <a:pPr algn="just">
            <a:lnSpc>
              <a:spcPct val="100000"/>
            </a:lnSpc>
            <a:spcAft>
              <a:spcPts val="600"/>
            </a:spcAft>
          </a:pPr>
          <a:r>
            <a:rPr lang="pl-PL" sz="1600" dirty="0" smtClean="0"/>
            <a:t>Czy zaplanowane w ramach projektu wartości wskaźników są adekwatne w stosunku do potrzeb i celów projektu, a założone do osiągnięcia wartości są realne? </a:t>
          </a:r>
          <a:endParaRPr lang="pl-PL" sz="1600" b="1" dirty="0">
            <a:latin typeface="+mn-lt"/>
          </a:endParaRPr>
        </a:p>
      </dgm:t>
    </dgm:pt>
    <dgm:pt modelId="{DC57031B-D14D-42A1-A990-761C91C4EF85}" type="sibTrans" cxnId="{B6C807A7-A846-47FD-BE65-9166C443B42C}">
      <dgm:prSet/>
      <dgm:spPr/>
      <dgm:t>
        <a:bodyPr/>
        <a:lstStyle/>
        <a:p>
          <a:endParaRPr lang="pl-PL"/>
        </a:p>
      </dgm:t>
    </dgm:pt>
    <dgm:pt modelId="{00D5B151-6E85-451D-80BE-DE7F236447A0}" type="parTrans" cxnId="{B6C807A7-A846-47FD-BE65-9166C443B42C}">
      <dgm:prSet/>
      <dgm:spPr/>
      <dgm:t>
        <a:bodyPr/>
        <a:lstStyle/>
        <a:p>
          <a:endParaRPr lang="pl-PL"/>
        </a:p>
      </dgm:t>
    </dgm:pt>
    <dgm:pt modelId="{58102C52-E68C-4BA4-9823-7CA5936CE8BB}">
      <dgm:prSet custT="1"/>
      <dgm:spPr/>
      <dgm:t>
        <a:bodyPr/>
        <a:lstStyle/>
        <a:p>
          <a:r>
            <a:rPr lang="pl-PL" sz="1000" dirty="0" smtClean="0">
              <a:latin typeface="+mn-lt"/>
            </a:rPr>
            <a:t>grupy docelowej, jaka będzie wspierana w ramach projektu;</a:t>
          </a:r>
          <a:endParaRPr lang="pl-PL" sz="1000" dirty="0">
            <a:latin typeface="+mn-lt"/>
          </a:endParaRPr>
        </a:p>
      </dgm:t>
    </dgm:pt>
    <dgm:pt modelId="{1D8970EA-D5FC-4555-8CF4-24740BD87325}" type="parTrans" cxnId="{AC26EF0C-56EA-466E-A2E3-B30927F46D9F}">
      <dgm:prSet/>
      <dgm:spPr/>
      <dgm:t>
        <a:bodyPr/>
        <a:lstStyle/>
        <a:p>
          <a:endParaRPr lang="pl-PL"/>
        </a:p>
      </dgm:t>
    </dgm:pt>
    <dgm:pt modelId="{B0AF7458-04B5-4317-A2BC-23FE2ECA5528}" type="sibTrans" cxnId="{AC26EF0C-56EA-466E-A2E3-B30927F46D9F}">
      <dgm:prSet/>
      <dgm:spPr/>
      <dgm:t>
        <a:bodyPr/>
        <a:lstStyle/>
        <a:p>
          <a:endParaRPr lang="pl-PL"/>
        </a:p>
      </dgm:t>
    </dgm:pt>
    <dgm:pt modelId="{5DDFAC2A-9005-43C4-BAAB-46EDD94088BC}">
      <dgm:prSet custT="1"/>
      <dgm:spPr/>
      <dgm:t>
        <a:bodyPr/>
        <a:lstStyle/>
        <a:p>
          <a:r>
            <a:rPr lang="pl-PL" sz="1000" dirty="0" smtClean="0">
              <a:latin typeface="+mn-lt"/>
            </a:rPr>
            <a:t>potrzeb i oczekiwań uczestników projektu w kontekście wsparcia, które ma być udzielane w ramach projektu;</a:t>
          </a:r>
          <a:endParaRPr lang="pl-PL" sz="1000" dirty="0">
            <a:latin typeface="+mn-lt"/>
          </a:endParaRPr>
        </a:p>
      </dgm:t>
    </dgm:pt>
    <dgm:pt modelId="{96D86708-AE58-467F-9E98-2D68601F21EE}" type="parTrans" cxnId="{E77237D2-696D-4390-96B1-48AED2510A5A}">
      <dgm:prSet/>
      <dgm:spPr/>
      <dgm:t>
        <a:bodyPr/>
        <a:lstStyle/>
        <a:p>
          <a:endParaRPr lang="pl-PL"/>
        </a:p>
      </dgm:t>
    </dgm:pt>
    <dgm:pt modelId="{6C4D0816-5B61-4D6F-B6B2-4E092A12118C}" type="sibTrans" cxnId="{E77237D2-696D-4390-96B1-48AED2510A5A}">
      <dgm:prSet/>
      <dgm:spPr/>
      <dgm:t>
        <a:bodyPr/>
        <a:lstStyle/>
        <a:p>
          <a:endParaRPr lang="pl-PL"/>
        </a:p>
      </dgm:t>
    </dgm:pt>
    <dgm:pt modelId="{069D7CA6-7DCA-4377-9708-3AD44967AC62}">
      <dgm:prSet custT="1"/>
      <dgm:spPr/>
      <dgm:t>
        <a:bodyPr/>
        <a:lstStyle/>
        <a:p>
          <a:r>
            <a:rPr lang="pl-PL" sz="1000" dirty="0" smtClean="0">
              <a:latin typeface="+mn-lt"/>
            </a:rPr>
            <a:t>barier, na które napotykają uczestnicy projektu;</a:t>
          </a:r>
          <a:endParaRPr lang="pl-PL" sz="1000" dirty="0">
            <a:latin typeface="+mn-lt"/>
          </a:endParaRPr>
        </a:p>
      </dgm:t>
    </dgm:pt>
    <dgm:pt modelId="{CB365E05-E4AD-4272-938A-6C5A1BC39A34}" type="parTrans" cxnId="{9B269700-3550-4A29-B2A4-E9AE4B7EF02C}">
      <dgm:prSet/>
      <dgm:spPr/>
      <dgm:t>
        <a:bodyPr/>
        <a:lstStyle/>
        <a:p>
          <a:endParaRPr lang="pl-PL"/>
        </a:p>
      </dgm:t>
    </dgm:pt>
    <dgm:pt modelId="{F6D9BC37-4535-47B3-AB67-3B3064D3A6C1}" type="sibTrans" cxnId="{9B269700-3550-4A29-B2A4-E9AE4B7EF02C}">
      <dgm:prSet/>
      <dgm:spPr/>
      <dgm:t>
        <a:bodyPr/>
        <a:lstStyle/>
        <a:p>
          <a:endParaRPr lang="pl-PL"/>
        </a:p>
      </dgm:t>
    </dgm:pt>
    <dgm:pt modelId="{D4DDD712-A4C8-41B9-9002-25DE60E3FEA6}">
      <dgm:prSet custT="1"/>
      <dgm:spPr/>
      <dgm:t>
        <a:bodyPr/>
        <a:lstStyle/>
        <a:p>
          <a:r>
            <a:rPr lang="pl-PL" sz="1000" dirty="0" smtClean="0">
              <a:latin typeface="+mn-lt"/>
            </a:rPr>
            <a:t>skali zainteresowania potencjalnych uczestników projektu;</a:t>
          </a:r>
          <a:endParaRPr lang="pl-PL" sz="1000" dirty="0">
            <a:latin typeface="+mn-lt"/>
          </a:endParaRPr>
        </a:p>
      </dgm:t>
    </dgm:pt>
    <dgm:pt modelId="{3178FD62-CB39-4739-A622-1BBCE859C2C6}" type="parTrans" cxnId="{D394127C-F061-496D-85C7-151B4F49EF9E}">
      <dgm:prSet/>
      <dgm:spPr/>
      <dgm:t>
        <a:bodyPr/>
        <a:lstStyle/>
        <a:p>
          <a:endParaRPr lang="pl-PL"/>
        </a:p>
      </dgm:t>
    </dgm:pt>
    <dgm:pt modelId="{EEC0723C-E3F2-4DEA-8B37-24247205BFA9}" type="sibTrans" cxnId="{D394127C-F061-496D-85C7-151B4F49EF9E}">
      <dgm:prSet/>
      <dgm:spPr/>
      <dgm:t>
        <a:bodyPr/>
        <a:lstStyle/>
        <a:p>
          <a:endParaRPr lang="pl-PL"/>
        </a:p>
      </dgm:t>
    </dgm:pt>
    <dgm:pt modelId="{3E8D2231-FA0E-4248-8266-4CCB029AC962}">
      <dgm:prSet custT="1"/>
      <dgm:spPr/>
      <dgm:t>
        <a:bodyPr/>
        <a:lstStyle/>
        <a:p>
          <a:r>
            <a:rPr lang="pl-PL" sz="1000" dirty="0" smtClean="0">
              <a:latin typeface="+mn-lt"/>
            </a:rPr>
            <a:t>sposobu rekrutacji uczestników projektu, w tym kryteriów rekrutacji zapewnienia dostępności rekrutacji dla osób z </a:t>
          </a:r>
          <a:r>
            <a:rPr lang="pl-PL" sz="1000" dirty="0" err="1" smtClean="0">
              <a:latin typeface="+mn-lt"/>
            </a:rPr>
            <a:t>niepełnosprawnościami</a:t>
          </a:r>
          <a:r>
            <a:rPr lang="pl-PL" sz="1000" dirty="0" smtClean="0">
              <a:latin typeface="+mn-lt"/>
            </a:rPr>
            <a:t>?</a:t>
          </a:r>
          <a:endParaRPr lang="pl-PL" sz="1000" dirty="0">
            <a:latin typeface="+mn-lt"/>
          </a:endParaRPr>
        </a:p>
      </dgm:t>
    </dgm:pt>
    <dgm:pt modelId="{C16F1F8A-8714-442C-B4E0-F61A9BD4D8FA}" type="parTrans" cxnId="{1886B0BC-E453-4FC4-BCDA-B6010EB4B5F7}">
      <dgm:prSet/>
      <dgm:spPr/>
      <dgm:t>
        <a:bodyPr/>
        <a:lstStyle/>
        <a:p>
          <a:endParaRPr lang="pl-PL"/>
        </a:p>
      </dgm:t>
    </dgm:pt>
    <dgm:pt modelId="{9E23C705-FA00-46A0-A0D0-4B7ACC52B82B}" type="sibTrans" cxnId="{1886B0BC-E453-4FC4-BCDA-B6010EB4B5F7}">
      <dgm:prSet/>
      <dgm:spPr/>
      <dgm:t>
        <a:bodyPr/>
        <a:lstStyle/>
        <a:p>
          <a:endParaRPr lang="pl-PL"/>
        </a:p>
      </dgm:t>
    </dgm:pt>
    <dgm:pt modelId="{A82570EB-9047-4C30-B34C-BC41F943A042}" type="pres">
      <dgm:prSet presAssocID="{1A53B528-4B73-4476-AAA3-DA53D8694E89}" presName="Name0" presStyleCnt="0">
        <dgm:presLayoutVars>
          <dgm:dir/>
          <dgm:animLvl val="lvl"/>
          <dgm:resizeHandles val="exact"/>
        </dgm:presLayoutVars>
      </dgm:prSet>
      <dgm:spPr/>
      <dgm:t>
        <a:bodyPr/>
        <a:lstStyle/>
        <a:p>
          <a:endParaRPr lang="pl-PL"/>
        </a:p>
      </dgm:t>
    </dgm:pt>
    <dgm:pt modelId="{74CEAA77-1A9F-4EE7-8009-B36DC94847D6}" type="pres">
      <dgm:prSet presAssocID="{621AB93B-5B7B-404A-AAC6-82585374894E}" presName="linNode" presStyleCnt="0"/>
      <dgm:spPr/>
    </dgm:pt>
    <dgm:pt modelId="{30A5BAFA-D867-4432-A555-078896BF780D}" type="pres">
      <dgm:prSet presAssocID="{621AB93B-5B7B-404A-AAC6-82585374894E}" presName="parentText" presStyleLbl="node1" presStyleIdx="0" presStyleCnt="2" custLinFactNeighborX="415" custLinFactNeighborY="361">
        <dgm:presLayoutVars>
          <dgm:chMax val="1"/>
          <dgm:bulletEnabled val="1"/>
        </dgm:presLayoutVars>
      </dgm:prSet>
      <dgm:spPr/>
      <dgm:t>
        <a:bodyPr/>
        <a:lstStyle/>
        <a:p>
          <a:endParaRPr lang="pl-PL"/>
        </a:p>
      </dgm:t>
    </dgm:pt>
    <dgm:pt modelId="{5DB3C171-F262-490B-B8BB-BFFA46B0586B}" type="pres">
      <dgm:prSet presAssocID="{621AB93B-5B7B-404A-AAC6-82585374894E}" presName="descendantText" presStyleLbl="alignAccFollowNode1" presStyleIdx="0" presStyleCnt="2" custScaleY="144366" custLinFactNeighborX="136" custLinFactNeighborY="-5">
        <dgm:presLayoutVars>
          <dgm:bulletEnabled val="1"/>
        </dgm:presLayoutVars>
      </dgm:prSet>
      <dgm:spPr/>
      <dgm:t>
        <a:bodyPr/>
        <a:lstStyle/>
        <a:p>
          <a:endParaRPr lang="pl-PL"/>
        </a:p>
      </dgm:t>
    </dgm:pt>
    <dgm:pt modelId="{21203062-3061-4CFA-A1DC-A3C8D1B70C6A}" type="pres">
      <dgm:prSet presAssocID="{537A71C9-1429-45D8-846B-4BAE788264CA}" presName="sp" presStyleCnt="0"/>
      <dgm:spPr/>
    </dgm:pt>
    <dgm:pt modelId="{AAC7EB03-0D34-4E53-AA54-FF39894E56F4}" type="pres">
      <dgm:prSet presAssocID="{9C158368-C9E0-4942-8526-5CE49BCD721C}" presName="linNode" presStyleCnt="0"/>
      <dgm:spPr/>
    </dgm:pt>
    <dgm:pt modelId="{EC26B3CA-5F55-4ED6-AEA1-83422FEC2FA3}" type="pres">
      <dgm:prSet presAssocID="{9C158368-C9E0-4942-8526-5CE49BCD721C}" presName="parentText" presStyleLbl="node1" presStyleIdx="1" presStyleCnt="2">
        <dgm:presLayoutVars>
          <dgm:chMax val="1"/>
          <dgm:bulletEnabled val="1"/>
        </dgm:presLayoutVars>
      </dgm:prSet>
      <dgm:spPr/>
      <dgm:t>
        <a:bodyPr/>
        <a:lstStyle/>
        <a:p>
          <a:endParaRPr lang="pl-PL"/>
        </a:p>
      </dgm:t>
    </dgm:pt>
    <dgm:pt modelId="{6057DA86-162F-440C-8D5E-0A6D86B8CF0F}" type="pres">
      <dgm:prSet presAssocID="{9C158368-C9E0-4942-8526-5CE49BCD721C}" presName="descendantText" presStyleLbl="alignAccFollowNode1" presStyleIdx="1" presStyleCnt="2" custScaleY="125236">
        <dgm:presLayoutVars>
          <dgm:bulletEnabled val="1"/>
        </dgm:presLayoutVars>
      </dgm:prSet>
      <dgm:spPr/>
      <dgm:t>
        <a:bodyPr/>
        <a:lstStyle/>
        <a:p>
          <a:endParaRPr lang="pl-PL"/>
        </a:p>
      </dgm:t>
    </dgm:pt>
  </dgm:ptLst>
  <dgm:cxnLst>
    <dgm:cxn modelId="{9B269700-3550-4A29-B2A4-E9AE4B7EF02C}" srcId="{DA6E603D-E34D-4EC6-B48D-740809166CA4}" destId="{069D7CA6-7DCA-4377-9708-3AD44967AC62}" srcOrd="2" destOrd="0" parTransId="{CB365E05-E4AD-4272-938A-6C5A1BC39A34}" sibTransId="{F6D9BC37-4535-47B3-AB67-3B3064D3A6C1}"/>
    <dgm:cxn modelId="{976A1C1E-6896-4915-B672-0808DD888A75}" srcId="{1A53B528-4B73-4476-AAA3-DA53D8694E89}" destId="{621AB93B-5B7B-404A-AAC6-82585374894E}" srcOrd="0" destOrd="0" parTransId="{4935FEB2-1035-40C5-9A3F-135B06D2ABF1}" sibTransId="{537A71C9-1429-45D8-846B-4BAE788264CA}"/>
    <dgm:cxn modelId="{64DD6E84-F885-4481-95E0-03E71666473F}" type="presOf" srcId="{9C158368-C9E0-4942-8526-5CE49BCD721C}" destId="{EC26B3CA-5F55-4ED6-AEA1-83422FEC2FA3}" srcOrd="0" destOrd="0" presId="urn:microsoft.com/office/officeart/2005/8/layout/vList5"/>
    <dgm:cxn modelId="{6F52DA43-1F2A-4D71-844E-EDD2DA2ECBE0}" type="presOf" srcId="{DA6E603D-E34D-4EC6-B48D-740809166CA4}" destId="{6057DA86-162F-440C-8D5E-0A6D86B8CF0F}" srcOrd="0" destOrd="0" presId="urn:microsoft.com/office/officeart/2005/8/layout/vList5"/>
    <dgm:cxn modelId="{697E7323-548E-4F9A-9050-7724BAC62AE9}" srcId="{1A53B528-4B73-4476-AAA3-DA53D8694E89}" destId="{9C158368-C9E0-4942-8526-5CE49BCD721C}" srcOrd="1" destOrd="0" parTransId="{913B76B3-2567-408B-94B7-AFBDAB2A403C}" sibTransId="{B623BF15-8EEA-4288-8854-030DD4F9EF8D}"/>
    <dgm:cxn modelId="{4A88FDC9-1DDF-498B-AC21-017688B965DD}" type="presOf" srcId="{5DDFAC2A-9005-43C4-BAAB-46EDD94088BC}" destId="{6057DA86-162F-440C-8D5E-0A6D86B8CF0F}" srcOrd="0" destOrd="2" presId="urn:microsoft.com/office/officeart/2005/8/layout/vList5"/>
    <dgm:cxn modelId="{AC26EF0C-56EA-466E-A2E3-B30927F46D9F}" srcId="{DA6E603D-E34D-4EC6-B48D-740809166CA4}" destId="{58102C52-E68C-4BA4-9823-7CA5936CE8BB}" srcOrd="0" destOrd="0" parTransId="{1D8970EA-D5FC-4555-8CF4-24740BD87325}" sibTransId="{B0AF7458-04B5-4317-A2BC-23FE2ECA5528}"/>
    <dgm:cxn modelId="{04B9F698-1A62-4D70-9531-B09379C1D3D1}" type="presOf" srcId="{069D7CA6-7DCA-4377-9708-3AD44967AC62}" destId="{6057DA86-162F-440C-8D5E-0A6D86B8CF0F}" srcOrd="0" destOrd="3" presId="urn:microsoft.com/office/officeart/2005/8/layout/vList5"/>
    <dgm:cxn modelId="{B6C807A7-A846-47FD-BE65-9166C443B42C}" srcId="{621AB93B-5B7B-404A-AAC6-82585374894E}" destId="{32EE9BBF-B02B-4DE9-A826-A3930A24887B}" srcOrd="0" destOrd="0" parTransId="{00D5B151-6E85-451D-80BE-DE7F236447A0}" sibTransId="{DC57031B-D14D-42A1-A990-761C91C4EF85}"/>
    <dgm:cxn modelId="{1886B0BC-E453-4FC4-BCDA-B6010EB4B5F7}" srcId="{DA6E603D-E34D-4EC6-B48D-740809166CA4}" destId="{3E8D2231-FA0E-4248-8266-4CCB029AC962}" srcOrd="4" destOrd="0" parTransId="{C16F1F8A-8714-442C-B4E0-F61A9BD4D8FA}" sibTransId="{9E23C705-FA00-46A0-A0D0-4B7ACC52B82B}"/>
    <dgm:cxn modelId="{3C0E8709-94C3-41C2-9AC5-A1E0EE88E32D}" type="presOf" srcId="{1A53B528-4B73-4476-AAA3-DA53D8694E89}" destId="{A82570EB-9047-4C30-B34C-BC41F943A042}" srcOrd="0" destOrd="0" presId="urn:microsoft.com/office/officeart/2005/8/layout/vList5"/>
    <dgm:cxn modelId="{E77237D2-696D-4390-96B1-48AED2510A5A}" srcId="{DA6E603D-E34D-4EC6-B48D-740809166CA4}" destId="{5DDFAC2A-9005-43C4-BAAB-46EDD94088BC}" srcOrd="1" destOrd="0" parTransId="{96D86708-AE58-467F-9E98-2D68601F21EE}" sibTransId="{6C4D0816-5B61-4D6F-B6B2-4E092A12118C}"/>
    <dgm:cxn modelId="{E117E38E-DDD3-480D-A78D-8FCB154BAC0D}" srcId="{9C158368-C9E0-4942-8526-5CE49BCD721C}" destId="{DA6E603D-E34D-4EC6-B48D-740809166CA4}" srcOrd="0" destOrd="0" parTransId="{A8A154FD-2259-47AC-AD68-19EF82000962}" sibTransId="{9F49CB28-C9A9-4FC8-82B7-C5A3A7564928}"/>
    <dgm:cxn modelId="{D394127C-F061-496D-85C7-151B4F49EF9E}" srcId="{DA6E603D-E34D-4EC6-B48D-740809166CA4}" destId="{D4DDD712-A4C8-41B9-9002-25DE60E3FEA6}" srcOrd="3" destOrd="0" parTransId="{3178FD62-CB39-4739-A622-1BBCE859C2C6}" sibTransId="{EEC0723C-E3F2-4DEA-8B37-24247205BFA9}"/>
    <dgm:cxn modelId="{0EA14B88-788A-4B69-9F2A-EBA185174E76}" type="presOf" srcId="{621AB93B-5B7B-404A-AAC6-82585374894E}" destId="{30A5BAFA-D867-4432-A555-078896BF780D}" srcOrd="0" destOrd="0" presId="urn:microsoft.com/office/officeart/2005/8/layout/vList5"/>
    <dgm:cxn modelId="{40B5B227-C4BD-4CBA-9538-7613C50CC61B}" type="presOf" srcId="{32EE9BBF-B02B-4DE9-A826-A3930A24887B}" destId="{5DB3C171-F262-490B-B8BB-BFFA46B0586B}" srcOrd="0" destOrd="0" presId="urn:microsoft.com/office/officeart/2005/8/layout/vList5"/>
    <dgm:cxn modelId="{62E8A020-CB98-4D41-AB1E-9BAC90628301}" type="presOf" srcId="{58102C52-E68C-4BA4-9823-7CA5936CE8BB}" destId="{6057DA86-162F-440C-8D5E-0A6D86B8CF0F}" srcOrd="0" destOrd="1" presId="urn:microsoft.com/office/officeart/2005/8/layout/vList5"/>
    <dgm:cxn modelId="{CDC564CE-89D1-45BF-A72B-76CD92B94175}" type="presOf" srcId="{3E8D2231-FA0E-4248-8266-4CCB029AC962}" destId="{6057DA86-162F-440C-8D5E-0A6D86B8CF0F}" srcOrd="0" destOrd="5" presId="urn:microsoft.com/office/officeart/2005/8/layout/vList5"/>
    <dgm:cxn modelId="{6F00BBA4-A21A-4E9A-88DD-9548929E81CD}" type="presOf" srcId="{D4DDD712-A4C8-41B9-9002-25DE60E3FEA6}" destId="{6057DA86-162F-440C-8D5E-0A6D86B8CF0F}" srcOrd="0" destOrd="4" presId="urn:microsoft.com/office/officeart/2005/8/layout/vList5"/>
    <dgm:cxn modelId="{BF95A3FA-1F51-4F62-B1AD-34779FB2688C}" type="presParOf" srcId="{A82570EB-9047-4C30-B34C-BC41F943A042}" destId="{74CEAA77-1A9F-4EE7-8009-B36DC94847D6}" srcOrd="0" destOrd="0" presId="urn:microsoft.com/office/officeart/2005/8/layout/vList5"/>
    <dgm:cxn modelId="{56B5984C-1DA3-4A36-B84E-04BC3D250F01}" type="presParOf" srcId="{74CEAA77-1A9F-4EE7-8009-B36DC94847D6}" destId="{30A5BAFA-D867-4432-A555-078896BF780D}" srcOrd="0" destOrd="0" presId="urn:microsoft.com/office/officeart/2005/8/layout/vList5"/>
    <dgm:cxn modelId="{19D58A39-6EE6-4E2C-B466-18BF4B069E02}" type="presParOf" srcId="{74CEAA77-1A9F-4EE7-8009-B36DC94847D6}" destId="{5DB3C171-F262-490B-B8BB-BFFA46B0586B}" srcOrd="1" destOrd="0" presId="urn:microsoft.com/office/officeart/2005/8/layout/vList5"/>
    <dgm:cxn modelId="{04BD722E-C76E-4E3F-AB26-84FA88FE9840}" type="presParOf" srcId="{A82570EB-9047-4C30-B34C-BC41F943A042}" destId="{21203062-3061-4CFA-A1DC-A3C8D1B70C6A}" srcOrd="1" destOrd="0" presId="urn:microsoft.com/office/officeart/2005/8/layout/vList5"/>
    <dgm:cxn modelId="{05280323-0398-43FA-BCA2-6AA776C1A8FC}" type="presParOf" srcId="{A82570EB-9047-4C30-B34C-BC41F943A042}" destId="{AAC7EB03-0D34-4E53-AA54-FF39894E56F4}" srcOrd="2" destOrd="0" presId="urn:microsoft.com/office/officeart/2005/8/layout/vList5"/>
    <dgm:cxn modelId="{F6F25053-70CB-4B9E-9704-CDE9D7BA019E}" type="presParOf" srcId="{AAC7EB03-0D34-4E53-AA54-FF39894E56F4}" destId="{EC26B3CA-5F55-4ED6-AEA1-83422FEC2FA3}" srcOrd="0" destOrd="0" presId="urn:microsoft.com/office/officeart/2005/8/layout/vList5"/>
    <dgm:cxn modelId="{F381AA93-DDF5-4738-A42B-A86CD12C1BC3}" type="presParOf" srcId="{AAC7EB03-0D34-4E53-AA54-FF39894E56F4}" destId="{6057DA86-162F-440C-8D5E-0A6D86B8CF0F}" srcOrd="1" destOrd="0" presId="urn:microsoft.com/office/officeart/2005/8/layout/vList5"/>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1A53B528-4B73-4476-AAA3-DA53D8694E89}"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pl-PL"/>
        </a:p>
      </dgm:t>
    </dgm:pt>
    <dgm:pt modelId="{621AB93B-5B7B-404A-AAC6-82585374894E}">
      <dgm:prSet phldrT="[Tekst]" custT="1"/>
      <dgm:spPr>
        <a:solidFill>
          <a:schemeClr val="bg1">
            <a:lumMod val="65000"/>
          </a:schemeClr>
        </a:solidFill>
      </dgm:spPr>
      <dgm:t>
        <a:bodyPr/>
        <a:lstStyle/>
        <a:p>
          <a:pPr algn="ctr"/>
          <a:r>
            <a:rPr lang="pl-PL" sz="1600" b="1" dirty="0">
              <a:solidFill>
                <a:schemeClr val="tx1"/>
              </a:solidFill>
            </a:rPr>
            <a:t>5. </a:t>
          </a:r>
          <a:r>
            <a:rPr lang="pl-PL" sz="1600" b="1" dirty="0" smtClean="0">
              <a:solidFill>
                <a:schemeClr val="tx1"/>
              </a:solidFill>
            </a:rPr>
            <a:t>Kryterium trafności</a:t>
          </a:r>
          <a:endParaRPr lang="pl-PL" sz="1600" b="1" u="sng" dirty="0">
            <a:solidFill>
              <a:schemeClr val="tx1"/>
            </a:solidFill>
          </a:endParaRPr>
        </a:p>
      </dgm:t>
    </dgm:pt>
    <dgm:pt modelId="{4935FEB2-1035-40C5-9A3F-135B06D2ABF1}" type="parTrans" cxnId="{976A1C1E-6896-4915-B672-0808DD888A75}">
      <dgm:prSet/>
      <dgm:spPr/>
      <dgm:t>
        <a:bodyPr/>
        <a:lstStyle/>
        <a:p>
          <a:endParaRPr lang="pl-PL"/>
        </a:p>
      </dgm:t>
    </dgm:pt>
    <dgm:pt modelId="{537A71C9-1429-45D8-846B-4BAE788264CA}" type="sibTrans" cxnId="{976A1C1E-6896-4915-B672-0808DD888A75}">
      <dgm:prSet/>
      <dgm:spPr/>
      <dgm:t>
        <a:bodyPr/>
        <a:lstStyle/>
        <a:p>
          <a:endParaRPr lang="pl-PL"/>
        </a:p>
      </dgm:t>
    </dgm:pt>
    <dgm:pt modelId="{DA6E603D-E34D-4EC6-B48D-740809166CA4}">
      <dgm:prSet phldrT="[Tekst]" custT="1"/>
      <dgm:spPr>
        <a:solidFill>
          <a:srgbClr val="FFC000">
            <a:alpha val="90000"/>
          </a:srgbClr>
        </a:solidFill>
        <a:ln>
          <a:solidFill>
            <a:srgbClr val="FFC000">
              <a:alpha val="90000"/>
            </a:srgbClr>
          </a:solidFill>
        </a:ln>
      </dgm:spPr>
      <dgm:t>
        <a:bodyPr/>
        <a:lstStyle/>
        <a:p>
          <a:pPr algn="just"/>
          <a:r>
            <a:rPr lang="pl-PL" sz="1400" dirty="0" smtClean="0"/>
            <a:t>Czy przedstawiony harmonogram realizacji projektu jest racjonalny w stosunku do przedstawionego zakresu zadań w projekcie?</a:t>
          </a:r>
          <a:endParaRPr lang="pl-PL" sz="1400" b="0" dirty="0">
            <a:solidFill>
              <a:schemeClr val="tx1"/>
            </a:solidFill>
          </a:endParaRPr>
        </a:p>
      </dgm:t>
    </dgm:pt>
    <dgm:pt modelId="{9F49CB28-C9A9-4FC8-82B7-C5A3A7564928}" type="sibTrans" cxnId="{E117E38E-DDD3-480D-A78D-8FCB154BAC0D}">
      <dgm:prSet/>
      <dgm:spPr/>
      <dgm:t>
        <a:bodyPr/>
        <a:lstStyle/>
        <a:p>
          <a:endParaRPr lang="pl-PL"/>
        </a:p>
      </dgm:t>
    </dgm:pt>
    <dgm:pt modelId="{A8A154FD-2259-47AC-AD68-19EF82000962}" type="parTrans" cxnId="{E117E38E-DDD3-480D-A78D-8FCB154BAC0D}">
      <dgm:prSet/>
      <dgm:spPr/>
      <dgm:t>
        <a:bodyPr/>
        <a:lstStyle/>
        <a:p>
          <a:endParaRPr lang="pl-PL"/>
        </a:p>
      </dgm:t>
    </dgm:pt>
    <dgm:pt modelId="{9C158368-C9E0-4942-8526-5CE49BCD721C}">
      <dgm:prSet phldrT="[Tekst]" custT="1"/>
      <dgm:spPr>
        <a:solidFill>
          <a:schemeClr val="bg1">
            <a:lumMod val="65000"/>
          </a:schemeClr>
        </a:solidFill>
      </dgm:spPr>
      <dgm:t>
        <a:bodyPr/>
        <a:lstStyle/>
        <a:p>
          <a:pPr algn="ctr"/>
          <a:r>
            <a:rPr lang="pl-PL" sz="1600" b="1" dirty="0">
              <a:solidFill>
                <a:schemeClr val="tx1"/>
              </a:solidFill>
            </a:rPr>
            <a:t>6. </a:t>
          </a:r>
          <a:r>
            <a:rPr lang="pl-PL" sz="1600" b="1" dirty="0" smtClean="0">
              <a:solidFill>
                <a:schemeClr val="tx1"/>
              </a:solidFill>
            </a:rPr>
            <a:t>Kryterium racjonalności harmonogramu</a:t>
          </a:r>
          <a:endParaRPr lang="pl-PL" sz="1600" b="1" dirty="0">
            <a:solidFill>
              <a:schemeClr val="tx1"/>
            </a:solidFill>
          </a:endParaRPr>
        </a:p>
      </dgm:t>
    </dgm:pt>
    <dgm:pt modelId="{B623BF15-8EEA-4288-8854-030DD4F9EF8D}" type="sibTrans" cxnId="{697E7323-548E-4F9A-9050-7724BAC62AE9}">
      <dgm:prSet/>
      <dgm:spPr/>
      <dgm:t>
        <a:bodyPr/>
        <a:lstStyle/>
        <a:p>
          <a:endParaRPr lang="pl-PL"/>
        </a:p>
      </dgm:t>
    </dgm:pt>
    <dgm:pt modelId="{913B76B3-2567-408B-94B7-AFBDAB2A403C}" type="parTrans" cxnId="{697E7323-548E-4F9A-9050-7724BAC62AE9}">
      <dgm:prSet/>
      <dgm:spPr/>
      <dgm:t>
        <a:bodyPr/>
        <a:lstStyle/>
        <a:p>
          <a:endParaRPr lang="pl-PL"/>
        </a:p>
      </dgm:t>
    </dgm:pt>
    <dgm:pt modelId="{32EE9BBF-B02B-4DE9-A826-A3930A24887B}">
      <dgm:prSet phldrT="[Tekst]" custT="1"/>
      <dgm:spPr>
        <a:solidFill>
          <a:srgbClr val="FFC000">
            <a:alpha val="90000"/>
          </a:srgbClr>
        </a:solidFill>
        <a:ln>
          <a:solidFill>
            <a:srgbClr val="FFC000">
              <a:alpha val="90000"/>
            </a:srgbClr>
          </a:solidFill>
        </a:ln>
      </dgm:spPr>
      <dgm:t>
        <a:bodyPr/>
        <a:lstStyle/>
        <a:p>
          <a:pPr algn="just">
            <a:lnSpc>
              <a:spcPct val="100000"/>
            </a:lnSpc>
            <a:spcAft>
              <a:spcPts val="600"/>
            </a:spcAft>
          </a:pPr>
          <a:r>
            <a:rPr lang="pl-PL" sz="1200" dirty="0" smtClean="0"/>
            <a:t>Czy we wniosku o dofinansowanie projektu przedstawiono wystarczający opis:</a:t>
          </a:r>
          <a:endParaRPr lang="pl-PL" sz="1200" b="1" dirty="0"/>
        </a:p>
      </dgm:t>
    </dgm:pt>
    <dgm:pt modelId="{DC57031B-D14D-42A1-A990-761C91C4EF85}" type="sibTrans" cxnId="{B6C807A7-A846-47FD-BE65-9166C443B42C}">
      <dgm:prSet/>
      <dgm:spPr/>
      <dgm:t>
        <a:bodyPr/>
        <a:lstStyle/>
        <a:p>
          <a:endParaRPr lang="pl-PL"/>
        </a:p>
      </dgm:t>
    </dgm:pt>
    <dgm:pt modelId="{00D5B151-6E85-451D-80BE-DE7F236447A0}" type="parTrans" cxnId="{B6C807A7-A846-47FD-BE65-9166C443B42C}">
      <dgm:prSet/>
      <dgm:spPr/>
      <dgm:t>
        <a:bodyPr/>
        <a:lstStyle/>
        <a:p>
          <a:endParaRPr lang="pl-PL"/>
        </a:p>
      </dgm:t>
    </dgm:pt>
    <dgm:pt modelId="{6EB961C7-06E9-46C8-92C5-29FB1490CC97}">
      <dgm:prSet phldrT="[Tekst]" custT="1"/>
      <dgm:spPr>
        <a:solidFill>
          <a:srgbClr val="FFC000">
            <a:alpha val="90000"/>
          </a:srgbClr>
        </a:solidFill>
        <a:ln>
          <a:solidFill>
            <a:srgbClr val="FFC000">
              <a:alpha val="90000"/>
            </a:srgbClr>
          </a:solidFill>
        </a:ln>
      </dgm:spPr>
      <dgm:t>
        <a:bodyPr/>
        <a:lstStyle/>
        <a:p>
          <a:pPr algn="just">
            <a:lnSpc>
              <a:spcPct val="100000"/>
            </a:lnSpc>
            <a:spcAft>
              <a:spcPts val="600"/>
            </a:spcAft>
          </a:pPr>
          <a:endParaRPr lang="pl-PL" sz="1200" b="0" dirty="0"/>
        </a:p>
      </dgm:t>
    </dgm:pt>
    <dgm:pt modelId="{4429D7D0-5FB0-4420-8C2B-1B5CBAF57CCE}" type="parTrans" cxnId="{C181838A-DF40-4B90-A3C7-44D2FF5B4565}">
      <dgm:prSet/>
      <dgm:spPr/>
      <dgm:t>
        <a:bodyPr/>
        <a:lstStyle/>
        <a:p>
          <a:endParaRPr lang="pl-PL"/>
        </a:p>
      </dgm:t>
    </dgm:pt>
    <dgm:pt modelId="{A44C75EC-E427-4236-8A0E-50AB258ADAEF}" type="sibTrans" cxnId="{C181838A-DF40-4B90-A3C7-44D2FF5B4565}">
      <dgm:prSet/>
      <dgm:spPr/>
      <dgm:t>
        <a:bodyPr/>
        <a:lstStyle/>
        <a:p>
          <a:endParaRPr lang="pl-PL"/>
        </a:p>
      </dgm:t>
    </dgm:pt>
    <dgm:pt modelId="{68A8150A-E4F7-405D-BDBA-2839A3758500}">
      <dgm:prSet custT="1"/>
      <dgm:spPr/>
      <dgm:t>
        <a:bodyPr/>
        <a:lstStyle/>
        <a:p>
          <a:r>
            <a:rPr lang="pl-PL" sz="1200" dirty="0" smtClean="0"/>
            <a:t>zadań realizowanych w ramach projektu;</a:t>
          </a:r>
          <a:endParaRPr lang="pl-PL" sz="1200" dirty="0"/>
        </a:p>
      </dgm:t>
    </dgm:pt>
    <dgm:pt modelId="{1548BE28-F042-406B-A8A4-322BA61A3161}" type="parTrans" cxnId="{5C113863-0B7E-49CC-9F69-A3389904EC32}">
      <dgm:prSet/>
      <dgm:spPr/>
      <dgm:t>
        <a:bodyPr/>
        <a:lstStyle/>
        <a:p>
          <a:endParaRPr lang="pl-PL"/>
        </a:p>
      </dgm:t>
    </dgm:pt>
    <dgm:pt modelId="{940352F5-9352-4B3B-9849-8C5C61A26E7C}" type="sibTrans" cxnId="{5C113863-0B7E-49CC-9F69-A3389904EC32}">
      <dgm:prSet/>
      <dgm:spPr/>
      <dgm:t>
        <a:bodyPr/>
        <a:lstStyle/>
        <a:p>
          <a:endParaRPr lang="pl-PL"/>
        </a:p>
      </dgm:t>
    </dgm:pt>
    <dgm:pt modelId="{7C7E0078-F572-4D10-ACB6-7BCAFCF6FC52}">
      <dgm:prSet custT="1"/>
      <dgm:spPr/>
      <dgm:t>
        <a:bodyPr/>
        <a:lstStyle/>
        <a:p>
          <a:r>
            <a:rPr lang="pl-PL" sz="1200" dirty="0" smtClean="0"/>
            <a:t>uzasadnienia potrzeby realizacji zadań w kontekście przedstawionej diagnozy;</a:t>
          </a:r>
          <a:endParaRPr lang="pl-PL" sz="1200" dirty="0"/>
        </a:p>
      </dgm:t>
    </dgm:pt>
    <dgm:pt modelId="{A40237FC-7594-4C77-A402-BD2D0DEA44E0}" type="parTrans" cxnId="{BB5AAAE7-D216-4CEA-96BE-8825CC29FD6C}">
      <dgm:prSet/>
      <dgm:spPr/>
      <dgm:t>
        <a:bodyPr/>
        <a:lstStyle/>
        <a:p>
          <a:endParaRPr lang="pl-PL"/>
        </a:p>
      </dgm:t>
    </dgm:pt>
    <dgm:pt modelId="{11159DD6-E686-4080-9DB9-8A22FB3233DC}" type="sibTrans" cxnId="{BB5AAAE7-D216-4CEA-96BE-8825CC29FD6C}">
      <dgm:prSet/>
      <dgm:spPr/>
      <dgm:t>
        <a:bodyPr/>
        <a:lstStyle/>
        <a:p>
          <a:endParaRPr lang="pl-PL"/>
        </a:p>
      </dgm:t>
    </dgm:pt>
    <dgm:pt modelId="{B075E15F-F5D4-4EC8-A7E6-61AF5F1C4DFE}">
      <dgm:prSet custT="1"/>
      <dgm:spPr/>
      <dgm:t>
        <a:bodyPr/>
        <a:lstStyle/>
        <a:p>
          <a:r>
            <a:rPr lang="pl-PL" sz="1200" dirty="0" smtClean="0"/>
            <a:t>wartości wskaźników, które zostaną osiągnięte w ramach zadań;</a:t>
          </a:r>
          <a:endParaRPr lang="pl-PL" sz="1200" dirty="0"/>
        </a:p>
      </dgm:t>
    </dgm:pt>
    <dgm:pt modelId="{5853D8A9-BCD0-4C00-ADA9-06FAF001192B}" type="parTrans" cxnId="{FA360838-C250-48D0-B9D3-CD71327D2DFC}">
      <dgm:prSet/>
      <dgm:spPr/>
      <dgm:t>
        <a:bodyPr/>
        <a:lstStyle/>
        <a:p>
          <a:endParaRPr lang="pl-PL"/>
        </a:p>
      </dgm:t>
    </dgm:pt>
    <dgm:pt modelId="{55FF8D2E-5C2B-48DE-9D44-9D01BB82AA01}" type="sibTrans" cxnId="{FA360838-C250-48D0-B9D3-CD71327D2DFC}">
      <dgm:prSet/>
      <dgm:spPr/>
      <dgm:t>
        <a:bodyPr/>
        <a:lstStyle/>
        <a:p>
          <a:endParaRPr lang="pl-PL"/>
        </a:p>
      </dgm:t>
    </dgm:pt>
    <dgm:pt modelId="{BD2F9B4E-406E-4567-8D04-70DDD0DE6E3A}">
      <dgm:prSet custT="1"/>
      <dgm:spPr/>
      <dgm:t>
        <a:bodyPr/>
        <a:lstStyle/>
        <a:p>
          <a:r>
            <a:rPr lang="pl-PL" sz="1200" dirty="0" smtClean="0"/>
            <a:t>roli partnerów w  realizacji poszczególnych zadań jeśli przewidziano ich realizację w ramach partnerstwa wraz z uzasadnieniem;</a:t>
          </a:r>
          <a:endParaRPr lang="pl-PL" sz="1200" dirty="0"/>
        </a:p>
      </dgm:t>
    </dgm:pt>
    <dgm:pt modelId="{8381F352-4BBC-4AF8-8246-99B0E2EBC4C5}" type="parTrans" cxnId="{879FB51F-079A-4739-BE52-6632242E2FBD}">
      <dgm:prSet/>
      <dgm:spPr/>
      <dgm:t>
        <a:bodyPr/>
        <a:lstStyle/>
        <a:p>
          <a:endParaRPr lang="pl-PL"/>
        </a:p>
      </dgm:t>
    </dgm:pt>
    <dgm:pt modelId="{B9F8C068-4625-48A9-BD3D-914C25EFB328}" type="sibTrans" cxnId="{879FB51F-079A-4739-BE52-6632242E2FBD}">
      <dgm:prSet/>
      <dgm:spPr/>
      <dgm:t>
        <a:bodyPr/>
        <a:lstStyle/>
        <a:p>
          <a:endParaRPr lang="pl-PL"/>
        </a:p>
      </dgm:t>
    </dgm:pt>
    <dgm:pt modelId="{D30CBC97-83B2-4D7B-A20A-3A4873BC774B}">
      <dgm:prSet custT="1"/>
      <dgm:spPr/>
      <dgm:t>
        <a:bodyPr/>
        <a:lstStyle/>
        <a:p>
          <a:r>
            <a:rPr lang="pl-PL" sz="1200" dirty="0" smtClean="0"/>
            <a:t>trwałości i wpływu rezultatów projektu?</a:t>
          </a:r>
          <a:endParaRPr lang="pl-PL" sz="1200" dirty="0"/>
        </a:p>
      </dgm:t>
    </dgm:pt>
    <dgm:pt modelId="{5A76513D-5B27-4439-B9D9-1D60C6C221DF}" type="parTrans" cxnId="{12FB705C-17E4-4F66-AA58-512ACE28DC53}">
      <dgm:prSet/>
      <dgm:spPr/>
      <dgm:t>
        <a:bodyPr/>
        <a:lstStyle/>
        <a:p>
          <a:endParaRPr lang="pl-PL"/>
        </a:p>
      </dgm:t>
    </dgm:pt>
    <dgm:pt modelId="{5996B6FE-2F7B-499D-80D1-9EBC6F79277E}" type="sibTrans" cxnId="{12FB705C-17E4-4F66-AA58-512ACE28DC53}">
      <dgm:prSet/>
      <dgm:spPr/>
      <dgm:t>
        <a:bodyPr/>
        <a:lstStyle/>
        <a:p>
          <a:endParaRPr lang="pl-PL"/>
        </a:p>
      </dgm:t>
    </dgm:pt>
    <dgm:pt modelId="{BFCE1708-50C7-4A47-9CDC-1CFDDAEA7083}">
      <dgm:prSet phldrT="[Tekst]" custT="1"/>
      <dgm:spPr>
        <a:solidFill>
          <a:srgbClr val="FFC000">
            <a:alpha val="90000"/>
          </a:srgbClr>
        </a:solidFill>
        <a:ln>
          <a:solidFill>
            <a:srgbClr val="FFC000">
              <a:alpha val="90000"/>
            </a:srgbClr>
          </a:solidFill>
        </a:ln>
      </dgm:spPr>
      <dgm:t>
        <a:bodyPr/>
        <a:lstStyle/>
        <a:p>
          <a:pPr algn="just"/>
          <a:r>
            <a:rPr lang="pl-PL" sz="1400" b="0" dirty="0" err="1" smtClean="0">
              <a:solidFill>
                <a:srgbClr val="FF0000"/>
              </a:solidFill>
            </a:rPr>
            <a:t>max</a:t>
          </a:r>
          <a:r>
            <a:rPr lang="pl-PL" sz="1400" b="0" dirty="0" smtClean="0">
              <a:solidFill>
                <a:srgbClr val="FF0000"/>
              </a:solidFill>
            </a:rPr>
            <a:t>. 24 miesiące</a:t>
          </a:r>
          <a:endParaRPr lang="pl-PL" sz="1400" b="0" dirty="0">
            <a:solidFill>
              <a:srgbClr val="FF0000"/>
            </a:solidFill>
          </a:endParaRPr>
        </a:p>
      </dgm:t>
    </dgm:pt>
    <dgm:pt modelId="{87655CA2-821E-4318-9428-F631E2600C9E}" type="parTrans" cxnId="{E2885674-D38A-4196-9B02-B46866E62989}">
      <dgm:prSet/>
      <dgm:spPr/>
    </dgm:pt>
    <dgm:pt modelId="{D8DB6E97-4F0F-4046-A222-A3D45253BB59}" type="sibTrans" cxnId="{E2885674-D38A-4196-9B02-B46866E62989}">
      <dgm:prSet/>
      <dgm:spPr/>
    </dgm:pt>
    <dgm:pt modelId="{A82570EB-9047-4C30-B34C-BC41F943A042}" type="pres">
      <dgm:prSet presAssocID="{1A53B528-4B73-4476-AAA3-DA53D8694E89}" presName="Name0" presStyleCnt="0">
        <dgm:presLayoutVars>
          <dgm:dir/>
          <dgm:animLvl val="lvl"/>
          <dgm:resizeHandles val="exact"/>
        </dgm:presLayoutVars>
      </dgm:prSet>
      <dgm:spPr/>
      <dgm:t>
        <a:bodyPr/>
        <a:lstStyle/>
        <a:p>
          <a:endParaRPr lang="pl-PL"/>
        </a:p>
      </dgm:t>
    </dgm:pt>
    <dgm:pt modelId="{74CEAA77-1A9F-4EE7-8009-B36DC94847D6}" type="pres">
      <dgm:prSet presAssocID="{621AB93B-5B7B-404A-AAC6-82585374894E}" presName="linNode" presStyleCnt="0"/>
      <dgm:spPr/>
    </dgm:pt>
    <dgm:pt modelId="{30A5BAFA-D867-4432-A555-078896BF780D}" type="pres">
      <dgm:prSet presAssocID="{621AB93B-5B7B-404A-AAC6-82585374894E}" presName="parentText" presStyleLbl="node1" presStyleIdx="0" presStyleCnt="2" custLinFactNeighborX="415" custLinFactNeighborY="361">
        <dgm:presLayoutVars>
          <dgm:chMax val="1"/>
          <dgm:bulletEnabled val="1"/>
        </dgm:presLayoutVars>
      </dgm:prSet>
      <dgm:spPr/>
      <dgm:t>
        <a:bodyPr/>
        <a:lstStyle/>
        <a:p>
          <a:endParaRPr lang="pl-PL"/>
        </a:p>
      </dgm:t>
    </dgm:pt>
    <dgm:pt modelId="{5DB3C171-F262-490B-B8BB-BFFA46B0586B}" type="pres">
      <dgm:prSet presAssocID="{621AB93B-5B7B-404A-AAC6-82585374894E}" presName="descendantText" presStyleLbl="alignAccFollowNode1" presStyleIdx="0" presStyleCnt="2" custScaleY="144366" custLinFactNeighborX="271" custLinFactNeighborY="-11265">
        <dgm:presLayoutVars>
          <dgm:bulletEnabled val="1"/>
        </dgm:presLayoutVars>
      </dgm:prSet>
      <dgm:spPr/>
      <dgm:t>
        <a:bodyPr/>
        <a:lstStyle/>
        <a:p>
          <a:endParaRPr lang="pl-PL"/>
        </a:p>
      </dgm:t>
    </dgm:pt>
    <dgm:pt modelId="{21203062-3061-4CFA-A1DC-A3C8D1B70C6A}" type="pres">
      <dgm:prSet presAssocID="{537A71C9-1429-45D8-846B-4BAE788264CA}" presName="sp" presStyleCnt="0"/>
      <dgm:spPr/>
    </dgm:pt>
    <dgm:pt modelId="{AAC7EB03-0D34-4E53-AA54-FF39894E56F4}" type="pres">
      <dgm:prSet presAssocID="{9C158368-C9E0-4942-8526-5CE49BCD721C}" presName="linNode" presStyleCnt="0"/>
      <dgm:spPr/>
    </dgm:pt>
    <dgm:pt modelId="{EC26B3CA-5F55-4ED6-AEA1-83422FEC2FA3}" type="pres">
      <dgm:prSet presAssocID="{9C158368-C9E0-4942-8526-5CE49BCD721C}" presName="parentText" presStyleLbl="node1" presStyleIdx="1" presStyleCnt="2">
        <dgm:presLayoutVars>
          <dgm:chMax val="1"/>
          <dgm:bulletEnabled val="1"/>
        </dgm:presLayoutVars>
      </dgm:prSet>
      <dgm:spPr/>
      <dgm:t>
        <a:bodyPr/>
        <a:lstStyle/>
        <a:p>
          <a:endParaRPr lang="pl-PL"/>
        </a:p>
      </dgm:t>
    </dgm:pt>
    <dgm:pt modelId="{6057DA86-162F-440C-8D5E-0A6D86B8CF0F}" type="pres">
      <dgm:prSet presAssocID="{9C158368-C9E0-4942-8526-5CE49BCD721C}" presName="descendantText" presStyleLbl="alignAccFollowNode1" presStyleIdx="1" presStyleCnt="2" custScaleY="125236">
        <dgm:presLayoutVars>
          <dgm:bulletEnabled val="1"/>
        </dgm:presLayoutVars>
      </dgm:prSet>
      <dgm:spPr/>
      <dgm:t>
        <a:bodyPr/>
        <a:lstStyle/>
        <a:p>
          <a:endParaRPr lang="pl-PL"/>
        </a:p>
      </dgm:t>
    </dgm:pt>
  </dgm:ptLst>
  <dgm:cxnLst>
    <dgm:cxn modelId="{976A1C1E-6896-4915-B672-0808DD888A75}" srcId="{1A53B528-4B73-4476-AAA3-DA53D8694E89}" destId="{621AB93B-5B7B-404A-AAC6-82585374894E}" srcOrd="0" destOrd="0" parTransId="{4935FEB2-1035-40C5-9A3F-135B06D2ABF1}" sibTransId="{537A71C9-1429-45D8-846B-4BAE788264CA}"/>
    <dgm:cxn modelId="{72C85009-E9E2-4ED2-BD96-4445FCF502C4}" type="presOf" srcId="{B075E15F-F5D4-4EC8-A7E6-61AF5F1C4DFE}" destId="{5DB3C171-F262-490B-B8BB-BFFA46B0586B}" srcOrd="0" destOrd="3" presId="urn:microsoft.com/office/officeart/2005/8/layout/vList5"/>
    <dgm:cxn modelId="{60911D7A-9917-4F67-8A2B-B86EB4607D3E}" type="presOf" srcId="{BD2F9B4E-406E-4567-8D04-70DDD0DE6E3A}" destId="{5DB3C171-F262-490B-B8BB-BFFA46B0586B}" srcOrd="0" destOrd="4" presId="urn:microsoft.com/office/officeart/2005/8/layout/vList5"/>
    <dgm:cxn modelId="{697E7323-548E-4F9A-9050-7724BAC62AE9}" srcId="{1A53B528-4B73-4476-AAA3-DA53D8694E89}" destId="{9C158368-C9E0-4942-8526-5CE49BCD721C}" srcOrd="1" destOrd="0" parTransId="{913B76B3-2567-408B-94B7-AFBDAB2A403C}" sibTransId="{B623BF15-8EEA-4288-8854-030DD4F9EF8D}"/>
    <dgm:cxn modelId="{C181838A-DF40-4B90-A3C7-44D2FF5B4565}" srcId="{32EE9BBF-B02B-4DE9-A826-A3930A24887B}" destId="{6EB961C7-06E9-46C8-92C5-29FB1490CC97}" srcOrd="5" destOrd="0" parTransId="{4429D7D0-5FB0-4420-8C2B-1B5CBAF57CCE}" sibTransId="{A44C75EC-E427-4236-8A0E-50AB258ADAEF}"/>
    <dgm:cxn modelId="{A47E22E9-7930-4A0B-8CCD-51D6E270C18E}" type="presOf" srcId="{D30CBC97-83B2-4D7B-A20A-3A4873BC774B}" destId="{5DB3C171-F262-490B-B8BB-BFFA46B0586B}" srcOrd="0" destOrd="5" presId="urn:microsoft.com/office/officeart/2005/8/layout/vList5"/>
    <dgm:cxn modelId="{DF94484A-D65C-4A0F-95A7-DF53141E8BE3}" type="presOf" srcId="{DA6E603D-E34D-4EC6-B48D-740809166CA4}" destId="{6057DA86-162F-440C-8D5E-0A6D86B8CF0F}" srcOrd="0" destOrd="0" presId="urn:microsoft.com/office/officeart/2005/8/layout/vList5"/>
    <dgm:cxn modelId="{46F22EBD-13AC-435F-9302-C72B69239E1E}" type="presOf" srcId="{BFCE1708-50C7-4A47-9CDC-1CFDDAEA7083}" destId="{6057DA86-162F-440C-8D5E-0A6D86B8CF0F}" srcOrd="0" destOrd="1" presId="urn:microsoft.com/office/officeart/2005/8/layout/vList5"/>
    <dgm:cxn modelId="{CA495401-9395-4D46-A1C1-04FD2E0CCC87}" type="presOf" srcId="{32EE9BBF-B02B-4DE9-A826-A3930A24887B}" destId="{5DB3C171-F262-490B-B8BB-BFFA46B0586B}" srcOrd="0" destOrd="0" presId="urn:microsoft.com/office/officeart/2005/8/layout/vList5"/>
    <dgm:cxn modelId="{879FB51F-079A-4739-BE52-6632242E2FBD}" srcId="{32EE9BBF-B02B-4DE9-A826-A3930A24887B}" destId="{BD2F9B4E-406E-4567-8D04-70DDD0DE6E3A}" srcOrd="3" destOrd="0" parTransId="{8381F352-4BBC-4AF8-8246-99B0E2EBC4C5}" sibTransId="{B9F8C068-4625-48A9-BD3D-914C25EFB328}"/>
    <dgm:cxn modelId="{5C113863-0B7E-49CC-9F69-A3389904EC32}" srcId="{32EE9BBF-B02B-4DE9-A826-A3930A24887B}" destId="{68A8150A-E4F7-405D-BDBA-2839A3758500}" srcOrd="0" destOrd="0" parTransId="{1548BE28-F042-406B-A8A4-322BA61A3161}" sibTransId="{940352F5-9352-4B3B-9849-8C5C61A26E7C}"/>
    <dgm:cxn modelId="{0CD92B7C-73BB-4069-BE47-E00B35FD74B6}" type="presOf" srcId="{621AB93B-5B7B-404A-AAC6-82585374894E}" destId="{30A5BAFA-D867-4432-A555-078896BF780D}" srcOrd="0" destOrd="0" presId="urn:microsoft.com/office/officeart/2005/8/layout/vList5"/>
    <dgm:cxn modelId="{C1CE4081-EA9C-43AD-828A-101DBF6A15C0}" type="presOf" srcId="{68A8150A-E4F7-405D-BDBA-2839A3758500}" destId="{5DB3C171-F262-490B-B8BB-BFFA46B0586B}" srcOrd="0" destOrd="1" presId="urn:microsoft.com/office/officeart/2005/8/layout/vList5"/>
    <dgm:cxn modelId="{FA360838-C250-48D0-B9D3-CD71327D2DFC}" srcId="{32EE9BBF-B02B-4DE9-A826-A3930A24887B}" destId="{B075E15F-F5D4-4EC8-A7E6-61AF5F1C4DFE}" srcOrd="2" destOrd="0" parTransId="{5853D8A9-BCD0-4C00-ADA9-06FAF001192B}" sibTransId="{55FF8D2E-5C2B-48DE-9D44-9D01BB82AA01}"/>
    <dgm:cxn modelId="{BB5AAAE7-D216-4CEA-96BE-8825CC29FD6C}" srcId="{32EE9BBF-B02B-4DE9-A826-A3930A24887B}" destId="{7C7E0078-F572-4D10-ACB6-7BCAFCF6FC52}" srcOrd="1" destOrd="0" parTransId="{A40237FC-7594-4C77-A402-BD2D0DEA44E0}" sibTransId="{11159DD6-E686-4080-9DB9-8A22FB3233DC}"/>
    <dgm:cxn modelId="{B6C807A7-A846-47FD-BE65-9166C443B42C}" srcId="{621AB93B-5B7B-404A-AAC6-82585374894E}" destId="{32EE9BBF-B02B-4DE9-A826-A3930A24887B}" srcOrd="0" destOrd="0" parTransId="{00D5B151-6E85-451D-80BE-DE7F236447A0}" sibTransId="{DC57031B-D14D-42A1-A990-761C91C4EF85}"/>
    <dgm:cxn modelId="{1FCE9599-EF38-4C0F-B5CB-03EB61FFE351}" type="presOf" srcId="{6EB961C7-06E9-46C8-92C5-29FB1490CC97}" destId="{5DB3C171-F262-490B-B8BB-BFFA46B0586B}" srcOrd="0" destOrd="6" presId="urn:microsoft.com/office/officeart/2005/8/layout/vList5"/>
    <dgm:cxn modelId="{7BE039B5-4964-4933-82B7-5D9F34555D08}" type="presOf" srcId="{7C7E0078-F572-4D10-ACB6-7BCAFCF6FC52}" destId="{5DB3C171-F262-490B-B8BB-BFFA46B0586B}" srcOrd="0" destOrd="2" presId="urn:microsoft.com/office/officeart/2005/8/layout/vList5"/>
    <dgm:cxn modelId="{E2885674-D38A-4196-9B02-B46866E62989}" srcId="{9C158368-C9E0-4942-8526-5CE49BCD721C}" destId="{BFCE1708-50C7-4A47-9CDC-1CFDDAEA7083}" srcOrd="1" destOrd="0" parTransId="{87655CA2-821E-4318-9428-F631E2600C9E}" sibTransId="{D8DB6E97-4F0F-4046-A222-A3D45253BB59}"/>
    <dgm:cxn modelId="{E117E38E-DDD3-480D-A78D-8FCB154BAC0D}" srcId="{9C158368-C9E0-4942-8526-5CE49BCD721C}" destId="{DA6E603D-E34D-4EC6-B48D-740809166CA4}" srcOrd="0" destOrd="0" parTransId="{A8A154FD-2259-47AC-AD68-19EF82000962}" sibTransId="{9F49CB28-C9A9-4FC8-82B7-C5A3A7564928}"/>
    <dgm:cxn modelId="{9D54836D-CD34-441B-ACB3-DCD9169386FE}" type="presOf" srcId="{1A53B528-4B73-4476-AAA3-DA53D8694E89}" destId="{A82570EB-9047-4C30-B34C-BC41F943A042}" srcOrd="0" destOrd="0" presId="urn:microsoft.com/office/officeart/2005/8/layout/vList5"/>
    <dgm:cxn modelId="{12FB705C-17E4-4F66-AA58-512ACE28DC53}" srcId="{32EE9BBF-B02B-4DE9-A826-A3930A24887B}" destId="{D30CBC97-83B2-4D7B-A20A-3A4873BC774B}" srcOrd="4" destOrd="0" parTransId="{5A76513D-5B27-4439-B9D9-1D60C6C221DF}" sibTransId="{5996B6FE-2F7B-499D-80D1-9EBC6F79277E}"/>
    <dgm:cxn modelId="{E9FAEF77-C7C7-48F9-95AE-4A4D61669525}" type="presOf" srcId="{9C158368-C9E0-4942-8526-5CE49BCD721C}" destId="{EC26B3CA-5F55-4ED6-AEA1-83422FEC2FA3}" srcOrd="0" destOrd="0" presId="urn:microsoft.com/office/officeart/2005/8/layout/vList5"/>
    <dgm:cxn modelId="{9D013015-2A8D-41F8-9A02-41452E6E6EDF}" type="presParOf" srcId="{A82570EB-9047-4C30-B34C-BC41F943A042}" destId="{74CEAA77-1A9F-4EE7-8009-B36DC94847D6}" srcOrd="0" destOrd="0" presId="urn:microsoft.com/office/officeart/2005/8/layout/vList5"/>
    <dgm:cxn modelId="{12353928-0881-423D-B38A-40E78DFA1B49}" type="presParOf" srcId="{74CEAA77-1A9F-4EE7-8009-B36DC94847D6}" destId="{30A5BAFA-D867-4432-A555-078896BF780D}" srcOrd="0" destOrd="0" presId="urn:microsoft.com/office/officeart/2005/8/layout/vList5"/>
    <dgm:cxn modelId="{8E43A2E9-08E0-45A9-9787-2085DC38FABD}" type="presParOf" srcId="{74CEAA77-1A9F-4EE7-8009-B36DC94847D6}" destId="{5DB3C171-F262-490B-B8BB-BFFA46B0586B}" srcOrd="1" destOrd="0" presId="urn:microsoft.com/office/officeart/2005/8/layout/vList5"/>
    <dgm:cxn modelId="{AE89D077-F38A-430F-BE33-8F0DEE2E2E8B}" type="presParOf" srcId="{A82570EB-9047-4C30-B34C-BC41F943A042}" destId="{21203062-3061-4CFA-A1DC-A3C8D1B70C6A}" srcOrd="1" destOrd="0" presId="urn:microsoft.com/office/officeart/2005/8/layout/vList5"/>
    <dgm:cxn modelId="{B4617B32-E550-44D0-97F9-94F334E664B4}" type="presParOf" srcId="{A82570EB-9047-4C30-B34C-BC41F943A042}" destId="{AAC7EB03-0D34-4E53-AA54-FF39894E56F4}" srcOrd="2" destOrd="0" presId="urn:microsoft.com/office/officeart/2005/8/layout/vList5"/>
    <dgm:cxn modelId="{AA097173-7F50-4409-AF3A-680F3EE4A57C}" type="presParOf" srcId="{AAC7EB03-0D34-4E53-AA54-FF39894E56F4}" destId="{EC26B3CA-5F55-4ED6-AEA1-83422FEC2FA3}" srcOrd="0" destOrd="0" presId="urn:microsoft.com/office/officeart/2005/8/layout/vList5"/>
    <dgm:cxn modelId="{43AC85D6-7B78-4076-AFD0-DCB706409146}" type="presParOf" srcId="{AAC7EB03-0D34-4E53-AA54-FF39894E56F4}" destId="{6057DA86-162F-440C-8D5E-0A6D86B8CF0F}" srcOrd="1" destOrd="0" presId="urn:microsoft.com/office/officeart/2005/8/layout/vList5"/>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5DB3C171-F262-490B-B8BB-BFFA46B0586B}">
      <dsp:nvSpPr>
        <dsp:cNvPr id="0" name=""/>
        <dsp:cNvSpPr/>
      </dsp:nvSpPr>
      <dsp:spPr>
        <a:xfrm rot="5400000">
          <a:off x="4367446" y="-1562914"/>
          <a:ext cx="1846501" cy="4972332"/>
        </a:xfrm>
        <a:prstGeom prst="round2SameRect">
          <a:avLst/>
        </a:prstGeom>
        <a:solidFill>
          <a:srgbClr val="FFC000">
            <a:alpha val="90000"/>
          </a:srgbClr>
        </a:solidFill>
        <a:ln w="40000" cap="flat" cmpd="sng" algn="ctr">
          <a:solidFill>
            <a:srgbClr val="FFC000">
              <a:alpha val="9000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just" defTabSz="622300">
            <a:lnSpc>
              <a:spcPct val="100000"/>
            </a:lnSpc>
            <a:spcBef>
              <a:spcPct val="0"/>
            </a:spcBef>
            <a:spcAft>
              <a:spcPts val="600"/>
            </a:spcAft>
            <a:buChar char="••"/>
          </a:pPr>
          <a:r>
            <a:rPr lang="pl-PL" sz="1400" kern="1200" dirty="0"/>
            <a:t>Wniosek o dofinansowanie został </a:t>
          </a:r>
          <a:r>
            <a:rPr lang="pl-PL" sz="1400" b="1" kern="1200" dirty="0" smtClean="0"/>
            <a:t>złożony </a:t>
          </a:r>
          <a:r>
            <a:rPr lang="pl-PL" sz="1400" b="1" kern="1200" dirty="0"/>
            <a:t>w odpowiedzi na właściwy </a:t>
          </a:r>
          <a:r>
            <a:rPr lang="pl-PL" sz="1400" b="1" kern="1200" dirty="0" smtClean="0"/>
            <a:t>konkurs w systemie SOWA EFS RPDS.</a:t>
          </a:r>
          <a:endParaRPr lang="pl-PL" sz="1400" b="1" kern="1200" dirty="0"/>
        </a:p>
        <a:p>
          <a:pPr marL="114300" lvl="1" indent="-114300" algn="just" defTabSz="622300">
            <a:lnSpc>
              <a:spcPct val="100000"/>
            </a:lnSpc>
            <a:spcBef>
              <a:spcPct val="0"/>
            </a:spcBef>
            <a:spcAft>
              <a:spcPts val="600"/>
            </a:spcAft>
            <a:buChar char="••"/>
          </a:pPr>
          <a:r>
            <a:rPr lang="pl-PL" sz="1400" b="1" kern="1200" dirty="0" smtClean="0">
              <a:solidFill>
                <a:srgbClr val="FF0000"/>
              </a:solidFill>
            </a:rPr>
            <a:t>289/18</a:t>
          </a:r>
          <a:endParaRPr lang="pl-PL" sz="1400" b="1" kern="1200" dirty="0">
            <a:solidFill>
              <a:srgbClr val="FF0000"/>
            </a:solidFill>
          </a:endParaRPr>
        </a:p>
      </dsp:txBody>
      <dsp:txXfrm rot="5400000">
        <a:off x="4367446" y="-1562914"/>
        <a:ext cx="1846501" cy="4972332"/>
      </dsp:txXfrm>
    </dsp:sp>
    <dsp:sp modelId="{30A5BAFA-D867-4432-A555-078896BF780D}">
      <dsp:nvSpPr>
        <dsp:cNvPr id="0" name=""/>
        <dsp:cNvSpPr/>
      </dsp:nvSpPr>
      <dsp:spPr>
        <a:xfrm>
          <a:off x="24432" y="129685"/>
          <a:ext cx="2796936" cy="1598802"/>
        </a:xfrm>
        <a:prstGeom prst="roundRect">
          <a:avLst/>
        </a:prstGeom>
        <a:solidFill>
          <a:schemeClr val="bg1">
            <a:lumMod val="6500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lvl="0" algn="ctr" defTabSz="711200">
            <a:lnSpc>
              <a:spcPct val="90000"/>
            </a:lnSpc>
            <a:spcBef>
              <a:spcPct val="0"/>
            </a:spcBef>
            <a:spcAft>
              <a:spcPct val="35000"/>
            </a:spcAft>
          </a:pPr>
          <a:r>
            <a:rPr lang="pl-PL" sz="1600" b="1" kern="1200" dirty="0" smtClean="0">
              <a:solidFill>
                <a:schemeClr val="tx1"/>
              </a:solidFill>
            </a:rPr>
            <a:t>1. </a:t>
          </a:r>
          <a:r>
            <a:rPr lang="pl-PL" sz="1600" b="1" kern="1200" dirty="0" err="1" smtClean="0">
              <a:solidFill>
                <a:schemeClr val="tx1"/>
              </a:solidFill>
            </a:rPr>
            <a:t>Kwalifikowalność</a:t>
          </a:r>
          <a:r>
            <a:rPr lang="pl-PL" sz="1600" b="1" kern="1200" dirty="0" smtClean="0">
              <a:solidFill>
                <a:schemeClr val="tx1"/>
              </a:solidFill>
            </a:rPr>
            <a:t> projektu</a:t>
          </a:r>
          <a:endParaRPr lang="pl-PL" sz="1600" b="1" u="sng" kern="1200" dirty="0">
            <a:solidFill>
              <a:schemeClr val="tx1"/>
            </a:solidFill>
          </a:endParaRPr>
        </a:p>
      </dsp:txBody>
      <dsp:txXfrm>
        <a:off x="24432" y="129685"/>
        <a:ext cx="2796936" cy="1598802"/>
      </dsp:txXfrm>
    </dsp:sp>
    <dsp:sp modelId="{6057DA86-162F-440C-8D5E-0A6D86B8CF0F}">
      <dsp:nvSpPr>
        <dsp:cNvPr id="0" name=""/>
        <dsp:cNvSpPr/>
      </dsp:nvSpPr>
      <dsp:spPr>
        <a:xfrm rot="5400000">
          <a:off x="4485989" y="241250"/>
          <a:ext cx="1601821" cy="4972332"/>
        </a:xfrm>
        <a:prstGeom prst="round2SameRect">
          <a:avLst/>
        </a:prstGeom>
        <a:solidFill>
          <a:srgbClr val="FFC000">
            <a:alpha val="90000"/>
          </a:srgbClr>
        </a:solidFill>
        <a:ln w="40000" cap="flat" cmpd="sng" algn="ctr">
          <a:solidFill>
            <a:srgbClr val="FFC000">
              <a:alpha val="9000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622300">
            <a:lnSpc>
              <a:spcPct val="90000"/>
            </a:lnSpc>
            <a:spcBef>
              <a:spcPct val="0"/>
            </a:spcBef>
            <a:spcAft>
              <a:spcPct val="15000"/>
            </a:spcAft>
            <a:buChar char="••"/>
          </a:pPr>
          <a:r>
            <a:rPr lang="pl-PL" sz="1400" kern="1200" dirty="0"/>
            <a:t>Projekt jest </a:t>
          </a:r>
          <a:r>
            <a:rPr lang="pl-PL" sz="1400" b="1" kern="1200" dirty="0"/>
            <a:t>zgodny z typem projektów </a:t>
          </a:r>
          <a:r>
            <a:rPr lang="pl-PL" sz="1400" kern="1200" dirty="0"/>
            <a:t>dopuszczonych </a:t>
          </a:r>
          <a:br>
            <a:rPr lang="pl-PL" sz="1400" kern="1200" dirty="0"/>
          </a:br>
          <a:r>
            <a:rPr lang="pl-PL" sz="1400" kern="1200" dirty="0"/>
            <a:t>do dofinansowania w regulaminie konkursu.</a:t>
          </a:r>
          <a:endParaRPr lang="pl-PL" sz="1400" b="1" u="sng" kern="1200" dirty="0">
            <a:solidFill>
              <a:schemeClr val="tx1"/>
            </a:solidFill>
          </a:endParaRPr>
        </a:p>
        <a:p>
          <a:pPr marL="114300" lvl="1" indent="-114300" algn="l" defTabSz="622300">
            <a:lnSpc>
              <a:spcPct val="90000"/>
            </a:lnSpc>
            <a:spcBef>
              <a:spcPct val="0"/>
            </a:spcBef>
            <a:spcAft>
              <a:spcPct val="15000"/>
            </a:spcAft>
            <a:buChar char="••"/>
          </a:pPr>
          <a:r>
            <a:rPr lang="pl-PL" sz="1400" b="1" u="none" kern="1200" dirty="0" smtClean="0">
              <a:solidFill>
                <a:srgbClr val="FF0000"/>
              </a:solidFill>
            </a:rPr>
            <a:t>A, B, C, D, E, F, G I H</a:t>
          </a:r>
          <a:endParaRPr lang="pl-PL" sz="1400" b="1" u="none" kern="1200" dirty="0">
            <a:solidFill>
              <a:srgbClr val="FF0000"/>
            </a:solidFill>
          </a:endParaRPr>
        </a:p>
      </dsp:txBody>
      <dsp:txXfrm rot="5400000">
        <a:off x="4485989" y="241250"/>
        <a:ext cx="1601821" cy="4972332"/>
      </dsp:txXfrm>
    </dsp:sp>
    <dsp:sp modelId="{EC26B3CA-5F55-4ED6-AEA1-83422FEC2FA3}">
      <dsp:nvSpPr>
        <dsp:cNvPr id="0" name=""/>
        <dsp:cNvSpPr/>
      </dsp:nvSpPr>
      <dsp:spPr>
        <a:xfrm>
          <a:off x="3797" y="1928015"/>
          <a:ext cx="2796936" cy="1598802"/>
        </a:xfrm>
        <a:prstGeom prst="roundRect">
          <a:avLst/>
        </a:prstGeom>
        <a:solidFill>
          <a:schemeClr val="bg1">
            <a:lumMod val="6500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lvl="0" algn="ctr" defTabSz="711200">
            <a:lnSpc>
              <a:spcPct val="90000"/>
            </a:lnSpc>
            <a:spcBef>
              <a:spcPct val="0"/>
            </a:spcBef>
            <a:spcAft>
              <a:spcPct val="35000"/>
            </a:spcAft>
          </a:pPr>
          <a:r>
            <a:rPr lang="pl-PL" sz="1600" b="1" kern="1200" dirty="0">
              <a:solidFill>
                <a:schemeClr val="tx1"/>
              </a:solidFill>
            </a:rPr>
            <a:t>2. </a:t>
          </a:r>
          <a:r>
            <a:rPr lang="pl-PL" sz="1600" b="1" kern="1200" dirty="0" err="1">
              <a:solidFill>
                <a:schemeClr val="tx1"/>
              </a:solidFill>
            </a:rPr>
            <a:t>Kwalifikowalność</a:t>
          </a:r>
          <a:r>
            <a:rPr lang="pl-PL" sz="1600" b="1" kern="1200" dirty="0">
              <a:solidFill>
                <a:schemeClr val="tx1"/>
              </a:solidFill>
            </a:rPr>
            <a:t> typu projektu</a:t>
          </a:r>
        </a:p>
      </dsp:txBody>
      <dsp:txXfrm>
        <a:off x="3797" y="1928015"/>
        <a:ext cx="2796936" cy="1598802"/>
      </dsp:txXfrm>
    </dsp:sp>
  </dsp:spTree>
</dsp:drawing>
</file>

<file path=ppt/diagrams/drawing10.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5DB3C171-F262-490B-B8BB-BFFA46B0586B}">
      <dsp:nvSpPr>
        <dsp:cNvPr id="0" name=""/>
        <dsp:cNvSpPr/>
      </dsp:nvSpPr>
      <dsp:spPr>
        <a:xfrm rot="5400000">
          <a:off x="4167223" y="-1358961"/>
          <a:ext cx="2261022" cy="4978946"/>
        </a:xfrm>
        <a:prstGeom prst="round2SameRect">
          <a:avLst/>
        </a:prstGeom>
        <a:solidFill>
          <a:srgbClr val="FFC000">
            <a:alpha val="90000"/>
          </a:srgbClr>
        </a:solidFill>
        <a:ln w="40000" cap="flat" cmpd="sng" algn="ctr">
          <a:solidFill>
            <a:srgbClr val="FFC000">
              <a:alpha val="9000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just" defTabSz="622300">
            <a:lnSpc>
              <a:spcPct val="100000"/>
            </a:lnSpc>
            <a:spcBef>
              <a:spcPct val="0"/>
            </a:spcBef>
            <a:spcAft>
              <a:spcPts val="600"/>
            </a:spcAft>
            <a:buChar char="••"/>
          </a:pPr>
          <a:r>
            <a:rPr lang="pl-PL" sz="1400" kern="1200" dirty="0" smtClean="0"/>
            <a:t>Czy przedstawiony sposób zarządzania projektem jest adekwatny do zakresu projektu? </a:t>
          </a:r>
          <a:endParaRPr lang="pl-PL" sz="1400" b="0" kern="1200" dirty="0"/>
        </a:p>
      </dsp:txBody>
      <dsp:txXfrm rot="5400000">
        <a:off x="4167223" y="-1358961"/>
        <a:ext cx="2261022" cy="4978946"/>
      </dsp:txXfrm>
    </dsp:sp>
    <dsp:sp modelId="{30A5BAFA-D867-4432-A555-078896BF780D}">
      <dsp:nvSpPr>
        <dsp:cNvPr id="0" name=""/>
        <dsp:cNvSpPr/>
      </dsp:nvSpPr>
      <dsp:spPr>
        <a:xfrm>
          <a:off x="24464" y="158798"/>
          <a:ext cx="2800657" cy="1957717"/>
        </a:xfrm>
        <a:prstGeom prst="roundRect">
          <a:avLst/>
        </a:prstGeom>
        <a:solidFill>
          <a:schemeClr val="bg1">
            <a:lumMod val="6500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lvl="0" algn="ctr" defTabSz="711200">
            <a:lnSpc>
              <a:spcPct val="90000"/>
            </a:lnSpc>
            <a:spcBef>
              <a:spcPct val="0"/>
            </a:spcBef>
            <a:spcAft>
              <a:spcPct val="35000"/>
            </a:spcAft>
          </a:pPr>
          <a:r>
            <a:rPr lang="pl-PL" sz="1600" b="1" kern="1200" dirty="0">
              <a:solidFill>
                <a:schemeClr val="tx1"/>
              </a:solidFill>
            </a:rPr>
            <a:t>7. </a:t>
          </a:r>
          <a:r>
            <a:rPr lang="pl-PL" sz="1600" b="1" kern="1200" dirty="0" smtClean="0">
              <a:solidFill>
                <a:schemeClr val="tx1"/>
              </a:solidFill>
            </a:rPr>
            <a:t>Kryterium adekwatności sposobu zarządzania</a:t>
          </a:r>
          <a:endParaRPr lang="pl-PL" sz="1600" b="1" u="sng" kern="1200" dirty="0">
            <a:solidFill>
              <a:schemeClr val="tx1"/>
            </a:solidFill>
          </a:endParaRPr>
        </a:p>
      </dsp:txBody>
      <dsp:txXfrm>
        <a:off x="24464" y="158798"/>
        <a:ext cx="2800657" cy="1957717"/>
      </dsp:txXfrm>
    </dsp:sp>
    <dsp:sp modelId="{6057DA86-162F-440C-8D5E-0A6D86B8CF0F}">
      <dsp:nvSpPr>
        <dsp:cNvPr id="0" name=""/>
        <dsp:cNvSpPr/>
      </dsp:nvSpPr>
      <dsp:spPr>
        <a:xfrm rot="5400000">
          <a:off x="4313225" y="850221"/>
          <a:ext cx="1961413" cy="4978946"/>
        </a:xfrm>
        <a:prstGeom prst="round2SameRect">
          <a:avLst/>
        </a:prstGeom>
        <a:solidFill>
          <a:srgbClr val="FFC000">
            <a:alpha val="90000"/>
          </a:srgbClr>
        </a:solidFill>
        <a:ln w="40000" cap="flat" cmpd="sng" algn="ctr">
          <a:solidFill>
            <a:srgbClr val="FFC000">
              <a:alpha val="9000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just" defTabSz="622300">
            <a:lnSpc>
              <a:spcPct val="90000"/>
            </a:lnSpc>
            <a:spcBef>
              <a:spcPct val="0"/>
            </a:spcBef>
            <a:spcAft>
              <a:spcPct val="15000"/>
            </a:spcAft>
            <a:buChar char="••"/>
          </a:pPr>
          <a:r>
            <a:rPr lang="pl-PL" sz="1400" kern="1200" dirty="0" smtClean="0"/>
            <a:t>Czy podmioty zaangażowane w realizację projektu posiadają odpowiedni potencjał (kadrowy, techniczny, finansowy) do realizacji projektu?</a:t>
          </a:r>
          <a:endParaRPr lang="pl-PL" sz="1400" b="0" kern="1200" dirty="0">
            <a:solidFill>
              <a:schemeClr val="tx1"/>
            </a:solidFill>
          </a:endParaRPr>
        </a:p>
      </dsp:txBody>
      <dsp:txXfrm rot="5400000">
        <a:off x="4313225" y="850221"/>
        <a:ext cx="1961413" cy="4978946"/>
      </dsp:txXfrm>
    </dsp:sp>
    <dsp:sp modelId="{EC26B3CA-5F55-4ED6-AEA1-83422FEC2FA3}">
      <dsp:nvSpPr>
        <dsp:cNvPr id="0" name=""/>
        <dsp:cNvSpPr/>
      </dsp:nvSpPr>
      <dsp:spPr>
        <a:xfrm>
          <a:off x="3802" y="2360835"/>
          <a:ext cx="2800657" cy="1957717"/>
        </a:xfrm>
        <a:prstGeom prst="roundRect">
          <a:avLst/>
        </a:prstGeom>
        <a:solidFill>
          <a:schemeClr val="bg1">
            <a:lumMod val="6500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lvl="0" algn="ctr" defTabSz="711200">
            <a:lnSpc>
              <a:spcPct val="90000"/>
            </a:lnSpc>
            <a:spcBef>
              <a:spcPct val="0"/>
            </a:spcBef>
            <a:spcAft>
              <a:spcPct val="35000"/>
            </a:spcAft>
          </a:pPr>
          <a:r>
            <a:rPr lang="pl-PL" sz="1600" b="1" kern="1200" dirty="0">
              <a:solidFill>
                <a:schemeClr val="tx1"/>
              </a:solidFill>
            </a:rPr>
            <a:t>8. </a:t>
          </a:r>
          <a:r>
            <a:rPr lang="pl-PL" sz="1600" b="1" kern="1200" dirty="0" smtClean="0">
              <a:solidFill>
                <a:schemeClr val="tx1"/>
              </a:solidFill>
            </a:rPr>
            <a:t>Kryterium potencjału</a:t>
          </a:r>
          <a:endParaRPr lang="pl-PL" sz="1600" b="1" kern="1200" dirty="0">
            <a:solidFill>
              <a:schemeClr val="tx1"/>
            </a:solidFill>
          </a:endParaRPr>
        </a:p>
      </dsp:txBody>
      <dsp:txXfrm>
        <a:off x="3802" y="2360835"/>
        <a:ext cx="2800657" cy="1957717"/>
      </dsp:txXfrm>
    </dsp:sp>
  </dsp:spTree>
</dsp:drawing>
</file>

<file path=ppt/diagrams/drawing1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5DB3C171-F262-490B-B8BB-BFFA46B0586B}">
      <dsp:nvSpPr>
        <dsp:cNvPr id="0" name=""/>
        <dsp:cNvSpPr/>
      </dsp:nvSpPr>
      <dsp:spPr>
        <a:xfrm rot="5400000">
          <a:off x="3979971" y="-1171710"/>
          <a:ext cx="2635526" cy="4978946"/>
        </a:xfrm>
        <a:prstGeom prst="round2SameRect">
          <a:avLst/>
        </a:prstGeom>
        <a:solidFill>
          <a:srgbClr val="FFC000">
            <a:alpha val="90000"/>
          </a:srgbClr>
        </a:solidFill>
        <a:ln w="40000" cap="flat" cmpd="sng" algn="ctr">
          <a:solidFill>
            <a:srgbClr val="FFC000">
              <a:alpha val="9000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just" defTabSz="533400">
            <a:lnSpc>
              <a:spcPct val="100000"/>
            </a:lnSpc>
            <a:spcBef>
              <a:spcPct val="0"/>
            </a:spcBef>
            <a:spcAft>
              <a:spcPts val="600"/>
            </a:spcAft>
            <a:buChar char="••"/>
          </a:pPr>
          <a:r>
            <a:rPr lang="pl-PL" sz="1200" kern="1200" dirty="0" smtClean="0"/>
            <a:t>Czy Wnioskodawca/Beneficjent lub partnerzy w przypadku projektu realizowanego w partnerstwie, posiadają doświadczenie w realizacji przedsięwzięć, w tym przedsięwziąć finansowanych ze środków innych niż środki funduszu UE:</a:t>
          </a:r>
          <a:endParaRPr lang="pl-PL" sz="1200" b="0" kern="1200" dirty="0"/>
        </a:p>
        <a:p>
          <a:pPr marL="228600" lvl="2" indent="-114300" algn="l" defTabSz="533400">
            <a:lnSpc>
              <a:spcPct val="90000"/>
            </a:lnSpc>
            <a:spcBef>
              <a:spcPct val="0"/>
            </a:spcBef>
            <a:spcAft>
              <a:spcPct val="15000"/>
            </a:spcAft>
            <a:buChar char="••"/>
          </a:pPr>
          <a:r>
            <a:rPr lang="pl-PL" sz="1200" kern="1200" dirty="0" smtClean="0"/>
            <a:t>w obszarze, w którym udzielane będzie wsparcie przewidziane w ramach projektu oraz</a:t>
          </a:r>
          <a:endParaRPr lang="pl-PL" sz="1200" kern="1200" dirty="0"/>
        </a:p>
        <a:p>
          <a:pPr marL="228600" lvl="2" indent="-114300" algn="l" defTabSz="533400">
            <a:lnSpc>
              <a:spcPct val="90000"/>
            </a:lnSpc>
            <a:spcBef>
              <a:spcPct val="0"/>
            </a:spcBef>
            <a:spcAft>
              <a:spcPct val="15000"/>
            </a:spcAft>
            <a:buChar char="••"/>
          </a:pPr>
          <a:r>
            <a:rPr lang="pl-PL" sz="1200" kern="1200" dirty="0" smtClean="0"/>
            <a:t>na rzecz grupy docelowej, do której kierowane będzie wsparcie przewidziane w ramach projektu oraz</a:t>
          </a:r>
          <a:endParaRPr lang="pl-PL" sz="1200" kern="1200" dirty="0"/>
        </a:p>
        <a:p>
          <a:pPr marL="228600" lvl="2" indent="-114300" algn="l" defTabSz="533400">
            <a:lnSpc>
              <a:spcPct val="90000"/>
            </a:lnSpc>
            <a:spcBef>
              <a:spcPct val="0"/>
            </a:spcBef>
            <a:spcAft>
              <a:spcPct val="15000"/>
            </a:spcAft>
            <a:buChar char="••"/>
          </a:pPr>
          <a:r>
            <a:rPr lang="pl-PL" sz="1200" kern="1200" dirty="0" smtClean="0"/>
            <a:t>na określonym terytorium, którego dotyczyć będzie realizacja projektu</a:t>
          </a:r>
          <a:endParaRPr lang="pl-PL" sz="1200" kern="1200" dirty="0"/>
        </a:p>
        <a:p>
          <a:pPr marL="114300" lvl="1" indent="-114300" algn="l" defTabSz="533400">
            <a:lnSpc>
              <a:spcPct val="90000"/>
            </a:lnSpc>
            <a:spcBef>
              <a:spcPct val="0"/>
            </a:spcBef>
            <a:spcAft>
              <a:spcPct val="15000"/>
            </a:spcAft>
            <a:buChar char="••"/>
          </a:pPr>
          <a:r>
            <a:rPr lang="pl-PL" sz="1200" kern="1200" dirty="0" smtClean="0"/>
            <a:t>oraz czy wskazano instytucje, które mogą potwierdzić opisany potencjał społeczny Wnioskodawcy/Beneficjenta i partnerów (jeśli projekt realizowany jest w partnerstwie)?</a:t>
          </a:r>
          <a:endParaRPr lang="pl-PL" sz="1200" kern="1200" dirty="0"/>
        </a:p>
      </dsp:txBody>
      <dsp:txXfrm rot="5400000">
        <a:off x="3979971" y="-1171710"/>
        <a:ext cx="2635526" cy="4978946"/>
      </dsp:txXfrm>
    </dsp:sp>
    <dsp:sp modelId="{30A5BAFA-D867-4432-A555-078896BF780D}">
      <dsp:nvSpPr>
        <dsp:cNvPr id="0" name=""/>
        <dsp:cNvSpPr/>
      </dsp:nvSpPr>
      <dsp:spPr>
        <a:xfrm>
          <a:off x="24464" y="523285"/>
          <a:ext cx="2800657" cy="1601193"/>
        </a:xfrm>
        <a:prstGeom prst="roundRect">
          <a:avLst/>
        </a:prstGeom>
        <a:solidFill>
          <a:schemeClr val="bg1">
            <a:lumMod val="6500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lvl="0" algn="ctr" defTabSz="711200">
            <a:lnSpc>
              <a:spcPct val="90000"/>
            </a:lnSpc>
            <a:spcBef>
              <a:spcPct val="0"/>
            </a:spcBef>
            <a:spcAft>
              <a:spcPct val="35000"/>
            </a:spcAft>
          </a:pPr>
          <a:r>
            <a:rPr lang="pl-PL" sz="1600" b="1" kern="1200" dirty="0">
              <a:solidFill>
                <a:schemeClr val="tx1"/>
              </a:solidFill>
            </a:rPr>
            <a:t>9. </a:t>
          </a:r>
          <a:r>
            <a:rPr lang="pl-PL" sz="1600" b="1" kern="1200" dirty="0" smtClean="0">
              <a:solidFill>
                <a:schemeClr val="tx1"/>
              </a:solidFill>
            </a:rPr>
            <a:t>Kryterium doświadczenia</a:t>
          </a:r>
          <a:endParaRPr lang="pl-PL" sz="1600" b="1" u="sng" kern="1200" dirty="0">
            <a:solidFill>
              <a:schemeClr val="tx1"/>
            </a:solidFill>
          </a:endParaRPr>
        </a:p>
      </dsp:txBody>
      <dsp:txXfrm>
        <a:off x="24464" y="523285"/>
        <a:ext cx="2800657" cy="1601193"/>
      </dsp:txXfrm>
    </dsp:sp>
    <dsp:sp modelId="{6057DA86-162F-440C-8D5E-0A6D86B8CF0F}">
      <dsp:nvSpPr>
        <dsp:cNvPr id="0" name=""/>
        <dsp:cNvSpPr/>
      </dsp:nvSpPr>
      <dsp:spPr>
        <a:xfrm rot="5400000">
          <a:off x="4491824" y="1028559"/>
          <a:ext cx="1604216" cy="4978946"/>
        </a:xfrm>
        <a:prstGeom prst="round2SameRect">
          <a:avLst/>
        </a:prstGeom>
        <a:solidFill>
          <a:srgbClr val="FFC000">
            <a:alpha val="90000"/>
          </a:srgbClr>
        </a:solidFill>
        <a:ln w="40000" cap="flat" cmpd="sng" algn="ctr">
          <a:solidFill>
            <a:srgbClr val="FFC000">
              <a:alpha val="9000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just" defTabSz="622300">
            <a:lnSpc>
              <a:spcPct val="90000"/>
            </a:lnSpc>
            <a:spcBef>
              <a:spcPct val="0"/>
            </a:spcBef>
            <a:spcAft>
              <a:spcPct val="15000"/>
            </a:spcAft>
            <a:buChar char="••"/>
          </a:pPr>
          <a:r>
            <a:rPr lang="pl-PL" sz="1400" kern="1200" dirty="0" smtClean="0"/>
            <a:t>Czy budżet projektu został sporządzony w sposób prawidłowy?</a:t>
          </a:r>
          <a:endParaRPr lang="pl-PL" sz="1400" b="0" kern="1200" dirty="0">
            <a:solidFill>
              <a:schemeClr val="tx1"/>
            </a:solidFill>
          </a:endParaRPr>
        </a:p>
      </dsp:txBody>
      <dsp:txXfrm rot="5400000">
        <a:off x="4491824" y="1028559"/>
        <a:ext cx="1604216" cy="4978946"/>
      </dsp:txXfrm>
    </dsp:sp>
    <dsp:sp modelId="{EC26B3CA-5F55-4ED6-AEA1-83422FEC2FA3}">
      <dsp:nvSpPr>
        <dsp:cNvPr id="0" name=""/>
        <dsp:cNvSpPr/>
      </dsp:nvSpPr>
      <dsp:spPr>
        <a:xfrm>
          <a:off x="3802" y="2717436"/>
          <a:ext cx="2800657" cy="1601193"/>
        </a:xfrm>
        <a:prstGeom prst="roundRect">
          <a:avLst/>
        </a:prstGeom>
        <a:solidFill>
          <a:schemeClr val="bg1">
            <a:lumMod val="6500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lvl="0" algn="ctr" defTabSz="711200">
            <a:lnSpc>
              <a:spcPct val="90000"/>
            </a:lnSpc>
            <a:spcBef>
              <a:spcPct val="0"/>
            </a:spcBef>
            <a:spcAft>
              <a:spcPct val="35000"/>
            </a:spcAft>
          </a:pPr>
          <a:r>
            <a:rPr lang="pl-PL" sz="1600" b="1" kern="1200" dirty="0">
              <a:solidFill>
                <a:schemeClr val="tx1"/>
              </a:solidFill>
            </a:rPr>
            <a:t>10. </a:t>
          </a:r>
          <a:r>
            <a:rPr lang="pl-PL" sz="1600" b="1" kern="1200" dirty="0" smtClean="0">
              <a:solidFill>
                <a:schemeClr val="tx1"/>
              </a:solidFill>
            </a:rPr>
            <a:t>Kryterium budżetu projektu</a:t>
          </a:r>
          <a:endParaRPr lang="pl-PL" sz="1600" b="1" kern="1200" dirty="0">
            <a:solidFill>
              <a:schemeClr val="tx1"/>
            </a:solidFill>
          </a:endParaRPr>
        </a:p>
      </dsp:txBody>
      <dsp:txXfrm>
        <a:off x="3802" y="2717436"/>
        <a:ext cx="2800657" cy="1601193"/>
      </dsp:txXfrm>
    </dsp:sp>
  </dsp:spTree>
</dsp:drawing>
</file>

<file path=ppt/diagrams/drawing1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5DB3C171-F262-490B-B8BB-BFFA46B0586B}">
      <dsp:nvSpPr>
        <dsp:cNvPr id="0" name=""/>
        <dsp:cNvSpPr/>
      </dsp:nvSpPr>
      <dsp:spPr>
        <a:xfrm rot="5400000">
          <a:off x="4424500" y="-1405085"/>
          <a:ext cx="1741602" cy="4983813"/>
        </a:xfrm>
        <a:prstGeom prst="round2SameRect">
          <a:avLst/>
        </a:prstGeom>
        <a:solidFill>
          <a:srgbClr val="FFC000">
            <a:alpha val="90000"/>
          </a:srgbClr>
        </a:solidFill>
        <a:ln w="40000" cap="flat" cmpd="sng" algn="ctr">
          <a:solidFill>
            <a:srgbClr val="FFC000">
              <a:alpha val="9000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just" defTabSz="533400">
            <a:lnSpc>
              <a:spcPct val="100000"/>
            </a:lnSpc>
            <a:spcBef>
              <a:spcPct val="0"/>
            </a:spcBef>
            <a:spcAft>
              <a:spcPts val="600"/>
            </a:spcAft>
            <a:buChar char="••"/>
          </a:pPr>
          <a:r>
            <a:rPr lang="pl-PL" sz="1200" kern="1200" dirty="0" smtClean="0"/>
            <a:t>Czy wysokość kosztów przypadających na jednego uczestnika projektu jest adekwatna do zakresu projektu oraz osiągniętych korzyści, a zaplanowane wydatki są racjonalne?</a:t>
          </a:r>
          <a:endParaRPr lang="pl-PL" sz="1200" b="0" kern="1200" dirty="0">
            <a:latin typeface="+mn-lt"/>
          </a:endParaRPr>
        </a:p>
      </dsp:txBody>
      <dsp:txXfrm rot="5400000">
        <a:off x="4424500" y="-1405085"/>
        <a:ext cx="1741602" cy="4983813"/>
      </dsp:txXfrm>
    </dsp:sp>
    <dsp:sp modelId="{30A5BAFA-D867-4432-A555-078896BF780D}">
      <dsp:nvSpPr>
        <dsp:cNvPr id="0" name=""/>
        <dsp:cNvSpPr/>
      </dsp:nvSpPr>
      <dsp:spPr>
        <a:xfrm>
          <a:off x="10366" y="108012"/>
          <a:ext cx="2803394" cy="1872193"/>
        </a:xfrm>
        <a:prstGeom prst="roundRect">
          <a:avLst/>
        </a:prstGeom>
        <a:solidFill>
          <a:schemeClr val="bg1">
            <a:lumMod val="6500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lvl="0" algn="ctr" defTabSz="711200">
            <a:lnSpc>
              <a:spcPct val="90000"/>
            </a:lnSpc>
            <a:spcBef>
              <a:spcPct val="0"/>
            </a:spcBef>
            <a:spcAft>
              <a:spcPct val="35000"/>
            </a:spcAft>
          </a:pPr>
          <a:r>
            <a:rPr lang="pl-PL" sz="1600" b="1" kern="1200" dirty="0">
              <a:solidFill>
                <a:schemeClr val="tx1"/>
              </a:solidFill>
            </a:rPr>
            <a:t>11. </a:t>
          </a:r>
          <a:r>
            <a:rPr lang="pl-PL" sz="1600" b="1" kern="1200" dirty="0" smtClean="0">
              <a:solidFill>
                <a:schemeClr val="tx1"/>
              </a:solidFill>
            </a:rPr>
            <a:t>Kryterium efektywności kosztowej projektu</a:t>
          </a:r>
          <a:endParaRPr lang="pl-PL" sz="1600" b="1" u="sng" kern="1200" dirty="0">
            <a:solidFill>
              <a:schemeClr val="tx1"/>
            </a:solidFill>
          </a:endParaRPr>
        </a:p>
      </dsp:txBody>
      <dsp:txXfrm>
        <a:off x="10366" y="108012"/>
        <a:ext cx="2803394" cy="1872193"/>
      </dsp:txXfrm>
    </dsp:sp>
    <dsp:sp modelId="{DEE82E18-BDC0-49B1-804A-6D0A99B84A8E}">
      <dsp:nvSpPr>
        <dsp:cNvPr id="0" name=""/>
        <dsp:cNvSpPr/>
      </dsp:nvSpPr>
      <dsp:spPr>
        <a:xfrm rot="5400000">
          <a:off x="4604543" y="683132"/>
          <a:ext cx="1381516" cy="4983813"/>
        </a:xfrm>
        <a:prstGeom prst="round2SameRect">
          <a:avLst/>
        </a:prstGeom>
        <a:solidFill>
          <a:srgbClr val="FFC000">
            <a:alpha val="90000"/>
          </a:srgbClr>
        </a:solidFill>
        <a:ln w="40000" cap="flat" cmpd="sng" algn="ctr">
          <a:solidFill>
            <a:srgbClr val="FFC000">
              <a:alpha val="9000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30480" rIns="60960" bIns="30480" numCol="1" spcCol="1270" anchor="ctr" anchorCtr="0">
          <a:noAutofit/>
        </a:bodyPr>
        <a:lstStyle/>
        <a:p>
          <a:pPr marL="171450" lvl="1" indent="-171450" algn="l" defTabSz="711200">
            <a:lnSpc>
              <a:spcPct val="90000"/>
            </a:lnSpc>
            <a:spcBef>
              <a:spcPct val="0"/>
            </a:spcBef>
            <a:spcAft>
              <a:spcPct val="15000"/>
            </a:spcAft>
            <a:buChar char="••"/>
          </a:pPr>
          <a:r>
            <a:rPr lang="pl-PL" sz="1600" kern="1200" dirty="0" smtClean="0"/>
            <a:t>Czy wniosek o dofinansowanie projektu zawiera wszystkie wskaźniki obligatoryjne dla danego typu projektu wskazane w regulaminie konkursu z przypisaną wartością docelową większą od zera jeśli taki warunek określono w regulaminie?</a:t>
          </a:r>
          <a:endParaRPr lang="pl-PL" sz="1600" b="0" kern="1200" dirty="0">
            <a:latin typeface="+mn-lt"/>
          </a:endParaRPr>
        </a:p>
      </dsp:txBody>
      <dsp:txXfrm rot="5400000">
        <a:off x="4604543" y="683132"/>
        <a:ext cx="1381516" cy="4983813"/>
      </dsp:txXfrm>
    </dsp:sp>
    <dsp:sp modelId="{47FC63E6-99D2-4643-AC0B-359215D0A982}">
      <dsp:nvSpPr>
        <dsp:cNvPr id="0" name=""/>
        <dsp:cNvSpPr/>
      </dsp:nvSpPr>
      <dsp:spPr>
        <a:xfrm>
          <a:off x="10366" y="2196229"/>
          <a:ext cx="2803394" cy="1872193"/>
        </a:xfrm>
        <a:prstGeom prst="roundRect">
          <a:avLst/>
        </a:prstGeom>
        <a:solidFill>
          <a:schemeClr val="bg1">
            <a:lumMod val="6500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lvl="0" algn="ctr" defTabSz="711200">
            <a:lnSpc>
              <a:spcPct val="90000"/>
            </a:lnSpc>
            <a:spcBef>
              <a:spcPct val="0"/>
            </a:spcBef>
            <a:spcAft>
              <a:spcPct val="35000"/>
            </a:spcAft>
          </a:pPr>
          <a:r>
            <a:rPr lang="pl-PL" sz="1600" b="1" kern="1200" dirty="0" smtClean="0">
              <a:solidFill>
                <a:schemeClr val="tx1"/>
              </a:solidFill>
            </a:rPr>
            <a:t>12. Wskaźniki obligatoryjne dla danego typu projektu</a:t>
          </a:r>
          <a:endParaRPr lang="pl-PL" sz="1600" b="1" u="sng" kern="1200" dirty="0">
            <a:solidFill>
              <a:schemeClr val="tx1"/>
            </a:solidFill>
          </a:endParaRPr>
        </a:p>
      </dsp:txBody>
      <dsp:txXfrm>
        <a:off x="10366" y="2196229"/>
        <a:ext cx="2803394" cy="1872193"/>
      </dsp:txXfrm>
    </dsp:sp>
  </dsp:spTree>
</dsp:drawing>
</file>

<file path=ppt/diagrams/drawing1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5DB3C171-F262-490B-B8BB-BFFA46B0586B}">
      <dsp:nvSpPr>
        <dsp:cNvPr id="0" name=""/>
        <dsp:cNvSpPr/>
      </dsp:nvSpPr>
      <dsp:spPr>
        <a:xfrm rot="5400000">
          <a:off x="4424500" y="-1405085"/>
          <a:ext cx="1741602" cy="4983813"/>
        </a:xfrm>
        <a:prstGeom prst="round2SameRect">
          <a:avLst/>
        </a:prstGeom>
        <a:solidFill>
          <a:srgbClr val="FFC000">
            <a:alpha val="90000"/>
          </a:srgbClr>
        </a:solidFill>
        <a:ln w="40000" cap="flat" cmpd="sng" algn="ctr">
          <a:solidFill>
            <a:srgbClr val="FFC000">
              <a:alpha val="9000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just" defTabSz="533400">
            <a:lnSpc>
              <a:spcPct val="100000"/>
            </a:lnSpc>
            <a:spcBef>
              <a:spcPct val="0"/>
            </a:spcBef>
            <a:spcAft>
              <a:spcPts val="600"/>
            </a:spcAft>
            <a:buChar char="••"/>
          </a:pPr>
          <a:r>
            <a:rPr lang="pl-PL" sz="1200" kern="1200" dirty="0" smtClean="0"/>
            <a:t>Czy zaplanowane w ramach projektu zadania są zgodne z określonym minimalnym standardem usług oraz czy wydatki są zgodne z katalogiem stawek, określonym dla danego konkursu?</a:t>
          </a:r>
          <a:endParaRPr lang="pl-PL" sz="1200" b="0" kern="1200" dirty="0">
            <a:latin typeface="+mn-lt"/>
          </a:endParaRPr>
        </a:p>
      </dsp:txBody>
      <dsp:txXfrm rot="5400000">
        <a:off x="4424500" y="-1405085"/>
        <a:ext cx="1741602" cy="4983813"/>
      </dsp:txXfrm>
    </dsp:sp>
    <dsp:sp modelId="{30A5BAFA-D867-4432-A555-078896BF780D}">
      <dsp:nvSpPr>
        <dsp:cNvPr id="0" name=""/>
        <dsp:cNvSpPr/>
      </dsp:nvSpPr>
      <dsp:spPr>
        <a:xfrm>
          <a:off x="10366" y="108012"/>
          <a:ext cx="2803394" cy="1872193"/>
        </a:xfrm>
        <a:prstGeom prst="roundRect">
          <a:avLst/>
        </a:prstGeom>
        <a:solidFill>
          <a:schemeClr val="bg1">
            <a:lumMod val="6500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lvl="0" algn="ctr" defTabSz="711200">
            <a:lnSpc>
              <a:spcPct val="90000"/>
            </a:lnSpc>
            <a:spcBef>
              <a:spcPct val="0"/>
            </a:spcBef>
            <a:spcAft>
              <a:spcPct val="35000"/>
            </a:spcAft>
          </a:pPr>
          <a:r>
            <a:rPr lang="pl-PL" sz="1600" b="1" kern="1200" dirty="0" smtClean="0">
              <a:solidFill>
                <a:schemeClr val="tx1"/>
              </a:solidFill>
            </a:rPr>
            <a:t>13. Kryterium zgodności ze standardem usług i katalogiem stawek</a:t>
          </a:r>
          <a:endParaRPr lang="pl-PL" sz="1600" b="1" u="sng" kern="1200" dirty="0">
            <a:solidFill>
              <a:schemeClr val="tx1"/>
            </a:solidFill>
          </a:endParaRPr>
        </a:p>
      </dsp:txBody>
      <dsp:txXfrm>
        <a:off x="10366" y="108012"/>
        <a:ext cx="2803394" cy="1872193"/>
      </dsp:txXfrm>
    </dsp:sp>
    <dsp:sp modelId="{DEE82E18-BDC0-49B1-804A-6D0A99B84A8E}">
      <dsp:nvSpPr>
        <dsp:cNvPr id="0" name=""/>
        <dsp:cNvSpPr/>
      </dsp:nvSpPr>
      <dsp:spPr>
        <a:xfrm rot="5400000">
          <a:off x="4604543" y="683132"/>
          <a:ext cx="1381516" cy="4983813"/>
        </a:xfrm>
        <a:prstGeom prst="round2SameRect">
          <a:avLst/>
        </a:prstGeom>
        <a:solidFill>
          <a:srgbClr val="FFC000">
            <a:alpha val="90000"/>
          </a:srgbClr>
        </a:solidFill>
        <a:ln w="40000" cap="flat" cmpd="sng" algn="ctr">
          <a:solidFill>
            <a:srgbClr val="FFC000">
              <a:alpha val="9000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800100">
            <a:lnSpc>
              <a:spcPct val="90000"/>
            </a:lnSpc>
            <a:spcBef>
              <a:spcPct val="0"/>
            </a:spcBef>
            <a:spcAft>
              <a:spcPct val="15000"/>
            </a:spcAft>
            <a:buChar char="••"/>
          </a:pPr>
          <a:r>
            <a:rPr lang="pl-PL" sz="1800" kern="1200" dirty="0" smtClean="0"/>
            <a:t>Czy wszystkie wydatki są </a:t>
          </a:r>
          <a:r>
            <a:rPr lang="pl-PL" sz="1800" kern="1200" dirty="0" err="1" smtClean="0"/>
            <a:t>kwalifikowalne</a:t>
          </a:r>
          <a:r>
            <a:rPr lang="pl-PL" sz="1800" kern="1200" dirty="0" smtClean="0"/>
            <a:t>?</a:t>
          </a:r>
          <a:endParaRPr lang="pl-PL" sz="1800" b="0" kern="1200" dirty="0">
            <a:latin typeface="+mn-lt"/>
          </a:endParaRPr>
        </a:p>
      </dsp:txBody>
      <dsp:txXfrm rot="5400000">
        <a:off x="4604543" y="683132"/>
        <a:ext cx="1381516" cy="4983813"/>
      </dsp:txXfrm>
    </dsp:sp>
    <dsp:sp modelId="{47FC63E6-99D2-4643-AC0B-359215D0A982}">
      <dsp:nvSpPr>
        <dsp:cNvPr id="0" name=""/>
        <dsp:cNvSpPr/>
      </dsp:nvSpPr>
      <dsp:spPr>
        <a:xfrm>
          <a:off x="10366" y="2196229"/>
          <a:ext cx="2803394" cy="1872193"/>
        </a:xfrm>
        <a:prstGeom prst="roundRect">
          <a:avLst/>
        </a:prstGeom>
        <a:solidFill>
          <a:schemeClr val="bg1">
            <a:lumMod val="6500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lvl="0" algn="ctr" defTabSz="711200">
            <a:lnSpc>
              <a:spcPct val="90000"/>
            </a:lnSpc>
            <a:spcBef>
              <a:spcPct val="0"/>
            </a:spcBef>
            <a:spcAft>
              <a:spcPct val="35000"/>
            </a:spcAft>
          </a:pPr>
          <a:r>
            <a:rPr lang="pl-PL" sz="1600" b="1" kern="1200" dirty="0" smtClean="0">
              <a:solidFill>
                <a:schemeClr val="tx1"/>
              </a:solidFill>
            </a:rPr>
            <a:t>14. Kryterium budżetu projektu</a:t>
          </a:r>
          <a:endParaRPr lang="pl-PL" sz="1600" b="1" u="sng" kern="1200" dirty="0">
            <a:solidFill>
              <a:schemeClr val="tx1"/>
            </a:solidFill>
          </a:endParaRPr>
        </a:p>
      </dsp:txBody>
      <dsp:txXfrm>
        <a:off x="10366" y="2196229"/>
        <a:ext cx="2803394" cy="1872193"/>
      </dsp:txXfrm>
    </dsp:sp>
  </dsp:spTree>
</dsp:drawing>
</file>

<file path=ppt/diagrams/drawing1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5DB3C171-F262-490B-B8BB-BFFA46B0586B}">
      <dsp:nvSpPr>
        <dsp:cNvPr id="0" name=""/>
        <dsp:cNvSpPr/>
      </dsp:nvSpPr>
      <dsp:spPr>
        <a:xfrm rot="5400000">
          <a:off x="4425350" y="-1404037"/>
          <a:ext cx="1739901" cy="4983813"/>
        </a:xfrm>
        <a:prstGeom prst="round2SameRect">
          <a:avLst/>
        </a:prstGeom>
        <a:solidFill>
          <a:srgbClr val="FFC000">
            <a:alpha val="90000"/>
          </a:srgbClr>
        </a:solidFill>
        <a:ln w="40000" cap="flat" cmpd="sng" algn="ctr">
          <a:solidFill>
            <a:srgbClr val="FFC000">
              <a:alpha val="9000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just" defTabSz="533400">
            <a:lnSpc>
              <a:spcPct val="100000"/>
            </a:lnSpc>
            <a:spcBef>
              <a:spcPct val="0"/>
            </a:spcBef>
            <a:spcAft>
              <a:spcPts val="600"/>
            </a:spcAft>
            <a:buChar char="••"/>
          </a:pPr>
          <a:r>
            <a:rPr lang="pl-PL" sz="1200" kern="1200" dirty="0" smtClean="0"/>
            <a:t>Czy projekt jest zgodny z zapisami </a:t>
          </a:r>
          <a:r>
            <a:rPr lang="pl-PL" sz="1200" kern="1200" dirty="0" err="1" smtClean="0"/>
            <a:t>SzOOP</a:t>
          </a:r>
          <a:r>
            <a:rPr lang="pl-PL" sz="1200" kern="1200" dirty="0" smtClean="0"/>
            <a:t> RPO WD 2014-2020 aktualnymi na dzień ogłoszenia naboru?</a:t>
          </a:r>
          <a:endParaRPr lang="pl-PL" sz="1200" b="0" kern="1200" dirty="0">
            <a:latin typeface="+mn-lt"/>
          </a:endParaRPr>
        </a:p>
      </dsp:txBody>
      <dsp:txXfrm rot="5400000">
        <a:off x="4425350" y="-1404037"/>
        <a:ext cx="1739901" cy="4983813"/>
      </dsp:txXfrm>
    </dsp:sp>
    <dsp:sp modelId="{30A5BAFA-D867-4432-A555-078896BF780D}">
      <dsp:nvSpPr>
        <dsp:cNvPr id="0" name=""/>
        <dsp:cNvSpPr/>
      </dsp:nvSpPr>
      <dsp:spPr>
        <a:xfrm>
          <a:off x="10366" y="110016"/>
          <a:ext cx="2803394" cy="1870365"/>
        </a:xfrm>
        <a:prstGeom prst="roundRect">
          <a:avLst/>
        </a:prstGeom>
        <a:solidFill>
          <a:schemeClr val="bg1">
            <a:lumMod val="6500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lvl="0" algn="ctr" defTabSz="711200">
            <a:lnSpc>
              <a:spcPct val="90000"/>
            </a:lnSpc>
            <a:spcBef>
              <a:spcPct val="0"/>
            </a:spcBef>
            <a:spcAft>
              <a:spcPct val="35000"/>
            </a:spcAft>
          </a:pPr>
          <a:r>
            <a:rPr lang="pl-PL" sz="1600" b="1" kern="1200" dirty="0" smtClean="0">
              <a:solidFill>
                <a:schemeClr val="tx1"/>
              </a:solidFill>
            </a:rPr>
            <a:t>15. Kryterium zgodności z SZOOP</a:t>
          </a:r>
          <a:endParaRPr lang="pl-PL" sz="1600" b="1" u="sng" kern="1200" dirty="0">
            <a:solidFill>
              <a:schemeClr val="tx1"/>
            </a:solidFill>
          </a:endParaRPr>
        </a:p>
      </dsp:txBody>
      <dsp:txXfrm>
        <a:off x="10366" y="110016"/>
        <a:ext cx="2803394" cy="1870365"/>
      </dsp:txXfrm>
    </dsp:sp>
    <dsp:sp modelId="{DEE82E18-BDC0-49B1-804A-6D0A99B84A8E}">
      <dsp:nvSpPr>
        <dsp:cNvPr id="0" name=""/>
        <dsp:cNvSpPr/>
      </dsp:nvSpPr>
      <dsp:spPr>
        <a:xfrm rot="5400000">
          <a:off x="4364888" y="682141"/>
          <a:ext cx="1860826" cy="4983813"/>
        </a:xfrm>
        <a:prstGeom prst="round2SameRect">
          <a:avLst/>
        </a:prstGeom>
        <a:solidFill>
          <a:srgbClr val="FFC000">
            <a:alpha val="90000"/>
          </a:srgbClr>
        </a:solidFill>
        <a:ln w="40000" cap="flat" cmpd="sng" algn="ctr">
          <a:solidFill>
            <a:srgbClr val="FFC000">
              <a:alpha val="9000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57150" lvl="1" indent="-57150" algn="l" defTabSz="444500">
            <a:lnSpc>
              <a:spcPct val="90000"/>
            </a:lnSpc>
            <a:spcBef>
              <a:spcPct val="0"/>
            </a:spcBef>
            <a:spcAft>
              <a:spcPct val="15000"/>
            </a:spcAft>
            <a:buChar char="••"/>
          </a:pPr>
          <a:r>
            <a:rPr lang="pl-PL" sz="1000" kern="1200" dirty="0" smtClean="0"/>
            <a:t>Czy projekt otrzymał wymagane minimum 60 punktów ogółem oraz co najmniej 60% punktów w poszczególnych grupach kryteriów merytorycznych:</a:t>
          </a:r>
          <a:endParaRPr lang="pl-PL" sz="1000" b="0" kern="1200" dirty="0">
            <a:latin typeface="+mn-lt"/>
          </a:endParaRPr>
        </a:p>
        <a:p>
          <a:pPr marL="114300" lvl="2" indent="-57150" algn="l" defTabSz="444500">
            <a:lnSpc>
              <a:spcPct val="90000"/>
            </a:lnSpc>
            <a:spcBef>
              <a:spcPct val="0"/>
            </a:spcBef>
            <a:spcAft>
              <a:spcPct val="15000"/>
            </a:spcAft>
            <a:buChar char="••"/>
          </a:pPr>
          <a:r>
            <a:rPr lang="pl-PL" sz="1000" kern="1200" dirty="0" smtClean="0"/>
            <a:t>kryteria nr 1, 2 oraz 3,</a:t>
          </a:r>
          <a:endParaRPr lang="pl-PL" sz="1000" kern="1200" dirty="0"/>
        </a:p>
        <a:p>
          <a:pPr marL="114300" lvl="2" indent="-57150" algn="l" defTabSz="444500">
            <a:lnSpc>
              <a:spcPct val="90000"/>
            </a:lnSpc>
            <a:spcBef>
              <a:spcPct val="0"/>
            </a:spcBef>
            <a:spcAft>
              <a:spcPct val="15000"/>
            </a:spcAft>
            <a:buChar char="••"/>
          </a:pPr>
          <a:r>
            <a:rPr lang="pl-PL" sz="1000" kern="1200" dirty="0" smtClean="0"/>
            <a:t>kryterium nr 4,</a:t>
          </a:r>
          <a:endParaRPr lang="pl-PL" sz="1000" kern="1200" dirty="0"/>
        </a:p>
        <a:p>
          <a:pPr marL="114300" lvl="2" indent="-57150" algn="l" defTabSz="444500">
            <a:lnSpc>
              <a:spcPct val="90000"/>
            </a:lnSpc>
            <a:spcBef>
              <a:spcPct val="0"/>
            </a:spcBef>
            <a:spcAft>
              <a:spcPct val="15000"/>
            </a:spcAft>
            <a:buChar char="••"/>
          </a:pPr>
          <a:r>
            <a:rPr lang="pl-PL" sz="1000" kern="1200" dirty="0" smtClean="0"/>
            <a:t>kryteria nr 5 oraz 6,</a:t>
          </a:r>
          <a:endParaRPr lang="pl-PL" sz="1000" kern="1200" dirty="0"/>
        </a:p>
        <a:p>
          <a:pPr marL="114300" lvl="2" indent="-57150" algn="l" defTabSz="444500">
            <a:lnSpc>
              <a:spcPct val="90000"/>
            </a:lnSpc>
            <a:spcBef>
              <a:spcPct val="0"/>
            </a:spcBef>
            <a:spcAft>
              <a:spcPct val="15000"/>
            </a:spcAft>
            <a:buChar char="••"/>
          </a:pPr>
          <a:r>
            <a:rPr lang="pl-PL" sz="1000" kern="1200" dirty="0" smtClean="0"/>
            <a:t>kryteria nr 7 oraz 8,</a:t>
          </a:r>
          <a:endParaRPr lang="pl-PL" sz="1000" kern="1200" dirty="0"/>
        </a:p>
        <a:p>
          <a:pPr marL="114300" lvl="2" indent="-57150" algn="l" defTabSz="444500">
            <a:lnSpc>
              <a:spcPct val="90000"/>
            </a:lnSpc>
            <a:spcBef>
              <a:spcPct val="0"/>
            </a:spcBef>
            <a:spcAft>
              <a:spcPct val="15000"/>
            </a:spcAft>
            <a:buChar char="••"/>
          </a:pPr>
          <a:r>
            <a:rPr lang="pl-PL" sz="1000" kern="1200" dirty="0" smtClean="0"/>
            <a:t>kryterium nr 9,</a:t>
          </a:r>
          <a:endParaRPr lang="pl-PL" sz="1000" kern="1200" dirty="0"/>
        </a:p>
        <a:p>
          <a:pPr marL="114300" lvl="2" indent="-57150" algn="l" defTabSz="444500">
            <a:lnSpc>
              <a:spcPct val="90000"/>
            </a:lnSpc>
            <a:spcBef>
              <a:spcPct val="0"/>
            </a:spcBef>
            <a:spcAft>
              <a:spcPct val="15000"/>
            </a:spcAft>
            <a:buChar char="••"/>
          </a:pPr>
          <a:r>
            <a:rPr lang="pl-PL" sz="1000" kern="1200" dirty="0" smtClean="0"/>
            <a:t>kryteria nr 10 oraz 11</a:t>
          </a:r>
          <a:endParaRPr lang="pl-PL" sz="1000" kern="1200" dirty="0"/>
        </a:p>
        <a:p>
          <a:pPr marL="57150" lvl="1" indent="-57150" algn="l" defTabSz="444500">
            <a:lnSpc>
              <a:spcPct val="90000"/>
            </a:lnSpc>
            <a:spcBef>
              <a:spcPct val="0"/>
            </a:spcBef>
            <a:spcAft>
              <a:spcPct val="15000"/>
            </a:spcAft>
            <a:buChar char="••"/>
          </a:pPr>
          <a:r>
            <a:rPr lang="pl-PL" sz="1000" kern="1200" dirty="0" smtClean="0"/>
            <a:t>oraz otrzymał pozytywną ocenę lub został skierowany do negocjacji w zakresie spełnienia kryteriów horyzontalnych oraz kryteriów merytorycznych nr 12, 13, 14 i 15?</a:t>
          </a:r>
          <a:endParaRPr lang="pl-PL" sz="1000" kern="1200" dirty="0"/>
        </a:p>
      </dsp:txBody>
      <dsp:txXfrm rot="5400000">
        <a:off x="4364888" y="682141"/>
        <a:ext cx="1860826" cy="4983813"/>
      </dsp:txXfrm>
    </dsp:sp>
    <dsp:sp modelId="{47FC63E6-99D2-4643-AC0B-359215D0A982}">
      <dsp:nvSpPr>
        <dsp:cNvPr id="0" name=""/>
        <dsp:cNvSpPr/>
      </dsp:nvSpPr>
      <dsp:spPr>
        <a:xfrm>
          <a:off x="10366" y="2196194"/>
          <a:ext cx="2803394" cy="1870365"/>
        </a:xfrm>
        <a:prstGeom prst="roundRect">
          <a:avLst/>
        </a:prstGeom>
        <a:solidFill>
          <a:schemeClr val="bg1">
            <a:lumMod val="6500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lvl="0" algn="ctr" defTabSz="711200">
            <a:lnSpc>
              <a:spcPct val="90000"/>
            </a:lnSpc>
            <a:spcBef>
              <a:spcPct val="0"/>
            </a:spcBef>
            <a:spcAft>
              <a:spcPct val="35000"/>
            </a:spcAft>
          </a:pPr>
          <a:r>
            <a:rPr lang="pl-PL" sz="1600" b="1" kern="1200" dirty="0" smtClean="0">
              <a:solidFill>
                <a:schemeClr val="tx1"/>
              </a:solidFill>
            </a:rPr>
            <a:t>16. Kryterium spełnienia minimalnych wymagań</a:t>
          </a:r>
          <a:endParaRPr lang="pl-PL" sz="1600" b="1" u="sng" kern="1200" dirty="0">
            <a:solidFill>
              <a:schemeClr val="tx1"/>
            </a:solidFill>
          </a:endParaRPr>
        </a:p>
      </dsp:txBody>
      <dsp:txXfrm>
        <a:off x="10366" y="2196194"/>
        <a:ext cx="2803394" cy="1870365"/>
      </dsp:txXfrm>
    </dsp:sp>
  </dsp:spTree>
</dsp:drawing>
</file>

<file path=ppt/diagrams/drawing1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5DB3C171-F262-490B-B8BB-BFFA46B0586B}">
      <dsp:nvSpPr>
        <dsp:cNvPr id="0" name=""/>
        <dsp:cNvSpPr/>
      </dsp:nvSpPr>
      <dsp:spPr>
        <a:xfrm rot="5400000">
          <a:off x="4367446" y="-1562914"/>
          <a:ext cx="1846501" cy="4972332"/>
        </a:xfrm>
        <a:prstGeom prst="round2SameRect">
          <a:avLst/>
        </a:prstGeom>
        <a:solidFill>
          <a:srgbClr val="FFC000">
            <a:alpha val="90000"/>
          </a:srgbClr>
        </a:solidFill>
        <a:ln w="40000" cap="flat" cmpd="sng" algn="ctr">
          <a:solidFill>
            <a:srgbClr val="FFC000">
              <a:alpha val="9000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just" defTabSz="622300">
            <a:lnSpc>
              <a:spcPct val="100000"/>
            </a:lnSpc>
            <a:spcBef>
              <a:spcPct val="0"/>
            </a:spcBef>
            <a:spcAft>
              <a:spcPts val="600"/>
            </a:spcAft>
            <a:buChar char="••"/>
          </a:pPr>
          <a:r>
            <a:rPr lang="pl-PL" sz="1400" kern="1200" dirty="0"/>
            <a:t>Czy projekt jest </a:t>
          </a:r>
          <a:r>
            <a:rPr lang="pl-PL" sz="1400" b="1" kern="1200" dirty="0"/>
            <a:t>zgodny z przepisami prawa </a:t>
          </a:r>
          <a:r>
            <a:rPr lang="pl-PL" sz="1400" kern="1200" dirty="0"/>
            <a:t>krajowego </a:t>
          </a:r>
          <a:br>
            <a:rPr lang="pl-PL" sz="1400" kern="1200" dirty="0"/>
          </a:br>
          <a:r>
            <a:rPr lang="pl-PL" sz="1400" kern="1200" dirty="0"/>
            <a:t>i unijnego?</a:t>
          </a:r>
          <a:endParaRPr lang="pl-PL" sz="1400" b="1" kern="1200" dirty="0"/>
        </a:p>
        <a:p>
          <a:pPr marL="228600" lvl="2" indent="-114300" algn="just" defTabSz="622300">
            <a:lnSpc>
              <a:spcPct val="100000"/>
            </a:lnSpc>
            <a:spcBef>
              <a:spcPct val="0"/>
            </a:spcBef>
            <a:spcAft>
              <a:spcPts val="600"/>
            </a:spcAft>
            <a:buChar char="••"/>
          </a:pPr>
          <a:r>
            <a:rPr lang="pl-PL" sz="1400" b="0" kern="1200" dirty="0"/>
            <a:t>m.in. z przepisami w zakresie pomocy publicznej, prawa pracy, kodeksu </a:t>
          </a:r>
          <a:r>
            <a:rPr lang="pl-PL" sz="1400" b="0" kern="1200" dirty="0" smtClean="0"/>
            <a:t>cywilnego, Karty Nauczyciela </a:t>
          </a:r>
          <a:r>
            <a:rPr lang="pl-PL" sz="1400" b="0" kern="1200" dirty="0"/>
            <a:t>oraz zamówień publicznych</a:t>
          </a:r>
          <a:r>
            <a:rPr lang="pl-PL" sz="1400" b="1" kern="1200" dirty="0"/>
            <a:t>.</a:t>
          </a:r>
        </a:p>
      </dsp:txBody>
      <dsp:txXfrm rot="5400000">
        <a:off x="4367446" y="-1562914"/>
        <a:ext cx="1846501" cy="4972332"/>
      </dsp:txXfrm>
    </dsp:sp>
    <dsp:sp modelId="{30A5BAFA-D867-4432-A555-078896BF780D}">
      <dsp:nvSpPr>
        <dsp:cNvPr id="0" name=""/>
        <dsp:cNvSpPr/>
      </dsp:nvSpPr>
      <dsp:spPr>
        <a:xfrm>
          <a:off x="24432" y="129685"/>
          <a:ext cx="2796936" cy="1598802"/>
        </a:xfrm>
        <a:prstGeom prst="roundRect">
          <a:avLst/>
        </a:prstGeom>
        <a:solidFill>
          <a:schemeClr val="bg1">
            <a:lumMod val="6500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lvl="0" algn="ctr" defTabSz="711200">
            <a:lnSpc>
              <a:spcPct val="90000"/>
            </a:lnSpc>
            <a:spcBef>
              <a:spcPct val="0"/>
            </a:spcBef>
            <a:spcAft>
              <a:spcPct val="35000"/>
            </a:spcAft>
          </a:pPr>
          <a:r>
            <a:rPr lang="pl-PL" sz="1600" b="1" kern="1200" dirty="0">
              <a:solidFill>
                <a:schemeClr val="tx1"/>
              </a:solidFill>
            </a:rPr>
            <a:t>1. Kryterium zgodności projektu z prawem</a:t>
          </a:r>
          <a:endParaRPr lang="pl-PL" sz="1600" b="1" u="sng" kern="1200" dirty="0">
            <a:solidFill>
              <a:schemeClr val="tx1"/>
            </a:solidFill>
          </a:endParaRPr>
        </a:p>
      </dsp:txBody>
      <dsp:txXfrm>
        <a:off x="24432" y="129685"/>
        <a:ext cx="2796936" cy="1598802"/>
      </dsp:txXfrm>
    </dsp:sp>
    <dsp:sp modelId="{6057DA86-162F-440C-8D5E-0A6D86B8CF0F}">
      <dsp:nvSpPr>
        <dsp:cNvPr id="0" name=""/>
        <dsp:cNvSpPr/>
      </dsp:nvSpPr>
      <dsp:spPr>
        <a:xfrm rot="5400000">
          <a:off x="4485989" y="241250"/>
          <a:ext cx="1601821" cy="4972332"/>
        </a:xfrm>
        <a:prstGeom prst="round2SameRect">
          <a:avLst/>
        </a:prstGeom>
        <a:solidFill>
          <a:srgbClr val="FFC000">
            <a:alpha val="90000"/>
          </a:srgbClr>
        </a:solidFill>
        <a:ln w="40000" cap="flat" cmpd="sng" algn="ctr">
          <a:solidFill>
            <a:srgbClr val="FFC000">
              <a:alpha val="9000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just" defTabSz="622300">
            <a:lnSpc>
              <a:spcPct val="90000"/>
            </a:lnSpc>
            <a:spcBef>
              <a:spcPct val="0"/>
            </a:spcBef>
            <a:spcAft>
              <a:spcPct val="15000"/>
            </a:spcAft>
            <a:buChar char="••"/>
          </a:pPr>
          <a:r>
            <a:rPr lang="pl-PL" sz="1400" kern="1200" dirty="0"/>
            <a:t>Czy projekt jest </a:t>
          </a:r>
          <a:r>
            <a:rPr lang="pl-PL" sz="1400" b="1" kern="1200" dirty="0"/>
            <a:t>zgodny z zasadą zrównoważonego rozwoju</a:t>
          </a:r>
          <a:r>
            <a:rPr lang="pl-PL" sz="1400" kern="1200" dirty="0"/>
            <a:t>?</a:t>
          </a:r>
          <a:endParaRPr lang="pl-PL" sz="1400" b="1" kern="1200" dirty="0">
            <a:solidFill>
              <a:schemeClr val="tx1"/>
            </a:solidFill>
          </a:endParaRPr>
        </a:p>
        <a:p>
          <a:pPr marL="114300" lvl="1" indent="-114300" algn="just" defTabSz="622300">
            <a:lnSpc>
              <a:spcPct val="90000"/>
            </a:lnSpc>
            <a:spcBef>
              <a:spcPct val="0"/>
            </a:spcBef>
            <a:spcAft>
              <a:spcPct val="15000"/>
            </a:spcAft>
            <a:buChar char="••"/>
          </a:pPr>
          <a:endParaRPr lang="pl-PL" sz="1400" b="1" kern="1200" dirty="0">
            <a:solidFill>
              <a:schemeClr val="tx1"/>
            </a:solidFill>
          </a:endParaRPr>
        </a:p>
        <a:p>
          <a:pPr marL="114300" lvl="1" indent="-114300" algn="just" defTabSz="533400">
            <a:lnSpc>
              <a:spcPct val="90000"/>
            </a:lnSpc>
            <a:spcBef>
              <a:spcPct val="0"/>
            </a:spcBef>
            <a:spcAft>
              <a:spcPct val="15000"/>
            </a:spcAft>
            <a:buChar char="••"/>
          </a:pPr>
          <a:r>
            <a:rPr lang="pl-PL" sz="1200" kern="1200" dirty="0"/>
            <a:t>Projekt musi być co najmniej neutralny.</a:t>
          </a:r>
          <a:endParaRPr lang="pl-PL" sz="1200" b="1" kern="1200" dirty="0">
            <a:solidFill>
              <a:schemeClr val="tx1"/>
            </a:solidFill>
          </a:endParaRPr>
        </a:p>
      </dsp:txBody>
      <dsp:txXfrm rot="5400000">
        <a:off x="4485989" y="241250"/>
        <a:ext cx="1601821" cy="4972332"/>
      </dsp:txXfrm>
    </dsp:sp>
    <dsp:sp modelId="{EC26B3CA-5F55-4ED6-AEA1-83422FEC2FA3}">
      <dsp:nvSpPr>
        <dsp:cNvPr id="0" name=""/>
        <dsp:cNvSpPr/>
      </dsp:nvSpPr>
      <dsp:spPr>
        <a:xfrm>
          <a:off x="3797" y="1928015"/>
          <a:ext cx="2796936" cy="1598802"/>
        </a:xfrm>
        <a:prstGeom prst="roundRect">
          <a:avLst/>
        </a:prstGeom>
        <a:solidFill>
          <a:schemeClr val="bg1">
            <a:lumMod val="6500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lvl="0" algn="ctr" defTabSz="711200">
            <a:lnSpc>
              <a:spcPct val="90000"/>
            </a:lnSpc>
            <a:spcBef>
              <a:spcPct val="0"/>
            </a:spcBef>
            <a:spcAft>
              <a:spcPct val="35000"/>
            </a:spcAft>
          </a:pPr>
          <a:r>
            <a:rPr lang="pl-PL" sz="1600" b="1" kern="1200" dirty="0">
              <a:solidFill>
                <a:schemeClr val="tx1"/>
              </a:solidFill>
            </a:rPr>
            <a:t>2. Kryterium zgodności </a:t>
          </a:r>
          <a:br>
            <a:rPr lang="pl-PL" sz="1600" b="1" kern="1200" dirty="0">
              <a:solidFill>
                <a:schemeClr val="tx1"/>
              </a:solidFill>
            </a:rPr>
          </a:br>
          <a:r>
            <a:rPr lang="pl-PL" sz="1600" b="1" kern="1200" dirty="0">
              <a:solidFill>
                <a:schemeClr val="tx1"/>
              </a:solidFill>
            </a:rPr>
            <a:t>z właściwymi politykami </a:t>
          </a:r>
          <a:br>
            <a:rPr lang="pl-PL" sz="1600" b="1" kern="1200" dirty="0">
              <a:solidFill>
                <a:schemeClr val="tx1"/>
              </a:solidFill>
            </a:rPr>
          </a:br>
          <a:r>
            <a:rPr lang="pl-PL" sz="1600" b="1" kern="1200" dirty="0">
              <a:solidFill>
                <a:schemeClr val="tx1"/>
              </a:solidFill>
            </a:rPr>
            <a:t>i zasadami</a:t>
          </a:r>
        </a:p>
      </dsp:txBody>
      <dsp:txXfrm>
        <a:off x="3797" y="1928015"/>
        <a:ext cx="2796936" cy="1598802"/>
      </dsp:txXfrm>
    </dsp:sp>
  </dsp:spTree>
</dsp:drawing>
</file>

<file path=ppt/diagrams/drawing1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5DB3C171-F262-490B-B8BB-BFFA46B0586B}">
      <dsp:nvSpPr>
        <dsp:cNvPr id="0" name=""/>
        <dsp:cNvSpPr/>
      </dsp:nvSpPr>
      <dsp:spPr>
        <a:xfrm rot="5400000">
          <a:off x="4367446" y="-1562914"/>
          <a:ext cx="1846501" cy="4972332"/>
        </a:xfrm>
        <a:prstGeom prst="round2SameRect">
          <a:avLst/>
        </a:prstGeom>
        <a:solidFill>
          <a:srgbClr val="FFC000">
            <a:alpha val="90000"/>
          </a:srgbClr>
        </a:solidFill>
        <a:ln w="40000" cap="flat" cmpd="sng" algn="ctr">
          <a:solidFill>
            <a:srgbClr val="FFC000">
              <a:alpha val="9000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just" defTabSz="622300">
            <a:lnSpc>
              <a:spcPct val="100000"/>
            </a:lnSpc>
            <a:spcBef>
              <a:spcPct val="0"/>
            </a:spcBef>
            <a:spcAft>
              <a:spcPts val="600"/>
            </a:spcAft>
            <a:buChar char="••"/>
          </a:pPr>
          <a:r>
            <a:rPr lang="pl-PL" sz="1400" kern="1200" dirty="0"/>
            <a:t>Czy projekt jest zgodny </a:t>
          </a:r>
          <a:r>
            <a:rPr lang="pl-PL" sz="1400" b="1" kern="1200" dirty="0"/>
            <a:t>z zasadą równości szans kobiet </a:t>
          </a:r>
          <a:br>
            <a:rPr lang="pl-PL" sz="1400" b="1" kern="1200" dirty="0"/>
          </a:br>
          <a:r>
            <a:rPr lang="pl-PL" sz="1400" b="1" kern="1200" dirty="0"/>
            <a:t>i mężczyzn</a:t>
          </a:r>
          <a:r>
            <a:rPr lang="pl-PL" sz="1400" kern="1200" dirty="0"/>
            <a:t>? </a:t>
          </a:r>
          <a:endParaRPr lang="pl-PL" sz="1400" b="1" kern="1200" dirty="0"/>
        </a:p>
        <a:p>
          <a:pPr marL="114300" lvl="1" indent="-114300" algn="just" defTabSz="533400">
            <a:lnSpc>
              <a:spcPct val="100000"/>
            </a:lnSpc>
            <a:spcBef>
              <a:spcPct val="0"/>
            </a:spcBef>
            <a:spcAft>
              <a:spcPts val="600"/>
            </a:spcAft>
            <a:buChar char="••"/>
          </a:pPr>
          <a:r>
            <a:rPr lang="pl-PL" sz="1200" kern="1200" dirty="0"/>
            <a:t>Kryterium będzie oceniane według standardu minimum. W ramach kryterium IOK dopuszcza możliwość oceny warunkowej. Standard minimum jest załącznikiem do Wytycznych w zakresie realizacji zasady równości szans i niedyskryminacji, w tym dostępności dla osób z </a:t>
          </a:r>
          <a:r>
            <a:rPr lang="pl-PL" sz="1200" kern="1200" dirty="0" err="1"/>
            <a:t>niepełnosprawnościami</a:t>
          </a:r>
          <a:r>
            <a:rPr lang="pl-PL" sz="1200" kern="1200" dirty="0"/>
            <a:t> oraz zasady równości szans kobiet i mężczyzn w ramach </a:t>
          </a:r>
          <a:r>
            <a:rPr lang="pl-PL" sz="1200" kern="1200" dirty="0" err="1"/>
            <a:t>funduszy</a:t>
          </a:r>
          <a:r>
            <a:rPr lang="pl-PL" sz="1200" kern="1200" dirty="0"/>
            <a:t> unijnych na lata 2014-2020.</a:t>
          </a:r>
          <a:endParaRPr lang="pl-PL" sz="1200" b="1" kern="1200" dirty="0"/>
        </a:p>
      </dsp:txBody>
      <dsp:txXfrm rot="5400000">
        <a:off x="4367446" y="-1562914"/>
        <a:ext cx="1846501" cy="4972332"/>
      </dsp:txXfrm>
    </dsp:sp>
    <dsp:sp modelId="{30A5BAFA-D867-4432-A555-078896BF780D}">
      <dsp:nvSpPr>
        <dsp:cNvPr id="0" name=""/>
        <dsp:cNvSpPr/>
      </dsp:nvSpPr>
      <dsp:spPr>
        <a:xfrm>
          <a:off x="24432" y="129685"/>
          <a:ext cx="2796936" cy="1598802"/>
        </a:xfrm>
        <a:prstGeom prst="roundRect">
          <a:avLst/>
        </a:prstGeom>
        <a:solidFill>
          <a:schemeClr val="bg1">
            <a:lumMod val="6500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lvl="0" algn="ctr" defTabSz="711200">
            <a:lnSpc>
              <a:spcPct val="90000"/>
            </a:lnSpc>
            <a:spcBef>
              <a:spcPct val="0"/>
            </a:spcBef>
            <a:spcAft>
              <a:spcPct val="35000"/>
            </a:spcAft>
          </a:pPr>
          <a:r>
            <a:rPr lang="pl-PL" sz="1600" b="1" kern="1200" dirty="0">
              <a:solidFill>
                <a:schemeClr val="tx1"/>
              </a:solidFill>
            </a:rPr>
            <a:t>3. Kryterium zgodności </a:t>
          </a:r>
          <a:br>
            <a:rPr lang="pl-PL" sz="1600" b="1" kern="1200" dirty="0">
              <a:solidFill>
                <a:schemeClr val="tx1"/>
              </a:solidFill>
            </a:rPr>
          </a:br>
          <a:r>
            <a:rPr lang="pl-PL" sz="1600" b="1" kern="1200" dirty="0">
              <a:solidFill>
                <a:schemeClr val="tx1"/>
              </a:solidFill>
            </a:rPr>
            <a:t>z właściwymi politykami </a:t>
          </a:r>
          <a:br>
            <a:rPr lang="pl-PL" sz="1600" b="1" kern="1200" dirty="0">
              <a:solidFill>
                <a:schemeClr val="tx1"/>
              </a:solidFill>
            </a:rPr>
          </a:br>
          <a:r>
            <a:rPr lang="pl-PL" sz="1600" b="1" kern="1200" dirty="0">
              <a:solidFill>
                <a:schemeClr val="tx1"/>
              </a:solidFill>
            </a:rPr>
            <a:t>i zasadami</a:t>
          </a:r>
          <a:endParaRPr lang="pl-PL" sz="1600" b="1" u="sng" kern="1200" dirty="0">
            <a:solidFill>
              <a:schemeClr val="tx1"/>
            </a:solidFill>
          </a:endParaRPr>
        </a:p>
      </dsp:txBody>
      <dsp:txXfrm>
        <a:off x="24432" y="129685"/>
        <a:ext cx="2796936" cy="1598802"/>
      </dsp:txXfrm>
    </dsp:sp>
    <dsp:sp modelId="{6057DA86-162F-440C-8D5E-0A6D86B8CF0F}">
      <dsp:nvSpPr>
        <dsp:cNvPr id="0" name=""/>
        <dsp:cNvSpPr/>
      </dsp:nvSpPr>
      <dsp:spPr>
        <a:xfrm rot="5400000">
          <a:off x="4485989" y="241250"/>
          <a:ext cx="1601821" cy="4972332"/>
        </a:xfrm>
        <a:prstGeom prst="round2SameRect">
          <a:avLst/>
        </a:prstGeom>
        <a:solidFill>
          <a:srgbClr val="FFC000">
            <a:alpha val="90000"/>
          </a:srgbClr>
        </a:solidFill>
        <a:ln w="40000" cap="flat" cmpd="sng" algn="ctr">
          <a:solidFill>
            <a:srgbClr val="FFC000">
              <a:alpha val="9000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just" defTabSz="622300">
            <a:lnSpc>
              <a:spcPct val="90000"/>
            </a:lnSpc>
            <a:spcBef>
              <a:spcPct val="0"/>
            </a:spcBef>
            <a:spcAft>
              <a:spcPct val="15000"/>
            </a:spcAft>
            <a:buChar char="••"/>
          </a:pPr>
          <a:r>
            <a:rPr lang="pl-PL" sz="1400" kern="1200" dirty="0"/>
            <a:t>Czy projekt jest zgodny </a:t>
          </a:r>
          <a:r>
            <a:rPr lang="pl-PL" sz="1400" b="1" kern="1200" dirty="0"/>
            <a:t>z zasadą równości szans i niedyskryminacji, w tym dostępności dla osób z niepełnosprawnościami</a:t>
          </a:r>
          <a:r>
            <a:rPr lang="pl-PL" sz="1400" kern="1200" dirty="0"/>
            <a:t>?</a:t>
          </a:r>
          <a:endParaRPr lang="pl-PL" sz="1400" b="1" kern="1200" dirty="0">
            <a:solidFill>
              <a:schemeClr val="tx1"/>
            </a:solidFill>
          </a:endParaRPr>
        </a:p>
        <a:p>
          <a:pPr marL="114300" lvl="1" indent="-114300" algn="just" defTabSz="622300">
            <a:lnSpc>
              <a:spcPct val="90000"/>
            </a:lnSpc>
            <a:spcBef>
              <a:spcPct val="0"/>
            </a:spcBef>
            <a:spcAft>
              <a:spcPct val="15000"/>
            </a:spcAft>
            <a:buChar char="••"/>
          </a:pPr>
          <a:endParaRPr lang="pl-PL" sz="1400" b="1" kern="1200" dirty="0">
            <a:solidFill>
              <a:schemeClr val="tx1"/>
            </a:solidFill>
          </a:endParaRPr>
        </a:p>
      </dsp:txBody>
      <dsp:txXfrm rot="5400000">
        <a:off x="4485989" y="241250"/>
        <a:ext cx="1601821" cy="4972332"/>
      </dsp:txXfrm>
    </dsp:sp>
    <dsp:sp modelId="{EC26B3CA-5F55-4ED6-AEA1-83422FEC2FA3}">
      <dsp:nvSpPr>
        <dsp:cNvPr id="0" name=""/>
        <dsp:cNvSpPr/>
      </dsp:nvSpPr>
      <dsp:spPr>
        <a:xfrm>
          <a:off x="3797" y="1928015"/>
          <a:ext cx="2796936" cy="1598802"/>
        </a:xfrm>
        <a:prstGeom prst="roundRect">
          <a:avLst/>
        </a:prstGeom>
        <a:solidFill>
          <a:schemeClr val="bg1">
            <a:lumMod val="6500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lvl="0" algn="ctr" defTabSz="711200">
            <a:lnSpc>
              <a:spcPct val="90000"/>
            </a:lnSpc>
            <a:spcBef>
              <a:spcPct val="0"/>
            </a:spcBef>
            <a:spcAft>
              <a:spcPct val="35000"/>
            </a:spcAft>
          </a:pPr>
          <a:r>
            <a:rPr lang="pl-PL" sz="1600" b="1" kern="1200" dirty="0">
              <a:solidFill>
                <a:schemeClr val="tx1"/>
              </a:solidFill>
            </a:rPr>
            <a:t>4. Kryterium zgodności </a:t>
          </a:r>
          <a:br>
            <a:rPr lang="pl-PL" sz="1600" b="1" kern="1200" dirty="0">
              <a:solidFill>
                <a:schemeClr val="tx1"/>
              </a:solidFill>
            </a:rPr>
          </a:br>
          <a:r>
            <a:rPr lang="pl-PL" sz="1600" b="1" kern="1200" dirty="0">
              <a:solidFill>
                <a:schemeClr val="tx1"/>
              </a:solidFill>
            </a:rPr>
            <a:t>z właściwymi politykami </a:t>
          </a:r>
          <a:br>
            <a:rPr lang="pl-PL" sz="1600" b="1" kern="1200" dirty="0">
              <a:solidFill>
                <a:schemeClr val="tx1"/>
              </a:solidFill>
            </a:rPr>
          </a:br>
          <a:r>
            <a:rPr lang="pl-PL" sz="1600" b="1" kern="1200" dirty="0">
              <a:solidFill>
                <a:schemeClr val="tx1"/>
              </a:solidFill>
            </a:rPr>
            <a:t>i zasadami</a:t>
          </a:r>
        </a:p>
      </dsp:txBody>
      <dsp:txXfrm>
        <a:off x="3797" y="1928015"/>
        <a:ext cx="2796936" cy="1598802"/>
      </dsp:txXfrm>
    </dsp:sp>
  </dsp:spTree>
</dsp:drawing>
</file>

<file path=ppt/diagrams/drawing17.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5DB3C171-F262-490B-B8BB-BFFA46B0586B}">
      <dsp:nvSpPr>
        <dsp:cNvPr id="0" name=""/>
        <dsp:cNvSpPr/>
      </dsp:nvSpPr>
      <dsp:spPr>
        <a:xfrm rot="5400000">
          <a:off x="4254395" y="-1449863"/>
          <a:ext cx="2072604" cy="4972332"/>
        </a:xfrm>
        <a:prstGeom prst="round2SameRect">
          <a:avLst/>
        </a:prstGeom>
        <a:solidFill>
          <a:srgbClr val="FFC000">
            <a:alpha val="90000"/>
          </a:srgbClr>
        </a:solidFill>
        <a:ln w="40000" cap="flat" cmpd="sng" algn="ctr">
          <a:solidFill>
            <a:srgbClr val="FFC000">
              <a:alpha val="9000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just" defTabSz="533400">
            <a:lnSpc>
              <a:spcPct val="100000"/>
            </a:lnSpc>
            <a:spcBef>
              <a:spcPct val="0"/>
            </a:spcBef>
            <a:spcAft>
              <a:spcPts val="600"/>
            </a:spcAft>
            <a:buChar char="••"/>
          </a:pPr>
          <a:r>
            <a:rPr lang="pl-PL" sz="1200" b="1" kern="1200" dirty="0"/>
            <a:t>Liczba uczniów </a:t>
          </a:r>
          <a:r>
            <a:rPr lang="pl-PL" sz="1200" b="1" kern="1200" dirty="0" smtClean="0"/>
            <a:t>objętych </a:t>
          </a:r>
          <a:r>
            <a:rPr lang="pl-PL" sz="1200" b="1" kern="1200" dirty="0"/>
            <a:t>wsparciem bezpośrednim w ramach programu z zakresu rozwijania kompetencji kluczowych oraz postaw i umiejętności niezbędnych na rynku pracy.</a:t>
          </a:r>
        </a:p>
        <a:p>
          <a:pPr marL="114300" lvl="1" indent="-114300" algn="l" defTabSz="533400">
            <a:lnSpc>
              <a:spcPct val="90000"/>
            </a:lnSpc>
            <a:spcBef>
              <a:spcPct val="0"/>
            </a:spcBef>
            <a:spcAft>
              <a:spcPct val="15000"/>
            </a:spcAft>
            <a:buChar char="••"/>
          </a:pPr>
          <a:r>
            <a:rPr lang="pl-PL" sz="1200" b="1" kern="1200" dirty="0"/>
            <a:t>Wykazywać należy wyłącznie kompetencje osiągnięte w wyniku interwencji Europejskiego Funduszu Społecznego.</a:t>
          </a:r>
        </a:p>
        <a:p>
          <a:pPr marL="228600" lvl="2" indent="-114300" algn="l" defTabSz="533400">
            <a:lnSpc>
              <a:spcPct val="90000"/>
            </a:lnSpc>
            <a:spcBef>
              <a:spcPct val="0"/>
            </a:spcBef>
            <a:spcAft>
              <a:spcPct val="15000"/>
            </a:spcAft>
            <a:buChar char="••"/>
          </a:pPr>
          <a:r>
            <a:rPr lang="pl-PL" sz="1200" b="1" kern="1200" dirty="0">
              <a:solidFill>
                <a:srgbClr val="FF0000"/>
              </a:solidFill>
            </a:rPr>
            <a:t>Wystąpi np. w przypadku realizacji form wsparcia w ramach typu projektu 10.2.A</a:t>
          </a:r>
        </a:p>
      </dsp:txBody>
      <dsp:txXfrm rot="5400000">
        <a:off x="4254395" y="-1449863"/>
        <a:ext cx="2072604" cy="4972332"/>
      </dsp:txXfrm>
    </dsp:sp>
    <dsp:sp modelId="{30A5BAFA-D867-4432-A555-078896BF780D}">
      <dsp:nvSpPr>
        <dsp:cNvPr id="0" name=""/>
        <dsp:cNvSpPr/>
      </dsp:nvSpPr>
      <dsp:spPr>
        <a:xfrm>
          <a:off x="24432" y="145565"/>
          <a:ext cx="2796936" cy="1794574"/>
        </a:xfrm>
        <a:prstGeom prst="roundRect">
          <a:avLst/>
        </a:prstGeom>
        <a:solidFill>
          <a:schemeClr val="bg1">
            <a:lumMod val="6500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lvl="0" algn="ctr" defTabSz="711200">
            <a:lnSpc>
              <a:spcPct val="90000"/>
            </a:lnSpc>
            <a:spcBef>
              <a:spcPct val="0"/>
            </a:spcBef>
            <a:spcAft>
              <a:spcPct val="35000"/>
            </a:spcAft>
          </a:pPr>
          <a:r>
            <a:rPr lang="pl-PL" sz="1600" b="1" u="sng" kern="1200" dirty="0">
              <a:solidFill>
                <a:schemeClr val="tx1"/>
              </a:solidFill>
            </a:rPr>
            <a:t>WSKAŹNIK PRODUKTU nr 1</a:t>
          </a:r>
        </a:p>
        <a:p>
          <a:pPr lvl="0" algn="ctr" defTabSz="711200">
            <a:lnSpc>
              <a:spcPct val="90000"/>
            </a:lnSpc>
            <a:spcBef>
              <a:spcPct val="0"/>
            </a:spcBef>
            <a:spcAft>
              <a:spcPct val="35000"/>
            </a:spcAft>
          </a:pPr>
          <a:r>
            <a:rPr lang="pl-PL" sz="1600" b="1" u="none" kern="1200" dirty="0">
              <a:solidFill>
                <a:srgbClr val="FF0000"/>
              </a:solidFill>
            </a:rPr>
            <a:t>Liczba uczniów</a:t>
          </a:r>
          <a:r>
            <a:rPr lang="pl-PL" sz="1600" b="1" u="none" kern="1200" dirty="0">
              <a:solidFill>
                <a:schemeClr val="tx1"/>
              </a:solidFill>
            </a:rPr>
            <a:t> objętych wsparciem w zakresie rozwijania kompetencji kluczowych w programie</a:t>
          </a:r>
          <a:r>
            <a:rPr lang="pl-PL" sz="1600" b="1" u="none" kern="1200" dirty="0"/>
            <a:t/>
          </a:r>
          <a:br>
            <a:rPr lang="pl-PL" sz="1600" b="1" u="none" kern="1200" dirty="0"/>
          </a:br>
          <a:endParaRPr lang="pl-PL" sz="1600" b="1" u="none" kern="1200" dirty="0"/>
        </a:p>
      </dsp:txBody>
      <dsp:txXfrm>
        <a:off x="24432" y="145565"/>
        <a:ext cx="2796936" cy="1794574"/>
      </dsp:txXfrm>
    </dsp:sp>
    <dsp:sp modelId="{6057DA86-162F-440C-8D5E-0A6D86B8CF0F}">
      <dsp:nvSpPr>
        <dsp:cNvPr id="0" name=""/>
        <dsp:cNvSpPr/>
      </dsp:nvSpPr>
      <dsp:spPr>
        <a:xfrm rot="5400000">
          <a:off x="4387919" y="575220"/>
          <a:ext cx="1797962" cy="4972332"/>
        </a:xfrm>
        <a:prstGeom prst="round2SameRect">
          <a:avLst/>
        </a:prstGeom>
        <a:solidFill>
          <a:srgbClr val="FFC000">
            <a:alpha val="90000"/>
          </a:srgbClr>
        </a:solidFill>
        <a:ln w="40000" cap="flat" cmpd="sng" algn="ctr">
          <a:solidFill>
            <a:srgbClr val="FFC000">
              <a:alpha val="9000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just" defTabSz="533400">
            <a:lnSpc>
              <a:spcPct val="90000"/>
            </a:lnSpc>
            <a:spcBef>
              <a:spcPct val="0"/>
            </a:spcBef>
            <a:spcAft>
              <a:spcPct val="15000"/>
            </a:spcAft>
            <a:buChar char="••"/>
          </a:pPr>
          <a:r>
            <a:rPr lang="pl-PL" sz="1200" b="1" kern="1200" dirty="0"/>
            <a:t>Liczba nauczycieli </a:t>
          </a:r>
          <a:r>
            <a:rPr lang="pl-PL" sz="1200" b="1" kern="1200" dirty="0" smtClean="0"/>
            <a:t>objętych działaniami z zakresu doskonalenia kompetencji cyfrowych, w tym </a:t>
          </a:r>
          <a:r>
            <a:rPr lang="pl-PL" sz="1200" b="1" kern="1200" dirty="0"/>
            <a:t>w zakresie wykorzystania technologii informacyjno-komunikacyjnych (TIK</a:t>
          </a:r>
          <a:r>
            <a:rPr lang="pl-PL" sz="1200" b="1" kern="1200" dirty="0" smtClean="0"/>
            <a:t>) oraz włączenia TIK do nauczania przedmiotowego.</a:t>
          </a:r>
          <a:endParaRPr lang="pl-PL" sz="1400" b="1" kern="1200" dirty="0">
            <a:solidFill>
              <a:srgbClr val="B466E0"/>
            </a:solidFill>
          </a:endParaRPr>
        </a:p>
        <a:p>
          <a:pPr marL="228600" lvl="2" indent="-114300" algn="just" defTabSz="533400">
            <a:lnSpc>
              <a:spcPct val="90000"/>
            </a:lnSpc>
            <a:spcBef>
              <a:spcPct val="0"/>
            </a:spcBef>
            <a:spcAft>
              <a:spcPct val="15000"/>
            </a:spcAft>
            <a:buChar char="••"/>
          </a:pPr>
          <a:r>
            <a:rPr lang="pl-PL" sz="1200" b="1" kern="1200" dirty="0">
              <a:solidFill>
                <a:srgbClr val="FF0000"/>
              </a:solidFill>
            </a:rPr>
            <a:t>Wystąpi np. w przypadku realizacji form wsparcia w ramach typu projektu 10.2.G</a:t>
          </a:r>
          <a:endParaRPr lang="pl-PL" sz="1200" b="1" kern="1200" dirty="0">
            <a:solidFill>
              <a:srgbClr val="B466E0"/>
            </a:solidFill>
          </a:endParaRPr>
        </a:p>
      </dsp:txBody>
      <dsp:txXfrm rot="5400000">
        <a:off x="4387919" y="575220"/>
        <a:ext cx="1797962" cy="4972332"/>
      </dsp:txXfrm>
    </dsp:sp>
    <dsp:sp modelId="{EC26B3CA-5F55-4ED6-AEA1-83422FEC2FA3}">
      <dsp:nvSpPr>
        <dsp:cNvPr id="0" name=""/>
        <dsp:cNvSpPr/>
      </dsp:nvSpPr>
      <dsp:spPr>
        <a:xfrm>
          <a:off x="3797" y="2164099"/>
          <a:ext cx="2796936" cy="1794574"/>
        </a:xfrm>
        <a:prstGeom prst="roundRect">
          <a:avLst/>
        </a:prstGeom>
        <a:solidFill>
          <a:schemeClr val="bg1">
            <a:lumMod val="6500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lvl="0" algn="ctr" defTabSz="711200">
            <a:lnSpc>
              <a:spcPct val="90000"/>
            </a:lnSpc>
            <a:spcBef>
              <a:spcPct val="0"/>
            </a:spcBef>
            <a:spcAft>
              <a:spcPct val="35000"/>
            </a:spcAft>
          </a:pPr>
          <a:r>
            <a:rPr lang="pl-PL" sz="1600" b="1" u="sng" kern="1200" dirty="0">
              <a:solidFill>
                <a:schemeClr val="tx1"/>
              </a:solidFill>
            </a:rPr>
            <a:t>WSKAŹNIK PRODUKTU nr 2</a:t>
          </a:r>
        </a:p>
        <a:p>
          <a:pPr lvl="0" algn="ctr" defTabSz="711200">
            <a:lnSpc>
              <a:spcPct val="100000"/>
            </a:lnSpc>
            <a:spcBef>
              <a:spcPct val="0"/>
            </a:spcBef>
            <a:spcAft>
              <a:spcPct val="35000"/>
            </a:spcAft>
          </a:pPr>
          <a:r>
            <a:rPr lang="pl-PL" sz="1600" b="1" u="none" kern="1200" dirty="0">
              <a:solidFill>
                <a:srgbClr val="FF0000"/>
              </a:solidFill>
            </a:rPr>
            <a:t>Liczba nauczycieli</a:t>
          </a:r>
          <a:r>
            <a:rPr lang="pl-PL" sz="1600" b="1" u="none" kern="1200" dirty="0">
              <a:solidFill>
                <a:schemeClr val="tx1"/>
              </a:solidFill>
            </a:rPr>
            <a:t> objętych wsparciem z zakresu TIK w programie</a:t>
          </a:r>
        </a:p>
      </dsp:txBody>
      <dsp:txXfrm>
        <a:off x="3797" y="2164099"/>
        <a:ext cx="2796936" cy="1794574"/>
      </dsp:txXfrm>
    </dsp:sp>
  </dsp:spTree>
</dsp:drawing>
</file>

<file path=ppt/diagrams/drawing18.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5DB3C171-F262-490B-B8BB-BFFA46B0586B}">
      <dsp:nvSpPr>
        <dsp:cNvPr id="0" name=""/>
        <dsp:cNvSpPr/>
      </dsp:nvSpPr>
      <dsp:spPr>
        <a:xfrm rot="5400000">
          <a:off x="4381156" y="-1523494"/>
          <a:ext cx="1814221" cy="4977192"/>
        </a:xfrm>
        <a:prstGeom prst="round2SameRect">
          <a:avLst/>
        </a:prstGeom>
        <a:solidFill>
          <a:srgbClr val="FFC000">
            <a:alpha val="90000"/>
          </a:srgbClr>
        </a:solidFill>
        <a:ln w="40000" cap="flat" cmpd="sng" algn="ctr">
          <a:solidFill>
            <a:srgbClr val="FFC000">
              <a:alpha val="9000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just" defTabSz="533400">
            <a:lnSpc>
              <a:spcPct val="100000"/>
            </a:lnSpc>
            <a:spcBef>
              <a:spcPct val="0"/>
            </a:spcBef>
            <a:spcAft>
              <a:spcPts val="600"/>
            </a:spcAft>
            <a:buChar char="••"/>
          </a:pPr>
          <a:r>
            <a:rPr lang="pl-PL" sz="1200" b="1" kern="1200" dirty="0"/>
            <a:t>Liczba </a:t>
          </a:r>
          <a:r>
            <a:rPr lang="pl-PL" sz="1200" b="1" kern="1200" dirty="0" smtClean="0"/>
            <a:t>nauczycieli </a:t>
          </a:r>
          <a:r>
            <a:rPr lang="pl-PL" sz="1200" b="1" kern="1200" dirty="0"/>
            <a:t>wychowania przedszkolnego, szkół i placówek dla dzieci i młodzieży objętych wsparciem w programie.</a:t>
          </a:r>
        </a:p>
        <a:p>
          <a:pPr marL="114300" lvl="1" indent="-114300" algn="just" defTabSz="533400">
            <a:lnSpc>
              <a:spcPct val="100000"/>
            </a:lnSpc>
            <a:spcBef>
              <a:spcPct val="0"/>
            </a:spcBef>
            <a:spcAft>
              <a:spcPts val="600"/>
            </a:spcAft>
            <a:buChar char="••"/>
          </a:pPr>
          <a:r>
            <a:rPr lang="pl-PL" sz="1200" b="1" kern="1200" dirty="0">
              <a:solidFill>
                <a:srgbClr val="FF0000"/>
              </a:solidFill>
            </a:rPr>
            <a:t>Wystąpi np. w przypadku realizacji form wsparcia w ramach typu projektu 10.2.F, 10.2.G. 10.2.H</a:t>
          </a:r>
          <a:endParaRPr lang="pl-PL" sz="1200" b="1" kern="1200" dirty="0"/>
        </a:p>
      </dsp:txBody>
      <dsp:txXfrm rot="5400000">
        <a:off x="4381156" y="-1523494"/>
        <a:ext cx="1814221" cy="4977192"/>
      </dsp:txXfrm>
    </dsp:sp>
    <dsp:sp modelId="{30A5BAFA-D867-4432-A555-078896BF780D}">
      <dsp:nvSpPr>
        <dsp:cNvPr id="0" name=""/>
        <dsp:cNvSpPr/>
      </dsp:nvSpPr>
      <dsp:spPr>
        <a:xfrm>
          <a:off x="20655" y="7175"/>
          <a:ext cx="2799671" cy="1929940"/>
        </a:xfrm>
        <a:prstGeom prst="roundRect">
          <a:avLst/>
        </a:prstGeom>
        <a:solidFill>
          <a:schemeClr val="bg1">
            <a:lumMod val="6500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lvl="0" algn="ctr" defTabSz="711200">
            <a:lnSpc>
              <a:spcPct val="90000"/>
            </a:lnSpc>
            <a:spcBef>
              <a:spcPct val="0"/>
            </a:spcBef>
            <a:spcAft>
              <a:spcPct val="35000"/>
            </a:spcAft>
          </a:pPr>
          <a:r>
            <a:rPr lang="pl-PL" sz="1600" b="1" u="sng" kern="1200" dirty="0">
              <a:solidFill>
                <a:schemeClr val="tx1"/>
              </a:solidFill>
            </a:rPr>
            <a:t>WSKAŹNIK PRODUKTU nr 3</a:t>
          </a:r>
        </a:p>
        <a:p>
          <a:pPr lvl="0" algn="ctr" defTabSz="711200">
            <a:lnSpc>
              <a:spcPct val="90000"/>
            </a:lnSpc>
            <a:spcBef>
              <a:spcPct val="0"/>
            </a:spcBef>
            <a:spcAft>
              <a:spcPct val="35000"/>
            </a:spcAft>
          </a:pPr>
          <a:r>
            <a:rPr lang="pl-PL" sz="1600" b="1" u="none" kern="1200" dirty="0">
              <a:solidFill>
                <a:srgbClr val="FF0000"/>
              </a:solidFill>
            </a:rPr>
            <a:t>Liczba nauczycieli</a:t>
          </a:r>
          <a:r>
            <a:rPr lang="pl-PL" sz="1600" b="1" u="none" kern="1200" dirty="0">
              <a:solidFill>
                <a:schemeClr val="tx1"/>
              </a:solidFill>
            </a:rPr>
            <a:t> objętych wsparciem w programie</a:t>
          </a:r>
          <a:r>
            <a:rPr lang="pl-PL" sz="1600" b="1" u="none" kern="1200" dirty="0"/>
            <a:t/>
          </a:r>
          <a:br>
            <a:rPr lang="pl-PL" sz="1600" b="1" u="none" kern="1200" dirty="0"/>
          </a:br>
          <a:endParaRPr lang="pl-PL" sz="1600" b="1" u="none" kern="1200" dirty="0"/>
        </a:p>
      </dsp:txBody>
      <dsp:txXfrm>
        <a:off x="20655" y="7175"/>
        <a:ext cx="2799671" cy="1929940"/>
      </dsp:txXfrm>
    </dsp:sp>
    <dsp:sp modelId="{6057DA86-162F-440C-8D5E-0A6D86B8CF0F}">
      <dsp:nvSpPr>
        <dsp:cNvPr id="0" name=""/>
        <dsp:cNvSpPr/>
      </dsp:nvSpPr>
      <dsp:spPr>
        <a:xfrm rot="5400000">
          <a:off x="4316310" y="507272"/>
          <a:ext cx="1933584" cy="4972332"/>
        </a:xfrm>
        <a:prstGeom prst="round2SameRect">
          <a:avLst/>
        </a:prstGeom>
        <a:solidFill>
          <a:srgbClr val="FFC000">
            <a:alpha val="90000"/>
          </a:srgbClr>
        </a:solidFill>
        <a:ln w="40000" cap="flat" cmpd="sng" algn="ctr">
          <a:solidFill>
            <a:srgbClr val="FFC000">
              <a:alpha val="9000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just" defTabSz="533400">
            <a:lnSpc>
              <a:spcPct val="90000"/>
            </a:lnSpc>
            <a:spcBef>
              <a:spcPct val="0"/>
            </a:spcBef>
            <a:spcAft>
              <a:spcPct val="15000"/>
            </a:spcAft>
            <a:buChar char="••"/>
          </a:pPr>
          <a:r>
            <a:rPr lang="pl-PL" sz="1200" b="1" kern="1200" dirty="0"/>
            <a:t>Liczba </a:t>
          </a:r>
          <a:r>
            <a:rPr lang="pl-PL" sz="1200" b="1" kern="1200" dirty="0" smtClean="0"/>
            <a:t>szkół, których </a:t>
          </a:r>
          <a:r>
            <a:rPr lang="pl-PL" sz="1200" b="1" kern="1200" dirty="0"/>
            <a:t>pracownie przedmiotowe zostały doposażone do nauczania </a:t>
          </a:r>
          <a:r>
            <a:rPr lang="pl-PL" sz="1200" b="1" kern="1200" dirty="0" smtClean="0"/>
            <a:t>przedmiotów przyrodniczych lub matematyki poprzez </a:t>
          </a:r>
          <a:r>
            <a:rPr lang="pl-PL" sz="1200" b="1" kern="1200" dirty="0" err="1" smtClean="0"/>
            <a:t>doswiadczenia</a:t>
          </a:r>
          <a:r>
            <a:rPr lang="pl-PL" sz="1200" b="1" kern="1200" dirty="0" smtClean="0"/>
            <a:t> i eksperymenty.</a:t>
          </a:r>
          <a:endParaRPr lang="pl-PL" sz="1200" b="1" kern="1200" dirty="0">
            <a:solidFill>
              <a:srgbClr val="B466E0"/>
            </a:solidFill>
          </a:endParaRPr>
        </a:p>
        <a:p>
          <a:pPr marL="114300" lvl="1" indent="-114300" algn="just" defTabSz="533400">
            <a:lnSpc>
              <a:spcPct val="90000"/>
            </a:lnSpc>
            <a:spcBef>
              <a:spcPct val="0"/>
            </a:spcBef>
            <a:spcAft>
              <a:spcPct val="15000"/>
            </a:spcAft>
            <a:buChar char="••"/>
          </a:pPr>
          <a:r>
            <a:rPr lang="pl-PL" sz="1200" b="1" kern="1200" dirty="0">
              <a:solidFill>
                <a:srgbClr val="B466E0"/>
              </a:solidFill>
            </a:rPr>
            <a:t>Uwaga! Nie wliczamy placówek systemu oświaty</a:t>
          </a:r>
        </a:p>
        <a:p>
          <a:pPr marL="114300" lvl="1" indent="-114300" algn="just" defTabSz="533400">
            <a:lnSpc>
              <a:spcPct val="90000"/>
            </a:lnSpc>
            <a:spcBef>
              <a:spcPct val="0"/>
            </a:spcBef>
            <a:spcAft>
              <a:spcPct val="15000"/>
            </a:spcAft>
            <a:buChar char="••"/>
          </a:pPr>
          <a:r>
            <a:rPr lang="pl-PL" sz="1200" b="1" kern="1200" dirty="0">
              <a:solidFill>
                <a:srgbClr val="FF0000"/>
              </a:solidFill>
            </a:rPr>
            <a:t>Wystąpi np. w przypadku realizacji form wsparcia w ramach typu projektu 10.2.B</a:t>
          </a:r>
          <a:endParaRPr lang="pl-PL" sz="1200" b="1" kern="1200" dirty="0">
            <a:solidFill>
              <a:srgbClr val="B466E0"/>
            </a:solidFill>
          </a:endParaRPr>
        </a:p>
      </dsp:txBody>
      <dsp:txXfrm rot="5400000">
        <a:off x="4316310" y="507272"/>
        <a:ext cx="1933584" cy="4972332"/>
      </dsp:txXfrm>
    </dsp:sp>
    <dsp:sp modelId="{EC26B3CA-5F55-4ED6-AEA1-83422FEC2FA3}">
      <dsp:nvSpPr>
        <dsp:cNvPr id="0" name=""/>
        <dsp:cNvSpPr/>
      </dsp:nvSpPr>
      <dsp:spPr>
        <a:xfrm>
          <a:off x="0" y="2028468"/>
          <a:ext cx="2796936" cy="1929940"/>
        </a:xfrm>
        <a:prstGeom prst="roundRect">
          <a:avLst/>
        </a:prstGeom>
        <a:solidFill>
          <a:schemeClr val="bg1">
            <a:lumMod val="6500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lvl="0" algn="ctr" defTabSz="711200">
            <a:lnSpc>
              <a:spcPct val="90000"/>
            </a:lnSpc>
            <a:spcBef>
              <a:spcPct val="0"/>
            </a:spcBef>
            <a:spcAft>
              <a:spcPct val="35000"/>
            </a:spcAft>
          </a:pPr>
          <a:r>
            <a:rPr lang="pl-PL" sz="1600" b="1" u="sng" kern="1200" dirty="0">
              <a:solidFill>
                <a:schemeClr val="tx1"/>
              </a:solidFill>
            </a:rPr>
            <a:t>WSKAŹNIK PRODUKTU nr 4</a:t>
          </a:r>
        </a:p>
        <a:p>
          <a:pPr lvl="0" algn="ctr" defTabSz="711200">
            <a:spcBef>
              <a:spcPct val="0"/>
            </a:spcBef>
            <a:spcAft>
              <a:spcPct val="35000"/>
            </a:spcAft>
          </a:pPr>
          <a:r>
            <a:rPr lang="pl-PL" sz="1600" b="1" u="none" kern="1200" dirty="0">
              <a:solidFill>
                <a:srgbClr val="FF0000"/>
              </a:solidFill>
            </a:rPr>
            <a:t>Liczba szkół</a:t>
          </a:r>
          <a:r>
            <a:rPr lang="pl-PL" sz="1600" b="1" u="none" kern="1200" dirty="0">
              <a:solidFill>
                <a:schemeClr val="tx1"/>
              </a:solidFill>
            </a:rPr>
            <a:t>, których pracownie przedmiotowe zostały doposażone w programie</a:t>
          </a:r>
        </a:p>
      </dsp:txBody>
      <dsp:txXfrm>
        <a:off x="0" y="2028468"/>
        <a:ext cx="2796936" cy="1929940"/>
      </dsp:txXfrm>
    </dsp:sp>
  </dsp:spTree>
</dsp:drawing>
</file>

<file path=ppt/diagrams/drawing19.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5DB3C171-F262-490B-B8BB-BFFA46B0586B}">
      <dsp:nvSpPr>
        <dsp:cNvPr id="0" name=""/>
        <dsp:cNvSpPr/>
      </dsp:nvSpPr>
      <dsp:spPr>
        <a:xfrm rot="5400000">
          <a:off x="4381156" y="-1523494"/>
          <a:ext cx="1814221" cy="4977192"/>
        </a:xfrm>
        <a:prstGeom prst="round2SameRect">
          <a:avLst/>
        </a:prstGeom>
        <a:solidFill>
          <a:srgbClr val="FFC000">
            <a:alpha val="90000"/>
          </a:srgbClr>
        </a:solidFill>
        <a:ln w="40000" cap="flat" cmpd="sng" algn="ctr">
          <a:solidFill>
            <a:srgbClr val="FFC000">
              <a:alpha val="9000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just" defTabSz="533400">
            <a:lnSpc>
              <a:spcPct val="100000"/>
            </a:lnSpc>
            <a:spcBef>
              <a:spcPct val="0"/>
            </a:spcBef>
            <a:spcAft>
              <a:spcPts val="600"/>
            </a:spcAft>
            <a:buChar char="••"/>
          </a:pPr>
          <a:r>
            <a:rPr lang="pl-PL" sz="1200" b="1" kern="1200" dirty="0" smtClean="0"/>
            <a:t>Liczba szkół oraz placówek systemu oświaty wyposażonych w sprzęt  rozumiany jako pomoce dydaktyczne oraz narzędzia technologii informacyjno - komunikacyjnych (TIK) do prowadzenia zajęć edukacyjnych.</a:t>
          </a:r>
          <a:endParaRPr lang="pl-PL" sz="1200" b="1" kern="1200" dirty="0"/>
        </a:p>
        <a:p>
          <a:pPr marL="114300" lvl="1" indent="-114300" algn="l" defTabSz="533400">
            <a:lnSpc>
              <a:spcPct val="90000"/>
            </a:lnSpc>
            <a:spcBef>
              <a:spcPct val="0"/>
            </a:spcBef>
            <a:spcAft>
              <a:spcPct val="15000"/>
            </a:spcAft>
            <a:buChar char="••"/>
          </a:pPr>
          <a:r>
            <a:rPr lang="pl-PL" sz="1200" b="1" kern="1200" dirty="0" smtClean="0">
              <a:solidFill>
                <a:srgbClr val="FF0000"/>
              </a:solidFill>
            </a:rPr>
            <a:t>Wystąpi np. w przypadku realizacji form wsparcia w ramach typu projektu 10.2.A, </a:t>
          </a:r>
          <a:endParaRPr lang="pl-PL" sz="1200" b="1" kern="1200" dirty="0"/>
        </a:p>
      </dsp:txBody>
      <dsp:txXfrm rot="5400000">
        <a:off x="4381156" y="-1523494"/>
        <a:ext cx="1814221" cy="4977192"/>
      </dsp:txXfrm>
    </dsp:sp>
    <dsp:sp modelId="{30A5BAFA-D867-4432-A555-078896BF780D}">
      <dsp:nvSpPr>
        <dsp:cNvPr id="0" name=""/>
        <dsp:cNvSpPr/>
      </dsp:nvSpPr>
      <dsp:spPr>
        <a:xfrm>
          <a:off x="20655" y="7175"/>
          <a:ext cx="2799671" cy="1929940"/>
        </a:xfrm>
        <a:prstGeom prst="roundRect">
          <a:avLst/>
        </a:prstGeom>
        <a:solidFill>
          <a:schemeClr val="bg1">
            <a:lumMod val="6500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lvl="0" algn="ctr" defTabSz="711200">
            <a:lnSpc>
              <a:spcPct val="90000"/>
            </a:lnSpc>
            <a:spcBef>
              <a:spcPct val="0"/>
            </a:spcBef>
            <a:spcAft>
              <a:spcPct val="35000"/>
            </a:spcAft>
          </a:pPr>
          <a:r>
            <a:rPr lang="pl-PL" sz="1600" b="1" u="sng" kern="1200" dirty="0" smtClean="0">
              <a:solidFill>
                <a:schemeClr val="tx1"/>
              </a:solidFill>
            </a:rPr>
            <a:t>WSKAŹNIK PRODUKTU nr 5</a:t>
          </a:r>
        </a:p>
        <a:p>
          <a:pPr lvl="0" algn="ctr" defTabSz="711200">
            <a:lnSpc>
              <a:spcPct val="90000"/>
            </a:lnSpc>
            <a:spcBef>
              <a:spcPct val="0"/>
            </a:spcBef>
            <a:spcAft>
              <a:spcPct val="35000"/>
            </a:spcAft>
          </a:pPr>
          <a:r>
            <a:rPr lang="pl-PL" sz="1600" b="1" u="none" kern="1200" dirty="0" smtClean="0">
              <a:solidFill>
                <a:srgbClr val="FF0000"/>
              </a:solidFill>
            </a:rPr>
            <a:t>Liczba szkół i placówek systemu oświaty </a:t>
          </a:r>
          <a:r>
            <a:rPr lang="pl-PL" sz="1600" b="1" u="none" kern="1200" dirty="0" smtClean="0">
              <a:solidFill>
                <a:schemeClr val="tx1"/>
              </a:solidFill>
            </a:rPr>
            <a:t>wyposażonych w ramach programu w sprzęt TIK do prowadzenia zajęć edukacyjnych</a:t>
          </a:r>
          <a:r>
            <a:rPr lang="pl-PL" sz="1600" b="1" u="none" kern="1200" dirty="0"/>
            <a:t/>
          </a:r>
          <a:br>
            <a:rPr lang="pl-PL" sz="1600" b="1" u="none" kern="1200" dirty="0"/>
          </a:br>
          <a:endParaRPr lang="pl-PL" sz="1600" b="1" u="none" kern="1200" dirty="0"/>
        </a:p>
      </dsp:txBody>
      <dsp:txXfrm>
        <a:off x="20655" y="7175"/>
        <a:ext cx="2799671" cy="1929940"/>
      </dsp:txXfrm>
    </dsp:sp>
    <dsp:sp modelId="{6057DA86-162F-440C-8D5E-0A6D86B8CF0F}">
      <dsp:nvSpPr>
        <dsp:cNvPr id="0" name=""/>
        <dsp:cNvSpPr/>
      </dsp:nvSpPr>
      <dsp:spPr>
        <a:xfrm rot="5400000">
          <a:off x="4316310" y="507272"/>
          <a:ext cx="1933584" cy="4972332"/>
        </a:xfrm>
        <a:prstGeom prst="round2SameRect">
          <a:avLst/>
        </a:prstGeom>
        <a:solidFill>
          <a:srgbClr val="FFC000">
            <a:alpha val="90000"/>
          </a:srgbClr>
        </a:solidFill>
        <a:ln w="40000" cap="flat" cmpd="sng" algn="ctr">
          <a:solidFill>
            <a:srgbClr val="FFC000">
              <a:alpha val="9000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just" defTabSz="533400">
            <a:lnSpc>
              <a:spcPct val="90000"/>
            </a:lnSpc>
            <a:spcBef>
              <a:spcPct val="0"/>
            </a:spcBef>
            <a:spcAft>
              <a:spcPct val="15000"/>
            </a:spcAft>
            <a:buChar char="••"/>
          </a:pPr>
          <a:r>
            <a:rPr lang="pl-PL" sz="1200" b="1" kern="1200" dirty="0" smtClean="0"/>
            <a:t>Liczba uczniów szczególnie uzdolnionych, którzy otrzymali stypendia dzięki dofinansowaniu Europejskiego Funduszu Społecznego</a:t>
          </a:r>
          <a:endParaRPr lang="pl-PL" sz="1200" b="1" kern="1200" dirty="0">
            <a:solidFill>
              <a:srgbClr val="B466E0"/>
            </a:solidFill>
          </a:endParaRPr>
        </a:p>
        <a:p>
          <a:pPr marL="114300" lvl="1" indent="-114300" algn="l" defTabSz="533400">
            <a:lnSpc>
              <a:spcPct val="90000"/>
            </a:lnSpc>
            <a:spcBef>
              <a:spcPct val="0"/>
            </a:spcBef>
            <a:spcAft>
              <a:spcPct val="15000"/>
            </a:spcAft>
            <a:buChar char="••"/>
          </a:pPr>
          <a:r>
            <a:rPr lang="pl-PL" sz="1200" b="1" kern="1200" dirty="0" smtClean="0"/>
            <a:t>Szczególne uzdolnienia uczniów dotyczą przedmiotów: </a:t>
          </a:r>
          <a:r>
            <a:rPr lang="pl-PL" sz="1200" b="1" kern="1200" dirty="0" smtClean="0">
              <a:solidFill>
                <a:schemeClr val="tx1"/>
              </a:solidFill>
            </a:rPr>
            <a:t>przyrodniczych, informatycznych, języków obcych, matematyki lub przedsiębiorczości</a:t>
          </a:r>
          <a:endParaRPr lang="pl-PL" sz="1200" b="1" kern="1200" dirty="0">
            <a:solidFill>
              <a:schemeClr val="tx1"/>
            </a:solidFill>
          </a:endParaRPr>
        </a:p>
        <a:p>
          <a:pPr marL="114300" lvl="1" indent="-114300" algn="l" defTabSz="533400">
            <a:lnSpc>
              <a:spcPct val="90000"/>
            </a:lnSpc>
            <a:spcBef>
              <a:spcPct val="0"/>
            </a:spcBef>
            <a:spcAft>
              <a:spcPct val="15000"/>
            </a:spcAft>
            <a:buChar char="••"/>
          </a:pPr>
          <a:r>
            <a:rPr lang="pl-PL" sz="1200" b="1" kern="1200" dirty="0" smtClean="0">
              <a:solidFill>
                <a:srgbClr val="FF0000"/>
              </a:solidFill>
            </a:rPr>
            <a:t>Wystąpi  w przypadku realizacji formy wsparcia w ramach typu projektu 10.2.C</a:t>
          </a:r>
          <a:endParaRPr lang="pl-PL" sz="1200" b="1" kern="1200" dirty="0">
            <a:solidFill>
              <a:srgbClr val="FF0000"/>
            </a:solidFill>
          </a:endParaRPr>
        </a:p>
      </dsp:txBody>
      <dsp:txXfrm rot="5400000">
        <a:off x="4316310" y="507272"/>
        <a:ext cx="1933584" cy="4972332"/>
      </dsp:txXfrm>
    </dsp:sp>
    <dsp:sp modelId="{EC26B3CA-5F55-4ED6-AEA1-83422FEC2FA3}">
      <dsp:nvSpPr>
        <dsp:cNvPr id="0" name=""/>
        <dsp:cNvSpPr/>
      </dsp:nvSpPr>
      <dsp:spPr>
        <a:xfrm>
          <a:off x="0" y="2028468"/>
          <a:ext cx="2796936" cy="1929940"/>
        </a:xfrm>
        <a:prstGeom prst="roundRect">
          <a:avLst/>
        </a:prstGeom>
        <a:solidFill>
          <a:schemeClr val="bg1">
            <a:lumMod val="6500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lvl="0" algn="ctr" defTabSz="711200">
            <a:lnSpc>
              <a:spcPct val="90000"/>
            </a:lnSpc>
            <a:spcBef>
              <a:spcPct val="0"/>
            </a:spcBef>
            <a:spcAft>
              <a:spcPct val="35000"/>
            </a:spcAft>
          </a:pPr>
          <a:r>
            <a:rPr lang="pl-PL" sz="1600" b="1" u="sng" kern="1200" dirty="0">
              <a:solidFill>
                <a:schemeClr val="tx1"/>
              </a:solidFill>
            </a:rPr>
            <a:t>WSKAŹNIK PRODUKTU nr </a:t>
          </a:r>
          <a:r>
            <a:rPr lang="pl-PL" sz="1600" b="1" u="sng" kern="1200" dirty="0" smtClean="0">
              <a:solidFill>
                <a:schemeClr val="tx1"/>
              </a:solidFill>
            </a:rPr>
            <a:t>6</a:t>
          </a:r>
          <a:endParaRPr lang="pl-PL" sz="1600" b="1" u="sng" kern="1200" dirty="0">
            <a:solidFill>
              <a:schemeClr val="tx1"/>
            </a:solidFill>
          </a:endParaRPr>
        </a:p>
        <a:p>
          <a:pPr lvl="0" algn="ctr" defTabSz="711200">
            <a:spcBef>
              <a:spcPct val="0"/>
            </a:spcBef>
            <a:spcAft>
              <a:spcPct val="35000"/>
            </a:spcAft>
          </a:pPr>
          <a:r>
            <a:rPr lang="pl-PL" sz="1600" b="1" u="none" kern="1200" dirty="0">
              <a:solidFill>
                <a:srgbClr val="FF0000"/>
              </a:solidFill>
            </a:rPr>
            <a:t>Liczba </a:t>
          </a:r>
          <a:r>
            <a:rPr lang="pl-PL" sz="1600" b="1" u="none" kern="1200" dirty="0" smtClean="0">
              <a:solidFill>
                <a:srgbClr val="FF0000"/>
              </a:solidFill>
            </a:rPr>
            <a:t>uczniów</a:t>
          </a:r>
          <a:r>
            <a:rPr lang="pl-PL" sz="1600" b="1" u="none" kern="1200" dirty="0" smtClean="0">
              <a:solidFill>
                <a:schemeClr val="tx1"/>
              </a:solidFill>
            </a:rPr>
            <a:t>, objętych wsparciem stypendialnym w programie</a:t>
          </a:r>
          <a:endParaRPr lang="pl-PL" sz="1600" b="1" u="none" kern="1200" dirty="0">
            <a:solidFill>
              <a:schemeClr val="tx1"/>
            </a:solidFill>
          </a:endParaRPr>
        </a:p>
      </dsp:txBody>
      <dsp:txXfrm>
        <a:off x="0" y="2028468"/>
        <a:ext cx="2796936" cy="1929940"/>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5DB3C171-F262-490B-B8BB-BFFA46B0586B}">
      <dsp:nvSpPr>
        <dsp:cNvPr id="0" name=""/>
        <dsp:cNvSpPr/>
      </dsp:nvSpPr>
      <dsp:spPr>
        <a:xfrm rot="5400000">
          <a:off x="4367446" y="-1562914"/>
          <a:ext cx="1846501" cy="4972332"/>
        </a:xfrm>
        <a:prstGeom prst="round2SameRect">
          <a:avLst/>
        </a:prstGeom>
        <a:solidFill>
          <a:srgbClr val="FFC000">
            <a:alpha val="90000"/>
          </a:srgbClr>
        </a:solidFill>
        <a:ln w="40000" cap="flat" cmpd="sng" algn="ctr">
          <a:solidFill>
            <a:srgbClr val="FFC000">
              <a:alpha val="9000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just" defTabSz="622300">
            <a:lnSpc>
              <a:spcPct val="100000"/>
            </a:lnSpc>
            <a:spcBef>
              <a:spcPct val="0"/>
            </a:spcBef>
            <a:spcAft>
              <a:spcPts val="600"/>
            </a:spcAft>
            <a:buChar char="••"/>
          </a:pPr>
          <a:r>
            <a:rPr lang="pl-PL" sz="1400" kern="1200" dirty="0"/>
            <a:t>Wnioskodawca </a:t>
          </a:r>
          <a:r>
            <a:rPr lang="pl-PL" sz="1400" b="1" kern="1200" dirty="0"/>
            <a:t>jest uprawniony </a:t>
          </a:r>
          <a:r>
            <a:rPr lang="pl-PL" sz="1400" kern="1200" dirty="0"/>
            <a:t>do ubiegania się </a:t>
          </a:r>
          <a:br>
            <a:rPr lang="pl-PL" sz="1400" kern="1200" dirty="0"/>
          </a:br>
          <a:r>
            <a:rPr lang="pl-PL" sz="1400" kern="1200" dirty="0"/>
            <a:t>o wsparcie zgodnie z zapisami regulaminu konkursu.</a:t>
          </a:r>
          <a:endParaRPr lang="pl-PL" sz="1400" b="1" kern="1200" dirty="0"/>
        </a:p>
      </dsp:txBody>
      <dsp:txXfrm rot="5400000">
        <a:off x="4367446" y="-1562914"/>
        <a:ext cx="1846501" cy="4972332"/>
      </dsp:txXfrm>
    </dsp:sp>
    <dsp:sp modelId="{30A5BAFA-D867-4432-A555-078896BF780D}">
      <dsp:nvSpPr>
        <dsp:cNvPr id="0" name=""/>
        <dsp:cNvSpPr/>
      </dsp:nvSpPr>
      <dsp:spPr>
        <a:xfrm>
          <a:off x="24432" y="129685"/>
          <a:ext cx="2796936" cy="1598802"/>
        </a:xfrm>
        <a:prstGeom prst="roundRect">
          <a:avLst/>
        </a:prstGeom>
        <a:solidFill>
          <a:schemeClr val="bg1">
            <a:lumMod val="6500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lvl="0" algn="ctr" defTabSz="711200">
            <a:lnSpc>
              <a:spcPct val="90000"/>
            </a:lnSpc>
            <a:spcBef>
              <a:spcPct val="0"/>
            </a:spcBef>
            <a:spcAft>
              <a:spcPct val="35000"/>
            </a:spcAft>
          </a:pPr>
          <a:r>
            <a:rPr lang="pl-PL" sz="1600" b="1" kern="1200" dirty="0">
              <a:solidFill>
                <a:schemeClr val="tx1"/>
              </a:solidFill>
            </a:rPr>
            <a:t>3. </a:t>
          </a:r>
          <a:r>
            <a:rPr lang="pl-PL" sz="1600" b="1" kern="1200" dirty="0" err="1">
              <a:solidFill>
                <a:schemeClr val="tx1"/>
              </a:solidFill>
            </a:rPr>
            <a:t>Kwalifikowalność</a:t>
          </a:r>
          <a:r>
            <a:rPr lang="pl-PL" sz="1600" b="1" kern="1200" dirty="0">
              <a:solidFill>
                <a:schemeClr val="tx1"/>
              </a:solidFill>
            </a:rPr>
            <a:t> wnioskodawcy</a:t>
          </a:r>
          <a:endParaRPr lang="pl-PL" sz="1600" b="1" u="sng" kern="1200" dirty="0">
            <a:solidFill>
              <a:schemeClr val="tx1"/>
            </a:solidFill>
          </a:endParaRPr>
        </a:p>
      </dsp:txBody>
      <dsp:txXfrm>
        <a:off x="24432" y="129685"/>
        <a:ext cx="2796936" cy="1598802"/>
      </dsp:txXfrm>
    </dsp:sp>
    <dsp:sp modelId="{6057DA86-162F-440C-8D5E-0A6D86B8CF0F}">
      <dsp:nvSpPr>
        <dsp:cNvPr id="0" name=""/>
        <dsp:cNvSpPr/>
      </dsp:nvSpPr>
      <dsp:spPr>
        <a:xfrm rot="5400000">
          <a:off x="4485989" y="241250"/>
          <a:ext cx="1601821" cy="4972332"/>
        </a:xfrm>
        <a:prstGeom prst="round2SameRect">
          <a:avLst/>
        </a:prstGeom>
        <a:solidFill>
          <a:srgbClr val="FFC000">
            <a:alpha val="90000"/>
          </a:srgbClr>
        </a:solidFill>
        <a:ln w="40000" cap="flat" cmpd="sng" algn="ctr">
          <a:solidFill>
            <a:srgbClr val="FFC000">
              <a:alpha val="9000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57150" lvl="1" indent="-57150" algn="just" defTabSz="444500">
            <a:lnSpc>
              <a:spcPct val="90000"/>
            </a:lnSpc>
            <a:spcBef>
              <a:spcPct val="0"/>
            </a:spcBef>
            <a:spcAft>
              <a:spcPct val="15000"/>
            </a:spcAft>
            <a:buChar char="••"/>
          </a:pPr>
          <a:r>
            <a:rPr lang="pl-PL" sz="1000" kern="1200" dirty="0"/>
            <a:t>Wybór partnerów został dokonany w sposób prawidłowy, to znaczy:</a:t>
          </a:r>
          <a:endParaRPr lang="pl-PL" sz="1000" b="1" kern="1200" dirty="0">
            <a:solidFill>
              <a:schemeClr val="tx1"/>
            </a:solidFill>
          </a:endParaRPr>
        </a:p>
        <a:p>
          <a:pPr marL="114300" lvl="2" indent="-57150" algn="just" defTabSz="444500">
            <a:lnSpc>
              <a:spcPct val="90000"/>
            </a:lnSpc>
            <a:spcBef>
              <a:spcPct val="0"/>
            </a:spcBef>
            <a:spcAft>
              <a:spcPct val="15000"/>
            </a:spcAft>
            <a:buChar char="••"/>
          </a:pPr>
          <a:r>
            <a:rPr lang="pl-PL" sz="1000" b="1" kern="1200" dirty="0" smtClean="0"/>
            <a:t>czy wybór partnerów został dokonany przed złożeniem wniosku o dofinansowanie</a:t>
          </a:r>
          <a:r>
            <a:rPr lang="pl-PL" sz="1000" kern="1200" dirty="0" smtClean="0"/>
            <a:t>,</a:t>
          </a:r>
          <a:endParaRPr lang="pl-PL" sz="1000" kern="1200" dirty="0"/>
        </a:p>
        <a:p>
          <a:pPr marL="114300" lvl="2" indent="-57150" algn="just" defTabSz="444500">
            <a:lnSpc>
              <a:spcPct val="90000"/>
            </a:lnSpc>
            <a:spcBef>
              <a:spcPct val="0"/>
            </a:spcBef>
            <a:spcAft>
              <a:spcPct val="15000"/>
            </a:spcAft>
            <a:buChar char="••"/>
          </a:pPr>
          <a:r>
            <a:rPr lang="pl-PL" sz="1000" kern="1200" dirty="0" smtClean="0"/>
            <a:t>czy jeśli inicjującym projekt partnerski jest podmiot, o którym mowa w art. 3 ust. 1 ustawy z dnia 29 stycznia 2004 r. - Prawo zamówień publicznych, sprawdzane jest </a:t>
          </a:r>
          <a:r>
            <a:rPr lang="pl-PL" sz="1000" b="1" kern="1200" dirty="0" smtClean="0"/>
            <a:t>czy wybór partnerów spośród podmiotów innych niż wymienione w art. 3 ust. 1 </a:t>
          </a:r>
          <a:r>
            <a:rPr lang="pl-PL" sz="1000" b="1" kern="1200" dirty="0" err="1" smtClean="0"/>
            <a:t>pkt</a:t>
          </a:r>
          <a:r>
            <a:rPr lang="pl-PL" sz="1000" b="1" kern="1200" dirty="0" smtClean="0"/>
            <a:t> 1-3a tej ustawy, został dokonany z zachowaniem zasady przejrzystości i równego traktowania,</a:t>
          </a:r>
          <a:r>
            <a:rPr lang="pl-PL" sz="1000" kern="1200" dirty="0" smtClean="0"/>
            <a:t> w szczególności zgodnie z zasadami określonymi w art. 33 ust. 2 ustawy z dnia 11 lipca 2014 r. o zasadach realizacji programów w zakresie polityki spójności finansowanych w perspektywie finansowej 2014–2020.</a:t>
          </a:r>
          <a:endParaRPr lang="pl-PL" sz="1000" kern="1200" dirty="0"/>
        </a:p>
      </dsp:txBody>
      <dsp:txXfrm rot="5400000">
        <a:off x="4485989" y="241250"/>
        <a:ext cx="1601821" cy="4972332"/>
      </dsp:txXfrm>
    </dsp:sp>
    <dsp:sp modelId="{EC26B3CA-5F55-4ED6-AEA1-83422FEC2FA3}">
      <dsp:nvSpPr>
        <dsp:cNvPr id="0" name=""/>
        <dsp:cNvSpPr/>
      </dsp:nvSpPr>
      <dsp:spPr>
        <a:xfrm>
          <a:off x="3797" y="1928015"/>
          <a:ext cx="2796936" cy="1598802"/>
        </a:xfrm>
        <a:prstGeom prst="roundRect">
          <a:avLst/>
        </a:prstGeom>
        <a:solidFill>
          <a:schemeClr val="bg1">
            <a:lumMod val="6500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lvl="0" algn="ctr" defTabSz="711200">
            <a:lnSpc>
              <a:spcPct val="90000"/>
            </a:lnSpc>
            <a:spcBef>
              <a:spcPct val="0"/>
            </a:spcBef>
            <a:spcAft>
              <a:spcPct val="35000"/>
            </a:spcAft>
          </a:pPr>
          <a:r>
            <a:rPr lang="pl-PL" sz="1600" b="1" kern="1200" dirty="0">
              <a:solidFill>
                <a:srgbClr val="FF0000"/>
              </a:solidFill>
            </a:rPr>
            <a:t>4. Prawidłowość wyboru partnerów w projekcie</a:t>
          </a:r>
        </a:p>
      </dsp:txBody>
      <dsp:txXfrm>
        <a:off x="3797" y="1928015"/>
        <a:ext cx="2796936" cy="1598802"/>
      </dsp:txXfrm>
    </dsp:sp>
  </dsp:spTree>
</dsp:drawing>
</file>

<file path=ppt/diagrams/drawing20.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5DB3C171-F262-490B-B8BB-BFFA46B0586B}">
      <dsp:nvSpPr>
        <dsp:cNvPr id="0" name=""/>
        <dsp:cNvSpPr/>
      </dsp:nvSpPr>
      <dsp:spPr>
        <a:xfrm rot="5400000">
          <a:off x="4380353" y="-1523494"/>
          <a:ext cx="1815827" cy="4977192"/>
        </a:xfrm>
        <a:prstGeom prst="round2SameRect">
          <a:avLst/>
        </a:prstGeom>
        <a:solidFill>
          <a:srgbClr val="FFC000">
            <a:alpha val="90000"/>
          </a:srgbClr>
        </a:solidFill>
        <a:ln w="40000" cap="flat" cmpd="sng" algn="ctr">
          <a:solidFill>
            <a:srgbClr val="FFC000">
              <a:alpha val="9000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just" defTabSz="533400">
            <a:lnSpc>
              <a:spcPct val="100000"/>
            </a:lnSpc>
            <a:spcBef>
              <a:spcPct val="0"/>
            </a:spcBef>
            <a:spcAft>
              <a:spcPts val="600"/>
            </a:spcAft>
            <a:buChar char="••"/>
          </a:pPr>
          <a:r>
            <a:rPr lang="pl-PL" sz="1200" b="1" kern="1200" dirty="0"/>
            <a:t>Liczba uczniów </a:t>
          </a:r>
          <a:r>
            <a:rPr lang="pl-PL" sz="1200" b="1" kern="1200" dirty="0" smtClean="0"/>
            <a:t>którzy </a:t>
          </a:r>
          <a:r>
            <a:rPr lang="pl-PL" sz="1200" b="1" kern="1200" dirty="0"/>
            <a:t>dzięki wsparciu z EFS nabyli kompetencje kluczowe</a:t>
          </a:r>
        </a:p>
        <a:p>
          <a:pPr marL="114300" lvl="1" indent="-114300" algn="just" defTabSz="533400">
            <a:lnSpc>
              <a:spcPct val="100000"/>
            </a:lnSpc>
            <a:spcBef>
              <a:spcPct val="0"/>
            </a:spcBef>
            <a:spcAft>
              <a:spcPts val="600"/>
            </a:spcAft>
            <a:buChar char="••"/>
          </a:pPr>
          <a:r>
            <a:rPr lang="pl-PL" sz="1200" b="1" kern="1200" dirty="0">
              <a:solidFill>
                <a:srgbClr val="FF0000"/>
              </a:solidFill>
            </a:rPr>
            <a:t>Wystąpi np. w przypadku realizacji form wsparcia w ramach typu projektu 10.2.A, </a:t>
          </a:r>
          <a:endParaRPr lang="pl-PL" sz="1200" b="1" kern="1200" dirty="0"/>
        </a:p>
      </dsp:txBody>
      <dsp:txXfrm rot="5400000">
        <a:off x="4380353" y="-1523494"/>
        <a:ext cx="1815827" cy="4977192"/>
      </dsp:txXfrm>
    </dsp:sp>
    <dsp:sp modelId="{30A5BAFA-D867-4432-A555-078896BF780D}">
      <dsp:nvSpPr>
        <dsp:cNvPr id="0" name=""/>
        <dsp:cNvSpPr/>
      </dsp:nvSpPr>
      <dsp:spPr>
        <a:xfrm>
          <a:off x="20655" y="7175"/>
          <a:ext cx="2799671" cy="1929940"/>
        </a:xfrm>
        <a:prstGeom prst="roundRect">
          <a:avLst/>
        </a:prstGeom>
        <a:solidFill>
          <a:schemeClr val="bg1">
            <a:lumMod val="6500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lvl="0" algn="ctr" defTabSz="711200">
            <a:lnSpc>
              <a:spcPct val="90000"/>
            </a:lnSpc>
            <a:spcBef>
              <a:spcPct val="0"/>
            </a:spcBef>
            <a:spcAft>
              <a:spcPct val="35000"/>
            </a:spcAft>
          </a:pPr>
          <a:r>
            <a:rPr lang="pl-PL" sz="1600" b="1" u="sng" kern="1200" dirty="0">
              <a:solidFill>
                <a:schemeClr val="tx1"/>
              </a:solidFill>
            </a:rPr>
            <a:t>WSKAŹNIK REZULTATU nr 1</a:t>
          </a:r>
        </a:p>
        <a:p>
          <a:pPr lvl="0" algn="ctr" defTabSz="711200">
            <a:lnSpc>
              <a:spcPct val="90000"/>
            </a:lnSpc>
            <a:spcBef>
              <a:spcPct val="0"/>
            </a:spcBef>
            <a:spcAft>
              <a:spcPct val="35000"/>
            </a:spcAft>
          </a:pPr>
          <a:r>
            <a:rPr lang="pl-PL" sz="1600" b="1" u="none" kern="1200" dirty="0">
              <a:solidFill>
                <a:srgbClr val="FF0000"/>
              </a:solidFill>
            </a:rPr>
            <a:t>Liczba uczniów</a:t>
          </a:r>
          <a:r>
            <a:rPr lang="pl-PL" sz="1600" b="1" u="none" kern="1200" dirty="0">
              <a:solidFill>
                <a:schemeClr val="tx1"/>
              </a:solidFill>
            </a:rPr>
            <a:t>, którzy nabyli kompetencje kluczowe po opuszczeniu programu</a:t>
          </a:r>
          <a:endParaRPr lang="pl-PL" sz="1600" b="1" u="none" kern="1200" dirty="0"/>
        </a:p>
      </dsp:txBody>
      <dsp:txXfrm>
        <a:off x="20655" y="7175"/>
        <a:ext cx="2799671" cy="1929940"/>
      </dsp:txXfrm>
    </dsp:sp>
    <dsp:sp modelId="{6057DA86-162F-440C-8D5E-0A6D86B8CF0F}">
      <dsp:nvSpPr>
        <dsp:cNvPr id="0" name=""/>
        <dsp:cNvSpPr/>
      </dsp:nvSpPr>
      <dsp:spPr>
        <a:xfrm rot="5400000">
          <a:off x="4316310" y="507272"/>
          <a:ext cx="1933584" cy="4972332"/>
        </a:xfrm>
        <a:prstGeom prst="round2SameRect">
          <a:avLst/>
        </a:prstGeom>
        <a:solidFill>
          <a:srgbClr val="FFC000">
            <a:alpha val="90000"/>
          </a:srgbClr>
        </a:solidFill>
        <a:ln w="40000" cap="flat" cmpd="sng" algn="ctr">
          <a:solidFill>
            <a:srgbClr val="FFC000">
              <a:alpha val="9000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57150" lvl="1" indent="-57150" algn="just" defTabSz="444500">
            <a:lnSpc>
              <a:spcPct val="90000"/>
            </a:lnSpc>
            <a:spcBef>
              <a:spcPct val="0"/>
            </a:spcBef>
            <a:spcAft>
              <a:spcPct val="15000"/>
            </a:spcAft>
            <a:buChar char="••"/>
          </a:pPr>
          <a:r>
            <a:rPr lang="pl-PL" sz="1000" b="1" kern="1200" dirty="0">
              <a:solidFill>
                <a:schemeClr val="tx1"/>
              </a:solidFill>
              <a:latin typeface="+mn-lt"/>
            </a:rPr>
            <a:t>Liczba nauczycieli, </a:t>
          </a:r>
          <a:r>
            <a:rPr lang="pl-PL" sz="1000" b="1" kern="1200" dirty="0" smtClean="0">
              <a:solidFill>
                <a:schemeClr val="tx1"/>
              </a:solidFill>
              <a:latin typeface="+mn-lt"/>
            </a:rPr>
            <a:t>którzy uzyskali </a:t>
          </a:r>
          <a:r>
            <a:rPr lang="pl-PL" sz="1000" b="1" kern="1200" dirty="0">
              <a:solidFill>
                <a:schemeClr val="tx1"/>
              </a:solidFill>
              <a:latin typeface="+mn-lt"/>
            </a:rPr>
            <a:t>kwalifikacje lub </a:t>
          </a:r>
          <a:r>
            <a:rPr lang="pl-PL" sz="1000" b="1" kern="1200" dirty="0" smtClean="0">
              <a:solidFill>
                <a:schemeClr val="tx1"/>
              </a:solidFill>
              <a:latin typeface="+mn-lt"/>
            </a:rPr>
            <a:t>nabyli </a:t>
          </a:r>
          <a:r>
            <a:rPr lang="pl-PL" sz="1000" b="1" kern="1200" dirty="0">
              <a:solidFill>
                <a:schemeClr val="tx1"/>
              </a:solidFill>
              <a:latin typeface="+mn-lt"/>
            </a:rPr>
            <a:t>kompetencje po opuszczeniu programu.</a:t>
          </a:r>
        </a:p>
        <a:p>
          <a:pPr marL="57150" lvl="1" indent="-57150" algn="just" defTabSz="444500">
            <a:lnSpc>
              <a:spcPct val="90000"/>
            </a:lnSpc>
            <a:spcBef>
              <a:spcPct val="0"/>
            </a:spcBef>
            <a:spcAft>
              <a:spcPct val="15000"/>
            </a:spcAft>
            <a:buChar char="••"/>
          </a:pPr>
          <a:r>
            <a:rPr lang="pl-PL" sz="1000" b="1" kern="1200" dirty="0">
              <a:latin typeface="+mn-lt"/>
            </a:rPr>
            <a:t>Przez uzyskanie kwalifikacji należy rozumieć formalny wynik oceny i walidacji, uzyskany w momencie potwierdzenia przez właściwy organ, że dana osoba osiągnęła efekty uczenia się spełniające określone standardy. Tym samym uczestnika można uwzględnić w ww. wskaźniku jeżeli zda formalny egzamin potwierdzający zdobyte kwalifikacje. </a:t>
          </a:r>
          <a:endParaRPr lang="pl-PL" sz="1000" b="1" kern="1200" dirty="0">
            <a:solidFill>
              <a:srgbClr val="B466E0"/>
            </a:solidFill>
            <a:latin typeface="+mn-lt"/>
          </a:endParaRPr>
        </a:p>
        <a:p>
          <a:pPr marL="57150" lvl="1" indent="-57150" algn="just" defTabSz="444500">
            <a:lnSpc>
              <a:spcPct val="90000"/>
            </a:lnSpc>
            <a:spcBef>
              <a:spcPct val="0"/>
            </a:spcBef>
            <a:spcAft>
              <a:spcPct val="15000"/>
            </a:spcAft>
            <a:buChar char="••"/>
          </a:pPr>
          <a:r>
            <a:rPr lang="pl-PL" sz="1000" b="1" kern="1200" dirty="0">
              <a:solidFill>
                <a:srgbClr val="FF0000"/>
              </a:solidFill>
            </a:rPr>
            <a:t>Wystąpi np. w przypadku realizacji form wsparcia w ramach typu projektu 10.2.F, 10.2.G, 10.2.H </a:t>
          </a:r>
          <a:endParaRPr lang="pl-PL" sz="1000" b="1" kern="1200" dirty="0">
            <a:solidFill>
              <a:srgbClr val="B466E0"/>
            </a:solidFill>
            <a:latin typeface="+mn-lt"/>
          </a:endParaRPr>
        </a:p>
      </dsp:txBody>
      <dsp:txXfrm rot="5400000">
        <a:off x="4316310" y="507272"/>
        <a:ext cx="1933584" cy="4972332"/>
      </dsp:txXfrm>
    </dsp:sp>
    <dsp:sp modelId="{EC26B3CA-5F55-4ED6-AEA1-83422FEC2FA3}">
      <dsp:nvSpPr>
        <dsp:cNvPr id="0" name=""/>
        <dsp:cNvSpPr/>
      </dsp:nvSpPr>
      <dsp:spPr>
        <a:xfrm>
          <a:off x="0" y="2028468"/>
          <a:ext cx="2796936" cy="1929940"/>
        </a:xfrm>
        <a:prstGeom prst="roundRect">
          <a:avLst/>
        </a:prstGeom>
        <a:solidFill>
          <a:schemeClr val="bg1">
            <a:lumMod val="6500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lvl="0" algn="ctr" defTabSz="711200">
            <a:lnSpc>
              <a:spcPct val="90000"/>
            </a:lnSpc>
            <a:spcBef>
              <a:spcPct val="0"/>
            </a:spcBef>
            <a:spcAft>
              <a:spcPct val="35000"/>
            </a:spcAft>
          </a:pPr>
          <a:r>
            <a:rPr lang="pl-PL" sz="1600" b="1" u="sng" kern="1200" dirty="0">
              <a:solidFill>
                <a:schemeClr val="tx1"/>
              </a:solidFill>
            </a:rPr>
            <a:t>WSKAŹNIK REZULTATU nr 2</a:t>
          </a:r>
        </a:p>
        <a:p>
          <a:pPr lvl="0" algn="ctr" defTabSz="711200">
            <a:lnSpc>
              <a:spcPct val="90000"/>
            </a:lnSpc>
            <a:spcBef>
              <a:spcPct val="0"/>
            </a:spcBef>
            <a:spcAft>
              <a:spcPct val="35000"/>
            </a:spcAft>
          </a:pPr>
          <a:r>
            <a:rPr lang="pl-PL" sz="1600" b="1" u="none" kern="1200" dirty="0">
              <a:solidFill>
                <a:srgbClr val="FF0000"/>
              </a:solidFill>
            </a:rPr>
            <a:t>Liczba nauczycieli</a:t>
          </a:r>
          <a:r>
            <a:rPr lang="pl-PL" sz="1600" b="1" u="none" kern="1200" dirty="0">
              <a:solidFill>
                <a:schemeClr val="tx1"/>
              </a:solidFill>
            </a:rPr>
            <a:t>, którzy uzyskali kwalifikacje lub nabyli kompetencje po opuszczeniu programu</a:t>
          </a:r>
        </a:p>
      </dsp:txBody>
      <dsp:txXfrm>
        <a:off x="0" y="2028468"/>
        <a:ext cx="2796936" cy="1929940"/>
      </dsp:txXfrm>
    </dsp:sp>
  </dsp:spTree>
</dsp:drawing>
</file>

<file path=ppt/diagrams/drawing2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5DB3C171-F262-490B-B8BB-BFFA46B0586B}">
      <dsp:nvSpPr>
        <dsp:cNvPr id="0" name=""/>
        <dsp:cNvSpPr/>
      </dsp:nvSpPr>
      <dsp:spPr>
        <a:xfrm rot="5400000">
          <a:off x="4379444" y="-1522688"/>
          <a:ext cx="1817646" cy="4977192"/>
        </a:xfrm>
        <a:prstGeom prst="round2SameRect">
          <a:avLst/>
        </a:prstGeom>
        <a:solidFill>
          <a:srgbClr val="FFC000">
            <a:alpha val="90000"/>
          </a:srgbClr>
        </a:solidFill>
        <a:ln w="40000" cap="flat" cmpd="sng" algn="ctr">
          <a:solidFill>
            <a:srgbClr val="FFC000">
              <a:alpha val="9000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just" defTabSz="533400">
            <a:lnSpc>
              <a:spcPct val="100000"/>
            </a:lnSpc>
            <a:spcBef>
              <a:spcPct val="0"/>
            </a:spcBef>
            <a:spcAft>
              <a:spcPts val="600"/>
            </a:spcAft>
            <a:buChar char="••"/>
          </a:pPr>
          <a:r>
            <a:rPr lang="pl-PL" sz="1200" b="1" kern="1200" dirty="0"/>
            <a:t>Liczba </a:t>
          </a:r>
          <a:r>
            <a:rPr lang="pl-PL" sz="1200" b="1" kern="1200" dirty="0" smtClean="0"/>
            <a:t>szkół, w </a:t>
          </a:r>
          <a:r>
            <a:rPr lang="pl-PL" sz="1200" b="1" kern="1200" dirty="0"/>
            <a:t>których pracownie przedmiotowe wykorzystują doposażenie zakupione dzięki EFS do prowadzenia zajęć edukacyjnych z przedmiotów </a:t>
          </a:r>
          <a:r>
            <a:rPr lang="pl-PL" sz="1200" b="1" kern="1200" dirty="0" smtClean="0"/>
            <a:t>przyrodniczych lub matematyki.</a:t>
          </a:r>
          <a:endParaRPr lang="pl-PL" sz="1200" b="1" kern="1200" dirty="0"/>
        </a:p>
        <a:p>
          <a:pPr marL="114300" lvl="1" indent="-114300" algn="just" defTabSz="533400">
            <a:lnSpc>
              <a:spcPct val="100000"/>
            </a:lnSpc>
            <a:spcBef>
              <a:spcPct val="0"/>
            </a:spcBef>
            <a:spcAft>
              <a:spcPts val="600"/>
            </a:spcAft>
            <a:buChar char="••"/>
          </a:pPr>
          <a:r>
            <a:rPr lang="pl-PL" sz="1200" b="1" kern="1200" dirty="0">
              <a:solidFill>
                <a:srgbClr val="FF0000"/>
              </a:solidFill>
            </a:rPr>
            <a:t>Wystąpi np. w przypadku realizacji form wsparcia w ramach typu projektu 10.2.B, </a:t>
          </a:r>
          <a:endParaRPr lang="pl-PL" sz="1200" b="1" kern="1200" dirty="0"/>
        </a:p>
      </dsp:txBody>
      <dsp:txXfrm rot="5400000">
        <a:off x="4379444" y="-1522688"/>
        <a:ext cx="1817646" cy="4977192"/>
      </dsp:txXfrm>
    </dsp:sp>
    <dsp:sp modelId="{30A5BAFA-D867-4432-A555-078896BF780D}">
      <dsp:nvSpPr>
        <dsp:cNvPr id="0" name=""/>
        <dsp:cNvSpPr/>
      </dsp:nvSpPr>
      <dsp:spPr>
        <a:xfrm>
          <a:off x="20655" y="7022"/>
          <a:ext cx="2799671" cy="1931874"/>
        </a:xfrm>
        <a:prstGeom prst="roundRect">
          <a:avLst/>
        </a:prstGeom>
        <a:solidFill>
          <a:schemeClr val="bg1">
            <a:lumMod val="6500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lvl="0" algn="ctr" defTabSz="711200">
            <a:lnSpc>
              <a:spcPct val="90000"/>
            </a:lnSpc>
            <a:spcBef>
              <a:spcPct val="0"/>
            </a:spcBef>
            <a:spcAft>
              <a:spcPct val="35000"/>
            </a:spcAft>
          </a:pPr>
          <a:r>
            <a:rPr lang="pl-PL" sz="1600" b="1" u="sng" kern="1200" dirty="0">
              <a:solidFill>
                <a:schemeClr val="tx1"/>
              </a:solidFill>
            </a:rPr>
            <a:t>WSKAŹNIK REZULTATU nr 3</a:t>
          </a:r>
        </a:p>
        <a:p>
          <a:pPr lvl="0" algn="ctr" defTabSz="711200">
            <a:lnSpc>
              <a:spcPct val="90000"/>
            </a:lnSpc>
            <a:spcBef>
              <a:spcPct val="0"/>
            </a:spcBef>
            <a:spcAft>
              <a:spcPct val="35000"/>
            </a:spcAft>
          </a:pPr>
          <a:r>
            <a:rPr lang="pl-PL" sz="1600" b="1" u="none" kern="1200" dirty="0">
              <a:solidFill>
                <a:srgbClr val="FF0000"/>
              </a:solidFill>
            </a:rPr>
            <a:t>Liczba szkół</a:t>
          </a:r>
          <a:r>
            <a:rPr lang="pl-PL" sz="1600" b="1" u="none" kern="1200" dirty="0">
              <a:solidFill>
                <a:schemeClr val="tx1"/>
              </a:solidFill>
            </a:rPr>
            <a:t>, w których pracownie przedmiotowe wykorzystują doposażenie do prowadzenia zajęć edukacyjnych.</a:t>
          </a:r>
          <a:endParaRPr lang="pl-PL" sz="1600" b="1" u="none" kern="1200" dirty="0"/>
        </a:p>
      </dsp:txBody>
      <dsp:txXfrm>
        <a:off x="20655" y="7022"/>
        <a:ext cx="2799671" cy="1931874"/>
      </dsp:txXfrm>
    </dsp:sp>
    <dsp:sp modelId="{6057DA86-162F-440C-8D5E-0A6D86B8CF0F}">
      <dsp:nvSpPr>
        <dsp:cNvPr id="0" name=""/>
        <dsp:cNvSpPr/>
      </dsp:nvSpPr>
      <dsp:spPr>
        <a:xfrm rot="5400000">
          <a:off x="4394288" y="505857"/>
          <a:ext cx="1787957" cy="4977192"/>
        </a:xfrm>
        <a:prstGeom prst="round2SameRect">
          <a:avLst/>
        </a:prstGeom>
        <a:solidFill>
          <a:srgbClr val="FFC000">
            <a:alpha val="90000"/>
          </a:srgbClr>
        </a:solidFill>
        <a:ln w="40000" cap="flat" cmpd="sng" algn="ctr">
          <a:solidFill>
            <a:srgbClr val="FFC000">
              <a:alpha val="9000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just" defTabSz="622300">
            <a:lnSpc>
              <a:spcPct val="90000"/>
            </a:lnSpc>
            <a:spcBef>
              <a:spcPct val="0"/>
            </a:spcBef>
            <a:spcAft>
              <a:spcPct val="15000"/>
            </a:spcAft>
            <a:buChar char="••"/>
          </a:pPr>
          <a:r>
            <a:rPr lang="pl-PL" sz="1400" b="1" kern="1200" dirty="0">
              <a:solidFill>
                <a:schemeClr val="tx1"/>
              </a:solidFill>
              <a:latin typeface="+mn-lt"/>
            </a:rPr>
            <a:t>Liczba szkół </a:t>
          </a:r>
          <a:r>
            <a:rPr lang="pl-PL" sz="1400" b="1" kern="1200" dirty="0" smtClean="0">
              <a:solidFill>
                <a:schemeClr val="tx1"/>
              </a:solidFill>
              <a:latin typeface="+mn-lt"/>
            </a:rPr>
            <a:t>oraz placówek </a:t>
          </a:r>
          <a:r>
            <a:rPr lang="pl-PL" sz="1400" b="1" kern="1200" dirty="0">
              <a:solidFill>
                <a:schemeClr val="tx1"/>
              </a:solidFill>
              <a:latin typeface="+mn-lt"/>
            </a:rPr>
            <a:t>systemu oświaty wykorzystujących do prowadzenia zajęć edukacyjnych sprzęt </a:t>
          </a:r>
          <a:r>
            <a:rPr lang="pl-PL" sz="1400" b="1" kern="1200" dirty="0" smtClean="0">
              <a:solidFill>
                <a:schemeClr val="tx1"/>
              </a:solidFill>
              <a:latin typeface="+mn-lt"/>
            </a:rPr>
            <a:t>rozumiany jako  pomoce dydaktyczne oraz narzędzia technologii informacyjno-edukacyjnych (TIK) zakupione </a:t>
          </a:r>
          <a:r>
            <a:rPr lang="pl-PL" sz="1400" b="1" kern="1200" dirty="0">
              <a:solidFill>
                <a:schemeClr val="tx1"/>
              </a:solidFill>
              <a:latin typeface="+mn-lt"/>
            </a:rPr>
            <a:t>dzięki EFS.</a:t>
          </a:r>
        </a:p>
        <a:p>
          <a:pPr marL="114300" lvl="1" indent="-114300" algn="just" defTabSz="622300">
            <a:lnSpc>
              <a:spcPct val="90000"/>
            </a:lnSpc>
            <a:spcBef>
              <a:spcPct val="0"/>
            </a:spcBef>
            <a:spcAft>
              <a:spcPct val="15000"/>
            </a:spcAft>
            <a:buChar char="••"/>
          </a:pPr>
          <a:r>
            <a:rPr lang="pl-PL" sz="1400" b="1" kern="1200" dirty="0">
              <a:solidFill>
                <a:srgbClr val="FF0000"/>
              </a:solidFill>
            </a:rPr>
            <a:t>Wystąpi np. w przypadku realizacji form wsparcia w ramach typu projektu 10.2.A, </a:t>
          </a:r>
          <a:endParaRPr lang="pl-PL" sz="1400" b="1" kern="1200" dirty="0">
            <a:solidFill>
              <a:srgbClr val="B466E0"/>
            </a:solidFill>
            <a:latin typeface="+mn-lt"/>
          </a:endParaRPr>
        </a:p>
      </dsp:txBody>
      <dsp:txXfrm rot="5400000">
        <a:off x="4394288" y="505857"/>
        <a:ext cx="1787957" cy="4977192"/>
      </dsp:txXfrm>
    </dsp:sp>
    <dsp:sp modelId="{EC26B3CA-5F55-4ED6-AEA1-83422FEC2FA3}">
      <dsp:nvSpPr>
        <dsp:cNvPr id="0" name=""/>
        <dsp:cNvSpPr/>
      </dsp:nvSpPr>
      <dsp:spPr>
        <a:xfrm>
          <a:off x="0" y="2028516"/>
          <a:ext cx="2799671" cy="1931874"/>
        </a:xfrm>
        <a:prstGeom prst="roundRect">
          <a:avLst/>
        </a:prstGeom>
        <a:solidFill>
          <a:schemeClr val="bg1">
            <a:lumMod val="6500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lvl="0" algn="ctr" defTabSz="711200">
            <a:lnSpc>
              <a:spcPct val="90000"/>
            </a:lnSpc>
            <a:spcBef>
              <a:spcPct val="0"/>
            </a:spcBef>
            <a:spcAft>
              <a:spcPct val="35000"/>
            </a:spcAft>
          </a:pPr>
          <a:r>
            <a:rPr lang="pl-PL" sz="1600" b="1" u="sng" kern="1200" dirty="0">
              <a:solidFill>
                <a:schemeClr val="tx1"/>
              </a:solidFill>
            </a:rPr>
            <a:t>WSKAŹNIK REZULTATU nr 4</a:t>
          </a:r>
        </a:p>
        <a:p>
          <a:pPr lvl="0" algn="ctr" defTabSz="711200">
            <a:lnSpc>
              <a:spcPct val="90000"/>
            </a:lnSpc>
            <a:spcBef>
              <a:spcPct val="0"/>
            </a:spcBef>
            <a:spcAft>
              <a:spcPct val="35000"/>
            </a:spcAft>
          </a:pPr>
          <a:r>
            <a:rPr lang="pl-PL" sz="1600" b="1" u="none" kern="1200" dirty="0">
              <a:solidFill>
                <a:srgbClr val="FF0000"/>
              </a:solidFill>
            </a:rPr>
            <a:t>Liczba szkół i placówek systemu oświaty</a:t>
          </a:r>
          <a:r>
            <a:rPr lang="pl-PL" sz="1600" b="1" u="none" kern="1200" dirty="0">
              <a:solidFill>
                <a:schemeClr val="tx1"/>
              </a:solidFill>
            </a:rPr>
            <a:t> wykorzystujących sprzęt TIK do prowadzenia zajęć edukacyjnych.</a:t>
          </a:r>
        </a:p>
      </dsp:txBody>
      <dsp:txXfrm>
        <a:off x="0" y="2028516"/>
        <a:ext cx="2799671" cy="1931874"/>
      </dsp:txXfrm>
    </dsp:sp>
  </dsp:spTree>
</dsp:drawing>
</file>

<file path=ppt/diagrams/drawing2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5DB3C171-F262-490B-B8BB-BFFA46B0586B}">
      <dsp:nvSpPr>
        <dsp:cNvPr id="0" name=""/>
        <dsp:cNvSpPr/>
      </dsp:nvSpPr>
      <dsp:spPr>
        <a:xfrm rot="5400000">
          <a:off x="4308599" y="-1507058"/>
          <a:ext cx="1956615" cy="4972332"/>
        </a:xfrm>
        <a:prstGeom prst="round2SameRect">
          <a:avLst/>
        </a:prstGeom>
        <a:solidFill>
          <a:srgbClr val="FFC000">
            <a:alpha val="90000"/>
          </a:srgbClr>
        </a:solidFill>
        <a:ln w="40000" cap="flat" cmpd="sng" algn="ctr">
          <a:solidFill>
            <a:srgbClr val="FFC000">
              <a:alpha val="9000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just" defTabSz="533400">
            <a:lnSpc>
              <a:spcPct val="100000"/>
            </a:lnSpc>
            <a:spcBef>
              <a:spcPct val="0"/>
            </a:spcBef>
            <a:spcAft>
              <a:spcPts val="600"/>
            </a:spcAft>
            <a:buChar char="••"/>
          </a:pPr>
          <a:r>
            <a:rPr lang="pl-PL" sz="1200" b="1" kern="1200" dirty="0"/>
            <a:t>Wskaźnik odnosi się do liczby obiektów, które zaopatrzono w specjalne podjazdy, windy, urządzenia głośnomówiące, bądź inne udogodnienia (tj. usunięcie barier w dostępie, w szczególności barier architektonicznych) ułatwiające dostęp do tych obiektów i poruszanie się po nich osobom niepełnosprawnym ruchowo czy sensorycznie.</a:t>
          </a:r>
        </a:p>
        <a:p>
          <a:pPr marL="114300" lvl="1" indent="-114300" algn="just" defTabSz="533400">
            <a:lnSpc>
              <a:spcPct val="100000"/>
            </a:lnSpc>
            <a:spcBef>
              <a:spcPct val="0"/>
            </a:spcBef>
            <a:spcAft>
              <a:spcPts val="600"/>
            </a:spcAft>
            <a:buChar char="••"/>
          </a:pPr>
          <a:r>
            <a:rPr lang="pl-PL" sz="1200" b="1" kern="1200" dirty="0">
              <a:solidFill>
                <a:srgbClr val="FF0000"/>
              </a:solidFill>
            </a:rPr>
            <a:t>Wskaźnik należy wybrać bez względu na typ projektu i formy wsparcia (bez konieczności podawania wartości docelowej większej od 0)</a:t>
          </a:r>
        </a:p>
      </dsp:txBody>
      <dsp:txXfrm rot="5400000">
        <a:off x="4308599" y="-1507058"/>
        <a:ext cx="1956615" cy="4972332"/>
      </dsp:txXfrm>
    </dsp:sp>
    <dsp:sp modelId="{30A5BAFA-D867-4432-A555-078896BF780D}">
      <dsp:nvSpPr>
        <dsp:cNvPr id="0" name=""/>
        <dsp:cNvSpPr/>
      </dsp:nvSpPr>
      <dsp:spPr>
        <a:xfrm>
          <a:off x="20635" y="32699"/>
          <a:ext cx="2796936" cy="1906735"/>
        </a:xfrm>
        <a:prstGeom prst="roundRect">
          <a:avLst/>
        </a:prstGeom>
        <a:solidFill>
          <a:schemeClr val="bg1">
            <a:lumMod val="6500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lvl="0" algn="ctr" defTabSz="711200">
            <a:lnSpc>
              <a:spcPct val="90000"/>
            </a:lnSpc>
            <a:spcBef>
              <a:spcPct val="0"/>
            </a:spcBef>
            <a:spcAft>
              <a:spcPct val="35000"/>
            </a:spcAft>
          </a:pPr>
          <a:r>
            <a:rPr lang="pl-PL" sz="1600" b="1" u="sng" kern="1200" dirty="0">
              <a:solidFill>
                <a:schemeClr val="tx1"/>
              </a:solidFill>
            </a:rPr>
            <a:t>WSKAŹNIK HORYZONTALNY nr 1</a:t>
          </a:r>
        </a:p>
        <a:p>
          <a:pPr lvl="0" algn="ctr" defTabSz="711200">
            <a:lnSpc>
              <a:spcPct val="90000"/>
            </a:lnSpc>
            <a:spcBef>
              <a:spcPct val="0"/>
            </a:spcBef>
            <a:spcAft>
              <a:spcPct val="35000"/>
            </a:spcAft>
          </a:pPr>
          <a:r>
            <a:rPr lang="pl-PL" sz="1600" b="1" u="none" kern="1200" dirty="0">
              <a:solidFill>
                <a:srgbClr val="FF0000"/>
              </a:solidFill>
            </a:rPr>
            <a:t>Liczba obiektów </a:t>
          </a:r>
          <a:r>
            <a:rPr lang="pl-PL" sz="1600" b="1" u="none" kern="1200" dirty="0">
              <a:solidFill>
                <a:schemeClr val="tx1"/>
              </a:solidFill>
            </a:rPr>
            <a:t>dostosowanych do potrzeb osób z </a:t>
          </a:r>
          <a:r>
            <a:rPr lang="pl-PL" sz="1600" b="1" u="none" kern="1200" dirty="0" err="1">
              <a:solidFill>
                <a:schemeClr val="tx1"/>
              </a:solidFill>
            </a:rPr>
            <a:t>niepełnosprawnościami</a:t>
          </a:r>
          <a:endParaRPr lang="pl-PL" sz="1600" b="1" u="none" kern="1200" dirty="0"/>
        </a:p>
      </dsp:txBody>
      <dsp:txXfrm>
        <a:off x="20635" y="32699"/>
        <a:ext cx="2796936" cy="1906735"/>
      </dsp:txXfrm>
    </dsp:sp>
    <dsp:sp modelId="{6057DA86-162F-440C-8D5E-0A6D86B8CF0F}">
      <dsp:nvSpPr>
        <dsp:cNvPr id="0" name=""/>
        <dsp:cNvSpPr/>
      </dsp:nvSpPr>
      <dsp:spPr>
        <a:xfrm rot="5400000">
          <a:off x="4405921" y="517599"/>
          <a:ext cx="1764691" cy="4977192"/>
        </a:xfrm>
        <a:prstGeom prst="round2SameRect">
          <a:avLst/>
        </a:prstGeom>
        <a:solidFill>
          <a:srgbClr val="FFC000">
            <a:alpha val="90000"/>
          </a:srgbClr>
        </a:solidFill>
        <a:ln w="40000" cap="flat" cmpd="sng" algn="ctr">
          <a:solidFill>
            <a:srgbClr val="FFC000">
              <a:alpha val="9000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just" defTabSz="533400">
            <a:lnSpc>
              <a:spcPct val="90000"/>
            </a:lnSpc>
            <a:spcBef>
              <a:spcPct val="0"/>
            </a:spcBef>
            <a:spcAft>
              <a:spcPct val="15000"/>
            </a:spcAft>
            <a:buChar char="••"/>
          </a:pPr>
          <a:r>
            <a:rPr lang="pl-PL" sz="1200" b="1" kern="1200" dirty="0">
              <a:solidFill>
                <a:schemeClr val="tx1"/>
              </a:solidFill>
              <a:latin typeface="+mn-lt"/>
            </a:rPr>
            <a:t>Wskaźnik mierzy liczbę osób objętych szkoleniami/doradztwem w zakresie nabywania/doskonalenia umiejętności warunkujących efektywne korzystanie z mediów elektronicznych tj. m.in. korzystania z komputera, różnych rodzajów oprogramowania, </a:t>
          </a:r>
          <a:r>
            <a:rPr lang="pl-PL" sz="1200" b="1" kern="1200" dirty="0" err="1">
              <a:solidFill>
                <a:schemeClr val="tx1"/>
              </a:solidFill>
              <a:latin typeface="+mn-lt"/>
            </a:rPr>
            <a:t>internetu</a:t>
          </a:r>
          <a:r>
            <a:rPr lang="pl-PL" sz="1200" b="1" kern="1200" dirty="0">
              <a:solidFill>
                <a:schemeClr val="tx1"/>
              </a:solidFill>
              <a:latin typeface="+mn-lt"/>
            </a:rPr>
            <a:t> oraz kompetencji ściśle informatycznych (np. programowanie, zarządzanie bazami danych, administracja sieciami, administracja witrynami internetowymi).</a:t>
          </a:r>
        </a:p>
        <a:p>
          <a:pPr marL="114300" lvl="1" indent="-114300" algn="just" defTabSz="533400">
            <a:lnSpc>
              <a:spcPct val="90000"/>
            </a:lnSpc>
            <a:spcBef>
              <a:spcPct val="0"/>
            </a:spcBef>
            <a:spcAft>
              <a:spcPct val="15000"/>
            </a:spcAft>
            <a:buChar char="••"/>
          </a:pPr>
          <a:r>
            <a:rPr lang="pl-PL" sz="1200" b="1" kern="1200" dirty="0">
              <a:solidFill>
                <a:srgbClr val="FF0000"/>
              </a:solidFill>
            </a:rPr>
            <a:t>Wskaźnik należy wybrać bez względu na typ projektu i formy wsparcia (bez konieczności podawania wartości docelowej większej od 0)</a:t>
          </a:r>
          <a:endParaRPr lang="pl-PL" sz="1200" b="1" kern="1200" dirty="0">
            <a:solidFill>
              <a:srgbClr val="B466E0"/>
            </a:solidFill>
            <a:latin typeface="+mn-lt"/>
          </a:endParaRPr>
        </a:p>
      </dsp:txBody>
      <dsp:txXfrm rot="5400000">
        <a:off x="4405921" y="517599"/>
        <a:ext cx="1764691" cy="4977192"/>
      </dsp:txXfrm>
    </dsp:sp>
    <dsp:sp modelId="{EC26B3CA-5F55-4ED6-AEA1-83422FEC2FA3}">
      <dsp:nvSpPr>
        <dsp:cNvPr id="0" name=""/>
        <dsp:cNvSpPr/>
      </dsp:nvSpPr>
      <dsp:spPr>
        <a:xfrm>
          <a:off x="0" y="2052828"/>
          <a:ext cx="2799671" cy="1906735"/>
        </a:xfrm>
        <a:prstGeom prst="roundRect">
          <a:avLst/>
        </a:prstGeom>
        <a:solidFill>
          <a:schemeClr val="bg1">
            <a:lumMod val="6500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lvl="0" algn="ctr" defTabSz="711200">
            <a:lnSpc>
              <a:spcPct val="90000"/>
            </a:lnSpc>
            <a:spcBef>
              <a:spcPct val="0"/>
            </a:spcBef>
            <a:spcAft>
              <a:spcPct val="35000"/>
            </a:spcAft>
          </a:pPr>
          <a:r>
            <a:rPr lang="pl-PL" sz="1600" b="1" u="sng" kern="1200" dirty="0">
              <a:solidFill>
                <a:schemeClr val="tx1"/>
              </a:solidFill>
            </a:rPr>
            <a:t>WSKAŹNIK HORYZONTALNY nr 2</a:t>
          </a:r>
        </a:p>
        <a:p>
          <a:pPr lvl="0" algn="ctr" defTabSz="711200">
            <a:lnSpc>
              <a:spcPct val="90000"/>
            </a:lnSpc>
            <a:spcBef>
              <a:spcPct val="0"/>
            </a:spcBef>
            <a:spcAft>
              <a:spcPct val="35000"/>
            </a:spcAft>
          </a:pPr>
          <a:r>
            <a:rPr lang="pl-PL" sz="1600" b="1" u="none" kern="1200" dirty="0">
              <a:solidFill>
                <a:srgbClr val="FF0000"/>
              </a:solidFill>
            </a:rPr>
            <a:t>Liczba osób </a:t>
          </a:r>
          <a:r>
            <a:rPr lang="pl-PL" sz="1600" b="1" u="none" kern="1200" dirty="0">
              <a:solidFill>
                <a:schemeClr val="tx1"/>
              </a:solidFill>
            </a:rPr>
            <a:t>objętych szkoleniami/doradztwem w zakresie kompetencji cyfrowych</a:t>
          </a:r>
        </a:p>
      </dsp:txBody>
      <dsp:txXfrm>
        <a:off x="0" y="2052828"/>
        <a:ext cx="2799671" cy="1906735"/>
      </dsp:txXfrm>
    </dsp:sp>
  </dsp:spTree>
</dsp:drawing>
</file>

<file path=ppt/diagrams/drawing2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5DB3C171-F262-490B-B8BB-BFFA46B0586B}">
      <dsp:nvSpPr>
        <dsp:cNvPr id="0" name=""/>
        <dsp:cNvSpPr/>
      </dsp:nvSpPr>
      <dsp:spPr>
        <a:xfrm rot="5400000">
          <a:off x="3310480" y="-505949"/>
          <a:ext cx="3960433" cy="4972332"/>
        </a:xfrm>
        <a:prstGeom prst="round2SameRect">
          <a:avLst/>
        </a:prstGeom>
        <a:solidFill>
          <a:srgbClr val="FFC000">
            <a:alpha val="90000"/>
          </a:srgbClr>
        </a:solidFill>
        <a:ln w="40000" cap="flat" cmpd="sng" algn="ctr">
          <a:solidFill>
            <a:srgbClr val="FFC000">
              <a:alpha val="9000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just" defTabSz="533400">
            <a:lnSpc>
              <a:spcPct val="100000"/>
            </a:lnSpc>
            <a:spcBef>
              <a:spcPct val="0"/>
            </a:spcBef>
            <a:spcAft>
              <a:spcPts val="600"/>
            </a:spcAft>
            <a:buChar char="••"/>
          </a:pPr>
          <a:r>
            <a:rPr lang="pl-PL" sz="1200" b="1" kern="1200" dirty="0"/>
            <a:t>Racjonalne usprawnienie oznacza konieczne i odpowiednie zmiany oraz dostosowania, nie nakładające nieproporcjonalnego lub nadmiernego obciążenia, rozpatrywane osobno dla każdego konkretnego przypadku, w celu zapewnienia osobom z </a:t>
          </a:r>
          <a:r>
            <a:rPr lang="pl-PL" sz="1200" b="1" kern="1200" dirty="0" err="1"/>
            <a:t>niepełnosprawnościami</a:t>
          </a:r>
          <a:r>
            <a:rPr lang="pl-PL" sz="1200" b="1" kern="1200" dirty="0"/>
            <a:t> możliwości korzystania z wszelkich praw człowieka i podstawowych wolności oraz ich wykonywania na zasadzie równości z innymi osobami. </a:t>
          </a:r>
        </a:p>
        <a:p>
          <a:pPr marL="114300" lvl="1" indent="-114300" algn="just" defTabSz="533400">
            <a:lnSpc>
              <a:spcPct val="100000"/>
            </a:lnSpc>
            <a:spcBef>
              <a:spcPct val="0"/>
            </a:spcBef>
            <a:spcAft>
              <a:spcPts val="600"/>
            </a:spcAft>
            <a:buChar char="••"/>
          </a:pPr>
          <a:r>
            <a:rPr lang="pl-PL" sz="1200" b="1" kern="1200" dirty="0"/>
            <a:t>Przykłady racjonalnych usprawnień: tłumacz języka migowego, transport niskopodłogowy, dostosowanie infrastruktury (nie tylko budynku ale też dostosowanie infrastruktury komputerowej np. programy powiększające, mówiące, drukarki materiałów w alfabecie Braille'a), osoby asystujące, odpowiednie dostosowanie wyżywienia.</a:t>
          </a:r>
        </a:p>
        <a:p>
          <a:pPr marL="114300" lvl="1" indent="-114300" algn="just" defTabSz="533400">
            <a:lnSpc>
              <a:spcPct val="100000"/>
            </a:lnSpc>
            <a:spcBef>
              <a:spcPct val="0"/>
            </a:spcBef>
            <a:spcAft>
              <a:spcPts val="600"/>
            </a:spcAft>
            <a:buChar char="••"/>
          </a:pPr>
          <a:r>
            <a:rPr lang="pl-PL" sz="1200" b="1" kern="1200" dirty="0"/>
            <a:t>Wskaźnik monitoruje projekty, w których zarówno na wstępie przewidziano działania usprawniające (projekty dedykowane w części lub całościowo osobom z niepełnosprawnością), jak i te, w których na etapie wdrażania uruchomiono mechanizm racjonalnych usprawnień.</a:t>
          </a:r>
        </a:p>
        <a:p>
          <a:pPr marL="114300" lvl="1" indent="-114300" algn="just" defTabSz="533400">
            <a:lnSpc>
              <a:spcPct val="100000"/>
            </a:lnSpc>
            <a:spcBef>
              <a:spcPct val="0"/>
            </a:spcBef>
            <a:spcAft>
              <a:spcPts val="600"/>
            </a:spcAft>
            <a:buChar char="••"/>
          </a:pPr>
          <a:r>
            <a:rPr lang="pl-PL" sz="1200" b="1" kern="1200" dirty="0">
              <a:solidFill>
                <a:srgbClr val="FF0000"/>
              </a:solidFill>
            </a:rPr>
            <a:t>Wskaźnik należy wybrać bez względu na typ projektu i formy wsparcia (bez konieczności podawania wartości docelowej większej od 0)</a:t>
          </a:r>
          <a:endParaRPr lang="pl-PL" sz="1200" b="1" kern="1200" dirty="0"/>
        </a:p>
      </dsp:txBody>
      <dsp:txXfrm rot="5400000">
        <a:off x="3310480" y="-505949"/>
        <a:ext cx="3960433" cy="4972332"/>
      </dsp:txXfrm>
    </dsp:sp>
    <dsp:sp modelId="{30A5BAFA-D867-4432-A555-078896BF780D}">
      <dsp:nvSpPr>
        <dsp:cNvPr id="0" name=""/>
        <dsp:cNvSpPr/>
      </dsp:nvSpPr>
      <dsp:spPr>
        <a:xfrm>
          <a:off x="24432" y="951412"/>
          <a:ext cx="2796936" cy="2086181"/>
        </a:xfrm>
        <a:prstGeom prst="roundRect">
          <a:avLst/>
        </a:prstGeom>
        <a:solidFill>
          <a:schemeClr val="bg1">
            <a:lumMod val="6500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lvl="0" algn="ctr" defTabSz="711200">
            <a:lnSpc>
              <a:spcPct val="90000"/>
            </a:lnSpc>
            <a:spcBef>
              <a:spcPct val="0"/>
            </a:spcBef>
            <a:spcAft>
              <a:spcPct val="35000"/>
            </a:spcAft>
          </a:pPr>
          <a:r>
            <a:rPr lang="pl-PL" sz="1600" b="1" u="sng" kern="1200" dirty="0">
              <a:solidFill>
                <a:schemeClr val="tx1"/>
              </a:solidFill>
            </a:rPr>
            <a:t>WSKAŹNIK HORYZONTALNY nr 3</a:t>
          </a:r>
        </a:p>
        <a:p>
          <a:pPr lvl="0" algn="ctr" defTabSz="711200">
            <a:lnSpc>
              <a:spcPct val="90000"/>
            </a:lnSpc>
            <a:spcBef>
              <a:spcPct val="0"/>
            </a:spcBef>
            <a:spcAft>
              <a:spcPct val="35000"/>
            </a:spcAft>
          </a:pPr>
          <a:r>
            <a:rPr lang="pl-PL" sz="1600" b="1" u="none" kern="1200" dirty="0">
              <a:solidFill>
                <a:srgbClr val="FF0000"/>
              </a:solidFill>
            </a:rPr>
            <a:t>Liczba projektów</a:t>
          </a:r>
          <a:r>
            <a:rPr lang="pl-PL" sz="1600" b="1" u="none" kern="1200" dirty="0">
              <a:solidFill>
                <a:schemeClr val="tx1"/>
              </a:solidFill>
            </a:rPr>
            <a:t>, w których sfinansowano koszty racjonalnych usprawnień dla osób z </a:t>
          </a:r>
          <a:r>
            <a:rPr lang="pl-PL" sz="1600" b="1" u="none" kern="1200" dirty="0" err="1">
              <a:solidFill>
                <a:schemeClr val="tx1"/>
              </a:solidFill>
            </a:rPr>
            <a:t>niepełnosprawnościami</a:t>
          </a:r>
          <a:endParaRPr lang="pl-PL" sz="1600" b="1" u="none" kern="1200" dirty="0"/>
        </a:p>
      </dsp:txBody>
      <dsp:txXfrm>
        <a:off x="24432" y="951412"/>
        <a:ext cx="2796936" cy="2086181"/>
      </dsp:txXfrm>
    </dsp:sp>
  </dsp:spTree>
</dsp:drawing>
</file>

<file path=ppt/diagrams/drawing2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5DB3C171-F262-490B-B8BB-BFFA46B0586B}">
      <dsp:nvSpPr>
        <dsp:cNvPr id="0" name=""/>
        <dsp:cNvSpPr/>
      </dsp:nvSpPr>
      <dsp:spPr>
        <a:xfrm rot="5400000">
          <a:off x="3310480" y="-505949"/>
          <a:ext cx="3960433" cy="4972332"/>
        </a:xfrm>
        <a:prstGeom prst="round2SameRect">
          <a:avLst/>
        </a:prstGeom>
        <a:solidFill>
          <a:srgbClr val="FFC000">
            <a:alpha val="90000"/>
          </a:srgbClr>
        </a:solidFill>
        <a:ln w="40000" cap="flat" cmpd="sng" algn="ctr">
          <a:solidFill>
            <a:srgbClr val="FFC000">
              <a:alpha val="9000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just" defTabSz="533400">
            <a:lnSpc>
              <a:spcPct val="100000"/>
            </a:lnSpc>
            <a:spcBef>
              <a:spcPct val="0"/>
            </a:spcBef>
            <a:spcAft>
              <a:spcPts val="600"/>
            </a:spcAft>
            <a:buChar char="••"/>
          </a:pPr>
          <a:r>
            <a:rPr lang="pl-PL" sz="1200" b="1" kern="1200" dirty="0" smtClean="0">
              <a:solidFill>
                <a:srgbClr val="FF0000"/>
              </a:solidFill>
            </a:rPr>
            <a:t>liczba podmiotów, które w celu realizacji projektu, zainwestowały w technologie informacyjno-komunikacyjne, a w przypadku projektów edukacyjno-szkoleniowych, również podmiotów, które podjęły działania upowszechniające wykorzystanie TIK. </a:t>
          </a:r>
          <a:endParaRPr lang="pl-PL" sz="1200" b="1" kern="1200" dirty="0"/>
        </a:p>
        <a:p>
          <a:pPr marL="114300" lvl="1" indent="-114300" algn="just" defTabSz="533400">
            <a:lnSpc>
              <a:spcPct val="100000"/>
            </a:lnSpc>
            <a:spcBef>
              <a:spcPct val="0"/>
            </a:spcBef>
            <a:spcAft>
              <a:spcPts val="600"/>
            </a:spcAft>
            <a:buChar char="••"/>
          </a:pPr>
          <a:r>
            <a:rPr lang="pl-PL" sz="1200" b="1" kern="1200" dirty="0">
              <a:solidFill>
                <a:srgbClr val="FF0000"/>
              </a:solidFill>
            </a:rPr>
            <a:t>Wskaźnik należy wybrać bez względu na typ projektu i formy wsparcia (bez konieczności podawania wartości docelowej większej od 0)</a:t>
          </a:r>
          <a:endParaRPr lang="pl-PL" sz="1200" b="1" kern="1200" dirty="0"/>
        </a:p>
      </dsp:txBody>
      <dsp:txXfrm rot="5400000">
        <a:off x="3310480" y="-505949"/>
        <a:ext cx="3960433" cy="4972332"/>
      </dsp:txXfrm>
    </dsp:sp>
    <dsp:sp modelId="{30A5BAFA-D867-4432-A555-078896BF780D}">
      <dsp:nvSpPr>
        <dsp:cNvPr id="0" name=""/>
        <dsp:cNvSpPr/>
      </dsp:nvSpPr>
      <dsp:spPr>
        <a:xfrm>
          <a:off x="24432" y="951412"/>
          <a:ext cx="2796936" cy="2086181"/>
        </a:xfrm>
        <a:prstGeom prst="roundRect">
          <a:avLst/>
        </a:prstGeom>
        <a:solidFill>
          <a:schemeClr val="bg1">
            <a:lumMod val="6500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lvl="0" algn="ctr" defTabSz="711200">
            <a:lnSpc>
              <a:spcPct val="90000"/>
            </a:lnSpc>
            <a:spcBef>
              <a:spcPct val="0"/>
            </a:spcBef>
            <a:spcAft>
              <a:spcPct val="35000"/>
            </a:spcAft>
          </a:pPr>
          <a:r>
            <a:rPr lang="pl-PL" sz="1600" b="1" u="sng" kern="1200" dirty="0">
              <a:solidFill>
                <a:schemeClr val="tx1"/>
              </a:solidFill>
            </a:rPr>
            <a:t>WSKAŹNIK HORYZONTALNY nr </a:t>
          </a:r>
          <a:r>
            <a:rPr lang="pl-PL" sz="1600" b="1" u="sng" kern="1200" dirty="0" smtClean="0">
              <a:solidFill>
                <a:schemeClr val="tx1"/>
              </a:solidFill>
            </a:rPr>
            <a:t>4</a:t>
          </a:r>
          <a:endParaRPr lang="pl-PL" sz="1600" b="1" u="sng" kern="1200" dirty="0">
            <a:solidFill>
              <a:schemeClr val="tx1"/>
            </a:solidFill>
          </a:endParaRPr>
        </a:p>
        <a:p>
          <a:pPr lvl="0" algn="ctr" defTabSz="711200">
            <a:lnSpc>
              <a:spcPct val="90000"/>
            </a:lnSpc>
            <a:spcBef>
              <a:spcPct val="0"/>
            </a:spcBef>
            <a:spcAft>
              <a:spcPct val="35000"/>
            </a:spcAft>
          </a:pPr>
          <a:r>
            <a:rPr lang="pl-PL" sz="1600" b="1" u="none" kern="1200" dirty="0">
              <a:solidFill>
                <a:srgbClr val="FF0000"/>
              </a:solidFill>
            </a:rPr>
            <a:t>Liczba </a:t>
          </a:r>
          <a:r>
            <a:rPr lang="pl-PL" sz="1600" b="1" u="none" kern="1200" dirty="0" smtClean="0">
              <a:solidFill>
                <a:srgbClr val="FF0000"/>
              </a:solidFill>
            </a:rPr>
            <a:t>podmiotów</a:t>
          </a:r>
          <a:r>
            <a:rPr lang="pl-PL" sz="1600" b="1" u="none" kern="1200" dirty="0" smtClean="0">
              <a:solidFill>
                <a:schemeClr val="tx1"/>
              </a:solidFill>
            </a:rPr>
            <a:t>, wykorzystujących TIK</a:t>
          </a:r>
          <a:endParaRPr lang="pl-PL" sz="1600" b="1" u="none" kern="1200" dirty="0"/>
        </a:p>
      </dsp:txBody>
      <dsp:txXfrm>
        <a:off x="24432" y="951412"/>
        <a:ext cx="2796936" cy="2086181"/>
      </dsp:txXfrm>
    </dsp:sp>
  </dsp:spTree>
</dsp:drawing>
</file>

<file path=ppt/diagrams/drawing2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5DB3C171-F262-490B-B8BB-BFFA46B0586B}">
      <dsp:nvSpPr>
        <dsp:cNvPr id="0" name=""/>
        <dsp:cNvSpPr/>
      </dsp:nvSpPr>
      <dsp:spPr>
        <a:xfrm rot="5400000">
          <a:off x="4682910" y="-1385354"/>
          <a:ext cx="3075733" cy="5846444"/>
        </a:xfrm>
        <a:prstGeom prst="round2SameRect">
          <a:avLst/>
        </a:prstGeom>
        <a:solidFill>
          <a:srgbClr val="FFC000">
            <a:alpha val="90000"/>
          </a:srgbClr>
        </a:solidFill>
        <a:ln w="40000" cap="flat" cmpd="sng" algn="ctr">
          <a:solidFill>
            <a:srgbClr val="FFC000">
              <a:alpha val="9000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just" defTabSz="622300">
            <a:lnSpc>
              <a:spcPct val="100000"/>
            </a:lnSpc>
            <a:spcBef>
              <a:spcPct val="0"/>
            </a:spcBef>
            <a:spcAft>
              <a:spcPts val="600"/>
            </a:spcAft>
            <a:buChar char="••"/>
          </a:pPr>
          <a:r>
            <a:rPr lang="pl-PL" sz="1400" kern="1200" dirty="0"/>
            <a:t>Wniosek o dofinansowanie powinien zostać wypełniony i złożony </a:t>
          </a:r>
          <a:br>
            <a:rPr lang="pl-PL" sz="1400" kern="1200" dirty="0"/>
          </a:br>
          <a:r>
            <a:rPr lang="pl-PL" sz="1400" kern="1200" dirty="0"/>
            <a:t>za pośrednictwem </a:t>
          </a:r>
          <a:r>
            <a:rPr lang="pl-PL" sz="1400" b="1" kern="1200" dirty="0"/>
            <a:t>Systemu Obsługi Wniosków Aplikacyjnych </a:t>
          </a:r>
          <a:r>
            <a:rPr lang="pl-PL" sz="1400" kern="1200" dirty="0"/>
            <a:t>(SOWA), który jest dostępny poprzez stronę </a:t>
          </a:r>
          <a:r>
            <a:rPr lang="pl-PL" sz="1400" kern="1200" dirty="0">
              <a:hlinkClick xmlns:r="http://schemas.openxmlformats.org/officeDocument/2006/relationships" r:id="rId1"/>
            </a:rPr>
            <a:t>www.generator-efs.dolnyslask.pl</a:t>
          </a:r>
          <a:endParaRPr lang="pl-PL" sz="1400" b="1" kern="1200" dirty="0"/>
        </a:p>
      </dsp:txBody>
      <dsp:txXfrm rot="5400000">
        <a:off x="4682910" y="-1385354"/>
        <a:ext cx="3075733" cy="5846444"/>
      </dsp:txXfrm>
    </dsp:sp>
    <dsp:sp modelId="{30A5BAFA-D867-4432-A555-078896BF780D}">
      <dsp:nvSpPr>
        <dsp:cNvPr id="0" name=""/>
        <dsp:cNvSpPr/>
      </dsp:nvSpPr>
      <dsp:spPr>
        <a:xfrm>
          <a:off x="28727" y="216018"/>
          <a:ext cx="3288625" cy="2663138"/>
        </a:xfrm>
        <a:prstGeom prst="roundRect">
          <a:avLst/>
        </a:prstGeom>
        <a:solidFill>
          <a:schemeClr val="bg1">
            <a:lumMod val="6500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pl-PL" sz="2400" b="1" kern="1200" dirty="0">
              <a:solidFill>
                <a:schemeClr val="tx1"/>
              </a:solidFill>
            </a:rPr>
            <a:t>Forma składania wniosków</a:t>
          </a:r>
          <a:r>
            <a:rPr lang="pl-PL" sz="2400" b="1" kern="1200" dirty="0"/>
            <a:t> </a:t>
          </a:r>
          <a:br>
            <a:rPr lang="pl-PL" sz="2400" b="1" kern="1200" dirty="0"/>
          </a:br>
          <a:endParaRPr lang="pl-PL" sz="2400" b="1" kern="1200" dirty="0"/>
        </a:p>
      </dsp:txBody>
      <dsp:txXfrm>
        <a:off x="28727" y="216018"/>
        <a:ext cx="3288625" cy="2663138"/>
      </dsp:txXfrm>
    </dsp:sp>
    <dsp:sp modelId="{6057DA86-162F-440C-8D5E-0A6D86B8CF0F}">
      <dsp:nvSpPr>
        <dsp:cNvPr id="0" name=""/>
        <dsp:cNvSpPr/>
      </dsp:nvSpPr>
      <dsp:spPr>
        <a:xfrm rot="5400000">
          <a:off x="4882229" y="1619858"/>
          <a:ext cx="2668166" cy="5846444"/>
        </a:xfrm>
        <a:prstGeom prst="round2SameRect">
          <a:avLst/>
        </a:prstGeom>
        <a:solidFill>
          <a:srgbClr val="FFC000">
            <a:alpha val="90000"/>
          </a:srgbClr>
        </a:solidFill>
        <a:ln w="40000" cap="flat" cmpd="sng" algn="ctr">
          <a:solidFill>
            <a:srgbClr val="FFC000">
              <a:alpha val="9000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711200">
            <a:lnSpc>
              <a:spcPct val="90000"/>
            </a:lnSpc>
            <a:spcBef>
              <a:spcPct val="0"/>
            </a:spcBef>
            <a:spcAft>
              <a:spcPct val="15000"/>
            </a:spcAft>
            <a:buChar char="••"/>
          </a:pPr>
          <a:r>
            <a:rPr lang="pl-PL" sz="1600" b="1" kern="1200" dirty="0"/>
            <a:t>Termin rozpoczęcia naboru: </a:t>
          </a:r>
          <a:r>
            <a:rPr lang="pl-PL" sz="1600" b="1" u="sng" kern="1200" dirty="0" smtClean="0"/>
            <a:t>1 marzec 2018 </a:t>
          </a:r>
          <a:r>
            <a:rPr lang="pl-PL" sz="1600" b="1" u="sng" kern="1200" dirty="0"/>
            <a:t>r. godz.08.00</a:t>
          </a:r>
          <a:endParaRPr lang="pl-PL" sz="1600" b="1" u="sng" kern="1200" dirty="0">
            <a:solidFill>
              <a:srgbClr val="B466E0"/>
            </a:solidFill>
          </a:endParaRPr>
        </a:p>
        <a:p>
          <a:pPr marL="171450" lvl="1" indent="-171450" algn="l" defTabSz="711200">
            <a:lnSpc>
              <a:spcPct val="90000"/>
            </a:lnSpc>
            <a:spcBef>
              <a:spcPct val="0"/>
            </a:spcBef>
            <a:spcAft>
              <a:spcPct val="15000"/>
            </a:spcAft>
            <a:buChar char="••"/>
          </a:pPr>
          <a:endParaRPr lang="pl-PL" sz="1600" b="1" kern="1200" dirty="0">
            <a:solidFill>
              <a:srgbClr val="B466E0"/>
            </a:solidFill>
          </a:endParaRPr>
        </a:p>
        <a:p>
          <a:pPr marL="171450" lvl="1" indent="-171450" algn="l" defTabSz="711200">
            <a:lnSpc>
              <a:spcPct val="90000"/>
            </a:lnSpc>
            <a:spcBef>
              <a:spcPct val="0"/>
            </a:spcBef>
            <a:spcAft>
              <a:spcPct val="15000"/>
            </a:spcAft>
            <a:buChar char="••"/>
          </a:pPr>
          <a:r>
            <a:rPr lang="pl-PL" sz="1600" b="1" kern="1200" dirty="0">
              <a:solidFill>
                <a:schemeClr val="tx1"/>
              </a:solidFill>
            </a:rPr>
            <a:t>Termin zakończenia naboru: </a:t>
          </a:r>
          <a:r>
            <a:rPr lang="pl-PL" sz="1600" b="1" u="sng" kern="1200" dirty="0" smtClean="0">
              <a:solidFill>
                <a:schemeClr val="tx1"/>
              </a:solidFill>
            </a:rPr>
            <a:t>22 </a:t>
          </a:r>
          <a:r>
            <a:rPr lang="pl-PL" sz="1600" b="1" u="sng" kern="1200" dirty="0" smtClean="0"/>
            <a:t>marzec 2018 </a:t>
          </a:r>
          <a:r>
            <a:rPr lang="pl-PL" sz="1600" b="1" u="sng" kern="1200" dirty="0"/>
            <a:t>r. godz.15.00</a:t>
          </a:r>
          <a:endParaRPr lang="pl-PL" sz="1600" b="1" u="sng" kern="1200" dirty="0">
            <a:solidFill>
              <a:srgbClr val="B466E0"/>
            </a:solidFill>
          </a:endParaRPr>
        </a:p>
        <a:p>
          <a:pPr marL="171450" lvl="1" indent="-171450" algn="l" defTabSz="711200">
            <a:lnSpc>
              <a:spcPct val="90000"/>
            </a:lnSpc>
            <a:spcBef>
              <a:spcPct val="0"/>
            </a:spcBef>
            <a:spcAft>
              <a:spcPct val="15000"/>
            </a:spcAft>
            <a:buChar char="••"/>
          </a:pPr>
          <a:endParaRPr lang="pl-PL" sz="1600" kern="1200" dirty="0">
            <a:solidFill>
              <a:srgbClr val="B466E0"/>
            </a:solidFill>
          </a:endParaRPr>
        </a:p>
      </dsp:txBody>
      <dsp:txXfrm rot="5400000">
        <a:off x="4882229" y="1619858"/>
        <a:ext cx="2668166" cy="5846444"/>
      </dsp:txXfrm>
    </dsp:sp>
    <dsp:sp modelId="{EC26B3CA-5F55-4ED6-AEA1-83422FEC2FA3}">
      <dsp:nvSpPr>
        <dsp:cNvPr id="0" name=""/>
        <dsp:cNvSpPr/>
      </dsp:nvSpPr>
      <dsp:spPr>
        <a:xfrm>
          <a:off x="4464" y="3211511"/>
          <a:ext cx="3288625" cy="2663138"/>
        </a:xfrm>
        <a:prstGeom prst="roundRect">
          <a:avLst/>
        </a:prstGeom>
        <a:solidFill>
          <a:schemeClr val="bg1">
            <a:lumMod val="6500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pl-PL" sz="2400" b="1" kern="1200" dirty="0">
              <a:solidFill>
                <a:schemeClr val="tx1"/>
              </a:solidFill>
            </a:rPr>
            <a:t>Termin składania wniosków</a:t>
          </a:r>
        </a:p>
      </dsp:txBody>
      <dsp:txXfrm>
        <a:off x="4464" y="3211511"/>
        <a:ext cx="3288625" cy="2663138"/>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5DB3C171-F262-490B-B8BB-BFFA46B0586B}">
      <dsp:nvSpPr>
        <dsp:cNvPr id="0" name=""/>
        <dsp:cNvSpPr/>
      </dsp:nvSpPr>
      <dsp:spPr>
        <a:xfrm rot="5400000">
          <a:off x="4367446" y="-1562914"/>
          <a:ext cx="1846501" cy="4972332"/>
        </a:xfrm>
        <a:prstGeom prst="round2SameRect">
          <a:avLst/>
        </a:prstGeom>
        <a:solidFill>
          <a:srgbClr val="FFC000">
            <a:alpha val="90000"/>
          </a:srgbClr>
        </a:solidFill>
        <a:ln w="40000" cap="flat" cmpd="sng" algn="ctr">
          <a:solidFill>
            <a:srgbClr val="FFC000">
              <a:alpha val="9000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57150" lvl="1" indent="-57150" algn="just" defTabSz="444500">
            <a:lnSpc>
              <a:spcPct val="100000"/>
            </a:lnSpc>
            <a:spcBef>
              <a:spcPct val="0"/>
            </a:spcBef>
            <a:spcAft>
              <a:spcPts val="600"/>
            </a:spcAft>
            <a:buChar char="••"/>
          </a:pPr>
          <a:r>
            <a:rPr lang="pl-PL" sz="1000" kern="1200" dirty="0"/>
            <a:t>Wnioskodawca oraz partnerzy (jeśli dotyczy) nie podlegają wykluczeniu </a:t>
          </a:r>
          <a:br>
            <a:rPr lang="pl-PL" sz="1000" kern="1200" dirty="0"/>
          </a:br>
          <a:r>
            <a:rPr lang="pl-PL" sz="1000" kern="1200" dirty="0"/>
            <a:t>z możliwości otrzymania dofinansowania ze środków Unii Europejskiej na podstawie:</a:t>
          </a:r>
          <a:endParaRPr lang="pl-PL" sz="1000" b="1" kern="1200" dirty="0"/>
        </a:p>
        <a:p>
          <a:pPr marL="114300" lvl="2" indent="-57150" algn="just" defTabSz="444500">
            <a:lnSpc>
              <a:spcPct val="90000"/>
            </a:lnSpc>
            <a:spcBef>
              <a:spcPct val="0"/>
            </a:spcBef>
            <a:spcAft>
              <a:spcPct val="15000"/>
            </a:spcAft>
            <a:buChar char="••"/>
          </a:pPr>
          <a:r>
            <a:rPr lang="pl-PL" sz="1000" kern="1200" dirty="0"/>
            <a:t>art. 207 ust. 4 ustawy z dnia 27 sierpnia 2009 r. o finansach </a:t>
          </a:r>
          <a:r>
            <a:rPr lang="pl-PL" sz="1000" kern="1200" dirty="0" smtClean="0"/>
            <a:t>publicznych,</a:t>
          </a:r>
          <a:endParaRPr lang="pl-PL" sz="1000" kern="1200" dirty="0"/>
        </a:p>
        <a:p>
          <a:pPr marL="114300" lvl="2" indent="-57150" algn="just" defTabSz="444500">
            <a:lnSpc>
              <a:spcPct val="90000"/>
            </a:lnSpc>
            <a:spcBef>
              <a:spcPct val="0"/>
            </a:spcBef>
            <a:spcAft>
              <a:spcPct val="15000"/>
            </a:spcAft>
            <a:buChar char="••"/>
          </a:pPr>
          <a:r>
            <a:rPr lang="pl-PL" sz="1000" kern="1200" dirty="0"/>
            <a:t>art.12 ust. 1 </a:t>
          </a:r>
          <a:r>
            <a:rPr lang="pl-PL" sz="1000" kern="1200" dirty="0" err="1"/>
            <a:t>pkt</a:t>
          </a:r>
          <a:r>
            <a:rPr lang="pl-PL" sz="1000" kern="1200" dirty="0"/>
            <a:t> 1 ustawy z dnia 15 czerwca 2012 r. o skutkach powierzania wykonywania pracy cudzoziemcom przebywającym wbrew przepisom </a:t>
          </a:r>
          <a:br>
            <a:rPr lang="pl-PL" sz="1000" kern="1200" dirty="0"/>
          </a:br>
          <a:r>
            <a:rPr lang="pl-PL" sz="1000" kern="1200" dirty="0"/>
            <a:t>na terytorium Rzeczypospolitej Polskiej,</a:t>
          </a:r>
        </a:p>
        <a:p>
          <a:pPr marL="114300" lvl="2" indent="-57150" algn="just" defTabSz="444500">
            <a:lnSpc>
              <a:spcPct val="90000"/>
            </a:lnSpc>
            <a:spcBef>
              <a:spcPct val="0"/>
            </a:spcBef>
            <a:spcAft>
              <a:spcPct val="15000"/>
            </a:spcAft>
            <a:buChar char="••"/>
          </a:pPr>
          <a:r>
            <a:rPr lang="pl-PL" sz="1000" kern="1200" dirty="0"/>
            <a:t>art. 9 ust. 1 </a:t>
          </a:r>
          <a:r>
            <a:rPr lang="pl-PL" sz="1000" kern="1200" dirty="0" err="1"/>
            <a:t>pkt</a:t>
          </a:r>
          <a:r>
            <a:rPr lang="pl-PL" sz="1000" kern="1200" dirty="0"/>
            <a:t> 2a ustawy z dnia 28 października 2002 r. o odpowiedzialności podmiotów zbiorowych za czyny zabronione pod groźbą kary.</a:t>
          </a:r>
        </a:p>
      </dsp:txBody>
      <dsp:txXfrm rot="5400000">
        <a:off x="4367446" y="-1562914"/>
        <a:ext cx="1846501" cy="4972332"/>
      </dsp:txXfrm>
    </dsp:sp>
    <dsp:sp modelId="{30A5BAFA-D867-4432-A555-078896BF780D}">
      <dsp:nvSpPr>
        <dsp:cNvPr id="0" name=""/>
        <dsp:cNvSpPr/>
      </dsp:nvSpPr>
      <dsp:spPr>
        <a:xfrm>
          <a:off x="24432" y="129685"/>
          <a:ext cx="2796936" cy="1598802"/>
        </a:xfrm>
        <a:prstGeom prst="roundRect">
          <a:avLst/>
        </a:prstGeom>
        <a:solidFill>
          <a:schemeClr val="bg1">
            <a:lumMod val="6500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lvl="0" algn="ctr" defTabSz="711200">
            <a:lnSpc>
              <a:spcPct val="90000"/>
            </a:lnSpc>
            <a:spcBef>
              <a:spcPct val="0"/>
            </a:spcBef>
            <a:spcAft>
              <a:spcPct val="35000"/>
            </a:spcAft>
          </a:pPr>
          <a:r>
            <a:rPr lang="pl-PL" sz="1600" b="1" kern="1200" dirty="0">
              <a:solidFill>
                <a:schemeClr val="tx1"/>
              </a:solidFill>
            </a:rPr>
            <a:t>5. Niepodleganie wykluczeniu z możliwości otrzymania dofinansowania ze środków Unii Europejskiej</a:t>
          </a:r>
          <a:endParaRPr lang="pl-PL" sz="1600" b="1" u="sng" kern="1200" dirty="0">
            <a:solidFill>
              <a:schemeClr val="tx1"/>
            </a:solidFill>
          </a:endParaRPr>
        </a:p>
      </dsp:txBody>
      <dsp:txXfrm>
        <a:off x="24432" y="129685"/>
        <a:ext cx="2796936" cy="1598802"/>
      </dsp:txXfrm>
    </dsp:sp>
    <dsp:sp modelId="{6057DA86-162F-440C-8D5E-0A6D86B8CF0F}">
      <dsp:nvSpPr>
        <dsp:cNvPr id="0" name=""/>
        <dsp:cNvSpPr/>
      </dsp:nvSpPr>
      <dsp:spPr>
        <a:xfrm rot="5400000">
          <a:off x="4485989" y="241250"/>
          <a:ext cx="1601821" cy="4972332"/>
        </a:xfrm>
        <a:prstGeom prst="round2SameRect">
          <a:avLst/>
        </a:prstGeom>
        <a:solidFill>
          <a:srgbClr val="FFC000">
            <a:alpha val="90000"/>
          </a:srgbClr>
        </a:solidFill>
        <a:ln w="40000" cap="flat" cmpd="sng" algn="ctr">
          <a:solidFill>
            <a:srgbClr val="FFC000">
              <a:alpha val="9000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57150" lvl="1" indent="-57150" algn="just" defTabSz="444500">
            <a:lnSpc>
              <a:spcPct val="90000"/>
            </a:lnSpc>
            <a:spcBef>
              <a:spcPct val="0"/>
            </a:spcBef>
            <a:spcAft>
              <a:spcPct val="15000"/>
            </a:spcAft>
            <a:buChar char="••"/>
          </a:pPr>
          <a:r>
            <a:rPr lang="pl-PL" sz="1000" kern="1200" dirty="0">
              <a:latin typeface="+mn-lt"/>
            </a:rPr>
            <a:t>Wnioskodawca złożył oświadczenie, że:</a:t>
          </a:r>
          <a:endParaRPr lang="pl-PL" sz="1000" b="1" kern="1200" dirty="0">
            <a:solidFill>
              <a:schemeClr val="tx1"/>
            </a:solidFill>
            <a:latin typeface="+mn-lt"/>
          </a:endParaRPr>
        </a:p>
        <a:p>
          <a:pPr marL="114300" lvl="2" indent="-57150" algn="just" defTabSz="444500">
            <a:lnSpc>
              <a:spcPct val="90000"/>
            </a:lnSpc>
            <a:spcBef>
              <a:spcPct val="0"/>
            </a:spcBef>
            <a:spcAft>
              <a:spcPct val="15000"/>
            </a:spcAft>
            <a:buChar char="••"/>
          </a:pPr>
          <a:r>
            <a:rPr lang="pl-PL" sz="1000" b="1" kern="1200" dirty="0">
              <a:latin typeface="+mn-lt"/>
            </a:rPr>
            <a:t>projekt nie został zakończony </a:t>
          </a:r>
          <a:r>
            <a:rPr lang="pl-PL" sz="1000" kern="1200" dirty="0">
              <a:latin typeface="+mn-lt"/>
            </a:rPr>
            <a:t>w rozumieniu art. 65 ust. 6,</a:t>
          </a:r>
        </a:p>
        <a:p>
          <a:pPr marL="114300" lvl="2" indent="-57150" algn="just" defTabSz="444500">
            <a:lnSpc>
              <a:spcPct val="90000"/>
            </a:lnSpc>
            <a:spcBef>
              <a:spcPct val="0"/>
            </a:spcBef>
            <a:spcAft>
              <a:spcPct val="15000"/>
            </a:spcAft>
            <a:buChar char="••"/>
          </a:pPr>
          <a:r>
            <a:rPr lang="pl-PL" sz="1000" b="1" kern="1200" dirty="0">
              <a:latin typeface="+mn-lt"/>
            </a:rPr>
            <a:t>nie rozpoczął realizacji projektu przed dniem złożenia wniosku o dofinansowanie</a:t>
          </a:r>
          <a:r>
            <a:rPr lang="pl-PL" sz="1000" kern="1200" dirty="0">
              <a:latin typeface="+mn-lt"/>
            </a:rPr>
            <a:t>, lub jeśli dotyczy</a:t>
          </a:r>
        </a:p>
        <a:p>
          <a:pPr marL="114300" lvl="2" indent="-57150" algn="just" defTabSz="444500">
            <a:lnSpc>
              <a:spcPct val="90000"/>
            </a:lnSpc>
            <a:spcBef>
              <a:spcPct val="0"/>
            </a:spcBef>
            <a:spcAft>
              <a:spcPct val="15000"/>
            </a:spcAft>
            <a:buChar char="••"/>
          </a:pPr>
          <a:r>
            <a:rPr lang="pl-PL" sz="1000" kern="1200" dirty="0">
              <a:latin typeface="+mn-lt"/>
            </a:rPr>
            <a:t>projekt nie obejmuje przedsięwzięć będących częścią operacji, które zostały objęte lub powinny były zostać objęte procedurą odzyskiwania środków zgodnie z art. 71 (trwałość operacji) w następstwie przeniesienia działalności produkcyjnej poza obszar objęty programem.</a:t>
          </a:r>
        </a:p>
      </dsp:txBody>
      <dsp:txXfrm rot="5400000">
        <a:off x="4485989" y="241250"/>
        <a:ext cx="1601821" cy="4972332"/>
      </dsp:txXfrm>
    </dsp:sp>
    <dsp:sp modelId="{EC26B3CA-5F55-4ED6-AEA1-83422FEC2FA3}">
      <dsp:nvSpPr>
        <dsp:cNvPr id="0" name=""/>
        <dsp:cNvSpPr/>
      </dsp:nvSpPr>
      <dsp:spPr>
        <a:xfrm>
          <a:off x="3797" y="1928015"/>
          <a:ext cx="2796936" cy="1598802"/>
        </a:xfrm>
        <a:prstGeom prst="roundRect">
          <a:avLst/>
        </a:prstGeom>
        <a:solidFill>
          <a:schemeClr val="bg1">
            <a:lumMod val="6500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lvl="0" algn="ctr" defTabSz="711200">
            <a:lnSpc>
              <a:spcPct val="90000"/>
            </a:lnSpc>
            <a:spcBef>
              <a:spcPct val="0"/>
            </a:spcBef>
            <a:spcAft>
              <a:spcPct val="35000"/>
            </a:spcAft>
          </a:pPr>
          <a:r>
            <a:rPr lang="pl-PL" sz="1600" b="1" kern="1200" dirty="0">
              <a:solidFill>
                <a:schemeClr val="tx1"/>
              </a:solidFill>
            </a:rPr>
            <a:t>6. Zgodność z przepisami art. 65 ust. 6 i art. 125 ust. 3 lit. e) i f) Rozporządzenia Parlamentu Europejskiego i Rady (UE) nr 1303/2013 z dnia 17 grudnia 2013 r.</a:t>
          </a:r>
        </a:p>
      </dsp:txBody>
      <dsp:txXfrm>
        <a:off x="3797" y="1928015"/>
        <a:ext cx="2796936" cy="1598802"/>
      </dsp:txXfrm>
    </dsp:sp>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5DB3C171-F262-490B-B8BB-BFFA46B0586B}">
      <dsp:nvSpPr>
        <dsp:cNvPr id="0" name=""/>
        <dsp:cNvSpPr/>
      </dsp:nvSpPr>
      <dsp:spPr>
        <a:xfrm rot="5400000">
          <a:off x="4367446" y="-1562914"/>
          <a:ext cx="1846501" cy="4972332"/>
        </a:xfrm>
        <a:prstGeom prst="round2SameRect">
          <a:avLst/>
        </a:prstGeom>
        <a:solidFill>
          <a:srgbClr val="FFC000">
            <a:alpha val="90000"/>
          </a:srgbClr>
        </a:solidFill>
        <a:ln w="40000" cap="flat" cmpd="sng" algn="ctr">
          <a:solidFill>
            <a:srgbClr val="FFC000">
              <a:alpha val="9000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just" defTabSz="622300">
            <a:lnSpc>
              <a:spcPct val="100000"/>
            </a:lnSpc>
            <a:spcBef>
              <a:spcPct val="0"/>
            </a:spcBef>
            <a:spcAft>
              <a:spcPts val="600"/>
            </a:spcAft>
            <a:buChar char="••"/>
          </a:pPr>
          <a:r>
            <a:rPr lang="pl-PL" sz="1400" kern="1200" dirty="0"/>
            <a:t>W wyniku otrzymania przez projekt dofinansowania </a:t>
          </a:r>
          <a:br>
            <a:rPr lang="pl-PL" sz="1400" kern="1200" dirty="0"/>
          </a:br>
          <a:r>
            <a:rPr lang="pl-PL" sz="1400" kern="1200" dirty="0"/>
            <a:t>we wnioskowanej wysokości, na określone wydatki </a:t>
          </a:r>
          <a:r>
            <a:rPr lang="pl-PL" sz="1400" kern="1200" dirty="0" err="1"/>
            <a:t>kwalifikowalne</a:t>
          </a:r>
          <a:r>
            <a:rPr lang="pl-PL" sz="1400" kern="1200" dirty="0"/>
            <a:t>, w projekcie </a:t>
          </a:r>
          <a:r>
            <a:rPr lang="pl-PL" sz="1400" b="1" kern="1200" dirty="0"/>
            <a:t>nie dojdzie do podwójnego dofinansowania.</a:t>
          </a:r>
        </a:p>
      </dsp:txBody>
      <dsp:txXfrm rot="5400000">
        <a:off x="4367446" y="-1562914"/>
        <a:ext cx="1846501" cy="4972332"/>
      </dsp:txXfrm>
    </dsp:sp>
    <dsp:sp modelId="{30A5BAFA-D867-4432-A555-078896BF780D}">
      <dsp:nvSpPr>
        <dsp:cNvPr id="0" name=""/>
        <dsp:cNvSpPr/>
      </dsp:nvSpPr>
      <dsp:spPr>
        <a:xfrm>
          <a:off x="24432" y="129685"/>
          <a:ext cx="2796936" cy="1598802"/>
        </a:xfrm>
        <a:prstGeom prst="roundRect">
          <a:avLst/>
        </a:prstGeom>
        <a:solidFill>
          <a:schemeClr val="bg1">
            <a:lumMod val="6500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lvl="0" algn="ctr" defTabSz="711200">
            <a:lnSpc>
              <a:spcPct val="90000"/>
            </a:lnSpc>
            <a:spcBef>
              <a:spcPct val="0"/>
            </a:spcBef>
            <a:spcAft>
              <a:spcPct val="35000"/>
            </a:spcAft>
          </a:pPr>
          <a:r>
            <a:rPr lang="pl-PL" sz="1600" b="1" kern="1200" dirty="0">
              <a:solidFill>
                <a:schemeClr val="tx1"/>
              </a:solidFill>
            </a:rPr>
            <a:t>7. Zakaz podwójnego finansowania</a:t>
          </a:r>
          <a:endParaRPr lang="pl-PL" sz="1600" b="1" u="sng" kern="1200" dirty="0">
            <a:solidFill>
              <a:schemeClr val="tx1"/>
            </a:solidFill>
          </a:endParaRPr>
        </a:p>
      </dsp:txBody>
      <dsp:txXfrm>
        <a:off x="24432" y="129685"/>
        <a:ext cx="2796936" cy="1598802"/>
      </dsp:txXfrm>
    </dsp:sp>
    <dsp:sp modelId="{6057DA86-162F-440C-8D5E-0A6D86B8CF0F}">
      <dsp:nvSpPr>
        <dsp:cNvPr id="0" name=""/>
        <dsp:cNvSpPr/>
      </dsp:nvSpPr>
      <dsp:spPr>
        <a:xfrm rot="5400000">
          <a:off x="4485989" y="241250"/>
          <a:ext cx="1601821" cy="4972332"/>
        </a:xfrm>
        <a:prstGeom prst="round2SameRect">
          <a:avLst/>
        </a:prstGeom>
        <a:solidFill>
          <a:srgbClr val="FFC000">
            <a:alpha val="90000"/>
          </a:srgbClr>
        </a:solidFill>
        <a:ln w="40000" cap="flat" cmpd="sng" algn="ctr">
          <a:solidFill>
            <a:srgbClr val="FFC000">
              <a:alpha val="9000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just" defTabSz="622300">
            <a:lnSpc>
              <a:spcPct val="90000"/>
            </a:lnSpc>
            <a:spcBef>
              <a:spcPct val="0"/>
            </a:spcBef>
            <a:spcAft>
              <a:spcPct val="15000"/>
            </a:spcAft>
            <a:buChar char="••"/>
          </a:pPr>
          <a:r>
            <a:rPr lang="pl-PL" sz="1400" kern="1200" dirty="0"/>
            <a:t>Wartość projektu nie przekracza poziomów określonych </a:t>
          </a:r>
          <a:br>
            <a:rPr lang="pl-PL" sz="1400" kern="1200" dirty="0"/>
          </a:br>
          <a:r>
            <a:rPr lang="pl-PL" sz="1400" kern="1200" dirty="0"/>
            <a:t>w regulaminie konkursu.</a:t>
          </a:r>
          <a:endParaRPr lang="pl-PL" sz="1400" b="1" kern="1200" dirty="0">
            <a:solidFill>
              <a:schemeClr val="tx1"/>
            </a:solidFill>
            <a:latin typeface="+mn-lt"/>
          </a:endParaRPr>
        </a:p>
        <a:p>
          <a:pPr marL="114300" lvl="1" indent="-114300" algn="just" defTabSz="622300">
            <a:lnSpc>
              <a:spcPct val="90000"/>
            </a:lnSpc>
            <a:spcBef>
              <a:spcPct val="0"/>
            </a:spcBef>
            <a:spcAft>
              <a:spcPct val="15000"/>
            </a:spcAft>
            <a:buChar char="••"/>
          </a:pPr>
          <a:r>
            <a:rPr lang="pl-PL" sz="1400" b="1" kern="1200" dirty="0">
              <a:solidFill>
                <a:schemeClr val="tx1"/>
              </a:solidFill>
              <a:latin typeface="+mn-lt"/>
            </a:rPr>
            <a:t>Minimalna wartość projektu: 50 000 PLN</a:t>
          </a:r>
        </a:p>
      </dsp:txBody>
      <dsp:txXfrm rot="5400000">
        <a:off x="4485989" y="241250"/>
        <a:ext cx="1601821" cy="4972332"/>
      </dsp:txXfrm>
    </dsp:sp>
    <dsp:sp modelId="{EC26B3CA-5F55-4ED6-AEA1-83422FEC2FA3}">
      <dsp:nvSpPr>
        <dsp:cNvPr id="0" name=""/>
        <dsp:cNvSpPr/>
      </dsp:nvSpPr>
      <dsp:spPr>
        <a:xfrm>
          <a:off x="3797" y="1928015"/>
          <a:ext cx="2796936" cy="1598802"/>
        </a:xfrm>
        <a:prstGeom prst="roundRect">
          <a:avLst/>
        </a:prstGeom>
        <a:solidFill>
          <a:schemeClr val="bg1">
            <a:lumMod val="6500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lvl="0" algn="ctr" defTabSz="711200">
            <a:lnSpc>
              <a:spcPct val="90000"/>
            </a:lnSpc>
            <a:spcBef>
              <a:spcPct val="0"/>
            </a:spcBef>
            <a:spcAft>
              <a:spcPct val="35000"/>
            </a:spcAft>
          </a:pPr>
          <a:r>
            <a:rPr lang="pl-PL" sz="1600" b="1" kern="1200" dirty="0">
              <a:solidFill>
                <a:schemeClr val="tx1"/>
              </a:solidFill>
            </a:rPr>
            <a:t>8. </a:t>
          </a:r>
          <a:r>
            <a:rPr lang="pl-PL" sz="1600" b="1" kern="1200" dirty="0">
              <a:solidFill>
                <a:srgbClr val="FF0000"/>
              </a:solidFill>
            </a:rPr>
            <a:t>Minimalna/maksymalna wartość projektu</a:t>
          </a:r>
        </a:p>
      </dsp:txBody>
      <dsp:txXfrm>
        <a:off x="3797" y="1928015"/>
        <a:ext cx="2796936" cy="1598802"/>
      </dsp:txXfrm>
    </dsp:sp>
  </dsp:spTree>
</dsp:drawing>
</file>

<file path=ppt/diagrams/drawing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5DB3C171-F262-490B-B8BB-BFFA46B0586B}">
      <dsp:nvSpPr>
        <dsp:cNvPr id="0" name=""/>
        <dsp:cNvSpPr/>
      </dsp:nvSpPr>
      <dsp:spPr>
        <a:xfrm rot="5400000">
          <a:off x="3527766" y="-722092"/>
          <a:ext cx="3525863" cy="4972332"/>
        </a:xfrm>
        <a:prstGeom prst="round2SameRect">
          <a:avLst/>
        </a:prstGeom>
        <a:solidFill>
          <a:srgbClr val="FFC000">
            <a:alpha val="90000"/>
          </a:srgbClr>
        </a:solidFill>
        <a:ln w="40000" cap="flat" cmpd="sng" algn="ctr">
          <a:solidFill>
            <a:srgbClr val="FFC000">
              <a:alpha val="9000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just" defTabSz="622300">
            <a:lnSpc>
              <a:spcPct val="100000"/>
            </a:lnSpc>
            <a:spcBef>
              <a:spcPct val="0"/>
            </a:spcBef>
            <a:spcAft>
              <a:spcPts val="600"/>
            </a:spcAft>
            <a:buChar char="••"/>
          </a:pPr>
          <a:r>
            <a:rPr lang="pl-PL" sz="1400" kern="1200" dirty="0"/>
            <a:t>Wnioskodawca zapewnił odpowiedni poziom wkładu własnego określony w regulaminie konkursu tj. </a:t>
          </a:r>
          <a:br>
            <a:rPr lang="pl-PL" sz="1400" kern="1200" dirty="0"/>
          </a:br>
          <a:r>
            <a:rPr lang="pl-PL" sz="1400" b="1" kern="1200" dirty="0"/>
            <a:t>5% wkładu własnego</a:t>
          </a:r>
        </a:p>
      </dsp:txBody>
      <dsp:txXfrm rot="5400000">
        <a:off x="3527766" y="-722092"/>
        <a:ext cx="3525863" cy="4972332"/>
      </dsp:txXfrm>
    </dsp:sp>
    <dsp:sp modelId="{30A5BAFA-D867-4432-A555-078896BF780D}">
      <dsp:nvSpPr>
        <dsp:cNvPr id="0" name=""/>
        <dsp:cNvSpPr/>
      </dsp:nvSpPr>
      <dsp:spPr>
        <a:xfrm>
          <a:off x="24432" y="248773"/>
          <a:ext cx="2796936" cy="3052886"/>
        </a:xfrm>
        <a:prstGeom prst="roundRect">
          <a:avLst/>
        </a:prstGeom>
        <a:solidFill>
          <a:schemeClr val="bg1">
            <a:lumMod val="6500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lvl="0" algn="ctr" defTabSz="711200">
            <a:lnSpc>
              <a:spcPct val="90000"/>
            </a:lnSpc>
            <a:spcBef>
              <a:spcPct val="0"/>
            </a:spcBef>
            <a:spcAft>
              <a:spcPct val="35000"/>
            </a:spcAft>
          </a:pPr>
          <a:r>
            <a:rPr lang="pl-PL" sz="1600" b="1" kern="1200" dirty="0">
              <a:solidFill>
                <a:srgbClr val="FF0000"/>
              </a:solidFill>
            </a:rPr>
            <a:t>9. Wkład własny</a:t>
          </a:r>
          <a:endParaRPr lang="pl-PL" sz="1600" b="1" u="sng" kern="1200" dirty="0">
            <a:solidFill>
              <a:srgbClr val="FF0000"/>
            </a:solidFill>
          </a:endParaRPr>
        </a:p>
      </dsp:txBody>
      <dsp:txXfrm>
        <a:off x="24432" y="248773"/>
        <a:ext cx="2796936" cy="3052886"/>
      </dsp:txXfrm>
    </dsp:sp>
  </dsp:spTree>
</dsp:drawing>
</file>

<file path=ppt/diagrams/drawing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5DB3C171-F262-490B-B8BB-BFFA46B0586B}">
      <dsp:nvSpPr>
        <dsp:cNvPr id="0" name=""/>
        <dsp:cNvSpPr/>
      </dsp:nvSpPr>
      <dsp:spPr>
        <a:xfrm rot="5400000">
          <a:off x="4367446" y="-1562914"/>
          <a:ext cx="1846501" cy="4972332"/>
        </a:xfrm>
        <a:prstGeom prst="round2SameRect">
          <a:avLst/>
        </a:prstGeom>
        <a:solidFill>
          <a:srgbClr val="FFC000">
            <a:alpha val="90000"/>
          </a:srgbClr>
        </a:solidFill>
        <a:ln w="40000" cap="flat" cmpd="sng" algn="ctr">
          <a:solidFill>
            <a:srgbClr val="FFC000">
              <a:alpha val="9000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57150" lvl="1" indent="-57150" algn="just" defTabSz="444500">
            <a:lnSpc>
              <a:spcPct val="100000"/>
            </a:lnSpc>
            <a:spcBef>
              <a:spcPct val="0"/>
            </a:spcBef>
            <a:spcAft>
              <a:spcPts val="600"/>
            </a:spcAft>
            <a:buChar char="••"/>
          </a:pPr>
          <a:r>
            <a:rPr lang="pl-PL" sz="1000" kern="1200" dirty="0"/>
            <a:t>W projekcie, w którym wartość wkładu publicznego (środków publicznych) </a:t>
          </a:r>
          <a:r>
            <a:rPr lang="pl-PL" sz="1000" b="1" kern="1200" dirty="0"/>
            <a:t>nie przekracza 100 000 EUR (tj. </a:t>
          </a:r>
          <a:r>
            <a:rPr lang="pl-PL" sz="1000" b="1" kern="1200" dirty="0" smtClean="0"/>
            <a:t>418 080 </a:t>
          </a:r>
          <a:r>
            <a:rPr lang="pl-PL" sz="1000" b="1" kern="1200" dirty="0"/>
            <a:t>PLN)</a:t>
          </a:r>
          <a:r>
            <a:rPr lang="pl-PL" sz="1000" kern="1200" dirty="0"/>
            <a:t> </a:t>
          </a:r>
          <a:r>
            <a:rPr lang="pl-PL" sz="1000" b="1" kern="1200" dirty="0"/>
            <a:t>zastosowano kwoty ryczałtowe</a:t>
          </a:r>
          <a:r>
            <a:rPr lang="pl-PL" sz="1000" kern="1200" dirty="0"/>
            <a:t>, o których mowa w </a:t>
          </a:r>
          <a:r>
            <a:rPr lang="pl-PL" sz="1000" i="1" kern="1200" dirty="0"/>
            <a:t>Wytycznych w zakresie </a:t>
          </a:r>
          <a:r>
            <a:rPr lang="pl-PL" sz="1000" i="1" kern="1200" dirty="0" err="1"/>
            <a:t>kwalifikowalności</a:t>
          </a:r>
          <a:r>
            <a:rPr lang="pl-PL" sz="1000" i="1" kern="1200" dirty="0"/>
            <a:t> wydatków w zakresie Europejskiego Funduszu Rozwoju Regionalnego, Europejskiego Funduszu Społecznego oraz Funduszu Spójności na lata 2014-2020</a:t>
          </a:r>
          <a:r>
            <a:rPr lang="pl-PL" sz="1000" kern="1200" dirty="0"/>
            <a:t>. W sytuacjach określonych w regulaminie konkursu zastosowano pozostałe uproszczone metody rozliczania wydatków, o których mowa w </a:t>
          </a:r>
          <a:r>
            <a:rPr lang="pl-PL" sz="1000" i="1" kern="1200" dirty="0"/>
            <a:t>Wytycznych w zakresie </a:t>
          </a:r>
          <a:r>
            <a:rPr lang="pl-PL" sz="1000" i="1" kern="1200" dirty="0" err="1"/>
            <a:t>kwalifikowalności</a:t>
          </a:r>
          <a:r>
            <a:rPr lang="pl-PL" sz="1000" i="1" kern="1200" dirty="0"/>
            <a:t> wydatków w zakresie Europejskiego Funduszu Rozwoju Regionalnego, Europejskiego Funduszu Społecznego oraz Funduszu Spójności na lata 2014-2020</a:t>
          </a:r>
          <a:r>
            <a:rPr lang="pl-PL" sz="1000" kern="1200" dirty="0"/>
            <a:t>. </a:t>
          </a:r>
          <a:endParaRPr lang="pl-PL" sz="1000" b="1" kern="1200" dirty="0"/>
        </a:p>
      </dsp:txBody>
      <dsp:txXfrm rot="5400000">
        <a:off x="4367446" y="-1562914"/>
        <a:ext cx="1846501" cy="4972332"/>
      </dsp:txXfrm>
    </dsp:sp>
    <dsp:sp modelId="{30A5BAFA-D867-4432-A555-078896BF780D}">
      <dsp:nvSpPr>
        <dsp:cNvPr id="0" name=""/>
        <dsp:cNvSpPr/>
      </dsp:nvSpPr>
      <dsp:spPr>
        <a:xfrm>
          <a:off x="24432" y="129685"/>
          <a:ext cx="2796936" cy="1598802"/>
        </a:xfrm>
        <a:prstGeom prst="roundRect">
          <a:avLst/>
        </a:prstGeom>
        <a:solidFill>
          <a:schemeClr val="bg1">
            <a:lumMod val="6500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lvl="0" algn="ctr" defTabSz="711200">
            <a:lnSpc>
              <a:spcPct val="90000"/>
            </a:lnSpc>
            <a:spcBef>
              <a:spcPct val="0"/>
            </a:spcBef>
            <a:spcAft>
              <a:spcPct val="35000"/>
            </a:spcAft>
          </a:pPr>
          <a:r>
            <a:rPr lang="pl-PL" sz="1600" b="1" kern="1200" dirty="0" smtClean="0">
              <a:solidFill>
                <a:srgbClr val="FF0000"/>
              </a:solidFill>
            </a:rPr>
            <a:t>10. </a:t>
          </a:r>
          <a:r>
            <a:rPr lang="pl-PL" sz="1600" b="1" kern="1200" dirty="0">
              <a:solidFill>
                <a:srgbClr val="FF0000"/>
              </a:solidFill>
            </a:rPr>
            <a:t>Uproszczone metody rozliczania projektów</a:t>
          </a:r>
          <a:endParaRPr lang="pl-PL" sz="1600" b="1" u="sng" kern="1200" dirty="0">
            <a:solidFill>
              <a:srgbClr val="FF0000"/>
            </a:solidFill>
          </a:endParaRPr>
        </a:p>
      </dsp:txBody>
      <dsp:txXfrm>
        <a:off x="24432" y="129685"/>
        <a:ext cx="2796936" cy="1598802"/>
      </dsp:txXfrm>
    </dsp:sp>
    <dsp:sp modelId="{6057DA86-162F-440C-8D5E-0A6D86B8CF0F}">
      <dsp:nvSpPr>
        <dsp:cNvPr id="0" name=""/>
        <dsp:cNvSpPr/>
      </dsp:nvSpPr>
      <dsp:spPr>
        <a:xfrm rot="5400000">
          <a:off x="4485989" y="241250"/>
          <a:ext cx="1601821" cy="4972332"/>
        </a:xfrm>
        <a:prstGeom prst="round2SameRect">
          <a:avLst/>
        </a:prstGeom>
        <a:solidFill>
          <a:srgbClr val="FFC000">
            <a:alpha val="90000"/>
          </a:srgbClr>
        </a:solidFill>
        <a:ln w="40000" cap="flat" cmpd="sng" algn="ctr">
          <a:solidFill>
            <a:srgbClr val="FFC000">
              <a:alpha val="9000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just" defTabSz="622300">
            <a:lnSpc>
              <a:spcPct val="90000"/>
            </a:lnSpc>
            <a:spcBef>
              <a:spcPct val="0"/>
            </a:spcBef>
            <a:spcAft>
              <a:spcPct val="15000"/>
            </a:spcAft>
            <a:buChar char="••"/>
          </a:pPr>
          <a:r>
            <a:rPr lang="pl-PL" sz="1400" kern="1200" dirty="0"/>
            <a:t>Czy Wnioskodawca </a:t>
          </a:r>
          <a:r>
            <a:rPr lang="pl-PL" sz="1400" b="1" kern="1200" dirty="0"/>
            <a:t>nie zalega z uiszczaniem podatków</a:t>
          </a:r>
          <a:r>
            <a:rPr lang="pl-PL" sz="1400" kern="1200" dirty="0"/>
            <a:t>, </a:t>
          </a:r>
          <a:br>
            <a:rPr lang="pl-PL" sz="1400" kern="1200" dirty="0"/>
          </a:br>
          <a:r>
            <a:rPr lang="pl-PL" sz="1400" kern="1200" dirty="0"/>
            <a:t>jak również z opłacaniem </a:t>
          </a:r>
          <a:r>
            <a:rPr lang="pl-PL" sz="1400" b="1" kern="1200" dirty="0"/>
            <a:t>składek na ubezpieczenie społeczne i zdrowotne, Fundusz Pracy, Państwowy Fundusz Rehabilitacji Osób Niepełnosprawnych</a:t>
          </a:r>
          <a:r>
            <a:rPr lang="pl-PL" sz="1400" kern="1200" dirty="0"/>
            <a:t> lub innych należności wymaganych odrębnymi przepisami prawa?</a:t>
          </a:r>
          <a:endParaRPr lang="pl-PL" sz="1400" b="1" kern="1200" dirty="0">
            <a:solidFill>
              <a:schemeClr val="tx1"/>
            </a:solidFill>
            <a:latin typeface="+mn-lt"/>
          </a:endParaRPr>
        </a:p>
      </dsp:txBody>
      <dsp:txXfrm rot="5400000">
        <a:off x="4485989" y="241250"/>
        <a:ext cx="1601821" cy="4972332"/>
      </dsp:txXfrm>
    </dsp:sp>
    <dsp:sp modelId="{EC26B3CA-5F55-4ED6-AEA1-83422FEC2FA3}">
      <dsp:nvSpPr>
        <dsp:cNvPr id="0" name=""/>
        <dsp:cNvSpPr/>
      </dsp:nvSpPr>
      <dsp:spPr>
        <a:xfrm>
          <a:off x="3797" y="1928015"/>
          <a:ext cx="2796936" cy="1598802"/>
        </a:xfrm>
        <a:prstGeom prst="roundRect">
          <a:avLst/>
        </a:prstGeom>
        <a:solidFill>
          <a:schemeClr val="bg1">
            <a:lumMod val="6500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lvl="0" algn="ctr" defTabSz="711200">
            <a:lnSpc>
              <a:spcPct val="90000"/>
            </a:lnSpc>
            <a:spcBef>
              <a:spcPct val="0"/>
            </a:spcBef>
            <a:spcAft>
              <a:spcPct val="35000"/>
            </a:spcAft>
          </a:pPr>
          <a:r>
            <a:rPr lang="pl-PL" sz="1600" b="1" kern="1200" dirty="0" smtClean="0">
              <a:solidFill>
                <a:schemeClr val="tx1"/>
              </a:solidFill>
            </a:rPr>
            <a:t>11. </a:t>
          </a:r>
          <a:r>
            <a:rPr lang="pl-PL" sz="1600" b="1" kern="1200" dirty="0">
              <a:solidFill>
                <a:schemeClr val="tx1"/>
              </a:solidFill>
            </a:rPr>
            <a:t>Kryterium niezalegania z należnościami</a:t>
          </a:r>
        </a:p>
      </dsp:txBody>
      <dsp:txXfrm>
        <a:off x="3797" y="1928015"/>
        <a:ext cx="2796936" cy="1598802"/>
      </dsp:txXfrm>
    </dsp:sp>
  </dsp:spTree>
</dsp:drawing>
</file>

<file path=ppt/diagrams/drawing7.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5DB3C171-F262-490B-B8BB-BFFA46B0586B}">
      <dsp:nvSpPr>
        <dsp:cNvPr id="0" name=""/>
        <dsp:cNvSpPr/>
      </dsp:nvSpPr>
      <dsp:spPr>
        <a:xfrm rot="5400000">
          <a:off x="4367446" y="-1562914"/>
          <a:ext cx="1846501" cy="4972332"/>
        </a:xfrm>
        <a:prstGeom prst="round2SameRect">
          <a:avLst/>
        </a:prstGeom>
        <a:solidFill>
          <a:srgbClr val="FFC000">
            <a:alpha val="90000"/>
          </a:srgbClr>
        </a:solidFill>
        <a:ln w="40000" cap="flat" cmpd="sng" algn="ctr">
          <a:solidFill>
            <a:srgbClr val="FFC000">
              <a:alpha val="9000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just" defTabSz="711200">
            <a:lnSpc>
              <a:spcPct val="100000"/>
            </a:lnSpc>
            <a:spcBef>
              <a:spcPct val="0"/>
            </a:spcBef>
            <a:spcAft>
              <a:spcPts val="600"/>
            </a:spcAft>
            <a:buChar char="••"/>
          </a:pPr>
          <a:r>
            <a:rPr lang="pl-PL" sz="1600" kern="1200" dirty="0" smtClean="0">
              <a:latin typeface="+mn-lt"/>
            </a:rPr>
            <a:t>Czy projekt jest zgodny z właściwym celem szczegółowym RPO WD 2014-2020 oraz w jaki sposób projekt przyczyni się do osiągnięcia celu szczegółowego RPO WD 2014-2020?</a:t>
          </a:r>
          <a:endParaRPr lang="pl-PL" sz="1600" b="1" kern="1200" dirty="0">
            <a:latin typeface="+mn-lt"/>
          </a:endParaRPr>
        </a:p>
      </dsp:txBody>
      <dsp:txXfrm rot="5400000">
        <a:off x="4367446" y="-1562914"/>
        <a:ext cx="1846501" cy="4972332"/>
      </dsp:txXfrm>
    </dsp:sp>
    <dsp:sp modelId="{30A5BAFA-D867-4432-A555-078896BF780D}">
      <dsp:nvSpPr>
        <dsp:cNvPr id="0" name=""/>
        <dsp:cNvSpPr/>
      </dsp:nvSpPr>
      <dsp:spPr>
        <a:xfrm>
          <a:off x="24432" y="129685"/>
          <a:ext cx="2796936" cy="1598802"/>
        </a:xfrm>
        <a:prstGeom prst="roundRect">
          <a:avLst/>
        </a:prstGeom>
        <a:solidFill>
          <a:schemeClr val="bg1">
            <a:lumMod val="6500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lvl="0" algn="ctr" defTabSz="711200">
            <a:lnSpc>
              <a:spcPct val="90000"/>
            </a:lnSpc>
            <a:spcBef>
              <a:spcPct val="0"/>
            </a:spcBef>
            <a:spcAft>
              <a:spcPct val="35000"/>
            </a:spcAft>
          </a:pPr>
          <a:r>
            <a:rPr lang="pl-PL" sz="1600" b="1" kern="1200" dirty="0">
              <a:solidFill>
                <a:schemeClr val="tx1"/>
              </a:solidFill>
            </a:rPr>
            <a:t>1. </a:t>
          </a:r>
          <a:r>
            <a:rPr lang="pl-PL" sz="1600" b="1" kern="1200" dirty="0" smtClean="0">
              <a:solidFill>
                <a:schemeClr val="tx1"/>
              </a:solidFill>
            </a:rPr>
            <a:t>Kryterium zgodności projektu z celami szczegółowymi RPO</a:t>
          </a:r>
          <a:endParaRPr lang="pl-PL" sz="1600" b="1" u="sng" kern="1200" dirty="0">
            <a:solidFill>
              <a:schemeClr val="tx1"/>
            </a:solidFill>
          </a:endParaRPr>
        </a:p>
      </dsp:txBody>
      <dsp:txXfrm>
        <a:off x="24432" y="129685"/>
        <a:ext cx="2796936" cy="1598802"/>
      </dsp:txXfrm>
    </dsp:sp>
    <dsp:sp modelId="{6057DA86-162F-440C-8D5E-0A6D86B8CF0F}">
      <dsp:nvSpPr>
        <dsp:cNvPr id="0" name=""/>
        <dsp:cNvSpPr/>
      </dsp:nvSpPr>
      <dsp:spPr>
        <a:xfrm rot="5400000">
          <a:off x="4485989" y="241250"/>
          <a:ext cx="1601821" cy="4972332"/>
        </a:xfrm>
        <a:prstGeom prst="round2SameRect">
          <a:avLst/>
        </a:prstGeom>
        <a:solidFill>
          <a:srgbClr val="FFC000">
            <a:alpha val="90000"/>
          </a:srgbClr>
        </a:solidFill>
        <a:ln w="40000" cap="flat" cmpd="sng" algn="ctr">
          <a:solidFill>
            <a:srgbClr val="FFC000">
              <a:alpha val="9000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just" defTabSz="622300">
            <a:lnSpc>
              <a:spcPct val="90000"/>
            </a:lnSpc>
            <a:spcBef>
              <a:spcPct val="0"/>
            </a:spcBef>
            <a:spcAft>
              <a:spcPct val="15000"/>
            </a:spcAft>
            <a:buChar char="••"/>
          </a:pPr>
          <a:r>
            <a:rPr lang="pl-PL" sz="1400" kern="1200" dirty="0" smtClean="0"/>
            <a:t>Czy potrzeba realizacji projektu jest wystarczająco uzasadniona i odpowiada na zdiagnozowany problem?</a:t>
          </a:r>
          <a:endParaRPr lang="pl-PL" sz="1400" b="1" kern="1200" dirty="0">
            <a:solidFill>
              <a:schemeClr val="tx1"/>
            </a:solidFill>
            <a:latin typeface="+mn-lt"/>
          </a:endParaRPr>
        </a:p>
        <a:p>
          <a:pPr marL="114300" lvl="1" indent="-114300" algn="just" defTabSz="622300">
            <a:lnSpc>
              <a:spcPct val="90000"/>
            </a:lnSpc>
            <a:spcBef>
              <a:spcPct val="0"/>
            </a:spcBef>
            <a:spcAft>
              <a:spcPct val="15000"/>
            </a:spcAft>
            <a:buChar char="••"/>
          </a:pPr>
          <a:r>
            <a:rPr lang="pl-PL" sz="1400" kern="1200" dirty="0" smtClean="0"/>
            <a:t>Dodatkowo w przypadku projektów o wartości dofinansowania  co najmniej 2 mln złotych:</a:t>
          </a:r>
          <a:endParaRPr lang="pl-PL" sz="1400" b="1" kern="1200" dirty="0">
            <a:solidFill>
              <a:schemeClr val="tx1"/>
            </a:solidFill>
            <a:latin typeface="+mn-lt"/>
          </a:endParaRPr>
        </a:p>
        <a:p>
          <a:pPr marL="114300" lvl="1" indent="-114300" algn="l" defTabSz="622300">
            <a:lnSpc>
              <a:spcPct val="90000"/>
            </a:lnSpc>
            <a:spcBef>
              <a:spcPct val="0"/>
            </a:spcBef>
            <a:spcAft>
              <a:spcPct val="15000"/>
            </a:spcAft>
            <a:buChar char="••"/>
          </a:pPr>
          <a:r>
            <a:rPr lang="pl-PL" sz="1400" kern="1200" dirty="0" smtClean="0"/>
            <a:t>Czy przedstawiono wystarczający opis ryzyka nieosiągnięcia założeń projektu oraz zaplanowanych w ramach projektu działań zaradczych?</a:t>
          </a:r>
          <a:endParaRPr lang="pl-PL" sz="1400" kern="1200" dirty="0"/>
        </a:p>
      </dsp:txBody>
      <dsp:txXfrm rot="5400000">
        <a:off x="4485989" y="241250"/>
        <a:ext cx="1601821" cy="4972332"/>
      </dsp:txXfrm>
    </dsp:sp>
    <dsp:sp modelId="{EC26B3CA-5F55-4ED6-AEA1-83422FEC2FA3}">
      <dsp:nvSpPr>
        <dsp:cNvPr id="0" name=""/>
        <dsp:cNvSpPr/>
      </dsp:nvSpPr>
      <dsp:spPr>
        <a:xfrm>
          <a:off x="3797" y="1928015"/>
          <a:ext cx="2796936" cy="1598802"/>
        </a:xfrm>
        <a:prstGeom prst="roundRect">
          <a:avLst/>
        </a:prstGeom>
        <a:solidFill>
          <a:schemeClr val="bg1">
            <a:lumMod val="6500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lvl="0" algn="ctr" defTabSz="711200">
            <a:lnSpc>
              <a:spcPct val="90000"/>
            </a:lnSpc>
            <a:spcBef>
              <a:spcPct val="0"/>
            </a:spcBef>
            <a:spcAft>
              <a:spcPct val="35000"/>
            </a:spcAft>
          </a:pPr>
          <a:r>
            <a:rPr lang="pl-PL" sz="1600" b="1" kern="1200" dirty="0">
              <a:solidFill>
                <a:schemeClr val="tx1"/>
              </a:solidFill>
            </a:rPr>
            <a:t>2. </a:t>
          </a:r>
          <a:r>
            <a:rPr lang="pl-PL" sz="1600" b="1" kern="1200" dirty="0" smtClean="0">
              <a:solidFill>
                <a:schemeClr val="tx1"/>
              </a:solidFill>
            </a:rPr>
            <a:t>Kryterium celowości projektu</a:t>
          </a:r>
          <a:endParaRPr lang="pl-PL" sz="1600" b="1" kern="1200" dirty="0">
            <a:solidFill>
              <a:schemeClr val="tx1"/>
            </a:solidFill>
          </a:endParaRPr>
        </a:p>
      </dsp:txBody>
      <dsp:txXfrm>
        <a:off x="3797" y="1928015"/>
        <a:ext cx="2796936" cy="1598802"/>
      </dsp:txXfrm>
    </dsp:sp>
  </dsp:spTree>
</dsp:drawing>
</file>

<file path=ppt/diagrams/drawing8.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5DB3C171-F262-490B-B8BB-BFFA46B0586B}">
      <dsp:nvSpPr>
        <dsp:cNvPr id="0" name=""/>
        <dsp:cNvSpPr/>
      </dsp:nvSpPr>
      <dsp:spPr>
        <a:xfrm rot="5400000">
          <a:off x="4367446" y="-1562914"/>
          <a:ext cx="1846501" cy="4972332"/>
        </a:xfrm>
        <a:prstGeom prst="round2SameRect">
          <a:avLst/>
        </a:prstGeom>
        <a:solidFill>
          <a:srgbClr val="FFC000">
            <a:alpha val="90000"/>
          </a:srgbClr>
        </a:solidFill>
        <a:ln w="40000" cap="flat" cmpd="sng" algn="ctr">
          <a:solidFill>
            <a:srgbClr val="FFC000">
              <a:alpha val="9000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just" defTabSz="711200">
            <a:lnSpc>
              <a:spcPct val="100000"/>
            </a:lnSpc>
            <a:spcBef>
              <a:spcPct val="0"/>
            </a:spcBef>
            <a:spcAft>
              <a:spcPts val="600"/>
            </a:spcAft>
            <a:buChar char="••"/>
          </a:pPr>
          <a:r>
            <a:rPr lang="pl-PL" sz="1600" kern="1200" dirty="0" smtClean="0"/>
            <a:t>Czy zaplanowane w ramach projektu wartości wskaźników są adekwatne w stosunku do potrzeb i celów projektu, a założone do osiągnięcia wartości są realne? </a:t>
          </a:r>
          <a:endParaRPr lang="pl-PL" sz="1600" b="1" kern="1200" dirty="0">
            <a:latin typeface="+mn-lt"/>
          </a:endParaRPr>
        </a:p>
      </dsp:txBody>
      <dsp:txXfrm rot="5400000">
        <a:off x="4367446" y="-1562914"/>
        <a:ext cx="1846501" cy="4972332"/>
      </dsp:txXfrm>
    </dsp:sp>
    <dsp:sp modelId="{30A5BAFA-D867-4432-A555-078896BF780D}">
      <dsp:nvSpPr>
        <dsp:cNvPr id="0" name=""/>
        <dsp:cNvSpPr/>
      </dsp:nvSpPr>
      <dsp:spPr>
        <a:xfrm>
          <a:off x="24432" y="129685"/>
          <a:ext cx="2796936" cy="1598802"/>
        </a:xfrm>
        <a:prstGeom prst="roundRect">
          <a:avLst/>
        </a:prstGeom>
        <a:solidFill>
          <a:schemeClr val="bg1">
            <a:lumMod val="6500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lvl="0" algn="ctr" defTabSz="711200">
            <a:lnSpc>
              <a:spcPct val="90000"/>
            </a:lnSpc>
            <a:spcBef>
              <a:spcPct val="0"/>
            </a:spcBef>
            <a:spcAft>
              <a:spcPct val="35000"/>
            </a:spcAft>
          </a:pPr>
          <a:r>
            <a:rPr lang="pl-PL" sz="1600" b="1" kern="1200" dirty="0">
              <a:solidFill>
                <a:schemeClr val="tx1"/>
              </a:solidFill>
            </a:rPr>
            <a:t>3. </a:t>
          </a:r>
          <a:r>
            <a:rPr lang="pl-PL" sz="1600" b="1" kern="1200" dirty="0" smtClean="0">
              <a:solidFill>
                <a:schemeClr val="tx1"/>
              </a:solidFill>
            </a:rPr>
            <a:t>Kryterium osiągnięcia skwantyfikowanych rezultatów</a:t>
          </a:r>
          <a:endParaRPr lang="pl-PL" sz="1600" b="1" u="sng" kern="1200" dirty="0">
            <a:solidFill>
              <a:schemeClr val="tx1"/>
            </a:solidFill>
          </a:endParaRPr>
        </a:p>
      </dsp:txBody>
      <dsp:txXfrm>
        <a:off x="24432" y="129685"/>
        <a:ext cx="2796936" cy="1598802"/>
      </dsp:txXfrm>
    </dsp:sp>
    <dsp:sp modelId="{6057DA86-162F-440C-8D5E-0A6D86B8CF0F}">
      <dsp:nvSpPr>
        <dsp:cNvPr id="0" name=""/>
        <dsp:cNvSpPr/>
      </dsp:nvSpPr>
      <dsp:spPr>
        <a:xfrm rot="5400000">
          <a:off x="4485989" y="241250"/>
          <a:ext cx="1601821" cy="4972332"/>
        </a:xfrm>
        <a:prstGeom prst="round2SameRect">
          <a:avLst/>
        </a:prstGeom>
        <a:solidFill>
          <a:srgbClr val="FFC000">
            <a:alpha val="90000"/>
          </a:srgbClr>
        </a:solidFill>
        <a:ln w="40000" cap="flat" cmpd="sng" algn="ctr">
          <a:solidFill>
            <a:srgbClr val="FFC000">
              <a:alpha val="9000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57150" lvl="1" indent="-57150" algn="l" defTabSz="444500">
            <a:lnSpc>
              <a:spcPct val="90000"/>
            </a:lnSpc>
            <a:spcBef>
              <a:spcPct val="0"/>
            </a:spcBef>
            <a:spcAft>
              <a:spcPct val="15000"/>
            </a:spcAft>
            <a:buChar char="••"/>
          </a:pPr>
          <a:r>
            <a:rPr lang="pl-PL" sz="1000" kern="1200" dirty="0" smtClean="0">
              <a:latin typeface="+mn-lt"/>
            </a:rPr>
            <a:t>Czy dobór grupy docelowej jest adekwatny do założeń projektu oraz zapisów regulaminu konkursu, w tym czy zawiera wystarczający opis:</a:t>
          </a:r>
          <a:endParaRPr lang="pl-PL" sz="1000" b="1" kern="1200" dirty="0">
            <a:solidFill>
              <a:schemeClr val="tx1"/>
            </a:solidFill>
            <a:latin typeface="+mn-lt"/>
          </a:endParaRPr>
        </a:p>
        <a:p>
          <a:pPr marL="114300" lvl="2" indent="-57150" algn="l" defTabSz="444500">
            <a:lnSpc>
              <a:spcPct val="90000"/>
            </a:lnSpc>
            <a:spcBef>
              <a:spcPct val="0"/>
            </a:spcBef>
            <a:spcAft>
              <a:spcPct val="15000"/>
            </a:spcAft>
            <a:buChar char="••"/>
          </a:pPr>
          <a:r>
            <a:rPr lang="pl-PL" sz="1000" kern="1200" dirty="0" smtClean="0">
              <a:latin typeface="+mn-lt"/>
            </a:rPr>
            <a:t>grupy docelowej, jaka będzie wspierana w ramach projektu;</a:t>
          </a:r>
          <a:endParaRPr lang="pl-PL" sz="1000" kern="1200" dirty="0">
            <a:latin typeface="+mn-lt"/>
          </a:endParaRPr>
        </a:p>
        <a:p>
          <a:pPr marL="114300" lvl="2" indent="-57150" algn="l" defTabSz="444500">
            <a:lnSpc>
              <a:spcPct val="90000"/>
            </a:lnSpc>
            <a:spcBef>
              <a:spcPct val="0"/>
            </a:spcBef>
            <a:spcAft>
              <a:spcPct val="15000"/>
            </a:spcAft>
            <a:buChar char="••"/>
          </a:pPr>
          <a:r>
            <a:rPr lang="pl-PL" sz="1000" kern="1200" dirty="0" smtClean="0">
              <a:latin typeface="+mn-lt"/>
            </a:rPr>
            <a:t>potrzeb i oczekiwań uczestników projektu w kontekście wsparcia, które ma być udzielane w ramach projektu;</a:t>
          </a:r>
          <a:endParaRPr lang="pl-PL" sz="1000" kern="1200" dirty="0">
            <a:latin typeface="+mn-lt"/>
          </a:endParaRPr>
        </a:p>
        <a:p>
          <a:pPr marL="114300" lvl="2" indent="-57150" algn="l" defTabSz="444500">
            <a:lnSpc>
              <a:spcPct val="90000"/>
            </a:lnSpc>
            <a:spcBef>
              <a:spcPct val="0"/>
            </a:spcBef>
            <a:spcAft>
              <a:spcPct val="15000"/>
            </a:spcAft>
            <a:buChar char="••"/>
          </a:pPr>
          <a:r>
            <a:rPr lang="pl-PL" sz="1000" kern="1200" dirty="0" smtClean="0">
              <a:latin typeface="+mn-lt"/>
            </a:rPr>
            <a:t>barier, na które napotykają uczestnicy projektu;</a:t>
          </a:r>
          <a:endParaRPr lang="pl-PL" sz="1000" kern="1200" dirty="0">
            <a:latin typeface="+mn-lt"/>
          </a:endParaRPr>
        </a:p>
        <a:p>
          <a:pPr marL="114300" lvl="2" indent="-57150" algn="l" defTabSz="444500">
            <a:lnSpc>
              <a:spcPct val="90000"/>
            </a:lnSpc>
            <a:spcBef>
              <a:spcPct val="0"/>
            </a:spcBef>
            <a:spcAft>
              <a:spcPct val="15000"/>
            </a:spcAft>
            <a:buChar char="••"/>
          </a:pPr>
          <a:r>
            <a:rPr lang="pl-PL" sz="1000" kern="1200" dirty="0" smtClean="0">
              <a:latin typeface="+mn-lt"/>
            </a:rPr>
            <a:t>skali zainteresowania potencjalnych uczestników projektu;</a:t>
          </a:r>
          <a:endParaRPr lang="pl-PL" sz="1000" kern="1200" dirty="0">
            <a:latin typeface="+mn-lt"/>
          </a:endParaRPr>
        </a:p>
        <a:p>
          <a:pPr marL="114300" lvl="2" indent="-57150" algn="l" defTabSz="444500">
            <a:lnSpc>
              <a:spcPct val="90000"/>
            </a:lnSpc>
            <a:spcBef>
              <a:spcPct val="0"/>
            </a:spcBef>
            <a:spcAft>
              <a:spcPct val="15000"/>
            </a:spcAft>
            <a:buChar char="••"/>
          </a:pPr>
          <a:r>
            <a:rPr lang="pl-PL" sz="1000" kern="1200" dirty="0" smtClean="0">
              <a:latin typeface="+mn-lt"/>
            </a:rPr>
            <a:t>sposobu rekrutacji uczestników projektu, w tym kryteriów rekrutacji zapewnienia dostępności rekrutacji dla osób z </a:t>
          </a:r>
          <a:r>
            <a:rPr lang="pl-PL" sz="1000" kern="1200" dirty="0" err="1" smtClean="0">
              <a:latin typeface="+mn-lt"/>
            </a:rPr>
            <a:t>niepełnosprawnościami</a:t>
          </a:r>
          <a:r>
            <a:rPr lang="pl-PL" sz="1000" kern="1200" dirty="0" smtClean="0">
              <a:latin typeface="+mn-lt"/>
            </a:rPr>
            <a:t>?</a:t>
          </a:r>
          <a:endParaRPr lang="pl-PL" sz="1000" kern="1200" dirty="0">
            <a:latin typeface="+mn-lt"/>
          </a:endParaRPr>
        </a:p>
      </dsp:txBody>
      <dsp:txXfrm rot="5400000">
        <a:off x="4485989" y="241250"/>
        <a:ext cx="1601821" cy="4972332"/>
      </dsp:txXfrm>
    </dsp:sp>
    <dsp:sp modelId="{EC26B3CA-5F55-4ED6-AEA1-83422FEC2FA3}">
      <dsp:nvSpPr>
        <dsp:cNvPr id="0" name=""/>
        <dsp:cNvSpPr/>
      </dsp:nvSpPr>
      <dsp:spPr>
        <a:xfrm>
          <a:off x="3797" y="1928015"/>
          <a:ext cx="2796936" cy="1598802"/>
        </a:xfrm>
        <a:prstGeom prst="roundRect">
          <a:avLst/>
        </a:prstGeom>
        <a:solidFill>
          <a:schemeClr val="bg1">
            <a:lumMod val="6500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lvl="0" algn="ctr" defTabSz="711200">
            <a:lnSpc>
              <a:spcPct val="90000"/>
            </a:lnSpc>
            <a:spcBef>
              <a:spcPct val="0"/>
            </a:spcBef>
            <a:spcAft>
              <a:spcPct val="35000"/>
            </a:spcAft>
          </a:pPr>
          <a:r>
            <a:rPr lang="pl-PL" sz="1600" b="1" kern="1200" dirty="0">
              <a:solidFill>
                <a:schemeClr val="tx1"/>
              </a:solidFill>
            </a:rPr>
            <a:t>4. </a:t>
          </a:r>
          <a:r>
            <a:rPr lang="pl-PL" sz="1600" b="1" kern="1200" dirty="0" smtClean="0">
              <a:solidFill>
                <a:schemeClr val="tx1"/>
              </a:solidFill>
            </a:rPr>
            <a:t>Kryterium doboru grupy docelowej </a:t>
          </a:r>
          <a:endParaRPr lang="pl-PL" sz="1600" b="1" kern="1200" dirty="0">
            <a:solidFill>
              <a:schemeClr val="tx1"/>
            </a:solidFill>
          </a:endParaRPr>
        </a:p>
      </dsp:txBody>
      <dsp:txXfrm>
        <a:off x="3797" y="1928015"/>
        <a:ext cx="2796936" cy="1598802"/>
      </dsp:txXfrm>
    </dsp:sp>
  </dsp:spTree>
</dsp:drawing>
</file>

<file path=ppt/diagrams/drawing9.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5DB3C171-F262-490B-B8BB-BFFA46B0586B}">
      <dsp:nvSpPr>
        <dsp:cNvPr id="0" name=""/>
        <dsp:cNvSpPr/>
      </dsp:nvSpPr>
      <dsp:spPr>
        <a:xfrm rot="5400000">
          <a:off x="4167223" y="-1358961"/>
          <a:ext cx="2261022" cy="4978946"/>
        </a:xfrm>
        <a:prstGeom prst="round2SameRect">
          <a:avLst/>
        </a:prstGeom>
        <a:solidFill>
          <a:srgbClr val="FFC000">
            <a:alpha val="90000"/>
          </a:srgbClr>
        </a:solidFill>
        <a:ln w="40000" cap="flat" cmpd="sng" algn="ctr">
          <a:solidFill>
            <a:srgbClr val="FFC000">
              <a:alpha val="9000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just" defTabSz="533400">
            <a:lnSpc>
              <a:spcPct val="100000"/>
            </a:lnSpc>
            <a:spcBef>
              <a:spcPct val="0"/>
            </a:spcBef>
            <a:spcAft>
              <a:spcPts val="600"/>
            </a:spcAft>
            <a:buChar char="••"/>
          </a:pPr>
          <a:r>
            <a:rPr lang="pl-PL" sz="1200" kern="1200" dirty="0" smtClean="0"/>
            <a:t>Czy we wniosku o dofinansowanie projektu przedstawiono wystarczający opis:</a:t>
          </a:r>
          <a:endParaRPr lang="pl-PL" sz="1200" b="1" kern="1200" dirty="0"/>
        </a:p>
        <a:p>
          <a:pPr marL="228600" lvl="2" indent="-114300" algn="l" defTabSz="533400">
            <a:lnSpc>
              <a:spcPct val="90000"/>
            </a:lnSpc>
            <a:spcBef>
              <a:spcPct val="0"/>
            </a:spcBef>
            <a:spcAft>
              <a:spcPct val="15000"/>
            </a:spcAft>
            <a:buChar char="••"/>
          </a:pPr>
          <a:r>
            <a:rPr lang="pl-PL" sz="1200" kern="1200" dirty="0" smtClean="0"/>
            <a:t>zadań realizowanych w ramach projektu;</a:t>
          </a:r>
          <a:endParaRPr lang="pl-PL" sz="1200" kern="1200" dirty="0"/>
        </a:p>
        <a:p>
          <a:pPr marL="228600" lvl="2" indent="-114300" algn="l" defTabSz="533400">
            <a:lnSpc>
              <a:spcPct val="90000"/>
            </a:lnSpc>
            <a:spcBef>
              <a:spcPct val="0"/>
            </a:spcBef>
            <a:spcAft>
              <a:spcPct val="15000"/>
            </a:spcAft>
            <a:buChar char="••"/>
          </a:pPr>
          <a:r>
            <a:rPr lang="pl-PL" sz="1200" kern="1200" dirty="0" smtClean="0"/>
            <a:t>uzasadnienia potrzeby realizacji zadań w kontekście przedstawionej diagnozy;</a:t>
          </a:r>
          <a:endParaRPr lang="pl-PL" sz="1200" kern="1200" dirty="0"/>
        </a:p>
        <a:p>
          <a:pPr marL="228600" lvl="2" indent="-114300" algn="l" defTabSz="533400">
            <a:lnSpc>
              <a:spcPct val="90000"/>
            </a:lnSpc>
            <a:spcBef>
              <a:spcPct val="0"/>
            </a:spcBef>
            <a:spcAft>
              <a:spcPct val="15000"/>
            </a:spcAft>
            <a:buChar char="••"/>
          </a:pPr>
          <a:r>
            <a:rPr lang="pl-PL" sz="1200" kern="1200" dirty="0" smtClean="0"/>
            <a:t>wartości wskaźników, które zostaną osiągnięte w ramach zadań;</a:t>
          </a:r>
          <a:endParaRPr lang="pl-PL" sz="1200" kern="1200" dirty="0"/>
        </a:p>
        <a:p>
          <a:pPr marL="228600" lvl="2" indent="-114300" algn="l" defTabSz="533400">
            <a:lnSpc>
              <a:spcPct val="90000"/>
            </a:lnSpc>
            <a:spcBef>
              <a:spcPct val="0"/>
            </a:spcBef>
            <a:spcAft>
              <a:spcPct val="15000"/>
            </a:spcAft>
            <a:buChar char="••"/>
          </a:pPr>
          <a:r>
            <a:rPr lang="pl-PL" sz="1200" kern="1200" dirty="0" smtClean="0"/>
            <a:t>roli partnerów w  realizacji poszczególnych zadań jeśli przewidziano ich realizację w ramach partnerstwa wraz z uzasadnieniem;</a:t>
          </a:r>
          <a:endParaRPr lang="pl-PL" sz="1200" kern="1200" dirty="0"/>
        </a:p>
        <a:p>
          <a:pPr marL="228600" lvl="2" indent="-114300" algn="l" defTabSz="533400">
            <a:lnSpc>
              <a:spcPct val="90000"/>
            </a:lnSpc>
            <a:spcBef>
              <a:spcPct val="0"/>
            </a:spcBef>
            <a:spcAft>
              <a:spcPct val="15000"/>
            </a:spcAft>
            <a:buChar char="••"/>
          </a:pPr>
          <a:r>
            <a:rPr lang="pl-PL" sz="1200" kern="1200" dirty="0" smtClean="0"/>
            <a:t>trwałości i wpływu rezultatów projektu?</a:t>
          </a:r>
          <a:endParaRPr lang="pl-PL" sz="1200" kern="1200" dirty="0"/>
        </a:p>
        <a:p>
          <a:pPr marL="228600" lvl="2" indent="-114300" algn="just" defTabSz="533400">
            <a:lnSpc>
              <a:spcPct val="100000"/>
            </a:lnSpc>
            <a:spcBef>
              <a:spcPct val="0"/>
            </a:spcBef>
            <a:spcAft>
              <a:spcPts val="600"/>
            </a:spcAft>
            <a:buChar char="••"/>
          </a:pPr>
          <a:endParaRPr lang="pl-PL" sz="1200" b="0" kern="1200" dirty="0"/>
        </a:p>
      </dsp:txBody>
      <dsp:txXfrm rot="5400000">
        <a:off x="4167223" y="-1358961"/>
        <a:ext cx="2261022" cy="4978946"/>
      </dsp:txXfrm>
    </dsp:sp>
    <dsp:sp modelId="{30A5BAFA-D867-4432-A555-078896BF780D}">
      <dsp:nvSpPr>
        <dsp:cNvPr id="0" name=""/>
        <dsp:cNvSpPr/>
      </dsp:nvSpPr>
      <dsp:spPr>
        <a:xfrm>
          <a:off x="24464" y="158798"/>
          <a:ext cx="2800657" cy="1957717"/>
        </a:xfrm>
        <a:prstGeom prst="roundRect">
          <a:avLst/>
        </a:prstGeom>
        <a:solidFill>
          <a:schemeClr val="bg1">
            <a:lumMod val="6500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lvl="0" algn="ctr" defTabSz="711200">
            <a:lnSpc>
              <a:spcPct val="90000"/>
            </a:lnSpc>
            <a:spcBef>
              <a:spcPct val="0"/>
            </a:spcBef>
            <a:spcAft>
              <a:spcPct val="35000"/>
            </a:spcAft>
          </a:pPr>
          <a:r>
            <a:rPr lang="pl-PL" sz="1600" b="1" kern="1200" dirty="0">
              <a:solidFill>
                <a:schemeClr val="tx1"/>
              </a:solidFill>
            </a:rPr>
            <a:t>5. </a:t>
          </a:r>
          <a:r>
            <a:rPr lang="pl-PL" sz="1600" b="1" kern="1200" dirty="0" smtClean="0">
              <a:solidFill>
                <a:schemeClr val="tx1"/>
              </a:solidFill>
            </a:rPr>
            <a:t>Kryterium trafności</a:t>
          </a:r>
          <a:endParaRPr lang="pl-PL" sz="1600" b="1" u="sng" kern="1200" dirty="0">
            <a:solidFill>
              <a:schemeClr val="tx1"/>
            </a:solidFill>
          </a:endParaRPr>
        </a:p>
      </dsp:txBody>
      <dsp:txXfrm>
        <a:off x="24464" y="158798"/>
        <a:ext cx="2800657" cy="1957717"/>
      </dsp:txXfrm>
    </dsp:sp>
    <dsp:sp modelId="{6057DA86-162F-440C-8D5E-0A6D86B8CF0F}">
      <dsp:nvSpPr>
        <dsp:cNvPr id="0" name=""/>
        <dsp:cNvSpPr/>
      </dsp:nvSpPr>
      <dsp:spPr>
        <a:xfrm rot="5400000">
          <a:off x="4313225" y="850221"/>
          <a:ext cx="1961413" cy="4978946"/>
        </a:xfrm>
        <a:prstGeom prst="round2SameRect">
          <a:avLst/>
        </a:prstGeom>
        <a:solidFill>
          <a:srgbClr val="FFC000">
            <a:alpha val="90000"/>
          </a:srgbClr>
        </a:solidFill>
        <a:ln w="40000" cap="flat" cmpd="sng" algn="ctr">
          <a:solidFill>
            <a:srgbClr val="FFC000">
              <a:alpha val="9000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just" defTabSz="622300">
            <a:lnSpc>
              <a:spcPct val="90000"/>
            </a:lnSpc>
            <a:spcBef>
              <a:spcPct val="0"/>
            </a:spcBef>
            <a:spcAft>
              <a:spcPct val="15000"/>
            </a:spcAft>
            <a:buChar char="••"/>
          </a:pPr>
          <a:r>
            <a:rPr lang="pl-PL" sz="1400" kern="1200" dirty="0" smtClean="0"/>
            <a:t>Czy przedstawiony harmonogram realizacji projektu jest racjonalny w stosunku do przedstawionego zakresu zadań w projekcie?</a:t>
          </a:r>
          <a:endParaRPr lang="pl-PL" sz="1400" b="0" kern="1200" dirty="0">
            <a:solidFill>
              <a:schemeClr val="tx1"/>
            </a:solidFill>
          </a:endParaRPr>
        </a:p>
        <a:p>
          <a:pPr marL="114300" lvl="1" indent="-114300" algn="just" defTabSz="622300">
            <a:lnSpc>
              <a:spcPct val="90000"/>
            </a:lnSpc>
            <a:spcBef>
              <a:spcPct val="0"/>
            </a:spcBef>
            <a:spcAft>
              <a:spcPct val="15000"/>
            </a:spcAft>
            <a:buChar char="••"/>
          </a:pPr>
          <a:r>
            <a:rPr lang="pl-PL" sz="1400" b="0" kern="1200" dirty="0" err="1" smtClean="0">
              <a:solidFill>
                <a:srgbClr val="FF0000"/>
              </a:solidFill>
            </a:rPr>
            <a:t>max</a:t>
          </a:r>
          <a:r>
            <a:rPr lang="pl-PL" sz="1400" b="0" kern="1200" dirty="0" smtClean="0">
              <a:solidFill>
                <a:srgbClr val="FF0000"/>
              </a:solidFill>
            </a:rPr>
            <a:t>. 24 miesiące</a:t>
          </a:r>
          <a:endParaRPr lang="pl-PL" sz="1400" b="0" kern="1200" dirty="0">
            <a:solidFill>
              <a:srgbClr val="FF0000"/>
            </a:solidFill>
          </a:endParaRPr>
        </a:p>
      </dsp:txBody>
      <dsp:txXfrm rot="5400000">
        <a:off x="4313225" y="850221"/>
        <a:ext cx="1961413" cy="4978946"/>
      </dsp:txXfrm>
    </dsp:sp>
    <dsp:sp modelId="{EC26B3CA-5F55-4ED6-AEA1-83422FEC2FA3}">
      <dsp:nvSpPr>
        <dsp:cNvPr id="0" name=""/>
        <dsp:cNvSpPr/>
      </dsp:nvSpPr>
      <dsp:spPr>
        <a:xfrm>
          <a:off x="3802" y="2360835"/>
          <a:ext cx="2800657" cy="1957717"/>
        </a:xfrm>
        <a:prstGeom prst="roundRect">
          <a:avLst/>
        </a:prstGeom>
        <a:solidFill>
          <a:schemeClr val="bg1">
            <a:lumMod val="6500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lvl="0" algn="ctr" defTabSz="711200">
            <a:lnSpc>
              <a:spcPct val="90000"/>
            </a:lnSpc>
            <a:spcBef>
              <a:spcPct val="0"/>
            </a:spcBef>
            <a:spcAft>
              <a:spcPct val="35000"/>
            </a:spcAft>
          </a:pPr>
          <a:r>
            <a:rPr lang="pl-PL" sz="1600" b="1" kern="1200" dirty="0">
              <a:solidFill>
                <a:schemeClr val="tx1"/>
              </a:solidFill>
            </a:rPr>
            <a:t>6. </a:t>
          </a:r>
          <a:r>
            <a:rPr lang="pl-PL" sz="1600" b="1" kern="1200" dirty="0" smtClean="0">
              <a:solidFill>
                <a:schemeClr val="tx1"/>
              </a:solidFill>
            </a:rPr>
            <a:t>Kryterium racjonalności harmonogramu</a:t>
          </a:r>
          <a:endParaRPr lang="pl-PL" sz="1600" b="1" kern="1200" dirty="0">
            <a:solidFill>
              <a:schemeClr val="tx1"/>
            </a:solidFill>
          </a:endParaRPr>
        </a:p>
      </dsp:txBody>
      <dsp:txXfrm>
        <a:off x="3802" y="2360835"/>
        <a:ext cx="2800657" cy="1957717"/>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3.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4.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5.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6.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7.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8.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9.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0.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3.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4.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5.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22061" cy="493792"/>
          </a:xfrm>
          <a:prstGeom prst="rect">
            <a:avLst/>
          </a:prstGeom>
        </p:spPr>
        <p:txBody>
          <a:bodyPr vert="horz" lIns="91436" tIns="45718" rIns="91436" bIns="45718" rtlCol="0"/>
          <a:lstStyle>
            <a:lvl1pPr algn="l" eaLnBrk="1" fontAlgn="auto" hangingPunct="1">
              <a:spcBef>
                <a:spcPts val="0"/>
              </a:spcBef>
              <a:spcAft>
                <a:spcPts val="0"/>
              </a:spcAft>
              <a:defRPr sz="1200">
                <a:latin typeface="+mn-lt"/>
              </a:defRPr>
            </a:lvl1pPr>
          </a:lstStyle>
          <a:p>
            <a:pPr>
              <a:defRPr/>
            </a:pPr>
            <a:endParaRPr lang="pl-PL"/>
          </a:p>
        </p:txBody>
      </p:sp>
      <p:sp>
        <p:nvSpPr>
          <p:cNvPr id="3" name="Symbol zastępczy daty 2"/>
          <p:cNvSpPr>
            <a:spLocks noGrp="1"/>
          </p:cNvSpPr>
          <p:nvPr>
            <p:ph type="dt" sz="quarter" idx="1"/>
          </p:nvPr>
        </p:nvSpPr>
        <p:spPr>
          <a:xfrm>
            <a:off x="3820068" y="0"/>
            <a:ext cx="2922061" cy="493792"/>
          </a:xfrm>
          <a:prstGeom prst="rect">
            <a:avLst/>
          </a:prstGeom>
        </p:spPr>
        <p:txBody>
          <a:bodyPr vert="horz" lIns="91436" tIns="45718" rIns="91436" bIns="45718" rtlCol="0"/>
          <a:lstStyle>
            <a:lvl1pPr algn="r" eaLnBrk="1" fontAlgn="auto" hangingPunct="1">
              <a:spcBef>
                <a:spcPts val="0"/>
              </a:spcBef>
              <a:spcAft>
                <a:spcPts val="0"/>
              </a:spcAft>
              <a:defRPr sz="1200">
                <a:latin typeface="+mn-lt"/>
              </a:defRPr>
            </a:lvl1pPr>
          </a:lstStyle>
          <a:p>
            <a:pPr>
              <a:defRPr/>
            </a:pPr>
            <a:fld id="{B688C66A-7ED6-483F-9E7C-0CCE4F9518F8}" type="datetimeFigureOut">
              <a:rPr lang="pl-PL"/>
              <a:pPr>
                <a:defRPr/>
              </a:pPr>
              <a:t>2018-03-02</a:t>
            </a:fld>
            <a:endParaRPr lang="pl-PL"/>
          </a:p>
        </p:txBody>
      </p:sp>
      <p:sp>
        <p:nvSpPr>
          <p:cNvPr id="4" name="Symbol zastępczy stopki 3"/>
          <p:cNvSpPr>
            <a:spLocks noGrp="1"/>
          </p:cNvSpPr>
          <p:nvPr>
            <p:ph type="ftr" sz="quarter" idx="2"/>
          </p:nvPr>
        </p:nvSpPr>
        <p:spPr>
          <a:xfrm>
            <a:off x="0" y="9380464"/>
            <a:ext cx="2922061" cy="493792"/>
          </a:xfrm>
          <a:prstGeom prst="rect">
            <a:avLst/>
          </a:prstGeom>
        </p:spPr>
        <p:txBody>
          <a:bodyPr vert="horz" lIns="91436" tIns="45718" rIns="91436" bIns="45718" rtlCol="0" anchor="b"/>
          <a:lstStyle>
            <a:lvl1pPr algn="l" eaLnBrk="1" fontAlgn="auto" hangingPunct="1">
              <a:spcBef>
                <a:spcPts val="0"/>
              </a:spcBef>
              <a:spcAft>
                <a:spcPts val="0"/>
              </a:spcAft>
              <a:defRPr sz="1200">
                <a:latin typeface="+mn-lt"/>
              </a:defRPr>
            </a:lvl1pPr>
          </a:lstStyle>
          <a:p>
            <a:pPr>
              <a:defRPr/>
            </a:pPr>
            <a:endParaRPr lang="pl-PL"/>
          </a:p>
        </p:txBody>
      </p:sp>
      <p:sp>
        <p:nvSpPr>
          <p:cNvPr id="5" name="Symbol zastępczy numeru slajdu 4"/>
          <p:cNvSpPr>
            <a:spLocks noGrp="1"/>
          </p:cNvSpPr>
          <p:nvPr>
            <p:ph type="sldNum" sz="quarter" idx="3"/>
          </p:nvPr>
        </p:nvSpPr>
        <p:spPr>
          <a:xfrm>
            <a:off x="3820068" y="9380464"/>
            <a:ext cx="2922061" cy="493792"/>
          </a:xfrm>
          <a:prstGeom prst="rect">
            <a:avLst/>
          </a:prstGeom>
        </p:spPr>
        <p:txBody>
          <a:bodyPr vert="horz" wrap="square" lIns="91436" tIns="45718" rIns="91436" bIns="45718" numCol="1" anchor="b" anchorCtr="0" compatLnSpc="1">
            <a:prstTxWarp prst="textNoShape">
              <a:avLst/>
            </a:prstTxWarp>
          </a:bodyPr>
          <a:lstStyle>
            <a:lvl1pPr algn="r" eaLnBrk="1" hangingPunct="1">
              <a:defRPr sz="1200" smtClean="0">
                <a:latin typeface="Calibri" pitchFamily="34" charset="0"/>
              </a:defRPr>
            </a:lvl1pPr>
          </a:lstStyle>
          <a:p>
            <a:pPr>
              <a:defRPr/>
            </a:pPr>
            <a:fld id="{85E8E5BD-4DD8-453D-89E5-03D46FDD07D8}" type="slidenum">
              <a:rPr lang="pl-PL" altLang="pl-PL"/>
              <a:pPr>
                <a:defRPr/>
              </a:pPr>
              <a:t>‹#›</a:t>
            </a:fld>
            <a:endParaRPr lang="pl-PL" altLang="pl-PL"/>
          </a:p>
        </p:txBody>
      </p:sp>
    </p:spTree>
    <p:extLst>
      <p:ext uri="{BB962C8B-B14F-4D97-AF65-F5344CB8AC3E}">
        <p14:creationId xmlns:p14="http://schemas.microsoft.com/office/powerpoint/2010/main" xmlns="" val="166399297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bwMode="ltGray">
      <p:bgPr>
        <a:solidFill>
          <a:schemeClr val="bg1"/>
        </a:solidFill>
        <a:effectLst/>
      </p:bgPr>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22061" cy="493792"/>
          </a:xfrm>
          <a:prstGeom prst="rect">
            <a:avLst/>
          </a:prstGeom>
        </p:spPr>
        <p:txBody>
          <a:bodyPr vert="horz" lIns="91436" tIns="45718" rIns="91436" bIns="45718" rtlCol="0"/>
          <a:lstStyle>
            <a:lvl1pPr algn="l" eaLnBrk="1" fontAlgn="auto" hangingPunct="1">
              <a:spcBef>
                <a:spcPts val="0"/>
              </a:spcBef>
              <a:spcAft>
                <a:spcPts val="0"/>
              </a:spcAft>
              <a:defRPr sz="1200">
                <a:latin typeface="+mn-lt"/>
              </a:defRPr>
            </a:lvl1pPr>
          </a:lstStyle>
          <a:p>
            <a:pPr>
              <a:defRPr/>
            </a:pPr>
            <a:endParaRPr lang="pl-PL"/>
          </a:p>
        </p:txBody>
      </p:sp>
      <p:sp>
        <p:nvSpPr>
          <p:cNvPr id="3" name="Symbol zastępczy daty 2"/>
          <p:cNvSpPr>
            <a:spLocks noGrp="1"/>
          </p:cNvSpPr>
          <p:nvPr>
            <p:ph type="dt" idx="1"/>
          </p:nvPr>
        </p:nvSpPr>
        <p:spPr>
          <a:xfrm>
            <a:off x="3820068" y="0"/>
            <a:ext cx="2922061" cy="493792"/>
          </a:xfrm>
          <a:prstGeom prst="rect">
            <a:avLst/>
          </a:prstGeom>
        </p:spPr>
        <p:txBody>
          <a:bodyPr vert="horz" lIns="91436" tIns="45718" rIns="91436" bIns="45718" rtlCol="0"/>
          <a:lstStyle>
            <a:lvl1pPr algn="r" eaLnBrk="1" fontAlgn="auto" hangingPunct="1">
              <a:spcBef>
                <a:spcPts val="0"/>
              </a:spcBef>
              <a:spcAft>
                <a:spcPts val="0"/>
              </a:spcAft>
              <a:defRPr sz="1200">
                <a:latin typeface="+mn-lt"/>
              </a:defRPr>
            </a:lvl1pPr>
          </a:lstStyle>
          <a:p>
            <a:pPr>
              <a:defRPr/>
            </a:pPr>
            <a:fld id="{00445C91-8DAB-490C-B6CE-BB18AE0975C1}" type="datetimeFigureOut">
              <a:rPr lang="pl-PL"/>
              <a:pPr>
                <a:defRPr/>
              </a:pPr>
              <a:t>2018-03-02</a:t>
            </a:fld>
            <a:endParaRPr lang="pl-PL"/>
          </a:p>
        </p:txBody>
      </p:sp>
      <p:sp>
        <p:nvSpPr>
          <p:cNvPr id="4" name="Symbol zastępczy obrazu slajdu 3"/>
          <p:cNvSpPr>
            <a:spLocks noGrp="1" noRot="1" noChangeAspect="1"/>
          </p:cNvSpPr>
          <p:nvPr>
            <p:ph type="sldImg" idx="2"/>
          </p:nvPr>
        </p:nvSpPr>
        <p:spPr>
          <a:xfrm>
            <a:off x="903288" y="741363"/>
            <a:ext cx="4937125" cy="3703637"/>
          </a:xfrm>
          <a:prstGeom prst="rect">
            <a:avLst/>
          </a:prstGeom>
          <a:noFill/>
          <a:ln w="12700">
            <a:solidFill>
              <a:prstClr val="black"/>
            </a:solidFill>
          </a:ln>
        </p:spPr>
        <p:txBody>
          <a:bodyPr vert="horz" lIns="91436" tIns="45718" rIns="91436" bIns="45718" rtlCol="0" anchor="ctr"/>
          <a:lstStyle/>
          <a:p>
            <a:pPr lvl="0"/>
            <a:endParaRPr lang="pl-PL" noProof="0"/>
          </a:p>
        </p:txBody>
      </p:sp>
      <p:sp>
        <p:nvSpPr>
          <p:cNvPr id="5" name="Symbol zastępczy notatek 4"/>
          <p:cNvSpPr>
            <a:spLocks noGrp="1"/>
          </p:cNvSpPr>
          <p:nvPr>
            <p:ph type="body" sz="quarter" idx="3"/>
          </p:nvPr>
        </p:nvSpPr>
        <p:spPr>
          <a:xfrm>
            <a:off x="674685" y="4691023"/>
            <a:ext cx="5394331" cy="4444127"/>
          </a:xfrm>
          <a:prstGeom prst="rect">
            <a:avLst/>
          </a:prstGeom>
        </p:spPr>
        <p:txBody>
          <a:bodyPr vert="horz" lIns="91436" tIns="45718" rIns="91436" bIns="45718" rtlCol="0">
            <a:normAutofit/>
          </a:bodyPr>
          <a:lstStyle/>
          <a:p>
            <a:pPr lvl="0"/>
            <a:r>
              <a:rPr lang="pl-PL" noProof="0"/>
              <a:t>Kliknij, aby edytować style wzorca tekstu</a:t>
            </a:r>
          </a:p>
          <a:p>
            <a:pPr lvl="1"/>
            <a:r>
              <a:rPr lang="pl-PL" noProof="0"/>
              <a:t>Drugi poziom</a:t>
            </a:r>
          </a:p>
          <a:p>
            <a:pPr lvl="2"/>
            <a:r>
              <a:rPr lang="pl-PL" noProof="0"/>
              <a:t>Trzeci poziom</a:t>
            </a:r>
          </a:p>
          <a:p>
            <a:pPr lvl="3"/>
            <a:r>
              <a:rPr lang="pl-PL" noProof="0"/>
              <a:t>Czwarty poziom</a:t>
            </a:r>
          </a:p>
          <a:p>
            <a:pPr lvl="4"/>
            <a:r>
              <a:rPr lang="pl-PL" noProof="0"/>
              <a:t>Piąty poziom</a:t>
            </a:r>
          </a:p>
        </p:txBody>
      </p:sp>
      <p:sp>
        <p:nvSpPr>
          <p:cNvPr id="6" name="Symbol zastępczy stopki 5"/>
          <p:cNvSpPr>
            <a:spLocks noGrp="1"/>
          </p:cNvSpPr>
          <p:nvPr>
            <p:ph type="ftr" sz="quarter" idx="4"/>
          </p:nvPr>
        </p:nvSpPr>
        <p:spPr>
          <a:xfrm>
            <a:off x="0" y="9380464"/>
            <a:ext cx="2922061" cy="493792"/>
          </a:xfrm>
          <a:prstGeom prst="rect">
            <a:avLst/>
          </a:prstGeom>
        </p:spPr>
        <p:txBody>
          <a:bodyPr vert="horz" lIns="91436" tIns="45718" rIns="91436" bIns="45718" rtlCol="0" anchor="b"/>
          <a:lstStyle>
            <a:lvl1pPr algn="l" eaLnBrk="1" fontAlgn="auto" hangingPunct="1">
              <a:spcBef>
                <a:spcPts val="0"/>
              </a:spcBef>
              <a:spcAft>
                <a:spcPts val="0"/>
              </a:spcAft>
              <a:defRPr sz="1200">
                <a:latin typeface="+mn-lt"/>
              </a:defRPr>
            </a:lvl1pPr>
          </a:lstStyle>
          <a:p>
            <a:pPr>
              <a:defRPr/>
            </a:pPr>
            <a:endParaRPr lang="pl-PL"/>
          </a:p>
        </p:txBody>
      </p:sp>
      <p:sp>
        <p:nvSpPr>
          <p:cNvPr id="7" name="Symbol zastępczy numeru slajdu 6"/>
          <p:cNvSpPr>
            <a:spLocks noGrp="1"/>
          </p:cNvSpPr>
          <p:nvPr>
            <p:ph type="sldNum" sz="quarter" idx="5"/>
          </p:nvPr>
        </p:nvSpPr>
        <p:spPr>
          <a:xfrm>
            <a:off x="3820068" y="9380464"/>
            <a:ext cx="2922061" cy="493792"/>
          </a:xfrm>
          <a:prstGeom prst="rect">
            <a:avLst/>
          </a:prstGeom>
        </p:spPr>
        <p:txBody>
          <a:bodyPr vert="horz" wrap="square" lIns="91436" tIns="45718" rIns="91436" bIns="45718" numCol="1" anchor="b" anchorCtr="0" compatLnSpc="1">
            <a:prstTxWarp prst="textNoShape">
              <a:avLst/>
            </a:prstTxWarp>
          </a:bodyPr>
          <a:lstStyle>
            <a:lvl1pPr algn="r" eaLnBrk="1" hangingPunct="1">
              <a:defRPr sz="1200" smtClean="0">
                <a:latin typeface="Calibri" pitchFamily="34" charset="0"/>
              </a:defRPr>
            </a:lvl1pPr>
          </a:lstStyle>
          <a:p>
            <a:pPr>
              <a:defRPr/>
            </a:pPr>
            <a:fld id="{B4573C0A-C0D5-4F16-9BA5-9E769A2B763E}" type="slidenum">
              <a:rPr lang="pl-PL" altLang="pl-PL"/>
              <a:pPr>
                <a:defRPr/>
              </a:pPr>
              <a:t>‹#›</a:t>
            </a:fld>
            <a:endParaRPr lang="pl-PL" altLang="pl-PL"/>
          </a:p>
        </p:txBody>
      </p:sp>
    </p:spTree>
    <p:extLst>
      <p:ext uri="{BB962C8B-B14F-4D97-AF65-F5344CB8AC3E}">
        <p14:creationId xmlns:p14="http://schemas.microsoft.com/office/powerpoint/2010/main" xmlns="" val="134201111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3" Type="http://schemas.openxmlformats.org/officeDocument/2006/relationships/hyperlink" Target="https://www.prawo.vulcan.edu.pl/przegdok.asp?qdatprz=29-01-2018&amp;qplikid=4186" TargetMode="External"/><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85.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86.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87.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88.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89.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0.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91.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dirty="0"/>
          </a:p>
        </p:txBody>
      </p:sp>
      <p:sp>
        <p:nvSpPr>
          <p:cNvPr id="4" name="Symbol zastępczy numeru slajdu 3"/>
          <p:cNvSpPr>
            <a:spLocks noGrp="1"/>
          </p:cNvSpPr>
          <p:nvPr>
            <p:ph type="sldNum" sz="quarter" idx="10"/>
          </p:nvPr>
        </p:nvSpPr>
        <p:spPr/>
        <p:txBody>
          <a:bodyPr/>
          <a:lstStyle/>
          <a:p>
            <a:pPr>
              <a:defRPr/>
            </a:pPr>
            <a:fld id="{B4573C0A-C0D5-4F16-9BA5-9E769A2B763E}" type="slidenum">
              <a:rPr lang="pl-PL" altLang="pl-PL" smtClean="0"/>
              <a:pPr>
                <a:defRPr/>
              </a:pPr>
              <a:t>1</a:t>
            </a:fld>
            <a:endParaRPr lang="pl-PL" altLang="pl-PL" dirty="0"/>
          </a:p>
        </p:txBody>
      </p:sp>
    </p:spTree>
    <p:extLst>
      <p:ext uri="{BB962C8B-B14F-4D97-AF65-F5344CB8AC3E}">
        <p14:creationId xmlns:p14="http://schemas.microsoft.com/office/powerpoint/2010/main" xmlns="" val="25406502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10</a:t>
            </a:fld>
            <a:endParaRPr lang="pl-PL" altLang="pl-PL"/>
          </a:p>
        </p:txBody>
      </p:sp>
    </p:spTree>
    <p:extLst>
      <p:ext uri="{BB962C8B-B14F-4D97-AF65-F5344CB8AC3E}">
        <p14:creationId xmlns:p14="http://schemas.microsoft.com/office/powerpoint/2010/main" xmlns="" val="128863881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11</a:t>
            </a:fld>
            <a:endParaRPr lang="pl-PL" altLang="pl-PL"/>
          </a:p>
        </p:txBody>
      </p:sp>
    </p:spTree>
    <p:extLst>
      <p:ext uri="{BB962C8B-B14F-4D97-AF65-F5344CB8AC3E}">
        <p14:creationId xmlns:p14="http://schemas.microsoft.com/office/powerpoint/2010/main" xmlns="" val="128863881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12</a:t>
            </a:fld>
            <a:endParaRPr lang="pl-PL" altLang="pl-PL"/>
          </a:p>
        </p:txBody>
      </p:sp>
    </p:spTree>
    <p:extLst>
      <p:ext uri="{BB962C8B-B14F-4D97-AF65-F5344CB8AC3E}">
        <p14:creationId xmlns:p14="http://schemas.microsoft.com/office/powerpoint/2010/main" xmlns="" val="5180366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13</a:t>
            </a:fld>
            <a:endParaRPr lang="pl-PL" altLang="pl-PL"/>
          </a:p>
        </p:txBody>
      </p:sp>
    </p:spTree>
    <p:extLst>
      <p:ext uri="{BB962C8B-B14F-4D97-AF65-F5344CB8AC3E}">
        <p14:creationId xmlns:p14="http://schemas.microsoft.com/office/powerpoint/2010/main" xmlns="" val="5180366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14</a:t>
            </a:fld>
            <a:endParaRPr lang="pl-PL" altLang="pl-PL"/>
          </a:p>
        </p:txBody>
      </p:sp>
    </p:spTree>
    <p:extLst>
      <p:ext uri="{BB962C8B-B14F-4D97-AF65-F5344CB8AC3E}">
        <p14:creationId xmlns:p14="http://schemas.microsoft.com/office/powerpoint/2010/main" xmlns="" val="5180366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15</a:t>
            </a:fld>
            <a:endParaRPr lang="pl-PL" altLang="pl-PL"/>
          </a:p>
        </p:txBody>
      </p:sp>
    </p:spTree>
    <p:extLst>
      <p:ext uri="{BB962C8B-B14F-4D97-AF65-F5344CB8AC3E}">
        <p14:creationId xmlns:p14="http://schemas.microsoft.com/office/powerpoint/2010/main" xmlns="" val="5180366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16</a:t>
            </a:fld>
            <a:endParaRPr lang="pl-PL" altLang="pl-PL"/>
          </a:p>
        </p:txBody>
      </p:sp>
    </p:spTree>
    <p:extLst>
      <p:ext uri="{BB962C8B-B14F-4D97-AF65-F5344CB8AC3E}">
        <p14:creationId xmlns:p14="http://schemas.microsoft.com/office/powerpoint/2010/main" xmlns="" val="5180366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17</a:t>
            </a:fld>
            <a:endParaRPr lang="pl-PL" altLang="pl-PL"/>
          </a:p>
        </p:txBody>
      </p:sp>
    </p:spTree>
    <p:extLst>
      <p:ext uri="{BB962C8B-B14F-4D97-AF65-F5344CB8AC3E}">
        <p14:creationId xmlns:p14="http://schemas.microsoft.com/office/powerpoint/2010/main" xmlns="" val="5180366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18</a:t>
            </a:fld>
            <a:endParaRPr lang="pl-PL" altLang="pl-PL"/>
          </a:p>
        </p:txBody>
      </p:sp>
    </p:spTree>
    <p:extLst>
      <p:ext uri="{BB962C8B-B14F-4D97-AF65-F5344CB8AC3E}">
        <p14:creationId xmlns:p14="http://schemas.microsoft.com/office/powerpoint/2010/main" xmlns="" val="5180366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pPr defTabSz="908639">
              <a:defRPr/>
            </a:pPr>
            <a:endParaRPr lang="pl-PL" altLang="pl-PL"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19</a:t>
            </a:fld>
            <a:endParaRPr lang="pl-PL" altLang="pl-PL"/>
          </a:p>
        </p:txBody>
      </p:sp>
    </p:spTree>
    <p:extLst>
      <p:ext uri="{BB962C8B-B14F-4D97-AF65-F5344CB8AC3E}">
        <p14:creationId xmlns:p14="http://schemas.microsoft.com/office/powerpoint/2010/main" xmlns="" val="15963256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2</a:t>
            </a:fld>
            <a:endParaRPr lang="pl-PL" altLang="pl-PL"/>
          </a:p>
        </p:txBody>
      </p:sp>
    </p:spTree>
    <p:extLst>
      <p:ext uri="{BB962C8B-B14F-4D97-AF65-F5344CB8AC3E}">
        <p14:creationId xmlns:p14="http://schemas.microsoft.com/office/powerpoint/2010/main" xmlns="" val="252697472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pPr defTabSz="908639">
              <a:defRPr/>
            </a:pPr>
            <a:endParaRPr lang="pl-PL" altLang="pl-PL" b="0" u="none"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20</a:t>
            </a:fld>
            <a:endParaRPr lang="pl-PL" altLang="pl-PL"/>
          </a:p>
        </p:txBody>
      </p:sp>
    </p:spTree>
    <p:extLst>
      <p:ext uri="{BB962C8B-B14F-4D97-AF65-F5344CB8AC3E}">
        <p14:creationId xmlns:p14="http://schemas.microsoft.com/office/powerpoint/2010/main" xmlns="" val="402736485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21</a:t>
            </a:fld>
            <a:endParaRPr lang="pl-PL" altLang="pl-PL"/>
          </a:p>
        </p:txBody>
      </p:sp>
    </p:spTree>
    <p:extLst>
      <p:ext uri="{BB962C8B-B14F-4D97-AF65-F5344CB8AC3E}">
        <p14:creationId xmlns:p14="http://schemas.microsoft.com/office/powerpoint/2010/main" xmlns="" val="344158926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pPr defTabSz="908639">
              <a:defRPr/>
            </a:pPr>
            <a:endParaRPr lang="pl-PL" altLang="pl-PL"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22</a:t>
            </a:fld>
            <a:endParaRPr lang="pl-PL" altLang="pl-PL"/>
          </a:p>
        </p:txBody>
      </p:sp>
    </p:spTree>
    <p:extLst>
      <p:ext uri="{BB962C8B-B14F-4D97-AF65-F5344CB8AC3E}">
        <p14:creationId xmlns:p14="http://schemas.microsoft.com/office/powerpoint/2010/main" xmlns="" val="402736485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pPr defTabSz="908639">
              <a:defRPr/>
            </a:pPr>
            <a:endParaRPr lang="pl-PL" altLang="pl-PL"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23</a:t>
            </a:fld>
            <a:endParaRPr lang="pl-PL" altLang="pl-PL"/>
          </a:p>
        </p:txBody>
      </p:sp>
    </p:spTree>
    <p:extLst>
      <p:ext uri="{BB962C8B-B14F-4D97-AF65-F5344CB8AC3E}">
        <p14:creationId xmlns:p14="http://schemas.microsoft.com/office/powerpoint/2010/main" xmlns="" val="402736485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pPr defTabSz="908639">
              <a:defRPr/>
            </a:pPr>
            <a:endParaRPr lang="pl-PL" altLang="pl-PL"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24</a:t>
            </a:fld>
            <a:endParaRPr lang="pl-PL" altLang="pl-PL"/>
          </a:p>
        </p:txBody>
      </p:sp>
    </p:spTree>
    <p:extLst>
      <p:ext uri="{BB962C8B-B14F-4D97-AF65-F5344CB8AC3E}">
        <p14:creationId xmlns:p14="http://schemas.microsoft.com/office/powerpoint/2010/main" xmlns="" val="402736485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pPr algn="just"/>
            <a:r>
              <a:rPr lang="pl-PL" u="sng" dirty="0"/>
              <a:t>Przez wkład publiczny należy rozumieć </a:t>
            </a:r>
            <a:r>
              <a:rPr lang="pl-PL" b="1" u="sng" dirty="0"/>
              <a:t>wszystkie środki publiczne w projekcie</a:t>
            </a:r>
            <a:r>
              <a:rPr lang="pl-PL" u="sng" dirty="0"/>
              <a:t>, a więc sumę dofinansowania (środki EFS + dotacja celowa z budżetu państwa) wraz z wkładem własnym beneficjenta pochodzącym ze środków publicznych np. jednostki samorządu terytorialnego.</a:t>
            </a:r>
          </a:p>
          <a:p>
            <a:pPr algn="just"/>
            <a:endParaRPr lang="pl-PL" u="sng" dirty="0"/>
          </a:p>
          <a:p>
            <a:pPr algn="just"/>
            <a:r>
              <a:rPr lang="pl-PL" dirty="0"/>
              <a:t>Do przeliczenia ww. kwoty na PLN należy stosować miesięczny obrachunkowy kurs wymiany stosowany przez KE aktualny na dzień </a:t>
            </a:r>
            <a:r>
              <a:rPr lang="pl-PL" u="sng" dirty="0"/>
              <a:t>ogłoszenia konkursu</a:t>
            </a:r>
          </a:p>
          <a:p>
            <a:pPr defTabSz="908639">
              <a:defRPr/>
            </a:pPr>
            <a:endParaRPr lang="pl-PL" altLang="pl-PL" b="0" u="sng" dirty="0"/>
          </a:p>
          <a:p>
            <a:pPr defTabSz="908639">
              <a:defRPr/>
            </a:pPr>
            <a:r>
              <a:rPr lang="pl-PL" dirty="0"/>
              <a:t>Kwotą ryczałtową jest kwota za wykonanie określonego/</a:t>
            </a:r>
            <a:r>
              <a:rPr lang="pl-PL" dirty="0" err="1"/>
              <a:t>ych</a:t>
            </a:r>
            <a:r>
              <a:rPr lang="pl-PL" dirty="0"/>
              <a:t> w projekcie zadania/zadań. Beneficjent we wniosku wykazuje, czy planuje rozliczać projekt jedną czy kilkoma kwotami. Co do zasady </a:t>
            </a:r>
            <a:r>
              <a:rPr lang="pl-PL" b="1" dirty="0"/>
              <a:t>jedno zadanie</a:t>
            </a:r>
            <a:r>
              <a:rPr lang="pl-PL" dirty="0"/>
              <a:t> powinno być rozliczane </a:t>
            </a:r>
            <a:r>
              <a:rPr lang="pl-PL" b="1" dirty="0"/>
              <a:t>jedną kwotą ryczałtową</a:t>
            </a:r>
            <a:r>
              <a:rPr lang="pl-PL" dirty="0"/>
              <a:t>. Dla każdej z kwot ryczałtowych należy wskazać twarde i mierzalne wskaźniki produktów. </a:t>
            </a:r>
            <a:endParaRPr lang="pl-PL" altLang="pl-PL" b="0"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25</a:t>
            </a:fld>
            <a:endParaRPr lang="pl-PL" altLang="pl-PL"/>
          </a:p>
        </p:txBody>
      </p:sp>
    </p:spTree>
    <p:extLst>
      <p:ext uri="{BB962C8B-B14F-4D97-AF65-F5344CB8AC3E}">
        <p14:creationId xmlns:p14="http://schemas.microsoft.com/office/powerpoint/2010/main" xmlns="" val="402736485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pPr defTabSz="908639">
              <a:defRPr/>
            </a:pPr>
            <a:endParaRPr lang="pl-PL" altLang="pl-PL"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26</a:t>
            </a:fld>
            <a:endParaRPr lang="pl-PL" altLang="pl-PL"/>
          </a:p>
        </p:txBody>
      </p:sp>
    </p:spTree>
    <p:extLst>
      <p:ext uri="{BB962C8B-B14F-4D97-AF65-F5344CB8AC3E}">
        <p14:creationId xmlns:p14="http://schemas.microsoft.com/office/powerpoint/2010/main" xmlns="" val="337823529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pPr defTabSz="908639">
              <a:defRPr/>
            </a:pPr>
            <a:endParaRPr lang="pl-PL" altLang="pl-PL"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27</a:t>
            </a:fld>
            <a:endParaRPr lang="pl-PL" altLang="pl-PL"/>
          </a:p>
        </p:txBody>
      </p:sp>
    </p:spTree>
    <p:extLst>
      <p:ext uri="{BB962C8B-B14F-4D97-AF65-F5344CB8AC3E}">
        <p14:creationId xmlns:p14="http://schemas.microsoft.com/office/powerpoint/2010/main" xmlns="" val="15109312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pPr defTabSz="908639">
              <a:defRPr/>
            </a:pPr>
            <a:endParaRPr lang="pl-PL" altLang="pl-PL"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28</a:t>
            </a:fld>
            <a:endParaRPr lang="pl-PL" altLang="pl-PL"/>
          </a:p>
        </p:txBody>
      </p:sp>
    </p:spTree>
    <p:extLst>
      <p:ext uri="{BB962C8B-B14F-4D97-AF65-F5344CB8AC3E}">
        <p14:creationId xmlns:p14="http://schemas.microsoft.com/office/powerpoint/2010/main" xmlns="" val="82098310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pPr defTabSz="908639">
              <a:defRPr/>
            </a:pPr>
            <a:endParaRPr lang="pl-PL" altLang="pl-PL"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29</a:t>
            </a:fld>
            <a:endParaRPr lang="pl-PL" altLang="pl-PL"/>
          </a:p>
        </p:txBody>
      </p:sp>
    </p:spTree>
    <p:extLst>
      <p:ext uri="{BB962C8B-B14F-4D97-AF65-F5344CB8AC3E}">
        <p14:creationId xmlns:p14="http://schemas.microsoft.com/office/powerpoint/2010/main" xmlns="" val="41777913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3</a:t>
            </a:fld>
            <a:endParaRPr lang="pl-PL" altLang="pl-PL"/>
          </a:p>
        </p:txBody>
      </p:sp>
    </p:spTree>
    <p:extLst>
      <p:ext uri="{BB962C8B-B14F-4D97-AF65-F5344CB8AC3E}">
        <p14:creationId xmlns:p14="http://schemas.microsoft.com/office/powerpoint/2010/main" xmlns="" val="175853039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pPr defTabSz="908639">
              <a:defRPr/>
            </a:pPr>
            <a:endParaRPr lang="pl-PL" altLang="pl-PL"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30</a:t>
            </a:fld>
            <a:endParaRPr lang="pl-PL" altLang="pl-PL"/>
          </a:p>
        </p:txBody>
      </p:sp>
    </p:spTree>
    <p:extLst>
      <p:ext uri="{BB962C8B-B14F-4D97-AF65-F5344CB8AC3E}">
        <p14:creationId xmlns:p14="http://schemas.microsoft.com/office/powerpoint/2010/main" xmlns="" val="217094145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pPr defTabSz="908639">
              <a:defRPr/>
            </a:pPr>
            <a:endParaRPr lang="pl-PL" altLang="pl-PL"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31</a:t>
            </a:fld>
            <a:endParaRPr lang="pl-PL" altLang="pl-PL"/>
          </a:p>
        </p:txBody>
      </p:sp>
    </p:spTree>
    <p:extLst>
      <p:ext uri="{BB962C8B-B14F-4D97-AF65-F5344CB8AC3E}">
        <p14:creationId xmlns:p14="http://schemas.microsoft.com/office/powerpoint/2010/main" xmlns="" val="238310623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pPr defTabSz="908639">
              <a:defRPr/>
            </a:pPr>
            <a:endParaRPr lang="pl-PL" altLang="pl-PL"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32</a:t>
            </a:fld>
            <a:endParaRPr lang="pl-PL" altLang="pl-PL"/>
          </a:p>
        </p:txBody>
      </p:sp>
    </p:spTree>
    <p:extLst>
      <p:ext uri="{BB962C8B-B14F-4D97-AF65-F5344CB8AC3E}">
        <p14:creationId xmlns:p14="http://schemas.microsoft.com/office/powerpoint/2010/main" xmlns="" val="2383106239"/>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pPr defTabSz="908639">
              <a:defRPr/>
            </a:pPr>
            <a:endParaRPr lang="pl-PL" altLang="pl-PL"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33</a:t>
            </a:fld>
            <a:endParaRPr lang="pl-PL" altLang="pl-PL"/>
          </a:p>
        </p:txBody>
      </p:sp>
    </p:spTree>
    <p:extLst>
      <p:ext uri="{BB962C8B-B14F-4D97-AF65-F5344CB8AC3E}">
        <p14:creationId xmlns:p14="http://schemas.microsoft.com/office/powerpoint/2010/main" xmlns="" val="2383106239"/>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pPr defTabSz="908639">
              <a:defRPr/>
            </a:pPr>
            <a:r>
              <a:rPr lang="pl-PL" dirty="0"/>
              <a:t>Zasada zrównoważonego rozwoju oznacza, iż rozwój gospodarczy i cywilizacyjny nie powinien odbywać się kosztem wyczerpywania zasobów nieodnawialnych i niszczenia środowiska. Obecna generacja powinna zaspokajać swoje aspiracje rozwojowe bez naruszania zdolności do zaspokajania potrzeb i aspiracji rozwojowych przyszłych pokoleń. Kryterium zrównoważonego rozwoju powinno być w szczególności spełniane w kontekście wzajemnego rozwoju gospodarczego, społecznego i ochrony środowiska naturalnego, ze względu na to, że rozwój obu tych dziedzin pociąga za sobą zmiany w naturalnym otoczeniu człowieka. </a:t>
            </a:r>
            <a:endParaRPr lang="pl-PL" altLang="pl-PL" b="0"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34</a:t>
            </a:fld>
            <a:endParaRPr lang="pl-PL" altLang="pl-PL"/>
          </a:p>
        </p:txBody>
      </p:sp>
    </p:spTree>
    <p:extLst>
      <p:ext uri="{BB962C8B-B14F-4D97-AF65-F5344CB8AC3E}">
        <p14:creationId xmlns:p14="http://schemas.microsoft.com/office/powerpoint/2010/main" xmlns="" val="456593879"/>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pPr defTabSz="908639">
              <a:defRPr/>
            </a:pPr>
            <a:endParaRPr lang="pl-PL" altLang="pl-PL"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35</a:t>
            </a:fld>
            <a:endParaRPr lang="pl-PL" altLang="pl-PL"/>
          </a:p>
        </p:txBody>
      </p:sp>
    </p:spTree>
    <p:extLst>
      <p:ext uri="{BB962C8B-B14F-4D97-AF65-F5344CB8AC3E}">
        <p14:creationId xmlns:p14="http://schemas.microsoft.com/office/powerpoint/2010/main" xmlns="" val="3122593811"/>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36</a:t>
            </a:fld>
            <a:endParaRPr lang="pl-PL" altLang="pl-PL"/>
          </a:p>
        </p:txBody>
      </p:sp>
    </p:spTree>
    <p:extLst>
      <p:ext uri="{BB962C8B-B14F-4D97-AF65-F5344CB8AC3E}">
        <p14:creationId xmlns:p14="http://schemas.microsoft.com/office/powerpoint/2010/main" xmlns="" val="3540076291"/>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37</a:t>
            </a:fld>
            <a:endParaRPr lang="pl-PL" altLang="pl-PL"/>
          </a:p>
        </p:txBody>
      </p:sp>
    </p:spTree>
    <p:extLst>
      <p:ext uri="{BB962C8B-B14F-4D97-AF65-F5344CB8AC3E}">
        <p14:creationId xmlns:p14="http://schemas.microsoft.com/office/powerpoint/2010/main" xmlns="" val="3540076291"/>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38</a:t>
            </a:fld>
            <a:endParaRPr lang="pl-PL" altLang="pl-PL"/>
          </a:p>
        </p:txBody>
      </p:sp>
    </p:spTree>
    <p:extLst>
      <p:ext uri="{BB962C8B-B14F-4D97-AF65-F5344CB8AC3E}">
        <p14:creationId xmlns:p14="http://schemas.microsoft.com/office/powerpoint/2010/main" xmlns="" val="3540076291"/>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pPr defTabSz="908639">
              <a:defRPr/>
            </a:pPr>
            <a:endParaRPr lang="pl-PL" altLang="pl-PL"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39</a:t>
            </a:fld>
            <a:endParaRPr lang="pl-PL" altLang="pl-PL"/>
          </a:p>
        </p:txBody>
      </p:sp>
    </p:spTree>
    <p:extLst>
      <p:ext uri="{BB962C8B-B14F-4D97-AF65-F5344CB8AC3E}">
        <p14:creationId xmlns:p14="http://schemas.microsoft.com/office/powerpoint/2010/main" xmlns="" val="89121668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4</a:t>
            </a:fld>
            <a:endParaRPr lang="pl-PL" altLang="pl-PL"/>
          </a:p>
        </p:txBody>
      </p:sp>
    </p:spTree>
    <p:extLst>
      <p:ext uri="{BB962C8B-B14F-4D97-AF65-F5344CB8AC3E}">
        <p14:creationId xmlns:p14="http://schemas.microsoft.com/office/powerpoint/2010/main" xmlns="" val="1758530391"/>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pPr defTabSz="908639">
              <a:defRPr/>
            </a:pPr>
            <a:endParaRPr lang="pl-PL" altLang="pl-PL"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40</a:t>
            </a:fld>
            <a:endParaRPr lang="pl-PL" altLang="pl-PL"/>
          </a:p>
        </p:txBody>
      </p:sp>
    </p:spTree>
    <p:extLst>
      <p:ext uri="{BB962C8B-B14F-4D97-AF65-F5344CB8AC3E}">
        <p14:creationId xmlns:p14="http://schemas.microsoft.com/office/powerpoint/2010/main" xmlns="" val="891216689"/>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pPr defTabSz="908639">
              <a:defRPr/>
            </a:pPr>
            <a:endParaRPr lang="pl-PL" altLang="pl-PL"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41</a:t>
            </a:fld>
            <a:endParaRPr lang="pl-PL" altLang="pl-PL"/>
          </a:p>
        </p:txBody>
      </p:sp>
    </p:spTree>
    <p:extLst>
      <p:ext uri="{BB962C8B-B14F-4D97-AF65-F5344CB8AC3E}">
        <p14:creationId xmlns:p14="http://schemas.microsoft.com/office/powerpoint/2010/main" xmlns="" val="891216689"/>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pPr defTabSz="908639">
              <a:defRPr/>
            </a:pPr>
            <a:endParaRPr lang="pl-PL" altLang="pl-PL"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42</a:t>
            </a:fld>
            <a:endParaRPr lang="pl-PL" altLang="pl-PL"/>
          </a:p>
        </p:txBody>
      </p:sp>
    </p:spTree>
    <p:extLst>
      <p:ext uri="{BB962C8B-B14F-4D97-AF65-F5344CB8AC3E}">
        <p14:creationId xmlns:p14="http://schemas.microsoft.com/office/powerpoint/2010/main" xmlns="" val="891216689"/>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r>
              <a:rPr lang="pl-PL" dirty="0"/>
              <a:t>Fakt nabycia kompetencji (przez uczniów i nauczycieli) odbywa się w oparciu o jednolite kryteria wypracowane na poziomie krajowym w ramach następujących etapów: </a:t>
            </a:r>
          </a:p>
          <a:p>
            <a:r>
              <a:rPr lang="pl-PL" dirty="0"/>
              <a:t>a) ETAP I – Zakres – zdefiniowanie w ramach wniosku o dofinansowanie lub w regulaminie konkursu grupy docelowej do objęcia wsparciem oraz wybranie obszaru interwencji EFS, który będzie poddany ocenie, </a:t>
            </a:r>
          </a:p>
          <a:p>
            <a:r>
              <a:rPr lang="pl-PL" dirty="0"/>
              <a:t>b) ETAP II – Wzorzec – zdefiniowanie we wniosku o dofinansowanie lub w regulaminie konkursu standardu wymagań, tj. efektów uczenia się, które osiągną uczestnicy w wyniku przeprowadzonych działań projektowych, </a:t>
            </a:r>
          </a:p>
          <a:p>
            <a:r>
              <a:rPr lang="pl-PL" dirty="0"/>
              <a:t>c) ETAP III – Ocena – przeprowadzenie weryfikacji na podstawie opracowanych kryteriów oceny po zakończeniu wsparcia udzielanego danej osobie, </a:t>
            </a:r>
          </a:p>
          <a:p>
            <a:r>
              <a:rPr lang="pl-PL" dirty="0"/>
              <a:t>d) ETAP IV – Porównanie – </a:t>
            </a:r>
            <a:r>
              <a:rPr lang="pl-PL" dirty="0" err="1"/>
              <a:t>porównanie</a:t>
            </a:r>
            <a:r>
              <a:rPr lang="pl-PL" dirty="0"/>
              <a:t> uzyskanych wyników etapu III (ocena) z przyjętymi wymaganiami (określonymi na etapie II efektami uczenia się) po zakończeniu wsparcia udzielanego danej osobie. </a:t>
            </a:r>
          </a:p>
          <a:p>
            <a:r>
              <a:rPr lang="pl-PL" dirty="0"/>
              <a:t>Kompetencja to wyodrębniony zestaw efektów uczenia się / kształcenia. Opis kompetencji zawiera jasno określone warunki, które powinien spełniać uczestnik projektu ubiegający się o nabycie kompetencji, tj. wyczerpującą informację o efektach uczenia się dla danej kompetencji oraz kryteria i metody ich weryfikacji. Wykazywać należy wyłącznie kompetencje osiągnięte w wyniku interwencji Europejskiego Funduszu Społecznego. 	</a:t>
            </a:r>
          </a:p>
          <a:p>
            <a:endParaRPr lang="pl-PL"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43</a:t>
            </a:fld>
            <a:endParaRPr lang="pl-PL" altLang="pl-PL"/>
          </a:p>
        </p:txBody>
      </p:sp>
    </p:spTree>
    <p:extLst>
      <p:ext uri="{BB962C8B-B14F-4D97-AF65-F5344CB8AC3E}">
        <p14:creationId xmlns:p14="http://schemas.microsoft.com/office/powerpoint/2010/main" xmlns="" val="891216689"/>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44</a:t>
            </a:fld>
            <a:endParaRPr lang="pl-PL" altLang="pl-PL"/>
          </a:p>
        </p:txBody>
      </p:sp>
    </p:spTree>
    <p:extLst>
      <p:ext uri="{BB962C8B-B14F-4D97-AF65-F5344CB8AC3E}">
        <p14:creationId xmlns:p14="http://schemas.microsoft.com/office/powerpoint/2010/main" xmlns="" val="891216689"/>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45</a:t>
            </a:fld>
            <a:endParaRPr lang="pl-PL" altLang="pl-PL"/>
          </a:p>
        </p:txBody>
      </p:sp>
    </p:spTree>
    <p:extLst>
      <p:ext uri="{BB962C8B-B14F-4D97-AF65-F5344CB8AC3E}">
        <p14:creationId xmlns:p14="http://schemas.microsoft.com/office/powerpoint/2010/main" xmlns="" val="891216689"/>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46</a:t>
            </a:fld>
            <a:endParaRPr lang="pl-PL" altLang="pl-PL"/>
          </a:p>
        </p:txBody>
      </p:sp>
    </p:spTree>
    <p:extLst>
      <p:ext uri="{BB962C8B-B14F-4D97-AF65-F5344CB8AC3E}">
        <p14:creationId xmlns:p14="http://schemas.microsoft.com/office/powerpoint/2010/main" xmlns="" val="891216689"/>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47</a:t>
            </a:fld>
            <a:endParaRPr lang="pl-PL" altLang="pl-PL"/>
          </a:p>
        </p:txBody>
      </p:sp>
    </p:spTree>
    <p:extLst>
      <p:ext uri="{BB962C8B-B14F-4D97-AF65-F5344CB8AC3E}">
        <p14:creationId xmlns:p14="http://schemas.microsoft.com/office/powerpoint/2010/main" xmlns="" val="891216689"/>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pPr defTabSz="908639">
              <a:defRPr/>
            </a:pPr>
            <a:endParaRPr lang="pl-PL" altLang="pl-PL"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48</a:t>
            </a:fld>
            <a:endParaRPr lang="pl-PL" altLang="pl-PL"/>
          </a:p>
        </p:txBody>
      </p:sp>
    </p:spTree>
    <p:extLst>
      <p:ext uri="{BB962C8B-B14F-4D97-AF65-F5344CB8AC3E}">
        <p14:creationId xmlns:p14="http://schemas.microsoft.com/office/powerpoint/2010/main" xmlns="" val="891216689"/>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49</a:t>
            </a:fld>
            <a:endParaRPr lang="pl-PL" altLang="pl-PL"/>
          </a:p>
        </p:txBody>
      </p:sp>
    </p:spTree>
    <p:extLst>
      <p:ext uri="{BB962C8B-B14F-4D97-AF65-F5344CB8AC3E}">
        <p14:creationId xmlns:p14="http://schemas.microsoft.com/office/powerpoint/2010/main" xmlns="" val="40763455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5</a:t>
            </a:fld>
            <a:endParaRPr lang="pl-PL" altLang="pl-PL"/>
          </a:p>
        </p:txBody>
      </p:sp>
    </p:spTree>
    <p:extLst>
      <p:ext uri="{BB962C8B-B14F-4D97-AF65-F5344CB8AC3E}">
        <p14:creationId xmlns:p14="http://schemas.microsoft.com/office/powerpoint/2010/main" xmlns="" val="1534614124"/>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50</a:t>
            </a:fld>
            <a:endParaRPr lang="pl-PL" altLang="pl-PL"/>
          </a:p>
        </p:txBody>
      </p:sp>
    </p:spTree>
    <p:extLst>
      <p:ext uri="{BB962C8B-B14F-4D97-AF65-F5344CB8AC3E}">
        <p14:creationId xmlns:p14="http://schemas.microsoft.com/office/powerpoint/2010/main" xmlns="" val="2749349218"/>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51</a:t>
            </a:fld>
            <a:endParaRPr lang="pl-PL" altLang="pl-PL"/>
          </a:p>
        </p:txBody>
      </p:sp>
    </p:spTree>
    <p:extLst>
      <p:ext uri="{BB962C8B-B14F-4D97-AF65-F5344CB8AC3E}">
        <p14:creationId xmlns:p14="http://schemas.microsoft.com/office/powerpoint/2010/main" xmlns="" val="4076345583"/>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52</a:t>
            </a:fld>
            <a:endParaRPr lang="pl-PL" altLang="pl-PL"/>
          </a:p>
        </p:txBody>
      </p:sp>
    </p:spTree>
    <p:extLst>
      <p:ext uri="{BB962C8B-B14F-4D97-AF65-F5344CB8AC3E}">
        <p14:creationId xmlns:p14="http://schemas.microsoft.com/office/powerpoint/2010/main" xmlns="" val="4076345583"/>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53</a:t>
            </a:fld>
            <a:endParaRPr lang="pl-PL" altLang="pl-PL"/>
          </a:p>
        </p:txBody>
      </p:sp>
    </p:spTree>
    <p:extLst>
      <p:ext uri="{BB962C8B-B14F-4D97-AF65-F5344CB8AC3E}">
        <p14:creationId xmlns:p14="http://schemas.microsoft.com/office/powerpoint/2010/main" xmlns="" val="4076345583"/>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54</a:t>
            </a:fld>
            <a:endParaRPr lang="pl-PL" altLang="pl-PL"/>
          </a:p>
        </p:txBody>
      </p:sp>
    </p:spTree>
    <p:extLst>
      <p:ext uri="{BB962C8B-B14F-4D97-AF65-F5344CB8AC3E}">
        <p14:creationId xmlns:p14="http://schemas.microsoft.com/office/powerpoint/2010/main" xmlns="" val="4076345583"/>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55</a:t>
            </a:fld>
            <a:endParaRPr lang="pl-PL" altLang="pl-PL"/>
          </a:p>
        </p:txBody>
      </p:sp>
    </p:spTree>
    <p:extLst>
      <p:ext uri="{BB962C8B-B14F-4D97-AF65-F5344CB8AC3E}">
        <p14:creationId xmlns:p14="http://schemas.microsoft.com/office/powerpoint/2010/main" xmlns="" val="4076345583"/>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56</a:t>
            </a:fld>
            <a:endParaRPr lang="pl-PL" altLang="pl-PL"/>
          </a:p>
        </p:txBody>
      </p:sp>
    </p:spTree>
    <p:extLst>
      <p:ext uri="{BB962C8B-B14F-4D97-AF65-F5344CB8AC3E}">
        <p14:creationId xmlns:p14="http://schemas.microsoft.com/office/powerpoint/2010/main" xmlns="" val="4076345583"/>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57</a:t>
            </a:fld>
            <a:endParaRPr lang="pl-PL" altLang="pl-PL"/>
          </a:p>
        </p:txBody>
      </p:sp>
    </p:spTree>
    <p:extLst>
      <p:ext uri="{BB962C8B-B14F-4D97-AF65-F5344CB8AC3E}">
        <p14:creationId xmlns:p14="http://schemas.microsoft.com/office/powerpoint/2010/main" xmlns="" val="4076345583"/>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58</a:t>
            </a:fld>
            <a:endParaRPr lang="pl-PL" altLang="pl-PL"/>
          </a:p>
        </p:txBody>
      </p:sp>
    </p:spTree>
    <p:extLst>
      <p:ext uri="{BB962C8B-B14F-4D97-AF65-F5344CB8AC3E}">
        <p14:creationId xmlns:p14="http://schemas.microsoft.com/office/powerpoint/2010/main" xmlns="" val="4076345583"/>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59</a:t>
            </a:fld>
            <a:endParaRPr lang="pl-PL" altLang="pl-PL"/>
          </a:p>
        </p:txBody>
      </p:sp>
    </p:spTree>
    <p:extLst>
      <p:ext uri="{BB962C8B-B14F-4D97-AF65-F5344CB8AC3E}">
        <p14:creationId xmlns:p14="http://schemas.microsoft.com/office/powerpoint/2010/main" xmlns="" val="40763455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6</a:t>
            </a:fld>
            <a:endParaRPr lang="pl-PL" altLang="pl-PL"/>
          </a:p>
        </p:txBody>
      </p:sp>
    </p:spTree>
    <p:extLst>
      <p:ext uri="{BB962C8B-B14F-4D97-AF65-F5344CB8AC3E}">
        <p14:creationId xmlns:p14="http://schemas.microsoft.com/office/powerpoint/2010/main" xmlns="" val="1288638811"/>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60</a:t>
            </a:fld>
            <a:endParaRPr lang="pl-PL" altLang="pl-PL"/>
          </a:p>
        </p:txBody>
      </p:sp>
    </p:spTree>
    <p:extLst>
      <p:ext uri="{BB962C8B-B14F-4D97-AF65-F5344CB8AC3E}">
        <p14:creationId xmlns:p14="http://schemas.microsoft.com/office/powerpoint/2010/main" xmlns="" val="4076345583"/>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61</a:t>
            </a:fld>
            <a:endParaRPr lang="pl-PL" altLang="pl-PL"/>
          </a:p>
        </p:txBody>
      </p:sp>
    </p:spTree>
    <p:extLst>
      <p:ext uri="{BB962C8B-B14F-4D97-AF65-F5344CB8AC3E}">
        <p14:creationId xmlns:p14="http://schemas.microsoft.com/office/powerpoint/2010/main" xmlns="" val="4076345583"/>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62</a:t>
            </a:fld>
            <a:endParaRPr lang="pl-PL" altLang="pl-PL"/>
          </a:p>
        </p:txBody>
      </p:sp>
    </p:spTree>
    <p:extLst>
      <p:ext uri="{BB962C8B-B14F-4D97-AF65-F5344CB8AC3E}">
        <p14:creationId xmlns:p14="http://schemas.microsoft.com/office/powerpoint/2010/main" xmlns="" val="4076345583"/>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63</a:t>
            </a:fld>
            <a:endParaRPr lang="pl-PL" altLang="pl-PL"/>
          </a:p>
        </p:txBody>
      </p:sp>
    </p:spTree>
    <p:extLst>
      <p:ext uri="{BB962C8B-B14F-4D97-AF65-F5344CB8AC3E}">
        <p14:creationId xmlns:p14="http://schemas.microsoft.com/office/powerpoint/2010/main" xmlns="" val="4076345583"/>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64</a:t>
            </a:fld>
            <a:endParaRPr lang="pl-PL" altLang="pl-PL"/>
          </a:p>
        </p:txBody>
      </p:sp>
    </p:spTree>
    <p:extLst>
      <p:ext uri="{BB962C8B-B14F-4D97-AF65-F5344CB8AC3E}">
        <p14:creationId xmlns:p14="http://schemas.microsoft.com/office/powerpoint/2010/main" xmlns="" val="4076345583"/>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65</a:t>
            </a:fld>
            <a:endParaRPr lang="pl-PL" altLang="pl-PL"/>
          </a:p>
        </p:txBody>
      </p:sp>
    </p:spTree>
    <p:extLst>
      <p:ext uri="{BB962C8B-B14F-4D97-AF65-F5344CB8AC3E}">
        <p14:creationId xmlns:p14="http://schemas.microsoft.com/office/powerpoint/2010/main" xmlns="" val="4076345583"/>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66</a:t>
            </a:fld>
            <a:endParaRPr lang="pl-PL" altLang="pl-PL"/>
          </a:p>
        </p:txBody>
      </p:sp>
    </p:spTree>
    <p:extLst>
      <p:ext uri="{BB962C8B-B14F-4D97-AF65-F5344CB8AC3E}">
        <p14:creationId xmlns:p14="http://schemas.microsoft.com/office/powerpoint/2010/main" xmlns="" val="4076345583"/>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67</a:t>
            </a:fld>
            <a:endParaRPr lang="pl-PL" altLang="pl-PL"/>
          </a:p>
        </p:txBody>
      </p:sp>
    </p:spTree>
    <p:extLst>
      <p:ext uri="{BB962C8B-B14F-4D97-AF65-F5344CB8AC3E}">
        <p14:creationId xmlns:p14="http://schemas.microsoft.com/office/powerpoint/2010/main" xmlns="" val="4076345583"/>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68</a:t>
            </a:fld>
            <a:endParaRPr lang="pl-PL" altLang="pl-PL"/>
          </a:p>
        </p:txBody>
      </p:sp>
    </p:spTree>
    <p:extLst>
      <p:ext uri="{BB962C8B-B14F-4D97-AF65-F5344CB8AC3E}">
        <p14:creationId xmlns:p14="http://schemas.microsoft.com/office/powerpoint/2010/main" xmlns="" val="4076345583"/>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69</a:t>
            </a:fld>
            <a:endParaRPr lang="pl-PL" altLang="pl-PL"/>
          </a:p>
        </p:txBody>
      </p:sp>
    </p:spTree>
    <p:extLst>
      <p:ext uri="{BB962C8B-B14F-4D97-AF65-F5344CB8AC3E}">
        <p14:creationId xmlns:p14="http://schemas.microsoft.com/office/powerpoint/2010/main" xmlns="" val="407634558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7</a:t>
            </a:fld>
            <a:endParaRPr lang="pl-PL" altLang="pl-PL"/>
          </a:p>
        </p:txBody>
      </p:sp>
    </p:spTree>
    <p:extLst>
      <p:ext uri="{BB962C8B-B14F-4D97-AF65-F5344CB8AC3E}">
        <p14:creationId xmlns:p14="http://schemas.microsoft.com/office/powerpoint/2010/main" xmlns="" val="1288638811"/>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70</a:t>
            </a:fld>
            <a:endParaRPr lang="pl-PL" altLang="pl-PL"/>
          </a:p>
        </p:txBody>
      </p:sp>
    </p:spTree>
    <p:extLst>
      <p:ext uri="{BB962C8B-B14F-4D97-AF65-F5344CB8AC3E}">
        <p14:creationId xmlns:p14="http://schemas.microsoft.com/office/powerpoint/2010/main" xmlns="" val="4076345583"/>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71</a:t>
            </a:fld>
            <a:endParaRPr lang="pl-PL" altLang="pl-PL"/>
          </a:p>
        </p:txBody>
      </p:sp>
    </p:spTree>
    <p:extLst>
      <p:ext uri="{BB962C8B-B14F-4D97-AF65-F5344CB8AC3E}">
        <p14:creationId xmlns:p14="http://schemas.microsoft.com/office/powerpoint/2010/main" xmlns="" val="4076345583"/>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72</a:t>
            </a:fld>
            <a:endParaRPr lang="pl-PL" altLang="pl-PL"/>
          </a:p>
        </p:txBody>
      </p:sp>
    </p:spTree>
    <p:extLst>
      <p:ext uri="{BB962C8B-B14F-4D97-AF65-F5344CB8AC3E}">
        <p14:creationId xmlns:p14="http://schemas.microsoft.com/office/powerpoint/2010/main" xmlns="" val="4076345583"/>
      </p:ext>
    </p:extLst>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73</a:t>
            </a:fld>
            <a:endParaRPr lang="pl-PL" altLang="pl-PL"/>
          </a:p>
        </p:txBody>
      </p:sp>
    </p:spTree>
    <p:extLst>
      <p:ext uri="{BB962C8B-B14F-4D97-AF65-F5344CB8AC3E}">
        <p14:creationId xmlns:p14="http://schemas.microsoft.com/office/powerpoint/2010/main" xmlns="" val="4076345583"/>
      </p:ext>
    </p:extLst>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74</a:t>
            </a:fld>
            <a:endParaRPr lang="pl-PL" altLang="pl-PL"/>
          </a:p>
        </p:txBody>
      </p:sp>
    </p:spTree>
    <p:extLst>
      <p:ext uri="{BB962C8B-B14F-4D97-AF65-F5344CB8AC3E}">
        <p14:creationId xmlns:p14="http://schemas.microsoft.com/office/powerpoint/2010/main" xmlns="" val="4076345583"/>
      </p:ext>
    </p:extLst>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75</a:t>
            </a:fld>
            <a:endParaRPr lang="pl-PL" altLang="pl-PL"/>
          </a:p>
        </p:txBody>
      </p:sp>
    </p:spTree>
    <p:extLst>
      <p:ext uri="{BB962C8B-B14F-4D97-AF65-F5344CB8AC3E}">
        <p14:creationId xmlns:p14="http://schemas.microsoft.com/office/powerpoint/2010/main" xmlns="" val="4076345583"/>
      </p:ext>
    </p:extLst>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76</a:t>
            </a:fld>
            <a:endParaRPr lang="pl-PL" altLang="pl-PL"/>
          </a:p>
        </p:txBody>
      </p:sp>
    </p:spTree>
    <p:extLst>
      <p:ext uri="{BB962C8B-B14F-4D97-AF65-F5344CB8AC3E}">
        <p14:creationId xmlns:p14="http://schemas.microsoft.com/office/powerpoint/2010/main" xmlns="" val="4076345583"/>
      </p:ext>
    </p:extLst>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77</a:t>
            </a:fld>
            <a:endParaRPr lang="pl-PL" altLang="pl-PL"/>
          </a:p>
        </p:txBody>
      </p:sp>
    </p:spTree>
    <p:extLst>
      <p:ext uri="{BB962C8B-B14F-4D97-AF65-F5344CB8AC3E}">
        <p14:creationId xmlns:p14="http://schemas.microsoft.com/office/powerpoint/2010/main" xmlns="" val="4076345583"/>
      </p:ext>
    </p:extLst>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78</a:t>
            </a:fld>
            <a:endParaRPr lang="pl-PL" altLang="pl-PL"/>
          </a:p>
        </p:txBody>
      </p:sp>
    </p:spTree>
    <p:extLst>
      <p:ext uri="{BB962C8B-B14F-4D97-AF65-F5344CB8AC3E}">
        <p14:creationId xmlns:p14="http://schemas.microsoft.com/office/powerpoint/2010/main" xmlns="" val="4076345583"/>
      </p:ext>
    </p:extLst>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79</a:t>
            </a:fld>
            <a:endParaRPr lang="pl-PL" altLang="pl-PL"/>
          </a:p>
        </p:txBody>
      </p:sp>
    </p:spTree>
    <p:extLst>
      <p:ext uri="{BB962C8B-B14F-4D97-AF65-F5344CB8AC3E}">
        <p14:creationId xmlns:p14="http://schemas.microsoft.com/office/powerpoint/2010/main" xmlns="" val="197654648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pPr defTabSz="908639">
              <a:defRPr/>
            </a:pPr>
            <a:r>
              <a:rPr lang="pl-PL" b="1" dirty="0"/>
              <a:t>Szkoła dla dorosłych</a:t>
            </a:r>
            <a:r>
              <a:rPr lang="pl-PL" dirty="0"/>
              <a:t> – </a:t>
            </a:r>
            <a:r>
              <a:rPr lang="pl-PL" dirty="0" smtClean="0"/>
              <a:t>szkole dla dorosłych - należy przez to rozumieć szkoły, o których mowa w </a:t>
            </a:r>
            <a:r>
              <a:rPr lang="pl-PL" dirty="0" smtClean="0">
                <a:hlinkClick r:id="rId3"/>
              </a:rPr>
              <a:t>art. 18</a:t>
            </a:r>
            <a:r>
              <a:rPr lang="pl-PL" dirty="0" smtClean="0"/>
              <a:t> ust. 1 </a:t>
            </a:r>
            <a:r>
              <a:rPr lang="pl-PL" dirty="0" err="1" smtClean="0"/>
              <a:t>pkt</a:t>
            </a:r>
            <a:r>
              <a:rPr lang="pl-PL" dirty="0" smtClean="0"/>
              <a:t> 1 i 2 lit. a i f, w których stosuje się odrębną organizację kształcenia i do których są przyjmowane osoby mające 18 lat, a także kończące 18 lat w roku kalendarzowym, w którym są przyjmowane do szkoły;</a:t>
            </a:r>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8</a:t>
            </a:fld>
            <a:endParaRPr lang="pl-PL" altLang="pl-PL"/>
          </a:p>
        </p:txBody>
      </p:sp>
    </p:spTree>
    <p:extLst>
      <p:ext uri="{BB962C8B-B14F-4D97-AF65-F5344CB8AC3E}">
        <p14:creationId xmlns:p14="http://schemas.microsoft.com/office/powerpoint/2010/main" xmlns="" val="1288638811"/>
      </p:ext>
    </p:extLst>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80</a:t>
            </a:fld>
            <a:endParaRPr lang="pl-PL" altLang="pl-PL"/>
          </a:p>
        </p:txBody>
      </p:sp>
    </p:spTree>
    <p:extLst>
      <p:ext uri="{BB962C8B-B14F-4D97-AF65-F5344CB8AC3E}">
        <p14:creationId xmlns:p14="http://schemas.microsoft.com/office/powerpoint/2010/main" xmlns="" val="966510771"/>
      </p:ext>
    </p:extLst>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81</a:t>
            </a:fld>
            <a:endParaRPr lang="pl-PL" altLang="pl-PL"/>
          </a:p>
        </p:txBody>
      </p:sp>
    </p:spTree>
    <p:extLst>
      <p:ext uri="{BB962C8B-B14F-4D97-AF65-F5344CB8AC3E}">
        <p14:creationId xmlns:p14="http://schemas.microsoft.com/office/powerpoint/2010/main" xmlns="" val="4239651614"/>
      </p:ext>
    </p:extLst>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82</a:t>
            </a:fld>
            <a:endParaRPr lang="pl-PL" altLang="pl-PL"/>
          </a:p>
        </p:txBody>
      </p:sp>
    </p:spTree>
    <p:extLst>
      <p:ext uri="{BB962C8B-B14F-4D97-AF65-F5344CB8AC3E}">
        <p14:creationId xmlns:p14="http://schemas.microsoft.com/office/powerpoint/2010/main" xmlns="" val="1568209443"/>
      </p:ext>
    </p:extLst>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83</a:t>
            </a:fld>
            <a:endParaRPr lang="pl-PL" altLang="pl-PL"/>
          </a:p>
        </p:txBody>
      </p:sp>
    </p:spTree>
    <p:extLst>
      <p:ext uri="{BB962C8B-B14F-4D97-AF65-F5344CB8AC3E}">
        <p14:creationId xmlns:p14="http://schemas.microsoft.com/office/powerpoint/2010/main" xmlns="" val="1706384031"/>
      </p:ext>
    </p:extLst>
  </p:cSld>
  <p:clrMapOvr>
    <a:masterClrMapping/>
  </p:clrMapOvr>
</p:notes>
</file>

<file path=ppt/notesSlides/notesSlide8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84</a:t>
            </a:fld>
            <a:endParaRPr lang="pl-PL" altLang="pl-PL"/>
          </a:p>
        </p:txBody>
      </p:sp>
    </p:spTree>
    <p:extLst>
      <p:ext uri="{BB962C8B-B14F-4D97-AF65-F5344CB8AC3E}">
        <p14:creationId xmlns:p14="http://schemas.microsoft.com/office/powerpoint/2010/main" xmlns="" val="3653706234"/>
      </p:ext>
    </p:extLst>
  </p:cSld>
  <p:clrMapOvr>
    <a:masterClrMapping/>
  </p:clrMapOvr>
</p:notes>
</file>

<file path=ppt/notesSlides/notesSlide8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85</a:t>
            </a:fld>
            <a:endParaRPr lang="pl-PL" altLang="pl-PL"/>
          </a:p>
        </p:txBody>
      </p:sp>
    </p:spTree>
    <p:extLst>
      <p:ext uri="{BB962C8B-B14F-4D97-AF65-F5344CB8AC3E}">
        <p14:creationId xmlns:p14="http://schemas.microsoft.com/office/powerpoint/2010/main" xmlns="" val="4076345583"/>
      </p:ext>
    </p:extLst>
  </p:cSld>
  <p:clrMapOvr>
    <a:masterClrMapping/>
  </p:clrMapOvr>
</p:notes>
</file>

<file path=ppt/notesSlides/notesSlide8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86</a:t>
            </a:fld>
            <a:endParaRPr lang="pl-PL" altLang="pl-PL"/>
          </a:p>
        </p:txBody>
      </p:sp>
    </p:spTree>
    <p:extLst>
      <p:ext uri="{BB962C8B-B14F-4D97-AF65-F5344CB8AC3E}">
        <p14:creationId xmlns:p14="http://schemas.microsoft.com/office/powerpoint/2010/main" xmlns="" val="1612287884"/>
      </p:ext>
    </p:extLst>
  </p:cSld>
  <p:clrMapOvr>
    <a:masterClrMapping/>
  </p:clrMapOvr>
</p:notes>
</file>

<file path=ppt/notesSlides/notesSlide8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87</a:t>
            </a:fld>
            <a:endParaRPr lang="pl-PL" altLang="pl-PL"/>
          </a:p>
        </p:txBody>
      </p:sp>
    </p:spTree>
    <p:extLst>
      <p:ext uri="{BB962C8B-B14F-4D97-AF65-F5344CB8AC3E}">
        <p14:creationId xmlns:p14="http://schemas.microsoft.com/office/powerpoint/2010/main" xmlns="" val="4076345583"/>
      </p:ext>
    </p:extLst>
  </p:cSld>
  <p:clrMapOvr>
    <a:masterClrMapping/>
  </p:clrMapOvr>
</p:notes>
</file>

<file path=ppt/notesSlides/notesSlide8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pPr defTabSz="908639">
              <a:defRPr/>
            </a:pPr>
            <a:endParaRPr lang="pl-PL" altLang="pl-PL"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88</a:t>
            </a:fld>
            <a:endParaRPr lang="pl-PL" altLang="pl-PL"/>
          </a:p>
        </p:txBody>
      </p:sp>
    </p:spTree>
    <p:extLst>
      <p:ext uri="{BB962C8B-B14F-4D97-AF65-F5344CB8AC3E}">
        <p14:creationId xmlns:p14="http://schemas.microsoft.com/office/powerpoint/2010/main" xmlns="" val="3570236578"/>
      </p:ext>
    </p:extLst>
  </p:cSld>
  <p:clrMapOvr>
    <a:masterClrMapping/>
  </p:clrMapOvr>
</p:notes>
</file>

<file path=ppt/notesSlides/notesSlide8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solidFill>
                  <a:prstClr val="black"/>
                </a:solidFill>
              </a:rPr>
              <a:pPr/>
              <a:t>89</a:t>
            </a:fld>
            <a:endParaRPr lang="pl-PL" altLang="pl-PL">
              <a:solidFill>
                <a:prstClr val="black"/>
              </a:solidFill>
            </a:endParaRPr>
          </a:p>
        </p:txBody>
      </p:sp>
    </p:spTree>
    <p:extLst>
      <p:ext uri="{BB962C8B-B14F-4D97-AF65-F5344CB8AC3E}">
        <p14:creationId xmlns:p14="http://schemas.microsoft.com/office/powerpoint/2010/main" xmlns="" val="249172193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sz="800"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9</a:t>
            </a:fld>
            <a:endParaRPr lang="pl-PL" altLang="pl-PL"/>
          </a:p>
        </p:txBody>
      </p:sp>
    </p:spTree>
    <p:extLst>
      <p:ext uri="{BB962C8B-B14F-4D97-AF65-F5344CB8AC3E}">
        <p14:creationId xmlns:p14="http://schemas.microsoft.com/office/powerpoint/2010/main" xmlns="" val="1288638811"/>
      </p:ext>
    </p:extLst>
  </p:cSld>
  <p:clrMapOvr>
    <a:masterClrMapping/>
  </p:clrMapOvr>
</p:notes>
</file>

<file path=ppt/notesSlides/notesSlide9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solidFill>
                  <a:prstClr val="black"/>
                </a:solidFill>
              </a:rPr>
              <a:pPr/>
              <a:t>90</a:t>
            </a:fld>
            <a:endParaRPr lang="pl-PL" altLang="pl-PL">
              <a:solidFill>
                <a:prstClr val="black"/>
              </a:solidFill>
            </a:endParaRPr>
          </a:p>
        </p:txBody>
      </p:sp>
    </p:spTree>
    <p:extLst>
      <p:ext uri="{BB962C8B-B14F-4D97-AF65-F5344CB8AC3E}">
        <p14:creationId xmlns:p14="http://schemas.microsoft.com/office/powerpoint/2010/main" xmlns="" val="2647638519"/>
      </p:ext>
    </p:extLst>
  </p:cSld>
  <p:clrMapOvr>
    <a:masterClrMapping/>
  </p:clrMapOvr>
</p:notes>
</file>

<file path=ppt/notesSlides/notesSlide9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1987" name="Symbol zastępczy notatek 2"/>
          <p:cNvSpPr>
            <a:spLocks noGrp="1"/>
          </p:cNvSpPr>
          <p:nvPr>
            <p:ph type="body" idx="1"/>
          </p:nvPr>
        </p:nvSpPr>
        <p:spPr bwMode="auto">
          <a:noFill/>
        </p:spPr>
        <p:txBody>
          <a:bodyPr wrap="square" numCol="1" anchor="t" anchorCtr="0" compatLnSpc="1">
            <a:prstTxWarp prst="textNoShape">
              <a:avLst/>
            </a:prstTxWarp>
          </a:bodyPr>
          <a:lstStyle/>
          <a:p>
            <a:endParaRPr lang="pl-PL" altLang="pl-PL" b="1" u="sng" dirty="0"/>
          </a:p>
        </p:txBody>
      </p:sp>
      <p:sp>
        <p:nvSpPr>
          <p:cNvPr id="41988" name="Symbol zastępczy numeru slajdu 3"/>
          <p:cNvSpPr>
            <a:spLocks noGrp="1"/>
          </p:cNvSpPr>
          <p:nvPr>
            <p:ph type="sldNum" sz="quarter" idx="5"/>
          </p:nvPr>
        </p:nvSpPr>
        <p:spPr bwMode="auto">
          <a:noFill/>
          <a:ln>
            <a:miter lim="800000"/>
            <a:headEnd/>
            <a:tailEnd/>
          </a:ln>
        </p:spPr>
        <p:txBody>
          <a:bodyPr/>
          <a:lstStyle/>
          <a:p>
            <a:fld id="{D790ACA1-8AAE-43A9-9C69-5E7969DA977A}" type="slidenum">
              <a:rPr lang="pl-PL" altLang="pl-PL"/>
              <a:pPr/>
              <a:t>91</a:t>
            </a:fld>
            <a:endParaRPr lang="pl-PL" altLang="pl-PL"/>
          </a:p>
        </p:txBody>
      </p:sp>
    </p:spTree>
    <p:extLst>
      <p:ext uri="{BB962C8B-B14F-4D97-AF65-F5344CB8AC3E}">
        <p14:creationId xmlns:p14="http://schemas.microsoft.com/office/powerpoint/2010/main" xmlns="" val="12886388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a:t>Kliknij, aby edytować styl</a:t>
            </a:r>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a:t>Kliknij, aby edytować styl wzorca podtytułu</a:t>
            </a:r>
          </a:p>
        </p:txBody>
      </p:sp>
      <p:sp>
        <p:nvSpPr>
          <p:cNvPr id="4" name="Symbol zastępczy daty 3"/>
          <p:cNvSpPr>
            <a:spLocks noGrp="1"/>
          </p:cNvSpPr>
          <p:nvPr>
            <p:ph type="dt" sz="half" idx="10"/>
          </p:nvPr>
        </p:nvSpPr>
        <p:spPr/>
        <p:txBody>
          <a:bodyPr/>
          <a:lstStyle>
            <a:lvl1pPr>
              <a:defRPr/>
            </a:lvl1pPr>
          </a:lstStyle>
          <a:p>
            <a:pPr>
              <a:defRPr/>
            </a:pPr>
            <a:fld id="{2376B543-D6C0-4B5E-81EE-17D1153E6FDF}" type="datetime1">
              <a:rPr lang="pl-PL"/>
              <a:pPr>
                <a:defRPr/>
              </a:pPr>
              <a:t>2018-03-02</a:t>
            </a:fld>
            <a:endParaRPr lang="pl-PL"/>
          </a:p>
        </p:txBody>
      </p:sp>
      <p:sp>
        <p:nvSpPr>
          <p:cNvPr id="5" name="Symbol zastępczy stopki 4"/>
          <p:cNvSpPr>
            <a:spLocks noGrp="1"/>
          </p:cNvSpPr>
          <p:nvPr>
            <p:ph type="ftr" sz="quarter" idx="11"/>
          </p:nvPr>
        </p:nvSpPr>
        <p:spPr/>
        <p:txBody>
          <a:bodyPr/>
          <a:lstStyle>
            <a:lvl1pPr>
              <a:defRPr/>
            </a:lvl1pPr>
          </a:lstStyle>
          <a:p>
            <a:pPr>
              <a:defRPr/>
            </a:pPr>
            <a:endParaRPr lang="pl-PL"/>
          </a:p>
        </p:txBody>
      </p:sp>
      <p:sp>
        <p:nvSpPr>
          <p:cNvPr id="6" name="Symbol zastępczy numeru slajdu 5"/>
          <p:cNvSpPr>
            <a:spLocks noGrp="1"/>
          </p:cNvSpPr>
          <p:nvPr>
            <p:ph type="sldNum" sz="quarter" idx="12"/>
          </p:nvPr>
        </p:nvSpPr>
        <p:spPr/>
        <p:txBody>
          <a:bodyPr/>
          <a:lstStyle>
            <a:lvl1pPr>
              <a:defRPr/>
            </a:lvl1pPr>
          </a:lstStyle>
          <a:p>
            <a:pPr>
              <a:defRPr/>
            </a:pPr>
            <a:fld id="{ACB26483-EFC6-40A4-90A2-A0E83AC2EE92}" type="slidenum">
              <a:rPr lang="pl-PL" altLang="pl-PL"/>
              <a:pPr>
                <a:defRPr/>
              </a:pPr>
              <a:t>‹#›</a:t>
            </a:fld>
            <a:endParaRPr lang="pl-PL" altLang="pl-PL"/>
          </a:p>
        </p:txBody>
      </p:sp>
    </p:spTree>
  </p:cSld>
  <p:clrMapOvr>
    <a:masterClrMapping/>
  </p:clrMapOvr>
  <p:transition spd="med">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tytułu pionowego 2"/>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lvl1pPr>
              <a:defRPr/>
            </a:lvl1pPr>
          </a:lstStyle>
          <a:p>
            <a:pPr>
              <a:defRPr/>
            </a:pPr>
            <a:fld id="{06A64671-F4CE-4D18-994A-9B878D296673}" type="datetime1">
              <a:rPr lang="pl-PL"/>
              <a:pPr>
                <a:defRPr/>
              </a:pPr>
              <a:t>2018-03-02</a:t>
            </a:fld>
            <a:endParaRPr lang="pl-PL"/>
          </a:p>
        </p:txBody>
      </p:sp>
      <p:sp>
        <p:nvSpPr>
          <p:cNvPr id="5" name="Symbol zastępczy stopki 4"/>
          <p:cNvSpPr>
            <a:spLocks noGrp="1"/>
          </p:cNvSpPr>
          <p:nvPr>
            <p:ph type="ftr" sz="quarter" idx="11"/>
          </p:nvPr>
        </p:nvSpPr>
        <p:spPr/>
        <p:txBody>
          <a:bodyPr/>
          <a:lstStyle>
            <a:lvl1pPr>
              <a:defRPr/>
            </a:lvl1pPr>
          </a:lstStyle>
          <a:p>
            <a:pPr>
              <a:defRPr/>
            </a:pPr>
            <a:endParaRPr lang="pl-PL"/>
          </a:p>
        </p:txBody>
      </p:sp>
      <p:sp>
        <p:nvSpPr>
          <p:cNvPr id="6" name="Symbol zastępczy numeru slajdu 5"/>
          <p:cNvSpPr>
            <a:spLocks noGrp="1"/>
          </p:cNvSpPr>
          <p:nvPr>
            <p:ph type="sldNum" sz="quarter" idx="12"/>
          </p:nvPr>
        </p:nvSpPr>
        <p:spPr/>
        <p:txBody>
          <a:bodyPr/>
          <a:lstStyle>
            <a:lvl1pPr>
              <a:defRPr/>
            </a:lvl1pPr>
          </a:lstStyle>
          <a:p>
            <a:pPr>
              <a:defRPr/>
            </a:pPr>
            <a:fld id="{2F4166C8-D6AD-4552-A9A2-B9026841E5B5}" type="slidenum">
              <a:rPr lang="pl-PL" altLang="pl-PL"/>
              <a:pPr>
                <a:defRPr/>
              </a:pPr>
              <a:t>‹#›</a:t>
            </a:fld>
            <a:endParaRPr lang="pl-PL" altLang="pl-PL"/>
          </a:p>
        </p:txBody>
      </p:sp>
    </p:spTree>
  </p:cSld>
  <p:clrMapOvr>
    <a:masterClrMapping/>
  </p:clrMapOvr>
  <p:transition spd="med">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a:t>Kliknij, aby edytować styl</a:t>
            </a:r>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lvl1pPr>
              <a:defRPr/>
            </a:lvl1pPr>
          </a:lstStyle>
          <a:p>
            <a:pPr>
              <a:defRPr/>
            </a:pPr>
            <a:fld id="{BEECFDE1-7425-4ACF-A616-B9FEBA874BC8}" type="datetime1">
              <a:rPr lang="pl-PL"/>
              <a:pPr>
                <a:defRPr/>
              </a:pPr>
              <a:t>2018-03-02</a:t>
            </a:fld>
            <a:endParaRPr lang="pl-PL"/>
          </a:p>
        </p:txBody>
      </p:sp>
      <p:sp>
        <p:nvSpPr>
          <p:cNvPr id="5" name="Symbol zastępczy stopki 4"/>
          <p:cNvSpPr>
            <a:spLocks noGrp="1"/>
          </p:cNvSpPr>
          <p:nvPr>
            <p:ph type="ftr" sz="quarter" idx="11"/>
          </p:nvPr>
        </p:nvSpPr>
        <p:spPr/>
        <p:txBody>
          <a:bodyPr/>
          <a:lstStyle>
            <a:lvl1pPr>
              <a:defRPr/>
            </a:lvl1pPr>
          </a:lstStyle>
          <a:p>
            <a:pPr>
              <a:defRPr/>
            </a:pPr>
            <a:endParaRPr lang="pl-PL"/>
          </a:p>
        </p:txBody>
      </p:sp>
      <p:sp>
        <p:nvSpPr>
          <p:cNvPr id="6" name="Symbol zastępczy numeru slajdu 5"/>
          <p:cNvSpPr>
            <a:spLocks noGrp="1"/>
          </p:cNvSpPr>
          <p:nvPr>
            <p:ph type="sldNum" sz="quarter" idx="12"/>
          </p:nvPr>
        </p:nvSpPr>
        <p:spPr/>
        <p:txBody>
          <a:bodyPr/>
          <a:lstStyle>
            <a:lvl1pPr>
              <a:defRPr/>
            </a:lvl1pPr>
          </a:lstStyle>
          <a:p>
            <a:pPr>
              <a:defRPr/>
            </a:pPr>
            <a:fld id="{F55FF4CA-F8D1-4D90-96F4-1C7F226CF8B3}" type="slidenum">
              <a:rPr lang="pl-PL" altLang="pl-PL"/>
              <a:pPr>
                <a:defRPr/>
              </a:pPr>
              <a:t>‹#›</a:t>
            </a:fld>
            <a:endParaRPr lang="pl-PL" altLang="pl-PL"/>
          </a:p>
        </p:txBody>
      </p:sp>
    </p:spTree>
  </p:cSld>
  <p:clrMapOvr>
    <a:masterClrMapping/>
  </p:clrMapOvr>
  <p:transition spd="med">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idx="1"/>
          </p:nvPr>
        </p:nvSpPr>
        <p:spPr/>
        <p:txBody>
          <a:bodyPr/>
          <a:lstStyle>
            <a:lvl2pPr>
              <a:buFont typeface="Arial" pitchFamily="34" charset="0"/>
              <a:buChar char="•"/>
              <a:defRPr/>
            </a:lvl2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pl-PL" dirty="0"/>
          </a:p>
        </p:txBody>
      </p:sp>
      <p:sp>
        <p:nvSpPr>
          <p:cNvPr id="4" name="Symbol zastępczy daty 3"/>
          <p:cNvSpPr>
            <a:spLocks noGrp="1"/>
          </p:cNvSpPr>
          <p:nvPr>
            <p:ph type="dt" sz="half" idx="10"/>
          </p:nvPr>
        </p:nvSpPr>
        <p:spPr/>
        <p:txBody>
          <a:bodyPr/>
          <a:lstStyle>
            <a:lvl1pPr>
              <a:defRPr/>
            </a:lvl1pPr>
          </a:lstStyle>
          <a:p>
            <a:pPr>
              <a:defRPr/>
            </a:pPr>
            <a:fld id="{0EDDC4CE-C69F-4851-A0CB-7365721C9C40}" type="datetime1">
              <a:rPr lang="pl-PL"/>
              <a:pPr>
                <a:defRPr/>
              </a:pPr>
              <a:t>2018-03-02</a:t>
            </a:fld>
            <a:endParaRPr lang="pl-PL"/>
          </a:p>
        </p:txBody>
      </p:sp>
      <p:sp>
        <p:nvSpPr>
          <p:cNvPr id="5" name="Symbol zastępczy stopki 4"/>
          <p:cNvSpPr>
            <a:spLocks noGrp="1"/>
          </p:cNvSpPr>
          <p:nvPr>
            <p:ph type="ftr" sz="quarter" idx="11"/>
          </p:nvPr>
        </p:nvSpPr>
        <p:spPr/>
        <p:txBody>
          <a:bodyPr/>
          <a:lstStyle>
            <a:lvl1pPr>
              <a:defRPr/>
            </a:lvl1pPr>
          </a:lstStyle>
          <a:p>
            <a:pPr>
              <a:defRPr/>
            </a:pPr>
            <a:endParaRPr lang="pl-PL"/>
          </a:p>
        </p:txBody>
      </p:sp>
      <p:sp>
        <p:nvSpPr>
          <p:cNvPr id="6" name="Symbol zastępczy numeru slajdu 5"/>
          <p:cNvSpPr>
            <a:spLocks noGrp="1"/>
          </p:cNvSpPr>
          <p:nvPr>
            <p:ph type="sldNum" sz="quarter" idx="12"/>
          </p:nvPr>
        </p:nvSpPr>
        <p:spPr/>
        <p:txBody>
          <a:bodyPr/>
          <a:lstStyle>
            <a:lvl1pPr>
              <a:defRPr/>
            </a:lvl1pPr>
          </a:lstStyle>
          <a:p>
            <a:pPr>
              <a:defRPr/>
            </a:pPr>
            <a:fld id="{A5411067-B004-4C27-A84C-4E877D346885}" type="slidenum">
              <a:rPr lang="pl-PL" altLang="pl-PL"/>
              <a:pPr>
                <a:defRPr/>
              </a:pPr>
              <a:t>‹#›</a:t>
            </a:fld>
            <a:endParaRPr lang="pl-PL" altLang="pl-PL"/>
          </a:p>
        </p:txBody>
      </p:sp>
    </p:spTree>
  </p:cSld>
  <p:clrMapOvr>
    <a:masterClrMapping/>
  </p:clrMapOvr>
  <p:transition spd="med">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a:t>Kliknij, aby edytować styl</a:t>
            </a:r>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4" name="Symbol zastępczy daty 3"/>
          <p:cNvSpPr>
            <a:spLocks noGrp="1"/>
          </p:cNvSpPr>
          <p:nvPr>
            <p:ph type="dt" sz="half" idx="10"/>
          </p:nvPr>
        </p:nvSpPr>
        <p:spPr/>
        <p:txBody>
          <a:bodyPr/>
          <a:lstStyle>
            <a:lvl1pPr>
              <a:defRPr/>
            </a:lvl1pPr>
          </a:lstStyle>
          <a:p>
            <a:pPr>
              <a:defRPr/>
            </a:pPr>
            <a:fld id="{CDD6EDA6-4F9A-40B5-9EE8-5AC3A975D0AB}" type="datetime1">
              <a:rPr lang="pl-PL"/>
              <a:pPr>
                <a:defRPr/>
              </a:pPr>
              <a:t>2018-03-02</a:t>
            </a:fld>
            <a:endParaRPr lang="pl-PL"/>
          </a:p>
        </p:txBody>
      </p:sp>
      <p:sp>
        <p:nvSpPr>
          <p:cNvPr id="5" name="Symbol zastępczy stopki 4"/>
          <p:cNvSpPr>
            <a:spLocks noGrp="1"/>
          </p:cNvSpPr>
          <p:nvPr>
            <p:ph type="ftr" sz="quarter" idx="11"/>
          </p:nvPr>
        </p:nvSpPr>
        <p:spPr/>
        <p:txBody>
          <a:bodyPr/>
          <a:lstStyle>
            <a:lvl1pPr>
              <a:defRPr/>
            </a:lvl1pPr>
          </a:lstStyle>
          <a:p>
            <a:pPr>
              <a:defRPr/>
            </a:pPr>
            <a:endParaRPr lang="pl-PL"/>
          </a:p>
        </p:txBody>
      </p:sp>
      <p:sp>
        <p:nvSpPr>
          <p:cNvPr id="6" name="Symbol zastępczy numeru slajdu 5"/>
          <p:cNvSpPr>
            <a:spLocks noGrp="1"/>
          </p:cNvSpPr>
          <p:nvPr>
            <p:ph type="sldNum" sz="quarter" idx="12"/>
          </p:nvPr>
        </p:nvSpPr>
        <p:spPr/>
        <p:txBody>
          <a:bodyPr/>
          <a:lstStyle>
            <a:lvl1pPr>
              <a:defRPr/>
            </a:lvl1pPr>
          </a:lstStyle>
          <a:p>
            <a:pPr>
              <a:defRPr/>
            </a:pPr>
            <a:fld id="{F02A3F26-AF17-4B79-A108-1ADC55EE28A6}" type="slidenum">
              <a:rPr lang="pl-PL" altLang="pl-PL"/>
              <a:pPr>
                <a:defRPr/>
              </a:pPr>
              <a:t>‹#›</a:t>
            </a:fld>
            <a:endParaRPr lang="pl-PL" altLang="pl-PL"/>
          </a:p>
        </p:txBody>
      </p:sp>
    </p:spTree>
  </p:cSld>
  <p:clrMapOvr>
    <a:masterClrMapping/>
  </p:clrMapOvr>
  <p:transition spd="med">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daty 3"/>
          <p:cNvSpPr>
            <a:spLocks noGrp="1"/>
          </p:cNvSpPr>
          <p:nvPr>
            <p:ph type="dt" sz="half" idx="10"/>
          </p:nvPr>
        </p:nvSpPr>
        <p:spPr/>
        <p:txBody>
          <a:bodyPr/>
          <a:lstStyle>
            <a:lvl1pPr>
              <a:defRPr/>
            </a:lvl1pPr>
          </a:lstStyle>
          <a:p>
            <a:pPr>
              <a:defRPr/>
            </a:pPr>
            <a:fld id="{28DDE10F-658F-4C4C-8419-B8399C4CD323}" type="datetime1">
              <a:rPr lang="pl-PL"/>
              <a:pPr>
                <a:defRPr/>
              </a:pPr>
              <a:t>2018-03-02</a:t>
            </a:fld>
            <a:endParaRPr lang="pl-PL"/>
          </a:p>
        </p:txBody>
      </p:sp>
      <p:sp>
        <p:nvSpPr>
          <p:cNvPr id="6" name="Symbol zastępczy stopki 4"/>
          <p:cNvSpPr>
            <a:spLocks noGrp="1"/>
          </p:cNvSpPr>
          <p:nvPr>
            <p:ph type="ftr" sz="quarter" idx="11"/>
          </p:nvPr>
        </p:nvSpPr>
        <p:spPr/>
        <p:txBody>
          <a:bodyPr/>
          <a:lstStyle>
            <a:lvl1pPr>
              <a:defRPr/>
            </a:lvl1pPr>
          </a:lstStyle>
          <a:p>
            <a:pPr>
              <a:defRPr/>
            </a:pPr>
            <a:endParaRPr lang="pl-PL"/>
          </a:p>
        </p:txBody>
      </p:sp>
      <p:sp>
        <p:nvSpPr>
          <p:cNvPr id="7" name="Symbol zastępczy numeru slajdu 5"/>
          <p:cNvSpPr>
            <a:spLocks noGrp="1"/>
          </p:cNvSpPr>
          <p:nvPr>
            <p:ph type="sldNum" sz="quarter" idx="12"/>
          </p:nvPr>
        </p:nvSpPr>
        <p:spPr/>
        <p:txBody>
          <a:bodyPr/>
          <a:lstStyle>
            <a:lvl1pPr>
              <a:defRPr/>
            </a:lvl1pPr>
          </a:lstStyle>
          <a:p>
            <a:pPr>
              <a:defRPr/>
            </a:pPr>
            <a:fld id="{F92071B2-8EE2-4FBF-A3C9-AA08BC598F8E}" type="slidenum">
              <a:rPr lang="pl-PL" altLang="pl-PL"/>
              <a:pPr>
                <a:defRPr/>
              </a:pPr>
              <a:t>‹#›</a:t>
            </a:fld>
            <a:endParaRPr lang="pl-PL" altLang="pl-PL"/>
          </a:p>
        </p:txBody>
      </p:sp>
    </p:spTree>
  </p:cSld>
  <p:clrMapOvr>
    <a:masterClrMapping/>
  </p:clrMapOvr>
  <p:transition spd="med">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a:t>Kliknij, aby edytować styl</a:t>
            </a:r>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7" name="Symbol zastępczy daty 3"/>
          <p:cNvSpPr>
            <a:spLocks noGrp="1"/>
          </p:cNvSpPr>
          <p:nvPr>
            <p:ph type="dt" sz="half" idx="10"/>
          </p:nvPr>
        </p:nvSpPr>
        <p:spPr/>
        <p:txBody>
          <a:bodyPr/>
          <a:lstStyle>
            <a:lvl1pPr>
              <a:defRPr/>
            </a:lvl1pPr>
          </a:lstStyle>
          <a:p>
            <a:pPr>
              <a:defRPr/>
            </a:pPr>
            <a:fld id="{60D7FC5C-E288-4E5E-AC5F-3CCC823EE329}" type="datetime1">
              <a:rPr lang="pl-PL"/>
              <a:pPr>
                <a:defRPr/>
              </a:pPr>
              <a:t>2018-03-02</a:t>
            </a:fld>
            <a:endParaRPr lang="pl-PL"/>
          </a:p>
        </p:txBody>
      </p:sp>
      <p:sp>
        <p:nvSpPr>
          <p:cNvPr id="8" name="Symbol zastępczy stopki 4"/>
          <p:cNvSpPr>
            <a:spLocks noGrp="1"/>
          </p:cNvSpPr>
          <p:nvPr>
            <p:ph type="ftr" sz="quarter" idx="11"/>
          </p:nvPr>
        </p:nvSpPr>
        <p:spPr/>
        <p:txBody>
          <a:bodyPr/>
          <a:lstStyle>
            <a:lvl1pPr>
              <a:defRPr/>
            </a:lvl1pPr>
          </a:lstStyle>
          <a:p>
            <a:pPr>
              <a:defRPr/>
            </a:pPr>
            <a:endParaRPr lang="pl-PL"/>
          </a:p>
        </p:txBody>
      </p:sp>
      <p:sp>
        <p:nvSpPr>
          <p:cNvPr id="9" name="Symbol zastępczy numeru slajdu 5"/>
          <p:cNvSpPr>
            <a:spLocks noGrp="1"/>
          </p:cNvSpPr>
          <p:nvPr>
            <p:ph type="sldNum" sz="quarter" idx="12"/>
          </p:nvPr>
        </p:nvSpPr>
        <p:spPr/>
        <p:txBody>
          <a:bodyPr/>
          <a:lstStyle>
            <a:lvl1pPr>
              <a:defRPr/>
            </a:lvl1pPr>
          </a:lstStyle>
          <a:p>
            <a:pPr>
              <a:defRPr/>
            </a:pPr>
            <a:fld id="{588F105E-8BF9-4B5A-B572-E3864F749DBE}" type="slidenum">
              <a:rPr lang="pl-PL" altLang="pl-PL"/>
              <a:pPr>
                <a:defRPr/>
              </a:pPr>
              <a:t>‹#›</a:t>
            </a:fld>
            <a:endParaRPr lang="pl-PL" altLang="pl-PL"/>
          </a:p>
        </p:txBody>
      </p:sp>
    </p:spTree>
  </p:cSld>
  <p:clrMapOvr>
    <a:masterClrMapping/>
  </p:clrMapOvr>
  <p:transition spd="med">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daty 3"/>
          <p:cNvSpPr>
            <a:spLocks noGrp="1"/>
          </p:cNvSpPr>
          <p:nvPr>
            <p:ph type="dt" sz="half" idx="10"/>
          </p:nvPr>
        </p:nvSpPr>
        <p:spPr/>
        <p:txBody>
          <a:bodyPr/>
          <a:lstStyle>
            <a:lvl1pPr>
              <a:defRPr/>
            </a:lvl1pPr>
          </a:lstStyle>
          <a:p>
            <a:pPr>
              <a:defRPr/>
            </a:pPr>
            <a:fld id="{4F50D6F1-903A-4A98-B165-E3C566E9DDA8}" type="datetime1">
              <a:rPr lang="pl-PL"/>
              <a:pPr>
                <a:defRPr/>
              </a:pPr>
              <a:t>2018-03-02</a:t>
            </a:fld>
            <a:endParaRPr lang="pl-PL"/>
          </a:p>
        </p:txBody>
      </p:sp>
      <p:sp>
        <p:nvSpPr>
          <p:cNvPr id="4" name="Symbol zastępczy stopki 4"/>
          <p:cNvSpPr>
            <a:spLocks noGrp="1"/>
          </p:cNvSpPr>
          <p:nvPr>
            <p:ph type="ftr" sz="quarter" idx="11"/>
          </p:nvPr>
        </p:nvSpPr>
        <p:spPr/>
        <p:txBody>
          <a:bodyPr/>
          <a:lstStyle>
            <a:lvl1pPr>
              <a:defRPr/>
            </a:lvl1pPr>
          </a:lstStyle>
          <a:p>
            <a:pPr>
              <a:defRPr/>
            </a:pPr>
            <a:endParaRPr lang="pl-PL"/>
          </a:p>
        </p:txBody>
      </p:sp>
      <p:sp>
        <p:nvSpPr>
          <p:cNvPr id="5" name="Symbol zastępczy numeru slajdu 5"/>
          <p:cNvSpPr>
            <a:spLocks noGrp="1"/>
          </p:cNvSpPr>
          <p:nvPr>
            <p:ph type="sldNum" sz="quarter" idx="12"/>
          </p:nvPr>
        </p:nvSpPr>
        <p:spPr/>
        <p:txBody>
          <a:bodyPr/>
          <a:lstStyle>
            <a:lvl1pPr>
              <a:defRPr/>
            </a:lvl1pPr>
          </a:lstStyle>
          <a:p>
            <a:pPr>
              <a:defRPr/>
            </a:pPr>
            <a:fld id="{DCE665CF-EEA2-4C38-ADB6-FEA0A159136A}" type="slidenum">
              <a:rPr lang="pl-PL" altLang="pl-PL"/>
              <a:pPr>
                <a:defRPr/>
              </a:pPr>
              <a:t>‹#›</a:t>
            </a:fld>
            <a:endParaRPr lang="pl-PL" altLang="pl-PL"/>
          </a:p>
        </p:txBody>
      </p:sp>
    </p:spTree>
  </p:cSld>
  <p:clrMapOvr>
    <a:masterClrMapping/>
  </p:clrMapOvr>
  <p:transition spd="med">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3"/>
          <p:cNvSpPr>
            <a:spLocks noGrp="1"/>
          </p:cNvSpPr>
          <p:nvPr>
            <p:ph type="dt" sz="half" idx="10"/>
          </p:nvPr>
        </p:nvSpPr>
        <p:spPr/>
        <p:txBody>
          <a:bodyPr/>
          <a:lstStyle>
            <a:lvl1pPr>
              <a:defRPr/>
            </a:lvl1pPr>
          </a:lstStyle>
          <a:p>
            <a:pPr>
              <a:defRPr/>
            </a:pPr>
            <a:fld id="{8E6D8145-F2C3-4266-B9BC-3B7CB8B3133E}" type="datetime1">
              <a:rPr lang="pl-PL"/>
              <a:pPr>
                <a:defRPr/>
              </a:pPr>
              <a:t>2018-03-02</a:t>
            </a:fld>
            <a:endParaRPr lang="pl-PL"/>
          </a:p>
        </p:txBody>
      </p:sp>
      <p:sp>
        <p:nvSpPr>
          <p:cNvPr id="3" name="Symbol zastępczy stopki 4"/>
          <p:cNvSpPr>
            <a:spLocks noGrp="1"/>
          </p:cNvSpPr>
          <p:nvPr>
            <p:ph type="ftr" sz="quarter" idx="11"/>
          </p:nvPr>
        </p:nvSpPr>
        <p:spPr/>
        <p:txBody>
          <a:bodyPr/>
          <a:lstStyle>
            <a:lvl1pPr>
              <a:defRPr/>
            </a:lvl1pPr>
          </a:lstStyle>
          <a:p>
            <a:pPr>
              <a:defRPr/>
            </a:pPr>
            <a:endParaRPr lang="pl-PL"/>
          </a:p>
        </p:txBody>
      </p:sp>
      <p:sp>
        <p:nvSpPr>
          <p:cNvPr id="4" name="Symbol zastępczy numeru slajdu 5"/>
          <p:cNvSpPr>
            <a:spLocks noGrp="1"/>
          </p:cNvSpPr>
          <p:nvPr>
            <p:ph type="sldNum" sz="quarter" idx="12"/>
          </p:nvPr>
        </p:nvSpPr>
        <p:spPr/>
        <p:txBody>
          <a:bodyPr/>
          <a:lstStyle>
            <a:lvl1pPr>
              <a:defRPr/>
            </a:lvl1pPr>
          </a:lstStyle>
          <a:p>
            <a:pPr>
              <a:defRPr/>
            </a:pPr>
            <a:fld id="{F6C03A61-16BC-4666-9204-F2DAED4F41F2}" type="slidenum">
              <a:rPr lang="pl-PL" altLang="pl-PL"/>
              <a:pPr>
                <a:defRPr/>
              </a:pPr>
              <a:t>‹#›</a:t>
            </a:fld>
            <a:endParaRPr lang="pl-PL" altLang="pl-PL"/>
          </a:p>
        </p:txBody>
      </p:sp>
    </p:spTree>
  </p:cSld>
  <p:clrMapOvr>
    <a:masterClrMapping/>
  </p:clrMapOvr>
  <p:transition spd="med">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a:t>Kliknij, aby edytować styl</a:t>
            </a:r>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Symbol zastępczy daty 3"/>
          <p:cNvSpPr>
            <a:spLocks noGrp="1"/>
          </p:cNvSpPr>
          <p:nvPr>
            <p:ph type="dt" sz="half" idx="10"/>
          </p:nvPr>
        </p:nvSpPr>
        <p:spPr/>
        <p:txBody>
          <a:bodyPr/>
          <a:lstStyle>
            <a:lvl1pPr>
              <a:defRPr/>
            </a:lvl1pPr>
          </a:lstStyle>
          <a:p>
            <a:pPr>
              <a:defRPr/>
            </a:pPr>
            <a:fld id="{CA32EAE2-E140-4481-A0CC-6B3374705340}" type="datetime1">
              <a:rPr lang="pl-PL"/>
              <a:pPr>
                <a:defRPr/>
              </a:pPr>
              <a:t>2018-03-02</a:t>
            </a:fld>
            <a:endParaRPr lang="pl-PL"/>
          </a:p>
        </p:txBody>
      </p:sp>
      <p:sp>
        <p:nvSpPr>
          <p:cNvPr id="6" name="Symbol zastępczy stopki 4"/>
          <p:cNvSpPr>
            <a:spLocks noGrp="1"/>
          </p:cNvSpPr>
          <p:nvPr>
            <p:ph type="ftr" sz="quarter" idx="11"/>
          </p:nvPr>
        </p:nvSpPr>
        <p:spPr/>
        <p:txBody>
          <a:bodyPr/>
          <a:lstStyle>
            <a:lvl1pPr>
              <a:defRPr/>
            </a:lvl1pPr>
          </a:lstStyle>
          <a:p>
            <a:pPr>
              <a:defRPr/>
            </a:pPr>
            <a:endParaRPr lang="pl-PL"/>
          </a:p>
        </p:txBody>
      </p:sp>
      <p:sp>
        <p:nvSpPr>
          <p:cNvPr id="7" name="Symbol zastępczy numeru slajdu 5"/>
          <p:cNvSpPr>
            <a:spLocks noGrp="1"/>
          </p:cNvSpPr>
          <p:nvPr>
            <p:ph type="sldNum" sz="quarter" idx="12"/>
          </p:nvPr>
        </p:nvSpPr>
        <p:spPr/>
        <p:txBody>
          <a:bodyPr/>
          <a:lstStyle>
            <a:lvl1pPr>
              <a:defRPr/>
            </a:lvl1pPr>
          </a:lstStyle>
          <a:p>
            <a:pPr>
              <a:defRPr/>
            </a:pPr>
            <a:fld id="{73E191A9-2090-493A-B475-FEDA7965CCB3}" type="slidenum">
              <a:rPr lang="pl-PL" altLang="pl-PL"/>
              <a:pPr>
                <a:defRPr/>
              </a:pPr>
              <a:t>‹#›</a:t>
            </a:fld>
            <a:endParaRPr lang="pl-PL" altLang="pl-PL"/>
          </a:p>
        </p:txBody>
      </p:sp>
    </p:spTree>
  </p:cSld>
  <p:clrMapOvr>
    <a:masterClrMapping/>
  </p:clrMapOvr>
  <p:transition spd="med">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a:t>Kliknij, aby edytować styl</a:t>
            </a:r>
          </a:p>
        </p:txBody>
      </p:sp>
      <p:sp>
        <p:nvSpPr>
          <p:cNvPr id="3" name="Symbol zastępczy obrazu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pl-PL" noProof="0"/>
              <a:t>Kliknij ikonę, aby dodać obraz</a:t>
            </a:r>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Symbol zastępczy daty 3"/>
          <p:cNvSpPr>
            <a:spLocks noGrp="1"/>
          </p:cNvSpPr>
          <p:nvPr>
            <p:ph type="dt" sz="half" idx="10"/>
          </p:nvPr>
        </p:nvSpPr>
        <p:spPr/>
        <p:txBody>
          <a:bodyPr/>
          <a:lstStyle>
            <a:lvl1pPr>
              <a:defRPr/>
            </a:lvl1pPr>
          </a:lstStyle>
          <a:p>
            <a:pPr>
              <a:defRPr/>
            </a:pPr>
            <a:fld id="{29DB2B01-9CC1-4AAF-9011-49D85F3122C6}" type="datetime1">
              <a:rPr lang="pl-PL"/>
              <a:pPr>
                <a:defRPr/>
              </a:pPr>
              <a:t>2018-03-02</a:t>
            </a:fld>
            <a:endParaRPr lang="pl-PL"/>
          </a:p>
        </p:txBody>
      </p:sp>
      <p:sp>
        <p:nvSpPr>
          <p:cNvPr id="6" name="Symbol zastępczy stopki 4"/>
          <p:cNvSpPr>
            <a:spLocks noGrp="1"/>
          </p:cNvSpPr>
          <p:nvPr>
            <p:ph type="ftr" sz="quarter" idx="11"/>
          </p:nvPr>
        </p:nvSpPr>
        <p:spPr/>
        <p:txBody>
          <a:bodyPr/>
          <a:lstStyle>
            <a:lvl1pPr>
              <a:defRPr/>
            </a:lvl1pPr>
          </a:lstStyle>
          <a:p>
            <a:pPr>
              <a:defRPr/>
            </a:pPr>
            <a:endParaRPr lang="pl-PL"/>
          </a:p>
        </p:txBody>
      </p:sp>
      <p:sp>
        <p:nvSpPr>
          <p:cNvPr id="7" name="Symbol zastępczy numeru slajdu 5"/>
          <p:cNvSpPr>
            <a:spLocks noGrp="1"/>
          </p:cNvSpPr>
          <p:nvPr>
            <p:ph type="sldNum" sz="quarter" idx="12"/>
          </p:nvPr>
        </p:nvSpPr>
        <p:spPr/>
        <p:txBody>
          <a:bodyPr/>
          <a:lstStyle>
            <a:lvl1pPr>
              <a:defRPr/>
            </a:lvl1pPr>
          </a:lstStyle>
          <a:p>
            <a:pPr>
              <a:defRPr/>
            </a:pPr>
            <a:fld id="{15192634-0393-43E9-BCBE-C810A4BA700F}" type="slidenum">
              <a:rPr lang="pl-PL" altLang="pl-PL"/>
              <a:pPr>
                <a:defRPr/>
              </a:pPr>
              <a:t>‹#›</a:t>
            </a:fld>
            <a:endParaRPr lang="pl-PL" altLang="pl-PL"/>
          </a:p>
        </p:txBody>
      </p:sp>
    </p:spTree>
  </p:cSld>
  <p:clrMapOvr>
    <a:masterClrMapping/>
  </p:clrMapOvr>
  <p:transition spd="med">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Symbol zastępczy tytułu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pl-PL" altLang="pl-PL"/>
              <a:t>Kliknij, aby edytować styl</a:t>
            </a:r>
          </a:p>
        </p:txBody>
      </p:sp>
      <p:sp>
        <p:nvSpPr>
          <p:cNvPr id="1027" name="Symbol zastępczy tekstu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pl-PL" altLang="pl-PL"/>
              <a:t>Kliknij, aby edytować style wzorca tekstu</a:t>
            </a:r>
          </a:p>
          <a:p>
            <a:pPr lvl="1"/>
            <a:r>
              <a:rPr lang="pl-PL" altLang="pl-PL"/>
              <a:t>Drugi poziom</a:t>
            </a:r>
          </a:p>
          <a:p>
            <a:pPr lvl="2"/>
            <a:r>
              <a:rPr lang="pl-PL" altLang="pl-PL"/>
              <a:t>Trzeci poziom</a:t>
            </a:r>
          </a:p>
          <a:p>
            <a:pPr lvl="3"/>
            <a:r>
              <a:rPr lang="pl-PL" altLang="pl-PL"/>
              <a:t>Czwarty poziom</a:t>
            </a:r>
          </a:p>
          <a:p>
            <a:pPr lvl="4"/>
            <a:r>
              <a:rPr lang="pl-PL" altLang="pl-PL"/>
              <a:t>Piąty poziom</a:t>
            </a:r>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defRPr>
            </a:lvl1pPr>
          </a:lstStyle>
          <a:p>
            <a:pPr>
              <a:defRPr/>
            </a:pPr>
            <a:fld id="{F3BA511F-2AFD-49F1-85AC-6BF9C8804B9C}" type="datetime1">
              <a:rPr lang="pl-PL"/>
              <a:pPr>
                <a:defRPr/>
              </a:pPr>
              <a:t>2018-03-02</a:t>
            </a:fld>
            <a:endParaRPr lang="pl-PL"/>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defRPr>
            </a:lvl1pPr>
          </a:lstStyle>
          <a:p>
            <a:pPr>
              <a:defRPr/>
            </a:pPr>
            <a:endParaRPr lang="pl-PL"/>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smtClean="0">
                <a:solidFill>
                  <a:srgbClr val="898989"/>
                </a:solidFill>
                <a:latin typeface="Calibri" pitchFamily="34" charset="0"/>
              </a:defRPr>
            </a:lvl1pPr>
          </a:lstStyle>
          <a:p>
            <a:pPr>
              <a:defRPr/>
            </a:pPr>
            <a:fld id="{37FCFC66-824C-4680-A044-6A5E87EE04D8}" type="slidenum">
              <a:rPr lang="pl-PL" altLang="pl-PL"/>
              <a:pPr>
                <a:defRPr/>
              </a:pPr>
              <a:t>‹#›</a:t>
            </a:fld>
            <a:endParaRPr lang="pl-PL" altLang="pl-PL"/>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ransition spd="med">
    <p:fade/>
  </p:transition>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9.xml"/><Relationship Id="rId1" Type="http://schemas.openxmlformats.org/officeDocument/2006/relationships/slideLayout" Target="../slideLayouts/slideLayout6.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20.xml"/><Relationship Id="rId1" Type="http://schemas.openxmlformats.org/officeDocument/2006/relationships/slideLayout" Target="../slideLayouts/slideLayout6.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22.xml"/><Relationship Id="rId1" Type="http://schemas.openxmlformats.org/officeDocument/2006/relationships/slideLayout" Target="../slideLayouts/slideLayout6.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23.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23.xml"/><Relationship Id="rId1" Type="http://schemas.openxmlformats.org/officeDocument/2006/relationships/slideLayout" Target="../slideLayouts/slideLayout6.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24.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24.xml"/><Relationship Id="rId1" Type="http://schemas.openxmlformats.org/officeDocument/2006/relationships/slideLayout" Target="../slideLayouts/slideLayout6.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25.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25.xml"/><Relationship Id="rId1" Type="http://schemas.openxmlformats.org/officeDocument/2006/relationships/slideLayout" Target="../slideLayouts/slideLayout6.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26.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26.xml"/><Relationship Id="rId1" Type="http://schemas.openxmlformats.org/officeDocument/2006/relationships/slideLayout" Target="../slideLayouts/slideLayout6.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27.xml.rels><?xml version="1.0" encoding="UTF-8" standalone="yes"?>
<Relationships xmlns="http://schemas.openxmlformats.org/package/2006/relationships"><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notesSlide" Target="../notesSlides/notesSlide27.xml"/><Relationship Id="rId1" Type="http://schemas.openxmlformats.org/officeDocument/2006/relationships/slideLayout" Target="../slideLayouts/slideLayout6.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_rels/slide28.xml.rels><?xml version="1.0" encoding="UTF-8" standalone="yes"?>
<Relationships xmlns="http://schemas.openxmlformats.org/package/2006/relationships"><Relationship Id="rId3" Type="http://schemas.openxmlformats.org/officeDocument/2006/relationships/diagramData" Target="../diagrams/data9.xml"/><Relationship Id="rId7" Type="http://schemas.microsoft.com/office/2007/relationships/diagramDrawing" Target="../diagrams/drawing9.xml"/><Relationship Id="rId2" Type="http://schemas.openxmlformats.org/officeDocument/2006/relationships/notesSlide" Target="../notesSlides/notesSlide28.xml"/><Relationship Id="rId1" Type="http://schemas.openxmlformats.org/officeDocument/2006/relationships/slideLayout" Target="../slideLayouts/slideLayout6.xml"/><Relationship Id="rId6" Type="http://schemas.openxmlformats.org/officeDocument/2006/relationships/diagramColors" Target="../diagrams/colors9.xml"/><Relationship Id="rId5" Type="http://schemas.openxmlformats.org/officeDocument/2006/relationships/diagramQuickStyle" Target="../diagrams/quickStyle9.xml"/><Relationship Id="rId4" Type="http://schemas.openxmlformats.org/officeDocument/2006/relationships/diagramLayout" Target="../diagrams/layout9.xml"/></Relationships>
</file>

<file path=ppt/slides/_rels/slide29.xml.rels><?xml version="1.0" encoding="UTF-8" standalone="yes"?>
<Relationships xmlns="http://schemas.openxmlformats.org/package/2006/relationships"><Relationship Id="rId3" Type="http://schemas.openxmlformats.org/officeDocument/2006/relationships/diagramData" Target="../diagrams/data10.xml"/><Relationship Id="rId7" Type="http://schemas.microsoft.com/office/2007/relationships/diagramDrawing" Target="../diagrams/drawing10.xml"/><Relationship Id="rId2" Type="http://schemas.openxmlformats.org/officeDocument/2006/relationships/notesSlide" Target="../notesSlides/notesSlide29.xml"/><Relationship Id="rId1" Type="http://schemas.openxmlformats.org/officeDocument/2006/relationships/slideLayout" Target="../slideLayouts/slideLayout6.xml"/><Relationship Id="rId6" Type="http://schemas.openxmlformats.org/officeDocument/2006/relationships/diagramColors" Target="../diagrams/colors10.xml"/><Relationship Id="rId5" Type="http://schemas.openxmlformats.org/officeDocument/2006/relationships/diagramQuickStyle" Target="../diagrams/quickStyle10.xml"/><Relationship Id="rId4" Type="http://schemas.openxmlformats.org/officeDocument/2006/relationships/diagramLayout" Target="../diagrams/layout10.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3" Type="http://schemas.openxmlformats.org/officeDocument/2006/relationships/diagramData" Target="../diagrams/data11.xml"/><Relationship Id="rId7" Type="http://schemas.microsoft.com/office/2007/relationships/diagramDrawing" Target="../diagrams/drawing11.xml"/><Relationship Id="rId2" Type="http://schemas.openxmlformats.org/officeDocument/2006/relationships/notesSlide" Target="../notesSlides/notesSlide30.xml"/><Relationship Id="rId1" Type="http://schemas.openxmlformats.org/officeDocument/2006/relationships/slideLayout" Target="../slideLayouts/slideLayout6.xml"/><Relationship Id="rId6" Type="http://schemas.openxmlformats.org/officeDocument/2006/relationships/diagramColors" Target="../diagrams/colors11.xml"/><Relationship Id="rId5" Type="http://schemas.openxmlformats.org/officeDocument/2006/relationships/diagramQuickStyle" Target="../diagrams/quickStyle11.xml"/><Relationship Id="rId4" Type="http://schemas.openxmlformats.org/officeDocument/2006/relationships/diagramLayout" Target="../diagrams/layout11.xml"/></Relationships>
</file>

<file path=ppt/slides/_rels/slide31.xml.rels><?xml version="1.0" encoding="UTF-8" standalone="yes"?>
<Relationships xmlns="http://schemas.openxmlformats.org/package/2006/relationships"><Relationship Id="rId3" Type="http://schemas.openxmlformats.org/officeDocument/2006/relationships/diagramData" Target="../diagrams/data12.xml"/><Relationship Id="rId7" Type="http://schemas.microsoft.com/office/2007/relationships/diagramDrawing" Target="../diagrams/drawing12.xml"/><Relationship Id="rId2" Type="http://schemas.openxmlformats.org/officeDocument/2006/relationships/notesSlide" Target="../notesSlides/notesSlide31.xml"/><Relationship Id="rId1" Type="http://schemas.openxmlformats.org/officeDocument/2006/relationships/slideLayout" Target="../slideLayouts/slideLayout6.xml"/><Relationship Id="rId6" Type="http://schemas.openxmlformats.org/officeDocument/2006/relationships/diagramColors" Target="../diagrams/colors12.xml"/><Relationship Id="rId5" Type="http://schemas.openxmlformats.org/officeDocument/2006/relationships/diagramQuickStyle" Target="../diagrams/quickStyle12.xml"/><Relationship Id="rId4" Type="http://schemas.openxmlformats.org/officeDocument/2006/relationships/diagramLayout" Target="../diagrams/layout12.xml"/></Relationships>
</file>

<file path=ppt/slides/_rels/slide32.xml.rels><?xml version="1.0" encoding="UTF-8" standalone="yes"?>
<Relationships xmlns="http://schemas.openxmlformats.org/package/2006/relationships"><Relationship Id="rId3" Type="http://schemas.openxmlformats.org/officeDocument/2006/relationships/diagramData" Target="../diagrams/data13.xml"/><Relationship Id="rId7" Type="http://schemas.microsoft.com/office/2007/relationships/diagramDrawing" Target="../diagrams/drawing13.xml"/><Relationship Id="rId2" Type="http://schemas.openxmlformats.org/officeDocument/2006/relationships/notesSlide" Target="../notesSlides/notesSlide32.xml"/><Relationship Id="rId1" Type="http://schemas.openxmlformats.org/officeDocument/2006/relationships/slideLayout" Target="../slideLayouts/slideLayout6.xml"/><Relationship Id="rId6" Type="http://schemas.openxmlformats.org/officeDocument/2006/relationships/diagramColors" Target="../diagrams/colors13.xml"/><Relationship Id="rId5" Type="http://schemas.openxmlformats.org/officeDocument/2006/relationships/diagramQuickStyle" Target="../diagrams/quickStyle13.xml"/><Relationship Id="rId4" Type="http://schemas.openxmlformats.org/officeDocument/2006/relationships/diagramLayout" Target="../diagrams/layout13.xml"/></Relationships>
</file>

<file path=ppt/slides/_rels/slide33.xml.rels><?xml version="1.0" encoding="UTF-8" standalone="yes"?>
<Relationships xmlns="http://schemas.openxmlformats.org/package/2006/relationships"><Relationship Id="rId3" Type="http://schemas.openxmlformats.org/officeDocument/2006/relationships/diagramData" Target="../diagrams/data14.xml"/><Relationship Id="rId7" Type="http://schemas.microsoft.com/office/2007/relationships/diagramDrawing" Target="../diagrams/drawing14.xml"/><Relationship Id="rId2" Type="http://schemas.openxmlformats.org/officeDocument/2006/relationships/notesSlide" Target="../notesSlides/notesSlide33.xml"/><Relationship Id="rId1" Type="http://schemas.openxmlformats.org/officeDocument/2006/relationships/slideLayout" Target="../slideLayouts/slideLayout6.xml"/><Relationship Id="rId6" Type="http://schemas.openxmlformats.org/officeDocument/2006/relationships/diagramColors" Target="../diagrams/colors14.xml"/><Relationship Id="rId5" Type="http://schemas.openxmlformats.org/officeDocument/2006/relationships/diagramQuickStyle" Target="../diagrams/quickStyle14.xml"/><Relationship Id="rId4" Type="http://schemas.openxmlformats.org/officeDocument/2006/relationships/diagramLayout" Target="../diagrams/layout14.xml"/></Relationships>
</file>

<file path=ppt/slides/_rels/slide34.xml.rels><?xml version="1.0" encoding="UTF-8" standalone="yes"?>
<Relationships xmlns="http://schemas.openxmlformats.org/package/2006/relationships"><Relationship Id="rId3" Type="http://schemas.openxmlformats.org/officeDocument/2006/relationships/diagramData" Target="../diagrams/data15.xml"/><Relationship Id="rId7" Type="http://schemas.microsoft.com/office/2007/relationships/diagramDrawing" Target="../diagrams/drawing15.xml"/><Relationship Id="rId2" Type="http://schemas.openxmlformats.org/officeDocument/2006/relationships/notesSlide" Target="../notesSlides/notesSlide34.xml"/><Relationship Id="rId1" Type="http://schemas.openxmlformats.org/officeDocument/2006/relationships/slideLayout" Target="../slideLayouts/slideLayout6.xml"/><Relationship Id="rId6" Type="http://schemas.openxmlformats.org/officeDocument/2006/relationships/diagramColors" Target="../diagrams/colors15.xml"/><Relationship Id="rId5" Type="http://schemas.openxmlformats.org/officeDocument/2006/relationships/diagramQuickStyle" Target="../diagrams/quickStyle15.xml"/><Relationship Id="rId4" Type="http://schemas.openxmlformats.org/officeDocument/2006/relationships/diagramLayout" Target="../diagrams/layout15.xml"/></Relationships>
</file>

<file path=ppt/slides/_rels/slide35.xml.rels><?xml version="1.0" encoding="UTF-8" standalone="yes"?>
<Relationships xmlns="http://schemas.openxmlformats.org/package/2006/relationships"><Relationship Id="rId3" Type="http://schemas.openxmlformats.org/officeDocument/2006/relationships/diagramData" Target="../diagrams/data16.xml"/><Relationship Id="rId7" Type="http://schemas.microsoft.com/office/2007/relationships/diagramDrawing" Target="../diagrams/drawing16.xml"/><Relationship Id="rId2" Type="http://schemas.openxmlformats.org/officeDocument/2006/relationships/notesSlide" Target="../notesSlides/notesSlide35.xml"/><Relationship Id="rId1" Type="http://schemas.openxmlformats.org/officeDocument/2006/relationships/slideLayout" Target="../slideLayouts/slideLayout6.xml"/><Relationship Id="rId6" Type="http://schemas.openxmlformats.org/officeDocument/2006/relationships/diagramColors" Target="../diagrams/colors16.xml"/><Relationship Id="rId5" Type="http://schemas.openxmlformats.org/officeDocument/2006/relationships/diagramQuickStyle" Target="../diagrams/quickStyle16.xml"/><Relationship Id="rId4" Type="http://schemas.openxmlformats.org/officeDocument/2006/relationships/diagramLayout" Target="../diagrams/layout16.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3" Type="http://schemas.openxmlformats.org/officeDocument/2006/relationships/diagramData" Target="../diagrams/data17.xml"/><Relationship Id="rId7" Type="http://schemas.microsoft.com/office/2007/relationships/diagramDrawing" Target="../diagrams/drawing17.xml"/><Relationship Id="rId2" Type="http://schemas.openxmlformats.org/officeDocument/2006/relationships/notesSlide" Target="../notesSlides/notesSlide40.xml"/><Relationship Id="rId1" Type="http://schemas.openxmlformats.org/officeDocument/2006/relationships/slideLayout" Target="../slideLayouts/slideLayout6.xml"/><Relationship Id="rId6" Type="http://schemas.openxmlformats.org/officeDocument/2006/relationships/diagramColors" Target="../diagrams/colors17.xml"/><Relationship Id="rId5" Type="http://schemas.openxmlformats.org/officeDocument/2006/relationships/diagramQuickStyle" Target="../diagrams/quickStyle17.xml"/><Relationship Id="rId4" Type="http://schemas.openxmlformats.org/officeDocument/2006/relationships/diagramLayout" Target="../diagrams/layout17.xml"/></Relationships>
</file>

<file path=ppt/slides/_rels/slide41.xml.rels><?xml version="1.0" encoding="UTF-8" standalone="yes"?>
<Relationships xmlns="http://schemas.openxmlformats.org/package/2006/relationships"><Relationship Id="rId3" Type="http://schemas.openxmlformats.org/officeDocument/2006/relationships/diagramData" Target="../diagrams/data18.xml"/><Relationship Id="rId7" Type="http://schemas.microsoft.com/office/2007/relationships/diagramDrawing" Target="../diagrams/drawing18.xml"/><Relationship Id="rId2" Type="http://schemas.openxmlformats.org/officeDocument/2006/relationships/notesSlide" Target="../notesSlides/notesSlide41.xml"/><Relationship Id="rId1" Type="http://schemas.openxmlformats.org/officeDocument/2006/relationships/slideLayout" Target="../slideLayouts/slideLayout6.xml"/><Relationship Id="rId6" Type="http://schemas.openxmlformats.org/officeDocument/2006/relationships/diagramColors" Target="../diagrams/colors18.xml"/><Relationship Id="rId5" Type="http://schemas.openxmlformats.org/officeDocument/2006/relationships/diagramQuickStyle" Target="../diagrams/quickStyle18.xml"/><Relationship Id="rId4" Type="http://schemas.openxmlformats.org/officeDocument/2006/relationships/diagramLayout" Target="../diagrams/layout18.xml"/></Relationships>
</file>

<file path=ppt/slides/_rels/slide42.xml.rels><?xml version="1.0" encoding="UTF-8" standalone="yes"?>
<Relationships xmlns="http://schemas.openxmlformats.org/package/2006/relationships"><Relationship Id="rId3" Type="http://schemas.openxmlformats.org/officeDocument/2006/relationships/diagramData" Target="../diagrams/data19.xml"/><Relationship Id="rId7" Type="http://schemas.microsoft.com/office/2007/relationships/diagramDrawing" Target="../diagrams/drawing19.xml"/><Relationship Id="rId2" Type="http://schemas.openxmlformats.org/officeDocument/2006/relationships/notesSlide" Target="../notesSlides/notesSlide42.xml"/><Relationship Id="rId1" Type="http://schemas.openxmlformats.org/officeDocument/2006/relationships/slideLayout" Target="../slideLayouts/slideLayout6.xml"/><Relationship Id="rId6" Type="http://schemas.openxmlformats.org/officeDocument/2006/relationships/diagramColors" Target="../diagrams/colors19.xml"/><Relationship Id="rId5" Type="http://schemas.openxmlformats.org/officeDocument/2006/relationships/diagramQuickStyle" Target="../diagrams/quickStyle19.xml"/><Relationship Id="rId4" Type="http://schemas.openxmlformats.org/officeDocument/2006/relationships/diagramLayout" Target="../diagrams/layout19.xml"/></Relationships>
</file>

<file path=ppt/slides/_rels/slide43.xml.rels><?xml version="1.0" encoding="UTF-8" standalone="yes"?>
<Relationships xmlns="http://schemas.openxmlformats.org/package/2006/relationships"><Relationship Id="rId3" Type="http://schemas.openxmlformats.org/officeDocument/2006/relationships/diagramData" Target="../diagrams/data20.xml"/><Relationship Id="rId7" Type="http://schemas.microsoft.com/office/2007/relationships/diagramDrawing" Target="../diagrams/drawing20.xml"/><Relationship Id="rId2" Type="http://schemas.openxmlformats.org/officeDocument/2006/relationships/notesSlide" Target="../notesSlides/notesSlide43.xml"/><Relationship Id="rId1" Type="http://schemas.openxmlformats.org/officeDocument/2006/relationships/slideLayout" Target="../slideLayouts/slideLayout6.xml"/><Relationship Id="rId6" Type="http://schemas.openxmlformats.org/officeDocument/2006/relationships/diagramColors" Target="../diagrams/colors20.xml"/><Relationship Id="rId5" Type="http://schemas.openxmlformats.org/officeDocument/2006/relationships/diagramQuickStyle" Target="../diagrams/quickStyle20.xml"/><Relationship Id="rId4" Type="http://schemas.openxmlformats.org/officeDocument/2006/relationships/diagramLayout" Target="../diagrams/layout20.xml"/></Relationships>
</file>

<file path=ppt/slides/_rels/slide44.xml.rels><?xml version="1.0" encoding="UTF-8" standalone="yes"?>
<Relationships xmlns="http://schemas.openxmlformats.org/package/2006/relationships"><Relationship Id="rId3" Type="http://schemas.openxmlformats.org/officeDocument/2006/relationships/diagramData" Target="../diagrams/data21.xml"/><Relationship Id="rId7" Type="http://schemas.microsoft.com/office/2007/relationships/diagramDrawing" Target="../diagrams/drawing21.xml"/><Relationship Id="rId2" Type="http://schemas.openxmlformats.org/officeDocument/2006/relationships/notesSlide" Target="../notesSlides/notesSlide44.xml"/><Relationship Id="rId1" Type="http://schemas.openxmlformats.org/officeDocument/2006/relationships/slideLayout" Target="../slideLayouts/slideLayout6.xml"/><Relationship Id="rId6" Type="http://schemas.openxmlformats.org/officeDocument/2006/relationships/diagramColors" Target="../diagrams/colors21.xml"/><Relationship Id="rId5" Type="http://schemas.openxmlformats.org/officeDocument/2006/relationships/diagramQuickStyle" Target="../diagrams/quickStyle21.xml"/><Relationship Id="rId4" Type="http://schemas.openxmlformats.org/officeDocument/2006/relationships/diagramLayout" Target="../diagrams/layout21.xml"/></Relationships>
</file>

<file path=ppt/slides/_rels/slide45.xml.rels><?xml version="1.0" encoding="UTF-8" standalone="yes"?>
<Relationships xmlns="http://schemas.openxmlformats.org/package/2006/relationships"><Relationship Id="rId3" Type="http://schemas.openxmlformats.org/officeDocument/2006/relationships/diagramData" Target="../diagrams/data22.xml"/><Relationship Id="rId7" Type="http://schemas.microsoft.com/office/2007/relationships/diagramDrawing" Target="../diagrams/drawing22.xml"/><Relationship Id="rId2" Type="http://schemas.openxmlformats.org/officeDocument/2006/relationships/notesSlide" Target="../notesSlides/notesSlide45.xml"/><Relationship Id="rId1" Type="http://schemas.openxmlformats.org/officeDocument/2006/relationships/slideLayout" Target="../slideLayouts/slideLayout6.xml"/><Relationship Id="rId6" Type="http://schemas.openxmlformats.org/officeDocument/2006/relationships/diagramColors" Target="../diagrams/colors22.xml"/><Relationship Id="rId5" Type="http://schemas.openxmlformats.org/officeDocument/2006/relationships/diagramQuickStyle" Target="../diagrams/quickStyle22.xml"/><Relationship Id="rId4" Type="http://schemas.openxmlformats.org/officeDocument/2006/relationships/diagramLayout" Target="../diagrams/layout22.xml"/></Relationships>
</file>

<file path=ppt/slides/_rels/slide46.xml.rels><?xml version="1.0" encoding="UTF-8" standalone="yes"?>
<Relationships xmlns="http://schemas.openxmlformats.org/package/2006/relationships"><Relationship Id="rId3" Type="http://schemas.openxmlformats.org/officeDocument/2006/relationships/diagramData" Target="../diagrams/data23.xml"/><Relationship Id="rId7" Type="http://schemas.microsoft.com/office/2007/relationships/diagramDrawing" Target="../diagrams/drawing23.xml"/><Relationship Id="rId2" Type="http://schemas.openxmlformats.org/officeDocument/2006/relationships/notesSlide" Target="../notesSlides/notesSlide46.xml"/><Relationship Id="rId1" Type="http://schemas.openxmlformats.org/officeDocument/2006/relationships/slideLayout" Target="../slideLayouts/slideLayout6.xml"/><Relationship Id="rId6" Type="http://schemas.openxmlformats.org/officeDocument/2006/relationships/diagramColors" Target="../diagrams/colors23.xml"/><Relationship Id="rId5" Type="http://schemas.openxmlformats.org/officeDocument/2006/relationships/diagramQuickStyle" Target="../diagrams/quickStyle23.xml"/><Relationship Id="rId4" Type="http://schemas.openxmlformats.org/officeDocument/2006/relationships/diagramLayout" Target="../diagrams/layout23.xml"/></Relationships>
</file>

<file path=ppt/slides/_rels/slide47.xml.rels><?xml version="1.0" encoding="UTF-8" standalone="yes"?>
<Relationships xmlns="http://schemas.openxmlformats.org/package/2006/relationships"><Relationship Id="rId3" Type="http://schemas.openxmlformats.org/officeDocument/2006/relationships/diagramData" Target="../diagrams/data24.xml"/><Relationship Id="rId7" Type="http://schemas.microsoft.com/office/2007/relationships/diagramDrawing" Target="../diagrams/drawing24.xml"/><Relationship Id="rId2" Type="http://schemas.openxmlformats.org/officeDocument/2006/relationships/notesSlide" Target="../notesSlides/notesSlide47.xml"/><Relationship Id="rId1" Type="http://schemas.openxmlformats.org/officeDocument/2006/relationships/slideLayout" Target="../slideLayouts/slideLayout6.xml"/><Relationship Id="rId6" Type="http://schemas.openxmlformats.org/officeDocument/2006/relationships/diagramColors" Target="../diagrams/colors24.xml"/><Relationship Id="rId5" Type="http://schemas.openxmlformats.org/officeDocument/2006/relationships/diagramQuickStyle" Target="../diagrams/quickStyle24.xml"/><Relationship Id="rId4" Type="http://schemas.openxmlformats.org/officeDocument/2006/relationships/diagramLayout" Target="../diagrams/layout24.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6.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6.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6.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6.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6.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6.xml"/></Relationships>
</file>

<file path=ppt/slides/_rels/slide56.xml.rels><?xml version="1.0" encoding="UTF-8" standalone="yes"?>
<Relationships xmlns="http://schemas.openxmlformats.org/package/2006/relationships"><Relationship Id="rId3" Type="http://schemas.openxmlformats.org/officeDocument/2006/relationships/hyperlink" Target="http://efs.men.gov.pl/" TargetMode="External"/><Relationship Id="rId2" Type="http://schemas.openxmlformats.org/officeDocument/2006/relationships/notesSlide" Target="../notesSlides/notesSlide56.xml"/><Relationship Id="rId1" Type="http://schemas.openxmlformats.org/officeDocument/2006/relationships/slideLayout" Target="../slideLayouts/slideLayout6.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6.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6.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6.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6.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6.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6.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6.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6.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6.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6.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6.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6.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6.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6.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6.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6.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6.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6.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77.xml"/><Relationship Id="rId1" Type="http://schemas.openxmlformats.org/officeDocument/2006/relationships/slideLayout" Target="../slideLayouts/slideLayout6.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78.xml"/><Relationship Id="rId1" Type="http://schemas.openxmlformats.org/officeDocument/2006/relationships/slideLayout" Target="../slideLayouts/slideLayout6.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79.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80.xml"/><Relationship Id="rId1" Type="http://schemas.openxmlformats.org/officeDocument/2006/relationships/slideLayout" Target="../slideLayouts/slideLayout6.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81.xml"/><Relationship Id="rId1" Type="http://schemas.openxmlformats.org/officeDocument/2006/relationships/slideLayout" Target="../slideLayouts/slideLayout6.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82.xml"/><Relationship Id="rId1" Type="http://schemas.openxmlformats.org/officeDocument/2006/relationships/slideLayout" Target="../slideLayouts/slideLayout6.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83.xml"/><Relationship Id="rId1" Type="http://schemas.openxmlformats.org/officeDocument/2006/relationships/slideLayout" Target="../slideLayouts/slideLayout6.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84.xml"/><Relationship Id="rId1" Type="http://schemas.openxmlformats.org/officeDocument/2006/relationships/slideLayout" Target="../slideLayouts/slideLayout6.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85.xml"/><Relationship Id="rId1" Type="http://schemas.openxmlformats.org/officeDocument/2006/relationships/slideLayout" Target="../slideLayouts/slideLayout6.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86.xml"/><Relationship Id="rId1" Type="http://schemas.openxmlformats.org/officeDocument/2006/relationships/slideLayout" Target="../slideLayouts/slideLayout6.xml"/></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87.xml"/><Relationship Id="rId1" Type="http://schemas.openxmlformats.org/officeDocument/2006/relationships/slideLayout" Target="../slideLayouts/slideLayout6.xml"/></Relationships>
</file>

<file path=ppt/slides/_rels/slide88.xml.rels><?xml version="1.0" encoding="UTF-8" standalone="yes"?>
<Relationships xmlns="http://schemas.openxmlformats.org/package/2006/relationships"><Relationship Id="rId3" Type="http://schemas.openxmlformats.org/officeDocument/2006/relationships/diagramData" Target="../diagrams/data25.xml"/><Relationship Id="rId7" Type="http://schemas.microsoft.com/office/2007/relationships/diagramDrawing" Target="../diagrams/drawing25.xml"/><Relationship Id="rId2" Type="http://schemas.openxmlformats.org/officeDocument/2006/relationships/notesSlide" Target="../notesSlides/notesSlide88.xml"/><Relationship Id="rId1" Type="http://schemas.openxmlformats.org/officeDocument/2006/relationships/slideLayout" Target="../slideLayouts/slideLayout7.xml"/><Relationship Id="rId6" Type="http://schemas.openxmlformats.org/officeDocument/2006/relationships/diagramColors" Target="../diagrams/colors25.xml"/><Relationship Id="rId5" Type="http://schemas.openxmlformats.org/officeDocument/2006/relationships/diagramQuickStyle" Target="../diagrams/quickStyle25.xml"/><Relationship Id="rId4" Type="http://schemas.openxmlformats.org/officeDocument/2006/relationships/diagramLayout" Target="../diagrams/layout25.xml"/></Relationships>
</file>

<file path=ppt/slides/_rels/slide89.xml.rels><?xml version="1.0" encoding="UTF-8" standalone="yes"?>
<Relationships xmlns="http://schemas.openxmlformats.org/package/2006/relationships"><Relationship Id="rId2" Type="http://schemas.openxmlformats.org/officeDocument/2006/relationships/notesSlide" Target="../notesSlides/notesSlide89.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90.xml.rels><?xml version="1.0" encoding="UTF-8" standalone="yes"?>
<Relationships xmlns="http://schemas.openxmlformats.org/package/2006/relationships"><Relationship Id="rId3" Type="http://schemas.openxmlformats.org/officeDocument/2006/relationships/hyperlink" Target="mailto:pife@dolnyslask.pl" TargetMode="External"/><Relationship Id="rId2" Type="http://schemas.openxmlformats.org/officeDocument/2006/relationships/notesSlide" Target="../notesSlides/notesSlide90.xml"/><Relationship Id="rId1" Type="http://schemas.openxmlformats.org/officeDocument/2006/relationships/slideLayout" Target="../slideLayouts/slideLayout7.xml"/><Relationship Id="rId4" Type="http://schemas.openxmlformats.org/officeDocument/2006/relationships/hyperlink" Target="http://www.rpo.dolnyslask.pl/" TargetMode="External"/></Relationships>
</file>

<file path=ppt/slides/_rels/slide9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pole tekstowe 1"/>
          <p:cNvSpPr txBox="1">
            <a:spLocks noChangeArrowheads="1"/>
          </p:cNvSpPr>
          <p:nvPr/>
        </p:nvSpPr>
        <p:spPr bwMode="auto">
          <a:xfrm>
            <a:off x="539750" y="980728"/>
            <a:ext cx="8064500" cy="5112097"/>
          </a:xfrm>
          <a:prstGeom prst="rect">
            <a:avLst/>
          </a:prstGeom>
          <a:noFill/>
          <a:ln w="9525">
            <a:noFill/>
            <a:miter lim="800000"/>
            <a:headEnd/>
            <a:tailEnd/>
          </a:ln>
        </p:spPr>
        <p:txBody>
          <a:bodyPr wrap="none"/>
          <a:lstStyle/>
          <a:p>
            <a:pPr eaLnBrk="1" hangingPunct="1"/>
            <a:endParaRPr lang="pl-PL" altLang="pl-PL" sz="2000" b="1" dirty="0">
              <a:solidFill>
                <a:schemeClr val="tx2"/>
              </a:solidFill>
            </a:endParaRPr>
          </a:p>
          <a:p>
            <a:pPr algn="ctr" eaLnBrk="1" hangingPunct="1"/>
            <a:endParaRPr lang="pl-PL" altLang="pl-PL" sz="2400" b="1" dirty="0">
              <a:solidFill>
                <a:schemeClr val="tx2"/>
              </a:solidFill>
            </a:endParaRPr>
          </a:p>
          <a:p>
            <a:pPr algn="ctr" eaLnBrk="1" hangingPunct="1"/>
            <a:endParaRPr lang="pl-PL" altLang="pl-PL" sz="2400" b="1" dirty="0">
              <a:solidFill>
                <a:schemeClr val="tx2"/>
              </a:solidFill>
            </a:endParaRPr>
          </a:p>
          <a:p>
            <a:pPr algn="ctr" eaLnBrk="1" hangingPunct="1"/>
            <a:endParaRPr lang="pl-PL" altLang="pl-PL" sz="2400" b="1" dirty="0">
              <a:solidFill>
                <a:schemeClr val="tx2"/>
              </a:solidFill>
            </a:endParaRPr>
          </a:p>
          <a:p>
            <a:pPr algn="ctr" eaLnBrk="1" hangingPunct="1"/>
            <a:endParaRPr lang="pl-PL" altLang="pl-PL" sz="3200" b="1" dirty="0"/>
          </a:p>
          <a:p>
            <a:pPr algn="ctr" eaLnBrk="1" hangingPunct="1"/>
            <a:endParaRPr lang="pl-PL" altLang="pl-PL" sz="3200" b="1" dirty="0"/>
          </a:p>
          <a:p>
            <a:pPr eaLnBrk="1" hangingPunct="1"/>
            <a:endParaRPr lang="pl-PL" altLang="pl-PL" sz="1400" b="1" dirty="0"/>
          </a:p>
          <a:p>
            <a:pPr eaLnBrk="1" hangingPunct="1"/>
            <a:endParaRPr lang="pl-PL" altLang="pl-PL" sz="1400" b="1" dirty="0"/>
          </a:p>
          <a:p>
            <a:pPr eaLnBrk="1" hangingPunct="1"/>
            <a:endParaRPr lang="pl-PL" altLang="pl-PL" sz="1400" b="1" dirty="0"/>
          </a:p>
          <a:p>
            <a:pPr eaLnBrk="1" hangingPunct="1"/>
            <a:endParaRPr lang="pl-PL" altLang="pl-PL" sz="1400" b="1" dirty="0"/>
          </a:p>
          <a:p>
            <a:pPr eaLnBrk="1" hangingPunct="1"/>
            <a:endParaRPr lang="pl-PL" altLang="pl-PL" sz="1400" b="1" dirty="0"/>
          </a:p>
          <a:p>
            <a:pPr eaLnBrk="1" hangingPunct="1"/>
            <a:endParaRPr lang="pl-PL" altLang="pl-PL" sz="1400" b="1" dirty="0"/>
          </a:p>
          <a:p>
            <a:pPr eaLnBrk="1" hangingPunct="1"/>
            <a:endParaRPr lang="pl-PL" altLang="pl-PL" sz="1400" b="1" dirty="0"/>
          </a:p>
        </p:txBody>
      </p:sp>
      <p:sp>
        <p:nvSpPr>
          <p:cNvPr id="6" name="Prostokąt 5"/>
          <p:cNvSpPr/>
          <p:nvPr/>
        </p:nvSpPr>
        <p:spPr>
          <a:xfrm>
            <a:off x="971600" y="1484784"/>
            <a:ext cx="7272808" cy="4093428"/>
          </a:xfrm>
          <a:prstGeom prst="rect">
            <a:avLst/>
          </a:prstGeom>
        </p:spPr>
        <p:txBody>
          <a:bodyPr wrap="square">
            <a:spAutoFit/>
          </a:bodyPr>
          <a:lstStyle/>
          <a:p>
            <a:pPr algn="ctr" eaLnBrk="1" hangingPunct="1"/>
            <a:r>
              <a:rPr lang="pl-PL" sz="2000" b="1" dirty="0">
                <a:latin typeface="+mn-lt"/>
              </a:rPr>
              <a:t>Podstawowe informacje dot. naboru wniosków                                          o dofinansowanie w trybie konkursowym  </a:t>
            </a:r>
          </a:p>
          <a:p>
            <a:pPr algn="ctr"/>
            <a:r>
              <a:rPr lang="pl-PL" sz="2000" b="1" dirty="0">
                <a:latin typeface="+mn-lt"/>
              </a:rPr>
              <a:t>dla </a:t>
            </a:r>
          </a:p>
          <a:p>
            <a:pPr algn="ctr"/>
            <a:r>
              <a:rPr lang="pl-PL" sz="2000" b="1" dirty="0">
                <a:latin typeface="+mn-lt"/>
              </a:rPr>
              <a:t>Osi Priorytetowej 10 EDUKACJA </a:t>
            </a:r>
          </a:p>
          <a:p>
            <a:pPr algn="ctr"/>
            <a:r>
              <a:rPr lang="pl-PL" sz="2000" b="1" dirty="0" err="1" smtClean="0">
                <a:latin typeface="+mn-lt"/>
              </a:rPr>
              <a:t>Poddziałanie</a:t>
            </a:r>
            <a:r>
              <a:rPr lang="pl-PL" sz="2000" b="1" dirty="0" smtClean="0">
                <a:latin typeface="+mn-lt"/>
              </a:rPr>
              <a:t> 10.2.1</a:t>
            </a:r>
          </a:p>
          <a:p>
            <a:pPr algn="ctr"/>
            <a:endParaRPr lang="pl-PL" sz="2000" b="1" dirty="0">
              <a:latin typeface="+mn-lt"/>
            </a:endParaRPr>
          </a:p>
          <a:p>
            <a:pPr algn="ctr"/>
            <a:r>
              <a:rPr lang="pl-PL" sz="2000" b="1" dirty="0">
                <a:latin typeface="+mn-lt"/>
              </a:rPr>
              <a:t>Zapewnienie równego dostępu do wysokiej jakości </a:t>
            </a:r>
            <a:br>
              <a:rPr lang="pl-PL" sz="2000" b="1" dirty="0">
                <a:latin typeface="+mn-lt"/>
              </a:rPr>
            </a:br>
            <a:r>
              <a:rPr lang="pl-PL" sz="2000" b="1" dirty="0">
                <a:latin typeface="+mn-lt"/>
              </a:rPr>
              <a:t>edukacji podstawowej, gimnazjalnej, </a:t>
            </a:r>
            <a:r>
              <a:rPr lang="pl-PL" sz="2000" b="1" dirty="0" err="1" smtClean="0">
                <a:latin typeface="+mn-lt"/>
              </a:rPr>
              <a:t>ponadgimnazjalnej</a:t>
            </a:r>
            <a:r>
              <a:rPr lang="pl-PL" sz="2000" b="1" dirty="0" smtClean="0">
                <a:latin typeface="+mn-lt"/>
              </a:rPr>
              <a:t> </a:t>
            </a:r>
          </a:p>
          <a:p>
            <a:pPr algn="ctr" eaLnBrk="1" hangingPunct="1"/>
            <a:endParaRPr lang="pl-PL" altLang="pl-PL" sz="2000" b="1" dirty="0">
              <a:latin typeface="+mn-lt"/>
            </a:endParaRPr>
          </a:p>
          <a:p>
            <a:pPr algn="ctr" eaLnBrk="1" hangingPunct="1"/>
            <a:endParaRPr lang="pl-PL" altLang="pl-PL" sz="2000" b="1" dirty="0">
              <a:latin typeface="+mn-lt"/>
            </a:endParaRPr>
          </a:p>
          <a:p>
            <a:pPr algn="ctr" eaLnBrk="1" hangingPunct="1"/>
            <a:r>
              <a:rPr lang="pl-PL" altLang="pl-PL" sz="2000" b="1" dirty="0">
                <a:latin typeface="+mn-lt"/>
              </a:rPr>
              <a:t>Regionalny Program Operacyjny </a:t>
            </a:r>
          </a:p>
          <a:p>
            <a:pPr algn="ctr" eaLnBrk="1" hangingPunct="1"/>
            <a:r>
              <a:rPr lang="pl-PL" altLang="pl-PL" sz="2000" b="1" dirty="0">
                <a:latin typeface="+mn-lt"/>
              </a:rPr>
              <a:t>Województwa Dolnośląskiego </a:t>
            </a:r>
            <a:br>
              <a:rPr lang="pl-PL" altLang="pl-PL" sz="2000" b="1" dirty="0">
                <a:latin typeface="+mn-lt"/>
              </a:rPr>
            </a:br>
            <a:r>
              <a:rPr lang="pl-PL" altLang="pl-PL" sz="2000" b="1" dirty="0">
                <a:latin typeface="+mn-lt"/>
              </a:rPr>
              <a:t>2014-2020</a:t>
            </a:r>
          </a:p>
        </p:txBody>
      </p:sp>
      <p:sp>
        <p:nvSpPr>
          <p:cNvPr id="7" name="pole tekstowe 6"/>
          <p:cNvSpPr txBox="1"/>
          <p:nvPr/>
        </p:nvSpPr>
        <p:spPr>
          <a:xfrm>
            <a:off x="6588224" y="5949280"/>
            <a:ext cx="2088232" cy="288032"/>
          </a:xfrm>
          <a:prstGeom prst="rect">
            <a:avLst/>
          </a:prstGeom>
          <a:noFill/>
        </p:spPr>
        <p:txBody>
          <a:bodyPr wrap="square" rtlCol="0">
            <a:normAutofit fontScale="77500" lnSpcReduction="20000"/>
          </a:bodyPr>
          <a:lstStyle/>
          <a:p>
            <a:r>
              <a:rPr lang="pl-PL" b="1" dirty="0" smtClean="0"/>
              <a:t>Wrocław, 05.03.2018 </a:t>
            </a:r>
            <a:r>
              <a:rPr lang="pl-PL" b="1" dirty="0"/>
              <a:t>r.</a:t>
            </a:r>
          </a:p>
        </p:txBody>
      </p:sp>
      <p:pic>
        <p:nvPicPr>
          <p:cNvPr id="8" name="Obraz 7">
            <a:extLst>
              <a:ext uri="{FF2B5EF4-FFF2-40B4-BE49-F238E27FC236}">
                <a16:creationId xmlns:a16="http://schemas.microsoft.com/office/drawing/2014/main" xmlns="" id="{11A78D4A-3AE0-47A7-9AB5-CFD1FE85349C}"/>
              </a:ext>
            </a:extLst>
          </p:cNvPr>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4837518" y="332656"/>
            <a:ext cx="4198978" cy="410294"/>
          </a:xfrm>
          <a:prstGeom prst="rect">
            <a:avLst/>
          </a:prstGeom>
        </p:spPr>
      </p:pic>
    </p:spTree>
  </p:cSld>
  <p:clrMapOvr>
    <a:masterClrMapping/>
  </p:clrMapOvr>
  <p:transition spd="med">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ymbol zastępczy zawartości 5"/>
          <p:cNvSpPr txBox="1">
            <a:spLocks/>
          </p:cNvSpPr>
          <p:nvPr/>
        </p:nvSpPr>
        <p:spPr bwMode="auto">
          <a:xfrm>
            <a:off x="-252536" y="1420649"/>
            <a:ext cx="8642350" cy="5040312"/>
          </a:xfrm>
          <a:prstGeom prst="rect">
            <a:avLst/>
          </a:prstGeom>
          <a:noFill/>
          <a:ln w="9525">
            <a:noFill/>
            <a:miter lim="800000"/>
            <a:headEnd/>
            <a:tailEnd/>
          </a:ln>
        </p:spPr>
        <p:txBody>
          <a:bodyPr/>
          <a:lstStyle/>
          <a:p>
            <a:pPr marL="558800" indent="-514350" algn="just" eaLnBrk="1" hangingPunct="1">
              <a:buClr>
                <a:srgbClr val="0070C0"/>
              </a:buClr>
              <a:buFont typeface="Calibri" pitchFamily="34" charset="0"/>
              <a:buAutoNum type="arabicPeriod"/>
            </a:pPr>
            <a:endParaRPr lang="pl-PL" altLang="pl-PL">
              <a:solidFill>
                <a:srgbClr val="000000"/>
              </a:solidFill>
              <a:latin typeface="Calibri" pitchFamily="34" charset="0"/>
            </a:endParaRP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10</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a:solidFill>
                <a:schemeClr val="tx1"/>
              </a:solidFill>
              <a:latin typeface="Arial" pitchFamily="34" charset="0"/>
              <a:cs typeface="Arial" pitchFamily="34" charset="0"/>
            </a:endParaRPr>
          </a:p>
        </p:txBody>
      </p:sp>
      <p:sp>
        <p:nvSpPr>
          <p:cNvPr id="8" name="pole tekstowe 7"/>
          <p:cNvSpPr txBox="1"/>
          <p:nvPr/>
        </p:nvSpPr>
        <p:spPr>
          <a:xfrm>
            <a:off x="539552" y="1700808"/>
            <a:ext cx="8136904" cy="4608512"/>
          </a:xfrm>
          <a:prstGeom prst="rect">
            <a:avLst/>
          </a:prstGeom>
          <a:noFill/>
        </p:spPr>
        <p:txBody>
          <a:bodyPr wrap="square" rtlCol="0">
            <a:normAutofit/>
          </a:bodyPr>
          <a:lstStyle/>
          <a:p>
            <a:pPr algn="ctr"/>
            <a:endParaRPr lang="pl-PL" sz="2000" b="1" dirty="0">
              <a:latin typeface="+mn-lt"/>
              <a:cs typeface="Arial" pitchFamily="34" charset="0"/>
            </a:endParaRPr>
          </a:p>
          <a:p>
            <a:r>
              <a:rPr lang="pl-PL" b="1" dirty="0" smtClean="0">
                <a:latin typeface="+mn-lt"/>
              </a:rPr>
              <a:t>w okresie przejściowym (od 1.09.2017 – do 31.08.2019) wsparciem można objąć:</a:t>
            </a:r>
          </a:p>
          <a:p>
            <a:r>
              <a:rPr lang="pl-PL" dirty="0" smtClean="0">
                <a:latin typeface="+mn-lt"/>
              </a:rPr>
              <a:t>a) </a:t>
            </a:r>
            <a:r>
              <a:rPr lang="pl-PL" b="1" dirty="0" smtClean="0">
                <a:latin typeface="+mn-lt"/>
              </a:rPr>
              <a:t>szkoły gimnazjalne, które nie zostały przekształcone/włączone </a:t>
            </a:r>
            <a:r>
              <a:rPr lang="pl-PL" dirty="0" smtClean="0">
                <a:latin typeface="+mn-lt"/>
              </a:rPr>
              <a:t>w strukturę innych szkół, ich uczniowie oraz nauczyciele;</a:t>
            </a:r>
          </a:p>
          <a:p>
            <a:r>
              <a:rPr lang="pl-PL" dirty="0" smtClean="0">
                <a:latin typeface="+mn-lt"/>
              </a:rPr>
              <a:t>b) </a:t>
            </a:r>
            <a:r>
              <a:rPr lang="pl-PL" b="1" dirty="0" smtClean="0">
                <a:latin typeface="+mn-lt"/>
              </a:rPr>
              <a:t>szkoły powstałe w wyniku przekształcenia gimnazjum</a:t>
            </a:r>
            <a:r>
              <a:rPr lang="pl-PL" dirty="0" smtClean="0">
                <a:latin typeface="+mn-lt"/>
              </a:rPr>
              <a:t>, w których funkcjonują klasy</a:t>
            </a:r>
          </a:p>
          <a:p>
            <a:r>
              <a:rPr lang="pl-PL" dirty="0" smtClean="0">
                <a:latin typeface="+mn-lt"/>
              </a:rPr>
              <a:t>gimnazjalne, uczniowie tych klas oraz nauczyciele;</a:t>
            </a:r>
          </a:p>
          <a:p>
            <a:r>
              <a:rPr lang="pl-PL" dirty="0" smtClean="0">
                <a:latin typeface="+mn-lt"/>
              </a:rPr>
              <a:t>c) </a:t>
            </a:r>
            <a:r>
              <a:rPr lang="pl-PL" b="1" dirty="0" smtClean="0">
                <a:latin typeface="+mn-lt"/>
              </a:rPr>
              <a:t>oddziały gimnazjalne </a:t>
            </a:r>
            <a:r>
              <a:rPr lang="pl-PL" dirty="0" smtClean="0">
                <a:latin typeface="+mn-lt"/>
              </a:rPr>
              <a:t>(powstałe w wyniku włączenia gimnazjów do innych szkół), ich uczniowie oraz nauczyciele;</a:t>
            </a:r>
          </a:p>
          <a:p>
            <a:r>
              <a:rPr lang="pl-PL" dirty="0" smtClean="0">
                <a:latin typeface="+mn-lt"/>
              </a:rPr>
              <a:t>d) </a:t>
            </a:r>
            <a:r>
              <a:rPr lang="pl-PL" b="1" dirty="0" smtClean="0">
                <a:latin typeface="+mn-lt"/>
              </a:rPr>
              <a:t>uczniowie, którzy zamiast w gimnazjum będą kontynuowali edukację w ośmioletniej szkole podstawowej;</a:t>
            </a:r>
          </a:p>
          <a:p>
            <a:r>
              <a:rPr lang="pl-PL" dirty="0" smtClean="0">
                <a:latin typeface="+mn-lt"/>
              </a:rPr>
              <a:t>e) </a:t>
            </a:r>
            <a:r>
              <a:rPr lang="pl-PL" b="1" dirty="0" smtClean="0">
                <a:latin typeface="+mn-lt"/>
              </a:rPr>
              <a:t>nauczyciele w klasach VII-VIII szkół podstawowych, do których będą uczęszczali</a:t>
            </a:r>
          </a:p>
          <a:p>
            <a:r>
              <a:rPr lang="pl-PL" b="1" dirty="0" smtClean="0">
                <a:latin typeface="+mn-lt"/>
              </a:rPr>
              <a:t>uczniowie, o których mowa w lit. d.</a:t>
            </a:r>
          </a:p>
          <a:p>
            <a:endParaRPr lang="pl-PL" sz="2900" dirty="0" smtClean="0">
              <a:latin typeface="+mn-lt"/>
            </a:endParaRPr>
          </a:p>
          <a:p>
            <a:pPr algn="just"/>
            <a:endParaRPr lang="pl-PL" sz="2900" dirty="0">
              <a:latin typeface="+mn-lt"/>
            </a:endParaRPr>
          </a:p>
          <a:p>
            <a:pPr algn="just">
              <a:buFont typeface="Arial" pitchFamily="34" charset="0"/>
              <a:buChar char="•"/>
            </a:pPr>
            <a:endParaRPr lang="pl-PL" sz="1400" dirty="0"/>
          </a:p>
        </p:txBody>
      </p:sp>
      <p:sp>
        <p:nvSpPr>
          <p:cNvPr id="9" name="Prostokąt 8"/>
          <p:cNvSpPr/>
          <p:nvPr/>
        </p:nvSpPr>
        <p:spPr>
          <a:xfrm>
            <a:off x="0" y="1268760"/>
            <a:ext cx="9144000" cy="523220"/>
          </a:xfrm>
          <a:prstGeom prst="rect">
            <a:avLst/>
          </a:prstGeom>
        </p:spPr>
        <p:txBody>
          <a:bodyPr wrap="square">
            <a:spAutoFit/>
          </a:bodyPr>
          <a:lstStyle/>
          <a:p>
            <a:pPr algn="ctr" eaLnBrk="1" hangingPunct="1"/>
            <a:r>
              <a:rPr lang="pl-PL" altLang="pl-PL" sz="2800" b="1" dirty="0">
                <a:latin typeface="+mn-lt"/>
                <a:cs typeface="Arial" pitchFamily="34" charset="0"/>
              </a:rPr>
              <a:t>Uczestnicy projektu w Działaniu </a:t>
            </a:r>
            <a:r>
              <a:rPr lang="pl-PL" altLang="pl-PL" sz="2800" b="1" dirty="0" smtClean="0">
                <a:latin typeface="+mn-lt"/>
                <a:cs typeface="Arial" pitchFamily="34" charset="0"/>
              </a:rPr>
              <a:t>10.2 a reforma oświaty</a:t>
            </a:r>
            <a:endParaRPr lang="pl-PL" altLang="pl-PL" sz="2800" b="1" dirty="0">
              <a:latin typeface="+mn-lt"/>
              <a:cs typeface="Arial" pitchFamily="34" charset="0"/>
            </a:endParaRPr>
          </a:p>
        </p:txBody>
      </p:sp>
    </p:spTree>
    <p:extLst>
      <p:ext uri="{BB962C8B-B14F-4D97-AF65-F5344CB8AC3E}">
        <p14:creationId xmlns:p14="http://schemas.microsoft.com/office/powerpoint/2010/main" xmlns="" val="2125708592"/>
      </p:ext>
    </p:extLst>
  </p:cSld>
  <p:clrMapOvr>
    <a:masterClrMapping/>
  </p:clrMapOvr>
  <p:transition spd="med">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ymbol zastępczy zawartości 5"/>
          <p:cNvSpPr txBox="1">
            <a:spLocks/>
          </p:cNvSpPr>
          <p:nvPr/>
        </p:nvSpPr>
        <p:spPr bwMode="auto">
          <a:xfrm>
            <a:off x="-252536" y="1420649"/>
            <a:ext cx="8642350" cy="5040312"/>
          </a:xfrm>
          <a:prstGeom prst="rect">
            <a:avLst/>
          </a:prstGeom>
          <a:noFill/>
          <a:ln w="9525">
            <a:noFill/>
            <a:miter lim="800000"/>
            <a:headEnd/>
            <a:tailEnd/>
          </a:ln>
        </p:spPr>
        <p:txBody>
          <a:bodyPr/>
          <a:lstStyle/>
          <a:p>
            <a:pPr marL="558800" indent="-514350" algn="just" eaLnBrk="1" hangingPunct="1">
              <a:buClr>
                <a:srgbClr val="0070C0"/>
              </a:buClr>
              <a:buFont typeface="Calibri" pitchFamily="34" charset="0"/>
              <a:buAutoNum type="arabicPeriod"/>
            </a:pPr>
            <a:endParaRPr lang="pl-PL" altLang="pl-PL">
              <a:solidFill>
                <a:srgbClr val="000000"/>
              </a:solidFill>
              <a:latin typeface="Calibri" pitchFamily="34" charset="0"/>
            </a:endParaRP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11</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a:solidFill>
                <a:schemeClr val="tx1"/>
              </a:solidFill>
              <a:latin typeface="Arial" pitchFamily="34" charset="0"/>
              <a:cs typeface="Arial" pitchFamily="34" charset="0"/>
            </a:endParaRPr>
          </a:p>
        </p:txBody>
      </p:sp>
      <p:sp>
        <p:nvSpPr>
          <p:cNvPr id="8" name="pole tekstowe 7"/>
          <p:cNvSpPr txBox="1"/>
          <p:nvPr/>
        </p:nvSpPr>
        <p:spPr>
          <a:xfrm>
            <a:off x="539552" y="1700808"/>
            <a:ext cx="8064896" cy="4464496"/>
          </a:xfrm>
          <a:prstGeom prst="rect">
            <a:avLst/>
          </a:prstGeom>
          <a:noFill/>
        </p:spPr>
        <p:txBody>
          <a:bodyPr wrap="square" rtlCol="0">
            <a:normAutofit/>
          </a:bodyPr>
          <a:lstStyle/>
          <a:p>
            <a:pPr algn="ctr"/>
            <a:endParaRPr lang="pl-PL" sz="2000" b="1" dirty="0">
              <a:latin typeface="+mn-lt"/>
              <a:cs typeface="Arial" pitchFamily="34" charset="0"/>
            </a:endParaRPr>
          </a:p>
          <a:p>
            <a:pPr algn="just"/>
            <a:r>
              <a:rPr lang="pl-PL" b="1" dirty="0">
                <a:latin typeface="+mn-lt"/>
              </a:rPr>
              <a:t>Placówka systemu oświaty prowadząca kształcenie ogólne </a:t>
            </a:r>
            <a:r>
              <a:rPr lang="pl-PL" dirty="0">
                <a:latin typeface="+mn-lt"/>
              </a:rPr>
              <a:t>– placówka w rozumieniu </a:t>
            </a:r>
            <a:r>
              <a:rPr lang="pl-PL" b="1" dirty="0">
                <a:latin typeface="+mn-lt"/>
              </a:rPr>
              <a:t>art. 2 </a:t>
            </a:r>
            <a:r>
              <a:rPr lang="pl-PL" b="1" dirty="0" err="1">
                <a:latin typeface="+mn-lt"/>
              </a:rPr>
              <a:t>pkt</a:t>
            </a:r>
            <a:r>
              <a:rPr lang="pl-PL" b="1" dirty="0">
                <a:latin typeface="+mn-lt"/>
              </a:rPr>
              <a:t> </a:t>
            </a:r>
            <a:r>
              <a:rPr lang="pl-PL" b="1" dirty="0" smtClean="0">
                <a:latin typeface="+mn-lt"/>
              </a:rPr>
              <a:t>7 </a:t>
            </a:r>
            <a:r>
              <a:rPr lang="pl-PL" b="1" dirty="0">
                <a:latin typeface="+mn-lt"/>
              </a:rPr>
              <a:t>i </a:t>
            </a:r>
            <a:r>
              <a:rPr lang="pl-PL" b="1" dirty="0" smtClean="0">
                <a:latin typeface="+mn-lt"/>
              </a:rPr>
              <a:t>8 </a:t>
            </a:r>
            <a:r>
              <a:rPr lang="pl-PL" dirty="0" smtClean="0">
                <a:latin typeface="+mn-lt"/>
              </a:rPr>
              <a:t>Prawa Oświatowego.</a:t>
            </a:r>
            <a:endParaRPr lang="pl-PL" dirty="0">
              <a:latin typeface="+mn-lt"/>
            </a:endParaRPr>
          </a:p>
          <a:p>
            <a:pPr algn="just"/>
            <a:endParaRPr lang="pl-PL" dirty="0">
              <a:latin typeface="+mn-lt"/>
            </a:endParaRPr>
          </a:p>
          <a:p>
            <a:pPr algn="just"/>
            <a:r>
              <a:rPr lang="pl-PL" sz="1400" u="sng" dirty="0">
                <a:latin typeface="+mn-lt"/>
              </a:rPr>
              <a:t>art. 2 </a:t>
            </a:r>
            <a:r>
              <a:rPr lang="pl-PL" sz="1400" u="sng" dirty="0" err="1">
                <a:latin typeface="+mn-lt"/>
              </a:rPr>
              <a:t>pkt</a:t>
            </a:r>
            <a:r>
              <a:rPr lang="pl-PL" sz="1400" u="sng" dirty="0">
                <a:latin typeface="+mn-lt"/>
              </a:rPr>
              <a:t> </a:t>
            </a:r>
            <a:r>
              <a:rPr lang="pl-PL" sz="1400" u="sng" dirty="0" smtClean="0">
                <a:latin typeface="+mn-lt"/>
              </a:rPr>
              <a:t>7:</a:t>
            </a:r>
            <a:endParaRPr lang="pl-PL" sz="1400" u="sng" dirty="0">
              <a:latin typeface="+mn-lt"/>
            </a:endParaRPr>
          </a:p>
          <a:p>
            <a:pPr algn="just"/>
            <a:r>
              <a:rPr lang="pl-PL" sz="1400" b="1" dirty="0">
                <a:latin typeface="+mn-lt"/>
              </a:rPr>
              <a:t>młodzieżowe ośrodki wychowawcze</a:t>
            </a:r>
            <a:r>
              <a:rPr lang="pl-PL" sz="1400" dirty="0">
                <a:latin typeface="+mn-lt"/>
              </a:rPr>
              <a:t>, </a:t>
            </a:r>
            <a:r>
              <a:rPr lang="pl-PL" sz="1400" b="1" dirty="0">
                <a:latin typeface="+mn-lt"/>
              </a:rPr>
              <a:t>młodzieżowe ośrodki socjoterapii</a:t>
            </a:r>
            <a:r>
              <a:rPr lang="pl-PL" sz="1400" dirty="0">
                <a:latin typeface="+mn-lt"/>
              </a:rPr>
              <a:t>, </a:t>
            </a:r>
            <a:r>
              <a:rPr lang="pl-PL" sz="1400" b="1" dirty="0">
                <a:latin typeface="+mn-lt"/>
              </a:rPr>
              <a:t>specjalne ośrodki szkolno-wychowawcze </a:t>
            </a:r>
            <a:r>
              <a:rPr lang="pl-PL" sz="1400" dirty="0">
                <a:latin typeface="+mn-lt"/>
              </a:rPr>
              <a:t>oraz </a:t>
            </a:r>
            <a:r>
              <a:rPr lang="pl-PL" sz="1400" b="1" dirty="0">
                <a:latin typeface="+mn-lt"/>
              </a:rPr>
              <a:t>specjalne ośrodki wychowawcze dla dzieci i młodzieży wymagających stosowania specjalnej organizacji nauki, metod pracy i wychowania</a:t>
            </a:r>
            <a:r>
              <a:rPr lang="pl-PL" sz="1400" dirty="0">
                <a:latin typeface="+mn-lt"/>
              </a:rPr>
              <a:t>, a także </a:t>
            </a:r>
            <a:r>
              <a:rPr lang="pl-PL" sz="1400" b="1" dirty="0">
                <a:latin typeface="+mn-lt"/>
              </a:rPr>
              <a:t>ośrodki </a:t>
            </a:r>
            <a:r>
              <a:rPr lang="pl-PL" sz="1400" b="1" dirty="0" smtClean="0">
                <a:latin typeface="+mn-lt"/>
              </a:rPr>
              <a:t>rewalidacyjno-wychowawcze </a:t>
            </a:r>
            <a:r>
              <a:rPr lang="pl-PL" sz="1400" dirty="0" smtClean="0">
                <a:latin typeface="+mn-lt"/>
              </a:rPr>
              <a:t>umożliwiające </a:t>
            </a:r>
            <a:r>
              <a:rPr lang="pl-PL" sz="1400" dirty="0">
                <a:latin typeface="+mn-lt"/>
              </a:rPr>
              <a:t>dzieciom i młodzieży, o których mowa w art. </a:t>
            </a:r>
            <a:r>
              <a:rPr lang="pl-PL" sz="1400" dirty="0" smtClean="0">
                <a:latin typeface="+mn-lt"/>
              </a:rPr>
              <a:t>36 </a:t>
            </a:r>
            <a:r>
              <a:rPr lang="pl-PL" sz="1400" dirty="0">
                <a:latin typeface="+mn-lt"/>
              </a:rPr>
              <a:t>ust. </a:t>
            </a:r>
            <a:r>
              <a:rPr lang="pl-PL" sz="1400" dirty="0" smtClean="0">
                <a:latin typeface="+mn-lt"/>
              </a:rPr>
              <a:t>17 </a:t>
            </a:r>
            <a:r>
              <a:rPr lang="pl-PL" sz="1400" i="1" dirty="0">
                <a:latin typeface="+mn-lt"/>
              </a:rPr>
              <a:t>(</a:t>
            </a:r>
            <a:r>
              <a:rPr lang="pl-PL" sz="1400" i="1" dirty="0" smtClean="0">
                <a:latin typeface="+mn-lt"/>
              </a:rPr>
              <a:t>dzieci </a:t>
            </a:r>
            <a:r>
              <a:rPr lang="pl-PL" sz="1400" i="1" dirty="0">
                <a:latin typeface="+mn-lt"/>
              </a:rPr>
              <a:t>i </a:t>
            </a:r>
            <a:r>
              <a:rPr lang="pl-PL" sz="1400" i="1" dirty="0" smtClean="0">
                <a:latin typeface="+mn-lt"/>
              </a:rPr>
              <a:t>młodzież </a:t>
            </a:r>
            <a:r>
              <a:rPr lang="pl-PL" sz="1400" i="1" dirty="0">
                <a:latin typeface="+mn-lt"/>
              </a:rPr>
              <a:t>upośledzone umysłowo w stopniu głębokim uczestniczące w zajęciach rewalidacyjno-wychowawczych)</a:t>
            </a:r>
            <a:r>
              <a:rPr lang="pl-PL" sz="1400" dirty="0">
                <a:latin typeface="+mn-lt"/>
              </a:rPr>
              <a:t>, a także dzieciom i młodzieży </a:t>
            </a:r>
            <a:r>
              <a:rPr lang="pl-PL" sz="1400" dirty="0" smtClean="0">
                <a:latin typeface="+mn-lt"/>
              </a:rPr>
              <a:t>z </a:t>
            </a:r>
            <a:r>
              <a:rPr lang="pl-PL" sz="1400" dirty="0" err="1">
                <a:latin typeface="+mn-lt"/>
              </a:rPr>
              <a:t>niepełnosprawnościami</a:t>
            </a:r>
            <a:r>
              <a:rPr lang="pl-PL" sz="1400" dirty="0">
                <a:latin typeface="+mn-lt"/>
              </a:rPr>
              <a:t> </a:t>
            </a:r>
            <a:r>
              <a:rPr lang="pl-PL" sz="1400" dirty="0" smtClean="0">
                <a:latin typeface="+mn-lt"/>
              </a:rPr>
              <a:t>sprzężonymi, z których jedną z niepełnosprawności jest niepełnosprawność intelektualna, </a:t>
            </a:r>
            <a:r>
              <a:rPr lang="pl-PL" sz="1400" dirty="0">
                <a:latin typeface="+mn-lt"/>
              </a:rPr>
              <a:t>realizację odpowiednio obowiązku, o którym mowa w art. </a:t>
            </a:r>
            <a:r>
              <a:rPr lang="pl-PL" sz="1400" dirty="0" smtClean="0">
                <a:latin typeface="+mn-lt"/>
              </a:rPr>
              <a:t>31 </a:t>
            </a:r>
            <a:r>
              <a:rPr lang="pl-PL" sz="1400" dirty="0">
                <a:latin typeface="+mn-lt"/>
              </a:rPr>
              <a:t>ust. </a:t>
            </a:r>
            <a:r>
              <a:rPr lang="pl-PL" sz="1400" dirty="0" smtClean="0">
                <a:latin typeface="+mn-lt"/>
              </a:rPr>
              <a:t>4 </a:t>
            </a:r>
            <a:r>
              <a:rPr lang="pl-PL" sz="1400" i="1" dirty="0">
                <a:latin typeface="+mn-lt"/>
              </a:rPr>
              <a:t>(przygotowanie przedszkolne)</a:t>
            </a:r>
            <a:r>
              <a:rPr lang="pl-PL" sz="1400" dirty="0">
                <a:latin typeface="+mn-lt"/>
              </a:rPr>
              <a:t>, obowiązku szkolnego i obowiązku nauki;</a:t>
            </a:r>
          </a:p>
          <a:p>
            <a:pPr algn="just"/>
            <a:r>
              <a:rPr lang="pl-PL" sz="1400" u="sng" dirty="0">
                <a:latin typeface="+mn-lt"/>
              </a:rPr>
              <a:t>art. 2 </a:t>
            </a:r>
            <a:r>
              <a:rPr lang="pl-PL" sz="1400" u="sng" dirty="0" err="1">
                <a:latin typeface="+mn-lt"/>
              </a:rPr>
              <a:t>pkt</a:t>
            </a:r>
            <a:r>
              <a:rPr lang="pl-PL" sz="1400" u="sng" dirty="0">
                <a:latin typeface="+mn-lt"/>
              </a:rPr>
              <a:t> </a:t>
            </a:r>
            <a:r>
              <a:rPr lang="pl-PL" sz="1400" u="sng" dirty="0" smtClean="0">
                <a:latin typeface="+mn-lt"/>
              </a:rPr>
              <a:t>8:</a:t>
            </a:r>
            <a:endParaRPr lang="pl-PL" sz="1400" u="sng" dirty="0">
              <a:latin typeface="+mn-lt"/>
            </a:endParaRPr>
          </a:p>
          <a:p>
            <a:pPr algn="just"/>
            <a:r>
              <a:rPr lang="pl-PL" sz="1400" dirty="0">
                <a:latin typeface="+mn-lt"/>
              </a:rPr>
              <a:t>placówki zapewniające opiekę i wychowanie uczniom w okresie pobierania nauki poza miejscem stałego zamieszkania;</a:t>
            </a:r>
            <a:endParaRPr lang="pl-PL" sz="1400" u="sng" dirty="0">
              <a:latin typeface="+mn-lt"/>
            </a:endParaRPr>
          </a:p>
          <a:p>
            <a:pPr algn="just"/>
            <a:endParaRPr lang="pl-PL" sz="1400" u="sng" dirty="0"/>
          </a:p>
          <a:p>
            <a:pPr algn="just"/>
            <a:endParaRPr lang="pl-PL" sz="1400" dirty="0"/>
          </a:p>
        </p:txBody>
      </p:sp>
      <p:sp>
        <p:nvSpPr>
          <p:cNvPr id="9" name="Prostokąt 8"/>
          <p:cNvSpPr/>
          <p:nvPr/>
        </p:nvSpPr>
        <p:spPr>
          <a:xfrm>
            <a:off x="1110680" y="1268760"/>
            <a:ext cx="6161495" cy="523220"/>
          </a:xfrm>
          <a:prstGeom prst="rect">
            <a:avLst/>
          </a:prstGeom>
        </p:spPr>
        <p:txBody>
          <a:bodyPr wrap="none">
            <a:spAutoFit/>
          </a:bodyPr>
          <a:lstStyle/>
          <a:p>
            <a:pPr algn="ctr" eaLnBrk="1" hangingPunct="1"/>
            <a:r>
              <a:rPr lang="pl-PL" altLang="pl-PL" sz="2800" b="1" dirty="0">
                <a:latin typeface="+mn-lt"/>
                <a:cs typeface="Arial" pitchFamily="34" charset="0"/>
              </a:rPr>
              <a:t>Uczestnicy projektu w Działaniu 10.2 </a:t>
            </a:r>
            <a:r>
              <a:rPr lang="pl-PL" altLang="pl-PL" sz="2800" b="1" dirty="0" err="1">
                <a:latin typeface="+mn-lt"/>
                <a:cs typeface="Arial" pitchFamily="34" charset="0"/>
              </a:rPr>
              <a:t>cd</a:t>
            </a:r>
            <a:r>
              <a:rPr lang="pl-PL" altLang="pl-PL" sz="2800" b="1" dirty="0">
                <a:latin typeface="+mn-lt"/>
                <a:cs typeface="Arial" pitchFamily="34" charset="0"/>
              </a:rPr>
              <a:t>.</a:t>
            </a:r>
          </a:p>
        </p:txBody>
      </p:sp>
    </p:spTree>
    <p:extLst>
      <p:ext uri="{BB962C8B-B14F-4D97-AF65-F5344CB8AC3E}">
        <p14:creationId xmlns:p14="http://schemas.microsoft.com/office/powerpoint/2010/main" xmlns="" val="2125708592"/>
      </p:ext>
    </p:extLst>
  </p:cSld>
  <p:clrMapOvr>
    <a:masterClrMapping/>
  </p:clrMapOvr>
  <p:transition spd="med">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ymbol zastępczy zawartości 5"/>
          <p:cNvSpPr txBox="1">
            <a:spLocks/>
          </p:cNvSpPr>
          <p:nvPr/>
        </p:nvSpPr>
        <p:spPr bwMode="auto">
          <a:xfrm>
            <a:off x="-252536" y="1412900"/>
            <a:ext cx="8642350" cy="5040312"/>
          </a:xfrm>
          <a:prstGeom prst="rect">
            <a:avLst/>
          </a:prstGeom>
          <a:noFill/>
          <a:ln w="9525">
            <a:noFill/>
            <a:miter lim="800000"/>
            <a:headEnd/>
            <a:tailEnd/>
          </a:ln>
        </p:spPr>
        <p:txBody>
          <a:bodyPr/>
          <a:lstStyle/>
          <a:p>
            <a:pPr marL="558800" indent="-514350" algn="just" eaLnBrk="1" hangingPunct="1">
              <a:buClr>
                <a:srgbClr val="0070C0"/>
              </a:buClr>
              <a:buFont typeface="Calibri" pitchFamily="34" charset="0"/>
              <a:buAutoNum type="arabicPeriod"/>
            </a:pPr>
            <a:endParaRPr lang="pl-PL" altLang="pl-PL">
              <a:solidFill>
                <a:srgbClr val="000000"/>
              </a:solidFill>
              <a:latin typeface="Calibri" pitchFamily="34" charset="0"/>
            </a:endParaRPr>
          </a:p>
        </p:txBody>
      </p:sp>
      <p:sp>
        <p:nvSpPr>
          <p:cNvPr id="2" name="Tytuł 1"/>
          <p:cNvSpPr>
            <a:spLocks noGrp="1"/>
          </p:cNvSpPr>
          <p:nvPr>
            <p:ph type="title"/>
          </p:nvPr>
        </p:nvSpPr>
        <p:spPr>
          <a:xfrm>
            <a:off x="457200" y="979363"/>
            <a:ext cx="8229600" cy="597198"/>
          </a:xfrm>
        </p:spPr>
        <p:txBody>
          <a:bodyPr/>
          <a:lstStyle/>
          <a:p>
            <a:r>
              <a:rPr lang="pl-PL" altLang="pl-PL" sz="2400" b="1" dirty="0">
                <a:latin typeface="+mn-lt"/>
                <a:cs typeface="Arial" pitchFamily="34" charset="0"/>
              </a:rPr>
              <a:t>Kryteria dostępu czyli podstawowe warunki do spełnienia</a:t>
            </a:r>
            <a:endParaRPr lang="pl-PL" sz="2400" dirty="0">
              <a:latin typeface="+mn-lt"/>
            </a:endParaRP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12</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a:solidFill>
                <a:schemeClr val="tx1"/>
              </a:solidFill>
              <a:latin typeface="Arial" pitchFamily="34" charset="0"/>
              <a:cs typeface="Arial" pitchFamily="34" charset="0"/>
            </a:endParaRPr>
          </a:p>
        </p:txBody>
      </p:sp>
      <p:sp>
        <p:nvSpPr>
          <p:cNvPr id="8" name="pole tekstowe 7"/>
          <p:cNvSpPr txBox="1"/>
          <p:nvPr/>
        </p:nvSpPr>
        <p:spPr>
          <a:xfrm>
            <a:off x="467544" y="1648850"/>
            <a:ext cx="8064896" cy="4464496"/>
          </a:xfrm>
          <a:prstGeom prst="rect">
            <a:avLst/>
          </a:prstGeom>
          <a:noFill/>
        </p:spPr>
        <p:txBody>
          <a:bodyPr wrap="square" rtlCol="0">
            <a:normAutofit/>
          </a:bodyPr>
          <a:lstStyle/>
          <a:p>
            <a:pPr algn="ctr"/>
            <a:endParaRPr lang="pl-PL" sz="2000" b="1" dirty="0">
              <a:latin typeface="+mn-lt"/>
              <a:cs typeface="Arial" pitchFamily="34" charset="0"/>
            </a:endParaRPr>
          </a:p>
          <a:p>
            <a:pPr marL="342900" indent="-342900"/>
            <a:r>
              <a:rPr lang="pl-PL" sz="1600" b="1" dirty="0">
                <a:latin typeface="+mn-lt"/>
              </a:rPr>
              <a:t>1. Kryterium liczby wniosków</a:t>
            </a:r>
          </a:p>
          <a:p>
            <a:endParaRPr lang="pl-PL" sz="1600" b="1" dirty="0">
              <a:latin typeface="+mn-lt"/>
            </a:endParaRPr>
          </a:p>
          <a:p>
            <a:r>
              <a:rPr lang="pl-PL" sz="1600" b="1" dirty="0" smtClean="0">
                <a:latin typeface="+mj-lt"/>
              </a:rPr>
              <a:t>Czy dany podmiot występuje </a:t>
            </a:r>
            <a:r>
              <a:rPr lang="pl-PL" sz="1600" b="1" dirty="0" smtClean="0">
                <a:solidFill>
                  <a:srgbClr val="FF0000"/>
                </a:solidFill>
                <a:latin typeface="+mj-lt"/>
              </a:rPr>
              <a:t>maksymalnie w 4 projektach </a:t>
            </a:r>
            <a:r>
              <a:rPr lang="pl-PL" sz="1600" b="1" dirty="0" smtClean="0">
                <a:latin typeface="+mj-lt"/>
              </a:rPr>
              <a:t>złożonych w danym naborze jako samodzielny Wnioskodawca, lider i Partner w projekcie?</a:t>
            </a:r>
          </a:p>
          <a:p>
            <a:pPr algn="just"/>
            <a:endParaRPr lang="pl-PL" sz="1600" b="1" dirty="0">
              <a:latin typeface="+mn-lt"/>
            </a:endParaRPr>
          </a:p>
          <a:p>
            <a:pPr algn="just"/>
            <a:r>
              <a:rPr lang="pl-PL" sz="1600" dirty="0" smtClean="0">
                <a:latin typeface="+mj-lt"/>
              </a:rPr>
              <a:t>Zadaniem kryterium jest wyeliminowanie ryzyka powielania się wsparcia skierowanego do tej samej grupy docelowej. Kryterium zostanie zweryfikowane na podstawie rejestru złożonych wniosków prowadzonego przez Instytucję Organizującą Konkurs. W przypadku występowania danego podmiotu jako Wnioskodawca, lider i Partner w więcej niż czterech projektach złożonych w danym naborze, Instytucja Organizująca Konkurs odrzuca wszystkie złożone projekty w odpowiedzi na konkurs, w związku z niespełnieniem przez Wnioskodawcę lub Partnera kryterium. W przypadku wycofania projektu przed zakończeniem naboru Wnioskodawca ma prawo złożyć kolejny.</a:t>
            </a:r>
            <a:endParaRPr lang="pl-PL" sz="1600" b="1" dirty="0">
              <a:latin typeface="+mj-lt"/>
            </a:endParaRPr>
          </a:p>
          <a:p>
            <a:pPr algn="just"/>
            <a:endParaRPr lang="pl-PL" sz="1600" dirty="0" smtClean="0">
              <a:latin typeface="+mn-lt"/>
            </a:endParaRPr>
          </a:p>
          <a:p>
            <a:pPr algn="just"/>
            <a:r>
              <a:rPr lang="pl-PL" sz="1600" dirty="0" smtClean="0">
                <a:latin typeface="+mn-lt"/>
              </a:rPr>
              <a:t>Tak/Nie </a:t>
            </a:r>
            <a:r>
              <a:rPr lang="pl-PL" sz="1600" dirty="0">
                <a:latin typeface="+mn-lt"/>
              </a:rPr>
              <a:t>(odrzucenie wniosku)</a:t>
            </a:r>
            <a:endParaRPr lang="pl-PL" sz="1600" b="1" dirty="0">
              <a:latin typeface="+mn-lt"/>
            </a:endParaRPr>
          </a:p>
          <a:p>
            <a:pPr algn="ctr"/>
            <a:endParaRPr lang="pl-PL" sz="2000" b="1" dirty="0">
              <a:latin typeface="+mn-lt"/>
            </a:endParaRPr>
          </a:p>
          <a:p>
            <a:pPr lvl="0"/>
            <a:endParaRPr lang="pl-PL" sz="1600" dirty="0">
              <a:latin typeface="+mn-lt"/>
            </a:endParaRPr>
          </a:p>
          <a:p>
            <a:pPr marL="285750" indent="-285750" algn="just">
              <a:buFontTx/>
              <a:buChar char="-"/>
            </a:pPr>
            <a:endParaRPr lang="pl-PL" sz="1600" b="1" dirty="0">
              <a:latin typeface="+mn-lt"/>
            </a:endParaRPr>
          </a:p>
          <a:p>
            <a:endParaRPr lang="pl-PL" sz="1600" b="1" dirty="0">
              <a:latin typeface="+mn-lt"/>
            </a:endParaRPr>
          </a:p>
        </p:txBody>
      </p:sp>
    </p:spTree>
    <p:extLst>
      <p:ext uri="{BB962C8B-B14F-4D97-AF65-F5344CB8AC3E}">
        <p14:creationId xmlns:p14="http://schemas.microsoft.com/office/powerpoint/2010/main" xmlns="" val="1924434768"/>
      </p:ext>
    </p:extLst>
  </p:cSld>
  <p:clrMapOvr>
    <a:masterClrMapping/>
  </p:clrMapOvr>
  <p:transition spd="med">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ymbol zastępczy zawartości 5"/>
          <p:cNvSpPr txBox="1">
            <a:spLocks/>
          </p:cNvSpPr>
          <p:nvPr/>
        </p:nvSpPr>
        <p:spPr bwMode="auto">
          <a:xfrm>
            <a:off x="-252536" y="1412900"/>
            <a:ext cx="8642350" cy="5040312"/>
          </a:xfrm>
          <a:prstGeom prst="rect">
            <a:avLst/>
          </a:prstGeom>
          <a:noFill/>
          <a:ln w="9525">
            <a:noFill/>
            <a:miter lim="800000"/>
            <a:headEnd/>
            <a:tailEnd/>
          </a:ln>
        </p:spPr>
        <p:txBody>
          <a:bodyPr/>
          <a:lstStyle/>
          <a:p>
            <a:pPr marL="558800" indent="-514350" algn="just" eaLnBrk="1" hangingPunct="1">
              <a:buClr>
                <a:srgbClr val="0070C0"/>
              </a:buClr>
              <a:buFont typeface="Calibri" pitchFamily="34" charset="0"/>
              <a:buAutoNum type="arabicPeriod"/>
            </a:pPr>
            <a:endParaRPr lang="pl-PL" altLang="pl-PL">
              <a:solidFill>
                <a:srgbClr val="000000"/>
              </a:solidFill>
              <a:latin typeface="Calibri" pitchFamily="34" charset="0"/>
            </a:endParaRPr>
          </a:p>
        </p:txBody>
      </p:sp>
      <p:sp>
        <p:nvSpPr>
          <p:cNvPr id="2" name="Tytuł 1"/>
          <p:cNvSpPr>
            <a:spLocks noGrp="1"/>
          </p:cNvSpPr>
          <p:nvPr>
            <p:ph type="title"/>
          </p:nvPr>
        </p:nvSpPr>
        <p:spPr>
          <a:xfrm>
            <a:off x="457200" y="979363"/>
            <a:ext cx="8229600" cy="597198"/>
          </a:xfrm>
        </p:spPr>
        <p:txBody>
          <a:bodyPr/>
          <a:lstStyle/>
          <a:p>
            <a:r>
              <a:rPr lang="pl-PL" altLang="pl-PL" sz="2400" b="1" dirty="0">
                <a:latin typeface="+mn-lt"/>
                <a:cs typeface="Arial" pitchFamily="34" charset="0"/>
              </a:rPr>
              <a:t>Kryteria dostępu czyli podstawowe warunki do spełnienia</a:t>
            </a:r>
            <a:endParaRPr lang="pl-PL" sz="2400" dirty="0">
              <a:latin typeface="+mn-lt"/>
            </a:endParaRP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13</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a:solidFill>
                <a:schemeClr val="tx1"/>
              </a:solidFill>
              <a:latin typeface="Arial" pitchFamily="34" charset="0"/>
              <a:cs typeface="Arial" pitchFamily="34" charset="0"/>
            </a:endParaRPr>
          </a:p>
        </p:txBody>
      </p:sp>
      <p:sp>
        <p:nvSpPr>
          <p:cNvPr id="8" name="pole tekstowe 7"/>
          <p:cNvSpPr txBox="1"/>
          <p:nvPr/>
        </p:nvSpPr>
        <p:spPr>
          <a:xfrm>
            <a:off x="467544" y="1648850"/>
            <a:ext cx="8064896" cy="4464496"/>
          </a:xfrm>
          <a:prstGeom prst="rect">
            <a:avLst/>
          </a:prstGeom>
          <a:noFill/>
        </p:spPr>
        <p:txBody>
          <a:bodyPr wrap="square" rtlCol="0">
            <a:normAutofit/>
          </a:bodyPr>
          <a:lstStyle/>
          <a:p>
            <a:pPr algn="ctr"/>
            <a:endParaRPr lang="pl-PL" sz="2000" b="1" dirty="0">
              <a:latin typeface="+mn-lt"/>
              <a:cs typeface="Arial" pitchFamily="34" charset="0"/>
            </a:endParaRPr>
          </a:p>
          <a:p>
            <a:pPr marL="342900" indent="-342900"/>
            <a:r>
              <a:rPr lang="pl-PL" sz="1600" b="1" dirty="0" smtClean="0">
                <a:latin typeface="+mn-lt"/>
              </a:rPr>
              <a:t>2. </a:t>
            </a:r>
            <a:r>
              <a:rPr lang="pl-PL" sz="1600" b="1" dirty="0">
                <a:latin typeface="+mn-lt"/>
              </a:rPr>
              <a:t>Kryterium </a:t>
            </a:r>
            <a:r>
              <a:rPr lang="pl-PL" sz="1600" b="1" dirty="0" smtClean="0">
                <a:latin typeface="+mn-lt"/>
              </a:rPr>
              <a:t>efektywności wsparcia</a:t>
            </a:r>
            <a:endParaRPr lang="pl-PL" sz="1600" b="1" dirty="0">
              <a:latin typeface="+mn-lt"/>
            </a:endParaRPr>
          </a:p>
          <a:p>
            <a:endParaRPr lang="pl-PL" sz="1600" b="1" dirty="0">
              <a:latin typeface="+mn-lt"/>
            </a:endParaRPr>
          </a:p>
          <a:p>
            <a:r>
              <a:rPr lang="pl-PL" sz="1600" b="1" dirty="0" smtClean="0">
                <a:latin typeface="+mj-lt"/>
              </a:rPr>
              <a:t>Czy dana szkoła lub placówka systemu oświaty występuje/jest objęta wsparciem </a:t>
            </a:r>
            <a:r>
              <a:rPr lang="pl-PL" sz="1600" b="1" dirty="0" smtClean="0">
                <a:solidFill>
                  <a:srgbClr val="FF0000"/>
                </a:solidFill>
                <a:latin typeface="+mj-lt"/>
              </a:rPr>
              <a:t>w maksymalnie jednym projekcie </a:t>
            </a:r>
            <a:r>
              <a:rPr lang="pl-PL" sz="1600" b="1" dirty="0" smtClean="0">
                <a:latin typeface="+mj-lt"/>
              </a:rPr>
              <a:t>złożonym w danym naborze?</a:t>
            </a:r>
          </a:p>
          <a:p>
            <a:pPr algn="just"/>
            <a:endParaRPr lang="pl-PL" sz="1600" b="1" dirty="0">
              <a:latin typeface="+mn-lt"/>
            </a:endParaRPr>
          </a:p>
          <a:p>
            <a:pPr algn="just"/>
            <a:r>
              <a:rPr lang="pl-PL" sz="1600" dirty="0" smtClean="0">
                <a:latin typeface="+mj-lt"/>
              </a:rPr>
              <a:t>Zadaniem kryterium jest wyeliminowanie ryzyka powielania się wsparcia skierowanego do tej samej grupy docelowej oraz zapewnienie udziału organu prowadzącego w planowanie i nadzorowanie działań edukacyjnych prowadzonych w danej szkole lub placówce w sposób efektywny. Kryterium zostanie zweryfikowane na podstawie treści wniosku o dofinansowanie. W przypadku występowania danej szkoły lub placówki systemu oświaty w więcej niż jednym projekcie, Instytucja Organizująca Konkurs odrzuca wszystkie projekty, złożone w odpowiedzi na konkurs, w których dana szkoła lub placówka została objęta wsparciem. </a:t>
            </a:r>
          </a:p>
          <a:p>
            <a:pPr algn="just"/>
            <a:endParaRPr lang="pl-PL" sz="1600" dirty="0" smtClean="0">
              <a:latin typeface="+mn-lt"/>
            </a:endParaRPr>
          </a:p>
          <a:p>
            <a:pPr algn="just"/>
            <a:r>
              <a:rPr lang="pl-PL" sz="1600" dirty="0" smtClean="0">
                <a:latin typeface="+mn-lt"/>
              </a:rPr>
              <a:t>Tak/Nie </a:t>
            </a:r>
            <a:r>
              <a:rPr lang="pl-PL" sz="1600" dirty="0">
                <a:latin typeface="+mn-lt"/>
              </a:rPr>
              <a:t>(odrzucenie wniosku)</a:t>
            </a:r>
            <a:endParaRPr lang="pl-PL" sz="1600" b="1" dirty="0">
              <a:latin typeface="+mn-lt"/>
            </a:endParaRPr>
          </a:p>
          <a:p>
            <a:pPr algn="ctr"/>
            <a:endParaRPr lang="pl-PL" sz="2000" b="1" dirty="0">
              <a:latin typeface="+mn-lt"/>
            </a:endParaRPr>
          </a:p>
          <a:p>
            <a:pPr lvl="0"/>
            <a:endParaRPr lang="pl-PL" sz="1600" dirty="0">
              <a:latin typeface="+mn-lt"/>
            </a:endParaRPr>
          </a:p>
          <a:p>
            <a:pPr marL="285750" indent="-285750" algn="just">
              <a:buFontTx/>
              <a:buChar char="-"/>
            </a:pPr>
            <a:endParaRPr lang="pl-PL" sz="1600" b="1" dirty="0">
              <a:latin typeface="+mn-lt"/>
            </a:endParaRPr>
          </a:p>
          <a:p>
            <a:endParaRPr lang="pl-PL" sz="1600" b="1" dirty="0">
              <a:latin typeface="+mn-lt"/>
            </a:endParaRPr>
          </a:p>
        </p:txBody>
      </p:sp>
    </p:spTree>
    <p:extLst>
      <p:ext uri="{BB962C8B-B14F-4D97-AF65-F5344CB8AC3E}">
        <p14:creationId xmlns:p14="http://schemas.microsoft.com/office/powerpoint/2010/main" xmlns="" val="1924434768"/>
      </p:ext>
    </p:extLst>
  </p:cSld>
  <p:clrMapOvr>
    <a:masterClrMapping/>
  </p:clrMapOvr>
  <p:transition spd="med">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ymbol zastępczy zawartości 5"/>
          <p:cNvSpPr txBox="1">
            <a:spLocks/>
          </p:cNvSpPr>
          <p:nvPr/>
        </p:nvSpPr>
        <p:spPr bwMode="auto">
          <a:xfrm>
            <a:off x="-252536" y="1412900"/>
            <a:ext cx="8642350" cy="5040312"/>
          </a:xfrm>
          <a:prstGeom prst="rect">
            <a:avLst/>
          </a:prstGeom>
          <a:noFill/>
          <a:ln w="9525">
            <a:noFill/>
            <a:miter lim="800000"/>
            <a:headEnd/>
            <a:tailEnd/>
          </a:ln>
        </p:spPr>
        <p:txBody>
          <a:bodyPr/>
          <a:lstStyle/>
          <a:p>
            <a:pPr marL="558800" indent="-514350" algn="just" eaLnBrk="1" hangingPunct="1">
              <a:buClr>
                <a:srgbClr val="0070C0"/>
              </a:buClr>
              <a:buFont typeface="Calibri" pitchFamily="34" charset="0"/>
              <a:buAutoNum type="arabicPeriod"/>
            </a:pPr>
            <a:endParaRPr lang="pl-PL" altLang="pl-PL">
              <a:solidFill>
                <a:srgbClr val="000000"/>
              </a:solidFill>
              <a:latin typeface="Calibri" pitchFamily="34" charset="0"/>
            </a:endParaRPr>
          </a:p>
        </p:txBody>
      </p:sp>
      <p:sp>
        <p:nvSpPr>
          <p:cNvPr id="2" name="Tytuł 1"/>
          <p:cNvSpPr>
            <a:spLocks noGrp="1"/>
          </p:cNvSpPr>
          <p:nvPr>
            <p:ph type="title"/>
          </p:nvPr>
        </p:nvSpPr>
        <p:spPr>
          <a:xfrm>
            <a:off x="457200" y="979363"/>
            <a:ext cx="8229600" cy="597198"/>
          </a:xfrm>
        </p:spPr>
        <p:txBody>
          <a:bodyPr/>
          <a:lstStyle/>
          <a:p>
            <a:r>
              <a:rPr lang="pl-PL" altLang="pl-PL" sz="2400" b="1" dirty="0">
                <a:latin typeface="+mn-lt"/>
                <a:cs typeface="Arial" pitchFamily="34" charset="0"/>
              </a:rPr>
              <a:t>Kryteria dostępu czyli podstawowe warunki do spełnienia</a:t>
            </a:r>
            <a:endParaRPr lang="pl-PL" sz="2400" dirty="0">
              <a:latin typeface="+mn-lt"/>
            </a:endParaRP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14</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a:solidFill>
                <a:schemeClr val="tx1"/>
              </a:solidFill>
              <a:latin typeface="Arial" pitchFamily="34" charset="0"/>
              <a:cs typeface="Arial" pitchFamily="34" charset="0"/>
            </a:endParaRPr>
          </a:p>
        </p:txBody>
      </p:sp>
      <p:sp>
        <p:nvSpPr>
          <p:cNvPr id="8" name="pole tekstowe 7"/>
          <p:cNvSpPr txBox="1"/>
          <p:nvPr/>
        </p:nvSpPr>
        <p:spPr>
          <a:xfrm>
            <a:off x="467544" y="1648850"/>
            <a:ext cx="7992888" cy="4464496"/>
          </a:xfrm>
          <a:prstGeom prst="rect">
            <a:avLst/>
          </a:prstGeom>
          <a:noFill/>
        </p:spPr>
        <p:txBody>
          <a:bodyPr wrap="square" rtlCol="0">
            <a:normAutofit fontScale="92500" lnSpcReduction="20000"/>
          </a:bodyPr>
          <a:lstStyle/>
          <a:p>
            <a:pPr algn="ctr"/>
            <a:endParaRPr lang="pl-PL" sz="2000" b="1" dirty="0">
              <a:latin typeface="+mn-lt"/>
              <a:cs typeface="Arial" pitchFamily="34" charset="0"/>
            </a:endParaRPr>
          </a:p>
          <a:p>
            <a:pPr marL="342900" indent="-342900"/>
            <a:r>
              <a:rPr lang="pl-PL" sz="1600" b="1" dirty="0" smtClean="0">
                <a:latin typeface="+mn-lt"/>
              </a:rPr>
              <a:t>3. </a:t>
            </a:r>
            <a:r>
              <a:rPr lang="pl-PL" sz="1600" b="1" dirty="0">
                <a:latin typeface="+mn-lt"/>
              </a:rPr>
              <a:t>Kryterium biura projektu</a:t>
            </a:r>
          </a:p>
          <a:p>
            <a:endParaRPr lang="pl-PL" sz="1600" b="1" dirty="0">
              <a:latin typeface="+mn-lt"/>
            </a:endParaRPr>
          </a:p>
          <a:p>
            <a:r>
              <a:rPr lang="pl-PL" sz="1600" dirty="0">
                <a:latin typeface="+mn-lt"/>
              </a:rPr>
              <a:t>Czy </a:t>
            </a:r>
            <a:r>
              <a:rPr lang="pl-PL" sz="1600" b="1" dirty="0">
                <a:latin typeface="+mn-lt"/>
              </a:rPr>
              <a:t>Wnioskodawca</a:t>
            </a:r>
            <a:r>
              <a:rPr lang="pl-PL" sz="1600" dirty="0">
                <a:latin typeface="+mn-lt"/>
              </a:rPr>
              <a:t> (lider) w okresie realizacji projektu </a:t>
            </a:r>
            <a:r>
              <a:rPr lang="pl-PL" sz="1600" b="1" dirty="0">
                <a:latin typeface="+mn-lt"/>
              </a:rPr>
              <a:t>posiada siedzibę </a:t>
            </a:r>
            <a:r>
              <a:rPr lang="pl-PL" sz="1600" dirty="0">
                <a:latin typeface="+mn-lt"/>
              </a:rPr>
              <a:t>lub </a:t>
            </a:r>
            <a:r>
              <a:rPr lang="pl-PL" sz="1600" b="1" dirty="0">
                <a:latin typeface="+mn-lt"/>
              </a:rPr>
              <a:t>będzie prowadził biuro projektu na terenie województwa dolnośląskiego</a:t>
            </a:r>
            <a:r>
              <a:rPr lang="pl-PL" sz="1600" dirty="0">
                <a:latin typeface="+mn-lt"/>
              </a:rPr>
              <a:t>? </a:t>
            </a:r>
          </a:p>
          <a:p>
            <a:pPr algn="just"/>
            <a:endParaRPr lang="pl-PL" sz="1600" b="1" dirty="0">
              <a:latin typeface="+mn-lt"/>
            </a:endParaRPr>
          </a:p>
          <a:p>
            <a:pPr algn="just"/>
            <a:r>
              <a:rPr lang="pl-PL" sz="1600" dirty="0">
                <a:latin typeface="+mn-lt"/>
              </a:rPr>
              <a:t>Realizacja projektu przez beneficjentów prowadzących działalność na terenie województwa dolnośląskiego lub posiadających biuro projektu na terenie województwa dolnośląskiego jest uzasadniona regionalnym/lokalnym charakterem wsparcia oraz pozytywnie wpłynie na efektywność realizacji projektu. Posiadanie biura projektu na terenie województwa dolnośląskiego ma na celu umożliwienie dostępu do pełnej dokumentacji wdrażanego projektu oraz zapewnienie uczestnikom projektu możliwości osobistego kontaktu z kadrą projektu.  Kryterium zostanie zweryfikowane na podstawie zapisów we wniosku o dofinansowanie projektu. </a:t>
            </a:r>
            <a:r>
              <a:rPr lang="pl-PL" sz="1600" u="sng" dirty="0">
                <a:latin typeface="+mn-lt"/>
              </a:rPr>
              <a:t>Fakt posiadania siedziby na terenie województwa dolnośląskiego zostanie zweryfikowany na podstawie części 2.8 wniosku o dofinansowanie. </a:t>
            </a:r>
            <a:r>
              <a:rPr lang="pl-PL" sz="1600" dirty="0">
                <a:latin typeface="+mn-lt"/>
              </a:rPr>
              <a:t>W przypadku braku posiadania przez Wnioskodawcę (lidera) siedziby na terenie woj. dolnośląskiego, Wnioskodawca jest zobowiązany wpisać do treści wniosku </a:t>
            </a:r>
            <a:r>
              <a:rPr lang="pl-PL" sz="1600" u="sng" dirty="0">
                <a:latin typeface="+mn-lt"/>
              </a:rPr>
              <a:t>oświadczenie, że będzie prowadził biuro projektu na terenie województwa dolnośląskiego. </a:t>
            </a:r>
            <a:r>
              <a:rPr lang="pl-PL" sz="1600" dirty="0">
                <a:latin typeface="+mn-lt"/>
              </a:rPr>
              <a:t>Brak w/</a:t>
            </a:r>
            <a:r>
              <a:rPr lang="pl-PL" sz="1600" dirty="0" err="1">
                <a:latin typeface="+mn-lt"/>
              </a:rPr>
              <a:t>w</a:t>
            </a:r>
            <a:r>
              <a:rPr lang="pl-PL" sz="1600" dirty="0">
                <a:latin typeface="+mn-lt"/>
              </a:rPr>
              <a:t> oświadczenia skutkować będzie niespełnieniem kryterium.</a:t>
            </a:r>
          </a:p>
          <a:p>
            <a:pPr algn="just"/>
            <a:endParaRPr lang="pl-PL" sz="1600" b="1" dirty="0">
              <a:latin typeface="+mn-lt"/>
            </a:endParaRPr>
          </a:p>
          <a:p>
            <a:pPr algn="just"/>
            <a:r>
              <a:rPr lang="pl-PL" sz="1600" dirty="0">
                <a:latin typeface="+mn-lt"/>
              </a:rPr>
              <a:t>Tak/Nie (odrzucenie wniosku</a:t>
            </a:r>
            <a:r>
              <a:rPr lang="pl-PL" sz="1600" dirty="0" smtClean="0">
                <a:latin typeface="+mn-lt"/>
              </a:rPr>
              <a:t>)</a:t>
            </a:r>
            <a:endParaRPr lang="pl-PL" sz="1600" dirty="0" smtClean="0"/>
          </a:p>
          <a:p>
            <a:pPr algn="just"/>
            <a:r>
              <a:rPr lang="pl-PL" sz="1600" dirty="0" smtClean="0">
                <a:latin typeface="+mj-lt"/>
              </a:rPr>
              <a:t>Dopuszcza się jednokrotne skierowanie projektu do poprawy/uzupełnienia w zakresie skutkującym jego spełnieniem. Niespełnienie kryterium po wezwaniu do uzupełnienia/ poprawy skutkuje jego odrzuceniem.</a:t>
            </a:r>
            <a:endParaRPr lang="pl-PL" sz="1600" b="1" dirty="0">
              <a:latin typeface="+mj-lt"/>
            </a:endParaRPr>
          </a:p>
          <a:p>
            <a:pPr algn="ctr"/>
            <a:endParaRPr lang="pl-PL" sz="2000" b="1" dirty="0">
              <a:latin typeface="+mn-lt"/>
            </a:endParaRPr>
          </a:p>
          <a:p>
            <a:pPr lvl="0"/>
            <a:endParaRPr lang="pl-PL" sz="1600" dirty="0">
              <a:latin typeface="+mn-lt"/>
            </a:endParaRPr>
          </a:p>
          <a:p>
            <a:pPr marL="285750" indent="-285750" algn="just">
              <a:buFontTx/>
              <a:buChar char="-"/>
            </a:pPr>
            <a:endParaRPr lang="pl-PL" sz="1600" b="1" dirty="0">
              <a:latin typeface="+mn-lt"/>
            </a:endParaRPr>
          </a:p>
          <a:p>
            <a:endParaRPr lang="pl-PL" sz="1600" b="1" dirty="0">
              <a:latin typeface="+mn-lt"/>
            </a:endParaRPr>
          </a:p>
        </p:txBody>
      </p:sp>
    </p:spTree>
    <p:extLst>
      <p:ext uri="{BB962C8B-B14F-4D97-AF65-F5344CB8AC3E}">
        <p14:creationId xmlns:p14="http://schemas.microsoft.com/office/powerpoint/2010/main" xmlns="" val="1924434768"/>
      </p:ext>
    </p:extLst>
  </p:cSld>
  <p:clrMapOvr>
    <a:masterClrMapping/>
  </p:clrMapOvr>
  <p:transition spd="med">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ymbol zastępczy zawartości 5"/>
          <p:cNvSpPr txBox="1">
            <a:spLocks/>
          </p:cNvSpPr>
          <p:nvPr/>
        </p:nvSpPr>
        <p:spPr bwMode="auto">
          <a:xfrm>
            <a:off x="-252536" y="1412900"/>
            <a:ext cx="8642350" cy="5040312"/>
          </a:xfrm>
          <a:prstGeom prst="rect">
            <a:avLst/>
          </a:prstGeom>
          <a:noFill/>
          <a:ln w="9525">
            <a:noFill/>
            <a:miter lim="800000"/>
            <a:headEnd/>
            <a:tailEnd/>
          </a:ln>
        </p:spPr>
        <p:txBody>
          <a:bodyPr/>
          <a:lstStyle/>
          <a:p>
            <a:pPr marL="558800" indent="-514350" algn="just" eaLnBrk="1" hangingPunct="1">
              <a:buClr>
                <a:srgbClr val="0070C0"/>
              </a:buClr>
              <a:buFont typeface="Calibri" pitchFamily="34" charset="0"/>
              <a:buAutoNum type="arabicPeriod"/>
            </a:pPr>
            <a:endParaRPr lang="pl-PL" altLang="pl-PL">
              <a:solidFill>
                <a:srgbClr val="000000"/>
              </a:solidFill>
              <a:latin typeface="Calibri" pitchFamily="34" charset="0"/>
            </a:endParaRPr>
          </a:p>
        </p:txBody>
      </p:sp>
      <p:sp>
        <p:nvSpPr>
          <p:cNvPr id="2" name="Tytuł 1"/>
          <p:cNvSpPr>
            <a:spLocks noGrp="1"/>
          </p:cNvSpPr>
          <p:nvPr>
            <p:ph type="title"/>
          </p:nvPr>
        </p:nvSpPr>
        <p:spPr>
          <a:xfrm>
            <a:off x="457200" y="979363"/>
            <a:ext cx="8229600" cy="597198"/>
          </a:xfrm>
        </p:spPr>
        <p:txBody>
          <a:bodyPr/>
          <a:lstStyle/>
          <a:p>
            <a:r>
              <a:rPr lang="pl-PL" altLang="pl-PL" sz="2400" b="1" dirty="0">
                <a:latin typeface="+mn-lt"/>
                <a:cs typeface="Arial" pitchFamily="34" charset="0"/>
              </a:rPr>
              <a:t>Kryteria dostępu czyli podstawowe warunki do spełnienia</a:t>
            </a:r>
            <a:endParaRPr lang="pl-PL" sz="2400" dirty="0">
              <a:latin typeface="+mn-lt"/>
            </a:endParaRP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15</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a:solidFill>
                <a:schemeClr val="tx1"/>
              </a:solidFill>
              <a:latin typeface="Arial" pitchFamily="34" charset="0"/>
              <a:cs typeface="Arial" pitchFamily="34" charset="0"/>
            </a:endParaRPr>
          </a:p>
        </p:txBody>
      </p:sp>
      <p:sp>
        <p:nvSpPr>
          <p:cNvPr id="8" name="pole tekstowe 7"/>
          <p:cNvSpPr txBox="1"/>
          <p:nvPr/>
        </p:nvSpPr>
        <p:spPr>
          <a:xfrm>
            <a:off x="467544" y="1648850"/>
            <a:ext cx="8136904" cy="4464496"/>
          </a:xfrm>
          <a:prstGeom prst="rect">
            <a:avLst/>
          </a:prstGeom>
          <a:noFill/>
        </p:spPr>
        <p:txBody>
          <a:bodyPr wrap="square" rtlCol="0">
            <a:normAutofit/>
          </a:bodyPr>
          <a:lstStyle/>
          <a:p>
            <a:pPr algn="just"/>
            <a:endParaRPr lang="pl-PL" sz="2000" b="1" dirty="0">
              <a:latin typeface="+mn-lt"/>
              <a:cs typeface="Arial" pitchFamily="34" charset="0"/>
            </a:endParaRPr>
          </a:p>
          <a:p>
            <a:pPr marL="342900" indent="-342900" algn="just"/>
            <a:r>
              <a:rPr lang="pl-PL" sz="2000" b="1" dirty="0">
                <a:latin typeface="+mn-lt"/>
              </a:rPr>
              <a:t>4. Kryterium formy wsparcia</a:t>
            </a:r>
          </a:p>
          <a:p>
            <a:pPr algn="just"/>
            <a:endParaRPr lang="pl-PL" sz="2000" b="1" dirty="0">
              <a:latin typeface="+mn-lt"/>
            </a:endParaRPr>
          </a:p>
          <a:p>
            <a:pPr algn="just"/>
            <a:r>
              <a:rPr lang="pl-PL" sz="2000" dirty="0">
                <a:latin typeface="+mn-lt"/>
              </a:rPr>
              <a:t>Czy </a:t>
            </a:r>
            <a:r>
              <a:rPr lang="pl-PL" sz="2000" b="1" dirty="0">
                <a:latin typeface="+mn-lt"/>
              </a:rPr>
              <a:t>Wnioskodawcą lub Partnerem jest organ prowadzący</a:t>
            </a:r>
            <a:r>
              <a:rPr lang="pl-PL" sz="2000" dirty="0">
                <a:latin typeface="+mn-lt"/>
              </a:rPr>
              <a:t> szkołę/szkoły objętą/objęte wsparciem w ramach projektu?</a:t>
            </a:r>
          </a:p>
          <a:p>
            <a:pPr algn="just"/>
            <a:r>
              <a:rPr lang="pl-PL" sz="2000" dirty="0">
                <a:latin typeface="+mn-lt"/>
              </a:rPr>
              <a:t> </a:t>
            </a:r>
          </a:p>
          <a:p>
            <a:pPr algn="just"/>
            <a:r>
              <a:rPr lang="pl-PL" sz="2000" dirty="0">
                <a:latin typeface="+mn-lt"/>
              </a:rPr>
              <a:t>Zadaniem kryterium jest zapewnienie, że wsparcie dla uczniów i nauczycieli będzie realizowane </a:t>
            </a:r>
            <a:r>
              <a:rPr lang="pl-PL" sz="2000" u="sng" dirty="0">
                <a:latin typeface="+mn-lt"/>
              </a:rPr>
              <a:t>co najmniej w partnerstwie z organem prowadzącym szkołę objętą wsparciem</a:t>
            </a:r>
            <a:r>
              <a:rPr lang="pl-PL" sz="2000" dirty="0">
                <a:latin typeface="+mn-lt"/>
              </a:rPr>
              <a:t>. Realizacja projektów przy zaangażowaniu organu prowadzącego zwiększy efektywność wsparcia. Kryterium będzie weryfikowane na podstawie wniosku o dofinansowanie.</a:t>
            </a:r>
          </a:p>
          <a:p>
            <a:pPr algn="just"/>
            <a:endParaRPr lang="pl-PL" sz="2000" b="1" dirty="0">
              <a:latin typeface="+mn-lt"/>
            </a:endParaRPr>
          </a:p>
          <a:p>
            <a:pPr algn="just"/>
            <a:r>
              <a:rPr lang="pl-PL" sz="2000" dirty="0">
                <a:latin typeface="+mn-lt"/>
              </a:rPr>
              <a:t>Tak/Nie (odrzucenie wniosku)</a:t>
            </a:r>
          </a:p>
          <a:p>
            <a:pPr marL="285750" indent="-285750" algn="just">
              <a:buFontTx/>
              <a:buChar char="-"/>
            </a:pPr>
            <a:endParaRPr lang="pl-PL" sz="1600" b="1" dirty="0">
              <a:latin typeface="+mn-lt"/>
            </a:endParaRPr>
          </a:p>
          <a:p>
            <a:endParaRPr lang="pl-PL" sz="1600" b="1" dirty="0">
              <a:latin typeface="+mn-lt"/>
            </a:endParaRPr>
          </a:p>
        </p:txBody>
      </p:sp>
    </p:spTree>
    <p:extLst>
      <p:ext uri="{BB962C8B-B14F-4D97-AF65-F5344CB8AC3E}">
        <p14:creationId xmlns:p14="http://schemas.microsoft.com/office/powerpoint/2010/main" xmlns="" val="1924434768"/>
      </p:ext>
    </p:extLst>
  </p:cSld>
  <p:clrMapOvr>
    <a:masterClrMapping/>
  </p:clrMapOvr>
  <p:transition spd="med">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ymbol zastępczy zawartości 5"/>
          <p:cNvSpPr txBox="1">
            <a:spLocks/>
          </p:cNvSpPr>
          <p:nvPr/>
        </p:nvSpPr>
        <p:spPr bwMode="auto">
          <a:xfrm>
            <a:off x="-252536" y="1412900"/>
            <a:ext cx="8642350" cy="5040312"/>
          </a:xfrm>
          <a:prstGeom prst="rect">
            <a:avLst/>
          </a:prstGeom>
          <a:noFill/>
          <a:ln w="9525">
            <a:noFill/>
            <a:miter lim="800000"/>
            <a:headEnd/>
            <a:tailEnd/>
          </a:ln>
        </p:spPr>
        <p:txBody>
          <a:bodyPr/>
          <a:lstStyle/>
          <a:p>
            <a:pPr marL="558800" indent="-514350" algn="just" eaLnBrk="1" hangingPunct="1">
              <a:buClr>
                <a:srgbClr val="0070C0"/>
              </a:buClr>
              <a:buFont typeface="Calibri" pitchFamily="34" charset="0"/>
              <a:buAutoNum type="arabicPeriod"/>
            </a:pPr>
            <a:endParaRPr lang="pl-PL" altLang="pl-PL">
              <a:solidFill>
                <a:srgbClr val="000000"/>
              </a:solidFill>
              <a:latin typeface="Calibri" pitchFamily="34" charset="0"/>
            </a:endParaRPr>
          </a:p>
        </p:txBody>
      </p:sp>
      <p:sp>
        <p:nvSpPr>
          <p:cNvPr id="2" name="Tytuł 1"/>
          <p:cNvSpPr>
            <a:spLocks noGrp="1"/>
          </p:cNvSpPr>
          <p:nvPr>
            <p:ph type="title"/>
          </p:nvPr>
        </p:nvSpPr>
        <p:spPr>
          <a:xfrm>
            <a:off x="457200" y="979363"/>
            <a:ext cx="8229600" cy="597198"/>
          </a:xfrm>
        </p:spPr>
        <p:txBody>
          <a:bodyPr/>
          <a:lstStyle/>
          <a:p>
            <a:r>
              <a:rPr lang="pl-PL" altLang="pl-PL" sz="2400" b="1" dirty="0">
                <a:latin typeface="+mn-lt"/>
                <a:cs typeface="Arial" pitchFamily="34" charset="0"/>
              </a:rPr>
              <a:t>Kryteria dostępu czyli podstawowe warunki do spełnienia</a:t>
            </a:r>
            <a:endParaRPr lang="pl-PL" sz="2400" dirty="0">
              <a:latin typeface="+mn-lt"/>
            </a:endParaRP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16</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a:solidFill>
                <a:schemeClr val="tx1"/>
              </a:solidFill>
              <a:latin typeface="Arial" pitchFamily="34" charset="0"/>
              <a:cs typeface="Arial" pitchFamily="34" charset="0"/>
            </a:endParaRPr>
          </a:p>
        </p:txBody>
      </p:sp>
      <p:sp>
        <p:nvSpPr>
          <p:cNvPr id="8" name="pole tekstowe 7"/>
          <p:cNvSpPr txBox="1"/>
          <p:nvPr/>
        </p:nvSpPr>
        <p:spPr>
          <a:xfrm>
            <a:off x="467544" y="1648850"/>
            <a:ext cx="8064896" cy="4464496"/>
          </a:xfrm>
          <a:prstGeom prst="rect">
            <a:avLst/>
          </a:prstGeom>
          <a:noFill/>
        </p:spPr>
        <p:txBody>
          <a:bodyPr wrap="square" rtlCol="0">
            <a:normAutofit fontScale="92500" lnSpcReduction="20000"/>
          </a:bodyPr>
          <a:lstStyle/>
          <a:p>
            <a:pPr algn="just"/>
            <a:endParaRPr lang="pl-PL" sz="2000" b="1" dirty="0">
              <a:latin typeface="+mn-lt"/>
              <a:cs typeface="Arial" pitchFamily="34" charset="0"/>
            </a:endParaRPr>
          </a:p>
          <a:p>
            <a:pPr marL="342900" indent="-342900" algn="just"/>
            <a:r>
              <a:rPr lang="pl-PL" sz="1900" b="1" dirty="0">
                <a:latin typeface="+mn-lt"/>
              </a:rPr>
              <a:t>5. Kryterium formy wsparcia</a:t>
            </a:r>
          </a:p>
          <a:p>
            <a:pPr algn="just"/>
            <a:endParaRPr lang="pl-PL" sz="1900" b="1" dirty="0">
              <a:latin typeface="+mn-lt"/>
            </a:endParaRPr>
          </a:p>
          <a:p>
            <a:pPr algn="just"/>
            <a:r>
              <a:rPr lang="pl-PL" sz="1900" dirty="0">
                <a:latin typeface="+mn-lt"/>
              </a:rPr>
              <a:t>Czy w treści wniosku zostało zawarte oświadczenie wskazujące, że </a:t>
            </a:r>
            <a:r>
              <a:rPr lang="pl-PL" sz="1900" b="1" dirty="0">
                <a:latin typeface="+mn-lt"/>
              </a:rPr>
              <a:t>przeprowadzono Diagnozę potrzeb edukacyjnych,</a:t>
            </a:r>
            <a:r>
              <a:rPr lang="pl-PL" sz="1900" dirty="0">
                <a:latin typeface="+mn-lt"/>
              </a:rPr>
              <a:t> która </a:t>
            </a:r>
            <a:r>
              <a:rPr lang="pl-PL" sz="1900" b="1" dirty="0">
                <a:latin typeface="+mn-lt"/>
              </a:rPr>
              <a:t>została zatwierdzona </a:t>
            </a:r>
            <a:r>
              <a:rPr lang="pl-PL" sz="1900" dirty="0">
                <a:latin typeface="+mn-lt"/>
              </a:rPr>
              <a:t>przez organ prowadzący, a zaplanowane </a:t>
            </a:r>
            <a:r>
              <a:rPr lang="pl-PL" sz="1900" b="1" dirty="0">
                <a:latin typeface="+mn-lt"/>
              </a:rPr>
              <a:t>działania</a:t>
            </a:r>
            <a:r>
              <a:rPr lang="pl-PL" sz="1900" dirty="0">
                <a:latin typeface="+mn-lt"/>
              </a:rPr>
              <a:t> w projekcie </a:t>
            </a:r>
            <a:r>
              <a:rPr lang="pl-PL" sz="1900" b="1" dirty="0">
                <a:latin typeface="+mn-lt"/>
              </a:rPr>
              <a:t>odpowiadają na potrzeby w niej zidentyfikowane</a:t>
            </a:r>
            <a:r>
              <a:rPr lang="pl-PL" sz="1900" dirty="0">
                <a:latin typeface="+mn-lt"/>
              </a:rPr>
              <a:t>?</a:t>
            </a:r>
          </a:p>
          <a:p>
            <a:pPr algn="just"/>
            <a:r>
              <a:rPr lang="pl-PL" sz="1900" dirty="0">
                <a:latin typeface="+mn-lt"/>
              </a:rPr>
              <a:t> </a:t>
            </a:r>
          </a:p>
          <a:p>
            <a:pPr algn="just"/>
            <a:r>
              <a:rPr lang="pl-PL" sz="1900" dirty="0">
                <a:latin typeface="+mn-lt"/>
              </a:rPr>
              <a:t>Wprowadzenie kryterium ma na celu wybór projektów, w ramach których będą realizowane </a:t>
            </a:r>
            <a:r>
              <a:rPr lang="pl-PL" sz="1900" u="sng" dirty="0">
                <a:latin typeface="+mn-lt"/>
              </a:rPr>
              <a:t>działania projektowe odpowiadające indywidualnie zdiagnozowanemu zapotrzebowaniu szkół lub placówek systemu oświaty z uwzględnieniem indywidualnych potrzeb rozwojowych i edukacyjnych oraz możliwości psychofizycznych uczniów objętych wsparciem.</a:t>
            </a:r>
            <a:r>
              <a:rPr lang="pl-PL" sz="1900" dirty="0">
                <a:latin typeface="+mn-lt"/>
              </a:rPr>
              <a:t> Diagnoza, o której mowa w kryterium </a:t>
            </a:r>
            <a:r>
              <a:rPr lang="pl-PL" sz="1900" u="sng" dirty="0">
                <a:latin typeface="+mn-lt"/>
              </a:rPr>
              <a:t>uwzględnia planowane zmiany w zakresie reformy systemu oświaty</a:t>
            </a:r>
            <a:r>
              <a:rPr lang="pl-PL" sz="1900" dirty="0">
                <a:latin typeface="+mn-lt"/>
              </a:rPr>
              <a:t> oraz ewentualne działania dostosowujące wsparcie zaplanowane w ramach projektu. Kryterium dotyczy </a:t>
            </a:r>
            <a:r>
              <a:rPr lang="pl-PL" sz="1900" u="sng" dirty="0">
                <a:latin typeface="+mn-lt"/>
              </a:rPr>
              <a:t>wszystkich typów projektów</a:t>
            </a:r>
            <a:r>
              <a:rPr lang="pl-PL" sz="1900" dirty="0">
                <a:latin typeface="+mn-lt"/>
              </a:rPr>
              <a:t>. Kryterium zostanie zweryfikowane na podstawie </a:t>
            </a:r>
            <a:r>
              <a:rPr lang="pl-PL" sz="1900" b="1" dirty="0" smtClean="0">
                <a:latin typeface="+mn-lt"/>
              </a:rPr>
              <a:t>oświadczenia w załączniku do wniosku </a:t>
            </a:r>
            <a:r>
              <a:rPr lang="pl-PL" sz="1900" b="1" dirty="0">
                <a:latin typeface="+mn-lt"/>
              </a:rPr>
              <a:t>o </a:t>
            </a:r>
            <a:r>
              <a:rPr lang="pl-PL" sz="1900" b="1" dirty="0" smtClean="0">
                <a:latin typeface="+mn-lt"/>
              </a:rPr>
              <a:t>dofinansowanie.</a:t>
            </a:r>
            <a:endParaRPr lang="pl-PL" sz="1900" b="1" dirty="0">
              <a:latin typeface="+mn-lt"/>
            </a:endParaRPr>
          </a:p>
          <a:p>
            <a:pPr algn="just"/>
            <a:endParaRPr lang="pl-PL" sz="1900" dirty="0">
              <a:latin typeface="+mn-lt"/>
            </a:endParaRPr>
          </a:p>
          <a:p>
            <a:pPr algn="just"/>
            <a:r>
              <a:rPr lang="pl-PL" sz="1900" dirty="0">
                <a:latin typeface="+mn-lt"/>
              </a:rPr>
              <a:t>Tak/Nie (odrzucenie wniosku)</a:t>
            </a:r>
          </a:p>
          <a:p>
            <a:pPr marL="285750" indent="-285750" algn="just">
              <a:buFontTx/>
              <a:buChar char="-"/>
            </a:pPr>
            <a:endParaRPr lang="pl-PL" sz="1600" b="1" dirty="0">
              <a:latin typeface="+mn-lt"/>
            </a:endParaRPr>
          </a:p>
          <a:p>
            <a:endParaRPr lang="pl-PL" sz="1600" b="1" dirty="0">
              <a:latin typeface="+mn-lt"/>
            </a:endParaRPr>
          </a:p>
        </p:txBody>
      </p:sp>
    </p:spTree>
    <p:extLst>
      <p:ext uri="{BB962C8B-B14F-4D97-AF65-F5344CB8AC3E}">
        <p14:creationId xmlns:p14="http://schemas.microsoft.com/office/powerpoint/2010/main" xmlns="" val="1924434768"/>
      </p:ext>
    </p:extLst>
  </p:cSld>
  <p:clrMapOvr>
    <a:masterClrMapping/>
  </p:clrMapOvr>
  <p:transition spd="med">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ymbol zastępczy zawartości 5"/>
          <p:cNvSpPr txBox="1">
            <a:spLocks/>
          </p:cNvSpPr>
          <p:nvPr/>
        </p:nvSpPr>
        <p:spPr bwMode="auto">
          <a:xfrm>
            <a:off x="-252536" y="1412900"/>
            <a:ext cx="8642350" cy="5040312"/>
          </a:xfrm>
          <a:prstGeom prst="rect">
            <a:avLst/>
          </a:prstGeom>
          <a:noFill/>
          <a:ln w="9525">
            <a:noFill/>
            <a:miter lim="800000"/>
            <a:headEnd/>
            <a:tailEnd/>
          </a:ln>
        </p:spPr>
        <p:txBody>
          <a:bodyPr/>
          <a:lstStyle/>
          <a:p>
            <a:pPr marL="558800" indent="-514350" algn="just" eaLnBrk="1" hangingPunct="1">
              <a:buClr>
                <a:srgbClr val="0070C0"/>
              </a:buClr>
              <a:buFont typeface="Calibri" pitchFamily="34" charset="0"/>
              <a:buAutoNum type="arabicPeriod"/>
            </a:pPr>
            <a:endParaRPr lang="pl-PL" altLang="pl-PL">
              <a:solidFill>
                <a:srgbClr val="000000"/>
              </a:solidFill>
              <a:latin typeface="Calibri" pitchFamily="34" charset="0"/>
            </a:endParaRPr>
          </a:p>
        </p:txBody>
      </p:sp>
      <p:sp>
        <p:nvSpPr>
          <p:cNvPr id="2" name="Tytuł 1"/>
          <p:cNvSpPr>
            <a:spLocks noGrp="1"/>
          </p:cNvSpPr>
          <p:nvPr>
            <p:ph type="title"/>
          </p:nvPr>
        </p:nvSpPr>
        <p:spPr>
          <a:xfrm>
            <a:off x="457200" y="979363"/>
            <a:ext cx="8229600" cy="597198"/>
          </a:xfrm>
        </p:spPr>
        <p:txBody>
          <a:bodyPr/>
          <a:lstStyle/>
          <a:p>
            <a:r>
              <a:rPr lang="pl-PL" altLang="pl-PL" sz="2400" b="1" dirty="0">
                <a:latin typeface="+mn-lt"/>
                <a:cs typeface="Arial" pitchFamily="34" charset="0"/>
              </a:rPr>
              <a:t>Kryteria dostępu czyli podstawowe warunki do spełnienia</a:t>
            </a:r>
            <a:endParaRPr lang="pl-PL" sz="2400" dirty="0">
              <a:latin typeface="+mn-lt"/>
            </a:endParaRP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17</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a:solidFill>
                <a:schemeClr val="tx1"/>
              </a:solidFill>
              <a:latin typeface="Arial" pitchFamily="34" charset="0"/>
              <a:cs typeface="Arial" pitchFamily="34" charset="0"/>
            </a:endParaRPr>
          </a:p>
        </p:txBody>
      </p:sp>
      <p:sp>
        <p:nvSpPr>
          <p:cNvPr id="8" name="pole tekstowe 7"/>
          <p:cNvSpPr txBox="1"/>
          <p:nvPr/>
        </p:nvSpPr>
        <p:spPr>
          <a:xfrm>
            <a:off x="467544" y="1648850"/>
            <a:ext cx="8136904" cy="4464496"/>
          </a:xfrm>
          <a:prstGeom prst="rect">
            <a:avLst/>
          </a:prstGeom>
          <a:noFill/>
        </p:spPr>
        <p:txBody>
          <a:bodyPr wrap="square" rtlCol="0">
            <a:normAutofit fontScale="47500" lnSpcReduction="20000"/>
          </a:bodyPr>
          <a:lstStyle/>
          <a:p>
            <a:pPr algn="just"/>
            <a:endParaRPr lang="pl-PL" sz="2000" b="1" dirty="0">
              <a:latin typeface="+mn-lt"/>
              <a:cs typeface="Arial" pitchFamily="34" charset="0"/>
            </a:endParaRPr>
          </a:p>
          <a:p>
            <a:pPr marL="342900" indent="-342900" algn="just"/>
            <a:endParaRPr lang="pl-PL" sz="2200" b="1" dirty="0">
              <a:latin typeface="+mn-lt"/>
            </a:endParaRPr>
          </a:p>
          <a:p>
            <a:pPr marL="342900" indent="-342900" algn="just"/>
            <a:r>
              <a:rPr lang="pl-PL" sz="2500" b="1" dirty="0">
                <a:latin typeface="+mn-lt"/>
              </a:rPr>
              <a:t>6. Kryterium formy wsparcia</a:t>
            </a:r>
          </a:p>
          <a:p>
            <a:pPr algn="just"/>
            <a:endParaRPr lang="pl-PL" sz="2500" b="1" dirty="0">
              <a:latin typeface="+mn-lt"/>
            </a:endParaRPr>
          </a:p>
          <a:p>
            <a:pPr algn="just"/>
            <a:r>
              <a:rPr lang="pl-PL" sz="2500" dirty="0">
                <a:latin typeface="+mn-lt"/>
              </a:rPr>
              <a:t>Czy w przypadku gdy projekt obejmuje działania polegające na:</a:t>
            </a:r>
          </a:p>
          <a:p>
            <a:pPr algn="just"/>
            <a:endParaRPr lang="pl-PL" sz="2500" dirty="0">
              <a:latin typeface="+mn-lt"/>
            </a:endParaRPr>
          </a:p>
          <a:p>
            <a:pPr lvl="0" algn="just"/>
            <a:r>
              <a:rPr lang="pl-PL" sz="2500" dirty="0">
                <a:latin typeface="+mn-lt"/>
              </a:rPr>
              <a:t>	a) wyposażeniu szkolnych pracowni w narzędzia do nauczania przedmiotów przyrodniczych lub 	matematyki i/lub</a:t>
            </a:r>
          </a:p>
          <a:p>
            <a:pPr lvl="0" algn="just"/>
            <a:r>
              <a:rPr lang="pl-PL" sz="2500" dirty="0">
                <a:latin typeface="+mn-lt"/>
              </a:rPr>
              <a:t>	b) wyposażeniu szkół lub placówek systemu oświaty w pomoce dydaktyczne oraz narzędzia TIK niezbędne 	do realizacji programów nauczania w szkołach lub placówkach systemu oświaty, w tym zapewnienie 	odpowiedniej infrastruktury sieciowo-usługowej i/lub</a:t>
            </a:r>
          </a:p>
          <a:p>
            <a:pPr lvl="0" algn="just"/>
            <a:r>
              <a:rPr lang="pl-PL" sz="2500" dirty="0">
                <a:latin typeface="+mn-lt"/>
              </a:rPr>
              <a:t>	c) doposażeniu szkół lub placówek systemu oświaty w pomoce dydaktyczne oraz specjalistycznych </a:t>
            </a:r>
            <a:r>
              <a:rPr lang="pl-PL" sz="2500" dirty="0" smtClean="0">
                <a:latin typeface="+mn-lt"/>
              </a:rPr>
              <a:t>sprzęt </a:t>
            </a:r>
            <a:r>
              <a:rPr lang="pl-PL" sz="2500" dirty="0">
                <a:latin typeface="+mn-lt"/>
              </a:rPr>
              <a:t>do </a:t>
            </a:r>
            <a:r>
              <a:rPr lang="pl-PL" sz="2500" dirty="0" smtClean="0">
                <a:latin typeface="+mn-lt"/>
              </a:rPr>
              <a:t>	rozpoznawania </a:t>
            </a:r>
            <a:r>
              <a:rPr lang="pl-PL" sz="2500" dirty="0">
                <a:latin typeface="+mn-lt"/>
              </a:rPr>
              <a:t>potrzeb rozwojowych, edukacyjnych i możliwości psychofizycznych oraz 	wspomagania 	rozwoju i </a:t>
            </a:r>
            <a:r>
              <a:rPr lang="pl-PL" sz="2500" dirty="0" smtClean="0">
                <a:latin typeface="+mn-lt"/>
              </a:rPr>
              <a:t>	prowadzenia </a:t>
            </a:r>
            <a:r>
              <a:rPr lang="pl-PL" sz="2500" dirty="0">
                <a:latin typeface="+mn-lt"/>
              </a:rPr>
              <a:t>terapii uczniów ze specjalnymi potrzebami edukacyjnymi, a także </a:t>
            </a:r>
            <a:r>
              <a:rPr lang="pl-PL" sz="2500" dirty="0" smtClean="0">
                <a:latin typeface="+mn-lt"/>
              </a:rPr>
              <a:t>podręczniki </a:t>
            </a:r>
            <a:r>
              <a:rPr lang="pl-PL" sz="2500" dirty="0">
                <a:latin typeface="+mn-lt"/>
              </a:rPr>
              <a:t>szkolne i materiały </a:t>
            </a:r>
            <a:r>
              <a:rPr lang="pl-PL" sz="2500" dirty="0" smtClean="0">
                <a:latin typeface="+mn-lt"/>
              </a:rPr>
              <a:t>	dydaktyczne </a:t>
            </a:r>
            <a:r>
              <a:rPr lang="pl-PL" sz="2500" dirty="0">
                <a:latin typeface="+mn-lt"/>
              </a:rPr>
              <a:t>dostosowane do potrzeb uczniów z niepełnosprawnością,</a:t>
            </a:r>
          </a:p>
          <a:p>
            <a:pPr algn="just"/>
            <a:endParaRPr lang="pl-PL" sz="2500" dirty="0">
              <a:latin typeface="+mn-lt"/>
            </a:endParaRPr>
          </a:p>
          <a:p>
            <a:pPr algn="just"/>
            <a:r>
              <a:rPr lang="pl-PL" sz="2500" dirty="0">
                <a:latin typeface="+mn-lt"/>
              </a:rPr>
              <a:t>w treści wniosku zostało zawarte </a:t>
            </a:r>
            <a:r>
              <a:rPr lang="pl-PL" sz="2500" b="1" dirty="0">
                <a:latin typeface="+mn-lt"/>
              </a:rPr>
              <a:t>oświadczenie</a:t>
            </a:r>
            <a:r>
              <a:rPr lang="pl-PL" sz="2500" dirty="0">
                <a:latin typeface="+mn-lt"/>
              </a:rPr>
              <a:t> wskazujące, </a:t>
            </a:r>
            <a:r>
              <a:rPr lang="pl-PL" sz="2500" b="1" dirty="0">
                <a:latin typeface="+mn-lt"/>
              </a:rPr>
              <a:t>że przeprowadzona Diagnoza potrzeb edukacyjnych zawiera wnioski z przeprowadzonego spisu inwentarza oraz oceny stanu technicznego posiadanego wyposażenia</a:t>
            </a:r>
            <a:r>
              <a:rPr lang="pl-PL" sz="2500" dirty="0">
                <a:latin typeface="+mn-lt"/>
              </a:rPr>
              <a:t>?</a:t>
            </a:r>
          </a:p>
          <a:p>
            <a:pPr algn="just"/>
            <a:r>
              <a:rPr lang="pl-PL" sz="2500" dirty="0">
                <a:latin typeface="+mn-lt"/>
              </a:rPr>
              <a:t> </a:t>
            </a:r>
          </a:p>
          <a:p>
            <a:pPr algn="just"/>
            <a:r>
              <a:rPr lang="pl-PL" sz="2500" dirty="0">
                <a:latin typeface="+mn-lt"/>
              </a:rPr>
              <a:t>Wprowadzenie kryterium ma na celu wybór projektów, w ramach których będą realizowane działania projektowe z zakresu doposażenia i wyposażania szkół w pomoce dydaktyczne, narzędzia, infrastrukturę, sprzęt, podręczniki szkolne i materiały dydaktyczne odpowiadające indywidualnie zdiagnozowanemu zapotrzebowaniu szkół lub placówek systemu oświaty z uwzględnieniem </a:t>
            </a:r>
            <a:r>
              <a:rPr lang="pl-PL" sz="2500" u="sng" dirty="0">
                <a:latin typeface="+mn-lt"/>
              </a:rPr>
              <a:t>analizy posiadanych zasobów</a:t>
            </a:r>
            <a:r>
              <a:rPr lang="pl-PL" sz="2500" dirty="0">
                <a:latin typeface="+mn-lt"/>
              </a:rPr>
              <a:t>. Kryterium </a:t>
            </a:r>
            <a:r>
              <a:rPr lang="pl-PL" sz="2500" u="sng" dirty="0">
                <a:latin typeface="+mn-lt"/>
              </a:rPr>
              <a:t>nie dotyczy projektów nie zakładających działań związanych z doposażeniem i wyposażaniem szkół</a:t>
            </a:r>
            <a:r>
              <a:rPr lang="pl-PL" sz="2500" dirty="0">
                <a:latin typeface="+mn-lt"/>
              </a:rPr>
              <a:t>. Kryterium zostanie zweryfikowane na podstawie </a:t>
            </a:r>
            <a:r>
              <a:rPr lang="pl-PL" sz="2500" b="1" dirty="0" smtClean="0">
                <a:latin typeface="+mn-lt"/>
              </a:rPr>
              <a:t>oświadczenia zawartego w załączniku do wniosku </a:t>
            </a:r>
            <a:r>
              <a:rPr lang="pl-PL" sz="2500" b="1" dirty="0">
                <a:latin typeface="+mn-lt"/>
              </a:rPr>
              <a:t>o </a:t>
            </a:r>
            <a:r>
              <a:rPr lang="pl-PL" sz="2500" b="1" dirty="0" smtClean="0">
                <a:latin typeface="+mn-lt"/>
              </a:rPr>
              <a:t>dofinansowanie.</a:t>
            </a:r>
            <a:endParaRPr lang="pl-PL" sz="2500" b="1" dirty="0">
              <a:latin typeface="+mn-lt"/>
            </a:endParaRPr>
          </a:p>
          <a:p>
            <a:pPr algn="just"/>
            <a:endParaRPr lang="pl-PL" sz="2500" b="1" dirty="0">
              <a:latin typeface="+mn-lt"/>
            </a:endParaRPr>
          </a:p>
          <a:p>
            <a:pPr algn="just"/>
            <a:r>
              <a:rPr lang="pl-PL" sz="2500" dirty="0">
                <a:latin typeface="+mn-lt"/>
              </a:rPr>
              <a:t>Tak/Nie/</a:t>
            </a:r>
            <a:r>
              <a:rPr lang="pl-PL" sz="2500" dirty="0" err="1">
                <a:latin typeface="+mn-lt"/>
              </a:rPr>
              <a:t>Nie</a:t>
            </a:r>
            <a:r>
              <a:rPr lang="pl-PL" sz="2500" dirty="0">
                <a:latin typeface="+mn-lt"/>
              </a:rPr>
              <a:t> dotyczy</a:t>
            </a:r>
            <a:endParaRPr lang="pl-PL" sz="2500" b="1" dirty="0">
              <a:latin typeface="+mn-lt"/>
            </a:endParaRPr>
          </a:p>
          <a:p>
            <a:endParaRPr lang="pl-PL" sz="2500" b="1" dirty="0">
              <a:latin typeface="+mn-lt"/>
            </a:endParaRPr>
          </a:p>
        </p:txBody>
      </p:sp>
    </p:spTree>
    <p:extLst>
      <p:ext uri="{BB962C8B-B14F-4D97-AF65-F5344CB8AC3E}">
        <p14:creationId xmlns:p14="http://schemas.microsoft.com/office/powerpoint/2010/main" xmlns="" val="1924434768"/>
      </p:ext>
    </p:extLst>
  </p:cSld>
  <p:clrMapOvr>
    <a:masterClrMapping/>
  </p:clrMapOvr>
  <p:transition spd="med">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ymbol zastępczy zawartości 5"/>
          <p:cNvSpPr txBox="1">
            <a:spLocks/>
          </p:cNvSpPr>
          <p:nvPr/>
        </p:nvSpPr>
        <p:spPr bwMode="auto">
          <a:xfrm>
            <a:off x="-252536" y="1412900"/>
            <a:ext cx="8642350" cy="5040312"/>
          </a:xfrm>
          <a:prstGeom prst="rect">
            <a:avLst/>
          </a:prstGeom>
          <a:noFill/>
          <a:ln w="9525">
            <a:noFill/>
            <a:miter lim="800000"/>
            <a:headEnd/>
            <a:tailEnd/>
          </a:ln>
        </p:spPr>
        <p:txBody>
          <a:bodyPr/>
          <a:lstStyle/>
          <a:p>
            <a:pPr marL="558800" indent="-514350" algn="just" eaLnBrk="1" hangingPunct="1">
              <a:buClr>
                <a:srgbClr val="0070C0"/>
              </a:buClr>
              <a:buFont typeface="Calibri" pitchFamily="34" charset="0"/>
              <a:buAutoNum type="arabicPeriod"/>
            </a:pPr>
            <a:endParaRPr lang="pl-PL" altLang="pl-PL">
              <a:solidFill>
                <a:srgbClr val="000000"/>
              </a:solidFill>
              <a:latin typeface="Calibri" pitchFamily="34" charset="0"/>
            </a:endParaRPr>
          </a:p>
        </p:txBody>
      </p:sp>
      <p:sp>
        <p:nvSpPr>
          <p:cNvPr id="2" name="Tytuł 1"/>
          <p:cNvSpPr>
            <a:spLocks noGrp="1"/>
          </p:cNvSpPr>
          <p:nvPr>
            <p:ph type="title"/>
          </p:nvPr>
        </p:nvSpPr>
        <p:spPr>
          <a:xfrm>
            <a:off x="457200" y="979363"/>
            <a:ext cx="8229600" cy="597198"/>
          </a:xfrm>
        </p:spPr>
        <p:txBody>
          <a:bodyPr/>
          <a:lstStyle/>
          <a:p>
            <a:r>
              <a:rPr lang="pl-PL" altLang="pl-PL" sz="2400" b="1" dirty="0">
                <a:latin typeface="+mn-lt"/>
                <a:cs typeface="Arial" pitchFamily="34" charset="0"/>
              </a:rPr>
              <a:t>Diagnoza potrzeb edukacyjnych</a:t>
            </a:r>
            <a:endParaRPr lang="pl-PL" sz="2400" dirty="0">
              <a:latin typeface="+mn-lt"/>
            </a:endParaRP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18</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r>
              <a:rPr lang="pl-PL" sz="1600" b="1" dirty="0">
                <a:solidFill>
                  <a:schemeClr val="tx1"/>
                </a:solidFill>
                <a:cs typeface="Arial" pitchFamily="34" charset="0"/>
              </a:rPr>
              <a:t>Załącznik nr 4 do Regulaminu konkursu</a:t>
            </a:r>
          </a:p>
          <a:p>
            <a:pPr algn="just">
              <a:buFont typeface="Arial" pitchFamily="34" charset="0"/>
              <a:buChar char="•"/>
            </a:pPr>
            <a:r>
              <a:rPr lang="pl-PL" sz="1600" dirty="0">
                <a:solidFill>
                  <a:schemeClr val="tx1"/>
                </a:solidFill>
              </a:rPr>
              <a:t>powinna </a:t>
            </a:r>
            <a:r>
              <a:rPr lang="pl-PL" sz="1600" b="1" dirty="0">
                <a:solidFill>
                  <a:schemeClr val="tx1"/>
                </a:solidFill>
              </a:rPr>
              <a:t>dotyczyć szkoły/szkół </a:t>
            </a:r>
            <a:r>
              <a:rPr lang="pl-PL" sz="1600" dirty="0">
                <a:solidFill>
                  <a:schemeClr val="tx1"/>
                </a:solidFill>
              </a:rPr>
              <a:t>lub placówki/placówek systemu oświaty </a:t>
            </a:r>
            <a:r>
              <a:rPr lang="pl-PL" sz="1600" b="1" dirty="0">
                <a:solidFill>
                  <a:schemeClr val="tx1"/>
                </a:solidFill>
              </a:rPr>
              <a:t>podlegającej/podlegających pod dany organ prowadzący</a:t>
            </a:r>
            <a:r>
              <a:rPr lang="pl-PL" sz="1600" dirty="0">
                <a:solidFill>
                  <a:schemeClr val="tx1"/>
                </a:solidFill>
              </a:rPr>
              <a:t>, planowanej/planowanych do objęcia wsparciem w projekcie; </a:t>
            </a:r>
          </a:p>
          <a:p>
            <a:pPr algn="just">
              <a:buFont typeface="Arial" pitchFamily="34" charset="0"/>
              <a:buChar char="•"/>
            </a:pPr>
            <a:r>
              <a:rPr lang="pl-PL" sz="1600" dirty="0">
                <a:solidFill>
                  <a:schemeClr val="tx1"/>
                </a:solidFill>
              </a:rPr>
              <a:t>powinna </a:t>
            </a:r>
            <a:r>
              <a:rPr lang="pl-PL" sz="1600" b="1" dirty="0">
                <a:solidFill>
                  <a:schemeClr val="tx1"/>
                </a:solidFill>
              </a:rPr>
              <a:t>uwzględniać indywidualne potrzeby rozwojowe i edukacyjne oraz możliwości psychofizyczne uczniów objętych wsparciem;</a:t>
            </a:r>
          </a:p>
          <a:p>
            <a:pPr algn="just">
              <a:buFont typeface="Arial" pitchFamily="34" charset="0"/>
              <a:buChar char="•"/>
            </a:pPr>
            <a:r>
              <a:rPr lang="pl-PL" sz="1600" dirty="0">
                <a:solidFill>
                  <a:schemeClr val="tx1"/>
                </a:solidFill>
              </a:rPr>
              <a:t>powinna być </a:t>
            </a:r>
            <a:r>
              <a:rPr lang="pl-PL" sz="1600" b="1" dirty="0">
                <a:solidFill>
                  <a:schemeClr val="tx1"/>
                </a:solidFill>
              </a:rPr>
              <a:t>przygotowana i przeprowadzona przez szkołę</a:t>
            </a:r>
            <a:r>
              <a:rPr lang="pl-PL" sz="1600" dirty="0">
                <a:solidFill>
                  <a:schemeClr val="tx1"/>
                </a:solidFill>
              </a:rPr>
              <a:t>, placówkę systemu oświaty lub inny podmiot prowadzący działalność o charakterze edukacyjnym lub badawczym; </a:t>
            </a:r>
          </a:p>
          <a:p>
            <a:pPr algn="just">
              <a:buFont typeface="Arial" pitchFamily="34" charset="0"/>
              <a:buChar char="•"/>
            </a:pPr>
            <a:r>
              <a:rPr lang="pl-PL" sz="1600" dirty="0">
                <a:solidFill>
                  <a:schemeClr val="tx1"/>
                </a:solidFill>
              </a:rPr>
              <a:t>można korzystać ze wsparcia instytucji systemu wspomagania pracy szkół tj. placówki doskonalenia nauczycieli, poradni psychologiczno-pedagogicznych, biblioteki pedagogicznej; </a:t>
            </a:r>
          </a:p>
          <a:p>
            <a:pPr algn="just">
              <a:buFont typeface="Arial" pitchFamily="34" charset="0"/>
              <a:buChar char="•"/>
            </a:pPr>
            <a:r>
              <a:rPr lang="pl-PL" sz="1600" dirty="0">
                <a:solidFill>
                  <a:schemeClr val="tx1"/>
                </a:solidFill>
              </a:rPr>
              <a:t>powinna </a:t>
            </a:r>
            <a:r>
              <a:rPr lang="pl-PL" sz="1600" b="1" u="sng" dirty="0">
                <a:solidFill>
                  <a:schemeClr val="tx1"/>
                </a:solidFill>
              </a:rPr>
              <a:t>być zatwierdzona przez organ prowadzący przed złożeniem wniosku o dofinansowanie</a:t>
            </a:r>
            <a:r>
              <a:rPr lang="pl-PL" sz="1600" dirty="0">
                <a:solidFill>
                  <a:schemeClr val="tx1"/>
                </a:solidFill>
              </a:rPr>
              <a:t>; </a:t>
            </a:r>
          </a:p>
          <a:p>
            <a:pPr algn="just">
              <a:buFont typeface="Arial" pitchFamily="34" charset="0"/>
              <a:buChar char="•"/>
            </a:pPr>
            <a:r>
              <a:rPr lang="pl-PL" sz="1600" dirty="0">
                <a:solidFill>
                  <a:schemeClr val="tx1"/>
                </a:solidFill>
              </a:rPr>
              <a:t>nie jest załączana do wniosku o dofinansowanie; </a:t>
            </a:r>
          </a:p>
          <a:p>
            <a:pPr algn="just">
              <a:buFont typeface="Arial" pitchFamily="34" charset="0"/>
              <a:buChar char="•"/>
            </a:pPr>
            <a:r>
              <a:rPr lang="pl-PL" sz="1600" b="1" dirty="0">
                <a:solidFill>
                  <a:schemeClr val="tx1"/>
                </a:solidFill>
              </a:rPr>
              <a:t>najważniejsze wnioski </a:t>
            </a:r>
            <a:r>
              <a:rPr lang="pl-PL" sz="1600" dirty="0">
                <a:solidFill>
                  <a:schemeClr val="tx1"/>
                </a:solidFill>
              </a:rPr>
              <a:t>z </a:t>
            </a:r>
            <a:r>
              <a:rPr lang="pl-PL" sz="1600" i="1" dirty="0">
                <a:solidFill>
                  <a:schemeClr val="tx1"/>
                </a:solidFill>
              </a:rPr>
              <a:t>Diagnozy </a:t>
            </a:r>
            <a:r>
              <a:rPr lang="pl-PL" sz="1600" b="1" dirty="0" smtClean="0">
                <a:solidFill>
                  <a:schemeClr val="tx1"/>
                </a:solidFill>
              </a:rPr>
              <a:t>powinny </a:t>
            </a:r>
            <a:r>
              <a:rPr lang="pl-PL" sz="1600" b="1" dirty="0">
                <a:solidFill>
                  <a:schemeClr val="tx1"/>
                </a:solidFill>
              </a:rPr>
              <a:t>zostać zawarte w treści wniosku o dofinansowanie;</a:t>
            </a:r>
          </a:p>
          <a:p>
            <a:pPr algn="just">
              <a:buFont typeface="Arial" pitchFamily="34" charset="0"/>
              <a:buChar char="•"/>
            </a:pPr>
            <a:r>
              <a:rPr lang="pl-PL" sz="1600" dirty="0" smtClean="0">
                <a:solidFill>
                  <a:schemeClr val="tx1"/>
                </a:solidFill>
              </a:rPr>
              <a:t>powinna </a:t>
            </a:r>
            <a:r>
              <a:rPr lang="pl-PL" sz="1600" dirty="0">
                <a:solidFill>
                  <a:schemeClr val="tx1"/>
                </a:solidFill>
              </a:rPr>
              <a:t>uwzględniać w </a:t>
            </a:r>
            <a:r>
              <a:rPr lang="pl-PL" sz="1600" i="1" dirty="0" smtClean="0">
                <a:solidFill>
                  <a:schemeClr val="tx1"/>
                </a:solidFill>
              </a:rPr>
              <a:t>Diagnozie  </a:t>
            </a:r>
            <a:r>
              <a:rPr lang="pl-PL" sz="1600" b="1" dirty="0" smtClean="0">
                <a:solidFill>
                  <a:schemeClr val="tx1"/>
                </a:solidFill>
              </a:rPr>
              <a:t>reformę</a:t>
            </a:r>
            <a:r>
              <a:rPr lang="pl-PL" sz="1600" b="1" i="1" dirty="0" smtClean="0">
                <a:solidFill>
                  <a:schemeClr val="tx1"/>
                </a:solidFill>
              </a:rPr>
              <a:t> </a:t>
            </a:r>
            <a:r>
              <a:rPr lang="pl-PL" sz="1600" b="1" dirty="0" smtClean="0">
                <a:solidFill>
                  <a:schemeClr val="tx1"/>
                </a:solidFill>
              </a:rPr>
              <a:t>oświaty i ewentualnie plany </a:t>
            </a:r>
            <a:r>
              <a:rPr lang="pl-PL" sz="1600" b="1" dirty="0">
                <a:solidFill>
                  <a:schemeClr val="tx1"/>
                </a:solidFill>
              </a:rPr>
              <a:t>dotyczące reorganizacji sieci szkół</a:t>
            </a:r>
            <a:r>
              <a:rPr lang="pl-PL" sz="1600" dirty="0">
                <a:solidFill>
                  <a:schemeClr val="tx1"/>
                </a:solidFill>
              </a:rPr>
              <a:t>;</a:t>
            </a:r>
          </a:p>
          <a:p>
            <a:pPr algn="just"/>
            <a:endParaRPr lang="pl-PL" sz="1200" dirty="0">
              <a:solidFill>
                <a:schemeClr val="tx1"/>
              </a:solidFill>
              <a:cs typeface="Arial" pitchFamily="34" charset="0"/>
            </a:endParaRPr>
          </a:p>
        </p:txBody>
      </p:sp>
      <p:sp>
        <p:nvSpPr>
          <p:cNvPr id="8" name="pole tekstowe 7"/>
          <p:cNvSpPr txBox="1"/>
          <p:nvPr/>
        </p:nvSpPr>
        <p:spPr>
          <a:xfrm>
            <a:off x="395536" y="1648850"/>
            <a:ext cx="7632848" cy="4464496"/>
          </a:xfrm>
          <a:prstGeom prst="rect">
            <a:avLst/>
          </a:prstGeom>
          <a:noFill/>
        </p:spPr>
        <p:txBody>
          <a:bodyPr wrap="square" rtlCol="0">
            <a:normAutofit/>
          </a:bodyPr>
          <a:lstStyle/>
          <a:p>
            <a:pPr algn="just"/>
            <a:endParaRPr lang="pl-PL" sz="2000" b="1" dirty="0">
              <a:latin typeface="+mn-lt"/>
              <a:cs typeface="Arial" pitchFamily="34" charset="0"/>
            </a:endParaRPr>
          </a:p>
          <a:p>
            <a:pPr marL="342900" indent="-342900" algn="just"/>
            <a:endParaRPr lang="pl-PL" sz="1600" b="1" dirty="0">
              <a:latin typeface="+mn-lt"/>
            </a:endParaRPr>
          </a:p>
          <a:p>
            <a:endParaRPr lang="pl-PL" sz="1600" b="1" dirty="0">
              <a:latin typeface="+mn-lt"/>
            </a:endParaRPr>
          </a:p>
        </p:txBody>
      </p:sp>
    </p:spTree>
    <p:extLst>
      <p:ext uri="{BB962C8B-B14F-4D97-AF65-F5344CB8AC3E}">
        <p14:creationId xmlns:p14="http://schemas.microsoft.com/office/powerpoint/2010/main" xmlns="" val="1924434768"/>
      </p:ext>
    </p:extLst>
  </p:cSld>
  <p:clrMapOvr>
    <a:masterClrMapping/>
  </p:clrMapOvr>
  <p:transition spd="med">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67544" y="1124744"/>
            <a:ext cx="8229600" cy="504056"/>
          </a:xfrm>
        </p:spPr>
        <p:txBody>
          <a:bodyPr/>
          <a:lstStyle/>
          <a:p>
            <a:pPr eaLnBrk="1" hangingPunct="1"/>
            <a:r>
              <a:rPr lang="pl-PL" altLang="pl-PL" sz="1800" b="1" dirty="0">
                <a:latin typeface="+mn-lt"/>
                <a:cs typeface="Arial" pitchFamily="34" charset="0"/>
              </a:rPr>
              <a:t>Kryteria formalne – </a:t>
            </a:r>
            <a:r>
              <a:rPr lang="pl-PL" altLang="pl-PL" sz="1800" b="1" dirty="0" smtClean="0">
                <a:latin typeface="+mn-lt"/>
                <a:cs typeface="Arial" pitchFamily="34" charset="0"/>
              </a:rPr>
              <a:t>11 </a:t>
            </a:r>
            <a:r>
              <a:rPr lang="pl-PL" altLang="pl-PL" sz="1800" b="1" dirty="0">
                <a:latin typeface="+mn-lt"/>
                <a:cs typeface="Arial" pitchFamily="34" charset="0"/>
              </a:rPr>
              <a:t>kryteriów</a:t>
            </a:r>
            <a:br>
              <a:rPr lang="pl-PL" altLang="pl-PL" sz="1800" b="1" dirty="0">
                <a:latin typeface="+mn-lt"/>
                <a:cs typeface="Arial" pitchFamily="34" charset="0"/>
              </a:rPr>
            </a:br>
            <a:r>
              <a:rPr lang="pl-PL" altLang="pl-PL" sz="1800" b="1" dirty="0">
                <a:latin typeface="+mn-lt"/>
                <a:cs typeface="Arial" pitchFamily="34" charset="0"/>
              </a:rPr>
              <a:t>szczegółowo opisane w Załączniku nr 1 </a:t>
            </a:r>
            <a:br>
              <a:rPr lang="pl-PL" altLang="pl-PL" sz="1800" b="1" dirty="0">
                <a:latin typeface="+mn-lt"/>
                <a:cs typeface="Arial" pitchFamily="34" charset="0"/>
              </a:rPr>
            </a:br>
            <a:r>
              <a:rPr lang="pl-PL" altLang="pl-PL" sz="1800" b="1" dirty="0">
                <a:latin typeface="+mn-lt"/>
                <a:cs typeface="Arial" pitchFamily="34" charset="0"/>
              </a:rPr>
              <a:t>Weryfikowane na zasadzie Tak/Nie/</a:t>
            </a:r>
            <a:r>
              <a:rPr lang="pl-PL" altLang="pl-PL" sz="1800" b="1" dirty="0" err="1">
                <a:latin typeface="+mn-lt"/>
                <a:cs typeface="Arial" pitchFamily="34" charset="0"/>
              </a:rPr>
              <a:t>Nie</a:t>
            </a:r>
            <a:r>
              <a:rPr lang="pl-PL" altLang="pl-PL" sz="1800" b="1" dirty="0">
                <a:latin typeface="+mn-lt"/>
                <a:cs typeface="Arial" pitchFamily="34" charset="0"/>
              </a:rPr>
              <a:t> dotyczy</a:t>
            </a: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19</a:t>
            </a:fld>
            <a:endParaRPr lang="pl-PL" altLang="pl-PL"/>
          </a:p>
        </p:txBody>
      </p:sp>
      <p:graphicFrame>
        <p:nvGraphicFramePr>
          <p:cNvPr id="6" name="Diagram 5"/>
          <p:cNvGraphicFramePr/>
          <p:nvPr>
            <p:extLst>
              <p:ext uri="{D42A27DB-BD31-4B8C-83A1-F6EECF244321}">
                <p14:modId xmlns:p14="http://schemas.microsoft.com/office/powerpoint/2010/main" xmlns="" val="3340878442"/>
              </p:ext>
            </p:extLst>
          </p:nvPr>
        </p:nvGraphicFramePr>
        <p:xfrm>
          <a:off x="467544" y="2060848"/>
          <a:ext cx="7776864" cy="352839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xmlns="" val="3017113074"/>
      </p:ext>
    </p:extLst>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2</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a:solidFill>
                <a:schemeClr val="tx1"/>
              </a:solidFill>
              <a:latin typeface="Arial" pitchFamily="34" charset="0"/>
              <a:cs typeface="Arial" pitchFamily="34" charset="0"/>
            </a:endParaRPr>
          </a:p>
        </p:txBody>
      </p:sp>
      <p:sp>
        <p:nvSpPr>
          <p:cNvPr id="8" name="pole tekstowe 7"/>
          <p:cNvSpPr txBox="1"/>
          <p:nvPr/>
        </p:nvSpPr>
        <p:spPr>
          <a:xfrm>
            <a:off x="489133" y="1692727"/>
            <a:ext cx="7632848" cy="4464496"/>
          </a:xfrm>
          <a:prstGeom prst="rect">
            <a:avLst/>
          </a:prstGeom>
          <a:noFill/>
        </p:spPr>
        <p:txBody>
          <a:bodyPr wrap="square" rtlCol="0">
            <a:normAutofit lnSpcReduction="10000"/>
          </a:bodyPr>
          <a:lstStyle/>
          <a:p>
            <a:pPr lvl="1"/>
            <a:endParaRPr lang="pl-PL" sz="1600" b="1" i="1" u="sng" dirty="0"/>
          </a:p>
          <a:p>
            <a:pPr lvl="1" algn="ctr"/>
            <a:r>
              <a:rPr lang="pl-PL" sz="2000" b="1" dirty="0" smtClean="0">
                <a:latin typeface="+mn-lt"/>
              </a:rPr>
              <a:t>RPDS.10.02.01-IZ.00-02-289/18 </a:t>
            </a:r>
            <a:r>
              <a:rPr lang="pl-PL" sz="2000" b="1" dirty="0">
                <a:latin typeface="+mn-lt"/>
              </a:rPr>
              <a:t>– konkurs </a:t>
            </a:r>
            <a:r>
              <a:rPr lang="pl-PL" sz="2000" b="1" dirty="0" smtClean="0">
                <a:latin typeface="+mn-lt"/>
              </a:rPr>
              <a:t>horyzontalny i OSI</a:t>
            </a:r>
            <a:endParaRPr lang="pl-PL" sz="2000" b="1" dirty="0">
              <a:latin typeface="+mn-lt"/>
            </a:endParaRPr>
          </a:p>
          <a:p>
            <a:pPr lvl="1" algn="ctr"/>
            <a:endParaRPr lang="pl-PL" sz="2000" b="1" dirty="0">
              <a:latin typeface="+mn-lt"/>
            </a:endParaRPr>
          </a:p>
          <a:p>
            <a:pPr lvl="1"/>
            <a:endParaRPr lang="pl-PL" sz="2000" b="1" i="1" u="sng" dirty="0">
              <a:latin typeface="+mn-lt"/>
            </a:endParaRPr>
          </a:p>
          <a:p>
            <a:pPr lvl="1" algn="ctr"/>
            <a:endParaRPr lang="pl-PL" sz="2000" b="1" dirty="0">
              <a:latin typeface="+mn-lt"/>
            </a:endParaRPr>
          </a:p>
          <a:p>
            <a:pPr lvl="1" algn="ctr"/>
            <a:r>
              <a:rPr lang="pl-PL" sz="2000" b="1" dirty="0">
                <a:latin typeface="+mn-lt"/>
              </a:rPr>
              <a:t>Konkurs dla </a:t>
            </a:r>
            <a:r>
              <a:rPr lang="pl-PL" sz="2000" b="1" dirty="0" smtClean="0">
                <a:latin typeface="+mn-lt"/>
              </a:rPr>
              <a:t>Wnioskodawców chcących </a:t>
            </a:r>
            <a:r>
              <a:rPr lang="pl-PL" sz="2000" b="1" dirty="0">
                <a:latin typeface="+mn-lt"/>
              </a:rPr>
              <a:t>realizować projekt:</a:t>
            </a:r>
          </a:p>
          <a:p>
            <a:pPr lvl="1" algn="ctr">
              <a:buFont typeface="Wingdings" pitchFamily="2" charset="2"/>
              <a:buChar char="§"/>
            </a:pPr>
            <a:r>
              <a:rPr lang="pl-PL" sz="2000" b="1" dirty="0">
                <a:latin typeface="+mn-lt"/>
              </a:rPr>
              <a:t>obejmujący obszarem </a:t>
            </a:r>
            <a:r>
              <a:rPr lang="pl-PL" sz="2000" b="1" dirty="0" smtClean="0">
                <a:latin typeface="+mn-lt"/>
              </a:rPr>
              <a:t>realizacji</a:t>
            </a:r>
            <a:r>
              <a:rPr lang="pl-PL" sz="2000" b="1" dirty="0">
                <a:latin typeface="+mn-lt"/>
              </a:rPr>
              <a:t> </a:t>
            </a:r>
            <a:r>
              <a:rPr lang="pl-PL" sz="2000" b="1" dirty="0" smtClean="0">
                <a:latin typeface="+mn-lt"/>
              </a:rPr>
              <a:t>jedną z OSI</a:t>
            </a:r>
          </a:p>
          <a:p>
            <a:pPr lvl="1" algn="ctr">
              <a:buFont typeface="Wingdings" pitchFamily="2" charset="2"/>
              <a:buChar char="§"/>
            </a:pPr>
            <a:r>
              <a:rPr lang="pl-PL" sz="2000" b="1" dirty="0" smtClean="0">
                <a:latin typeface="+mn-lt"/>
              </a:rPr>
              <a:t>obejmujący obszarem realizacji obszar wykraczający poza jedną z OSI</a:t>
            </a:r>
          </a:p>
          <a:p>
            <a:pPr lvl="1" algn="ctr">
              <a:buFont typeface="Wingdings" pitchFamily="2" charset="2"/>
              <a:buChar char="§"/>
            </a:pPr>
            <a:r>
              <a:rPr lang="pl-PL" sz="2000" b="1" dirty="0" smtClean="0">
                <a:latin typeface="+mn-lt"/>
              </a:rPr>
              <a:t>obejmujący obszarem realizacji obszar wykraczający poza obszary ZIT </a:t>
            </a:r>
            <a:r>
              <a:rPr lang="pl-PL" sz="2000" b="1" dirty="0" err="1" smtClean="0">
                <a:latin typeface="+mn-lt"/>
              </a:rPr>
              <a:t>WrOF</a:t>
            </a:r>
            <a:r>
              <a:rPr lang="pl-PL" sz="2000" b="1" dirty="0" smtClean="0">
                <a:latin typeface="+mn-lt"/>
              </a:rPr>
              <a:t>, ZIT AJ, ZIT AW</a:t>
            </a:r>
          </a:p>
          <a:p>
            <a:pPr lvl="1" algn="ctr">
              <a:buFont typeface="Wingdings" pitchFamily="2" charset="2"/>
              <a:buChar char="§"/>
            </a:pPr>
            <a:endParaRPr lang="pl-PL" sz="2000" b="1" dirty="0" smtClean="0">
              <a:latin typeface="+mn-lt"/>
            </a:endParaRPr>
          </a:p>
          <a:p>
            <a:pPr lvl="1" algn="ctr"/>
            <a:endParaRPr lang="pl-PL" sz="2000" b="1" dirty="0">
              <a:latin typeface="+mn-lt"/>
            </a:endParaRPr>
          </a:p>
          <a:p>
            <a:pPr lvl="1" algn="ctr"/>
            <a:r>
              <a:rPr lang="pl-PL" sz="2000" b="1" dirty="0">
                <a:latin typeface="+mn-lt"/>
              </a:rPr>
              <a:t>Gminy wchodzące w skład </a:t>
            </a:r>
            <a:r>
              <a:rPr lang="pl-PL" sz="2000" b="1" dirty="0" smtClean="0">
                <a:latin typeface="+mn-lt"/>
              </a:rPr>
              <a:t>OSI– </a:t>
            </a:r>
            <a:r>
              <a:rPr lang="pl-PL" sz="2000" b="1" dirty="0">
                <a:latin typeface="+mn-lt"/>
              </a:rPr>
              <a:t>Regulamin konkursu</a:t>
            </a:r>
            <a:r>
              <a:rPr lang="pl-PL" sz="2000" b="1" dirty="0" smtClean="0">
                <a:latin typeface="+mn-lt"/>
              </a:rPr>
              <a:t>, Słownik </a:t>
            </a:r>
            <a:r>
              <a:rPr lang="pl-PL" sz="2000" b="1" dirty="0">
                <a:latin typeface="+mn-lt"/>
              </a:rPr>
              <a:t>skrótów i pojęć, str. </a:t>
            </a:r>
            <a:r>
              <a:rPr lang="pl-PL" sz="2000" b="1" dirty="0" smtClean="0">
                <a:latin typeface="+mn-lt"/>
              </a:rPr>
              <a:t>12-13</a:t>
            </a:r>
            <a:endParaRPr lang="pl-PL" sz="2000" dirty="0">
              <a:latin typeface="+mn-lt"/>
            </a:endParaRPr>
          </a:p>
          <a:p>
            <a:pPr lvl="1"/>
            <a:endParaRPr lang="pl-PL" sz="2000" b="1" dirty="0">
              <a:latin typeface="+mn-lt"/>
            </a:endParaRPr>
          </a:p>
          <a:p>
            <a:endParaRPr lang="pl-PL" sz="1600" b="1" i="1" dirty="0">
              <a:latin typeface="+mn-lt"/>
            </a:endParaRPr>
          </a:p>
          <a:p>
            <a:pPr algn="ctr"/>
            <a:endParaRPr lang="pl-PL" sz="1600" b="1" dirty="0">
              <a:latin typeface="+mn-lt"/>
              <a:cs typeface="Arial" pitchFamily="34" charset="0"/>
            </a:endParaRPr>
          </a:p>
          <a:p>
            <a:pPr algn="ctr"/>
            <a:endParaRPr lang="pl-PL" sz="2000" b="1" dirty="0">
              <a:latin typeface="+mn-lt"/>
            </a:endParaRPr>
          </a:p>
          <a:p>
            <a:pPr algn="ctr"/>
            <a:endParaRPr lang="pl-PL" sz="2000" b="1" dirty="0">
              <a:latin typeface="+mn-lt"/>
              <a:cs typeface="Arial" pitchFamily="34" charset="0"/>
            </a:endParaRPr>
          </a:p>
          <a:p>
            <a:endParaRPr lang="pl-PL" b="1" dirty="0"/>
          </a:p>
        </p:txBody>
      </p:sp>
      <p:sp>
        <p:nvSpPr>
          <p:cNvPr id="9" name="Prostokąt 8"/>
          <p:cNvSpPr/>
          <p:nvPr/>
        </p:nvSpPr>
        <p:spPr>
          <a:xfrm>
            <a:off x="0" y="1268760"/>
            <a:ext cx="9144000" cy="461665"/>
          </a:xfrm>
          <a:prstGeom prst="rect">
            <a:avLst/>
          </a:prstGeom>
        </p:spPr>
        <p:txBody>
          <a:bodyPr wrap="square">
            <a:spAutoFit/>
          </a:bodyPr>
          <a:lstStyle/>
          <a:p>
            <a:pPr lvl="1" algn="ctr"/>
            <a:endParaRPr lang="pl-PL" sz="2400" b="1" dirty="0">
              <a:latin typeface="+mn-lt"/>
            </a:endParaRPr>
          </a:p>
        </p:txBody>
      </p:sp>
    </p:spTree>
    <p:extLst>
      <p:ext uri="{BB962C8B-B14F-4D97-AF65-F5344CB8AC3E}">
        <p14:creationId xmlns:p14="http://schemas.microsoft.com/office/powerpoint/2010/main" xmlns="" val="3033064480"/>
      </p:ext>
    </p:extLst>
  </p:cSld>
  <p:clrMapOvr>
    <a:masterClrMapping/>
  </p:clrMapOvr>
  <p:transition spd="med">
    <p:fad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1124744"/>
            <a:ext cx="8229600" cy="504056"/>
          </a:xfrm>
        </p:spPr>
        <p:txBody>
          <a:bodyPr/>
          <a:lstStyle/>
          <a:p>
            <a:pPr eaLnBrk="1" hangingPunct="1"/>
            <a:r>
              <a:rPr lang="pl-PL" altLang="pl-PL" sz="2800" b="1" dirty="0">
                <a:cs typeface="Arial" pitchFamily="34" charset="0"/>
              </a:rPr>
              <a:t>Kryteria formalne </a:t>
            </a:r>
            <a:r>
              <a:rPr lang="pl-PL" altLang="pl-PL" sz="2800" b="1" dirty="0" err="1">
                <a:cs typeface="Arial" pitchFamily="34" charset="0"/>
              </a:rPr>
              <a:t>cd</a:t>
            </a:r>
            <a:r>
              <a:rPr lang="pl-PL" altLang="pl-PL" sz="2800" b="1" dirty="0">
                <a:cs typeface="Arial" pitchFamily="34" charset="0"/>
              </a:rPr>
              <a:t>.</a:t>
            </a:r>
            <a:endParaRPr lang="pl-PL" altLang="pl-PL" sz="2800" b="1" dirty="0">
              <a:latin typeface="Arial" pitchFamily="34" charset="0"/>
              <a:cs typeface="Arial" pitchFamily="34" charset="0"/>
            </a:endParaRP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20</a:t>
            </a:fld>
            <a:endParaRPr lang="pl-PL" altLang="pl-PL"/>
          </a:p>
        </p:txBody>
      </p:sp>
      <p:graphicFrame>
        <p:nvGraphicFramePr>
          <p:cNvPr id="6" name="Diagram 5"/>
          <p:cNvGraphicFramePr/>
          <p:nvPr>
            <p:extLst>
              <p:ext uri="{D42A27DB-BD31-4B8C-83A1-F6EECF244321}">
                <p14:modId xmlns:p14="http://schemas.microsoft.com/office/powerpoint/2010/main" xmlns="" val="1248763773"/>
              </p:ext>
            </p:extLst>
          </p:nvPr>
        </p:nvGraphicFramePr>
        <p:xfrm>
          <a:off x="467544" y="1772816"/>
          <a:ext cx="7776864" cy="352839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xmlns="" val="3352884603"/>
      </p:ext>
    </p:extLst>
  </p:cSld>
  <p:clrMapOvr>
    <a:masterClrMapping/>
  </p:clrMapOvr>
  <p:transition spd="med">
    <p:fad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07504" y="979363"/>
            <a:ext cx="9036496" cy="597198"/>
          </a:xfrm>
        </p:spPr>
        <p:txBody>
          <a:bodyPr/>
          <a:lstStyle/>
          <a:p>
            <a:endParaRPr lang="pl-PL" sz="2400" b="1" dirty="0">
              <a:latin typeface="+mn-lt"/>
            </a:endParaRP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21</a:t>
            </a:fld>
            <a:endParaRPr lang="pl-PL" altLang="pl-PL"/>
          </a:p>
        </p:txBody>
      </p:sp>
      <p:sp>
        <p:nvSpPr>
          <p:cNvPr id="7" name="Prostokąt zaokrąglony 6"/>
          <p:cNvSpPr/>
          <p:nvPr/>
        </p:nvSpPr>
        <p:spPr>
          <a:xfrm>
            <a:off x="215106" y="1576561"/>
            <a:ext cx="8713788" cy="4804767"/>
          </a:xfrm>
          <a:prstGeom prst="roundRect">
            <a:avLst/>
          </a:prstGeom>
          <a:no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endParaRPr lang="pl-PL" sz="1000" dirty="0">
              <a:solidFill>
                <a:schemeClr val="tx1"/>
              </a:solidFill>
              <a:cs typeface="Arial" pitchFamily="34" charset="0"/>
            </a:endParaRPr>
          </a:p>
          <a:p>
            <a:pPr algn="just"/>
            <a:endParaRPr lang="pl-PL" sz="1400" b="1" dirty="0" smtClean="0">
              <a:solidFill>
                <a:schemeClr val="tx1"/>
              </a:solidFill>
              <a:cs typeface="Arial" pitchFamily="34" charset="0"/>
            </a:endParaRPr>
          </a:p>
          <a:p>
            <a:pPr algn="just"/>
            <a:endParaRPr lang="pl-PL" sz="1400" b="1" dirty="0" smtClean="0">
              <a:solidFill>
                <a:schemeClr val="tx1"/>
              </a:solidFill>
              <a:cs typeface="Arial" pitchFamily="34" charset="0"/>
            </a:endParaRPr>
          </a:p>
          <a:p>
            <a:pPr algn="just"/>
            <a:endParaRPr lang="pl-PL" sz="1400" b="1" dirty="0" smtClean="0">
              <a:solidFill>
                <a:schemeClr val="tx1"/>
              </a:solidFill>
              <a:cs typeface="Arial" pitchFamily="34" charset="0"/>
            </a:endParaRPr>
          </a:p>
          <a:p>
            <a:r>
              <a:rPr lang="pl-PL" sz="1400" dirty="0" smtClean="0">
                <a:solidFill>
                  <a:schemeClr val="tx1"/>
                </a:solidFill>
              </a:rPr>
              <a:t>Czy wybór partnerów został dokonany w sposób prawidłowy, to znaczy:</a:t>
            </a:r>
          </a:p>
          <a:p>
            <a:pPr>
              <a:buFontTx/>
              <a:buChar char="-"/>
            </a:pPr>
            <a:r>
              <a:rPr lang="pl-PL" sz="1400" dirty="0" smtClean="0">
                <a:solidFill>
                  <a:schemeClr val="tx1"/>
                </a:solidFill>
              </a:rPr>
              <a:t> </a:t>
            </a:r>
            <a:r>
              <a:rPr lang="pl-PL" sz="1400" b="1" dirty="0" smtClean="0">
                <a:solidFill>
                  <a:schemeClr val="tx1"/>
                </a:solidFill>
              </a:rPr>
              <a:t>czy wybór partnerów został dokonany przed złożeniem wniosku o dofinansowanie</a:t>
            </a:r>
            <a:r>
              <a:rPr lang="pl-PL" sz="1400" dirty="0" smtClean="0">
                <a:solidFill>
                  <a:schemeClr val="tx1"/>
                </a:solidFill>
              </a:rPr>
              <a:t>,</a:t>
            </a:r>
          </a:p>
          <a:p>
            <a:pPr lvl="0">
              <a:buFontTx/>
              <a:buChar char="-"/>
            </a:pPr>
            <a:r>
              <a:rPr lang="pl-PL" sz="1400" b="1" dirty="0" smtClean="0">
                <a:solidFill>
                  <a:schemeClr val="tx1"/>
                </a:solidFill>
              </a:rPr>
              <a:t>czy prawidłowo przeprowadzono postępowanie</a:t>
            </a:r>
            <a:r>
              <a:rPr lang="pl-PL" sz="1400" dirty="0" smtClean="0">
                <a:solidFill>
                  <a:schemeClr val="tx1"/>
                </a:solidFill>
              </a:rPr>
              <a:t>, o którym mowa w art. 33 ust. 2 ustawy z dnia 11 lipca 2014 r. o zasadach realizacji programów w zakresie polityki spójności finansowanych w perspektywie finansowej 2014–2020 (podmiot sektora finansów publicznych gdy wybiera partnera spoza </a:t>
            </a:r>
            <a:r>
              <a:rPr lang="pl-PL" sz="1400" dirty="0">
                <a:solidFill>
                  <a:schemeClr val="tx1"/>
                </a:solidFill>
              </a:rPr>
              <a:t>sektora finansów publicznych </a:t>
            </a:r>
            <a:r>
              <a:rPr lang="pl-PL" sz="1400" dirty="0" smtClean="0">
                <a:solidFill>
                  <a:schemeClr val="tx1"/>
                </a:solidFill>
              </a:rPr>
              <a:t>musi dokonać wyboru partnera </a:t>
            </a:r>
            <a:r>
              <a:rPr lang="pl-PL" sz="1400" b="1" dirty="0" smtClean="0">
                <a:solidFill>
                  <a:schemeClr val="tx1"/>
                </a:solidFill>
              </a:rPr>
              <a:t>z zachowaniem zasady przejrzystości i równego traktowania</a:t>
            </a:r>
            <a:r>
              <a:rPr lang="pl-PL" sz="1400" dirty="0" smtClean="0">
                <a:solidFill>
                  <a:schemeClr val="tx1"/>
                </a:solidFill>
              </a:rPr>
              <a:t>)</a:t>
            </a:r>
          </a:p>
          <a:p>
            <a:pPr lvl="0"/>
            <a:endParaRPr lang="pl-PL" sz="1400" dirty="0" smtClean="0">
              <a:solidFill>
                <a:schemeClr val="tx1"/>
              </a:solidFill>
            </a:endParaRPr>
          </a:p>
          <a:p>
            <a:pPr lvl="0">
              <a:buFont typeface="Wingdings" pitchFamily="2" charset="2"/>
              <a:buChar char="ü"/>
            </a:pPr>
            <a:r>
              <a:rPr lang="pl-PL" sz="1400" b="1" dirty="0" smtClean="0">
                <a:solidFill>
                  <a:srgbClr val="FF0000"/>
                </a:solidFill>
              </a:rPr>
              <a:t>ogłoszenie otwartego naboru na stronie z 21-dniowym terminem, </a:t>
            </a:r>
          </a:p>
          <a:p>
            <a:pPr lvl="0">
              <a:buFont typeface="Wingdings" pitchFamily="2" charset="2"/>
              <a:buChar char="ü"/>
            </a:pPr>
            <a:r>
              <a:rPr lang="pl-PL" sz="1400" b="1" dirty="0" smtClean="0">
                <a:solidFill>
                  <a:srgbClr val="FF0000"/>
                </a:solidFill>
              </a:rPr>
              <a:t>uwzględnienie zgodności działania Partnera z celami partnerstwa, wkładu Partnera w realizację celu partnerstwa, doświadczenia Partnera, </a:t>
            </a:r>
          </a:p>
          <a:p>
            <a:pPr lvl="0">
              <a:buFont typeface="Wingdings" pitchFamily="2" charset="2"/>
              <a:buChar char="ü"/>
            </a:pPr>
            <a:r>
              <a:rPr lang="pl-PL" sz="1400" b="1" dirty="0" smtClean="0">
                <a:solidFill>
                  <a:srgbClr val="FF0000"/>
                </a:solidFill>
              </a:rPr>
              <a:t>podanie informacji publicznej o wyborze Partnera,</a:t>
            </a:r>
          </a:p>
          <a:p>
            <a:pPr lvl="0">
              <a:buFont typeface="Wingdings" pitchFamily="2" charset="2"/>
              <a:buChar char="ü"/>
            </a:pPr>
            <a:r>
              <a:rPr lang="pl-PL" sz="1400" b="1" dirty="0" smtClean="0">
                <a:solidFill>
                  <a:srgbClr val="FF0000"/>
                </a:solidFill>
              </a:rPr>
              <a:t>dokonanie wyboru partnera przed złożeniem wniosku o dofinansowanie.</a:t>
            </a:r>
            <a:endParaRPr lang="pl-PL" sz="1400" b="1" dirty="0" smtClean="0">
              <a:solidFill>
                <a:schemeClr val="tx1"/>
              </a:solidFill>
            </a:endParaRPr>
          </a:p>
          <a:p>
            <a:pPr lvl="0"/>
            <a:endParaRPr lang="pl-PL" sz="1400" b="1" u="sng" dirty="0" smtClean="0">
              <a:solidFill>
                <a:schemeClr val="tx1"/>
              </a:solidFill>
            </a:endParaRPr>
          </a:p>
          <a:p>
            <a:pPr lvl="0" algn="ctr"/>
            <a:r>
              <a:rPr lang="pl-PL" sz="1400" b="1" u="sng" dirty="0" smtClean="0">
                <a:solidFill>
                  <a:schemeClr val="tx1"/>
                </a:solidFill>
              </a:rPr>
              <a:t>UWAGA! </a:t>
            </a:r>
          </a:p>
          <a:p>
            <a:pPr lvl="0" algn="ctr"/>
            <a:r>
              <a:rPr lang="pl-PL" sz="1400" u="sng" dirty="0" smtClean="0">
                <a:solidFill>
                  <a:schemeClr val="tx1"/>
                </a:solidFill>
              </a:rPr>
              <a:t>Ocena kryterium polega m.in.</a:t>
            </a:r>
            <a:r>
              <a:rPr lang="pl-PL" sz="1400" b="1" u="sng" dirty="0" smtClean="0">
                <a:solidFill>
                  <a:schemeClr val="tx1"/>
                </a:solidFill>
              </a:rPr>
              <a:t> na weryfikacji załączników do wniosku o dofinansowanie</a:t>
            </a:r>
          </a:p>
          <a:p>
            <a:pPr lvl="0" algn="ctr"/>
            <a:r>
              <a:rPr lang="pl-PL" sz="1400" b="1" u="sng" dirty="0" smtClean="0">
                <a:solidFill>
                  <a:schemeClr val="tx1"/>
                </a:solidFill>
              </a:rPr>
              <a:t>Do wniosku o dofinansowanie należy załączyć dokumenty potwierdzające:</a:t>
            </a:r>
          </a:p>
          <a:p>
            <a:pPr lvl="0" algn="ctr">
              <a:buFont typeface="Wingdings" pitchFamily="2" charset="2"/>
              <a:buChar char="ü"/>
            </a:pPr>
            <a:r>
              <a:rPr lang="pl-PL" sz="1400" u="sng" dirty="0" smtClean="0">
                <a:solidFill>
                  <a:schemeClr val="tx1"/>
                </a:solidFill>
              </a:rPr>
              <a:t>wybór partnera przed złożeniem wniosku o dofinansowanie (dotyczy wszystkich projektów partnerskich)</a:t>
            </a:r>
          </a:p>
          <a:p>
            <a:pPr lvl="0" algn="ctr">
              <a:buFont typeface="Wingdings" pitchFamily="2" charset="2"/>
              <a:buChar char="ü"/>
            </a:pPr>
            <a:r>
              <a:rPr lang="pl-PL" sz="1400" u="sng" dirty="0" smtClean="0">
                <a:solidFill>
                  <a:schemeClr val="tx1"/>
                </a:solidFill>
              </a:rPr>
              <a:t>dokonanie postępowania o którym mowa w art. 33 ustawy wdrożeniowej (dotyczy podmiotów sektora finansów publicznych wybierających partnerów spoza sektora)</a:t>
            </a:r>
          </a:p>
          <a:p>
            <a:pPr lvl="0" algn="ctr">
              <a:buFont typeface="Wingdings" pitchFamily="2" charset="2"/>
              <a:buChar char="ü"/>
            </a:pPr>
            <a:endParaRPr lang="pl-PL" sz="1400" u="sng" dirty="0" smtClean="0">
              <a:solidFill>
                <a:schemeClr val="tx1"/>
              </a:solidFill>
            </a:endParaRPr>
          </a:p>
          <a:p>
            <a:pPr lvl="0" algn="ctr"/>
            <a:r>
              <a:rPr lang="pl-PL" sz="1400" dirty="0" smtClean="0">
                <a:solidFill>
                  <a:schemeClr val="tx1"/>
                </a:solidFill>
              </a:rPr>
              <a:t>Tak / Nie/ </a:t>
            </a:r>
            <a:r>
              <a:rPr lang="pl-PL" sz="1400" dirty="0" err="1" smtClean="0">
                <a:solidFill>
                  <a:schemeClr val="tx1"/>
                </a:solidFill>
              </a:rPr>
              <a:t>Nie</a:t>
            </a:r>
            <a:r>
              <a:rPr lang="pl-PL" sz="1400" dirty="0" smtClean="0">
                <a:solidFill>
                  <a:schemeClr val="tx1"/>
                </a:solidFill>
              </a:rPr>
              <a:t> dotyczy (dopuszcza się jednokrotne skierowanie projektu do poprawy/uzupełnienia)</a:t>
            </a:r>
          </a:p>
          <a:p>
            <a:pPr lvl="0"/>
            <a:endParaRPr lang="pl-PL" sz="1400" b="1" u="sng" dirty="0">
              <a:solidFill>
                <a:schemeClr val="tx1"/>
              </a:solidFill>
            </a:endParaRPr>
          </a:p>
          <a:p>
            <a:pPr algn="just"/>
            <a:endParaRPr lang="pl-PL" sz="1200" dirty="0" smtClean="0">
              <a:solidFill>
                <a:schemeClr val="tx1"/>
              </a:solidFill>
              <a:cs typeface="Arial" pitchFamily="34" charset="0"/>
            </a:endParaRPr>
          </a:p>
          <a:p>
            <a:pPr algn="just"/>
            <a:endParaRPr lang="pl-PL" sz="1200" dirty="0" smtClean="0">
              <a:solidFill>
                <a:schemeClr val="tx1"/>
              </a:solidFill>
              <a:cs typeface="Arial" pitchFamily="34" charset="0"/>
            </a:endParaRPr>
          </a:p>
          <a:p>
            <a:pPr algn="just"/>
            <a:endParaRPr lang="pl-PL" sz="1200" dirty="0">
              <a:solidFill>
                <a:schemeClr val="tx1"/>
              </a:solidFill>
              <a:cs typeface="Arial" pitchFamily="34" charset="0"/>
            </a:endParaRPr>
          </a:p>
        </p:txBody>
      </p:sp>
    </p:spTree>
    <p:extLst>
      <p:ext uri="{BB962C8B-B14F-4D97-AF65-F5344CB8AC3E}">
        <p14:creationId xmlns:p14="http://schemas.microsoft.com/office/powerpoint/2010/main" xmlns="" val="2859470259"/>
      </p:ext>
    </p:extLst>
  </p:cSld>
  <p:clrMapOvr>
    <a:masterClrMapping/>
  </p:clrMapOvr>
  <p:transition spd="med">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1124744"/>
            <a:ext cx="8229600" cy="504056"/>
          </a:xfrm>
        </p:spPr>
        <p:txBody>
          <a:bodyPr/>
          <a:lstStyle/>
          <a:p>
            <a:pPr eaLnBrk="1" hangingPunct="1"/>
            <a:r>
              <a:rPr lang="pl-PL" altLang="pl-PL" sz="2800" b="1" dirty="0">
                <a:cs typeface="Arial" pitchFamily="34" charset="0"/>
              </a:rPr>
              <a:t>Kryteria formalne </a:t>
            </a:r>
            <a:r>
              <a:rPr lang="pl-PL" altLang="pl-PL" sz="2800" b="1" dirty="0" err="1">
                <a:cs typeface="Arial" pitchFamily="34" charset="0"/>
              </a:rPr>
              <a:t>cd</a:t>
            </a:r>
            <a:r>
              <a:rPr lang="pl-PL" altLang="pl-PL" sz="2800" b="1" dirty="0">
                <a:cs typeface="Arial" pitchFamily="34" charset="0"/>
              </a:rPr>
              <a:t>.</a:t>
            </a:r>
            <a:endParaRPr lang="pl-PL" altLang="pl-PL" sz="2800" b="1" dirty="0">
              <a:latin typeface="Arial" pitchFamily="34" charset="0"/>
              <a:cs typeface="Arial" pitchFamily="34" charset="0"/>
            </a:endParaRP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22</a:t>
            </a:fld>
            <a:endParaRPr lang="pl-PL" altLang="pl-PL"/>
          </a:p>
        </p:txBody>
      </p:sp>
      <p:graphicFrame>
        <p:nvGraphicFramePr>
          <p:cNvPr id="6" name="Diagram 5"/>
          <p:cNvGraphicFramePr/>
          <p:nvPr>
            <p:extLst>
              <p:ext uri="{D42A27DB-BD31-4B8C-83A1-F6EECF244321}">
                <p14:modId xmlns:p14="http://schemas.microsoft.com/office/powerpoint/2010/main" xmlns="" val="1248763773"/>
              </p:ext>
            </p:extLst>
          </p:nvPr>
        </p:nvGraphicFramePr>
        <p:xfrm>
          <a:off x="467544" y="1772816"/>
          <a:ext cx="7776864" cy="352839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xmlns="" val="3352884603"/>
      </p:ext>
    </p:extLst>
  </p:cSld>
  <p:clrMapOvr>
    <a:masterClrMapping/>
  </p:clrMapOvr>
  <p:transition spd="med">
    <p:fad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1124744"/>
            <a:ext cx="8229600" cy="504056"/>
          </a:xfrm>
        </p:spPr>
        <p:txBody>
          <a:bodyPr/>
          <a:lstStyle/>
          <a:p>
            <a:pPr eaLnBrk="1" hangingPunct="1"/>
            <a:r>
              <a:rPr lang="pl-PL" altLang="pl-PL" sz="2800" b="1" dirty="0">
                <a:cs typeface="Arial" pitchFamily="34" charset="0"/>
              </a:rPr>
              <a:t>Kryteria formalne </a:t>
            </a:r>
            <a:r>
              <a:rPr lang="pl-PL" altLang="pl-PL" sz="2800" b="1" dirty="0" err="1">
                <a:cs typeface="Arial" pitchFamily="34" charset="0"/>
              </a:rPr>
              <a:t>cd</a:t>
            </a:r>
            <a:r>
              <a:rPr lang="pl-PL" altLang="pl-PL" sz="2800" b="1" dirty="0">
                <a:cs typeface="Arial" pitchFamily="34" charset="0"/>
              </a:rPr>
              <a:t>.</a:t>
            </a:r>
            <a:endParaRPr lang="pl-PL" altLang="pl-PL" sz="2800" b="1" dirty="0">
              <a:latin typeface="Arial" pitchFamily="34" charset="0"/>
              <a:cs typeface="Arial" pitchFamily="34" charset="0"/>
            </a:endParaRP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23</a:t>
            </a:fld>
            <a:endParaRPr lang="pl-PL" altLang="pl-PL"/>
          </a:p>
        </p:txBody>
      </p:sp>
      <p:graphicFrame>
        <p:nvGraphicFramePr>
          <p:cNvPr id="6" name="Diagram 5"/>
          <p:cNvGraphicFramePr/>
          <p:nvPr>
            <p:extLst>
              <p:ext uri="{D42A27DB-BD31-4B8C-83A1-F6EECF244321}">
                <p14:modId xmlns:p14="http://schemas.microsoft.com/office/powerpoint/2010/main" xmlns="" val="1248763773"/>
              </p:ext>
            </p:extLst>
          </p:nvPr>
        </p:nvGraphicFramePr>
        <p:xfrm>
          <a:off x="467544" y="1772816"/>
          <a:ext cx="7776864" cy="352839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xmlns="" val="3352884603"/>
      </p:ext>
    </p:extLst>
  </p:cSld>
  <p:clrMapOvr>
    <a:masterClrMapping/>
  </p:clrMapOvr>
  <p:transition spd="med">
    <p:fad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1124744"/>
            <a:ext cx="8229600" cy="504056"/>
          </a:xfrm>
        </p:spPr>
        <p:txBody>
          <a:bodyPr/>
          <a:lstStyle/>
          <a:p>
            <a:pPr eaLnBrk="1" hangingPunct="1"/>
            <a:r>
              <a:rPr lang="pl-PL" altLang="pl-PL" sz="2800" b="1" dirty="0">
                <a:cs typeface="Arial" pitchFamily="34" charset="0"/>
              </a:rPr>
              <a:t>Kryteria formalne </a:t>
            </a:r>
            <a:r>
              <a:rPr lang="pl-PL" altLang="pl-PL" sz="2800" b="1" dirty="0" err="1">
                <a:cs typeface="Arial" pitchFamily="34" charset="0"/>
              </a:rPr>
              <a:t>cd</a:t>
            </a:r>
            <a:r>
              <a:rPr lang="pl-PL" altLang="pl-PL" sz="2800" b="1" dirty="0">
                <a:cs typeface="Arial" pitchFamily="34" charset="0"/>
              </a:rPr>
              <a:t>.</a:t>
            </a:r>
            <a:endParaRPr lang="pl-PL" altLang="pl-PL" sz="2800" b="1" dirty="0">
              <a:latin typeface="Arial" pitchFamily="34" charset="0"/>
              <a:cs typeface="Arial" pitchFamily="34" charset="0"/>
            </a:endParaRP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24</a:t>
            </a:fld>
            <a:endParaRPr lang="pl-PL" altLang="pl-PL"/>
          </a:p>
        </p:txBody>
      </p:sp>
      <p:graphicFrame>
        <p:nvGraphicFramePr>
          <p:cNvPr id="6" name="Diagram 5"/>
          <p:cNvGraphicFramePr/>
          <p:nvPr>
            <p:extLst>
              <p:ext uri="{D42A27DB-BD31-4B8C-83A1-F6EECF244321}">
                <p14:modId xmlns:p14="http://schemas.microsoft.com/office/powerpoint/2010/main" xmlns="" val="1248763773"/>
              </p:ext>
            </p:extLst>
          </p:nvPr>
        </p:nvGraphicFramePr>
        <p:xfrm>
          <a:off x="467544" y="1772816"/>
          <a:ext cx="7776864" cy="352839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xmlns="" val="3352884603"/>
      </p:ext>
    </p:extLst>
  </p:cSld>
  <p:clrMapOvr>
    <a:masterClrMapping/>
  </p:clrMapOvr>
  <p:transition spd="med">
    <p:fad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1124744"/>
            <a:ext cx="8229600" cy="504056"/>
          </a:xfrm>
        </p:spPr>
        <p:txBody>
          <a:bodyPr/>
          <a:lstStyle/>
          <a:p>
            <a:pPr eaLnBrk="1" hangingPunct="1"/>
            <a:r>
              <a:rPr lang="pl-PL" altLang="pl-PL" sz="2800" b="1" dirty="0">
                <a:cs typeface="Arial" pitchFamily="34" charset="0"/>
              </a:rPr>
              <a:t>Kryteria formalne </a:t>
            </a:r>
            <a:r>
              <a:rPr lang="pl-PL" altLang="pl-PL" sz="2800" b="1" dirty="0" err="1">
                <a:cs typeface="Arial" pitchFamily="34" charset="0"/>
              </a:rPr>
              <a:t>cd</a:t>
            </a:r>
            <a:r>
              <a:rPr lang="pl-PL" altLang="pl-PL" sz="2800" b="1" dirty="0">
                <a:cs typeface="Arial" pitchFamily="34" charset="0"/>
              </a:rPr>
              <a:t>.</a:t>
            </a:r>
            <a:endParaRPr lang="pl-PL" altLang="pl-PL" sz="2800" b="1" dirty="0">
              <a:latin typeface="Arial" pitchFamily="34" charset="0"/>
              <a:cs typeface="Arial" pitchFamily="34" charset="0"/>
            </a:endParaRP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25</a:t>
            </a:fld>
            <a:endParaRPr lang="pl-PL" altLang="pl-PL"/>
          </a:p>
        </p:txBody>
      </p:sp>
      <p:graphicFrame>
        <p:nvGraphicFramePr>
          <p:cNvPr id="6" name="Diagram 5"/>
          <p:cNvGraphicFramePr/>
          <p:nvPr>
            <p:extLst>
              <p:ext uri="{D42A27DB-BD31-4B8C-83A1-F6EECF244321}">
                <p14:modId xmlns:p14="http://schemas.microsoft.com/office/powerpoint/2010/main" xmlns="" val="1248763773"/>
              </p:ext>
            </p:extLst>
          </p:nvPr>
        </p:nvGraphicFramePr>
        <p:xfrm>
          <a:off x="467544" y="1772816"/>
          <a:ext cx="7776864" cy="352839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xmlns="" val="3352884603"/>
      </p:ext>
    </p:extLst>
  </p:cSld>
  <p:clrMapOvr>
    <a:masterClrMapping/>
  </p:clrMapOvr>
  <p:transition spd="med">
    <p:fad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1124744"/>
            <a:ext cx="8229600" cy="504056"/>
          </a:xfrm>
        </p:spPr>
        <p:txBody>
          <a:bodyPr/>
          <a:lstStyle/>
          <a:p>
            <a:pPr eaLnBrk="1" hangingPunct="1"/>
            <a:r>
              <a:rPr lang="pl-PL" altLang="pl-PL" sz="2000" b="1" dirty="0">
                <a:latin typeface="+mn-lt"/>
                <a:cs typeface="Arial" pitchFamily="34" charset="0"/>
              </a:rPr>
              <a:t>Kryteria merytoryczne – </a:t>
            </a:r>
            <a:r>
              <a:rPr lang="pl-PL" altLang="pl-PL" sz="2000" b="1" dirty="0" smtClean="0">
                <a:latin typeface="+mn-lt"/>
                <a:cs typeface="Arial" pitchFamily="34" charset="0"/>
              </a:rPr>
              <a:t>16 </a:t>
            </a:r>
            <a:r>
              <a:rPr lang="pl-PL" altLang="pl-PL" sz="2000" b="1" dirty="0">
                <a:latin typeface="+mn-lt"/>
                <a:cs typeface="Arial" pitchFamily="34" charset="0"/>
              </a:rPr>
              <a:t>kryteriów</a:t>
            </a:r>
            <a:br>
              <a:rPr lang="pl-PL" altLang="pl-PL" sz="2000" b="1" dirty="0">
                <a:latin typeface="+mn-lt"/>
                <a:cs typeface="Arial" pitchFamily="34" charset="0"/>
              </a:rPr>
            </a:br>
            <a:r>
              <a:rPr lang="pl-PL" altLang="pl-PL" sz="2000" b="1" dirty="0">
                <a:cs typeface="Arial" pitchFamily="34" charset="0"/>
              </a:rPr>
              <a:t>szczegółowo opisane w Załączniku nr 1 </a:t>
            </a:r>
            <a:br>
              <a:rPr lang="pl-PL" altLang="pl-PL" sz="2000" b="1" dirty="0">
                <a:cs typeface="Arial" pitchFamily="34" charset="0"/>
              </a:rPr>
            </a:br>
            <a:r>
              <a:rPr lang="pl-PL" altLang="pl-PL" sz="2000" b="1" dirty="0" smtClean="0">
                <a:cs typeface="Arial" pitchFamily="34" charset="0"/>
              </a:rPr>
              <a:t>punktowane lub tak/nie</a:t>
            </a:r>
            <a:endParaRPr lang="pl-PL" altLang="pl-PL" sz="2000" b="1" dirty="0">
              <a:latin typeface="+mn-lt"/>
              <a:cs typeface="Arial" pitchFamily="34" charset="0"/>
            </a:endParaRP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26</a:t>
            </a:fld>
            <a:endParaRPr lang="pl-PL" altLang="pl-PL"/>
          </a:p>
        </p:txBody>
      </p:sp>
      <p:graphicFrame>
        <p:nvGraphicFramePr>
          <p:cNvPr id="6" name="Diagram 5"/>
          <p:cNvGraphicFramePr/>
          <p:nvPr>
            <p:extLst>
              <p:ext uri="{D42A27DB-BD31-4B8C-83A1-F6EECF244321}">
                <p14:modId xmlns:p14="http://schemas.microsoft.com/office/powerpoint/2010/main" xmlns="" val="3097252088"/>
              </p:ext>
            </p:extLst>
          </p:nvPr>
        </p:nvGraphicFramePr>
        <p:xfrm>
          <a:off x="467544" y="2060848"/>
          <a:ext cx="7776864" cy="352839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xmlns="" val="1497578686"/>
      </p:ext>
    </p:extLst>
  </p:cSld>
  <p:clrMapOvr>
    <a:masterClrMapping/>
  </p:clrMapOvr>
  <p:transition spd="med">
    <p:fad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1124744"/>
            <a:ext cx="8229600" cy="504056"/>
          </a:xfrm>
        </p:spPr>
        <p:txBody>
          <a:bodyPr/>
          <a:lstStyle/>
          <a:p>
            <a:pPr eaLnBrk="1" hangingPunct="1"/>
            <a:r>
              <a:rPr lang="pl-PL" altLang="pl-PL" sz="2800" b="1" dirty="0">
                <a:cs typeface="Arial" pitchFamily="34" charset="0"/>
              </a:rPr>
              <a:t>Kryteria merytoryczne </a:t>
            </a:r>
            <a:r>
              <a:rPr lang="pl-PL" altLang="pl-PL" sz="2800" b="1" dirty="0" err="1">
                <a:cs typeface="Arial" pitchFamily="34" charset="0"/>
              </a:rPr>
              <a:t>cd</a:t>
            </a:r>
            <a:r>
              <a:rPr lang="pl-PL" altLang="pl-PL" sz="2800" b="1" dirty="0">
                <a:cs typeface="Arial" pitchFamily="34" charset="0"/>
              </a:rPr>
              <a:t>.</a:t>
            </a:r>
            <a:endParaRPr lang="pl-PL" altLang="pl-PL" sz="2800" b="1" dirty="0">
              <a:latin typeface="Arial" pitchFamily="34" charset="0"/>
              <a:cs typeface="Arial" pitchFamily="34" charset="0"/>
            </a:endParaRP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27</a:t>
            </a:fld>
            <a:endParaRPr lang="pl-PL" altLang="pl-PL"/>
          </a:p>
        </p:txBody>
      </p:sp>
      <p:graphicFrame>
        <p:nvGraphicFramePr>
          <p:cNvPr id="6" name="Diagram 5"/>
          <p:cNvGraphicFramePr/>
          <p:nvPr>
            <p:extLst>
              <p:ext uri="{D42A27DB-BD31-4B8C-83A1-F6EECF244321}">
                <p14:modId xmlns:p14="http://schemas.microsoft.com/office/powerpoint/2010/main" xmlns="" val="1793296217"/>
              </p:ext>
            </p:extLst>
          </p:nvPr>
        </p:nvGraphicFramePr>
        <p:xfrm>
          <a:off x="467544" y="1772816"/>
          <a:ext cx="7776864" cy="352839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xmlns="" val="1783863360"/>
      </p:ext>
    </p:extLst>
  </p:cSld>
  <p:clrMapOvr>
    <a:masterClrMapping/>
  </p:clrMapOvr>
  <p:transition spd="med">
    <p:fad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1124744"/>
            <a:ext cx="8229600" cy="504056"/>
          </a:xfrm>
        </p:spPr>
        <p:txBody>
          <a:bodyPr/>
          <a:lstStyle/>
          <a:p>
            <a:pPr eaLnBrk="1" hangingPunct="1"/>
            <a:r>
              <a:rPr lang="pl-PL" altLang="pl-PL" sz="2800" b="1" dirty="0">
                <a:cs typeface="Arial" pitchFamily="34" charset="0"/>
              </a:rPr>
              <a:t>Kryteria merytoryczne </a:t>
            </a:r>
            <a:r>
              <a:rPr lang="pl-PL" altLang="pl-PL" sz="2800" b="1" dirty="0" err="1">
                <a:cs typeface="Arial" pitchFamily="34" charset="0"/>
              </a:rPr>
              <a:t>cd</a:t>
            </a:r>
            <a:r>
              <a:rPr lang="pl-PL" altLang="pl-PL" sz="2800" b="1" dirty="0">
                <a:cs typeface="Arial" pitchFamily="34" charset="0"/>
              </a:rPr>
              <a:t>.</a:t>
            </a:r>
            <a:endParaRPr lang="pl-PL" altLang="pl-PL" sz="2800" b="1" dirty="0">
              <a:latin typeface="Arial" pitchFamily="34" charset="0"/>
              <a:cs typeface="Arial" pitchFamily="34" charset="0"/>
            </a:endParaRP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28</a:t>
            </a:fld>
            <a:endParaRPr lang="pl-PL" altLang="pl-PL"/>
          </a:p>
        </p:txBody>
      </p:sp>
      <p:graphicFrame>
        <p:nvGraphicFramePr>
          <p:cNvPr id="6" name="Diagram 5"/>
          <p:cNvGraphicFramePr/>
          <p:nvPr>
            <p:extLst>
              <p:ext uri="{D42A27DB-BD31-4B8C-83A1-F6EECF244321}">
                <p14:modId xmlns:p14="http://schemas.microsoft.com/office/powerpoint/2010/main" xmlns="" val="2384739973"/>
              </p:ext>
            </p:extLst>
          </p:nvPr>
        </p:nvGraphicFramePr>
        <p:xfrm>
          <a:off x="457200" y="1628800"/>
          <a:ext cx="7787208" cy="432048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xmlns="" val="3377158980"/>
      </p:ext>
    </p:extLst>
  </p:cSld>
  <p:clrMapOvr>
    <a:masterClrMapping/>
  </p:clrMapOvr>
  <p:transition spd="med">
    <p:fad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1124744"/>
            <a:ext cx="8229600" cy="504056"/>
          </a:xfrm>
        </p:spPr>
        <p:txBody>
          <a:bodyPr/>
          <a:lstStyle/>
          <a:p>
            <a:pPr eaLnBrk="1" hangingPunct="1"/>
            <a:r>
              <a:rPr lang="pl-PL" altLang="pl-PL" sz="2800" b="1" dirty="0">
                <a:cs typeface="Arial" pitchFamily="34" charset="0"/>
              </a:rPr>
              <a:t>Kryteria merytoryczne </a:t>
            </a:r>
            <a:r>
              <a:rPr lang="pl-PL" altLang="pl-PL" sz="2800" b="1" dirty="0" err="1">
                <a:cs typeface="Arial" pitchFamily="34" charset="0"/>
              </a:rPr>
              <a:t>cd</a:t>
            </a:r>
            <a:r>
              <a:rPr lang="pl-PL" altLang="pl-PL" sz="2800" b="1" dirty="0">
                <a:cs typeface="Arial" pitchFamily="34" charset="0"/>
              </a:rPr>
              <a:t>.</a:t>
            </a:r>
            <a:endParaRPr lang="pl-PL" altLang="pl-PL" sz="2800" b="1" dirty="0">
              <a:latin typeface="Arial" pitchFamily="34" charset="0"/>
              <a:cs typeface="Arial" pitchFamily="34" charset="0"/>
            </a:endParaRP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29</a:t>
            </a:fld>
            <a:endParaRPr lang="pl-PL" altLang="pl-PL"/>
          </a:p>
        </p:txBody>
      </p:sp>
      <p:graphicFrame>
        <p:nvGraphicFramePr>
          <p:cNvPr id="6" name="Diagram 5"/>
          <p:cNvGraphicFramePr/>
          <p:nvPr>
            <p:extLst>
              <p:ext uri="{D42A27DB-BD31-4B8C-83A1-F6EECF244321}">
                <p14:modId xmlns:p14="http://schemas.microsoft.com/office/powerpoint/2010/main" xmlns="" val="4115416700"/>
              </p:ext>
            </p:extLst>
          </p:nvPr>
        </p:nvGraphicFramePr>
        <p:xfrm>
          <a:off x="457200" y="1628800"/>
          <a:ext cx="7787208" cy="432048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xmlns="" val="1480873211"/>
      </p:ext>
    </p:extLst>
  </p:cSld>
  <p:clrMapOvr>
    <a:masterClrMapping/>
  </p:clrMapOvr>
  <p:transition spd="med">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3</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a:solidFill>
                <a:schemeClr val="tx1"/>
              </a:solidFill>
              <a:latin typeface="Arial" pitchFamily="34" charset="0"/>
              <a:cs typeface="Arial" pitchFamily="34" charset="0"/>
            </a:endParaRPr>
          </a:p>
        </p:txBody>
      </p:sp>
      <p:sp>
        <p:nvSpPr>
          <p:cNvPr id="8" name="pole tekstowe 7"/>
          <p:cNvSpPr txBox="1"/>
          <p:nvPr/>
        </p:nvSpPr>
        <p:spPr>
          <a:xfrm>
            <a:off x="467544" y="1692727"/>
            <a:ext cx="8064896" cy="4464496"/>
          </a:xfrm>
          <a:prstGeom prst="rect">
            <a:avLst/>
          </a:prstGeom>
          <a:noFill/>
        </p:spPr>
        <p:txBody>
          <a:bodyPr wrap="square" rtlCol="0">
            <a:normAutofit fontScale="85000" lnSpcReduction="10000"/>
          </a:bodyPr>
          <a:lstStyle/>
          <a:p>
            <a:pPr marL="0" indent="0">
              <a:buNone/>
            </a:pPr>
            <a:endParaRPr lang="pl-PL" sz="1600" b="1" i="1" u="sng" dirty="0"/>
          </a:p>
          <a:p>
            <a:endParaRPr lang="pl-PL" sz="1600" b="1" i="1" dirty="0"/>
          </a:p>
          <a:p>
            <a:pPr marL="285750" indent="-285750" algn="ctr"/>
            <a:r>
              <a:rPr lang="pl-PL" sz="2000" dirty="0">
                <a:latin typeface="+mn-lt"/>
                <a:cs typeface="Arial" pitchFamily="34" charset="0"/>
              </a:rPr>
              <a:t>Instytucja Zarządzająca </a:t>
            </a:r>
            <a:r>
              <a:rPr lang="pl-PL" sz="2000" dirty="0" smtClean="0">
                <a:latin typeface="+mn-lt"/>
                <a:cs typeface="Arial" pitchFamily="34" charset="0"/>
              </a:rPr>
              <a:t/>
            </a:r>
            <a:br>
              <a:rPr lang="pl-PL" sz="2000" dirty="0" smtClean="0">
                <a:latin typeface="+mn-lt"/>
                <a:cs typeface="Arial" pitchFamily="34" charset="0"/>
              </a:rPr>
            </a:br>
            <a:r>
              <a:rPr lang="pl-PL" sz="2000" dirty="0" smtClean="0">
                <a:latin typeface="+mn-lt"/>
                <a:cs typeface="Arial" pitchFamily="34" charset="0"/>
              </a:rPr>
              <a:t>Regionalnym </a:t>
            </a:r>
            <a:r>
              <a:rPr lang="pl-PL" sz="2000" dirty="0">
                <a:latin typeface="+mn-lt"/>
                <a:cs typeface="Arial" pitchFamily="34" charset="0"/>
              </a:rPr>
              <a:t>Programem Operacyjnym Województwa Dolnośląskiego 2014 -2020 </a:t>
            </a:r>
            <a:br>
              <a:rPr lang="pl-PL" sz="2000" dirty="0">
                <a:latin typeface="+mn-lt"/>
                <a:cs typeface="Arial" pitchFamily="34" charset="0"/>
              </a:rPr>
            </a:br>
            <a:r>
              <a:rPr lang="pl-PL" sz="2000" dirty="0">
                <a:latin typeface="+mn-lt"/>
                <a:cs typeface="Arial" pitchFamily="34" charset="0"/>
              </a:rPr>
              <a:t>(IZ RPO WD) </a:t>
            </a:r>
          </a:p>
          <a:p>
            <a:pPr marL="285750" indent="-285750" algn="ctr"/>
            <a:endParaRPr lang="pl-PL" sz="2000" dirty="0">
              <a:latin typeface="+mn-lt"/>
            </a:endParaRPr>
          </a:p>
          <a:p>
            <a:pPr marL="285750" indent="-285750" algn="ctr"/>
            <a:endParaRPr lang="pl-PL" sz="2000" dirty="0">
              <a:latin typeface="+mn-lt"/>
              <a:cs typeface="Arial" pitchFamily="34" charset="0"/>
            </a:endParaRPr>
          </a:p>
          <a:p>
            <a:pPr marL="285750" indent="-285750" algn="just"/>
            <a:endParaRPr lang="pl-PL" sz="2000" dirty="0">
              <a:latin typeface="+mn-lt"/>
            </a:endParaRPr>
          </a:p>
          <a:p>
            <a:pPr algn="ctr"/>
            <a:r>
              <a:rPr lang="pl-PL" sz="2000" dirty="0">
                <a:latin typeface="+mn-lt"/>
              </a:rPr>
              <a:t>Funkcję Instytucji Zarządzającej </a:t>
            </a:r>
          </a:p>
          <a:p>
            <a:pPr algn="ctr"/>
            <a:r>
              <a:rPr lang="pl-PL" sz="2000" dirty="0">
                <a:latin typeface="+mn-lt"/>
              </a:rPr>
              <a:t>pełni </a:t>
            </a:r>
          </a:p>
          <a:p>
            <a:pPr algn="ctr"/>
            <a:r>
              <a:rPr lang="pl-PL" sz="2000" dirty="0">
                <a:latin typeface="+mn-lt"/>
              </a:rPr>
              <a:t>Zarząd Województwa Dolnośląskiego</a:t>
            </a:r>
          </a:p>
          <a:p>
            <a:pPr marL="285750" indent="-285750" algn="just">
              <a:buFont typeface="Arial" panose="020B0604020202020204" pitchFamily="34" charset="0"/>
              <a:buChar char="•"/>
            </a:pPr>
            <a:endParaRPr lang="pl-PL" sz="2000" dirty="0">
              <a:latin typeface="+mn-lt"/>
            </a:endParaRPr>
          </a:p>
          <a:p>
            <a:pPr marL="285750" indent="-285750" algn="ctr"/>
            <a:r>
              <a:rPr lang="pl-PL" sz="2000" dirty="0">
                <a:latin typeface="+mn-lt"/>
              </a:rPr>
              <a:t>Instytucja </a:t>
            </a:r>
            <a:r>
              <a:rPr lang="pl-PL" sz="2000" dirty="0" smtClean="0">
                <a:latin typeface="+mn-lt"/>
              </a:rPr>
              <a:t>Zarządzająca</a:t>
            </a:r>
            <a:endParaRPr lang="pl-PL" sz="2000" dirty="0">
              <a:latin typeface="+mn-lt"/>
            </a:endParaRPr>
          </a:p>
          <a:p>
            <a:pPr algn="ctr"/>
            <a:r>
              <a:rPr lang="pl-PL" sz="2000" dirty="0" smtClean="0">
                <a:latin typeface="+mn-lt"/>
              </a:rPr>
              <a:t>pełni </a:t>
            </a:r>
            <a:r>
              <a:rPr lang="pl-PL" sz="2000" dirty="0">
                <a:latin typeface="+mn-lt"/>
              </a:rPr>
              <a:t>rolę </a:t>
            </a:r>
          </a:p>
          <a:p>
            <a:pPr algn="ctr"/>
            <a:r>
              <a:rPr lang="pl-PL" sz="2000" dirty="0">
                <a:latin typeface="+mn-lt"/>
              </a:rPr>
              <a:t>Instytucji Organizującej Konkurs (IOK)  </a:t>
            </a:r>
          </a:p>
          <a:p>
            <a:pPr algn="ctr"/>
            <a:endParaRPr lang="pl-PL" sz="2000" dirty="0">
              <a:latin typeface="+mn-lt"/>
            </a:endParaRPr>
          </a:p>
          <a:p>
            <a:pPr algn="ctr"/>
            <a:r>
              <a:rPr lang="pl-PL" sz="2000" dirty="0">
                <a:latin typeface="+mn-lt"/>
              </a:rPr>
              <a:t>Zadania związane z naborem wniosków realizuje Departament Funduszy Europejskich w Urzędzie Marszałkowskim Województwa Dolnośląskiego z siedzibą we Wrocławiu, </a:t>
            </a:r>
            <a:br>
              <a:rPr lang="pl-PL" sz="2000" dirty="0">
                <a:latin typeface="+mn-lt"/>
              </a:rPr>
            </a:br>
            <a:r>
              <a:rPr lang="pl-PL" sz="2000" dirty="0">
                <a:latin typeface="+mn-lt"/>
              </a:rPr>
              <a:t>ul. Mazowiecka 17</a:t>
            </a:r>
          </a:p>
          <a:p>
            <a:pPr marL="285750" indent="-285750" algn="just">
              <a:buFont typeface="Arial" panose="020B0604020202020204" pitchFamily="34" charset="0"/>
              <a:buChar char="•"/>
            </a:pPr>
            <a:endParaRPr lang="pl-PL" sz="1600" b="1" dirty="0">
              <a:latin typeface="+mn-lt"/>
            </a:endParaRPr>
          </a:p>
          <a:p>
            <a:pPr algn="ctr"/>
            <a:endParaRPr lang="pl-PL" sz="1600" b="1" dirty="0">
              <a:latin typeface="+mn-lt"/>
              <a:cs typeface="Arial" pitchFamily="34" charset="0"/>
            </a:endParaRPr>
          </a:p>
          <a:p>
            <a:pPr algn="ctr"/>
            <a:endParaRPr lang="pl-PL" sz="2000" b="1" dirty="0">
              <a:latin typeface="+mn-lt"/>
            </a:endParaRPr>
          </a:p>
          <a:p>
            <a:pPr algn="ctr"/>
            <a:endParaRPr lang="pl-PL" sz="2000" b="1" dirty="0">
              <a:latin typeface="+mn-lt"/>
              <a:cs typeface="Arial" pitchFamily="34" charset="0"/>
            </a:endParaRPr>
          </a:p>
          <a:p>
            <a:endParaRPr lang="pl-PL" b="1" dirty="0"/>
          </a:p>
        </p:txBody>
      </p:sp>
      <p:sp>
        <p:nvSpPr>
          <p:cNvPr id="9" name="Prostokąt 8"/>
          <p:cNvSpPr/>
          <p:nvPr/>
        </p:nvSpPr>
        <p:spPr>
          <a:xfrm>
            <a:off x="0" y="1268760"/>
            <a:ext cx="9144000" cy="523220"/>
          </a:xfrm>
          <a:prstGeom prst="rect">
            <a:avLst/>
          </a:prstGeom>
        </p:spPr>
        <p:txBody>
          <a:bodyPr wrap="square">
            <a:spAutoFit/>
          </a:bodyPr>
          <a:lstStyle/>
          <a:p>
            <a:pPr algn="ctr" eaLnBrk="1" hangingPunct="1"/>
            <a:r>
              <a:rPr lang="pl-PL" altLang="pl-PL" sz="2800" b="1" dirty="0" smtClean="0">
                <a:latin typeface="+mn-lt"/>
                <a:cs typeface="Arial" pitchFamily="34" charset="0"/>
              </a:rPr>
              <a:t>Konkurs </a:t>
            </a:r>
            <a:r>
              <a:rPr lang="pl-PL" altLang="pl-PL" sz="2800" b="1" dirty="0">
                <a:latin typeface="+mn-lt"/>
                <a:cs typeface="Arial" pitchFamily="34" charset="0"/>
              </a:rPr>
              <a:t>ogłasza:</a:t>
            </a:r>
          </a:p>
        </p:txBody>
      </p:sp>
    </p:spTree>
    <p:extLst>
      <p:ext uri="{BB962C8B-B14F-4D97-AF65-F5344CB8AC3E}">
        <p14:creationId xmlns:p14="http://schemas.microsoft.com/office/powerpoint/2010/main" xmlns="" val="3220789600"/>
      </p:ext>
    </p:extLst>
  </p:cSld>
  <p:clrMapOvr>
    <a:masterClrMapping/>
  </p:clrMapOvr>
  <p:transition spd="med">
    <p:fade/>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1124744"/>
            <a:ext cx="8229600" cy="504056"/>
          </a:xfrm>
        </p:spPr>
        <p:txBody>
          <a:bodyPr/>
          <a:lstStyle/>
          <a:p>
            <a:pPr eaLnBrk="1" hangingPunct="1"/>
            <a:r>
              <a:rPr lang="pl-PL" altLang="pl-PL" sz="2800" b="1" dirty="0">
                <a:cs typeface="Arial" pitchFamily="34" charset="0"/>
              </a:rPr>
              <a:t>Kryteria merytoryczne </a:t>
            </a:r>
            <a:r>
              <a:rPr lang="pl-PL" altLang="pl-PL" sz="2800" b="1" dirty="0" err="1">
                <a:cs typeface="Arial" pitchFamily="34" charset="0"/>
              </a:rPr>
              <a:t>cd</a:t>
            </a:r>
            <a:r>
              <a:rPr lang="pl-PL" altLang="pl-PL" sz="2800" b="1" dirty="0">
                <a:cs typeface="Arial" pitchFamily="34" charset="0"/>
              </a:rPr>
              <a:t>.</a:t>
            </a:r>
            <a:endParaRPr lang="pl-PL" altLang="pl-PL" sz="2800" b="1" dirty="0">
              <a:latin typeface="Arial" pitchFamily="34" charset="0"/>
              <a:cs typeface="Arial" pitchFamily="34" charset="0"/>
            </a:endParaRP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30</a:t>
            </a:fld>
            <a:endParaRPr lang="pl-PL" altLang="pl-PL"/>
          </a:p>
        </p:txBody>
      </p:sp>
      <p:graphicFrame>
        <p:nvGraphicFramePr>
          <p:cNvPr id="6" name="Diagram 5"/>
          <p:cNvGraphicFramePr/>
          <p:nvPr>
            <p:extLst>
              <p:ext uri="{D42A27DB-BD31-4B8C-83A1-F6EECF244321}">
                <p14:modId xmlns:p14="http://schemas.microsoft.com/office/powerpoint/2010/main" xmlns="" val="3899902265"/>
              </p:ext>
            </p:extLst>
          </p:nvPr>
        </p:nvGraphicFramePr>
        <p:xfrm>
          <a:off x="457200" y="1628800"/>
          <a:ext cx="7787208" cy="432048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xmlns="" val="1445639146"/>
      </p:ext>
    </p:extLst>
  </p:cSld>
  <p:clrMapOvr>
    <a:masterClrMapping/>
  </p:clrMapOvr>
  <p:transition spd="med">
    <p:fade/>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1124744"/>
            <a:ext cx="8229600" cy="504056"/>
          </a:xfrm>
        </p:spPr>
        <p:txBody>
          <a:bodyPr/>
          <a:lstStyle/>
          <a:p>
            <a:pPr eaLnBrk="1" hangingPunct="1"/>
            <a:r>
              <a:rPr lang="pl-PL" altLang="pl-PL" sz="2800" b="1" dirty="0">
                <a:cs typeface="Arial" pitchFamily="34" charset="0"/>
              </a:rPr>
              <a:t>Kryteria merytoryczne </a:t>
            </a:r>
            <a:r>
              <a:rPr lang="pl-PL" altLang="pl-PL" sz="2800" b="1" dirty="0" err="1">
                <a:cs typeface="Arial" pitchFamily="34" charset="0"/>
              </a:rPr>
              <a:t>cd</a:t>
            </a:r>
            <a:r>
              <a:rPr lang="pl-PL" altLang="pl-PL" sz="2800" b="1" dirty="0">
                <a:cs typeface="Arial" pitchFamily="34" charset="0"/>
              </a:rPr>
              <a:t>.</a:t>
            </a:r>
            <a:endParaRPr lang="pl-PL" altLang="pl-PL" sz="2800" b="1" dirty="0">
              <a:latin typeface="Arial" pitchFamily="34" charset="0"/>
              <a:cs typeface="Arial" pitchFamily="34" charset="0"/>
            </a:endParaRP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31</a:t>
            </a:fld>
            <a:endParaRPr lang="pl-PL" altLang="pl-PL"/>
          </a:p>
        </p:txBody>
      </p:sp>
      <p:graphicFrame>
        <p:nvGraphicFramePr>
          <p:cNvPr id="6" name="Diagram 5"/>
          <p:cNvGraphicFramePr/>
          <p:nvPr>
            <p:extLst>
              <p:ext uri="{D42A27DB-BD31-4B8C-83A1-F6EECF244321}">
                <p14:modId xmlns:p14="http://schemas.microsoft.com/office/powerpoint/2010/main" xmlns="" val="1535194957"/>
              </p:ext>
            </p:extLst>
          </p:nvPr>
        </p:nvGraphicFramePr>
        <p:xfrm>
          <a:off x="457200" y="1628800"/>
          <a:ext cx="7787208" cy="432048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xmlns="" val="128888291"/>
      </p:ext>
    </p:extLst>
  </p:cSld>
  <p:clrMapOvr>
    <a:masterClrMapping/>
  </p:clrMapOvr>
  <p:transition spd="med">
    <p:fade/>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1124744"/>
            <a:ext cx="8229600" cy="504056"/>
          </a:xfrm>
        </p:spPr>
        <p:txBody>
          <a:bodyPr/>
          <a:lstStyle/>
          <a:p>
            <a:pPr eaLnBrk="1" hangingPunct="1"/>
            <a:r>
              <a:rPr lang="pl-PL" altLang="pl-PL" sz="2800" b="1" dirty="0">
                <a:cs typeface="Arial" pitchFamily="34" charset="0"/>
              </a:rPr>
              <a:t>Kryteria merytoryczne </a:t>
            </a:r>
            <a:r>
              <a:rPr lang="pl-PL" altLang="pl-PL" sz="2800" b="1" dirty="0" err="1">
                <a:cs typeface="Arial" pitchFamily="34" charset="0"/>
              </a:rPr>
              <a:t>cd</a:t>
            </a:r>
            <a:r>
              <a:rPr lang="pl-PL" altLang="pl-PL" sz="2800" b="1" dirty="0">
                <a:cs typeface="Arial" pitchFamily="34" charset="0"/>
              </a:rPr>
              <a:t>.</a:t>
            </a:r>
            <a:endParaRPr lang="pl-PL" altLang="pl-PL" sz="2800" b="1" dirty="0">
              <a:latin typeface="Arial" pitchFamily="34" charset="0"/>
              <a:cs typeface="Arial" pitchFamily="34" charset="0"/>
            </a:endParaRP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32</a:t>
            </a:fld>
            <a:endParaRPr lang="pl-PL" altLang="pl-PL"/>
          </a:p>
        </p:txBody>
      </p:sp>
      <p:graphicFrame>
        <p:nvGraphicFramePr>
          <p:cNvPr id="6" name="Diagram 5"/>
          <p:cNvGraphicFramePr/>
          <p:nvPr>
            <p:extLst>
              <p:ext uri="{D42A27DB-BD31-4B8C-83A1-F6EECF244321}">
                <p14:modId xmlns:p14="http://schemas.microsoft.com/office/powerpoint/2010/main" xmlns="" val="1535194957"/>
              </p:ext>
            </p:extLst>
          </p:nvPr>
        </p:nvGraphicFramePr>
        <p:xfrm>
          <a:off x="457200" y="1628800"/>
          <a:ext cx="7787208" cy="432048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xmlns="" val="128888291"/>
      </p:ext>
    </p:extLst>
  </p:cSld>
  <p:clrMapOvr>
    <a:masterClrMapping/>
  </p:clrMapOvr>
  <p:transition spd="med">
    <p:fade/>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1124744"/>
            <a:ext cx="8229600" cy="504056"/>
          </a:xfrm>
        </p:spPr>
        <p:txBody>
          <a:bodyPr/>
          <a:lstStyle/>
          <a:p>
            <a:pPr eaLnBrk="1" hangingPunct="1"/>
            <a:r>
              <a:rPr lang="pl-PL" altLang="pl-PL" sz="2800" b="1" dirty="0">
                <a:cs typeface="Arial" pitchFamily="34" charset="0"/>
              </a:rPr>
              <a:t>Kryteria merytoryczne </a:t>
            </a:r>
            <a:r>
              <a:rPr lang="pl-PL" altLang="pl-PL" sz="2800" b="1" dirty="0" err="1">
                <a:cs typeface="Arial" pitchFamily="34" charset="0"/>
              </a:rPr>
              <a:t>cd</a:t>
            </a:r>
            <a:r>
              <a:rPr lang="pl-PL" altLang="pl-PL" sz="2800" b="1" dirty="0">
                <a:cs typeface="Arial" pitchFamily="34" charset="0"/>
              </a:rPr>
              <a:t>.</a:t>
            </a:r>
            <a:endParaRPr lang="pl-PL" altLang="pl-PL" sz="2800" b="1" dirty="0">
              <a:latin typeface="Arial" pitchFamily="34" charset="0"/>
              <a:cs typeface="Arial" pitchFamily="34" charset="0"/>
            </a:endParaRP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33</a:t>
            </a:fld>
            <a:endParaRPr lang="pl-PL" altLang="pl-PL"/>
          </a:p>
        </p:txBody>
      </p:sp>
      <p:graphicFrame>
        <p:nvGraphicFramePr>
          <p:cNvPr id="6" name="Diagram 5"/>
          <p:cNvGraphicFramePr/>
          <p:nvPr>
            <p:extLst>
              <p:ext uri="{D42A27DB-BD31-4B8C-83A1-F6EECF244321}">
                <p14:modId xmlns:p14="http://schemas.microsoft.com/office/powerpoint/2010/main" xmlns="" val="1535194957"/>
              </p:ext>
            </p:extLst>
          </p:nvPr>
        </p:nvGraphicFramePr>
        <p:xfrm>
          <a:off x="457200" y="1628800"/>
          <a:ext cx="7787208" cy="432048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xmlns="" val="128888291"/>
      </p:ext>
    </p:extLst>
  </p:cSld>
  <p:clrMapOvr>
    <a:masterClrMapping/>
  </p:clrMapOvr>
  <p:transition spd="med">
    <p:fade/>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1124744"/>
            <a:ext cx="8229600" cy="504056"/>
          </a:xfrm>
        </p:spPr>
        <p:txBody>
          <a:bodyPr/>
          <a:lstStyle/>
          <a:p>
            <a:pPr eaLnBrk="1" hangingPunct="1"/>
            <a:r>
              <a:rPr lang="pl-PL" altLang="pl-PL" sz="2000" b="1" dirty="0">
                <a:latin typeface="+mn-lt"/>
                <a:cs typeface="Arial" pitchFamily="34" charset="0"/>
              </a:rPr>
              <a:t>Kryteria horyzontalne – 4 kryteria</a:t>
            </a:r>
            <a:br>
              <a:rPr lang="pl-PL" altLang="pl-PL" sz="2000" b="1" dirty="0">
                <a:latin typeface="+mn-lt"/>
                <a:cs typeface="Arial" pitchFamily="34" charset="0"/>
              </a:rPr>
            </a:br>
            <a:r>
              <a:rPr lang="pl-PL" altLang="pl-PL" sz="2000" b="1" dirty="0">
                <a:latin typeface="+mn-lt"/>
                <a:cs typeface="Arial" pitchFamily="34" charset="0"/>
              </a:rPr>
              <a:t>szczegółowo opisane w Załączniku nr 1 i Regulaminie konkursu Rozdział 8</a:t>
            </a: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34</a:t>
            </a:fld>
            <a:endParaRPr lang="pl-PL" altLang="pl-PL"/>
          </a:p>
        </p:txBody>
      </p:sp>
      <p:graphicFrame>
        <p:nvGraphicFramePr>
          <p:cNvPr id="6" name="Diagram 5"/>
          <p:cNvGraphicFramePr/>
          <p:nvPr>
            <p:extLst>
              <p:ext uri="{D42A27DB-BD31-4B8C-83A1-F6EECF244321}">
                <p14:modId xmlns:p14="http://schemas.microsoft.com/office/powerpoint/2010/main" xmlns="" val="3420010374"/>
              </p:ext>
            </p:extLst>
          </p:nvPr>
        </p:nvGraphicFramePr>
        <p:xfrm>
          <a:off x="467544" y="1772816"/>
          <a:ext cx="7776864" cy="352839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xmlns="" val="3647317548"/>
      </p:ext>
    </p:extLst>
  </p:cSld>
  <p:clrMapOvr>
    <a:masterClrMapping/>
  </p:clrMapOvr>
  <p:transition spd="med">
    <p:fade/>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1124744"/>
            <a:ext cx="8229600" cy="504056"/>
          </a:xfrm>
        </p:spPr>
        <p:txBody>
          <a:bodyPr/>
          <a:lstStyle/>
          <a:p>
            <a:pPr eaLnBrk="1" hangingPunct="1"/>
            <a:r>
              <a:rPr lang="pl-PL" altLang="pl-PL" sz="2800" b="1" dirty="0">
                <a:cs typeface="Arial" pitchFamily="34" charset="0"/>
              </a:rPr>
              <a:t>Kryteria horyzontalne </a:t>
            </a:r>
            <a:r>
              <a:rPr lang="pl-PL" altLang="pl-PL" sz="2800" b="1" dirty="0" err="1">
                <a:cs typeface="Arial" pitchFamily="34" charset="0"/>
              </a:rPr>
              <a:t>cd</a:t>
            </a:r>
            <a:r>
              <a:rPr lang="pl-PL" altLang="pl-PL" sz="2800" b="1" dirty="0">
                <a:cs typeface="Arial" pitchFamily="34" charset="0"/>
              </a:rPr>
              <a:t>.</a:t>
            </a:r>
            <a:endParaRPr lang="pl-PL" altLang="pl-PL" sz="2800" b="1" dirty="0">
              <a:latin typeface="Arial" pitchFamily="34" charset="0"/>
              <a:cs typeface="Arial" pitchFamily="34" charset="0"/>
            </a:endParaRP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35</a:t>
            </a:fld>
            <a:endParaRPr lang="pl-PL" altLang="pl-PL"/>
          </a:p>
        </p:txBody>
      </p:sp>
      <p:graphicFrame>
        <p:nvGraphicFramePr>
          <p:cNvPr id="6" name="Diagram 5"/>
          <p:cNvGraphicFramePr/>
          <p:nvPr>
            <p:extLst>
              <p:ext uri="{D42A27DB-BD31-4B8C-83A1-F6EECF244321}">
                <p14:modId xmlns:p14="http://schemas.microsoft.com/office/powerpoint/2010/main" xmlns="" val="3707637929"/>
              </p:ext>
            </p:extLst>
          </p:nvPr>
        </p:nvGraphicFramePr>
        <p:xfrm>
          <a:off x="467544" y="1772816"/>
          <a:ext cx="7776864" cy="352839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xmlns="" val="4254801192"/>
      </p:ext>
    </p:extLst>
  </p:cSld>
  <p:clrMapOvr>
    <a:masterClrMapping/>
  </p:clrMapOvr>
  <p:transition spd="med">
    <p:fade/>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979363"/>
            <a:ext cx="8229600" cy="597198"/>
          </a:xfrm>
        </p:spPr>
        <p:txBody>
          <a:bodyPr/>
          <a:lstStyle/>
          <a:p>
            <a:r>
              <a:rPr lang="pl-PL" sz="2400" b="1" dirty="0" smtClean="0">
                <a:latin typeface="+mn-lt"/>
              </a:rPr>
              <a:t>10 KRYTERIÓW PREMIUJĄCYCH</a:t>
            </a:r>
            <a:endParaRPr lang="pl-PL" sz="2400" b="1" dirty="0">
              <a:latin typeface="+mn-lt"/>
            </a:endParaRP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36</a:t>
            </a:fld>
            <a:endParaRPr lang="pl-PL" altLang="pl-PL"/>
          </a:p>
        </p:txBody>
      </p:sp>
      <p:sp>
        <p:nvSpPr>
          <p:cNvPr id="7" name="Prostokąt zaokrąglony 6"/>
          <p:cNvSpPr/>
          <p:nvPr/>
        </p:nvSpPr>
        <p:spPr>
          <a:xfrm>
            <a:off x="215106" y="1576561"/>
            <a:ext cx="8713788" cy="4721611"/>
          </a:xfrm>
          <a:prstGeom prst="roundRect">
            <a:avLst/>
          </a:prstGeom>
          <a:no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endParaRPr lang="pl-PL" sz="1400" dirty="0">
              <a:solidFill>
                <a:schemeClr val="tx1"/>
              </a:solidFill>
              <a:cs typeface="Arial" pitchFamily="34" charset="0"/>
            </a:endParaRPr>
          </a:p>
          <a:p>
            <a:pPr algn="just"/>
            <a:endParaRPr lang="pl-PL" sz="1600" b="1" dirty="0" smtClean="0">
              <a:solidFill>
                <a:schemeClr val="tx1"/>
              </a:solidFill>
              <a:cs typeface="Arial" pitchFamily="34" charset="0"/>
            </a:endParaRPr>
          </a:p>
          <a:p>
            <a:pPr algn="just"/>
            <a:endParaRPr lang="pl-PL" sz="1600" b="1" dirty="0" smtClean="0">
              <a:solidFill>
                <a:schemeClr val="tx1"/>
              </a:solidFill>
              <a:cs typeface="Arial" pitchFamily="34" charset="0"/>
            </a:endParaRPr>
          </a:p>
          <a:p>
            <a:pPr algn="just"/>
            <a:endParaRPr lang="pl-PL" sz="1600" b="1" dirty="0" smtClean="0">
              <a:solidFill>
                <a:schemeClr val="tx1"/>
              </a:solidFill>
              <a:cs typeface="Arial" pitchFamily="34" charset="0"/>
            </a:endParaRPr>
          </a:p>
          <a:p>
            <a:pPr algn="just"/>
            <a:endParaRPr lang="pl-PL" sz="1600" b="1" u="sng" dirty="0" smtClean="0">
              <a:solidFill>
                <a:schemeClr val="tx1"/>
              </a:solidFill>
              <a:cs typeface="Arial" pitchFamily="34" charset="0"/>
            </a:endParaRPr>
          </a:p>
          <a:p>
            <a:pPr algn="just"/>
            <a:endParaRPr lang="pl-PL" sz="1600" b="1" u="sng" dirty="0" smtClean="0">
              <a:solidFill>
                <a:schemeClr val="tx1"/>
              </a:solidFill>
              <a:cs typeface="Arial" pitchFamily="34" charset="0"/>
            </a:endParaRPr>
          </a:p>
          <a:p>
            <a:pPr algn="just"/>
            <a:endParaRPr lang="pl-PL" sz="1400" dirty="0" smtClean="0">
              <a:solidFill>
                <a:schemeClr val="accent1"/>
              </a:solidFill>
            </a:endParaRPr>
          </a:p>
          <a:p>
            <a:pPr algn="just"/>
            <a:endParaRPr lang="pl-PL" sz="1600" dirty="0">
              <a:solidFill>
                <a:schemeClr val="tx1"/>
              </a:solidFill>
              <a:cs typeface="Arial" pitchFamily="34" charset="0"/>
            </a:endParaRPr>
          </a:p>
          <a:p>
            <a:pPr algn="just"/>
            <a:r>
              <a:rPr lang="pl-PL" sz="1600" b="1" u="sng" dirty="0" smtClean="0">
                <a:solidFill>
                  <a:schemeClr val="tx1"/>
                </a:solidFill>
                <a:cs typeface="Arial" pitchFamily="34" charset="0"/>
              </a:rPr>
              <a:t>1. </a:t>
            </a:r>
            <a:r>
              <a:rPr lang="pl-PL" sz="1600" b="1" u="sng" dirty="0" smtClean="0">
                <a:solidFill>
                  <a:schemeClr val="tx1"/>
                </a:solidFill>
              </a:rPr>
              <a:t>Kryterium formy wsparcia</a:t>
            </a:r>
          </a:p>
          <a:p>
            <a:r>
              <a:rPr lang="pl-PL" sz="1600" dirty="0" smtClean="0">
                <a:solidFill>
                  <a:schemeClr val="tx1"/>
                </a:solidFill>
              </a:rPr>
              <a:t>Czy projekt jest realizowany we współpracy lub partnerstwie szkół lub placówek systemu oświaty z pracodawcami, instytucjami rynku pracy lub organizacjami pozarządowymi? </a:t>
            </a:r>
            <a:r>
              <a:rPr lang="pl-PL" sz="1600" dirty="0" smtClean="0">
                <a:solidFill>
                  <a:srgbClr val="00B0F0"/>
                </a:solidFill>
              </a:rPr>
              <a:t>0-4</a:t>
            </a:r>
          </a:p>
          <a:p>
            <a:endParaRPr lang="pl-PL" sz="1600" dirty="0" smtClean="0">
              <a:solidFill>
                <a:schemeClr val="accent1"/>
              </a:solidFill>
            </a:endParaRPr>
          </a:p>
          <a:p>
            <a:pPr algn="just"/>
            <a:r>
              <a:rPr lang="pl-PL" sz="1600" b="1" u="sng" dirty="0" smtClean="0">
                <a:solidFill>
                  <a:schemeClr val="tx1"/>
                </a:solidFill>
                <a:cs typeface="Arial" pitchFamily="34" charset="0"/>
              </a:rPr>
              <a:t>2. </a:t>
            </a:r>
            <a:r>
              <a:rPr lang="pl-PL" sz="1600" b="1" u="sng" dirty="0" smtClean="0">
                <a:solidFill>
                  <a:schemeClr val="tx1"/>
                </a:solidFill>
              </a:rPr>
              <a:t>Kryterium formy wsparcia</a:t>
            </a:r>
          </a:p>
          <a:p>
            <a:r>
              <a:rPr lang="pl-PL" sz="1600" dirty="0" smtClean="0">
                <a:solidFill>
                  <a:schemeClr val="tx1"/>
                </a:solidFill>
              </a:rPr>
              <a:t>Czy projekt zakłada realizację zajęć kształtujących i rozwijających kompetencje cyfrowe? </a:t>
            </a:r>
            <a:r>
              <a:rPr lang="pl-PL" sz="1600" dirty="0" smtClean="0">
                <a:solidFill>
                  <a:srgbClr val="00B0F0"/>
                </a:solidFill>
              </a:rPr>
              <a:t>0-4</a:t>
            </a:r>
          </a:p>
          <a:p>
            <a:endParaRPr lang="pl-PL" sz="1400" dirty="0" smtClean="0">
              <a:solidFill>
                <a:schemeClr val="accent1"/>
              </a:solidFill>
            </a:endParaRPr>
          </a:p>
          <a:p>
            <a:pPr algn="just"/>
            <a:r>
              <a:rPr lang="pl-PL" sz="1600" b="1" u="sng" dirty="0" smtClean="0">
                <a:solidFill>
                  <a:schemeClr val="tx1"/>
                </a:solidFill>
                <a:cs typeface="Arial" pitchFamily="34" charset="0"/>
              </a:rPr>
              <a:t>3. </a:t>
            </a:r>
            <a:r>
              <a:rPr lang="pl-PL" sz="1600" b="1" u="sng" dirty="0" smtClean="0">
                <a:solidFill>
                  <a:schemeClr val="tx1"/>
                </a:solidFill>
              </a:rPr>
              <a:t>Kryterium grupy docelowej</a:t>
            </a:r>
          </a:p>
          <a:p>
            <a:r>
              <a:rPr lang="pl-PL" sz="1600" dirty="0" smtClean="0">
                <a:solidFill>
                  <a:schemeClr val="tx1"/>
                </a:solidFill>
              </a:rPr>
              <a:t>Czy działania przewidziane w projekcie ukierunkowane zostały na zwiększenie odsetka uczniów z </a:t>
            </a:r>
            <a:r>
              <a:rPr lang="pl-PL" sz="1600" dirty="0" err="1" smtClean="0">
                <a:solidFill>
                  <a:schemeClr val="tx1"/>
                </a:solidFill>
              </a:rPr>
              <a:t>niepełnosprawnościami</a:t>
            </a:r>
            <a:r>
              <a:rPr lang="pl-PL" sz="1600" dirty="0" smtClean="0">
                <a:solidFill>
                  <a:schemeClr val="tx1"/>
                </a:solidFill>
              </a:rPr>
              <a:t> uczęszczających do szkół nieposiadających statusu szkół specjalnych? </a:t>
            </a:r>
            <a:r>
              <a:rPr lang="pl-PL" sz="1600" dirty="0" smtClean="0">
                <a:solidFill>
                  <a:srgbClr val="00B0F0"/>
                </a:solidFill>
              </a:rPr>
              <a:t>0-4</a:t>
            </a:r>
          </a:p>
          <a:p>
            <a:endParaRPr lang="pl-PL" sz="1600" dirty="0" smtClean="0">
              <a:solidFill>
                <a:schemeClr val="tx1"/>
              </a:solidFill>
            </a:endParaRPr>
          </a:p>
          <a:p>
            <a:pPr algn="just"/>
            <a:r>
              <a:rPr lang="pl-PL" sz="1600" b="1" u="sng" dirty="0" smtClean="0">
                <a:solidFill>
                  <a:schemeClr val="tx1"/>
                </a:solidFill>
                <a:cs typeface="Arial" pitchFamily="34" charset="0"/>
              </a:rPr>
              <a:t>4. </a:t>
            </a:r>
            <a:r>
              <a:rPr lang="pl-PL" sz="1600" b="1" u="sng" dirty="0" smtClean="0">
                <a:solidFill>
                  <a:schemeClr val="tx1"/>
                </a:solidFill>
              </a:rPr>
              <a:t>Kryterium formy wsparcia</a:t>
            </a:r>
          </a:p>
          <a:p>
            <a:r>
              <a:rPr lang="pl-PL" sz="1600" dirty="0" smtClean="0">
                <a:solidFill>
                  <a:schemeClr val="tx1"/>
                </a:solidFill>
              </a:rPr>
              <a:t>Czy projekt zakłada współpracę szkół lub placówek systemu oświaty, które posiadają wyposażenie pracowni niezbędne do realizacji działań projektowych ze szkołami lub placówkami które nie posiadają takiego wyposażenia ? </a:t>
            </a:r>
            <a:r>
              <a:rPr lang="pl-PL" sz="1600" dirty="0" smtClean="0">
                <a:solidFill>
                  <a:srgbClr val="00B0F0"/>
                </a:solidFill>
              </a:rPr>
              <a:t>0-4</a:t>
            </a:r>
          </a:p>
          <a:p>
            <a:endParaRPr lang="pl-PL" sz="1400" dirty="0" smtClean="0">
              <a:solidFill>
                <a:schemeClr val="tx1"/>
              </a:solidFill>
            </a:endParaRPr>
          </a:p>
          <a:p>
            <a:pPr lvl="0"/>
            <a:endParaRPr lang="pl-PL" sz="1400" dirty="0" smtClean="0">
              <a:solidFill>
                <a:schemeClr val="tx1"/>
              </a:solidFill>
              <a:cs typeface="Arial" pitchFamily="34" charset="0"/>
            </a:endParaRPr>
          </a:p>
          <a:p>
            <a:endParaRPr lang="pl-PL" sz="1100" dirty="0" smtClean="0">
              <a:solidFill>
                <a:schemeClr val="tx1"/>
              </a:solidFill>
            </a:endParaRPr>
          </a:p>
          <a:p>
            <a:endParaRPr lang="pl-PL" sz="1400" dirty="0" smtClean="0">
              <a:solidFill>
                <a:schemeClr val="accent1"/>
              </a:solidFill>
            </a:endParaRPr>
          </a:p>
          <a:p>
            <a:endParaRPr lang="pl-PL" sz="1400" dirty="0" smtClean="0">
              <a:solidFill>
                <a:schemeClr val="tx1"/>
              </a:solidFill>
              <a:cs typeface="Arial" pitchFamily="34" charset="0"/>
            </a:endParaRPr>
          </a:p>
          <a:p>
            <a:endParaRPr lang="pl-PL" sz="1400" dirty="0" smtClean="0">
              <a:solidFill>
                <a:schemeClr val="tx1"/>
              </a:solidFill>
              <a:cs typeface="Arial" pitchFamily="34" charset="0"/>
            </a:endParaRPr>
          </a:p>
          <a:p>
            <a:endParaRPr lang="pl-PL" sz="1400" dirty="0" smtClean="0">
              <a:solidFill>
                <a:schemeClr val="tx1"/>
              </a:solidFill>
            </a:endParaRPr>
          </a:p>
          <a:p>
            <a:pPr algn="just"/>
            <a:endParaRPr lang="pl-PL" sz="1400" dirty="0">
              <a:solidFill>
                <a:schemeClr val="tx1"/>
              </a:solidFill>
              <a:cs typeface="Arial" pitchFamily="34" charset="0"/>
            </a:endParaRPr>
          </a:p>
          <a:p>
            <a:pPr algn="just"/>
            <a:endParaRPr lang="pl-PL" sz="1400" b="1" dirty="0" smtClean="0">
              <a:solidFill>
                <a:schemeClr val="tx1"/>
              </a:solidFill>
              <a:cs typeface="Arial" pitchFamily="34" charset="0"/>
            </a:endParaRPr>
          </a:p>
          <a:p>
            <a:pPr algn="just"/>
            <a:endParaRPr lang="pl-PL" sz="1200" dirty="0" smtClean="0">
              <a:solidFill>
                <a:schemeClr val="tx1"/>
              </a:solidFill>
              <a:cs typeface="Arial" pitchFamily="34" charset="0"/>
            </a:endParaRPr>
          </a:p>
          <a:p>
            <a:pPr algn="just"/>
            <a:endParaRPr lang="pl-PL" sz="1200" dirty="0" smtClean="0">
              <a:solidFill>
                <a:schemeClr val="tx1"/>
              </a:solidFill>
              <a:cs typeface="Arial" pitchFamily="34" charset="0"/>
            </a:endParaRPr>
          </a:p>
          <a:p>
            <a:pPr algn="just"/>
            <a:endParaRPr lang="pl-PL" sz="1200" dirty="0">
              <a:solidFill>
                <a:schemeClr val="tx1"/>
              </a:solidFill>
              <a:cs typeface="Arial" pitchFamily="34" charset="0"/>
            </a:endParaRPr>
          </a:p>
        </p:txBody>
      </p:sp>
    </p:spTree>
    <p:extLst>
      <p:ext uri="{BB962C8B-B14F-4D97-AF65-F5344CB8AC3E}">
        <p14:creationId xmlns:p14="http://schemas.microsoft.com/office/powerpoint/2010/main" xmlns="" val="1205521184"/>
      </p:ext>
    </p:extLst>
  </p:cSld>
  <p:clrMapOvr>
    <a:masterClrMapping/>
  </p:clrMapOvr>
  <p:transition spd="med">
    <p:fade/>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979363"/>
            <a:ext cx="8229600" cy="597198"/>
          </a:xfrm>
        </p:spPr>
        <p:txBody>
          <a:bodyPr/>
          <a:lstStyle/>
          <a:p>
            <a:r>
              <a:rPr lang="pl-PL" sz="2400" b="1" dirty="0" smtClean="0">
                <a:latin typeface="+mn-lt"/>
              </a:rPr>
              <a:t>10 KRYTERIÓW PREMIUJĄCYCH</a:t>
            </a:r>
            <a:endParaRPr lang="pl-PL" sz="2400" b="1" dirty="0">
              <a:latin typeface="+mn-lt"/>
            </a:endParaRP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37</a:t>
            </a:fld>
            <a:endParaRPr lang="pl-PL" altLang="pl-PL"/>
          </a:p>
        </p:txBody>
      </p:sp>
      <p:sp>
        <p:nvSpPr>
          <p:cNvPr id="7" name="Prostokąt zaokrąglony 6"/>
          <p:cNvSpPr/>
          <p:nvPr/>
        </p:nvSpPr>
        <p:spPr>
          <a:xfrm>
            <a:off x="215106" y="1576561"/>
            <a:ext cx="8713788" cy="4721611"/>
          </a:xfrm>
          <a:prstGeom prst="roundRect">
            <a:avLst/>
          </a:prstGeom>
          <a:no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endParaRPr lang="pl-PL" sz="1400" dirty="0">
              <a:solidFill>
                <a:schemeClr val="tx1"/>
              </a:solidFill>
              <a:cs typeface="Arial" pitchFamily="34" charset="0"/>
            </a:endParaRPr>
          </a:p>
          <a:p>
            <a:pPr algn="just"/>
            <a:endParaRPr lang="pl-PL" sz="1600" b="1" dirty="0" smtClean="0">
              <a:solidFill>
                <a:schemeClr val="tx1"/>
              </a:solidFill>
              <a:cs typeface="Arial" pitchFamily="34" charset="0"/>
            </a:endParaRPr>
          </a:p>
          <a:p>
            <a:pPr algn="just"/>
            <a:endParaRPr lang="pl-PL" sz="1600" b="1" dirty="0" smtClean="0">
              <a:solidFill>
                <a:schemeClr val="tx1"/>
              </a:solidFill>
              <a:cs typeface="Arial" pitchFamily="34" charset="0"/>
            </a:endParaRPr>
          </a:p>
          <a:p>
            <a:pPr algn="just"/>
            <a:endParaRPr lang="pl-PL" sz="1600" b="1" dirty="0" smtClean="0">
              <a:solidFill>
                <a:schemeClr val="tx1"/>
              </a:solidFill>
              <a:cs typeface="Arial" pitchFamily="34" charset="0"/>
            </a:endParaRPr>
          </a:p>
          <a:p>
            <a:pPr algn="just"/>
            <a:endParaRPr lang="pl-PL" sz="1600" b="1" u="sng" dirty="0" smtClean="0">
              <a:solidFill>
                <a:schemeClr val="tx1"/>
              </a:solidFill>
              <a:cs typeface="Arial" pitchFamily="34" charset="0"/>
            </a:endParaRPr>
          </a:p>
          <a:p>
            <a:pPr algn="just"/>
            <a:endParaRPr lang="pl-PL" sz="1600" b="1" u="sng" dirty="0" smtClean="0">
              <a:solidFill>
                <a:schemeClr val="tx1"/>
              </a:solidFill>
              <a:cs typeface="Arial" pitchFamily="34" charset="0"/>
            </a:endParaRPr>
          </a:p>
          <a:p>
            <a:pPr algn="just"/>
            <a:endParaRPr lang="pl-PL" sz="1400" dirty="0" smtClean="0">
              <a:solidFill>
                <a:schemeClr val="accent1"/>
              </a:solidFill>
            </a:endParaRPr>
          </a:p>
          <a:p>
            <a:pPr algn="just"/>
            <a:endParaRPr lang="pl-PL" sz="1600" dirty="0">
              <a:solidFill>
                <a:schemeClr val="tx1"/>
              </a:solidFill>
              <a:cs typeface="Arial" pitchFamily="34" charset="0"/>
            </a:endParaRPr>
          </a:p>
          <a:p>
            <a:pPr algn="just"/>
            <a:r>
              <a:rPr lang="pl-PL" sz="1600" b="1" u="sng" dirty="0" smtClean="0">
                <a:solidFill>
                  <a:schemeClr val="tx1"/>
                </a:solidFill>
                <a:cs typeface="Arial" pitchFamily="34" charset="0"/>
              </a:rPr>
              <a:t>5. </a:t>
            </a:r>
            <a:r>
              <a:rPr lang="pl-PL" sz="1600" b="1" u="sng" dirty="0" smtClean="0">
                <a:solidFill>
                  <a:schemeClr val="tx1"/>
                </a:solidFill>
              </a:rPr>
              <a:t>Kryterium formy wsparcia</a:t>
            </a:r>
          </a:p>
          <a:p>
            <a:r>
              <a:rPr lang="pl-PL" sz="1600" dirty="0" smtClean="0">
                <a:solidFill>
                  <a:schemeClr val="tx1"/>
                </a:solidFill>
              </a:rPr>
              <a:t>Czy w wyniku projektu są tworzone nowe lub </a:t>
            </a:r>
            <a:r>
              <a:rPr lang="pl-PL" sz="1600" dirty="0" err="1" smtClean="0">
                <a:solidFill>
                  <a:schemeClr val="tx1"/>
                </a:solidFill>
              </a:rPr>
              <a:t>doposażane</a:t>
            </a:r>
            <a:r>
              <a:rPr lang="pl-PL" sz="1600" dirty="0" smtClean="0">
                <a:solidFill>
                  <a:schemeClr val="tx1"/>
                </a:solidFill>
              </a:rPr>
              <a:t> są istniejące pracownie międzyszkolne przyrodnicze lub matematyczne? </a:t>
            </a:r>
            <a:r>
              <a:rPr lang="pl-PL" sz="1600" dirty="0" smtClean="0">
                <a:solidFill>
                  <a:srgbClr val="00B0F0"/>
                </a:solidFill>
              </a:rPr>
              <a:t>0-4</a:t>
            </a:r>
          </a:p>
          <a:p>
            <a:endParaRPr lang="pl-PL" sz="1600" dirty="0" smtClean="0">
              <a:solidFill>
                <a:schemeClr val="accent1"/>
              </a:solidFill>
            </a:endParaRPr>
          </a:p>
          <a:p>
            <a:pPr algn="just"/>
            <a:r>
              <a:rPr lang="pl-PL" sz="1600" b="1" u="sng" dirty="0" smtClean="0">
                <a:solidFill>
                  <a:schemeClr val="tx1"/>
                </a:solidFill>
                <a:cs typeface="Arial" pitchFamily="34" charset="0"/>
              </a:rPr>
              <a:t>6. </a:t>
            </a:r>
            <a:r>
              <a:rPr lang="pl-PL" sz="1600" b="1" u="sng" dirty="0" smtClean="0">
                <a:solidFill>
                  <a:schemeClr val="tx1"/>
                </a:solidFill>
              </a:rPr>
              <a:t>Kryterium formy wsparcia</a:t>
            </a:r>
          </a:p>
          <a:p>
            <a:r>
              <a:rPr lang="pl-PL" sz="1600" dirty="0" smtClean="0">
                <a:solidFill>
                  <a:schemeClr val="tx1"/>
                </a:solidFill>
              </a:rPr>
              <a:t>Czy projekt realizowany jest na obszarach wiejskich? </a:t>
            </a:r>
            <a:r>
              <a:rPr lang="pl-PL" sz="1600" dirty="0" smtClean="0">
                <a:solidFill>
                  <a:srgbClr val="00B0F0"/>
                </a:solidFill>
              </a:rPr>
              <a:t>0-4</a:t>
            </a:r>
          </a:p>
          <a:p>
            <a:endParaRPr lang="pl-PL" sz="1400" dirty="0" smtClean="0">
              <a:solidFill>
                <a:schemeClr val="accent1"/>
              </a:solidFill>
            </a:endParaRPr>
          </a:p>
          <a:p>
            <a:pPr algn="just"/>
            <a:r>
              <a:rPr lang="pl-PL" sz="1600" b="1" u="sng" dirty="0" smtClean="0">
                <a:solidFill>
                  <a:schemeClr val="tx1"/>
                </a:solidFill>
                <a:cs typeface="Arial" pitchFamily="34" charset="0"/>
              </a:rPr>
              <a:t>7. </a:t>
            </a:r>
            <a:r>
              <a:rPr lang="pl-PL" sz="1600" b="1" u="sng" dirty="0" smtClean="0">
                <a:solidFill>
                  <a:schemeClr val="tx1"/>
                </a:solidFill>
              </a:rPr>
              <a:t>Kryterium doświadczenia</a:t>
            </a:r>
          </a:p>
          <a:p>
            <a:r>
              <a:rPr lang="pl-PL" sz="1600" dirty="0" smtClean="0">
                <a:solidFill>
                  <a:schemeClr val="tx1"/>
                </a:solidFill>
              </a:rPr>
              <a:t>Czy Wnioskodawca zrealizował w ciągu ostatnich 3 lat przed złożeniem wniosku o dofinansowanie na terenie województwa dolnośląskiego co najmniej 2 przedsięwzięcia w obszarze i dla grupy docelowej objętej interwencją projektową, w ramach których osiągnął zakładane we wniosku o dofinansowanie rezultaty? </a:t>
            </a:r>
            <a:r>
              <a:rPr lang="pl-PL" sz="1600" dirty="0" smtClean="0">
                <a:solidFill>
                  <a:srgbClr val="00B0F0"/>
                </a:solidFill>
              </a:rPr>
              <a:t>0-4</a:t>
            </a:r>
          </a:p>
          <a:p>
            <a:endParaRPr lang="pl-PL" sz="1600" dirty="0" smtClean="0">
              <a:solidFill>
                <a:schemeClr val="tx1"/>
              </a:solidFill>
            </a:endParaRPr>
          </a:p>
          <a:p>
            <a:pPr algn="just"/>
            <a:r>
              <a:rPr lang="pl-PL" sz="1600" b="1" u="sng" dirty="0" smtClean="0">
                <a:solidFill>
                  <a:schemeClr val="tx1"/>
                </a:solidFill>
                <a:cs typeface="Arial" pitchFamily="34" charset="0"/>
              </a:rPr>
              <a:t>8. </a:t>
            </a:r>
            <a:r>
              <a:rPr lang="pl-PL" sz="1600" b="1" u="sng" dirty="0" smtClean="0">
                <a:solidFill>
                  <a:schemeClr val="tx1"/>
                </a:solidFill>
              </a:rPr>
              <a:t>Kryterium formy wsparcia</a:t>
            </a:r>
          </a:p>
          <a:p>
            <a:r>
              <a:rPr lang="pl-PL" sz="1600" dirty="0" smtClean="0">
                <a:solidFill>
                  <a:schemeClr val="tx1"/>
                </a:solidFill>
              </a:rPr>
              <a:t>Czy w projekcie przewidziano wykorzystanie e-podręczników bądź e-zasobów/e-materiałów dydaktycznych stworzonych dzięki środkom EFS albo czy przewidziano szkolenia dla nauczycieli z wykorzystania w nauczaniu e-podręczników bądź e-zasobów/e-materiałów o których mowa </a:t>
            </a:r>
            <a:r>
              <a:rPr lang="pl-PL" sz="1600" dirty="0" smtClean="0">
                <a:solidFill>
                  <a:schemeClr val="tx1"/>
                </a:solidFill>
              </a:rPr>
              <a:t>powyżej</a:t>
            </a:r>
            <a:r>
              <a:rPr lang="pl-PL" sz="1600" dirty="0" smtClean="0">
                <a:solidFill>
                  <a:schemeClr val="tx1"/>
                </a:solidFill>
              </a:rPr>
              <a:t>? </a:t>
            </a:r>
            <a:r>
              <a:rPr lang="pl-PL" sz="1600" dirty="0" smtClean="0">
                <a:solidFill>
                  <a:srgbClr val="00B0F0"/>
                </a:solidFill>
              </a:rPr>
              <a:t>0-4</a:t>
            </a:r>
          </a:p>
          <a:p>
            <a:endParaRPr lang="pl-PL" sz="1400" dirty="0" smtClean="0">
              <a:solidFill>
                <a:schemeClr val="tx1"/>
              </a:solidFill>
            </a:endParaRPr>
          </a:p>
          <a:p>
            <a:pPr lvl="0"/>
            <a:endParaRPr lang="pl-PL" sz="1400" dirty="0" smtClean="0">
              <a:solidFill>
                <a:schemeClr val="tx1"/>
              </a:solidFill>
              <a:cs typeface="Arial" pitchFamily="34" charset="0"/>
            </a:endParaRPr>
          </a:p>
          <a:p>
            <a:endParaRPr lang="pl-PL" sz="1100" dirty="0" smtClean="0">
              <a:solidFill>
                <a:schemeClr val="tx1"/>
              </a:solidFill>
            </a:endParaRPr>
          </a:p>
          <a:p>
            <a:endParaRPr lang="pl-PL" sz="1400" dirty="0" smtClean="0">
              <a:solidFill>
                <a:schemeClr val="accent1"/>
              </a:solidFill>
            </a:endParaRPr>
          </a:p>
          <a:p>
            <a:endParaRPr lang="pl-PL" sz="1400" dirty="0" smtClean="0">
              <a:solidFill>
                <a:schemeClr val="tx1"/>
              </a:solidFill>
              <a:cs typeface="Arial" pitchFamily="34" charset="0"/>
            </a:endParaRPr>
          </a:p>
          <a:p>
            <a:endParaRPr lang="pl-PL" sz="1400" dirty="0" smtClean="0">
              <a:solidFill>
                <a:schemeClr val="tx1"/>
              </a:solidFill>
              <a:cs typeface="Arial" pitchFamily="34" charset="0"/>
            </a:endParaRPr>
          </a:p>
          <a:p>
            <a:endParaRPr lang="pl-PL" sz="1400" dirty="0" smtClean="0">
              <a:solidFill>
                <a:schemeClr val="tx1"/>
              </a:solidFill>
            </a:endParaRPr>
          </a:p>
          <a:p>
            <a:pPr algn="just"/>
            <a:endParaRPr lang="pl-PL" sz="1400" dirty="0">
              <a:solidFill>
                <a:schemeClr val="tx1"/>
              </a:solidFill>
              <a:cs typeface="Arial" pitchFamily="34" charset="0"/>
            </a:endParaRPr>
          </a:p>
          <a:p>
            <a:pPr algn="just"/>
            <a:endParaRPr lang="pl-PL" sz="1400" b="1" dirty="0" smtClean="0">
              <a:solidFill>
                <a:schemeClr val="tx1"/>
              </a:solidFill>
              <a:cs typeface="Arial" pitchFamily="34" charset="0"/>
            </a:endParaRPr>
          </a:p>
          <a:p>
            <a:pPr algn="just"/>
            <a:endParaRPr lang="pl-PL" sz="1200" dirty="0" smtClean="0">
              <a:solidFill>
                <a:schemeClr val="tx1"/>
              </a:solidFill>
              <a:cs typeface="Arial" pitchFamily="34" charset="0"/>
            </a:endParaRPr>
          </a:p>
          <a:p>
            <a:pPr algn="just"/>
            <a:endParaRPr lang="pl-PL" sz="1200" dirty="0" smtClean="0">
              <a:solidFill>
                <a:schemeClr val="tx1"/>
              </a:solidFill>
              <a:cs typeface="Arial" pitchFamily="34" charset="0"/>
            </a:endParaRPr>
          </a:p>
          <a:p>
            <a:pPr algn="just"/>
            <a:endParaRPr lang="pl-PL" sz="1200" dirty="0">
              <a:solidFill>
                <a:schemeClr val="tx1"/>
              </a:solidFill>
              <a:cs typeface="Arial" pitchFamily="34" charset="0"/>
            </a:endParaRPr>
          </a:p>
        </p:txBody>
      </p:sp>
    </p:spTree>
    <p:extLst>
      <p:ext uri="{BB962C8B-B14F-4D97-AF65-F5344CB8AC3E}">
        <p14:creationId xmlns:p14="http://schemas.microsoft.com/office/powerpoint/2010/main" xmlns="" val="1205521184"/>
      </p:ext>
    </p:extLst>
  </p:cSld>
  <p:clrMapOvr>
    <a:masterClrMapping/>
  </p:clrMapOvr>
  <p:transition spd="med">
    <p:fade/>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979363"/>
            <a:ext cx="8229600" cy="597198"/>
          </a:xfrm>
        </p:spPr>
        <p:txBody>
          <a:bodyPr/>
          <a:lstStyle/>
          <a:p>
            <a:r>
              <a:rPr lang="pl-PL" sz="2400" b="1" dirty="0" smtClean="0">
                <a:latin typeface="+mn-lt"/>
              </a:rPr>
              <a:t>10 KRYTERIÓW PREMIUJĄCYCH</a:t>
            </a:r>
            <a:endParaRPr lang="pl-PL" sz="2400" b="1" dirty="0">
              <a:latin typeface="+mn-lt"/>
            </a:endParaRP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38</a:t>
            </a:fld>
            <a:endParaRPr lang="pl-PL" altLang="pl-PL"/>
          </a:p>
        </p:txBody>
      </p:sp>
      <p:sp>
        <p:nvSpPr>
          <p:cNvPr id="7" name="Prostokąt zaokrąglony 6"/>
          <p:cNvSpPr/>
          <p:nvPr/>
        </p:nvSpPr>
        <p:spPr>
          <a:xfrm>
            <a:off x="215106" y="1576561"/>
            <a:ext cx="8713788" cy="4721611"/>
          </a:xfrm>
          <a:prstGeom prst="roundRect">
            <a:avLst/>
          </a:prstGeom>
          <a:no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endParaRPr lang="pl-PL" sz="1400" dirty="0">
              <a:solidFill>
                <a:schemeClr val="tx1"/>
              </a:solidFill>
              <a:cs typeface="Arial" pitchFamily="34" charset="0"/>
            </a:endParaRPr>
          </a:p>
          <a:p>
            <a:pPr algn="just"/>
            <a:endParaRPr lang="pl-PL" sz="1600" b="1" dirty="0" smtClean="0">
              <a:solidFill>
                <a:schemeClr val="tx1"/>
              </a:solidFill>
              <a:cs typeface="Arial" pitchFamily="34" charset="0"/>
            </a:endParaRPr>
          </a:p>
          <a:p>
            <a:pPr algn="just"/>
            <a:endParaRPr lang="pl-PL" sz="1600" b="1" dirty="0" smtClean="0">
              <a:solidFill>
                <a:schemeClr val="tx1"/>
              </a:solidFill>
              <a:cs typeface="Arial" pitchFamily="34" charset="0"/>
            </a:endParaRPr>
          </a:p>
          <a:p>
            <a:pPr algn="just"/>
            <a:endParaRPr lang="pl-PL" sz="1600" b="1" dirty="0" smtClean="0">
              <a:solidFill>
                <a:schemeClr val="tx1"/>
              </a:solidFill>
              <a:cs typeface="Arial" pitchFamily="34" charset="0"/>
            </a:endParaRPr>
          </a:p>
          <a:p>
            <a:pPr algn="just"/>
            <a:endParaRPr lang="pl-PL" sz="1600" b="1" u="sng" dirty="0" smtClean="0">
              <a:solidFill>
                <a:schemeClr val="tx1"/>
              </a:solidFill>
              <a:cs typeface="Arial" pitchFamily="34" charset="0"/>
            </a:endParaRPr>
          </a:p>
          <a:p>
            <a:pPr algn="just"/>
            <a:endParaRPr lang="pl-PL" sz="1600" b="1" u="sng" dirty="0" smtClean="0">
              <a:solidFill>
                <a:schemeClr val="tx1"/>
              </a:solidFill>
              <a:cs typeface="Arial" pitchFamily="34" charset="0"/>
            </a:endParaRPr>
          </a:p>
          <a:p>
            <a:pPr algn="just"/>
            <a:endParaRPr lang="pl-PL" sz="1400" dirty="0" smtClean="0">
              <a:solidFill>
                <a:schemeClr val="accent1"/>
              </a:solidFill>
            </a:endParaRPr>
          </a:p>
          <a:p>
            <a:pPr algn="just"/>
            <a:endParaRPr lang="pl-PL" sz="1600" dirty="0">
              <a:solidFill>
                <a:schemeClr val="tx1"/>
              </a:solidFill>
              <a:cs typeface="Arial" pitchFamily="34" charset="0"/>
            </a:endParaRPr>
          </a:p>
          <a:p>
            <a:pPr algn="just"/>
            <a:endParaRPr lang="pl-PL" sz="1600" b="1" u="sng" dirty="0" smtClean="0">
              <a:solidFill>
                <a:schemeClr val="tx1"/>
              </a:solidFill>
              <a:cs typeface="Arial" pitchFamily="34" charset="0"/>
            </a:endParaRPr>
          </a:p>
          <a:p>
            <a:pPr algn="just"/>
            <a:endParaRPr lang="pl-PL" sz="1600" b="1" u="sng" dirty="0" smtClean="0">
              <a:solidFill>
                <a:schemeClr val="tx1"/>
              </a:solidFill>
              <a:cs typeface="Arial" pitchFamily="34" charset="0"/>
            </a:endParaRPr>
          </a:p>
          <a:p>
            <a:pPr algn="just"/>
            <a:endParaRPr lang="pl-PL" sz="1600" b="1" u="sng" dirty="0" smtClean="0">
              <a:solidFill>
                <a:schemeClr val="tx1"/>
              </a:solidFill>
              <a:cs typeface="Arial" pitchFamily="34" charset="0"/>
            </a:endParaRPr>
          </a:p>
          <a:p>
            <a:pPr algn="just"/>
            <a:endParaRPr lang="pl-PL" sz="1600" b="1" u="sng" dirty="0" smtClean="0">
              <a:solidFill>
                <a:schemeClr val="tx1"/>
              </a:solidFill>
              <a:cs typeface="Arial" pitchFamily="34" charset="0"/>
            </a:endParaRPr>
          </a:p>
          <a:p>
            <a:pPr algn="just"/>
            <a:r>
              <a:rPr lang="pl-PL" sz="1600" b="1" u="sng" dirty="0" smtClean="0">
                <a:solidFill>
                  <a:schemeClr val="tx1"/>
                </a:solidFill>
                <a:cs typeface="Arial" pitchFamily="34" charset="0"/>
              </a:rPr>
              <a:t>9. </a:t>
            </a:r>
            <a:r>
              <a:rPr lang="pl-PL" sz="1600" b="1" u="sng" dirty="0" smtClean="0">
                <a:solidFill>
                  <a:schemeClr val="tx1"/>
                </a:solidFill>
              </a:rPr>
              <a:t>Kryterium formy wsparcia</a:t>
            </a:r>
          </a:p>
          <a:p>
            <a:pPr algn="just"/>
            <a:r>
              <a:rPr lang="pl-PL" sz="1600" dirty="0" smtClean="0">
                <a:solidFill>
                  <a:schemeClr val="tx1"/>
                </a:solidFill>
              </a:rPr>
              <a:t>Czy projekt jest realizowany dla uczniów:</a:t>
            </a:r>
          </a:p>
          <a:p>
            <a:pPr algn="just"/>
            <a:r>
              <a:rPr lang="pl-PL" sz="1600" dirty="0" smtClean="0">
                <a:solidFill>
                  <a:schemeClr val="tx1"/>
                </a:solidFill>
              </a:rPr>
              <a:t>- szkół specjalnych, integracyjnych albo </a:t>
            </a:r>
          </a:p>
          <a:p>
            <a:pPr algn="just"/>
            <a:r>
              <a:rPr lang="pl-PL" sz="1600" dirty="0" smtClean="0">
                <a:solidFill>
                  <a:schemeClr val="tx1"/>
                </a:solidFill>
              </a:rPr>
              <a:t>- szkół z oddziałami integracyjnymi lub specjalnymi i przewidziano działania skierowane do uczniów w tych oddziałach albo</a:t>
            </a:r>
          </a:p>
          <a:p>
            <a:pPr algn="just"/>
            <a:r>
              <a:rPr lang="pl-PL" sz="1600" dirty="0" smtClean="0">
                <a:solidFill>
                  <a:schemeClr val="tx1"/>
                </a:solidFill>
              </a:rPr>
              <a:t>- młodzieżowych ośrodków wychowawczych, młodzieżowych ośrodków socjoterapii, specjalnych ośrodków szkolno-wychowawczych oraz specjalnych ośrodków wychowawczych dla dzieci i młodzieży wymagających stosowania specjalnej organizacji nauki, metod pracy i wychowania, a także ośrodków rewalidacyjno-wychowawczych albo</a:t>
            </a:r>
          </a:p>
          <a:p>
            <a:pPr algn="just"/>
            <a:r>
              <a:rPr lang="pl-PL" sz="1600" dirty="0" smtClean="0">
                <a:solidFill>
                  <a:schemeClr val="tx1"/>
                </a:solidFill>
              </a:rPr>
              <a:t>- szkół, w których zaplanowano działania dla co najmniej 30% uczniów danej szkoły, którzy wykazują specjalne potrzeby edukacyjne i rozwojowe w wyniku okoliczności określonych w Rozporządzeniu </a:t>
            </a:r>
            <a:r>
              <a:rPr lang="pl-PL" sz="1600" dirty="0" err="1" smtClean="0">
                <a:solidFill>
                  <a:schemeClr val="tx1"/>
                </a:solidFill>
              </a:rPr>
              <a:t>MENz</a:t>
            </a:r>
            <a:r>
              <a:rPr lang="pl-PL" sz="1600" dirty="0" smtClean="0">
                <a:solidFill>
                  <a:schemeClr val="tx1"/>
                </a:solidFill>
              </a:rPr>
              <a:t> dnia 9 sierpnia 2017 r. w sprawie zasad organizacji i udzielania pomocy psychologiczno-pedagogicznej w publicznych przedszkolach, szkołach i placówkach?</a:t>
            </a:r>
          </a:p>
          <a:p>
            <a:r>
              <a:rPr lang="pl-PL" sz="1600" dirty="0" smtClean="0">
                <a:solidFill>
                  <a:srgbClr val="00B0F0"/>
                </a:solidFill>
              </a:rPr>
              <a:t>0-4</a:t>
            </a:r>
            <a:endParaRPr lang="pl-PL" sz="1600" dirty="0" smtClean="0">
              <a:solidFill>
                <a:schemeClr val="accent1"/>
              </a:solidFill>
            </a:endParaRPr>
          </a:p>
          <a:p>
            <a:pPr algn="just"/>
            <a:r>
              <a:rPr lang="pl-PL" sz="1600" b="1" u="sng" dirty="0" smtClean="0">
                <a:solidFill>
                  <a:schemeClr val="tx1"/>
                </a:solidFill>
                <a:cs typeface="Arial" pitchFamily="34" charset="0"/>
              </a:rPr>
              <a:t>10. </a:t>
            </a:r>
            <a:r>
              <a:rPr lang="pl-PL" sz="1600" b="1" u="sng" dirty="0" smtClean="0">
                <a:solidFill>
                  <a:schemeClr val="tx1"/>
                </a:solidFill>
              </a:rPr>
              <a:t>Kryterium komplementarności wsparcia</a:t>
            </a:r>
          </a:p>
          <a:p>
            <a:pPr algn="just"/>
            <a:r>
              <a:rPr lang="pl-PL" sz="1600" dirty="0" smtClean="0">
                <a:solidFill>
                  <a:schemeClr val="tx1"/>
                </a:solidFill>
              </a:rPr>
              <a:t>Czy projekt jest realizowany w szkole/szkołach lub placówce/placówkach systemu oświaty, które zostały objęte wsparciem w ramach Działania 1.1 Programu Operacyjnego Polska Cyfrowa bądź mają dostęp do Internetu o przepustowości umożliwiającej funkcjonowanie Ogólnopolskiej Sieci Edukacyjnej?</a:t>
            </a:r>
          </a:p>
          <a:p>
            <a:r>
              <a:rPr lang="pl-PL" sz="1600" dirty="0" smtClean="0">
                <a:solidFill>
                  <a:srgbClr val="00B0F0"/>
                </a:solidFill>
              </a:rPr>
              <a:t>0-4</a:t>
            </a:r>
          </a:p>
          <a:p>
            <a:endParaRPr lang="pl-PL" sz="1400" dirty="0" smtClean="0">
              <a:solidFill>
                <a:schemeClr val="accent1"/>
              </a:solidFill>
            </a:endParaRPr>
          </a:p>
          <a:p>
            <a:endParaRPr lang="pl-PL" sz="1400" dirty="0" smtClean="0">
              <a:solidFill>
                <a:schemeClr val="tx1"/>
              </a:solidFill>
            </a:endParaRPr>
          </a:p>
          <a:p>
            <a:pPr lvl="0"/>
            <a:endParaRPr lang="pl-PL" sz="1400" dirty="0" smtClean="0">
              <a:solidFill>
                <a:schemeClr val="tx1"/>
              </a:solidFill>
              <a:cs typeface="Arial" pitchFamily="34" charset="0"/>
            </a:endParaRPr>
          </a:p>
          <a:p>
            <a:endParaRPr lang="pl-PL" sz="1100" dirty="0" smtClean="0">
              <a:solidFill>
                <a:schemeClr val="tx1"/>
              </a:solidFill>
            </a:endParaRPr>
          </a:p>
          <a:p>
            <a:endParaRPr lang="pl-PL" sz="1400" dirty="0" smtClean="0">
              <a:solidFill>
                <a:schemeClr val="accent1"/>
              </a:solidFill>
            </a:endParaRPr>
          </a:p>
          <a:p>
            <a:endParaRPr lang="pl-PL" sz="1400" dirty="0" smtClean="0">
              <a:solidFill>
                <a:schemeClr val="tx1"/>
              </a:solidFill>
              <a:cs typeface="Arial" pitchFamily="34" charset="0"/>
            </a:endParaRPr>
          </a:p>
          <a:p>
            <a:endParaRPr lang="pl-PL" sz="1400" dirty="0" smtClean="0">
              <a:solidFill>
                <a:schemeClr val="tx1"/>
              </a:solidFill>
              <a:cs typeface="Arial" pitchFamily="34" charset="0"/>
            </a:endParaRPr>
          </a:p>
          <a:p>
            <a:endParaRPr lang="pl-PL" sz="1400" dirty="0" smtClean="0">
              <a:solidFill>
                <a:schemeClr val="tx1"/>
              </a:solidFill>
            </a:endParaRPr>
          </a:p>
          <a:p>
            <a:pPr algn="just"/>
            <a:endParaRPr lang="pl-PL" sz="1400" dirty="0">
              <a:solidFill>
                <a:schemeClr val="tx1"/>
              </a:solidFill>
              <a:cs typeface="Arial" pitchFamily="34" charset="0"/>
            </a:endParaRPr>
          </a:p>
          <a:p>
            <a:pPr algn="just"/>
            <a:endParaRPr lang="pl-PL" sz="1400" b="1" dirty="0" smtClean="0">
              <a:solidFill>
                <a:schemeClr val="tx1"/>
              </a:solidFill>
              <a:cs typeface="Arial" pitchFamily="34" charset="0"/>
            </a:endParaRPr>
          </a:p>
          <a:p>
            <a:pPr algn="just"/>
            <a:endParaRPr lang="pl-PL" sz="1200" dirty="0" smtClean="0">
              <a:solidFill>
                <a:schemeClr val="tx1"/>
              </a:solidFill>
              <a:cs typeface="Arial" pitchFamily="34" charset="0"/>
            </a:endParaRPr>
          </a:p>
          <a:p>
            <a:pPr algn="just"/>
            <a:endParaRPr lang="pl-PL" sz="1200" dirty="0" smtClean="0">
              <a:solidFill>
                <a:schemeClr val="tx1"/>
              </a:solidFill>
              <a:cs typeface="Arial" pitchFamily="34" charset="0"/>
            </a:endParaRPr>
          </a:p>
          <a:p>
            <a:pPr algn="just"/>
            <a:endParaRPr lang="pl-PL" sz="1200" dirty="0">
              <a:solidFill>
                <a:schemeClr val="tx1"/>
              </a:solidFill>
              <a:cs typeface="Arial" pitchFamily="34" charset="0"/>
            </a:endParaRPr>
          </a:p>
        </p:txBody>
      </p:sp>
    </p:spTree>
    <p:extLst>
      <p:ext uri="{BB962C8B-B14F-4D97-AF65-F5344CB8AC3E}">
        <p14:creationId xmlns:p14="http://schemas.microsoft.com/office/powerpoint/2010/main" xmlns="" val="1205521184"/>
      </p:ext>
    </p:extLst>
  </p:cSld>
  <p:clrMapOvr>
    <a:masterClrMapping/>
  </p:clrMapOvr>
  <p:transition spd="med">
    <p:fade/>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1124744"/>
            <a:ext cx="8229600" cy="504056"/>
          </a:xfrm>
        </p:spPr>
        <p:txBody>
          <a:bodyPr/>
          <a:lstStyle/>
          <a:p>
            <a:pPr eaLnBrk="1" hangingPunct="1"/>
            <a:r>
              <a:rPr lang="pl-PL" altLang="pl-PL" sz="2800" b="1" dirty="0">
                <a:latin typeface="+mn-lt"/>
                <a:cs typeface="Arial" pitchFamily="34" charset="0"/>
              </a:rPr>
              <a:t>Wskaźniki w ramach Działania 10.2</a:t>
            </a: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39</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r>
              <a:rPr lang="pl-PL" dirty="0">
                <a:solidFill>
                  <a:schemeClr val="tx1"/>
                </a:solidFill>
                <a:cs typeface="Arial" pitchFamily="34" charset="0"/>
              </a:rPr>
              <a:t>Instrukcja dotycząca doboru wskaźników została opisana w Załączniku nr 2 do Regulaminu konkursu</a:t>
            </a:r>
          </a:p>
          <a:p>
            <a:pPr algn="just"/>
            <a:endParaRPr lang="pl-PL" dirty="0">
              <a:solidFill>
                <a:schemeClr val="tx1"/>
              </a:solidFill>
              <a:cs typeface="Arial" pitchFamily="34" charset="0"/>
            </a:endParaRPr>
          </a:p>
          <a:p>
            <a:pPr algn="just"/>
            <a:r>
              <a:rPr lang="pl-PL" dirty="0">
                <a:solidFill>
                  <a:schemeClr val="tx1"/>
                </a:solidFill>
                <a:cs typeface="Arial" pitchFamily="34" charset="0"/>
              </a:rPr>
              <a:t>Wyróżniamy następujące rodzaje wskaźników:</a:t>
            </a:r>
          </a:p>
          <a:p>
            <a:pPr algn="just">
              <a:buFont typeface="Arial" pitchFamily="34" charset="0"/>
              <a:buChar char="•"/>
            </a:pPr>
            <a:r>
              <a:rPr lang="pl-PL" b="1" dirty="0">
                <a:solidFill>
                  <a:schemeClr val="tx1"/>
                </a:solidFill>
                <a:cs typeface="Arial" pitchFamily="34" charset="0"/>
              </a:rPr>
              <a:t>Wskaźniki programowe</a:t>
            </a:r>
            <a:r>
              <a:rPr lang="pl-PL" dirty="0">
                <a:solidFill>
                  <a:schemeClr val="tx1"/>
                </a:solidFill>
                <a:cs typeface="Arial" pitchFamily="34" charset="0"/>
              </a:rPr>
              <a:t> (</a:t>
            </a:r>
            <a:r>
              <a:rPr lang="pl-PL" u="sng" dirty="0">
                <a:solidFill>
                  <a:schemeClr val="tx1"/>
                </a:solidFill>
                <a:cs typeface="Arial" pitchFamily="34" charset="0"/>
              </a:rPr>
              <a:t>wskaźniki produktu </a:t>
            </a:r>
            <a:r>
              <a:rPr lang="pl-PL" dirty="0">
                <a:solidFill>
                  <a:schemeClr val="tx1"/>
                </a:solidFill>
                <a:cs typeface="Arial" pitchFamily="34" charset="0"/>
              </a:rPr>
              <a:t>i </a:t>
            </a:r>
            <a:r>
              <a:rPr lang="pl-PL" u="sng" dirty="0">
                <a:solidFill>
                  <a:schemeClr val="tx1"/>
                </a:solidFill>
                <a:cs typeface="Arial" pitchFamily="34" charset="0"/>
              </a:rPr>
              <a:t>wskaźniki rezultatu bezpośredniego</a:t>
            </a:r>
            <a:r>
              <a:rPr lang="pl-PL" dirty="0">
                <a:solidFill>
                  <a:schemeClr val="tx1"/>
                </a:solidFill>
                <a:cs typeface="Arial" pitchFamily="34" charset="0"/>
              </a:rPr>
              <a:t>) </a:t>
            </a:r>
          </a:p>
          <a:p>
            <a:pPr algn="just"/>
            <a:r>
              <a:rPr lang="pl-PL" dirty="0">
                <a:solidFill>
                  <a:schemeClr val="tx1"/>
                </a:solidFill>
                <a:cs typeface="Arial" pitchFamily="34" charset="0"/>
              </a:rPr>
              <a:t>– określone w RPO, wybierane z listy rozwijanej, obligatoryjne</a:t>
            </a:r>
          </a:p>
          <a:p>
            <a:pPr algn="just">
              <a:buFont typeface="Arial" pitchFamily="34" charset="0"/>
              <a:buChar char="•"/>
            </a:pPr>
            <a:r>
              <a:rPr lang="pl-PL" b="1" dirty="0" smtClean="0">
                <a:solidFill>
                  <a:schemeClr val="tx1"/>
                </a:solidFill>
                <a:cs typeface="Arial" pitchFamily="34" charset="0"/>
              </a:rPr>
              <a:t>Wskaźniki </a:t>
            </a:r>
            <a:r>
              <a:rPr lang="pl-PL" b="1" dirty="0">
                <a:solidFill>
                  <a:schemeClr val="tx1"/>
                </a:solidFill>
                <a:cs typeface="Arial" pitchFamily="34" charset="0"/>
              </a:rPr>
              <a:t>horyzontalne </a:t>
            </a:r>
          </a:p>
          <a:p>
            <a:pPr algn="just"/>
            <a:r>
              <a:rPr lang="pl-PL" dirty="0">
                <a:solidFill>
                  <a:schemeClr val="tx1"/>
                </a:solidFill>
                <a:cs typeface="Arial" pitchFamily="34" charset="0"/>
              </a:rPr>
              <a:t>– określone w tzw. liście WLWK (Wspólne Lista Wskaźników Kluczowych), wybierane z listy rozwijanej, obligatoryjne </a:t>
            </a:r>
            <a:endParaRPr lang="pl-PL" dirty="0" smtClean="0">
              <a:solidFill>
                <a:schemeClr val="tx1"/>
              </a:solidFill>
              <a:cs typeface="Arial" pitchFamily="34" charset="0"/>
            </a:endParaRPr>
          </a:p>
          <a:p>
            <a:pPr algn="just">
              <a:buFont typeface="Arial" pitchFamily="34" charset="0"/>
              <a:buChar char="•"/>
            </a:pPr>
            <a:r>
              <a:rPr lang="pl-PL" b="1" dirty="0" smtClean="0">
                <a:solidFill>
                  <a:schemeClr val="tx1"/>
                </a:solidFill>
                <a:cs typeface="Arial" pitchFamily="34" charset="0"/>
              </a:rPr>
              <a:t>Wskaźniki projektowe </a:t>
            </a:r>
          </a:p>
          <a:p>
            <a:pPr algn="just"/>
            <a:r>
              <a:rPr lang="pl-PL" dirty="0" smtClean="0">
                <a:solidFill>
                  <a:schemeClr val="tx1"/>
                </a:solidFill>
                <a:cs typeface="Arial" pitchFamily="34" charset="0"/>
              </a:rPr>
              <a:t>– określane samodzielnie przez Wnioskodawcę, nieobligatoryjne</a:t>
            </a:r>
          </a:p>
          <a:p>
            <a:pPr algn="just"/>
            <a:endParaRPr lang="pl-PL" dirty="0">
              <a:solidFill>
                <a:schemeClr val="tx1"/>
              </a:solidFill>
              <a:cs typeface="Arial" pitchFamily="34" charset="0"/>
            </a:endParaRPr>
          </a:p>
        </p:txBody>
      </p:sp>
    </p:spTree>
    <p:extLst>
      <p:ext uri="{BB962C8B-B14F-4D97-AF65-F5344CB8AC3E}">
        <p14:creationId xmlns:p14="http://schemas.microsoft.com/office/powerpoint/2010/main" xmlns="" val="3728915418"/>
      </p:ext>
    </p:extLst>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4</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a:solidFill>
                <a:schemeClr val="tx1"/>
              </a:solidFill>
              <a:latin typeface="Arial" pitchFamily="34" charset="0"/>
              <a:cs typeface="Arial" pitchFamily="34" charset="0"/>
            </a:endParaRPr>
          </a:p>
        </p:txBody>
      </p:sp>
      <p:sp>
        <p:nvSpPr>
          <p:cNvPr id="8" name="pole tekstowe 7"/>
          <p:cNvSpPr txBox="1"/>
          <p:nvPr/>
        </p:nvSpPr>
        <p:spPr>
          <a:xfrm>
            <a:off x="489133" y="1692727"/>
            <a:ext cx="7632848" cy="4464496"/>
          </a:xfrm>
          <a:prstGeom prst="rect">
            <a:avLst/>
          </a:prstGeom>
          <a:noFill/>
        </p:spPr>
        <p:txBody>
          <a:bodyPr wrap="square" rtlCol="0">
            <a:normAutofit fontScale="85000" lnSpcReduction="20000"/>
          </a:bodyPr>
          <a:lstStyle/>
          <a:p>
            <a:pPr marL="0" indent="0">
              <a:buNone/>
            </a:pPr>
            <a:endParaRPr lang="pl-PL" sz="1600" b="1" i="1" u="sng" dirty="0"/>
          </a:p>
          <a:p>
            <a:endParaRPr lang="pl-PL" sz="1600" b="1" i="1" dirty="0"/>
          </a:p>
          <a:p>
            <a:pPr marL="285750" indent="-285750" algn="just">
              <a:buFont typeface="Arial" panose="020B0604020202020204" pitchFamily="34" charset="0"/>
              <a:buChar char="•"/>
            </a:pPr>
            <a:r>
              <a:rPr lang="pl-PL" sz="1600" b="1" dirty="0">
                <a:latin typeface="+mn-lt"/>
              </a:rPr>
              <a:t>Konkurs został ogłoszony </a:t>
            </a:r>
            <a:r>
              <a:rPr lang="pl-PL" sz="1600" b="1" dirty="0" smtClean="0">
                <a:latin typeface="+mn-lt"/>
              </a:rPr>
              <a:t>30 stycznia 2018 </a:t>
            </a:r>
            <a:r>
              <a:rPr lang="pl-PL" sz="1600" b="1" dirty="0">
                <a:latin typeface="+mn-lt"/>
              </a:rPr>
              <a:t>r.</a:t>
            </a:r>
          </a:p>
          <a:p>
            <a:pPr marL="285750" indent="-285750" algn="just">
              <a:buFont typeface="Arial" panose="020B0604020202020204" pitchFamily="34" charset="0"/>
              <a:buChar char="•"/>
            </a:pPr>
            <a:r>
              <a:rPr lang="pl-PL" sz="1600" b="1" dirty="0">
                <a:latin typeface="+mn-lt"/>
              </a:rPr>
              <a:t>Ogłoszenie o konkursie oraz Regulamin konkursu są dostępne na stronie: </a:t>
            </a:r>
            <a:endParaRPr lang="pl-PL" sz="1600" b="1" dirty="0" smtClean="0">
              <a:latin typeface="+mn-lt"/>
            </a:endParaRPr>
          </a:p>
          <a:p>
            <a:pPr marL="285750" indent="-285750" algn="just"/>
            <a:r>
              <a:rPr lang="pl-PL" sz="1600" b="1" dirty="0" smtClean="0">
                <a:latin typeface="+mn-lt"/>
              </a:rPr>
              <a:t>	www.funduszeeuropejskie.gov.pl</a:t>
            </a:r>
          </a:p>
          <a:p>
            <a:pPr marL="285750" indent="-285750" algn="just"/>
            <a:r>
              <a:rPr lang="pl-PL" sz="1600" b="1" dirty="0" smtClean="0">
                <a:latin typeface="+mn-lt"/>
              </a:rPr>
              <a:t>	</a:t>
            </a:r>
            <a:r>
              <a:rPr lang="pl-PL" sz="1600" b="1" dirty="0" err="1" smtClean="0">
                <a:latin typeface="+mn-lt"/>
              </a:rPr>
              <a:t>www.rpo.dolnyslask.pl</a:t>
            </a:r>
            <a:endParaRPr lang="pl-PL" sz="1600" b="1" dirty="0" smtClean="0">
              <a:latin typeface="+mn-lt"/>
            </a:endParaRPr>
          </a:p>
          <a:p>
            <a:pPr marL="285750" indent="-285750" algn="just"/>
            <a:endParaRPr lang="pl-PL" sz="1600" b="1" dirty="0" smtClean="0">
              <a:latin typeface="+mn-lt"/>
            </a:endParaRPr>
          </a:p>
          <a:p>
            <a:pPr marL="285750" indent="-285750" algn="just"/>
            <a:endParaRPr lang="pl-PL" sz="1600" b="1" dirty="0" smtClean="0">
              <a:latin typeface="+mn-lt"/>
            </a:endParaRPr>
          </a:p>
          <a:p>
            <a:pPr marL="285750" indent="-285750" algn="just">
              <a:buFont typeface="Arial" panose="020B0604020202020204" pitchFamily="34" charset="0"/>
              <a:buChar char="•"/>
            </a:pPr>
            <a:r>
              <a:rPr lang="pl-PL" sz="1600" b="1" u="sng" dirty="0" smtClean="0">
                <a:latin typeface="+mn-lt"/>
              </a:rPr>
              <a:t>Co </a:t>
            </a:r>
            <a:r>
              <a:rPr lang="pl-PL" sz="1600" b="1" u="sng" dirty="0">
                <a:latin typeface="+mn-lt"/>
              </a:rPr>
              <a:t>się składa na dokumentację konkursową:</a:t>
            </a:r>
          </a:p>
          <a:p>
            <a:pPr marL="285750" indent="-285750" algn="just">
              <a:buFont typeface="Arial" panose="020B0604020202020204" pitchFamily="34" charset="0"/>
              <a:buChar char="•"/>
            </a:pPr>
            <a:r>
              <a:rPr lang="pl-PL" sz="1600" b="1" dirty="0">
                <a:latin typeface="+mn-lt"/>
              </a:rPr>
              <a:t>Regulamin konkursu</a:t>
            </a:r>
          </a:p>
          <a:p>
            <a:pPr marL="285750" indent="-285750" algn="just">
              <a:buFont typeface="Arial" panose="020B0604020202020204" pitchFamily="34" charset="0"/>
              <a:buChar char="•"/>
            </a:pPr>
            <a:r>
              <a:rPr lang="pl-PL" sz="1600" b="1" dirty="0">
                <a:latin typeface="+mn-lt"/>
              </a:rPr>
              <a:t>Załącznik nr 1 Wyciąg z kryteriów wyboru projektów</a:t>
            </a:r>
          </a:p>
          <a:p>
            <a:pPr marL="285750" indent="-285750" algn="just">
              <a:buFont typeface="Arial" panose="020B0604020202020204" pitchFamily="34" charset="0"/>
              <a:buChar char="•"/>
            </a:pPr>
            <a:r>
              <a:rPr lang="pl-PL" sz="1600" b="1" dirty="0">
                <a:latin typeface="+mn-lt"/>
              </a:rPr>
              <a:t>Załącznik nr 2  Lista wskaźników</a:t>
            </a:r>
          </a:p>
          <a:p>
            <a:pPr marL="285750" indent="-285750" algn="just">
              <a:buFont typeface="Arial" panose="020B0604020202020204" pitchFamily="34" charset="0"/>
              <a:buChar char="•"/>
            </a:pPr>
            <a:r>
              <a:rPr lang="pl-PL" sz="1600" b="1" dirty="0">
                <a:latin typeface="+mn-lt"/>
              </a:rPr>
              <a:t>Załącznik nr 3 Zakres wniosku o dofinansowanie</a:t>
            </a:r>
          </a:p>
          <a:p>
            <a:pPr marL="285750" indent="-285750" algn="just">
              <a:buFont typeface="Arial" panose="020B0604020202020204" pitchFamily="34" charset="0"/>
              <a:buChar char="•"/>
            </a:pPr>
            <a:r>
              <a:rPr lang="pl-PL" sz="1600" b="1" dirty="0">
                <a:latin typeface="+mn-lt"/>
              </a:rPr>
              <a:t>Załącznik nr 4 Standardy realizacji wybranych form wsparcia (z katalogiem stawek maksymalnych</a:t>
            </a:r>
            <a:r>
              <a:rPr lang="pl-PL" sz="1600" b="1" dirty="0" smtClean="0">
                <a:latin typeface="+mn-lt"/>
              </a:rPr>
              <a:t>)</a:t>
            </a:r>
            <a:endParaRPr lang="pl-PL" sz="1600" b="1" dirty="0">
              <a:latin typeface="+mn-lt"/>
            </a:endParaRPr>
          </a:p>
          <a:p>
            <a:pPr marL="285750" indent="-285750" algn="just">
              <a:buFont typeface="Arial" panose="020B0604020202020204" pitchFamily="34" charset="0"/>
              <a:buChar char="•"/>
            </a:pPr>
            <a:r>
              <a:rPr lang="pl-PL" sz="1600" b="1" dirty="0">
                <a:latin typeface="+mn-lt"/>
              </a:rPr>
              <a:t>Załącznik nr 5 </a:t>
            </a:r>
            <a:r>
              <a:rPr lang="pl-PL" sz="1600" b="1" dirty="0" smtClean="0">
                <a:latin typeface="+mn-lt"/>
              </a:rPr>
              <a:t>Oświadczenie dotyczące kryterium dostępu nr 5</a:t>
            </a:r>
          </a:p>
          <a:p>
            <a:pPr marL="285750" indent="-285750" algn="just">
              <a:buFont typeface="Arial" panose="020B0604020202020204" pitchFamily="34" charset="0"/>
              <a:buChar char="•"/>
            </a:pPr>
            <a:r>
              <a:rPr lang="pl-PL" sz="1600" b="1" dirty="0" smtClean="0">
                <a:latin typeface="+mn-lt"/>
              </a:rPr>
              <a:t>Załącznik nr 6 Oświadczenie dotyczące kryterium dostępu nr 6</a:t>
            </a:r>
          </a:p>
          <a:p>
            <a:pPr marL="285750" indent="-285750" algn="just">
              <a:buFont typeface="Arial" panose="020B0604020202020204" pitchFamily="34" charset="0"/>
              <a:buChar char="•"/>
            </a:pPr>
            <a:r>
              <a:rPr lang="pl-PL" sz="1600" b="1" dirty="0" smtClean="0">
                <a:latin typeface="+mn-lt"/>
              </a:rPr>
              <a:t>Załącznik </a:t>
            </a:r>
            <a:r>
              <a:rPr lang="pl-PL" sz="1600" b="1" dirty="0">
                <a:latin typeface="+mn-lt"/>
              </a:rPr>
              <a:t>nr </a:t>
            </a:r>
            <a:r>
              <a:rPr lang="pl-PL" sz="1600" b="1" dirty="0" smtClean="0">
                <a:latin typeface="+mn-lt"/>
              </a:rPr>
              <a:t>7, Załącznik nr 8, </a:t>
            </a:r>
            <a:r>
              <a:rPr lang="pl-PL" sz="1600" b="1" dirty="0">
                <a:latin typeface="+mn-lt"/>
              </a:rPr>
              <a:t>Załącznik nr </a:t>
            </a:r>
            <a:r>
              <a:rPr lang="pl-PL" sz="1600" b="1" dirty="0" smtClean="0">
                <a:latin typeface="+mn-lt"/>
              </a:rPr>
              <a:t>9, </a:t>
            </a:r>
            <a:r>
              <a:rPr lang="pl-PL" sz="1600" b="1" dirty="0">
                <a:latin typeface="+mn-lt"/>
              </a:rPr>
              <a:t>Załącznik nr </a:t>
            </a:r>
            <a:r>
              <a:rPr lang="pl-PL" sz="1600" b="1" dirty="0" smtClean="0">
                <a:latin typeface="+mn-lt"/>
              </a:rPr>
              <a:t>10, Załącznik nr 11 – </a:t>
            </a:r>
            <a:r>
              <a:rPr lang="pl-PL" sz="1600" b="1" dirty="0">
                <a:latin typeface="+mn-lt"/>
              </a:rPr>
              <a:t>Wzory </a:t>
            </a:r>
            <a:r>
              <a:rPr lang="pl-PL" sz="1600" b="1" dirty="0" smtClean="0">
                <a:latin typeface="+mn-lt"/>
              </a:rPr>
              <a:t>umów, </a:t>
            </a:r>
            <a:br>
              <a:rPr lang="pl-PL" sz="1600" b="1" dirty="0" smtClean="0">
                <a:latin typeface="+mn-lt"/>
              </a:rPr>
            </a:br>
            <a:r>
              <a:rPr lang="pl-PL" sz="1600" b="1" dirty="0" smtClean="0">
                <a:latin typeface="+mn-lt"/>
              </a:rPr>
              <a:t>decyzji i porozumienia z PJB o dofinansowanie</a:t>
            </a:r>
            <a:endParaRPr lang="pl-PL" sz="1600" b="1" dirty="0">
              <a:latin typeface="+mn-lt"/>
            </a:endParaRPr>
          </a:p>
          <a:p>
            <a:pPr marL="285750" indent="-285750" algn="just">
              <a:buFont typeface="Arial" panose="020B0604020202020204" pitchFamily="34" charset="0"/>
              <a:buChar char="•"/>
            </a:pPr>
            <a:endParaRPr lang="pl-PL" sz="1600" b="1" dirty="0">
              <a:latin typeface="+mn-lt"/>
            </a:endParaRPr>
          </a:p>
          <a:p>
            <a:pPr marL="285750" indent="-285750" algn="just">
              <a:buFont typeface="Arial" panose="020B0604020202020204" pitchFamily="34" charset="0"/>
              <a:buChar char="•"/>
            </a:pPr>
            <a:r>
              <a:rPr lang="pl-PL" sz="1600" b="1" u="sng" dirty="0">
                <a:latin typeface="+mn-lt"/>
              </a:rPr>
              <a:t>Dodatkowe pliki pomocnicze:</a:t>
            </a:r>
          </a:p>
          <a:p>
            <a:pPr marL="285750" indent="-285750" algn="just">
              <a:buFont typeface="Arial" panose="020B0604020202020204" pitchFamily="34" charset="0"/>
              <a:buChar char="•"/>
            </a:pPr>
            <a:r>
              <a:rPr lang="pl-PL" sz="1600" b="1" dirty="0" smtClean="0">
                <a:latin typeface="+mn-lt"/>
              </a:rPr>
              <a:t>Podstawowe </a:t>
            </a:r>
            <a:r>
              <a:rPr lang="pl-PL" sz="1600" b="1" dirty="0">
                <a:latin typeface="+mn-lt"/>
              </a:rPr>
              <a:t>informacje dotyczące uzyskiwania kwalifikacji w ramach projektów EFS</a:t>
            </a:r>
          </a:p>
          <a:p>
            <a:pPr marL="285750" indent="-285750" algn="just">
              <a:buFont typeface="Arial" panose="020B0604020202020204" pitchFamily="34" charset="0"/>
              <a:buChar char="•"/>
            </a:pPr>
            <a:r>
              <a:rPr lang="pl-PL" sz="1600" b="1" dirty="0" smtClean="0">
                <a:latin typeface="+mn-lt"/>
              </a:rPr>
              <a:t>Angażowanie nauczycieli w projektach edukacyjnych EFS</a:t>
            </a:r>
            <a:endParaRPr lang="pl-PL" sz="1600" b="1" dirty="0">
              <a:latin typeface="+mn-lt"/>
            </a:endParaRPr>
          </a:p>
          <a:p>
            <a:pPr marL="285750" indent="-285750" algn="just">
              <a:buFont typeface="Arial" panose="020B0604020202020204" pitchFamily="34" charset="0"/>
              <a:buChar char="•"/>
            </a:pPr>
            <a:endParaRPr lang="pl-PL" sz="1600" b="1" dirty="0">
              <a:latin typeface="+mn-lt"/>
            </a:endParaRPr>
          </a:p>
          <a:p>
            <a:pPr algn="ctr"/>
            <a:endParaRPr lang="pl-PL" sz="1600" b="1" dirty="0">
              <a:latin typeface="+mn-lt"/>
              <a:cs typeface="Arial" pitchFamily="34" charset="0"/>
            </a:endParaRPr>
          </a:p>
          <a:p>
            <a:pPr algn="ctr"/>
            <a:endParaRPr lang="pl-PL" sz="2000" b="1" dirty="0">
              <a:latin typeface="+mn-lt"/>
            </a:endParaRPr>
          </a:p>
          <a:p>
            <a:pPr algn="ctr"/>
            <a:endParaRPr lang="pl-PL" sz="2000" b="1" dirty="0">
              <a:latin typeface="+mn-lt"/>
              <a:cs typeface="Arial" pitchFamily="34" charset="0"/>
            </a:endParaRPr>
          </a:p>
          <a:p>
            <a:endParaRPr lang="pl-PL" b="1" dirty="0"/>
          </a:p>
        </p:txBody>
      </p:sp>
      <p:sp>
        <p:nvSpPr>
          <p:cNvPr id="9" name="Prostokąt 8"/>
          <p:cNvSpPr/>
          <p:nvPr/>
        </p:nvSpPr>
        <p:spPr>
          <a:xfrm>
            <a:off x="0" y="1268760"/>
            <a:ext cx="9144000" cy="523220"/>
          </a:xfrm>
          <a:prstGeom prst="rect">
            <a:avLst/>
          </a:prstGeom>
        </p:spPr>
        <p:txBody>
          <a:bodyPr wrap="square">
            <a:spAutoFit/>
          </a:bodyPr>
          <a:lstStyle/>
          <a:p>
            <a:pPr algn="ctr" eaLnBrk="1" hangingPunct="1"/>
            <a:r>
              <a:rPr lang="pl-PL" altLang="pl-PL" sz="2800" b="1" dirty="0">
                <a:latin typeface="+mn-lt"/>
                <a:cs typeface="Arial" pitchFamily="34" charset="0"/>
              </a:rPr>
              <a:t>Dokumentacja konkursowa:</a:t>
            </a:r>
          </a:p>
        </p:txBody>
      </p:sp>
    </p:spTree>
    <p:extLst>
      <p:ext uri="{BB962C8B-B14F-4D97-AF65-F5344CB8AC3E}">
        <p14:creationId xmlns:p14="http://schemas.microsoft.com/office/powerpoint/2010/main" xmlns="" val="3220789600"/>
      </p:ext>
    </p:extLst>
  </p:cSld>
  <p:clrMapOvr>
    <a:masterClrMapping/>
  </p:clrMapOvr>
  <p:transition spd="med">
    <p:fade/>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1124744"/>
            <a:ext cx="8229600" cy="504056"/>
          </a:xfrm>
        </p:spPr>
        <p:txBody>
          <a:bodyPr/>
          <a:lstStyle/>
          <a:p>
            <a:pPr eaLnBrk="1" hangingPunct="1"/>
            <a:r>
              <a:rPr lang="pl-PL" altLang="pl-PL" sz="2800" b="1" dirty="0">
                <a:latin typeface="+mn-lt"/>
                <a:cs typeface="Arial" pitchFamily="34" charset="0"/>
              </a:rPr>
              <a:t>Wskaźniki programowe – </a:t>
            </a:r>
            <a:r>
              <a:rPr lang="pl-PL" altLang="pl-PL" sz="2800" b="1" dirty="0" smtClean="0">
                <a:latin typeface="+mn-lt"/>
                <a:cs typeface="Arial" pitchFamily="34" charset="0"/>
              </a:rPr>
              <a:t>6 </a:t>
            </a:r>
            <a:r>
              <a:rPr lang="pl-PL" altLang="pl-PL" sz="2800" b="1" dirty="0">
                <a:latin typeface="+mn-lt"/>
                <a:cs typeface="Arial" pitchFamily="34" charset="0"/>
              </a:rPr>
              <a:t>wskaźników produktu</a:t>
            </a: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40</a:t>
            </a:fld>
            <a:endParaRPr lang="pl-PL" altLang="pl-PL"/>
          </a:p>
        </p:txBody>
      </p:sp>
      <p:graphicFrame>
        <p:nvGraphicFramePr>
          <p:cNvPr id="6" name="Diagram 5"/>
          <p:cNvGraphicFramePr/>
          <p:nvPr>
            <p:extLst>
              <p:ext uri="{D42A27DB-BD31-4B8C-83A1-F6EECF244321}">
                <p14:modId xmlns:p14="http://schemas.microsoft.com/office/powerpoint/2010/main" xmlns="" val="3270139141"/>
              </p:ext>
            </p:extLst>
          </p:nvPr>
        </p:nvGraphicFramePr>
        <p:xfrm>
          <a:off x="467544" y="1844824"/>
          <a:ext cx="7776864" cy="396044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xmlns="" val="3728915418"/>
      </p:ext>
    </p:extLst>
  </p:cSld>
  <p:clrMapOvr>
    <a:masterClrMapping/>
  </p:clrMapOvr>
  <p:transition spd="med">
    <p:fade/>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1124744"/>
            <a:ext cx="8229600" cy="504056"/>
          </a:xfrm>
        </p:spPr>
        <p:txBody>
          <a:bodyPr/>
          <a:lstStyle/>
          <a:p>
            <a:pPr eaLnBrk="1" hangingPunct="1"/>
            <a:r>
              <a:rPr lang="pl-PL" altLang="pl-PL" sz="2800" b="1" dirty="0">
                <a:latin typeface="+mn-lt"/>
                <a:cs typeface="Arial" pitchFamily="34" charset="0"/>
              </a:rPr>
              <a:t>Wskaźniki programowe – </a:t>
            </a:r>
            <a:r>
              <a:rPr lang="pl-PL" altLang="pl-PL" sz="2800" b="1" dirty="0" smtClean="0">
                <a:latin typeface="+mn-lt"/>
                <a:cs typeface="Arial" pitchFamily="34" charset="0"/>
              </a:rPr>
              <a:t>6 </a:t>
            </a:r>
            <a:r>
              <a:rPr lang="pl-PL" altLang="pl-PL" sz="2800" b="1" dirty="0">
                <a:latin typeface="+mn-lt"/>
                <a:cs typeface="Arial" pitchFamily="34" charset="0"/>
              </a:rPr>
              <a:t>wskaźników produktu </a:t>
            </a:r>
            <a:r>
              <a:rPr lang="pl-PL" altLang="pl-PL" sz="2800" b="1" dirty="0" err="1">
                <a:latin typeface="+mn-lt"/>
                <a:cs typeface="Arial" pitchFamily="34" charset="0"/>
              </a:rPr>
              <a:t>cd</a:t>
            </a:r>
            <a:r>
              <a:rPr lang="pl-PL" altLang="pl-PL" sz="2800" b="1" dirty="0">
                <a:latin typeface="+mn-lt"/>
                <a:cs typeface="Arial" pitchFamily="34" charset="0"/>
              </a:rPr>
              <a:t>.</a:t>
            </a: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41</a:t>
            </a:fld>
            <a:endParaRPr lang="pl-PL" altLang="pl-PL"/>
          </a:p>
        </p:txBody>
      </p:sp>
      <p:graphicFrame>
        <p:nvGraphicFramePr>
          <p:cNvPr id="6" name="Diagram 5"/>
          <p:cNvGraphicFramePr/>
          <p:nvPr>
            <p:extLst>
              <p:ext uri="{D42A27DB-BD31-4B8C-83A1-F6EECF244321}">
                <p14:modId xmlns:p14="http://schemas.microsoft.com/office/powerpoint/2010/main" xmlns="" val="3270139141"/>
              </p:ext>
            </p:extLst>
          </p:nvPr>
        </p:nvGraphicFramePr>
        <p:xfrm>
          <a:off x="467544" y="1844824"/>
          <a:ext cx="7776864" cy="396044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xmlns="" val="3728915418"/>
      </p:ext>
    </p:extLst>
  </p:cSld>
  <p:clrMapOvr>
    <a:masterClrMapping/>
  </p:clrMapOvr>
  <p:transition spd="med">
    <p:fade/>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1124744"/>
            <a:ext cx="8229600" cy="504056"/>
          </a:xfrm>
        </p:spPr>
        <p:txBody>
          <a:bodyPr/>
          <a:lstStyle/>
          <a:p>
            <a:pPr eaLnBrk="1" hangingPunct="1"/>
            <a:r>
              <a:rPr lang="pl-PL" altLang="pl-PL" sz="2800" b="1" dirty="0">
                <a:latin typeface="+mn-lt"/>
                <a:cs typeface="Arial" pitchFamily="34" charset="0"/>
              </a:rPr>
              <a:t>Wskaźniki programowe – </a:t>
            </a:r>
            <a:r>
              <a:rPr lang="pl-PL" altLang="pl-PL" sz="2800" b="1" dirty="0" smtClean="0">
                <a:latin typeface="+mn-lt"/>
                <a:cs typeface="Arial" pitchFamily="34" charset="0"/>
              </a:rPr>
              <a:t>6 </a:t>
            </a:r>
            <a:r>
              <a:rPr lang="pl-PL" altLang="pl-PL" sz="2800" b="1" dirty="0">
                <a:latin typeface="+mn-lt"/>
                <a:cs typeface="Arial" pitchFamily="34" charset="0"/>
              </a:rPr>
              <a:t>wskaźników produktu </a:t>
            </a:r>
            <a:r>
              <a:rPr lang="pl-PL" altLang="pl-PL" sz="2800" b="1" dirty="0" err="1">
                <a:latin typeface="+mn-lt"/>
                <a:cs typeface="Arial" pitchFamily="34" charset="0"/>
              </a:rPr>
              <a:t>cd</a:t>
            </a:r>
            <a:r>
              <a:rPr lang="pl-PL" altLang="pl-PL" sz="2800" b="1" dirty="0">
                <a:latin typeface="+mn-lt"/>
                <a:cs typeface="Arial" pitchFamily="34" charset="0"/>
              </a:rPr>
              <a:t>.</a:t>
            </a: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42</a:t>
            </a:fld>
            <a:endParaRPr lang="pl-PL" altLang="pl-PL"/>
          </a:p>
        </p:txBody>
      </p:sp>
      <p:graphicFrame>
        <p:nvGraphicFramePr>
          <p:cNvPr id="6" name="Diagram 5"/>
          <p:cNvGraphicFramePr/>
          <p:nvPr>
            <p:extLst>
              <p:ext uri="{D42A27DB-BD31-4B8C-83A1-F6EECF244321}">
                <p14:modId xmlns:p14="http://schemas.microsoft.com/office/powerpoint/2010/main" xmlns="" val="3270139141"/>
              </p:ext>
            </p:extLst>
          </p:nvPr>
        </p:nvGraphicFramePr>
        <p:xfrm>
          <a:off x="467544" y="1844824"/>
          <a:ext cx="7776864" cy="396044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xmlns="" val="3728915418"/>
      </p:ext>
    </p:extLst>
  </p:cSld>
  <p:clrMapOvr>
    <a:masterClrMapping/>
  </p:clrMapOvr>
  <p:transition spd="med">
    <p:fade/>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1124744"/>
            <a:ext cx="8229600" cy="504056"/>
          </a:xfrm>
        </p:spPr>
        <p:txBody>
          <a:bodyPr/>
          <a:lstStyle/>
          <a:p>
            <a:pPr eaLnBrk="1" hangingPunct="1"/>
            <a:r>
              <a:rPr lang="pl-PL" altLang="pl-PL" sz="2400" b="1" dirty="0">
                <a:latin typeface="+mn-lt"/>
                <a:cs typeface="Arial" pitchFamily="34" charset="0"/>
              </a:rPr>
              <a:t>Wskaźniki programowe – 4 wskaźniki rezultatu bezpośredniego</a:t>
            </a: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43</a:t>
            </a:fld>
            <a:endParaRPr lang="pl-PL" altLang="pl-PL"/>
          </a:p>
        </p:txBody>
      </p:sp>
      <p:graphicFrame>
        <p:nvGraphicFramePr>
          <p:cNvPr id="6" name="Diagram 5"/>
          <p:cNvGraphicFramePr/>
          <p:nvPr>
            <p:extLst>
              <p:ext uri="{D42A27DB-BD31-4B8C-83A1-F6EECF244321}">
                <p14:modId xmlns:p14="http://schemas.microsoft.com/office/powerpoint/2010/main" xmlns="" val="3270139141"/>
              </p:ext>
            </p:extLst>
          </p:nvPr>
        </p:nvGraphicFramePr>
        <p:xfrm>
          <a:off x="467544" y="1844824"/>
          <a:ext cx="7776864" cy="396044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xmlns="" val="3728915418"/>
      </p:ext>
    </p:extLst>
  </p:cSld>
  <p:clrMapOvr>
    <a:masterClrMapping/>
  </p:clrMapOvr>
  <p:transition spd="med">
    <p:fade/>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1124744"/>
            <a:ext cx="8229600" cy="504056"/>
          </a:xfrm>
        </p:spPr>
        <p:txBody>
          <a:bodyPr/>
          <a:lstStyle/>
          <a:p>
            <a:pPr eaLnBrk="1" hangingPunct="1"/>
            <a:r>
              <a:rPr lang="pl-PL" altLang="pl-PL" sz="2400" b="1" dirty="0">
                <a:latin typeface="+mn-lt"/>
                <a:cs typeface="Arial" pitchFamily="34" charset="0"/>
              </a:rPr>
              <a:t>Wskaźniki programowe – 4 wskaźniki rezultatu bezpośredniego </a:t>
            </a:r>
            <a:r>
              <a:rPr lang="pl-PL" altLang="pl-PL" sz="2400" b="1" dirty="0" err="1">
                <a:latin typeface="+mn-lt"/>
                <a:cs typeface="Arial" pitchFamily="34" charset="0"/>
              </a:rPr>
              <a:t>cd</a:t>
            </a:r>
            <a:r>
              <a:rPr lang="pl-PL" altLang="pl-PL" sz="2400" b="1" dirty="0">
                <a:latin typeface="+mn-lt"/>
                <a:cs typeface="Arial" pitchFamily="34" charset="0"/>
              </a:rPr>
              <a:t>.</a:t>
            </a: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44</a:t>
            </a:fld>
            <a:endParaRPr lang="pl-PL" altLang="pl-PL"/>
          </a:p>
        </p:txBody>
      </p:sp>
      <p:graphicFrame>
        <p:nvGraphicFramePr>
          <p:cNvPr id="6" name="Diagram 5"/>
          <p:cNvGraphicFramePr/>
          <p:nvPr>
            <p:extLst>
              <p:ext uri="{D42A27DB-BD31-4B8C-83A1-F6EECF244321}">
                <p14:modId xmlns:p14="http://schemas.microsoft.com/office/powerpoint/2010/main" xmlns="" val="3270139141"/>
              </p:ext>
            </p:extLst>
          </p:nvPr>
        </p:nvGraphicFramePr>
        <p:xfrm>
          <a:off x="467544" y="1844824"/>
          <a:ext cx="7776864" cy="396044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xmlns="" val="3728915418"/>
      </p:ext>
    </p:extLst>
  </p:cSld>
  <p:clrMapOvr>
    <a:masterClrMapping/>
  </p:clrMapOvr>
  <p:transition spd="med">
    <p:fade/>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1124744"/>
            <a:ext cx="8229600" cy="504056"/>
          </a:xfrm>
        </p:spPr>
        <p:txBody>
          <a:bodyPr/>
          <a:lstStyle/>
          <a:p>
            <a:pPr eaLnBrk="1" hangingPunct="1"/>
            <a:r>
              <a:rPr lang="pl-PL" altLang="pl-PL" sz="2400" b="1" dirty="0">
                <a:latin typeface="+mn-lt"/>
                <a:cs typeface="Arial" pitchFamily="34" charset="0"/>
              </a:rPr>
              <a:t>Wskaźniki horyzontalne – </a:t>
            </a:r>
            <a:r>
              <a:rPr lang="pl-PL" altLang="pl-PL" sz="2400" b="1" dirty="0" smtClean="0">
                <a:latin typeface="+mn-lt"/>
                <a:cs typeface="Arial" pitchFamily="34" charset="0"/>
              </a:rPr>
              <a:t>4 </a:t>
            </a:r>
            <a:r>
              <a:rPr lang="pl-PL" altLang="pl-PL" sz="2400" b="1" dirty="0">
                <a:latin typeface="+mn-lt"/>
                <a:cs typeface="Arial" pitchFamily="34" charset="0"/>
              </a:rPr>
              <a:t>wskaźniki horyzontalne</a:t>
            </a: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45</a:t>
            </a:fld>
            <a:endParaRPr lang="pl-PL" altLang="pl-PL"/>
          </a:p>
        </p:txBody>
      </p:sp>
      <p:graphicFrame>
        <p:nvGraphicFramePr>
          <p:cNvPr id="6" name="Diagram 5"/>
          <p:cNvGraphicFramePr/>
          <p:nvPr>
            <p:extLst>
              <p:ext uri="{D42A27DB-BD31-4B8C-83A1-F6EECF244321}">
                <p14:modId xmlns:p14="http://schemas.microsoft.com/office/powerpoint/2010/main" xmlns="" val="3270139141"/>
              </p:ext>
            </p:extLst>
          </p:nvPr>
        </p:nvGraphicFramePr>
        <p:xfrm>
          <a:off x="467544" y="1844824"/>
          <a:ext cx="7776864" cy="396044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xmlns="" val="3728915418"/>
      </p:ext>
    </p:extLst>
  </p:cSld>
  <p:clrMapOvr>
    <a:masterClrMapping/>
  </p:clrMapOvr>
  <p:transition spd="med">
    <p:fade/>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1124744"/>
            <a:ext cx="8229600" cy="504056"/>
          </a:xfrm>
        </p:spPr>
        <p:txBody>
          <a:bodyPr/>
          <a:lstStyle/>
          <a:p>
            <a:pPr eaLnBrk="1" hangingPunct="1"/>
            <a:r>
              <a:rPr lang="pl-PL" altLang="pl-PL" sz="2400" b="1" dirty="0">
                <a:latin typeface="+mn-lt"/>
                <a:cs typeface="Arial" pitchFamily="34" charset="0"/>
              </a:rPr>
              <a:t>Wskaźniki horyzontalne – </a:t>
            </a:r>
            <a:r>
              <a:rPr lang="pl-PL" altLang="pl-PL" sz="2400" b="1" dirty="0" smtClean="0">
                <a:latin typeface="+mn-lt"/>
                <a:cs typeface="Arial" pitchFamily="34" charset="0"/>
              </a:rPr>
              <a:t>4 </a:t>
            </a:r>
            <a:r>
              <a:rPr lang="pl-PL" altLang="pl-PL" sz="2400" b="1" dirty="0">
                <a:latin typeface="+mn-lt"/>
                <a:cs typeface="Arial" pitchFamily="34" charset="0"/>
              </a:rPr>
              <a:t>wskaźniki horyzontalne </a:t>
            </a:r>
            <a:r>
              <a:rPr lang="pl-PL" altLang="pl-PL" sz="2400" b="1" dirty="0" err="1">
                <a:latin typeface="+mn-lt"/>
                <a:cs typeface="Arial" pitchFamily="34" charset="0"/>
              </a:rPr>
              <a:t>cd</a:t>
            </a:r>
            <a:r>
              <a:rPr lang="pl-PL" altLang="pl-PL" sz="2400" b="1" dirty="0">
                <a:latin typeface="+mn-lt"/>
                <a:cs typeface="Arial" pitchFamily="34" charset="0"/>
              </a:rPr>
              <a:t>.</a:t>
            </a: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46</a:t>
            </a:fld>
            <a:endParaRPr lang="pl-PL" altLang="pl-PL"/>
          </a:p>
        </p:txBody>
      </p:sp>
      <p:graphicFrame>
        <p:nvGraphicFramePr>
          <p:cNvPr id="6" name="Diagram 5"/>
          <p:cNvGraphicFramePr/>
          <p:nvPr>
            <p:extLst>
              <p:ext uri="{D42A27DB-BD31-4B8C-83A1-F6EECF244321}">
                <p14:modId xmlns:p14="http://schemas.microsoft.com/office/powerpoint/2010/main" xmlns="" val="3270139141"/>
              </p:ext>
            </p:extLst>
          </p:nvPr>
        </p:nvGraphicFramePr>
        <p:xfrm>
          <a:off x="467544" y="1844824"/>
          <a:ext cx="7776864" cy="396044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xmlns="" val="3728915418"/>
      </p:ext>
    </p:extLst>
  </p:cSld>
  <p:clrMapOvr>
    <a:masterClrMapping/>
  </p:clrMapOvr>
  <p:transition spd="med">
    <p:fade/>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1124744"/>
            <a:ext cx="8229600" cy="504056"/>
          </a:xfrm>
        </p:spPr>
        <p:txBody>
          <a:bodyPr/>
          <a:lstStyle/>
          <a:p>
            <a:pPr eaLnBrk="1" hangingPunct="1"/>
            <a:r>
              <a:rPr lang="pl-PL" altLang="pl-PL" sz="2400" b="1" dirty="0">
                <a:latin typeface="+mn-lt"/>
                <a:cs typeface="Arial" pitchFamily="34" charset="0"/>
              </a:rPr>
              <a:t>Wskaźniki horyzontalne – </a:t>
            </a:r>
            <a:r>
              <a:rPr lang="pl-PL" altLang="pl-PL" sz="2400" b="1" dirty="0" smtClean="0">
                <a:latin typeface="+mn-lt"/>
                <a:cs typeface="Arial" pitchFamily="34" charset="0"/>
              </a:rPr>
              <a:t>4 </a:t>
            </a:r>
            <a:r>
              <a:rPr lang="pl-PL" altLang="pl-PL" sz="2400" b="1" dirty="0">
                <a:latin typeface="+mn-lt"/>
                <a:cs typeface="Arial" pitchFamily="34" charset="0"/>
              </a:rPr>
              <a:t>wskaźniki horyzontalne </a:t>
            </a:r>
            <a:r>
              <a:rPr lang="pl-PL" altLang="pl-PL" sz="2400" b="1" dirty="0" err="1">
                <a:latin typeface="+mn-lt"/>
                <a:cs typeface="Arial" pitchFamily="34" charset="0"/>
              </a:rPr>
              <a:t>cd</a:t>
            </a:r>
            <a:r>
              <a:rPr lang="pl-PL" altLang="pl-PL" sz="2400" b="1" dirty="0">
                <a:latin typeface="+mn-lt"/>
                <a:cs typeface="Arial" pitchFamily="34" charset="0"/>
              </a:rPr>
              <a:t>.</a:t>
            </a: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47</a:t>
            </a:fld>
            <a:endParaRPr lang="pl-PL" altLang="pl-PL"/>
          </a:p>
        </p:txBody>
      </p:sp>
      <p:graphicFrame>
        <p:nvGraphicFramePr>
          <p:cNvPr id="6" name="Diagram 5"/>
          <p:cNvGraphicFramePr/>
          <p:nvPr>
            <p:extLst>
              <p:ext uri="{D42A27DB-BD31-4B8C-83A1-F6EECF244321}">
                <p14:modId xmlns:p14="http://schemas.microsoft.com/office/powerpoint/2010/main" xmlns="" val="3270139141"/>
              </p:ext>
            </p:extLst>
          </p:nvPr>
        </p:nvGraphicFramePr>
        <p:xfrm>
          <a:off x="467544" y="1844824"/>
          <a:ext cx="7776864" cy="396044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xmlns="" val="3728915418"/>
      </p:ext>
    </p:extLst>
  </p:cSld>
  <p:clrMapOvr>
    <a:masterClrMapping/>
  </p:clrMapOvr>
  <p:transition spd="med">
    <p:fade/>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1124744"/>
            <a:ext cx="8229600" cy="504056"/>
          </a:xfrm>
        </p:spPr>
        <p:txBody>
          <a:bodyPr/>
          <a:lstStyle/>
          <a:p>
            <a:pPr eaLnBrk="1" hangingPunct="1"/>
            <a:r>
              <a:rPr lang="pl-PL" altLang="pl-PL" sz="2800" b="1" dirty="0">
                <a:latin typeface="+mn-lt"/>
                <a:cs typeface="Arial" pitchFamily="34" charset="0"/>
              </a:rPr>
              <a:t>Wskaźniki projektowe</a:t>
            </a: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48</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r>
              <a:rPr lang="pl-PL" dirty="0">
                <a:solidFill>
                  <a:schemeClr val="tx1"/>
                </a:solidFill>
              </a:rPr>
              <a:t>Wnioskodawca może samodzielnie określić inne, dodatkowe wskaźniki </a:t>
            </a:r>
            <a:r>
              <a:rPr lang="pl-PL" b="1" dirty="0">
                <a:solidFill>
                  <a:schemeClr val="tx1"/>
                </a:solidFill>
              </a:rPr>
              <a:t>specyficzne dla danego projektu</a:t>
            </a:r>
            <a:r>
              <a:rPr lang="pl-PL" dirty="0">
                <a:solidFill>
                  <a:schemeClr val="tx1"/>
                </a:solidFill>
              </a:rPr>
              <a:t>, o ile będzie to niezbędne dla prawidłowej realizacji projektu. </a:t>
            </a:r>
          </a:p>
          <a:p>
            <a:pPr algn="just"/>
            <a:endParaRPr lang="pl-PL" dirty="0">
              <a:solidFill>
                <a:schemeClr val="tx1"/>
              </a:solidFill>
            </a:endParaRPr>
          </a:p>
          <a:p>
            <a:pPr algn="just"/>
            <a:r>
              <a:rPr lang="pl-PL" dirty="0">
                <a:solidFill>
                  <a:schemeClr val="tx1"/>
                </a:solidFill>
              </a:rPr>
              <a:t>Wskaźniki projektowe dla projektu muszą nosić </a:t>
            </a:r>
            <a:r>
              <a:rPr lang="pl-PL" b="1" dirty="0">
                <a:solidFill>
                  <a:schemeClr val="tx1"/>
                </a:solidFill>
              </a:rPr>
              <a:t>inne nazwy </a:t>
            </a:r>
            <a:r>
              <a:rPr lang="pl-PL" dirty="0">
                <a:solidFill>
                  <a:schemeClr val="tx1"/>
                </a:solidFill>
              </a:rPr>
              <a:t>niż ww. wskaźniki programowe (wskaźniki produktu i wskaźniki rezultatu) i mieć </a:t>
            </a:r>
            <a:r>
              <a:rPr lang="pl-PL" b="1" dirty="0">
                <a:solidFill>
                  <a:schemeClr val="tx1"/>
                </a:solidFill>
              </a:rPr>
              <a:t>inną definicję wskaźnika.</a:t>
            </a:r>
          </a:p>
          <a:p>
            <a:pPr algn="just"/>
            <a:endParaRPr lang="pl-PL" dirty="0"/>
          </a:p>
          <a:p>
            <a:pPr algn="just"/>
            <a:r>
              <a:rPr lang="pl-PL" dirty="0">
                <a:solidFill>
                  <a:schemeClr val="tx1"/>
                </a:solidFill>
              </a:rPr>
              <a:t>Dla wszystkich wskaźników uwzględnionych we wniosku o dofinansowanie należy określić </a:t>
            </a:r>
            <a:r>
              <a:rPr lang="pl-PL" b="1" dirty="0">
                <a:solidFill>
                  <a:schemeClr val="tx1"/>
                </a:solidFill>
              </a:rPr>
              <a:t>wartości bazowe </a:t>
            </a:r>
            <a:r>
              <a:rPr lang="pl-PL" dirty="0">
                <a:solidFill>
                  <a:schemeClr val="tx1"/>
                </a:solidFill>
              </a:rPr>
              <a:t>(czyli przed rozpoczęciem realizacji projektu) oraz </a:t>
            </a:r>
            <a:r>
              <a:rPr lang="pl-PL" b="1" dirty="0">
                <a:solidFill>
                  <a:schemeClr val="tx1"/>
                </a:solidFill>
              </a:rPr>
              <a:t>wartości docelowe</a:t>
            </a:r>
            <a:r>
              <a:rPr lang="pl-PL" dirty="0">
                <a:solidFill>
                  <a:schemeClr val="tx1"/>
                </a:solidFill>
              </a:rPr>
              <a:t>, których osiągnięcie będzie uznane za zrealizowanie celu projektu. </a:t>
            </a:r>
            <a:r>
              <a:rPr lang="pl-PL" b="1" dirty="0">
                <a:solidFill>
                  <a:schemeClr val="tx1"/>
                </a:solidFill>
              </a:rPr>
              <a:t> </a:t>
            </a:r>
            <a:endParaRPr lang="pl-PL" b="1" dirty="0">
              <a:solidFill>
                <a:schemeClr val="tx1"/>
              </a:solidFill>
              <a:cs typeface="Arial" pitchFamily="34" charset="0"/>
            </a:endParaRPr>
          </a:p>
        </p:txBody>
      </p:sp>
    </p:spTree>
    <p:extLst>
      <p:ext uri="{BB962C8B-B14F-4D97-AF65-F5344CB8AC3E}">
        <p14:creationId xmlns:p14="http://schemas.microsoft.com/office/powerpoint/2010/main" xmlns="" val="3728915418"/>
      </p:ext>
    </p:extLst>
  </p:cSld>
  <p:clrMapOvr>
    <a:masterClrMapping/>
  </p:clrMapOvr>
  <p:transition spd="med">
    <p:fade/>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3"/>
          <p:cNvSpPr>
            <a:spLocks noGrp="1"/>
          </p:cNvSpPr>
          <p:nvPr>
            <p:ph type="title"/>
          </p:nvPr>
        </p:nvSpPr>
        <p:spPr>
          <a:xfrm>
            <a:off x="457200" y="1045179"/>
            <a:ext cx="8229600" cy="647548"/>
          </a:xfrm>
        </p:spPr>
        <p:txBody>
          <a:bodyPr/>
          <a:lstStyle/>
          <a:p>
            <a:r>
              <a:rPr lang="pl-PL" sz="2800" b="1" dirty="0"/>
              <a:t>Przedmiot konkursu</a:t>
            </a: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49</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a:solidFill>
                <a:schemeClr val="tx1"/>
              </a:solidFill>
              <a:latin typeface="Arial" pitchFamily="34" charset="0"/>
              <a:cs typeface="Arial" pitchFamily="34" charset="0"/>
            </a:endParaRPr>
          </a:p>
        </p:txBody>
      </p:sp>
      <p:sp>
        <p:nvSpPr>
          <p:cNvPr id="8" name="pole tekstowe 7"/>
          <p:cNvSpPr txBox="1"/>
          <p:nvPr/>
        </p:nvSpPr>
        <p:spPr>
          <a:xfrm>
            <a:off x="489133" y="1692727"/>
            <a:ext cx="7632848" cy="4464496"/>
          </a:xfrm>
          <a:prstGeom prst="rect">
            <a:avLst/>
          </a:prstGeom>
          <a:noFill/>
        </p:spPr>
        <p:txBody>
          <a:bodyPr wrap="square" rtlCol="0">
            <a:normAutofit lnSpcReduction="10000"/>
          </a:bodyPr>
          <a:lstStyle/>
          <a:p>
            <a:pPr marL="0" indent="0">
              <a:buNone/>
            </a:pPr>
            <a:endParaRPr lang="pl-PL" sz="1600" b="1" i="1" u="sng" dirty="0"/>
          </a:p>
          <a:p>
            <a:endParaRPr lang="pl-PL" sz="1600" b="1" i="1" dirty="0"/>
          </a:p>
          <a:p>
            <a:pPr algn="ctr"/>
            <a:r>
              <a:rPr lang="pl-PL" sz="2000" b="1" dirty="0">
                <a:latin typeface="+mn-lt"/>
                <a:cs typeface="Arial" pitchFamily="34" charset="0"/>
              </a:rPr>
              <a:t>Typy projektów:</a:t>
            </a:r>
          </a:p>
          <a:p>
            <a:endParaRPr lang="pl-PL" sz="1600" dirty="0">
              <a:latin typeface="+mn-lt"/>
            </a:endParaRPr>
          </a:p>
          <a:p>
            <a:pPr lvl="0" algn="just"/>
            <a:r>
              <a:rPr lang="pl-PL" sz="1500" b="1" dirty="0">
                <a:latin typeface="+mn-lt"/>
              </a:rPr>
              <a:t>10.2.A. </a:t>
            </a:r>
            <a:r>
              <a:rPr lang="pl-PL" sz="1500" dirty="0">
                <a:latin typeface="+mn-lt"/>
              </a:rPr>
              <a:t>Kształtowanie </a:t>
            </a:r>
            <a:r>
              <a:rPr lang="pl-PL" sz="1500" b="1" dirty="0">
                <a:latin typeface="+mn-lt"/>
              </a:rPr>
              <a:t>kompetencji kluczowych </a:t>
            </a:r>
            <a:r>
              <a:rPr lang="pl-PL" sz="1500" dirty="0">
                <a:latin typeface="+mn-lt"/>
              </a:rPr>
              <a:t>na rynku pracy, wsparcie nauki języków obcych, nauk matematyczno-przyrodniczych i TIK (ICT) oraz </a:t>
            </a:r>
            <a:r>
              <a:rPr lang="pl-PL" sz="1500" b="1" dirty="0">
                <a:latin typeface="+mn-lt"/>
              </a:rPr>
              <a:t>właściwych postaw</a:t>
            </a:r>
            <a:r>
              <a:rPr lang="pl-PL" sz="1500" dirty="0">
                <a:latin typeface="+mn-lt"/>
              </a:rPr>
              <a:t>: kreatywności, innowacyjność, pracy zespołowej.</a:t>
            </a:r>
          </a:p>
          <a:p>
            <a:pPr lvl="0" algn="just"/>
            <a:r>
              <a:rPr lang="pl-PL" sz="1500" b="1" dirty="0">
                <a:latin typeface="+mn-lt"/>
              </a:rPr>
              <a:t>10.2.B. </a:t>
            </a:r>
            <a:r>
              <a:rPr lang="pl-PL" sz="1500" dirty="0">
                <a:latin typeface="+mn-lt"/>
              </a:rPr>
              <a:t>Tworzenie w szkołach warunków do </a:t>
            </a:r>
            <a:r>
              <a:rPr lang="pl-PL" sz="1500" b="1" dirty="0">
                <a:latin typeface="+mn-lt"/>
              </a:rPr>
              <a:t>nauczania eksperymentalnego</a:t>
            </a:r>
            <a:r>
              <a:rPr lang="pl-PL" sz="1500" dirty="0">
                <a:latin typeface="+mn-lt"/>
              </a:rPr>
              <a:t>.</a:t>
            </a:r>
          </a:p>
          <a:p>
            <a:pPr lvl="0" algn="just"/>
            <a:r>
              <a:rPr lang="pl-PL" sz="1500" b="1" dirty="0">
                <a:latin typeface="+mn-lt"/>
              </a:rPr>
              <a:t>10.2.C. </a:t>
            </a:r>
            <a:r>
              <a:rPr lang="pl-PL" sz="1500" dirty="0">
                <a:latin typeface="+mn-lt"/>
              </a:rPr>
              <a:t>Realizacja </a:t>
            </a:r>
            <a:r>
              <a:rPr lang="pl-PL" sz="1500" b="1" dirty="0">
                <a:latin typeface="+mn-lt"/>
              </a:rPr>
              <a:t>programów pomocy stypendialnej </a:t>
            </a:r>
            <a:r>
              <a:rPr lang="pl-PL" sz="1500" dirty="0">
                <a:latin typeface="+mn-lt"/>
              </a:rPr>
              <a:t>dla uczniów szczególnie uzdolnionych w zakresie przedmiotów przyrodniczych, informatycznych, języków obcych nowożytnych, matematyki lub przedsiębiorczości, ze szczególnym uwzględnieniem uczniów o specjalnych potrzebach edukacyjnych (m.in. uczniowie z </a:t>
            </a:r>
            <a:r>
              <a:rPr lang="pl-PL" sz="1500" dirty="0" err="1">
                <a:latin typeface="+mn-lt"/>
              </a:rPr>
              <a:t>niepełnosprawnościami</a:t>
            </a:r>
            <a:r>
              <a:rPr lang="pl-PL" sz="1500" dirty="0">
                <a:latin typeface="+mn-lt"/>
              </a:rPr>
              <a:t>, uczniowie zagrożeni przedwczesnym kończeniem nauki).</a:t>
            </a:r>
          </a:p>
          <a:p>
            <a:pPr lvl="0" algn="just"/>
            <a:r>
              <a:rPr lang="pl-PL" sz="1500" b="1" dirty="0">
                <a:latin typeface="+mn-lt"/>
              </a:rPr>
              <a:t>10.2.D. </a:t>
            </a:r>
            <a:r>
              <a:rPr lang="pl-PL" sz="1500" dirty="0">
                <a:latin typeface="+mn-lt"/>
              </a:rPr>
              <a:t>Wsparcie w zakresie </a:t>
            </a:r>
            <a:r>
              <a:rPr lang="pl-PL" sz="1500" b="1" dirty="0">
                <a:latin typeface="+mn-lt"/>
              </a:rPr>
              <a:t>indywidualizacji pracy z uczniem ze specjalnymi potrzebami rozwojowymi i edukacyjnymi,</a:t>
            </a:r>
            <a:r>
              <a:rPr lang="pl-PL" sz="1500" dirty="0">
                <a:latin typeface="+mn-lt"/>
              </a:rPr>
              <a:t> w tym wsparcie ucznia młodszego przy jego przechodzeniu na kolejny etap kształcenia.</a:t>
            </a:r>
          </a:p>
          <a:p>
            <a:pPr lvl="0" algn="just"/>
            <a:r>
              <a:rPr lang="pl-PL" sz="1500" b="1" dirty="0">
                <a:latin typeface="+mn-lt"/>
              </a:rPr>
              <a:t>10.2.E. Doradztwo i opieka psychologiczno-pedagogiczna </a:t>
            </a:r>
            <a:r>
              <a:rPr lang="pl-PL" sz="1500" dirty="0">
                <a:latin typeface="+mn-lt"/>
              </a:rPr>
              <a:t>dla uczniów, ze szczególnym uwzględnieniem problematyki ucznia o specjalnych potrzebach rozwojowych i edukacyjnych (m.in. uczniowie z </a:t>
            </a:r>
            <a:r>
              <a:rPr lang="pl-PL" sz="1500" dirty="0" err="1">
                <a:latin typeface="+mn-lt"/>
              </a:rPr>
              <a:t>niepełnosprawnościami</a:t>
            </a:r>
            <a:r>
              <a:rPr lang="pl-PL" sz="1500" dirty="0">
                <a:latin typeface="+mn-lt"/>
              </a:rPr>
              <a:t>, uczniowie uzdolnieni, zagrożeni przedwczesnym kończeniem nauki).</a:t>
            </a:r>
          </a:p>
          <a:p>
            <a:pPr algn="ctr"/>
            <a:endParaRPr lang="pl-PL" sz="2000" b="1" dirty="0">
              <a:latin typeface="+mn-lt"/>
              <a:cs typeface="Arial" pitchFamily="34" charset="0"/>
            </a:endParaRPr>
          </a:p>
        </p:txBody>
      </p:sp>
    </p:spTree>
    <p:extLst>
      <p:ext uri="{BB962C8B-B14F-4D97-AF65-F5344CB8AC3E}">
        <p14:creationId xmlns:p14="http://schemas.microsoft.com/office/powerpoint/2010/main" xmlns="" val="223642098"/>
      </p:ext>
    </p:extLst>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3"/>
          <p:cNvSpPr>
            <a:spLocks noGrp="1"/>
          </p:cNvSpPr>
          <p:nvPr>
            <p:ph type="title"/>
          </p:nvPr>
        </p:nvSpPr>
        <p:spPr>
          <a:xfrm>
            <a:off x="0" y="1045179"/>
            <a:ext cx="9144000" cy="647548"/>
          </a:xfrm>
        </p:spPr>
        <p:txBody>
          <a:bodyPr/>
          <a:lstStyle/>
          <a:p>
            <a:r>
              <a:rPr lang="pl-PL" sz="2800" b="1" dirty="0" smtClean="0"/>
              <a:t>Kwota </a:t>
            </a:r>
            <a:r>
              <a:rPr lang="pl-PL" sz="2800" b="1" dirty="0"/>
              <a:t>środków </a:t>
            </a:r>
            <a:r>
              <a:rPr lang="pl-PL" sz="2800" b="1" dirty="0" err="1"/>
              <a:t>europejskich</a:t>
            </a:r>
            <a:r>
              <a:rPr lang="pl-PL" sz="2800" b="1" dirty="0"/>
              <a:t> </a:t>
            </a:r>
            <a:r>
              <a:rPr lang="pl-PL" sz="2800" b="1" dirty="0" smtClean="0"/>
              <a:t>przeznaczona </a:t>
            </a:r>
            <a:r>
              <a:rPr lang="pl-PL" sz="2800" b="1" dirty="0"/>
              <a:t>na konkurs</a:t>
            </a: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5</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a:solidFill>
                <a:schemeClr val="tx1"/>
              </a:solidFill>
              <a:latin typeface="Arial" pitchFamily="34" charset="0"/>
              <a:cs typeface="Arial" pitchFamily="34" charset="0"/>
            </a:endParaRPr>
          </a:p>
        </p:txBody>
      </p:sp>
      <p:sp>
        <p:nvSpPr>
          <p:cNvPr id="8" name="pole tekstowe 7"/>
          <p:cNvSpPr txBox="1"/>
          <p:nvPr/>
        </p:nvSpPr>
        <p:spPr>
          <a:xfrm>
            <a:off x="489132" y="1692727"/>
            <a:ext cx="8043307" cy="4464496"/>
          </a:xfrm>
          <a:prstGeom prst="rect">
            <a:avLst/>
          </a:prstGeom>
          <a:noFill/>
        </p:spPr>
        <p:txBody>
          <a:bodyPr wrap="square" rtlCol="0">
            <a:normAutofit fontScale="25000" lnSpcReduction="20000"/>
          </a:bodyPr>
          <a:lstStyle/>
          <a:p>
            <a:pPr marL="0" indent="0">
              <a:buNone/>
            </a:pPr>
            <a:endParaRPr lang="pl-PL" b="1" i="1" u="sng" dirty="0">
              <a:latin typeface="+mn-lt"/>
            </a:endParaRPr>
          </a:p>
          <a:p>
            <a:endParaRPr lang="pl-PL" sz="4000" dirty="0">
              <a:latin typeface="+mn-lt"/>
            </a:endParaRPr>
          </a:p>
          <a:p>
            <a:pPr algn="just"/>
            <a:endParaRPr lang="pl-PL" sz="4000" dirty="0" smtClean="0">
              <a:latin typeface="+mn-lt"/>
            </a:endParaRPr>
          </a:p>
          <a:p>
            <a:pPr algn="just"/>
            <a:endParaRPr lang="pl-PL" sz="4000" dirty="0" smtClean="0">
              <a:latin typeface="+mn-lt"/>
            </a:endParaRPr>
          </a:p>
          <a:p>
            <a:r>
              <a:rPr lang="pl-PL" sz="8000" dirty="0" smtClean="0">
                <a:latin typeface="+mn-lt"/>
              </a:rPr>
              <a:t>Kwota środków </a:t>
            </a:r>
            <a:r>
              <a:rPr lang="pl-PL" sz="8000" dirty="0" err="1" smtClean="0">
                <a:latin typeface="+mn-lt"/>
              </a:rPr>
              <a:t>europejskich</a:t>
            </a:r>
            <a:r>
              <a:rPr lang="pl-PL" sz="8000" dirty="0" smtClean="0">
                <a:latin typeface="+mn-lt"/>
              </a:rPr>
              <a:t> przeznaczona na konkurs horyzontalny wynosi: 8 088 884 EUR tj. </a:t>
            </a:r>
            <a:r>
              <a:rPr lang="pl-PL" sz="8000" b="1" dirty="0" smtClean="0">
                <a:latin typeface="+mn-lt"/>
              </a:rPr>
              <a:t>33 818 006 PLN</a:t>
            </a:r>
            <a:r>
              <a:rPr lang="pl-PL" sz="8000" dirty="0" smtClean="0">
                <a:latin typeface="+mn-lt"/>
              </a:rPr>
              <a:t>, w tym:</a:t>
            </a:r>
          </a:p>
          <a:p>
            <a:pPr>
              <a:buFont typeface="Wingdings" pitchFamily="2" charset="2"/>
              <a:buChar char="§"/>
            </a:pPr>
            <a:r>
              <a:rPr lang="pl-PL" sz="8000" dirty="0" smtClean="0">
                <a:latin typeface="+mn-lt"/>
              </a:rPr>
              <a:t>na </a:t>
            </a:r>
            <a:r>
              <a:rPr lang="pl-PL" sz="8000" b="1" dirty="0" smtClean="0">
                <a:latin typeface="+mn-lt"/>
              </a:rPr>
              <a:t>pulę horyzontalną </a:t>
            </a:r>
            <a:r>
              <a:rPr lang="pl-PL" sz="8000" dirty="0" smtClean="0">
                <a:latin typeface="+mn-lt"/>
              </a:rPr>
              <a:t>wynosi: 1 617 776 EUR tj. </a:t>
            </a:r>
            <a:r>
              <a:rPr lang="pl-PL" sz="8000" b="1" dirty="0" smtClean="0">
                <a:latin typeface="+mn-lt"/>
              </a:rPr>
              <a:t>6 763 598 PLN. </a:t>
            </a:r>
          </a:p>
          <a:p>
            <a:r>
              <a:rPr lang="pl-PL" sz="8000" b="1" dirty="0" smtClean="0">
                <a:latin typeface="+mn-lt"/>
              </a:rPr>
              <a:t> </a:t>
            </a:r>
          </a:p>
          <a:p>
            <a:pPr>
              <a:buFont typeface="Wingdings" pitchFamily="2" charset="2"/>
              <a:buChar char="§"/>
            </a:pPr>
            <a:r>
              <a:rPr lang="pl-PL" sz="8000" dirty="0" smtClean="0">
                <a:latin typeface="+mn-lt"/>
              </a:rPr>
              <a:t>na </a:t>
            </a:r>
            <a:r>
              <a:rPr lang="pl-PL" sz="8000" b="1" dirty="0" smtClean="0">
                <a:latin typeface="+mn-lt"/>
              </a:rPr>
              <a:t>Zachodni Obszar Interwencji </a:t>
            </a:r>
            <a:r>
              <a:rPr lang="pl-PL" sz="8000" dirty="0" smtClean="0">
                <a:latin typeface="+mn-lt"/>
              </a:rPr>
              <a:t>wynosi: 1 213 332 EUR tj. </a:t>
            </a:r>
            <a:r>
              <a:rPr lang="pl-PL" sz="8000" b="1" dirty="0" smtClean="0">
                <a:latin typeface="+mn-lt"/>
              </a:rPr>
              <a:t>5 072 698 PLN. </a:t>
            </a:r>
          </a:p>
          <a:p>
            <a:pPr>
              <a:buFont typeface="Wingdings" pitchFamily="2" charset="2"/>
              <a:buChar char="§"/>
            </a:pPr>
            <a:endParaRPr lang="pl-PL" sz="8000" b="1" dirty="0" smtClean="0">
              <a:latin typeface="+mn-lt"/>
            </a:endParaRPr>
          </a:p>
          <a:p>
            <a:pPr>
              <a:buFont typeface="Wingdings" pitchFamily="2" charset="2"/>
              <a:buChar char="§"/>
            </a:pPr>
            <a:r>
              <a:rPr lang="pl-PL" sz="8000" dirty="0" smtClean="0">
                <a:latin typeface="+mn-lt"/>
              </a:rPr>
              <a:t>na </a:t>
            </a:r>
            <a:r>
              <a:rPr lang="pl-PL" sz="8000" b="1" dirty="0" smtClean="0">
                <a:latin typeface="+mn-lt"/>
              </a:rPr>
              <a:t>Legnicko-Głogowski Obszar Interwencji </a:t>
            </a:r>
            <a:r>
              <a:rPr lang="pl-PL" sz="8000" dirty="0" smtClean="0">
                <a:latin typeface="+mn-lt"/>
              </a:rPr>
              <a:t>wynosi: 1 941 332 EUR tj. </a:t>
            </a:r>
            <a:r>
              <a:rPr lang="pl-PL" sz="8000" b="1" dirty="0" smtClean="0">
                <a:latin typeface="+mn-lt"/>
              </a:rPr>
              <a:t>8 116 321 PLN.</a:t>
            </a:r>
          </a:p>
          <a:p>
            <a:endParaRPr lang="pl-PL" sz="8000" b="1" dirty="0" smtClean="0">
              <a:latin typeface="+mn-lt"/>
            </a:endParaRPr>
          </a:p>
          <a:p>
            <a:pPr>
              <a:buFont typeface="Wingdings" pitchFamily="2" charset="2"/>
              <a:buChar char="§"/>
            </a:pPr>
            <a:r>
              <a:rPr lang="pl-PL" sz="8000" dirty="0" smtClean="0">
                <a:latin typeface="+mn-lt"/>
              </a:rPr>
              <a:t>na </a:t>
            </a:r>
            <a:r>
              <a:rPr lang="pl-PL" sz="8000" b="1" dirty="0" smtClean="0">
                <a:latin typeface="+mn-lt"/>
              </a:rPr>
              <a:t>Obszar Interwencji Doliny Baryczy </a:t>
            </a:r>
            <a:r>
              <a:rPr lang="pl-PL" sz="8000" dirty="0" smtClean="0">
                <a:latin typeface="+mn-lt"/>
              </a:rPr>
              <a:t>wynosi: 1 132 444 EUR tj. </a:t>
            </a:r>
            <a:r>
              <a:rPr lang="pl-PL" sz="8000" b="1" dirty="0" smtClean="0">
                <a:latin typeface="+mn-lt"/>
              </a:rPr>
              <a:t>4 734 522 PLN. </a:t>
            </a:r>
          </a:p>
          <a:p>
            <a:pPr>
              <a:buFont typeface="Wingdings" pitchFamily="2" charset="2"/>
              <a:buChar char="§"/>
            </a:pPr>
            <a:endParaRPr lang="pl-PL" sz="8000" b="1" dirty="0" smtClean="0">
              <a:latin typeface="+mn-lt"/>
            </a:endParaRPr>
          </a:p>
          <a:p>
            <a:pPr>
              <a:buFont typeface="Wingdings" pitchFamily="2" charset="2"/>
              <a:buChar char="§"/>
            </a:pPr>
            <a:r>
              <a:rPr lang="pl-PL" sz="8000" dirty="0" smtClean="0">
                <a:latin typeface="+mn-lt"/>
              </a:rPr>
              <a:t>na </a:t>
            </a:r>
            <a:r>
              <a:rPr lang="pl-PL" sz="8000" b="1" dirty="0" smtClean="0">
                <a:latin typeface="+mn-lt"/>
              </a:rPr>
              <a:t>Obszar Interwencji Równiny Wrocławskiej </a:t>
            </a:r>
            <a:r>
              <a:rPr lang="pl-PL" sz="8000" dirty="0" smtClean="0">
                <a:latin typeface="+mn-lt"/>
              </a:rPr>
              <a:t>wynosi: 889 778 EUR tj. </a:t>
            </a:r>
            <a:r>
              <a:rPr lang="pl-PL" sz="8000" b="1" dirty="0" smtClean="0">
                <a:latin typeface="+mn-lt"/>
              </a:rPr>
              <a:t>3 719 984 PLN. </a:t>
            </a:r>
          </a:p>
          <a:p>
            <a:pPr>
              <a:buFont typeface="Wingdings" pitchFamily="2" charset="2"/>
              <a:buChar char="§"/>
            </a:pPr>
            <a:endParaRPr lang="pl-PL" sz="8000" b="1" dirty="0" smtClean="0">
              <a:latin typeface="+mn-lt"/>
            </a:endParaRPr>
          </a:p>
          <a:p>
            <a:pPr>
              <a:buFont typeface="Wingdings" pitchFamily="2" charset="2"/>
              <a:buChar char="§"/>
            </a:pPr>
            <a:r>
              <a:rPr lang="pl-PL" sz="8000" dirty="0" smtClean="0">
                <a:latin typeface="+mn-lt"/>
              </a:rPr>
              <a:t>na </a:t>
            </a:r>
            <a:r>
              <a:rPr lang="pl-PL" sz="8000" b="1" dirty="0" smtClean="0">
                <a:latin typeface="+mn-lt"/>
              </a:rPr>
              <a:t>Obszar Ziemia </a:t>
            </a:r>
            <a:r>
              <a:rPr lang="pl-PL" sz="8000" b="1" dirty="0" err="1" smtClean="0">
                <a:latin typeface="+mn-lt"/>
              </a:rPr>
              <a:t>Dzierżoniowsko-Kłodzko-Ząbkowicka</a:t>
            </a:r>
            <a:r>
              <a:rPr lang="pl-PL" sz="8000" b="1" dirty="0" smtClean="0">
                <a:latin typeface="+mn-lt"/>
              </a:rPr>
              <a:t> </a:t>
            </a:r>
            <a:r>
              <a:rPr lang="pl-PL" sz="8000" dirty="0" smtClean="0">
                <a:latin typeface="+mn-lt"/>
              </a:rPr>
              <a:t>wynosi: 1 294 222 EUR tj. </a:t>
            </a:r>
            <a:r>
              <a:rPr lang="pl-PL" sz="8000" b="1" dirty="0" smtClean="0">
                <a:latin typeface="+mn-lt"/>
              </a:rPr>
              <a:t>5 410 883 PLN.</a:t>
            </a:r>
          </a:p>
          <a:p>
            <a:pPr algn="just"/>
            <a:endParaRPr lang="pl-PL" sz="4000" dirty="0">
              <a:latin typeface="+mn-lt"/>
            </a:endParaRPr>
          </a:p>
          <a:p>
            <a:pPr algn="just"/>
            <a:r>
              <a:rPr lang="pl-PL" sz="4000" dirty="0">
                <a:latin typeface="+mn-lt"/>
              </a:rPr>
              <a:t> </a:t>
            </a:r>
          </a:p>
          <a:p>
            <a:endParaRPr lang="pl-PL" sz="4000" dirty="0">
              <a:latin typeface="+mn-lt"/>
            </a:endParaRPr>
          </a:p>
          <a:p>
            <a:r>
              <a:rPr lang="pl-PL" dirty="0"/>
              <a:t> </a:t>
            </a:r>
          </a:p>
          <a:p>
            <a:endParaRPr lang="pl-PL" dirty="0"/>
          </a:p>
          <a:p>
            <a:r>
              <a:rPr lang="pl-PL" dirty="0"/>
              <a:t> </a:t>
            </a:r>
          </a:p>
          <a:p>
            <a:r>
              <a:rPr lang="pl-PL" b="1" dirty="0">
                <a:latin typeface="+mn-lt"/>
              </a:rPr>
              <a:t/>
            </a:r>
            <a:br>
              <a:rPr lang="pl-PL" b="1" dirty="0">
                <a:latin typeface="+mn-lt"/>
              </a:rPr>
            </a:br>
            <a:r>
              <a:rPr lang="pl-PL" b="1" u="sng" dirty="0">
                <a:latin typeface="+mn-lt"/>
              </a:rPr>
              <a:t> </a:t>
            </a:r>
          </a:p>
          <a:p>
            <a:endParaRPr lang="pl-PL" sz="2000" b="1" dirty="0">
              <a:latin typeface="+mn-lt"/>
            </a:endParaRPr>
          </a:p>
          <a:p>
            <a:pPr algn="ctr"/>
            <a:endParaRPr lang="pl-PL" sz="2000" b="1" dirty="0">
              <a:latin typeface="+mn-lt"/>
              <a:cs typeface="Arial" pitchFamily="34" charset="0"/>
            </a:endParaRPr>
          </a:p>
        </p:txBody>
      </p:sp>
    </p:spTree>
    <p:extLst>
      <p:ext uri="{BB962C8B-B14F-4D97-AF65-F5344CB8AC3E}">
        <p14:creationId xmlns:p14="http://schemas.microsoft.com/office/powerpoint/2010/main" xmlns="" val="3669518987"/>
      </p:ext>
    </p:extLst>
  </p:cSld>
  <p:clrMapOvr>
    <a:masterClrMapping/>
  </p:clrMapOvr>
  <p:transition spd="med">
    <p:fade/>
  </p:transition>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3"/>
          <p:cNvSpPr>
            <a:spLocks noGrp="1"/>
          </p:cNvSpPr>
          <p:nvPr>
            <p:ph type="title"/>
          </p:nvPr>
        </p:nvSpPr>
        <p:spPr>
          <a:xfrm>
            <a:off x="457200" y="1045179"/>
            <a:ext cx="8229600" cy="647548"/>
          </a:xfrm>
        </p:spPr>
        <p:txBody>
          <a:bodyPr/>
          <a:lstStyle/>
          <a:p>
            <a:r>
              <a:rPr lang="pl-PL" sz="2800" b="1" dirty="0"/>
              <a:t>Przedmiot konkursu cd.</a:t>
            </a: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50</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a:solidFill>
                <a:schemeClr val="tx1"/>
              </a:solidFill>
              <a:latin typeface="Arial" pitchFamily="34" charset="0"/>
              <a:cs typeface="Arial" pitchFamily="34" charset="0"/>
            </a:endParaRPr>
          </a:p>
        </p:txBody>
      </p:sp>
      <p:sp>
        <p:nvSpPr>
          <p:cNvPr id="8" name="pole tekstowe 7"/>
          <p:cNvSpPr txBox="1"/>
          <p:nvPr/>
        </p:nvSpPr>
        <p:spPr>
          <a:xfrm>
            <a:off x="489133" y="1692727"/>
            <a:ext cx="7632848" cy="4464496"/>
          </a:xfrm>
          <a:prstGeom prst="rect">
            <a:avLst/>
          </a:prstGeom>
          <a:noFill/>
        </p:spPr>
        <p:txBody>
          <a:bodyPr wrap="square" rtlCol="0">
            <a:normAutofit/>
          </a:bodyPr>
          <a:lstStyle/>
          <a:p>
            <a:pPr marL="0" indent="0">
              <a:buNone/>
            </a:pPr>
            <a:endParaRPr lang="pl-PL" sz="1600" b="1" i="1" u="sng" dirty="0"/>
          </a:p>
          <a:p>
            <a:endParaRPr lang="pl-PL" sz="1600" b="1" i="1" dirty="0"/>
          </a:p>
          <a:p>
            <a:endParaRPr lang="pl-PL" sz="1600" dirty="0">
              <a:latin typeface="+mn-lt"/>
            </a:endParaRPr>
          </a:p>
          <a:p>
            <a:pPr lvl="0" algn="just"/>
            <a:r>
              <a:rPr lang="pl-PL" sz="1500" b="1" dirty="0">
                <a:latin typeface="+mn-lt"/>
              </a:rPr>
              <a:t>10.2.F. </a:t>
            </a:r>
            <a:r>
              <a:rPr lang="pl-PL" sz="1500" dirty="0">
                <a:latin typeface="+mn-lt"/>
              </a:rPr>
              <a:t>Rozszerzenie oferty szkół o zagadnienia związane z </a:t>
            </a:r>
            <a:r>
              <a:rPr lang="pl-PL" sz="1500" b="1" dirty="0">
                <a:latin typeface="+mn-lt"/>
              </a:rPr>
              <a:t>poradnictwem i doradztwem edukacyjno-zawodowym.</a:t>
            </a:r>
          </a:p>
          <a:p>
            <a:pPr lvl="0" algn="just"/>
            <a:r>
              <a:rPr lang="pl-PL" sz="1500" b="1" dirty="0">
                <a:latin typeface="+mn-lt"/>
              </a:rPr>
              <a:t>10.2.G. </a:t>
            </a:r>
            <a:r>
              <a:rPr lang="pl-PL" sz="1500" dirty="0">
                <a:latin typeface="+mn-lt"/>
              </a:rPr>
              <a:t>Szkolenie, doradztwo oraz inne formy podwyższania kwalifikacji w celu doskonalenia umiejętności, kompetencji lub kwalifikacji </a:t>
            </a:r>
            <a:r>
              <a:rPr lang="pl-PL" sz="1500" b="1" dirty="0">
                <a:latin typeface="+mn-lt"/>
              </a:rPr>
              <a:t>nauczycieli i pracowników pedagogicznych </a:t>
            </a:r>
            <a:r>
              <a:rPr lang="pl-PL" sz="1500" dirty="0">
                <a:latin typeface="+mn-lt"/>
              </a:rPr>
              <a:t>pod kątem </a:t>
            </a:r>
            <a:r>
              <a:rPr lang="pl-PL" sz="1500" b="1" dirty="0">
                <a:latin typeface="+mn-lt"/>
              </a:rPr>
              <a:t>kompetencji kluczowych uczniów</a:t>
            </a:r>
            <a:r>
              <a:rPr lang="pl-PL" sz="1500" dirty="0">
                <a:latin typeface="+mn-lt"/>
              </a:rPr>
              <a:t> niezbędnych do poruszania się po rynku pracy (TIK, matematyczno-przyrodniczych, języki obce), </a:t>
            </a:r>
            <a:r>
              <a:rPr lang="pl-PL" sz="1500" b="1" dirty="0">
                <a:latin typeface="+mn-lt"/>
              </a:rPr>
              <a:t>nauczania eksperymentalnego, właściwych postaw uczniów </a:t>
            </a:r>
            <a:r>
              <a:rPr lang="pl-PL" sz="1500" dirty="0">
                <a:latin typeface="+mn-lt"/>
              </a:rPr>
              <a:t>(m.in. kreatywności, innowacyjności, pracy zespołowej) oraz </a:t>
            </a:r>
            <a:r>
              <a:rPr lang="pl-PL" sz="1500" b="1" dirty="0">
                <a:latin typeface="+mn-lt"/>
              </a:rPr>
              <a:t>metod zindywidualizowanego podejścia do ucznia</a:t>
            </a:r>
            <a:r>
              <a:rPr lang="pl-PL" sz="1500" dirty="0">
                <a:latin typeface="+mn-lt"/>
              </a:rPr>
              <a:t>.</a:t>
            </a:r>
          </a:p>
          <a:p>
            <a:pPr lvl="0" algn="just"/>
            <a:r>
              <a:rPr lang="pl-PL" sz="1500" b="1" dirty="0">
                <a:latin typeface="+mn-lt"/>
              </a:rPr>
              <a:t>10.2.H. </a:t>
            </a:r>
            <a:r>
              <a:rPr lang="pl-PL" sz="1500" dirty="0">
                <a:latin typeface="+mn-lt"/>
              </a:rPr>
              <a:t>Szkolenie, doradztwo oraz inne formy podwyższania kwalifikacji w celu doskonalenia umiejętności, kompetencji lub kwalifikacji </a:t>
            </a:r>
            <a:r>
              <a:rPr lang="pl-PL" sz="1500" b="1" dirty="0">
                <a:latin typeface="+mn-lt"/>
              </a:rPr>
              <a:t>nauczycieli i pracowników pedagogicznych </a:t>
            </a:r>
            <a:r>
              <a:rPr lang="pl-PL" sz="1500" dirty="0">
                <a:latin typeface="+mn-lt"/>
              </a:rPr>
              <a:t>pod kątem </a:t>
            </a:r>
            <a:r>
              <a:rPr lang="pl-PL" sz="1500" b="1" dirty="0">
                <a:latin typeface="+mn-lt"/>
              </a:rPr>
              <a:t>wykorzystania narzędzi wspierających pomoc psychologiczno-pedagogiczną</a:t>
            </a:r>
            <a:r>
              <a:rPr lang="pl-PL" sz="1500" dirty="0">
                <a:latin typeface="+mn-lt"/>
              </a:rPr>
              <a:t> na każdym etapie edukacyjnym, ze szczególnym uwzględnieniem problematyki ucznia o szczególnych potrzebach rozwojowych i edukacyjnych (m.in. uczniów z </a:t>
            </a:r>
            <a:r>
              <a:rPr lang="pl-PL" sz="1500" dirty="0" err="1">
                <a:latin typeface="+mn-lt"/>
              </a:rPr>
              <a:t>niepełnosprawnościami</a:t>
            </a:r>
            <a:r>
              <a:rPr lang="pl-PL" sz="1500" dirty="0">
                <a:latin typeface="+mn-lt"/>
              </a:rPr>
              <a:t>, uczniów uzdolnionych, zagrożonych przedwczesnym kończeniem nauki).</a:t>
            </a:r>
          </a:p>
          <a:p>
            <a:pPr algn="ctr"/>
            <a:endParaRPr lang="pl-PL" sz="2000" b="1" dirty="0">
              <a:latin typeface="+mn-lt"/>
              <a:cs typeface="Arial" pitchFamily="34" charset="0"/>
            </a:endParaRPr>
          </a:p>
        </p:txBody>
      </p:sp>
    </p:spTree>
    <p:extLst>
      <p:ext uri="{BB962C8B-B14F-4D97-AF65-F5344CB8AC3E}">
        <p14:creationId xmlns:p14="http://schemas.microsoft.com/office/powerpoint/2010/main" xmlns="" val="2909309198"/>
      </p:ext>
    </p:extLst>
  </p:cSld>
  <p:clrMapOvr>
    <a:masterClrMapping/>
  </p:clrMapOvr>
  <p:transition spd="med">
    <p:fade/>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3"/>
          <p:cNvSpPr>
            <a:spLocks noGrp="1"/>
          </p:cNvSpPr>
          <p:nvPr>
            <p:ph type="title"/>
          </p:nvPr>
        </p:nvSpPr>
        <p:spPr>
          <a:xfrm>
            <a:off x="457200" y="1045179"/>
            <a:ext cx="8229600" cy="647548"/>
          </a:xfrm>
        </p:spPr>
        <p:txBody>
          <a:bodyPr/>
          <a:lstStyle/>
          <a:p>
            <a:r>
              <a:rPr lang="pl-PL" sz="2800" b="1" dirty="0"/>
              <a:t>Przedmiot konkursu – Załącznik nr 4</a:t>
            </a:r>
            <a:br>
              <a:rPr lang="pl-PL" sz="2800" b="1" dirty="0"/>
            </a:br>
            <a:r>
              <a:rPr lang="pl-PL" sz="2800" b="1" dirty="0"/>
              <a:t> Standardy realizacji form wsparcia</a:t>
            </a: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51</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a:solidFill>
                <a:schemeClr val="tx1"/>
              </a:solidFill>
              <a:latin typeface="Arial" pitchFamily="34" charset="0"/>
              <a:cs typeface="Arial" pitchFamily="34" charset="0"/>
            </a:endParaRPr>
          </a:p>
        </p:txBody>
      </p:sp>
      <p:sp>
        <p:nvSpPr>
          <p:cNvPr id="8" name="pole tekstowe 7"/>
          <p:cNvSpPr txBox="1"/>
          <p:nvPr/>
        </p:nvSpPr>
        <p:spPr>
          <a:xfrm>
            <a:off x="489133" y="1692727"/>
            <a:ext cx="7632848" cy="4464496"/>
          </a:xfrm>
          <a:prstGeom prst="rect">
            <a:avLst/>
          </a:prstGeom>
          <a:noFill/>
        </p:spPr>
        <p:txBody>
          <a:bodyPr wrap="square" rtlCol="0">
            <a:normAutofit fontScale="70000" lnSpcReduction="20000"/>
          </a:bodyPr>
          <a:lstStyle/>
          <a:p>
            <a:pPr marL="0" indent="0">
              <a:buNone/>
            </a:pPr>
            <a:endParaRPr lang="pl-PL" sz="1600" b="1" i="1" u="sng" dirty="0"/>
          </a:p>
          <a:p>
            <a:endParaRPr lang="pl-PL" sz="1600" b="1" i="1" dirty="0"/>
          </a:p>
          <a:p>
            <a:endParaRPr lang="pl-PL" sz="1600" dirty="0">
              <a:latin typeface="+mn-lt"/>
            </a:endParaRPr>
          </a:p>
          <a:p>
            <a:pPr algn="ctr"/>
            <a:r>
              <a:rPr lang="pl-PL" sz="2000" b="1" dirty="0">
                <a:latin typeface="+mn-lt"/>
                <a:cs typeface="Arial" pitchFamily="34" charset="0"/>
              </a:rPr>
              <a:t>8 </a:t>
            </a:r>
            <a:r>
              <a:rPr lang="pl-PL" sz="2000" b="1" u="sng" dirty="0">
                <a:latin typeface="+mn-lt"/>
                <a:cs typeface="Arial" pitchFamily="34" charset="0"/>
              </a:rPr>
              <a:t>typów projektów </a:t>
            </a:r>
            <a:r>
              <a:rPr lang="pl-PL" sz="2000" b="1" dirty="0">
                <a:latin typeface="+mn-lt"/>
                <a:cs typeface="Arial" pitchFamily="34" charset="0"/>
              </a:rPr>
              <a:t>od A do H</a:t>
            </a:r>
          </a:p>
          <a:p>
            <a:pPr algn="ctr"/>
            <a:endParaRPr lang="pl-PL" sz="2000" b="1" dirty="0">
              <a:latin typeface="+mn-lt"/>
              <a:cs typeface="Arial" pitchFamily="34" charset="0"/>
            </a:endParaRPr>
          </a:p>
          <a:p>
            <a:pPr algn="ctr"/>
            <a:r>
              <a:rPr lang="pl-PL" sz="2000" b="1" dirty="0">
                <a:latin typeface="+mn-lt"/>
                <a:cs typeface="Arial" pitchFamily="34" charset="0"/>
              </a:rPr>
              <a:t>Każdy typ projektu ma określone </a:t>
            </a:r>
            <a:r>
              <a:rPr lang="pl-PL" sz="2000" b="1" u="sng" dirty="0">
                <a:latin typeface="+mn-lt"/>
                <a:cs typeface="Arial" pitchFamily="34" charset="0"/>
              </a:rPr>
              <a:t>formy wsparcia</a:t>
            </a:r>
          </a:p>
          <a:p>
            <a:pPr algn="ctr"/>
            <a:endParaRPr lang="pl-PL" sz="2000" b="1" u="sng" dirty="0">
              <a:latin typeface="+mn-lt"/>
              <a:cs typeface="Arial" pitchFamily="34" charset="0"/>
            </a:endParaRPr>
          </a:p>
          <a:p>
            <a:pPr algn="ctr"/>
            <a:r>
              <a:rPr lang="pl-PL" sz="2000" b="1" u="sng" dirty="0">
                <a:latin typeface="+mn-lt"/>
                <a:cs typeface="Arial" pitchFamily="34" charset="0"/>
              </a:rPr>
              <a:t>Następujące typy nie mogą wystąpić samodzielnie:</a:t>
            </a:r>
          </a:p>
          <a:p>
            <a:pPr algn="ctr"/>
            <a:endParaRPr lang="pl-PL" sz="2000" b="1" u="sng" dirty="0">
              <a:latin typeface="+mn-lt"/>
              <a:cs typeface="Arial" pitchFamily="34" charset="0"/>
            </a:endParaRPr>
          </a:p>
          <a:p>
            <a:pPr algn="ctr">
              <a:buFont typeface="Arial" pitchFamily="34" charset="0"/>
              <a:buChar char="•"/>
            </a:pPr>
            <a:r>
              <a:rPr lang="pl-PL" sz="2000" b="1" dirty="0">
                <a:latin typeface="+mn-lt"/>
                <a:cs typeface="Arial" pitchFamily="34" charset="0"/>
              </a:rPr>
              <a:t>10.2.C </a:t>
            </a:r>
            <a:r>
              <a:rPr lang="pl-PL" sz="2000" dirty="0">
                <a:latin typeface="+mn-lt"/>
                <a:cs typeface="Arial" pitchFamily="34" charset="0"/>
              </a:rPr>
              <a:t>pomoc stypendialna</a:t>
            </a:r>
          </a:p>
          <a:p>
            <a:pPr algn="ctr"/>
            <a:endParaRPr lang="pl-PL" sz="2000" dirty="0">
              <a:latin typeface="+mn-lt"/>
              <a:cs typeface="Arial" pitchFamily="34" charset="0"/>
            </a:endParaRPr>
          </a:p>
          <a:p>
            <a:pPr algn="ctr">
              <a:buFont typeface="Arial" pitchFamily="34" charset="0"/>
              <a:buChar char="•"/>
            </a:pPr>
            <a:r>
              <a:rPr lang="pl-PL" sz="2000" b="1" dirty="0">
                <a:latin typeface="+mn-lt"/>
                <a:cs typeface="Arial" pitchFamily="34" charset="0"/>
              </a:rPr>
              <a:t>10.2 G </a:t>
            </a:r>
            <a:r>
              <a:rPr lang="pl-PL" sz="2000" dirty="0">
                <a:latin typeface="+mn-lt"/>
                <a:cs typeface="Arial" pitchFamily="34" charset="0"/>
              </a:rPr>
              <a:t>doskonalenie nauczycieli w zakresie kompetencji kluczowych i właściwych postaw uczniów, nauczania eksperymentalnego, metod indywidualizacji nauczania</a:t>
            </a:r>
          </a:p>
          <a:p>
            <a:pPr algn="ctr"/>
            <a:endParaRPr lang="pl-PL" sz="2000" dirty="0">
              <a:latin typeface="+mn-lt"/>
              <a:cs typeface="Arial" pitchFamily="34" charset="0"/>
            </a:endParaRPr>
          </a:p>
          <a:p>
            <a:pPr algn="ctr">
              <a:buFont typeface="Arial" pitchFamily="34" charset="0"/>
              <a:buChar char="•"/>
            </a:pPr>
            <a:r>
              <a:rPr lang="pl-PL" sz="2000" b="1" dirty="0">
                <a:latin typeface="+mn-lt"/>
                <a:cs typeface="Arial" pitchFamily="34" charset="0"/>
              </a:rPr>
              <a:t>10.2.H </a:t>
            </a:r>
            <a:r>
              <a:rPr lang="pl-PL" sz="2000" dirty="0">
                <a:latin typeface="+mn-lt"/>
                <a:cs typeface="Arial" pitchFamily="34" charset="0"/>
              </a:rPr>
              <a:t>doskonalenie nauczycieli w zakresie pomocy psychologiczno-pedagogicznej</a:t>
            </a:r>
          </a:p>
          <a:p>
            <a:pPr algn="ctr">
              <a:buFont typeface="Arial" pitchFamily="34" charset="0"/>
              <a:buChar char="•"/>
            </a:pPr>
            <a:endParaRPr lang="pl-PL" sz="2000" dirty="0">
              <a:latin typeface="+mn-lt"/>
              <a:cs typeface="Arial" pitchFamily="34" charset="0"/>
            </a:endParaRPr>
          </a:p>
          <a:p>
            <a:pPr algn="ctr"/>
            <a:r>
              <a:rPr lang="pl-PL" sz="2300" dirty="0">
                <a:solidFill>
                  <a:srgbClr val="FF0000"/>
                </a:solidFill>
                <a:latin typeface="+mn-lt"/>
                <a:cs typeface="Arial" pitchFamily="34" charset="0"/>
              </a:rPr>
              <a:t>Uwaga! Wsparcie dla nauczycieli i pracowników pedagogicznych zawsze stanowi wsparcie uzupełniające dla wsparcia skierowanego bezpośrednio do </a:t>
            </a:r>
            <a:r>
              <a:rPr lang="pl-PL" sz="2300" dirty="0" smtClean="0">
                <a:solidFill>
                  <a:srgbClr val="FF0000"/>
                </a:solidFill>
                <a:latin typeface="+mn-lt"/>
                <a:cs typeface="Arial" pitchFamily="34" charset="0"/>
              </a:rPr>
              <a:t>uczniów</a:t>
            </a:r>
          </a:p>
          <a:p>
            <a:pPr algn="ctr"/>
            <a:endParaRPr lang="pl-PL" sz="2300" dirty="0" smtClean="0">
              <a:solidFill>
                <a:srgbClr val="FF0000"/>
              </a:solidFill>
              <a:latin typeface="+mn-lt"/>
              <a:cs typeface="Arial" pitchFamily="34" charset="0"/>
            </a:endParaRPr>
          </a:p>
          <a:p>
            <a:pPr algn="ctr"/>
            <a:r>
              <a:rPr lang="pl-PL" sz="2300" dirty="0" smtClean="0">
                <a:solidFill>
                  <a:srgbClr val="FF0000"/>
                </a:solidFill>
                <a:latin typeface="+mn-lt"/>
                <a:cs typeface="Arial" pitchFamily="34" charset="0"/>
              </a:rPr>
              <a:t>Uwaga! Wsparcie w zakresie doposażenia zawsze stanowi wsparcie uzupełniające dla zajęć skierowanych bezpośrednio do uczniów</a:t>
            </a:r>
            <a:endParaRPr lang="pl-PL" sz="2300" dirty="0">
              <a:solidFill>
                <a:srgbClr val="FF0000"/>
              </a:solidFill>
              <a:latin typeface="+mn-lt"/>
              <a:cs typeface="Arial" pitchFamily="34" charset="0"/>
            </a:endParaRPr>
          </a:p>
          <a:p>
            <a:pPr algn="ctr"/>
            <a:endParaRPr lang="pl-PL" sz="2000" b="1" dirty="0">
              <a:latin typeface="+mn-lt"/>
              <a:cs typeface="Arial" pitchFamily="34" charset="0"/>
            </a:endParaRPr>
          </a:p>
          <a:p>
            <a:pPr algn="ctr"/>
            <a:endParaRPr lang="pl-PL" sz="2000" b="1" u="sng" dirty="0">
              <a:latin typeface="+mn-lt"/>
              <a:cs typeface="Arial" pitchFamily="34" charset="0"/>
            </a:endParaRPr>
          </a:p>
          <a:p>
            <a:pPr algn="ctr"/>
            <a:r>
              <a:rPr lang="pl-PL" sz="2000" b="1" u="sng" dirty="0">
                <a:latin typeface="+mn-lt"/>
                <a:cs typeface="Arial" pitchFamily="34" charset="0"/>
              </a:rPr>
              <a:t> </a:t>
            </a:r>
          </a:p>
        </p:txBody>
      </p:sp>
    </p:spTree>
    <p:extLst>
      <p:ext uri="{BB962C8B-B14F-4D97-AF65-F5344CB8AC3E}">
        <p14:creationId xmlns:p14="http://schemas.microsoft.com/office/powerpoint/2010/main" xmlns="" val="223642098"/>
      </p:ext>
    </p:extLst>
  </p:cSld>
  <p:clrMapOvr>
    <a:masterClrMapping/>
  </p:clrMapOvr>
  <p:transition spd="med">
    <p:fade/>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3"/>
          <p:cNvSpPr>
            <a:spLocks noGrp="1"/>
          </p:cNvSpPr>
          <p:nvPr>
            <p:ph type="title"/>
          </p:nvPr>
        </p:nvSpPr>
        <p:spPr>
          <a:xfrm>
            <a:off x="457200" y="1045179"/>
            <a:ext cx="8229600" cy="647548"/>
          </a:xfrm>
        </p:spPr>
        <p:txBody>
          <a:bodyPr/>
          <a:lstStyle/>
          <a:p>
            <a:r>
              <a:rPr lang="pl-PL" sz="2800" b="1" dirty="0"/>
              <a:t>Przedmiot konkursu – Załącznik nr 4 </a:t>
            </a:r>
            <a:br>
              <a:rPr lang="pl-PL" sz="2800" b="1" dirty="0"/>
            </a:br>
            <a:r>
              <a:rPr lang="pl-PL" sz="2800" b="1" dirty="0"/>
              <a:t>Standardy realizacji form wsparcia</a:t>
            </a: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52</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a:solidFill>
                <a:schemeClr val="tx1"/>
              </a:solidFill>
              <a:latin typeface="Arial" pitchFamily="34" charset="0"/>
              <a:cs typeface="Arial" pitchFamily="34" charset="0"/>
            </a:endParaRPr>
          </a:p>
        </p:txBody>
      </p:sp>
      <p:sp>
        <p:nvSpPr>
          <p:cNvPr id="8" name="pole tekstowe 7"/>
          <p:cNvSpPr txBox="1"/>
          <p:nvPr/>
        </p:nvSpPr>
        <p:spPr>
          <a:xfrm>
            <a:off x="489132" y="1692727"/>
            <a:ext cx="8115315" cy="4464496"/>
          </a:xfrm>
          <a:prstGeom prst="rect">
            <a:avLst/>
          </a:prstGeom>
          <a:noFill/>
        </p:spPr>
        <p:txBody>
          <a:bodyPr wrap="square" rtlCol="0">
            <a:normAutofit fontScale="25000" lnSpcReduction="20000"/>
          </a:bodyPr>
          <a:lstStyle/>
          <a:p>
            <a:pPr marL="0" indent="0">
              <a:buNone/>
            </a:pPr>
            <a:endParaRPr lang="pl-PL" sz="1600" b="1" i="1" u="sng" dirty="0"/>
          </a:p>
          <a:p>
            <a:endParaRPr lang="pl-PL" sz="1600" b="1" i="1" dirty="0"/>
          </a:p>
          <a:p>
            <a:endParaRPr lang="pl-PL" sz="2600" dirty="0">
              <a:latin typeface="+mn-lt"/>
            </a:endParaRPr>
          </a:p>
          <a:p>
            <a:pPr algn="ctr"/>
            <a:r>
              <a:rPr lang="pl-PL" sz="6400" u="sng" dirty="0">
                <a:latin typeface="+mn-lt"/>
                <a:cs typeface="Arial" pitchFamily="34" charset="0"/>
              </a:rPr>
              <a:t>Podstawowa zasada </a:t>
            </a:r>
            <a:r>
              <a:rPr lang="pl-PL" sz="6400" dirty="0">
                <a:latin typeface="+mn-lt"/>
                <a:cs typeface="Arial" pitchFamily="34" charset="0"/>
              </a:rPr>
              <a:t>dla wszystkich typów projektów i form wsparcia:</a:t>
            </a:r>
          </a:p>
          <a:p>
            <a:pPr algn="ctr"/>
            <a:endParaRPr lang="pl-PL" sz="6400" dirty="0">
              <a:latin typeface="+mn-lt"/>
              <a:cs typeface="Arial" pitchFamily="34" charset="0"/>
            </a:endParaRPr>
          </a:p>
          <a:p>
            <a:pPr algn="ctr"/>
            <a:r>
              <a:rPr lang="pl-PL" sz="6400" b="1" dirty="0">
                <a:latin typeface="+mn-lt"/>
                <a:cs typeface="Arial" pitchFamily="34" charset="0"/>
              </a:rPr>
              <a:t>Wszystkie działania zaplanowane w projekcie muszą stanowić </a:t>
            </a:r>
            <a:r>
              <a:rPr lang="pl-PL" sz="6400" b="1" u="sng" dirty="0">
                <a:latin typeface="+mn-lt"/>
                <a:cs typeface="Arial" pitchFamily="34" charset="0"/>
              </a:rPr>
              <a:t>uzupełnienie/rozszerzenie/wartość dodaną </a:t>
            </a:r>
            <a:r>
              <a:rPr lang="pl-PL" sz="6400" b="1" dirty="0">
                <a:latin typeface="+mn-lt"/>
                <a:cs typeface="Arial" pitchFamily="34" charset="0"/>
              </a:rPr>
              <a:t>w stosunku do działań prowadzonych w szkole w okresie 12 miesięcy poprzedzających złożenie wniosku o dofinansowanie.</a:t>
            </a:r>
          </a:p>
          <a:p>
            <a:pPr algn="ctr"/>
            <a:endParaRPr lang="pl-PL" sz="6400" dirty="0">
              <a:latin typeface="+mn-lt"/>
              <a:cs typeface="Arial" pitchFamily="34" charset="0"/>
            </a:endParaRPr>
          </a:p>
          <a:p>
            <a:pPr algn="ctr"/>
            <a:r>
              <a:rPr lang="pl-PL" sz="6400" dirty="0">
                <a:solidFill>
                  <a:srgbClr val="FF0000"/>
                </a:solidFill>
                <a:latin typeface="+mn-lt"/>
                <a:cs typeface="Arial" pitchFamily="34" charset="0"/>
              </a:rPr>
              <a:t>Deklaracja w powyższym zakresie - wpisana w treść wniosku o dofinansowanie.</a:t>
            </a:r>
          </a:p>
          <a:p>
            <a:pPr algn="ctr"/>
            <a:endParaRPr lang="pl-PL" sz="6400" dirty="0">
              <a:latin typeface="+mn-lt"/>
              <a:cs typeface="Arial" pitchFamily="34" charset="0"/>
            </a:endParaRPr>
          </a:p>
          <a:p>
            <a:pPr algn="ctr"/>
            <a:r>
              <a:rPr lang="pl-PL" sz="6400" dirty="0">
                <a:latin typeface="+mn-lt"/>
                <a:cs typeface="Arial" pitchFamily="34" charset="0"/>
              </a:rPr>
              <a:t>Projekty EFS nie mają na celu zastępowania finansowania dotychczasowej działalności szkół.</a:t>
            </a:r>
          </a:p>
          <a:p>
            <a:pPr algn="ctr"/>
            <a:endParaRPr lang="pl-PL" sz="6400" dirty="0">
              <a:latin typeface="+mn-lt"/>
              <a:cs typeface="Arial" pitchFamily="34" charset="0"/>
            </a:endParaRPr>
          </a:p>
          <a:p>
            <a:pPr algn="ctr"/>
            <a:r>
              <a:rPr lang="pl-PL" sz="6400" dirty="0">
                <a:latin typeface="+mn-lt"/>
                <a:cs typeface="Arial" pitchFamily="34" charset="0"/>
              </a:rPr>
              <a:t>Przykład: w szkole w roku szkolnym </a:t>
            </a:r>
            <a:r>
              <a:rPr lang="pl-PL" sz="6400" dirty="0" smtClean="0">
                <a:latin typeface="+mn-lt"/>
                <a:cs typeface="Arial" pitchFamily="34" charset="0"/>
              </a:rPr>
              <a:t>2016/2017 </a:t>
            </a:r>
            <a:r>
              <a:rPr lang="pl-PL" sz="6400" dirty="0">
                <a:latin typeface="+mn-lt"/>
                <a:cs typeface="Arial" pitchFamily="34" charset="0"/>
              </a:rPr>
              <a:t>prowadzono zajęcia pozalekcyjne z </a:t>
            </a:r>
            <a:r>
              <a:rPr lang="pl-PL" sz="6400" dirty="0" smtClean="0">
                <a:latin typeface="+mn-lt"/>
                <a:cs typeface="Arial" pitchFamily="34" charset="0"/>
              </a:rPr>
              <a:t>szachów </a:t>
            </a:r>
            <a:r>
              <a:rPr lang="pl-PL" sz="6400" dirty="0">
                <a:latin typeface="+mn-lt"/>
                <a:cs typeface="Arial" pitchFamily="34" charset="0"/>
              </a:rPr>
              <a:t>w wymiarze 1 godziny tygodniowo. Z diagnozy wynika potrzeba zwiększenia liczby zajęć do 3 godzin tygodniowo ponieważ zajęcia wyraźnie przyczyniają się do rozwoju kompetencji kluczowych. W ramach projektu można zaplanować realizację 2 dodatkowych godzin tygodniowo z </a:t>
            </a:r>
            <a:r>
              <a:rPr lang="pl-PL" sz="6400" dirty="0" smtClean="0">
                <a:latin typeface="+mn-lt"/>
                <a:cs typeface="Arial" pitchFamily="34" charset="0"/>
              </a:rPr>
              <a:t>szachów </a:t>
            </a:r>
            <a:r>
              <a:rPr lang="pl-PL" sz="6400" dirty="0">
                <a:latin typeface="+mn-lt"/>
                <a:cs typeface="Arial" pitchFamily="34" charset="0"/>
              </a:rPr>
              <a:t>przy jednoczesnym zachowaniu pierwszej godziny tygodniowo zajęć z </a:t>
            </a:r>
            <a:r>
              <a:rPr lang="pl-PL" sz="6400" dirty="0" smtClean="0">
                <a:latin typeface="+mn-lt"/>
                <a:cs typeface="Arial" pitchFamily="34" charset="0"/>
              </a:rPr>
              <a:t>szachów, </a:t>
            </a:r>
            <a:r>
              <a:rPr lang="pl-PL" sz="6400" dirty="0">
                <a:latin typeface="+mn-lt"/>
                <a:cs typeface="Arial" pitchFamily="34" charset="0"/>
              </a:rPr>
              <a:t>tak aby łączna liczba godzin zajęć z </a:t>
            </a:r>
            <a:r>
              <a:rPr lang="pl-PL" sz="6400" dirty="0" smtClean="0">
                <a:latin typeface="+mn-lt"/>
                <a:cs typeface="Arial" pitchFamily="34" charset="0"/>
              </a:rPr>
              <a:t>szachów </a:t>
            </a:r>
            <a:r>
              <a:rPr lang="pl-PL" sz="6400" dirty="0">
                <a:latin typeface="+mn-lt"/>
                <a:cs typeface="Arial" pitchFamily="34" charset="0"/>
              </a:rPr>
              <a:t>tygodniowo wynosiła 3 godziny. </a:t>
            </a:r>
          </a:p>
          <a:p>
            <a:pPr algn="ctr"/>
            <a:endParaRPr lang="pl-PL" sz="6400" dirty="0">
              <a:latin typeface="+mn-lt"/>
              <a:cs typeface="Arial" pitchFamily="34" charset="0"/>
            </a:endParaRPr>
          </a:p>
          <a:p>
            <a:pPr algn="ctr"/>
            <a:r>
              <a:rPr lang="pl-PL" sz="6400" dirty="0">
                <a:latin typeface="+mn-lt"/>
                <a:cs typeface="Arial" pitchFamily="34" charset="0"/>
              </a:rPr>
              <a:t>Przy analizie skali działań szkoły </a:t>
            </a:r>
            <a:r>
              <a:rPr lang="pl-PL" sz="6400" b="1" dirty="0">
                <a:latin typeface="+mn-lt"/>
                <a:cs typeface="Arial" pitchFamily="34" charset="0"/>
              </a:rPr>
              <a:t>można pominąć działania prowadzone dzięki programom </a:t>
            </a:r>
            <a:r>
              <a:rPr lang="pl-PL" sz="6400" b="1" dirty="0" smtClean="0">
                <a:latin typeface="+mn-lt"/>
                <a:cs typeface="Arial" pitchFamily="34" charset="0"/>
              </a:rPr>
              <a:t>rządowym oraz realizowanych w ramach RPO WD </a:t>
            </a:r>
            <a:r>
              <a:rPr lang="pl-PL" sz="6400" dirty="0" smtClean="0">
                <a:latin typeface="+mn-lt"/>
                <a:cs typeface="Arial" pitchFamily="34" charset="0"/>
              </a:rPr>
              <a:t>(np. poprzednie konkursy 10.2)</a:t>
            </a:r>
            <a:endParaRPr lang="pl-PL" sz="6400" dirty="0">
              <a:latin typeface="+mn-lt"/>
              <a:cs typeface="Arial" pitchFamily="34" charset="0"/>
            </a:endParaRPr>
          </a:p>
          <a:p>
            <a:pPr algn="ctr"/>
            <a:endParaRPr lang="pl-PL" sz="7200" dirty="0">
              <a:latin typeface="+mn-lt"/>
              <a:cs typeface="Arial" pitchFamily="34" charset="0"/>
            </a:endParaRPr>
          </a:p>
          <a:p>
            <a:pPr algn="ctr"/>
            <a:endParaRPr lang="pl-PL" sz="7200" b="1" u="sng" dirty="0">
              <a:latin typeface="+mn-lt"/>
              <a:cs typeface="Arial" pitchFamily="34" charset="0"/>
            </a:endParaRPr>
          </a:p>
          <a:p>
            <a:pPr algn="ctr"/>
            <a:r>
              <a:rPr lang="pl-PL" sz="7200" b="1" u="sng" dirty="0">
                <a:latin typeface="+mn-lt"/>
                <a:cs typeface="Arial" pitchFamily="34" charset="0"/>
              </a:rPr>
              <a:t> </a:t>
            </a:r>
          </a:p>
        </p:txBody>
      </p:sp>
    </p:spTree>
    <p:extLst>
      <p:ext uri="{BB962C8B-B14F-4D97-AF65-F5344CB8AC3E}">
        <p14:creationId xmlns:p14="http://schemas.microsoft.com/office/powerpoint/2010/main" xmlns="" val="223642098"/>
      </p:ext>
    </p:extLst>
  </p:cSld>
  <p:clrMapOvr>
    <a:masterClrMapping/>
  </p:clrMapOvr>
  <p:transition spd="med">
    <p:fade/>
  </p:transition>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3"/>
          <p:cNvSpPr>
            <a:spLocks noGrp="1"/>
          </p:cNvSpPr>
          <p:nvPr>
            <p:ph type="title"/>
          </p:nvPr>
        </p:nvSpPr>
        <p:spPr>
          <a:xfrm>
            <a:off x="457200" y="1045179"/>
            <a:ext cx="8229600" cy="647548"/>
          </a:xfrm>
        </p:spPr>
        <p:txBody>
          <a:bodyPr/>
          <a:lstStyle/>
          <a:p>
            <a:r>
              <a:rPr lang="pl-PL" sz="2800" b="1" dirty="0"/>
              <a:t>TYP 10.2.A – Kompetencje kluczowe</a:t>
            </a: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53</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a:solidFill>
                <a:schemeClr val="tx1"/>
              </a:solidFill>
              <a:latin typeface="Arial" pitchFamily="34" charset="0"/>
              <a:cs typeface="Arial" pitchFamily="34" charset="0"/>
            </a:endParaRPr>
          </a:p>
        </p:txBody>
      </p:sp>
      <p:sp>
        <p:nvSpPr>
          <p:cNvPr id="8" name="pole tekstowe 7"/>
          <p:cNvSpPr txBox="1"/>
          <p:nvPr/>
        </p:nvSpPr>
        <p:spPr>
          <a:xfrm>
            <a:off x="489132" y="1692727"/>
            <a:ext cx="8115315" cy="4464496"/>
          </a:xfrm>
          <a:prstGeom prst="rect">
            <a:avLst/>
          </a:prstGeom>
          <a:noFill/>
        </p:spPr>
        <p:txBody>
          <a:bodyPr wrap="square" rtlCol="0">
            <a:normAutofit fontScale="70000" lnSpcReduction="20000"/>
          </a:bodyPr>
          <a:lstStyle/>
          <a:p>
            <a:pPr marL="0" indent="0">
              <a:buNone/>
            </a:pPr>
            <a:endParaRPr lang="pl-PL" sz="1600" b="1" i="1" u="sng" dirty="0"/>
          </a:p>
          <a:p>
            <a:endParaRPr lang="pl-PL" sz="1600" b="1" i="1" dirty="0"/>
          </a:p>
          <a:p>
            <a:endParaRPr lang="pl-PL" sz="1600" dirty="0">
              <a:latin typeface="+mn-lt"/>
            </a:endParaRPr>
          </a:p>
          <a:p>
            <a:pPr lvl="0" algn="just"/>
            <a:r>
              <a:rPr lang="pl-PL" sz="3000" b="1" dirty="0">
                <a:latin typeface="+mn-lt"/>
              </a:rPr>
              <a:t>10.2.A. </a:t>
            </a:r>
            <a:r>
              <a:rPr lang="pl-PL" sz="3000" dirty="0">
                <a:latin typeface="+mn-lt"/>
              </a:rPr>
              <a:t>Kształtowanie </a:t>
            </a:r>
            <a:r>
              <a:rPr lang="pl-PL" sz="3000" b="1" dirty="0">
                <a:latin typeface="+mn-lt"/>
              </a:rPr>
              <a:t>kompetencji kluczowych </a:t>
            </a:r>
            <a:r>
              <a:rPr lang="pl-PL" sz="3000" dirty="0">
                <a:latin typeface="+mn-lt"/>
              </a:rPr>
              <a:t>na rynku pracy, wsparcie nauki języków obcych, nauk matematyczno-przyrodniczych i TIK (ICT) oraz </a:t>
            </a:r>
            <a:r>
              <a:rPr lang="pl-PL" sz="3000" b="1" dirty="0">
                <a:latin typeface="+mn-lt"/>
              </a:rPr>
              <a:t>właściwych postaw</a:t>
            </a:r>
            <a:r>
              <a:rPr lang="pl-PL" sz="3000" dirty="0">
                <a:latin typeface="+mn-lt"/>
              </a:rPr>
              <a:t>: kreatywności, </a:t>
            </a:r>
            <a:r>
              <a:rPr lang="pl-PL" sz="3000" dirty="0" smtClean="0">
                <a:latin typeface="+mn-lt"/>
              </a:rPr>
              <a:t>innowacyjności, </a:t>
            </a:r>
            <a:r>
              <a:rPr lang="pl-PL" sz="3000" dirty="0">
                <a:latin typeface="+mn-lt"/>
              </a:rPr>
              <a:t>pracy zespołowej.</a:t>
            </a:r>
          </a:p>
          <a:p>
            <a:pPr lvl="0" algn="just"/>
            <a:endParaRPr lang="pl-PL" sz="3000" dirty="0">
              <a:latin typeface="+mn-lt"/>
            </a:endParaRPr>
          </a:p>
          <a:p>
            <a:pPr lvl="0" algn="just"/>
            <a:r>
              <a:rPr lang="pl-PL" sz="2600" b="1" dirty="0">
                <a:solidFill>
                  <a:srgbClr val="FF0000"/>
                </a:solidFill>
                <a:latin typeface="+mn-lt"/>
              </a:rPr>
              <a:t>Kompetencje </a:t>
            </a:r>
            <a:r>
              <a:rPr lang="pl-PL" sz="2600" b="1" dirty="0" smtClean="0">
                <a:solidFill>
                  <a:srgbClr val="FF0000"/>
                </a:solidFill>
                <a:latin typeface="+mn-lt"/>
              </a:rPr>
              <a:t>kluczowe i umiejętności uniwersalne niezbędne na rynku pracy</a:t>
            </a:r>
            <a:r>
              <a:rPr lang="pl-PL" sz="2600" b="1" dirty="0" smtClean="0">
                <a:latin typeface="+mn-lt"/>
              </a:rPr>
              <a:t>:</a:t>
            </a:r>
            <a:r>
              <a:rPr lang="pl-PL" sz="2600" b="1" dirty="0">
                <a:latin typeface="+mn-lt"/>
              </a:rPr>
              <a:t>				</a:t>
            </a:r>
          </a:p>
          <a:p>
            <a:pPr marL="514350" indent="-514350" algn="just">
              <a:buAutoNum type="alphaLcParenR"/>
            </a:pPr>
            <a:r>
              <a:rPr lang="pl-PL" sz="2000" dirty="0" smtClean="0">
                <a:latin typeface="+mj-lt"/>
              </a:rPr>
              <a:t>umiejętności matematyczno-przyrodnicze, </a:t>
            </a:r>
          </a:p>
          <a:p>
            <a:pPr marL="514350" indent="-514350" algn="just">
              <a:buAutoNum type="alphaLcParenR"/>
            </a:pPr>
            <a:r>
              <a:rPr lang="pl-PL" sz="2000" dirty="0" smtClean="0">
                <a:latin typeface="+mj-lt"/>
              </a:rPr>
              <a:t>umiejętności posługiwania się językami obcymi,</a:t>
            </a:r>
          </a:p>
          <a:p>
            <a:pPr marL="514350" indent="-514350" algn="just">
              <a:buAutoNum type="alphaLcParenR"/>
            </a:pPr>
            <a:r>
              <a:rPr lang="pl-PL" sz="2000" dirty="0" smtClean="0">
                <a:latin typeface="+mj-lt"/>
              </a:rPr>
              <a:t>TIK, </a:t>
            </a:r>
          </a:p>
          <a:p>
            <a:pPr marL="514350" indent="-514350" algn="just">
              <a:buAutoNum type="alphaLcParenR"/>
            </a:pPr>
            <a:r>
              <a:rPr lang="pl-PL" sz="2000" b="1" dirty="0" smtClean="0">
                <a:latin typeface="+mj-lt"/>
              </a:rPr>
              <a:t>umiejętności rozumienia </a:t>
            </a:r>
            <a:r>
              <a:rPr lang="pl-PL" sz="2000" dirty="0" smtClean="0">
                <a:latin typeface="+mj-lt"/>
              </a:rPr>
              <a:t>(ang. </a:t>
            </a:r>
            <a:r>
              <a:rPr lang="pl-PL" sz="2000" dirty="0" err="1" smtClean="0">
                <a:latin typeface="+mj-lt"/>
              </a:rPr>
              <a:t>literacy</a:t>
            </a:r>
            <a:r>
              <a:rPr lang="pl-PL" sz="2000" dirty="0" smtClean="0">
                <a:latin typeface="+mj-lt"/>
              </a:rPr>
              <a:t>), </a:t>
            </a:r>
          </a:p>
          <a:p>
            <a:pPr marL="514350" indent="-514350" algn="just">
              <a:buAutoNum type="alphaLcParenR"/>
            </a:pPr>
            <a:r>
              <a:rPr lang="pl-PL" sz="2000" dirty="0" smtClean="0">
                <a:latin typeface="+mj-lt"/>
              </a:rPr>
              <a:t>kreatywność, </a:t>
            </a:r>
          </a:p>
          <a:p>
            <a:pPr marL="514350" indent="-514350" algn="just">
              <a:buAutoNum type="alphaLcParenR"/>
            </a:pPr>
            <a:r>
              <a:rPr lang="pl-PL" sz="2000" dirty="0" smtClean="0">
                <a:latin typeface="+mj-lt"/>
              </a:rPr>
              <a:t>innowacyjność, </a:t>
            </a:r>
          </a:p>
          <a:p>
            <a:pPr marL="514350" indent="-514350" algn="just">
              <a:buAutoNum type="alphaLcParenR"/>
            </a:pPr>
            <a:r>
              <a:rPr lang="pl-PL" sz="2000" b="1" dirty="0" smtClean="0">
                <a:latin typeface="+mj-lt"/>
              </a:rPr>
              <a:t>przedsiębiorczość, </a:t>
            </a:r>
          </a:p>
          <a:p>
            <a:pPr marL="514350" indent="-514350" algn="just">
              <a:buAutoNum type="alphaLcParenR"/>
            </a:pPr>
            <a:r>
              <a:rPr lang="pl-PL" sz="2000" b="1" dirty="0" smtClean="0">
                <a:latin typeface="+mj-lt"/>
              </a:rPr>
              <a:t>krytyczne myślenie, </a:t>
            </a:r>
          </a:p>
          <a:p>
            <a:pPr marL="514350" indent="-514350" algn="just">
              <a:buAutoNum type="alphaLcParenR"/>
            </a:pPr>
            <a:r>
              <a:rPr lang="pl-PL" sz="2000" b="1" dirty="0" smtClean="0">
                <a:latin typeface="+mj-lt"/>
              </a:rPr>
              <a:t>rozwiązywanie problemów</a:t>
            </a:r>
            <a:r>
              <a:rPr lang="pl-PL" sz="2000" dirty="0" smtClean="0">
                <a:latin typeface="+mj-lt"/>
              </a:rPr>
              <a:t>, </a:t>
            </a:r>
          </a:p>
          <a:p>
            <a:pPr marL="514350" indent="-514350" algn="just">
              <a:buAutoNum type="alphaLcParenR"/>
            </a:pPr>
            <a:r>
              <a:rPr lang="pl-PL" sz="2000" b="1" dirty="0" smtClean="0">
                <a:latin typeface="+mj-lt"/>
              </a:rPr>
              <a:t>umiejętność uczenia się, </a:t>
            </a:r>
          </a:p>
          <a:p>
            <a:pPr marL="514350" indent="-514350" algn="just">
              <a:buAutoNum type="alphaLcParenR"/>
            </a:pPr>
            <a:r>
              <a:rPr lang="pl-PL" sz="2000" dirty="0" smtClean="0">
                <a:latin typeface="+mj-lt"/>
              </a:rPr>
              <a:t>umiejętność pracy zespołowej w kontekście środowiska pracy.</a:t>
            </a:r>
            <a:endParaRPr lang="pl-PL" sz="3000" dirty="0">
              <a:latin typeface="+mj-lt"/>
            </a:endParaRPr>
          </a:p>
          <a:p>
            <a:pPr lvl="0" algn="just"/>
            <a:endParaRPr lang="pl-PL" sz="3000" dirty="0">
              <a:latin typeface="+mn-lt"/>
            </a:endParaRPr>
          </a:p>
          <a:p>
            <a:pPr algn="ctr"/>
            <a:endParaRPr lang="pl-PL" sz="3000" b="1" dirty="0">
              <a:latin typeface="+mn-lt"/>
              <a:cs typeface="Arial" pitchFamily="34" charset="0"/>
            </a:endParaRPr>
          </a:p>
        </p:txBody>
      </p:sp>
    </p:spTree>
    <p:extLst>
      <p:ext uri="{BB962C8B-B14F-4D97-AF65-F5344CB8AC3E}">
        <p14:creationId xmlns:p14="http://schemas.microsoft.com/office/powerpoint/2010/main" xmlns="" val="223642098"/>
      </p:ext>
    </p:extLst>
  </p:cSld>
  <p:clrMapOvr>
    <a:masterClrMapping/>
  </p:clrMapOvr>
  <p:transition spd="med">
    <p:fade/>
  </p:transition>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3"/>
          <p:cNvSpPr>
            <a:spLocks noGrp="1"/>
          </p:cNvSpPr>
          <p:nvPr>
            <p:ph type="title"/>
          </p:nvPr>
        </p:nvSpPr>
        <p:spPr>
          <a:xfrm>
            <a:off x="457200" y="1045179"/>
            <a:ext cx="8229600" cy="647548"/>
          </a:xfrm>
        </p:spPr>
        <p:txBody>
          <a:bodyPr/>
          <a:lstStyle/>
          <a:p>
            <a:r>
              <a:rPr lang="pl-PL" sz="2800" b="1" dirty="0"/>
              <a:t>TYP 10.2.A</a:t>
            </a: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54</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a:solidFill>
                <a:schemeClr val="tx1"/>
              </a:solidFill>
              <a:latin typeface="Arial" pitchFamily="34" charset="0"/>
              <a:cs typeface="Arial" pitchFamily="34" charset="0"/>
            </a:endParaRPr>
          </a:p>
        </p:txBody>
      </p:sp>
      <p:sp>
        <p:nvSpPr>
          <p:cNvPr id="8" name="pole tekstowe 7"/>
          <p:cNvSpPr txBox="1"/>
          <p:nvPr/>
        </p:nvSpPr>
        <p:spPr>
          <a:xfrm>
            <a:off x="489133" y="1692727"/>
            <a:ext cx="7632848" cy="4464496"/>
          </a:xfrm>
          <a:prstGeom prst="rect">
            <a:avLst/>
          </a:prstGeom>
          <a:noFill/>
        </p:spPr>
        <p:txBody>
          <a:bodyPr wrap="square" rtlCol="0">
            <a:normAutofit fontScale="47500" lnSpcReduction="20000"/>
          </a:bodyPr>
          <a:lstStyle/>
          <a:p>
            <a:pPr marL="0" indent="0">
              <a:buNone/>
            </a:pPr>
            <a:endParaRPr lang="pl-PL" sz="1600" b="1" i="1" u="sng" dirty="0"/>
          </a:p>
          <a:p>
            <a:endParaRPr lang="pl-PL" sz="1600" b="1" i="1" dirty="0"/>
          </a:p>
          <a:p>
            <a:endParaRPr lang="pl-PL" sz="1600" dirty="0">
              <a:latin typeface="+mn-lt"/>
            </a:endParaRPr>
          </a:p>
          <a:p>
            <a:pPr lvl="0" algn="just"/>
            <a:endParaRPr lang="pl-PL" sz="3000" dirty="0">
              <a:latin typeface="+mn-lt"/>
            </a:endParaRPr>
          </a:p>
          <a:p>
            <a:pPr lvl="0" algn="just"/>
            <a:r>
              <a:rPr lang="pl-PL" sz="3400" u="sng" dirty="0">
                <a:latin typeface="+mn-lt"/>
              </a:rPr>
              <a:t>Formy wsparcia czyli co można realizować?</a:t>
            </a:r>
          </a:p>
          <a:p>
            <a:pPr lvl="0" algn="just"/>
            <a:endParaRPr lang="pl-PL" sz="3400" u="sng" dirty="0">
              <a:latin typeface="+mn-lt"/>
            </a:endParaRPr>
          </a:p>
          <a:p>
            <a:pPr marL="514350" indent="-514350" algn="just">
              <a:buAutoNum type="alphaLcParenR"/>
            </a:pPr>
            <a:r>
              <a:rPr lang="pl-PL" sz="3400" b="1" dirty="0">
                <a:latin typeface="+mn-lt"/>
              </a:rPr>
              <a:t>projekty edukacyjne</a:t>
            </a:r>
            <a:r>
              <a:rPr lang="pl-PL" sz="3400" dirty="0">
                <a:latin typeface="+mn-lt"/>
              </a:rPr>
              <a:t>;</a:t>
            </a:r>
          </a:p>
          <a:p>
            <a:pPr marL="514350" indent="-514350" algn="just">
              <a:buAutoNum type="alphaLcParenR"/>
            </a:pPr>
            <a:r>
              <a:rPr lang="pl-PL" sz="3400" b="1" dirty="0">
                <a:latin typeface="+mn-lt"/>
              </a:rPr>
              <a:t>dodatkowe</a:t>
            </a:r>
            <a:r>
              <a:rPr lang="pl-PL" sz="3400" dirty="0">
                <a:latin typeface="+mn-lt"/>
              </a:rPr>
              <a:t> </a:t>
            </a:r>
            <a:r>
              <a:rPr lang="pl-PL" sz="3400" b="1" dirty="0">
                <a:latin typeface="+mn-lt"/>
              </a:rPr>
              <a:t>zajęcia dydaktyczno-wyrównawczych </a:t>
            </a:r>
            <a:r>
              <a:rPr lang="pl-PL" sz="3400" dirty="0">
                <a:latin typeface="+mn-lt"/>
              </a:rPr>
              <a:t>dla uczniów mających trudności w spełnianiu wymagań edukacyjnych, wynikających z podstawy programowej;</a:t>
            </a:r>
          </a:p>
          <a:p>
            <a:pPr marL="514350" indent="-514350" algn="just">
              <a:buAutoNum type="alphaLcParenR"/>
            </a:pPr>
            <a:r>
              <a:rPr lang="pl-PL" sz="3400" dirty="0">
                <a:latin typeface="+mn-lt"/>
              </a:rPr>
              <a:t>różne </a:t>
            </a:r>
            <a:r>
              <a:rPr lang="pl-PL" sz="3400" b="1" dirty="0">
                <a:latin typeface="+mn-lt"/>
              </a:rPr>
              <a:t>formy zajęć rozwijających uzdolnienia</a:t>
            </a:r>
            <a:r>
              <a:rPr lang="pl-PL" sz="3400" dirty="0">
                <a:latin typeface="+mn-lt"/>
              </a:rPr>
              <a:t>; </a:t>
            </a:r>
          </a:p>
          <a:p>
            <a:pPr marL="514350" indent="-514350" algn="just">
              <a:buAutoNum type="alphaLcParenR"/>
            </a:pPr>
            <a:r>
              <a:rPr lang="pl-PL" sz="3400" dirty="0">
                <a:latin typeface="+mn-lt"/>
              </a:rPr>
              <a:t>nowe formy i programy nauczania; </a:t>
            </a:r>
          </a:p>
          <a:p>
            <a:pPr marL="514350" indent="-514350" algn="just">
              <a:buAutoNum type="alphaLcParenR"/>
            </a:pPr>
            <a:r>
              <a:rPr lang="pl-PL" sz="3400" b="1" dirty="0">
                <a:latin typeface="+mn-lt"/>
              </a:rPr>
              <a:t>zajęcia w klasach o nowatorskich rozwiązaniach </a:t>
            </a:r>
            <a:r>
              <a:rPr lang="pl-PL" sz="3400" dirty="0">
                <a:latin typeface="+mn-lt"/>
              </a:rPr>
              <a:t>programowych, organizacyjnych lub metodycznych; </a:t>
            </a:r>
          </a:p>
          <a:p>
            <a:pPr marL="514350" indent="-514350" algn="just">
              <a:buAutoNum type="alphaLcParenR"/>
            </a:pPr>
            <a:r>
              <a:rPr lang="pl-PL" sz="3400" b="1" dirty="0">
                <a:latin typeface="+mn-lt"/>
              </a:rPr>
              <a:t>kółka</a:t>
            </a:r>
            <a:r>
              <a:rPr lang="pl-PL" sz="3400" dirty="0">
                <a:latin typeface="+mn-lt"/>
              </a:rPr>
              <a:t> zainteresowań, </a:t>
            </a:r>
            <a:r>
              <a:rPr lang="pl-PL" sz="3400" b="1" dirty="0">
                <a:latin typeface="+mn-lt"/>
              </a:rPr>
              <a:t>warsztaty</a:t>
            </a:r>
            <a:r>
              <a:rPr lang="pl-PL" sz="3400" dirty="0">
                <a:latin typeface="+mn-lt"/>
              </a:rPr>
              <a:t>, l</a:t>
            </a:r>
            <a:r>
              <a:rPr lang="pl-PL" sz="3400" b="1" dirty="0">
                <a:latin typeface="+mn-lt"/>
              </a:rPr>
              <a:t>aboratoria</a:t>
            </a:r>
            <a:r>
              <a:rPr lang="pl-PL" sz="3400" dirty="0">
                <a:latin typeface="+mn-lt"/>
              </a:rPr>
              <a:t>; </a:t>
            </a:r>
          </a:p>
          <a:p>
            <a:pPr marL="514350" indent="-514350" algn="just">
              <a:buAutoNum type="alphaLcParenR"/>
            </a:pPr>
            <a:r>
              <a:rPr lang="pl-PL" sz="3400" dirty="0">
                <a:latin typeface="+mn-lt"/>
              </a:rPr>
              <a:t>nawiązywać </a:t>
            </a:r>
            <a:r>
              <a:rPr lang="pl-PL" sz="3400" b="1" dirty="0">
                <a:latin typeface="+mn-lt"/>
              </a:rPr>
              <a:t>współpracę</a:t>
            </a:r>
            <a:r>
              <a:rPr lang="pl-PL" sz="3400" dirty="0">
                <a:latin typeface="+mn-lt"/>
              </a:rPr>
              <a:t> z otoczeniem społeczno-gospodarczym szkoły w celu osiągnięcia założonych celów edukacyjnych; </a:t>
            </a:r>
          </a:p>
          <a:p>
            <a:pPr marL="514350" indent="-514350" algn="just">
              <a:buAutoNum type="alphaLcParenR"/>
            </a:pPr>
            <a:r>
              <a:rPr lang="pl-PL" sz="3400" b="1" dirty="0">
                <a:latin typeface="+mn-lt"/>
              </a:rPr>
              <a:t>wykorzystywać narzędzia, metody lub formy pracy </a:t>
            </a:r>
            <a:r>
              <a:rPr lang="pl-PL" sz="3400" dirty="0">
                <a:latin typeface="+mn-lt"/>
              </a:rPr>
              <a:t>wypracowane w ramach projektów, w tym pozytywnie </a:t>
            </a:r>
            <a:r>
              <a:rPr lang="pl-PL" sz="3400" dirty="0" err="1">
                <a:latin typeface="+mn-lt"/>
              </a:rPr>
              <a:t>zwalidowanych</a:t>
            </a:r>
            <a:r>
              <a:rPr lang="pl-PL" sz="3400" dirty="0">
                <a:latin typeface="+mn-lt"/>
              </a:rPr>
              <a:t> produktów projektów innowacyjnych, zrealizowanych w latach 2007-2013 w ramach PO KL; </a:t>
            </a:r>
          </a:p>
          <a:p>
            <a:pPr marL="514350" indent="-514350" algn="just">
              <a:buAutoNum type="alphaLcParenR"/>
            </a:pPr>
            <a:r>
              <a:rPr lang="pl-PL" sz="3400" b="1" dirty="0">
                <a:latin typeface="+mn-lt"/>
              </a:rPr>
              <a:t>zajęcia pozalekcyjne </a:t>
            </a:r>
            <a:r>
              <a:rPr lang="pl-PL" sz="3400" dirty="0">
                <a:latin typeface="+mn-lt"/>
              </a:rPr>
              <a:t>lub </a:t>
            </a:r>
            <a:r>
              <a:rPr lang="pl-PL" sz="3400" b="1" dirty="0">
                <a:latin typeface="+mn-lt"/>
              </a:rPr>
              <a:t>pozaszkolne</a:t>
            </a:r>
            <a:r>
              <a:rPr lang="pl-PL" sz="3400" dirty="0">
                <a:latin typeface="+mn-lt"/>
              </a:rPr>
              <a:t>; </a:t>
            </a:r>
          </a:p>
          <a:p>
            <a:pPr marL="514350" indent="-514350" algn="just">
              <a:buAutoNum type="alphaLcParenR"/>
            </a:pPr>
            <a:r>
              <a:rPr lang="pl-PL" sz="3400" b="1" dirty="0">
                <a:latin typeface="+mn-lt"/>
              </a:rPr>
              <a:t>zakup</a:t>
            </a:r>
            <a:r>
              <a:rPr lang="pl-PL" sz="3400" dirty="0">
                <a:latin typeface="+mn-lt"/>
              </a:rPr>
              <a:t> wyposażenia: </a:t>
            </a:r>
            <a:r>
              <a:rPr lang="pl-PL" sz="3400" b="1" dirty="0">
                <a:latin typeface="+mn-lt"/>
              </a:rPr>
              <a:t>pomocy dydaktycznych, narzędzi TIK, infrastruktury sieciowo-usługowej </a:t>
            </a:r>
            <a:r>
              <a:rPr lang="pl-PL" sz="3400" dirty="0">
                <a:latin typeface="+mn-lt"/>
              </a:rPr>
              <a:t>niezbędnej do realizacji programów nauczania;</a:t>
            </a:r>
          </a:p>
          <a:p>
            <a:pPr lvl="0" algn="just"/>
            <a:endParaRPr lang="pl-PL" sz="3000" dirty="0">
              <a:latin typeface="+mn-lt"/>
            </a:endParaRPr>
          </a:p>
          <a:p>
            <a:pPr algn="ctr"/>
            <a:endParaRPr lang="pl-PL" sz="3000" b="1" dirty="0">
              <a:latin typeface="+mn-lt"/>
              <a:cs typeface="Arial" pitchFamily="34" charset="0"/>
            </a:endParaRPr>
          </a:p>
        </p:txBody>
      </p:sp>
    </p:spTree>
    <p:extLst>
      <p:ext uri="{BB962C8B-B14F-4D97-AF65-F5344CB8AC3E}">
        <p14:creationId xmlns:p14="http://schemas.microsoft.com/office/powerpoint/2010/main" xmlns="" val="223642098"/>
      </p:ext>
    </p:extLst>
  </p:cSld>
  <p:clrMapOvr>
    <a:masterClrMapping/>
  </p:clrMapOvr>
  <p:transition spd="med">
    <p:fade/>
  </p:transition>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3"/>
          <p:cNvSpPr>
            <a:spLocks noGrp="1"/>
          </p:cNvSpPr>
          <p:nvPr>
            <p:ph type="title"/>
          </p:nvPr>
        </p:nvSpPr>
        <p:spPr>
          <a:xfrm>
            <a:off x="457200" y="1045179"/>
            <a:ext cx="8229600" cy="647548"/>
          </a:xfrm>
        </p:spPr>
        <p:txBody>
          <a:bodyPr/>
          <a:lstStyle/>
          <a:p>
            <a:r>
              <a:rPr lang="pl-PL" sz="2800" b="1" dirty="0"/>
              <a:t>TYP 10.2.A – projekty edukacyjne</a:t>
            </a: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55</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a:solidFill>
                <a:schemeClr val="tx1"/>
              </a:solidFill>
              <a:latin typeface="Arial" pitchFamily="34" charset="0"/>
              <a:cs typeface="Arial" pitchFamily="34" charset="0"/>
            </a:endParaRPr>
          </a:p>
        </p:txBody>
      </p:sp>
      <p:sp>
        <p:nvSpPr>
          <p:cNvPr id="8" name="pole tekstowe 7"/>
          <p:cNvSpPr txBox="1"/>
          <p:nvPr/>
        </p:nvSpPr>
        <p:spPr>
          <a:xfrm>
            <a:off x="489133" y="1692727"/>
            <a:ext cx="7632848" cy="4464496"/>
          </a:xfrm>
          <a:prstGeom prst="rect">
            <a:avLst/>
          </a:prstGeom>
          <a:noFill/>
        </p:spPr>
        <p:txBody>
          <a:bodyPr wrap="square" rtlCol="0">
            <a:normAutofit/>
          </a:bodyPr>
          <a:lstStyle/>
          <a:p>
            <a:pPr marL="0" indent="0">
              <a:buNone/>
            </a:pPr>
            <a:endParaRPr lang="pl-PL" sz="1600" b="1" i="1" u="sng" dirty="0"/>
          </a:p>
          <a:p>
            <a:endParaRPr lang="pl-PL" sz="1600" b="1" i="1" dirty="0"/>
          </a:p>
          <a:p>
            <a:endParaRPr lang="pl-PL" sz="1600" dirty="0">
              <a:latin typeface="+mn-lt"/>
            </a:endParaRPr>
          </a:p>
          <a:p>
            <a:pPr algn="just"/>
            <a:r>
              <a:rPr lang="pl-PL" sz="1600" b="1" dirty="0">
                <a:latin typeface="+mn-lt"/>
              </a:rPr>
              <a:t>Projekt edukacyjny jako forma działalności dydaktyczno-wychowawczej - </a:t>
            </a:r>
            <a:r>
              <a:rPr lang="pl-PL" sz="1600" dirty="0">
                <a:latin typeface="+mn-lt"/>
              </a:rPr>
              <a:t>indywidualne lub zespołowe, </a:t>
            </a:r>
            <a:r>
              <a:rPr lang="pl-PL" sz="1600" b="1" dirty="0">
                <a:latin typeface="+mn-lt"/>
              </a:rPr>
              <a:t>planowe</a:t>
            </a:r>
            <a:r>
              <a:rPr lang="pl-PL" sz="1600" dirty="0">
                <a:latin typeface="+mn-lt"/>
              </a:rPr>
              <a:t> </a:t>
            </a:r>
            <a:r>
              <a:rPr lang="pl-PL" sz="1600" b="1" dirty="0">
                <a:latin typeface="+mn-lt"/>
              </a:rPr>
              <a:t>działanie uczniów </a:t>
            </a:r>
            <a:r>
              <a:rPr lang="pl-PL" sz="1600" dirty="0">
                <a:latin typeface="+mn-lt"/>
              </a:rPr>
              <a:t>mające na celu rozwiązanie konkretnego problemu, z zastosowaniem różnorodnych metod. Projekt edukacyjny jest realizowany </a:t>
            </a:r>
            <a:r>
              <a:rPr lang="pl-PL" sz="1600" b="1" dirty="0">
                <a:latin typeface="+mn-lt"/>
              </a:rPr>
              <a:t>pod opieką nauczyciela </a:t>
            </a:r>
            <a:r>
              <a:rPr lang="pl-PL" sz="1600" dirty="0">
                <a:latin typeface="+mn-lt"/>
              </a:rPr>
              <a:t>i obejmuje następujące działania (dostosowane do możliwości osób z nich korzystających): </a:t>
            </a:r>
          </a:p>
          <a:p>
            <a:pPr algn="just"/>
            <a:r>
              <a:rPr lang="pl-PL" sz="1600" dirty="0">
                <a:latin typeface="+mn-lt"/>
              </a:rPr>
              <a:t>a) wybranie </a:t>
            </a:r>
            <a:r>
              <a:rPr lang="pl-PL" sz="1600" b="1" dirty="0">
                <a:latin typeface="+mn-lt"/>
              </a:rPr>
              <a:t>tematu</a:t>
            </a:r>
            <a:r>
              <a:rPr lang="pl-PL" sz="1600" dirty="0">
                <a:latin typeface="+mn-lt"/>
              </a:rPr>
              <a:t> projektu edukacyjnego; </a:t>
            </a:r>
          </a:p>
          <a:p>
            <a:pPr algn="just"/>
            <a:r>
              <a:rPr lang="pl-PL" sz="1600" dirty="0">
                <a:latin typeface="+mn-lt"/>
              </a:rPr>
              <a:t>b) określenie </a:t>
            </a:r>
            <a:r>
              <a:rPr lang="pl-PL" sz="1600" b="1" dirty="0">
                <a:latin typeface="+mn-lt"/>
              </a:rPr>
              <a:t>celów </a:t>
            </a:r>
            <a:r>
              <a:rPr lang="pl-PL" sz="1600" dirty="0">
                <a:latin typeface="+mn-lt"/>
              </a:rPr>
              <a:t>projektu edukacyjnego i zaplanowanie etapów jego realizacji; </a:t>
            </a:r>
          </a:p>
          <a:p>
            <a:pPr algn="just"/>
            <a:r>
              <a:rPr lang="pl-PL" sz="1600" dirty="0">
                <a:latin typeface="+mn-lt"/>
              </a:rPr>
              <a:t>c) wykonanie zaplanowanych </a:t>
            </a:r>
            <a:r>
              <a:rPr lang="pl-PL" sz="1600" b="1" dirty="0">
                <a:latin typeface="+mn-lt"/>
              </a:rPr>
              <a:t>działań</a:t>
            </a:r>
            <a:r>
              <a:rPr lang="pl-PL" sz="1600" dirty="0">
                <a:latin typeface="+mn-lt"/>
              </a:rPr>
              <a:t>; </a:t>
            </a:r>
          </a:p>
          <a:p>
            <a:pPr algn="just"/>
            <a:r>
              <a:rPr lang="pl-PL" sz="1600" dirty="0">
                <a:latin typeface="+mn-lt"/>
              </a:rPr>
              <a:t>d) przedstawienie </a:t>
            </a:r>
            <a:r>
              <a:rPr lang="pl-PL" sz="1600" b="1" dirty="0">
                <a:latin typeface="+mn-lt"/>
              </a:rPr>
              <a:t>rezultatów</a:t>
            </a:r>
            <a:r>
              <a:rPr lang="pl-PL" sz="1600" dirty="0">
                <a:latin typeface="+mn-lt"/>
              </a:rPr>
              <a:t> projektu edukacyjnego.</a:t>
            </a:r>
          </a:p>
          <a:p>
            <a:pPr algn="just"/>
            <a:endParaRPr lang="pl-PL" sz="1600" dirty="0">
              <a:latin typeface="+mn-lt"/>
            </a:endParaRPr>
          </a:p>
          <a:p>
            <a:pPr lvl="0" algn="just"/>
            <a:r>
              <a:rPr lang="pl-PL" sz="1600" b="1" dirty="0">
                <a:latin typeface="+mn-lt"/>
              </a:rPr>
              <a:t>Zakres tematyczny </a:t>
            </a:r>
            <a:r>
              <a:rPr lang="pl-PL" sz="1600" dirty="0">
                <a:latin typeface="+mn-lt"/>
              </a:rPr>
              <a:t>– może wykraczać poza treści nauczania określone w podstawie programowej.</a:t>
            </a:r>
          </a:p>
          <a:p>
            <a:pPr lvl="0" algn="just"/>
            <a:endParaRPr lang="pl-PL" sz="1600" dirty="0">
              <a:latin typeface="+mn-lt"/>
            </a:endParaRPr>
          </a:p>
          <a:p>
            <a:pPr lvl="0" algn="just"/>
            <a:r>
              <a:rPr lang="pl-PL" sz="1600" b="1" dirty="0">
                <a:latin typeface="+mn-lt"/>
              </a:rPr>
              <a:t>Interdyscyplinarność</a:t>
            </a:r>
            <a:r>
              <a:rPr lang="pl-PL" sz="1600" dirty="0">
                <a:latin typeface="+mn-lt"/>
              </a:rPr>
              <a:t> - łączący wiadomości i umiejętności z różnych dziedzin.</a:t>
            </a:r>
          </a:p>
          <a:p>
            <a:pPr algn="just"/>
            <a:endParaRPr lang="pl-PL" sz="1200" dirty="0">
              <a:latin typeface="+mn-lt"/>
            </a:endParaRPr>
          </a:p>
          <a:p>
            <a:pPr lvl="0" algn="just"/>
            <a:endParaRPr lang="pl-PL" sz="2500" b="1" dirty="0">
              <a:latin typeface="+mn-lt"/>
            </a:endParaRPr>
          </a:p>
          <a:p>
            <a:pPr lvl="0" algn="just"/>
            <a:endParaRPr lang="pl-PL" sz="2500" dirty="0">
              <a:latin typeface="+mn-lt"/>
            </a:endParaRPr>
          </a:p>
          <a:p>
            <a:pPr algn="ctr"/>
            <a:endParaRPr lang="pl-PL" sz="2000" b="1" dirty="0">
              <a:latin typeface="+mn-lt"/>
              <a:cs typeface="Arial" pitchFamily="34" charset="0"/>
            </a:endParaRPr>
          </a:p>
        </p:txBody>
      </p:sp>
    </p:spTree>
    <p:extLst>
      <p:ext uri="{BB962C8B-B14F-4D97-AF65-F5344CB8AC3E}">
        <p14:creationId xmlns:p14="http://schemas.microsoft.com/office/powerpoint/2010/main" xmlns="" val="223642098"/>
      </p:ext>
    </p:extLst>
  </p:cSld>
  <p:clrMapOvr>
    <a:masterClrMapping/>
  </p:clrMapOvr>
  <p:transition spd="med">
    <p:fade/>
  </p:transition>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3"/>
          <p:cNvSpPr>
            <a:spLocks noGrp="1"/>
          </p:cNvSpPr>
          <p:nvPr>
            <p:ph type="title"/>
          </p:nvPr>
        </p:nvSpPr>
        <p:spPr>
          <a:xfrm>
            <a:off x="457200" y="1045179"/>
            <a:ext cx="8229600" cy="647548"/>
          </a:xfrm>
        </p:spPr>
        <p:txBody>
          <a:bodyPr/>
          <a:lstStyle/>
          <a:p>
            <a:r>
              <a:rPr lang="pl-PL" sz="2800" b="1" dirty="0"/>
              <a:t>TYP 10.2.A – wyposażenie w TIK</a:t>
            </a: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56</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a:solidFill>
                <a:schemeClr val="tx1"/>
              </a:solidFill>
              <a:latin typeface="Arial" pitchFamily="34" charset="0"/>
              <a:cs typeface="Arial" pitchFamily="34" charset="0"/>
            </a:endParaRPr>
          </a:p>
        </p:txBody>
      </p:sp>
      <p:sp>
        <p:nvSpPr>
          <p:cNvPr id="8" name="pole tekstowe 7"/>
          <p:cNvSpPr txBox="1"/>
          <p:nvPr/>
        </p:nvSpPr>
        <p:spPr>
          <a:xfrm>
            <a:off x="489132" y="1692727"/>
            <a:ext cx="8115315" cy="4464496"/>
          </a:xfrm>
          <a:prstGeom prst="rect">
            <a:avLst/>
          </a:prstGeom>
          <a:noFill/>
        </p:spPr>
        <p:txBody>
          <a:bodyPr wrap="square" rtlCol="0">
            <a:normAutofit lnSpcReduction="10000"/>
          </a:bodyPr>
          <a:lstStyle/>
          <a:p>
            <a:pPr marL="0" indent="0">
              <a:buNone/>
            </a:pPr>
            <a:endParaRPr lang="pl-PL" sz="1600" b="1" i="1" u="sng" dirty="0"/>
          </a:p>
          <a:p>
            <a:pPr algn="just"/>
            <a:r>
              <a:rPr lang="pl-PL" sz="1600" b="1" dirty="0">
                <a:latin typeface="+mn-lt"/>
              </a:rPr>
              <a:t>Wyposażenie w pomoce dydaktyczne, narzędzia TIK, infrastrukturę sieciowo-usługową </a:t>
            </a:r>
            <a:r>
              <a:rPr lang="pl-PL" sz="1600" dirty="0">
                <a:latin typeface="+mn-lt"/>
              </a:rPr>
              <a:t>niezbędne do realizacji programów nauczania:</a:t>
            </a:r>
          </a:p>
          <a:p>
            <a:pPr algn="just"/>
            <a:endParaRPr lang="pl-PL" sz="1600" dirty="0">
              <a:latin typeface="+mn-lt"/>
            </a:endParaRPr>
          </a:p>
          <a:p>
            <a:pPr lvl="1" algn="just">
              <a:buFont typeface="Arial" pitchFamily="34" charset="0"/>
              <a:buChar char="•"/>
            </a:pPr>
            <a:r>
              <a:rPr lang="pl-PL" sz="1600" dirty="0">
                <a:latin typeface="+mn-lt"/>
              </a:rPr>
              <a:t>może być realizowane </a:t>
            </a:r>
            <a:r>
              <a:rPr lang="pl-PL" sz="1600" b="1" dirty="0">
                <a:latin typeface="+mn-lt"/>
              </a:rPr>
              <a:t>jedynie jako wsparcie uzupełniające </a:t>
            </a:r>
            <a:r>
              <a:rPr lang="pl-PL" sz="1600" dirty="0">
                <a:latin typeface="+mn-lt"/>
              </a:rPr>
              <a:t>do działań skierowanych do uczniów;</a:t>
            </a:r>
          </a:p>
          <a:p>
            <a:pPr algn="just"/>
            <a:endParaRPr lang="pl-PL" sz="1600" dirty="0">
              <a:latin typeface="+mn-lt"/>
            </a:endParaRPr>
          </a:p>
          <a:p>
            <a:pPr lvl="1" algn="just">
              <a:buFont typeface="Arial" pitchFamily="34" charset="0"/>
              <a:buChar char="•"/>
            </a:pPr>
            <a:r>
              <a:rPr lang="pl-PL" sz="1600" dirty="0" smtClean="0">
                <a:latin typeface="+mn-lt"/>
              </a:rPr>
              <a:t>można korzystać </a:t>
            </a:r>
            <a:r>
              <a:rPr lang="pl-PL" sz="1600" dirty="0">
                <a:latin typeface="+mn-lt"/>
              </a:rPr>
              <a:t>z </a:t>
            </a:r>
            <a:r>
              <a:rPr lang="pl-PL" sz="1600" b="1" dirty="0" smtClean="0">
                <a:latin typeface="+mn-lt"/>
              </a:rPr>
              <a:t>katalogu</a:t>
            </a:r>
            <a:r>
              <a:rPr lang="pl-PL" sz="1600" dirty="0" smtClean="0">
                <a:latin typeface="+mn-lt"/>
              </a:rPr>
              <a:t> </a:t>
            </a:r>
            <a:r>
              <a:rPr lang="pl-PL" sz="1600" dirty="0">
                <a:latin typeface="+mn-lt"/>
              </a:rPr>
              <a:t>pt. „Wykaz pomocy dydaktycznych, narzędzi TIK oraz urządzeń sieciowych” ze strony: </a:t>
            </a:r>
            <a:r>
              <a:rPr lang="pl-PL" sz="1600" u="sng" dirty="0">
                <a:latin typeface="+mn-lt"/>
                <a:hlinkClick r:id="rId3"/>
              </a:rPr>
              <a:t>http://efs.men.gov.pl</a:t>
            </a:r>
            <a:r>
              <a:rPr lang="pl-PL" sz="1600" dirty="0">
                <a:latin typeface="+mn-lt"/>
                <a:hlinkClick r:id="rId3"/>
              </a:rPr>
              <a:t>/</a:t>
            </a:r>
            <a:r>
              <a:rPr lang="pl-PL" sz="1600" dirty="0">
                <a:latin typeface="+mn-lt"/>
              </a:rPr>
              <a:t> (katalog </a:t>
            </a:r>
            <a:r>
              <a:rPr lang="pl-PL" sz="1600" dirty="0" smtClean="0">
                <a:latin typeface="+mn-lt"/>
              </a:rPr>
              <a:t>ma charakter otwarty i pomocniczy);</a:t>
            </a:r>
            <a:endParaRPr lang="pl-PL" sz="1600" dirty="0">
              <a:latin typeface="+mn-lt"/>
            </a:endParaRPr>
          </a:p>
          <a:p>
            <a:pPr algn="just"/>
            <a:endParaRPr lang="pl-PL" sz="1600" dirty="0">
              <a:latin typeface="+mn-lt"/>
            </a:endParaRPr>
          </a:p>
          <a:p>
            <a:pPr lvl="1" algn="just">
              <a:buFont typeface="Arial" pitchFamily="34" charset="0"/>
              <a:buChar char="•"/>
            </a:pPr>
            <a:r>
              <a:rPr lang="pl-PL" sz="1600" dirty="0">
                <a:latin typeface="+mn-lt"/>
              </a:rPr>
              <a:t>można zakwalifikować koszty związane z </a:t>
            </a:r>
            <a:r>
              <a:rPr lang="pl-PL" sz="1600" b="1" dirty="0">
                <a:latin typeface="+mn-lt"/>
              </a:rPr>
              <a:t>dostosowaniem</a:t>
            </a:r>
            <a:r>
              <a:rPr lang="pl-PL" sz="1600" dirty="0">
                <a:latin typeface="+mn-lt"/>
              </a:rPr>
              <a:t> lub adaptacją pomieszczeń na potrzeby </a:t>
            </a:r>
            <a:r>
              <a:rPr lang="pl-PL" sz="1600" b="1" dirty="0">
                <a:latin typeface="+mn-lt"/>
              </a:rPr>
              <a:t>pracowni szkolnych</a:t>
            </a:r>
            <a:r>
              <a:rPr lang="pl-PL" sz="1600" dirty="0">
                <a:latin typeface="+mn-lt"/>
              </a:rPr>
              <a:t>, wynikających m. in. z konieczności montażu zakupionego wyposażenia oraz zagwarantowania bezpiecznego ich użytkowania; </a:t>
            </a:r>
          </a:p>
          <a:p>
            <a:pPr lvl="0" algn="just"/>
            <a:endParaRPr lang="pl-PL" sz="1600" dirty="0">
              <a:latin typeface="+mn-lt"/>
            </a:endParaRPr>
          </a:p>
          <a:p>
            <a:pPr lvl="1" algn="just">
              <a:buFont typeface="Arial" pitchFamily="34" charset="0"/>
              <a:buChar char="•"/>
            </a:pPr>
            <a:r>
              <a:rPr lang="pl-PL" sz="1600" dirty="0">
                <a:latin typeface="+mn-lt"/>
              </a:rPr>
              <a:t>maksymalna wartość wydatków na zakup pomocy dydaktycznych, narzędzi TIK, urządzeń sieciowych może wynosić maksymalnie:</a:t>
            </a:r>
          </a:p>
          <a:p>
            <a:pPr algn="just"/>
            <a:r>
              <a:rPr lang="pl-PL" sz="1600" dirty="0">
                <a:latin typeface="+mn-lt"/>
              </a:rPr>
              <a:t>	a) dla szkół lub placówek systemu oświaty </a:t>
            </a:r>
            <a:r>
              <a:rPr lang="pl-PL" sz="1600" b="1" dirty="0">
                <a:latin typeface="+mn-lt"/>
              </a:rPr>
              <a:t>do 300 uczniów – 140 000 zł;</a:t>
            </a:r>
          </a:p>
          <a:p>
            <a:pPr algn="just"/>
            <a:r>
              <a:rPr lang="pl-PL" sz="1600" dirty="0">
                <a:latin typeface="+mn-lt"/>
              </a:rPr>
              <a:t>	b) dla szkół lub placówek systemu oświaty </a:t>
            </a:r>
            <a:r>
              <a:rPr lang="pl-PL" sz="1600" b="1" dirty="0">
                <a:latin typeface="+mn-lt"/>
              </a:rPr>
              <a:t>od 301 uczniów – 200 000 zł;</a:t>
            </a:r>
          </a:p>
          <a:p>
            <a:endParaRPr lang="pl-PL" sz="1200" dirty="0"/>
          </a:p>
          <a:p>
            <a:pPr algn="just"/>
            <a:endParaRPr lang="pl-PL" sz="1200" dirty="0">
              <a:latin typeface="+mn-lt"/>
            </a:endParaRPr>
          </a:p>
          <a:p>
            <a:pPr lvl="0" algn="just"/>
            <a:endParaRPr lang="pl-PL" sz="2500" b="1" dirty="0">
              <a:latin typeface="+mn-lt"/>
            </a:endParaRPr>
          </a:p>
          <a:p>
            <a:pPr lvl="0" algn="just"/>
            <a:endParaRPr lang="pl-PL" sz="2500" dirty="0">
              <a:latin typeface="+mn-lt"/>
            </a:endParaRPr>
          </a:p>
          <a:p>
            <a:pPr algn="ctr"/>
            <a:endParaRPr lang="pl-PL" sz="2000" b="1" dirty="0">
              <a:latin typeface="+mn-lt"/>
              <a:cs typeface="Arial" pitchFamily="34" charset="0"/>
            </a:endParaRPr>
          </a:p>
        </p:txBody>
      </p:sp>
    </p:spTree>
    <p:extLst>
      <p:ext uri="{BB962C8B-B14F-4D97-AF65-F5344CB8AC3E}">
        <p14:creationId xmlns:p14="http://schemas.microsoft.com/office/powerpoint/2010/main" xmlns="" val="223642098"/>
      </p:ext>
    </p:extLst>
  </p:cSld>
  <p:clrMapOvr>
    <a:masterClrMapping/>
  </p:clrMapOvr>
  <p:transition spd="med">
    <p:fade/>
  </p:transition>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3"/>
          <p:cNvSpPr>
            <a:spLocks noGrp="1"/>
          </p:cNvSpPr>
          <p:nvPr>
            <p:ph type="title"/>
          </p:nvPr>
        </p:nvSpPr>
        <p:spPr>
          <a:xfrm>
            <a:off x="457200" y="1045179"/>
            <a:ext cx="8229600" cy="647548"/>
          </a:xfrm>
        </p:spPr>
        <p:txBody>
          <a:bodyPr/>
          <a:lstStyle/>
          <a:p>
            <a:r>
              <a:rPr lang="pl-PL" sz="2800" b="1" dirty="0"/>
              <a:t>TYP 10.2.A – warunki wyposażania w TIK</a:t>
            </a: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57</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a:solidFill>
                <a:schemeClr val="tx1"/>
              </a:solidFill>
              <a:latin typeface="Arial" pitchFamily="34" charset="0"/>
              <a:cs typeface="Arial" pitchFamily="34" charset="0"/>
            </a:endParaRPr>
          </a:p>
        </p:txBody>
      </p:sp>
      <p:sp>
        <p:nvSpPr>
          <p:cNvPr id="8" name="pole tekstowe 7"/>
          <p:cNvSpPr txBox="1"/>
          <p:nvPr/>
        </p:nvSpPr>
        <p:spPr>
          <a:xfrm>
            <a:off x="489132" y="1692727"/>
            <a:ext cx="8115316" cy="4464496"/>
          </a:xfrm>
          <a:prstGeom prst="rect">
            <a:avLst/>
          </a:prstGeom>
          <a:noFill/>
        </p:spPr>
        <p:txBody>
          <a:bodyPr wrap="square" rtlCol="0">
            <a:normAutofit fontScale="92500" lnSpcReduction="10000"/>
          </a:bodyPr>
          <a:lstStyle/>
          <a:p>
            <a:pPr marL="0" indent="0">
              <a:buNone/>
            </a:pPr>
            <a:endParaRPr lang="pl-PL" sz="1600" b="1" i="1" u="sng" dirty="0"/>
          </a:p>
          <a:p>
            <a:pPr algn="just"/>
            <a:r>
              <a:rPr lang="pl-PL" sz="1600" dirty="0">
                <a:latin typeface="+mn-lt"/>
              </a:rPr>
              <a:t>Przy planowaniu wyposażenia szkoły w pomoce dydaktyczne, narzędzia TIK, infrastrukturę sieciowo-usługową, </a:t>
            </a:r>
            <a:r>
              <a:rPr lang="pl-PL" sz="1600" b="1" dirty="0">
                <a:latin typeface="+mn-lt"/>
              </a:rPr>
              <a:t>należy oświadczyć we wniosku o dofinansowanie, że szkoła osiągnie funkcjonalności</a:t>
            </a:r>
            <a:r>
              <a:rPr lang="pl-PL" sz="1600" dirty="0">
                <a:latin typeface="+mn-lt"/>
              </a:rPr>
              <a:t> (monitorowane do 6 </a:t>
            </a:r>
            <a:r>
              <a:rPr lang="pl-PL" sz="1600" dirty="0" err="1">
                <a:latin typeface="+mn-lt"/>
              </a:rPr>
              <a:t>mcy</a:t>
            </a:r>
            <a:r>
              <a:rPr lang="pl-PL" sz="1600" dirty="0">
                <a:latin typeface="+mn-lt"/>
              </a:rPr>
              <a:t> od zakończenia realizacji projektu</a:t>
            </a:r>
            <a:r>
              <a:rPr lang="pl-PL" sz="1600" dirty="0" smtClean="0">
                <a:latin typeface="+mn-lt"/>
              </a:rPr>
              <a:t>):</a:t>
            </a:r>
          </a:p>
          <a:p>
            <a:pPr algn="just"/>
            <a:endParaRPr lang="pl-PL" sz="1600" dirty="0" smtClean="0">
              <a:latin typeface="+mn-lt"/>
            </a:endParaRPr>
          </a:p>
          <a:p>
            <a:pPr lvl="1" algn="just">
              <a:buFont typeface="Arial" pitchFamily="34" charset="0"/>
              <a:buChar char="•"/>
            </a:pPr>
            <a:r>
              <a:rPr lang="pl-PL" sz="1600" dirty="0" smtClean="0">
                <a:latin typeface="+mn-lt"/>
              </a:rPr>
              <a:t>jeden lub dwa zestawy komputerów (stacjonarnych, przenośnych lub innych urządzeń mobilnych o funkcjach komputera) + w przypadku zestawów mobilnych: urządzenia do ładowania i zarządzania sprzętem mobilnym + system operacyjny + oprogramowanie biurowe + oprogramowanie antywirusowe + oprogramowanie antykradzieżowe + oprogramowanie zabezpieczające urządzenia sieciowe;</a:t>
            </a:r>
          </a:p>
          <a:p>
            <a:pPr lvl="1" algn="just">
              <a:buFont typeface="Arial" pitchFamily="34" charset="0"/>
              <a:buChar char="•"/>
            </a:pPr>
            <a:r>
              <a:rPr lang="pl-PL" sz="1600" dirty="0" smtClean="0">
                <a:latin typeface="+mn-lt"/>
              </a:rPr>
              <a:t>wydzielone miejsce (jedno lub dwa) do potrzeb funkcjonowania zestawów komputerowych z bezprzewodowym dostępem do Internetu;</a:t>
            </a:r>
            <a:endParaRPr lang="pl-PL" sz="1600" dirty="0">
              <a:latin typeface="+mn-lt"/>
            </a:endParaRPr>
          </a:p>
          <a:p>
            <a:pPr lvl="1" algn="just">
              <a:buFont typeface="Arial" pitchFamily="34" charset="0"/>
              <a:buChar char="•"/>
            </a:pPr>
            <a:r>
              <a:rPr lang="pl-PL" sz="1600" dirty="0">
                <a:latin typeface="+mn-lt"/>
              </a:rPr>
              <a:t>co najmniej jedno miejsce, w którym uczniowie mogą korzystać z Internetu pomiędzy lekcjami lub w czasie wolnym;</a:t>
            </a:r>
          </a:p>
          <a:p>
            <a:pPr lvl="1" algn="just">
              <a:buFont typeface="Arial" pitchFamily="34" charset="0"/>
              <a:buChar char="•"/>
            </a:pPr>
            <a:r>
              <a:rPr lang="pl-PL" sz="1600" dirty="0">
                <a:latin typeface="+mn-lt"/>
              </a:rPr>
              <a:t>stały dostęp do Internetu;</a:t>
            </a:r>
          </a:p>
          <a:p>
            <a:pPr lvl="1" algn="just">
              <a:buFont typeface="Arial" pitchFamily="34" charset="0"/>
              <a:buChar char="•"/>
            </a:pPr>
            <a:r>
              <a:rPr lang="pl-PL" sz="1600" dirty="0" smtClean="0">
                <a:latin typeface="+mn-lt"/>
              </a:rPr>
              <a:t>w </a:t>
            </a:r>
            <a:r>
              <a:rPr lang="pl-PL" sz="1600" dirty="0">
                <a:latin typeface="+mn-lt"/>
              </a:rPr>
              <a:t>miejscach korzystania ze sprzętu komputerowego jest możliwość prezentowania treści edukacyjnych za pomocą urządzeń do projekcji obrazu i dźwięku bez konieczności każdorazowego dostosowywania warunków światła i układu ławek;</a:t>
            </a:r>
          </a:p>
          <a:p>
            <a:pPr lvl="1" algn="just">
              <a:buFont typeface="Arial" pitchFamily="34" charset="0"/>
              <a:buChar char="•"/>
            </a:pPr>
            <a:r>
              <a:rPr lang="pl-PL" sz="1600" dirty="0">
                <a:latin typeface="+mn-lt"/>
              </a:rPr>
              <a:t>sprzęt komputerowy może być wykorzystywany indywidualnie przez nauczycieli do prowadzenia zajęć edukacyjnych z wykorzystaniem TIK;</a:t>
            </a:r>
          </a:p>
          <a:p>
            <a:pPr algn="just"/>
            <a:endParaRPr lang="pl-PL" sz="1600" dirty="0">
              <a:latin typeface="+mn-lt"/>
            </a:endParaRPr>
          </a:p>
          <a:p>
            <a:endParaRPr lang="pl-PL" sz="1200" dirty="0"/>
          </a:p>
          <a:p>
            <a:pPr algn="just"/>
            <a:endParaRPr lang="pl-PL" sz="1200" dirty="0">
              <a:latin typeface="+mn-lt"/>
            </a:endParaRPr>
          </a:p>
          <a:p>
            <a:pPr lvl="0" algn="just"/>
            <a:endParaRPr lang="pl-PL" sz="2500" b="1" dirty="0">
              <a:latin typeface="+mn-lt"/>
            </a:endParaRPr>
          </a:p>
          <a:p>
            <a:pPr lvl="0" algn="just"/>
            <a:endParaRPr lang="pl-PL" sz="2500" dirty="0">
              <a:latin typeface="+mn-lt"/>
            </a:endParaRPr>
          </a:p>
          <a:p>
            <a:pPr algn="ctr"/>
            <a:endParaRPr lang="pl-PL" sz="2000" b="1" dirty="0">
              <a:latin typeface="+mn-lt"/>
              <a:cs typeface="Arial" pitchFamily="34" charset="0"/>
            </a:endParaRPr>
          </a:p>
        </p:txBody>
      </p:sp>
    </p:spTree>
    <p:extLst>
      <p:ext uri="{BB962C8B-B14F-4D97-AF65-F5344CB8AC3E}">
        <p14:creationId xmlns:p14="http://schemas.microsoft.com/office/powerpoint/2010/main" xmlns="" val="223642098"/>
      </p:ext>
    </p:extLst>
  </p:cSld>
  <p:clrMapOvr>
    <a:masterClrMapping/>
  </p:clrMapOvr>
  <p:transition spd="med">
    <p:fade/>
  </p:transition>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3"/>
          <p:cNvSpPr>
            <a:spLocks noGrp="1"/>
          </p:cNvSpPr>
          <p:nvPr>
            <p:ph type="title"/>
          </p:nvPr>
        </p:nvSpPr>
        <p:spPr>
          <a:xfrm>
            <a:off x="457200" y="1045179"/>
            <a:ext cx="8229600" cy="647548"/>
          </a:xfrm>
        </p:spPr>
        <p:txBody>
          <a:bodyPr/>
          <a:lstStyle/>
          <a:p>
            <a:r>
              <a:rPr lang="pl-PL" sz="2800" b="1" dirty="0"/>
              <a:t>TYP 10.2.A – sieci komputerowe lub bezprzewodowe</a:t>
            </a: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58</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a:solidFill>
                <a:schemeClr val="tx1"/>
              </a:solidFill>
              <a:latin typeface="Arial" pitchFamily="34" charset="0"/>
              <a:cs typeface="Arial" pitchFamily="34" charset="0"/>
            </a:endParaRPr>
          </a:p>
        </p:txBody>
      </p:sp>
      <p:sp>
        <p:nvSpPr>
          <p:cNvPr id="8" name="pole tekstowe 7"/>
          <p:cNvSpPr txBox="1"/>
          <p:nvPr/>
        </p:nvSpPr>
        <p:spPr>
          <a:xfrm>
            <a:off x="489133" y="1692727"/>
            <a:ext cx="7632848" cy="4464496"/>
          </a:xfrm>
          <a:prstGeom prst="rect">
            <a:avLst/>
          </a:prstGeom>
          <a:noFill/>
        </p:spPr>
        <p:txBody>
          <a:bodyPr wrap="square" rtlCol="0">
            <a:normAutofit/>
          </a:bodyPr>
          <a:lstStyle/>
          <a:p>
            <a:pPr marL="0" indent="0">
              <a:buNone/>
            </a:pPr>
            <a:endParaRPr lang="pl-PL" sz="1600" b="1" i="1" u="sng" dirty="0"/>
          </a:p>
          <a:p>
            <a:pPr algn="just"/>
            <a:r>
              <a:rPr lang="pl-PL" dirty="0">
                <a:latin typeface="+mn-lt"/>
              </a:rPr>
              <a:t>Tworzenie wewnątrzszkolnych sieci komputerowych lub bezprzewodowych może obejmować:</a:t>
            </a:r>
          </a:p>
          <a:p>
            <a:pPr algn="just"/>
            <a:endParaRPr lang="pl-PL" dirty="0">
              <a:latin typeface="+mn-lt"/>
            </a:endParaRPr>
          </a:p>
          <a:p>
            <a:pPr lvl="1" algn="just">
              <a:buFont typeface="Arial" pitchFamily="34" charset="0"/>
              <a:buChar char="•"/>
            </a:pPr>
            <a:r>
              <a:rPr lang="pl-PL" b="1" dirty="0">
                <a:latin typeface="+mn-lt"/>
              </a:rPr>
              <a:t>projekty techniczne </a:t>
            </a:r>
            <a:r>
              <a:rPr lang="pl-PL" dirty="0">
                <a:latin typeface="+mn-lt"/>
              </a:rPr>
              <a:t>w zakresie instalacji sieci i urządzeń niezbędnych do stworzenia wewnątrzszkolnych sieci komputerowych lub bezprzewodowych;  </a:t>
            </a:r>
          </a:p>
          <a:p>
            <a:pPr lvl="1" algn="just">
              <a:buFont typeface="Arial" pitchFamily="34" charset="0"/>
              <a:buChar char="•"/>
            </a:pPr>
            <a:endParaRPr lang="pl-PL" dirty="0">
              <a:latin typeface="+mn-lt"/>
            </a:endParaRPr>
          </a:p>
          <a:p>
            <a:pPr lvl="1" algn="just">
              <a:buFont typeface="Arial" pitchFamily="34" charset="0"/>
              <a:buChar char="•"/>
            </a:pPr>
            <a:r>
              <a:rPr lang="pl-PL" b="1" dirty="0">
                <a:latin typeface="+mn-lt"/>
              </a:rPr>
              <a:t>zakup urządzeń sieciowych </a:t>
            </a:r>
            <a:r>
              <a:rPr lang="pl-PL" dirty="0">
                <a:latin typeface="+mn-lt"/>
              </a:rPr>
              <a:t>w ramach infrastruktury sieciowo-usługowej i </a:t>
            </a:r>
            <a:r>
              <a:rPr lang="pl-PL" b="1" dirty="0">
                <a:latin typeface="+mn-lt"/>
              </a:rPr>
              <a:t>wykonanie instalacji</a:t>
            </a:r>
            <a:r>
              <a:rPr lang="pl-PL" dirty="0">
                <a:latin typeface="+mn-lt"/>
              </a:rPr>
              <a:t> sieci zgodnie z opracowaną dokumentacją; </a:t>
            </a:r>
          </a:p>
          <a:p>
            <a:pPr lvl="1" algn="just">
              <a:buFont typeface="Arial" pitchFamily="34" charset="0"/>
              <a:buChar char="•"/>
            </a:pPr>
            <a:endParaRPr lang="pl-PL" dirty="0">
              <a:latin typeface="+mn-lt"/>
            </a:endParaRPr>
          </a:p>
          <a:p>
            <a:pPr lvl="1" algn="just">
              <a:buFont typeface="Arial" pitchFamily="34" charset="0"/>
              <a:buChar char="•"/>
            </a:pPr>
            <a:r>
              <a:rPr lang="pl-PL" b="1" dirty="0">
                <a:latin typeface="+mn-lt"/>
              </a:rPr>
              <a:t>usługi administrowania </a:t>
            </a:r>
            <a:r>
              <a:rPr lang="pl-PL" dirty="0">
                <a:latin typeface="+mn-lt"/>
              </a:rPr>
              <a:t>zakupionym w ramach projektu sprzętem i urządzeniami przez okres nie dłuższy niż okres trwania projektu.</a:t>
            </a:r>
          </a:p>
          <a:p>
            <a:pPr algn="just"/>
            <a:endParaRPr lang="pl-PL" sz="1600" dirty="0">
              <a:latin typeface="+mn-lt"/>
            </a:endParaRPr>
          </a:p>
          <a:p>
            <a:endParaRPr lang="pl-PL" sz="1200" dirty="0"/>
          </a:p>
          <a:p>
            <a:pPr algn="just"/>
            <a:endParaRPr lang="pl-PL" sz="1200" dirty="0">
              <a:latin typeface="+mn-lt"/>
            </a:endParaRPr>
          </a:p>
          <a:p>
            <a:pPr lvl="0" algn="just"/>
            <a:endParaRPr lang="pl-PL" sz="2500" b="1" dirty="0">
              <a:latin typeface="+mn-lt"/>
            </a:endParaRPr>
          </a:p>
          <a:p>
            <a:pPr lvl="0" algn="just"/>
            <a:endParaRPr lang="pl-PL" sz="2500" dirty="0">
              <a:latin typeface="+mn-lt"/>
            </a:endParaRPr>
          </a:p>
          <a:p>
            <a:pPr algn="ctr"/>
            <a:endParaRPr lang="pl-PL" sz="2000" b="1" dirty="0">
              <a:latin typeface="+mn-lt"/>
              <a:cs typeface="Arial" pitchFamily="34" charset="0"/>
            </a:endParaRPr>
          </a:p>
        </p:txBody>
      </p:sp>
    </p:spTree>
    <p:extLst>
      <p:ext uri="{BB962C8B-B14F-4D97-AF65-F5344CB8AC3E}">
        <p14:creationId xmlns:p14="http://schemas.microsoft.com/office/powerpoint/2010/main" xmlns="" val="223642098"/>
      </p:ext>
    </p:extLst>
  </p:cSld>
  <p:clrMapOvr>
    <a:masterClrMapping/>
  </p:clrMapOvr>
  <p:transition spd="med">
    <p:fade/>
  </p:transition>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3"/>
          <p:cNvSpPr>
            <a:spLocks noGrp="1"/>
          </p:cNvSpPr>
          <p:nvPr>
            <p:ph type="title"/>
          </p:nvPr>
        </p:nvSpPr>
        <p:spPr>
          <a:xfrm>
            <a:off x="457200" y="1045179"/>
            <a:ext cx="8229600" cy="647548"/>
          </a:xfrm>
        </p:spPr>
        <p:txBody>
          <a:bodyPr/>
          <a:lstStyle/>
          <a:p>
            <a:r>
              <a:rPr lang="pl-PL" sz="2800" b="1" dirty="0"/>
              <a:t>TYP 10.2.B – Nauczanie eksperymentalne</a:t>
            </a: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59</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a:solidFill>
                <a:schemeClr val="tx1"/>
              </a:solidFill>
              <a:latin typeface="Arial" pitchFamily="34" charset="0"/>
              <a:cs typeface="Arial" pitchFamily="34" charset="0"/>
            </a:endParaRPr>
          </a:p>
        </p:txBody>
      </p:sp>
      <p:sp>
        <p:nvSpPr>
          <p:cNvPr id="8" name="pole tekstowe 7"/>
          <p:cNvSpPr txBox="1"/>
          <p:nvPr/>
        </p:nvSpPr>
        <p:spPr>
          <a:xfrm>
            <a:off x="489133" y="1692727"/>
            <a:ext cx="7632848" cy="4464496"/>
          </a:xfrm>
          <a:prstGeom prst="rect">
            <a:avLst/>
          </a:prstGeom>
          <a:noFill/>
        </p:spPr>
        <p:txBody>
          <a:bodyPr wrap="square" rtlCol="0">
            <a:normAutofit fontScale="92500" lnSpcReduction="10000"/>
          </a:bodyPr>
          <a:lstStyle/>
          <a:p>
            <a:pPr marL="0" indent="0">
              <a:buNone/>
            </a:pPr>
            <a:endParaRPr lang="pl-PL" sz="1600" b="1" i="1" u="sng" dirty="0"/>
          </a:p>
          <a:p>
            <a:endParaRPr lang="pl-PL" sz="1600" b="1" i="1" dirty="0"/>
          </a:p>
          <a:p>
            <a:endParaRPr lang="pl-PL" sz="1600" dirty="0">
              <a:latin typeface="+mn-lt"/>
            </a:endParaRPr>
          </a:p>
          <a:p>
            <a:pPr lvl="0" algn="just"/>
            <a:r>
              <a:rPr lang="pl-PL" sz="2200" b="1" dirty="0">
                <a:latin typeface="+mn-lt"/>
              </a:rPr>
              <a:t>10.2.B. </a:t>
            </a:r>
            <a:r>
              <a:rPr lang="pl-PL" sz="2200" dirty="0">
                <a:latin typeface="+mn-lt"/>
              </a:rPr>
              <a:t>Tworzenie w szkołach warunków do </a:t>
            </a:r>
            <a:r>
              <a:rPr lang="pl-PL" sz="2200" b="1" dirty="0">
                <a:latin typeface="+mn-lt"/>
              </a:rPr>
              <a:t>nauczania eksperymentalnego</a:t>
            </a:r>
            <a:r>
              <a:rPr lang="pl-PL" sz="2200" dirty="0">
                <a:latin typeface="+mn-lt"/>
              </a:rPr>
              <a:t> poprzez</a:t>
            </a:r>
            <a:r>
              <a:rPr lang="pl-PL" sz="2200" b="1" dirty="0">
                <a:latin typeface="+mn-lt"/>
              </a:rPr>
              <a:t>:</a:t>
            </a:r>
            <a:endParaRPr lang="pl-PL" sz="2200" dirty="0">
              <a:latin typeface="+mn-lt"/>
            </a:endParaRPr>
          </a:p>
          <a:p>
            <a:r>
              <a:rPr lang="pl-PL" sz="2200" b="1" dirty="0">
                <a:latin typeface="+mn-lt"/>
              </a:rPr>
              <a:t>	a) wyposażenie szkolnych pracowni </a:t>
            </a:r>
            <a:r>
              <a:rPr lang="pl-PL" sz="2200" dirty="0">
                <a:latin typeface="+mn-lt"/>
              </a:rPr>
              <a:t>w narzędzia do 	nauczania 	przedmiotów </a:t>
            </a:r>
            <a:r>
              <a:rPr lang="pl-PL" sz="2200" b="1" dirty="0">
                <a:latin typeface="+mn-lt"/>
              </a:rPr>
              <a:t>przyrodniczych lub matematyki;</a:t>
            </a:r>
            <a:endParaRPr lang="pl-PL" sz="2200" dirty="0">
              <a:latin typeface="+mn-lt"/>
            </a:endParaRPr>
          </a:p>
          <a:p>
            <a:r>
              <a:rPr lang="pl-PL" sz="2200" b="1" dirty="0">
                <a:latin typeface="+mn-lt"/>
              </a:rPr>
              <a:t>	b) </a:t>
            </a:r>
            <a:r>
              <a:rPr lang="pl-PL" sz="2200" dirty="0">
                <a:latin typeface="+mn-lt"/>
              </a:rPr>
              <a:t>kształtowanie i rozwijanie </a:t>
            </a:r>
            <a:r>
              <a:rPr lang="pl-PL" sz="2200" b="1" dirty="0">
                <a:latin typeface="+mn-lt"/>
              </a:rPr>
              <a:t>kompetencji uczniów w 	zakresie przedmiotów przyrodniczych lub matematyki.</a:t>
            </a:r>
          </a:p>
          <a:p>
            <a:endParaRPr lang="pl-PL" sz="2200" b="1" dirty="0">
              <a:latin typeface="+mn-lt"/>
            </a:endParaRPr>
          </a:p>
          <a:p>
            <a:pPr algn="just"/>
            <a:r>
              <a:rPr lang="pl-PL" sz="2100" b="1" dirty="0">
                <a:latin typeface="+mn-lt"/>
              </a:rPr>
              <a:t>Przedmioty przyrodnicze</a:t>
            </a:r>
            <a:r>
              <a:rPr lang="pl-PL" sz="2100" b="1" dirty="0" smtClean="0">
                <a:latin typeface="+mn-lt"/>
              </a:rPr>
              <a:t>:</a:t>
            </a:r>
            <a:endParaRPr lang="pl-PL" sz="2400" dirty="0" smtClean="0"/>
          </a:p>
          <a:p>
            <a:r>
              <a:rPr lang="pl-PL" sz="1900" dirty="0" smtClean="0">
                <a:latin typeface="+mj-lt"/>
              </a:rPr>
              <a:t>a) przyroda, biologia, chemia, geografia, fizyka w gimnazjach; </a:t>
            </a:r>
          </a:p>
          <a:p>
            <a:r>
              <a:rPr lang="pl-PL" sz="1900" dirty="0" smtClean="0">
                <a:latin typeface="+mj-lt"/>
              </a:rPr>
              <a:t>b) biologia, chemia, geografia, fizyka (zarówno w zakresie podstawowym, jak i rozszerzonym) w szkołach </a:t>
            </a:r>
            <a:r>
              <a:rPr lang="pl-PL" sz="1900" dirty="0" err="1" smtClean="0">
                <a:latin typeface="+mj-lt"/>
              </a:rPr>
              <a:t>ponadgimnazjalnych</a:t>
            </a:r>
            <a:r>
              <a:rPr lang="pl-PL" sz="1900" dirty="0" smtClean="0">
                <a:latin typeface="+mj-lt"/>
              </a:rPr>
              <a:t>/ponadpodstawowych oraz przedmiot uzupełniający przyroda w szkołach ponadpodstawowych; </a:t>
            </a:r>
          </a:p>
          <a:p>
            <a:r>
              <a:rPr lang="pl-PL" sz="1900" dirty="0" smtClean="0">
                <a:latin typeface="+mj-lt"/>
              </a:rPr>
              <a:t>c) biologia, chemia, geografia, fizyka w szkołach/oddziałach/klasach gimnazjalnych. </a:t>
            </a:r>
          </a:p>
          <a:p>
            <a:endParaRPr lang="pl-PL" sz="2200" dirty="0">
              <a:latin typeface="+mn-lt"/>
            </a:endParaRPr>
          </a:p>
          <a:p>
            <a:pPr lvl="0" algn="just"/>
            <a:endParaRPr lang="pl-PL" sz="3200" dirty="0"/>
          </a:p>
          <a:p>
            <a:pPr lvl="0" algn="just"/>
            <a:endParaRPr lang="pl-PL" sz="3000" dirty="0">
              <a:latin typeface="+mn-lt"/>
            </a:endParaRPr>
          </a:p>
          <a:p>
            <a:pPr lvl="0" algn="just"/>
            <a:endParaRPr lang="pl-PL" sz="3000" dirty="0">
              <a:latin typeface="+mn-lt"/>
            </a:endParaRPr>
          </a:p>
          <a:p>
            <a:pPr lvl="0" algn="just"/>
            <a:endParaRPr lang="pl-PL" sz="3000" dirty="0">
              <a:latin typeface="+mn-lt"/>
            </a:endParaRPr>
          </a:p>
          <a:p>
            <a:pPr algn="ctr"/>
            <a:endParaRPr lang="pl-PL" sz="3000" b="1" dirty="0">
              <a:latin typeface="+mn-lt"/>
              <a:cs typeface="Arial" pitchFamily="34" charset="0"/>
            </a:endParaRPr>
          </a:p>
        </p:txBody>
      </p:sp>
    </p:spTree>
    <p:extLst>
      <p:ext uri="{BB962C8B-B14F-4D97-AF65-F5344CB8AC3E}">
        <p14:creationId xmlns:p14="http://schemas.microsoft.com/office/powerpoint/2010/main" xmlns="" val="223642098"/>
      </p:ext>
    </p:extLst>
  </p:cSld>
  <p:clrMapOvr>
    <a:masterClrMapping/>
  </p:clrMapOvr>
  <p:transition spd="med">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ymbol zastępczy zawartości 5"/>
          <p:cNvSpPr txBox="1">
            <a:spLocks/>
          </p:cNvSpPr>
          <p:nvPr/>
        </p:nvSpPr>
        <p:spPr bwMode="auto">
          <a:xfrm>
            <a:off x="-252536" y="1420649"/>
            <a:ext cx="8642350" cy="5040312"/>
          </a:xfrm>
          <a:prstGeom prst="rect">
            <a:avLst/>
          </a:prstGeom>
          <a:noFill/>
          <a:ln w="9525">
            <a:noFill/>
            <a:miter lim="800000"/>
            <a:headEnd/>
            <a:tailEnd/>
          </a:ln>
        </p:spPr>
        <p:txBody>
          <a:bodyPr/>
          <a:lstStyle/>
          <a:p>
            <a:pPr marL="558800" indent="-514350" algn="just" eaLnBrk="1" hangingPunct="1">
              <a:buClr>
                <a:srgbClr val="0070C0"/>
              </a:buClr>
              <a:buFont typeface="Calibri" pitchFamily="34" charset="0"/>
              <a:buAutoNum type="arabicPeriod"/>
            </a:pPr>
            <a:endParaRPr lang="pl-PL" altLang="pl-PL">
              <a:solidFill>
                <a:srgbClr val="000000"/>
              </a:solidFill>
              <a:latin typeface="Calibri" pitchFamily="34" charset="0"/>
            </a:endParaRP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6</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a:solidFill>
                <a:schemeClr val="tx1"/>
              </a:solidFill>
              <a:latin typeface="Arial" pitchFamily="34" charset="0"/>
              <a:cs typeface="Arial" pitchFamily="34" charset="0"/>
            </a:endParaRPr>
          </a:p>
        </p:txBody>
      </p:sp>
      <p:sp>
        <p:nvSpPr>
          <p:cNvPr id="8" name="pole tekstowe 7"/>
          <p:cNvSpPr txBox="1"/>
          <p:nvPr/>
        </p:nvSpPr>
        <p:spPr>
          <a:xfrm>
            <a:off x="539552" y="1700808"/>
            <a:ext cx="8064896" cy="4464496"/>
          </a:xfrm>
          <a:prstGeom prst="rect">
            <a:avLst/>
          </a:prstGeom>
          <a:noFill/>
        </p:spPr>
        <p:txBody>
          <a:bodyPr wrap="square" rtlCol="0">
            <a:normAutofit fontScale="47500" lnSpcReduction="20000"/>
          </a:bodyPr>
          <a:lstStyle/>
          <a:p>
            <a:pPr algn="just"/>
            <a:endParaRPr lang="pl-PL" sz="2900" b="1" dirty="0">
              <a:latin typeface="+mn-lt"/>
              <a:cs typeface="Arial" pitchFamily="34" charset="0"/>
            </a:endParaRPr>
          </a:p>
          <a:p>
            <a:r>
              <a:rPr lang="pl-PL" sz="4200" b="1" dirty="0">
                <a:latin typeface="+mn-lt"/>
              </a:rPr>
              <a:t>Kto może być Wnioskodawcą/Beneficjentem?</a:t>
            </a:r>
          </a:p>
          <a:p>
            <a:pPr lvl="0">
              <a:buFont typeface="Arial" pitchFamily="34" charset="0"/>
              <a:buChar char="•"/>
            </a:pPr>
            <a:r>
              <a:rPr lang="pl-PL" sz="4200" dirty="0">
                <a:latin typeface="+mn-lt"/>
              </a:rPr>
              <a:t>jednostki samorządu terytorialnego, ich związki i stowarzyszenia; </a:t>
            </a:r>
          </a:p>
          <a:p>
            <a:pPr lvl="0">
              <a:buFont typeface="Arial" pitchFamily="34" charset="0"/>
              <a:buChar char="•"/>
            </a:pPr>
            <a:r>
              <a:rPr lang="pl-PL" sz="4200" dirty="0">
                <a:latin typeface="+mn-lt"/>
              </a:rPr>
              <a:t>jednostki organizacyjne </a:t>
            </a:r>
            <a:r>
              <a:rPr lang="pl-PL" sz="4200" dirty="0" err="1">
                <a:latin typeface="+mn-lt"/>
              </a:rPr>
              <a:t>jst</a:t>
            </a:r>
            <a:r>
              <a:rPr lang="pl-PL" sz="4200" dirty="0">
                <a:latin typeface="+mn-lt"/>
              </a:rPr>
              <a:t>*; </a:t>
            </a:r>
          </a:p>
          <a:p>
            <a:pPr lvl="0">
              <a:buFont typeface="Arial" pitchFamily="34" charset="0"/>
              <a:buChar char="•"/>
            </a:pPr>
            <a:r>
              <a:rPr lang="pl-PL" sz="4200" dirty="0">
                <a:latin typeface="+mn-lt"/>
              </a:rPr>
              <a:t>organizacje pozarządowe; </a:t>
            </a:r>
          </a:p>
          <a:p>
            <a:pPr lvl="0">
              <a:buFont typeface="Arial" pitchFamily="34" charset="0"/>
              <a:buChar char="•"/>
            </a:pPr>
            <a:r>
              <a:rPr lang="pl-PL" sz="4200" dirty="0">
                <a:latin typeface="+mn-lt"/>
              </a:rPr>
              <a:t>organy prowadzące* publiczne i niepubliczne szkoły podstawowe, gimnazjalne </a:t>
            </a:r>
            <a:r>
              <a:rPr lang="pl-PL" sz="4200" dirty="0" smtClean="0">
                <a:latin typeface="+mn-lt"/>
              </a:rPr>
              <a:t>i </a:t>
            </a:r>
            <a:r>
              <a:rPr lang="pl-PL" sz="4200" dirty="0" err="1">
                <a:latin typeface="+mn-lt"/>
              </a:rPr>
              <a:t>ponadgimnazjalne</a:t>
            </a:r>
            <a:r>
              <a:rPr lang="pl-PL" sz="4200" dirty="0">
                <a:latin typeface="+mn-lt"/>
              </a:rPr>
              <a:t>;</a:t>
            </a:r>
          </a:p>
          <a:p>
            <a:pPr lvl="0"/>
            <a:endParaRPr lang="pl-PL" sz="2900" dirty="0">
              <a:latin typeface="+mn-lt"/>
            </a:endParaRPr>
          </a:p>
          <a:p>
            <a:pPr lvl="0" algn="just"/>
            <a:r>
              <a:rPr lang="pl-PL" sz="2900" dirty="0">
                <a:latin typeface="+mn-lt"/>
              </a:rPr>
              <a:t>*Wnioskodawca musi posiadać </a:t>
            </a:r>
            <a:r>
              <a:rPr lang="pl-PL" sz="2900" u="sng" dirty="0">
                <a:latin typeface="+mn-lt"/>
              </a:rPr>
              <a:t>osobowość prawną</a:t>
            </a:r>
            <a:r>
              <a:rPr lang="pl-PL" sz="2900" dirty="0">
                <a:latin typeface="+mn-lt"/>
              </a:rPr>
              <a:t>. Jeżeli placówka systemu oświaty prowadząca kształcenie ogólne (np. młodzieżowy ośrodek wychowawczy, młodzieżowy ośrodek socjoterapii, specjalny ośrodek szkolno-wychowawczy, specjalny ośrodek wychowawczy), szkoła lub poradnia psychologiczno-pedagogiczna jest jednostką organizacyjną </a:t>
            </a:r>
            <a:r>
              <a:rPr lang="pl-PL" sz="2900" dirty="0" err="1">
                <a:latin typeface="+mn-lt"/>
              </a:rPr>
              <a:t>jst</a:t>
            </a:r>
            <a:r>
              <a:rPr lang="pl-PL" sz="2900" dirty="0">
                <a:latin typeface="+mn-lt"/>
              </a:rPr>
              <a:t> posiadającą osobowość prawną to może być Wnioskodawcą. Jeżeli jednostki organizacyjne nie posiadają osobowości prawnej to Wnioskodawcą jest właściwa jednostka samorządu terytorialnego (np. Gmina, Powiat). Wówczas szkoła, poradnia itp. stanowi tzw. </a:t>
            </a:r>
            <a:r>
              <a:rPr lang="pl-PL" sz="2900" b="1" dirty="0">
                <a:latin typeface="+mn-lt"/>
              </a:rPr>
              <a:t>„Inny podmiot zaangażowany w realizację projektu”</a:t>
            </a:r>
            <a:r>
              <a:rPr lang="pl-PL" sz="2900" dirty="0">
                <a:latin typeface="+mn-lt"/>
              </a:rPr>
              <a:t> czyli realizatora projektu. Dane jednostki organizacyjnej podajemy wówczas w punkcie 2.11 Wniosku o dofinansowanie.</a:t>
            </a:r>
          </a:p>
          <a:p>
            <a:pPr lvl="0" algn="just"/>
            <a:endParaRPr lang="pl-PL" sz="2900" dirty="0">
              <a:latin typeface="+mn-lt"/>
            </a:endParaRPr>
          </a:p>
          <a:p>
            <a:pPr lvl="0" algn="just"/>
            <a:r>
              <a:rPr lang="pl-PL" sz="2900" dirty="0">
                <a:latin typeface="+mn-lt"/>
              </a:rPr>
              <a:t>*organ prowadzący - minister, jednostka samorządu terytorialnego, inne osoby prawne i fizyczne</a:t>
            </a:r>
          </a:p>
          <a:p>
            <a:pPr marL="285750" indent="-285750"/>
            <a:endParaRPr lang="pl-PL" sz="2900" dirty="0">
              <a:latin typeface="+mn-lt"/>
              <a:cs typeface="Arial" pitchFamily="34" charset="0"/>
            </a:endParaRPr>
          </a:p>
          <a:p>
            <a:pPr marL="285750" indent="-285750" algn="just"/>
            <a:endParaRPr lang="pl-PL" sz="3400" dirty="0">
              <a:latin typeface="+mn-lt"/>
            </a:endParaRPr>
          </a:p>
          <a:p>
            <a:pPr marL="285750" indent="-285750"/>
            <a:endParaRPr lang="pl-PL" sz="1600" b="1" dirty="0"/>
          </a:p>
          <a:p>
            <a:pPr marL="285750" indent="-285750"/>
            <a:endParaRPr lang="pl-PL" sz="1600" b="1" dirty="0"/>
          </a:p>
          <a:p>
            <a:pPr marL="285750" indent="-285750"/>
            <a:endParaRPr lang="pl-PL" sz="1600" dirty="0">
              <a:latin typeface="+mn-lt"/>
              <a:cs typeface="Arial" pitchFamily="34" charset="0"/>
            </a:endParaRPr>
          </a:p>
          <a:p>
            <a:endParaRPr lang="pl-PL" dirty="0">
              <a:latin typeface="Arial" pitchFamily="34" charset="0"/>
              <a:cs typeface="Arial" pitchFamily="34" charset="0"/>
            </a:endParaRPr>
          </a:p>
          <a:p>
            <a:endParaRPr lang="pl-PL" b="1" dirty="0"/>
          </a:p>
        </p:txBody>
      </p:sp>
      <p:sp>
        <p:nvSpPr>
          <p:cNvPr id="9" name="Prostokąt 8"/>
          <p:cNvSpPr/>
          <p:nvPr/>
        </p:nvSpPr>
        <p:spPr>
          <a:xfrm>
            <a:off x="0" y="1268760"/>
            <a:ext cx="9144000" cy="523220"/>
          </a:xfrm>
          <a:prstGeom prst="rect">
            <a:avLst/>
          </a:prstGeom>
        </p:spPr>
        <p:txBody>
          <a:bodyPr wrap="square">
            <a:spAutoFit/>
          </a:bodyPr>
          <a:lstStyle/>
          <a:p>
            <a:pPr algn="ctr" eaLnBrk="1" hangingPunct="1"/>
            <a:r>
              <a:rPr lang="pl-PL" altLang="pl-PL" sz="2800" b="1" dirty="0">
                <a:latin typeface="+mn-lt"/>
                <a:cs typeface="Arial" pitchFamily="34" charset="0"/>
              </a:rPr>
              <a:t>Wnioskodawcy w Działaniu 10.2</a:t>
            </a:r>
          </a:p>
        </p:txBody>
      </p:sp>
    </p:spTree>
    <p:extLst>
      <p:ext uri="{BB962C8B-B14F-4D97-AF65-F5344CB8AC3E}">
        <p14:creationId xmlns:p14="http://schemas.microsoft.com/office/powerpoint/2010/main" xmlns="" val="2125708592"/>
      </p:ext>
    </p:extLst>
  </p:cSld>
  <p:clrMapOvr>
    <a:masterClrMapping/>
  </p:clrMapOvr>
  <p:transition spd="med">
    <p:fade/>
  </p:transition>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3"/>
          <p:cNvSpPr>
            <a:spLocks noGrp="1"/>
          </p:cNvSpPr>
          <p:nvPr>
            <p:ph type="title"/>
          </p:nvPr>
        </p:nvSpPr>
        <p:spPr>
          <a:xfrm>
            <a:off x="457200" y="1045179"/>
            <a:ext cx="8229600" cy="647548"/>
          </a:xfrm>
        </p:spPr>
        <p:txBody>
          <a:bodyPr/>
          <a:lstStyle/>
          <a:p>
            <a:r>
              <a:rPr lang="pl-PL" sz="2800" b="1" dirty="0"/>
              <a:t>TYP 10.2.B – Nauczanie eksperymentalne</a:t>
            </a: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60</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a:solidFill>
                <a:schemeClr val="tx1"/>
              </a:solidFill>
              <a:latin typeface="Arial" pitchFamily="34" charset="0"/>
              <a:cs typeface="Arial" pitchFamily="34" charset="0"/>
            </a:endParaRPr>
          </a:p>
        </p:txBody>
      </p:sp>
      <p:sp>
        <p:nvSpPr>
          <p:cNvPr id="8" name="pole tekstowe 7"/>
          <p:cNvSpPr txBox="1"/>
          <p:nvPr/>
        </p:nvSpPr>
        <p:spPr>
          <a:xfrm>
            <a:off x="489133" y="1692727"/>
            <a:ext cx="7632848" cy="4464496"/>
          </a:xfrm>
          <a:prstGeom prst="rect">
            <a:avLst/>
          </a:prstGeom>
          <a:noFill/>
        </p:spPr>
        <p:txBody>
          <a:bodyPr wrap="square" rtlCol="0">
            <a:normAutofit fontScale="92500" lnSpcReduction="10000"/>
          </a:bodyPr>
          <a:lstStyle/>
          <a:p>
            <a:pPr marL="0" indent="0">
              <a:buNone/>
            </a:pPr>
            <a:endParaRPr lang="pl-PL" sz="1600" b="1" i="1" u="sng" dirty="0"/>
          </a:p>
          <a:p>
            <a:pPr lvl="0" algn="just"/>
            <a:r>
              <a:rPr lang="pl-PL" sz="2200" dirty="0">
                <a:latin typeface="+mn-lt"/>
              </a:rPr>
              <a:t>Warunki realizacji:</a:t>
            </a:r>
          </a:p>
          <a:p>
            <a:pPr lvl="0" algn="just"/>
            <a:endParaRPr lang="pl-PL" sz="2200" dirty="0">
              <a:latin typeface="+mn-lt"/>
            </a:endParaRPr>
          </a:p>
          <a:p>
            <a:pPr lvl="1" algn="just">
              <a:buFont typeface="Arial" pitchFamily="34" charset="0"/>
              <a:buChar char="•"/>
            </a:pPr>
            <a:r>
              <a:rPr lang="pl-PL" sz="2200" dirty="0">
                <a:latin typeface="+mn-lt"/>
              </a:rPr>
              <a:t>zajęcia dla uczniów + wyposażenie pracowni</a:t>
            </a:r>
          </a:p>
          <a:p>
            <a:pPr lvl="1" algn="just">
              <a:buFont typeface="Arial" pitchFamily="34" charset="0"/>
              <a:buChar char="•"/>
            </a:pPr>
            <a:endParaRPr lang="pl-PL" sz="2200" dirty="0">
              <a:latin typeface="+mn-lt"/>
            </a:endParaRPr>
          </a:p>
          <a:p>
            <a:pPr lvl="1" algn="just">
              <a:buFont typeface="Arial" pitchFamily="34" charset="0"/>
              <a:buChar char="•"/>
            </a:pPr>
            <a:r>
              <a:rPr lang="pl-PL" sz="2200" dirty="0">
                <a:latin typeface="+mn-lt"/>
              </a:rPr>
              <a:t>zajęcia dla uczniów + doskonalenie nauczycieli (forma wsparcia z typu projektu 10.2.G)</a:t>
            </a:r>
          </a:p>
          <a:p>
            <a:pPr lvl="1" algn="just">
              <a:buFont typeface="Arial" pitchFamily="34" charset="0"/>
              <a:buChar char="•"/>
            </a:pPr>
            <a:endParaRPr lang="pl-PL" sz="2200" dirty="0">
              <a:latin typeface="+mn-lt"/>
            </a:endParaRPr>
          </a:p>
          <a:p>
            <a:pPr lvl="1" algn="just">
              <a:buFont typeface="Arial" pitchFamily="34" charset="0"/>
              <a:buChar char="•"/>
            </a:pPr>
            <a:r>
              <a:rPr lang="pl-PL" sz="2200" dirty="0">
                <a:latin typeface="+mn-lt"/>
              </a:rPr>
              <a:t>zajęcia dla uczniów + oświadczenie we wniosku, że wyposażenie pracowni zostanie zrealizowane poza </a:t>
            </a:r>
            <a:r>
              <a:rPr lang="pl-PL" sz="2200" dirty="0" smtClean="0">
                <a:latin typeface="+mn-lt"/>
              </a:rPr>
              <a:t>projektem (bądź pracownia jest już dostosowana)</a:t>
            </a:r>
            <a:endParaRPr lang="pl-PL" sz="2200" dirty="0">
              <a:latin typeface="+mn-lt"/>
            </a:endParaRPr>
          </a:p>
          <a:p>
            <a:pPr lvl="1" algn="just">
              <a:buFont typeface="Arial" pitchFamily="34" charset="0"/>
              <a:buChar char="•"/>
            </a:pPr>
            <a:endParaRPr lang="pl-PL" sz="2200" dirty="0">
              <a:latin typeface="+mn-lt"/>
            </a:endParaRPr>
          </a:p>
          <a:p>
            <a:pPr lvl="1" algn="just">
              <a:buFont typeface="Arial" pitchFamily="34" charset="0"/>
              <a:buChar char="•"/>
            </a:pPr>
            <a:r>
              <a:rPr lang="pl-PL" sz="2200" dirty="0">
                <a:latin typeface="+mn-lt"/>
              </a:rPr>
              <a:t>zajęcia dla uczniów  + oświadczenie we wniosku, że doskonalenie nauczycieli zostanie zrealizowane poza </a:t>
            </a:r>
            <a:r>
              <a:rPr lang="pl-PL" sz="2200" dirty="0" smtClean="0">
                <a:latin typeface="+mn-lt"/>
              </a:rPr>
              <a:t>projektem (bądź nauczyciele są już przeszkoleni)</a:t>
            </a:r>
            <a:endParaRPr lang="pl-PL" sz="2200" dirty="0">
              <a:latin typeface="+mn-lt"/>
            </a:endParaRPr>
          </a:p>
          <a:p>
            <a:pPr lvl="0" algn="just">
              <a:buFont typeface="Arial" pitchFamily="34" charset="0"/>
              <a:buChar char="•"/>
            </a:pPr>
            <a:endParaRPr lang="pl-PL" sz="2200" b="1" dirty="0">
              <a:latin typeface="+mn-lt"/>
            </a:endParaRPr>
          </a:p>
          <a:p>
            <a:endParaRPr lang="pl-PL" sz="2200" b="1" dirty="0">
              <a:latin typeface="+mn-lt"/>
            </a:endParaRPr>
          </a:p>
          <a:p>
            <a:endParaRPr lang="pl-PL" sz="2200" dirty="0">
              <a:latin typeface="+mn-lt"/>
            </a:endParaRPr>
          </a:p>
          <a:p>
            <a:pPr lvl="0" algn="just"/>
            <a:endParaRPr lang="pl-PL" sz="3200" dirty="0"/>
          </a:p>
          <a:p>
            <a:pPr lvl="0" algn="just"/>
            <a:endParaRPr lang="pl-PL" sz="3000" dirty="0">
              <a:latin typeface="+mn-lt"/>
            </a:endParaRPr>
          </a:p>
          <a:p>
            <a:pPr lvl="0" algn="just"/>
            <a:endParaRPr lang="pl-PL" sz="3000" dirty="0">
              <a:latin typeface="+mn-lt"/>
            </a:endParaRPr>
          </a:p>
          <a:p>
            <a:pPr lvl="0" algn="just"/>
            <a:endParaRPr lang="pl-PL" sz="3000" dirty="0">
              <a:latin typeface="+mn-lt"/>
            </a:endParaRPr>
          </a:p>
          <a:p>
            <a:pPr algn="ctr"/>
            <a:endParaRPr lang="pl-PL" sz="3000" b="1" dirty="0">
              <a:latin typeface="+mn-lt"/>
              <a:cs typeface="Arial" pitchFamily="34" charset="0"/>
            </a:endParaRPr>
          </a:p>
        </p:txBody>
      </p:sp>
    </p:spTree>
    <p:extLst>
      <p:ext uri="{BB962C8B-B14F-4D97-AF65-F5344CB8AC3E}">
        <p14:creationId xmlns:p14="http://schemas.microsoft.com/office/powerpoint/2010/main" xmlns="" val="223642098"/>
      </p:ext>
    </p:extLst>
  </p:cSld>
  <p:clrMapOvr>
    <a:masterClrMapping/>
  </p:clrMapOvr>
  <p:transition spd="med">
    <p:fade/>
  </p:transition>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3"/>
          <p:cNvSpPr>
            <a:spLocks noGrp="1"/>
          </p:cNvSpPr>
          <p:nvPr>
            <p:ph type="title"/>
          </p:nvPr>
        </p:nvSpPr>
        <p:spPr>
          <a:xfrm>
            <a:off x="457200" y="1045179"/>
            <a:ext cx="8229600" cy="647548"/>
          </a:xfrm>
        </p:spPr>
        <p:txBody>
          <a:bodyPr/>
          <a:lstStyle/>
          <a:p>
            <a:r>
              <a:rPr lang="pl-PL" sz="2800" b="1" dirty="0"/>
              <a:t>TYP 10.2.B – Wyposażenie pracowni przyrodniczych</a:t>
            </a: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61</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a:solidFill>
                <a:schemeClr val="tx1"/>
              </a:solidFill>
              <a:latin typeface="Arial" pitchFamily="34" charset="0"/>
              <a:cs typeface="Arial" pitchFamily="34" charset="0"/>
            </a:endParaRPr>
          </a:p>
        </p:txBody>
      </p:sp>
      <p:sp>
        <p:nvSpPr>
          <p:cNvPr id="8" name="pole tekstowe 7"/>
          <p:cNvSpPr txBox="1"/>
          <p:nvPr/>
        </p:nvSpPr>
        <p:spPr>
          <a:xfrm>
            <a:off x="489132" y="1692727"/>
            <a:ext cx="8043307" cy="4464496"/>
          </a:xfrm>
          <a:prstGeom prst="rect">
            <a:avLst/>
          </a:prstGeom>
          <a:noFill/>
        </p:spPr>
        <p:txBody>
          <a:bodyPr wrap="square" rtlCol="0">
            <a:normAutofit/>
          </a:bodyPr>
          <a:lstStyle/>
          <a:p>
            <a:pPr marL="0" indent="0">
              <a:buNone/>
            </a:pPr>
            <a:endParaRPr lang="pl-PL" sz="1600" b="1" i="1" u="sng" dirty="0"/>
          </a:p>
          <a:p>
            <a:pPr marL="457200" lvl="0" indent="-457200" algn="just">
              <a:buAutoNum type="alphaLcParenR"/>
            </a:pPr>
            <a:endParaRPr lang="pl-PL" sz="1900" dirty="0">
              <a:latin typeface="+mn-lt"/>
            </a:endParaRPr>
          </a:p>
          <a:p>
            <a:pPr marL="457200" lvl="0" indent="-457200" algn="just"/>
            <a:endParaRPr lang="pl-PL" sz="1900" dirty="0">
              <a:latin typeface="+mn-lt"/>
            </a:endParaRPr>
          </a:p>
          <a:p>
            <a:pPr marL="457200" lvl="0" indent="-457200" algn="just">
              <a:buFont typeface="Wingdings" pitchFamily="2" charset="2"/>
              <a:buChar char="ü"/>
            </a:pPr>
            <a:r>
              <a:rPr lang="pl-PL" sz="1900" dirty="0" smtClean="0">
                <a:latin typeface="+mn-lt"/>
              </a:rPr>
              <a:t>może być zgodne </a:t>
            </a:r>
            <a:r>
              <a:rPr lang="pl-PL" sz="1900" dirty="0">
                <a:latin typeface="+mn-lt"/>
              </a:rPr>
              <a:t>z </a:t>
            </a:r>
            <a:r>
              <a:rPr lang="pl-PL" sz="1900" b="1" dirty="0">
                <a:latin typeface="+mn-lt"/>
              </a:rPr>
              <a:t>katalogiem wyposażenia pracowni przyrodniczych </a:t>
            </a:r>
            <a:r>
              <a:rPr lang="pl-PL" sz="1900" dirty="0">
                <a:latin typeface="+mn-lt"/>
              </a:rPr>
              <a:t>opracowanym przez MEN na stronie: http://</a:t>
            </a:r>
            <a:r>
              <a:rPr lang="pl-PL" sz="1900" dirty="0" smtClean="0">
                <a:latin typeface="+mn-lt"/>
              </a:rPr>
              <a:t>efs.men.gov.pl</a:t>
            </a:r>
          </a:p>
          <a:p>
            <a:pPr marL="457200" lvl="0" indent="-457200" algn="just"/>
            <a:endParaRPr lang="pl-PL" sz="1900" dirty="0" smtClean="0">
              <a:latin typeface="+mn-lt"/>
            </a:endParaRPr>
          </a:p>
          <a:p>
            <a:pPr marL="457200" lvl="0" indent="-457200" algn="just">
              <a:buFont typeface="Wingdings" pitchFamily="2" charset="2"/>
              <a:buChar char="ü"/>
            </a:pPr>
            <a:r>
              <a:rPr lang="pl-PL" sz="1900" dirty="0" smtClean="0">
                <a:latin typeface="+mn-lt"/>
              </a:rPr>
              <a:t>katalog ma charakter otwarty i pomocniczy</a:t>
            </a:r>
            <a:endParaRPr lang="pl-PL" sz="1900" dirty="0">
              <a:latin typeface="+mn-lt"/>
            </a:endParaRPr>
          </a:p>
          <a:p>
            <a:pPr lvl="0" algn="just"/>
            <a:endParaRPr lang="pl-PL" sz="2200" dirty="0">
              <a:latin typeface="+mn-lt"/>
            </a:endParaRPr>
          </a:p>
          <a:p>
            <a:pPr lvl="0" algn="just">
              <a:buFont typeface="Arial" pitchFamily="34" charset="0"/>
              <a:buChar char="•"/>
            </a:pPr>
            <a:endParaRPr lang="pl-PL" sz="2200" b="1" dirty="0">
              <a:latin typeface="+mn-lt"/>
            </a:endParaRPr>
          </a:p>
          <a:p>
            <a:endParaRPr lang="pl-PL" sz="2200" b="1" dirty="0">
              <a:latin typeface="+mn-lt"/>
            </a:endParaRPr>
          </a:p>
          <a:p>
            <a:endParaRPr lang="pl-PL" sz="2200" dirty="0">
              <a:latin typeface="+mn-lt"/>
            </a:endParaRPr>
          </a:p>
          <a:p>
            <a:pPr lvl="0" algn="just"/>
            <a:endParaRPr lang="pl-PL" sz="3200" dirty="0"/>
          </a:p>
          <a:p>
            <a:pPr lvl="0" algn="just"/>
            <a:endParaRPr lang="pl-PL" sz="3000" dirty="0">
              <a:latin typeface="+mn-lt"/>
            </a:endParaRPr>
          </a:p>
          <a:p>
            <a:pPr lvl="0" algn="just"/>
            <a:endParaRPr lang="pl-PL" sz="3000" dirty="0">
              <a:latin typeface="+mn-lt"/>
            </a:endParaRPr>
          </a:p>
          <a:p>
            <a:pPr lvl="0" algn="just"/>
            <a:endParaRPr lang="pl-PL" sz="3000" dirty="0">
              <a:latin typeface="+mn-lt"/>
            </a:endParaRPr>
          </a:p>
          <a:p>
            <a:pPr algn="ctr"/>
            <a:endParaRPr lang="pl-PL" sz="3000" b="1" dirty="0">
              <a:latin typeface="+mn-lt"/>
              <a:cs typeface="Arial" pitchFamily="34" charset="0"/>
            </a:endParaRPr>
          </a:p>
        </p:txBody>
      </p:sp>
    </p:spTree>
    <p:extLst>
      <p:ext uri="{BB962C8B-B14F-4D97-AF65-F5344CB8AC3E}">
        <p14:creationId xmlns:p14="http://schemas.microsoft.com/office/powerpoint/2010/main" xmlns="" val="223642098"/>
      </p:ext>
    </p:extLst>
  </p:cSld>
  <p:clrMapOvr>
    <a:masterClrMapping/>
  </p:clrMapOvr>
  <p:transition spd="med">
    <p:fade/>
  </p:transition>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3"/>
          <p:cNvSpPr>
            <a:spLocks noGrp="1"/>
          </p:cNvSpPr>
          <p:nvPr>
            <p:ph type="title"/>
          </p:nvPr>
        </p:nvSpPr>
        <p:spPr>
          <a:xfrm>
            <a:off x="457200" y="1045179"/>
            <a:ext cx="8229600" cy="647548"/>
          </a:xfrm>
        </p:spPr>
        <p:txBody>
          <a:bodyPr/>
          <a:lstStyle/>
          <a:p>
            <a:r>
              <a:rPr lang="pl-PL" sz="2800" b="1" dirty="0"/>
              <a:t>TYP 10.2.B – Wyposażenie pracowni matematyki</a:t>
            </a: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62</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a:solidFill>
                <a:schemeClr val="tx1"/>
              </a:solidFill>
              <a:latin typeface="Arial" pitchFamily="34" charset="0"/>
              <a:cs typeface="Arial" pitchFamily="34" charset="0"/>
            </a:endParaRPr>
          </a:p>
        </p:txBody>
      </p:sp>
      <p:sp>
        <p:nvSpPr>
          <p:cNvPr id="8" name="pole tekstowe 7"/>
          <p:cNvSpPr txBox="1"/>
          <p:nvPr/>
        </p:nvSpPr>
        <p:spPr>
          <a:xfrm>
            <a:off x="489133" y="1692727"/>
            <a:ext cx="7632848" cy="4464496"/>
          </a:xfrm>
          <a:prstGeom prst="rect">
            <a:avLst/>
          </a:prstGeom>
          <a:noFill/>
        </p:spPr>
        <p:txBody>
          <a:bodyPr wrap="square" rtlCol="0">
            <a:normAutofit fontScale="25000" lnSpcReduction="20000"/>
          </a:bodyPr>
          <a:lstStyle/>
          <a:p>
            <a:pPr marL="0" indent="0">
              <a:buNone/>
            </a:pPr>
            <a:endParaRPr lang="pl-PL" sz="3500" b="1" i="1" u="sng" dirty="0">
              <a:latin typeface="+mn-lt"/>
            </a:endParaRPr>
          </a:p>
          <a:p>
            <a:pPr lvl="0" algn="just"/>
            <a:endParaRPr lang="pl-PL" sz="4800" b="1" dirty="0">
              <a:latin typeface="+mn-lt"/>
            </a:endParaRPr>
          </a:p>
          <a:p>
            <a:pPr lvl="0" algn="just"/>
            <a:r>
              <a:rPr lang="pl-PL" sz="4800" b="1" dirty="0" smtClean="0">
                <a:latin typeface="+mn-lt"/>
              </a:rPr>
              <a:t>Standard wyposażenia pracowni matematyki:</a:t>
            </a:r>
            <a:endParaRPr lang="pl-PL" sz="4800" b="1" dirty="0">
              <a:latin typeface="+mn-lt"/>
            </a:endParaRPr>
          </a:p>
          <a:p>
            <a:pPr lvl="0" algn="just"/>
            <a:endParaRPr lang="pl-PL" sz="4800" b="1" dirty="0">
              <a:latin typeface="+mn-lt"/>
            </a:endParaRPr>
          </a:p>
          <a:p>
            <a:pPr lvl="0" algn="just"/>
            <a:r>
              <a:rPr lang="pl-PL" sz="4800" dirty="0">
                <a:latin typeface="+mn-lt"/>
              </a:rPr>
              <a:t>	a) </a:t>
            </a:r>
            <a:r>
              <a:rPr lang="pl-PL" sz="4800" b="1" dirty="0">
                <a:latin typeface="+mn-lt"/>
              </a:rPr>
              <a:t>meble</a:t>
            </a:r>
            <a:r>
              <a:rPr lang="pl-PL" sz="4800" dirty="0">
                <a:latin typeface="+mn-lt"/>
              </a:rPr>
              <a:t>: szafy, szafki, tablice zwykłe i magnetyczne wraz z przyrządami, stojaki do przechowywania 	plansz itp.)</a:t>
            </a:r>
          </a:p>
          <a:p>
            <a:pPr lvl="0" algn="just"/>
            <a:endParaRPr lang="pl-PL" sz="4800" dirty="0">
              <a:latin typeface="+mn-lt"/>
            </a:endParaRPr>
          </a:p>
          <a:p>
            <a:pPr lvl="0" algn="just"/>
            <a:r>
              <a:rPr lang="pl-PL" sz="4800" dirty="0">
                <a:latin typeface="+mn-lt"/>
              </a:rPr>
              <a:t>	b) </a:t>
            </a:r>
            <a:r>
              <a:rPr lang="pl-PL" sz="4800" b="1" dirty="0">
                <a:latin typeface="+mn-lt"/>
              </a:rPr>
              <a:t>sprzęt</a:t>
            </a:r>
            <a:r>
              <a:rPr lang="pl-PL" sz="4800" dirty="0">
                <a:latin typeface="+mn-lt"/>
              </a:rPr>
              <a:t>, w tym </a:t>
            </a:r>
            <a:r>
              <a:rPr lang="pl-PL" sz="4800" b="1" dirty="0">
                <a:latin typeface="+mn-lt"/>
              </a:rPr>
              <a:t>narzędzia TIK</a:t>
            </a:r>
            <a:r>
              <a:rPr lang="pl-PL" sz="4800" dirty="0">
                <a:latin typeface="+mn-lt"/>
              </a:rPr>
              <a:t> wraz z aplikacjami tematycznymi, niezbędne do przeprowadzenia zajęć, w 	np. </a:t>
            </a:r>
            <a:r>
              <a:rPr lang="pl-PL" sz="4800" dirty="0" err="1">
                <a:latin typeface="+mn-lt"/>
              </a:rPr>
              <a:t>wizualizer</a:t>
            </a:r>
            <a:r>
              <a:rPr lang="pl-PL" sz="4800" dirty="0">
                <a:latin typeface="+mn-lt"/>
              </a:rPr>
              <a:t> przestrzenny, komputer z projektorem i tablicą interaktywną.</a:t>
            </a:r>
          </a:p>
          <a:p>
            <a:pPr lvl="0" algn="just"/>
            <a:endParaRPr lang="pl-PL" sz="4800" dirty="0">
              <a:latin typeface="+mn-lt"/>
            </a:endParaRPr>
          </a:p>
          <a:p>
            <a:pPr lvl="0" algn="just"/>
            <a:r>
              <a:rPr lang="pl-PL" sz="4800" dirty="0">
                <a:latin typeface="+mn-lt"/>
              </a:rPr>
              <a:t>	c) </a:t>
            </a:r>
            <a:r>
              <a:rPr lang="pl-PL" sz="4800" b="1" dirty="0">
                <a:latin typeface="+mn-lt"/>
              </a:rPr>
              <a:t>pomoce dydaktyczne</a:t>
            </a:r>
            <a:r>
              <a:rPr lang="pl-PL" sz="4800" dirty="0">
                <a:latin typeface="+mn-lt"/>
              </a:rPr>
              <a:t> takie jak:</a:t>
            </a:r>
          </a:p>
          <a:p>
            <a:pPr lvl="0" algn="just"/>
            <a:r>
              <a:rPr lang="pl-PL" sz="4800" dirty="0">
                <a:latin typeface="+mn-lt"/>
              </a:rPr>
              <a:t>		przyrządy do mierzenia długości: linijka, miara, koło metryczne itp.,</a:t>
            </a:r>
          </a:p>
          <a:p>
            <a:pPr lvl="0" algn="just"/>
            <a:r>
              <a:rPr lang="pl-PL" sz="4800" dirty="0">
                <a:latin typeface="+mn-lt"/>
              </a:rPr>
              <a:t>		przyrządy do nauki o zbiorach i okręgach: puzzle i układanki,</a:t>
            </a:r>
          </a:p>
          <a:p>
            <a:pPr lvl="0" algn="just"/>
            <a:r>
              <a:rPr lang="pl-PL" sz="4800" dirty="0">
                <a:latin typeface="+mn-lt"/>
              </a:rPr>
              <a:t>		przyrządy, zestawy do mierzenia jednostek i objętości: wagi, odważniki, klepsydry, cylindry, 		miarki objętości, termometry,</a:t>
            </a:r>
          </a:p>
          <a:p>
            <a:pPr lvl="0" algn="just"/>
            <a:r>
              <a:rPr lang="pl-PL" sz="4800" dirty="0">
                <a:latin typeface="+mn-lt"/>
              </a:rPr>
              <a:t>		przyrządy, zestawy do nauki ułamków: odcinki tablicowe - magnetyczne, ułamki 			magnetyczne z sortownikiem koła,</a:t>
            </a:r>
          </a:p>
          <a:p>
            <a:pPr lvl="0" algn="just"/>
            <a:r>
              <a:rPr lang="pl-PL" sz="4800" dirty="0">
                <a:latin typeface="+mn-lt"/>
              </a:rPr>
              <a:t>		przyrządy, zestawy do budowy brył przestrzennych i szkieletów brył,</a:t>
            </a:r>
          </a:p>
          <a:p>
            <a:pPr lvl="0" algn="just"/>
            <a:r>
              <a:rPr lang="pl-PL" sz="4800" dirty="0">
                <a:latin typeface="+mn-lt"/>
              </a:rPr>
              <a:t>		przezroczyste modele brył i przyrządy do ich demonstracji,</a:t>
            </a:r>
          </a:p>
          <a:p>
            <a:pPr lvl="0" algn="just"/>
            <a:r>
              <a:rPr lang="pl-PL" sz="4800" dirty="0">
                <a:latin typeface="+mn-lt"/>
              </a:rPr>
              <a:t>		anaglify – wizualizacja brył w przestrzeni,</a:t>
            </a:r>
          </a:p>
          <a:p>
            <a:pPr lvl="0" algn="just"/>
            <a:r>
              <a:rPr lang="pl-PL" sz="4800" dirty="0">
                <a:latin typeface="+mn-lt"/>
              </a:rPr>
              <a:t>		zestaw brył do mierzenia i porównywania objętości,</a:t>
            </a:r>
          </a:p>
          <a:p>
            <a:pPr lvl="0" algn="just"/>
            <a:r>
              <a:rPr lang="pl-PL" sz="4800" dirty="0">
                <a:latin typeface="+mn-lt"/>
              </a:rPr>
              <a:t>		zestaw do demonstracji jednostek pola i jednostek objętości,</a:t>
            </a:r>
          </a:p>
          <a:p>
            <a:pPr lvl="0" algn="just"/>
            <a:r>
              <a:rPr lang="pl-PL" sz="4800" dirty="0">
                <a:latin typeface="+mn-lt"/>
              </a:rPr>
              <a:t>		magnetyczne zestawy do prezentacji: pól wielokątów, twierdzenia Pitagorasa, twierdzenia 		Talesa, kątów 	wpisanych i środkowych itp.,</a:t>
            </a:r>
          </a:p>
          <a:p>
            <a:pPr lvl="0" algn="just"/>
            <a:r>
              <a:rPr lang="pl-PL" sz="4800" dirty="0">
                <a:latin typeface="+mn-lt"/>
              </a:rPr>
              <a:t>		matematyczne gry dydaktyczne i logiczne,</a:t>
            </a:r>
          </a:p>
          <a:p>
            <a:pPr lvl="0" algn="just"/>
            <a:r>
              <a:rPr lang="pl-PL" sz="4800" dirty="0">
                <a:latin typeface="+mn-lt"/>
              </a:rPr>
              <a:t>		programy komputerowe do nauki matematyki na określonym poziomie,</a:t>
            </a:r>
          </a:p>
          <a:p>
            <a:pPr lvl="0" algn="just"/>
            <a:r>
              <a:rPr lang="pl-PL" sz="4800" dirty="0">
                <a:latin typeface="+mn-lt"/>
              </a:rPr>
              <a:t>		zestawy tablicowe, plansze dydaktyczne do prezentacji poszczególnych zagadnień 			matematycznych w tym potęg, pierwiastków, algebry, geometrii, trygonometrii itd.,</a:t>
            </a:r>
          </a:p>
          <a:p>
            <a:pPr lvl="0" algn="just"/>
            <a:r>
              <a:rPr lang="pl-PL" sz="4800" dirty="0">
                <a:latin typeface="+mn-lt"/>
              </a:rPr>
              <a:t>		inne przyrządy: liczydło, kalkulatory, zbiory zadań konkursowych itp.</a:t>
            </a:r>
          </a:p>
          <a:p>
            <a:pPr marL="457200" lvl="0" indent="-457200" algn="just">
              <a:buAutoNum type="alphaLcParenR"/>
            </a:pPr>
            <a:endParaRPr lang="pl-PL" sz="4800" dirty="0">
              <a:latin typeface="+mn-lt"/>
            </a:endParaRPr>
          </a:p>
          <a:p>
            <a:pPr marL="457200" lvl="0" indent="-457200" algn="just"/>
            <a:endParaRPr lang="pl-PL" sz="4800" dirty="0">
              <a:latin typeface="+mn-lt"/>
            </a:endParaRPr>
          </a:p>
          <a:p>
            <a:pPr marL="457200" lvl="0" indent="-457200" algn="just"/>
            <a:r>
              <a:rPr lang="pl-PL" sz="4800" dirty="0">
                <a:latin typeface="+mn-lt"/>
              </a:rPr>
              <a:t>	</a:t>
            </a:r>
          </a:p>
          <a:p>
            <a:pPr lvl="0" algn="just"/>
            <a:endParaRPr lang="pl-PL" sz="2200" dirty="0">
              <a:latin typeface="+mn-lt"/>
            </a:endParaRPr>
          </a:p>
          <a:p>
            <a:pPr lvl="0" algn="just">
              <a:buFont typeface="Arial" pitchFamily="34" charset="0"/>
              <a:buChar char="•"/>
            </a:pPr>
            <a:endParaRPr lang="pl-PL" sz="2200" b="1" dirty="0">
              <a:latin typeface="+mn-lt"/>
            </a:endParaRPr>
          </a:p>
          <a:p>
            <a:endParaRPr lang="pl-PL" sz="2200" b="1" dirty="0">
              <a:latin typeface="+mn-lt"/>
            </a:endParaRPr>
          </a:p>
          <a:p>
            <a:endParaRPr lang="pl-PL" sz="2200" dirty="0">
              <a:latin typeface="+mn-lt"/>
            </a:endParaRPr>
          </a:p>
          <a:p>
            <a:pPr lvl="0" algn="just"/>
            <a:endParaRPr lang="pl-PL" sz="3200" dirty="0"/>
          </a:p>
          <a:p>
            <a:pPr lvl="0" algn="just"/>
            <a:endParaRPr lang="pl-PL" sz="3000" dirty="0">
              <a:latin typeface="+mn-lt"/>
            </a:endParaRPr>
          </a:p>
          <a:p>
            <a:pPr lvl="0" algn="just"/>
            <a:endParaRPr lang="pl-PL" sz="3000" dirty="0">
              <a:latin typeface="+mn-lt"/>
            </a:endParaRPr>
          </a:p>
          <a:p>
            <a:pPr lvl="0" algn="just"/>
            <a:endParaRPr lang="pl-PL" sz="3000" dirty="0">
              <a:latin typeface="+mn-lt"/>
            </a:endParaRPr>
          </a:p>
          <a:p>
            <a:pPr algn="ctr"/>
            <a:endParaRPr lang="pl-PL" sz="3000" b="1" dirty="0">
              <a:latin typeface="+mn-lt"/>
              <a:cs typeface="Arial" pitchFamily="34" charset="0"/>
            </a:endParaRPr>
          </a:p>
        </p:txBody>
      </p:sp>
    </p:spTree>
    <p:extLst>
      <p:ext uri="{BB962C8B-B14F-4D97-AF65-F5344CB8AC3E}">
        <p14:creationId xmlns:p14="http://schemas.microsoft.com/office/powerpoint/2010/main" xmlns="" val="223642098"/>
      </p:ext>
    </p:extLst>
  </p:cSld>
  <p:clrMapOvr>
    <a:masterClrMapping/>
  </p:clrMapOvr>
  <p:transition spd="med">
    <p:fade/>
  </p:transition>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3"/>
          <p:cNvSpPr>
            <a:spLocks noGrp="1"/>
          </p:cNvSpPr>
          <p:nvPr>
            <p:ph type="title"/>
          </p:nvPr>
        </p:nvSpPr>
        <p:spPr>
          <a:xfrm>
            <a:off x="457200" y="1045179"/>
            <a:ext cx="8229600" cy="647548"/>
          </a:xfrm>
        </p:spPr>
        <p:txBody>
          <a:bodyPr/>
          <a:lstStyle/>
          <a:p>
            <a:r>
              <a:rPr lang="pl-PL" sz="2800" b="1" dirty="0"/>
              <a:t>TYP 10.2.B – Kompetencje uczniów</a:t>
            </a: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63</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a:solidFill>
                <a:schemeClr val="tx1"/>
              </a:solidFill>
              <a:latin typeface="Arial" pitchFamily="34" charset="0"/>
              <a:cs typeface="Arial" pitchFamily="34" charset="0"/>
            </a:endParaRPr>
          </a:p>
        </p:txBody>
      </p:sp>
      <p:sp>
        <p:nvSpPr>
          <p:cNvPr id="8" name="pole tekstowe 7"/>
          <p:cNvSpPr txBox="1"/>
          <p:nvPr/>
        </p:nvSpPr>
        <p:spPr>
          <a:xfrm>
            <a:off x="489133" y="1692727"/>
            <a:ext cx="7632848" cy="4464496"/>
          </a:xfrm>
          <a:prstGeom prst="rect">
            <a:avLst/>
          </a:prstGeom>
          <a:noFill/>
        </p:spPr>
        <p:txBody>
          <a:bodyPr wrap="square" rtlCol="0">
            <a:normAutofit fontScale="32500" lnSpcReduction="20000"/>
          </a:bodyPr>
          <a:lstStyle/>
          <a:p>
            <a:pPr marL="0" indent="0">
              <a:buNone/>
            </a:pPr>
            <a:endParaRPr lang="pl-PL" sz="3500" b="1" i="1" u="sng" dirty="0">
              <a:latin typeface="+mn-lt"/>
            </a:endParaRPr>
          </a:p>
          <a:p>
            <a:pPr lvl="0" algn="just"/>
            <a:endParaRPr lang="pl-PL" sz="4800" b="1" dirty="0">
              <a:latin typeface="+mn-lt"/>
            </a:endParaRPr>
          </a:p>
          <a:p>
            <a:pPr lvl="0" algn="just"/>
            <a:r>
              <a:rPr lang="pl-PL" sz="4800" dirty="0">
                <a:latin typeface="+mn-lt"/>
              </a:rPr>
              <a:t>Formy wsparcia w ramach kształtowania i rozwijanie kompetencji uczniów w zakresie przedmiotów przyrodniczych i matematyki:</a:t>
            </a:r>
          </a:p>
          <a:p>
            <a:pPr lvl="0" algn="just"/>
            <a:endParaRPr lang="pl-PL" sz="4800" dirty="0">
              <a:latin typeface="+mn-lt"/>
            </a:endParaRPr>
          </a:p>
          <a:p>
            <a:pPr marL="514350" indent="-514350" algn="just">
              <a:buAutoNum type="alphaLcParenR"/>
            </a:pPr>
            <a:r>
              <a:rPr lang="pl-PL" sz="4800" b="1" dirty="0">
                <a:latin typeface="+mn-lt"/>
              </a:rPr>
              <a:t>projekty edukacyjne</a:t>
            </a:r>
            <a:r>
              <a:rPr lang="pl-PL" sz="4800" dirty="0">
                <a:latin typeface="+mn-lt"/>
              </a:rPr>
              <a:t>;</a:t>
            </a:r>
          </a:p>
          <a:p>
            <a:pPr marL="514350" indent="-514350" algn="just">
              <a:buAutoNum type="alphaLcParenR"/>
            </a:pPr>
            <a:r>
              <a:rPr lang="pl-PL" sz="4800" b="1" dirty="0">
                <a:latin typeface="+mn-lt"/>
              </a:rPr>
              <a:t>dodatkowe</a:t>
            </a:r>
            <a:r>
              <a:rPr lang="pl-PL" sz="4800" dirty="0">
                <a:latin typeface="+mn-lt"/>
              </a:rPr>
              <a:t> </a:t>
            </a:r>
            <a:r>
              <a:rPr lang="pl-PL" sz="4800" b="1" dirty="0">
                <a:latin typeface="+mn-lt"/>
              </a:rPr>
              <a:t>zajęcia dydaktyczno-wyrównawczych </a:t>
            </a:r>
            <a:r>
              <a:rPr lang="pl-PL" sz="4800" dirty="0">
                <a:latin typeface="+mn-lt"/>
              </a:rPr>
              <a:t>dla uczniów mających trudności w spełnianiu wymagań edukacyjnych, wynikających z podstawy programowej;</a:t>
            </a:r>
          </a:p>
          <a:p>
            <a:pPr marL="514350" indent="-514350" algn="just">
              <a:buAutoNum type="alphaLcParenR"/>
            </a:pPr>
            <a:r>
              <a:rPr lang="pl-PL" sz="4800" dirty="0">
                <a:latin typeface="+mn-lt"/>
              </a:rPr>
              <a:t>różne </a:t>
            </a:r>
            <a:r>
              <a:rPr lang="pl-PL" sz="4800" b="1" dirty="0">
                <a:latin typeface="+mn-lt"/>
              </a:rPr>
              <a:t>formy zajęć rozwijających uzdolnienia</a:t>
            </a:r>
            <a:r>
              <a:rPr lang="pl-PL" sz="4800" dirty="0">
                <a:latin typeface="+mn-lt"/>
              </a:rPr>
              <a:t>; </a:t>
            </a:r>
          </a:p>
          <a:p>
            <a:pPr marL="514350" indent="-514350" algn="just">
              <a:buAutoNum type="alphaLcParenR"/>
            </a:pPr>
            <a:r>
              <a:rPr lang="pl-PL" sz="4800" dirty="0">
                <a:latin typeface="+mn-lt"/>
              </a:rPr>
              <a:t>nowe formy i programy nauczania; </a:t>
            </a:r>
          </a:p>
          <a:p>
            <a:pPr marL="514350" indent="-514350" algn="just">
              <a:buAutoNum type="alphaLcParenR"/>
            </a:pPr>
            <a:r>
              <a:rPr lang="pl-PL" sz="4800" b="1" dirty="0">
                <a:latin typeface="+mn-lt"/>
              </a:rPr>
              <a:t>zajęcia w klasach o nowatorskich rozwiązaniach </a:t>
            </a:r>
            <a:r>
              <a:rPr lang="pl-PL" sz="4800" dirty="0">
                <a:latin typeface="+mn-lt"/>
              </a:rPr>
              <a:t>programowych, organizacyjnych lub metodycznych; </a:t>
            </a:r>
          </a:p>
          <a:p>
            <a:pPr marL="514350" indent="-514350" algn="just">
              <a:buAutoNum type="alphaLcParenR"/>
            </a:pPr>
            <a:r>
              <a:rPr lang="pl-PL" sz="4800" b="1" dirty="0">
                <a:latin typeface="+mn-lt"/>
              </a:rPr>
              <a:t>kółka</a:t>
            </a:r>
            <a:r>
              <a:rPr lang="pl-PL" sz="4800" dirty="0">
                <a:latin typeface="+mn-lt"/>
              </a:rPr>
              <a:t> zainteresowań, </a:t>
            </a:r>
            <a:r>
              <a:rPr lang="pl-PL" sz="4800" b="1" dirty="0">
                <a:latin typeface="+mn-lt"/>
              </a:rPr>
              <a:t>warsztaty</a:t>
            </a:r>
            <a:r>
              <a:rPr lang="pl-PL" sz="4800" dirty="0">
                <a:latin typeface="+mn-lt"/>
              </a:rPr>
              <a:t>, l</a:t>
            </a:r>
            <a:r>
              <a:rPr lang="pl-PL" sz="4800" b="1" dirty="0">
                <a:latin typeface="+mn-lt"/>
              </a:rPr>
              <a:t>aboratoria</a:t>
            </a:r>
            <a:r>
              <a:rPr lang="pl-PL" sz="4800" dirty="0">
                <a:latin typeface="+mn-lt"/>
              </a:rPr>
              <a:t>; </a:t>
            </a:r>
          </a:p>
          <a:p>
            <a:pPr marL="514350" indent="-514350" algn="just">
              <a:buAutoNum type="alphaLcParenR"/>
            </a:pPr>
            <a:r>
              <a:rPr lang="pl-PL" sz="4800" dirty="0">
                <a:latin typeface="+mn-lt"/>
              </a:rPr>
              <a:t>nawiązywać </a:t>
            </a:r>
            <a:r>
              <a:rPr lang="pl-PL" sz="4800" b="1" dirty="0">
                <a:latin typeface="+mn-lt"/>
              </a:rPr>
              <a:t>współpracę</a:t>
            </a:r>
            <a:r>
              <a:rPr lang="pl-PL" sz="4800" dirty="0">
                <a:latin typeface="+mn-lt"/>
              </a:rPr>
              <a:t> z otoczeniem społeczno-gospodarczym szkoły w celu osiągnięcia założonych celów edukacyjnych; </a:t>
            </a:r>
          </a:p>
          <a:p>
            <a:pPr marL="514350" indent="-514350" algn="just">
              <a:buAutoNum type="alphaLcParenR"/>
            </a:pPr>
            <a:r>
              <a:rPr lang="pl-PL" sz="4800" b="1" dirty="0">
                <a:latin typeface="+mn-lt"/>
              </a:rPr>
              <a:t>wykorzystywać narzędzia, metody lub formy pracy </a:t>
            </a:r>
            <a:r>
              <a:rPr lang="pl-PL" sz="4800" dirty="0">
                <a:latin typeface="+mn-lt"/>
              </a:rPr>
              <a:t>wypracowane w ramach projektów, w tym pozytywnie </a:t>
            </a:r>
            <a:r>
              <a:rPr lang="pl-PL" sz="4800" dirty="0" err="1">
                <a:latin typeface="+mn-lt"/>
              </a:rPr>
              <a:t>zwalidowanych</a:t>
            </a:r>
            <a:r>
              <a:rPr lang="pl-PL" sz="4800" dirty="0">
                <a:latin typeface="+mn-lt"/>
              </a:rPr>
              <a:t> produktów projektów innowacyjnych, zrealizowanych w latach 2007-2013 w ramach PO KL; </a:t>
            </a:r>
          </a:p>
          <a:p>
            <a:pPr marL="514350" indent="-514350" algn="just">
              <a:buAutoNum type="alphaLcParenR"/>
            </a:pPr>
            <a:r>
              <a:rPr lang="pl-PL" sz="4800" b="1" dirty="0">
                <a:latin typeface="+mn-lt"/>
              </a:rPr>
              <a:t>zajęcia pozalekcyjne </a:t>
            </a:r>
            <a:r>
              <a:rPr lang="pl-PL" sz="4800" dirty="0">
                <a:latin typeface="+mn-lt"/>
              </a:rPr>
              <a:t>lub </a:t>
            </a:r>
            <a:r>
              <a:rPr lang="pl-PL" sz="4800" b="1" dirty="0">
                <a:latin typeface="+mn-lt"/>
              </a:rPr>
              <a:t>pozaszkolne</a:t>
            </a:r>
            <a:r>
              <a:rPr lang="pl-PL" sz="4800" dirty="0">
                <a:latin typeface="+mn-lt"/>
              </a:rPr>
              <a:t>; </a:t>
            </a:r>
          </a:p>
          <a:p>
            <a:pPr marL="457200" lvl="0" indent="-457200" algn="just">
              <a:buAutoNum type="alphaLcParenR"/>
            </a:pPr>
            <a:endParaRPr lang="pl-PL" sz="4800" dirty="0">
              <a:latin typeface="+mn-lt"/>
            </a:endParaRPr>
          </a:p>
          <a:p>
            <a:pPr marL="457200" lvl="0" indent="-457200" algn="just"/>
            <a:endParaRPr lang="pl-PL" sz="4800" dirty="0">
              <a:latin typeface="+mn-lt"/>
            </a:endParaRPr>
          </a:p>
          <a:p>
            <a:pPr marL="457200" lvl="0" indent="-457200" algn="just"/>
            <a:r>
              <a:rPr lang="pl-PL" sz="4800" dirty="0">
                <a:latin typeface="+mn-lt"/>
              </a:rPr>
              <a:t>	</a:t>
            </a:r>
          </a:p>
          <a:p>
            <a:pPr lvl="0" algn="just"/>
            <a:endParaRPr lang="pl-PL" sz="2200" dirty="0">
              <a:latin typeface="+mn-lt"/>
            </a:endParaRPr>
          </a:p>
          <a:p>
            <a:pPr lvl="0" algn="just">
              <a:buFont typeface="Arial" pitchFamily="34" charset="0"/>
              <a:buChar char="•"/>
            </a:pPr>
            <a:endParaRPr lang="pl-PL" sz="2200" b="1" dirty="0">
              <a:latin typeface="+mn-lt"/>
            </a:endParaRPr>
          </a:p>
          <a:p>
            <a:endParaRPr lang="pl-PL" sz="2200" b="1" dirty="0">
              <a:latin typeface="+mn-lt"/>
            </a:endParaRPr>
          </a:p>
          <a:p>
            <a:endParaRPr lang="pl-PL" sz="2200" dirty="0">
              <a:latin typeface="+mn-lt"/>
            </a:endParaRPr>
          </a:p>
          <a:p>
            <a:pPr lvl="0" algn="just"/>
            <a:endParaRPr lang="pl-PL" sz="3200" dirty="0"/>
          </a:p>
          <a:p>
            <a:pPr lvl="0" algn="just"/>
            <a:endParaRPr lang="pl-PL" sz="3000" dirty="0">
              <a:latin typeface="+mn-lt"/>
            </a:endParaRPr>
          </a:p>
          <a:p>
            <a:pPr lvl="0" algn="just"/>
            <a:endParaRPr lang="pl-PL" sz="3000" dirty="0">
              <a:latin typeface="+mn-lt"/>
            </a:endParaRPr>
          </a:p>
          <a:p>
            <a:pPr lvl="0" algn="just"/>
            <a:endParaRPr lang="pl-PL" sz="3000" dirty="0">
              <a:latin typeface="+mn-lt"/>
            </a:endParaRPr>
          </a:p>
          <a:p>
            <a:pPr algn="ctr"/>
            <a:endParaRPr lang="pl-PL" sz="3000" b="1" dirty="0">
              <a:latin typeface="+mn-lt"/>
              <a:cs typeface="Arial" pitchFamily="34" charset="0"/>
            </a:endParaRPr>
          </a:p>
        </p:txBody>
      </p:sp>
    </p:spTree>
    <p:extLst>
      <p:ext uri="{BB962C8B-B14F-4D97-AF65-F5344CB8AC3E}">
        <p14:creationId xmlns:p14="http://schemas.microsoft.com/office/powerpoint/2010/main" xmlns="" val="223642098"/>
      </p:ext>
    </p:extLst>
  </p:cSld>
  <p:clrMapOvr>
    <a:masterClrMapping/>
  </p:clrMapOvr>
  <p:transition spd="med">
    <p:fade/>
  </p:transition>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3"/>
          <p:cNvSpPr>
            <a:spLocks noGrp="1"/>
          </p:cNvSpPr>
          <p:nvPr>
            <p:ph type="title"/>
          </p:nvPr>
        </p:nvSpPr>
        <p:spPr>
          <a:xfrm>
            <a:off x="457200" y="1045179"/>
            <a:ext cx="8229600" cy="647548"/>
          </a:xfrm>
        </p:spPr>
        <p:txBody>
          <a:bodyPr/>
          <a:lstStyle/>
          <a:p>
            <a:r>
              <a:rPr lang="pl-PL" sz="2800" b="1" dirty="0"/>
              <a:t>TYP 10.2.C – Pomoc stypendialna</a:t>
            </a: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64</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a:solidFill>
                <a:schemeClr val="tx1"/>
              </a:solidFill>
              <a:latin typeface="Arial" pitchFamily="34" charset="0"/>
              <a:cs typeface="Arial" pitchFamily="34" charset="0"/>
            </a:endParaRPr>
          </a:p>
        </p:txBody>
      </p:sp>
      <p:sp>
        <p:nvSpPr>
          <p:cNvPr id="8" name="pole tekstowe 7"/>
          <p:cNvSpPr txBox="1"/>
          <p:nvPr/>
        </p:nvSpPr>
        <p:spPr>
          <a:xfrm>
            <a:off x="489133" y="1692727"/>
            <a:ext cx="7632848" cy="4464496"/>
          </a:xfrm>
          <a:prstGeom prst="rect">
            <a:avLst/>
          </a:prstGeom>
          <a:noFill/>
        </p:spPr>
        <p:txBody>
          <a:bodyPr wrap="square" rtlCol="0">
            <a:normAutofit/>
          </a:bodyPr>
          <a:lstStyle/>
          <a:p>
            <a:pPr marL="0" indent="0">
              <a:buNone/>
            </a:pPr>
            <a:endParaRPr lang="pl-PL" sz="1600" b="1" i="1" u="sng" dirty="0"/>
          </a:p>
          <a:p>
            <a:endParaRPr lang="pl-PL" sz="1600" b="1" i="1" dirty="0"/>
          </a:p>
          <a:p>
            <a:endParaRPr lang="pl-PL" sz="1600" dirty="0">
              <a:latin typeface="+mn-lt"/>
            </a:endParaRPr>
          </a:p>
          <a:p>
            <a:pPr algn="just"/>
            <a:r>
              <a:rPr lang="pl-PL" sz="2400" b="1" dirty="0">
                <a:latin typeface="+mn-lt"/>
              </a:rPr>
              <a:t>10.2.C.</a:t>
            </a:r>
            <a:r>
              <a:rPr lang="pl-PL" sz="2400" dirty="0">
                <a:latin typeface="+mn-lt"/>
              </a:rPr>
              <a:t> </a:t>
            </a:r>
          </a:p>
          <a:p>
            <a:pPr algn="just"/>
            <a:r>
              <a:rPr lang="pl-PL" sz="2400" dirty="0">
                <a:latin typeface="+mn-lt"/>
              </a:rPr>
              <a:t>Realizacja </a:t>
            </a:r>
            <a:r>
              <a:rPr lang="pl-PL" sz="2400" b="1" dirty="0">
                <a:latin typeface="+mn-lt"/>
              </a:rPr>
              <a:t>programów pomocy stypendialnej </a:t>
            </a:r>
            <a:r>
              <a:rPr lang="pl-PL" sz="2400" dirty="0">
                <a:latin typeface="+mn-lt"/>
              </a:rPr>
              <a:t>dla uczniów </a:t>
            </a:r>
            <a:r>
              <a:rPr lang="pl-PL" sz="2400" b="1" dirty="0">
                <a:latin typeface="+mn-lt"/>
              </a:rPr>
              <a:t>szczególnie uzdolnionych </a:t>
            </a:r>
            <a:r>
              <a:rPr lang="pl-PL" sz="2400" dirty="0">
                <a:latin typeface="+mn-lt"/>
              </a:rPr>
              <a:t>w zakresie przedmiotów </a:t>
            </a:r>
            <a:r>
              <a:rPr lang="pl-PL" sz="2400" b="1" dirty="0">
                <a:latin typeface="+mn-lt"/>
              </a:rPr>
              <a:t>przyrodniczych, informatycznych, języków obcych nowożytnych, matematyki lub przedsiębiorczości</a:t>
            </a:r>
            <a:r>
              <a:rPr lang="pl-PL" sz="2400" dirty="0">
                <a:latin typeface="+mn-lt"/>
              </a:rPr>
              <a:t>, ze szczególnym uwzględnieniem uczniów o specjalnych potrzebach edukacyjnych (m.in. uczniowie z </a:t>
            </a:r>
            <a:r>
              <a:rPr lang="pl-PL" sz="2400" dirty="0" err="1">
                <a:latin typeface="+mn-lt"/>
              </a:rPr>
              <a:t>niepełnosprawnościami</a:t>
            </a:r>
            <a:r>
              <a:rPr lang="pl-PL" sz="2400" dirty="0">
                <a:latin typeface="+mn-lt"/>
              </a:rPr>
              <a:t>, uczniowie zagrożeni przedwczesnym kończeniem nauki).</a:t>
            </a:r>
          </a:p>
          <a:p>
            <a:endParaRPr lang="pl-PL" sz="2200" dirty="0">
              <a:latin typeface="+mn-lt"/>
            </a:endParaRPr>
          </a:p>
          <a:p>
            <a:pPr lvl="0" algn="just"/>
            <a:endParaRPr lang="pl-PL" sz="3200" dirty="0"/>
          </a:p>
          <a:p>
            <a:pPr lvl="0" algn="just"/>
            <a:endParaRPr lang="pl-PL" sz="3000" dirty="0">
              <a:latin typeface="+mn-lt"/>
            </a:endParaRPr>
          </a:p>
          <a:p>
            <a:pPr lvl="0" algn="just"/>
            <a:endParaRPr lang="pl-PL" sz="3000" dirty="0">
              <a:latin typeface="+mn-lt"/>
            </a:endParaRPr>
          </a:p>
          <a:p>
            <a:pPr lvl="0" algn="just"/>
            <a:endParaRPr lang="pl-PL" sz="3000" dirty="0">
              <a:latin typeface="+mn-lt"/>
            </a:endParaRPr>
          </a:p>
          <a:p>
            <a:pPr algn="ctr"/>
            <a:endParaRPr lang="pl-PL" sz="3000" b="1" dirty="0">
              <a:latin typeface="+mn-lt"/>
              <a:cs typeface="Arial" pitchFamily="34" charset="0"/>
            </a:endParaRPr>
          </a:p>
        </p:txBody>
      </p:sp>
    </p:spTree>
    <p:extLst>
      <p:ext uri="{BB962C8B-B14F-4D97-AF65-F5344CB8AC3E}">
        <p14:creationId xmlns:p14="http://schemas.microsoft.com/office/powerpoint/2010/main" xmlns="" val="223642098"/>
      </p:ext>
    </p:extLst>
  </p:cSld>
  <p:clrMapOvr>
    <a:masterClrMapping/>
  </p:clrMapOvr>
  <p:transition spd="med">
    <p:fade/>
  </p:transition>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3"/>
          <p:cNvSpPr>
            <a:spLocks noGrp="1"/>
          </p:cNvSpPr>
          <p:nvPr>
            <p:ph type="title"/>
          </p:nvPr>
        </p:nvSpPr>
        <p:spPr>
          <a:xfrm>
            <a:off x="457200" y="1045179"/>
            <a:ext cx="8229600" cy="647548"/>
          </a:xfrm>
        </p:spPr>
        <p:txBody>
          <a:bodyPr/>
          <a:lstStyle/>
          <a:p>
            <a:r>
              <a:rPr lang="pl-PL" sz="2800" b="1" dirty="0"/>
              <a:t>TYP 10.2.C – Regulamin pomocy stypendialnej</a:t>
            </a: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65</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a:solidFill>
                <a:schemeClr val="tx1"/>
              </a:solidFill>
              <a:latin typeface="Arial" pitchFamily="34" charset="0"/>
              <a:cs typeface="Arial" pitchFamily="34" charset="0"/>
            </a:endParaRPr>
          </a:p>
        </p:txBody>
      </p:sp>
      <p:sp>
        <p:nvSpPr>
          <p:cNvPr id="8" name="pole tekstowe 7"/>
          <p:cNvSpPr txBox="1"/>
          <p:nvPr/>
        </p:nvSpPr>
        <p:spPr>
          <a:xfrm>
            <a:off x="489133" y="1692727"/>
            <a:ext cx="7632848" cy="4464496"/>
          </a:xfrm>
          <a:prstGeom prst="rect">
            <a:avLst/>
          </a:prstGeom>
          <a:noFill/>
        </p:spPr>
        <p:txBody>
          <a:bodyPr wrap="square" rtlCol="0">
            <a:normAutofit/>
          </a:bodyPr>
          <a:lstStyle/>
          <a:p>
            <a:pPr marL="0" indent="0">
              <a:buNone/>
            </a:pPr>
            <a:endParaRPr lang="pl-PL" sz="1600" b="1" i="1" u="sng" dirty="0"/>
          </a:p>
          <a:p>
            <a:endParaRPr lang="pl-PL" sz="1600" b="1" i="1" dirty="0"/>
          </a:p>
          <a:p>
            <a:endParaRPr lang="pl-PL" sz="1600" dirty="0">
              <a:latin typeface="+mn-lt"/>
            </a:endParaRPr>
          </a:p>
          <a:p>
            <a:pPr algn="just">
              <a:buFont typeface="Arial" pitchFamily="34" charset="0"/>
              <a:buChar char="•"/>
            </a:pPr>
            <a:r>
              <a:rPr lang="pl-PL" sz="2400" dirty="0">
                <a:latin typeface="+mn-lt"/>
              </a:rPr>
              <a:t>pomoc stypendialna jest udzielana przez szkołę lub placówkę systemu oświaty albo przez organ prowadzący</a:t>
            </a:r>
          </a:p>
          <a:p>
            <a:pPr algn="just"/>
            <a:endParaRPr lang="pl-PL" sz="2400" dirty="0">
              <a:latin typeface="+mn-lt"/>
            </a:endParaRPr>
          </a:p>
          <a:p>
            <a:pPr algn="just">
              <a:buFont typeface="Arial" pitchFamily="34" charset="0"/>
              <a:buChar char="•"/>
            </a:pPr>
            <a:r>
              <a:rPr lang="pl-PL" sz="2400" dirty="0">
                <a:latin typeface="+mn-lt"/>
              </a:rPr>
              <a:t>szkoła/placówka albo organ opracowuje </a:t>
            </a:r>
            <a:r>
              <a:rPr lang="pl-PL" sz="2400" b="1" dirty="0">
                <a:latin typeface="+mn-lt"/>
              </a:rPr>
              <a:t>Regulamin pomocy stypendialnej</a:t>
            </a:r>
          </a:p>
          <a:p>
            <a:pPr algn="just"/>
            <a:endParaRPr lang="pl-PL" sz="2400" dirty="0">
              <a:latin typeface="+mn-lt"/>
            </a:endParaRPr>
          </a:p>
          <a:p>
            <a:pPr algn="just">
              <a:buFont typeface="Arial" pitchFamily="34" charset="0"/>
              <a:buChar char="•"/>
            </a:pPr>
            <a:r>
              <a:rPr lang="pl-PL" sz="2400" dirty="0">
                <a:latin typeface="+mn-lt"/>
              </a:rPr>
              <a:t>w Regulaminie pomocy stypendialnej powinny być określone </a:t>
            </a:r>
            <a:r>
              <a:rPr lang="pl-PL" sz="2400" b="1" dirty="0">
                <a:latin typeface="+mn-lt"/>
              </a:rPr>
              <a:t>szczegółowe kryteria naboru uczniów</a:t>
            </a:r>
            <a:endParaRPr lang="pl-PL" sz="2200" b="1" dirty="0">
              <a:latin typeface="+mn-lt"/>
            </a:endParaRPr>
          </a:p>
          <a:p>
            <a:pPr lvl="0" algn="just"/>
            <a:endParaRPr lang="pl-PL" sz="3200" dirty="0"/>
          </a:p>
          <a:p>
            <a:pPr lvl="0" algn="just"/>
            <a:endParaRPr lang="pl-PL" sz="3000" dirty="0">
              <a:latin typeface="+mn-lt"/>
            </a:endParaRPr>
          </a:p>
          <a:p>
            <a:pPr lvl="0" algn="just"/>
            <a:endParaRPr lang="pl-PL" sz="3000" dirty="0">
              <a:latin typeface="+mn-lt"/>
            </a:endParaRPr>
          </a:p>
          <a:p>
            <a:pPr lvl="0" algn="just"/>
            <a:endParaRPr lang="pl-PL" sz="3000" dirty="0">
              <a:latin typeface="+mn-lt"/>
            </a:endParaRPr>
          </a:p>
          <a:p>
            <a:pPr algn="ctr"/>
            <a:endParaRPr lang="pl-PL" sz="3000" b="1" dirty="0">
              <a:latin typeface="+mn-lt"/>
              <a:cs typeface="Arial" pitchFamily="34" charset="0"/>
            </a:endParaRPr>
          </a:p>
        </p:txBody>
      </p:sp>
    </p:spTree>
    <p:extLst>
      <p:ext uri="{BB962C8B-B14F-4D97-AF65-F5344CB8AC3E}">
        <p14:creationId xmlns:p14="http://schemas.microsoft.com/office/powerpoint/2010/main" xmlns="" val="223642098"/>
      </p:ext>
    </p:extLst>
  </p:cSld>
  <p:clrMapOvr>
    <a:masterClrMapping/>
  </p:clrMapOvr>
  <p:transition spd="med">
    <p:fade/>
  </p:transition>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3"/>
          <p:cNvSpPr>
            <a:spLocks noGrp="1"/>
          </p:cNvSpPr>
          <p:nvPr>
            <p:ph type="title"/>
          </p:nvPr>
        </p:nvSpPr>
        <p:spPr>
          <a:xfrm>
            <a:off x="457200" y="1045179"/>
            <a:ext cx="8229600" cy="647548"/>
          </a:xfrm>
        </p:spPr>
        <p:txBody>
          <a:bodyPr/>
          <a:lstStyle/>
          <a:p>
            <a:r>
              <a:rPr lang="pl-PL" sz="2800" b="1" dirty="0"/>
              <a:t>TYP 10.2.C – Uczeń szczególnie uzdolniony</a:t>
            </a: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66</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a:solidFill>
                <a:schemeClr val="tx1"/>
              </a:solidFill>
              <a:latin typeface="Arial" pitchFamily="34" charset="0"/>
              <a:cs typeface="Arial" pitchFamily="34" charset="0"/>
            </a:endParaRPr>
          </a:p>
        </p:txBody>
      </p:sp>
      <p:sp>
        <p:nvSpPr>
          <p:cNvPr id="8" name="pole tekstowe 7"/>
          <p:cNvSpPr txBox="1"/>
          <p:nvPr/>
        </p:nvSpPr>
        <p:spPr>
          <a:xfrm>
            <a:off x="489133" y="1692727"/>
            <a:ext cx="7632848" cy="4464496"/>
          </a:xfrm>
          <a:prstGeom prst="rect">
            <a:avLst/>
          </a:prstGeom>
          <a:noFill/>
        </p:spPr>
        <p:txBody>
          <a:bodyPr wrap="square" rtlCol="0">
            <a:normAutofit/>
          </a:bodyPr>
          <a:lstStyle/>
          <a:p>
            <a:pPr marL="0" indent="0">
              <a:buNone/>
            </a:pPr>
            <a:endParaRPr lang="pl-PL" sz="1600" b="1" i="1" u="sng" dirty="0"/>
          </a:p>
          <a:p>
            <a:pPr algn="just"/>
            <a:r>
              <a:rPr lang="pl-PL" sz="2400" dirty="0">
                <a:latin typeface="+mn-lt"/>
              </a:rPr>
              <a:t>Kryterium szczególnie uzdolnionych uczniów powinno obejmować </a:t>
            </a:r>
            <a:r>
              <a:rPr lang="pl-PL" sz="2400" b="1" dirty="0">
                <a:latin typeface="+mn-lt"/>
              </a:rPr>
              <a:t>co najmniej oceny klasyfikacyjne </a:t>
            </a:r>
            <a:r>
              <a:rPr lang="pl-PL" sz="2400" dirty="0">
                <a:latin typeface="+mn-lt"/>
              </a:rPr>
              <a:t>uzyskane przez uczniów </a:t>
            </a:r>
            <a:r>
              <a:rPr lang="pl-PL" sz="2400" b="1" dirty="0">
                <a:latin typeface="+mn-lt"/>
              </a:rPr>
              <a:t>z przynajmniej jednego </a:t>
            </a:r>
            <a:r>
              <a:rPr lang="pl-PL" sz="2400" dirty="0">
                <a:latin typeface="+mn-lt"/>
              </a:rPr>
              <a:t>spośród przedmiotów: </a:t>
            </a:r>
          </a:p>
          <a:p>
            <a:pPr algn="just"/>
            <a:r>
              <a:rPr lang="pl-PL" sz="2400" dirty="0">
                <a:latin typeface="+mn-lt"/>
              </a:rPr>
              <a:t>	przyrodniczych, </a:t>
            </a:r>
          </a:p>
          <a:p>
            <a:pPr algn="just"/>
            <a:r>
              <a:rPr lang="pl-PL" sz="2400" dirty="0">
                <a:latin typeface="+mn-lt"/>
              </a:rPr>
              <a:t>	informatycznych, </a:t>
            </a:r>
          </a:p>
          <a:p>
            <a:pPr algn="just"/>
            <a:r>
              <a:rPr lang="pl-PL" sz="2400" dirty="0">
                <a:latin typeface="+mn-lt"/>
              </a:rPr>
              <a:t>	języków obcych nowożytnych, </a:t>
            </a:r>
          </a:p>
          <a:p>
            <a:pPr algn="just"/>
            <a:r>
              <a:rPr lang="pl-PL" sz="2400" dirty="0">
                <a:latin typeface="+mn-lt"/>
              </a:rPr>
              <a:t>	matematyki,</a:t>
            </a:r>
          </a:p>
          <a:p>
            <a:pPr algn="just"/>
            <a:r>
              <a:rPr lang="pl-PL" sz="2400" dirty="0">
                <a:latin typeface="+mn-lt"/>
              </a:rPr>
              <a:t>	przedsiębiorczości. </a:t>
            </a:r>
          </a:p>
          <a:p>
            <a:pPr algn="just"/>
            <a:r>
              <a:rPr lang="pl-PL" sz="2400" dirty="0">
                <a:latin typeface="+mn-lt"/>
              </a:rPr>
              <a:t>Osiągnięcia w olimpiadach, konkursach lub turniejach mogą stanowić </a:t>
            </a:r>
            <a:r>
              <a:rPr lang="pl-PL" sz="2400" b="1" dirty="0">
                <a:latin typeface="+mn-lt"/>
              </a:rPr>
              <a:t>dodatkowe kryterium premiujące</a:t>
            </a:r>
            <a:r>
              <a:rPr lang="pl-PL" sz="2400" dirty="0">
                <a:latin typeface="+mn-lt"/>
              </a:rPr>
              <a:t>. </a:t>
            </a:r>
          </a:p>
          <a:p>
            <a:pPr algn="just"/>
            <a:endParaRPr lang="pl-PL" sz="2200" dirty="0">
              <a:latin typeface="+mn-lt"/>
            </a:endParaRPr>
          </a:p>
          <a:p>
            <a:pPr lvl="0" algn="just"/>
            <a:endParaRPr lang="pl-PL" sz="3200" dirty="0"/>
          </a:p>
          <a:p>
            <a:pPr lvl="0" algn="just"/>
            <a:endParaRPr lang="pl-PL" sz="3000" dirty="0">
              <a:latin typeface="+mn-lt"/>
            </a:endParaRPr>
          </a:p>
          <a:p>
            <a:pPr lvl="0" algn="just"/>
            <a:endParaRPr lang="pl-PL" sz="3000" dirty="0">
              <a:latin typeface="+mn-lt"/>
            </a:endParaRPr>
          </a:p>
          <a:p>
            <a:pPr lvl="0" algn="just"/>
            <a:endParaRPr lang="pl-PL" sz="3000" dirty="0">
              <a:latin typeface="+mn-lt"/>
            </a:endParaRPr>
          </a:p>
          <a:p>
            <a:pPr algn="ctr"/>
            <a:endParaRPr lang="pl-PL" sz="3000" b="1" dirty="0">
              <a:latin typeface="+mn-lt"/>
              <a:cs typeface="Arial" pitchFamily="34" charset="0"/>
            </a:endParaRPr>
          </a:p>
        </p:txBody>
      </p:sp>
    </p:spTree>
    <p:extLst>
      <p:ext uri="{BB962C8B-B14F-4D97-AF65-F5344CB8AC3E}">
        <p14:creationId xmlns:p14="http://schemas.microsoft.com/office/powerpoint/2010/main" xmlns="" val="223642098"/>
      </p:ext>
    </p:extLst>
  </p:cSld>
  <p:clrMapOvr>
    <a:masterClrMapping/>
  </p:clrMapOvr>
  <p:transition spd="med">
    <p:fade/>
  </p:transition>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3"/>
          <p:cNvSpPr>
            <a:spLocks noGrp="1"/>
          </p:cNvSpPr>
          <p:nvPr>
            <p:ph type="title"/>
          </p:nvPr>
        </p:nvSpPr>
        <p:spPr>
          <a:xfrm>
            <a:off x="457200" y="1045179"/>
            <a:ext cx="8229600" cy="647548"/>
          </a:xfrm>
        </p:spPr>
        <p:txBody>
          <a:bodyPr/>
          <a:lstStyle/>
          <a:p>
            <a:r>
              <a:rPr lang="pl-PL" sz="2800" b="1" dirty="0"/>
              <a:t>TYP 10.2.C – Zasady pomocy stypendialnej</a:t>
            </a: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67</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a:solidFill>
                <a:schemeClr val="tx1"/>
              </a:solidFill>
              <a:latin typeface="Arial" pitchFamily="34" charset="0"/>
              <a:cs typeface="Arial" pitchFamily="34" charset="0"/>
            </a:endParaRPr>
          </a:p>
        </p:txBody>
      </p:sp>
      <p:sp>
        <p:nvSpPr>
          <p:cNvPr id="8" name="pole tekstowe 7"/>
          <p:cNvSpPr txBox="1"/>
          <p:nvPr/>
        </p:nvSpPr>
        <p:spPr>
          <a:xfrm>
            <a:off x="489133" y="1692727"/>
            <a:ext cx="7632848" cy="4464496"/>
          </a:xfrm>
          <a:prstGeom prst="rect">
            <a:avLst/>
          </a:prstGeom>
          <a:noFill/>
        </p:spPr>
        <p:txBody>
          <a:bodyPr wrap="square" rtlCol="0">
            <a:normAutofit/>
          </a:bodyPr>
          <a:lstStyle/>
          <a:p>
            <a:pPr marL="0" indent="0">
              <a:buNone/>
            </a:pPr>
            <a:endParaRPr lang="pl-PL" sz="1600" b="1" i="1" u="sng" dirty="0"/>
          </a:p>
          <a:p>
            <a:pPr algn="just">
              <a:buFont typeface="Arial" pitchFamily="34" charset="0"/>
              <a:buChar char="•"/>
            </a:pPr>
            <a:r>
              <a:rPr lang="pl-PL" sz="2400" dirty="0" err="1">
                <a:latin typeface="+mn-lt"/>
              </a:rPr>
              <a:t>max</a:t>
            </a:r>
            <a:r>
              <a:rPr lang="pl-PL" sz="2400" dirty="0">
                <a:latin typeface="+mn-lt"/>
              </a:rPr>
              <a:t>. </a:t>
            </a:r>
            <a:r>
              <a:rPr lang="pl-PL" sz="2400" b="1" dirty="0">
                <a:latin typeface="+mn-lt"/>
              </a:rPr>
              <a:t>1000 zł brutto </a:t>
            </a:r>
            <a:r>
              <a:rPr lang="pl-PL" sz="2400" dirty="0">
                <a:latin typeface="+mn-lt"/>
              </a:rPr>
              <a:t>miesięcznie na jednego ucznia;</a:t>
            </a:r>
          </a:p>
          <a:p>
            <a:pPr algn="just">
              <a:buFont typeface="Arial" pitchFamily="34" charset="0"/>
              <a:buChar char="•"/>
            </a:pPr>
            <a:r>
              <a:rPr lang="pl-PL" sz="2400" dirty="0">
                <a:latin typeface="+mn-lt"/>
              </a:rPr>
              <a:t>minimalny okres na jaki jest przyznawana pomoc stypendialna - </a:t>
            </a:r>
            <a:r>
              <a:rPr lang="pl-PL" sz="2400" b="1" dirty="0">
                <a:latin typeface="+mn-lt"/>
              </a:rPr>
              <a:t>10 miesięcy;</a:t>
            </a:r>
          </a:p>
          <a:p>
            <a:pPr algn="just">
              <a:buFont typeface="Arial" pitchFamily="34" charset="0"/>
              <a:buChar char="•"/>
            </a:pPr>
            <a:r>
              <a:rPr lang="pl-PL" sz="2400" dirty="0">
                <a:latin typeface="+mn-lt"/>
              </a:rPr>
              <a:t>uczeń objęty stypendium musi podlegać </a:t>
            </a:r>
            <a:r>
              <a:rPr lang="pl-PL" sz="2400" b="1" dirty="0">
                <a:latin typeface="+mn-lt"/>
              </a:rPr>
              <a:t>opiece dydaktycznej </a:t>
            </a:r>
            <a:r>
              <a:rPr lang="pl-PL" sz="2400" dirty="0">
                <a:latin typeface="+mn-lt"/>
              </a:rPr>
              <a:t>nauczyciela, pedagoga szkolnego albo doradcy zawodowego zatrudnionego w szkole lub placówce systemu oświaty ucznia.</a:t>
            </a:r>
          </a:p>
          <a:p>
            <a:pPr algn="just">
              <a:buFont typeface="Arial" pitchFamily="34" charset="0"/>
              <a:buChar char="•"/>
            </a:pPr>
            <a:endParaRPr lang="pl-PL" sz="2400" dirty="0">
              <a:latin typeface="+mn-lt"/>
            </a:endParaRPr>
          </a:p>
          <a:p>
            <a:pPr algn="just"/>
            <a:r>
              <a:rPr lang="pl-PL" sz="2400" b="1" dirty="0">
                <a:latin typeface="+mn-lt"/>
              </a:rPr>
              <a:t>Uwaga! W treści wniosku wskazać wprost, że będzie zapewniona opieka dydaktyczna ucznia objętego stypendium</a:t>
            </a:r>
          </a:p>
          <a:p>
            <a:pPr algn="just"/>
            <a:endParaRPr lang="pl-PL" sz="2200" dirty="0">
              <a:latin typeface="+mn-lt"/>
            </a:endParaRPr>
          </a:p>
          <a:p>
            <a:pPr lvl="0" algn="just"/>
            <a:endParaRPr lang="pl-PL" sz="3200" dirty="0"/>
          </a:p>
          <a:p>
            <a:pPr lvl="0" algn="just"/>
            <a:endParaRPr lang="pl-PL" sz="3000" dirty="0">
              <a:latin typeface="+mn-lt"/>
            </a:endParaRPr>
          </a:p>
          <a:p>
            <a:pPr lvl="0" algn="just"/>
            <a:endParaRPr lang="pl-PL" sz="3000" dirty="0">
              <a:latin typeface="+mn-lt"/>
            </a:endParaRPr>
          </a:p>
          <a:p>
            <a:pPr lvl="0" algn="just"/>
            <a:endParaRPr lang="pl-PL" sz="3000" dirty="0">
              <a:latin typeface="+mn-lt"/>
            </a:endParaRPr>
          </a:p>
          <a:p>
            <a:pPr algn="ctr"/>
            <a:endParaRPr lang="pl-PL" sz="3000" b="1" dirty="0">
              <a:latin typeface="+mn-lt"/>
              <a:cs typeface="Arial" pitchFamily="34" charset="0"/>
            </a:endParaRPr>
          </a:p>
        </p:txBody>
      </p:sp>
    </p:spTree>
    <p:extLst>
      <p:ext uri="{BB962C8B-B14F-4D97-AF65-F5344CB8AC3E}">
        <p14:creationId xmlns:p14="http://schemas.microsoft.com/office/powerpoint/2010/main" xmlns="" val="223642098"/>
      </p:ext>
    </p:extLst>
  </p:cSld>
  <p:clrMapOvr>
    <a:masterClrMapping/>
  </p:clrMapOvr>
  <p:transition spd="med">
    <p:fade/>
  </p:transition>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3"/>
          <p:cNvSpPr>
            <a:spLocks noGrp="1"/>
          </p:cNvSpPr>
          <p:nvPr>
            <p:ph type="title"/>
          </p:nvPr>
        </p:nvSpPr>
        <p:spPr>
          <a:xfrm>
            <a:off x="457200" y="1045179"/>
            <a:ext cx="8229600" cy="647548"/>
          </a:xfrm>
        </p:spPr>
        <p:txBody>
          <a:bodyPr/>
          <a:lstStyle/>
          <a:p>
            <a:r>
              <a:rPr lang="pl-PL" sz="2800" b="1" dirty="0"/>
              <a:t>TYP 10.2.D – Indywidualizacja</a:t>
            </a: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68</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a:solidFill>
                <a:schemeClr val="tx1"/>
              </a:solidFill>
              <a:latin typeface="Arial" pitchFamily="34" charset="0"/>
              <a:cs typeface="Arial" pitchFamily="34" charset="0"/>
            </a:endParaRPr>
          </a:p>
        </p:txBody>
      </p:sp>
      <p:sp>
        <p:nvSpPr>
          <p:cNvPr id="8" name="pole tekstowe 7"/>
          <p:cNvSpPr txBox="1"/>
          <p:nvPr/>
        </p:nvSpPr>
        <p:spPr>
          <a:xfrm>
            <a:off x="489132" y="1692727"/>
            <a:ext cx="8043307" cy="4464496"/>
          </a:xfrm>
          <a:prstGeom prst="rect">
            <a:avLst/>
          </a:prstGeom>
          <a:noFill/>
        </p:spPr>
        <p:txBody>
          <a:bodyPr wrap="square" rtlCol="0">
            <a:normAutofit/>
          </a:bodyPr>
          <a:lstStyle/>
          <a:p>
            <a:pPr marL="0" indent="0">
              <a:buNone/>
            </a:pPr>
            <a:endParaRPr lang="pl-PL" sz="1600" b="1" i="1" u="sng" dirty="0"/>
          </a:p>
          <a:p>
            <a:endParaRPr lang="pl-PL" sz="1600" b="1" i="1" dirty="0"/>
          </a:p>
          <a:p>
            <a:endParaRPr lang="pl-PL" sz="1600" dirty="0">
              <a:latin typeface="+mn-lt"/>
            </a:endParaRPr>
          </a:p>
          <a:p>
            <a:pPr algn="just"/>
            <a:r>
              <a:rPr lang="pl-PL" sz="2100" b="1" dirty="0">
                <a:latin typeface="+mn-lt"/>
              </a:rPr>
              <a:t>10.2.D. </a:t>
            </a:r>
            <a:r>
              <a:rPr lang="pl-PL" sz="2100" dirty="0">
                <a:latin typeface="+mn-lt"/>
              </a:rPr>
              <a:t>Wsparcie w zakresie </a:t>
            </a:r>
            <a:r>
              <a:rPr lang="pl-PL" sz="2100" b="1" dirty="0">
                <a:latin typeface="+mn-lt"/>
              </a:rPr>
              <a:t>indywidualizacji pracy z uczniem ze specjalnymi potrzebami rozwojowymi i edukacyjnymi</a:t>
            </a:r>
            <a:r>
              <a:rPr lang="pl-PL" sz="2100" dirty="0">
                <a:latin typeface="+mn-lt"/>
              </a:rPr>
              <a:t>, w tym wsparcie ucznia młodszego przy jego przechodzeniu na kolejny etap kształcenia.</a:t>
            </a:r>
          </a:p>
          <a:p>
            <a:pPr algn="just"/>
            <a:endParaRPr lang="pl-PL" sz="2100" dirty="0">
              <a:latin typeface="+mn-lt"/>
            </a:endParaRPr>
          </a:p>
          <a:p>
            <a:pPr algn="just"/>
            <a:r>
              <a:rPr lang="pl-PL" sz="2100" b="1" dirty="0">
                <a:latin typeface="+mn-lt"/>
              </a:rPr>
              <a:t>Specjalne potrzeby rozwojowe i edukacyjne </a:t>
            </a:r>
            <a:r>
              <a:rPr lang="pl-PL" sz="2100" dirty="0">
                <a:latin typeface="+mn-lt"/>
              </a:rPr>
              <a:t>– indywidualne potrzeby rozwojowe i edukacyjne uczniów, o których mowa w rozporządzeniu Ministra Edukacji Narodowej </a:t>
            </a:r>
            <a:r>
              <a:rPr lang="pl-PL" sz="2100" dirty="0" smtClean="0">
                <a:latin typeface="+mn-lt"/>
              </a:rPr>
              <a:t>w </a:t>
            </a:r>
            <a:r>
              <a:rPr lang="pl-PL" sz="2100" dirty="0">
                <a:latin typeface="+mn-lt"/>
              </a:rPr>
              <a:t>sprawie zasad udzielania i organizacji pomocy psychologiczno-pedagogicznej w publicznych przedszkolach, szkołach i placówkach</a:t>
            </a:r>
          </a:p>
          <a:p>
            <a:pPr algn="just"/>
            <a:endParaRPr lang="pl-PL" sz="3000" dirty="0">
              <a:latin typeface="+mn-lt"/>
            </a:endParaRPr>
          </a:p>
          <a:p>
            <a:pPr lvl="0" algn="just"/>
            <a:endParaRPr lang="pl-PL" sz="3000" dirty="0">
              <a:latin typeface="+mn-lt"/>
            </a:endParaRPr>
          </a:p>
          <a:p>
            <a:pPr algn="ctr"/>
            <a:endParaRPr lang="pl-PL" sz="3000" b="1" dirty="0">
              <a:latin typeface="+mn-lt"/>
              <a:cs typeface="Arial" pitchFamily="34" charset="0"/>
            </a:endParaRPr>
          </a:p>
        </p:txBody>
      </p:sp>
    </p:spTree>
    <p:extLst>
      <p:ext uri="{BB962C8B-B14F-4D97-AF65-F5344CB8AC3E}">
        <p14:creationId xmlns:p14="http://schemas.microsoft.com/office/powerpoint/2010/main" xmlns="" val="223642098"/>
      </p:ext>
    </p:extLst>
  </p:cSld>
  <p:clrMapOvr>
    <a:masterClrMapping/>
  </p:clrMapOvr>
  <p:transition spd="med">
    <p:fade/>
  </p:transition>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3"/>
          <p:cNvSpPr>
            <a:spLocks noGrp="1"/>
          </p:cNvSpPr>
          <p:nvPr>
            <p:ph type="title"/>
          </p:nvPr>
        </p:nvSpPr>
        <p:spPr>
          <a:xfrm>
            <a:off x="457200" y="1045179"/>
            <a:ext cx="8229600" cy="647548"/>
          </a:xfrm>
        </p:spPr>
        <p:txBody>
          <a:bodyPr/>
          <a:lstStyle/>
          <a:p>
            <a:r>
              <a:rPr lang="pl-PL" sz="2800" b="1" dirty="0"/>
              <a:t>TYP 10.2.D – formy wsparcia</a:t>
            </a: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69</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a:solidFill>
                <a:schemeClr val="tx1"/>
              </a:solidFill>
              <a:latin typeface="Arial" pitchFamily="34" charset="0"/>
              <a:cs typeface="Arial" pitchFamily="34" charset="0"/>
            </a:endParaRPr>
          </a:p>
        </p:txBody>
      </p:sp>
      <p:sp>
        <p:nvSpPr>
          <p:cNvPr id="8" name="pole tekstowe 7"/>
          <p:cNvSpPr txBox="1"/>
          <p:nvPr/>
        </p:nvSpPr>
        <p:spPr>
          <a:xfrm>
            <a:off x="489133" y="1692727"/>
            <a:ext cx="7632848" cy="4464496"/>
          </a:xfrm>
          <a:prstGeom prst="rect">
            <a:avLst/>
          </a:prstGeom>
          <a:noFill/>
        </p:spPr>
        <p:txBody>
          <a:bodyPr wrap="square" rtlCol="0">
            <a:normAutofit fontScale="77500" lnSpcReduction="20000"/>
          </a:bodyPr>
          <a:lstStyle/>
          <a:p>
            <a:pPr marL="0" indent="0">
              <a:buNone/>
            </a:pPr>
            <a:endParaRPr lang="pl-PL" sz="1600" b="1" i="1" u="sng" dirty="0"/>
          </a:p>
          <a:p>
            <a:pPr algn="just"/>
            <a:endParaRPr lang="pl-PL" sz="1600" i="1" dirty="0">
              <a:latin typeface="+mn-lt"/>
            </a:endParaRPr>
          </a:p>
          <a:p>
            <a:pPr marL="514350" indent="-514350" algn="just">
              <a:buAutoNum type="alphaLcParenR"/>
            </a:pPr>
            <a:r>
              <a:rPr lang="pl-PL" sz="3200" b="1" dirty="0">
                <a:latin typeface="+mn-lt"/>
              </a:rPr>
              <a:t>doposażenie</a:t>
            </a:r>
            <a:r>
              <a:rPr lang="pl-PL" sz="3200" dirty="0">
                <a:latin typeface="+mn-lt"/>
              </a:rPr>
              <a:t> szkół lub placówek systemu oświaty </a:t>
            </a:r>
            <a:r>
              <a:rPr lang="pl-PL" sz="3200" b="1" dirty="0">
                <a:latin typeface="+mn-lt"/>
              </a:rPr>
              <a:t>w pomoce dydaktyczne</a:t>
            </a:r>
            <a:r>
              <a:rPr lang="pl-PL" sz="3200" dirty="0">
                <a:latin typeface="+mn-lt"/>
              </a:rPr>
              <a:t> oraz </a:t>
            </a:r>
            <a:r>
              <a:rPr lang="pl-PL" sz="3200" b="1" dirty="0">
                <a:latin typeface="+mn-lt"/>
              </a:rPr>
              <a:t>specjalistyczny sprzęt do rozpoznawania potrzeb</a:t>
            </a:r>
            <a:r>
              <a:rPr lang="pl-PL" sz="3200" dirty="0">
                <a:latin typeface="+mn-lt"/>
              </a:rPr>
              <a:t> rozwojowych, edukacyjnych i możliwości psychofizycznych oraz </a:t>
            </a:r>
            <a:r>
              <a:rPr lang="pl-PL" sz="3200" b="1" dirty="0">
                <a:latin typeface="+mn-lt"/>
              </a:rPr>
              <a:t>wspomagania rozwoju</a:t>
            </a:r>
            <a:r>
              <a:rPr lang="pl-PL" sz="3200" dirty="0">
                <a:latin typeface="+mn-lt"/>
              </a:rPr>
              <a:t> i </a:t>
            </a:r>
            <a:r>
              <a:rPr lang="pl-PL" sz="3200" b="1" dirty="0">
                <a:latin typeface="+mn-lt"/>
              </a:rPr>
              <a:t>prowadzenia terapii,</a:t>
            </a:r>
            <a:r>
              <a:rPr lang="pl-PL" sz="3200" dirty="0">
                <a:latin typeface="+mn-lt"/>
              </a:rPr>
              <a:t> a także </a:t>
            </a:r>
            <a:r>
              <a:rPr lang="pl-PL" sz="3200" b="1" dirty="0">
                <a:latin typeface="+mn-lt"/>
              </a:rPr>
              <a:t>podręczniki szkolne i materiały dydaktyczne </a:t>
            </a:r>
            <a:r>
              <a:rPr lang="pl-PL" sz="3200" dirty="0">
                <a:latin typeface="+mn-lt"/>
              </a:rPr>
              <a:t>dostosowane do potrzeb </a:t>
            </a:r>
            <a:r>
              <a:rPr lang="pl-PL" sz="3200" b="1" dirty="0">
                <a:latin typeface="+mn-lt"/>
              </a:rPr>
              <a:t>uczniów z niepełnosprawnością</a:t>
            </a:r>
            <a:r>
              <a:rPr lang="pl-PL" sz="3200" dirty="0">
                <a:latin typeface="+mn-lt"/>
              </a:rPr>
              <a:t>, </a:t>
            </a:r>
          </a:p>
          <a:p>
            <a:pPr marL="514350" indent="-514350" algn="just"/>
            <a:endParaRPr lang="pl-PL" sz="3200" dirty="0">
              <a:latin typeface="+mn-lt"/>
            </a:endParaRPr>
          </a:p>
          <a:p>
            <a:pPr marL="514350" indent="-514350" algn="just"/>
            <a:r>
              <a:rPr lang="pl-PL" sz="3200" dirty="0" smtClean="0">
                <a:latin typeface="+mn-lt"/>
              </a:rPr>
              <a:t>b) wsparcie </a:t>
            </a:r>
            <a:r>
              <a:rPr lang="pl-PL" sz="3200" dirty="0">
                <a:latin typeface="+mn-lt"/>
              </a:rPr>
              <a:t>uczniów ze specjalnymi potrzebami rozwojowymi i edukacyjnymi, w tym uczniów młodszych w ramach </a:t>
            </a:r>
            <a:r>
              <a:rPr lang="pl-PL" sz="3200" b="1" dirty="0">
                <a:latin typeface="+mn-lt"/>
              </a:rPr>
              <a:t>zajęć uzupełniających ofertę </a:t>
            </a:r>
            <a:r>
              <a:rPr lang="pl-PL" sz="3200" dirty="0">
                <a:latin typeface="+mn-lt"/>
              </a:rPr>
              <a:t>szkoły lub placówki systemu oświaty.</a:t>
            </a:r>
          </a:p>
          <a:p>
            <a:pPr algn="just"/>
            <a:endParaRPr lang="pl-PL" sz="3000" dirty="0">
              <a:latin typeface="+mn-lt"/>
            </a:endParaRPr>
          </a:p>
          <a:p>
            <a:pPr lvl="0" algn="just"/>
            <a:endParaRPr lang="pl-PL" sz="3000" dirty="0">
              <a:latin typeface="+mn-lt"/>
            </a:endParaRPr>
          </a:p>
          <a:p>
            <a:pPr algn="ctr"/>
            <a:endParaRPr lang="pl-PL" sz="3000" b="1" dirty="0">
              <a:latin typeface="+mn-lt"/>
              <a:cs typeface="Arial" pitchFamily="34" charset="0"/>
            </a:endParaRPr>
          </a:p>
        </p:txBody>
      </p:sp>
    </p:spTree>
    <p:extLst>
      <p:ext uri="{BB962C8B-B14F-4D97-AF65-F5344CB8AC3E}">
        <p14:creationId xmlns:p14="http://schemas.microsoft.com/office/powerpoint/2010/main" xmlns="" val="223642098"/>
      </p:ext>
    </p:extLst>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ymbol zastępczy zawartości 5"/>
          <p:cNvSpPr txBox="1">
            <a:spLocks/>
          </p:cNvSpPr>
          <p:nvPr/>
        </p:nvSpPr>
        <p:spPr bwMode="auto">
          <a:xfrm>
            <a:off x="-252536" y="1420649"/>
            <a:ext cx="8642350" cy="5040312"/>
          </a:xfrm>
          <a:prstGeom prst="rect">
            <a:avLst/>
          </a:prstGeom>
          <a:noFill/>
          <a:ln w="9525">
            <a:noFill/>
            <a:miter lim="800000"/>
            <a:headEnd/>
            <a:tailEnd/>
          </a:ln>
        </p:spPr>
        <p:txBody>
          <a:bodyPr/>
          <a:lstStyle/>
          <a:p>
            <a:pPr marL="558800" indent="-514350" algn="just" eaLnBrk="1" hangingPunct="1">
              <a:buClr>
                <a:srgbClr val="0070C0"/>
              </a:buClr>
              <a:buFont typeface="Calibri" pitchFamily="34" charset="0"/>
              <a:buAutoNum type="arabicPeriod"/>
            </a:pPr>
            <a:endParaRPr lang="pl-PL" altLang="pl-PL">
              <a:solidFill>
                <a:srgbClr val="000000"/>
              </a:solidFill>
              <a:latin typeface="Calibri" pitchFamily="34" charset="0"/>
            </a:endParaRP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7</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a:solidFill>
                <a:schemeClr val="tx1"/>
              </a:solidFill>
              <a:latin typeface="Arial" pitchFamily="34" charset="0"/>
              <a:cs typeface="Arial" pitchFamily="34" charset="0"/>
            </a:endParaRPr>
          </a:p>
        </p:txBody>
      </p:sp>
      <p:sp>
        <p:nvSpPr>
          <p:cNvPr id="8" name="pole tekstowe 7"/>
          <p:cNvSpPr txBox="1"/>
          <p:nvPr/>
        </p:nvSpPr>
        <p:spPr>
          <a:xfrm>
            <a:off x="539552" y="1700808"/>
            <a:ext cx="7632848" cy="4464496"/>
          </a:xfrm>
          <a:prstGeom prst="rect">
            <a:avLst/>
          </a:prstGeom>
          <a:noFill/>
        </p:spPr>
        <p:txBody>
          <a:bodyPr wrap="square" rtlCol="0">
            <a:normAutofit/>
          </a:bodyPr>
          <a:lstStyle/>
          <a:p>
            <a:pPr algn="just"/>
            <a:endParaRPr lang="pl-PL" sz="2900" b="1" dirty="0">
              <a:latin typeface="+mn-lt"/>
              <a:cs typeface="Arial" pitchFamily="34" charset="0"/>
            </a:endParaRPr>
          </a:p>
          <a:p>
            <a:endParaRPr lang="pl-PL" sz="2900" dirty="0">
              <a:latin typeface="+mn-lt"/>
            </a:endParaRPr>
          </a:p>
          <a:p>
            <a:pPr marL="285750" indent="-285750"/>
            <a:endParaRPr lang="pl-PL" sz="2900" dirty="0">
              <a:latin typeface="+mn-lt"/>
              <a:cs typeface="Arial" pitchFamily="34" charset="0"/>
            </a:endParaRPr>
          </a:p>
          <a:p>
            <a:pPr marL="285750" indent="-285750" algn="just"/>
            <a:r>
              <a:rPr lang="pl-PL" sz="3400" b="1" dirty="0">
                <a:latin typeface="+mn-lt"/>
              </a:rPr>
              <a:t>Kto może być Partnerem</a:t>
            </a:r>
            <a:r>
              <a:rPr lang="pl-PL" sz="3400" b="1" dirty="0" smtClean="0">
                <a:latin typeface="+mn-lt"/>
              </a:rPr>
              <a:t>?</a:t>
            </a:r>
          </a:p>
          <a:p>
            <a:pPr marL="285750" indent="-285750" algn="just"/>
            <a:endParaRPr lang="pl-PL" sz="3400" b="1" dirty="0">
              <a:latin typeface="+mn-lt"/>
            </a:endParaRPr>
          </a:p>
          <a:p>
            <a:pPr marL="285750" indent="-285750" algn="ctr"/>
            <a:r>
              <a:rPr lang="pl-PL" sz="3400" dirty="0">
                <a:latin typeface="+mn-lt"/>
              </a:rPr>
              <a:t>Każdy podmiot posiadający osobowość prawną, również spoza katalogu </a:t>
            </a:r>
            <a:r>
              <a:rPr lang="pl-PL" sz="3400" dirty="0" smtClean="0">
                <a:latin typeface="+mn-lt"/>
              </a:rPr>
              <a:t>Beneficjentów.</a:t>
            </a:r>
            <a:endParaRPr lang="pl-PL" sz="3400" dirty="0">
              <a:latin typeface="+mn-lt"/>
            </a:endParaRPr>
          </a:p>
          <a:p>
            <a:pPr marL="285750" indent="-285750"/>
            <a:endParaRPr lang="pl-PL" sz="1600" b="1" dirty="0"/>
          </a:p>
          <a:p>
            <a:pPr marL="285750" indent="-285750"/>
            <a:endParaRPr lang="pl-PL" sz="1600" b="1" dirty="0"/>
          </a:p>
          <a:p>
            <a:pPr marL="285750" indent="-285750"/>
            <a:endParaRPr lang="pl-PL" sz="1600" dirty="0">
              <a:latin typeface="+mn-lt"/>
              <a:cs typeface="Arial" pitchFamily="34" charset="0"/>
            </a:endParaRPr>
          </a:p>
          <a:p>
            <a:endParaRPr lang="pl-PL" dirty="0">
              <a:latin typeface="Arial" pitchFamily="34" charset="0"/>
              <a:cs typeface="Arial" pitchFamily="34" charset="0"/>
            </a:endParaRPr>
          </a:p>
          <a:p>
            <a:endParaRPr lang="pl-PL" b="1" dirty="0"/>
          </a:p>
        </p:txBody>
      </p:sp>
      <p:sp>
        <p:nvSpPr>
          <p:cNvPr id="9" name="Prostokąt 8"/>
          <p:cNvSpPr/>
          <p:nvPr/>
        </p:nvSpPr>
        <p:spPr>
          <a:xfrm>
            <a:off x="0" y="1268760"/>
            <a:ext cx="9144000" cy="523220"/>
          </a:xfrm>
          <a:prstGeom prst="rect">
            <a:avLst/>
          </a:prstGeom>
        </p:spPr>
        <p:txBody>
          <a:bodyPr wrap="square">
            <a:spAutoFit/>
          </a:bodyPr>
          <a:lstStyle/>
          <a:p>
            <a:pPr algn="ctr" eaLnBrk="1" hangingPunct="1"/>
            <a:r>
              <a:rPr lang="pl-PL" altLang="pl-PL" sz="2800" b="1" dirty="0" smtClean="0">
                <a:latin typeface="+mn-lt"/>
                <a:cs typeface="Arial" pitchFamily="34" charset="0"/>
              </a:rPr>
              <a:t>Partnerzy </a:t>
            </a:r>
            <a:r>
              <a:rPr lang="pl-PL" altLang="pl-PL" sz="2800" b="1" dirty="0">
                <a:latin typeface="+mn-lt"/>
                <a:cs typeface="Arial" pitchFamily="34" charset="0"/>
              </a:rPr>
              <a:t>w Działaniu 10.2</a:t>
            </a:r>
          </a:p>
        </p:txBody>
      </p:sp>
    </p:spTree>
    <p:extLst>
      <p:ext uri="{BB962C8B-B14F-4D97-AF65-F5344CB8AC3E}">
        <p14:creationId xmlns:p14="http://schemas.microsoft.com/office/powerpoint/2010/main" xmlns="" val="2125708592"/>
      </p:ext>
    </p:extLst>
  </p:cSld>
  <p:clrMapOvr>
    <a:masterClrMapping/>
  </p:clrMapOvr>
  <p:transition spd="med">
    <p:fade/>
  </p:transition>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3"/>
          <p:cNvSpPr>
            <a:spLocks noGrp="1"/>
          </p:cNvSpPr>
          <p:nvPr>
            <p:ph type="title"/>
          </p:nvPr>
        </p:nvSpPr>
        <p:spPr>
          <a:xfrm>
            <a:off x="457200" y="1045179"/>
            <a:ext cx="8229600" cy="647548"/>
          </a:xfrm>
        </p:spPr>
        <p:txBody>
          <a:bodyPr/>
          <a:lstStyle/>
          <a:p>
            <a:r>
              <a:rPr lang="pl-PL" sz="2800" b="1" dirty="0"/>
              <a:t>TYP 10.2.D – warunek zakupu doposażenia</a:t>
            </a: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70</a:t>
            </a:fld>
            <a:endParaRPr lang="pl-PL" altLang="pl-PL"/>
          </a:p>
        </p:txBody>
      </p:sp>
      <p:sp>
        <p:nvSpPr>
          <p:cNvPr id="7" name="Prostokąt zaokrąglony 6"/>
          <p:cNvSpPr/>
          <p:nvPr/>
        </p:nvSpPr>
        <p:spPr>
          <a:xfrm>
            <a:off x="179512" y="1916832"/>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a:solidFill>
                <a:schemeClr val="tx1"/>
              </a:solidFill>
              <a:latin typeface="Arial" pitchFamily="34" charset="0"/>
              <a:cs typeface="Arial" pitchFamily="34" charset="0"/>
            </a:endParaRPr>
          </a:p>
        </p:txBody>
      </p:sp>
      <p:sp>
        <p:nvSpPr>
          <p:cNvPr id="8" name="pole tekstowe 7"/>
          <p:cNvSpPr txBox="1"/>
          <p:nvPr/>
        </p:nvSpPr>
        <p:spPr>
          <a:xfrm>
            <a:off x="489133" y="1692727"/>
            <a:ext cx="7632848" cy="4464496"/>
          </a:xfrm>
          <a:prstGeom prst="rect">
            <a:avLst/>
          </a:prstGeom>
          <a:noFill/>
        </p:spPr>
        <p:txBody>
          <a:bodyPr wrap="square" rtlCol="0">
            <a:normAutofit/>
          </a:bodyPr>
          <a:lstStyle/>
          <a:p>
            <a:pPr marL="0" indent="0">
              <a:buNone/>
            </a:pPr>
            <a:endParaRPr lang="pl-PL" sz="1600" b="1" i="1" u="sng" dirty="0"/>
          </a:p>
          <a:p>
            <a:pPr marL="514350" indent="-514350" algn="ctr"/>
            <a:endParaRPr lang="pl-PL" sz="2800" dirty="0">
              <a:latin typeface="+mn-lt"/>
            </a:endParaRPr>
          </a:p>
          <a:p>
            <a:pPr marL="514350" indent="-514350" algn="ctr"/>
            <a:endParaRPr lang="pl-PL" sz="2800" dirty="0">
              <a:latin typeface="+mn-lt"/>
            </a:endParaRPr>
          </a:p>
          <a:p>
            <a:pPr marL="514350" indent="-514350" algn="ctr"/>
            <a:r>
              <a:rPr lang="pl-PL" sz="2800" dirty="0">
                <a:latin typeface="+mn-lt"/>
              </a:rPr>
              <a:t>doposażenie może być wsparciem uzupełniającym dla wsparcia skierowanego bezpośrednio do uczniów</a:t>
            </a:r>
          </a:p>
          <a:p>
            <a:pPr marL="514350" indent="-514350" algn="ctr"/>
            <a:endParaRPr lang="pl-PL" sz="2800" dirty="0">
              <a:latin typeface="+mn-lt"/>
            </a:endParaRPr>
          </a:p>
          <a:p>
            <a:pPr marL="514350" indent="-514350" algn="ctr"/>
            <a:r>
              <a:rPr lang="pl-PL" sz="2800" b="1" dirty="0">
                <a:latin typeface="+mn-lt"/>
              </a:rPr>
              <a:t>zajęcia dla uczniów + doposażenie</a:t>
            </a:r>
          </a:p>
          <a:p>
            <a:pPr marL="514350" indent="-514350" algn="just"/>
            <a:endParaRPr lang="pl-PL" sz="3200" dirty="0">
              <a:latin typeface="+mn-lt"/>
            </a:endParaRPr>
          </a:p>
          <a:p>
            <a:pPr algn="just"/>
            <a:endParaRPr lang="pl-PL" sz="3000" dirty="0">
              <a:latin typeface="+mn-lt"/>
            </a:endParaRPr>
          </a:p>
          <a:p>
            <a:pPr lvl="0" algn="just"/>
            <a:endParaRPr lang="pl-PL" sz="3000" dirty="0">
              <a:latin typeface="+mn-lt"/>
            </a:endParaRPr>
          </a:p>
          <a:p>
            <a:pPr algn="ctr"/>
            <a:endParaRPr lang="pl-PL" sz="3000" b="1" dirty="0">
              <a:latin typeface="+mn-lt"/>
              <a:cs typeface="Arial" pitchFamily="34" charset="0"/>
            </a:endParaRPr>
          </a:p>
        </p:txBody>
      </p:sp>
    </p:spTree>
    <p:extLst>
      <p:ext uri="{BB962C8B-B14F-4D97-AF65-F5344CB8AC3E}">
        <p14:creationId xmlns:p14="http://schemas.microsoft.com/office/powerpoint/2010/main" xmlns="" val="223642098"/>
      </p:ext>
    </p:extLst>
  </p:cSld>
  <p:clrMapOvr>
    <a:masterClrMapping/>
  </p:clrMapOvr>
  <p:transition spd="med">
    <p:fade/>
  </p:transition>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3"/>
          <p:cNvSpPr>
            <a:spLocks noGrp="1"/>
          </p:cNvSpPr>
          <p:nvPr>
            <p:ph type="title"/>
          </p:nvPr>
        </p:nvSpPr>
        <p:spPr>
          <a:xfrm>
            <a:off x="457200" y="1045179"/>
            <a:ext cx="8229600" cy="647548"/>
          </a:xfrm>
        </p:spPr>
        <p:txBody>
          <a:bodyPr/>
          <a:lstStyle/>
          <a:p>
            <a:r>
              <a:rPr lang="pl-PL" sz="2800" b="1" dirty="0"/>
              <a:t>TYP 10.2.D – doposażenie</a:t>
            </a: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71</a:t>
            </a:fld>
            <a:endParaRPr lang="pl-PL" altLang="pl-PL"/>
          </a:p>
        </p:txBody>
      </p:sp>
      <p:sp>
        <p:nvSpPr>
          <p:cNvPr id="7" name="Prostokąt zaokrąglony 6"/>
          <p:cNvSpPr/>
          <p:nvPr/>
        </p:nvSpPr>
        <p:spPr>
          <a:xfrm>
            <a:off x="179512" y="1916832"/>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r>
              <a:rPr lang="pl-PL" sz="2000" dirty="0">
                <a:solidFill>
                  <a:schemeClr val="tx1"/>
                </a:solidFill>
              </a:rPr>
              <a:t>Wydatki </a:t>
            </a:r>
            <a:r>
              <a:rPr lang="pl-PL" sz="2000" dirty="0" err="1">
                <a:solidFill>
                  <a:schemeClr val="tx1"/>
                </a:solidFill>
              </a:rPr>
              <a:t>kwalifikowalne</a:t>
            </a:r>
            <a:r>
              <a:rPr lang="pl-PL" sz="2000" dirty="0">
                <a:solidFill>
                  <a:schemeClr val="tx1"/>
                </a:solidFill>
              </a:rPr>
              <a:t>:</a:t>
            </a:r>
          </a:p>
          <a:p>
            <a:pPr lvl="1" algn="just">
              <a:buFont typeface="Arial" pitchFamily="34" charset="0"/>
              <a:buChar char="•"/>
            </a:pPr>
            <a:r>
              <a:rPr lang="pl-PL" sz="2000" dirty="0">
                <a:solidFill>
                  <a:schemeClr val="tx1"/>
                </a:solidFill>
              </a:rPr>
              <a:t>specjalistyczne oprogramowanie; </a:t>
            </a:r>
          </a:p>
          <a:p>
            <a:pPr lvl="1" algn="just">
              <a:buFont typeface="Arial" pitchFamily="34" charset="0"/>
              <a:buChar char="•"/>
            </a:pPr>
            <a:r>
              <a:rPr lang="pl-PL" sz="2000" dirty="0" smtClean="0">
                <a:solidFill>
                  <a:schemeClr val="tx1"/>
                </a:solidFill>
              </a:rPr>
              <a:t>materiały do prowadzenia diagnozy oraz działań ukierunkowanych na wspieranie edukacji włączającej, rozwijanie potencjału rozwojowego uczniów  oraz poprawę funkcjonowania uczniów, w szczególności w zakresie komunikowania się z innymi, uczenia się oraz kompetencji emocjonalno-społecznych;</a:t>
            </a:r>
          </a:p>
          <a:p>
            <a:pPr lvl="1" algn="just">
              <a:buFont typeface="Arial" pitchFamily="34" charset="0"/>
              <a:buChar char="•"/>
            </a:pPr>
            <a:r>
              <a:rPr lang="pl-PL" sz="2000" dirty="0" smtClean="0">
                <a:solidFill>
                  <a:schemeClr val="tx1"/>
                </a:solidFill>
              </a:rPr>
              <a:t>specjalistyczny sprzęt, wspierający funkcjonowanie uczniów z </a:t>
            </a:r>
            <a:r>
              <a:rPr lang="pl-PL" sz="2000" dirty="0" err="1" smtClean="0">
                <a:solidFill>
                  <a:schemeClr val="tx1"/>
                </a:solidFill>
              </a:rPr>
              <a:t>niepelnosprawnością</a:t>
            </a:r>
            <a:r>
              <a:rPr lang="pl-PL" sz="2000" dirty="0" smtClean="0">
                <a:solidFill>
                  <a:schemeClr val="tx1"/>
                </a:solidFill>
              </a:rPr>
              <a:t>;</a:t>
            </a:r>
            <a:endParaRPr lang="pl-PL" sz="2000" dirty="0">
              <a:solidFill>
                <a:schemeClr val="tx1"/>
              </a:solidFill>
            </a:endParaRPr>
          </a:p>
          <a:p>
            <a:pPr lvl="1" algn="just">
              <a:buFont typeface="Arial" pitchFamily="34" charset="0"/>
              <a:buChar char="•"/>
            </a:pPr>
            <a:r>
              <a:rPr lang="pl-PL" sz="2000" dirty="0" smtClean="0">
                <a:solidFill>
                  <a:schemeClr val="tx1"/>
                </a:solidFill>
              </a:rPr>
              <a:t>podręczniki </a:t>
            </a:r>
            <a:r>
              <a:rPr lang="pl-PL" sz="2000" dirty="0">
                <a:solidFill>
                  <a:schemeClr val="tx1"/>
                </a:solidFill>
              </a:rPr>
              <a:t>szkolne i materiały dydaktyczne dostosowane do potrzeb uczniów z niepełnosprawnością; </a:t>
            </a:r>
          </a:p>
          <a:p>
            <a:pPr marL="457200" indent="-457200" algn="just">
              <a:buAutoNum type="alphaLcParenR"/>
            </a:pPr>
            <a:endParaRPr lang="pl-PL" sz="2000" dirty="0">
              <a:solidFill>
                <a:schemeClr val="tx1"/>
              </a:solidFill>
              <a:cs typeface="Arial" pitchFamily="34" charset="0"/>
            </a:endParaRPr>
          </a:p>
        </p:txBody>
      </p:sp>
      <p:sp>
        <p:nvSpPr>
          <p:cNvPr id="8" name="pole tekstowe 7"/>
          <p:cNvSpPr txBox="1"/>
          <p:nvPr/>
        </p:nvSpPr>
        <p:spPr>
          <a:xfrm>
            <a:off x="489133" y="1692727"/>
            <a:ext cx="7632848" cy="4464496"/>
          </a:xfrm>
          <a:prstGeom prst="rect">
            <a:avLst/>
          </a:prstGeom>
          <a:noFill/>
        </p:spPr>
        <p:txBody>
          <a:bodyPr wrap="square" rtlCol="0">
            <a:normAutofit/>
          </a:bodyPr>
          <a:lstStyle/>
          <a:p>
            <a:pPr marL="0" indent="0">
              <a:buNone/>
            </a:pPr>
            <a:endParaRPr lang="pl-PL" sz="1600" b="1" i="1" u="sng" dirty="0"/>
          </a:p>
          <a:p>
            <a:pPr marL="514350" indent="-514350" algn="ctr"/>
            <a:endParaRPr lang="pl-PL" sz="2800" dirty="0">
              <a:latin typeface="+mn-lt"/>
            </a:endParaRPr>
          </a:p>
          <a:p>
            <a:pPr marL="514350" indent="-514350" algn="ctr"/>
            <a:endParaRPr lang="pl-PL" sz="2800" dirty="0">
              <a:latin typeface="+mn-lt"/>
            </a:endParaRPr>
          </a:p>
          <a:p>
            <a:pPr marL="514350" indent="-514350" algn="just"/>
            <a:endParaRPr lang="pl-PL" sz="3200" dirty="0">
              <a:latin typeface="+mn-lt"/>
            </a:endParaRPr>
          </a:p>
          <a:p>
            <a:pPr algn="just"/>
            <a:endParaRPr lang="pl-PL" sz="3000" dirty="0">
              <a:latin typeface="+mn-lt"/>
            </a:endParaRPr>
          </a:p>
          <a:p>
            <a:pPr lvl="0" algn="just"/>
            <a:endParaRPr lang="pl-PL" sz="3000" dirty="0">
              <a:latin typeface="+mn-lt"/>
            </a:endParaRPr>
          </a:p>
          <a:p>
            <a:pPr algn="ctr"/>
            <a:endParaRPr lang="pl-PL" sz="3000" b="1" dirty="0">
              <a:latin typeface="+mn-lt"/>
              <a:cs typeface="Arial" pitchFamily="34" charset="0"/>
            </a:endParaRPr>
          </a:p>
        </p:txBody>
      </p:sp>
    </p:spTree>
    <p:extLst>
      <p:ext uri="{BB962C8B-B14F-4D97-AF65-F5344CB8AC3E}">
        <p14:creationId xmlns:p14="http://schemas.microsoft.com/office/powerpoint/2010/main" xmlns="" val="223642098"/>
      </p:ext>
    </p:extLst>
  </p:cSld>
  <p:clrMapOvr>
    <a:masterClrMapping/>
  </p:clrMapOvr>
  <p:transition spd="med">
    <p:fade/>
  </p:transition>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3"/>
          <p:cNvSpPr>
            <a:spLocks noGrp="1"/>
          </p:cNvSpPr>
          <p:nvPr>
            <p:ph type="title"/>
          </p:nvPr>
        </p:nvSpPr>
        <p:spPr>
          <a:xfrm>
            <a:off x="457200" y="1045179"/>
            <a:ext cx="8229600" cy="647548"/>
          </a:xfrm>
        </p:spPr>
        <p:txBody>
          <a:bodyPr/>
          <a:lstStyle/>
          <a:p>
            <a:r>
              <a:rPr lang="pl-PL" sz="2800" b="1" dirty="0"/>
              <a:t>TYP 10.2.D – sposoby realizacji indywidualizacji</a:t>
            </a: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72</a:t>
            </a:fld>
            <a:endParaRPr lang="pl-PL" altLang="pl-PL"/>
          </a:p>
        </p:txBody>
      </p:sp>
      <p:sp>
        <p:nvSpPr>
          <p:cNvPr id="7" name="Prostokąt zaokrąglony 6"/>
          <p:cNvSpPr/>
          <p:nvPr/>
        </p:nvSpPr>
        <p:spPr>
          <a:xfrm>
            <a:off x="179512" y="1916832"/>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pl-PL" sz="2400" dirty="0">
                <a:solidFill>
                  <a:schemeClr val="tx1"/>
                </a:solidFill>
                <a:cs typeface="Arial" pitchFamily="34" charset="0"/>
              </a:rPr>
              <a:t>Wsparcie w zakresie indywidualizacji pracy może być realizowane na dwa sposoby:</a:t>
            </a:r>
          </a:p>
          <a:p>
            <a:pPr algn="ctr"/>
            <a:endParaRPr lang="pl-PL" sz="2400" dirty="0">
              <a:solidFill>
                <a:schemeClr val="tx1"/>
              </a:solidFill>
              <a:cs typeface="Arial" pitchFamily="34" charset="0"/>
            </a:endParaRPr>
          </a:p>
          <a:p>
            <a:pPr marL="342900" indent="-342900" algn="ctr">
              <a:buAutoNum type="arabicPeriod"/>
            </a:pPr>
            <a:r>
              <a:rPr lang="pl-PL" sz="2400" dirty="0">
                <a:solidFill>
                  <a:schemeClr val="tx1"/>
                </a:solidFill>
                <a:cs typeface="Arial" pitchFamily="34" charset="0"/>
              </a:rPr>
              <a:t>Jako </a:t>
            </a:r>
            <a:r>
              <a:rPr lang="pl-PL" sz="2400" b="1" dirty="0">
                <a:solidFill>
                  <a:schemeClr val="tx1"/>
                </a:solidFill>
                <a:cs typeface="Arial" pitchFamily="34" charset="0"/>
              </a:rPr>
              <a:t>kompleksowe programy wspomagania szkół </a:t>
            </a:r>
          </a:p>
          <a:p>
            <a:pPr marL="342900" indent="-342900" algn="ctr"/>
            <a:r>
              <a:rPr lang="pl-PL" sz="2400" b="1" dirty="0">
                <a:solidFill>
                  <a:schemeClr val="tx1"/>
                </a:solidFill>
                <a:cs typeface="Arial" pitchFamily="34" charset="0"/>
              </a:rPr>
              <a:t>dla </a:t>
            </a:r>
            <a:r>
              <a:rPr lang="pl-PL" sz="2400" b="1" dirty="0" smtClean="0">
                <a:solidFill>
                  <a:schemeClr val="tx1"/>
                </a:solidFill>
                <a:cs typeface="Arial" pitchFamily="34" charset="0"/>
              </a:rPr>
              <a:t>klas IV-VIII szkoły podstawowej (wyjątek: PWS dla uczniów z niepełnosprawnością – na każdym etapie)</a:t>
            </a:r>
            <a:endParaRPr lang="pl-PL" sz="2400" b="1" dirty="0">
              <a:solidFill>
                <a:schemeClr val="tx1"/>
              </a:solidFill>
              <a:cs typeface="Arial" pitchFamily="34" charset="0"/>
            </a:endParaRPr>
          </a:p>
          <a:p>
            <a:pPr marL="342900" indent="-342900" algn="ctr"/>
            <a:endParaRPr lang="pl-PL" sz="2400" b="1" dirty="0">
              <a:solidFill>
                <a:schemeClr val="tx1"/>
              </a:solidFill>
              <a:cs typeface="Arial" pitchFamily="34" charset="0"/>
            </a:endParaRPr>
          </a:p>
          <a:p>
            <a:pPr marL="342900" indent="-342900" algn="ctr"/>
            <a:r>
              <a:rPr lang="pl-PL" sz="2400" dirty="0">
                <a:solidFill>
                  <a:schemeClr val="tx1"/>
                </a:solidFill>
                <a:cs typeface="Arial" pitchFamily="34" charset="0"/>
              </a:rPr>
              <a:t>2. Jako </a:t>
            </a:r>
            <a:r>
              <a:rPr lang="pl-PL" sz="2400" b="1" dirty="0">
                <a:solidFill>
                  <a:schemeClr val="tx1"/>
                </a:solidFill>
                <a:cs typeface="Arial" pitchFamily="34" charset="0"/>
              </a:rPr>
              <a:t>zajęcia uzupełniające ofertę szkoły </a:t>
            </a:r>
            <a:r>
              <a:rPr lang="pl-PL" sz="2400" dirty="0">
                <a:solidFill>
                  <a:schemeClr val="tx1"/>
                </a:solidFill>
                <a:cs typeface="Arial" pitchFamily="34" charset="0"/>
              </a:rPr>
              <a:t/>
            </a:r>
            <a:br>
              <a:rPr lang="pl-PL" sz="2400" dirty="0">
                <a:solidFill>
                  <a:schemeClr val="tx1"/>
                </a:solidFill>
                <a:cs typeface="Arial" pitchFamily="34" charset="0"/>
              </a:rPr>
            </a:br>
            <a:r>
              <a:rPr lang="pl-PL" sz="2400" dirty="0">
                <a:solidFill>
                  <a:schemeClr val="tx1"/>
                </a:solidFill>
                <a:cs typeface="Arial" pitchFamily="34" charset="0"/>
              </a:rPr>
              <a:t>(</a:t>
            </a:r>
            <a:r>
              <a:rPr lang="pl-PL" sz="2400" b="1" dirty="0">
                <a:solidFill>
                  <a:schemeClr val="tx1"/>
                </a:solidFill>
                <a:cs typeface="Arial" pitchFamily="34" charset="0"/>
              </a:rPr>
              <a:t>bezpośrednie wsparcie uczniów</a:t>
            </a:r>
            <a:r>
              <a:rPr lang="pl-PL" sz="2400" dirty="0">
                <a:solidFill>
                  <a:schemeClr val="tx1"/>
                </a:solidFill>
                <a:cs typeface="Arial" pitchFamily="34" charset="0"/>
              </a:rPr>
              <a:t>) </a:t>
            </a:r>
          </a:p>
          <a:p>
            <a:pPr marL="342900" indent="-342900" algn="ctr"/>
            <a:r>
              <a:rPr lang="pl-PL" sz="2400" b="1" dirty="0" smtClean="0">
                <a:solidFill>
                  <a:schemeClr val="tx1"/>
                </a:solidFill>
                <a:cs typeface="Arial" pitchFamily="34" charset="0"/>
              </a:rPr>
              <a:t>na każdym etapie edukacyjnym</a:t>
            </a:r>
            <a:endParaRPr lang="pl-PL" sz="2400" b="1" dirty="0">
              <a:solidFill>
                <a:schemeClr val="tx1"/>
              </a:solidFill>
              <a:cs typeface="Arial" pitchFamily="34" charset="0"/>
            </a:endParaRPr>
          </a:p>
        </p:txBody>
      </p:sp>
      <p:sp>
        <p:nvSpPr>
          <p:cNvPr id="8" name="pole tekstowe 7"/>
          <p:cNvSpPr txBox="1"/>
          <p:nvPr/>
        </p:nvSpPr>
        <p:spPr>
          <a:xfrm>
            <a:off x="489133" y="1692727"/>
            <a:ext cx="7632848" cy="4464496"/>
          </a:xfrm>
          <a:prstGeom prst="rect">
            <a:avLst/>
          </a:prstGeom>
          <a:noFill/>
        </p:spPr>
        <p:txBody>
          <a:bodyPr wrap="square" rtlCol="0">
            <a:normAutofit/>
          </a:bodyPr>
          <a:lstStyle/>
          <a:p>
            <a:pPr marL="0" indent="0">
              <a:buNone/>
            </a:pPr>
            <a:endParaRPr lang="pl-PL" sz="1600" b="1" i="1" u="sng" dirty="0"/>
          </a:p>
          <a:p>
            <a:pPr marL="514350" indent="-514350" algn="ctr"/>
            <a:endParaRPr lang="pl-PL" sz="2800" dirty="0">
              <a:latin typeface="+mn-lt"/>
            </a:endParaRPr>
          </a:p>
          <a:p>
            <a:pPr marL="514350" indent="-514350" algn="ctr"/>
            <a:endParaRPr lang="pl-PL" sz="2800" dirty="0">
              <a:latin typeface="+mn-lt"/>
            </a:endParaRPr>
          </a:p>
          <a:p>
            <a:pPr marL="514350" indent="-514350" algn="just"/>
            <a:endParaRPr lang="pl-PL" sz="3200" dirty="0">
              <a:latin typeface="+mn-lt"/>
            </a:endParaRPr>
          </a:p>
          <a:p>
            <a:pPr algn="just"/>
            <a:endParaRPr lang="pl-PL" sz="3000" dirty="0">
              <a:latin typeface="+mn-lt"/>
            </a:endParaRPr>
          </a:p>
          <a:p>
            <a:pPr lvl="0" algn="just"/>
            <a:endParaRPr lang="pl-PL" sz="3000" dirty="0">
              <a:latin typeface="+mn-lt"/>
            </a:endParaRPr>
          </a:p>
          <a:p>
            <a:pPr algn="ctr"/>
            <a:endParaRPr lang="pl-PL" sz="3000" b="1" dirty="0">
              <a:latin typeface="+mn-lt"/>
              <a:cs typeface="Arial" pitchFamily="34" charset="0"/>
            </a:endParaRPr>
          </a:p>
        </p:txBody>
      </p:sp>
    </p:spTree>
    <p:extLst>
      <p:ext uri="{BB962C8B-B14F-4D97-AF65-F5344CB8AC3E}">
        <p14:creationId xmlns:p14="http://schemas.microsoft.com/office/powerpoint/2010/main" xmlns="" val="223642098"/>
      </p:ext>
    </p:extLst>
  </p:cSld>
  <p:clrMapOvr>
    <a:masterClrMapping/>
  </p:clrMapOvr>
  <p:transition spd="med">
    <p:fade/>
  </p:transition>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3"/>
          <p:cNvSpPr>
            <a:spLocks noGrp="1"/>
          </p:cNvSpPr>
          <p:nvPr>
            <p:ph type="title"/>
          </p:nvPr>
        </p:nvSpPr>
        <p:spPr>
          <a:xfrm>
            <a:off x="457200" y="1045179"/>
            <a:ext cx="8229600" cy="647548"/>
          </a:xfrm>
        </p:spPr>
        <p:txBody>
          <a:bodyPr/>
          <a:lstStyle/>
          <a:p>
            <a:r>
              <a:rPr lang="pl-PL" sz="2800" b="1" dirty="0"/>
              <a:t>TYP 10.2.D – kompleksowe programy wspomagania (KPW)</a:t>
            </a: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73</a:t>
            </a:fld>
            <a:endParaRPr lang="pl-PL" altLang="pl-PL"/>
          </a:p>
        </p:txBody>
      </p:sp>
      <p:sp>
        <p:nvSpPr>
          <p:cNvPr id="7" name="Prostokąt zaokrąglony 6"/>
          <p:cNvSpPr/>
          <p:nvPr/>
        </p:nvSpPr>
        <p:spPr>
          <a:xfrm>
            <a:off x="179512" y="1916832"/>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r>
              <a:rPr lang="pl-PL" sz="2400" dirty="0">
                <a:solidFill>
                  <a:schemeClr val="tx1"/>
                </a:solidFill>
                <a:cs typeface="Arial" pitchFamily="34" charset="0"/>
              </a:rPr>
              <a:t>Obejmuje co najmniej </a:t>
            </a:r>
            <a:r>
              <a:rPr lang="pl-PL" sz="2400" b="1" dirty="0">
                <a:solidFill>
                  <a:schemeClr val="tx1"/>
                </a:solidFill>
                <a:cs typeface="Arial" pitchFamily="34" charset="0"/>
              </a:rPr>
              <a:t>3 formy wsparcia</a:t>
            </a:r>
            <a:r>
              <a:rPr lang="pl-PL" sz="2400" dirty="0">
                <a:solidFill>
                  <a:schemeClr val="tx1"/>
                </a:solidFill>
                <a:cs typeface="Arial" pitchFamily="34" charset="0"/>
              </a:rPr>
              <a:t>:</a:t>
            </a:r>
          </a:p>
          <a:p>
            <a:pPr marL="457200" indent="-457200" algn="just">
              <a:buAutoNum type="alphaLcParenR"/>
            </a:pPr>
            <a:r>
              <a:rPr lang="pl-PL" sz="2400" dirty="0">
                <a:solidFill>
                  <a:schemeClr val="tx1"/>
                </a:solidFill>
                <a:cs typeface="Arial" pitchFamily="34" charset="0"/>
              </a:rPr>
              <a:t>doposażenie</a:t>
            </a:r>
          </a:p>
          <a:p>
            <a:pPr marL="457200" indent="-457200" algn="just">
              <a:buAutoNum type="alphaLcParenR"/>
            </a:pPr>
            <a:r>
              <a:rPr lang="pl-PL" sz="2400" dirty="0">
                <a:solidFill>
                  <a:schemeClr val="tx1"/>
                </a:solidFill>
                <a:cs typeface="Arial" pitchFamily="34" charset="0"/>
              </a:rPr>
              <a:t>wsparcie uczniów</a:t>
            </a:r>
          </a:p>
          <a:p>
            <a:pPr marL="457200" indent="-457200" algn="just">
              <a:buAutoNum type="alphaLcParenR"/>
            </a:pPr>
            <a:r>
              <a:rPr lang="pl-PL" sz="2400" dirty="0">
                <a:solidFill>
                  <a:schemeClr val="tx1"/>
                </a:solidFill>
              </a:rPr>
              <a:t>przygotowanie nauczycieli do prowadzenia procesu indywidualizacji pracy z uczniem (forma wsparcia z typu projektu 10.2.G)</a:t>
            </a:r>
          </a:p>
          <a:p>
            <a:pPr marL="457200" indent="-457200" algn="just">
              <a:buAutoNum type="alphaLcParenR"/>
            </a:pPr>
            <a:endParaRPr lang="pl-PL" sz="2400" dirty="0">
              <a:solidFill>
                <a:schemeClr val="tx1"/>
              </a:solidFill>
              <a:cs typeface="Arial" pitchFamily="34" charset="0"/>
            </a:endParaRPr>
          </a:p>
          <a:p>
            <a:pPr marL="457200" indent="-457200" algn="ctr"/>
            <a:endParaRPr lang="pl-PL" sz="2400" b="1" dirty="0">
              <a:solidFill>
                <a:schemeClr val="tx1"/>
              </a:solidFill>
              <a:cs typeface="Arial" pitchFamily="34" charset="0"/>
            </a:endParaRPr>
          </a:p>
          <a:p>
            <a:pPr marL="457200" indent="-457200" algn="ctr"/>
            <a:endParaRPr lang="pl-PL" sz="2400" b="1" dirty="0">
              <a:solidFill>
                <a:schemeClr val="tx1"/>
              </a:solidFill>
              <a:cs typeface="Arial" pitchFamily="34" charset="0"/>
            </a:endParaRPr>
          </a:p>
        </p:txBody>
      </p:sp>
      <p:sp>
        <p:nvSpPr>
          <p:cNvPr id="8" name="pole tekstowe 7"/>
          <p:cNvSpPr txBox="1"/>
          <p:nvPr/>
        </p:nvSpPr>
        <p:spPr>
          <a:xfrm>
            <a:off x="489133" y="1692727"/>
            <a:ext cx="7632848" cy="4464496"/>
          </a:xfrm>
          <a:prstGeom prst="rect">
            <a:avLst/>
          </a:prstGeom>
          <a:noFill/>
        </p:spPr>
        <p:txBody>
          <a:bodyPr wrap="square" rtlCol="0">
            <a:normAutofit/>
          </a:bodyPr>
          <a:lstStyle/>
          <a:p>
            <a:pPr marL="0" indent="0">
              <a:buNone/>
            </a:pPr>
            <a:endParaRPr lang="pl-PL" sz="1600" b="1" i="1" u="sng" dirty="0"/>
          </a:p>
          <a:p>
            <a:pPr marL="514350" indent="-514350" algn="ctr"/>
            <a:endParaRPr lang="pl-PL" sz="2800" dirty="0">
              <a:latin typeface="+mn-lt"/>
            </a:endParaRPr>
          </a:p>
          <a:p>
            <a:pPr marL="514350" indent="-514350" algn="ctr"/>
            <a:endParaRPr lang="pl-PL" sz="2800" dirty="0">
              <a:latin typeface="+mn-lt"/>
            </a:endParaRPr>
          </a:p>
          <a:p>
            <a:pPr marL="514350" indent="-514350" algn="just"/>
            <a:endParaRPr lang="pl-PL" sz="3200" dirty="0">
              <a:latin typeface="+mn-lt"/>
            </a:endParaRPr>
          </a:p>
          <a:p>
            <a:pPr algn="just"/>
            <a:endParaRPr lang="pl-PL" sz="3000" dirty="0">
              <a:latin typeface="+mn-lt"/>
            </a:endParaRPr>
          </a:p>
          <a:p>
            <a:pPr lvl="0" algn="just"/>
            <a:endParaRPr lang="pl-PL" sz="3000" dirty="0">
              <a:latin typeface="+mn-lt"/>
            </a:endParaRPr>
          </a:p>
          <a:p>
            <a:pPr algn="ctr"/>
            <a:endParaRPr lang="pl-PL" sz="3000" b="1" dirty="0">
              <a:latin typeface="+mn-lt"/>
              <a:cs typeface="Arial" pitchFamily="34" charset="0"/>
            </a:endParaRPr>
          </a:p>
        </p:txBody>
      </p:sp>
    </p:spTree>
    <p:extLst>
      <p:ext uri="{BB962C8B-B14F-4D97-AF65-F5344CB8AC3E}">
        <p14:creationId xmlns:p14="http://schemas.microsoft.com/office/powerpoint/2010/main" xmlns="" val="223642098"/>
      </p:ext>
    </p:extLst>
  </p:cSld>
  <p:clrMapOvr>
    <a:masterClrMapping/>
  </p:clrMapOvr>
  <p:transition spd="med">
    <p:fade/>
  </p:transition>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3"/>
          <p:cNvSpPr>
            <a:spLocks noGrp="1"/>
          </p:cNvSpPr>
          <p:nvPr>
            <p:ph type="title"/>
          </p:nvPr>
        </p:nvSpPr>
        <p:spPr>
          <a:xfrm>
            <a:off x="457200" y="1045179"/>
            <a:ext cx="8229600" cy="647548"/>
          </a:xfrm>
        </p:spPr>
        <p:txBody>
          <a:bodyPr/>
          <a:lstStyle/>
          <a:p>
            <a:r>
              <a:rPr lang="pl-PL" sz="2800" b="1" dirty="0"/>
              <a:t>TYP 10.2.D – zajęcia uzupełniające ofertę</a:t>
            </a: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74</a:t>
            </a:fld>
            <a:endParaRPr lang="pl-PL" altLang="pl-PL"/>
          </a:p>
        </p:txBody>
      </p:sp>
      <p:sp>
        <p:nvSpPr>
          <p:cNvPr id="7" name="Prostokąt zaokrąglony 6"/>
          <p:cNvSpPr/>
          <p:nvPr/>
        </p:nvSpPr>
        <p:spPr>
          <a:xfrm>
            <a:off x="179512" y="1916832"/>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buFont typeface="Arial" pitchFamily="34" charset="0"/>
              <a:buChar char="•"/>
            </a:pPr>
            <a:r>
              <a:rPr lang="pl-PL" sz="2000" dirty="0">
                <a:solidFill>
                  <a:schemeClr val="tx1"/>
                </a:solidFill>
              </a:rPr>
              <a:t>zajęcia specjalistyczne</a:t>
            </a:r>
            <a:r>
              <a:rPr lang="pl-PL" sz="2000" dirty="0" smtClean="0">
                <a:solidFill>
                  <a:schemeClr val="tx1"/>
                </a:solidFill>
              </a:rPr>
              <a:t>: </a:t>
            </a:r>
            <a:r>
              <a:rPr lang="pl-PL" sz="2000" dirty="0" err="1" smtClean="0">
                <a:solidFill>
                  <a:schemeClr val="tx1"/>
                </a:solidFill>
              </a:rPr>
              <a:t>korekcyjno–kompensacyjne</a:t>
            </a:r>
            <a:r>
              <a:rPr lang="pl-PL" sz="2000" dirty="0" smtClean="0">
                <a:solidFill>
                  <a:schemeClr val="tx1"/>
                </a:solidFill>
              </a:rPr>
              <a:t>, logopedyczne, socjoterapeutyczne i </a:t>
            </a:r>
            <a:r>
              <a:rPr lang="pl-PL" sz="2000" dirty="0" err="1" smtClean="0">
                <a:solidFill>
                  <a:schemeClr val="tx1"/>
                </a:solidFill>
              </a:rPr>
              <a:t>psychoedukacyjne</a:t>
            </a:r>
            <a:r>
              <a:rPr lang="pl-PL" sz="2000" dirty="0" smtClean="0">
                <a:solidFill>
                  <a:schemeClr val="tx1"/>
                </a:solidFill>
              </a:rPr>
              <a:t> oraz inne zajęcia o charakterze terapeutycznym a także zajęcia rozwijające umiejętności uczenia się; </a:t>
            </a:r>
            <a:endParaRPr lang="pl-PL" sz="2000" dirty="0">
              <a:solidFill>
                <a:schemeClr val="tx1"/>
              </a:solidFill>
            </a:endParaRPr>
          </a:p>
          <a:p>
            <a:pPr algn="just">
              <a:buFont typeface="Arial" pitchFamily="34" charset="0"/>
              <a:buChar char="•"/>
            </a:pPr>
            <a:r>
              <a:rPr lang="pl-PL" sz="2000" dirty="0">
                <a:solidFill>
                  <a:schemeClr val="tx1"/>
                </a:solidFill>
              </a:rPr>
              <a:t>zajęcia dydaktyczno – wyrównawcze;</a:t>
            </a:r>
          </a:p>
          <a:p>
            <a:pPr algn="just">
              <a:buFont typeface="Arial" pitchFamily="34" charset="0"/>
              <a:buChar char="•"/>
            </a:pPr>
            <a:r>
              <a:rPr lang="pl-PL" sz="2000" dirty="0">
                <a:solidFill>
                  <a:schemeClr val="tx1"/>
                </a:solidFill>
              </a:rPr>
              <a:t>warsztaty; </a:t>
            </a:r>
          </a:p>
          <a:p>
            <a:pPr algn="just">
              <a:buFont typeface="Arial" pitchFamily="34" charset="0"/>
              <a:buChar char="•"/>
            </a:pPr>
            <a:r>
              <a:rPr lang="pl-PL" sz="2000" dirty="0">
                <a:solidFill>
                  <a:schemeClr val="tx1"/>
                </a:solidFill>
              </a:rPr>
              <a:t>porady i konsultacje; </a:t>
            </a:r>
          </a:p>
          <a:p>
            <a:pPr algn="just">
              <a:buFont typeface="Arial" pitchFamily="34" charset="0"/>
              <a:buChar char="•"/>
            </a:pPr>
            <a:endParaRPr lang="pl-PL" sz="2000" dirty="0">
              <a:solidFill>
                <a:schemeClr val="tx1"/>
              </a:solidFill>
            </a:endParaRPr>
          </a:p>
          <a:p>
            <a:pPr algn="ctr"/>
            <a:r>
              <a:rPr lang="pl-PL" sz="2000" dirty="0">
                <a:solidFill>
                  <a:schemeClr val="tx1"/>
                </a:solidFill>
              </a:rPr>
              <a:t>Powyższe formy wsparcia powinny być realizowane </a:t>
            </a:r>
          </a:p>
          <a:p>
            <a:pPr algn="ctr"/>
            <a:r>
              <a:rPr lang="pl-PL" sz="2000" b="1" dirty="0">
                <a:solidFill>
                  <a:schemeClr val="tx1"/>
                </a:solidFill>
              </a:rPr>
              <a:t>we współpracy z rodzicami.</a:t>
            </a:r>
          </a:p>
          <a:p>
            <a:pPr algn="ctr"/>
            <a:endParaRPr lang="pl-PL" sz="2000" b="1" dirty="0">
              <a:solidFill>
                <a:schemeClr val="tx1"/>
              </a:solidFill>
            </a:endParaRPr>
          </a:p>
          <a:p>
            <a:pPr algn="ctr"/>
            <a:r>
              <a:rPr lang="pl-PL" sz="2000" dirty="0">
                <a:solidFill>
                  <a:schemeClr val="tx1"/>
                </a:solidFill>
              </a:rPr>
              <a:t>Zajęcia uzupełniające ofertę mogą być realizowane na każdym etapie edukacyjnym.</a:t>
            </a:r>
          </a:p>
          <a:p>
            <a:pPr marL="457200" indent="-457200" algn="just">
              <a:buAutoNum type="alphaLcParenR"/>
            </a:pPr>
            <a:endParaRPr lang="pl-PL" sz="2400" dirty="0">
              <a:solidFill>
                <a:schemeClr val="tx1"/>
              </a:solidFill>
              <a:cs typeface="Arial" pitchFamily="34" charset="0"/>
            </a:endParaRPr>
          </a:p>
        </p:txBody>
      </p:sp>
      <p:sp>
        <p:nvSpPr>
          <p:cNvPr id="8" name="pole tekstowe 7"/>
          <p:cNvSpPr txBox="1"/>
          <p:nvPr/>
        </p:nvSpPr>
        <p:spPr>
          <a:xfrm>
            <a:off x="489133" y="1692727"/>
            <a:ext cx="7632848" cy="4464496"/>
          </a:xfrm>
          <a:prstGeom prst="rect">
            <a:avLst/>
          </a:prstGeom>
          <a:noFill/>
        </p:spPr>
        <p:txBody>
          <a:bodyPr wrap="square" rtlCol="0">
            <a:normAutofit/>
          </a:bodyPr>
          <a:lstStyle/>
          <a:p>
            <a:pPr marL="0" indent="0">
              <a:buNone/>
            </a:pPr>
            <a:endParaRPr lang="pl-PL" sz="1600" b="1" i="1" u="sng" dirty="0"/>
          </a:p>
          <a:p>
            <a:pPr marL="514350" indent="-514350" algn="ctr"/>
            <a:endParaRPr lang="pl-PL" sz="2800" dirty="0">
              <a:latin typeface="+mn-lt"/>
            </a:endParaRPr>
          </a:p>
          <a:p>
            <a:pPr marL="514350" indent="-514350" algn="ctr"/>
            <a:endParaRPr lang="pl-PL" sz="2800" dirty="0">
              <a:latin typeface="+mn-lt"/>
            </a:endParaRPr>
          </a:p>
          <a:p>
            <a:pPr marL="514350" indent="-514350" algn="just"/>
            <a:endParaRPr lang="pl-PL" sz="3200" dirty="0">
              <a:latin typeface="+mn-lt"/>
            </a:endParaRPr>
          </a:p>
          <a:p>
            <a:pPr algn="just"/>
            <a:endParaRPr lang="pl-PL" sz="3000" dirty="0">
              <a:latin typeface="+mn-lt"/>
            </a:endParaRPr>
          </a:p>
          <a:p>
            <a:pPr lvl="0" algn="just"/>
            <a:endParaRPr lang="pl-PL" sz="3000" dirty="0">
              <a:latin typeface="+mn-lt"/>
            </a:endParaRPr>
          </a:p>
          <a:p>
            <a:pPr algn="ctr"/>
            <a:endParaRPr lang="pl-PL" sz="3000" b="1" dirty="0">
              <a:latin typeface="+mn-lt"/>
              <a:cs typeface="Arial" pitchFamily="34" charset="0"/>
            </a:endParaRPr>
          </a:p>
        </p:txBody>
      </p:sp>
    </p:spTree>
    <p:extLst>
      <p:ext uri="{BB962C8B-B14F-4D97-AF65-F5344CB8AC3E}">
        <p14:creationId xmlns:p14="http://schemas.microsoft.com/office/powerpoint/2010/main" xmlns="" val="223642098"/>
      </p:ext>
    </p:extLst>
  </p:cSld>
  <p:clrMapOvr>
    <a:masterClrMapping/>
  </p:clrMapOvr>
  <p:transition spd="med">
    <p:fade/>
  </p:transition>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3"/>
          <p:cNvSpPr>
            <a:spLocks noGrp="1"/>
          </p:cNvSpPr>
          <p:nvPr>
            <p:ph type="title"/>
          </p:nvPr>
        </p:nvSpPr>
        <p:spPr>
          <a:xfrm>
            <a:off x="457200" y="1045179"/>
            <a:ext cx="8229600" cy="647548"/>
          </a:xfrm>
        </p:spPr>
        <p:txBody>
          <a:bodyPr/>
          <a:lstStyle/>
          <a:p>
            <a:r>
              <a:rPr lang="pl-PL" sz="2400" b="1" dirty="0"/>
              <a:t>TYP 10.2.E – Doradztwo i opieka psychologiczno-pedagogiczna</a:t>
            </a: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75</a:t>
            </a:fld>
            <a:endParaRPr lang="pl-PL" altLang="pl-PL"/>
          </a:p>
        </p:txBody>
      </p:sp>
      <p:sp>
        <p:nvSpPr>
          <p:cNvPr id="7" name="Prostokąt zaokrąglony 6"/>
          <p:cNvSpPr/>
          <p:nvPr/>
        </p:nvSpPr>
        <p:spPr>
          <a:xfrm>
            <a:off x="179512" y="1916832"/>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r>
              <a:rPr lang="pl-PL" sz="2000" b="1" dirty="0">
                <a:solidFill>
                  <a:schemeClr val="tx1"/>
                </a:solidFill>
              </a:rPr>
              <a:t>10.2.E. </a:t>
            </a:r>
            <a:endParaRPr lang="pl-PL" sz="2000" dirty="0">
              <a:solidFill>
                <a:schemeClr val="tx1"/>
              </a:solidFill>
            </a:endParaRPr>
          </a:p>
          <a:p>
            <a:pPr algn="just"/>
            <a:r>
              <a:rPr lang="pl-PL" sz="2000" b="1" dirty="0">
                <a:solidFill>
                  <a:schemeClr val="tx1"/>
                </a:solidFill>
              </a:rPr>
              <a:t>Doradztwo i opieka psychologiczno-pedagogiczna dla uczniów</a:t>
            </a:r>
            <a:r>
              <a:rPr lang="pl-PL" sz="2000" dirty="0">
                <a:solidFill>
                  <a:schemeClr val="tx1"/>
                </a:solidFill>
              </a:rPr>
              <a:t>, ze szczególnym uwzględnieniem problematyki ucznia o specjalnych potrzebach rozwojowych i edukacyjnych (m.in. uczniowie z </a:t>
            </a:r>
            <a:r>
              <a:rPr lang="pl-PL" sz="2000" dirty="0" err="1">
                <a:solidFill>
                  <a:schemeClr val="tx1"/>
                </a:solidFill>
              </a:rPr>
              <a:t>niepełnosprawnościami</a:t>
            </a:r>
            <a:r>
              <a:rPr lang="pl-PL" sz="2000" dirty="0">
                <a:solidFill>
                  <a:schemeClr val="tx1"/>
                </a:solidFill>
              </a:rPr>
              <a:t>, uczniowie uzdolnieni, zagrożeni przedwczesnym kończeniem nauki).</a:t>
            </a:r>
          </a:p>
          <a:p>
            <a:pPr algn="just"/>
            <a:endParaRPr lang="pl-PL" sz="2000" dirty="0">
              <a:solidFill>
                <a:schemeClr val="tx1"/>
              </a:solidFill>
            </a:endParaRPr>
          </a:p>
          <a:p>
            <a:pPr algn="just"/>
            <a:r>
              <a:rPr lang="pl-PL" sz="2000" dirty="0">
                <a:solidFill>
                  <a:schemeClr val="tx1"/>
                </a:solidFill>
              </a:rPr>
              <a:t>Pomoc psychologiczno-pedagogiczna powinna być realizowana zgodnie z </a:t>
            </a:r>
            <a:r>
              <a:rPr lang="pl-PL" sz="2000" dirty="0" smtClean="0">
                <a:solidFill>
                  <a:schemeClr val="tx1"/>
                </a:solidFill>
              </a:rPr>
              <a:t>Rozporządzeniami </a:t>
            </a:r>
            <a:r>
              <a:rPr lang="pl-PL" sz="2000" dirty="0">
                <a:solidFill>
                  <a:schemeClr val="tx1"/>
                </a:solidFill>
              </a:rPr>
              <a:t>Ministra Edukacji Narodowej </a:t>
            </a:r>
            <a:r>
              <a:rPr lang="pl-PL" sz="2000" dirty="0" smtClean="0">
                <a:solidFill>
                  <a:schemeClr val="tx1"/>
                </a:solidFill>
              </a:rPr>
              <a:t>z 2013 </a:t>
            </a:r>
            <a:r>
              <a:rPr lang="pl-PL" sz="2000" dirty="0">
                <a:solidFill>
                  <a:schemeClr val="tx1"/>
                </a:solidFill>
              </a:rPr>
              <a:t>r</a:t>
            </a:r>
            <a:r>
              <a:rPr lang="pl-PL" sz="2000" dirty="0" smtClean="0">
                <a:solidFill>
                  <a:schemeClr val="tx1"/>
                </a:solidFill>
              </a:rPr>
              <a:t>. i z 2017 r. </a:t>
            </a:r>
            <a:r>
              <a:rPr lang="pl-PL" sz="2000" dirty="0">
                <a:solidFill>
                  <a:schemeClr val="tx1"/>
                </a:solidFill>
              </a:rPr>
              <a:t>w sprawie zasad udzielania i organizacji pomocy psychologiczno-pedagogicznej w publicznych przedszkolach, szkołach i placówkach.</a:t>
            </a:r>
          </a:p>
          <a:p>
            <a:pPr marL="457200" indent="-457200" algn="just">
              <a:buAutoNum type="alphaLcParenR"/>
            </a:pPr>
            <a:endParaRPr lang="pl-PL" sz="2400" dirty="0">
              <a:solidFill>
                <a:schemeClr val="tx1"/>
              </a:solidFill>
              <a:cs typeface="Arial" pitchFamily="34" charset="0"/>
            </a:endParaRPr>
          </a:p>
        </p:txBody>
      </p:sp>
      <p:sp>
        <p:nvSpPr>
          <p:cNvPr id="8" name="pole tekstowe 7"/>
          <p:cNvSpPr txBox="1"/>
          <p:nvPr/>
        </p:nvSpPr>
        <p:spPr>
          <a:xfrm>
            <a:off x="489133" y="1692727"/>
            <a:ext cx="7632848" cy="4464496"/>
          </a:xfrm>
          <a:prstGeom prst="rect">
            <a:avLst/>
          </a:prstGeom>
          <a:noFill/>
        </p:spPr>
        <p:txBody>
          <a:bodyPr wrap="square" rtlCol="0">
            <a:normAutofit/>
          </a:bodyPr>
          <a:lstStyle/>
          <a:p>
            <a:pPr marL="0" indent="0">
              <a:buNone/>
            </a:pPr>
            <a:endParaRPr lang="pl-PL" sz="1600" b="1" i="1" u="sng" dirty="0"/>
          </a:p>
          <a:p>
            <a:pPr marL="514350" indent="-514350" algn="ctr"/>
            <a:endParaRPr lang="pl-PL" sz="2800" dirty="0">
              <a:latin typeface="+mn-lt"/>
            </a:endParaRPr>
          </a:p>
          <a:p>
            <a:pPr marL="514350" indent="-514350" algn="ctr"/>
            <a:endParaRPr lang="pl-PL" sz="2800" dirty="0">
              <a:latin typeface="+mn-lt"/>
            </a:endParaRPr>
          </a:p>
          <a:p>
            <a:pPr marL="514350" indent="-514350" algn="just"/>
            <a:endParaRPr lang="pl-PL" sz="3200" dirty="0">
              <a:latin typeface="+mn-lt"/>
            </a:endParaRPr>
          </a:p>
          <a:p>
            <a:pPr algn="just"/>
            <a:endParaRPr lang="pl-PL" sz="3000" dirty="0">
              <a:latin typeface="+mn-lt"/>
            </a:endParaRPr>
          </a:p>
          <a:p>
            <a:pPr lvl="0" algn="just"/>
            <a:endParaRPr lang="pl-PL" sz="3000" dirty="0">
              <a:latin typeface="+mn-lt"/>
            </a:endParaRPr>
          </a:p>
          <a:p>
            <a:pPr algn="ctr"/>
            <a:endParaRPr lang="pl-PL" sz="3000" b="1" dirty="0">
              <a:latin typeface="+mn-lt"/>
              <a:cs typeface="Arial" pitchFamily="34" charset="0"/>
            </a:endParaRPr>
          </a:p>
        </p:txBody>
      </p:sp>
    </p:spTree>
    <p:extLst>
      <p:ext uri="{BB962C8B-B14F-4D97-AF65-F5344CB8AC3E}">
        <p14:creationId xmlns:p14="http://schemas.microsoft.com/office/powerpoint/2010/main" xmlns="" val="223642098"/>
      </p:ext>
    </p:extLst>
  </p:cSld>
  <p:clrMapOvr>
    <a:masterClrMapping/>
  </p:clrMapOvr>
  <p:transition spd="med">
    <p:fade/>
  </p:transition>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3"/>
          <p:cNvSpPr>
            <a:spLocks noGrp="1"/>
          </p:cNvSpPr>
          <p:nvPr>
            <p:ph type="title"/>
          </p:nvPr>
        </p:nvSpPr>
        <p:spPr>
          <a:xfrm>
            <a:off x="457200" y="1045179"/>
            <a:ext cx="8229600" cy="647548"/>
          </a:xfrm>
        </p:spPr>
        <p:txBody>
          <a:bodyPr/>
          <a:lstStyle/>
          <a:p>
            <a:r>
              <a:rPr lang="pl-PL" sz="2400" b="1" dirty="0"/>
              <a:t>TYP 10.2.D i 10.2.E a uczniowie uzdolnieni</a:t>
            </a: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76</a:t>
            </a:fld>
            <a:endParaRPr lang="pl-PL" altLang="pl-PL"/>
          </a:p>
        </p:txBody>
      </p:sp>
      <p:sp>
        <p:nvSpPr>
          <p:cNvPr id="7" name="Prostokąt zaokrąglony 6"/>
          <p:cNvSpPr/>
          <p:nvPr/>
        </p:nvSpPr>
        <p:spPr>
          <a:xfrm>
            <a:off x="179512" y="1916832"/>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457200" indent="-457200" algn="just"/>
            <a:r>
              <a:rPr lang="pl-PL" sz="2000" dirty="0">
                <a:solidFill>
                  <a:schemeClr val="tx1"/>
                </a:solidFill>
              </a:rPr>
              <a:t>	wsparcie uczniów zdolnych może odbywać się </a:t>
            </a:r>
            <a:r>
              <a:rPr lang="pl-PL" sz="2000" b="1" dirty="0">
                <a:solidFill>
                  <a:schemeClr val="tx1"/>
                </a:solidFill>
              </a:rPr>
              <a:t>wyłącznie w celu kształtowania i rozwijania ich kompetencji kluczowych </a:t>
            </a:r>
            <a:r>
              <a:rPr lang="pl-PL" sz="2000" b="1" dirty="0" smtClean="0">
                <a:solidFill>
                  <a:schemeClr val="tx1"/>
                </a:solidFill>
              </a:rPr>
              <a:t>oraz umiejętności uniwersalnych niezbędnych na rynku pracy</a:t>
            </a:r>
            <a:endParaRPr lang="pl-PL" sz="2000" b="1" dirty="0">
              <a:solidFill>
                <a:schemeClr val="tx1"/>
              </a:solidFill>
            </a:endParaRPr>
          </a:p>
          <a:p>
            <a:pPr marL="457200" indent="-457200" algn="just"/>
            <a:endParaRPr lang="pl-PL" sz="2000" b="1" dirty="0">
              <a:solidFill>
                <a:schemeClr val="tx1"/>
              </a:solidFill>
            </a:endParaRPr>
          </a:p>
          <a:p>
            <a:pPr marL="457200" indent="-457200" algn="just"/>
            <a:r>
              <a:rPr lang="pl-PL" sz="2000" b="1" dirty="0">
                <a:solidFill>
                  <a:schemeClr val="tx1"/>
                </a:solidFill>
              </a:rPr>
              <a:t>	</a:t>
            </a:r>
            <a:r>
              <a:rPr lang="pl-PL" sz="2000" dirty="0">
                <a:solidFill>
                  <a:schemeClr val="tx1"/>
                </a:solidFill>
              </a:rPr>
              <a:t>Wsparcie uczniów zdolnych powinno być realizowane na zasadach określonych przy opisie form wsparcia w ramach typu 10.2.A;</a:t>
            </a:r>
          </a:p>
          <a:p>
            <a:pPr marL="457200" indent="-457200" algn="just">
              <a:buAutoNum type="alphaLcParenR"/>
            </a:pPr>
            <a:endParaRPr lang="pl-PL" sz="2400" dirty="0">
              <a:solidFill>
                <a:schemeClr val="tx1"/>
              </a:solidFill>
              <a:cs typeface="Arial" pitchFamily="34" charset="0"/>
            </a:endParaRPr>
          </a:p>
        </p:txBody>
      </p:sp>
      <p:sp>
        <p:nvSpPr>
          <p:cNvPr id="8" name="pole tekstowe 7"/>
          <p:cNvSpPr txBox="1"/>
          <p:nvPr/>
        </p:nvSpPr>
        <p:spPr>
          <a:xfrm>
            <a:off x="489133" y="1692727"/>
            <a:ext cx="7632848" cy="4464496"/>
          </a:xfrm>
          <a:prstGeom prst="rect">
            <a:avLst/>
          </a:prstGeom>
          <a:noFill/>
        </p:spPr>
        <p:txBody>
          <a:bodyPr wrap="square" rtlCol="0">
            <a:normAutofit/>
          </a:bodyPr>
          <a:lstStyle/>
          <a:p>
            <a:pPr marL="0" indent="0">
              <a:buNone/>
            </a:pPr>
            <a:endParaRPr lang="pl-PL" sz="1600" b="1" i="1" u="sng" dirty="0"/>
          </a:p>
          <a:p>
            <a:pPr marL="514350" indent="-514350" algn="ctr"/>
            <a:endParaRPr lang="pl-PL" sz="2800" dirty="0">
              <a:latin typeface="+mn-lt"/>
            </a:endParaRPr>
          </a:p>
          <a:p>
            <a:pPr marL="514350" indent="-514350" algn="ctr"/>
            <a:endParaRPr lang="pl-PL" sz="2800" dirty="0">
              <a:latin typeface="+mn-lt"/>
            </a:endParaRPr>
          </a:p>
          <a:p>
            <a:pPr marL="514350" indent="-514350" algn="just"/>
            <a:endParaRPr lang="pl-PL" sz="3200" dirty="0">
              <a:latin typeface="+mn-lt"/>
            </a:endParaRPr>
          </a:p>
          <a:p>
            <a:pPr algn="just"/>
            <a:endParaRPr lang="pl-PL" sz="3000" dirty="0">
              <a:latin typeface="+mn-lt"/>
            </a:endParaRPr>
          </a:p>
          <a:p>
            <a:pPr lvl="0" algn="just"/>
            <a:endParaRPr lang="pl-PL" sz="3000" dirty="0">
              <a:latin typeface="+mn-lt"/>
            </a:endParaRPr>
          </a:p>
          <a:p>
            <a:pPr algn="ctr"/>
            <a:endParaRPr lang="pl-PL" sz="3000" b="1" dirty="0">
              <a:latin typeface="+mn-lt"/>
              <a:cs typeface="Arial" pitchFamily="34" charset="0"/>
            </a:endParaRPr>
          </a:p>
        </p:txBody>
      </p:sp>
    </p:spTree>
    <p:extLst>
      <p:ext uri="{BB962C8B-B14F-4D97-AF65-F5344CB8AC3E}">
        <p14:creationId xmlns:p14="http://schemas.microsoft.com/office/powerpoint/2010/main" xmlns="" val="223642098"/>
      </p:ext>
    </p:extLst>
  </p:cSld>
  <p:clrMapOvr>
    <a:masterClrMapping/>
  </p:clrMapOvr>
  <p:transition spd="med">
    <p:fade/>
  </p:transition>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3"/>
          <p:cNvSpPr>
            <a:spLocks noGrp="1"/>
          </p:cNvSpPr>
          <p:nvPr>
            <p:ph type="title"/>
          </p:nvPr>
        </p:nvSpPr>
        <p:spPr>
          <a:xfrm>
            <a:off x="457200" y="1045179"/>
            <a:ext cx="8229600" cy="647548"/>
          </a:xfrm>
        </p:spPr>
        <p:txBody>
          <a:bodyPr/>
          <a:lstStyle/>
          <a:p>
            <a:r>
              <a:rPr lang="pl-PL" sz="2800" b="1" dirty="0"/>
              <a:t>TYP 10.2.F – doradztwo edukacyjno-zawodowe</a:t>
            </a: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77</a:t>
            </a:fld>
            <a:endParaRPr lang="pl-PL" altLang="pl-PL"/>
          </a:p>
        </p:txBody>
      </p:sp>
      <p:sp>
        <p:nvSpPr>
          <p:cNvPr id="7" name="Prostokąt zaokrąglony 6"/>
          <p:cNvSpPr/>
          <p:nvPr/>
        </p:nvSpPr>
        <p:spPr>
          <a:xfrm>
            <a:off x="179512" y="1916832"/>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457200" indent="-457200" algn="just">
              <a:buAutoNum type="alphaLcParenR"/>
            </a:pPr>
            <a:endParaRPr lang="pl-PL" sz="2400" dirty="0">
              <a:solidFill>
                <a:schemeClr val="tx1"/>
              </a:solidFill>
              <a:cs typeface="Arial" pitchFamily="34" charset="0"/>
            </a:endParaRPr>
          </a:p>
        </p:txBody>
      </p:sp>
      <p:sp>
        <p:nvSpPr>
          <p:cNvPr id="8" name="pole tekstowe 7"/>
          <p:cNvSpPr txBox="1"/>
          <p:nvPr/>
        </p:nvSpPr>
        <p:spPr>
          <a:xfrm>
            <a:off x="489133" y="1692727"/>
            <a:ext cx="7632848" cy="4464496"/>
          </a:xfrm>
          <a:prstGeom prst="rect">
            <a:avLst/>
          </a:prstGeom>
          <a:noFill/>
        </p:spPr>
        <p:txBody>
          <a:bodyPr wrap="square" rtlCol="0">
            <a:normAutofit/>
          </a:bodyPr>
          <a:lstStyle/>
          <a:p>
            <a:pPr algn="just"/>
            <a:endParaRPr lang="pl-PL" sz="2800" b="1" dirty="0">
              <a:latin typeface="+mn-lt"/>
            </a:endParaRPr>
          </a:p>
          <a:p>
            <a:pPr algn="just"/>
            <a:endParaRPr lang="pl-PL" sz="2800" b="1" dirty="0">
              <a:latin typeface="+mn-lt"/>
            </a:endParaRPr>
          </a:p>
          <a:p>
            <a:pPr algn="just"/>
            <a:r>
              <a:rPr lang="pl-PL" sz="2800" b="1" dirty="0">
                <a:latin typeface="+mn-lt"/>
              </a:rPr>
              <a:t>10.2.F. </a:t>
            </a:r>
          </a:p>
          <a:p>
            <a:pPr algn="just"/>
            <a:r>
              <a:rPr lang="pl-PL" sz="2800" b="1" dirty="0">
                <a:latin typeface="+mn-lt"/>
              </a:rPr>
              <a:t>Rozszerzenie oferty </a:t>
            </a:r>
            <a:r>
              <a:rPr lang="pl-PL" sz="2800" dirty="0">
                <a:latin typeface="+mn-lt"/>
              </a:rPr>
              <a:t>szkół o zagadnienia związane z </a:t>
            </a:r>
            <a:r>
              <a:rPr lang="pl-PL" sz="2800" b="1" dirty="0">
                <a:latin typeface="+mn-lt"/>
              </a:rPr>
              <a:t>poradnictwem i doradztwem edukacyjno-zawodowym.</a:t>
            </a:r>
          </a:p>
        </p:txBody>
      </p:sp>
    </p:spTree>
    <p:extLst>
      <p:ext uri="{BB962C8B-B14F-4D97-AF65-F5344CB8AC3E}">
        <p14:creationId xmlns:p14="http://schemas.microsoft.com/office/powerpoint/2010/main" xmlns="" val="223642098"/>
      </p:ext>
    </p:extLst>
  </p:cSld>
  <p:clrMapOvr>
    <a:masterClrMapping/>
  </p:clrMapOvr>
  <p:transition spd="med">
    <p:fade/>
  </p:transition>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3"/>
          <p:cNvSpPr>
            <a:spLocks noGrp="1"/>
          </p:cNvSpPr>
          <p:nvPr>
            <p:ph type="title"/>
          </p:nvPr>
        </p:nvSpPr>
        <p:spPr>
          <a:xfrm>
            <a:off x="457200" y="1045179"/>
            <a:ext cx="8229600" cy="647548"/>
          </a:xfrm>
        </p:spPr>
        <p:txBody>
          <a:bodyPr/>
          <a:lstStyle/>
          <a:p>
            <a:r>
              <a:rPr lang="pl-PL" sz="2800" b="1" dirty="0"/>
              <a:t>TYP 10.2.F – doradztwo edukacyjno-zawodowe</a:t>
            </a: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78</a:t>
            </a:fld>
            <a:endParaRPr lang="pl-PL" altLang="pl-PL"/>
          </a:p>
        </p:txBody>
      </p:sp>
      <p:sp>
        <p:nvSpPr>
          <p:cNvPr id="7" name="Prostokąt zaokrąglony 6"/>
          <p:cNvSpPr/>
          <p:nvPr/>
        </p:nvSpPr>
        <p:spPr>
          <a:xfrm>
            <a:off x="179512" y="1916832"/>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457200" indent="-457200" algn="just">
              <a:buAutoNum type="alphaLcParenR"/>
            </a:pPr>
            <a:endParaRPr lang="pl-PL" sz="2400" dirty="0">
              <a:solidFill>
                <a:schemeClr val="tx1"/>
              </a:solidFill>
              <a:cs typeface="Arial" pitchFamily="34" charset="0"/>
            </a:endParaRPr>
          </a:p>
        </p:txBody>
      </p:sp>
      <p:sp>
        <p:nvSpPr>
          <p:cNvPr id="8" name="pole tekstowe 7"/>
          <p:cNvSpPr txBox="1"/>
          <p:nvPr/>
        </p:nvSpPr>
        <p:spPr>
          <a:xfrm>
            <a:off x="489132" y="1692727"/>
            <a:ext cx="8043307" cy="4464496"/>
          </a:xfrm>
          <a:prstGeom prst="rect">
            <a:avLst/>
          </a:prstGeom>
          <a:noFill/>
        </p:spPr>
        <p:txBody>
          <a:bodyPr wrap="square" rtlCol="0">
            <a:normAutofit fontScale="62500" lnSpcReduction="20000"/>
          </a:bodyPr>
          <a:lstStyle/>
          <a:p>
            <a:pPr marL="0" indent="0">
              <a:buNone/>
            </a:pPr>
            <a:endParaRPr lang="pl-PL" sz="3200" b="1" i="1" u="sng" dirty="0">
              <a:latin typeface="+mn-lt"/>
            </a:endParaRPr>
          </a:p>
          <a:p>
            <a:pPr marL="514350" indent="-514350" algn="ctr"/>
            <a:endParaRPr lang="pl-PL" sz="3200" dirty="0">
              <a:latin typeface="+mn-lt"/>
            </a:endParaRPr>
          </a:p>
          <a:p>
            <a:pPr marL="514350" indent="-514350"/>
            <a:endParaRPr lang="pl-PL" sz="3200" dirty="0">
              <a:latin typeface="+mn-lt"/>
            </a:endParaRPr>
          </a:p>
          <a:p>
            <a:r>
              <a:rPr lang="pl-PL" sz="3200" dirty="0">
                <a:latin typeface="+mn-lt"/>
              </a:rPr>
              <a:t>Wsparcie może obejmować:</a:t>
            </a:r>
          </a:p>
          <a:p>
            <a:endParaRPr lang="pl-PL" sz="3200" dirty="0">
              <a:latin typeface="+mn-lt"/>
            </a:endParaRPr>
          </a:p>
          <a:p>
            <a:r>
              <a:rPr lang="pl-PL" sz="3200" dirty="0" smtClean="0">
                <a:latin typeface="+mn-lt"/>
              </a:rPr>
              <a:t>a) </a:t>
            </a:r>
            <a:r>
              <a:rPr lang="pl-PL" sz="3200" b="1" dirty="0" smtClean="0">
                <a:latin typeface="+mn-lt"/>
              </a:rPr>
              <a:t>uzyskiwanie </a:t>
            </a:r>
            <a:r>
              <a:rPr lang="pl-PL" sz="3200" b="1" dirty="0">
                <a:latin typeface="+mn-lt"/>
              </a:rPr>
              <a:t>kwalifikacji doradców </a:t>
            </a:r>
            <a:r>
              <a:rPr lang="pl-PL" sz="3200" b="1" dirty="0" smtClean="0">
                <a:latin typeface="+mn-lt"/>
              </a:rPr>
              <a:t>edukacyjno -</a:t>
            </a:r>
            <a:r>
              <a:rPr lang="pl-PL" sz="3200" b="1" dirty="0">
                <a:latin typeface="+mn-lt"/>
              </a:rPr>
              <a:t>	</a:t>
            </a:r>
            <a:r>
              <a:rPr lang="pl-PL" sz="3200" b="1" dirty="0" smtClean="0">
                <a:latin typeface="+mn-lt"/>
              </a:rPr>
              <a:t>zawodowych </a:t>
            </a:r>
            <a:r>
              <a:rPr lang="pl-PL" sz="3200" dirty="0" smtClean="0">
                <a:latin typeface="+mn-lt"/>
              </a:rPr>
              <a:t>przez </a:t>
            </a:r>
            <a:r>
              <a:rPr lang="pl-PL" sz="3200" dirty="0">
                <a:latin typeface="+mn-lt"/>
              </a:rPr>
              <a:t>osoby realizujące zadania </a:t>
            </a:r>
            <a:r>
              <a:rPr lang="pl-PL" sz="3200" dirty="0" smtClean="0">
                <a:latin typeface="+mn-lt"/>
              </a:rPr>
              <a:t>z</a:t>
            </a:r>
            <a:r>
              <a:rPr lang="pl-PL" sz="3200" dirty="0">
                <a:latin typeface="+mn-lt"/>
              </a:rPr>
              <a:t> </a:t>
            </a:r>
            <a:r>
              <a:rPr lang="pl-PL" sz="3200" dirty="0" smtClean="0">
                <a:latin typeface="+mn-lt"/>
              </a:rPr>
              <a:t>zakresu doradztwa edukacyjno -</a:t>
            </a:r>
            <a:r>
              <a:rPr lang="pl-PL" sz="3200" dirty="0">
                <a:latin typeface="+mn-lt"/>
              </a:rPr>
              <a:t> </a:t>
            </a:r>
            <a:r>
              <a:rPr lang="pl-PL" sz="3200" dirty="0" smtClean="0">
                <a:latin typeface="+mn-lt"/>
              </a:rPr>
              <a:t>zawodowego </a:t>
            </a:r>
            <a:r>
              <a:rPr lang="pl-PL" sz="3200" dirty="0">
                <a:latin typeface="+mn-lt"/>
              </a:rPr>
              <a:t>w </a:t>
            </a:r>
            <a:r>
              <a:rPr lang="pl-PL" sz="3200" dirty="0" smtClean="0">
                <a:latin typeface="+mn-lt"/>
              </a:rPr>
              <a:t>szkołach</a:t>
            </a:r>
            <a:r>
              <a:rPr lang="pl-PL" sz="3200" dirty="0">
                <a:latin typeface="+mn-lt"/>
              </a:rPr>
              <a:t>	</a:t>
            </a:r>
            <a:r>
              <a:rPr lang="pl-PL" sz="3200" dirty="0" smtClean="0">
                <a:latin typeface="+mn-lt"/>
              </a:rPr>
              <a:t>i placówkach</a:t>
            </a:r>
            <a:r>
              <a:rPr lang="pl-PL" sz="3200" dirty="0">
                <a:latin typeface="+mn-lt"/>
              </a:rPr>
              <a:t>, które nie </a:t>
            </a:r>
            <a:r>
              <a:rPr lang="pl-PL" sz="3200" dirty="0" smtClean="0">
                <a:latin typeface="+mn-lt"/>
              </a:rPr>
              <a:t>posiadają kwalifikacji </a:t>
            </a:r>
            <a:r>
              <a:rPr lang="pl-PL" sz="3200" dirty="0">
                <a:latin typeface="+mn-lt"/>
              </a:rPr>
              <a:t>z tego </a:t>
            </a:r>
            <a:r>
              <a:rPr lang="pl-PL" sz="3200" dirty="0" smtClean="0">
                <a:latin typeface="+mn-lt"/>
              </a:rPr>
              <a:t>zakresu</a:t>
            </a:r>
            <a:r>
              <a:rPr lang="pl-PL" sz="3200" dirty="0">
                <a:latin typeface="+mn-lt"/>
              </a:rPr>
              <a:t> </a:t>
            </a:r>
            <a:r>
              <a:rPr lang="pl-PL" sz="3200" dirty="0" smtClean="0">
                <a:latin typeface="+mn-lt"/>
              </a:rPr>
              <a:t>oraz </a:t>
            </a:r>
            <a:r>
              <a:rPr lang="pl-PL" sz="3200" b="1" dirty="0">
                <a:latin typeface="+mn-lt"/>
              </a:rPr>
              <a:t>podnoszenie kwalifikacji </a:t>
            </a:r>
            <a:r>
              <a:rPr lang="pl-PL" sz="3200" b="1" dirty="0" smtClean="0">
                <a:latin typeface="+mn-lt"/>
              </a:rPr>
              <a:t>doradców edukacyjno-zawodowych</a:t>
            </a:r>
            <a:r>
              <a:rPr lang="pl-PL" sz="3200" dirty="0">
                <a:latin typeface="+mn-lt"/>
              </a:rPr>
              <a:t>, realizujących zadania z zakresu doradztwa </a:t>
            </a:r>
            <a:r>
              <a:rPr lang="pl-PL" sz="3200" dirty="0" smtClean="0">
                <a:latin typeface="+mn-lt"/>
              </a:rPr>
              <a:t>edukacyjno-zawodowego </a:t>
            </a:r>
            <a:r>
              <a:rPr lang="pl-PL" sz="3200" dirty="0">
                <a:latin typeface="+mn-lt"/>
              </a:rPr>
              <a:t>w szkołach; </a:t>
            </a:r>
          </a:p>
          <a:p>
            <a:endParaRPr lang="pl-PL" sz="3200" dirty="0">
              <a:latin typeface="+mn-lt"/>
            </a:endParaRPr>
          </a:p>
          <a:p>
            <a:r>
              <a:rPr lang="pl-PL" sz="3200" dirty="0" smtClean="0">
                <a:latin typeface="+mn-lt"/>
              </a:rPr>
              <a:t>b) Tworzenie Punktów </a:t>
            </a:r>
            <a:r>
              <a:rPr lang="pl-PL" sz="3200" dirty="0">
                <a:latin typeface="+mn-lt"/>
              </a:rPr>
              <a:t>Informacji i </a:t>
            </a:r>
            <a:r>
              <a:rPr lang="pl-PL" sz="3200" dirty="0" smtClean="0">
                <a:latin typeface="+mn-lt"/>
              </a:rPr>
              <a:t>Kariery</a:t>
            </a:r>
            <a:r>
              <a:rPr lang="pl-PL" sz="3200" dirty="0">
                <a:latin typeface="+mn-lt"/>
              </a:rPr>
              <a:t> </a:t>
            </a:r>
            <a:r>
              <a:rPr lang="pl-PL" sz="3200" dirty="0" smtClean="0">
                <a:latin typeface="+mn-lt"/>
              </a:rPr>
              <a:t>(</a:t>
            </a:r>
            <a:r>
              <a:rPr lang="pl-PL" sz="3200" b="1" dirty="0" smtClean="0">
                <a:latin typeface="+mn-lt"/>
              </a:rPr>
              <a:t>PIK</a:t>
            </a:r>
            <a:r>
              <a:rPr lang="pl-PL" sz="3200" dirty="0" smtClean="0">
                <a:latin typeface="+mn-lt"/>
              </a:rPr>
              <a:t>); </a:t>
            </a:r>
            <a:endParaRPr lang="pl-PL" sz="3200" dirty="0">
              <a:latin typeface="+mn-lt"/>
            </a:endParaRPr>
          </a:p>
          <a:p>
            <a:endParaRPr lang="pl-PL" sz="3200" dirty="0">
              <a:latin typeface="+mn-lt"/>
            </a:endParaRPr>
          </a:p>
          <a:p>
            <a:r>
              <a:rPr lang="pl-PL" sz="3200" dirty="0" smtClean="0">
                <a:latin typeface="+mn-lt"/>
              </a:rPr>
              <a:t>c) </a:t>
            </a:r>
            <a:r>
              <a:rPr lang="pl-PL" sz="3200" b="1" dirty="0" smtClean="0">
                <a:latin typeface="+mn-lt"/>
              </a:rPr>
              <a:t>zewnętrzne </a:t>
            </a:r>
            <a:r>
              <a:rPr lang="pl-PL" sz="3200" b="1" dirty="0">
                <a:latin typeface="+mn-lt"/>
              </a:rPr>
              <a:t>wsparcie szkół </a:t>
            </a:r>
            <a:r>
              <a:rPr lang="pl-PL" sz="3200" dirty="0">
                <a:latin typeface="+mn-lt"/>
              </a:rPr>
              <a:t>w obszarze doradztwa </a:t>
            </a:r>
            <a:r>
              <a:rPr lang="pl-PL" sz="3200" dirty="0" smtClean="0">
                <a:latin typeface="+mn-lt"/>
              </a:rPr>
              <a:t>edukacyjno- </a:t>
            </a:r>
            <a:r>
              <a:rPr lang="pl-PL" sz="3200" dirty="0">
                <a:latin typeface="+mn-lt"/>
              </a:rPr>
              <a:t>zawodowego. </a:t>
            </a:r>
          </a:p>
          <a:p>
            <a:pPr marL="514350" indent="-514350" algn="just"/>
            <a:endParaRPr lang="pl-PL" sz="3200" dirty="0">
              <a:latin typeface="+mn-lt"/>
            </a:endParaRPr>
          </a:p>
          <a:p>
            <a:pPr algn="just"/>
            <a:endParaRPr lang="pl-PL" sz="3000" dirty="0">
              <a:latin typeface="+mn-lt"/>
            </a:endParaRPr>
          </a:p>
          <a:p>
            <a:pPr lvl="0" algn="just"/>
            <a:endParaRPr lang="pl-PL" sz="3000" dirty="0">
              <a:latin typeface="+mn-lt"/>
            </a:endParaRPr>
          </a:p>
          <a:p>
            <a:pPr algn="ctr"/>
            <a:endParaRPr lang="pl-PL" sz="3000" b="1" dirty="0">
              <a:latin typeface="+mn-lt"/>
              <a:cs typeface="Arial" pitchFamily="34" charset="0"/>
            </a:endParaRPr>
          </a:p>
        </p:txBody>
      </p:sp>
    </p:spTree>
    <p:extLst>
      <p:ext uri="{BB962C8B-B14F-4D97-AF65-F5344CB8AC3E}">
        <p14:creationId xmlns:p14="http://schemas.microsoft.com/office/powerpoint/2010/main" xmlns="" val="223642098"/>
      </p:ext>
    </p:extLst>
  </p:cSld>
  <p:clrMapOvr>
    <a:masterClrMapping/>
  </p:clrMapOvr>
  <p:transition spd="med">
    <p:fade/>
  </p:transition>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3"/>
          <p:cNvSpPr>
            <a:spLocks noGrp="1"/>
          </p:cNvSpPr>
          <p:nvPr>
            <p:ph type="title"/>
          </p:nvPr>
        </p:nvSpPr>
        <p:spPr>
          <a:xfrm>
            <a:off x="457200" y="1045179"/>
            <a:ext cx="8229600" cy="647548"/>
          </a:xfrm>
        </p:spPr>
        <p:txBody>
          <a:bodyPr/>
          <a:lstStyle/>
          <a:p>
            <a:r>
              <a:rPr lang="pl-PL" sz="2800" b="1" dirty="0"/>
              <a:t>TYP 10.2.G – doskonalenie nauczycieli </a:t>
            </a: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79</a:t>
            </a:fld>
            <a:endParaRPr lang="pl-PL" altLang="pl-PL"/>
          </a:p>
        </p:txBody>
      </p:sp>
      <p:sp>
        <p:nvSpPr>
          <p:cNvPr id="7" name="Prostokąt zaokrąglony 6"/>
          <p:cNvSpPr/>
          <p:nvPr/>
        </p:nvSpPr>
        <p:spPr>
          <a:xfrm>
            <a:off x="179512" y="1916832"/>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endParaRPr lang="pl-PL" sz="2000" dirty="0">
              <a:solidFill>
                <a:schemeClr val="tx1"/>
              </a:solidFill>
              <a:cs typeface="Arial" pitchFamily="34" charset="0"/>
            </a:endParaRPr>
          </a:p>
        </p:txBody>
      </p:sp>
      <p:sp>
        <p:nvSpPr>
          <p:cNvPr id="8" name="pole tekstowe 7"/>
          <p:cNvSpPr txBox="1"/>
          <p:nvPr/>
        </p:nvSpPr>
        <p:spPr>
          <a:xfrm>
            <a:off x="457200" y="1692727"/>
            <a:ext cx="7787208" cy="4464496"/>
          </a:xfrm>
          <a:prstGeom prst="rect">
            <a:avLst/>
          </a:prstGeom>
          <a:noFill/>
        </p:spPr>
        <p:txBody>
          <a:bodyPr wrap="square" rtlCol="0">
            <a:normAutofit lnSpcReduction="10000"/>
          </a:bodyPr>
          <a:lstStyle/>
          <a:p>
            <a:pPr marL="0" indent="0">
              <a:buNone/>
            </a:pPr>
            <a:endParaRPr lang="pl-PL" sz="1600" b="1" i="1" u="sng" dirty="0"/>
          </a:p>
          <a:p>
            <a:pPr marL="514350" indent="-514350" algn="ctr"/>
            <a:endParaRPr lang="pl-PL" sz="2800" dirty="0">
              <a:latin typeface="+mn-lt"/>
            </a:endParaRPr>
          </a:p>
          <a:p>
            <a:pPr marL="514350" indent="-514350" algn="ctr"/>
            <a:endParaRPr lang="pl-PL" sz="2800" dirty="0">
              <a:latin typeface="+mn-lt"/>
            </a:endParaRPr>
          </a:p>
          <a:p>
            <a:pPr marL="514350" indent="-514350" algn="just"/>
            <a:r>
              <a:rPr lang="pl-PL" b="1" dirty="0"/>
              <a:t>	</a:t>
            </a:r>
            <a:r>
              <a:rPr lang="pl-PL" sz="2400" b="1" dirty="0">
                <a:latin typeface="+mn-lt"/>
              </a:rPr>
              <a:t>10.2.G. </a:t>
            </a:r>
          </a:p>
          <a:p>
            <a:pPr marL="514350" indent="-514350" algn="just"/>
            <a:r>
              <a:rPr lang="pl-PL" sz="2400" dirty="0">
                <a:latin typeface="+mn-lt"/>
              </a:rPr>
              <a:t>	Doskonalenie umiejętności, kompetencji lub kwalifikacji nauczycieli i pracowników pedagogicznych </a:t>
            </a:r>
            <a:r>
              <a:rPr lang="pl-PL" sz="2400" b="1" dirty="0">
                <a:latin typeface="+mn-lt"/>
              </a:rPr>
              <a:t>pod kątem kompetencji kluczowych</a:t>
            </a:r>
            <a:r>
              <a:rPr lang="pl-PL" sz="2400" dirty="0">
                <a:latin typeface="+mn-lt"/>
              </a:rPr>
              <a:t> uczniów niezbędnych do poruszania się po rynku pracy (TIK, matematyczno-przyrodniczych, języki obce), </a:t>
            </a:r>
            <a:r>
              <a:rPr lang="pl-PL" sz="2400" b="1" dirty="0">
                <a:latin typeface="+mn-lt"/>
              </a:rPr>
              <a:t>nauczania eksperymentalnego</a:t>
            </a:r>
            <a:r>
              <a:rPr lang="pl-PL" sz="2400" dirty="0">
                <a:latin typeface="+mn-lt"/>
              </a:rPr>
              <a:t>, właściwych </a:t>
            </a:r>
            <a:r>
              <a:rPr lang="pl-PL" sz="2400" b="1" dirty="0">
                <a:latin typeface="+mn-lt"/>
              </a:rPr>
              <a:t>postaw uczniów</a:t>
            </a:r>
            <a:r>
              <a:rPr lang="pl-PL" sz="2400" dirty="0">
                <a:latin typeface="+mn-lt"/>
              </a:rPr>
              <a:t> (m.in. kreatywności, innowacyjności, pracy zespołowej) oraz </a:t>
            </a:r>
            <a:r>
              <a:rPr lang="pl-PL" sz="2400" b="1" dirty="0">
                <a:latin typeface="+mn-lt"/>
              </a:rPr>
              <a:t>metod zindywidualizowanego podejścia</a:t>
            </a:r>
            <a:r>
              <a:rPr lang="pl-PL" sz="2400" dirty="0">
                <a:latin typeface="+mn-lt"/>
              </a:rPr>
              <a:t> do ucznia. </a:t>
            </a:r>
            <a:endParaRPr lang="pl-PL" sz="2400" dirty="0">
              <a:latin typeface="+mn-lt"/>
              <a:cs typeface="Arial" pitchFamily="34" charset="0"/>
            </a:endParaRPr>
          </a:p>
          <a:p>
            <a:pPr marL="514350" indent="-514350" algn="just"/>
            <a:endParaRPr lang="pl-PL" sz="2400" dirty="0">
              <a:latin typeface="+mn-lt"/>
            </a:endParaRPr>
          </a:p>
          <a:p>
            <a:pPr marL="514350" indent="-514350" algn="just"/>
            <a:endParaRPr lang="pl-PL" sz="3200" dirty="0">
              <a:latin typeface="+mn-lt"/>
            </a:endParaRPr>
          </a:p>
          <a:p>
            <a:pPr algn="just"/>
            <a:endParaRPr lang="pl-PL" sz="3000" dirty="0">
              <a:latin typeface="+mn-lt"/>
            </a:endParaRPr>
          </a:p>
          <a:p>
            <a:pPr lvl="0" algn="just"/>
            <a:endParaRPr lang="pl-PL" sz="3000" dirty="0">
              <a:latin typeface="+mn-lt"/>
            </a:endParaRPr>
          </a:p>
          <a:p>
            <a:pPr algn="ctr"/>
            <a:endParaRPr lang="pl-PL" sz="3000" b="1" dirty="0">
              <a:latin typeface="+mn-lt"/>
              <a:cs typeface="Arial" pitchFamily="34" charset="0"/>
            </a:endParaRPr>
          </a:p>
        </p:txBody>
      </p:sp>
    </p:spTree>
    <p:extLst>
      <p:ext uri="{BB962C8B-B14F-4D97-AF65-F5344CB8AC3E}">
        <p14:creationId xmlns:p14="http://schemas.microsoft.com/office/powerpoint/2010/main" xmlns="" val="565337392"/>
      </p:ext>
    </p:extLst>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ymbol zastępczy zawartości 5"/>
          <p:cNvSpPr txBox="1">
            <a:spLocks/>
          </p:cNvSpPr>
          <p:nvPr/>
        </p:nvSpPr>
        <p:spPr bwMode="auto">
          <a:xfrm>
            <a:off x="-252536" y="1420649"/>
            <a:ext cx="8642350" cy="5040312"/>
          </a:xfrm>
          <a:prstGeom prst="rect">
            <a:avLst/>
          </a:prstGeom>
          <a:noFill/>
          <a:ln w="9525">
            <a:noFill/>
            <a:miter lim="800000"/>
            <a:headEnd/>
            <a:tailEnd/>
          </a:ln>
        </p:spPr>
        <p:txBody>
          <a:bodyPr/>
          <a:lstStyle/>
          <a:p>
            <a:pPr marL="558800" indent="-514350" algn="just" eaLnBrk="1" hangingPunct="1">
              <a:buClr>
                <a:srgbClr val="0070C0"/>
              </a:buClr>
              <a:buFont typeface="Calibri" pitchFamily="34" charset="0"/>
              <a:buAutoNum type="arabicPeriod"/>
            </a:pPr>
            <a:endParaRPr lang="pl-PL" altLang="pl-PL">
              <a:solidFill>
                <a:srgbClr val="000000"/>
              </a:solidFill>
              <a:latin typeface="Calibri" pitchFamily="34" charset="0"/>
            </a:endParaRP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8</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a:solidFill>
                <a:schemeClr val="tx1"/>
              </a:solidFill>
              <a:latin typeface="Arial" pitchFamily="34" charset="0"/>
              <a:cs typeface="Arial" pitchFamily="34" charset="0"/>
            </a:endParaRPr>
          </a:p>
        </p:txBody>
      </p:sp>
      <p:sp>
        <p:nvSpPr>
          <p:cNvPr id="8" name="pole tekstowe 7"/>
          <p:cNvSpPr txBox="1"/>
          <p:nvPr/>
        </p:nvSpPr>
        <p:spPr>
          <a:xfrm>
            <a:off x="539552" y="1700808"/>
            <a:ext cx="8064896" cy="4464496"/>
          </a:xfrm>
          <a:prstGeom prst="rect">
            <a:avLst/>
          </a:prstGeom>
          <a:noFill/>
        </p:spPr>
        <p:txBody>
          <a:bodyPr wrap="square" rtlCol="0">
            <a:normAutofit fontScale="85000" lnSpcReduction="20000"/>
          </a:bodyPr>
          <a:lstStyle/>
          <a:p>
            <a:pPr algn="ctr"/>
            <a:endParaRPr lang="pl-PL" sz="2000" b="1" dirty="0">
              <a:latin typeface="+mn-lt"/>
              <a:cs typeface="Arial" pitchFamily="34" charset="0"/>
            </a:endParaRPr>
          </a:p>
          <a:p>
            <a:pPr algn="just"/>
            <a:r>
              <a:rPr lang="pl-PL" sz="2000" b="1" dirty="0">
                <a:latin typeface="+mn-lt"/>
              </a:rPr>
              <a:t>Uczestnik projektu – </a:t>
            </a:r>
            <a:r>
              <a:rPr lang="pl-PL" sz="2000" dirty="0">
                <a:latin typeface="+mn-lt"/>
              </a:rPr>
              <a:t>osoba fizyczna bez względu na wiek lub podmiot bezpośrednio korzystająca z interwencji EFS; są to wyłącznie osoby, które można zidentyfikować i uzyskać od nich dane (co najmniej płeć, status na rynku pracy, wiek, wykształcenie) i dla których planowane jest poniesienie wydatków w ramach projektu.</a:t>
            </a:r>
          </a:p>
          <a:p>
            <a:pPr algn="just"/>
            <a:endParaRPr lang="pl-PL" sz="2000" b="1" dirty="0">
              <a:latin typeface="+mn-lt"/>
            </a:endParaRPr>
          </a:p>
          <a:p>
            <a:pPr algn="just"/>
            <a:r>
              <a:rPr lang="pl-PL" sz="2100" b="1" dirty="0">
                <a:latin typeface="+mn-lt"/>
              </a:rPr>
              <a:t>Uczestnikami projektów 10.2 czyli grupą docelową, do której może być skierowane wsparcie w projekcie mogą być:</a:t>
            </a:r>
          </a:p>
          <a:p>
            <a:pPr algn="just">
              <a:buFont typeface="Arial" pitchFamily="34" charset="0"/>
              <a:buChar char="•"/>
            </a:pPr>
            <a:r>
              <a:rPr lang="pl-PL" sz="2100" dirty="0">
                <a:latin typeface="+mn-lt"/>
              </a:rPr>
              <a:t>uczniowie i wychowankowie szkół i placówek prowadzących kształcenie ogólne </a:t>
            </a:r>
          </a:p>
          <a:p>
            <a:pPr algn="just"/>
            <a:r>
              <a:rPr lang="pl-PL" sz="2100" dirty="0">
                <a:latin typeface="+mn-lt"/>
              </a:rPr>
              <a:t>(</a:t>
            </a:r>
            <a:r>
              <a:rPr lang="pl-PL" sz="2100" b="1" dirty="0">
                <a:latin typeface="+mn-lt"/>
              </a:rPr>
              <a:t>z wyłączeniem słuchaczy szkół dla dorosłych</a:t>
            </a:r>
            <a:r>
              <a:rPr lang="pl-PL" sz="2100" dirty="0" smtClean="0">
                <a:latin typeface="+mn-lt"/>
              </a:rPr>
              <a:t>);</a:t>
            </a:r>
            <a:endParaRPr lang="pl-PL" sz="2100" dirty="0">
              <a:latin typeface="+mn-lt"/>
            </a:endParaRPr>
          </a:p>
          <a:p>
            <a:pPr lvl="0">
              <a:buFont typeface="Arial" pitchFamily="34" charset="0"/>
              <a:buChar char="•"/>
            </a:pPr>
            <a:r>
              <a:rPr lang="pl-PL" sz="2100" dirty="0">
                <a:latin typeface="+mn-lt"/>
              </a:rPr>
              <a:t>rodzice/opiekunowie prawni uczniów;</a:t>
            </a:r>
          </a:p>
          <a:p>
            <a:pPr lvl="0">
              <a:buFont typeface="Arial" pitchFamily="34" charset="0"/>
              <a:buChar char="•"/>
            </a:pPr>
            <a:r>
              <a:rPr lang="pl-PL" sz="2100" dirty="0">
                <a:latin typeface="+mn-lt"/>
              </a:rPr>
              <a:t>publiczne i niepubliczne szkoły podstawowe, gimnazjalne, </a:t>
            </a:r>
            <a:r>
              <a:rPr lang="pl-PL" sz="2100" dirty="0" err="1">
                <a:latin typeface="+mn-lt"/>
              </a:rPr>
              <a:t>ponadgimnazjalne</a:t>
            </a:r>
            <a:r>
              <a:rPr lang="pl-PL" sz="2100" dirty="0">
                <a:latin typeface="+mn-lt"/>
              </a:rPr>
              <a:t> lub placówki systemu oświaty prowadzące kształcenie ogólne;</a:t>
            </a:r>
          </a:p>
          <a:p>
            <a:pPr lvl="0">
              <a:buFont typeface="Arial" pitchFamily="34" charset="0"/>
              <a:buChar char="•"/>
            </a:pPr>
            <a:r>
              <a:rPr lang="pl-PL" sz="2100" dirty="0">
                <a:latin typeface="+mn-lt"/>
              </a:rPr>
              <a:t>nauczyciele i pracownicy pedagogiczni szkół i placówek oświatowych; </a:t>
            </a:r>
          </a:p>
          <a:p>
            <a:pPr lvl="0">
              <a:buFont typeface="Arial" pitchFamily="34" charset="0"/>
              <a:buChar char="•"/>
            </a:pPr>
            <a:r>
              <a:rPr lang="pl-PL" sz="2100" dirty="0">
                <a:latin typeface="+mn-lt"/>
              </a:rPr>
              <a:t>osoby, które przedwcześnie opuściły system oświaty;</a:t>
            </a:r>
          </a:p>
          <a:p>
            <a:pPr lvl="0"/>
            <a:endParaRPr lang="pl-PL" sz="1400" dirty="0">
              <a:latin typeface="+mn-lt"/>
            </a:endParaRPr>
          </a:p>
          <a:p>
            <a:pPr algn="just"/>
            <a:endParaRPr lang="pl-PL" dirty="0">
              <a:latin typeface="+mn-lt"/>
            </a:endParaRPr>
          </a:p>
          <a:p>
            <a:pPr algn="just"/>
            <a:r>
              <a:rPr lang="pl-PL" dirty="0">
                <a:latin typeface="+mn-lt"/>
              </a:rPr>
              <a:t>UWAGA! </a:t>
            </a:r>
            <a:r>
              <a:rPr lang="pl-PL" b="1" dirty="0">
                <a:latin typeface="+mn-lt"/>
              </a:rPr>
              <a:t>Projekt niespełniający tego wymogu, tzn. przewidujący wsparcie grupy docelowej niewpisującej się we wskazane powyżej, zostanie </a:t>
            </a:r>
            <a:r>
              <a:rPr lang="pl-PL" b="1" dirty="0" smtClean="0">
                <a:latin typeface="+mn-lt"/>
              </a:rPr>
              <a:t>odrzucony. </a:t>
            </a:r>
            <a:endParaRPr lang="pl-PL" dirty="0">
              <a:latin typeface="+mn-lt"/>
            </a:endParaRPr>
          </a:p>
          <a:p>
            <a:pPr algn="ctr"/>
            <a:endParaRPr lang="pl-PL" sz="2000" b="1" dirty="0">
              <a:latin typeface="+mn-lt"/>
              <a:cs typeface="Arial" pitchFamily="34" charset="0"/>
            </a:endParaRPr>
          </a:p>
          <a:p>
            <a:endParaRPr lang="pl-PL" b="1" dirty="0"/>
          </a:p>
        </p:txBody>
      </p:sp>
      <p:sp>
        <p:nvSpPr>
          <p:cNvPr id="9" name="Prostokąt 8"/>
          <p:cNvSpPr/>
          <p:nvPr/>
        </p:nvSpPr>
        <p:spPr>
          <a:xfrm>
            <a:off x="1371168" y="1268760"/>
            <a:ext cx="5640518" cy="523220"/>
          </a:xfrm>
          <a:prstGeom prst="rect">
            <a:avLst/>
          </a:prstGeom>
        </p:spPr>
        <p:txBody>
          <a:bodyPr wrap="none">
            <a:spAutoFit/>
          </a:bodyPr>
          <a:lstStyle/>
          <a:p>
            <a:pPr algn="ctr" eaLnBrk="1" hangingPunct="1"/>
            <a:r>
              <a:rPr lang="pl-PL" altLang="pl-PL" sz="2800" b="1" dirty="0">
                <a:latin typeface="+mn-lt"/>
                <a:cs typeface="Arial" pitchFamily="34" charset="0"/>
              </a:rPr>
              <a:t>Uczestnicy projektu w Działaniu 10.2</a:t>
            </a:r>
          </a:p>
        </p:txBody>
      </p:sp>
    </p:spTree>
    <p:extLst>
      <p:ext uri="{BB962C8B-B14F-4D97-AF65-F5344CB8AC3E}">
        <p14:creationId xmlns:p14="http://schemas.microsoft.com/office/powerpoint/2010/main" xmlns="" val="2125708592"/>
      </p:ext>
    </p:extLst>
  </p:cSld>
  <p:clrMapOvr>
    <a:masterClrMapping/>
  </p:clrMapOvr>
  <p:transition spd="med">
    <p:fade/>
  </p:transition>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3"/>
          <p:cNvSpPr>
            <a:spLocks noGrp="1"/>
          </p:cNvSpPr>
          <p:nvPr>
            <p:ph type="title"/>
          </p:nvPr>
        </p:nvSpPr>
        <p:spPr>
          <a:xfrm>
            <a:off x="457200" y="1045179"/>
            <a:ext cx="8229600" cy="647548"/>
          </a:xfrm>
        </p:spPr>
        <p:txBody>
          <a:bodyPr/>
          <a:lstStyle/>
          <a:p>
            <a:r>
              <a:rPr lang="pl-PL" sz="2800" b="1" dirty="0"/>
              <a:t>TYP 10.2.G – kompetencje cyfrowe nauczycieli</a:t>
            </a: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80</a:t>
            </a:fld>
            <a:endParaRPr lang="pl-PL" altLang="pl-PL"/>
          </a:p>
        </p:txBody>
      </p:sp>
      <p:sp>
        <p:nvSpPr>
          <p:cNvPr id="7" name="Prostokąt zaokrąglony 6"/>
          <p:cNvSpPr/>
          <p:nvPr/>
        </p:nvSpPr>
        <p:spPr>
          <a:xfrm>
            <a:off x="179512" y="1916832"/>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r>
              <a:rPr lang="pl-PL" sz="2000" dirty="0">
                <a:solidFill>
                  <a:schemeClr val="tx1"/>
                </a:solidFill>
              </a:rPr>
              <a:t> </a:t>
            </a:r>
            <a:endParaRPr lang="pl-PL" sz="2000" dirty="0">
              <a:solidFill>
                <a:schemeClr val="tx1"/>
              </a:solidFill>
              <a:cs typeface="Arial" pitchFamily="34" charset="0"/>
            </a:endParaRPr>
          </a:p>
        </p:txBody>
      </p:sp>
      <p:sp>
        <p:nvSpPr>
          <p:cNvPr id="8" name="pole tekstowe 7"/>
          <p:cNvSpPr txBox="1"/>
          <p:nvPr/>
        </p:nvSpPr>
        <p:spPr>
          <a:xfrm>
            <a:off x="457200" y="1692727"/>
            <a:ext cx="8229600" cy="4464496"/>
          </a:xfrm>
          <a:prstGeom prst="rect">
            <a:avLst/>
          </a:prstGeom>
          <a:noFill/>
        </p:spPr>
        <p:txBody>
          <a:bodyPr wrap="square" rtlCol="0">
            <a:normAutofit/>
          </a:bodyPr>
          <a:lstStyle/>
          <a:p>
            <a:pPr marL="514350" indent="-514350" algn="ctr"/>
            <a:endParaRPr lang="pl-PL" sz="2800" dirty="0">
              <a:latin typeface="+mn-lt"/>
            </a:endParaRPr>
          </a:p>
          <a:p>
            <a:pPr algn="just"/>
            <a:r>
              <a:rPr lang="pl-PL" sz="2000" dirty="0">
                <a:latin typeface="+mn-lt"/>
              </a:rPr>
              <a:t>Podnoszenie kompetencji cyfrowych powinno obejmować:</a:t>
            </a:r>
          </a:p>
          <a:p>
            <a:pPr algn="just"/>
            <a:r>
              <a:rPr lang="pl-PL" sz="2000" dirty="0">
                <a:latin typeface="+mn-lt"/>
              </a:rPr>
              <a:t>a) </a:t>
            </a:r>
            <a:r>
              <a:rPr lang="pl-PL" sz="2000" b="1" dirty="0">
                <a:latin typeface="+mn-lt"/>
              </a:rPr>
              <a:t>obsługę urządzeń </a:t>
            </a:r>
            <a:r>
              <a:rPr lang="pl-PL" sz="2000" dirty="0">
                <a:latin typeface="+mn-lt"/>
              </a:rPr>
              <a:t>cyfrowych oraz sprzętu informatycznego zakupionego do szkół w ramach wsparcia EFS; </a:t>
            </a:r>
          </a:p>
          <a:p>
            <a:pPr algn="just"/>
            <a:r>
              <a:rPr lang="pl-PL" sz="2000" dirty="0">
                <a:latin typeface="+mn-lt"/>
              </a:rPr>
              <a:t>b) </a:t>
            </a:r>
            <a:r>
              <a:rPr lang="pl-PL" sz="2000" b="1" dirty="0">
                <a:latin typeface="+mn-lt"/>
              </a:rPr>
              <a:t>wykorzystanie</a:t>
            </a:r>
            <a:r>
              <a:rPr lang="pl-PL" sz="2000" dirty="0">
                <a:latin typeface="+mn-lt"/>
              </a:rPr>
              <a:t> narzędzi cyfrowych </a:t>
            </a:r>
            <a:r>
              <a:rPr lang="pl-PL" sz="2000" b="1" dirty="0">
                <a:latin typeface="+mn-lt"/>
              </a:rPr>
              <a:t>w nauczaniu przedmiotowym</a:t>
            </a:r>
            <a:r>
              <a:rPr lang="pl-PL" sz="2000" dirty="0">
                <a:latin typeface="+mn-lt"/>
              </a:rPr>
              <a:t>, w tym wykorzystanie cyfrowych programów i aplikacji wspomagających nauczanie oraz dydaktycznych serwisów internetowych, również w trakcie zajęć prowadzonych z uczniami z niepełnosprawnościami oraz w kształceniu informatycznym; </a:t>
            </a:r>
          </a:p>
          <a:p>
            <a:pPr algn="just"/>
            <a:r>
              <a:rPr lang="pl-PL" sz="2000" dirty="0">
                <a:latin typeface="+mn-lt"/>
              </a:rPr>
              <a:t>c) </a:t>
            </a:r>
            <a:r>
              <a:rPr lang="pl-PL" sz="2000" b="1" dirty="0">
                <a:latin typeface="+mn-lt"/>
              </a:rPr>
              <a:t>nowe metody kształcenia</a:t>
            </a:r>
            <a:r>
              <a:rPr lang="pl-PL" sz="2000" dirty="0">
                <a:latin typeface="+mn-lt"/>
              </a:rPr>
              <a:t> z wykorzystaniem narzędzi cyfrowych; </a:t>
            </a:r>
          </a:p>
          <a:p>
            <a:pPr algn="just"/>
            <a:r>
              <a:rPr lang="pl-PL" sz="2000" dirty="0">
                <a:latin typeface="+mn-lt"/>
              </a:rPr>
              <a:t>d) edukację w zakresie </a:t>
            </a:r>
            <a:r>
              <a:rPr lang="pl-PL" sz="2000" b="1" dirty="0">
                <a:latin typeface="+mn-lt"/>
              </a:rPr>
              <a:t>bezpieczeństwa w cyberprzestrzeni </a:t>
            </a:r>
            <a:r>
              <a:rPr lang="pl-PL" sz="2000" dirty="0">
                <a:latin typeface="+mn-lt"/>
              </a:rPr>
              <a:t>oraz bezpiecznego korzystania ze sprzętu komputerowego;</a:t>
            </a:r>
            <a:endParaRPr lang="pl-PL" sz="2800" dirty="0">
              <a:latin typeface="+mn-lt"/>
            </a:endParaRPr>
          </a:p>
          <a:p>
            <a:pPr marL="514350" indent="-514350" algn="just"/>
            <a:endParaRPr lang="pl-PL" sz="3200" dirty="0">
              <a:latin typeface="+mn-lt"/>
            </a:endParaRPr>
          </a:p>
          <a:p>
            <a:pPr algn="just"/>
            <a:endParaRPr lang="pl-PL" sz="3000" dirty="0">
              <a:latin typeface="+mn-lt"/>
            </a:endParaRPr>
          </a:p>
          <a:p>
            <a:pPr lvl="0" algn="just"/>
            <a:endParaRPr lang="pl-PL" sz="3000" dirty="0">
              <a:latin typeface="+mn-lt"/>
            </a:endParaRPr>
          </a:p>
          <a:p>
            <a:pPr algn="ctr"/>
            <a:endParaRPr lang="pl-PL" sz="3000" b="1" dirty="0">
              <a:latin typeface="+mn-lt"/>
              <a:cs typeface="Arial" pitchFamily="34" charset="0"/>
            </a:endParaRPr>
          </a:p>
        </p:txBody>
      </p:sp>
    </p:spTree>
    <p:extLst>
      <p:ext uri="{BB962C8B-B14F-4D97-AF65-F5344CB8AC3E}">
        <p14:creationId xmlns:p14="http://schemas.microsoft.com/office/powerpoint/2010/main" xmlns="" val="1202301153"/>
      </p:ext>
    </p:extLst>
  </p:cSld>
  <p:clrMapOvr>
    <a:masterClrMapping/>
  </p:clrMapOvr>
  <p:transition spd="med">
    <p:fade/>
  </p:transition>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3"/>
          <p:cNvSpPr>
            <a:spLocks noGrp="1"/>
          </p:cNvSpPr>
          <p:nvPr>
            <p:ph type="title"/>
          </p:nvPr>
        </p:nvSpPr>
        <p:spPr>
          <a:xfrm>
            <a:off x="457200" y="1045179"/>
            <a:ext cx="8229600" cy="647548"/>
          </a:xfrm>
        </p:spPr>
        <p:txBody>
          <a:bodyPr/>
          <a:lstStyle/>
          <a:p>
            <a:r>
              <a:rPr lang="pl-PL" sz="2800" b="1" dirty="0"/>
              <a:t>TYP 10.2.G – kompetencje cyfrowe nauczycieli cd.</a:t>
            </a: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81</a:t>
            </a:fld>
            <a:endParaRPr lang="pl-PL" altLang="pl-PL"/>
          </a:p>
        </p:txBody>
      </p:sp>
      <p:sp>
        <p:nvSpPr>
          <p:cNvPr id="7" name="Prostokąt zaokrąglony 6"/>
          <p:cNvSpPr/>
          <p:nvPr/>
        </p:nvSpPr>
        <p:spPr>
          <a:xfrm>
            <a:off x="179512" y="1916832"/>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r>
              <a:rPr lang="pl-PL" sz="2000" dirty="0">
                <a:solidFill>
                  <a:schemeClr val="tx1"/>
                </a:solidFill>
              </a:rPr>
              <a:t> </a:t>
            </a:r>
            <a:endParaRPr lang="pl-PL" sz="2000" dirty="0">
              <a:solidFill>
                <a:schemeClr val="tx1"/>
              </a:solidFill>
              <a:cs typeface="Arial" pitchFamily="34" charset="0"/>
            </a:endParaRPr>
          </a:p>
        </p:txBody>
      </p:sp>
      <p:sp>
        <p:nvSpPr>
          <p:cNvPr id="8" name="pole tekstowe 7"/>
          <p:cNvSpPr txBox="1"/>
          <p:nvPr/>
        </p:nvSpPr>
        <p:spPr>
          <a:xfrm>
            <a:off x="457200" y="1692727"/>
            <a:ext cx="8229600" cy="4464496"/>
          </a:xfrm>
          <a:prstGeom prst="rect">
            <a:avLst/>
          </a:prstGeom>
          <a:noFill/>
        </p:spPr>
        <p:txBody>
          <a:bodyPr wrap="square" rtlCol="0">
            <a:normAutofit/>
          </a:bodyPr>
          <a:lstStyle/>
          <a:p>
            <a:pPr marL="514350" indent="-514350" algn="ctr"/>
            <a:endParaRPr lang="pl-PL" sz="2800" dirty="0">
              <a:latin typeface="+mn-lt"/>
            </a:endParaRPr>
          </a:p>
          <a:p>
            <a:pPr algn="just"/>
            <a:r>
              <a:rPr lang="pl-PL" dirty="0"/>
              <a:t/>
            </a:r>
            <a:br>
              <a:rPr lang="pl-PL" dirty="0"/>
            </a:br>
            <a:r>
              <a:rPr lang="pl-PL" sz="2400" dirty="0">
                <a:latin typeface="+mn-lt"/>
              </a:rPr>
              <a:t>e) </a:t>
            </a:r>
            <a:r>
              <a:rPr lang="pl-PL" sz="2400" b="1" dirty="0">
                <a:latin typeface="+mn-lt"/>
              </a:rPr>
              <a:t>wykorzystanie zasobów </a:t>
            </a:r>
            <a:r>
              <a:rPr lang="pl-PL" sz="2400" dirty="0">
                <a:latin typeface="+mn-lt"/>
              </a:rPr>
              <a:t>dydaktycznych dostępnych </a:t>
            </a:r>
            <a:r>
              <a:rPr lang="pl-PL" sz="2400" b="1" dirty="0">
                <a:latin typeface="+mn-lt"/>
              </a:rPr>
              <a:t>w Internecie</a:t>
            </a:r>
            <a:r>
              <a:rPr lang="pl-PL" sz="2400" dirty="0">
                <a:latin typeface="+mn-lt"/>
              </a:rPr>
              <a:t>; </a:t>
            </a:r>
          </a:p>
          <a:p>
            <a:pPr algn="just"/>
            <a:r>
              <a:rPr lang="pl-PL" sz="2400" dirty="0">
                <a:latin typeface="+mn-lt"/>
              </a:rPr>
              <a:t>f) </a:t>
            </a:r>
            <a:r>
              <a:rPr lang="pl-PL" sz="2400" b="1" dirty="0">
                <a:latin typeface="+mn-lt"/>
              </a:rPr>
              <a:t>administrację</a:t>
            </a:r>
            <a:r>
              <a:rPr lang="pl-PL" sz="2400" dirty="0">
                <a:latin typeface="+mn-lt"/>
              </a:rPr>
              <a:t> wewnętrzną </a:t>
            </a:r>
            <a:r>
              <a:rPr lang="pl-PL" sz="2400" b="1" dirty="0">
                <a:latin typeface="+mn-lt"/>
              </a:rPr>
              <a:t>infrastrukturą sieciowo-usługową </a:t>
            </a:r>
            <a:r>
              <a:rPr lang="pl-PL" sz="2400" dirty="0">
                <a:latin typeface="+mn-lt"/>
              </a:rPr>
              <a:t>szkoły lub placówki systemu oświaty (komputerową i bezprzewodową); </a:t>
            </a:r>
          </a:p>
          <a:p>
            <a:pPr algn="just"/>
            <a:r>
              <a:rPr lang="pl-PL" sz="2400" dirty="0">
                <a:latin typeface="+mn-lt"/>
              </a:rPr>
              <a:t>g) </a:t>
            </a:r>
            <a:r>
              <a:rPr lang="pl-PL" sz="2400" b="1" dirty="0">
                <a:latin typeface="+mn-lt"/>
              </a:rPr>
              <a:t>wykorzystanie</a:t>
            </a:r>
            <a:r>
              <a:rPr lang="pl-PL" sz="2400" dirty="0">
                <a:latin typeface="+mn-lt"/>
              </a:rPr>
              <a:t> w nauczaniu </a:t>
            </a:r>
            <a:r>
              <a:rPr lang="pl-PL" sz="2400" b="1" dirty="0">
                <a:latin typeface="+mn-lt"/>
              </a:rPr>
              <a:t>e-podręczników</a:t>
            </a:r>
            <a:r>
              <a:rPr lang="pl-PL" sz="2400" dirty="0">
                <a:latin typeface="+mn-lt"/>
              </a:rPr>
              <a:t> bądź </a:t>
            </a:r>
            <a:r>
              <a:rPr lang="pl-PL" sz="2400" b="1" dirty="0">
                <a:latin typeface="+mn-lt"/>
              </a:rPr>
              <a:t>e-zasobów/e-materiałów </a:t>
            </a:r>
            <a:r>
              <a:rPr lang="pl-PL" sz="2400" dirty="0">
                <a:latin typeface="+mn-lt"/>
              </a:rPr>
              <a:t>dydaktycznych;</a:t>
            </a:r>
          </a:p>
          <a:p>
            <a:pPr algn="just"/>
            <a:r>
              <a:rPr lang="pl-PL" sz="2400" dirty="0">
                <a:latin typeface="+mn-lt"/>
              </a:rPr>
              <a:t>h) w przypadku </a:t>
            </a:r>
            <a:r>
              <a:rPr lang="pl-PL" sz="2400" b="1" dirty="0">
                <a:latin typeface="+mn-lt"/>
              </a:rPr>
              <a:t>studiów podyplomowych z zakresu programowania  - wsparcie aktualnie niemożliwe</a:t>
            </a:r>
            <a:endParaRPr lang="pl-PL" b="1" dirty="0"/>
          </a:p>
          <a:p>
            <a:pPr marL="514350" indent="-514350" algn="ctr"/>
            <a:endParaRPr lang="pl-PL" sz="2800" b="1" dirty="0">
              <a:latin typeface="+mn-lt"/>
            </a:endParaRPr>
          </a:p>
          <a:p>
            <a:pPr marL="514350" indent="-514350" algn="just"/>
            <a:endParaRPr lang="pl-PL" sz="3200" dirty="0">
              <a:latin typeface="+mn-lt"/>
            </a:endParaRPr>
          </a:p>
          <a:p>
            <a:pPr algn="just"/>
            <a:endParaRPr lang="pl-PL" sz="3000" dirty="0">
              <a:latin typeface="+mn-lt"/>
            </a:endParaRPr>
          </a:p>
          <a:p>
            <a:pPr lvl="0" algn="just"/>
            <a:endParaRPr lang="pl-PL" sz="3000" dirty="0">
              <a:latin typeface="+mn-lt"/>
            </a:endParaRPr>
          </a:p>
          <a:p>
            <a:pPr algn="ctr"/>
            <a:endParaRPr lang="pl-PL" sz="3000" b="1" dirty="0">
              <a:latin typeface="+mn-lt"/>
              <a:cs typeface="Arial" pitchFamily="34" charset="0"/>
            </a:endParaRPr>
          </a:p>
        </p:txBody>
      </p:sp>
    </p:spTree>
    <p:extLst>
      <p:ext uri="{BB962C8B-B14F-4D97-AF65-F5344CB8AC3E}">
        <p14:creationId xmlns:p14="http://schemas.microsoft.com/office/powerpoint/2010/main" xmlns="" val="3612610904"/>
      </p:ext>
    </p:extLst>
  </p:cSld>
  <p:clrMapOvr>
    <a:masterClrMapping/>
  </p:clrMapOvr>
  <p:transition spd="med">
    <p:fade/>
  </p:transition>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3"/>
          <p:cNvSpPr>
            <a:spLocks noGrp="1"/>
          </p:cNvSpPr>
          <p:nvPr>
            <p:ph type="title"/>
          </p:nvPr>
        </p:nvSpPr>
        <p:spPr>
          <a:xfrm>
            <a:off x="457200" y="1045179"/>
            <a:ext cx="8229600" cy="647548"/>
          </a:xfrm>
        </p:spPr>
        <p:txBody>
          <a:bodyPr/>
          <a:lstStyle/>
          <a:p>
            <a:r>
              <a:rPr lang="pl-PL" sz="2800" b="1" dirty="0"/>
              <a:t>TYP 10.2.G – kompetencje z indywidualizacji nauczania</a:t>
            </a: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82</a:t>
            </a:fld>
            <a:endParaRPr lang="pl-PL" altLang="pl-PL"/>
          </a:p>
        </p:txBody>
      </p:sp>
      <p:sp>
        <p:nvSpPr>
          <p:cNvPr id="7" name="Prostokąt zaokrąglony 6"/>
          <p:cNvSpPr/>
          <p:nvPr/>
        </p:nvSpPr>
        <p:spPr>
          <a:xfrm>
            <a:off x="179512" y="1916832"/>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r>
              <a:rPr lang="pl-PL" sz="2000" dirty="0">
                <a:solidFill>
                  <a:schemeClr val="tx1"/>
                </a:solidFill>
              </a:rPr>
              <a:t> </a:t>
            </a:r>
            <a:endParaRPr lang="pl-PL" sz="2000" dirty="0">
              <a:solidFill>
                <a:schemeClr val="tx1"/>
              </a:solidFill>
              <a:cs typeface="Arial" pitchFamily="34" charset="0"/>
            </a:endParaRPr>
          </a:p>
        </p:txBody>
      </p:sp>
      <p:sp>
        <p:nvSpPr>
          <p:cNvPr id="8" name="pole tekstowe 7"/>
          <p:cNvSpPr txBox="1"/>
          <p:nvPr/>
        </p:nvSpPr>
        <p:spPr>
          <a:xfrm>
            <a:off x="457200" y="1692727"/>
            <a:ext cx="8229600" cy="4464496"/>
          </a:xfrm>
          <a:prstGeom prst="rect">
            <a:avLst/>
          </a:prstGeom>
          <a:noFill/>
        </p:spPr>
        <p:txBody>
          <a:bodyPr wrap="square" rtlCol="0">
            <a:normAutofit/>
          </a:bodyPr>
          <a:lstStyle/>
          <a:p>
            <a:pPr marL="514350" indent="-514350" algn="ctr"/>
            <a:endParaRPr lang="pl-PL" sz="2800" dirty="0">
              <a:latin typeface="+mn-lt"/>
            </a:endParaRPr>
          </a:p>
          <a:p>
            <a:pPr algn="just"/>
            <a:r>
              <a:rPr lang="pl-PL" dirty="0"/>
              <a:t/>
            </a:r>
            <a:br>
              <a:rPr lang="pl-PL" dirty="0"/>
            </a:br>
            <a:r>
              <a:rPr lang="pl-PL" sz="2800" dirty="0">
                <a:latin typeface="+mn-lt"/>
              </a:rPr>
              <a:t>Przygotowanie nauczycieli do prowadzenia procesu indywidualizacji powinno:</a:t>
            </a:r>
          </a:p>
          <a:p>
            <a:pPr marL="457200" indent="-457200" algn="just">
              <a:buFont typeface="Arial" panose="020B0604020202020204" pitchFamily="34" charset="0"/>
              <a:buChar char="•"/>
            </a:pPr>
            <a:r>
              <a:rPr lang="pl-PL" sz="2800" dirty="0">
                <a:latin typeface="+mn-lt"/>
              </a:rPr>
              <a:t>przyczyniać się do </a:t>
            </a:r>
            <a:r>
              <a:rPr lang="pl-PL" sz="2800" b="1" dirty="0">
                <a:latin typeface="+mn-lt"/>
              </a:rPr>
              <a:t>poprawy kompetencji wychowawczych nauczycieli</a:t>
            </a:r>
            <a:r>
              <a:rPr lang="pl-PL" sz="2800" dirty="0">
                <a:latin typeface="+mn-lt"/>
              </a:rPr>
              <a:t>;</a:t>
            </a:r>
          </a:p>
          <a:p>
            <a:pPr marL="457200" indent="-457200" algn="just">
              <a:buFont typeface="Arial" panose="020B0604020202020204" pitchFamily="34" charset="0"/>
              <a:buChar char="•"/>
            </a:pPr>
            <a:r>
              <a:rPr lang="pl-PL" sz="2800" dirty="0">
                <a:latin typeface="+mn-lt"/>
              </a:rPr>
              <a:t>uwzględniać </a:t>
            </a:r>
            <a:r>
              <a:rPr lang="pl-PL" sz="2800" b="1" dirty="0">
                <a:latin typeface="+mn-lt"/>
              </a:rPr>
              <a:t>współpracę z rodzicami</a:t>
            </a:r>
            <a:r>
              <a:rPr lang="pl-PL" sz="2800" dirty="0">
                <a:latin typeface="+mn-lt"/>
              </a:rPr>
              <a:t>.</a:t>
            </a:r>
          </a:p>
          <a:p>
            <a:pPr algn="just"/>
            <a:endParaRPr lang="pl-PL" sz="2800" b="1" dirty="0">
              <a:latin typeface="+mn-lt"/>
            </a:endParaRPr>
          </a:p>
          <a:p>
            <a:pPr marL="514350" indent="-514350" algn="just"/>
            <a:endParaRPr lang="pl-PL" sz="3200" dirty="0">
              <a:latin typeface="+mn-lt"/>
            </a:endParaRPr>
          </a:p>
          <a:p>
            <a:pPr algn="just"/>
            <a:endParaRPr lang="pl-PL" sz="3000" dirty="0">
              <a:latin typeface="+mn-lt"/>
            </a:endParaRPr>
          </a:p>
          <a:p>
            <a:pPr lvl="0" algn="just"/>
            <a:endParaRPr lang="pl-PL" sz="3000" dirty="0">
              <a:latin typeface="+mn-lt"/>
            </a:endParaRPr>
          </a:p>
          <a:p>
            <a:pPr algn="ctr"/>
            <a:endParaRPr lang="pl-PL" sz="3000" b="1" dirty="0">
              <a:latin typeface="+mn-lt"/>
              <a:cs typeface="Arial" pitchFamily="34" charset="0"/>
            </a:endParaRPr>
          </a:p>
        </p:txBody>
      </p:sp>
    </p:spTree>
    <p:extLst>
      <p:ext uri="{BB962C8B-B14F-4D97-AF65-F5344CB8AC3E}">
        <p14:creationId xmlns:p14="http://schemas.microsoft.com/office/powerpoint/2010/main" xmlns="" val="3520734700"/>
      </p:ext>
    </p:extLst>
  </p:cSld>
  <p:clrMapOvr>
    <a:masterClrMapping/>
  </p:clrMapOvr>
  <p:transition spd="med">
    <p:fade/>
  </p:transition>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3"/>
          <p:cNvSpPr>
            <a:spLocks noGrp="1"/>
          </p:cNvSpPr>
          <p:nvPr>
            <p:ph type="title"/>
          </p:nvPr>
        </p:nvSpPr>
        <p:spPr>
          <a:xfrm>
            <a:off x="457200" y="1045179"/>
            <a:ext cx="8229600" cy="647548"/>
          </a:xfrm>
        </p:spPr>
        <p:txBody>
          <a:bodyPr/>
          <a:lstStyle/>
          <a:p>
            <a:r>
              <a:rPr lang="pl-PL" sz="2800" b="1" dirty="0"/>
              <a:t>TYP 10.2.H – doskonalenie nauczycieli</a:t>
            </a: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83</a:t>
            </a:fld>
            <a:endParaRPr lang="pl-PL" altLang="pl-PL"/>
          </a:p>
        </p:txBody>
      </p:sp>
      <p:sp>
        <p:nvSpPr>
          <p:cNvPr id="7" name="Prostokąt zaokrąglony 6"/>
          <p:cNvSpPr/>
          <p:nvPr/>
        </p:nvSpPr>
        <p:spPr>
          <a:xfrm>
            <a:off x="179512" y="1916832"/>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endParaRPr lang="pl-PL" sz="2000" dirty="0">
              <a:solidFill>
                <a:schemeClr val="tx1"/>
              </a:solidFill>
              <a:cs typeface="Arial" pitchFamily="34" charset="0"/>
            </a:endParaRPr>
          </a:p>
        </p:txBody>
      </p:sp>
      <p:sp>
        <p:nvSpPr>
          <p:cNvPr id="8" name="pole tekstowe 7"/>
          <p:cNvSpPr txBox="1"/>
          <p:nvPr/>
        </p:nvSpPr>
        <p:spPr>
          <a:xfrm>
            <a:off x="457200" y="1692727"/>
            <a:ext cx="7787208" cy="4464496"/>
          </a:xfrm>
          <a:prstGeom prst="rect">
            <a:avLst/>
          </a:prstGeom>
          <a:noFill/>
        </p:spPr>
        <p:txBody>
          <a:bodyPr wrap="square" rtlCol="0">
            <a:normAutofit lnSpcReduction="10000"/>
          </a:bodyPr>
          <a:lstStyle/>
          <a:p>
            <a:pPr marL="0" indent="0">
              <a:buNone/>
            </a:pPr>
            <a:endParaRPr lang="pl-PL" sz="1600" b="1" i="1" u="sng" dirty="0"/>
          </a:p>
          <a:p>
            <a:pPr marL="514350" indent="-514350" algn="ctr"/>
            <a:endParaRPr lang="pl-PL" sz="2800" dirty="0">
              <a:latin typeface="+mn-lt"/>
            </a:endParaRPr>
          </a:p>
          <a:p>
            <a:pPr marL="514350" indent="-514350" algn="ctr"/>
            <a:endParaRPr lang="pl-PL" sz="2800" dirty="0">
              <a:latin typeface="+mn-lt"/>
            </a:endParaRPr>
          </a:p>
          <a:p>
            <a:pPr marL="514350" indent="-514350" algn="just"/>
            <a:r>
              <a:rPr lang="pl-PL" sz="2000" b="1" dirty="0">
                <a:latin typeface="+mn-lt"/>
              </a:rPr>
              <a:t>10.2.H. </a:t>
            </a:r>
          </a:p>
          <a:p>
            <a:pPr algn="just"/>
            <a:r>
              <a:rPr lang="pl-PL" sz="2000" dirty="0">
                <a:latin typeface="+mn-lt"/>
              </a:rPr>
              <a:t>Doskonalenie umiejętności, kompetencji lub kwalifikacji nauczycieli i pracowników pedagogicznych </a:t>
            </a:r>
            <a:r>
              <a:rPr lang="pl-PL" sz="2000" b="1" dirty="0">
                <a:latin typeface="+mn-lt"/>
              </a:rPr>
              <a:t>pod kątem wykorzystania narzędzi wspierających pomoc psychologiczno-pedagogiczną </a:t>
            </a:r>
            <a:r>
              <a:rPr lang="pl-PL" sz="2000" dirty="0">
                <a:latin typeface="+mn-lt"/>
              </a:rPr>
              <a:t>na każdym etapie edukacyjnym, ze szczególnym uwzględnieniem problematyki ucznia </a:t>
            </a:r>
            <a:br>
              <a:rPr lang="pl-PL" sz="2000" dirty="0">
                <a:latin typeface="+mn-lt"/>
              </a:rPr>
            </a:br>
            <a:r>
              <a:rPr lang="pl-PL" sz="2000" dirty="0">
                <a:latin typeface="+mn-lt"/>
              </a:rPr>
              <a:t>o szczególnych potrzebach rozwojowych i edukacyjnych (m.in. uczniów z niepełnosprawnościami, uczniów uzdolnionych, zagrożonych przedwczesnym kończeniem nauki).</a:t>
            </a:r>
          </a:p>
          <a:p>
            <a:pPr algn="just"/>
            <a:endParaRPr lang="pl-PL" sz="2000" dirty="0">
              <a:latin typeface="+mn-lt"/>
            </a:endParaRPr>
          </a:p>
          <a:p>
            <a:pPr algn="just"/>
            <a:r>
              <a:rPr lang="pl-PL" sz="2000" dirty="0">
                <a:latin typeface="+mn-lt"/>
              </a:rPr>
              <a:t>Wsparcie powinno uwzględniać </a:t>
            </a:r>
            <a:r>
              <a:rPr lang="pl-PL" sz="2000" b="1" dirty="0">
                <a:latin typeface="+mn-lt"/>
              </a:rPr>
              <a:t>współpracę z rodzicami.</a:t>
            </a:r>
          </a:p>
          <a:p>
            <a:r>
              <a:rPr lang="pl-PL" dirty="0"/>
              <a:t> </a:t>
            </a:r>
          </a:p>
          <a:p>
            <a:pPr marL="514350" indent="-514350" algn="just"/>
            <a:endParaRPr lang="pl-PL" dirty="0"/>
          </a:p>
          <a:p>
            <a:pPr marL="514350" indent="-514350" algn="just"/>
            <a:endParaRPr lang="pl-PL" sz="3200" dirty="0">
              <a:latin typeface="+mn-lt"/>
            </a:endParaRPr>
          </a:p>
          <a:p>
            <a:pPr algn="just"/>
            <a:endParaRPr lang="pl-PL" sz="3000" dirty="0">
              <a:latin typeface="+mn-lt"/>
            </a:endParaRPr>
          </a:p>
          <a:p>
            <a:pPr lvl="0" algn="just"/>
            <a:endParaRPr lang="pl-PL" sz="3000" dirty="0">
              <a:latin typeface="+mn-lt"/>
            </a:endParaRPr>
          </a:p>
          <a:p>
            <a:pPr algn="ctr"/>
            <a:endParaRPr lang="pl-PL" sz="3000" b="1" dirty="0">
              <a:latin typeface="+mn-lt"/>
              <a:cs typeface="Arial" pitchFamily="34" charset="0"/>
            </a:endParaRPr>
          </a:p>
        </p:txBody>
      </p:sp>
    </p:spTree>
    <p:extLst>
      <p:ext uri="{BB962C8B-B14F-4D97-AF65-F5344CB8AC3E}">
        <p14:creationId xmlns:p14="http://schemas.microsoft.com/office/powerpoint/2010/main" xmlns="" val="2472817975"/>
      </p:ext>
    </p:extLst>
  </p:cSld>
  <p:clrMapOvr>
    <a:masterClrMapping/>
  </p:clrMapOvr>
  <p:transition spd="med">
    <p:fade/>
  </p:transition>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3"/>
          <p:cNvSpPr>
            <a:spLocks noGrp="1"/>
          </p:cNvSpPr>
          <p:nvPr>
            <p:ph type="title"/>
          </p:nvPr>
        </p:nvSpPr>
        <p:spPr>
          <a:xfrm>
            <a:off x="457200" y="1045179"/>
            <a:ext cx="8229600" cy="647548"/>
          </a:xfrm>
        </p:spPr>
        <p:txBody>
          <a:bodyPr/>
          <a:lstStyle/>
          <a:p>
            <a:r>
              <a:rPr lang="pl-PL" sz="2800" b="1" dirty="0"/>
              <a:t>TYP 10.2.G i H – formy wsparcia</a:t>
            </a: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84</a:t>
            </a:fld>
            <a:endParaRPr lang="pl-PL" altLang="pl-PL"/>
          </a:p>
        </p:txBody>
      </p:sp>
      <p:sp>
        <p:nvSpPr>
          <p:cNvPr id="7" name="Prostokąt zaokrąglony 6"/>
          <p:cNvSpPr/>
          <p:nvPr/>
        </p:nvSpPr>
        <p:spPr>
          <a:xfrm>
            <a:off x="179512" y="1916832"/>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r>
              <a:rPr lang="pl-PL" sz="2000" dirty="0">
                <a:solidFill>
                  <a:schemeClr val="tx1"/>
                </a:solidFill>
              </a:rPr>
              <a:t> </a:t>
            </a:r>
            <a:endParaRPr lang="pl-PL" sz="2000" dirty="0">
              <a:solidFill>
                <a:schemeClr val="tx1"/>
              </a:solidFill>
              <a:cs typeface="Arial" pitchFamily="34" charset="0"/>
            </a:endParaRPr>
          </a:p>
        </p:txBody>
      </p:sp>
      <p:sp>
        <p:nvSpPr>
          <p:cNvPr id="8" name="pole tekstowe 7"/>
          <p:cNvSpPr txBox="1"/>
          <p:nvPr/>
        </p:nvSpPr>
        <p:spPr>
          <a:xfrm>
            <a:off x="457200" y="1692727"/>
            <a:ext cx="8229600" cy="4464496"/>
          </a:xfrm>
          <a:prstGeom prst="rect">
            <a:avLst/>
          </a:prstGeom>
          <a:noFill/>
        </p:spPr>
        <p:txBody>
          <a:bodyPr wrap="square" rtlCol="0">
            <a:normAutofit/>
          </a:bodyPr>
          <a:lstStyle/>
          <a:p>
            <a:pPr marL="0" indent="0">
              <a:buNone/>
            </a:pPr>
            <a:endParaRPr lang="pl-PL" sz="1600" b="1" i="1" u="sng" dirty="0"/>
          </a:p>
          <a:p>
            <a:pPr algn="just"/>
            <a:r>
              <a:rPr lang="pl-PL" sz="2400" dirty="0">
                <a:latin typeface="+mn-lt"/>
              </a:rPr>
              <a:t>a) </a:t>
            </a:r>
            <a:r>
              <a:rPr lang="pl-PL" sz="2400" b="1" dirty="0">
                <a:latin typeface="+mn-lt"/>
              </a:rPr>
              <a:t>kursy i szkolenia </a:t>
            </a:r>
            <a:r>
              <a:rPr lang="pl-PL" sz="2400" dirty="0">
                <a:latin typeface="+mn-lt"/>
              </a:rPr>
              <a:t>doskonalące, </a:t>
            </a:r>
            <a:r>
              <a:rPr lang="pl-PL" sz="2400" b="1" dirty="0">
                <a:latin typeface="+mn-lt"/>
              </a:rPr>
              <a:t>studia podyplomowe</a:t>
            </a:r>
            <a:r>
              <a:rPr lang="pl-PL" sz="2400" dirty="0">
                <a:latin typeface="+mn-lt"/>
              </a:rPr>
              <a:t>;</a:t>
            </a:r>
          </a:p>
          <a:p>
            <a:pPr algn="just"/>
            <a:r>
              <a:rPr lang="pl-PL" sz="2400" dirty="0">
                <a:latin typeface="+mn-lt"/>
              </a:rPr>
              <a:t>b) wspieranie istniejących, budowanie nowych i moderowanie </a:t>
            </a:r>
            <a:r>
              <a:rPr lang="pl-PL" sz="2400" b="1" dirty="0">
                <a:latin typeface="+mn-lt"/>
              </a:rPr>
              <a:t>sieci współpracy i samokształcenia </a:t>
            </a:r>
            <a:r>
              <a:rPr lang="pl-PL" sz="2400" dirty="0">
                <a:latin typeface="+mn-lt"/>
              </a:rPr>
              <a:t>nauczycieli;</a:t>
            </a:r>
          </a:p>
          <a:p>
            <a:pPr algn="just"/>
            <a:r>
              <a:rPr lang="pl-PL" sz="2400" dirty="0">
                <a:latin typeface="+mn-lt"/>
              </a:rPr>
              <a:t>c) realizacja </a:t>
            </a:r>
            <a:r>
              <a:rPr lang="pl-PL" sz="2400" b="1" dirty="0">
                <a:latin typeface="+mn-lt"/>
              </a:rPr>
              <a:t>programów wspomagania</a:t>
            </a:r>
            <a:r>
              <a:rPr lang="pl-PL" sz="2400" dirty="0">
                <a:latin typeface="+mn-lt"/>
              </a:rPr>
              <a:t>;</a:t>
            </a:r>
          </a:p>
          <a:p>
            <a:pPr algn="just"/>
            <a:r>
              <a:rPr lang="pl-PL" sz="2400" dirty="0">
                <a:latin typeface="+mn-lt"/>
              </a:rPr>
              <a:t>d) </a:t>
            </a:r>
            <a:r>
              <a:rPr lang="pl-PL" sz="2400" b="1" dirty="0">
                <a:latin typeface="+mn-lt"/>
              </a:rPr>
              <a:t>staże i praktyki </a:t>
            </a:r>
            <a:r>
              <a:rPr lang="pl-PL" sz="2400" dirty="0">
                <a:latin typeface="+mn-lt"/>
              </a:rPr>
              <a:t>nauczycieli realizowane we współpracy z podmiotami z otoczenia szkoły lub placówki systemu oświaty;</a:t>
            </a:r>
          </a:p>
          <a:p>
            <a:pPr algn="just"/>
            <a:r>
              <a:rPr lang="pl-PL" sz="2400" dirty="0">
                <a:latin typeface="+mn-lt"/>
              </a:rPr>
              <a:t>e) wykorzystanie narzędzi, metod lub form pracy wypracowanych w ramach projektów, w tym pozytywnie </a:t>
            </a:r>
            <a:r>
              <a:rPr lang="pl-PL" sz="2400" dirty="0" err="1">
                <a:latin typeface="+mn-lt"/>
              </a:rPr>
              <a:t>zwalidowanych</a:t>
            </a:r>
            <a:r>
              <a:rPr lang="pl-PL" sz="2400" dirty="0">
                <a:latin typeface="+mn-lt"/>
              </a:rPr>
              <a:t> produktów projektów innowacyjnych, zrealizowanych </a:t>
            </a:r>
            <a:br>
              <a:rPr lang="pl-PL" sz="2400" dirty="0">
                <a:latin typeface="+mn-lt"/>
              </a:rPr>
            </a:br>
            <a:r>
              <a:rPr lang="pl-PL" sz="2400" dirty="0">
                <a:latin typeface="+mn-lt"/>
              </a:rPr>
              <a:t>w latach 2007-2013 w ramach PO KL;</a:t>
            </a:r>
          </a:p>
          <a:p>
            <a:pPr marL="514350" indent="-514350" algn="ctr"/>
            <a:endParaRPr lang="pl-PL" sz="2800" dirty="0">
              <a:latin typeface="+mn-lt"/>
            </a:endParaRPr>
          </a:p>
          <a:p>
            <a:pPr marL="514350" indent="-514350" algn="ctr"/>
            <a:endParaRPr lang="pl-PL" sz="2800" dirty="0">
              <a:latin typeface="+mn-lt"/>
            </a:endParaRPr>
          </a:p>
          <a:p>
            <a:pPr marL="514350" indent="-514350" algn="just"/>
            <a:endParaRPr lang="pl-PL" sz="3200" dirty="0">
              <a:latin typeface="+mn-lt"/>
            </a:endParaRPr>
          </a:p>
          <a:p>
            <a:pPr algn="just"/>
            <a:endParaRPr lang="pl-PL" sz="3000" dirty="0">
              <a:latin typeface="+mn-lt"/>
            </a:endParaRPr>
          </a:p>
          <a:p>
            <a:pPr lvl="0" algn="just"/>
            <a:endParaRPr lang="pl-PL" sz="3000" dirty="0">
              <a:latin typeface="+mn-lt"/>
            </a:endParaRPr>
          </a:p>
          <a:p>
            <a:pPr algn="ctr"/>
            <a:endParaRPr lang="pl-PL" sz="3000" b="1" dirty="0">
              <a:latin typeface="+mn-lt"/>
              <a:cs typeface="Arial" pitchFamily="34" charset="0"/>
            </a:endParaRPr>
          </a:p>
        </p:txBody>
      </p:sp>
    </p:spTree>
    <p:extLst>
      <p:ext uri="{BB962C8B-B14F-4D97-AF65-F5344CB8AC3E}">
        <p14:creationId xmlns:p14="http://schemas.microsoft.com/office/powerpoint/2010/main" xmlns="" val="2866962503"/>
      </p:ext>
    </p:extLst>
  </p:cSld>
  <p:clrMapOvr>
    <a:masterClrMapping/>
  </p:clrMapOvr>
  <p:transition spd="med">
    <p:fade/>
  </p:transition>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3"/>
          <p:cNvSpPr>
            <a:spLocks noGrp="1"/>
          </p:cNvSpPr>
          <p:nvPr>
            <p:ph type="title"/>
          </p:nvPr>
        </p:nvSpPr>
        <p:spPr>
          <a:xfrm>
            <a:off x="457200" y="1045179"/>
            <a:ext cx="8229600" cy="647548"/>
          </a:xfrm>
        </p:spPr>
        <p:txBody>
          <a:bodyPr/>
          <a:lstStyle/>
          <a:p>
            <a:r>
              <a:rPr lang="pl-PL" sz="2800" b="1" dirty="0" err="1"/>
              <a:t>Cross-financing</a:t>
            </a:r>
            <a:r>
              <a:rPr lang="pl-PL" sz="2800" b="1" dirty="0"/>
              <a:t> i zakup środków trwałych</a:t>
            </a: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85</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a:solidFill>
                <a:schemeClr val="tx1"/>
              </a:solidFill>
              <a:latin typeface="Arial" pitchFamily="34" charset="0"/>
              <a:cs typeface="Arial" pitchFamily="34" charset="0"/>
            </a:endParaRPr>
          </a:p>
        </p:txBody>
      </p:sp>
      <p:sp>
        <p:nvSpPr>
          <p:cNvPr id="8" name="pole tekstowe 7"/>
          <p:cNvSpPr txBox="1"/>
          <p:nvPr/>
        </p:nvSpPr>
        <p:spPr>
          <a:xfrm>
            <a:off x="489132" y="1692727"/>
            <a:ext cx="8115315" cy="4464496"/>
          </a:xfrm>
          <a:prstGeom prst="rect">
            <a:avLst/>
          </a:prstGeom>
          <a:noFill/>
        </p:spPr>
        <p:txBody>
          <a:bodyPr wrap="square" rtlCol="0">
            <a:normAutofit lnSpcReduction="10000"/>
          </a:bodyPr>
          <a:lstStyle/>
          <a:p>
            <a:pPr marL="0" indent="0">
              <a:buNone/>
            </a:pPr>
            <a:endParaRPr lang="pl-PL" sz="1700" b="1" i="1" u="sng" dirty="0">
              <a:latin typeface="+mn-lt"/>
            </a:endParaRPr>
          </a:p>
          <a:p>
            <a:endParaRPr lang="pl-PL" sz="1700" b="1" i="1" dirty="0">
              <a:latin typeface="+mn-lt"/>
            </a:endParaRPr>
          </a:p>
          <a:p>
            <a:pPr algn="just"/>
            <a:r>
              <a:rPr lang="pl-PL" sz="1700" b="1" dirty="0" err="1">
                <a:latin typeface="+mn-lt"/>
              </a:rPr>
              <a:t>Cross-financing</a:t>
            </a:r>
            <a:r>
              <a:rPr lang="pl-PL" sz="1700" i="1" dirty="0">
                <a:latin typeface="+mn-lt"/>
              </a:rPr>
              <a:t> </a:t>
            </a:r>
            <a:r>
              <a:rPr lang="pl-PL" sz="1700" dirty="0">
                <a:latin typeface="+mn-lt"/>
              </a:rPr>
              <a:t>może dotyczyć wyłącznie takich kategorii </a:t>
            </a:r>
            <a:r>
              <a:rPr lang="pl-PL" sz="1700" b="1" dirty="0">
                <a:latin typeface="+mn-lt"/>
              </a:rPr>
              <a:t>wydatków,</a:t>
            </a:r>
            <a:r>
              <a:rPr lang="pl-PL" sz="1700" dirty="0">
                <a:latin typeface="+mn-lt"/>
              </a:rPr>
              <a:t> </a:t>
            </a:r>
            <a:r>
              <a:rPr lang="pl-PL" sz="1700" b="1" dirty="0">
                <a:latin typeface="+mn-lt"/>
              </a:rPr>
              <a:t>bez których realizacja projektu nie byłaby możliwa,</a:t>
            </a:r>
            <a:r>
              <a:rPr lang="pl-PL" sz="1700" dirty="0">
                <a:latin typeface="+mn-lt"/>
              </a:rPr>
              <a:t> w szczególności w związku z zapewnieniem realizacji zasady równości szans, a zwłaszcza potrzeb osób z </a:t>
            </a:r>
            <a:r>
              <a:rPr lang="pl-PL" sz="1700" dirty="0" err="1">
                <a:latin typeface="+mn-lt"/>
              </a:rPr>
              <a:t>niepełnosprawnościami</a:t>
            </a:r>
            <a:r>
              <a:rPr lang="pl-PL" sz="1700" dirty="0">
                <a:latin typeface="+mn-lt"/>
              </a:rPr>
              <a:t>. </a:t>
            </a:r>
          </a:p>
          <a:p>
            <a:pPr algn="just"/>
            <a:endParaRPr lang="pl-PL" sz="1700" dirty="0">
              <a:latin typeface="+mn-lt"/>
            </a:endParaRPr>
          </a:p>
          <a:p>
            <a:pPr algn="just"/>
            <a:r>
              <a:rPr lang="pl-PL" sz="1700" dirty="0">
                <a:latin typeface="+mn-lt"/>
              </a:rPr>
              <a:t>Wydatki powinny </a:t>
            </a:r>
            <a:r>
              <a:rPr lang="pl-PL" sz="1700" b="1" dirty="0">
                <a:latin typeface="+mn-lt"/>
              </a:rPr>
              <a:t>wynikać z potrzeby realizacji danego projektu </a:t>
            </a:r>
            <a:r>
              <a:rPr lang="pl-PL" sz="1700" dirty="0">
                <a:latin typeface="+mn-lt"/>
              </a:rPr>
              <a:t>i stanowić logiczne uzupełnienie działań. </a:t>
            </a:r>
            <a:r>
              <a:rPr lang="pl-PL" sz="1700" dirty="0" err="1">
                <a:latin typeface="+mn-lt"/>
              </a:rPr>
              <a:t>Cross-financing</a:t>
            </a:r>
            <a:r>
              <a:rPr lang="pl-PL" sz="1700" dirty="0">
                <a:latin typeface="+mn-lt"/>
              </a:rPr>
              <a:t> powinien być </a:t>
            </a:r>
            <a:r>
              <a:rPr lang="pl-PL" sz="1700" b="1" dirty="0">
                <a:latin typeface="+mn-lt"/>
              </a:rPr>
              <a:t>bezpośrednio powiązany z głównymi zadaniami </a:t>
            </a:r>
            <a:r>
              <a:rPr lang="pl-PL" sz="1700" dirty="0">
                <a:latin typeface="+mn-lt"/>
              </a:rPr>
              <a:t>realizowanymi w ramach danego projektu. </a:t>
            </a:r>
          </a:p>
          <a:p>
            <a:pPr algn="just"/>
            <a:r>
              <a:rPr lang="pl-PL" sz="1700" dirty="0">
                <a:latin typeface="+mn-lt"/>
              </a:rPr>
              <a:t> </a:t>
            </a:r>
          </a:p>
          <a:p>
            <a:pPr algn="just"/>
            <a:r>
              <a:rPr lang="pl-PL" sz="1700" dirty="0">
                <a:latin typeface="+mn-lt"/>
              </a:rPr>
              <a:t>W przypadku projektów współfinansowanych z EFS </a:t>
            </a:r>
            <a:r>
              <a:rPr lang="pl-PL" sz="1700" dirty="0" err="1">
                <a:latin typeface="+mn-lt"/>
              </a:rPr>
              <a:t>cross-financing</a:t>
            </a:r>
            <a:r>
              <a:rPr lang="pl-PL" sz="1700" dirty="0">
                <a:latin typeface="+mn-lt"/>
              </a:rPr>
              <a:t> może dotyczyć wyłącznie:</a:t>
            </a:r>
          </a:p>
          <a:p>
            <a:pPr algn="just"/>
            <a:r>
              <a:rPr lang="pl-PL" sz="1700" dirty="0">
                <a:latin typeface="+mn-lt"/>
              </a:rPr>
              <a:t>a) </a:t>
            </a:r>
            <a:r>
              <a:rPr lang="pl-PL" sz="1700" b="1" dirty="0">
                <a:latin typeface="+mn-lt"/>
              </a:rPr>
              <a:t>zakupu nieruchomości</a:t>
            </a:r>
            <a:r>
              <a:rPr lang="pl-PL" sz="1700" dirty="0">
                <a:latin typeface="+mn-lt"/>
              </a:rPr>
              <a:t>;</a:t>
            </a:r>
          </a:p>
          <a:p>
            <a:pPr algn="just"/>
            <a:r>
              <a:rPr lang="pl-PL" sz="1700" dirty="0">
                <a:latin typeface="+mn-lt"/>
              </a:rPr>
              <a:t>b) </a:t>
            </a:r>
            <a:r>
              <a:rPr lang="pl-PL" sz="1700" b="1" dirty="0">
                <a:latin typeface="+mn-lt"/>
              </a:rPr>
              <a:t>zakupu infrastruktury</a:t>
            </a:r>
            <a:r>
              <a:rPr lang="pl-PL" sz="1700" dirty="0">
                <a:latin typeface="+mn-lt"/>
              </a:rPr>
              <a:t>, przy czym poprzez infrastrukturę rozumie się </a:t>
            </a:r>
            <a:r>
              <a:rPr lang="pl-PL" sz="1700" b="1" dirty="0">
                <a:latin typeface="+mn-lt"/>
              </a:rPr>
              <a:t>elementy nieprzenośne</a:t>
            </a:r>
            <a:r>
              <a:rPr lang="pl-PL" sz="1700" dirty="0">
                <a:latin typeface="+mn-lt"/>
              </a:rPr>
              <a:t>, na stałe przytwierdzone do nieruchomości, np. wykonanie podjazdu do budynku, zainstalowanie windy w budynku;</a:t>
            </a:r>
          </a:p>
          <a:p>
            <a:pPr algn="just"/>
            <a:r>
              <a:rPr lang="pl-PL" sz="1700" dirty="0">
                <a:latin typeface="+mn-lt"/>
              </a:rPr>
              <a:t>c) dostosowania lub adaptacji (</a:t>
            </a:r>
            <a:r>
              <a:rPr lang="pl-PL" sz="1700" b="1" dirty="0">
                <a:latin typeface="+mn-lt"/>
              </a:rPr>
              <a:t>prace remontowo-wykończeniowe</a:t>
            </a:r>
            <a:r>
              <a:rPr lang="pl-PL" sz="1700" dirty="0">
                <a:latin typeface="+mn-lt"/>
              </a:rPr>
              <a:t>) budynków i pomieszczeń.</a:t>
            </a:r>
          </a:p>
          <a:p>
            <a:pPr algn="just"/>
            <a:endParaRPr lang="pl-PL" sz="1700" b="1" dirty="0">
              <a:latin typeface="+mn-lt"/>
              <a:cs typeface="Arial" pitchFamily="34" charset="0"/>
            </a:endParaRPr>
          </a:p>
          <a:p>
            <a:pPr algn="just"/>
            <a:endParaRPr lang="pl-PL" sz="1700" b="1" i="1" dirty="0">
              <a:latin typeface="+mn-lt"/>
            </a:endParaRPr>
          </a:p>
          <a:p>
            <a:pPr algn="ctr"/>
            <a:endParaRPr lang="pl-PL" sz="2000" b="1" dirty="0">
              <a:latin typeface="+mn-lt"/>
              <a:cs typeface="Arial" pitchFamily="34" charset="0"/>
            </a:endParaRPr>
          </a:p>
        </p:txBody>
      </p:sp>
    </p:spTree>
    <p:extLst>
      <p:ext uri="{BB962C8B-B14F-4D97-AF65-F5344CB8AC3E}">
        <p14:creationId xmlns:p14="http://schemas.microsoft.com/office/powerpoint/2010/main" xmlns="" val="223642098"/>
      </p:ext>
    </p:extLst>
  </p:cSld>
  <p:clrMapOvr>
    <a:masterClrMapping/>
  </p:clrMapOvr>
  <p:transition spd="med">
    <p:fade/>
  </p:transition>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3"/>
          <p:cNvSpPr>
            <a:spLocks noGrp="1"/>
          </p:cNvSpPr>
          <p:nvPr>
            <p:ph type="title"/>
          </p:nvPr>
        </p:nvSpPr>
        <p:spPr>
          <a:xfrm>
            <a:off x="457200" y="1045179"/>
            <a:ext cx="8229600" cy="647548"/>
          </a:xfrm>
        </p:spPr>
        <p:txBody>
          <a:bodyPr/>
          <a:lstStyle/>
          <a:p>
            <a:r>
              <a:rPr lang="pl-PL" sz="2800" b="1" dirty="0"/>
              <a:t>Limity</a:t>
            </a: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86</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a:solidFill>
                <a:schemeClr val="tx1"/>
              </a:solidFill>
              <a:latin typeface="Arial" pitchFamily="34" charset="0"/>
              <a:cs typeface="Arial" pitchFamily="34" charset="0"/>
            </a:endParaRPr>
          </a:p>
        </p:txBody>
      </p:sp>
      <p:sp>
        <p:nvSpPr>
          <p:cNvPr id="8" name="pole tekstowe 7"/>
          <p:cNvSpPr txBox="1"/>
          <p:nvPr/>
        </p:nvSpPr>
        <p:spPr>
          <a:xfrm>
            <a:off x="489132" y="1692727"/>
            <a:ext cx="7971299" cy="4464496"/>
          </a:xfrm>
          <a:prstGeom prst="rect">
            <a:avLst/>
          </a:prstGeom>
          <a:noFill/>
        </p:spPr>
        <p:txBody>
          <a:bodyPr wrap="square" rtlCol="0">
            <a:normAutofit/>
          </a:bodyPr>
          <a:lstStyle/>
          <a:p>
            <a:pPr marL="0" indent="0">
              <a:buNone/>
            </a:pPr>
            <a:endParaRPr lang="pl-PL" sz="1700" b="1" i="1" u="sng" dirty="0">
              <a:latin typeface="+mn-lt"/>
            </a:endParaRPr>
          </a:p>
          <a:p>
            <a:endParaRPr lang="pl-PL" sz="1700" b="1" i="1" dirty="0">
              <a:latin typeface="+mn-lt"/>
            </a:endParaRPr>
          </a:p>
          <a:p>
            <a:pPr algn="just"/>
            <a:endParaRPr lang="pl-PL" sz="1700" i="1" dirty="0">
              <a:latin typeface="+mn-lt"/>
            </a:endParaRPr>
          </a:p>
          <a:p>
            <a:pPr algn="just">
              <a:buFont typeface="Arial" pitchFamily="34" charset="0"/>
              <a:buChar char="•"/>
            </a:pPr>
            <a:r>
              <a:rPr lang="pl-PL" sz="1700" dirty="0">
                <a:latin typeface="+mn-lt"/>
              </a:rPr>
              <a:t>Wartość wydatków w ramach </a:t>
            </a:r>
            <a:r>
              <a:rPr lang="pl-PL" sz="1700" b="1" dirty="0">
                <a:latin typeface="+mn-lt"/>
              </a:rPr>
              <a:t>cross-</a:t>
            </a:r>
            <a:r>
              <a:rPr lang="pl-PL" sz="1700" b="1" dirty="0" err="1">
                <a:latin typeface="+mn-lt"/>
              </a:rPr>
              <a:t>financingu</a:t>
            </a:r>
            <a:r>
              <a:rPr lang="pl-PL" sz="1700" dirty="0">
                <a:latin typeface="+mn-lt"/>
              </a:rPr>
              <a:t> nie może stanowić więcej </a:t>
            </a:r>
            <a:r>
              <a:rPr lang="pl-PL" sz="1700" b="1" dirty="0">
                <a:latin typeface="+mn-lt"/>
              </a:rPr>
              <a:t>niż </a:t>
            </a:r>
            <a:r>
              <a:rPr lang="pl-PL" sz="1700" b="1" dirty="0">
                <a:solidFill>
                  <a:srgbClr val="FF0000"/>
                </a:solidFill>
                <a:latin typeface="+mn-lt"/>
              </a:rPr>
              <a:t>10% finansowania unijnego na poziomie projektu</a:t>
            </a:r>
            <a:r>
              <a:rPr lang="pl-PL" sz="1700" b="1" dirty="0">
                <a:latin typeface="+mn-lt"/>
              </a:rPr>
              <a:t>. </a:t>
            </a:r>
          </a:p>
          <a:p>
            <a:pPr algn="just"/>
            <a:endParaRPr lang="pl-PL" sz="1700" b="1" dirty="0">
              <a:latin typeface="+mn-lt"/>
            </a:endParaRPr>
          </a:p>
          <a:p>
            <a:pPr algn="just">
              <a:buFont typeface="Arial" pitchFamily="34" charset="0"/>
              <a:buChar char="•"/>
            </a:pPr>
            <a:r>
              <a:rPr lang="pl-PL" sz="1700" dirty="0">
                <a:latin typeface="+mn-lt"/>
              </a:rPr>
              <a:t>Wartość wydatków poniesionych na </a:t>
            </a:r>
            <a:r>
              <a:rPr lang="pl-PL" sz="1700" b="1" dirty="0">
                <a:latin typeface="+mn-lt"/>
              </a:rPr>
              <a:t>zakup środków trwałych o wartości jednostkowej równej i wyższej niż 3 500 PLN netto</a:t>
            </a:r>
            <a:r>
              <a:rPr lang="pl-PL" sz="1700" dirty="0">
                <a:latin typeface="+mn-lt"/>
              </a:rPr>
              <a:t> w ramach kosztów bezpośrednich projektu </a:t>
            </a:r>
            <a:r>
              <a:rPr lang="pl-PL" sz="1700" b="1" dirty="0">
                <a:latin typeface="+mn-lt"/>
              </a:rPr>
              <a:t>oraz</a:t>
            </a:r>
            <a:r>
              <a:rPr lang="pl-PL" sz="1700" dirty="0">
                <a:latin typeface="+mn-lt"/>
              </a:rPr>
              <a:t> wydatków w ramach </a:t>
            </a:r>
            <a:r>
              <a:rPr lang="pl-PL" sz="1700" b="1" dirty="0">
                <a:latin typeface="+mn-lt"/>
              </a:rPr>
              <a:t>cross-</a:t>
            </a:r>
            <a:r>
              <a:rPr lang="pl-PL" sz="1700" b="1" dirty="0" err="1">
                <a:latin typeface="+mn-lt"/>
              </a:rPr>
              <a:t>financingu</a:t>
            </a:r>
            <a:r>
              <a:rPr lang="pl-PL" sz="1700" b="1" dirty="0">
                <a:latin typeface="+mn-lt"/>
              </a:rPr>
              <a:t> </a:t>
            </a:r>
            <a:r>
              <a:rPr lang="pl-PL" sz="1700" dirty="0">
                <a:latin typeface="+mn-lt"/>
              </a:rPr>
              <a:t>nie może łącznie przekroczyć </a:t>
            </a:r>
            <a:r>
              <a:rPr lang="pl-PL" sz="1700" b="1" dirty="0">
                <a:solidFill>
                  <a:srgbClr val="FF0000"/>
                </a:solidFill>
                <a:latin typeface="+mn-lt"/>
              </a:rPr>
              <a:t>10% wydatków projektu. </a:t>
            </a:r>
          </a:p>
          <a:p>
            <a:pPr algn="just"/>
            <a:endParaRPr lang="pl-PL" sz="1700" b="1" dirty="0">
              <a:latin typeface="+mn-lt"/>
            </a:endParaRPr>
          </a:p>
          <a:p>
            <a:pPr algn="just">
              <a:buFont typeface="Arial" pitchFamily="34" charset="0"/>
              <a:buChar char="•"/>
            </a:pPr>
            <a:r>
              <a:rPr lang="pl-PL" sz="1700" dirty="0">
                <a:latin typeface="+mn-lt"/>
              </a:rPr>
              <a:t>W przypadku projektów w których planuje się </a:t>
            </a:r>
            <a:r>
              <a:rPr lang="pl-PL" sz="1700" b="1" dirty="0">
                <a:latin typeface="+mn-lt"/>
              </a:rPr>
              <a:t>wyposażenie pracowni TIK oraz pracowni przedmiotowych</a:t>
            </a:r>
            <a:r>
              <a:rPr lang="pl-PL" sz="1700" dirty="0">
                <a:latin typeface="+mn-lt"/>
              </a:rPr>
              <a:t>, łączny </a:t>
            </a:r>
            <a:r>
              <a:rPr lang="pl-PL" sz="1700" b="1" dirty="0">
                <a:latin typeface="+mn-lt"/>
              </a:rPr>
              <a:t>limit wydatków związanych z zakupem </a:t>
            </a:r>
            <a:r>
              <a:rPr lang="pl-PL" sz="1700" b="1" dirty="0" smtClean="0">
                <a:latin typeface="+mn-lt"/>
              </a:rPr>
              <a:t>środków trwałych </a:t>
            </a:r>
            <a:r>
              <a:rPr lang="pl-PL" sz="1700" b="1" dirty="0">
                <a:latin typeface="+mn-lt"/>
              </a:rPr>
              <a:t>nie może przekroczyć </a:t>
            </a:r>
            <a:r>
              <a:rPr lang="pl-PL" sz="1700" b="1" dirty="0">
                <a:solidFill>
                  <a:srgbClr val="FF0000"/>
                </a:solidFill>
                <a:latin typeface="+mn-lt"/>
              </a:rPr>
              <a:t>30% wydatków projektu (włączając </a:t>
            </a:r>
            <a:r>
              <a:rPr lang="pl-PL" sz="1700" b="1" dirty="0" err="1">
                <a:solidFill>
                  <a:srgbClr val="FF0000"/>
                </a:solidFill>
                <a:latin typeface="+mn-lt"/>
              </a:rPr>
              <a:t>cross-financing</a:t>
            </a:r>
            <a:r>
              <a:rPr lang="pl-PL" sz="1700" b="1" dirty="0">
                <a:solidFill>
                  <a:srgbClr val="FF0000"/>
                </a:solidFill>
                <a:latin typeface="+mn-lt"/>
              </a:rPr>
              <a:t>).</a:t>
            </a:r>
          </a:p>
          <a:p>
            <a:pPr algn="ctr"/>
            <a:endParaRPr lang="pl-PL" sz="2000" b="1" dirty="0">
              <a:latin typeface="+mn-lt"/>
              <a:cs typeface="Arial" pitchFamily="34" charset="0"/>
            </a:endParaRPr>
          </a:p>
        </p:txBody>
      </p:sp>
    </p:spTree>
    <p:extLst>
      <p:ext uri="{BB962C8B-B14F-4D97-AF65-F5344CB8AC3E}">
        <p14:creationId xmlns:p14="http://schemas.microsoft.com/office/powerpoint/2010/main" xmlns="" val="2915601984"/>
      </p:ext>
    </p:extLst>
  </p:cSld>
  <p:clrMapOvr>
    <a:masterClrMapping/>
  </p:clrMapOvr>
  <p:transition spd="med">
    <p:fade/>
  </p:transition>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3"/>
          <p:cNvSpPr>
            <a:spLocks noGrp="1"/>
          </p:cNvSpPr>
          <p:nvPr>
            <p:ph type="title"/>
          </p:nvPr>
        </p:nvSpPr>
        <p:spPr>
          <a:xfrm>
            <a:off x="457200" y="1045179"/>
            <a:ext cx="8229600" cy="647548"/>
          </a:xfrm>
        </p:spPr>
        <p:txBody>
          <a:bodyPr/>
          <a:lstStyle/>
          <a:p>
            <a:r>
              <a:rPr lang="pl-PL" sz="2800" b="1" dirty="0"/>
              <a:t>Klauzule społeczne w zamówieniach – szczegóły w Rozdziale 33 Regulaminu konkursu</a:t>
            </a: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87</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endParaRPr lang="pl-PL" dirty="0">
              <a:solidFill>
                <a:schemeClr val="tx1"/>
              </a:solidFill>
              <a:cs typeface="Arial" pitchFamily="34" charset="0"/>
            </a:endParaRPr>
          </a:p>
          <a:p>
            <a:pPr algn="just">
              <a:buFont typeface="Arial" pitchFamily="34" charset="0"/>
              <a:buChar char="•"/>
            </a:pPr>
            <a:endParaRPr lang="pl-PL" dirty="0">
              <a:solidFill>
                <a:schemeClr val="tx1"/>
              </a:solidFill>
              <a:cs typeface="Arial" pitchFamily="34" charset="0"/>
            </a:endParaRPr>
          </a:p>
          <a:p>
            <a:pPr algn="just">
              <a:buFont typeface="Arial" pitchFamily="34" charset="0"/>
              <a:buChar char="•"/>
            </a:pPr>
            <a:r>
              <a:rPr lang="pl-PL" dirty="0">
                <a:solidFill>
                  <a:schemeClr val="tx1"/>
                </a:solidFill>
                <a:cs typeface="Arial" pitchFamily="34" charset="0"/>
              </a:rPr>
              <a:t>Mają za zadanie uwzględniać aspekty społeczne przy udzielaniu zamówień tj. mają </a:t>
            </a:r>
            <a:r>
              <a:rPr lang="pl-PL" b="1" dirty="0">
                <a:solidFill>
                  <a:schemeClr val="tx1"/>
                </a:solidFill>
              </a:rPr>
              <a:t>wyrównywać szanse w dostępie do zamówień dla podmiotów oraz osób w gorszej sytuacji;</a:t>
            </a:r>
            <a:endParaRPr lang="pl-PL" b="1" dirty="0">
              <a:solidFill>
                <a:schemeClr val="tx1"/>
              </a:solidFill>
              <a:cs typeface="Arial" pitchFamily="34" charset="0"/>
            </a:endParaRPr>
          </a:p>
          <a:p>
            <a:pPr algn="just">
              <a:buFont typeface="Arial" pitchFamily="34" charset="0"/>
              <a:buChar char="•"/>
            </a:pPr>
            <a:r>
              <a:rPr lang="pl-PL" dirty="0">
                <a:solidFill>
                  <a:schemeClr val="tx1"/>
                </a:solidFill>
                <a:cs typeface="Arial" pitchFamily="34" charset="0"/>
              </a:rPr>
              <a:t>Dotyczą zamówień udzielanych zarówno zgodnie z </a:t>
            </a:r>
            <a:r>
              <a:rPr lang="pl-PL" b="1" dirty="0">
                <a:solidFill>
                  <a:schemeClr val="tx1"/>
                </a:solidFill>
                <a:cs typeface="Arial" pitchFamily="34" charset="0"/>
              </a:rPr>
              <a:t>PZP</a:t>
            </a:r>
            <a:r>
              <a:rPr lang="pl-PL" dirty="0">
                <a:solidFill>
                  <a:schemeClr val="tx1"/>
                </a:solidFill>
                <a:cs typeface="Arial" pitchFamily="34" charset="0"/>
              </a:rPr>
              <a:t> jak i </a:t>
            </a:r>
            <a:r>
              <a:rPr lang="pl-PL" b="1" dirty="0">
                <a:solidFill>
                  <a:schemeClr val="tx1"/>
                </a:solidFill>
                <a:cs typeface="Arial" pitchFamily="34" charset="0"/>
              </a:rPr>
              <a:t>zasadą konkurencyjności</a:t>
            </a:r>
            <a:r>
              <a:rPr lang="pl-PL" dirty="0">
                <a:solidFill>
                  <a:schemeClr val="tx1"/>
                </a:solidFill>
                <a:cs typeface="Arial" pitchFamily="34" charset="0"/>
              </a:rPr>
              <a:t>;</a:t>
            </a:r>
          </a:p>
          <a:p>
            <a:pPr algn="just">
              <a:buFont typeface="Arial" pitchFamily="34" charset="0"/>
              <a:buChar char="•"/>
            </a:pPr>
            <a:r>
              <a:rPr lang="pl-PL" dirty="0">
                <a:solidFill>
                  <a:schemeClr val="tx1"/>
                </a:solidFill>
              </a:rPr>
              <a:t>Wymogi dotyczące klauzul społecznych dotyczą przeprowadzania zamówień </a:t>
            </a:r>
            <a:r>
              <a:rPr lang="pl-PL" b="1" dirty="0">
                <a:solidFill>
                  <a:schemeClr val="tx1"/>
                </a:solidFill>
              </a:rPr>
              <a:t>na każdym etapie realizacji projektu,</a:t>
            </a:r>
            <a:r>
              <a:rPr lang="pl-PL" dirty="0">
                <a:solidFill>
                  <a:schemeClr val="tx1"/>
                </a:solidFill>
              </a:rPr>
              <a:t> w tym również zamówień udzielanych przed podpisaniem umowy o dofinansowanie projektu.</a:t>
            </a:r>
          </a:p>
          <a:p>
            <a:pPr lvl="0" algn="just">
              <a:buFont typeface="Arial" pitchFamily="34" charset="0"/>
              <a:buChar char="•"/>
            </a:pPr>
            <a:r>
              <a:rPr lang="pl-PL" b="1" dirty="0">
                <a:solidFill>
                  <a:schemeClr val="tx1"/>
                </a:solidFill>
              </a:rPr>
              <a:t>Katalog zamówień, w ramach których istnieje obowiązek uwzględniania klauzul społecznych :</a:t>
            </a:r>
          </a:p>
          <a:p>
            <a:pPr lvl="1" algn="just">
              <a:buFont typeface="Arial" pitchFamily="34" charset="0"/>
              <a:buChar char="•"/>
            </a:pPr>
            <a:r>
              <a:rPr lang="pl-PL" dirty="0">
                <a:solidFill>
                  <a:schemeClr val="tx1"/>
                </a:solidFill>
              </a:rPr>
              <a:t>Usługi cateringowe.</a:t>
            </a:r>
          </a:p>
          <a:p>
            <a:pPr lvl="1" algn="just">
              <a:buFont typeface="Arial" pitchFamily="34" charset="0"/>
              <a:buChar char="•"/>
            </a:pPr>
            <a:r>
              <a:rPr lang="pl-PL" dirty="0">
                <a:solidFill>
                  <a:schemeClr val="tx1"/>
                </a:solidFill>
              </a:rPr>
              <a:t>Zamówienia materiałów informacyjno – promocyjnych lub usług poligraficznych.</a:t>
            </a:r>
          </a:p>
          <a:p>
            <a:pPr lvl="1" algn="just">
              <a:buFont typeface="Arial" pitchFamily="34" charset="0"/>
              <a:buChar char="•"/>
            </a:pPr>
            <a:r>
              <a:rPr lang="pl-PL" dirty="0" smtClean="0">
                <a:solidFill>
                  <a:schemeClr val="tx1"/>
                </a:solidFill>
              </a:rPr>
              <a:t>Usługi </a:t>
            </a:r>
            <a:r>
              <a:rPr lang="pl-PL" dirty="0">
                <a:solidFill>
                  <a:schemeClr val="tx1"/>
                </a:solidFill>
              </a:rPr>
              <a:t>sprzątania.</a:t>
            </a:r>
          </a:p>
          <a:p>
            <a:pPr lvl="0" algn="just">
              <a:buFont typeface="Arial" pitchFamily="34" charset="0"/>
              <a:buChar char="•"/>
            </a:pPr>
            <a:r>
              <a:rPr lang="pl-PL" dirty="0">
                <a:solidFill>
                  <a:schemeClr val="tx1"/>
                </a:solidFill>
              </a:rPr>
              <a:t>Przykłady stosowania klauzul społecznych są podane w Regulaminie konkursu w Rozdziale 33</a:t>
            </a:r>
          </a:p>
          <a:p>
            <a:pPr algn="just"/>
            <a:endParaRPr lang="pl-PL" dirty="0">
              <a:solidFill>
                <a:schemeClr val="tx1"/>
              </a:solidFill>
            </a:endParaRPr>
          </a:p>
          <a:p>
            <a:pPr algn="ctr"/>
            <a:endParaRPr lang="pl-PL" dirty="0">
              <a:solidFill>
                <a:schemeClr val="tx1"/>
              </a:solidFill>
              <a:latin typeface="Arial" pitchFamily="34" charset="0"/>
              <a:cs typeface="Arial" pitchFamily="34" charset="0"/>
            </a:endParaRPr>
          </a:p>
          <a:p>
            <a:pPr algn="ctr"/>
            <a:endParaRPr lang="pl-PL" dirty="0">
              <a:solidFill>
                <a:schemeClr val="tx1"/>
              </a:solidFill>
              <a:latin typeface="Arial" pitchFamily="34" charset="0"/>
              <a:cs typeface="Arial" pitchFamily="34" charset="0"/>
            </a:endParaRPr>
          </a:p>
        </p:txBody>
      </p:sp>
      <p:sp>
        <p:nvSpPr>
          <p:cNvPr id="8" name="pole tekstowe 7"/>
          <p:cNvSpPr txBox="1"/>
          <p:nvPr/>
        </p:nvSpPr>
        <p:spPr>
          <a:xfrm>
            <a:off x="489133" y="1692727"/>
            <a:ext cx="7632848" cy="4464496"/>
          </a:xfrm>
          <a:prstGeom prst="rect">
            <a:avLst/>
          </a:prstGeom>
          <a:noFill/>
        </p:spPr>
        <p:txBody>
          <a:bodyPr wrap="square" rtlCol="0">
            <a:normAutofit/>
          </a:bodyPr>
          <a:lstStyle/>
          <a:p>
            <a:pPr marL="0" indent="0">
              <a:buNone/>
            </a:pPr>
            <a:endParaRPr lang="pl-PL" sz="1700" b="1" i="1" u="sng" dirty="0">
              <a:latin typeface="+mn-lt"/>
            </a:endParaRPr>
          </a:p>
          <a:p>
            <a:pPr algn="ctr"/>
            <a:endParaRPr lang="pl-PL" sz="2000" b="1" dirty="0">
              <a:latin typeface="+mn-lt"/>
              <a:cs typeface="Arial" pitchFamily="34" charset="0"/>
            </a:endParaRPr>
          </a:p>
        </p:txBody>
      </p:sp>
    </p:spTree>
    <p:extLst>
      <p:ext uri="{BB962C8B-B14F-4D97-AF65-F5344CB8AC3E}">
        <p14:creationId xmlns:p14="http://schemas.microsoft.com/office/powerpoint/2010/main" xmlns="" val="223642098"/>
      </p:ext>
    </p:extLst>
  </p:cSld>
  <p:clrMapOvr>
    <a:masterClrMapping/>
  </p:clrMapOvr>
  <p:transition spd="med">
    <p:fade/>
  </p:transition>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88</a:t>
            </a:fld>
            <a:endParaRPr lang="pl-PL" altLang="pl-PL"/>
          </a:p>
        </p:txBody>
      </p:sp>
      <p:graphicFrame>
        <p:nvGraphicFramePr>
          <p:cNvPr id="6" name="Diagram 5"/>
          <p:cNvGraphicFramePr/>
          <p:nvPr>
            <p:extLst>
              <p:ext uri="{D42A27DB-BD31-4B8C-83A1-F6EECF244321}">
                <p14:modId xmlns:p14="http://schemas.microsoft.com/office/powerpoint/2010/main" xmlns="" val="1621310288"/>
              </p:ext>
            </p:extLst>
          </p:nvPr>
        </p:nvGraphicFramePr>
        <p:xfrm>
          <a:off x="0" y="980728"/>
          <a:ext cx="9144000" cy="587727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xmlns="" val="52476897"/>
      </p:ext>
    </p:extLst>
  </p:cSld>
  <p:clrMapOvr>
    <a:masterClrMapping/>
  </p:clrMapOvr>
  <p:transition spd="med">
    <p:fade/>
  </p:transition>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ymbol zastępczy zawartości 5"/>
          <p:cNvSpPr txBox="1">
            <a:spLocks/>
          </p:cNvSpPr>
          <p:nvPr/>
        </p:nvSpPr>
        <p:spPr bwMode="auto">
          <a:xfrm>
            <a:off x="-252536" y="1420649"/>
            <a:ext cx="8642350" cy="5040312"/>
          </a:xfrm>
          <a:prstGeom prst="rect">
            <a:avLst/>
          </a:prstGeom>
          <a:noFill/>
          <a:ln w="9525">
            <a:noFill/>
            <a:miter lim="800000"/>
            <a:headEnd/>
            <a:tailEnd/>
          </a:ln>
        </p:spPr>
        <p:txBody>
          <a:bodyPr/>
          <a:lstStyle/>
          <a:p>
            <a:pPr marL="558800" indent="-514350" algn="just" eaLnBrk="1" hangingPunct="1">
              <a:buClr>
                <a:srgbClr val="0070C0"/>
              </a:buClr>
              <a:buFont typeface="Calibri" pitchFamily="34" charset="0"/>
              <a:buAutoNum type="arabicPeriod"/>
            </a:pPr>
            <a:endParaRPr lang="pl-PL" altLang="pl-PL">
              <a:solidFill>
                <a:srgbClr val="000000"/>
              </a:solidFill>
              <a:latin typeface="Calibri" pitchFamily="34" charset="0"/>
            </a:endParaRP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89</a:t>
            </a:fld>
            <a:endParaRPr lang="pl-PL" altLang="pl-PL"/>
          </a:p>
        </p:txBody>
      </p:sp>
      <p:sp>
        <p:nvSpPr>
          <p:cNvPr id="7" name="Prostokąt zaokrąglony 6"/>
          <p:cNvSpPr/>
          <p:nvPr/>
        </p:nvSpPr>
        <p:spPr>
          <a:xfrm>
            <a:off x="323528" y="1772816"/>
            <a:ext cx="8569772"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endParaRPr lang="pl-PL" sz="1600" dirty="0"/>
          </a:p>
          <a:p>
            <a:pPr algn="just">
              <a:buFont typeface="Arial" pitchFamily="34" charset="0"/>
              <a:buChar char="•"/>
            </a:pPr>
            <a:r>
              <a:rPr lang="pl-PL" sz="2800" b="1" dirty="0" smtClean="0">
                <a:solidFill>
                  <a:schemeClr val="tx1"/>
                </a:solidFill>
              </a:rPr>
              <a:t>sierpień 2018 </a:t>
            </a:r>
            <a:r>
              <a:rPr lang="pl-PL" sz="2800" b="1" dirty="0">
                <a:solidFill>
                  <a:schemeClr val="tx1"/>
                </a:solidFill>
              </a:rPr>
              <a:t>roku</a:t>
            </a:r>
            <a:r>
              <a:rPr lang="pl-PL" sz="2800" dirty="0">
                <a:solidFill>
                  <a:schemeClr val="tx1"/>
                </a:solidFill>
              </a:rPr>
              <a:t>, w przypadku gdy ocenie </a:t>
            </a:r>
            <a:r>
              <a:rPr lang="pl-PL" sz="2800" dirty="0" smtClean="0">
                <a:solidFill>
                  <a:schemeClr val="tx1"/>
                </a:solidFill>
              </a:rPr>
              <a:t>podlegać </a:t>
            </a:r>
            <a:r>
              <a:rPr lang="pl-PL" sz="2800" dirty="0">
                <a:solidFill>
                  <a:schemeClr val="tx1"/>
                </a:solidFill>
              </a:rPr>
              <a:t>będzie </a:t>
            </a:r>
            <a:r>
              <a:rPr lang="pl-PL" sz="2800" b="1" dirty="0">
                <a:solidFill>
                  <a:schemeClr val="tx1"/>
                </a:solidFill>
              </a:rPr>
              <a:t>do </a:t>
            </a:r>
            <a:r>
              <a:rPr lang="pl-PL" sz="2800" b="1" dirty="0" smtClean="0">
                <a:solidFill>
                  <a:schemeClr val="tx1"/>
                </a:solidFill>
              </a:rPr>
              <a:t>100 </a:t>
            </a:r>
            <a:r>
              <a:rPr lang="pl-PL" sz="2800" dirty="0">
                <a:solidFill>
                  <a:schemeClr val="tx1"/>
                </a:solidFill>
              </a:rPr>
              <a:t>wniosków, </a:t>
            </a:r>
          </a:p>
          <a:p>
            <a:pPr algn="just"/>
            <a:endParaRPr lang="pl-PL" sz="2800" dirty="0">
              <a:solidFill>
                <a:schemeClr val="tx1"/>
              </a:solidFill>
            </a:endParaRPr>
          </a:p>
          <a:p>
            <a:pPr algn="just">
              <a:buFont typeface="Arial" pitchFamily="34" charset="0"/>
              <a:buChar char="•"/>
            </a:pPr>
            <a:r>
              <a:rPr lang="pl-PL" sz="2800" b="1" dirty="0" smtClean="0">
                <a:solidFill>
                  <a:schemeClr val="tx1"/>
                </a:solidFill>
              </a:rPr>
              <a:t>wrzesień 2018 </a:t>
            </a:r>
            <a:r>
              <a:rPr lang="pl-PL" sz="2800" b="1" dirty="0">
                <a:solidFill>
                  <a:schemeClr val="tx1"/>
                </a:solidFill>
              </a:rPr>
              <a:t>roku</a:t>
            </a:r>
            <a:r>
              <a:rPr lang="pl-PL" sz="2800" dirty="0">
                <a:solidFill>
                  <a:schemeClr val="tx1"/>
                </a:solidFill>
              </a:rPr>
              <a:t>, w przypadku gdy </a:t>
            </a:r>
            <a:r>
              <a:rPr lang="pl-PL" sz="2800" dirty="0" smtClean="0">
                <a:solidFill>
                  <a:schemeClr val="tx1"/>
                </a:solidFill>
              </a:rPr>
              <a:t>ocenie podlegać </a:t>
            </a:r>
            <a:r>
              <a:rPr lang="pl-PL" sz="2800" dirty="0">
                <a:solidFill>
                  <a:schemeClr val="tx1"/>
                </a:solidFill>
              </a:rPr>
              <a:t>będzie </a:t>
            </a:r>
            <a:r>
              <a:rPr lang="pl-PL" sz="2800" b="1" dirty="0">
                <a:solidFill>
                  <a:schemeClr val="tx1"/>
                </a:solidFill>
              </a:rPr>
              <a:t>powyżej </a:t>
            </a:r>
            <a:r>
              <a:rPr lang="pl-PL" sz="2800" b="1" dirty="0" smtClean="0">
                <a:solidFill>
                  <a:schemeClr val="tx1"/>
                </a:solidFill>
              </a:rPr>
              <a:t>100 </a:t>
            </a:r>
            <a:r>
              <a:rPr lang="pl-PL" sz="2800" b="1" dirty="0">
                <a:solidFill>
                  <a:schemeClr val="tx1"/>
                </a:solidFill>
              </a:rPr>
              <a:t>wniosków. </a:t>
            </a:r>
          </a:p>
          <a:p>
            <a:pPr algn="just"/>
            <a:endParaRPr lang="pl-PL" sz="1600" b="1" u="sng" dirty="0">
              <a:solidFill>
                <a:schemeClr val="tx1"/>
              </a:solidFill>
            </a:endParaRPr>
          </a:p>
          <a:p>
            <a:pPr algn="just"/>
            <a:endParaRPr lang="pl-PL" sz="1600" dirty="0">
              <a:solidFill>
                <a:prstClr val="black"/>
              </a:solidFill>
            </a:endParaRPr>
          </a:p>
          <a:p>
            <a:pPr marL="285750" indent="-285750" algn="just">
              <a:buFontTx/>
              <a:buChar char="-"/>
            </a:pPr>
            <a:endParaRPr lang="pl-PL" sz="1600" dirty="0">
              <a:solidFill>
                <a:prstClr val="black"/>
              </a:solidFill>
            </a:endParaRPr>
          </a:p>
          <a:p>
            <a:pPr marL="285750" indent="-285750" algn="just">
              <a:buFontTx/>
              <a:buChar char="-"/>
            </a:pPr>
            <a:endParaRPr lang="pl-PL" sz="1600" dirty="0">
              <a:solidFill>
                <a:prstClr val="black"/>
              </a:solidFill>
            </a:endParaRPr>
          </a:p>
        </p:txBody>
      </p:sp>
      <p:sp>
        <p:nvSpPr>
          <p:cNvPr id="8" name="Prostokąt 7"/>
          <p:cNvSpPr/>
          <p:nvPr/>
        </p:nvSpPr>
        <p:spPr>
          <a:xfrm>
            <a:off x="323528" y="1196752"/>
            <a:ext cx="8496944" cy="523220"/>
          </a:xfrm>
          <a:prstGeom prst="rect">
            <a:avLst/>
          </a:prstGeom>
        </p:spPr>
        <p:txBody>
          <a:bodyPr wrap="square">
            <a:spAutoFit/>
          </a:bodyPr>
          <a:lstStyle/>
          <a:p>
            <a:pPr algn="ctr"/>
            <a:r>
              <a:rPr lang="pl-PL" sz="2800" b="1" dirty="0">
                <a:solidFill>
                  <a:prstClr val="black"/>
                </a:solidFill>
                <a:latin typeface="+mn-lt"/>
              </a:rPr>
              <a:t>Orientacyjny termin rozstrzygnięcia konkursu</a:t>
            </a:r>
          </a:p>
        </p:txBody>
      </p:sp>
      <p:sp>
        <p:nvSpPr>
          <p:cNvPr id="9" name="Rectangle 1"/>
          <p:cNvSpPr>
            <a:spLocks noChangeArrowheads="1"/>
          </p:cNvSpPr>
          <p:nvPr/>
        </p:nvSpPr>
        <p:spPr bwMode="auto">
          <a:xfrm>
            <a:off x="539552" y="2852936"/>
            <a:ext cx="8280920" cy="2057862"/>
          </a:xfrm>
          <a:prstGeom prst="rect">
            <a:avLst/>
          </a:prstGeom>
          <a:noFill/>
          <a:ln w="9525">
            <a:noFill/>
            <a:miter lim="800000"/>
            <a:headEnd/>
            <a:tailEnd/>
          </a:ln>
          <a:effectLst/>
        </p:spPr>
        <p:txBody>
          <a:bodyPr vert="horz" wrap="square" lIns="91440" tIns="72000" rIns="91440" bIns="45720" numCol="1" anchor="ctr" anchorCtr="0" compatLnSpc="1">
            <a:prstTxWarp prst="textNoShape">
              <a:avLst/>
            </a:prstTxWarp>
            <a:spAutoFit/>
          </a:bodyPr>
          <a:lstStyle/>
          <a:p>
            <a:pPr marL="342900" indent="-342900" algn="just" eaLnBrk="1" hangingPunct="1"/>
            <a:endParaRPr lang="pl-PL" b="1" dirty="0">
              <a:solidFill>
                <a:prstClr val="black"/>
              </a:solidFill>
              <a:latin typeface="Calibri"/>
            </a:endParaRPr>
          </a:p>
          <a:p>
            <a:pPr marL="342900" indent="-342900" algn="just" eaLnBrk="1" hangingPunct="1"/>
            <a:endParaRPr lang="pl-PL" b="1" dirty="0">
              <a:solidFill>
                <a:prstClr val="black"/>
              </a:solidFill>
              <a:latin typeface="Calibri"/>
            </a:endParaRPr>
          </a:p>
          <a:p>
            <a:pPr marL="342900" indent="-342900" algn="just" eaLnBrk="1" hangingPunct="1"/>
            <a:endParaRPr lang="pl-PL" b="1" dirty="0">
              <a:solidFill>
                <a:prstClr val="black"/>
              </a:solidFill>
              <a:latin typeface="Calibri"/>
            </a:endParaRPr>
          </a:p>
          <a:p>
            <a:pPr marL="342900" indent="-342900" algn="just" eaLnBrk="1" hangingPunct="1"/>
            <a:endParaRPr lang="pl-PL" b="1" dirty="0">
              <a:solidFill>
                <a:prstClr val="black"/>
              </a:solidFill>
              <a:latin typeface="Calibri"/>
            </a:endParaRPr>
          </a:p>
          <a:p>
            <a:pPr marL="342900" indent="-342900" algn="just" eaLnBrk="1" hangingPunct="1"/>
            <a:endParaRPr lang="pl-PL" b="1" dirty="0">
              <a:solidFill>
                <a:prstClr val="black"/>
              </a:solidFill>
              <a:latin typeface="Calibri"/>
            </a:endParaRPr>
          </a:p>
          <a:p>
            <a:pPr marL="342900" indent="-342900" algn="just" eaLnBrk="1" hangingPunct="1"/>
            <a:endParaRPr lang="pl-PL" b="1" dirty="0">
              <a:solidFill>
                <a:prstClr val="black"/>
              </a:solidFill>
              <a:latin typeface="Calibri"/>
            </a:endParaRPr>
          </a:p>
          <a:p>
            <a:pPr algn="just"/>
            <a:r>
              <a:rPr lang="pl-PL" dirty="0">
                <a:solidFill>
                  <a:prstClr val="black"/>
                </a:solidFill>
                <a:latin typeface="Calibri"/>
              </a:rPr>
              <a:t> </a:t>
            </a:r>
          </a:p>
        </p:txBody>
      </p:sp>
    </p:spTree>
    <p:extLst>
      <p:ext uri="{BB962C8B-B14F-4D97-AF65-F5344CB8AC3E}">
        <p14:creationId xmlns:p14="http://schemas.microsoft.com/office/powerpoint/2010/main" xmlns="" val="1204935927"/>
      </p:ext>
    </p:extLst>
  </p:cSld>
  <p:clrMapOvr>
    <a:masterClrMapping/>
  </p:clrMapOvr>
  <p:transition spd="med">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ymbol zastępczy zawartości 5"/>
          <p:cNvSpPr txBox="1">
            <a:spLocks/>
          </p:cNvSpPr>
          <p:nvPr/>
        </p:nvSpPr>
        <p:spPr bwMode="auto">
          <a:xfrm>
            <a:off x="-252536" y="1420649"/>
            <a:ext cx="8642350" cy="5040312"/>
          </a:xfrm>
          <a:prstGeom prst="rect">
            <a:avLst/>
          </a:prstGeom>
          <a:noFill/>
          <a:ln w="9525">
            <a:noFill/>
            <a:miter lim="800000"/>
            <a:headEnd/>
            <a:tailEnd/>
          </a:ln>
        </p:spPr>
        <p:txBody>
          <a:bodyPr/>
          <a:lstStyle/>
          <a:p>
            <a:pPr marL="558800" indent="-514350" algn="just" eaLnBrk="1" hangingPunct="1">
              <a:buClr>
                <a:srgbClr val="0070C0"/>
              </a:buClr>
              <a:buFont typeface="Calibri" pitchFamily="34" charset="0"/>
              <a:buAutoNum type="arabicPeriod"/>
            </a:pPr>
            <a:endParaRPr lang="pl-PL" altLang="pl-PL">
              <a:solidFill>
                <a:srgbClr val="000000"/>
              </a:solidFill>
              <a:latin typeface="Calibri" pitchFamily="34" charset="0"/>
            </a:endParaRP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9</a:t>
            </a:fld>
            <a:endParaRPr lang="pl-PL" altLang="pl-PL"/>
          </a:p>
        </p:txBody>
      </p:sp>
      <p:sp>
        <p:nvSpPr>
          <p:cNvPr id="7" name="Prostokąt zaokrąglony 6"/>
          <p:cNvSpPr/>
          <p:nvPr/>
        </p:nvSpPr>
        <p:spPr>
          <a:xfrm>
            <a:off x="179512" y="1844824"/>
            <a:ext cx="8713788"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pl-PL" dirty="0">
              <a:solidFill>
                <a:schemeClr val="tx1"/>
              </a:solidFill>
              <a:latin typeface="Arial" pitchFamily="34" charset="0"/>
              <a:cs typeface="Arial" pitchFamily="34" charset="0"/>
            </a:endParaRPr>
          </a:p>
        </p:txBody>
      </p:sp>
      <p:sp>
        <p:nvSpPr>
          <p:cNvPr id="8" name="pole tekstowe 7"/>
          <p:cNvSpPr txBox="1"/>
          <p:nvPr/>
        </p:nvSpPr>
        <p:spPr>
          <a:xfrm>
            <a:off x="539552" y="1700808"/>
            <a:ext cx="8136904" cy="4608512"/>
          </a:xfrm>
          <a:prstGeom prst="rect">
            <a:avLst/>
          </a:prstGeom>
          <a:noFill/>
        </p:spPr>
        <p:txBody>
          <a:bodyPr wrap="square" rtlCol="0">
            <a:normAutofit fontScale="32500" lnSpcReduction="20000"/>
          </a:bodyPr>
          <a:lstStyle/>
          <a:p>
            <a:pPr algn="ctr"/>
            <a:endParaRPr lang="pl-PL" sz="2000" b="1" dirty="0">
              <a:latin typeface="+mn-lt"/>
              <a:cs typeface="Arial" pitchFamily="34" charset="0"/>
            </a:endParaRPr>
          </a:p>
          <a:p>
            <a:pPr algn="just"/>
            <a:r>
              <a:rPr lang="pl-PL" sz="4300" dirty="0">
                <a:latin typeface="+mn-lt"/>
              </a:rPr>
              <a:t>uczniowie i wychowankowie </a:t>
            </a:r>
            <a:r>
              <a:rPr lang="pl-PL" sz="4300" b="1" dirty="0">
                <a:latin typeface="+mn-lt"/>
              </a:rPr>
              <a:t>szkół i placówek prowadzących kształcenie ogólne </a:t>
            </a:r>
            <a:r>
              <a:rPr lang="pl-PL" sz="4300" dirty="0" smtClean="0">
                <a:latin typeface="+mn-lt"/>
              </a:rPr>
              <a:t>rozumiane </a:t>
            </a:r>
            <a:r>
              <a:rPr lang="pl-PL" sz="4300" dirty="0">
                <a:latin typeface="+mn-lt"/>
              </a:rPr>
              <a:t>zgodnie z </a:t>
            </a:r>
            <a:r>
              <a:rPr lang="pl-PL" sz="4300" dirty="0" smtClean="0">
                <a:latin typeface="+mn-lt"/>
              </a:rPr>
              <a:t>Prawem Oświatowym: </a:t>
            </a:r>
            <a:r>
              <a:rPr lang="pl-PL" sz="4300" dirty="0">
                <a:latin typeface="+mn-lt"/>
              </a:rPr>
              <a:t>tj.</a:t>
            </a:r>
          </a:p>
          <a:p>
            <a:pPr algn="just"/>
            <a:endParaRPr lang="pl-PL" dirty="0">
              <a:latin typeface="+mn-lt"/>
            </a:endParaRPr>
          </a:p>
          <a:p>
            <a:pPr algn="just"/>
            <a:r>
              <a:rPr lang="pl-PL" sz="4300" b="1" dirty="0">
                <a:latin typeface="+mn-lt"/>
              </a:rPr>
              <a:t>Szkoła</a:t>
            </a:r>
            <a:r>
              <a:rPr lang="pl-PL" sz="4300" dirty="0">
                <a:latin typeface="+mn-lt"/>
              </a:rPr>
              <a:t> – podmiot, o którym mowa w </a:t>
            </a:r>
            <a:r>
              <a:rPr lang="pl-PL" sz="4300" b="1" dirty="0">
                <a:latin typeface="+mn-lt"/>
              </a:rPr>
              <a:t>art. 2 </a:t>
            </a:r>
            <a:r>
              <a:rPr lang="pl-PL" sz="4300" b="1" dirty="0" err="1">
                <a:latin typeface="+mn-lt"/>
              </a:rPr>
              <a:t>pkt</a:t>
            </a:r>
            <a:r>
              <a:rPr lang="pl-PL" sz="4300" b="1" dirty="0">
                <a:latin typeface="+mn-lt"/>
              </a:rPr>
              <a:t> 2 </a:t>
            </a:r>
            <a:r>
              <a:rPr lang="pl-PL" sz="4300" dirty="0">
                <a:latin typeface="+mn-lt"/>
              </a:rPr>
              <a:t>oraz </a:t>
            </a:r>
            <a:r>
              <a:rPr lang="pl-PL" sz="4300" b="1" dirty="0">
                <a:latin typeface="+mn-lt"/>
              </a:rPr>
              <a:t>art. </a:t>
            </a:r>
            <a:r>
              <a:rPr lang="pl-PL" sz="4300" b="1" dirty="0" smtClean="0">
                <a:latin typeface="+mn-lt"/>
              </a:rPr>
              <a:t>18 </a:t>
            </a:r>
            <a:r>
              <a:rPr lang="pl-PL" sz="4300" b="1" dirty="0">
                <a:latin typeface="+mn-lt"/>
              </a:rPr>
              <a:t>ust </a:t>
            </a:r>
            <a:r>
              <a:rPr lang="pl-PL" sz="4300" b="1" dirty="0" smtClean="0">
                <a:latin typeface="+mn-lt"/>
              </a:rPr>
              <a:t>1 i 2 </a:t>
            </a:r>
            <a:r>
              <a:rPr lang="pl-PL" sz="4300" dirty="0" smtClean="0">
                <a:latin typeface="+mn-lt"/>
              </a:rPr>
              <a:t>Prawa oświatowego: </a:t>
            </a:r>
            <a:endParaRPr lang="pl-PL" sz="4300" dirty="0">
              <a:latin typeface="+mn-lt"/>
            </a:endParaRPr>
          </a:p>
          <a:p>
            <a:pPr algn="just"/>
            <a:r>
              <a:rPr lang="pl-PL" sz="4300" b="1" u="sng" dirty="0">
                <a:latin typeface="+mn-lt"/>
              </a:rPr>
              <a:t>art. 2 </a:t>
            </a:r>
            <a:r>
              <a:rPr lang="pl-PL" sz="4300" b="1" u="sng" dirty="0" err="1">
                <a:latin typeface="+mn-lt"/>
              </a:rPr>
              <a:t>pkt</a:t>
            </a:r>
            <a:r>
              <a:rPr lang="pl-PL" sz="4300" b="1" u="sng" dirty="0">
                <a:latin typeface="+mn-lt"/>
              </a:rPr>
              <a:t> 2</a:t>
            </a:r>
            <a:r>
              <a:rPr lang="pl-PL" sz="4300" dirty="0">
                <a:latin typeface="+mn-lt"/>
              </a:rPr>
              <a:t>:</a:t>
            </a:r>
          </a:p>
          <a:p>
            <a:r>
              <a:rPr lang="pl-PL" sz="4300" dirty="0" smtClean="0">
                <a:latin typeface="+mn-lt"/>
              </a:rPr>
              <a:t>szkoły: </a:t>
            </a:r>
          </a:p>
          <a:p>
            <a:r>
              <a:rPr lang="pl-PL" sz="4300" dirty="0" smtClean="0">
                <a:latin typeface="+mn-lt"/>
              </a:rPr>
              <a:t>a) podstawowe, w tym: specjalne, integracyjne, z oddziałami przedszkolnymi, integracyjnymi, specjalnymi, przysposabiającymi do pracy, dwujęzycznymi, sportowymi i mistrzostwa sportowego, sportowe i mistrzostwa sportowego,</a:t>
            </a:r>
          </a:p>
          <a:p>
            <a:r>
              <a:rPr lang="pl-PL" sz="4300" dirty="0" smtClean="0">
                <a:latin typeface="+mn-lt"/>
              </a:rPr>
              <a:t>b) ponadpodstawowe, w tym: specjalne, integracyjne, dwujęzyczne, z oddziałami integracyjnymi, specjalnymi, dwujęzycznymi, sportowymi i mistrzostwa sportowego, sportowe, mistrzostwa sportowego, rolnicze, leśne, morskie, żeglugi śródlądowej oraz rybołówstwa,</a:t>
            </a:r>
          </a:p>
          <a:p>
            <a:r>
              <a:rPr lang="pl-PL" sz="4300" dirty="0" smtClean="0">
                <a:latin typeface="+mn-lt"/>
              </a:rPr>
              <a:t>c) artystyczne;</a:t>
            </a:r>
          </a:p>
          <a:p>
            <a:pPr algn="just"/>
            <a:endParaRPr lang="pl-PL" sz="2900" dirty="0">
              <a:latin typeface="+mn-lt"/>
            </a:endParaRPr>
          </a:p>
          <a:p>
            <a:r>
              <a:rPr lang="pl-PL" sz="4300" b="1" u="sng" dirty="0" smtClean="0">
                <a:latin typeface="+mn-lt"/>
              </a:rPr>
              <a:t>Art. 18. 1.: </a:t>
            </a:r>
            <a:r>
              <a:rPr lang="pl-PL" sz="4300" dirty="0" smtClean="0">
                <a:latin typeface="+mn-lt"/>
              </a:rPr>
              <a:t>Szkoły publiczne i niepubliczne dzielą się na następujące typy: </a:t>
            </a:r>
          </a:p>
          <a:p>
            <a:r>
              <a:rPr lang="pl-PL" sz="4300" dirty="0" smtClean="0">
                <a:latin typeface="+mn-lt"/>
              </a:rPr>
              <a:t>1) ośmioletnią szkołę podstawową;</a:t>
            </a:r>
          </a:p>
          <a:p>
            <a:r>
              <a:rPr lang="pl-PL" sz="4300" dirty="0" smtClean="0">
                <a:latin typeface="+mn-lt"/>
              </a:rPr>
              <a:t>2) szkoły ponadpodstawowe: </a:t>
            </a:r>
          </a:p>
          <a:p>
            <a:r>
              <a:rPr lang="pl-PL" sz="4300" dirty="0" smtClean="0">
                <a:latin typeface="+mn-lt"/>
              </a:rPr>
              <a:t>	a) czteroletnie liceum ogólnokształcące,</a:t>
            </a:r>
          </a:p>
          <a:p>
            <a:r>
              <a:rPr lang="pl-PL" sz="4300" dirty="0" smtClean="0">
                <a:latin typeface="+mn-lt"/>
              </a:rPr>
              <a:t>	b) pięcioletnie technikum,</a:t>
            </a:r>
          </a:p>
          <a:p>
            <a:r>
              <a:rPr lang="pl-PL" sz="4300" dirty="0" smtClean="0">
                <a:latin typeface="+mn-lt"/>
              </a:rPr>
              <a:t>	c) trzyletnią branżową szkołę I stopnia,</a:t>
            </a:r>
          </a:p>
          <a:p>
            <a:r>
              <a:rPr lang="pl-PL" sz="4300" dirty="0" smtClean="0">
                <a:latin typeface="+mn-lt"/>
              </a:rPr>
              <a:t>	d) trzyletnią szkołę specjalną przysposabiającą do pracy,</a:t>
            </a:r>
          </a:p>
          <a:p>
            <a:r>
              <a:rPr lang="pl-PL" sz="4300" dirty="0" smtClean="0">
                <a:latin typeface="+mn-lt"/>
              </a:rPr>
              <a:t>	e) dwuletnią branżową szkołę II stopnia,</a:t>
            </a:r>
          </a:p>
          <a:p>
            <a:r>
              <a:rPr lang="pl-PL" sz="4300" dirty="0" smtClean="0">
                <a:latin typeface="+mn-lt"/>
              </a:rPr>
              <a:t>	f) szkołę policealną dla osób posiadających wykształcenie średnie lub  wykształcenie średnie 	branżowe, o okresie nauczania nie dłuższym niż 2,5 roku.</a:t>
            </a:r>
          </a:p>
          <a:p>
            <a:endParaRPr lang="pl-PL" sz="2900" b="1" dirty="0" smtClean="0">
              <a:latin typeface="+mn-lt"/>
            </a:endParaRPr>
          </a:p>
          <a:p>
            <a:r>
              <a:rPr lang="pl-PL" sz="4300" b="1" dirty="0" smtClean="0">
                <a:latin typeface="+mn-lt"/>
              </a:rPr>
              <a:t>UWAGA: wyłączone są szkoły dla dorosłych (szkoła podstawowa dla dorosłych, liceum dla dorosłych, szkoła policealna dla dorosłych)</a:t>
            </a:r>
          </a:p>
          <a:p>
            <a:endParaRPr lang="pl-PL" sz="2900" dirty="0" smtClean="0">
              <a:latin typeface="+mn-lt"/>
            </a:endParaRPr>
          </a:p>
          <a:p>
            <a:pPr algn="just"/>
            <a:endParaRPr lang="pl-PL" sz="2900" dirty="0">
              <a:latin typeface="+mn-lt"/>
            </a:endParaRPr>
          </a:p>
          <a:p>
            <a:pPr algn="just">
              <a:buFont typeface="Arial" pitchFamily="34" charset="0"/>
              <a:buChar char="•"/>
            </a:pPr>
            <a:endParaRPr lang="pl-PL" sz="1400" dirty="0"/>
          </a:p>
        </p:txBody>
      </p:sp>
      <p:sp>
        <p:nvSpPr>
          <p:cNvPr id="9" name="Prostokąt 8"/>
          <p:cNvSpPr/>
          <p:nvPr/>
        </p:nvSpPr>
        <p:spPr>
          <a:xfrm>
            <a:off x="1110680" y="1268760"/>
            <a:ext cx="6161495" cy="523220"/>
          </a:xfrm>
          <a:prstGeom prst="rect">
            <a:avLst/>
          </a:prstGeom>
        </p:spPr>
        <p:txBody>
          <a:bodyPr wrap="none">
            <a:spAutoFit/>
          </a:bodyPr>
          <a:lstStyle/>
          <a:p>
            <a:pPr algn="ctr" eaLnBrk="1" hangingPunct="1"/>
            <a:r>
              <a:rPr lang="pl-PL" altLang="pl-PL" sz="2800" b="1" dirty="0">
                <a:latin typeface="+mn-lt"/>
                <a:cs typeface="Arial" pitchFamily="34" charset="0"/>
              </a:rPr>
              <a:t>Uczestnicy projektu w Działaniu 10.2 </a:t>
            </a:r>
            <a:r>
              <a:rPr lang="pl-PL" altLang="pl-PL" sz="2800" b="1" dirty="0" err="1">
                <a:latin typeface="+mn-lt"/>
                <a:cs typeface="Arial" pitchFamily="34" charset="0"/>
              </a:rPr>
              <a:t>cd</a:t>
            </a:r>
            <a:r>
              <a:rPr lang="pl-PL" altLang="pl-PL" sz="2800" b="1" dirty="0">
                <a:latin typeface="+mn-lt"/>
                <a:cs typeface="Arial" pitchFamily="34" charset="0"/>
              </a:rPr>
              <a:t>.</a:t>
            </a:r>
          </a:p>
        </p:txBody>
      </p:sp>
    </p:spTree>
    <p:extLst>
      <p:ext uri="{BB962C8B-B14F-4D97-AF65-F5344CB8AC3E}">
        <p14:creationId xmlns:p14="http://schemas.microsoft.com/office/powerpoint/2010/main" xmlns="" val="2125708592"/>
      </p:ext>
    </p:extLst>
  </p:cSld>
  <p:clrMapOvr>
    <a:masterClrMapping/>
  </p:clrMapOvr>
  <p:transition spd="med">
    <p:fade/>
  </p:transition>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ymbol zastępczy zawartości 5"/>
          <p:cNvSpPr txBox="1">
            <a:spLocks/>
          </p:cNvSpPr>
          <p:nvPr/>
        </p:nvSpPr>
        <p:spPr bwMode="auto">
          <a:xfrm>
            <a:off x="-252536" y="1420649"/>
            <a:ext cx="8642350" cy="5040312"/>
          </a:xfrm>
          <a:prstGeom prst="rect">
            <a:avLst/>
          </a:prstGeom>
          <a:noFill/>
          <a:ln w="9525">
            <a:noFill/>
            <a:miter lim="800000"/>
            <a:headEnd/>
            <a:tailEnd/>
          </a:ln>
        </p:spPr>
        <p:txBody>
          <a:bodyPr/>
          <a:lstStyle/>
          <a:p>
            <a:pPr marL="558800" indent="-514350" algn="just" eaLnBrk="1" hangingPunct="1">
              <a:buClr>
                <a:srgbClr val="0070C0"/>
              </a:buClr>
              <a:buFont typeface="Calibri" pitchFamily="34" charset="0"/>
              <a:buAutoNum type="arabicPeriod"/>
            </a:pPr>
            <a:endParaRPr lang="pl-PL" altLang="pl-PL">
              <a:solidFill>
                <a:srgbClr val="000000"/>
              </a:solidFill>
              <a:latin typeface="Calibri" pitchFamily="34" charset="0"/>
            </a:endParaRP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90</a:t>
            </a:fld>
            <a:endParaRPr lang="pl-PL" altLang="pl-PL"/>
          </a:p>
        </p:txBody>
      </p:sp>
      <p:sp>
        <p:nvSpPr>
          <p:cNvPr id="7" name="Prostokąt zaokrąglony 6"/>
          <p:cNvSpPr/>
          <p:nvPr/>
        </p:nvSpPr>
        <p:spPr>
          <a:xfrm>
            <a:off x="323528" y="1772816"/>
            <a:ext cx="8569772" cy="4464040"/>
          </a:xfrm>
          <a:prstGeom prst="roundRect">
            <a:avLst/>
          </a:prstGeom>
          <a:solidFill>
            <a:srgbClr val="FFC000"/>
          </a:solidFill>
          <a:ln>
            <a:solidFill>
              <a:srgbClr val="FFC000">
                <a:alpha val="75000"/>
              </a:srgb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endParaRPr lang="pl-PL" sz="1600" dirty="0">
              <a:solidFill>
                <a:prstClr val="black"/>
              </a:solidFill>
            </a:endParaRPr>
          </a:p>
          <a:p>
            <a:pPr marL="285750" indent="-285750" algn="ctr"/>
            <a:r>
              <a:rPr lang="pl-PL" sz="3200" dirty="0" err="1">
                <a:solidFill>
                  <a:prstClr val="black"/>
                </a:solidFill>
                <a:hlinkClick r:id="rId3"/>
              </a:rPr>
              <a:t>pife@dolnyslask.pl</a:t>
            </a:r>
            <a:endParaRPr lang="pl-PL" sz="3200" dirty="0">
              <a:solidFill>
                <a:prstClr val="black"/>
              </a:solidFill>
            </a:endParaRPr>
          </a:p>
          <a:p>
            <a:pPr marL="285750" indent="-285750" algn="ctr">
              <a:buFontTx/>
              <a:buChar char="-"/>
            </a:pPr>
            <a:endParaRPr lang="pl-PL" sz="3200" dirty="0">
              <a:solidFill>
                <a:prstClr val="black"/>
              </a:solidFill>
            </a:endParaRPr>
          </a:p>
          <a:p>
            <a:pPr marL="285750" indent="-285750" algn="ctr">
              <a:buFontTx/>
              <a:buChar char="-"/>
            </a:pPr>
            <a:endParaRPr lang="pl-PL" sz="3200" dirty="0">
              <a:solidFill>
                <a:prstClr val="black"/>
              </a:solidFill>
            </a:endParaRPr>
          </a:p>
          <a:p>
            <a:pPr algn="ctr"/>
            <a:r>
              <a:rPr lang="pl-PL" sz="3200" dirty="0">
                <a:solidFill>
                  <a:prstClr val="black"/>
                </a:solidFill>
              </a:rPr>
              <a:t>Odpowiedzi na najczęściej zadawane pytania będą zamieszczane na stronie: </a:t>
            </a:r>
            <a:r>
              <a:rPr lang="pl-PL" sz="3200" dirty="0" err="1">
                <a:solidFill>
                  <a:prstClr val="black"/>
                </a:solidFill>
                <a:hlinkClick r:id="rId4"/>
              </a:rPr>
              <a:t>www.rpo.dolnyslask.pl</a:t>
            </a:r>
            <a:endParaRPr lang="pl-PL" sz="3200" dirty="0">
              <a:solidFill>
                <a:prstClr val="black"/>
              </a:solidFill>
            </a:endParaRPr>
          </a:p>
          <a:p>
            <a:pPr algn="just"/>
            <a:endParaRPr lang="pl-PL" sz="1600" dirty="0">
              <a:solidFill>
                <a:prstClr val="black"/>
              </a:solidFill>
            </a:endParaRPr>
          </a:p>
          <a:p>
            <a:pPr marL="285750" indent="-285750" algn="just"/>
            <a:endParaRPr lang="pl-PL" sz="1600" dirty="0">
              <a:solidFill>
                <a:prstClr val="black"/>
              </a:solidFill>
            </a:endParaRPr>
          </a:p>
        </p:txBody>
      </p:sp>
      <p:sp>
        <p:nvSpPr>
          <p:cNvPr id="8" name="Prostokąt 7"/>
          <p:cNvSpPr/>
          <p:nvPr/>
        </p:nvSpPr>
        <p:spPr>
          <a:xfrm>
            <a:off x="467544" y="980728"/>
            <a:ext cx="8425756" cy="707886"/>
          </a:xfrm>
          <a:prstGeom prst="rect">
            <a:avLst/>
          </a:prstGeom>
        </p:spPr>
        <p:txBody>
          <a:bodyPr wrap="square">
            <a:spAutoFit/>
          </a:bodyPr>
          <a:lstStyle/>
          <a:p>
            <a:pPr algn="ctr"/>
            <a:r>
              <a:rPr lang="pl-PL" sz="2000" b="1" dirty="0">
                <a:solidFill>
                  <a:prstClr val="black"/>
                </a:solidFill>
                <a:latin typeface="+mn-lt"/>
              </a:rPr>
              <a:t>IOK udziela wyjaśnień w kwestiach dotyczących konkursów i odpowiedzi </a:t>
            </a:r>
            <a:br>
              <a:rPr lang="pl-PL" sz="2000" b="1" dirty="0">
                <a:solidFill>
                  <a:prstClr val="black"/>
                </a:solidFill>
                <a:latin typeface="+mn-lt"/>
              </a:rPr>
            </a:br>
            <a:r>
              <a:rPr lang="pl-PL" sz="2000" b="1" dirty="0">
                <a:solidFill>
                  <a:prstClr val="black"/>
                </a:solidFill>
                <a:latin typeface="+mn-lt"/>
              </a:rPr>
              <a:t>na zapytania indywidualne kierowane na adres poczty elektronicznej:</a:t>
            </a:r>
          </a:p>
        </p:txBody>
      </p:sp>
      <p:sp>
        <p:nvSpPr>
          <p:cNvPr id="9" name="Rectangle 1"/>
          <p:cNvSpPr>
            <a:spLocks noChangeArrowheads="1"/>
          </p:cNvSpPr>
          <p:nvPr/>
        </p:nvSpPr>
        <p:spPr bwMode="auto">
          <a:xfrm>
            <a:off x="467544" y="2197117"/>
            <a:ext cx="8280920" cy="2057862"/>
          </a:xfrm>
          <a:prstGeom prst="rect">
            <a:avLst/>
          </a:prstGeom>
          <a:noFill/>
          <a:ln w="9525">
            <a:noFill/>
            <a:miter lim="800000"/>
            <a:headEnd/>
            <a:tailEnd/>
          </a:ln>
          <a:effectLst/>
        </p:spPr>
        <p:txBody>
          <a:bodyPr vert="horz" wrap="square" lIns="91440" tIns="72000" rIns="91440" bIns="45720" numCol="1" anchor="ctr" anchorCtr="0" compatLnSpc="1">
            <a:prstTxWarp prst="textNoShape">
              <a:avLst/>
            </a:prstTxWarp>
            <a:spAutoFit/>
          </a:bodyPr>
          <a:lstStyle/>
          <a:p>
            <a:pPr marL="342900" indent="-342900" algn="just" eaLnBrk="1" hangingPunct="1"/>
            <a:endParaRPr lang="pl-PL" b="1" dirty="0">
              <a:solidFill>
                <a:prstClr val="black"/>
              </a:solidFill>
              <a:latin typeface="Calibri"/>
            </a:endParaRPr>
          </a:p>
          <a:p>
            <a:pPr marL="342900" indent="-342900" algn="just" eaLnBrk="1" hangingPunct="1"/>
            <a:endParaRPr lang="pl-PL" b="1" dirty="0">
              <a:solidFill>
                <a:prstClr val="black"/>
              </a:solidFill>
              <a:latin typeface="Calibri"/>
            </a:endParaRPr>
          </a:p>
          <a:p>
            <a:pPr marL="342900" indent="-342900" algn="just" eaLnBrk="1" hangingPunct="1"/>
            <a:endParaRPr lang="pl-PL" b="1" dirty="0">
              <a:solidFill>
                <a:prstClr val="black"/>
              </a:solidFill>
              <a:latin typeface="Calibri"/>
            </a:endParaRPr>
          </a:p>
          <a:p>
            <a:pPr marL="342900" indent="-342900" algn="just" eaLnBrk="1" hangingPunct="1"/>
            <a:endParaRPr lang="pl-PL" b="1" dirty="0">
              <a:solidFill>
                <a:prstClr val="black"/>
              </a:solidFill>
              <a:latin typeface="Calibri"/>
            </a:endParaRPr>
          </a:p>
          <a:p>
            <a:pPr marL="342900" indent="-342900" algn="just" eaLnBrk="1" hangingPunct="1"/>
            <a:endParaRPr lang="pl-PL" b="1" dirty="0">
              <a:solidFill>
                <a:prstClr val="black"/>
              </a:solidFill>
              <a:latin typeface="Calibri"/>
            </a:endParaRPr>
          </a:p>
          <a:p>
            <a:pPr marL="342900" indent="-342900" algn="just" eaLnBrk="1" hangingPunct="1"/>
            <a:endParaRPr lang="pl-PL" b="1" dirty="0">
              <a:solidFill>
                <a:prstClr val="black"/>
              </a:solidFill>
              <a:latin typeface="Calibri"/>
            </a:endParaRPr>
          </a:p>
          <a:p>
            <a:pPr algn="just"/>
            <a:r>
              <a:rPr lang="pl-PL" dirty="0">
                <a:solidFill>
                  <a:prstClr val="black"/>
                </a:solidFill>
                <a:latin typeface="Calibri"/>
              </a:rPr>
              <a:t> </a:t>
            </a:r>
          </a:p>
        </p:txBody>
      </p:sp>
    </p:spTree>
    <p:extLst>
      <p:ext uri="{BB962C8B-B14F-4D97-AF65-F5344CB8AC3E}">
        <p14:creationId xmlns:p14="http://schemas.microsoft.com/office/powerpoint/2010/main" xmlns="" val="4125677417"/>
      </p:ext>
    </p:extLst>
  </p:cSld>
  <p:clrMapOvr>
    <a:masterClrMapping/>
  </p:clrMapOvr>
  <p:transition spd="med">
    <p:fade/>
  </p:transition>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ymbol zastępczy zawartości 5"/>
          <p:cNvSpPr txBox="1">
            <a:spLocks/>
          </p:cNvSpPr>
          <p:nvPr/>
        </p:nvSpPr>
        <p:spPr bwMode="auto">
          <a:xfrm>
            <a:off x="-252536" y="1420649"/>
            <a:ext cx="8642350" cy="5040312"/>
          </a:xfrm>
          <a:prstGeom prst="rect">
            <a:avLst/>
          </a:prstGeom>
          <a:noFill/>
          <a:ln w="9525">
            <a:noFill/>
            <a:miter lim="800000"/>
            <a:headEnd/>
            <a:tailEnd/>
          </a:ln>
        </p:spPr>
        <p:txBody>
          <a:bodyPr/>
          <a:lstStyle/>
          <a:p>
            <a:pPr marL="558800" indent="-514350" algn="just" eaLnBrk="1" hangingPunct="1">
              <a:buClr>
                <a:srgbClr val="0070C0"/>
              </a:buClr>
              <a:buFont typeface="Calibri" pitchFamily="34" charset="0"/>
              <a:buAutoNum type="arabicPeriod"/>
            </a:pPr>
            <a:endParaRPr lang="pl-PL" altLang="pl-PL">
              <a:solidFill>
                <a:srgbClr val="000000"/>
              </a:solidFill>
              <a:latin typeface="Calibri" pitchFamily="34" charset="0"/>
            </a:endParaRPr>
          </a:p>
        </p:txBody>
      </p:sp>
      <p:sp>
        <p:nvSpPr>
          <p:cNvPr id="7175" name="Symbol zastępczy numeru slajdu 2"/>
          <p:cNvSpPr>
            <a:spLocks noGrp="1"/>
          </p:cNvSpPr>
          <p:nvPr>
            <p:ph type="sldNum" sz="quarter" idx="12"/>
          </p:nvPr>
        </p:nvSpPr>
        <p:spPr bwMode="auto">
          <a:noFill/>
          <a:ln>
            <a:miter lim="800000"/>
            <a:headEnd/>
            <a:tailEnd/>
          </a:ln>
        </p:spPr>
        <p:txBody>
          <a:bodyPr/>
          <a:lstStyle/>
          <a:p>
            <a:fld id="{1B9D93B2-4911-4718-BF4D-ED3DDB03EE70}" type="slidenum">
              <a:rPr lang="pl-PL" altLang="pl-PL"/>
              <a:pPr/>
              <a:t>91</a:t>
            </a:fld>
            <a:endParaRPr lang="pl-PL" altLang="pl-PL"/>
          </a:p>
        </p:txBody>
      </p:sp>
      <p:sp>
        <p:nvSpPr>
          <p:cNvPr id="8" name="Text Box 3"/>
          <p:cNvSpPr txBox="1">
            <a:spLocks noChangeArrowheads="1"/>
          </p:cNvSpPr>
          <p:nvPr/>
        </p:nvSpPr>
        <p:spPr bwMode="auto">
          <a:xfrm>
            <a:off x="323528" y="1196752"/>
            <a:ext cx="8280400" cy="4372608"/>
          </a:xfrm>
          <a:prstGeom prst="rect">
            <a:avLst/>
          </a:prstGeom>
          <a:noFill/>
          <a:ln w="36000">
            <a:noFill/>
            <a:round/>
            <a:headEnd/>
            <a:tailEnd/>
          </a:ln>
        </p:spPr>
        <p:txBody>
          <a:bodyPr lIns="90000" tIns="46800" rIns="90000" bIns="46800">
            <a:spAutoFit/>
          </a:bodyPr>
          <a:lstStyle/>
          <a:p>
            <a:pPr algn="ct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1600" b="1" dirty="0">
                <a:solidFill>
                  <a:srgbClr val="000000"/>
                </a:solidFill>
              </a:rPr>
              <a:t>Urząd Marszałkowski Województwa Dolnośląskiego</a:t>
            </a:r>
          </a:p>
          <a:p>
            <a:pPr algn="ct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1600" b="1" dirty="0">
                <a:solidFill>
                  <a:srgbClr val="000000"/>
                </a:solidFill>
              </a:rPr>
              <a:t>Departament Funduszy Europejskich</a:t>
            </a:r>
          </a:p>
          <a:p>
            <a:pPr algn="ct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1600" b="1" dirty="0">
                <a:solidFill>
                  <a:srgbClr val="000000"/>
                </a:solidFill>
              </a:rPr>
              <a:t>Wydziała Zarządzania RPO</a:t>
            </a:r>
          </a:p>
          <a:p>
            <a:pPr algn="ct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1600" dirty="0">
              <a:solidFill>
                <a:srgbClr val="000000"/>
              </a:solidFill>
            </a:endParaRPr>
          </a:p>
          <a:p>
            <a:pPr algn="ct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1600" dirty="0">
              <a:solidFill>
                <a:srgbClr val="000000"/>
              </a:solidFill>
            </a:endParaRPr>
          </a:p>
          <a:p>
            <a:pPr algn="ct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1600" dirty="0"/>
              <a:t>www.rpo.dolnyslask.pl      </a:t>
            </a:r>
            <a:endParaRPr lang="pl-PL" sz="2000" b="1" dirty="0">
              <a:solidFill>
                <a:srgbClr val="000000"/>
              </a:solidFill>
            </a:endParaRPr>
          </a:p>
          <a:p>
            <a:pPr algn="r">
              <a:spcAft>
                <a:spcPts val="120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3200" b="1" i="1" dirty="0">
              <a:solidFill>
                <a:srgbClr val="000000"/>
              </a:solidFill>
            </a:endParaRPr>
          </a:p>
          <a:p>
            <a:pPr algn="ctr">
              <a:spcAft>
                <a:spcPts val="1200"/>
              </a:spcAft>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3200" b="1" i="1" dirty="0">
                <a:solidFill>
                  <a:srgbClr val="000000"/>
                </a:solidFill>
              </a:rPr>
              <a:t>Dziękuję za uwagę</a:t>
            </a:r>
          </a:p>
          <a:p>
            <a:pPr algn="ct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1600" i="1" dirty="0">
              <a:solidFill>
                <a:srgbClr val="000000"/>
              </a:solidFill>
            </a:endParaRPr>
          </a:p>
          <a:p>
            <a:pPr algn="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1600" i="1" dirty="0">
                <a:solidFill>
                  <a:srgbClr val="000000"/>
                </a:solidFill>
              </a:rPr>
              <a:t> </a:t>
            </a:r>
          </a:p>
          <a:p>
            <a:pPr algn="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1400" dirty="0">
              <a:solidFill>
                <a:srgbClr val="000000"/>
              </a:solidFill>
            </a:endParaRPr>
          </a:p>
          <a:p>
            <a:pPr algn="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1400" dirty="0">
              <a:solidFill>
                <a:srgbClr val="000000"/>
              </a:solidFill>
            </a:endParaRPr>
          </a:p>
          <a:p>
            <a:pPr algn="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1400" dirty="0">
              <a:solidFill>
                <a:srgbClr val="000000"/>
              </a:solidFill>
            </a:endParaRPr>
          </a:p>
          <a:p>
            <a:pPr algn="ct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1200" dirty="0">
                <a:solidFill>
                  <a:srgbClr val="000000"/>
                </a:solidFill>
              </a:rPr>
              <a:t/>
            </a:r>
            <a:br>
              <a:rPr lang="pl-PL" sz="1200" dirty="0">
                <a:solidFill>
                  <a:srgbClr val="000000"/>
                </a:solidFill>
              </a:rPr>
            </a:br>
            <a:endParaRPr lang="pl-PL" sz="1200" dirty="0">
              <a:solidFill>
                <a:srgbClr val="000000"/>
              </a:solidFill>
            </a:endParaRPr>
          </a:p>
        </p:txBody>
      </p:sp>
      <p:pic>
        <p:nvPicPr>
          <p:cNvPr id="6" name="Obraz 5">
            <a:extLst>
              <a:ext uri="{FF2B5EF4-FFF2-40B4-BE49-F238E27FC236}">
                <a16:creationId xmlns:a16="http://schemas.microsoft.com/office/drawing/2014/main" xmlns="" id="{11A78D4A-3AE0-47A7-9AB5-CFD1FE85349C}"/>
              </a:ext>
            </a:extLst>
          </p:cNvPr>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4837518" y="332656"/>
            <a:ext cx="4198978" cy="410294"/>
          </a:xfrm>
          <a:prstGeom prst="rect">
            <a:avLst/>
          </a:prstGeom>
        </p:spPr>
      </p:pic>
    </p:spTree>
    <p:extLst>
      <p:ext uri="{BB962C8B-B14F-4D97-AF65-F5344CB8AC3E}">
        <p14:creationId xmlns:p14="http://schemas.microsoft.com/office/powerpoint/2010/main" xmlns="" val="574052897"/>
      </p:ext>
    </p:extLst>
  </p:cSld>
  <p:clrMapOvr>
    <a:masterClrMapping/>
  </p:clrMapOvr>
  <p:transition spd="med">
    <p:fade/>
  </p:transition>
</p:sld>
</file>

<file path=ppt/theme/theme1.xml><?xml version="1.0" encoding="utf-8"?>
<a:theme xmlns:a="http://schemas.openxmlformats.org/drawingml/2006/main" name="plik">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ogaty">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normAutofit/>
      </a:bodyPr>
      <a:lstStyle>
        <a:defPPr>
          <a:defRPr b="1" dirty="0" smtClean="0"/>
        </a:defPPr>
      </a:lstStyle>
    </a:txDef>
  </a:objectDefaults>
  <a:extraClrScheme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plik</Template>
  <TotalTime>10161</TotalTime>
  <Words>7072</Words>
  <Application>Microsoft Office PowerPoint</Application>
  <PresentationFormat>Pokaz na ekranie (4:3)</PresentationFormat>
  <Paragraphs>1332</Paragraphs>
  <Slides>91</Slides>
  <Notes>91</Notes>
  <HiddenSlides>0</HiddenSlides>
  <MMClips>0</MMClips>
  <ScaleCrop>false</ScaleCrop>
  <HeadingPairs>
    <vt:vector size="4" baseType="variant">
      <vt:variant>
        <vt:lpstr>Motyw</vt:lpstr>
      </vt:variant>
      <vt:variant>
        <vt:i4>1</vt:i4>
      </vt:variant>
      <vt:variant>
        <vt:lpstr>Tytuły slajdów</vt:lpstr>
      </vt:variant>
      <vt:variant>
        <vt:i4>91</vt:i4>
      </vt:variant>
    </vt:vector>
  </HeadingPairs>
  <TitlesOfParts>
    <vt:vector size="92" baseType="lpstr">
      <vt:lpstr>plik</vt:lpstr>
      <vt:lpstr>Slajd 1</vt:lpstr>
      <vt:lpstr>Slajd 2</vt:lpstr>
      <vt:lpstr>Slajd 3</vt:lpstr>
      <vt:lpstr>Slajd 4</vt:lpstr>
      <vt:lpstr>Kwota środków europejskich przeznaczona na konkurs</vt:lpstr>
      <vt:lpstr>Slajd 6</vt:lpstr>
      <vt:lpstr>Slajd 7</vt:lpstr>
      <vt:lpstr>Slajd 8</vt:lpstr>
      <vt:lpstr>Slajd 9</vt:lpstr>
      <vt:lpstr>Slajd 10</vt:lpstr>
      <vt:lpstr>Slajd 11</vt:lpstr>
      <vt:lpstr>Kryteria dostępu czyli podstawowe warunki do spełnienia</vt:lpstr>
      <vt:lpstr>Kryteria dostępu czyli podstawowe warunki do spełnienia</vt:lpstr>
      <vt:lpstr>Kryteria dostępu czyli podstawowe warunki do spełnienia</vt:lpstr>
      <vt:lpstr>Kryteria dostępu czyli podstawowe warunki do spełnienia</vt:lpstr>
      <vt:lpstr>Kryteria dostępu czyli podstawowe warunki do spełnienia</vt:lpstr>
      <vt:lpstr>Kryteria dostępu czyli podstawowe warunki do spełnienia</vt:lpstr>
      <vt:lpstr>Diagnoza potrzeb edukacyjnych</vt:lpstr>
      <vt:lpstr>Kryteria formalne – 11 kryteriów szczegółowo opisane w Załączniku nr 1  Weryfikowane na zasadzie Tak/Nie/Nie dotyczy</vt:lpstr>
      <vt:lpstr>Kryteria formalne cd.</vt:lpstr>
      <vt:lpstr>Slajd 21</vt:lpstr>
      <vt:lpstr>Kryteria formalne cd.</vt:lpstr>
      <vt:lpstr>Kryteria formalne cd.</vt:lpstr>
      <vt:lpstr>Kryteria formalne cd.</vt:lpstr>
      <vt:lpstr>Kryteria formalne cd.</vt:lpstr>
      <vt:lpstr>Kryteria merytoryczne – 16 kryteriów szczegółowo opisane w Załączniku nr 1  punktowane lub tak/nie</vt:lpstr>
      <vt:lpstr>Kryteria merytoryczne cd.</vt:lpstr>
      <vt:lpstr>Kryteria merytoryczne cd.</vt:lpstr>
      <vt:lpstr>Kryteria merytoryczne cd.</vt:lpstr>
      <vt:lpstr>Kryteria merytoryczne cd.</vt:lpstr>
      <vt:lpstr>Kryteria merytoryczne cd.</vt:lpstr>
      <vt:lpstr>Kryteria merytoryczne cd.</vt:lpstr>
      <vt:lpstr>Kryteria merytoryczne cd.</vt:lpstr>
      <vt:lpstr>Kryteria horyzontalne – 4 kryteria szczegółowo opisane w Załączniku nr 1 i Regulaminie konkursu Rozdział 8</vt:lpstr>
      <vt:lpstr>Kryteria horyzontalne cd.</vt:lpstr>
      <vt:lpstr>10 KRYTERIÓW PREMIUJĄCYCH</vt:lpstr>
      <vt:lpstr>10 KRYTERIÓW PREMIUJĄCYCH</vt:lpstr>
      <vt:lpstr>10 KRYTERIÓW PREMIUJĄCYCH</vt:lpstr>
      <vt:lpstr>Wskaźniki w ramach Działania 10.2</vt:lpstr>
      <vt:lpstr>Wskaźniki programowe – 6 wskaźników produktu</vt:lpstr>
      <vt:lpstr>Wskaźniki programowe – 6 wskaźników produktu cd.</vt:lpstr>
      <vt:lpstr>Wskaźniki programowe – 6 wskaźników produktu cd.</vt:lpstr>
      <vt:lpstr>Wskaźniki programowe – 4 wskaźniki rezultatu bezpośredniego</vt:lpstr>
      <vt:lpstr>Wskaźniki programowe – 4 wskaźniki rezultatu bezpośredniego cd.</vt:lpstr>
      <vt:lpstr>Wskaźniki horyzontalne – 4 wskaźniki horyzontalne</vt:lpstr>
      <vt:lpstr>Wskaźniki horyzontalne – 4 wskaźniki horyzontalne cd.</vt:lpstr>
      <vt:lpstr>Wskaźniki horyzontalne – 4 wskaźniki horyzontalne cd.</vt:lpstr>
      <vt:lpstr>Wskaźniki projektowe</vt:lpstr>
      <vt:lpstr>Przedmiot konkursu</vt:lpstr>
      <vt:lpstr>Przedmiot konkursu cd.</vt:lpstr>
      <vt:lpstr>Przedmiot konkursu – Załącznik nr 4  Standardy realizacji form wsparcia</vt:lpstr>
      <vt:lpstr>Przedmiot konkursu – Załącznik nr 4  Standardy realizacji form wsparcia</vt:lpstr>
      <vt:lpstr>TYP 10.2.A – Kompetencje kluczowe</vt:lpstr>
      <vt:lpstr>TYP 10.2.A</vt:lpstr>
      <vt:lpstr>TYP 10.2.A – projekty edukacyjne</vt:lpstr>
      <vt:lpstr>TYP 10.2.A – wyposażenie w TIK</vt:lpstr>
      <vt:lpstr>TYP 10.2.A – warunki wyposażania w TIK</vt:lpstr>
      <vt:lpstr>TYP 10.2.A – sieci komputerowe lub bezprzewodowe</vt:lpstr>
      <vt:lpstr>TYP 10.2.B – Nauczanie eksperymentalne</vt:lpstr>
      <vt:lpstr>TYP 10.2.B – Nauczanie eksperymentalne</vt:lpstr>
      <vt:lpstr>TYP 10.2.B – Wyposażenie pracowni przyrodniczych</vt:lpstr>
      <vt:lpstr>TYP 10.2.B – Wyposażenie pracowni matematyki</vt:lpstr>
      <vt:lpstr>TYP 10.2.B – Kompetencje uczniów</vt:lpstr>
      <vt:lpstr>TYP 10.2.C – Pomoc stypendialna</vt:lpstr>
      <vt:lpstr>TYP 10.2.C – Regulamin pomocy stypendialnej</vt:lpstr>
      <vt:lpstr>TYP 10.2.C – Uczeń szczególnie uzdolniony</vt:lpstr>
      <vt:lpstr>TYP 10.2.C – Zasady pomocy stypendialnej</vt:lpstr>
      <vt:lpstr>TYP 10.2.D – Indywidualizacja</vt:lpstr>
      <vt:lpstr>TYP 10.2.D – formy wsparcia</vt:lpstr>
      <vt:lpstr>TYP 10.2.D – warunek zakupu doposażenia</vt:lpstr>
      <vt:lpstr>TYP 10.2.D – doposażenie</vt:lpstr>
      <vt:lpstr>TYP 10.2.D – sposoby realizacji indywidualizacji</vt:lpstr>
      <vt:lpstr>TYP 10.2.D – kompleksowe programy wspomagania (KPW)</vt:lpstr>
      <vt:lpstr>TYP 10.2.D – zajęcia uzupełniające ofertę</vt:lpstr>
      <vt:lpstr>TYP 10.2.E – Doradztwo i opieka psychologiczno-pedagogiczna</vt:lpstr>
      <vt:lpstr>TYP 10.2.D i 10.2.E a uczniowie uzdolnieni</vt:lpstr>
      <vt:lpstr>TYP 10.2.F – doradztwo edukacyjno-zawodowe</vt:lpstr>
      <vt:lpstr>TYP 10.2.F – doradztwo edukacyjno-zawodowe</vt:lpstr>
      <vt:lpstr>TYP 10.2.G – doskonalenie nauczycieli </vt:lpstr>
      <vt:lpstr>TYP 10.2.G – kompetencje cyfrowe nauczycieli</vt:lpstr>
      <vt:lpstr>TYP 10.2.G – kompetencje cyfrowe nauczycieli cd.</vt:lpstr>
      <vt:lpstr>TYP 10.2.G – kompetencje z indywidualizacji nauczania</vt:lpstr>
      <vt:lpstr>TYP 10.2.H – doskonalenie nauczycieli</vt:lpstr>
      <vt:lpstr>TYP 10.2.G i H – formy wsparcia</vt:lpstr>
      <vt:lpstr>Cross-financing i zakup środków trwałych</vt:lpstr>
      <vt:lpstr>Limity</vt:lpstr>
      <vt:lpstr>Klauzule społeczne w zamówieniach – szczegóły w Rozdziale 33 Regulaminu konkursu</vt:lpstr>
      <vt:lpstr>Slajd 88</vt:lpstr>
      <vt:lpstr>Slajd 89</vt:lpstr>
      <vt:lpstr>Slajd 90</vt:lpstr>
      <vt:lpstr>Slajd 91</vt:lpstr>
    </vt:vector>
  </TitlesOfParts>
  <Company>SONIK &amp; SONIK</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Slajd 1</dc:title>
  <dc:creator>jkowalczyk</dc:creator>
  <cp:lastModifiedBy>dszafko</cp:lastModifiedBy>
  <cp:revision>973</cp:revision>
  <cp:lastPrinted>2015-09-17T13:52:11Z</cp:lastPrinted>
  <dcterms:created xsi:type="dcterms:W3CDTF">2010-12-31T07:04:34Z</dcterms:created>
  <dcterms:modified xsi:type="dcterms:W3CDTF">2018-03-02T10:43:43Z</dcterms:modified>
</cp:coreProperties>
</file>