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biuro@fundacjaincept.p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Super przedsiębiorcy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Podstawowe informacje o projekcie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43" y="7449"/>
            <a:ext cx="8015416" cy="1573936"/>
          </a:xfrm>
          <a:prstGeom prst="rect">
            <a:avLst/>
          </a:prstGeom>
        </p:spPr>
      </p:pic>
      <p:pic>
        <p:nvPicPr>
          <p:cNvPr id="1026" name="Picture 2" descr="http://www.fundacjaincept.pl/wp-content/themes/ample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43" y="5220885"/>
            <a:ext cx="19621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14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Wsparcie przedsiębiorczości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1" y="1270000"/>
            <a:ext cx="8596668" cy="3880773"/>
          </a:xfrm>
        </p:spPr>
        <p:txBody>
          <a:bodyPr>
            <a:noAutofit/>
          </a:bodyPr>
          <a:lstStyle/>
          <a:p>
            <a:pPr marL="400050" indent="-400050">
              <a:spcBef>
                <a:spcPts val="600"/>
              </a:spcBef>
              <a:buFont typeface="+mj-lt"/>
              <a:buAutoNum type="romanUcPeriod"/>
            </a:pPr>
            <a:r>
              <a:rPr lang="pl-PL" sz="1400" dirty="0" smtClean="0"/>
              <a:t>ŚRODKI </a:t>
            </a:r>
            <a:r>
              <a:rPr lang="pl-PL" sz="1400" dirty="0"/>
              <a:t>FINANSOWE NA ROZWÓJ </a:t>
            </a:r>
            <a:r>
              <a:rPr lang="pl-PL" sz="1400" dirty="0" smtClean="0"/>
              <a:t>PRZEDSIĘBIORCZOŚCI – </a:t>
            </a:r>
            <a:r>
              <a:rPr lang="pl-PL" sz="1400" dirty="0"/>
              <a:t>w wysokości śr. 23000 </a:t>
            </a:r>
            <a:r>
              <a:rPr lang="pl-PL" sz="1400" dirty="0" smtClean="0"/>
              <a:t>PLN/os.</a:t>
            </a:r>
          </a:p>
          <a:p>
            <a:pPr marL="400050" lvl="1" indent="0">
              <a:spcBef>
                <a:spcPts val="600"/>
              </a:spcBef>
              <a:buNone/>
            </a:pPr>
            <a:r>
              <a:rPr lang="pl-PL" sz="1400" dirty="0"/>
              <a:t>Środki finansowe na rozwój przedsiębiorczości są udzielane w celu ułatwienia sfinansowania pierwszych wydatków inwestycyjnych związanych z prowadzoną działalnością gospodarczą spełniających </a:t>
            </a:r>
            <a:r>
              <a:rPr lang="pl-PL" sz="1400" dirty="0" smtClean="0"/>
              <a:t>następujące:</a:t>
            </a:r>
            <a:endParaRPr lang="pl-PL" sz="1400" dirty="0"/>
          </a:p>
          <a:p>
            <a:pPr marL="685800" lvl="1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 smtClean="0"/>
              <a:t>zostały </a:t>
            </a:r>
            <a:r>
              <a:rPr lang="pl-PL" sz="1400" dirty="0"/>
              <a:t>faktycznie poniesione, uwzględniając okres rzeczowej realizacji projektu </a:t>
            </a:r>
            <a:r>
              <a:rPr lang="pl-PL" sz="1400" dirty="0" smtClean="0"/>
              <a:t>i </a:t>
            </a:r>
            <a:r>
              <a:rPr lang="pl-PL" sz="1400" dirty="0"/>
              <a:t>zgodność z biznesplanem, </a:t>
            </a:r>
            <a:endParaRPr lang="pl-PL" sz="1400" dirty="0" smtClean="0"/>
          </a:p>
          <a:p>
            <a:pPr marL="685800" lvl="1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 smtClean="0"/>
              <a:t>są </a:t>
            </a:r>
            <a:r>
              <a:rPr lang="pl-PL" sz="1400" dirty="0"/>
              <a:t>spójne z innymi wydatkami i korespondują ze wskazanymi w biznesplanie potrzebami, </a:t>
            </a:r>
            <a:endParaRPr lang="pl-PL" sz="1400" dirty="0" smtClean="0"/>
          </a:p>
          <a:p>
            <a:pPr marL="685800" lvl="1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 smtClean="0"/>
              <a:t>są </a:t>
            </a:r>
            <a:r>
              <a:rPr lang="pl-PL" sz="1400" dirty="0"/>
              <a:t>niezbędne dla realizacji założeń przedstawionych w biznesplanie służących osiągnięciu zakładanych w nim celów (w tym: przyznane środki finansowe mają służyć dokonaniu zakupów na potrzeby prowadzenia działalności gospodarczej przez Uczestnika Projektu </a:t>
            </a:r>
            <a:r>
              <a:rPr lang="pl-PL" sz="1400" dirty="0" smtClean="0"/>
              <a:t>a </a:t>
            </a:r>
            <a:r>
              <a:rPr lang="pl-PL" sz="1400" dirty="0"/>
              <a:t>nie inne podmioty</a:t>
            </a:r>
            <a:r>
              <a:rPr lang="pl-PL" sz="1400" dirty="0" smtClean="0"/>
              <a:t>),</a:t>
            </a:r>
          </a:p>
          <a:p>
            <a:pPr marL="685800" lvl="1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 smtClean="0"/>
              <a:t>zostały </a:t>
            </a:r>
            <a:r>
              <a:rPr lang="pl-PL" sz="1400" dirty="0"/>
              <a:t>dokonane w oparciu o zasadę dążenia do uzyskania założonych efektów przy jak najniższej wysokości </a:t>
            </a:r>
            <a:r>
              <a:rPr lang="pl-PL" sz="1400" dirty="0" smtClean="0"/>
              <a:t>kosztu,</a:t>
            </a:r>
          </a:p>
          <a:p>
            <a:pPr marL="685800" lvl="1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 smtClean="0"/>
              <a:t>zostały </a:t>
            </a:r>
            <a:r>
              <a:rPr lang="pl-PL" sz="1400" dirty="0"/>
              <a:t>poniesione przez Uczestnika Projektu, z którym Beneficjent zawarł </a:t>
            </a:r>
            <a:r>
              <a:rPr lang="pl-PL" sz="1400" i="1" dirty="0"/>
              <a:t>Umowę na otrzymanie wsparcia finansowego</a:t>
            </a:r>
            <a:r>
              <a:rPr lang="pl-PL" sz="1400" i="1" dirty="0" smtClean="0"/>
              <a:t>.</a:t>
            </a:r>
          </a:p>
          <a:p>
            <a:pPr marL="400050" lvl="1" indent="0">
              <a:spcBef>
                <a:spcPts val="600"/>
              </a:spcBef>
              <a:buNone/>
            </a:pPr>
            <a:r>
              <a:rPr lang="pl-PL" sz="1400" dirty="0" smtClean="0"/>
              <a:t>Środki </a:t>
            </a:r>
            <a:r>
              <a:rPr lang="pl-PL" sz="1400" dirty="0"/>
              <a:t>finansowe na rozwój przedsiębiorczości mogą zostać przeznaczone wyłącznie na pokrycie wydatków związanych z: </a:t>
            </a:r>
            <a:endParaRPr lang="pl-PL" sz="1400" dirty="0" smtClean="0"/>
          </a:p>
          <a:p>
            <a:pPr marL="719138" lvl="1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 smtClean="0"/>
              <a:t>zakupem </a:t>
            </a:r>
            <a:r>
              <a:rPr lang="pl-PL" sz="1400" dirty="0"/>
              <a:t>środków trwałych (w tym również środków transportu z wyłączeniem podmiotów prowadzących działalność w zakresie drogowego transportu towarów), </a:t>
            </a:r>
            <a:endParaRPr lang="pl-PL" sz="1400" dirty="0" smtClean="0"/>
          </a:p>
          <a:p>
            <a:pPr marL="719138" lvl="1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 smtClean="0"/>
              <a:t>zakupem </a:t>
            </a:r>
            <a:r>
              <a:rPr lang="pl-PL" sz="1400" dirty="0"/>
              <a:t>oraz pozyskaniem wartości niematerialnych i prawnych, </a:t>
            </a:r>
            <a:endParaRPr lang="pl-PL" sz="1400" dirty="0" smtClean="0"/>
          </a:p>
          <a:p>
            <a:pPr marL="719138" lvl="1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 smtClean="0"/>
              <a:t>zakupem </a:t>
            </a:r>
            <a:r>
              <a:rPr lang="pl-PL" sz="1400" dirty="0"/>
              <a:t>środków obrotowych, </a:t>
            </a:r>
            <a:endParaRPr lang="pl-PL" sz="1400" dirty="0" smtClean="0"/>
          </a:p>
          <a:p>
            <a:pPr marL="719138" lvl="1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400" dirty="0" smtClean="0"/>
              <a:t>kosztami </a:t>
            </a:r>
            <a:r>
              <a:rPr lang="pl-PL" sz="1400" dirty="0"/>
              <a:t>prac remontowych i budowlanych. </a:t>
            </a:r>
          </a:p>
          <a:p>
            <a:pPr marL="0" indent="0">
              <a:spcBef>
                <a:spcPts val="600"/>
              </a:spcBef>
              <a:buNone/>
            </a:pPr>
            <a:endParaRPr lang="pl-PL" sz="1400" dirty="0" smtClean="0"/>
          </a:p>
          <a:p>
            <a:pPr marL="0" indent="0">
              <a:spcBef>
                <a:spcPts val="600"/>
              </a:spcBef>
              <a:buNone/>
            </a:pPr>
            <a:endParaRPr lang="pl-PL" sz="1400" dirty="0" smtClean="0"/>
          </a:p>
        </p:txBody>
      </p:sp>
    </p:spTree>
    <p:extLst>
      <p:ext uri="{BB962C8B-B14F-4D97-AF65-F5344CB8AC3E}">
        <p14:creationId xmlns:p14="http://schemas.microsoft.com/office/powerpoint/2010/main" val="361632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Wsparcie </a:t>
            </a:r>
            <a:r>
              <a:rPr lang="pl-PL" b="1" dirty="0" smtClean="0"/>
              <a:t>przedsiębiorczości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1134" y="1559456"/>
            <a:ext cx="8596668" cy="3880773"/>
          </a:xfrm>
        </p:spPr>
        <p:txBody>
          <a:bodyPr>
            <a:normAutofit/>
          </a:bodyPr>
          <a:lstStyle/>
          <a:p>
            <a:pPr marL="400050" indent="-400050">
              <a:spcBef>
                <a:spcPts val="600"/>
              </a:spcBef>
              <a:buFont typeface="+mj-lt"/>
              <a:buAutoNum type="romanUcPeriod" startAt="2"/>
            </a:pPr>
            <a:r>
              <a:rPr lang="pl-PL" sz="1400" dirty="0"/>
              <a:t>WSPARCIE POMOSTOWE – w postaci wsparcia finansowego (1500 PLN/m-c) oraz szkoleniowo-doradczego 10h – niezwykle istotne wsparcie, które pozwoli ugruntować pozycje nowoutworzonych firm na kolejne lata poprzez wsparcie finansowe oraz specjalistyczne wsparcie szkoleniowo-doradcze dotyczące indywidualnych potrzeb Beneficjentów </a:t>
            </a:r>
            <a:r>
              <a:rPr lang="pl-PL" sz="1400" dirty="0" smtClean="0"/>
              <a:t>Pomocy</a:t>
            </a:r>
          </a:p>
          <a:p>
            <a:pPr marL="400050" lvl="1" indent="0">
              <a:spcBef>
                <a:spcPts val="600"/>
              </a:spcBef>
              <a:buNone/>
            </a:pPr>
            <a:r>
              <a:rPr lang="pl-PL" sz="1400" dirty="0" smtClean="0"/>
              <a:t>W ramach wsparcia pomostowego finansowego Beneficjent pomocy może ponosić następujące wydatki: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400" dirty="0"/>
              <a:t>n</a:t>
            </a:r>
            <a:r>
              <a:rPr lang="pl-PL" sz="1400" dirty="0" smtClean="0"/>
              <a:t>ależne składki ZUS (składka społeczna oraz zdrowotna);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400" dirty="0"/>
              <a:t>n</a:t>
            </a:r>
            <a:r>
              <a:rPr lang="pl-PL" sz="1400" dirty="0" smtClean="0"/>
              <a:t>ajem powierzchni biurowej</a:t>
            </a:r>
            <a:endParaRPr lang="pl-PL" sz="1400" dirty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400" dirty="0" smtClean="0"/>
              <a:t>opłaty telekomunikacyjne i pocztowe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400" dirty="0" smtClean="0"/>
              <a:t>usługi (księgowa, mechanik)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400" dirty="0"/>
              <a:t>k</a:t>
            </a:r>
            <a:r>
              <a:rPr lang="pl-PL" sz="1400" dirty="0" smtClean="0"/>
              <a:t>oszt zakupu materiałów biurowych/czystości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400" dirty="0"/>
              <a:t>i</a:t>
            </a:r>
            <a:r>
              <a:rPr lang="pl-PL" sz="1400" dirty="0" smtClean="0"/>
              <a:t>tp.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pl-PL" sz="1400" dirty="0" smtClean="0"/>
          </a:p>
        </p:txBody>
      </p:sp>
    </p:spTree>
    <p:extLst>
      <p:ext uri="{BB962C8B-B14F-4D97-AF65-F5344CB8AC3E}">
        <p14:creationId xmlns:p14="http://schemas.microsoft.com/office/powerpoint/2010/main" val="405766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Kontrola i rozliczenie środków finansowych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pl-PL" sz="1400" dirty="0"/>
              <a:t>Rozliczenie środków uzyskanych w ramach udzielonego wsparcia finansowego na rozwój przedsiębiorczości następuje poprzez złożenie szczegółowego Zestawienia towarów i/lub usług, zakupionych z ww. </a:t>
            </a:r>
            <a:r>
              <a:rPr lang="pl-PL" sz="1400" dirty="0" smtClean="0"/>
              <a:t>środków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1400" dirty="0"/>
              <a:t>Uczestnicy będą rozliczani przez Beneficjenta ze zrealizowania założeń określonych w biznesplanie oraz </a:t>
            </a:r>
            <a:r>
              <a:rPr lang="pl-PL" sz="1400" i="1" dirty="0"/>
              <a:t>Wniosku o przyznanie środków na rozwój przedsiębiorczości</a:t>
            </a:r>
            <a:r>
              <a:rPr lang="pl-PL" sz="1400" dirty="0"/>
              <a:t> poprzez złożenie oświadczenia o dokonaniu zakupu towarów lub usług wraz ze wskazaniem ich parametrów technicznych lub jakościowych. Uczestnik dokonuje wydatków zgodnie z założeniami biznesplanu, tak aby gwarantowały racjonalność i realizację celu jakim jest prowadzenie działalności gospodarczej wg określonego we </a:t>
            </a:r>
            <a:r>
              <a:rPr lang="pl-PL" sz="1400" i="1" dirty="0"/>
              <a:t>Wniosku</a:t>
            </a:r>
            <a:r>
              <a:rPr lang="pl-PL" sz="1400" dirty="0"/>
              <a:t> profilu</a:t>
            </a:r>
            <a:r>
              <a:rPr lang="pl-PL" sz="1400" dirty="0" smtClean="0"/>
              <a:t>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1400" dirty="0"/>
              <a:t>Uczestnicy Projektu nie mogą zbyć środków trwałych zakupionych za środki otrzymanej dotacji przez okres 12 miesięcy od dnia rozpoczęcia działalności gospodarczej</a:t>
            </a:r>
            <a:r>
              <a:rPr lang="pl-PL" sz="1400" dirty="0" smtClean="0"/>
              <a:t>.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pl-PL" sz="1400" dirty="0"/>
              <a:t>Beneficjent kontroluje prawidłowość wykonania </a:t>
            </a:r>
            <a:r>
              <a:rPr lang="pl-PL" sz="1400" i="1" dirty="0"/>
              <a:t>Umowy na otrzymanie wsparcia finansowego</a:t>
            </a:r>
            <a:r>
              <a:rPr lang="pl-PL" sz="1400" dirty="0"/>
              <a:t> </a:t>
            </a:r>
            <a:br>
              <a:rPr lang="pl-PL" sz="1400" dirty="0"/>
            </a:br>
            <a:r>
              <a:rPr lang="pl-PL" sz="1400" dirty="0"/>
              <a:t>w okresie 12 miesięcy od dnia faktycznego rozpoczęcia działalności gospodarczej </a:t>
            </a:r>
            <a:r>
              <a:rPr lang="pl-PL" sz="1400" dirty="0" smtClean="0"/>
              <a:t>(poprzez </a:t>
            </a:r>
            <a:r>
              <a:rPr lang="pl-PL" sz="1400" dirty="0"/>
              <a:t>weryfikację przede wszystkim: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1400" dirty="0"/>
              <a:t>a) </a:t>
            </a:r>
            <a:r>
              <a:rPr lang="pl-PL" sz="1400" dirty="0" smtClean="0"/>
              <a:t>faktu </a:t>
            </a:r>
            <a:r>
              <a:rPr lang="pl-PL" sz="1400" dirty="0"/>
              <a:t>prowadzenia działalności gospodarczej przez Uczestnika </a:t>
            </a:r>
            <a:r>
              <a:rPr lang="pl-PL" sz="1400" dirty="0" smtClean="0"/>
              <a:t>Projektu;</a:t>
            </a:r>
            <a:endParaRPr lang="pl-PL" sz="1400" dirty="0"/>
          </a:p>
          <a:p>
            <a:pPr marL="0" indent="0">
              <a:spcBef>
                <a:spcPts val="600"/>
              </a:spcBef>
              <a:buNone/>
            </a:pPr>
            <a:r>
              <a:rPr lang="pl-PL" sz="1400" dirty="0"/>
              <a:t>b) wykorzystania przez niego zakupionych towarów lub usług zgodnie z charakterem    </a:t>
            </a:r>
            <a:br>
              <a:rPr lang="pl-PL" sz="1400" dirty="0"/>
            </a:br>
            <a:r>
              <a:rPr lang="pl-PL" sz="1400" dirty="0"/>
              <a:t>       prowadzonej działalności, w tym z zatwierdzonym </a:t>
            </a:r>
            <a:r>
              <a:rPr lang="pl-PL" sz="1400" dirty="0" smtClean="0"/>
              <a:t>biznesplanem.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81296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07067" y="1776232"/>
            <a:ext cx="7766936" cy="909703"/>
          </a:xfrm>
        </p:spPr>
        <p:txBody>
          <a:bodyPr/>
          <a:lstStyle/>
          <a:p>
            <a:r>
              <a:rPr lang="pl-PL" dirty="0" smtClean="0"/>
              <a:t>Dziękuję za uwagę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07067" y="3047186"/>
            <a:ext cx="7766936" cy="1812448"/>
          </a:xfrm>
        </p:spPr>
        <p:txBody>
          <a:bodyPr>
            <a:normAutofit fontScale="77500" lnSpcReduction="20000"/>
          </a:bodyPr>
          <a:lstStyle/>
          <a:p>
            <a:r>
              <a:rPr lang="pl-PL" b="1" dirty="0" smtClean="0"/>
              <a:t>Dane kontaktowe:</a:t>
            </a:r>
          </a:p>
          <a:p>
            <a:r>
              <a:rPr lang="pl-PL" dirty="0" smtClean="0"/>
              <a:t>Fundacja </a:t>
            </a:r>
            <a:r>
              <a:rPr lang="pl-PL" dirty="0" err="1" smtClean="0"/>
              <a:t>Incept</a:t>
            </a:r>
            <a:endParaRPr lang="pl-PL" dirty="0"/>
          </a:p>
          <a:p>
            <a:r>
              <a:rPr lang="pl-PL" dirty="0"/>
              <a:t>ul. Bujwida 34a/4</a:t>
            </a:r>
          </a:p>
          <a:p>
            <a:r>
              <a:rPr lang="pl-PL" dirty="0"/>
              <a:t>50-368 </a:t>
            </a:r>
            <a:r>
              <a:rPr lang="pl-PL" dirty="0" smtClean="0"/>
              <a:t>Wrocław</a:t>
            </a:r>
          </a:p>
          <a:p>
            <a:r>
              <a:rPr lang="pl-PL" dirty="0" smtClean="0"/>
              <a:t>E-mail: </a:t>
            </a:r>
            <a:r>
              <a:rPr lang="pl-PL" dirty="0" smtClean="0">
                <a:hlinkClick r:id="rId2"/>
              </a:rPr>
              <a:t>biuro@fundacjaincept.pl</a:t>
            </a:r>
            <a:endParaRPr lang="pl-PL" dirty="0" smtClean="0"/>
          </a:p>
          <a:p>
            <a:r>
              <a:rPr lang="pl-PL" dirty="0"/>
              <a:t>Nr. tel. 531-397-379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443" y="7449"/>
            <a:ext cx="8015416" cy="1573936"/>
          </a:xfrm>
          <a:prstGeom prst="rect">
            <a:avLst/>
          </a:prstGeom>
        </p:spPr>
      </p:pic>
      <p:pic>
        <p:nvPicPr>
          <p:cNvPr id="1026" name="Picture 2" descr="http://www.fundacjaincept.pl/wp-content/themes/ample/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43" y="5220885"/>
            <a:ext cx="19621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033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5615" y="422405"/>
            <a:ext cx="8596668" cy="388077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400" dirty="0"/>
              <a:t>Projekt pt. </a:t>
            </a:r>
            <a:r>
              <a:rPr lang="pl-PL" sz="1400" b="1" dirty="0"/>
              <a:t>Super </a:t>
            </a:r>
            <a:r>
              <a:rPr lang="pl-PL" sz="1400" b="1" dirty="0" smtClean="0"/>
              <a:t>przedsiębiorcy </a:t>
            </a:r>
            <a:r>
              <a:rPr lang="pl-PL" sz="1400" dirty="0" smtClean="0"/>
              <a:t>jest realizowany w ramach</a:t>
            </a:r>
            <a:endParaRPr lang="pl-PL" sz="14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400" dirty="0" smtClean="0"/>
              <a:t>Regionalnego Programu Operacyjnego </a:t>
            </a:r>
            <a:r>
              <a:rPr lang="pl-PL" sz="1400" dirty="0"/>
              <a:t>Województwa Dolnośląskiego 2014-2020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400" dirty="0"/>
              <a:t>Oś priorytetowa:8 Rynek pracy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400" dirty="0"/>
              <a:t>Numer i nazwa Działania: 8.3 Samozatrudnienie, przedsiębiorczość oraz tworzenie nowych miejsc pracy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400" dirty="0"/>
              <a:t>Numer </a:t>
            </a:r>
            <a:r>
              <a:rPr lang="pl-PL" sz="1400" dirty="0" smtClean="0"/>
              <a:t>identyfikacyjny projektu: RPDS.08.03.00-02-0087/17</a:t>
            </a:r>
            <a:endParaRPr lang="pl-PL" sz="14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l-PL" sz="14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400" dirty="0" smtClean="0"/>
              <a:t>Projekt realizowany przez:</a:t>
            </a:r>
            <a:endParaRPr lang="pl-PL" sz="14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400" dirty="0" smtClean="0"/>
              <a:t>Fundacja </a:t>
            </a:r>
            <a:r>
              <a:rPr lang="pl-PL" sz="1400" dirty="0" err="1" smtClean="0"/>
              <a:t>Incept</a:t>
            </a:r>
            <a:endParaRPr lang="pl-PL" sz="14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400" dirty="0"/>
              <a:t>ul. Bujwida 34a/4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400" dirty="0"/>
              <a:t>50-368 </a:t>
            </a:r>
            <a:r>
              <a:rPr lang="pl-PL" sz="1400" dirty="0" smtClean="0"/>
              <a:t>Wrocław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pl-PL" sz="14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400" dirty="0"/>
              <a:t>Okres realizacji: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400" dirty="0" smtClean="0"/>
              <a:t>01.03.2018 </a:t>
            </a:r>
            <a:r>
              <a:rPr lang="pl-PL" sz="1400" dirty="0"/>
              <a:t>do: </a:t>
            </a:r>
            <a:r>
              <a:rPr lang="pl-PL" sz="1400" dirty="0" smtClean="0"/>
              <a:t>31.10.2019</a:t>
            </a:r>
            <a:endParaRPr lang="pl-PL" sz="14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400" dirty="0"/>
              <a:t>Całkowity koszt projektu: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400" dirty="0" smtClean="0"/>
              <a:t>2 040 192,00 PLN</a:t>
            </a:r>
            <a:endParaRPr lang="pl-PL" sz="14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400" dirty="0"/>
              <a:t>Wkład Europejskiego Funduszu Społecznego: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l-PL" sz="1400" dirty="0" smtClean="0"/>
              <a:t>1 982 712,00 PLN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78150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KRÓTKI OPIS PROJEKTU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661056"/>
            <a:ext cx="8596668" cy="4291011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pl-PL" sz="1400" b="1" dirty="0"/>
              <a:t>Cel główny </a:t>
            </a:r>
            <a:r>
              <a:rPr lang="pl-PL" sz="1400" b="1" dirty="0" smtClean="0"/>
              <a:t>projektu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1400" dirty="0" smtClean="0"/>
              <a:t>Utworzenie </a:t>
            </a:r>
            <a:r>
              <a:rPr lang="pl-PL" sz="1400" dirty="0"/>
              <a:t>minimum 40 nowych i trwałych miejsc pracy na terenie województwa dolnośląskiego w okresie do X.2019r. poprzez </a:t>
            </a:r>
            <a:r>
              <a:rPr lang="pl-PL" sz="1400" dirty="0" smtClean="0"/>
              <a:t>przyznanie bezzwrotnej </a:t>
            </a:r>
            <a:r>
              <a:rPr lang="pl-PL" sz="1400" dirty="0"/>
              <a:t>dotacji na rozpoczęcie działalności gospodarczej i wsparcia pomostowego</a:t>
            </a:r>
            <a:r>
              <a:rPr lang="pl-PL" sz="1400" dirty="0" smtClean="0"/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pl-PL" sz="1400" dirty="0"/>
          </a:p>
          <a:p>
            <a:pPr marL="0" indent="0">
              <a:spcBef>
                <a:spcPts val="600"/>
              </a:spcBef>
              <a:buNone/>
            </a:pPr>
            <a:r>
              <a:rPr lang="pl-PL" sz="1400" b="1" dirty="0"/>
              <a:t>Cele </a:t>
            </a:r>
            <a:r>
              <a:rPr lang="pl-PL" sz="1400" b="1" dirty="0" smtClean="0"/>
              <a:t>szczegółowe</a:t>
            </a:r>
            <a:endParaRPr lang="pl-PL" sz="1400" b="1" dirty="0"/>
          </a:p>
          <a:p>
            <a:pPr marL="0" indent="0">
              <a:spcBef>
                <a:spcPts val="600"/>
              </a:spcBef>
              <a:buNone/>
            </a:pPr>
            <a:r>
              <a:rPr lang="pl-PL" sz="1400" dirty="0"/>
              <a:t>1. Zdobycie wiedzy i kompetencji do samodzielnego prowadzenia działalności gospodarczej u 38 uczestników projektu ( w tym minimum 23 kobiet) poprzez </a:t>
            </a:r>
            <a:r>
              <a:rPr lang="pl-PL" sz="1400" dirty="0" smtClean="0"/>
              <a:t>realizację szkoleń </a:t>
            </a:r>
            <a:r>
              <a:rPr lang="pl-PL" sz="1400" dirty="0"/>
              <a:t>i doradztwa.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1400" dirty="0"/>
              <a:t>2. Zniwelowanie bariery finansowej ograniczającej możliwość założenia działalności gospodarczej dla minimum 34 uczestników projektu (w tym min. 20 kobiet) </a:t>
            </a:r>
            <a:r>
              <a:rPr lang="pl-PL" sz="1400" dirty="0" smtClean="0"/>
              <a:t>poprzez przyznanie </a:t>
            </a:r>
            <a:r>
              <a:rPr lang="pl-PL" sz="1400" dirty="0"/>
              <a:t>bezzwrotnych dotacji.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1400" dirty="0"/>
              <a:t>3. Zmniejszenie ryzyka związanego z utrzymaniem założonych w ramach projektu działalności gospodarczych w pierwszym roku ich trwania poprzez przyznanie </a:t>
            </a:r>
            <a:r>
              <a:rPr lang="pl-PL" sz="1400" dirty="0" smtClean="0"/>
              <a:t>wsparcia pomostowego </a:t>
            </a:r>
            <a:r>
              <a:rPr lang="pl-PL" sz="1400" dirty="0"/>
              <a:t>dla minimum 34 uczestników projektu (w tym min. 20 kobiet).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95636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GRUPY DOCELOWE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1485086"/>
            <a:ext cx="8911509" cy="441320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pl-PL" sz="1400" dirty="0"/>
              <a:t>Grupę </a:t>
            </a:r>
            <a:r>
              <a:rPr lang="pl-PL" sz="1400" dirty="0" smtClean="0"/>
              <a:t>docelową </a:t>
            </a:r>
            <a:r>
              <a:rPr lang="pl-PL" sz="1400" dirty="0"/>
              <a:t>stanowią </a:t>
            </a:r>
            <a:r>
              <a:rPr lang="pl-PL" sz="1400" dirty="0" smtClean="0"/>
              <a:t>osoby </a:t>
            </a:r>
            <a:r>
              <a:rPr lang="pl-PL" sz="1400" dirty="0"/>
              <a:t>zamieszkujące w rozumieniu Kodeksu Cywilnego na obszarze </a:t>
            </a:r>
            <a:r>
              <a:rPr lang="pl-PL" sz="1400" dirty="0" smtClean="0"/>
              <a:t>województwa dolnośląskiego powyżej 30 roku życia, </a:t>
            </a:r>
            <a:r>
              <a:rPr lang="pl-PL" sz="1400" dirty="0"/>
              <a:t>pozostające bez zatrudnienia </a:t>
            </a:r>
            <a:r>
              <a:rPr lang="pl-PL" sz="1400" dirty="0" smtClean="0"/>
              <a:t>(osoby bezrobotne i bierne zawodowo) </a:t>
            </a:r>
            <a:r>
              <a:rPr lang="pl-PL" sz="1400" dirty="0"/>
              <a:t>znajdujące się w szczególnej sytuacji na rynku pracy, tj. </a:t>
            </a:r>
            <a:r>
              <a:rPr lang="pl-PL" sz="1400" dirty="0" smtClean="0"/>
              <a:t>osoby </a:t>
            </a:r>
            <a:r>
              <a:rPr lang="pl-PL" sz="1400" dirty="0"/>
              <a:t>starsze po 50 </a:t>
            </a:r>
            <a:r>
              <a:rPr lang="pl-PL" sz="1400" dirty="0" smtClean="0"/>
              <a:t>roku życia, </a:t>
            </a:r>
            <a:r>
              <a:rPr lang="pl-PL" sz="1400" dirty="0"/>
              <a:t>kobiety, </a:t>
            </a:r>
            <a:r>
              <a:rPr lang="pl-PL" sz="1400" dirty="0" smtClean="0"/>
              <a:t>osoby </a:t>
            </a:r>
            <a:r>
              <a:rPr lang="pl-PL" sz="1400" dirty="0"/>
              <a:t>niepełnosprawne, </a:t>
            </a:r>
            <a:r>
              <a:rPr lang="pl-PL" sz="1400" dirty="0" smtClean="0"/>
              <a:t>osoby długotrwale </a:t>
            </a:r>
            <a:r>
              <a:rPr lang="pl-PL" sz="1400" dirty="0"/>
              <a:t>bezrobotne oraz </a:t>
            </a:r>
            <a:r>
              <a:rPr lang="pl-PL" sz="1400" dirty="0" smtClean="0"/>
              <a:t>osoby </a:t>
            </a:r>
            <a:r>
              <a:rPr lang="pl-PL" sz="1400" dirty="0"/>
              <a:t>o niskich </a:t>
            </a:r>
            <a:r>
              <a:rPr lang="pl-PL" sz="1400" dirty="0" smtClean="0"/>
              <a:t>kwalifikacjach.</a:t>
            </a:r>
            <a:endParaRPr lang="pl-PL" sz="1400" dirty="0"/>
          </a:p>
          <a:p>
            <a:pPr marL="0" indent="0">
              <a:spcBef>
                <a:spcPts val="600"/>
              </a:spcBef>
              <a:buNone/>
            </a:pPr>
            <a:r>
              <a:rPr lang="pl-PL" sz="1400" dirty="0" smtClean="0"/>
              <a:t>Ze </a:t>
            </a:r>
            <a:r>
              <a:rPr lang="pl-PL" sz="1400" dirty="0"/>
              <a:t>wsparcia nie </a:t>
            </a:r>
            <a:r>
              <a:rPr lang="pl-PL" sz="1400" dirty="0" smtClean="0"/>
              <a:t>mogą skorzystać</a:t>
            </a:r>
            <a:r>
              <a:rPr lang="pl-PL" sz="1400" dirty="0"/>
              <a:t>: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400" dirty="0" smtClean="0"/>
              <a:t>rolnicy </a:t>
            </a:r>
            <a:r>
              <a:rPr lang="pl-PL" sz="1400" dirty="0"/>
              <a:t>posiadający gospodarstwa powyżej 2 ha (w przypadku członków rodziny rolnika wsparcie może otrzymać </a:t>
            </a:r>
            <a:r>
              <a:rPr lang="pl-PL" sz="1400" dirty="0" smtClean="0"/>
              <a:t>osoba </a:t>
            </a:r>
            <a:r>
              <a:rPr lang="pl-PL" sz="1400" dirty="0"/>
              <a:t>pozostająca faktycznie bez zatrudnienia </a:t>
            </a:r>
            <a:r>
              <a:rPr lang="pl-PL" sz="1400" dirty="0" smtClean="0"/>
              <a:t>pod warunkiem</a:t>
            </a:r>
            <a:r>
              <a:rPr lang="pl-PL" sz="1400" dirty="0"/>
              <a:t>, przejścia z KRUS do </a:t>
            </a:r>
            <a:r>
              <a:rPr lang="pl-PL" sz="1400" dirty="0" smtClean="0"/>
              <a:t>ZUS)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pl-PL" sz="1400" dirty="0" smtClean="0"/>
              <a:t>osoby, </a:t>
            </a:r>
            <a:r>
              <a:rPr lang="pl-PL" sz="1400" dirty="0"/>
              <a:t>które posiadały aktywny wpis do CEIDG, były zarejestrowane jako przedsiębiorcy w KRS lub prowadziły </a:t>
            </a:r>
            <a:r>
              <a:rPr lang="pl-PL" sz="1400" dirty="0" smtClean="0"/>
              <a:t>działalność gospodarczą </a:t>
            </a:r>
            <a:r>
              <a:rPr lang="pl-PL" sz="1400" dirty="0"/>
              <a:t>na podstawie odrębnych przepisów w okresie 12 </a:t>
            </a:r>
            <a:r>
              <a:rPr lang="pl-PL" sz="1400" dirty="0" smtClean="0"/>
              <a:t>m-</a:t>
            </a:r>
            <a:r>
              <a:rPr lang="pl-PL" sz="1400" dirty="0" err="1" smtClean="0"/>
              <a:t>cy</a:t>
            </a:r>
            <a:r>
              <a:rPr lang="pl-PL" sz="1400" dirty="0"/>
              <a:t> </a:t>
            </a:r>
            <a:r>
              <a:rPr lang="pl-PL" sz="1400" dirty="0" smtClean="0"/>
              <a:t>przed </a:t>
            </a:r>
            <a:r>
              <a:rPr lang="pl-PL" sz="1400" dirty="0"/>
              <a:t>przystąpieniem do </a:t>
            </a:r>
            <a:r>
              <a:rPr lang="pl-PL" sz="1400" dirty="0" smtClean="0"/>
              <a:t>projektu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1400" dirty="0" smtClean="0"/>
              <a:t>W projekcie </a:t>
            </a:r>
            <a:r>
              <a:rPr lang="pl-PL" sz="1400" dirty="0"/>
              <a:t>weźmie udział 38 </a:t>
            </a:r>
            <a:r>
              <a:rPr lang="pl-PL" sz="1400" dirty="0" smtClean="0"/>
              <a:t>osób </a:t>
            </a:r>
            <a:r>
              <a:rPr lang="pl-PL" sz="1400" dirty="0"/>
              <a:t>w tym </a:t>
            </a:r>
            <a:r>
              <a:rPr lang="pl-PL" sz="1400" dirty="0" smtClean="0"/>
              <a:t>minimum </a:t>
            </a:r>
            <a:r>
              <a:rPr lang="pl-PL" sz="1400" dirty="0"/>
              <a:t>23 kobiety. W związku z gorszą sytuacja zawodową oraz licznymi barierami zakłada się, że </a:t>
            </a:r>
            <a:r>
              <a:rPr lang="pl-PL" sz="1400" dirty="0" smtClean="0"/>
              <a:t>podczas procesu rekrutacji </a:t>
            </a:r>
            <a:r>
              <a:rPr lang="pl-PL" sz="1400" dirty="0"/>
              <a:t>pierwszeństwo będą mieć </a:t>
            </a:r>
            <a:r>
              <a:rPr lang="pl-PL" sz="1400" dirty="0" smtClean="0"/>
              <a:t>osoby niepełnosprawne oraz kobiety, ponadto zakłada </a:t>
            </a:r>
            <a:r>
              <a:rPr lang="pl-PL" sz="1400" dirty="0"/>
              <a:t>się, że co najmniej </a:t>
            </a:r>
            <a:r>
              <a:rPr lang="pl-PL" sz="1400" dirty="0" smtClean="0"/>
              <a:t>16 </a:t>
            </a:r>
            <a:r>
              <a:rPr lang="pl-PL" sz="1400" dirty="0"/>
              <a:t>uczestników </a:t>
            </a:r>
            <a:r>
              <a:rPr lang="pl-PL" sz="1400" dirty="0" smtClean="0"/>
              <a:t>projektu </a:t>
            </a:r>
            <a:r>
              <a:rPr lang="pl-PL" sz="1400" dirty="0"/>
              <a:t>będą stanowiły osoby zamieszkujące w rozumieniu przepisów Kodeksu Cywilnego </a:t>
            </a:r>
            <a:r>
              <a:rPr lang="pl-PL" sz="1400" dirty="0" smtClean="0"/>
              <a:t>obszary wiejskie</a:t>
            </a:r>
            <a:r>
              <a:rPr lang="pl-PL" sz="1400" dirty="0"/>
              <a:t>, oraz że minimum </a:t>
            </a:r>
            <a:r>
              <a:rPr lang="pl-PL" sz="1400" dirty="0" smtClean="0"/>
              <a:t>12 </a:t>
            </a:r>
            <a:r>
              <a:rPr lang="pl-PL" sz="1400" dirty="0"/>
              <a:t>uczestników projektu </a:t>
            </a:r>
            <a:r>
              <a:rPr lang="pl-PL" sz="1400" dirty="0" smtClean="0"/>
              <a:t>będą </a:t>
            </a:r>
            <a:r>
              <a:rPr lang="pl-PL" sz="1400" dirty="0"/>
              <a:t>stanowiły osoby zamieszkujące obszary objęte programami </a:t>
            </a:r>
            <a:r>
              <a:rPr lang="pl-PL" sz="1400" dirty="0" smtClean="0"/>
              <a:t>rewitalizacji.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66401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REKRUTACJA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515532"/>
            <a:ext cx="8596668" cy="494453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pl-PL" sz="1400" dirty="0"/>
              <a:t>Rekrutacja prowadzona będzie </a:t>
            </a:r>
            <a:r>
              <a:rPr lang="pl-PL" sz="1400" dirty="0" smtClean="0"/>
              <a:t>w </a:t>
            </a:r>
            <a:r>
              <a:rPr lang="pl-PL" sz="1400" dirty="0"/>
              <a:t>2 </a:t>
            </a:r>
            <a:r>
              <a:rPr lang="pl-PL" sz="1400" dirty="0" smtClean="0"/>
              <a:t>turach, w </a:t>
            </a:r>
            <a:r>
              <a:rPr lang="pl-PL" sz="1400" dirty="0"/>
              <a:t>okresie </a:t>
            </a:r>
            <a:r>
              <a:rPr lang="pl-PL" sz="1400" dirty="0" smtClean="0"/>
              <a:t>kwiecień-maj 2018 i czerwiec-lipiec 2018.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1400" dirty="0" smtClean="0"/>
              <a:t>Etapy </a:t>
            </a:r>
            <a:r>
              <a:rPr lang="pl-PL" sz="1400" dirty="0"/>
              <a:t>rekrutacji:</a:t>
            </a: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pl-PL" sz="1400" dirty="0" smtClean="0"/>
              <a:t>Opracowanie dokumentów </a:t>
            </a:r>
            <a:r>
              <a:rPr lang="pl-PL" sz="1400" dirty="0"/>
              <a:t>rekrutacyjnych i dot. wsparcia finansowego wg wzorów </a:t>
            </a:r>
            <a:r>
              <a:rPr lang="pl-PL" sz="1400" dirty="0" smtClean="0"/>
              <a:t>Dolnośląskiego Wojewódzkiego Urzędu Pracy, zatwierdzone dokumenty </a:t>
            </a:r>
            <a:r>
              <a:rPr lang="pl-PL" sz="1400" dirty="0"/>
              <a:t>zostaną poddane do publicznej </a:t>
            </a:r>
            <a:r>
              <a:rPr lang="pl-PL" sz="1400" dirty="0" smtClean="0"/>
              <a:t>wiadomości przed </a:t>
            </a:r>
            <a:r>
              <a:rPr lang="pl-PL" sz="1400" dirty="0"/>
              <a:t>rozpoczęciem </a:t>
            </a:r>
            <a:r>
              <a:rPr lang="pl-PL" sz="1400" dirty="0" smtClean="0"/>
              <a:t>rekrutacji.</a:t>
            </a:r>
            <a:endParaRPr lang="pl-PL" sz="1400" dirty="0"/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pl-PL" sz="1400" dirty="0" smtClean="0"/>
              <a:t>Akcja informacyjno-promocyjna </a:t>
            </a:r>
            <a:r>
              <a:rPr lang="pl-PL" sz="1400" dirty="0"/>
              <a:t>z uwzględnieniem zróżnicowanych metod i kanałów komunikacyjnych (spotkania rekrutacyjne, sieć współpracy, ogłoszenia, marketing szeptany, etc</a:t>
            </a:r>
            <a:r>
              <a:rPr lang="pl-PL" sz="1400" dirty="0" smtClean="0"/>
              <a:t>.).</a:t>
            </a: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pl-PL" sz="1400" dirty="0" smtClean="0"/>
              <a:t>Przyjmowanie </a:t>
            </a:r>
            <a:r>
              <a:rPr lang="pl-PL" sz="1400" dirty="0"/>
              <a:t>formularzy w biurze projektu oraz wyznaczonych punktach rekrutacyjnych, osobiście lub </a:t>
            </a:r>
            <a:r>
              <a:rPr lang="pl-PL" sz="1400" dirty="0" smtClean="0"/>
              <a:t>korespondencyjnie.</a:t>
            </a: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pl-PL" sz="1400" dirty="0" smtClean="0"/>
              <a:t>Ocena formularzy rekrutacyjnych obejmująca ocenę:</a:t>
            </a:r>
          </a:p>
          <a:p>
            <a:pPr lvl="1">
              <a:spcBef>
                <a:spcPts val="600"/>
              </a:spcBef>
              <a:buFont typeface="+mj-lt"/>
              <a:buAutoNum type="alphaLcPeriod"/>
            </a:pPr>
            <a:r>
              <a:rPr lang="pl-PL" sz="1400" dirty="0" smtClean="0"/>
              <a:t>formalną </a:t>
            </a:r>
            <a:r>
              <a:rPr lang="pl-PL" sz="1400" dirty="0"/>
              <a:t>w zakresie przynależności do </a:t>
            </a:r>
            <a:r>
              <a:rPr lang="pl-PL" sz="1400" dirty="0" smtClean="0"/>
              <a:t>Grupy Docelowej</a:t>
            </a:r>
            <a:endParaRPr lang="pl-PL" sz="1400" dirty="0"/>
          </a:p>
          <a:p>
            <a:pPr lvl="1">
              <a:spcBef>
                <a:spcPts val="600"/>
              </a:spcBef>
              <a:buFont typeface="+mj-lt"/>
              <a:buAutoNum type="alphaLcPeriod"/>
            </a:pPr>
            <a:r>
              <a:rPr lang="pl-PL" sz="1400" dirty="0" smtClean="0"/>
              <a:t>merytoryczną </a:t>
            </a:r>
            <a:r>
              <a:rPr lang="pl-PL" sz="1400" dirty="0"/>
              <a:t>(max. 30 pkt. za opis planowanej działalności) – w oparciu o kryteria zgodne z Regulaminem projektu – stanowić będzie średnią z ocen </a:t>
            </a:r>
            <a:r>
              <a:rPr lang="pl-PL" sz="1400" dirty="0" smtClean="0"/>
              <a:t>przyznanych przez dwóch, </a:t>
            </a:r>
            <a:r>
              <a:rPr lang="pl-PL" sz="1400" dirty="0"/>
              <a:t>losowo wybranych członków Komisji Rekrutacyjnej. Warunkiem zakwalifikowania się do kolejnego etapu jest uzyskanie min. 15 pkt</a:t>
            </a:r>
            <a:r>
              <a:rPr lang="pl-PL" sz="1400" dirty="0" smtClean="0"/>
              <a:t>.</a:t>
            </a: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pl-PL" sz="1400" dirty="0" smtClean="0"/>
              <a:t>Indywidualna </a:t>
            </a:r>
            <a:r>
              <a:rPr lang="pl-PL" sz="1400" dirty="0"/>
              <a:t>rozmowa z doradcą zawodowym - przeprowadzone w celu weryfikacji predyspozycji do prowadzenia </a:t>
            </a:r>
            <a:r>
              <a:rPr lang="pl-PL" sz="1400" dirty="0" smtClean="0"/>
              <a:t>działalności gospodarczej. </a:t>
            </a:r>
            <a:r>
              <a:rPr lang="pl-PL" sz="1400" dirty="0"/>
              <a:t>Ocena w skali 0-30 pkt</a:t>
            </a:r>
            <a:r>
              <a:rPr lang="pl-PL" sz="1400" dirty="0" smtClean="0"/>
              <a:t>. (</a:t>
            </a:r>
            <a:r>
              <a:rPr lang="pl-PL" sz="1400" dirty="0"/>
              <a:t>min.15 pkt</a:t>
            </a:r>
            <a:r>
              <a:rPr lang="pl-PL" sz="1400" dirty="0" smtClean="0"/>
              <a:t>.)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51133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REKRUTACJA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buFont typeface="+mj-lt"/>
              <a:buAutoNum type="arabicPeriod" startAt="6"/>
            </a:pPr>
            <a:r>
              <a:rPr lang="pl-PL" sz="1400" dirty="0" smtClean="0"/>
              <a:t>Dla osób, </a:t>
            </a:r>
            <a:r>
              <a:rPr lang="pl-PL" sz="1400" dirty="0"/>
              <a:t>które uzyskały </a:t>
            </a:r>
            <a:r>
              <a:rPr lang="pl-PL" sz="1400" dirty="0" smtClean="0"/>
              <a:t>minimalną </a:t>
            </a:r>
            <a:r>
              <a:rPr lang="pl-PL" sz="1400" dirty="0"/>
              <a:t>liczbę </a:t>
            </a:r>
            <a:r>
              <a:rPr lang="pl-PL" sz="1400" dirty="0" smtClean="0"/>
              <a:t>punktów z Etapu </a:t>
            </a:r>
            <a:r>
              <a:rPr lang="pl-PL" sz="1400" dirty="0"/>
              <a:t>4 i 5 </a:t>
            </a:r>
            <a:r>
              <a:rPr lang="pl-PL" sz="1400" dirty="0" smtClean="0"/>
              <a:t>zostaną utworzone </a:t>
            </a:r>
            <a:r>
              <a:rPr lang="pl-PL" sz="1400" dirty="0"/>
              <a:t>listy rankingowe wg malejącej liczby </a:t>
            </a:r>
            <a:r>
              <a:rPr lang="pl-PL" sz="1400" dirty="0" smtClean="0"/>
              <a:t>punktów. </a:t>
            </a:r>
            <a:r>
              <a:rPr lang="pl-PL" sz="1400" dirty="0"/>
              <a:t>Punktacja stanowić będzie </a:t>
            </a:r>
            <a:r>
              <a:rPr lang="pl-PL" sz="1400" dirty="0" smtClean="0"/>
              <a:t>sumę:</a:t>
            </a:r>
          </a:p>
          <a:p>
            <a:pPr lvl="1">
              <a:spcBef>
                <a:spcPts val="600"/>
              </a:spcBef>
              <a:buFont typeface="+mj-lt"/>
              <a:buAutoNum type="alphaLcPeriod"/>
            </a:pPr>
            <a:r>
              <a:rPr lang="pl-PL" sz="1400" dirty="0" smtClean="0"/>
              <a:t>Oceny </a:t>
            </a:r>
            <a:r>
              <a:rPr lang="pl-PL" sz="1400" dirty="0"/>
              <a:t>formularza rekrutacyjnego (min. 15/ max </a:t>
            </a:r>
            <a:r>
              <a:rPr lang="pl-PL" sz="1400" dirty="0" smtClean="0"/>
              <a:t>30)</a:t>
            </a:r>
          </a:p>
          <a:p>
            <a:pPr lvl="1">
              <a:spcBef>
                <a:spcPts val="600"/>
              </a:spcBef>
              <a:buFont typeface="+mj-lt"/>
              <a:buAutoNum type="alphaLcPeriod"/>
            </a:pPr>
            <a:r>
              <a:rPr lang="pl-PL" sz="1400" dirty="0" smtClean="0"/>
              <a:t>Oceny </a:t>
            </a:r>
            <a:r>
              <a:rPr lang="pl-PL" sz="1400" dirty="0"/>
              <a:t>doradcy zawodowego (min. 15/ max </a:t>
            </a:r>
            <a:r>
              <a:rPr lang="pl-PL" sz="1400" dirty="0" smtClean="0"/>
              <a:t>30)</a:t>
            </a:r>
          </a:p>
          <a:p>
            <a:pPr lvl="1">
              <a:spcBef>
                <a:spcPts val="600"/>
              </a:spcBef>
              <a:buFont typeface="+mj-lt"/>
              <a:buAutoNum type="alphaLcPeriod"/>
            </a:pPr>
            <a:r>
              <a:rPr lang="pl-PL" sz="1400" dirty="0" smtClean="0"/>
              <a:t>Punktów dodatkowych:</a:t>
            </a:r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dirty="0" smtClean="0"/>
              <a:t>osoby </a:t>
            </a:r>
            <a:r>
              <a:rPr lang="pl-PL" dirty="0"/>
              <a:t>z obszarów objętych </a:t>
            </a:r>
            <a:r>
              <a:rPr lang="pl-PL" dirty="0" smtClean="0"/>
              <a:t>Programem Rewitalizacji (+10 pkt)</a:t>
            </a:r>
            <a:endParaRPr lang="pl-PL" dirty="0"/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dirty="0" smtClean="0"/>
              <a:t>osoby </a:t>
            </a:r>
            <a:r>
              <a:rPr lang="pl-PL" dirty="0"/>
              <a:t>z terenów wiejskich </a:t>
            </a:r>
            <a:r>
              <a:rPr lang="pl-PL" dirty="0" smtClean="0"/>
              <a:t>(+</a:t>
            </a:r>
            <a:r>
              <a:rPr lang="pl-PL" dirty="0"/>
              <a:t>10 </a:t>
            </a:r>
            <a:r>
              <a:rPr lang="pl-PL" dirty="0" smtClean="0"/>
              <a:t>pkt)</a:t>
            </a:r>
            <a:endParaRPr lang="pl-PL" dirty="0"/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dirty="0" smtClean="0"/>
              <a:t>kobiety (+ </a:t>
            </a:r>
            <a:r>
              <a:rPr lang="pl-PL" dirty="0"/>
              <a:t>50 pkt</a:t>
            </a:r>
            <a:r>
              <a:rPr lang="pl-PL" dirty="0" smtClean="0"/>
              <a:t>.)</a:t>
            </a:r>
            <a:endParaRPr lang="pl-PL" dirty="0"/>
          </a:p>
          <a:p>
            <a:pPr lvl="2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pl-PL" dirty="0"/>
              <a:t>o</a:t>
            </a:r>
            <a:r>
              <a:rPr lang="pl-PL" dirty="0" smtClean="0"/>
              <a:t>soby niepełnosprawne (+ </a:t>
            </a:r>
            <a:r>
              <a:rPr lang="pl-PL" dirty="0"/>
              <a:t>50 pkt</a:t>
            </a:r>
            <a:r>
              <a:rPr lang="pl-PL" dirty="0" smtClean="0"/>
              <a:t>.)</a:t>
            </a:r>
            <a:endParaRPr lang="pl-PL" dirty="0"/>
          </a:p>
          <a:p>
            <a:pPr marL="0" indent="0">
              <a:spcBef>
                <a:spcPts val="600"/>
              </a:spcBef>
              <a:buNone/>
            </a:pPr>
            <a:r>
              <a:rPr lang="pl-PL" sz="1400" dirty="0"/>
              <a:t>Punktacja zapewni pierwszeństwo kobietom oraz </a:t>
            </a:r>
            <a:r>
              <a:rPr lang="pl-PL" sz="1400" dirty="0" smtClean="0"/>
              <a:t>osobom niepełnosprawnym. </a:t>
            </a:r>
            <a:r>
              <a:rPr lang="pl-PL" sz="1400" dirty="0"/>
              <a:t>W każdej turze 19 </a:t>
            </a:r>
            <a:r>
              <a:rPr lang="pl-PL" sz="1400" dirty="0" smtClean="0"/>
              <a:t>osób </a:t>
            </a:r>
            <a:r>
              <a:rPr lang="pl-PL" sz="1400" dirty="0"/>
              <a:t>z najwyższą </a:t>
            </a:r>
            <a:r>
              <a:rPr lang="pl-PL" sz="1400" dirty="0" smtClean="0"/>
              <a:t>sumą punktów </a:t>
            </a:r>
            <a:r>
              <a:rPr lang="pl-PL" sz="1400" dirty="0"/>
              <a:t>zostaną zakwalifikowane do projektu. W wypadku rezygnacji </a:t>
            </a:r>
            <a:r>
              <a:rPr lang="pl-PL" sz="1400" dirty="0" smtClean="0"/>
              <a:t>uczestnika projektu</a:t>
            </a:r>
            <a:r>
              <a:rPr lang="pl-PL" sz="1400" dirty="0"/>
              <a:t> </a:t>
            </a:r>
            <a:r>
              <a:rPr lang="pl-PL" sz="1400" dirty="0" smtClean="0"/>
              <a:t>zostanie </a:t>
            </a:r>
            <a:r>
              <a:rPr lang="pl-PL" sz="1400" dirty="0"/>
              <a:t>zakwalifikowana </a:t>
            </a:r>
            <a:r>
              <a:rPr lang="pl-PL" sz="1400" dirty="0" smtClean="0"/>
              <a:t>kolejna osoba </a:t>
            </a:r>
            <a:r>
              <a:rPr lang="pl-PL" sz="1400" dirty="0"/>
              <a:t>z listy rezerwowej</a:t>
            </a:r>
            <a:r>
              <a:rPr lang="pl-PL" sz="1400" dirty="0" smtClean="0"/>
              <a:t>.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69112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0703" y="609600"/>
            <a:ext cx="8903299" cy="881449"/>
          </a:xfrm>
        </p:spPr>
        <p:txBody>
          <a:bodyPr/>
          <a:lstStyle/>
          <a:p>
            <a:r>
              <a:rPr lang="pl-PL" b="1" dirty="0"/>
              <a:t>Wsparcie udzielane w ramach </a:t>
            </a:r>
            <a:r>
              <a:rPr lang="pl-PL" b="1" dirty="0" smtClean="0"/>
              <a:t>projektu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4018" y="1491049"/>
            <a:ext cx="8596668" cy="4497859"/>
          </a:xfrm>
        </p:spPr>
        <p:txBody>
          <a:bodyPr>
            <a:normAutofit/>
          </a:bodyPr>
          <a:lstStyle/>
          <a:p>
            <a:pPr marL="400050" indent="-400050">
              <a:spcBef>
                <a:spcPts val="600"/>
              </a:spcBef>
              <a:buFont typeface="+mj-lt"/>
              <a:buAutoNum type="romanUcPeriod"/>
            </a:pPr>
            <a:r>
              <a:rPr lang="pl-PL" sz="1400" dirty="0"/>
              <a:t>Identyfikacja predyspozycji do samodzielnego prowadzenia </a:t>
            </a:r>
            <a:r>
              <a:rPr lang="pl-PL" sz="1400" dirty="0" smtClean="0"/>
              <a:t>działalności </a:t>
            </a:r>
            <a:r>
              <a:rPr lang="pl-PL" sz="1400" dirty="0"/>
              <a:t>gospodarczej i analiza potrzeb </a:t>
            </a:r>
            <a:r>
              <a:rPr lang="pl-PL" sz="1400" dirty="0" smtClean="0"/>
              <a:t>szkoleniowo-doradczych</a:t>
            </a:r>
          </a:p>
          <a:p>
            <a:pPr marL="400050" lvl="1" indent="0">
              <a:spcBef>
                <a:spcPts val="600"/>
              </a:spcBef>
              <a:buNone/>
            </a:pPr>
            <a:r>
              <a:rPr lang="pl-PL" sz="1400" dirty="0"/>
              <a:t>Okres realizacji </a:t>
            </a:r>
            <a:r>
              <a:rPr lang="pl-PL" sz="1400" dirty="0" smtClean="0"/>
              <a:t>zadania: kwiecień 2018 / sierpień 2018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lang="pl-PL" sz="1400" dirty="0"/>
              <a:t>IDENTYFIKACJA PREDYSPOZYCJI DO SAMODZIELNEGO PROWADZENIA DZIAŁALNOŚCI </a:t>
            </a:r>
            <a:r>
              <a:rPr lang="pl-PL" sz="1400" dirty="0" smtClean="0"/>
              <a:t>GOSPODARCZEJ</a:t>
            </a:r>
          </a:p>
          <a:p>
            <a:pPr marL="400050" lvl="1" indent="0">
              <a:spcBef>
                <a:spcPts val="600"/>
              </a:spcBef>
              <a:buNone/>
            </a:pPr>
            <a:r>
              <a:rPr lang="pl-PL" sz="1400" dirty="0" smtClean="0"/>
              <a:t>Osoby</a:t>
            </a:r>
            <a:r>
              <a:rPr lang="pl-PL" sz="1400" dirty="0"/>
              <a:t>, które podczas procesu rekrutacji </a:t>
            </a:r>
            <a:r>
              <a:rPr lang="pl-PL" sz="1400" dirty="0" smtClean="0"/>
              <a:t>pozytywnie przejdą </a:t>
            </a:r>
            <a:r>
              <a:rPr lang="pl-PL" sz="1400" dirty="0"/>
              <a:t>ocenę formalno-merytoryczną odbędą indywidualne spotkanie z doradcą zawodowym, który dokona diagnozy kompetencji do prowadzenia </a:t>
            </a:r>
            <a:r>
              <a:rPr lang="pl-PL" sz="1400" dirty="0" smtClean="0"/>
              <a:t>działalności gospodarczej (w tym m.in</a:t>
            </a:r>
            <a:r>
              <a:rPr lang="pl-PL" sz="1400" dirty="0"/>
              <a:t>. osobowościowych, poziomu motywacji</a:t>
            </a:r>
            <a:r>
              <a:rPr lang="pl-PL" sz="1400" dirty="0" smtClean="0"/>
              <a:t>, </a:t>
            </a:r>
            <a:r>
              <a:rPr lang="pl-PL" sz="1400" dirty="0"/>
              <a:t>samodzielność kandydata, umiejętność planowania i myślenia analitycznego). W każdej turze </a:t>
            </a:r>
            <a:r>
              <a:rPr lang="pl-PL" sz="1400" dirty="0" smtClean="0"/>
              <a:t>wyłonionych zostanie </a:t>
            </a:r>
            <a:r>
              <a:rPr lang="pl-PL" sz="1400" dirty="0"/>
              <a:t>19 UP.</a:t>
            </a:r>
            <a:endParaRPr lang="pl-PL" sz="1400" dirty="0" smtClean="0"/>
          </a:p>
          <a:p>
            <a:pPr marL="800100" lvl="1" indent="-400050">
              <a:spcBef>
                <a:spcPts val="600"/>
              </a:spcBef>
              <a:buFont typeface="+mj-lt"/>
              <a:buAutoNum type="arabicPeriod" startAt="2"/>
            </a:pPr>
            <a:r>
              <a:rPr lang="pl-PL" sz="1400" dirty="0"/>
              <a:t>ANALIZA </a:t>
            </a:r>
            <a:r>
              <a:rPr lang="pl-PL" sz="1400" dirty="0" smtClean="0"/>
              <a:t>POTRZEB </a:t>
            </a:r>
            <a:r>
              <a:rPr lang="pl-PL" sz="1400" dirty="0"/>
              <a:t>SZKOLENIOWO-DORADCZYCH </a:t>
            </a:r>
            <a:r>
              <a:rPr lang="pl-PL" sz="1400" dirty="0" smtClean="0"/>
              <a:t>UP</a:t>
            </a:r>
          </a:p>
          <a:p>
            <a:pPr marL="400050" lvl="1" indent="0">
              <a:spcBef>
                <a:spcPts val="600"/>
              </a:spcBef>
              <a:buNone/>
            </a:pPr>
            <a:r>
              <a:rPr lang="pl-PL" sz="1400" dirty="0"/>
              <a:t>I</a:t>
            </a:r>
            <a:r>
              <a:rPr lang="pl-PL" sz="1400" dirty="0" smtClean="0"/>
              <a:t>dentyfikacja </a:t>
            </a:r>
            <a:r>
              <a:rPr lang="pl-PL" sz="1400" dirty="0"/>
              <a:t>indywidualnych potrzeb </a:t>
            </a:r>
            <a:r>
              <a:rPr lang="pl-PL" sz="1400" dirty="0" smtClean="0"/>
              <a:t>uczestnika w </a:t>
            </a:r>
            <a:r>
              <a:rPr lang="pl-PL" sz="1400" dirty="0"/>
              <a:t>celu indywidualizacji i dostosowanie zakresu </a:t>
            </a:r>
            <a:r>
              <a:rPr lang="pl-PL" sz="1400" dirty="0" smtClean="0"/>
              <a:t>wsparcia merytorycznego </a:t>
            </a:r>
            <a:r>
              <a:rPr lang="pl-PL" sz="1400" dirty="0"/>
              <a:t>dla </a:t>
            </a:r>
            <a:r>
              <a:rPr lang="pl-PL" sz="1400" dirty="0" smtClean="0"/>
              <a:t>uczestników projektu. 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41100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Wsparcie udzielane w ramach </a:t>
            </a:r>
            <a:r>
              <a:rPr lang="pl-PL" b="1" dirty="0" smtClean="0"/>
              <a:t>projektu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670438"/>
            <a:ext cx="8596668" cy="4668578"/>
          </a:xfrm>
        </p:spPr>
        <p:txBody>
          <a:bodyPr>
            <a:noAutofit/>
          </a:bodyPr>
          <a:lstStyle/>
          <a:p>
            <a:pPr marL="400050" indent="-400050">
              <a:spcBef>
                <a:spcPts val="600"/>
              </a:spcBef>
              <a:buFont typeface="+mj-lt"/>
              <a:buAutoNum type="romanUcPeriod" startAt="2"/>
            </a:pPr>
            <a:r>
              <a:rPr lang="pl-PL" sz="1400" dirty="0"/>
              <a:t>Organizacja i udzielenie wsparcia szkoleniowo-doradczego przed rozpoczęciem działalności </a:t>
            </a:r>
            <a:r>
              <a:rPr lang="pl-PL" sz="1400" dirty="0" smtClean="0"/>
              <a:t>gospodarczych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1400" dirty="0" smtClean="0"/>
              <a:t>	Okres </a:t>
            </a:r>
            <a:r>
              <a:rPr lang="pl-PL" sz="1400" dirty="0"/>
              <a:t>realizacji </a:t>
            </a:r>
            <a:r>
              <a:rPr lang="pl-PL" sz="1400" dirty="0" smtClean="0"/>
              <a:t>zadania: maj 2018 / wrzesień 2018</a:t>
            </a:r>
          </a:p>
          <a:p>
            <a:pPr lvl="1">
              <a:spcBef>
                <a:spcPts val="600"/>
              </a:spcBef>
              <a:buFont typeface="+mj-lt"/>
              <a:buAutoNum type="arabicPeriod"/>
            </a:pPr>
            <a:r>
              <a:rPr lang="pl-PL" sz="1400" dirty="0"/>
              <a:t>DORADZTWO INDYWIDUALNE PRZED ROZPOCZĘCIEM DZIAŁALNOŚCI </a:t>
            </a:r>
            <a:r>
              <a:rPr lang="pl-PL" sz="1400" dirty="0" smtClean="0"/>
              <a:t>GOSPODARCZEJ</a:t>
            </a:r>
          </a:p>
          <a:p>
            <a:pPr marL="400050" lvl="1" indent="0">
              <a:spcBef>
                <a:spcPts val="600"/>
              </a:spcBef>
              <a:buNone/>
            </a:pPr>
            <a:r>
              <a:rPr lang="pl-PL" sz="1400" dirty="0"/>
              <a:t>I</a:t>
            </a:r>
            <a:r>
              <a:rPr lang="pl-PL" sz="1400" dirty="0" smtClean="0"/>
              <a:t>ndywidualne </a:t>
            </a:r>
            <a:r>
              <a:rPr lang="pl-PL" sz="1400" dirty="0"/>
              <a:t>doradztwo o charakterze biznesowym, </a:t>
            </a:r>
            <a:r>
              <a:rPr lang="pl-PL" sz="1400" dirty="0" smtClean="0"/>
              <a:t>które będzie </a:t>
            </a:r>
            <a:r>
              <a:rPr lang="pl-PL" sz="1400" dirty="0"/>
              <a:t>miało na celu pomóc </a:t>
            </a:r>
            <a:r>
              <a:rPr lang="pl-PL" sz="1400" dirty="0" smtClean="0"/>
              <a:t>uczestnikowi projektu na </a:t>
            </a:r>
            <a:r>
              <a:rPr lang="pl-PL" sz="1400" dirty="0"/>
              <a:t>rozwinięcie wiedzy biorąc pod uwagę indywidualne predyspozycje i potrzeby danej osoby – (biznes plan, </a:t>
            </a:r>
            <a:r>
              <a:rPr lang="pl-PL" sz="1400" dirty="0" smtClean="0"/>
              <a:t>księgowość, etc.)</a:t>
            </a:r>
          </a:p>
          <a:p>
            <a:pPr lvl="1" indent="-342900">
              <a:spcBef>
                <a:spcPts val="600"/>
              </a:spcBef>
              <a:buFont typeface="+mj-lt"/>
              <a:buAutoNum type="arabicPeriod" startAt="2"/>
            </a:pPr>
            <a:r>
              <a:rPr lang="pl-PL" sz="1400" dirty="0"/>
              <a:t>SZKOLENIA Z ZAKRESU ZAKŁADANIA I PROWADZENIA DZIAŁALNOŚCI </a:t>
            </a:r>
            <a:r>
              <a:rPr lang="pl-PL" sz="1400" dirty="0" smtClean="0"/>
              <a:t>GOSPODARCZEJ</a:t>
            </a:r>
          </a:p>
          <a:p>
            <a:pPr marL="400050" lvl="1" indent="0">
              <a:spcBef>
                <a:spcPts val="600"/>
              </a:spcBef>
              <a:buNone/>
            </a:pPr>
            <a:r>
              <a:rPr lang="pl-PL" sz="1400" dirty="0"/>
              <a:t>Wszyscy </a:t>
            </a:r>
            <a:r>
              <a:rPr lang="pl-PL" sz="1400" dirty="0" smtClean="0"/>
              <a:t>uczestnicy projektu otrzymają </a:t>
            </a:r>
            <a:r>
              <a:rPr lang="pl-PL" sz="1400" dirty="0"/>
              <a:t>wsparcie w postaci 80h szkoleniowych. Szkolenia obejmują niezbędny </a:t>
            </a:r>
            <a:r>
              <a:rPr lang="pl-PL" sz="1400" dirty="0" smtClean="0"/>
              <a:t>do prowadzenia </a:t>
            </a:r>
            <a:r>
              <a:rPr lang="pl-PL" sz="1400" dirty="0"/>
              <a:t>własnej </a:t>
            </a:r>
            <a:r>
              <a:rPr lang="pl-PL" sz="1400" dirty="0" smtClean="0"/>
              <a:t>działalności gospodarczej zakres </a:t>
            </a:r>
            <a:r>
              <a:rPr lang="pl-PL" sz="1400" dirty="0"/>
              <a:t>wiedzy i będą realizowane w </a:t>
            </a:r>
            <a:r>
              <a:rPr lang="pl-PL" sz="1400" dirty="0" smtClean="0"/>
              <a:t>grupach</a:t>
            </a:r>
          </a:p>
          <a:p>
            <a:pPr lvl="1">
              <a:spcBef>
                <a:spcPts val="600"/>
              </a:spcBef>
              <a:buFont typeface="+mj-lt"/>
              <a:buAutoNum type="alphaUcPeriod"/>
            </a:pPr>
            <a:r>
              <a:rPr lang="pl-PL" sz="1400" dirty="0" smtClean="0"/>
              <a:t>Biznes Plan </a:t>
            </a:r>
            <a:r>
              <a:rPr lang="pl-PL" sz="1400" dirty="0"/>
              <a:t>- zasady budowy biznesplanu, plan inwestycyjny, analiza rynku i strategie </a:t>
            </a:r>
            <a:r>
              <a:rPr lang="pl-PL" sz="1400" dirty="0" smtClean="0"/>
              <a:t>etc.</a:t>
            </a:r>
          </a:p>
          <a:p>
            <a:pPr lvl="1">
              <a:spcBef>
                <a:spcPts val="600"/>
              </a:spcBef>
              <a:buFont typeface="+mj-lt"/>
              <a:buAutoNum type="alphaUcPeriod"/>
            </a:pPr>
            <a:r>
              <a:rPr lang="pl-PL" sz="1400" dirty="0" smtClean="0"/>
              <a:t>Zakładanie działalności gospodarczej – </a:t>
            </a:r>
            <a:r>
              <a:rPr lang="pl-PL" sz="1400" dirty="0"/>
              <a:t>zasady zakładania, prowadzenia </a:t>
            </a:r>
            <a:r>
              <a:rPr lang="pl-PL" sz="1400" dirty="0" smtClean="0"/>
              <a:t>działalności gospodarczej oraz </a:t>
            </a:r>
            <a:r>
              <a:rPr lang="pl-PL" sz="1400" dirty="0"/>
              <a:t>wady i zalety poszczególnych form </a:t>
            </a:r>
            <a:r>
              <a:rPr lang="pl-PL" sz="1400" dirty="0" smtClean="0"/>
              <a:t>organizacyjno-prawnych</a:t>
            </a:r>
          </a:p>
          <a:p>
            <a:pPr lvl="1">
              <a:spcBef>
                <a:spcPts val="600"/>
              </a:spcBef>
              <a:buFont typeface="+mj-lt"/>
              <a:buAutoNum type="alphaUcPeriod"/>
            </a:pPr>
            <a:r>
              <a:rPr lang="pl-PL" sz="1400" dirty="0" smtClean="0"/>
              <a:t>Podstawy prawno-podatkowe </a:t>
            </a:r>
            <a:r>
              <a:rPr lang="pl-PL" sz="1400" dirty="0"/>
              <a:t>– analiza ustawy o swobodzie </a:t>
            </a:r>
            <a:r>
              <a:rPr lang="pl-PL" sz="1400" dirty="0" smtClean="0"/>
              <a:t>działalności gospodarczej, </a:t>
            </a:r>
            <a:r>
              <a:rPr lang="pl-PL" sz="1400" dirty="0"/>
              <a:t>wybór formy opodatkowania, obowiązki fiskalne, świadczenia z </a:t>
            </a:r>
            <a:r>
              <a:rPr lang="pl-PL" sz="1400" dirty="0" smtClean="0"/>
              <a:t>ubezpieczenia społecznego</a:t>
            </a:r>
            <a:endParaRPr lang="pl-PL" sz="1400" dirty="0"/>
          </a:p>
          <a:p>
            <a:pPr lvl="1">
              <a:spcBef>
                <a:spcPts val="600"/>
              </a:spcBef>
              <a:buFont typeface="+mj-lt"/>
              <a:buAutoNum type="alphaUcPeriod"/>
            </a:pPr>
            <a:r>
              <a:rPr lang="pl-PL" sz="1400" dirty="0" smtClean="0"/>
              <a:t>Podstawy </a:t>
            </a:r>
            <a:r>
              <a:rPr lang="pl-PL" sz="1400" dirty="0"/>
              <a:t>marketingu </a:t>
            </a:r>
            <a:r>
              <a:rPr lang="pl-PL" sz="1400" dirty="0" smtClean="0"/>
              <a:t>– </a:t>
            </a:r>
            <a:r>
              <a:rPr lang="pl-PL" sz="1400" dirty="0"/>
              <a:t>strategia i techniki marketingowe, </a:t>
            </a:r>
            <a:r>
              <a:rPr lang="pl-PL" sz="1400" dirty="0" smtClean="0"/>
              <a:t>e-marketing.</a:t>
            </a:r>
          </a:p>
          <a:p>
            <a:pPr lvl="1">
              <a:spcBef>
                <a:spcPts val="600"/>
              </a:spcBef>
              <a:buFont typeface="+mj-lt"/>
              <a:buAutoNum type="alphaUcPeriod"/>
            </a:pPr>
            <a:r>
              <a:rPr lang="pl-PL" sz="1400" dirty="0" smtClean="0"/>
              <a:t>Podstawy księgowości - </a:t>
            </a:r>
            <a:r>
              <a:rPr lang="pl-PL" sz="1400" dirty="0"/>
              <a:t>szkolenie dotyczące prowadzenia podatkowej księgi przychodów i rozchodów</a:t>
            </a:r>
            <a:endParaRPr lang="pl-PL" sz="1400" dirty="0" smtClean="0"/>
          </a:p>
          <a:p>
            <a:pPr marL="0" indent="0">
              <a:spcBef>
                <a:spcPts val="600"/>
              </a:spcBef>
              <a:buNone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259288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Wsparcie udzielane w ramach projektu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00050" indent="-400050">
              <a:spcBef>
                <a:spcPts val="600"/>
              </a:spcBef>
              <a:buFont typeface="+mj-lt"/>
              <a:buAutoNum type="romanUcPeriod" startAt="3"/>
            </a:pPr>
            <a:r>
              <a:rPr lang="pl-PL" sz="1400" dirty="0"/>
              <a:t>Wsparcie </a:t>
            </a:r>
            <a:r>
              <a:rPr lang="pl-PL" sz="1400" dirty="0" smtClean="0"/>
              <a:t>przedsiębiorczości</a:t>
            </a:r>
          </a:p>
          <a:p>
            <a:pPr marL="400050" lvl="1" indent="0">
              <a:spcBef>
                <a:spcPts val="600"/>
              </a:spcBef>
              <a:buNone/>
            </a:pPr>
            <a:r>
              <a:rPr lang="pl-PL" sz="1400" dirty="0"/>
              <a:t>Okres realizacji zadania:  </a:t>
            </a:r>
            <a:r>
              <a:rPr lang="pl-PL" sz="1400" dirty="0" smtClean="0"/>
              <a:t>czerwiec 2018 </a:t>
            </a:r>
            <a:r>
              <a:rPr lang="pl-PL" sz="1400" dirty="0"/>
              <a:t>/</a:t>
            </a:r>
            <a:r>
              <a:rPr lang="pl-PL" sz="1400" dirty="0" smtClean="0"/>
              <a:t> październik 2018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1400" dirty="0"/>
              <a:t>Beneficjent </a:t>
            </a:r>
            <a:r>
              <a:rPr lang="pl-PL" sz="1400" dirty="0" smtClean="0"/>
              <a:t>przekazuje informację o </a:t>
            </a:r>
            <a:r>
              <a:rPr lang="pl-PL" sz="1400" dirty="0"/>
              <a:t>terminie naboru wniosków o przyznanie środków na rozwój przedsiębiorczości oraz wsparcia </a:t>
            </a:r>
            <a:r>
              <a:rPr lang="pl-PL" sz="1400" dirty="0" smtClean="0"/>
              <a:t>pomostowego. </a:t>
            </a:r>
            <a:r>
              <a:rPr lang="pl-PL" sz="1400" dirty="0"/>
              <a:t>Z</a:t>
            </a:r>
            <a:r>
              <a:rPr lang="pl-PL" sz="1400" dirty="0" smtClean="0"/>
              <a:t>organizowane </a:t>
            </a:r>
            <a:r>
              <a:rPr lang="pl-PL" sz="1400" dirty="0"/>
              <a:t>zostaną </a:t>
            </a:r>
            <a:r>
              <a:rPr lang="pl-PL" sz="1400" dirty="0" smtClean="0"/>
              <a:t>dwa terminy </a:t>
            </a:r>
            <a:r>
              <a:rPr lang="pl-PL" sz="1400" dirty="0"/>
              <a:t>naboru </a:t>
            </a:r>
            <a:r>
              <a:rPr lang="pl-PL" sz="1400" dirty="0" smtClean="0"/>
              <a:t>wniosków Wnioski o </a:t>
            </a:r>
            <a:r>
              <a:rPr lang="pl-PL" sz="1400" dirty="0"/>
              <a:t>przyznanie środków finansowych na rozwój przedsiębiorczości/wsparcia </a:t>
            </a:r>
            <a:r>
              <a:rPr lang="pl-PL" sz="1400" dirty="0" smtClean="0"/>
              <a:t>pomostowego złożone przez </a:t>
            </a:r>
            <a:r>
              <a:rPr lang="pl-PL" sz="1400" dirty="0"/>
              <a:t>u</a:t>
            </a:r>
            <a:r>
              <a:rPr lang="pl-PL" sz="1400" dirty="0" smtClean="0"/>
              <a:t>czestników projektu zostaną </a:t>
            </a:r>
            <a:r>
              <a:rPr lang="pl-PL" sz="1400" dirty="0"/>
              <a:t>ocenione przez </a:t>
            </a:r>
            <a:r>
              <a:rPr lang="pl-PL" sz="1400" dirty="0" smtClean="0"/>
              <a:t>Komisję Oceny Wniosków. Każdy </a:t>
            </a:r>
            <a:r>
              <a:rPr lang="pl-PL" sz="1400" dirty="0"/>
              <a:t>wniosek </a:t>
            </a:r>
            <a:r>
              <a:rPr lang="pl-PL" sz="1400" dirty="0" smtClean="0"/>
              <a:t>zostanie oceniony </a:t>
            </a:r>
            <a:r>
              <a:rPr lang="pl-PL" sz="1400" dirty="0"/>
              <a:t>przez </a:t>
            </a:r>
            <a:r>
              <a:rPr lang="pl-PL" sz="1400" dirty="0" smtClean="0"/>
              <a:t>dwóch </a:t>
            </a:r>
            <a:r>
              <a:rPr lang="pl-PL" sz="1400" dirty="0"/>
              <a:t>niezależnych członków </a:t>
            </a:r>
            <a:r>
              <a:rPr lang="pl-PL" sz="1400" dirty="0" smtClean="0"/>
              <a:t>przy </a:t>
            </a:r>
            <a:r>
              <a:rPr lang="pl-PL" sz="1400" dirty="0"/>
              <a:t>zagwarantowaniu bezstronności i przejrzystości. Ocena </a:t>
            </a:r>
            <a:r>
              <a:rPr lang="pl-PL" sz="1400" dirty="0" smtClean="0"/>
              <a:t>zostanie przeprowadzona </a:t>
            </a:r>
            <a:r>
              <a:rPr lang="pl-PL" sz="1400" dirty="0"/>
              <a:t>w terminie nie dłuższym niż 15 </a:t>
            </a:r>
            <a:r>
              <a:rPr lang="pl-PL" sz="1400" dirty="0" smtClean="0"/>
              <a:t>dni roboczych </a:t>
            </a:r>
            <a:r>
              <a:rPr lang="pl-PL" sz="1400" dirty="0"/>
              <a:t>od dnia zakończenia </a:t>
            </a:r>
            <a:r>
              <a:rPr lang="pl-PL" sz="1400" dirty="0" smtClean="0"/>
              <a:t>przyjmowania wniosków</a:t>
            </a:r>
            <a:r>
              <a:rPr lang="pl-PL" sz="1400" dirty="0"/>
              <a:t>. </a:t>
            </a:r>
            <a:r>
              <a:rPr lang="pl-PL" sz="1400" dirty="0" smtClean="0"/>
              <a:t>Beneficjent </a:t>
            </a:r>
            <a:r>
              <a:rPr lang="pl-PL" sz="1400" dirty="0"/>
              <a:t>pisemnie poinformuje </a:t>
            </a:r>
            <a:r>
              <a:rPr lang="pl-PL" sz="1400" dirty="0" smtClean="0"/>
              <a:t>uczestników o </a:t>
            </a:r>
            <a:r>
              <a:rPr lang="pl-PL" sz="1400" dirty="0"/>
              <a:t>wynikach oceny wniosków i decyzji o przyznaniu/nieprzyznaniu dotacji/wsparcia pomostowego. </a:t>
            </a:r>
            <a:r>
              <a:rPr lang="pl-PL" sz="1400" dirty="0" smtClean="0"/>
              <a:t>Uczestnik projektu, </a:t>
            </a:r>
            <a:r>
              <a:rPr lang="pl-PL" sz="1400" dirty="0"/>
              <a:t>którego </a:t>
            </a:r>
            <a:r>
              <a:rPr lang="pl-PL" sz="1400" dirty="0" smtClean="0"/>
              <a:t>wniosek zostanie </a:t>
            </a:r>
            <a:r>
              <a:rPr lang="pl-PL" sz="1400" dirty="0"/>
              <a:t>odrzucony będzie miał możliwość złożenia Wniosku o ponowne rozpatrzenie wraz z przedstawieniem </a:t>
            </a:r>
            <a:r>
              <a:rPr lang="pl-PL" sz="1400" dirty="0" smtClean="0"/>
              <a:t>dodatkowych informacji/wyjaśnień</a:t>
            </a:r>
            <a:r>
              <a:rPr lang="pl-PL" sz="1400" dirty="0"/>
              <a:t>. </a:t>
            </a:r>
            <a:r>
              <a:rPr lang="pl-PL" sz="1400" dirty="0" smtClean="0"/>
              <a:t>Uruchomiona zostanie </a:t>
            </a:r>
            <a:r>
              <a:rPr lang="pl-PL" sz="1400" dirty="0"/>
              <a:t>wtedy procedura ponownej oceny wniosku.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pl-PL" sz="1400" dirty="0"/>
              <a:t>Po weryfikacji wniosków o ponowne rozpatrzenie oraz ewentualnych negocjacjach następuje ostateczne zamknięcie listy </a:t>
            </a:r>
            <a:r>
              <a:rPr lang="pl-PL" sz="1400" dirty="0" smtClean="0"/>
              <a:t>uczestników projektów rekomendowanych do dofinansowania</a:t>
            </a:r>
            <a:r>
              <a:rPr lang="pl-PL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670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209</TotalTime>
  <Words>1392</Words>
  <Application>Microsoft Office PowerPoint</Application>
  <PresentationFormat>Panoramiczny</PresentationFormat>
  <Paragraphs>113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Faseta</vt:lpstr>
      <vt:lpstr>Super przedsiębiorcy</vt:lpstr>
      <vt:lpstr>Prezentacja programu PowerPoint</vt:lpstr>
      <vt:lpstr>KRÓTKI OPIS PROJEKTU</vt:lpstr>
      <vt:lpstr>GRUPY DOCELOWE</vt:lpstr>
      <vt:lpstr>REKRUTACJA</vt:lpstr>
      <vt:lpstr>REKRUTACJA c.d.</vt:lpstr>
      <vt:lpstr>Wsparcie udzielane w ramach projektu</vt:lpstr>
      <vt:lpstr>Wsparcie udzielane w ramach projektu c.d.</vt:lpstr>
      <vt:lpstr>Wsparcie udzielane w ramach projektu c.d.</vt:lpstr>
      <vt:lpstr>Wsparcie przedsiębiorczości</vt:lpstr>
      <vt:lpstr>Wsparcie przedsiębiorczości c.d.</vt:lpstr>
      <vt:lpstr>Kontrola i rozliczenie środków finansowych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 przedsiębiorcy</dc:title>
  <dc:creator>Marcin Zgórski</dc:creator>
  <cp:lastModifiedBy>Marcin Zgórski</cp:lastModifiedBy>
  <cp:revision>18</cp:revision>
  <dcterms:created xsi:type="dcterms:W3CDTF">2018-01-31T13:28:55Z</dcterms:created>
  <dcterms:modified xsi:type="dcterms:W3CDTF">2018-02-02T12:07:19Z</dcterms:modified>
</cp:coreProperties>
</file>