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1.xml" ContentType="application/vnd.openxmlformats-officedocument.drawingml.diagramStyl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43"/>
  </p:notesMasterIdLst>
  <p:handoutMasterIdLst>
    <p:handoutMasterId r:id="rId44"/>
  </p:handoutMasterIdLst>
  <p:sldIdLst>
    <p:sldId id="373" r:id="rId2"/>
    <p:sldId id="561" r:id="rId3"/>
    <p:sldId id="565" r:id="rId4"/>
    <p:sldId id="642" r:id="rId5"/>
    <p:sldId id="682" r:id="rId6"/>
    <p:sldId id="626" r:id="rId7"/>
    <p:sldId id="643" r:id="rId8"/>
    <p:sldId id="627" r:id="rId9"/>
    <p:sldId id="563" r:id="rId10"/>
    <p:sldId id="570" r:id="rId11"/>
    <p:sldId id="571" r:id="rId12"/>
    <p:sldId id="602" r:id="rId13"/>
    <p:sldId id="625" r:id="rId14"/>
    <p:sldId id="603" r:id="rId15"/>
    <p:sldId id="651" r:id="rId16"/>
    <p:sldId id="604" r:id="rId17"/>
    <p:sldId id="649" r:id="rId18"/>
    <p:sldId id="650" r:id="rId19"/>
    <p:sldId id="605" r:id="rId20"/>
    <p:sldId id="606" r:id="rId21"/>
    <p:sldId id="607" r:id="rId22"/>
    <p:sldId id="608" r:id="rId23"/>
    <p:sldId id="609" r:id="rId24"/>
    <p:sldId id="610" r:id="rId25"/>
    <p:sldId id="612" r:id="rId26"/>
    <p:sldId id="683" r:id="rId27"/>
    <p:sldId id="652" r:id="rId28"/>
    <p:sldId id="644" r:id="rId29"/>
    <p:sldId id="572" r:id="rId30"/>
    <p:sldId id="615" r:id="rId31"/>
    <p:sldId id="635" r:id="rId32"/>
    <p:sldId id="653" r:id="rId33"/>
    <p:sldId id="645" r:id="rId34"/>
    <p:sldId id="632" r:id="rId35"/>
    <p:sldId id="633" r:id="rId36"/>
    <p:sldId id="634" r:id="rId37"/>
    <p:sldId id="640" r:id="rId38"/>
    <p:sldId id="676" r:id="rId39"/>
    <p:sldId id="677" r:id="rId40"/>
    <p:sldId id="601" r:id="rId41"/>
    <p:sldId id="520" r:id="rId42"/>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p15="http://schemas.microsoft.com/office/powerpoint/2012/main" xmlns=""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C51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3" d="100"/>
          <a:sy n="93" d="100"/>
        </p:scale>
        <p:origin x="-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1. WSKAŹNIK PRODUKTU</a:t>
          </a:r>
        </a:p>
        <a:p>
          <a:pPr algn="ctr"/>
          <a:r>
            <a:rPr lang="pl-PL" sz="1600" b="1" dirty="0" smtClean="0">
              <a:solidFill>
                <a:schemeClr val="tx1"/>
              </a:solidFill>
            </a:rPr>
            <a:t>Liczba miejsc wychowania przedszkolnego dofinansowanych w programie</a:t>
          </a:r>
          <a:r>
            <a:rPr lang="pl-PL" sz="1600" b="1" dirty="0" smtClean="0"/>
            <a:t> </a:t>
          </a:r>
          <a:br>
            <a:rPr lang="pl-PL" sz="1600" b="1" dirty="0" smtClean="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Liczba nowoutworzonych miejsc dla dzieci w ośrodkach wychowania przedszkolnego (tj. w przedszkolach, oddziałach przedszkolnych przy szkołach podstawowych, innych formach wychowania przedszkolnego), w istniejącej bazie oświatowej, </a:t>
          </a:r>
          <a:br>
            <a:rPr lang="pl-PL" sz="1200" b="1" dirty="0" smtClean="0"/>
          </a:br>
          <a:r>
            <a:rPr lang="pl-PL" sz="1200" b="1" dirty="0" smtClean="0"/>
            <a:t>w nowej bazie lokalowej.</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smtClean="0"/>
            <a:t>Liczba dzieci, które zostały objęte wsparciem bezpośrednim </a:t>
          </a:r>
          <a:br>
            <a:rPr lang="pl-PL" sz="1200" b="1" dirty="0" smtClean="0"/>
          </a:br>
          <a:r>
            <a:rPr lang="pl-PL" sz="1200" b="1" dirty="0" smtClean="0"/>
            <a:t>w postaci </a:t>
          </a:r>
          <a:r>
            <a:rPr lang="pl-PL" sz="1200" b="1" u="sng" dirty="0" smtClean="0"/>
            <a:t>dodatkowych zajęć.</a:t>
          </a:r>
          <a:endParaRPr lang="pl-PL" sz="14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smtClean="0">
              <a:solidFill>
                <a:schemeClr val="tx1"/>
              </a:solidFill>
            </a:rPr>
            <a:t>2. WSKAŹNIK PRODUKTU</a:t>
          </a:r>
        </a:p>
        <a:p>
          <a:r>
            <a:rPr lang="pl-PL" sz="1600" b="1" dirty="0" smtClean="0">
              <a:solidFill>
                <a:schemeClr val="tx1"/>
              </a:solidFill>
            </a:rPr>
            <a:t>Liczba dzieci objętych w ramach programu dodatkowymi zajęciami zwiększającymi ich szanse edukacyjne w edukacji przedszkolnej</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8146F93-3F7C-4D62-8C15-E777927E6CF9}">
      <dgm:prSet phldrT="[Tekst]" custT="1"/>
      <dgm:spPr>
        <a:solidFill>
          <a:srgbClr val="FFC000">
            <a:alpha val="90000"/>
          </a:srgbClr>
        </a:solidFill>
        <a:ln>
          <a:solidFill>
            <a:srgbClr val="FFC000">
              <a:alpha val="90000"/>
            </a:srgbClr>
          </a:solidFill>
        </a:ln>
      </dgm:spPr>
      <dgm:t>
        <a:bodyPr/>
        <a:lstStyle/>
        <a:p>
          <a:pPr algn="just"/>
          <a:r>
            <a:rPr lang="pl-PL" sz="1200" b="1" dirty="0" smtClean="0"/>
            <a:t>Wskaźnik jest wykazywany, gdy w ramach projektu przewidziano rozszerzenie oferty placówki przedszkolnej o dodatkowe zajęcia zwiększające szanse edukacyjne dzieci, tj.:</a:t>
          </a:r>
          <a:endParaRPr lang="pl-PL" sz="1400" b="1" dirty="0">
            <a:solidFill>
              <a:srgbClr val="B466E0"/>
            </a:solidFill>
          </a:endParaRPr>
        </a:p>
      </dgm:t>
    </dgm:pt>
    <dgm:pt modelId="{8D04141F-7B43-4A13-948C-2FE9E145D5E7}" type="parTrans" cxnId="{14A4EF4C-18D5-4F70-9D23-077085530576}">
      <dgm:prSet/>
      <dgm:spPr/>
    </dgm:pt>
    <dgm:pt modelId="{B54C8841-E689-441A-B95A-0C2D41891155}" type="sibTrans" cxnId="{14A4EF4C-18D5-4F70-9D23-077085530576}">
      <dgm:prSet/>
      <dgm:spPr/>
    </dgm:pt>
    <dgm:pt modelId="{F44F74EF-A8D7-4F70-BA81-0642EDB4CB7E}">
      <dgm:prSet phldrT="[Tekst]" custT="1"/>
      <dgm:spPr>
        <a:solidFill>
          <a:srgbClr val="FFC000">
            <a:alpha val="90000"/>
          </a:srgbClr>
        </a:solidFill>
        <a:ln>
          <a:solidFill>
            <a:srgbClr val="FFC000">
              <a:alpha val="90000"/>
            </a:srgbClr>
          </a:solidFill>
        </a:ln>
      </dgm:spPr>
      <dgm:t>
        <a:bodyPr/>
        <a:lstStyle/>
        <a:p>
          <a:pPr algn="just"/>
          <a:r>
            <a:rPr lang="pl-PL" sz="1200" b="1" dirty="0" smtClean="0"/>
            <a:t> realizowane w celu wyrównania stwierdzonych deficytów (np. zajęcia z logopedą, psychologiem, pedagogiem i terapeutą itp.),</a:t>
          </a:r>
          <a:endParaRPr lang="pl-PL" sz="1400" b="1" dirty="0">
            <a:solidFill>
              <a:srgbClr val="B466E0"/>
            </a:solidFill>
          </a:endParaRPr>
        </a:p>
      </dgm:t>
    </dgm:pt>
    <dgm:pt modelId="{31A3516F-6CF6-4D28-AF80-0D440B205335}" type="parTrans" cxnId="{8E61AA5F-6A38-47A9-AE47-61BC6C1710B4}">
      <dgm:prSet/>
      <dgm:spPr/>
    </dgm:pt>
    <dgm:pt modelId="{636273FB-5B56-4939-9DB7-AC035D6C3405}" type="sibTrans" cxnId="{8E61AA5F-6A38-47A9-AE47-61BC6C1710B4}">
      <dgm:prSet/>
      <dgm:spPr/>
    </dgm:pt>
    <dgm:pt modelId="{21FB544C-15EB-4A29-8277-A14ACE9AFA6F}">
      <dgm:prSet phldrT="[Tekst]" custT="1"/>
      <dgm:spPr>
        <a:solidFill>
          <a:srgbClr val="FFC000">
            <a:alpha val="90000"/>
          </a:srgbClr>
        </a:solidFill>
        <a:ln>
          <a:solidFill>
            <a:srgbClr val="FFC000">
              <a:alpha val="90000"/>
            </a:srgbClr>
          </a:solidFill>
        </a:ln>
      </dgm:spPr>
      <dgm:t>
        <a:bodyPr/>
        <a:lstStyle/>
        <a:p>
          <a:pPr algn="just"/>
          <a:r>
            <a:rPr lang="pl-PL" sz="1200" b="1" dirty="0" smtClean="0"/>
            <a:t>realizowane w celu podnoszenia jakości edukacji przedszkolnej</a:t>
          </a:r>
          <a:r>
            <a:rPr lang="pl-PL" sz="1400" dirty="0" smtClean="0"/>
            <a:t>.</a:t>
          </a:r>
          <a:endParaRPr lang="pl-PL" sz="1400" b="1" dirty="0">
            <a:solidFill>
              <a:srgbClr val="B466E0"/>
            </a:solidFill>
          </a:endParaRPr>
        </a:p>
      </dgm:t>
    </dgm:pt>
    <dgm:pt modelId="{26468805-6CA7-4348-ADF9-2F6C38D801A2}" type="parTrans" cxnId="{00CB85A6-EDE9-4961-8CDD-3B2D62DD4618}">
      <dgm:prSet/>
      <dgm:spPr/>
    </dgm:pt>
    <dgm:pt modelId="{C5402180-5FFB-4379-93C4-363A0A77F6B7}" type="sibTrans" cxnId="{00CB85A6-EDE9-4961-8CDD-3B2D62DD4618}">
      <dgm:prSet/>
      <dgm:spPr/>
    </dgm:pt>
    <dgm:pt modelId="{314B7957-9B97-42D1-80EB-87195D0C919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Wskaźnik jest wykazywany, gdy w ramach projektu przewidziano utworzenie miejsca wychowania przedszkolnego lub </a:t>
          </a:r>
          <a:r>
            <a:rPr lang="pl-PL" sz="1200" b="1" u="sng" dirty="0" smtClean="0"/>
            <a:t>dostosowanie istniejącego miejsca do potrzeb dzieci z </a:t>
          </a:r>
          <a:r>
            <a:rPr lang="pl-PL" sz="1200" b="1" u="sng" dirty="0" err="1" smtClean="0"/>
            <a:t>niepełnosprawnościami</a:t>
          </a:r>
          <a:r>
            <a:rPr lang="pl-PL" sz="1200" b="1" u="sng" dirty="0" smtClean="0"/>
            <a:t>. </a:t>
          </a:r>
          <a:endParaRPr lang="pl-PL" sz="1200" b="1" u="sng" dirty="0"/>
        </a:p>
      </dgm:t>
    </dgm:pt>
    <dgm:pt modelId="{60F4FF30-18AC-40BD-9061-C5A2E406EC7E}" type="parTrans" cxnId="{13960333-BA41-4C6C-B740-2770266E1F61}">
      <dgm:prSet/>
      <dgm:spPr/>
    </dgm:pt>
    <dgm:pt modelId="{A65DA0E6-64B6-4BD0-91D8-9F0FDD8FE2B0}" type="sibTrans" cxnId="{13960333-BA41-4C6C-B740-2770266E1F61}">
      <dgm:prSet/>
      <dgm:spPr/>
    </dgm:pt>
    <dgm:pt modelId="{9F01C9C6-08A7-4964-82CC-DF65D46B45D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u="none" dirty="0" smtClean="0">
              <a:solidFill>
                <a:srgbClr val="FF0000"/>
              </a:solidFill>
            </a:rPr>
            <a:t>A lub B, w przypadku dostosowania miejsc przedszkolnych do potrzeb dzieci z </a:t>
          </a:r>
          <a:r>
            <a:rPr lang="pl-PL" sz="1200" b="1" u="none" dirty="0" err="1" smtClean="0">
              <a:solidFill>
                <a:srgbClr val="FF0000"/>
              </a:solidFill>
            </a:rPr>
            <a:t>niepełnosprawnościami</a:t>
          </a:r>
          <a:endParaRPr lang="pl-PL" sz="1200" b="1" u="none" dirty="0">
            <a:solidFill>
              <a:srgbClr val="FF0000"/>
            </a:solidFill>
          </a:endParaRPr>
        </a:p>
      </dgm:t>
    </dgm:pt>
    <dgm:pt modelId="{F696B6C8-AC31-4E09-B064-F9A68691B6EC}" type="parTrans" cxnId="{88EC3C3D-DADC-4D5D-B3C6-2BDD8DCC640A}">
      <dgm:prSet/>
      <dgm:spPr/>
    </dgm:pt>
    <dgm:pt modelId="{C8F0EF34-F5F3-41A9-AEAE-E3CF38D34CA8}" type="sibTrans" cxnId="{88EC3C3D-DADC-4D5D-B3C6-2BDD8DCC640A}">
      <dgm:prSet/>
      <dgm:spPr/>
    </dgm:pt>
    <dgm:pt modelId="{5FBC84B4-F218-40FC-8F76-73202B4B53CF}">
      <dgm:prSet phldrT="[Tekst]" custT="1"/>
      <dgm:spPr>
        <a:solidFill>
          <a:srgbClr val="FFC000">
            <a:alpha val="90000"/>
          </a:srgbClr>
        </a:solidFill>
        <a:ln>
          <a:solidFill>
            <a:srgbClr val="FFC000">
              <a:alpha val="90000"/>
            </a:srgbClr>
          </a:solidFill>
        </a:ln>
      </dgm:spPr>
      <dgm:t>
        <a:bodyPr/>
        <a:lstStyle/>
        <a:p>
          <a:pPr algn="just"/>
          <a:r>
            <a:rPr lang="pl-PL" sz="1400" b="1" dirty="0" smtClean="0">
              <a:solidFill>
                <a:srgbClr val="FF0000"/>
              </a:solidFill>
            </a:rPr>
            <a:t>B</a:t>
          </a:r>
          <a:endParaRPr lang="pl-PL" sz="1400" b="1" dirty="0">
            <a:solidFill>
              <a:srgbClr val="FF0000"/>
            </a:solidFill>
          </a:endParaRPr>
        </a:p>
      </dgm:t>
    </dgm:pt>
    <dgm:pt modelId="{9CBCFEF0-0495-427D-A94A-CF9BCCA51EA4}" type="parTrans" cxnId="{E9BB0D82-B089-410A-811C-33CE59AD4DC4}">
      <dgm:prSet/>
      <dgm:spPr/>
    </dgm:pt>
    <dgm:pt modelId="{63529F9E-D36E-4FA1-9AA9-3270C3887C8B}" type="sibTrans" cxnId="{E9BB0D82-B089-410A-811C-33CE59AD4DC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00CB85A6-EDE9-4961-8CDD-3B2D62DD4618}" srcId="{D8146F93-3F7C-4D62-8C15-E777927E6CF9}" destId="{21FB544C-15EB-4A29-8277-A14ACE9AFA6F}" srcOrd="1" destOrd="0" parTransId="{26468805-6CA7-4348-ADF9-2F6C38D801A2}" sibTransId="{C5402180-5FFB-4379-93C4-363A0A77F6B7}"/>
    <dgm:cxn modelId="{D27CF2EF-7C6F-4F0D-A671-817AAB3D3C2D}" type="presOf" srcId="{5FBC84B4-F218-40FC-8F76-73202B4B53CF}" destId="{6057DA86-162F-440C-8D5E-0A6D86B8CF0F}" srcOrd="0" destOrd="4" presId="urn:microsoft.com/office/officeart/2005/8/layout/vList5"/>
    <dgm:cxn modelId="{E9BB0D82-B089-410A-811C-33CE59AD4DC4}" srcId="{9C158368-C9E0-4942-8526-5CE49BCD721C}" destId="{5FBC84B4-F218-40FC-8F76-73202B4B53CF}" srcOrd="2" destOrd="0" parTransId="{9CBCFEF0-0495-427D-A94A-CF9BCCA51EA4}" sibTransId="{63529F9E-D36E-4FA1-9AA9-3270C3887C8B}"/>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14A4EF4C-18D5-4F70-9D23-077085530576}" srcId="{9C158368-C9E0-4942-8526-5CE49BCD721C}" destId="{D8146F93-3F7C-4D62-8C15-E777927E6CF9}" srcOrd="1" destOrd="0" parTransId="{8D04141F-7B43-4A13-948C-2FE9E145D5E7}" sibTransId="{B54C8841-E689-441A-B95A-0C2D41891155}"/>
    <dgm:cxn modelId="{753030FA-4AC3-4656-973F-2F390F80562E}" type="presOf" srcId="{F44F74EF-A8D7-4F70-BA81-0642EDB4CB7E}" destId="{6057DA86-162F-440C-8D5E-0A6D86B8CF0F}" srcOrd="0" destOrd="2" presId="urn:microsoft.com/office/officeart/2005/8/layout/vList5"/>
    <dgm:cxn modelId="{8F4163A3-0B00-46B4-9C3B-2A47C180F3C4}" type="presOf" srcId="{1A53B528-4B73-4476-AAA3-DA53D8694E89}" destId="{A82570EB-9047-4C30-B34C-BC41F943A042}" srcOrd="0" destOrd="0" presId="urn:microsoft.com/office/officeart/2005/8/layout/vList5"/>
    <dgm:cxn modelId="{0F02213E-0440-42E7-8ECA-C823EC49799E}" type="presOf" srcId="{9C158368-C9E0-4942-8526-5CE49BCD721C}" destId="{EC26B3CA-5F55-4ED6-AEA1-83422FEC2FA3}" srcOrd="0" destOrd="0" presId="urn:microsoft.com/office/officeart/2005/8/layout/vList5"/>
    <dgm:cxn modelId="{BA88269F-B2F4-4219-972F-9829D540F447}" type="presOf" srcId="{DA6E603D-E34D-4EC6-B48D-740809166CA4}" destId="{6057DA86-162F-440C-8D5E-0A6D86B8CF0F}" srcOrd="0" destOrd="0" presId="urn:microsoft.com/office/officeart/2005/8/layout/vList5"/>
    <dgm:cxn modelId="{43DCFE81-B7F5-4D74-B568-A7D83F001AE7}" type="presOf" srcId="{32EE9BBF-B02B-4DE9-A826-A3930A24887B}" destId="{5DB3C171-F262-490B-B8BB-BFFA46B0586B}" srcOrd="0" destOrd="0" presId="urn:microsoft.com/office/officeart/2005/8/layout/vList5"/>
    <dgm:cxn modelId="{D8980066-B1D3-4DE4-8E0C-D098C14B4C0A}" type="presOf" srcId="{9F01C9C6-08A7-4964-82CC-DF65D46B45DD}" destId="{5DB3C171-F262-490B-B8BB-BFFA46B0586B}" srcOrd="0" destOrd="2" presId="urn:microsoft.com/office/officeart/2005/8/layout/vList5"/>
    <dgm:cxn modelId="{88EC3C3D-DADC-4D5D-B3C6-2BDD8DCC640A}" srcId="{621AB93B-5B7B-404A-AAC6-82585374894E}" destId="{9F01C9C6-08A7-4964-82CC-DF65D46B45DD}" srcOrd="2" destOrd="0" parTransId="{F696B6C8-AC31-4E09-B064-F9A68691B6EC}" sibTransId="{C8F0EF34-F5F3-41A9-AEAE-E3CF38D34CA8}"/>
    <dgm:cxn modelId="{CB2A72CD-0582-4A91-AE0B-8B8337A3305C}" type="presOf" srcId="{621AB93B-5B7B-404A-AAC6-82585374894E}" destId="{30A5BAFA-D867-4432-A555-078896BF780D}" srcOrd="0" destOrd="0" presId="urn:microsoft.com/office/officeart/2005/8/layout/vList5"/>
    <dgm:cxn modelId="{3D3EA86E-10AE-4AFF-98E6-6B6D99C4B66E}" type="presOf" srcId="{21FB544C-15EB-4A29-8277-A14ACE9AFA6F}" destId="{6057DA86-162F-440C-8D5E-0A6D86B8CF0F}" srcOrd="0" destOrd="3" presId="urn:microsoft.com/office/officeart/2005/8/layout/vList5"/>
    <dgm:cxn modelId="{13960333-BA41-4C6C-B740-2770266E1F61}" srcId="{621AB93B-5B7B-404A-AAC6-82585374894E}" destId="{314B7957-9B97-42D1-80EB-87195D0C9194}" srcOrd="1" destOrd="0" parTransId="{60F4FF30-18AC-40BD-9061-C5A2E406EC7E}" sibTransId="{A65DA0E6-64B6-4BD0-91D8-9F0FDD8FE2B0}"/>
    <dgm:cxn modelId="{976A1C1E-6896-4915-B672-0808DD888A75}" srcId="{1A53B528-4B73-4476-AAA3-DA53D8694E89}" destId="{621AB93B-5B7B-404A-AAC6-82585374894E}" srcOrd="0" destOrd="0" parTransId="{4935FEB2-1035-40C5-9A3F-135B06D2ABF1}" sibTransId="{537A71C9-1429-45D8-846B-4BAE788264CA}"/>
    <dgm:cxn modelId="{9780B095-A658-4221-B5A9-001C806D3A85}" type="presOf" srcId="{314B7957-9B97-42D1-80EB-87195D0C9194}" destId="{5DB3C171-F262-490B-B8BB-BFFA46B0586B}"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4D97647-A130-485A-B6B2-484D0C7BD766}" type="presOf" srcId="{D8146F93-3F7C-4D62-8C15-E777927E6CF9}" destId="{6057DA86-162F-440C-8D5E-0A6D86B8CF0F}" srcOrd="0" destOrd="1" presId="urn:microsoft.com/office/officeart/2005/8/layout/vList5"/>
    <dgm:cxn modelId="{8E61AA5F-6A38-47A9-AE47-61BC6C1710B4}" srcId="{D8146F93-3F7C-4D62-8C15-E777927E6CF9}" destId="{F44F74EF-A8D7-4F70-BA81-0642EDB4CB7E}" srcOrd="0" destOrd="0" parTransId="{31A3516F-6CF6-4D28-AF80-0D440B205335}" sibTransId="{636273FB-5B56-4939-9DB7-AC035D6C3405}"/>
    <dgm:cxn modelId="{1E95CBD8-F280-496F-BE73-175C546B81C2}" type="presParOf" srcId="{A82570EB-9047-4C30-B34C-BC41F943A042}" destId="{74CEAA77-1A9F-4EE7-8009-B36DC94847D6}" srcOrd="0" destOrd="0" presId="urn:microsoft.com/office/officeart/2005/8/layout/vList5"/>
    <dgm:cxn modelId="{94555151-CCA4-415A-AD9C-CD78DD36F16A}" type="presParOf" srcId="{74CEAA77-1A9F-4EE7-8009-B36DC94847D6}" destId="{30A5BAFA-D867-4432-A555-078896BF780D}" srcOrd="0" destOrd="0" presId="urn:microsoft.com/office/officeart/2005/8/layout/vList5"/>
    <dgm:cxn modelId="{52A72F1A-202D-4E53-8ED6-642471D8DEBB}" type="presParOf" srcId="{74CEAA77-1A9F-4EE7-8009-B36DC94847D6}" destId="{5DB3C171-F262-490B-B8BB-BFFA46B0586B}" srcOrd="1" destOrd="0" presId="urn:microsoft.com/office/officeart/2005/8/layout/vList5"/>
    <dgm:cxn modelId="{BCB7AEF6-3CF6-472B-94BD-DDF84E682299}" type="presParOf" srcId="{A82570EB-9047-4C30-B34C-BC41F943A042}" destId="{21203062-3061-4CFA-A1DC-A3C8D1B70C6A}" srcOrd="1" destOrd="0" presId="urn:microsoft.com/office/officeart/2005/8/layout/vList5"/>
    <dgm:cxn modelId="{B9502753-BCEA-4B2C-8287-3D282EB0F9A6}" type="presParOf" srcId="{A82570EB-9047-4C30-B34C-BC41F943A042}" destId="{AAC7EB03-0D34-4E53-AA54-FF39894E56F4}" srcOrd="2" destOrd="0" presId="urn:microsoft.com/office/officeart/2005/8/layout/vList5"/>
    <dgm:cxn modelId="{73871C95-FAA8-4182-8F20-B16F01A80880}" type="presParOf" srcId="{AAC7EB03-0D34-4E53-AA54-FF39894E56F4}" destId="{EC26B3CA-5F55-4ED6-AEA1-83422FEC2FA3}" srcOrd="0" destOrd="0" presId="urn:microsoft.com/office/officeart/2005/8/layout/vList5"/>
    <dgm:cxn modelId="{4119D06F-6433-405B-999F-495ACF7E5DD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3. WSKAŹNIK PRODUKTU</a:t>
          </a:r>
        </a:p>
        <a:p>
          <a:pPr algn="ctr"/>
          <a:r>
            <a:rPr lang="pl-PL" sz="1600" b="1" dirty="0" smtClean="0">
              <a:solidFill>
                <a:schemeClr val="tx1"/>
              </a:solidFill>
            </a:rPr>
            <a:t>Liczba nauczycieli objętych wsparciem w programie</a:t>
          </a:r>
          <a:r>
            <a:rPr lang="pl-PL" sz="1600" b="1" dirty="0" smtClean="0"/>
            <a:t/>
          </a:r>
          <a:br>
            <a:rPr lang="pl-PL" sz="1600" b="1" dirty="0" smtClean="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t>Liczba </a:t>
          </a:r>
          <a:r>
            <a:rPr lang="pl-PL" sz="1800" b="1" u="sng" dirty="0" smtClean="0"/>
            <a:t>nauczycieli wychowania przedszkolnego</a:t>
          </a:r>
          <a:r>
            <a:rPr lang="pl-PL" sz="1800" b="1" u="none" dirty="0" smtClean="0"/>
            <a:t> </a:t>
          </a:r>
          <a:r>
            <a:rPr lang="pl-PL" sz="1800" b="1" dirty="0" smtClean="0"/>
            <a:t>objętych wsparciem w programie</a:t>
          </a:r>
          <a:endParaRPr lang="pl-PL" sz="18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6AF94C40-9878-4D36-9183-A4A8BCA42BD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t>Wskaźnik jest wykazywany, gdy w ramach projektu przewidziano podnoszenie kompetencji lub uzyskiwanie kwalifikacji nauczycieli wychowania przedszkolnego</a:t>
          </a:r>
          <a:endParaRPr lang="pl-PL" sz="1800" b="1" dirty="0"/>
        </a:p>
      </dgm:t>
    </dgm:pt>
    <dgm:pt modelId="{7014B5E7-B03A-4D2A-B71A-03F468C86209}" type="parTrans" cxnId="{2F0CE9B5-0E35-4D0C-BA46-5BAF35DF68D7}">
      <dgm:prSet/>
      <dgm:spPr/>
    </dgm:pt>
    <dgm:pt modelId="{D80891EF-8B19-411B-974C-7BB4B61B790B}" type="sibTrans" cxnId="{2F0CE9B5-0E35-4D0C-BA46-5BAF35DF68D7}">
      <dgm:prSet/>
      <dgm:spPr/>
    </dgm:pt>
    <dgm:pt modelId="{A9AC46D0-7A82-4F1D-AC39-6AAA73369990}">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solidFill>
                <a:srgbClr val="FF0000"/>
              </a:solidFill>
            </a:rPr>
            <a:t>C</a:t>
          </a:r>
          <a:endParaRPr lang="pl-PL" sz="1800" b="1" dirty="0">
            <a:solidFill>
              <a:srgbClr val="FF0000"/>
            </a:solidFill>
          </a:endParaRPr>
        </a:p>
      </dgm:t>
    </dgm:pt>
    <dgm:pt modelId="{0874A542-2DCB-4C34-8C33-D73EABFF54EC}" type="parTrans" cxnId="{D56883AF-2ECF-45A7-8E30-60A95312AA23}">
      <dgm:prSet/>
      <dgm:spPr/>
    </dgm:pt>
    <dgm:pt modelId="{4D5BD942-27BC-4BF8-BA26-BC04FF4C0F3C}" type="sibTrans" cxnId="{D56883AF-2ECF-45A7-8E30-60A95312AA2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D46A664D-95B7-4E0C-8586-3AE4BBBD8BBD}"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C3C6203B-733D-4704-AE7A-17619F09FF63}" type="presOf" srcId="{621AB93B-5B7B-404A-AAC6-82585374894E}" destId="{30A5BAFA-D867-4432-A555-078896BF780D}" srcOrd="0" destOrd="0" presId="urn:microsoft.com/office/officeart/2005/8/layout/vList5"/>
    <dgm:cxn modelId="{2F0CE9B5-0E35-4D0C-BA46-5BAF35DF68D7}" srcId="{621AB93B-5B7B-404A-AAC6-82585374894E}" destId="{6AF94C40-9878-4D36-9183-A4A8BCA42BD6}" srcOrd="1" destOrd="0" parTransId="{7014B5E7-B03A-4D2A-B71A-03F468C86209}" sibTransId="{D80891EF-8B19-411B-974C-7BB4B61B790B}"/>
    <dgm:cxn modelId="{F9351172-34FB-44B5-9148-3B12F4F2A30A}" type="presOf" srcId="{32EE9BBF-B02B-4DE9-A826-A3930A24887B}" destId="{5DB3C171-F262-490B-B8BB-BFFA46B0586B}" srcOrd="0" destOrd="0" presId="urn:microsoft.com/office/officeart/2005/8/layout/vList5"/>
    <dgm:cxn modelId="{D56883AF-2ECF-45A7-8E30-60A95312AA23}" srcId="{621AB93B-5B7B-404A-AAC6-82585374894E}" destId="{A9AC46D0-7A82-4F1D-AC39-6AAA73369990}" srcOrd="2" destOrd="0" parTransId="{0874A542-2DCB-4C34-8C33-D73EABFF54EC}" sibTransId="{4D5BD942-27BC-4BF8-BA26-BC04FF4C0F3C}"/>
    <dgm:cxn modelId="{3C904556-0010-4435-B268-7F5B9EDCA656}" type="presOf" srcId="{6AF94C40-9878-4D36-9183-A4A8BCA42BD6}"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2007642-5799-44BA-BBC2-70BDF443EBF3}" type="presOf" srcId="{A9AC46D0-7A82-4F1D-AC39-6AAA73369990}" destId="{5DB3C171-F262-490B-B8BB-BFFA46B0586B}" srcOrd="0" destOrd="2" presId="urn:microsoft.com/office/officeart/2005/8/layout/vList5"/>
    <dgm:cxn modelId="{D754745A-ECD9-485F-A563-051630CA1B59}" type="presParOf" srcId="{A82570EB-9047-4C30-B34C-BC41F943A042}" destId="{74CEAA77-1A9F-4EE7-8009-B36DC94847D6}" srcOrd="0" destOrd="0" presId="urn:microsoft.com/office/officeart/2005/8/layout/vList5"/>
    <dgm:cxn modelId="{DF524FE5-22A9-41E5-9397-90F7B6F1DAA0}" type="presParOf" srcId="{74CEAA77-1A9F-4EE7-8009-B36DC94847D6}" destId="{30A5BAFA-D867-4432-A555-078896BF780D}" srcOrd="0" destOrd="0" presId="urn:microsoft.com/office/officeart/2005/8/layout/vList5"/>
    <dgm:cxn modelId="{E1E9FE8E-D5BA-4394-A0FD-4C5B50602D4A}"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smtClean="0">
              <a:solidFill>
                <a:schemeClr val="tx1"/>
              </a:solidFill>
            </a:rPr>
            <a:t>WSKAŹNIK REZULTATU</a:t>
          </a:r>
        </a:p>
        <a:p>
          <a:r>
            <a:rPr lang="pl-PL" sz="1600" b="1" dirty="0" smtClean="0">
              <a:solidFill>
                <a:schemeClr val="tx1"/>
              </a:solidFill>
            </a:rPr>
            <a:t>Liczba nauczycieli, którzy uzyskali kwalifikacje lub nabyli kompetencje po opuszczeniu programu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FD753CE2-2F8B-47EC-A5C3-03975021CE60}">
      <dgm:prSet custT="1"/>
      <dgm:spPr/>
      <dgm:t>
        <a:bodyPr/>
        <a:lstStyle/>
        <a:p>
          <a:r>
            <a:rPr lang="pl-PL" sz="1400" b="1" dirty="0" smtClean="0">
              <a:solidFill>
                <a:schemeClr val="tx1"/>
              </a:solidFill>
              <a:latin typeface="+mn-lt"/>
              <a:ea typeface="+mn-ea"/>
              <a:cs typeface="+mn-cs"/>
            </a:rPr>
            <a:t>Wykazywać należy wyłącznie kwalifikacje/kompetencje osiągnięte w wyniku interwencji EFS.</a:t>
          </a:r>
        </a:p>
      </dgm:t>
    </dgm:pt>
    <dgm:pt modelId="{8B0988F0-E4C8-4106-85F3-2E9557A65DF0}" type="parTrans" cxnId="{FC7D4DEB-6EB0-456C-BC30-E731DA59078A}">
      <dgm:prSet/>
      <dgm:spPr/>
      <dgm:t>
        <a:bodyPr/>
        <a:lstStyle/>
        <a:p>
          <a:endParaRPr lang="pl-PL"/>
        </a:p>
      </dgm:t>
    </dgm:pt>
    <dgm:pt modelId="{2C716F59-18C0-462A-BCD7-BD1CBD0B815D}" type="sibTrans" cxnId="{FC7D4DEB-6EB0-456C-BC30-E731DA59078A}">
      <dgm:prSet/>
      <dgm:spPr/>
      <dgm:t>
        <a:bodyPr/>
        <a:lstStyle/>
        <a:p>
          <a:endParaRPr lang="pl-PL"/>
        </a:p>
      </dgm:t>
    </dgm:pt>
    <dgm:pt modelId="{3F5F617E-BC8E-434B-965B-5157D5C5ABAA}">
      <dgm:prSet custT="1"/>
      <dgm:spPr/>
      <dgm:t>
        <a:bodyPr/>
        <a:lstStyle/>
        <a:p>
          <a:r>
            <a:rPr lang="pl-PL" sz="1400" b="1" i="0" dirty="0" smtClean="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dirty="0">
            <a:latin typeface="+mn-lt"/>
          </a:endParaRPr>
        </a:p>
      </dgm:t>
    </dgm:pt>
    <dgm:pt modelId="{A12CB094-324A-446A-99EB-CFB55583A41E}" type="parTrans" cxnId="{BB183BA8-3B1E-4CB9-B633-E5F18B4CB303}">
      <dgm:prSet/>
      <dgm:spPr/>
      <dgm:t>
        <a:bodyPr/>
        <a:lstStyle/>
        <a:p>
          <a:endParaRPr lang="pl-PL"/>
        </a:p>
      </dgm:t>
    </dgm:pt>
    <dgm:pt modelId="{CA631E5A-8B62-40DD-ADBD-FE16A67B8B36}" type="sibTrans" cxnId="{BB183BA8-3B1E-4CB9-B633-E5F18B4CB303}">
      <dgm:prSet/>
      <dgm:spPr/>
      <dgm:t>
        <a:bodyPr/>
        <a:lstStyle/>
        <a:p>
          <a:endParaRPr lang="pl-PL"/>
        </a:p>
      </dgm:t>
    </dgm:pt>
    <dgm:pt modelId="{667B4D49-FF34-4D68-B962-7A11DA608A9F}">
      <dgm:prSet custT="1"/>
      <dgm:spPr/>
      <dgm:t>
        <a:bodyPr/>
        <a:lstStyle/>
        <a:p>
          <a:r>
            <a:rPr lang="pl-PL" sz="1400" b="1" dirty="0" smtClean="0">
              <a:latin typeface="+mn-lt"/>
            </a:rPr>
            <a:t>Wskaźnik mierzony do czterech tygodni od zakończenia przez uczestnika udziału w projekcie.</a:t>
          </a:r>
          <a:endParaRPr lang="pl-PL" sz="1400" b="1" dirty="0">
            <a:latin typeface="+mn-lt"/>
          </a:endParaRPr>
        </a:p>
      </dgm:t>
    </dgm:pt>
    <dgm:pt modelId="{2F313609-ECF7-4105-A378-ABD9F04773D8}" type="parTrans" cxnId="{D5663142-B8BB-4B30-B0E5-58C4BE18A801}">
      <dgm:prSet/>
      <dgm:spPr/>
    </dgm:pt>
    <dgm:pt modelId="{C3988D7B-9E29-4DF8-A055-9C510A3332A1}" type="sibTrans" cxnId="{D5663142-B8BB-4B30-B0E5-58C4BE18A801}">
      <dgm:prSet/>
      <dgm:spPr/>
    </dgm:pt>
    <dgm:pt modelId="{7333B7FE-BE94-4079-B267-F50AD7A533C9}">
      <dgm:prSet custT="1"/>
      <dgm:spPr/>
      <dgm:t>
        <a:bodyPr/>
        <a:lstStyle/>
        <a:p>
          <a:r>
            <a:rPr lang="pl-PL" sz="1400" b="1" dirty="0" smtClean="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400" b="1" dirty="0">
            <a:latin typeface="+mn-lt"/>
          </a:endParaRPr>
        </a:p>
      </dgm:t>
    </dgm:pt>
    <dgm:pt modelId="{B2D6D4F6-FBAA-4F28-88EE-5D1E9257864D}" type="parTrans" cxnId="{540502CD-178A-437F-88E3-A51AB7978642}">
      <dgm:prSet/>
      <dgm:spPr/>
    </dgm:pt>
    <dgm:pt modelId="{6EAD9E81-3066-4826-BAE8-ECEFF8C078C1}" type="sibTrans" cxnId="{540502CD-178A-437F-88E3-A51AB7978642}">
      <dgm:prSet/>
      <dgm:spPr/>
    </dgm:pt>
    <dgm:pt modelId="{BBBB6481-CD85-4D54-A1CE-13C76D32448A}">
      <dgm:prSet custT="1"/>
      <dgm:spPr/>
      <dgm:t>
        <a:bodyPr/>
        <a:lstStyle/>
        <a:p>
          <a:r>
            <a:rPr lang="pl-PL" sz="1400" b="1" u="sng" dirty="0" smtClean="0">
              <a:latin typeface="+mn-lt"/>
            </a:rPr>
            <a:t>Szczegóły: w pliku pomocniczym dotyczącym uzyskiwania kwalifikacji</a:t>
          </a:r>
          <a:endParaRPr lang="pl-PL" sz="1400" b="1" u="sng" dirty="0">
            <a:latin typeface="+mn-lt"/>
          </a:endParaRPr>
        </a:p>
      </dgm:t>
    </dgm:pt>
    <dgm:pt modelId="{1B944FAC-A59B-4935-A072-DB1389CF08E6}" type="parTrans" cxnId="{6B4CE41D-A642-408D-B7A1-5797FD5A9059}">
      <dgm:prSet/>
      <dgm:spPr/>
    </dgm:pt>
    <dgm:pt modelId="{24254B76-4D0B-4F8E-AAA4-79F889BAA566}" type="sibTrans" cxnId="{6B4CE41D-A642-408D-B7A1-5797FD5A9059}">
      <dgm:prSet/>
      <dgm:spPr/>
    </dgm:pt>
    <dgm:pt modelId="{2E67F906-7390-4731-8815-C37CB7905889}">
      <dgm:prSet custT="1"/>
      <dgm:spPr/>
      <dgm:t>
        <a:bodyPr/>
        <a:lstStyle/>
        <a:p>
          <a:r>
            <a:rPr lang="pl-PL" sz="1400" b="1" dirty="0" smtClean="0">
              <a:solidFill>
                <a:srgbClr val="FF0000"/>
              </a:solidFill>
              <a:latin typeface="+mn-lt"/>
            </a:rPr>
            <a:t>C</a:t>
          </a:r>
          <a:endParaRPr lang="pl-PL" sz="1400" b="1" dirty="0">
            <a:solidFill>
              <a:srgbClr val="FF0000"/>
            </a:solidFill>
            <a:latin typeface="+mn-lt"/>
          </a:endParaRPr>
        </a:p>
      </dgm:t>
    </dgm:pt>
    <dgm:pt modelId="{49FE9E3F-FC26-4FCA-A7A2-71C224F8F0B3}" type="parTrans" cxnId="{9BA24045-6688-4318-A830-ACCC91BB06B5}">
      <dgm:prSet/>
      <dgm:spPr/>
    </dgm:pt>
    <dgm:pt modelId="{F8FB5CA8-3D6E-490F-90BA-7816B0330799}" type="sibTrans" cxnId="{9BA24045-6688-4318-A830-ACCC91BB06B5}">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0" presStyleCnt="1" custScaleY="125236">
        <dgm:presLayoutVars>
          <dgm:bulletEnabled val="1"/>
        </dgm:presLayoutVars>
      </dgm:prSet>
      <dgm:spPr/>
      <dgm:t>
        <a:bodyPr/>
        <a:lstStyle/>
        <a:p>
          <a:endParaRPr lang="pl-PL"/>
        </a:p>
      </dgm:t>
    </dgm:pt>
  </dgm:ptLst>
  <dgm:cxnLst>
    <dgm:cxn modelId="{FC7D4DEB-6EB0-456C-BC30-E731DA59078A}" srcId="{9C158368-C9E0-4942-8526-5CE49BCD721C}" destId="{FD753CE2-2F8B-47EC-A5C3-03975021CE60}" srcOrd="0" destOrd="0" parTransId="{8B0988F0-E4C8-4106-85F3-2E9557A65DF0}" sibTransId="{2C716F59-18C0-462A-BCD7-BD1CBD0B815D}"/>
    <dgm:cxn modelId="{EB7BF7CC-846F-4F76-A484-CE7E4225216D}" type="presOf" srcId="{9C158368-C9E0-4942-8526-5CE49BCD721C}" destId="{EC26B3CA-5F55-4ED6-AEA1-83422FEC2FA3}" srcOrd="0" destOrd="0" presId="urn:microsoft.com/office/officeart/2005/8/layout/vList5"/>
    <dgm:cxn modelId="{697E7323-548E-4F9A-9050-7724BAC62AE9}" srcId="{1A53B528-4B73-4476-AAA3-DA53D8694E89}" destId="{9C158368-C9E0-4942-8526-5CE49BCD721C}" srcOrd="0" destOrd="0" parTransId="{913B76B3-2567-408B-94B7-AFBDAB2A403C}" sibTransId="{B623BF15-8EEA-4288-8854-030DD4F9EF8D}"/>
    <dgm:cxn modelId="{61F21512-5DE9-4427-8553-FB722110DEC8}" type="presOf" srcId="{7333B7FE-BE94-4079-B267-F50AD7A533C9}" destId="{6057DA86-162F-440C-8D5E-0A6D86B8CF0F}" srcOrd="0" destOrd="2" presId="urn:microsoft.com/office/officeart/2005/8/layout/vList5"/>
    <dgm:cxn modelId="{E8478C12-EEF9-4450-ACB4-668A54468A54}" type="presOf" srcId="{667B4D49-FF34-4D68-B962-7A11DA608A9F}" destId="{6057DA86-162F-440C-8D5E-0A6D86B8CF0F}" srcOrd="0" destOrd="3" presId="urn:microsoft.com/office/officeart/2005/8/layout/vList5"/>
    <dgm:cxn modelId="{D5663142-B8BB-4B30-B0E5-58C4BE18A801}" srcId="{9C158368-C9E0-4942-8526-5CE49BCD721C}" destId="{667B4D49-FF34-4D68-B962-7A11DA608A9F}" srcOrd="3" destOrd="0" parTransId="{2F313609-ECF7-4105-A378-ABD9F04773D8}" sibTransId="{C3988D7B-9E29-4DF8-A055-9C510A3332A1}"/>
    <dgm:cxn modelId="{FED62A2A-BA21-4051-87B4-CDDFDF39D837}" type="presOf" srcId="{3F5F617E-BC8E-434B-965B-5157D5C5ABAA}" destId="{6057DA86-162F-440C-8D5E-0A6D86B8CF0F}" srcOrd="0" destOrd="1" presId="urn:microsoft.com/office/officeart/2005/8/layout/vList5"/>
    <dgm:cxn modelId="{3DBB1CF9-B32F-45BE-8E9C-C1ECD394F602}" type="presOf" srcId="{2E67F906-7390-4731-8815-C37CB7905889}" destId="{6057DA86-162F-440C-8D5E-0A6D86B8CF0F}" srcOrd="0" destOrd="5" presId="urn:microsoft.com/office/officeart/2005/8/layout/vList5"/>
    <dgm:cxn modelId="{6B4CE41D-A642-408D-B7A1-5797FD5A9059}" srcId="{9C158368-C9E0-4942-8526-5CE49BCD721C}" destId="{BBBB6481-CD85-4D54-A1CE-13C76D32448A}" srcOrd="4" destOrd="0" parTransId="{1B944FAC-A59B-4935-A072-DB1389CF08E6}" sibTransId="{24254B76-4D0B-4F8E-AAA4-79F889BAA566}"/>
    <dgm:cxn modelId="{DEF18759-D7E2-4ED9-AB60-D25676427A80}" type="presOf" srcId="{1A53B528-4B73-4476-AAA3-DA53D8694E89}" destId="{A82570EB-9047-4C30-B34C-BC41F943A042}" srcOrd="0" destOrd="0" presId="urn:microsoft.com/office/officeart/2005/8/layout/vList5"/>
    <dgm:cxn modelId="{8D3B5EAE-0DC8-4468-BF9D-AB3D39107E29}" type="presOf" srcId="{BBBB6481-CD85-4D54-A1CE-13C76D32448A}" destId="{6057DA86-162F-440C-8D5E-0A6D86B8CF0F}" srcOrd="0" destOrd="4" presId="urn:microsoft.com/office/officeart/2005/8/layout/vList5"/>
    <dgm:cxn modelId="{9BA24045-6688-4318-A830-ACCC91BB06B5}" srcId="{9C158368-C9E0-4942-8526-5CE49BCD721C}" destId="{2E67F906-7390-4731-8815-C37CB7905889}" srcOrd="5" destOrd="0" parTransId="{49FE9E3F-FC26-4FCA-A7A2-71C224F8F0B3}" sibTransId="{F8FB5CA8-3D6E-490F-90BA-7816B0330799}"/>
    <dgm:cxn modelId="{540502CD-178A-437F-88E3-A51AB7978642}" srcId="{9C158368-C9E0-4942-8526-5CE49BCD721C}" destId="{7333B7FE-BE94-4079-B267-F50AD7A533C9}" srcOrd="2" destOrd="0" parTransId="{B2D6D4F6-FBAA-4F28-88EE-5D1E9257864D}" sibTransId="{6EAD9E81-3066-4826-BAE8-ECEFF8C078C1}"/>
    <dgm:cxn modelId="{F12546A9-5A92-4D9F-801A-A2DDE6865FFD}" type="presOf" srcId="{FD753CE2-2F8B-47EC-A5C3-03975021CE60}" destId="{6057DA86-162F-440C-8D5E-0A6D86B8CF0F}" srcOrd="0" destOrd="0" presId="urn:microsoft.com/office/officeart/2005/8/layout/vList5"/>
    <dgm:cxn modelId="{BB183BA8-3B1E-4CB9-B633-E5F18B4CB303}" srcId="{9C158368-C9E0-4942-8526-5CE49BCD721C}" destId="{3F5F617E-BC8E-434B-965B-5157D5C5ABAA}" srcOrd="1" destOrd="0" parTransId="{A12CB094-324A-446A-99EB-CFB55583A41E}" sibTransId="{CA631E5A-8B62-40DD-ADBD-FE16A67B8B36}"/>
    <dgm:cxn modelId="{7B29ADE0-7BDF-4230-B10D-91C175F37147}" type="presParOf" srcId="{A82570EB-9047-4C30-B34C-BC41F943A042}" destId="{AAC7EB03-0D34-4E53-AA54-FF39894E56F4}" srcOrd="0" destOrd="0" presId="urn:microsoft.com/office/officeart/2005/8/layout/vList5"/>
    <dgm:cxn modelId="{12C218E0-7111-45D7-BC85-512BE903B2F0}" type="presParOf" srcId="{AAC7EB03-0D34-4E53-AA54-FF39894E56F4}" destId="{EC26B3CA-5F55-4ED6-AEA1-83422FEC2FA3}" srcOrd="0" destOrd="0" presId="urn:microsoft.com/office/officeart/2005/8/layout/vList5"/>
    <dgm:cxn modelId="{8A8A682D-31CB-4C0C-A2DB-F0FCEB9E420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Wkład własny, okres realizacji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5F5AB58-8432-4126-87DF-F272CDCC1D7A}">
      <dgm:prSet custT="1"/>
      <dgm:spPr/>
      <dgm:t>
        <a:bodyPr/>
        <a:lstStyle/>
        <a:p>
          <a:r>
            <a:rPr lang="pl-PL" sz="1400" dirty="0" smtClean="0"/>
            <a:t>Minimalny udział wkładu własnego wynosi </a:t>
          </a:r>
          <a:r>
            <a:rPr lang="pl-PL" sz="1400" b="1" dirty="0" smtClean="0">
              <a:solidFill>
                <a:srgbClr val="FF0000"/>
              </a:solidFill>
            </a:rPr>
            <a:t>5%</a:t>
          </a:r>
          <a:r>
            <a:rPr lang="pl-PL" sz="1400" dirty="0" smtClean="0"/>
            <a:t> wydatków </a:t>
          </a:r>
          <a:r>
            <a:rPr lang="pl-PL" sz="1400" dirty="0" err="1" smtClean="0"/>
            <a:t>kwalifikowalnych</a:t>
          </a:r>
          <a:r>
            <a:rPr lang="pl-PL" sz="1400" dirty="0" smtClean="0"/>
            <a:t> projektu w zakresie projektów typu </a:t>
          </a:r>
          <a:br>
            <a:rPr lang="pl-PL" sz="1400" dirty="0" smtClean="0"/>
          </a:br>
          <a:r>
            <a:rPr lang="pl-PL" sz="1400" b="1" dirty="0" smtClean="0">
              <a:solidFill>
                <a:srgbClr val="FF0000"/>
              </a:solidFill>
            </a:rPr>
            <a:t>10.1.B i 10.1.C.</a:t>
          </a:r>
          <a:endParaRPr lang="pl-PL" sz="1400" b="1" dirty="0">
            <a:solidFill>
              <a:srgbClr val="FF0000"/>
            </a:solidFill>
          </a:endParaRPr>
        </a:p>
      </dgm:t>
    </dgm:pt>
    <dgm:pt modelId="{602E3D0B-C9CE-4FBC-9ACD-217E898085FD}" type="parTrans" cxnId="{14E51896-C3D4-44B1-997F-EFFD05C3CAE2}">
      <dgm:prSet/>
      <dgm:spPr/>
      <dgm:t>
        <a:bodyPr/>
        <a:lstStyle/>
        <a:p>
          <a:endParaRPr lang="pl-PL"/>
        </a:p>
      </dgm:t>
    </dgm:pt>
    <dgm:pt modelId="{4EF5EA23-E22F-464B-980F-D69645D640F2}" type="sibTrans" cxnId="{14E51896-C3D4-44B1-997F-EFFD05C3CAE2}">
      <dgm:prSet/>
      <dgm:spPr/>
      <dgm:t>
        <a:bodyPr/>
        <a:lstStyle/>
        <a:p>
          <a:endParaRPr lang="pl-PL"/>
        </a:p>
      </dgm:t>
    </dgm:pt>
    <dgm:pt modelId="{6EC291E7-E3CC-44A7-A392-452B8D7D4F70}">
      <dgm:prSet custT="1"/>
      <dgm:spPr/>
      <dgm:t>
        <a:bodyPr/>
        <a:lstStyle/>
        <a:p>
          <a:r>
            <a:rPr lang="pl-PL" sz="1400" dirty="0" smtClean="0"/>
            <a:t>W przypadku występowania w projekcie </a:t>
          </a:r>
          <a:r>
            <a:rPr lang="pl-PL" sz="1400" b="1" dirty="0" smtClean="0">
              <a:solidFill>
                <a:srgbClr val="FF0000"/>
              </a:solidFill>
            </a:rPr>
            <a:t>różnych typów wparcia, wśród których występuje typ 10.1.A</a:t>
          </a:r>
          <a:r>
            <a:rPr lang="pl-PL" sz="1400" dirty="0" smtClean="0"/>
            <a:t>, minimalny wkład własny Wnioskodawcy wynosi </a:t>
          </a:r>
          <a:r>
            <a:rPr lang="pl-PL" sz="1400" b="1" dirty="0" smtClean="0">
              <a:solidFill>
                <a:srgbClr val="FF0000"/>
              </a:solidFill>
            </a:rPr>
            <a:t>15%</a:t>
          </a:r>
          <a:r>
            <a:rPr lang="pl-PL" sz="1400" dirty="0" smtClean="0"/>
            <a:t>. </a:t>
          </a:r>
          <a:endParaRPr lang="pl-PL" sz="1400" dirty="0">
            <a:solidFill>
              <a:srgbClr val="B466E0"/>
            </a:solidFill>
          </a:endParaRPr>
        </a:p>
      </dgm:t>
    </dgm:pt>
    <dgm:pt modelId="{074F9A62-21B9-4A0C-8706-6B838F8B1D82}" type="parTrans" cxnId="{6D9153CF-DE24-43AA-837E-B68DF56F46D5}">
      <dgm:prSet/>
      <dgm:spPr/>
      <dgm:t>
        <a:bodyPr/>
        <a:lstStyle/>
        <a:p>
          <a:endParaRPr lang="pl-PL"/>
        </a:p>
      </dgm:t>
    </dgm:pt>
    <dgm:pt modelId="{8D91D18E-BA59-4A8E-9C6C-CC60D9BFBBDB}" type="sibTrans" cxnId="{6D9153CF-DE24-43AA-837E-B68DF56F46D5}">
      <dgm:prSet/>
      <dgm:spPr/>
      <dgm:t>
        <a:bodyPr/>
        <a:lstStyle/>
        <a:p>
          <a:endParaRPr lang="pl-PL"/>
        </a:p>
      </dgm:t>
    </dgm:pt>
    <dgm:pt modelId="{AAC16F9B-DA7F-4A5B-9E3E-FA71D823257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Minimalny udział wkładu własnego wynosi </a:t>
          </a:r>
          <a:r>
            <a:rPr lang="pl-PL" sz="1400" b="1" dirty="0" smtClean="0">
              <a:solidFill>
                <a:srgbClr val="FF0000"/>
              </a:solidFill>
            </a:rPr>
            <a:t>15%</a:t>
          </a:r>
          <a:r>
            <a:rPr lang="pl-PL" sz="1400" dirty="0" smtClean="0">
              <a:solidFill>
                <a:srgbClr val="FF0000"/>
              </a:solidFill>
            </a:rPr>
            <a:t> </a:t>
          </a:r>
          <a:r>
            <a:rPr lang="pl-PL" sz="1400" dirty="0" smtClean="0"/>
            <a:t>wydatków </a:t>
          </a:r>
          <a:r>
            <a:rPr lang="pl-PL" sz="1400" dirty="0" err="1" smtClean="0"/>
            <a:t>kwalifikowalnych</a:t>
          </a:r>
          <a:r>
            <a:rPr lang="pl-PL" sz="1400" dirty="0" smtClean="0"/>
            <a:t> projektu w zakresie projektów </a:t>
          </a:r>
          <a:r>
            <a:rPr lang="pl-PL" sz="1400" b="1" dirty="0" smtClean="0"/>
            <a:t>typu </a:t>
          </a:r>
          <a:r>
            <a:rPr lang="pl-PL" sz="1400" b="1" dirty="0" smtClean="0">
              <a:solidFill>
                <a:srgbClr val="FF0000"/>
              </a:solidFill>
            </a:rPr>
            <a:t>10.1.A</a:t>
          </a:r>
          <a:endParaRPr lang="pl-PL" sz="1400" b="1" dirty="0">
            <a:solidFill>
              <a:srgbClr val="FF0000"/>
            </a:solidFill>
          </a:endParaRPr>
        </a:p>
      </dgm:t>
    </dgm:pt>
    <dgm:pt modelId="{669F68DC-BA27-473C-B398-420A527B9A09}" type="parTrans" cxnId="{127E00EB-D99E-42CF-A697-BFF77182949F}">
      <dgm:prSet/>
      <dgm:spPr/>
    </dgm:pt>
    <dgm:pt modelId="{4E62F9EC-70E3-4B7E-BD13-884FCB38A1F1}" type="sibTrans" cxnId="{127E00EB-D99E-42CF-A697-BFF77182949F}">
      <dgm:prSet/>
      <dgm:spPr/>
    </dgm:pt>
    <dgm:pt modelId="{9EEBEF15-B906-40CE-B9B7-8D63BC00C7A7}">
      <dgm:prSet custT="1"/>
      <dgm:spPr/>
      <dgm:t>
        <a:bodyPr/>
        <a:lstStyle/>
        <a:p>
          <a:r>
            <a:rPr lang="pl-PL" sz="1400" dirty="0" smtClean="0">
              <a:solidFill>
                <a:schemeClr val="tx1"/>
              </a:solidFill>
            </a:rPr>
            <a:t>Okres realizacji </a:t>
          </a:r>
          <a:r>
            <a:rPr lang="pl-PL" sz="1400" dirty="0" err="1" smtClean="0">
              <a:solidFill>
                <a:schemeClr val="tx1"/>
              </a:solidFill>
            </a:rPr>
            <a:t>max</a:t>
          </a:r>
          <a:r>
            <a:rPr lang="pl-PL" sz="1400" dirty="0" smtClean="0">
              <a:solidFill>
                <a:schemeClr val="tx1"/>
              </a:solidFill>
            </a:rPr>
            <a:t>. 24 miesiące</a:t>
          </a:r>
          <a:endParaRPr lang="pl-PL" sz="1400" dirty="0">
            <a:solidFill>
              <a:schemeClr val="tx1"/>
            </a:solidFill>
          </a:endParaRPr>
        </a:p>
      </dgm:t>
    </dgm:pt>
    <dgm:pt modelId="{6BE01072-4C11-4415-8A83-8A6F77B994C4}" type="parTrans" cxnId="{A67496E4-0618-4E79-94CA-96BB12F0C9C6}">
      <dgm:prSet/>
      <dgm:spPr/>
    </dgm:pt>
    <dgm:pt modelId="{675E85A4-7423-420E-9142-B543764F7BDA}" type="sibTrans" cxnId="{A67496E4-0618-4E79-94CA-96BB12F0C9C6}">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1CC0873B-88F9-4734-91ED-85799E5C17CB}" type="presOf" srcId="{621AB93B-5B7B-404A-AAC6-82585374894E}" destId="{30A5BAFA-D867-4432-A555-078896BF780D}" srcOrd="0" destOrd="0" presId="urn:microsoft.com/office/officeart/2005/8/layout/vList5"/>
    <dgm:cxn modelId="{8A4F3B11-EC13-43D6-9155-59C4CF0BEE13}" type="presOf" srcId="{1A53B528-4B73-4476-AAA3-DA53D8694E89}" destId="{A82570EB-9047-4C30-B34C-BC41F943A042}" srcOrd="0" destOrd="0" presId="urn:microsoft.com/office/officeart/2005/8/layout/vList5"/>
    <dgm:cxn modelId="{69FC0A61-90F6-45D3-9326-0FC12A6A5F5C}" type="presOf" srcId="{AAC16F9B-DA7F-4A5B-9E3E-FA71D823257C}" destId="{5DB3C171-F262-490B-B8BB-BFFA46B0586B}" srcOrd="0" destOrd="1" presId="urn:microsoft.com/office/officeart/2005/8/layout/vList5"/>
    <dgm:cxn modelId="{6D9153CF-DE24-43AA-837E-B68DF56F46D5}" srcId="{621AB93B-5B7B-404A-AAC6-82585374894E}" destId="{6EC291E7-E3CC-44A7-A392-452B8D7D4F70}" srcOrd="3" destOrd="0" parTransId="{074F9A62-21B9-4A0C-8706-6B838F8B1D82}" sibTransId="{8D91D18E-BA59-4A8E-9C6C-CC60D9BFBBDB}"/>
    <dgm:cxn modelId="{127E00EB-D99E-42CF-A697-BFF77182949F}" srcId="{621AB93B-5B7B-404A-AAC6-82585374894E}" destId="{AAC16F9B-DA7F-4A5B-9E3E-FA71D823257C}" srcOrd="1" destOrd="0" parTransId="{669F68DC-BA27-473C-B398-420A527B9A09}" sibTransId="{4E62F9EC-70E3-4B7E-BD13-884FCB38A1F1}"/>
    <dgm:cxn modelId="{99FBE938-081F-4BCA-A3B5-3C71E8258FFA}" type="presOf" srcId="{9EEBEF15-B906-40CE-B9B7-8D63BC00C7A7}" destId="{5DB3C171-F262-490B-B8BB-BFFA46B0586B}" srcOrd="0" destOrd="4"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1F9DEE13-5329-4785-B28A-092462235442}" type="presOf" srcId="{6EC291E7-E3CC-44A7-A392-452B8D7D4F70}" destId="{5DB3C171-F262-490B-B8BB-BFFA46B0586B}" srcOrd="0" destOrd="3" presId="urn:microsoft.com/office/officeart/2005/8/layout/vList5"/>
    <dgm:cxn modelId="{507730E5-30C7-4A8D-AA7F-384E2AA28A2E}" type="presOf" srcId="{35F5AB58-8432-4126-87DF-F272CDCC1D7A}" destId="{5DB3C171-F262-490B-B8BB-BFFA46B0586B}" srcOrd="0" destOrd="2" presId="urn:microsoft.com/office/officeart/2005/8/layout/vList5"/>
    <dgm:cxn modelId="{14E51896-C3D4-44B1-997F-EFFD05C3CAE2}" srcId="{621AB93B-5B7B-404A-AAC6-82585374894E}" destId="{35F5AB58-8432-4126-87DF-F272CDCC1D7A}" srcOrd="2" destOrd="0" parTransId="{602E3D0B-C9CE-4FBC-9ACD-217E898085FD}" sibTransId="{4EF5EA23-E22F-464B-980F-D69645D640F2}"/>
    <dgm:cxn modelId="{A67496E4-0618-4E79-94CA-96BB12F0C9C6}" srcId="{621AB93B-5B7B-404A-AAC6-82585374894E}" destId="{9EEBEF15-B906-40CE-B9B7-8D63BC00C7A7}" srcOrd="4" destOrd="0" parTransId="{6BE01072-4C11-4415-8A83-8A6F77B994C4}" sibTransId="{675E85A4-7423-420E-9142-B543764F7BDA}"/>
    <dgm:cxn modelId="{99DE34DE-9952-4AB4-ABC4-51676795C39C}" type="presOf" srcId="{32EE9BBF-B02B-4DE9-A826-A3930A24887B}" destId="{5DB3C171-F262-490B-B8BB-BFFA46B0586B}" srcOrd="0" destOrd="0" presId="urn:microsoft.com/office/officeart/2005/8/layout/vList5"/>
    <dgm:cxn modelId="{83B86E3B-0F1C-47AF-B763-3FF4F30EEE65}" type="presParOf" srcId="{A82570EB-9047-4C30-B34C-BC41F943A042}" destId="{74CEAA77-1A9F-4EE7-8009-B36DC94847D6}" srcOrd="0" destOrd="0" presId="urn:microsoft.com/office/officeart/2005/8/layout/vList5"/>
    <dgm:cxn modelId="{D4BD7A25-FE84-4F31-B23B-797325CCA009}" type="presParOf" srcId="{74CEAA77-1A9F-4EE7-8009-B36DC94847D6}" destId="{30A5BAFA-D867-4432-A555-078896BF780D}" srcOrd="0" destOrd="0" presId="urn:microsoft.com/office/officeart/2005/8/layout/vList5"/>
    <dgm:cxn modelId="{170BB1C6-43F3-4839-8E09-1B0032654DAB}"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2018-01-25</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xmlns=""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2018-01-25</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xmlns=""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xmlns=""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xmlns="" val="2558622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1200" kern="1200" baseline="0" dirty="0" smtClean="0">
                <a:solidFill>
                  <a:schemeClr val="tx1"/>
                </a:solidFill>
                <a:latin typeface="+mn-lt"/>
                <a:ea typeface="+mn-ea"/>
                <a:cs typeface="+mn-cs"/>
              </a:rPr>
              <a:t>kompetencje </a:t>
            </a:r>
            <a:r>
              <a:rPr lang="pl-PL" sz="1200" b="1" kern="1200" baseline="0" dirty="0" smtClean="0">
                <a:solidFill>
                  <a:schemeClr val="tx1"/>
                </a:solidFill>
                <a:latin typeface="+mn-lt"/>
                <a:ea typeface="+mn-ea"/>
                <a:cs typeface="+mn-cs"/>
              </a:rPr>
              <a:t>emocjonalno-społeczne – </a:t>
            </a:r>
            <a:r>
              <a:rPr lang="pl-PL" sz="1200" b="0" kern="1200" baseline="0" dirty="0" smtClean="0">
                <a:solidFill>
                  <a:schemeClr val="tx1"/>
                </a:solidFill>
                <a:latin typeface="+mn-lt"/>
                <a:ea typeface="+mn-ea"/>
                <a:cs typeface="+mn-cs"/>
              </a:rPr>
              <a:t>umiejętności komunikacyjne, rozpoznawania</a:t>
            </a:r>
          </a:p>
          <a:p>
            <a:r>
              <a:rPr lang="pl-PL" sz="1200" kern="1200" baseline="0" dirty="0" smtClean="0">
                <a:solidFill>
                  <a:schemeClr val="tx1"/>
                </a:solidFill>
                <a:latin typeface="+mn-lt"/>
                <a:ea typeface="+mn-ea"/>
                <a:cs typeface="+mn-cs"/>
              </a:rPr>
              <a:t>i kierowania swoimi emocjami, budowania dobrych relacji z innymi, ustalania i osiągania</a:t>
            </a:r>
          </a:p>
          <a:p>
            <a:r>
              <a:rPr lang="pl-PL" sz="1200" kern="1200" baseline="0" dirty="0" smtClean="0">
                <a:solidFill>
                  <a:schemeClr val="tx1"/>
                </a:solidFill>
                <a:latin typeface="+mn-lt"/>
                <a:ea typeface="+mn-ea"/>
                <a:cs typeface="+mn-cs"/>
              </a:rPr>
              <a:t>pozytywnych celów, a także ograniczania destrukcyjnych czy agresywnych zachowań.</a:t>
            </a:r>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xmlns="" val="161391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xmlns="" val="15346141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Fakt nabycia kompetencji będzie weryfikowany w ramach następujących etapów:</a:t>
            </a:r>
          </a:p>
          <a:p>
            <a:r>
              <a:rPr lang="pl-PL" sz="1200" kern="1200" dirty="0" smtClean="0">
                <a:solidFill>
                  <a:schemeClr val="tx1"/>
                </a:solidFill>
                <a:latin typeface="+mn-lt"/>
                <a:ea typeface="+mn-ea"/>
                <a:cs typeface="+mn-cs"/>
              </a:rPr>
              <a:t>a) ETAP I – Zakres – zdefiniowanie w ramach wniosku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o dofinansowanie lub w regulaminie konkursu grupy docelowej do objęcia wsparciem oraz wybranie obszaru interwencji EFS, który będzie poddany ocenie,</a:t>
            </a:r>
          </a:p>
          <a:p>
            <a:r>
              <a:rPr lang="pl-PL" sz="1200" kern="1200" dirty="0" smtClean="0">
                <a:solidFill>
                  <a:schemeClr val="tx1"/>
                </a:solidFill>
                <a:latin typeface="+mn-lt"/>
                <a:ea typeface="+mn-ea"/>
                <a:cs typeface="+mn-cs"/>
              </a:rPr>
              <a:t>b) ETAP II – Wzorzec – zdefiniowanie we wniosku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o dofinansowanie lub w regulaminie konkursu standardu wymagań, tj. efektów uczenia się, które osiągną uczestnicy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w wyniku przeprowadzonych działań projektowych,</a:t>
            </a:r>
          </a:p>
          <a:p>
            <a:r>
              <a:rPr lang="pl-PL" sz="1200" kern="1200" dirty="0" smtClean="0">
                <a:solidFill>
                  <a:schemeClr val="tx1"/>
                </a:solidFill>
                <a:latin typeface="+mn-lt"/>
                <a:ea typeface="+mn-ea"/>
                <a:cs typeface="+mn-cs"/>
              </a:rPr>
              <a:t>c) ETAP III – Ocena – przeprowadzenie weryfikacji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na podstawie opracowanych kryteriów oceny po zakończeniu</a:t>
            </a:r>
          </a:p>
          <a:p>
            <a:r>
              <a:rPr lang="pl-PL" sz="1200" kern="1200" dirty="0" smtClean="0">
                <a:solidFill>
                  <a:schemeClr val="tx1"/>
                </a:solidFill>
                <a:latin typeface="+mn-lt"/>
                <a:ea typeface="+mn-ea"/>
                <a:cs typeface="+mn-cs"/>
              </a:rPr>
              <a:t>wsparcia udzielanego danej osobie,</a:t>
            </a:r>
          </a:p>
          <a:p>
            <a:r>
              <a:rPr lang="pl-PL" sz="1200" kern="1200" dirty="0" smtClean="0">
                <a:solidFill>
                  <a:schemeClr val="tx1"/>
                </a:solidFill>
                <a:latin typeface="+mn-lt"/>
                <a:ea typeface="+mn-ea"/>
                <a:cs typeface="+mn-cs"/>
              </a:rPr>
              <a:t>d) ETAP IV – Porównanie – </a:t>
            </a:r>
            <a:r>
              <a:rPr lang="pl-PL" sz="1200" kern="1200" dirty="0" err="1" smtClean="0">
                <a:solidFill>
                  <a:schemeClr val="tx1"/>
                </a:solidFill>
                <a:latin typeface="+mn-lt"/>
                <a:ea typeface="+mn-ea"/>
                <a:cs typeface="+mn-cs"/>
              </a:rPr>
              <a:t>porównanie</a:t>
            </a:r>
            <a:r>
              <a:rPr lang="pl-PL" sz="1200" kern="1200" dirty="0" smtClean="0">
                <a:solidFill>
                  <a:schemeClr val="tx1"/>
                </a:solidFill>
                <a:latin typeface="+mn-lt"/>
                <a:ea typeface="+mn-ea"/>
                <a:cs typeface="+mn-cs"/>
              </a:rPr>
              <a:t> uzyskanych wyników etapu III (ocena) z przyjętymi wymaganiami (określonymi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na etapie II efektami uczenia się) po zakończeniu wsparcia udzielanego danej osobie.</a:t>
            </a: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lvl="0"/>
            <a:r>
              <a:rPr lang="pl-PL" sz="1200" dirty="0" smtClean="0"/>
              <a:t>Fakt nabycia kompetencji będzie weryfikowany w ramach następujących etapów:</a:t>
            </a:r>
            <a:br>
              <a:rPr lang="pl-PL" sz="1200" dirty="0" smtClean="0"/>
            </a:br>
            <a:r>
              <a:rPr lang="pl-PL" sz="1200" dirty="0" smtClean="0"/>
              <a:t>a) ETAP I – Zakres – zdefiniowanie w ramach wniosku o dofinansowanie grupy docelowej do objęcia wsparciem oraz wybranie obszaru interwencji EFS, który będzie poddany ocenie,</a:t>
            </a:r>
            <a:br>
              <a:rPr lang="pl-PL" sz="1200" dirty="0" smtClean="0"/>
            </a:br>
            <a:r>
              <a:rPr lang="pl-PL" sz="1200" dirty="0" smtClean="0"/>
              <a:t>b) ETAP II – Wzorzec – określony przed rozpoczęciem form wsparcia i zrealizowany w projekcie standard wymagań, tj. efektów uczenia się, które osiągną uczestnicy w wyniku przeprowadzonych działań projektowych. Sposób (miejsce) definiowania informacji wymaganych w etapie II powinien zostać określony przez instytucję organizującą konkurs/ przeprowadzającą  nabór projektów..</a:t>
            </a:r>
          </a:p>
          <a:p>
            <a:pPr lvl="0"/>
            <a:r>
              <a:rPr lang="pl-PL" sz="1200" dirty="0" smtClean="0"/>
              <a:t>c) ETAP III – Ocena – przeprowadzenie weryfikacji na podstawie opracowanych kryteriów oceny po zakończeniu wsparcia udzielanego danej osobie,</a:t>
            </a:r>
          </a:p>
          <a:p>
            <a:pPr lvl="0"/>
            <a:r>
              <a:rPr lang="pl-PL" sz="1200" dirty="0" smtClean="0"/>
              <a:t>d) ETAP IV – Porównanie – </a:t>
            </a:r>
            <a:r>
              <a:rPr lang="pl-PL" sz="1200" dirty="0" err="1" smtClean="0"/>
              <a:t>porównanie</a:t>
            </a:r>
            <a:r>
              <a:rPr lang="pl-PL" sz="1200" dirty="0" smtClean="0"/>
              <a:t> uzyskanych wyników etapu III (ocena) z przyjętymi wymaganiami (określonymi na etapie II efektami uczenia się) po zakończeniu wsparcia udzielanego danej osobie.</a:t>
            </a:r>
            <a:br>
              <a:rPr lang="pl-PL" sz="1200" dirty="0" smtClean="0"/>
            </a:br>
            <a:endParaRPr lang="pl-PL" sz="1200"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 xmlns:p14="http://schemas.microsoft.com/office/powerpoint/2010/main" val="1202076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40</a:t>
            </a:fld>
            <a:endParaRPr lang="pl-PL" altLang="pl-PL">
              <a:solidFill>
                <a:prstClr val="black"/>
              </a:solidFill>
            </a:endParaRPr>
          </a:p>
        </p:txBody>
      </p:sp>
    </p:spTree>
    <p:extLst>
      <p:ext uri="{BB962C8B-B14F-4D97-AF65-F5344CB8AC3E}">
        <p14:creationId xmlns:p14="http://schemas.microsoft.com/office/powerpoint/2010/main" xmlns="" val="26476385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2018-01-25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2018-01-25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2018-01-25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2018-01-25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2018-01-25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2018-01-25</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2018-01-25</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2018-01-25</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2018-01-25</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2018-01-25</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2018-01-25</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2018-01-25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971600" y="1484784"/>
            <a:ext cx="7272808" cy="4708981"/>
          </a:xfrm>
          <a:prstGeom prst="rect">
            <a:avLst/>
          </a:prstGeom>
        </p:spPr>
        <p:txBody>
          <a:bodyPr wrap="square">
            <a:spAutoFit/>
          </a:bodyPr>
          <a:lstStyle/>
          <a:p>
            <a:pPr algn="ctr" eaLnBrk="1" hangingPunct="1"/>
            <a:r>
              <a:rPr lang="pl-PL" sz="2000" b="1" dirty="0" smtClean="0">
                <a:latin typeface="+mn-lt"/>
              </a:rPr>
              <a:t>Podstawowe informacje dot. naboru wniosków                                          o dofinansowanie w trybie konkursowym  </a:t>
            </a:r>
          </a:p>
          <a:p>
            <a:pPr algn="ctr"/>
            <a:r>
              <a:rPr lang="pl-PL" sz="2000" b="1" dirty="0" smtClean="0">
                <a:latin typeface="+mn-lt"/>
              </a:rPr>
              <a:t>dla </a:t>
            </a:r>
          </a:p>
          <a:p>
            <a:pPr algn="ctr"/>
            <a:r>
              <a:rPr lang="pl-PL" sz="2000" b="1" dirty="0" smtClean="0">
                <a:latin typeface="+mn-lt"/>
              </a:rPr>
              <a:t>Osi Priorytetowej 10 EDUKACJA </a:t>
            </a:r>
          </a:p>
          <a:p>
            <a:pPr algn="ctr"/>
            <a:r>
              <a:rPr lang="pl-PL" sz="2000" b="1" dirty="0" smtClean="0">
                <a:latin typeface="+mn-lt"/>
              </a:rPr>
              <a:t>Działanie 10.1</a:t>
            </a:r>
          </a:p>
          <a:p>
            <a:pPr algn="ctr"/>
            <a:endParaRPr lang="pl-PL" sz="2000" b="1" dirty="0" smtClean="0">
              <a:latin typeface="+mn-lt"/>
            </a:endParaRPr>
          </a:p>
          <a:p>
            <a:pPr algn="ctr"/>
            <a:r>
              <a:rPr lang="pl-PL" sz="2000" b="1" dirty="0" err="1" smtClean="0">
                <a:latin typeface="+mn-lt"/>
              </a:rPr>
              <a:t>Poddziałanie</a:t>
            </a:r>
            <a:r>
              <a:rPr lang="pl-PL" sz="2000" b="1" dirty="0" smtClean="0">
                <a:latin typeface="+mn-lt"/>
              </a:rPr>
              <a:t> 10.1.2 Zapewnienie równego dostępu do wysokiej jakości edukacji przedszkolnej – </a:t>
            </a:r>
            <a:r>
              <a:rPr lang="pl-PL" sz="2000" b="1" dirty="0" smtClean="0">
                <a:solidFill>
                  <a:srgbClr val="FF0000"/>
                </a:solidFill>
                <a:latin typeface="+mn-lt"/>
              </a:rPr>
              <a:t>nabór dla ZIT </a:t>
            </a:r>
            <a:r>
              <a:rPr lang="pl-PL" sz="2000" b="1" dirty="0" err="1" smtClean="0">
                <a:solidFill>
                  <a:srgbClr val="FF0000"/>
                </a:solidFill>
                <a:latin typeface="+mn-lt"/>
              </a:rPr>
              <a:t>WrOF</a:t>
            </a:r>
            <a:endParaRPr lang="pl-PL" sz="2000" b="1" dirty="0" smtClean="0">
              <a:solidFill>
                <a:srgbClr val="FF0000"/>
              </a:solidFill>
              <a:latin typeface="+mn-lt"/>
            </a:endParaRPr>
          </a:p>
          <a:p>
            <a:pPr algn="ctr"/>
            <a:r>
              <a:rPr lang="pl-PL" sz="2000" b="1" dirty="0" err="1" smtClean="0">
                <a:latin typeface="+mn-lt"/>
              </a:rPr>
              <a:t>Poddziałanie</a:t>
            </a:r>
            <a:r>
              <a:rPr lang="pl-PL" sz="2000" b="1" dirty="0" smtClean="0">
                <a:latin typeface="+mn-lt"/>
              </a:rPr>
              <a:t> 10.1.3 Zapewnienie równego dostępu do wysokiej jakości edukacji przedszkolnej – </a:t>
            </a:r>
            <a:r>
              <a:rPr lang="pl-PL" sz="2000" b="1" dirty="0" smtClean="0">
                <a:solidFill>
                  <a:srgbClr val="FF0000"/>
                </a:solidFill>
                <a:latin typeface="+mn-lt"/>
              </a:rPr>
              <a:t>nabór dla ZIT AJ</a:t>
            </a:r>
          </a:p>
          <a:p>
            <a:pPr algn="ctr"/>
            <a:r>
              <a:rPr lang="pl-PL" sz="2000" b="1" dirty="0" err="1" smtClean="0">
                <a:latin typeface="+mn-lt"/>
              </a:rPr>
              <a:t>Poddziałanie</a:t>
            </a:r>
            <a:r>
              <a:rPr lang="pl-PL" sz="2000" b="1" dirty="0" smtClean="0">
                <a:latin typeface="+mn-lt"/>
              </a:rPr>
              <a:t> 10.1.4 Zapewnienie równego dostępu do wysokiej jakości edukacji przedszkolnej – </a:t>
            </a:r>
            <a:r>
              <a:rPr lang="pl-PL" sz="2000" b="1" dirty="0" smtClean="0">
                <a:solidFill>
                  <a:srgbClr val="FF0000"/>
                </a:solidFill>
                <a:latin typeface="+mn-lt"/>
              </a:rPr>
              <a:t>nabór dla ZIT AW</a:t>
            </a:r>
          </a:p>
          <a:p>
            <a:pPr algn="ctr"/>
            <a:endParaRPr lang="pl-PL" sz="2000" b="1" dirty="0" smtClean="0">
              <a:latin typeface="+mn-lt"/>
            </a:endParaRPr>
          </a:p>
          <a:p>
            <a:pPr algn="ctr"/>
            <a:endParaRPr lang="pl-PL" sz="2000" b="1" dirty="0" smtClean="0">
              <a:latin typeface="+mn-lt"/>
            </a:endParaRPr>
          </a:p>
          <a:p>
            <a:pPr algn="ctr"/>
            <a:endParaRPr lang="pl-PL" sz="2000" b="1" u="sng" dirty="0" smtClean="0">
              <a:latin typeface="+mn-lt"/>
            </a:endParaRPr>
          </a:p>
        </p:txBody>
      </p:sp>
      <p:sp>
        <p:nvSpPr>
          <p:cNvPr id="7" name="pole tekstowe 6"/>
          <p:cNvSpPr txBox="1"/>
          <p:nvPr/>
        </p:nvSpPr>
        <p:spPr>
          <a:xfrm>
            <a:off x="6588224" y="5949280"/>
            <a:ext cx="2088232" cy="288032"/>
          </a:xfrm>
          <a:prstGeom prst="rect">
            <a:avLst/>
          </a:prstGeom>
          <a:noFill/>
        </p:spPr>
        <p:txBody>
          <a:bodyPr wrap="square" rtlCol="0">
            <a:normAutofit fontScale="77500" lnSpcReduction="20000"/>
          </a:bodyPr>
          <a:lstStyle/>
          <a:p>
            <a:r>
              <a:rPr lang="pl-PL" b="1" dirty="0" smtClean="0"/>
              <a:t>Wrocław, 26.01.2018 r.</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Możliwości łączenia typów projektów</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62500" lnSpcReduction="20000"/>
          </a:bodyPr>
          <a:lstStyle/>
          <a:p>
            <a:pPr marL="0" indent="0">
              <a:buNone/>
            </a:pPr>
            <a:endParaRPr lang="pl-PL" sz="1600" b="1" i="1" u="sng" dirty="0" smtClean="0"/>
          </a:p>
          <a:p>
            <a:pPr algn="just"/>
            <a:endParaRPr lang="pl-PL" sz="2600" dirty="0" smtClean="0">
              <a:latin typeface="+mn-lt"/>
            </a:endParaRPr>
          </a:p>
          <a:p>
            <a:pPr algn="just"/>
            <a:r>
              <a:rPr lang="pl-PL" sz="2600" dirty="0" smtClean="0">
                <a:latin typeface="+mn-lt"/>
              </a:rPr>
              <a:t>Projekty, które zakładają tworzenie nowych miejsc przedszkolnych, realizowane są jako typ 10.1.A. </a:t>
            </a:r>
            <a:r>
              <a:rPr lang="pl-PL" sz="2600" b="1" dirty="0" smtClean="0">
                <a:latin typeface="+mn-lt"/>
              </a:rPr>
              <a:t>Typ 10.1.A może być </a:t>
            </a:r>
            <a:r>
              <a:rPr lang="pl-PL" sz="2600" dirty="0" smtClean="0">
                <a:latin typeface="+mn-lt"/>
              </a:rPr>
              <a:t>realizowany jako </a:t>
            </a:r>
            <a:r>
              <a:rPr lang="pl-PL" sz="2600" b="1" dirty="0" smtClean="0">
                <a:latin typeface="+mn-lt"/>
              </a:rPr>
              <a:t>samodzielny</a:t>
            </a:r>
            <a:r>
              <a:rPr lang="pl-PL" sz="2600" dirty="0" smtClean="0">
                <a:latin typeface="+mn-lt"/>
              </a:rPr>
              <a:t> typ projektu </a:t>
            </a:r>
            <a:r>
              <a:rPr lang="pl-PL" sz="2600" b="1" dirty="0" smtClean="0">
                <a:latin typeface="+mn-lt"/>
              </a:rPr>
              <a:t>lub</a:t>
            </a:r>
            <a:r>
              <a:rPr lang="pl-PL" sz="2600" dirty="0" smtClean="0">
                <a:latin typeface="+mn-lt"/>
              </a:rPr>
              <a:t> </a:t>
            </a:r>
            <a:r>
              <a:rPr lang="pl-PL" sz="2600" b="1" dirty="0" smtClean="0">
                <a:latin typeface="+mn-lt"/>
              </a:rPr>
              <a:t>połączony </a:t>
            </a:r>
            <a:br>
              <a:rPr lang="pl-PL" sz="2600" b="1" dirty="0" smtClean="0">
                <a:latin typeface="+mn-lt"/>
              </a:rPr>
            </a:br>
            <a:r>
              <a:rPr lang="pl-PL" sz="2600" b="1" dirty="0" smtClean="0">
                <a:latin typeface="+mn-lt"/>
              </a:rPr>
              <a:t>z</a:t>
            </a:r>
            <a:r>
              <a:rPr lang="pl-PL" sz="2600" dirty="0" smtClean="0">
                <a:latin typeface="+mn-lt"/>
              </a:rPr>
              <a:t> typami uzupełniającymi: </a:t>
            </a:r>
            <a:r>
              <a:rPr lang="pl-PL" sz="2600" b="1" dirty="0" smtClean="0">
                <a:latin typeface="+mn-lt"/>
              </a:rPr>
              <a:t>10.1.B i/lub 10.1.C</a:t>
            </a:r>
            <a:r>
              <a:rPr lang="pl-PL" sz="2600" dirty="0" smtClean="0">
                <a:latin typeface="+mn-lt"/>
              </a:rPr>
              <a:t>.</a:t>
            </a:r>
          </a:p>
          <a:p>
            <a:pPr algn="just"/>
            <a:r>
              <a:rPr lang="pl-PL" sz="2600" dirty="0" smtClean="0">
                <a:latin typeface="+mn-lt"/>
              </a:rPr>
              <a:t> </a:t>
            </a:r>
          </a:p>
          <a:p>
            <a:pPr algn="just"/>
            <a:r>
              <a:rPr lang="pl-PL" sz="2600" dirty="0" smtClean="0">
                <a:latin typeface="+mn-lt"/>
              </a:rPr>
              <a:t>Typ projektu </a:t>
            </a:r>
            <a:r>
              <a:rPr lang="pl-PL" sz="2600" b="1" dirty="0" smtClean="0">
                <a:latin typeface="+mn-lt"/>
              </a:rPr>
              <a:t>10.1.B</a:t>
            </a:r>
            <a:r>
              <a:rPr lang="pl-PL" sz="2600" dirty="0" smtClean="0">
                <a:latin typeface="+mn-lt"/>
              </a:rPr>
              <a:t> </a:t>
            </a:r>
            <a:r>
              <a:rPr lang="pl-PL" sz="2600" b="1" dirty="0" smtClean="0">
                <a:latin typeface="+mn-lt"/>
              </a:rPr>
              <a:t>może być realizowany samodzielnie</a:t>
            </a:r>
            <a:r>
              <a:rPr lang="pl-PL" sz="2600" dirty="0" smtClean="0">
                <a:latin typeface="+mn-lt"/>
              </a:rPr>
              <a:t>, </a:t>
            </a:r>
            <a:r>
              <a:rPr lang="pl-PL" sz="2600" b="1" dirty="0" smtClean="0">
                <a:latin typeface="+mn-lt"/>
              </a:rPr>
              <a:t>o ile wiodące i dominujące wsparcie</a:t>
            </a:r>
            <a:r>
              <a:rPr lang="pl-PL" sz="2600" dirty="0" smtClean="0">
                <a:latin typeface="+mn-lt"/>
              </a:rPr>
              <a:t> (zarówno merytorycznie, jak i finansowo) </a:t>
            </a:r>
            <a:r>
              <a:rPr lang="pl-PL" sz="2600" b="1" dirty="0" smtClean="0">
                <a:latin typeface="+mn-lt"/>
              </a:rPr>
              <a:t>skierowane jest do dzieci </a:t>
            </a:r>
            <a:br>
              <a:rPr lang="pl-PL" sz="2600" b="1" dirty="0" smtClean="0">
                <a:latin typeface="+mn-lt"/>
              </a:rPr>
            </a:br>
            <a:r>
              <a:rPr lang="pl-PL" sz="2600" b="1" dirty="0" smtClean="0">
                <a:latin typeface="+mn-lt"/>
              </a:rPr>
              <a:t>z </a:t>
            </a:r>
            <a:r>
              <a:rPr lang="pl-PL" sz="2600" b="1" dirty="0" err="1" smtClean="0">
                <a:latin typeface="+mn-lt"/>
              </a:rPr>
              <a:t>niepełnosprawnościami</a:t>
            </a:r>
            <a:r>
              <a:rPr lang="pl-PL" sz="2600" b="1" dirty="0" smtClean="0">
                <a:latin typeface="+mn-lt"/>
              </a:rPr>
              <a:t>.</a:t>
            </a:r>
            <a:r>
              <a:rPr lang="pl-PL" sz="2600" dirty="0" smtClean="0">
                <a:latin typeface="+mn-lt"/>
              </a:rPr>
              <a:t> Elementem takiego projektu może być dostosowanie istniejących miejsc przedszkolnych do potrzeb dzieci z </a:t>
            </a:r>
            <a:r>
              <a:rPr lang="pl-PL" sz="2600" dirty="0" err="1" smtClean="0">
                <a:latin typeface="+mn-lt"/>
              </a:rPr>
              <a:t>niepełnosprawnościami</a:t>
            </a:r>
            <a:r>
              <a:rPr lang="pl-PL" sz="2600" dirty="0" smtClean="0">
                <a:latin typeface="+mn-lt"/>
              </a:rPr>
              <a:t> </a:t>
            </a:r>
            <a:br>
              <a:rPr lang="pl-PL" sz="2600" dirty="0" smtClean="0">
                <a:latin typeface="+mn-lt"/>
              </a:rPr>
            </a:br>
            <a:r>
              <a:rPr lang="pl-PL" sz="2600" dirty="0" smtClean="0">
                <a:latin typeface="+mn-lt"/>
              </a:rPr>
              <a:t>(bez konieczności zwiększenia liczby miejsc przedszkolnych podlegających pod dany organ prowadzący). </a:t>
            </a:r>
          </a:p>
          <a:p>
            <a:pPr algn="just"/>
            <a:r>
              <a:rPr lang="pl-PL" sz="2600" dirty="0" smtClean="0">
                <a:latin typeface="+mn-lt"/>
              </a:rPr>
              <a:t> </a:t>
            </a:r>
          </a:p>
          <a:p>
            <a:pPr algn="just"/>
            <a:r>
              <a:rPr lang="pl-PL" sz="2600" dirty="0" smtClean="0">
                <a:latin typeface="+mn-lt"/>
              </a:rPr>
              <a:t>Typ projektu </a:t>
            </a:r>
            <a:r>
              <a:rPr lang="pl-PL" sz="2600" b="1" dirty="0" smtClean="0">
                <a:latin typeface="+mn-lt"/>
              </a:rPr>
              <a:t>10.1.C</a:t>
            </a:r>
            <a:r>
              <a:rPr lang="pl-PL" sz="2600" dirty="0" smtClean="0">
                <a:latin typeface="+mn-lt"/>
              </a:rPr>
              <a:t> nie może być realizowany samodzielnie. Może stanowić </a:t>
            </a:r>
            <a:r>
              <a:rPr lang="pl-PL" sz="2600" b="1" dirty="0" smtClean="0">
                <a:latin typeface="+mn-lt"/>
              </a:rPr>
              <a:t>uzupełnienie pozostałych typów projektów</a:t>
            </a:r>
            <a:r>
              <a:rPr lang="pl-PL" sz="2600" dirty="0" smtClean="0">
                <a:latin typeface="+mn-lt"/>
              </a:rPr>
              <a:t>. Oznacza to, że formy wsparcia możliwe do realizacji </a:t>
            </a:r>
            <a:br>
              <a:rPr lang="pl-PL" sz="2600" dirty="0" smtClean="0">
                <a:latin typeface="+mn-lt"/>
              </a:rPr>
            </a:br>
            <a:r>
              <a:rPr lang="pl-PL" sz="2600" dirty="0" smtClean="0">
                <a:latin typeface="+mn-lt"/>
              </a:rPr>
              <a:t>w ramach typu 10.1.C nie mogą stanowić dominującego wsparcia w ramach projektu (zarówno merytorycznie, jak i finansowo).</a:t>
            </a:r>
          </a:p>
          <a:p>
            <a:pPr algn="just"/>
            <a:endParaRPr lang="pl-PL" sz="2100" dirty="0" smtClean="0">
              <a:latin typeface="+mn-lt"/>
            </a:endParaRPr>
          </a:p>
          <a:p>
            <a:pPr algn="just"/>
            <a:r>
              <a:rPr lang="pl-PL" sz="2100" dirty="0" smtClean="0">
                <a:solidFill>
                  <a:srgbClr val="FF0000"/>
                </a:solidFill>
                <a:latin typeface="+mn-lt"/>
              </a:rPr>
              <a:t>A; </a:t>
            </a:r>
            <a:r>
              <a:rPr lang="pl-PL" sz="2100" dirty="0" err="1" smtClean="0">
                <a:solidFill>
                  <a:srgbClr val="FF0000"/>
                </a:solidFill>
                <a:latin typeface="+mn-lt"/>
              </a:rPr>
              <a:t>A+B</a:t>
            </a:r>
            <a:r>
              <a:rPr lang="pl-PL" sz="2100" dirty="0" smtClean="0">
                <a:solidFill>
                  <a:srgbClr val="FF0000"/>
                </a:solidFill>
                <a:latin typeface="+mn-lt"/>
              </a:rPr>
              <a:t>; </a:t>
            </a:r>
            <a:r>
              <a:rPr lang="pl-PL" sz="2100" dirty="0" err="1" smtClean="0">
                <a:solidFill>
                  <a:srgbClr val="FF0000"/>
                </a:solidFill>
                <a:latin typeface="+mn-lt"/>
              </a:rPr>
              <a:t>A+C</a:t>
            </a:r>
            <a:r>
              <a:rPr lang="pl-PL" sz="2100" dirty="0" smtClean="0">
                <a:solidFill>
                  <a:srgbClr val="FF0000"/>
                </a:solidFill>
                <a:latin typeface="+mn-lt"/>
              </a:rPr>
              <a:t>; </a:t>
            </a:r>
            <a:r>
              <a:rPr lang="pl-PL" sz="2100" dirty="0" err="1" smtClean="0">
                <a:solidFill>
                  <a:srgbClr val="FF0000"/>
                </a:solidFill>
                <a:latin typeface="+mn-lt"/>
              </a:rPr>
              <a:t>A+B+C</a:t>
            </a:r>
            <a:r>
              <a:rPr lang="pl-PL" sz="2100" dirty="0" smtClean="0">
                <a:solidFill>
                  <a:srgbClr val="FF0000"/>
                </a:solidFill>
                <a:latin typeface="+mn-lt"/>
              </a:rPr>
              <a:t>;</a:t>
            </a:r>
          </a:p>
          <a:p>
            <a:pPr algn="just"/>
            <a:r>
              <a:rPr lang="pl-PL" sz="2100" dirty="0" smtClean="0">
                <a:solidFill>
                  <a:srgbClr val="FF0000"/>
                </a:solidFill>
                <a:latin typeface="+mn-lt"/>
              </a:rPr>
              <a:t>B skierowane do dzieci z </a:t>
            </a:r>
            <a:r>
              <a:rPr lang="pl-PL" sz="2100" dirty="0" err="1" smtClean="0">
                <a:solidFill>
                  <a:srgbClr val="FF0000"/>
                </a:solidFill>
                <a:latin typeface="+mn-lt"/>
              </a:rPr>
              <a:t>niepełnosprawnościami</a:t>
            </a:r>
            <a:r>
              <a:rPr lang="pl-PL" sz="2100" dirty="0" smtClean="0">
                <a:solidFill>
                  <a:srgbClr val="FF0000"/>
                </a:solidFill>
                <a:latin typeface="+mn-lt"/>
              </a:rPr>
              <a:t> </a:t>
            </a:r>
          </a:p>
          <a:p>
            <a:pPr algn="just"/>
            <a:r>
              <a:rPr lang="pl-PL" sz="2100" dirty="0" smtClean="0">
                <a:solidFill>
                  <a:srgbClr val="FF0000"/>
                </a:solidFill>
                <a:latin typeface="+mn-lt"/>
              </a:rPr>
              <a:t>B skierowane do dzieci z </a:t>
            </a:r>
            <a:r>
              <a:rPr lang="pl-PL" sz="2100" dirty="0" err="1" smtClean="0">
                <a:solidFill>
                  <a:srgbClr val="FF0000"/>
                </a:solidFill>
                <a:latin typeface="+mn-lt"/>
              </a:rPr>
              <a:t>niepełnosprawnościami</a:t>
            </a:r>
            <a:r>
              <a:rPr lang="pl-PL" sz="2100" dirty="0" smtClean="0">
                <a:solidFill>
                  <a:srgbClr val="FF0000"/>
                </a:solidFill>
                <a:latin typeface="+mn-lt"/>
              </a:rPr>
              <a:t> + C</a:t>
            </a:r>
          </a:p>
          <a:p>
            <a:pPr algn="just"/>
            <a:endParaRPr lang="pl-PL" sz="1700" dirty="0" smtClean="0">
              <a:latin typeface="+mn-lt"/>
            </a:endParaRP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2175980422"/>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TYP A -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395536" y="1845127"/>
            <a:ext cx="8208912" cy="4464496"/>
          </a:xfrm>
          <a:prstGeom prst="rect">
            <a:avLst/>
          </a:prstGeom>
          <a:noFill/>
        </p:spPr>
        <p:txBody>
          <a:bodyPr wrap="square" rtlCol="0">
            <a:normAutofit fontScale="92500" lnSpcReduction="20000"/>
          </a:bodyPr>
          <a:lstStyle/>
          <a:p>
            <a:pPr marL="0" indent="0">
              <a:buNone/>
            </a:pPr>
            <a:endParaRPr lang="pl-PL" sz="1600" b="1" i="1" u="sng" dirty="0" smtClean="0"/>
          </a:p>
          <a:p>
            <a:pPr marL="285750" indent="-285750">
              <a:buFont typeface="Arial" panose="020B0604020202020204" pitchFamily="34" charset="0"/>
              <a:buChar char="•"/>
            </a:pPr>
            <a:endParaRPr lang="pl-PL" sz="1600" b="1" dirty="0" smtClean="0"/>
          </a:p>
          <a:p>
            <a:pPr marL="285750" indent="-285750" algn="just">
              <a:buFont typeface="Arial" panose="020B0604020202020204" pitchFamily="34" charset="0"/>
              <a:buChar char="•"/>
            </a:pPr>
            <a:endParaRPr lang="pl-PL" sz="2000" b="1" dirty="0"/>
          </a:p>
          <a:p>
            <a:pPr algn="just">
              <a:buFont typeface="Wingdings" pitchFamily="2" charset="2"/>
              <a:buChar char="ü"/>
            </a:pPr>
            <a:r>
              <a:rPr lang="pl-PL" sz="2000" dirty="0" smtClean="0">
                <a:latin typeface="+mn-lt"/>
              </a:rPr>
              <a:t>Wsparcie w zakresie tworzenia nowych miejsc przedszkolnych powinno skutkować </a:t>
            </a:r>
            <a:r>
              <a:rPr lang="pl-PL" sz="2000" b="1" dirty="0" smtClean="0">
                <a:latin typeface="+mn-lt"/>
              </a:rPr>
              <a:t>zwiększeniem liczby miejsc przedszkolnych podlegających</a:t>
            </a:r>
            <a:r>
              <a:rPr lang="pl-PL" sz="2000" dirty="0" smtClean="0">
                <a:latin typeface="+mn-lt"/>
              </a:rPr>
              <a:t> </a:t>
            </a:r>
            <a:r>
              <a:rPr lang="pl-PL" sz="2000" b="1" dirty="0" smtClean="0">
                <a:latin typeface="+mn-lt"/>
              </a:rPr>
              <a:t>pod konkretny organ prowadzący na terenie danej gminy/miasta </a:t>
            </a:r>
            <a:r>
              <a:rPr lang="pl-PL" sz="2000" dirty="0" smtClean="0">
                <a:latin typeface="+mn-lt"/>
              </a:rPr>
              <a:t>w stosunku do danych z roku poprzedzającego rok rozpoczęcia realizacji projektu.</a:t>
            </a:r>
          </a:p>
          <a:p>
            <a:pPr algn="just"/>
            <a:endParaRPr lang="pl-PL" sz="2000" dirty="0" smtClean="0">
              <a:latin typeface="+mn-lt"/>
            </a:endParaRPr>
          </a:p>
          <a:p>
            <a:pPr algn="just">
              <a:buFont typeface="Wingdings" pitchFamily="2" charset="2"/>
              <a:buChar char="ü"/>
            </a:pPr>
            <a:r>
              <a:rPr lang="pl-PL" sz="2000" dirty="0" smtClean="0">
                <a:latin typeface="+mn-lt"/>
              </a:rPr>
              <a:t> </a:t>
            </a:r>
            <a:r>
              <a:rPr lang="pl-PL" sz="2000" b="1" dirty="0" smtClean="0">
                <a:latin typeface="+mn-lt"/>
              </a:rPr>
              <a:t>Liczba utworzonych nowych miejsc wychowania przedszkolnego odpowiada</a:t>
            </a:r>
            <a:r>
              <a:rPr lang="pl-PL" sz="2000" dirty="0" smtClean="0">
                <a:latin typeface="+mn-lt"/>
              </a:rPr>
              <a:t> faktycznemu i prognozowanemu </a:t>
            </a:r>
            <a:r>
              <a:rPr lang="pl-PL" sz="2000" b="1" dirty="0" smtClean="0">
                <a:latin typeface="+mn-lt"/>
              </a:rPr>
              <a:t>w perspektywie 3-letniej zapotrzebowaniu</a:t>
            </a:r>
            <a:r>
              <a:rPr lang="pl-PL" sz="2000" dirty="0" smtClean="0">
                <a:latin typeface="+mn-lt"/>
              </a:rPr>
              <a:t> na usługi edukacji przedszkolnej </a:t>
            </a:r>
            <a:r>
              <a:rPr lang="pl-PL" sz="2000" b="1" dirty="0" smtClean="0">
                <a:latin typeface="+mn-lt"/>
              </a:rPr>
              <a:t>w gminie/na terenie miasta</a:t>
            </a:r>
            <a:r>
              <a:rPr lang="pl-PL" sz="2000" dirty="0" smtClean="0">
                <a:latin typeface="+mn-lt"/>
              </a:rPr>
              <a:t>, w których są one tworzone.</a:t>
            </a:r>
          </a:p>
          <a:p>
            <a:pPr algn="just"/>
            <a:endParaRPr lang="pl-PL" sz="2000" dirty="0" smtClean="0">
              <a:latin typeface="+mn-lt"/>
            </a:endParaRPr>
          </a:p>
          <a:p>
            <a:pPr algn="just">
              <a:buFont typeface="Wingdings" pitchFamily="2" charset="2"/>
              <a:buChar char="ü"/>
            </a:pPr>
            <a:r>
              <a:rPr lang="pl-PL" sz="2000" dirty="0" smtClean="0">
                <a:latin typeface="+mn-lt"/>
              </a:rPr>
              <a:t>Wnioskodawca, na etapie przygotowywania wniosku o dofinansowanie, </a:t>
            </a:r>
            <a:br>
              <a:rPr lang="pl-PL" sz="2000" dirty="0" smtClean="0">
                <a:latin typeface="+mn-lt"/>
              </a:rPr>
            </a:br>
            <a:r>
              <a:rPr lang="pl-PL" sz="2000" dirty="0" smtClean="0">
                <a:latin typeface="+mn-lt"/>
              </a:rPr>
              <a:t>jest zobowiązany do opracowania </a:t>
            </a:r>
            <a:r>
              <a:rPr lang="pl-PL" sz="2000" b="1" i="1" dirty="0" smtClean="0">
                <a:latin typeface="+mn-lt"/>
              </a:rPr>
              <a:t>Diagnozy zapotrzebowania na nowe miejsca przedszkolne</a:t>
            </a:r>
            <a:r>
              <a:rPr lang="pl-PL" sz="2000" b="1" dirty="0" smtClean="0">
                <a:latin typeface="+mn-lt"/>
              </a:rPr>
              <a:t>.</a:t>
            </a: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Diagnoza zapotrzebowania </a:t>
            </a:r>
            <a:br>
              <a:rPr lang="pl-PL" sz="2800" b="1" dirty="0" smtClean="0"/>
            </a:br>
            <a:r>
              <a:rPr lang="pl-PL" sz="2800" b="1" dirty="0" smtClean="0"/>
              <a:t>na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smtClean="0">
              <a:latin typeface="+mn-lt"/>
            </a:endParaRPr>
          </a:p>
          <a:p>
            <a:pPr algn="just">
              <a:buFont typeface="Wingdings" pitchFamily="2" charset="2"/>
              <a:buChar char="ü"/>
            </a:pPr>
            <a:r>
              <a:rPr lang="pl-PL" sz="6400" b="1" dirty="0" smtClean="0">
                <a:latin typeface="+mn-lt"/>
              </a:rPr>
              <a:t>dotyczyć terenu gminy/miasta </a:t>
            </a:r>
            <a:r>
              <a:rPr lang="pl-PL" sz="6400" dirty="0" smtClean="0">
                <a:latin typeface="+mn-lt"/>
              </a:rPr>
              <a:t>oraz, jeśli dotyczy, </a:t>
            </a:r>
            <a:r>
              <a:rPr lang="pl-PL" sz="6400" b="1" dirty="0" smtClean="0">
                <a:latin typeface="+mn-lt"/>
              </a:rPr>
              <a:t>ośrodków wychowania przedszkolnego (OWP) podlegającego/podlegających pod dany organ prowadzący; </a:t>
            </a:r>
          </a:p>
          <a:p>
            <a:pPr algn="just"/>
            <a:endParaRPr lang="pl-PL" sz="6400" dirty="0" smtClean="0">
              <a:latin typeface="+mn-lt"/>
            </a:endParaRPr>
          </a:p>
          <a:p>
            <a:pPr algn="just">
              <a:buFont typeface="Wingdings" pitchFamily="2" charset="2"/>
              <a:buChar char="ü"/>
            </a:pPr>
            <a:r>
              <a:rPr lang="pl-PL" sz="6400" dirty="0" smtClean="0">
                <a:latin typeface="+mn-lt"/>
              </a:rPr>
              <a:t>wykazać, że </a:t>
            </a:r>
            <a:r>
              <a:rPr lang="pl-PL" sz="6400" b="1" dirty="0" smtClean="0">
                <a:latin typeface="+mn-lt"/>
              </a:rPr>
              <a:t>liczba</a:t>
            </a:r>
            <a:r>
              <a:rPr lang="pl-PL" sz="6400" dirty="0" smtClean="0">
                <a:latin typeface="+mn-lt"/>
              </a:rPr>
              <a:t> utworzonych w ramach udzielonego wsparcia </a:t>
            </a:r>
            <a:r>
              <a:rPr lang="pl-PL" sz="6400" b="1" dirty="0" smtClean="0">
                <a:latin typeface="+mn-lt"/>
              </a:rPr>
              <a:t>nowych miejsc wychowania przedszkolnego</a:t>
            </a:r>
            <a:r>
              <a:rPr lang="pl-PL" sz="6400" dirty="0" smtClean="0">
                <a:latin typeface="+mn-lt"/>
              </a:rPr>
              <a:t> </a:t>
            </a:r>
            <a:r>
              <a:rPr lang="pl-PL" sz="6400" b="1" dirty="0" smtClean="0">
                <a:latin typeface="+mn-lt"/>
              </a:rPr>
              <a:t>odpowiada</a:t>
            </a:r>
            <a:r>
              <a:rPr lang="pl-PL" sz="6400" dirty="0" smtClean="0">
                <a:latin typeface="+mn-lt"/>
              </a:rPr>
              <a:t> faktycznemu i prognozowanemu </a:t>
            </a:r>
            <a:r>
              <a:rPr lang="pl-PL" sz="6400" b="1" dirty="0" smtClean="0">
                <a:latin typeface="+mn-lt"/>
              </a:rPr>
              <a:t>w perspektywie 3-letniej zapotrzebowaniu </a:t>
            </a:r>
            <a:r>
              <a:rPr lang="pl-PL" sz="6400" dirty="0" smtClean="0">
                <a:latin typeface="+mn-lt"/>
              </a:rPr>
              <a:t>na usługi edukacji przedszkolnej w gminie/na terenie miasta;</a:t>
            </a:r>
          </a:p>
          <a:p>
            <a:pPr algn="just"/>
            <a:endParaRPr lang="pl-PL" sz="6400" dirty="0" smtClean="0">
              <a:latin typeface="+mn-lt"/>
            </a:endParaRPr>
          </a:p>
          <a:p>
            <a:pPr algn="just">
              <a:buFont typeface="Wingdings" pitchFamily="2" charset="2"/>
              <a:buChar char="ü"/>
            </a:pPr>
            <a:r>
              <a:rPr lang="pl-PL" sz="6400" dirty="0" smtClean="0">
                <a:latin typeface="+mn-lt"/>
              </a:rPr>
              <a:t>zostać </a:t>
            </a:r>
            <a:r>
              <a:rPr lang="pl-PL" sz="6400" b="1" dirty="0" smtClean="0">
                <a:latin typeface="+mn-lt"/>
              </a:rPr>
              <a:t>opracowana w porozumieniu z samorządem gminnym</a:t>
            </a:r>
            <a:r>
              <a:rPr lang="pl-PL" sz="6400" dirty="0" smtClean="0">
                <a:latin typeface="+mn-lt"/>
              </a:rPr>
              <a:t>, na terenie którego będzie realizowany projekt oraz </a:t>
            </a:r>
            <a:r>
              <a:rPr lang="pl-PL" sz="6400" b="1" dirty="0" smtClean="0">
                <a:latin typeface="+mn-lt"/>
              </a:rPr>
              <a:t>uwzględniać plany samorządu gminnego </a:t>
            </a:r>
            <a:r>
              <a:rPr lang="pl-PL" sz="6400" dirty="0" smtClean="0">
                <a:latin typeface="+mn-lt"/>
              </a:rPr>
              <a:t>w zakresie tworzenia nowych miejsc przedszkolnych np. na podstawie ustalonej przez samorząd gminny sieci przedszkolnej;</a:t>
            </a:r>
          </a:p>
          <a:p>
            <a:pPr algn="just"/>
            <a:endParaRPr lang="pl-PL" sz="6400" dirty="0" smtClean="0">
              <a:latin typeface="+mn-lt"/>
            </a:endParaRPr>
          </a:p>
          <a:p>
            <a:pPr algn="just">
              <a:buFont typeface="Wingdings" pitchFamily="2" charset="2"/>
              <a:buChar char="ü"/>
            </a:pPr>
            <a:r>
              <a:rPr lang="pl-PL" sz="6400" dirty="0" smtClean="0">
                <a:latin typeface="+mn-lt"/>
              </a:rPr>
              <a:t>wpisywać się w dokument pomocniczy jakim jest „Analiza na potrzeby kryteriów konkursowych w ramach RPO WD 2014-2020 – Oś 10 Edukacja (aktualizacja)”, opracowanego przez Instytut Rozwoju Regionalnego, stanowiącego załącznik nr 5 </a:t>
            </a:r>
            <a:br>
              <a:rPr lang="pl-PL" sz="6400" dirty="0" smtClean="0">
                <a:latin typeface="+mn-lt"/>
              </a:rPr>
            </a:br>
            <a:r>
              <a:rPr lang="pl-PL" sz="6400" dirty="0" smtClean="0">
                <a:latin typeface="+mn-lt"/>
              </a:rPr>
              <a:t>do Regulaminu konkursu.</a:t>
            </a:r>
          </a:p>
          <a:p>
            <a:pPr algn="just"/>
            <a:endParaRPr lang="pl-PL" sz="6400" dirty="0" smtClean="0">
              <a:latin typeface="+mn-lt"/>
            </a:endParaRPr>
          </a:p>
          <a:p>
            <a:pPr algn="just">
              <a:buFont typeface="Wingdings" pitchFamily="2" charset="2"/>
              <a:buChar char="ü"/>
            </a:pPr>
            <a:r>
              <a:rPr lang="pl-PL" sz="6400" b="1" dirty="0" smtClean="0">
                <a:latin typeface="+mn-lt"/>
              </a:rPr>
              <a:t>zatwierdzona przez organ prowadzący przed złożeniem wniosku o dofinansowanie;</a:t>
            </a:r>
          </a:p>
          <a:p>
            <a:pPr algn="just"/>
            <a:endParaRPr lang="pl-PL" sz="6400" dirty="0" smtClean="0">
              <a:latin typeface="+mn-lt"/>
            </a:endParaRPr>
          </a:p>
          <a:p>
            <a:pPr algn="just">
              <a:buFont typeface="Wingdings" pitchFamily="2" charset="2"/>
              <a:buChar char="ü"/>
            </a:pPr>
            <a:r>
              <a:rPr lang="pl-PL" sz="6400" dirty="0" smtClean="0">
                <a:latin typeface="+mn-lt"/>
              </a:rPr>
              <a:t>być </a:t>
            </a:r>
            <a:r>
              <a:rPr lang="pl-PL" sz="6400" b="1" dirty="0" smtClean="0">
                <a:latin typeface="+mn-lt"/>
              </a:rPr>
              <a:t>dostępna</a:t>
            </a:r>
            <a:r>
              <a:rPr lang="pl-PL" sz="6400" dirty="0" smtClean="0">
                <a:latin typeface="+mn-lt"/>
              </a:rPr>
              <a:t> m.in. podczas kontroli projektu przez IZ RPO WD (</a:t>
            </a:r>
            <a:r>
              <a:rPr lang="pl-PL" sz="6400" b="1" dirty="0" smtClean="0">
                <a:latin typeface="+mn-lt"/>
              </a:rPr>
              <a:t>nie jest załączana </a:t>
            </a:r>
            <a:br>
              <a:rPr lang="pl-PL" sz="6400" b="1" dirty="0" smtClean="0">
                <a:latin typeface="+mn-lt"/>
              </a:rPr>
            </a:br>
            <a:r>
              <a:rPr lang="pl-PL" sz="6400" b="1" dirty="0" smtClean="0">
                <a:latin typeface="+mn-lt"/>
              </a:rPr>
              <a:t>do wniosku o dofinansowanie</a:t>
            </a:r>
            <a:r>
              <a:rPr lang="pl-PL" sz="6400" dirty="0" smtClean="0">
                <a:latin typeface="+mn-lt"/>
              </a:rPr>
              <a:t>);</a:t>
            </a:r>
          </a:p>
          <a:p>
            <a:pPr algn="just"/>
            <a:endParaRPr lang="pl-PL" sz="4800" dirty="0" smtClean="0">
              <a:latin typeface="+mn-lt"/>
            </a:endParaRP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Oświadczenie dotyczące diagnozy</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395536" y="1845127"/>
            <a:ext cx="8208911" cy="4464496"/>
          </a:xfrm>
          <a:prstGeom prst="rect">
            <a:avLst/>
          </a:prstGeom>
          <a:noFill/>
        </p:spPr>
        <p:txBody>
          <a:bodyPr wrap="square" rtlCol="0">
            <a:normAutofit fontScale="25000" lnSpcReduction="20000"/>
          </a:bodyPr>
          <a:lstStyle/>
          <a:p>
            <a:pPr algn="just"/>
            <a:endParaRPr lang="pl-PL" sz="8000" dirty="0" smtClean="0">
              <a:latin typeface="+mn-lt"/>
            </a:endParaRPr>
          </a:p>
          <a:p>
            <a:pPr algn="just"/>
            <a:endParaRPr lang="pl-PL" sz="8000" dirty="0" smtClean="0">
              <a:latin typeface="+mn-lt"/>
            </a:endParaRPr>
          </a:p>
          <a:p>
            <a:pPr algn="just"/>
            <a:r>
              <a:rPr lang="pl-PL" sz="8000" dirty="0" smtClean="0">
                <a:latin typeface="+mn-lt"/>
              </a:rPr>
              <a:t>Najważniejsze wnioski z </a:t>
            </a:r>
            <a:r>
              <a:rPr lang="pl-PL" sz="8000" i="1" dirty="0" smtClean="0">
                <a:latin typeface="+mn-lt"/>
              </a:rPr>
              <a:t>Diagnozy</a:t>
            </a:r>
            <a:r>
              <a:rPr lang="pl-PL" sz="8000" dirty="0" smtClean="0">
                <a:latin typeface="+mn-lt"/>
              </a:rPr>
              <a:t> oraz oświadczenie, że </a:t>
            </a:r>
            <a:r>
              <a:rPr lang="pl-PL" sz="8000" i="1" dirty="0" smtClean="0">
                <a:latin typeface="+mn-lt"/>
              </a:rPr>
              <a:t>Diagnoza</a:t>
            </a:r>
            <a:r>
              <a:rPr lang="pl-PL" sz="8000" dirty="0" smtClean="0">
                <a:latin typeface="+mn-lt"/>
              </a:rPr>
              <a:t> potwierdza, </a:t>
            </a:r>
            <a:r>
              <a:rPr lang="pl-PL" sz="8000" b="1" dirty="0" smtClean="0">
                <a:latin typeface="+mn-lt"/>
              </a:rPr>
              <a:t>że liczba nowo tworzonych w ramach projektu miejsc wychowania przedszkolnego odpowiada faktycznemu i prognozowanemu w perspektywie 3-letniej zapotrzebowaniu</a:t>
            </a:r>
            <a:r>
              <a:rPr lang="pl-PL" sz="8000" dirty="0" smtClean="0">
                <a:latin typeface="+mn-lt"/>
              </a:rPr>
              <a:t> na tego typu usługi na obszarze realizacji projektu i </a:t>
            </a:r>
            <a:r>
              <a:rPr lang="pl-PL" sz="8000" b="1" dirty="0" smtClean="0">
                <a:latin typeface="+mn-lt"/>
              </a:rPr>
              <a:t>uwzględnia plany samorządu gminnego </a:t>
            </a:r>
            <a:r>
              <a:rPr lang="pl-PL" sz="8000" dirty="0" smtClean="0">
                <a:latin typeface="+mn-lt"/>
              </a:rPr>
              <a:t>w zakresie tworzenia nowych miejsc przedszkolnych oraz, że </a:t>
            </a:r>
            <a:r>
              <a:rPr lang="pl-PL" sz="8000" b="1" dirty="0" smtClean="0">
                <a:latin typeface="+mn-lt"/>
              </a:rPr>
              <a:t>została zatwierdzona </a:t>
            </a:r>
            <a:r>
              <a:rPr lang="pl-PL" sz="8000" dirty="0" smtClean="0">
                <a:latin typeface="+mn-lt"/>
              </a:rPr>
              <a:t>przez organ prowadzący powinny być zawarte w części </a:t>
            </a:r>
            <a:r>
              <a:rPr lang="pl-PL" sz="8000" i="1" dirty="0" smtClean="0">
                <a:latin typeface="+mn-lt"/>
              </a:rPr>
              <a:t>3.1.1 Uzasadnienie potrzeby realizacji projektu</a:t>
            </a:r>
            <a:r>
              <a:rPr lang="pl-PL" sz="8000" dirty="0" smtClean="0">
                <a:latin typeface="+mn-lt"/>
              </a:rPr>
              <a:t> we wniosku o dofinansowanie. </a:t>
            </a:r>
          </a:p>
          <a:p>
            <a:pPr algn="just"/>
            <a:endParaRPr lang="pl-PL" sz="8000" dirty="0" smtClean="0">
              <a:latin typeface="+mn-lt"/>
            </a:endParaRPr>
          </a:p>
          <a:p>
            <a:pPr algn="just"/>
            <a:r>
              <a:rPr lang="pl-PL" sz="8000" dirty="0" smtClean="0">
                <a:latin typeface="+mn-lt"/>
              </a:rPr>
              <a:t>Ww. informacje i oświadczenia są oceniane na etapie oceny formalno-merytorycznej w zakresie kryteriów dostępu.</a:t>
            </a: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r>
              <a:rPr lang="pl-PL" sz="1600" b="1" dirty="0" smtClean="0">
                <a:latin typeface="+mn-lt"/>
              </a:rPr>
              <a:t>Nowe miejsca wychowania </a:t>
            </a:r>
            <a:r>
              <a:rPr lang="pl-PL" sz="1600" dirty="0" smtClean="0">
                <a:latin typeface="+mn-lt"/>
              </a:rPr>
              <a:t>przedszkolnego są tworzone:</a:t>
            </a:r>
          </a:p>
          <a:p>
            <a:pPr marL="342900" indent="-342900" algn="just">
              <a:buAutoNum type="alphaLcParenR"/>
            </a:pPr>
            <a:r>
              <a:rPr lang="pl-PL" sz="1600" b="1" dirty="0" smtClean="0">
                <a:latin typeface="+mn-lt"/>
              </a:rPr>
              <a:t>w istniejącej bazie oświatowej</a:t>
            </a:r>
            <a:r>
              <a:rPr lang="pl-PL" sz="1600" dirty="0" smtClean="0">
                <a:latin typeface="+mn-lt"/>
              </a:rPr>
              <a:t>, w tym np.: w budynkach po byłych placówkach oświatowych, pomieszczeniach domów kultury, żłobkach, itd., albo</a:t>
            </a:r>
          </a:p>
          <a:p>
            <a:pPr marL="342900" indent="-342900" algn="just">
              <a:buAutoNum type="alphaLcParenR"/>
            </a:pPr>
            <a:r>
              <a:rPr lang="pl-PL" sz="1600" b="1" dirty="0" smtClean="0">
                <a:latin typeface="+mn-lt"/>
              </a:rPr>
              <a:t>w budynkach innych </a:t>
            </a:r>
            <a:r>
              <a:rPr lang="pl-PL" sz="1600" dirty="0" smtClean="0">
                <a:latin typeface="+mn-lt"/>
              </a:rPr>
              <a:t>niż wymienione w punkcie a), w tym np.: zlokalizowanych przy urzędach gminy, w pomieszczeniach remiz strażackich, w pomieszczeniach ośrodków zdrowia, albo</a:t>
            </a:r>
          </a:p>
          <a:p>
            <a:pPr marL="342900" indent="-342900" algn="just">
              <a:buAutoNum type="alphaLcParenR"/>
            </a:pPr>
            <a:r>
              <a:rPr lang="pl-PL" sz="1600" b="1" dirty="0" smtClean="0">
                <a:latin typeface="+mn-lt"/>
              </a:rPr>
              <a:t>w funkcjonujących OWP</a:t>
            </a:r>
            <a:r>
              <a:rPr lang="pl-PL" sz="1600" dirty="0" smtClean="0">
                <a:latin typeface="+mn-lt"/>
              </a:rPr>
              <a:t>, albo</a:t>
            </a:r>
          </a:p>
          <a:p>
            <a:pPr marL="342900" indent="-342900" algn="just">
              <a:buAutoNum type="alphaLcParenR"/>
            </a:pPr>
            <a:r>
              <a:rPr lang="pl-PL" sz="1600" b="1" dirty="0" smtClean="0">
                <a:latin typeface="+mn-lt"/>
              </a:rPr>
              <a:t>w nowej bazie lokalowej</a:t>
            </a:r>
            <a:r>
              <a:rPr lang="pl-PL" sz="1600" dirty="0" smtClean="0">
                <a:latin typeface="+mn-lt"/>
              </a:rPr>
              <a:t>.</a:t>
            </a:r>
          </a:p>
          <a:p>
            <a:pPr marL="342900" indent="-342900" algn="just">
              <a:buAutoNum type="alphaLcParenR"/>
            </a:pPr>
            <a:endParaRPr lang="pl-PL" sz="1600" dirty="0" smtClean="0">
              <a:latin typeface="+mn-lt"/>
            </a:endParaRPr>
          </a:p>
          <a:p>
            <a:pPr algn="just"/>
            <a:r>
              <a:rPr lang="pl-PL" sz="1600" dirty="0" smtClean="0">
                <a:latin typeface="+mn-lt"/>
              </a:rPr>
              <a:t>Wydatki </a:t>
            </a:r>
            <a:r>
              <a:rPr lang="pl-PL" sz="1600" b="1" dirty="0" smtClean="0">
                <a:latin typeface="+mn-lt"/>
              </a:rPr>
              <a:t>na inwestycje infrastrukturalne w nowej bazie lokalowej </a:t>
            </a:r>
            <a:r>
              <a:rPr lang="pl-PL" sz="1600" dirty="0" smtClean="0">
                <a:latin typeface="+mn-lt"/>
              </a:rPr>
              <a:t>mogą być ponoszone, </a:t>
            </a:r>
            <a:r>
              <a:rPr lang="pl-PL" sz="1600" b="1" dirty="0" smtClean="0">
                <a:latin typeface="+mn-lt"/>
              </a:rPr>
              <a:t>gdy spełnione są łącznie następujące warunki</a:t>
            </a:r>
            <a:r>
              <a:rPr lang="pl-PL" sz="1600" dirty="0" smtClean="0">
                <a:latin typeface="+mn-lt"/>
              </a:rPr>
              <a:t>: </a:t>
            </a:r>
          </a:p>
          <a:p>
            <a:pPr marL="228600" indent="-228600" algn="just">
              <a:buFont typeface="+mj-lt"/>
              <a:buAutoNum type="alphaLcParenR"/>
            </a:pPr>
            <a:r>
              <a:rPr lang="pl-PL" sz="1600" b="1" dirty="0" smtClean="0">
                <a:latin typeface="+mn-lt"/>
              </a:rPr>
              <a:t>organ prowadzący nie dysponuje infrastrukturą</a:t>
            </a:r>
            <a:r>
              <a:rPr lang="pl-PL" sz="1600" dirty="0" smtClean="0">
                <a:latin typeface="+mn-lt"/>
              </a:rPr>
              <a:t>, która byłaby możliwa do wykorzystania na potrzeby edukacji przedszkolnej bądź jej wykorzystanie jest nieracjonalne;</a:t>
            </a:r>
          </a:p>
          <a:p>
            <a:pPr marL="228600" indent="-228600" algn="just">
              <a:buFont typeface="+mj-lt"/>
              <a:buAutoNum type="alphaLcParenR"/>
            </a:pPr>
            <a:r>
              <a:rPr lang="pl-PL" sz="1600" b="1" dirty="0" smtClean="0">
                <a:latin typeface="+mn-lt"/>
              </a:rPr>
              <a:t>potrzeba</a:t>
            </a:r>
            <a:r>
              <a:rPr lang="pl-PL" sz="1600" dirty="0" smtClean="0">
                <a:latin typeface="+mn-lt"/>
              </a:rPr>
              <a:t> wydatkowania środków </a:t>
            </a:r>
            <a:r>
              <a:rPr lang="pl-PL" sz="1600" b="1" dirty="0" smtClean="0">
                <a:latin typeface="+mn-lt"/>
              </a:rPr>
              <a:t>została potwierdzona analizą potrzeb i trendów demograficznych </a:t>
            </a:r>
            <a:r>
              <a:rPr lang="pl-PL" sz="1600" dirty="0" smtClean="0">
                <a:latin typeface="+mn-lt"/>
              </a:rPr>
              <a:t>w ujęciu terytorialnym (w perspektywie kolejnych 3 lat);</a:t>
            </a:r>
          </a:p>
          <a:p>
            <a:pPr marL="228600" indent="-228600" algn="just">
              <a:buFont typeface="+mj-lt"/>
              <a:buAutoNum type="alphaLcParenR"/>
            </a:pPr>
            <a:r>
              <a:rPr lang="pl-PL" sz="1600" b="1" dirty="0" smtClean="0">
                <a:latin typeface="+mn-lt"/>
              </a:rPr>
              <a:t>infrastruktura</a:t>
            </a:r>
            <a:r>
              <a:rPr lang="pl-PL" sz="1600" dirty="0" smtClean="0">
                <a:latin typeface="+mn-lt"/>
              </a:rPr>
              <a:t> została </a:t>
            </a:r>
            <a:r>
              <a:rPr lang="pl-PL" sz="1600" b="1" dirty="0" smtClean="0">
                <a:latin typeface="+mn-lt"/>
              </a:rPr>
              <a:t>zaprojektowan</a:t>
            </a:r>
            <a:r>
              <a:rPr lang="pl-PL" sz="1600" dirty="0" smtClean="0">
                <a:latin typeface="+mn-lt"/>
              </a:rPr>
              <a:t>a zgodnie z </a:t>
            </a:r>
            <a:r>
              <a:rPr lang="pl-PL" sz="1600" b="1" dirty="0" smtClean="0">
                <a:latin typeface="+mn-lt"/>
              </a:rPr>
              <a:t>koncepcją uniwersalnego projektowania</a:t>
            </a:r>
            <a:r>
              <a:rPr lang="pl-PL" sz="1600" dirty="0" smtClean="0">
                <a:latin typeface="+mn-lt"/>
              </a:rPr>
              <a:t> </a:t>
            </a:r>
            <a:r>
              <a:rPr lang="pl-PL" sz="1600" dirty="0" smtClean="0">
                <a:latin typeface="+mj-lt"/>
              </a:rPr>
              <a:t>lub w przypadku braku możliwości jej zastosowania wykorzystano mechanizm racjonalnych usprawnień,</a:t>
            </a:r>
          </a:p>
          <a:p>
            <a:pPr lvl="0" algn="just"/>
            <a:endParaRPr lang="pl-PL" sz="1200" dirty="0" smtClean="0">
              <a:latin typeface="+mn-lt"/>
            </a:endParaRP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Trwałość nowych miejsc przedszkolnych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endParaRPr lang="pl-PL" sz="1200" dirty="0" smtClean="0">
              <a:latin typeface="+mn-lt"/>
            </a:endParaRPr>
          </a:p>
          <a:p>
            <a:pPr lvl="0" algn="just"/>
            <a:endParaRPr lang="pl-PL" sz="1200" dirty="0" smtClean="0">
              <a:latin typeface="+mn-lt"/>
            </a:endParaRPr>
          </a:p>
          <a:p>
            <a:pPr algn="just"/>
            <a:r>
              <a:rPr lang="pl-PL" sz="2000" dirty="0" smtClean="0">
                <a:latin typeface="+mn-lt"/>
              </a:rPr>
              <a:t>Wnioskodawca jest zobowiązany do zachowania </a:t>
            </a:r>
            <a:r>
              <a:rPr lang="pl-PL" sz="2000" b="1" dirty="0" smtClean="0">
                <a:latin typeface="+mn-lt"/>
              </a:rPr>
              <a:t>trwałości</a:t>
            </a:r>
            <a:r>
              <a:rPr lang="pl-PL" sz="2000" dirty="0" smtClean="0">
                <a:latin typeface="+mn-lt"/>
              </a:rPr>
              <a:t> utworzonych w ramach projektu miejsc wychowania przedszkolnego, przez okres </a:t>
            </a:r>
            <a:r>
              <a:rPr lang="pl-PL" sz="2000" b="1" dirty="0" smtClean="0">
                <a:latin typeface="+mn-lt"/>
              </a:rPr>
              <a:t>co najmniej 2 lat od daty zakończenia realizacji projektu</a:t>
            </a:r>
            <a:r>
              <a:rPr lang="pl-PL" sz="2000" dirty="0" smtClean="0">
                <a:latin typeface="+mn-lt"/>
              </a:rPr>
              <a:t>, określonej w umowie o dofinansowanie projektu. </a:t>
            </a:r>
          </a:p>
          <a:p>
            <a:pPr algn="just"/>
            <a:endParaRPr lang="pl-PL" sz="2000" dirty="0" smtClean="0">
              <a:latin typeface="+mn-lt"/>
            </a:endParaRPr>
          </a:p>
          <a:p>
            <a:pPr algn="just"/>
            <a:r>
              <a:rPr lang="pl-PL" sz="2000" dirty="0" smtClean="0">
                <a:latin typeface="+mn-lt"/>
              </a:rPr>
              <a:t>Trwałość jest rozumiana jako </a:t>
            </a:r>
            <a:r>
              <a:rPr lang="pl-PL" sz="2000" b="1" dirty="0" smtClean="0">
                <a:latin typeface="+mn-lt"/>
              </a:rPr>
              <a:t>instytucjonalna gotowość OWP do świadczenia usług przedszkolnych w ramach utworzonych w projekcie miejsc wychowania przedszkolnego, finansowana ze środków innych niż europejskie.</a:t>
            </a:r>
            <a:r>
              <a:rPr lang="pl-PL" sz="2000" dirty="0" smtClean="0">
                <a:latin typeface="+mn-lt"/>
              </a:rPr>
              <a:t> Liczba zadeklarowanych w arkuszu organizacyjnym placówki miejsc wychowania przedszkolnego uwzględnia dokładną liczbę miejsc utworzonych w projekcie.</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Wydatki na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algn="just"/>
            <a:r>
              <a:rPr lang="pl-PL" b="1" dirty="0" smtClean="0">
                <a:latin typeface="+mn-lt"/>
              </a:rPr>
              <a:t>Możliwe kategorie wydatków związane z tworzeniem nowych miejsc przedszkolnych: </a:t>
            </a:r>
          </a:p>
          <a:p>
            <a:pPr algn="just"/>
            <a:endParaRPr lang="pl-PL" b="1" dirty="0" smtClean="0">
              <a:latin typeface="+mn-lt"/>
            </a:endParaRPr>
          </a:p>
          <a:p>
            <a:pPr lvl="0" algn="just">
              <a:buFont typeface="Wingdings" pitchFamily="2" charset="2"/>
              <a:buChar char="ü"/>
            </a:pPr>
            <a:r>
              <a:rPr lang="pl-PL" dirty="0" smtClean="0">
                <a:latin typeface="+mn-lt"/>
              </a:rPr>
              <a:t>dostosowanie lub </a:t>
            </a:r>
            <a:r>
              <a:rPr lang="pl-PL" b="1" dirty="0" smtClean="0">
                <a:latin typeface="+mn-lt"/>
              </a:rPr>
              <a:t>adaptacja pomieszczeń</a:t>
            </a:r>
            <a:r>
              <a:rPr lang="pl-PL" dirty="0" smtClean="0">
                <a:latin typeface="+mn-lt"/>
              </a:rPr>
              <a:t>, w tym m. in. do wymogów budowlanych, sanitarno-higienicznych, zgodnie z koncepcją uniwersalnego projektowania lub w przypadku braku możliwości jej zastosowania wykorzystano mechanizm racjonalnych usprawnień; </a:t>
            </a:r>
          </a:p>
          <a:p>
            <a:pPr lvl="0" algn="just">
              <a:buFont typeface="Wingdings" pitchFamily="2" charset="2"/>
              <a:buChar char="ü"/>
            </a:pPr>
            <a:r>
              <a:rPr lang="pl-PL" b="1" dirty="0" smtClean="0">
                <a:latin typeface="+mn-lt"/>
              </a:rPr>
              <a:t>dostosowanie</a:t>
            </a:r>
            <a:r>
              <a:rPr lang="pl-PL" dirty="0" smtClean="0">
                <a:latin typeface="+mn-lt"/>
              </a:rPr>
              <a:t> istniejącej bazy lokalowej przedszkoli do nowo tworzonych miejsc wychowania przedszkolnego; </a:t>
            </a:r>
          </a:p>
          <a:p>
            <a:pPr lvl="0" algn="just">
              <a:buFont typeface="Wingdings" pitchFamily="2" charset="2"/>
              <a:buChar char="ü"/>
            </a:pPr>
            <a:r>
              <a:rPr lang="pl-PL" b="1" dirty="0" smtClean="0">
                <a:latin typeface="+mn-lt"/>
              </a:rPr>
              <a:t>zakup i montaż wyposażenia</a:t>
            </a:r>
            <a:r>
              <a:rPr lang="pl-PL" dirty="0" smtClean="0">
                <a:latin typeface="+mn-lt"/>
              </a:rPr>
              <a:t>, w tym mebli, wyposażenia wypoczynkowego, sprzętu TIK, oprogramowania; </a:t>
            </a:r>
          </a:p>
          <a:p>
            <a:pPr lvl="0" algn="just">
              <a:buFont typeface="Wingdings" pitchFamily="2" charset="2"/>
              <a:buChar char="ü"/>
            </a:pPr>
            <a:r>
              <a:rPr lang="pl-PL" b="1" dirty="0" smtClean="0">
                <a:latin typeface="+mn-lt"/>
              </a:rPr>
              <a:t>zakup pomocy dydaktycznych</a:t>
            </a:r>
            <a:r>
              <a:rPr lang="pl-PL" dirty="0" smtClean="0">
                <a:latin typeface="+mn-lt"/>
              </a:rPr>
              <a:t>, </a:t>
            </a:r>
            <a:r>
              <a:rPr lang="pl-PL" b="1" dirty="0" smtClean="0">
                <a:latin typeface="+mn-lt"/>
              </a:rPr>
              <a:t>specjalistycznego sprzętu lub narzędzi </a:t>
            </a:r>
            <a:r>
              <a:rPr lang="pl-PL" dirty="0" smtClean="0">
                <a:latin typeface="+mn-lt"/>
              </a:rPr>
              <a:t>dostosowanych </a:t>
            </a:r>
            <a:r>
              <a:rPr lang="pl-PL" b="1" dirty="0" smtClean="0">
                <a:latin typeface="+mn-lt"/>
              </a:rPr>
              <a:t>do rozpoznawania potrzeb rozwojowych i edukacyjnych </a:t>
            </a:r>
            <a:r>
              <a:rPr lang="pl-PL" dirty="0" smtClean="0">
                <a:latin typeface="+mn-lt"/>
              </a:rPr>
              <a:t>oraz możliwości psychofizycznych dzieci i czynników środowiskowych wpływających na ich funkcjonowanie w OWP, </a:t>
            </a:r>
            <a:r>
              <a:rPr lang="pl-PL" b="1" dirty="0" smtClean="0">
                <a:latin typeface="+mn-lt"/>
              </a:rPr>
              <a:t>wspomagania rozwoju i prowadzenia terapii </a:t>
            </a:r>
            <a:r>
              <a:rPr lang="pl-PL" dirty="0" smtClean="0">
                <a:latin typeface="+mn-lt"/>
              </a:rPr>
              <a:t>dzieci ze specjalnymi potrzebami edukacyjnymi;</a:t>
            </a:r>
          </a:p>
          <a:p>
            <a:pPr lvl="0" algn="just"/>
            <a:r>
              <a:rPr lang="pl-PL" dirty="0" smtClean="0">
                <a:latin typeface="+mn-lt"/>
              </a:rPr>
              <a:t> </a:t>
            </a:r>
            <a:br>
              <a:rPr lang="pl-PL" dirty="0" smtClean="0">
                <a:latin typeface="+mn-lt"/>
              </a:rPr>
            </a:br>
            <a:endParaRPr lang="pl-PL" dirty="0" smtClean="0">
              <a:latin typeface="+mn-lt"/>
            </a:endParaRP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Wydatki na nowe miejsca przedszkolne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smtClean="0">
                <a:latin typeface="+mn-lt"/>
              </a:rPr>
              <a:t>budowa, wyposażenie i montaż </a:t>
            </a:r>
            <a:r>
              <a:rPr lang="pl-PL" sz="2000" b="1" dirty="0" smtClean="0">
                <a:latin typeface="+mn-lt"/>
              </a:rPr>
              <a:t>placu zabaw </a:t>
            </a:r>
            <a:r>
              <a:rPr lang="pl-PL" sz="2000" dirty="0" smtClean="0">
                <a:latin typeface="+mn-lt"/>
              </a:rPr>
              <a:t>wraz z bezpieczną nawierzchnią i ogrodzeniem;</a:t>
            </a:r>
          </a:p>
          <a:p>
            <a:pPr lvl="0" algn="just"/>
            <a:endParaRPr lang="pl-PL" sz="2000" dirty="0" smtClean="0">
              <a:latin typeface="+mn-lt"/>
            </a:endParaRPr>
          </a:p>
          <a:p>
            <a:pPr lvl="0" algn="just">
              <a:buFont typeface="Wingdings" pitchFamily="2" charset="2"/>
              <a:buChar char="ü"/>
            </a:pPr>
            <a:r>
              <a:rPr lang="pl-PL" sz="2000" dirty="0" smtClean="0">
                <a:latin typeface="+mn-lt"/>
              </a:rPr>
              <a:t>modyfikacja </a:t>
            </a:r>
            <a:r>
              <a:rPr lang="pl-PL" sz="2000" b="1" dirty="0" smtClean="0">
                <a:latin typeface="+mn-lt"/>
              </a:rPr>
              <a:t>przestrzeni wspierająca rozwój psychoruchowy i poznawczy </a:t>
            </a:r>
            <a:r>
              <a:rPr lang="pl-PL" sz="2000" dirty="0" smtClean="0">
                <a:latin typeface="+mn-lt"/>
              </a:rPr>
              <a:t>dzieci; </a:t>
            </a:r>
          </a:p>
          <a:p>
            <a:pPr lvl="0" algn="just"/>
            <a:endParaRPr lang="pl-PL" sz="2000" dirty="0" smtClean="0">
              <a:latin typeface="+mn-lt"/>
            </a:endParaRPr>
          </a:p>
          <a:p>
            <a:pPr lvl="0" algn="just">
              <a:buFont typeface="Wingdings" pitchFamily="2" charset="2"/>
              <a:buChar char="ü"/>
            </a:pPr>
            <a:r>
              <a:rPr lang="pl-PL" sz="2000" dirty="0" smtClean="0">
                <a:latin typeface="+mn-lt"/>
              </a:rPr>
              <a:t>zapewnienie </a:t>
            </a:r>
            <a:r>
              <a:rPr lang="pl-PL" sz="2000" b="1" dirty="0" smtClean="0">
                <a:latin typeface="+mn-lt"/>
              </a:rPr>
              <a:t>przez okres nie dłuższy niż 12 miesięcy działalności bieżącej</a:t>
            </a:r>
            <a:r>
              <a:rPr lang="pl-PL" sz="2000" dirty="0" smtClean="0">
                <a:latin typeface="+mn-lt"/>
              </a:rPr>
              <a:t> nowo utworzonego miejsca wychowania przedszkolnego, w tym: koszty wynagrodzenia nauczycieli i personelu zatrudnionego w OWP, koszty żywienia dzieci; </a:t>
            </a:r>
          </a:p>
          <a:p>
            <a:pPr lvl="0" algn="just"/>
            <a:endParaRPr lang="pl-PL" sz="2000" dirty="0" smtClean="0">
              <a:latin typeface="+mn-lt"/>
            </a:endParaRPr>
          </a:p>
          <a:p>
            <a:pPr lvl="0" algn="just">
              <a:buFont typeface="Wingdings" pitchFamily="2" charset="2"/>
              <a:buChar char="ü"/>
            </a:pPr>
            <a:r>
              <a:rPr lang="pl-PL" sz="2000" b="1" dirty="0" smtClean="0">
                <a:latin typeface="+mn-lt"/>
              </a:rPr>
              <a:t>inne </a:t>
            </a:r>
            <a:r>
              <a:rPr lang="pl-PL" sz="2000" dirty="0" smtClean="0">
                <a:latin typeface="+mn-lt"/>
              </a:rPr>
              <a:t>wydatki, o ile są niezbędne do uczestnictwa konkretnego dziecka w wychowaniu przedszkolnym oraz prawidłowego funkcjonowania OWP; </a:t>
            </a: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Działalność bieżąca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smtClean="0">
                <a:latin typeface="+mn-lt"/>
              </a:rPr>
              <a:t>zobowiązanie organu prowadzącego we wniosku o dofinansowanie do </a:t>
            </a:r>
            <a:r>
              <a:rPr lang="pl-PL" sz="2000" b="1" dirty="0" smtClean="0">
                <a:latin typeface="+mn-lt"/>
              </a:rPr>
              <a:t>sfinansowania działalności bieżącej wyłącznie ze środków EFS bądź krajowych środków publicznych, przeznaczonych na finansowanie wychowania przedszkolnego.</a:t>
            </a:r>
          </a:p>
          <a:p>
            <a:pPr lvl="0" algn="just">
              <a:buFont typeface="Wingdings" pitchFamily="2" charset="2"/>
              <a:buChar char="ü"/>
            </a:pPr>
            <a:r>
              <a:rPr lang="pl-PL" sz="2000" dirty="0" smtClean="0">
                <a:latin typeface="+mn-lt"/>
              </a:rPr>
              <a:t>wyodrębnienie w harmonogramie rzeczowo-finansowym </a:t>
            </a:r>
            <a:r>
              <a:rPr lang="pl-PL" sz="2000" b="1" dirty="0" smtClean="0">
                <a:latin typeface="+mn-lt"/>
              </a:rPr>
              <a:t>ETAPU działalności bieżącej nowo utworzonych miejsc wychowania przedszkolnego.</a:t>
            </a:r>
            <a:endParaRPr lang="pl-PL" sz="2000" dirty="0" smtClean="0">
              <a:latin typeface="+mn-lt"/>
            </a:endParaRPr>
          </a:p>
          <a:p>
            <a:pPr lvl="0" algn="just">
              <a:buFont typeface="Wingdings" pitchFamily="2" charset="2"/>
              <a:buChar char="ü"/>
            </a:pPr>
            <a:r>
              <a:rPr lang="pl-PL" sz="2000" b="1" dirty="0" smtClean="0">
                <a:latin typeface="+mn-lt"/>
              </a:rPr>
              <a:t>zawarcie deklaracji </a:t>
            </a:r>
            <a:r>
              <a:rPr lang="pl-PL" sz="2000" dirty="0" smtClean="0">
                <a:latin typeface="+mn-lt"/>
              </a:rPr>
              <a:t>w treści wniosku o dofinansowanie </a:t>
            </a:r>
            <a:r>
              <a:rPr lang="pl-PL" sz="2000" b="1" dirty="0" smtClean="0">
                <a:latin typeface="+mn-lt"/>
              </a:rPr>
              <a:t>dotyczącej okresu finansowania </a:t>
            </a:r>
            <a:r>
              <a:rPr lang="pl-PL" sz="2000" dirty="0" smtClean="0">
                <a:latin typeface="+mn-lt"/>
              </a:rPr>
              <a:t>działalności bieżącej nowo utworzonych miejsc wychowania przedszkolnego.</a:t>
            </a:r>
          </a:p>
          <a:p>
            <a:pPr lvl="0" algn="just">
              <a:buFont typeface="Wingdings" pitchFamily="2" charset="2"/>
              <a:buChar char="ü"/>
            </a:pPr>
            <a:r>
              <a:rPr lang="pl-PL" sz="2000" b="1" dirty="0" smtClean="0">
                <a:latin typeface="+mn-lt"/>
              </a:rPr>
              <a:t>zobowiązanie </a:t>
            </a:r>
            <a:r>
              <a:rPr lang="pl-PL" sz="2000" dirty="0" smtClean="0">
                <a:latin typeface="+mn-lt"/>
              </a:rPr>
              <a:t>organu prowadzącego, </a:t>
            </a:r>
            <a:r>
              <a:rPr lang="pl-PL" sz="2000" b="1" dirty="0" smtClean="0">
                <a:latin typeface="+mn-lt"/>
              </a:rPr>
              <a:t>że</a:t>
            </a:r>
            <a:r>
              <a:rPr lang="pl-PL" sz="2000" dirty="0" smtClean="0">
                <a:latin typeface="+mn-lt"/>
              </a:rPr>
              <a:t> </a:t>
            </a:r>
            <a:r>
              <a:rPr lang="pl-PL" sz="2000" b="1" dirty="0" smtClean="0">
                <a:latin typeface="+mn-lt"/>
              </a:rPr>
              <a:t>nie będzie przekazywał Organowi dotującemu comiesięcznej informacji o liczbie dzieci</a:t>
            </a:r>
            <a:r>
              <a:rPr lang="pl-PL" sz="2000" dirty="0" smtClean="0">
                <a:latin typeface="+mn-lt"/>
              </a:rPr>
              <a:t> korzystających z nowo utworzonych miejsc przedszkolnych finansowanych z EFS.</a:t>
            </a:r>
          </a:p>
          <a:p>
            <a:pPr lvl="0" algn="just"/>
            <a:endParaRPr lang="pl-PL" sz="2000" dirty="0" smtClean="0">
              <a:latin typeface="+mn-lt"/>
            </a:endParaRP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Typ B - dodatkowe zajęcia edukacyjne i specjalistyczne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smtClean="0">
                <a:latin typeface="+mn-lt"/>
              </a:rPr>
              <a:t>Wykaz dodatkowych zajęć obejmuje:</a:t>
            </a:r>
          </a:p>
          <a:p>
            <a:pPr marL="342900" lvl="0" indent="-342900" algn="just">
              <a:buFont typeface="+mj-lt"/>
              <a:buAutoNum type="alphaLcParenR"/>
            </a:pPr>
            <a:r>
              <a:rPr lang="pl-PL" b="1" dirty="0" smtClean="0">
                <a:latin typeface="+mn-lt"/>
              </a:rPr>
              <a:t>zajęcia</a:t>
            </a:r>
            <a:r>
              <a:rPr lang="pl-PL" dirty="0" smtClean="0">
                <a:latin typeface="+mn-lt"/>
              </a:rPr>
              <a:t> </a:t>
            </a:r>
            <a:r>
              <a:rPr lang="pl-PL" b="1" dirty="0" smtClean="0">
                <a:latin typeface="+mn-lt"/>
              </a:rPr>
              <a:t>specjalistyczne</a:t>
            </a:r>
            <a:r>
              <a:rPr lang="pl-PL" dirty="0" smtClean="0">
                <a:latin typeface="+mn-lt"/>
              </a:rPr>
              <a:t> takie jak: </a:t>
            </a:r>
            <a:r>
              <a:rPr lang="pl-PL" b="1" dirty="0" smtClean="0">
                <a:latin typeface="+mn-lt"/>
              </a:rPr>
              <a:t>korekcyjno-kompensacyjne</a:t>
            </a:r>
            <a:r>
              <a:rPr lang="pl-PL" dirty="0" smtClean="0">
                <a:latin typeface="+mn-lt"/>
              </a:rPr>
              <a:t>, </a:t>
            </a:r>
            <a:r>
              <a:rPr lang="pl-PL" b="1" dirty="0" smtClean="0">
                <a:latin typeface="+mn-lt"/>
              </a:rPr>
              <a:t>logopedyczne</a:t>
            </a:r>
            <a:r>
              <a:rPr lang="pl-PL" dirty="0" smtClean="0">
                <a:latin typeface="+mn-lt"/>
              </a:rPr>
              <a:t>, </a:t>
            </a:r>
            <a:r>
              <a:rPr lang="pl-PL" b="1" dirty="0" smtClean="0">
                <a:latin typeface="+mn-lt"/>
              </a:rPr>
              <a:t>rozwijające kompetencje emocjonalno-społeczne </a:t>
            </a:r>
            <a:r>
              <a:rPr lang="pl-PL" dirty="0" smtClean="0">
                <a:latin typeface="+mn-lt"/>
              </a:rPr>
              <a:t>oraz </a:t>
            </a:r>
            <a:r>
              <a:rPr lang="pl-PL" b="1" dirty="0" smtClean="0">
                <a:latin typeface="+mn-lt"/>
              </a:rPr>
              <a:t>inne zajęcia o charakterze terapeutycznym</a:t>
            </a:r>
            <a:r>
              <a:rPr lang="pl-PL" dirty="0" smtClean="0">
                <a:latin typeface="+mn-lt"/>
              </a:rPr>
              <a:t>;</a:t>
            </a:r>
          </a:p>
          <a:p>
            <a:pPr marL="342900" lvl="0" indent="-342900" algn="just">
              <a:buFont typeface="+mj-lt"/>
              <a:buAutoNum type="alphaLcParenR"/>
            </a:pPr>
            <a:r>
              <a:rPr lang="pl-PL" b="1" dirty="0" smtClean="0">
                <a:latin typeface="+mn-lt"/>
              </a:rPr>
              <a:t>zajęcia w ramach wczesnego wspomagania rozwoju </a:t>
            </a:r>
            <a:r>
              <a:rPr lang="pl-PL" dirty="0" smtClean="0">
                <a:latin typeface="+mn-lt"/>
              </a:rPr>
              <a:t>w rozumieniu Prawa oświatowego;</a:t>
            </a:r>
          </a:p>
          <a:p>
            <a:pPr marL="342900" lvl="0" indent="-342900" algn="just">
              <a:buFont typeface="+mj-lt"/>
              <a:buAutoNum type="alphaLcParenR"/>
            </a:pPr>
            <a:r>
              <a:rPr lang="pl-PL" b="1" dirty="0" smtClean="0">
                <a:latin typeface="+mn-lt"/>
              </a:rPr>
              <a:t>zajęcia</a:t>
            </a:r>
            <a:r>
              <a:rPr lang="pl-PL" dirty="0" smtClean="0">
                <a:latin typeface="+mn-lt"/>
              </a:rPr>
              <a:t> </a:t>
            </a:r>
            <a:r>
              <a:rPr lang="pl-PL" b="1" dirty="0" smtClean="0">
                <a:latin typeface="+mn-lt"/>
              </a:rPr>
              <a:t>stymulujące</a:t>
            </a:r>
            <a:r>
              <a:rPr lang="pl-PL" dirty="0" smtClean="0">
                <a:latin typeface="+mn-lt"/>
              </a:rPr>
              <a:t> rozwój psychoruchowy </a:t>
            </a:r>
            <a:r>
              <a:rPr lang="pl-PL" b="1" dirty="0" smtClean="0">
                <a:latin typeface="+mn-lt"/>
              </a:rPr>
              <a:t>np. gimnastyka korekcyjna</a:t>
            </a:r>
            <a:r>
              <a:rPr lang="pl-PL" dirty="0" smtClean="0">
                <a:latin typeface="+mn-lt"/>
              </a:rPr>
              <a:t>;</a:t>
            </a:r>
          </a:p>
          <a:p>
            <a:pPr marL="342900" lvl="0" indent="-342900" algn="just">
              <a:buFont typeface="+mj-lt"/>
              <a:buAutoNum type="alphaLcParenR"/>
            </a:pPr>
            <a:r>
              <a:rPr lang="pl-PL" b="1" dirty="0" smtClean="0">
                <a:latin typeface="+mn-lt"/>
              </a:rPr>
              <a:t>zajęcia rozwijające </a:t>
            </a:r>
            <a:r>
              <a:rPr lang="pl-PL" dirty="0" smtClean="0">
                <a:latin typeface="+mn-lt"/>
              </a:rPr>
              <a:t>u dzieci w wieku przedszkolnym </a:t>
            </a:r>
            <a:r>
              <a:rPr lang="pl-PL" b="1" dirty="0" smtClean="0">
                <a:latin typeface="+mn-lt"/>
              </a:rPr>
              <a:t>kompetencje kluczowe  umiejętności uniwersalne </a:t>
            </a:r>
            <a:r>
              <a:rPr lang="pl-PL" dirty="0" smtClean="0">
                <a:latin typeface="+mn-lt"/>
              </a:rPr>
              <a:t>niezbędne na rynku pracy </a:t>
            </a:r>
            <a:r>
              <a:rPr lang="pl-PL" dirty="0" err="1" smtClean="0">
                <a:latin typeface="+mn-lt"/>
              </a:rPr>
              <a:t>tj</a:t>
            </a:r>
            <a:r>
              <a:rPr lang="pl-PL" dirty="0" smtClean="0">
                <a:latin typeface="+mn-lt"/>
              </a:rPr>
              <a:t>: </a:t>
            </a:r>
          </a:p>
          <a:p>
            <a:pPr marL="342900" lvl="0" indent="-342900" algn="just">
              <a:buFont typeface="Wingdings" pitchFamily="2" charset="2"/>
              <a:buChar char="ü"/>
            </a:pPr>
            <a:r>
              <a:rPr lang="pl-PL" sz="1400" dirty="0" smtClean="0">
                <a:latin typeface="+mn-lt"/>
              </a:rPr>
              <a:t>umiejętności matematyczno-przyrodnicze, </a:t>
            </a:r>
          </a:p>
          <a:p>
            <a:pPr marL="342900" lvl="0" indent="-342900" algn="just">
              <a:buFont typeface="Wingdings" pitchFamily="2" charset="2"/>
              <a:buChar char="ü"/>
            </a:pPr>
            <a:r>
              <a:rPr lang="pl-PL" sz="1400" dirty="0" smtClean="0">
                <a:latin typeface="+mn-lt"/>
              </a:rPr>
              <a:t>umiejętności posługiwania się językami obcymi,</a:t>
            </a:r>
          </a:p>
          <a:p>
            <a:pPr marL="342900" lvl="0" indent="-342900" algn="just">
              <a:buFont typeface="Wingdings" pitchFamily="2" charset="2"/>
              <a:buChar char="ü"/>
            </a:pPr>
            <a:r>
              <a:rPr lang="pl-PL" sz="1400" dirty="0" smtClean="0">
                <a:latin typeface="+mn-lt"/>
              </a:rPr>
              <a:t>kompetencje z zakresu TIK, </a:t>
            </a:r>
          </a:p>
          <a:p>
            <a:pPr marL="342900" lvl="0" indent="-342900" algn="just">
              <a:buFont typeface="Wingdings" pitchFamily="2" charset="2"/>
              <a:buChar char="ü"/>
            </a:pPr>
            <a:r>
              <a:rPr lang="pl-PL" sz="1400" dirty="0" smtClean="0">
                <a:latin typeface="+mn-lt"/>
              </a:rPr>
              <a:t>umiejętności rozumienia, </a:t>
            </a:r>
          </a:p>
          <a:p>
            <a:pPr marL="342900" lvl="0" indent="-342900" algn="just">
              <a:buFont typeface="Wingdings" pitchFamily="2" charset="2"/>
              <a:buChar char="ü"/>
            </a:pPr>
            <a:r>
              <a:rPr lang="pl-PL" sz="1400" dirty="0" smtClean="0">
                <a:latin typeface="+mn-lt"/>
              </a:rPr>
              <a:t>kreatywność, innowacyjność, przedsiębiorczość, krytyczne myślenie, rozwiązywanie problemów </a:t>
            </a:r>
          </a:p>
          <a:p>
            <a:pPr marL="342900" lvl="0" indent="-342900" algn="just">
              <a:buFont typeface="Wingdings" pitchFamily="2" charset="2"/>
              <a:buChar char="ü"/>
            </a:pPr>
            <a:r>
              <a:rPr lang="pl-PL" sz="1400" dirty="0" smtClean="0">
                <a:latin typeface="+mn-lt"/>
              </a:rPr>
              <a:t>umiejętność uczenia się,</a:t>
            </a:r>
          </a:p>
          <a:p>
            <a:pPr marL="342900" lvl="0" indent="-342900" algn="just">
              <a:buFont typeface="Wingdings" pitchFamily="2" charset="2"/>
              <a:buChar char="ü"/>
            </a:pPr>
            <a:r>
              <a:rPr lang="pl-PL" sz="1400" dirty="0" smtClean="0">
                <a:latin typeface="+mn-lt"/>
              </a:rPr>
              <a:t>umiejętność pracy zespołowej w kontekście środowiska pracy</a:t>
            </a:r>
          </a:p>
          <a:p>
            <a:r>
              <a:rPr lang="pl-PL" sz="1200" dirty="0" smtClean="0">
                <a:latin typeface="+mn-lt"/>
              </a:rPr>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smtClean="0"/>
          </a:p>
          <a:p>
            <a:endParaRPr lang="pl-PL" sz="1600" b="1" i="1" dirty="0"/>
          </a:p>
          <a:p>
            <a:pPr algn="ctr"/>
            <a:r>
              <a:rPr lang="pl-PL" b="1" dirty="0" smtClean="0">
                <a:latin typeface="+mn-lt"/>
              </a:rPr>
              <a:t>Zarząd Województwa Dolnośląskiego jako Instytucja Zarządzająca RPO WD oraz Gmina </a:t>
            </a:r>
            <a:r>
              <a:rPr lang="pl-PL" b="1" dirty="0" smtClean="0">
                <a:latin typeface="+mn-lt"/>
              </a:rPr>
              <a:t>Wrocław, Jelenia Góra i Wałbrzych </a:t>
            </a:r>
            <a:r>
              <a:rPr lang="pl-PL" b="1" dirty="0" smtClean="0">
                <a:latin typeface="+mn-lt"/>
              </a:rPr>
              <a:t>jako </a:t>
            </a:r>
            <a:r>
              <a:rPr lang="pl-PL" b="1" dirty="0" smtClean="0">
                <a:latin typeface="+mn-lt"/>
              </a:rPr>
              <a:t>Instytucje Pośredniczące </a:t>
            </a:r>
            <a:r>
              <a:rPr lang="pl-PL" b="1" dirty="0" smtClean="0">
                <a:latin typeface="+mn-lt"/>
              </a:rPr>
              <a:t>RPO WD </a:t>
            </a:r>
            <a:r>
              <a:rPr lang="pl-PL" b="1" dirty="0" smtClean="0">
                <a:latin typeface="+mn-lt"/>
              </a:rPr>
              <a:t/>
            </a:r>
            <a:br>
              <a:rPr lang="pl-PL" b="1" dirty="0" smtClean="0">
                <a:latin typeface="+mn-lt"/>
              </a:rPr>
            </a:br>
            <a:r>
              <a:rPr lang="pl-PL" b="1" dirty="0" smtClean="0">
                <a:latin typeface="+mn-lt"/>
              </a:rPr>
              <a:t>w </a:t>
            </a:r>
            <a:r>
              <a:rPr lang="pl-PL" b="1" dirty="0" smtClean="0">
                <a:latin typeface="+mn-lt"/>
              </a:rPr>
              <a:t>ramach instrumentu ZIT AW</a:t>
            </a:r>
          </a:p>
          <a:p>
            <a:pPr algn="ctr"/>
            <a:endParaRPr lang="pl-PL" b="1" dirty="0" smtClean="0">
              <a:latin typeface="+mn-lt"/>
            </a:endParaRPr>
          </a:p>
          <a:p>
            <a:pPr algn="ctr"/>
            <a:r>
              <a:rPr lang="pl-PL" b="1" dirty="0" smtClean="0">
                <a:latin typeface="+mn-lt"/>
              </a:rPr>
              <a:t>IZ RPO WD wspólnie z IP RPO WD</a:t>
            </a:r>
          </a:p>
          <a:p>
            <a:pPr algn="ctr"/>
            <a:r>
              <a:rPr lang="pl-PL" b="1" dirty="0">
                <a:latin typeface="+mn-lt"/>
              </a:rPr>
              <a:t>pełnią</a:t>
            </a:r>
            <a:r>
              <a:rPr lang="pl-PL" b="1" dirty="0" smtClean="0">
                <a:latin typeface="+mn-lt"/>
              </a:rPr>
              <a:t> rolę </a:t>
            </a:r>
          </a:p>
          <a:p>
            <a:pPr algn="ctr"/>
            <a:r>
              <a:rPr lang="pl-PL" b="1" dirty="0" smtClean="0">
                <a:latin typeface="+mn-lt"/>
              </a:rPr>
              <a:t>Instytucji Organizującej Konkurs (IOK)  </a:t>
            </a:r>
          </a:p>
          <a:p>
            <a:pPr algn="ctr"/>
            <a:endParaRPr lang="pl-PL" b="1" dirty="0">
              <a:latin typeface="+mn-lt"/>
            </a:endParaRPr>
          </a:p>
          <a:p>
            <a:pPr algn="ctr"/>
            <a:endParaRPr lang="pl-PL" b="1" dirty="0" smtClean="0">
              <a:latin typeface="+mn-lt"/>
            </a:endParaRPr>
          </a:p>
          <a:p>
            <a:pPr algn="ctr"/>
            <a:endParaRPr lang="pl-PL" b="1" dirty="0">
              <a:latin typeface="+mn-lt"/>
            </a:endParaRPr>
          </a:p>
          <a:p>
            <a:pPr algn="ctr"/>
            <a:r>
              <a:rPr lang="pl-PL" b="1" dirty="0" smtClean="0">
                <a:latin typeface="+mn-lt"/>
              </a:rPr>
              <a:t>Zadania związane z naborem wniosków realizuje Departament Funduszy Europejskich w Urzędzie Marszałkowskim Województwa Dolnośląskiego  </a:t>
            </a:r>
            <a:br>
              <a:rPr lang="pl-PL" b="1" dirty="0" smtClean="0">
                <a:latin typeface="+mn-lt"/>
              </a:rPr>
            </a:br>
            <a:r>
              <a:rPr lang="pl-PL" b="1" dirty="0" smtClean="0">
                <a:latin typeface="+mn-lt"/>
              </a:rPr>
              <a:t>  z siedzibą we Wrocławiu, ul. Mazowiecka 17</a:t>
            </a:r>
          </a:p>
          <a:p>
            <a:pPr algn="ctr"/>
            <a:endParaRPr lang="pl-PL" sz="1600" dirty="0"/>
          </a:p>
          <a:p>
            <a:pPr algn="ctr"/>
            <a:endParaRPr lang="pl-PL" sz="1600" b="1" dirty="0" smtClean="0">
              <a:latin typeface="+mn-lt"/>
              <a:cs typeface="Arial" pitchFamily="34" charset="0"/>
            </a:endParaRPr>
          </a:p>
          <a:p>
            <a:pPr algn="ctr"/>
            <a:endParaRPr lang="pl-PL" sz="2000" b="1" dirty="0" smtClean="0">
              <a:latin typeface="+mn-lt"/>
            </a:endParaRPr>
          </a:p>
          <a:p>
            <a:pPr algn="ctr"/>
            <a:endParaRPr lang="pl-PL" sz="2000" b="1" dirty="0" smtClean="0">
              <a:latin typeface="+mn-lt"/>
              <a:cs typeface="Arial" pitchFamily="34" charset="0"/>
            </a:endParaRPr>
          </a:p>
          <a:p>
            <a:endParaRPr lang="pl-PL" b="1" dirty="0" smtClean="0"/>
          </a:p>
        </p:txBody>
      </p:sp>
      <p:sp>
        <p:nvSpPr>
          <p:cNvPr id="6" name="Tytuł 3"/>
          <p:cNvSpPr txBox="1">
            <a:spLocks/>
          </p:cNvSpPr>
          <p:nvPr/>
        </p:nvSpPr>
        <p:spPr>
          <a:xfrm>
            <a:off x="457200" y="1045179"/>
            <a:ext cx="8229600" cy="647548"/>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800" b="1" i="0" u="none" strike="noStrike" kern="1200" cap="none" spc="0" normalizeH="0" baseline="0" noProof="0" dirty="0" smtClean="0">
                <a:ln>
                  <a:noFill/>
                </a:ln>
                <a:solidFill>
                  <a:schemeClr val="tx1"/>
                </a:solidFill>
                <a:effectLst/>
                <a:uLnTx/>
                <a:uFillTx/>
                <a:latin typeface="+mj-lt"/>
                <a:ea typeface="+mj-ea"/>
                <a:cs typeface="+mj-cs"/>
              </a:rPr>
              <a:t>Konkursy będą ogłaszane:</a:t>
            </a:r>
            <a:endParaRPr kumimoji="0" lang="pl-PL"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3227931888"/>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Zajęcia rozwijające kompetencje kluczowe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sz="1600" b="1" dirty="0" smtClean="0">
                <a:latin typeface="+mn-lt"/>
              </a:rPr>
              <a:t>Zajęcia rozwijające kompetencje kluczowe i umiejętności uniwersalne niezbędne na rynku pracy mogą być realizowane w szczególności poprzez:</a:t>
            </a:r>
          </a:p>
          <a:p>
            <a:pPr algn="just"/>
            <a:endParaRPr lang="pl-PL" sz="1600" b="1"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projektów edukacyjnych </a:t>
            </a:r>
            <a:r>
              <a:rPr lang="pl-PL" sz="1400" dirty="0" smtClean="0">
                <a:latin typeface="+mn-lt"/>
              </a:rPr>
              <a:t>w OWP;</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dodatkowych zajęć dydaktyczno-wychowawczych </a:t>
            </a:r>
            <a:r>
              <a:rPr lang="pl-PL" sz="1400" dirty="0" smtClean="0">
                <a:latin typeface="+mn-lt"/>
              </a:rPr>
              <a:t>służących wyrównywaniu dysproporcji edukacyjnych w trakcie procesu kształcenia dla dzieci w wieku przedszkolnym mających trudności </a:t>
            </a:r>
            <a:br>
              <a:rPr lang="pl-PL" sz="1400" dirty="0" smtClean="0">
                <a:latin typeface="+mn-lt"/>
              </a:rPr>
            </a:br>
            <a:r>
              <a:rPr lang="pl-PL" sz="1400" dirty="0" smtClean="0">
                <a:latin typeface="+mn-lt"/>
              </a:rPr>
              <a:t>w spełnianiu wymagań edukacyjnych, wynikających z podstawy programowej kształcenia przedszkolnego dla danego etapu edukacyjnego;</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różnych form rozwijających uzdolnienia </a:t>
            </a:r>
            <a:r>
              <a:rPr lang="pl-PL" sz="1400" dirty="0" smtClean="0">
                <a:latin typeface="+mn-lt"/>
              </a:rPr>
              <a:t>w wieku przedszkolnym;</a:t>
            </a:r>
          </a:p>
          <a:p>
            <a:pPr lvl="0" algn="just"/>
            <a:endParaRPr lang="pl-PL" sz="1400" dirty="0" smtClean="0">
              <a:latin typeface="+mn-lt"/>
            </a:endParaRPr>
          </a:p>
          <a:p>
            <a:pPr lvl="0" algn="just">
              <a:buFont typeface="Wingdings" pitchFamily="2" charset="2"/>
              <a:buChar char="ü"/>
            </a:pPr>
            <a:r>
              <a:rPr lang="pl-PL" sz="1400" dirty="0" smtClean="0">
                <a:latin typeface="+mn-lt"/>
              </a:rPr>
              <a:t>organizację </a:t>
            </a:r>
            <a:r>
              <a:rPr lang="pl-PL" sz="1400" b="1" dirty="0" smtClean="0">
                <a:latin typeface="+mn-lt"/>
              </a:rPr>
              <a:t>kółek zainteresowań, warsztatów, laboratoriów </a:t>
            </a:r>
            <a:r>
              <a:rPr lang="pl-PL" sz="1400" dirty="0" smtClean="0">
                <a:latin typeface="+mn-lt"/>
              </a:rPr>
              <a:t>dla dzieci w wieku przedszkolnym;</a:t>
            </a:r>
          </a:p>
          <a:p>
            <a:pPr lvl="0" algn="just"/>
            <a:endParaRPr lang="pl-PL" sz="1400" dirty="0" smtClean="0">
              <a:latin typeface="+mn-lt"/>
            </a:endParaRPr>
          </a:p>
          <a:p>
            <a:pPr lvl="0" algn="just">
              <a:buFont typeface="Wingdings" pitchFamily="2" charset="2"/>
              <a:buChar char="ü"/>
            </a:pPr>
            <a:r>
              <a:rPr lang="pl-PL" sz="1400" dirty="0" smtClean="0">
                <a:latin typeface="+mn-lt"/>
              </a:rPr>
              <a:t>wykorzystanie </a:t>
            </a:r>
            <a:r>
              <a:rPr lang="pl-PL" sz="1400" b="1" dirty="0" smtClean="0">
                <a:latin typeface="+mn-lt"/>
              </a:rPr>
              <a:t>narzędzi, metod lub form pracy </a:t>
            </a:r>
            <a:r>
              <a:rPr lang="pl-PL" sz="1400" dirty="0" smtClean="0">
                <a:latin typeface="+mn-lt"/>
              </a:rPr>
              <a:t>wypracowanych w ramach projektów, </a:t>
            </a:r>
            <a:br>
              <a:rPr lang="pl-PL" sz="1400" dirty="0" smtClean="0">
                <a:latin typeface="+mn-lt"/>
              </a:rPr>
            </a:br>
            <a:r>
              <a:rPr lang="pl-PL" sz="1400" dirty="0" smtClean="0">
                <a:latin typeface="+mn-lt"/>
              </a:rPr>
              <a:t>w tym pozytywnie </a:t>
            </a:r>
            <a:r>
              <a:rPr lang="pl-PL" sz="1400" dirty="0" err="1" smtClean="0">
                <a:latin typeface="+mn-lt"/>
              </a:rPr>
              <a:t>zwalidowanych</a:t>
            </a:r>
            <a:r>
              <a:rPr lang="pl-PL" sz="1400" dirty="0" smtClean="0">
                <a:latin typeface="+mn-lt"/>
              </a:rPr>
              <a:t> produktów projektów innowacyjnych, </a:t>
            </a:r>
            <a:r>
              <a:rPr lang="pl-PL" sz="1400" b="1" dirty="0" smtClean="0">
                <a:latin typeface="+mn-lt"/>
              </a:rPr>
              <a:t>zrealizowanych </a:t>
            </a:r>
            <a:br>
              <a:rPr lang="pl-PL" sz="1400" b="1" dirty="0" smtClean="0">
                <a:latin typeface="+mn-lt"/>
              </a:rPr>
            </a:br>
            <a:r>
              <a:rPr lang="pl-PL" sz="1400" b="1" dirty="0" smtClean="0">
                <a:latin typeface="+mn-lt"/>
              </a:rPr>
              <a:t>w latach 2007-2013 w ramach POKL</a:t>
            </a:r>
            <a:r>
              <a:rPr lang="pl-PL" sz="1400" dirty="0" smtClean="0">
                <a:latin typeface="+mn-lt"/>
              </a:rPr>
              <a:t>;</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zajęć organizowanych poza OWP</a:t>
            </a:r>
            <a:r>
              <a:rPr lang="pl-PL" sz="1400" dirty="0" smtClean="0">
                <a:latin typeface="+mn-lt"/>
              </a:rPr>
              <a:t>.</a:t>
            </a:r>
          </a:p>
          <a:p>
            <a:pPr algn="just"/>
            <a:r>
              <a:rPr lang="pl-PL" sz="1200" dirty="0" smtClean="0">
                <a:latin typeface="+mn-lt"/>
              </a:rPr>
              <a:t> </a:t>
            </a:r>
          </a:p>
          <a:p>
            <a:pPr lvl="0" algn="just"/>
            <a:endParaRPr lang="pl-PL" sz="1200" dirty="0" smtClean="0">
              <a:latin typeface="+mn-lt"/>
            </a:endParaRPr>
          </a:p>
          <a:p>
            <a:pPr marL="342900" indent="-342900"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Diagnoza w zakresie zapotrzebowania </a:t>
            </a:r>
            <a:br>
              <a:rPr lang="pl-PL" sz="2800" b="1" dirty="0" smtClean="0"/>
            </a:br>
            <a:r>
              <a:rPr lang="pl-PL" sz="2800" b="1" dirty="0" smtClean="0"/>
              <a:t>na dodatkowe zajęcia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buFont typeface="Wingdings" pitchFamily="2" charset="2"/>
              <a:buChar char="ü"/>
            </a:pPr>
            <a:r>
              <a:rPr lang="pl-PL" sz="7200" b="1" dirty="0" smtClean="0">
                <a:latin typeface="+mn-lt"/>
              </a:rPr>
              <a:t>diagnozować deficyty w edukacji przedszkolnej w konkretnej gminie/mieście</a:t>
            </a:r>
            <a:r>
              <a:rPr lang="pl-PL" sz="7200" dirty="0" smtClean="0">
                <a:latin typeface="+mn-lt"/>
              </a:rPr>
              <a:t>, z uwzględnieniem </a:t>
            </a:r>
            <a:r>
              <a:rPr lang="pl-PL" sz="7200" b="1" dirty="0" smtClean="0">
                <a:latin typeface="+mn-lt"/>
              </a:rPr>
              <a:t>możliwości ich kontynuacji</a:t>
            </a:r>
            <a:r>
              <a:rPr lang="pl-PL" sz="7200" dirty="0" smtClean="0">
                <a:latin typeface="+mn-lt"/>
              </a:rPr>
              <a:t>, np. przez nauczycieli OWP po zakończeniu realizacji projektu;</a:t>
            </a:r>
          </a:p>
          <a:p>
            <a:pPr algn="just">
              <a:buFont typeface="Wingdings" pitchFamily="2" charset="2"/>
              <a:buChar char="ü"/>
            </a:pPr>
            <a:endParaRPr lang="pl-PL" sz="7200" dirty="0" smtClean="0">
              <a:latin typeface="+mn-lt"/>
            </a:endParaRPr>
          </a:p>
          <a:p>
            <a:pPr algn="just">
              <a:buFont typeface="Wingdings" pitchFamily="2" charset="2"/>
              <a:buChar char="ü"/>
            </a:pPr>
            <a:r>
              <a:rPr lang="pl-PL" sz="7200" dirty="0" smtClean="0">
                <a:latin typeface="+mn-lt"/>
              </a:rPr>
              <a:t>diagnozować </a:t>
            </a:r>
            <a:r>
              <a:rPr lang="pl-PL" sz="7200" b="1" dirty="0" smtClean="0">
                <a:latin typeface="+mn-lt"/>
              </a:rPr>
              <a:t>zapotrzebowanie danego OWP</a:t>
            </a:r>
            <a:r>
              <a:rPr lang="pl-PL" sz="7200" dirty="0" smtClean="0">
                <a:latin typeface="+mn-lt"/>
              </a:rPr>
              <a:t>; </a:t>
            </a:r>
          </a:p>
          <a:p>
            <a:pPr algn="just">
              <a:buFont typeface="Wingdings" pitchFamily="2" charset="2"/>
              <a:buChar char="ü"/>
            </a:pPr>
            <a:endParaRPr lang="pl-PL" sz="7200" i="1"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przygotowana i przeprowadzona przez OWP</a:t>
            </a:r>
            <a:r>
              <a:rPr lang="pl-PL" sz="7200" dirty="0" smtClean="0">
                <a:latin typeface="+mn-lt"/>
              </a:rPr>
              <a:t>, szkołę, placówkę systemu oświaty lub inny podmiot prowadzący działalność o charakterze edukacyjnym lub badawczym. Podmiot przeprowadzający diagnozę ma możliwość skorzystania ze wsparcia instytucji systemu wspomagania pracy OWP lub szkół, tj. placówki doskonalenia nauczycieli, poradni psychologiczno-pedagogicznej, biblioteki pedagogicznej;</a:t>
            </a:r>
          </a:p>
          <a:p>
            <a:pPr algn="just"/>
            <a:endParaRPr lang="pl-PL" sz="7200"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zatwierdzona przez organ prowadzący przed złożeniem wniosku o dofinansowanie</a:t>
            </a:r>
            <a:r>
              <a:rPr lang="pl-PL" sz="7200" dirty="0" smtClean="0">
                <a:latin typeface="+mn-lt"/>
              </a:rPr>
              <a:t>;</a:t>
            </a:r>
          </a:p>
          <a:p>
            <a:pPr algn="just"/>
            <a:endParaRPr lang="pl-PL" sz="7200" dirty="0" smtClean="0">
              <a:latin typeface="+mn-lt"/>
            </a:endParaRPr>
          </a:p>
          <a:p>
            <a:pPr algn="just">
              <a:buFont typeface="Wingdings" pitchFamily="2" charset="2"/>
              <a:buChar char="ü"/>
            </a:pPr>
            <a:r>
              <a:rPr lang="pl-PL" sz="7200" b="1" dirty="0" smtClean="0">
                <a:latin typeface="+mn-lt"/>
              </a:rPr>
              <a:t>być dostępna </a:t>
            </a:r>
            <a:r>
              <a:rPr lang="pl-PL" sz="7200" dirty="0" smtClean="0">
                <a:latin typeface="+mn-lt"/>
              </a:rPr>
              <a:t>m.in. podczas kontroli projektu przez IZ RPO WD (nie jest załączana do wniosku o dofinansowanie);</a:t>
            </a:r>
          </a:p>
          <a:p>
            <a:pPr algn="just"/>
            <a:r>
              <a:rPr lang="pl-PL" sz="7200" b="1" dirty="0" smtClean="0">
                <a:solidFill>
                  <a:srgbClr val="FF0000"/>
                </a:solidFill>
                <a:latin typeface="+mn-lt"/>
              </a:rPr>
              <a:t>Najważniejsze wnioski z </a:t>
            </a:r>
            <a:r>
              <a:rPr lang="pl-PL" sz="7200" b="1" i="1" dirty="0" smtClean="0">
                <a:solidFill>
                  <a:srgbClr val="FF0000"/>
                </a:solidFill>
                <a:latin typeface="+mn-lt"/>
              </a:rPr>
              <a:t>Diagnozy</a:t>
            </a:r>
            <a:r>
              <a:rPr lang="pl-PL" sz="7200" b="1" dirty="0" smtClean="0">
                <a:solidFill>
                  <a:srgbClr val="FF0000"/>
                </a:solidFill>
                <a:latin typeface="+mn-lt"/>
              </a:rPr>
              <a:t> powinny być zawarte w części </a:t>
            </a:r>
            <a:r>
              <a:rPr lang="pl-PL" sz="7200" b="1" i="1" dirty="0" smtClean="0">
                <a:solidFill>
                  <a:srgbClr val="FF0000"/>
                </a:solidFill>
                <a:latin typeface="+mn-lt"/>
              </a:rPr>
              <a:t>3.1.1 Uzasadnienie potrzeby realizacji projektu</a:t>
            </a:r>
            <a:r>
              <a:rPr lang="pl-PL" sz="7200" b="1" dirty="0" smtClean="0">
                <a:solidFill>
                  <a:srgbClr val="FF0000"/>
                </a:solidFill>
                <a:latin typeface="+mn-lt"/>
              </a:rPr>
              <a:t> we wniosku o dofinansowanie. </a:t>
            </a: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Dla kogo zajęcia dodatkowe?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lnSpcReduction="10000"/>
          </a:bodyPr>
          <a:lstStyle/>
          <a:p>
            <a:pPr algn="just"/>
            <a:endParaRPr lang="pl-PL" sz="1900" dirty="0" smtClean="0">
              <a:latin typeface="+mn-lt"/>
            </a:endParaRPr>
          </a:p>
          <a:p>
            <a:pPr algn="just">
              <a:buFont typeface="Wingdings" pitchFamily="2" charset="2"/>
              <a:buChar char="ü"/>
            </a:pPr>
            <a:r>
              <a:rPr lang="pl-PL" sz="1900" b="1" dirty="0" smtClean="0">
                <a:latin typeface="+mn-lt"/>
              </a:rPr>
              <a:t>mogą być adresowane do wszystkich dzieci danego OWP</a:t>
            </a:r>
            <a:r>
              <a:rPr lang="pl-PL" sz="1900" dirty="0" smtClean="0">
                <a:latin typeface="+mn-lt"/>
              </a:rPr>
              <a:t>, niezależnie </a:t>
            </a:r>
            <a:br>
              <a:rPr lang="pl-PL" sz="1900" dirty="0" smtClean="0">
                <a:latin typeface="+mn-lt"/>
              </a:rPr>
            </a:br>
            <a:r>
              <a:rPr lang="pl-PL" sz="1900" dirty="0" smtClean="0">
                <a:latin typeface="+mn-lt"/>
              </a:rPr>
              <a:t>od liczby nowo utworzonych miejsc przedszkolnych, </a:t>
            </a:r>
            <a:r>
              <a:rPr lang="pl-PL" sz="1900" b="1" dirty="0" smtClean="0">
                <a:latin typeface="+mn-lt"/>
              </a:rPr>
              <a:t>pod warunkiem</a:t>
            </a:r>
            <a:r>
              <a:rPr lang="pl-PL" sz="1900" dirty="0" smtClean="0">
                <a:latin typeface="+mn-lt"/>
              </a:rPr>
              <a:t>, </a:t>
            </a:r>
            <a:br>
              <a:rPr lang="pl-PL" sz="1900" dirty="0" smtClean="0">
                <a:latin typeface="+mn-lt"/>
              </a:rPr>
            </a:br>
            <a:r>
              <a:rPr lang="pl-PL" sz="1900" b="1" dirty="0" smtClean="0">
                <a:latin typeface="+mn-lt"/>
              </a:rPr>
              <a:t>że </a:t>
            </a:r>
            <a:r>
              <a:rPr lang="pl-PL" sz="1900" b="1" dirty="0" smtClean="0">
                <a:solidFill>
                  <a:srgbClr val="FF0000"/>
                </a:solidFill>
                <a:latin typeface="+mn-lt"/>
              </a:rPr>
              <a:t>w analogicznym zakresie obszarowym</a:t>
            </a:r>
            <a:r>
              <a:rPr lang="pl-PL" sz="1900" dirty="0" smtClean="0">
                <a:solidFill>
                  <a:srgbClr val="FF0000"/>
                </a:solidFill>
                <a:latin typeface="+mn-lt"/>
              </a:rPr>
              <a:t> co do treści i odbiorców, </a:t>
            </a:r>
            <a:br>
              <a:rPr lang="pl-PL" sz="1900" dirty="0" smtClean="0">
                <a:solidFill>
                  <a:srgbClr val="FF0000"/>
                </a:solidFill>
                <a:latin typeface="+mn-lt"/>
              </a:rPr>
            </a:br>
            <a:r>
              <a:rPr lang="pl-PL" sz="1900" b="1" dirty="0" smtClean="0">
                <a:solidFill>
                  <a:srgbClr val="FF0000"/>
                </a:solidFill>
                <a:latin typeface="+mn-lt"/>
              </a:rPr>
              <a:t>nie były finansowane od co najmniej 12 miesięcy </a:t>
            </a:r>
            <a:r>
              <a:rPr lang="pl-PL" sz="1900" dirty="0" smtClean="0">
                <a:solidFill>
                  <a:srgbClr val="FF0000"/>
                </a:solidFill>
                <a:latin typeface="+mn-lt"/>
              </a:rPr>
              <a:t>poprzedzających złożenie wniosku o dofinansowanie projektu (średniomiesięcznie). </a:t>
            </a:r>
          </a:p>
          <a:p>
            <a:pPr algn="just"/>
            <a:endParaRPr lang="pl-PL" sz="1900" dirty="0" smtClean="0">
              <a:latin typeface="+mn-lt"/>
            </a:endParaRPr>
          </a:p>
          <a:p>
            <a:pPr algn="just">
              <a:buFont typeface="Wingdings" pitchFamily="2" charset="2"/>
              <a:buChar char="ü"/>
            </a:pPr>
            <a:r>
              <a:rPr lang="pl-PL" sz="1900" b="1" dirty="0" smtClean="0">
                <a:latin typeface="+mn-lt"/>
              </a:rPr>
              <a:t>jeśli w okresie od co najmniej 12 miesięcy </a:t>
            </a:r>
            <a:r>
              <a:rPr lang="pl-PL" sz="1900" dirty="0" smtClean="0">
                <a:latin typeface="+mn-lt"/>
              </a:rPr>
              <a:t>poprzedzających złożenie wniosku o dofinansowanie, </a:t>
            </a:r>
            <a:r>
              <a:rPr lang="pl-PL" sz="1900" b="1" dirty="0" smtClean="0">
                <a:latin typeface="+mn-lt"/>
              </a:rPr>
              <a:t>dzieci uczestniczyły w zajęciach dodatkowych </a:t>
            </a:r>
            <a:r>
              <a:rPr lang="pl-PL" sz="1900" dirty="0" smtClean="0">
                <a:latin typeface="+mn-lt"/>
              </a:rPr>
              <a:t>np. w zakresie gimnastyki korekcyjnej, to w ramach realizowanego projektu EFS </a:t>
            </a:r>
            <a:r>
              <a:rPr lang="pl-PL" sz="1900" b="1" dirty="0" smtClean="0">
                <a:latin typeface="+mn-lt"/>
              </a:rPr>
              <a:t>istnieje możliwość sfinansowania zajęć z tego zakresu tylko dla dzieci przystępujących do projektu</a:t>
            </a:r>
            <a:r>
              <a:rPr lang="pl-PL" sz="1900" dirty="0" smtClean="0">
                <a:latin typeface="+mn-lt"/>
              </a:rPr>
              <a:t> - czyli de facto dla dzieci, dla których są tworzone nowe miejsca wychowania przedszkolnego. </a:t>
            </a: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Kiedy realizować dodatkowe zajęcia?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85000" lnSpcReduction="20000"/>
          </a:bodyPr>
          <a:lstStyle/>
          <a:p>
            <a:pPr algn="just"/>
            <a:endParaRPr lang="pl-PL" sz="1900" b="1" dirty="0" smtClean="0">
              <a:latin typeface="+mn-lt"/>
            </a:endParaRPr>
          </a:p>
          <a:p>
            <a:pPr algn="just"/>
            <a:endParaRPr lang="pl-PL" sz="1900" dirty="0" smtClean="0">
              <a:latin typeface="+mn-lt"/>
            </a:endParaRPr>
          </a:p>
          <a:p>
            <a:pPr algn="just"/>
            <a:r>
              <a:rPr lang="pl-PL" sz="1900" dirty="0" smtClean="0">
                <a:latin typeface="+mn-lt"/>
              </a:rPr>
              <a:t>w publicznych OWP: </a:t>
            </a:r>
          </a:p>
          <a:p>
            <a:pPr algn="just"/>
            <a:endParaRPr lang="pl-PL" sz="1900" dirty="0" smtClean="0">
              <a:latin typeface="+mn-lt"/>
            </a:endParaRPr>
          </a:p>
          <a:p>
            <a:pPr algn="just">
              <a:buFont typeface="Wingdings" pitchFamily="2" charset="2"/>
              <a:buChar char="ü"/>
            </a:pPr>
            <a:r>
              <a:rPr lang="pl-PL" sz="1900" b="1" dirty="0" smtClean="0">
                <a:latin typeface="+mn-lt"/>
              </a:rPr>
              <a:t>zajęcia dodatkowe stymulujące rozwój psychoruchowy </a:t>
            </a:r>
            <a:r>
              <a:rPr lang="pl-PL" sz="1900" dirty="0" smtClean="0">
                <a:latin typeface="+mn-lt"/>
              </a:rPr>
              <a:t>np. gimnastyka korekcyjna są realizowane </a:t>
            </a:r>
            <a:r>
              <a:rPr lang="pl-PL" sz="1900" b="1" dirty="0" smtClean="0">
                <a:latin typeface="+mn-lt"/>
              </a:rPr>
              <a:t>poza czasem bezpłatnego nauczania, wychowania i opieki</a:t>
            </a:r>
            <a:r>
              <a:rPr lang="pl-PL" sz="1900" dirty="0" smtClean="0">
                <a:latin typeface="+mn-lt"/>
              </a:rPr>
              <a:t>, </a:t>
            </a:r>
            <a:r>
              <a:rPr lang="pl-PL" sz="1900" b="1" dirty="0" smtClean="0">
                <a:latin typeface="+mn-lt"/>
              </a:rPr>
              <a:t>w minimalnym wymiarze </a:t>
            </a:r>
            <a:r>
              <a:rPr lang="pl-PL" sz="1900" dirty="0" smtClean="0">
                <a:latin typeface="+mn-lt"/>
              </a:rPr>
              <a:t>określonym w art. 13 ust. 1 pkt. 2, art. 13 ust. 2 i 3 Prawa Oświatowego i przepisów ustawy o finansowaniu zadań oświatowych</a:t>
            </a:r>
          </a:p>
          <a:p>
            <a:pPr algn="just">
              <a:buFont typeface="Wingdings" pitchFamily="2" charset="2"/>
              <a:buChar char="ü"/>
            </a:pPr>
            <a:endParaRPr lang="pl-PL" sz="1900" dirty="0" smtClean="0">
              <a:latin typeface="+mn-lt"/>
            </a:endParaRPr>
          </a:p>
          <a:p>
            <a:pPr algn="just"/>
            <a:r>
              <a:rPr lang="pl-PL" sz="1900" b="1" dirty="0" smtClean="0">
                <a:latin typeface="+mn-lt"/>
              </a:rPr>
              <a:t>Lub</a:t>
            </a:r>
            <a:r>
              <a:rPr lang="pl-PL" sz="1900" dirty="0" smtClean="0">
                <a:latin typeface="+mn-lt"/>
              </a:rPr>
              <a:t> </a:t>
            </a:r>
          </a:p>
          <a:p>
            <a:pPr algn="just"/>
            <a:endParaRPr lang="pl-PL" sz="1900" dirty="0" smtClean="0">
              <a:latin typeface="+mn-lt"/>
            </a:endParaRPr>
          </a:p>
          <a:p>
            <a:pPr algn="just">
              <a:buFont typeface="Wingdings" pitchFamily="2" charset="2"/>
              <a:buChar char="ü"/>
            </a:pPr>
            <a:r>
              <a:rPr lang="pl-PL" sz="1900" dirty="0" smtClean="0">
                <a:latin typeface="+mn-lt"/>
              </a:rPr>
              <a:t>mogą być realizowane </a:t>
            </a:r>
            <a:r>
              <a:rPr lang="pl-PL" sz="1900" b="1" dirty="0" smtClean="0">
                <a:latin typeface="+mn-lt"/>
              </a:rPr>
              <a:t>w czasie bezpłatnego nauczania, wychowania i opieki, o ile wynikają </a:t>
            </a:r>
            <a:r>
              <a:rPr lang="pl-PL" sz="1900" dirty="0" smtClean="0">
                <a:latin typeface="+mn-lt"/>
              </a:rPr>
              <a:t>z potrzeb wymagających rozszerzenia zakresu </a:t>
            </a:r>
            <a:r>
              <a:rPr lang="pl-PL" sz="1900" b="1" dirty="0" smtClean="0">
                <a:latin typeface="+mn-lt"/>
              </a:rPr>
              <a:t>zajęć specjalistycznych lub zajęć z zakresu wczesnego wspomagania rozwoju</a:t>
            </a:r>
            <a:r>
              <a:rPr lang="pl-PL" sz="1900" dirty="0" smtClean="0">
                <a:latin typeface="+mn-lt"/>
              </a:rPr>
              <a:t>.</a:t>
            </a:r>
          </a:p>
          <a:p>
            <a:pPr algn="just"/>
            <a:endParaRPr lang="pl-PL" sz="1900" dirty="0" smtClean="0">
              <a:latin typeface="+mn-lt"/>
            </a:endParaRPr>
          </a:p>
          <a:p>
            <a:pPr algn="just">
              <a:buFont typeface="Wingdings" pitchFamily="2" charset="2"/>
              <a:buChar char="ü"/>
            </a:pPr>
            <a:r>
              <a:rPr lang="pl-PL" sz="1900" b="1" dirty="0" smtClean="0">
                <a:latin typeface="+mn-lt"/>
              </a:rPr>
              <a:t>zajęcia specjalistyczne </a:t>
            </a:r>
            <a:r>
              <a:rPr lang="pl-PL" sz="1900" dirty="0" smtClean="0">
                <a:latin typeface="+mn-lt"/>
              </a:rPr>
              <a:t>oraz </a:t>
            </a:r>
            <a:r>
              <a:rPr lang="pl-PL" sz="1900" b="1" dirty="0" smtClean="0">
                <a:latin typeface="+mn-lt"/>
              </a:rPr>
              <a:t>zajęcia w ramach wczesnego wspomagania rozwoju mogą być realizowane w czasie bezpłatnego nauczania</a:t>
            </a:r>
            <a:r>
              <a:rPr lang="pl-PL" sz="1900" dirty="0" smtClean="0">
                <a:latin typeface="+mn-lt"/>
              </a:rPr>
              <a:t>, wychowania i opieki. </a:t>
            </a:r>
          </a:p>
          <a:p>
            <a:pPr algn="just"/>
            <a:endParaRPr lang="pl-PL" sz="1900" dirty="0" smtClean="0">
              <a:latin typeface="+mn-lt"/>
            </a:endParaRPr>
          </a:p>
          <a:p>
            <a:pPr algn="just"/>
            <a:endParaRPr lang="pl-PL" sz="19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Dodatkowe zajęcia edukacyjne i specjalistyczne - warunki</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55000" lnSpcReduction="20000"/>
          </a:bodyPr>
          <a:lstStyle/>
          <a:p>
            <a:pPr algn="just"/>
            <a:endParaRPr lang="pl-PL" sz="1900" b="1" dirty="0" smtClean="0">
              <a:latin typeface="+mn-lt"/>
            </a:endParaRPr>
          </a:p>
          <a:p>
            <a:pPr algn="just"/>
            <a:endParaRPr lang="pl-PL" sz="2100" dirty="0" smtClean="0">
              <a:latin typeface="+mn-lt"/>
            </a:endParaRPr>
          </a:p>
          <a:p>
            <a:pPr algn="just">
              <a:buFont typeface="Wingdings" pitchFamily="2" charset="2"/>
              <a:buChar char="ü"/>
            </a:pPr>
            <a:r>
              <a:rPr lang="pl-PL" sz="3300" dirty="0" smtClean="0">
                <a:latin typeface="+mn-lt"/>
              </a:rPr>
              <a:t>Finansowanie realizacji dodatkowych zajęć w OWP, w których zostały utworzone nowe miejsca wychowania przedszkolnego lub dostosowane do potrzeb dzieci z </a:t>
            </a:r>
            <a:r>
              <a:rPr lang="pl-PL" sz="3300" dirty="0" err="1" smtClean="0">
                <a:latin typeface="+mn-lt"/>
              </a:rPr>
              <a:t>niepełnosprawnościami</a:t>
            </a:r>
            <a:r>
              <a:rPr lang="pl-PL" sz="3300" dirty="0" smtClean="0">
                <a:latin typeface="+mn-lt"/>
              </a:rPr>
              <a:t>, może się odbywać </a:t>
            </a:r>
            <a:r>
              <a:rPr lang="pl-PL" sz="3300" b="1" dirty="0" smtClean="0">
                <a:latin typeface="+mn-lt"/>
              </a:rPr>
              <a:t>przez okres nie dłuższy niż 12 miesięcy. </a:t>
            </a:r>
          </a:p>
          <a:p>
            <a:pPr algn="just"/>
            <a:endParaRPr lang="pl-PL" sz="3300" dirty="0" smtClean="0">
              <a:latin typeface="+mn-lt"/>
            </a:endParaRPr>
          </a:p>
          <a:p>
            <a:pPr algn="just">
              <a:buFont typeface="Wingdings" pitchFamily="2" charset="2"/>
              <a:buChar char="ü"/>
            </a:pPr>
            <a:r>
              <a:rPr lang="pl-PL" sz="3300" b="1" dirty="0" smtClean="0">
                <a:latin typeface="+mn-lt"/>
              </a:rPr>
              <a:t>Warunek nie dotyczy dodatkowej oferty</a:t>
            </a:r>
            <a:r>
              <a:rPr lang="pl-PL" sz="3300" dirty="0" smtClean="0">
                <a:latin typeface="+mn-lt"/>
              </a:rPr>
              <a:t> edukacyjnej </a:t>
            </a:r>
            <a:r>
              <a:rPr lang="pl-PL" sz="3300" b="1" dirty="0" smtClean="0">
                <a:latin typeface="+mn-lt"/>
              </a:rPr>
              <a:t>dla dzieci </a:t>
            </a:r>
            <a:br>
              <a:rPr lang="pl-PL" sz="3300" b="1" dirty="0" smtClean="0">
                <a:latin typeface="+mn-lt"/>
              </a:rPr>
            </a:br>
            <a:r>
              <a:rPr lang="pl-PL" sz="3300" b="1" dirty="0" smtClean="0">
                <a:latin typeface="+mn-lt"/>
              </a:rPr>
              <a:t>z </a:t>
            </a:r>
            <a:r>
              <a:rPr lang="pl-PL" sz="3300" b="1" dirty="0" err="1" smtClean="0">
                <a:latin typeface="+mn-lt"/>
              </a:rPr>
              <a:t>niepełnosprawnościami</a:t>
            </a:r>
            <a:r>
              <a:rPr lang="pl-PL" sz="3300" dirty="0" smtClean="0">
                <a:latin typeface="+mn-lt"/>
              </a:rPr>
              <a:t> tj. finansowanie dodatkowych zajęć dla dzieci </a:t>
            </a:r>
            <a:br>
              <a:rPr lang="pl-PL" sz="3300" dirty="0" smtClean="0">
                <a:latin typeface="+mn-lt"/>
              </a:rPr>
            </a:br>
            <a:r>
              <a:rPr lang="pl-PL" sz="3300" dirty="0" smtClean="0">
                <a:latin typeface="+mn-lt"/>
              </a:rPr>
              <a:t>z </a:t>
            </a:r>
            <a:r>
              <a:rPr lang="pl-PL" sz="3300" dirty="0" err="1" smtClean="0">
                <a:latin typeface="+mn-lt"/>
              </a:rPr>
              <a:t>niepełnosprawnościami</a:t>
            </a:r>
            <a:r>
              <a:rPr lang="pl-PL" sz="3300" dirty="0" smtClean="0">
                <a:latin typeface="+mn-lt"/>
              </a:rPr>
              <a:t> w OWP, w którym nie zostały utworzone nowe miejsca przedszkolne, może trwać cały okres realizacji projektu.</a:t>
            </a:r>
          </a:p>
          <a:p>
            <a:pPr algn="just"/>
            <a:endParaRPr lang="pl-PL" sz="3300" dirty="0" smtClean="0">
              <a:latin typeface="+mn-lt"/>
            </a:endParaRPr>
          </a:p>
          <a:p>
            <a:pPr algn="just">
              <a:buFont typeface="Wingdings" pitchFamily="2" charset="2"/>
              <a:buChar char="ü"/>
            </a:pPr>
            <a:r>
              <a:rPr lang="pl-PL" sz="3300" b="1" dirty="0" smtClean="0">
                <a:latin typeface="+mn-lt"/>
              </a:rPr>
              <a:t>Kwota wydatków </a:t>
            </a:r>
            <a:r>
              <a:rPr lang="pl-PL" sz="3300" dirty="0" smtClean="0">
                <a:latin typeface="+mn-lt"/>
              </a:rPr>
              <a:t>na realizację zajęć dodatkowych </a:t>
            </a:r>
            <a:r>
              <a:rPr lang="pl-PL" sz="3300" b="1" dirty="0" smtClean="0">
                <a:latin typeface="+mn-lt"/>
              </a:rPr>
              <a:t>stanowi nie więcej niż 30% kosztów bezpośrednich projektu.</a:t>
            </a:r>
            <a:r>
              <a:rPr lang="pl-PL" sz="3300" dirty="0" smtClean="0">
                <a:latin typeface="+mn-lt"/>
              </a:rPr>
              <a:t> </a:t>
            </a:r>
          </a:p>
          <a:p>
            <a:pPr algn="just">
              <a:buFont typeface="Wingdings" pitchFamily="2" charset="2"/>
              <a:buChar char="ü"/>
            </a:pPr>
            <a:endParaRPr lang="pl-PL" sz="3300" dirty="0" smtClean="0">
              <a:latin typeface="+mn-lt"/>
            </a:endParaRPr>
          </a:p>
          <a:p>
            <a:pPr algn="just">
              <a:buFont typeface="Wingdings" pitchFamily="2" charset="2"/>
              <a:buChar char="ü"/>
            </a:pPr>
            <a:r>
              <a:rPr lang="pl-PL" sz="3300" b="1" dirty="0" smtClean="0">
                <a:latin typeface="+mn-lt"/>
              </a:rPr>
              <a:t>Limit nie ma zastosowania w przypadku dodatkowej oferty edukacyjnej dla dzieci z </a:t>
            </a:r>
            <a:r>
              <a:rPr lang="pl-PL" sz="3300" b="1" dirty="0" err="1" smtClean="0">
                <a:latin typeface="+mn-lt"/>
              </a:rPr>
              <a:t>niepełnosprawnościami</a:t>
            </a:r>
            <a:r>
              <a:rPr lang="pl-PL" sz="3300" b="1" dirty="0" smtClean="0">
                <a:latin typeface="+mn-lt"/>
              </a:rPr>
              <a:t>. </a:t>
            </a:r>
          </a:p>
          <a:p>
            <a:pPr algn="just"/>
            <a:endParaRPr lang="pl-PL" sz="1700" dirty="0" smtClean="0">
              <a:latin typeface="+mn-lt"/>
            </a:endParaRPr>
          </a:p>
          <a:p>
            <a:pPr algn="just"/>
            <a:endParaRPr lang="pl-PL" sz="1900" dirty="0" smtClean="0">
              <a:latin typeface="+mn-lt"/>
            </a:endParaRPr>
          </a:p>
          <a:p>
            <a:pPr algn="just"/>
            <a:endParaRPr lang="pl-PL" sz="19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000" b="1" dirty="0" smtClean="0"/>
              <a:t>Typ C - doskonalenie umiejętności, kompetencji lub kwalifikacji nauczycieli</a:t>
            </a:r>
            <a:endParaRPr lang="pl-PL" sz="20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smtClean="0">
                <a:latin typeface="+mn-lt"/>
              </a:rPr>
              <a:t>Wsparcie może być realizowane zwłaszcza przez:</a:t>
            </a:r>
          </a:p>
          <a:p>
            <a:pPr algn="just"/>
            <a:endParaRPr lang="pl-PL" b="1" dirty="0" smtClean="0">
              <a:latin typeface="+mn-lt"/>
            </a:endParaRPr>
          </a:p>
          <a:p>
            <a:pPr marL="342900" lvl="0" indent="-342900" algn="just">
              <a:buFont typeface="+mj-lt"/>
              <a:buAutoNum type="alphaLcParenR"/>
            </a:pPr>
            <a:r>
              <a:rPr lang="pl-PL" sz="1400" b="1" dirty="0" smtClean="0">
                <a:latin typeface="+mn-lt"/>
              </a:rPr>
              <a:t>doradztwo, kursy, szkolenia doskonalące</a:t>
            </a:r>
            <a:r>
              <a:rPr lang="pl-PL" sz="1400" dirty="0" smtClean="0">
                <a:latin typeface="+mn-lt"/>
              </a:rPr>
              <a:t>, w tym z wykorzystaniem pracy trenerów przeszkolonych w ramach PO WER oraz </a:t>
            </a:r>
            <a:r>
              <a:rPr lang="pl-PL" sz="1400" b="1" dirty="0" smtClean="0">
                <a:latin typeface="+mn-lt"/>
              </a:rPr>
              <a:t>studia podyplomowe </a:t>
            </a:r>
            <a:r>
              <a:rPr lang="pl-PL" sz="1400" dirty="0" smtClean="0">
                <a:latin typeface="+mn-lt"/>
              </a:rPr>
              <a:t>spełniające wymogi określane w rozporządzeniu Ministra Nauki i Szkolnictwa Wyższego w sprawie standardów kształcenia przygotowującego do wykonywania zawodu nauczyciela oraz </a:t>
            </a:r>
            <a:r>
              <a:rPr lang="pl-PL" sz="1400" b="1" dirty="0" smtClean="0">
                <a:latin typeface="+mn-lt"/>
              </a:rPr>
              <a:t>inne formy podwyższenia kwalifikacji pod kątem rozwijania u dzieci w wieku przedszkolnym kompetencji kluczowych oraz umiejętności uniwersalnych,</a:t>
            </a:r>
            <a:r>
              <a:rPr lang="pl-PL" sz="1400" dirty="0" smtClean="0">
                <a:latin typeface="+mn-lt"/>
              </a:rPr>
              <a:t> jak też </a:t>
            </a:r>
            <a:r>
              <a:rPr lang="pl-PL" sz="1400" b="1" dirty="0" smtClean="0">
                <a:latin typeface="+mn-lt"/>
              </a:rPr>
              <a:t>właściwego wykorzystania narzędzi wspierających pomoc psychologiczno-pedagogiczną</a:t>
            </a:r>
            <a:r>
              <a:rPr lang="pl-PL" sz="1400" dirty="0" smtClean="0">
                <a:latin typeface="+mn-lt"/>
              </a:rPr>
              <a:t>;</a:t>
            </a:r>
          </a:p>
          <a:p>
            <a:pPr marL="342900" lvl="0" indent="-342900" algn="just">
              <a:buFont typeface="+mj-lt"/>
              <a:buAutoNum type="alphaLcParenR"/>
            </a:pPr>
            <a:endParaRPr lang="pl-PL" sz="1400" dirty="0" smtClean="0">
              <a:latin typeface="+mn-lt"/>
            </a:endParaRPr>
          </a:p>
          <a:p>
            <a:pPr marL="342900" lvl="0" indent="-342900" algn="just">
              <a:buFont typeface="+mj-lt"/>
              <a:buAutoNum type="alphaLcParenR"/>
            </a:pPr>
            <a:r>
              <a:rPr lang="pl-PL" sz="1400" dirty="0" smtClean="0">
                <a:latin typeface="+mn-lt"/>
              </a:rPr>
              <a:t>wspieranie istniejących, budowanie nowych i moderowanie </a:t>
            </a:r>
            <a:r>
              <a:rPr lang="pl-PL" sz="1400" b="1" dirty="0" smtClean="0">
                <a:latin typeface="+mn-lt"/>
              </a:rPr>
              <a:t>sieci współpracy </a:t>
            </a:r>
            <a:br>
              <a:rPr lang="pl-PL" sz="1400" b="1" dirty="0" smtClean="0">
                <a:latin typeface="+mn-lt"/>
              </a:rPr>
            </a:br>
            <a:r>
              <a:rPr lang="pl-PL" sz="1400" b="1" dirty="0" smtClean="0">
                <a:latin typeface="+mn-lt"/>
              </a:rPr>
              <a:t>i samokształcenia nauczycieli;</a:t>
            </a:r>
          </a:p>
          <a:p>
            <a:pPr marL="342900" lvl="0" indent="-342900" algn="just">
              <a:buFont typeface="+mj-lt"/>
              <a:buAutoNum type="alphaLcParenR"/>
            </a:pPr>
            <a:endParaRPr lang="pl-PL" sz="1400" b="1" dirty="0" smtClean="0">
              <a:latin typeface="+mn-lt"/>
            </a:endParaRPr>
          </a:p>
          <a:p>
            <a:pPr marL="342900" lvl="0" indent="-342900" algn="just">
              <a:buFont typeface="+mj-lt"/>
              <a:buAutoNum type="alphaLcParenR"/>
            </a:pPr>
            <a:r>
              <a:rPr lang="pl-PL" sz="1400" b="1" dirty="0" smtClean="0">
                <a:latin typeface="+mn-lt"/>
              </a:rPr>
              <a:t>współpracę ze specjalistycznymi ośrodkami</a:t>
            </a:r>
            <a:r>
              <a:rPr lang="pl-PL" sz="1400" dirty="0" smtClean="0">
                <a:latin typeface="+mn-lt"/>
              </a:rPr>
              <a:t>, np. specjalnymi ośrodkami szkolno-wychowawczymi, poradniami psychologiczno-pedagogicznymi, ośrodkami wychowania przedszkolnego i szkołami kształcącymi dzieci i młodzież z </a:t>
            </a:r>
            <a:r>
              <a:rPr lang="pl-PL" sz="1400" dirty="0" err="1" smtClean="0">
                <a:latin typeface="+mn-lt"/>
              </a:rPr>
              <a:t>niepełnosprawnościami</a:t>
            </a:r>
            <a:r>
              <a:rPr lang="pl-PL" sz="1400" dirty="0" smtClean="0">
                <a:latin typeface="+mn-lt"/>
              </a:rPr>
              <a:t> (m.in. praktyki, staże);</a:t>
            </a:r>
          </a:p>
          <a:p>
            <a:pPr marL="342900" lvl="0" indent="-342900" algn="just">
              <a:buFont typeface="+mj-lt"/>
              <a:buAutoNum type="alphaLcParenR"/>
            </a:pPr>
            <a:endParaRPr lang="pl-PL" sz="1400" b="1" dirty="0" smtClean="0">
              <a:latin typeface="+mn-lt"/>
            </a:endParaRPr>
          </a:p>
          <a:p>
            <a:pPr marL="342900" lvl="0" indent="-342900" algn="just">
              <a:buFont typeface="+mj-lt"/>
              <a:buAutoNum type="alphaLcParenR"/>
            </a:pPr>
            <a:r>
              <a:rPr lang="pl-PL" sz="1400" b="1" dirty="0" smtClean="0">
                <a:latin typeface="+mn-lt"/>
              </a:rPr>
              <a:t>staże i praktyki </a:t>
            </a:r>
            <a:r>
              <a:rPr lang="pl-PL" sz="1400" dirty="0" smtClean="0">
                <a:latin typeface="+mn-lt"/>
              </a:rPr>
              <a:t>nauczycieli realizowane we współpracy z podmiotami z otoczenia szkoły </a:t>
            </a:r>
            <a:br>
              <a:rPr lang="pl-PL" sz="1400" dirty="0" smtClean="0">
                <a:latin typeface="+mn-lt"/>
              </a:rPr>
            </a:br>
            <a:r>
              <a:rPr lang="pl-PL" sz="1400" dirty="0" smtClean="0">
                <a:latin typeface="+mn-lt"/>
              </a:rPr>
              <a:t>lub placówki systemu oświaty albo instytucjami wspomagającymi przedszkola.</a:t>
            </a:r>
          </a:p>
          <a:p>
            <a:endParaRPr lang="pl-PL" sz="1200" dirty="0" smtClean="0">
              <a:latin typeface="+mn-lt"/>
            </a:endParaRP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000" b="1" dirty="0" smtClean="0"/>
              <a:t>Typ C - doskonalenie umiejętności, kompetencji lub kwalifikacji nauczycieli</a:t>
            </a:r>
            <a:endParaRPr lang="pl-PL" sz="20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smtClean="0">
                <a:latin typeface="+mn-lt"/>
              </a:rPr>
              <a:t>Cele doskonalenia nauczycieli:</a:t>
            </a:r>
          </a:p>
          <a:p>
            <a:pPr algn="just"/>
            <a:endParaRPr lang="pl-PL" b="1" dirty="0" smtClean="0">
              <a:latin typeface="+mn-lt"/>
            </a:endParaRPr>
          </a:p>
          <a:p>
            <a:pPr algn="just">
              <a:buFont typeface="Wingdings" pitchFamily="2" charset="2"/>
              <a:buChar char="ü"/>
            </a:pPr>
            <a:r>
              <a:rPr lang="pl-PL" dirty="0" smtClean="0">
                <a:latin typeface="+mj-lt"/>
              </a:rPr>
              <a:t>w szczególności </a:t>
            </a:r>
            <a:r>
              <a:rPr lang="pl-PL" b="1" dirty="0" smtClean="0">
                <a:latin typeface="+mj-lt"/>
              </a:rPr>
              <a:t>kształtowanie systemu wartości i postaw zawodowych, przygotowujących do pracy z dziećmi ze specjalnymi potrzebami edukacyjnymi</a:t>
            </a:r>
            <a:r>
              <a:rPr lang="pl-PL" dirty="0" smtClean="0">
                <a:latin typeface="+mj-lt"/>
              </a:rPr>
              <a:t>. Dotyczy to w szczególności rozpoznawania i zaspokajania indywidualnych potrzeb rozwojowych i edukacyjnych dziecka w wieku przedszkolnym oraz rozpoznawania jego indywidualnych możliwości psychofizycznych oraz czynników środowiskowych, wpływających na jego funkcjonowanie. </a:t>
            </a:r>
          </a:p>
          <a:p>
            <a:pPr algn="just">
              <a:buFont typeface="Wingdings" pitchFamily="2" charset="2"/>
              <a:buChar char="ü"/>
            </a:pPr>
            <a:r>
              <a:rPr lang="pl-PL" dirty="0" smtClean="0">
                <a:latin typeface="+mj-lt"/>
              </a:rPr>
              <a:t>Wsparcie powinno służyć </a:t>
            </a:r>
            <a:r>
              <a:rPr lang="pl-PL" b="1" dirty="0" smtClean="0">
                <a:latin typeface="+mj-lt"/>
              </a:rPr>
              <a:t>tworzeniu w OWP warunków do edukacji dzieci ze specjalnymi potrzebami edukacyjnymi, w tym dzieci z różnymi rodzajami niepełnosprawności.</a:t>
            </a:r>
          </a:p>
          <a:p>
            <a:pPr algn="just">
              <a:buFont typeface="Wingdings" pitchFamily="2" charset="2"/>
              <a:buChar char="ü"/>
            </a:pPr>
            <a:r>
              <a:rPr lang="pl-PL" dirty="0" smtClean="0">
                <a:latin typeface="+mj-lt"/>
              </a:rPr>
              <a:t>preferowane działania służące poprawie kompetencji lub kwalifikacji w zakresie </a:t>
            </a:r>
            <a:r>
              <a:rPr lang="pl-PL" b="1" dirty="0" smtClean="0">
                <a:latin typeface="+mj-lt"/>
              </a:rPr>
              <a:t>pedagogiki specjalnej.</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Diagnoza przygotowania nauczycieli do pracy z dziećmi w wieku przedszkolnym</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smtClean="0">
              <a:latin typeface="+mn-lt"/>
            </a:endParaRPr>
          </a:p>
          <a:p>
            <a:pPr algn="just">
              <a:buFont typeface="Wingdings" pitchFamily="2" charset="2"/>
              <a:buChar char="ü"/>
            </a:pPr>
            <a:r>
              <a:rPr lang="pl-PL" sz="7200" dirty="0" smtClean="0">
                <a:latin typeface="+mn-lt"/>
              </a:rPr>
              <a:t>dotyczyć danego </a:t>
            </a:r>
            <a:r>
              <a:rPr lang="pl-PL" sz="7200" b="1" dirty="0" smtClean="0">
                <a:latin typeface="+mn-lt"/>
              </a:rPr>
              <a:t>OWP objętego wsparciem</a:t>
            </a:r>
            <a:r>
              <a:rPr lang="pl-PL" sz="7200" dirty="0" smtClean="0">
                <a:latin typeface="+mn-lt"/>
              </a:rPr>
              <a:t>;</a:t>
            </a:r>
          </a:p>
          <a:p>
            <a:pPr algn="just">
              <a:buFont typeface="Wingdings" pitchFamily="2" charset="2"/>
              <a:buChar char="ü"/>
            </a:pPr>
            <a:endParaRPr lang="pl-PL" sz="7200"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przygotowana i przeprowadzona przez OWP</a:t>
            </a:r>
            <a:r>
              <a:rPr lang="pl-PL" sz="7200" dirty="0" smtClean="0">
                <a:latin typeface="+mn-lt"/>
              </a:rPr>
              <a:t>, szkołę, placówkę systemu oświaty lub inny podmiot prowadzący działalność o charakterze edukacyjnym lub badawczym; </a:t>
            </a:r>
          </a:p>
          <a:p>
            <a:pPr algn="just"/>
            <a:endParaRPr lang="pl-PL" sz="7200" dirty="0" smtClean="0">
              <a:latin typeface="+mn-lt"/>
            </a:endParaRPr>
          </a:p>
          <a:p>
            <a:pPr algn="just">
              <a:buFont typeface="Wingdings" pitchFamily="2" charset="2"/>
              <a:buChar char="ü"/>
            </a:pPr>
            <a:r>
              <a:rPr lang="pl-PL" sz="7200" b="1" dirty="0" smtClean="0">
                <a:latin typeface="+mn-lt"/>
              </a:rPr>
              <a:t>zatwierdzona przez organ prowadzący przed złożeniem wniosku o dofinansowanie;</a:t>
            </a:r>
          </a:p>
          <a:p>
            <a:pPr algn="just"/>
            <a:endParaRPr lang="pl-PL" sz="7200"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dostępna</a:t>
            </a:r>
            <a:r>
              <a:rPr lang="pl-PL" sz="7200" dirty="0" smtClean="0">
                <a:latin typeface="+mn-lt"/>
              </a:rPr>
              <a:t> m.in. podczas kontroli projektu przez IZ RPO WD (</a:t>
            </a:r>
            <a:r>
              <a:rPr lang="pl-PL" sz="7200" b="1" dirty="0" smtClean="0">
                <a:latin typeface="+mn-lt"/>
              </a:rPr>
              <a:t>nie jest załączana do wniosku o dofinansowanie</a:t>
            </a:r>
            <a:r>
              <a:rPr lang="pl-PL" sz="7200" dirty="0" smtClean="0">
                <a:latin typeface="+mn-lt"/>
              </a:rPr>
              <a:t>);</a:t>
            </a:r>
          </a:p>
          <a:p>
            <a:pPr algn="just"/>
            <a:endParaRPr lang="pl-PL" sz="7200" b="1" dirty="0" smtClean="0">
              <a:solidFill>
                <a:srgbClr val="FF0000"/>
              </a:solidFill>
            </a:endParaRPr>
          </a:p>
          <a:p>
            <a:pPr algn="just"/>
            <a:r>
              <a:rPr lang="pl-PL" sz="7200" b="1" dirty="0" smtClean="0">
                <a:solidFill>
                  <a:srgbClr val="FF0000"/>
                </a:solidFill>
              </a:rPr>
              <a:t>Najważniejsze wnioski z </a:t>
            </a:r>
            <a:r>
              <a:rPr lang="pl-PL" sz="7200" b="1" i="1" dirty="0" smtClean="0">
                <a:solidFill>
                  <a:srgbClr val="FF0000"/>
                </a:solidFill>
              </a:rPr>
              <a:t>Diagnozy</a:t>
            </a:r>
            <a:r>
              <a:rPr lang="pl-PL" sz="7200" b="1" dirty="0" smtClean="0">
                <a:solidFill>
                  <a:srgbClr val="FF0000"/>
                </a:solidFill>
              </a:rPr>
              <a:t> powinny być zawarte w części </a:t>
            </a:r>
            <a:r>
              <a:rPr lang="pl-PL" sz="7200" b="1" i="1" dirty="0" smtClean="0">
                <a:solidFill>
                  <a:srgbClr val="FF0000"/>
                </a:solidFill>
              </a:rPr>
              <a:t>3.1.1 Uzasadnienie potrzeby realizacji projektu</a:t>
            </a:r>
            <a:r>
              <a:rPr lang="pl-PL" sz="7200" b="1" dirty="0" smtClean="0">
                <a:solidFill>
                  <a:srgbClr val="FF0000"/>
                </a:solidFill>
              </a:rPr>
              <a:t> we wniosku o dofinansowanie. </a:t>
            </a:r>
          </a:p>
          <a:p>
            <a:pPr algn="just"/>
            <a:endParaRPr lang="pl-PL" sz="4800" dirty="0" smtClean="0">
              <a:latin typeface="+mn-lt"/>
            </a:endParaRP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a:t>
            </a:r>
            <a:r>
              <a:rPr lang="pl-PL" altLang="pl-PL" sz="2800" b="1" dirty="0" smtClean="0">
                <a:latin typeface="+mn-lt"/>
                <a:cs typeface="Arial" pitchFamily="34" charset="0"/>
              </a:rPr>
              <a:t>10.1</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a:t>
            </a:r>
            <a:r>
              <a:rPr lang="pl-PL" dirty="0" smtClean="0">
                <a:solidFill>
                  <a:schemeClr val="tx1"/>
                </a:solidFill>
                <a:cs typeface="Arial" pitchFamily="34" charset="0"/>
              </a:rPr>
              <a:t>będzie </a:t>
            </a:r>
            <a:r>
              <a:rPr lang="pl-PL" dirty="0">
                <a:solidFill>
                  <a:schemeClr val="tx1"/>
                </a:solidFill>
                <a:cs typeface="Arial" pitchFamily="34" charset="0"/>
              </a:rPr>
              <a:t>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a:t>
            </a:r>
            <a:r>
              <a:rPr lang="pl-PL" dirty="0" smtClean="0">
                <a:solidFill>
                  <a:schemeClr val="tx1"/>
                </a:solidFill>
                <a:cs typeface="Arial" pitchFamily="34" charset="0"/>
              </a:rPr>
              <a:t>obligatoryjne</a:t>
            </a:r>
          </a:p>
          <a:p>
            <a:pPr algn="just">
              <a:buFont typeface="Arial" pitchFamily="34" charset="0"/>
              <a:buChar char="•"/>
            </a:pPr>
            <a:r>
              <a:rPr lang="pl-PL" b="1" dirty="0" smtClean="0">
                <a:solidFill>
                  <a:schemeClr val="tx1"/>
                </a:solidFill>
                <a:cs typeface="Arial" pitchFamily="34" charset="0"/>
              </a:rPr>
              <a:t>Wskaźniki horyzontalne </a:t>
            </a:r>
          </a:p>
          <a:p>
            <a:pPr algn="just"/>
            <a:r>
              <a:rPr lang="pl-PL" dirty="0" smtClean="0">
                <a:solidFill>
                  <a:schemeClr val="tx1"/>
                </a:solidFill>
                <a:cs typeface="Arial" pitchFamily="34" charset="0"/>
              </a:rPr>
              <a:t>– określone w tzw. liście WLWK (Wspólne Lista Wskaźników Kluczowych), wybierane z listy rozwijanej, obligatoryjne </a:t>
            </a:r>
            <a:endParaRPr lang="pl-PL" dirty="0">
              <a:solidFill>
                <a:schemeClr val="tx1"/>
              </a:solidFill>
              <a:cs typeface="Arial" pitchFamily="34" charset="0"/>
            </a:endParaRP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a:t>
            </a:r>
            <a:r>
              <a:rPr lang="pl-PL" dirty="0" smtClean="0">
                <a:solidFill>
                  <a:schemeClr val="tx1"/>
                </a:solidFill>
                <a:cs typeface="Arial" pitchFamily="34" charset="0"/>
              </a:rPr>
              <a:t>nieobligatoryjne</a:t>
            </a:r>
            <a:endParaRPr lang="pl-PL" dirty="0">
              <a:solidFill>
                <a:schemeClr val="tx1"/>
              </a:solidFill>
              <a:cs typeface="Arial" pitchFamily="34" charset="0"/>
            </a:endParaRPr>
          </a:p>
        </p:txBody>
      </p:sp>
    </p:spTree>
    <p:extLst>
      <p:ext uri="{BB962C8B-B14F-4D97-AF65-F5344CB8AC3E}">
        <p14:creationId xmlns="" xmlns:p14="http://schemas.microsoft.com/office/powerpoint/2010/main" val="3728915418"/>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latin typeface="+mn-lt"/>
                <a:cs typeface="Arial" pitchFamily="34" charset="0"/>
              </a:rPr>
              <a:t>3 wskaźniki produktu</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smtClean="0"/>
              <a:t>Kwota środków </a:t>
            </a:r>
            <a:r>
              <a:rPr lang="pl-PL" sz="2800" b="1" dirty="0" err="1" smtClean="0"/>
              <a:t>europejskich</a:t>
            </a:r>
            <a:r>
              <a:rPr lang="pl-PL" sz="2800" b="1" dirty="0" smtClean="0"/>
              <a:t> przeznaczona na konkursy</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b="1" i="1" u="sng" dirty="0" smtClean="0">
              <a:latin typeface="+mn-lt"/>
            </a:endParaRPr>
          </a:p>
          <a:p>
            <a:pPr algn="ctr"/>
            <a:endParaRPr lang="pl-PL" sz="3200" b="1" u="sng" dirty="0" smtClean="0">
              <a:latin typeface="+mn-lt"/>
            </a:endParaRPr>
          </a:p>
          <a:p>
            <a:pPr marL="0" lvl="1" algn="ctr"/>
            <a:r>
              <a:rPr lang="pl-PL" sz="2800" dirty="0" smtClean="0">
                <a:latin typeface="+mn-lt"/>
              </a:rPr>
              <a:t>Konkurs dla ZIT </a:t>
            </a:r>
            <a:r>
              <a:rPr lang="pl-PL" sz="2800" dirty="0" err="1" smtClean="0">
                <a:latin typeface="+mn-lt"/>
              </a:rPr>
              <a:t>WrOF</a:t>
            </a:r>
            <a:r>
              <a:rPr lang="pl-PL" sz="2800" dirty="0" smtClean="0">
                <a:latin typeface="+mn-lt"/>
              </a:rPr>
              <a:t>:</a:t>
            </a:r>
          </a:p>
          <a:p>
            <a:pPr marL="0" lvl="1" algn="ctr"/>
            <a:r>
              <a:rPr lang="pl-PL" sz="2800" dirty="0" smtClean="0">
                <a:latin typeface="+mn-lt"/>
              </a:rPr>
              <a:t>1 338 812 EUR tj. </a:t>
            </a:r>
            <a:r>
              <a:rPr lang="pl-PL" sz="2800" b="1" dirty="0" smtClean="0">
                <a:latin typeface="+mn-lt"/>
              </a:rPr>
              <a:t>5 623 814 PLN </a:t>
            </a:r>
            <a:endParaRPr lang="pl-PL" sz="2800" dirty="0" smtClean="0">
              <a:solidFill>
                <a:srgbClr val="FF0000"/>
              </a:solidFill>
              <a:latin typeface="+mn-lt"/>
            </a:endParaRPr>
          </a:p>
          <a:p>
            <a:pPr marL="0" lvl="1" algn="ctr"/>
            <a:r>
              <a:rPr lang="pl-PL" sz="2800" dirty="0" smtClean="0">
                <a:latin typeface="+mn-lt"/>
              </a:rPr>
              <a:t>Konkurs dla ZIT AJ:</a:t>
            </a:r>
          </a:p>
          <a:p>
            <a:pPr marL="0" lvl="1" algn="ctr"/>
            <a:r>
              <a:rPr lang="pl-PL" sz="2800" dirty="0" smtClean="0">
                <a:latin typeface="+mn-lt"/>
              </a:rPr>
              <a:t>1 501 827 EUR tj. </a:t>
            </a:r>
            <a:r>
              <a:rPr lang="pl-PL" sz="2800" b="1" dirty="0" smtClean="0">
                <a:latin typeface="+mn-lt"/>
              </a:rPr>
              <a:t>6 308 574 PLN</a:t>
            </a:r>
          </a:p>
          <a:p>
            <a:pPr marL="0" lvl="1" algn="ctr"/>
            <a:r>
              <a:rPr lang="pl-PL" sz="2800" dirty="0" smtClean="0">
                <a:latin typeface="+mj-lt"/>
              </a:rPr>
              <a:t>Konkurs dla ZIT AW:</a:t>
            </a:r>
          </a:p>
          <a:p>
            <a:pPr marL="0" lvl="1" algn="ctr"/>
            <a:r>
              <a:rPr lang="pl-PL" sz="2800" dirty="0" smtClean="0">
                <a:latin typeface="+mj-lt"/>
              </a:rPr>
              <a:t>1 389 148 EUR tj. </a:t>
            </a:r>
            <a:r>
              <a:rPr lang="pl-PL" sz="2800" b="1" dirty="0" smtClean="0">
                <a:latin typeface="+mj-lt"/>
              </a:rPr>
              <a:t>5 835 255 PLN</a:t>
            </a:r>
            <a:endParaRPr lang="pl-PL" sz="2800" b="1" dirty="0" smtClean="0">
              <a:solidFill>
                <a:srgbClr val="FF0000"/>
              </a:solidFill>
              <a:latin typeface="+mj-lt"/>
            </a:endParaRPr>
          </a:p>
          <a:p>
            <a:pPr marL="0" lvl="1" algn="ctr"/>
            <a:endParaRPr lang="pl-PL" sz="2800" b="1" dirty="0" smtClean="0">
              <a:solidFill>
                <a:srgbClr val="FF0000"/>
              </a:solidFill>
              <a:latin typeface="+mn-lt"/>
            </a:endParaRPr>
          </a:p>
          <a:p>
            <a:pPr marL="0" lvl="1" algn="ctr"/>
            <a:endParaRPr lang="pl-PL" sz="2000" b="1" dirty="0" smtClean="0">
              <a:solidFill>
                <a:srgbClr val="FF0000"/>
              </a:solidFill>
            </a:endParaRPr>
          </a:p>
          <a:p>
            <a:endParaRPr lang="pl-PL" b="1" dirty="0">
              <a:latin typeface="+mn-lt"/>
            </a:endParaRPr>
          </a:p>
          <a:p>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3669518987"/>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latin typeface="+mn-lt"/>
                <a:cs typeface="Arial" pitchFamily="34" charset="0"/>
              </a:rPr>
              <a:t>1 Wskaźnik rezultatu bezpośredniego</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sp>
        <p:nvSpPr>
          <p:cNvPr id="7" name="Prostokąt zaokrąglony 6"/>
          <p:cNvSpPr/>
          <p:nvPr/>
        </p:nvSpPr>
        <p:spPr>
          <a:xfrm>
            <a:off x="179512" y="1844824"/>
            <a:ext cx="8713788" cy="446404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323528" y="1700808"/>
            <a:ext cx="8569772" cy="4464496"/>
          </a:xfrm>
          <a:prstGeom prst="rect">
            <a:avLst/>
          </a:prstGeom>
          <a:noFill/>
        </p:spPr>
        <p:txBody>
          <a:bodyPr wrap="square" rtlCol="0">
            <a:normAutofit lnSpcReduction="10000"/>
          </a:bodyPr>
          <a:lstStyle/>
          <a:p>
            <a:pPr algn="ctr"/>
            <a:endParaRPr lang="pl-PL" sz="2000" b="1" dirty="0">
              <a:latin typeface="+mn-lt"/>
              <a:cs typeface="Arial" pitchFamily="34" charset="0"/>
            </a:endParaRPr>
          </a:p>
          <a:p>
            <a:pPr algn="just"/>
            <a:r>
              <a:rPr lang="pl-PL" sz="1600" dirty="0" smtClean="0">
                <a:latin typeface="+mn-lt"/>
              </a:rPr>
              <a:t>Wnioskodawca zobowiązany jest wybrać i monitorować (bez konieczności podawania wartości docelowej większej od 0) </a:t>
            </a:r>
            <a:r>
              <a:rPr lang="pl-PL" sz="1600" b="1" u="sng" dirty="0" smtClean="0">
                <a:latin typeface="+mn-lt"/>
              </a:rPr>
              <a:t>wszystkie</a:t>
            </a:r>
            <a:r>
              <a:rPr lang="pl-PL" sz="1600" b="1" dirty="0" smtClean="0">
                <a:latin typeface="+mn-lt"/>
              </a:rPr>
              <a:t> </a:t>
            </a:r>
            <a:r>
              <a:rPr lang="pl-PL" sz="1600" dirty="0" smtClean="0">
                <a:latin typeface="+mn-lt"/>
              </a:rPr>
              <a:t>wspólne wskaźniki produktu z listy WLWK (Wspólna Lista </a:t>
            </a:r>
            <a:r>
              <a:rPr lang="pl-PL" sz="1600" dirty="0">
                <a:latin typeface="+mn-lt"/>
              </a:rPr>
              <a:t>W</a:t>
            </a:r>
            <a:r>
              <a:rPr lang="pl-PL" sz="1600" dirty="0" smtClean="0">
                <a:latin typeface="+mn-lt"/>
              </a:rPr>
              <a:t>skaźników Kluczowych, stanowiąca załącznik nr 2 do „</a:t>
            </a:r>
            <a:r>
              <a:rPr lang="pl-PL" sz="1600" i="1" dirty="0" smtClean="0">
                <a:latin typeface="+mn-lt"/>
              </a:rPr>
              <a:t>Wytycznych w zakresie monitorowania postępu rzeczowego realizacji programów operacyjnych na lata 2014 – 2020</a:t>
            </a:r>
            <a:r>
              <a:rPr lang="pl-PL" sz="1600" dirty="0" smtClean="0">
                <a:latin typeface="+mn-lt"/>
              </a:rPr>
              <a:t>”) tj.</a:t>
            </a:r>
          </a:p>
          <a:p>
            <a:pPr algn="just"/>
            <a:endParaRPr lang="pl-PL" sz="1600" dirty="0">
              <a:latin typeface="+mn-lt"/>
            </a:endParaRPr>
          </a:p>
          <a:p>
            <a:pPr marL="285750" lvl="0" indent="-285750" algn="just">
              <a:buFont typeface="Arial" panose="020B0604020202020204" pitchFamily="34" charset="0"/>
              <a:buChar char="•"/>
            </a:pPr>
            <a:r>
              <a:rPr lang="pl-PL" sz="1600" b="1" dirty="0">
                <a:latin typeface="+mn-lt"/>
              </a:rPr>
              <a:t>Liczba obiektów dostosowanych do potrzeb osób z niepełnosprawnościami</a:t>
            </a:r>
            <a:r>
              <a:rPr lang="pl-PL" sz="1600" b="1" dirty="0" smtClean="0">
                <a:latin typeface="+mn-lt"/>
              </a:rPr>
              <a:t>;</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osób objętych szkoleniami/doradztwem w zakresie kompetencji cyfrowych</a:t>
            </a:r>
            <a:r>
              <a:rPr lang="pl-PL" sz="1600" b="1" dirty="0" smtClean="0">
                <a:latin typeface="+mn-lt"/>
              </a:rPr>
              <a:t>;</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projektów, w których sfinansowano koszty racjonalnych usprawnień dla osób z </a:t>
            </a:r>
            <a:r>
              <a:rPr lang="pl-PL" sz="1600" b="1" dirty="0" err="1">
                <a:latin typeface="+mn-lt"/>
              </a:rPr>
              <a:t>niepełnosprawnościami</a:t>
            </a:r>
            <a:r>
              <a:rPr lang="pl-PL" sz="1600" b="1" dirty="0" smtClean="0">
                <a:latin typeface="+mn-lt"/>
              </a:rPr>
              <a:t>;</a:t>
            </a:r>
          </a:p>
          <a:p>
            <a:pPr marL="285750" lvl="0" indent="-285750" algn="just">
              <a:buFont typeface="Arial" panose="020B0604020202020204" pitchFamily="34" charset="0"/>
              <a:buChar char="•"/>
            </a:pPr>
            <a:endParaRPr lang="pl-PL" sz="1600" b="1" dirty="0" smtClean="0">
              <a:latin typeface="+mn-lt"/>
            </a:endParaRPr>
          </a:p>
          <a:p>
            <a:pPr marL="285750" lvl="0" indent="-285750" algn="just">
              <a:buFont typeface="Arial" panose="020B0604020202020204" pitchFamily="34" charset="0"/>
              <a:buChar char="•"/>
            </a:pPr>
            <a:r>
              <a:rPr lang="pl-PL" sz="1600" b="1" dirty="0" smtClean="0">
                <a:latin typeface="+mn-lt"/>
              </a:rPr>
              <a:t>Liczba podmiotów wykorzystujących technologie informacyjno-komunikacyjne.</a:t>
            </a:r>
          </a:p>
          <a:p>
            <a:pPr marL="285750" lvl="0" indent="-285750" algn="just">
              <a:buFont typeface="Arial" panose="020B0604020202020204" pitchFamily="34" charset="0"/>
              <a:buChar char="•"/>
            </a:pPr>
            <a:endParaRPr lang="pl-PL" sz="1600" b="1" dirty="0"/>
          </a:p>
          <a:p>
            <a:pPr marL="285750" lvl="0" indent="-285750" algn="just">
              <a:buFont typeface="Arial" panose="020B0604020202020204" pitchFamily="34" charset="0"/>
              <a:buChar char="•"/>
            </a:pPr>
            <a:endParaRPr lang="pl-PL" sz="1600" b="1" dirty="0" smtClean="0"/>
          </a:p>
          <a:p>
            <a:pPr algn="just"/>
            <a:r>
              <a:rPr lang="pl-PL" sz="1600" dirty="0">
                <a:latin typeface="+mn-lt"/>
                <a:cs typeface="Arial" pitchFamily="34" charset="0"/>
              </a:rPr>
              <a:t>Szczegółowe informacje znajdują się w Załączniku nr 2 do Regulaminu </a:t>
            </a:r>
            <a:r>
              <a:rPr lang="pl-PL" sz="1600" dirty="0" smtClean="0">
                <a:latin typeface="+mn-lt"/>
                <a:cs typeface="Arial" pitchFamily="34" charset="0"/>
              </a:rPr>
              <a:t>konkursu </a:t>
            </a:r>
            <a:r>
              <a:rPr lang="pl-PL" sz="1600" dirty="0">
                <a:latin typeface="+mn-lt"/>
                <a:cs typeface="Arial" pitchFamily="34" charset="0"/>
              </a:rPr>
              <a:t>„Wskaźniki możliwe do zastosowania w ramach konkursów</a:t>
            </a:r>
            <a:r>
              <a:rPr lang="pl-PL" sz="1600" dirty="0" smtClean="0">
                <a:cs typeface="Arial" pitchFamily="34" charset="0"/>
              </a:rPr>
              <a:t>”. </a:t>
            </a:r>
            <a:endParaRPr lang="pl-PL" sz="1600" dirty="0">
              <a:cs typeface="Arial" pitchFamily="34" charset="0"/>
            </a:endParaRPr>
          </a:p>
          <a:p>
            <a:pPr marL="285750" lvl="0" indent="-285750">
              <a:buFont typeface="Arial" panose="020B0604020202020204" pitchFamily="34" charset="0"/>
              <a:buChar char="•"/>
            </a:pPr>
            <a:endParaRPr lang="pl-PL" sz="1600" b="1" dirty="0"/>
          </a:p>
          <a:p>
            <a:endParaRPr lang="pl-PL" sz="1600" dirty="0" smtClean="0">
              <a:latin typeface="+mn-lt"/>
            </a:endParaRPr>
          </a:p>
        </p:txBody>
      </p:sp>
      <p:sp>
        <p:nvSpPr>
          <p:cNvPr id="9" name="Prostokąt 8"/>
          <p:cNvSpPr/>
          <p:nvPr/>
        </p:nvSpPr>
        <p:spPr>
          <a:xfrm>
            <a:off x="0" y="1268760"/>
            <a:ext cx="8964488" cy="400110"/>
          </a:xfrm>
          <a:prstGeom prst="rect">
            <a:avLst/>
          </a:prstGeom>
        </p:spPr>
        <p:txBody>
          <a:bodyPr wrap="square">
            <a:spAutoFit/>
          </a:bodyPr>
          <a:lstStyle/>
          <a:p>
            <a:pPr algn="ctr" eaLnBrk="1" hangingPunct="1"/>
            <a:r>
              <a:rPr lang="pl-PL" altLang="pl-PL" sz="2000" b="1" dirty="0" smtClean="0">
                <a:latin typeface="+mn-lt"/>
                <a:cs typeface="Arial" pitchFamily="34" charset="0"/>
              </a:rPr>
              <a:t>4 WSKAŹNIKI HORYZONTALNE – WSPÓLNE WSKAŹNIKI PRODUKTU Z LISTY WLWK</a:t>
            </a:r>
          </a:p>
        </p:txBody>
      </p:sp>
    </p:spTree>
    <p:extLst>
      <p:ext uri="{BB962C8B-B14F-4D97-AF65-F5344CB8AC3E}">
        <p14:creationId xmlns="" xmlns:p14="http://schemas.microsoft.com/office/powerpoint/2010/main" val="1656611904"/>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 xmlns:p14="http://schemas.microsoft.com/office/powerpoint/2010/main" val="3728915418"/>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3 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smtClean="0">
              <a:latin typeface="+mn-lt"/>
              <a:cs typeface="Arial" pitchFamily="34" charset="0"/>
            </a:endParaRPr>
          </a:p>
          <a:p>
            <a:pPr marL="342900" indent="-342900"/>
            <a:r>
              <a:rPr lang="pl-PL" sz="1600" b="1" u="sng" dirty="0" smtClean="0">
                <a:latin typeface="+mn-lt"/>
              </a:rPr>
              <a:t>1. Kryterium liczby wniosków</a:t>
            </a:r>
            <a:endParaRPr lang="pl-PL" sz="1600" b="1" u="sng" dirty="0">
              <a:latin typeface="+mn-lt"/>
            </a:endParaRPr>
          </a:p>
          <a:p>
            <a:endParaRPr lang="pl-PL" sz="1600" dirty="0" smtClean="0">
              <a:latin typeface="+mn-lt"/>
            </a:endParaRPr>
          </a:p>
          <a:p>
            <a:r>
              <a:rPr lang="pl-PL" sz="1600" b="1" dirty="0" smtClean="0">
                <a:latin typeface="+mn-lt"/>
              </a:rPr>
              <a:t>Czy dany podmiot występuje maksymalnie w 2 projektach złożonych w danym naborze jako samodzielny Wnioskodawca, lider i Partner w projekcie?</a:t>
            </a:r>
          </a:p>
          <a:p>
            <a:pPr algn="just"/>
            <a:endParaRPr lang="pl-PL" sz="1600" b="1" dirty="0" smtClean="0">
              <a:latin typeface="+mn-lt"/>
            </a:endParaRPr>
          </a:p>
          <a:p>
            <a:endParaRPr lang="pl-PL" sz="1600" b="1" dirty="0">
              <a:latin typeface="+mn-lt"/>
            </a:endParaRPr>
          </a:p>
          <a:p>
            <a:r>
              <a:rPr lang="pl-PL" sz="1600" dirty="0" smtClean="0">
                <a:solidFill>
                  <a:schemeClr val="accent1"/>
                </a:solidFill>
                <a:latin typeface="+mn-lt"/>
              </a:rPr>
              <a:t>Tak/Nie </a:t>
            </a:r>
          </a:p>
          <a:p>
            <a:r>
              <a:rPr lang="pl-PL" sz="1600" dirty="0" smtClean="0">
                <a:solidFill>
                  <a:schemeClr val="accent1"/>
                </a:solidFill>
                <a:latin typeface="+mn-lt"/>
              </a:rPr>
              <a:t>(niespełnienie kryterium oznacza odrzucenie projektu)</a:t>
            </a:r>
            <a:endParaRPr lang="pl-PL" sz="20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smtClean="0">
              <a:latin typeface="+mn-lt"/>
            </a:endParaRPr>
          </a:p>
          <a:p>
            <a:endParaRPr lang="pl-PL" sz="1600" b="1" dirty="0" smtClean="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kryteria dostępu </a:t>
            </a:r>
            <a:r>
              <a:rPr lang="pl-PL" altLang="pl-PL" sz="2800" b="1" dirty="0" err="1" smtClean="0">
                <a:latin typeface="+mn-lt"/>
                <a:cs typeface="Arial" pitchFamily="34" charset="0"/>
              </a:rPr>
              <a:t>cd</a:t>
            </a:r>
            <a:r>
              <a:rPr lang="pl-PL" altLang="pl-PL" sz="2800" b="1" dirty="0" smtClean="0">
                <a:latin typeface="+mn-lt"/>
                <a:cs typeface="Arial" pitchFamily="34" charset="0"/>
              </a:rPr>
              <a:t>.</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ctr"/>
            <a:endParaRPr lang="pl-PL" sz="2000" b="1" dirty="0" smtClean="0">
              <a:latin typeface="+mn-lt"/>
              <a:cs typeface="Arial" pitchFamily="34" charset="0"/>
            </a:endParaRPr>
          </a:p>
          <a:p>
            <a:pPr marL="342900" indent="-342900"/>
            <a:r>
              <a:rPr lang="pl-PL" sz="1600" b="1" u="sng" dirty="0" smtClean="0">
                <a:latin typeface="+mn-lt"/>
              </a:rPr>
              <a:t>2. Kryterium biura projektu</a:t>
            </a:r>
          </a:p>
          <a:p>
            <a:endParaRPr lang="pl-PL" sz="1600" b="1" dirty="0">
              <a:latin typeface="+mn-lt"/>
            </a:endParaRPr>
          </a:p>
          <a:p>
            <a:r>
              <a:rPr lang="pl-PL" sz="1600" b="1" dirty="0" smtClean="0">
                <a:latin typeface="+mn-lt"/>
              </a:rPr>
              <a:t>Czy Wnioskodawca (lider) w okresie realizacji projektu posiada siedzibę lub będzie prowadził biuro projektu na terenie województwa dolnośląskiego?</a:t>
            </a:r>
          </a:p>
          <a:p>
            <a:pPr algn="just"/>
            <a:endParaRPr lang="pl-PL" sz="1600" b="1" dirty="0" smtClean="0">
              <a:latin typeface="+mn-lt"/>
            </a:endParaRPr>
          </a:p>
          <a:p>
            <a:endParaRPr lang="pl-PL" sz="1600" b="1" dirty="0">
              <a:latin typeface="+mn-lt"/>
            </a:endParaRPr>
          </a:p>
          <a:p>
            <a:pPr algn="just"/>
            <a:r>
              <a:rPr lang="pl-PL" sz="1600" dirty="0" smtClean="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b="1" dirty="0" smtClean="0">
                <a:latin typeface="+mn-lt"/>
              </a:rPr>
              <a:t>Fakt posiadania siedziby na terenie województwa dolnośląskiego zostanie zweryfikowany na podstawie części 2.8 wniosku o dofinansowanie.</a:t>
            </a:r>
            <a:r>
              <a:rPr lang="pl-PL" sz="1600" dirty="0" smtClean="0">
                <a:latin typeface="+mn-lt"/>
              </a:rPr>
              <a:t> W przypadku braku posiadania przez Wnioskodawcę (lidera) siedziby na terenie woj. dolnośląskiego,  </a:t>
            </a:r>
            <a:r>
              <a:rPr lang="pl-PL" sz="1600" b="1" dirty="0" smtClean="0">
                <a:latin typeface="+mn-lt"/>
              </a:rPr>
              <a:t>Wnioskodawca jest zobowiązany wpisać do treści wniosku oświadczenie, że będzie prowadził biuro projektu na terenie województwa dolnośląskiego. </a:t>
            </a:r>
          </a:p>
          <a:p>
            <a:pPr algn="just"/>
            <a:endParaRPr lang="pl-PL" sz="1600" dirty="0" smtClean="0">
              <a:latin typeface="+mn-lt"/>
            </a:endParaRPr>
          </a:p>
          <a:p>
            <a:r>
              <a:rPr lang="pl-PL" sz="1600" dirty="0" smtClean="0">
                <a:solidFill>
                  <a:schemeClr val="accent1"/>
                </a:solidFill>
                <a:latin typeface="+mn-lt"/>
              </a:rPr>
              <a:t>Tak/Nie</a:t>
            </a:r>
          </a:p>
          <a:p>
            <a:r>
              <a:rPr lang="pl-PL" sz="1600" dirty="0" smtClean="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smtClean="0">
              <a:latin typeface="+mn-lt"/>
            </a:endParaRPr>
          </a:p>
          <a:p>
            <a:endParaRPr lang="pl-PL" sz="1600" b="1" dirty="0" smtClean="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kryteria dostępu </a:t>
            </a:r>
            <a:r>
              <a:rPr lang="pl-PL" altLang="pl-PL" sz="2800" b="1" dirty="0" err="1" smtClean="0">
                <a:latin typeface="+mn-lt"/>
                <a:cs typeface="Arial" pitchFamily="34" charset="0"/>
              </a:rPr>
              <a:t>cd</a:t>
            </a:r>
            <a:r>
              <a:rPr lang="pl-PL" altLang="pl-PL" sz="2800" b="1" dirty="0" smtClean="0">
                <a:latin typeface="+mn-lt"/>
                <a:cs typeface="Arial" pitchFamily="34" charset="0"/>
              </a:rPr>
              <a:t>.</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7992888" cy="4464496"/>
          </a:xfrm>
          <a:prstGeom prst="rect">
            <a:avLst/>
          </a:prstGeom>
          <a:noFill/>
        </p:spPr>
        <p:txBody>
          <a:bodyPr wrap="square" rtlCol="0">
            <a:normAutofit/>
          </a:bodyPr>
          <a:lstStyle/>
          <a:p>
            <a:pPr algn="ctr"/>
            <a:endParaRPr lang="pl-PL" sz="2000" b="1" dirty="0" smtClean="0">
              <a:latin typeface="+mn-lt"/>
              <a:cs typeface="Arial" pitchFamily="34" charset="0"/>
            </a:endParaRPr>
          </a:p>
          <a:p>
            <a:pPr marL="342900" indent="-342900"/>
            <a:r>
              <a:rPr lang="pl-PL" sz="1700" b="1" u="sng" dirty="0" smtClean="0">
                <a:latin typeface="+mn-lt"/>
              </a:rPr>
              <a:t>3. Kryterium diagnozy zapotrzebowania</a:t>
            </a:r>
          </a:p>
          <a:p>
            <a:endParaRPr lang="pl-PL" sz="1600" b="1" dirty="0">
              <a:latin typeface="+mn-lt"/>
            </a:endParaRPr>
          </a:p>
          <a:p>
            <a:pPr algn="just"/>
            <a:r>
              <a:rPr lang="pl-PL" sz="1700" b="1" dirty="0" smtClean="0">
                <a:latin typeface="+mn-lt"/>
              </a:rPr>
              <a:t>Czy w treści wniosku zostało zawarte oświadczenie wskazujące, że przeprowadzona </a:t>
            </a:r>
            <a:r>
              <a:rPr lang="pl-PL" sz="1700" b="1" i="1" dirty="0" smtClean="0">
                <a:latin typeface="+mn-lt"/>
              </a:rPr>
              <a:t>Diagnoza zapotrzebowania na nowe miejsca przedszkolne</a:t>
            </a:r>
            <a:r>
              <a:rPr lang="pl-PL" sz="1700" b="1" dirty="0" smtClean="0">
                <a:latin typeface="+mn-lt"/>
              </a:rPr>
              <a:t> potwierdza, że liczba nowo tworzonych w ramach projektu miejsc wychowania przedszkolnego odpowiada faktycznemu i prognozowanemu w perspektywie 3-letniej zapotrzebowaniu na tego typu usługi na obszarze realizacji projektu i została ona zatwierdzona przez organ prowadzący oraz uwzględnia plany samorządu gminnego w zakresie tworzenia nowych miejsc przedszkolnych na obszarze realizacji projektu?</a:t>
            </a:r>
          </a:p>
          <a:p>
            <a:endParaRPr lang="pl-PL" sz="1600" b="1" dirty="0">
              <a:latin typeface="+mn-lt"/>
            </a:endParaRPr>
          </a:p>
          <a:p>
            <a:r>
              <a:rPr lang="pl-PL" sz="1600" dirty="0" smtClean="0">
                <a:solidFill>
                  <a:schemeClr val="accent1"/>
                </a:solidFill>
                <a:latin typeface="+mn-lt"/>
              </a:rPr>
              <a:t>Tak/Nie/</a:t>
            </a:r>
            <a:r>
              <a:rPr lang="pl-PL" sz="1600" dirty="0" err="1" smtClean="0">
                <a:solidFill>
                  <a:schemeClr val="accent1"/>
                </a:solidFill>
                <a:latin typeface="+mn-lt"/>
              </a:rPr>
              <a:t>Nie</a:t>
            </a:r>
            <a:r>
              <a:rPr lang="pl-PL" sz="1600" dirty="0" smtClean="0">
                <a:solidFill>
                  <a:schemeClr val="accent1"/>
                </a:solidFill>
                <a:latin typeface="+mn-lt"/>
              </a:rPr>
              <a:t> dotyczy</a:t>
            </a:r>
          </a:p>
          <a:p>
            <a:r>
              <a:rPr lang="pl-PL" sz="1600" dirty="0" smtClean="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smtClean="0">
              <a:solidFill>
                <a:schemeClr val="accent1"/>
              </a:solidFill>
              <a:latin typeface="+mn-lt"/>
            </a:endParaRPr>
          </a:p>
          <a:p>
            <a:endParaRPr lang="pl-PL" sz="1600" b="1" dirty="0" smtClean="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Wkład własny, okres realizacji projektu</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smtClean="0"/>
              <a:t>CROSS-FINANCING</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lnSpcReduction="10000"/>
          </a:bodyPr>
          <a:lstStyle/>
          <a:p>
            <a:pPr algn="just"/>
            <a:r>
              <a:rPr lang="pl-PL" sz="1700" b="1" dirty="0" err="1" smtClean="0">
                <a:latin typeface="+mn-lt"/>
              </a:rPr>
              <a:t>Cross-financing</a:t>
            </a:r>
            <a:r>
              <a:rPr lang="pl-PL" sz="1700" i="1" dirty="0" smtClean="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smtClean="0">
                <a:latin typeface="+mn-lt"/>
              </a:rPr>
              <a:t>b) </a:t>
            </a:r>
            <a:r>
              <a:rPr lang="pl-PL" sz="1700" b="1" dirty="0" smtClean="0">
                <a:latin typeface="+mn-lt"/>
              </a:rPr>
              <a:t>zakupu </a:t>
            </a:r>
            <a:r>
              <a:rPr lang="pl-PL" sz="1700" b="1" dirty="0">
                <a:latin typeface="+mn-lt"/>
              </a:rPr>
              <a:t>infrastruktury</a:t>
            </a:r>
            <a:r>
              <a:rPr lang="pl-PL" sz="1700" dirty="0">
                <a:latin typeface="+mn-lt"/>
              </a:rPr>
              <a:t>, przy czym poprzez infrastrukturę rozumie się </a:t>
            </a:r>
            <a:r>
              <a:rPr lang="pl-PL" sz="1700" b="1" dirty="0">
                <a:latin typeface="+mn-lt"/>
              </a:rPr>
              <a:t>elementy </a:t>
            </a:r>
            <a:r>
              <a:rPr lang="pl-PL" sz="1700" b="1" dirty="0" smtClean="0">
                <a:latin typeface="+mn-lt"/>
              </a:rPr>
              <a:t>nieprzenośne</a:t>
            </a:r>
            <a:r>
              <a:rPr lang="pl-PL" sz="1700" dirty="0" smtClean="0">
                <a:latin typeface="+mn-lt"/>
              </a:rPr>
              <a:t> </a:t>
            </a:r>
            <a:r>
              <a:rPr lang="pl-PL" sz="1700" b="1" dirty="0">
                <a:latin typeface="+mn-lt"/>
              </a:rPr>
              <a:t>na stałe przytwierdzone do nieruchomości</a:t>
            </a:r>
            <a:r>
              <a:rPr lang="pl-PL" sz="1700" dirty="0">
                <a:latin typeface="+mn-lt"/>
              </a:rPr>
              <a:t>,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r>
              <a:rPr lang="pl-PL" sz="1700" dirty="0" smtClean="0">
                <a:latin typeface="+mn-lt"/>
              </a:rPr>
              <a:t>.</a:t>
            </a:r>
          </a:p>
          <a:p>
            <a:pPr algn="just"/>
            <a:endParaRPr lang="pl-PL" sz="1700" dirty="0" smtClean="0">
              <a:latin typeface="+mn-lt"/>
            </a:endParaRPr>
          </a:p>
          <a:p>
            <a:pPr algn="ctr"/>
            <a:r>
              <a:rPr lang="pl-PL" sz="1700" b="1" dirty="0" smtClean="0">
                <a:solidFill>
                  <a:srgbClr val="FF0000"/>
                </a:solidFill>
                <a:latin typeface="+mn-lt"/>
              </a:rPr>
              <a:t>LIMIT WYNOSI </a:t>
            </a:r>
            <a:r>
              <a:rPr lang="pl-PL" sz="1700" b="1" u="sng" dirty="0" smtClean="0">
                <a:solidFill>
                  <a:schemeClr val="accent1"/>
                </a:solidFill>
                <a:latin typeface="+mn-lt"/>
              </a:rPr>
              <a:t>10% FINANSOWANIA UNIJNEGO</a:t>
            </a:r>
          </a:p>
          <a:p>
            <a:pPr algn="ctr"/>
            <a:endParaRPr lang="pl-PL" sz="1700" b="1" dirty="0" smtClean="0">
              <a:solidFill>
                <a:srgbClr val="FF0000"/>
              </a:solidFill>
              <a:latin typeface="+mn-lt"/>
            </a:endParaRPr>
          </a:p>
          <a:p>
            <a:pPr algn="just"/>
            <a:endParaRPr lang="pl-PL" sz="1700" b="1" dirty="0">
              <a:latin typeface="+mn-lt"/>
              <a:cs typeface="Arial" pitchFamily="34" charset="0"/>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ŚRODKI TRWAŁE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algn="just"/>
            <a:endParaRPr lang="pl-PL" sz="1700" b="1" dirty="0" smtClean="0">
              <a:latin typeface="+mn-lt"/>
            </a:endParaRPr>
          </a:p>
          <a:p>
            <a:pPr algn="just"/>
            <a:r>
              <a:rPr lang="pl-PL" sz="1700" b="1" dirty="0" smtClean="0">
                <a:latin typeface="+mn-lt"/>
              </a:rPr>
              <a:t>Zakup </a:t>
            </a:r>
            <a:r>
              <a:rPr lang="pl-PL" sz="1700" b="1" dirty="0">
                <a:latin typeface="+mn-lt"/>
              </a:rPr>
              <a:t>środków </a:t>
            </a:r>
            <a:r>
              <a:rPr lang="pl-PL" sz="1700" b="1" dirty="0" smtClean="0">
                <a:latin typeface="+mn-lt"/>
              </a:rPr>
              <a:t>trwałych</a:t>
            </a:r>
            <a:r>
              <a:rPr lang="pl-PL" sz="1700" dirty="0" smtClean="0">
                <a:latin typeface="+mn-lt"/>
              </a:rPr>
              <a:t>, </a:t>
            </a:r>
            <a:r>
              <a:rPr lang="pl-PL" sz="1700" dirty="0">
                <a:latin typeface="+mn-lt"/>
              </a:rPr>
              <a:t>za wyjątkiem zakupu nieruchomości, infrastruktury i środków trwałych przeznaczonych na dostosowanie lub adaptację budynków i pomieszczeń, </a:t>
            </a:r>
            <a:endParaRPr lang="pl-PL" sz="1700" dirty="0" smtClean="0">
              <a:latin typeface="+mn-lt"/>
            </a:endParaRPr>
          </a:p>
          <a:p>
            <a:pPr algn="just"/>
            <a:r>
              <a:rPr lang="pl-PL" sz="1700" b="1" dirty="0" smtClean="0">
                <a:latin typeface="+mn-lt"/>
              </a:rPr>
              <a:t>nie </a:t>
            </a:r>
            <a:r>
              <a:rPr lang="pl-PL" sz="1700" b="1" dirty="0">
                <a:latin typeface="+mn-lt"/>
              </a:rPr>
              <a:t>stanowi wydatku w ramach </a:t>
            </a:r>
            <a:r>
              <a:rPr lang="pl-PL" sz="1700" b="1" dirty="0" err="1">
                <a:latin typeface="+mn-lt"/>
              </a:rPr>
              <a:t>cross-financingu</a:t>
            </a:r>
            <a:r>
              <a:rPr lang="pl-PL" sz="1700" b="1" i="1" dirty="0" smtClean="0">
                <a:latin typeface="+mn-lt"/>
              </a:rPr>
              <a:t>.</a:t>
            </a:r>
          </a:p>
          <a:p>
            <a:pPr algn="just"/>
            <a:endParaRPr lang="pl-PL" sz="1700" b="1" i="1" dirty="0" smtClean="0">
              <a:latin typeface="+mn-lt"/>
            </a:endParaRPr>
          </a:p>
          <a:p>
            <a:pPr algn="just"/>
            <a:endParaRPr lang="pl-PL" sz="1700" b="1" i="1" dirty="0" smtClean="0">
              <a:latin typeface="+mn-lt"/>
            </a:endParaRPr>
          </a:p>
          <a:p>
            <a:pPr algn="ctr"/>
            <a:r>
              <a:rPr lang="pl-PL" sz="1600" b="1" dirty="0" smtClean="0">
                <a:solidFill>
                  <a:srgbClr val="FF0000"/>
                </a:solidFill>
                <a:latin typeface="+mn-lt"/>
              </a:rPr>
              <a:t>LIMIT NA ZAKUP ŚRODKÓW TRWAŁYCH O WARTOŚCI JEDNOSTKOWEJ RÓWNEJ I WYŻSZEJ </a:t>
            </a:r>
          </a:p>
          <a:p>
            <a:pPr algn="ctr"/>
            <a:r>
              <a:rPr lang="pl-PL" sz="1600" b="1" dirty="0" smtClean="0">
                <a:solidFill>
                  <a:srgbClr val="FF0000"/>
                </a:solidFill>
                <a:latin typeface="+mn-lt"/>
              </a:rPr>
              <a:t>3 500 ZŁ NETTO ORAZ </a:t>
            </a:r>
            <a:r>
              <a:rPr lang="pl-PL" sz="1600" b="1" dirty="0" err="1" smtClean="0">
                <a:solidFill>
                  <a:srgbClr val="FF0000"/>
                </a:solidFill>
                <a:latin typeface="+mn-lt"/>
              </a:rPr>
              <a:t>CROSS-FINANCING</a:t>
            </a:r>
            <a:r>
              <a:rPr lang="pl-PL" sz="1600" b="1" dirty="0" smtClean="0">
                <a:solidFill>
                  <a:srgbClr val="FF0000"/>
                </a:solidFill>
                <a:latin typeface="+mn-lt"/>
              </a:rPr>
              <a:t> </a:t>
            </a:r>
          </a:p>
          <a:p>
            <a:pPr algn="ctr"/>
            <a:r>
              <a:rPr lang="pl-PL" sz="1600" b="1" dirty="0" smtClean="0">
                <a:solidFill>
                  <a:srgbClr val="FF0000"/>
                </a:solidFill>
                <a:latin typeface="+mn-lt"/>
              </a:rPr>
              <a:t>WYNOSI </a:t>
            </a:r>
            <a:r>
              <a:rPr lang="pl-PL" sz="1600" b="1" u="sng" dirty="0" smtClean="0">
                <a:solidFill>
                  <a:schemeClr val="accent1"/>
                </a:solidFill>
                <a:latin typeface="+mn-lt"/>
              </a:rPr>
              <a:t>30% WYDATKÓW PROJEKTU</a:t>
            </a:r>
          </a:p>
          <a:p>
            <a:pPr algn="just"/>
            <a:endParaRPr lang="pl-PL" sz="1600" b="1" dirty="0" smtClean="0">
              <a:solidFill>
                <a:srgbClr val="FF0000"/>
              </a:solidFill>
              <a:latin typeface="+mn-lt"/>
            </a:endParaRPr>
          </a:p>
          <a:p>
            <a:pPr algn="just"/>
            <a:endParaRPr lang="pl-PL" sz="1600" b="1" dirty="0" smtClean="0">
              <a:solidFill>
                <a:srgbClr val="FF0000"/>
              </a:solidFill>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92500" lnSpcReduction="2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smtClean="0">
                <a:latin typeface="+mn-lt"/>
              </a:rPr>
              <a:t>Konkursy będą ogłoszone </a:t>
            </a:r>
            <a:r>
              <a:rPr lang="pl-PL" sz="1600" b="1" dirty="0" smtClean="0">
                <a:solidFill>
                  <a:srgbClr val="FF0000"/>
                </a:solidFill>
                <a:latin typeface="+mn-lt"/>
              </a:rPr>
              <a:t>2 października 2018 </a:t>
            </a:r>
            <a:r>
              <a:rPr lang="pl-PL" sz="1600" b="1" dirty="0">
                <a:solidFill>
                  <a:srgbClr val="FF0000"/>
                </a:solidFill>
                <a:latin typeface="+mn-lt"/>
              </a:rPr>
              <a:t>r.</a:t>
            </a:r>
          </a:p>
          <a:p>
            <a:pPr marL="285750" indent="-285750" algn="just">
              <a:buFont typeface="Arial" panose="020B0604020202020204" pitchFamily="34" charset="0"/>
              <a:buChar char="•"/>
            </a:pPr>
            <a:r>
              <a:rPr lang="pl-PL" sz="1600" b="1" dirty="0" smtClean="0">
                <a:latin typeface="+mn-lt"/>
              </a:rPr>
              <a:t>Ogłoszenia o konkursach </a:t>
            </a:r>
            <a:r>
              <a:rPr lang="pl-PL" sz="1600" b="1" dirty="0">
                <a:latin typeface="+mn-lt"/>
              </a:rPr>
              <a:t>oraz Regulamin </a:t>
            </a:r>
            <a:r>
              <a:rPr lang="pl-PL" sz="1600" b="1" dirty="0" smtClean="0">
                <a:latin typeface="+mn-lt"/>
              </a:rPr>
              <a:t>konkursów będą </a:t>
            </a:r>
            <a:r>
              <a:rPr lang="pl-PL" sz="1600" b="1" dirty="0">
                <a:latin typeface="+mn-lt"/>
              </a:rPr>
              <a:t>dostępne na </a:t>
            </a:r>
            <a:r>
              <a:rPr lang="pl-PL" sz="1600" b="1" dirty="0" smtClean="0">
                <a:latin typeface="+mn-lt"/>
              </a:rPr>
              <a:t>stronach: </a:t>
            </a:r>
          </a:p>
          <a:p>
            <a:pPr marL="285750" indent="-285750" algn="just"/>
            <a:r>
              <a:rPr lang="pl-PL" sz="1600" b="1" dirty="0" smtClean="0">
                <a:latin typeface="+mn-lt"/>
              </a:rPr>
              <a:t>	www.funduszeeuropejskie.gov.pl</a:t>
            </a:r>
          </a:p>
          <a:p>
            <a:pPr marL="285750" indent="-285750" algn="just"/>
            <a:r>
              <a:rPr lang="pl-PL" sz="1600" b="1" dirty="0" smtClean="0">
                <a:latin typeface="+mn-lt"/>
              </a:rPr>
              <a:t>	</a:t>
            </a:r>
            <a:r>
              <a:rPr lang="pl-PL" sz="1600" b="1" dirty="0" err="1" smtClean="0">
                <a:latin typeface="+mn-lt"/>
              </a:rPr>
              <a:t>www.rpo.dolnyslask.pl</a:t>
            </a:r>
            <a:r>
              <a:rPr lang="pl-PL" sz="1600" b="1" dirty="0" smtClean="0">
                <a:latin typeface="+mn-lt"/>
              </a:rPr>
              <a:t> </a:t>
            </a:r>
          </a:p>
          <a:p>
            <a:pPr marL="285750" indent="-285750" algn="just"/>
            <a:r>
              <a:rPr lang="pl-PL" sz="1600" b="1" dirty="0" smtClean="0">
                <a:latin typeface="+mn-lt"/>
              </a:rPr>
              <a:t>	</a:t>
            </a:r>
            <a:r>
              <a:rPr lang="pl-PL" sz="1600" b="1" dirty="0" err="1" smtClean="0">
                <a:latin typeface="+mn-lt"/>
              </a:rPr>
              <a:t>www.zitwrof.pl</a:t>
            </a:r>
            <a:endParaRPr lang="pl-PL" sz="1600" b="1" dirty="0" smtClean="0">
              <a:latin typeface="+mn-lt"/>
            </a:endParaRPr>
          </a:p>
          <a:p>
            <a:pPr marL="285750" indent="-285750" algn="just"/>
            <a:r>
              <a:rPr lang="pl-PL" sz="1600" b="1" dirty="0" smtClean="0">
                <a:latin typeface="+mn-lt"/>
              </a:rPr>
              <a:t>	www.zitaj.jeleniagora.pl </a:t>
            </a:r>
          </a:p>
          <a:p>
            <a:pPr marL="285750" indent="-285750" algn="just"/>
            <a:r>
              <a:rPr lang="pl-PL" sz="1600" b="1" dirty="0" smtClean="0">
                <a:latin typeface="+mn-lt"/>
              </a:rPr>
              <a:t>	</a:t>
            </a:r>
            <a:r>
              <a:rPr lang="pl-PL" sz="1600" b="1" dirty="0" err="1" smtClean="0">
                <a:latin typeface="+mn-lt"/>
              </a:rPr>
              <a:t>www.ipaw.walbrzych.eu</a:t>
            </a:r>
            <a:endParaRPr lang="pl-PL" sz="1600" b="1" dirty="0">
              <a:latin typeface="+mn-lt"/>
            </a:endParaRPr>
          </a:p>
          <a:p>
            <a:pPr marL="285750" indent="-285750" algn="just">
              <a:buFont typeface="Arial" panose="020B0604020202020204" pitchFamily="34" charset="0"/>
              <a:buChar char="•"/>
            </a:pPr>
            <a:endParaRPr lang="pl-PL" sz="1600" b="1" u="sng" dirty="0" smtClean="0">
              <a:latin typeface="+mn-lt"/>
            </a:endParaRPr>
          </a:p>
          <a:p>
            <a:pPr marL="285750" indent="-285750" algn="just">
              <a:buFont typeface="Arial" panose="020B0604020202020204" pitchFamily="34" charset="0"/>
              <a:buChar char="•"/>
            </a:pPr>
            <a:r>
              <a:rPr lang="pl-PL" sz="1600" b="1" u="sng" dirty="0" smtClean="0">
                <a:latin typeface="+mn-lt"/>
              </a:rPr>
              <a:t>Co </a:t>
            </a:r>
            <a:r>
              <a:rPr lang="pl-PL" sz="1600" b="1" u="sng" dirty="0">
                <a:latin typeface="+mn-lt"/>
              </a:rPr>
              <a:t>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Wyciąg z kryteriów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r>
              <a:rPr lang="pl-PL" sz="1600" b="1" dirty="0" smtClean="0">
                <a:latin typeface="+mn-lt"/>
              </a:rPr>
              <a:t>)</a:t>
            </a:r>
            <a:endParaRPr lang="pl-PL" sz="1600" b="1" dirty="0">
              <a:latin typeface="+mn-lt"/>
            </a:endParaRPr>
          </a:p>
          <a:p>
            <a:pPr marL="285750" indent="-285750" algn="just">
              <a:buFont typeface="Arial" panose="020B0604020202020204" pitchFamily="34" charset="0"/>
              <a:buChar char="•"/>
            </a:pPr>
            <a:r>
              <a:rPr lang="pl-PL" sz="1600" b="1" dirty="0">
                <a:latin typeface="+mn-lt"/>
              </a:rPr>
              <a:t>Załącznik nr 5 </a:t>
            </a:r>
            <a:r>
              <a:rPr lang="pl-PL" sz="1600" b="1" dirty="0" smtClean="0">
                <a:latin typeface="+mn-lt"/>
              </a:rPr>
              <a:t>Analiza Instytutu Rozwoju Terytorialnego</a:t>
            </a:r>
          </a:p>
          <a:p>
            <a:pPr marL="285750" indent="-285750" algn="just">
              <a:buFont typeface="Arial" panose="020B0604020202020204" pitchFamily="34" charset="0"/>
              <a:buChar char="•"/>
            </a:pPr>
            <a:r>
              <a:rPr lang="pl-PL" sz="1600" b="1" dirty="0" smtClean="0">
                <a:latin typeface="+mn-lt"/>
              </a:rPr>
              <a:t>Załącznik </a:t>
            </a:r>
            <a:r>
              <a:rPr lang="pl-PL" sz="1600" b="1" dirty="0">
                <a:latin typeface="+mn-lt"/>
              </a:rPr>
              <a:t>nr </a:t>
            </a:r>
            <a:r>
              <a:rPr lang="pl-PL" sz="1600" b="1" dirty="0" smtClean="0">
                <a:latin typeface="+mn-lt"/>
              </a:rPr>
              <a:t>6, </a:t>
            </a:r>
            <a:r>
              <a:rPr lang="pl-PL" sz="1600" b="1" dirty="0">
                <a:latin typeface="+mn-lt"/>
              </a:rPr>
              <a:t>Załącznik nr </a:t>
            </a:r>
            <a:r>
              <a:rPr lang="pl-PL" sz="1600" b="1" dirty="0" smtClean="0">
                <a:latin typeface="+mn-lt"/>
              </a:rPr>
              <a:t>7,– </a:t>
            </a:r>
            <a:r>
              <a:rPr lang="pl-PL" sz="1600" b="1" dirty="0">
                <a:latin typeface="+mn-lt"/>
              </a:rPr>
              <a:t>Wzory umów (standardowa, metody </a:t>
            </a:r>
            <a:r>
              <a:rPr lang="pl-PL" sz="1600" b="1" dirty="0" smtClean="0">
                <a:latin typeface="+mn-lt"/>
              </a:rPr>
              <a:t>uproszczone)</a:t>
            </a:r>
            <a:endParaRPr lang="pl-PL" sz="1600" b="1" dirty="0">
              <a:latin typeface="+mn-lt"/>
            </a:endParaRP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smtClean="0">
                <a:latin typeface="+mn-lt"/>
              </a:rPr>
              <a:t>Podstawowe </a:t>
            </a:r>
            <a:r>
              <a:rPr lang="pl-PL" sz="1600" b="1" dirty="0">
                <a:latin typeface="+mn-lt"/>
              </a:rPr>
              <a:t>informacje dotyczące uzyskiwania kwalifikacji w ramach projektów EFS</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 xmlns:p14="http://schemas.microsoft.com/office/powerpoint/2010/main" val="3220789600"/>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smtClean="0">
              <a:solidFill>
                <a:prstClr val="black"/>
              </a:solidFill>
            </a:endParaRPr>
          </a:p>
          <a:p>
            <a:pPr algn="just"/>
            <a:r>
              <a:rPr lang="pl-PL" sz="1600" dirty="0" smtClean="0">
                <a:solidFill>
                  <a:prstClr val="black"/>
                </a:solidFill>
              </a:rPr>
              <a:t>w ramach informacji dotyczących naborów:</a:t>
            </a:r>
          </a:p>
          <a:p>
            <a:pPr algn="just"/>
            <a:endParaRPr lang="pl-PL" sz="1600" dirty="0" smtClean="0">
              <a:solidFill>
                <a:prstClr val="black"/>
              </a:solidFill>
            </a:endParaRPr>
          </a:p>
          <a:p>
            <a:pPr marL="285750" indent="-285750" algn="just">
              <a:buFontTx/>
              <a:buChar char="-"/>
            </a:pPr>
            <a:r>
              <a:rPr lang="pl-PL" sz="2000" dirty="0" err="1" smtClean="0">
                <a:solidFill>
                  <a:prstClr val="black"/>
                </a:solidFill>
                <a:hlinkClick r:id="rId4"/>
              </a:rPr>
              <a:t>pife@dolnyslask.pl</a:t>
            </a:r>
            <a:r>
              <a:rPr lang="pl-PL" sz="2000" dirty="0" smtClean="0">
                <a:solidFill>
                  <a:prstClr val="black"/>
                </a:solidFill>
              </a:rPr>
              <a:t>,</a:t>
            </a:r>
          </a:p>
          <a:p>
            <a:pPr marL="285750" indent="-285750" algn="just"/>
            <a:endParaRPr lang="pl-PL" sz="1600" dirty="0" smtClean="0">
              <a:solidFill>
                <a:prstClr val="black"/>
              </a:solidFill>
            </a:endParaRPr>
          </a:p>
          <a:p>
            <a:pPr marL="285750" indent="-285750" algn="just"/>
            <a:endParaRPr lang="pl-PL" sz="1600" dirty="0" smtClean="0">
              <a:solidFill>
                <a:prstClr val="black"/>
              </a:solidFill>
            </a:endParaRPr>
          </a:p>
          <a:p>
            <a:pPr marL="285750" indent="-285750" algn="just">
              <a:buFontTx/>
              <a:buChar char="-"/>
            </a:pPr>
            <a:endParaRPr lang="pl-PL" sz="1600" dirty="0" smtClean="0">
              <a:solidFill>
                <a:prstClr val="black"/>
              </a:solidFill>
            </a:endParaRPr>
          </a:p>
          <a:p>
            <a:pPr algn="just"/>
            <a:r>
              <a:rPr lang="pl-PL" sz="1600" dirty="0" smtClean="0">
                <a:solidFill>
                  <a:prstClr val="black"/>
                </a:solidFill>
              </a:rPr>
              <a:t>Odpowiedzi na najczęściej zadawane pytania będą zamieszczane na stronie: </a:t>
            </a:r>
            <a:r>
              <a:rPr lang="pl-PL" sz="1600" dirty="0" err="1" smtClean="0">
                <a:solidFill>
                  <a:prstClr val="black"/>
                </a:solidFill>
                <a:hlinkClick r:id="rId5"/>
              </a:rPr>
              <a:t>www.rpo.dolnyslask.pl</a:t>
            </a:r>
            <a:endParaRPr lang="pl-PL" sz="1600" dirty="0" smtClean="0">
              <a:solidFill>
                <a:prstClr val="black"/>
              </a:solidFill>
            </a:endParaRPr>
          </a:p>
          <a:p>
            <a:pPr algn="just"/>
            <a:endParaRPr lang="pl-PL" sz="1600" dirty="0" smtClean="0">
              <a:solidFill>
                <a:prstClr val="black"/>
              </a:solidFill>
            </a:endParaRPr>
          </a:p>
          <a:p>
            <a:pPr marL="285750" indent="-285750" algn="just">
              <a:buFontTx/>
              <a:buChar char="-"/>
            </a:pPr>
            <a:endParaRPr lang="pl-PL" sz="1600" dirty="0" smtClean="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smtClean="0">
                <a:solidFill>
                  <a:prstClr val="black"/>
                </a:solidFill>
                <a:latin typeface="+mn-lt"/>
              </a:rPr>
              <a:t>IOK udziela wyjaśnień w kwestiach dotyczących konkursów i odpowiedzi </a:t>
            </a:r>
            <a:br>
              <a:rPr lang="pl-PL" sz="2000" b="1" dirty="0" smtClean="0">
                <a:solidFill>
                  <a:prstClr val="black"/>
                </a:solidFill>
                <a:latin typeface="+mn-lt"/>
              </a:rPr>
            </a:br>
            <a:r>
              <a:rPr lang="pl-PL" sz="2000" b="1" dirty="0" smtClean="0">
                <a:solidFill>
                  <a:prstClr val="black"/>
                </a:solidFill>
                <a:latin typeface="+mn-lt"/>
              </a:rPr>
              <a:t>na zapytania indywidualne kierowane na adres poczty elektronicznej:</a:t>
            </a:r>
            <a:endParaRPr lang="pl-PL" sz="2000" b="1" dirty="0">
              <a:solidFill>
                <a:prstClr val="black"/>
              </a:solidFill>
              <a:latin typeface="+mn-lt"/>
            </a:endParaRP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smtClean="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algn="just"/>
            <a:r>
              <a:rPr lang="pl-PL" dirty="0" smtClean="0">
                <a:solidFill>
                  <a:prstClr val="black"/>
                </a:solidFill>
                <a:latin typeface="Calibri"/>
              </a:rPr>
              <a:t> </a:t>
            </a:r>
          </a:p>
        </p:txBody>
      </p:sp>
    </p:spTree>
    <p:extLst>
      <p:ext uri="{BB962C8B-B14F-4D97-AF65-F5344CB8AC3E}">
        <p14:creationId xmlns:p14="http://schemas.microsoft.com/office/powerpoint/2010/main" xmlns="" val="4125677417"/>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a:t>
            </a:r>
            <a:r>
              <a:rPr lang="pl-PL" sz="1600" b="1" dirty="0" smtClean="0">
                <a:solidFill>
                  <a:srgbClr val="000000"/>
                </a:solidFill>
              </a:rPr>
              <a:t>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srgbClr val="000000"/>
                </a:solidFill>
              </a:rPr>
              <a:t>Wydziała Zarządzania RPO</a:t>
            </a:r>
            <a:endParaRPr lang="pl-PL" sz="1600" b="1"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smtClean="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smtClean="0">
                <a:solidFill>
                  <a:srgbClr val="000000"/>
                </a:solidFill>
              </a:rPr>
              <a:t>Dziękuję </a:t>
            </a:r>
            <a:r>
              <a:rPr lang="pl-PL" sz="3200" b="1" i="1" dirty="0">
                <a:solidFill>
                  <a:srgbClr val="000000"/>
                </a:solidFill>
              </a:rPr>
              <a:t>za </a:t>
            </a:r>
            <a:r>
              <a:rPr lang="pl-PL" sz="3200" b="1" i="1" dirty="0" smtClean="0">
                <a:solidFill>
                  <a:srgbClr val="000000"/>
                </a:solidFill>
              </a:rPr>
              <a:t>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rPr>
              <a:t> </a:t>
            </a: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xmlns="" val="57405289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pPr marL="285750" indent="-285750" algn="ctr"/>
            <a:r>
              <a:rPr lang="pl-PL" sz="3200" b="1" dirty="0" smtClean="0">
                <a:latin typeface="+mn-lt"/>
              </a:rPr>
              <a:t>od 5 listopada 2018 r.</a:t>
            </a:r>
            <a:endParaRPr lang="pl-PL" sz="3200" b="1" dirty="0">
              <a:latin typeface="+mn-lt"/>
            </a:endParaRP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smtClean="0">
                <a:latin typeface="+mn-lt"/>
                <a:cs typeface="Arial" pitchFamily="34" charset="0"/>
              </a:rPr>
              <a:t>Nabór wniosków o dofinansowanie:</a:t>
            </a:r>
            <a:endParaRPr lang="pl-PL" altLang="pl-PL" sz="2800" b="1" dirty="0">
              <a:latin typeface="+mn-lt"/>
              <a:cs typeface="Arial" pitchFamily="34" charset="0"/>
            </a:endParaRPr>
          </a:p>
        </p:txBody>
      </p:sp>
    </p:spTree>
    <p:extLst>
      <p:ext uri="{BB962C8B-B14F-4D97-AF65-F5344CB8AC3E}">
        <p14:creationId xmlns="" xmlns:p14="http://schemas.microsoft.com/office/powerpoint/2010/main" val="3220789600"/>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539552" y="1700808"/>
            <a:ext cx="7992888" cy="4464496"/>
          </a:xfrm>
          <a:prstGeom prst="rect">
            <a:avLst/>
          </a:prstGeom>
          <a:noFill/>
        </p:spPr>
        <p:txBody>
          <a:bodyPr wrap="square" rtlCol="0">
            <a:normAutofit/>
          </a:bodyPr>
          <a:lstStyle/>
          <a:p>
            <a:pPr algn="just"/>
            <a:endParaRPr lang="pl-PL" b="1" dirty="0" smtClean="0">
              <a:latin typeface="+mn-lt"/>
              <a:cs typeface="Arial" pitchFamily="34" charset="0"/>
            </a:endParaRPr>
          </a:p>
          <a:p>
            <a:endParaRPr lang="pl-PL" sz="2000" b="1" dirty="0" smtClean="0">
              <a:latin typeface="+mn-lt"/>
            </a:endParaRPr>
          </a:p>
          <a:p>
            <a:pPr lvl="0">
              <a:buFont typeface="Arial" pitchFamily="34" charset="0"/>
              <a:buChar char="•"/>
            </a:pPr>
            <a:r>
              <a:rPr lang="pl-PL" sz="2000" dirty="0" smtClean="0">
                <a:latin typeface="+mn-lt"/>
              </a:rPr>
              <a:t>jednostki samorządu terytorialnego, ich związki i stowarzyszenia; </a:t>
            </a:r>
          </a:p>
          <a:p>
            <a:pPr lvl="0"/>
            <a:endParaRPr lang="pl-PL" sz="2000" dirty="0" smtClean="0">
              <a:latin typeface="+mn-lt"/>
            </a:endParaRPr>
          </a:p>
          <a:p>
            <a:pPr lvl="0">
              <a:buFont typeface="Arial" pitchFamily="34" charset="0"/>
              <a:buChar char="•"/>
            </a:pPr>
            <a:r>
              <a:rPr lang="pl-PL" sz="2000" dirty="0" smtClean="0">
                <a:latin typeface="+mn-lt"/>
              </a:rPr>
              <a:t>jednostki organizacyjne </a:t>
            </a:r>
            <a:r>
              <a:rPr lang="pl-PL" sz="2000" dirty="0" err="1" smtClean="0">
                <a:latin typeface="+mn-lt"/>
              </a:rPr>
              <a:t>jst</a:t>
            </a:r>
            <a:r>
              <a:rPr lang="pl-PL" sz="2000" dirty="0" smtClean="0">
                <a:latin typeface="+mn-lt"/>
              </a:rPr>
              <a:t>; </a:t>
            </a:r>
          </a:p>
          <a:p>
            <a:pPr lvl="0"/>
            <a:endParaRPr lang="pl-PL" sz="2000" dirty="0" smtClean="0">
              <a:latin typeface="+mn-lt"/>
            </a:endParaRPr>
          </a:p>
          <a:p>
            <a:pPr lvl="0">
              <a:buFont typeface="Arial" pitchFamily="34" charset="0"/>
              <a:buChar char="•"/>
            </a:pPr>
            <a:r>
              <a:rPr lang="pl-PL" sz="2000" dirty="0" smtClean="0">
                <a:latin typeface="+mn-lt"/>
              </a:rPr>
              <a:t>organizacje pozarządowe; </a:t>
            </a:r>
          </a:p>
          <a:p>
            <a:pPr lvl="0"/>
            <a:endParaRPr lang="pl-PL" sz="2000" dirty="0" smtClean="0">
              <a:latin typeface="+mn-lt"/>
            </a:endParaRPr>
          </a:p>
          <a:p>
            <a:pPr lvl="0">
              <a:buFont typeface="Arial" pitchFamily="34" charset="0"/>
              <a:buChar char="•"/>
            </a:pPr>
            <a:r>
              <a:rPr lang="pl-PL" sz="2000" dirty="0" smtClean="0">
                <a:latin typeface="+mn-lt"/>
              </a:rPr>
              <a:t>organy prowadzące publiczne i niepubliczne przedszkola i inne formy wychowania przedszkolnego; </a:t>
            </a:r>
          </a:p>
          <a:p>
            <a:pPr lvl="0"/>
            <a:endParaRPr lang="pl-PL" sz="2000" dirty="0" smtClean="0">
              <a:latin typeface="+mn-lt"/>
            </a:endParaRPr>
          </a:p>
          <a:p>
            <a:pPr lvl="0">
              <a:buFont typeface="Arial" pitchFamily="34" charset="0"/>
              <a:buChar char="•"/>
            </a:pPr>
            <a:r>
              <a:rPr lang="pl-PL" sz="2000" dirty="0" smtClean="0">
                <a:latin typeface="+mn-lt"/>
              </a:rPr>
              <a:t>przedsiębiorcy.</a:t>
            </a:r>
          </a:p>
          <a:p>
            <a:pPr marL="285750" indent="-285750">
              <a:buFont typeface="Arial" panose="020B0604020202020204" pitchFamily="34" charset="0"/>
              <a:buChar char="•"/>
            </a:pPr>
            <a:endParaRPr lang="pl-PL" sz="1600" dirty="0" smtClean="0">
              <a:latin typeface="+mn-lt"/>
              <a:cs typeface="Arial" pitchFamily="34" charset="0"/>
            </a:endParaRPr>
          </a:p>
          <a:p>
            <a:endParaRPr lang="pl-PL" dirty="0" smtClean="0">
              <a:latin typeface="Arial" pitchFamily="34" charset="0"/>
              <a:cs typeface="Arial" pitchFamily="34" charset="0"/>
            </a:endParaRPr>
          </a:p>
          <a:p>
            <a:endParaRPr lang="pl-PL" b="1" dirty="0" smtClean="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smtClean="0">
                <a:latin typeface="+mn-lt"/>
                <a:cs typeface="Arial" pitchFamily="34" charset="0"/>
              </a:rPr>
              <a:t>Wnioskodawcy/Beneficjenci</a:t>
            </a:r>
          </a:p>
        </p:txBody>
      </p:sp>
    </p:spTree>
    <p:extLst>
      <p:ext uri="{BB962C8B-B14F-4D97-AF65-F5344CB8AC3E}">
        <p14:creationId xmlns:p14="http://schemas.microsoft.com/office/powerpoint/2010/main" xmlns="" val="2125708592"/>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endParaRPr lang="pl-PL" sz="2900" dirty="0">
              <a:latin typeface="+mn-lt"/>
            </a:endParaRP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r>
              <a:rPr lang="pl-PL" sz="3400" b="1" dirty="0" smtClean="0">
                <a:latin typeface="+mn-lt"/>
              </a:rPr>
              <a:t>?</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a:t>
            </a:r>
            <a:r>
              <a:rPr lang="pl-PL" sz="3400" dirty="0" smtClean="0">
                <a:latin typeface="+mn-lt"/>
              </a:rPr>
              <a:t>Beneficjentów.</a:t>
            </a:r>
            <a:endParaRPr lang="pl-PL" sz="3400" dirty="0">
              <a:latin typeface="+mn-lt"/>
            </a:endParaRP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3999" cy="523220"/>
          </a:xfrm>
          <a:prstGeom prst="rect">
            <a:avLst/>
          </a:prstGeom>
        </p:spPr>
        <p:txBody>
          <a:bodyPr wrap="square">
            <a:spAutoFit/>
          </a:bodyPr>
          <a:lstStyle/>
          <a:p>
            <a:pPr algn="ctr" eaLnBrk="1" hangingPunct="1"/>
            <a:r>
              <a:rPr lang="pl-PL" altLang="pl-PL" sz="2800" b="1" dirty="0" smtClean="0">
                <a:latin typeface="+mn-lt"/>
                <a:cs typeface="Arial" pitchFamily="34" charset="0"/>
              </a:rPr>
              <a:t>Partnerzy</a:t>
            </a:r>
            <a:endParaRPr lang="pl-PL" altLang="pl-PL" sz="2800" b="1" dirty="0">
              <a:latin typeface="+mn-lt"/>
              <a:cs typeface="Arial" pitchFamily="34" charset="0"/>
            </a:endParaRP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395536" y="1700808"/>
            <a:ext cx="8208912" cy="4464496"/>
          </a:xfrm>
          <a:prstGeom prst="rect">
            <a:avLst/>
          </a:prstGeom>
          <a:noFill/>
        </p:spPr>
        <p:txBody>
          <a:bodyPr wrap="square" rtlCol="0">
            <a:normAutofit fontScale="92500" lnSpcReduction="10000"/>
          </a:bodyPr>
          <a:lstStyle/>
          <a:p>
            <a:pPr algn="ctr"/>
            <a:endParaRPr lang="pl-PL" sz="2000" b="1" dirty="0" smtClean="0">
              <a:latin typeface="+mn-lt"/>
              <a:cs typeface="Arial" pitchFamily="34" charset="0"/>
            </a:endParaRPr>
          </a:p>
          <a:p>
            <a:pPr lvl="1" algn="just"/>
            <a:r>
              <a:rPr lang="pl-PL" b="1" dirty="0" smtClean="0">
                <a:latin typeface="+mn-lt"/>
              </a:rPr>
              <a:t>Uczestnik projektu – </a:t>
            </a:r>
            <a:r>
              <a:rPr lang="pl-PL" dirty="0" smtClean="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lvl="1" algn="just">
              <a:buFont typeface="Arial" pitchFamily="34" charset="0"/>
              <a:buChar char="•"/>
            </a:pPr>
            <a:endParaRPr lang="pl-PL" dirty="0" smtClean="0">
              <a:latin typeface="+mn-lt"/>
            </a:endParaRPr>
          </a:p>
          <a:p>
            <a:pPr lvl="1" algn="just">
              <a:buFont typeface="Arial" pitchFamily="34" charset="0"/>
              <a:buChar char="•"/>
            </a:pPr>
            <a:r>
              <a:rPr lang="pl-PL" b="1" dirty="0" smtClean="0">
                <a:latin typeface="+mn-lt"/>
              </a:rPr>
              <a:t>dzieci w wieku przedszkolnym</a:t>
            </a:r>
            <a:r>
              <a:rPr lang="pl-PL" dirty="0" smtClean="0">
                <a:latin typeface="+mn-lt"/>
              </a:rPr>
              <a:t>, określonym w ustawie Prawo oświatowe;</a:t>
            </a:r>
          </a:p>
          <a:p>
            <a:pPr lvl="1" algn="just">
              <a:buFont typeface="Arial" pitchFamily="34" charset="0"/>
              <a:buChar char="•"/>
            </a:pPr>
            <a:r>
              <a:rPr lang="pl-PL" b="1" dirty="0" smtClean="0">
                <a:latin typeface="+mn-lt"/>
              </a:rPr>
              <a:t>rodzice/opiekunowie prawni </a:t>
            </a:r>
            <a:r>
              <a:rPr lang="pl-PL" dirty="0" smtClean="0">
                <a:latin typeface="+mn-lt"/>
              </a:rPr>
              <a:t>dzieci w wieku przedszkolnym, określonym </a:t>
            </a:r>
            <a:br>
              <a:rPr lang="pl-PL" dirty="0" smtClean="0">
                <a:latin typeface="+mn-lt"/>
              </a:rPr>
            </a:br>
            <a:r>
              <a:rPr lang="pl-PL" dirty="0" smtClean="0">
                <a:latin typeface="+mn-lt"/>
              </a:rPr>
              <a:t>w ustawie Prawo oświatowe;</a:t>
            </a:r>
          </a:p>
          <a:p>
            <a:pPr lvl="1" algn="just">
              <a:buFont typeface="Arial" pitchFamily="34" charset="0"/>
              <a:buChar char="•"/>
            </a:pPr>
            <a:r>
              <a:rPr lang="pl-PL" dirty="0" smtClean="0">
                <a:latin typeface="+mn-lt"/>
              </a:rPr>
              <a:t>nowo utworzone i istniejące </a:t>
            </a:r>
            <a:r>
              <a:rPr lang="pl-PL" b="1" dirty="0" smtClean="0">
                <a:latin typeface="+mn-lt"/>
              </a:rPr>
              <a:t>przedszkola i inne formy wychowania przedszkolnego</a:t>
            </a:r>
            <a:r>
              <a:rPr lang="pl-PL" dirty="0" smtClean="0">
                <a:latin typeface="+mn-lt"/>
              </a:rPr>
              <a:t>;</a:t>
            </a:r>
          </a:p>
          <a:p>
            <a:pPr lvl="1" algn="just">
              <a:buFont typeface="Arial" pitchFamily="34" charset="0"/>
              <a:buChar char="•"/>
            </a:pPr>
            <a:r>
              <a:rPr lang="pl-PL" b="1" dirty="0" smtClean="0">
                <a:latin typeface="+mn-lt"/>
              </a:rPr>
              <a:t>nauczyciele</a:t>
            </a:r>
            <a:r>
              <a:rPr lang="pl-PL" dirty="0" smtClean="0">
                <a:latin typeface="+mn-lt"/>
              </a:rPr>
              <a:t> i pracownicy pedagogiczni przedszkoli; </a:t>
            </a:r>
          </a:p>
          <a:p>
            <a:pPr lvl="1" algn="just">
              <a:buFont typeface="Arial" pitchFamily="34" charset="0"/>
              <a:buChar char="•"/>
            </a:pPr>
            <a:r>
              <a:rPr lang="pl-PL" b="1" dirty="0" smtClean="0">
                <a:latin typeface="+mn-lt"/>
              </a:rPr>
              <a:t>kadra</a:t>
            </a:r>
            <a:r>
              <a:rPr lang="pl-PL" dirty="0" smtClean="0">
                <a:latin typeface="+mn-lt"/>
              </a:rPr>
              <a:t> przedszkoli, oddziałów przedszkolnych i innych form wychowania przedszkolnego;</a:t>
            </a:r>
          </a:p>
          <a:p>
            <a:pPr algn="just"/>
            <a:endParaRPr lang="pl-PL" dirty="0" smtClean="0">
              <a:latin typeface="+mn-lt"/>
            </a:endParaRPr>
          </a:p>
          <a:p>
            <a:pPr algn="just"/>
            <a:r>
              <a:rPr lang="pl-PL" dirty="0" smtClean="0">
                <a:latin typeface="+mn-lt"/>
              </a:rPr>
              <a:t>UWAGA! </a:t>
            </a:r>
            <a:r>
              <a:rPr lang="pl-PL" b="1" dirty="0" smtClean="0">
                <a:latin typeface="+mn-lt"/>
              </a:rPr>
              <a:t>Projekt niespełniający tego wymogu, tzn. przewidujący wsparcie grupy docelowej niewpisującej się we wskazane powyżej, zostanie odrzucony na etapie oceny formalno-merytorycznej.</a:t>
            </a:r>
            <a:endParaRPr lang="pl-PL" dirty="0" smtClean="0">
              <a:latin typeface="+mn-lt"/>
            </a:endParaRPr>
          </a:p>
          <a:p>
            <a:pPr algn="ctr"/>
            <a:endParaRPr lang="pl-PL" sz="2000" b="1" dirty="0" smtClean="0">
              <a:latin typeface="+mn-lt"/>
              <a:cs typeface="Arial" pitchFamily="34" charset="0"/>
            </a:endParaRPr>
          </a:p>
          <a:p>
            <a:endParaRPr lang="pl-PL" b="1" dirty="0" smtClean="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smtClean="0">
                <a:latin typeface="+mn-lt"/>
                <a:cs typeface="Arial" pitchFamily="34" charset="0"/>
              </a:rPr>
              <a:t>Uczestnicy projektu</a:t>
            </a:r>
          </a:p>
        </p:txBody>
      </p:sp>
    </p:spTree>
    <p:extLst>
      <p:ext uri="{BB962C8B-B14F-4D97-AF65-F5344CB8AC3E}">
        <p14:creationId xmlns:p14="http://schemas.microsoft.com/office/powerpoint/2010/main" xmlns="" val="212570859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Przedmiot konkursu</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8115316" cy="4464496"/>
          </a:xfrm>
          <a:prstGeom prst="rect">
            <a:avLst/>
          </a:prstGeom>
          <a:noFill/>
        </p:spPr>
        <p:txBody>
          <a:bodyPr wrap="square" rtlCol="0">
            <a:normAutofit lnSpcReduction="10000"/>
          </a:bodyPr>
          <a:lstStyle/>
          <a:p>
            <a:pPr marL="0" indent="0">
              <a:buNone/>
            </a:pPr>
            <a:endParaRPr lang="pl-PL" sz="1600" b="1" i="1" u="sng" dirty="0" smtClean="0"/>
          </a:p>
          <a:p>
            <a:endParaRPr lang="pl-PL" sz="1600" b="1" i="1" dirty="0"/>
          </a:p>
          <a:p>
            <a:pPr algn="ctr"/>
            <a:r>
              <a:rPr lang="pl-PL" sz="2000" b="1" dirty="0" smtClean="0">
                <a:latin typeface="+mn-lt"/>
                <a:cs typeface="Arial" pitchFamily="34" charset="0"/>
              </a:rPr>
              <a:t>Typy projektów:</a:t>
            </a:r>
          </a:p>
          <a:p>
            <a:endParaRPr lang="pl-PL" sz="1600" dirty="0" smtClean="0">
              <a:latin typeface="+mn-lt"/>
            </a:endParaRPr>
          </a:p>
          <a:p>
            <a:pPr algn="just"/>
            <a:r>
              <a:rPr lang="pl-PL" sz="1600" b="1" dirty="0" smtClean="0">
                <a:latin typeface="+mn-lt"/>
              </a:rPr>
              <a:t>10.1.A.</a:t>
            </a:r>
            <a:r>
              <a:rPr lang="pl-PL" sz="1600" dirty="0" smtClean="0">
                <a:latin typeface="+mn-lt"/>
              </a:rPr>
              <a:t> </a:t>
            </a:r>
            <a:r>
              <a:rPr lang="pl-PL" sz="1600" b="1" dirty="0" smtClean="0">
                <a:latin typeface="+mn-lt"/>
              </a:rPr>
              <a:t>Uruchamianie nowych miejsc</a:t>
            </a:r>
            <a:r>
              <a:rPr lang="pl-PL" sz="1600" dirty="0" smtClean="0">
                <a:latin typeface="+mn-lt"/>
              </a:rPr>
              <a:t>, w tym dostosowanych do potrzeb dzieci z </a:t>
            </a:r>
            <a:r>
              <a:rPr lang="pl-PL" sz="1600" dirty="0" err="1" smtClean="0">
                <a:latin typeface="+mn-lt"/>
              </a:rPr>
              <a:t>niepełnosprawnościami</a:t>
            </a:r>
            <a:r>
              <a:rPr lang="pl-PL" sz="1600" dirty="0" smtClean="0">
                <a:latin typeface="+mn-lt"/>
              </a:rPr>
              <a:t>, w istniejących lub nowych ośrodkach edukacji przedszkolnej, m.in. specjalnych i integracyjnych oraz uruchamianie nowych miejsc alternatywnych form opieki nad dziećmi w wieku przedszkolnym.</a:t>
            </a:r>
          </a:p>
          <a:p>
            <a:pPr algn="just"/>
            <a:r>
              <a:rPr lang="pl-PL" sz="1600" dirty="0">
                <a:latin typeface="+mn-lt"/>
              </a:rPr>
              <a:t> </a:t>
            </a:r>
          </a:p>
          <a:p>
            <a:pPr algn="just"/>
            <a:r>
              <a:rPr lang="pl-PL" sz="1600" b="1" dirty="0" smtClean="0">
                <a:latin typeface="+mn-lt"/>
              </a:rPr>
              <a:t>10.1.B. Dodatkowe zajęcia edukacyjne i specjalistyczne </a:t>
            </a:r>
            <a:r>
              <a:rPr lang="pl-PL" sz="1600" dirty="0" smtClean="0">
                <a:latin typeface="+mn-lt"/>
              </a:rPr>
              <a:t>mające na celu rozwój dzieci </a:t>
            </a:r>
            <a:br>
              <a:rPr lang="pl-PL" sz="1600" dirty="0" smtClean="0">
                <a:latin typeface="+mn-lt"/>
              </a:rPr>
            </a:br>
            <a:r>
              <a:rPr lang="pl-PL" sz="1600" dirty="0" smtClean="0">
                <a:latin typeface="+mn-lt"/>
              </a:rPr>
              <a:t>na wczesnym etapie edukacji, poprzez rozszerzenie oferty ośrodka wychowania przedszkolnego o dodatkowe </a:t>
            </a:r>
            <a:r>
              <a:rPr lang="pl-PL" sz="1600" b="1" dirty="0" smtClean="0">
                <a:latin typeface="+mn-lt"/>
              </a:rPr>
              <a:t>zajęcia wyrównujące szanse edukacyjne </a:t>
            </a:r>
            <a:r>
              <a:rPr lang="pl-PL" sz="1600" dirty="0" smtClean="0">
                <a:latin typeface="+mn-lt"/>
              </a:rPr>
              <a:t>dzieci w zakresie stwierdzonych deficytów oraz </a:t>
            </a:r>
            <a:r>
              <a:rPr lang="pl-PL" sz="1600" b="1" dirty="0" smtClean="0">
                <a:latin typeface="+mn-lt"/>
              </a:rPr>
              <a:t>zwiększające szanse edukacyjne </a:t>
            </a:r>
            <a:r>
              <a:rPr lang="pl-PL" sz="1600" dirty="0" smtClean="0">
                <a:latin typeface="+mn-lt"/>
              </a:rPr>
              <a:t>dzieci. </a:t>
            </a:r>
          </a:p>
          <a:p>
            <a:pPr algn="just"/>
            <a:endParaRPr lang="pl-PL" sz="1600" dirty="0" smtClean="0">
              <a:latin typeface="+mn-lt"/>
            </a:endParaRPr>
          </a:p>
          <a:p>
            <a:pPr algn="just"/>
            <a:r>
              <a:rPr lang="pl-PL" sz="1600" b="1" dirty="0" smtClean="0">
                <a:latin typeface="+mn-lt"/>
              </a:rPr>
              <a:t>10.1.C. Doskonalenie umiejętności, kompetencji lub kwalifikacji nauczycieli </a:t>
            </a:r>
            <a:r>
              <a:rPr lang="pl-PL" sz="1600" dirty="0" smtClean="0">
                <a:latin typeface="+mn-lt"/>
              </a:rPr>
              <a:t>ośrodków wychowania przedszkolnego, niezbędnych do pracy z dziećmi w wieku przedszkolnym, w tym z dziećmi ze specjalnymi potrzebami edukacyjnymi, w szczególności w zakresie współpracy nauczycieli z rodzicami, w tym radzenia sobie w sytuacjach trudnych.</a:t>
            </a:r>
            <a:endParaRPr lang="pl-PL" sz="16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8716</TotalTime>
  <Words>2866</Words>
  <Application>Microsoft Office PowerPoint</Application>
  <PresentationFormat>Pokaz na ekranie (4:3)</PresentationFormat>
  <Paragraphs>663</Paragraphs>
  <Slides>41</Slides>
  <Notes>41</Notes>
  <HiddenSlides>0</HiddenSlides>
  <MMClips>0</MMClips>
  <ScaleCrop>false</ScaleCrop>
  <HeadingPairs>
    <vt:vector size="4" baseType="variant">
      <vt:variant>
        <vt:lpstr>Motyw</vt:lpstr>
      </vt:variant>
      <vt:variant>
        <vt:i4>1</vt:i4>
      </vt:variant>
      <vt:variant>
        <vt:lpstr>Tytuły slajdów</vt:lpstr>
      </vt:variant>
      <vt:variant>
        <vt:i4>41</vt:i4>
      </vt:variant>
    </vt:vector>
  </HeadingPairs>
  <TitlesOfParts>
    <vt:vector size="42" baseType="lpstr">
      <vt:lpstr>plik</vt:lpstr>
      <vt:lpstr>Slajd 1</vt:lpstr>
      <vt:lpstr>Slajd 2</vt:lpstr>
      <vt:lpstr>Kwota środków europejskich przeznaczona na konkursy</vt:lpstr>
      <vt:lpstr>Slajd 4</vt:lpstr>
      <vt:lpstr>Slajd 5</vt:lpstr>
      <vt:lpstr>Slajd 6</vt:lpstr>
      <vt:lpstr>Slajd 7</vt:lpstr>
      <vt:lpstr>Slajd 8</vt:lpstr>
      <vt:lpstr>Przedmiot konkursu</vt:lpstr>
      <vt:lpstr>Możliwości łączenia typów projektów</vt:lpstr>
      <vt:lpstr>TYP A - nowe miejsca przedszkolne</vt:lpstr>
      <vt:lpstr>Diagnoza zapotrzebowania  na nowe miejsca przedszkolne</vt:lpstr>
      <vt:lpstr>Oświadczenie dotyczące diagnozy</vt:lpstr>
      <vt:lpstr>Nowe miejsca przedszkolne</vt:lpstr>
      <vt:lpstr>Trwałość nowych miejsc przedszkolnych</vt:lpstr>
      <vt:lpstr>Wydatki na nowe miejsca przedszkolne</vt:lpstr>
      <vt:lpstr>Wydatki na nowe miejsca przedszkolne cd.</vt:lpstr>
      <vt:lpstr>Działalność bieżąca</vt:lpstr>
      <vt:lpstr>Typ B - dodatkowe zajęcia edukacyjne i specjalistyczne</vt:lpstr>
      <vt:lpstr>Zajęcia rozwijające kompetencje kluczowe</vt:lpstr>
      <vt:lpstr>Diagnoza w zakresie zapotrzebowania  na dodatkowe zajęcia</vt:lpstr>
      <vt:lpstr>Dla kogo zajęcia dodatkowe?</vt:lpstr>
      <vt:lpstr>Kiedy realizować dodatkowe zajęcia?</vt:lpstr>
      <vt:lpstr>Dodatkowe zajęcia edukacyjne i specjalistyczne - warunki</vt:lpstr>
      <vt:lpstr>Typ C - doskonalenie umiejętności, kompetencji lub kwalifikacji nauczycieli</vt:lpstr>
      <vt:lpstr>Typ C - doskonalenie umiejętności, kompetencji lub kwalifikacji nauczycieli</vt:lpstr>
      <vt:lpstr>Diagnoza przygotowania nauczycieli do pracy z dziećmi w wieku przedszkolnym</vt:lpstr>
      <vt:lpstr>Wskaźniki w ramach Działania 10.1</vt:lpstr>
      <vt:lpstr>3 wskaźniki produktu</vt:lpstr>
      <vt:lpstr>Slajd 30</vt:lpstr>
      <vt:lpstr>1 Wskaźnik rezultatu bezpośredniego</vt:lpstr>
      <vt:lpstr>Slajd 32</vt:lpstr>
      <vt:lpstr>Wskaźniki projektowe</vt:lpstr>
      <vt:lpstr>3 kryteria dostępu</vt:lpstr>
      <vt:lpstr>kryteria dostępu cd.</vt:lpstr>
      <vt:lpstr>kryteria dostępu cd.</vt:lpstr>
      <vt:lpstr>Wkład własny, okres realizacji projektu</vt:lpstr>
      <vt:lpstr>CROSS-FINANCING</vt:lpstr>
      <vt:lpstr>ŚRODKI TRWAŁE</vt:lpstr>
      <vt:lpstr>Slajd 40</vt:lpstr>
      <vt:lpstr>Slajd 41</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dszafko</cp:lastModifiedBy>
  <cp:revision>820</cp:revision>
  <cp:lastPrinted>2015-09-17T13:52:11Z</cp:lastPrinted>
  <dcterms:created xsi:type="dcterms:W3CDTF">2010-12-31T07:04:34Z</dcterms:created>
  <dcterms:modified xsi:type="dcterms:W3CDTF">2018-01-25T11:25:52Z</dcterms:modified>
</cp:coreProperties>
</file>