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421" r:id="rId3"/>
    <p:sldId id="422" r:id="rId4"/>
    <p:sldId id="438" r:id="rId5"/>
    <p:sldId id="423" r:id="rId6"/>
    <p:sldId id="424" r:id="rId7"/>
    <p:sldId id="371" r:id="rId8"/>
    <p:sldId id="425" r:id="rId9"/>
    <p:sldId id="401" r:id="rId10"/>
    <p:sldId id="439" r:id="rId11"/>
    <p:sldId id="440" r:id="rId12"/>
    <p:sldId id="441" r:id="rId13"/>
    <p:sldId id="442" r:id="rId14"/>
    <p:sldId id="443" r:id="rId15"/>
    <p:sldId id="444" r:id="rId16"/>
    <p:sldId id="445" r:id="rId17"/>
    <p:sldId id="446" r:id="rId18"/>
    <p:sldId id="437" r:id="rId19"/>
    <p:sldId id="436" r:id="rId20"/>
    <p:sldId id="426" r:id="rId21"/>
    <p:sldId id="427" r:id="rId22"/>
    <p:sldId id="428" r:id="rId23"/>
    <p:sldId id="429" r:id="rId24"/>
    <p:sldId id="430" r:id="rId25"/>
    <p:sldId id="431" r:id="rId26"/>
    <p:sldId id="432" r:id="rId27"/>
    <p:sldId id="433" r:id="rId28"/>
    <p:sldId id="434" r:id="rId29"/>
    <p:sldId id="435" r:id="rId30"/>
    <p:sldId id="410" r:id="rId31"/>
  </p:sldIdLst>
  <p:sldSz cx="9907588" cy="6858000"/>
  <p:notesSz cx="6669088" cy="99282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3600" kern="1200">
        <a:solidFill>
          <a:schemeClr val="bg1"/>
        </a:solidFill>
        <a:latin typeface="Times New Roman" pitchFamily="18" charset="0"/>
        <a:ea typeface="Lucida Sans Unicode" pitchFamily="34" charset="0"/>
        <a:cs typeface="Lucida Sans Unicode" pitchFamily="34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3600" kern="1200">
        <a:solidFill>
          <a:schemeClr val="bg1"/>
        </a:solidFill>
        <a:latin typeface="Times New Roman" pitchFamily="18" charset="0"/>
        <a:ea typeface="Lucida Sans Unicode" pitchFamily="34" charset="0"/>
        <a:cs typeface="Lucida Sans Unicode" pitchFamily="34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3600" kern="1200">
        <a:solidFill>
          <a:schemeClr val="bg1"/>
        </a:solidFill>
        <a:latin typeface="Times New Roman" pitchFamily="18" charset="0"/>
        <a:ea typeface="Lucida Sans Unicode" pitchFamily="34" charset="0"/>
        <a:cs typeface="Lucida Sans Unicode" pitchFamily="34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3600" kern="1200">
        <a:solidFill>
          <a:schemeClr val="bg1"/>
        </a:solidFill>
        <a:latin typeface="Times New Roman" pitchFamily="18" charset="0"/>
        <a:ea typeface="Lucida Sans Unicode" pitchFamily="34" charset="0"/>
        <a:cs typeface="Lucida Sans Unicode" pitchFamily="34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3600" kern="1200">
        <a:solidFill>
          <a:schemeClr val="bg1"/>
        </a:solidFill>
        <a:latin typeface="Times New Roman" pitchFamily="18" charset="0"/>
        <a:ea typeface="Lucida Sans Unicode" pitchFamily="34" charset="0"/>
        <a:cs typeface="Lucida Sans Unicode" pitchFamily="34" charset="0"/>
      </a:defRPr>
    </a:lvl5pPr>
    <a:lvl6pPr marL="2286000" algn="l" defTabSz="914400" rtl="0" eaLnBrk="1" latinLnBrk="0" hangingPunct="1">
      <a:defRPr sz="3600" kern="1200">
        <a:solidFill>
          <a:schemeClr val="bg1"/>
        </a:solidFill>
        <a:latin typeface="Times New Roman" pitchFamily="18" charset="0"/>
        <a:ea typeface="Lucida Sans Unicode" pitchFamily="34" charset="0"/>
        <a:cs typeface="Lucida Sans Unicode" pitchFamily="34" charset="0"/>
      </a:defRPr>
    </a:lvl6pPr>
    <a:lvl7pPr marL="2743200" algn="l" defTabSz="914400" rtl="0" eaLnBrk="1" latinLnBrk="0" hangingPunct="1">
      <a:defRPr sz="3600" kern="1200">
        <a:solidFill>
          <a:schemeClr val="bg1"/>
        </a:solidFill>
        <a:latin typeface="Times New Roman" pitchFamily="18" charset="0"/>
        <a:ea typeface="Lucida Sans Unicode" pitchFamily="34" charset="0"/>
        <a:cs typeface="Lucida Sans Unicode" pitchFamily="34" charset="0"/>
      </a:defRPr>
    </a:lvl7pPr>
    <a:lvl8pPr marL="3200400" algn="l" defTabSz="914400" rtl="0" eaLnBrk="1" latinLnBrk="0" hangingPunct="1">
      <a:defRPr sz="3600" kern="1200">
        <a:solidFill>
          <a:schemeClr val="bg1"/>
        </a:solidFill>
        <a:latin typeface="Times New Roman" pitchFamily="18" charset="0"/>
        <a:ea typeface="Lucida Sans Unicode" pitchFamily="34" charset="0"/>
        <a:cs typeface="Lucida Sans Unicode" pitchFamily="34" charset="0"/>
      </a:defRPr>
    </a:lvl8pPr>
    <a:lvl9pPr marL="3657600" algn="l" defTabSz="914400" rtl="0" eaLnBrk="1" latinLnBrk="0" hangingPunct="1">
      <a:defRPr sz="3600" kern="1200">
        <a:solidFill>
          <a:schemeClr val="bg1"/>
        </a:solidFill>
        <a:latin typeface="Times New Roman" pitchFamily="18" charset="0"/>
        <a:ea typeface="Lucida Sans Unicode" pitchFamily="34" charset="0"/>
        <a:cs typeface="Lucida Sans Unicode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9856" autoAdjust="0"/>
  </p:normalViewPr>
  <p:slideViewPr>
    <p:cSldViewPr>
      <p:cViewPr>
        <p:scale>
          <a:sx n="100" d="100"/>
          <a:sy n="100" d="100"/>
        </p:scale>
        <p:origin x="-864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783" cy="4970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777748" y="0"/>
            <a:ext cx="2889782" cy="4970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34D34-81BC-4E72-96EA-CE9ABF036547}" type="datetimeFigureOut">
              <a:rPr lang="pl-PL" smtClean="0"/>
              <a:t>2018-02-07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591"/>
            <a:ext cx="2889783" cy="4970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777748" y="9429591"/>
            <a:ext cx="2889782" cy="4970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A4B4B-9FAE-47CB-860A-8EDE009BCB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1496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1"/>
          <p:cNvSpPr>
            <a:spLocks noChangeArrowheads="1"/>
          </p:cNvSpPr>
          <p:nvPr/>
        </p:nvSpPr>
        <p:spPr bwMode="auto">
          <a:xfrm>
            <a:off x="0" y="0"/>
            <a:ext cx="6669088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altLang="pl-PL"/>
          </a:p>
        </p:txBody>
      </p:sp>
      <p:sp>
        <p:nvSpPr>
          <p:cNvPr id="5123" name="AutoShape 2"/>
          <p:cNvSpPr>
            <a:spLocks noChangeArrowheads="1"/>
          </p:cNvSpPr>
          <p:nvPr/>
        </p:nvSpPr>
        <p:spPr bwMode="auto">
          <a:xfrm>
            <a:off x="0" y="0"/>
            <a:ext cx="6669088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altLang="pl-PL"/>
          </a:p>
        </p:txBody>
      </p:sp>
      <p:sp>
        <p:nvSpPr>
          <p:cNvPr id="5124" name="AutoShape 3"/>
          <p:cNvSpPr>
            <a:spLocks noChangeArrowheads="1"/>
          </p:cNvSpPr>
          <p:nvPr/>
        </p:nvSpPr>
        <p:spPr bwMode="auto">
          <a:xfrm>
            <a:off x="0" y="0"/>
            <a:ext cx="6669088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altLang="pl-PL"/>
          </a:p>
        </p:txBody>
      </p:sp>
      <p:sp>
        <p:nvSpPr>
          <p:cNvPr id="5125" name="AutoShape 4"/>
          <p:cNvSpPr>
            <a:spLocks noChangeArrowheads="1"/>
          </p:cNvSpPr>
          <p:nvPr/>
        </p:nvSpPr>
        <p:spPr bwMode="auto">
          <a:xfrm>
            <a:off x="0" y="0"/>
            <a:ext cx="6669088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altLang="pl-PL"/>
          </a:p>
        </p:txBody>
      </p:sp>
      <p:sp>
        <p:nvSpPr>
          <p:cNvPr id="5126" name="AutoShape 5"/>
          <p:cNvSpPr>
            <a:spLocks noChangeArrowheads="1"/>
          </p:cNvSpPr>
          <p:nvPr/>
        </p:nvSpPr>
        <p:spPr bwMode="auto">
          <a:xfrm>
            <a:off x="0" y="0"/>
            <a:ext cx="6669088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altLang="pl-PL"/>
          </a:p>
        </p:txBody>
      </p:sp>
      <p:sp>
        <p:nvSpPr>
          <p:cNvPr id="5127" name="AutoShape 6"/>
          <p:cNvSpPr>
            <a:spLocks noChangeArrowheads="1"/>
          </p:cNvSpPr>
          <p:nvPr/>
        </p:nvSpPr>
        <p:spPr bwMode="auto">
          <a:xfrm>
            <a:off x="0" y="0"/>
            <a:ext cx="6669088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altLang="pl-PL"/>
          </a:p>
        </p:txBody>
      </p:sp>
      <p:sp>
        <p:nvSpPr>
          <p:cNvPr id="5128" name="AutoShape 7"/>
          <p:cNvSpPr>
            <a:spLocks noChangeArrowheads="1"/>
          </p:cNvSpPr>
          <p:nvPr/>
        </p:nvSpPr>
        <p:spPr bwMode="auto">
          <a:xfrm>
            <a:off x="0" y="0"/>
            <a:ext cx="6669088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altLang="pl-PL"/>
          </a:p>
        </p:txBody>
      </p:sp>
      <p:sp>
        <p:nvSpPr>
          <p:cNvPr id="5129" name="AutoShape 8"/>
          <p:cNvSpPr>
            <a:spLocks noChangeArrowheads="1"/>
          </p:cNvSpPr>
          <p:nvPr/>
        </p:nvSpPr>
        <p:spPr bwMode="auto">
          <a:xfrm>
            <a:off x="0" y="0"/>
            <a:ext cx="6669088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altLang="pl-PL"/>
          </a:p>
        </p:txBody>
      </p:sp>
      <p:sp>
        <p:nvSpPr>
          <p:cNvPr id="5130" name="AutoShape 9"/>
          <p:cNvSpPr>
            <a:spLocks noChangeArrowheads="1"/>
          </p:cNvSpPr>
          <p:nvPr/>
        </p:nvSpPr>
        <p:spPr bwMode="auto">
          <a:xfrm>
            <a:off x="0" y="0"/>
            <a:ext cx="6669088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altLang="pl-PL"/>
          </a:p>
        </p:txBody>
      </p:sp>
      <p:sp>
        <p:nvSpPr>
          <p:cNvPr id="5131" name="AutoShape 10"/>
          <p:cNvSpPr>
            <a:spLocks noChangeArrowheads="1"/>
          </p:cNvSpPr>
          <p:nvPr/>
        </p:nvSpPr>
        <p:spPr bwMode="auto">
          <a:xfrm>
            <a:off x="0" y="0"/>
            <a:ext cx="6669088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altLang="pl-PL"/>
          </a:p>
        </p:txBody>
      </p:sp>
      <p:sp>
        <p:nvSpPr>
          <p:cNvPr id="5132" name="AutoShape 11"/>
          <p:cNvSpPr>
            <a:spLocks noChangeArrowheads="1"/>
          </p:cNvSpPr>
          <p:nvPr/>
        </p:nvSpPr>
        <p:spPr bwMode="auto">
          <a:xfrm>
            <a:off x="0" y="0"/>
            <a:ext cx="6669088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altLang="pl-PL"/>
          </a:p>
        </p:txBody>
      </p:sp>
      <p:sp>
        <p:nvSpPr>
          <p:cNvPr id="5133" name="AutoShape 12"/>
          <p:cNvSpPr>
            <a:spLocks noChangeArrowheads="1"/>
          </p:cNvSpPr>
          <p:nvPr/>
        </p:nvSpPr>
        <p:spPr bwMode="auto">
          <a:xfrm>
            <a:off x="0" y="0"/>
            <a:ext cx="6669088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altLang="pl-PL"/>
          </a:p>
        </p:txBody>
      </p:sp>
      <p:sp>
        <p:nvSpPr>
          <p:cNvPr id="5134" name="AutoShape 13"/>
          <p:cNvSpPr>
            <a:spLocks noChangeArrowheads="1"/>
          </p:cNvSpPr>
          <p:nvPr/>
        </p:nvSpPr>
        <p:spPr bwMode="auto">
          <a:xfrm>
            <a:off x="0" y="0"/>
            <a:ext cx="6669088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altLang="pl-PL"/>
          </a:p>
        </p:txBody>
      </p:sp>
      <p:sp>
        <p:nvSpPr>
          <p:cNvPr id="5135" name="AutoShape 14"/>
          <p:cNvSpPr>
            <a:spLocks noChangeArrowheads="1"/>
          </p:cNvSpPr>
          <p:nvPr/>
        </p:nvSpPr>
        <p:spPr bwMode="auto">
          <a:xfrm>
            <a:off x="0" y="0"/>
            <a:ext cx="6669088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altLang="pl-PL"/>
          </a:p>
        </p:txBody>
      </p:sp>
      <p:sp>
        <p:nvSpPr>
          <p:cNvPr id="5136" name="AutoShape 15"/>
          <p:cNvSpPr>
            <a:spLocks noChangeArrowheads="1"/>
          </p:cNvSpPr>
          <p:nvPr/>
        </p:nvSpPr>
        <p:spPr bwMode="auto">
          <a:xfrm>
            <a:off x="0" y="0"/>
            <a:ext cx="6669088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altLang="pl-PL"/>
          </a:p>
        </p:txBody>
      </p:sp>
      <p:sp>
        <p:nvSpPr>
          <p:cNvPr id="5137" name="AutoShape 16"/>
          <p:cNvSpPr>
            <a:spLocks noChangeArrowheads="1"/>
          </p:cNvSpPr>
          <p:nvPr/>
        </p:nvSpPr>
        <p:spPr bwMode="auto">
          <a:xfrm>
            <a:off x="0" y="0"/>
            <a:ext cx="6669088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altLang="pl-PL"/>
          </a:p>
        </p:txBody>
      </p:sp>
      <p:sp>
        <p:nvSpPr>
          <p:cNvPr id="5138" name="AutoShape 17"/>
          <p:cNvSpPr>
            <a:spLocks noChangeArrowheads="1"/>
          </p:cNvSpPr>
          <p:nvPr/>
        </p:nvSpPr>
        <p:spPr bwMode="auto">
          <a:xfrm>
            <a:off x="0" y="0"/>
            <a:ext cx="6669088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altLang="pl-PL"/>
          </a:p>
        </p:txBody>
      </p:sp>
      <p:sp>
        <p:nvSpPr>
          <p:cNvPr id="5139" name="AutoShape 18"/>
          <p:cNvSpPr>
            <a:spLocks noChangeArrowheads="1"/>
          </p:cNvSpPr>
          <p:nvPr/>
        </p:nvSpPr>
        <p:spPr bwMode="auto">
          <a:xfrm>
            <a:off x="0" y="0"/>
            <a:ext cx="6669088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altLang="pl-PL"/>
          </a:p>
        </p:txBody>
      </p:sp>
      <p:sp>
        <p:nvSpPr>
          <p:cNvPr id="5140" name="AutoShape 19"/>
          <p:cNvSpPr>
            <a:spLocks noChangeArrowheads="1"/>
          </p:cNvSpPr>
          <p:nvPr/>
        </p:nvSpPr>
        <p:spPr bwMode="auto">
          <a:xfrm>
            <a:off x="0" y="0"/>
            <a:ext cx="6669088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altLang="pl-PL"/>
          </a:p>
        </p:txBody>
      </p:sp>
      <p:sp>
        <p:nvSpPr>
          <p:cNvPr id="5141" name="AutoShape 20"/>
          <p:cNvSpPr>
            <a:spLocks noChangeArrowheads="1"/>
          </p:cNvSpPr>
          <p:nvPr/>
        </p:nvSpPr>
        <p:spPr bwMode="auto">
          <a:xfrm>
            <a:off x="0" y="0"/>
            <a:ext cx="6669088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altLang="pl-PL"/>
          </a:p>
        </p:txBody>
      </p:sp>
      <p:sp>
        <p:nvSpPr>
          <p:cNvPr id="5142" name="AutoShape 21"/>
          <p:cNvSpPr>
            <a:spLocks noChangeArrowheads="1"/>
          </p:cNvSpPr>
          <p:nvPr/>
        </p:nvSpPr>
        <p:spPr bwMode="auto">
          <a:xfrm>
            <a:off x="0" y="0"/>
            <a:ext cx="6669088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altLang="pl-PL"/>
          </a:p>
        </p:txBody>
      </p:sp>
      <p:sp>
        <p:nvSpPr>
          <p:cNvPr id="5143" name="AutoShape 22"/>
          <p:cNvSpPr>
            <a:spLocks noChangeArrowheads="1"/>
          </p:cNvSpPr>
          <p:nvPr/>
        </p:nvSpPr>
        <p:spPr bwMode="auto">
          <a:xfrm>
            <a:off x="0" y="0"/>
            <a:ext cx="6669088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altLang="pl-PL"/>
          </a:p>
        </p:txBody>
      </p:sp>
      <p:sp>
        <p:nvSpPr>
          <p:cNvPr id="5144" name="AutoShape 23"/>
          <p:cNvSpPr>
            <a:spLocks noChangeArrowheads="1"/>
          </p:cNvSpPr>
          <p:nvPr/>
        </p:nvSpPr>
        <p:spPr bwMode="auto">
          <a:xfrm>
            <a:off x="0" y="0"/>
            <a:ext cx="6669088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altLang="pl-PL"/>
          </a:p>
        </p:txBody>
      </p:sp>
      <p:sp>
        <p:nvSpPr>
          <p:cNvPr id="5145" name="AutoShape 24"/>
          <p:cNvSpPr>
            <a:spLocks noChangeArrowheads="1"/>
          </p:cNvSpPr>
          <p:nvPr/>
        </p:nvSpPr>
        <p:spPr bwMode="auto">
          <a:xfrm>
            <a:off x="0" y="0"/>
            <a:ext cx="6669088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altLang="pl-PL"/>
          </a:p>
        </p:txBody>
      </p:sp>
      <p:sp>
        <p:nvSpPr>
          <p:cNvPr id="5146" name="AutoShape 25"/>
          <p:cNvSpPr>
            <a:spLocks noChangeArrowheads="1"/>
          </p:cNvSpPr>
          <p:nvPr/>
        </p:nvSpPr>
        <p:spPr bwMode="auto">
          <a:xfrm>
            <a:off x="0" y="0"/>
            <a:ext cx="6669088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altLang="pl-PL"/>
          </a:p>
        </p:txBody>
      </p:sp>
      <p:sp>
        <p:nvSpPr>
          <p:cNvPr id="5147" name="AutoShape 26"/>
          <p:cNvSpPr>
            <a:spLocks noChangeArrowheads="1"/>
          </p:cNvSpPr>
          <p:nvPr/>
        </p:nvSpPr>
        <p:spPr bwMode="auto">
          <a:xfrm>
            <a:off x="0" y="0"/>
            <a:ext cx="6669088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altLang="pl-PL"/>
          </a:p>
        </p:txBody>
      </p:sp>
      <p:sp>
        <p:nvSpPr>
          <p:cNvPr id="5148" name="AutoShape 27"/>
          <p:cNvSpPr>
            <a:spLocks noChangeArrowheads="1"/>
          </p:cNvSpPr>
          <p:nvPr/>
        </p:nvSpPr>
        <p:spPr bwMode="auto">
          <a:xfrm>
            <a:off x="0" y="0"/>
            <a:ext cx="6669088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altLang="pl-PL"/>
          </a:p>
        </p:txBody>
      </p:sp>
      <p:sp>
        <p:nvSpPr>
          <p:cNvPr id="5149" name="AutoShape 28"/>
          <p:cNvSpPr>
            <a:spLocks noChangeArrowheads="1"/>
          </p:cNvSpPr>
          <p:nvPr/>
        </p:nvSpPr>
        <p:spPr bwMode="auto">
          <a:xfrm>
            <a:off x="0" y="0"/>
            <a:ext cx="6669088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altLang="pl-PL"/>
          </a:p>
        </p:txBody>
      </p:sp>
      <p:sp>
        <p:nvSpPr>
          <p:cNvPr id="5150" name="AutoShape 29"/>
          <p:cNvSpPr>
            <a:spLocks noChangeArrowheads="1"/>
          </p:cNvSpPr>
          <p:nvPr/>
        </p:nvSpPr>
        <p:spPr bwMode="auto">
          <a:xfrm>
            <a:off x="0" y="0"/>
            <a:ext cx="6669088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altLang="pl-PL"/>
          </a:p>
        </p:txBody>
      </p:sp>
      <p:sp>
        <p:nvSpPr>
          <p:cNvPr id="5151" name="AutoShape 30"/>
          <p:cNvSpPr>
            <a:spLocks noChangeArrowheads="1"/>
          </p:cNvSpPr>
          <p:nvPr/>
        </p:nvSpPr>
        <p:spPr bwMode="auto">
          <a:xfrm>
            <a:off x="0" y="0"/>
            <a:ext cx="6672204" cy="9929814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altLang="pl-PL"/>
          </a:p>
        </p:txBody>
      </p:sp>
      <p:sp>
        <p:nvSpPr>
          <p:cNvPr id="5152" name="Text Box 31"/>
          <p:cNvSpPr txBox="1">
            <a:spLocks noChangeArrowheads="1"/>
          </p:cNvSpPr>
          <p:nvPr/>
        </p:nvSpPr>
        <p:spPr bwMode="auto">
          <a:xfrm>
            <a:off x="0" y="0"/>
            <a:ext cx="2889783" cy="495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altLang="pl-PL"/>
          </a:p>
        </p:txBody>
      </p:sp>
      <p:sp>
        <p:nvSpPr>
          <p:cNvPr id="5153" name="Text Box 32"/>
          <p:cNvSpPr txBox="1">
            <a:spLocks noChangeArrowheads="1"/>
          </p:cNvSpPr>
          <p:nvPr/>
        </p:nvSpPr>
        <p:spPr bwMode="auto">
          <a:xfrm>
            <a:off x="3779306" y="0"/>
            <a:ext cx="2889783" cy="495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altLang="pl-PL"/>
          </a:p>
        </p:txBody>
      </p:sp>
      <p:sp>
        <p:nvSpPr>
          <p:cNvPr id="5154" name="Rectangle 3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658813" y="744538"/>
            <a:ext cx="5307012" cy="3675062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34"/>
          <p:cNvSpPr>
            <a:spLocks noGrp="1" noChangeArrowheads="1"/>
          </p:cNvSpPr>
          <p:nvPr>
            <p:ph type="body"/>
          </p:nvPr>
        </p:nvSpPr>
        <p:spPr bwMode="auto">
          <a:xfrm>
            <a:off x="666753" y="4713208"/>
            <a:ext cx="5290404" cy="4424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noProof="0" smtClean="0"/>
          </a:p>
        </p:txBody>
      </p:sp>
      <p:sp>
        <p:nvSpPr>
          <p:cNvPr id="5156" name="Text Box 35"/>
          <p:cNvSpPr txBox="1">
            <a:spLocks noChangeArrowheads="1"/>
          </p:cNvSpPr>
          <p:nvPr/>
        </p:nvSpPr>
        <p:spPr bwMode="auto">
          <a:xfrm>
            <a:off x="0" y="9432767"/>
            <a:ext cx="2889783" cy="495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altLang="pl-PL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sldNum"/>
          </p:nvPr>
        </p:nvSpPr>
        <p:spPr bwMode="auto">
          <a:xfrm>
            <a:off x="3779305" y="9432767"/>
            <a:ext cx="2843048" cy="447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57A6CFDA-360B-4742-BB9A-C37CCAE185C8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19381023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fld id="{A1E8B630-DD37-416F-B269-92F79A7597F0}" type="slidenum">
              <a:rPr lang="en-GB" altLang="pl-PL"/>
              <a:pPr/>
              <a:t>1</a:t>
            </a:fld>
            <a:endParaRPr lang="en-GB" altLang="pl-PL" dirty="0"/>
          </a:p>
        </p:txBody>
      </p:sp>
      <p:sp>
        <p:nvSpPr>
          <p:cNvPr id="7171" name="Text Box 1"/>
          <p:cNvSpPr txBox="1">
            <a:spLocks noChangeArrowheads="1"/>
          </p:cNvSpPr>
          <p:nvPr/>
        </p:nvSpPr>
        <p:spPr bwMode="auto">
          <a:xfrm>
            <a:off x="3779306" y="9432767"/>
            <a:ext cx="2888224" cy="493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SzPct val="100000"/>
            </a:pPr>
            <a:fld id="{1F8AD9D3-9DF5-4343-8968-49C009248BD9}" type="slidenum">
              <a:rPr lang="pl-PL" altLang="pl-PL"/>
              <a:pPr algn="r" eaLnBrk="1" hangingPunct="1">
                <a:buSzPct val="100000"/>
              </a:pPr>
              <a:t>1</a:t>
            </a:fld>
            <a:endParaRPr lang="pl-PL" altLang="pl-PL" dirty="0"/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6113" y="776288"/>
            <a:ext cx="5380037" cy="37242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524" y="4732264"/>
            <a:ext cx="4894715" cy="442577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dirty="0" smtClean="0">
              <a:ea typeface="Lucida Sans Unicode" pitchFamily="34" charset="0"/>
              <a:cs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6199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6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9pPr>
          </a:lstStyle>
          <a:p>
            <a:pPr eaLnBrk="1" hangingPunct="1"/>
            <a:fld id="{CE091145-DC20-45AE-BBDD-8BEAFD2424C3}" type="slidenum">
              <a:rPr lang="en-GB" sz="1200">
                <a:solidFill>
                  <a:srgbClr val="000000"/>
                </a:solidFill>
                <a:cs typeface="Segoe UI" pitchFamily="34" charset="0"/>
              </a:rPr>
              <a:pPr eaLnBrk="1" hangingPunct="1"/>
              <a:t>11</a:t>
            </a:fld>
            <a:endParaRPr lang="en-GB" sz="1200" dirty="0">
              <a:solidFill>
                <a:srgbClr val="000000"/>
              </a:solidFill>
              <a:cs typeface="Segoe UI" pitchFamily="34" charset="0"/>
            </a:endParaRPr>
          </a:p>
        </p:txBody>
      </p:sp>
      <p:sp>
        <p:nvSpPr>
          <p:cNvPr id="191491" name="Text Box 1"/>
          <p:cNvSpPr txBox="1">
            <a:spLocks noChangeArrowheads="1"/>
          </p:cNvSpPr>
          <p:nvPr/>
        </p:nvSpPr>
        <p:spPr bwMode="auto">
          <a:xfrm>
            <a:off x="3778251" y="9432926"/>
            <a:ext cx="2805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9C9D2FBB-3436-4545-9B7D-DC995DF82C08}" type="slidenum">
              <a:rPr lang="en-GB" sz="1200">
                <a:solidFill>
                  <a:srgbClr val="000000"/>
                </a:solidFill>
                <a:cs typeface="Segoe UI" pitchFamily="34" charset="0"/>
              </a:rPr>
              <a:pPr algn="r" eaLnBrk="1" hangingPunct="1">
                <a:buClrTx/>
                <a:buFontTx/>
                <a:buNone/>
              </a:pPr>
              <a:t>11</a:t>
            </a:fld>
            <a:endParaRPr lang="en-GB" sz="1200" dirty="0">
              <a:solidFill>
                <a:srgbClr val="000000"/>
              </a:solidFill>
              <a:cs typeface="Segoe UI" pitchFamily="34" charset="0"/>
            </a:endParaRPr>
          </a:p>
        </p:txBody>
      </p:sp>
      <p:sp>
        <p:nvSpPr>
          <p:cNvPr id="191492" name="Text Box 2"/>
          <p:cNvSpPr txBox="1">
            <a:spLocks noChangeArrowheads="1"/>
          </p:cNvSpPr>
          <p:nvPr/>
        </p:nvSpPr>
        <p:spPr bwMode="auto">
          <a:xfrm>
            <a:off x="3778251" y="9432926"/>
            <a:ext cx="282416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865D16E-FBB3-43BB-8732-225153DCC48D}" type="slidenum">
              <a:rPr lang="en-GB" sz="1200">
                <a:solidFill>
                  <a:srgbClr val="000000"/>
                </a:solidFill>
                <a:cs typeface="Segoe UI" pitchFamily="34" charset="0"/>
              </a:rPr>
              <a:pPr algn="r" eaLnBrk="1" hangingPunct="1">
                <a:buClrTx/>
                <a:buFontTx/>
                <a:buNone/>
              </a:pPr>
              <a:t>11</a:t>
            </a:fld>
            <a:endParaRPr lang="en-GB" sz="1200" dirty="0">
              <a:solidFill>
                <a:srgbClr val="000000"/>
              </a:solidFill>
              <a:cs typeface="Segoe UI" pitchFamily="34" charset="0"/>
            </a:endParaRPr>
          </a:p>
        </p:txBody>
      </p:sp>
      <p:sp>
        <p:nvSpPr>
          <p:cNvPr id="191493" name="Rectangle 3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657225" y="746125"/>
            <a:ext cx="5308600" cy="36750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1494" name="Text Box 4"/>
          <p:cNvSpPr txBox="1">
            <a:spLocks noChangeArrowheads="1"/>
          </p:cNvSpPr>
          <p:nvPr/>
        </p:nvSpPr>
        <p:spPr bwMode="auto">
          <a:xfrm>
            <a:off x="666750" y="4713289"/>
            <a:ext cx="5291138" cy="442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47714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6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9pPr>
          </a:lstStyle>
          <a:p>
            <a:pPr eaLnBrk="1" hangingPunct="1"/>
            <a:fld id="{CE091145-DC20-45AE-BBDD-8BEAFD2424C3}" type="slidenum">
              <a:rPr lang="en-GB" sz="1200">
                <a:solidFill>
                  <a:srgbClr val="000000"/>
                </a:solidFill>
                <a:cs typeface="Segoe UI" pitchFamily="34" charset="0"/>
              </a:rPr>
              <a:pPr eaLnBrk="1" hangingPunct="1"/>
              <a:t>12</a:t>
            </a:fld>
            <a:endParaRPr lang="en-GB" sz="1200" dirty="0">
              <a:solidFill>
                <a:srgbClr val="000000"/>
              </a:solidFill>
              <a:cs typeface="Segoe UI" pitchFamily="34" charset="0"/>
            </a:endParaRPr>
          </a:p>
        </p:txBody>
      </p:sp>
      <p:sp>
        <p:nvSpPr>
          <p:cNvPr id="191491" name="Text Box 1"/>
          <p:cNvSpPr txBox="1">
            <a:spLocks noChangeArrowheads="1"/>
          </p:cNvSpPr>
          <p:nvPr/>
        </p:nvSpPr>
        <p:spPr bwMode="auto">
          <a:xfrm>
            <a:off x="3778251" y="9432926"/>
            <a:ext cx="2805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9C9D2FBB-3436-4545-9B7D-DC995DF82C08}" type="slidenum">
              <a:rPr lang="en-GB" sz="1200">
                <a:solidFill>
                  <a:srgbClr val="000000"/>
                </a:solidFill>
                <a:cs typeface="Segoe UI" pitchFamily="34" charset="0"/>
              </a:rPr>
              <a:pPr algn="r" eaLnBrk="1" hangingPunct="1">
                <a:buClrTx/>
                <a:buFontTx/>
                <a:buNone/>
              </a:pPr>
              <a:t>12</a:t>
            </a:fld>
            <a:endParaRPr lang="en-GB" sz="1200" dirty="0">
              <a:solidFill>
                <a:srgbClr val="000000"/>
              </a:solidFill>
              <a:cs typeface="Segoe UI" pitchFamily="34" charset="0"/>
            </a:endParaRPr>
          </a:p>
        </p:txBody>
      </p:sp>
      <p:sp>
        <p:nvSpPr>
          <p:cNvPr id="191492" name="Text Box 2"/>
          <p:cNvSpPr txBox="1">
            <a:spLocks noChangeArrowheads="1"/>
          </p:cNvSpPr>
          <p:nvPr/>
        </p:nvSpPr>
        <p:spPr bwMode="auto">
          <a:xfrm>
            <a:off x="3778251" y="9432926"/>
            <a:ext cx="282416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865D16E-FBB3-43BB-8732-225153DCC48D}" type="slidenum">
              <a:rPr lang="en-GB" sz="1200">
                <a:solidFill>
                  <a:srgbClr val="000000"/>
                </a:solidFill>
                <a:cs typeface="Segoe UI" pitchFamily="34" charset="0"/>
              </a:rPr>
              <a:pPr algn="r" eaLnBrk="1" hangingPunct="1">
                <a:buClrTx/>
                <a:buFontTx/>
                <a:buNone/>
              </a:pPr>
              <a:t>12</a:t>
            </a:fld>
            <a:endParaRPr lang="en-GB" sz="1200" dirty="0">
              <a:solidFill>
                <a:srgbClr val="000000"/>
              </a:solidFill>
              <a:cs typeface="Segoe UI" pitchFamily="34" charset="0"/>
            </a:endParaRPr>
          </a:p>
        </p:txBody>
      </p:sp>
      <p:sp>
        <p:nvSpPr>
          <p:cNvPr id="191493" name="Rectangle 3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657225" y="746125"/>
            <a:ext cx="5308600" cy="36750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1494" name="Text Box 4"/>
          <p:cNvSpPr txBox="1">
            <a:spLocks noChangeArrowheads="1"/>
          </p:cNvSpPr>
          <p:nvPr/>
        </p:nvSpPr>
        <p:spPr bwMode="auto">
          <a:xfrm>
            <a:off x="666750" y="4713289"/>
            <a:ext cx="5291138" cy="442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47714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6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9pPr>
          </a:lstStyle>
          <a:p>
            <a:pPr eaLnBrk="1" hangingPunct="1"/>
            <a:fld id="{CE091145-DC20-45AE-BBDD-8BEAFD2424C3}" type="slidenum">
              <a:rPr lang="en-GB" sz="1200">
                <a:solidFill>
                  <a:srgbClr val="000000"/>
                </a:solidFill>
                <a:cs typeface="Segoe UI" pitchFamily="34" charset="0"/>
              </a:rPr>
              <a:pPr eaLnBrk="1" hangingPunct="1"/>
              <a:t>13</a:t>
            </a:fld>
            <a:endParaRPr lang="en-GB" sz="1200" dirty="0">
              <a:solidFill>
                <a:srgbClr val="000000"/>
              </a:solidFill>
              <a:cs typeface="Segoe UI" pitchFamily="34" charset="0"/>
            </a:endParaRPr>
          </a:p>
        </p:txBody>
      </p:sp>
      <p:sp>
        <p:nvSpPr>
          <p:cNvPr id="191491" name="Text Box 1"/>
          <p:cNvSpPr txBox="1">
            <a:spLocks noChangeArrowheads="1"/>
          </p:cNvSpPr>
          <p:nvPr/>
        </p:nvSpPr>
        <p:spPr bwMode="auto">
          <a:xfrm>
            <a:off x="3778251" y="9432926"/>
            <a:ext cx="2805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9C9D2FBB-3436-4545-9B7D-DC995DF82C08}" type="slidenum">
              <a:rPr lang="en-GB" sz="1200">
                <a:solidFill>
                  <a:srgbClr val="000000"/>
                </a:solidFill>
                <a:cs typeface="Segoe UI" pitchFamily="34" charset="0"/>
              </a:rPr>
              <a:pPr algn="r" eaLnBrk="1" hangingPunct="1">
                <a:buClrTx/>
                <a:buFontTx/>
                <a:buNone/>
              </a:pPr>
              <a:t>13</a:t>
            </a:fld>
            <a:endParaRPr lang="en-GB" sz="1200" dirty="0">
              <a:solidFill>
                <a:srgbClr val="000000"/>
              </a:solidFill>
              <a:cs typeface="Segoe UI" pitchFamily="34" charset="0"/>
            </a:endParaRPr>
          </a:p>
        </p:txBody>
      </p:sp>
      <p:sp>
        <p:nvSpPr>
          <p:cNvPr id="191492" name="Text Box 2"/>
          <p:cNvSpPr txBox="1">
            <a:spLocks noChangeArrowheads="1"/>
          </p:cNvSpPr>
          <p:nvPr/>
        </p:nvSpPr>
        <p:spPr bwMode="auto">
          <a:xfrm>
            <a:off x="3778251" y="9432926"/>
            <a:ext cx="282416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865D16E-FBB3-43BB-8732-225153DCC48D}" type="slidenum">
              <a:rPr lang="en-GB" sz="1200">
                <a:solidFill>
                  <a:srgbClr val="000000"/>
                </a:solidFill>
                <a:cs typeface="Segoe UI" pitchFamily="34" charset="0"/>
              </a:rPr>
              <a:pPr algn="r" eaLnBrk="1" hangingPunct="1">
                <a:buClrTx/>
                <a:buFontTx/>
                <a:buNone/>
              </a:pPr>
              <a:t>13</a:t>
            </a:fld>
            <a:endParaRPr lang="en-GB" sz="1200" dirty="0">
              <a:solidFill>
                <a:srgbClr val="000000"/>
              </a:solidFill>
              <a:cs typeface="Segoe UI" pitchFamily="34" charset="0"/>
            </a:endParaRPr>
          </a:p>
        </p:txBody>
      </p:sp>
      <p:sp>
        <p:nvSpPr>
          <p:cNvPr id="191493" name="Rectangle 3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657225" y="746125"/>
            <a:ext cx="5308600" cy="36750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1494" name="Text Box 4"/>
          <p:cNvSpPr txBox="1">
            <a:spLocks noChangeArrowheads="1"/>
          </p:cNvSpPr>
          <p:nvPr/>
        </p:nvSpPr>
        <p:spPr bwMode="auto">
          <a:xfrm>
            <a:off x="666750" y="4713289"/>
            <a:ext cx="5291138" cy="442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47714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6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9pPr>
          </a:lstStyle>
          <a:p>
            <a:pPr eaLnBrk="1" hangingPunct="1"/>
            <a:fld id="{CE091145-DC20-45AE-BBDD-8BEAFD2424C3}" type="slidenum">
              <a:rPr lang="en-GB" sz="1200">
                <a:solidFill>
                  <a:srgbClr val="000000"/>
                </a:solidFill>
                <a:cs typeface="Segoe UI" pitchFamily="34" charset="0"/>
              </a:rPr>
              <a:pPr eaLnBrk="1" hangingPunct="1"/>
              <a:t>14</a:t>
            </a:fld>
            <a:endParaRPr lang="en-GB" sz="1200" dirty="0">
              <a:solidFill>
                <a:srgbClr val="000000"/>
              </a:solidFill>
              <a:cs typeface="Segoe UI" pitchFamily="34" charset="0"/>
            </a:endParaRPr>
          </a:p>
        </p:txBody>
      </p:sp>
      <p:sp>
        <p:nvSpPr>
          <p:cNvPr id="191491" name="Text Box 1"/>
          <p:cNvSpPr txBox="1">
            <a:spLocks noChangeArrowheads="1"/>
          </p:cNvSpPr>
          <p:nvPr/>
        </p:nvSpPr>
        <p:spPr bwMode="auto">
          <a:xfrm>
            <a:off x="3778251" y="9432926"/>
            <a:ext cx="2805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9C9D2FBB-3436-4545-9B7D-DC995DF82C08}" type="slidenum">
              <a:rPr lang="en-GB" sz="1200">
                <a:solidFill>
                  <a:srgbClr val="000000"/>
                </a:solidFill>
                <a:cs typeface="Segoe UI" pitchFamily="34" charset="0"/>
              </a:rPr>
              <a:pPr algn="r" eaLnBrk="1" hangingPunct="1">
                <a:buClrTx/>
                <a:buFontTx/>
                <a:buNone/>
              </a:pPr>
              <a:t>14</a:t>
            </a:fld>
            <a:endParaRPr lang="en-GB" sz="1200" dirty="0">
              <a:solidFill>
                <a:srgbClr val="000000"/>
              </a:solidFill>
              <a:cs typeface="Segoe UI" pitchFamily="34" charset="0"/>
            </a:endParaRPr>
          </a:p>
        </p:txBody>
      </p:sp>
      <p:sp>
        <p:nvSpPr>
          <p:cNvPr id="191492" name="Text Box 2"/>
          <p:cNvSpPr txBox="1">
            <a:spLocks noChangeArrowheads="1"/>
          </p:cNvSpPr>
          <p:nvPr/>
        </p:nvSpPr>
        <p:spPr bwMode="auto">
          <a:xfrm>
            <a:off x="3778251" y="9432926"/>
            <a:ext cx="282416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865D16E-FBB3-43BB-8732-225153DCC48D}" type="slidenum">
              <a:rPr lang="en-GB" sz="1200">
                <a:solidFill>
                  <a:srgbClr val="000000"/>
                </a:solidFill>
                <a:cs typeface="Segoe UI" pitchFamily="34" charset="0"/>
              </a:rPr>
              <a:pPr algn="r" eaLnBrk="1" hangingPunct="1">
                <a:buClrTx/>
                <a:buFontTx/>
                <a:buNone/>
              </a:pPr>
              <a:t>14</a:t>
            </a:fld>
            <a:endParaRPr lang="en-GB" sz="1200" dirty="0">
              <a:solidFill>
                <a:srgbClr val="000000"/>
              </a:solidFill>
              <a:cs typeface="Segoe UI" pitchFamily="34" charset="0"/>
            </a:endParaRPr>
          </a:p>
        </p:txBody>
      </p:sp>
      <p:sp>
        <p:nvSpPr>
          <p:cNvPr id="191493" name="Rectangle 3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657225" y="746125"/>
            <a:ext cx="5308600" cy="36750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1494" name="Text Box 4"/>
          <p:cNvSpPr txBox="1">
            <a:spLocks noChangeArrowheads="1"/>
          </p:cNvSpPr>
          <p:nvPr/>
        </p:nvSpPr>
        <p:spPr bwMode="auto">
          <a:xfrm>
            <a:off x="666750" y="4713289"/>
            <a:ext cx="5291138" cy="442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47714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6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9pPr>
          </a:lstStyle>
          <a:p>
            <a:pPr eaLnBrk="1" hangingPunct="1"/>
            <a:fld id="{CE091145-DC20-45AE-BBDD-8BEAFD2424C3}" type="slidenum">
              <a:rPr lang="en-GB" sz="1200">
                <a:solidFill>
                  <a:srgbClr val="000000"/>
                </a:solidFill>
                <a:cs typeface="Segoe UI" pitchFamily="34" charset="0"/>
              </a:rPr>
              <a:pPr eaLnBrk="1" hangingPunct="1"/>
              <a:t>15</a:t>
            </a:fld>
            <a:endParaRPr lang="en-GB" sz="1200" dirty="0">
              <a:solidFill>
                <a:srgbClr val="000000"/>
              </a:solidFill>
              <a:cs typeface="Segoe UI" pitchFamily="34" charset="0"/>
            </a:endParaRPr>
          </a:p>
        </p:txBody>
      </p:sp>
      <p:sp>
        <p:nvSpPr>
          <p:cNvPr id="191491" name="Text Box 1"/>
          <p:cNvSpPr txBox="1">
            <a:spLocks noChangeArrowheads="1"/>
          </p:cNvSpPr>
          <p:nvPr/>
        </p:nvSpPr>
        <p:spPr bwMode="auto">
          <a:xfrm>
            <a:off x="3778251" y="9432926"/>
            <a:ext cx="2805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9C9D2FBB-3436-4545-9B7D-DC995DF82C08}" type="slidenum">
              <a:rPr lang="en-GB" sz="1200">
                <a:solidFill>
                  <a:srgbClr val="000000"/>
                </a:solidFill>
                <a:cs typeface="Segoe UI" pitchFamily="34" charset="0"/>
              </a:rPr>
              <a:pPr algn="r" eaLnBrk="1" hangingPunct="1">
                <a:buClrTx/>
                <a:buFontTx/>
                <a:buNone/>
              </a:pPr>
              <a:t>15</a:t>
            </a:fld>
            <a:endParaRPr lang="en-GB" sz="1200" dirty="0">
              <a:solidFill>
                <a:srgbClr val="000000"/>
              </a:solidFill>
              <a:cs typeface="Segoe UI" pitchFamily="34" charset="0"/>
            </a:endParaRPr>
          </a:p>
        </p:txBody>
      </p:sp>
      <p:sp>
        <p:nvSpPr>
          <p:cNvPr id="191492" name="Text Box 2"/>
          <p:cNvSpPr txBox="1">
            <a:spLocks noChangeArrowheads="1"/>
          </p:cNvSpPr>
          <p:nvPr/>
        </p:nvSpPr>
        <p:spPr bwMode="auto">
          <a:xfrm>
            <a:off x="3778251" y="9432926"/>
            <a:ext cx="282416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865D16E-FBB3-43BB-8732-225153DCC48D}" type="slidenum">
              <a:rPr lang="en-GB" sz="1200">
                <a:solidFill>
                  <a:srgbClr val="000000"/>
                </a:solidFill>
                <a:cs typeface="Segoe UI" pitchFamily="34" charset="0"/>
              </a:rPr>
              <a:pPr algn="r" eaLnBrk="1" hangingPunct="1">
                <a:buClrTx/>
                <a:buFontTx/>
                <a:buNone/>
              </a:pPr>
              <a:t>15</a:t>
            </a:fld>
            <a:endParaRPr lang="en-GB" sz="1200" dirty="0">
              <a:solidFill>
                <a:srgbClr val="000000"/>
              </a:solidFill>
              <a:cs typeface="Segoe UI" pitchFamily="34" charset="0"/>
            </a:endParaRPr>
          </a:p>
        </p:txBody>
      </p:sp>
      <p:sp>
        <p:nvSpPr>
          <p:cNvPr id="191493" name="Rectangle 3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657225" y="746125"/>
            <a:ext cx="5308600" cy="36750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1494" name="Text Box 4"/>
          <p:cNvSpPr txBox="1">
            <a:spLocks noChangeArrowheads="1"/>
          </p:cNvSpPr>
          <p:nvPr/>
        </p:nvSpPr>
        <p:spPr bwMode="auto">
          <a:xfrm>
            <a:off x="666750" y="4713289"/>
            <a:ext cx="5291138" cy="442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47714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6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9pPr>
          </a:lstStyle>
          <a:p>
            <a:pPr eaLnBrk="1" hangingPunct="1"/>
            <a:fld id="{CE091145-DC20-45AE-BBDD-8BEAFD2424C3}" type="slidenum">
              <a:rPr lang="en-GB" sz="1200">
                <a:solidFill>
                  <a:srgbClr val="000000"/>
                </a:solidFill>
                <a:cs typeface="Segoe UI" pitchFamily="34" charset="0"/>
              </a:rPr>
              <a:pPr eaLnBrk="1" hangingPunct="1"/>
              <a:t>16</a:t>
            </a:fld>
            <a:endParaRPr lang="en-GB" sz="1200" dirty="0">
              <a:solidFill>
                <a:srgbClr val="000000"/>
              </a:solidFill>
              <a:cs typeface="Segoe UI" pitchFamily="34" charset="0"/>
            </a:endParaRPr>
          </a:p>
        </p:txBody>
      </p:sp>
      <p:sp>
        <p:nvSpPr>
          <p:cNvPr id="191491" name="Text Box 1"/>
          <p:cNvSpPr txBox="1">
            <a:spLocks noChangeArrowheads="1"/>
          </p:cNvSpPr>
          <p:nvPr/>
        </p:nvSpPr>
        <p:spPr bwMode="auto">
          <a:xfrm>
            <a:off x="3778251" y="9432926"/>
            <a:ext cx="2805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9C9D2FBB-3436-4545-9B7D-DC995DF82C08}" type="slidenum">
              <a:rPr lang="en-GB" sz="1200">
                <a:solidFill>
                  <a:srgbClr val="000000"/>
                </a:solidFill>
                <a:cs typeface="Segoe UI" pitchFamily="34" charset="0"/>
              </a:rPr>
              <a:pPr algn="r" eaLnBrk="1" hangingPunct="1">
                <a:buClrTx/>
                <a:buFontTx/>
                <a:buNone/>
              </a:pPr>
              <a:t>16</a:t>
            </a:fld>
            <a:endParaRPr lang="en-GB" sz="1200" dirty="0">
              <a:solidFill>
                <a:srgbClr val="000000"/>
              </a:solidFill>
              <a:cs typeface="Segoe UI" pitchFamily="34" charset="0"/>
            </a:endParaRPr>
          </a:p>
        </p:txBody>
      </p:sp>
      <p:sp>
        <p:nvSpPr>
          <p:cNvPr id="191492" name="Text Box 2"/>
          <p:cNvSpPr txBox="1">
            <a:spLocks noChangeArrowheads="1"/>
          </p:cNvSpPr>
          <p:nvPr/>
        </p:nvSpPr>
        <p:spPr bwMode="auto">
          <a:xfrm>
            <a:off x="3778251" y="9432926"/>
            <a:ext cx="282416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865D16E-FBB3-43BB-8732-225153DCC48D}" type="slidenum">
              <a:rPr lang="en-GB" sz="1200">
                <a:solidFill>
                  <a:srgbClr val="000000"/>
                </a:solidFill>
                <a:cs typeface="Segoe UI" pitchFamily="34" charset="0"/>
              </a:rPr>
              <a:pPr algn="r" eaLnBrk="1" hangingPunct="1">
                <a:buClrTx/>
                <a:buFontTx/>
                <a:buNone/>
              </a:pPr>
              <a:t>16</a:t>
            </a:fld>
            <a:endParaRPr lang="en-GB" sz="1200" dirty="0">
              <a:solidFill>
                <a:srgbClr val="000000"/>
              </a:solidFill>
              <a:cs typeface="Segoe UI" pitchFamily="34" charset="0"/>
            </a:endParaRPr>
          </a:p>
        </p:txBody>
      </p:sp>
      <p:sp>
        <p:nvSpPr>
          <p:cNvPr id="191493" name="Rectangle 3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657225" y="746125"/>
            <a:ext cx="5308600" cy="36750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1494" name="Text Box 4"/>
          <p:cNvSpPr txBox="1">
            <a:spLocks noChangeArrowheads="1"/>
          </p:cNvSpPr>
          <p:nvPr/>
        </p:nvSpPr>
        <p:spPr bwMode="auto">
          <a:xfrm>
            <a:off x="666750" y="4713289"/>
            <a:ext cx="5291138" cy="442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47714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6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9pPr>
          </a:lstStyle>
          <a:p>
            <a:pPr eaLnBrk="1" hangingPunct="1"/>
            <a:fld id="{CE091145-DC20-45AE-BBDD-8BEAFD2424C3}" type="slidenum">
              <a:rPr lang="en-GB" sz="1200">
                <a:solidFill>
                  <a:srgbClr val="000000"/>
                </a:solidFill>
                <a:cs typeface="Segoe UI" pitchFamily="34" charset="0"/>
              </a:rPr>
              <a:pPr eaLnBrk="1" hangingPunct="1"/>
              <a:t>17</a:t>
            </a:fld>
            <a:endParaRPr lang="en-GB" sz="1200" dirty="0">
              <a:solidFill>
                <a:srgbClr val="000000"/>
              </a:solidFill>
              <a:cs typeface="Segoe UI" pitchFamily="34" charset="0"/>
            </a:endParaRPr>
          </a:p>
        </p:txBody>
      </p:sp>
      <p:sp>
        <p:nvSpPr>
          <p:cNvPr id="191491" name="Text Box 1"/>
          <p:cNvSpPr txBox="1">
            <a:spLocks noChangeArrowheads="1"/>
          </p:cNvSpPr>
          <p:nvPr/>
        </p:nvSpPr>
        <p:spPr bwMode="auto">
          <a:xfrm>
            <a:off x="3778251" y="9432926"/>
            <a:ext cx="2805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9C9D2FBB-3436-4545-9B7D-DC995DF82C08}" type="slidenum">
              <a:rPr lang="en-GB" sz="1200">
                <a:solidFill>
                  <a:srgbClr val="000000"/>
                </a:solidFill>
                <a:cs typeface="Segoe UI" pitchFamily="34" charset="0"/>
              </a:rPr>
              <a:pPr algn="r" eaLnBrk="1" hangingPunct="1">
                <a:buClrTx/>
                <a:buFontTx/>
                <a:buNone/>
              </a:pPr>
              <a:t>17</a:t>
            </a:fld>
            <a:endParaRPr lang="en-GB" sz="1200" dirty="0">
              <a:solidFill>
                <a:srgbClr val="000000"/>
              </a:solidFill>
              <a:cs typeface="Segoe UI" pitchFamily="34" charset="0"/>
            </a:endParaRPr>
          </a:p>
        </p:txBody>
      </p:sp>
      <p:sp>
        <p:nvSpPr>
          <p:cNvPr id="191492" name="Text Box 2"/>
          <p:cNvSpPr txBox="1">
            <a:spLocks noChangeArrowheads="1"/>
          </p:cNvSpPr>
          <p:nvPr/>
        </p:nvSpPr>
        <p:spPr bwMode="auto">
          <a:xfrm>
            <a:off x="3778251" y="9432926"/>
            <a:ext cx="282416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865D16E-FBB3-43BB-8732-225153DCC48D}" type="slidenum">
              <a:rPr lang="en-GB" sz="1200">
                <a:solidFill>
                  <a:srgbClr val="000000"/>
                </a:solidFill>
                <a:cs typeface="Segoe UI" pitchFamily="34" charset="0"/>
              </a:rPr>
              <a:pPr algn="r" eaLnBrk="1" hangingPunct="1">
                <a:buClrTx/>
                <a:buFontTx/>
                <a:buNone/>
              </a:pPr>
              <a:t>17</a:t>
            </a:fld>
            <a:endParaRPr lang="en-GB" sz="1200" dirty="0">
              <a:solidFill>
                <a:srgbClr val="000000"/>
              </a:solidFill>
              <a:cs typeface="Segoe UI" pitchFamily="34" charset="0"/>
            </a:endParaRPr>
          </a:p>
        </p:txBody>
      </p:sp>
      <p:sp>
        <p:nvSpPr>
          <p:cNvPr id="191493" name="Rectangle 3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657225" y="746125"/>
            <a:ext cx="5308600" cy="36750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1494" name="Text Box 4"/>
          <p:cNvSpPr txBox="1">
            <a:spLocks noChangeArrowheads="1"/>
          </p:cNvSpPr>
          <p:nvPr/>
        </p:nvSpPr>
        <p:spPr bwMode="auto">
          <a:xfrm>
            <a:off x="666750" y="4713289"/>
            <a:ext cx="5291138" cy="442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47714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fld id="{6F877709-C1BE-4918-9F11-43EE0601180A}" type="slidenum">
              <a:rPr lang="en-GB" sz="1200" smtClean="0">
                <a:solidFill>
                  <a:srgbClr val="000000"/>
                </a:solidFill>
              </a:rPr>
              <a:pPr eaLnBrk="1" hangingPunct="1"/>
              <a:t>19</a:t>
            </a:fld>
            <a:endParaRPr lang="en-GB" sz="1200" smtClean="0">
              <a:solidFill>
                <a:srgbClr val="000000"/>
              </a:solidFill>
            </a:endParaRPr>
          </a:p>
        </p:txBody>
      </p:sp>
      <p:sp>
        <p:nvSpPr>
          <p:cNvPr id="716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3688" cy="37211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6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66753" y="4713207"/>
            <a:ext cx="5312214" cy="444642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43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2C40CC76-2A3E-430B-90DE-C8736A17BCAE}" type="slidenum">
              <a:rPr lang="en-GB"/>
              <a:pPr/>
              <a:t>23</a:t>
            </a:fld>
            <a:endParaRPr lang="en-GB"/>
          </a:p>
        </p:txBody>
      </p:sp>
      <p:sp>
        <p:nvSpPr>
          <p:cNvPr id="77827" name="Text Box 1"/>
          <p:cNvSpPr txBox="1">
            <a:spLocks noChangeArrowheads="1"/>
          </p:cNvSpPr>
          <p:nvPr/>
        </p:nvSpPr>
        <p:spPr bwMode="auto">
          <a:xfrm>
            <a:off x="3779306" y="9432767"/>
            <a:ext cx="2833701" cy="4382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883" tIns="46739" rIns="89883" bIns="46739" anchor="b"/>
          <a:lstStyle/>
          <a:p>
            <a:pPr algn="r">
              <a:buClrTx/>
              <a:tabLst>
                <a:tab pos="0" algn="l"/>
                <a:tab pos="447093" algn="l"/>
                <a:tab pos="895772" algn="l"/>
                <a:tab pos="1344450" algn="l"/>
                <a:tab pos="1793129" algn="l"/>
                <a:tab pos="2241807" algn="l"/>
                <a:tab pos="2690486" algn="l"/>
                <a:tab pos="3139164" algn="l"/>
                <a:tab pos="3587843" algn="l"/>
                <a:tab pos="4036521" algn="l"/>
                <a:tab pos="4485200" algn="l"/>
                <a:tab pos="4933878" algn="l"/>
                <a:tab pos="5382557" algn="l"/>
                <a:tab pos="5831235" algn="l"/>
                <a:tab pos="6279913" algn="l"/>
                <a:tab pos="6728591" algn="l"/>
                <a:tab pos="7177270" algn="l"/>
                <a:tab pos="7625948" algn="l"/>
                <a:tab pos="8074627" algn="l"/>
                <a:tab pos="8523305" algn="l"/>
                <a:tab pos="8971984" algn="l"/>
              </a:tabLst>
            </a:pPr>
            <a:fld id="{47A1CFC2-46C8-49E5-873F-A64CA216908B}" type="slidenum">
              <a:rPr lang="en-GB" sz="1200">
                <a:solidFill>
                  <a:srgbClr val="000000"/>
                </a:solidFill>
              </a:rPr>
              <a:pPr algn="r">
                <a:buClrTx/>
                <a:tabLst>
                  <a:tab pos="0" algn="l"/>
                  <a:tab pos="447093" algn="l"/>
                  <a:tab pos="895772" algn="l"/>
                  <a:tab pos="1344450" algn="l"/>
                  <a:tab pos="1793129" algn="l"/>
                  <a:tab pos="2241807" algn="l"/>
                  <a:tab pos="2690486" algn="l"/>
                  <a:tab pos="3139164" algn="l"/>
                  <a:tab pos="3587843" algn="l"/>
                  <a:tab pos="4036521" algn="l"/>
                  <a:tab pos="4485200" algn="l"/>
                  <a:tab pos="4933878" algn="l"/>
                  <a:tab pos="5382557" algn="l"/>
                  <a:tab pos="5831235" algn="l"/>
                  <a:tab pos="6279913" algn="l"/>
                  <a:tab pos="6728591" algn="l"/>
                  <a:tab pos="7177270" algn="l"/>
                  <a:tab pos="7625948" algn="l"/>
                  <a:tab pos="8074627" algn="l"/>
                  <a:tab pos="8523305" algn="l"/>
                  <a:tab pos="8971984" algn="l"/>
                </a:tabLst>
              </a:pPr>
              <a:t>23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7782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3688" cy="3721100"/>
          </a:xfrm>
          <a:solidFill>
            <a:srgbClr val="FFFFFF"/>
          </a:solidFill>
          <a:ln/>
        </p:spPr>
      </p:sp>
      <p:sp>
        <p:nvSpPr>
          <p:cNvPr id="77829" name="Text Box 3"/>
          <p:cNvSpPr txBox="1">
            <a:spLocks noChangeArrowheads="1"/>
          </p:cNvSpPr>
          <p:nvPr/>
        </p:nvSpPr>
        <p:spPr bwMode="auto">
          <a:xfrm>
            <a:off x="666753" y="4713208"/>
            <a:ext cx="5312214" cy="44464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21" tIns="45661" rIns="91321" bIns="45661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43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21AADF7B-1993-46C6-B6E6-60A2761CB8D7}" type="slidenum">
              <a:rPr lang="en-GB"/>
              <a:pPr/>
              <a:t>24</a:t>
            </a:fld>
            <a:endParaRPr lang="en-GB"/>
          </a:p>
        </p:txBody>
      </p:sp>
      <p:sp>
        <p:nvSpPr>
          <p:cNvPr id="73731" name="Text Box 1"/>
          <p:cNvSpPr txBox="1">
            <a:spLocks noChangeArrowheads="1"/>
          </p:cNvSpPr>
          <p:nvPr/>
        </p:nvSpPr>
        <p:spPr bwMode="auto">
          <a:xfrm>
            <a:off x="3779306" y="9432767"/>
            <a:ext cx="2833701" cy="4382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883" tIns="46739" rIns="89883" bIns="46739" anchor="b"/>
          <a:lstStyle/>
          <a:p>
            <a:pPr algn="r">
              <a:buClrTx/>
              <a:tabLst>
                <a:tab pos="0" algn="l"/>
                <a:tab pos="447093" algn="l"/>
                <a:tab pos="895772" algn="l"/>
                <a:tab pos="1344450" algn="l"/>
                <a:tab pos="1793129" algn="l"/>
                <a:tab pos="2241807" algn="l"/>
                <a:tab pos="2690486" algn="l"/>
                <a:tab pos="3139164" algn="l"/>
                <a:tab pos="3587843" algn="l"/>
                <a:tab pos="4036521" algn="l"/>
                <a:tab pos="4485200" algn="l"/>
                <a:tab pos="4933878" algn="l"/>
                <a:tab pos="5382557" algn="l"/>
                <a:tab pos="5831235" algn="l"/>
                <a:tab pos="6279913" algn="l"/>
                <a:tab pos="6728591" algn="l"/>
                <a:tab pos="7177270" algn="l"/>
                <a:tab pos="7625948" algn="l"/>
                <a:tab pos="8074627" algn="l"/>
                <a:tab pos="8523305" algn="l"/>
                <a:tab pos="8971984" algn="l"/>
              </a:tabLst>
            </a:pPr>
            <a:fld id="{84690F44-82AE-4B0C-8D25-4B95605209E2}" type="slidenum">
              <a:rPr lang="en-GB" sz="1200">
                <a:solidFill>
                  <a:srgbClr val="000000"/>
                </a:solidFill>
              </a:rPr>
              <a:pPr algn="r">
                <a:buClrTx/>
                <a:tabLst>
                  <a:tab pos="0" algn="l"/>
                  <a:tab pos="447093" algn="l"/>
                  <a:tab pos="895772" algn="l"/>
                  <a:tab pos="1344450" algn="l"/>
                  <a:tab pos="1793129" algn="l"/>
                  <a:tab pos="2241807" algn="l"/>
                  <a:tab pos="2690486" algn="l"/>
                  <a:tab pos="3139164" algn="l"/>
                  <a:tab pos="3587843" algn="l"/>
                  <a:tab pos="4036521" algn="l"/>
                  <a:tab pos="4485200" algn="l"/>
                  <a:tab pos="4933878" algn="l"/>
                  <a:tab pos="5382557" algn="l"/>
                  <a:tab pos="5831235" algn="l"/>
                  <a:tab pos="6279913" algn="l"/>
                  <a:tab pos="6728591" algn="l"/>
                  <a:tab pos="7177270" algn="l"/>
                  <a:tab pos="7625948" algn="l"/>
                  <a:tab pos="8074627" algn="l"/>
                  <a:tab pos="8523305" algn="l"/>
                  <a:tab pos="8971984" algn="l"/>
                </a:tabLst>
              </a:pPr>
              <a:t>24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73732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3688" cy="3721100"/>
          </a:xfrm>
          <a:solidFill>
            <a:srgbClr val="FFFFFF"/>
          </a:solidFill>
          <a:ln/>
        </p:spPr>
      </p:sp>
      <p:sp>
        <p:nvSpPr>
          <p:cNvPr id="73733" name="Text Box 3"/>
          <p:cNvSpPr txBox="1">
            <a:spLocks noChangeArrowheads="1"/>
          </p:cNvSpPr>
          <p:nvPr/>
        </p:nvSpPr>
        <p:spPr bwMode="auto">
          <a:xfrm>
            <a:off x="666753" y="4713208"/>
            <a:ext cx="5312214" cy="44464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21" tIns="45661" rIns="91321" bIns="45661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fld id="{9D8F7EA7-19EE-44E3-B455-05829176731F}" type="slidenum">
              <a:rPr lang="en-GB" altLang="pl-PL"/>
              <a:pPr/>
              <a:t>2</a:t>
            </a:fld>
            <a:endParaRPr lang="en-GB" altLang="pl-PL" dirty="0"/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3688" cy="37211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66753" y="4713207"/>
            <a:ext cx="5312214" cy="444642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dirty="0" smtClean="0"/>
          </a:p>
        </p:txBody>
      </p:sp>
    </p:spTree>
    <p:extLst>
      <p:ext uri="{BB962C8B-B14F-4D97-AF65-F5344CB8AC3E}">
        <p14:creationId xmlns:p14="http://schemas.microsoft.com/office/powerpoint/2010/main" val="7362360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43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FE53DDFC-A96E-4FFC-81BC-60C483B5D7BD}" type="slidenum">
              <a:rPr lang="en-GB"/>
              <a:pPr/>
              <a:t>25</a:t>
            </a:fld>
            <a:endParaRPr lang="en-GB"/>
          </a:p>
        </p:txBody>
      </p:sp>
      <p:sp>
        <p:nvSpPr>
          <p:cNvPr id="74755" name="Text Box 1"/>
          <p:cNvSpPr txBox="1">
            <a:spLocks noChangeArrowheads="1"/>
          </p:cNvSpPr>
          <p:nvPr/>
        </p:nvSpPr>
        <p:spPr bwMode="auto">
          <a:xfrm>
            <a:off x="3779306" y="9432767"/>
            <a:ext cx="2833701" cy="4382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883" tIns="46739" rIns="89883" bIns="46739" anchor="b"/>
          <a:lstStyle/>
          <a:p>
            <a:pPr algn="r">
              <a:buClrTx/>
              <a:tabLst>
                <a:tab pos="0" algn="l"/>
                <a:tab pos="447093" algn="l"/>
                <a:tab pos="895772" algn="l"/>
                <a:tab pos="1344450" algn="l"/>
                <a:tab pos="1793129" algn="l"/>
                <a:tab pos="2241807" algn="l"/>
                <a:tab pos="2690486" algn="l"/>
                <a:tab pos="3139164" algn="l"/>
                <a:tab pos="3587843" algn="l"/>
                <a:tab pos="4036521" algn="l"/>
                <a:tab pos="4485200" algn="l"/>
                <a:tab pos="4933878" algn="l"/>
                <a:tab pos="5382557" algn="l"/>
                <a:tab pos="5831235" algn="l"/>
                <a:tab pos="6279913" algn="l"/>
                <a:tab pos="6728591" algn="l"/>
                <a:tab pos="7177270" algn="l"/>
                <a:tab pos="7625948" algn="l"/>
                <a:tab pos="8074627" algn="l"/>
                <a:tab pos="8523305" algn="l"/>
                <a:tab pos="8971984" algn="l"/>
              </a:tabLst>
            </a:pPr>
            <a:fld id="{E37D6D03-1485-4928-91DE-6DB075EDDF54}" type="slidenum">
              <a:rPr lang="en-GB" sz="1200">
                <a:solidFill>
                  <a:srgbClr val="000000"/>
                </a:solidFill>
              </a:rPr>
              <a:pPr algn="r">
                <a:buClrTx/>
                <a:tabLst>
                  <a:tab pos="0" algn="l"/>
                  <a:tab pos="447093" algn="l"/>
                  <a:tab pos="895772" algn="l"/>
                  <a:tab pos="1344450" algn="l"/>
                  <a:tab pos="1793129" algn="l"/>
                  <a:tab pos="2241807" algn="l"/>
                  <a:tab pos="2690486" algn="l"/>
                  <a:tab pos="3139164" algn="l"/>
                  <a:tab pos="3587843" algn="l"/>
                  <a:tab pos="4036521" algn="l"/>
                  <a:tab pos="4485200" algn="l"/>
                  <a:tab pos="4933878" algn="l"/>
                  <a:tab pos="5382557" algn="l"/>
                  <a:tab pos="5831235" algn="l"/>
                  <a:tab pos="6279913" algn="l"/>
                  <a:tab pos="6728591" algn="l"/>
                  <a:tab pos="7177270" algn="l"/>
                  <a:tab pos="7625948" algn="l"/>
                  <a:tab pos="8074627" algn="l"/>
                  <a:tab pos="8523305" algn="l"/>
                  <a:tab pos="8971984" algn="l"/>
                </a:tabLst>
              </a:pPr>
              <a:t>25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7475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3688" cy="3721100"/>
          </a:xfrm>
          <a:solidFill>
            <a:srgbClr val="FFFFFF"/>
          </a:solidFill>
          <a:ln/>
        </p:spPr>
      </p:sp>
      <p:sp>
        <p:nvSpPr>
          <p:cNvPr id="74757" name="Text Box 3"/>
          <p:cNvSpPr txBox="1">
            <a:spLocks noChangeArrowheads="1"/>
          </p:cNvSpPr>
          <p:nvPr/>
        </p:nvSpPr>
        <p:spPr bwMode="auto">
          <a:xfrm>
            <a:off x="666753" y="4713208"/>
            <a:ext cx="5312214" cy="44464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21" tIns="45661" rIns="91321" bIns="45661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43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2C40CC76-2A3E-430B-90DE-C8736A17BCAE}" type="slidenum">
              <a:rPr lang="en-GB"/>
              <a:pPr/>
              <a:t>26</a:t>
            </a:fld>
            <a:endParaRPr lang="en-GB"/>
          </a:p>
        </p:txBody>
      </p:sp>
      <p:sp>
        <p:nvSpPr>
          <p:cNvPr id="77827" name="Text Box 1"/>
          <p:cNvSpPr txBox="1">
            <a:spLocks noChangeArrowheads="1"/>
          </p:cNvSpPr>
          <p:nvPr/>
        </p:nvSpPr>
        <p:spPr bwMode="auto">
          <a:xfrm>
            <a:off x="3779306" y="9432767"/>
            <a:ext cx="2833701" cy="4382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883" tIns="46739" rIns="89883" bIns="46739" anchor="b"/>
          <a:lstStyle/>
          <a:p>
            <a:pPr algn="r">
              <a:buClrTx/>
              <a:tabLst>
                <a:tab pos="0" algn="l"/>
                <a:tab pos="447093" algn="l"/>
                <a:tab pos="895772" algn="l"/>
                <a:tab pos="1344450" algn="l"/>
                <a:tab pos="1793129" algn="l"/>
                <a:tab pos="2241807" algn="l"/>
                <a:tab pos="2690486" algn="l"/>
                <a:tab pos="3139164" algn="l"/>
                <a:tab pos="3587843" algn="l"/>
                <a:tab pos="4036521" algn="l"/>
                <a:tab pos="4485200" algn="l"/>
                <a:tab pos="4933878" algn="l"/>
                <a:tab pos="5382557" algn="l"/>
                <a:tab pos="5831235" algn="l"/>
                <a:tab pos="6279913" algn="l"/>
                <a:tab pos="6728591" algn="l"/>
                <a:tab pos="7177270" algn="l"/>
                <a:tab pos="7625948" algn="l"/>
                <a:tab pos="8074627" algn="l"/>
                <a:tab pos="8523305" algn="l"/>
                <a:tab pos="8971984" algn="l"/>
              </a:tabLst>
            </a:pPr>
            <a:fld id="{47A1CFC2-46C8-49E5-873F-A64CA216908B}" type="slidenum">
              <a:rPr lang="en-GB" sz="1200">
                <a:solidFill>
                  <a:srgbClr val="000000"/>
                </a:solidFill>
              </a:rPr>
              <a:pPr algn="r">
                <a:buClrTx/>
                <a:tabLst>
                  <a:tab pos="0" algn="l"/>
                  <a:tab pos="447093" algn="l"/>
                  <a:tab pos="895772" algn="l"/>
                  <a:tab pos="1344450" algn="l"/>
                  <a:tab pos="1793129" algn="l"/>
                  <a:tab pos="2241807" algn="l"/>
                  <a:tab pos="2690486" algn="l"/>
                  <a:tab pos="3139164" algn="l"/>
                  <a:tab pos="3587843" algn="l"/>
                  <a:tab pos="4036521" algn="l"/>
                  <a:tab pos="4485200" algn="l"/>
                  <a:tab pos="4933878" algn="l"/>
                  <a:tab pos="5382557" algn="l"/>
                  <a:tab pos="5831235" algn="l"/>
                  <a:tab pos="6279913" algn="l"/>
                  <a:tab pos="6728591" algn="l"/>
                  <a:tab pos="7177270" algn="l"/>
                  <a:tab pos="7625948" algn="l"/>
                  <a:tab pos="8074627" algn="l"/>
                  <a:tab pos="8523305" algn="l"/>
                  <a:tab pos="8971984" algn="l"/>
                </a:tabLst>
              </a:pPr>
              <a:t>26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7782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3688" cy="3721100"/>
          </a:xfrm>
          <a:solidFill>
            <a:srgbClr val="FFFFFF"/>
          </a:solidFill>
          <a:ln/>
        </p:spPr>
      </p:sp>
      <p:sp>
        <p:nvSpPr>
          <p:cNvPr id="77829" name="Text Box 3"/>
          <p:cNvSpPr txBox="1">
            <a:spLocks noChangeArrowheads="1"/>
          </p:cNvSpPr>
          <p:nvPr/>
        </p:nvSpPr>
        <p:spPr bwMode="auto">
          <a:xfrm>
            <a:off x="666753" y="4713208"/>
            <a:ext cx="5312214" cy="44464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21" tIns="45661" rIns="91321" bIns="45661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43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2C40CC76-2A3E-430B-90DE-C8736A17BCAE}" type="slidenum">
              <a:rPr lang="en-GB"/>
              <a:pPr/>
              <a:t>27</a:t>
            </a:fld>
            <a:endParaRPr lang="en-GB"/>
          </a:p>
        </p:txBody>
      </p:sp>
      <p:sp>
        <p:nvSpPr>
          <p:cNvPr id="77827" name="Text Box 1"/>
          <p:cNvSpPr txBox="1">
            <a:spLocks noChangeArrowheads="1"/>
          </p:cNvSpPr>
          <p:nvPr/>
        </p:nvSpPr>
        <p:spPr bwMode="auto">
          <a:xfrm>
            <a:off x="3779306" y="9432767"/>
            <a:ext cx="2833701" cy="4382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883" tIns="46739" rIns="89883" bIns="46739" anchor="b"/>
          <a:lstStyle/>
          <a:p>
            <a:pPr algn="r">
              <a:buClrTx/>
              <a:tabLst>
                <a:tab pos="0" algn="l"/>
                <a:tab pos="447093" algn="l"/>
                <a:tab pos="895772" algn="l"/>
                <a:tab pos="1344450" algn="l"/>
                <a:tab pos="1793129" algn="l"/>
                <a:tab pos="2241807" algn="l"/>
                <a:tab pos="2690486" algn="l"/>
                <a:tab pos="3139164" algn="l"/>
                <a:tab pos="3587843" algn="l"/>
                <a:tab pos="4036521" algn="l"/>
                <a:tab pos="4485200" algn="l"/>
                <a:tab pos="4933878" algn="l"/>
                <a:tab pos="5382557" algn="l"/>
                <a:tab pos="5831235" algn="l"/>
                <a:tab pos="6279913" algn="l"/>
                <a:tab pos="6728591" algn="l"/>
                <a:tab pos="7177270" algn="l"/>
                <a:tab pos="7625948" algn="l"/>
                <a:tab pos="8074627" algn="l"/>
                <a:tab pos="8523305" algn="l"/>
                <a:tab pos="8971984" algn="l"/>
              </a:tabLst>
            </a:pPr>
            <a:fld id="{47A1CFC2-46C8-49E5-873F-A64CA216908B}" type="slidenum">
              <a:rPr lang="en-GB" sz="1200">
                <a:solidFill>
                  <a:srgbClr val="000000"/>
                </a:solidFill>
              </a:rPr>
              <a:pPr algn="r">
                <a:buClrTx/>
                <a:tabLst>
                  <a:tab pos="0" algn="l"/>
                  <a:tab pos="447093" algn="l"/>
                  <a:tab pos="895772" algn="l"/>
                  <a:tab pos="1344450" algn="l"/>
                  <a:tab pos="1793129" algn="l"/>
                  <a:tab pos="2241807" algn="l"/>
                  <a:tab pos="2690486" algn="l"/>
                  <a:tab pos="3139164" algn="l"/>
                  <a:tab pos="3587843" algn="l"/>
                  <a:tab pos="4036521" algn="l"/>
                  <a:tab pos="4485200" algn="l"/>
                  <a:tab pos="4933878" algn="l"/>
                  <a:tab pos="5382557" algn="l"/>
                  <a:tab pos="5831235" algn="l"/>
                  <a:tab pos="6279913" algn="l"/>
                  <a:tab pos="6728591" algn="l"/>
                  <a:tab pos="7177270" algn="l"/>
                  <a:tab pos="7625948" algn="l"/>
                  <a:tab pos="8074627" algn="l"/>
                  <a:tab pos="8523305" algn="l"/>
                  <a:tab pos="8971984" algn="l"/>
                </a:tabLst>
              </a:pPr>
              <a:t>27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7782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3688" cy="3721100"/>
          </a:xfrm>
          <a:solidFill>
            <a:srgbClr val="FFFFFF"/>
          </a:solidFill>
          <a:ln/>
        </p:spPr>
      </p:sp>
      <p:sp>
        <p:nvSpPr>
          <p:cNvPr id="77829" name="Text Box 3"/>
          <p:cNvSpPr txBox="1">
            <a:spLocks noChangeArrowheads="1"/>
          </p:cNvSpPr>
          <p:nvPr/>
        </p:nvSpPr>
        <p:spPr bwMode="auto">
          <a:xfrm>
            <a:off x="666753" y="4713208"/>
            <a:ext cx="5312214" cy="44464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21" tIns="45661" rIns="91321" bIns="45661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43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2C40CC76-2A3E-430B-90DE-C8736A17BCAE}" type="slidenum">
              <a:rPr lang="en-GB"/>
              <a:pPr/>
              <a:t>28</a:t>
            </a:fld>
            <a:endParaRPr lang="en-GB"/>
          </a:p>
        </p:txBody>
      </p:sp>
      <p:sp>
        <p:nvSpPr>
          <p:cNvPr id="77827" name="Text Box 1"/>
          <p:cNvSpPr txBox="1">
            <a:spLocks noChangeArrowheads="1"/>
          </p:cNvSpPr>
          <p:nvPr/>
        </p:nvSpPr>
        <p:spPr bwMode="auto">
          <a:xfrm>
            <a:off x="3779306" y="9432767"/>
            <a:ext cx="2833701" cy="4382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883" tIns="46739" rIns="89883" bIns="46739" anchor="b"/>
          <a:lstStyle/>
          <a:p>
            <a:pPr algn="r">
              <a:buClrTx/>
              <a:tabLst>
                <a:tab pos="0" algn="l"/>
                <a:tab pos="447093" algn="l"/>
                <a:tab pos="895772" algn="l"/>
                <a:tab pos="1344450" algn="l"/>
                <a:tab pos="1793129" algn="l"/>
                <a:tab pos="2241807" algn="l"/>
                <a:tab pos="2690486" algn="l"/>
                <a:tab pos="3139164" algn="l"/>
                <a:tab pos="3587843" algn="l"/>
                <a:tab pos="4036521" algn="l"/>
                <a:tab pos="4485200" algn="l"/>
                <a:tab pos="4933878" algn="l"/>
                <a:tab pos="5382557" algn="l"/>
                <a:tab pos="5831235" algn="l"/>
                <a:tab pos="6279913" algn="l"/>
                <a:tab pos="6728591" algn="l"/>
                <a:tab pos="7177270" algn="l"/>
                <a:tab pos="7625948" algn="l"/>
                <a:tab pos="8074627" algn="l"/>
                <a:tab pos="8523305" algn="l"/>
                <a:tab pos="8971984" algn="l"/>
              </a:tabLst>
            </a:pPr>
            <a:fld id="{47A1CFC2-46C8-49E5-873F-A64CA216908B}" type="slidenum">
              <a:rPr lang="en-GB" sz="1200">
                <a:solidFill>
                  <a:srgbClr val="000000"/>
                </a:solidFill>
              </a:rPr>
              <a:pPr algn="r">
                <a:buClrTx/>
                <a:tabLst>
                  <a:tab pos="0" algn="l"/>
                  <a:tab pos="447093" algn="l"/>
                  <a:tab pos="895772" algn="l"/>
                  <a:tab pos="1344450" algn="l"/>
                  <a:tab pos="1793129" algn="l"/>
                  <a:tab pos="2241807" algn="l"/>
                  <a:tab pos="2690486" algn="l"/>
                  <a:tab pos="3139164" algn="l"/>
                  <a:tab pos="3587843" algn="l"/>
                  <a:tab pos="4036521" algn="l"/>
                  <a:tab pos="4485200" algn="l"/>
                  <a:tab pos="4933878" algn="l"/>
                  <a:tab pos="5382557" algn="l"/>
                  <a:tab pos="5831235" algn="l"/>
                  <a:tab pos="6279913" algn="l"/>
                  <a:tab pos="6728591" algn="l"/>
                  <a:tab pos="7177270" algn="l"/>
                  <a:tab pos="7625948" algn="l"/>
                  <a:tab pos="8074627" algn="l"/>
                  <a:tab pos="8523305" algn="l"/>
                  <a:tab pos="8971984" algn="l"/>
                </a:tabLst>
              </a:pPr>
              <a:t>28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7782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3688" cy="3721100"/>
          </a:xfrm>
          <a:solidFill>
            <a:srgbClr val="FFFFFF"/>
          </a:solidFill>
          <a:ln/>
        </p:spPr>
      </p:sp>
      <p:sp>
        <p:nvSpPr>
          <p:cNvPr id="77829" name="Text Box 3"/>
          <p:cNvSpPr txBox="1">
            <a:spLocks noChangeArrowheads="1"/>
          </p:cNvSpPr>
          <p:nvPr/>
        </p:nvSpPr>
        <p:spPr bwMode="auto">
          <a:xfrm>
            <a:off x="666753" y="4713208"/>
            <a:ext cx="5312214" cy="44464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21" tIns="45661" rIns="91321" bIns="45661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43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BE5109CD-0894-4D8F-B19D-4DE88602976E}" type="slidenum">
              <a:rPr lang="en-GB"/>
              <a:pPr/>
              <a:t>29</a:t>
            </a:fld>
            <a:endParaRPr lang="en-GB"/>
          </a:p>
        </p:txBody>
      </p:sp>
      <p:sp>
        <p:nvSpPr>
          <p:cNvPr id="70659" name="Text Box 1"/>
          <p:cNvSpPr txBox="1">
            <a:spLocks noChangeArrowheads="1"/>
          </p:cNvSpPr>
          <p:nvPr/>
        </p:nvSpPr>
        <p:spPr bwMode="auto">
          <a:xfrm>
            <a:off x="3779306" y="9432767"/>
            <a:ext cx="2833701" cy="4382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883" tIns="46739" rIns="89883" bIns="46739" anchor="b"/>
          <a:lstStyle/>
          <a:p>
            <a:pPr algn="r">
              <a:buClrTx/>
              <a:tabLst>
                <a:tab pos="0" algn="l"/>
                <a:tab pos="447093" algn="l"/>
                <a:tab pos="895772" algn="l"/>
                <a:tab pos="1344450" algn="l"/>
                <a:tab pos="1793129" algn="l"/>
                <a:tab pos="2241807" algn="l"/>
                <a:tab pos="2690486" algn="l"/>
                <a:tab pos="3139164" algn="l"/>
                <a:tab pos="3587843" algn="l"/>
                <a:tab pos="4036521" algn="l"/>
                <a:tab pos="4485200" algn="l"/>
                <a:tab pos="4933878" algn="l"/>
                <a:tab pos="5382557" algn="l"/>
                <a:tab pos="5831235" algn="l"/>
                <a:tab pos="6279913" algn="l"/>
                <a:tab pos="6728591" algn="l"/>
                <a:tab pos="7177270" algn="l"/>
                <a:tab pos="7625948" algn="l"/>
                <a:tab pos="8074627" algn="l"/>
                <a:tab pos="8523305" algn="l"/>
                <a:tab pos="8971984" algn="l"/>
              </a:tabLst>
            </a:pPr>
            <a:fld id="{0A87160C-5A16-4C42-A853-8D17AE861D9D}" type="slidenum">
              <a:rPr lang="en-GB" sz="1200">
                <a:solidFill>
                  <a:srgbClr val="000000"/>
                </a:solidFill>
              </a:rPr>
              <a:pPr algn="r">
                <a:buClrTx/>
                <a:tabLst>
                  <a:tab pos="0" algn="l"/>
                  <a:tab pos="447093" algn="l"/>
                  <a:tab pos="895772" algn="l"/>
                  <a:tab pos="1344450" algn="l"/>
                  <a:tab pos="1793129" algn="l"/>
                  <a:tab pos="2241807" algn="l"/>
                  <a:tab pos="2690486" algn="l"/>
                  <a:tab pos="3139164" algn="l"/>
                  <a:tab pos="3587843" algn="l"/>
                  <a:tab pos="4036521" algn="l"/>
                  <a:tab pos="4485200" algn="l"/>
                  <a:tab pos="4933878" algn="l"/>
                  <a:tab pos="5382557" algn="l"/>
                  <a:tab pos="5831235" algn="l"/>
                  <a:tab pos="6279913" algn="l"/>
                  <a:tab pos="6728591" algn="l"/>
                  <a:tab pos="7177270" algn="l"/>
                  <a:tab pos="7625948" algn="l"/>
                  <a:tab pos="8074627" algn="l"/>
                  <a:tab pos="8523305" algn="l"/>
                  <a:tab pos="8971984" algn="l"/>
                </a:tabLst>
              </a:pPr>
              <a:t>29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7066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3688" cy="3721100"/>
          </a:xfrm>
          <a:solidFill>
            <a:srgbClr val="FFFFFF"/>
          </a:solidFill>
          <a:ln/>
        </p:spPr>
      </p:sp>
      <p:sp>
        <p:nvSpPr>
          <p:cNvPr id="70661" name="Text Box 3"/>
          <p:cNvSpPr txBox="1">
            <a:spLocks noChangeArrowheads="1"/>
          </p:cNvSpPr>
          <p:nvPr/>
        </p:nvSpPr>
        <p:spPr bwMode="auto">
          <a:xfrm>
            <a:off x="666753" y="4713208"/>
            <a:ext cx="5312214" cy="44464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21" tIns="45661" rIns="91321" bIns="45661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43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fld id="{91C5CE82-29DB-4F38-88CF-8987FB0A5463}" type="slidenum">
              <a:rPr lang="en-GB" altLang="pl-PL"/>
              <a:pPr/>
              <a:t>30</a:t>
            </a:fld>
            <a:endParaRPr lang="en-GB" altLang="pl-PL"/>
          </a:p>
        </p:txBody>
      </p:sp>
      <p:sp>
        <p:nvSpPr>
          <p:cNvPr id="105475" name="Text Box 1"/>
          <p:cNvSpPr txBox="1">
            <a:spLocks noChangeArrowheads="1"/>
          </p:cNvSpPr>
          <p:nvPr/>
        </p:nvSpPr>
        <p:spPr bwMode="auto">
          <a:xfrm>
            <a:off x="3779306" y="9432767"/>
            <a:ext cx="2833701" cy="438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91" tIns="46795" rIns="89991" bIns="46795" anchor="b"/>
          <a:lstStyle>
            <a:lvl1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SzPct val="100000"/>
              <a:buFont typeface="Times New Roman" pitchFamily="18" charset="0"/>
              <a:buNone/>
            </a:pPr>
            <a:fld id="{F1A6A6B7-78C7-44B7-B866-3ED9C95CB14C}" type="slidenum">
              <a:rPr lang="en-GB" altLang="pl-PL"/>
              <a:pPr algn="r" eaLnBrk="1" hangingPunct="1">
                <a:buSzPct val="100000"/>
                <a:buFont typeface="Times New Roman" pitchFamily="18" charset="0"/>
                <a:buNone/>
              </a:pPr>
              <a:t>30</a:t>
            </a:fld>
            <a:endParaRPr lang="en-GB" altLang="pl-PL"/>
          </a:p>
        </p:txBody>
      </p:sp>
      <p:sp>
        <p:nvSpPr>
          <p:cNvPr id="1054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3688" cy="3721100"/>
          </a:xfrm>
          <a:solidFill>
            <a:srgbClr val="FFFFFF"/>
          </a:solidFill>
          <a:ln/>
        </p:spPr>
      </p:sp>
      <p:sp>
        <p:nvSpPr>
          <p:cNvPr id="105477" name="Text Box 3"/>
          <p:cNvSpPr txBox="1">
            <a:spLocks noChangeArrowheads="1"/>
          </p:cNvSpPr>
          <p:nvPr/>
        </p:nvSpPr>
        <p:spPr bwMode="auto">
          <a:xfrm>
            <a:off x="666753" y="4713207"/>
            <a:ext cx="5312214" cy="4446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1" tIns="45716" rIns="91431" bIns="45716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75677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TextShape 1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89883" tIns="44942" rIns="89883" bIns="44942"/>
          <a:lstStyle/>
          <a:p>
            <a:pPr>
              <a:lnSpc>
                <a:spcPct val="100000"/>
              </a:lnSpc>
            </a:pPr>
            <a:fld id="{1ADA6A6E-31FD-4DC6-8DE3-51FF2125154D}" type="slidenum">
              <a:rPr lang="pl-PL">
                <a:solidFill>
                  <a:srgbClr val="FFFFFF"/>
                </a:solidFill>
                <a:latin typeface="Times New Roman"/>
                <a:ea typeface="Lucida Sans Unicode"/>
              </a:rPr>
              <a:pPr>
                <a:lnSpc>
                  <a:spcPct val="100000"/>
                </a:lnSpc>
              </a:pPr>
              <a:t>3</a:t>
            </a:fld>
            <a:endParaRPr/>
          </a:p>
        </p:txBody>
      </p:sp>
      <p:sp>
        <p:nvSpPr>
          <p:cNvPr id="411" name="CustomShape 2"/>
          <p:cNvSpPr/>
          <p:nvPr/>
        </p:nvSpPr>
        <p:spPr>
          <a:xfrm>
            <a:off x="3779310" y="9432857"/>
            <a:ext cx="2833246" cy="437900"/>
          </a:xfrm>
          <a:prstGeom prst="rect">
            <a:avLst/>
          </a:prstGeom>
        </p:spPr>
        <p:txBody>
          <a:bodyPr lIns="89883" tIns="46739" rIns="89883" bIns="46739" anchor="b"/>
          <a:lstStyle/>
          <a:p>
            <a:pPr algn="r">
              <a:lnSpc>
                <a:spcPct val="100000"/>
              </a:lnSpc>
            </a:pPr>
            <a:fld id="{2244B9F8-23A7-4866-989C-511FFC28A72F}" type="slidenum">
              <a:rPr lang="pl-PL" sz="1200">
                <a:solidFill>
                  <a:srgbClr val="000000"/>
                </a:solidFill>
                <a:latin typeface="Times New Roman"/>
                <a:ea typeface="Lucida Sans Unicode"/>
              </a:rPr>
              <a:pPr algn="r">
                <a:lnSpc>
                  <a:spcPct val="100000"/>
                </a:lnSpc>
              </a:pPr>
              <a:t>3</a:t>
            </a:fld>
            <a:endParaRPr/>
          </a:p>
        </p:txBody>
      </p:sp>
      <p:sp>
        <p:nvSpPr>
          <p:cNvPr id="412" name="CustomShape 3"/>
          <p:cNvSpPr/>
          <p:nvPr/>
        </p:nvSpPr>
        <p:spPr>
          <a:xfrm>
            <a:off x="666626" y="4713188"/>
            <a:ext cx="5311807" cy="4445981"/>
          </a:xfrm>
          <a:prstGeom prst="rect">
            <a:avLst/>
          </a:pr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eaLnBrk="1" hangingPunct="1"/>
            <a:fld id="{C2881490-E055-4207-AB36-A9A87045BEFF}" type="slidenum">
              <a:rPr lang="en-GB" sz="1200" smtClean="0">
                <a:solidFill>
                  <a:srgbClr val="000000"/>
                </a:solidFill>
              </a:rPr>
              <a:pPr eaLnBrk="1" hangingPunct="1"/>
              <a:t>4</a:t>
            </a:fld>
            <a:endParaRPr lang="en-GB" sz="1200" smtClean="0">
              <a:solidFill>
                <a:srgbClr val="000000"/>
              </a:solidFill>
            </a:endParaRPr>
          </a:p>
        </p:txBody>
      </p:sp>
      <p:sp>
        <p:nvSpPr>
          <p:cNvPr id="655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3688" cy="37211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55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66753" y="4713207"/>
            <a:ext cx="5312214" cy="444642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TextShape 1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89883" tIns="44942" rIns="89883" bIns="44942"/>
          <a:lstStyle/>
          <a:p>
            <a:pPr>
              <a:lnSpc>
                <a:spcPct val="100000"/>
              </a:lnSpc>
            </a:pPr>
            <a:fld id="{2453BE5B-4994-4058-98D7-21A3F9EC9B86}" type="slidenum">
              <a:rPr lang="pl-PL">
                <a:solidFill>
                  <a:srgbClr val="FFFFFF"/>
                </a:solidFill>
                <a:latin typeface="Times New Roman"/>
                <a:ea typeface="Lucida Sans Unicode"/>
              </a:rPr>
              <a:pPr>
                <a:lnSpc>
                  <a:spcPct val="100000"/>
                </a:lnSpc>
              </a:pPr>
              <a:t>5</a:t>
            </a:fld>
            <a:endParaRPr/>
          </a:p>
        </p:txBody>
      </p:sp>
      <p:sp>
        <p:nvSpPr>
          <p:cNvPr id="414" name="CustomShape 2"/>
          <p:cNvSpPr/>
          <p:nvPr/>
        </p:nvSpPr>
        <p:spPr>
          <a:xfrm>
            <a:off x="3779310" y="9432857"/>
            <a:ext cx="2833246" cy="437900"/>
          </a:xfrm>
          <a:prstGeom prst="rect">
            <a:avLst/>
          </a:prstGeom>
        </p:spPr>
        <p:txBody>
          <a:bodyPr lIns="89883" tIns="46739" rIns="89883" bIns="46739" anchor="b"/>
          <a:lstStyle/>
          <a:p>
            <a:pPr algn="r">
              <a:lnSpc>
                <a:spcPct val="100000"/>
              </a:lnSpc>
            </a:pPr>
            <a:fld id="{056CA015-1555-4073-B37C-0A69FEBEB188}" type="slidenum">
              <a:rPr lang="pl-PL" sz="1200">
                <a:solidFill>
                  <a:srgbClr val="000000"/>
                </a:solidFill>
                <a:latin typeface="Times New Roman"/>
                <a:ea typeface="Lucida Sans Unicode"/>
              </a:rPr>
              <a:pPr algn="r">
                <a:lnSpc>
                  <a:spcPct val="100000"/>
                </a:lnSpc>
              </a:pPr>
              <a:t>5</a:t>
            </a:fld>
            <a:endParaRPr/>
          </a:p>
        </p:txBody>
      </p:sp>
      <p:sp>
        <p:nvSpPr>
          <p:cNvPr id="415" name="CustomShape 3"/>
          <p:cNvSpPr/>
          <p:nvPr/>
        </p:nvSpPr>
        <p:spPr>
          <a:xfrm>
            <a:off x="666626" y="4713188"/>
            <a:ext cx="5311807" cy="4445981"/>
          </a:xfrm>
          <a:prstGeom prst="rect">
            <a:avLst/>
          </a:pr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TextShape 1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89883" tIns="44942" rIns="89883" bIns="44942"/>
          <a:lstStyle/>
          <a:p>
            <a:pPr>
              <a:lnSpc>
                <a:spcPct val="100000"/>
              </a:lnSpc>
            </a:pPr>
            <a:fld id="{BCA7A77C-6C40-4FA5-BACB-FE58C1A2DF06}" type="slidenum">
              <a:rPr lang="pl-PL">
                <a:solidFill>
                  <a:srgbClr val="FFFFFF"/>
                </a:solidFill>
                <a:latin typeface="Times New Roman"/>
                <a:ea typeface="Lucida Sans Unicode"/>
              </a:rPr>
              <a:pPr>
                <a:lnSpc>
                  <a:spcPct val="100000"/>
                </a:lnSpc>
              </a:pPr>
              <a:t>6</a:t>
            </a:fld>
            <a:endParaRPr/>
          </a:p>
        </p:txBody>
      </p:sp>
      <p:sp>
        <p:nvSpPr>
          <p:cNvPr id="417" name="CustomShape 2"/>
          <p:cNvSpPr/>
          <p:nvPr/>
        </p:nvSpPr>
        <p:spPr>
          <a:xfrm>
            <a:off x="3779310" y="9432857"/>
            <a:ext cx="2833246" cy="437900"/>
          </a:xfrm>
          <a:prstGeom prst="rect">
            <a:avLst/>
          </a:prstGeom>
        </p:spPr>
        <p:txBody>
          <a:bodyPr lIns="89883" tIns="46739" rIns="89883" bIns="46739" anchor="b"/>
          <a:lstStyle/>
          <a:p>
            <a:pPr algn="r">
              <a:lnSpc>
                <a:spcPct val="100000"/>
              </a:lnSpc>
            </a:pPr>
            <a:fld id="{4EC3419D-75E7-4ADE-BA7D-7E5C4015C36A}" type="slidenum">
              <a:rPr lang="pl-PL" sz="1200">
                <a:solidFill>
                  <a:srgbClr val="000000"/>
                </a:solidFill>
                <a:latin typeface="Times New Roman"/>
                <a:ea typeface="Lucida Sans Unicode"/>
              </a:rPr>
              <a:pPr algn="r">
                <a:lnSpc>
                  <a:spcPct val="100000"/>
                </a:lnSpc>
              </a:pPr>
              <a:t>6</a:t>
            </a:fld>
            <a:endParaRPr/>
          </a:p>
        </p:txBody>
      </p:sp>
      <p:sp>
        <p:nvSpPr>
          <p:cNvPr id="418" name="CustomShape 3"/>
          <p:cNvSpPr/>
          <p:nvPr/>
        </p:nvSpPr>
        <p:spPr>
          <a:xfrm>
            <a:off x="666626" y="4713188"/>
            <a:ext cx="5311807" cy="4445981"/>
          </a:xfrm>
          <a:prstGeom prst="rect">
            <a:avLst/>
          </a:pr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43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B4B46CEE-C5AB-4D5D-BA77-EB3FB23DE624}" type="slidenum">
              <a:rPr lang="en-GB"/>
              <a:pPr/>
              <a:t>8</a:t>
            </a:fld>
            <a:endParaRPr lang="en-GB"/>
          </a:p>
        </p:txBody>
      </p:sp>
      <p:sp>
        <p:nvSpPr>
          <p:cNvPr id="75779" name="Text Box 1"/>
          <p:cNvSpPr txBox="1">
            <a:spLocks noChangeArrowheads="1"/>
          </p:cNvSpPr>
          <p:nvPr/>
        </p:nvSpPr>
        <p:spPr bwMode="auto">
          <a:xfrm>
            <a:off x="3779306" y="9432767"/>
            <a:ext cx="2833701" cy="4382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883" tIns="46739" rIns="89883" bIns="46739" anchor="b"/>
          <a:lstStyle/>
          <a:p>
            <a:pPr algn="r">
              <a:buClrTx/>
              <a:tabLst>
                <a:tab pos="0" algn="l"/>
                <a:tab pos="447093" algn="l"/>
                <a:tab pos="895772" algn="l"/>
                <a:tab pos="1344450" algn="l"/>
                <a:tab pos="1793129" algn="l"/>
                <a:tab pos="2241807" algn="l"/>
                <a:tab pos="2690486" algn="l"/>
                <a:tab pos="3139164" algn="l"/>
                <a:tab pos="3587843" algn="l"/>
                <a:tab pos="4036521" algn="l"/>
                <a:tab pos="4485200" algn="l"/>
                <a:tab pos="4933878" algn="l"/>
                <a:tab pos="5382557" algn="l"/>
                <a:tab pos="5831235" algn="l"/>
                <a:tab pos="6279913" algn="l"/>
                <a:tab pos="6728591" algn="l"/>
                <a:tab pos="7177270" algn="l"/>
                <a:tab pos="7625948" algn="l"/>
                <a:tab pos="8074627" algn="l"/>
                <a:tab pos="8523305" algn="l"/>
                <a:tab pos="8971984" algn="l"/>
              </a:tabLst>
            </a:pPr>
            <a:fld id="{7F845938-7BA8-4BC3-A979-CF16C2366AA5}" type="slidenum">
              <a:rPr lang="en-GB" sz="1200">
                <a:solidFill>
                  <a:srgbClr val="000000"/>
                </a:solidFill>
              </a:rPr>
              <a:pPr algn="r">
                <a:buClrTx/>
                <a:tabLst>
                  <a:tab pos="0" algn="l"/>
                  <a:tab pos="447093" algn="l"/>
                  <a:tab pos="895772" algn="l"/>
                  <a:tab pos="1344450" algn="l"/>
                  <a:tab pos="1793129" algn="l"/>
                  <a:tab pos="2241807" algn="l"/>
                  <a:tab pos="2690486" algn="l"/>
                  <a:tab pos="3139164" algn="l"/>
                  <a:tab pos="3587843" algn="l"/>
                  <a:tab pos="4036521" algn="l"/>
                  <a:tab pos="4485200" algn="l"/>
                  <a:tab pos="4933878" algn="l"/>
                  <a:tab pos="5382557" algn="l"/>
                  <a:tab pos="5831235" algn="l"/>
                  <a:tab pos="6279913" algn="l"/>
                  <a:tab pos="6728591" algn="l"/>
                  <a:tab pos="7177270" algn="l"/>
                  <a:tab pos="7625948" algn="l"/>
                  <a:tab pos="8074627" algn="l"/>
                  <a:tab pos="8523305" algn="l"/>
                  <a:tab pos="8971984" algn="l"/>
                </a:tabLst>
              </a:pPr>
              <a:t>8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7578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3688" cy="3721100"/>
          </a:xfrm>
          <a:solidFill>
            <a:srgbClr val="FFFFFF"/>
          </a:solidFill>
          <a:ln/>
        </p:spPr>
      </p:sp>
      <p:sp>
        <p:nvSpPr>
          <p:cNvPr id="75781" name="Text Box 3"/>
          <p:cNvSpPr txBox="1">
            <a:spLocks noChangeArrowheads="1"/>
          </p:cNvSpPr>
          <p:nvPr/>
        </p:nvSpPr>
        <p:spPr bwMode="auto">
          <a:xfrm>
            <a:off x="666753" y="4713208"/>
            <a:ext cx="5312214" cy="44464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21" tIns="45661" rIns="91321" bIns="45661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6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9pPr>
          </a:lstStyle>
          <a:p>
            <a:pPr eaLnBrk="1" hangingPunct="1"/>
            <a:fld id="{CE091145-DC20-45AE-BBDD-8BEAFD2424C3}" type="slidenum">
              <a:rPr lang="en-GB" sz="1200">
                <a:solidFill>
                  <a:srgbClr val="000000"/>
                </a:solidFill>
                <a:cs typeface="Segoe UI" pitchFamily="34" charset="0"/>
              </a:rPr>
              <a:pPr eaLnBrk="1" hangingPunct="1"/>
              <a:t>9</a:t>
            </a:fld>
            <a:endParaRPr lang="en-GB" sz="1200" dirty="0">
              <a:solidFill>
                <a:srgbClr val="000000"/>
              </a:solidFill>
              <a:cs typeface="Segoe UI" pitchFamily="34" charset="0"/>
            </a:endParaRPr>
          </a:p>
        </p:txBody>
      </p:sp>
      <p:sp>
        <p:nvSpPr>
          <p:cNvPr id="191491" name="Text Box 1"/>
          <p:cNvSpPr txBox="1">
            <a:spLocks noChangeArrowheads="1"/>
          </p:cNvSpPr>
          <p:nvPr/>
        </p:nvSpPr>
        <p:spPr bwMode="auto">
          <a:xfrm>
            <a:off x="3778251" y="9432926"/>
            <a:ext cx="2805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9C9D2FBB-3436-4545-9B7D-DC995DF82C08}" type="slidenum">
              <a:rPr lang="en-GB" sz="1200">
                <a:solidFill>
                  <a:srgbClr val="000000"/>
                </a:solidFill>
                <a:cs typeface="Segoe UI" pitchFamily="34" charset="0"/>
              </a:rPr>
              <a:pPr algn="r" eaLnBrk="1" hangingPunct="1">
                <a:buClrTx/>
                <a:buFontTx/>
                <a:buNone/>
              </a:pPr>
              <a:t>9</a:t>
            </a:fld>
            <a:endParaRPr lang="en-GB" sz="1200" dirty="0">
              <a:solidFill>
                <a:srgbClr val="000000"/>
              </a:solidFill>
              <a:cs typeface="Segoe UI" pitchFamily="34" charset="0"/>
            </a:endParaRPr>
          </a:p>
        </p:txBody>
      </p:sp>
      <p:sp>
        <p:nvSpPr>
          <p:cNvPr id="191492" name="Text Box 2"/>
          <p:cNvSpPr txBox="1">
            <a:spLocks noChangeArrowheads="1"/>
          </p:cNvSpPr>
          <p:nvPr/>
        </p:nvSpPr>
        <p:spPr bwMode="auto">
          <a:xfrm>
            <a:off x="3778251" y="9432926"/>
            <a:ext cx="282416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865D16E-FBB3-43BB-8732-225153DCC48D}" type="slidenum">
              <a:rPr lang="en-GB" sz="1200">
                <a:solidFill>
                  <a:srgbClr val="000000"/>
                </a:solidFill>
                <a:cs typeface="Segoe UI" pitchFamily="34" charset="0"/>
              </a:rPr>
              <a:pPr algn="r" eaLnBrk="1" hangingPunct="1">
                <a:buClrTx/>
                <a:buFontTx/>
                <a:buNone/>
              </a:pPr>
              <a:t>9</a:t>
            </a:fld>
            <a:endParaRPr lang="en-GB" sz="1200" dirty="0">
              <a:solidFill>
                <a:srgbClr val="000000"/>
              </a:solidFill>
              <a:cs typeface="Segoe UI" pitchFamily="34" charset="0"/>
            </a:endParaRPr>
          </a:p>
        </p:txBody>
      </p:sp>
      <p:sp>
        <p:nvSpPr>
          <p:cNvPr id="191493" name="Rectangle 3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657225" y="746125"/>
            <a:ext cx="5308600" cy="36750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1494" name="Text Box 4"/>
          <p:cNvSpPr txBox="1">
            <a:spLocks noChangeArrowheads="1"/>
          </p:cNvSpPr>
          <p:nvPr/>
        </p:nvSpPr>
        <p:spPr bwMode="auto">
          <a:xfrm>
            <a:off x="666750" y="4713289"/>
            <a:ext cx="5291138" cy="442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47714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6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9pPr>
          </a:lstStyle>
          <a:p>
            <a:pPr eaLnBrk="1" hangingPunct="1"/>
            <a:fld id="{CE091145-DC20-45AE-BBDD-8BEAFD2424C3}" type="slidenum">
              <a:rPr lang="en-GB" sz="1200">
                <a:solidFill>
                  <a:srgbClr val="000000"/>
                </a:solidFill>
                <a:cs typeface="Segoe UI" pitchFamily="34" charset="0"/>
              </a:rPr>
              <a:pPr eaLnBrk="1" hangingPunct="1"/>
              <a:t>10</a:t>
            </a:fld>
            <a:endParaRPr lang="en-GB" sz="1200" dirty="0">
              <a:solidFill>
                <a:srgbClr val="000000"/>
              </a:solidFill>
              <a:cs typeface="Segoe UI" pitchFamily="34" charset="0"/>
            </a:endParaRPr>
          </a:p>
        </p:txBody>
      </p:sp>
      <p:sp>
        <p:nvSpPr>
          <p:cNvPr id="191491" name="Text Box 1"/>
          <p:cNvSpPr txBox="1">
            <a:spLocks noChangeArrowheads="1"/>
          </p:cNvSpPr>
          <p:nvPr/>
        </p:nvSpPr>
        <p:spPr bwMode="auto">
          <a:xfrm>
            <a:off x="3778251" y="9432926"/>
            <a:ext cx="2805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9C9D2FBB-3436-4545-9B7D-DC995DF82C08}" type="slidenum">
              <a:rPr lang="en-GB" sz="1200">
                <a:solidFill>
                  <a:srgbClr val="000000"/>
                </a:solidFill>
                <a:cs typeface="Segoe UI" pitchFamily="34" charset="0"/>
              </a:rPr>
              <a:pPr algn="r" eaLnBrk="1" hangingPunct="1">
                <a:buClrTx/>
                <a:buFontTx/>
                <a:buNone/>
              </a:pPr>
              <a:t>10</a:t>
            </a:fld>
            <a:endParaRPr lang="en-GB" sz="1200" dirty="0">
              <a:solidFill>
                <a:srgbClr val="000000"/>
              </a:solidFill>
              <a:cs typeface="Segoe UI" pitchFamily="34" charset="0"/>
            </a:endParaRPr>
          </a:p>
        </p:txBody>
      </p:sp>
      <p:sp>
        <p:nvSpPr>
          <p:cNvPr id="191492" name="Text Box 2"/>
          <p:cNvSpPr txBox="1">
            <a:spLocks noChangeArrowheads="1"/>
          </p:cNvSpPr>
          <p:nvPr/>
        </p:nvSpPr>
        <p:spPr bwMode="auto">
          <a:xfrm>
            <a:off x="3778251" y="9432926"/>
            <a:ext cx="282416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865D16E-FBB3-43BB-8732-225153DCC48D}" type="slidenum">
              <a:rPr lang="en-GB" sz="1200">
                <a:solidFill>
                  <a:srgbClr val="000000"/>
                </a:solidFill>
                <a:cs typeface="Segoe UI" pitchFamily="34" charset="0"/>
              </a:rPr>
              <a:pPr algn="r" eaLnBrk="1" hangingPunct="1">
                <a:buClrTx/>
                <a:buFontTx/>
                <a:buNone/>
              </a:pPr>
              <a:t>10</a:t>
            </a:fld>
            <a:endParaRPr lang="en-GB" sz="1200" dirty="0">
              <a:solidFill>
                <a:srgbClr val="000000"/>
              </a:solidFill>
              <a:cs typeface="Segoe UI" pitchFamily="34" charset="0"/>
            </a:endParaRPr>
          </a:p>
        </p:txBody>
      </p:sp>
      <p:sp>
        <p:nvSpPr>
          <p:cNvPr id="191493" name="Rectangle 3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657225" y="746125"/>
            <a:ext cx="5308600" cy="36750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1494" name="Text Box 4"/>
          <p:cNvSpPr txBox="1">
            <a:spLocks noChangeArrowheads="1"/>
          </p:cNvSpPr>
          <p:nvPr/>
        </p:nvSpPr>
        <p:spPr bwMode="auto">
          <a:xfrm>
            <a:off x="666750" y="4713289"/>
            <a:ext cx="5291138" cy="442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4771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1688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578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D5BDE7-66D9-4ACF-859B-2B6ED1C7DF12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1226814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FD02D5-1252-49DE-B032-38483E6763C5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4258495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023100" y="431800"/>
            <a:ext cx="2092325" cy="59658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42950" y="431800"/>
            <a:ext cx="6127750" cy="59658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6B4C4B-F689-4078-AB9F-B46DBDE315DE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17205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9D336-BB07-43D2-8B25-A4F27E9643E5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3171309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16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16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FD1454-54A8-49C9-B7C4-1D0BA911B55E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720527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10038" cy="4416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05388" y="1981200"/>
            <a:ext cx="4110037" cy="4416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70A11C-FF98-4E5D-921C-505C5AAF5A40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113175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69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99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99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4B2603-C6A7-4701-9830-DEF4937AB2BA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700859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B4791F-C3DE-4F0B-859E-06865A5EE7ED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2708831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314A9C-E087-43A2-ABC3-A364D8970E02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4220138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73500" y="273050"/>
            <a:ext cx="553878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FCF154-E096-4CCF-9336-01CB17E6802E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1290459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518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518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518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78111A-6A52-4A95-9B5A-2A7B2B68B2C0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4002146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431800"/>
            <a:ext cx="8372475" cy="145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60" tIns="47880" rIns="95760" bIns="478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tytułu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372475" cy="441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60" tIns="47880" rIns="95760" bIns="478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konspektu</a:t>
            </a:r>
          </a:p>
          <a:p>
            <a:pPr lvl="1"/>
            <a:r>
              <a:rPr lang="en-GB" altLang="pl-PL" smtClean="0"/>
              <a:t>Drugi poziom konspektu</a:t>
            </a:r>
          </a:p>
          <a:p>
            <a:pPr lvl="2"/>
            <a:r>
              <a:rPr lang="en-GB" altLang="pl-PL" smtClean="0"/>
              <a:t>Trzeci poziom konspektu</a:t>
            </a:r>
          </a:p>
          <a:p>
            <a:pPr lvl="3"/>
            <a:r>
              <a:rPr lang="en-GB" altLang="pl-PL" smtClean="0"/>
              <a:t>Czwarty poziom konspektu</a:t>
            </a:r>
          </a:p>
          <a:p>
            <a:pPr lvl="4"/>
            <a:r>
              <a:rPr lang="en-GB" altLang="pl-PL" smtClean="0"/>
              <a:t>Piąty poziom konspektu</a:t>
            </a:r>
          </a:p>
          <a:p>
            <a:pPr lvl="4"/>
            <a:r>
              <a:rPr lang="en-GB" altLang="pl-PL" smtClean="0"/>
              <a:t>Szósty poziom konspektu</a:t>
            </a:r>
          </a:p>
          <a:p>
            <a:pPr lvl="4"/>
            <a:r>
              <a:rPr lang="en-GB" altLang="pl-PL" smtClean="0"/>
              <a:t>Siódmy poziom konspektu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742950" y="6248400"/>
            <a:ext cx="20637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altLang="pl-PL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384550" y="6248400"/>
            <a:ext cx="31369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altLang="pl-PL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099300" y="6248400"/>
            <a:ext cx="2016125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60" tIns="47880" rIns="95760" bIns="4788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fld id="{C306CB39-8D83-4E8C-A144-C0BB9A79568E}" type="slidenum">
              <a:rPr lang="en-GB" altLang="pl-PL"/>
              <a:pPr/>
              <a:t>‹#›</a:t>
            </a:fld>
            <a:endParaRPr lang="en-GB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92929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92929"/>
          </a:solidFill>
          <a:latin typeface="Times New Roman" pitchFamily="18" charset="0"/>
          <a:ea typeface="Lucida Sans Unicode" pitchFamily="34" charset="0"/>
          <a:cs typeface="Lucida Sans Unicode" pitchFamily="34" charset="0"/>
        </a:defRPr>
      </a:lvl2pPr>
      <a:lvl3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92929"/>
          </a:solidFill>
          <a:latin typeface="Times New Roman" pitchFamily="18" charset="0"/>
          <a:ea typeface="Lucida Sans Unicode" pitchFamily="34" charset="0"/>
          <a:cs typeface="Lucida Sans Unicode" pitchFamily="34" charset="0"/>
        </a:defRPr>
      </a:lvl3pPr>
      <a:lvl4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92929"/>
          </a:solidFill>
          <a:latin typeface="Times New Roman" pitchFamily="18" charset="0"/>
          <a:ea typeface="Lucida Sans Unicode" pitchFamily="34" charset="0"/>
          <a:cs typeface="Lucida Sans Unicode" pitchFamily="34" charset="0"/>
        </a:defRPr>
      </a:lvl4pPr>
      <a:lvl5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92929"/>
          </a:solidFill>
          <a:latin typeface="Times New Roman" pitchFamily="18" charset="0"/>
          <a:ea typeface="Lucida Sans Unicode" pitchFamily="34" charset="0"/>
          <a:cs typeface="Lucida Sans Unicode" pitchFamily="34" charset="0"/>
        </a:defRPr>
      </a:lvl5pPr>
      <a:lvl6pPr marL="2514600" indent="-2286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92929"/>
          </a:solidFill>
          <a:latin typeface="Times New Roman" pitchFamily="18" charset="0"/>
          <a:ea typeface="Lucida Sans Unicode" pitchFamily="34" charset="0"/>
          <a:cs typeface="Lucida Sans Unicode" pitchFamily="34" charset="0"/>
        </a:defRPr>
      </a:lvl6pPr>
      <a:lvl7pPr marL="2971800" indent="-2286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92929"/>
          </a:solidFill>
          <a:latin typeface="Times New Roman" pitchFamily="18" charset="0"/>
          <a:ea typeface="Lucida Sans Unicode" pitchFamily="34" charset="0"/>
          <a:cs typeface="Lucida Sans Unicode" pitchFamily="34" charset="0"/>
        </a:defRPr>
      </a:lvl7pPr>
      <a:lvl8pPr marL="3429000" indent="-2286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92929"/>
          </a:solidFill>
          <a:latin typeface="Times New Roman" pitchFamily="18" charset="0"/>
          <a:ea typeface="Lucida Sans Unicode" pitchFamily="34" charset="0"/>
          <a:cs typeface="Lucida Sans Unicode" pitchFamily="34" charset="0"/>
        </a:defRPr>
      </a:lvl8pPr>
      <a:lvl9pPr marL="3886200" indent="-2286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92929"/>
          </a:solidFill>
          <a:latin typeface="Times New Roman" pitchFamily="18" charset="0"/>
          <a:ea typeface="Lucida Sans Unicode" pitchFamily="34" charset="0"/>
          <a:cs typeface="Lucida Sans Unicode" pitchFamily="34" charset="0"/>
        </a:defRPr>
      </a:lvl9pPr>
    </p:titleStyle>
    <p:bodyStyle>
      <a:lvl1pPr marL="342900" indent="-342900" algn="l" defTabSz="449263" rtl="0" eaLnBrk="0" fontAlgn="base" hangingPunct="0">
        <a:lnSpc>
          <a:spcPct val="95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400">
          <a:solidFill>
            <a:srgbClr val="5F5F5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5000"/>
        </a:lnSpc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5F5F5F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5000"/>
        </a:lnSpc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500">
          <a:solidFill>
            <a:srgbClr val="5F5F5F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5000"/>
        </a:lnSpc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100">
          <a:solidFill>
            <a:srgbClr val="5F5F5F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5000"/>
        </a:lnSpc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100">
          <a:solidFill>
            <a:srgbClr val="5F5F5F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lnSpc>
          <a:spcPct val="95000"/>
        </a:lnSpc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100">
          <a:solidFill>
            <a:srgbClr val="5F5F5F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lnSpc>
          <a:spcPct val="95000"/>
        </a:lnSpc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100">
          <a:solidFill>
            <a:srgbClr val="5F5F5F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lnSpc>
          <a:spcPct val="95000"/>
        </a:lnSpc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100">
          <a:solidFill>
            <a:srgbClr val="5F5F5F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lnSpc>
          <a:spcPct val="95000"/>
        </a:lnSpc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100">
          <a:solidFill>
            <a:srgbClr val="5F5F5F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719931" y="404664"/>
            <a:ext cx="8352927" cy="2656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4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buSzPct val="100000"/>
            </a:pPr>
            <a:endParaRPr lang="pl-PL" altLang="pl-PL" sz="3600" b="1" i="1" dirty="0" smtClean="0">
              <a:solidFill>
                <a:srgbClr val="00808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algn="ctr" eaLnBrk="1" hangingPunct="1">
              <a:lnSpc>
                <a:spcPct val="150000"/>
              </a:lnSpc>
              <a:buSzPct val="100000"/>
            </a:pPr>
            <a:r>
              <a:rPr lang="pl-PL" altLang="pl-PL" sz="3600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Oferta Powiatowego Urzędu Pracy </a:t>
            </a:r>
            <a:endParaRPr lang="pl-PL" altLang="pl-PL" sz="3600" b="1" i="1" dirty="0">
              <a:solidFill>
                <a:srgbClr val="00808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algn="ctr" eaLnBrk="1" hangingPunct="1">
              <a:buSzPct val="100000"/>
            </a:pPr>
            <a:endParaRPr lang="pl-PL" altLang="pl-PL" sz="3000" b="1" i="1" dirty="0" smtClean="0">
              <a:solidFill>
                <a:srgbClr val="00808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algn="ctr" eaLnBrk="1" hangingPunct="1">
              <a:buSzPct val="100000"/>
            </a:pPr>
            <a:r>
              <a:rPr lang="pl-PL" altLang="pl-PL" sz="3000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dla </a:t>
            </a:r>
            <a:r>
              <a:rPr lang="pl-PL" altLang="pl-PL" sz="3000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osób bezrobotnych </a:t>
            </a:r>
            <a:r>
              <a:rPr lang="pl-PL" altLang="pl-PL" sz="3000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powyżej 30 r.ż.</a:t>
            </a:r>
            <a:endParaRPr lang="pl-PL" altLang="pl-PL" sz="2600" b="1" i="1" dirty="0">
              <a:solidFill>
                <a:srgbClr val="00808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6147" name="Line 2"/>
          <p:cNvSpPr>
            <a:spLocks noChangeShapeType="1"/>
          </p:cNvSpPr>
          <p:nvPr/>
        </p:nvSpPr>
        <p:spPr bwMode="auto">
          <a:xfrm>
            <a:off x="0" y="6858000"/>
            <a:ext cx="9297988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 dirty="0"/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6132513" y="3281363"/>
            <a:ext cx="7254875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altLang="pl-PL" dirty="0"/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4805363" y="3675063"/>
            <a:ext cx="298450" cy="29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altLang="pl-PL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9813"/>
            <a:ext cx="1439862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4113" y="5940425"/>
            <a:ext cx="1133475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" name="Text Box 1"/>
          <p:cNvSpPr txBox="1">
            <a:spLocks noChangeArrowheads="1"/>
          </p:cNvSpPr>
          <p:nvPr/>
        </p:nvSpPr>
        <p:spPr bwMode="auto">
          <a:xfrm>
            <a:off x="4096110" y="4941168"/>
            <a:ext cx="5832647" cy="1860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4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buSzPct val="100000"/>
            </a:pPr>
            <a:r>
              <a:rPr lang="pl-PL" altLang="pl-PL" sz="2200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Centrum Aktywizacji Zawodowej </a:t>
            </a:r>
            <a:r>
              <a:rPr lang="pl-PL" altLang="pl-PL" sz="2000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Powiatowego Urzędu Pracy we Wrocławiu</a:t>
            </a:r>
          </a:p>
          <a:p>
            <a:pPr eaLnBrk="1" hangingPunct="1">
              <a:buSzPct val="100000"/>
            </a:pPr>
            <a:r>
              <a:rPr lang="pl-PL" altLang="pl-PL" sz="2000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ul. Gliniana 20-22, </a:t>
            </a:r>
          </a:p>
          <a:p>
            <a:pPr eaLnBrk="1" hangingPunct="1">
              <a:buSzPct val="100000"/>
            </a:pPr>
            <a:r>
              <a:rPr lang="pl-PL" altLang="pl-PL" sz="2000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50-525 Wrocław</a:t>
            </a:r>
            <a:endParaRPr lang="pl-PL" altLang="pl-PL" sz="2000" b="1" i="1" dirty="0">
              <a:solidFill>
                <a:srgbClr val="00808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ext Box 1"/>
          <p:cNvSpPr txBox="1">
            <a:spLocks noChangeArrowheads="1"/>
          </p:cNvSpPr>
          <p:nvPr/>
        </p:nvSpPr>
        <p:spPr bwMode="auto">
          <a:xfrm>
            <a:off x="273274" y="919647"/>
            <a:ext cx="8843739" cy="493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  <a:defRPr/>
            </a:pPr>
            <a:endParaRPr lang="pl-PL" sz="2400" b="1" dirty="0" smtClean="0">
              <a:solidFill>
                <a:schemeClr val="tx1"/>
              </a:solidFill>
              <a:latin typeface="Tahoma" pitchFamily="32" charset="0"/>
            </a:endParaRPr>
          </a:p>
          <a:p>
            <a:pPr>
              <a:lnSpc>
                <a:spcPct val="95000"/>
              </a:lnSpc>
              <a:buClrTx/>
              <a:buFontTx/>
              <a:buNone/>
              <a:defRPr/>
            </a:pPr>
            <a:r>
              <a:rPr lang="pl-PL" sz="2400" b="1" dirty="0" smtClean="0">
                <a:solidFill>
                  <a:schemeClr val="tx1"/>
                </a:solidFill>
                <a:latin typeface="Tahoma" pitchFamily="32" charset="0"/>
              </a:rPr>
              <a:t>Podjęcie działalności gospodarczej</a:t>
            </a:r>
          </a:p>
        </p:txBody>
      </p:sp>
      <p:sp>
        <p:nvSpPr>
          <p:cNvPr id="93187" name="Text Box 2"/>
          <p:cNvSpPr txBox="1">
            <a:spLocks noChangeArrowheads="1"/>
          </p:cNvSpPr>
          <p:nvPr/>
        </p:nvSpPr>
        <p:spPr bwMode="auto">
          <a:xfrm>
            <a:off x="452438" y="1571625"/>
            <a:ext cx="8965852" cy="363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/>
          <a:lstStyle>
            <a:lvl1pPr marL="342900" indent="-319088"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1pPr>
            <a:lvl2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2pPr>
            <a:lvl3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3pPr>
            <a:lvl4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4pPr>
            <a:lvl5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9pPr>
          </a:lstStyle>
          <a:p>
            <a:pPr marL="23812" indent="0" algn="just" eaLnBrk="1" hangingPunct="1">
              <a:lnSpc>
                <a:spcPct val="150000"/>
              </a:lnSpc>
              <a:spcBef>
                <a:spcPts val="850"/>
              </a:spcBef>
              <a:buClrTx/>
            </a:pPr>
            <a:endParaRPr lang="pl-PL" sz="1800" dirty="0" smtClean="0">
              <a:solidFill>
                <a:srgbClr val="000000"/>
              </a:solidFill>
              <a:latin typeface="Tahoma" pitchFamily="34" charset="0"/>
            </a:endParaRPr>
          </a:p>
          <a:p>
            <a:pPr marL="23812" indent="0" algn="just" eaLnBrk="1" hangingPunct="1">
              <a:lnSpc>
                <a:spcPct val="150000"/>
              </a:lnSpc>
              <a:spcBef>
                <a:spcPts val="850"/>
              </a:spcBef>
              <a:buClrTx/>
            </a:pPr>
            <a:r>
              <a:rPr lang="pl-PL" sz="1800" b="1" dirty="0" smtClean="0">
                <a:solidFill>
                  <a:srgbClr val="000000"/>
                </a:solidFill>
                <a:latin typeface="Tahoma" pitchFamily="34" charset="0"/>
              </a:rPr>
              <a:t>Środki </a:t>
            </a:r>
            <a:r>
              <a:rPr lang="pl-PL" sz="1800" b="1" dirty="0">
                <a:solidFill>
                  <a:srgbClr val="000000"/>
                </a:solidFill>
                <a:latin typeface="Tahoma" pitchFamily="34" charset="0"/>
              </a:rPr>
              <a:t>są </a:t>
            </a:r>
            <a:r>
              <a:rPr lang="pl-PL" sz="1800" b="1" dirty="0" smtClean="0">
                <a:solidFill>
                  <a:srgbClr val="000000"/>
                </a:solidFill>
                <a:latin typeface="Tahoma" pitchFamily="34" charset="0"/>
              </a:rPr>
              <a:t>przyznawane </a:t>
            </a:r>
            <a:r>
              <a:rPr lang="pl-PL" sz="1800" b="1" dirty="0">
                <a:solidFill>
                  <a:srgbClr val="000000"/>
                </a:solidFill>
                <a:latin typeface="Tahoma" pitchFamily="34" charset="0"/>
              </a:rPr>
              <a:t>na podstawie pozytywnie rozpatrzonego wniosku</a:t>
            </a:r>
            <a:r>
              <a:rPr lang="pl-PL" sz="1800" dirty="0">
                <a:solidFill>
                  <a:srgbClr val="000000"/>
                </a:solidFill>
                <a:latin typeface="Tahoma" pitchFamily="34" charset="0"/>
              </a:rPr>
              <a:t>, który stanowi biznesplan zwierający między innymi: </a:t>
            </a:r>
          </a:p>
          <a:p>
            <a:pPr algn="just" eaLnBrk="1" hangingPunct="1">
              <a:spcBef>
                <a:spcPts val="850"/>
              </a:spcBef>
              <a:buClrTx/>
              <a:buFont typeface="Arial" pitchFamily="34" charset="0"/>
              <a:buChar char="•"/>
            </a:pPr>
            <a:r>
              <a:rPr lang="pl-PL" sz="1800" dirty="0">
                <a:solidFill>
                  <a:srgbClr val="000000"/>
                </a:solidFill>
                <a:latin typeface="Tahoma" pitchFamily="34" charset="0"/>
              </a:rPr>
              <a:t>szczegółowy opis planowanego przedsięwzięcia</a:t>
            </a:r>
          </a:p>
          <a:p>
            <a:pPr algn="just" eaLnBrk="1" hangingPunct="1">
              <a:spcBef>
                <a:spcPts val="850"/>
              </a:spcBef>
              <a:buClrTx/>
              <a:buFont typeface="Arial" pitchFamily="34" charset="0"/>
              <a:buChar char="•"/>
            </a:pPr>
            <a:r>
              <a:rPr lang="pl-PL" sz="1800" dirty="0">
                <a:solidFill>
                  <a:srgbClr val="000000"/>
                </a:solidFill>
                <a:latin typeface="Tahoma" pitchFamily="34" charset="0"/>
              </a:rPr>
              <a:t>planowane etapy rozwoju działalności</a:t>
            </a:r>
          </a:p>
          <a:p>
            <a:pPr algn="just" eaLnBrk="1" hangingPunct="1">
              <a:spcBef>
                <a:spcPts val="850"/>
              </a:spcBef>
              <a:buClrTx/>
              <a:buFont typeface="Arial" pitchFamily="34" charset="0"/>
              <a:buChar char="•"/>
            </a:pPr>
            <a:r>
              <a:rPr lang="pl-PL" sz="1800" dirty="0">
                <a:solidFill>
                  <a:srgbClr val="000000"/>
                </a:solidFill>
                <a:latin typeface="Tahoma" pitchFamily="34" charset="0"/>
              </a:rPr>
              <a:t>oczekiwane efekty ekonomiczne</a:t>
            </a:r>
          </a:p>
          <a:p>
            <a:pPr algn="just" eaLnBrk="1" hangingPunct="1">
              <a:spcBef>
                <a:spcPts val="850"/>
              </a:spcBef>
              <a:buClrTx/>
              <a:buFont typeface="Arial" pitchFamily="34" charset="0"/>
              <a:buChar char="•"/>
            </a:pPr>
            <a:r>
              <a:rPr lang="pl-PL" sz="1800" dirty="0">
                <a:solidFill>
                  <a:srgbClr val="000000"/>
                </a:solidFill>
                <a:latin typeface="Tahoma" pitchFamily="34" charset="0"/>
              </a:rPr>
              <a:t>specyfikację wnioskowanych wydatków w ramach przyznanych środków</a:t>
            </a:r>
          </a:p>
          <a:p>
            <a:pPr algn="just" eaLnBrk="1" hangingPunct="1">
              <a:spcBef>
                <a:spcPts val="850"/>
              </a:spcBef>
              <a:buClrTx/>
              <a:buFont typeface="Arial" pitchFamily="34" charset="0"/>
              <a:buChar char="•"/>
            </a:pPr>
            <a:r>
              <a:rPr lang="pl-PL" sz="1800" dirty="0">
                <a:solidFill>
                  <a:srgbClr val="000000"/>
                </a:solidFill>
                <a:latin typeface="Tahoma" pitchFamily="34" charset="0"/>
              </a:rPr>
              <a:t>proponowane zabezpieczenie zwrotu środków</a:t>
            </a:r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103241" y="55551"/>
            <a:ext cx="967095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4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buSzPct val="100000"/>
            </a:pPr>
            <a:r>
              <a:rPr lang="pl-PL" altLang="pl-PL" sz="2000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Oferta Powiatowego Urzędu Pracy </a:t>
            </a:r>
            <a:r>
              <a:rPr lang="pl-PL" altLang="pl-PL" sz="2000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dla </a:t>
            </a:r>
            <a:r>
              <a:rPr lang="pl-PL" altLang="pl-PL" sz="2000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osób bezrobotnych powyżej 30 r.ż.</a:t>
            </a:r>
          </a:p>
        </p:txBody>
      </p:sp>
      <p:pic>
        <p:nvPicPr>
          <p:cNvPr id="6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179280" y="6119640"/>
            <a:ext cx="1439640" cy="720360"/>
          </a:xfrm>
          <a:prstGeom prst="rect">
            <a:avLst/>
          </a:prstGeom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4113" y="5940425"/>
            <a:ext cx="1133475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50405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ext Box 1"/>
          <p:cNvSpPr txBox="1">
            <a:spLocks noChangeArrowheads="1"/>
          </p:cNvSpPr>
          <p:nvPr/>
        </p:nvSpPr>
        <p:spPr bwMode="auto">
          <a:xfrm>
            <a:off x="273274" y="919647"/>
            <a:ext cx="8843739" cy="493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  <a:defRPr/>
            </a:pPr>
            <a:endParaRPr lang="pl-PL" sz="2400" b="1" dirty="0" smtClean="0">
              <a:solidFill>
                <a:schemeClr val="tx1"/>
              </a:solidFill>
              <a:latin typeface="Tahoma" pitchFamily="32" charset="0"/>
            </a:endParaRPr>
          </a:p>
          <a:p>
            <a:pPr>
              <a:lnSpc>
                <a:spcPct val="95000"/>
              </a:lnSpc>
              <a:buClrTx/>
              <a:buFontTx/>
              <a:buNone/>
              <a:defRPr/>
            </a:pPr>
            <a:r>
              <a:rPr lang="pl-PL" sz="2400" b="1" dirty="0" smtClean="0">
                <a:solidFill>
                  <a:schemeClr val="tx1"/>
                </a:solidFill>
                <a:latin typeface="Tahoma" pitchFamily="32" charset="0"/>
              </a:rPr>
              <a:t>Podjęcie działalności gospodarczej</a:t>
            </a:r>
          </a:p>
        </p:txBody>
      </p:sp>
      <p:sp>
        <p:nvSpPr>
          <p:cNvPr id="93187" name="Text Box 2"/>
          <p:cNvSpPr txBox="1">
            <a:spLocks noChangeArrowheads="1"/>
          </p:cNvSpPr>
          <p:nvPr/>
        </p:nvSpPr>
        <p:spPr bwMode="auto">
          <a:xfrm>
            <a:off x="273274" y="1571625"/>
            <a:ext cx="9217024" cy="363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/>
          <a:lstStyle>
            <a:lvl1pPr marL="342900" indent="-319088"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1pPr>
            <a:lvl2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2pPr>
            <a:lvl3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3pPr>
            <a:lvl4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4pPr>
            <a:lvl5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9pPr>
          </a:lstStyle>
          <a:p>
            <a:pPr marL="23812" indent="0" algn="just" eaLnBrk="1" hangingPunct="1">
              <a:lnSpc>
                <a:spcPct val="150000"/>
              </a:lnSpc>
              <a:spcBef>
                <a:spcPts val="850"/>
              </a:spcBef>
              <a:buClrTx/>
            </a:pPr>
            <a:endParaRPr lang="pl-PL" sz="1800" b="1" dirty="0" smtClean="0">
              <a:solidFill>
                <a:srgbClr val="000000"/>
              </a:solidFill>
              <a:latin typeface="Tahoma" pitchFamily="34" charset="0"/>
            </a:endParaRPr>
          </a:p>
          <a:p>
            <a:pPr marL="23812" indent="0" algn="just" eaLnBrk="1" hangingPunct="1">
              <a:lnSpc>
                <a:spcPct val="150000"/>
              </a:lnSpc>
              <a:spcBef>
                <a:spcPts val="850"/>
              </a:spcBef>
              <a:buClrTx/>
            </a:pPr>
            <a:r>
              <a:rPr lang="pl-PL" sz="1800" b="1" dirty="0" smtClean="0">
                <a:solidFill>
                  <a:srgbClr val="000000"/>
                </a:solidFill>
                <a:latin typeface="Tahoma" pitchFamily="34" charset="0"/>
              </a:rPr>
              <a:t>Formą </a:t>
            </a:r>
            <a:r>
              <a:rPr lang="pl-PL" sz="1800" b="1" dirty="0">
                <a:solidFill>
                  <a:srgbClr val="000000"/>
                </a:solidFill>
                <a:latin typeface="Tahoma" pitchFamily="34" charset="0"/>
              </a:rPr>
              <a:t>zabezpieczenia zwrotu dofinansowania otrzymanego na podjęcie działalności gospodarczej, może być m.in.: </a:t>
            </a:r>
            <a:endParaRPr lang="pl-PL" sz="1800" b="1" dirty="0" smtClean="0">
              <a:solidFill>
                <a:srgbClr val="000000"/>
              </a:solidFill>
              <a:latin typeface="Tahoma" pitchFamily="34" charset="0"/>
            </a:endParaRPr>
          </a:p>
          <a:p>
            <a:pPr marL="309562" indent="-285750" algn="just" eaLnBrk="1" hangingPunct="1">
              <a:spcBef>
                <a:spcPts val="850"/>
              </a:spcBef>
              <a:buClrTx/>
              <a:buFont typeface="Arial" pitchFamily="34" charset="0"/>
              <a:buChar char="•"/>
            </a:pPr>
            <a:r>
              <a:rPr lang="pl-PL" sz="1800" dirty="0" smtClean="0">
                <a:solidFill>
                  <a:srgbClr val="000000"/>
                </a:solidFill>
                <a:latin typeface="Tahoma" pitchFamily="34" charset="0"/>
              </a:rPr>
              <a:t>poręczenie</a:t>
            </a:r>
            <a:r>
              <a:rPr lang="pl-PL" sz="1800" dirty="0">
                <a:solidFill>
                  <a:srgbClr val="000000"/>
                </a:solidFill>
                <a:latin typeface="Tahoma" pitchFamily="34" charset="0"/>
              </a:rPr>
              <a:t>, </a:t>
            </a:r>
            <a:endParaRPr lang="pl-PL" sz="1800" dirty="0" smtClean="0">
              <a:solidFill>
                <a:srgbClr val="000000"/>
              </a:solidFill>
              <a:latin typeface="Tahoma" pitchFamily="34" charset="0"/>
            </a:endParaRPr>
          </a:p>
          <a:p>
            <a:pPr marL="309562" indent="-285750" algn="just" eaLnBrk="1" hangingPunct="1">
              <a:spcBef>
                <a:spcPts val="850"/>
              </a:spcBef>
              <a:buClrTx/>
              <a:buFont typeface="Arial" pitchFamily="34" charset="0"/>
              <a:buChar char="•"/>
            </a:pPr>
            <a:r>
              <a:rPr lang="pl-PL" sz="1800" dirty="0" smtClean="0">
                <a:solidFill>
                  <a:srgbClr val="000000"/>
                </a:solidFill>
                <a:latin typeface="Tahoma" pitchFamily="34" charset="0"/>
              </a:rPr>
              <a:t>weksel </a:t>
            </a:r>
            <a:r>
              <a:rPr lang="pl-PL" sz="1800" dirty="0">
                <a:solidFill>
                  <a:srgbClr val="000000"/>
                </a:solidFill>
                <a:latin typeface="Tahoma" pitchFamily="34" charset="0"/>
              </a:rPr>
              <a:t>z poręczeniem wekslowym (</a:t>
            </a:r>
            <a:r>
              <a:rPr lang="pl-PL" sz="1800" dirty="0" err="1">
                <a:solidFill>
                  <a:srgbClr val="000000"/>
                </a:solidFill>
                <a:latin typeface="Tahoma" pitchFamily="34" charset="0"/>
              </a:rPr>
              <a:t>aval</a:t>
            </a:r>
            <a:r>
              <a:rPr lang="pl-PL" sz="1800" dirty="0">
                <a:solidFill>
                  <a:srgbClr val="000000"/>
                </a:solidFill>
                <a:latin typeface="Tahoma" pitchFamily="34" charset="0"/>
              </a:rPr>
              <a:t>), </a:t>
            </a:r>
            <a:endParaRPr lang="pl-PL" sz="1800" dirty="0" smtClean="0">
              <a:solidFill>
                <a:srgbClr val="000000"/>
              </a:solidFill>
              <a:latin typeface="Tahoma" pitchFamily="34" charset="0"/>
            </a:endParaRPr>
          </a:p>
          <a:p>
            <a:pPr marL="309562" indent="-285750" algn="just" eaLnBrk="1" hangingPunct="1">
              <a:spcBef>
                <a:spcPts val="850"/>
              </a:spcBef>
              <a:buClrTx/>
              <a:buFont typeface="Arial" pitchFamily="34" charset="0"/>
              <a:buChar char="•"/>
            </a:pPr>
            <a:r>
              <a:rPr lang="pl-PL" sz="1800" dirty="0" smtClean="0">
                <a:solidFill>
                  <a:srgbClr val="000000"/>
                </a:solidFill>
                <a:latin typeface="Tahoma" pitchFamily="34" charset="0"/>
              </a:rPr>
              <a:t>blokada  </a:t>
            </a:r>
            <a:r>
              <a:rPr lang="pl-PL" sz="1800" dirty="0">
                <a:solidFill>
                  <a:srgbClr val="000000"/>
                </a:solidFill>
                <a:latin typeface="Tahoma" pitchFamily="34" charset="0"/>
              </a:rPr>
              <a:t>rachunku bankowego </a:t>
            </a:r>
            <a:endParaRPr lang="pl-PL" sz="1800" dirty="0" smtClean="0">
              <a:solidFill>
                <a:srgbClr val="000000"/>
              </a:solidFill>
              <a:latin typeface="Tahoma" pitchFamily="34" charset="0"/>
            </a:endParaRPr>
          </a:p>
          <a:p>
            <a:pPr marL="309562" indent="-285750" algn="just" eaLnBrk="1" hangingPunct="1">
              <a:spcBef>
                <a:spcPts val="850"/>
              </a:spcBef>
              <a:buClrTx/>
              <a:buFont typeface="Arial" pitchFamily="34" charset="0"/>
              <a:buChar char="•"/>
            </a:pPr>
            <a:r>
              <a:rPr lang="pl-PL" sz="1800" dirty="0" smtClean="0">
                <a:solidFill>
                  <a:srgbClr val="000000"/>
                </a:solidFill>
                <a:latin typeface="Tahoma" pitchFamily="34" charset="0"/>
              </a:rPr>
              <a:t>oraz </a:t>
            </a:r>
            <a:r>
              <a:rPr lang="pl-PL" sz="1800" dirty="0">
                <a:solidFill>
                  <a:srgbClr val="000000"/>
                </a:solidFill>
                <a:latin typeface="Tahoma" pitchFamily="34" charset="0"/>
              </a:rPr>
              <a:t>pozostałe formy przewidziane w rozporządzeniu Ministra, Rodziny Pracy </a:t>
            </a:r>
            <a:r>
              <a:rPr lang="pl-PL" sz="1800" dirty="0" smtClean="0">
                <a:solidFill>
                  <a:srgbClr val="000000"/>
                </a:solidFill>
                <a:latin typeface="Tahoma" pitchFamily="34" charset="0"/>
              </a:rPr>
              <a:t>i </a:t>
            </a:r>
            <a:r>
              <a:rPr lang="pl-PL" sz="1800" dirty="0">
                <a:solidFill>
                  <a:srgbClr val="000000"/>
                </a:solidFill>
                <a:latin typeface="Tahoma" pitchFamily="34" charset="0"/>
              </a:rPr>
              <a:t>Polityki Społecznej z dnia 14 lipca 2017 r. (Dz. U. z 2017r. poz. 1380</a:t>
            </a:r>
            <a:r>
              <a:rPr lang="pl-PL" sz="1800" dirty="0" smtClean="0">
                <a:solidFill>
                  <a:srgbClr val="000000"/>
                </a:solidFill>
                <a:latin typeface="Tahoma" pitchFamily="34" charset="0"/>
              </a:rPr>
              <a:t>) </a:t>
            </a:r>
            <a:endParaRPr lang="pl-PL" sz="1800" dirty="0">
              <a:solidFill>
                <a:srgbClr val="000000"/>
              </a:solidFill>
              <a:latin typeface="Tahoma" pitchFamily="34" charset="0"/>
            </a:endParaRPr>
          </a:p>
          <a:p>
            <a:pPr marL="23812" indent="0" algn="just" eaLnBrk="1" hangingPunct="1">
              <a:lnSpc>
                <a:spcPct val="150000"/>
              </a:lnSpc>
              <a:spcBef>
                <a:spcPts val="850"/>
              </a:spcBef>
              <a:buClrTx/>
            </a:pPr>
            <a:endParaRPr lang="pl-PL" sz="1800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103241" y="55551"/>
            <a:ext cx="967095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4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buSzPct val="100000"/>
            </a:pPr>
            <a:r>
              <a:rPr lang="pl-PL" altLang="pl-PL" sz="2000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Oferta Powiatowego Urzędu Pracy </a:t>
            </a:r>
            <a:r>
              <a:rPr lang="pl-PL" altLang="pl-PL" sz="2000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dla </a:t>
            </a:r>
            <a:r>
              <a:rPr lang="pl-PL" altLang="pl-PL" sz="2000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osób bezrobotnych powyżej 30 r.ż.</a:t>
            </a:r>
          </a:p>
        </p:txBody>
      </p:sp>
      <p:pic>
        <p:nvPicPr>
          <p:cNvPr id="6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179280" y="6119640"/>
            <a:ext cx="1439640" cy="720360"/>
          </a:xfrm>
          <a:prstGeom prst="rect">
            <a:avLst/>
          </a:prstGeom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4113" y="5940425"/>
            <a:ext cx="1133475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59838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ext Box 1"/>
          <p:cNvSpPr txBox="1">
            <a:spLocks noChangeArrowheads="1"/>
          </p:cNvSpPr>
          <p:nvPr/>
        </p:nvSpPr>
        <p:spPr bwMode="auto">
          <a:xfrm>
            <a:off x="273274" y="919647"/>
            <a:ext cx="8843739" cy="493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  <a:defRPr/>
            </a:pPr>
            <a:endParaRPr lang="pl-PL" sz="2400" b="1" dirty="0" smtClean="0">
              <a:solidFill>
                <a:schemeClr val="tx1"/>
              </a:solidFill>
              <a:latin typeface="Tahoma" pitchFamily="32" charset="0"/>
            </a:endParaRPr>
          </a:p>
          <a:p>
            <a:pPr>
              <a:lnSpc>
                <a:spcPct val="95000"/>
              </a:lnSpc>
              <a:buClrTx/>
              <a:buFontTx/>
              <a:buNone/>
              <a:defRPr/>
            </a:pPr>
            <a:r>
              <a:rPr lang="pl-PL" sz="2400" b="1" dirty="0" smtClean="0">
                <a:solidFill>
                  <a:schemeClr val="tx1"/>
                </a:solidFill>
                <a:latin typeface="Tahoma" pitchFamily="32" charset="0"/>
              </a:rPr>
              <a:t>Podjęcie działalności gospodarczej</a:t>
            </a:r>
          </a:p>
        </p:txBody>
      </p:sp>
      <p:sp>
        <p:nvSpPr>
          <p:cNvPr id="93187" name="Text Box 2"/>
          <p:cNvSpPr txBox="1">
            <a:spLocks noChangeArrowheads="1"/>
          </p:cNvSpPr>
          <p:nvPr/>
        </p:nvSpPr>
        <p:spPr bwMode="auto">
          <a:xfrm>
            <a:off x="273274" y="1340768"/>
            <a:ext cx="9217024" cy="3863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/>
          <a:lstStyle>
            <a:lvl1pPr marL="342900" indent="-319088"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1pPr>
            <a:lvl2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2pPr>
            <a:lvl3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3pPr>
            <a:lvl4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4pPr>
            <a:lvl5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9pPr>
          </a:lstStyle>
          <a:p>
            <a:pPr marL="23812" indent="0" algn="just" eaLnBrk="1" hangingPunct="1">
              <a:lnSpc>
                <a:spcPct val="150000"/>
              </a:lnSpc>
              <a:spcBef>
                <a:spcPts val="850"/>
              </a:spcBef>
              <a:buClrTx/>
            </a:pPr>
            <a:r>
              <a:rPr lang="pl-PL" sz="1800" b="1" dirty="0" smtClean="0">
                <a:solidFill>
                  <a:srgbClr val="000000"/>
                </a:solidFill>
                <a:latin typeface="Tahoma" pitchFamily="34" charset="0"/>
              </a:rPr>
              <a:t>															          Dofinansowanie </a:t>
            </a:r>
            <a:r>
              <a:rPr lang="pl-PL" sz="1800" b="1" dirty="0">
                <a:solidFill>
                  <a:srgbClr val="000000"/>
                </a:solidFill>
                <a:latin typeface="Tahoma" pitchFamily="34" charset="0"/>
              </a:rPr>
              <a:t>nie może być przyznane:</a:t>
            </a:r>
          </a:p>
          <a:p>
            <a:pPr marL="366712" indent="-342900" algn="just" eaLnBrk="1" hangingPunct="1">
              <a:spcBef>
                <a:spcPts val="850"/>
              </a:spcBef>
              <a:buClrTx/>
              <a:buAutoNum type="arabicPeriod"/>
            </a:pPr>
            <a:r>
              <a:rPr lang="pl-PL" sz="1800" dirty="0" smtClean="0">
                <a:solidFill>
                  <a:srgbClr val="000000"/>
                </a:solidFill>
                <a:latin typeface="Tahoma" pitchFamily="34" charset="0"/>
              </a:rPr>
              <a:t>jeżeli </a:t>
            </a:r>
            <a:r>
              <a:rPr lang="pl-PL" sz="1800" dirty="0">
                <a:solidFill>
                  <a:srgbClr val="000000"/>
                </a:solidFill>
                <a:latin typeface="Tahoma" pitchFamily="34" charset="0"/>
              </a:rPr>
              <a:t>bezrobotny posiadał wpis do ewidencji działalności gospodarczej   </a:t>
            </a:r>
            <a:br>
              <a:rPr lang="pl-PL" sz="1800" dirty="0">
                <a:solidFill>
                  <a:srgbClr val="000000"/>
                </a:solidFill>
                <a:latin typeface="Tahoma" pitchFamily="34" charset="0"/>
              </a:rPr>
            </a:br>
            <a:r>
              <a:rPr lang="pl-PL" sz="1800" dirty="0" smtClean="0">
                <a:solidFill>
                  <a:srgbClr val="000000"/>
                </a:solidFill>
                <a:latin typeface="Tahoma" pitchFamily="34" charset="0"/>
              </a:rPr>
              <a:t>w </a:t>
            </a:r>
            <a:r>
              <a:rPr lang="pl-PL" sz="1800" dirty="0">
                <a:solidFill>
                  <a:srgbClr val="000000"/>
                </a:solidFill>
                <a:latin typeface="Tahoma" pitchFamily="34" charset="0"/>
              </a:rPr>
              <a:t>okresie 12 miesięcy bezpośrednio poprzedzających złożenie wniosku </a:t>
            </a:r>
            <a:br>
              <a:rPr lang="pl-PL" sz="1800" dirty="0">
                <a:solidFill>
                  <a:srgbClr val="000000"/>
                </a:solidFill>
                <a:latin typeface="Tahoma" pitchFamily="34" charset="0"/>
              </a:rPr>
            </a:br>
            <a:r>
              <a:rPr lang="pl-PL" sz="1800" dirty="0" smtClean="0">
                <a:solidFill>
                  <a:srgbClr val="000000"/>
                </a:solidFill>
                <a:latin typeface="Tahoma" pitchFamily="34" charset="0"/>
              </a:rPr>
              <a:t>o </a:t>
            </a:r>
            <a:r>
              <a:rPr lang="pl-PL" sz="1800" dirty="0">
                <a:solidFill>
                  <a:srgbClr val="000000"/>
                </a:solidFill>
                <a:latin typeface="Tahoma" pitchFamily="34" charset="0"/>
              </a:rPr>
              <a:t>przyznanie dofinansowania</a:t>
            </a:r>
            <a:r>
              <a:rPr lang="pl-PL" sz="1800" dirty="0" smtClean="0">
                <a:solidFill>
                  <a:srgbClr val="000000"/>
                </a:solidFill>
                <a:latin typeface="Tahoma" pitchFamily="34" charset="0"/>
              </a:rPr>
              <a:t>,</a:t>
            </a:r>
          </a:p>
          <a:p>
            <a:pPr marL="366712" indent="-342900" algn="just" eaLnBrk="1" hangingPunct="1">
              <a:spcBef>
                <a:spcPts val="850"/>
              </a:spcBef>
              <a:buClrTx/>
              <a:buAutoNum type="arabicPeriod"/>
            </a:pPr>
            <a:r>
              <a:rPr lang="pl-PL" sz="1800" dirty="0" smtClean="0">
                <a:solidFill>
                  <a:srgbClr val="000000"/>
                </a:solidFill>
                <a:latin typeface="Tahoma" pitchFamily="34" charset="0"/>
              </a:rPr>
              <a:t>jeżeli </a:t>
            </a:r>
            <a:r>
              <a:rPr lang="pl-PL" sz="1800" dirty="0">
                <a:solidFill>
                  <a:srgbClr val="000000"/>
                </a:solidFill>
                <a:latin typeface="Tahoma" pitchFamily="34" charset="0"/>
              </a:rPr>
              <a:t>bezrobotny otrzymał bezzwrotne środki z Funduszu Pracy lub inne bezzwrotne środki publiczne na podjęcie działalności gospodarczej lub rolniczej, założenie lub przystąpienie do spółdzielni socjalnej</a:t>
            </a:r>
            <a:r>
              <a:rPr lang="pl-PL" sz="1800" dirty="0" smtClean="0">
                <a:solidFill>
                  <a:srgbClr val="000000"/>
                </a:solidFill>
                <a:latin typeface="Tahoma" pitchFamily="34" charset="0"/>
              </a:rPr>
              <a:t>,</a:t>
            </a:r>
          </a:p>
          <a:p>
            <a:pPr marL="366712" indent="-342900" algn="just" eaLnBrk="1" hangingPunct="1">
              <a:spcBef>
                <a:spcPts val="850"/>
              </a:spcBef>
              <a:buClrTx/>
              <a:buAutoNum type="arabicPeriod"/>
            </a:pPr>
            <a:r>
              <a:rPr lang="pl-PL" sz="1800" dirty="0" smtClean="0">
                <a:solidFill>
                  <a:srgbClr val="000000"/>
                </a:solidFill>
                <a:latin typeface="Tahoma" pitchFamily="34" charset="0"/>
              </a:rPr>
              <a:t>jeżeli </a:t>
            </a:r>
            <a:r>
              <a:rPr lang="pl-PL" sz="1800" dirty="0">
                <a:solidFill>
                  <a:srgbClr val="000000"/>
                </a:solidFill>
                <a:latin typeface="Tahoma" pitchFamily="34" charset="0"/>
              </a:rPr>
              <a:t>bezrobotny ubiegający się o dofinansowanie ma zamiar przystąpić do istniejącej spółki cywilnej – zgodnie z wyjaśnieniami ministra właściwego ds. pracy</a:t>
            </a:r>
            <a:r>
              <a:rPr lang="pl-PL" sz="1800" dirty="0" smtClean="0">
                <a:solidFill>
                  <a:srgbClr val="000000"/>
                </a:solidFill>
                <a:latin typeface="Tahoma" pitchFamily="34" charset="0"/>
              </a:rPr>
              <a:t>,</a:t>
            </a:r>
          </a:p>
          <a:p>
            <a:pPr marL="23812" indent="0" algn="just" eaLnBrk="1" hangingPunct="1">
              <a:lnSpc>
                <a:spcPct val="150000"/>
              </a:lnSpc>
              <a:spcBef>
                <a:spcPts val="850"/>
              </a:spcBef>
              <a:buClrTx/>
            </a:pPr>
            <a:r>
              <a:rPr lang="pl-PL" sz="1800" dirty="0">
                <a:solidFill>
                  <a:srgbClr val="000000"/>
                </a:solidFill>
                <a:latin typeface="Tahoma" pitchFamily="34" charset="0"/>
              </a:rPr>
              <a:t>4.  jeżeli w okresie 12 miesięcy poprzedzających złożenie wniosku bezrobotny:</a:t>
            </a:r>
          </a:p>
          <a:p>
            <a:pPr marL="23812" indent="0" algn="just" eaLnBrk="1" hangingPunct="1">
              <a:spcBef>
                <a:spcPts val="850"/>
              </a:spcBef>
              <a:buClrTx/>
            </a:pPr>
            <a:r>
              <a:rPr lang="pl-PL" sz="1800" dirty="0">
                <a:solidFill>
                  <a:srgbClr val="000000"/>
                </a:solidFill>
                <a:latin typeface="Tahoma" pitchFamily="34" charset="0"/>
              </a:rPr>
              <a:t>a) odmówił bez uzasadnionej przyczyny, przyjęcia propozycji odpowiedniej pracy             	lub innej formy pomocy określonej w ustawie z dnia 20  kwietnia 2004r.                     	</a:t>
            </a:r>
            <a:endParaRPr lang="pl-PL" sz="1800" dirty="0" smtClean="0">
              <a:solidFill>
                <a:srgbClr val="000000"/>
              </a:solidFill>
              <a:latin typeface="Tahoma" pitchFamily="34" charset="0"/>
            </a:endParaRPr>
          </a:p>
          <a:p>
            <a:pPr marL="366712" indent="-342900" algn="just" eaLnBrk="1" hangingPunct="1">
              <a:spcBef>
                <a:spcPts val="850"/>
              </a:spcBef>
              <a:buClrTx/>
              <a:buAutoNum type="arabicPeriod"/>
            </a:pPr>
            <a:endParaRPr lang="pl-PL" sz="1800" dirty="0">
              <a:solidFill>
                <a:srgbClr val="000000"/>
              </a:solidFill>
              <a:latin typeface="Tahoma" pitchFamily="34" charset="0"/>
            </a:endParaRPr>
          </a:p>
          <a:p>
            <a:pPr marL="23812" indent="0" algn="just" eaLnBrk="1" hangingPunct="1">
              <a:lnSpc>
                <a:spcPct val="150000"/>
              </a:lnSpc>
              <a:spcBef>
                <a:spcPts val="850"/>
              </a:spcBef>
              <a:buClrTx/>
            </a:pPr>
            <a:endParaRPr lang="pl-PL" sz="1800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103241" y="55551"/>
            <a:ext cx="9670950" cy="709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4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buSzPct val="100000"/>
            </a:pPr>
            <a:r>
              <a:rPr lang="pl-PL" altLang="pl-PL" sz="2000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Oferta Powiatowego Urzędu Pracy </a:t>
            </a:r>
            <a:r>
              <a:rPr lang="pl-PL" altLang="pl-PL" sz="2000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dla </a:t>
            </a:r>
            <a:r>
              <a:rPr lang="pl-PL" altLang="pl-PL" sz="2000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osób bezrobotnych powyżej 30 r.ż.</a:t>
            </a:r>
          </a:p>
        </p:txBody>
      </p:sp>
      <p:pic>
        <p:nvPicPr>
          <p:cNvPr id="6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179280" y="6119640"/>
            <a:ext cx="1439640" cy="720360"/>
          </a:xfrm>
          <a:prstGeom prst="rect">
            <a:avLst/>
          </a:prstGeom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4113" y="5940425"/>
            <a:ext cx="1133475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12283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ext Box 1"/>
          <p:cNvSpPr txBox="1">
            <a:spLocks noChangeArrowheads="1"/>
          </p:cNvSpPr>
          <p:nvPr/>
        </p:nvSpPr>
        <p:spPr bwMode="auto">
          <a:xfrm>
            <a:off x="273274" y="919647"/>
            <a:ext cx="8843739" cy="493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  <a:defRPr/>
            </a:pPr>
            <a:endParaRPr lang="pl-PL" sz="2400" b="1" dirty="0" smtClean="0">
              <a:solidFill>
                <a:schemeClr val="tx1"/>
              </a:solidFill>
              <a:latin typeface="Tahoma" pitchFamily="32" charset="0"/>
            </a:endParaRPr>
          </a:p>
          <a:p>
            <a:pPr>
              <a:lnSpc>
                <a:spcPct val="95000"/>
              </a:lnSpc>
              <a:buClrTx/>
              <a:buFontTx/>
              <a:buNone/>
              <a:defRPr/>
            </a:pPr>
            <a:r>
              <a:rPr lang="pl-PL" sz="2400" b="1" dirty="0" smtClean="0">
                <a:solidFill>
                  <a:schemeClr val="tx1"/>
                </a:solidFill>
                <a:latin typeface="Tahoma" pitchFamily="32" charset="0"/>
              </a:rPr>
              <a:t>Podjęcie działalności gospodarczej</a:t>
            </a:r>
          </a:p>
        </p:txBody>
      </p:sp>
      <p:sp>
        <p:nvSpPr>
          <p:cNvPr id="93187" name="Text Box 2"/>
          <p:cNvSpPr txBox="1">
            <a:spLocks noChangeArrowheads="1"/>
          </p:cNvSpPr>
          <p:nvPr/>
        </p:nvSpPr>
        <p:spPr bwMode="auto">
          <a:xfrm>
            <a:off x="273274" y="1571625"/>
            <a:ext cx="9217024" cy="363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/>
          <a:lstStyle>
            <a:lvl1pPr marL="342900" indent="-319088"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1pPr>
            <a:lvl2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2pPr>
            <a:lvl3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3pPr>
            <a:lvl4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4pPr>
            <a:lvl5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9pPr>
          </a:lstStyle>
          <a:p>
            <a:pPr marL="23812" indent="0" algn="just" eaLnBrk="1" hangingPunct="1">
              <a:spcBef>
                <a:spcPts val="850"/>
              </a:spcBef>
              <a:buClrTx/>
            </a:pPr>
            <a:r>
              <a:rPr lang="pl-PL" sz="1800" dirty="0" smtClean="0">
                <a:solidFill>
                  <a:srgbClr val="000000"/>
                </a:solidFill>
                <a:latin typeface="Tahoma" pitchFamily="34" charset="0"/>
              </a:rPr>
              <a:t>	lub </a:t>
            </a:r>
            <a:r>
              <a:rPr lang="pl-PL" sz="1800" dirty="0">
                <a:solidFill>
                  <a:srgbClr val="000000"/>
                </a:solidFill>
                <a:latin typeface="Tahoma" pitchFamily="34" charset="0"/>
              </a:rPr>
              <a:t>innej formy pomocy określonej w ustawie z dnia </a:t>
            </a:r>
            <a:r>
              <a:rPr lang="pl-PL" sz="1800" dirty="0" smtClean="0">
                <a:solidFill>
                  <a:srgbClr val="000000"/>
                </a:solidFill>
                <a:latin typeface="Tahoma" pitchFamily="34" charset="0"/>
              </a:rPr>
              <a:t>20  </a:t>
            </a:r>
            <a:r>
              <a:rPr lang="pl-PL" sz="1800" dirty="0">
                <a:solidFill>
                  <a:srgbClr val="000000"/>
                </a:solidFill>
                <a:latin typeface="Tahoma" pitchFamily="34" charset="0"/>
              </a:rPr>
              <a:t>kwietnia 2004r. </a:t>
            </a:r>
            <a:r>
              <a:rPr lang="pl-PL" sz="1800" dirty="0" smtClean="0">
                <a:solidFill>
                  <a:srgbClr val="000000"/>
                </a:solidFill>
                <a:latin typeface="Tahoma" pitchFamily="34" charset="0"/>
              </a:rPr>
              <a:t>                    	o </a:t>
            </a:r>
            <a:r>
              <a:rPr lang="pl-PL" sz="1800" dirty="0">
                <a:solidFill>
                  <a:srgbClr val="000000"/>
                </a:solidFill>
                <a:latin typeface="Tahoma" pitchFamily="34" charset="0"/>
              </a:rPr>
              <a:t>promocji	zatrudnienia	 i instytucjach rynku </a:t>
            </a:r>
            <a:r>
              <a:rPr lang="pl-PL" sz="1800" dirty="0" smtClean="0">
                <a:solidFill>
                  <a:srgbClr val="000000"/>
                </a:solidFill>
                <a:latin typeface="Tahoma" pitchFamily="34" charset="0"/>
              </a:rPr>
              <a:t>pracy oraz </a:t>
            </a:r>
            <a:r>
              <a:rPr lang="pl-PL" sz="1800" dirty="0">
                <a:solidFill>
                  <a:srgbClr val="000000"/>
                </a:solidFill>
                <a:latin typeface="Tahoma" pitchFamily="34" charset="0"/>
              </a:rPr>
              <a:t>udziału w działaniach </a:t>
            </a:r>
            <a:r>
              <a:rPr lang="pl-PL" sz="1800" dirty="0" smtClean="0">
                <a:solidFill>
                  <a:srgbClr val="000000"/>
                </a:solidFill>
                <a:latin typeface="Tahoma" pitchFamily="34" charset="0"/>
              </a:rPr>
              <a:t>          	w ramach </a:t>
            </a:r>
            <a:r>
              <a:rPr lang="pl-PL" sz="1800" dirty="0">
                <a:solidFill>
                  <a:srgbClr val="000000"/>
                </a:solidFill>
                <a:latin typeface="Tahoma" pitchFamily="34" charset="0"/>
              </a:rPr>
              <a:t>Programu Aktywizacja i  Integracja, </a:t>
            </a:r>
            <a:endParaRPr lang="pl-PL" sz="1800" dirty="0" smtClean="0">
              <a:solidFill>
                <a:srgbClr val="000000"/>
              </a:solidFill>
              <a:latin typeface="Tahoma" pitchFamily="34" charset="0"/>
            </a:endParaRPr>
          </a:p>
          <a:p>
            <a:pPr marL="23812" indent="0" algn="just" eaLnBrk="1" hangingPunct="1">
              <a:spcBef>
                <a:spcPts val="850"/>
              </a:spcBef>
              <a:buClrTx/>
            </a:pPr>
            <a:r>
              <a:rPr lang="pl-PL" sz="1800" dirty="0" smtClean="0">
                <a:solidFill>
                  <a:srgbClr val="000000"/>
                </a:solidFill>
                <a:latin typeface="Tahoma" pitchFamily="34" charset="0"/>
              </a:rPr>
              <a:t>b)	przerwał z własnej winy szkolenie, staż, realizację indywidualnego</a:t>
            </a:r>
            <a:br>
              <a:rPr lang="pl-PL" sz="1800" dirty="0" smtClean="0">
                <a:solidFill>
                  <a:srgbClr val="000000"/>
                </a:solidFill>
                <a:latin typeface="Tahoma" pitchFamily="34" charset="0"/>
              </a:rPr>
            </a:br>
            <a:r>
              <a:rPr lang="pl-PL" sz="1800" dirty="0" smtClean="0">
                <a:solidFill>
                  <a:srgbClr val="000000"/>
                </a:solidFill>
                <a:latin typeface="Tahoma" pitchFamily="34" charset="0"/>
              </a:rPr>
              <a:t>     planu działania,  udział w działaniach w ramach Programu Aktywizacja</a:t>
            </a:r>
            <a:br>
              <a:rPr lang="pl-PL" sz="1800" dirty="0" smtClean="0">
                <a:solidFill>
                  <a:srgbClr val="000000"/>
                </a:solidFill>
                <a:latin typeface="Tahoma" pitchFamily="34" charset="0"/>
              </a:rPr>
            </a:br>
            <a:r>
              <a:rPr lang="pl-PL" sz="1800" dirty="0" smtClean="0">
                <a:solidFill>
                  <a:srgbClr val="000000"/>
                </a:solidFill>
                <a:latin typeface="Tahoma" pitchFamily="34" charset="0"/>
              </a:rPr>
              <a:t>     i Integracja, o którym mowa w art. 62 ww. ustawy, wykonywanie prac społecznie </a:t>
            </a:r>
            <a:br>
              <a:rPr lang="pl-PL" sz="1800" dirty="0" smtClean="0">
                <a:solidFill>
                  <a:srgbClr val="000000"/>
                </a:solidFill>
                <a:latin typeface="Tahoma" pitchFamily="34" charset="0"/>
              </a:rPr>
            </a:br>
            <a:r>
              <a:rPr lang="pl-PL" sz="1800" dirty="0" smtClean="0">
                <a:solidFill>
                  <a:srgbClr val="000000"/>
                </a:solidFill>
                <a:latin typeface="Tahoma" pitchFamily="34" charset="0"/>
              </a:rPr>
              <a:t>     użytecznych lub innej formy pomocy określonej w ww. ustawie,</a:t>
            </a:r>
          </a:p>
          <a:p>
            <a:pPr marL="366712" indent="-342900" algn="just" eaLnBrk="1" hangingPunct="1">
              <a:spcBef>
                <a:spcPts val="850"/>
              </a:spcBef>
              <a:buClrTx/>
              <a:buAutoNum type="alphaLcParenR" startAt="3"/>
            </a:pPr>
            <a:r>
              <a:rPr lang="pl-PL" sz="1800" dirty="0" smtClean="0">
                <a:solidFill>
                  <a:srgbClr val="000000"/>
                </a:solidFill>
                <a:latin typeface="Tahoma" pitchFamily="34" charset="0"/>
              </a:rPr>
              <a:t>po </a:t>
            </a:r>
            <a:r>
              <a:rPr lang="pl-PL" sz="1800" dirty="0">
                <a:solidFill>
                  <a:srgbClr val="000000"/>
                </a:solidFill>
                <a:latin typeface="Tahoma" pitchFamily="34" charset="0"/>
              </a:rPr>
              <a:t>skierowaniu nie podjął szkolenia, przygotowania zawodowego </a:t>
            </a:r>
            <a:r>
              <a:rPr lang="pl-PL" sz="1800" dirty="0" smtClean="0">
                <a:solidFill>
                  <a:srgbClr val="000000"/>
                </a:solidFill>
                <a:latin typeface="Tahoma" pitchFamily="34" charset="0"/>
              </a:rPr>
              <a:t>dorosłych, stażu,    prac </a:t>
            </a:r>
            <a:r>
              <a:rPr lang="pl-PL" sz="1800" dirty="0">
                <a:solidFill>
                  <a:srgbClr val="000000"/>
                </a:solidFill>
                <a:latin typeface="Tahoma" pitchFamily="34" charset="0"/>
              </a:rPr>
              <a:t>społecznie użytecznych lub innej formy pomocy określonej w ww. ustawie</a:t>
            </a:r>
            <a:r>
              <a:rPr lang="pl-PL" sz="1800" dirty="0" smtClean="0">
                <a:solidFill>
                  <a:srgbClr val="000000"/>
                </a:solidFill>
                <a:latin typeface="Tahoma" pitchFamily="34" charset="0"/>
              </a:rPr>
              <a:t>,</a:t>
            </a:r>
          </a:p>
          <a:p>
            <a:pPr marL="23812" indent="0" algn="just" eaLnBrk="1" hangingPunct="1">
              <a:spcBef>
                <a:spcPts val="850"/>
              </a:spcBef>
            </a:pPr>
            <a:endParaRPr lang="pl-PL" sz="1800" dirty="0" smtClean="0">
              <a:solidFill>
                <a:srgbClr val="000000"/>
              </a:solidFill>
              <a:latin typeface="Tahoma" pitchFamily="34" charset="0"/>
            </a:endParaRPr>
          </a:p>
          <a:p>
            <a:pPr marL="23812" indent="0" algn="just" eaLnBrk="1" hangingPunct="1">
              <a:spcBef>
                <a:spcPts val="850"/>
              </a:spcBef>
            </a:pPr>
            <a:r>
              <a:rPr lang="pl-PL" sz="1800" dirty="0" smtClean="0">
                <a:solidFill>
                  <a:srgbClr val="000000"/>
                </a:solidFill>
                <a:latin typeface="Tahoma" pitchFamily="34" charset="0"/>
              </a:rPr>
              <a:t>5. jeżeli </a:t>
            </a:r>
            <a:r>
              <a:rPr lang="pl-PL" sz="1800" dirty="0">
                <a:solidFill>
                  <a:srgbClr val="000000"/>
                </a:solidFill>
                <a:latin typeface="Tahoma" pitchFamily="34" charset="0"/>
              </a:rPr>
              <a:t>działalność, która ma być podjęta w ramach dofinansowania stanowi 	przejęcie                       </a:t>
            </a:r>
            <a:endParaRPr lang="pl-PL" sz="1800" dirty="0" smtClean="0">
              <a:solidFill>
                <a:srgbClr val="000000"/>
              </a:solidFill>
              <a:latin typeface="Tahoma" pitchFamily="34" charset="0"/>
            </a:endParaRPr>
          </a:p>
          <a:p>
            <a:pPr marL="23812" indent="0" algn="just" eaLnBrk="1" hangingPunct="1">
              <a:spcBef>
                <a:spcPts val="850"/>
              </a:spcBef>
            </a:pPr>
            <a:r>
              <a:rPr lang="pl-PL" sz="1800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pl-PL" sz="1800" dirty="0" smtClean="0">
                <a:solidFill>
                  <a:srgbClr val="000000"/>
                </a:solidFill>
                <a:latin typeface="Tahoma" pitchFamily="34" charset="0"/>
              </a:rPr>
              <a:t>   innej </a:t>
            </a:r>
            <a:r>
              <a:rPr lang="pl-PL" sz="1800" dirty="0">
                <a:solidFill>
                  <a:srgbClr val="000000"/>
                </a:solidFill>
                <a:latin typeface="Tahoma" pitchFamily="34" charset="0"/>
              </a:rPr>
              <a:t>działalności, wzmocnienie lub rozszerzenie działalności już istniejącej na rynku.</a:t>
            </a:r>
          </a:p>
          <a:p>
            <a:pPr marL="23812" indent="0" algn="just" eaLnBrk="1" hangingPunct="1">
              <a:spcBef>
                <a:spcPts val="850"/>
              </a:spcBef>
              <a:buClrTx/>
            </a:pPr>
            <a:endParaRPr lang="pl-PL" sz="1800" dirty="0">
              <a:solidFill>
                <a:srgbClr val="000000"/>
              </a:solidFill>
              <a:latin typeface="Tahoma" pitchFamily="34" charset="0"/>
            </a:endParaRPr>
          </a:p>
          <a:p>
            <a:pPr marL="23812" indent="0" algn="just" eaLnBrk="1" hangingPunct="1">
              <a:lnSpc>
                <a:spcPct val="150000"/>
              </a:lnSpc>
              <a:spcBef>
                <a:spcPts val="850"/>
              </a:spcBef>
              <a:buClrTx/>
            </a:pPr>
            <a:endParaRPr lang="pl-PL" sz="1800" dirty="0">
              <a:solidFill>
                <a:srgbClr val="000000"/>
              </a:solidFill>
              <a:latin typeface="Tahoma" pitchFamily="34" charset="0"/>
            </a:endParaRPr>
          </a:p>
          <a:p>
            <a:pPr marL="23812" indent="0" algn="just" eaLnBrk="1" hangingPunct="1">
              <a:lnSpc>
                <a:spcPct val="150000"/>
              </a:lnSpc>
              <a:spcBef>
                <a:spcPts val="850"/>
              </a:spcBef>
              <a:buClrTx/>
            </a:pPr>
            <a:endParaRPr lang="pl-PL" sz="1800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103241" y="55551"/>
            <a:ext cx="967095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4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buSzPct val="100000"/>
            </a:pPr>
            <a:r>
              <a:rPr lang="pl-PL" altLang="pl-PL" sz="2000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Oferta Powiatowego Urzędu Pracy </a:t>
            </a:r>
            <a:r>
              <a:rPr lang="pl-PL" altLang="pl-PL" sz="2000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dla </a:t>
            </a:r>
            <a:r>
              <a:rPr lang="pl-PL" altLang="pl-PL" sz="2000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osób bezrobotnych powyżej 30 r.ż.</a:t>
            </a:r>
          </a:p>
        </p:txBody>
      </p:sp>
      <p:pic>
        <p:nvPicPr>
          <p:cNvPr id="6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179280" y="6119640"/>
            <a:ext cx="1439640" cy="720360"/>
          </a:xfrm>
          <a:prstGeom prst="rect">
            <a:avLst/>
          </a:prstGeom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4113" y="5940425"/>
            <a:ext cx="1133475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7402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ext Box 1"/>
          <p:cNvSpPr txBox="1">
            <a:spLocks noChangeArrowheads="1"/>
          </p:cNvSpPr>
          <p:nvPr/>
        </p:nvSpPr>
        <p:spPr bwMode="auto">
          <a:xfrm>
            <a:off x="273274" y="919647"/>
            <a:ext cx="8843739" cy="493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  <a:defRPr/>
            </a:pPr>
            <a:endParaRPr lang="pl-PL" sz="2400" b="1" dirty="0" smtClean="0">
              <a:solidFill>
                <a:schemeClr val="tx1"/>
              </a:solidFill>
              <a:latin typeface="Tahoma" pitchFamily="32" charset="0"/>
            </a:endParaRPr>
          </a:p>
          <a:p>
            <a:pPr>
              <a:lnSpc>
                <a:spcPct val="95000"/>
              </a:lnSpc>
              <a:buClrTx/>
              <a:buFontTx/>
              <a:buNone/>
              <a:defRPr/>
            </a:pPr>
            <a:r>
              <a:rPr lang="pl-PL" sz="2400" b="1" dirty="0" smtClean="0">
                <a:solidFill>
                  <a:schemeClr val="tx1"/>
                </a:solidFill>
                <a:latin typeface="Tahoma" pitchFamily="32" charset="0"/>
              </a:rPr>
              <a:t>Podjęcie działalności gospodarczej</a:t>
            </a:r>
          </a:p>
        </p:txBody>
      </p:sp>
      <p:sp>
        <p:nvSpPr>
          <p:cNvPr id="93187" name="Text Box 2"/>
          <p:cNvSpPr txBox="1">
            <a:spLocks noChangeArrowheads="1"/>
          </p:cNvSpPr>
          <p:nvPr/>
        </p:nvSpPr>
        <p:spPr bwMode="auto">
          <a:xfrm>
            <a:off x="273274" y="1772817"/>
            <a:ext cx="9217024" cy="3431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/>
          <a:lstStyle>
            <a:lvl1pPr marL="342900" indent="-319088"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1pPr>
            <a:lvl2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2pPr>
            <a:lvl3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3pPr>
            <a:lvl4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4pPr>
            <a:lvl5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9pPr>
          </a:lstStyle>
          <a:p>
            <a:pPr marL="23812" indent="0" algn="just" eaLnBrk="1" hangingPunct="1">
              <a:spcBef>
                <a:spcPts val="850"/>
              </a:spcBef>
              <a:buClrTx/>
            </a:pPr>
            <a:r>
              <a:rPr lang="pl-PL" sz="1800" dirty="0" smtClean="0">
                <a:solidFill>
                  <a:srgbClr val="000000"/>
                </a:solidFill>
                <a:latin typeface="Tahoma" pitchFamily="34" charset="0"/>
              </a:rPr>
              <a:t>Podpisując </a:t>
            </a:r>
            <a:r>
              <a:rPr lang="pl-PL" sz="1800" dirty="0">
                <a:solidFill>
                  <a:srgbClr val="000000"/>
                </a:solidFill>
                <a:latin typeface="Tahoma" pitchFamily="34" charset="0"/>
              </a:rPr>
              <a:t>umowę o dofinansowanie Dotowany zobowiązuje się między innymi do</a:t>
            </a:r>
            <a:r>
              <a:rPr lang="pl-PL" sz="1800" dirty="0" smtClean="0">
                <a:solidFill>
                  <a:srgbClr val="000000"/>
                </a:solidFill>
                <a:latin typeface="Tahoma" pitchFamily="34" charset="0"/>
              </a:rPr>
              <a:t>:</a:t>
            </a:r>
          </a:p>
          <a:p>
            <a:pPr marL="23812" indent="0" algn="just" eaLnBrk="1" hangingPunct="1">
              <a:spcBef>
                <a:spcPts val="850"/>
              </a:spcBef>
              <a:buClrTx/>
            </a:pPr>
            <a:endParaRPr lang="pl-PL" sz="1800" dirty="0">
              <a:solidFill>
                <a:srgbClr val="000000"/>
              </a:solidFill>
              <a:latin typeface="Tahoma" pitchFamily="34" charset="0"/>
            </a:endParaRPr>
          </a:p>
          <a:p>
            <a:pPr marL="23812" indent="0" algn="just" eaLnBrk="1" hangingPunct="1">
              <a:spcBef>
                <a:spcPts val="850"/>
              </a:spcBef>
              <a:buClrTx/>
            </a:pPr>
            <a:r>
              <a:rPr lang="pl-PL" sz="1800" dirty="0">
                <a:solidFill>
                  <a:srgbClr val="000000"/>
                </a:solidFill>
                <a:latin typeface="Tahoma" pitchFamily="34" charset="0"/>
              </a:rPr>
              <a:t> </a:t>
            </a:r>
            <a:r>
              <a:rPr lang="pl-PL" sz="1800" dirty="0" smtClean="0">
                <a:solidFill>
                  <a:srgbClr val="000000"/>
                </a:solidFill>
                <a:latin typeface="Tahoma" pitchFamily="34" charset="0"/>
              </a:rPr>
              <a:t>•</a:t>
            </a:r>
            <a:r>
              <a:rPr lang="pl-PL" sz="1800" dirty="0">
                <a:solidFill>
                  <a:srgbClr val="000000"/>
                </a:solidFill>
                <a:latin typeface="Tahoma" pitchFamily="34" charset="0"/>
              </a:rPr>
              <a:t>	wydatkowania i rozliczenia otrzymanych środków zgodnie ze złożonym   	wnioskiem</a:t>
            </a:r>
          </a:p>
          <a:p>
            <a:pPr marL="23812" indent="0" algn="just" eaLnBrk="1" hangingPunct="1">
              <a:spcBef>
                <a:spcPts val="850"/>
              </a:spcBef>
              <a:buClrTx/>
            </a:pPr>
            <a:r>
              <a:rPr lang="pl-PL" sz="1800" dirty="0">
                <a:solidFill>
                  <a:srgbClr val="000000"/>
                </a:solidFill>
                <a:latin typeface="Tahoma" pitchFamily="34" charset="0"/>
              </a:rPr>
              <a:t>•	prowadzenia działalności gospodarczej przez okres nie krótszy niż 12 miesięcy</a:t>
            </a:r>
          </a:p>
          <a:p>
            <a:pPr marL="23812" indent="0" algn="just" eaLnBrk="1" hangingPunct="1">
              <a:spcBef>
                <a:spcPts val="850"/>
              </a:spcBef>
              <a:buClrTx/>
            </a:pPr>
            <a:r>
              <a:rPr lang="pl-PL" sz="1800" dirty="0">
                <a:solidFill>
                  <a:srgbClr val="000000"/>
                </a:solidFill>
                <a:latin typeface="Tahoma" pitchFamily="34" charset="0"/>
              </a:rPr>
              <a:t>•	nieskładania wniosku o zawieszenie  prowadzenia  działalności  gospodarczej  </a:t>
            </a:r>
            <a:r>
              <a:rPr lang="pl-PL" sz="1800" dirty="0" smtClean="0">
                <a:solidFill>
                  <a:srgbClr val="000000"/>
                </a:solidFill>
                <a:latin typeface="Tahoma" pitchFamily="34" charset="0"/>
              </a:rPr>
              <a:t>                    	w </a:t>
            </a:r>
            <a:r>
              <a:rPr lang="pl-PL" sz="1800" dirty="0">
                <a:solidFill>
                  <a:srgbClr val="000000"/>
                </a:solidFill>
                <a:latin typeface="Tahoma" pitchFamily="34" charset="0"/>
              </a:rPr>
              <a:t>okresie 12 miesięcy po dniu jej podjęcia</a:t>
            </a:r>
          </a:p>
          <a:p>
            <a:pPr marL="23812" indent="0" algn="just" eaLnBrk="1" hangingPunct="1">
              <a:spcBef>
                <a:spcPts val="850"/>
              </a:spcBef>
              <a:buClrTx/>
            </a:pPr>
            <a:r>
              <a:rPr lang="pl-PL" sz="1800" dirty="0">
                <a:solidFill>
                  <a:srgbClr val="000000"/>
                </a:solidFill>
                <a:latin typeface="Tahoma" pitchFamily="34" charset="0"/>
              </a:rPr>
              <a:t>•	niepodejmowania zatrudnienia w okresie pierwszych 12 miesięcy prowadzenia 	działalności gospodarczej</a:t>
            </a:r>
          </a:p>
          <a:p>
            <a:pPr marL="23812" indent="0" algn="just" eaLnBrk="1" hangingPunct="1">
              <a:spcBef>
                <a:spcPts val="850"/>
              </a:spcBef>
              <a:buClrTx/>
            </a:pPr>
            <a:r>
              <a:rPr lang="pl-PL" sz="1800" dirty="0">
                <a:solidFill>
                  <a:srgbClr val="000000"/>
                </a:solidFill>
                <a:latin typeface="Tahoma" pitchFamily="34" charset="0"/>
              </a:rPr>
              <a:t>•	zwrotu równowartości odliczonego lub zwróconego (zgodnie z ustawą z dn. 	11.03.2004r.o podatku od towarów i usług) podatku naliczonego dotyczącego 	towarów i usług zakupionych w ramach przyznanego dofinansowania </a:t>
            </a:r>
          </a:p>
          <a:p>
            <a:pPr marL="23812" indent="0" algn="just" eaLnBrk="1" hangingPunct="1">
              <a:spcBef>
                <a:spcPts val="850"/>
              </a:spcBef>
              <a:buClrTx/>
            </a:pPr>
            <a:endParaRPr lang="pl-PL" sz="1800" dirty="0">
              <a:solidFill>
                <a:srgbClr val="000000"/>
              </a:solidFill>
              <a:latin typeface="Tahoma" pitchFamily="34" charset="0"/>
            </a:endParaRPr>
          </a:p>
          <a:p>
            <a:pPr marL="23812" indent="0" algn="just" eaLnBrk="1" hangingPunct="1">
              <a:lnSpc>
                <a:spcPct val="150000"/>
              </a:lnSpc>
              <a:spcBef>
                <a:spcPts val="850"/>
              </a:spcBef>
              <a:buClrTx/>
            </a:pPr>
            <a:endParaRPr lang="pl-PL" sz="1800" dirty="0">
              <a:solidFill>
                <a:srgbClr val="000000"/>
              </a:solidFill>
              <a:latin typeface="Tahoma" pitchFamily="34" charset="0"/>
            </a:endParaRPr>
          </a:p>
          <a:p>
            <a:pPr marL="23812" indent="0" algn="just" eaLnBrk="1" hangingPunct="1">
              <a:lnSpc>
                <a:spcPct val="150000"/>
              </a:lnSpc>
              <a:spcBef>
                <a:spcPts val="850"/>
              </a:spcBef>
              <a:buClrTx/>
            </a:pPr>
            <a:endParaRPr lang="pl-PL" sz="1800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103241" y="55551"/>
            <a:ext cx="967095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4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buSzPct val="100000"/>
            </a:pPr>
            <a:r>
              <a:rPr lang="pl-PL" altLang="pl-PL" sz="2000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Oferta Powiatowego Urzędu Pracy </a:t>
            </a:r>
            <a:r>
              <a:rPr lang="pl-PL" altLang="pl-PL" sz="2000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dla </a:t>
            </a:r>
            <a:r>
              <a:rPr lang="pl-PL" altLang="pl-PL" sz="2000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osób bezrobotnych powyżej 30 r.ż.</a:t>
            </a:r>
          </a:p>
        </p:txBody>
      </p:sp>
      <p:pic>
        <p:nvPicPr>
          <p:cNvPr id="6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179280" y="6119640"/>
            <a:ext cx="1439640" cy="720360"/>
          </a:xfrm>
          <a:prstGeom prst="rect">
            <a:avLst/>
          </a:prstGeom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4113" y="5940425"/>
            <a:ext cx="1133475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41164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ext Box 1"/>
          <p:cNvSpPr txBox="1">
            <a:spLocks noChangeArrowheads="1"/>
          </p:cNvSpPr>
          <p:nvPr/>
        </p:nvSpPr>
        <p:spPr bwMode="auto">
          <a:xfrm>
            <a:off x="273274" y="919647"/>
            <a:ext cx="8843739" cy="493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  <a:defRPr/>
            </a:pPr>
            <a:endParaRPr lang="pl-PL" sz="2400" b="1" dirty="0" smtClean="0">
              <a:solidFill>
                <a:schemeClr val="tx1"/>
              </a:solidFill>
              <a:latin typeface="Tahoma" pitchFamily="32" charset="0"/>
            </a:endParaRPr>
          </a:p>
          <a:p>
            <a:pPr>
              <a:lnSpc>
                <a:spcPct val="95000"/>
              </a:lnSpc>
              <a:buClrTx/>
              <a:buFontTx/>
              <a:buNone/>
              <a:defRPr/>
            </a:pPr>
            <a:r>
              <a:rPr lang="pl-PL" sz="2400" b="1" dirty="0" smtClean="0">
                <a:solidFill>
                  <a:schemeClr val="tx1"/>
                </a:solidFill>
                <a:latin typeface="Tahoma" pitchFamily="32" charset="0"/>
              </a:rPr>
              <a:t>Podjęcie działalności gospodarczej</a:t>
            </a:r>
          </a:p>
        </p:txBody>
      </p:sp>
      <p:sp>
        <p:nvSpPr>
          <p:cNvPr id="93187" name="Text Box 2"/>
          <p:cNvSpPr txBox="1">
            <a:spLocks noChangeArrowheads="1"/>
          </p:cNvSpPr>
          <p:nvPr/>
        </p:nvSpPr>
        <p:spPr bwMode="auto">
          <a:xfrm>
            <a:off x="273274" y="1772817"/>
            <a:ext cx="9217024" cy="3431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/>
          <a:lstStyle>
            <a:lvl1pPr marL="342900" indent="-319088"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1pPr>
            <a:lvl2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2pPr>
            <a:lvl3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3pPr>
            <a:lvl4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4pPr>
            <a:lvl5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9pPr>
          </a:lstStyle>
          <a:p>
            <a:pPr marL="23812" indent="0" algn="just" eaLnBrk="1" hangingPunct="1">
              <a:spcBef>
                <a:spcPts val="850"/>
              </a:spcBef>
              <a:buClrTx/>
            </a:pPr>
            <a:r>
              <a:rPr lang="pl-PL" sz="1800" dirty="0" smtClean="0">
                <a:solidFill>
                  <a:srgbClr val="000000"/>
                </a:solidFill>
                <a:latin typeface="Tahoma" pitchFamily="34" charset="0"/>
              </a:rPr>
              <a:t>Dotowany </a:t>
            </a:r>
            <a:r>
              <a:rPr lang="pl-PL" sz="1800" dirty="0">
                <a:solidFill>
                  <a:srgbClr val="000000"/>
                </a:solidFill>
                <a:latin typeface="Tahoma" pitchFamily="34" charset="0"/>
              </a:rPr>
              <a:t>jest zobowiązany do zwrotu, w ciągu 30 dni od dnia doręczenia wezwania, przyznanego dofinansowania wraz z odsetkami ustawowymi naliczonymi od dnia ich uzyskania, jeżeli między innymi:</a:t>
            </a:r>
          </a:p>
          <a:p>
            <a:pPr marL="23812" indent="0" algn="just" eaLnBrk="1" hangingPunct="1">
              <a:spcBef>
                <a:spcPts val="850"/>
              </a:spcBef>
              <a:buClrTx/>
            </a:pPr>
            <a:r>
              <a:rPr lang="pl-PL" sz="1800" dirty="0">
                <a:solidFill>
                  <a:srgbClr val="000000"/>
                </a:solidFill>
                <a:latin typeface="Tahoma" pitchFamily="34" charset="0"/>
              </a:rPr>
              <a:t> </a:t>
            </a:r>
          </a:p>
          <a:p>
            <a:pPr marL="23812" indent="0" algn="just" eaLnBrk="1" hangingPunct="1">
              <a:spcBef>
                <a:spcPts val="850"/>
              </a:spcBef>
              <a:buClrTx/>
            </a:pPr>
            <a:r>
              <a:rPr lang="pl-PL" sz="1800" dirty="0">
                <a:solidFill>
                  <a:srgbClr val="000000"/>
                </a:solidFill>
                <a:latin typeface="Tahoma" pitchFamily="34" charset="0"/>
              </a:rPr>
              <a:t>-	otrzymane środki wykorzysta niezgodnie z przeznaczeniem,</a:t>
            </a:r>
          </a:p>
          <a:p>
            <a:pPr marL="23812" indent="0" algn="just" eaLnBrk="1" hangingPunct="1">
              <a:spcBef>
                <a:spcPts val="850"/>
              </a:spcBef>
              <a:buClrTx/>
            </a:pPr>
            <a:r>
              <a:rPr lang="pl-PL" sz="1800" dirty="0">
                <a:solidFill>
                  <a:srgbClr val="000000"/>
                </a:solidFill>
                <a:latin typeface="Tahoma" pitchFamily="34" charset="0"/>
              </a:rPr>
              <a:t>-	będzie prowadził działalność gospodarczą przez okres krótszy niż 12 miesięcy,</a:t>
            </a:r>
          </a:p>
          <a:p>
            <a:pPr marL="23812" indent="0" algn="just" eaLnBrk="1" hangingPunct="1">
              <a:spcBef>
                <a:spcPts val="850"/>
              </a:spcBef>
              <a:buClrTx/>
            </a:pPr>
            <a:r>
              <a:rPr lang="pl-PL" sz="1800" dirty="0">
                <a:solidFill>
                  <a:srgbClr val="000000"/>
                </a:solidFill>
                <a:latin typeface="Tahoma" pitchFamily="34" charset="0"/>
              </a:rPr>
              <a:t>-	złoży wniosek o zawieszenie prowadzenia działalności gospodarczej w okresie 12 	miesięcy po dniu rozpoczęcia prowadzenia działalności gospodarczej,</a:t>
            </a:r>
          </a:p>
          <a:p>
            <a:pPr marL="23812" indent="0" algn="just" eaLnBrk="1" hangingPunct="1">
              <a:spcBef>
                <a:spcPts val="850"/>
              </a:spcBef>
              <a:buClrTx/>
            </a:pPr>
            <a:r>
              <a:rPr lang="pl-PL" sz="1800" dirty="0">
                <a:solidFill>
                  <a:srgbClr val="000000"/>
                </a:solidFill>
                <a:latin typeface="Tahoma" pitchFamily="34" charset="0"/>
              </a:rPr>
              <a:t>-	podejmie zatrudnienie w okresie pierwszych 12 miesięcy prowadzenia 	działalności 	gospodarczej,</a:t>
            </a:r>
          </a:p>
          <a:p>
            <a:pPr marL="23812" indent="0" algn="just" eaLnBrk="1" hangingPunct="1">
              <a:spcBef>
                <a:spcPts val="850"/>
              </a:spcBef>
              <a:buClrTx/>
            </a:pPr>
            <a:r>
              <a:rPr lang="pl-PL" sz="1800" dirty="0">
                <a:solidFill>
                  <a:srgbClr val="000000"/>
                </a:solidFill>
                <a:latin typeface="Tahoma" pitchFamily="34" charset="0"/>
              </a:rPr>
              <a:t>-	złożył niezgodne z prawdą oświadczenia.</a:t>
            </a:r>
          </a:p>
          <a:p>
            <a:pPr marL="23812" indent="0" algn="just" eaLnBrk="1" hangingPunct="1">
              <a:lnSpc>
                <a:spcPct val="150000"/>
              </a:lnSpc>
              <a:spcBef>
                <a:spcPts val="850"/>
              </a:spcBef>
              <a:buClrTx/>
            </a:pPr>
            <a:endParaRPr lang="pl-PL" sz="1800" dirty="0">
              <a:solidFill>
                <a:srgbClr val="000000"/>
              </a:solidFill>
              <a:latin typeface="Tahoma" pitchFamily="34" charset="0"/>
            </a:endParaRPr>
          </a:p>
          <a:p>
            <a:pPr marL="23812" indent="0" algn="just" eaLnBrk="1" hangingPunct="1">
              <a:lnSpc>
                <a:spcPct val="150000"/>
              </a:lnSpc>
              <a:spcBef>
                <a:spcPts val="850"/>
              </a:spcBef>
              <a:buClrTx/>
            </a:pPr>
            <a:endParaRPr lang="pl-PL" sz="1800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103241" y="55551"/>
            <a:ext cx="967095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4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buSzPct val="100000"/>
            </a:pPr>
            <a:r>
              <a:rPr lang="pl-PL" altLang="pl-PL" sz="2000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Oferta Powiatowego Urzędu Pracy </a:t>
            </a:r>
            <a:r>
              <a:rPr lang="pl-PL" altLang="pl-PL" sz="2000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dla </a:t>
            </a:r>
            <a:r>
              <a:rPr lang="pl-PL" altLang="pl-PL" sz="2000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osób bezrobotnych powyżej 30 r.ż.</a:t>
            </a:r>
          </a:p>
        </p:txBody>
      </p:sp>
      <p:pic>
        <p:nvPicPr>
          <p:cNvPr id="6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179280" y="6119640"/>
            <a:ext cx="1439640" cy="720360"/>
          </a:xfrm>
          <a:prstGeom prst="rect">
            <a:avLst/>
          </a:prstGeom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4113" y="5940425"/>
            <a:ext cx="1133475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28104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ext Box 1"/>
          <p:cNvSpPr txBox="1">
            <a:spLocks noChangeArrowheads="1"/>
          </p:cNvSpPr>
          <p:nvPr/>
        </p:nvSpPr>
        <p:spPr bwMode="auto">
          <a:xfrm>
            <a:off x="273274" y="919647"/>
            <a:ext cx="8843739" cy="493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  <a:defRPr/>
            </a:pPr>
            <a:endParaRPr lang="pl-PL" sz="2400" b="1" dirty="0" smtClean="0">
              <a:solidFill>
                <a:schemeClr val="tx1"/>
              </a:solidFill>
              <a:latin typeface="Tahoma" pitchFamily="32" charset="0"/>
            </a:endParaRPr>
          </a:p>
          <a:p>
            <a:pPr>
              <a:lnSpc>
                <a:spcPct val="95000"/>
              </a:lnSpc>
              <a:buClrTx/>
              <a:buFontTx/>
              <a:buNone/>
              <a:defRPr/>
            </a:pPr>
            <a:r>
              <a:rPr lang="pl-PL" sz="2400" b="1" dirty="0" smtClean="0">
                <a:solidFill>
                  <a:schemeClr val="tx1"/>
                </a:solidFill>
                <a:latin typeface="Tahoma" pitchFamily="32" charset="0"/>
              </a:rPr>
              <a:t>Podjęcie działalności gospodarczej</a:t>
            </a:r>
          </a:p>
        </p:txBody>
      </p:sp>
      <p:sp>
        <p:nvSpPr>
          <p:cNvPr id="93187" name="Text Box 2"/>
          <p:cNvSpPr txBox="1">
            <a:spLocks noChangeArrowheads="1"/>
          </p:cNvSpPr>
          <p:nvPr/>
        </p:nvSpPr>
        <p:spPr bwMode="auto">
          <a:xfrm>
            <a:off x="273274" y="1772817"/>
            <a:ext cx="9217024" cy="3431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/>
          <a:lstStyle>
            <a:lvl1pPr marL="342900" indent="-319088"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1pPr>
            <a:lvl2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2pPr>
            <a:lvl3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3pPr>
            <a:lvl4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4pPr>
            <a:lvl5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9pPr>
          </a:lstStyle>
          <a:p>
            <a:pPr marL="23812" indent="0" algn="just" eaLnBrk="1" hangingPunct="1">
              <a:spcBef>
                <a:spcPts val="850"/>
              </a:spcBef>
              <a:buClrTx/>
            </a:pPr>
            <a:endParaRPr lang="pl-PL" sz="1800" dirty="0">
              <a:solidFill>
                <a:srgbClr val="000000"/>
              </a:solidFill>
              <a:latin typeface="Tahoma" pitchFamily="34" charset="0"/>
            </a:endParaRPr>
          </a:p>
          <a:p>
            <a:pPr marL="23812" indent="0" algn="just" eaLnBrk="1" hangingPunct="1">
              <a:lnSpc>
                <a:spcPct val="150000"/>
              </a:lnSpc>
              <a:spcBef>
                <a:spcPts val="850"/>
              </a:spcBef>
              <a:buClrTx/>
            </a:pPr>
            <a:endParaRPr lang="pl-PL" sz="1800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103241" y="55551"/>
            <a:ext cx="967095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4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buSzPct val="100000"/>
            </a:pPr>
            <a:r>
              <a:rPr lang="pl-PL" altLang="pl-PL" sz="2000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Oferta Powiatowego Urzędu Pracy </a:t>
            </a:r>
            <a:r>
              <a:rPr lang="pl-PL" altLang="pl-PL" sz="2000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dla </a:t>
            </a:r>
            <a:r>
              <a:rPr lang="pl-PL" altLang="pl-PL" sz="2000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osób bezrobotnych powyżej 30 r.ż.</a:t>
            </a:r>
          </a:p>
        </p:txBody>
      </p:sp>
      <p:pic>
        <p:nvPicPr>
          <p:cNvPr id="6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179280" y="6119640"/>
            <a:ext cx="1439640" cy="720360"/>
          </a:xfrm>
          <a:prstGeom prst="rect">
            <a:avLst/>
          </a:prstGeom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4113" y="5940425"/>
            <a:ext cx="1133475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8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768475"/>
              </p:ext>
            </p:extLst>
          </p:nvPr>
        </p:nvGraphicFramePr>
        <p:xfrm>
          <a:off x="630461" y="1772817"/>
          <a:ext cx="8859837" cy="3594101"/>
        </p:xfrm>
        <a:graphic>
          <a:graphicData uri="http://schemas.openxmlformats.org/drawingml/2006/table">
            <a:tbl>
              <a:tblPr/>
              <a:tblGrid>
                <a:gridCol w="1320800"/>
                <a:gridCol w="7539037"/>
              </a:tblGrid>
              <a:tr h="4984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  <a:ea typeface="Microsoft YaHei" pitchFamily="32" charset="-122"/>
                          <a:cs typeface="Times New Roman" pitchFamily="16" charset="0"/>
                        </a:rPr>
                        <a:t>KROK I:</a:t>
                      </a:r>
                    </a:p>
                  </a:txBody>
                  <a:tcPr marL="36000" marR="36000" marT="219960" marB="36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  <a:ea typeface="Microsoft YaHei" pitchFamily="32" charset="-122"/>
                          <a:cs typeface="Times New Roman" pitchFamily="16" charset="0"/>
                        </a:rPr>
                        <a:t>ZŁOŻENIE WNIOSKU PRZEZ OSOBĘ BEZROBOTNĄ</a:t>
                      </a:r>
                    </a:p>
                  </a:txBody>
                  <a:tcPr marL="36000" marR="36000" marT="219960" marB="36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7413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  <a:ea typeface="Microsoft YaHei" pitchFamily="32" charset="-122"/>
                          <a:cs typeface="Times New Roman" pitchFamily="16" charset="0"/>
                        </a:rPr>
                        <a:t>KROK II:</a:t>
                      </a:r>
                    </a:p>
                  </a:txBody>
                  <a:tcPr marL="36000" marR="36000" marT="219960" marB="36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  <a:ea typeface="Microsoft YaHei" pitchFamily="32" charset="-122"/>
                          <a:cs typeface="Times New Roman" pitchFamily="16" charset="0"/>
                        </a:rPr>
                        <a:t>ROZPATRZENIE WNIOSKU I POWIADOMIENIE PISEMNE O STANOWISKU URZĘDU</a:t>
                      </a:r>
                    </a:p>
                  </a:txBody>
                  <a:tcPr marL="36000" marR="36000" marT="219960" marB="36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11144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  <a:ea typeface="Microsoft YaHei" pitchFamily="32" charset="-122"/>
                          <a:cs typeface="Times New Roman" pitchFamily="16" charset="0"/>
                        </a:rPr>
                        <a:t>KROK III:</a:t>
                      </a:r>
                    </a:p>
                  </a:txBody>
                  <a:tcPr marL="36000" marR="36000" marT="219960" marB="36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  <a:ea typeface="Microsoft YaHei" pitchFamily="32" charset="-122"/>
                          <a:cs typeface="Times New Roman" pitchFamily="16" charset="0"/>
                        </a:rPr>
                        <a:t>ZAWARCIE UMOWY CYWILNOPRAWNEJ Z OSOBĄ BEZROBOTNĄ WRAZ Z USTANOWIENIEM ZABEZPIECZENIA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  <a:ea typeface="Microsoft YaHei" pitchFamily="32" charset="-122"/>
                          <a:cs typeface="Times New Roman" pitchFamily="16" charset="0"/>
                        </a:rPr>
                        <a:t>(W PRZYPADKU POZYTYWNEGO ROZPATRZENIA WNIOSKU)</a:t>
                      </a:r>
                    </a:p>
                  </a:txBody>
                  <a:tcPr marL="36000" marR="36000" marT="219960" marB="36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  <a:ea typeface="Microsoft YaHei" pitchFamily="32" charset="-122"/>
                          <a:cs typeface="Times New Roman" pitchFamily="16" charset="0"/>
                        </a:rPr>
                        <a:t>KROK IV:</a:t>
                      </a:r>
                    </a:p>
                  </a:txBody>
                  <a:tcPr marL="36000" marR="36000" marT="219960" marB="36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  <a:ea typeface="Microsoft YaHei" pitchFamily="32" charset="-122"/>
                          <a:cs typeface="Times New Roman" pitchFamily="16" charset="0"/>
                        </a:rPr>
                        <a:t>WYPŁATA  PRZYZNANYCH ŚRODKÓW</a:t>
                      </a:r>
                    </a:p>
                  </a:txBody>
                  <a:tcPr marL="36000" marR="36000" marT="219960" marB="36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7413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  <a:ea typeface="Microsoft YaHei" pitchFamily="32" charset="-122"/>
                          <a:cs typeface="Times New Roman" pitchFamily="16" charset="0"/>
                        </a:rPr>
                        <a:t>KROK V:</a:t>
                      </a:r>
                    </a:p>
                  </a:txBody>
                  <a:tcPr marL="36000" marR="36000" marT="219960" marB="36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  <a:ea typeface="Microsoft YaHei" pitchFamily="32" charset="-122"/>
                          <a:cs typeface="Times New Roman" pitchFamily="16" charset="0"/>
                        </a:rPr>
                        <a:t>DZIEŃ PO OTRZYMANIU ŚRODKÓW REJESTRACJA DZIAŁALNOŚCI GOSPODARCZEJ</a:t>
                      </a:r>
                    </a:p>
                  </a:txBody>
                  <a:tcPr marL="36000" marR="36000" marT="219960" marB="36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23407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ext Box 1"/>
          <p:cNvSpPr txBox="1">
            <a:spLocks noChangeArrowheads="1"/>
          </p:cNvSpPr>
          <p:nvPr/>
        </p:nvSpPr>
        <p:spPr bwMode="auto">
          <a:xfrm>
            <a:off x="273274" y="919647"/>
            <a:ext cx="8843739" cy="493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  <a:defRPr/>
            </a:pPr>
            <a:endParaRPr lang="pl-PL" sz="2400" b="1" dirty="0" smtClean="0">
              <a:solidFill>
                <a:schemeClr val="tx1"/>
              </a:solidFill>
              <a:latin typeface="Tahoma" pitchFamily="32" charset="0"/>
            </a:endParaRPr>
          </a:p>
          <a:p>
            <a:pPr>
              <a:lnSpc>
                <a:spcPct val="95000"/>
              </a:lnSpc>
              <a:buClrTx/>
              <a:buFontTx/>
              <a:buNone/>
              <a:defRPr/>
            </a:pPr>
            <a:r>
              <a:rPr lang="pl-PL" sz="2400" b="1" dirty="0" smtClean="0">
                <a:solidFill>
                  <a:schemeClr val="tx1"/>
                </a:solidFill>
                <a:latin typeface="Tahoma" pitchFamily="32" charset="0"/>
              </a:rPr>
              <a:t>Podjęcie działalności gospodarczej</a:t>
            </a:r>
          </a:p>
        </p:txBody>
      </p:sp>
      <p:sp>
        <p:nvSpPr>
          <p:cNvPr id="93187" name="Text Box 2"/>
          <p:cNvSpPr txBox="1">
            <a:spLocks noChangeArrowheads="1"/>
          </p:cNvSpPr>
          <p:nvPr/>
        </p:nvSpPr>
        <p:spPr bwMode="auto">
          <a:xfrm>
            <a:off x="273274" y="1772817"/>
            <a:ext cx="9217024" cy="3431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/>
          <a:lstStyle>
            <a:lvl1pPr marL="342900" indent="-319088"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1pPr>
            <a:lvl2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2pPr>
            <a:lvl3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3pPr>
            <a:lvl4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4pPr>
            <a:lvl5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9pPr>
          </a:lstStyle>
          <a:p>
            <a:pPr marL="23812" indent="0" algn="just" eaLnBrk="1" hangingPunct="1">
              <a:spcBef>
                <a:spcPts val="850"/>
              </a:spcBef>
              <a:buClrTx/>
            </a:pPr>
            <a:endParaRPr lang="pl-PL" sz="1800" dirty="0">
              <a:solidFill>
                <a:srgbClr val="000000"/>
              </a:solidFill>
              <a:latin typeface="Tahoma" pitchFamily="34" charset="0"/>
            </a:endParaRPr>
          </a:p>
          <a:p>
            <a:pPr marL="23812" indent="0" algn="just" eaLnBrk="1" hangingPunct="1">
              <a:lnSpc>
                <a:spcPct val="150000"/>
              </a:lnSpc>
              <a:spcBef>
                <a:spcPts val="850"/>
              </a:spcBef>
              <a:buClrTx/>
            </a:pPr>
            <a:endParaRPr lang="pl-PL" sz="1800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103241" y="55551"/>
            <a:ext cx="967095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4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buSzPct val="100000"/>
            </a:pPr>
            <a:r>
              <a:rPr lang="pl-PL" altLang="pl-PL" sz="2000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Oferta Powiatowego Urzędu Pracy </a:t>
            </a:r>
            <a:r>
              <a:rPr lang="pl-PL" altLang="pl-PL" sz="2000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dla </a:t>
            </a:r>
            <a:r>
              <a:rPr lang="pl-PL" altLang="pl-PL" sz="2000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osób bezrobotnych powyżej 30 r.ż.</a:t>
            </a:r>
          </a:p>
        </p:txBody>
      </p:sp>
      <p:pic>
        <p:nvPicPr>
          <p:cNvPr id="6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179280" y="6119640"/>
            <a:ext cx="1439640" cy="720360"/>
          </a:xfrm>
          <a:prstGeom prst="rect">
            <a:avLst/>
          </a:prstGeom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4113" y="5940425"/>
            <a:ext cx="1133475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9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527648"/>
              </p:ext>
            </p:extLst>
          </p:nvPr>
        </p:nvGraphicFramePr>
        <p:xfrm>
          <a:off x="705321" y="1718743"/>
          <a:ext cx="8802219" cy="4092948"/>
        </p:xfrm>
        <a:graphic>
          <a:graphicData uri="http://schemas.openxmlformats.org/drawingml/2006/table">
            <a:tbl>
              <a:tblPr/>
              <a:tblGrid>
                <a:gridCol w="1313604"/>
                <a:gridCol w="7488615"/>
              </a:tblGrid>
              <a:tr h="4984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  <a:ea typeface="Microsoft YaHei" pitchFamily="32" charset="-122"/>
                          <a:cs typeface="Times New Roman" pitchFamily="16" charset="0"/>
                        </a:rPr>
                        <a:t>KROK VI:</a:t>
                      </a:r>
                    </a:p>
                  </a:txBody>
                  <a:tcPr marL="36000" marR="36000" marT="219960" marB="36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  <a:ea typeface="Microsoft YaHei" pitchFamily="32" charset="-122"/>
                          <a:cs typeface="Times New Roman" pitchFamily="16" charset="0"/>
                        </a:rPr>
                        <a:t> DOKONYWANIE ZAKUPÓW</a:t>
                      </a:r>
                    </a:p>
                  </a:txBody>
                  <a:tcPr marL="36000" marR="36000" marT="219960" marB="36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  <a:ea typeface="Microsoft YaHei" pitchFamily="32" charset="-122"/>
                          <a:cs typeface="Times New Roman" pitchFamily="16" charset="0"/>
                        </a:rPr>
                        <a:t>KROK VII:</a:t>
                      </a:r>
                    </a:p>
                  </a:txBody>
                  <a:tcPr marL="36000" marR="36000" marT="219960" marB="36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  <a:ea typeface="Microsoft YaHei" pitchFamily="32" charset="-122"/>
                          <a:cs typeface="Times New Roman" pitchFamily="16" charset="0"/>
                        </a:rPr>
                        <a:t>ROZLICZENIE PRZYZNANYCH ŚRODKÓW </a:t>
                      </a:r>
                    </a:p>
                  </a:txBody>
                  <a:tcPr marL="36000" marR="36000" marT="219960" marB="36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  <a:ea typeface="Microsoft YaHei" pitchFamily="32" charset="-122"/>
                          <a:cs typeface="Times New Roman" pitchFamily="16" charset="0"/>
                        </a:rPr>
                        <a:t>KROK VIII:</a:t>
                      </a:r>
                    </a:p>
                  </a:txBody>
                  <a:tcPr marL="36000" marR="36000" marT="219960" marB="36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  <a:ea typeface="Microsoft YaHei" pitchFamily="32" charset="-122"/>
                          <a:cs typeface="Times New Roman" pitchFamily="16" charset="0"/>
                        </a:rPr>
                        <a:t>ZWROT PODATKU VAT</a:t>
                      </a:r>
                    </a:p>
                  </a:txBody>
                  <a:tcPr marL="36000" marR="36000" marT="219960" marB="36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9858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  <a:ea typeface="Microsoft YaHei" pitchFamily="32" charset="-122"/>
                          <a:cs typeface="Times New Roman" pitchFamily="16" charset="0"/>
                        </a:rPr>
                        <a:t>KROK IX:</a:t>
                      </a:r>
                    </a:p>
                  </a:txBody>
                  <a:tcPr marL="36000" marR="36000" marT="219960" marB="36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  <a:ea typeface="Microsoft YaHei" pitchFamily="32" charset="-122"/>
                          <a:cs typeface="Times New Roman" pitchFamily="16" charset="0"/>
                        </a:rPr>
                        <a:t>ZŁOŻENIE DOKUMENTÓW POTWIERDZAJĄCYCH PROWADZENIE DZIAŁALNOŚCI GOSPODARCZEJ PRZEZ                 12 MIESIĘCY</a:t>
                      </a:r>
                    </a:p>
                  </a:txBody>
                  <a:tcPr marL="36000" marR="36000" marT="219960" marB="36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  <a:ea typeface="Microsoft YaHei" pitchFamily="32" charset="-122"/>
                          <a:cs typeface="Times New Roman" pitchFamily="16" charset="0"/>
                        </a:rPr>
                        <a:t>KROK X:</a:t>
                      </a:r>
                    </a:p>
                  </a:txBody>
                  <a:tcPr marL="36000" marR="36000" marT="219960" marB="36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  <a:ea typeface="Microsoft YaHei" pitchFamily="32" charset="-122"/>
                          <a:cs typeface="Times New Roman" pitchFamily="16" charset="0"/>
                        </a:rPr>
                        <a:t>ROZLICZENIE UMOWY</a:t>
                      </a:r>
                    </a:p>
                  </a:txBody>
                  <a:tcPr marL="36000" marR="36000" marT="219960" marB="36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  <a:ea typeface="Microsoft YaHei" pitchFamily="32" charset="-122"/>
                          <a:cs typeface="Times New Roman" pitchFamily="16" charset="0"/>
                        </a:rPr>
                        <a:t>KROK XI:</a:t>
                      </a:r>
                    </a:p>
                  </a:txBody>
                  <a:tcPr marL="36000" marR="36000" marT="219960" marB="36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  <a:ea typeface="Microsoft YaHei" pitchFamily="32" charset="-122"/>
                          <a:cs typeface="Times New Roman" pitchFamily="16" charset="0"/>
                        </a:rPr>
                        <a:t>ZAKOŃCZENIE UMOWY I ZWOLNIENIE ZABEZPIECZENIA PRZYZNANYCH ŚRODKÓW</a:t>
                      </a:r>
                    </a:p>
                  </a:txBody>
                  <a:tcPr marL="36000" marR="36000" marT="219960" marB="36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17951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9338" y="-171400"/>
            <a:ext cx="8263702" cy="2108953"/>
          </a:xfrm>
        </p:spPr>
        <p:txBody>
          <a:bodyPr/>
          <a:lstStyle/>
          <a:p>
            <a:r>
              <a:rPr lang="pl-PL" sz="3200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WSPARCIE OSÓB BEZROBOTNYCH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09578" y="2636912"/>
            <a:ext cx="6630485" cy="3832721"/>
          </a:xfrm>
        </p:spPr>
        <p:txBody>
          <a:bodyPr/>
          <a:lstStyle/>
          <a:p>
            <a:pPr marL="285750" lvl="0" indent="-285750">
              <a:buFont typeface="Wingdings" panose="05000000000000000000" pitchFamily="2" charset="2"/>
              <a:buChar char="§"/>
            </a:pPr>
            <a:endParaRPr lang="pl-PL" sz="1600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pl-PL" sz="1200" dirty="0"/>
          </a:p>
        </p:txBody>
      </p:sp>
      <p:sp>
        <p:nvSpPr>
          <p:cNvPr id="5" name="Elipsa 4"/>
          <p:cNvSpPr/>
          <p:nvPr/>
        </p:nvSpPr>
        <p:spPr bwMode="auto">
          <a:xfrm>
            <a:off x="3653870" y="2132856"/>
            <a:ext cx="2373590" cy="2376264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 eaLnBrk="1" hangingPunct="1">
              <a:buClr>
                <a:srgbClr val="000000"/>
              </a:buClr>
              <a:buSzPct val="100000"/>
            </a:pPr>
            <a:r>
              <a:rPr lang="pl-PL" sz="1400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Nabywanie                   i </a:t>
            </a:r>
            <a:r>
              <a:rPr lang="pl-PL" sz="14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zdobywanie doświadczenia zawodowego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pl-PL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Elipsa 7"/>
          <p:cNvSpPr/>
          <p:nvPr/>
        </p:nvSpPr>
        <p:spPr bwMode="auto">
          <a:xfrm>
            <a:off x="2217490" y="3645024"/>
            <a:ext cx="2373590" cy="2376264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buClr>
                <a:srgbClr val="000000"/>
              </a:buClr>
              <a:buSzPct val="100000"/>
            </a:pPr>
            <a:r>
              <a:rPr lang="pl-P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Wsparcie mobilności</a:t>
            </a:r>
            <a:endParaRPr kumimoji="0" lang="pl-PL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Elipsa 8"/>
          <p:cNvSpPr/>
          <p:nvPr/>
        </p:nvSpPr>
        <p:spPr bwMode="auto">
          <a:xfrm>
            <a:off x="5090964" y="3645024"/>
            <a:ext cx="2373590" cy="2376264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Clr>
                <a:srgbClr val="000000"/>
              </a:buClr>
              <a:buSzPct val="100000"/>
            </a:pPr>
            <a:r>
              <a:rPr lang="pl-PL" sz="1600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Wsparcie </a:t>
            </a:r>
            <a:r>
              <a:rPr lang="pl-PL" sz="16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zakładaniu </a:t>
            </a:r>
            <a:r>
              <a:rPr lang="pl-PL" sz="1600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i </a:t>
            </a:r>
            <a:r>
              <a:rPr lang="pl-PL" sz="16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prowadzeniu własnej działalności gospodarczej</a:t>
            </a:r>
            <a:endParaRPr kumimoji="0" lang="pl-PL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253079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790" y="5929970"/>
            <a:ext cx="1286799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60363" y="116632"/>
            <a:ext cx="9413875" cy="6017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eaLnBrk="1" hangingPunct="1"/>
            <a:endParaRPr lang="pl-PL" sz="22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endParaRPr lang="pl-PL" sz="2000" dirty="0" smtClean="0">
              <a:latin typeface="+mn-lt"/>
            </a:endParaRPr>
          </a:p>
          <a:p>
            <a:pPr algn="ctr"/>
            <a:endParaRPr lang="pl-PL" sz="20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pl-PL" sz="20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pl-PL" sz="20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pl-PL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Pracodawca</a:t>
            </a:r>
            <a:r>
              <a:rPr lang="pl-PL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który zamierza zatrudnić osobę bezrobotną</a:t>
            </a:r>
            <a:r>
              <a:rPr lang="pl-PL" sz="2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zarejestrowaną w Powiatowym Urzędzie Pracy, może ubiegać </a:t>
            </a:r>
            <a:r>
              <a:rPr lang="pl-PL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się o </a:t>
            </a:r>
            <a:r>
              <a:rPr lang="pl-PL" sz="2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wsparcie finansowe, związane z zatrudnieniem skierowanej osoby bezrobotnej. </a:t>
            </a:r>
            <a:endParaRPr lang="pl-PL" sz="20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pl-PL" sz="2000" u="sng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pl-PL" sz="2000" u="sng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Tego </a:t>
            </a:r>
            <a:r>
              <a:rPr lang="pl-PL" sz="2000" u="sng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rodzaju działanie przynosi obustronne korzyści: </a:t>
            </a:r>
            <a:endParaRPr lang="pl-PL" sz="2000" u="sng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pl-PL" sz="20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buAutoNum type="arabicParenR"/>
            </a:pPr>
            <a:r>
              <a:rPr lang="pl-PL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pracodawca </a:t>
            </a:r>
            <a:r>
              <a:rPr lang="pl-PL" sz="2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zmniejsza koszty związane z zatrudnieniem nowego pracownika</a:t>
            </a:r>
            <a:r>
              <a:rPr lang="pl-PL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</a:p>
          <a:p>
            <a:pPr marL="457200" indent="-457200">
              <a:buAutoNum type="arabicParenR"/>
            </a:pPr>
            <a:r>
              <a:rPr lang="pl-PL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osoba </a:t>
            </a:r>
            <a:r>
              <a:rPr lang="pl-PL" sz="2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bezrobotna ma w ten sposób większe szanse na znalezienie zatrudnienia</a:t>
            </a:r>
            <a:r>
              <a:rPr lang="pl-PL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endParaRPr lang="pl-PL" sz="2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9700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4596"/>
            <a:ext cx="1439862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103288" y="116632"/>
            <a:ext cx="967095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4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buSzPct val="100000"/>
            </a:pPr>
            <a:r>
              <a:rPr lang="pl-PL" altLang="pl-PL" sz="2000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Oferta Powiatowego Urzędu Pracy </a:t>
            </a:r>
            <a:r>
              <a:rPr lang="pl-PL" altLang="pl-PL" sz="2000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dla </a:t>
            </a:r>
            <a:r>
              <a:rPr lang="pl-PL" altLang="pl-PL" sz="2000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osób bezrobotnych powyżej 30 r.ż.</a:t>
            </a:r>
          </a:p>
        </p:txBody>
      </p:sp>
    </p:spTree>
    <p:extLst>
      <p:ext uri="{BB962C8B-B14F-4D97-AF65-F5344CB8AC3E}">
        <p14:creationId xmlns:p14="http://schemas.microsoft.com/office/powerpoint/2010/main" val="27315445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9813"/>
            <a:ext cx="1439862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4113" y="5940425"/>
            <a:ext cx="1133475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103241" y="55551"/>
            <a:ext cx="967095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4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buSzPct val="100000"/>
            </a:pPr>
            <a:r>
              <a:rPr lang="pl-PL" altLang="pl-PL" sz="2000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Oferta Powiatowego Urzędu Pracy </a:t>
            </a:r>
            <a:r>
              <a:rPr lang="pl-PL" altLang="pl-PL" sz="2000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dla </a:t>
            </a:r>
            <a:r>
              <a:rPr lang="pl-PL" altLang="pl-PL" sz="2000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osób bezrobotnych powyżej 30 r.ż.</a:t>
            </a:r>
          </a:p>
        </p:txBody>
      </p:sp>
      <p:sp>
        <p:nvSpPr>
          <p:cNvPr id="2" name="Prostokąt 1"/>
          <p:cNvSpPr/>
          <p:nvPr/>
        </p:nvSpPr>
        <p:spPr>
          <a:xfrm>
            <a:off x="719931" y="1268760"/>
            <a:ext cx="877954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200" b="1" dirty="0" smtClean="0">
                <a:solidFill>
                  <a:srgbClr val="29292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ZAKRES  PREZENTACJI:</a:t>
            </a:r>
          </a:p>
          <a:p>
            <a:pPr>
              <a:lnSpc>
                <a:spcPct val="150000"/>
              </a:lnSpc>
            </a:pPr>
            <a:endParaRPr lang="pl-PL" sz="2200" b="1" dirty="0">
              <a:solidFill>
                <a:srgbClr val="29292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2200" b="1" dirty="0" smtClean="0">
                <a:solidFill>
                  <a:srgbClr val="29292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pl-PL" sz="2200" b="1" dirty="0">
                <a:solidFill>
                  <a:srgbClr val="29292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pl-PL" sz="2200" dirty="0">
                <a:solidFill>
                  <a:srgbClr val="29292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pośrednictwo pracy</a:t>
            </a:r>
          </a:p>
          <a:p>
            <a:pPr>
              <a:lnSpc>
                <a:spcPct val="150000"/>
              </a:lnSpc>
            </a:pPr>
            <a:r>
              <a:rPr lang="pl-PL" sz="2200" b="1" dirty="0">
                <a:solidFill>
                  <a:srgbClr val="29292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2)</a:t>
            </a:r>
            <a:r>
              <a:rPr lang="pl-PL" sz="2200" dirty="0">
                <a:solidFill>
                  <a:srgbClr val="29292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poradnictwo zawodowe</a:t>
            </a:r>
          </a:p>
          <a:p>
            <a:pPr>
              <a:lnSpc>
                <a:spcPct val="150000"/>
              </a:lnSpc>
            </a:pPr>
            <a:r>
              <a:rPr lang="pl-PL" sz="2200" b="1" dirty="0">
                <a:solidFill>
                  <a:srgbClr val="29292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3)</a:t>
            </a:r>
            <a:r>
              <a:rPr lang="pl-PL" sz="2200" dirty="0">
                <a:solidFill>
                  <a:srgbClr val="29292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szkolenia</a:t>
            </a:r>
          </a:p>
          <a:p>
            <a:pPr>
              <a:lnSpc>
                <a:spcPct val="150000"/>
              </a:lnSpc>
            </a:pPr>
            <a:r>
              <a:rPr lang="pl-PL" sz="2200" b="1" dirty="0">
                <a:solidFill>
                  <a:srgbClr val="29292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4) </a:t>
            </a:r>
            <a:r>
              <a:rPr lang="pl-PL" sz="2200" dirty="0">
                <a:solidFill>
                  <a:srgbClr val="29292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środki na podjęcie działalności gospodarczej</a:t>
            </a:r>
          </a:p>
          <a:p>
            <a:pPr>
              <a:lnSpc>
                <a:spcPct val="150000"/>
              </a:lnSpc>
            </a:pPr>
            <a:r>
              <a:rPr lang="pl-PL" sz="2200" b="1" dirty="0">
                <a:solidFill>
                  <a:srgbClr val="29292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5) </a:t>
            </a:r>
            <a:r>
              <a:rPr lang="pl-PL" sz="2200" dirty="0">
                <a:solidFill>
                  <a:srgbClr val="29292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wsparcie finansowe pracodawców w tworzeniu nowych </a:t>
            </a:r>
          </a:p>
          <a:p>
            <a:pPr>
              <a:lnSpc>
                <a:spcPct val="150000"/>
              </a:lnSpc>
            </a:pPr>
            <a:r>
              <a:rPr lang="pl-PL" sz="2200" dirty="0">
                <a:solidFill>
                  <a:srgbClr val="29292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miejsc pracy dla bezrobotnych</a:t>
            </a:r>
          </a:p>
        </p:txBody>
      </p:sp>
    </p:spTree>
    <p:extLst>
      <p:ext uri="{BB962C8B-B14F-4D97-AF65-F5344CB8AC3E}">
        <p14:creationId xmlns:p14="http://schemas.microsoft.com/office/powerpoint/2010/main" val="23027758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96076" y="1000108"/>
            <a:ext cx="871543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l-PL" sz="2000" dirty="0" smtClean="0">
              <a:solidFill>
                <a:srgbClr val="000000"/>
              </a:solidFill>
              <a:latin typeface="Tahoma" charset="0"/>
            </a:endParaRPr>
          </a:p>
          <a:p>
            <a:pPr>
              <a:lnSpc>
                <a:spcPct val="100000"/>
              </a:lnSpc>
            </a:pPr>
            <a:r>
              <a:rPr lang="pl-PL" sz="2000" b="1" dirty="0" smtClean="0">
                <a:solidFill>
                  <a:srgbClr val="00664D"/>
                </a:solidFill>
                <a:latin typeface="Tahoma"/>
                <a:ea typeface="Lucida Sans Unicode"/>
              </a:rPr>
              <a:t>PRACE </a:t>
            </a:r>
            <a:r>
              <a:rPr lang="pl-PL" sz="2000" b="1" dirty="0">
                <a:solidFill>
                  <a:srgbClr val="00664D"/>
                </a:solidFill>
                <a:latin typeface="Tahoma"/>
                <a:ea typeface="Lucida Sans Unicode"/>
              </a:rPr>
              <a:t>INTERWENCYJNE</a:t>
            </a:r>
            <a:endParaRPr lang="pl-PL" sz="2000" dirty="0"/>
          </a:p>
          <a:p>
            <a:pPr>
              <a:lnSpc>
                <a:spcPct val="100000"/>
              </a:lnSpc>
            </a:pPr>
            <a:endParaRPr lang="pl-PL" sz="2000" dirty="0"/>
          </a:p>
          <a:p>
            <a:pPr>
              <a:lnSpc>
                <a:spcPct val="100000"/>
              </a:lnSpc>
            </a:pPr>
            <a:r>
              <a:rPr lang="pl-PL" sz="2000" b="1" dirty="0" smtClean="0">
                <a:solidFill>
                  <a:srgbClr val="292929"/>
                </a:solidFill>
                <a:latin typeface="Tahoma"/>
                <a:ea typeface="Lucida Sans Unicode"/>
              </a:rPr>
              <a:t>Zatrudnienie bezrobotnego</a:t>
            </a:r>
            <a:r>
              <a:rPr lang="pl-PL" sz="2000" dirty="0" smtClean="0">
                <a:solidFill>
                  <a:srgbClr val="292929"/>
                </a:solidFill>
                <a:latin typeface="Tahoma"/>
                <a:ea typeface="Lucida Sans Unicode"/>
              </a:rPr>
              <a:t> przez pracodawcę lub przez przedsiębiorcę niezatrudniającego pracownika, </a:t>
            </a:r>
            <a:r>
              <a:rPr lang="pl-PL" sz="2000" dirty="0">
                <a:solidFill>
                  <a:srgbClr val="292929"/>
                </a:solidFill>
                <a:latin typeface="Tahoma"/>
                <a:ea typeface="Lucida Sans Unicode"/>
              </a:rPr>
              <a:t>które nastąpiło w wyniku umowy zawartej między pracodawcą a powiatowym urzędem pracy, na podstawie której </a:t>
            </a:r>
            <a:r>
              <a:rPr lang="pl-PL" sz="2000" b="1" dirty="0">
                <a:solidFill>
                  <a:srgbClr val="292929"/>
                </a:solidFill>
                <a:latin typeface="Tahoma"/>
                <a:ea typeface="Lucida Sans Unicode"/>
              </a:rPr>
              <a:t>pracodawcy przysługuje refundacja części  kosztów poniesionych z tytułu zatrudnienia </a:t>
            </a:r>
            <a:r>
              <a:rPr lang="pl-PL" sz="2000" dirty="0">
                <a:solidFill>
                  <a:srgbClr val="292929"/>
                </a:solidFill>
                <a:latin typeface="Tahoma"/>
                <a:ea typeface="Lucida Sans Unicode"/>
              </a:rPr>
              <a:t>oraz</a:t>
            </a:r>
            <a:r>
              <a:rPr lang="pl-PL" sz="2000" b="1" dirty="0">
                <a:solidFill>
                  <a:srgbClr val="292929"/>
                </a:solidFill>
                <a:latin typeface="Tahoma"/>
                <a:ea typeface="Lucida Sans Unicode"/>
              </a:rPr>
              <a:t> składek na ubezpieczenia </a:t>
            </a:r>
            <a:r>
              <a:rPr lang="pl-PL" sz="2000" b="1" dirty="0" smtClean="0">
                <a:solidFill>
                  <a:srgbClr val="292929"/>
                </a:solidFill>
                <a:latin typeface="Tahoma"/>
                <a:ea typeface="Lucida Sans Unicode"/>
              </a:rPr>
              <a:t>społeczne.</a:t>
            </a:r>
            <a:endParaRPr lang="pl-PL" sz="2000" dirty="0"/>
          </a:p>
          <a:p>
            <a:pPr>
              <a:lnSpc>
                <a:spcPct val="100000"/>
              </a:lnSpc>
            </a:pPr>
            <a:endParaRPr lang="pl-PL" sz="2000" dirty="0"/>
          </a:p>
          <a:p>
            <a:pPr>
              <a:lnSpc>
                <a:spcPct val="100000"/>
              </a:lnSpc>
            </a:pPr>
            <a:r>
              <a:rPr lang="pl-PL" sz="2000" dirty="0">
                <a:solidFill>
                  <a:srgbClr val="292929"/>
                </a:solidFill>
                <a:latin typeface="Tahoma"/>
                <a:ea typeface="Lucida Sans Unicode"/>
              </a:rPr>
              <a:t>Refundacja  może być dokonywana za każdy miesiąc </a:t>
            </a:r>
            <a:r>
              <a:rPr lang="pl-PL" sz="2000" dirty="0" smtClean="0">
                <a:solidFill>
                  <a:srgbClr val="292929"/>
                </a:solidFill>
                <a:latin typeface="Tahoma"/>
                <a:ea typeface="Lucida Sans Unicode"/>
              </a:rPr>
              <a:t>zatrudnienia           </a:t>
            </a:r>
            <a:r>
              <a:rPr lang="pl-PL" sz="2000" dirty="0">
                <a:solidFill>
                  <a:srgbClr val="292929"/>
                </a:solidFill>
                <a:latin typeface="Tahoma"/>
                <a:ea typeface="Lucida Sans Unicode"/>
              </a:rPr>
              <a:t>(do wysokości zasiłku dla </a:t>
            </a:r>
            <a:r>
              <a:rPr lang="pl-PL" sz="2000" dirty="0" smtClean="0">
                <a:solidFill>
                  <a:srgbClr val="292929"/>
                </a:solidFill>
                <a:latin typeface="Tahoma"/>
                <a:ea typeface="Lucida Sans Unicode"/>
              </a:rPr>
              <a:t>bezrobotnych + koszty pracodawcy:</a:t>
            </a:r>
            <a:r>
              <a:rPr lang="pl-PL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pl-PL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980,70 zł </a:t>
            </a:r>
            <a:r>
              <a:rPr lang="pl-PL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miesięcznie</a:t>
            </a:r>
            <a:r>
              <a:rPr lang="pl-PL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pl-PL" sz="2000" dirty="0" smtClean="0">
                <a:solidFill>
                  <a:srgbClr val="292929"/>
                </a:solidFill>
                <a:latin typeface="Tahoma"/>
                <a:ea typeface="Tahoma" pitchFamily="34" charset="0"/>
              </a:rPr>
              <a:t>  </a:t>
            </a:r>
            <a:r>
              <a:rPr lang="pl-PL" sz="2000" dirty="0" smtClean="0">
                <a:solidFill>
                  <a:srgbClr val="292929"/>
                </a:solidFill>
                <a:latin typeface="Tahoma"/>
                <a:ea typeface="Lucida Sans Unicode"/>
              </a:rPr>
              <a:t>lub  za </a:t>
            </a:r>
            <a:r>
              <a:rPr lang="pl-PL" sz="2000" dirty="0">
                <a:solidFill>
                  <a:srgbClr val="292929"/>
                </a:solidFill>
                <a:latin typeface="Tahoma"/>
                <a:ea typeface="Lucida Sans Unicode"/>
              </a:rPr>
              <a:t>co drugi miesiąc zatrudnienia (do wysokości minimalnego </a:t>
            </a:r>
            <a:r>
              <a:rPr lang="pl-PL" sz="2000" dirty="0" smtClean="0">
                <a:solidFill>
                  <a:srgbClr val="292929"/>
                </a:solidFill>
                <a:latin typeface="Tahoma"/>
                <a:ea typeface="Lucida Sans Unicode"/>
              </a:rPr>
              <a:t>zatrudnienia + koszty pracodawcy:</a:t>
            </a:r>
            <a:r>
              <a:rPr lang="pl-PL" sz="2000" b="1" dirty="0" smtClean="0">
                <a:solidFill>
                  <a:srgbClr val="292929"/>
                </a:solidFill>
                <a:latin typeface="Tahoma"/>
                <a:ea typeface="Tahoma" pitchFamily="34" charset="0"/>
                <a:cs typeface="Tahoma" pitchFamily="34" charset="0"/>
              </a:rPr>
              <a:t> </a:t>
            </a:r>
            <a:r>
              <a:rPr lang="pl-PL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2378,00 </a:t>
            </a:r>
            <a:r>
              <a:rPr lang="pl-PL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zł </a:t>
            </a:r>
            <a:r>
              <a:rPr lang="pl-PL" sz="2000" dirty="0" smtClean="0">
                <a:solidFill>
                  <a:srgbClr val="292929"/>
                </a:solidFill>
                <a:latin typeface="Tahoma"/>
                <a:ea typeface="Lucida Sans Unicode"/>
              </a:rPr>
              <a:t>)</a:t>
            </a:r>
            <a:r>
              <a:rPr lang="pl-PL" sz="2000" dirty="0" smtClean="0">
                <a:solidFill>
                  <a:srgbClr val="000000"/>
                </a:solidFill>
                <a:latin typeface="Tahoma" charset="0"/>
              </a:rPr>
              <a:t>.</a:t>
            </a:r>
            <a:endParaRPr lang="pl-PL" sz="2000" dirty="0">
              <a:solidFill>
                <a:srgbClr val="000000"/>
              </a:solidFill>
              <a:latin typeface="Tahoma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6215082"/>
            <a:ext cx="1249534" cy="6254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40763" y="5940425"/>
            <a:ext cx="1133475" cy="895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103241" y="55551"/>
            <a:ext cx="967095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4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buSzPct val="100000"/>
            </a:pPr>
            <a:r>
              <a:rPr lang="pl-PL" altLang="pl-PL" sz="2000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Oferta Powiatowego Urzędu Pracy </a:t>
            </a:r>
            <a:r>
              <a:rPr lang="pl-PL" altLang="pl-PL" sz="2000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dla </a:t>
            </a:r>
            <a:r>
              <a:rPr lang="pl-PL" altLang="pl-PL" sz="2000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osób bezrobotnych powyżej 30 r.ż.</a:t>
            </a:r>
          </a:p>
        </p:txBody>
      </p:sp>
    </p:spTree>
    <p:extLst>
      <p:ext uri="{BB962C8B-B14F-4D97-AF65-F5344CB8AC3E}">
        <p14:creationId xmlns:p14="http://schemas.microsoft.com/office/powerpoint/2010/main" val="424794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96076" y="1166842"/>
            <a:ext cx="87154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l-PL" sz="2000" dirty="0" smtClean="0">
              <a:solidFill>
                <a:srgbClr val="000000"/>
              </a:solidFill>
              <a:latin typeface="Tahoma" charset="0"/>
            </a:endParaRPr>
          </a:p>
          <a:p>
            <a:pPr>
              <a:lnSpc>
                <a:spcPct val="100000"/>
              </a:lnSpc>
            </a:pPr>
            <a:r>
              <a:rPr lang="pl-PL" sz="2000" b="1" dirty="0" smtClean="0">
                <a:solidFill>
                  <a:srgbClr val="00664D"/>
                </a:solidFill>
                <a:latin typeface="Tahoma"/>
                <a:ea typeface="Lucida Sans Unicode"/>
              </a:rPr>
              <a:t>PRACE </a:t>
            </a:r>
            <a:r>
              <a:rPr lang="pl-PL" sz="2000" b="1" dirty="0">
                <a:solidFill>
                  <a:srgbClr val="00664D"/>
                </a:solidFill>
                <a:latin typeface="Tahoma"/>
                <a:ea typeface="Lucida Sans Unicode"/>
              </a:rPr>
              <a:t>INTERWENCYJNE</a:t>
            </a:r>
            <a:endParaRPr lang="pl-PL" sz="2000" dirty="0"/>
          </a:p>
          <a:p>
            <a:pPr>
              <a:lnSpc>
                <a:spcPct val="100000"/>
              </a:lnSpc>
            </a:pPr>
            <a:endParaRPr lang="pl-PL" sz="2000" b="1" dirty="0"/>
          </a:p>
          <a:p>
            <a:pPr>
              <a:lnSpc>
                <a:spcPct val="100000"/>
              </a:lnSpc>
            </a:pP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Pracodawca ma obowiązek</a:t>
            </a:r>
            <a:r>
              <a:rPr lang="pl-PL" sz="2000" b="1" dirty="0">
                <a:solidFill>
                  <a:srgbClr val="000000"/>
                </a:solidFill>
                <a:latin typeface="Tahoma"/>
                <a:ea typeface="Lucida Sans Unicode"/>
              </a:rPr>
              <a:t> utrzymania w zatrudnieniu skierowanych           bezrobotnych przez okres 3 miesięcy</a:t>
            </a: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 (art. 51) lub </a:t>
            </a:r>
            <a:r>
              <a:rPr lang="pl-PL" sz="2000" b="1" dirty="0">
                <a:solidFill>
                  <a:srgbClr val="000000"/>
                </a:solidFill>
                <a:latin typeface="Tahoma"/>
                <a:ea typeface="Lucida Sans Unicode"/>
              </a:rPr>
              <a:t>6 miesięcy</a:t>
            </a: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 </a:t>
            </a:r>
            <a:endParaRPr lang="pl-PL" sz="2000" dirty="0"/>
          </a:p>
          <a:p>
            <a:pPr>
              <a:lnSpc>
                <a:spcPct val="100000"/>
              </a:lnSpc>
            </a:pP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(art. 56 i 59) po zakończeniu refundacji.</a:t>
            </a:r>
            <a:endParaRPr lang="pl-PL" sz="2000" dirty="0"/>
          </a:p>
          <a:p>
            <a:pPr>
              <a:lnSpc>
                <a:spcPct val="100000"/>
              </a:lnSpc>
            </a:pPr>
            <a:endParaRPr lang="pl-PL" sz="2000" dirty="0"/>
          </a:p>
          <a:p>
            <a:pPr>
              <a:lnSpc>
                <a:spcPct val="100000"/>
              </a:lnSpc>
            </a:pP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Niewywiązanie się z warunków umowy w zakresie zatrudniania skierowanego bezrobotnego spowoduje </a:t>
            </a:r>
            <a:r>
              <a:rPr lang="pl-PL" sz="2000" b="1" dirty="0">
                <a:solidFill>
                  <a:srgbClr val="000000"/>
                </a:solidFill>
                <a:latin typeface="Tahoma"/>
                <a:ea typeface="Lucida Sans Unicode"/>
              </a:rPr>
              <a:t>obowiązek zwrotu </a:t>
            </a: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uzyskanej pomocy </a:t>
            </a:r>
            <a:r>
              <a:rPr lang="pl-PL" sz="2000" dirty="0" smtClean="0">
                <a:solidFill>
                  <a:srgbClr val="000000"/>
                </a:solidFill>
                <a:latin typeface="Tahoma"/>
                <a:ea typeface="Lucida Sans Unicode"/>
              </a:rPr>
              <a:t>wraz z </a:t>
            </a: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odsetkami ustawowymi od całości uzyskanej pomocy.</a:t>
            </a:r>
            <a:endParaRPr lang="pl-PL" sz="2000" dirty="0"/>
          </a:p>
          <a:p>
            <a:pPr>
              <a:lnSpc>
                <a:spcPct val="100000"/>
              </a:lnSpc>
            </a:pPr>
            <a:endParaRPr lang="pl-PL" sz="2000" dirty="0"/>
          </a:p>
          <a:p>
            <a:pPr>
              <a:lnSpc>
                <a:spcPct val="100000"/>
              </a:lnSpc>
            </a:pP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Pomoc udzielana pracodawcom i przedsiębiorcom w ramach prac interwencyjnych będzie udzielana zgodnie z warunkami dopuszczalności </a:t>
            </a:r>
            <a:r>
              <a:rPr lang="pl-PL" sz="2000" b="1" dirty="0">
                <a:solidFill>
                  <a:srgbClr val="000000"/>
                </a:solidFill>
                <a:latin typeface="Tahoma"/>
                <a:ea typeface="Lucida Sans Unicode"/>
              </a:rPr>
              <a:t>pomocy de </a:t>
            </a:r>
            <a:r>
              <a:rPr lang="pl-PL" sz="2000" b="1" dirty="0" err="1">
                <a:solidFill>
                  <a:srgbClr val="000000"/>
                </a:solidFill>
                <a:latin typeface="Tahoma"/>
                <a:ea typeface="Lucida Sans Unicode"/>
              </a:rPr>
              <a:t>minimis</a:t>
            </a:r>
            <a:r>
              <a:rPr lang="pl-PL" sz="2000" b="1" dirty="0" smtClean="0">
                <a:solidFill>
                  <a:srgbClr val="000000"/>
                </a:solidFill>
                <a:latin typeface="Tahoma"/>
                <a:ea typeface="Lucida Sans Unicode"/>
              </a:rPr>
              <a:t>.</a:t>
            </a:r>
            <a:endParaRPr lang="pl-PL" sz="2000" dirty="0">
              <a:solidFill>
                <a:srgbClr val="000000"/>
              </a:solidFill>
              <a:latin typeface="Tahoma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6119813"/>
            <a:ext cx="1439862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40763" y="5940425"/>
            <a:ext cx="1133475" cy="895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103241" y="55551"/>
            <a:ext cx="967095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4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buSzPct val="100000"/>
            </a:pPr>
            <a:r>
              <a:rPr lang="pl-PL" altLang="pl-PL" sz="2000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Oferta Powiatowego Urzędu Pracy </a:t>
            </a:r>
            <a:r>
              <a:rPr lang="pl-PL" altLang="pl-PL" sz="2000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dla </a:t>
            </a:r>
            <a:r>
              <a:rPr lang="pl-PL" altLang="pl-PL" sz="2000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osób bezrobotnych powyżej 30 r.ż.</a:t>
            </a:r>
          </a:p>
        </p:txBody>
      </p:sp>
    </p:spTree>
    <p:extLst>
      <p:ext uri="{BB962C8B-B14F-4D97-AF65-F5344CB8AC3E}">
        <p14:creationId xmlns:p14="http://schemas.microsoft.com/office/powerpoint/2010/main" val="135788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96076" y="1166842"/>
            <a:ext cx="871543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l-PL" sz="2000" dirty="0" smtClean="0">
              <a:solidFill>
                <a:srgbClr val="000000"/>
              </a:solidFill>
              <a:latin typeface="Tahoma" charset="0"/>
            </a:endParaRPr>
          </a:p>
          <a:p>
            <a:pPr>
              <a:lnSpc>
                <a:spcPct val="100000"/>
              </a:lnSpc>
            </a:pPr>
            <a:r>
              <a:rPr lang="pl-PL" sz="2000" b="1" dirty="0" smtClean="0">
                <a:solidFill>
                  <a:srgbClr val="00664D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JEDNORAZOWA  REFUNDACJA  </a:t>
            </a:r>
            <a:r>
              <a:rPr lang="pl-PL" sz="2000" b="1" dirty="0">
                <a:solidFill>
                  <a:srgbClr val="00664D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SKŁADEK </a:t>
            </a:r>
            <a:r>
              <a:rPr lang="pl-PL" sz="2000" b="1" dirty="0" smtClean="0">
                <a:solidFill>
                  <a:srgbClr val="00664D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NA  UBEZPIECZENIA </a:t>
            </a:r>
            <a:r>
              <a:rPr lang="pl-PL" sz="2000" b="1" dirty="0">
                <a:solidFill>
                  <a:srgbClr val="00664D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SPOŁECZNE</a:t>
            </a:r>
            <a:endParaRPr lang="pl-PL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00000"/>
              </a:lnSpc>
            </a:pPr>
            <a:endParaRPr lang="pl-PL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l-PL" sz="20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Jeżeli </a:t>
            </a:r>
            <a:r>
              <a:rPr lang="pl-PL" sz="20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pracodawca</a:t>
            </a:r>
            <a:r>
              <a:rPr lang="pl-PL" sz="2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zatrudniał </a:t>
            </a:r>
            <a:r>
              <a:rPr lang="pl-PL" sz="2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bezrobotnego </a:t>
            </a:r>
            <a:r>
              <a:rPr lang="pl-PL" sz="20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skierowanego przez urząd pracy</a:t>
            </a:r>
            <a:r>
              <a:rPr lang="pl-PL" sz="2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pl-PL" sz="20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 pełnym wymiarze czasu pracy przez okres </a:t>
            </a:r>
            <a:r>
              <a:rPr lang="pl-PL" sz="2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 najmniej </a:t>
            </a:r>
            <a:r>
              <a:rPr lang="pl-PL" sz="2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12 </a:t>
            </a:r>
            <a:r>
              <a:rPr lang="pl-PL" sz="2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miesięcy,</a:t>
            </a:r>
            <a:r>
              <a:rPr lang="pl-PL" sz="20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 po upływie 12 miesięcy bezrobotny jest nadal u niego zatrudniony, pracodawca może ubiegać się o </a:t>
            </a:r>
            <a:r>
              <a:rPr lang="pl-PL" sz="2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zwrot kosztów poniesionych z tytułu opłaconych składek na ubezpieczenia społeczne.</a:t>
            </a:r>
            <a:endParaRPr lang="pl-PL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00000"/>
              </a:lnSpc>
            </a:pPr>
            <a:endParaRPr lang="pl-PL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l-PL" sz="20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Refundacja </a:t>
            </a:r>
            <a:r>
              <a:rPr lang="pl-PL" sz="20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jest </a:t>
            </a:r>
            <a:r>
              <a:rPr lang="pl-PL" sz="2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jednorazowa i nie może przekroczyć 300</a:t>
            </a:r>
            <a:r>
              <a:rPr lang="pl-PL" sz="2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% minimalnego </a:t>
            </a:r>
            <a:r>
              <a:rPr lang="pl-PL" sz="2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wynagrodzenia  (</a:t>
            </a:r>
            <a:r>
              <a:rPr lang="pl-PL" sz="2000" b="1" u="sng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maksymalnie do 6300 zł</a:t>
            </a:r>
            <a:r>
              <a:rPr lang="pl-PL" sz="2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  <a:endParaRPr lang="pl-PL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6119813"/>
            <a:ext cx="1439862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40763" y="5940425"/>
            <a:ext cx="1133475" cy="895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103241" y="55551"/>
            <a:ext cx="967095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4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buSzPct val="100000"/>
            </a:pPr>
            <a:r>
              <a:rPr lang="pl-PL" altLang="pl-PL" sz="2000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Oferta Powiatowego Urzędu Pracy </a:t>
            </a:r>
            <a:r>
              <a:rPr lang="pl-PL" altLang="pl-PL" sz="2000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dla </a:t>
            </a:r>
            <a:r>
              <a:rPr lang="pl-PL" altLang="pl-PL" sz="2000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osób bezrobotnych powyżej 30 r.ż.</a:t>
            </a:r>
          </a:p>
        </p:txBody>
      </p:sp>
    </p:spTree>
    <p:extLst>
      <p:ext uri="{BB962C8B-B14F-4D97-AF65-F5344CB8AC3E}">
        <p14:creationId xmlns:p14="http://schemas.microsoft.com/office/powerpoint/2010/main" val="400764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40763" y="5940425"/>
            <a:ext cx="1133475" cy="895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87338" y="0"/>
            <a:ext cx="9431337" cy="604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algn="ctr">
              <a:lnSpc>
                <a:spcPct val="71000"/>
              </a:lnSpc>
              <a:spcBef>
                <a:spcPts val="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l-PL" sz="2000" b="1" dirty="0">
              <a:solidFill>
                <a:srgbClr val="000000"/>
              </a:solidFill>
              <a:latin typeface="Arial" charset="0"/>
            </a:endParaRPr>
          </a:p>
          <a:p>
            <a:pPr algn="ctr">
              <a:lnSpc>
                <a:spcPct val="71000"/>
              </a:lnSpc>
              <a:spcBef>
                <a:spcPts val="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en-GB" sz="2000" dirty="0">
              <a:solidFill>
                <a:srgbClr val="000000"/>
              </a:solidFill>
              <a:latin typeface="Tahoma" charset="0"/>
              <a:cs typeface="Times New Roman" pitchFamily="16" charset="0"/>
            </a:endParaRP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b="1" i="1" dirty="0">
                <a:solidFill>
                  <a:srgbClr val="33A3A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Times New Roman" pitchFamily="16" charset="0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l-PL" sz="2000" dirty="0" smtClean="0">
              <a:solidFill>
                <a:srgbClr val="000000"/>
              </a:solidFill>
              <a:latin typeface="Tahoma" charset="0"/>
              <a:cs typeface="Times New Roman" pitchFamily="16" charset="0"/>
            </a:endParaRPr>
          </a:p>
          <a:p>
            <a:pPr>
              <a:lnSpc>
                <a:spcPct val="100000"/>
              </a:lnSpc>
            </a:pPr>
            <a:r>
              <a:rPr lang="pl-PL" sz="2000" b="1" dirty="0" smtClean="0">
                <a:solidFill>
                  <a:srgbClr val="00664D"/>
                </a:solidFill>
                <a:latin typeface="Tahoma"/>
                <a:ea typeface="Lucida Sans Unicode"/>
              </a:rPr>
              <a:t>REFUNDACJA  KOSZTÓW  WYPOSAŻENIA  LUB  DOPOSAŻENIA  </a:t>
            </a:r>
            <a:endParaRPr lang="pl-PL" sz="2000" dirty="0"/>
          </a:p>
          <a:p>
            <a:pPr>
              <a:lnSpc>
                <a:spcPct val="100000"/>
              </a:lnSpc>
            </a:pPr>
            <a:r>
              <a:rPr lang="pl-PL" sz="2000" b="1" dirty="0" smtClean="0">
                <a:solidFill>
                  <a:srgbClr val="00664D"/>
                </a:solidFill>
                <a:latin typeface="Tahoma"/>
                <a:ea typeface="Lucida Sans Unicode"/>
              </a:rPr>
              <a:t>STANOWISKA  </a:t>
            </a:r>
            <a:r>
              <a:rPr lang="pl-PL" sz="2000" b="1" dirty="0">
                <a:solidFill>
                  <a:srgbClr val="00664D"/>
                </a:solidFill>
                <a:latin typeface="Tahoma"/>
                <a:ea typeface="Lucida Sans Unicode"/>
              </a:rPr>
              <a:t>PRACY</a:t>
            </a:r>
            <a:endParaRPr lang="pl-PL" sz="2000" dirty="0"/>
          </a:p>
          <a:p>
            <a:pPr>
              <a:lnSpc>
                <a:spcPct val="100000"/>
              </a:lnSpc>
            </a:pPr>
            <a:endParaRPr lang="pl-PL" sz="2000" dirty="0"/>
          </a:p>
          <a:p>
            <a:pPr>
              <a:lnSpc>
                <a:spcPct val="100000"/>
              </a:lnSpc>
            </a:pPr>
            <a:r>
              <a:rPr lang="pl-PL" sz="2000" dirty="0" smtClean="0">
                <a:solidFill>
                  <a:srgbClr val="000000"/>
                </a:solidFill>
                <a:latin typeface="Tahoma"/>
                <a:ea typeface="Lucida Sans Unicode"/>
              </a:rPr>
              <a:t>Powiatowy </a:t>
            </a: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urząd pracy </a:t>
            </a:r>
            <a:r>
              <a:rPr lang="pl-PL" sz="2000" b="1" dirty="0">
                <a:solidFill>
                  <a:srgbClr val="000000"/>
                </a:solidFill>
                <a:latin typeface="Tahoma"/>
                <a:ea typeface="Lucida Sans Unicode"/>
              </a:rPr>
              <a:t>refunduje koszty wyposażenia lub doposażenia </a:t>
            </a:r>
            <a:r>
              <a:rPr lang="pl-PL" sz="2000" b="1" dirty="0" smtClean="0">
                <a:solidFill>
                  <a:srgbClr val="000000"/>
                </a:solidFill>
                <a:latin typeface="Tahoma"/>
                <a:ea typeface="Lucida Sans Unicode"/>
              </a:rPr>
              <a:t>stanowiska </a:t>
            </a:r>
            <a:r>
              <a:rPr lang="pl-PL" sz="2000" b="1" dirty="0">
                <a:solidFill>
                  <a:srgbClr val="000000"/>
                </a:solidFill>
                <a:latin typeface="Tahoma"/>
                <a:ea typeface="Lucida Sans Unicode"/>
              </a:rPr>
              <a:t>pracy </a:t>
            </a: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w wysokości określonej w umowie, nieprzekraczającej 	</a:t>
            </a:r>
            <a:endParaRPr lang="pl-PL" sz="2000" dirty="0"/>
          </a:p>
          <a:p>
            <a:r>
              <a:rPr lang="pl-PL" sz="2000" dirty="0" smtClean="0">
                <a:solidFill>
                  <a:srgbClr val="000000"/>
                </a:solidFill>
                <a:latin typeface="Tahoma"/>
                <a:ea typeface="Lucida Sans Unicode"/>
              </a:rPr>
              <a:t>6- </a:t>
            </a: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krotnej wysokości przeciętnego </a:t>
            </a:r>
            <a:r>
              <a:rPr lang="pl-PL" sz="2000" dirty="0" smtClean="0">
                <a:solidFill>
                  <a:srgbClr val="000000"/>
                </a:solidFill>
                <a:latin typeface="Tahoma"/>
                <a:ea typeface="Lucida Sans Unicode"/>
              </a:rPr>
              <a:t>wynagrodzenia</a:t>
            </a:r>
            <a:r>
              <a:rPr lang="pl-PL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  <a:r>
              <a:rPr lang="pl-PL" sz="2000" dirty="0" smtClean="0">
                <a:solidFill>
                  <a:srgbClr val="000000"/>
                </a:solidFill>
                <a:latin typeface="Tahoma"/>
                <a:ea typeface="Lucida Sans Unicode"/>
              </a:rPr>
              <a:t> pod </a:t>
            </a: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warunkiem utrzymania zatrudnienia skierowanego </a:t>
            </a:r>
            <a:r>
              <a:rPr lang="pl-PL" sz="2000" dirty="0" smtClean="0">
                <a:solidFill>
                  <a:srgbClr val="000000"/>
                </a:solidFill>
                <a:latin typeface="Tahoma"/>
                <a:ea typeface="Lucida Sans Unicode"/>
              </a:rPr>
              <a:t>bezrobotnego  i </a:t>
            </a: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zrefundowanego wyposażenia </a:t>
            </a:r>
            <a:endParaRPr lang="pl-PL" sz="2000" dirty="0" smtClean="0">
              <a:solidFill>
                <a:srgbClr val="000000"/>
              </a:solidFill>
              <a:latin typeface="Tahoma"/>
              <a:ea typeface="Lucida Sans Unicode"/>
            </a:endParaRPr>
          </a:p>
          <a:p>
            <a:r>
              <a:rPr lang="pl-PL" sz="2000" dirty="0" smtClean="0">
                <a:solidFill>
                  <a:srgbClr val="000000"/>
                </a:solidFill>
                <a:latin typeface="Tahoma"/>
                <a:ea typeface="Lucida Sans Unicode"/>
              </a:rPr>
              <a:t>przez </a:t>
            </a: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okres co najmniej 24 </a:t>
            </a:r>
            <a:r>
              <a:rPr lang="pl-PL" sz="2000" dirty="0" smtClean="0">
                <a:solidFill>
                  <a:srgbClr val="000000"/>
                </a:solidFill>
                <a:latin typeface="Tahoma"/>
                <a:ea typeface="Lucida Sans Unicode"/>
              </a:rPr>
              <a:t>m-</a:t>
            </a:r>
            <a:r>
              <a:rPr lang="pl-PL" sz="2000" dirty="0" err="1" smtClean="0">
                <a:solidFill>
                  <a:srgbClr val="000000"/>
                </a:solidFill>
                <a:latin typeface="Tahoma"/>
                <a:ea typeface="Lucida Sans Unicode"/>
              </a:rPr>
              <a:t>cy</a:t>
            </a:r>
            <a:r>
              <a:rPr lang="pl-PL" sz="2000" dirty="0" smtClean="0">
                <a:solidFill>
                  <a:srgbClr val="000000"/>
                </a:solidFill>
                <a:latin typeface="Tahoma"/>
                <a:ea typeface="Lucida Sans Unicode"/>
              </a:rPr>
              <a:t>.</a:t>
            </a:r>
            <a:endParaRPr lang="pl-PL" sz="2000" dirty="0"/>
          </a:p>
          <a:p>
            <a:pPr>
              <a:lnSpc>
                <a:spcPct val="100000"/>
              </a:lnSpc>
            </a:pPr>
            <a:endParaRPr lang="pl-PL" sz="2000" dirty="0"/>
          </a:p>
          <a:p>
            <a:pPr>
              <a:lnSpc>
                <a:spcPct val="100000"/>
              </a:lnSpc>
            </a:pPr>
            <a:r>
              <a:rPr lang="pl-PL" sz="2000" b="1" dirty="0" smtClean="0">
                <a:solidFill>
                  <a:srgbClr val="000000"/>
                </a:solidFill>
                <a:latin typeface="Tahoma"/>
                <a:ea typeface="Lucida Sans Unicode"/>
              </a:rPr>
              <a:t>Otrzymane </a:t>
            </a:r>
            <a:r>
              <a:rPr lang="pl-PL" sz="2000" b="1" dirty="0">
                <a:solidFill>
                  <a:srgbClr val="000000"/>
                </a:solidFill>
                <a:latin typeface="Tahoma"/>
                <a:ea typeface="Lucida Sans Unicode"/>
              </a:rPr>
              <a:t>środki można  przeznaczyć w szczególności na:</a:t>
            </a:r>
            <a:endParaRPr lang="pl-PL" sz="2000" dirty="0"/>
          </a:p>
          <a:p>
            <a:pPr>
              <a:lnSpc>
                <a:spcPct val="100000"/>
              </a:lnSpc>
            </a:pPr>
            <a:r>
              <a:rPr lang="pl-PL" sz="2000" dirty="0" smtClean="0">
                <a:solidFill>
                  <a:srgbClr val="000000"/>
                </a:solidFill>
                <a:latin typeface="Tahoma"/>
                <a:ea typeface="Lucida Sans Unicode"/>
              </a:rPr>
              <a:t>zakup </a:t>
            </a: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środków trwałych, urządzeń, maszyn, w tym środków niezbędnych </a:t>
            </a:r>
            <a:endParaRPr lang="pl-PL" sz="2000" dirty="0" smtClean="0">
              <a:solidFill>
                <a:srgbClr val="000000"/>
              </a:solidFill>
              <a:latin typeface="Tahoma"/>
              <a:ea typeface="Lucida Sans Unicode"/>
            </a:endParaRPr>
          </a:p>
          <a:p>
            <a:pPr>
              <a:lnSpc>
                <a:spcPct val="100000"/>
              </a:lnSpc>
            </a:pPr>
            <a:r>
              <a:rPr lang="pl-PL" sz="2000" dirty="0" smtClean="0">
                <a:solidFill>
                  <a:srgbClr val="000000"/>
                </a:solidFill>
                <a:latin typeface="Tahoma"/>
                <a:ea typeface="Lucida Sans Unicode"/>
              </a:rPr>
              <a:t>do zapewnienia </a:t>
            </a: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zgodności stanowiska pracy z przepisami </a:t>
            </a:r>
            <a:r>
              <a:rPr lang="pl-PL" sz="2000" dirty="0" smtClean="0">
                <a:solidFill>
                  <a:srgbClr val="000000"/>
                </a:solidFill>
                <a:latin typeface="Tahoma"/>
                <a:ea typeface="Lucida Sans Unicode"/>
              </a:rPr>
              <a:t>bezpieczeństwa</a:t>
            </a:r>
          </a:p>
          <a:p>
            <a:pPr>
              <a:lnSpc>
                <a:spcPct val="100000"/>
              </a:lnSpc>
            </a:pP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i</a:t>
            </a:r>
            <a:r>
              <a:rPr lang="pl-PL" sz="2000" dirty="0" smtClean="0">
                <a:solidFill>
                  <a:srgbClr val="000000"/>
                </a:solidFill>
                <a:latin typeface="Tahoma"/>
                <a:ea typeface="Lucida Sans Unicode"/>
              </a:rPr>
              <a:t> higieny </a:t>
            </a: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pracy oraz wymaganiami ergonomii</a:t>
            </a:r>
            <a:r>
              <a:rPr lang="pl-PL" sz="2000" dirty="0" smtClean="0">
                <a:solidFill>
                  <a:srgbClr val="000000"/>
                </a:solidFill>
                <a:latin typeface="Tahoma"/>
                <a:ea typeface="Lucida Sans Unicode"/>
              </a:rPr>
              <a:t>.</a:t>
            </a:r>
            <a:endParaRPr lang="pl-PL" sz="2000" b="1" i="1" dirty="0">
              <a:solidFill>
                <a:srgbClr val="292929"/>
              </a:solidFill>
              <a:latin typeface="Tahoma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l-PL" sz="2000" b="1" i="1" dirty="0">
              <a:solidFill>
                <a:srgbClr val="292929"/>
              </a:solidFill>
              <a:latin typeface="Tahoma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l-PL" sz="2000" b="1" i="1" dirty="0">
                <a:solidFill>
                  <a:srgbClr val="292929"/>
                </a:solidFill>
                <a:latin typeface="Tahoma" charset="0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l-PL" sz="2000" b="1" i="1" dirty="0">
              <a:solidFill>
                <a:srgbClr val="292929"/>
              </a:solidFill>
              <a:latin typeface="Tahoma" charset="0"/>
            </a:endParaRPr>
          </a:p>
          <a:p>
            <a:pPr>
              <a:spcBef>
                <a:spcPts val="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sz="2000" dirty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                                     </a:t>
            </a:r>
          </a:p>
        </p:txBody>
      </p:sp>
      <p:pic>
        <p:nvPicPr>
          <p:cNvPr id="3994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6119813"/>
            <a:ext cx="1439862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53200" y="1428736"/>
            <a:ext cx="9180513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>
              <a:buClrTx/>
              <a:defRPr/>
            </a:pPr>
            <a:endParaRPr lang="pl-PL" sz="2000" b="1" dirty="0">
              <a:solidFill>
                <a:schemeClr val="accent1">
                  <a:lumMod val="50000"/>
                </a:schemeClr>
              </a:solidFill>
              <a:latin typeface="Tahoma" charset="0"/>
            </a:endParaRPr>
          </a:p>
          <a:p>
            <a:pPr>
              <a:buClrTx/>
              <a:buFontTx/>
              <a:buNone/>
              <a:defRPr/>
            </a:pPr>
            <a:endParaRPr lang="pl-PL" sz="2000" b="1" i="1" dirty="0" smtClean="0">
              <a:solidFill>
                <a:schemeClr val="accent1">
                  <a:lumMod val="50000"/>
                </a:schemeClr>
              </a:solidFill>
              <a:latin typeface="Tahoma" charset="0"/>
              <a:cs typeface="Times New Roman" pitchFamily="16" charset="0"/>
            </a:endParaRPr>
          </a:p>
        </p:txBody>
      </p:sp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103241" y="55551"/>
            <a:ext cx="967095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4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buSzPct val="100000"/>
            </a:pPr>
            <a:r>
              <a:rPr lang="pl-PL" altLang="pl-PL" sz="2000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Oferta Powiatowego Urzędu Pracy </a:t>
            </a:r>
            <a:r>
              <a:rPr lang="pl-PL" altLang="pl-PL" sz="2000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dla </a:t>
            </a:r>
            <a:r>
              <a:rPr lang="pl-PL" altLang="pl-PL" sz="2000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osób bezrobotnych powyżej 30 r.ż.</a:t>
            </a:r>
          </a:p>
        </p:txBody>
      </p:sp>
    </p:spTree>
    <p:extLst>
      <p:ext uri="{BB962C8B-B14F-4D97-AF65-F5344CB8AC3E}">
        <p14:creationId xmlns:p14="http://schemas.microsoft.com/office/powerpoint/2010/main" val="35435688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40763" y="5940425"/>
            <a:ext cx="1133475" cy="895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87338" y="0"/>
            <a:ext cx="9431337" cy="604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algn="ctr">
              <a:lnSpc>
                <a:spcPct val="71000"/>
              </a:lnSpc>
              <a:spcBef>
                <a:spcPts val="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l-PL" sz="2000" b="1" dirty="0">
              <a:solidFill>
                <a:srgbClr val="000000"/>
              </a:solidFill>
              <a:latin typeface="Arial" charset="0"/>
            </a:endParaRPr>
          </a:p>
          <a:p>
            <a:pPr algn="ctr">
              <a:lnSpc>
                <a:spcPct val="71000"/>
              </a:lnSpc>
              <a:spcBef>
                <a:spcPts val="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en-GB" sz="2000" dirty="0">
              <a:solidFill>
                <a:srgbClr val="000000"/>
              </a:solidFill>
              <a:latin typeface="Tahoma" charset="0"/>
              <a:cs typeface="Times New Roman" pitchFamily="16" charset="0"/>
            </a:endParaRP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b="1" i="1" dirty="0">
                <a:solidFill>
                  <a:srgbClr val="33A3A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Times New Roman" pitchFamily="16" charset="0"/>
              </a:rPr>
              <a:t> </a:t>
            </a:r>
          </a:p>
          <a:p>
            <a:r>
              <a:rPr lang="pl-PL" sz="2000" b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DOFINANSOWANIE  WYNAGRODZENIA  ZA  ZATRUDNIENIE BEZROBOTNEGO  KTÓRY  UKOŃCZYŁ   50 r. ż.</a:t>
            </a:r>
            <a:endParaRPr lang="pl-PL" sz="2000" b="1" dirty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en-GB" sz="2400" b="1" dirty="0">
              <a:solidFill>
                <a:srgbClr val="4C4C4C"/>
              </a:solidFill>
              <a:latin typeface="Arial" charset="0"/>
              <a:cs typeface="Times New Roman" pitchFamily="16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sz="2000" dirty="0" err="1" smtClean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Powiatowy</a:t>
            </a:r>
            <a:r>
              <a:rPr lang="en-GB" sz="2000" dirty="0" smtClean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Urząd</a:t>
            </a:r>
            <a:r>
              <a:rPr lang="en-GB" sz="2000" dirty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Pracy</a:t>
            </a:r>
            <a:r>
              <a:rPr lang="en-GB" sz="2000" dirty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może</a:t>
            </a:r>
            <a:r>
              <a:rPr lang="en-GB" sz="2000" dirty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, </a:t>
            </a:r>
            <a:r>
              <a:rPr lang="en-GB" sz="2000" dirty="0" err="1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na</a:t>
            </a:r>
            <a:r>
              <a:rPr lang="en-GB" sz="2000" dirty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podstawie</a:t>
            </a:r>
            <a:r>
              <a:rPr lang="en-GB" sz="2000" dirty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zawartej</a:t>
            </a:r>
            <a:r>
              <a:rPr lang="en-GB" sz="2000" dirty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umowy</a:t>
            </a:r>
            <a:r>
              <a:rPr lang="en-GB" sz="2000" dirty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,</a:t>
            </a:r>
            <a:r>
              <a:rPr lang="en-GB" sz="2000" b="1" dirty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przyznać</a:t>
            </a:r>
            <a:r>
              <a:rPr lang="en-GB" sz="2000" dirty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pracodawcy</a:t>
            </a:r>
            <a:r>
              <a:rPr lang="en-GB" sz="2000" dirty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lub</a:t>
            </a:r>
            <a:r>
              <a:rPr lang="en-GB" sz="2000" dirty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przedsiębiorcy</a:t>
            </a:r>
            <a:r>
              <a:rPr lang="en-GB" sz="2000" dirty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dofinansowanie</a:t>
            </a:r>
            <a:r>
              <a:rPr lang="en-GB" sz="2000" b="1" dirty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wynagrodzenia</a:t>
            </a:r>
            <a:r>
              <a:rPr lang="en-GB" sz="2000" b="1" dirty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za</a:t>
            </a:r>
            <a:r>
              <a:rPr lang="en-GB" sz="2000" b="1" dirty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zatrudnienie</a:t>
            </a:r>
            <a:r>
              <a:rPr lang="en-GB" sz="2000" b="1" dirty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skierowanego</a:t>
            </a:r>
            <a:r>
              <a:rPr lang="en-GB" sz="2000" b="1" dirty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bezrobotnego</a:t>
            </a:r>
            <a:r>
              <a:rPr lang="en-GB" sz="2000" b="1" dirty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, </a:t>
            </a:r>
            <a:r>
              <a:rPr lang="en-GB" sz="2000" b="1" dirty="0" err="1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który</a:t>
            </a:r>
            <a:r>
              <a:rPr lang="en-GB" sz="2000" b="1" dirty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ukończył</a:t>
            </a:r>
            <a:r>
              <a:rPr lang="en-GB" sz="2000" b="1" dirty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 50 </a:t>
            </a:r>
            <a:r>
              <a:rPr lang="en-GB" sz="2000" b="1" dirty="0" err="1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rok</a:t>
            </a:r>
            <a:r>
              <a:rPr lang="en-GB" sz="2000" b="1" dirty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życia</a:t>
            </a:r>
            <a:r>
              <a:rPr lang="en-GB" sz="2000" b="1" dirty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l-PL" sz="2000" dirty="0">
              <a:solidFill>
                <a:srgbClr val="000000"/>
              </a:solidFill>
              <a:latin typeface="Tahoma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l-PL" sz="2000" dirty="0">
                <a:solidFill>
                  <a:srgbClr val="000000"/>
                </a:solidFill>
                <a:latin typeface="Tahoma" charset="0"/>
              </a:rPr>
              <a:t>Dofinansowanie wynagrodzenia przysługuje przez okres</a:t>
            </a:r>
            <a:r>
              <a:rPr lang="pl-PL" sz="2000" dirty="0" smtClean="0">
                <a:solidFill>
                  <a:srgbClr val="000000"/>
                </a:solidFill>
                <a:latin typeface="Tahoma" charset="0"/>
              </a:rPr>
              <a:t>: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l-PL" sz="2000" dirty="0" smtClean="0">
              <a:solidFill>
                <a:srgbClr val="000000"/>
              </a:solidFill>
              <a:latin typeface="Tahoma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l-PL" sz="2000" dirty="0" smtClean="0">
                <a:solidFill>
                  <a:srgbClr val="000000"/>
                </a:solidFill>
                <a:latin typeface="Tahoma" charset="0"/>
              </a:rPr>
              <a:t>a) </a:t>
            </a:r>
            <a:r>
              <a:rPr lang="pl-PL" sz="2000" u="sng" dirty="0">
                <a:solidFill>
                  <a:srgbClr val="000000"/>
                </a:solidFill>
                <a:latin typeface="Tahoma" charset="0"/>
              </a:rPr>
              <a:t>12 miesięcy – w przypadku zatrudnienia </a:t>
            </a:r>
            <a:r>
              <a:rPr lang="pl-PL" sz="2000" u="sng" dirty="0" err="1">
                <a:solidFill>
                  <a:srgbClr val="000000"/>
                </a:solidFill>
                <a:latin typeface="Tahoma" charset="0"/>
              </a:rPr>
              <a:t>bezrobotnego,który</a:t>
            </a:r>
            <a:r>
              <a:rPr lang="pl-PL" sz="2000" u="sng" dirty="0">
                <a:solidFill>
                  <a:srgbClr val="000000"/>
                </a:solidFill>
                <a:latin typeface="Tahoma" charset="0"/>
              </a:rPr>
              <a:t> ukończył 50 lat,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l-PL" sz="2000" dirty="0">
                <a:solidFill>
                  <a:srgbClr val="000000"/>
                </a:solidFill>
                <a:latin typeface="Tahoma" charset="0"/>
              </a:rPr>
              <a:t>    </a:t>
            </a:r>
            <a:r>
              <a:rPr lang="pl-PL" sz="2000" u="sng" dirty="0">
                <a:solidFill>
                  <a:srgbClr val="000000"/>
                </a:solidFill>
                <a:latin typeface="Tahoma" charset="0"/>
              </a:rPr>
              <a:t>a nie ukończył 60 lat</a:t>
            </a:r>
            <a:r>
              <a:rPr lang="pl-PL" sz="2000" dirty="0">
                <a:solidFill>
                  <a:srgbClr val="000000"/>
                </a:solidFill>
                <a:latin typeface="Tahoma" charset="0"/>
              </a:rPr>
              <a:t> </a:t>
            </a:r>
            <a:endParaRPr lang="pl-PL" sz="2000" dirty="0" smtClean="0">
              <a:solidFill>
                <a:srgbClr val="000000"/>
              </a:solidFill>
              <a:latin typeface="Tahoma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l-PL" sz="2000" dirty="0">
                <a:solidFill>
                  <a:srgbClr val="000000"/>
                </a:solidFill>
                <a:latin typeface="Tahoma" charset="0"/>
              </a:rPr>
              <a:t>b</a:t>
            </a:r>
            <a:r>
              <a:rPr lang="pl-PL" sz="2000" dirty="0" smtClean="0">
                <a:solidFill>
                  <a:srgbClr val="000000"/>
                </a:solidFill>
                <a:latin typeface="Tahoma" charset="0"/>
              </a:rPr>
              <a:t>) </a:t>
            </a:r>
            <a:r>
              <a:rPr lang="pl-PL" sz="2000" u="sng" dirty="0">
                <a:solidFill>
                  <a:srgbClr val="000000"/>
                </a:solidFill>
                <a:latin typeface="Tahoma" charset="0"/>
              </a:rPr>
              <a:t>24 miesięcy – w przypadku zatrudnienia bezrobotnego, który ukończył 60 lat.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l-PL" sz="2000" dirty="0">
              <a:solidFill>
                <a:srgbClr val="000000"/>
              </a:solidFill>
              <a:latin typeface="Tahoma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en-GB" sz="2200" dirty="0">
              <a:solidFill>
                <a:srgbClr val="000000"/>
              </a:solidFill>
              <a:latin typeface="Tahoma" charset="0"/>
              <a:cs typeface="Times New Roman" pitchFamily="16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l-PL" sz="2000" b="1" i="1" dirty="0">
              <a:solidFill>
                <a:srgbClr val="292929"/>
              </a:solidFill>
              <a:latin typeface="Tahoma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l-PL" sz="2000" b="1" i="1" dirty="0">
              <a:solidFill>
                <a:srgbClr val="292929"/>
              </a:solidFill>
              <a:latin typeface="Tahoma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l-PL" sz="2000" b="1" i="1" dirty="0">
                <a:solidFill>
                  <a:srgbClr val="292929"/>
                </a:solidFill>
                <a:latin typeface="Tahoma" charset="0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l-PL" sz="2000" b="1" i="1" dirty="0">
              <a:solidFill>
                <a:srgbClr val="292929"/>
              </a:solidFill>
              <a:latin typeface="Tahoma" charset="0"/>
            </a:endParaRPr>
          </a:p>
          <a:p>
            <a:pPr>
              <a:spcBef>
                <a:spcPts val="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sz="2000" dirty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                                     </a:t>
            </a:r>
          </a:p>
        </p:txBody>
      </p:sp>
      <p:pic>
        <p:nvPicPr>
          <p:cNvPr id="3584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6119813"/>
            <a:ext cx="1439862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103241" y="55551"/>
            <a:ext cx="967095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4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buSzPct val="100000"/>
            </a:pPr>
            <a:r>
              <a:rPr lang="pl-PL" altLang="pl-PL" sz="2000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Oferta Powiatowego Urzędu Pracy </a:t>
            </a:r>
            <a:r>
              <a:rPr lang="pl-PL" altLang="pl-PL" sz="2000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dla </a:t>
            </a:r>
            <a:r>
              <a:rPr lang="pl-PL" altLang="pl-PL" sz="2000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osób bezrobotnych powyżej 30 r.ż.</a:t>
            </a:r>
          </a:p>
        </p:txBody>
      </p:sp>
    </p:spTree>
    <p:extLst>
      <p:ext uri="{BB962C8B-B14F-4D97-AF65-F5344CB8AC3E}">
        <p14:creationId xmlns:p14="http://schemas.microsoft.com/office/powerpoint/2010/main" val="13070304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40763" y="5940425"/>
            <a:ext cx="1133475" cy="895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87338" y="0"/>
            <a:ext cx="9431337" cy="604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algn="ctr">
              <a:lnSpc>
                <a:spcPct val="71000"/>
              </a:lnSpc>
              <a:spcBef>
                <a:spcPts val="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l-PL" sz="2000" b="1" dirty="0">
              <a:solidFill>
                <a:srgbClr val="000000"/>
              </a:solidFill>
              <a:latin typeface="Arial" charset="0"/>
            </a:endParaRPr>
          </a:p>
          <a:p>
            <a:pPr algn="ctr">
              <a:lnSpc>
                <a:spcPct val="71000"/>
              </a:lnSpc>
              <a:spcBef>
                <a:spcPts val="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en-GB" sz="2000" dirty="0">
              <a:solidFill>
                <a:srgbClr val="000000"/>
              </a:solidFill>
              <a:latin typeface="Tahoma" charset="0"/>
              <a:cs typeface="Times New Roman" pitchFamily="16" charset="0"/>
            </a:endParaRP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b="1" i="1" dirty="0">
                <a:solidFill>
                  <a:srgbClr val="33A3A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Times New Roman" pitchFamily="16" charset="0"/>
              </a:rPr>
              <a:t> </a:t>
            </a:r>
          </a:p>
          <a:p>
            <a:r>
              <a:rPr lang="pl-PL" sz="2000" b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DOFINANSOWANIE </a:t>
            </a:r>
            <a:r>
              <a:rPr lang="pl-PL" sz="20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WYNAGRODZENIA ZA ZATRUDNIENIE BEZROBOTNEGO KTÓRY UKOŃCZYŁ 50 r. ż.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l-PL" sz="2000" dirty="0" smtClean="0">
              <a:solidFill>
                <a:srgbClr val="000000"/>
              </a:solidFill>
              <a:latin typeface="Tahoma" charset="0"/>
              <a:cs typeface="Times New Roman" pitchFamily="16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sz="2000" dirty="0" err="1" smtClean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Dofinansowanie</a:t>
            </a:r>
            <a:r>
              <a:rPr lang="en-GB" sz="2000" dirty="0" smtClean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wynagrodzenia</a:t>
            </a:r>
            <a:r>
              <a:rPr lang="en-GB" sz="2000" dirty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przysługuje</a:t>
            </a:r>
            <a:r>
              <a:rPr lang="en-GB" sz="2000" b="1" dirty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 w </a:t>
            </a:r>
            <a:r>
              <a:rPr lang="en-GB" sz="2000" b="1" dirty="0" err="1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kwocie</a:t>
            </a:r>
            <a:r>
              <a:rPr lang="en-GB" sz="2000" dirty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określonej</a:t>
            </a:r>
            <a:r>
              <a:rPr lang="en-GB" sz="2000" dirty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 w </a:t>
            </a:r>
            <a:r>
              <a:rPr lang="en-GB" sz="2000" dirty="0" err="1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umowie</a:t>
            </a:r>
            <a:r>
              <a:rPr lang="en-GB" sz="2000" dirty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,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sz="2000" b="1" dirty="0" err="1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nie</a:t>
            </a:r>
            <a:r>
              <a:rPr lang="en-GB" sz="2000" b="1" dirty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wyższej</a:t>
            </a:r>
            <a:r>
              <a:rPr lang="en-GB" sz="2000" b="1" dirty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jednak</a:t>
            </a:r>
            <a:r>
              <a:rPr lang="en-GB" sz="2000" b="1" dirty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niż</a:t>
            </a:r>
            <a:r>
              <a:rPr lang="en-GB" sz="2000" b="1" dirty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 </a:t>
            </a:r>
            <a:r>
              <a:rPr lang="pl-PL" sz="2000" b="1" dirty="0" smtClean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50</a:t>
            </a:r>
            <a:r>
              <a:rPr lang="en-GB" sz="2000" b="1" dirty="0" smtClean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% </a:t>
            </a:r>
            <a:r>
              <a:rPr lang="en-GB" sz="2000" b="1" dirty="0" err="1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minimalnego</a:t>
            </a:r>
            <a:r>
              <a:rPr lang="en-GB" sz="2000" b="1" dirty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wynagrodzenia</a:t>
            </a:r>
            <a:r>
              <a:rPr lang="en-GB" sz="2000" b="1" dirty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za</a:t>
            </a:r>
            <a:r>
              <a:rPr lang="en-GB" sz="2000" b="1" dirty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pracę</a:t>
            </a:r>
            <a:r>
              <a:rPr lang="en-GB" sz="2000" b="1" dirty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miesięcznie</a:t>
            </a:r>
            <a:r>
              <a:rPr lang="en-GB" sz="2000" dirty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, </a:t>
            </a:r>
            <a:r>
              <a:rPr lang="en-GB" sz="2000" dirty="0" err="1" smtClean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obowiązuj</a:t>
            </a:r>
            <a:r>
              <a:rPr lang="pl-PL" sz="2000" dirty="0" smtClean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ą</a:t>
            </a:r>
            <a:r>
              <a:rPr lang="en-GB" sz="2000" dirty="0" err="1" smtClean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cego</a:t>
            </a:r>
            <a:r>
              <a:rPr lang="en-GB" sz="2000" dirty="0" smtClean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w </a:t>
            </a:r>
            <a:r>
              <a:rPr lang="en-GB" sz="2000" dirty="0" err="1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dniu</a:t>
            </a:r>
            <a:r>
              <a:rPr lang="en-GB" sz="2000" dirty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zawarcia</a:t>
            </a:r>
            <a:r>
              <a:rPr lang="en-GB" sz="2000" dirty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umowy</a:t>
            </a:r>
            <a:r>
              <a:rPr lang="en-GB" sz="2000" dirty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, </a:t>
            </a:r>
            <a:r>
              <a:rPr lang="en-GB" sz="2000" dirty="0" err="1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za</a:t>
            </a:r>
            <a:r>
              <a:rPr lang="en-GB" sz="2000" dirty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każdego</a:t>
            </a:r>
            <a:r>
              <a:rPr lang="en-GB" sz="2000" dirty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zatrudnionego</a:t>
            </a:r>
            <a:r>
              <a:rPr lang="en-GB" sz="2000" dirty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 </a:t>
            </a:r>
            <a:r>
              <a:rPr lang="en-GB" sz="2000" dirty="0" err="1" smtClean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bezrobotnego</a:t>
            </a:r>
            <a:r>
              <a:rPr lang="pl-PL" sz="2000" dirty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 </a:t>
            </a:r>
            <a:r>
              <a:rPr lang="pl-PL" sz="2000" dirty="0" smtClean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   (maksymalnie do </a:t>
            </a:r>
            <a:r>
              <a:rPr lang="pl-PL" sz="2000" u="sng" dirty="0" smtClean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1050 zł x 12 =</a:t>
            </a:r>
            <a:r>
              <a:rPr lang="pl-PL" sz="2000" b="1" u="sng" dirty="0" smtClean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12 600 zł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l-PL" sz="2000" b="1" dirty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 </a:t>
            </a:r>
            <a:r>
              <a:rPr lang="pl-PL" sz="2000" b="1" dirty="0" smtClean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                        </a:t>
            </a:r>
            <a:r>
              <a:rPr lang="pl-PL" sz="2000" b="1" u="sng" dirty="0" smtClean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 </a:t>
            </a:r>
            <a:r>
              <a:rPr lang="pl-PL" sz="2000" u="sng" dirty="0" smtClean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lub do 1050 zł x 24 = </a:t>
            </a:r>
            <a:r>
              <a:rPr lang="pl-PL" sz="2000" b="1" u="sng" dirty="0" smtClean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25 200 zł</a:t>
            </a:r>
            <a:r>
              <a:rPr lang="pl-PL" sz="2000" dirty="0" smtClean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)</a:t>
            </a:r>
            <a:endParaRPr lang="en-GB" sz="2000" dirty="0">
              <a:solidFill>
                <a:srgbClr val="000000"/>
              </a:solidFill>
              <a:latin typeface="Tahoma" charset="0"/>
              <a:cs typeface="Times New Roman" pitchFamily="16" charset="0"/>
            </a:endParaRPr>
          </a:p>
          <a:p>
            <a:pPr>
              <a:lnSpc>
                <a:spcPct val="15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l-PL" sz="2000" dirty="0" smtClean="0">
              <a:solidFill>
                <a:srgbClr val="000000"/>
              </a:solidFill>
              <a:latin typeface="Tahoma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l-PL" sz="2000" dirty="0" smtClean="0">
                <a:solidFill>
                  <a:srgbClr val="000000"/>
                </a:solidFill>
                <a:latin typeface="Tahoma" charset="0"/>
              </a:rPr>
              <a:t>Pracodawca </a:t>
            </a:r>
            <a:r>
              <a:rPr lang="pl-PL" sz="2000" dirty="0">
                <a:solidFill>
                  <a:srgbClr val="000000"/>
                </a:solidFill>
                <a:latin typeface="Tahoma" charset="0"/>
              </a:rPr>
              <a:t>lub przedsiębiorca zobowiązani są do </a:t>
            </a:r>
            <a:r>
              <a:rPr lang="pl-PL" sz="2000" b="1" dirty="0">
                <a:solidFill>
                  <a:srgbClr val="000000"/>
                </a:solidFill>
                <a:latin typeface="Tahoma" charset="0"/>
              </a:rPr>
              <a:t>dalszego zatrudnienia skierowanego bezrobotnego po upływie okresu przysługiwania dofinansowania, odpowiednio przez okres 6 miesięcy lub 12 miesięcy</a:t>
            </a:r>
            <a:r>
              <a:rPr lang="pl-PL" sz="2000" dirty="0">
                <a:solidFill>
                  <a:srgbClr val="000000"/>
                </a:solidFill>
                <a:latin typeface="Tahoma" charset="0"/>
              </a:rPr>
              <a:t>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en-GB" sz="2200" dirty="0">
              <a:solidFill>
                <a:srgbClr val="000000"/>
              </a:solidFill>
              <a:latin typeface="Tahoma" charset="0"/>
              <a:cs typeface="Times New Roman" pitchFamily="16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l-PL" sz="2000" b="1" i="1" dirty="0">
              <a:solidFill>
                <a:srgbClr val="292929"/>
              </a:solidFill>
              <a:latin typeface="Tahoma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l-PL" sz="2000" b="1" i="1" dirty="0">
              <a:solidFill>
                <a:srgbClr val="292929"/>
              </a:solidFill>
              <a:latin typeface="Tahoma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l-PL" sz="2000" b="1" i="1" dirty="0">
                <a:solidFill>
                  <a:srgbClr val="292929"/>
                </a:solidFill>
                <a:latin typeface="Tahoma" charset="0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l-PL" sz="2000" b="1" i="1" dirty="0">
              <a:solidFill>
                <a:srgbClr val="292929"/>
              </a:solidFill>
              <a:latin typeface="Tahoma" charset="0"/>
            </a:endParaRPr>
          </a:p>
          <a:p>
            <a:pPr>
              <a:spcBef>
                <a:spcPts val="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sz="2000" dirty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                                     </a:t>
            </a:r>
          </a:p>
        </p:txBody>
      </p:sp>
      <p:pic>
        <p:nvPicPr>
          <p:cNvPr id="36868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6119813"/>
            <a:ext cx="1439862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15888" y="857232"/>
            <a:ext cx="979170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</a:pPr>
            <a:endParaRPr lang="pl-PL" sz="2000" b="1" i="1" dirty="0" smtClean="0">
              <a:solidFill>
                <a:schemeClr val="accent1">
                  <a:lumMod val="50000"/>
                </a:schemeClr>
              </a:solidFill>
              <a:latin typeface="Tahoma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</a:pPr>
            <a:endParaRPr lang="pl-PL" sz="2000" b="1" i="1" dirty="0" smtClean="0">
              <a:solidFill>
                <a:schemeClr val="accent1">
                  <a:lumMod val="50000"/>
                </a:schemeClr>
              </a:solidFill>
              <a:latin typeface="Tahoma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</a:pPr>
            <a:endParaRPr lang="pl-PL" sz="2000" b="1" i="1" dirty="0" smtClean="0">
              <a:solidFill>
                <a:schemeClr val="accent1">
                  <a:lumMod val="50000"/>
                </a:schemeClr>
              </a:solidFill>
              <a:latin typeface="Tahoma" charset="0"/>
              <a:cs typeface="Times New Roman" pitchFamily="16" charset="0"/>
            </a:endParaRPr>
          </a:p>
        </p:txBody>
      </p:sp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103241" y="55551"/>
            <a:ext cx="967095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4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buSzPct val="100000"/>
            </a:pPr>
            <a:r>
              <a:rPr lang="pl-PL" altLang="pl-PL" sz="2000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Oferta Powiatowego Urzędu Pracy </a:t>
            </a:r>
            <a:r>
              <a:rPr lang="pl-PL" altLang="pl-PL" sz="2000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dla </a:t>
            </a:r>
            <a:r>
              <a:rPr lang="pl-PL" altLang="pl-PL" sz="2000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osób bezrobotnych powyżej 30 r.ż.</a:t>
            </a:r>
          </a:p>
        </p:txBody>
      </p:sp>
    </p:spTree>
    <p:extLst>
      <p:ext uri="{BB962C8B-B14F-4D97-AF65-F5344CB8AC3E}">
        <p14:creationId xmlns:p14="http://schemas.microsoft.com/office/powerpoint/2010/main" val="13235369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40763" y="5940425"/>
            <a:ext cx="1133475" cy="895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87338" y="0"/>
            <a:ext cx="9431337" cy="604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algn="ctr">
              <a:lnSpc>
                <a:spcPct val="71000"/>
              </a:lnSpc>
              <a:spcBef>
                <a:spcPts val="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l-PL" sz="2000" b="1" dirty="0">
              <a:solidFill>
                <a:srgbClr val="000000"/>
              </a:solidFill>
              <a:latin typeface="Arial" charset="0"/>
            </a:endParaRPr>
          </a:p>
          <a:p>
            <a:pPr algn="ctr">
              <a:lnSpc>
                <a:spcPct val="71000"/>
              </a:lnSpc>
              <a:spcBef>
                <a:spcPts val="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en-GB" sz="2000" dirty="0">
              <a:solidFill>
                <a:srgbClr val="000000"/>
              </a:solidFill>
              <a:latin typeface="Tahoma" charset="0"/>
              <a:cs typeface="Times New Roman" pitchFamily="16" charset="0"/>
            </a:endParaRP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b="1" i="1" dirty="0" smtClean="0">
                <a:solidFill>
                  <a:srgbClr val="33A3A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Times New Roman" pitchFamily="16" charset="0"/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pl-PL" sz="2000" b="1" dirty="0" smtClean="0">
                <a:solidFill>
                  <a:srgbClr val="00664D"/>
                </a:solidFill>
                <a:latin typeface="Tahoma"/>
                <a:ea typeface="Lucida Sans Unicode"/>
              </a:rPr>
              <a:t>GRANT </a:t>
            </a:r>
            <a:r>
              <a:rPr lang="pl-PL" sz="2000" b="1" dirty="0">
                <a:solidFill>
                  <a:srgbClr val="00664D"/>
                </a:solidFill>
                <a:latin typeface="Tahoma"/>
                <a:ea typeface="Lucida Sans Unicode"/>
              </a:rPr>
              <a:t>NA </a:t>
            </a:r>
            <a:r>
              <a:rPr lang="pl-PL" sz="2000" b="1" dirty="0" smtClean="0">
                <a:solidFill>
                  <a:srgbClr val="00664D"/>
                </a:solidFill>
                <a:latin typeface="Tahoma"/>
                <a:ea typeface="Lucida Sans Unicode"/>
              </a:rPr>
              <a:t>TELEPRACĘ</a:t>
            </a:r>
          </a:p>
          <a:p>
            <a:pPr>
              <a:lnSpc>
                <a:spcPct val="100000"/>
              </a:lnSpc>
            </a:pPr>
            <a:endParaRPr lang="pl-PL" sz="2000" dirty="0"/>
          </a:p>
          <a:p>
            <a:pPr>
              <a:lnSpc>
                <a:spcPct val="100000"/>
              </a:lnSpc>
            </a:pPr>
            <a:r>
              <a:rPr lang="pl-PL" sz="2000" b="1" dirty="0" smtClean="0">
                <a:solidFill>
                  <a:srgbClr val="000000"/>
                </a:solidFill>
                <a:latin typeface="Tahoma"/>
                <a:ea typeface="Lucida Sans Unicode"/>
              </a:rPr>
              <a:t>Telepraca </a:t>
            </a:r>
            <a:r>
              <a:rPr lang="pl-PL" sz="2000" b="1" dirty="0">
                <a:solidFill>
                  <a:srgbClr val="000000"/>
                </a:solidFill>
                <a:latin typeface="Tahoma"/>
                <a:ea typeface="Lucida Sans Unicode"/>
              </a:rPr>
              <a:t>– to praca wykonywana regularnie poza zakładem pracy, </a:t>
            </a:r>
            <a:endParaRPr lang="pl-PL" sz="2000" dirty="0"/>
          </a:p>
          <a:p>
            <a:pPr>
              <a:lnSpc>
                <a:spcPct val="100000"/>
              </a:lnSpc>
            </a:pPr>
            <a:r>
              <a:rPr lang="pl-PL" sz="2000" b="1" dirty="0">
                <a:solidFill>
                  <a:srgbClr val="000000"/>
                </a:solidFill>
                <a:latin typeface="Tahoma"/>
                <a:ea typeface="Lucida Sans Unicode"/>
              </a:rPr>
              <a:t>z wykorzystaniem środków komunikacji elektronicznej.</a:t>
            </a:r>
            <a:endParaRPr lang="pl-PL" sz="2000" dirty="0"/>
          </a:p>
          <a:p>
            <a:pPr>
              <a:lnSpc>
                <a:spcPct val="100000"/>
              </a:lnSpc>
            </a:pPr>
            <a:endParaRPr lang="pl-PL" sz="2000" dirty="0"/>
          </a:p>
          <a:p>
            <a:pPr>
              <a:lnSpc>
                <a:spcPct val="100000"/>
              </a:lnSpc>
            </a:pPr>
            <a:r>
              <a:rPr lang="pl-PL" sz="2000" dirty="0" smtClean="0">
                <a:solidFill>
                  <a:srgbClr val="000000"/>
                </a:solidFill>
                <a:latin typeface="Tahoma"/>
                <a:ea typeface="Lucida Sans Unicode"/>
              </a:rPr>
              <a:t>PUP może </a:t>
            </a: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na podstawie zawartej umowy, przyznać pracodawcy lub przedsiębiorcy </a:t>
            </a:r>
            <a:r>
              <a:rPr lang="pl-PL" sz="2000" b="1" dirty="0">
                <a:solidFill>
                  <a:srgbClr val="000000"/>
                </a:solidFill>
                <a:latin typeface="Tahoma"/>
                <a:ea typeface="Lucida Sans Unicode"/>
              </a:rPr>
              <a:t>grant na utworzenie stanowiska pracy w formie telepracy.</a:t>
            </a:r>
            <a:endParaRPr lang="pl-PL" sz="2000" dirty="0"/>
          </a:p>
          <a:p>
            <a:pPr>
              <a:lnSpc>
                <a:spcPct val="100000"/>
              </a:lnSpc>
            </a:pPr>
            <a:endParaRPr lang="pl-PL" sz="2000" dirty="0"/>
          </a:p>
          <a:p>
            <a:pPr>
              <a:lnSpc>
                <a:spcPct val="100000"/>
              </a:lnSpc>
            </a:pPr>
            <a:r>
              <a:rPr lang="pl-PL" sz="2000" b="1" dirty="0">
                <a:solidFill>
                  <a:srgbClr val="000000"/>
                </a:solidFill>
                <a:latin typeface="Tahoma"/>
                <a:ea typeface="Lucida Sans Unicode"/>
              </a:rPr>
              <a:t>Osoby kierowane w ramach tej formy pomocy:</a:t>
            </a:r>
            <a:endParaRPr lang="pl-PL" sz="2000" dirty="0"/>
          </a:p>
          <a:p>
            <a:pPr>
              <a:lnSpc>
                <a:spcPct val="100000"/>
              </a:lnSpc>
            </a:pP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1) bezrobotny rodzic powracający na rynek pracy </a:t>
            </a:r>
            <a:r>
              <a:rPr lang="pl-PL" sz="2000" u="sng" dirty="0">
                <a:solidFill>
                  <a:srgbClr val="000000"/>
                </a:solidFill>
                <a:latin typeface="Tahoma"/>
                <a:ea typeface="Lucida Sans Unicode"/>
              </a:rPr>
              <a:t>wychowujący co najmniej jedno</a:t>
            </a:r>
            <a:endParaRPr lang="pl-PL" sz="2000" dirty="0"/>
          </a:p>
          <a:p>
            <a:pPr>
              <a:lnSpc>
                <a:spcPct val="100000"/>
              </a:lnSpc>
            </a:pP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    </a:t>
            </a:r>
            <a:r>
              <a:rPr lang="pl-PL" sz="2000" u="sng" dirty="0">
                <a:solidFill>
                  <a:srgbClr val="000000"/>
                </a:solidFill>
                <a:latin typeface="Tahoma"/>
                <a:ea typeface="Lucida Sans Unicode"/>
              </a:rPr>
              <a:t>dziecko w wieku do 6 lat</a:t>
            </a: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 lub </a:t>
            </a:r>
            <a:endParaRPr lang="pl-PL" sz="2000" dirty="0"/>
          </a:p>
          <a:p>
            <a:pPr>
              <a:lnSpc>
                <a:spcPct val="100000"/>
              </a:lnSpc>
            </a:pP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2) bezrobotny </a:t>
            </a:r>
            <a:r>
              <a:rPr lang="pl-PL" sz="2000" u="sng" dirty="0">
                <a:solidFill>
                  <a:srgbClr val="000000"/>
                </a:solidFill>
                <a:latin typeface="Tahoma"/>
                <a:ea typeface="Lucida Sans Unicode"/>
              </a:rPr>
              <a:t>sprawujący opiekę nad osobą zależną</a:t>
            </a:r>
            <a:r>
              <a:rPr lang="pl-PL" sz="2000" dirty="0" smtClean="0">
                <a:solidFill>
                  <a:srgbClr val="000000"/>
                </a:solidFill>
                <a:latin typeface="Tahoma"/>
                <a:ea typeface="Lucida Sans Unicode"/>
              </a:rPr>
              <a:t>, który </a:t>
            </a: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w okresie </a:t>
            </a:r>
            <a:r>
              <a:rPr lang="pl-PL" sz="2000" dirty="0" smtClean="0">
                <a:solidFill>
                  <a:srgbClr val="000000"/>
                </a:solidFill>
                <a:latin typeface="Tahoma"/>
                <a:ea typeface="Lucida Sans Unicode"/>
              </a:rPr>
              <a:t>ostatnich</a:t>
            </a:r>
          </a:p>
          <a:p>
            <a:pPr>
              <a:lnSpc>
                <a:spcPct val="100000"/>
              </a:lnSpc>
            </a:pP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 </a:t>
            </a:r>
            <a:r>
              <a:rPr lang="pl-PL" sz="2000" dirty="0" smtClean="0">
                <a:solidFill>
                  <a:srgbClr val="000000"/>
                </a:solidFill>
                <a:latin typeface="Tahoma"/>
                <a:ea typeface="Lucida Sans Unicode"/>
              </a:rPr>
              <a:t>   </a:t>
            </a: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3 lat zrezygnował z zatrudnienia lub innej pracy </a:t>
            </a:r>
            <a:r>
              <a:rPr lang="pl-PL" sz="2000" dirty="0" smtClean="0">
                <a:solidFill>
                  <a:srgbClr val="000000"/>
                </a:solidFill>
                <a:latin typeface="Tahoma"/>
                <a:ea typeface="Lucida Sans Unicode"/>
              </a:rPr>
              <a:t>zarobkowej </a:t>
            </a: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z uwagi </a:t>
            </a:r>
            <a:r>
              <a:rPr lang="pl-PL" sz="2000" dirty="0" smtClean="0">
                <a:solidFill>
                  <a:srgbClr val="000000"/>
                </a:solidFill>
                <a:latin typeface="Tahoma"/>
                <a:ea typeface="Lucida Sans Unicode"/>
              </a:rPr>
              <a:t>na </a:t>
            </a:r>
          </a:p>
          <a:p>
            <a:pPr>
              <a:lnSpc>
                <a:spcPct val="100000"/>
              </a:lnSpc>
            </a:pP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 </a:t>
            </a:r>
            <a:r>
              <a:rPr lang="pl-PL" sz="2000" dirty="0" smtClean="0">
                <a:solidFill>
                  <a:srgbClr val="000000"/>
                </a:solidFill>
                <a:latin typeface="Tahoma"/>
                <a:ea typeface="Lucida Sans Unicode"/>
              </a:rPr>
              <a:t>   konieczność </a:t>
            </a: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wychowywania dziecka lub sprawowania </a:t>
            </a:r>
            <a:r>
              <a:rPr lang="pl-PL" sz="2000" dirty="0" smtClean="0">
                <a:solidFill>
                  <a:srgbClr val="000000"/>
                </a:solidFill>
                <a:latin typeface="Tahoma"/>
                <a:ea typeface="Lucida Sans Unicode"/>
              </a:rPr>
              <a:t>opieki </a:t>
            </a: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nad osobą zależną.</a:t>
            </a:r>
            <a:endParaRPr lang="pl-PL" sz="2000" dirty="0"/>
          </a:p>
          <a:p>
            <a:pPr>
              <a:lnSpc>
                <a:spcPct val="100000"/>
              </a:lnSpc>
            </a:pPr>
            <a:endParaRPr lang="pl-PL" sz="2000" b="1" i="1" dirty="0">
              <a:solidFill>
                <a:srgbClr val="292929"/>
              </a:solidFill>
              <a:latin typeface="Tahoma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l-PL" sz="2000" b="1" i="1" dirty="0">
              <a:solidFill>
                <a:srgbClr val="292929"/>
              </a:solidFill>
              <a:latin typeface="Tahoma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l-PL" sz="2000" b="1" i="1" dirty="0">
                <a:solidFill>
                  <a:srgbClr val="292929"/>
                </a:solidFill>
                <a:latin typeface="Tahoma" charset="0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l-PL" sz="2000" b="1" i="1" dirty="0">
              <a:solidFill>
                <a:srgbClr val="292929"/>
              </a:solidFill>
              <a:latin typeface="Tahoma" charset="0"/>
            </a:endParaRPr>
          </a:p>
          <a:p>
            <a:pPr>
              <a:spcBef>
                <a:spcPts val="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sz="2000" dirty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                                     </a:t>
            </a:r>
          </a:p>
        </p:txBody>
      </p:sp>
      <p:pic>
        <p:nvPicPr>
          <p:cNvPr id="3994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6119813"/>
            <a:ext cx="1439862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103241" y="55551"/>
            <a:ext cx="967095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4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buSzPct val="100000"/>
            </a:pPr>
            <a:r>
              <a:rPr lang="pl-PL" altLang="pl-PL" sz="2000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Oferta Powiatowego Urzędu Pracy </a:t>
            </a:r>
            <a:r>
              <a:rPr lang="pl-PL" altLang="pl-PL" sz="2000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dla </a:t>
            </a:r>
            <a:r>
              <a:rPr lang="pl-PL" altLang="pl-PL" sz="2000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osób bezrobotnych powyżej 30 r.ż.</a:t>
            </a:r>
          </a:p>
        </p:txBody>
      </p:sp>
    </p:spTree>
    <p:extLst>
      <p:ext uri="{BB962C8B-B14F-4D97-AF65-F5344CB8AC3E}">
        <p14:creationId xmlns:p14="http://schemas.microsoft.com/office/powerpoint/2010/main" val="11167172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40763" y="5940425"/>
            <a:ext cx="1133475" cy="895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498784" y="0"/>
            <a:ext cx="9431337" cy="604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algn="ctr">
              <a:lnSpc>
                <a:spcPct val="71000"/>
              </a:lnSpc>
              <a:spcBef>
                <a:spcPts val="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l-PL" sz="2000" b="1" dirty="0">
              <a:solidFill>
                <a:srgbClr val="000000"/>
              </a:solidFill>
              <a:latin typeface="Arial" charset="0"/>
            </a:endParaRPr>
          </a:p>
          <a:p>
            <a:pPr algn="ctr">
              <a:lnSpc>
                <a:spcPct val="71000"/>
              </a:lnSpc>
              <a:spcBef>
                <a:spcPts val="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en-GB" sz="2000" dirty="0">
              <a:solidFill>
                <a:srgbClr val="000000"/>
              </a:solidFill>
              <a:latin typeface="Tahoma" charset="0"/>
              <a:cs typeface="Times New Roman" pitchFamily="16" charset="0"/>
            </a:endParaRPr>
          </a:p>
          <a:p>
            <a:pPr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l-PL" sz="2000" b="1" dirty="0" smtClean="0">
              <a:solidFill>
                <a:srgbClr val="00664D"/>
              </a:solidFill>
              <a:latin typeface="Tahoma"/>
              <a:ea typeface="Lucida Sans Unicode"/>
            </a:endParaRPr>
          </a:p>
          <a:p>
            <a:pPr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l-PL" sz="2000" b="1" dirty="0" smtClean="0">
              <a:solidFill>
                <a:srgbClr val="00664D"/>
              </a:solidFill>
              <a:latin typeface="Tahoma"/>
              <a:ea typeface="Lucida Sans Unicode"/>
            </a:endParaRPr>
          </a:p>
          <a:p>
            <a:pPr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l-PL" sz="2000" b="1" dirty="0" smtClean="0">
                <a:solidFill>
                  <a:srgbClr val="00664D"/>
                </a:solidFill>
                <a:latin typeface="Tahoma"/>
                <a:ea typeface="Lucida Sans Unicode"/>
              </a:rPr>
              <a:t>GRANT </a:t>
            </a:r>
            <a:r>
              <a:rPr lang="pl-PL" sz="2000" b="1" dirty="0">
                <a:solidFill>
                  <a:srgbClr val="00664D"/>
                </a:solidFill>
                <a:latin typeface="Tahoma"/>
                <a:ea typeface="Lucida Sans Unicode"/>
              </a:rPr>
              <a:t>NA </a:t>
            </a:r>
            <a:r>
              <a:rPr lang="pl-PL" sz="2000" b="1" dirty="0" smtClean="0">
                <a:solidFill>
                  <a:srgbClr val="00664D"/>
                </a:solidFill>
                <a:latin typeface="Tahoma"/>
                <a:ea typeface="Lucida Sans Unicode"/>
              </a:rPr>
              <a:t>TELEPRACĘ</a:t>
            </a:r>
          </a:p>
          <a:p>
            <a:pPr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l-PL" sz="2000" dirty="0"/>
          </a:p>
          <a:p>
            <a:pPr>
              <a:lnSpc>
                <a:spcPct val="100000"/>
              </a:lnSpc>
            </a:pPr>
            <a:r>
              <a:rPr lang="pl-PL" sz="2000" b="1" dirty="0" smtClean="0">
                <a:solidFill>
                  <a:srgbClr val="000000"/>
                </a:solidFill>
                <a:latin typeface="Tahoma"/>
                <a:ea typeface="Lucida Sans Unicode"/>
              </a:rPr>
              <a:t>Grant </a:t>
            </a:r>
            <a:r>
              <a:rPr lang="pl-PL" sz="2000" b="1" dirty="0">
                <a:solidFill>
                  <a:srgbClr val="000000"/>
                </a:solidFill>
                <a:latin typeface="Tahoma"/>
                <a:ea typeface="Lucida Sans Unicode"/>
              </a:rPr>
              <a:t>przysługuje w kwocie określonej w zawartej umowie, nie wyższej jednak niż 6-krotność minimalnego wynagrodzenia za pracę </a:t>
            </a:r>
            <a:r>
              <a:rPr lang="pl-PL" sz="2000" b="1" dirty="0" smtClean="0">
                <a:solidFill>
                  <a:srgbClr val="000000"/>
                </a:solidFill>
                <a:latin typeface="Tahoma"/>
                <a:ea typeface="Lucida Sans Unicode"/>
              </a:rPr>
              <a:t>(maksymalnie do </a:t>
            </a:r>
            <a:r>
              <a:rPr lang="pl-PL" sz="2000" b="1" u="sng" dirty="0" smtClean="0">
                <a:solidFill>
                  <a:srgbClr val="000000"/>
                </a:solidFill>
                <a:latin typeface="Tahoma"/>
                <a:ea typeface="Lucida Sans Unicode"/>
              </a:rPr>
              <a:t>12 600 zł</a:t>
            </a:r>
            <a:r>
              <a:rPr lang="pl-PL" sz="2000" b="1" dirty="0" smtClean="0">
                <a:solidFill>
                  <a:srgbClr val="000000"/>
                </a:solidFill>
                <a:latin typeface="Tahoma"/>
                <a:ea typeface="Lucida Sans Unicode"/>
              </a:rPr>
              <a:t>) </a:t>
            </a:r>
            <a:r>
              <a:rPr lang="pl-PL" sz="2000" dirty="0" smtClean="0">
                <a:solidFill>
                  <a:srgbClr val="000000"/>
                </a:solidFill>
                <a:latin typeface="Tahoma"/>
                <a:ea typeface="Lucida Sans Unicode"/>
              </a:rPr>
              <a:t>obowiązującego </a:t>
            </a: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w dniu zawarcia umowy, za każdego skierowanego bezrobotnego.</a:t>
            </a:r>
            <a:endParaRPr lang="pl-PL" sz="2000" dirty="0"/>
          </a:p>
          <a:p>
            <a:pPr>
              <a:lnSpc>
                <a:spcPct val="100000"/>
              </a:lnSpc>
            </a:pPr>
            <a:endParaRPr lang="pl-PL" sz="2000" dirty="0"/>
          </a:p>
          <a:p>
            <a:pPr>
              <a:lnSpc>
                <a:spcPct val="100000"/>
              </a:lnSpc>
            </a:pP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Pracodawca lub przedsiębiorca są zobowiązani, stosownie do zawartej umowy, </a:t>
            </a:r>
            <a:endParaRPr lang="pl-PL" sz="2000" dirty="0"/>
          </a:p>
          <a:p>
            <a:pPr>
              <a:lnSpc>
                <a:spcPct val="100000"/>
              </a:lnSpc>
            </a:pP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do </a:t>
            </a:r>
            <a:r>
              <a:rPr lang="pl-PL" sz="2000" u="sng" dirty="0">
                <a:solidFill>
                  <a:srgbClr val="000000"/>
                </a:solidFill>
                <a:latin typeface="Tahoma"/>
                <a:ea typeface="Lucida Sans Unicode"/>
              </a:rPr>
              <a:t>utrzymania zatrudnienia skierowanego bezrobotnego przez okres 12 miesięcy w pełnym wymiarze czasu lub przez okres 18 miesięcy w połowie wymiaru czasu pracy</a:t>
            </a: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.</a:t>
            </a:r>
            <a:endParaRPr lang="pl-PL" sz="2000" dirty="0"/>
          </a:p>
          <a:p>
            <a:pPr>
              <a:lnSpc>
                <a:spcPct val="100000"/>
              </a:lnSpc>
            </a:pPr>
            <a:endParaRPr lang="pl-PL" sz="2000" dirty="0"/>
          </a:p>
          <a:p>
            <a:pPr>
              <a:lnSpc>
                <a:spcPct val="100000"/>
              </a:lnSpc>
            </a:pP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Niewywiązanie się z powyższego warunku lub wykorzystanie grantu niezgodnie </a:t>
            </a:r>
            <a:r>
              <a:rPr lang="pl-PL" sz="2000" dirty="0" smtClean="0">
                <a:solidFill>
                  <a:srgbClr val="000000"/>
                </a:solidFill>
                <a:latin typeface="Tahoma"/>
                <a:ea typeface="Lucida Sans Unicode"/>
              </a:rPr>
              <a:t>         z </a:t>
            </a: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umową lub jego niewykorzystanie powoduje </a:t>
            </a:r>
            <a:r>
              <a:rPr lang="pl-PL" sz="2000" b="1" dirty="0">
                <a:solidFill>
                  <a:srgbClr val="000000"/>
                </a:solidFill>
                <a:latin typeface="Tahoma"/>
                <a:ea typeface="Lucida Sans Unicode"/>
              </a:rPr>
              <a:t>obowiązek zwrotu</a:t>
            </a: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 grantu wraz </a:t>
            </a:r>
            <a:r>
              <a:rPr lang="pl-PL" sz="2000" dirty="0" smtClean="0">
                <a:solidFill>
                  <a:srgbClr val="000000"/>
                </a:solidFill>
                <a:latin typeface="Tahoma"/>
                <a:ea typeface="Lucida Sans Unicode"/>
              </a:rPr>
              <a:t>         z </a:t>
            </a: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odsetkami </a:t>
            </a:r>
            <a:r>
              <a:rPr lang="pl-PL" sz="2000" dirty="0" smtClean="0">
                <a:solidFill>
                  <a:srgbClr val="000000"/>
                </a:solidFill>
                <a:latin typeface="Tahoma"/>
                <a:ea typeface="Lucida Sans Unicode"/>
              </a:rPr>
              <a:t>ustawowymi.</a:t>
            </a:r>
            <a:endParaRPr lang="pl-PL" sz="2000" dirty="0"/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l-PL" sz="2000" b="1" i="1" dirty="0">
              <a:solidFill>
                <a:srgbClr val="292929"/>
              </a:solidFill>
              <a:latin typeface="Tahoma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l-PL" sz="2000" b="1" i="1" dirty="0">
                <a:solidFill>
                  <a:srgbClr val="292929"/>
                </a:solidFill>
                <a:latin typeface="Tahoma" charset="0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l-PL" sz="2000" b="1" i="1" dirty="0">
              <a:solidFill>
                <a:srgbClr val="292929"/>
              </a:solidFill>
              <a:latin typeface="Tahoma" charset="0"/>
            </a:endParaRPr>
          </a:p>
          <a:p>
            <a:pPr>
              <a:spcBef>
                <a:spcPts val="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sz="2000" dirty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                                     </a:t>
            </a:r>
          </a:p>
        </p:txBody>
      </p:sp>
      <p:pic>
        <p:nvPicPr>
          <p:cNvPr id="3994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6119813"/>
            <a:ext cx="1439862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103241" y="55551"/>
            <a:ext cx="967095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4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buSzPct val="100000"/>
            </a:pPr>
            <a:r>
              <a:rPr lang="pl-PL" altLang="pl-PL" sz="2000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Oferta Powiatowego Urzędu Pracy </a:t>
            </a:r>
            <a:r>
              <a:rPr lang="pl-PL" altLang="pl-PL" sz="2000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dla </a:t>
            </a:r>
            <a:r>
              <a:rPr lang="pl-PL" altLang="pl-PL" sz="2000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osób bezrobotnych powyżej 30 r.ż.</a:t>
            </a:r>
          </a:p>
        </p:txBody>
      </p:sp>
    </p:spTree>
    <p:extLst>
      <p:ext uri="{BB962C8B-B14F-4D97-AF65-F5344CB8AC3E}">
        <p14:creationId xmlns:p14="http://schemas.microsoft.com/office/powerpoint/2010/main" val="10505308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40763" y="5940425"/>
            <a:ext cx="1133475" cy="895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87338" y="-387424"/>
            <a:ext cx="9431337" cy="6427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algn="ctr">
              <a:lnSpc>
                <a:spcPct val="71000"/>
              </a:lnSpc>
              <a:spcBef>
                <a:spcPts val="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l-PL" sz="2000" b="1" dirty="0">
              <a:solidFill>
                <a:srgbClr val="000000"/>
              </a:solidFill>
              <a:latin typeface="Arial" charset="0"/>
            </a:endParaRPr>
          </a:p>
          <a:p>
            <a:pPr algn="ctr">
              <a:lnSpc>
                <a:spcPct val="71000"/>
              </a:lnSpc>
              <a:spcBef>
                <a:spcPts val="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en-GB" sz="2000" dirty="0">
              <a:solidFill>
                <a:srgbClr val="000000"/>
              </a:solidFill>
              <a:latin typeface="Tahoma" charset="0"/>
              <a:cs typeface="Times New Roman" pitchFamily="16" charset="0"/>
            </a:endParaRP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b="1" i="1" dirty="0">
                <a:solidFill>
                  <a:srgbClr val="33A3A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Times New Roman" pitchFamily="16" charset="0"/>
              </a:rPr>
              <a:t> </a:t>
            </a:r>
          </a:p>
          <a:p>
            <a:pPr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l-PL" sz="2000" b="1" dirty="0" smtClean="0">
              <a:solidFill>
                <a:srgbClr val="00664D"/>
              </a:solidFill>
              <a:latin typeface="Tahoma"/>
              <a:ea typeface="Lucida Sans Unicode"/>
            </a:endParaRPr>
          </a:p>
          <a:p>
            <a:pPr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l-PL" sz="2000" b="1" dirty="0" smtClean="0">
                <a:solidFill>
                  <a:srgbClr val="00664D"/>
                </a:solidFill>
                <a:latin typeface="Tahoma"/>
                <a:ea typeface="Lucida Sans Unicode"/>
              </a:rPr>
              <a:t>ŚWIADCZENIE   AKTYWIZACYJNE</a:t>
            </a:r>
            <a:endParaRPr lang="pl-PL" sz="2000" dirty="0"/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l-PL" sz="2000" dirty="0" smtClean="0">
              <a:solidFill>
                <a:srgbClr val="000000"/>
              </a:solidFill>
              <a:latin typeface="Tahoma" charset="0"/>
              <a:cs typeface="Times New Roman" pitchFamily="16" charset="0"/>
            </a:endParaRPr>
          </a:p>
          <a:p>
            <a:pPr>
              <a:lnSpc>
                <a:spcPct val="100000"/>
              </a:lnSpc>
            </a:pPr>
            <a:r>
              <a:rPr lang="pl-PL" sz="2000" dirty="0" smtClean="0">
                <a:solidFill>
                  <a:srgbClr val="000000"/>
                </a:solidFill>
                <a:latin typeface="Tahoma"/>
                <a:ea typeface="Lucida Sans Unicode"/>
              </a:rPr>
              <a:t>Może </a:t>
            </a: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zostać przyznane pracodawcy (na podstawie zawartej uprzednio umowy), który </a:t>
            </a:r>
            <a:r>
              <a:rPr lang="pl-PL" sz="2000" b="1" dirty="0">
                <a:solidFill>
                  <a:srgbClr val="000000"/>
                </a:solidFill>
                <a:latin typeface="Tahoma"/>
                <a:ea typeface="Lucida Sans Unicode"/>
              </a:rPr>
              <a:t>zatrudni w pełnym wymiarze czasu pracy</a:t>
            </a: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 osobę bezrobotną.</a:t>
            </a:r>
            <a:endParaRPr lang="pl-PL" sz="2000" dirty="0"/>
          </a:p>
          <a:p>
            <a:pPr>
              <a:lnSpc>
                <a:spcPct val="100000"/>
              </a:lnSpc>
            </a:pPr>
            <a:endParaRPr lang="pl-PL" sz="2000" dirty="0"/>
          </a:p>
          <a:p>
            <a:pPr>
              <a:lnSpc>
                <a:spcPct val="100000"/>
              </a:lnSpc>
            </a:pPr>
            <a:r>
              <a:rPr lang="pl-PL" sz="2000" b="1" dirty="0">
                <a:solidFill>
                  <a:srgbClr val="000000"/>
                </a:solidFill>
                <a:latin typeface="Tahoma"/>
                <a:ea typeface="Lucida Sans Unicode"/>
              </a:rPr>
              <a:t>Osoby kierowane</a:t>
            </a: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 do tej formy pomocy to osoby bezrobotne</a:t>
            </a:r>
            <a:r>
              <a:rPr lang="pl-PL" sz="2000" dirty="0" smtClean="0">
                <a:solidFill>
                  <a:srgbClr val="000000"/>
                </a:solidFill>
                <a:latin typeface="Tahoma"/>
                <a:ea typeface="Lucida Sans Unicode"/>
              </a:rPr>
              <a:t>:</a:t>
            </a:r>
          </a:p>
          <a:p>
            <a:pPr>
              <a:lnSpc>
                <a:spcPct val="100000"/>
              </a:lnSpc>
            </a:pPr>
            <a:endParaRPr lang="pl-PL" sz="2000" dirty="0"/>
          </a:p>
          <a:p>
            <a:pPr>
              <a:lnSpc>
                <a:spcPct val="100000"/>
              </a:lnSpc>
            </a:pP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1)</a:t>
            </a:r>
            <a:r>
              <a:rPr lang="pl-PL" sz="2000" u="sng" dirty="0">
                <a:solidFill>
                  <a:srgbClr val="000000"/>
                </a:solidFill>
                <a:latin typeface="Tahoma"/>
                <a:ea typeface="Lucida Sans Unicode"/>
              </a:rPr>
              <a:t>powracające na rynek pracy po przerwie związanej z wychowywaniem dziecka</a:t>
            </a: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      </a:t>
            </a:r>
            <a:r>
              <a:rPr lang="pl-PL" sz="2000" dirty="0" smtClean="0">
                <a:solidFill>
                  <a:srgbClr val="000000"/>
                </a:solidFill>
                <a:latin typeface="Tahoma"/>
                <a:ea typeface="Lucida Sans Unicode"/>
              </a:rPr>
              <a:t>     </a:t>
            </a:r>
          </a:p>
          <a:p>
            <a:pPr>
              <a:lnSpc>
                <a:spcPct val="100000"/>
              </a:lnSpc>
            </a:pP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 </a:t>
            </a:r>
            <a:r>
              <a:rPr lang="pl-PL" sz="2000" dirty="0" smtClean="0">
                <a:solidFill>
                  <a:srgbClr val="000000"/>
                </a:solidFill>
                <a:latin typeface="Tahoma"/>
                <a:ea typeface="Lucida Sans Unicode"/>
              </a:rPr>
              <a:t>  </a:t>
            </a:r>
          </a:p>
          <a:p>
            <a:pPr>
              <a:lnSpc>
                <a:spcPct val="100000"/>
              </a:lnSpc>
            </a:pP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 </a:t>
            </a:r>
            <a:r>
              <a:rPr lang="pl-PL" sz="2000" dirty="0" smtClean="0">
                <a:solidFill>
                  <a:srgbClr val="000000"/>
                </a:solidFill>
                <a:latin typeface="Tahoma"/>
                <a:ea typeface="Lucida Sans Unicode"/>
              </a:rPr>
              <a:t>  lub</a:t>
            </a:r>
          </a:p>
          <a:p>
            <a:pPr>
              <a:lnSpc>
                <a:spcPct val="100000"/>
              </a:lnSpc>
            </a:pPr>
            <a:r>
              <a:rPr lang="pl-PL" sz="2000" dirty="0">
                <a:solidFill>
                  <a:srgbClr val="000000"/>
                </a:solidFill>
                <a:latin typeface="Tahoma"/>
              </a:rPr>
              <a:t> </a:t>
            </a:r>
            <a:endParaRPr lang="pl-PL" sz="2000" dirty="0"/>
          </a:p>
          <a:p>
            <a:pPr>
              <a:lnSpc>
                <a:spcPct val="100000"/>
              </a:lnSpc>
            </a:pP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2) </a:t>
            </a:r>
            <a:r>
              <a:rPr lang="pl-PL" sz="2000" u="sng" dirty="0">
                <a:solidFill>
                  <a:srgbClr val="000000"/>
                </a:solidFill>
                <a:latin typeface="Tahoma"/>
                <a:ea typeface="Lucida Sans Unicode"/>
              </a:rPr>
              <a:t>sprawujące opiekę nad osobą zależną</a:t>
            </a: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,</a:t>
            </a:r>
            <a:endParaRPr lang="pl-PL" sz="2000" dirty="0"/>
          </a:p>
          <a:p>
            <a:pPr>
              <a:lnSpc>
                <a:spcPct val="100000"/>
              </a:lnSpc>
            </a:pP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  które w okresie 3 lat przed rejestracją w urzędzie pracy jako bezrobotne </a:t>
            </a:r>
            <a:endParaRPr lang="pl-PL" sz="2000" dirty="0"/>
          </a:p>
          <a:p>
            <a:pPr>
              <a:lnSpc>
                <a:spcPct val="100000"/>
              </a:lnSpc>
            </a:pP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  zrezygnowały z zatrudnienia </a:t>
            </a:r>
            <a:r>
              <a:rPr lang="pl-PL" sz="2000" dirty="0">
                <a:solidFill>
                  <a:srgbClr val="000000"/>
                </a:solidFill>
                <a:latin typeface="Tahoma"/>
                <a:ea typeface="Microsoft YaHei"/>
              </a:rPr>
              <a:t>lub innej pracy zarobkowej </a:t>
            </a: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z uwagi na konieczność </a:t>
            </a:r>
            <a:endParaRPr lang="pl-PL" sz="2000" dirty="0"/>
          </a:p>
          <a:p>
            <a:pPr>
              <a:lnSpc>
                <a:spcPct val="100000"/>
              </a:lnSpc>
            </a:pP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  wychowywania dziecka lub sprawowania opieki nad osobą zależną</a:t>
            </a:r>
            <a:r>
              <a:rPr lang="pl-PL" sz="2000" dirty="0" smtClean="0">
                <a:solidFill>
                  <a:srgbClr val="000000"/>
                </a:solidFill>
                <a:latin typeface="Tahoma"/>
                <a:ea typeface="Lucida Sans Unicode"/>
              </a:rPr>
              <a:t>.</a:t>
            </a:r>
            <a:endParaRPr lang="pl-PL" sz="2000" dirty="0"/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l-PL" sz="2000" b="1" i="1" dirty="0">
              <a:solidFill>
                <a:srgbClr val="292929"/>
              </a:solidFill>
              <a:latin typeface="Tahoma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l-PL" sz="2000" b="1" i="1" dirty="0">
                <a:solidFill>
                  <a:srgbClr val="292929"/>
                </a:solidFill>
                <a:latin typeface="Tahoma" charset="0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l-PL" sz="2000" b="1" i="1" dirty="0">
              <a:solidFill>
                <a:srgbClr val="292929"/>
              </a:solidFill>
              <a:latin typeface="Tahoma" charset="0"/>
            </a:endParaRPr>
          </a:p>
          <a:p>
            <a:pPr>
              <a:spcBef>
                <a:spcPts val="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sz="2000" dirty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                                     </a:t>
            </a:r>
          </a:p>
        </p:txBody>
      </p:sp>
      <p:pic>
        <p:nvPicPr>
          <p:cNvPr id="3994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6119813"/>
            <a:ext cx="1439862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103241" y="55551"/>
            <a:ext cx="967095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4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buSzPct val="100000"/>
            </a:pPr>
            <a:r>
              <a:rPr lang="pl-PL" altLang="pl-PL" sz="2000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Oferta Powiatowego Urzędu Pracy </a:t>
            </a:r>
            <a:r>
              <a:rPr lang="pl-PL" altLang="pl-PL" sz="2000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dla </a:t>
            </a:r>
            <a:r>
              <a:rPr lang="pl-PL" altLang="pl-PL" sz="2000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osób bezrobotnych powyżej 30 r.ż.</a:t>
            </a:r>
          </a:p>
        </p:txBody>
      </p:sp>
    </p:spTree>
    <p:extLst>
      <p:ext uri="{BB962C8B-B14F-4D97-AF65-F5344CB8AC3E}">
        <p14:creationId xmlns:p14="http://schemas.microsoft.com/office/powerpoint/2010/main" val="26384009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40763" y="5940425"/>
            <a:ext cx="1133475" cy="895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87338" y="0"/>
            <a:ext cx="9431337" cy="604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algn="ctr">
              <a:lnSpc>
                <a:spcPct val="71000"/>
              </a:lnSpc>
              <a:spcBef>
                <a:spcPts val="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l-PL" sz="2000" b="1" dirty="0">
              <a:solidFill>
                <a:srgbClr val="000000"/>
              </a:solidFill>
              <a:latin typeface="Arial" charset="0"/>
            </a:endParaRPr>
          </a:p>
          <a:p>
            <a:pPr algn="ctr">
              <a:lnSpc>
                <a:spcPct val="71000"/>
              </a:lnSpc>
              <a:spcBef>
                <a:spcPts val="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en-GB" sz="2000" dirty="0">
              <a:solidFill>
                <a:srgbClr val="000000"/>
              </a:solidFill>
              <a:latin typeface="Tahoma" charset="0"/>
              <a:cs typeface="Times New Roman" pitchFamily="16" charset="0"/>
            </a:endParaRP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b="1" i="1" dirty="0">
                <a:solidFill>
                  <a:srgbClr val="33A3A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Times New Roman" pitchFamily="16" charset="0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l-PL" sz="2000" b="1" dirty="0" smtClean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   </a:t>
            </a:r>
            <a:r>
              <a:rPr lang="en-GB" sz="2000" b="1" dirty="0" err="1" smtClean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Przysługuje</a:t>
            </a:r>
            <a:r>
              <a:rPr lang="en-GB" sz="2000" b="1" dirty="0" smtClean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przez</a:t>
            </a:r>
            <a:r>
              <a:rPr lang="en-GB" sz="2000" b="1" dirty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okres</a:t>
            </a:r>
            <a:r>
              <a:rPr lang="en-GB" sz="2000" b="1" dirty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: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l-PL" sz="2000" dirty="0" smtClean="0">
                <a:solidFill>
                  <a:srgbClr val="000000"/>
                </a:solidFill>
                <a:latin typeface="Tahoma" charset="0"/>
              </a:rPr>
              <a:t>   1</a:t>
            </a:r>
            <a:r>
              <a:rPr lang="pl-PL" sz="2000" dirty="0">
                <a:solidFill>
                  <a:srgbClr val="000000"/>
                </a:solidFill>
                <a:latin typeface="Tahoma" charset="0"/>
              </a:rPr>
              <a:t>) </a:t>
            </a:r>
            <a:r>
              <a:rPr lang="pl-PL" sz="2000" b="1" dirty="0">
                <a:solidFill>
                  <a:srgbClr val="000000"/>
                </a:solidFill>
                <a:latin typeface="Tahoma" charset="0"/>
              </a:rPr>
              <a:t>12 miesięcy</a:t>
            </a:r>
            <a:r>
              <a:rPr lang="pl-PL" sz="2000" dirty="0">
                <a:solidFill>
                  <a:srgbClr val="000000"/>
                </a:solidFill>
                <a:latin typeface="Tahoma" charset="0"/>
              </a:rPr>
              <a:t> w wysokości </a:t>
            </a:r>
            <a:r>
              <a:rPr lang="pl-PL" sz="2000" b="1" dirty="0">
                <a:solidFill>
                  <a:srgbClr val="000000"/>
                </a:solidFill>
                <a:latin typeface="Tahoma" charset="0"/>
              </a:rPr>
              <a:t>1/2 minimalnego wynagrodzenia</a:t>
            </a:r>
            <a:r>
              <a:rPr lang="pl-PL" sz="2000" dirty="0">
                <a:solidFill>
                  <a:srgbClr val="000000"/>
                </a:solidFill>
                <a:latin typeface="Tahoma" charset="0"/>
              </a:rPr>
              <a:t> za pracę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l-PL" sz="2000" dirty="0" smtClean="0">
                <a:solidFill>
                  <a:srgbClr val="000000"/>
                </a:solidFill>
                <a:latin typeface="Tahoma" charset="0"/>
              </a:rPr>
              <a:t>       miesięcznie (</a:t>
            </a:r>
            <a:r>
              <a:rPr lang="pl-PL" sz="2000" b="1" u="sng" dirty="0" smtClean="0">
                <a:solidFill>
                  <a:srgbClr val="000000"/>
                </a:solidFill>
                <a:latin typeface="Tahoma" charset="0"/>
              </a:rPr>
              <a:t>12 600 zł</a:t>
            </a:r>
            <a:r>
              <a:rPr lang="pl-PL" sz="2000" dirty="0" smtClean="0">
                <a:solidFill>
                  <a:srgbClr val="000000"/>
                </a:solidFill>
                <a:latin typeface="Tahoma" charset="0"/>
              </a:rPr>
              <a:t>) za każdą skierowaną osobę bezrobotną albo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l-PL" sz="2000" dirty="0" smtClean="0">
                <a:solidFill>
                  <a:srgbClr val="000000"/>
                </a:solidFill>
                <a:latin typeface="Tahoma" charset="0"/>
              </a:rPr>
              <a:t>   2</a:t>
            </a:r>
            <a:r>
              <a:rPr lang="pl-PL" sz="2000" dirty="0">
                <a:solidFill>
                  <a:srgbClr val="000000"/>
                </a:solidFill>
                <a:latin typeface="Tahoma" charset="0"/>
              </a:rPr>
              <a:t>) </a:t>
            </a:r>
            <a:r>
              <a:rPr lang="pl-PL" sz="2000" b="1" dirty="0">
                <a:solidFill>
                  <a:srgbClr val="000000"/>
                </a:solidFill>
                <a:latin typeface="Tahoma" charset="0"/>
              </a:rPr>
              <a:t>18 miesięcy</a:t>
            </a:r>
            <a:r>
              <a:rPr lang="pl-PL" sz="2000" dirty="0">
                <a:solidFill>
                  <a:srgbClr val="000000"/>
                </a:solidFill>
                <a:latin typeface="Tahoma" charset="0"/>
              </a:rPr>
              <a:t> w wysokości </a:t>
            </a:r>
            <a:r>
              <a:rPr lang="pl-PL" sz="2000" b="1" dirty="0">
                <a:solidFill>
                  <a:srgbClr val="000000"/>
                </a:solidFill>
                <a:latin typeface="Tahoma" charset="0"/>
              </a:rPr>
              <a:t>1/3 minimalnego wynagrodzenia</a:t>
            </a:r>
            <a:r>
              <a:rPr lang="pl-PL" sz="2000" dirty="0">
                <a:solidFill>
                  <a:srgbClr val="000000"/>
                </a:solidFill>
                <a:latin typeface="Tahoma" charset="0"/>
              </a:rPr>
              <a:t> za pracę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l-PL" sz="2000" dirty="0">
                <a:solidFill>
                  <a:srgbClr val="000000"/>
                </a:solidFill>
                <a:latin typeface="Tahoma" charset="0"/>
              </a:rPr>
              <a:t>   </a:t>
            </a:r>
            <a:r>
              <a:rPr lang="pl-PL" sz="2000" dirty="0" smtClean="0">
                <a:solidFill>
                  <a:srgbClr val="000000"/>
                </a:solidFill>
                <a:latin typeface="Tahoma" charset="0"/>
              </a:rPr>
              <a:t>    </a:t>
            </a:r>
            <a:r>
              <a:rPr lang="pl-PL" sz="2000" dirty="0">
                <a:solidFill>
                  <a:srgbClr val="000000"/>
                </a:solidFill>
                <a:latin typeface="Tahoma" charset="0"/>
              </a:rPr>
              <a:t>miesięcznie (</a:t>
            </a:r>
            <a:r>
              <a:rPr lang="pl-PL" sz="2000" b="1" u="sng" dirty="0" smtClean="0">
                <a:solidFill>
                  <a:srgbClr val="000000"/>
                </a:solidFill>
                <a:latin typeface="Tahoma" charset="0"/>
              </a:rPr>
              <a:t>12 600 </a:t>
            </a:r>
            <a:r>
              <a:rPr lang="pl-PL" sz="2000" b="1" u="sng" dirty="0">
                <a:solidFill>
                  <a:srgbClr val="000000"/>
                </a:solidFill>
                <a:latin typeface="Tahoma" charset="0"/>
              </a:rPr>
              <a:t>zł</a:t>
            </a:r>
            <a:r>
              <a:rPr lang="pl-PL" sz="2000" dirty="0">
                <a:solidFill>
                  <a:srgbClr val="000000"/>
                </a:solidFill>
                <a:latin typeface="Tahoma" charset="0"/>
              </a:rPr>
              <a:t>) za każdą skierowaną osobę bezrobotną.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l-PL" sz="2000" dirty="0">
              <a:solidFill>
                <a:srgbClr val="000000"/>
              </a:solidFill>
              <a:latin typeface="Tahoma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l-PL" sz="2000" dirty="0" smtClean="0">
                <a:solidFill>
                  <a:srgbClr val="000000"/>
                </a:solidFill>
                <a:latin typeface="Tahoma" charset="0"/>
              </a:rPr>
              <a:t>   Pracodawca </a:t>
            </a:r>
            <a:r>
              <a:rPr lang="pl-PL" sz="2000" dirty="0">
                <a:solidFill>
                  <a:srgbClr val="000000"/>
                </a:solidFill>
                <a:latin typeface="Tahoma" charset="0"/>
              </a:rPr>
              <a:t>zobowiązany jest do </a:t>
            </a:r>
            <a:r>
              <a:rPr lang="pl-PL" sz="2000" b="1" dirty="0">
                <a:solidFill>
                  <a:srgbClr val="000000"/>
                </a:solidFill>
                <a:latin typeface="Tahoma" charset="0"/>
              </a:rPr>
              <a:t>dalszego zatrudniania</a:t>
            </a:r>
            <a:r>
              <a:rPr lang="pl-PL" sz="2000" dirty="0">
                <a:solidFill>
                  <a:srgbClr val="000000"/>
                </a:solidFill>
                <a:latin typeface="Tahoma" charset="0"/>
              </a:rPr>
              <a:t> skierowanego </a:t>
            </a:r>
            <a:r>
              <a:rPr lang="pl-PL" sz="2000" dirty="0" smtClean="0">
                <a:solidFill>
                  <a:srgbClr val="000000"/>
                </a:solidFill>
                <a:latin typeface="Tahoma" charset="0"/>
              </a:rPr>
              <a:t>  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l-PL" sz="2000" dirty="0">
                <a:solidFill>
                  <a:srgbClr val="000000"/>
                </a:solidFill>
                <a:latin typeface="Tahoma" charset="0"/>
              </a:rPr>
              <a:t> </a:t>
            </a:r>
            <a:r>
              <a:rPr lang="pl-PL" sz="2000" dirty="0" smtClean="0">
                <a:solidFill>
                  <a:srgbClr val="000000"/>
                </a:solidFill>
                <a:latin typeface="Tahoma" charset="0"/>
              </a:rPr>
              <a:t>  bezrobotnego</a:t>
            </a:r>
            <a:r>
              <a:rPr lang="pl-PL" sz="2000" dirty="0">
                <a:solidFill>
                  <a:srgbClr val="000000"/>
                </a:solidFill>
                <a:latin typeface="Tahoma" charset="0"/>
              </a:rPr>
              <a:t>, po upływie okresu przysługiwania świadczenia aktywizacyjnego </a:t>
            </a:r>
            <a:endParaRPr lang="pl-PL" sz="2000" dirty="0" smtClean="0">
              <a:solidFill>
                <a:srgbClr val="000000"/>
              </a:solidFill>
              <a:latin typeface="Tahoma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l-PL" sz="2000" dirty="0">
                <a:solidFill>
                  <a:srgbClr val="000000"/>
                </a:solidFill>
                <a:latin typeface="Tahoma" charset="0"/>
              </a:rPr>
              <a:t> </a:t>
            </a:r>
            <a:r>
              <a:rPr lang="pl-PL" sz="2000" dirty="0" smtClean="0">
                <a:solidFill>
                  <a:srgbClr val="000000"/>
                </a:solidFill>
                <a:latin typeface="Tahoma" charset="0"/>
              </a:rPr>
              <a:t>  odpowiednio </a:t>
            </a:r>
            <a:r>
              <a:rPr lang="pl-PL" sz="2000" dirty="0">
                <a:solidFill>
                  <a:srgbClr val="000000"/>
                </a:solidFill>
                <a:latin typeface="Tahoma" charset="0"/>
              </a:rPr>
              <a:t>przez okres </a:t>
            </a:r>
            <a:r>
              <a:rPr lang="pl-PL" sz="2000" b="1" dirty="0">
                <a:solidFill>
                  <a:srgbClr val="000000"/>
                </a:solidFill>
                <a:latin typeface="Tahoma" charset="0"/>
              </a:rPr>
              <a:t>6 miesięcy</a:t>
            </a:r>
            <a:r>
              <a:rPr lang="pl-PL" sz="2000" dirty="0">
                <a:solidFill>
                  <a:srgbClr val="000000"/>
                </a:solidFill>
                <a:latin typeface="Tahoma" charset="0"/>
              </a:rPr>
              <a:t> albo </a:t>
            </a:r>
            <a:r>
              <a:rPr lang="pl-PL" sz="2000" b="1" dirty="0">
                <a:solidFill>
                  <a:srgbClr val="000000"/>
                </a:solidFill>
                <a:latin typeface="Tahoma" charset="0"/>
              </a:rPr>
              <a:t>9 miesięcy</a:t>
            </a:r>
            <a:r>
              <a:rPr lang="pl-PL" sz="2000" dirty="0">
                <a:solidFill>
                  <a:srgbClr val="000000"/>
                </a:solidFill>
                <a:latin typeface="Tahoma" charset="0"/>
              </a:rPr>
              <a:t>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l-PL" sz="2000" dirty="0" smtClean="0">
              <a:solidFill>
                <a:srgbClr val="000000"/>
              </a:solidFill>
              <a:latin typeface="Tahoma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l-PL" sz="2000" dirty="0">
                <a:solidFill>
                  <a:srgbClr val="000000"/>
                </a:solidFill>
                <a:latin typeface="Tahoma" charset="0"/>
              </a:rPr>
              <a:t> </a:t>
            </a:r>
            <a:r>
              <a:rPr lang="pl-PL" sz="2000" dirty="0" smtClean="0">
                <a:solidFill>
                  <a:srgbClr val="000000"/>
                </a:solidFill>
                <a:latin typeface="Tahoma" charset="0"/>
              </a:rPr>
              <a:t>  Niewywiązanie </a:t>
            </a:r>
            <a:r>
              <a:rPr lang="pl-PL" sz="2000" dirty="0">
                <a:solidFill>
                  <a:srgbClr val="000000"/>
                </a:solidFill>
                <a:latin typeface="Tahoma" charset="0"/>
              </a:rPr>
              <a:t>się przez pracodawcę z warunków umowy skutkuje </a:t>
            </a:r>
            <a:endParaRPr lang="pl-PL" sz="2000" dirty="0" smtClean="0">
              <a:solidFill>
                <a:srgbClr val="000000"/>
              </a:solidFill>
              <a:latin typeface="Tahoma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l-PL" sz="2000" b="1" dirty="0">
                <a:solidFill>
                  <a:srgbClr val="000000"/>
                </a:solidFill>
                <a:latin typeface="Tahoma" charset="0"/>
              </a:rPr>
              <a:t> </a:t>
            </a:r>
            <a:r>
              <a:rPr lang="pl-PL" sz="2000" b="1" dirty="0" smtClean="0">
                <a:solidFill>
                  <a:srgbClr val="000000"/>
                </a:solidFill>
                <a:latin typeface="Tahoma" charset="0"/>
              </a:rPr>
              <a:t>  obowiązkiem </a:t>
            </a:r>
            <a:r>
              <a:rPr lang="pl-PL" sz="2000" b="1" dirty="0">
                <a:solidFill>
                  <a:srgbClr val="000000"/>
                </a:solidFill>
                <a:latin typeface="Tahoma" charset="0"/>
              </a:rPr>
              <a:t>zwrotu</a:t>
            </a:r>
            <a:r>
              <a:rPr lang="pl-PL" sz="2000" dirty="0">
                <a:solidFill>
                  <a:srgbClr val="000000"/>
                </a:solidFill>
                <a:latin typeface="Tahoma" charset="0"/>
              </a:rPr>
              <a:t> otrzymanych świadczeń wraz z odsetkami.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l-PL" sz="2000" b="1" dirty="0">
              <a:solidFill>
                <a:srgbClr val="000000"/>
              </a:solidFill>
              <a:latin typeface="Tahoma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l-PL" sz="2000" b="1" i="1" dirty="0">
                <a:solidFill>
                  <a:srgbClr val="292929"/>
                </a:solidFill>
                <a:latin typeface="Tahoma" charset="0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l-PL" sz="2000" b="1" i="1" dirty="0">
              <a:solidFill>
                <a:srgbClr val="292929"/>
              </a:solidFill>
              <a:latin typeface="Tahoma" charset="0"/>
            </a:endParaRPr>
          </a:p>
          <a:p>
            <a:pPr>
              <a:spcBef>
                <a:spcPts val="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sz="2000" dirty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                                     </a:t>
            </a:r>
          </a:p>
        </p:txBody>
      </p:sp>
      <p:pic>
        <p:nvPicPr>
          <p:cNvPr id="3277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6119813"/>
            <a:ext cx="1439862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103241" y="55551"/>
            <a:ext cx="967095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4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buSzPct val="100000"/>
            </a:pPr>
            <a:r>
              <a:rPr lang="pl-PL" altLang="pl-PL" sz="2000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Oferta Powiatowego Urzędu Pracy </a:t>
            </a:r>
            <a:r>
              <a:rPr lang="pl-PL" altLang="pl-PL" sz="2000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dla </a:t>
            </a:r>
            <a:r>
              <a:rPr lang="pl-PL" altLang="pl-PL" sz="2000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osób bezrobotnych powyżej 30 r.ż.</a:t>
            </a:r>
          </a:p>
        </p:txBody>
      </p:sp>
    </p:spTree>
    <p:extLst>
      <p:ext uri="{BB962C8B-B14F-4D97-AF65-F5344CB8AC3E}">
        <p14:creationId xmlns:p14="http://schemas.microsoft.com/office/powerpoint/2010/main" val="35940061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" name="Picture 1"/>
          <p:cNvPicPr/>
          <p:nvPr/>
        </p:nvPicPr>
        <p:blipFill>
          <a:blip r:embed="rId3"/>
          <a:stretch>
            <a:fillRect/>
          </a:stretch>
        </p:blipFill>
        <p:spPr>
          <a:xfrm>
            <a:off x="8640720" y="5940360"/>
            <a:ext cx="1133280" cy="894960"/>
          </a:xfrm>
          <a:prstGeom prst="rect">
            <a:avLst/>
          </a:prstGeom>
        </p:spPr>
      </p:pic>
      <p:sp>
        <p:nvSpPr>
          <p:cNvPr id="211" name="CustomShape 1"/>
          <p:cNvSpPr/>
          <p:nvPr/>
        </p:nvSpPr>
        <p:spPr>
          <a:xfrm>
            <a:off x="179280" y="144360"/>
            <a:ext cx="9359640" cy="604008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71000"/>
              </a:lnSpc>
            </a:pPr>
            <a:endParaRPr dirty="0"/>
          </a:p>
          <a:p>
            <a:pPr algn="ctr">
              <a:lnSpc>
                <a:spcPct val="71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pl-PL" sz="3600" b="1" i="1" dirty="0">
                <a:solidFill>
                  <a:srgbClr val="33A3A3"/>
                </a:solidFill>
                <a:latin typeface="Tahoma"/>
                <a:ea typeface="Lucida Sans Unicode"/>
              </a:rPr>
              <a:t> </a:t>
            </a:r>
            <a:endParaRPr dirty="0"/>
          </a:p>
          <a:p>
            <a:pPr>
              <a:lnSpc>
                <a:spcPct val="100000"/>
              </a:lnSpc>
            </a:pPr>
            <a:r>
              <a:rPr lang="pl-PL" sz="2400" b="1" dirty="0" smtClean="0">
                <a:solidFill>
                  <a:srgbClr val="292929"/>
                </a:solidFill>
                <a:latin typeface="Tahoma"/>
                <a:ea typeface="Lucida Sans Unicode"/>
              </a:rPr>
              <a:t>Pośrednictwo </a:t>
            </a:r>
            <a:r>
              <a:rPr lang="pl-PL" sz="2400" b="1" dirty="0">
                <a:solidFill>
                  <a:srgbClr val="292929"/>
                </a:solidFill>
                <a:latin typeface="Tahoma"/>
                <a:ea typeface="Lucida Sans Unicode"/>
              </a:rPr>
              <a:t>pracy </a:t>
            </a:r>
            <a:r>
              <a:rPr lang="pl-PL" sz="2400" dirty="0">
                <a:solidFill>
                  <a:srgbClr val="292929"/>
                </a:solidFill>
                <a:latin typeface="Tahoma"/>
                <a:ea typeface="Lucida Sans Unicode"/>
              </a:rPr>
              <a:t>– </a:t>
            </a:r>
            <a:r>
              <a:rPr lang="pl-PL" sz="2400" u="sng" dirty="0">
                <a:solidFill>
                  <a:srgbClr val="292929"/>
                </a:solidFill>
                <a:latin typeface="Tahoma"/>
                <a:ea typeface="Lucida Sans Unicode"/>
              </a:rPr>
              <a:t>zakres i formy</a:t>
            </a:r>
            <a:endParaRPr u="sng" dirty="0"/>
          </a:p>
          <a:p>
            <a:pPr>
              <a:lnSpc>
                <a:spcPct val="100000"/>
              </a:lnSpc>
            </a:pPr>
            <a:endParaRPr dirty="0"/>
          </a:p>
          <a:p>
            <a:pPr marL="342900" indent="-342900">
              <a:lnSpc>
                <a:spcPct val="100000"/>
              </a:lnSpc>
              <a:buFont typeface="Arial" pitchFamily="34" charset="0"/>
              <a:buChar char="•"/>
            </a:pPr>
            <a:r>
              <a:rPr lang="pl-PL" sz="2000" b="1" dirty="0" smtClean="0">
                <a:solidFill>
                  <a:srgbClr val="292929"/>
                </a:solidFill>
                <a:latin typeface="Tahoma"/>
                <a:ea typeface="Lucida Sans Unicode"/>
              </a:rPr>
              <a:t>pośrednictwo </a:t>
            </a:r>
            <a:r>
              <a:rPr lang="pl-PL" sz="2000" b="1" dirty="0">
                <a:solidFill>
                  <a:srgbClr val="292929"/>
                </a:solidFill>
                <a:latin typeface="Tahoma"/>
                <a:ea typeface="Lucida Sans Unicode"/>
              </a:rPr>
              <a:t>otwarte </a:t>
            </a:r>
            <a:r>
              <a:rPr lang="pl-PL" sz="2000" dirty="0">
                <a:solidFill>
                  <a:srgbClr val="292929"/>
                </a:solidFill>
                <a:latin typeface="Tahoma"/>
                <a:ea typeface="Lucida Sans Unicode"/>
              </a:rPr>
              <a:t>– w informacji </a:t>
            </a:r>
            <a:r>
              <a:rPr lang="pl-PL" sz="2000" dirty="0" smtClean="0">
                <a:solidFill>
                  <a:srgbClr val="292929"/>
                </a:solidFill>
                <a:latin typeface="Tahoma"/>
                <a:ea typeface="Lucida Sans Unicode"/>
              </a:rPr>
              <a:t>o </a:t>
            </a:r>
            <a:r>
              <a:rPr lang="pl-PL" sz="2000" dirty="0">
                <a:solidFill>
                  <a:srgbClr val="292929"/>
                </a:solidFill>
                <a:latin typeface="Tahoma"/>
                <a:ea typeface="Lucida Sans Unicode"/>
              </a:rPr>
              <a:t>ofercie pracy udostępniane są             wszystkie dane pracodawcy, włącznie z  informacją nt. siedziby i sposobu            kontaktu; osoby zainteresowane mogą kontaktować się z pracodawcą za             pośrednictwem Urzędu lub bezpośrednio;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 marL="342900" indent="-342900">
              <a:lnSpc>
                <a:spcPct val="100000"/>
              </a:lnSpc>
              <a:buFont typeface="Arial" pitchFamily="34" charset="0"/>
              <a:buChar char="•"/>
            </a:pPr>
            <a:r>
              <a:rPr lang="pl-PL" sz="2000" b="1" dirty="0" smtClean="0">
                <a:solidFill>
                  <a:srgbClr val="292929"/>
                </a:solidFill>
                <a:latin typeface="Tahoma"/>
                <a:ea typeface="Lucida Sans Unicode"/>
              </a:rPr>
              <a:t>pośrednictwo </a:t>
            </a:r>
            <a:r>
              <a:rPr lang="pl-PL" sz="2000" b="1" dirty="0">
                <a:solidFill>
                  <a:srgbClr val="292929"/>
                </a:solidFill>
                <a:latin typeface="Tahoma"/>
                <a:ea typeface="Lucida Sans Unicode"/>
              </a:rPr>
              <a:t>zamknięte</a:t>
            </a:r>
            <a:r>
              <a:rPr lang="pl-PL" sz="2000" dirty="0">
                <a:solidFill>
                  <a:srgbClr val="292929"/>
                </a:solidFill>
                <a:latin typeface="Tahoma"/>
                <a:ea typeface="Lucida Sans Unicode"/>
              </a:rPr>
              <a:t> – informacja o miejscach pracy udostępniana jest      w pełnym zakresie wyłącznie tym osobom bezrobotnym lub poszukującym           pracy, które spełniają wymagania określone w ofercie; po dokonaniu selekcji        zgodnej z  wymaganiami pracodawcy kandydaci kierowani są na rozmowę           kwalifikacyjną lub giełdę pracy;    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pl-PL" sz="2000" b="1" i="1" dirty="0">
                <a:solidFill>
                  <a:srgbClr val="292929"/>
                </a:solidFill>
                <a:latin typeface="Tahoma"/>
                <a:ea typeface="Lucida Sans Unicode"/>
              </a:rPr>
              <a:t>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                             </a:t>
            </a:r>
            <a:endParaRPr dirty="0"/>
          </a:p>
        </p:txBody>
      </p:sp>
      <p:pic>
        <p:nvPicPr>
          <p:cNvPr id="212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179280" y="6119640"/>
            <a:ext cx="1439640" cy="720360"/>
          </a:xfrm>
          <a:prstGeom prst="rect">
            <a:avLst/>
          </a:prstGeom>
        </p:spPr>
      </p:pic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103241" y="55551"/>
            <a:ext cx="967095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4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buSzPct val="100000"/>
            </a:pPr>
            <a:r>
              <a:rPr lang="pl-PL" altLang="pl-PL" sz="2000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Oferta Powiatowego Urzędu Pracy </a:t>
            </a:r>
            <a:r>
              <a:rPr lang="pl-PL" altLang="pl-PL" sz="2000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dla </a:t>
            </a:r>
            <a:r>
              <a:rPr lang="pl-PL" altLang="pl-PL" sz="2000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osób bezrobotnych powyżej 30 r.ż.</a:t>
            </a:r>
          </a:p>
        </p:txBody>
      </p:sp>
    </p:spTree>
    <p:extLst>
      <p:ext uri="{BB962C8B-B14F-4D97-AF65-F5344CB8AC3E}">
        <p14:creationId xmlns:p14="http://schemas.microsoft.com/office/powerpoint/2010/main" val="176619035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1733565" y="2420888"/>
            <a:ext cx="6408712" cy="1103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</a:tabLst>
              <a:defRPr sz="34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</a:tabLst>
              <a:defRPr sz="30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</a:tabLst>
              <a:defRPr sz="25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buSzPct val="100000"/>
            </a:pPr>
            <a:r>
              <a:rPr lang="pl-PL" altLang="pl-PL" sz="5000" b="1" i="1" dirty="0" smtClean="0">
                <a:solidFill>
                  <a:srgbClr val="00664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Dziękuję za uwagę</a:t>
            </a:r>
            <a:r>
              <a:rPr lang="pl-PL" altLang="pl-PL" sz="5000" b="1" i="1" dirty="0" smtClean="0">
                <a:solidFill>
                  <a:srgbClr val="33A3A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  </a:t>
            </a:r>
            <a:endParaRPr lang="pl-PL" altLang="pl-PL" sz="5000" b="1" i="1" dirty="0">
              <a:solidFill>
                <a:srgbClr val="33A3A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2932138" y="5157192"/>
            <a:ext cx="6408712" cy="1103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</a:tabLst>
              <a:defRPr sz="34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</a:tabLst>
              <a:defRPr sz="30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</a:tabLst>
              <a:defRPr sz="25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buSzPct val="100000"/>
            </a:pPr>
            <a:r>
              <a:rPr lang="pl-PL" altLang="pl-PL" sz="4000" b="1" i="1" dirty="0" smtClean="0">
                <a:solidFill>
                  <a:srgbClr val="00664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wroclaw.praca.gov.pl</a:t>
            </a:r>
            <a:endParaRPr lang="pl-PL" altLang="pl-PL" sz="4000" b="1" i="1" dirty="0">
              <a:solidFill>
                <a:srgbClr val="33A3A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9813"/>
            <a:ext cx="1439862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4113" y="5940425"/>
            <a:ext cx="1133475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57606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0764" y="5940425"/>
            <a:ext cx="1133475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60364" y="1124744"/>
            <a:ext cx="9274175" cy="4736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ctr" eaLnBrk="1" hangingPunct="1">
              <a:lnSpc>
                <a:spcPct val="71000"/>
              </a:lnSpc>
              <a:spcBef>
                <a:spcPts val="500"/>
              </a:spcBef>
              <a:buClrTx/>
              <a:buSzPct val="45000"/>
              <a:buFontTx/>
              <a:buNone/>
            </a:pPr>
            <a:endParaRPr lang="pl-PL" sz="2000" b="1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r>
              <a:rPr lang="pl-PL" sz="2400" b="1" dirty="0" smtClean="0">
                <a:solidFill>
                  <a:srgbClr val="292929"/>
                </a:solidFill>
                <a:latin typeface="Tahoma"/>
                <a:ea typeface="Lucida Sans Unicode"/>
              </a:rPr>
              <a:t>Pośrednictwo </a:t>
            </a:r>
            <a:r>
              <a:rPr lang="pl-PL" sz="2400" b="1" dirty="0">
                <a:solidFill>
                  <a:srgbClr val="292929"/>
                </a:solidFill>
                <a:latin typeface="Tahoma"/>
                <a:ea typeface="Lucida Sans Unicode"/>
              </a:rPr>
              <a:t>pracy </a:t>
            </a:r>
            <a:r>
              <a:rPr lang="pl-PL" sz="2400" dirty="0">
                <a:solidFill>
                  <a:srgbClr val="292929"/>
                </a:solidFill>
                <a:latin typeface="Tahoma"/>
                <a:ea typeface="Lucida Sans Unicode"/>
              </a:rPr>
              <a:t>– </a:t>
            </a:r>
            <a:r>
              <a:rPr lang="pl-PL" sz="2400" u="sng" dirty="0">
                <a:solidFill>
                  <a:srgbClr val="292929"/>
                </a:solidFill>
                <a:latin typeface="Tahoma"/>
                <a:ea typeface="Lucida Sans Unicode"/>
              </a:rPr>
              <a:t>zakres i formy</a:t>
            </a:r>
            <a:endParaRPr lang="pl-PL" sz="2400" u="sng" dirty="0"/>
          </a:p>
          <a:p>
            <a:pPr eaLnBrk="1" hangingPunct="1"/>
            <a:endParaRPr lang="pl-PL" sz="1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pl-PL" sz="1800" b="1" dirty="0">
                <a:solidFill>
                  <a:schemeClr val="tx1"/>
                </a:solidFill>
                <a:latin typeface="Arial" charset="0"/>
                <a:cs typeface="Arial" charset="0"/>
              </a:rPr>
              <a:t> Giełdy pracy</a:t>
            </a:r>
          </a:p>
          <a:p>
            <a:pPr eaLnBrk="1" hangingPunct="1"/>
            <a:r>
              <a:rPr lang="pl-PL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organizowane</a:t>
            </a:r>
            <a:r>
              <a:rPr lang="pl-PL" sz="1800" dirty="0">
                <a:solidFill>
                  <a:schemeClr val="tx1"/>
                </a:solidFill>
                <a:latin typeface="Arial" charset="0"/>
                <a:cs typeface="Arial" charset="0"/>
              </a:rPr>
              <a:t>  są  w  sytuacji,  gdy  pracodawca  wyraża  chęć  bezpośredniego </a:t>
            </a:r>
          </a:p>
          <a:p>
            <a:pPr eaLnBrk="1" hangingPunct="1"/>
            <a:r>
              <a:rPr lang="pl-PL" sz="18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pl-PL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spotkania</a:t>
            </a:r>
            <a:r>
              <a:rPr lang="pl-PL" sz="1800" dirty="0">
                <a:solidFill>
                  <a:schemeClr val="tx1"/>
                </a:solidFill>
                <a:latin typeface="Arial" charset="0"/>
                <a:cs typeface="Arial" charset="0"/>
              </a:rPr>
              <a:t>  z  większą  grupą  kandydatów  do  pracy  na  zgłoszone  stanowisko </a:t>
            </a:r>
          </a:p>
          <a:p>
            <a:pPr eaLnBrk="1" hangingPunct="1"/>
            <a:r>
              <a:rPr lang="pl-PL" sz="18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pl-PL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pracy</a:t>
            </a:r>
            <a:r>
              <a:rPr lang="pl-PL" sz="1800" dirty="0">
                <a:solidFill>
                  <a:schemeClr val="tx1"/>
                </a:solidFill>
                <a:latin typeface="Arial" charset="0"/>
                <a:cs typeface="Arial" charset="0"/>
              </a:rPr>
              <a:t>  i  w  tym  samym  zawodzie.  PUP  Wrocław  dokonuje  wstępnego  doboru </a:t>
            </a:r>
          </a:p>
          <a:p>
            <a:pPr eaLnBrk="1" hangingPunct="1"/>
            <a:r>
              <a:rPr lang="pl-PL" sz="18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pl-PL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kandydatów</a:t>
            </a:r>
            <a:r>
              <a:rPr lang="pl-PL" sz="1800" dirty="0">
                <a:solidFill>
                  <a:schemeClr val="tx1"/>
                </a:solidFill>
                <a:latin typeface="Arial" charset="0"/>
                <a:cs typeface="Arial" charset="0"/>
              </a:rPr>
              <a:t> do pracy, ustala miejsce i termin giełdy. Pracodawca przedstawia </a:t>
            </a:r>
          </a:p>
          <a:p>
            <a:pPr eaLnBrk="1" hangingPunct="1"/>
            <a:r>
              <a:rPr lang="pl-PL" sz="18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pl-PL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szczegółowo</a:t>
            </a:r>
            <a:r>
              <a:rPr lang="pl-PL" sz="1800" dirty="0">
                <a:solidFill>
                  <a:schemeClr val="tx1"/>
                </a:solidFill>
                <a:latin typeface="Arial" charset="0"/>
                <a:cs typeface="Arial" charset="0"/>
              </a:rPr>
              <a:t> ofertę pracy i własną firmę  oraz prowadzi rozmowy kwalifikacyjne  </a:t>
            </a:r>
          </a:p>
          <a:p>
            <a:pPr eaLnBrk="1" hangingPunct="1"/>
            <a:r>
              <a:rPr lang="pl-PL" sz="18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pl-PL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z</a:t>
            </a:r>
            <a:r>
              <a:rPr lang="pl-PL" sz="1800" dirty="0">
                <a:solidFill>
                  <a:schemeClr val="tx1"/>
                </a:solidFill>
                <a:latin typeface="Arial" charset="0"/>
                <a:cs typeface="Arial" charset="0"/>
              </a:rPr>
              <a:t> </a:t>
            </a:r>
            <a:r>
              <a:rPr lang="pl-PL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kandydatami</a:t>
            </a:r>
          </a:p>
          <a:p>
            <a:pPr eaLnBrk="1" hangingPunct="1"/>
            <a:endParaRPr lang="pl-PL" sz="18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pl-PL" sz="1800" b="1" dirty="0">
                <a:solidFill>
                  <a:schemeClr val="tx1"/>
                </a:solidFill>
                <a:latin typeface="Arial" charset="0"/>
                <a:cs typeface="Arial" charset="0"/>
              </a:rPr>
              <a:t> Targi pracy</a:t>
            </a:r>
          </a:p>
          <a:p>
            <a:pPr eaLnBrk="1" hangingPunct="1"/>
            <a:r>
              <a:rPr lang="pl-PL" sz="1800" dirty="0">
                <a:solidFill>
                  <a:schemeClr val="tx1"/>
                </a:solidFill>
                <a:latin typeface="Arial" charset="0"/>
                <a:cs typeface="Arial" charset="0"/>
              </a:rPr>
              <a:t>   spotkania  trwające  dzień  lub  dwa,  podczas  których  informacje  o  wszelkich </a:t>
            </a:r>
          </a:p>
          <a:p>
            <a:pPr eaLnBrk="1" hangingPunct="1"/>
            <a:r>
              <a:rPr lang="pl-PL" sz="1800" dirty="0">
                <a:solidFill>
                  <a:schemeClr val="tx1"/>
                </a:solidFill>
                <a:latin typeface="Arial" charset="0"/>
                <a:cs typeface="Arial" charset="0"/>
              </a:rPr>
              <a:t>   proponowanych ofertach pracy są dostępne w jednym </a:t>
            </a:r>
            <a:r>
              <a:rPr lang="pl-PL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miejscu, dające </a:t>
            </a:r>
          </a:p>
          <a:p>
            <a:pPr eaLnBrk="1" hangingPunct="1"/>
            <a:r>
              <a:rPr lang="pl-PL" sz="18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pl-PL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 możliwość bezpośredniego spotkania poszukujących pracy z większą liczbą </a:t>
            </a:r>
          </a:p>
          <a:p>
            <a:pPr eaLnBrk="1" hangingPunct="1"/>
            <a:r>
              <a:rPr lang="pl-PL" sz="18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pl-PL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 pracodawców</a:t>
            </a:r>
            <a:endParaRPr lang="pl-PL" sz="18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2355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119815"/>
            <a:ext cx="1439862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103241" y="55551"/>
            <a:ext cx="967095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4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buSzPct val="100000"/>
            </a:pPr>
            <a:r>
              <a:rPr lang="pl-PL" altLang="pl-PL" sz="2000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Oferta Powiatowego Urzędu Pracy </a:t>
            </a:r>
            <a:r>
              <a:rPr lang="pl-PL" altLang="pl-PL" sz="2000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dla </a:t>
            </a:r>
            <a:r>
              <a:rPr lang="pl-PL" altLang="pl-PL" sz="2000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osób bezrobotnych powyżej 30 r.ż.</a:t>
            </a:r>
          </a:p>
        </p:txBody>
      </p:sp>
    </p:spTree>
    <p:extLst>
      <p:ext uri="{BB962C8B-B14F-4D97-AF65-F5344CB8AC3E}">
        <p14:creationId xmlns:p14="http://schemas.microsoft.com/office/powerpoint/2010/main" val="11970101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" name="Picture 1"/>
          <p:cNvPicPr/>
          <p:nvPr/>
        </p:nvPicPr>
        <p:blipFill>
          <a:blip r:embed="rId3"/>
          <a:stretch>
            <a:fillRect/>
          </a:stretch>
        </p:blipFill>
        <p:spPr>
          <a:xfrm>
            <a:off x="8640720" y="5940360"/>
            <a:ext cx="1133280" cy="894960"/>
          </a:xfrm>
          <a:prstGeom prst="rect">
            <a:avLst/>
          </a:prstGeom>
        </p:spPr>
      </p:pic>
      <p:sp>
        <p:nvSpPr>
          <p:cNvPr id="215" name="CustomShape 1"/>
          <p:cNvSpPr/>
          <p:nvPr/>
        </p:nvSpPr>
        <p:spPr>
          <a:xfrm>
            <a:off x="539640" y="116632"/>
            <a:ext cx="9359640" cy="5923448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71000"/>
              </a:lnSpc>
            </a:pPr>
            <a:endParaRPr dirty="0"/>
          </a:p>
          <a:p>
            <a:pPr algn="ctr">
              <a:lnSpc>
                <a:spcPct val="71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pl-PL" sz="3600" b="1" i="1" dirty="0">
                <a:solidFill>
                  <a:srgbClr val="33A3A3"/>
                </a:solidFill>
                <a:latin typeface="Tahoma"/>
                <a:ea typeface="Lucida Sans Unicode"/>
              </a:rPr>
              <a:t> </a:t>
            </a:r>
            <a:endParaRPr dirty="0"/>
          </a:p>
          <a:p>
            <a:pPr>
              <a:lnSpc>
                <a:spcPct val="100000"/>
              </a:lnSpc>
            </a:pPr>
            <a:r>
              <a:rPr lang="pl-PL" sz="2400" b="1" dirty="0" smtClean="0">
                <a:solidFill>
                  <a:srgbClr val="292929"/>
                </a:solidFill>
                <a:latin typeface="Tahoma"/>
                <a:ea typeface="Lucida Sans Unicode"/>
              </a:rPr>
              <a:t>Poradnictwo </a:t>
            </a:r>
            <a:r>
              <a:rPr lang="pl-PL" sz="2400" b="1" dirty="0">
                <a:solidFill>
                  <a:srgbClr val="292929"/>
                </a:solidFill>
                <a:latin typeface="Tahoma"/>
                <a:ea typeface="Lucida Sans Unicode"/>
              </a:rPr>
              <a:t>zawodowe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 marL="342900" indent="-342900">
              <a:lnSpc>
                <a:spcPct val="100000"/>
              </a:lnSpc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0000"/>
                </a:solidFill>
                <a:latin typeface="Tahoma"/>
                <a:ea typeface="Lucida Sans Unicode"/>
              </a:rPr>
              <a:t>poradnictwo </a:t>
            </a: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zawodowe jest </a:t>
            </a:r>
            <a:r>
              <a:rPr lang="pl-PL" sz="2000" b="1" dirty="0">
                <a:solidFill>
                  <a:srgbClr val="000000"/>
                </a:solidFill>
                <a:latin typeface="Tahoma"/>
                <a:ea typeface="Lucida Sans Unicode"/>
              </a:rPr>
              <a:t>procesem</a:t>
            </a: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, w którym doradca zawodowy    </a:t>
            </a:r>
            <a:endParaRPr lang="pl-PL" sz="2000" dirty="0" smtClean="0">
              <a:solidFill>
                <a:srgbClr val="000000"/>
              </a:solidFill>
              <a:latin typeface="Tahoma"/>
              <a:ea typeface="Lucida Sans Unicode"/>
            </a:endParaRPr>
          </a:p>
          <a:p>
            <a:pPr>
              <a:lnSpc>
                <a:spcPct val="100000"/>
              </a:lnSpc>
            </a:pP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 </a:t>
            </a:r>
            <a:r>
              <a:rPr lang="pl-PL" sz="2000" dirty="0" smtClean="0">
                <a:solidFill>
                  <a:srgbClr val="000000"/>
                </a:solidFill>
                <a:latin typeface="Tahoma"/>
                <a:ea typeface="Lucida Sans Unicode"/>
              </a:rPr>
              <a:t>   i </a:t>
            </a: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klient pracują wspólnie nad świadomym i samodzielnym podjęciem                    </a:t>
            </a:r>
            <a:endParaRPr lang="pl-PL" sz="2000" dirty="0" smtClean="0">
              <a:solidFill>
                <a:srgbClr val="000000"/>
              </a:solidFill>
              <a:latin typeface="Tahoma"/>
              <a:ea typeface="Lucida Sans Unicode"/>
            </a:endParaRPr>
          </a:p>
          <a:p>
            <a:pPr>
              <a:lnSpc>
                <a:spcPct val="100000"/>
              </a:lnSpc>
            </a:pP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 </a:t>
            </a:r>
            <a:r>
              <a:rPr lang="pl-PL" sz="2000" dirty="0" smtClean="0">
                <a:solidFill>
                  <a:srgbClr val="000000"/>
                </a:solidFill>
                <a:latin typeface="Tahoma"/>
                <a:ea typeface="Lucida Sans Unicode"/>
              </a:rPr>
              <a:t>   przez </a:t>
            </a: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klienta decyzji dotyczącej drogi rozwoju zawodowego oraz nad                   </a:t>
            </a:r>
            <a:endParaRPr lang="pl-PL" sz="2000" dirty="0" smtClean="0">
              <a:solidFill>
                <a:srgbClr val="000000"/>
              </a:solidFill>
              <a:latin typeface="Tahoma"/>
              <a:ea typeface="Lucida Sans Unicode"/>
            </a:endParaRPr>
          </a:p>
          <a:p>
            <a:pPr>
              <a:lnSpc>
                <a:spcPct val="100000"/>
              </a:lnSpc>
            </a:pP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 </a:t>
            </a:r>
            <a:r>
              <a:rPr lang="pl-PL" sz="2000" dirty="0" smtClean="0">
                <a:solidFill>
                  <a:srgbClr val="000000"/>
                </a:solidFill>
                <a:latin typeface="Tahoma"/>
                <a:ea typeface="Lucida Sans Unicode"/>
              </a:rPr>
              <a:t>   dostosowaniem </a:t>
            </a: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się do wymogów rynku </a:t>
            </a:r>
            <a:r>
              <a:rPr lang="pl-PL" sz="2000" dirty="0" smtClean="0">
                <a:solidFill>
                  <a:srgbClr val="000000"/>
                </a:solidFill>
                <a:latin typeface="Tahoma"/>
                <a:ea typeface="Lucida Sans Unicode"/>
              </a:rPr>
              <a:t>pracy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 marL="342900" indent="-342900">
              <a:lnSpc>
                <a:spcPct val="100000"/>
              </a:lnSpc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0000"/>
                </a:solidFill>
                <a:latin typeface="Tahoma"/>
                <a:ea typeface="Lucida Sans Unicode"/>
              </a:rPr>
              <a:t>poradnictwo </a:t>
            </a: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zawodowe i informacja zawodowa są świadczone w formie</a:t>
            </a:r>
            <a:endParaRPr dirty="0"/>
          </a:p>
          <a:p>
            <a:pPr>
              <a:lnSpc>
                <a:spcPct val="100000"/>
              </a:lnSpc>
            </a:pP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  </a:t>
            </a:r>
            <a:r>
              <a:rPr lang="pl-PL" sz="2000" dirty="0" smtClean="0">
                <a:solidFill>
                  <a:srgbClr val="000000"/>
                </a:solidFill>
                <a:latin typeface="Tahoma"/>
                <a:ea typeface="Lucida Sans Unicode"/>
              </a:rPr>
              <a:t>   </a:t>
            </a:r>
            <a:r>
              <a:rPr lang="pl-PL" sz="2000" b="1" dirty="0" smtClean="0">
                <a:solidFill>
                  <a:srgbClr val="000000"/>
                </a:solidFill>
                <a:latin typeface="Tahoma"/>
                <a:ea typeface="Lucida Sans Unicode"/>
              </a:rPr>
              <a:t>poradnictwa </a:t>
            </a:r>
            <a:r>
              <a:rPr lang="pl-PL" sz="2000" b="1" dirty="0">
                <a:solidFill>
                  <a:srgbClr val="000000"/>
                </a:solidFill>
                <a:latin typeface="Tahoma"/>
                <a:ea typeface="Lucida Sans Unicode"/>
              </a:rPr>
              <a:t>indywidualnego</a:t>
            </a: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 oraz </a:t>
            </a:r>
            <a:r>
              <a:rPr lang="pl-PL" sz="2000" b="1" dirty="0">
                <a:solidFill>
                  <a:srgbClr val="000000"/>
                </a:solidFill>
                <a:latin typeface="Tahoma"/>
                <a:ea typeface="Lucida Sans Unicode"/>
              </a:rPr>
              <a:t>poradnictwa grupowego</a:t>
            </a: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pl-PL" sz="2000" b="1" i="1" dirty="0">
                <a:solidFill>
                  <a:srgbClr val="292929"/>
                </a:solidFill>
                <a:latin typeface="Tahoma"/>
                <a:ea typeface="Lucida Sans Unicode"/>
              </a:rPr>
              <a:t>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                             </a:t>
            </a:r>
            <a:endParaRPr dirty="0"/>
          </a:p>
        </p:txBody>
      </p:sp>
      <p:pic>
        <p:nvPicPr>
          <p:cNvPr id="216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179280" y="6119640"/>
            <a:ext cx="1439640" cy="720360"/>
          </a:xfrm>
          <a:prstGeom prst="rect">
            <a:avLst/>
          </a:prstGeom>
        </p:spPr>
      </p:pic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103241" y="55551"/>
            <a:ext cx="967095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4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buSzPct val="100000"/>
            </a:pPr>
            <a:r>
              <a:rPr lang="pl-PL" altLang="pl-PL" sz="2000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Oferta Powiatowego Urzędu Pracy </a:t>
            </a:r>
            <a:r>
              <a:rPr lang="pl-PL" altLang="pl-PL" sz="2000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dla </a:t>
            </a:r>
            <a:r>
              <a:rPr lang="pl-PL" altLang="pl-PL" sz="2000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osób bezrobotnych powyżej 30 r.ż.</a:t>
            </a:r>
          </a:p>
        </p:txBody>
      </p:sp>
    </p:spTree>
    <p:extLst>
      <p:ext uri="{BB962C8B-B14F-4D97-AF65-F5344CB8AC3E}">
        <p14:creationId xmlns:p14="http://schemas.microsoft.com/office/powerpoint/2010/main" val="48043238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8" name="Picture 1"/>
          <p:cNvPicPr/>
          <p:nvPr/>
        </p:nvPicPr>
        <p:blipFill>
          <a:blip r:embed="rId3"/>
          <a:stretch>
            <a:fillRect/>
          </a:stretch>
        </p:blipFill>
        <p:spPr>
          <a:xfrm>
            <a:off x="8640720" y="5940360"/>
            <a:ext cx="1133280" cy="894960"/>
          </a:xfrm>
          <a:prstGeom prst="rect">
            <a:avLst/>
          </a:prstGeom>
        </p:spPr>
      </p:pic>
      <p:sp>
        <p:nvSpPr>
          <p:cNvPr id="219" name="CustomShape 1"/>
          <p:cNvSpPr/>
          <p:nvPr/>
        </p:nvSpPr>
        <p:spPr>
          <a:xfrm>
            <a:off x="228450" y="-108015"/>
            <a:ext cx="9626006" cy="604008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endParaRPr dirty="0"/>
          </a:p>
          <a:p>
            <a:pPr algn="ctr"/>
            <a:r>
              <a:rPr lang="pl-PL" sz="3600" b="1" i="1" dirty="0">
                <a:solidFill>
                  <a:srgbClr val="33A3A3"/>
                </a:solidFill>
                <a:latin typeface="Tahoma"/>
                <a:ea typeface="Lucida Sans Unicode"/>
              </a:rPr>
              <a:t> </a:t>
            </a:r>
            <a:endParaRPr dirty="0"/>
          </a:p>
          <a:p>
            <a:pPr>
              <a:lnSpc>
                <a:spcPct val="100000"/>
              </a:lnSpc>
            </a:pPr>
            <a:endParaRPr lang="pl-PL" sz="2400" dirty="0">
              <a:solidFill>
                <a:srgbClr val="292929"/>
              </a:solidFill>
              <a:latin typeface="Tahoma"/>
              <a:ea typeface="Lucida Sans Unicode"/>
            </a:endParaRPr>
          </a:p>
          <a:p>
            <a:pPr>
              <a:lnSpc>
                <a:spcPct val="100000"/>
              </a:lnSpc>
            </a:pPr>
            <a:r>
              <a:rPr lang="pl-PL" sz="2400" b="1" dirty="0" smtClean="0">
                <a:solidFill>
                  <a:srgbClr val="292929"/>
                </a:solidFill>
                <a:latin typeface="Tahoma"/>
                <a:ea typeface="Lucida Sans Unicode"/>
              </a:rPr>
              <a:t>Szkolenia</a:t>
            </a:r>
            <a:r>
              <a:rPr lang="pl-PL" sz="2400" b="1" dirty="0">
                <a:solidFill>
                  <a:srgbClr val="292929"/>
                </a:solidFill>
                <a:latin typeface="Tahoma"/>
                <a:ea typeface="Lucida Sans Unicode"/>
              </a:rPr>
              <a:t>:  </a:t>
            </a:r>
            <a:r>
              <a:rPr lang="pl-PL" sz="18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pozaszkolne </a:t>
            </a:r>
            <a:r>
              <a:rPr lang="pl-PL" sz="18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zajęcia mające na celu uzyskanie, uzupełnienie </a:t>
            </a:r>
            <a:r>
              <a:rPr lang="pl-PL" sz="18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lub </a:t>
            </a:r>
          </a:p>
          <a:p>
            <a:pPr>
              <a:lnSpc>
                <a:spcPct val="100000"/>
              </a:lnSpc>
            </a:pPr>
            <a:r>
              <a:rPr lang="pl-PL" sz="18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pl-PL" sz="18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doskonalenie </a:t>
            </a:r>
            <a:r>
              <a:rPr lang="pl-PL" sz="18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umiejętności i kwalifikacji zawodowych lub ogólnych, </a:t>
            </a:r>
            <a:endParaRPr lang="pl-PL" sz="18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00000"/>
              </a:lnSpc>
            </a:pPr>
            <a:r>
              <a:rPr lang="pl-PL" sz="18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pl-PL" sz="18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potrzebnych </a:t>
            </a:r>
            <a:r>
              <a:rPr lang="pl-PL" sz="18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 wykonywania pracy, w tym umiejętności </a:t>
            </a:r>
            <a:endParaRPr lang="pl-PL" sz="18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00000"/>
              </a:lnSpc>
            </a:pPr>
            <a:r>
              <a:rPr lang="pl-PL" sz="18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pl-PL" sz="18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poszukiwania </a:t>
            </a:r>
            <a:r>
              <a:rPr lang="pl-PL" sz="18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zatrudnienia</a:t>
            </a:r>
            <a:endParaRPr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00000"/>
              </a:lnSpc>
            </a:pPr>
            <a:endParaRPr lang="pl-PL" sz="18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00000"/>
              </a:lnSpc>
            </a:pPr>
            <a:r>
              <a:rPr lang="pl-PL" sz="1800" u="sng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PUP inicjuje</a:t>
            </a:r>
            <a:r>
              <a:rPr lang="pl-PL" sz="1800" u="sng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organizuje i finansuje szkolenia w formie grupowej lub </a:t>
            </a:r>
            <a:r>
              <a:rPr lang="pl-PL" sz="1800" u="sng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indywidualnej</a:t>
            </a:r>
            <a:r>
              <a:rPr lang="pl-PL" sz="1800" u="sng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sz="1800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00000"/>
              </a:lnSpc>
            </a:pPr>
            <a:endParaRPr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00000"/>
              </a:lnSpc>
            </a:pPr>
            <a:r>
              <a:rPr lang="pl-PL" sz="18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Szkolenia grupowe </a:t>
            </a:r>
            <a:r>
              <a:rPr lang="pl-PL" sz="18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skierowane są do określonej grupy osób bezrobotnych (w zależności </a:t>
            </a:r>
            <a:r>
              <a:rPr lang="pl-PL" sz="18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od </a:t>
            </a:r>
            <a:r>
              <a:rPr lang="pl-PL" sz="18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typu szkolenia i zawodu) i poprzedza je zorganizowana rekrutacja prowadzona przez powiatowy urząd pracy</a:t>
            </a:r>
            <a:r>
              <a:rPr lang="pl-PL" sz="18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lnSpc>
                <a:spcPct val="100000"/>
              </a:lnSpc>
            </a:pPr>
            <a:endParaRPr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00000"/>
              </a:lnSpc>
            </a:pPr>
            <a:r>
              <a:rPr lang="pl-PL" sz="18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Szkolenia indywidualne</a:t>
            </a:r>
            <a:r>
              <a:rPr lang="pl-PL" sz="18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to szkolenia wskazane przez osobę bezrobotną i realizowane na jej wniosek, </a:t>
            </a:r>
            <a:r>
              <a:rPr lang="pl-PL" sz="1800" u="sng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pod warunkiem uzasadnienia celowości szkolenia</a:t>
            </a:r>
            <a:r>
              <a:rPr lang="pl-PL" sz="18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Koszt szkolenia w części finansowanej z Funduszu Pracy w danym roku nie może przekroczyć 300% przeciętnego wynagrodzenia za </a:t>
            </a:r>
            <a:r>
              <a:rPr lang="pl-PL" sz="18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pracę</a:t>
            </a:r>
          </a:p>
          <a:p>
            <a:pPr>
              <a:lnSpc>
                <a:spcPct val="100000"/>
              </a:lnSpc>
            </a:pPr>
            <a:endParaRPr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00000"/>
              </a:lnSpc>
            </a:pPr>
            <a:endParaRPr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00000"/>
              </a:lnSpc>
            </a:pPr>
            <a:r>
              <a:rPr lang="pl-PL" sz="2000" b="1" i="1" dirty="0">
                <a:solidFill>
                  <a:srgbClr val="29292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pl-PL" sz="2000" dirty="0">
                <a:solidFill>
                  <a:srgbClr val="000000"/>
                </a:solidFill>
                <a:latin typeface="Tahoma"/>
                <a:ea typeface="Lucida Sans Unicode"/>
              </a:rPr>
              <a:t>                             </a:t>
            </a:r>
            <a:endParaRPr dirty="0"/>
          </a:p>
        </p:txBody>
      </p:sp>
      <p:pic>
        <p:nvPicPr>
          <p:cNvPr id="220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179280" y="6119640"/>
            <a:ext cx="1439640" cy="720360"/>
          </a:xfrm>
          <a:prstGeom prst="rect">
            <a:avLst/>
          </a:prstGeom>
        </p:spPr>
      </p:pic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103241" y="55551"/>
            <a:ext cx="967095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4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buSzPct val="100000"/>
            </a:pPr>
            <a:r>
              <a:rPr lang="pl-PL" altLang="pl-PL" sz="2000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Oferta Powiatowego Urzędu Pracy </a:t>
            </a:r>
            <a:r>
              <a:rPr lang="pl-PL" altLang="pl-PL" sz="2000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dla </a:t>
            </a:r>
            <a:r>
              <a:rPr lang="pl-PL" altLang="pl-PL" sz="2000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osób bezrobotnych powyżej 30 r.ż.</a:t>
            </a:r>
          </a:p>
        </p:txBody>
      </p:sp>
    </p:spTree>
    <p:extLst>
      <p:ext uri="{BB962C8B-B14F-4D97-AF65-F5344CB8AC3E}">
        <p14:creationId xmlns:p14="http://schemas.microsoft.com/office/powerpoint/2010/main" val="310177864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4"/>
          <p:cNvSpPr txBox="1">
            <a:spLocks noChangeArrowheads="1"/>
          </p:cNvSpPr>
          <p:nvPr/>
        </p:nvSpPr>
        <p:spPr bwMode="auto">
          <a:xfrm>
            <a:off x="593725" y="442913"/>
            <a:ext cx="9180513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altLang="pl-PL" sz="2800" b="1" i="1" dirty="0">
              <a:solidFill>
                <a:srgbClr val="008080"/>
              </a:solidFill>
            </a:endParaRPr>
          </a:p>
        </p:txBody>
      </p:sp>
      <p:sp>
        <p:nvSpPr>
          <p:cNvPr id="71683" name="Symbol zastępczy zawartości 2"/>
          <p:cNvSpPr txBox="1">
            <a:spLocks/>
          </p:cNvSpPr>
          <p:nvPr/>
        </p:nvSpPr>
        <p:spPr bwMode="auto">
          <a:xfrm>
            <a:off x="246063" y="1052513"/>
            <a:ext cx="8961437" cy="459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5760" tIns="47880" rIns="95760" bIns="47880"/>
          <a:lstStyle>
            <a:lvl1pPr>
              <a:defRPr sz="34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>
              <a:defRPr sz="30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>
              <a:defRPr sz="25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marL="342900" indent="-342900">
              <a:lnSpc>
                <a:spcPct val="95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altLang="pl-PL" sz="20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9813"/>
            <a:ext cx="1439862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4113" y="5940425"/>
            <a:ext cx="1133475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686" name="Picture 6" descr="K:\KR\RP\AA 202\STAŻE\Staże 2016\ulotka staż s1 wycięt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197" y="548680"/>
            <a:ext cx="4342230" cy="6327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1"/>
          <p:cNvSpPr txBox="1">
            <a:spLocks noChangeArrowheads="1"/>
          </p:cNvSpPr>
          <p:nvPr/>
        </p:nvSpPr>
        <p:spPr bwMode="auto">
          <a:xfrm>
            <a:off x="103241" y="-243407"/>
            <a:ext cx="9670950" cy="962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4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buSzPct val="100000"/>
            </a:pPr>
            <a:r>
              <a:rPr lang="pl-PL" altLang="pl-PL" sz="2000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Oferta Powiatowego Urzędu Pracy </a:t>
            </a:r>
            <a:r>
              <a:rPr lang="pl-PL" altLang="pl-PL" sz="2000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dla </a:t>
            </a:r>
            <a:r>
              <a:rPr lang="pl-PL" altLang="pl-PL" sz="2000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osób bezrobotnych powyżej 30 r.ż.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40763" y="5940425"/>
            <a:ext cx="1133475" cy="895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87338" y="0"/>
            <a:ext cx="9431337" cy="604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algn="ctr">
              <a:lnSpc>
                <a:spcPct val="71000"/>
              </a:lnSpc>
              <a:spcBef>
                <a:spcPts val="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l-PL" sz="2000" b="1" dirty="0">
              <a:solidFill>
                <a:srgbClr val="000000"/>
              </a:solidFill>
              <a:latin typeface="Arial" charset="0"/>
            </a:endParaRPr>
          </a:p>
          <a:p>
            <a:pPr algn="ctr">
              <a:lnSpc>
                <a:spcPct val="71000"/>
              </a:lnSpc>
              <a:spcBef>
                <a:spcPts val="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en-GB" sz="2000" dirty="0">
              <a:solidFill>
                <a:srgbClr val="000000"/>
              </a:solidFill>
              <a:latin typeface="Tahoma" charset="0"/>
              <a:cs typeface="Times New Roman" pitchFamily="16" charset="0"/>
            </a:endParaRPr>
          </a:p>
          <a:p>
            <a:pPr algn="just">
              <a:spcBef>
                <a:spcPts val="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b="1" i="1" dirty="0">
                <a:solidFill>
                  <a:srgbClr val="33A3A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Times New Roman" pitchFamily="16" charset="0"/>
              </a:rPr>
              <a:t> </a:t>
            </a:r>
            <a:r>
              <a:rPr lang="pl-PL" sz="2000" dirty="0" smtClean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									</a:t>
            </a:r>
          </a:p>
          <a:p>
            <a:pPr>
              <a:lnSpc>
                <a:spcPct val="100000"/>
              </a:lnSpc>
            </a:pPr>
            <a:r>
              <a:rPr lang="pl-PL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Staż</a:t>
            </a:r>
            <a:endParaRPr lang="pl-PL" sz="24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00000"/>
              </a:lnSpc>
            </a:pPr>
            <a:endParaRPr lang="pl-PL" sz="2000" dirty="0"/>
          </a:p>
          <a:p>
            <a:pPr>
              <a:lnSpc>
                <a:spcPct val="100000"/>
              </a:lnSpc>
            </a:pPr>
            <a:r>
              <a:rPr lang="pl-PL" sz="1800" dirty="0" smtClean="0">
                <a:solidFill>
                  <a:srgbClr val="29292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jest to </a:t>
            </a:r>
            <a:r>
              <a:rPr lang="pl-PL" sz="1800" u="sng" dirty="0" smtClean="0">
                <a:solidFill>
                  <a:srgbClr val="29292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nabywanie </a:t>
            </a:r>
            <a:r>
              <a:rPr lang="pl-PL" sz="1800" dirty="0" smtClean="0">
                <a:solidFill>
                  <a:srgbClr val="29292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przez osobę bezrobotną </a:t>
            </a:r>
            <a:r>
              <a:rPr lang="pl-PL" sz="1800" u="sng" dirty="0" smtClean="0">
                <a:solidFill>
                  <a:srgbClr val="29292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umiejętności praktycznych do wykonywania pracy</a:t>
            </a:r>
            <a:r>
              <a:rPr lang="pl-PL" sz="1800" dirty="0" smtClean="0">
                <a:solidFill>
                  <a:srgbClr val="29292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pl-PL" sz="1800" u="sng" dirty="0" smtClean="0">
                <a:solidFill>
                  <a:srgbClr val="29292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poprzez wykonywanie zadań</a:t>
            </a:r>
            <a:r>
              <a:rPr lang="pl-PL" sz="1800" dirty="0" smtClean="0">
                <a:solidFill>
                  <a:srgbClr val="29292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w miejscu pracy, </a:t>
            </a:r>
            <a:r>
              <a:rPr lang="pl-PL" sz="1800" u="sng" dirty="0" smtClean="0">
                <a:solidFill>
                  <a:srgbClr val="29292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bez nawiązywania stosunku pracy </a:t>
            </a:r>
            <a:r>
              <a:rPr lang="pl-PL" sz="1800" dirty="0" smtClean="0">
                <a:solidFill>
                  <a:srgbClr val="29292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między pracodawcą a skierowaną na  staż osobą bezrobotną (odbywa się na podstawie umowy PUP -pracodawca)</a:t>
            </a:r>
            <a:endParaRPr lang="pl-PL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00000"/>
              </a:lnSpc>
            </a:pPr>
            <a:endParaRPr lang="pl-PL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00000"/>
              </a:lnSpc>
            </a:pPr>
            <a:r>
              <a:rPr lang="pl-PL" sz="1800" u="sng" dirty="0" smtClean="0">
                <a:solidFill>
                  <a:srgbClr val="29292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Ile czasu może trwać staż?</a:t>
            </a:r>
            <a:endParaRPr lang="pl-PL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00000"/>
              </a:lnSpc>
            </a:pPr>
            <a:endParaRPr lang="pl-PL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00000"/>
              </a:lnSpc>
            </a:pPr>
            <a:r>
              <a:rPr lang="pl-PL" sz="1800" dirty="0" smtClean="0">
                <a:solidFill>
                  <a:srgbClr val="29292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od </a:t>
            </a:r>
            <a:r>
              <a:rPr lang="pl-PL" sz="1800" b="1" dirty="0" smtClean="0">
                <a:solidFill>
                  <a:srgbClr val="29292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 do 6 miesięcy</a:t>
            </a:r>
            <a:r>
              <a:rPr lang="pl-PL" sz="1800" dirty="0" smtClean="0">
                <a:solidFill>
                  <a:srgbClr val="29292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pl-PL" sz="1800" i="1" dirty="0" smtClean="0">
                <a:solidFill>
                  <a:srgbClr val="29292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lub</a:t>
            </a:r>
            <a:endParaRPr lang="pl-PL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00000"/>
              </a:lnSpc>
            </a:pPr>
            <a:r>
              <a:rPr lang="pl-PL" sz="1800" dirty="0" smtClean="0">
                <a:solidFill>
                  <a:srgbClr val="29292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od </a:t>
            </a:r>
            <a:r>
              <a:rPr lang="pl-PL" sz="1800" b="1" dirty="0" smtClean="0">
                <a:solidFill>
                  <a:srgbClr val="29292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 do 12 miesięcy</a:t>
            </a:r>
            <a:r>
              <a:rPr lang="pl-PL" sz="1800" dirty="0" smtClean="0">
                <a:solidFill>
                  <a:srgbClr val="29292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pl-PL" sz="1800" i="1" dirty="0" smtClean="0">
                <a:solidFill>
                  <a:srgbClr val="29292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(w przypadku bezrobotnych do 30. roku życia)</a:t>
            </a:r>
            <a:endParaRPr lang="pl-PL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/>
            <a:endParaRPr lang="pl-PL" sz="18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/>
            <a:r>
              <a:rPr lang="pl-PL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Stażysta nie jest pracownikiem, pozostaje w trakcie stażu osobą bezrobotną, otrzymuje z  PUP stypendium w wysokości 120% zasiłku (997,40 zł)</a:t>
            </a:r>
          </a:p>
          <a:p>
            <a:pPr eaLnBrk="1" hangingPunct="1"/>
            <a:endParaRPr lang="pl-PL" sz="18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00000"/>
              </a:lnSpc>
            </a:pPr>
            <a:r>
              <a:rPr lang="pl-PL" sz="1800" b="1" i="1" u="sng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WAŻNE:</a:t>
            </a:r>
            <a:r>
              <a:rPr lang="pl-PL" sz="1800" b="1" i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pl-PL" sz="1800" i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pl-PL" sz="1800" b="1" i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premiowane są wnioski o organizację stażu zawierające deklarację                                     </a:t>
            </a:r>
            <a:endParaRPr lang="pl-PL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00000"/>
              </a:lnSpc>
            </a:pPr>
            <a:r>
              <a:rPr lang="pl-PL" sz="1800" b="1" i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gotowości pracodawców do zatrudnienia stażystów</a:t>
            </a:r>
            <a:r>
              <a:rPr lang="pl-PL" sz="1800" i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endParaRPr lang="pl-PL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l-PL" sz="2000" dirty="0">
              <a:solidFill>
                <a:srgbClr val="000000"/>
              </a:solidFill>
              <a:latin typeface="Tahoma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en-GB" sz="2000" dirty="0">
              <a:solidFill>
                <a:srgbClr val="000000"/>
              </a:solidFill>
              <a:latin typeface="Tahoma" charset="0"/>
              <a:cs typeface="Times New Roman" pitchFamily="16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l-PL" sz="2000" b="1" i="1" dirty="0">
              <a:solidFill>
                <a:srgbClr val="292929"/>
              </a:solidFill>
              <a:latin typeface="Tahoma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l-PL" sz="2000" b="1" i="1" dirty="0">
              <a:solidFill>
                <a:srgbClr val="292929"/>
              </a:solidFill>
              <a:latin typeface="Tahoma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l-PL" sz="2000" b="1" i="1" dirty="0">
                <a:solidFill>
                  <a:srgbClr val="292929"/>
                </a:solidFill>
                <a:latin typeface="Tahoma" charset="0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l-PL" sz="2000" b="1" i="1" dirty="0">
              <a:solidFill>
                <a:srgbClr val="292929"/>
              </a:solidFill>
              <a:latin typeface="Tahoma" charset="0"/>
            </a:endParaRPr>
          </a:p>
          <a:p>
            <a:pPr>
              <a:spcBef>
                <a:spcPts val="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sz="2000" dirty="0">
                <a:solidFill>
                  <a:srgbClr val="000000"/>
                </a:solidFill>
                <a:latin typeface="Tahoma" charset="0"/>
                <a:cs typeface="Times New Roman" pitchFamily="16" charset="0"/>
              </a:rPr>
              <a:t>                                     </a:t>
            </a:r>
          </a:p>
        </p:txBody>
      </p:sp>
      <p:pic>
        <p:nvPicPr>
          <p:cNvPr id="3789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6119813"/>
            <a:ext cx="1439862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103241" y="55551"/>
            <a:ext cx="967095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4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buSzPct val="100000"/>
            </a:pPr>
            <a:r>
              <a:rPr lang="pl-PL" altLang="pl-PL" sz="2000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Oferta Powiatowego Urzędu Pracy </a:t>
            </a:r>
            <a:r>
              <a:rPr lang="pl-PL" altLang="pl-PL" sz="2000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dla </a:t>
            </a:r>
            <a:r>
              <a:rPr lang="pl-PL" altLang="pl-PL" sz="2000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osób bezrobotnych powyżej 30 r.ż.</a:t>
            </a:r>
          </a:p>
        </p:txBody>
      </p:sp>
    </p:spTree>
    <p:extLst>
      <p:ext uri="{BB962C8B-B14F-4D97-AF65-F5344CB8AC3E}">
        <p14:creationId xmlns:p14="http://schemas.microsoft.com/office/powerpoint/2010/main" val="28517383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ext Box 1"/>
          <p:cNvSpPr txBox="1">
            <a:spLocks noChangeArrowheads="1"/>
          </p:cNvSpPr>
          <p:nvPr/>
        </p:nvSpPr>
        <p:spPr bwMode="auto">
          <a:xfrm>
            <a:off x="273274" y="919647"/>
            <a:ext cx="8843739" cy="493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  <a:defRPr/>
            </a:pPr>
            <a:endParaRPr lang="pl-PL" sz="2400" b="1" dirty="0" smtClean="0">
              <a:solidFill>
                <a:schemeClr val="tx1"/>
              </a:solidFill>
              <a:latin typeface="Tahoma" pitchFamily="32" charset="0"/>
            </a:endParaRPr>
          </a:p>
          <a:p>
            <a:pPr>
              <a:lnSpc>
                <a:spcPct val="95000"/>
              </a:lnSpc>
              <a:buClrTx/>
              <a:buFontTx/>
              <a:buNone/>
              <a:defRPr/>
            </a:pPr>
            <a:endParaRPr lang="pl-PL" sz="2400" b="1" dirty="0" smtClean="0">
              <a:solidFill>
                <a:schemeClr val="tx1"/>
              </a:solidFill>
              <a:latin typeface="Tahoma" pitchFamily="32" charset="0"/>
            </a:endParaRPr>
          </a:p>
          <a:p>
            <a:pPr>
              <a:lnSpc>
                <a:spcPct val="95000"/>
              </a:lnSpc>
              <a:buClrTx/>
              <a:buFontTx/>
              <a:buNone/>
              <a:defRPr/>
            </a:pPr>
            <a:r>
              <a:rPr lang="pl-PL" sz="2400" b="1" dirty="0" smtClean="0">
                <a:solidFill>
                  <a:schemeClr val="tx1"/>
                </a:solidFill>
                <a:latin typeface="Tahoma" pitchFamily="32" charset="0"/>
              </a:rPr>
              <a:t>Podjęcie działalności gospodarczej</a:t>
            </a:r>
          </a:p>
          <a:p>
            <a:pPr>
              <a:lnSpc>
                <a:spcPct val="95000"/>
              </a:lnSpc>
              <a:buClrTx/>
              <a:buFontTx/>
              <a:buNone/>
              <a:defRPr/>
            </a:pPr>
            <a:endParaRPr lang="pl-PL" sz="2400" b="1" dirty="0" smtClean="0">
              <a:solidFill>
                <a:schemeClr val="tx1"/>
              </a:solidFill>
              <a:latin typeface="Tahoma" pitchFamily="32" charset="0"/>
            </a:endParaRPr>
          </a:p>
        </p:txBody>
      </p:sp>
      <p:sp>
        <p:nvSpPr>
          <p:cNvPr id="93187" name="Text Box 2"/>
          <p:cNvSpPr txBox="1">
            <a:spLocks noChangeArrowheads="1"/>
          </p:cNvSpPr>
          <p:nvPr/>
        </p:nvSpPr>
        <p:spPr bwMode="auto">
          <a:xfrm>
            <a:off x="452438" y="1571625"/>
            <a:ext cx="8965852" cy="363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/>
          <a:lstStyle>
            <a:lvl1pPr marL="342900" indent="-319088"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1pPr>
            <a:lvl2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2pPr>
            <a:lvl3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3pPr>
            <a:lvl4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4pPr>
            <a:lvl5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600">
                <a:solidFill>
                  <a:schemeClr val="bg1"/>
                </a:solidFill>
                <a:latin typeface="Times New Roman" pitchFamily="18" charset="0"/>
                <a:ea typeface="Microsoft YaHei" pitchFamily="34" charset="-122"/>
              </a:defRPr>
            </a:lvl9pPr>
          </a:lstStyle>
          <a:p>
            <a:pPr algn="just" eaLnBrk="1" hangingPunct="1">
              <a:spcBef>
                <a:spcPts val="850"/>
              </a:spcBef>
              <a:buClrTx/>
              <a:buFont typeface="Arial" pitchFamily="34" charset="0"/>
              <a:buChar char="•"/>
            </a:pPr>
            <a:endParaRPr lang="pl-PL" sz="1800" dirty="0" smtClean="0">
              <a:solidFill>
                <a:srgbClr val="000000"/>
              </a:solidFill>
              <a:latin typeface="Tahoma" pitchFamily="34" charset="0"/>
            </a:endParaRPr>
          </a:p>
          <a:p>
            <a:pPr algn="just" eaLnBrk="1" hangingPunct="1">
              <a:spcBef>
                <a:spcPts val="850"/>
              </a:spcBef>
              <a:buClrTx/>
              <a:buFont typeface="Arial" pitchFamily="34" charset="0"/>
              <a:buChar char="•"/>
            </a:pPr>
            <a:r>
              <a:rPr lang="pl-PL" sz="1800" dirty="0" smtClean="0">
                <a:solidFill>
                  <a:srgbClr val="000000"/>
                </a:solidFill>
                <a:latin typeface="Tahoma" pitchFamily="34" charset="0"/>
              </a:rPr>
              <a:t>osoba </a:t>
            </a:r>
            <a:r>
              <a:rPr lang="pl-PL" sz="1800" dirty="0">
                <a:solidFill>
                  <a:srgbClr val="000000"/>
                </a:solidFill>
                <a:latin typeface="Tahoma" pitchFamily="34" charset="0"/>
              </a:rPr>
              <a:t>bezrobotna może otrzymać jednorazowe środki w wysokości </a:t>
            </a:r>
            <a:br>
              <a:rPr lang="pl-PL" sz="1800" dirty="0">
                <a:solidFill>
                  <a:srgbClr val="000000"/>
                </a:solidFill>
                <a:latin typeface="Tahoma" pitchFamily="34" charset="0"/>
              </a:rPr>
            </a:br>
            <a:r>
              <a:rPr lang="pl-PL" sz="1800" b="1" dirty="0">
                <a:solidFill>
                  <a:srgbClr val="000000"/>
                </a:solidFill>
                <a:latin typeface="Tahoma" pitchFamily="34" charset="0"/>
              </a:rPr>
              <a:t>do 6 - krotności przeciętnego wynagrodzenia za </a:t>
            </a:r>
            <a:r>
              <a:rPr lang="pl-PL" sz="1800" b="1" dirty="0" smtClean="0">
                <a:solidFill>
                  <a:srgbClr val="000000"/>
                </a:solidFill>
                <a:latin typeface="Tahoma" pitchFamily="34" charset="0"/>
              </a:rPr>
              <a:t>pracę</a:t>
            </a:r>
            <a:r>
              <a:rPr lang="pl-PL" sz="1800" dirty="0" smtClean="0">
                <a:solidFill>
                  <a:srgbClr val="000000"/>
                </a:solidFill>
                <a:latin typeface="Tahoma" pitchFamily="34" charset="0"/>
              </a:rPr>
              <a:t>;</a:t>
            </a:r>
          </a:p>
          <a:p>
            <a:pPr algn="just" eaLnBrk="1" hangingPunct="1">
              <a:spcBef>
                <a:spcPts val="850"/>
              </a:spcBef>
              <a:buClrTx/>
              <a:buFont typeface="Arial" pitchFamily="34" charset="0"/>
              <a:buChar char="•"/>
            </a:pPr>
            <a:r>
              <a:rPr lang="pl-PL" sz="1800" dirty="0" smtClean="0">
                <a:solidFill>
                  <a:schemeClr val="tx1"/>
                </a:solidFill>
                <a:latin typeface="Tahoma" pitchFamily="34" charset="0"/>
              </a:rPr>
              <a:t>udzielane </a:t>
            </a:r>
            <a:r>
              <a:rPr lang="pl-PL" sz="1800" dirty="0">
                <a:solidFill>
                  <a:schemeClr val="tx1"/>
                </a:solidFill>
                <a:latin typeface="Tahoma" pitchFamily="34" charset="0"/>
              </a:rPr>
              <a:t>wsparcie zgodnie z obowiązującymi przepisami jest pomocą de </a:t>
            </a:r>
            <a:r>
              <a:rPr lang="pl-PL" sz="1800" dirty="0" err="1" smtClean="0">
                <a:solidFill>
                  <a:schemeClr val="tx1"/>
                </a:solidFill>
                <a:latin typeface="Tahoma" pitchFamily="34" charset="0"/>
              </a:rPr>
              <a:t>minimis</a:t>
            </a:r>
            <a:r>
              <a:rPr lang="pl-PL" sz="1800" dirty="0" smtClean="0">
                <a:solidFill>
                  <a:schemeClr val="tx1"/>
                </a:solidFill>
                <a:latin typeface="Tahoma" pitchFamily="34" charset="0"/>
              </a:rPr>
              <a:t>;</a:t>
            </a:r>
          </a:p>
          <a:p>
            <a:pPr algn="just" eaLnBrk="1" hangingPunct="1">
              <a:spcBef>
                <a:spcPts val="850"/>
              </a:spcBef>
              <a:buClrTx/>
              <a:buFont typeface="Arial" pitchFamily="34" charset="0"/>
              <a:buChar char="•"/>
            </a:pPr>
            <a:r>
              <a:rPr lang="pl-PL" sz="1800" dirty="0" smtClean="0">
                <a:solidFill>
                  <a:schemeClr val="tx1"/>
                </a:solidFill>
                <a:latin typeface="Tahoma" pitchFamily="34" charset="0"/>
              </a:rPr>
              <a:t>w </a:t>
            </a:r>
            <a:r>
              <a:rPr lang="pl-PL" sz="1800" dirty="0">
                <a:solidFill>
                  <a:schemeClr val="tx1"/>
                </a:solidFill>
                <a:latin typeface="Tahoma" pitchFamily="34" charset="0"/>
              </a:rPr>
              <a:t>ramach dofinansowania mogą zostać sfinansowane wydatki niezbędne do podjęcia działalności gospodarczej, w szczególności: </a:t>
            </a:r>
            <a:r>
              <a:rPr lang="pl-PL" sz="1800" b="1" dirty="0">
                <a:solidFill>
                  <a:schemeClr val="tx1"/>
                </a:solidFill>
                <a:latin typeface="Tahoma" pitchFamily="34" charset="0"/>
              </a:rPr>
              <a:t>zakup środków trwałych, urządzeń, maszyn, materiałów, towarów, usług i materiałów reklamowych</a:t>
            </a:r>
            <a:endParaRPr lang="pl-PL" sz="180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103241" y="55551"/>
            <a:ext cx="967095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4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5F5F5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buSzPct val="100000"/>
            </a:pPr>
            <a:r>
              <a:rPr lang="pl-PL" altLang="pl-PL" sz="2000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Oferta Powiatowego Urzędu Pracy </a:t>
            </a:r>
            <a:r>
              <a:rPr lang="pl-PL" altLang="pl-PL" sz="2000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dla </a:t>
            </a:r>
            <a:r>
              <a:rPr lang="pl-PL" altLang="pl-PL" sz="2000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osób bezrobotnych powyżej 30 r.ż.</a:t>
            </a:r>
          </a:p>
        </p:txBody>
      </p:sp>
      <p:pic>
        <p:nvPicPr>
          <p:cNvPr id="6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179280" y="6119640"/>
            <a:ext cx="1439640" cy="720360"/>
          </a:xfrm>
          <a:prstGeom prst="rect">
            <a:avLst/>
          </a:prstGeom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4113" y="5940425"/>
            <a:ext cx="1133475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93861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3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3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7519</TotalTime>
  <Words>1616</Words>
  <Application>Microsoft Office PowerPoint</Application>
  <PresentationFormat>Niestandardowy</PresentationFormat>
  <Paragraphs>446</Paragraphs>
  <Slides>30</Slides>
  <Notes>25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1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WSPARCIE OSÓB BEZROBOTNYCH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Wrocław</dc:title>
  <dc:creator>renata</dc:creator>
  <cp:lastModifiedBy>msaldacz</cp:lastModifiedBy>
  <cp:revision>803</cp:revision>
  <cp:lastPrinted>2018-01-15T11:02:08Z</cp:lastPrinted>
  <dcterms:created xsi:type="dcterms:W3CDTF">1601-01-01T00:00:00Z</dcterms:created>
  <dcterms:modified xsi:type="dcterms:W3CDTF">2018-02-07T07:42:11Z</dcterms:modified>
</cp:coreProperties>
</file>