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0" r:id="rId3"/>
    <p:sldMasterId id="2147483758" r:id="rId4"/>
    <p:sldMasterId id="2147483770" r:id="rId5"/>
    <p:sldMasterId id="2147483722" r:id="rId6"/>
    <p:sldMasterId id="2147483734" r:id="rId7"/>
    <p:sldMasterId id="2147483746" r:id="rId8"/>
    <p:sldMasterId id="2147483965" r:id="rId9"/>
  </p:sldMasterIdLst>
  <p:notesMasterIdLst>
    <p:notesMasterId r:id="rId33"/>
  </p:notesMasterIdLst>
  <p:handoutMasterIdLst>
    <p:handoutMasterId r:id="rId34"/>
  </p:handoutMasterIdLst>
  <p:sldIdLst>
    <p:sldId id="654" r:id="rId10"/>
    <p:sldId id="607" r:id="rId11"/>
    <p:sldId id="681" r:id="rId12"/>
    <p:sldId id="682" r:id="rId13"/>
    <p:sldId id="683" r:id="rId14"/>
    <p:sldId id="684" r:id="rId15"/>
    <p:sldId id="685" r:id="rId16"/>
    <p:sldId id="686" r:id="rId17"/>
    <p:sldId id="687" r:id="rId18"/>
    <p:sldId id="688" r:id="rId19"/>
    <p:sldId id="689" r:id="rId20"/>
    <p:sldId id="690" r:id="rId21"/>
    <p:sldId id="691" r:id="rId22"/>
    <p:sldId id="692" r:id="rId23"/>
    <p:sldId id="693" r:id="rId24"/>
    <p:sldId id="694" r:id="rId25"/>
    <p:sldId id="695" r:id="rId26"/>
    <p:sldId id="696" r:id="rId27"/>
    <p:sldId id="697" r:id="rId28"/>
    <p:sldId id="698" r:id="rId29"/>
    <p:sldId id="699" r:id="rId30"/>
    <p:sldId id="700" r:id="rId31"/>
    <p:sldId id="701" r:id="rId32"/>
  </p:sldIdLst>
  <p:sldSz cx="9144000" cy="6858000" type="screen4x3"/>
  <p:notesSz cx="6797675" cy="987425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CC"/>
    <a:srgbClr val="FF9900"/>
    <a:srgbClr val="D60093"/>
    <a:srgbClr val="FFB900"/>
    <a:srgbClr val="FFB800"/>
    <a:srgbClr val="FBBA00"/>
    <a:srgbClr val="1070A0"/>
    <a:srgbClr val="FF9966"/>
    <a:srgbClr val="FF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7" autoAdjust="0"/>
    <p:restoredTop sz="86346" autoAdjust="0"/>
  </p:normalViewPr>
  <p:slideViewPr>
    <p:cSldViewPr snapToGrid="0">
      <p:cViewPr varScale="1">
        <p:scale>
          <a:sx n="74" d="100"/>
          <a:sy n="74" d="100"/>
        </p:scale>
        <p:origin x="142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766233014201104"/>
          <c:y val="7.648024272942127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Budżet projektu</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1966960427764854"/>
                  <c:y val="0.1195573379756773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1233837012282376"/>
                  <c:y val="-0.2261737571897826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Arkusz1!$A$2:$A$3</c:f>
              <c:strCache>
                <c:ptCount val="2"/>
                <c:pt idx="0">
                  <c:v>wkład własny - minimum</c:v>
                </c:pt>
                <c:pt idx="1">
                  <c:v>pozostałe wydatki kwalifikowalne - maximium</c:v>
                </c:pt>
              </c:strCache>
            </c:strRef>
          </c:cat>
          <c:val>
            <c:numRef>
              <c:f>Arkusz1!$B$2:$B$3</c:f>
              <c:numCache>
                <c:formatCode>0%</c:formatCode>
                <c:ptCount val="2"/>
                <c:pt idx="0">
                  <c:v>0.15</c:v>
                </c:pt>
                <c:pt idx="1">
                  <c:v>0.85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038272380797453"/>
          <c:y val="0.71717519685039366"/>
          <c:w val="0.86961719939927784"/>
          <c:h val="0.2182999054284662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93F71DB5-E1F9-4FB8-A2CC-9672718C73FA}" type="datetimeFigureOut">
              <a:rPr lang="pl-PL" smtClean="0"/>
              <a:pPr/>
              <a:t>2018-01-23</a:t>
            </a:fld>
            <a:endParaRPr lang="pl-PL"/>
          </a:p>
        </p:txBody>
      </p:sp>
      <p:sp>
        <p:nvSpPr>
          <p:cNvPr id="4" name="Symbol zastępczy stopki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43550EE3-86C3-4A86-857A-7E80D18E1865}" type="slidenum">
              <a:rPr lang="pl-PL" smtClean="0"/>
              <a:pPr/>
              <a:t>‹#›</a:t>
            </a:fld>
            <a:endParaRPr lang="pl-PL"/>
          </a:p>
        </p:txBody>
      </p:sp>
    </p:spTree>
    <p:extLst>
      <p:ext uri="{BB962C8B-B14F-4D97-AF65-F5344CB8AC3E}">
        <p14:creationId xmlns:p14="http://schemas.microsoft.com/office/powerpoint/2010/main" val="80276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BD708B6-522C-4A2E-8A4A-29650C96FAAA}" type="datetimeFigureOut">
              <a:rPr lang="pl-PL" smtClean="0"/>
              <a:pPr/>
              <a:t>2018-01-23</a:t>
            </a:fld>
            <a:endParaRPr lang="pl-PL"/>
          </a:p>
        </p:txBody>
      </p:sp>
      <p:sp>
        <p:nvSpPr>
          <p:cNvPr id="4" name="Symbol zastępczy obrazu slajd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C15D669-23D8-4A7B-BC26-4E562F24D5B3}" type="slidenum">
              <a:rPr lang="pl-PL" smtClean="0"/>
              <a:pPr/>
              <a:t>‹#›</a:t>
            </a:fld>
            <a:endParaRPr lang="pl-PL"/>
          </a:p>
        </p:txBody>
      </p:sp>
    </p:spTree>
    <p:extLst>
      <p:ext uri="{BB962C8B-B14F-4D97-AF65-F5344CB8AC3E}">
        <p14:creationId xmlns:p14="http://schemas.microsoft.com/office/powerpoint/2010/main" val="517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11</a:t>
            </a:fld>
            <a:endParaRPr lang="pl-PL" dirty="0"/>
          </a:p>
        </p:txBody>
      </p:sp>
    </p:spTree>
    <p:extLst>
      <p:ext uri="{BB962C8B-B14F-4D97-AF65-F5344CB8AC3E}">
        <p14:creationId xmlns:p14="http://schemas.microsoft.com/office/powerpoint/2010/main" val="1575271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12</a:t>
            </a:fld>
            <a:endParaRPr lang="pl-PL" dirty="0"/>
          </a:p>
        </p:txBody>
      </p:sp>
    </p:spTree>
    <p:extLst>
      <p:ext uri="{BB962C8B-B14F-4D97-AF65-F5344CB8AC3E}">
        <p14:creationId xmlns:p14="http://schemas.microsoft.com/office/powerpoint/2010/main" val="95682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13</a:t>
            </a:fld>
            <a:endParaRPr lang="pl-PL" dirty="0"/>
          </a:p>
        </p:txBody>
      </p:sp>
    </p:spTree>
    <p:extLst>
      <p:ext uri="{BB962C8B-B14F-4D97-AF65-F5344CB8AC3E}">
        <p14:creationId xmlns:p14="http://schemas.microsoft.com/office/powerpoint/2010/main" val="790926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14</a:t>
            </a:fld>
            <a:endParaRPr lang="pl-PL" dirty="0"/>
          </a:p>
        </p:txBody>
      </p:sp>
    </p:spTree>
    <p:extLst>
      <p:ext uri="{BB962C8B-B14F-4D97-AF65-F5344CB8AC3E}">
        <p14:creationId xmlns:p14="http://schemas.microsoft.com/office/powerpoint/2010/main" val="151415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15</a:t>
            </a:fld>
            <a:endParaRPr lang="pl-PL" dirty="0"/>
          </a:p>
        </p:txBody>
      </p:sp>
    </p:spTree>
    <p:extLst>
      <p:ext uri="{BB962C8B-B14F-4D97-AF65-F5344CB8AC3E}">
        <p14:creationId xmlns:p14="http://schemas.microsoft.com/office/powerpoint/2010/main" val="767022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16</a:t>
            </a:fld>
            <a:endParaRPr lang="pl-PL" dirty="0"/>
          </a:p>
        </p:txBody>
      </p:sp>
    </p:spTree>
    <p:extLst>
      <p:ext uri="{BB962C8B-B14F-4D97-AF65-F5344CB8AC3E}">
        <p14:creationId xmlns:p14="http://schemas.microsoft.com/office/powerpoint/2010/main" val="337090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17</a:t>
            </a:fld>
            <a:endParaRPr lang="pl-PL" dirty="0"/>
          </a:p>
        </p:txBody>
      </p:sp>
    </p:spTree>
    <p:extLst>
      <p:ext uri="{BB962C8B-B14F-4D97-AF65-F5344CB8AC3E}">
        <p14:creationId xmlns:p14="http://schemas.microsoft.com/office/powerpoint/2010/main" val="2527772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18</a:t>
            </a:fld>
            <a:endParaRPr lang="pl-PL" dirty="0"/>
          </a:p>
        </p:txBody>
      </p:sp>
    </p:spTree>
    <p:extLst>
      <p:ext uri="{BB962C8B-B14F-4D97-AF65-F5344CB8AC3E}">
        <p14:creationId xmlns:p14="http://schemas.microsoft.com/office/powerpoint/2010/main" val="1666702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19</a:t>
            </a:fld>
            <a:endParaRPr lang="pl-PL" dirty="0"/>
          </a:p>
        </p:txBody>
      </p:sp>
    </p:spTree>
    <p:extLst>
      <p:ext uri="{BB962C8B-B14F-4D97-AF65-F5344CB8AC3E}">
        <p14:creationId xmlns:p14="http://schemas.microsoft.com/office/powerpoint/2010/main" val="290234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20</a:t>
            </a:fld>
            <a:endParaRPr lang="pl-PL" dirty="0"/>
          </a:p>
        </p:txBody>
      </p:sp>
    </p:spTree>
    <p:extLst>
      <p:ext uri="{BB962C8B-B14F-4D97-AF65-F5344CB8AC3E}">
        <p14:creationId xmlns:p14="http://schemas.microsoft.com/office/powerpoint/2010/main" val="401396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a:t>
            </a:fld>
            <a:endParaRPr lang="pl-PL" dirty="0"/>
          </a:p>
        </p:txBody>
      </p:sp>
    </p:spTree>
    <p:extLst>
      <p:ext uri="{BB962C8B-B14F-4D97-AF65-F5344CB8AC3E}">
        <p14:creationId xmlns:p14="http://schemas.microsoft.com/office/powerpoint/2010/main" val="2991473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21</a:t>
            </a:fld>
            <a:endParaRPr lang="pl-PL" dirty="0"/>
          </a:p>
        </p:txBody>
      </p:sp>
    </p:spTree>
    <p:extLst>
      <p:ext uri="{BB962C8B-B14F-4D97-AF65-F5344CB8AC3E}">
        <p14:creationId xmlns:p14="http://schemas.microsoft.com/office/powerpoint/2010/main" val="1814600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22</a:t>
            </a:fld>
            <a:endParaRPr lang="pl-PL" dirty="0"/>
          </a:p>
        </p:txBody>
      </p:sp>
    </p:spTree>
    <p:extLst>
      <p:ext uri="{BB962C8B-B14F-4D97-AF65-F5344CB8AC3E}">
        <p14:creationId xmlns:p14="http://schemas.microsoft.com/office/powerpoint/2010/main" val="454174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23</a:t>
            </a:fld>
            <a:endParaRPr lang="pl-PL" dirty="0"/>
          </a:p>
        </p:txBody>
      </p:sp>
    </p:spTree>
    <p:extLst>
      <p:ext uri="{BB962C8B-B14F-4D97-AF65-F5344CB8AC3E}">
        <p14:creationId xmlns:p14="http://schemas.microsoft.com/office/powerpoint/2010/main" val="175185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a:t>
            </a:fld>
            <a:endParaRPr lang="pl-PL" dirty="0"/>
          </a:p>
        </p:txBody>
      </p:sp>
    </p:spTree>
    <p:extLst>
      <p:ext uri="{BB962C8B-B14F-4D97-AF65-F5344CB8AC3E}">
        <p14:creationId xmlns:p14="http://schemas.microsoft.com/office/powerpoint/2010/main" val="366405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a:t>
            </a:fld>
            <a:endParaRPr lang="pl-PL" dirty="0"/>
          </a:p>
        </p:txBody>
      </p:sp>
    </p:spTree>
    <p:extLst>
      <p:ext uri="{BB962C8B-B14F-4D97-AF65-F5344CB8AC3E}">
        <p14:creationId xmlns:p14="http://schemas.microsoft.com/office/powerpoint/2010/main" val="140256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a:t>
            </a:fld>
            <a:endParaRPr lang="pl-PL" dirty="0"/>
          </a:p>
        </p:txBody>
      </p:sp>
    </p:spTree>
    <p:extLst>
      <p:ext uri="{BB962C8B-B14F-4D97-AF65-F5344CB8AC3E}">
        <p14:creationId xmlns:p14="http://schemas.microsoft.com/office/powerpoint/2010/main" val="7803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7</a:t>
            </a:fld>
            <a:endParaRPr lang="pl-PL" dirty="0"/>
          </a:p>
        </p:txBody>
      </p:sp>
    </p:spTree>
    <p:extLst>
      <p:ext uri="{BB962C8B-B14F-4D97-AF65-F5344CB8AC3E}">
        <p14:creationId xmlns:p14="http://schemas.microsoft.com/office/powerpoint/2010/main" val="285446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8</a:t>
            </a:fld>
            <a:endParaRPr lang="pl-PL" dirty="0"/>
          </a:p>
        </p:txBody>
      </p:sp>
    </p:spTree>
    <p:extLst>
      <p:ext uri="{BB962C8B-B14F-4D97-AF65-F5344CB8AC3E}">
        <p14:creationId xmlns:p14="http://schemas.microsoft.com/office/powerpoint/2010/main" val="25216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9</a:t>
            </a:fld>
            <a:endParaRPr lang="pl-PL" dirty="0"/>
          </a:p>
        </p:txBody>
      </p:sp>
    </p:spTree>
    <p:extLst>
      <p:ext uri="{BB962C8B-B14F-4D97-AF65-F5344CB8AC3E}">
        <p14:creationId xmlns:p14="http://schemas.microsoft.com/office/powerpoint/2010/main" val="377439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10</a:t>
            </a:fld>
            <a:endParaRPr lang="pl-PL" dirty="0"/>
          </a:p>
        </p:txBody>
      </p:sp>
    </p:spTree>
    <p:extLst>
      <p:ext uri="{BB962C8B-B14F-4D97-AF65-F5344CB8AC3E}">
        <p14:creationId xmlns:p14="http://schemas.microsoft.com/office/powerpoint/2010/main" val="3727060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13"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14"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1B74007-10BC-4570-AA93-B89E2D8BD87E}" type="slidenum">
              <a:rPr lang="pl-PL"/>
              <a:pPr>
                <a:defRPr/>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solidFill>
                  <a:prstClr val="black">
                    <a:tint val="75000"/>
                  </a:prstClr>
                </a:solidFill>
              </a:rPr>
              <a:pPr>
                <a:defRPr/>
              </a:pPr>
              <a:t>‹#›</a:t>
            </a:fld>
            <a:endParaRPr lang="pl-PL">
              <a:solidFill>
                <a:prstClr val="black">
                  <a:tint val="75000"/>
                </a:prstClr>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70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solidFill>
                  <a:prstClr val="black">
                    <a:tint val="75000"/>
                  </a:prstClr>
                </a:solidFill>
              </a:rPr>
              <a:pPr>
                <a:defRPr/>
              </a:pPr>
              <a:t>‹#›</a:t>
            </a:fld>
            <a:endParaRPr lang="pl-PL">
              <a:solidFill>
                <a:prstClr val="black">
                  <a:tint val="75000"/>
                </a:prstClr>
              </a:solidFill>
            </a:endParaRP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4216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2891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1775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extLst>
      <p:ext uri="{BB962C8B-B14F-4D97-AF65-F5344CB8AC3E}">
        <p14:creationId xmlns:p14="http://schemas.microsoft.com/office/powerpoint/2010/main" val="255201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E2CB10A-05C1-42B5-946F-F83045E2D45D}"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6"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241D940-65B5-4AE2-AB0B-1F88FBC6AA6A}"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1538237-5158-4B7C-930E-FBC22445600C}"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74B9133-8071-4CBC-823A-F3D446F4FD9D}" type="slidenum">
              <a:rPr lang="pl-PL"/>
              <a:pPr>
                <a:defRPr/>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44C0A568-537E-4A22-BED5-9F9D14A20665}" type="slidenum">
              <a:rPr lang="pl-PL"/>
              <a:pPr>
                <a:defRPr/>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3F38B4EB-B886-488A-ABC8-E6987931656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A19C5765-E626-43B3-AE77-138B601E1E6F}" type="slidenum">
              <a:rPr lang="pl-PL"/>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A33F09EE-7716-4C47-9D79-3D08789E2EC8}" type="slidenum">
              <a:rPr lang="pl-PL"/>
              <a:pPr>
                <a:defRPr/>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EAC407E-E079-4AC2-9751-F59A5AF8D3FE}" type="slidenum">
              <a:rPr lang="pl-PL"/>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0BDC2BC-767A-43C6-A595-C9AF32D85C7D}" type="slidenum">
              <a:rPr lang="pl-PL"/>
              <a:pPr>
                <a:defRPr/>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E7BED8C-F095-4274-B6BA-B7B0A7C1EE1C}" type="slidenum">
              <a:rPr lang="pl-PL"/>
              <a:pPr>
                <a:defRPr/>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3128B6-7CD0-461E-8145-5442C51BC9A9}" type="slidenum">
              <a:rPr lang="pl-PL"/>
              <a:pPr>
                <a:defRPr/>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384EB015-F115-47D3-9F03-3C31A981B70B}"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B05E7011-9940-4EEA-9D0C-8AE1E06E4DE5}"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2A91962-776D-4ACF-A610-14A79AC1CD77}"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8FF113B-A332-4691-AC3C-50C64DFCCE09}" type="slidenum">
              <a:rPr lang="pl-PL"/>
              <a:pPr>
                <a:defRPr/>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40E9AFE-20A1-43EE-B94E-3ABBD5C07813}"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E6E54233-9982-4436-A8F5-B33DFB6B84C3}"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28167EC-C765-41C8-A9C6-5635F9AD7878}"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D1AABD90-DE26-46C3-ACBA-EC028CB11EFC}"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8CC7FDA-43C7-418D-B53B-C8BAFCB7DD5C}" type="slidenum">
              <a:rPr lang="pl-PL"/>
              <a:pPr>
                <a:defRPr/>
              </a:pPr>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033A653-65C5-4F62-9132-8CCC4C49FA16}" type="slidenum">
              <a:rPr lang="pl-PL"/>
              <a:pPr>
                <a:defRPr/>
              </a:pPr>
              <a:t>‹#›</a:t>
            </a:fld>
            <a:endParaRPr 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3757358-3123-49AF-B0A5-CF1357F5F509}"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B8DDC40-EB1E-4C59-A628-F04976F05916}"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5294EEDB-ABCF-447F-ADDA-B89E3012FA54}" type="slidenum">
              <a:rPr lang="pl-PL"/>
              <a:pPr>
                <a:defRPr/>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4ED31446-2E59-4E7D-B393-B4CA44AA962C}" type="slidenum">
              <a:rPr lang="pl-PL"/>
              <a:pPr>
                <a:defRPr/>
              </a:pPr>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EBE0346-CCD7-4F55-A6FF-345460679638}" type="slidenum">
              <a:rPr lang="pl-PL"/>
              <a:pPr>
                <a:defRPr/>
              </a:pPr>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38F5138F-8CB9-4E55-9E74-7BEEC4575156}" type="slidenum">
              <a:rPr lang="pl-PL"/>
              <a:pPr>
                <a:defRPr/>
              </a:pPr>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4CAF419-C5A2-4015-898D-9B7E8CAC2E57}" type="slidenum">
              <a:rPr lang="pl-PL"/>
              <a:pPr>
                <a:defRPr/>
              </a:pPr>
              <a:t>‹#›</a:t>
            </a:fld>
            <a:endParaRPr 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90037087-E8FA-468F-98A7-E6E852F04A79}" type="slidenum">
              <a:rPr lang="pl-PL"/>
              <a:pPr>
                <a:defRPr/>
              </a:pPr>
              <a:t>‹#›</a:t>
            </a:fld>
            <a:endParaRPr lang="pl-P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55EF3A-C6F6-43FB-BB43-0B325F11B5F6}" type="slidenum">
              <a:rPr lang="pl-PL"/>
              <a:pPr>
                <a:defRPr/>
              </a:pPr>
              <a:t>‹#›</a:t>
            </a:fld>
            <a:endParaRPr 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9911829-D916-4251-8119-AA6463213B2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CB284BA-E256-46CF-8F39-210A2938A537}" type="slidenum">
              <a:rPr lang="pl-PL"/>
              <a:pPr>
                <a:defRPr/>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AFA370A-3F8D-4430-ADA7-E2C8D3E8E6B7}" type="slidenum">
              <a:rPr lang="pl-PL"/>
              <a:pPr>
                <a:defRPr/>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DCCA9654-46EF-46E0-886A-30D320B64EDA}"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D7A8C346-B7F5-4F95-B6A8-20C74B3F49A1}"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E28B2D6A-F29F-496D-AEB5-02515193B012}"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527CDDE7-3D29-453F-91C9-D10EF2658DCA}"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AD3A65CB-8FD5-4124-854D-C020F11ED14F}"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00D58F-B6AD-46C0-88EC-D789B9E6A538}"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1E60A8B-0313-4CF7-AE4E-2221F9AA928E}" type="slidenum">
              <a:rPr lang="pl-PL"/>
              <a:pPr>
                <a:defRPr/>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D1F0659-E524-4230-AFE4-B954867A52F8}" type="slidenum">
              <a:rPr lang="pl-PL"/>
              <a:pPr>
                <a:defRPr/>
              </a:pPr>
              <a:t>‹#›</a:t>
            </a:fld>
            <a:endParaRPr 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E362F1C-8F60-4402-9548-A21721D57D57}" type="slidenum">
              <a:rPr lang="pl-PL"/>
              <a:pPr>
                <a:defRPr/>
              </a:pPr>
              <a:t>‹#›</a:t>
            </a:fld>
            <a:endParaRPr 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68FE7929-50DD-462D-97EB-6559B25F8B76}" type="slidenum">
              <a:rPr lang="pl-PL"/>
              <a:pPr>
                <a:defRPr/>
              </a:pPr>
              <a:t>‹#›</a:t>
            </a:fld>
            <a:endParaRPr 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3D46C40-8F77-4FC9-8B1F-BB521824F0DD}" type="slidenum">
              <a:rPr lang="pl-PL"/>
              <a:pPr>
                <a:defRPr/>
              </a:pPr>
              <a:t>‹#›</a:t>
            </a:fld>
            <a:endParaRPr 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014E2202-13AB-4787-8FD1-3B0252620A0B}" type="slidenum">
              <a:rPr lang="pl-PL"/>
              <a:pPr>
                <a:defRPr/>
              </a:pPr>
              <a:t>‹#›</a:t>
            </a:fld>
            <a:endParaRPr 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5E8584D8-4175-4D06-A0AF-731ED0A32C18}" type="slidenum">
              <a:rPr lang="pl-PL"/>
              <a:pPr>
                <a:defRPr/>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472547D2-DC00-40F9-8A86-3D0C7D6618AA}" type="slidenum">
              <a:rPr lang="pl-PL"/>
              <a:pPr>
                <a:defRPr/>
              </a:pPr>
              <a:t>‹#›</a:t>
            </a:fld>
            <a:endParaRPr 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ABD0EBA-8CB2-4374-9676-F3C851943DD7}" type="slidenum">
              <a:rPr lang="pl-PL"/>
              <a:pPr>
                <a:defRPr/>
              </a:pPr>
              <a:t>‹#›</a:t>
            </a:fld>
            <a:endParaRPr lang="pl-P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BCBC89E-2689-461C-8D8C-887FFB67AFF8}" type="slidenum">
              <a:rPr lang="pl-PL"/>
              <a:pPr>
                <a:defRPr/>
              </a:pPr>
              <a:t>‹#›</a:t>
            </a:fld>
            <a:endParaRPr lang="pl-P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917FCE6B-E548-4458-BF4F-E80EC4B10533}" type="slidenum">
              <a:rPr lang="pl-PL"/>
              <a:pPr>
                <a:defRPr/>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pPr>
                <a:defRPr/>
              </a:pPr>
              <a:t>‹#›</a:t>
            </a:fld>
            <a:endParaRPr 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pPr>
                <a:defRPr/>
              </a:pPr>
              <a:t>‹#›</a:t>
            </a:fld>
            <a:endParaRPr 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pPr>
                <a:defRPr/>
              </a:pPr>
              <a:t>‹#›</a:t>
            </a:fld>
            <a:endParaRPr 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pPr>
                <a:defRPr/>
              </a:pPr>
              <a:t>‹#›</a:t>
            </a:fld>
            <a:endParaRPr 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pPr>
                <a:defRPr/>
              </a:pPr>
              <a:t>‹#›</a:t>
            </a:fld>
            <a:endParaRPr 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pPr>
                <a:defRPr/>
              </a:pPr>
              <a:t>‹#›</a:t>
            </a:fld>
            <a:endParaRPr 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pPr>
                <a:defRPr/>
              </a:pPr>
              <a:t>‹#›</a:t>
            </a:fld>
            <a:endParaRPr 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pPr>
                <a:defRPr/>
              </a:pPr>
              <a:t>‹#›</a:t>
            </a:fld>
            <a:endParaRPr lang="pl-P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76434D4-CC02-4A9C-B3B0-5FBF485A08F2}" type="slidenum">
              <a:rPr lang="pl-PL"/>
              <a:pPr>
                <a:defRPr/>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738"/>
            <a:ext cx="4648200" cy="1155701"/>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D2017FA-5E19-42B8-AC0D-42B66D9938FB}" type="slidenum">
              <a:rPr lang="pl-PL"/>
              <a:pPr>
                <a:defRPr/>
              </a:pPr>
              <a:t>‹#›</a:t>
            </a:fld>
            <a:endParaRPr lang="pl-P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3F0160E-8FC5-49EF-907D-723E51873C91}" type="slidenum">
              <a:rPr lang="pl-PL"/>
              <a:pPr>
                <a:defRPr/>
              </a:pPr>
              <a:t>‹#›</a:t>
            </a:fld>
            <a:endParaRPr lang="pl-P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2962E14-2061-48C3-9EFE-CA46EF40F4FA}" type="slidenum">
              <a:rPr lang="pl-PL"/>
              <a:pPr>
                <a:defRPr/>
              </a:pPr>
              <a:t>‹#›</a:t>
            </a:fld>
            <a:endParaRPr lang="pl-P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C20894F-7641-4CDE-A8BF-482670B87519}" type="slidenum">
              <a:rPr lang="pl-PL"/>
              <a:pPr>
                <a:defRPr/>
              </a:pPr>
              <a:t>‹#›</a:t>
            </a:fld>
            <a:endParaRPr lang="pl-P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B38DA49B-B7EA-4918-ADE8-806A86C5FF21}" type="slidenum">
              <a:rPr lang="pl-PL"/>
              <a:pPr>
                <a:defRPr/>
              </a:pPr>
              <a:t>‹#›</a:t>
            </a:fld>
            <a:endParaRPr lang="pl-P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99AA2687-4FC4-42CC-9A08-F6B71A67F34C}"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20DBF9E6-52F1-4FD5-9649-15F13D164B05}" type="slidenum">
              <a:rPr lang="pl-PL"/>
              <a:pPr>
                <a:defRPr/>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82810EAE-AB87-4CF1-B780-262216FB26E7}" type="slidenum">
              <a:rPr lang="pl-PL"/>
              <a:pPr>
                <a:defRPr/>
              </a:pPr>
              <a:t>‹#›</a:t>
            </a:fld>
            <a:endParaRPr lang="pl-P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90E975-0B2F-4F79-A2FC-F284CFD40649}" type="slidenum">
              <a:rPr lang="pl-PL"/>
              <a:pPr>
                <a:defRPr/>
              </a:pPr>
              <a:t>‹#›</a:t>
            </a:fld>
            <a:endParaRPr lang="pl-P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6F1DB91-1122-4D39-B83F-47B470E4A0CC}" type="slidenum">
              <a:rPr lang="pl-PL"/>
              <a:pPr>
                <a:defRPr/>
              </a:pPr>
              <a:t>‹#›</a:t>
            </a:fld>
            <a:endParaRPr lang="pl-P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ytuł 5"/>
          <p:cNvSpPr>
            <a:spLocks noGrp="1"/>
          </p:cNvSpPr>
          <p:nvPr>
            <p:ph type="title"/>
          </p:nvPr>
        </p:nvSpPr>
        <p:spPr>
          <a:xfrm>
            <a:off x="628650" y="4223742"/>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374928870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ytuł 6"/>
          <p:cNvSpPr>
            <a:spLocks noGrp="1"/>
          </p:cNvSpPr>
          <p:nvPr>
            <p:ph type="title"/>
          </p:nvPr>
        </p:nvSpPr>
        <p:spPr>
          <a:xfrm>
            <a:off x="628650" y="4295750"/>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133725899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76413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2239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88459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43524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solidFill>
                  <a:prstClr val="black">
                    <a:tint val="75000"/>
                  </a:prstClr>
                </a:solidFill>
              </a:rPr>
              <a:pPr>
                <a:defRPr/>
              </a:pPr>
              <a:t>‹#›</a:t>
            </a:fld>
            <a:endParaRPr lang="pl-PL">
              <a:solidFill>
                <a:prstClr val="black">
                  <a:tint val="75000"/>
                </a:prstClr>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264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30.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3.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3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7071C2-305B-4462-9203-39719E4D27A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964"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205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0E3D227-65F5-41D6-9FF0-CB91992D9D0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307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83C021-3010-4D38-B0AE-05F7B41075F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4099"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B28F23A-CBF3-4888-95E0-3BE0338B7A4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5123"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4186C02-8285-4183-8CE5-567C165FE02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614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D58C33E-ADAB-48A0-8B9B-17F11763043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78" r:id="rId13"/>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819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F9AE73-FA79-43E8-8745-CD970851BBA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1968537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pitchFamily="34" charset="0"/>
        </a:defRPr>
      </a:lvl2pPr>
      <a:lvl3pPr algn="l" rtl="0" eaLnBrk="1" fontAlgn="base" hangingPunct="1">
        <a:lnSpc>
          <a:spcPct val="90000"/>
        </a:lnSpc>
        <a:spcBef>
          <a:spcPct val="0"/>
        </a:spcBef>
        <a:spcAft>
          <a:spcPct val="0"/>
        </a:spcAft>
        <a:defRPr sz="4400">
          <a:solidFill>
            <a:schemeClr val="tx1"/>
          </a:solidFill>
          <a:latin typeface="Calibri" pitchFamily="34" charset="0"/>
        </a:defRPr>
      </a:lvl3pPr>
      <a:lvl4pPr algn="l" rtl="0" eaLnBrk="1" fontAlgn="base" hangingPunct="1">
        <a:lnSpc>
          <a:spcPct val="90000"/>
        </a:lnSpc>
        <a:spcBef>
          <a:spcPct val="0"/>
        </a:spcBef>
        <a:spcAft>
          <a:spcPct val="0"/>
        </a:spcAft>
        <a:defRPr sz="4400">
          <a:solidFill>
            <a:schemeClr val="tx1"/>
          </a:solidFill>
          <a:latin typeface="Calibri" pitchFamily="34" charset="0"/>
        </a:defRPr>
      </a:lvl4pPr>
      <a:lvl5pPr algn="l" rtl="0" eaLnBrk="1" fontAlgn="base" hangingPunct="1">
        <a:lnSpc>
          <a:spcPct val="90000"/>
        </a:lnSpc>
        <a:spcBef>
          <a:spcPct val="0"/>
        </a:spcBef>
        <a:spcAft>
          <a:spcPct val="0"/>
        </a:spcAft>
        <a:defRPr sz="4400">
          <a:solidFill>
            <a:schemeClr val="tx1"/>
          </a:solidFill>
          <a:latin typeface="Calibri" pitchFamily="34" charset="0"/>
        </a:defRPr>
      </a:lvl5pPr>
      <a:lvl6pPr marL="457200" algn="l" rtl="0" eaLnBrk="1" fontAlgn="base" hangingPunct="1">
        <a:lnSpc>
          <a:spcPct val="90000"/>
        </a:lnSpc>
        <a:spcBef>
          <a:spcPct val="0"/>
        </a:spcBef>
        <a:spcAft>
          <a:spcPct val="0"/>
        </a:spcAft>
        <a:defRPr sz="4400">
          <a:solidFill>
            <a:schemeClr val="tx1"/>
          </a:solidFill>
          <a:latin typeface="Calibri" pitchFamily="34" charset="0"/>
        </a:defRPr>
      </a:lvl6pPr>
      <a:lvl7pPr marL="914400" algn="l" rtl="0" eaLnBrk="1" fontAlgn="base" hangingPunct="1">
        <a:lnSpc>
          <a:spcPct val="90000"/>
        </a:lnSpc>
        <a:spcBef>
          <a:spcPct val="0"/>
        </a:spcBef>
        <a:spcAft>
          <a:spcPct val="0"/>
        </a:spcAft>
        <a:defRPr sz="4400">
          <a:solidFill>
            <a:schemeClr val="tx1"/>
          </a:solidFill>
          <a:latin typeface="Calibri" pitchFamily="34" charset="0"/>
        </a:defRPr>
      </a:lvl7pPr>
      <a:lvl8pPr marL="1371600" algn="l" rtl="0" eaLnBrk="1" fontAlgn="base" hangingPunct="1">
        <a:lnSpc>
          <a:spcPct val="90000"/>
        </a:lnSpc>
        <a:spcBef>
          <a:spcPct val="0"/>
        </a:spcBef>
        <a:spcAft>
          <a:spcPct val="0"/>
        </a:spcAft>
        <a:defRPr sz="4400">
          <a:solidFill>
            <a:schemeClr val="tx1"/>
          </a:solidFill>
          <a:latin typeface="Calibri" pitchFamily="34" charset="0"/>
        </a:defRPr>
      </a:lvl8pPr>
      <a:lvl9pPr marL="1828800" algn="l" rtl="0" eaLnBrk="1" fontAlgn="base" hangingPunct="1">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1.xml"/><Relationship Id="rId5" Type="http://schemas.openxmlformats.org/officeDocument/2006/relationships/image" Target="../media/image40.png"/><Relationship Id="rId4" Type="http://schemas.openxmlformats.org/officeDocument/2006/relationships/image" Target="../media/image39.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hyperlink" Target="http://sowa.britenet.com.pl/SOWA_WR" TargetMode="External"/><Relationship Id="rId2" Type="http://schemas.openxmlformats.org/officeDocument/2006/relationships/notesSlide" Target="../notesSlides/notesSlide21.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6025" y="5068888"/>
            <a:ext cx="7288213" cy="523875"/>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1378" name="Symbol zastępczy zawartości 1"/>
          <p:cNvSpPr>
            <a:spLocks noGrp="1"/>
          </p:cNvSpPr>
          <p:nvPr>
            <p:ph idx="1"/>
          </p:nvPr>
        </p:nvSpPr>
        <p:spPr>
          <a:xfrm>
            <a:off x="971550" y="5110163"/>
            <a:ext cx="7886700" cy="1485900"/>
          </a:xfrm>
        </p:spPr>
        <p:txBody>
          <a:bodyPr>
            <a:noAutofit/>
          </a:bodyPr>
          <a:lstStyle/>
          <a:p>
            <a:pPr eaLnBrk="1" hangingPunct="1">
              <a:defRPr/>
            </a:pPr>
            <a:r>
              <a:rPr lang="pl-PL" b="1" dirty="0"/>
              <a:t>Dotacje unijne na tworzenie nowych </a:t>
            </a:r>
            <a:r>
              <a:rPr lang="pl-PL" b="1" dirty="0" smtClean="0"/>
              <a:t>miejsc/zapewnienie </a:t>
            </a:r>
            <a:r>
              <a:rPr lang="pl-PL" b="1" dirty="0"/>
              <a:t>opieki </a:t>
            </a:r>
            <a:endParaRPr lang="pl-PL" b="1" dirty="0" smtClean="0"/>
          </a:p>
          <a:p>
            <a:pPr eaLnBrk="1" hangingPunct="1">
              <a:defRPr/>
            </a:pPr>
            <a:r>
              <a:rPr lang="pl-PL" b="1" dirty="0" smtClean="0"/>
              <a:t>nad </a:t>
            </a:r>
            <a:r>
              <a:rPr lang="pl-PL" b="1" dirty="0"/>
              <a:t>dziećmi do lat 3</a:t>
            </a:r>
            <a:endParaRPr lang="pl-PL" sz="2000" dirty="0"/>
          </a:p>
        </p:txBody>
      </p:sp>
      <p:sp>
        <p:nvSpPr>
          <p:cNvPr id="8" name="Prostokąt 7"/>
          <p:cNvSpPr/>
          <p:nvPr/>
        </p:nvSpPr>
        <p:spPr>
          <a:xfrm>
            <a:off x="193675" y="255588"/>
            <a:ext cx="4235450" cy="5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6" name="Podtytuł 2"/>
          <p:cNvSpPr txBox="1">
            <a:spLocks/>
          </p:cNvSpPr>
          <p:nvPr/>
        </p:nvSpPr>
        <p:spPr bwMode="auto">
          <a:xfrm>
            <a:off x="1046163" y="6591300"/>
            <a:ext cx="7886700" cy="254000"/>
          </a:xfrm>
          <a:prstGeom prst="rect">
            <a:avLst/>
          </a:prstGeom>
          <a:noFill/>
          <a:ln w="9525">
            <a:noFill/>
            <a:miter lim="800000"/>
            <a:headEnd/>
            <a:tailEnd/>
          </a:ln>
        </p:spPr>
        <p:txBody>
          <a:bodyPr>
            <a:normAutofit fontScale="55000" lnSpcReduction="20000"/>
          </a:bodyPr>
          <a:lstStyle>
            <a:lvl1pPr marL="0" indent="0" algn="r" rtl="0" fontAlgn="base">
              <a:lnSpc>
                <a:spcPct val="90000"/>
              </a:lnSpc>
              <a:spcBef>
                <a:spcPts val="1000"/>
              </a:spcBef>
              <a:spcAft>
                <a:spcPct val="0"/>
              </a:spcAft>
              <a:buFont typeface="Arial" charset="0"/>
              <a:buNone/>
              <a:defRPr sz="28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pl-PL" b="1" i="1" dirty="0" smtClean="0">
              <a:solidFill>
                <a:schemeClr val="tx1"/>
              </a:solidFill>
            </a:endParaRPr>
          </a:p>
          <a:p>
            <a:pPr>
              <a:defRPr/>
            </a:pPr>
            <a:endParaRPr lang="pl-PL" dirty="0"/>
          </a:p>
        </p:txBody>
      </p:sp>
      <p:grpSp>
        <p:nvGrpSpPr>
          <p:cNvPr id="10" name="Grupa 9"/>
          <p:cNvGrpSpPr>
            <a:grpSpLocks/>
          </p:cNvGrpSpPr>
          <p:nvPr/>
        </p:nvGrpSpPr>
        <p:grpSpPr bwMode="auto">
          <a:xfrm>
            <a:off x="318294" y="255588"/>
            <a:ext cx="4541837" cy="546100"/>
            <a:chOff x="76366" y="266877"/>
            <a:chExt cx="4541983" cy="546900"/>
          </a:xfrm>
        </p:grpSpPr>
        <p:pic>
          <p:nvPicPr>
            <p:cNvPr id="11" name="Picture 3" descr="FE-POZIOM-Kolor-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az 13" descr="znak_barw_rp_poziom_szara_ramka_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Symbol zastępczy zawartości 2"/>
          <p:cNvSpPr txBox="1">
            <a:spLocks/>
          </p:cNvSpPr>
          <p:nvPr/>
        </p:nvSpPr>
        <p:spPr bwMode="auto">
          <a:xfrm>
            <a:off x="443620" y="1238250"/>
            <a:ext cx="8329188"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None/>
            </a:pPr>
            <a:r>
              <a:rPr lang="pl-PL" sz="1400" b="1" smtClean="0">
                <a:solidFill>
                  <a:srgbClr val="008000"/>
                </a:solidFill>
              </a:rPr>
              <a:t>      </a:t>
            </a:r>
            <a:r>
              <a:rPr lang="pl-PL" sz="2000" b="1" smtClean="0"/>
              <a:t>Pokrycie kosztów związanych z bieżącym świadczeniem usług opieki nad dziećmi do lat 3 (poprzez pokrycie kosztów opłat za pobyt dziecka w żłobku, klubie dziecięcym lub u dziennego opiekuna ponoszonych przez opiekunów dzieci lub pokrycie kosztów wynagrodzenia niani ponoszonych przez opiekunów dzieci do lat 3*) obejmuje: </a:t>
            </a:r>
          </a:p>
          <a:p>
            <a:r>
              <a:rPr lang="pl-PL" sz="1800" b="1" smtClean="0"/>
              <a:t>opłaty za pobyt dziecka w żłobku, klubie dziecięcym lub u dziennego opiekuna, do zapłaty których jest zobowiązany rodzic;</a:t>
            </a:r>
          </a:p>
          <a:p>
            <a:r>
              <a:rPr lang="pl-PL" sz="1800" b="1" smtClean="0"/>
              <a:t>wynagrodzenie oraz koszty składek na ubezpieczenia społeczne niani sprawującej opiekę nad dzieckiem, które opłaca rodzic zgodnie z umową o świadczenie usług oraz zgodnie z ustawą o opiece nad dziećmi w wieku do lat 3. </a:t>
            </a:r>
            <a:endParaRPr lang="pl-PL" sz="1400" smtClean="0"/>
          </a:p>
          <a:p>
            <a:endParaRPr lang="pl-PL" sz="1400" smtClean="0"/>
          </a:p>
          <a:p>
            <a:pPr>
              <a:buFont typeface="Arial" charset="0"/>
              <a:buNone/>
            </a:pPr>
            <a:r>
              <a:rPr lang="pl-PL" sz="1400" smtClean="0"/>
              <a:t>     </a:t>
            </a:r>
            <a:r>
              <a:rPr lang="pl-PL" sz="1400" b="1" smtClean="0"/>
              <a:t>* - koszty względem konkretnego dziecka i opiekuna są finansowane przez okres nie dłuższy niż 12 miesięcy.</a:t>
            </a:r>
          </a:p>
          <a:p>
            <a:pPr>
              <a:buFont typeface="Arial" charset="0"/>
              <a:buNone/>
            </a:pPr>
            <a:r>
              <a:rPr lang="pl-PL" sz="1400" smtClean="0"/>
              <a:t>      </a:t>
            </a:r>
            <a:br>
              <a:rPr lang="pl-PL" sz="1400" smtClean="0"/>
            </a:br>
            <a:r>
              <a:rPr lang="pl-PL" sz="1400" smtClean="0"/>
              <a:t>Koszty składek na ubezpieczenia społeczne pokrywane w stosownych przypadkach przez ZUS zgodnie z ustawą o opiece nad dziećmi w wieku do lat 3 od podstawy stanowiącej kwotę nie wyższą niż wysokość minimalnego wynagrodzenia za pracę nie są objęte dofinansowaniem w ramach projektu. </a:t>
            </a:r>
            <a:br>
              <a:rPr lang="pl-PL" sz="1400" smtClean="0"/>
            </a:br>
            <a:r>
              <a:rPr lang="pl-PL" sz="1400" smtClean="0"/>
              <a:t/>
            </a:r>
            <a:br>
              <a:rPr lang="pl-PL" sz="1400" smtClean="0"/>
            </a:br>
            <a:r>
              <a:rPr lang="pl-PL" sz="1400" smtClean="0"/>
              <a:t>W ramach projektu można sfinansować wyłącznie te składki/cześć składek na ubezpieczenia społeczne, które są opłacane przez rodzica.</a:t>
            </a:r>
          </a:p>
          <a:p>
            <a:endParaRPr lang="pl-PL" dirty="0"/>
          </a:p>
        </p:txBody>
      </p:sp>
    </p:spTree>
    <p:extLst>
      <p:ext uri="{BB962C8B-B14F-4D97-AF65-F5344CB8AC3E}">
        <p14:creationId xmlns:p14="http://schemas.microsoft.com/office/powerpoint/2010/main" val="734495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11</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Symbol zastępczy zawartości 2"/>
          <p:cNvSpPr txBox="1">
            <a:spLocks/>
          </p:cNvSpPr>
          <p:nvPr/>
        </p:nvSpPr>
        <p:spPr bwMode="auto">
          <a:xfrm>
            <a:off x="334977" y="1119102"/>
            <a:ext cx="8383509" cy="20900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pl-PL" sz="2000" b="1" dirty="0" smtClean="0">
                <a:solidFill>
                  <a:srgbClr val="008000"/>
                </a:solidFill>
              </a:rPr>
              <a:t>Aktywizacja zawodowa pozostających bez zatrudnienia opiekunów dzieci do lat 3 (element uzupełniający do ww. wsparcie).</a:t>
            </a:r>
          </a:p>
          <a:p>
            <a:pPr marL="0" indent="0" algn="just">
              <a:buFont typeface="Arial" charset="0"/>
              <a:buNone/>
            </a:pPr>
            <a:r>
              <a:rPr lang="pl-PL" sz="1800" b="1" dirty="0" smtClean="0">
                <a:solidFill>
                  <a:srgbClr val="008000"/>
                </a:solidFill>
              </a:rPr>
              <a:t>Realizacja poradnictwa zawodowego, szkoleń oraz kursów zawodowych dopasowanych do indywidualnych potrzeb pozostających bez pracy uczestników projektu (tj. osób bezrobotnych lub osób biernych zawodowo pozostających poza rynkiem pracy ze względu na obowiązek opieki nad dziećmi do lat 3, w tym do osób, które przerwały karierę zawodową ze względu na urodzenie dziecka lub przebywających na urlopie wychowawczym).</a:t>
            </a:r>
            <a:endParaRPr lang="pl-PL" sz="1800" b="1" dirty="0">
              <a:solidFill>
                <a:srgbClr val="008000"/>
              </a:solidFill>
            </a:endParaRPr>
          </a:p>
        </p:txBody>
      </p:sp>
      <p:sp>
        <p:nvSpPr>
          <p:cNvPr id="15" name="Prostokąt 14"/>
          <p:cNvSpPr/>
          <p:nvPr/>
        </p:nvSpPr>
        <p:spPr>
          <a:xfrm>
            <a:off x="334977" y="3467477"/>
            <a:ext cx="8383509" cy="3139321"/>
          </a:xfrm>
          <a:prstGeom prst="rect">
            <a:avLst/>
          </a:prstGeom>
        </p:spPr>
        <p:txBody>
          <a:bodyPr wrap="square">
            <a:spAutoFit/>
          </a:bodyPr>
          <a:lstStyle/>
          <a:p>
            <a:pPr algn="just"/>
            <a:r>
              <a:rPr lang="pl-PL" b="1" dirty="0">
                <a:solidFill>
                  <a:srgbClr val="008000"/>
                </a:solidFill>
                <a:latin typeface="+mn-lt"/>
              </a:rPr>
              <a:t>W</a:t>
            </a:r>
            <a:r>
              <a:rPr lang="pl-PL" b="1" dirty="0" smtClean="0">
                <a:solidFill>
                  <a:srgbClr val="008000"/>
                </a:solidFill>
                <a:latin typeface="+mn-lt"/>
              </a:rPr>
              <a:t> </a:t>
            </a:r>
            <a:r>
              <a:rPr lang="pl-PL" b="1" dirty="0">
                <a:solidFill>
                  <a:srgbClr val="008000"/>
                </a:solidFill>
                <a:latin typeface="+mn-lt"/>
              </a:rPr>
              <a:t>przypadku uwzględnienia w projektach </a:t>
            </a:r>
            <a:r>
              <a:rPr lang="pl-PL" b="1" dirty="0" smtClean="0">
                <a:solidFill>
                  <a:srgbClr val="008000"/>
                </a:solidFill>
                <a:latin typeface="+mn-lt"/>
              </a:rPr>
              <a:t>działań </a:t>
            </a:r>
            <a:r>
              <a:rPr lang="pl-PL" b="1" dirty="0">
                <a:solidFill>
                  <a:srgbClr val="008000"/>
                </a:solidFill>
                <a:latin typeface="+mn-lt"/>
              </a:rPr>
              <a:t>z zakresu aktywizacji zawodowej dla opiekunów dzieci </a:t>
            </a:r>
            <a:r>
              <a:rPr lang="pl-PL" b="1" dirty="0" smtClean="0">
                <a:solidFill>
                  <a:srgbClr val="008000"/>
                </a:solidFill>
                <a:latin typeface="+mn-lt"/>
              </a:rPr>
              <a:t>projekt </a:t>
            </a:r>
            <a:r>
              <a:rPr lang="pl-PL" b="1" dirty="0">
                <a:solidFill>
                  <a:srgbClr val="008000"/>
                </a:solidFill>
                <a:latin typeface="+mn-lt"/>
              </a:rPr>
              <a:t>zakłada osiągnięcie efektywności </a:t>
            </a:r>
            <a:r>
              <a:rPr lang="pl-PL" b="1" dirty="0" smtClean="0">
                <a:solidFill>
                  <a:srgbClr val="008000"/>
                </a:solidFill>
                <a:latin typeface="+mn-lt"/>
              </a:rPr>
              <a:t>zatrudnieniowej* </a:t>
            </a:r>
            <a:r>
              <a:rPr lang="pl-PL" b="1" dirty="0">
                <a:solidFill>
                  <a:srgbClr val="008000"/>
                </a:solidFill>
                <a:latin typeface="+mn-lt"/>
              </a:rPr>
              <a:t>na poziomie:</a:t>
            </a:r>
          </a:p>
          <a:p>
            <a:r>
              <a:rPr lang="pl-PL" b="1" dirty="0">
                <a:solidFill>
                  <a:srgbClr val="008000"/>
                </a:solidFill>
                <a:latin typeface="+mn-lt"/>
              </a:rPr>
              <a:t>– dla kobiet - </a:t>
            </a:r>
            <a:r>
              <a:rPr lang="pl-PL" b="1" dirty="0" smtClean="0">
                <a:solidFill>
                  <a:srgbClr val="008000"/>
                </a:solidFill>
                <a:latin typeface="+mn-lt"/>
              </a:rPr>
              <a:t>min.39</a:t>
            </a:r>
            <a:r>
              <a:rPr lang="pl-PL" b="1" dirty="0">
                <a:solidFill>
                  <a:srgbClr val="008000"/>
                </a:solidFill>
                <a:latin typeface="+mn-lt"/>
              </a:rPr>
              <a:t>%,</a:t>
            </a:r>
          </a:p>
          <a:p>
            <a:r>
              <a:rPr lang="pl-PL" b="1" dirty="0">
                <a:solidFill>
                  <a:srgbClr val="008000"/>
                </a:solidFill>
                <a:latin typeface="+mn-lt"/>
              </a:rPr>
              <a:t>– dla osób długotrwale bezrobotnych - </a:t>
            </a:r>
            <a:r>
              <a:rPr lang="pl-PL" b="1" dirty="0" smtClean="0">
                <a:solidFill>
                  <a:srgbClr val="008000"/>
                </a:solidFill>
                <a:latin typeface="+mn-lt"/>
              </a:rPr>
              <a:t>min. 30</a:t>
            </a:r>
            <a:r>
              <a:rPr lang="pl-PL" b="1" dirty="0">
                <a:solidFill>
                  <a:srgbClr val="008000"/>
                </a:solidFill>
                <a:latin typeface="+mn-lt"/>
              </a:rPr>
              <a:t>%,</a:t>
            </a:r>
          </a:p>
          <a:p>
            <a:r>
              <a:rPr lang="pl-PL" b="1" dirty="0">
                <a:solidFill>
                  <a:srgbClr val="008000"/>
                </a:solidFill>
                <a:latin typeface="+mn-lt"/>
              </a:rPr>
              <a:t>– dla osób o niskich kwalifikacjach (z wykształceniem gimnazjalnym lub niższym) – </a:t>
            </a:r>
            <a:r>
              <a:rPr lang="pl-PL" b="1" dirty="0" smtClean="0">
                <a:solidFill>
                  <a:srgbClr val="008000"/>
                </a:solidFill>
                <a:latin typeface="+mn-lt"/>
              </a:rPr>
              <a:t>min. </a:t>
            </a:r>
            <a:r>
              <a:rPr lang="pl-PL" b="1" dirty="0">
                <a:solidFill>
                  <a:srgbClr val="008000"/>
                </a:solidFill>
                <a:latin typeface="+mn-lt"/>
              </a:rPr>
              <a:t>38%,</a:t>
            </a:r>
          </a:p>
          <a:p>
            <a:r>
              <a:rPr lang="pl-PL" b="1" dirty="0">
                <a:solidFill>
                  <a:srgbClr val="008000"/>
                </a:solidFill>
                <a:latin typeface="+mn-lt"/>
              </a:rPr>
              <a:t>– dla osób z niepełnosprawnościami - </a:t>
            </a:r>
            <a:r>
              <a:rPr lang="pl-PL" b="1" dirty="0" smtClean="0">
                <a:solidFill>
                  <a:srgbClr val="008000"/>
                </a:solidFill>
                <a:latin typeface="+mn-lt"/>
              </a:rPr>
              <a:t>min. </a:t>
            </a:r>
            <a:r>
              <a:rPr lang="pl-PL" b="1" dirty="0">
                <a:solidFill>
                  <a:srgbClr val="008000"/>
                </a:solidFill>
                <a:latin typeface="+mn-lt"/>
              </a:rPr>
              <a:t>33</a:t>
            </a:r>
            <a:r>
              <a:rPr lang="pl-PL" b="1" dirty="0" smtClean="0">
                <a:solidFill>
                  <a:srgbClr val="008000"/>
                </a:solidFill>
                <a:latin typeface="+mn-lt"/>
              </a:rPr>
              <a:t>%</a:t>
            </a:r>
          </a:p>
          <a:p>
            <a:r>
              <a:rPr lang="pl-PL" dirty="0" smtClean="0">
                <a:solidFill>
                  <a:srgbClr val="008000"/>
                </a:solidFill>
                <a:latin typeface="+mn-lt"/>
              </a:rPr>
              <a:t/>
            </a:r>
            <a:br>
              <a:rPr lang="pl-PL" dirty="0" smtClean="0">
                <a:solidFill>
                  <a:srgbClr val="008000"/>
                </a:solidFill>
                <a:latin typeface="+mn-lt"/>
              </a:rPr>
            </a:br>
            <a:r>
              <a:rPr lang="pl-PL" b="1" dirty="0" smtClean="0">
                <a:solidFill>
                  <a:srgbClr val="008000"/>
                </a:solidFill>
                <a:latin typeface="+mn-lt"/>
              </a:rPr>
              <a:t>* - jednym </a:t>
            </a:r>
            <a:r>
              <a:rPr lang="pl-PL" b="1" dirty="0">
                <a:solidFill>
                  <a:srgbClr val="008000"/>
                </a:solidFill>
                <a:latin typeface="+mn-lt"/>
              </a:rPr>
              <a:t>z rezultatów będzie podjęcie zatrudnienia przez co najmniej określony powyżej odsetek uczestników projektu</a:t>
            </a:r>
          </a:p>
        </p:txBody>
      </p:sp>
    </p:spTree>
    <p:extLst>
      <p:ext uri="{BB962C8B-B14F-4D97-AF65-F5344CB8AC3E}">
        <p14:creationId xmlns:p14="http://schemas.microsoft.com/office/powerpoint/2010/main" val="3487625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12</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Symbol zastępczy zawartości 2"/>
          <p:cNvSpPr txBox="1">
            <a:spLocks/>
          </p:cNvSpPr>
          <p:nvPr/>
        </p:nvSpPr>
        <p:spPr bwMode="auto">
          <a:xfrm>
            <a:off x="289712" y="1071364"/>
            <a:ext cx="4992293" cy="54227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spcBef>
                <a:spcPts val="0"/>
              </a:spcBef>
              <a:buFont typeface="Arial" charset="0"/>
              <a:buNone/>
            </a:pPr>
            <a:r>
              <a:rPr lang="pl-PL" sz="2000" b="1" smtClean="0"/>
              <a:t>WKŁAD WŁASNY</a:t>
            </a:r>
          </a:p>
          <a:p>
            <a:pPr algn="just">
              <a:spcBef>
                <a:spcPts val="0"/>
              </a:spcBef>
              <a:buFont typeface="Arial" charset="0"/>
              <a:buNone/>
            </a:pPr>
            <a:r>
              <a:rPr lang="pl-PL" sz="1800" b="1" smtClean="0"/>
              <a:t>	</a:t>
            </a:r>
          </a:p>
          <a:p>
            <a:pPr marL="0" indent="0">
              <a:spcBef>
                <a:spcPts val="0"/>
              </a:spcBef>
              <a:buFont typeface="Arial" charset="0"/>
              <a:buNone/>
            </a:pPr>
            <a:r>
              <a:rPr lang="pl-PL" sz="1800" b="1" smtClean="0"/>
              <a:t>Minimalny udział wkładu własnego Beneficjenta</a:t>
            </a:r>
            <a:br>
              <a:rPr lang="pl-PL" sz="1800" b="1" smtClean="0"/>
            </a:br>
            <a:r>
              <a:rPr lang="pl-PL" sz="1800" b="1" smtClean="0"/>
              <a:t>wynosi </a:t>
            </a:r>
            <a:r>
              <a:rPr lang="pl-PL" sz="2000" b="1" smtClean="0">
                <a:solidFill>
                  <a:srgbClr val="FF0000"/>
                </a:solidFill>
              </a:rPr>
              <a:t>15%</a:t>
            </a:r>
            <a:r>
              <a:rPr lang="pl-PL" sz="1800" b="1" smtClean="0"/>
              <a:t> wydatków kwalifikowalnych projektu. </a:t>
            </a:r>
          </a:p>
          <a:p>
            <a:pPr marL="0" indent="0" algn="just">
              <a:spcBef>
                <a:spcPts val="0"/>
              </a:spcBef>
              <a:buFont typeface="Arial" charset="0"/>
              <a:buNone/>
            </a:pPr>
            <a:endParaRPr lang="pl-PL" sz="1800" b="1" smtClean="0"/>
          </a:p>
          <a:p>
            <a:pPr marL="0" indent="0">
              <a:spcBef>
                <a:spcPts val="0"/>
              </a:spcBef>
              <a:buFont typeface="Arial" charset="0"/>
              <a:buNone/>
            </a:pPr>
            <a:r>
              <a:rPr lang="pl-PL" sz="1600" b="1" smtClean="0"/>
              <a:t>Wkład własny pieniężny</a:t>
            </a:r>
            <a:r>
              <a:rPr lang="pl-PL" sz="1600" smtClean="0"/>
              <a:t>  - pokrycie wydatków w projekcie np. wynagrodzenia personelu, zakup materiałów, opłaty za media.</a:t>
            </a:r>
            <a:endParaRPr lang="pl-PL" sz="1600" b="1" smtClean="0"/>
          </a:p>
          <a:p>
            <a:pPr marL="0" indent="0">
              <a:spcBef>
                <a:spcPts val="0"/>
              </a:spcBef>
              <a:buFont typeface="Arial" charset="0"/>
              <a:buNone/>
            </a:pPr>
            <a:endParaRPr lang="pl-PL" sz="1600" smtClean="0"/>
          </a:p>
          <a:p>
            <a:pPr marL="0" indent="0">
              <a:spcBef>
                <a:spcPts val="0"/>
              </a:spcBef>
              <a:buFont typeface="Arial" charset="0"/>
              <a:buNone/>
            </a:pPr>
            <a:r>
              <a:rPr lang="pl-PL" sz="1600" b="1" smtClean="0"/>
              <a:t>Wkład własny niepieniężny</a:t>
            </a:r>
            <a:r>
              <a:rPr lang="pl-PL" sz="1600" smtClean="0"/>
              <a:t>  - wniesienie (wykorzystanie na rzecz projektu) nieruchomości, urządzeń, materiałów (surowców), wartości niematerialnych i prawnych, ekspertyz lub nieodpłatnej pracy wykonywanej przez wolontariuszy.</a:t>
            </a:r>
          </a:p>
          <a:p>
            <a:pPr marL="0" indent="0">
              <a:spcBef>
                <a:spcPts val="0"/>
              </a:spcBef>
              <a:buFont typeface="Arial" charset="0"/>
              <a:buNone/>
            </a:pPr>
            <a:endParaRPr lang="pl-PL" sz="1600" b="1" smtClean="0"/>
          </a:p>
          <a:p>
            <a:pPr marL="0" indent="0">
              <a:spcBef>
                <a:spcPts val="0"/>
              </a:spcBef>
              <a:buFont typeface="Arial" charset="0"/>
              <a:buNone/>
            </a:pPr>
            <a:r>
              <a:rPr lang="pl-PL" sz="1600" smtClean="0"/>
              <a:t>Uzasadnienie dla przewidzianego w projekcie wkładu własnego, w tym informacja o wkładzie rzeczowym powinno być ściśle powiązane z opisem we wniosku </a:t>
            </a:r>
            <a:br>
              <a:rPr lang="pl-PL" sz="1600" smtClean="0"/>
            </a:br>
            <a:r>
              <a:rPr lang="pl-PL" sz="1600" smtClean="0"/>
              <a:t>i szczegółowym budżetem projektu.</a:t>
            </a:r>
          </a:p>
          <a:p>
            <a:pPr marL="0" indent="0">
              <a:spcBef>
                <a:spcPts val="0"/>
              </a:spcBef>
              <a:buFont typeface="Arial" charset="0"/>
              <a:buNone/>
            </a:pPr>
            <a:endParaRPr lang="pl-PL" sz="1600" smtClean="0"/>
          </a:p>
          <a:p>
            <a:pPr marL="0" indent="0">
              <a:spcBef>
                <a:spcPts val="0"/>
              </a:spcBef>
              <a:buFont typeface="Arial" charset="0"/>
              <a:buNone/>
            </a:pPr>
            <a:r>
              <a:rPr lang="pl-PL" sz="1800" b="1" smtClean="0"/>
              <a:t>UWAGA!</a:t>
            </a:r>
            <a:endParaRPr lang="pl-PL" sz="1800" smtClean="0"/>
          </a:p>
          <a:p>
            <a:pPr marL="0" indent="0">
              <a:spcBef>
                <a:spcPts val="0"/>
              </a:spcBef>
              <a:buFont typeface="Arial" charset="0"/>
              <a:buNone/>
            </a:pPr>
            <a:r>
              <a:rPr lang="pl-PL" sz="1600" b="1" smtClean="0"/>
              <a:t>Wkład własny Beneficjenta nie powinien pochodzić </a:t>
            </a:r>
            <a:br>
              <a:rPr lang="pl-PL" sz="1600" b="1" smtClean="0"/>
            </a:br>
            <a:r>
              <a:rPr lang="pl-PL" sz="1600" b="1" smtClean="0"/>
              <a:t>z opłat pobieranych od opiekunów prawnych dzieci </a:t>
            </a:r>
            <a:br>
              <a:rPr lang="pl-PL" sz="1600" b="1" smtClean="0"/>
            </a:br>
            <a:r>
              <a:rPr lang="pl-PL" sz="1600" b="1" smtClean="0"/>
              <a:t>do lat 3 korzystających ze wsparcia.</a:t>
            </a:r>
            <a:endParaRPr lang="pl-PL" sz="1800" dirty="0"/>
          </a:p>
        </p:txBody>
      </p:sp>
      <p:graphicFrame>
        <p:nvGraphicFramePr>
          <p:cNvPr id="17" name="Wykres 16"/>
          <p:cNvGraphicFramePr/>
          <p:nvPr>
            <p:extLst>
              <p:ext uri="{D42A27DB-BD31-4B8C-83A1-F6EECF244321}">
                <p14:modId xmlns:p14="http://schemas.microsoft.com/office/powerpoint/2010/main" val="2712677764"/>
              </p:ext>
            </p:extLst>
          </p:nvPr>
        </p:nvGraphicFramePr>
        <p:xfrm>
          <a:off x="5366327" y="1099072"/>
          <a:ext cx="3379932" cy="398534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70122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13</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Symbol zastępczy zawartości 2"/>
          <p:cNvSpPr txBox="1">
            <a:spLocks/>
          </p:cNvSpPr>
          <p:nvPr/>
        </p:nvSpPr>
        <p:spPr bwMode="auto">
          <a:xfrm>
            <a:off x="398353" y="1017767"/>
            <a:ext cx="8419722" cy="54227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buFont typeface="Arial" charset="0"/>
              <a:buNone/>
            </a:pPr>
            <a:r>
              <a:rPr lang="pl-PL" sz="2000" b="1" dirty="0" smtClean="0"/>
              <a:t>LIMITY NA ZAKUP ŚRODKÓW TRWAŁYCH i wydatki w ramach CROSS-FINANCINGU</a:t>
            </a:r>
          </a:p>
          <a:p>
            <a:pPr marL="0" algn="just">
              <a:buFont typeface="Arial" charset="0"/>
              <a:buNone/>
            </a:pPr>
            <a:endParaRPr lang="pl-PL" sz="2000" b="1" dirty="0" smtClean="0"/>
          </a:p>
          <a:p>
            <a:pPr marL="0">
              <a:buFont typeface="Arial" charset="0"/>
              <a:buNone/>
            </a:pPr>
            <a:r>
              <a:rPr lang="pl-PL" sz="1800" b="1" dirty="0" smtClean="0"/>
              <a:t>Wydatki w ramach projektu na zakup środków trwałych o wartości jednostkowej równej i wyższej niż 3500 PLN netto w ramach kosztów bezpośrednich projektu oraz wydatki w ramach cross-</a:t>
            </a:r>
            <a:r>
              <a:rPr lang="pl-PL" sz="1800" b="1" dirty="0" err="1" smtClean="0"/>
              <a:t>financingu</a:t>
            </a:r>
            <a:r>
              <a:rPr lang="pl-PL" sz="1800" b="1" dirty="0" smtClean="0"/>
              <a:t> nie mogą łącznie przekroczyć 10% wydatków projektu.</a:t>
            </a:r>
          </a:p>
          <a:p>
            <a:pPr marL="0">
              <a:buFont typeface="Arial" charset="0"/>
              <a:buNone/>
            </a:pPr>
            <a:endParaRPr lang="pl-PL" sz="1800" b="1" dirty="0" smtClean="0"/>
          </a:p>
          <a:p>
            <a:pPr marL="0">
              <a:buFont typeface="Arial" charset="0"/>
              <a:buNone/>
            </a:pPr>
            <a:r>
              <a:rPr lang="pl-PL" sz="1800" b="1" dirty="0" smtClean="0"/>
              <a:t>Wartość wydatków w ramach cross-</a:t>
            </a:r>
            <a:r>
              <a:rPr lang="pl-PL" sz="1800" b="1" dirty="0" err="1" smtClean="0"/>
              <a:t>financingu</a:t>
            </a:r>
            <a:r>
              <a:rPr lang="pl-PL" sz="1800" b="1" dirty="0" smtClean="0"/>
              <a:t> nie może stanowić więcej niż 10% finansowania unijnego na poziomie projektu. </a:t>
            </a:r>
          </a:p>
          <a:p>
            <a:pPr marL="0">
              <a:buFont typeface="Arial" charset="0"/>
              <a:buNone/>
            </a:pPr>
            <a:endParaRPr lang="pl-PL" sz="1800" b="1" dirty="0" smtClean="0"/>
          </a:p>
          <a:p>
            <a:pPr marL="0">
              <a:buFont typeface="Arial" charset="0"/>
              <a:buNone/>
            </a:pPr>
            <a:r>
              <a:rPr lang="pl-PL" sz="1800" b="1" dirty="0" smtClean="0"/>
              <a:t>Cross-</a:t>
            </a:r>
            <a:r>
              <a:rPr lang="pl-PL" sz="1800" b="1" dirty="0" err="1" smtClean="0"/>
              <a:t>financing</a:t>
            </a:r>
            <a:r>
              <a:rPr lang="pl-PL" sz="1800" b="1" dirty="0" smtClean="0"/>
              <a:t> dotyczy wyłącznie:</a:t>
            </a:r>
          </a:p>
          <a:p>
            <a:pPr marL="0">
              <a:buFont typeface="Arial" charset="0"/>
              <a:buNone/>
            </a:pPr>
            <a:r>
              <a:rPr lang="pl-PL" sz="1800" b="1" dirty="0" smtClean="0"/>
              <a:t>a) zakupu nieruchomości, </a:t>
            </a:r>
            <a:br>
              <a:rPr lang="pl-PL" sz="1800" b="1" dirty="0" smtClean="0"/>
            </a:br>
            <a:r>
              <a:rPr lang="pl-PL" sz="1800" b="1" dirty="0" smtClean="0"/>
              <a:t>b) zakupu infrastruktury, przy czym poprzez infrastrukturę rozumie się elementy nieprzenośne, na stałe przytwierdzone do nieruchomości, np. wykonanie podjazdu do budynku, zainstalowanie windy w budynku, </a:t>
            </a:r>
            <a:br>
              <a:rPr lang="pl-PL" sz="1800" b="1" dirty="0" smtClean="0"/>
            </a:br>
            <a:r>
              <a:rPr lang="pl-PL" sz="1800" b="1" dirty="0" smtClean="0"/>
              <a:t>c) dostosowania lub adaptacji (prace remontowo-wykończeniowe) budynków i pomieszczeń. </a:t>
            </a:r>
          </a:p>
          <a:p>
            <a:pPr marL="0">
              <a:buFont typeface="Arial" charset="0"/>
              <a:buNone/>
            </a:pPr>
            <a:r>
              <a:rPr lang="pl-PL" sz="2000" b="1" dirty="0" smtClean="0"/>
              <a:t> </a:t>
            </a:r>
          </a:p>
          <a:p>
            <a:pPr algn="just">
              <a:buFont typeface="Arial" charset="0"/>
              <a:buNone/>
            </a:pPr>
            <a:r>
              <a:rPr lang="pl-PL" sz="1800" b="1" dirty="0" smtClean="0"/>
              <a:t>	</a:t>
            </a:r>
          </a:p>
          <a:p>
            <a:pPr algn="just">
              <a:buFont typeface="Arial" charset="0"/>
              <a:buNone/>
            </a:pPr>
            <a:r>
              <a:rPr lang="pl-PL" sz="1800" b="1" dirty="0" smtClean="0"/>
              <a:t>    </a:t>
            </a:r>
            <a:endParaRPr lang="pl-PL" sz="1600" dirty="0" smtClean="0"/>
          </a:p>
          <a:p>
            <a:pPr marL="0" algn="just">
              <a:buFont typeface="Arial" charset="0"/>
              <a:buNone/>
            </a:pPr>
            <a:endParaRPr lang="pl-PL" sz="1600" dirty="0" smtClean="0"/>
          </a:p>
          <a:p>
            <a:pPr marL="0" algn="ctr">
              <a:buFont typeface="Arial" charset="0"/>
              <a:buNone/>
            </a:pPr>
            <a:endParaRPr lang="pl-PL" sz="1600" dirty="0" smtClean="0"/>
          </a:p>
          <a:p>
            <a:pPr marL="0" algn="ctr">
              <a:buFont typeface="Arial" charset="0"/>
              <a:buNone/>
            </a:pPr>
            <a:endParaRPr lang="pl-PL" sz="1800" dirty="0" smtClean="0"/>
          </a:p>
          <a:p>
            <a:pPr marL="0" algn="ctr">
              <a:buFont typeface="Arial" charset="0"/>
              <a:buNone/>
            </a:pPr>
            <a:endParaRPr lang="pl-PL" sz="1800" dirty="0"/>
          </a:p>
        </p:txBody>
      </p:sp>
    </p:spTree>
    <p:extLst>
      <p:ext uri="{BB962C8B-B14F-4D97-AF65-F5344CB8AC3E}">
        <p14:creationId xmlns:p14="http://schemas.microsoft.com/office/powerpoint/2010/main" val="2058503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14</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Symbol zastępczy zawartości 2"/>
          <p:cNvSpPr txBox="1">
            <a:spLocks/>
          </p:cNvSpPr>
          <p:nvPr/>
        </p:nvSpPr>
        <p:spPr bwMode="auto">
          <a:xfrm>
            <a:off x="628650" y="2725737"/>
            <a:ext cx="7886700" cy="23356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dirty="0" smtClean="0">
                <a:ln>
                  <a:noFill/>
                </a:ln>
                <a:solidFill>
                  <a:schemeClr val="tx1"/>
                </a:solidFill>
                <a:effectLst/>
                <a:uLnTx/>
                <a:uFillTx/>
                <a:latin typeface="+mn-lt"/>
                <a:ea typeface="+mn-ea"/>
                <a:cs typeface="+mn-cs"/>
              </a:rPr>
              <a:t>Potencjalne wymagania konkursowe</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lang="pl-PL" sz="4000" b="1" dirty="0" smtClean="0">
                <a:latin typeface="+mn-lt"/>
              </a:rPr>
              <a:t>(przykładowe na podstawie wymagań określonych w poprzednich konkursach)</a:t>
            </a: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42590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15</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Symbol zastępczy zawartości 2"/>
          <p:cNvSpPr txBox="1">
            <a:spLocks/>
          </p:cNvSpPr>
          <p:nvPr/>
        </p:nvSpPr>
        <p:spPr bwMode="auto">
          <a:xfrm>
            <a:off x="624689" y="1307574"/>
            <a:ext cx="7969622" cy="853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pl-PL" sz="2000" b="1" smtClean="0"/>
              <a:t>Wnioskodawca zapewni odpowiedni poziom wkładu własnego określony w Regulaminie konkursu (15%).</a:t>
            </a:r>
            <a:endParaRPr lang="pl-PL" sz="2000" b="1" dirty="0"/>
          </a:p>
        </p:txBody>
      </p:sp>
      <p:sp>
        <p:nvSpPr>
          <p:cNvPr id="15" name="Prostokąt 14"/>
          <p:cNvSpPr/>
          <p:nvPr/>
        </p:nvSpPr>
        <p:spPr>
          <a:xfrm>
            <a:off x="534154" y="2227700"/>
            <a:ext cx="7981196" cy="1323439"/>
          </a:xfrm>
          <a:prstGeom prst="rect">
            <a:avLst/>
          </a:prstGeom>
        </p:spPr>
        <p:txBody>
          <a:bodyPr wrap="square">
            <a:spAutoFit/>
          </a:bodyPr>
          <a:lstStyle/>
          <a:p>
            <a:pPr algn="just" fontAlgn="auto">
              <a:spcBef>
                <a:spcPts val="0"/>
              </a:spcBef>
              <a:spcAft>
                <a:spcPts val="0"/>
              </a:spcAft>
              <a:defRPr/>
            </a:pPr>
            <a:r>
              <a:rPr lang="pl-PL" sz="2000" b="1" dirty="0">
                <a:solidFill>
                  <a:schemeClr val="dk1"/>
                </a:solidFill>
                <a:latin typeface="+mn-lt"/>
              </a:rPr>
              <a:t>W</a:t>
            </a:r>
            <a:r>
              <a:rPr lang="pl-PL" sz="2000" b="1" dirty="0" smtClean="0">
                <a:solidFill>
                  <a:schemeClr val="dk1"/>
                </a:solidFill>
                <a:latin typeface="+mn-lt"/>
              </a:rPr>
              <a:t>nioskodawca zapewni funkcjonowanie </a:t>
            </a:r>
            <a:r>
              <a:rPr lang="pl-PL" sz="2000" b="1" dirty="0">
                <a:solidFill>
                  <a:schemeClr val="dk1"/>
                </a:solidFill>
                <a:latin typeface="+mn-lt"/>
              </a:rPr>
              <a:t>utworzonych w ramach projektu miejsc opieki nad dziećmi do lat 3 </a:t>
            </a:r>
            <a:r>
              <a:rPr lang="pl-PL" sz="2000" b="1" dirty="0" smtClean="0">
                <a:solidFill>
                  <a:schemeClr val="dk1"/>
                </a:solidFill>
                <a:latin typeface="+mn-lt"/>
              </a:rPr>
              <a:t>w </a:t>
            </a:r>
            <a:r>
              <a:rPr lang="pl-PL" sz="2000" b="1" dirty="0">
                <a:solidFill>
                  <a:schemeClr val="dk1"/>
                </a:solidFill>
                <a:latin typeface="+mn-lt"/>
              </a:rPr>
              <a:t>żłobkach, klubach dziecięcych i przez dziennego opiekuna przez okres co najmniej 2 lat od daty zakończenia realizacji </a:t>
            </a:r>
            <a:r>
              <a:rPr lang="pl-PL" sz="2000" b="1" dirty="0" smtClean="0">
                <a:solidFill>
                  <a:schemeClr val="dk1"/>
                </a:solidFill>
                <a:latin typeface="+mn-lt"/>
              </a:rPr>
              <a:t>projektu.</a:t>
            </a:r>
            <a:endParaRPr lang="pl-PL" sz="2000" b="1" dirty="0">
              <a:solidFill>
                <a:schemeClr val="dk1"/>
              </a:solidFill>
              <a:latin typeface="+mn-lt"/>
            </a:endParaRPr>
          </a:p>
        </p:txBody>
      </p:sp>
      <p:sp>
        <p:nvSpPr>
          <p:cNvPr id="16" name="Prostokąt 15"/>
          <p:cNvSpPr/>
          <p:nvPr/>
        </p:nvSpPr>
        <p:spPr>
          <a:xfrm>
            <a:off x="534154" y="4002759"/>
            <a:ext cx="7969622" cy="2246769"/>
          </a:xfrm>
          <a:prstGeom prst="rect">
            <a:avLst/>
          </a:prstGeom>
        </p:spPr>
        <p:txBody>
          <a:bodyPr wrap="square">
            <a:spAutoFit/>
          </a:bodyPr>
          <a:lstStyle/>
          <a:p>
            <a:pPr algn="just"/>
            <a:r>
              <a:rPr lang="pl-PL" sz="2000" b="1" dirty="0">
                <a:solidFill>
                  <a:schemeClr val="dk1"/>
                </a:solidFill>
                <a:latin typeface="+mn-lt"/>
              </a:rPr>
              <a:t>F</a:t>
            </a:r>
            <a:r>
              <a:rPr lang="pl-PL" sz="2000" b="1" dirty="0" smtClean="0">
                <a:solidFill>
                  <a:schemeClr val="dk1"/>
                </a:solidFill>
                <a:latin typeface="+mn-lt"/>
              </a:rPr>
              <a:t>inansowanie </a:t>
            </a:r>
            <a:r>
              <a:rPr lang="pl-PL" sz="2000" b="1" dirty="0">
                <a:solidFill>
                  <a:schemeClr val="dk1"/>
                </a:solidFill>
                <a:latin typeface="+mn-lt"/>
              </a:rPr>
              <a:t>ze środków EFS działalności bieżącej nowo utworzonych miejsc opieki nad dziećmi do 3 lat w formie żłobków, klubów dziecięcych lub dziennego opiekuna przez okres nie dłuższy niż 24 miesiące, </a:t>
            </a:r>
            <a:r>
              <a:rPr lang="pl-PL" sz="2000" b="1" dirty="0" smtClean="0">
                <a:solidFill>
                  <a:schemeClr val="dk1"/>
                </a:solidFill>
                <a:latin typeface="+mn-lt"/>
              </a:rPr>
              <a:t/>
            </a:r>
            <a:br>
              <a:rPr lang="pl-PL" sz="2000" b="1" dirty="0" smtClean="0">
                <a:solidFill>
                  <a:schemeClr val="dk1"/>
                </a:solidFill>
                <a:latin typeface="+mn-lt"/>
              </a:rPr>
            </a:br>
            <a:r>
              <a:rPr lang="pl-PL" sz="2000" b="1" dirty="0" smtClean="0">
                <a:solidFill>
                  <a:schemeClr val="dk1"/>
                </a:solidFill>
                <a:latin typeface="+mn-lt"/>
              </a:rPr>
              <a:t>a </a:t>
            </a:r>
            <a:r>
              <a:rPr lang="pl-PL" sz="2000" b="1" dirty="0">
                <a:solidFill>
                  <a:schemeClr val="dk1"/>
                </a:solidFill>
                <a:latin typeface="+mn-lt"/>
              </a:rPr>
              <a:t>w przypadku realizacji formy wsparcia polegającej na sfinansowaniu kosztów usług bieżącej opieki nad dziećmi w żłobku, klubie dziecięcym, </a:t>
            </a:r>
            <a:r>
              <a:rPr lang="pl-PL" sz="2000" b="1" dirty="0" smtClean="0">
                <a:solidFill>
                  <a:schemeClr val="dk1"/>
                </a:solidFill>
                <a:latin typeface="+mn-lt"/>
              </a:rPr>
              <a:t/>
            </a:r>
            <a:br>
              <a:rPr lang="pl-PL" sz="2000" b="1" dirty="0" smtClean="0">
                <a:solidFill>
                  <a:schemeClr val="dk1"/>
                </a:solidFill>
                <a:latin typeface="+mn-lt"/>
              </a:rPr>
            </a:br>
            <a:r>
              <a:rPr lang="pl-PL" sz="2000" b="1" dirty="0" smtClean="0">
                <a:solidFill>
                  <a:schemeClr val="dk1"/>
                </a:solidFill>
                <a:latin typeface="+mn-lt"/>
              </a:rPr>
              <a:t>u </a:t>
            </a:r>
            <a:r>
              <a:rPr lang="pl-PL" sz="2000" b="1" dirty="0">
                <a:solidFill>
                  <a:schemeClr val="dk1"/>
                </a:solidFill>
                <a:latin typeface="+mn-lt"/>
              </a:rPr>
              <a:t>dziennego opiekuna lub kosztów wynagrodzenia niani ponoszonych przez opiekunów dzieci do lat 3 przez okres nie dłuższy niż 12 </a:t>
            </a:r>
            <a:r>
              <a:rPr lang="pl-PL" sz="2000" b="1" dirty="0" smtClean="0">
                <a:solidFill>
                  <a:schemeClr val="dk1"/>
                </a:solidFill>
                <a:latin typeface="+mn-lt"/>
              </a:rPr>
              <a:t>miesięcy.</a:t>
            </a:r>
            <a:endParaRPr lang="pl-PL" sz="2000" dirty="0">
              <a:latin typeface="+mn-lt"/>
            </a:endParaRPr>
          </a:p>
        </p:txBody>
      </p:sp>
    </p:spTree>
    <p:extLst>
      <p:ext uri="{BB962C8B-B14F-4D97-AF65-F5344CB8AC3E}">
        <p14:creationId xmlns:p14="http://schemas.microsoft.com/office/powerpoint/2010/main" val="3452177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16</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Symbol zastępczy zawartości 2"/>
          <p:cNvSpPr txBox="1">
            <a:spLocks/>
          </p:cNvSpPr>
          <p:nvPr/>
        </p:nvSpPr>
        <p:spPr bwMode="auto">
          <a:xfrm>
            <a:off x="667977" y="1122063"/>
            <a:ext cx="7886700" cy="1560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charset="0"/>
              <a:buNone/>
            </a:pPr>
            <a:r>
              <a:rPr lang="pl-PL" sz="2000" b="1" smtClean="0"/>
              <a:t>W projekcie, w którym wartość wkładu publicznego (środków publicznych) nie przekracza 100 000 EUR zastosowano kwoty ryczałtowe, o których mowa w Wytycznych w zakresie kwalifikowalności wydatków w ramach Europejskiego Funduszu Rozwoju Regionalnego, Europejskiego Funduszu Społecznego oraz Funduszu Spójności na lata 2014-2020. </a:t>
            </a:r>
            <a:endParaRPr lang="pl-PL" sz="2000" b="1" dirty="0" smtClean="0"/>
          </a:p>
        </p:txBody>
      </p:sp>
      <p:sp>
        <p:nvSpPr>
          <p:cNvPr id="23" name="Prostokąt 22"/>
          <p:cNvSpPr/>
          <p:nvPr/>
        </p:nvSpPr>
        <p:spPr>
          <a:xfrm>
            <a:off x="667977" y="2828836"/>
            <a:ext cx="7847373" cy="707886"/>
          </a:xfrm>
          <a:prstGeom prst="rect">
            <a:avLst/>
          </a:prstGeom>
        </p:spPr>
        <p:txBody>
          <a:bodyPr wrap="square">
            <a:spAutoFit/>
          </a:bodyPr>
          <a:lstStyle/>
          <a:p>
            <a:pPr algn="just"/>
            <a:r>
              <a:rPr lang="pl-PL" sz="2000" b="1" dirty="0">
                <a:latin typeface="+mn-lt"/>
              </a:rPr>
              <a:t>H</a:t>
            </a:r>
            <a:r>
              <a:rPr lang="pl-PL" sz="2000" b="1" dirty="0" smtClean="0">
                <a:latin typeface="+mn-lt"/>
              </a:rPr>
              <a:t>armonogram </a:t>
            </a:r>
            <a:r>
              <a:rPr lang="pl-PL" sz="2000" b="1" dirty="0">
                <a:latin typeface="+mn-lt"/>
              </a:rPr>
              <a:t>realizacji projektu jest racjonalny </a:t>
            </a:r>
            <a:r>
              <a:rPr lang="pl-PL" sz="2000" b="1" dirty="0" smtClean="0">
                <a:latin typeface="+mn-lt"/>
              </a:rPr>
              <a:t>w </a:t>
            </a:r>
            <a:r>
              <a:rPr lang="pl-PL" sz="2000" b="1" dirty="0">
                <a:latin typeface="+mn-lt"/>
              </a:rPr>
              <a:t>stosunku do przedstawionego zakresu zadań w </a:t>
            </a:r>
            <a:r>
              <a:rPr lang="pl-PL" sz="2000" b="1" dirty="0" smtClean="0">
                <a:latin typeface="+mn-lt"/>
              </a:rPr>
              <a:t>projekcie.</a:t>
            </a:r>
            <a:endParaRPr lang="pl-PL" sz="2000" b="1" dirty="0">
              <a:latin typeface="+mn-lt"/>
            </a:endParaRPr>
          </a:p>
        </p:txBody>
      </p:sp>
      <p:sp>
        <p:nvSpPr>
          <p:cNvPr id="24" name="Prostokąt 23"/>
          <p:cNvSpPr/>
          <p:nvPr/>
        </p:nvSpPr>
        <p:spPr>
          <a:xfrm>
            <a:off x="602479" y="3882271"/>
            <a:ext cx="7834359" cy="1477328"/>
          </a:xfrm>
          <a:prstGeom prst="rect">
            <a:avLst/>
          </a:prstGeom>
        </p:spPr>
        <p:txBody>
          <a:bodyPr wrap="square">
            <a:spAutoFit/>
          </a:bodyPr>
          <a:lstStyle/>
          <a:p>
            <a:pPr algn="just"/>
            <a:r>
              <a:rPr lang="pl-PL" b="1" dirty="0">
                <a:solidFill>
                  <a:schemeClr val="dk1"/>
                </a:solidFill>
              </a:rPr>
              <a:t>R</a:t>
            </a:r>
            <a:r>
              <a:rPr lang="pl-PL" b="1" dirty="0" smtClean="0">
                <a:solidFill>
                  <a:schemeClr val="dk1"/>
                </a:solidFill>
              </a:rPr>
              <a:t>ealizacja </a:t>
            </a:r>
            <a:r>
              <a:rPr lang="pl-PL" b="1" dirty="0">
                <a:solidFill>
                  <a:schemeClr val="dk1"/>
                </a:solidFill>
              </a:rPr>
              <a:t>projektu przyczyni się do zwiększenia liczby miejsc opieki nad dziećmi do lat 3 prowadzonych przez daną instytucję publiczną lub niepubliczną w zakresie tworzenia nowych miejsc opieki nad dziećmi do lat 3 w formie żłobków, klubów dziecięcych lub w ramach instytucji dziennego </a:t>
            </a:r>
            <a:r>
              <a:rPr lang="pl-PL" b="1" dirty="0" smtClean="0">
                <a:solidFill>
                  <a:schemeClr val="dk1"/>
                </a:solidFill>
              </a:rPr>
              <a:t>opiekuna.</a:t>
            </a:r>
            <a:endParaRPr lang="pl-PL" dirty="0"/>
          </a:p>
        </p:txBody>
      </p:sp>
      <p:sp>
        <p:nvSpPr>
          <p:cNvPr id="25" name="Prostokąt 24"/>
          <p:cNvSpPr/>
          <p:nvPr/>
        </p:nvSpPr>
        <p:spPr>
          <a:xfrm>
            <a:off x="616626" y="5727836"/>
            <a:ext cx="7782018" cy="923330"/>
          </a:xfrm>
          <a:prstGeom prst="rect">
            <a:avLst/>
          </a:prstGeom>
        </p:spPr>
        <p:txBody>
          <a:bodyPr wrap="square">
            <a:spAutoFit/>
          </a:bodyPr>
          <a:lstStyle/>
          <a:p>
            <a:pPr algn="just" fontAlgn="auto">
              <a:spcBef>
                <a:spcPts val="0"/>
              </a:spcBef>
              <a:spcAft>
                <a:spcPts val="0"/>
              </a:spcAft>
              <a:defRPr/>
            </a:pPr>
            <a:r>
              <a:rPr lang="pl-PL" b="1" dirty="0">
                <a:solidFill>
                  <a:schemeClr val="dk1"/>
                </a:solidFill>
              </a:rPr>
              <a:t>Wnioskodawca (lider) w okresie realizacji projektu posiada siedzibę lub będzie prowadził biuro projektu na terenie województwa </a:t>
            </a:r>
            <a:r>
              <a:rPr lang="pl-PL" b="1" dirty="0" smtClean="0">
                <a:solidFill>
                  <a:schemeClr val="dk1"/>
                </a:solidFill>
              </a:rPr>
              <a:t>dolnośląskiego.</a:t>
            </a:r>
            <a:endParaRPr lang="pl-PL" dirty="0">
              <a:solidFill>
                <a:schemeClr val="dk1"/>
              </a:solidFill>
            </a:endParaRPr>
          </a:p>
        </p:txBody>
      </p:sp>
    </p:spTree>
    <p:extLst>
      <p:ext uri="{BB962C8B-B14F-4D97-AF65-F5344CB8AC3E}">
        <p14:creationId xmlns:p14="http://schemas.microsoft.com/office/powerpoint/2010/main" val="1500025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17</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Prostokąt 15"/>
          <p:cNvSpPr/>
          <p:nvPr/>
        </p:nvSpPr>
        <p:spPr>
          <a:xfrm>
            <a:off x="344032" y="1333277"/>
            <a:ext cx="8383509" cy="1323439"/>
          </a:xfrm>
          <a:prstGeom prst="rect">
            <a:avLst/>
          </a:prstGeom>
        </p:spPr>
        <p:txBody>
          <a:bodyPr wrap="square">
            <a:spAutoFit/>
          </a:bodyPr>
          <a:lstStyle/>
          <a:p>
            <a:pPr algn="just"/>
            <a:r>
              <a:rPr lang="pl-PL" sz="2000" b="1" dirty="0">
                <a:latin typeface="+mn-lt"/>
              </a:rPr>
              <a:t>P</a:t>
            </a:r>
            <a:r>
              <a:rPr lang="pl-PL" sz="2000" b="1" dirty="0" smtClean="0">
                <a:latin typeface="+mn-lt"/>
              </a:rPr>
              <a:t>odmioty </a:t>
            </a:r>
            <a:r>
              <a:rPr lang="pl-PL" sz="2000" b="1" dirty="0">
                <a:latin typeface="+mn-lt"/>
              </a:rPr>
              <a:t>zaangażowane w realizację projektu posiadają odpowiedni potencjał (kadrowy, techniczny, finansowy) do realizacji projektu?</a:t>
            </a:r>
          </a:p>
          <a:p>
            <a:pPr algn="just"/>
            <a:r>
              <a:rPr lang="pl-PL" sz="2000" b="1" dirty="0">
                <a:latin typeface="+mn-lt"/>
              </a:rPr>
              <a:t>Ocenie należy poddać przede wszystkim opis </a:t>
            </a:r>
            <a:r>
              <a:rPr lang="pl-PL" sz="2000" b="1" dirty="0" smtClean="0">
                <a:latin typeface="+mn-lt"/>
              </a:rPr>
              <a:t>potencjału w </a:t>
            </a:r>
            <a:r>
              <a:rPr lang="pl-PL" sz="2000" b="1" dirty="0">
                <a:latin typeface="+mn-lt"/>
              </a:rPr>
              <a:t>kontekście możliwości jego wykorzystania na potrzeby realizacji projektu.</a:t>
            </a:r>
          </a:p>
        </p:txBody>
      </p:sp>
      <p:sp>
        <p:nvSpPr>
          <p:cNvPr id="26" name="Prostokąt 25"/>
          <p:cNvSpPr/>
          <p:nvPr/>
        </p:nvSpPr>
        <p:spPr>
          <a:xfrm>
            <a:off x="344032" y="3147992"/>
            <a:ext cx="8229600" cy="2554545"/>
          </a:xfrm>
          <a:prstGeom prst="rect">
            <a:avLst/>
          </a:prstGeom>
        </p:spPr>
        <p:txBody>
          <a:bodyPr wrap="square">
            <a:spAutoFit/>
          </a:bodyPr>
          <a:lstStyle/>
          <a:p>
            <a:pPr algn="just"/>
            <a:r>
              <a:rPr lang="pl-PL" sz="2000" b="1" dirty="0" smtClean="0">
                <a:latin typeface="+mn-lt"/>
              </a:rPr>
              <a:t>Wnioskodawca </a:t>
            </a:r>
            <a:r>
              <a:rPr lang="pl-PL" sz="2000" b="1" dirty="0">
                <a:latin typeface="+mn-lt"/>
              </a:rPr>
              <a:t>lub partnerzy, w przypadku projektu realizowanego </a:t>
            </a:r>
            <a:r>
              <a:rPr lang="pl-PL" sz="2000" b="1" dirty="0" smtClean="0">
                <a:latin typeface="+mn-lt"/>
              </a:rPr>
              <a:t/>
            </a:r>
            <a:br>
              <a:rPr lang="pl-PL" sz="2000" b="1" dirty="0" smtClean="0">
                <a:latin typeface="+mn-lt"/>
              </a:rPr>
            </a:br>
            <a:r>
              <a:rPr lang="pl-PL" sz="2000" b="1" dirty="0" smtClean="0">
                <a:latin typeface="+mn-lt"/>
              </a:rPr>
              <a:t>w </a:t>
            </a:r>
            <a:r>
              <a:rPr lang="pl-PL" sz="2000" b="1" dirty="0">
                <a:latin typeface="+mn-lt"/>
              </a:rPr>
              <a:t>partnerstwie, posiadają doświadczenie w realizacji przedsięwzięć, </a:t>
            </a:r>
            <a:r>
              <a:rPr lang="pl-PL" sz="2000" b="1" dirty="0" smtClean="0">
                <a:latin typeface="+mn-lt"/>
              </a:rPr>
              <a:t>w </a:t>
            </a:r>
            <a:r>
              <a:rPr lang="pl-PL" sz="2000" b="1" dirty="0">
                <a:latin typeface="+mn-lt"/>
              </a:rPr>
              <a:t>tym przedsięwziąć finansowanych ze środków innych niż środki funduszu UE:</a:t>
            </a:r>
          </a:p>
          <a:p>
            <a:pPr algn="just">
              <a:buFont typeface="Arial" pitchFamily="34" charset="0"/>
              <a:buChar char="•"/>
            </a:pPr>
            <a:r>
              <a:rPr lang="pl-PL" sz="2000" b="1" dirty="0">
                <a:latin typeface="+mn-lt"/>
              </a:rPr>
              <a:t> w obszarze, w którym udzielane będzie wsparcie przewidziane </a:t>
            </a:r>
            <a:r>
              <a:rPr lang="pl-PL" sz="2000" b="1" dirty="0" smtClean="0">
                <a:latin typeface="+mn-lt"/>
              </a:rPr>
              <a:t>w </a:t>
            </a:r>
            <a:r>
              <a:rPr lang="pl-PL" sz="2000" b="1" dirty="0">
                <a:latin typeface="+mn-lt"/>
              </a:rPr>
              <a:t>ramach projektu </a:t>
            </a:r>
            <a:r>
              <a:rPr lang="pl-PL" sz="2000" b="1" dirty="0" smtClean="0">
                <a:latin typeface="+mn-lt"/>
              </a:rPr>
              <a:t>oraz</a:t>
            </a:r>
            <a:endParaRPr lang="pl-PL" sz="2000" b="1" dirty="0">
              <a:latin typeface="+mn-lt"/>
            </a:endParaRPr>
          </a:p>
          <a:p>
            <a:pPr algn="just">
              <a:buFont typeface="Arial" pitchFamily="34" charset="0"/>
              <a:buChar char="•"/>
            </a:pPr>
            <a:r>
              <a:rPr lang="pl-PL" sz="2000" b="1" dirty="0">
                <a:latin typeface="+mn-lt"/>
              </a:rPr>
              <a:t> na rzecz grupy docelowej, do której kierowane będzie wsparcie przewidziane w ramach projektu oraz</a:t>
            </a:r>
          </a:p>
          <a:p>
            <a:pPr algn="just">
              <a:buFont typeface="Arial" pitchFamily="34" charset="0"/>
              <a:buChar char="•"/>
            </a:pPr>
            <a:r>
              <a:rPr lang="pl-PL" sz="2000" b="1" dirty="0">
                <a:latin typeface="+mn-lt"/>
              </a:rPr>
              <a:t> na określonym terytorium, którego dotyczyć będzie realizacja </a:t>
            </a:r>
            <a:r>
              <a:rPr lang="pl-PL" sz="2000" b="1" dirty="0" smtClean="0">
                <a:latin typeface="+mn-lt"/>
              </a:rPr>
              <a:t>projektu.</a:t>
            </a:r>
            <a:endParaRPr lang="pl-PL" sz="2000" b="1" dirty="0">
              <a:latin typeface="+mn-lt"/>
            </a:endParaRPr>
          </a:p>
        </p:txBody>
      </p:sp>
    </p:spTree>
    <p:extLst>
      <p:ext uri="{BB962C8B-B14F-4D97-AF65-F5344CB8AC3E}">
        <p14:creationId xmlns:p14="http://schemas.microsoft.com/office/powerpoint/2010/main" val="2054221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18</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Symbol zastępczy zawartości 2"/>
          <p:cNvSpPr txBox="1">
            <a:spLocks/>
          </p:cNvSpPr>
          <p:nvPr/>
        </p:nvSpPr>
        <p:spPr bwMode="auto">
          <a:xfrm>
            <a:off x="628650" y="2517508"/>
            <a:ext cx="7886700" cy="2440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4000" b="1" i="0" u="none" strike="noStrike" kern="1200" cap="none" spc="0" normalizeH="0" baseline="0" noProof="0" dirty="0" smtClean="0">
                <a:ln>
                  <a:noFill/>
                </a:ln>
                <a:solidFill>
                  <a:schemeClr val="tx1"/>
                </a:solidFill>
                <a:effectLst/>
                <a:uLnTx/>
                <a:uFillTx/>
                <a:latin typeface="+mn-lt"/>
                <a:ea typeface="+mn-ea"/>
                <a:cs typeface="+mn-cs"/>
              </a:rPr>
              <a:t>Potencjalne kryteria premiujące</a:t>
            </a: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lang="pl-PL" sz="4000" b="1" dirty="0" smtClean="0">
                <a:latin typeface="+mn-lt"/>
              </a:rPr>
              <a:t>(przykładowe na podstawie wymagań określonych w poprzednich konkursach)</a:t>
            </a: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66240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19</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Prostokąt 12"/>
          <p:cNvSpPr/>
          <p:nvPr/>
        </p:nvSpPr>
        <p:spPr>
          <a:xfrm>
            <a:off x="452673" y="1389335"/>
            <a:ext cx="8211492" cy="1015663"/>
          </a:xfrm>
          <a:prstGeom prst="rect">
            <a:avLst/>
          </a:prstGeom>
        </p:spPr>
        <p:txBody>
          <a:bodyPr wrap="square">
            <a:spAutoFit/>
          </a:bodyPr>
          <a:lstStyle/>
          <a:p>
            <a:pPr algn="just" fontAlgn="auto">
              <a:spcBef>
                <a:spcPts val="0"/>
              </a:spcBef>
              <a:spcAft>
                <a:spcPts val="0"/>
              </a:spcAft>
              <a:defRPr/>
            </a:pPr>
            <a:r>
              <a:rPr lang="pl-PL" sz="2000" b="1" dirty="0">
                <a:solidFill>
                  <a:schemeClr val="dk1"/>
                </a:solidFill>
                <a:latin typeface="+mn-lt"/>
              </a:rPr>
              <a:t>W</a:t>
            </a:r>
            <a:r>
              <a:rPr lang="pl-PL" sz="2000" b="1" dirty="0" smtClean="0">
                <a:solidFill>
                  <a:schemeClr val="dk1"/>
                </a:solidFill>
                <a:latin typeface="+mn-lt"/>
              </a:rPr>
              <a:t>e </a:t>
            </a:r>
            <a:r>
              <a:rPr lang="pl-PL" sz="2000" b="1" dirty="0">
                <a:solidFill>
                  <a:schemeClr val="dk1"/>
                </a:solidFill>
                <a:latin typeface="+mn-lt"/>
              </a:rPr>
              <a:t>wniosku założono, że uczestnikami projektu będą w co najmniej 50% osoby zamieszkujące w rozumieniu przepisów Kodeksu Cywilnego obszary </a:t>
            </a:r>
            <a:r>
              <a:rPr lang="pl-PL" sz="2000" b="1" dirty="0" smtClean="0">
                <a:solidFill>
                  <a:schemeClr val="dk1"/>
                </a:solidFill>
                <a:latin typeface="+mn-lt"/>
              </a:rPr>
              <a:t>wiejskie.</a:t>
            </a:r>
            <a:endParaRPr lang="pl-PL" sz="2000" b="1" dirty="0">
              <a:solidFill>
                <a:schemeClr val="dk1"/>
              </a:solidFill>
              <a:latin typeface="+mn-lt"/>
            </a:endParaRPr>
          </a:p>
        </p:txBody>
      </p:sp>
      <p:sp>
        <p:nvSpPr>
          <p:cNvPr id="15" name="Prostokąt 14"/>
          <p:cNvSpPr/>
          <p:nvPr/>
        </p:nvSpPr>
        <p:spPr>
          <a:xfrm>
            <a:off x="452673" y="3029862"/>
            <a:ext cx="8211492" cy="1323439"/>
          </a:xfrm>
          <a:prstGeom prst="rect">
            <a:avLst/>
          </a:prstGeom>
        </p:spPr>
        <p:txBody>
          <a:bodyPr wrap="square">
            <a:spAutoFit/>
          </a:bodyPr>
          <a:lstStyle/>
          <a:p>
            <a:pPr algn="just">
              <a:spcBef>
                <a:spcPts val="300"/>
              </a:spcBef>
              <a:spcAft>
                <a:spcPts val="0"/>
              </a:spcAft>
            </a:pPr>
            <a:r>
              <a:rPr lang="pl-PL" sz="2000" b="1" dirty="0">
                <a:latin typeface="+mn-lt"/>
                <a:ea typeface="Times New Roman"/>
                <a:cs typeface="Arial"/>
              </a:rPr>
              <a:t>O</a:t>
            </a:r>
            <a:r>
              <a:rPr lang="pl-PL" sz="2000" b="1" dirty="0" smtClean="0">
                <a:latin typeface="+mn-lt"/>
                <a:ea typeface="Times New Roman"/>
                <a:cs typeface="Arial"/>
              </a:rPr>
              <a:t>pieka </a:t>
            </a:r>
            <a:r>
              <a:rPr lang="pl-PL" sz="2000" b="1" dirty="0">
                <a:latin typeface="+mn-lt"/>
                <a:ea typeface="Times New Roman"/>
                <a:cs typeface="Arial"/>
              </a:rPr>
              <a:t>nad dziećmi do lat 3 finansowana w ramach projektu będzie świadczona w budynku wybudowanym lub zmodernizowanym lub zaadaptowanym ze źródeł wspólnotowych innych niż Europejski Fundusz </a:t>
            </a:r>
            <a:r>
              <a:rPr lang="pl-PL" sz="2000" b="1" dirty="0" smtClean="0">
                <a:latin typeface="+mn-lt"/>
                <a:ea typeface="Times New Roman"/>
                <a:cs typeface="Arial"/>
              </a:rPr>
              <a:t>Społeczny.</a:t>
            </a:r>
            <a:endParaRPr lang="pl-PL" sz="2000" b="1" dirty="0">
              <a:latin typeface="+mn-lt"/>
              <a:ea typeface="Times New Roman"/>
              <a:cs typeface="Arial"/>
            </a:endParaRPr>
          </a:p>
        </p:txBody>
      </p:sp>
      <p:sp>
        <p:nvSpPr>
          <p:cNvPr id="16" name="Prostokąt 15"/>
          <p:cNvSpPr/>
          <p:nvPr/>
        </p:nvSpPr>
        <p:spPr>
          <a:xfrm>
            <a:off x="452673" y="4978166"/>
            <a:ext cx="8211492" cy="1015663"/>
          </a:xfrm>
          <a:prstGeom prst="rect">
            <a:avLst/>
          </a:prstGeom>
        </p:spPr>
        <p:txBody>
          <a:bodyPr wrap="square">
            <a:spAutoFit/>
          </a:bodyPr>
          <a:lstStyle/>
          <a:p>
            <a:pPr algn="just">
              <a:spcBef>
                <a:spcPts val="0"/>
              </a:spcBef>
              <a:spcAft>
                <a:spcPts val="600"/>
              </a:spcAft>
            </a:pPr>
            <a:r>
              <a:rPr lang="pl-PL" sz="2000" b="1" dirty="0">
                <a:solidFill>
                  <a:schemeClr val="dk1"/>
                </a:solidFill>
                <a:latin typeface="+mn-lt"/>
              </a:rPr>
              <a:t>W</a:t>
            </a:r>
            <a:r>
              <a:rPr lang="pl-PL" sz="2000" b="1" dirty="0" smtClean="0">
                <a:solidFill>
                  <a:schemeClr val="dk1"/>
                </a:solidFill>
                <a:latin typeface="+mn-lt"/>
              </a:rPr>
              <a:t>nioskodawca </a:t>
            </a:r>
            <a:r>
              <a:rPr lang="pl-PL" sz="2000" b="1" dirty="0">
                <a:solidFill>
                  <a:schemeClr val="dk1"/>
                </a:solidFill>
                <a:latin typeface="+mn-lt"/>
              </a:rPr>
              <a:t>zakłada tworzenie nowych miejsc opieki w ramach instytucjonalnych form opieki przewidzianych ustawą o opiece nad dziećmi w wieku do lat 3 dla dzieci z </a:t>
            </a:r>
            <a:r>
              <a:rPr lang="pl-PL" sz="2000" b="1" dirty="0" smtClean="0">
                <a:solidFill>
                  <a:schemeClr val="dk1"/>
                </a:solidFill>
                <a:latin typeface="+mn-lt"/>
              </a:rPr>
              <a:t>niepełnosprawnością.</a:t>
            </a:r>
            <a:endParaRPr lang="pl-PL" sz="2000" b="1" dirty="0">
              <a:solidFill>
                <a:schemeClr val="dk1"/>
              </a:solidFill>
              <a:latin typeface="+mn-lt"/>
            </a:endParaRPr>
          </a:p>
        </p:txBody>
      </p:sp>
    </p:spTree>
    <p:extLst>
      <p:ext uri="{BB962C8B-B14F-4D97-AF65-F5344CB8AC3E}">
        <p14:creationId xmlns:p14="http://schemas.microsoft.com/office/powerpoint/2010/main" val="1112131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sp>
        <p:nvSpPr>
          <p:cNvPr id="16" name="Symbol zastępczy zawartości 2"/>
          <p:cNvSpPr txBox="1">
            <a:spLocks/>
          </p:cNvSpPr>
          <p:nvPr/>
        </p:nvSpPr>
        <p:spPr bwMode="auto">
          <a:xfrm>
            <a:off x="628650" y="13160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algn="ctr" defTabSz="914400" rtl="0" eaLnBrk="1" fontAlgn="base" latinLnBrk="0" hangingPunct="1">
              <a:spcBef>
                <a:spcPts val="0"/>
              </a:spcBef>
              <a:spcAft>
                <a:spcPct val="0"/>
              </a:spcAft>
              <a:buClrTx/>
              <a:buSzTx/>
              <a:buFont typeface="Arial" charset="0"/>
              <a:buNone/>
              <a:tabLst/>
              <a:defRPr/>
            </a:pPr>
            <a:r>
              <a:rPr kumimoji="0" lang="pl-PL" sz="2400" b="1" i="0" u="none" strike="noStrike" kern="1200" cap="none" spc="0" normalizeH="0" baseline="0" noProof="0" dirty="0" smtClean="0">
                <a:ln>
                  <a:noFill/>
                </a:ln>
                <a:solidFill>
                  <a:schemeClr val="tx1"/>
                </a:solidFill>
                <a:effectLst/>
                <a:uLnTx/>
                <a:uFillTx/>
                <a:latin typeface="+mn-lt"/>
                <a:ea typeface="+mn-ea"/>
                <a:cs typeface="+mn-cs"/>
              </a:rPr>
              <a:t>Oś priorytetowa 8 </a:t>
            </a:r>
            <a:r>
              <a:rPr kumimoji="0" lang="pl-PL" sz="2400" b="1" i="1" u="none" strike="noStrike" kern="1200" cap="none" spc="0" normalizeH="0" baseline="0" noProof="0" dirty="0" smtClean="0">
                <a:ln>
                  <a:noFill/>
                </a:ln>
                <a:solidFill>
                  <a:schemeClr val="tx1"/>
                </a:solidFill>
                <a:effectLst/>
                <a:uLnTx/>
                <a:uFillTx/>
                <a:latin typeface="+mn-lt"/>
                <a:ea typeface="+mn-ea"/>
                <a:cs typeface="+mn-cs"/>
              </a:rPr>
              <a:t>Rynek pracy</a:t>
            </a: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algn="ctr" defTabSz="914400" rtl="0" eaLnBrk="1" fontAlgn="base" latinLnBrk="0" hangingPunct="1">
              <a:spcBef>
                <a:spcPts val="0"/>
              </a:spcBef>
              <a:spcAft>
                <a:spcPct val="0"/>
              </a:spcAft>
              <a:buClrTx/>
              <a:buSzTx/>
              <a:buFont typeface="Arial" charset="0"/>
              <a:buNone/>
              <a:tabLst/>
              <a:defRPr/>
            </a:pPr>
            <a:r>
              <a:rPr kumimoji="0" lang="pl-PL" sz="2400" b="1" i="0" u="none" strike="noStrike" kern="1200" cap="none" spc="0" normalizeH="0" baseline="0" noProof="0" dirty="0" smtClean="0">
                <a:ln>
                  <a:noFill/>
                </a:ln>
                <a:solidFill>
                  <a:schemeClr val="tx1"/>
                </a:solidFill>
                <a:effectLst/>
                <a:uLnTx/>
                <a:uFillTx/>
                <a:latin typeface="+mn-lt"/>
                <a:ea typeface="+mn-ea"/>
                <a:cs typeface="+mn-cs"/>
              </a:rPr>
              <a:t>Działanie 8.4 </a:t>
            </a:r>
            <a:r>
              <a:rPr kumimoji="0" lang="pl-PL" sz="2400" b="1" i="1" u="none" strike="noStrike" kern="1200" cap="none" spc="0" normalizeH="0" baseline="0" noProof="0" dirty="0" smtClean="0">
                <a:ln>
                  <a:noFill/>
                </a:ln>
                <a:solidFill>
                  <a:schemeClr val="tx1"/>
                </a:solidFill>
                <a:effectLst/>
                <a:uLnTx/>
                <a:uFillTx/>
                <a:latin typeface="+mn-lt"/>
                <a:ea typeface="+mn-ea"/>
                <a:cs typeface="+mn-cs"/>
              </a:rPr>
              <a:t>Godzenie życia zawodowego i prywatnego</a:t>
            </a:r>
          </a:p>
          <a:p>
            <a:pPr marL="228600" marR="0" lvl="0" algn="ctr" defTabSz="914400" rtl="0" eaLnBrk="1" fontAlgn="base" latinLnBrk="0" hangingPunct="1">
              <a:spcBef>
                <a:spcPts val="0"/>
              </a:spcBef>
              <a:spcAft>
                <a:spcPct val="0"/>
              </a:spcAft>
              <a:buClrTx/>
              <a:buSzTx/>
              <a:buFont typeface="Arial" charset="0"/>
              <a:buNone/>
              <a:tabLst/>
              <a:defRPr/>
            </a:pPr>
            <a:r>
              <a:rPr kumimoji="0" lang="x-none" sz="2400" b="1" i="0" u="none" strike="noStrike" kern="1200" cap="none" spc="0" normalizeH="0" baseline="0" noProof="0" dirty="0" smtClean="0">
                <a:ln>
                  <a:noFill/>
                </a:ln>
                <a:solidFill>
                  <a:schemeClr val="tx1"/>
                </a:solidFill>
                <a:effectLst/>
                <a:uLnTx/>
                <a:uFillTx/>
                <a:latin typeface="+mn-lt"/>
                <a:ea typeface="+mn-ea"/>
                <a:cs typeface="+mn-cs"/>
              </a:rPr>
              <a:t>Poddziałanie </a:t>
            </a:r>
            <a:r>
              <a:rPr kumimoji="0" lang="pl-PL" sz="2400" b="1" i="0" u="none" strike="noStrike" kern="1200" cap="none" spc="0" normalizeH="0" baseline="0" noProof="0" dirty="0" smtClean="0">
                <a:ln>
                  <a:noFill/>
                </a:ln>
                <a:solidFill>
                  <a:schemeClr val="tx1"/>
                </a:solidFill>
                <a:effectLst/>
                <a:uLnTx/>
                <a:uFillTx/>
                <a:latin typeface="+mn-lt"/>
                <a:ea typeface="+mn-ea"/>
                <a:cs typeface="+mn-cs"/>
              </a:rPr>
              <a:t>8.4.1 </a:t>
            </a:r>
            <a:r>
              <a:rPr kumimoji="0" lang="pl-PL" sz="2400" b="1" i="1" u="none" strike="noStrike" kern="1200" cap="none" spc="0" normalizeH="0" baseline="0" noProof="0" dirty="0" smtClean="0">
                <a:ln>
                  <a:noFill/>
                </a:ln>
                <a:solidFill>
                  <a:schemeClr val="tx1"/>
                </a:solidFill>
                <a:effectLst/>
                <a:uLnTx/>
                <a:uFillTx/>
                <a:latin typeface="+mn-lt"/>
                <a:ea typeface="+mn-ea"/>
                <a:cs typeface="+mn-cs"/>
              </a:rPr>
              <a:t>Godzenie życia zawodowego </a:t>
            </a:r>
            <a:br>
              <a:rPr kumimoji="0" lang="pl-PL" sz="2400" b="1" i="1" u="none" strike="noStrike" kern="1200" cap="none" spc="0" normalizeH="0" baseline="0" noProof="0" dirty="0" smtClean="0">
                <a:ln>
                  <a:noFill/>
                </a:ln>
                <a:solidFill>
                  <a:schemeClr val="tx1"/>
                </a:solidFill>
                <a:effectLst/>
                <a:uLnTx/>
                <a:uFillTx/>
                <a:latin typeface="+mn-lt"/>
                <a:ea typeface="+mn-ea"/>
                <a:cs typeface="+mn-cs"/>
              </a:rPr>
            </a:br>
            <a:r>
              <a:rPr kumimoji="0" lang="pl-PL" sz="2400" b="1" i="1" u="none" strike="noStrike" kern="1200" cap="none" spc="0" normalizeH="0" baseline="0" noProof="0" dirty="0" smtClean="0">
                <a:ln>
                  <a:noFill/>
                </a:ln>
                <a:solidFill>
                  <a:schemeClr val="tx1"/>
                </a:solidFill>
                <a:effectLst/>
                <a:uLnTx/>
                <a:uFillTx/>
                <a:latin typeface="+mn-lt"/>
                <a:ea typeface="+mn-ea"/>
                <a:cs typeface="+mn-cs"/>
              </a:rPr>
              <a:t>i </a:t>
            </a:r>
            <a:r>
              <a:rPr lang="pl-PL" sz="2400" b="1" i="1" dirty="0" smtClean="0">
                <a:latin typeface="+mn-lt"/>
              </a:rPr>
              <a:t>prywatnego</a:t>
            </a:r>
            <a:r>
              <a:rPr kumimoji="0" lang="pl-PL" sz="2400" b="1" i="1" u="none" strike="noStrike" kern="1200" cap="none" spc="0" normalizeH="0" baseline="0" noProof="0" dirty="0" smtClean="0">
                <a:ln>
                  <a:noFill/>
                </a:ln>
                <a:solidFill>
                  <a:schemeClr val="tx1"/>
                </a:solidFill>
                <a:effectLst/>
                <a:uLnTx/>
                <a:uFillTx/>
                <a:latin typeface="+mn-lt"/>
                <a:ea typeface="+mn-ea"/>
                <a:cs typeface="+mn-cs"/>
              </a:rPr>
              <a:t> – konkursy horyzontalne </a:t>
            </a:r>
          </a:p>
          <a:p>
            <a:pPr marL="228600" marR="0" lvl="0" algn="ctr" defTabSz="914400" rtl="0" eaLnBrk="1" fontAlgn="base" latinLnBrk="0" hangingPunct="1">
              <a:spcBef>
                <a:spcPts val="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algn="ctr" defTabSz="914400" rtl="0" eaLnBrk="1" fontAlgn="base" latinLnBrk="0" hangingPunct="1">
              <a:spcBef>
                <a:spcPts val="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0" marR="0" lvl="0" algn="just" defTabSz="914400" rtl="0" eaLnBrk="1" fontAlgn="base" latinLnBrk="0" hangingPunct="1">
              <a:spcBef>
                <a:spcPts val="0"/>
              </a:spcBef>
              <a:spcAft>
                <a:spcPct val="0"/>
              </a:spcAft>
              <a:buClrTx/>
              <a:buSzTx/>
              <a:buFont typeface="Arial" charset="0"/>
              <a:buNone/>
              <a:tabLst/>
              <a:defRPr/>
            </a:pPr>
            <a:r>
              <a:rPr lang="pl-PL" sz="2400" b="1" dirty="0" smtClean="0">
                <a:latin typeface="+mn-lt"/>
              </a:rPr>
              <a:t>P</a:t>
            </a:r>
            <a:r>
              <a:rPr kumimoji="0" lang="pl-PL" sz="2400" b="1" i="0" u="none" strike="noStrike" kern="1200" cap="none" spc="0" normalizeH="0" baseline="0" noProof="0" dirty="0" err="1" smtClean="0">
                <a:ln>
                  <a:noFill/>
                </a:ln>
                <a:solidFill>
                  <a:schemeClr val="tx1"/>
                </a:solidFill>
                <a:effectLst/>
                <a:uLnTx/>
                <a:uFillTx/>
                <a:latin typeface="+mn-lt"/>
                <a:ea typeface="+mn-ea"/>
                <a:cs typeface="+mn-cs"/>
              </a:rPr>
              <a:t>rojekty</a:t>
            </a:r>
            <a:r>
              <a:rPr kumimoji="0" lang="pl-PL" sz="2400" b="1" i="0" u="none" strike="noStrike" kern="1200" cap="none" spc="0" normalizeH="0" baseline="0" noProof="0" dirty="0" smtClean="0">
                <a:ln>
                  <a:noFill/>
                </a:ln>
                <a:solidFill>
                  <a:schemeClr val="tx1"/>
                </a:solidFill>
                <a:effectLst/>
                <a:uLnTx/>
                <a:uFillTx/>
                <a:latin typeface="+mn-lt"/>
                <a:ea typeface="+mn-ea"/>
                <a:cs typeface="+mn-cs"/>
              </a:rPr>
              <a:t> na rzecz aktywizacji zawodowej osób opiekujących się dziećmi w wieku do lat 3 poprzez tworzenie i rozwijanie miejsc opieki nad dziećmi do lat 3 zgodnie z ustawą o opiece nad dziećmi w wieku do lat 3 oraz pokrywanie kosztów opieki.</a:t>
            </a:r>
            <a:endParaRPr kumimoji="0" lang="pl-PL" sz="24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20</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Prostokąt 4"/>
          <p:cNvSpPr/>
          <p:nvPr/>
        </p:nvSpPr>
        <p:spPr>
          <a:xfrm>
            <a:off x="450761" y="2690336"/>
            <a:ext cx="8281115" cy="2554545"/>
          </a:xfrm>
          <a:prstGeom prst="rect">
            <a:avLst/>
          </a:prstGeom>
        </p:spPr>
        <p:txBody>
          <a:bodyPr wrap="square">
            <a:spAutoFit/>
          </a:bodyPr>
          <a:lstStyle/>
          <a:p>
            <a:pPr algn="ctr">
              <a:buNone/>
            </a:pPr>
            <a:r>
              <a:rPr lang="pl-PL" altLang="pl-PL" sz="3200" b="1" dirty="0"/>
              <a:t>Najczęstsze błędy występujące we wnioskach </a:t>
            </a:r>
            <a:br>
              <a:rPr lang="pl-PL" altLang="pl-PL" sz="3200" b="1" dirty="0"/>
            </a:br>
            <a:r>
              <a:rPr lang="pl-PL" altLang="pl-PL" sz="3200" b="1" dirty="0"/>
              <a:t>o dofinansowanie w konkursach realizowanych </a:t>
            </a:r>
            <a:br>
              <a:rPr lang="pl-PL" altLang="pl-PL" sz="3200" b="1" dirty="0"/>
            </a:br>
            <a:r>
              <a:rPr lang="pl-PL" altLang="pl-PL" sz="3200" b="1" dirty="0"/>
              <a:t>w RPO 2014-2020</a:t>
            </a:r>
            <a:endParaRPr lang="pl-PL" sz="3200" b="1" dirty="0"/>
          </a:p>
        </p:txBody>
      </p:sp>
    </p:spTree>
    <p:extLst>
      <p:ext uri="{BB962C8B-B14F-4D97-AF65-F5344CB8AC3E}">
        <p14:creationId xmlns:p14="http://schemas.microsoft.com/office/powerpoint/2010/main" val="3590269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21</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Symbol zastępczy zawartości 2"/>
          <p:cNvSpPr txBox="1">
            <a:spLocks/>
          </p:cNvSpPr>
          <p:nvPr/>
        </p:nvSpPr>
        <p:spPr bwMode="auto">
          <a:xfrm>
            <a:off x="362138" y="955963"/>
            <a:ext cx="8320135" cy="5332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None/>
              <a:defRPr/>
            </a:pPr>
            <a:r>
              <a:rPr lang="pl-PL" sz="2000" b="1" smtClean="0">
                <a:cs typeface="Arial" panose="020B0604020202020204" pitchFamily="34" charset="0"/>
              </a:rPr>
              <a:t>Najczęstsze błędy występujące we wnioskach o dofinansowanie w konkursach realizowanych w RPO 2014-2020</a:t>
            </a:r>
            <a:endParaRPr lang="pl-PL" sz="2000" smtClean="0">
              <a:cs typeface="Arial" panose="020B0604020202020204" pitchFamily="34" charset="0"/>
            </a:endParaRPr>
          </a:p>
          <a:p>
            <a:pPr marL="0" indent="0" algn="just">
              <a:buFont typeface="Arial" charset="0"/>
              <a:buNone/>
              <a:defRPr/>
            </a:pPr>
            <a:r>
              <a:rPr lang="pl-PL" altLang="pl-PL" sz="2000" b="1" smtClean="0">
                <a:cs typeface="Arial" panose="020B0604020202020204" pitchFamily="34" charset="0"/>
              </a:rPr>
              <a:t/>
            </a:r>
            <a:br>
              <a:rPr lang="pl-PL" altLang="pl-PL" sz="2000" b="1" smtClean="0">
                <a:cs typeface="Arial" panose="020B0604020202020204" pitchFamily="34" charset="0"/>
              </a:rPr>
            </a:br>
            <a:r>
              <a:rPr lang="pl-PL" altLang="pl-PL" sz="2000" b="1" smtClean="0">
                <a:cs typeface="Arial" panose="020B0604020202020204" pitchFamily="34" charset="0"/>
              </a:rPr>
              <a:t>Brak znajomości regulaminu konkursu i podstawowych dokumentów programowych, w tym  Wytycznych w zakresie kwalifikowalności wydatków w ramach europejskiego Funduszu Rozwoju Regionalnego, Europejskiego Funduszu Społecznego oraz Funduszu Spójności na lata 2014-2020.</a:t>
            </a:r>
            <a:br>
              <a:rPr lang="pl-PL" altLang="pl-PL" sz="2000" b="1" smtClean="0">
                <a:cs typeface="Arial" panose="020B0604020202020204" pitchFamily="34" charset="0"/>
              </a:rPr>
            </a:br>
            <a:endParaRPr lang="pl-PL" altLang="pl-PL" sz="2000" b="1" smtClean="0">
              <a:solidFill>
                <a:srgbClr val="FF0000"/>
              </a:solidFill>
              <a:cs typeface="Arial" panose="020B0604020202020204" pitchFamily="34" charset="0"/>
            </a:endParaRPr>
          </a:p>
          <a:p>
            <a:pPr marL="0" indent="0" algn="just">
              <a:buFont typeface="Arial" charset="0"/>
              <a:buNone/>
              <a:defRPr/>
            </a:pPr>
            <a:r>
              <a:rPr lang="pl-PL" sz="2000" b="1" smtClean="0">
                <a:cs typeface="Arial" panose="020B0604020202020204" pitchFamily="34" charset="0"/>
              </a:rPr>
              <a:t>Błędnie wnoszony wkład własny w projektach, w wysokości poniżej - 15%</a:t>
            </a:r>
          </a:p>
          <a:p>
            <a:pPr marL="0" indent="0" algn="just">
              <a:buFont typeface="Arial" charset="0"/>
              <a:buNone/>
              <a:defRPr/>
            </a:pPr>
            <a:r>
              <a:rPr lang="pl-PL" altLang="pl-PL" sz="2000" b="1" smtClean="0">
                <a:cs typeface="Arial" panose="020B0604020202020204" pitchFamily="34" charset="0"/>
              </a:rPr>
              <a:t/>
            </a:r>
            <a:br>
              <a:rPr lang="pl-PL" altLang="pl-PL" sz="2000" b="1" smtClean="0">
                <a:cs typeface="Arial" panose="020B0604020202020204" pitchFamily="34" charset="0"/>
              </a:rPr>
            </a:br>
            <a:r>
              <a:rPr lang="pl-PL" altLang="pl-PL" sz="2000" b="1" smtClean="0">
                <a:cs typeface="Arial" panose="020B0604020202020204" pitchFamily="34" charset="0"/>
              </a:rPr>
              <a:t>Problemy w interpretacji wydatków dot. cross-financingu i środków trwałych, powodujące błędnym oznaczeniem wydatków i wpływające na przekroczenie limitu 10% wydatków ogółem; </a:t>
            </a:r>
          </a:p>
          <a:p>
            <a:pPr marL="0" indent="0" algn="just">
              <a:buFont typeface="Arial" charset="0"/>
              <a:buNone/>
              <a:defRPr/>
            </a:pPr>
            <a:r>
              <a:rPr lang="pl-PL" altLang="pl-PL" sz="2000" b="1" smtClean="0">
                <a:cs typeface="Arial" panose="020B0604020202020204" pitchFamily="34" charset="0"/>
              </a:rPr>
              <a:t/>
            </a:r>
            <a:br>
              <a:rPr lang="pl-PL" altLang="pl-PL" sz="2000" b="1" smtClean="0">
                <a:cs typeface="Arial" panose="020B0604020202020204" pitchFamily="34" charset="0"/>
              </a:rPr>
            </a:br>
            <a:r>
              <a:rPr lang="pl-PL" altLang="pl-PL" sz="2000" b="1" smtClean="0">
                <a:cs typeface="Arial" panose="020B0604020202020204" pitchFamily="34" charset="0"/>
              </a:rPr>
              <a:t>Zbyt ogólne pozycje budżetowe, brak wyliczeń, brak uzasadnienia ponoszonych wydatków i przyjętych jednostek miary pod budżetem projektu;</a:t>
            </a:r>
            <a:endParaRPr lang="pl-PL" altLang="pl-PL" sz="2000" b="1" dirty="0" smtClean="0">
              <a:cs typeface="Arial" panose="020B0604020202020204" pitchFamily="34" charset="0"/>
            </a:endParaRPr>
          </a:p>
        </p:txBody>
      </p:sp>
    </p:spTree>
    <p:extLst>
      <p:ext uri="{BB962C8B-B14F-4D97-AF65-F5344CB8AC3E}">
        <p14:creationId xmlns:p14="http://schemas.microsoft.com/office/powerpoint/2010/main" val="675023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22</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ytuł 1"/>
          <p:cNvSpPr>
            <a:spLocks noGrp="1"/>
          </p:cNvSpPr>
          <p:nvPr>
            <p:ph type="title"/>
          </p:nvPr>
        </p:nvSpPr>
        <p:spPr>
          <a:xfrm>
            <a:off x="1740234" y="1899911"/>
            <a:ext cx="5135474" cy="607822"/>
          </a:xfrm>
        </p:spPr>
        <p:txBody>
          <a:bodyPr/>
          <a:lstStyle/>
          <a:p>
            <a:pPr algn="ctr"/>
            <a:r>
              <a:rPr lang="pl-PL" sz="3600" dirty="0" smtClean="0">
                <a:hlinkClick r:id="rId7"/>
              </a:rPr>
              <a:t>SOWA EFS RPDS</a:t>
            </a:r>
            <a:r>
              <a:rPr lang="pl-PL" sz="3600" dirty="0" smtClean="0"/>
              <a:t> </a:t>
            </a:r>
            <a:br>
              <a:rPr lang="pl-PL" sz="3600" dirty="0" smtClean="0"/>
            </a:br>
            <a:r>
              <a:rPr lang="pl-PL" sz="2000" u="sng" dirty="0" smtClean="0"/>
              <a:t>https</a:t>
            </a:r>
            <a:r>
              <a:rPr lang="pl-PL" sz="2000" u="sng" dirty="0"/>
              <a:t>://generator-efs.dwup.pl </a:t>
            </a:r>
            <a:endParaRPr lang="pl-PL" u="sng" dirty="0"/>
          </a:p>
        </p:txBody>
      </p:sp>
      <p:pic>
        <p:nvPicPr>
          <p:cNvPr id="1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134" t="10096" r="18683" b="4999"/>
          <a:stretch/>
        </p:blipFill>
        <p:spPr bwMode="auto">
          <a:xfrm>
            <a:off x="1829757" y="2720795"/>
            <a:ext cx="5169586" cy="378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rostokąt 15"/>
          <p:cNvSpPr/>
          <p:nvPr/>
        </p:nvSpPr>
        <p:spPr>
          <a:xfrm>
            <a:off x="1536441" y="1130193"/>
            <a:ext cx="6197578" cy="369332"/>
          </a:xfrm>
          <a:prstGeom prst="rect">
            <a:avLst/>
          </a:prstGeom>
        </p:spPr>
        <p:txBody>
          <a:bodyPr wrap="square">
            <a:spAutoFit/>
          </a:bodyPr>
          <a:lstStyle/>
          <a:p>
            <a:pPr>
              <a:buNone/>
            </a:pPr>
            <a:r>
              <a:rPr lang="pl-PL" b="1" dirty="0"/>
              <a:t>Składanie wniosków o dofinansowanie</a:t>
            </a:r>
            <a:endParaRPr lang="pl-PL" sz="1200" b="1" dirty="0"/>
          </a:p>
        </p:txBody>
      </p:sp>
    </p:spTree>
    <p:extLst>
      <p:ext uri="{BB962C8B-B14F-4D97-AF65-F5344CB8AC3E}">
        <p14:creationId xmlns:p14="http://schemas.microsoft.com/office/powerpoint/2010/main" val="4264475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23</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433" y="1789182"/>
            <a:ext cx="7839075" cy="428625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ole tekstowe 2"/>
          <p:cNvSpPr txBox="1">
            <a:spLocks noChangeArrowheads="1"/>
          </p:cNvSpPr>
          <p:nvPr/>
        </p:nvSpPr>
        <p:spPr bwMode="auto">
          <a:xfrm>
            <a:off x="2922588" y="1042988"/>
            <a:ext cx="3017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2400" b="1" i="1" dirty="0">
                <a:solidFill>
                  <a:srgbClr val="0033CC"/>
                </a:solidFill>
                <a:latin typeface="verdana" panose="020B0604030504040204" pitchFamily="34" charset="0"/>
                <a:cs typeface="Arial" panose="020B0604020202020204" pitchFamily="34" charset="0"/>
              </a:rPr>
              <a:t>Kontakt z DWUP</a:t>
            </a:r>
          </a:p>
        </p:txBody>
      </p:sp>
    </p:spTree>
    <p:extLst>
      <p:ext uri="{BB962C8B-B14F-4D97-AF65-F5344CB8AC3E}">
        <p14:creationId xmlns:p14="http://schemas.microsoft.com/office/powerpoint/2010/main" val="3001888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sp>
        <p:nvSpPr>
          <p:cNvPr id="16" name="Symbol zastępczy zawartości 2"/>
          <p:cNvSpPr txBox="1">
            <a:spLocks/>
          </p:cNvSpPr>
          <p:nvPr/>
        </p:nvSpPr>
        <p:spPr bwMode="auto">
          <a:xfrm>
            <a:off x="628650" y="13160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algn="ctr" defTabSz="914400" rtl="0" eaLnBrk="1" fontAlgn="base" latinLnBrk="0" hangingPunct="1">
              <a:spcBef>
                <a:spcPts val="0"/>
              </a:spcBef>
              <a:spcAft>
                <a:spcPct val="0"/>
              </a:spcAft>
              <a:buClrTx/>
              <a:buSzTx/>
              <a:buFont typeface="Arial" charset="0"/>
              <a:buNone/>
              <a:tabLst/>
              <a:defRPr/>
            </a:pPr>
            <a:endParaRPr kumimoji="0" lang="pl-PL" sz="24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Symbol zastępczy zawartości 2"/>
          <p:cNvSpPr txBox="1">
            <a:spLocks/>
          </p:cNvSpPr>
          <p:nvPr/>
        </p:nvSpPr>
        <p:spPr bwMode="auto">
          <a:xfrm>
            <a:off x="376101" y="1087846"/>
            <a:ext cx="8467648" cy="515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charset="0"/>
              <a:buNone/>
            </a:pPr>
            <a:r>
              <a:rPr lang="pl-PL" dirty="0" smtClean="0">
                <a:ea typeface="Calibri" panose="020F0502020204030204" pitchFamily="34" charset="0"/>
              </a:rPr>
              <a:t>Planowany termin ogłoszenia naboru wniosków/ publikacji </a:t>
            </a:r>
            <a:r>
              <a:rPr lang="pl-PL" b="1" dirty="0" smtClean="0">
                <a:ea typeface="Calibri" panose="020F0502020204030204" pitchFamily="34" charset="0"/>
              </a:rPr>
              <a:t>15</a:t>
            </a:r>
            <a:r>
              <a:rPr lang="pl-PL" b="1" dirty="0" smtClean="0">
                <a:ea typeface="Calibri" panose="020F0502020204030204" pitchFamily="34" charset="0"/>
              </a:rPr>
              <a:t> luty </a:t>
            </a:r>
            <a:r>
              <a:rPr lang="pl-PL" b="1" dirty="0" smtClean="0">
                <a:ea typeface="Calibri" panose="020F0502020204030204" pitchFamily="34" charset="0"/>
              </a:rPr>
              <a:t>2018r.</a:t>
            </a:r>
            <a:br>
              <a:rPr lang="pl-PL" b="1" dirty="0" smtClean="0">
                <a:ea typeface="Calibri" panose="020F0502020204030204" pitchFamily="34" charset="0"/>
              </a:rPr>
            </a:br>
            <a:r>
              <a:rPr lang="pl-PL" dirty="0" smtClean="0">
                <a:ea typeface="Calibri" panose="020F0502020204030204" pitchFamily="34" charset="0"/>
              </a:rPr>
              <a:t/>
            </a:r>
            <a:br>
              <a:rPr lang="pl-PL" dirty="0" smtClean="0">
                <a:ea typeface="Calibri" panose="020F0502020204030204" pitchFamily="34" charset="0"/>
              </a:rPr>
            </a:br>
            <a:r>
              <a:rPr lang="pl-PL" dirty="0" smtClean="0">
                <a:ea typeface="Calibri" panose="020F0502020204030204" pitchFamily="34" charset="0"/>
              </a:rPr>
              <a:t>Planowany termin rozpoczęcia naboru wniosków </a:t>
            </a:r>
            <a:br>
              <a:rPr lang="pl-PL" dirty="0" smtClean="0">
                <a:ea typeface="Calibri" panose="020F0502020204030204" pitchFamily="34" charset="0"/>
              </a:rPr>
            </a:br>
            <a:r>
              <a:rPr lang="pl-PL" b="1" dirty="0" smtClean="0"/>
              <a:t>od </a:t>
            </a:r>
            <a:r>
              <a:rPr lang="pl-PL" b="1" u="sng" dirty="0" smtClean="0"/>
              <a:t>23 marca</a:t>
            </a:r>
            <a:r>
              <a:rPr lang="pl-PL" b="1" u="sng" dirty="0" smtClean="0"/>
              <a:t> </a:t>
            </a:r>
            <a:r>
              <a:rPr lang="pl-PL" b="1" u="sng" dirty="0" smtClean="0"/>
              <a:t>2018</a:t>
            </a:r>
            <a:r>
              <a:rPr lang="pl-PL" b="1" dirty="0" smtClean="0"/>
              <a:t>r. (1-2 tygodni)</a:t>
            </a:r>
            <a:endParaRPr lang="pl-PL" b="1" u="sng" dirty="0" smtClean="0"/>
          </a:p>
          <a:p>
            <a:pPr marL="0" indent="0" algn="just">
              <a:buFont typeface="Arial" charset="0"/>
              <a:buNone/>
            </a:pPr>
            <a:endParaRPr lang="pl-PL" sz="1800" b="1" dirty="0" smtClean="0"/>
          </a:p>
          <a:p>
            <a:pPr marL="0" indent="0" algn="just">
              <a:buFont typeface="Arial" charset="0"/>
              <a:buNone/>
            </a:pPr>
            <a:endParaRPr lang="pl-PL" sz="1800" b="1" dirty="0" smtClean="0"/>
          </a:p>
          <a:p>
            <a:pPr marL="0" indent="0" algn="just">
              <a:buFont typeface="Arial" charset="0"/>
              <a:buNone/>
            </a:pPr>
            <a:r>
              <a:rPr lang="pl-PL" sz="2400" b="1" dirty="0" smtClean="0"/>
              <a:t>Nabór wniosków będzie prowadzony za pośrednictwem systemu SOWA EFS RPDS</a:t>
            </a:r>
            <a:endParaRPr lang="pl-PL" sz="2400" dirty="0" smtClean="0"/>
          </a:p>
          <a:p>
            <a:pPr marL="0" indent="0" algn="ctr">
              <a:buFont typeface="Arial" charset="0"/>
              <a:buNone/>
            </a:pPr>
            <a:r>
              <a:rPr lang="pl-PL" sz="1800" dirty="0" smtClean="0">
                <a:ea typeface="Calibri" panose="020F0502020204030204" pitchFamily="34" charset="0"/>
              </a:rPr>
              <a:t>                                      </a:t>
            </a:r>
          </a:p>
          <a:p>
            <a:pPr marL="0" indent="0" algn="ctr">
              <a:buFont typeface="Arial" charset="0"/>
              <a:buNone/>
            </a:pPr>
            <a:r>
              <a:rPr lang="pl-PL" sz="1800" dirty="0" smtClean="0">
                <a:ea typeface="Calibri" panose="020F0502020204030204" pitchFamily="34" charset="0"/>
              </a:rPr>
              <a:t>		</a:t>
            </a:r>
            <a:r>
              <a:rPr lang="pl-PL" sz="1800" b="1" dirty="0" smtClean="0">
                <a:ea typeface="Calibri" panose="020F0502020204030204" pitchFamily="34" charset="0"/>
              </a:rPr>
              <a:t> Przewidywany termin rozstrzygnięcia konkursu </a:t>
            </a:r>
            <a:br>
              <a:rPr lang="pl-PL" sz="1800" b="1" dirty="0" smtClean="0">
                <a:ea typeface="Calibri" panose="020F0502020204030204" pitchFamily="34" charset="0"/>
              </a:rPr>
            </a:br>
            <a:r>
              <a:rPr lang="pl-PL" sz="1800" b="1" dirty="0" smtClean="0">
                <a:ea typeface="Calibri" panose="020F0502020204030204" pitchFamily="34" charset="0"/>
              </a:rPr>
              <a:t>– </a:t>
            </a:r>
            <a:r>
              <a:rPr lang="pl-PL" sz="1800" b="1" dirty="0" smtClean="0">
                <a:ea typeface="Calibri" panose="020F0502020204030204" pitchFamily="34" charset="0"/>
              </a:rPr>
              <a:t>wrzesień</a:t>
            </a:r>
            <a:r>
              <a:rPr lang="pl-PL" sz="1800" b="1" u="sng" dirty="0" smtClean="0">
                <a:ea typeface="Calibri" panose="020F0502020204030204" pitchFamily="34" charset="0"/>
              </a:rPr>
              <a:t> </a:t>
            </a:r>
            <a:r>
              <a:rPr lang="pl-PL" sz="1800" b="1" u="sng" dirty="0" smtClean="0">
                <a:ea typeface="Calibri" panose="020F0502020204030204" pitchFamily="34" charset="0"/>
              </a:rPr>
              <a:t>2018 r.</a:t>
            </a:r>
          </a:p>
        </p:txBody>
      </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177" y="4588364"/>
            <a:ext cx="1883874" cy="188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176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sp>
        <p:nvSpPr>
          <p:cNvPr id="16" name="Symbol zastępczy zawartości 2"/>
          <p:cNvSpPr txBox="1">
            <a:spLocks/>
          </p:cNvSpPr>
          <p:nvPr/>
        </p:nvSpPr>
        <p:spPr bwMode="auto">
          <a:xfrm>
            <a:off x="628650" y="13160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algn="ctr" defTabSz="914400" rtl="0" eaLnBrk="1" fontAlgn="base" latinLnBrk="0" hangingPunct="1">
              <a:spcBef>
                <a:spcPts val="0"/>
              </a:spcBef>
              <a:spcAft>
                <a:spcPct val="0"/>
              </a:spcAft>
              <a:buClrTx/>
              <a:buSzTx/>
              <a:buFont typeface="Arial" charset="0"/>
              <a:buNone/>
              <a:tabLst/>
              <a:defRPr/>
            </a:pPr>
            <a:endParaRPr kumimoji="0" lang="pl-PL" sz="24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Symbol zastępczy zawartości 2"/>
          <p:cNvSpPr txBox="1">
            <a:spLocks/>
          </p:cNvSpPr>
          <p:nvPr/>
        </p:nvSpPr>
        <p:spPr bwMode="auto">
          <a:xfrm>
            <a:off x="376101" y="1087846"/>
            <a:ext cx="8467648" cy="515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pl-PL" sz="3200" b="1" dirty="0"/>
              <a:t>Konkurs ma charakter horyzontalny.</a:t>
            </a:r>
          </a:p>
          <a:p>
            <a:pPr marL="0" lvl="0" indent="0" algn="ctr">
              <a:buNone/>
              <a:defRPr/>
            </a:pPr>
            <a:endParaRPr lang="pl-PL" sz="3200" b="1" dirty="0"/>
          </a:p>
          <a:p>
            <a:pPr algn="ctr">
              <a:defRPr/>
            </a:pPr>
            <a:r>
              <a:rPr lang="pl-PL" sz="3200" b="1" dirty="0"/>
              <a:t>Konkurs obejmuje projekty realizowane na obszarze województwa dolnośląskiego.</a:t>
            </a:r>
            <a:endParaRPr lang="pl-PL" sz="3200" dirty="0"/>
          </a:p>
          <a:p>
            <a:pPr marL="0" lvl="0" indent="0" algn="ctr">
              <a:buNone/>
              <a:defRPr/>
            </a:pPr>
            <a:endParaRPr lang="pl-PL" sz="3200" b="1" dirty="0"/>
          </a:p>
          <a:p>
            <a:pPr marL="0" lvl="0" indent="0" algn="ctr">
              <a:buNone/>
              <a:defRPr/>
            </a:pPr>
            <a:r>
              <a:rPr lang="pl-PL" sz="3200" b="1" dirty="0"/>
              <a:t>Nabór wniosków o dofinansowanie przeznaczony jest dla wszystkich Beneficjentów przewidzianych do aplikowania w Działaniu 8.4 – typ projektu A. </a:t>
            </a:r>
          </a:p>
        </p:txBody>
      </p:sp>
    </p:spTree>
    <p:extLst>
      <p:ext uri="{BB962C8B-B14F-4D97-AF65-F5344CB8AC3E}">
        <p14:creationId xmlns:p14="http://schemas.microsoft.com/office/powerpoint/2010/main" val="1609179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sp>
        <p:nvSpPr>
          <p:cNvPr id="16" name="Symbol zastępczy zawartości 2"/>
          <p:cNvSpPr txBox="1">
            <a:spLocks/>
          </p:cNvSpPr>
          <p:nvPr/>
        </p:nvSpPr>
        <p:spPr bwMode="auto">
          <a:xfrm>
            <a:off x="628650" y="13160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algn="ctr" defTabSz="914400" rtl="0" eaLnBrk="1" fontAlgn="base" latinLnBrk="0" hangingPunct="1">
              <a:spcBef>
                <a:spcPts val="0"/>
              </a:spcBef>
              <a:spcAft>
                <a:spcPct val="0"/>
              </a:spcAft>
              <a:buClrTx/>
              <a:buSzTx/>
              <a:buFont typeface="Arial" charset="0"/>
              <a:buNone/>
              <a:tabLst/>
              <a:defRPr/>
            </a:pPr>
            <a:endParaRPr kumimoji="0" lang="pl-PL" sz="24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Symbol zastępczy zawartości 2"/>
          <p:cNvSpPr txBox="1">
            <a:spLocks/>
          </p:cNvSpPr>
          <p:nvPr/>
        </p:nvSpPr>
        <p:spPr bwMode="auto">
          <a:xfrm>
            <a:off x="376101" y="1087845"/>
            <a:ext cx="8467648" cy="5565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None/>
              <a:defRPr/>
            </a:pPr>
            <a:r>
              <a:rPr lang="pl-PL" b="1" dirty="0"/>
              <a:t>Kto może składać </a:t>
            </a:r>
            <a:r>
              <a:rPr lang="pl-PL" b="1" dirty="0" smtClean="0"/>
              <a:t>wnioski</a:t>
            </a:r>
            <a:r>
              <a:rPr lang="pl-PL" b="1" dirty="0"/>
              <a:t>?</a:t>
            </a:r>
            <a:endParaRPr lang="pl-PL" dirty="0"/>
          </a:p>
          <a:p>
            <a:pPr lvl="0">
              <a:defRPr/>
            </a:pPr>
            <a:r>
              <a:rPr lang="pl-PL" sz="2000" b="1" dirty="0"/>
              <a:t>osoby prowadzące działalność gospodarczą, </a:t>
            </a:r>
          </a:p>
          <a:p>
            <a:pPr lvl="0">
              <a:defRPr/>
            </a:pPr>
            <a:r>
              <a:rPr lang="pl-PL" sz="2000" b="1" dirty="0"/>
              <a:t>przedsiębiorcy,</a:t>
            </a:r>
          </a:p>
          <a:p>
            <a:pPr lvl="0">
              <a:defRPr/>
            </a:pPr>
            <a:r>
              <a:rPr lang="pl-PL" sz="2000" b="1" dirty="0"/>
              <a:t>organizacje pracodawców, </a:t>
            </a:r>
          </a:p>
          <a:p>
            <a:pPr lvl="0">
              <a:defRPr/>
            </a:pPr>
            <a:r>
              <a:rPr lang="pl-PL" sz="2000" b="1" dirty="0"/>
              <a:t>stowarzyszenia, </a:t>
            </a:r>
          </a:p>
          <a:p>
            <a:pPr lvl="0">
              <a:defRPr/>
            </a:pPr>
            <a:r>
              <a:rPr lang="pl-PL" sz="2000" b="1" dirty="0"/>
              <a:t>związki zawodowe, </a:t>
            </a:r>
          </a:p>
          <a:p>
            <a:pPr lvl="0">
              <a:defRPr/>
            </a:pPr>
            <a:r>
              <a:rPr lang="pl-PL" sz="2000" b="1" dirty="0"/>
              <a:t>jednostki samorządu terytorialnego, w tym samorządowe jednostki organizacyjne, </a:t>
            </a:r>
          </a:p>
          <a:p>
            <a:pPr lvl="0">
              <a:defRPr/>
            </a:pPr>
            <a:r>
              <a:rPr lang="pl-PL" sz="2000" b="1" dirty="0"/>
              <a:t>spółdzielnie, </a:t>
            </a:r>
          </a:p>
          <a:p>
            <a:pPr lvl="0">
              <a:defRPr/>
            </a:pPr>
            <a:r>
              <a:rPr lang="pl-PL" sz="2000" b="1" dirty="0"/>
              <a:t>samodzielne publiczne zakłady opieki zdrowotnej, </a:t>
            </a:r>
          </a:p>
          <a:p>
            <a:pPr lvl="0">
              <a:defRPr/>
            </a:pPr>
            <a:r>
              <a:rPr lang="pl-PL" sz="2000" b="1" dirty="0"/>
              <a:t>fundacje, </a:t>
            </a:r>
          </a:p>
          <a:p>
            <a:pPr lvl="0">
              <a:defRPr/>
            </a:pPr>
            <a:r>
              <a:rPr lang="pl-PL" sz="2000" b="1" dirty="0"/>
              <a:t>wspólnoty mieszkaniowe, </a:t>
            </a:r>
          </a:p>
          <a:p>
            <a:pPr lvl="0">
              <a:defRPr/>
            </a:pPr>
            <a:r>
              <a:rPr lang="pl-PL" sz="2000" b="1" dirty="0"/>
              <a:t>placówki systemu oświaty, </a:t>
            </a:r>
          </a:p>
          <a:p>
            <a:pPr lvl="0">
              <a:defRPr/>
            </a:pPr>
            <a:r>
              <a:rPr lang="pl-PL" sz="2000" b="1" dirty="0"/>
              <a:t>inne jednostki organizacyjne systemu oświaty niepubliczne. </a:t>
            </a:r>
          </a:p>
        </p:txBody>
      </p:sp>
    </p:spTree>
    <p:extLst>
      <p:ext uri="{BB962C8B-B14F-4D97-AF65-F5344CB8AC3E}">
        <p14:creationId xmlns:p14="http://schemas.microsoft.com/office/powerpoint/2010/main" val="4150134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Symbol zastępczy zawartości 2"/>
          <p:cNvSpPr txBox="1">
            <a:spLocks/>
          </p:cNvSpPr>
          <p:nvPr/>
        </p:nvSpPr>
        <p:spPr bwMode="auto">
          <a:xfrm>
            <a:off x="286222" y="1290301"/>
            <a:ext cx="8451850" cy="521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000" b="0" i="0" u="none" strike="noStrike" kern="1200" cap="none" spc="0" normalizeH="0" baseline="0" noProof="0" dirty="0" smtClean="0">
              <a:ln>
                <a:noFill/>
              </a:ln>
              <a:solidFill>
                <a:schemeClr val="tx1"/>
              </a:solidFill>
              <a:effectLst/>
              <a:uLnTx/>
              <a:uFillTx/>
              <a:latin typeface="+mn-lt"/>
              <a:ea typeface="+mn-ea"/>
              <a:cs typeface="+mn-cs"/>
            </a:endParaRPr>
          </a:p>
          <a:p>
            <a:pPr lvl="0" algn="ctr">
              <a:lnSpc>
                <a:spcPct val="170000"/>
              </a:lnSpc>
              <a:spcBef>
                <a:spcPts val="0"/>
              </a:spcBef>
              <a:defRPr/>
            </a:pPr>
            <a:r>
              <a:rPr kumimoji="0" lang="pl-PL" sz="9600" i="0" u="none" strike="noStrike" kern="1200" cap="none" spc="0" normalizeH="0" baseline="0" noProof="0" dirty="0" smtClean="0">
                <a:ln>
                  <a:noFill/>
                </a:ln>
                <a:solidFill>
                  <a:schemeClr val="tx1"/>
                </a:solidFill>
                <a:effectLst/>
                <a:uLnTx/>
                <a:uFillTx/>
                <a:latin typeface="+mn-lt"/>
              </a:rPr>
              <a:t>        </a:t>
            </a:r>
            <a:r>
              <a:rPr kumimoji="0" lang="pl-PL" sz="11200" b="1" i="0" u="none" strike="noStrike" kern="1200" cap="none" spc="0" normalizeH="0" baseline="0" noProof="0" dirty="0" smtClean="0">
                <a:ln>
                  <a:noFill/>
                </a:ln>
                <a:solidFill>
                  <a:schemeClr val="tx1"/>
                </a:solidFill>
                <a:effectLst/>
                <a:uLnTx/>
                <a:uFillTx/>
                <a:latin typeface="+mn-lt"/>
              </a:rPr>
              <a:t>Alokacja środków europejskich przeznaczona </a:t>
            </a:r>
            <a:br>
              <a:rPr kumimoji="0" lang="pl-PL" sz="11200" b="1" i="0" u="none" strike="noStrike" kern="1200" cap="none" spc="0" normalizeH="0" baseline="0" noProof="0" dirty="0" smtClean="0">
                <a:ln>
                  <a:noFill/>
                </a:ln>
                <a:solidFill>
                  <a:schemeClr val="tx1"/>
                </a:solidFill>
                <a:effectLst/>
                <a:uLnTx/>
                <a:uFillTx/>
                <a:latin typeface="+mn-lt"/>
              </a:rPr>
            </a:br>
            <a:r>
              <a:rPr kumimoji="0" lang="pl-PL" sz="11200" b="1" i="0" u="none" strike="noStrike" kern="1200" cap="none" spc="0" normalizeH="0" baseline="0" noProof="0" dirty="0" smtClean="0">
                <a:ln>
                  <a:noFill/>
                </a:ln>
                <a:solidFill>
                  <a:schemeClr val="tx1"/>
                </a:solidFill>
                <a:effectLst/>
                <a:uLnTx/>
                <a:uFillTx/>
                <a:latin typeface="+mn-lt"/>
              </a:rPr>
              <a:t>na konkurs</a:t>
            </a:r>
            <a:r>
              <a:rPr kumimoji="0" lang="pl-PL" sz="11200" b="1" i="0" u="none" strike="noStrike" kern="1200" cap="none" spc="0" normalizeH="0" noProof="0" dirty="0" smtClean="0">
                <a:ln>
                  <a:noFill/>
                </a:ln>
                <a:solidFill>
                  <a:schemeClr val="tx1"/>
                </a:solidFill>
                <a:effectLst/>
                <a:uLnTx/>
                <a:uFillTx/>
                <a:latin typeface="+mn-lt"/>
              </a:rPr>
              <a:t> </a:t>
            </a:r>
            <a:r>
              <a:rPr kumimoji="0" lang="pl-PL" sz="11200" b="1" i="0" u="none" strike="noStrike" kern="1200" cap="none" spc="0" normalizeH="0" baseline="0" noProof="0" dirty="0" smtClean="0">
                <a:ln>
                  <a:noFill/>
                </a:ln>
                <a:solidFill>
                  <a:schemeClr val="tx1"/>
                </a:solidFill>
                <a:effectLst/>
                <a:uLnTx/>
                <a:uFillTx/>
                <a:latin typeface="+mn-lt"/>
              </a:rPr>
              <a:t/>
            </a:r>
            <a:br>
              <a:rPr kumimoji="0" lang="pl-PL" sz="11200" b="1" i="0" u="none" strike="noStrike" kern="1200" cap="none" spc="0" normalizeH="0" baseline="0" noProof="0" dirty="0" smtClean="0">
                <a:ln>
                  <a:noFill/>
                </a:ln>
                <a:solidFill>
                  <a:schemeClr val="tx1"/>
                </a:solidFill>
                <a:effectLst/>
                <a:uLnTx/>
                <a:uFillTx/>
                <a:latin typeface="+mn-lt"/>
              </a:rPr>
            </a:br>
            <a:r>
              <a:rPr lang="pl-PL" sz="14400" b="1" dirty="0" smtClean="0">
                <a:latin typeface="+mn-lt"/>
              </a:rPr>
              <a:t>6 </a:t>
            </a:r>
            <a:r>
              <a:rPr lang="pl-PL" sz="14400" b="1" dirty="0">
                <a:latin typeface="+mn-lt"/>
              </a:rPr>
              <a:t>466 614</a:t>
            </a:r>
            <a:r>
              <a:rPr kumimoji="0" lang="pl-PL" sz="14400" b="1" i="0" u="none" strike="noStrike" kern="1200" cap="none" spc="0" normalizeH="0" baseline="0" noProof="0" dirty="0" smtClean="0">
                <a:ln>
                  <a:noFill/>
                </a:ln>
                <a:solidFill>
                  <a:schemeClr val="tx1"/>
                </a:solidFill>
                <a:effectLst/>
                <a:uLnTx/>
                <a:uFillTx/>
                <a:latin typeface="+mn-lt"/>
              </a:rPr>
              <a:t> </a:t>
            </a:r>
            <a:r>
              <a:rPr kumimoji="0" lang="pl-PL" sz="14400" b="1" i="0" u="none" strike="noStrike" kern="1200" cap="none" spc="0" normalizeH="0" baseline="0" noProof="0" dirty="0" err="1" smtClean="0">
                <a:ln>
                  <a:noFill/>
                </a:ln>
                <a:solidFill>
                  <a:schemeClr val="tx1"/>
                </a:solidFill>
                <a:effectLst/>
                <a:uLnTx/>
                <a:uFillTx/>
                <a:latin typeface="+mn-lt"/>
              </a:rPr>
              <a:t>EUR</a:t>
            </a:r>
            <a:r>
              <a:rPr kumimoji="0" lang="pl-PL" sz="11200" b="1" i="0" u="none" strike="noStrike" kern="1200" cap="none" spc="0" normalizeH="0" baseline="0" noProof="0" dirty="0" smtClean="0">
                <a:ln>
                  <a:noFill/>
                </a:ln>
                <a:solidFill>
                  <a:schemeClr val="tx1"/>
                </a:solidFill>
                <a:effectLst/>
                <a:uLnTx/>
                <a:uFillTx/>
                <a:latin typeface="+mn-lt"/>
              </a:rPr>
              <a:t>, tj. ca. </a:t>
            </a:r>
            <a:r>
              <a:rPr lang="pl-PL" sz="14400" b="1" dirty="0">
                <a:latin typeface="+mn-lt"/>
              </a:rPr>
              <a:t>27 </a:t>
            </a:r>
            <a:r>
              <a:rPr lang="pl-PL" sz="14400" b="1" dirty="0" smtClean="0">
                <a:latin typeface="+mn-lt"/>
              </a:rPr>
              <a:t>163 659 </a:t>
            </a:r>
            <a:r>
              <a:rPr kumimoji="0" lang="pl-PL" sz="14400" b="1" i="0" u="none" strike="noStrike" kern="1200" cap="none" spc="0" normalizeH="0" baseline="0" noProof="0" dirty="0" smtClean="0">
                <a:ln>
                  <a:noFill/>
                </a:ln>
                <a:solidFill>
                  <a:schemeClr val="tx1"/>
                </a:solidFill>
                <a:effectLst/>
                <a:uLnTx/>
                <a:uFillTx/>
                <a:latin typeface="+mn-lt"/>
              </a:rPr>
              <a:t>PLN</a:t>
            </a:r>
            <a:r>
              <a:rPr kumimoji="0" lang="pl-PL" sz="11200" b="1" i="0" u="none" strike="noStrike" kern="1200" cap="none" spc="0" normalizeH="0" baseline="0" noProof="0" dirty="0" smtClean="0">
                <a:ln>
                  <a:noFill/>
                </a:ln>
                <a:solidFill>
                  <a:schemeClr val="tx1"/>
                </a:solidFill>
                <a:effectLst/>
                <a:uLnTx/>
                <a:uFillTx/>
                <a:latin typeface="+mn-lt"/>
              </a:rPr>
              <a:t>. </a:t>
            </a:r>
          </a:p>
          <a:p>
            <a:pPr marL="228600" marR="0" lvl="0" indent="-228600" algn="just" defTabSz="914400" rtl="0" eaLnBrk="1" fontAlgn="base" latinLnBrk="0" hangingPunct="1">
              <a:lnSpc>
                <a:spcPct val="90000"/>
              </a:lnSpc>
              <a:spcBef>
                <a:spcPts val="1000"/>
              </a:spcBef>
              <a:spcAft>
                <a:spcPct val="0"/>
              </a:spcAft>
              <a:buClrTx/>
              <a:buSzTx/>
              <a:buFont typeface="Arial" charset="0"/>
              <a:buNone/>
              <a:tabLst/>
              <a:defRPr/>
            </a:pPr>
            <a:r>
              <a:rPr kumimoji="0" lang="pl-PL" sz="9600" b="0" i="0" u="none" strike="noStrike" kern="1200" cap="none" spc="0" normalizeH="0" baseline="0" noProof="0" dirty="0" smtClean="0">
                <a:ln>
                  <a:noFill/>
                </a:ln>
                <a:solidFill>
                  <a:schemeClr val="tx1"/>
                </a:solidFill>
                <a:effectLst/>
                <a:uLnTx/>
                <a:uFillTx/>
                <a:latin typeface="+mn-lt"/>
              </a:rPr>
              <a:t>	</a:t>
            </a:r>
            <a:endParaRPr kumimoji="0" lang="pl-PL" sz="9600" b="1" i="0" u="none" strike="noStrike" kern="1200" cap="none" spc="0" normalizeH="0" baseline="0" noProof="0" dirty="0" smtClean="0">
              <a:ln>
                <a:noFill/>
              </a:ln>
              <a:solidFill>
                <a:schemeClr val="tx1"/>
              </a:solidFill>
              <a:effectLst/>
              <a:uLnTx/>
              <a:uFillTx/>
              <a:latin typeface="+mn-lt"/>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9600" b="1" i="0" u="none" strike="noStrike" kern="1200" cap="none" spc="0" normalizeH="0" baseline="0" noProof="0" dirty="0" smtClean="0">
                <a:ln>
                  <a:noFill/>
                </a:ln>
                <a:solidFill>
                  <a:schemeClr val="tx1"/>
                </a:solidFill>
                <a:effectLst/>
                <a:uLnTx/>
                <a:uFillTx/>
                <a:latin typeface="+mn-lt"/>
              </a:rPr>
              <a:t>	Maksymalny</a:t>
            </a:r>
            <a:r>
              <a:rPr kumimoji="0" lang="pl-PL" sz="9600" b="0" i="0" u="none" strike="noStrike" kern="1200" cap="none" spc="0" normalizeH="0" baseline="0" noProof="0" dirty="0" smtClean="0">
                <a:ln>
                  <a:noFill/>
                </a:ln>
                <a:solidFill>
                  <a:schemeClr val="tx1"/>
                </a:solidFill>
                <a:effectLst/>
                <a:uLnTx/>
                <a:uFillTx/>
                <a:latin typeface="+mn-lt"/>
              </a:rPr>
              <a:t> </a:t>
            </a:r>
            <a:r>
              <a:rPr kumimoji="0" lang="pl-PL" sz="9600" b="1" i="0" u="none" strike="noStrike" kern="1200" cap="none" spc="0" normalizeH="0" baseline="0" noProof="0" dirty="0" smtClean="0">
                <a:ln>
                  <a:noFill/>
                </a:ln>
                <a:solidFill>
                  <a:schemeClr val="tx1"/>
                </a:solidFill>
                <a:effectLst/>
                <a:uLnTx/>
                <a:uFillTx/>
                <a:latin typeface="+mn-lt"/>
              </a:rPr>
              <a:t>dopuszczalny poziom dofinansowania UE</a:t>
            </a:r>
            <a:r>
              <a:rPr kumimoji="0" lang="pl-PL" sz="9600" b="0" i="0" u="none" strike="noStrike" kern="1200" cap="none" spc="0" normalizeH="0" baseline="0" noProof="0" dirty="0" smtClean="0">
                <a:ln>
                  <a:noFill/>
                </a:ln>
                <a:solidFill>
                  <a:schemeClr val="tx1"/>
                </a:solidFill>
                <a:effectLst/>
                <a:uLnTx/>
                <a:uFillTx/>
                <a:latin typeface="+mn-lt"/>
              </a:rPr>
              <a:t> wydatków kwalifikowalnych na poziomie projektu wynosi </a:t>
            </a:r>
            <a:r>
              <a:rPr kumimoji="0" lang="pl-PL" sz="9600" b="1" i="0" u="none" strike="noStrike" kern="1200" cap="none" spc="0" normalizeH="0" baseline="0" noProof="0" dirty="0" smtClean="0">
                <a:ln>
                  <a:noFill/>
                </a:ln>
                <a:solidFill>
                  <a:schemeClr val="tx1"/>
                </a:solidFill>
                <a:effectLst/>
                <a:uLnTx/>
                <a:uFillTx/>
                <a:latin typeface="+mn-lt"/>
              </a:rPr>
              <a:t>85%.</a:t>
            </a:r>
            <a:endParaRPr kumimoji="0" lang="pl-PL" sz="9600" b="0" i="0" u="none" strike="noStrike" kern="1200" cap="none" spc="0" normalizeH="0" baseline="0" noProof="0" dirty="0" smtClean="0">
              <a:ln>
                <a:noFill/>
              </a:ln>
              <a:solidFill>
                <a:schemeClr val="tx1"/>
              </a:solidFill>
              <a:effectLst/>
              <a:uLnTx/>
              <a:uFillTx/>
              <a:latin typeface="+mn-lt"/>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9600" b="1" i="0" u="none" strike="noStrike" kern="1200" cap="none" spc="0" normalizeH="0" baseline="0" noProof="0" dirty="0" smtClean="0">
                <a:ln>
                  <a:noFill/>
                </a:ln>
                <a:solidFill>
                  <a:schemeClr val="tx1"/>
                </a:solidFill>
                <a:effectLst/>
                <a:uLnTx/>
                <a:uFillTx/>
                <a:latin typeface="+mn-lt"/>
              </a:rPr>
              <a:t>	Maksymalny poziom dofinansowania całkowitego</a:t>
            </a:r>
            <a:r>
              <a:rPr kumimoji="0" lang="pl-PL" sz="9600" b="0" i="0" u="none" strike="noStrike" kern="1200" cap="none" spc="0" normalizeH="0" baseline="0" noProof="0" dirty="0" smtClean="0">
                <a:ln>
                  <a:noFill/>
                </a:ln>
                <a:solidFill>
                  <a:schemeClr val="tx1"/>
                </a:solidFill>
                <a:effectLst/>
                <a:uLnTx/>
                <a:uFillTx/>
                <a:latin typeface="+mn-lt"/>
              </a:rPr>
              <a:t> wydatków kwalifikowalnych na poziomie projektu (środki UE i budżetu państwa) wynosi </a:t>
            </a:r>
            <a:r>
              <a:rPr kumimoji="0" lang="pl-PL" sz="9600" b="1" i="0" u="none" strike="noStrike" kern="1200" cap="none" spc="0" normalizeH="0" baseline="0" noProof="0" dirty="0" smtClean="0">
                <a:ln>
                  <a:noFill/>
                </a:ln>
                <a:solidFill>
                  <a:schemeClr val="tx1"/>
                </a:solidFill>
                <a:effectLst/>
                <a:uLnTx/>
                <a:uFillTx/>
                <a:latin typeface="+mn-lt"/>
              </a:rPr>
              <a:t>85%</a:t>
            </a:r>
            <a:r>
              <a:rPr kumimoji="0" lang="pl-PL" sz="9600" b="0" i="0" u="none" strike="noStrike" kern="1200" cap="none" spc="0" normalizeH="0" baseline="0" noProof="0" dirty="0" smtClean="0">
                <a:ln>
                  <a:noFill/>
                </a:ln>
                <a:solidFill>
                  <a:schemeClr val="tx1"/>
                </a:solidFill>
                <a:effectLst/>
                <a:uLnTx/>
                <a:uFillTx/>
                <a:latin typeface="+mn-lt"/>
              </a:rPr>
              <a:t>. </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r>
              <a:rPr kumimoji="0" lang="pl-PL" sz="9600" b="1" i="0" u="none" strike="noStrike" kern="1200" cap="none" spc="0" normalizeH="0" baseline="0" noProof="0" dirty="0" smtClean="0">
                <a:ln>
                  <a:noFill/>
                </a:ln>
                <a:solidFill>
                  <a:schemeClr val="tx1"/>
                </a:solidFill>
                <a:effectLst/>
                <a:uLnTx/>
                <a:uFillTx/>
                <a:latin typeface="+mn-lt"/>
              </a:rPr>
              <a:t>	Minimalny udział wkładu własnego</a:t>
            </a:r>
            <a:r>
              <a:rPr kumimoji="0" lang="pl-PL" sz="9600" b="0" i="0" u="none" strike="noStrike" kern="1200" cap="none" spc="0" normalizeH="0" baseline="0" noProof="0" dirty="0" smtClean="0">
                <a:ln>
                  <a:noFill/>
                </a:ln>
                <a:solidFill>
                  <a:schemeClr val="tx1"/>
                </a:solidFill>
                <a:effectLst/>
                <a:uLnTx/>
                <a:uFillTx/>
                <a:latin typeface="+mn-lt"/>
              </a:rPr>
              <a:t> Beneficjenta w ramach konkursu wynosi </a:t>
            </a:r>
            <a:r>
              <a:rPr kumimoji="0" lang="pl-PL" sz="9600" b="1" i="0" u="none" strike="noStrike" kern="1200" cap="none" spc="0" normalizeH="0" baseline="0" noProof="0" dirty="0" smtClean="0">
                <a:ln>
                  <a:noFill/>
                </a:ln>
                <a:solidFill>
                  <a:schemeClr val="tx1"/>
                </a:solidFill>
                <a:effectLst/>
                <a:uLnTx/>
                <a:uFillTx/>
                <a:latin typeface="+mn-lt"/>
              </a:rPr>
              <a:t>15%</a:t>
            </a:r>
            <a:r>
              <a:rPr kumimoji="0" lang="pl-PL" sz="9600" b="0" i="0" u="none" strike="noStrike" kern="1200" cap="none" spc="0" normalizeH="0" baseline="0" noProof="0" dirty="0" smtClean="0">
                <a:ln>
                  <a:noFill/>
                </a:ln>
                <a:solidFill>
                  <a:schemeClr val="tx1"/>
                </a:solidFill>
                <a:effectLst/>
                <a:uLnTx/>
                <a:uFillTx/>
                <a:latin typeface="+mn-lt"/>
              </a:rPr>
              <a:t> wydatków kwalifikowalnych projektu.</a:t>
            </a:r>
            <a:endParaRPr kumimoji="0" lang="pl-PL" sz="2800" b="0" i="0" u="none" strike="noStrike" kern="1200" cap="none" spc="0" normalizeH="0" baseline="0" noProof="0" dirty="0" smtClean="0">
              <a:ln>
                <a:noFill/>
              </a:ln>
              <a:solidFill>
                <a:schemeClr val="tx1"/>
              </a:solidFill>
              <a:effectLst/>
              <a:uLnTx/>
              <a:uFillTx/>
              <a:latin typeface="+mn-lt"/>
            </a:endParaRPr>
          </a:p>
        </p:txBody>
      </p:sp>
    </p:spTree>
    <p:extLst>
      <p:ext uri="{BB962C8B-B14F-4D97-AF65-F5344CB8AC3E}">
        <p14:creationId xmlns:p14="http://schemas.microsoft.com/office/powerpoint/2010/main" val="3409969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Symbol zastępczy zawartości 2"/>
          <p:cNvSpPr txBox="1">
            <a:spLocks/>
          </p:cNvSpPr>
          <p:nvPr/>
        </p:nvSpPr>
        <p:spPr bwMode="auto">
          <a:xfrm>
            <a:off x="323850" y="1125538"/>
            <a:ext cx="8569325" cy="5230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2800" b="1" i="0" strike="noStrike" kern="1200" cap="none" spc="0" normalizeH="0" baseline="0" noProof="0" dirty="0" smtClean="0">
                <a:ln>
                  <a:noFill/>
                </a:ln>
                <a:solidFill>
                  <a:schemeClr val="tx1"/>
                </a:solidFill>
                <a:effectLst/>
                <a:uLnTx/>
                <a:uFillTx/>
                <a:latin typeface="+mn-lt"/>
                <a:ea typeface="+mn-ea"/>
                <a:cs typeface="+mn-cs"/>
              </a:rPr>
              <a:t>Dla kogo są realizowane projekty (odbiorcy wsparcia).</a:t>
            </a:r>
            <a:endParaRPr kumimoji="0" lang="pl-PL" sz="2000" b="0" i="0"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20000"/>
              </a:lnSpc>
              <a:spcBef>
                <a:spcPts val="1000"/>
              </a:spcBef>
              <a:spcAft>
                <a:spcPct val="0"/>
              </a:spcAft>
              <a:buClrTx/>
              <a:buSzTx/>
              <a:buFont typeface="Arial" charset="0"/>
              <a:buNone/>
              <a:tabLst/>
              <a:defRPr/>
            </a:pPr>
            <a:endParaRPr kumimoji="0" lang="pl-PL" sz="15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base" latinLnBrk="0" hangingPunct="1">
              <a:lnSpc>
                <a:spcPct val="90000"/>
              </a:lnSpc>
              <a:spcBef>
                <a:spcPts val="1000"/>
              </a:spcBef>
              <a:spcAft>
                <a:spcPct val="0"/>
              </a:spcAft>
              <a:buClrTx/>
              <a:buSzTx/>
              <a:tabLst/>
              <a:defRPr/>
            </a:pPr>
            <a:r>
              <a:rPr lang="pl-PL" sz="2400" b="1" dirty="0">
                <a:latin typeface="+mn-lt"/>
              </a:rPr>
              <a:t>O</a:t>
            </a:r>
            <a:r>
              <a:rPr kumimoji="0" lang="pl-PL" sz="2400" b="1" i="0" u="none" strike="noStrike" kern="1200" cap="none" spc="0" normalizeH="0" baseline="0" noProof="0" dirty="0" err="1" smtClean="0">
                <a:ln>
                  <a:noFill/>
                </a:ln>
                <a:solidFill>
                  <a:schemeClr val="tx1"/>
                </a:solidFill>
                <a:effectLst/>
                <a:uLnTx/>
                <a:uFillTx/>
                <a:latin typeface="+mn-lt"/>
              </a:rPr>
              <a:t>soby</a:t>
            </a:r>
            <a:r>
              <a:rPr kumimoji="0" lang="pl-PL" sz="2400" b="1" i="0" u="none" strike="noStrike" kern="1200" cap="none" spc="0" normalizeH="0" baseline="0" noProof="0" dirty="0" smtClean="0">
                <a:ln>
                  <a:noFill/>
                </a:ln>
                <a:solidFill>
                  <a:schemeClr val="tx1"/>
                </a:solidFill>
                <a:effectLst/>
                <a:uLnTx/>
                <a:uFillTx/>
                <a:latin typeface="+mn-lt"/>
              </a:rPr>
              <a:t> </a:t>
            </a:r>
            <a:r>
              <a:rPr kumimoji="0" lang="x-none" sz="2400" b="1" i="0" u="none" strike="noStrike" kern="1200" cap="none" spc="0" normalizeH="0" baseline="0" noProof="0" dirty="0" smtClean="0">
                <a:ln>
                  <a:noFill/>
                </a:ln>
                <a:solidFill>
                  <a:schemeClr val="tx1"/>
                </a:solidFill>
                <a:effectLst/>
                <a:uLnTx/>
                <a:uFillTx/>
                <a:latin typeface="+mn-lt"/>
              </a:rPr>
              <a:t>powracające na rynek pracy po urlopach macierzyńskich, rodzicielskich, sprawujące opiekę nad dziećmi w wieku do lat 3</a:t>
            </a:r>
            <a:r>
              <a:rPr kumimoji="0" lang="pl-PL" sz="2400" b="1" i="0" u="none" strike="noStrike" kern="1200" cap="none" spc="0" normalizeH="0" baseline="0" noProof="0" dirty="0" smtClean="0">
                <a:ln>
                  <a:noFill/>
                </a:ln>
                <a:solidFill>
                  <a:schemeClr val="tx1"/>
                </a:solidFill>
                <a:effectLst/>
                <a:uLnTx/>
                <a:uFillTx/>
                <a:latin typeface="+mn-lt"/>
              </a:rPr>
              <a:t>.</a:t>
            </a:r>
          </a:p>
          <a:p>
            <a:pPr marR="0" lvl="0" algn="l" defTabSz="914400" rtl="0" eaLnBrk="1" fontAlgn="base" latinLnBrk="0" hangingPunct="1">
              <a:lnSpc>
                <a:spcPct val="90000"/>
              </a:lnSpc>
              <a:spcBef>
                <a:spcPts val="1000"/>
              </a:spcBef>
              <a:spcAft>
                <a:spcPct val="0"/>
              </a:spcAft>
              <a:buClrTx/>
              <a:buSzTx/>
              <a:tabLst/>
              <a:defRPr/>
            </a:pPr>
            <a:r>
              <a:rPr kumimoji="0" lang="pl-PL" sz="2400" b="1" i="0" u="none" strike="noStrike" kern="1200" cap="none" spc="0" normalizeH="0" baseline="0" noProof="0" dirty="0" smtClean="0">
                <a:ln>
                  <a:noFill/>
                </a:ln>
                <a:solidFill>
                  <a:schemeClr val="tx1"/>
                </a:solidFill>
                <a:effectLst/>
                <a:uLnTx/>
                <a:uFillTx/>
                <a:latin typeface="+mn-lt"/>
              </a:rPr>
              <a:t/>
            </a:r>
            <a:br>
              <a:rPr kumimoji="0" lang="pl-PL" sz="2400" b="1" i="0" u="none" strike="noStrike" kern="1200" cap="none" spc="0" normalizeH="0" baseline="0" noProof="0" dirty="0" smtClean="0">
                <a:ln>
                  <a:noFill/>
                </a:ln>
                <a:solidFill>
                  <a:schemeClr val="tx1"/>
                </a:solidFill>
                <a:effectLst/>
                <a:uLnTx/>
                <a:uFillTx/>
                <a:latin typeface="+mn-lt"/>
              </a:rPr>
            </a:br>
            <a:r>
              <a:rPr kumimoji="0" lang="pl-PL" sz="2400" b="1" i="0" u="none" strike="noStrike" kern="1200" cap="none" spc="0" normalizeH="0" baseline="0" noProof="0" dirty="0" smtClean="0">
                <a:ln>
                  <a:noFill/>
                </a:ln>
                <a:solidFill>
                  <a:schemeClr val="tx1"/>
                </a:solidFill>
                <a:effectLst/>
                <a:uLnTx/>
                <a:uFillTx/>
                <a:latin typeface="+mn-lt"/>
              </a:rPr>
              <a:t>Osoby </a:t>
            </a:r>
            <a:r>
              <a:rPr kumimoji="0" lang="x-none" sz="2400" b="1" i="0" u="none" strike="noStrike" kern="1200" cap="none" spc="0" normalizeH="0" baseline="0" noProof="0" dirty="0" smtClean="0">
                <a:ln>
                  <a:noFill/>
                </a:ln>
                <a:solidFill>
                  <a:schemeClr val="tx1"/>
                </a:solidFill>
                <a:effectLst/>
                <a:uLnTx/>
                <a:uFillTx/>
                <a:latin typeface="+mn-lt"/>
              </a:rPr>
              <a:t>pozostające bez </a:t>
            </a:r>
            <a:r>
              <a:rPr lang="pl-PL" sz="2400" b="1" dirty="0" smtClean="0">
                <a:latin typeface="+mn-lt"/>
              </a:rPr>
              <a:t>pracy</a:t>
            </a:r>
            <a:r>
              <a:rPr kumimoji="0" lang="x-none" sz="2400" b="1" i="0" u="none" strike="noStrike" kern="1200" cap="none" spc="0" normalizeH="0" baseline="0" noProof="0" dirty="0" smtClean="0">
                <a:ln>
                  <a:noFill/>
                </a:ln>
                <a:solidFill>
                  <a:schemeClr val="tx1"/>
                </a:solidFill>
                <a:effectLst/>
                <a:uLnTx/>
                <a:uFillTx/>
                <a:latin typeface="+mn-lt"/>
              </a:rPr>
              <a:t> </a:t>
            </a:r>
            <a:r>
              <a:rPr kumimoji="0" lang="pl-PL" sz="2400" b="1" i="0" u="none" strike="noStrike" kern="1200" cap="none" spc="0" normalizeH="0" baseline="0" noProof="0" dirty="0" smtClean="0">
                <a:ln>
                  <a:noFill/>
                </a:ln>
                <a:solidFill>
                  <a:schemeClr val="tx1"/>
                </a:solidFill>
                <a:effectLst/>
                <a:uLnTx/>
                <a:uFillTx/>
                <a:latin typeface="+mn-lt"/>
              </a:rPr>
              <a:t>( w tym na urlopach wychowawczych), </a:t>
            </a:r>
            <a:r>
              <a:rPr kumimoji="0" lang="x-none" sz="2400" b="1" i="0" u="none" strike="noStrike" kern="1200" cap="none" spc="0" normalizeH="0" baseline="0" noProof="0" dirty="0" smtClean="0">
                <a:ln>
                  <a:noFill/>
                </a:ln>
                <a:solidFill>
                  <a:schemeClr val="tx1"/>
                </a:solidFill>
                <a:effectLst/>
                <a:uLnTx/>
                <a:uFillTx/>
                <a:latin typeface="+mn-lt"/>
              </a:rPr>
              <a:t>sprawujące opiekę nad dziećmi w wieku do lat 3.</a:t>
            </a:r>
            <a:r>
              <a:rPr kumimoji="0" lang="pl-PL" sz="2400" b="1" i="0" u="none" strike="noStrike" kern="1200" cap="none" spc="0" normalizeH="0" baseline="0" noProof="0" dirty="0" smtClean="0">
                <a:ln>
                  <a:noFill/>
                </a:ln>
                <a:solidFill>
                  <a:schemeClr val="tx1"/>
                </a:solidFill>
                <a:effectLst/>
                <a:uLnTx/>
                <a:uFillTx/>
                <a:latin typeface="+mn-lt"/>
              </a:rPr>
              <a:t>*</a:t>
            </a:r>
          </a:p>
          <a:p>
            <a:pPr marR="0" lvl="0" algn="l" defTabSz="914400" rtl="0" eaLnBrk="1" fontAlgn="base" latinLnBrk="0" hangingPunct="1">
              <a:lnSpc>
                <a:spcPct val="90000"/>
              </a:lnSpc>
              <a:spcBef>
                <a:spcPts val="1000"/>
              </a:spcBef>
              <a:spcAft>
                <a:spcPct val="0"/>
              </a:spcAft>
              <a:buClrTx/>
              <a:buSzTx/>
              <a:tabLst/>
              <a:defRPr/>
            </a:pPr>
            <a:endParaRPr lang="pl-PL" sz="2400" b="1" dirty="0">
              <a:latin typeface="+mn-lt"/>
            </a:endParaRPr>
          </a:p>
          <a:p>
            <a:pPr marR="0" lvl="0" algn="l" defTabSz="914400" rtl="0" eaLnBrk="1" fontAlgn="base" latinLnBrk="0" hangingPunct="1">
              <a:lnSpc>
                <a:spcPct val="90000"/>
              </a:lnSpc>
              <a:spcBef>
                <a:spcPts val="1000"/>
              </a:spcBef>
              <a:spcAft>
                <a:spcPct val="0"/>
              </a:spcAft>
              <a:buClrTx/>
              <a:buSzTx/>
              <a:tabLst/>
              <a:defRPr/>
            </a:pPr>
            <a:r>
              <a:rPr kumimoji="0" lang="pl-PL" sz="2400" b="1" i="0" u="none" strike="noStrike" kern="1200" cap="none" spc="0" normalizeH="0" baseline="0" noProof="0" dirty="0" smtClean="0">
                <a:ln>
                  <a:noFill/>
                </a:ln>
                <a:solidFill>
                  <a:schemeClr val="tx1"/>
                </a:solidFill>
                <a:effectLst/>
                <a:uLnTx/>
                <a:uFillTx/>
                <a:latin typeface="+mn-lt"/>
              </a:rPr>
              <a:t>Poprzez zapewnienie opieki nad dziećmi dla lat 3 znajdujących się pod ich opieką.</a:t>
            </a:r>
            <a:r>
              <a:rPr kumimoji="0" lang="pl-PL" sz="2400" b="1" i="0" u="none" strike="noStrike" kern="1200" cap="none" spc="0" normalizeH="0" noProof="0" dirty="0" smtClean="0">
                <a:ln>
                  <a:noFill/>
                </a:ln>
                <a:solidFill>
                  <a:schemeClr val="tx1"/>
                </a:solidFill>
                <a:effectLst/>
                <a:uLnTx/>
                <a:uFillTx/>
                <a:latin typeface="+mn-lt"/>
              </a:rPr>
              <a:t> </a:t>
            </a:r>
          </a:p>
          <a:p>
            <a:pPr marR="0" lvl="0" algn="l" defTabSz="914400" rtl="0" eaLnBrk="1" fontAlgn="base" latinLnBrk="0" hangingPunct="1">
              <a:lnSpc>
                <a:spcPct val="90000"/>
              </a:lnSpc>
              <a:spcBef>
                <a:spcPts val="1000"/>
              </a:spcBef>
              <a:spcAft>
                <a:spcPct val="0"/>
              </a:spcAft>
              <a:buClrTx/>
              <a:buSzTx/>
              <a:tabLst/>
              <a:defRPr/>
            </a:pPr>
            <a:endParaRPr lang="pl-PL" sz="2400" b="1" baseline="0" dirty="0">
              <a:latin typeface="+mn-lt"/>
            </a:endParaRPr>
          </a:p>
          <a:p>
            <a:pPr lvl="0">
              <a:lnSpc>
                <a:spcPct val="90000"/>
              </a:lnSpc>
              <a:spcBef>
                <a:spcPts val="1000"/>
              </a:spcBef>
              <a:defRPr/>
            </a:pPr>
            <a:r>
              <a:rPr lang="pl-PL" sz="2400" b="1" dirty="0" smtClean="0">
                <a:latin typeface="+mn-lt"/>
              </a:rPr>
              <a:t>* - w przypadku</a:t>
            </a:r>
            <a:r>
              <a:rPr lang="pl-PL" sz="2400" b="1" dirty="0">
                <a:latin typeface="+mn-lt"/>
              </a:rPr>
              <a:t> </a:t>
            </a:r>
            <a:r>
              <a:rPr lang="pl-PL" sz="2400" b="1" dirty="0" smtClean="0">
                <a:latin typeface="+mn-lt"/>
              </a:rPr>
              <a:t>osób pozostających bez pracy można dodatkowo zaplanować działania z zakresu aktywizacji zawodowej tych osób.</a:t>
            </a:r>
            <a:endParaRPr lang="pl-PL" sz="2400" b="1" dirty="0">
              <a:latin typeface="+mn-lt"/>
            </a:endParaRPr>
          </a:p>
          <a:p>
            <a:r>
              <a:rPr lang="pl-PL" sz="2400" b="1" dirty="0" smtClean="0"/>
              <a:t/>
            </a:r>
            <a:br>
              <a:rPr lang="pl-PL" sz="2400" b="1" dirty="0" smtClean="0"/>
            </a:br>
            <a:endParaRPr kumimoji="0" lang="pl-PL"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Wingdings" pitchFamily="2" charset="2"/>
              <a:buChar char="Ø"/>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0433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8</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Symbol zastępczy zawartości 2"/>
          <p:cNvSpPr txBox="1">
            <a:spLocks/>
          </p:cNvSpPr>
          <p:nvPr/>
        </p:nvSpPr>
        <p:spPr bwMode="auto">
          <a:xfrm>
            <a:off x="291974" y="1944710"/>
            <a:ext cx="8560051" cy="4619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pPr>
            <a:r>
              <a:rPr lang="pl-PL" sz="1800" b="1" dirty="0" smtClean="0">
                <a:solidFill>
                  <a:srgbClr val="0033CC"/>
                </a:solidFill>
              </a:rPr>
              <a:t>Tworzenie nowych miejsc opieki nad dziećmi do lat 3, w tym dostosowanych do potrzeb dzieci z niepełnosprawnościami w istniejących lub nowo tworzonych instytucjonalnych formach opieki przewidzianych ustawą o opiece nad dziećmi w wieku do lat 3, </a:t>
            </a:r>
            <a:br>
              <a:rPr lang="pl-PL" sz="1800" b="1" dirty="0" smtClean="0">
                <a:solidFill>
                  <a:srgbClr val="0033CC"/>
                </a:solidFill>
              </a:rPr>
            </a:br>
            <a:r>
              <a:rPr lang="pl-PL" sz="1800" b="1" dirty="0" smtClean="0">
                <a:solidFill>
                  <a:srgbClr val="0033CC"/>
                </a:solidFill>
              </a:rPr>
              <a:t>tj. w żłobkach, klubach dziecięcych oraz w ramach instytucji dziennego opiekuna;</a:t>
            </a:r>
            <a:br>
              <a:rPr lang="pl-PL" sz="1800" b="1" dirty="0" smtClean="0">
                <a:solidFill>
                  <a:srgbClr val="0033CC"/>
                </a:solidFill>
              </a:rPr>
            </a:br>
            <a:endParaRPr lang="pl-PL" sz="1800" b="1" dirty="0" smtClean="0">
              <a:solidFill>
                <a:srgbClr val="0033CC"/>
              </a:solidFill>
            </a:endParaRPr>
          </a:p>
          <a:p>
            <a:pPr marL="0" indent="0" algn="ctr">
              <a:buFont typeface="Arial" charset="0"/>
              <a:buNone/>
            </a:pPr>
            <a:r>
              <a:rPr lang="pl-PL" sz="1800" b="1" dirty="0" smtClean="0">
                <a:solidFill>
                  <a:srgbClr val="0033CC"/>
                </a:solidFill>
              </a:rPr>
              <a:t>Dostosowanie istniejących miejsc opieki nad dziećmi do lat 3 do potrzeb dzieci</a:t>
            </a:r>
            <a:br>
              <a:rPr lang="pl-PL" sz="1800" b="1" dirty="0" smtClean="0">
                <a:solidFill>
                  <a:srgbClr val="0033CC"/>
                </a:solidFill>
              </a:rPr>
            </a:br>
            <a:r>
              <a:rPr lang="pl-PL" sz="1800" b="1" dirty="0" smtClean="0">
                <a:solidFill>
                  <a:srgbClr val="0033CC"/>
                </a:solidFill>
              </a:rPr>
              <a:t>z niepełnosprawnościami w instytucjonalnych formach opieki przewidzianych </a:t>
            </a:r>
            <a:br>
              <a:rPr lang="pl-PL" sz="1800" b="1" dirty="0" smtClean="0">
                <a:solidFill>
                  <a:srgbClr val="0033CC"/>
                </a:solidFill>
              </a:rPr>
            </a:br>
            <a:r>
              <a:rPr lang="pl-PL" sz="1800" b="1" dirty="0" smtClean="0">
                <a:solidFill>
                  <a:srgbClr val="0033CC"/>
                </a:solidFill>
              </a:rPr>
              <a:t>ustawą o opiece nad dziećmi w wieku do lat 3;</a:t>
            </a:r>
          </a:p>
          <a:p>
            <a:pPr marL="0" indent="0">
              <a:buFont typeface="Arial" charset="0"/>
              <a:buNone/>
            </a:pPr>
            <a:endParaRPr lang="pl-PL" sz="1600" b="1" dirty="0" smtClean="0">
              <a:solidFill>
                <a:srgbClr val="0033CC"/>
              </a:solidFill>
            </a:endParaRPr>
          </a:p>
          <a:p>
            <a:pPr marL="0" indent="0" algn="ctr">
              <a:buFont typeface="Arial" charset="0"/>
              <a:buNone/>
            </a:pPr>
            <a:r>
              <a:rPr lang="pl-PL" sz="1800" b="1" dirty="0" smtClean="0"/>
              <a:t>Sfinansowanie kosztów usług bieżącej opieki nad dziećmi poprzez pokrycie kosztów opłat za pobyt dziecka w żłobku, klubie dziecięcym lub u dziennego opiekuna ponoszonych przez opiekunów dzieci lub pokrycie kosztów wynagrodzenia niani ponoszonych przez opiekunów dzieci do lat 3 (odbiorców wsparcia); </a:t>
            </a:r>
          </a:p>
          <a:p>
            <a:pPr marL="0" indent="0">
              <a:buFont typeface="Arial" charset="0"/>
              <a:buNone/>
            </a:pPr>
            <a:endParaRPr lang="pl-PL" sz="1200" b="1" dirty="0" smtClean="0"/>
          </a:p>
          <a:p>
            <a:pPr marL="0" indent="0" algn="ctr">
              <a:buFont typeface="Arial" charset="0"/>
              <a:buNone/>
            </a:pPr>
            <a:r>
              <a:rPr lang="pl-PL" sz="1800" b="1" dirty="0" smtClean="0">
                <a:solidFill>
                  <a:srgbClr val="008000"/>
                </a:solidFill>
              </a:rPr>
              <a:t>Aktywizacja zawodowa pozostających bez zatrudnienia opiekunów dzieci do lat 3 </a:t>
            </a:r>
            <a:br>
              <a:rPr lang="pl-PL" sz="1800" b="1" dirty="0" smtClean="0">
                <a:solidFill>
                  <a:srgbClr val="008000"/>
                </a:solidFill>
              </a:rPr>
            </a:br>
            <a:r>
              <a:rPr lang="pl-PL" sz="1800" b="1" dirty="0" smtClean="0">
                <a:solidFill>
                  <a:srgbClr val="008000"/>
                </a:solidFill>
              </a:rPr>
              <a:t>(element uzupełniający do ww. wsparcie).</a:t>
            </a:r>
          </a:p>
        </p:txBody>
      </p:sp>
      <p:sp>
        <p:nvSpPr>
          <p:cNvPr id="15" name="Tytuł 1"/>
          <p:cNvSpPr>
            <a:spLocks noGrp="1"/>
          </p:cNvSpPr>
          <p:nvPr>
            <p:ph type="title"/>
          </p:nvPr>
        </p:nvSpPr>
        <p:spPr>
          <a:xfrm>
            <a:off x="628650" y="875811"/>
            <a:ext cx="7886700" cy="933450"/>
          </a:xfrm>
        </p:spPr>
        <p:txBody>
          <a:bodyPr/>
          <a:lstStyle/>
          <a:p>
            <a:r>
              <a:rPr lang="pl-PL" sz="3600" b="1" dirty="0" smtClean="0">
                <a:latin typeface="+mn-lt"/>
              </a:rPr>
              <a:t>Na co dofinansowanie ?</a:t>
            </a:r>
            <a:endParaRPr lang="pl-PL" sz="3600" dirty="0">
              <a:latin typeface="+mn-lt"/>
            </a:endParaRPr>
          </a:p>
        </p:txBody>
      </p:sp>
    </p:spTree>
    <p:extLst>
      <p:ext uri="{BB962C8B-B14F-4D97-AF65-F5344CB8AC3E}">
        <p14:creationId xmlns:p14="http://schemas.microsoft.com/office/powerpoint/2010/main" val="4270699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976300"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a:t>
            </a:fld>
            <a:endParaRPr lang="pl-PL" dirty="0">
              <a:solidFill>
                <a:prstClr val="black">
                  <a:tint val="75000"/>
                </a:prstClr>
              </a:solidFill>
            </a:endParaRPr>
          </a:p>
        </p:txBody>
      </p:sp>
      <p:grpSp>
        <p:nvGrpSpPr>
          <p:cNvPr id="2" name="Grupa 4"/>
          <p:cNvGrpSpPr/>
          <p:nvPr/>
        </p:nvGrpSpPr>
        <p:grpSpPr>
          <a:xfrm>
            <a:off x="4168327" y="0"/>
            <a:ext cx="4957567"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4820575" y="128588"/>
              <a:ext cx="4204438"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grpSp>
        <p:nvGrpSpPr>
          <p:cNvPr id="18" name="Grupa 17"/>
          <p:cNvGrpSpPr>
            <a:grpSpLocks/>
          </p:cNvGrpSpPr>
          <p:nvPr/>
        </p:nvGrpSpPr>
        <p:grpSpPr bwMode="auto">
          <a:xfrm>
            <a:off x="4307971" y="258763"/>
            <a:ext cx="4541837" cy="546100"/>
            <a:chOff x="76366" y="266877"/>
            <a:chExt cx="4541983" cy="546900"/>
          </a:xfrm>
        </p:grpSpPr>
        <p:pic>
          <p:nvPicPr>
            <p:cNvPr id="19" name="Picture 3" descr="FE-POZIOM-Kolo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 y="266877"/>
              <a:ext cx="988449" cy="54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Obraz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727" y="400817"/>
              <a:ext cx="707395" cy="2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755" y="335592"/>
              <a:ext cx="1440594" cy="4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21" descr="znak_barw_rp_poziom_szara_ramka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593" y="324547"/>
              <a:ext cx="1190241" cy="39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Symbol zastępczy zawartości 2"/>
          <p:cNvSpPr txBox="1">
            <a:spLocks/>
          </p:cNvSpPr>
          <p:nvPr/>
        </p:nvSpPr>
        <p:spPr bwMode="auto">
          <a:xfrm>
            <a:off x="375153" y="1114424"/>
            <a:ext cx="8343334" cy="5241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None/>
            </a:pPr>
            <a:r>
              <a:rPr lang="pl-PL" sz="1400" smtClean="0"/>
              <a:t>      </a:t>
            </a:r>
            <a:r>
              <a:rPr lang="pl-PL" sz="2000" b="1" smtClean="0">
                <a:solidFill>
                  <a:srgbClr val="0033CC"/>
                </a:solidFill>
              </a:rPr>
              <a:t>Tworzenie nowych miejsc opieki nad dziećmi do lat 3 w formie żłobków, klubów dziecięcych oraz u dziennego opiekuna możliwe są następujące kategorie działań: </a:t>
            </a:r>
          </a:p>
          <a:p>
            <a:r>
              <a:rPr lang="pl-PL" sz="1400" b="1" smtClean="0">
                <a:solidFill>
                  <a:srgbClr val="0033CC"/>
                </a:solidFill>
              </a:rPr>
              <a:t>dostosowanie pomieszczeń do potrzeb dzieci, w tym do wymogów budowlanych, sanitarno-higienicznych, bezpieczeństwa przeciwpożarowego, organizacja kuchni, stołówek, szatni zgodnie z koncepcją uniwersalnego projektowania itp.; </a:t>
            </a:r>
          </a:p>
          <a:p>
            <a:r>
              <a:rPr lang="pl-PL" sz="1400" b="1" smtClean="0">
                <a:solidFill>
                  <a:srgbClr val="0033CC"/>
                </a:solidFill>
              </a:rPr>
              <a:t>zakup i montaż wyposażenia (w tym m. in. meble, wyposażenie wypoczynkowe, wyposażenie sanitarne, zabawki); </a:t>
            </a:r>
          </a:p>
          <a:p>
            <a:r>
              <a:rPr lang="pl-PL" sz="1400" b="1" smtClean="0">
                <a:solidFill>
                  <a:srgbClr val="0033CC"/>
                </a:solidFill>
              </a:rPr>
              <a:t>zakup pomocy do prowadzenia zajęć opiekuńczo-wychowawczych i edukacyjnych, specjalistycznego sprzętu oraz narzędzi do rozpoznawania potrzeb rozwojowych i edukacyjnych oraz możliwości psychofizycznych dzieci, wspomagania rozwoju i prowadzenia terapii dzieci ze specjalnymi potrzebami edukacyjnymi, ze szczególnym uwzględnieniem tych pomocy, sprzętu i narzędzi, które są zgodne z koncepcją uniwersalnego projektowania; </a:t>
            </a:r>
          </a:p>
          <a:p>
            <a:r>
              <a:rPr lang="pl-PL" sz="1400" b="1" smtClean="0">
                <a:solidFill>
                  <a:srgbClr val="0033CC"/>
                </a:solidFill>
              </a:rPr>
              <a:t>wyposażenie i montaż placu zabaw wraz z bezpieczną nawierzchnią i ogrodzeniem; </a:t>
            </a:r>
          </a:p>
          <a:p>
            <a:r>
              <a:rPr lang="pl-PL" sz="1400" b="1" smtClean="0">
                <a:solidFill>
                  <a:srgbClr val="0033CC"/>
                </a:solidFill>
              </a:rPr>
              <a:t>modyfikacja przestrzeni wspierająca rozwój psychoruchowy i poznawczy dzieci; </a:t>
            </a:r>
          </a:p>
          <a:p>
            <a:r>
              <a:rPr lang="pl-PL" sz="1400" b="1" smtClean="0">
                <a:solidFill>
                  <a:srgbClr val="0033CC"/>
                </a:solidFill>
              </a:rPr>
              <a:t>zapewnienie bieżącego funkcjonowania utworzonego miejsca opieki nad dziećmi do lat 3, w tym: koszty wynagrodzenia personelu zatrudnionego w miejscu opieki nad dziećmi do lat 3, koszty opłat za wyżywienie i pobyt dziecka; </a:t>
            </a:r>
          </a:p>
          <a:p>
            <a:r>
              <a:rPr lang="pl-PL" sz="1400" b="1" smtClean="0">
                <a:solidFill>
                  <a:srgbClr val="0033CC"/>
                </a:solidFill>
              </a:rPr>
              <a:t>przeszkolenie w zawodzie dziennego opiekuna, odbycie szkolenia uzupełniającego; </a:t>
            </a:r>
          </a:p>
          <a:p>
            <a:r>
              <a:rPr lang="pl-PL" sz="1400" b="1" smtClean="0">
                <a:solidFill>
                  <a:srgbClr val="0033CC"/>
                </a:solidFill>
              </a:rPr>
              <a:t>inne wydatki, o ile są niezbędne do prawidłowego funkcjonowania miejsca opieki nad dziećmi do lat 3. </a:t>
            </a:r>
          </a:p>
          <a:p>
            <a:endParaRPr lang="pl-PL" dirty="0"/>
          </a:p>
        </p:txBody>
      </p:sp>
    </p:spTree>
    <p:extLst>
      <p:ext uri="{BB962C8B-B14F-4D97-AF65-F5344CB8AC3E}">
        <p14:creationId xmlns:p14="http://schemas.microsoft.com/office/powerpoint/2010/main" val="3730585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FunduszeEuropejskiePrezentacjaTemplat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41BC98EB-B254-48DE-A757-86CC93C6277F}"/>
    </a:ext>
  </a:extLst>
</a:theme>
</file>

<file path=ppt/theme/theme10.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rastruktura i Środowisko">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BFAF85-3AFF-408A-9214-9771CA74E33C}"/>
    </a:ext>
  </a:extLst>
</a:theme>
</file>

<file path=ppt/theme/theme3.xml><?xml version="1.0" encoding="utf-8"?>
<a:theme xmlns:a="http://schemas.openxmlformats.org/drawingml/2006/main" name="Inteligentny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262E80-C742-4C3A-B4FD-B9DFB2A85E65}"/>
    </a:ext>
  </a:extLst>
</a:theme>
</file>

<file path=ppt/theme/theme4.xml><?xml version="1.0" encoding="utf-8"?>
<a:theme xmlns:a="http://schemas.openxmlformats.org/drawingml/2006/main" name="Rozwój Polski Wschodnie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D6DABCB-300B-4583-9DC2-84BDBB033C22}"/>
    </a:ext>
  </a:extLst>
</a:theme>
</file>

<file path=ppt/theme/theme5.xml><?xml version="1.0" encoding="utf-8"?>
<a:theme xmlns:a="http://schemas.openxmlformats.org/drawingml/2006/main" name="Wiedza Edukacja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3FA2FB3-9C38-4B68-A4DF-76B77B12EB81}"/>
    </a:ext>
  </a:extLst>
</a:theme>
</file>

<file path=ppt/theme/theme6.xml><?xml version="1.0" encoding="utf-8"?>
<a:theme xmlns:a="http://schemas.openxmlformats.org/drawingml/2006/main" name="Polska Cyfrow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A4A928A6-969B-40E6-93A8-BBEF1A2F6A09}"/>
    </a:ext>
  </a:extLst>
</a:theme>
</file>

<file path=ppt/theme/theme7.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8.xml><?xml version="1.0" encoding="utf-8"?>
<a:theme xmlns:a="http://schemas.openxmlformats.org/drawingml/2006/main" name="Pomoc Techniczn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F455CDD5-C0D5-4F1E-9423-3AD99BE16955}"/>
    </a:ext>
  </a:extLst>
</a:theme>
</file>

<file path=ppt/theme/theme9.xml><?xml version="1.0" encoding="utf-8"?>
<a:theme xmlns:a="http://schemas.openxmlformats.org/drawingml/2006/main" name="1_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12293</TotalTime>
  <Words>1163</Words>
  <Application>Microsoft Office PowerPoint</Application>
  <PresentationFormat>Pokaz na ekranie (4:3)</PresentationFormat>
  <Paragraphs>201</Paragraphs>
  <Slides>23</Slides>
  <Notes>22</Notes>
  <HiddenSlides>0</HiddenSlides>
  <MMClips>0</MMClips>
  <ScaleCrop>false</ScaleCrop>
  <HeadingPairs>
    <vt:vector size="6" baseType="variant">
      <vt:variant>
        <vt:lpstr>Używane czcionki</vt:lpstr>
      </vt:variant>
      <vt:variant>
        <vt:i4>5</vt:i4>
      </vt:variant>
      <vt:variant>
        <vt:lpstr>Motyw</vt:lpstr>
      </vt:variant>
      <vt:variant>
        <vt:i4>9</vt:i4>
      </vt:variant>
      <vt:variant>
        <vt:lpstr>Tytuły slajdów</vt:lpstr>
      </vt:variant>
      <vt:variant>
        <vt:i4>23</vt:i4>
      </vt:variant>
    </vt:vector>
  </HeadingPairs>
  <TitlesOfParts>
    <vt:vector size="37" baseType="lpstr">
      <vt:lpstr>Arial</vt:lpstr>
      <vt:lpstr>Calibri</vt:lpstr>
      <vt:lpstr>Times New Roman</vt:lpstr>
      <vt:lpstr>verdana</vt:lpstr>
      <vt:lpstr>Wingdings</vt:lpstr>
      <vt:lpstr>FunduszeEuropejskiePrezentacjaTemplate</vt:lpstr>
      <vt:lpstr>Infrastruktura i Środowisko</vt:lpstr>
      <vt:lpstr>Inteligentny Rozwoj</vt:lpstr>
      <vt:lpstr>Rozwój Polski Wschodniej</vt:lpstr>
      <vt:lpstr>Wiedza Edukacja Rozwoj</vt:lpstr>
      <vt:lpstr>Polska Cyfrowa</vt:lpstr>
      <vt:lpstr>Programy Regionalne</vt:lpstr>
      <vt:lpstr>Pomoc Techniczna</vt:lpstr>
      <vt:lpstr>1_Programy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Na co dofinansowanie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SOWA EFS RPDS  https://generator-efs.dwup.pl </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Zbigniew Ratajczak</dc:creator>
  <cp:lastModifiedBy>Grzegorz Kucharski</cp:lastModifiedBy>
  <cp:revision>499</cp:revision>
  <cp:lastPrinted>2015-05-07T12:58:34Z</cp:lastPrinted>
  <dcterms:created xsi:type="dcterms:W3CDTF">2015-03-25T10:25:25Z</dcterms:created>
  <dcterms:modified xsi:type="dcterms:W3CDTF">2018-01-23T10:40:41Z</dcterms:modified>
</cp:coreProperties>
</file>