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344" r:id="rId5"/>
    <p:sldId id="343" r:id="rId6"/>
    <p:sldId id="342" r:id="rId7"/>
    <p:sldId id="340" r:id="rId8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6374" autoAdjust="0"/>
    <p:restoredTop sz="94660"/>
  </p:normalViewPr>
  <p:slideViewPr>
    <p:cSldViewPr>
      <p:cViewPr varScale="1">
        <p:scale>
          <a:sx n="129" d="100"/>
          <a:sy n="12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4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Stan wdrażania</a:t>
            </a:r>
            <a:r>
              <a:rPr lang="pl-PL" sz="1200" b="1" baseline="0"/>
              <a:t> RPO WD na dzień 31.10.2017 [zł]</a:t>
            </a:r>
            <a:endParaRPr lang="pl-PL" sz="12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00832033280952E-3"/>
                  <c:y val="-2.773649889256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00832033281333E-3"/>
                  <c:y val="-3.1698855877220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00416016640742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253767278251723E-16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Arkusz1!$C$4:$C$8</c:f>
              <c:strCache>
                <c:ptCount val="5"/>
                <c:pt idx="0">
                  <c:v>alokacja</c:v>
                </c:pt>
                <c:pt idx="1">
                  <c:v>wnioski po ocenie formalnej                                               [7 405 512 852]</c:v>
                </c:pt>
                <c:pt idx="2">
                  <c:v>wnioski zatwierdzone                                                       [5 104 763 206]</c:v>
                </c:pt>
                <c:pt idx="3">
                  <c:v>umowy o dofinansowanie                                                 [4 183 175 475]</c:v>
                </c:pt>
                <c:pt idx="4">
                  <c:v>wnioski o płatność                                                                 [756 521 292]</c:v>
                </c:pt>
              </c:strCache>
            </c:strRef>
          </c:cat>
          <c:val>
            <c:numRef>
              <c:f>Arkusz1!$E$4:$E$8</c:f>
              <c:numCache>
                <c:formatCode>0.00%</c:formatCode>
                <c:ptCount val="5"/>
                <c:pt idx="0">
                  <c:v>1</c:v>
                </c:pt>
                <c:pt idx="1">
                  <c:v>0.82425198421271628</c:v>
                </c:pt>
                <c:pt idx="2">
                  <c:v>0.56817283089998716</c:v>
                </c:pt>
                <c:pt idx="3">
                  <c:v>0.4655978261777225</c:v>
                </c:pt>
                <c:pt idx="4">
                  <c:v>8.4202699863741751E-2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804416"/>
        <c:axId val="113805952"/>
        <c:axId val="0"/>
      </c:bar3DChart>
      <c:catAx>
        <c:axId val="11380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805952"/>
        <c:crosses val="autoZero"/>
        <c:auto val="1"/>
        <c:lblAlgn val="ctr"/>
        <c:lblOffset val="100"/>
        <c:noMultiLvlLbl val="0"/>
      </c:catAx>
      <c:valAx>
        <c:axId val="11380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80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Wnioski o dofinansowanie po ocenie</a:t>
            </a:r>
            <a:r>
              <a:rPr lang="pl-PL" sz="1200" b="1" baseline="0"/>
              <a:t> formalnej [dane w zł na podstawie SL]</a:t>
            </a:r>
            <a:endParaRPr lang="pl-PL" sz="12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015616074420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1540114817292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164021164021165E-3"/>
                  <c:y val="-2.584813778075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492063492063492E-3"/>
                  <c:y val="-2.584813778075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1165E-3"/>
                  <c:y val="-3.0156160744209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Arkusz1!$C$17:$C$22</c:f>
              <c:strCache>
                <c:ptCount val="6"/>
                <c:pt idx="0">
                  <c:v>alokacja</c:v>
                </c:pt>
                <c:pt idx="1">
                  <c:v>rok 2016                                                [4 214 382 897]</c:v>
                </c:pt>
                <c:pt idx="2">
                  <c:v>I kw. 2017                                             [5 842 609 243]</c:v>
                </c:pt>
                <c:pt idx="3">
                  <c:v>II kw. 2017                                             [6 386 501 597]</c:v>
                </c:pt>
                <c:pt idx="4">
                  <c:v>III kw. 2017                                             [7 122 512 357]</c:v>
                </c:pt>
                <c:pt idx="5">
                  <c:v>31.10.2017                                                [7 405 512 852]</c:v>
                </c:pt>
              </c:strCache>
            </c:strRef>
          </c:cat>
          <c:val>
            <c:numRef>
              <c:f>Arkusz1!$E$17:$E$22</c:f>
              <c:numCache>
                <c:formatCode>0.00%</c:formatCode>
                <c:ptCount val="6"/>
                <c:pt idx="0">
                  <c:v>1</c:v>
                </c:pt>
                <c:pt idx="1">
                  <c:v>0.46907128980811325</c:v>
                </c:pt>
                <c:pt idx="2">
                  <c:v>0.65029692850398213</c:v>
                </c:pt>
                <c:pt idx="3">
                  <c:v>0.71083349915805361</c:v>
                </c:pt>
                <c:pt idx="4">
                  <c:v>0.79275332584290692</c:v>
                </c:pt>
                <c:pt idx="5">
                  <c:v>0.82425198421271628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38432"/>
        <c:axId val="17139968"/>
        <c:axId val="0"/>
      </c:bar3DChart>
      <c:catAx>
        <c:axId val="171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139968"/>
        <c:crosses val="autoZero"/>
        <c:auto val="1"/>
        <c:lblAlgn val="ctr"/>
        <c:lblOffset val="100"/>
        <c:noMultiLvlLbl val="0"/>
      </c:catAx>
      <c:valAx>
        <c:axId val="171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13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Wnioski zatwierdzone po ocenie projektu [zł]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65936358893723E-3"/>
                  <c:y val="-4.38465302391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65936358894104E-3"/>
                  <c:y val="-3.5874433832070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507549494204655E-17"/>
                  <c:y val="-2.790233742494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6507549494204655E-17"/>
                  <c:y val="-2.790233742494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790233742494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Arkusz1!$C$36:$C$41</c:f>
              <c:strCache>
                <c:ptCount val="6"/>
                <c:pt idx="0">
                  <c:v>alokacja</c:v>
                </c:pt>
                <c:pt idx="1">
                  <c:v>rok 2016                                                [2 475 493 196]</c:v>
                </c:pt>
                <c:pt idx="2">
                  <c:v>I kw. 2017                                             [3 720 382 672]</c:v>
                </c:pt>
                <c:pt idx="3">
                  <c:v>II kw. 2017                                             [4 497 551 939]</c:v>
                </c:pt>
                <c:pt idx="4">
                  <c:v>III kw. 2017                                             [4 965 386 382]</c:v>
                </c:pt>
                <c:pt idx="5">
                  <c:v>31.10.2017                                                [5 104 763 206]</c:v>
                </c:pt>
              </c:strCache>
            </c:strRef>
          </c:cat>
          <c:val>
            <c:numRef>
              <c:f>Arkusz1!$E$36:$E$41</c:f>
              <c:numCache>
                <c:formatCode>0.00%</c:formatCode>
                <c:ptCount val="6"/>
                <c:pt idx="0">
                  <c:v>1</c:v>
                </c:pt>
                <c:pt idx="1">
                  <c:v>0.27552854468575083</c:v>
                </c:pt>
                <c:pt idx="2">
                  <c:v>0.41408783710114672</c:v>
                </c:pt>
                <c:pt idx="3">
                  <c:v>0.50058870790014764</c:v>
                </c:pt>
                <c:pt idx="4">
                  <c:v>0.5526598440446312</c:v>
                </c:pt>
                <c:pt idx="5">
                  <c:v>0.56817283089998716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07872"/>
        <c:axId val="31009408"/>
        <c:axId val="0"/>
      </c:bar3DChart>
      <c:catAx>
        <c:axId val="3100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009408"/>
        <c:crosses val="autoZero"/>
        <c:auto val="1"/>
        <c:lblAlgn val="ctr"/>
        <c:lblOffset val="100"/>
        <c:noMultiLvlLbl val="0"/>
      </c:catAx>
      <c:valAx>
        <c:axId val="3100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00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Podpisane umowy o dofinansowanie [zł]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3492063492063882E-3"/>
                  <c:y val="-5.738880053791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656084656084662E-3"/>
                  <c:y val="-4.591104043033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600514486979003E-17"/>
                  <c:y val="-4.5911040430334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164021164020389E-3"/>
                  <c:y val="-4.5911040430334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2085120394473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Arkusz1!$C$56:$C$61</c:f>
              <c:strCache>
                <c:ptCount val="6"/>
                <c:pt idx="0">
                  <c:v>alokacja</c:v>
                </c:pt>
                <c:pt idx="1">
                  <c:v>rok 2016                                                [1 828 656 828]</c:v>
                </c:pt>
                <c:pt idx="2">
                  <c:v>I kw. 2017                                             [2 336 994 652]</c:v>
                </c:pt>
                <c:pt idx="3">
                  <c:v>II kw. 2017                                             [3 125 396 387]</c:v>
                </c:pt>
                <c:pt idx="4">
                  <c:v>III kw. 2017                                             [3 935 021 501]</c:v>
                </c:pt>
                <c:pt idx="5">
                  <c:v>31.10.2017                                                [4 183 175 475]</c:v>
                </c:pt>
              </c:strCache>
            </c:strRef>
          </c:cat>
          <c:val>
            <c:numRef>
              <c:f>Arkusz1!$E$56:$E$61</c:f>
              <c:numCache>
                <c:formatCode>0.00%</c:formatCode>
                <c:ptCount val="6"/>
                <c:pt idx="0">
                  <c:v>1</c:v>
                </c:pt>
                <c:pt idx="1">
                  <c:v>0.2035340494422031</c:v>
                </c:pt>
                <c:pt idx="2">
                  <c:v>0.26011331254894821</c:v>
                </c:pt>
                <c:pt idx="3">
                  <c:v>0.34786438495071254</c:v>
                </c:pt>
                <c:pt idx="4">
                  <c:v>0.43797767217844891</c:v>
                </c:pt>
                <c:pt idx="5">
                  <c:v>0.4655978261777225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68736"/>
        <c:axId val="105270272"/>
        <c:axId val="0"/>
      </c:bar3DChart>
      <c:catAx>
        <c:axId val="1052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270272"/>
        <c:crosses val="autoZero"/>
        <c:auto val="1"/>
        <c:lblAlgn val="ctr"/>
        <c:lblOffset val="100"/>
        <c:noMultiLvlLbl val="0"/>
      </c:catAx>
      <c:valAx>
        <c:axId val="10527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2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Wnioski beneficjentów</a:t>
            </a:r>
            <a:r>
              <a:rPr lang="pl-PL" sz="1200" b="1" baseline="0"/>
              <a:t> o płatność [zł]</a:t>
            </a:r>
            <a:endParaRPr lang="pl-PL" sz="12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253774747102328E-17"/>
                  <c:y val="-5.186384854939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18638485493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889788641204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321987379116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6185835928510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Arkusz1!$C$75:$C$80</c:f>
              <c:strCache>
                <c:ptCount val="6"/>
                <c:pt idx="0">
                  <c:v>alokacja</c:v>
                </c:pt>
                <c:pt idx="1">
                  <c:v>rok 2016                                                [276 311 832]</c:v>
                </c:pt>
                <c:pt idx="2">
                  <c:v>I kw. 2017                                             [305 352 229]</c:v>
                </c:pt>
                <c:pt idx="3">
                  <c:v>II kw. 2017                                             [398 566 302]</c:v>
                </c:pt>
                <c:pt idx="4">
                  <c:v>III kw. 2017                                             [580 089 008]</c:v>
                </c:pt>
                <c:pt idx="5">
                  <c:v>31.10.2017                                                [756 521 292]</c:v>
                </c:pt>
              </c:strCache>
            </c:strRef>
          </c:cat>
          <c:val>
            <c:numRef>
              <c:f>Arkusz1!$E$75:$E$80</c:f>
              <c:numCache>
                <c:formatCode>0.00%</c:formatCode>
                <c:ptCount val="6"/>
                <c:pt idx="0">
                  <c:v>1</c:v>
                </c:pt>
                <c:pt idx="1">
                  <c:v>3.0754193577841558E-2</c:v>
                </c:pt>
                <c:pt idx="2">
                  <c:v>3.3986461933672843E-2</c:v>
                </c:pt>
                <c:pt idx="3">
                  <c:v>4.436141990949001E-2</c:v>
                </c:pt>
                <c:pt idx="4">
                  <c:v>6.456534819837205E-2</c:v>
                </c:pt>
                <c:pt idx="5">
                  <c:v>8.4202699863741751E-2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633664"/>
        <c:axId val="105635200"/>
        <c:axId val="0"/>
      </c:bar3DChart>
      <c:catAx>
        <c:axId val="1056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5200"/>
        <c:crosses val="autoZero"/>
        <c:auto val="1"/>
        <c:lblAlgn val="ctr"/>
        <c:lblOffset val="100"/>
        <c:noMultiLvlLbl val="0"/>
      </c:catAx>
      <c:valAx>
        <c:axId val="10563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291" y="1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/>
          <a:lstStyle>
            <a:lvl1pPr algn="r">
              <a:defRPr sz="1200"/>
            </a:lvl1pPr>
          </a:lstStyle>
          <a:p>
            <a:fld id="{8A291006-AB31-4230-8ED5-287C3DE15C0A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287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291" y="9442287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 anchor="b"/>
          <a:lstStyle>
            <a:lvl1pPr algn="r">
              <a:defRPr sz="1200"/>
            </a:lvl1pPr>
          </a:lstStyle>
          <a:p>
            <a:fld id="{00373491-52D2-4F1B-BFA4-3E6A3EC67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73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291" y="1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/>
          <a:lstStyle>
            <a:lvl1pPr algn="r">
              <a:defRPr sz="1200"/>
            </a:lvl1pPr>
          </a:lstStyle>
          <a:p>
            <a:fld id="{3A36BD83-D6AD-4311-9A11-3151D8A27AA5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4" tIns="45917" rIns="91834" bIns="459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40" y="4721939"/>
            <a:ext cx="5448308" cy="4473416"/>
          </a:xfrm>
          <a:prstGeom prst="rect">
            <a:avLst/>
          </a:prstGeom>
        </p:spPr>
        <p:txBody>
          <a:bodyPr vert="horz" lIns="91834" tIns="45917" rIns="91834" bIns="45917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287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291" y="9442287"/>
            <a:ext cx="2950900" cy="497046"/>
          </a:xfrm>
          <a:prstGeom prst="rect">
            <a:avLst/>
          </a:prstGeom>
        </p:spPr>
        <p:txBody>
          <a:bodyPr vert="horz" lIns="91834" tIns="45917" rIns="91834" bIns="45917" rtlCol="0" anchor="b"/>
          <a:lstStyle>
            <a:lvl1pPr algn="r">
              <a:defRPr sz="1200"/>
            </a:lvl1pPr>
          </a:lstStyle>
          <a:p>
            <a:fld id="{84D52708-FFD7-44B6-B780-EA6B929F4D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92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251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Stan wdrażania RPO WD 2014-2020</a:t>
            </a:r>
            <a:br>
              <a:rPr lang="pl-PL" b="1" dirty="0"/>
            </a:br>
            <a:r>
              <a:rPr lang="pl-PL" b="1" dirty="0"/>
              <a:t>na </a:t>
            </a:r>
            <a:r>
              <a:rPr lang="pl-PL" b="1"/>
              <a:t>dzień </a:t>
            </a:r>
            <a:r>
              <a:rPr lang="pl-PL" b="1" smtClean="0"/>
              <a:t>31.10.2017 </a:t>
            </a:r>
            <a:r>
              <a:rPr lang="pl-PL" b="1" dirty="0"/>
              <a:t>r.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164942"/>
              </p:ext>
            </p:extLst>
          </p:nvPr>
        </p:nvGraphicFramePr>
        <p:xfrm>
          <a:off x="467544" y="1340768"/>
          <a:ext cx="820891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180879"/>
              </p:ext>
            </p:extLst>
          </p:nvPr>
        </p:nvGraphicFramePr>
        <p:xfrm>
          <a:off x="467544" y="1268760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159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452228"/>
              </p:ext>
            </p:extLst>
          </p:nvPr>
        </p:nvGraphicFramePr>
        <p:xfrm>
          <a:off x="467544" y="1268760"/>
          <a:ext cx="8352928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536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150898"/>
              </p:ext>
            </p:extLst>
          </p:nvPr>
        </p:nvGraphicFramePr>
        <p:xfrm>
          <a:off x="395536" y="126876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030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469302"/>
              </p:ext>
            </p:extLst>
          </p:nvPr>
        </p:nvGraphicFramePr>
        <p:xfrm>
          <a:off x="395536" y="1340768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28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683568" y="292494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65195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102</Words>
  <Application>Microsoft Office PowerPoint</Application>
  <PresentationFormat>Pokaz na ekranie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Stan wdrażania RPO WD 2014-2020 na dzień 31.10.2017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157</cp:revision>
  <cp:lastPrinted>2017-11-30T06:13:54Z</cp:lastPrinted>
  <dcterms:created xsi:type="dcterms:W3CDTF">2015-04-22T07:48:15Z</dcterms:created>
  <dcterms:modified xsi:type="dcterms:W3CDTF">2017-12-04T09:29:01Z</dcterms:modified>
</cp:coreProperties>
</file>