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>
                <a:latin typeface="+mn-lt"/>
              </a:defRPr>
            </a:pPr>
            <a:r>
              <a:rPr lang="pl-PL" sz="1000">
                <a:latin typeface="+mn-lt"/>
              </a:rPr>
              <a:t>Stopień</a:t>
            </a:r>
            <a:r>
              <a:rPr lang="pl-PL" sz="1000" baseline="0">
                <a:latin typeface="+mn-lt"/>
              </a:rPr>
              <a:t> realizacji zobowiązań UE jako procent alokacji z UE</a:t>
            </a:r>
            <a:endParaRPr lang="pl-PL" sz="1000">
              <a:latin typeface="+mn-lt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2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1.7216645347950962E-2"/>
                  <c:y val="-3.3500837520938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477763565300642E-2"/>
                  <c:y val="-3.6850921273031828E-2"/>
                </c:manualLayout>
              </c:layout>
              <c:spPr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rgbClr val="0070C0"/>
                  </a:solidFill>
                </a:ln>
              </c:spPr>
              <c:txPr>
                <a:bodyPr/>
                <a:lstStyle/>
                <a:p>
                  <a:pPr>
                    <a:defRPr sz="1200" b="1"/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5303684753734189E-2"/>
                  <c:y val="-4.0201005025125629E-2"/>
                </c:manualLayout>
              </c:layout>
              <c:spPr>
                <a:solidFill>
                  <a:schemeClr val="accent4">
                    <a:lumMod val="20000"/>
                    <a:lumOff val="80000"/>
                  </a:schemeClr>
                </a:solidFill>
                <a:ln>
                  <a:solidFill>
                    <a:srgbClr val="7030A0"/>
                  </a:solidFill>
                </a:ln>
              </c:spPr>
              <c:txPr>
                <a:bodyPr/>
                <a:lstStyle/>
                <a:p>
                  <a:pPr>
                    <a:defRPr sz="1200" b="1"/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1477763565300642E-2"/>
                  <c:y val="-3.0150753768844279E-2"/>
                </c:manualLayout>
              </c:layout>
              <c:spPr>
                <a:solidFill>
                  <a:srgbClr val="FFFFCC"/>
                </a:solidFill>
                <a:ln>
                  <a:solidFill>
                    <a:srgbClr val="FFC000"/>
                  </a:solidFill>
                </a:ln>
              </c:spPr>
              <c:txPr>
                <a:bodyPr/>
                <a:lstStyle/>
                <a:p>
                  <a:pPr>
                    <a:defRPr sz="1200" b="1"/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9.5648029710840767E-3"/>
                  <c:y val="-2.6800670016751033E-2"/>
                </c:manualLayout>
              </c:layout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solidFill>
                    <a:srgbClr val="FF0000"/>
                  </a:solidFill>
                </a:ln>
              </c:spPr>
              <c:txPr>
                <a:bodyPr/>
                <a:lstStyle/>
                <a:p>
                  <a:pPr>
                    <a:defRPr sz="1200" b="1"/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rgbClr val="00B050"/>
                </a:solidFill>
              </a:ln>
            </c:spPr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'info marsząłek listopa 2017'!$A$4:$A$7</c:f>
              <c:strCache>
                <c:ptCount val="4"/>
                <c:pt idx="0">
                  <c:v>Alokacja w naborach                                                                      [7 256 568 881,80 PLN]</c:v>
                </c:pt>
                <c:pt idx="1">
                  <c:v>Projekty wybrane do dofinansowania                                                                   [5 104 763 205,75 PLN]</c:v>
                </c:pt>
                <c:pt idx="2">
                  <c:v>Umowy o dofinansowanie                                                    [4 183 175 474,94 PLN]</c:v>
                </c:pt>
                <c:pt idx="3">
                  <c:v>Wnioski o płatność                                                            [756 521 294,96 PLN]</c:v>
                </c:pt>
              </c:strCache>
            </c:strRef>
          </c:cat>
          <c:val>
            <c:numRef>
              <c:f>'info marsząłek listopa 2017'!$E$4:$E$7</c:f>
              <c:numCache>
                <c:formatCode>0.00%</c:formatCode>
                <c:ptCount val="4"/>
                <c:pt idx="0">
                  <c:v>0.80423719225600965</c:v>
                </c:pt>
                <c:pt idx="1">
                  <c:v>0.56575504134176946</c:v>
                </c:pt>
                <c:pt idx="2">
                  <c:v>0.46361653192843882</c:v>
                </c:pt>
                <c:pt idx="3">
                  <c:v>8.3844385637097327E-2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1434112"/>
        <c:axId val="211456384"/>
        <c:axId val="0"/>
      </c:bar3DChart>
      <c:catAx>
        <c:axId val="211434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pl-PL"/>
          </a:p>
        </c:txPr>
        <c:crossAx val="211456384"/>
        <c:crosses val="autoZero"/>
        <c:auto val="1"/>
        <c:lblAlgn val="ctr"/>
        <c:lblOffset val="100"/>
        <c:noMultiLvlLbl val="0"/>
      </c:catAx>
      <c:valAx>
        <c:axId val="211456384"/>
        <c:scaling>
          <c:orientation val="minMax"/>
          <c:max val="0.70000000000000007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pl-PL"/>
          </a:p>
        </c:txPr>
        <c:crossAx val="211434112"/>
        <c:crosses val="autoZero"/>
        <c:crossBetween val="between"/>
      </c:valAx>
    </c:plotArea>
    <c:plotVisOnly val="1"/>
    <c:dispBlanksAs val="gap"/>
    <c:showDLblsOverMax val="0"/>
  </c:chart>
  <c:spPr>
    <a:ln>
      <a:solidFill>
        <a:sysClr val="window" lastClr="FFFFFF"/>
      </a:soli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491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287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046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6975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590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845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928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991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763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574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286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0BA3F-33EE-4B10-A7A9-11EA9EFA526F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985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47251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S</a:t>
            </a:r>
            <a:r>
              <a:rPr lang="pl-PL" b="1" dirty="0" smtClean="0"/>
              <a:t>tan wdrażania RPO WD 2014-2020</a:t>
            </a:r>
            <a:br>
              <a:rPr lang="pl-PL" b="1" dirty="0" smtClean="0"/>
            </a:br>
            <a:r>
              <a:rPr lang="pl-PL" b="1" dirty="0" smtClean="0"/>
              <a:t>na dzień 31.10.2017 r.</a:t>
            </a:r>
            <a:endParaRPr lang="pl-PL" b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656"/>
            <a:ext cx="4660401" cy="45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491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588079"/>
            <a:ext cx="8784976" cy="486525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pl-PL" sz="900" dirty="0" smtClean="0"/>
          </a:p>
          <a:p>
            <a:pPr marL="0" indent="0" algn="just">
              <a:buNone/>
            </a:pPr>
            <a:r>
              <a:rPr lang="pl-PL" sz="2000" dirty="0" smtClean="0"/>
              <a:t>W </a:t>
            </a:r>
            <a:r>
              <a:rPr lang="pl-PL" sz="2000" dirty="0"/>
              <a:t>ramach Programu ogłoszono </a:t>
            </a:r>
            <a:r>
              <a:rPr lang="pl-PL" sz="2000" dirty="0" smtClean="0"/>
              <a:t>266 naborów wniosków o </a:t>
            </a:r>
            <a:r>
              <a:rPr lang="pl-PL" sz="2000" dirty="0"/>
              <a:t>dofinansowanie na kwotę alokacji ze środków </a:t>
            </a:r>
            <a:r>
              <a:rPr lang="pl-PL" sz="2000" dirty="0" smtClean="0"/>
              <a:t>UE </a:t>
            </a:r>
            <a:r>
              <a:rPr lang="pl-PL" sz="2000" dirty="0"/>
              <a:t>w wysokości ponad </a:t>
            </a:r>
            <a:r>
              <a:rPr lang="pl-PL" sz="2000" dirty="0" smtClean="0"/>
              <a:t>7 </a:t>
            </a:r>
            <a:r>
              <a:rPr lang="pl-PL" sz="2000" dirty="0"/>
              <a:t>miliardów </a:t>
            </a:r>
            <a:r>
              <a:rPr lang="pl-PL" sz="2000" dirty="0" smtClean="0"/>
              <a:t>257 milionów </a:t>
            </a:r>
            <a:r>
              <a:rPr lang="pl-PL" sz="2000" dirty="0"/>
              <a:t>zł, tj. </a:t>
            </a:r>
            <a:r>
              <a:rPr lang="pl-PL" sz="2000" dirty="0" smtClean="0"/>
              <a:t>ponad 80% </a:t>
            </a:r>
            <a:r>
              <a:rPr lang="pl-PL" sz="2000" dirty="0"/>
              <a:t>alokacji </a:t>
            </a:r>
            <a:r>
              <a:rPr lang="pl-PL" sz="2000" dirty="0" smtClean="0"/>
              <a:t>Programu*.</a:t>
            </a:r>
            <a:endParaRPr lang="pl-PL" sz="2000" dirty="0"/>
          </a:p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r>
              <a:rPr lang="pl-PL" sz="2000" dirty="0"/>
              <a:t>W trybie konkursowym ogłoszono </a:t>
            </a:r>
            <a:r>
              <a:rPr lang="pl-PL" sz="2000" dirty="0" smtClean="0"/>
              <a:t>234 nabory, </a:t>
            </a:r>
            <a:r>
              <a:rPr lang="pl-PL" sz="2000" dirty="0"/>
              <a:t>w tym:</a:t>
            </a:r>
          </a:p>
          <a:p>
            <a:pPr algn="just"/>
            <a:r>
              <a:rPr lang="pl-PL" sz="2000" dirty="0" smtClean="0"/>
              <a:t>w </a:t>
            </a:r>
            <a:r>
              <a:rPr lang="pl-PL" sz="2000" dirty="0"/>
              <a:t>ramach EFRR ogłoszono </a:t>
            </a:r>
            <a:r>
              <a:rPr lang="pl-PL" sz="2000" dirty="0" smtClean="0"/>
              <a:t>145 naborów, </a:t>
            </a:r>
            <a:r>
              <a:rPr lang="pl-PL" sz="2000" dirty="0"/>
              <a:t>na kwotę ponad 4 </a:t>
            </a:r>
            <a:r>
              <a:rPr lang="pl-PL" sz="2000" dirty="0" smtClean="0"/>
              <a:t>miliardów                      443 milionów </a:t>
            </a:r>
            <a:r>
              <a:rPr lang="pl-PL" sz="2000" dirty="0"/>
              <a:t>zł, co stanowi ponad </a:t>
            </a:r>
            <a:r>
              <a:rPr lang="pl-PL" sz="2000" dirty="0" smtClean="0"/>
              <a:t>68% </a:t>
            </a:r>
            <a:r>
              <a:rPr lang="pl-PL" sz="2000" dirty="0"/>
              <a:t>alokacji </a:t>
            </a:r>
            <a:r>
              <a:rPr lang="pl-PL" sz="2000" dirty="0" smtClean="0"/>
              <a:t>Funduszu</a:t>
            </a:r>
          </a:p>
          <a:p>
            <a:pPr algn="just"/>
            <a:r>
              <a:rPr lang="pl-PL" sz="2000" dirty="0" smtClean="0"/>
              <a:t>w </a:t>
            </a:r>
            <a:r>
              <a:rPr lang="pl-PL" sz="2000" dirty="0"/>
              <a:t>ramach EFS ogłoszono </a:t>
            </a:r>
            <a:r>
              <a:rPr lang="pl-PL" sz="2000" dirty="0" smtClean="0"/>
              <a:t>89 </a:t>
            </a:r>
            <a:r>
              <a:rPr lang="pl-PL" sz="2000" dirty="0"/>
              <a:t>naborów, na kwotę </a:t>
            </a:r>
            <a:r>
              <a:rPr lang="pl-PL" sz="2000" dirty="0" smtClean="0"/>
              <a:t>ponad  1 miliarda 346 </a:t>
            </a:r>
            <a:r>
              <a:rPr lang="pl-PL" sz="2000" dirty="0"/>
              <a:t>milionów zł, co stanowi ponad </a:t>
            </a:r>
            <a:r>
              <a:rPr lang="pl-PL" sz="2000" dirty="0" smtClean="0"/>
              <a:t>53% </a:t>
            </a:r>
            <a:r>
              <a:rPr lang="pl-PL" sz="2000" dirty="0"/>
              <a:t>alokacji Funduszu</a:t>
            </a:r>
            <a:r>
              <a:rPr lang="pl-PL" sz="2000" dirty="0" smtClean="0"/>
              <a:t>.</a:t>
            </a:r>
            <a:endParaRPr lang="pl-PL" sz="2000" dirty="0"/>
          </a:p>
          <a:p>
            <a:pPr marL="0" indent="0" algn="just">
              <a:buNone/>
            </a:pPr>
            <a:endParaRPr lang="pl-PL" sz="2000" dirty="0" smtClean="0"/>
          </a:p>
          <a:p>
            <a:pPr marL="0" indent="0" algn="just">
              <a:buNone/>
            </a:pPr>
            <a:r>
              <a:rPr lang="pl-PL" sz="2000" dirty="0" smtClean="0"/>
              <a:t>W trybie pozakonkursowym ogłoszono 32 nabory, w tym:</a:t>
            </a:r>
          </a:p>
          <a:p>
            <a:pPr algn="just"/>
            <a:r>
              <a:rPr lang="pl-PL" sz="2000" dirty="0"/>
              <a:t>w</a:t>
            </a:r>
            <a:r>
              <a:rPr lang="pl-PL" sz="2000" dirty="0" smtClean="0"/>
              <a:t> ramach </a:t>
            </a:r>
            <a:r>
              <a:rPr lang="pl-PL" sz="2000" dirty="0"/>
              <a:t>EFRR ogłoszono </a:t>
            </a:r>
            <a:r>
              <a:rPr lang="pl-PL" sz="2000" dirty="0" smtClean="0"/>
              <a:t>21 </a:t>
            </a:r>
            <a:r>
              <a:rPr lang="pl-PL" sz="2000" dirty="0"/>
              <a:t>naborów, na kwotę ponad </a:t>
            </a:r>
            <a:r>
              <a:rPr lang="pl-PL" sz="2000" dirty="0" smtClean="0"/>
              <a:t>1 miliarda 127 milionów </a:t>
            </a:r>
            <a:r>
              <a:rPr lang="pl-PL" sz="2000" dirty="0"/>
              <a:t>zł, co stanowi ponad </a:t>
            </a:r>
            <a:r>
              <a:rPr lang="pl-PL" sz="2000" dirty="0" smtClean="0"/>
              <a:t>17% </a:t>
            </a:r>
            <a:r>
              <a:rPr lang="pl-PL" sz="2000" dirty="0"/>
              <a:t>alokacji </a:t>
            </a:r>
            <a:r>
              <a:rPr lang="pl-PL" sz="2000" dirty="0" smtClean="0"/>
              <a:t>Funduszu</a:t>
            </a:r>
          </a:p>
          <a:p>
            <a:pPr algn="just"/>
            <a:r>
              <a:rPr lang="pl-PL" sz="2000" dirty="0"/>
              <a:t>w ramach EFS ogłoszono </a:t>
            </a:r>
            <a:r>
              <a:rPr lang="pl-PL" sz="2000" dirty="0" smtClean="0"/>
              <a:t>11 </a:t>
            </a:r>
            <a:r>
              <a:rPr lang="pl-PL" sz="2000" dirty="0"/>
              <a:t>naborów, na kwotę ponad  </a:t>
            </a:r>
            <a:r>
              <a:rPr lang="pl-PL" sz="2000" dirty="0" smtClean="0"/>
              <a:t>340 milionów </a:t>
            </a:r>
            <a:r>
              <a:rPr lang="pl-PL" sz="2000" dirty="0"/>
              <a:t>zł, co stanowi ponad </a:t>
            </a:r>
            <a:r>
              <a:rPr lang="pl-PL" sz="2000" dirty="0" smtClean="0"/>
              <a:t>13% </a:t>
            </a:r>
            <a:r>
              <a:rPr lang="pl-PL" sz="2000" dirty="0"/>
              <a:t>alokacji Funduszu.</a:t>
            </a:r>
          </a:p>
          <a:p>
            <a:pPr marL="0" indent="0" algn="just">
              <a:buNone/>
            </a:pPr>
            <a:endParaRPr lang="pl-PL" sz="1000" dirty="0" smtClean="0"/>
          </a:p>
          <a:p>
            <a:pPr marL="0" indent="0" algn="just">
              <a:buNone/>
            </a:pPr>
            <a:endParaRPr lang="pl-PL" sz="1000" dirty="0" smtClean="0"/>
          </a:p>
          <a:p>
            <a:pPr marL="0" indent="0" algn="just">
              <a:buNone/>
            </a:pPr>
            <a:endParaRPr lang="pl-PL" sz="1000" dirty="0"/>
          </a:p>
          <a:p>
            <a:pPr marL="0" indent="0" algn="just">
              <a:buNone/>
            </a:pPr>
            <a:r>
              <a:rPr lang="pl-PL" sz="1000" dirty="0" smtClean="0"/>
              <a:t>*</a:t>
            </a:r>
            <a:r>
              <a:rPr lang="pl-PL" sz="1000" dirty="0"/>
              <a:t>do obliczeń zastosowano wartość alokacji bez rezerwy wykonania</a:t>
            </a:r>
          </a:p>
          <a:p>
            <a:pPr marL="0" indent="0" algn="just">
              <a:buNone/>
            </a:pPr>
            <a:endParaRPr lang="pl-PL" sz="2000" dirty="0"/>
          </a:p>
          <a:p>
            <a:pPr algn="just"/>
            <a:endParaRPr lang="pl-PL" sz="2000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945940" y="1013664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Nabory wniosków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1270304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505"/>
            <a:ext cx="8229600" cy="4824831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l-PL" dirty="0"/>
              <a:t>W ramach naborów </a:t>
            </a:r>
            <a:r>
              <a:rPr lang="pl-PL" u="sng" dirty="0"/>
              <a:t>w trybie konkursowym </a:t>
            </a:r>
            <a:r>
              <a:rPr lang="pl-PL" dirty="0"/>
              <a:t>zakończono przyjmowanie wniosków </a:t>
            </a:r>
            <a:r>
              <a:rPr lang="pl-PL" dirty="0" smtClean="0"/>
              <a:t>        o </a:t>
            </a:r>
            <a:r>
              <a:rPr lang="pl-PL" dirty="0"/>
              <a:t>dofinansowanie dla </a:t>
            </a:r>
            <a:r>
              <a:rPr lang="pl-PL" dirty="0" smtClean="0"/>
              <a:t>223 </a:t>
            </a:r>
            <a:r>
              <a:rPr lang="pl-PL" dirty="0"/>
              <a:t>naborów.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Złożono </a:t>
            </a:r>
            <a:r>
              <a:rPr lang="pl-PL" dirty="0" smtClean="0"/>
              <a:t>6 322 wnioski </a:t>
            </a:r>
            <a:r>
              <a:rPr lang="pl-PL" dirty="0"/>
              <a:t>o dofinansowanie, w których wartość unijnego dofinansowania to ponad </a:t>
            </a:r>
            <a:r>
              <a:rPr lang="pl-PL" dirty="0" smtClean="0"/>
              <a:t>11 </a:t>
            </a:r>
            <a:r>
              <a:rPr lang="pl-PL" dirty="0"/>
              <a:t>miliardów </a:t>
            </a:r>
            <a:r>
              <a:rPr lang="pl-PL" dirty="0" smtClean="0"/>
              <a:t>835 </a:t>
            </a:r>
            <a:r>
              <a:rPr lang="pl-PL" dirty="0"/>
              <a:t>milionów zł, co stanowi </a:t>
            </a:r>
            <a:r>
              <a:rPr lang="pl-PL" dirty="0" smtClean="0"/>
              <a:t>204% </a:t>
            </a:r>
            <a:r>
              <a:rPr lang="pl-PL" dirty="0"/>
              <a:t>alokacji przeznaczonej na te nabory, w tym:</a:t>
            </a:r>
          </a:p>
          <a:p>
            <a:pPr marL="0" indent="0" algn="just">
              <a:buNone/>
            </a:pPr>
            <a:r>
              <a:rPr lang="pl-PL" dirty="0" smtClean="0"/>
              <a:t>• w </a:t>
            </a:r>
            <a:r>
              <a:rPr lang="pl-PL" dirty="0"/>
              <a:t>ramach EFRR w 145 naborach wpłynęło 4 187 wniosków, w których wartość unijnego dofinansowania wyniosła ponad 9 miliardów 392 miliony zł, co stanowi 211% alokacji przeznaczonej na </a:t>
            </a:r>
            <a:r>
              <a:rPr lang="pl-PL" dirty="0" smtClean="0"/>
              <a:t>nabory, </a:t>
            </a: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• w </a:t>
            </a:r>
            <a:r>
              <a:rPr lang="pl-PL" dirty="0"/>
              <a:t>ramach EFS w 89 naborach wpłynęło 2 135 wniosków o wartości dofinansowania ponad 2 miliardy 442 miliony zł, co stanowi 181% alokacji przeznaczonej na nabory.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Jednocześnie </a:t>
            </a:r>
            <a:r>
              <a:rPr lang="pl-PL" u="sng" dirty="0"/>
              <a:t>poza trybem konkursowym </a:t>
            </a:r>
            <a:r>
              <a:rPr lang="pl-PL" dirty="0"/>
              <a:t>złożono </a:t>
            </a:r>
            <a:r>
              <a:rPr lang="pl-PL" dirty="0" smtClean="0"/>
              <a:t>122 wnioski </a:t>
            </a:r>
            <a:r>
              <a:rPr lang="pl-PL" dirty="0"/>
              <a:t>na realizację projektów pozakonkursowych o wartości </a:t>
            </a:r>
            <a:r>
              <a:rPr lang="pl-PL" dirty="0" smtClean="0"/>
              <a:t>dofinansowania </a:t>
            </a:r>
            <a:r>
              <a:rPr lang="pl-PL" dirty="0"/>
              <a:t>1 miliard </a:t>
            </a:r>
            <a:r>
              <a:rPr lang="pl-PL" dirty="0" smtClean="0"/>
              <a:t>341 milionów </a:t>
            </a:r>
            <a:r>
              <a:rPr lang="pl-PL" dirty="0"/>
              <a:t>zł, w tym:</a:t>
            </a:r>
          </a:p>
          <a:p>
            <a:pPr marL="0" indent="0" algn="just">
              <a:buNone/>
            </a:pPr>
            <a:r>
              <a:rPr lang="pl-PL" dirty="0" smtClean="0"/>
              <a:t>• w </a:t>
            </a:r>
            <a:r>
              <a:rPr lang="pl-PL" dirty="0"/>
              <a:t>ramach EFRR wpłynęło </a:t>
            </a:r>
            <a:r>
              <a:rPr lang="pl-PL" dirty="0" smtClean="0"/>
              <a:t>19 </a:t>
            </a:r>
            <a:r>
              <a:rPr lang="pl-PL" dirty="0"/>
              <a:t>wniosków na kwotę dofinansowania z Unii </a:t>
            </a:r>
            <a:r>
              <a:rPr lang="pl-PL" dirty="0" smtClean="0"/>
              <a:t>                       1 miliard 53 miliony </a:t>
            </a:r>
            <a:r>
              <a:rPr lang="pl-PL" dirty="0"/>
              <a:t>zł,</a:t>
            </a:r>
          </a:p>
          <a:p>
            <a:pPr marL="0" indent="0" algn="just">
              <a:buNone/>
            </a:pPr>
            <a:r>
              <a:rPr lang="pl-PL" dirty="0" smtClean="0"/>
              <a:t>• w </a:t>
            </a:r>
            <a:r>
              <a:rPr lang="pl-PL" dirty="0"/>
              <a:t>ramach EFS wpłynęło </a:t>
            </a:r>
            <a:r>
              <a:rPr lang="pl-PL" dirty="0" smtClean="0"/>
              <a:t>103 wnioski </a:t>
            </a:r>
            <a:r>
              <a:rPr lang="pl-PL" dirty="0"/>
              <a:t>o wartości dofinansowania z Unii </a:t>
            </a:r>
            <a:r>
              <a:rPr lang="pl-PL" dirty="0" smtClean="0"/>
              <a:t>blisko             289 </a:t>
            </a:r>
            <a:r>
              <a:rPr lang="pl-PL" dirty="0"/>
              <a:t>milionów zł.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1124744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Nabory zakończone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629371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3204" y="191683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W roku 2017 zaplanowano jeszcze ogłoszenie </a:t>
            </a:r>
            <a:r>
              <a:rPr lang="pl-PL" dirty="0" smtClean="0"/>
              <a:t>7 </a:t>
            </a:r>
            <a:r>
              <a:rPr lang="pl-PL" dirty="0"/>
              <a:t>nowych naborów o łącznej alokacji </a:t>
            </a:r>
            <a:r>
              <a:rPr lang="pl-PL" dirty="0" smtClean="0"/>
              <a:t>94 </a:t>
            </a:r>
            <a:r>
              <a:rPr lang="pl-PL" dirty="0"/>
              <a:t>milionów złotych, co stanowi </a:t>
            </a:r>
            <a:r>
              <a:rPr lang="pl-PL" dirty="0" smtClean="0"/>
              <a:t>1,05% </a:t>
            </a:r>
            <a:r>
              <a:rPr lang="pl-PL" dirty="0"/>
              <a:t>alokacji Programu. Nabory zostaną ogłoszone na realizację projektów m.in. w </a:t>
            </a:r>
            <a:r>
              <a:rPr lang="pl-PL" dirty="0" smtClean="0"/>
              <a:t>zakresie:</a:t>
            </a:r>
          </a:p>
          <a:p>
            <a:pPr algn="just"/>
            <a:r>
              <a:rPr lang="pl-PL" dirty="0" smtClean="0"/>
              <a:t>rozwoju </a:t>
            </a:r>
            <a:r>
              <a:rPr lang="pl-PL" dirty="0"/>
              <a:t>przedsiębiorczości,</a:t>
            </a:r>
          </a:p>
          <a:p>
            <a:pPr algn="just"/>
            <a:r>
              <a:rPr lang="pl-PL" dirty="0" smtClean="0"/>
              <a:t>kogeneracji</a:t>
            </a:r>
            <a:r>
              <a:rPr lang="pl-PL" dirty="0"/>
              <a:t>, </a:t>
            </a:r>
            <a:r>
              <a:rPr lang="pl-PL" dirty="0" err="1"/>
              <a:t>trigeneracji</a:t>
            </a:r>
            <a:r>
              <a:rPr lang="pl-PL" dirty="0"/>
              <a:t> i sieci ciepłowniczych,</a:t>
            </a:r>
          </a:p>
          <a:p>
            <a:pPr algn="just"/>
            <a:r>
              <a:rPr lang="pl-PL" dirty="0" smtClean="0"/>
              <a:t>rewitalizacji </a:t>
            </a:r>
            <a:r>
              <a:rPr lang="pl-PL" dirty="0"/>
              <a:t>budynków mieszkalnych,</a:t>
            </a:r>
          </a:p>
          <a:p>
            <a:pPr algn="just"/>
            <a:r>
              <a:rPr lang="pl-PL" dirty="0" smtClean="0"/>
              <a:t>uruchomienia </a:t>
            </a:r>
            <a:r>
              <a:rPr lang="pl-PL" dirty="0"/>
              <a:t>nowych miejsc w </a:t>
            </a:r>
            <a:r>
              <a:rPr lang="pl-PL" dirty="0" smtClean="0"/>
              <a:t>przedszkolach.</a:t>
            </a: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1124744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Nabory planowane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1228311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5907"/>
            <a:ext cx="8229600" cy="475140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/>
              <a:t>Spośród wniosków złożonych w już ogłoszonych konkursach wybrano do dofinansowania </a:t>
            </a:r>
            <a:r>
              <a:rPr lang="pl-PL" dirty="0" smtClean="0"/>
              <a:t>2 492 projekty </a:t>
            </a:r>
            <a:r>
              <a:rPr lang="pl-PL" dirty="0"/>
              <a:t>na łączną kwotę dofinansowania UE prawie 5</a:t>
            </a:r>
            <a:r>
              <a:rPr lang="pl-PL" dirty="0" smtClean="0"/>
              <a:t> </a:t>
            </a:r>
            <a:r>
              <a:rPr lang="pl-PL" dirty="0"/>
              <a:t>miliardy </a:t>
            </a:r>
            <a:r>
              <a:rPr lang="pl-PL" dirty="0" smtClean="0"/>
              <a:t>105 </a:t>
            </a:r>
            <a:r>
              <a:rPr lang="pl-PL" dirty="0"/>
              <a:t>milionów zł, tj. </a:t>
            </a:r>
            <a:r>
              <a:rPr lang="pl-PL" dirty="0" smtClean="0"/>
              <a:t>ponad 57 </a:t>
            </a:r>
            <a:r>
              <a:rPr lang="pl-PL" dirty="0"/>
              <a:t>% alokacji </a:t>
            </a:r>
            <a:r>
              <a:rPr lang="pl-PL" dirty="0" smtClean="0"/>
              <a:t>RPO, w tym:</a:t>
            </a:r>
          </a:p>
          <a:p>
            <a:pPr algn="just"/>
            <a:r>
              <a:rPr lang="pl-PL" dirty="0" smtClean="0"/>
              <a:t>w </a:t>
            </a:r>
            <a:r>
              <a:rPr lang="pl-PL" dirty="0"/>
              <a:t>ramach EFRR </a:t>
            </a:r>
            <a:r>
              <a:rPr lang="pl-PL" dirty="0" smtClean="0"/>
              <a:t>wybrano 1 765 </a:t>
            </a:r>
            <a:r>
              <a:rPr lang="pl-PL" dirty="0"/>
              <a:t>projektów na kwotę dofinansowania prawie 4</a:t>
            </a:r>
            <a:r>
              <a:rPr lang="pl-PL" dirty="0" smtClean="0"/>
              <a:t> </a:t>
            </a:r>
            <a:r>
              <a:rPr lang="pl-PL" dirty="0"/>
              <a:t>miliardy </a:t>
            </a:r>
            <a:r>
              <a:rPr lang="pl-PL" dirty="0" smtClean="0"/>
              <a:t>159 </a:t>
            </a:r>
            <a:r>
              <a:rPr lang="pl-PL" dirty="0"/>
              <a:t>milionów zł, co stanowi ponad </a:t>
            </a:r>
            <a:r>
              <a:rPr lang="pl-PL" dirty="0" smtClean="0"/>
              <a:t>64% </a:t>
            </a:r>
            <a:r>
              <a:rPr lang="pl-PL" dirty="0"/>
              <a:t>środków Funduszu dostępnych w ramach </a:t>
            </a:r>
            <a:r>
              <a:rPr lang="pl-PL" dirty="0" smtClean="0"/>
              <a:t>Programu.</a:t>
            </a:r>
          </a:p>
          <a:p>
            <a:pPr algn="just"/>
            <a:r>
              <a:rPr lang="pl-PL" dirty="0" smtClean="0"/>
              <a:t>W ramach </a:t>
            </a:r>
            <a:r>
              <a:rPr lang="pl-PL" dirty="0"/>
              <a:t>EFS wybrano </a:t>
            </a:r>
            <a:r>
              <a:rPr lang="pl-PL" dirty="0" smtClean="0"/>
              <a:t>727 </a:t>
            </a:r>
            <a:r>
              <a:rPr lang="pl-PL" dirty="0"/>
              <a:t>projektów na kwotę dofinansowania 9</a:t>
            </a:r>
            <a:r>
              <a:rPr lang="pl-PL" dirty="0" smtClean="0"/>
              <a:t>46 milionów </a:t>
            </a:r>
            <a:r>
              <a:rPr lang="pl-PL" dirty="0"/>
              <a:t>zł, co stanowi </a:t>
            </a:r>
            <a:r>
              <a:rPr lang="pl-PL" dirty="0" smtClean="0"/>
              <a:t>ponad 37% </a:t>
            </a:r>
            <a:r>
              <a:rPr lang="pl-PL" dirty="0"/>
              <a:t>środków Funduszu dostępnych w Programie.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Obecnie we wszystkich instytucjach wdrażających Program trwają oceny wniosków o dofinansowanie złożone w </a:t>
            </a:r>
            <a:r>
              <a:rPr lang="pl-PL" dirty="0" smtClean="0"/>
              <a:t>naborach </a:t>
            </a:r>
            <a:r>
              <a:rPr lang="pl-PL" dirty="0"/>
              <a:t>i sukcesywnie są tworzone listy rankingowe projektów wybranych do dofinansowania. Równocześnie podpisywane są umowy na realizację projektów już wybranych.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35596" y="936064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Projekty wybrane do dofinansowania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2478453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3204" y="1772816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800" dirty="0"/>
              <a:t>Do </a:t>
            </a:r>
            <a:r>
              <a:rPr lang="pl-PL" sz="2800" dirty="0" smtClean="0"/>
              <a:t>31 października </a:t>
            </a:r>
            <a:r>
              <a:rPr lang="pl-PL" sz="2800" dirty="0"/>
              <a:t>2017 roku podpisano umowy na </a:t>
            </a:r>
            <a:r>
              <a:rPr lang="pl-PL" sz="2800" dirty="0" smtClean="0"/>
              <a:t>realizację 1 748 </a:t>
            </a:r>
            <a:r>
              <a:rPr lang="pl-PL" sz="2800" dirty="0"/>
              <a:t>projektów o łącznej wartości ponad </a:t>
            </a:r>
            <a:r>
              <a:rPr lang="pl-PL" sz="2800" dirty="0" smtClean="0"/>
              <a:t>      6 miliardy 190 milionów </a:t>
            </a:r>
            <a:r>
              <a:rPr lang="pl-PL" sz="2800" dirty="0"/>
              <a:t>zł, w tym dofinansowanie </a:t>
            </a:r>
            <a:r>
              <a:rPr lang="pl-PL" sz="2800" dirty="0" smtClean="0"/>
              <a:t>         z </a:t>
            </a:r>
            <a:r>
              <a:rPr lang="pl-PL" sz="2800" dirty="0"/>
              <a:t>UE </a:t>
            </a:r>
            <a:r>
              <a:rPr lang="pl-PL" sz="2800" dirty="0" smtClean="0"/>
              <a:t>4 </a:t>
            </a:r>
            <a:r>
              <a:rPr lang="pl-PL" sz="2800" dirty="0"/>
              <a:t>miliardy </a:t>
            </a:r>
            <a:r>
              <a:rPr lang="pl-PL" sz="2800" dirty="0" smtClean="0"/>
              <a:t>183 </a:t>
            </a:r>
            <a:r>
              <a:rPr lang="pl-PL" sz="2800" dirty="0"/>
              <a:t>miliony zł, co stanowi </a:t>
            </a:r>
            <a:r>
              <a:rPr lang="pl-PL" sz="2800" dirty="0" smtClean="0"/>
              <a:t>46,5% </a:t>
            </a:r>
            <a:r>
              <a:rPr lang="pl-PL" sz="2800" dirty="0"/>
              <a:t>alokacji </a:t>
            </a:r>
            <a:r>
              <a:rPr lang="pl-PL" sz="2800" dirty="0" smtClean="0"/>
              <a:t>Programu*.</a:t>
            </a:r>
            <a:endParaRPr lang="pl-PL" sz="2800" dirty="0"/>
          </a:p>
          <a:p>
            <a:pPr marL="0" indent="0" algn="just">
              <a:buNone/>
            </a:pPr>
            <a:endParaRPr lang="pl-PL" sz="2800" dirty="0"/>
          </a:p>
          <a:p>
            <a:pPr marL="0" indent="0" algn="just">
              <a:buNone/>
            </a:pPr>
            <a:r>
              <a:rPr lang="pl-PL" sz="2800" dirty="0"/>
              <a:t>Beneficjentom przekazano płatności w wysokości </a:t>
            </a:r>
            <a:r>
              <a:rPr lang="pl-PL" sz="2800" dirty="0" smtClean="0"/>
              <a:t>ponad 756 milionów </a:t>
            </a:r>
            <a:r>
              <a:rPr lang="pl-PL" sz="2800" dirty="0"/>
              <a:t>zł </a:t>
            </a:r>
            <a:r>
              <a:rPr lang="pl-PL" sz="2800" dirty="0" smtClean="0"/>
              <a:t>(8,4% </a:t>
            </a:r>
            <a:r>
              <a:rPr lang="pl-PL" sz="2800" dirty="0"/>
              <a:t>alokacji Programu</a:t>
            </a:r>
            <a:r>
              <a:rPr lang="pl-PL" sz="2800" dirty="0" smtClean="0"/>
              <a:t>).</a:t>
            </a:r>
          </a:p>
          <a:p>
            <a:pPr marL="0" indent="0" algn="just">
              <a:buNone/>
            </a:pPr>
            <a:endParaRPr lang="pl-PL" sz="2800" dirty="0" smtClean="0"/>
          </a:p>
          <a:p>
            <a:pPr marL="0" indent="0" algn="just">
              <a:buNone/>
            </a:pPr>
            <a:r>
              <a:rPr lang="pl-PL" sz="1400" dirty="0" smtClean="0"/>
              <a:t>*obliczenie w stosunku do alokacji bez rezerwy wykonania</a:t>
            </a:r>
            <a:endParaRPr lang="pl-PL" sz="1400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1124744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Umowy o dofinansowanie i płatności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4084871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0480052"/>
              </p:ext>
            </p:extLst>
          </p:nvPr>
        </p:nvGraphicFramePr>
        <p:xfrm>
          <a:off x="395536" y="1196752"/>
          <a:ext cx="835292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 smtClean="0"/>
              <a:t>Dziękuję za uwagę</a:t>
            </a: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93546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605</Words>
  <Application>Microsoft Office PowerPoint</Application>
  <PresentationFormat>Pokaz na ekranie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Stan wdrażania RPO WD 2014-2020 na dzień 31.10.2017 r.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Marcin Dzwonek</dc:creator>
  <cp:lastModifiedBy>Olga Glanert</cp:lastModifiedBy>
  <cp:revision>21</cp:revision>
  <dcterms:created xsi:type="dcterms:W3CDTF">2015-04-22T07:48:15Z</dcterms:created>
  <dcterms:modified xsi:type="dcterms:W3CDTF">2017-12-04T08:42:21Z</dcterms:modified>
</cp:coreProperties>
</file>