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3" r:id="rId9"/>
    <p:sldId id="264" r:id="rId10"/>
    <p:sldId id="265" r:id="rId11"/>
    <p:sldId id="270" r:id="rId12"/>
    <p:sldId id="266" r:id="rId13"/>
    <p:sldId id="267" r:id="rId14"/>
  </p:sldIdLst>
  <p:sldSz cx="9144000" cy="6858000" type="screen4x3"/>
  <p:notesSz cx="666908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4" autoAdjust="0"/>
    <p:restoredTop sz="94660"/>
  </p:normalViewPr>
  <p:slideViewPr>
    <p:cSldViewPr>
      <p:cViewPr>
        <p:scale>
          <a:sx n="118" d="100"/>
          <a:sy n="118" d="100"/>
        </p:scale>
        <p:origin x="-143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924228-025F-4B25-8625-CEFCE2CD070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EE8626B-79F0-4D5A-B2E6-782A783D680E}">
      <dgm:prSet phldrT="[Tekst]" custT="1"/>
      <dgm:spPr>
        <a:xfrm rot="10800000">
          <a:off x="0" y="49783"/>
          <a:ext cx="6977090" cy="1248896"/>
        </a:xfrm>
        <a:prstGeom prst="upArrowCallout">
          <a:avLst/>
        </a:prstGeom>
        <a:solidFill>
          <a:srgbClr val="008080"/>
        </a:solidFill>
        <a:ln w="25400" cap="flat" cmpd="sng" algn="ctr">
          <a:solidFill>
            <a:sysClr val="window" lastClr="FFFFFF"/>
          </a:solidFill>
          <a:prstDash val="solid"/>
        </a:ln>
        <a:effectLst/>
      </dgm:spPr>
      <dgm:t>
        <a:bodyPr/>
        <a:lstStyle/>
        <a:p>
          <a:r>
            <a:rPr lang="pl-PL" sz="1600" b="1" dirty="0" smtClean="0">
              <a:solidFill>
                <a:sysClr val="window" lastClr="FFFF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Wstępna analiza </a:t>
          </a:r>
          <a:r>
            <a:rPr lang="pl-PL" sz="1600" b="1" dirty="0" err="1" smtClean="0">
              <a:solidFill>
                <a:sysClr val="window" lastClr="FFFF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desk</a:t>
          </a:r>
          <a:r>
            <a:rPr lang="pl-PL" sz="1600" b="1" dirty="0" smtClean="0">
              <a:solidFill>
                <a:sysClr val="window" lastClr="FFFF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pl-PL" sz="1600" b="1" dirty="0" err="1" smtClean="0">
              <a:solidFill>
                <a:sysClr val="window" lastClr="FFFF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research</a:t>
          </a:r>
          <a:endParaRPr lang="pl-PL" sz="1600" b="1" dirty="0">
            <a:solidFill>
              <a:sysClr val="window" lastClr="FFFF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241C8C9-5436-4518-AF06-18161C2F6908}" type="parTrans" cxnId="{2EFB3157-27CE-4340-B556-706502321A23}">
      <dgm:prSet/>
      <dgm:spPr/>
      <dgm:t>
        <a:bodyPr/>
        <a:lstStyle/>
        <a:p>
          <a:endParaRPr lang="pl-PL"/>
        </a:p>
      </dgm:t>
    </dgm:pt>
    <dgm:pt modelId="{48B0C413-420D-4591-A02C-4FBDBCB4CF34}" type="sibTrans" cxnId="{2EFB3157-27CE-4340-B556-706502321A23}">
      <dgm:prSet/>
      <dgm:spPr/>
      <dgm:t>
        <a:bodyPr/>
        <a:lstStyle/>
        <a:p>
          <a:endParaRPr lang="pl-PL"/>
        </a:p>
      </dgm:t>
    </dgm:pt>
    <dgm:pt modelId="{09D94DB0-5C62-4C3F-8F82-6CE41EBA9D39}">
      <dgm:prSet phldrT="[Tekst]" custT="1"/>
      <dgm:spPr>
        <a:xfrm rot="10800000">
          <a:off x="0" y="1231834"/>
          <a:ext cx="6977090" cy="1756633"/>
        </a:xfrm>
        <a:prstGeom prst="upArrowCallout">
          <a:avLst/>
        </a:prstGeom>
        <a:solidFill>
          <a:srgbClr val="008080"/>
        </a:solidFill>
        <a:ln w="25400" cap="flat" cmpd="sng" algn="ctr">
          <a:solidFill>
            <a:sysClr val="window" lastClr="FFFFFF"/>
          </a:solidFill>
          <a:prstDash val="solid"/>
        </a:ln>
        <a:effectLst/>
      </dgm:spPr>
      <dgm:t>
        <a:bodyPr/>
        <a:lstStyle/>
        <a:p>
          <a:r>
            <a:rPr lang="pl-PL" sz="1600" b="1" dirty="0" smtClean="0">
              <a:solidFill>
                <a:sysClr val="window" lastClr="FFFF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Badania terenowe</a:t>
          </a:r>
          <a:endParaRPr lang="pl-PL" sz="1600" b="1" dirty="0">
            <a:solidFill>
              <a:sysClr val="window" lastClr="FFFF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6A4C115-A380-4405-AFC0-E6ABE69BF075}" type="parTrans" cxnId="{F7B5D9B9-3564-4EF3-9AC9-30EECC30D6D7}">
      <dgm:prSet/>
      <dgm:spPr/>
      <dgm:t>
        <a:bodyPr/>
        <a:lstStyle/>
        <a:p>
          <a:endParaRPr lang="pl-PL"/>
        </a:p>
      </dgm:t>
    </dgm:pt>
    <dgm:pt modelId="{7B3EACE5-1060-4202-A56C-EA8DF3C92C11}" type="sibTrans" cxnId="{F7B5D9B9-3564-4EF3-9AC9-30EECC30D6D7}">
      <dgm:prSet/>
      <dgm:spPr/>
      <dgm:t>
        <a:bodyPr/>
        <a:lstStyle/>
        <a:p>
          <a:endParaRPr lang="pl-PL"/>
        </a:p>
      </dgm:t>
    </dgm:pt>
    <dgm:pt modelId="{4893645A-E3E4-4D17-A97C-9AE876C64A2D}">
      <dgm:prSet phldrT="[Tekst]" custT="1"/>
      <dgm:spPr>
        <a:xfrm>
          <a:off x="0" y="1849978"/>
          <a:ext cx="1894170" cy="525233"/>
        </a:xfrm>
        <a:prstGeom prst="rect">
          <a:avLst/>
        </a:prstGeom>
        <a:solidFill>
          <a:srgbClr val="009999">
            <a:alpha val="90000"/>
          </a:srgbClr>
        </a:solidFill>
        <a:ln w="25400" cap="flat" cmpd="sng" algn="ctr">
          <a:solidFill>
            <a:sysClr val="window" lastClr="FFFFFF">
              <a:alpha val="90000"/>
            </a:sysClr>
          </a:solidFill>
          <a:prstDash val="solid"/>
        </a:ln>
        <a:effectLst/>
      </dgm:spPr>
      <dgm:t>
        <a:bodyPr/>
        <a:lstStyle/>
        <a:p>
          <a:r>
            <a:rPr lang="pl-PL" sz="9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Badanie beneficjentów i </a:t>
          </a:r>
          <a:r>
            <a:rPr lang="pl-PL" sz="1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wnioskodawców (CAWI/TDI)</a:t>
          </a:r>
          <a:endParaRPr lang="pl-PL" sz="1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0F00C01-836F-4A22-A049-207D4D51E9C0}" type="parTrans" cxnId="{774EF2F0-1731-4338-959E-43AAFB3CA393}">
      <dgm:prSet/>
      <dgm:spPr/>
      <dgm:t>
        <a:bodyPr/>
        <a:lstStyle/>
        <a:p>
          <a:endParaRPr lang="pl-PL"/>
        </a:p>
      </dgm:t>
    </dgm:pt>
    <dgm:pt modelId="{F46AFF6D-AAFC-4FAF-A578-202BEC0247ED}" type="sibTrans" cxnId="{774EF2F0-1731-4338-959E-43AAFB3CA393}">
      <dgm:prSet/>
      <dgm:spPr/>
      <dgm:t>
        <a:bodyPr/>
        <a:lstStyle/>
        <a:p>
          <a:endParaRPr lang="pl-PL"/>
        </a:p>
      </dgm:t>
    </dgm:pt>
    <dgm:pt modelId="{A2E01585-83BC-4ED7-8832-92B8D8EB93E6}">
      <dgm:prSet phldrT="[Tekst]" custT="1"/>
      <dgm:spPr>
        <a:xfrm rot="10800000">
          <a:off x="0" y="2971336"/>
          <a:ext cx="6977090" cy="1077150"/>
        </a:xfrm>
        <a:prstGeom prst="upArrowCallout">
          <a:avLst/>
        </a:prstGeom>
        <a:solidFill>
          <a:srgbClr val="008080"/>
        </a:solidFill>
        <a:ln w="25400" cap="flat" cmpd="sng" algn="ctr">
          <a:solidFill>
            <a:sysClr val="window" lastClr="FFFFFF"/>
          </a:solidFill>
          <a:prstDash val="solid"/>
        </a:ln>
        <a:effectLst/>
      </dgm:spPr>
      <dgm:t>
        <a:bodyPr/>
        <a:lstStyle/>
        <a:p>
          <a:r>
            <a:rPr lang="pl-PL" sz="1600" b="1" dirty="0" smtClean="0">
              <a:solidFill>
                <a:sysClr val="window" lastClr="FFFF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Panel ekspertów</a:t>
          </a:r>
          <a:endParaRPr lang="pl-PL" sz="1600" b="1" dirty="0">
            <a:solidFill>
              <a:sysClr val="window" lastClr="FFFF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FD0B72C-E9A6-41DF-8C86-B117CBBAAC43}" type="parTrans" cxnId="{68C03945-7E4B-4CEB-B0C4-80F2004BBFB6}">
      <dgm:prSet/>
      <dgm:spPr/>
      <dgm:t>
        <a:bodyPr/>
        <a:lstStyle/>
        <a:p>
          <a:endParaRPr lang="pl-PL"/>
        </a:p>
      </dgm:t>
    </dgm:pt>
    <dgm:pt modelId="{C322170E-E2DB-4583-9C83-EA0FA3CEA4ED}" type="sibTrans" cxnId="{68C03945-7E4B-4CEB-B0C4-80F2004BBFB6}">
      <dgm:prSet/>
      <dgm:spPr/>
      <dgm:t>
        <a:bodyPr/>
        <a:lstStyle/>
        <a:p>
          <a:endParaRPr lang="pl-PL"/>
        </a:p>
      </dgm:t>
    </dgm:pt>
    <dgm:pt modelId="{FEEDAB48-0BDB-488E-BDEC-A8F073AA154C}">
      <dgm:prSet phldrT="[Tekst]" custT="1"/>
      <dgm:spPr>
        <a:xfrm>
          <a:off x="0" y="4031354"/>
          <a:ext cx="6977090" cy="698872"/>
        </a:xfrm>
        <a:prstGeom prst="rect">
          <a:avLst/>
        </a:prstGeom>
        <a:solidFill>
          <a:srgbClr val="008080"/>
        </a:solidFill>
        <a:ln w="25400" cap="flat" cmpd="sng" algn="ctr">
          <a:solidFill>
            <a:sysClr val="window" lastClr="FFFFFF"/>
          </a:solidFill>
          <a:prstDash val="solid"/>
        </a:ln>
        <a:effectLst/>
      </dgm:spPr>
      <dgm:t>
        <a:bodyPr/>
        <a:lstStyle/>
        <a:p>
          <a:r>
            <a:rPr lang="pl-PL" sz="1600" b="1" dirty="0" smtClean="0">
              <a:solidFill>
                <a:sysClr val="window" lastClr="FFFF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Synteza wyników badania i opracowanie raportu końcowego</a:t>
          </a:r>
          <a:endParaRPr lang="pl-PL" sz="1600" b="1" dirty="0">
            <a:solidFill>
              <a:sysClr val="window" lastClr="FFFF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6EB62E0-0010-4724-BBCC-40B992DD1801}" type="parTrans" cxnId="{91D3B838-1BF5-4B37-A5BD-0D572A5FD643}">
      <dgm:prSet/>
      <dgm:spPr/>
      <dgm:t>
        <a:bodyPr/>
        <a:lstStyle/>
        <a:p>
          <a:endParaRPr lang="pl-PL"/>
        </a:p>
      </dgm:t>
    </dgm:pt>
    <dgm:pt modelId="{9179429D-3574-4FC8-B9AB-23A78206C133}" type="sibTrans" cxnId="{91D3B838-1BF5-4B37-A5BD-0D572A5FD643}">
      <dgm:prSet/>
      <dgm:spPr/>
      <dgm:t>
        <a:bodyPr/>
        <a:lstStyle/>
        <a:p>
          <a:endParaRPr lang="pl-PL"/>
        </a:p>
      </dgm:t>
    </dgm:pt>
    <dgm:pt modelId="{2F3D1968-24C5-493B-A45F-50CAB140BD92}">
      <dgm:prSet phldrT="[Tekst]" custT="1"/>
      <dgm:spPr>
        <a:xfrm>
          <a:off x="1895556" y="1848413"/>
          <a:ext cx="1291805" cy="525233"/>
        </a:xfrm>
        <a:prstGeom prst="rect">
          <a:avLst/>
        </a:prstGeom>
        <a:solidFill>
          <a:srgbClr val="009999">
            <a:alpha val="90000"/>
          </a:srgbClr>
        </a:solidFill>
        <a:ln w="25400" cap="flat" cmpd="sng" algn="ctr">
          <a:solidFill>
            <a:sysClr val="window" lastClr="FFFFFF">
              <a:alpha val="90000"/>
            </a:sysClr>
          </a:solidFill>
          <a:prstDash val="solid"/>
        </a:ln>
        <a:effectLst/>
      </dgm:spPr>
      <dgm:t>
        <a:bodyPr/>
        <a:lstStyle/>
        <a:p>
          <a:r>
            <a:rPr lang="pl-PL" sz="1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Wywiady z IZ/IP/KM (IDI)</a:t>
          </a:r>
          <a:endParaRPr lang="pl-PL" sz="1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2D71B62-2B53-4A6C-A598-5944D22897DB}" type="parTrans" cxnId="{73D93D82-BB06-491F-8635-AD9027FD1DCD}">
      <dgm:prSet/>
      <dgm:spPr/>
      <dgm:t>
        <a:bodyPr/>
        <a:lstStyle/>
        <a:p>
          <a:endParaRPr lang="pl-PL"/>
        </a:p>
      </dgm:t>
    </dgm:pt>
    <dgm:pt modelId="{4C83385E-5FAF-4D69-8EEE-9C349ACC2F9B}" type="sibTrans" cxnId="{73D93D82-BB06-491F-8635-AD9027FD1DCD}">
      <dgm:prSet/>
      <dgm:spPr/>
      <dgm:t>
        <a:bodyPr/>
        <a:lstStyle/>
        <a:p>
          <a:endParaRPr lang="pl-PL"/>
        </a:p>
      </dgm:t>
    </dgm:pt>
    <dgm:pt modelId="{E4AFE7E7-FAE4-4B7B-91F5-BD248BEE054C}">
      <dgm:prSet phldrT="[Tekst]" custT="1"/>
      <dgm:spPr>
        <a:xfrm>
          <a:off x="3187362" y="1848413"/>
          <a:ext cx="1894170" cy="525233"/>
        </a:xfrm>
        <a:prstGeom prst="rect">
          <a:avLst/>
        </a:prstGeom>
        <a:solidFill>
          <a:srgbClr val="009999">
            <a:alpha val="90000"/>
          </a:srgbClr>
        </a:solidFill>
        <a:ln w="25400" cap="flat" cmpd="sng" algn="ctr">
          <a:solidFill>
            <a:sysClr val="window" lastClr="FFFFFF">
              <a:alpha val="90000"/>
            </a:sysClr>
          </a:solidFill>
          <a:prstDash val="solid"/>
        </a:ln>
        <a:effectLst/>
      </dgm:spPr>
      <dgm:t>
        <a:bodyPr/>
        <a:lstStyle/>
        <a:p>
          <a:r>
            <a:rPr lang="pl-PL" sz="1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Wywiady z ekspertami oceniającymi wnioski (IDI, TDI)</a:t>
          </a:r>
          <a:endParaRPr lang="pl-PL" sz="1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9123F6A-8366-4889-B837-52C5F7E62548}" type="parTrans" cxnId="{B8F93EA0-4B8B-4EA1-A164-6221B463283C}">
      <dgm:prSet/>
      <dgm:spPr/>
      <dgm:t>
        <a:bodyPr/>
        <a:lstStyle/>
        <a:p>
          <a:endParaRPr lang="pl-PL"/>
        </a:p>
      </dgm:t>
    </dgm:pt>
    <dgm:pt modelId="{23E9B9A7-FF35-4AFF-B5BB-6E627D6CBF95}" type="sibTrans" cxnId="{B8F93EA0-4B8B-4EA1-A164-6221B463283C}">
      <dgm:prSet/>
      <dgm:spPr/>
      <dgm:t>
        <a:bodyPr/>
        <a:lstStyle/>
        <a:p>
          <a:endParaRPr lang="pl-PL"/>
        </a:p>
      </dgm:t>
    </dgm:pt>
    <dgm:pt modelId="{2EF39160-7721-462A-9B9B-C09005BAC357}">
      <dgm:prSet phldrT="[Tekst]" custT="1"/>
      <dgm:spPr>
        <a:xfrm>
          <a:off x="5081533" y="1848413"/>
          <a:ext cx="1894170" cy="525233"/>
        </a:xfrm>
        <a:prstGeom prst="rect">
          <a:avLst/>
        </a:prstGeom>
        <a:solidFill>
          <a:srgbClr val="009999">
            <a:alpha val="90000"/>
          </a:srgbClr>
        </a:solidFill>
        <a:ln w="25400" cap="flat" cmpd="sng" algn="ctr">
          <a:solidFill>
            <a:sysClr val="window" lastClr="FFFFFF">
              <a:alpha val="90000"/>
            </a:sysClr>
          </a:solidFill>
          <a:prstDash val="solid"/>
        </a:ln>
        <a:effectLst/>
      </dgm:spPr>
      <dgm:t>
        <a:bodyPr/>
        <a:lstStyle/>
        <a:p>
          <a:r>
            <a:rPr lang="pl-PL" sz="1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Wywiady z firmami doradczymi (TDI)</a:t>
          </a:r>
          <a:endParaRPr lang="pl-PL" sz="1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2B10309-C7DA-40EF-A8ED-1AC1B87A0B66}" type="parTrans" cxnId="{E7879721-5C57-4832-B259-5C1C92106251}">
      <dgm:prSet/>
      <dgm:spPr/>
      <dgm:t>
        <a:bodyPr/>
        <a:lstStyle/>
        <a:p>
          <a:endParaRPr lang="pl-PL"/>
        </a:p>
      </dgm:t>
    </dgm:pt>
    <dgm:pt modelId="{0995B563-9082-4962-97E5-B864122E6AEF}" type="sibTrans" cxnId="{E7879721-5C57-4832-B259-5C1C92106251}">
      <dgm:prSet/>
      <dgm:spPr/>
      <dgm:t>
        <a:bodyPr/>
        <a:lstStyle/>
        <a:p>
          <a:endParaRPr lang="pl-PL"/>
        </a:p>
      </dgm:t>
    </dgm:pt>
    <dgm:pt modelId="{8D084394-5CAC-477F-9E34-4F0C0B3DDB32}" type="pres">
      <dgm:prSet presAssocID="{76924228-025F-4B25-8625-CEFCE2CD07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CB68955-9E25-4222-89C0-5CE809660E45}" type="pres">
      <dgm:prSet presAssocID="{FEEDAB48-0BDB-488E-BDEC-A8F073AA154C}" presName="boxAndChildren" presStyleCnt="0"/>
      <dgm:spPr/>
    </dgm:pt>
    <dgm:pt modelId="{0A7437A9-1AB4-4FD8-8973-E87ABDAE8FFE}" type="pres">
      <dgm:prSet presAssocID="{FEEDAB48-0BDB-488E-BDEC-A8F073AA154C}" presName="parentTextBox" presStyleLbl="node1" presStyleIdx="0" presStyleCnt="4" custScaleY="61189"/>
      <dgm:spPr/>
      <dgm:t>
        <a:bodyPr/>
        <a:lstStyle/>
        <a:p>
          <a:endParaRPr lang="pl-PL"/>
        </a:p>
      </dgm:t>
    </dgm:pt>
    <dgm:pt modelId="{DC5310CB-C63C-4396-A5DD-046766ECE70E}" type="pres">
      <dgm:prSet presAssocID="{C322170E-E2DB-4583-9C83-EA0FA3CEA4ED}" presName="sp" presStyleCnt="0"/>
      <dgm:spPr/>
    </dgm:pt>
    <dgm:pt modelId="{86CF6C06-01FC-456E-8679-749B4C14A489}" type="pres">
      <dgm:prSet presAssocID="{A2E01585-83BC-4ED7-8832-92B8D8EB93E6}" presName="arrowAndChildren" presStyleCnt="0"/>
      <dgm:spPr/>
    </dgm:pt>
    <dgm:pt modelId="{5ADB206B-8C4F-4FD1-9594-2ADE946EB2D9}" type="pres">
      <dgm:prSet presAssocID="{A2E01585-83BC-4ED7-8832-92B8D8EB93E6}" presName="parentTextArrow" presStyleLbl="node1" presStyleIdx="1" presStyleCnt="4" custScaleY="61319"/>
      <dgm:spPr/>
      <dgm:t>
        <a:bodyPr/>
        <a:lstStyle/>
        <a:p>
          <a:endParaRPr lang="pl-PL"/>
        </a:p>
      </dgm:t>
    </dgm:pt>
    <dgm:pt modelId="{3C67D311-08AC-44D1-B8AF-7779DDF8DC8B}" type="pres">
      <dgm:prSet presAssocID="{7B3EACE5-1060-4202-A56C-EA8DF3C92C11}" presName="sp" presStyleCnt="0"/>
      <dgm:spPr/>
    </dgm:pt>
    <dgm:pt modelId="{A53618FD-637F-49AE-AA22-94363154F780}" type="pres">
      <dgm:prSet presAssocID="{09D94DB0-5C62-4C3F-8F82-6CE41EBA9D39}" presName="arrowAndChildren" presStyleCnt="0"/>
      <dgm:spPr/>
    </dgm:pt>
    <dgm:pt modelId="{FAAEFC5B-22B9-49F5-85CB-CAE752327950}" type="pres">
      <dgm:prSet presAssocID="{09D94DB0-5C62-4C3F-8F82-6CE41EBA9D39}" presName="parentTextArrow" presStyleLbl="node1" presStyleIdx="1" presStyleCnt="4"/>
      <dgm:spPr/>
      <dgm:t>
        <a:bodyPr/>
        <a:lstStyle/>
        <a:p>
          <a:endParaRPr lang="pl-PL"/>
        </a:p>
      </dgm:t>
    </dgm:pt>
    <dgm:pt modelId="{F76FBAEB-D748-479E-9091-B4B50859E6BB}" type="pres">
      <dgm:prSet presAssocID="{09D94DB0-5C62-4C3F-8F82-6CE41EBA9D39}" presName="arrow" presStyleLbl="node1" presStyleIdx="2" presStyleCnt="4"/>
      <dgm:spPr/>
      <dgm:t>
        <a:bodyPr/>
        <a:lstStyle/>
        <a:p>
          <a:endParaRPr lang="pl-PL"/>
        </a:p>
      </dgm:t>
    </dgm:pt>
    <dgm:pt modelId="{B178B65D-DC95-487E-9464-C5D6E8B0E88B}" type="pres">
      <dgm:prSet presAssocID="{09D94DB0-5C62-4C3F-8F82-6CE41EBA9D39}" presName="descendantArrow" presStyleCnt="0"/>
      <dgm:spPr/>
    </dgm:pt>
    <dgm:pt modelId="{624404E4-5F6D-405B-9DC2-A1ABF9B879B3}" type="pres">
      <dgm:prSet presAssocID="{4893645A-E3E4-4D17-A97C-9AE876C64A2D}" presName="childTextArrow" presStyleLbl="fgAccFollowNode1" presStyleIdx="0" presStyleCnt="4" custLinFactNeighborX="-789" custLinFactNeighborY="29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86DF7DD-73B5-48B3-87AE-1453B289B977}" type="pres">
      <dgm:prSet presAssocID="{2F3D1968-24C5-493B-A45F-50CAB140BD92}" presName="childTextArrow" presStyleLbl="fgAccFollowNode1" presStyleIdx="1" presStyleCnt="4" custScaleX="6819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AE61ED-7992-4725-BF99-76BA8E4F90B8}" type="pres">
      <dgm:prSet presAssocID="{E4AFE7E7-FAE4-4B7B-91F5-BD248BEE054C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61F91C-C9B1-45B6-9421-300E97CD9BEF}" type="pres">
      <dgm:prSet presAssocID="{2EF39160-7721-462A-9B9B-C09005BAC357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660320-7DAE-4675-B1CB-F597D6C5DD1B}" type="pres">
      <dgm:prSet presAssocID="{48B0C413-420D-4591-A02C-4FBDBCB4CF34}" presName="sp" presStyleCnt="0"/>
      <dgm:spPr/>
    </dgm:pt>
    <dgm:pt modelId="{C85F3D59-0CE5-41AB-996F-71BDC08C97DF}" type="pres">
      <dgm:prSet presAssocID="{AEE8626B-79F0-4D5A-B2E6-782A783D680E}" presName="arrowAndChildren" presStyleCnt="0"/>
      <dgm:spPr/>
    </dgm:pt>
    <dgm:pt modelId="{68CB8386-BAEE-47B1-ABB3-FD64191E1498}" type="pres">
      <dgm:prSet presAssocID="{AEE8626B-79F0-4D5A-B2E6-782A783D680E}" presName="parentTextArrow" presStyleLbl="node1" presStyleIdx="3" presStyleCnt="4" custScaleY="71096" custLinFactNeighborX="-194" custLinFactNeighborY="2830"/>
      <dgm:spPr/>
      <dgm:t>
        <a:bodyPr/>
        <a:lstStyle/>
        <a:p>
          <a:endParaRPr lang="pl-PL"/>
        </a:p>
      </dgm:t>
    </dgm:pt>
  </dgm:ptLst>
  <dgm:cxnLst>
    <dgm:cxn modelId="{F195DBB3-8996-4F2D-9443-131173E400AF}" type="presOf" srcId="{09D94DB0-5C62-4C3F-8F82-6CE41EBA9D39}" destId="{FAAEFC5B-22B9-49F5-85CB-CAE752327950}" srcOrd="0" destOrd="0" presId="urn:microsoft.com/office/officeart/2005/8/layout/process4"/>
    <dgm:cxn modelId="{BDA3CA40-BB2B-4B7E-9375-CF6A21CA3E7C}" type="presOf" srcId="{2F3D1968-24C5-493B-A45F-50CAB140BD92}" destId="{C86DF7DD-73B5-48B3-87AE-1453B289B977}" srcOrd="0" destOrd="0" presId="urn:microsoft.com/office/officeart/2005/8/layout/process4"/>
    <dgm:cxn modelId="{F7B5D9B9-3564-4EF3-9AC9-30EECC30D6D7}" srcId="{76924228-025F-4B25-8625-CEFCE2CD0704}" destId="{09D94DB0-5C62-4C3F-8F82-6CE41EBA9D39}" srcOrd="1" destOrd="0" parTransId="{F6A4C115-A380-4405-AFC0-E6ABE69BF075}" sibTransId="{7B3EACE5-1060-4202-A56C-EA8DF3C92C11}"/>
    <dgm:cxn modelId="{E7879721-5C57-4832-B259-5C1C92106251}" srcId="{09D94DB0-5C62-4C3F-8F82-6CE41EBA9D39}" destId="{2EF39160-7721-462A-9B9B-C09005BAC357}" srcOrd="3" destOrd="0" parTransId="{B2B10309-C7DA-40EF-A8ED-1AC1B87A0B66}" sibTransId="{0995B563-9082-4962-97E5-B864122E6AEF}"/>
    <dgm:cxn modelId="{469DD2C3-FFD2-4203-A6B9-E5845051FA6F}" type="presOf" srcId="{AEE8626B-79F0-4D5A-B2E6-782A783D680E}" destId="{68CB8386-BAEE-47B1-ABB3-FD64191E1498}" srcOrd="0" destOrd="0" presId="urn:microsoft.com/office/officeart/2005/8/layout/process4"/>
    <dgm:cxn modelId="{FAEC9B5C-861C-46DB-89C5-083F51E03F4C}" type="presOf" srcId="{2EF39160-7721-462A-9B9B-C09005BAC357}" destId="{6161F91C-C9B1-45B6-9421-300E97CD9BEF}" srcOrd="0" destOrd="0" presId="urn:microsoft.com/office/officeart/2005/8/layout/process4"/>
    <dgm:cxn modelId="{91D3B838-1BF5-4B37-A5BD-0D572A5FD643}" srcId="{76924228-025F-4B25-8625-CEFCE2CD0704}" destId="{FEEDAB48-0BDB-488E-BDEC-A8F073AA154C}" srcOrd="3" destOrd="0" parTransId="{86EB62E0-0010-4724-BBCC-40B992DD1801}" sibTransId="{9179429D-3574-4FC8-B9AB-23A78206C133}"/>
    <dgm:cxn modelId="{774EF2F0-1731-4338-959E-43AAFB3CA393}" srcId="{09D94DB0-5C62-4C3F-8F82-6CE41EBA9D39}" destId="{4893645A-E3E4-4D17-A97C-9AE876C64A2D}" srcOrd="0" destOrd="0" parTransId="{90F00C01-836F-4A22-A049-207D4D51E9C0}" sibTransId="{F46AFF6D-AAFC-4FAF-A578-202BEC0247ED}"/>
    <dgm:cxn modelId="{68C03945-7E4B-4CEB-B0C4-80F2004BBFB6}" srcId="{76924228-025F-4B25-8625-CEFCE2CD0704}" destId="{A2E01585-83BC-4ED7-8832-92B8D8EB93E6}" srcOrd="2" destOrd="0" parTransId="{AFD0B72C-E9A6-41DF-8C86-B117CBBAAC43}" sibTransId="{C322170E-E2DB-4583-9C83-EA0FA3CEA4ED}"/>
    <dgm:cxn modelId="{2EFB3157-27CE-4340-B556-706502321A23}" srcId="{76924228-025F-4B25-8625-CEFCE2CD0704}" destId="{AEE8626B-79F0-4D5A-B2E6-782A783D680E}" srcOrd="0" destOrd="0" parTransId="{7241C8C9-5436-4518-AF06-18161C2F6908}" sibTransId="{48B0C413-420D-4591-A02C-4FBDBCB4CF34}"/>
    <dgm:cxn modelId="{C0A18495-6D5C-417C-ABA6-149E98474B75}" type="presOf" srcId="{76924228-025F-4B25-8625-CEFCE2CD0704}" destId="{8D084394-5CAC-477F-9E34-4F0C0B3DDB32}" srcOrd="0" destOrd="0" presId="urn:microsoft.com/office/officeart/2005/8/layout/process4"/>
    <dgm:cxn modelId="{B8F93EA0-4B8B-4EA1-A164-6221B463283C}" srcId="{09D94DB0-5C62-4C3F-8F82-6CE41EBA9D39}" destId="{E4AFE7E7-FAE4-4B7B-91F5-BD248BEE054C}" srcOrd="2" destOrd="0" parTransId="{39123F6A-8366-4889-B837-52C5F7E62548}" sibTransId="{23E9B9A7-FF35-4AFF-B5BB-6E627D6CBF95}"/>
    <dgm:cxn modelId="{DCABD5CA-9F95-4962-B067-6EAAA51F16B8}" type="presOf" srcId="{09D94DB0-5C62-4C3F-8F82-6CE41EBA9D39}" destId="{F76FBAEB-D748-479E-9091-B4B50859E6BB}" srcOrd="1" destOrd="0" presId="urn:microsoft.com/office/officeart/2005/8/layout/process4"/>
    <dgm:cxn modelId="{0CB4A57F-288F-4891-A6DB-E4D64F123B57}" type="presOf" srcId="{FEEDAB48-0BDB-488E-BDEC-A8F073AA154C}" destId="{0A7437A9-1AB4-4FD8-8973-E87ABDAE8FFE}" srcOrd="0" destOrd="0" presId="urn:microsoft.com/office/officeart/2005/8/layout/process4"/>
    <dgm:cxn modelId="{7EACC491-82FA-44B3-896B-B59CF9405783}" type="presOf" srcId="{E4AFE7E7-FAE4-4B7B-91F5-BD248BEE054C}" destId="{02AE61ED-7992-4725-BF99-76BA8E4F90B8}" srcOrd="0" destOrd="0" presId="urn:microsoft.com/office/officeart/2005/8/layout/process4"/>
    <dgm:cxn modelId="{E46579C4-B381-4C44-8C4C-61343CEA2E9B}" type="presOf" srcId="{4893645A-E3E4-4D17-A97C-9AE876C64A2D}" destId="{624404E4-5F6D-405B-9DC2-A1ABF9B879B3}" srcOrd="0" destOrd="0" presId="urn:microsoft.com/office/officeart/2005/8/layout/process4"/>
    <dgm:cxn modelId="{73D93D82-BB06-491F-8635-AD9027FD1DCD}" srcId="{09D94DB0-5C62-4C3F-8F82-6CE41EBA9D39}" destId="{2F3D1968-24C5-493B-A45F-50CAB140BD92}" srcOrd="1" destOrd="0" parTransId="{A2D71B62-2B53-4A6C-A598-5944D22897DB}" sibTransId="{4C83385E-5FAF-4D69-8EEE-9C349ACC2F9B}"/>
    <dgm:cxn modelId="{7822F2BD-8366-493A-AF22-E4E135E879AE}" type="presOf" srcId="{A2E01585-83BC-4ED7-8832-92B8D8EB93E6}" destId="{5ADB206B-8C4F-4FD1-9594-2ADE946EB2D9}" srcOrd="0" destOrd="0" presId="urn:microsoft.com/office/officeart/2005/8/layout/process4"/>
    <dgm:cxn modelId="{A139D68B-DB58-4500-AE72-94F971D0C23B}" type="presParOf" srcId="{8D084394-5CAC-477F-9E34-4F0C0B3DDB32}" destId="{8CB68955-9E25-4222-89C0-5CE809660E45}" srcOrd="0" destOrd="0" presId="urn:microsoft.com/office/officeart/2005/8/layout/process4"/>
    <dgm:cxn modelId="{42E5D116-71FE-4781-AF71-A1A764A38F5E}" type="presParOf" srcId="{8CB68955-9E25-4222-89C0-5CE809660E45}" destId="{0A7437A9-1AB4-4FD8-8973-E87ABDAE8FFE}" srcOrd="0" destOrd="0" presId="urn:microsoft.com/office/officeart/2005/8/layout/process4"/>
    <dgm:cxn modelId="{1E1783C3-44C8-4DD8-8C46-47E45DC33D59}" type="presParOf" srcId="{8D084394-5CAC-477F-9E34-4F0C0B3DDB32}" destId="{DC5310CB-C63C-4396-A5DD-046766ECE70E}" srcOrd="1" destOrd="0" presId="urn:microsoft.com/office/officeart/2005/8/layout/process4"/>
    <dgm:cxn modelId="{5CDC9D4E-925E-4547-9C66-04BCC87FAF57}" type="presParOf" srcId="{8D084394-5CAC-477F-9E34-4F0C0B3DDB32}" destId="{86CF6C06-01FC-456E-8679-749B4C14A489}" srcOrd="2" destOrd="0" presId="urn:microsoft.com/office/officeart/2005/8/layout/process4"/>
    <dgm:cxn modelId="{3B6F58B7-267F-421C-92E4-95F6871DDF8E}" type="presParOf" srcId="{86CF6C06-01FC-456E-8679-749B4C14A489}" destId="{5ADB206B-8C4F-4FD1-9594-2ADE946EB2D9}" srcOrd="0" destOrd="0" presId="urn:microsoft.com/office/officeart/2005/8/layout/process4"/>
    <dgm:cxn modelId="{4D2A4E69-CB82-4F53-A19B-837AAB10458C}" type="presParOf" srcId="{8D084394-5CAC-477F-9E34-4F0C0B3DDB32}" destId="{3C67D311-08AC-44D1-B8AF-7779DDF8DC8B}" srcOrd="3" destOrd="0" presId="urn:microsoft.com/office/officeart/2005/8/layout/process4"/>
    <dgm:cxn modelId="{A44F3A31-3671-4BA4-868F-1FDD669C5212}" type="presParOf" srcId="{8D084394-5CAC-477F-9E34-4F0C0B3DDB32}" destId="{A53618FD-637F-49AE-AA22-94363154F780}" srcOrd="4" destOrd="0" presId="urn:microsoft.com/office/officeart/2005/8/layout/process4"/>
    <dgm:cxn modelId="{610B8F86-230A-4C31-82A8-FAA599943735}" type="presParOf" srcId="{A53618FD-637F-49AE-AA22-94363154F780}" destId="{FAAEFC5B-22B9-49F5-85CB-CAE752327950}" srcOrd="0" destOrd="0" presId="urn:microsoft.com/office/officeart/2005/8/layout/process4"/>
    <dgm:cxn modelId="{76B795F9-AB54-4567-8835-6D35C7A1C978}" type="presParOf" srcId="{A53618FD-637F-49AE-AA22-94363154F780}" destId="{F76FBAEB-D748-479E-9091-B4B50859E6BB}" srcOrd="1" destOrd="0" presId="urn:microsoft.com/office/officeart/2005/8/layout/process4"/>
    <dgm:cxn modelId="{C606262E-97AA-4793-85E3-FBFDA9990ADB}" type="presParOf" srcId="{A53618FD-637F-49AE-AA22-94363154F780}" destId="{B178B65D-DC95-487E-9464-C5D6E8B0E88B}" srcOrd="2" destOrd="0" presId="urn:microsoft.com/office/officeart/2005/8/layout/process4"/>
    <dgm:cxn modelId="{1D2074ED-7EE7-4040-ABC1-023370804B54}" type="presParOf" srcId="{B178B65D-DC95-487E-9464-C5D6E8B0E88B}" destId="{624404E4-5F6D-405B-9DC2-A1ABF9B879B3}" srcOrd="0" destOrd="0" presId="urn:microsoft.com/office/officeart/2005/8/layout/process4"/>
    <dgm:cxn modelId="{48424F35-B428-4B69-9021-A85909843E09}" type="presParOf" srcId="{B178B65D-DC95-487E-9464-C5D6E8B0E88B}" destId="{C86DF7DD-73B5-48B3-87AE-1453B289B977}" srcOrd="1" destOrd="0" presId="urn:microsoft.com/office/officeart/2005/8/layout/process4"/>
    <dgm:cxn modelId="{65E99236-C499-4FC1-95D5-EE63DA2BC8AB}" type="presParOf" srcId="{B178B65D-DC95-487E-9464-C5D6E8B0E88B}" destId="{02AE61ED-7992-4725-BF99-76BA8E4F90B8}" srcOrd="2" destOrd="0" presId="urn:microsoft.com/office/officeart/2005/8/layout/process4"/>
    <dgm:cxn modelId="{3E78460A-0BF8-4FC9-BE29-D5F57E8C0A8F}" type="presParOf" srcId="{B178B65D-DC95-487E-9464-C5D6E8B0E88B}" destId="{6161F91C-C9B1-45B6-9421-300E97CD9BEF}" srcOrd="3" destOrd="0" presId="urn:microsoft.com/office/officeart/2005/8/layout/process4"/>
    <dgm:cxn modelId="{C8AD3C83-3B22-4072-8AE7-4DEC89C54804}" type="presParOf" srcId="{8D084394-5CAC-477F-9E34-4F0C0B3DDB32}" destId="{C2660320-7DAE-4675-B1CB-F597D6C5DD1B}" srcOrd="5" destOrd="0" presId="urn:microsoft.com/office/officeart/2005/8/layout/process4"/>
    <dgm:cxn modelId="{EE9664B8-EAD8-4280-B0B0-309F86EBFDCB}" type="presParOf" srcId="{8D084394-5CAC-477F-9E34-4F0C0B3DDB32}" destId="{C85F3D59-0CE5-41AB-996F-71BDC08C97DF}" srcOrd="6" destOrd="0" presId="urn:microsoft.com/office/officeart/2005/8/layout/process4"/>
    <dgm:cxn modelId="{588F1EEE-44FD-4B7D-A2DD-89215248A26A}" type="presParOf" srcId="{C85F3D59-0CE5-41AB-996F-71BDC08C97DF}" destId="{68CB8386-BAEE-47B1-ABB3-FD64191E14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437A9-1AB4-4FD8-8973-E87ABDAE8FFE}">
      <dsp:nvSpPr>
        <dsp:cNvPr id="0" name=""/>
        <dsp:cNvSpPr/>
      </dsp:nvSpPr>
      <dsp:spPr>
        <a:xfrm>
          <a:off x="0" y="3672617"/>
          <a:ext cx="6652462" cy="636682"/>
        </a:xfrm>
        <a:prstGeom prst="rect">
          <a:avLst/>
        </a:prstGeom>
        <a:solidFill>
          <a:srgbClr val="008080"/>
        </a:solidFill>
        <a:ln w="25400" cap="flat" cmpd="sng" algn="ctr">
          <a:solidFill>
            <a:sysClr val="window" lastClr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ysClr val="window" lastClr="FFFF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Synteza wyników badania i opracowanie raportu końcowego</a:t>
          </a:r>
          <a:endParaRPr lang="pl-PL" sz="1600" b="1" kern="1200" dirty="0">
            <a:solidFill>
              <a:sysClr val="window" lastClr="FFFF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3672617"/>
        <a:ext cx="6652462" cy="636682"/>
      </dsp:txXfrm>
    </dsp:sp>
    <dsp:sp modelId="{5ADB206B-8C4F-4FD1-9594-2ADE946EB2D9}">
      <dsp:nvSpPr>
        <dsp:cNvPr id="0" name=""/>
        <dsp:cNvSpPr/>
      </dsp:nvSpPr>
      <dsp:spPr>
        <a:xfrm rot="10800000">
          <a:off x="0" y="2706927"/>
          <a:ext cx="6652462" cy="981298"/>
        </a:xfrm>
        <a:prstGeom prst="upArrowCallout">
          <a:avLst/>
        </a:prstGeom>
        <a:solidFill>
          <a:srgbClr val="008080"/>
        </a:solidFill>
        <a:ln w="25400" cap="flat" cmpd="sng" algn="ctr">
          <a:solidFill>
            <a:sysClr val="window" lastClr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ysClr val="window" lastClr="FFFF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Panel ekspertów</a:t>
          </a:r>
          <a:endParaRPr lang="pl-PL" sz="1600" b="1" kern="1200" dirty="0">
            <a:solidFill>
              <a:sysClr val="window" lastClr="FFFF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 rot="10800000">
        <a:off x="0" y="2706927"/>
        <a:ext cx="6652462" cy="637618"/>
      </dsp:txXfrm>
    </dsp:sp>
    <dsp:sp modelId="{F76FBAEB-D748-479E-9091-B4B50859E6BB}">
      <dsp:nvSpPr>
        <dsp:cNvPr id="0" name=""/>
        <dsp:cNvSpPr/>
      </dsp:nvSpPr>
      <dsp:spPr>
        <a:xfrm rot="10800000">
          <a:off x="0" y="1122218"/>
          <a:ext cx="6652462" cy="1600316"/>
        </a:xfrm>
        <a:prstGeom prst="upArrowCallout">
          <a:avLst/>
        </a:prstGeom>
        <a:solidFill>
          <a:srgbClr val="008080"/>
        </a:solidFill>
        <a:ln w="25400" cap="flat" cmpd="sng" algn="ctr">
          <a:solidFill>
            <a:sysClr val="window" lastClr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ysClr val="window" lastClr="FFFF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Badania terenowe</a:t>
          </a:r>
          <a:endParaRPr lang="pl-PL" sz="1600" b="1" kern="1200" dirty="0">
            <a:solidFill>
              <a:sysClr val="window" lastClr="FFFF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 rot="-10800000">
        <a:off x="0" y="1318946"/>
        <a:ext cx="6652462" cy="364983"/>
      </dsp:txXfrm>
    </dsp:sp>
    <dsp:sp modelId="{624404E4-5F6D-405B-9DC2-A1ABF9B879B3}">
      <dsp:nvSpPr>
        <dsp:cNvPr id="0" name=""/>
        <dsp:cNvSpPr/>
      </dsp:nvSpPr>
      <dsp:spPr>
        <a:xfrm>
          <a:off x="0" y="1685355"/>
          <a:ext cx="1806039" cy="478494"/>
        </a:xfrm>
        <a:prstGeom prst="rect">
          <a:avLst/>
        </a:prstGeom>
        <a:solidFill>
          <a:srgbClr val="009999">
            <a:alpha val="90000"/>
          </a:srgbClr>
        </a:solidFill>
        <a:ln w="25400" cap="flat" cmpd="sng" algn="ctr">
          <a:solidFill>
            <a:sysClr val="window" lastClr="FFFFFF">
              <a:alpha val="9000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Badanie beneficjentów i </a:t>
          </a:r>
          <a:r>
            <a:rPr lang="pl-PL" sz="1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wnioskodawców (CAWI/TDI)</a:t>
          </a:r>
          <a:endParaRPr lang="pl-PL" sz="1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1685355"/>
        <a:ext cx="1806039" cy="478494"/>
      </dsp:txXfrm>
    </dsp:sp>
    <dsp:sp modelId="{C86DF7DD-73B5-48B3-87AE-1453B289B977}">
      <dsp:nvSpPr>
        <dsp:cNvPr id="0" name=""/>
        <dsp:cNvSpPr/>
      </dsp:nvSpPr>
      <dsp:spPr>
        <a:xfrm>
          <a:off x="1807360" y="1683929"/>
          <a:ext cx="1231700" cy="478494"/>
        </a:xfrm>
        <a:prstGeom prst="rect">
          <a:avLst/>
        </a:prstGeom>
        <a:solidFill>
          <a:srgbClr val="009999">
            <a:alpha val="90000"/>
          </a:srgbClr>
        </a:solidFill>
        <a:ln w="25400" cap="flat" cmpd="sng" algn="ctr">
          <a:solidFill>
            <a:sysClr val="window" lastClr="FFFFFF">
              <a:alpha val="9000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Wywiady z IZ/IP/KM (IDI)</a:t>
          </a:r>
          <a:endParaRPr lang="pl-PL" sz="1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807360" y="1683929"/>
        <a:ext cx="1231700" cy="478494"/>
      </dsp:txXfrm>
    </dsp:sp>
    <dsp:sp modelId="{02AE61ED-7992-4725-BF99-76BA8E4F90B8}">
      <dsp:nvSpPr>
        <dsp:cNvPr id="0" name=""/>
        <dsp:cNvSpPr/>
      </dsp:nvSpPr>
      <dsp:spPr>
        <a:xfrm>
          <a:off x="3039061" y="1683929"/>
          <a:ext cx="1806039" cy="478494"/>
        </a:xfrm>
        <a:prstGeom prst="rect">
          <a:avLst/>
        </a:prstGeom>
        <a:solidFill>
          <a:srgbClr val="009999">
            <a:alpha val="90000"/>
          </a:srgbClr>
        </a:solidFill>
        <a:ln w="25400" cap="flat" cmpd="sng" algn="ctr">
          <a:solidFill>
            <a:sysClr val="window" lastClr="FFFFFF">
              <a:alpha val="9000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Wywiady z ekspertami oceniającymi wnioski (IDI, TDI)</a:t>
          </a:r>
          <a:endParaRPr lang="pl-PL" sz="1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039061" y="1683929"/>
        <a:ext cx="1806039" cy="478494"/>
      </dsp:txXfrm>
    </dsp:sp>
    <dsp:sp modelId="{6161F91C-C9B1-45B6-9421-300E97CD9BEF}">
      <dsp:nvSpPr>
        <dsp:cNvPr id="0" name=""/>
        <dsp:cNvSpPr/>
      </dsp:nvSpPr>
      <dsp:spPr>
        <a:xfrm>
          <a:off x="4845101" y="1683929"/>
          <a:ext cx="1806039" cy="478494"/>
        </a:xfrm>
        <a:prstGeom prst="rect">
          <a:avLst/>
        </a:prstGeom>
        <a:solidFill>
          <a:srgbClr val="009999">
            <a:alpha val="90000"/>
          </a:srgbClr>
        </a:solidFill>
        <a:ln w="25400" cap="flat" cmpd="sng" algn="ctr">
          <a:solidFill>
            <a:sysClr val="window" lastClr="FFFFFF">
              <a:alpha val="9000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Wywiady z firmami doradczymi (TDI)</a:t>
          </a:r>
          <a:endParaRPr lang="pl-PL" sz="1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845101" y="1683929"/>
        <a:ext cx="1806039" cy="478494"/>
      </dsp:txXfrm>
    </dsp:sp>
    <dsp:sp modelId="{68CB8386-BAEE-47B1-ABB3-FD64191E1498}">
      <dsp:nvSpPr>
        <dsp:cNvPr id="0" name=""/>
        <dsp:cNvSpPr/>
      </dsp:nvSpPr>
      <dsp:spPr>
        <a:xfrm rot="10800000">
          <a:off x="0" y="45353"/>
          <a:ext cx="6652462" cy="1137761"/>
        </a:xfrm>
        <a:prstGeom prst="upArrowCallout">
          <a:avLst/>
        </a:prstGeom>
        <a:solidFill>
          <a:srgbClr val="008080"/>
        </a:solidFill>
        <a:ln w="25400" cap="flat" cmpd="sng" algn="ctr">
          <a:solidFill>
            <a:sysClr val="window" lastClr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ysClr val="window" lastClr="FFFF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Wstępna analiza </a:t>
          </a:r>
          <a:r>
            <a:rPr lang="pl-PL" sz="1600" b="1" kern="1200" dirty="0" err="1" smtClean="0">
              <a:solidFill>
                <a:sysClr val="window" lastClr="FFFF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desk</a:t>
          </a:r>
          <a:r>
            <a:rPr lang="pl-PL" sz="1600" b="1" kern="1200" dirty="0" smtClean="0">
              <a:solidFill>
                <a:sysClr val="window" lastClr="FFFF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pl-PL" sz="1600" b="1" kern="1200" dirty="0" err="1" smtClean="0">
              <a:solidFill>
                <a:sysClr val="window" lastClr="FFFF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research</a:t>
          </a:r>
          <a:endParaRPr lang="pl-PL" sz="1600" b="1" kern="1200" dirty="0">
            <a:solidFill>
              <a:sysClr val="window" lastClr="FFFF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 rot="10800000">
        <a:off x="0" y="45353"/>
        <a:ext cx="6652462" cy="739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12136-1874-4BB4-8F34-F875229C9F71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64EBD-3122-4CA5-A90B-A2394D5E08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5497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A756-82E4-4AB7-A11E-034CA8A22870}" type="datetimeFigureOut">
              <a:rPr lang="pl-PL" smtClean="0"/>
              <a:pPr/>
              <a:t>2017-12-04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200ED2F-CDA1-4781-AAC4-3BADBDA51E4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A756-82E4-4AB7-A11E-034CA8A22870}" type="datetimeFigureOut">
              <a:rPr lang="pl-PL" smtClean="0"/>
              <a:pPr/>
              <a:t>2017-12-04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ED2F-CDA1-4781-AAC4-3BADBDA51E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A756-82E4-4AB7-A11E-034CA8A22870}" type="datetimeFigureOut">
              <a:rPr lang="pl-PL" smtClean="0"/>
              <a:pPr/>
              <a:t>2017-12-04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ED2F-CDA1-4781-AAC4-3BADBDA51E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A756-82E4-4AB7-A11E-034CA8A22870}" type="datetimeFigureOut">
              <a:rPr lang="pl-PL" smtClean="0"/>
              <a:pPr/>
              <a:t>2017-12-04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ED2F-CDA1-4781-AAC4-3BADBDA51E4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A756-82E4-4AB7-A11E-034CA8A22870}" type="datetimeFigureOut">
              <a:rPr lang="pl-PL" smtClean="0"/>
              <a:pPr/>
              <a:t>2017-12-04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200ED2F-CDA1-4781-AAC4-3BADBDA51E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A756-82E4-4AB7-A11E-034CA8A22870}" type="datetimeFigureOut">
              <a:rPr lang="pl-PL" smtClean="0"/>
              <a:pPr/>
              <a:t>2017-12-04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ED2F-CDA1-4781-AAC4-3BADBDA51E4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A756-82E4-4AB7-A11E-034CA8A22870}" type="datetimeFigureOut">
              <a:rPr lang="pl-PL" smtClean="0"/>
              <a:pPr/>
              <a:t>2017-12-04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ED2F-CDA1-4781-AAC4-3BADBDA51E4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A756-82E4-4AB7-A11E-034CA8A22870}" type="datetimeFigureOut">
              <a:rPr lang="pl-PL" smtClean="0"/>
              <a:pPr/>
              <a:t>2017-12-04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ED2F-CDA1-4781-AAC4-3BADBDA51E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A756-82E4-4AB7-A11E-034CA8A22870}" type="datetimeFigureOut">
              <a:rPr lang="pl-PL" smtClean="0"/>
              <a:pPr/>
              <a:t>2017-12-04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ED2F-CDA1-4781-AAC4-3BADBDA51E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A756-82E4-4AB7-A11E-034CA8A22870}" type="datetimeFigureOut">
              <a:rPr lang="pl-PL" smtClean="0"/>
              <a:pPr/>
              <a:t>2017-12-04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ED2F-CDA1-4781-AAC4-3BADBDA51E4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A756-82E4-4AB7-A11E-034CA8A22870}" type="datetimeFigureOut">
              <a:rPr lang="pl-PL" smtClean="0"/>
              <a:pPr/>
              <a:t>2017-12-04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200ED2F-CDA1-4781-AAC4-3BADBDA51E4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53A756-82E4-4AB7-A11E-034CA8A22870}" type="datetimeFigureOut">
              <a:rPr lang="pl-PL" smtClean="0"/>
              <a:pPr/>
              <a:t>2017-12-04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200ED2F-CDA1-4781-AAC4-3BADBDA51E4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53960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Ewaluacja bieżąca kryteriów i systemu wyboru projektów RPO WD 2014-2020 </a:t>
            </a:r>
            <a:endParaRPr lang="pl-PL" dirty="0"/>
          </a:p>
        </p:txBody>
      </p:sp>
      <p:pic>
        <p:nvPicPr>
          <p:cNvPr id="4" name="Obraz 3" descr="C:\Users\sgorecka\AppData\Local\Temp\image00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2656"/>
            <a:ext cx="57626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51520" y="936376"/>
            <a:ext cx="864096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Badanie współfinansowane ze środków Unii Europejskiej – Europejskiego Funduszu Społecznego oraz z budżetu Samorządu Województwa Dolnośląskiego w ramach Pomocy Technicznej Regionalnego Programu Operacyjnego Województwa Dolnośląskiego 2014-2020</a:t>
            </a:r>
            <a:r>
              <a:rPr kumimoji="0" lang="pl-P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/>
          <a:srcRect l="36230" t="45023" r="34842" b="39049"/>
          <a:stretch>
            <a:fillRect/>
          </a:stretch>
        </p:blipFill>
        <p:spPr bwMode="auto">
          <a:xfrm>
            <a:off x="251520" y="6021288"/>
            <a:ext cx="16668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Kryteria wyboru projektów w ramach EFS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8229600" cy="4995936"/>
          </a:xfrm>
        </p:spPr>
        <p:txBody>
          <a:bodyPr>
            <a:noAutofit/>
          </a:bodyPr>
          <a:lstStyle/>
          <a:p>
            <a:r>
              <a:rPr lang="pl-PL" sz="2000" dirty="0"/>
              <a:t>System kryteriów oceny projektów w ramach EFS jest zbyt rozbudowany, zawiera zbyt wiele kryteriów ingerujących w zakres projektów, ograniczających wnioskodawcę, </a:t>
            </a:r>
            <a:r>
              <a:rPr lang="pl-PL" sz="2000" dirty="0" smtClean="0"/>
              <a:t>nie </a:t>
            </a:r>
            <a:r>
              <a:rPr lang="pl-PL" sz="2000" dirty="0"/>
              <a:t>przyczyniających się do lepszej jakości interwencji </a:t>
            </a:r>
            <a:r>
              <a:rPr lang="pl-PL" sz="2000" dirty="0" smtClean="0"/>
              <a:t>(</a:t>
            </a:r>
            <a:r>
              <a:rPr lang="pl-PL" sz="2000" dirty="0"/>
              <a:t>dotyczy to części kryteriów dostępu i premiujących).</a:t>
            </a:r>
          </a:p>
          <a:p>
            <a:r>
              <a:rPr lang="pl-PL" sz="2000" dirty="0"/>
              <a:t>Zidentyfikowano szereg zbędnych kryteriów:</a:t>
            </a:r>
          </a:p>
          <a:p>
            <a:pPr>
              <a:buNone/>
            </a:pPr>
            <a:r>
              <a:rPr lang="pl-PL" sz="2000" dirty="0" smtClean="0"/>
              <a:t>	- </a:t>
            </a:r>
            <a:r>
              <a:rPr lang="pl-PL" sz="2000" dirty="0"/>
              <a:t>zgodności z prawem,</a:t>
            </a:r>
          </a:p>
          <a:p>
            <a:pPr>
              <a:buNone/>
            </a:pPr>
            <a:r>
              <a:rPr lang="pl-PL" sz="2000" dirty="0" smtClean="0"/>
              <a:t>	- </a:t>
            </a:r>
            <a:r>
              <a:rPr lang="pl-PL" sz="2000" dirty="0"/>
              <a:t>biura projektu,</a:t>
            </a:r>
          </a:p>
          <a:p>
            <a:pPr>
              <a:buNone/>
            </a:pPr>
            <a:r>
              <a:rPr lang="pl-PL" sz="2000" dirty="0" smtClean="0"/>
              <a:t>	- </a:t>
            </a:r>
            <a:r>
              <a:rPr lang="pl-PL" sz="2000" dirty="0"/>
              <a:t>formy wsparcia </a:t>
            </a:r>
            <a:r>
              <a:rPr lang="pl-PL" sz="2000" dirty="0" smtClean="0"/>
              <a:t>(obowiązek </a:t>
            </a:r>
            <a:r>
              <a:rPr lang="pl-PL" sz="2000" dirty="0"/>
              <a:t>stosowania określonych </a:t>
            </a:r>
            <a:r>
              <a:rPr lang="pl-PL" sz="2000" dirty="0" smtClean="0"/>
              <a:t>form wsparcia)</a:t>
            </a:r>
            <a:endParaRPr lang="pl-PL" sz="2000" dirty="0"/>
          </a:p>
          <a:p>
            <a:pPr>
              <a:buNone/>
            </a:pPr>
            <a:r>
              <a:rPr lang="pl-PL" sz="2000" dirty="0" smtClean="0"/>
              <a:t>	- </a:t>
            </a:r>
            <a:r>
              <a:rPr lang="pl-PL" sz="2000" dirty="0"/>
              <a:t>grupy docelowej (stanowiące o obowiązku stosowania pewnych priorytetów w ramach rekrutacji),</a:t>
            </a:r>
          </a:p>
          <a:p>
            <a:pPr>
              <a:buNone/>
            </a:pPr>
            <a:r>
              <a:rPr lang="pl-PL" sz="2000" dirty="0" smtClean="0"/>
              <a:t>	- </a:t>
            </a:r>
            <a:r>
              <a:rPr lang="pl-PL" sz="2000" dirty="0"/>
              <a:t>formy wsparcia (nazywane też </a:t>
            </a:r>
            <a:r>
              <a:rPr lang="pl-PL" sz="2000" dirty="0" smtClean="0"/>
              <a:t>komplementarności), w </a:t>
            </a:r>
            <a:r>
              <a:rPr lang="pl-PL" sz="2000" dirty="0"/>
              <a:t>ramach projektów innowacyjnych, </a:t>
            </a:r>
          </a:p>
          <a:p>
            <a:pPr>
              <a:buNone/>
            </a:pPr>
            <a:r>
              <a:rPr lang="pl-PL" sz="2000" dirty="0" smtClean="0"/>
              <a:t>	- </a:t>
            </a:r>
            <a:r>
              <a:rPr lang="pl-PL" sz="2000" dirty="0"/>
              <a:t>współpracy z OPS/PCPR i OWES.</a:t>
            </a:r>
          </a:p>
          <a:p>
            <a:pPr>
              <a:buNone/>
            </a:pPr>
            <a:r>
              <a:rPr lang="pl-PL" sz="2000" dirty="0" smtClean="0"/>
              <a:t>	Część </a:t>
            </a:r>
            <a:r>
              <a:rPr lang="pl-PL" sz="2000" dirty="0"/>
              <a:t>z wymienionych wyżej kryteriów powinna zostać włączona do treści końcowych oświadczeń w ramach </a:t>
            </a:r>
            <a:r>
              <a:rPr lang="pl-PL" sz="2000" dirty="0" smtClean="0"/>
              <a:t>WND.</a:t>
            </a:r>
            <a:endParaRPr lang="pl-PL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l-PL" sz="3600" dirty="0"/>
              <a:t>Kryteria wyboru projektów w ramach EFS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8229600" cy="4995936"/>
          </a:xfrm>
        </p:spPr>
        <p:txBody>
          <a:bodyPr>
            <a:noAutofit/>
          </a:bodyPr>
          <a:lstStyle/>
          <a:p>
            <a:r>
              <a:rPr lang="pl-PL" sz="2000" dirty="0"/>
              <a:t>Za zbędne uznano także szereg kryteriów premiujących, w tym zwłaszcza odnoszące się do współpracy z podmiotem objętym Strategią Rozwoju Polski Zachodniej i partnerstwa.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Kryteria premiujące odnoszące się do obszaru realizacji projektu pokazały już swoją szkodliwość, tym bardziej więc nie powinny być już stosowane. W ich miejsce proponuje się prowadzenie naborów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ramach niewielkich alokacji lub stosowanie oceny strategicznej.</a:t>
            </a:r>
          </a:p>
          <a:p>
            <a:r>
              <a:rPr lang="pl-PL" sz="2000" dirty="0"/>
              <a:t>Zasady horyzontalne w ramach EFS są weryfikowane poprzez zestaw kryteriów, rozbudowany zwłaszcza w przypadku równości szans K i M. C</a:t>
            </a:r>
            <a:r>
              <a:rPr lang="pl-PL" sz="2000" dirty="0" smtClean="0"/>
              <a:t>zęść </a:t>
            </a:r>
            <a:r>
              <a:rPr lang="pl-PL" sz="2000" dirty="0"/>
              <a:t>wnioskodawców ma problemy z ich spełnieniem.</a:t>
            </a:r>
          </a:p>
          <a:p>
            <a:r>
              <a:rPr lang="pl-PL" sz="2000" dirty="0"/>
              <a:t>Kryteria sformułowane są w sposób zrozumiały. W części brakuje jednak </a:t>
            </a:r>
            <a:r>
              <a:rPr lang="pl-PL" sz="2000" dirty="0" smtClean="0"/>
              <a:t>wskazówek</a:t>
            </a:r>
            <a:r>
              <a:rPr lang="pl-PL" sz="2000" dirty="0"/>
              <a:t>, w jaki sposób weryfikowane będzie ich </a:t>
            </a:r>
            <a:r>
              <a:rPr lang="pl-PL" sz="2000" dirty="0" smtClean="0"/>
              <a:t>pełnienie</a:t>
            </a:r>
            <a:r>
              <a:rPr lang="pl-PL" sz="2000" dirty="0"/>
              <a:t>.</a:t>
            </a:r>
          </a:p>
          <a:p>
            <a:r>
              <a:rPr lang="pl-PL" sz="2000" dirty="0"/>
              <a:t>Przebudowy wymaga system wag tak, by o wyborze projektu decydowała trafność zaplanowanej interwencji w kontekście specyfiki grupy docelowej. Wszystkie pozostałe elementy powinny być podporządkowane tym kryteriom.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739917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pl-PL" sz="4000" dirty="0" smtClean="0"/>
              <a:t>Rekomendacje (1)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2400" dirty="0"/>
              <a:t>Niezbędne jest wprowadzenie zmian w systemie informowania tak, by wnioskodawcy mieli lepszy dostęp do niezbędnych w celu przygotowania aplikacji informacji i by mieli większą świadomość procesów wiążących się z naborem i wyborem </a:t>
            </a:r>
            <a:r>
              <a:rPr lang="pl-PL" sz="2400" dirty="0" smtClean="0"/>
              <a:t>projektów</a:t>
            </a:r>
          </a:p>
          <a:p>
            <a:r>
              <a:rPr lang="pl-PL" sz="2400" dirty="0"/>
              <a:t>I</a:t>
            </a:r>
            <a:r>
              <a:rPr lang="pl-PL" sz="2400" dirty="0" smtClean="0"/>
              <a:t>ntensyfikacja </a:t>
            </a:r>
            <a:r>
              <a:rPr lang="pl-PL" sz="2400" dirty="0"/>
              <a:t>prac nad poprawą </a:t>
            </a:r>
            <a:r>
              <a:rPr lang="pl-PL" sz="2400" dirty="0" smtClean="0"/>
              <a:t>systemów informatycznych </a:t>
            </a:r>
          </a:p>
          <a:p>
            <a:r>
              <a:rPr lang="pl-PL" sz="2400" dirty="0" smtClean="0"/>
              <a:t>Podjęcie </a:t>
            </a:r>
            <a:r>
              <a:rPr lang="pl-PL" sz="2400" dirty="0"/>
              <a:t>działań mających na celu zminimalizowanie zidentyfikowanych </a:t>
            </a:r>
            <a:r>
              <a:rPr lang="pl-PL" sz="2400" dirty="0" smtClean="0"/>
              <a:t>czynników zakłócających sprawność </a:t>
            </a:r>
            <a:r>
              <a:rPr lang="pl-PL" sz="2400" dirty="0"/>
              <a:t>systemu wyboru </a:t>
            </a:r>
            <a:r>
              <a:rPr lang="pl-PL" sz="2400" dirty="0" smtClean="0"/>
              <a:t> (niska ocena jakości pracy ekspertów oceniających wnioski, długi czas oceny,)</a:t>
            </a:r>
          </a:p>
          <a:p>
            <a:r>
              <a:rPr lang="pl-PL" sz="2400" dirty="0" smtClean="0"/>
              <a:t>W miarę dostępności środków niezbędne jest zwiększenie szans wynikających  z </a:t>
            </a:r>
            <a:r>
              <a:rPr lang="pl-PL" sz="2400" dirty="0" err="1" smtClean="0"/>
              <a:t>dwufunduszowości</a:t>
            </a:r>
            <a:r>
              <a:rPr lang="pl-PL" sz="2400" dirty="0" smtClean="0"/>
              <a:t> programu</a:t>
            </a:r>
          </a:p>
          <a:p>
            <a:r>
              <a:rPr lang="pl-PL" sz="2400" dirty="0" smtClean="0"/>
              <a:t>Rekomenduje się wyeliminowanie z katalogu lub zmodyfikowanie kryteriów nie służących jakości projektów  (dotyczy zarówno EFRR, jak i EFS)</a:t>
            </a:r>
          </a:p>
          <a:p>
            <a:endParaRPr lang="pl-PL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Rekomendacje (2)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2400" dirty="0" smtClean="0"/>
              <a:t>Przebudowy wymaga system wag  w ramach EFS</a:t>
            </a:r>
          </a:p>
          <a:p>
            <a:r>
              <a:rPr lang="pl-PL" sz="2400" dirty="0" smtClean="0"/>
              <a:t>Konieczna jest intensyfikacja i modyfikacja działań </a:t>
            </a:r>
            <a:r>
              <a:rPr lang="pl-PL" sz="2400" dirty="0"/>
              <a:t>edukacyjnych i informacyjnych wyjaśniających istotę </a:t>
            </a:r>
            <a:r>
              <a:rPr lang="pl-PL" sz="2400" dirty="0" smtClean="0"/>
              <a:t>tzw. zasad horyzontalnych</a:t>
            </a:r>
          </a:p>
          <a:p>
            <a:r>
              <a:rPr lang="pl-PL" sz="2400" dirty="0" smtClean="0"/>
              <a:t>Niezbędne jest uzupełnienie definicji kryteriów o wskazania dotyczące sposobu weryfikacji spełniania kryterium</a:t>
            </a:r>
          </a:p>
          <a:p>
            <a:r>
              <a:rPr lang="pl-PL" sz="2400" dirty="0" smtClean="0"/>
              <a:t>Zaleca się zmniejszenie </a:t>
            </a:r>
            <a:r>
              <a:rPr lang="pl-PL" sz="2400" dirty="0"/>
              <a:t>znaczenia kryteriów odnoszących się do wartości wskaźników </a:t>
            </a:r>
            <a:r>
              <a:rPr lang="pl-PL" sz="2400" dirty="0" smtClean="0"/>
              <a:t>programowych</a:t>
            </a:r>
          </a:p>
          <a:p>
            <a:pPr>
              <a:buNone/>
            </a:pPr>
            <a:r>
              <a:rPr lang="pl-PL" sz="2400" dirty="0" smtClean="0"/>
              <a:t>	Sformułowano ponadto rekomendację pod adresem MR, dotyczącą modyfikacji  Wytycznych w zakresie realizacji przedsięwzięć w obszarze włączenia społecznego i zwalczania ubóstwa z wykorzystaniem środków Europejskiego Funduszu Społecznego i Europejskiego Funduszu Rozwoju Regionalnego na lata 2014-2020 w zakresie kryterium partnerstwa oraz dotyczącą wartości ustalonych wskaźników efektywności zatrudnieniowej w ramach CT9.</a:t>
            </a:r>
            <a:endParaRPr lang="pl-PL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19864"/>
          </a:xfrm>
        </p:spPr>
        <p:txBody>
          <a:bodyPr>
            <a:normAutofit/>
          </a:bodyPr>
          <a:lstStyle/>
          <a:p>
            <a:r>
              <a:rPr lang="pl-PL" sz="4000" dirty="0" smtClean="0"/>
              <a:t>Cele i zakres badania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/>
              <a:t>Celem badania była ocena systemu wyboru projektów, w </a:t>
            </a:r>
            <a:r>
              <a:rPr lang="pl-PL" sz="2000" dirty="0" smtClean="0"/>
              <a:t>tym</a:t>
            </a:r>
          </a:p>
          <a:p>
            <a:pPr>
              <a:buNone/>
            </a:pPr>
            <a:r>
              <a:rPr lang="pl-PL" sz="2000" dirty="0" smtClean="0"/>
              <a:t>kryteriów </a:t>
            </a:r>
            <a:r>
              <a:rPr lang="pl-PL" sz="2000" dirty="0"/>
              <a:t>wyboru projektów dla RPO WD 2014-2020 pod </a:t>
            </a:r>
            <a:r>
              <a:rPr lang="pl-PL" sz="2000" dirty="0" smtClean="0"/>
              <a:t>kątem</a:t>
            </a:r>
          </a:p>
          <a:p>
            <a:pPr>
              <a:buNone/>
            </a:pPr>
            <a:r>
              <a:rPr lang="pl-PL" sz="2000" dirty="0" smtClean="0"/>
              <a:t>zapewnienia </a:t>
            </a:r>
            <a:r>
              <a:rPr lang="pl-PL" sz="2000" dirty="0"/>
              <a:t>skutecznej i najbardziej efektywnej </a:t>
            </a:r>
            <a:r>
              <a:rPr lang="pl-PL" sz="2000" dirty="0" smtClean="0"/>
              <a:t>realizacji</a:t>
            </a:r>
          </a:p>
          <a:p>
            <a:pPr>
              <a:buNone/>
            </a:pPr>
            <a:r>
              <a:rPr lang="pl-PL" sz="2000" dirty="0" smtClean="0"/>
              <a:t>programu.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r>
              <a:rPr lang="pl-PL" sz="2000" dirty="0"/>
              <a:t>Zakres badania obejmował dwa cele szczegółowe:</a:t>
            </a:r>
          </a:p>
          <a:p>
            <a:r>
              <a:rPr lang="pl-PL" sz="2000" dirty="0" smtClean="0"/>
              <a:t>Ewaluacja </a:t>
            </a:r>
            <a:r>
              <a:rPr lang="pl-PL" sz="2000" dirty="0"/>
              <a:t>kryteriów wyboru </a:t>
            </a:r>
            <a:r>
              <a:rPr lang="pl-PL" sz="2000" dirty="0" smtClean="0"/>
              <a:t>projektów</a:t>
            </a:r>
          </a:p>
          <a:p>
            <a:r>
              <a:rPr lang="pl-PL" sz="2000" dirty="0" smtClean="0"/>
              <a:t>Ewaluacja </a:t>
            </a:r>
            <a:r>
              <a:rPr lang="pl-PL" sz="2000" dirty="0"/>
              <a:t>systemu oraz procesu wyboru i oceny projektów (poza kryteriami), tj. zasady i sposób realizacji naboru i oceny wniosków dotyczących przedkładanych projektów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Schemat badania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 </a:t>
            </a:r>
          </a:p>
          <a:p>
            <a:endParaRPr lang="pl-PL" dirty="0"/>
          </a:p>
        </p:txBody>
      </p:sp>
      <p:grpSp>
        <p:nvGrpSpPr>
          <p:cNvPr id="7" name="Grupa 6"/>
          <p:cNvGrpSpPr/>
          <p:nvPr/>
        </p:nvGrpSpPr>
        <p:grpSpPr>
          <a:xfrm>
            <a:off x="519223" y="1484783"/>
            <a:ext cx="8105554" cy="4309365"/>
            <a:chOff x="0" y="642918"/>
            <a:chExt cx="8501090" cy="4730298"/>
          </a:xfrm>
        </p:grpSpPr>
        <p:graphicFrame>
          <p:nvGraphicFramePr>
            <p:cNvPr id="8" name="Diagram 7"/>
            <p:cNvGraphicFramePr/>
            <p:nvPr/>
          </p:nvGraphicFramePr>
          <p:xfrm>
            <a:off x="1524000" y="642918"/>
            <a:ext cx="6977090" cy="473029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9" name="Strzałka w dół 8"/>
            <p:cNvSpPr/>
            <p:nvPr/>
          </p:nvSpPr>
          <p:spPr>
            <a:xfrm>
              <a:off x="0" y="785794"/>
              <a:ext cx="1434915" cy="4214842"/>
            </a:xfrm>
            <a:prstGeom prst="downArrow">
              <a:avLst/>
            </a:prstGeom>
            <a:solidFill>
              <a:srgbClr val="009999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9pPr>
            </a:lstStyle>
            <a:p>
              <a:pPr algn="ctr"/>
              <a:r>
                <a:rPr lang="pl-PL" sz="1600" b="1" dirty="0" smtClean="0"/>
                <a:t>Analiza </a:t>
              </a:r>
              <a:r>
                <a:rPr lang="pl-PL" sz="1600" b="1" dirty="0" err="1" smtClean="0"/>
                <a:t>desk</a:t>
              </a:r>
              <a:r>
                <a:rPr lang="pl-PL" sz="1600" b="1" dirty="0" smtClean="0"/>
                <a:t> </a:t>
              </a:r>
              <a:r>
                <a:rPr lang="pl-PL" sz="1600" b="1" dirty="0" err="1" smtClean="0"/>
                <a:t>research</a:t>
              </a:r>
              <a:endParaRPr lang="pl-PL" sz="1600" b="1" dirty="0" smtClean="0"/>
            </a:p>
            <a:p>
              <a:pPr algn="ctr"/>
              <a:r>
                <a:rPr lang="pl-PL" sz="1600" b="1" dirty="0" smtClean="0"/>
                <a:t>Badanie stron </a:t>
              </a:r>
              <a:r>
                <a:rPr lang="pl-PL" sz="1600" b="1" dirty="0" err="1" smtClean="0"/>
                <a:t>www</a:t>
              </a:r>
              <a:r>
                <a:rPr lang="pl-PL" sz="1600" b="1" dirty="0" smtClean="0"/>
                <a:t> i zrozumiałości tekstu</a:t>
              </a:r>
              <a:endParaRPr lang="pl-PL" sz="1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 smtClean="0"/>
              <a:t>Planowanie i ogłaszanie konkurs</a:t>
            </a:r>
            <a:r>
              <a:rPr lang="pl-PL" dirty="0" smtClean="0"/>
              <a:t>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l-PL" sz="2000" dirty="0"/>
              <a:t>Przyjęty system ogłaszania naborów jest zrozumiały i przejrzysty. Informacja udostępniana jest z dużym wyprzedzeniem, wnioskodawcy mają właściwy czas na przygotowanie dokumentacji aplikacyjnej. </a:t>
            </a:r>
            <a:r>
              <a:rPr lang="pl-PL" sz="2000" dirty="0" smtClean="0"/>
              <a:t>Przekazywane informacje nie są jednak wystarczająco przejrzyste:</a:t>
            </a:r>
            <a:endParaRPr lang="pl-PL" sz="2000" dirty="0"/>
          </a:p>
          <a:p>
            <a:pPr>
              <a:buNone/>
            </a:pPr>
            <a:r>
              <a:rPr lang="pl-PL" sz="2000" dirty="0" smtClean="0"/>
              <a:t>	- </a:t>
            </a:r>
            <a:r>
              <a:rPr lang="pl-PL" sz="2000" dirty="0"/>
              <a:t>brak uzasadnień do wprowadzanych zmian w harmonogramach naboru,</a:t>
            </a:r>
          </a:p>
          <a:p>
            <a:pPr>
              <a:buNone/>
            </a:pPr>
            <a:r>
              <a:rPr lang="pl-PL" sz="2000" dirty="0" smtClean="0"/>
              <a:t>	- </a:t>
            </a:r>
            <a:r>
              <a:rPr lang="pl-PL" sz="2000" dirty="0"/>
              <a:t>niską czytelność ogłoszeń o konkursach,</a:t>
            </a:r>
          </a:p>
          <a:p>
            <a:pPr>
              <a:buNone/>
            </a:pPr>
            <a:r>
              <a:rPr lang="pl-PL" sz="2000" dirty="0" smtClean="0"/>
              <a:t>	- </a:t>
            </a:r>
            <a:r>
              <a:rPr lang="pl-PL" sz="2000" dirty="0"/>
              <a:t>mało przyjazne strony internetowe,</a:t>
            </a:r>
          </a:p>
          <a:p>
            <a:pPr>
              <a:buNone/>
            </a:pPr>
            <a:r>
              <a:rPr lang="pl-PL" sz="2000" dirty="0" smtClean="0"/>
              <a:t>	- </a:t>
            </a:r>
            <a:r>
              <a:rPr lang="pl-PL" sz="2000" dirty="0"/>
              <a:t>nadużywanie formalnego hermetycznego języka,</a:t>
            </a:r>
          </a:p>
          <a:p>
            <a:pPr>
              <a:buNone/>
            </a:pPr>
            <a:r>
              <a:rPr lang="pl-PL" sz="2000" dirty="0" smtClean="0"/>
              <a:t>	- </a:t>
            </a:r>
            <a:r>
              <a:rPr lang="pl-PL" sz="2000" dirty="0"/>
              <a:t>brak wystarczającej dbałości o formę graficzną tekstu, </a:t>
            </a:r>
            <a:r>
              <a:rPr lang="pl-PL" sz="2000" dirty="0" smtClean="0"/>
              <a:t>(np. spis </a:t>
            </a:r>
            <a:r>
              <a:rPr lang="pl-PL" sz="2000" dirty="0"/>
              <a:t>treści i </a:t>
            </a:r>
            <a:r>
              <a:rPr lang="pl-PL" sz="2000" dirty="0" smtClean="0"/>
              <a:t>hiperłącza),</a:t>
            </a:r>
            <a:endParaRPr lang="pl-PL" sz="2000" dirty="0"/>
          </a:p>
          <a:p>
            <a:r>
              <a:rPr lang="pl-PL" sz="2000" dirty="0" smtClean="0"/>
              <a:t>Narzędzia </a:t>
            </a:r>
            <a:r>
              <a:rPr lang="pl-PL" sz="2000" dirty="0"/>
              <a:t>informatyczne coraz lepiej wspierają proces naboru, nadal jednak (zwłaszcza SNOW) wykazują błędy. Wadą jest brak możliwości tworzenia list </a:t>
            </a:r>
            <a:r>
              <a:rPr lang="pl-PL" sz="2000" dirty="0" smtClean="0"/>
              <a:t>wskaźników (SOWA) </a:t>
            </a:r>
            <a:r>
              <a:rPr lang="pl-PL" sz="2000" dirty="0"/>
              <a:t>i oświadczeń dostosowanych do konkursu (dotyczy obu </a:t>
            </a:r>
            <a:r>
              <a:rPr lang="pl-PL" sz="2000" dirty="0" smtClean="0"/>
              <a:t>generatorów)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Organizacja oceny wniosków (1)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824536"/>
          </a:xfrm>
        </p:spPr>
        <p:txBody>
          <a:bodyPr>
            <a:noAutofit/>
          </a:bodyPr>
          <a:lstStyle/>
          <a:p>
            <a:r>
              <a:rPr lang="pl-PL" sz="2000" dirty="0"/>
              <a:t>System oceny wniosków jest </a:t>
            </a:r>
            <a:r>
              <a:rPr lang="pl-PL" sz="2000" dirty="0" smtClean="0"/>
              <a:t>sprawny</a:t>
            </a:r>
            <a:r>
              <a:rPr lang="pl-PL" sz="2000" dirty="0"/>
              <a:t>, zapewnia bezstronną ocenę wniosków. Jego sprawność jednak zakłóca szereg </a:t>
            </a:r>
            <a:r>
              <a:rPr lang="pl-PL" sz="2000" dirty="0" smtClean="0"/>
              <a:t>czynników: </a:t>
            </a:r>
            <a:br>
              <a:rPr lang="pl-PL" sz="2000" dirty="0" smtClean="0"/>
            </a:br>
            <a:r>
              <a:rPr lang="pl-PL" sz="2000" dirty="0" smtClean="0"/>
              <a:t>- niezadowalająca </a:t>
            </a:r>
            <a:r>
              <a:rPr lang="pl-PL" sz="2000" dirty="0"/>
              <a:t>jakość pracy ekspertów, którzy nie są właściwie weryfikowani na etapie rekrutacji, nie ma wobec nich działań służących doskonaleniu ich pracy i </a:t>
            </a:r>
            <a:r>
              <a:rPr lang="pl-PL" sz="2000" dirty="0" err="1"/>
              <a:t>uspójniania</a:t>
            </a:r>
            <a:r>
              <a:rPr lang="pl-PL" sz="2000" dirty="0"/>
              <a:t> podejść, i którzy są relatywnie słabo wynagradzani; w efekcie wzrasta rola pracowników w </a:t>
            </a:r>
            <a:r>
              <a:rPr lang="pl-PL" sz="2000" dirty="0" smtClean="0"/>
              <a:t>ocenie,</a:t>
            </a:r>
            <a:endParaRPr lang="pl-PL" sz="2000" dirty="0"/>
          </a:p>
          <a:p>
            <a:pPr>
              <a:buNone/>
            </a:pPr>
            <a:r>
              <a:rPr lang="pl-PL" sz="2000" dirty="0" smtClean="0"/>
              <a:t>	- </a:t>
            </a:r>
            <a:r>
              <a:rPr lang="pl-PL" sz="2000" dirty="0"/>
              <a:t>niewielkie niedobory </a:t>
            </a:r>
            <a:r>
              <a:rPr lang="pl-PL" sz="2000" dirty="0" smtClean="0"/>
              <a:t>kadrowe </a:t>
            </a:r>
            <a:r>
              <a:rPr lang="pl-PL" sz="2000" dirty="0"/>
              <a:t>rekompensowane przez system </a:t>
            </a:r>
            <a:r>
              <a:rPr lang="pl-PL" sz="2000" dirty="0" err="1"/>
              <a:t>oddelegowań</a:t>
            </a:r>
            <a:r>
              <a:rPr lang="pl-PL" sz="2000" dirty="0"/>
              <a:t> </a:t>
            </a:r>
            <a:r>
              <a:rPr lang="pl-PL" sz="2000" dirty="0" smtClean="0"/>
              <a:t>nie sprzyjają </a:t>
            </a:r>
            <a:r>
              <a:rPr lang="pl-PL" sz="2000" dirty="0"/>
              <a:t>dobrej jakości pracy i poczuciu odpowiedzialności za powierzone zadania,</a:t>
            </a:r>
          </a:p>
          <a:p>
            <a:pPr>
              <a:buNone/>
            </a:pPr>
            <a:r>
              <a:rPr lang="pl-PL" sz="2000" smtClean="0"/>
              <a:t>	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Organizacja oceny wniosków (2)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	</a:t>
            </a:r>
            <a:r>
              <a:rPr lang="pl-PL" sz="2000" dirty="0" smtClean="0"/>
              <a:t>- stosunkowo słabe wsparcie informatyczne (dot. EFRR),</a:t>
            </a:r>
          </a:p>
          <a:p>
            <a:pPr>
              <a:buNone/>
            </a:pPr>
            <a:r>
              <a:rPr lang="pl-PL" sz="2000" dirty="0" smtClean="0"/>
              <a:t>	- przedłużający się czas oceny, spowodowany opóźnieniami po stronie beneficjentów (niedotrzymywanie terminów nadsyłania wyjaśnień i uzupełnień) i po stronie instytucji (kumulacja pracy, konieczność stosowania elementów oceny wydłużających proces); 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 smtClean="0"/>
              <a:t>Ocena systemu wyboru projektów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System nie zawiera elementów dyskryminacyjnych. Nie zawiera także elementów stymulujących do wyboru projektów </a:t>
            </a:r>
            <a:r>
              <a:rPr lang="pl-PL" sz="2000" dirty="0" smtClean="0"/>
              <a:t>innowacyjnych oraz komplementarnych </a:t>
            </a:r>
            <a:r>
              <a:rPr lang="pl-PL" sz="2000" dirty="0"/>
              <a:t>– nie wykorzystaną szansą pozostaje </a:t>
            </a:r>
            <a:r>
              <a:rPr lang="pl-PL" sz="2000" dirty="0" err="1"/>
              <a:t>dwufunduszowość</a:t>
            </a:r>
            <a:r>
              <a:rPr lang="pl-PL" sz="2000" dirty="0"/>
              <a:t> programu.</a:t>
            </a:r>
          </a:p>
          <a:p>
            <a:r>
              <a:rPr lang="pl-PL" sz="2000" dirty="0"/>
              <a:t>Takie elementy systemu jak negocjacje, możliwość korekt, ocena strategiczna czy ocena zgodności ze strategią ZIT dobrze służą wyborowi projektów spełniających założenia </a:t>
            </a:r>
            <a:r>
              <a:rPr lang="pl-PL" sz="2000" dirty="0" smtClean="0"/>
              <a:t>programu. Negocjacje i korekty powodują </a:t>
            </a:r>
            <a:r>
              <a:rPr lang="pl-PL" sz="2000" dirty="0"/>
              <a:t>obciążenia systemu i opóźnienia w wyborze projektów. </a:t>
            </a:r>
            <a:endParaRPr lang="pl-PL" sz="2000" dirty="0" smtClean="0"/>
          </a:p>
          <a:p>
            <a:r>
              <a:rPr lang="pl-PL" sz="2000" dirty="0" smtClean="0"/>
              <a:t>Konstrukcja </a:t>
            </a:r>
            <a:r>
              <a:rPr lang="pl-PL" sz="2000" dirty="0"/>
              <a:t>systemu oceny pozwala na wybór projektów zgodnych z logiką interwencji i służących osiąganiu założonych celów. </a:t>
            </a:r>
            <a:r>
              <a:rPr lang="pl-PL" sz="2000" dirty="0" smtClean="0"/>
              <a:t>Można </a:t>
            </a:r>
            <a:r>
              <a:rPr lang="pl-PL" sz="2000" dirty="0"/>
              <a:t>jednak stwierdzić, że wymienione powyżej czynniki osłabiające sprawność systemu oceny powodują, że system nie w pełni chroni przed wyborem projektów wadliwych, choć chroni przed wyborem projektów niezgodnych z celami </a:t>
            </a:r>
            <a:r>
              <a:rPr lang="pl-PL" sz="2000" dirty="0" smtClean="0"/>
              <a:t>interwencji.</a:t>
            </a:r>
            <a:endParaRPr lang="pl-PL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Spójność kryteriów z założonymi celami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System kryteriów stanowi spójną i logiczną koncepcję, kryteria są ukierunkowane na wybór projektów przyczyniających się do celów Programu i założeń określonych w Ramach </a:t>
            </a:r>
            <a:r>
              <a:rPr lang="pl-PL" sz="2000" dirty="0" smtClean="0"/>
              <a:t>Wykonania, niekiedy wręcz </a:t>
            </a:r>
            <a:r>
              <a:rPr lang="pl-PL" sz="2000" dirty="0"/>
              <a:t>zbyt </a:t>
            </a:r>
            <a:r>
              <a:rPr lang="pl-PL" sz="2000" dirty="0" smtClean="0"/>
              <a:t>silnie (wysokie </a:t>
            </a:r>
            <a:r>
              <a:rPr lang="pl-PL" sz="2000" dirty="0"/>
              <a:t>wartości wskaźników nie </a:t>
            </a:r>
            <a:r>
              <a:rPr lang="pl-PL" sz="2000" dirty="0" smtClean="0"/>
              <a:t>muszą oznaczać wysokiej jakości).</a:t>
            </a:r>
            <a:endParaRPr lang="pl-PL" sz="2000" dirty="0"/>
          </a:p>
          <a:p>
            <a:r>
              <a:rPr lang="pl-PL" sz="2000" dirty="0"/>
              <a:t>System kryteriów nie dopuszcza do realizacji projektów niezgodnych z celami Programu, choć może dopuścić projekty słabe, co jest skutkiem nadużywania kryteriów wskaźnikowych (udział w osiąganiu wskaźnika programowego czy obniżony wkład własny w przypadku EFRR, kryteria dostępu i premiujące w przypadku EFS).</a:t>
            </a:r>
          </a:p>
          <a:p>
            <a:r>
              <a:rPr lang="pl-PL" sz="2000" dirty="0"/>
              <a:t>Silnie sparametryzowana ocena w ramach EFRR sprawia, że niemal bez znaczenia jest rzetelna wiedza ekspercka. Potencjalnie odwrotna sytuacji jest w ramach </a:t>
            </a:r>
            <a:r>
              <a:rPr lang="pl-PL" sz="2000" dirty="0" smtClean="0"/>
              <a:t>EFS</a:t>
            </a:r>
            <a:endParaRPr lang="pl-PL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Kryteria wyboru projektów w ramach EFRR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472608"/>
          </a:xfrm>
        </p:spPr>
        <p:txBody>
          <a:bodyPr>
            <a:noAutofit/>
          </a:bodyPr>
          <a:lstStyle/>
          <a:p>
            <a:r>
              <a:rPr lang="pl-PL" sz="2000" dirty="0" smtClean="0"/>
              <a:t>System </a:t>
            </a:r>
            <a:r>
              <a:rPr lang="pl-PL" sz="2000" dirty="0"/>
              <a:t>kryteriów w ramach EFRR jest spójny i logiczny. Nie stwierdzono </a:t>
            </a:r>
            <a:r>
              <a:rPr lang="pl-PL" sz="2000" dirty="0" smtClean="0"/>
              <a:t>braku </a:t>
            </a:r>
            <a:r>
              <a:rPr lang="pl-PL" sz="2000" dirty="0"/>
              <a:t>kryteriów. Zidentyfikowano natomiast </a:t>
            </a:r>
            <a:r>
              <a:rPr lang="pl-PL" sz="2000" dirty="0" smtClean="0"/>
              <a:t>kryteria, </a:t>
            </a:r>
            <a:r>
              <a:rPr lang="pl-PL" sz="2000" dirty="0"/>
              <a:t>których spełnienie nie wpływa na jakość </a:t>
            </a:r>
            <a:r>
              <a:rPr lang="pl-PL" sz="2000" dirty="0" smtClean="0"/>
              <a:t>interwencji</a:t>
            </a:r>
            <a:r>
              <a:rPr lang="pl-PL" sz="2000" dirty="0"/>
              <a:t>:</a:t>
            </a:r>
          </a:p>
          <a:p>
            <a:pPr>
              <a:buNone/>
            </a:pPr>
            <a:r>
              <a:rPr lang="pl-PL" sz="2000" dirty="0" smtClean="0"/>
              <a:t>	- uniwersalna komplementarność, (ocena merytoryczna ogólna),</a:t>
            </a:r>
            <a:endParaRPr lang="pl-PL" sz="2000" dirty="0"/>
          </a:p>
          <a:p>
            <a:pPr>
              <a:buNone/>
            </a:pPr>
            <a:r>
              <a:rPr lang="pl-PL" sz="2000" dirty="0" smtClean="0"/>
              <a:t>	- </a:t>
            </a:r>
            <a:r>
              <a:rPr lang="pl-PL" sz="2000" dirty="0"/>
              <a:t>wpływ na przywracanie i utrwalanie ładu przestrzennego,</a:t>
            </a:r>
          </a:p>
          <a:p>
            <a:pPr>
              <a:buNone/>
            </a:pPr>
            <a:r>
              <a:rPr lang="pl-PL" sz="2000" dirty="0" smtClean="0"/>
              <a:t>	- </a:t>
            </a:r>
            <a:r>
              <a:rPr lang="pl-PL" sz="2000" dirty="0"/>
              <a:t>ponadregionalny charakter projektu,</a:t>
            </a:r>
          </a:p>
          <a:p>
            <a:pPr>
              <a:buNone/>
            </a:pPr>
            <a:r>
              <a:rPr lang="pl-PL" sz="2000" dirty="0" smtClean="0"/>
              <a:t>	- </a:t>
            </a:r>
            <a:r>
              <a:rPr lang="pl-PL" sz="2000" dirty="0"/>
              <a:t>partnerstwo</a:t>
            </a:r>
            <a:r>
              <a:rPr lang="pl-PL" sz="2000" dirty="0" smtClean="0"/>
              <a:t>, a także </a:t>
            </a:r>
            <a:r>
              <a:rPr lang="pl-PL" sz="2000" dirty="0"/>
              <a:t>zgodność z otoczeniem prawnym.</a:t>
            </a:r>
          </a:p>
          <a:p>
            <a:r>
              <a:rPr lang="pl-PL" sz="2000" dirty="0" smtClean="0"/>
              <a:t>W </a:t>
            </a:r>
            <a:r>
              <a:rPr lang="pl-PL" sz="2000" dirty="0"/>
              <a:t>systemie kryteriów uwzględnione są zasady </a:t>
            </a:r>
            <a:r>
              <a:rPr lang="pl-PL" sz="2000" dirty="0" smtClean="0"/>
              <a:t>horyzontalne. Ich spełnienie stanowi </a:t>
            </a:r>
            <a:r>
              <a:rPr lang="pl-PL" sz="2000" dirty="0"/>
              <a:t>dla </a:t>
            </a:r>
            <a:r>
              <a:rPr lang="pl-PL" sz="2000" dirty="0" smtClean="0"/>
              <a:t>wnioskodawców </a:t>
            </a:r>
            <a:r>
              <a:rPr lang="pl-PL" sz="2000" dirty="0"/>
              <a:t>problem i traktowane jest jako zbędne </a:t>
            </a:r>
            <a:r>
              <a:rPr lang="pl-PL" sz="2000" dirty="0" smtClean="0"/>
              <a:t>obciążenie.</a:t>
            </a:r>
          </a:p>
          <a:p>
            <a:r>
              <a:rPr lang="pl-PL" sz="2000" dirty="0" smtClean="0"/>
              <a:t>Definicje </a:t>
            </a:r>
            <a:r>
              <a:rPr lang="pl-PL" sz="2000" dirty="0"/>
              <a:t>kryteriów charakteryzuje ogólnie wysoka jakość, choć należy zwracać uwagę na zamieszczanie w każdym przypadku precyzyjnego objaśnienia o sposobie weryfikacji spełniania kryterium.</a:t>
            </a:r>
          </a:p>
          <a:p>
            <a:r>
              <a:rPr lang="pl-PL" sz="2000" dirty="0"/>
              <a:t>System wag jest logiczny i adekwatny do celów interwencji.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455</TotalTime>
  <Words>636</Words>
  <Application>Microsoft Office PowerPoint</Application>
  <PresentationFormat>Pokaz na ekranie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Kapitał</vt:lpstr>
      <vt:lpstr>Ewaluacja bieżąca kryteriów i systemu wyboru projektów RPO WD 2014-2020 </vt:lpstr>
      <vt:lpstr>Cele i zakres badania</vt:lpstr>
      <vt:lpstr>Schemat badania</vt:lpstr>
      <vt:lpstr>Planowanie i ogłaszanie konkursów</vt:lpstr>
      <vt:lpstr>Organizacja oceny wniosków (1)</vt:lpstr>
      <vt:lpstr>Organizacja oceny wniosków (2)</vt:lpstr>
      <vt:lpstr>Ocena systemu wyboru projektów</vt:lpstr>
      <vt:lpstr>Spójność kryteriów z założonymi celami</vt:lpstr>
      <vt:lpstr>Kryteria wyboru projektów w ramach EFRR</vt:lpstr>
      <vt:lpstr>Kryteria wyboru projektów w ramach EFS</vt:lpstr>
      <vt:lpstr>Kryteria wyboru projektów w ramach EFS</vt:lpstr>
      <vt:lpstr>Rekomendacje (1)</vt:lpstr>
      <vt:lpstr>Rekomendacje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Ewaluacja bieżąca kryteriów i systemu wyboru projektów RPO WD 2014-2020</dc:title>
  <dc:creator>Irena</dc:creator>
  <cp:lastModifiedBy>Olga Glanert</cp:lastModifiedBy>
  <cp:revision>36</cp:revision>
  <cp:lastPrinted>2017-11-29T07:04:32Z</cp:lastPrinted>
  <dcterms:created xsi:type="dcterms:W3CDTF">2017-10-13T15:42:31Z</dcterms:created>
  <dcterms:modified xsi:type="dcterms:W3CDTF">2017-12-04T08:42:38Z</dcterms:modified>
</cp:coreProperties>
</file>