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29" r:id="rId14"/>
    <p:sldId id="330" r:id="rId15"/>
    <p:sldId id="332" r:id="rId16"/>
    <p:sldId id="312" r:id="rId17"/>
    <p:sldId id="336" r:id="rId18"/>
    <p:sldId id="337" r:id="rId19"/>
    <p:sldId id="338" r:id="rId20"/>
    <p:sldId id="315" r:id="rId21"/>
    <p:sldId id="317" r:id="rId22"/>
    <p:sldId id="335" r:id="rId23"/>
    <p:sldId id="259"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528" autoAdjust="0"/>
  </p:normalViewPr>
  <p:slideViewPr>
    <p:cSldViewPr>
      <p:cViewPr varScale="1">
        <p:scale>
          <a:sx n="77" d="100"/>
          <a:sy n="77" d="100"/>
        </p:scale>
        <p:origin x="10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22447-5E3F-40DA-B0BD-EEB145E516D3}" type="datetimeFigureOut">
              <a:rPr lang="pl-PL" smtClean="0"/>
              <a:t>2017-11-28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a:t>
            </a:fld>
            <a:endParaRPr lang="pl-PL"/>
          </a:p>
        </p:txBody>
      </p:sp>
    </p:spTree>
    <p:extLst>
      <p:ext uri="{BB962C8B-B14F-4D97-AF65-F5344CB8AC3E}">
        <p14:creationId xmlns:p14="http://schemas.microsoft.com/office/powerpoint/2010/main" val="404813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5</a:t>
            </a:fld>
            <a:endParaRPr lang="pl-PL"/>
          </a:p>
        </p:txBody>
      </p:sp>
    </p:spTree>
    <p:extLst>
      <p:ext uri="{BB962C8B-B14F-4D97-AF65-F5344CB8AC3E}">
        <p14:creationId xmlns:p14="http://schemas.microsoft.com/office/powerpoint/2010/main" val="989612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17</a:t>
            </a:fld>
            <a:endParaRPr lang="pl-PL"/>
          </a:p>
        </p:txBody>
      </p:sp>
    </p:spTree>
    <p:extLst>
      <p:ext uri="{BB962C8B-B14F-4D97-AF65-F5344CB8AC3E}">
        <p14:creationId xmlns:p14="http://schemas.microsoft.com/office/powerpoint/2010/main" val="420504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2017-11-28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2017-11-28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2017-11-28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2017-11-28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2017-11-28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2017-11-28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smtClean="0">
                <a:solidFill>
                  <a:prstClr val="black"/>
                </a:solidFill>
              </a:rPr>
              <a:t>10.4.4  Dostosowanie systemów kształcenia i szkolenia zawodowego do potrzeb rynku </a:t>
            </a:r>
            <a:r>
              <a:rPr lang="pl-PL" sz="2000" b="1" dirty="0">
                <a:solidFill>
                  <a:prstClr val="black"/>
                </a:solidFill>
              </a:rPr>
              <a:t>pracy</a:t>
            </a: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Konkurs </a:t>
            </a:r>
            <a:r>
              <a:rPr lang="pl-PL" sz="2000" b="1" dirty="0">
                <a:solidFill>
                  <a:prstClr val="black"/>
                </a:solidFill>
              </a:rPr>
              <a:t>nr </a:t>
            </a:r>
            <a:r>
              <a:rPr lang="pl-PL" sz="2000" b="1" dirty="0" smtClean="0">
                <a:solidFill>
                  <a:prstClr val="black"/>
                </a:solidFill>
              </a:rPr>
              <a:t>RPDS.10.04.04-IZ.00-02-275/17 - ZIT AW</a:t>
            </a:r>
            <a:br>
              <a:rPr lang="pl-PL" sz="2000" b="1" dirty="0" smtClean="0">
                <a:solidFill>
                  <a:prstClr val="black"/>
                </a:solidFill>
              </a:rPr>
            </a:br>
            <a:r>
              <a:rPr lang="pl-PL" sz="2000" b="1" dirty="0" smtClean="0">
                <a:solidFill>
                  <a:prstClr val="black"/>
                </a:solidFill>
              </a:rPr>
              <a:t> </a:t>
            </a:r>
            <a:r>
              <a:rPr lang="pl-PL" sz="2000" b="1" dirty="0">
                <a:solidFill>
                  <a:prstClr val="black"/>
                </a:solidFill>
              </a:rPr>
              <a:t>TYP PROJEKTU- 10.4.4 A,B,C,D,E,G i H</a:t>
            </a:r>
            <a:br>
              <a:rPr lang="pl-PL" sz="2000" b="1" dirty="0">
                <a:solidFill>
                  <a:prstClr val="black"/>
                </a:solidFill>
              </a:rPr>
            </a:b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30 listopada 2017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075240" cy="720080"/>
          </a:xfrm>
        </p:spPr>
        <p:txBody>
          <a:bodyPr>
            <a:noAutofit/>
          </a:bodyPr>
          <a:lstStyle/>
          <a:p>
            <a:r>
              <a:rPr lang="pl-PL" sz="2400" b="1" dirty="0" smtClean="0"/>
              <a:t/>
            </a:r>
            <a:br>
              <a:rPr lang="pl-PL" sz="2400" b="1" dirty="0" smtClean="0"/>
            </a:br>
            <a:r>
              <a:rPr lang="pl-PL" sz="2400" b="1" dirty="0"/>
              <a:t/>
            </a:r>
            <a:br>
              <a:rPr lang="pl-PL" sz="2400" b="1" dirty="0"/>
            </a:br>
            <a:r>
              <a:rPr lang="pl-PL" sz="2400" b="1" dirty="0" smtClean="0"/>
              <a:t/>
            </a:r>
            <a:br>
              <a:rPr lang="pl-PL" sz="2400" b="1" dirty="0" smtClean="0"/>
            </a:br>
            <a:r>
              <a:rPr lang="pl-PL" sz="2100" b="1" dirty="0" smtClean="0">
                <a:solidFill>
                  <a:srgbClr val="009900"/>
                </a:solidFill>
                <a:effectLst>
                  <a:outerShdw blurRad="38100" dist="38100" dir="2700000" algn="tl">
                    <a:srgbClr val="000000">
                      <a:alpha val="43137"/>
                    </a:srgbClr>
                  </a:outerShdw>
                </a:effectLst>
              </a:rPr>
              <a:t>Kwota </a:t>
            </a:r>
            <a:r>
              <a:rPr lang="pl-PL" sz="2100" b="1" dirty="0">
                <a:solidFill>
                  <a:srgbClr val="009900"/>
                </a:solidFill>
                <a:effectLst>
                  <a:outerShdw blurRad="38100" dist="38100" dir="2700000" algn="tl">
                    <a:srgbClr val="000000">
                      <a:alpha val="43137"/>
                    </a:srgbClr>
                  </a:outerShdw>
                </a:effectLst>
              </a:rPr>
              <a:t>przeznaczona na dofinansowanie </a:t>
            </a:r>
            <a:r>
              <a:rPr lang="pl-PL" sz="2100" b="1" dirty="0" smtClean="0">
                <a:solidFill>
                  <a:srgbClr val="009900"/>
                </a:solidFill>
                <a:effectLst>
                  <a:outerShdw blurRad="38100" dist="38100" dir="2700000" algn="tl">
                    <a:srgbClr val="000000">
                      <a:alpha val="43137"/>
                    </a:srgbClr>
                  </a:outerShdw>
                </a:effectLst>
              </a:rPr>
              <a:t>projektów w </a:t>
            </a:r>
            <a:r>
              <a:rPr lang="pl-PL" sz="2100" b="1" dirty="0">
                <a:solidFill>
                  <a:srgbClr val="009900"/>
                </a:solidFill>
                <a:effectLst>
                  <a:outerShdw blurRad="38100" dist="38100" dir="2700000" algn="tl">
                    <a:srgbClr val="000000">
                      <a:alpha val="43137"/>
                    </a:srgbClr>
                  </a:outerShdw>
                </a:effectLst>
              </a:rPr>
              <a:t>konkursach</a:t>
            </a:r>
            <a:r>
              <a:rPr lang="pl-PL" sz="2000" b="1" dirty="0"/>
              <a:t/>
            </a:r>
            <a:br>
              <a:rPr lang="pl-PL" sz="2000" b="1" dirty="0"/>
            </a:br>
            <a:r>
              <a:rPr lang="pl-PL" sz="2100" b="1" dirty="0">
                <a:solidFill>
                  <a:srgbClr val="009900"/>
                </a:solidFill>
                <a:effectLst>
                  <a:outerShdw blurRad="38100" dist="38100" dir="2700000" algn="tl">
                    <a:srgbClr val="000000">
                      <a:alpha val="43137"/>
                    </a:srgbClr>
                  </a:outerShdw>
                </a:effectLst>
              </a:rPr>
              <a:t>Poddziałanie 10.4.4 Dostosowanie systemów kształcenia i szkolenia zawodowego do potrzeb rynku pracy – ZIT </a:t>
            </a:r>
            <a:r>
              <a:rPr lang="pl-PL" sz="2100" b="1" dirty="0" smtClean="0">
                <a:solidFill>
                  <a:srgbClr val="009900"/>
                </a:solidFill>
                <a:effectLst>
                  <a:outerShdw blurRad="38100" dist="38100" dir="2700000" algn="tl">
                    <a:srgbClr val="000000">
                      <a:alpha val="43137"/>
                    </a:srgbClr>
                  </a:outerShdw>
                </a:effectLst>
              </a:rPr>
              <a:t>AW</a:t>
            </a:r>
            <a:br>
              <a:rPr lang="pl-PL" sz="2100" b="1" dirty="0" smtClean="0">
                <a:solidFill>
                  <a:srgbClr val="009900"/>
                </a:solidFill>
                <a:effectLst>
                  <a:outerShdw blurRad="38100" dist="38100" dir="2700000" algn="tl">
                    <a:srgbClr val="000000">
                      <a:alpha val="43137"/>
                    </a:srgbClr>
                  </a:outerShdw>
                </a:effectLst>
              </a:rPr>
            </a:br>
            <a:r>
              <a:rPr lang="pl-PL" sz="2100" b="1" dirty="0">
                <a:solidFill>
                  <a:srgbClr val="009900"/>
                </a:solidFill>
                <a:effectLst>
                  <a:outerShdw blurRad="38100" dist="38100" dir="2700000" algn="tl">
                    <a:srgbClr val="000000">
                      <a:alpha val="43137"/>
                    </a:srgbClr>
                  </a:outerShdw>
                </a:effectLst>
              </a:rPr>
              <a:t>Konkurs nr </a:t>
            </a:r>
            <a:r>
              <a:rPr lang="pl-PL" sz="2100" b="1" dirty="0" smtClean="0">
                <a:solidFill>
                  <a:srgbClr val="009900"/>
                </a:solidFill>
                <a:effectLst>
                  <a:outerShdw blurRad="38100" dist="38100" dir="2700000" algn="tl">
                    <a:srgbClr val="000000">
                      <a:alpha val="43137"/>
                    </a:srgbClr>
                  </a:outerShdw>
                </a:effectLst>
              </a:rPr>
              <a:t>RPDS.10.04.04-IZ.00-02-275/17</a:t>
            </a:r>
            <a:r>
              <a:rPr lang="pl-PL" sz="2000" b="1" dirty="0" smtClean="0"/>
              <a:t/>
            </a:r>
            <a:br>
              <a:rPr lang="pl-PL" sz="2000" b="1" dirty="0" smtClean="0"/>
            </a:b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564904"/>
            <a:ext cx="8435280" cy="4032448"/>
          </a:xfrm>
        </p:spPr>
        <p:txBody>
          <a:bodyPr>
            <a:normAutofit/>
          </a:bodyPr>
          <a:lstStyle/>
          <a:p>
            <a:pPr marL="0" indent="0" algn="ctr">
              <a:lnSpc>
                <a:spcPct val="150000"/>
              </a:lnSpc>
              <a:spcBef>
                <a:spcPts val="600"/>
              </a:spcBef>
              <a:spcAft>
                <a:spcPts val="600"/>
              </a:spcAft>
              <a:buNone/>
            </a:pPr>
            <a:r>
              <a:rPr lang="pl-PL" sz="2800" dirty="0"/>
              <a:t>Ogółem kwota środków europejskich przeznaczona na konkurs dla ZIT AW wynosi: </a:t>
            </a:r>
            <a:endParaRPr lang="pl-PL" sz="2800" dirty="0" smtClean="0"/>
          </a:p>
          <a:p>
            <a:pPr marL="0" indent="0" algn="ctr">
              <a:lnSpc>
                <a:spcPct val="150000"/>
              </a:lnSpc>
              <a:spcBef>
                <a:spcPts val="600"/>
              </a:spcBef>
              <a:spcAft>
                <a:spcPts val="600"/>
              </a:spcAft>
              <a:buNone/>
            </a:pPr>
            <a:r>
              <a:rPr lang="pl-PL" sz="2800" b="1" dirty="0" smtClean="0"/>
              <a:t>648 </a:t>
            </a:r>
            <a:r>
              <a:rPr lang="pl-PL" sz="2800" b="1" dirty="0"/>
              <a:t>033 EUR tj. 2 794 448 PLN </a:t>
            </a:r>
            <a:endParaRPr lang="pl-PL" sz="2800" b="1" dirty="0" smtClean="0"/>
          </a:p>
          <a:p>
            <a:pPr marL="0" indent="0" algn="just">
              <a:buNone/>
            </a:pPr>
            <a:r>
              <a:rPr lang="pl-PL" sz="1800" dirty="0"/>
              <a:t>Łączna kwota przeznaczona na dofinansowanie projektów zostanie zwiększona</a:t>
            </a:r>
            <a:br>
              <a:rPr lang="pl-PL" sz="1800" dirty="0"/>
            </a:br>
            <a:r>
              <a:rPr lang="pl-PL" sz="1800" dirty="0"/>
              <a:t>o środki z budżetu państwa w zależności od poziomu planowanego przez Wnioskodawców wkładu </a:t>
            </a:r>
            <a:r>
              <a:rPr lang="pl-PL" sz="1800" dirty="0" smtClean="0"/>
              <a:t>własnego.</a:t>
            </a:r>
            <a:endParaRPr lang="pl-PL" sz="1800" dirty="0"/>
          </a:p>
          <a:p>
            <a:pPr marL="0" indent="0" algn="just">
              <a:buNone/>
            </a:pPr>
            <a:r>
              <a:rPr lang="pl-PL" sz="1800" dirty="0"/>
              <a:t>Wszystkie kwoty podane w ogłoszeniu zostały przeliczone po kursie Europejskiego Banku Centralnego (EBC) obowiązującym w dniu 28 września 2017r. (1 euro = 4.3122 PLN).</a:t>
            </a: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172772969"/>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pPr marL="0" algn="l" defTabSz="914400" rtl="0" eaLnBrk="1" latinLnBrk="0" hangingPunct="1"/>
                      <a:r>
                        <a:rPr lang="pl-PL" sz="900" b="0" kern="1200" dirty="0" smtClean="0">
                          <a:solidFill>
                            <a:schemeClr val="tx1"/>
                          </a:solidFill>
                          <a:latin typeface="+mn-lt"/>
                          <a:ea typeface="+mn-ea"/>
                          <a:cs typeface="+mn-cs"/>
                        </a:rPr>
                        <a:t>Działanie 4.2.1 </a:t>
                      </a:r>
                    </a:p>
                    <a:p>
                      <a:pPr marL="0" algn="l" defTabSz="914400" rtl="0" eaLnBrk="1" latinLnBrk="0" hangingPunct="1"/>
                      <a:r>
                        <a:rPr lang="pl-PL" sz="900" b="0" kern="1200" dirty="0" smtClean="0">
                          <a:solidFill>
                            <a:schemeClr val="tx1"/>
                          </a:solidFill>
                          <a:latin typeface="+mn-lt"/>
                          <a:ea typeface="+mn-ea"/>
                          <a:cs typeface="+mn-cs"/>
                        </a:rPr>
                        <a:t>Równy dostęp do edukacji</a:t>
                      </a:r>
                      <a:endParaRPr lang="pl-PL" sz="900" b="0" kern="1200" dirty="0">
                        <a:solidFill>
                          <a:schemeClr val="tx1"/>
                        </a:solidFill>
                        <a:latin typeface="+mn-lt"/>
                        <a:ea typeface="+mn-ea"/>
                        <a:cs typeface="+mn-cs"/>
                      </a:endParaRPr>
                    </a:p>
                  </a:txBody>
                  <a:tcPr/>
                </a:tc>
                <a:tc rowSpan="2">
                  <a:txBody>
                    <a:bodyPr/>
                    <a:lstStyle/>
                    <a:p>
                      <a:pPr marL="0" algn="l" defTabSz="914400" rtl="0" eaLnBrk="1" latinLnBrk="0" hangingPunct="1"/>
                      <a:r>
                        <a:rPr lang="pl-PL" sz="900" kern="1200" dirty="0" smtClean="0">
                          <a:solidFill>
                            <a:schemeClr val="dk1"/>
                          </a:solidFill>
                          <a:latin typeface="+mn-lt"/>
                          <a:ea typeface="+mn-ea"/>
                          <a:cs typeface="+mn-cs"/>
                        </a:rPr>
                        <a:t>10.1 </a:t>
                      </a:r>
                    </a:p>
                    <a:p>
                      <a:pPr marL="0" algn="l" defTabSz="914400" rtl="0" eaLnBrk="1" latinLnBrk="0" hangingPunct="1"/>
                      <a:r>
                        <a:rPr lang="pl-PL" sz="900" kern="1200" dirty="0" smtClean="0">
                          <a:solidFill>
                            <a:schemeClr val="dk1"/>
                          </a:solidFill>
                          <a:latin typeface="+mn-lt"/>
                          <a:ea typeface="+mn-ea"/>
                          <a:cs typeface="+mn-cs"/>
                        </a:rPr>
                        <a:t>Zapewnienie równego dostępu do wysokiej jakości edukacji przedszkolnej, podstawowej, gimnazjalnej i ponadgimnazjalnej</a:t>
                      </a:r>
                      <a:endParaRPr lang="pl-PL"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kern="1200" noProof="0" dirty="0" smtClean="0">
                          <a:solidFill>
                            <a:schemeClr val="dk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4.2.2 Kształcenie i szkolenie zawodowe</a:t>
                      </a:r>
                      <a:endParaRPr lang="pl-PL" sz="900" b="1" kern="1200" dirty="0">
                        <a:solidFill>
                          <a:srgbClr val="009900"/>
                        </a:solidFill>
                        <a:latin typeface="+mn-lt"/>
                        <a:ea typeface="+mn-ea"/>
                        <a:cs typeface="+mn-cs"/>
                      </a:endParaRPr>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10.3 Dostosowanie systemów kształcenia i szkolenia zawodowego do potrzeb rynku pracy</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smtClean="0">
                          <a:solidFill>
                            <a:srgbClr val="009900"/>
                          </a:solidFill>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179512" y="1076035"/>
            <a:ext cx="862528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lnSpc>
                <a:spcPct val="120000"/>
              </a:lnSpc>
              <a:spcBef>
                <a:spcPts val="0"/>
              </a:spcBef>
              <a:buNone/>
            </a:pPr>
            <a:r>
              <a:rPr lang="pl-PL" sz="2000" dirty="0">
                <a:solidFill>
                  <a:srgbClr val="000000"/>
                </a:solidFill>
              </a:rPr>
              <a:t>I </a:t>
            </a:r>
            <a:r>
              <a:rPr lang="pl-PL" sz="2000" dirty="0" smtClean="0">
                <a:solidFill>
                  <a:srgbClr val="000000"/>
                </a:solidFill>
              </a:rPr>
              <a:t>sekcja - </a:t>
            </a:r>
            <a:r>
              <a:rPr lang="pl-PL" sz="2000" dirty="0">
                <a:solidFill>
                  <a:srgbClr val="000000"/>
                </a:solidFill>
              </a:rPr>
              <a:t>ocena ogólna</a:t>
            </a:r>
          </a:p>
          <a:p>
            <a:pPr marL="914400" lvl="1" indent="-457200">
              <a:lnSpc>
                <a:spcPct val="120000"/>
              </a:lnSpc>
              <a:spcBef>
                <a:spcPts val="0"/>
              </a:spcBef>
              <a:buFontTx/>
              <a:buAutoNum type="arabicPeriod"/>
            </a:pPr>
            <a:r>
              <a:rPr lang="pl-PL" sz="2000" dirty="0">
                <a:solidFill>
                  <a:srgbClr val="000000"/>
                </a:solidFill>
              </a:rPr>
              <a:t>Wpływ projektu na realizację Strategii </a:t>
            </a:r>
            <a:r>
              <a:rPr lang="pl-PL" sz="2000" dirty="0" smtClean="0">
                <a:solidFill>
                  <a:srgbClr val="000000"/>
                </a:solidFill>
              </a:rPr>
              <a:t>ZIT</a:t>
            </a:r>
          </a:p>
          <a:p>
            <a:pPr marL="914400" lvl="1" indent="-457200">
              <a:lnSpc>
                <a:spcPct val="120000"/>
              </a:lnSpc>
              <a:spcBef>
                <a:spcPts val="0"/>
              </a:spcBef>
              <a:buFontTx/>
              <a:buAutoNum type="arabicPeriod"/>
            </a:pPr>
            <a:r>
              <a:rPr lang="pl-PL" sz="2000" dirty="0" smtClean="0">
                <a:solidFill>
                  <a:srgbClr val="000000"/>
                </a:solidFill>
              </a:rPr>
              <a:t>Wpływ </a:t>
            </a:r>
            <a:r>
              <a:rPr lang="pl-PL" sz="2000" dirty="0">
                <a:solidFill>
                  <a:srgbClr val="000000"/>
                </a:solidFill>
              </a:rPr>
              <a:t>realizacji projektu na </a:t>
            </a:r>
            <a:r>
              <a:rPr lang="pl-PL" sz="2000" dirty="0" smtClean="0">
                <a:solidFill>
                  <a:srgbClr val="000000"/>
                </a:solidFill>
              </a:rPr>
              <a:t>realizację wartości </a:t>
            </a:r>
            <a:r>
              <a:rPr lang="pl-PL" sz="2000" dirty="0">
                <a:solidFill>
                  <a:srgbClr val="000000"/>
                </a:solidFill>
              </a:rPr>
              <a:t>docelowej wskaźników </a:t>
            </a:r>
            <a:r>
              <a:rPr lang="pl-PL" sz="2000" dirty="0" smtClean="0">
                <a:solidFill>
                  <a:srgbClr val="000000"/>
                </a:solidFill>
              </a:rPr>
              <a:t>monitoringu </a:t>
            </a:r>
            <a:r>
              <a:rPr lang="pl-PL" sz="2000" dirty="0">
                <a:solidFill>
                  <a:srgbClr val="000000"/>
                </a:solidFill>
              </a:rPr>
              <a:t>realizacji celów Strategii </a:t>
            </a:r>
            <a:r>
              <a:rPr lang="pl-PL" sz="2000" dirty="0" smtClean="0">
                <a:solidFill>
                  <a:srgbClr val="000000"/>
                </a:solidFill>
              </a:rPr>
              <a:t>ZIT </a:t>
            </a:r>
          </a:p>
          <a:p>
            <a:pPr marL="914400" lvl="1" indent="-457200">
              <a:spcBef>
                <a:spcPts val="0"/>
              </a:spcBef>
              <a:buAutoNum type="arabicPeriod" startAt="3"/>
            </a:pPr>
            <a:r>
              <a:rPr lang="pl-PL" sz="2000" dirty="0" smtClean="0">
                <a:solidFill>
                  <a:srgbClr val="000000"/>
                </a:solidFill>
              </a:rPr>
              <a:t>Komplementarny </a:t>
            </a:r>
            <a:r>
              <a:rPr lang="pl-PL" sz="2000" dirty="0">
                <a:solidFill>
                  <a:srgbClr val="000000"/>
                </a:solidFill>
              </a:rPr>
              <a:t>charakter </a:t>
            </a:r>
            <a:r>
              <a:rPr lang="pl-PL" sz="2000" dirty="0" smtClean="0">
                <a:solidFill>
                  <a:srgbClr val="000000"/>
                </a:solidFill>
              </a:rPr>
              <a:t>projektu</a:t>
            </a:r>
          </a:p>
          <a:p>
            <a:pPr marL="457200" lvl="1"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57150" indent="0" algn="ctr">
              <a:spcBef>
                <a:spcPts val="0"/>
              </a:spcBef>
              <a:buNone/>
            </a:pPr>
            <a:r>
              <a:rPr lang="pl-PL" sz="2000" b="1" dirty="0" smtClean="0">
                <a:solidFill>
                  <a:prstClr val="black"/>
                </a:solidFill>
              </a:rPr>
              <a:t>Liczba </a:t>
            </a:r>
            <a:r>
              <a:rPr lang="pl-PL" sz="2000" b="1" dirty="0">
                <a:solidFill>
                  <a:prstClr val="black"/>
                </a:solidFill>
              </a:rPr>
              <a:t>możliwych do zdobycia punktów – 50 pkt. co stanowi 50% wszystkich możliwych do zdobycia punktów podczas całego procesu </a:t>
            </a:r>
            <a:r>
              <a:rPr lang="pl-PL" sz="2000" b="1" dirty="0" smtClean="0">
                <a:solidFill>
                  <a:prstClr val="black"/>
                </a:solidFill>
              </a:rPr>
              <a:t>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757639"/>
            <a:ext cx="8352928" cy="6551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323528" y="1268761"/>
            <a:ext cx="8480562" cy="5184576"/>
          </a:xfrm>
        </p:spPr>
        <p:txBody>
          <a:bodyPr>
            <a:normAutofit/>
          </a:bodyPr>
          <a:lstStyle/>
          <a:p>
            <a:pPr marL="0" indent="0" algn="ctr">
              <a:buNone/>
            </a:pPr>
            <a:r>
              <a:rPr lang="pl-PL" sz="1600" b="1" u="sng" kern="50" dirty="0">
                <a:solidFill>
                  <a:schemeClr val="dk1"/>
                </a:solidFill>
                <a:ea typeface="Times New Roman" panose="02020603050405020304" pitchFamily="18" charset="0"/>
                <a:cs typeface="Arial" panose="020B0604020202020204" pitchFamily="34" charset="0"/>
              </a:rPr>
              <a:t>I sekcja – ocena ogólna</a:t>
            </a:r>
          </a:p>
        </p:txBody>
      </p:sp>
      <p:graphicFrame>
        <p:nvGraphicFramePr>
          <p:cNvPr id="3" name="Tabela 2"/>
          <p:cNvGraphicFramePr>
            <a:graphicFrameLocks noGrp="1"/>
          </p:cNvGraphicFramePr>
          <p:nvPr>
            <p:extLst>
              <p:ext uri="{D42A27DB-BD31-4B8C-83A1-F6EECF244321}">
                <p14:modId xmlns:p14="http://schemas.microsoft.com/office/powerpoint/2010/main" val="2507621375"/>
              </p:ext>
            </p:extLst>
          </p:nvPr>
        </p:nvGraphicFramePr>
        <p:xfrm>
          <a:off x="323528" y="1628801"/>
          <a:ext cx="8568952" cy="5235606"/>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45079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778406">
                <a:tc>
                  <a:txBody>
                    <a:bodyPr/>
                    <a:lstStyle/>
                    <a:p>
                      <a:r>
                        <a:rPr lang="pl-PL" sz="1400" dirty="0" smtClean="0">
                          <a:latin typeface="+mn-lt"/>
                        </a:rPr>
                        <a:t>1.</a:t>
                      </a:r>
                      <a:endParaRPr lang="pl-PL" sz="14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Wpływ projektu na realizację Strategii </a:t>
                      </a:r>
                    </a:p>
                    <a:p>
                      <a:r>
                        <a:rPr kumimoji="0" lang="pl-PL" sz="1200" b="1" i="0" u="none" strike="noStrike" kern="50" cap="none" spc="0" normalizeH="0" baseline="0" dirty="0" smtClean="0">
                          <a:ln>
                            <a:noFill/>
                          </a:ln>
                          <a:solidFill>
                            <a:prstClr val="black"/>
                          </a:solidFill>
                          <a:effectLst/>
                          <a:uLnTx/>
                          <a:uFillTx/>
                          <a:latin typeface="+mn-lt"/>
                          <a:ea typeface="+mn-ea"/>
                          <a:cs typeface="+mn-cs"/>
                        </a:rPr>
                        <a:t>ZIT</a:t>
                      </a:r>
                    </a:p>
                    <a:p>
                      <a:endParaRPr lang="pl-PL" sz="1200" dirty="0">
                        <a:latin typeface="+mn-lt"/>
                      </a:endParaRPr>
                    </a:p>
                  </a:txBody>
                  <a:tcPr/>
                </a:tc>
                <a:tc>
                  <a:txBody>
                    <a:bodyPr/>
                    <a:lstStyle/>
                    <a:p>
                      <a:pPr algn="just"/>
                      <a:r>
                        <a:rPr lang="pl-PL" sz="1200" dirty="0" smtClean="0">
                          <a:effectLst/>
                          <a:latin typeface="+mn-lt"/>
                        </a:rPr>
                        <a:t>Weryfikowany będzie faktyczny wpływ </a:t>
                      </a:r>
                      <a:r>
                        <a:rPr lang="pl-PL" sz="1200" baseline="0" dirty="0" smtClean="0">
                          <a:effectLst/>
                          <a:latin typeface="+mn-lt"/>
                        </a:rPr>
                        <a:t> </a:t>
                      </a:r>
                      <a:r>
                        <a:rPr lang="pl-PL" sz="1200" dirty="0" smtClean="0">
                          <a:effectLst/>
                          <a:latin typeface="+mn-lt"/>
                        </a:rPr>
                        <a:t>przedsięwzięcia na minimalizację negatywnych zjawisk opisanych w Strategii ZIT oraz faktyczny wpływ projektu na realizację zamierzeń </a:t>
                      </a:r>
                      <a:r>
                        <a:rPr lang="pl-PL" sz="1200" baseline="0" dirty="0" smtClean="0">
                          <a:effectLst/>
                          <a:latin typeface="+mn-lt"/>
                        </a:rPr>
                        <a:t> </a:t>
                      </a:r>
                      <a:r>
                        <a:rPr lang="pl-PL" sz="1200" dirty="0" smtClean="0">
                          <a:effectLst/>
                          <a:latin typeface="+mn-lt"/>
                        </a:rPr>
                        <a:t>strategicznych ZIT. Sprawdzana będzie</a:t>
                      </a:r>
                      <a:r>
                        <a:rPr lang="pl-PL" sz="1200" baseline="0" dirty="0" smtClean="0">
                          <a:effectLst/>
                          <a:latin typeface="+mn-lt"/>
                        </a:rPr>
                        <a:t> </a:t>
                      </a:r>
                      <a:r>
                        <a:rPr lang="pl-PL" sz="1200" dirty="0" smtClean="0">
                          <a:effectLst/>
                          <a:latin typeface="+mn-lt"/>
                        </a:rPr>
                        <a:t>zbieżność zapisów dokumentacji aplikacyjnej z zapisami Strategii ZIT. Ocena w tym aspekcie będzie opisowa i</a:t>
                      </a:r>
                      <a:r>
                        <a:rPr lang="pl-PL" sz="1200" baseline="0" dirty="0" smtClean="0">
                          <a:effectLst/>
                          <a:latin typeface="+mn-lt"/>
                        </a:rPr>
                        <a:t> </a:t>
                      </a:r>
                      <a:r>
                        <a:rPr lang="pl-PL" sz="1200" dirty="0" smtClean="0">
                          <a:effectLst/>
                          <a:latin typeface="+mn-lt"/>
                        </a:rPr>
                        <a:t>będzie zawierała szczegółowe uzasadnienie dla przyznanej liczby punktów. </a:t>
                      </a:r>
                    </a:p>
                    <a:p>
                      <a:pPr algn="just"/>
                      <a:endParaRPr lang="pl-PL" sz="1200" kern="50" dirty="0" smtClean="0">
                        <a:solidFill>
                          <a:schemeClr val="dk1"/>
                        </a:solidFill>
                        <a:effectLst/>
                        <a:latin typeface="+mn-lt"/>
                        <a:ea typeface="Times New Roman" panose="02020603050405020304" pitchFamily="18" charset="0"/>
                        <a:cs typeface="Arial" panose="020B0604020202020204" pitchFamily="34" charset="0"/>
                      </a:endParaRPr>
                    </a:p>
                    <a:p>
                      <a:pPr algn="just"/>
                      <a:r>
                        <a:rPr lang="pl-PL" sz="1200" kern="1200" dirty="0" smtClean="0">
                          <a:solidFill>
                            <a:schemeClr val="dk1"/>
                          </a:solidFill>
                          <a:effectLst/>
                          <a:latin typeface="+mn-lt"/>
                          <a:ea typeface="+mn-ea"/>
                          <a:cs typeface="+mn-cs"/>
                        </a:rPr>
                        <a:t>Weryfikowany będzie :</a:t>
                      </a:r>
                    </a:p>
                    <a:p>
                      <a:pPr algn="just"/>
                      <a:r>
                        <a:rPr lang="pl-PL" sz="1200" kern="1200" dirty="0" smtClean="0">
                          <a:solidFill>
                            <a:schemeClr val="dk1"/>
                          </a:solidFill>
                          <a:effectLst/>
                          <a:latin typeface="+mn-lt"/>
                          <a:ea typeface="+mn-ea"/>
                          <a:cs typeface="+mn-cs"/>
                        </a:rPr>
                        <a:t>1. Wpływ projektu na rozwój kształcenia i szkolenia zawodowego na terenie Aglomeracji Wałbrzyskiej  poprzez działania realizowane we współpracy z pracodawcami,  przedsiębiorcami, instytucjami rynku pracy, szkołami wyższymi, organizacjami pozarządowymi działającymi w obszarze przeciwdziałania bezrobociu, rozwoju gospodarczego, nauki lub innym obszarze powiązanym z zakresem wsparcia.</a:t>
                      </a:r>
                    </a:p>
                    <a:p>
                      <a:pPr algn="just"/>
                      <a:r>
                        <a:rPr lang="pl-PL" sz="1200" kern="1200" dirty="0" smtClean="0">
                          <a:solidFill>
                            <a:schemeClr val="dk1"/>
                          </a:solidFill>
                          <a:effectLst/>
                          <a:latin typeface="+mn-lt"/>
                          <a:ea typeface="+mn-ea"/>
                          <a:cs typeface="+mn-cs"/>
                        </a:rPr>
                        <a:t>2. Wpływ projektu na dostosowanie profilu kształcenia i szkolenia zawodowego do potrzeb lokalnego rynku pracy poprzez działania realizowane we współpracy z pracodawcami lub przedsiębiorcami prowadzącymi działalność na terenie Aglomeracji Wałbrzyskiej.</a:t>
                      </a:r>
                    </a:p>
                    <a:p>
                      <a:pPr algn="just"/>
                      <a:endParaRPr lang="pl-PL" sz="12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Podstawą weryfikacji  będzie część diagnostyczna  Strategii ZIT  </a:t>
                      </a:r>
                      <a:b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mn-lt"/>
                          <a:ea typeface="Times New Roman" panose="02020603050405020304" pitchFamily="18" charset="0"/>
                          <a:cs typeface="Arial" panose="020B0604020202020204" pitchFamily="34" charset="0"/>
                        </a:rPr>
                        <a:t>w obszarze – Edukacja.</a:t>
                      </a: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pl-PL" sz="1200"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120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25</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odrzucenie wniosku)</a:t>
                      </a: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50%</a:t>
                      </a:r>
                    </a:p>
                    <a:p>
                      <a:pPr algn="ctr"/>
                      <a:endParaRPr lang="pl-PL" sz="1200" dirty="0">
                        <a:latin typeface="+mn-lt"/>
                      </a:endParaRPr>
                    </a:p>
                  </a:txBody>
                  <a:tcPr/>
                </a:tc>
              </a:tr>
            </a:tbl>
          </a:graphicData>
        </a:graphic>
      </p:graphicFrame>
    </p:spTree>
    <p:extLst>
      <p:ext uri="{BB962C8B-B14F-4D97-AF65-F5344CB8AC3E}">
        <p14:creationId xmlns:p14="http://schemas.microsoft.com/office/powerpoint/2010/main" val="295057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251520" y="980729"/>
            <a:ext cx="855328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1254233908"/>
              </p:ext>
            </p:extLst>
          </p:nvPr>
        </p:nvGraphicFramePr>
        <p:xfrm>
          <a:off x="0" y="1484785"/>
          <a:ext cx="9036497" cy="5689528"/>
        </p:xfrm>
        <a:graphic>
          <a:graphicData uri="http://schemas.openxmlformats.org/drawingml/2006/table">
            <a:tbl>
              <a:tblPr firstRow="1" bandRow="1">
                <a:tableStyleId>{5C22544A-7EE6-4342-B048-85BDC9FD1C3A}</a:tableStyleId>
              </a:tblPr>
              <a:tblGrid>
                <a:gridCol w="531558"/>
                <a:gridCol w="1520162"/>
                <a:gridCol w="4824536"/>
                <a:gridCol w="1139991"/>
                <a:gridCol w="1020250"/>
              </a:tblGrid>
              <a:tr h="538408">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430143">
                <a:tc>
                  <a:txBody>
                    <a:bodyPr/>
                    <a:lstStyle/>
                    <a:p>
                      <a:r>
                        <a:rPr lang="pl-PL" sz="1200" dirty="0" smtClean="0">
                          <a:latin typeface="+mn-lt"/>
                        </a:rPr>
                        <a:t>2.</a:t>
                      </a:r>
                      <a:endParaRPr lang="pl-PL"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Wpływ realizacji projektu na realizację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wartości docelowej wskaźników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monitoringu realizacji celów Strategii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black"/>
                          </a:solidFill>
                          <a:effectLst/>
                          <a:uLnTx/>
                          <a:uFillTx/>
                          <a:latin typeface="+mn-lt"/>
                          <a:ea typeface="+mn-ea"/>
                          <a:cs typeface="+mn-cs"/>
                        </a:rPr>
                        <a:t>ZIT </a:t>
                      </a:r>
                    </a:p>
                  </a:txBody>
                  <a:tcPr/>
                </a:tc>
                <a:tc>
                  <a:txBody>
                    <a:bodyPr/>
                    <a:lstStyle/>
                    <a:p>
                      <a:pPr algn="just"/>
                      <a:r>
                        <a:rPr lang="pl-PL" sz="1100" kern="1200" dirty="0" smtClean="0">
                          <a:solidFill>
                            <a:schemeClr val="dk1"/>
                          </a:solidFill>
                          <a:effectLst/>
                          <a:latin typeface="+mn-lt"/>
                          <a:ea typeface="+mn-ea"/>
                          <a:cs typeface="+mn-cs"/>
                        </a:rPr>
                        <a:t>Weryfikowany będzie poziom wpływu  wskaźników zawartych w projekcie na realizacje wartości docelowych wskaźników Strategii ZIT wynikających z Porozumienia.(wskaźników Ram Wykonania i pozostałych z RPO). </a:t>
                      </a:r>
                    </a:p>
                    <a:p>
                      <a:pPr algn="just"/>
                      <a:endParaRPr lang="pl-PL" sz="1100" dirty="0" smtClean="0">
                        <a:effectLst/>
                        <a:latin typeface="+mn-lt"/>
                      </a:endParaRPr>
                    </a:p>
                    <a:p>
                      <a:r>
                        <a:rPr lang="pl-PL" sz="1100" kern="1200" dirty="0" smtClean="0">
                          <a:solidFill>
                            <a:schemeClr val="dk1"/>
                          </a:solidFill>
                          <a:effectLst/>
                          <a:latin typeface="+mn-lt"/>
                          <a:ea typeface="+mn-ea"/>
                          <a:cs typeface="+mn-cs"/>
                        </a:rPr>
                        <a:t>Wskaźniki które będą brane pod uwagę przy tym kryterium:</a:t>
                      </a:r>
                      <a:endParaRPr lang="pl-PL" sz="1100" kern="1200" noProof="0" dirty="0" smtClean="0">
                        <a:solidFill>
                          <a:schemeClr val="dk1"/>
                        </a:solidFill>
                        <a:effectLst/>
                        <a:latin typeface="+mn-lt"/>
                        <a:ea typeface="+mn-ea"/>
                        <a:cs typeface="+mn-cs"/>
                      </a:endParaRPr>
                    </a:p>
                    <a:p>
                      <a:pPr algn="just"/>
                      <a:endParaRPr lang="pl-PL" sz="1100" kern="1200" dirty="0" smtClean="0">
                        <a:solidFill>
                          <a:schemeClr val="dk1"/>
                        </a:solidFill>
                        <a:effectLst/>
                        <a:latin typeface="+mn-lt"/>
                        <a:ea typeface="+mn-ea"/>
                        <a:cs typeface="+mn-cs"/>
                      </a:endParaRPr>
                    </a:p>
                    <a:p>
                      <a:pPr algn="just"/>
                      <a:r>
                        <a:rPr lang="pl-PL" sz="1100" kern="1200" dirty="0" smtClean="0">
                          <a:solidFill>
                            <a:schemeClr val="dk1"/>
                          </a:solidFill>
                          <a:effectLst/>
                          <a:latin typeface="+mn-lt"/>
                          <a:ea typeface="+mn-ea"/>
                          <a:cs typeface="+mn-cs"/>
                        </a:rPr>
                        <a:t>1. Liczba nauczycieli kształcenia zawodowego oraz instruktorów praktycznej nauki zawodu objętych wsparciem w programie.</a:t>
                      </a:r>
                    </a:p>
                    <a:p>
                      <a:pPr algn="just"/>
                      <a:r>
                        <a:rPr lang="pl-PL" sz="1100" kern="1200" dirty="0" smtClean="0">
                          <a:solidFill>
                            <a:schemeClr val="dk1"/>
                          </a:solidFill>
                          <a:effectLst/>
                          <a:latin typeface="+mn-lt"/>
                          <a:ea typeface="+mn-ea"/>
                          <a:cs typeface="+mn-cs"/>
                        </a:rPr>
                        <a:t>2. Liczba uczniów szkół i placówek kształcenia zawodowego uczestniczących w stażach i praktykach u pracodawcy.</a:t>
                      </a:r>
                    </a:p>
                    <a:p>
                      <a:pPr algn="just"/>
                      <a:r>
                        <a:rPr lang="pl-PL" sz="1100" kern="1200" dirty="0" smtClean="0">
                          <a:solidFill>
                            <a:schemeClr val="dk1"/>
                          </a:solidFill>
                          <a:effectLst/>
                          <a:latin typeface="+mn-lt"/>
                          <a:ea typeface="+mn-ea"/>
                          <a:cs typeface="+mn-cs"/>
                        </a:rPr>
                        <a:t>3. Liczba szkół i placówek kształcenia zawodowego doposażonych w programie w sprzęt i materiały dydaktyczne niezbędne do realizacji kształcenia zawodowego.</a:t>
                      </a:r>
                    </a:p>
                    <a:p>
                      <a:pPr algn="just"/>
                      <a:r>
                        <a:rPr lang="pl-PL" sz="1100" kern="1200" dirty="0" smtClean="0">
                          <a:solidFill>
                            <a:schemeClr val="dk1"/>
                          </a:solidFill>
                          <a:effectLst/>
                          <a:latin typeface="+mn-lt"/>
                          <a:ea typeface="+mn-ea"/>
                          <a:cs typeface="+mn-cs"/>
                        </a:rPr>
                        <a:t>4. Liczba podmiotów realizujących zadania centrum kształcenia zawodowego i ustawicznego objętych wsparciem w programie.</a:t>
                      </a:r>
                    </a:p>
                    <a:p>
                      <a:pPr algn="just"/>
                      <a:r>
                        <a:rPr lang="pl-PL" sz="1100" kern="1200" dirty="0" smtClean="0">
                          <a:solidFill>
                            <a:schemeClr val="dk1"/>
                          </a:solidFill>
                          <a:effectLst/>
                          <a:latin typeface="+mn-lt"/>
                          <a:ea typeface="+mn-ea"/>
                          <a:cs typeface="+mn-cs"/>
                        </a:rPr>
                        <a:t>5. Liczba osób uczestniczących w pozaszkolnych formach kształcenia w programie (Wskaźnik dotyczy wyłącznie form wsparcia realizowanych w ramach typu projektu 10.4.B pkt h oraz 10.4.G pkt a, o ile kurs jest zorganizowany we współpracy z pracodawcami.)</a:t>
                      </a:r>
                    </a:p>
                    <a:p>
                      <a:pPr algn="just"/>
                      <a:r>
                        <a:rPr lang="pl-PL" sz="1100" kern="1200" dirty="0" smtClean="0">
                          <a:solidFill>
                            <a:schemeClr val="dk1"/>
                          </a:solidFill>
                          <a:effectLst/>
                          <a:latin typeface="+mn-lt"/>
                          <a:ea typeface="+mn-ea"/>
                          <a:cs typeface="+mn-cs"/>
                        </a:rPr>
                        <a:t>6. Liczba nauczycieli kształcenia zawodowego oraz instruktorów praktycznej nauki zawodu, którzy uzyskali kwalifikacje lub nabyli kompetencje po opuszczeniu programu.</a:t>
                      </a:r>
                    </a:p>
                    <a:p>
                      <a:pPr algn="just"/>
                      <a:r>
                        <a:rPr lang="pl-PL" sz="1100" kern="1200" dirty="0" smtClean="0">
                          <a:solidFill>
                            <a:schemeClr val="dk1"/>
                          </a:solidFill>
                          <a:effectLst/>
                          <a:latin typeface="+mn-lt"/>
                          <a:ea typeface="+mn-ea"/>
                          <a:cs typeface="+mn-cs"/>
                        </a:rPr>
                        <a:t>7. Liczba szkół i placówek kształcenia zawodowego wykorzystujących doposażenie zakupione dzięki EFS.</a:t>
                      </a:r>
                    </a:p>
                    <a:p>
                      <a:pPr algn="just"/>
                      <a:r>
                        <a:rPr lang="pl-PL" sz="1100" kern="1200" dirty="0" smtClean="0">
                          <a:solidFill>
                            <a:schemeClr val="dk1"/>
                          </a:solidFill>
                          <a:effectLst/>
                          <a:latin typeface="+mn-lt"/>
                          <a:ea typeface="+mn-ea"/>
                          <a:cs typeface="+mn-cs"/>
                        </a:rPr>
                        <a:t>8. Liczba osób które uzyskały kwalifikacje w ramach pozaszkolnych form kształcenia (Wskaźnik dotyczy wyłącznie form wsparcia realizowanych w ramach typu projektu 10.4.B pkt h oraz 10.4.G pkt a, o ile kurs jest  zorganizowany we współpracy z pracodawcami.)</a:t>
                      </a:r>
                    </a:p>
                    <a:p>
                      <a:pPr algn="just"/>
                      <a:endParaRPr lang="pl-PL" sz="1100" kern="1200" dirty="0" smtClean="0">
                        <a:solidFill>
                          <a:schemeClr val="dk1"/>
                        </a:solidFill>
                        <a:effectLst/>
                        <a:latin typeface="+mn-lt"/>
                        <a:ea typeface="+mn-ea"/>
                        <a:cs typeface="+mn-cs"/>
                      </a:endParaRPr>
                    </a:p>
                    <a:p>
                      <a:endParaRPr lang="pl-PL" sz="1200" dirty="0" smtClean="0">
                        <a:effectLst/>
                        <a:latin typeface="Arial" panose="020B0604020202020204" pitchFamily="34" charset="0"/>
                      </a:endParaRP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algn="ct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algn="ctr"/>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251520" y="980729"/>
            <a:ext cx="855328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4135588633"/>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kumimoji="0" lang="pl-PL" sz="1200" b="1" i="0" u="none" strike="noStrike" kern="50" cap="none" spc="0" normalizeH="0" baseline="0" dirty="0" smtClean="0">
                          <a:ln>
                            <a:noFill/>
                          </a:ln>
                          <a:solidFill>
                            <a:prstClr val="black"/>
                          </a:solidFill>
                          <a:effectLst/>
                          <a:uLnTx/>
                          <a:uFillTx/>
                          <a:latin typeface="+mn-lt"/>
                          <a:ea typeface="+mn-ea"/>
                          <a:cs typeface="+mn-cs"/>
                        </a:rPr>
                        <a:t>Komplementarny charakter projektu</a:t>
                      </a:r>
                      <a:endParaRPr kumimoji="0" lang="pl-PL" sz="1200" b="1" i="0" u="none" strike="noStrike" kern="50" cap="none" spc="0" normalizeH="0" baseline="0" dirty="0">
                        <a:ln>
                          <a:noFill/>
                        </a:ln>
                        <a:solidFill>
                          <a:prstClr val="black"/>
                        </a:solidFill>
                        <a:effectLst/>
                        <a:uLnTx/>
                        <a:uFillTx/>
                        <a:latin typeface="+mn-lt"/>
                        <a:ea typeface="+mn-ea"/>
                        <a:cs typeface="+mn-cs"/>
                      </a:endParaRPr>
                    </a:p>
                  </a:txBody>
                  <a:tcPr/>
                </a:tc>
                <a:tc>
                  <a:txBody>
                    <a:bodyPr/>
                    <a:lstStyle/>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a:t>
                      </a:r>
                      <a:b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br>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w trakcie realizacji na terenie danego ZIT, i zostały sfinansowane ze środków publicznych zewnętrznych.</a:t>
                      </a:r>
                    </a:p>
                    <a:p>
                      <a:pPr algn="just"/>
                      <a:endPar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endParaRPr>
                    </a:p>
                    <a:p>
                      <a:pPr algn="just"/>
                      <a:r>
                        <a:rPr kumimoji="0" lang="pl-PL" sz="1200" b="0" i="0" u="none" strike="noStrike" kern="50" cap="none" spc="0" normalizeH="0" baseline="0" dirty="0" smtClean="0">
                          <a:ln>
                            <a:noFill/>
                          </a:ln>
                          <a:solidFill>
                            <a:prstClr val="black"/>
                          </a:solidFill>
                          <a:effectLst/>
                          <a:uLnTx/>
                          <a:uFillTx/>
                          <a:latin typeface="+mn-lt"/>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p>
                    <a:p>
                      <a:endParaRPr lang="pl-PL" sz="1200" dirty="0" smtClean="0">
                        <a:effectLst/>
                        <a:latin typeface="Arial" panose="020B0604020202020204" pitchFamily="34" charset="0"/>
                      </a:endParaRPr>
                    </a:p>
                    <a:p>
                      <a:endParaRPr lang="pl-PL" sz="1200" dirty="0" smtClean="0">
                        <a:effectLst/>
                        <a:latin typeface="Arial" panose="020B0604020202020204" pitchFamily="34" charset="0"/>
                      </a:endParaRPr>
                    </a:p>
                    <a:p>
                      <a:endParaRPr lang="pl-PL" sz="1200" dirty="0">
                        <a:latin typeface="+mn-lt"/>
                      </a:endParaRPr>
                    </a:p>
                  </a:txBody>
                  <a:tcPr/>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Kryterium punktowe</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skala punktowa </a:t>
                      </a:r>
                      <a:r>
                        <a:rPr kumimoji="0" lang="pl-PL" sz="1200" b="1"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 0 do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(0 punktów </a:t>
                      </a:r>
                      <a:b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b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 kryterium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oznacza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odrzucenia wniosku)</a:t>
                      </a:r>
                    </a:p>
                    <a:p>
                      <a:pPr marL="0" marR="0" lvl="0" indent="0" algn="ctr" defTabSz="914400" rtl="0" eaLnBrk="1" fontAlgn="auto" latinLnBrk="0" hangingPunct="1">
                        <a:lnSpc>
                          <a:spcPts val="1600"/>
                        </a:lnSpc>
                        <a:spcBef>
                          <a:spcPts val="1000"/>
                        </a:spcBef>
                        <a:spcAft>
                          <a:spcPts val="0"/>
                        </a:spcAft>
                        <a:buClrTx/>
                        <a:buSzTx/>
                        <a:buFontTx/>
                        <a:buNone/>
                        <a:tabLst/>
                        <a:defRPr/>
                      </a:pPr>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kumimoji="0" lang="pl-PL" sz="1200" b="0" i="0" u="none" strike="noStrike" kern="50" cap="none" spc="0" normalizeH="0" baseline="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1  </a:t>
            </a:r>
            <a:r>
              <a:rPr lang="pl-PL" sz="2200" b="1" dirty="0">
                <a:solidFill>
                  <a:prstClr val="black"/>
                </a:solidFill>
                <a:effectLst>
                  <a:outerShdw blurRad="38100" dist="38100" dir="2700000" algn="tl">
                    <a:srgbClr val="000000">
                      <a:alpha val="43137"/>
                    </a:srgbClr>
                  </a:outerShdw>
                </a:effectLst>
              </a:rPr>
              <a:t>Wpływ projektu na realizację Strategii </a:t>
            </a:r>
            <a:r>
              <a:rPr lang="pl-PL" sz="2200" b="1" dirty="0" smtClean="0">
                <a:solidFill>
                  <a:prstClr val="black"/>
                </a:solidFill>
                <a:effectLst>
                  <a:outerShdw blurRad="38100" dist="38100" dir="2700000" algn="tl">
                    <a:srgbClr val="000000">
                      <a:alpha val="43137"/>
                    </a:srgbClr>
                  </a:outerShdw>
                </a:effectLst>
              </a:rPr>
              <a:t>ZIT </a:t>
            </a: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31523189"/>
              </p:ext>
            </p:extLst>
          </p:nvPr>
        </p:nvGraphicFramePr>
        <p:xfrm>
          <a:off x="0" y="1340769"/>
          <a:ext cx="9144000" cy="4761446"/>
        </p:xfrm>
        <a:graphic>
          <a:graphicData uri="http://schemas.openxmlformats.org/drawingml/2006/table">
            <a:tbl>
              <a:tblPr firstRow="1" bandRow="1">
                <a:tableStyleId>{5C22544A-7EE6-4342-B048-85BDC9FD1C3A}</a:tableStyleId>
              </a:tblPr>
              <a:tblGrid>
                <a:gridCol w="2386605"/>
                <a:gridCol w="3409531"/>
                <a:gridCol w="3347864"/>
              </a:tblGrid>
              <a:tr h="1882042">
                <a:tc>
                  <a:txBody>
                    <a:bodyPr/>
                    <a:lstStyle/>
                    <a:p>
                      <a:pPr marL="0" algn="ctr" defTabSz="914400" rtl="0" eaLnBrk="1" latinLnBrk="0" hangingPunct="1"/>
                      <a:endParaRPr lang="pl-PL" sz="1000" dirty="0" smtClean="0">
                        <a:solidFill>
                          <a:schemeClr val="tx2">
                            <a:lumMod val="75000"/>
                          </a:schemeClr>
                        </a:solidFill>
                      </a:endParaRP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Wyszczególnienie –</a:t>
                      </a:r>
                    </a:p>
                    <a:p>
                      <a:pPr algn="ctr"/>
                      <a:r>
                        <a:rPr kumimoji="0" lang="pl-PL" sz="13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stopień istotności czynnika/elementu</a:t>
                      </a:r>
                      <a:endParaRPr kumimoji="0" lang="pl-PL" sz="13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projektu na rozwój kształcenia i szkolenia zawodowego na terenie Aglomeracji Wałbrzyskiej poprzez działania realizowane we współpracy z pracodawcami, przedsiębiorcami, instytucjami rynku pracy, szkołami wyższymi, organizacjami pozarządowymi działającymi w obszarze przeciwdziałania bezrobociu, rozwoju gospodarczego, nauki lub innym obszarze powiązanym z zakresem wsparcia.</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Wpływ projektu na dostosowanie profilu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i szkolenia zawodowego do potrzeb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lokalnego rynku pracy poprzez działania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realizowane we współpracy z pracodawcami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lub przedsiębiorcami prowadzącymi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działalność na terenie Aglomeracji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Wałbrzyskie</a:t>
                      </a:r>
                    </a:p>
                    <a:p>
                      <a:pPr algn="ctr"/>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52385">
                <a:tc>
                  <a:txBody>
                    <a:bodyPr/>
                    <a:lstStyle/>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1 podmiotem </a:t>
                      </a:r>
                    </a:p>
                    <a:p>
                      <a:pPr marL="0" algn="ctr" defTabSz="914400" rtl="0" eaLnBrk="1" latinLnBrk="0" hangingPunct="1"/>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nieznaczący)</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200" kern="1200" dirty="0" smtClean="0">
                        <a:solidFill>
                          <a:schemeClr val="dk1"/>
                        </a:solidFill>
                        <a:effectLst/>
                        <a:latin typeface="+mj-lt"/>
                        <a:ea typeface="+mn-ea"/>
                        <a:cs typeface="+mn-cs"/>
                      </a:endParaRP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algn="ctr"/>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 dotyczy</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Nie dotyczy</a:t>
                      </a:r>
                    </a:p>
                    <a:p>
                      <a:pPr algn="ct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737632">
                <a:tc>
                  <a:txBody>
                    <a:bodyPr/>
                    <a:lstStyle/>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Działania w ramach projektu realizowane we współpracy z więcej niż z jednym podmiotem</a:t>
                      </a:r>
                    </a:p>
                    <a:p>
                      <a:pPr marL="0" algn="ctr" defTabSz="914400" rtl="0" eaLnBrk="1" latinLnBrk="0" hangingPunct="1"/>
                      <a:endPar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maksymalnej oceny</a:t>
                      </a:r>
                    </a:p>
                    <a:p>
                      <a:pPr marL="0" algn="ctr" defTabSz="914400" rtl="0" eaLnBrk="1" latinLnBrk="0" hangingPunct="1"/>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(wysoki wpływ)</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endPar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endPar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Wartość czynnika/elementu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p>
                    <a:p>
                      <a:pPr marL="0" algn="ctr" defTabSz="914400" rtl="0" eaLnBrk="1" latinLnBrk="0" hangingPunct="1"/>
                      <a:endParaRPr kumimoji="0" lang="pl-PL" sz="1100" b="0"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48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wskaźnika </a:t>
                      </a:r>
                    </a:p>
                    <a:p>
                      <a:pPr marL="0" algn="ctr" defTabSz="914400" rtl="0" eaLnBrk="1" latinLnBrk="0" hangingPunct="1"/>
                      <a:r>
                        <a:rPr kumimoji="0" lang="pl-PL" sz="1100" b="0"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50%</a:t>
                      </a:r>
                    </a:p>
                  </a:txBody>
                  <a:tcPr/>
                </a:tc>
              </a:tr>
              <a:tr h="613963">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25 pkt. – 100%)</a:t>
                      </a:r>
                      <a:endParaRPr kumimoji="0" lang="pl-PL" sz="1000" b="1" i="0" u="none" strike="noStrike" kern="1200" cap="none" spc="0" normalizeH="0" baseline="0" dirty="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C0504D">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12,5 pkt</a:t>
                      </a: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854177157"/>
              </p:ext>
            </p:extLst>
          </p:nvPr>
        </p:nvGraphicFramePr>
        <p:xfrm>
          <a:off x="0" y="1700808"/>
          <a:ext cx="9143999" cy="5265548"/>
        </p:xfrm>
        <a:graphic>
          <a:graphicData uri="http://schemas.openxmlformats.org/drawingml/2006/table">
            <a:tbl>
              <a:tblPr firstRow="1" bandRow="1">
                <a:tableStyleId>{5C22544A-7EE6-4342-B048-85BDC9FD1C3A}</a:tableStyleId>
              </a:tblPr>
              <a:tblGrid>
                <a:gridCol w="2411760"/>
                <a:gridCol w="2232248"/>
                <a:gridCol w="2232248"/>
                <a:gridCol w="2267743"/>
              </a:tblGrid>
              <a:tr h="1299593">
                <a:tc>
                  <a:txBody>
                    <a:bodyPr/>
                    <a:lstStyle/>
                    <a:p>
                      <a:pPr marL="0" algn="ctr" defTabSz="914400" rtl="0" eaLnBrk="1" latinLnBrk="0" hangingPunct="1"/>
                      <a:endParaRPr lang="pl-PL" sz="1200" dirty="0" smtClean="0">
                        <a:solidFill>
                          <a:schemeClr val="tx2">
                            <a:lumMod val="75000"/>
                          </a:schemeClr>
                        </a:solidFill>
                      </a:endParaRPr>
                    </a:p>
                    <a:p>
                      <a:pPr marL="0" algn="ctr" defTabSz="914400" rtl="0" eaLnBrk="1" latinLnBrk="0" hangingPunct="1"/>
                      <a:endParaRPr lang="pl-PL" sz="1200" dirty="0" smtClean="0">
                        <a:solidFill>
                          <a:schemeClr val="tx2">
                            <a:lumMod val="75000"/>
                          </a:schemeClr>
                        </a:solidFill>
                      </a:endParaRPr>
                    </a:p>
                    <a:p>
                      <a:pPr marL="0" algn="ctr" defTabSz="914400" rtl="0" eaLnBrk="1" latinLnBrk="0" hangingPunct="1"/>
                      <a:r>
                        <a:rPr lang="pl-PL" sz="1200" dirty="0" smtClean="0">
                          <a:solidFill>
                            <a:schemeClr val="tx2">
                              <a:lumMod val="75000"/>
                            </a:schemeClr>
                          </a:solidFill>
                        </a:rPr>
                        <a:t>Wyszczególnienie</a:t>
                      </a:r>
                      <a:endParaRPr lang="pl-PL" sz="12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1</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kształcenia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zawodowego oraz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instruktorów praktycznej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nauki zawodu objętych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wsparciem w 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2</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uczniów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uczestniczących w stażach 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praktykach u pracodawcy</a:t>
                      </a: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3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doposażonych w programie 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sprzęt i materiały dydaktyczne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niezbędne do realizacji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a:t>
                      </a:r>
                    </a:p>
                  </a:txBody>
                  <a:tcPr>
                    <a:solidFill>
                      <a:schemeClr val="accent3">
                        <a:lumMod val="60000"/>
                        <a:lumOff val="40000"/>
                      </a:schemeClr>
                    </a:solidFill>
                  </a:tcPr>
                </a:tc>
              </a:tr>
              <a:tr h="701969">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r>
                        <a:rPr lang="pl-PL" sz="1200" b="1" kern="1200" dirty="0" smtClean="0">
                          <a:solidFill>
                            <a:schemeClr val="tx2">
                              <a:lumMod val="75000"/>
                            </a:schemeClr>
                          </a:solidFill>
                          <a:latin typeface="+mn-lt"/>
                          <a:ea typeface="+mn-ea"/>
                          <a:cs typeface="+mn-cs"/>
                        </a:rPr>
                        <a:t>)</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osoba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29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 </a:t>
                      </a:r>
                    </a:p>
                    <a:p>
                      <a:pPr algn="ctr"/>
                      <a:r>
                        <a:rPr lang="pl-PL" sz="1000" dirty="0" smtClean="0">
                          <a:effectLst/>
                          <a:latin typeface="Arial" panose="020B0604020202020204" pitchFamily="34" charset="0"/>
                        </a:rPr>
                        <a:t>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65727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2 do 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0,5</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30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69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1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n/d</a:t>
                      </a:r>
                      <a:endParaRPr lang="pl-PL" sz="1000" dirty="0">
                        <a:effectLst/>
                        <a:latin typeface="Arial" panose="020B0604020202020204" pitchFamily="34" charset="0"/>
                      </a:endParaRPr>
                    </a:p>
                  </a:txBody>
                  <a:tcPr/>
                </a:tc>
              </a:tr>
              <a:tr h="73401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6</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 </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od 70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do 149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2 pkt</a:t>
                      </a:r>
                    </a:p>
                    <a:p>
                      <a:pPr algn="ct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2 szt.</a:t>
                      </a:r>
                    </a:p>
                    <a:p>
                      <a:pPr algn="ctr"/>
                      <a:r>
                        <a:rPr lang="pl-PL" sz="1000" dirty="0" smtClean="0">
                          <a:effectLst/>
                          <a:latin typeface="Arial" panose="020B0604020202020204" pitchFamily="34" charset="0"/>
                        </a:rPr>
                        <a:t>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742645">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baseline="0" dirty="0" smtClean="0">
                          <a:effectLst/>
                          <a:latin typeface="Arial" panose="020B0604020202020204" pitchFamily="34" charset="0"/>
                        </a:rPr>
                        <a:t>2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149</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osób</a:t>
                      </a:r>
                    </a:p>
                    <a:p>
                      <a:pPr algn="ctr"/>
                      <a:r>
                        <a:rPr lang="pl-PL" sz="1000" dirty="0" smtClean="0">
                          <a:effectLst/>
                          <a:latin typeface="Arial" panose="020B0604020202020204" pitchFamily="34" charset="0"/>
                        </a:rPr>
                        <a:t>4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szt.</a:t>
                      </a:r>
                    </a:p>
                    <a:p>
                      <a:pPr algn="ctr"/>
                      <a:r>
                        <a:rPr lang="pl-PL" sz="1000" dirty="0" smtClean="0">
                          <a:effectLst/>
                          <a:latin typeface="Arial" panose="020B0604020202020204" pitchFamily="34" charset="0"/>
                        </a:rPr>
                        <a:t>4 pkt</a:t>
                      </a:r>
                      <a:endParaRPr lang="pl-PL" sz="1000" dirty="0">
                        <a:effectLst/>
                        <a:latin typeface="Arial" panose="020B0604020202020204" pitchFamily="34" charset="0"/>
                      </a:endParaRPr>
                    </a:p>
                  </a:txBody>
                  <a:tcPr/>
                </a:tc>
              </a:tr>
              <a:tr h="4268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10 %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20 % </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20 % </a:t>
                      </a:r>
                      <a:endParaRPr lang="pl-PL" sz="1000" dirty="0">
                        <a:effectLst/>
                        <a:latin typeface="Arial" panose="020B0604020202020204" pitchFamily="34" charset="0"/>
                      </a:endParaRPr>
                    </a:p>
                  </a:txBody>
                  <a:tcPr/>
                </a:tc>
              </a:tr>
              <a:tr h="63117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000" b="1" kern="1200" dirty="0" smtClean="0">
                          <a:solidFill>
                            <a:schemeClr val="dk1"/>
                          </a:solidFill>
                          <a:effectLst/>
                          <a:latin typeface="Arial" panose="020B0604020202020204" pitchFamily="34" charset="0"/>
                          <a:ea typeface="+mn-ea"/>
                          <a:cs typeface="+mn-cs"/>
                        </a:rPr>
                        <a:t>2 pkt</a:t>
                      </a:r>
                      <a:endParaRPr lang="pl-PL" sz="1000" b="1" kern="1200" dirty="0">
                        <a:solidFill>
                          <a:schemeClr val="dk1"/>
                        </a:solidFill>
                        <a:effectLst/>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1" kern="1200" noProof="0" dirty="0" smtClean="0">
                          <a:solidFill>
                            <a:schemeClr val="dk1"/>
                          </a:solidFill>
                          <a:effectLst/>
                          <a:latin typeface="Arial" panose="020B0604020202020204" pitchFamily="34" charset="0"/>
                          <a:ea typeface="+mn-ea"/>
                          <a:cs typeface="+mn-cs"/>
                        </a:rPr>
                        <a:t>4 pkt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4 pkt</a:t>
                      </a:r>
                    </a:p>
                  </a:txBody>
                  <a:tcPr/>
                </a:tc>
              </a:tr>
            </a:tbl>
          </a:graphicData>
        </a:graphic>
      </p:graphicFrame>
    </p:spTree>
    <p:extLst>
      <p:ext uri="{BB962C8B-B14F-4D97-AF65-F5344CB8AC3E}">
        <p14:creationId xmlns:p14="http://schemas.microsoft.com/office/powerpoint/2010/main" val="1016364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55839850"/>
              </p:ext>
            </p:extLst>
          </p:nvPr>
        </p:nvGraphicFramePr>
        <p:xfrm>
          <a:off x="0" y="1700811"/>
          <a:ext cx="9144000" cy="5638900"/>
        </p:xfrm>
        <a:graphic>
          <a:graphicData uri="http://schemas.openxmlformats.org/drawingml/2006/table">
            <a:tbl>
              <a:tblPr firstRow="1" bandRow="1">
                <a:tableStyleId>{5C22544A-7EE6-4342-B048-85BDC9FD1C3A}</a:tableStyleId>
              </a:tblPr>
              <a:tblGrid>
                <a:gridCol w="2123728"/>
                <a:gridCol w="2376264"/>
                <a:gridCol w="2520280"/>
                <a:gridCol w="2123728"/>
              </a:tblGrid>
              <a:tr h="1296141">
                <a:tc>
                  <a:txBody>
                    <a:bodyPr/>
                    <a:lstStyle/>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r>
                        <a:rPr lang="pl-PL" sz="1200" b="1" kern="1200" dirty="0" smtClean="0">
                          <a:solidFill>
                            <a:schemeClr val="tx2">
                              <a:lumMod val="75000"/>
                            </a:schemeClr>
                          </a:solidFill>
                          <a:latin typeface="+mn-lt"/>
                          <a:ea typeface="+mn-ea"/>
                          <a:cs typeface="+mn-cs"/>
                        </a:rPr>
                        <a:t>Wyszczególnienie</a:t>
                      </a:r>
                      <a:endParaRPr lang="pl-PL" sz="1200" b="1" kern="1200" dirty="0">
                        <a:solidFill>
                          <a:schemeClr val="tx2">
                            <a:lumMod val="75000"/>
                          </a:schemeClr>
                        </a:solidFill>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4</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podmiotów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realizujących zadania centrum  kształcenia zawodowego i ustawicznego  objętych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wsparciem w programie.</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5</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osób uczestniczących w pozaszkolnych formach kształcenia w programie (Wskaźnik dotyczy wyłącznie form wsparcia realizowanych w ramach typu projektu 10.4.B pkt h oraz 10.4.G pkt</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a, o ile kurs jest zorganizowany we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współpracy z pracodawcami.)</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6</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nauczycieli kształcenia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zawodowego oraz instruktorów praktycznej nauki zawodu, którzy uzyskali kwalifikacje lub  nabyli kompetencje po opuszczeniu programu</a:t>
                      </a:r>
                    </a:p>
                    <a:p>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708999">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10 osób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do 4 osób</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58723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Arial" panose="020B0604020202020204" pitchFamily="34" charset="0"/>
                          <a:ea typeface="+mn-ea"/>
                          <a:cs typeface="+mn-cs"/>
                        </a:rPr>
                        <a:t>n/d</a:t>
                      </a:r>
                    </a:p>
                  </a:txBody>
                  <a:tcPr/>
                </a:tc>
                <a:tc>
                  <a:txBody>
                    <a:bodyPr/>
                    <a:lstStyle/>
                    <a:p>
                      <a:pPr algn="ctr"/>
                      <a:r>
                        <a:rPr lang="pl-PL" sz="1200" kern="1200" dirty="0" smtClean="0">
                          <a:solidFill>
                            <a:schemeClr val="dk1"/>
                          </a:solidFill>
                          <a:effectLst/>
                          <a:latin typeface="+mj-lt"/>
                          <a:ea typeface="+mn-ea"/>
                          <a:cs typeface="+mn-cs"/>
                        </a:rPr>
                        <a:t>n/d</a:t>
                      </a:r>
                    </a:p>
                  </a:txBody>
                  <a:tcPr/>
                </a:tc>
                <a:tc>
                  <a:txBody>
                    <a:bodyPr/>
                    <a:lstStyle/>
                    <a:p>
                      <a:pPr marL="0" algn="ctr" defTabSz="914400" rtl="0" eaLnBrk="1" latinLnBrk="0" hangingPunct="1"/>
                      <a:r>
                        <a:rPr lang="pl-PL" sz="1200" kern="1200" dirty="0" smtClean="0">
                          <a:solidFill>
                            <a:schemeClr val="dk1"/>
                          </a:solidFill>
                          <a:effectLst/>
                          <a:latin typeface="+mj-lt"/>
                          <a:ea typeface="+mn-ea"/>
                          <a:cs typeface="+mn-cs"/>
                        </a:rPr>
                        <a:t>n/d</a:t>
                      </a:r>
                    </a:p>
                  </a:txBody>
                  <a:tcPr/>
                </a:tc>
              </a:tr>
              <a:tr h="74136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2 szt.</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10 osób do 29 osób</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4 osób do 7 osób</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79530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szt.</a:t>
                      </a:r>
                    </a:p>
                    <a:p>
                      <a:pPr algn="ctr"/>
                      <a:r>
                        <a:rPr lang="pl-PL" sz="1000" baseline="0" dirty="0" smtClean="0">
                          <a:effectLst/>
                          <a:latin typeface="Arial" panose="020B0604020202020204" pitchFamily="34" charset="0"/>
                        </a:rPr>
                        <a:t>2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29</a:t>
                      </a:r>
                      <a:r>
                        <a:rPr lang="pl-PL" sz="1000" baseline="0" dirty="0" smtClean="0">
                          <a:effectLst/>
                          <a:latin typeface="Arial" panose="020B0604020202020204" pitchFamily="34" charset="0"/>
                        </a:rPr>
                        <a:t> osób</a:t>
                      </a:r>
                      <a:endParaRPr lang="pl-PL" sz="1000" dirty="0" smtClean="0">
                        <a:effectLst/>
                        <a:latin typeface="Arial" panose="020B0604020202020204" pitchFamily="34" charset="0"/>
                      </a:endParaRP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7</a:t>
                      </a:r>
                      <a:r>
                        <a:rPr lang="pl-PL" sz="1000" baseline="0" dirty="0" smtClean="0">
                          <a:effectLst/>
                          <a:latin typeface="Arial" panose="020B0604020202020204" pitchFamily="34" charset="0"/>
                        </a:rPr>
                        <a:t> osób</a:t>
                      </a:r>
                      <a:endParaRPr lang="pl-PL" sz="1000" dirty="0" smtClean="0">
                        <a:effectLst/>
                        <a:latin typeface="Arial" panose="020B0604020202020204" pitchFamily="34" charset="0"/>
                      </a:endParaRPr>
                    </a:p>
                    <a:p>
                      <a:pPr algn="ctr"/>
                      <a:r>
                        <a:rPr lang="pl-PL" sz="1000" dirty="0" smtClean="0">
                          <a:effectLst/>
                          <a:latin typeface="Arial" panose="020B0604020202020204" pitchFamily="34" charset="0"/>
                        </a:rPr>
                        <a:t>2</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431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 </a:t>
                      </a:r>
                      <a:endParaRPr lang="pl-PL" sz="1000" dirty="0">
                        <a:effectLst/>
                        <a:latin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r>
              <a:tr h="63749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200" b="1" dirty="0" smtClean="0"/>
                        <a:t>2 pkt</a:t>
                      </a:r>
                      <a:endParaRPr lang="pl-PL" sz="12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295051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620640"/>
            <a:ext cx="8229600" cy="45719"/>
          </a:xfrm>
        </p:spPr>
        <p:txBody>
          <a:bodyPr>
            <a:normAutofit fontScale="90000"/>
          </a:bodyPr>
          <a:lstStyle/>
          <a:p>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solidFill>
                  <a:prstClr val="black"/>
                </a:solidFill>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solidFill>
                  <a:prstClr val="black"/>
                </a:solidFill>
                <a:effectLst>
                  <a:outerShdw blurRad="38100" dist="38100" dir="2700000" algn="tl">
                    <a:srgbClr val="000000">
                      <a:alpha val="43137"/>
                    </a:srgbClr>
                  </a:outerShdw>
                </a:effectLst>
              </a:rPr>
              <a:t>ZIT</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788077265"/>
              </p:ext>
            </p:extLst>
          </p:nvPr>
        </p:nvGraphicFramePr>
        <p:xfrm>
          <a:off x="0" y="1700811"/>
          <a:ext cx="9036496" cy="5136754"/>
        </p:xfrm>
        <a:graphic>
          <a:graphicData uri="http://schemas.openxmlformats.org/drawingml/2006/table">
            <a:tbl>
              <a:tblPr firstRow="1" bandRow="1">
                <a:tableStyleId>{5C22544A-7EE6-4342-B048-85BDC9FD1C3A}</a:tableStyleId>
              </a:tblPr>
              <a:tblGrid>
                <a:gridCol w="2123728"/>
                <a:gridCol w="2376264"/>
                <a:gridCol w="4536504"/>
              </a:tblGrid>
              <a:tr h="1296141">
                <a:tc>
                  <a:txBody>
                    <a:bodyPr/>
                    <a:lstStyle/>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endParaRPr lang="pl-PL" sz="1000" dirty="0" smtClean="0">
                        <a:solidFill>
                          <a:schemeClr val="tx2">
                            <a:lumMod val="75000"/>
                          </a:schemeClr>
                        </a:solidFill>
                      </a:endParaRPr>
                    </a:p>
                    <a:p>
                      <a:pPr marL="0" algn="ctr" defTabSz="914400" rtl="0" eaLnBrk="1" latinLnBrk="0" hangingPunct="1"/>
                      <a:r>
                        <a:rPr lang="pl-PL" sz="1200" b="1" kern="1200" dirty="0" smtClean="0">
                          <a:solidFill>
                            <a:schemeClr val="tx2">
                              <a:lumMod val="75000"/>
                            </a:schemeClr>
                          </a:solidFill>
                          <a:latin typeface="+mn-lt"/>
                          <a:ea typeface="+mn-ea"/>
                          <a:cs typeface="+mn-cs"/>
                        </a:rPr>
                        <a:t>Wyszczególnienie</a:t>
                      </a:r>
                      <a:endParaRPr lang="pl-PL" sz="1200" b="1" kern="1200" dirty="0">
                        <a:solidFill>
                          <a:schemeClr val="tx2">
                            <a:lumMod val="75000"/>
                          </a:schemeClr>
                        </a:solidFill>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7</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szkół i placówek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kształcenia zawodowego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wykorzystujących doposażenie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zakupione dzięki EFS</a:t>
                      </a:r>
                      <a:endParaRPr kumimoji="0" lang="pl-PL" sz="1200" b="1" i="0" u="none" strike="noStrike" kern="1200" cap="none" spc="0" normalizeH="0" baseline="0" dirty="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marL="0" algn="ctr" defTabSz="914400" rtl="0" eaLnBrk="1" latinLnBrk="0" hangingPunct="1"/>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Wskaźnik nr 8</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Liczba osób które uzyskały  kwalifikacje w ramach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pozaszkolnych form kształcenia (Wskaźnik dotyczy wyłącznie </a:t>
                      </a:r>
                    </a:p>
                    <a:p>
                      <a:pPr algn="ctr"/>
                      <a:r>
                        <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form wsparcia realizowanych w ramach typu projektu 10.4.B pkt h oraz 10.4.G pkt a, o ile kurs jest zorganizowany we współpracy z pracodawcami.</a:t>
                      </a:r>
                    </a:p>
                    <a:p>
                      <a:pPr marL="0" algn="ctr" defTabSz="914400" rtl="0" eaLnBrk="1" latinLnBrk="0" hangingPunct="1"/>
                      <a:endParaRPr kumimoji="0" lang="pl-PL" sz="1200" b="1" i="0" u="none" strike="noStrike" kern="1200" cap="none" spc="0" normalizeH="0" baseline="0" dirty="0" smtClean="0">
                        <a:ln>
                          <a:noFill/>
                        </a:ln>
                        <a:solidFill>
                          <a:schemeClr val="accent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r>
              <a:tr h="572613">
                <a:tc>
                  <a:txBody>
                    <a:bodyPr/>
                    <a:lstStyle/>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0 (brak wpływu i wpływ </a:t>
                      </a:r>
                    </a:p>
                    <a:p>
                      <a:pPr algn="ctr"/>
                      <a:r>
                        <a:rPr kumimoji="0" lang="pl-PL" sz="1000" b="1" i="0" u="none" strike="noStrike" kern="1200" cap="none" spc="0" normalizeH="0" baseline="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nieznaczący)</a:t>
                      </a: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n/d</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do 9 osób </a:t>
                      </a:r>
                    </a:p>
                    <a:p>
                      <a:pPr algn="ctr"/>
                      <a:r>
                        <a:rPr lang="pl-PL" sz="1000" dirty="0" smtClean="0">
                          <a:effectLst/>
                          <a:latin typeface="Arial" panose="020B0604020202020204" pitchFamily="34" charset="0"/>
                        </a:rPr>
                        <a:t>0 pkt</a:t>
                      </a:r>
                      <a:endParaRPr lang="pl-PL" sz="1000" dirty="0">
                        <a:effectLst/>
                        <a:latin typeface="Arial" panose="020B0604020202020204" pitchFamily="34" charset="0"/>
                      </a:endParaRPr>
                    </a:p>
                  </a:txBody>
                  <a:tcPr/>
                </a:tc>
              </a:tr>
              <a:tr h="58723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25 %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solidFill>
                      <a:schemeClr val="accent3">
                        <a:lumMod val="60000"/>
                        <a:lumOff val="40000"/>
                      </a:schemeClr>
                    </a:solidFill>
                  </a:tcPr>
                </a:tc>
                <a:tc>
                  <a:txBody>
                    <a:bodyPr/>
                    <a:lstStyle/>
                    <a:p>
                      <a:pPr marL="0" algn="ctr" defTabSz="914400" rtl="0" eaLnBrk="1" latinLnBrk="0" hangingPunct="1"/>
                      <a:r>
                        <a:rPr lang="pl-PL" sz="1000" kern="1200" dirty="0" smtClean="0">
                          <a:solidFill>
                            <a:schemeClr val="dk1"/>
                          </a:solidFill>
                          <a:effectLst/>
                          <a:latin typeface="Arial" panose="020B0604020202020204" pitchFamily="34" charset="0"/>
                          <a:ea typeface="+mn-ea"/>
                          <a:cs typeface="+mn-cs"/>
                        </a:rPr>
                        <a:t>n/d</a:t>
                      </a:r>
                    </a:p>
                  </a:txBody>
                  <a:tcPr/>
                </a:tc>
                <a:tc>
                  <a:txBody>
                    <a:bodyPr/>
                    <a:lstStyle/>
                    <a:p>
                      <a:pPr algn="ctr"/>
                      <a:r>
                        <a:rPr lang="pl-PL" sz="1200" kern="1200" dirty="0" smtClean="0">
                          <a:solidFill>
                            <a:schemeClr val="dk1"/>
                          </a:solidFill>
                          <a:effectLst/>
                          <a:latin typeface="+mj-lt"/>
                          <a:ea typeface="+mn-ea"/>
                          <a:cs typeface="+mn-cs"/>
                        </a:rPr>
                        <a:t>n/d</a:t>
                      </a:r>
                    </a:p>
                  </a:txBody>
                  <a:tcPr/>
                </a:tc>
              </a:tr>
              <a:tr h="74136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50 %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maksymalnej oceny średni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1 szt.</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a:t>
                      </a:r>
                    </a:p>
                    <a:p>
                      <a:pPr algn="ctr"/>
                      <a:r>
                        <a:rPr lang="pl-PL" sz="1000" dirty="0" smtClean="0">
                          <a:effectLst/>
                          <a:latin typeface="Arial" panose="020B0604020202020204" pitchFamily="34" charset="0"/>
                        </a:rPr>
                        <a:t>powyżej 9 osób do 28 osób</a:t>
                      </a:r>
                    </a:p>
                    <a:p>
                      <a:pPr algn="ctr"/>
                      <a:r>
                        <a:rPr lang="pl-PL" sz="1000" dirty="0" smtClean="0">
                          <a:effectLst/>
                          <a:latin typeface="Arial" panose="020B0604020202020204" pitchFamily="34" charset="0"/>
                        </a:rPr>
                        <a:t>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r>
              <a:tr h="79530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100%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maksymalnej oceny (wysoki wpływ)</a:t>
                      </a:r>
                    </a:p>
                    <a:p>
                      <a:pPr marL="0" algn="ctr" defTabSz="914400" rtl="0" eaLnBrk="1" latinLnBrk="0" hangingPunct="1"/>
                      <a:endParaRPr lang="pl-PL" sz="1000" b="1" kern="12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1</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szt.</a:t>
                      </a:r>
                    </a:p>
                    <a:p>
                      <a:pPr algn="ctr"/>
                      <a:r>
                        <a:rPr lang="pl-PL" sz="1000" baseline="0" dirty="0" smtClean="0">
                          <a:effectLst/>
                          <a:latin typeface="Arial" panose="020B0604020202020204" pitchFamily="34" charset="0"/>
                        </a:rPr>
                        <a:t>2 </a:t>
                      </a:r>
                      <a:r>
                        <a:rPr lang="pl-PL" sz="1000" dirty="0" smtClean="0">
                          <a:effectLst/>
                          <a:latin typeface="Arial" panose="020B0604020202020204" pitchFamily="34" charset="0"/>
                        </a:rPr>
                        <a:t>pkt</a:t>
                      </a:r>
                      <a:endParaRPr lang="pl-PL" sz="1000" dirty="0">
                        <a:effectLst/>
                        <a:latin typeface="Arial" panose="020B0604020202020204" pitchFamily="34" charset="0"/>
                      </a:endParaRPr>
                    </a:p>
                  </a:txBody>
                  <a:tcPr/>
                </a:tc>
                <a:tc>
                  <a:txBody>
                    <a:bodyPr/>
                    <a:lstStyle/>
                    <a:p>
                      <a:pPr algn="ctr"/>
                      <a:r>
                        <a:rPr lang="pl-PL" sz="1000" dirty="0" smtClean="0">
                          <a:effectLst/>
                          <a:latin typeface="Arial" panose="020B0604020202020204" pitchFamily="34" charset="0"/>
                        </a:rPr>
                        <a:t>Wartość wskaźnika </a:t>
                      </a:r>
                    </a:p>
                    <a:p>
                      <a:pPr algn="ctr"/>
                      <a:r>
                        <a:rPr lang="pl-PL" sz="1000" dirty="0" smtClean="0">
                          <a:effectLst/>
                          <a:latin typeface="Arial" panose="020B0604020202020204" pitchFamily="34" charset="0"/>
                        </a:rPr>
                        <a:t>powyżej 28 </a:t>
                      </a:r>
                      <a:r>
                        <a:rPr lang="pl-PL" sz="1000" baseline="0" dirty="0" smtClean="0">
                          <a:effectLst/>
                          <a:latin typeface="Arial" panose="020B0604020202020204" pitchFamily="34" charset="0"/>
                        </a:rPr>
                        <a:t>osób</a:t>
                      </a:r>
                      <a:endParaRPr lang="pl-PL" sz="1000" dirty="0" smtClean="0">
                        <a:effectLst/>
                        <a:latin typeface="Arial" panose="020B0604020202020204" pitchFamily="34" charset="0"/>
                      </a:endParaRPr>
                    </a:p>
                    <a:p>
                      <a:pPr algn="ctr"/>
                      <a:r>
                        <a:rPr lang="pl-PL" sz="1000" dirty="0" smtClean="0">
                          <a:effectLst/>
                          <a:latin typeface="Arial" panose="020B0604020202020204" pitchFamily="34" charset="0"/>
                        </a:rPr>
                        <a:t>2 pkt</a:t>
                      </a:r>
                      <a:endParaRPr lang="pl-PL" sz="1000" dirty="0">
                        <a:effectLst/>
                        <a:latin typeface="Arial" panose="020B0604020202020204" pitchFamily="34" charset="0"/>
                      </a:endParaRPr>
                    </a:p>
                  </a:txBody>
                  <a:tcPr/>
                </a:tc>
              </a:tr>
              <a:tr h="431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Waga danego wskaźnika</a:t>
                      </a:r>
                      <a:endParaRPr kumimoji="0" lang="pl-PL" sz="1000" b="1" i="0" u="none" strike="noStrike" kern="1200" cap="none" spc="0" normalizeH="0" baseline="0" noProof="0" dirty="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r>
                        <a:rPr lang="pl-PL" sz="1000" dirty="0" smtClean="0">
                          <a:effectLst/>
                          <a:latin typeface="Arial" panose="020B0604020202020204" pitchFamily="34" charset="0"/>
                        </a:rPr>
                        <a:t>Waga wskaźnika </a:t>
                      </a:r>
                    </a:p>
                    <a:p>
                      <a:pPr algn="ctr"/>
                      <a:r>
                        <a:rPr lang="pl-PL" sz="1000" dirty="0" smtClean="0">
                          <a:effectLst/>
                          <a:latin typeface="Arial" panose="020B0604020202020204" pitchFamily="34" charset="0"/>
                        </a:rPr>
                        <a:t>10</a:t>
                      </a:r>
                      <a:r>
                        <a:rPr lang="pl-PL" sz="1000" baseline="0" dirty="0" smtClean="0">
                          <a:effectLst/>
                          <a:latin typeface="Arial" panose="020B0604020202020204" pitchFamily="34" charset="0"/>
                        </a:rPr>
                        <a:t> </a:t>
                      </a:r>
                      <a:r>
                        <a:rPr lang="pl-PL" sz="1000" dirty="0" smtClean="0">
                          <a:effectLst/>
                          <a:latin typeface="Arial" panose="020B0604020202020204" pitchFamily="34" charset="0"/>
                        </a:rPr>
                        <a:t>% </a:t>
                      </a:r>
                      <a:endParaRPr lang="pl-PL" sz="1000" dirty="0">
                        <a:effectLst/>
                        <a:latin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Waga wskaźnika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10 % </a:t>
                      </a:r>
                      <a:endParaRPr kumimoji="0" lang="pl-PL"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a:tc>
              </a:tr>
              <a:tr h="63749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Ocena: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(max 20 pkt. – 100%)</a:t>
                      </a:r>
                      <a:endParaRPr kumimoji="0" lang="pl-PL" sz="1000" b="1" i="0" u="none" strike="noStrike" kern="1200" cap="none" spc="0" normalizeH="0" baseline="0" noProof="0" dirty="0" smtClean="0">
                        <a:ln>
                          <a:noFill/>
                        </a:ln>
                        <a:solidFill>
                          <a:schemeClr val="tx2">
                            <a:lumMod val="75000"/>
                          </a:schemeClr>
                        </a:solidFill>
                        <a:effectLst/>
                        <a:uLnTx/>
                        <a:uFillTx/>
                        <a:latin typeface="+mn-lt"/>
                        <a:ea typeface="+mn-ea"/>
                        <a:cs typeface="+mn-cs"/>
                      </a:endParaRPr>
                    </a:p>
                  </a:txBody>
                  <a:tcPr>
                    <a:solidFill>
                      <a:schemeClr val="accent3">
                        <a:lumMod val="60000"/>
                        <a:lumOff val="40000"/>
                      </a:schemeClr>
                    </a:solidFill>
                  </a:tcPr>
                </a:tc>
                <a:tc>
                  <a:txBody>
                    <a:bodyPr/>
                    <a:lstStyle/>
                    <a:p>
                      <a:pPr algn="ctr"/>
                      <a:endParaRPr lang="pl-PL" sz="1000" b="1" kern="1200" dirty="0" smtClean="0">
                        <a:solidFill>
                          <a:schemeClr val="dk1"/>
                        </a:solidFill>
                        <a:effectLst/>
                        <a:latin typeface="+mj-lt"/>
                        <a:ea typeface="+mn-ea"/>
                        <a:cs typeface="+mn-cs"/>
                      </a:endParaRPr>
                    </a:p>
                    <a:p>
                      <a:pPr algn="ctr"/>
                      <a:r>
                        <a:rPr lang="pl-PL" sz="1200" b="1" dirty="0" smtClean="0"/>
                        <a:t>2 pkt</a:t>
                      </a:r>
                      <a:endParaRPr lang="pl-PL" sz="1200" b="1" kern="1200" dirty="0">
                        <a:solidFill>
                          <a:schemeClr val="dk1"/>
                        </a:solidFill>
                        <a:effectLst/>
                        <a:latin typeface="+mj-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mn-lt"/>
                          <a:ea typeface="+mn-ea"/>
                          <a:cs typeface="+mn-cs"/>
                        </a:rPr>
                        <a:t>2 pkt</a:t>
                      </a:r>
                      <a:endParaRPr kumimoji="0" lang="pl-PL" sz="1200" b="1" i="0" u="none" strike="noStrike" kern="1200" cap="none" spc="0" normalizeH="0" baseline="0" noProof="0" dirty="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3620143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effectLst>
                  <a:outerShdw blurRad="38100" dist="38100" dir="2700000" algn="tl">
                    <a:srgbClr val="000000">
                      <a:alpha val="43137"/>
                    </a:srgbClr>
                  </a:outerShdw>
                </a:effectLst>
              </a:rPr>
              <a:t>Punktacja do kryterium nr </a:t>
            </a:r>
            <a:r>
              <a:rPr lang="pl-PL" sz="2200" b="1" dirty="0" smtClean="0">
                <a:effectLst>
                  <a:outerShdw blurRad="38100" dist="38100" dir="2700000" algn="tl">
                    <a:srgbClr val="000000">
                      <a:alpha val="43137"/>
                    </a:srgbClr>
                  </a:outerShdw>
                </a:effectLst>
              </a:rPr>
              <a:t>3 Komplementarny </a:t>
            </a:r>
            <a:r>
              <a:rPr lang="pl-PL" sz="2200" b="1" dirty="0">
                <a:effectLst>
                  <a:outerShdw blurRad="38100" dist="38100" dir="2700000" algn="tl">
                    <a:srgbClr val="000000">
                      <a:alpha val="43137"/>
                    </a:srgbClr>
                  </a:outerShdw>
                </a:effectLst>
              </a:rPr>
              <a:t>charakter projektu</a:t>
            </a:r>
            <a:r>
              <a:rPr lang="pl-PL" sz="2200" dirty="0">
                <a:effectLst>
                  <a:outerShdw blurRad="38100" dist="38100" dir="2700000" algn="tl">
                    <a:srgbClr val="000000">
                      <a:alpha val="43137"/>
                    </a:srgbClr>
                  </a:outerShdw>
                </a:effectLst>
              </a:rPr>
              <a:t/>
            </a:r>
            <a:br>
              <a:rPr lang="pl-PL" sz="2200" dirty="0">
                <a:effectLst>
                  <a:outerShdw blurRad="38100" dist="38100" dir="2700000" algn="tl">
                    <a:srgbClr val="000000">
                      <a:alpha val="43137"/>
                    </a:srgbClr>
                  </a:outerShdw>
                </a:effectLst>
              </a:rPr>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2846619906"/>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1925543"/>
                <a:gridCol w="6221705"/>
              </a:tblGrid>
              <a:tr h="661057">
                <a:tc>
                  <a:txBody>
                    <a:bodyPr/>
                    <a:lstStyle/>
                    <a:p>
                      <a:pPr algn="ctr">
                        <a:spcAft>
                          <a:spcPts val="0"/>
                        </a:spcAft>
                      </a:pPr>
                      <a:r>
                        <a:rPr lang="pl-PL" sz="1200" kern="50" dirty="0">
                          <a:effectLst/>
                        </a:rPr>
                        <a:t>Punktacja</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0 </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endParaRPr lang="pl-PL" sz="1200" kern="50" dirty="0" smtClean="0">
                        <a:effectLst/>
                      </a:endParaRPr>
                    </a:p>
                    <a:p>
                      <a:pPr algn="just">
                        <a:spcAft>
                          <a:spcPts val="0"/>
                        </a:spcAft>
                      </a:pPr>
                      <a:r>
                        <a:rPr lang="pl-PL" sz="1200" kern="50" dirty="0" smtClean="0">
                          <a:effectLst/>
                        </a:rPr>
                        <a:t>Brak </a:t>
                      </a:r>
                      <a:r>
                        <a:rPr lang="pl-PL" sz="1200" kern="50" dirty="0">
                          <a:effectLst/>
                        </a:rPr>
                        <a:t>komplementarności – 0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200" kern="50" dirty="0">
                          <a:effectLst/>
                        </a:rPr>
                        <a:t>25%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jednym projektem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1,25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50% 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dwoma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2,5 pkt</a:t>
                      </a:r>
                      <a:endParaRPr lang="pl-PL" sz="1200" kern="50" dirty="0">
                        <a:solidFill>
                          <a:schemeClr val="dk1"/>
                        </a:solidFill>
                        <a:effectLst/>
                        <a:latin typeface="+mn-lt"/>
                        <a:ea typeface="+mn-ea"/>
                        <a:cs typeface="+mn-cs"/>
                      </a:endParaRPr>
                    </a:p>
                  </a:txBody>
                  <a:tcPr marL="57000" marR="57000" marT="0" marB="0"/>
                </a:tc>
              </a:tr>
              <a:tr h="661057">
                <a:tc>
                  <a:txBody>
                    <a:bodyPr/>
                    <a:lstStyle/>
                    <a:p>
                      <a:pPr algn="ctr">
                        <a:spcAft>
                          <a:spcPts val="0"/>
                        </a:spcAft>
                      </a:pPr>
                      <a:r>
                        <a:rPr lang="pl-PL" sz="1200" kern="50" dirty="0">
                          <a:effectLst/>
                        </a:rPr>
                        <a:t>100%</a:t>
                      </a:r>
                      <a:r>
                        <a:rPr lang="pl-PL" sz="1200" dirty="0">
                          <a:effectLst/>
                        </a:rPr>
                        <a:t> </a:t>
                      </a:r>
                      <a:r>
                        <a:rPr lang="pl-PL" sz="1200" kern="50" dirty="0">
                          <a:effectLst/>
                        </a:rPr>
                        <a:t>maksymalnej oceny</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endParaRPr lang="pl-PL" sz="1200" kern="50" dirty="0" smtClean="0">
                        <a:solidFill>
                          <a:schemeClr val="dk1"/>
                        </a:solidFill>
                        <a:effectLst/>
                        <a:latin typeface="+mn-lt"/>
                        <a:ea typeface="+mn-ea"/>
                        <a:cs typeface="+mn-cs"/>
                      </a:endParaRPr>
                    </a:p>
                    <a:p>
                      <a:r>
                        <a:rPr lang="pl-PL" sz="1200" kern="50" dirty="0" smtClean="0">
                          <a:solidFill>
                            <a:schemeClr val="dk1"/>
                          </a:solidFill>
                          <a:effectLst/>
                          <a:latin typeface="+mn-lt"/>
                          <a:ea typeface="+mn-ea"/>
                          <a:cs typeface="+mn-cs"/>
                        </a:rPr>
                        <a:t>Projekt komplementarny z co najmniej czteroma projektami –</a:t>
                      </a:r>
                      <a:r>
                        <a:rPr lang="pl-PL" sz="1200" kern="50" baseline="0" dirty="0" smtClean="0">
                          <a:solidFill>
                            <a:schemeClr val="dk1"/>
                          </a:solidFill>
                          <a:effectLst/>
                          <a:latin typeface="+mn-lt"/>
                          <a:ea typeface="+mn-ea"/>
                          <a:cs typeface="+mn-cs"/>
                        </a:rPr>
                        <a:t> </a:t>
                      </a:r>
                      <a:r>
                        <a:rPr lang="pl-PL" sz="1200" kern="50" dirty="0" smtClean="0">
                          <a:solidFill>
                            <a:schemeClr val="dk1"/>
                          </a:solidFill>
                          <a:effectLst/>
                          <a:latin typeface="+mn-lt"/>
                          <a:ea typeface="+mn-ea"/>
                          <a:cs typeface="+mn-cs"/>
                        </a:rPr>
                        <a:t>5 pkt</a:t>
                      </a:r>
                    </a:p>
                    <a:p>
                      <a:pPr algn="just">
                        <a:spcAft>
                          <a:spcPts val="0"/>
                        </a:spcAft>
                      </a:pPr>
                      <a:endParaRPr lang="pl-PL" sz="1200" kern="50" dirty="0">
                        <a:solidFill>
                          <a:schemeClr val="dk1"/>
                        </a:solidFill>
                        <a:effectLst/>
                        <a:latin typeface="+mn-lt"/>
                        <a:ea typeface="+mn-ea"/>
                        <a:cs typeface="+mn-cs"/>
                      </a:endParaRPr>
                    </a:p>
                  </a:txBody>
                  <a:tcPr marL="57000" marR="57000" marT="0" marB="0"/>
                </a:tc>
              </a:tr>
              <a:tr h="727164">
                <a:tc>
                  <a:txBody>
                    <a:bodyPr/>
                    <a:lstStyle/>
                    <a:p>
                      <a:pPr algn="ctr">
                        <a:spcAft>
                          <a:spcPts val="0"/>
                        </a:spcAft>
                      </a:pPr>
                      <a:r>
                        <a:rPr lang="pl-PL" sz="1200" kern="50" dirty="0">
                          <a:effectLst/>
                        </a:rPr>
                        <a:t>Ocena: (max 5 pkt. – 100%)</a:t>
                      </a:r>
                      <a:endParaRPr lang="pl-PL" sz="12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200" kern="50" dirty="0">
                          <a:effectLst/>
                        </a:rPr>
                        <a:t> </a:t>
                      </a:r>
                      <a:endParaRPr lang="pl-PL" sz="1200" kern="50" dirty="0" smtClean="0">
                        <a:effectLst/>
                      </a:endParaRPr>
                    </a:p>
                    <a:p>
                      <a:pPr algn="just">
                        <a:spcAft>
                          <a:spcPts val="0"/>
                        </a:spcAft>
                      </a:pPr>
                      <a:r>
                        <a:rPr lang="pl-PL" sz="1200" dirty="0" smtClean="0"/>
                        <a:t>5 pkt</a:t>
                      </a:r>
                      <a:endParaRPr lang="pl-PL" sz="12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869738"/>
          </a:xfrm>
        </p:spPr>
        <p:txBody>
          <a:bodyPr>
            <a:noAutofit/>
          </a:bodyPr>
          <a:lstStyle/>
          <a:p>
            <a:pPr lvl="0">
              <a:spcBef>
                <a:spcPct val="20000"/>
              </a:spcBef>
            </a:pPr>
            <a:r>
              <a:rPr lang="pl-PL" sz="2800" b="1" dirty="0">
                <a:latin typeface="Calibri" panose="020F0502020204030204" pitchFamily="34" charset="0"/>
              </a:rPr>
              <a:t> </a:t>
            </a:r>
            <a:r>
              <a:rPr lang="pl-PL" sz="1600" b="1" u="sng" kern="50" dirty="0">
                <a:solidFill>
                  <a:schemeClr val="dk1"/>
                </a:solidFill>
                <a:latin typeface="+mn-lt"/>
                <a:ea typeface="Times New Roman" panose="02020603050405020304" pitchFamily="18" charset="0"/>
                <a:cs typeface="Arial" panose="020B0604020202020204" pitchFamily="34" charset="0"/>
              </a:rPr>
              <a:t>II sekcja – minimum punktowe</a:t>
            </a: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3677985697"/>
              </p:ext>
            </p:extLst>
          </p:nvPr>
        </p:nvGraphicFramePr>
        <p:xfrm>
          <a:off x="457200" y="1988839"/>
          <a:ext cx="8229600" cy="4565904"/>
        </p:xfrm>
        <a:graphic>
          <a:graphicData uri="http://schemas.openxmlformats.org/drawingml/2006/table">
            <a:tbl>
              <a:tblPr firstRow="1" firstCol="1" bandRow="1">
                <a:tableStyleId>{F5AB1C69-6EDB-4FF4-983F-18BD219EF322}</a:tableStyleId>
              </a:tblPr>
              <a:tblGrid>
                <a:gridCol w="8229600"/>
              </a:tblGrid>
              <a:tr h="3931918">
                <a:tc>
                  <a:txBody>
                    <a:bodyPr/>
                    <a:lstStyle/>
                    <a:p>
                      <a:pPr algn="just"/>
                      <a:endParaRPr lang="pl-PL" sz="2000" b="0" kern="1200" dirty="0" smtClean="0">
                        <a:solidFill>
                          <a:prstClr val="black"/>
                        </a:solidFill>
                        <a:latin typeface="Calibri" panose="020F0502020204030204" pitchFamily="34" charset="0"/>
                        <a:ea typeface="+mn-ea"/>
                        <a:cs typeface="+mn-cs"/>
                      </a:endParaRPr>
                    </a:p>
                    <a:p>
                      <a:pPr algn="just"/>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Kryterium</a:t>
                      </a:r>
                      <a:r>
                        <a:rPr lang="pl-PL" sz="2000" b="1" kern="1200" baseline="0" dirty="0" smtClean="0">
                          <a:solidFill>
                            <a:prstClr val="black"/>
                          </a:solidFill>
                          <a:effectLst>
                            <a:outerShdw blurRad="38100" dist="38100" dir="2700000" algn="tl">
                              <a:srgbClr val="000000">
                                <a:alpha val="43137"/>
                              </a:srgbClr>
                            </a:outerShdw>
                          </a:effectLst>
                          <a:latin typeface="+mn-lt"/>
                          <a:ea typeface="+mn-ea"/>
                          <a:cs typeface="+mn-cs"/>
                        </a:rPr>
                        <a:t> 1 - </a:t>
                      </a:r>
                      <a:r>
                        <a:rPr lang="pl-PL" sz="2000" b="1" kern="1200" dirty="0" smtClean="0">
                          <a:solidFill>
                            <a:prstClr val="black"/>
                          </a:solidFill>
                          <a:effectLst>
                            <a:outerShdw blurRad="38100" dist="38100" dir="2700000" algn="tl">
                              <a:srgbClr val="000000">
                                <a:alpha val="43137"/>
                              </a:srgbClr>
                            </a:outerShdw>
                          </a:effectLst>
                          <a:latin typeface="+mn-lt"/>
                          <a:ea typeface="+mn-ea"/>
                          <a:cs typeface="+mn-cs"/>
                        </a:rPr>
                        <a:t>Uzyskanie przez projekt minimum punktowego</a:t>
                      </a:r>
                    </a:p>
                    <a:p>
                      <a:pPr algn="just"/>
                      <a:endParaRPr lang="pl-PL" sz="2000" b="0" kern="1200" dirty="0" smtClean="0">
                        <a:solidFill>
                          <a:prstClr val="black"/>
                        </a:solidFill>
                        <a:latin typeface="+mn-lt"/>
                        <a:ea typeface="+mn-ea"/>
                        <a:cs typeface="+mn-cs"/>
                      </a:endParaRPr>
                    </a:p>
                    <a:p>
                      <a:pPr algn="just"/>
                      <a:r>
                        <a:rPr lang="pl-PL" sz="2000" b="0" kern="1200" dirty="0" smtClean="0">
                          <a:solidFill>
                            <a:prstClr val="black"/>
                          </a:solidFill>
                          <a:latin typeface="+mn-lt"/>
                          <a:ea typeface="+mn-ea"/>
                          <a:cs typeface="+mn-cs"/>
                        </a:rPr>
                        <a:t>W ramach tego kryterium będzie sprawdzane czy projekt otrzymał co najmniej 50% możliwych do uzyskania punktów na tym etapie oceny.</a:t>
                      </a:r>
                    </a:p>
                    <a:p>
                      <a:pPr algn="just"/>
                      <a:r>
                        <a:rPr lang="pl-PL" sz="2800" b="0" i="0" u="none" strike="noStrike" kern="1200" baseline="0" dirty="0" smtClean="0">
                          <a:solidFill>
                            <a:schemeClr val="lt1"/>
                          </a:solidFill>
                          <a:latin typeface="+mn-lt"/>
                          <a:ea typeface="+mn-ea"/>
                          <a:cs typeface="+mn-cs"/>
                        </a:rPr>
                        <a:t>Kryterium obligatoryjne (kluczowe) – niespełnienie </a:t>
                      </a:r>
                      <a:r>
                        <a:rPr lang="pl-PL" sz="2000" b="0" kern="1200" dirty="0" smtClean="0">
                          <a:solidFill>
                            <a:prstClr val="black"/>
                          </a:solidFill>
                          <a:latin typeface="+mn-lt"/>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2800" b="0" i="0" u="none" strike="noStrike" kern="1200" baseline="0" dirty="0" smtClean="0">
                        <a:solidFill>
                          <a:schemeClr val="lt1"/>
                        </a:solidFill>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pl-PL" sz="1800" b="0" i="0" u="none" strike="noStrike" kern="1200" cap="none" spc="0" normalizeH="0" baseline="0" noProof="0" dirty="0" smtClean="0">
                          <a:ln>
                            <a:noFill/>
                          </a:ln>
                          <a:solidFill>
                            <a:prstClr val="black"/>
                          </a:solidFill>
                          <a:effectLst/>
                          <a:uLnTx/>
                          <a:uFillTx/>
                          <a:latin typeface="+mn-lt"/>
                          <a:ea typeface="+mn-ea"/>
                          <a:cs typeface="+mn-cs"/>
                        </a:rPr>
                        <a:t>Po zakończeniu oceny, na podstawie liczby punktów przyznanych przez KOP zostanie utworzona lista rankingowa.</a:t>
                      </a:r>
                    </a:p>
                    <a:p>
                      <a:r>
                        <a:rPr lang="pl-PL" sz="1800" b="0" i="0" u="none" strike="noStrike" baseline="0" dirty="0" smtClean="0">
                          <a:solidFill>
                            <a:srgbClr val="000000"/>
                          </a:solidFill>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a:t>
            </a:r>
            <a:r>
              <a:rPr lang="pl-PL" sz="2000" dirty="0" smtClean="0">
                <a:solidFill>
                  <a:prstClr val="black"/>
                </a:solidFill>
              </a:rPr>
              <a:t>Rozwoju</a:t>
            </a:r>
            <a:r>
              <a:rPr lang="pl-PL" sz="2000" dirty="0">
                <a:solidFill>
                  <a:prstClr val="black"/>
                </a:solidFill>
              </a:rPr>
              <a:t>.</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46841" y="1772816"/>
            <a:ext cx="8229600" cy="4353348"/>
          </a:xfrm>
        </p:spPr>
        <p:txBody>
          <a:bodyPr>
            <a:normAutofit fontScale="92500" lnSpcReduction="100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ponadgimnazjalna </a:t>
            </a:r>
            <a:r>
              <a:rPr lang="pl-PL" sz="2100" dirty="0">
                <a:solidFill>
                  <a:prstClr val="black"/>
                </a:solidFill>
              </a:rPr>
              <a:t>zidentyfikowano 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1900" dirty="0" smtClean="0">
                <a:solidFill>
                  <a:prstClr val="black"/>
                </a:solidFill>
              </a:rPr>
              <a:t>Regres szkolnictwa zawodowego; </a:t>
            </a:r>
            <a:endParaRPr lang="pl-PL" sz="1900" dirty="0">
              <a:solidFill>
                <a:prstClr val="black"/>
              </a:solidFill>
            </a:endParaRPr>
          </a:p>
          <a:p>
            <a:pPr marL="0" lvl="0" indent="0" algn="just">
              <a:lnSpc>
                <a:spcPct val="120000"/>
              </a:lnSpc>
              <a:spcBef>
                <a:spcPts val="0"/>
              </a:spcBef>
              <a:buNone/>
            </a:pPr>
            <a:r>
              <a:rPr lang="pl-PL" sz="1900" dirty="0">
                <a:solidFill>
                  <a:prstClr val="black"/>
                </a:solidFill>
              </a:rPr>
              <a:t>  </a:t>
            </a:r>
          </a:p>
          <a:p>
            <a:pPr marL="0" lvl="0" indent="0" algn="just">
              <a:lnSpc>
                <a:spcPct val="120000"/>
              </a:lnSpc>
              <a:spcBef>
                <a:spcPts val="0"/>
              </a:spcBef>
              <a:buNone/>
            </a:pPr>
            <a:r>
              <a:rPr lang="pl-PL" sz="1900" dirty="0">
                <a:solidFill>
                  <a:prstClr val="black"/>
                </a:solidFill>
              </a:rPr>
              <a:t>Wynikiem diagnozy jest określenie strategicznej interwencji</a:t>
            </a:r>
            <a:r>
              <a:rPr lang="pl-PL" sz="1900" b="1" dirty="0">
                <a:solidFill>
                  <a:prstClr val="black"/>
                </a:solidFill>
              </a:rPr>
              <a:t>: </a:t>
            </a:r>
            <a:endParaRPr lang="pl-PL" sz="1900" b="1" dirty="0" smtClean="0">
              <a:solidFill>
                <a:prstClr val="black"/>
              </a:solidFill>
            </a:endParaRPr>
          </a:p>
          <a:p>
            <a:pPr marL="0" lvl="0" indent="0" algn="just">
              <a:lnSpc>
                <a:spcPct val="120000"/>
              </a:lnSpc>
              <a:spcBef>
                <a:spcPts val="0"/>
              </a:spcBef>
              <a:buNone/>
            </a:pPr>
            <a:endParaRPr lang="pl-PL" sz="1900" dirty="0">
              <a:solidFill>
                <a:prstClr val="black"/>
              </a:solidFill>
            </a:endParaRPr>
          </a:p>
          <a:p>
            <a:pPr marL="514350" lvl="0" indent="-514350" algn="just">
              <a:lnSpc>
                <a:spcPct val="120000"/>
              </a:lnSpc>
              <a:spcBef>
                <a:spcPts val="0"/>
              </a:spcBef>
              <a:buFontTx/>
              <a:buAutoNum type="arabicPeriod"/>
            </a:pPr>
            <a:r>
              <a:rPr lang="pl-PL" sz="19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1900" u="sng" dirty="0">
                <a:solidFill>
                  <a:prstClr val="black"/>
                </a:solidFill>
              </a:rPr>
              <a:t>TERYTORIALNY WYMIAR WSPARCIA </a:t>
            </a:r>
          </a:p>
          <a:p>
            <a:pPr marL="0" lvl="0" indent="0" algn="ctr">
              <a:lnSpc>
                <a:spcPct val="120000"/>
              </a:lnSpc>
              <a:spcBef>
                <a:spcPts val="0"/>
              </a:spcBef>
              <a:buNone/>
            </a:pPr>
            <a:endParaRPr lang="pl-PL" sz="1900" dirty="0">
              <a:solidFill>
                <a:prstClr val="black"/>
              </a:solidFill>
            </a:endParaRPr>
          </a:p>
          <a:p>
            <a:pPr marL="0" lvl="0" indent="0" algn="just">
              <a:lnSpc>
                <a:spcPct val="120000"/>
              </a:lnSpc>
              <a:spcBef>
                <a:spcPts val="0"/>
              </a:spcBef>
              <a:buNone/>
            </a:pPr>
            <a:r>
              <a:rPr lang="pl-PL" sz="1900" dirty="0">
                <a:solidFill>
                  <a:prstClr val="black"/>
                </a:solidFill>
              </a:rPr>
              <a:t>Zgodnie z przeprowadzoną diagnozą projekty będą realizowane na terenie całej Aglomeracji Wałbrzyskiej.	</a:t>
            </a:r>
          </a:p>
          <a:p>
            <a:pPr marL="0" lvl="0" indent="0" algn="just">
              <a:lnSpc>
                <a:spcPct val="120000"/>
              </a:lnSpc>
              <a:spcBef>
                <a:spcPts val="0"/>
              </a:spcBef>
              <a:buNone/>
            </a:pP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3405</TotalTime>
  <Words>2102</Words>
  <Application>Microsoft Office PowerPoint</Application>
  <PresentationFormat>Pokaz na ekranie (4:3)</PresentationFormat>
  <Paragraphs>513</Paragraphs>
  <Slides>23</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23</vt:i4>
      </vt:variant>
    </vt:vector>
  </HeadingPairs>
  <TitlesOfParts>
    <vt:vector size="29" baseType="lpstr">
      <vt:lpstr>Arial</vt:lpstr>
      <vt:lpstr>Calibri</vt:lpstr>
      <vt:lpstr>Tahoma</vt:lpstr>
      <vt:lpstr>Times New Roman</vt:lpstr>
      <vt:lpstr>Wingdings</vt:lpstr>
      <vt:lpstr>Motyw pakietu Office</vt:lpstr>
      <vt:lpstr>ZINTEGROWANE INWESTYCJE TERYTORIALNE AGLOMERACJI WAŁBRZYSKIEJ  10.4.4  Dostosowanie systemów kształcenia i szkolenia zawodowego do potrzeb rynku pracy Konkurs nr RPDS.10.04.04-IZ.00-02-275/17 - ZIT AW  TYP PROJEKTU- 10.4.4 A,B,C,D,E,G i H </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Kwota przeznaczona na dofinansowanie projektów w konkursach Poddziałanie 10.4.4 Dostosowanie systemów kształcenia i szkolenia zawodowego do potrzeb rynku pracy – ZIT AW Konkurs nr RPDS.10.04.04-IZ.00-02-275/17 </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1  Wpływ projektu na realizację Strategii ZIT  </vt:lpstr>
      <vt:lpstr>     Punktacja do kryterium nr 2  Wpływ realizacji projektu na realizację wartości docelowej wskaźników monitoringu realizacji celów Strategii ZIT</vt:lpstr>
      <vt:lpstr>     Punktacja do kryterium nr 2  Wpływ realizacji projektu na realizację wartości docelowej wskaźników monitoringu realizacji celów Strategii ZIT</vt:lpstr>
      <vt:lpstr>     Punktacja do kryterium nr 2  Wpływ realizacji projektu na realizację wartości docelowej wskaźników monitoringu realizacji celów Strategii ZIT</vt:lpstr>
      <vt:lpstr>Punktacja do kryterium nr 3 Komplementarny charakter projektu  </vt:lpstr>
      <vt:lpstr> II sekcja – minimum punktowe</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Joanna Szczepańska</cp:lastModifiedBy>
  <cp:revision>346</cp:revision>
  <dcterms:created xsi:type="dcterms:W3CDTF">2015-04-22T07:48:15Z</dcterms:created>
  <dcterms:modified xsi:type="dcterms:W3CDTF">2017-11-28T07:07:37Z</dcterms:modified>
</cp:coreProperties>
</file>