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diagrams/colors11.xml" ContentType="application/vnd.openxmlformats-officedocument.drawingml.diagramColors+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diagrams/colors10.xml" ContentType="application/vnd.openxmlformats-officedocument.drawingml.diagramColors+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diagrams/quickStyle1.xml" ContentType="application/vnd.openxmlformats-officedocument.drawingml.diagramStyle+xml"/>
  <Override PartName="/ppt/notesSlides/notesSlide37.xml" ContentType="application/vnd.openxmlformats-officedocument.presentationml.notesSlide+xml"/>
  <Override PartName="/ppt/diagrams/layout8.xml" ContentType="application/vnd.openxmlformats-officedocument.drawingml.diagramLayout+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layout4.xml" ContentType="application/vnd.openxmlformats-officedocument.drawingml.diagramLayout+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78"/>
  </p:notesMasterIdLst>
  <p:handoutMasterIdLst>
    <p:handoutMasterId r:id="rId79"/>
  </p:handoutMasterIdLst>
  <p:sldIdLst>
    <p:sldId id="373" r:id="rId2"/>
    <p:sldId id="561" r:id="rId3"/>
    <p:sldId id="565" r:id="rId4"/>
    <p:sldId id="642" r:id="rId5"/>
    <p:sldId id="626" r:id="rId6"/>
    <p:sldId id="643" r:id="rId7"/>
    <p:sldId id="627" r:id="rId8"/>
    <p:sldId id="563" r:id="rId9"/>
    <p:sldId id="570" r:id="rId10"/>
    <p:sldId id="571" r:id="rId11"/>
    <p:sldId id="602" r:id="rId12"/>
    <p:sldId id="625" r:id="rId13"/>
    <p:sldId id="603" r:id="rId14"/>
    <p:sldId id="651" r:id="rId15"/>
    <p:sldId id="604" r:id="rId16"/>
    <p:sldId id="649" r:id="rId17"/>
    <p:sldId id="650" r:id="rId18"/>
    <p:sldId id="605" r:id="rId19"/>
    <p:sldId id="606" r:id="rId20"/>
    <p:sldId id="607" r:id="rId21"/>
    <p:sldId id="608" r:id="rId22"/>
    <p:sldId id="609" r:id="rId23"/>
    <p:sldId id="610" r:id="rId24"/>
    <p:sldId id="612" r:id="rId25"/>
    <p:sldId id="652" r:id="rId26"/>
    <p:sldId id="644" r:id="rId27"/>
    <p:sldId id="572" r:id="rId28"/>
    <p:sldId id="615" r:id="rId29"/>
    <p:sldId id="635" r:id="rId30"/>
    <p:sldId id="653" r:id="rId31"/>
    <p:sldId id="645" r:id="rId32"/>
    <p:sldId id="632" r:id="rId33"/>
    <p:sldId id="633" r:id="rId34"/>
    <p:sldId id="634" r:id="rId35"/>
    <p:sldId id="636" r:id="rId36"/>
    <p:sldId id="637" r:id="rId37"/>
    <p:sldId id="654" r:id="rId38"/>
    <p:sldId id="638" r:id="rId39"/>
    <p:sldId id="639" r:id="rId40"/>
    <p:sldId id="640" r:id="rId41"/>
    <p:sldId id="641" r:id="rId42"/>
    <p:sldId id="656" r:id="rId43"/>
    <p:sldId id="655" r:id="rId44"/>
    <p:sldId id="657" r:id="rId45"/>
    <p:sldId id="667" r:id="rId46"/>
    <p:sldId id="668" r:id="rId47"/>
    <p:sldId id="669" r:id="rId48"/>
    <p:sldId id="670" r:id="rId49"/>
    <p:sldId id="671" r:id="rId50"/>
    <p:sldId id="672" r:id="rId51"/>
    <p:sldId id="662" r:id="rId52"/>
    <p:sldId id="674" r:id="rId53"/>
    <p:sldId id="666" r:id="rId54"/>
    <p:sldId id="676" r:id="rId55"/>
    <p:sldId id="677" r:id="rId56"/>
    <p:sldId id="678" r:id="rId57"/>
    <p:sldId id="679" r:id="rId58"/>
    <p:sldId id="680" r:id="rId59"/>
    <p:sldId id="681" r:id="rId60"/>
    <p:sldId id="682" r:id="rId61"/>
    <p:sldId id="683" r:id="rId62"/>
    <p:sldId id="685" r:id="rId63"/>
    <p:sldId id="686" r:id="rId64"/>
    <p:sldId id="684" r:id="rId65"/>
    <p:sldId id="687" r:id="rId66"/>
    <p:sldId id="688" r:id="rId67"/>
    <p:sldId id="689" r:id="rId68"/>
    <p:sldId id="690" r:id="rId69"/>
    <p:sldId id="691" r:id="rId70"/>
    <p:sldId id="692" r:id="rId71"/>
    <p:sldId id="693" r:id="rId72"/>
    <p:sldId id="694" r:id="rId73"/>
    <p:sldId id="629" r:id="rId74"/>
    <p:sldId id="600" r:id="rId75"/>
    <p:sldId id="601" r:id="rId76"/>
    <p:sldId id="520" r:id="rId77"/>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p15="http://schemas.microsoft.com/office/powerpoint/2012/main" xmlns=""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C51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3" d="100"/>
          <a:sy n="93" d="100"/>
        </p:scale>
        <p:origin x="-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_rels/data11.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1. WSKAŹNIK PRODUKTU</a:t>
          </a:r>
        </a:p>
        <a:p>
          <a:pPr algn="ctr"/>
          <a:r>
            <a:rPr lang="pl-PL" sz="1600" b="1" dirty="0" smtClean="0">
              <a:solidFill>
                <a:schemeClr val="tx1"/>
              </a:solidFill>
            </a:rPr>
            <a:t>Liczba miejsc wychowania przedszkolnego dofinansowanych w programie</a:t>
          </a:r>
          <a:r>
            <a:rPr lang="pl-PL" sz="1600" b="1" dirty="0" smtClean="0"/>
            <a:t> </a:t>
          </a:r>
          <a:br>
            <a:rPr lang="pl-PL" sz="1600" b="1" dirty="0" smtClean="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Liczba nowoutworzonych miejsc dla dzieci w ośrodkach wychowania przedszkolnego (tj. w przedszkolach, oddziałach przedszkolnych przy szkołach podstawowych, innych formach wychowania przedszkolnego), w istniejącej bazie oświatowej, </a:t>
          </a:r>
          <a:br>
            <a:rPr lang="pl-PL" sz="1200" b="1" dirty="0" smtClean="0"/>
          </a:br>
          <a:r>
            <a:rPr lang="pl-PL" sz="1200" b="1" dirty="0" smtClean="0"/>
            <a:t>w nowej bazie lokalowej.</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smtClean="0"/>
            <a:t>Liczba dzieci, które zostały objęte wsparciem bezpośrednim </a:t>
          </a:r>
          <a:br>
            <a:rPr lang="pl-PL" sz="1200" b="1" dirty="0" smtClean="0"/>
          </a:br>
          <a:r>
            <a:rPr lang="pl-PL" sz="1200" b="1" dirty="0" smtClean="0"/>
            <a:t>w postaci </a:t>
          </a:r>
          <a:r>
            <a:rPr lang="pl-PL" sz="1200" b="1" u="sng" dirty="0" smtClean="0"/>
            <a:t>dodatkowych zajęć.</a:t>
          </a:r>
          <a:endParaRPr lang="pl-PL" sz="14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smtClean="0">
              <a:solidFill>
                <a:schemeClr val="tx1"/>
              </a:solidFill>
            </a:rPr>
            <a:t>2. WSKAŹNIK PRODUKTU</a:t>
          </a:r>
        </a:p>
        <a:p>
          <a:r>
            <a:rPr lang="pl-PL" sz="1600" b="1" dirty="0" smtClean="0">
              <a:solidFill>
                <a:schemeClr val="tx1"/>
              </a:solidFill>
            </a:rPr>
            <a:t>Liczba dzieci objętych w ramach programu dodatkowymi zajęciami zwiększającymi ich szanse edukacyjne w edukacji przedszkolnej</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8146F93-3F7C-4D62-8C15-E777927E6CF9}">
      <dgm:prSet phldrT="[Tekst]" custT="1"/>
      <dgm:spPr>
        <a:solidFill>
          <a:srgbClr val="FFC000">
            <a:alpha val="90000"/>
          </a:srgbClr>
        </a:solidFill>
        <a:ln>
          <a:solidFill>
            <a:srgbClr val="FFC000">
              <a:alpha val="90000"/>
            </a:srgbClr>
          </a:solidFill>
        </a:ln>
      </dgm:spPr>
      <dgm:t>
        <a:bodyPr/>
        <a:lstStyle/>
        <a:p>
          <a:pPr algn="just"/>
          <a:r>
            <a:rPr lang="pl-PL" sz="1200" b="1" dirty="0" smtClean="0"/>
            <a:t>Wskaźnik jest wykazywany, gdy w ramach projektu przewidziano rozszerzenie oferty placówki przedszkolnej o dodatkowe zajęcia zwiększające szanse edukacyjne dzieci, tj.:</a:t>
          </a:r>
          <a:endParaRPr lang="pl-PL" sz="1400" b="1" dirty="0">
            <a:solidFill>
              <a:srgbClr val="B466E0"/>
            </a:solidFill>
          </a:endParaRPr>
        </a:p>
      </dgm:t>
    </dgm:pt>
    <dgm:pt modelId="{8D04141F-7B43-4A13-948C-2FE9E145D5E7}" type="parTrans" cxnId="{14A4EF4C-18D5-4F70-9D23-077085530576}">
      <dgm:prSet/>
      <dgm:spPr/>
    </dgm:pt>
    <dgm:pt modelId="{B54C8841-E689-441A-B95A-0C2D41891155}" type="sibTrans" cxnId="{14A4EF4C-18D5-4F70-9D23-077085530576}">
      <dgm:prSet/>
      <dgm:spPr/>
    </dgm:pt>
    <dgm:pt modelId="{F44F74EF-A8D7-4F70-BA81-0642EDB4CB7E}">
      <dgm:prSet phldrT="[Tekst]" custT="1"/>
      <dgm:spPr>
        <a:solidFill>
          <a:srgbClr val="FFC000">
            <a:alpha val="90000"/>
          </a:srgbClr>
        </a:solidFill>
        <a:ln>
          <a:solidFill>
            <a:srgbClr val="FFC000">
              <a:alpha val="90000"/>
            </a:srgbClr>
          </a:solidFill>
        </a:ln>
      </dgm:spPr>
      <dgm:t>
        <a:bodyPr/>
        <a:lstStyle/>
        <a:p>
          <a:pPr algn="just"/>
          <a:r>
            <a:rPr lang="pl-PL" sz="1200" b="1" dirty="0" smtClean="0"/>
            <a:t> realizowane w celu wyrównania stwierdzonych deficytów (np. zajęcia z logopedą, psychologiem, pedagogiem i terapeutą itp.),</a:t>
          </a:r>
          <a:endParaRPr lang="pl-PL" sz="1400" b="1" dirty="0">
            <a:solidFill>
              <a:srgbClr val="B466E0"/>
            </a:solidFill>
          </a:endParaRPr>
        </a:p>
      </dgm:t>
    </dgm:pt>
    <dgm:pt modelId="{31A3516F-6CF6-4D28-AF80-0D440B205335}" type="parTrans" cxnId="{8E61AA5F-6A38-47A9-AE47-61BC6C1710B4}">
      <dgm:prSet/>
      <dgm:spPr/>
    </dgm:pt>
    <dgm:pt modelId="{636273FB-5B56-4939-9DB7-AC035D6C3405}" type="sibTrans" cxnId="{8E61AA5F-6A38-47A9-AE47-61BC6C1710B4}">
      <dgm:prSet/>
      <dgm:spPr/>
    </dgm:pt>
    <dgm:pt modelId="{21FB544C-15EB-4A29-8277-A14ACE9AFA6F}">
      <dgm:prSet phldrT="[Tekst]" custT="1"/>
      <dgm:spPr>
        <a:solidFill>
          <a:srgbClr val="FFC000">
            <a:alpha val="90000"/>
          </a:srgbClr>
        </a:solidFill>
        <a:ln>
          <a:solidFill>
            <a:srgbClr val="FFC000">
              <a:alpha val="90000"/>
            </a:srgbClr>
          </a:solidFill>
        </a:ln>
      </dgm:spPr>
      <dgm:t>
        <a:bodyPr/>
        <a:lstStyle/>
        <a:p>
          <a:pPr algn="just"/>
          <a:r>
            <a:rPr lang="pl-PL" sz="1200" b="1" dirty="0" smtClean="0"/>
            <a:t>realizowane w celu podnoszenia jakości edukacji przedszkolnej</a:t>
          </a:r>
          <a:r>
            <a:rPr lang="pl-PL" sz="1400" dirty="0" smtClean="0"/>
            <a:t>.</a:t>
          </a:r>
          <a:endParaRPr lang="pl-PL" sz="1400" b="1" dirty="0">
            <a:solidFill>
              <a:srgbClr val="B466E0"/>
            </a:solidFill>
          </a:endParaRPr>
        </a:p>
      </dgm:t>
    </dgm:pt>
    <dgm:pt modelId="{26468805-6CA7-4348-ADF9-2F6C38D801A2}" type="parTrans" cxnId="{00CB85A6-EDE9-4961-8CDD-3B2D62DD4618}">
      <dgm:prSet/>
      <dgm:spPr/>
    </dgm:pt>
    <dgm:pt modelId="{C5402180-5FFB-4379-93C4-363A0A77F6B7}" type="sibTrans" cxnId="{00CB85A6-EDE9-4961-8CDD-3B2D62DD4618}">
      <dgm:prSet/>
      <dgm:spPr/>
    </dgm:pt>
    <dgm:pt modelId="{314B7957-9B97-42D1-80EB-87195D0C919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Wskaźnik jest wykazywany, gdy w ramach projektu przewidziano utworzenie miejsca wychowania przedszkolnego lub </a:t>
          </a:r>
          <a:r>
            <a:rPr lang="pl-PL" sz="1200" b="1" u="sng" dirty="0" smtClean="0"/>
            <a:t>dostosowanie istniejącego miejsca do potrzeb dzieci z </a:t>
          </a:r>
          <a:r>
            <a:rPr lang="pl-PL" sz="1200" b="1" u="sng" dirty="0" err="1" smtClean="0"/>
            <a:t>niepełnosprawnościami</a:t>
          </a:r>
          <a:r>
            <a:rPr lang="pl-PL" sz="1200" b="1" u="sng" dirty="0" smtClean="0"/>
            <a:t>. </a:t>
          </a:r>
          <a:endParaRPr lang="pl-PL" sz="1200" b="1" u="sng" dirty="0"/>
        </a:p>
      </dgm:t>
    </dgm:pt>
    <dgm:pt modelId="{60F4FF30-18AC-40BD-9061-C5A2E406EC7E}" type="parTrans" cxnId="{13960333-BA41-4C6C-B740-2770266E1F61}">
      <dgm:prSet/>
      <dgm:spPr/>
    </dgm:pt>
    <dgm:pt modelId="{A65DA0E6-64B6-4BD0-91D8-9F0FDD8FE2B0}" type="sibTrans" cxnId="{13960333-BA41-4C6C-B740-2770266E1F61}">
      <dgm:prSet/>
      <dgm:spPr/>
    </dgm:pt>
    <dgm:pt modelId="{9F01C9C6-08A7-4964-82CC-DF65D46B45D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u="none" dirty="0" smtClean="0">
              <a:solidFill>
                <a:srgbClr val="FF0000"/>
              </a:solidFill>
            </a:rPr>
            <a:t>A lub B, w przypadku dostosowania miejsc przedszkolnych do potrzeb dzieci z </a:t>
          </a:r>
          <a:r>
            <a:rPr lang="pl-PL" sz="1200" b="1" u="none" dirty="0" err="1" smtClean="0">
              <a:solidFill>
                <a:srgbClr val="FF0000"/>
              </a:solidFill>
            </a:rPr>
            <a:t>niepełnosprawnościami</a:t>
          </a:r>
          <a:endParaRPr lang="pl-PL" sz="1200" b="1" u="none" dirty="0">
            <a:solidFill>
              <a:srgbClr val="FF0000"/>
            </a:solidFill>
          </a:endParaRPr>
        </a:p>
      </dgm:t>
    </dgm:pt>
    <dgm:pt modelId="{F696B6C8-AC31-4E09-B064-F9A68691B6EC}" type="parTrans" cxnId="{88EC3C3D-DADC-4D5D-B3C6-2BDD8DCC640A}">
      <dgm:prSet/>
      <dgm:spPr/>
    </dgm:pt>
    <dgm:pt modelId="{C8F0EF34-F5F3-41A9-AEAE-E3CF38D34CA8}" type="sibTrans" cxnId="{88EC3C3D-DADC-4D5D-B3C6-2BDD8DCC640A}">
      <dgm:prSet/>
      <dgm:spPr/>
    </dgm:pt>
    <dgm:pt modelId="{5FBC84B4-F218-40FC-8F76-73202B4B53CF}">
      <dgm:prSet phldrT="[Tekst]" custT="1"/>
      <dgm:spPr>
        <a:solidFill>
          <a:srgbClr val="FFC000">
            <a:alpha val="90000"/>
          </a:srgbClr>
        </a:solidFill>
        <a:ln>
          <a:solidFill>
            <a:srgbClr val="FFC000">
              <a:alpha val="90000"/>
            </a:srgbClr>
          </a:solidFill>
        </a:ln>
      </dgm:spPr>
      <dgm:t>
        <a:bodyPr/>
        <a:lstStyle/>
        <a:p>
          <a:pPr algn="just"/>
          <a:r>
            <a:rPr lang="pl-PL" sz="1400" b="1" dirty="0" smtClean="0">
              <a:solidFill>
                <a:srgbClr val="FF0000"/>
              </a:solidFill>
            </a:rPr>
            <a:t>B</a:t>
          </a:r>
          <a:endParaRPr lang="pl-PL" sz="1400" b="1" dirty="0">
            <a:solidFill>
              <a:srgbClr val="FF0000"/>
            </a:solidFill>
          </a:endParaRPr>
        </a:p>
      </dgm:t>
    </dgm:pt>
    <dgm:pt modelId="{9CBCFEF0-0495-427D-A94A-CF9BCCA51EA4}" type="parTrans" cxnId="{E9BB0D82-B089-410A-811C-33CE59AD4DC4}">
      <dgm:prSet/>
      <dgm:spPr/>
    </dgm:pt>
    <dgm:pt modelId="{63529F9E-D36E-4FA1-9AA9-3270C3887C8B}" type="sibTrans" cxnId="{E9BB0D82-B089-410A-811C-33CE59AD4DC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00CB85A6-EDE9-4961-8CDD-3B2D62DD4618}" srcId="{D8146F93-3F7C-4D62-8C15-E777927E6CF9}" destId="{21FB544C-15EB-4A29-8277-A14ACE9AFA6F}" srcOrd="1" destOrd="0" parTransId="{26468805-6CA7-4348-ADF9-2F6C38D801A2}" sibTransId="{C5402180-5FFB-4379-93C4-363A0A77F6B7}"/>
    <dgm:cxn modelId="{D27CF2EF-7C6F-4F0D-A671-817AAB3D3C2D}" type="presOf" srcId="{5FBC84B4-F218-40FC-8F76-73202B4B53CF}" destId="{6057DA86-162F-440C-8D5E-0A6D86B8CF0F}" srcOrd="0" destOrd="4" presId="urn:microsoft.com/office/officeart/2005/8/layout/vList5"/>
    <dgm:cxn modelId="{E9BB0D82-B089-410A-811C-33CE59AD4DC4}" srcId="{9C158368-C9E0-4942-8526-5CE49BCD721C}" destId="{5FBC84B4-F218-40FC-8F76-73202B4B53CF}" srcOrd="2" destOrd="0" parTransId="{9CBCFEF0-0495-427D-A94A-CF9BCCA51EA4}" sibTransId="{63529F9E-D36E-4FA1-9AA9-3270C3887C8B}"/>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14A4EF4C-18D5-4F70-9D23-077085530576}" srcId="{9C158368-C9E0-4942-8526-5CE49BCD721C}" destId="{D8146F93-3F7C-4D62-8C15-E777927E6CF9}" srcOrd="1" destOrd="0" parTransId="{8D04141F-7B43-4A13-948C-2FE9E145D5E7}" sibTransId="{B54C8841-E689-441A-B95A-0C2D41891155}"/>
    <dgm:cxn modelId="{753030FA-4AC3-4656-973F-2F390F80562E}" type="presOf" srcId="{F44F74EF-A8D7-4F70-BA81-0642EDB4CB7E}" destId="{6057DA86-162F-440C-8D5E-0A6D86B8CF0F}" srcOrd="0" destOrd="2" presId="urn:microsoft.com/office/officeart/2005/8/layout/vList5"/>
    <dgm:cxn modelId="{8F4163A3-0B00-46B4-9C3B-2A47C180F3C4}" type="presOf" srcId="{1A53B528-4B73-4476-AAA3-DA53D8694E89}" destId="{A82570EB-9047-4C30-B34C-BC41F943A042}" srcOrd="0" destOrd="0" presId="urn:microsoft.com/office/officeart/2005/8/layout/vList5"/>
    <dgm:cxn modelId="{0F02213E-0440-42E7-8ECA-C823EC49799E}" type="presOf" srcId="{9C158368-C9E0-4942-8526-5CE49BCD721C}" destId="{EC26B3CA-5F55-4ED6-AEA1-83422FEC2FA3}" srcOrd="0" destOrd="0" presId="urn:microsoft.com/office/officeart/2005/8/layout/vList5"/>
    <dgm:cxn modelId="{BA88269F-B2F4-4219-972F-9829D540F447}" type="presOf" srcId="{DA6E603D-E34D-4EC6-B48D-740809166CA4}" destId="{6057DA86-162F-440C-8D5E-0A6D86B8CF0F}" srcOrd="0" destOrd="0" presId="urn:microsoft.com/office/officeart/2005/8/layout/vList5"/>
    <dgm:cxn modelId="{43DCFE81-B7F5-4D74-B568-A7D83F001AE7}" type="presOf" srcId="{32EE9BBF-B02B-4DE9-A826-A3930A24887B}" destId="{5DB3C171-F262-490B-B8BB-BFFA46B0586B}" srcOrd="0" destOrd="0" presId="urn:microsoft.com/office/officeart/2005/8/layout/vList5"/>
    <dgm:cxn modelId="{D8980066-B1D3-4DE4-8E0C-D098C14B4C0A}" type="presOf" srcId="{9F01C9C6-08A7-4964-82CC-DF65D46B45DD}" destId="{5DB3C171-F262-490B-B8BB-BFFA46B0586B}" srcOrd="0" destOrd="2" presId="urn:microsoft.com/office/officeart/2005/8/layout/vList5"/>
    <dgm:cxn modelId="{88EC3C3D-DADC-4D5D-B3C6-2BDD8DCC640A}" srcId="{621AB93B-5B7B-404A-AAC6-82585374894E}" destId="{9F01C9C6-08A7-4964-82CC-DF65D46B45DD}" srcOrd="2" destOrd="0" parTransId="{F696B6C8-AC31-4E09-B064-F9A68691B6EC}" sibTransId="{C8F0EF34-F5F3-41A9-AEAE-E3CF38D34CA8}"/>
    <dgm:cxn modelId="{CB2A72CD-0582-4A91-AE0B-8B8337A3305C}" type="presOf" srcId="{621AB93B-5B7B-404A-AAC6-82585374894E}" destId="{30A5BAFA-D867-4432-A555-078896BF780D}" srcOrd="0" destOrd="0" presId="urn:microsoft.com/office/officeart/2005/8/layout/vList5"/>
    <dgm:cxn modelId="{3D3EA86E-10AE-4AFF-98E6-6B6D99C4B66E}" type="presOf" srcId="{21FB544C-15EB-4A29-8277-A14ACE9AFA6F}" destId="{6057DA86-162F-440C-8D5E-0A6D86B8CF0F}" srcOrd="0" destOrd="3" presId="urn:microsoft.com/office/officeart/2005/8/layout/vList5"/>
    <dgm:cxn modelId="{13960333-BA41-4C6C-B740-2770266E1F61}" srcId="{621AB93B-5B7B-404A-AAC6-82585374894E}" destId="{314B7957-9B97-42D1-80EB-87195D0C9194}" srcOrd="1" destOrd="0" parTransId="{60F4FF30-18AC-40BD-9061-C5A2E406EC7E}" sibTransId="{A65DA0E6-64B6-4BD0-91D8-9F0FDD8FE2B0}"/>
    <dgm:cxn modelId="{976A1C1E-6896-4915-B672-0808DD888A75}" srcId="{1A53B528-4B73-4476-AAA3-DA53D8694E89}" destId="{621AB93B-5B7B-404A-AAC6-82585374894E}" srcOrd="0" destOrd="0" parTransId="{4935FEB2-1035-40C5-9A3F-135B06D2ABF1}" sibTransId="{537A71C9-1429-45D8-846B-4BAE788264CA}"/>
    <dgm:cxn modelId="{9780B095-A658-4221-B5A9-001C806D3A85}" type="presOf" srcId="{314B7957-9B97-42D1-80EB-87195D0C9194}" destId="{5DB3C171-F262-490B-B8BB-BFFA46B0586B}"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4D97647-A130-485A-B6B2-484D0C7BD766}" type="presOf" srcId="{D8146F93-3F7C-4D62-8C15-E777927E6CF9}" destId="{6057DA86-162F-440C-8D5E-0A6D86B8CF0F}" srcOrd="0" destOrd="1" presId="urn:microsoft.com/office/officeart/2005/8/layout/vList5"/>
    <dgm:cxn modelId="{8E61AA5F-6A38-47A9-AE47-61BC6C1710B4}" srcId="{D8146F93-3F7C-4D62-8C15-E777927E6CF9}" destId="{F44F74EF-A8D7-4F70-BA81-0642EDB4CB7E}" srcOrd="0" destOrd="0" parTransId="{31A3516F-6CF6-4D28-AF80-0D440B205335}" sibTransId="{636273FB-5B56-4939-9DB7-AC035D6C3405}"/>
    <dgm:cxn modelId="{1E95CBD8-F280-496F-BE73-175C546B81C2}" type="presParOf" srcId="{A82570EB-9047-4C30-B34C-BC41F943A042}" destId="{74CEAA77-1A9F-4EE7-8009-B36DC94847D6}" srcOrd="0" destOrd="0" presId="urn:microsoft.com/office/officeart/2005/8/layout/vList5"/>
    <dgm:cxn modelId="{94555151-CCA4-415A-AD9C-CD78DD36F16A}" type="presParOf" srcId="{74CEAA77-1A9F-4EE7-8009-B36DC94847D6}" destId="{30A5BAFA-D867-4432-A555-078896BF780D}" srcOrd="0" destOrd="0" presId="urn:microsoft.com/office/officeart/2005/8/layout/vList5"/>
    <dgm:cxn modelId="{52A72F1A-202D-4E53-8ED6-642471D8DEBB}" type="presParOf" srcId="{74CEAA77-1A9F-4EE7-8009-B36DC94847D6}" destId="{5DB3C171-F262-490B-B8BB-BFFA46B0586B}" srcOrd="1" destOrd="0" presId="urn:microsoft.com/office/officeart/2005/8/layout/vList5"/>
    <dgm:cxn modelId="{BCB7AEF6-3CF6-472B-94BD-DDF84E682299}" type="presParOf" srcId="{A82570EB-9047-4C30-B34C-BC41F943A042}" destId="{21203062-3061-4CFA-A1DC-A3C8D1B70C6A}" srcOrd="1" destOrd="0" presId="urn:microsoft.com/office/officeart/2005/8/layout/vList5"/>
    <dgm:cxn modelId="{B9502753-BCEA-4B2C-8287-3D282EB0F9A6}" type="presParOf" srcId="{A82570EB-9047-4C30-B34C-BC41F943A042}" destId="{AAC7EB03-0D34-4E53-AA54-FF39894E56F4}" srcOrd="2" destOrd="0" presId="urn:microsoft.com/office/officeart/2005/8/layout/vList5"/>
    <dgm:cxn modelId="{73871C95-FAA8-4182-8F20-B16F01A80880}" type="presParOf" srcId="{AAC7EB03-0D34-4E53-AA54-FF39894E56F4}" destId="{EC26B3CA-5F55-4ED6-AEA1-83422FEC2FA3}" srcOrd="0" destOrd="0" presId="urn:microsoft.com/office/officeart/2005/8/layout/vList5"/>
    <dgm:cxn modelId="{4119D06F-6433-405B-999F-495ACF7E5DD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Wnioskodawca </a:t>
          </a:r>
          <a:r>
            <a:rPr lang="pl-PL" sz="1400" b="1" dirty="0"/>
            <a:t>nie zalega z uiszczaniem podatków</a:t>
          </a:r>
          <a:r>
            <a:rPr lang="pl-PL" sz="1400" dirty="0"/>
            <a:t>, </a:t>
          </a:r>
          <a:br>
            <a:rPr lang="pl-PL" sz="1400" dirty="0"/>
          </a:br>
          <a:r>
            <a:rPr lang="pl-PL" sz="1400" dirty="0"/>
            <a:t>jak również z opłacaniem </a:t>
          </a:r>
          <a:r>
            <a:rPr lang="pl-PL" sz="1400" b="1" dirty="0"/>
            <a:t>składek na ubezpieczenie społeczne i zdrowotne, Fundusz Pracy, Państwowy Fundusz Rehabilitacji Osób Niepełnosprawnych</a:t>
          </a:r>
          <a:r>
            <a:rPr lang="pl-PL" sz="1400" dirty="0"/>
            <a:t> lub innych należności wymaganych odrębnymi przepisami prawa?</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11. </a:t>
          </a:r>
          <a:r>
            <a:rPr lang="pl-PL" sz="1600" b="1" dirty="0">
              <a:solidFill>
                <a:schemeClr val="tx1"/>
              </a:solidFill>
            </a:rPr>
            <a:t>Kryterium niezalegania z należnościami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6D070C29-3CFE-4C2E-8370-056D2A0539BB}">
      <dgm:prSet phldrT="[Tekst]" custT="1"/>
      <dgm:spPr>
        <a:solidFill>
          <a:srgbClr val="FFC000">
            <a:alpha val="90000"/>
          </a:srgbClr>
        </a:solidFill>
        <a:ln>
          <a:solidFill>
            <a:srgbClr val="FFC000">
              <a:alpha val="90000"/>
            </a:srgbClr>
          </a:solidFill>
        </a:ln>
      </dgm:spPr>
      <dgm:t>
        <a:bodyPr/>
        <a:lstStyle/>
        <a:p>
          <a:pPr algn="just"/>
          <a:r>
            <a:rPr lang="pl-PL" sz="1400" dirty="0" smtClean="0">
              <a:solidFill>
                <a:srgbClr val="FF0000"/>
              </a:solidFill>
            </a:rPr>
            <a:t>„Odhaczenie” oświadczenia we wniosku o dofinansowanie</a:t>
          </a:r>
          <a:endParaRPr lang="pl-PL" sz="1400" b="1" dirty="0">
            <a:solidFill>
              <a:schemeClr val="tx1"/>
            </a:solidFill>
            <a:latin typeface="+mn-lt"/>
          </a:endParaRPr>
        </a:p>
      </dgm:t>
    </dgm:pt>
    <dgm:pt modelId="{BCEF631A-135F-44FB-BC72-A277469CB4CB}" type="parTrans" cxnId="{96139E76-6E86-4E8E-ABC7-1F2A466218E1}">
      <dgm:prSet/>
      <dgm:spPr/>
    </dgm:pt>
    <dgm:pt modelId="{33A6D560-E0AF-42DE-A36B-09A7A2A9472B}" type="sibTrans" cxnId="{96139E76-6E86-4E8E-ABC7-1F2A466218E1}">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0" presStyleCnt="1" custScaleY="125236">
        <dgm:presLayoutVars>
          <dgm:bulletEnabled val="1"/>
        </dgm:presLayoutVars>
      </dgm:prSet>
      <dgm:spPr/>
      <dgm:t>
        <a:bodyPr/>
        <a:lstStyle/>
        <a:p>
          <a:endParaRPr lang="pl-PL"/>
        </a:p>
      </dgm:t>
    </dgm:pt>
  </dgm:ptLst>
  <dgm:cxnLst>
    <dgm:cxn modelId="{96139E76-6E86-4E8E-ABC7-1F2A466218E1}" srcId="{9C158368-C9E0-4942-8526-5CE49BCD721C}" destId="{6D070C29-3CFE-4C2E-8370-056D2A0539BB}" srcOrd="1" destOrd="0" parTransId="{BCEF631A-135F-44FB-BC72-A277469CB4CB}" sibTransId="{33A6D560-E0AF-42DE-A36B-09A7A2A9472B}"/>
    <dgm:cxn modelId="{066842B5-A42D-4F5A-94DE-856A52788889}" type="presOf" srcId="{9C158368-C9E0-4942-8526-5CE49BCD721C}" destId="{EC26B3CA-5F55-4ED6-AEA1-83422FEC2FA3}" srcOrd="0" destOrd="0" presId="urn:microsoft.com/office/officeart/2005/8/layout/vList5"/>
    <dgm:cxn modelId="{50923A47-F677-495B-964A-A1F099256FEF}" type="presOf" srcId="{6D070C29-3CFE-4C2E-8370-056D2A0539BB}" destId="{6057DA86-162F-440C-8D5E-0A6D86B8CF0F}" srcOrd="0" destOrd="1" presId="urn:microsoft.com/office/officeart/2005/8/layout/vList5"/>
    <dgm:cxn modelId="{4A4A3A4B-936A-4DD5-BDD2-07BCF4DF27F5}" type="presOf" srcId="{DA6E603D-E34D-4EC6-B48D-740809166CA4}" destId="{6057DA86-162F-440C-8D5E-0A6D86B8CF0F}" srcOrd="0" destOrd="0" presId="urn:microsoft.com/office/officeart/2005/8/layout/vList5"/>
    <dgm:cxn modelId="{F7720626-D49E-4F8C-9CEA-AA0B4637FFF6}" type="presOf" srcId="{1A53B528-4B73-4476-AAA3-DA53D8694E89}" destId="{A82570EB-9047-4C30-B34C-BC41F943A042}" srcOrd="0" destOrd="0" presId="urn:microsoft.com/office/officeart/2005/8/layout/vList5"/>
    <dgm:cxn modelId="{697E7323-548E-4F9A-9050-7724BAC62AE9}" srcId="{1A53B528-4B73-4476-AAA3-DA53D8694E89}" destId="{9C158368-C9E0-4942-8526-5CE49BCD721C}" srcOrd="0" destOrd="0" parTransId="{913B76B3-2567-408B-94B7-AFBDAB2A403C}" sibTransId="{B623BF15-8EEA-4288-8854-030DD4F9EF8D}"/>
    <dgm:cxn modelId="{E117E38E-DDD3-480D-A78D-8FCB154BAC0D}" srcId="{9C158368-C9E0-4942-8526-5CE49BCD721C}" destId="{DA6E603D-E34D-4EC6-B48D-740809166CA4}" srcOrd="0" destOrd="0" parTransId="{A8A154FD-2259-47AC-AD68-19EF82000962}" sibTransId="{9F49CB28-C9A9-4FC8-82B7-C5A3A7564928}"/>
    <dgm:cxn modelId="{B9E8D6ED-7D42-4A18-B265-87A5F340AC22}" type="presParOf" srcId="{A82570EB-9047-4C30-B34C-BC41F943A042}" destId="{AAC7EB03-0D34-4E53-AA54-FF39894E56F4}" srcOrd="0" destOrd="0" presId="urn:microsoft.com/office/officeart/2005/8/layout/vList5"/>
    <dgm:cxn modelId="{2C22D1DF-9116-411E-AF25-6612BE127ED3}" type="presParOf" srcId="{AAC7EB03-0D34-4E53-AA54-FF39894E56F4}" destId="{EC26B3CA-5F55-4ED6-AEA1-83422FEC2FA3}" srcOrd="0" destOrd="0" presId="urn:microsoft.com/office/officeart/2005/8/layout/vList5"/>
    <dgm:cxn modelId="{0AA05B19-79A1-451B-A4C8-C221D3554D12}"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smtClean="0">
              <a:solidFill>
                <a:schemeClr val="tx1"/>
              </a:solidFill>
            </a:rPr>
            <a:t>Forma składania wniosków</a:t>
          </a:r>
          <a:r>
            <a:rPr lang="pl-PL" sz="2400" b="1" dirty="0" smtClean="0"/>
            <a:t> </a:t>
          </a:r>
          <a:br>
            <a:rPr lang="pl-PL" sz="2400" b="1" dirty="0" smtClean="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Wniosek o dofinansowanie powinien zostać wypełniony i złożony </a:t>
          </a:r>
          <a:r>
            <a:rPr lang="pl-PL" sz="1400" b="1" dirty="0" smtClean="0"/>
            <a:t>wyłącznie</a:t>
          </a:r>
          <a:r>
            <a:rPr lang="pl-PL" sz="1400" dirty="0" smtClean="0"/>
            <a:t> </a:t>
          </a:r>
          <a:br>
            <a:rPr lang="pl-PL" sz="1400" dirty="0" smtClean="0"/>
          </a:br>
          <a:r>
            <a:rPr lang="pl-PL" sz="1400" dirty="0" smtClean="0"/>
            <a:t>za pośrednictwem </a:t>
          </a:r>
          <a:r>
            <a:rPr lang="pl-PL" sz="1400" b="1" dirty="0" smtClean="0"/>
            <a:t>Systemu Obsługi Wniosków Aplikacyjnych </a:t>
          </a:r>
          <a:r>
            <a:rPr lang="pl-PL" sz="1400" dirty="0" smtClean="0"/>
            <a:t>(SOWA), który jest dostępny poprzez stronę </a:t>
          </a:r>
          <a:r>
            <a:rPr lang="pl-PL" sz="1400" dirty="0" smtClean="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smtClean="0"/>
            <a:t>Termin rozpoczęcia naboru: </a:t>
          </a:r>
          <a:r>
            <a:rPr lang="pl-PL" sz="1600" b="1" u="sng" dirty="0" smtClean="0"/>
            <a:t>4 grudzień 2017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smtClean="0">
              <a:solidFill>
                <a:schemeClr val="tx1"/>
              </a:solidFill>
            </a:rPr>
            <a:t>Termin składania wniosków</a:t>
          </a:r>
          <a:endParaRPr lang="pl-PL" sz="24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B1400F5-3FD2-4ADC-B1F1-558B214419B9}">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16238F4-C7B6-407C-BF7F-EF57A639FBA1}" type="parTrans" cxnId="{EF677A84-396C-4FC9-BD1D-2E6E32EB961C}">
      <dgm:prSet/>
      <dgm:spPr/>
      <dgm:t>
        <a:bodyPr/>
        <a:lstStyle/>
        <a:p>
          <a:endParaRPr lang="pl-PL"/>
        </a:p>
      </dgm:t>
    </dgm:pt>
    <dgm:pt modelId="{3115AAD9-D11E-48BD-AEC2-79C6193C1DA0}" type="sibTrans" cxnId="{EF677A84-396C-4FC9-BD1D-2E6E32EB961C}">
      <dgm:prSet/>
      <dgm:spPr/>
      <dgm:t>
        <a:bodyPr/>
        <a:lstStyle/>
        <a:p>
          <a:endParaRPr lang="pl-PL"/>
        </a:p>
      </dgm:t>
    </dgm:pt>
    <dgm:pt modelId="{E2F411D0-EA6E-4603-8532-482CFA94210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44A64F6-F422-4DAF-B830-DB7B2750E0BF}" type="parTrans" cxnId="{6CB1E4A4-7162-4387-87CC-5F9E07A25266}">
      <dgm:prSet/>
      <dgm:spPr/>
      <dgm:t>
        <a:bodyPr/>
        <a:lstStyle/>
        <a:p>
          <a:endParaRPr lang="pl-PL"/>
        </a:p>
      </dgm:t>
    </dgm:pt>
    <dgm:pt modelId="{F851BD75-B1E0-408A-91CC-D8C62FA184F4}" type="sibTrans" cxnId="{6CB1E4A4-7162-4387-87CC-5F9E07A25266}">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smtClean="0">
              <a:solidFill>
                <a:schemeClr val="tx1"/>
              </a:solidFill>
            </a:rPr>
            <a:t>Termin zakończenia naboru: </a:t>
          </a:r>
          <a:r>
            <a:rPr lang="pl-PL" sz="1600" b="1" u="sng" dirty="0" smtClean="0">
              <a:solidFill>
                <a:schemeClr val="tx1"/>
              </a:solidFill>
            </a:rPr>
            <a:t>29 </a:t>
          </a:r>
          <a:r>
            <a:rPr lang="pl-PL" sz="1600" b="1" u="sng" dirty="0" smtClean="0"/>
            <a:t>grudzień 2017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BF938C6F-602D-445F-BC93-10C314DB84C6}">
      <dgm:prSet phldrT="[Tekst]" custT="1"/>
      <dgm:spPr>
        <a:solidFill>
          <a:srgbClr val="FFC000">
            <a:alpha val="90000"/>
          </a:srgbClr>
        </a:solidFill>
        <a:ln>
          <a:solidFill>
            <a:srgbClr val="FFC000">
              <a:alpha val="90000"/>
            </a:srgbClr>
          </a:solidFill>
        </a:ln>
      </dgm:spPr>
      <dgm:t>
        <a:bodyPr/>
        <a:lstStyle/>
        <a:p>
          <a:pPr algn="just"/>
          <a:r>
            <a:rPr lang="pl-PL" sz="1600" b="0" dirty="0" smtClean="0">
              <a:solidFill>
                <a:schemeClr val="tx1"/>
              </a:solidFill>
            </a:rPr>
            <a:t>We wskazanym wyżej terminie należy złożyć wniosek </a:t>
          </a:r>
          <a:br>
            <a:rPr lang="pl-PL" sz="1600" b="0" dirty="0" smtClean="0">
              <a:solidFill>
                <a:schemeClr val="tx1"/>
              </a:solidFill>
            </a:rPr>
          </a:br>
          <a:r>
            <a:rPr lang="pl-PL" sz="1600" b="0" dirty="0" smtClean="0">
              <a:solidFill>
                <a:schemeClr val="tx1"/>
              </a:solidFill>
            </a:rPr>
            <a:t>w wersji elektronicznej za pośrednictwem systemu SOWA</a:t>
          </a:r>
          <a:endParaRPr lang="pl-PL" sz="1600" b="0" u="sng" dirty="0">
            <a:solidFill>
              <a:schemeClr val="tx1"/>
            </a:solidFill>
          </a:endParaRPr>
        </a:p>
      </dgm:t>
    </dgm:pt>
    <dgm:pt modelId="{33189696-F25B-4AC3-A039-BA050CFE5789}" type="parTrans" cxnId="{A2801683-8553-4F18-BF25-456EA0EBB46A}">
      <dgm:prSet/>
      <dgm:spPr/>
      <dgm:t>
        <a:bodyPr/>
        <a:lstStyle/>
        <a:p>
          <a:endParaRPr lang="pl-PL"/>
        </a:p>
      </dgm:t>
    </dgm:pt>
    <dgm:pt modelId="{ED3BA2A9-B95E-4A56-BDC3-54B9620D6399}" type="sibTrans" cxnId="{A2801683-8553-4F18-BF25-456EA0EBB46A}">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9E4084ED-72DB-445A-B878-8CACFB8E085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t>Nie ma wymogu składania wersji papierowej wniosku o dofinansowanie</a:t>
          </a:r>
          <a:endParaRPr lang="pl-PL" sz="1400" b="1" dirty="0"/>
        </a:p>
      </dgm:t>
    </dgm:pt>
    <dgm:pt modelId="{0E20AFD3-D5DF-414E-8179-B9601BA7F004}" type="parTrans" cxnId="{DBF8C2C6-D645-4379-9C8B-EDEF5F647D8F}">
      <dgm:prSet/>
      <dgm:spPr/>
    </dgm:pt>
    <dgm:pt modelId="{9F367136-ABA3-4C10-95E0-7286B5A7AECA}" type="sibTrans" cxnId="{DBF8C2C6-D645-4379-9C8B-EDEF5F647D8F}">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4060F3C-4236-4D23-AB3E-75AD1EA1CA79}" type="presOf" srcId="{BF938C6F-602D-445F-BC93-10C314DB84C6}" destId="{6057DA86-162F-440C-8D5E-0A6D86B8CF0F}" srcOrd="0" destOrd="4"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D357FE1C-4D9F-4DD0-9EFC-FBAB1C9EE6DC}" srcId="{9C158368-C9E0-4942-8526-5CE49BCD721C}" destId="{266B6F82-9144-4118-8A8C-F617EBB65760}" srcOrd="3" destOrd="0" parTransId="{2B1DA73E-63F9-4AD8-B770-ABCB20A7EEA8}" sibTransId="{6ABA4689-0AA8-4E16-A404-9101DA1C570B}"/>
    <dgm:cxn modelId="{4A931D45-D82F-43D8-8A26-8E5A10F1B513}" type="presOf" srcId="{1A53B528-4B73-4476-AAA3-DA53D8694E89}" destId="{A82570EB-9047-4C30-B34C-BC41F943A042}"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057906C3-A1CE-423C-880B-48924C426A4E}" type="presOf" srcId="{DA6E603D-E34D-4EC6-B48D-740809166CA4}" destId="{6057DA86-162F-440C-8D5E-0A6D86B8CF0F}" srcOrd="0" destOrd="0"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407D4945-D732-4AFA-8393-E78D64C45B41}" type="presOf" srcId="{CFBBA619-907D-4722-954C-43E8DDE9BD83}" destId="{6057DA86-162F-440C-8D5E-0A6D86B8CF0F}" srcOrd="0" destOrd="2" presId="urn:microsoft.com/office/officeart/2005/8/layout/vList5"/>
    <dgm:cxn modelId="{232B70B9-E032-48B3-9E55-DDD0D095E9C2}" type="presOf" srcId="{E2F411D0-EA6E-4603-8532-482CFA942104}" destId="{5DB3C171-F262-490B-B8BB-BFFA46B0586B}" srcOrd="0" destOrd="2" presId="urn:microsoft.com/office/officeart/2005/8/layout/vList5"/>
    <dgm:cxn modelId="{623D398F-B0EB-436F-9912-FBE45242FE2E}" srcId="{9C158368-C9E0-4942-8526-5CE49BCD721C}" destId="{CFBBA619-907D-4722-954C-43E8DDE9BD83}" srcOrd="2" destOrd="0" parTransId="{14B35694-22F0-40DA-B89C-0FD195744395}" sibTransId="{71A91694-C37A-48A9-82E4-491A1474D0B4}"/>
    <dgm:cxn modelId="{EF677A84-396C-4FC9-BD1D-2E6E32EB961C}" srcId="{621AB93B-5B7B-404A-AAC6-82585374894E}" destId="{DB1400F5-3FD2-4ADC-B1F1-558B214419B9}" srcOrd="3" destOrd="0" parTransId="{D16238F4-C7B6-407C-BF7F-EF57A639FBA1}" sibTransId="{3115AAD9-D11E-48BD-AEC2-79C6193C1DA0}"/>
    <dgm:cxn modelId="{6CB1E4A4-7162-4387-87CC-5F9E07A25266}" srcId="{621AB93B-5B7B-404A-AAC6-82585374894E}" destId="{E2F411D0-EA6E-4603-8532-482CFA942104}" srcOrd="2" destOrd="0" parTransId="{D44A64F6-F422-4DAF-B830-DB7B2750E0BF}" sibTransId="{F851BD75-B1E0-408A-91CC-D8C62FA184F4}"/>
    <dgm:cxn modelId="{21195FDF-3E87-490D-B47D-F9D9F48498C2}" type="presOf" srcId="{DB1400F5-3FD2-4ADC-B1F1-558B214419B9}" destId="{5DB3C171-F262-490B-B8BB-BFFA46B0586B}" srcOrd="0" destOrd="3" presId="urn:microsoft.com/office/officeart/2005/8/layout/vList5"/>
    <dgm:cxn modelId="{DBF8C2C6-D645-4379-9C8B-EDEF5F647D8F}" srcId="{621AB93B-5B7B-404A-AAC6-82585374894E}" destId="{9E4084ED-72DB-445A-B878-8CACFB8E0856}" srcOrd="1" destOrd="0" parTransId="{0E20AFD3-D5DF-414E-8179-B9601BA7F004}" sibTransId="{9F367136-ABA3-4C10-95E0-7286B5A7AECA}"/>
    <dgm:cxn modelId="{8091B0F5-ABB0-4D27-8126-D2ADFC3DB337}" type="presOf" srcId="{32EE9BBF-B02B-4DE9-A826-A3930A24887B}" destId="{5DB3C171-F262-490B-B8BB-BFFA46B0586B}" srcOrd="0" destOrd="0" presId="urn:microsoft.com/office/officeart/2005/8/layout/vList5"/>
    <dgm:cxn modelId="{7130AECA-F2DE-4321-996E-E4F4C3CE3437}" type="presOf" srcId="{266B6F82-9144-4118-8A8C-F617EBB65760}" destId="{6057DA86-162F-440C-8D5E-0A6D86B8CF0F}" srcOrd="0" destOrd="3" presId="urn:microsoft.com/office/officeart/2005/8/layout/vList5"/>
    <dgm:cxn modelId="{5146F1B7-168E-4826-8779-7C609AB73245}" type="presOf" srcId="{60FB2C38-1A01-4EC9-BF8F-D4B1929D93AA}" destId="{6057DA86-162F-440C-8D5E-0A6D86B8CF0F}"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44347197-B874-46F8-B05E-8B0F9BF866C7}" type="presOf" srcId="{9E4084ED-72DB-445A-B878-8CACFB8E0856}" destId="{5DB3C171-F262-490B-B8BB-BFFA46B0586B}" srcOrd="0" destOrd="1" presId="urn:microsoft.com/office/officeart/2005/8/layout/vList5"/>
    <dgm:cxn modelId="{FE360E64-2AD9-434C-B688-EACEE5D5E9CF}"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97D1303-0C6C-4864-A262-FA34AB2394A6}" type="presOf" srcId="{9C158368-C9E0-4942-8526-5CE49BCD721C}" destId="{EC26B3CA-5F55-4ED6-AEA1-83422FEC2FA3}" srcOrd="0" destOrd="0" presId="urn:microsoft.com/office/officeart/2005/8/layout/vList5"/>
    <dgm:cxn modelId="{A2801683-8553-4F18-BF25-456EA0EBB46A}" srcId="{9C158368-C9E0-4942-8526-5CE49BCD721C}" destId="{BF938C6F-602D-445F-BC93-10C314DB84C6}" srcOrd="4" destOrd="0" parTransId="{33189696-F25B-4AC3-A039-BA050CFE5789}" sibTransId="{ED3BA2A9-B95E-4A56-BDC3-54B9620D6399}"/>
    <dgm:cxn modelId="{C2EC2CD8-B3F4-4599-9C23-3AF5263DE6DA}" type="presParOf" srcId="{A82570EB-9047-4C30-B34C-BC41F943A042}" destId="{74CEAA77-1A9F-4EE7-8009-B36DC94847D6}" srcOrd="0" destOrd="0" presId="urn:microsoft.com/office/officeart/2005/8/layout/vList5"/>
    <dgm:cxn modelId="{FCB2EC7E-CF67-4492-BE32-8C57CB5709A8}" type="presParOf" srcId="{74CEAA77-1A9F-4EE7-8009-B36DC94847D6}" destId="{30A5BAFA-D867-4432-A555-078896BF780D}" srcOrd="0" destOrd="0" presId="urn:microsoft.com/office/officeart/2005/8/layout/vList5"/>
    <dgm:cxn modelId="{E0FC231D-9A2D-456C-BD08-FF67D423D256}" type="presParOf" srcId="{74CEAA77-1A9F-4EE7-8009-B36DC94847D6}" destId="{5DB3C171-F262-490B-B8BB-BFFA46B0586B}" srcOrd="1" destOrd="0" presId="urn:microsoft.com/office/officeart/2005/8/layout/vList5"/>
    <dgm:cxn modelId="{7882E295-E3B5-4C06-9CF9-4823E0D2A837}" type="presParOf" srcId="{A82570EB-9047-4C30-B34C-BC41F943A042}" destId="{21203062-3061-4CFA-A1DC-A3C8D1B70C6A}" srcOrd="1" destOrd="0" presId="urn:microsoft.com/office/officeart/2005/8/layout/vList5"/>
    <dgm:cxn modelId="{2506D864-49A4-46C6-A7B8-EECB5BE06B34}" type="presParOf" srcId="{A82570EB-9047-4C30-B34C-BC41F943A042}" destId="{AAC7EB03-0D34-4E53-AA54-FF39894E56F4}" srcOrd="2" destOrd="0" presId="urn:microsoft.com/office/officeart/2005/8/layout/vList5"/>
    <dgm:cxn modelId="{15CD654C-B0AE-4B59-A1FE-D11F4288FA0E}" type="presParOf" srcId="{AAC7EB03-0D34-4E53-AA54-FF39894E56F4}" destId="{EC26B3CA-5F55-4ED6-AEA1-83422FEC2FA3}" srcOrd="0" destOrd="0" presId="urn:microsoft.com/office/officeart/2005/8/layout/vList5"/>
    <dgm:cxn modelId="{CBDA11D1-4677-4401-A24D-B51E0F22C0E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3. WSKAŹNIK PRODUKTU</a:t>
          </a:r>
        </a:p>
        <a:p>
          <a:pPr algn="ctr"/>
          <a:r>
            <a:rPr lang="pl-PL" sz="1600" b="1" dirty="0" smtClean="0">
              <a:solidFill>
                <a:schemeClr val="tx1"/>
              </a:solidFill>
            </a:rPr>
            <a:t>Liczba nauczycieli objętych wsparciem w programie</a:t>
          </a:r>
          <a:r>
            <a:rPr lang="pl-PL" sz="1600" b="1" dirty="0" smtClean="0"/>
            <a:t/>
          </a:r>
          <a:br>
            <a:rPr lang="pl-PL" sz="1600" b="1" dirty="0" smtClean="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t>Liczba </a:t>
          </a:r>
          <a:r>
            <a:rPr lang="pl-PL" sz="1800" b="1" u="sng" dirty="0" smtClean="0"/>
            <a:t>nauczycieli wychowania przedszkolnego</a:t>
          </a:r>
          <a:r>
            <a:rPr lang="pl-PL" sz="1800" b="1" u="none" dirty="0" smtClean="0"/>
            <a:t> </a:t>
          </a:r>
          <a:r>
            <a:rPr lang="pl-PL" sz="1800" b="1" dirty="0" smtClean="0"/>
            <a:t>objętych wsparciem w programie</a:t>
          </a:r>
          <a:endParaRPr lang="pl-PL" sz="18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6AF94C40-9878-4D36-9183-A4A8BCA42BD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t>Wskaźnik jest wykazywany, gdy w ramach projektu przewidziano podnoszenie kompetencji lub uzyskiwanie kwalifikacji nauczycieli wychowania przedszkolnego</a:t>
          </a:r>
          <a:endParaRPr lang="pl-PL" sz="1800" b="1" dirty="0"/>
        </a:p>
      </dgm:t>
    </dgm:pt>
    <dgm:pt modelId="{7014B5E7-B03A-4D2A-B71A-03F468C86209}" type="parTrans" cxnId="{2F0CE9B5-0E35-4D0C-BA46-5BAF35DF68D7}">
      <dgm:prSet/>
      <dgm:spPr/>
    </dgm:pt>
    <dgm:pt modelId="{D80891EF-8B19-411B-974C-7BB4B61B790B}" type="sibTrans" cxnId="{2F0CE9B5-0E35-4D0C-BA46-5BAF35DF68D7}">
      <dgm:prSet/>
      <dgm:spPr/>
    </dgm:pt>
    <dgm:pt modelId="{A9AC46D0-7A82-4F1D-AC39-6AAA73369990}">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solidFill>
                <a:srgbClr val="FF0000"/>
              </a:solidFill>
            </a:rPr>
            <a:t>C</a:t>
          </a:r>
          <a:endParaRPr lang="pl-PL" sz="1800" b="1" dirty="0">
            <a:solidFill>
              <a:srgbClr val="FF0000"/>
            </a:solidFill>
          </a:endParaRPr>
        </a:p>
      </dgm:t>
    </dgm:pt>
    <dgm:pt modelId="{0874A542-2DCB-4C34-8C33-D73EABFF54EC}" type="parTrans" cxnId="{D56883AF-2ECF-45A7-8E30-60A95312AA23}">
      <dgm:prSet/>
      <dgm:spPr/>
    </dgm:pt>
    <dgm:pt modelId="{4D5BD942-27BC-4BF8-BA26-BC04FF4C0F3C}" type="sibTrans" cxnId="{D56883AF-2ECF-45A7-8E30-60A95312AA2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D46A664D-95B7-4E0C-8586-3AE4BBBD8BBD}"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C3C6203B-733D-4704-AE7A-17619F09FF63}" type="presOf" srcId="{621AB93B-5B7B-404A-AAC6-82585374894E}" destId="{30A5BAFA-D867-4432-A555-078896BF780D}" srcOrd="0" destOrd="0" presId="urn:microsoft.com/office/officeart/2005/8/layout/vList5"/>
    <dgm:cxn modelId="{2F0CE9B5-0E35-4D0C-BA46-5BAF35DF68D7}" srcId="{621AB93B-5B7B-404A-AAC6-82585374894E}" destId="{6AF94C40-9878-4D36-9183-A4A8BCA42BD6}" srcOrd="1" destOrd="0" parTransId="{7014B5E7-B03A-4D2A-B71A-03F468C86209}" sibTransId="{D80891EF-8B19-411B-974C-7BB4B61B790B}"/>
    <dgm:cxn modelId="{F9351172-34FB-44B5-9148-3B12F4F2A30A}" type="presOf" srcId="{32EE9BBF-B02B-4DE9-A826-A3930A24887B}" destId="{5DB3C171-F262-490B-B8BB-BFFA46B0586B}" srcOrd="0" destOrd="0" presId="urn:microsoft.com/office/officeart/2005/8/layout/vList5"/>
    <dgm:cxn modelId="{D56883AF-2ECF-45A7-8E30-60A95312AA23}" srcId="{621AB93B-5B7B-404A-AAC6-82585374894E}" destId="{A9AC46D0-7A82-4F1D-AC39-6AAA73369990}" srcOrd="2" destOrd="0" parTransId="{0874A542-2DCB-4C34-8C33-D73EABFF54EC}" sibTransId="{4D5BD942-27BC-4BF8-BA26-BC04FF4C0F3C}"/>
    <dgm:cxn modelId="{3C904556-0010-4435-B268-7F5B9EDCA656}" type="presOf" srcId="{6AF94C40-9878-4D36-9183-A4A8BCA42BD6}"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2007642-5799-44BA-BBC2-70BDF443EBF3}" type="presOf" srcId="{A9AC46D0-7A82-4F1D-AC39-6AAA73369990}" destId="{5DB3C171-F262-490B-B8BB-BFFA46B0586B}" srcOrd="0" destOrd="2" presId="urn:microsoft.com/office/officeart/2005/8/layout/vList5"/>
    <dgm:cxn modelId="{D754745A-ECD9-485F-A563-051630CA1B59}" type="presParOf" srcId="{A82570EB-9047-4C30-B34C-BC41F943A042}" destId="{74CEAA77-1A9F-4EE7-8009-B36DC94847D6}" srcOrd="0" destOrd="0" presId="urn:microsoft.com/office/officeart/2005/8/layout/vList5"/>
    <dgm:cxn modelId="{DF524FE5-22A9-41E5-9397-90F7B6F1DAA0}" type="presParOf" srcId="{74CEAA77-1A9F-4EE7-8009-B36DC94847D6}" destId="{30A5BAFA-D867-4432-A555-078896BF780D}" srcOrd="0" destOrd="0" presId="urn:microsoft.com/office/officeart/2005/8/layout/vList5"/>
    <dgm:cxn modelId="{E1E9FE8E-D5BA-4394-A0FD-4C5B50602D4A}"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smtClean="0">
              <a:solidFill>
                <a:schemeClr val="tx1"/>
              </a:solidFill>
            </a:rPr>
            <a:t>WSKAŹNIK REZULTATU</a:t>
          </a:r>
        </a:p>
        <a:p>
          <a:r>
            <a:rPr lang="pl-PL" sz="1600" b="1" dirty="0" smtClean="0">
              <a:solidFill>
                <a:schemeClr val="tx1"/>
              </a:solidFill>
            </a:rPr>
            <a:t>Liczba nauczycieli, którzy uzyskali kwalifikacje lub nabyli kompetencje po opuszczeniu programu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FD753CE2-2F8B-47EC-A5C3-03975021CE60}">
      <dgm:prSet custT="1"/>
      <dgm:spPr/>
      <dgm:t>
        <a:bodyPr/>
        <a:lstStyle/>
        <a:p>
          <a:r>
            <a:rPr lang="pl-PL" sz="1400" b="1" dirty="0" smtClean="0">
              <a:solidFill>
                <a:schemeClr val="tx1"/>
              </a:solidFill>
              <a:latin typeface="+mn-lt"/>
              <a:ea typeface="+mn-ea"/>
              <a:cs typeface="+mn-cs"/>
            </a:rPr>
            <a:t>Wykazywać należy wyłącznie kwalifikacje/kompetencje osiągnięte w wyniku interwencji EFS.</a:t>
          </a:r>
        </a:p>
      </dgm:t>
    </dgm:pt>
    <dgm:pt modelId="{8B0988F0-E4C8-4106-85F3-2E9557A65DF0}" type="parTrans" cxnId="{FC7D4DEB-6EB0-456C-BC30-E731DA59078A}">
      <dgm:prSet/>
      <dgm:spPr/>
      <dgm:t>
        <a:bodyPr/>
        <a:lstStyle/>
        <a:p>
          <a:endParaRPr lang="pl-PL"/>
        </a:p>
      </dgm:t>
    </dgm:pt>
    <dgm:pt modelId="{2C716F59-18C0-462A-BCD7-BD1CBD0B815D}" type="sibTrans" cxnId="{FC7D4DEB-6EB0-456C-BC30-E731DA59078A}">
      <dgm:prSet/>
      <dgm:spPr/>
      <dgm:t>
        <a:bodyPr/>
        <a:lstStyle/>
        <a:p>
          <a:endParaRPr lang="pl-PL"/>
        </a:p>
      </dgm:t>
    </dgm:pt>
    <dgm:pt modelId="{3F5F617E-BC8E-434B-965B-5157D5C5ABAA}">
      <dgm:prSet custT="1"/>
      <dgm:spPr/>
      <dgm:t>
        <a:bodyPr/>
        <a:lstStyle/>
        <a:p>
          <a:r>
            <a:rPr lang="pl-PL" sz="1400" b="1" i="0" dirty="0" smtClean="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dirty="0">
            <a:latin typeface="+mn-lt"/>
          </a:endParaRPr>
        </a:p>
      </dgm:t>
    </dgm:pt>
    <dgm:pt modelId="{A12CB094-324A-446A-99EB-CFB55583A41E}" type="parTrans" cxnId="{BB183BA8-3B1E-4CB9-B633-E5F18B4CB303}">
      <dgm:prSet/>
      <dgm:spPr/>
      <dgm:t>
        <a:bodyPr/>
        <a:lstStyle/>
        <a:p>
          <a:endParaRPr lang="pl-PL"/>
        </a:p>
      </dgm:t>
    </dgm:pt>
    <dgm:pt modelId="{CA631E5A-8B62-40DD-ADBD-FE16A67B8B36}" type="sibTrans" cxnId="{BB183BA8-3B1E-4CB9-B633-E5F18B4CB303}">
      <dgm:prSet/>
      <dgm:spPr/>
      <dgm:t>
        <a:bodyPr/>
        <a:lstStyle/>
        <a:p>
          <a:endParaRPr lang="pl-PL"/>
        </a:p>
      </dgm:t>
    </dgm:pt>
    <dgm:pt modelId="{667B4D49-FF34-4D68-B962-7A11DA608A9F}">
      <dgm:prSet custT="1"/>
      <dgm:spPr/>
      <dgm:t>
        <a:bodyPr/>
        <a:lstStyle/>
        <a:p>
          <a:r>
            <a:rPr lang="pl-PL" sz="1400" b="1" dirty="0" smtClean="0">
              <a:latin typeface="+mn-lt"/>
            </a:rPr>
            <a:t>Wskaźnik mierzony do czterech tygodni od zakończenia przez uczestnika udziału w projekcie.</a:t>
          </a:r>
          <a:endParaRPr lang="pl-PL" sz="1400" b="1" dirty="0">
            <a:latin typeface="+mn-lt"/>
          </a:endParaRPr>
        </a:p>
      </dgm:t>
    </dgm:pt>
    <dgm:pt modelId="{2F313609-ECF7-4105-A378-ABD9F04773D8}" type="parTrans" cxnId="{D5663142-B8BB-4B30-B0E5-58C4BE18A801}">
      <dgm:prSet/>
      <dgm:spPr/>
    </dgm:pt>
    <dgm:pt modelId="{C3988D7B-9E29-4DF8-A055-9C510A3332A1}" type="sibTrans" cxnId="{D5663142-B8BB-4B30-B0E5-58C4BE18A801}">
      <dgm:prSet/>
      <dgm:spPr/>
    </dgm:pt>
    <dgm:pt modelId="{7333B7FE-BE94-4079-B267-F50AD7A533C9}">
      <dgm:prSet custT="1"/>
      <dgm:spPr/>
      <dgm:t>
        <a:bodyPr/>
        <a:lstStyle/>
        <a:p>
          <a:r>
            <a:rPr lang="pl-PL" sz="1400" b="1" dirty="0" smtClean="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400" b="1" dirty="0">
            <a:latin typeface="+mn-lt"/>
          </a:endParaRPr>
        </a:p>
      </dgm:t>
    </dgm:pt>
    <dgm:pt modelId="{B2D6D4F6-FBAA-4F28-88EE-5D1E9257864D}" type="parTrans" cxnId="{540502CD-178A-437F-88E3-A51AB7978642}">
      <dgm:prSet/>
      <dgm:spPr/>
    </dgm:pt>
    <dgm:pt modelId="{6EAD9E81-3066-4826-BAE8-ECEFF8C078C1}" type="sibTrans" cxnId="{540502CD-178A-437F-88E3-A51AB7978642}">
      <dgm:prSet/>
      <dgm:spPr/>
    </dgm:pt>
    <dgm:pt modelId="{BBBB6481-CD85-4D54-A1CE-13C76D32448A}">
      <dgm:prSet custT="1"/>
      <dgm:spPr/>
      <dgm:t>
        <a:bodyPr/>
        <a:lstStyle/>
        <a:p>
          <a:r>
            <a:rPr lang="pl-PL" sz="1400" b="1" u="sng" dirty="0" smtClean="0">
              <a:latin typeface="+mn-lt"/>
            </a:rPr>
            <a:t>Szczegóły: w pliku pomocniczym dotyczącym uzyskiwania kwalifikacji</a:t>
          </a:r>
          <a:endParaRPr lang="pl-PL" sz="1400" b="1" u="sng" dirty="0">
            <a:latin typeface="+mn-lt"/>
          </a:endParaRPr>
        </a:p>
      </dgm:t>
    </dgm:pt>
    <dgm:pt modelId="{1B944FAC-A59B-4935-A072-DB1389CF08E6}" type="parTrans" cxnId="{6B4CE41D-A642-408D-B7A1-5797FD5A9059}">
      <dgm:prSet/>
      <dgm:spPr/>
    </dgm:pt>
    <dgm:pt modelId="{24254B76-4D0B-4F8E-AAA4-79F889BAA566}" type="sibTrans" cxnId="{6B4CE41D-A642-408D-B7A1-5797FD5A9059}">
      <dgm:prSet/>
      <dgm:spPr/>
    </dgm:pt>
    <dgm:pt modelId="{2E67F906-7390-4731-8815-C37CB7905889}">
      <dgm:prSet custT="1"/>
      <dgm:spPr/>
      <dgm:t>
        <a:bodyPr/>
        <a:lstStyle/>
        <a:p>
          <a:r>
            <a:rPr lang="pl-PL" sz="1400" b="1" dirty="0" smtClean="0">
              <a:solidFill>
                <a:srgbClr val="FF0000"/>
              </a:solidFill>
              <a:latin typeface="+mn-lt"/>
            </a:rPr>
            <a:t>C</a:t>
          </a:r>
          <a:endParaRPr lang="pl-PL" sz="1400" b="1" dirty="0">
            <a:solidFill>
              <a:srgbClr val="FF0000"/>
            </a:solidFill>
            <a:latin typeface="+mn-lt"/>
          </a:endParaRPr>
        </a:p>
      </dgm:t>
    </dgm:pt>
    <dgm:pt modelId="{49FE9E3F-FC26-4FCA-A7A2-71C224F8F0B3}" type="parTrans" cxnId="{9BA24045-6688-4318-A830-ACCC91BB06B5}">
      <dgm:prSet/>
      <dgm:spPr/>
    </dgm:pt>
    <dgm:pt modelId="{F8FB5CA8-3D6E-490F-90BA-7816B0330799}" type="sibTrans" cxnId="{9BA24045-6688-4318-A830-ACCC91BB06B5}">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0" presStyleCnt="1" custScaleY="125236">
        <dgm:presLayoutVars>
          <dgm:bulletEnabled val="1"/>
        </dgm:presLayoutVars>
      </dgm:prSet>
      <dgm:spPr/>
      <dgm:t>
        <a:bodyPr/>
        <a:lstStyle/>
        <a:p>
          <a:endParaRPr lang="pl-PL"/>
        </a:p>
      </dgm:t>
    </dgm:pt>
  </dgm:ptLst>
  <dgm:cxnLst>
    <dgm:cxn modelId="{FC7D4DEB-6EB0-456C-BC30-E731DA59078A}" srcId="{9C158368-C9E0-4942-8526-5CE49BCD721C}" destId="{FD753CE2-2F8B-47EC-A5C3-03975021CE60}" srcOrd="0" destOrd="0" parTransId="{8B0988F0-E4C8-4106-85F3-2E9557A65DF0}" sibTransId="{2C716F59-18C0-462A-BCD7-BD1CBD0B815D}"/>
    <dgm:cxn modelId="{EB7BF7CC-846F-4F76-A484-CE7E4225216D}" type="presOf" srcId="{9C158368-C9E0-4942-8526-5CE49BCD721C}" destId="{EC26B3CA-5F55-4ED6-AEA1-83422FEC2FA3}" srcOrd="0" destOrd="0" presId="urn:microsoft.com/office/officeart/2005/8/layout/vList5"/>
    <dgm:cxn modelId="{697E7323-548E-4F9A-9050-7724BAC62AE9}" srcId="{1A53B528-4B73-4476-AAA3-DA53D8694E89}" destId="{9C158368-C9E0-4942-8526-5CE49BCD721C}" srcOrd="0" destOrd="0" parTransId="{913B76B3-2567-408B-94B7-AFBDAB2A403C}" sibTransId="{B623BF15-8EEA-4288-8854-030DD4F9EF8D}"/>
    <dgm:cxn modelId="{61F21512-5DE9-4427-8553-FB722110DEC8}" type="presOf" srcId="{7333B7FE-BE94-4079-B267-F50AD7A533C9}" destId="{6057DA86-162F-440C-8D5E-0A6D86B8CF0F}" srcOrd="0" destOrd="2" presId="urn:microsoft.com/office/officeart/2005/8/layout/vList5"/>
    <dgm:cxn modelId="{E8478C12-EEF9-4450-ACB4-668A54468A54}" type="presOf" srcId="{667B4D49-FF34-4D68-B962-7A11DA608A9F}" destId="{6057DA86-162F-440C-8D5E-0A6D86B8CF0F}" srcOrd="0" destOrd="3" presId="urn:microsoft.com/office/officeart/2005/8/layout/vList5"/>
    <dgm:cxn modelId="{D5663142-B8BB-4B30-B0E5-58C4BE18A801}" srcId="{9C158368-C9E0-4942-8526-5CE49BCD721C}" destId="{667B4D49-FF34-4D68-B962-7A11DA608A9F}" srcOrd="3" destOrd="0" parTransId="{2F313609-ECF7-4105-A378-ABD9F04773D8}" sibTransId="{C3988D7B-9E29-4DF8-A055-9C510A3332A1}"/>
    <dgm:cxn modelId="{FED62A2A-BA21-4051-87B4-CDDFDF39D837}" type="presOf" srcId="{3F5F617E-BC8E-434B-965B-5157D5C5ABAA}" destId="{6057DA86-162F-440C-8D5E-0A6D86B8CF0F}" srcOrd="0" destOrd="1" presId="urn:microsoft.com/office/officeart/2005/8/layout/vList5"/>
    <dgm:cxn modelId="{3DBB1CF9-B32F-45BE-8E9C-C1ECD394F602}" type="presOf" srcId="{2E67F906-7390-4731-8815-C37CB7905889}" destId="{6057DA86-162F-440C-8D5E-0A6D86B8CF0F}" srcOrd="0" destOrd="5" presId="urn:microsoft.com/office/officeart/2005/8/layout/vList5"/>
    <dgm:cxn modelId="{6B4CE41D-A642-408D-B7A1-5797FD5A9059}" srcId="{9C158368-C9E0-4942-8526-5CE49BCD721C}" destId="{BBBB6481-CD85-4D54-A1CE-13C76D32448A}" srcOrd="4" destOrd="0" parTransId="{1B944FAC-A59B-4935-A072-DB1389CF08E6}" sibTransId="{24254B76-4D0B-4F8E-AAA4-79F889BAA566}"/>
    <dgm:cxn modelId="{DEF18759-D7E2-4ED9-AB60-D25676427A80}" type="presOf" srcId="{1A53B528-4B73-4476-AAA3-DA53D8694E89}" destId="{A82570EB-9047-4C30-B34C-BC41F943A042}" srcOrd="0" destOrd="0" presId="urn:microsoft.com/office/officeart/2005/8/layout/vList5"/>
    <dgm:cxn modelId="{8D3B5EAE-0DC8-4468-BF9D-AB3D39107E29}" type="presOf" srcId="{BBBB6481-CD85-4D54-A1CE-13C76D32448A}" destId="{6057DA86-162F-440C-8D5E-0A6D86B8CF0F}" srcOrd="0" destOrd="4" presId="urn:microsoft.com/office/officeart/2005/8/layout/vList5"/>
    <dgm:cxn modelId="{9BA24045-6688-4318-A830-ACCC91BB06B5}" srcId="{9C158368-C9E0-4942-8526-5CE49BCD721C}" destId="{2E67F906-7390-4731-8815-C37CB7905889}" srcOrd="5" destOrd="0" parTransId="{49FE9E3F-FC26-4FCA-A7A2-71C224F8F0B3}" sibTransId="{F8FB5CA8-3D6E-490F-90BA-7816B0330799}"/>
    <dgm:cxn modelId="{540502CD-178A-437F-88E3-A51AB7978642}" srcId="{9C158368-C9E0-4942-8526-5CE49BCD721C}" destId="{7333B7FE-BE94-4079-B267-F50AD7A533C9}" srcOrd="2" destOrd="0" parTransId="{B2D6D4F6-FBAA-4F28-88EE-5D1E9257864D}" sibTransId="{6EAD9E81-3066-4826-BAE8-ECEFF8C078C1}"/>
    <dgm:cxn modelId="{F12546A9-5A92-4D9F-801A-A2DDE6865FFD}" type="presOf" srcId="{FD753CE2-2F8B-47EC-A5C3-03975021CE60}" destId="{6057DA86-162F-440C-8D5E-0A6D86B8CF0F}" srcOrd="0" destOrd="0" presId="urn:microsoft.com/office/officeart/2005/8/layout/vList5"/>
    <dgm:cxn modelId="{BB183BA8-3B1E-4CB9-B633-E5F18B4CB303}" srcId="{9C158368-C9E0-4942-8526-5CE49BCD721C}" destId="{3F5F617E-BC8E-434B-965B-5157D5C5ABAA}" srcOrd="1" destOrd="0" parTransId="{A12CB094-324A-446A-99EB-CFB55583A41E}" sibTransId="{CA631E5A-8B62-40DD-ADBD-FE16A67B8B36}"/>
    <dgm:cxn modelId="{7B29ADE0-7BDF-4230-B10D-91C175F37147}" type="presParOf" srcId="{A82570EB-9047-4C30-B34C-BC41F943A042}" destId="{AAC7EB03-0D34-4E53-AA54-FF39894E56F4}" srcOrd="0" destOrd="0" presId="urn:microsoft.com/office/officeart/2005/8/layout/vList5"/>
    <dgm:cxn modelId="{12C218E0-7111-45D7-BC85-512BE903B2F0}" type="presParOf" srcId="{AAC7EB03-0D34-4E53-AA54-FF39894E56F4}" destId="{EC26B3CA-5F55-4ED6-AEA1-83422FEC2FA3}" srcOrd="0" destOrd="0" presId="urn:microsoft.com/office/officeart/2005/8/layout/vList5"/>
    <dgm:cxn modelId="{8A8A682D-31CB-4C0C-A2DB-F0FCEB9E420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a:t>
          </a:r>
          <a:r>
            <a:rPr lang="pl-PL" sz="1600" b="1" dirty="0" err="1" smtClean="0">
              <a:solidFill>
                <a:schemeClr val="tx1"/>
              </a:solidFill>
            </a:rPr>
            <a:t>Kwalifikowalność</a:t>
          </a:r>
          <a:r>
            <a:rPr lang="pl-PL" sz="1600" b="1" dirty="0" smtClean="0">
              <a:solidFill>
                <a:schemeClr val="tx1"/>
              </a:solidFill>
            </a:rPr>
            <a:t>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smtClean="0"/>
            <a:t>Czy projekt jest </a:t>
          </a:r>
          <a:r>
            <a:rPr lang="pl-PL" sz="1400" b="1" dirty="0" smtClean="0"/>
            <a:t>zgodny z typem projektów </a:t>
          </a:r>
          <a:r>
            <a:rPr lang="pl-PL" sz="1400" dirty="0" smtClean="0"/>
            <a:t>wskazanym w regulaminie danego konkursu.</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a:t>
          </a:r>
          <a:r>
            <a:rPr lang="pl-PL" sz="1600" b="1" dirty="0" err="1">
              <a:solidFill>
                <a:schemeClr val="tx1"/>
              </a:solidFill>
            </a:rPr>
            <a:t>Kwalifikowalność</a:t>
          </a:r>
          <a:r>
            <a:rPr lang="pl-PL" sz="1600" b="1" dirty="0">
              <a:solidFill>
                <a:schemeClr val="tx1"/>
              </a:solidFill>
            </a:rPr>
            <a:t>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projekt został złożony w odpowiedzi na właściwy konkurs w systemie SOWA EFS RPDS.</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3E372C7-3B01-46DC-9113-527C03AF1D0E}">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solidFill>
                <a:srgbClr val="FF0000"/>
              </a:solidFill>
            </a:rPr>
            <a:t>277/17</a:t>
          </a:r>
          <a:endParaRPr lang="pl-PL" sz="1400" b="1" dirty="0">
            <a:solidFill>
              <a:srgbClr val="FF0000"/>
            </a:solidFill>
          </a:endParaRPr>
        </a:p>
      </dgm:t>
    </dgm:pt>
    <dgm:pt modelId="{A64C2D9F-69CB-45A6-8914-79EBA0513BE1}" type="parTrans" cxnId="{F3420FF8-BFEC-402A-9A7A-02E549382EA9}">
      <dgm:prSet/>
      <dgm:spPr/>
    </dgm:pt>
    <dgm:pt modelId="{CF0B245A-A65C-4200-ACE7-9E4D28924E79}" type="sibTrans" cxnId="{F3420FF8-BFEC-402A-9A7A-02E549382EA9}">
      <dgm:prSet/>
      <dgm:spPr/>
    </dgm:pt>
    <dgm:pt modelId="{7D31F35F-7247-4F5A-86ED-75245F716C2B}">
      <dgm:prSet phldrT="[Tekst]" custT="1"/>
      <dgm:spPr>
        <a:solidFill>
          <a:srgbClr val="FFC000">
            <a:alpha val="90000"/>
          </a:srgbClr>
        </a:solidFill>
        <a:ln>
          <a:solidFill>
            <a:srgbClr val="FFC000">
              <a:alpha val="90000"/>
            </a:srgbClr>
          </a:solidFill>
        </a:ln>
      </dgm:spPr>
      <dgm:t>
        <a:bodyPr/>
        <a:lstStyle/>
        <a:p>
          <a:pPr algn="l"/>
          <a:r>
            <a:rPr lang="pl-PL" sz="1400" b="1" u="sng" dirty="0" smtClean="0">
              <a:solidFill>
                <a:srgbClr val="FF0000"/>
              </a:solidFill>
            </a:rPr>
            <a:t>A, B, C</a:t>
          </a:r>
          <a:endParaRPr lang="pl-PL" sz="1400" b="1" u="sng" dirty="0">
            <a:solidFill>
              <a:srgbClr val="FF0000"/>
            </a:solidFill>
          </a:endParaRPr>
        </a:p>
      </dgm:t>
    </dgm:pt>
    <dgm:pt modelId="{82DF22D9-1A79-49D7-A2BA-8E2632B04D2A}" type="parTrans" cxnId="{A5D94046-31F0-44B1-ADF2-36EE716C3F34}">
      <dgm:prSet/>
      <dgm:spPr/>
    </dgm:pt>
    <dgm:pt modelId="{A0B2745B-A8EB-4C45-AD36-A243A8AF1AE0}" type="sibTrans" cxnId="{A5D94046-31F0-44B1-ADF2-36EE716C3F3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A5D94046-31F0-44B1-ADF2-36EE716C3F34}" srcId="{9C158368-C9E0-4942-8526-5CE49BCD721C}" destId="{7D31F35F-7247-4F5A-86ED-75245F716C2B}" srcOrd="1" destOrd="0" parTransId="{82DF22D9-1A79-49D7-A2BA-8E2632B04D2A}" sibTransId="{A0B2745B-A8EB-4C45-AD36-A243A8AF1AE0}"/>
    <dgm:cxn modelId="{B847D355-FF8D-4693-9892-2D7FCFAABECA}" type="presOf" srcId="{7D31F35F-7247-4F5A-86ED-75245F716C2B}" destId="{6057DA86-162F-440C-8D5E-0A6D86B8CF0F}" srcOrd="0" destOrd="1" presId="urn:microsoft.com/office/officeart/2005/8/layout/vList5"/>
    <dgm:cxn modelId="{1A749FD8-28C4-4C2F-A9A4-F9595FEE9A5F}" type="presOf" srcId="{03E372C7-3B01-46DC-9113-527C03AF1D0E}" destId="{5DB3C171-F262-490B-B8BB-BFFA46B0586B}" srcOrd="0" destOrd="1" presId="urn:microsoft.com/office/officeart/2005/8/layout/vList5"/>
    <dgm:cxn modelId="{91D6A7D6-3DE8-47E6-A495-3A30B0A8BF3D}"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E96E8833-A7E1-4A90-8467-5760D44DDAE2}" type="presOf" srcId="{DA6E603D-E34D-4EC6-B48D-740809166CA4}" destId="{6057DA86-162F-440C-8D5E-0A6D86B8CF0F}" srcOrd="0" destOrd="0" presId="urn:microsoft.com/office/officeart/2005/8/layout/vList5"/>
    <dgm:cxn modelId="{5BF8D7B0-94D5-4DFF-A1AD-3A215F2DE353}" type="presOf" srcId="{9C158368-C9E0-4942-8526-5CE49BCD721C}" destId="{EC26B3CA-5F55-4ED6-AEA1-83422FEC2FA3}" srcOrd="0" destOrd="0" presId="urn:microsoft.com/office/officeart/2005/8/layout/vList5"/>
    <dgm:cxn modelId="{3FBDBFB5-0D97-4DFE-9C0A-B7E788A88F59}"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F3420FF8-BFEC-402A-9A7A-02E549382EA9}" srcId="{621AB93B-5B7B-404A-AAC6-82585374894E}" destId="{03E372C7-3B01-46DC-9113-527C03AF1D0E}" srcOrd="1" destOrd="0" parTransId="{A64C2D9F-69CB-45A6-8914-79EBA0513BE1}" sibTransId="{CF0B245A-A65C-4200-ACE7-9E4D28924E79}"/>
    <dgm:cxn modelId="{43268A7B-D30D-4D5E-8B4C-0A02A83F3387}"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 modelId="{42555C3B-F5AE-461C-A865-B894EB5E4FDE}" type="presParOf" srcId="{A82570EB-9047-4C30-B34C-BC41F943A042}" destId="{21203062-3061-4CFA-A1DC-A3C8D1B70C6A}" srcOrd="1" destOrd="0" presId="urn:microsoft.com/office/officeart/2005/8/layout/vList5"/>
    <dgm:cxn modelId="{900E94C5-5D1A-4E2B-9FEC-357590AD4B69}" type="presParOf" srcId="{A82570EB-9047-4C30-B34C-BC41F943A042}" destId="{AAC7EB03-0D34-4E53-AA54-FF39894E56F4}" srcOrd="2" destOrd="0" presId="urn:microsoft.com/office/officeart/2005/8/layout/vList5"/>
    <dgm:cxn modelId="{410F4B1C-0F0F-4072-B3D5-B247478D1EF7}" type="presParOf" srcId="{AAC7EB03-0D34-4E53-AA54-FF39894E56F4}" destId="{EC26B3CA-5F55-4ED6-AEA1-83422FEC2FA3}" srcOrd="0" destOrd="0" presId="urn:microsoft.com/office/officeart/2005/8/layout/vList5"/>
    <dgm:cxn modelId="{1F1CF095-4267-4B02-9E22-3D63EA74DBB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err="1">
              <a:solidFill>
                <a:schemeClr val="tx1"/>
              </a:solidFill>
            </a:rPr>
            <a:t>Kwalifikowalność</a:t>
          </a:r>
          <a:r>
            <a:rPr lang="pl-PL" sz="1600" b="1" dirty="0">
              <a:solidFill>
                <a:schemeClr val="tx1"/>
              </a:solidFill>
            </a:rPr>
            <a:t> </a:t>
          </a:r>
          <a:r>
            <a:rPr lang="pl-PL" sz="1600" b="1" dirty="0" smtClean="0">
              <a:solidFill>
                <a:schemeClr val="tx1"/>
              </a:solidFill>
            </a:rPr>
            <a:t>Wnioskodawcy/Beneficjenta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600" dirty="0" smtClean="0"/>
            <a:t>Czy wybór partnerów został dokonany w sposób prawidłowy?</a:t>
          </a:r>
          <a:endParaRPr lang="pl-PL" sz="16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Wnioskodawca/Beneficjent jest uprawniony do ubiegania się o wsparcie w ramach ogłoszonego konkursu (zgodnie z katalogiem Wnioskodawców/Beneficjentów określonym w regulaminie danego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653B6E8-013A-444A-8A03-5C777D892785}">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solidFill>
                <a:srgbClr val="FF0000"/>
              </a:solidFill>
            </a:rPr>
            <a:t>Regulamin konkursu str. 18</a:t>
          </a:r>
          <a:endParaRPr lang="pl-PL" sz="1400" b="1" dirty="0">
            <a:solidFill>
              <a:srgbClr val="FF0000"/>
            </a:solidFill>
          </a:endParaRPr>
        </a:p>
      </dgm:t>
    </dgm:pt>
    <dgm:pt modelId="{A2B71FBD-EA73-4855-B3DE-C1F197107795}" type="parTrans" cxnId="{83B1A23E-A3A2-4132-9297-B08FC2DB7A18}">
      <dgm:prSet/>
      <dgm:spPr/>
    </dgm:pt>
    <dgm:pt modelId="{2723AF0B-3197-49D2-9CB3-D89C020687EA}" type="sibTrans" cxnId="{83B1A23E-A3A2-4132-9297-B08FC2DB7A1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FAF2F47A-55C1-4030-B525-D56A7006FCA1}" type="presOf" srcId="{F653B6E8-013A-444A-8A03-5C777D892785}" destId="{5DB3C171-F262-490B-B8BB-BFFA46B0586B}" srcOrd="0" destOrd="1" presId="urn:microsoft.com/office/officeart/2005/8/layout/vList5"/>
    <dgm:cxn modelId="{A11B6ACE-4666-4328-AA5F-B0F3167F1C13}" type="presOf" srcId="{32EE9BBF-B02B-4DE9-A826-A3930A24887B}" destId="{5DB3C171-F262-490B-B8BB-BFFA46B0586B}" srcOrd="0" destOrd="0" presId="urn:microsoft.com/office/officeart/2005/8/layout/vList5"/>
    <dgm:cxn modelId="{D798ED11-16F5-4AB1-9813-3636B315C82A}" type="presOf" srcId="{621AB93B-5B7B-404A-AAC6-82585374894E}" destId="{30A5BAFA-D867-4432-A555-078896BF780D}" srcOrd="0" destOrd="0" presId="urn:microsoft.com/office/officeart/2005/8/layout/vList5"/>
    <dgm:cxn modelId="{303614DC-57D1-47D1-9008-F2C3DCBCA71A}"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5D8CD6D-8E6E-4FD5-9402-B2B1EE4B66AA}" type="presOf" srcId="{1A53B528-4B73-4476-AAA3-DA53D8694E89}" destId="{A82570EB-9047-4C30-B34C-BC41F943A042}" srcOrd="0" destOrd="0" presId="urn:microsoft.com/office/officeart/2005/8/layout/vList5"/>
    <dgm:cxn modelId="{83B1A23E-A3A2-4132-9297-B08FC2DB7A18}" srcId="{621AB93B-5B7B-404A-AAC6-82585374894E}" destId="{F653B6E8-013A-444A-8A03-5C777D892785}" srcOrd="1" destOrd="0" parTransId="{A2B71FBD-EA73-4855-B3DE-C1F197107795}" sibTransId="{2723AF0B-3197-49D2-9CB3-D89C020687EA}"/>
    <dgm:cxn modelId="{E117E38E-DDD3-480D-A78D-8FCB154BAC0D}" srcId="{9C158368-C9E0-4942-8526-5CE49BCD721C}" destId="{DA6E603D-E34D-4EC6-B48D-740809166CA4}" srcOrd="0" destOrd="0" parTransId="{A8A154FD-2259-47AC-AD68-19EF82000962}" sibTransId="{9F49CB28-C9A9-4FC8-82B7-C5A3A7564928}"/>
    <dgm:cxn modelId="{D1258E0D-47F4-436B-9E55-2B9299D6714D}" type="presOf" srcId="{9C158368-C9E0-4942-8526-5CE49BCD721C}" destId="{EC26B3CA-5F55-4ED6-AEA1-83422FEC2FA3}" srcOrd="0" destOrd="0" presId="urn:microsoft.com/office/officeart/2005/8/layout/vList5"/>
    <dgm:cxn modelId="{015980F0-267D-43A9-B173-4FE56D340384}" type="presParOf" srcId="{A82570EB-9047-4C30-B34C-BC41F943A042}" destId="{74CEAA77-1A9F-4EE7-8009-B36DC94847D6}" srcOrd="0" destOrd="0" presId="urn:microsoft.com/office/officeart/2005/8/layout/vList5"/>
    <dgm:cxn modelId="{C20FB7CC-1016-4BD5-8C41-AD5B89767645}" type="presParOf" srcId="{74CEAA77-1A9F-4EE7-8009-B36DC94847D6}" destId="{30A5BAFA-D867-4432-A555-078896BF780D}" srcOrd="0" destOrd="0" presId="urn:microsoft.com/office/officeart/2005/8/layout/vList5"/>
    <dgm:cxn modelId="{35DCEB57-5F49-44AC-A7B4-2EF62F2CC6C6}" type="presParOf" srcId="{74CEAA77-1A9F-4EE7-8009-B36DC94847D6}" destId="{5DB3C171-F262-490B-B8BB-BFFA46B0586B}" srcOrd="1" destOrd="0" presId="urn:microsoft.com/office/officeart/2005/8/layout/vList5"/>
    <dgm:cxn modelId="{F69D6AA6-467C-48AD-A030-8C950DB18E63}" type="presParOf" srcId="{A82570EB-9047-4C30-B34C-BC41F943A042}" destId="{21203062-3061-4CFA-A1DC-A3C8D1B70C6A}" srcOrd="1" destOrd="0" presId="urn:microsoft.com/office/officeart/2005/8/layout/vList5"/>
    <dgm:cxn modelId="{7E6A2551-CD93-400F-9BC6-8F1A4E06EC30}" type="presParOf" srcId="{A82570EB-9047-4C30-B34C-BC41F943A042}" destId="{AAC7EB03-0D34-4E53-AA54-FF39894E56F4}" srcOrd="2" destOrd="0" presId="urn:microsoft.com/office/officeart/2005/8/layout/vList5"/>
    <dgm:cxn modelId="{30A0AAEA-86CF-4E90-99F3-F8B2E90BFD96}" type="presParOf" srcId="{AAC7EB03-0D34-4E53-AA54-FF39894E56F4}" destId="{EC26B3CA-5F55-4ED6-AEA1-83422FEC2FA3}" srcOrd="0" destOrd="0" presId="urn:microsoft.com/office/officeart/2005/8/layout/vList5"/>
    <dgm:cxn modelId="{B94B2E9C-D8AE-4462-AA6F-E4C6FA4498A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latin typeface="+mn-lt"/>
            </a:rPr>
            <a:t>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Wnioskodawca oraz partnerzy (jeśli dotyczy) nie podlegają wykluczeniu </a:t>
          </a:r>
          <a:br>
            <a:rPr lang="pl-PL" sz="1000" dirty="0"/>
          </a:br>
          <a:r>
            <a:rPr lang="pl-PL" sz="1000" dirty="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a:t>art. 207 ust. 4 ustawy z dnia 27 sierpnia 2009 r. o finansach </a:t>
          </a:r>
          <a:r>
            <a:rPr lang="pl-PL" sz="1000" dirty="0" smtClean="0"/>
            <a:t>publicznych,</a:t>
          </a:r>
          <a:endParaRPr lang="pl-PL" sz="1000" dirty="0"/>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a:t>art.12 ust. 1 </a:t>
          </a:r>
          <a:r>
            <a:rPr lang="pl-PL" sz="1000" dirty="0" err="1"/>
            <a:t>pkt</a:t>
          </a:r>
          <a:r>
            <a:rPr lang="pl-PL" sz="1000" dirty="0"/>
            <a:t> 1 ustawy z dnia 15 czerwca 2012 r. o skutkach powierzania wykonywania pracy cudzoziemcom przebywającym wbrew przepisom </a:t>
          </a:r>
          <a:br>
            <a:rPr lang="pl-PL" sz="1000" dirty="0"/>
          </a:br>
          <a:r>
            <a:rPr lang="pl-PL" sz="10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a:t>art. 9 ust. 1 </a:t>
          </a:r>
          <a:r>
            <a:rPr lang="pl-PL" sz="1000" dirty="0" err="1"/>
            <a:t>pkt</a:t>
          </a:r>
          <a:r>
            <a:rPr lang="pl-PL" sz="10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b="1" dirty="0">
              <a:latin typeface="+mn-lt"/>
            </a:rPr>
            <a:t>projekt nie został zakończony </a:t>
          </a:r>
          <a:r>
            <a:rPr lang="pl-PL" sz="10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b="1" dirty="0">
              <a:latin typeface="+mn-lt"/>
            </a:rPr>
            <a:t>nie rozpoczął realizacji projektu przed dniem złożenia wniosku o dofinansowanie</a:t>
          </a:r>
          <a:r>
            <a:rPr lang="pl-PL" sz="10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b="1" dirty="0">
              <a:latin typeface="+mn-lt"/>
            </a:rPr>
            <a:t>projekt nie obejmuje przedsięwzięć </a:t>
          </a:r>
          <a:r>
            <a:rPr lang="pl-PL" sz="1000" dirty="0">
              <a:latin typeface="+mn-lt"/>
            </a:rPr>
            <a:t>będących częścią operacji, </a:t>
          </a:r>
          <a:r>
            <a:rPr lang="pl-PL" sz="1000" b="1" dirty="0">
              <a:latin typeface="+mn-lt"/>
            </a:rPr>
            <a:t>które zostały objęte lub powinny były zostać objęte procedurą odzyskiwania środków</a:t>
          </a:r>
          <a:r>
            <a:rPr lang="pl-PL" sz="1000" dirty="0">
              <a:latin typeface="+mn-lt"/>
            </a:rPr>
            <a:t> 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85E03CED-5840-4018-8070-3546B500AEFC}">
      <dgm:prSet custT="1"/>
      <dgm:spPr/>
      <dgm:t>
        <a:bodyPr/>
        <a:lstStyle/>
        <a:p>
          <a:pPr algn="just"/>
          <a:r>
            <a:rPr lang="pl-PL" sz="1000" dirty="0" smtClean="0">
              <a:solidFill>
                <a:srgbClr val="FF0000"/>
              </a:solidFill>
            </a:rPr>
            <a:t>„Odhaczenie” oświadczenia we wniosku o dofinansowanie</a:t>
          </a:r>
          <a:endParaRPr lang="pl-PL" sz="1000" dirty="0">
            <a:solidFill>
              <a:srgbClr val="FF0000"/>
            </a:solidFill>
          </a:endParaRPr>
        </a:p>
      </dgm:t>
    </dgm:pt>
    <dgm:pt modelId="{CB5C1551-E9F0-4277-A46C-B1BFB17C6884}" type="parTrans" cxnId="{723FCF66-7247-402F-A4F4-0D74C83C86FD}">
      <dgm:prSet/>
      <dgm:spPr/>
    </dgm:pt>
    <dgm:pt modelId="{16247DA4-2180-4FEC-99EB-27C4E52A78A6}" type="sibTrans" cxnId="{723FCF66-7247-402F-A4F4-0D74C83C86FD}">
      <dgm:prSet/>
      <dgm:spPr/>
    </dgm:pt>
    <dgm:pt modelId="{57540AA1-DD02-48C6-8776-A0C63165C79D}">
      <dgm:prSet custT="1"/>
      <dgm:spPr/>
      <dgm:t>
        <a:bodyPr/>
        <a:lstStyle/>
        <a:p>
          <a:pPr algn="just"/>
          <a:r>
            <a:rPr lang="pl-PL" sz="1000" dirty="0" smtClean="0">
              <a:solidFill>
                <a:srgbClr val="FF0000"/>
              </a:solidFill>
            </a:rPr>
            <a:t>„Odhaczenie” oświadczenia we wniosku o dofinansowanie</a:t>
          </a:r>
          <a:endParaRPr lang="pl-PL" sz="1000" dirty="0">
            <a:latin typeface="+mn-lt"/>
          </a:endParaRPr>
        </a:p>
      </dgm:t>
    </dgm:pt>
    <dgm:pt modelId="{1FBF84FD-B32D-41E8-BF88-0F223300C628}" type="parTrans" cxnId="{05C8D79D-A321-4C21-AEF0-17B29C3D2327}">
      <dgm:prSet/>
      <dgm:spPr/>
    </dgm:pt>
    <dgm:pt modelId="{3AC76B81-FACA-43F3-B776-572AFD3F3CBD}" type="sibTrans" cxnId="{05C8D79D-A321-4C21-AEF0-17B29C3D2327}">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05C8D79D-A321-4C21-AEF0-17B29C3D2327}" srcId="{DA6E603D-E34D-4EC6-B48D-740809166CA4}" destId="{57540AA1-DD02-48C6-8776-A0C63165C79D}" srcOrd="3" destOrd="0" parTransId="{1FBF84FD-B32D-41E8-BF88-0F223300C628}" sibTransId="{3AC76B81-FACA-43F3-B776-572AFD3F3CBD}"/>
    <dgm:cxn modelId="{976A1C1E-6896-4915-B672-0808DD888A75}" srcId="{1A53B528-4B73-4476-AAA3-DA53D8694E89}" destId="{621AB93B-5B7B-404A-AAC6-82585374894E}" srcOrd="0" destOrd="0" parTransId="{4935FEB2-1035-40C5-9A3F-135B06D2ABF1}" sibTransId="{537A71C9-1429-45D8-846B-4BAE788264CA}"/>
    <dgm:cxn modelId="{9C115312-53AF-4DCE-9D06-8BAA26E1050F}" type="presOf" srcId="{57540AA1-DD02-48C6-8776-A0C63165C79D}" destId="{6057DA86-162F-440C-8D5E-0A6D86B8CF0F}" srcOrd="0" destOrd="4" presId="urn:microsoft.com/office/officeart/2005/8/layout/vList5"/>
    <dgm:cxn modelId="{F1897493-2067-499B-816E-4710CF9AC413}" type="presOf" srcId="{621AB93B-5B7B-404A-AAC6-82585374894E}" destId="{30A5BAFA-D867-4432-A555-078896BF780D}" srcOrd="0" destOrd="0" presId="urn:microsoft.com/office/officeart/2005/8/layout/vList5"/>
    <dgm:cxn modelId="{5F89230E-E181-45F5-AB3F-8BDA91FAD1A9}" srcId="{DA6E603D-E34D-4EC6-B48D-740809166CA4}" destId="{A011A63C-7D88-46BC-991E-52DB4F793813}" srcOrd="2" destOrd="0" parTransId="{8BCA6CC7-9DAE-4EDA-B801-EA0100468E5A}" sibTransId="{A3CD766D-F417-4A39-9CEF-983745DE749E}"/>
    <dgm:cxn modelId="{FD49B6A2-8B45-42B1-8939-6DFBA3F09041}" srcId="{32EE9BBF-B02B-4DE9-A826-A3930A24887B}" destId="{4181E192-2C13-426C-873D-EA239C102F79}" srcOrd="1" destOrd="0" parTransId="{C6EB7081-1493-4630-A3C1-7F995EAA355F}" sibTransId="{6FBE840F-23D7-448E-9676-9DB377E5118C}"/>
    <dgm:cxn modelId="{723FCF66-7247-402F-A4F4-0D74C83C86FD}" srcId="{32EE9BBF-B02B-4DE9-A826-A3930A24887B}" destId="{85E03CED-5840-4018-8070-3546B500AEFC}" srcOrd="3" destOrd="0" parTransId="{CB5C1551-E9F0-4277-A46C-B1BFB17C6884}" sibTransId="{16247DA4-2180-4FEC-99EB-27C4E52A78A6}"/>
    <dgm:cxn modelId="{D2AB6285-063D-4B7F-B6A8-7DAA9DFC754F}" srcId="{32EE9BBF-B02B-4DE9-A826-A3930A24887B}" destId="{C70941B7-8EEF-42F1-A05B-1103DE62E941}" srcOrd="2" destOrd="0" parTransId="{91D71574-FEA8-4F66-AC32-5845BBC8EE11}" sibTransId="{23CD9EFE-F1AC-4058-8E2F-4975C572CA77}"/>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E0B30EC6-455F-4745-963E-84188BCDAB9C}" type="presOf" srcId="{DA6E603D-E34D-4EC6-B48D-740809166CA4}" destId="{6057DA86-162F-440C-8D5E-0A6D86B8CF0F}" srcOrd="0" destOrd="0" presId="urn:microsoft.com/office/officeart/2005/8/layout/vList5"/>
    <dgm:cxn modelId="{A6497DCA-9D65-443D-96FD-4BF4BDA85EF3}" type="presOf" srcId="{32EE9BBF-B02B-4DE9-A826-A3930A24887B}" destId="{5DB3C171-F262-490B-B8BB-BFFA46B0586B}" srcOrd="0" destOrd="0"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F8BEC85F-A048-49B7-930C-53FDCDEA40F4}" type="presOf" srcId="{8869C104-DB2D-4A93-B909-4B73C00619DE}" destId="{6057DA86-162F-440C-8D5E-0A6D86B8CF0F}" srcOrd="0" destOrd="1" presId="urn:microsoft.com/office/officeart/2005/8/layout/vList5"/>
    <dgm:cxn modelId="{85F25D6E-82B0-42C7-B046-A048FC74E451}" type="presOf" srcId="{38C09ACD-8C86-49DF-992B-1514DAA72A1F}"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8D8B98E4-84CA-4201-B22D-AF1D0E636344}" type="presOf" srcId="{A8448429-F3F7-4C5A-A753-2FE344CD2D90}" destId="{6057DA86-162F-440C-8D5E-0A6D86B8CF0F}" srcOrd="0" destOrd="2" presId="urn:microsoft.com/office/officeart/2005/8/layout/vList5"/>
    <dgm:cxn modelId="{EEBB2599-F6C5-43C7-A177-197259CA739C}"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880E8F96-4B2E-49BA-9079-855F0A14653C}" type="presOf" srcId="{85E03CED-5840-4018-8070-3546B500AEFC}" destId="{5DB3C171-F262-490B-B8BB-BFFA46B0586B}" srcOrd="0" destOrd="4" presId="urn:microsoft.com/office/officeart/2005/8/layout/vList5"/>
    <dgm:cxn modelId="{F6490752-7CE2-4C93-9F3E-48DC9C15239E}" srcId="{32EE9BBF-B02B-4DE9-A826-A3930A24887B}" destId="{38C09ACD-8C86-49DF-992B-1514DAA72A1F}" srcOrd="0" destOrd="0" parTransId="{92CA1727-773E-4876-968D-2E373559751F}" sibTransId="{287828BA-0B9D-4004-B4B4-CDAA44FE96E8}"/>
    <dgm:cxn modelId="{703F468C-747C-47CE-9A76-66B30E572C03}" type="presOf" srcId="{A011A63C-7D88-46BC-991E-52DB4F793813}" destId="{6057DA86-162F-440C-8D5E-0A6D86B8CF0F}" srcOrd="0" destOrd="3" presId="urn:microsoft.com/office/officeart/2005/8/layout/vList5"/>
    <dgm:cxn modelId="{3AE07561-EFB1-4108-A224-6B70A458F563}" type="presOf" srcId="{9C158368-C9E0-4942-8526-5CE49BCD721C}" destId="{EC26B3CA-5F55-4ED6-AEA1-83422FEC2FA3}" srcOrd="0" destOrd="0" presId="urn:microsoft.com/office/officeart/2005/8/layout/vList5"/>
    <dgm:cxn modelId="{ABADFD91-9E07-4606-BF5C-B70A6479ADA8}" type="presOf" srcId="{4181E192-2C13-426C-873D-EA239C102F79}" destId="{5DB3C171-F262-490B-B8BB-BFFA46B0586B}" srcOrd="0" destOrd="2" presId="urn:microsoft.com/office/officeart/2005/8/layout/vList5"/>
    <dgm:cxn modelId="{69A10B6C-836C-4F87-BE13-845206D259A6}" type="presOf" srcId="{C70941B7-8EEF-42F1-A05B-1103DE62E941}" destId="{5DB3C171-F262-490B-B8BB-BFFA46B0586B}" srcOrd="0" destOrd="3" presId="urn:microsoft.com/office/officeart/2005/8/layout/vList5"/>
    <dgm:cxn modelId="{AA1945BA-D2BE-46EB-BF4E-7FFE1D76167C}" type="presParOf" srcId="{A82570EB-9047-4C30-B34C-BC41F943A042}" destId="{74CEAA77-1A9F-4EE7-8009-B36DC94847D6}" srcOrd="0" destOrd="0" presId="urn:microsoft.com/office/officeart/2005/8/layout/vList5"/>
    <dgm:cxn modelId="{D71A33AF-E82D-4748-8CD0-A7484D8B60F3}" type="presParOf" srcId="{74CEAA77-1A9F-4EE7-8009-B36DC94847D6}" destId="{30A5BAFA-D867-4432-A555-078896BF780D}" srcOrd="0" destOrd="0" presId="urn:microsoft.com/office/officeart/2005/8/layout/vList5"/>
    <dgm:cxn modelId="{4F851623-44FA-4FAA-A859-E07242695DDE}" type="presParOf" srcId="{74CEAA77-1A9F-4EE7-8009-B36DC94847D6}" destId="{5DB3C171-F262-490B-B8BB-BFFA46B0586B}" srcOrd="1" destOrd="0" presId="urn:microsoft.com/office/officeart/2005/8/layout/vList5"/>
    <dgm:cxn modelId="{2EC711F0-F9F0-46FD-BBC6-F966AE7622F1}" type="presParOf" srcId="{A82570EB-9047-4C30-B34C-BC41F943A042}" destId="{21203062-3061-4CFA-A1DC-A3C8D1B70C6A}" srcOrd="1" destOrd="0" presId="urn:microsoft.com/office/officeart/2005/8/layout/vList5"/>
    <dgm:cxn modelId="{3CAA94C2-3109-488E-9F46-4FEBA92C3645}" type="presParOf" srcId="{A82570EB-9047-4C30-B34C-BC41F943A042}" destId="{AAC7EB03-0D34-4E53-AA54-FF39894E56F4}" srcOrd="2" destOrd="0" presId="urn:microsoft.com/office/officeart/2005/8/layout/vList5"/>
    <dgm:cxn modelId="{3F749A06-F458-4A66-B1DE-5ED3B6AECFCF}" type="presParOf" srcId="{AAC7EB03-0D34-4E53-AA54-FF39894E56F4}" destId="{EC26B3CA-5F55-4ED6-AEA1-83422FEC2FA3}" srcOrd="0" destOrd="0" presId="urn:microsoft.com/office/officeart/2005/8/layout/vList5"/>
    <dgm:cxn modelId="{7207DEB8-50A9-46B5-8DE1-557D8803485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Wartość projektu nie przekracza poziomów określonych </a:t>
          </a:r>
          <a:br>
            <a:rPr lang="pl-PL" sz="1400" dirty="0"/>
          </a:br>
          <a:r>
            <a:rPr lang="pl-PL" sz="1400" dirty="0"/>
            <a:t>w regulaminie konkursu.</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Minimalna/maksymalna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 </a:t>
          </a:r>
          <a:r>
            <a:rPr lang="pl-PL" sz="1400" dirty="0"/>
            <a:t>wyniku otrzymania przez projekt dofinansowania </a:t>
          </a:r>
          <a:br>
            <a:rPr lang="pl-PL" sz="1400" dirty="0"/>
          </a:br>
          <a:r>
            <a:rPr lang="pl-PL" sz="1400" dirty="0"/>
            <a:t>we wnioskowanej wysokości, na określone wydatki </a:t>
          </a:r>
          <a:r>
            <a:rPr lang="pl-PL" sz="1400" dirty="0" err="1"/>
            <a:t>kwalifikowalne</a:t>
          </a:r>
          <a:r>
            <a:rPr lang="pl-PL" sz="1400" dirty="0"/>
            <a:t>,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D05E6AA-9BDE-48F2-8EC1-0CAF58EAE480}">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latin typeface="+mn-lt"/>
            </a:rPr>
            <a:t>Minimalna wartość projektu: 50 000 PLN</a:t>
          </a:r>
        </a:p>
      </dgm:t>
    </dgm:pt>
    <dgm:pt modelId="{28416D2C-28CA-43B9-AC6D-78AB07C0BF81}" type="parTrans" cxnId="{465280DC-E9F0-4DA7-9F40-FDB9ADF1CEBA}">
      <dgm:prSet/>
      <dgm:spPr/>
    </dgm:pt>
    <dgm:pt modelId="{2D15B153-81C8-45B7-8331-DA12290DC0C1}" type="sibTrans" cxnId="{465280DC-E9F0-4DA7-9F40-FDB9ADF1CEBA}">
      <dgm:prSet/>
      <dgm:spPr/>
    </dgm:pt>
    <dgm:pt modelId="{2629CE57-B5AF-4B75-8C6E-41C08E9E174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solidFill>
                <a:srgbClr val="FF0000"/>
              </a:solidFill>
            </a:rPr>
            <a:t>„Odhaczenie” oświadczenia we wniosku o dofinansowanie</a:t>
          </a:r>
          <a:endParaRPr lang="pl-PL" sz="1400" b="1" dirty="0"/>
        </a:p>
      </dgm:t>
    </dgm:pt>
    <dgm:pt modelId="{027C324B-D42C-4C60-B7A6-A2E10610AD92}" type="parTrans" cxnId="{BF56BD55-EB96-48B2-8CAC-669B4ABDAF1D}">
      <dgm:prSet/>
      <dgm:spPr/>
    </dgm:pt>
    <dgm:pt modelId="{E93A2E0F-E265-4DAC-A27B-1E01886706BF}" type="sibTrans" cxnId="{BF56BD55-EB96-48B2-8CAC-669B4ABDAF1D}">
      <dgm:prSet/>
      <dgm:spPr/>
    </dgm:pt>
    <dgm:pt modelId="{84A6B2BB-341D-4392-9086-B7BCB9F667A9}">
      <dgm:prSet phldrT="[Tekst]" custT="1"/>
      <dgm:spPr>
        <a:solidFill>
          <a:srgbClr val="FFC000">
            <a:alpha val="90000"/>
          </a:srgbClr>
        </a:solidFill>
        <a:ln>
          <a:solidFill>
            <a:srgbClr val="FFC000">
              <a:alpha val="90000"/>
            </a:srgbClr>
          </a:solidFill>
        </a:ln>
      </dgm:spPr>
      <dgm:t>
        <a:bodyPr/>
        <a:lstStyle/>
        <a:p>
          <a:pPr algn="just"/>
          <a:r>
            <a:rPr lang="pl-PL" sz="1400" b="1" dirty="0" smtClean="0">
              <a:solidFill>
                <a:srgbClr val="FF0000"/>
              </a:solidFill>
              <a:latin typeface="+mn-lt"/>
            </a:rPr>
            <a:t>Maksymalna wartość projektu: nie dotyczy</a:t>
          </a:r>
          <a:endParaRPr lang="pl-PL" sz="1400" b="1" dirty="0">
            <a:solidFill>
              <a:srgbClr val="FF0000"/>
            </a:solidFill>
            <a:latin typeface="+mn-lt"/>
          </a:endParaRPr>
        </a:p>
      </dgm:t>
    </dgm:pt>
    <dgm:pt modelId="{6621F23F-938C-475F-9DD9-17EC9186126A}" type="parTrans" cxnId="{AB2C6A5F-50E4-430B-B13F-B1516CCFDB8C}">
      <dgm:prSet/>
      <dgm:spPr/>
    </dgm:pt>
    <dgm:pt modelId="{778B98DB-0535-4B49-BD48-7E533493E8CF}" type="sibTrans" cxnId="{AB2C6A5F-50E4-430B-B13F-B1516CCFDB8C}">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2E3F5C65-286E-430B-8BBF-4391096C9FC8}"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FA921163-DF90-48FC-ADEE-788BD3A698C1}" type="presOf" srcId="{2629CE57-B5AF-4B75-8C6E-41C08E9E174C}" destId="{5DB3C171-F262-490B-B8BB-BFFA46B0586B}" srcOrd="0" destOrd="1" presId="urn:microsoft.com/office/officeart/2005/8/layout/vList5"/>
    <dgm:cxn modelId="{BF56BD55-EB96-48B2-8CAC-669B4ABDAF1D}" srcId="{621AB93B-5B7B-404A-AAC6-82585374894E}" destId="{2629CE57-B5AF-4B75-8C6E-41C08E9E174C}" srcOrd="1" destOrd="0" parTransId="{027C324B-D42C-4C60-B7A6-A2E10610AD92}" sibTransId="{E93A2E0F-E265-4DAC-A27B-1E01886706BF}"/>
    <dgm:cxn modelId="{82317CD5-4D51-430E-8750-83A10E3F280B}" type="presOf" srcId="{84A6B2BB-341D-4392-9086-B7BCB9F667A9}" destId="{6057DA86-162F-440C-8D5E-0A6D86B8CF0F}" srcOrd="0" destOrd="2" presId="urn:microsoft.com/office/officeart/2005/8/layout/vList5"/>
    <dgm:cxn modelId="{129F908F-3DE2-4BD9-AF05-59E94B31C781}" type="presOf" srcId="{FD05E6AA-9BDE-48F2-8EC1-0CAF58EAE480}" destId="{6057DA86-162F-440C-8D5E-0A6D86B8CF0F}" srcOrd="0" destOrd="1" presId="urn:microsoft.com/office/officeart/2005/8/layout/vList5"/>
    <dgm:cxn modelId="{62EF43E8-786B-4DED-B367-F7F31C8C6DA9}" type="presOf" srcId="{32EE9BBF-B02B-4DE9-A826-A3930A24887B}" destId="{5DB3C171-F262-490B-B8BB-BFFA46B0586B}" srcOrd="0" destOrd="0" presId="urn:microsoft.com/office/officeart/2005/8/layout/vList5"/>
    <dgm:cxn modelId="{2CB84FDB-F550-4BD7-AB7A-7559212B2F3B}" type="presOf" srcId="{1A53B528-4B73-4476-AAA3-DA53D8694E89}" destId="{A82570EB-9047-4C30-B34C-BC41F943A042}" srcOrd="0" destOrd="0" presId="urn:microsoft.com/office/officeart/2005/8/layout/vList5"/>
    <dgm:cxn modelId="{465280DC-E9F0-4DA7-9F40-FDB9ADF1CEBA}" srcId="{9C158368-C9E0-4942-8526-5CE49BCD721C}" destId="{FD05E6AA-9BDE-48F2-8EC1-0CAF58EAE480}" srcOrd="1" destOrd="0" parTransId="{28416D2C-28CA-43B9-AC6D-78AB07C0BF81}" sibTransId="{2D15B153-81C8-45B7-8331-DA12290DC0C1}"/>
    <dgm:cxn modelId="{1F192693-9616-4EE1-9E46-F9C88A9A46DD}"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A0FA521-313D-4F87-8279-990ABA5A394D}"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B2C6A5F-50E4-430B-B13F-B1516CCFDB8C}" srcId="{9C158368-C9E0-4942-8526-5CE49BCD721C}" destId="{84A6B2BB-341D-4392-9086-B7BCB9F667A9}" srcOrd="2" destOrd="0" parTransId="{6621F23F-938C-475F-9DD9-17EC9186126A}" sibTransId="{778B98DB-0535-4B49-BD48-7E533493E8CF}"/>
    <dgm:cxn modelId="{611E7D43-BC06-4F1D-BF74-BD93A542A4EE}" type="presParOf" srcId="{A82570EB-9047-4C30-B34C-BC41F943A042}" destId="{74CEAA77-1A9F-4EE7-8009-B36DC94847D6}" srcOrd="0" destOrd="0" presId="urn:microsoft.com/office/officeart/2005/8/layout/vList5"/>
    <dgm:cxn modelId="{CD265A95-C4F4-485F-9242-C2451163E84B}" type="presParOf" srcId="{74CEAA77-1A9F-4EE7-8009-B36DC94847D6}" destId="{30A5BAFA-D867-4432-A555-078896BF780D}" srcOrd="0" destOrd="0" presId="urn:microsoft.com/office/officeart/2005/8/layout/vList5"/>
    <dgm:cxn modelId="{AA254FFE-93E8-4DA7-A694-99E5B14FB99F}" type="presParOf" srcId="{74CEAA77-1A9F-4EE7-8009-B36DC94847D6}" destId="{5DB3C171-F262-490B-B8BB-BFFA46B0586B}" srcOrd="1" destOrd="0" presId="urn:microsoft.com/office/officeart/2005/8/layout/vList5"/>
    <dgm:cxn modelId="{38D4ABF6-4B23-4F79-917A-F7B5612A73F1}" type="presParOf" srcId="{A82570EB-9047-4C30-B34C-BC41F943A042}" destId="{21203062-3061-4CFA-A1DC-A3C8D1B70C6A}" srcOrd="1" destOrd="0" presId="urn:microsoft.com/office/officeart/2005/8/layout/vList5"/>
    <dgm:cxn modelId="{5100E8F8-CFBB-4481-89EF-27E51B2134F1}" type="presParOf" srcId="{A82570EB-9047-4C30-B34C-BC41F943A042}" destId="{AAC7EB03-0D34-4E53-AA54-FF39894E56F4}" srcOrd="2" destOrd="0" presId="urn:microsoft.com/office/officeart/2005/8/layout/vList5"/>
    <dgm:cxn modelId="{733B7037-FF26-4D47-8D32-ED20CBF4B60A}" type="presParOf" srcId="{AAC7EB03-0D34-4E53-AA54-FF39894E56F4}" destId="{EC26B3CA-5F55-4ED6-AEA1-83422FEC2FA3}" srcOrd="0" destOrd="0" presId="urn:microsoft.com/office/officeart/2005/8/layout/vList5"/>
    <dgm:cxn modelId="{01B2BE80-B3C2-4749-9813-1819C9F40A8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Wkład własny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Wnioskodawca/Beneficjent zapewnił odpowiedni poziom wkładu własnego określony w regulaminie danego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5F5AB58-8432-4126-87DF-F272CDCC1D7A}">
      <dgm:prSet custT="1"/>
      <dgm:spPr/>
      <dgm:t>
        <a:bodyPr/>
        <a:lstStyle/>
        <a:p>
          <a:r>
            <a:rPr lang="pl-PL" sz="1400" dirty="0" smtClean="0"/>
            <a:t>Minimalny udział wkładu własnego wynosi </a:t>
          </a:r>
          <a:r>
            <a:rPr lang="pl-PL" sz="1400" b="1" dirty="0" smtClean="0">
              <a:solidFill>
                <a:srgbClr val="FF0000"/>
              </a:solidFill>
            </a:rPr>
            <a:t>5%</a:t>
          </a:r>
          <a:r>
            <a:rPr lang="pl-PL" sz="1400" dirty="0" smtClean="0"/>
            <a:t> wydatków </a:t>
          </a:r>
          <a:r>
            <a:rPr lang="pl-PL" sz="1400" dirty="0" err="1" smtClean="0"/>
            <a:t>kwalifikowalnych</a:t>
          </a:r>
          <a:r>
            <a:rPr lang="pl-PL" sz="1400" dirty="0" smtClean="0"/>
            <a:t> projektu w zakresie projektów typu </a:t>
          </a:r>
          <a:br>
            <a:rPr lang="pl-PL" sz="1400" dirty="0" smtClean="0"/>
          </a:br>
          <a:r>
            <a:rPr lang="pl-PL" sz="1400" b="1" dirty="0" smtClean="0">
              <a:solidFill>
                <a:srgbClr val="FF0000"/>
              </a:solidFill>
            </a:rPr>
            <a:t>10.1.B i 10.1.C.</a:t>
          </a:r>
          <a:endParaRPr lang="pl-PL" sz="1400" b="1" dirty="0">
            <a:solidFill>
              <a:srgbClr val="FF0000"/>
            </a:solidFill>
          </a:endParaRPr>
        </a:p>
      </dgm:t>
    </dgm:pt>
    <dgm:pt modelId="{602E3D0B-C9CE-4FBC-9ACD-217E898085FD}" type="parTrans" cxnId="{14E51896-C3D4-44B1-997F-EFFD05C3CAE2}">
      <dgm:prSet/>
      <dgm:spPr/>
      <dgm:t>
        <a:bodyPr/>
        <a:lstStyle/>
        <a:p>
          <a:endParaRPr lang="pl-PL"/>
        </a:p>
      </dgm:t>
    </dgm:pt>
    <dgm:pt modelId="{4EF5EA23-E22F-464B-980F-D69645D640F2}" type="sibTrans" cxnId="{14E51896-C3D4-44B1-997F-EFFD05C3CAE2}">
      <dgm:prSet/>
      <dgm:spPr/>
      <dgm:t>
        <a:bodyPr/>
        <a:lstStyle/>
        <a:p>
          <a:endParaRPr lang="pl-PL"/>
        </a:p>
      </dgm:t>
    </dgm:pt>
    <dgm:pt modelId="{6EC291E7-E3CC-44A7-A392-452B8D7D4F70}">
      <dgm:prSet custT="1"/>
      <dgm:spPr/>
      <dgm:t>
        <a:bodyPr/>
        <a:lstStyle/>
        <a:p>
          <a:r>
            <a:rPr lang="pl-PL" sz="1400" dirty="0" smtClean="0"/>
            <a:t>W przypadku występowania w projekcie </a:t>
          </a:r>
          <a:r>
            <a:rPr lang="pl-PL" sz="1400" b="1" dirty="0" smtClean="0">
              <a:solidFill>
                <a:srgbClr val="FF0000"/>
              </a:solidFill>
            </a:rPr>
            <a:t>różnych typów wparcia, wśród których występuje typ 10.1.A</a:t>
          </a:r>
          <a:r>
            <a:rPr lang="pl-PL" sz="1400" dirty="0" smtClean="0"/>
            <a:t>, minimalny wkład własny Wnioskodawcy wynosi </a:t>
          </a:r>
          <a:r>
            <a:rPr lang="pl-PL" sz="1400" b="1" dirty="0" smtClean="0">
              <a:solidFill>
                <a:srgbClr val="FF0000"/>
              </a:solidFill>
            </a:rPr>
            <a:t>15%</a:t>
          </a:r>
          <a:r>
            <a:rPr lang="pl-PL" sz="1400" dirty="0" smtClean="0"/>
            <a:t>. </a:t>
          </a:r>
          <a:endParaRPr lang="pl-PL" sz="1400" dirty="0">
            <a:solidFill>
              <a:srgbClr val="B466E0"/>
            </a:solidFill>
          </a:endParaRPr>
        </a:p>
      </dgm:t>
    </dgm:pt>
    <dgm:pt modelId="{074F9A62-21B9-4A0C-8706-6B838F8B1D82}" type="parTrans" cxnId="{6D9153CF-DE24-43AA-837E-B68DF56F46D5}">
      <dgm:prSet/>
      <dgm:spPr/>
      <dgm:t>
        <a:bodyPr/>
        <a:lstStyle/>
        <a:p>
          <a:endParaRPr lang="pl-PL"/>
        </a:p>
      </dgm:t>
    </dgm:pt>
    <dgm:pt modelId="{8D91D18E-BA59-4A8E-9C6C-CC60D9BFBBDB}" type="sibTrans" cxnId="{6D9153CF-DE24-43AA-837E-B68DF56F46D5}">
      <dgm:prSet/>
      <dgm:spPr/>
      <dgm:t>
        <a:bodyPr/>
        <a:lstStyle/>
        <a:p>
          <a:endParaRPr lang="pl-PL"/>
        </a:p>
      </dgm:t>
    </dgm:pt>
    <dgm:pt modelId="{AAC16F9B-DA7F-4A5B-9E3E-FA71D823257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Minimalny udział wkładu własnego wynosi </a:t>
          </a:r>
          <a:r>
            <a:rPr lang="pl-PL" sz="1400" b="1" dirty="0" smtClean="0">
              <a:solidFill>
                <a:srgbClr val="FF0000"/>
              </a:solidFill>
            </a:rPr>
            <a:t>15%</a:t>
          </a:r>
          <a:r>
            <a:rPr lang="pl-PL" sz="1400" dirty="0" smtClean="0">
              <a:solidFill>
                <a:srgbClr val="FF0000"/>
              </a:solidFill>
            </a:rPr>
            <a:t> </a:t>
          </a:r>
          <a:r>
            <a:rPr lang="pl-PL" sz="1400" dirty="0" smtClean="0"/>
            <a:t>wydatków </a:t>
          </a:r>
          <a:r>
            <a:rPr lang="pl-PL" sz="1400" dirty="0" err="1" smtClean="0"/>
            <a:t>kwalifikowalnych</a:t>
          </a:r>
          <a:r>
            <a:rPr lang="pl-PL" sz="1400" dirty="0" smtClean="0"/>
            <a:t> projektu w zakresie projektów </a:t>
          </a:r>
          <a:r>
            <a:rPr lang="pl-PL" sz="1400" b="1" dirty="0" smtClean="0"/>
            <a:t>typu </a:t>
          </a:r>
          <a:r>
            <a:rPr lang="pl-PL" sz="1400" b="1" dirty="0" smtClean="0">
              <a:solidFill>
                <a:srgbClr val="FF0000"/>
              </a:solidFill>
            </a:rPr>
            <a:t>10.1.A</a:t>
          </a:r>
          <a:endParaRPr lang="pl-PL" sz="1400" b="1" dirty="0">
            <a:solidFill>
              <a:srgbClr val="FF0000"/>
            </a:solidFill>
          </a:endParaRPr>
        </a:p>
      </dgm:t>
    </dgm:pt>
    <dgm:pt modelId="{669F68DC-BA27-473C-B398-420A527B9A09}" type="parTrans" cxnId="{127E00EB-D99E-42CF-A697-BFF77182949F}">
      <dgm:prSet/>
      <dgm:spPr/>
    </dgm:pt>
    <dgm:pt modelId="{4E62F9EC-70E3-4B7E-BD13-884FCB38A1F1}" type="sibTrans" cxnId="{127E00EB-D99E-42CF-A697-BFF77182949F}">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1CC0873B-88F9-4734-91ED-85799E5C17CB}" type="presOf" srcId="{621AB93B-5B7B-404A-AAC6-82585374894E}" destId="{30A5BAFA-D867-4432-A555-078896BF780D}" srcOrd="0" destOrd="0" presId="urn:microsoft.com/office/officeart/2005/8/layout/vList5"/>
    <dgm:cxn modelId="{8A4F3B11-EC13-43D6-9155-59C4CF0BEE13}" type="presOf" srcId="{1A53B528-4B73-4476-AAA3-DA53D8694E89}" destId="{A82570EB-9047-4C30-B34C-BC41F943A042}" srcOrd="0" destOrd="0" presId="urn:microsoft.com/office/officeart/2005/8/layout/vList5"/>
    <dgm:cxn modelId="{69FC0A61-90F6-45D3-9326-0FC12A6A5F5C}" type="presOf" srcId="{AAC16F9B-DA7F-4A5B-9E3E-FA71D823257C}" destId="{5DB3C171-F262-490B-B8BB-BFFA46B0586B}" srcOrd="0" destOrd="1" presId="urn:microsoft.com/office/officeart/2005/8/layout/vList5"/>
    <dgm:cxn modelId="{6D9153CF-DE24-43AA-837E-B68DF56F46D5}" srcId="{621AB93B-5B7B-404A-AAC6-82585374894E}" destId="{6EC291E7-E3CC-44A7-A392-452B8D7D4F70}" srcOrd="3" destOrd="0" parTransId="{074F9A62-21B9-4A0C-8706-6B838F8B1D82}" sibTransId="{8D91D18E-BA59-4A8E-9C6C-CC60D9BFBBDB}"/>
    <dgm:cxn modelId="{127E00EB-D99E-42CF-A697-BFF77182949F}" srcId="{621AB93B-5B7B-404A-AAC6-82585374894E}" destId="{AAC16F9B-DA7F-4A5B-9E3E-FA71D823257C}" srcOrd="1" destOrd="0" parTransId="{669F68DC-BA27-473C-B398-420A527B9A09}" sibTransId="{4E62F9EC-70E3-4B7E-BD13-884FCB38A1F1}"/>
    <dgm:cxn modelId="{976A1C1E-6896-4915-B672-0808DD888A75}" srcId="{1A53B528-4B73-4476-AAA3-DA53D8694E89}" destId="{621AB93B-5B7B-404A-AAC6-82585374894E}" srcOrd="0" destOrd="0" parTransId="{4935FEB2-1035-40C5-9A3F-135B06D2ABF1}" sibTransId="{537A71C9-1429-45D8-846B-4BAE788264CA}"/>
    <dgm:cxn modelId="{1F9DEE13-5329-4785-B28A-092462235442}" type="presOf" srcId="{6EC291E7-E3CC-44A7-A392-452B8D7D4F70}" destId="{5DB3C171-F262-490B-B8BB-BFFA46B0586B}" srcOrd="0" destOrd="3" presId="urn:microsoft.com/office/officeart/2005/8/layout/vList5"/>
    <dgm:cxn modelId="{507730E5-30C7-4A8D-AA7F-384E2AA28A2E}" type="presOf" srcId="{35F5AB58-8432-4126-87DF-F272CDCC1D7A}" destId="{5DB3C171-F262-490B-B8BB-BFFA46B0586B}" srcOrd="0" destOrd="2" presId="urn:microsoft.com/office/officeart/2005/8/layout/vList5"/>
    <dgm:cxn modelId="{14E51896-C3D4-44B1-997F-EFFD05C3CAE2}" srcId="{621AB93B-5B7B-404A-AAC6-82585374894E}" destId="{35F5AB58-8432-4126-87DF-F272CDCC1D7A}" srcOrd="2" destOrd="0" parTransId="{602E3D0B-C9CE-4FBC-9ACD-217E898085FD}" sibTransId="{4EF5EA23-E22F-464B-980F-D69645D640F2}"/>
    <dgm:cxn modelId="{99DE34DE-9952-4AB4-ABC4-51676795C39C}" type="presOf" srcId="{32EE9BBF-B02B-4DE9-A826-A3930A24887B}" destId="{5DB3C171-F262-490B-B8BB-BFFA46B0586B}" srcOrd="0" destOrd="0" presId="urn:microsoft.com/office/officeart/2005/8/layout/vList5"/>
    <dgm:cxn modelId="{83B86E3B-0F1C-47AF-B763-3FF4F30EEE65}" type="presParOf" srcId="{A82570EB-9047-4C30-B34C-BC41F943A042}" destId="{74CEAA77-1A9F-4EE7-8009-B36DC94847D6}" srcOrd="0" destOrd="0" presId="urn:microsoft.com/office/officeart/2005/8/layout/vList5"/>
    <dgm:cxn modelId="{D4BD7A25-FE84-4F31-B23B-797325CCA009}" type="presParOf" srcId="{74CEAA77-1A9F-4EE7-8009-B36DC94847D6}" destId="{30A5BAFA-D867-4432-A555-078896BF780D}" srcOrd="0" destOrd="0" presId="urn:microsoft.com/office/officeart/2005/8/layout/vList5"/>
    <dgm:cxn modelId="{170BB1C6-43F3-4839-8E09-1B0032654DAB}"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10. </a:t>
          </a:r>
          <a:r>
            <a:rPr lang="pl-PL" sz="1600" b="1" dirty="0">
              <a:solidFill>
                <a:schemeClr val="tx1"/>
              </a:solidFill>
            </a:rPr>
            <a:t>Uproszczone metody rozliczania projektów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t> </a:t>
          </a:r>
          <a:r>
            <a:rPr lang="pl-PL" sz="1600" dirty="0" smtClean="0"/>
            <a:t>Czy w </a:t>
          </a:r>
          <a:r>
            <a:rPr lang="pl-PL" sz="1600" dirty="0"/>
            <a:t>projekcie, w którym wartość wkładu publicznego (środków publicznych) </a:t>
          </a:r>
          <a:r>
            <a:rPr lang="pl-PL" sz="1600" b="1" dirty="0"/>
            <a:t>nie przekracza 100 000 EUR (tj</a:t>
          </a:r>
          <a:r>
            <a:rPr lang="pl-PL" sz="1600" b="1" dirty="0" smtClean="0"/>
            <a:t>. </a:t>
          </a:r>
          <a:r>
            <a:rPr lang="pl-PL" sz="1600" b="1" dirty="0" smtClean="0">
              <a:solidFill>
                <a:srgbClr val="FF0000"/>
              </a:solidFill>
            </a:rPr>
            <a:t>424 320 PLN</a:t>
          </a:r>
          <a:r>
            <a:rPr lang="pl-PL" sz="1600" b="1" dirty="0" smtClean="0"/>
            <a:t>)</a:t>
          </a:r>
          <a:r>
            <a:rPr lang="pl-PL" sz="1600" dirty="0" smtClean="0"/>
            <a:t> </a:t>
          </a:r>
          <a:r>
            <a:rPr lang="pl-PL" sz="1600" b="1" dirty="0"/>
            <a:t>zastosowano kwoty ryczałtowe</a:t>
          </a:r>
          <a:r>
            <a:rPr lang="pl-PL" sz="1600" dirty="0"/>
            <a:t>, o których </a:t>
          </a:r>
          <a:r>
            <a:rPr lang="pl-PL" sz="1600" dirty="0" smtClean="0"/>
            <a:t>mowa </a:t>
          </a:r>
          <a:r>
            <a:rPr lang="pl-PL" sz="1600" dirty="0"/>
            <a:t>w </a:t>
          </a:r>
          <a:r>
            <a:rPr lang="pl-PL" sz="1600" i="1" dirty="0"/>
            <a:t>Wytycznych w zakresie </a:t>
          </a:r>
          <a:r>
            <a:rPr lang="pl-PL" sz="1600" i="1" dirty="0" err="1"/>
            <a:t>kwalifikowalności</a:t>
          </a:r>
          <a:r>
            <a:rPr lang="pl-PL" sz="1600" i="1" dirty="0"/>
            <a:t> wydatków w zakresie Europejskiego Funduszu Rozwoju Regionalnego, Europejskiego Funduszu Społecznego oraz Funduszu Spójności na lata 2014-2020</a:t>
          </a:r>
          <a:r>
            <a:rPr lang="pl-PL" sz="1600" dirty="0"/>
            <a:t>. </a:t>
          </a:r>
          <a:endParaRPr lang="pl-PL" sz="16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976A1C1E-6896-4915-B672-0808DD888A75}" srcId="{1A53B528-4B73-4476-AAA3-DA53D8694E89}" destId="{621AB93B-5B7B-404A-AAC6-82585374894E}" srcOrd="0" destOrd="0" parTransId="{4935FEB2-1035-40C5-9A3F-135B06D2ABF1}" sibTransId="{537A71C9-1429-45D8-846B-4BAE788264CA}"/>
    <dgm:cxn modelId="{A039C6FB-71CB-4442-ADE6-EBD7C36394E0}" type="presOf" srcId="{1A53B528-4B73-4476-AAA3-DA53D8694E89}" destId="{A82570EB-9047-4C30-B34C-BC41F943A042}" srcOrd="0" destOrd="0" presId="urn:microsoft.com/office/officeart/2005/8/layout/vList5"/>
    <dgm:cxn modelId="{25D61D3B-F926-4A76-8101-B8293F28863C}" type="presOf" srcId="{621AB93B-5B7B-404A-AAC6-82585374894E}" destId="{30A5BAFA-D867-4432-A555-078896BF780D}" srcOrd="0" destOrd="0" presId="urn:microsoft.com/office/officeart/2005/8/layout/vList5"/>
    <dgm:cxn modelId="{41824C14-D1A6-4808-BDC3-3082D7A16B51}" type="presOf" srcId="{32EE9BBF-B02B-4DE9-A826-A3930A24887B}" destId="{5DB3C171-F262-490B-B8BB-BFFA46B0586B}" srcOrd="0" destOrd="0" presId="urn:microsoft.com/office/officeart/2005/8/layout/vList5"/>
    <dgm:cxn modelId="{CB4C82C8-F228-4ED4-B8FF-23AA218925E1}" type="presParOf" srcId="{A82570EB-9047-4C30-B34C-BC41F943A042}" destId="{74CEAA77-1A9F-4EE7-8009-B36DC94847D6}" srcOrd="0" destOrd="0" presId="urn:microsoft.com/office/officeart/2005/8/layout/vList5"/>
    <dgm:cxn modelId="{81ADF072-A3C2-4108-BB35-15A83286629C}" type="presParOf" srcId="{74CEAA77-1A9F-4EE7-8009-B36DC94847D6}" destId="{30A5BAFA-D867-4432-A555-078896BF780D}" srcOrd="0" destOrd="0" presId="urn:microsoft.com/office/officeart/2005/8/layout/vList5"/>
    <dgm:cxn modelId="{EB39B4A1-2914-4B8B-88C0-9B83733A1EDB}"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smtClean="0"/>
            <a:t>Liczba nowoutworzonych miejsc dla dzieci w ośrodkach wychowania przedszkolnego (tj. w przedszkolach, oddziałach przedszkolnych przy szkołach podstawowych, innych formach wychowania przedszkolnego), w istniejącej bazie oświatowej, </a:t>
          </a:r>
          <a:br>
            <a:rPr lang="pl-PL" sz="1200" b="1" kern="1200" dirty="0" smtClean="0"/>
          </a:br>
          <a:r>
            <a:rPr lang="pl-PL" sz="1200" b="1" kern="1200" dirty="0" smtClean="0"/>
            <a:t>w nowej bazie lokalowej.</a:t>
          </a:r>
          <a:endParaRPr lang="pl-PL" sz="1200" b="1" kern="1200" dirty="0"/>
        </a:p>
        <a:p>
          <a:pPr marL="114300" lvl="1" indent="-114300" algn="just" defTabSz="533400">
            <a:lnSpc>
              <a:spcPct val="100000"/>
            </a:lnSpc>
            <a:spcBef>
              <a:spcPct val="0"/>
            </a:spcBef>
            <a:spcAft>
              <a:spcPts val="600"/>
            </a:spcAft>
            <a:buChar char="••"/>
          </a:pPr>
          <a:r>
            <a:rPr lang="pl-PL" sz="1200" b="1" kern="1200" dirty="0" smtClean="0"/>
            <a:t>Wskaźnik jest wykazywany, gdy w ramach projektu przewidziano utworzenie miejsca wychowania przedszkolnego lub </a:t>
          </a:r>
          <a:r>
            <a:rPr lang="pl-PL" sz="1200" b="1" u="sng" kern="1200" dirty="0" smtClean="0"/>
            <a:t>dostosowanie istniejącego miejsca do potrzeb dzieci z </a:t>
          </a:r>
          <a:r>
            <a:rPr lang="pl-PL" sz="1200" b="1" u="sng" kern="1200" dirty="0" err="1" smtClean="0"/>
            <a:t>niepełnosprawnościami</a:t>
          </a:r>
          <a:r>
            <a:rPr lang="pl-PL" sz="1200" b="1" u="sng" kern="1200" dirty="0" smtClean="0"/>
            <a:t>. </a:t>
          </a:r>
          <a:endParaRPr lang="pl-PL" sz="1200" b="1" u="sng" kern="1200" dirty="0"/>
        </a:p>
        <a:p>
          <a:pPr marL="114300" lvl="1" indent="-114300" algn="just" defTabSz="533400">
            <a:lnSpc>
              <a:spcPct val="100000"/>
            </a:lnSpc>
            <a:spcBef>
              <a:spcPct val="0"/>
            </a:spcBef>
            <a:spcAft>
              <a:spcPts val="600"/>
            </a:spcAft>
            <a:buChar char="••"/>
          </a:pPr>
          <a:r>
            <a:rPr lang="pl-PL" sz="1200" b="1" u="none" kern="1200" dirty="0" smtClean="0">
              <a:solidFill>
                <a:srgbClr val="FF0000"/>
              </a:solidFill>
            </a:rPr>
            <a:t>A lub B, w przypadku dostosowania miejsc przedszkolnych do potrzeb dzieci z </a:t>
          </a:r>
          <a:r>
            <a:rPr lang="pl-PL" sz="1200" b="1" u="none" kern="1200" dirty="0" err="1" smtClean="0">
              <a:solidFill>
                <a:srgbClr val="FF0000"/>
              </a:solidFill>
            </a:rPr>
            <a:t>niepełnosprawnościami</a:t>
          </a:r>
          <a:endParaRPr lang="pl-PL" sz="1200" b="1" u="none" kern="1200" dirty="0">
            <a:solidFill>
              <a:srgbClr val="FF0000"/>
            </a:solidFill>
          </a:endParaRPr>
        </a:p>
      </dsp:txBody>
      <dsp:txXfrm rot="5400000">
        <a:off x="4254395" y="-1449863"/>
        <a:ext cx="2072604" cy="497233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1. WSKAŹNIK PRODUKTU</a:t>
          </a:r>
        </a:p>
        <a:p>
          <a:pPr lvl="0" algn="ctr" defTabSz="711200">
            <a:lnSpc>
              <a:spcPct val="90000"/>
            </a:lnSpc>
            <a:spcBef>
              <a:spcPct val="0"/>
            </a:spcBef>
            <a:spcAft>
              <a:spcPct val="35000"/>
            </a:spcAft>
          </a:pPr>
          <a:r>
            <a:rPr lang="pl-PL" sz="1600" b="1" kern="1200" dirty="0" smtClean="0">
              <a:solidFill>
                <a:schemeClr val="tx1"/>
              </a:solidFill>
            </a:rPr>
            <a:t>Liczba miejsc wychowania przedszkolnego dofinansowanych w programie</a:t>
          </a:r>
          <a:r>
            <a:rPr lang="pl-PL" sz="1600" b="1" kern="1200" dirty="0" smtClean="0"/>
            <a:t> </a:t>
          </a:r>
          <a:br>
            <a:rPr lang="pl-PL" sz="1600" b="1" kern="1200" dirty="0" smtClean="0"/>
          </a:br>
          <a:endParaRPr lang="pl-PL" sz="1600" b="1" kern="1200" dirty="0"/>
        </a:p>
      </dsp:txBody>
      <dsp:txXfrm>
        <a:off x="24432" y="145565"/>
        <a:ext cx="2796936" cy="1794574"/>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smtClean="0"/>
            <a:t>Liczba dzieci, które zostały objęte wsparciem bezpośrednim </a:t>
          </a:r>
          <a:br>
            <a:rPr lang="pl-PL" sz="1200" b="1" kern="1200" dirty="0" smtClean="0"/>
          </a:br>
          <a:r>
            <a:rPr lang="pl-PL" sz="1200" b="1" kern="1200" dirty="0" smtClean="0"/>
            <a:t>w postaci </a:t>
          </a:r>
          <a:r>
            <a:rPr lang="pl-PL" sz="1200" b="1" u="sng" kern="1200" dirty="0" smtClean="0"/>
            <a:t>dodatkowych zajęć.</a:t>
          </a:r>
          <a:endParaRPr lang="pl-PL" sz="1400" b="1" u="sng"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smtClean="0"/>
            <a:t>Wskaźnik jest wykazywany, gdy w ramach projektu przewidziano rozszerzenie oferty placówki przedszkolnej o dodatkowe zajęcia zwiększające szanse edukacyjne dzieci, tj.:</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smtClean="0"/>
            <a:t> realizowane w celu wyrównania stwierdzonych deficytów (np. zajęcia z logopedą, psychologiem, pedagogiem i terapeutą itp.),</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smtClean="0"/>
            <a:t>realizowane w celu podnoszenia jakości edukacji przedszkolnej</a:t>
          </a:r>
          <a:r>
            <a:rPr lang="pl-PL" sz="1400" kern="1200" dirty="0" smtClean="0"/>
            <a:t>.</a:t>
          </a:r>
          <a:endParaRPr lang="pl-PL" sz="1400" b="1" kern="1200" dirty="0">
            <a:solidFill>
              <a:srgbClr val="B466E0"/>
            </a:solidFill>
          </a:endParaRPr>
        </a:p>
        <a:p>
          <a:pPr marL="114300" lvl="1" indent="-114300" algn="just" defTabSz="622300">
            <a:lnSpc>
              <a:spcPct val="90000"/>
            </a:lnSpc>
            <a:spcBef>
              <a:spcPct val="0"/>
            </a:spcBef>
            <a:spcAft>
              <a:spcPct val="15000"/>
            </a:spcAft>
            <a:buChar char="••"/>
          </a:pPr>
          <a:r>
            <a:rPr lang="pl-PL" sz="1400" b="1" kern="1200" dirty="0" smtClean="0">
              <a:solidFill>
                <a:srgbClr val="FF0000"/>
              </a:solidFill>
            </a:rPr>
            <a:t>B</a:t>
          </a:r>
          <a:endParaRPr lang="pl-PL" sz="1400" b="1" kern="1200" dirty="0">
            <a:solidFill>
              <a:srgbClr val="FF0000"/>
            </a:solidFill>
          </a:endParaRPr>
        </a:p>
      </dsp:txBody>
      <dsp:txXfrm rot="5400000">
        <a:off x="4387919" y="575220"/>
        <a:ext cx="1797962" cy="4972332"/>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2. WSKAŹNIK PRODUKTU</a:t>
          </a:r>
        </a:p>
        <a:p>
          <a:pPr lvl="0" algn="ctr" defTabSz="711200">
            <a:lnSpc>
              <a:spcPct val="90000"/>
            </a:lnSpc>
            <a:spcBef>
              <a:spcPct val="0"/>
            </a:spcBef>
            <a:spcAft>
              <a:spcPct val="35000"/>
            </a:spcAft>
          </a:pPr>
          <a:r>
            <a:rPr lang="pl-PL" sz="1600" b="1" kern="1200" dirty="0" smtClean="0">
              <a:solidFill>
                <a:schemeClr val="tx1"/>
              </a:solidFill>
            </a:rPr>
            <a:t>Liczba dzieci objętych w ramach programu dodatkowymi zajęciami zwiększającymi ich szanse edukacyjne w edukacji przedszkolnej</a:t>
          </a:r>
          <a:endParaRPr lang="pl-PL" sz="1600" b="1" kern="1200" dirty="0">
            <a:solidFill>
              <a:schemeClr val="tx1"/>
            </a:solidFill>
          </a:endParaRPr>
        </a:p>
      </dsp:txBody>
      <dsp:txXfrm>
        <a:off x="3797" y="2164099"/>
        <a:ext cx="2796936" cy="179457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57DA86-162F-440C-8D5E-0A6D86B8CF0F}">
      <dsp:nvSpPr>
        <dsp:cNvPr id="0" name=""/>
        <dsp:cNvSpPr/>
      </dsp:nvSpPr>
      <dsp:spPr>
        <a:xfrm rot="5400000">
          <a:off x="3522825" y="-721970"/>
          <a:ext cx="3528149"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Wnioskodawca </a:t>
          </a:r>
          <a:r>
            <a:rPr lang="pl-PL" sz="1400" b="1" kern="1200" dirty="0"/>
            <a:t>nie zalega z uiszczaniem podatków</a:t>
          </a:r>
          <a:r>
            <a:rPr lang="pl-PL" sz="1400" kern="1200" dirty="0"/>
            <a:t>, </a:t>
          </a:r>
          <a:br>
            <a:rPr lang="pl-PL" sz="1400" kern="1200" dirty="0"/>
          </a:br>
          <a:r>
            <a:rPr lang="pl-PL" sz="1400" kern="1200" dirty="0"/>
            <a:t>jak również z opłacaniem </a:t>
          </a:r>
          <a:r>
            <a:rPr lang="pl-PL" sz="1400" b="1" kern="1200" dirty="0"/>
            <a:t>składek na ubezpieczenie społeczne i zdrowotne, Fundusz Pracy, Państwowy Fundusz Rehabilitacji Osób Niepełnosprawnych</a:t>
          </a:r>
          <a:r>
            <a:rPr lang="pl-PL" sz="1400" kern="1200" dirty="0"/>
            <a:t> lub innych należności wymaganych odrębnymi przepisami prawa?</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kern="1200" dirty="0" smtClean="0">
              <a:solidFill>
                <a:srgbClr val="FF0000"/>
              </a:solidFill>
            </a:rPr>
            <a:t>„Odhaczenie” oświadczenia we wniosku o dofinansowanie</a:t>
          </a:r>
          <a:endParaRPr lang="pl-PL" sz="1400" b="1" kern="1200" dirty="0">
            <a:solidFill>
              <a:schemeClr val="tx1"/>
            </a:solidFill>
            <a:latin typeface="+mn-lt"/>
          </a:endParaRPr>
        </a:p>
      </dsp:txBody>
      <dsp:txXfrm rot="5400000">
        <a:off x="3522825" y="-721970"/>
        <a:ext cx="3528149" cy="4972332"/>
      </dsp:txXfrm>
    </dsp:sp>
    <dsp:sp modelId="{EC26B3CA-5F55-4ED6-AEA1-83422FEC2FA3}">
      <dsp:nvSpPr>
        <dsp:cNvPr id="0" name=""/>
        <dsp:cNvSpPr/>
      </dsp:nvSpPr>
      <dsp:spPr>
        <a:xfrm>
          <a:off x="3797" y="3445"/>
          <a:ext cx="2796936" cy="352150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11. </a:t>
          </a:r>
          <a:r>
            <a:rPr lang="pl-PL" sz="1600" b="1" kern="1200" dirty="0">
              <a:solidFill>
                <a:schemeClr val="tx1"/>
              </a:solidFill>
            </a:rPr>
            <a:t>Kryterium niezalegania z należnościami</a:t>
          </a:r>
        </a:p>
      </dsp:txBody>
      <dsp:txXfrm>
        <a:off x="3797" y="3445"/>
        <a:ext cx="2796936" cy="35215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Wniosek o dofinansowanie powinien zostać wypełniony i złożony </a:t>
          </a:r>
          <a:r>
            <a:rPr lang="pl-PL" sz="1400" b="1" kern="1200" dirty="0" smtClean="0"/>
            <a:t>wyłącznie</a:t>
          </a:r>
          <a:r>
            <a:rPr lang="pl-PL" sz="1400" kern="1200" dirty="0" smtClean="0"/>
            <a:t> </a:t>
          </a:r>
          <a:br>
            <a:rPr lang="pl-PL" sz="1400" kern="1200" dirty="0" smtClean="0"/>
          </a:br>
          <a:r>
            <a:rPr lang="pl-PL" sz="1400" kern="1200" dirty="0" smtClean="0"/>
            <a:t>za pośrednictwem </a:t>
          </a:r>
          <a:r>
            <a:rPr lang="pl-PL" sz="1400" b="1" kern="1200" dirty="0" smtClean="0"/>
            <a:t>Systemu Obsługi Wniosków Aplikacyjnych </a:t>
          </a:r>
          <a:r>
            <a:rPr lang="pl-PL" sz="1400" kern="1200" dirty="0" smtClean="0"/>
            <a:t>(SOWA), który jest dostępny poprzez stronę </a:t>
          </a:r>
          <a:r>
            <a:rPr lang="pl-PL" sz="1400" kern="1200" dirty="0" smtClean="0">
              <a:hlinkClick xmlns:r="http://schemas.openxmlformats.org/officeDocument/2006/relationships" r:id="rId1"/>
            </a:rPr>
            <a:t>www.generator-efs.dolnyslask.pl</a:t>
          </a:r>
          <a:endParaRPr lang="pl-PL" sz="1400" b="1" kern="1200" dirty="0"/>
        </a:p>
        <a:p>
          <a:pPr marL="114300" lvl="1" indent="-114300" algn="just" defTabSz="622300">
            <a:lnSpc>
              <a:spcPct val="100000"/>
            </a:lnSpc>
            <a:spcBef>
              <a:spcPct val="0"/>
            </a:spcBef>
            <a:spcAft>
              <a:spcPts val="600"/>
            </a:spcAft>
            <a:buChar char="••"/>
          </a:pPr>
          <a:r>
            <a:rPr lang="pl-PL" sz="1400" b="1" kern="1200" dirty="0" smtClean="0"/>
            <a:t>Nie ma wymogu składania wersji papierowej wniosku o dofinansowanie</a:t>
          </a:r>
          <a:endParaRPr lang="pl-PL" sz="1400" b="1" kern="1200" dirty="0"/>
        </a:p>
        <a:p>
          <a:pPr marL="114300" lvl="1" indent="-114300" algn="just" defTabSz="622300">
            <a:lnSpc>
              <a:spcPct val="100000"/>
            </a:lnSpc>
            <a:spcBef>
              <a:spcPct val="0"/>
            </a:spcBef>
            <a:spcAft>
              <a:spcPts val="600"/>
            </a:spcAft>
            <a:buChar char="••"/>
          </a:pPr>
          <a:endParaRPr lang="pl-PL" sz="1400" b="1" kern="1200" dirty="0"/>
        </a:p>
        <a:p>
          <a:pPr marL="114300" lvl="1" indent="-114300" algn="just" defTabSz="622300">
            <a:lnSpc>
              <a:spcPct val="100000"/>
            </a:lnSpc>
            <a:spcBef>
              <a:spcPct val="0"/>
            </a:spcBef>
            <a:spcAft>
              <a:spcPts val="600"/>
            </a:spcAft>
            <a:buChar char="••"/>
          </a:pPr>
          <a:endParaRPr lang="pl-PL" sz="1400" b="1" kern="1200" dirty="0"/>
        </a:p>
      </dsp:txBody>
      <dsp:txXfrm rot="5400000">
        <a:off x="4682910" y="-1385354"/>
        <a:ext cx="3075733" cy="5846444"/>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Forma składania wniosków</a:t>
          </a:r>
          <a:r>
            <a:rPr lang="pl-PL" sz="2400" b="1" kern="1200" dirty="0" smtClean="0"/>
            <a:t> </a:t>
          </a:r>
          <a:br>
            <a:rPr lang="pl-PL" sz="2400" b="1" kern="1200" dirty="0" smtClean="0"/>
          </a:br>
          <a:endParaRPr lang="pl-PL" sz="2400" b="1" kern="1200" dirty="0"/>
        </a:p>
      </dsp:txBody>
      <dsp:txXfrm>
        <a:off x="28727" y="216018"/>
        <a:ext cx="3288625" cy="2663138"/>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Termin rozpoczęcia naboru: </a:t>
          </a:r>
          <a:r>
            <a:rPr lang="pl-PL" sz="1600" b="1" u="sng" kern="1200" dirty="0" smtClean="0"/>
            <a:t>4 grudzień 2017 r. godz.08.00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b="1" kern="1200" dirty="0">
            <a:solidFill>
              <a:srgbClr val="B466E0"/>
            </a:solidFill>
          </a:endParaRPr>
        </a:p>
        <a:p>
          <a:pPr marL="171450" lvl="1" indent="-171450" algn="l" defTabSz="711200">
            <a:lnSpc>
              <a:spcPct val="90000"/>
            </a:lnSpc>
            <a:spcBef>
              <a:spcPct val="0"/>
            </a:spcBef>
            <a:spcAft>
              <a:spcPct val="15000"/>
            </a:spcAft>
            <a:buChar char="••"/>
          </a:pPr>
          <a:r>
            <a:rPr lang="pl-PL" sz="1600" b="1" kern="1200" dirty="0" smtClean="0">
              <a:solidFill>
                <a:schemeClr val="tx1"/>
              </a:solidFill>
            </a:rPr>
            <a:t>Termin zakończenia naboru: </a:t>
          </a:r>
          <a:r>
            <a:rPr lang="pl-PL" sz="1600" b="1" u="sng" kern="1200" dirty="0" smtClean="0">
              <a:solidFill>
                <a:schemeClr val="tx1"/>
              </a:solidFill>
            </a:rPr>
            <a:t>29 </a:t>
          </a:r>
          <a:r>
            <a:rPr lang="pl-PL" sz="1600" b="1" u="sng" kern="1200" dirty="0" smtClean="0"/>
            <a:t>grudzień 2017 r. godz.15.00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kern="1200" dirty="0">
            <a:solidFill>
              <a:srgbClr val="B466E0"/>
            </a:solidFill>
          </a:endParaRPr>
        </a:p>
        <a:p>
          <a:pPr marL="171450" lvl="1" indent="-171450" algn="just" defTabSz="711200">
            <a:lnSpc>
              <a:spcPct val="90000"/>
            </a:lnSpc>
            <a:spcBef>
              <a:spcPct val="0"/>
            </a:spcBef>
            <a:spcAft>
              <a:spcPct val="15000"/>
            </a:spcAft>
            <a:buChar char="••"/>
          </a:pPr>
          <a:r>
            <a:rPr lang="pl-PL" sz="1600" b="0" kern="1200" dirty="0" smtClean="0">
              <a:solidFill>
                <a:schemeClr val="tx1"/>
              </a:solidFill>
            </a:rPr>
            <a:t>We wskazanym wyżej terminie należy złożyć wniosek </a:t>
          </a:r>
          <a:br>
            <a:rPr lang="pl-PL" sz="1600" b="0" kern="1200" dirty="0" smtClean="0">
              <a:solidFill>
                <a:schemeClr val="tx1"/>
              </a:solidFill>
            </a:rPr>
          </a:br>
          <a:r>
            <a:rPr lang="pl-PL" sz="1600" b="0" kern="1200" dirty="0" smtClean="0">
              <a:solidFill>
                <a:schemeClr val="tx1"/>
              </a:solidFill>
            </a:rPr>
            <a:t>w wersji elektronicznej za pośrednictwem systemu SOWA</a:t>
          </a:r>
          <a:endParaRPr lang="pl-PL" sz="1600" b="0" u="sng" kern="1200" dirty="0">
            <a:solidFill>
              <a:schemeClr val="tx1"/>
            </a:solidFill>
          </a:endParaRPr>
        </a:p>
      </dsp:txBody>
      <dsp:txXfrm rot="5400000">
        <a:off x="4882229" y="1619858"/>
        <a:ext cx="2668166" cy="5846444"/>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Termin składania wniosków</a:t>
          </a:r>
          <a:endParaRPr lang="pl-PL" sz="2400" b="1" kern="1200" dirty="0">
            <a:solidFill>
              <a:schemeClr val="tx1"/>
            </a:solidFill>
          </a:endParaRPr>
        </a:p>
      </dsp:txBody>
      <dsp:txXfrm>
        <a:off x="4464" y="3211511"/>
        <a:ext cx="3288625" cy="26631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311896" y="-506083"/>
          <a:ext cx="39576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ts val="600"/>
            </a:spcAft>
            <a:buChar char="••"/>
          </a:pPr>
          <a:r>
            <a:rPr lang="pl-PL" sz="1800" b="1" kern="1200" dirty="0" smtClean="0"/>
            <a:t>Liczba </a:t>
          </a:r>
          <a:r>
            <a:rPr lang="pl-PL" sz="1800" b="1" u="sng" kern="1200" dirty="0" smtClean="0"/>
            <a:t>nauczycieli wychowania przedszkolnego</a:t>
          </a:r>
          <a:r>
            <a:rPr lang="pl-PL" sz="1800" b="1" u="none" kern="1200" dirty="0" smtClean="0"/>
            <a:t> </a:t>
          </a:r>
          <a:r>
            <a:rPr lang="pl-PL" sz="1800" b="1" kern="1200" dirty="0" smtClean="0"/>
            <a:t>objętych wsparciem w programie</a:t>
          </a:r>
          <a:endParaRPr lang="pl-PL" sz="1800" b="1" kern="1200" dirty="0"/>
        </a:p>
        <a:p>
          <a:pPr marL="171450" lvl="1" indent="-171450" algn="just" defTabSz="800100">
            <a:lnSpc>
              <a:spcPct val="100000"/>
            </a:lnSpc>
            <a:spcBef>
              <a:spcPct val="0"/>
            </a:spcBef>
            <a:spcAft>
              <a:spcPts val="600"/>
            </a:spcAft>
            <a:buChar char="••"/>
          </a:pPr>
          <a:r>
            <a:rPr lang="pl-PL" sz="1800" b="1" kern="1200" dirty="0" smtClean="0"/>
            <a:t>Wskaźnik jest wykazywany, gdy w ramach projektu przewidziano podnoszenie kompetencji lub uzyskiwanie kwalifikacji nauczycieli wychowania przedszkolnego</a:t>
          </a:r>
          <a:endParaRPr lang="pl-PL" sz="1800" b="1" kern="1200" dirty="0"/>
        </a:p>
        <a:p>
          <a:pPr marL="171450" lvl="1" indent="-171450" algn="just" defTabSz="800100">
            <a:lnSpc>
              <a:spcPct val="100000"/>
            </a:lnSpc>
            <a:spcBef>
              <a:spcPct val="0"/>
            </a:spcBef>
            <a:spcAft>
              <a:spcPts val="600"/>
            </a:spcAft>
            <a:buChar char="••"/>
          </a:pPr>
          <a:r>
            <a:rPr lang="pl-PL" sz="1800" b="1" kern="1200" dirty="0" smtClean="0">
              <a:solidFill>
                <a:srgbClr val="FF0000"/>
              </a:solidFill>
            </a:rPr>
            <a:t>C</a:t>
          </a:r>
          <a:endParaRPr lang="pl-PL" sz="1800" b="1" kern="1200" dirty="0">
            <a:solidFill>
              <a:srgbClr val="FF0000"/>
            </a:solidFill>
          </a:endParaRPr>
        </a:p>
      </dsp:txBody>
      <dsp:txXfrm rot="5400000">
        <a:off x="3311896" y="-506083"/>
        <a:ext cx="3957601" cy="4972332"/>
      </dsp:txXfrm>
    </dsp:sp>
    <dsp:sp modelId="{30A5BAFA-D867-4432-A555-078896BF780D}">
      <dsp:nvSpPr>
        <dsp:cNvPr id="0" name=""/>
        <dsp:cNvSpPr/>
      </dsp:nvSpPr>
      <dsp:spPr>
        <a:xfrm>
          <a:off x="24432" y="279236"/>
          <a:ext cx="2796936" cy="342670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3. WSKAŹNIK PRODUKTU</a:t>
          </a:r>
        </a:p>
        <a:p>
          <a:pPr lvl="0" algn="ctr" defTabSz="711200">
            <a:lnSpc>
              <a:spcPct val="90000"/>
            </a:lnSpc>
            <a:spcBef>
              <a:spcPct val="0"/>
            </a:spcBef>
            <a:spcAft>
              <a:spcPct val="35000"/>
            </a:spcAft>
          </a:pPr>
          <a:r>
            <a:rPr lang="pl-PL" sz="1600" b="1" kern="1200" dirty="0" smtClean="0">
              <a:solidFill>
                <a:schemeClr val="tx1"/>
              </a:solidFill>
            </a:rPr>
            <a:t>Liczba nauczycieli objętych wsparciem w programie</a:t>
          </a:r>
          <a:r>
            <a:rPr lang="pl-PL" sz="1600" b="1" kern="1200" dirty="0" smtClean="0"/>
            <a:t/>
          </a:r>
          <a:br>
            <a:rPr lang="pl-PL" sz="1600" b="1" kern="1200" dirty="0" smtClean="0"/>
          </a:br>
          <a:endParaRPr lang="pl-PL" sz="1600" b="1" kern="1200" dirty="0"/>
        </a:p>
      </dsp:txBody>
      <dsp:txXfrm>
        <a:off x="24432" y="279236"/>
        <a:ext cx="2796936" cy="342670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57DA86-162F-440C-8D5E-0A6D86B8CF0F}">
      <dsp:nvSpPr>
        <dsp:cNvPr id="0" name=""/>
        <dsp:cNvSpPr/>
      </dsp:nvSpPr>
      <dsp:spPr>
        <a:xfrm rot="5400000">
          <a:off x="3306816" y="-505946"/>
          <a:ext cx="3960167" cy="4972332"/>
        </a:xfrm>
        <a:prstGeom prst="round2SameRect">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b="1" kern="1200" dirty="0" smtClean="0">
              <a:solidFill>
                <a:schemeClr val="tx1"/>
              </a:solidFill>
              <a:latin typeface="+mn-lt"/>
              <a:ea typeface="+mn-ea"/>
              <a:cs typeface="+mn-cs"/>
            </a:rPr>
            <a:t>Wykazywać należy wyłącznie kwalifikacje/kompetencje osiągnięte w wyniku interwencji EFS.</a:t>
          </a:r>
        </a:p>
        <a:p>
          <a:pPr marL="114300" lvl="1" indent="-114300" algn="l" defTabSz="622300">
            <a:lnSpc>
              <a:spcPct val="90000"/>
            </a:lnSpc>
            <a:spcBef>
              <a:spcPct val="0"/>
            </a:spcBef>
            <a:spcAft>
              <a:spcPct val="15000"/>
            </a:spcAft>
            <a:buChar char="••"/>
          </a:pPr>
          <a:r>
            <a:rPr lang="pl-PL" sz="1400" b="1" i="0" kern="1200" dirty="0" smtClean="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kern="1200" dirty="0">
            <a:latin typeface="+mn-lt"/>
          </a:endParaRPr>
        </a:p>
        <a:p>
          <a:pPr marL="114300" lvl="1" indent="-114300" algn="l" defTabSz="622300">
            <a:lnSpc>
              <a:spcPct val="90000"/>
            </a:lnSpc>
            <a:spcBef>
              <a:spcPct val="0"/>
            </a:spcBef>
            <a:spcAft>
              <a:spcPct val="15000"/>
            </a:spcAft>
            <a:buChar char="••"/>
          </a:pPr>
          <a:r>
            <a:rPr lang="pl-PL" sz="1400" b="1" kern="1200" dirty="0" smtClean="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400" b="1" kern="1200" dirty="0">
            <a:latin typeface="+mn-lt"/>
          </a:endParaRPr>
        </a:p>
        <a:p>
          <a:pPr marL="114300" lvl="1" indent="-114300" algn="l" defTabSz="622300">
            <a:lnSpc>
              <a:spcPct val="90000"/>
            </a:lnSpc>
            <a:spcBef>
              <a:spcPct val="0"/>
            </a:spcBef>
            <a:spcAft>
              <a:spcPct val="15000"/>
            </a:spcAft>
            <a:buChar char="••"/>
          </a:pPr>
          <a:r>
            <a:rPr lang="pl-PL" sz="1400" b="1" kern="1200" dirty="0" smtClean="0">
              <a:latin typeface="+mn-lt"/>
            </a:rPr>
            <a:t>Wskaźnik mierzony do czterech tygodni od zakończenia przez uczestnika udziału w projekcie.</a:t>
          </a:r>
          <a:endParaRPr lang="pl-PL" sz="1400" b="1" kern="1200" dirty="0">
            <a:latin typeface="+mn-lt"/>
          </a:endParaRPr>
        </a:p>
        <a:p>
          <a:pPr marL="114300" lvl="1" indent="-114300" algn="l" defTabSz="622300">
            <a:lnSpc>
              <a:spcPct val="90000"/>
            </a:lnSpc>
            <a:spcBef>
              <a:spcPct val="0"/>
            </a:spcBef>
            <a:spcAft>
              <a:spcPct val="15000"/>
            </a:spcAft>
            <a:buChar char="••"/>
          </a:pPr>
          <a:r>
            <a:rPr lang="pl-PL" sz="1400" b="1" u="sng" kern="1200" dirty="0" smtClean="0">
              <a:latin typeface="+mn-lt"/>
            </a:rPr>
            <a:t>Szczegóły: w pliku pomocniczym dotyczącym uzyskiwania kwalifikacji</a:t>
          </a:r>
          <a:endParaRPr lang="pl-PL" sz="1400" b="1" u="sng" kern="1200" dirty="0">
            <a:latin typeface="+mn-lt"/>
          </a:endParaRPr>
        </a:p>
        <a:p>
          <a:pPr marL="114300" lvl="1" indent="-114300" algn="l" defTabSz="622300">
            <a:lnSpc>
              <a:spcPct val="90000"/>
            </a:lnSpc>
            <a:spcBef>
              <a:spcPct val="0"/>
            </a:spcBef>
            <a:spcAft>
              <a:spcPct val="15000"/>
            </a:spcAft>
            <a:buChar char="••"/>
          </a:pPr>
          <a:r>
            <a:rPr lang="pl-PL" sz="1400" b="1" kern="1200" dirty="0" smtClean="0">
              <a:solidFill>
                <a:srgbClr val="FF0000"/>
              </a:solidFill>
              <a:latin typeface="+mn-lt"/>
            </a:rPr>
            <a:t>C</a:t>
          </a:r>
          <a:endParaRPr lang="pl-PL" sz="1400" b="1" kern="1200" dirty="0">
            <a:solidFill>
              <a:srgbClr val="FF0000"/>
            </a:solidFill>
            <a:latin typeface="+mn-lt"/>
          </a:endParaRPr>
        </a:p>
      </dsp:txBody>
      <dsp:txXfrm rot="5400000">
        <a:off x="3306816" y="-505946"/>
        <a:ext cx="3960167" cy="4972332"/>
      </dsp:txXfrm>
    </dsp:sp>
    <dsp:sp modelId="{EC26B3CA-5F55-4ED6-AEA1-83422FEC2FA3}">
      <dsp:nvSpPr>
        <dsp:cNvPr id="0" name=""/>
        <dsp:cNvSpPr/>
      </dsp:nvSpPr>
      <dsp:spPr>
        <a:xfrm>
          <a:off x="3797" y="3867"/>
          <a:ext cx="2796936" cy="395270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WSKAŹNIK REZULTATU</a:t>
          </a:r>
        </a:p>
        <a:p>
          <a:pPr lvl="0" algn="ctr" defTabSz="711200">
            <a:lnSpc>
              <a:spcPct val="90000"/>
            </a:lnSpc>
            <a:spcBef>
              <a:spcPct val="0"/>
            </a:spcBef>
            <a:spcAft>
              <a:spcPct val="35000"/>
            </a:spcAft>
          </a:pPr>
          <a:r>
            <a:rPr lang="pl-PL" sz="1600" b="1" kern="1200" dirty="0" smtClean="0">
              <a:solidFill>
                <a:schemeClr val="tx1"/>
              </a:solidFill>
            </a:rPr>
            <a:t>Liczba nauczycieli, którzy uzyskali kwalifikacje lub nabyli kompetencje po opuszczeniu programu</a:t>
          </a:r>
          <a:endParaRPr lang="pl-PL" sz="1600" b="1" kern="1200" dirty="0">
            <a:solidFill>
              <a:schemeClr val="tx1"/>
            </a:solidFill>
          </a:endParaRPr>
        </a:p>
      </dsp:txBody>
      <dsp:txXfrm>
        <a:off x="3797" y="3867"/>
        <a:ext cx="2796936" cy="395270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projekt został złożony w odpowiedzi na właściwy konkurs w systemie SOWA EFS RPDS.</a:t>
          </a:r>
          <a:endParaRPr lang="pl-PL" sz="1400" b="1" kern="1200" dirty="0"/>
        </a:p>
        <a:p>
          <a:pPr marL="114300" lvl="1" indent="-114300" algn="just" defTabSz="622300">
            <a:lnSpc>
              <a:spcPct val="100000"/>
            </a:lnSpc>
            <a:spcBef>
              <a:spcPct val="0"/>
            </a:spcBef>
            <a:spcAft>
              <a:spcPts val="600"/>
            </a:spcAft>
            <a:buChar char="••"/>
          </a:pPr>
          <a:r>
            <a:rPr lang="pl-PL" sz="1400" b="1" kern="1200" dirty="0" smtClean="0">
              <a:solidFill>
                <a:srgbClr val="FF0000"/>
              </a:solidFill>
            </a:rPr>
            <a:t>277/17</a:t>
          </a:r>
          <a:endParaRPr lang="pl-PL" sz="1400" b="1" kern="1200" dirty="0">
            <a:solidFill>
              <a:srgbClr val="FF0000"/>
            </a:solidFill>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a:t>
          </a:r>
          <a:r>
            <a:rPr lang="pl-PL" sz="1600" b="1" kern="1200" dirty="0" err="1" smtClean="0">
              <a:solidFill>
                <a:schemeClr val="tx1"/>
              </a:solidFill>
            </a:rPr>
            <a:t>Kwalifikowalność</a:t>
          </a:r>
          <a:r>
            <a:rPr lang="pl-PL" sz="1600" b="1" kern="1200" dirty="0" smtClean="0">
              <a:solidFill>
                <a:schemeClr val="tx1"/>
              </a:solidFill>
            </a:rPr>
            <a:t> projektu</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t>Czy projekt jest </a:t>
          </a:r>
          <a:r>
            <a:rPr lang="pl-PL" sz="1400" b="1" kern="1200" dirty="0" smtClean="0"/>
            <a:t>zgodny z typem projektów </a:t>
          </a:r>
          <a:r>
            <a:rPr lang="pl-PL" sz="1400" kern="1200" dirty="0" smtClean="0"/>
            <a:t>wskazanym w regulaminie danego konkursu.</a:t>
          </a:r>
          <a:endParaRPr lang="pl-PL" sz="1400" b="1" u="sng" kern="1200" dirty="0">
            <a:solidFill>
              <a:schemeClr val="tx1"/>
            </a:solidFill>
          </a:endParaRPr>
        </a:p>
        <a:p>
          <a:pPr marL="114300" lvl="1" indent="-114300" algn="l" defTabSz="622300">
            <a:lnSpc>
              <a:spcPct val="90000"/>
            </a:lnSpc>
            <a:spcBef>
              <a:spcPct val="0"/>
            </a:spcBef>
            <a:spcAft>
              <a:spcPct val="15000"/>
            </a:spcAft>
            <a:buChar char="••"/>
          </a:pPr>
          <a:r>
            <a:rPr lang="pl-PL" sz="1400" b="1" u="sng" kern="1200" dirty="0" smtClean="0">
              <a:solidFill>
                <a:srgbClr val="FF0000"/>
              </a:solidFill>
            </a:rPr>
            <a:t>A, B, C</a:t>
          </a:r>
          <a:endParaRPr lang="pl-PL" sz="1400" b="1" u="sng" kern="1200" dirty="0">
            <a:solidFill>
              <a:srgbClr val="FF0000"/>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a:t>
          </a:r>
          <a:r>
            <a:rPr lang="pl-PL" sz="1600" b="1" kern="1200" dirty="0" err="1">
              <a:solidFill>
                <a:schemeClr val="tx1"/>
              </a:solidFill>
            </a:rPr>
            <a:t>Kwalifikowalność</a:t>
          </a:r>
          <a:r>
            <a:rPr lang="pl-PL" sz="1600" b="1" kern="1200" dirty="0">
              <a:solidFill>
                <a:schemeClr val="tx1"/>
              </a:solidFill>
            </a:rPr>
            <a:t> typu projektu</a:t>
          </a:r>
        </a:p>
      </dsp:txBody>
      <dsp:txXfrm>
        <a:off x="3797" y="1928015"/>
        <a:ext cx="2796936" cy="159880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Wnioskodawca/Beneficjent jest uprawniony do ubiegania się o wsparcie w ramach ogłoszonego konkursu (zgodnie z katalogiem Wnioskodawców/Beneficjentów określonym w regulaminie danego konkursu).</a:t>
          </a:r>
          <a:endParaRPr lang="pl-PL" sz="1400" b="1" kern="1200" dirty="0"/>
        </a:p>
        <a:p>
          <a:pPr marL="114300" lvl="1" indent="-114300" algn="just" defTabSz="622300">
            <a:lnSpc>
              <a:spcPct val="100000"/>
            </a:lnSpc>
            <a:spcBef>
              <a:spcPct val="0"/>
            </a:spcBef>
            <a:spcAft>
              <a:spcPts val="600"/>
            </a:spcAft>
            <a:buChar char="••"/>
          </a:pPr>
          <a:r>
            <a:rPr lang="pl-PL" sz="1400" b="1" kern="1200" dirty="0" smtClean="0">
              <a:solidFill>
                <a:srgbClr val="FF0000"/>
              </a:solidFill>
            </a:rPr>
            <a:t>Regulamin konkursu str. 18</a:t>
          </a:r>
          <a:endParaRPr lang="pl-PL" sz="1400" b="1" kern="1200" dirty="0">
            <a:solidFill>
              <a:srgbClr val="FF0000"/>
            </a:solidFill>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a:t>
          </a:r>
          <a:r>
            <a:rPr lang="pl-PL" sz="1600" b="1" kern="1200" dirty="0" err="1">
              <a:solidFill>
                <a:schemeClr val="tx1"/>
              </a:solidFill>
            </a:rPr>
            <a:t>Kwalifikowalność</a:t>
          </a:r>
          <a:r>
            <a:rPr lang="pl-PL" sz="1600" b="1" kern="1200" dirty="0">
              <a:solidFill>
                <a:schemeClr val="tx1"/>
              </a:solidFill>
            </a:rPr>
            <a:t> </a:t>
          </a:r>
          <a:r>
            <a:rPr lang="pl-PL" sz="1600" b="1" kern="1200" dirty="0" smtClean="0">
              <a:solidFill>
                <a:schemeClr val="tx1"/>
              </a:solidFill>
            </a:rPr>
            <a:t>Wnioskodawcy/Beneficjenta</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pl-PL" sz="1600" kern="1200" dirty="0" smtClean="0"/>
            <a:t>Czy wybór partnerów został dokonany w sposób prawidłowy?</a:t>
          </a:r>
          <a:endParaRPr lang="pl-PL" sz="16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Prawidłowość wyboru partnerów w projekcie</a:t>
          </a:r>
        </a:p>
      </dsp:txBody>
      <dsp:txXfrm>
        <a:off x="3797" y="1928015"/>
        <a:ext cx="2796936" cy="159880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Wnioskodawca oraz partnerzy (jeśli dotyczy) nie podlegają wykluczeniu </a:t>
          </a:r>
          <a:br>
            <a:rPr lang="pl-PL" sz="1000" kern="1200" dirty="0"/>
          </a:br>
          <a:r>
            <a:rPr lang="pl-PL" sz="1000" kern="1200" dirty="0"/>
            <a:t>z możliwości otrzymania dofinansowania ze środków Unii Europejskiej na podstawie:</a:t>
          </a:r>
          <a:endParaRPr lang="pl-PL" sz="1000" b="1" kern="1200" dirty="0"/>
        </a:p>
        <a:p>
          <a:pPr marL="114300" lvl="2" indent="-57150" algn="just" defTabSz="444500">
            <a:lnSpc>
              <a:spcPct val="90000"/>
            </a:lnSpc>
            <a:spcBef>
              <a:spcPct val="0"/>
            </a:spcBef>
            <a:spcAft>
              <a:spcPct val="15000"/>
            </a:spcAft>
            <a:buChar char="••"/>
          </a:pPr>
          <a:r>
            <a:rPr lang="pl-PL" sz="1000" kern="1200" dirty="0"/>
            <a:t>art. 207 ust. 4 ustawy z dnia 27 sierpnia 2009 r. o finansach </a:t>
          </a:r>
          <a:r>
            <a:rPr lang="pl-PL" sz="1000" kern="1200" dirty="0" smtClean="0"/>
            <a:t>publicznych,</a:t>
          </a:r>
          <a:endParaRPr lang="pl-PL" sz="1000" kern="1200" dirty="0"/>
        </a:p>
        <a:p>
          <a:pPr marL="114300" lvl="2" indent="-57150" algn="just" defTabSz="444500">
            <a:lnSpc>
              <a:spcPct val="90000"/>
            </a:lnSpc>
            <a:spcBef>
              <a:spcPct val="0"/>
            </a:spcBef>
            <a:spcAft>
              <a:spcPct val="15000"/>
            </a:spcAft>
            <a:buChar char="••"/>
          </a:pPr>
          <a:r>
            <a:rPr lang="pl-PL" sz="1000" kern="1200" dirty="0"/>
            <a:t>art.12 ust. 1 </a:t>
          </a:r>
          <a:r>
            <a:rPr lang="pl-PL" sz="1000" kern="1200" dirty="0" err="1"/>
            <a:t>pkt</a:t>
          </a:r>
          <a:r>
            <a:rPr lang="pl-PL" sz="1000" kern="1200" dirty="0"/>
            <a:t> 1 ustawy z dnia 15 czerwca 2012 r. o skutkach powierzania wykonywania pracy cudzoziemcom przebywającym wbrew przepisom </a:t>
          </a:r>
          <a:br>
            <a:rPr lang="pl-PL" sz="1000" kern="1200" dirty="0"/>
          </a:br>
          <a:r>
            <a:rPr lang="pl-PL" sz="1000" kern="1200" dirty="0"/>
            <a:t>na terytorium Rzeczypospolitej Polskiej,</a:t>
          </a:r>
        </a:p>
        <a:p>
          <a:pPr marL="114300" lvl="2" indent="-57150" algn="just" defTabSz="444500">
            <a:lnSpc>
              <a:spcPct val="90000"/>
            </a:lnSpc>
            <a:spcBef>
              <a:spcPct val="0"/>
            </a:spcBef>
            <a:spcAft>
              <a:spcPct val="15000"/>
            </a:spcAft>
            <a:buChar char="••"/>
          </a:pPr>
          <a:r>
            <a:rPr lang="pl-PL" sz="1000" kern="1200" dirty="0"/>
            <a:t>art. 9 ust. 1 </a:t>
          </a:r>
          <a:r>
            <a:rPr lang="pl-PL" sz="1000" kern="1200" dirty="0" err="1"/>
            <a:t>pkt</a:t>
          </a:r>
          <a:r>
            <a:rPr lang="pl-PL" sz="1000" kern="1200" dirty="0"/>
            <a:t> 2a ustawy z dnia 28 października 2002 r. o odpowiedzialności podmiotów zbiorowych za czyny zabronione pod groźbą kary.</a:t>
          </a:r>
        </a:p>
        <a:p>
          <a:pPr marL="114300" lvl="2" indent="-57150" algn="just" defTabSz="444500">
            <a:lnSpc>
              <a:spcPct val="90000"/>
            </a:lnSpc>
            <a:spcBef>
              <a:spcPct val="0"/>
            </a:spcBef>
            <a:spcAft>
              <a:spcPct val="15000"/>
            </a:spcAft>
            <a:buChar char="••"/>
          </a:pPr>
          <a:r>
            <a:rPr lang="pl-PL" sz="1000" kern="1200" dirty="0" smtClean="0">
              <a:solidFill>
                <a:srgbClr val="FF0000"/>
              </a:solidFill>
            </a:rPr>
            <a:t>„Odhaczenie” oświadczenia we wniosku o dofinansowanie</a:t>
          </a:r>
          <a:endParaRPr lang="pl-PL" sz="1000" kern="1200" dirty="0">
            <a:solidFill>
              <a:srgbClr val="FF0000"/>
            </a:solidFill>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Niepodleganie wykluczeniu z możliwości otrzymania dofinansowania ze środków Unii Europejskiej</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latin typeface="+mn-lt"/>
            </a:rPr>
            <a:t>Wnioskodawca złożył oświadczenie, że:</a:t>
          </a:r>
          <a:endParaRPr lang="pl-PL" sz="1000" b="1" kern="1200" dirty="0">
            <a:solidFill>
              <a:schemeClr val="tx1"/>
            </a:solidFill>
            <a:latin typeface="+mn-lt"/>
          </a:endParaRPr>
        </a:p>
        <a:p>
          <a:pPr marL="114300" lvl="2" indent="-57150" algn="just" defTabSz="444500">
            <a:lnSpc>
              <a:spcPct val="90000"/>
            </a:lnSpc>
            <a:spcBef>
              <a:spcPct val="0"/>
            </a:spcBef>
            <a:spcAft>
              <a:spcPct val="15000"/>
            </a:spcAft>
            <a:buChar char="••"/>
          </a:pPr>
          <a:r>
            <a:rPr lang="pl-PL" sz="1000" b="1" kern="1200" dirty="0">
              <a:latin typeface="+mn-lt"/>
            </a:rPr>
            <a:t>projekt nie został zakończony </a:t>
          </a:r>
          <a:r>
            <a:rPr lang="pl-PL" sz="1000" kern="1200" dirty="0">
              <a:latin typeface="+mn-lt"/>
            </a:rPr>
            <a:t>w rozumieniu art. 65 ust. 6,</a:t>
          </a:r>
        </a:p>
        <a:p>
          <a:pPr marL="114300" lvl="2" indent="-57150" algn="just" defTabSz="444500">
            <a:lnSpc>
              <a:spcPct val="90000"/>
            </a:lnSpc>
            <a:spcBef>
              <a:spcPct val="0"/>
            </a:spcBef>
            <a:spcAft>
              <a:spcPct val="15000"/>
            </a:spcAft>
            <a:buChar char="••"/>
          </a:pPr>
          <a:r>
            <a:rPr lang="pl-PL" sz="1000" b="1" kern="1200" dirty="0">
              <a:latin typeface="+mn-lt"/>
            </a:rPr>
            <a:t>nie rozpoczął realizacji projektu przed dniem złożenia wniosku o dofinansowanie</a:t>
          </a:r>
          <a:r>
            <a:rPr lang="pl-PL" sz="1000" kern="1200" dirty="0">
              <a:latin typeface="+mn-lt"/>
            </a:rPr>
            <a:t>, lub jeśli dotyczy</a:t>
          </a:r>
        </a:p>
        <a:p>
          <a:pPr marL="114300" lvl="2" indent="-57150" algn="just" defTabSz="444500">
            <a:lnSpc>
              <a:spcPct val="90000"/>
            </a:lnSpc>
            <a:spcBef>
              <a:spcPct val="0"/>
            </a:spcBef>
            <a:spcAft>
              <a:spcPct val="15000"/>
            </a:spcAft>
            <a:buChar char="••"/>
          </a:pPr>
          <a:r>
            <a:rPr lang="pl-PL" sz="1000" b="1" kern="1200" dirty="0">
              <a:latin typeface="+mn-lt"/>
            </a:rPr>
            <a:t>projekt nie obejmuje przedsięwzięć </a:t>
          </a:r>
          <a:r>
            <a:rPr lang="pl-PL" sz="1000" kern="1200" dirty="0">
              <a:latin typeface="+mn-lt"/>
            </a:rPr>
            <a:t>będących częścią operacji, </a:t>
          </a:r>
          <a:r>
            <a:rPr lang="pl-PL" sz="1000" b="1" kern="1200" dirty="0">
              <a:latin typeface="+mn-lt"/>
            </a:rPr>
            <a:t>które zostały objęte lub powinny były zostać objęte procedurą odzyskiwania środków</a:t>
          </a:r>
          <a:r>
            <a:rPr lang="pl-PL" sz="1000" kern="1200" dirty="0">
              <a:latin typeface="+mn-lt"/>
            </a:rPr>
            <a:t> zgodnie z art. 71 (trwałość operacji) w następstwie przeniesienia działalności produkcyjnej poza obszar objęty programem.</a:t>
          </a:r>
        </a:p>
        <a:p>
          <a:pPr marL="114300" lvl="2" indent="-57150" algn="just" defTabSz="444500">
            <a:lnSpc>
              <a:spcPct val="90000"/>
            </a:lnSpc>
            <a:spcBef>
              <a:spcPct val="0"/>
            </a:spcBef>
            <a:spcAft>
              <a:spcPct val="15000"/>
            </a:spcAft>
            <a:buChar char="••"/>
          </a:pPr>
          <a:r>
            <a:rPr lang="pl-PL" sz="1000" kern="1200" dirty="0" smtClean="0">
              <a:solidFill>
                <a:srgbClr val="FF0000"/>
              </a:solidFill>
            </a:rPr>
            <a:t>„Odhaczenie” oświadczenia we wniosku o dofinansowanie</a:t>
          </a:r>
          <a:endParaRPr lang="pl-PL" sz="1000" kern="1200" dirty="0">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Zgodność z przepisami art. 65 ust. 6 i art. 125 ust. 3 lit. e) i f) Rozporządzenia Parlamentu Europejskiego i Rady (UE) nr 1303/2013 z dnia 17 grudnia 2013 r.</a:t>
          </a:r>
        </a:p>
      </dsp:txBody>
      <dsp:txXfrm>
        <a:off x="3797" y="1928015"/>
        <a:ext cx="2796936" cy="159880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 </a:t>
          </a:r>
          <a:r>
            <a:rPr lang="pl-PL" sz="1400" kern="1200" dirty="0"/>
            <a:t>wyniku otrzymania przez projekt dofinansowania </a:t>
          </a:r>
          <a:br>
            <a:rPr lang="pl-PL" sz="1400" kern="1200" dirty="0"/>
          </a:br>
          <a:r>
            <a:rPr lang="pl-PL" sz="1400" kern="1200" dirty="0"/>
            <a:t>we wnioskowanej wysokości, na określone wydatki </a:t>
          </a:r>
          <a:r>
            <a:rPr lang="pl-PL" sz="1400" kern="1200" dirty="0" err="1"/>
            <a:t>kwalifikowalne</a:t>
          </a:r>
          <a:r>
            <a:rPr lang="pl-PL" sz="1400" kern="1200" dirty="0"/>
            <a:t>, w projekcie </a:t>
          </a:r>
          <a:r>
            <a:rPr lang="pl-PL" sz="1400" b="1" kern="1200" dirty="0"/>
            <a:t>nie dojdzie do podwójnego dofinansowania.</a:t>
          </a:r>
        </a:p>
        <a:p>
          <a:pPr marL="114300" lvl="1" indent="-114300" algn="just" defTabSz="622300">
            <a:lnSpc>
              <a:spcPct val="100000"/>
            </a:lnSpc>
            <a:spcBef>
              <a:spcPct val="0"/>
            </a:spcBef>
            <a:spcAft>
              <a:spcPts val="600"/>
            </a:spcAft>
            <a:buChar char="••"/>
          </a:pPr>
          <a:r>
            <a:rPr lang="pl-PL" sz="1400" kern="1200" dirty="0" smtClean="0">
              <a:solidFill>
                <a:srgbClr val="FF0000"/>
              </a:solidFill>
            </a:rPr>
            <a:t>„Odhaczenie” oświadczenia we wniosku o dofinansowanie</a:t>
          </a:r>
          <a:endParaRPr lang="pl-PL" sz="14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Zakaz podwójnego finansowania</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Wartość projektu nie przekracza poziomów określonych </a:t>
          </a:r>
          <a:br>
            <a:rPr lang="pl-PL" sz="1400" kern="1200" dirty="0"/>
          </a:br>
          <a:r>
            <a:rPr lang="pl-PL" sz="1400" kern="1200" dirty="0"/>
            <a:t>w regulaminie konkursu.</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b="1" kern="1200" dirty="0">
              <a:solidFill>
                <a:srgbClr val="FF0000"/>
              </a:solidFill>
              <a:latin typeface="+mn-lt"/>
            </a:rPr>
            <a:t>Minimalna wartość projektu: 50 000 PLN</a:t>
          </a:r>
        </a:p>
        <a:p>
          <a:pPr marL="114300" lvl="1" indent="-114300" algn="just" defTabSz="622300">
            <a:lnSpc>
              <a:spcPct val="90000"/>
            </a:lnSpc>
            <a:spcBef>
              <a:spcPct val="0"/>
            </a:spcBef>
            <a:spcAft>
              <a:spcPct val="15000"/>
            </a:spcAft>
            <a:buChar char="••"/>
          </a:pPr>
          <a:r>
            <a:rPr lang="pl-PL" sz="1400" b="1" kern="1200" dirty="0" smtClean="0">
              <a:solidFill>
                <a:srgbClr val="FF0000"/>
              </a:solidFill>
              <a:latin typeface="+mn-lt"/>
            </a:rPr>
            <a:t>Maksymalna wartość projektu: nie dotyczy</a:t>
          </a:r>
          <a:endParaRPr lang="pl-PL" sz="1400" b="1" kern="1200" dirty="0">
            <a:solidFill>
              <a:srgbClr val="FF0000"/>
            </a:solidFill>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Minimalna/maksymalna wartość projektu</a:t>
          </a:r>
        </a:p>
      </dsp:txBody>
      <dsp:txXfrm>
        <a:off x="3797" y="1928015"/>
        <a:ext cx="2796936" cy="159880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527766" y="-722092"/>
          <a:ext cx="352586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Wnioskodawca/Beneficjent zapewnił odpowiedni poziom wkładu własnego określony w regulaminie danego konkursu?</a:t>
          </a:r>
          <a:endParaRPr lang="pl-PL" sz="1400" b="1" kern="1200" dirty="0"/>
        </a:p>
        <a:p>
          <a:pPr marL="114300" lvl="1" indent="-114300" algn="just" defTabSz="622300">
            <a:lnSpc>
              <a:spcPct val="100000"/>
            </a:lnSpc>
            <a:spcBef>
              <a:spcPct val="0"/>
            </a:spcBef>
            <a:spcAft>
              <a:spcPts val="600"/>
            </a:spcAft>
            <a:buChar char="••"/>
          </a:pPr>
          <a:r>
            <a:rPr lang="pl-PL" sz="1400" kern="1200" dirty="0" smtClean="0"/>
            <a:t>Minimalny udział wkładu własnego wynosi </a:t>
          </a:r>
          <a:r>
            <a:rPr lang="pl-PL" sz="1400" b="1" kern="1200" dirty="0" smtClean="0">
              <a:solidFill>
                <a:srgbClr val="FF0000"/>
              </a:solidFill>
            </a:rPr>
            <a:t>15%</a:t>
          </a:r>
          <a:r>
            <a:rPr lang="pl-PL" sz="1400" kern="1200" dirty="0" smtClean="0">
              <a:solidFill>
                <a:srgbClr val="FF0000"/>
              </a:solidFill>
            </a:rPr>
            <a:t> </a:t>
          </a:r>
          <a:r>
            <a:rPr lang="pl-PL" sz="1400" kern="1200" dirty="0" smtClean="0"/>
            <a:t>wydatków </a:t>
          </a:r>
          <a:r>
            <a:rPr lang="pl-PL" sz="1400" kern="1200" dirty="0" err="1" smtClean="0"/>
            <a:t>kwalifikowalnych</a:t>
          </a:r>
          <a:r>
            <a:rPr lang="pl-PL" sz="1400" kern="1200" dirty="0" smtClean="0"/>
            <a:t> projektu w zakresie projektów </a:t>
          </a:r>
          <a:r>
            <a:rPr lang="pl-PL" sz="1400" b="1" kern="1200" dirty="0" smtClean="0"/>
            <a:t>typu </a:t>
          </a:r>
          <a:r>
            <a:rPr lang="pl-PL" sz="1400" b="1" kern="1200" dirty="0" smtClean="0">
              <a:solidFill>
                <a:srgbClr val="FF0000"/>
              </a:solidFill>
            </a:rPr>
            <a:t>10.1.A</a:t>
          </a:r>
          <a:endParaRPr lang="pl-PL" sz="1400" b="1" kern="1200" dirty="0">
            <a:solidFill>
              <a:srgbClr val="FF0000"/>
            </a:solidFill>
          </a:endParaRPr>
        </a:p>
        <a:p>
          <a:pPr marL="114300" lvl="1" indent="-114300" algn="l" defTabSz="622300">
            <a:lnSpc>
              <a:spcPct val="90000"/>
            </a:lnSpc>
            <a:spcBef>
              <a:spcPct val="0"/>
            </a:spcBef>
            <a:spcAft>
              <a:spcPct val="15000"/>
            </a:spcAft>
            <a:buChar char="••"/>
          </a:pPr>
          <a:r>
            <a:rPr lang="pl-PL" sz="1400" kern="1200" dirty="0" smtClean="0"/>
            <a:t>Minimalny udział wkładu własnego wynosi </a:t>
          </a:r>
          <a:r>
            <a:rPr lang="pl-PL" sz="1400" b="1" kern="1200" dirty="0" smtClean="0">
              <a:solidFill>
                <a:srgbClr val="FF0000"/>
              </a:solidFill>
            </a:rPr>
            <a:t>5%</a:t>
          </a:r>
          <a:r>
            <a:rPr lang="pl-PL" sz="1400" kern="1200" dirty="0" smtClean="0"/>
            <a:t> wydatków </a:t>
          </a:r>
          <a:r>
            <a:rPr lang="pl-PL" sz="1400" kern="1200" dirty="0" err="1" smtClean="0"/>
            <a:t>kwalifikowalnych</a:t>
          </a:r>
          <a:r>
            <a:rPr lang="pl-PL" sz="1400" kern="1200" dirty="0" smtClean="0"/>
            <a:t> projektu w zakresie projektów typu </a:t>
          </a:r>
          <a:br>
            <a:rPr lang="pl-PL" sz="1400" kern="1200" dirty="0" smtClean="0"/>
          </a:br>
          <a:r>
            <a:rPr lang="pl-PL" sz="1400" b="1" kern="1200" dirty="0" smtClean="0">
              <a:solidFill>
                <a:srgbClr val="FF0000"/>
              </a:solidFill>
            </a:rPr>
            <a:t>10.1.B i 10.1.C.</a:t>
          </a:r>
          <a:endParaRPr lang="pl-PL" sz="1400" b="1" kern="1200" dirty="0">
            <a:solidFill>
              <a:srgbClr val="FF0000"/>
            </a:solidFill>
          </a:endParaRPr>
        </a:p>
        <a:p>
          <a:pPr marL="114300" lvl="1" indent="-114300" algn="l" defTabSz="622300">
            <a:lnSpc>
              <a:spcPct val="90000"/>
            </a:lnSpc>
            <a:spcBef>
              <a:spcPct val="0"/>
            </a:spcBef>
            <a:spcAft>
              <a:spcPct val="15000"/>
            </a:spcAft>
            <a:buChar char="••"/>
          </a:pPr>
          <a:r>
            <a:rPr lang="pl-PL" sz="1400" kern="1200" dirty="0" smtClean="0"/>
            <a:t>W przypadku występowania w projekcie </a:t>
          </a:r>
          <a:r>
            <a:rPr lang="pl-PL" sz="1400" b="1" kern="1200" dirty="0" smtClean="0">
              <a:solidFill>
                <a:srgbClr val="FF0000"/>
              </a:solidFill>
            </a:rPr>
            <a:t>różnych typów wparcia, wśród których występuje typ 10.1.A</a:t>
          </a:r>
          <a:r>
            <a:rPr lang="pl-PL" sz="1400" kern="1200" dirty="0" smtClean="0"/>
            <a:t>, minimalny wkład własny Wnioskodawcy wynosi </a:t>
          </a:r>
          <a:r>
            <a:rPr lang="pl-PL" sz="1400" b="1" kern="1200" dirty="0" smtClean="0">
              <a:solidFill>
                <a:srgbClr val="FF0000"/>
              </a:solidFill>
            </a:rPr>
            <a:t>15%</a:t>
          </a:r>
          <a:r>
            <a:rPr lang="pl-PL" sz="1400" kern="1200" dirty="0" smtClean="0"/>
            <a:t>. </a:t>
          </a:r>
          <a:endParaRPr lang="pl-PL" sz="1400" kern="1200" dirty="0">
            <a:solidFill>
              <a:srgbClr val="B466E0"/>
            </a:solidFill>
          </a:endParaRPr>
        </a:p>
      </dsp:txBody>
      <dsp:txXfrm rot="5400000">
        <a:off x="3527766" y="-722092"/>
        <a:ext cx="3525863" cy="4972332"/>
      </dsp:txXfrm>
    </dsp:sp>
    <dsp:sp modelId="{30A5BAFA-D867-4432-A555-078896BF780D}">
      <dsp:nvSpPr>
        <dsp:cNvPr id="0" name=""/>
        <dsp:cNvSpPr/>
      </dsp:nvSpPr>
      <dsp:spPr>
        <a:xfrm>
          <a:off x="24432" y="248773"/>
          <a:ext cx="2796936" cy="305288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9. Wkład własny</a:t>
          </a:r>
          <a:endParaRPr lang="pl-PL" sz="1600" b="1" u="sng" kern="1200" dirty="0">
            <a:solidFill>
              <a:schemeClr val="tx1"/>
            </a:solidFill>
          </a:endParaRPr>
        </a:p>
      </dsp:txBody>
      <dsp:txXfrm>
        <a:off x="24432" y="248773"/>
        <a:ext cx="2796936" cy="305288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527766" y="-722092"/>
          <a:ext cx="352586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smtClean="0"/>
            <a:t> </a:t>
          </a:r>
          <a:r>
            <a:rPr lang="pl-PL" sz="1600" kern="1200" dirty="0" smtClean="0"/>
            <a:t>Czy w </a:t>
          </a:r>
          <a:r>
            <a:rPr lang="pl-PL" sz="1600" kern="1200" dirty="0"/>
            <a:t>projekcie, w którym wartość wkładu publicznego (środków publicznych) </a:t>
          </a:r>
          <a:r>
            <a:rPr lang="pl-PL" sz="1600" b="1" kern="1200" dirty="0"/>
            <a:t>nie przekracza 100 000 EUR (tj</a:t>
          </a:r>
          <a:r>
            <a:rPr lang="pl-PL" sz="1600" b="1" kern="1200" dirty="0" smtClean="0"/>
            <a:t>. </a:t>
          </a:r>
          <a:r>
            <a:rPr lang="pl-PL" sz="1600" b="1" kern="1200" dirty="0" smtClean="0">
              <a:solidFill>
                <a:srgbClr val="FF0000"/>
              </a:solidFill>
            </a:rPr>
            <a:t>424 320 PLN</a:t>
          </a:r>
          <a:r>
            <a:rPr lang="pl-PL" sz="1600" b="1" kern="1200" dirty="0" smtClean="0"/>
            <a:t>)</a:t>
          </a:r>
          <a:r>
            <a:rPr lang="pl-PL" sz="1600" kern="1200" dirty="0" smtClean="0"/>
            <a:t> </a:t>
          </a:r>
          <a:r>
            <a:rPr lang="pl-PL" sz="1600" b="1" kern="1200" dirty="0"/>
            <a:t>zastosowano kwoty ryczałtowe</a:t>
          </a:r>
          <a:r>
            <a:rPr lang="pl-PL" sz="1600" kern="1200" dirty="0"/>
            <a:t>, o których </a:t>
          </a:r>
          <a:r>
            <a:rPr lang="pl-PL" sz="1600" kern="1200" dirty="0" smtClean="0"/>
            <a:t>mowa </a:t>
          </a:r>
          <a:r>
            <a:rPr lang="pl-PL" sz="1600" kern="1200" dirty="0"/>
            <a:t>w </a:t>
          </a:r>
          <a:r>
            <a:rPr lang="pl-PL" sz="1600" i="1" kern="1200" dirty="0"/>
            <a:t>Wytycznych w zakresie </a:t>
          </a:r>
          <a:r>
            <a:rPr lang="pl-PL" sz="1600" i="1" kern="1200" dirty="0" err="1"/>
            <a:t>kwalifikowalności</a:t>
          </a:r>
          <a:r>
            <a:rPr lang="pl-PL" sz="1600" i="1" kern="1200" dirty="0"/>
            <a:t> wydatków w zakresie Europejskiego Funduszu Rozwoju Regionalnego, Europejskiego Funduszu Społecznego oraz Funduszu Spójności na lata 2014-2020</a:t>
          </a:r>
          <a:r>
            <a:rPr lang="pl-PL" sz="1600" kern="1200" dirty="0"/>
            <a:t>. </a:t>
          </a:r>
          <a:endParaRPr lang="pl-PL" sz="1600" b="1" kern="1200" dirty="0"/>
        </a:p>
      </dsp:txBody>
      <dsp:txXfrm rot="5400000">
        <a:off x="3527766" y="-722092"/>
        <a:ext cx="3525863" cy="4972332"/>
      </dsp:txXfrm>
    </dsp:sp>
    <dsp:sp modelId="{30A5BAFA-D867-4432-A555-078896BF780D}">
      <dsp:nvSpPr>
        <dsp:cNvPr id="0" name=""/>
        <dsp:cNvSpPr/>
      </dsp:nvSpPr>
      <dsp:spPr>
        <a:xfrm>
          <a:off x="24432" y="248773"/>
          <a:ext cx="2796936" cy="305288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10. </a:t>
          </a:r>
          <a:r>
            <a:rPr lang="pl-PL" sz="1600" b="1" kern="1200" dirty="0">
              <a:solidFill>
                <a:schemeClr val="tx1"/>
              </a:solidFill>
            </a:rPr>
            <a:t>Uproszczone metody rozliczania projektów</a:t>
          </a:r>
          <a:endParaRPr lang="pl-PL" sz="1600" b="1" u="sng" kern="1200" dirty="0">
            <a:solidFill>
              <a:schemeClr val="tx1"/>
            </a:solidFill>
          </a:endParaRPr>
        </a:p>
      </dsp:txBody>
      <dsp:txXfrm>
        <a:off x="24432" y="248773"/>
        <a:ext cx="2796936" cy="305288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2017-12-11</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xmlns=""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2017-12-11</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xmlns=""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xmlns=""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xmlns="" val="161391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xmlns="" val="1348645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Fakt nabycia kompetencji będzie weryfikowany w ramach następujących etapów:</a:t>
            </a:r>
          </a:p>
          <a:p>
            <a:r>
              <a:rPr lang="pl-PL" sz="1200" kern="1200" dirty="0" smtClean="0">
                <a:solidFill>
                  <a:schemeClr val="tx1"/>
                </a:solidFill>
                <a:latin typeface="+mn-lt"/>
                <a:ea typeface="+mn-ea"/>
                <a:cs typeface="+mn-cs"/>
              </a:rPr>
              <a:t>a) ETAP I – Zakres – zdefiniowanie w ramach wniosku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o dofinansowanie lub w regulaminie konkursu grupy docelowej do objęcia wsparciem oraz wybranie obszaru interwencji EFS, który będzie poddany ocenie,</a:t>
            </a:r>
          </a:p>
          <a:p>
            <a:r>
              <a:rPr lang="pl-PL" sz="1200" kern="1200" dirty="0" smtClean="0">
                <a:solidFill>
                  <a:schemeClr val="tx1"/>
                </a:solidFill>
                <a:latin typeface="+mn-lt"/>
                <a:ea typeface="+mn-ea"/>
                <a:cs typeface="+mn-cs"/>
              </a:rPr>
              <a:t>b) ETAP II – Wzorzec – zdefiniowanie we wniosku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o dofinansowanie lub w regulaminie konkursu standardu wymagań, tj. efektów uczenia się, które osiągną uczestnicy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w wyniku przeprowadzonych działań projektowych,</a:t>
            </a:r>
          </a:p>
          <a:p>
            <a:r>
              <a:rPr lang="pl-PL" sz="1200" kern="1200" dirty="0" smtClean="0">
                <a:solidFill>
                  <a:schemeClr val="tx1"/>
                </a:solidFill>
                <a:latin typeface="+mn-lt"/>
                <a:ea typeface="+mn-ea"/>
                <a:cs typeface="+mn-cs"/>
              </a:rPr>
              <a:t>c) ETAP III – Ocena – przeprowadzenie weryfikacji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na podstawie opracowanych kryteriów oceny po zakończeniu</a:t>
            </a:r>
          </a:p>
          <a:p>
            <a:r>
              <a:rPr lang="pl-PL" sz="1200" kern="1200" dirty="0" smtClean="0">
                <a:solidFill>
                  <a:schemeClr val="tx1"/>
                </a:solidFill>
                <a:latin typeface="+mn-lt"/>
                <a:ea typeface="+mn-ea"/>
                <a:cs typeface="+mn-cs"/>
              </a:rPr>
              <a:t>wsparcia udzielanego danej osobie,</a:t>
            </a:r>
          </a:p>
          <a:p>
            <a:r>
              <a:rPr lang="pl-PL" sz="1200" kern="1200" dirty="0" smtClean="0">
                <a:solidFill>
                  <a:schemeClr val="tx1"/>
                </a:solidFill>
                <a:latin typeface="+mn-lt"/>
                <a:ea typeface="+mn-ea"/>
                <a:cs typeface="+mn-cs"/>
              </a:rPr>
              <a:t>d) ETAP IV – Porównanie – </a:t>
            </a:r>
            <a:r>
              <a:rPr lang="pl-PL" sz="1200" kern="1200" dirty="0" err="1" smtClean="0">
                <a:solidFill>
                  <a:schemeClr val="tx1"/>
                </a:solidFill>
                <a:latin typeface="+mn-lt"/>
                <a:ea typeface="+mn-ea"/>
                <a:cs typeface="+mn-cs"/>
              </a:rPr>
              <a:t>porównanie</a:t>
            </a:r>
            <a:r>
              <a:rPr lang="pl-PL" sz="1200" kern="1200" dirty="0" smtClean="0">
                <a:solidFill>
                  <a:schemeClr val="tx1"/>
                </a:solidFill>
                <a:latin typeface="+mn-lt"/>
                <a:ea typeface="+mn-ea"/>
                <a:cs typeface="+mn-cs"/>
              </a:rPr>
              <a:t> uzyskanych wyników etapu III (ocena) z przyjętymi wymaganiami (określonymi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na etapie II efektami uczenia się) po zakończeniu wsparcia udzielanego danej osobie.</a:t>
            </a: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lvl="0"/>
            <a:r>
              <a:rPr lang="pl-PL" sz="1200" dirty="0" smtClean="0"/>
              <a:t>Fakt nabycia kompetencji będzie weryfikowany w ramach następujących etapów:</a:t>
            </a:r>
            <a:br>
              <a:rPr lang="pl-PL" sz="1200" dirty="0" smtClean="0"/>
            </a:br>
            <a:r>
              <a:rPr lang="pl-PL" sz="1200" dirty="0" smtClean="0"/>
              <a:t>a) ETAP I – Zakres – zdefiniowanie w ramach wniosku o dofinansowanie grupy docelowej do objęcia wsparciem oraz wybranie obszaru interwencji EFS, który będzie poddany ocenie,</a:t>
            </a:r>
            <a:br>
              <a:rPr lang="pl-PL" sz="1200" dirty="0" smtClean="0"/>
            </a:br>
            <a:r>
              <a:rPr lang="pl-PL" sz="1200" dirty="0" smtClean="0"/>
              <a:t>b) ETAP II – Wzorzec – określony przed rozpoczęciem form wsparcia i zrealizowany w projekcie standard wymagań, tj. efektów uczenia się, które osiągną uczestnicy w wyniku przeprowadzonych działań projektowych. Sposób (miejsce) definiowania informacji wymaganych w etapie II powinien zostać określony przez instytucję organizującą konkurs/ przeprowadzającą  nabór projektów..</a:t>
            </a:r>
          </a:p>
          <a:p>
            <a:pPr lvl="0"/>
            <a:r>
              <a:rPr lang="pl-PL" sz="1200" dirty="0" smtClean="0"/>
              <a:t>c) ETAP III – Ocena – przeprowadzenie weryfikacji na podstawie opracowanych kryteriów oceny po zakończeniu wsparcia udzielanego danej osobie,</a:t>
            </a:r>
          </a:p>
          <a:p>
            <a:pPr lvl="0"/>
            <a:r>
              <a:rPr lang="pl-PL" sz="1200" dirty="0" smtClean="0"/>
              <a:t>d) ETAP IV – Porównanie – </a:t>
            </a:r>
            <a:r>
              <a:rPr lang="pl-PL" sz="1200" dirty="0" err="1" smtClean="0"/>
              <a:t>porównanie</a:t>
            </a:r>
            <a:r>
              <a:rPr lang="pl-PL" sz="1200" dirty="0" smtClean="0"/>
              <a:t> uzyskanych wyników etapu III (ocena) z przyjętymi wymaganiami (określonymi na etapie II efektami uczenia się) po zakończeniu wsparcia udzielanego danej osobie.</a:t>
            </a:r>
            <a:br>
              <a:rPr lang="pl-PL" sz="1200" dirty="0" smtClean="0"/>
            </a:br>
            <a:endParaRPr lang="pl-PL" sz="1200"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xmlns="" val="15346141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 xmlns:p14="http://schemas.microsoft.com/office/powerpoint/2010/main" val="120207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 xmlns:p14="http://schemas.microsoft.com/office/powerpoint/2010/main" val="15963256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 xmlns:p14="http://schemas.microsoft.com/office/powerpoint/2010/main" val="34415892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 xmlns:p14="http://schemas.microsoft.com/office/powerpoint/2010/main" val="27569712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 xmlns:p14="http://schemas.microsoft.com/office/powerpoint/2010/main" val="37818632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 xmlns:p14="http://schemas.microsoft.com/office/powerpoint/2010/main" val="35400762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 xmlns:p14="http://schemas.microsoft.com/office/powerpoint/2010/main" val="35400762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 xmlns:p14="http://schemas.microsoft.com/office/powerpoint/2010/main" val="35400762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 xmlns:p14="http://schemas.microsoft.com/office/powerpoint/2010/main" val="35400762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 xmlns:p14="http://schemas.microsoft.com/office/powerpoint/2010/main" val="3540076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 xmlns:p14="http://schemas.microsoft.com/office/powerpoint/2010/main" val="35400762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 xmlns:p14="http://schemas.microsoft.com/office/powerpoint/2010/main" val="354007629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 xmlns:p14="http://schemas.microsoft.com/office/powerpoint/2010/main" val="35400762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 xmlns:p14="http://schemas.microsoft.com/office/powerpoint/2010/main" val="354007629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 xmlns:p14="http://schemas.microsoft.com/office/powerpoint/2010/main" val="219889912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 xmlns:p14="http://schemas.microsoft.com/office/powerpoint/2010/main" val="2358179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 xmlns:p14="http://schemas.microsoft.com/office/powerpoint/2010/main" val="6218203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62</a:t>
            </a:fld>
            <a:endParaRPr lang="pl-PL" altLang="pl-PL"/>
          </a:p>
        </p:txBody>
      </p:sp>
    </p:spTree>
    <p:extLst>
      <p:ext uri="{BB962C8B-B14F-4D97-AF65-F5344CB8AC3E}">
        <p14:creationId xmlns="" xmlns:p14="http://schemas.microsoft.com/office/powerpoint/2010/main" val="760255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 xmlns:p14="http://schemas.microsoft.com/office/powerpoint/2010/main" val="251170436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 xmlns:p14="http://schemas.microsoft.com/office/powerpoint/2010/main" val="241610608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65</a:t>
            </a:fld>
            <a:endParaRPr lang="pl-PL" altLang="pl-PL"/>
          </a:p>
        </p:txBody>
      </p:sp>
    </p:spTree>
    <p:extLst>
      <p:ext uri="{BB962C8B-B14F-4D97-AF65-F5344CB8AC3E}">
        <p14:creationId xmlns="" xmlns:p14="http://schemas.microsoft.com/office/powerpoint/2010/main" val="14724529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66</a:t>
            </a:fld>
            <a:endParaRPr lang="pl-PL" altLang="pl-PL"/>
          </a:p>
        </p:txBody>
      </p:sp>
    </p:spTree>
    <p:extLst>
      <p:ext uri="{BB962C8B-B14F-4D97-AF65-F5344CB8AC3E}">
        <p14:creationId xmlns="" xmlns:p14="http://schemas.microsoft.com/office/powerpoint/2010/main" val="266915048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73</a:t>
            </a:fld>
            <a:endParaRPr lang="pl-PL" altLang="pl-PL"/>
          </a:p>
        </p:txBody>
      </p:sp>
    </p:spTree>
    <p:extLst>
      <p:ext uri="{BB962C8B-B14F-4D97-AF65-F5344CB8AC3E}">
        <p14:creationId xmlns:p14="http://schemas.microsoft.com/office/powerpoint/2010/main" xmlns="" val="35702365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74</a:t>
            </a:fld>
            <a:endParaRPr lang="pl-PL" altLang="pl-PL">
              <a:solidFill>
                <a:prstClr val="black"/>
              </a:solidFill>
            </a:endParaRPr>
          </a:p>
        </p:txBody>
      </p:sp>
    </p:spTree>
    <p:extLst>
      <p:ext uri="{BB962C8B-B14F-4D97-AF65-F5344CB8AC3E}">
        <p14:creationId xmlns:p14="http://schemas.microsoft.com/office/powerpoint/2010/main" xmlns="" val="249172193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75</a:t>
            </a:fld>
            <a:endParaRPr lang="pl-PL" altLang="pl-PL">
              <a:solidFill>
                <a:prstClr val="black"/>
              </a:solidFill>
            </a:endParaRPr>
          </a:p>
        </p:txBody>
      </p:sp>
    </p:spTree>
    <p:extLst>
      <p:ext uri="{BB962C8B-B14F-4D97-AF65-F5344CB8AC3E}">
        <p14:creationId xmlns:p14="http://schemas.microsoft.com/office/powerpoint/2010/main" xmlns="" val="264763851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76</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xmlns="" val="2558622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2017-12-11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2017-12-11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2017-12-11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2017-12-11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2017-12-11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2017-12-11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2017-12-11</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2017-12-11</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2017-12-11</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2017-12-11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2017-12-11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2017-12-11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41.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hyperlink" Target="http://www.logios.pl/"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pad.widzialni.org/narzedziownia" TargetMode="Externa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66.xml"/><Relationship Id="rId1" Type="http://schemas.openxmlformats.org/officeDocument/2006/relationships/slideLayout" Target="../slideLayouts/slideLayout7.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971600" y="1484784"/>
            <a:ext cx="7272808" cy="4093428"/>
          </a:xfrm>
          <a:prstGeom prst="rect">
            <a:avLst/>
          </a:prstGeom>
        </p:spPr>
        <p:txBody>
          <a:bodyPr wrap="square">
            <a:spAutoFit/>
          </a:bodyPr>
          <a:lstStyle/>
          <a:p>
            <a:pPr algn="ctr" eaLnBrk="1" hangingPunct="1"/>
            <a:r>
              <a:rPr lang="pl-PL" sz="2000" b="1" dirty="0" smtClean="0">
                <a:latin typeface="+mn-lt"/>
              </a:rPr>
              <a:t>Podstawowe informacje dot. naboru wniosków                                          o dofinansowanie w trybie konkursowym  </a:t>
            </a:r>
          </a:p>
          <a:p>
            <a:pPr algn="ctr"/>
            <a:r>
              <a:rPr lang="pl-PL" sz="2000" b="1" dirty="0" smtClean="0">
                <a:latin typeface="+mn-lt"/>
              </a:rPr>
              <a:t>dla </a:t>
            </a:r>
          </a:p>
          <a:p>
            <a:pPr algn="ctr"/>
            <a:r>
              <a:rPr lang="pl-PL" sz="2000" b="1" dirty="0" smtClean="0">
                <a:latin typeface="+mn-lt"/>
              </a:rPr>
              <a:t>Osi Priorytetowej 10 EDUKACJA </a:t>
            </a:r>
          </a:p>
          <a:p>
            <a:pPr algn="ctr"/>
            <a:r>
              <a:rPr lang="pl-PL" sz="2000" b="1" dirty="0" smtClean="0">
                <a:latin typeface="+mn-lt"/>
              </a:rPr>
              <a:t>Działanie 10.1</a:t>
            </a:r>
          </a:p>
          <a:p>
            <a:pPr algn="ctr"/>
            <a:endParaRPr lang="pl-PL" sz="2000" b="1" dirty="0" smtClean="0">
              <a:latin typeface="+mn-lt"/>
            </a:endParaRPr>
          </a:p>
          <a:p>
            <a:pPr algn="ctr"/>
            <a:endParaRPr lang="pl-PL" sz="2000" b="1" dirty="0" smtClean="0">
              <a:latin typeface="+mn-lt"/>
            </a:endParaRPr>
          </a:p>
          <a:p>
            <a:pPr algn="ctr"/>
            <a:endParaRPr lang="pl-PL" sz="2000" b="1" dirty="0" smtClean="0">
              <a:latin typeface="+mn-lt"/>
            </a:endParaRPr>
          </a:p>
          <a:p>
            <a:pPr algn="ctr"/>
            <a:r>
              <a:rPr lang="pl-PL" sz="2000" b="1" dirty="0" err="1" smtClean="0">
                <a:latin typeface="+mn-lt"/>
              </a:rPr>
              <a:t>Poddziałanie</a:t>
            </a:r>
            <a:r>
              <a:rPr lang="pl-PL" sz="2000" b="1" dirty="0" smtClean="0">
                <a:latin typeface="+mn-lt"/>
              </a:rPr>
              <a:t> 10.1.4 Zapewnienie równego dostępu do wysokiej jakości edukacji przedszkolnej – ZIT AW</a:t>
            </a:r>
          </a:p>
          <a:p>
            <a:pPr marL="0" lvl="1" algn="ctr"/>
            <a:r>
              <a:rPr lang="pl-PL" sz="2000" b="1" dirty="0" smtClean="0">
                <a:solidFill>
                  <a:srgbClr val="FF0000"/>
                </a:solidFill>
                <a:latin typeface="+mn-lt"/>
              </a:rPr>
              <a:t>Konkurs nr RPDS.10.01.04-IZ.00-02-277/17</a:t>
            </a:r>
          </a:p>
          <a:p>
            <a:pPr algn="ctr"/>
            <a:endParaRPr lang="pl-PL" sz="2000" b="1" dirty="0" smtClean="0">
              <a:latin typeface="+mn-lt"/>
            </a:endParaRPr>
          </a:p>
          <a:p>
            <a:pPr algn="ctr"/>
            <a:endParaRPr lang="pl-PL" sz="2000" b="1" u="sng" dirty="0" smtClean="0">
              <a:latin typeface="+mn-lt"/>
            </a:endParaRPr>
          </a:p>
        </p:txBody>
      </p:sp>
      <p:sp>
        <p:nvSpPr>
          <p:cNvPr id="7" name="pole tekstowe 6"/>
          <p:cNvSpPr txBox="1"/>
          <p:nvPr/>
        </p:nvSpPr>
        <p:spPr>
          <a:xfrm>
            <a:off x="6588224" y="5949280"/>
            <a:ext cx="2088232" cy="288032"/>
          </a:xfrm>
          <a:prstGeom prst="rect">
            <a:avLst/>
          </a:prstGeom>
          <a:noFill/>
        </p:spPr>
        <p:txBody>
          <a:bodyPr wrap="square" rtlCol="0">
            <a:normAutofit fontScale="77500" lnSpcReduction="20000"/>
          </a:bodyPr>
          <a:lstStyle/>
          <a:p>
            <a:r>
              <a:rPr lang="pl-PL" b="1" dirty="0" smtClean="0"/>
              <a:t>Wrocław, 11.12.2017 r.</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TYP A -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395536" y="1845127"/>
            <a:ext cx="8208912" cy="4464496"/>
          </a:xfrm>
          <a:prstGeom prst="rect">
            <a:avLst/>
          </a:prstGeom>
          <a:noFill/>
        </p:spPr>
        <p:txBody>
          <a:bodyPr wrap="square" rtlCol="0">
            <a:normAutofit fontScale="92500" lnSpcReduction="20000"/>
          </a:bodyPr>
          <a:lstStyle/>
          <a:p>
            <a:pPr marL="0" indent="0">
              <a:buNone/>
            </a:pPr>
            <a:endParaRPr lang="pl-PL" sz="1600" b="1" i="1" u="sng" dirty="0" smtClean="0"/>
          </a:p>
          <a:p>
            <a:pPr marL="285750" indent="-285750">
              <a:buFont typeface="Arial" panose="020B0604020202020204" pitchFamily="34" charset="0"/>
              <a:buChar char="•"/>
            </a:pPr>
            <a:endParaRPr lang="pl-PL" sz="1600" b="1" dirty="0" smtClean="0"/>
          </a:p>
          <a:p>
            <a:pPr marL="285750" indent="-285750" algn="just">
              <a:buFont typeface="Arial" panose="020B0604020202020204" pitchFamily="34" charset="0"/>
              <a:buChar char="•"/>
            </a:pPr>
            <a:endParaRPr lang="pl-PL" sz="2000" b="1" dirty="0"/>
          </a:p>
          <a:p>
            <a:pPr algn="just">
              <a:buFont typeface="Wingdings" pitchFamily="2" charset="2"/>
              <a:buChar char="ü"/>
            </a:pPr>
            <a:r>
              <a:rPr lang="pl-PL" sz="2000" dirty="0" smtClean="0">
                <a:latin typeface="+mn-lt"/>
              </a:rPr>
              <a:t>Wsparcie w zakresie tworzenia nowych miejsc przedszkolnych powinno skutkować </a:t>
            </a:r>
            <a:r>
              <a:rPr lang="pl-PL" sz="2000" b="1" dirty="0" smtClean="0">
                <a:latin typeface="+mn-lt"/>
              </a:rPr>
              <a:t>zwiększeniem liczby miejsc przedszkolnych podlegających</a:t>
            </a:r>
            <a:r>
              <a:rPr lang="pl-PL" sz="2000" dirty="0" smtClean="0">
                <a:latin typeface="+mn-lt"/>
              </a:rPr>
              <a:t> </a:t>
            </a:r>
            <a:r>
              <a:rPr lang="pl-PL" sz="2000" b="1" dirty="0" smtClean="0">
                <a:latin typeface="+mn-lt"/>
              </a:rPr>
              <a:t>pod konkretny organ prowadzący na terenie danej gminy/miasta </a:t>
            </a:r>
            <a:r>
              <a:rPr lang="pl-PL" sz="2000" dirty="0" smtClean="0">
                <a:latin typeface="+mn-lt"/>
              </a:rPr>
              <a:t>w stosunku do danych z roku poprzedzającego rok rozpoczęcia realizacji projektu.</a:t>
            </a:r>
          </a:p>
          <a:p>
            <a:pPr algn="just"/>
            <a:endParaRPr lang="pl-PL" sz="2000" dirty="0" smtClean="0">
              <a:latin typeface="+mn-lt"/>
            </a:endParaRPr>
          </a:p>
          <a:p>
            <a:pPr algn="just">
              <a:buFont typeface="Wingdings" pitchFamily="2" charset="2"/>
              <a:buChar char="ü"/>
            </a:pPr>
            <a:r>
              <a:rPr lang="pl-PL" sz="2000" dirty="0" smtClean="0">
                <a:latin typeface="+mn-lt"/>
              </a:rPr>
              <a:t> </a:t>
            </a:r>
            <a:r>
              <a:rPr lang="pl-PL" sz="2000" b="1" dirty="0" smtClean="0">
                <a:latin typeface="+mn-lt"/>
              </a:rPr>
              <a:t>Liczba utworzonych nowych miejsc wychowania przedszkolnego odpowiada</a:t>
            </a:r>
            <a:r>
              <a:rPr lang="pl-PL" sz="2000" dirty="0" smtClean="0">
                <a:latin typeface="+mn-lt"/>
              </a:rPr>
              <a:t> faktycznemu i prognozowanemu </a:t>
            </a:r>
            <a:r>
              <a:rPr lang="pl-PL" sz="2000" b="1" dirty="0" smtClean="0">
                <a:latin typeface="+mn-lt"/>
              </a:rPr>
              <a:t>w perspektywie 3-letniej zapotrzebowaniu</a:t>
            </a:r>
            <a:r>
              <a:rPr lang="pl-PL" sz="2000" dirty="0" smtClean="0">
                <a:latin typeface="+mn-lt"/>
              </a:rPr>
              <a:t> na usługi edukacji przedszkolnej </a:t>
            </a:r>
            <a:r>
              <a:rPr lang="pl-PL" sz="2000" b="1" dirty="0" smtClean="0">
                <a:latin typeface="+mn-lt"/>
              </a:rPr>
              <a:t>w gminie/na terenie miasta</a:t>
            </a:r>
            <a:r>
              <a:rPr lang="pl-PL" sz="2000" dirty="0" smtClean="0">
                <a:latin typeface="+mn-lt"/>
              </a:rPr>
              <a:t>, w których są one tworzone.</a:t>
            </a:r>
          </a:p>
          <a:p>
            <a:pPr algn="just"/>
            <a:endParaRPr lang="pl-PL" sz="2000" dirty="0" smtClean="0">
              <a:latin typeface="+mn-lt"/>
            </a:endParaRPr>
          </a:p>
          <a:p>
            <a:pPr algn="just">
              <a:buFont typeface="Wingdings" pitchFamily="2" charset="2"/>
              <a:buChar char="ü"/>
            </a:pPr>
            <a:r>
              <a:rPr lang="pl-PL" sz="2000" dirty="0" smtClean="0">
                <a:latin typeface="+mn-lt"/>
              </a:rPr>
              <a:t>Wnioskodawca, na etapie przygotowywania wniosku o dofinansowanie, </a:t>
            </a:r>
            <a:br>
              <a:rPr lang="pl-PL" sz="2000" dirty="0" smtClean="0">
                <a:latin typeface="+mn-lt"/>
              </a:rPr>
            </a:br>
            <a:r>
              <a:rPr lang="pl-PL" sz="2000" dirty="0" smtClean="0">
                <a:latin typeface="+mn-lt"/>
              </a:rPr>
              <a:t>jest zobowiązany do opracowania </a:t>
            </a:r>
            <a:r>
              <a:rPr lang="pl-PL" sz="2000" b="1" i="1" dirty="0" smtClean="0">
                <a:latin typeface="+mn-lt"/>
              </a:rPr>
              <a:t>Diagnozy zapotrzebowania na nowe miejsca przedszkolne</a:t>
            </a:r>
            <a:r>
              <a:rPr lang="pl-PL" sz="2000" b="1" dirty="0" smtClean="0">
                <a:latin typeface="+mn-lt"/>
              </a:rPr>
              <a:t>.</a:t>
            </a: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Diagnoza zapotrzebowania </a:t>
            </a:r>
            <a:br>
              <a:rPr lang="pl-PL" sz="2800" b="1" dirty="0" smtClean="0"/>
            </a:br>
            <a:r>
              <a:rPr lang="pl-PL" sz="2800" b="1" dirty="0" smtClean="0"/>
              <a:t>na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smtClean="0">
              <a:latin typeface="+mn-lt"/>
            </a:endParaRPr>
          </a:p>
          <a:p>
            <a:pPr algn="just">
              <a:buFont typeface="Wingdings" pitchFamily="2" charset="2"/>
              <a:buChar char="ü"/>
            </a:pPr>
            <a:r>
              <a:rPr lang="pl-PL" sz="6400" b="1" dirty="0" smtClean="0">
                <a:latin typeface="+mn-lt"/>
              </a:rPr>
              <a:t>dotyczyć terenu gminy/miasta </a:t>
            </a:r>
            <a:r>
              <a:rPr lang="pl-PL" sz="6400" dirty="0" smtClean="0">
                <a:latin typeface="+mn-lt"/>
              </a:rPr>
              <a:t>oraz, jeśli dotyczy, </a:t>
            </a:r>
            <a:r>
              <a:rPr lang="pl-PL" sz="6400" b="1" dirty="0" smtClean="0">
                <a:latin typeface="+mn-lt"/>
              </a:rPr>
              <a:t>ośrodków wychowania przedszkolnego (OWP) podlegającego/podlegających pod dany organ prowadzący; </a:t>
            </a:r>
          </a:p>
          <a:p>
            <a:pPr algn="just"/>
            <a:endParaRPr lang="pl-PL" sz="6400" dirty="0" smtClean="0">
              <a:latin typeface="+mn-lt"/>
            </a:endParaRPr>
          </a:p>
          <a:p>
            <a:pPr algn="just">
              <a:buFont typeface="Wingdings" pitchFamily="2" charset="2"/>
              <a:buChar char="ü"/>
            </a:pPr>
            <a:r>
              <a:rPr lang="pl-PL" sz="6400" dirty="0" smtClean="0">
                <a:latin typeface="+mn-lt"/>
              </a:rPr>
              <a:t>wykazać, że </a:t>
            </a:r>
            <a:r>
              <a:rPr lang="pl-PL" sz="6400" b="1" dirty="0" smtClean="0">
                <a:latin typeface="+mn-lt"/>
              </a:rPr>
              <a:t>liczba</a:t>
            </a:r>
            <a:r>
              <a:rPr lang="pl-PL" sz="6400" dirty="0" smtClean="0">
                <a:latin typeface="+mn-lt"/>
              </a:rPr>
              <a:t> utworzonych w ramach udzielonego wsparcia </a:t>
            </a:r>
            <a:r>
              <a:rPr lang="pl-PL" sz="6400" b="1" dirty="0" smtClean="0">
                <a:latin typeface="+mn-lt"/>
              </a:rPr>
              <a:t>nowych miejsc wychowania przedszkolnego</a:t>
            </a:r>
            <a:r>
              <a:rPr lang="pl-PL" sz="6400" dirty="0" smtClean="0">
                <a:latin typeface="+mn-lt"/>
              </a:rPr>
              <a:t> </a:t>
            </a:r>
            <a:r>
              <a:rPr lang="pl-PL" sz="6400" b="1" dirty="0" smtClean="0">
                <a:latin typeface="+mn-lt"/>
              </a:rPr>
              <a:t>odpowiada</a:t>
            </a:r>
            <a:r>
              <a:rPr lang="pl-PL" sz="6400" dirty="0" smtClean="0">
                <a:latin typeface="+mn-lt"/>
              </a:rPr>
              <a:t> faktycznemu i prognozowanemu </a:t>
            </a:r>
            <a:r>
              <a:rPr lang="pl-PL" sz="6400" b="1" dirty="0" smtClean="0">
                <a:latin typeface="+mn-lt"/>
              </a:rPr>
              <a:t>w perspektywie 3-letniej zapotrzebowaniu </a:t>
            </a:r>
            <a:r>
              <a:rPr lang="pl-PL" sz="6400" dirty="0" smtClean="0">
                <a:latin typeface="+mn-lt"/>
              </a:rPr>
              <a:t>na usługi edukacji przedszkolnej w gminie/na terenie miasta;</a:t>
            </a:r>
          </a:p>
          <a:p>
            <a:pPr algn="just"/>
            <a:endParaRPr lang="pl-PL" sz="6400" dirty="0" smtClean="0">
              <a:latin typeface="+mn-lt"/>
            </a:endParaRPr>
          </a:p>
          <a:p>
            <a:pPr algn="just">
              <a:buFont typeface="Wingdings" pitchFamily="2" charset="2"/>
              <a:buChar char="ü"/>
            </a:pPr>
            <a:r>
              <a:rPr lang="pl-PL" sz="6400" dirty="0" smtClean="0">
                <a:latin typeface="+mn-lt"/>
              </a:rPr>
              <a:t>zostać </a:t>
            </a:r>
            <a:r>
              <a:rPr lang="pl-PL" sz="6400" b="1" dirty="0" smtClean="0">
                <a:latin typeface="+mn-lt"/>
              </a:rPr>
              <a:t>opracowana w porozumieniu z samorządem gminnym</a:t>
            </a:r>
            <a:r>
              <a:rPr lang="pl-PL" sz="6400" dirty="0" smtClean="0">
                <a:latin typeface="+mn-lt"/>
              </a:rPr>
              <a:t>, na terenie którego będzie realizowany projekt oraz </a:t>
            </a:r>
            <a:r>
              <a:rPr lang="pl-PL" sz="6400" b="1" dirty="0" smtClean="0">
                <a:latin typeface="+mn-lt"/>
              </a:rPr>
              <a:t>uwzględniać plany samorządu gminnego </a:t>
            </a:r>
            <a:r>
              <a:rPr lang="pl-PL" sz="6400" dirty="0" smtClean="0">
                <a:latin typeface="+mn-lt"/>
              </a:rPr>
              <a:t>w zakresie tworzenia nowych miejsc przedszkolnych np. na podstawie ustalonej przez samorząd gminny sieci przedszkolnej;</a:t>
            </a:r>
          </a:p>
          <a:p>
            <a:pPr algn="just"/>
            <a:endParaRPr lang="pl-PL" sz="6400" dirty="0" smtClean="0">
              <a:latin typeface="+mn-lt"/>
            </a:endParaRPr>
          </a:p>
          <a:p>
            <a:pPr algn="just">
              <a:buFont typeface="Wingdings" pitchFamily="2" charset="2"/>
              <a:buChar char="ü"/>
            </a:pPr>
            <a:r>
              <a:rPr lang="pl-PL" sz="6400" dirty="0" smtClean="0">
                <a:latin typeface="+mn-lt"/>
              </a:rPr>
              <a:t>wpisywać się w dokument pomocniczy jakim jest „Analiza na potrzeby kryteriów konkursowych w ramach RPO WD 2014-2020 – Oś 10 Edukacja (aktualizacja)”, opracowanego przez Instytut Rozwoju Regionalnego, stanowiącego załącznik nr 5 </a:t>
            </a:r>
            <a:br>
              <a:rPr lang="pl-PL" sz="6400" dirty="0" smtClean="0">
                <a:latin typeface="+mn-lt"/>
              </a:rPr>
            </a:br>
            <a:r>
              <a:rPr lang="pl-PL" sz="6400" dirty="0" smtClean="0">
                <a:latin typeface="+mn-lt"/>
              </a:rPr>
              <a:t>do Regulaminu konkursu.</a:t>
            </a:r>
          </a:p>
          <a:p>
            <a:pPr algn="just"/>
            <a:endParaRPr lang="pl-PL" sz="6400" dirty="0" smtClean="0">
              <a:latin typeface="+mn-lt"/>
            </a:endParaRPr>
          </a:p>
          <a:p>
            <a:pPr algn="just">
              <a:buFont typeface="Wingdings" pitchFamily="2" charset="2"/>
              <a:buChar char="ü"/>
            </a:pPr>
            <a:r>
              <a:rPr lang="pl-PL" sz="6400" b="1" dirty="0" smtClean="0">
                <a:latin typeface="+mn-lt"/>
              </a:rPr>
              <a:t>zatwierdzona przez organ prowadzący przed złożeniem wniosku o dofinansowanie;</a:t>
            </a:r>
          </a:p>
          <a:p>
            <a:pPr algn="just"/>
            <a:endParaRPr lang="pl-PL" sz="6400" dirty="0" smtClean="0">
              <a:latin typeface="+mn-lt"/>
            </a:endParaRPr>
          </a:p>
          <a:p>
            <a:pPr algn="just">
              <a:buFont typeface="Wingdings" pitchFamily="2" charset="2"/>
              <a:buChar char="ü"/>
            </a:pPr>
            <a:r>
              <a:rPr lang="pl-PL" sz="6400" dirty="0" smtClean="0">
                <a:latin typeface="+mn-lt"/>
              </a:rPr>
              <a:t>być </a:t>
            </a:r>
            <a:r>
              <a:rPr lang="pl-PL" sz="6400" b="1" dirty="0" smtClean="0">
                <a:latin typeface="+mn-lt"/>
              </a:rPr>
              <a:t>dostępna</a:t>
            </a:r>
            <a:r>
              <a:rPr lang="pl-PL" sz="6400" dirty="0" smtClean="0">
                <a:latin typeface="+mn-lt"/>
              </a:rPr>
              <a:t> m.in. podczas kontroli projektu przez IZ RPO WD (</a:t>
            </a:r>
            <a:r>
              <a:rPr lang="pl-PL" sz="6400" b="1" dirty="0" smtClean="0">
                <a:latin typeface="+mn-lt"/>
              </a:rPr>
              <a:t>nie jest załączana </a:t>
            </a:r>
            <a:br>
              <a:rPr lang="pl-PL" sz="6400" b="1" dirty="0" smtClean="0">
                <a:latin typeface="+mn-lt"/>
              </a:rPr>
            </a:br>
            <a:r>
              <a:rPr lang="pl-PL" sz="6400" b="1" dirty="0" smtClean="0">
                <a:latin typeface="+mn-lt"/>
              </a:rPr>
              <a:t>do wniosku o dofinansowanie</a:t>
            </a:r>
            <a:r>
              <a:rPr lang="pl-PL" sz="6400" dirty="0" smtClean="0">
                <a:latin typeface="+mn-lt"/>
              </a:rPr>
              <a:t>);</a:t>
            </a:r>
          </a:p>
          <a:p>
            <a:pPr algn="just"/>
            <a:endParaRPr lang="pl-PL" sz="4800" dirty="0" smtClean="0">
              <a:latin typeface="+mn-lt"/>
            </a:endParaRP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Oświadczenie dotyczące diagnozy</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8000" dirty="0" smtClean="0">
              <a:latin typeface="+mn-lt"/>
            </a:endParaRPr>
          </a:p>
          <a:p>
            <a:pPr algn="just"/>
            <a:endParaRPr lang="pl-PL" sz="8000" dirty="0" smtClean="0">
              <a:latin typeface="+mn-lt"/>
            </a:endParaRPr>
          </a:p>
          <a:p>
            <a:pPr algn="just"/>
            <a:r>
              <a:rPr lang="pl-PL" sz="8000" dirty="0" smtClean="0">
                <a:latin typeface="+mn-lt"/>
              </a:rPr>
              <a:t>Najważniejsze wnioski z </a:t>
            </a:r>
            <a:r>
              <a:rPr lang="pl-PL" sz="8000" i="1" dirty="0" smtClean="0">
                <a:latin typeface="+mn-lt"/>
              </a:rPr>
              <a:t>Diagnozy</a:t>
            </a:r>
            <a:r>
              <a:rPr lang="pl-PL" sz="8000" dirty="0" smtClean="0">
                <a:latin typeface="+mn-lt"/>
              </a:rPr>
              <a:t> oraz oświadczenie, że </a:t>
            </a:r>
            <a:r>
              <a:rPr lang="pl-PL" sz="8000" i="1" dirty="0" smtClean="0">
                <a:latin typeface="+mn-lt"/>
              </a:rPr>
              <a:t>Diagnoza</a:t>
            </a:r>
            <a:r>
              <a:rPr lang="pl-PL" sz="8000" dirty="0" smtClean="0">
                <a:latin typeface="+mn-lt"/>
              </a:rPr>
              <a:t> potwierdza, </a:t>
            </a:r>
            <a:r>
              <a:rPr lang="pl-PL" sz="8000" b="1" dirty="0" smtClean="0">
                <a:latin typeface="+mn-lt"/>
              </a:rPr>
              <a:t>że liczba nowo tworzonych w ramach projektu miejsc wychowania przedszkolnego odpowiada faktycznemu i prognozowanemu w perspektywie 3-letniej zapotrzebowaniu</a:t>
            </a:r>
            <a:r>
              <a:rPr lang="pl-PL" sz="8000" dirty="0" smtClean="0">
                <a:latin typeface="+mn-lt"/>
              </a:rPr>
              <a:t> na tego typu usługi na obszarze realizacji projektu i </a:t>
            </a:r>
            <a:r>
              <a:rPr lang="pl-PL" sz="8000" b="1" dirty="0" smtClean="0">
                <a:latin typeface="+mn-lt"/>
              </a:rPr>
              <a:t>uwzględnia plany samorządu gminnego </a:t>
            </a:r>
            <a:r>
              <a:rPr lang="pl-PL" sz="8000" dirty="0" smtClean="0">
                <a:latin typeface="+mn-lt"/>
              </a:rPr>
              <a:t>w zakresie tworzenia nowych miejsc przedszkolnych oraz, że </a:t>
            </a:r>
            <a:r>
              <a:rPr lang="pl-PL" sz="8000" b="1" dirty="0" smtClean="0">
                <a:latin typeface="+mn-lt"/>
              </a:rPr>
              <a:t>została zatwierdzona </a:t>
            </a:r>
            <a:r>
              <a:rPr lang="pl-PL" sz="8000" dirty="0" smtClean="0">
                <a:latin typeface="+mn-lt"/>
              </a:rPr>
              <a:t>przez organ prowadzący powinny być zawarte w części </a:t>
            </a:r>
            <a:r>
              <a:rPr lang="pl-PL" sz="8000" i="1" dirty="0" smtClean="0">
                <a:latin typeface="+mn-lt"/>
              </a:rPr>
              <a:t>3.1.1 Uzasadnienie potrzeby realizacji projektu</a:t>
            </a:r>
            <a:r>
              <a:rPr lang="pl-PL" sz="8000" dirty="0" smtClean="0">
                <a:latin typeface="+mn-lt"/>
              </a:rPr>
              <a:t> we wniosku o dofinansowanie. </a:t>
            </a:r>
          </a:p>
          <a:p>
            <a:pPr algn="just"/>
            <a:endParaRPr lang="pl-PL" sz="8000" dirty="0" smtClean="0">
              <a:latin typeface="+mn-lt"/>
            </a:endParaRPr>
          </a:p>
          <a:p>
            <a:pPr algn="just"/>
            <a:r>
              <a:rPr lang="pl-PL" sz="8000" dirty="0" smtClean="0">
                <a:latin typeface="+mn-lt"/>
              </a:rPr>
              <a:t>Ww. informacje i oświadczenia są oceniane na etapie oceny formalno-merytorycznej w zakresie kryteriów dostępu.</a:t>
            </a: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r>
              <a:rPr lang="pl-PL" sz="1600" b="1" dirty="0" smtClean="0">
                <a:latin typeface="+mn-lt"/>
              </a:rPr>
              <a:t>Nowe miejsca wychowania </a:t>
            </a:r>
            <a:r>
              <a:rPr lang="pl-PL" sz="1600" dirty="0" smtClean="0">
                <a:latin typeface="+mn-lt"/>
              </a:rPr>
              <a:t>przedszkolnego są tworzone:</a:t>
            </a:r>
          </a:p>
          <a:p>
            <a:pPr marL="342900" indent="-342900" algn="just">
              <a:buAutoNum type="alphaLcParenR"/>
            </a:pPr>
            <a:r>
              <a:rPr lang="pl-PL" sz="1600" b="1" dirty="0" smtClean="0">
                <a:latin typeface="+mn-lt"/>
              </a:rPr>
              <a:t>w istniejącej bazie oświatowej</a:t>
            </a:r>
            <a:r>
              <a:rPr lang="pl-PL" sz="1600" dirty="0" smtClean="0">
                <a:latin typeface="+mn-lt"/>
              </a:rPr>
              <a:t>, w tym np.: w budynkach po zlikwidowanych placówkach oświatowych, pomieszczeniach domów kultury, żłobkach, itd., albo</a:t>
            </a:r>
          </a:p>
          <a:p>
            <a:pPr marL="342900" indent="-342900" algn="just">
              <a:buAutoNum type="alphaLcParenR"/>
            </a:pPr>
            <a:r>
              <a:rPr lang="pl-PL" sz="1600" b="1" dirty="0" smtClean="0">
                <a:latin typeface="+mn-lt"/>
              </a:rPr>
              <a:t>w budynkach innych </a:t>
            </a:r>
            <a:r>
              <a:rPr lang="pl-PL" sz="1600" dirty="0" smtClean="0">
                <a:latin typeface="+mn-lt"/>
              </a:rPr>
              <a:t>niż wymienione w punkcie a), w tym np.: zlokalizowanych przy urzędach gminy, w pomieszczeniach remiz strażackich, w pomieszczeniach ośrodków zdrowia, albo</a:t>
            </a:r>
          </a:p>
          <a:p>
            <a:pPr marL="342900" indent="-342900" algn="just">
              <a:buAutoNum type="alphaLcParenR"/>
            </a:pPr>
            <a:r>
              <a:rPr lang="pl-PL" sz="1600" b="1" dirty="0" smtClean="0">
                <a:latin typeface="+mn-lt"/>
              </a:rPr>
              <a:t>w funkcjonujących OWP</a:t>
            </a:r>
            <a:r>
              <a:rPr lang="pl-PL" sz="1600" dirty="0" smtClean="0">
                <a:latin typeface="+mn-lt"/>
              </a:rPr>
              <a:t>, albo</a:t>
            </a:r>
          </a:p>
          <a:p>
            <a:pPr marL="342900" indent="-342900" algn="just">
              <a:buAutoNum type="alphaLcParenR"/>
            </a:pPr>
            <a:r>
              <a:rPr lang="pl-PL" sz="1600" b="1" dirty="0" smtClean="0">
                <a:latin typeface="+mn-lt"/>
              </a:rPr>
              <a:t>w nowej bazie lokalowej</a:t>
            </a:r>
            <a:r>
              <a:rPr lang="pl-PL" sz="1600" dirty="0" smtClean="0">
                <a:latin typeface="+mn-lt"/>
              </a:rPr>
              <a:t>.</a:t>
            </a:r>
          </a:p>
          <a:p>
            <a:pPr marL="342900" indent="-342900" algn="just">
              <a:buAutoNum type="alphaLcParenR"/>
            </a:pPr>
            <a:endParaRPr lang="pl-PL" sz="1600" dirty="0" smtClean="0">
              <a:latin typeface="+mn-lt"/>
            </a:endParaRPr>
          </a:p>
          <a:p>
            <a:pPr algn="just"/>
            <a:r>
              <a:rPr lang="pl-PL" sz="1600" dirty="0" smtClean="0">
                <a:latin typeface="+mn-lt"/>
              </a:rPr>
              <a:t>Wydatki </a:t>
            </a:r>
            <a:r>
              <a:rPr lang="pl-PL" sz="1600" b="1" dirty="0" smtClean="0">
                <a:latin typeface="+mn-lt"/>
              </a:rPr>
              <a:t>na inwestycje infrastrukturalne w nowej bazie lokalowej </a:t>
            </a:r>
            <a:r>
              <a:rPr lang="pl-PL" sz="1600" dirty="0" smtClean="0">
                <a:latin typeface="+mn-lt"/>
              </a:rPr>
              <a:t>mogą być ponoszone, </a:t>
            </a:r>
            <a:r>
              <a:rPr lang="pl-PL" sz="1600" b="1" dirty="0" smtClean="0">
                <a:latin typeface="+mn-lt"/>
              </a:rPr>
              <a:t>gdy spełnione są łącznie następujące warunki</a:t>
            </a:r>
            <a:r>
              <a:rPr lang="pl-PL" sz="1600" dirty="0" smtClean="0">
                <a:latin typeface="+mn-lt"/>
              </a:rPr>
              <a:t>: </a:t>
            </a:r>
          </a:p>
          <a:p>
            <a:pPr marL="228600" indent="-228600" algn="just">
              <a:buFont typeface="+mj-lt"/>
              <a:buAutoNum type="alphaLcParenR"/>
            </a:pPr>
            <a:r>
              <a:rPr lang="pl-PL" sz="1600" b="1" dirty="0" smtClean="0">
                <a:latin typeface="+mn-lt"/>
              </a:rPr>
              <a:t>organ prowadzący nie dysponuje infrastrukturą</a:t>
            </a:r>
            <a:r>
              <a:rPr lang="pl-PL" sz="1600" dirty="0" smtClean="0">
                <a:latin typeface="+mn-lt"/>
              </a:rPr>
              <a:t>, która byłaby możliwa do wykorzystania na potrzeby edukacji przedszkolnej bądź jej wykorzystanie jest nieracjonalne;</a:t>
            </a:r>
          </a:p>
          <a:p>
            <a:pPr marL="228600" indent="-228600" algn="just">
              <a:buFont typeface="+mj-lt"/>
              <a:buAutoNum type="alphaLcParenR"/>
            </a:pPr>
            <a:r>
              <a:rPr lang="pl-PL" sz="1600" b="1" dirty="0" smtClean="0">
                <a:latin typeface="+mn-lt"/>
              </a:rPr>
              <a:t>potrzeba</a:t>
            </a:r>
            <a:r>
              <a:rPr lang="pl-PL" sz="1600" dirty="0" smtClean="0">
                <a:latin typeface="+mn-lt"/>
              </a:rPr>
              <a:t> wydatkowania środków </a:t>
            </a:r>
            <a:r>
              <a:rPr lang="pl-PL" sz="1600" b="1" dirty="0" smtClean="0">
                <a:latin typeface="+mn-lt"/>
              </a:rPr>
              <a:t>została potwierdzona analizą potrzeb i trendów demograficznych </a:t>
            </a:r>
            <a:r>
              <a:rPr lang="pl-PL" sz="1600" dirty="0" smtClean="0">
                <a:latin typeface="+mn-lt"/>
              </a:rPr>
              <a:t>w ujęciu terytorialnym (w perspektywie kolejnych 3 lat);</a:t>
            </a:r>
          </a:p>
          <a:p>
            <a:pPr marL="228600" lvl="0" indent="-228600" algn="just">
              <a:buFont typeface="+mj-lt"/>
              <a:buAutoNum type="alphaLcParenR"/>
            </a:pPr>
            <a:r>
              <a:rPr lang="pl-PL" sz="1600" b="1" dirty="0" smtClean="0">
                <a:latin typeface="+mn-lt"/>
              </a:rPr>
              <a:t>infrastruktura</a:t>
            </a:r>
            <a:r>
              <a:rPr lang="pl-PL" sz="1600" dirty="0" smtClean="0">
                <a:latin typeface="+mn-lt"/>
              </a:rPr>
              <a:t> została </a:t>
            </a:r>
            <a:r>
              <a:rPr lang="pl-PL" sz="1600" b="1" dirty="0" smtClean="0">
                <a:latin typeface="+mn-lt"/>
              </a:rPr>
              <a:t>zaprojektowan</a:t>
            </a:r>
            <a:r>
              <a:rPr lang="pl-PL" sz="1600" dirty="0" smtClean="0">
                <a:latin typeface="+mn-lt"/>
              </a:rPr>
              <a:t>a zgodnie z </a:t>
            </a:r>
            <a:r>
              <a:rPr lang="pl-PL" sz="1600" b="1" dirty="0" smtClean="0">
                <a:latin typeface="+mn-lt"/>
              </a:rPr>
              <a:t>koncepcją uniwersalnego projektowania</a:t>
            </a:r>
            <a:r>
              <a:rPr lang="pl-PL" sz="1600" dirty="0" smtClean="0">
                <a:latin typeface="+mn-lt"/>
              </a:rPr>
              <a:t>.</a:t>
            </a:r>
          </a:p>
          <a:p>
            <a:pPr lvl="0" algn="just"/>
            <a:endParaRPr lang="pl-PL" sz="1200" dirty="0" smtClean="0">
              <a:latin typeface="+mn-lt"/>
            </a:endParaRP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Trwałość nowych miejsc przedszkolnych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endParaRPr lang="pl-PL" sz="1200" dirty="0" smtClean="0">
              <a:latin typeface="+mn-lt"/>
            </a:endParaRPr>
          </a:p>
          <a:p>
            <a:pPr lvl="0" algn="just"/>
            <a:endParaRPr lang="pl-PL" sz="1200" dirty="0" smtClean="0">
              <a:latin typeface="+mn-lt"/>
            </a:endParaRPr>
          </a:p>
          <a:p>
            <a:pPr algn="just"/>
            <a:r>
              <a:rPr lang="pl-PL" sz="2000" dirty="0" smtClean="0">
                <a:latin typeface="+mn-lt"/>
              </a:rPr>
              <a:t>Wnioskodawca jest zobowiązany do zachowania </a:t>
            </a:r>
            <a:r>
              <a:rPr lang="pl-PL" sz="2000" b="1" dirty="0" smtClean="0">
                <a:latin typeface="+mn-lt"/>
              </a:rPr>
              <a:t>trwałości</a:t>
            </a:r>
            <a:r>
              <a:rPr lang="pl-PL" sz="2000" dirty="0" smtClean="0">
                <a:latin typeface="+mn-lt"/>
              </a:rPr>
              <a:t> utworzonych w ramach projektu miejsc wychowania przedszkolnego, przez okres </a:t>
            </a:r>
            <a:r>
              <a:rPr lang="pl-PL" sz="2000" b="1" dirty="0" smtClean="0">
                <a:latin typeface="+mn-lt"/>
              </a:rPr>
              <a:t>co najmniej 2 lat od daty zakończenia realizacji projektu</a:t>
            </a:r>
            <a:r>
              <a:rPr lang="pl-PL" sz="2000" dirty="0" smtClean="0">
                <a:latin typeface="+mn-lt"/>
              </a:rPr>
              <a:t>, określonej w umowie o dofinansowanie projektu. </a:t>
            </a:r>
          </a:p>
          <a:p>
            <a:pPr algn="just"/>
            <a:endParaRPr lang="pl-PL" sz="2000" dirty="0" smtClean="0">
              <a:latin typeface="+mn-lt"/>
            </a:endParaRPr>
          </a:p>
          <a:p>
            <a:pPr algn="just"/>
            <a:r>
              <a:rPr lang="pl-PL" sz="2000" dirty="0" smtClean="0">
                <a:latin typeface="+mn-lt"/>
              </a:rPr>
              <a:t>Trwałość jest rozumiana jako </a:t>
            </a:r>
            <a:r>
              <a:rPr lang="pl-PL" sz="2000" b="1" dirty="0" smtClean="0">
                <a:latin typeface="+mn-lt"/>
              </a:rPr>
              <a:t>instytucjonalna gotowość OWP do świadczenia usług przedszkolnych w ramach utworzonych w projekcie miejsc wychowania przedszkolnego, finansowana ze środków innych niż europejskie.</a:t>
            </a:r>
            <a:r>
              <a:rPr lang="pl-PL" sz="2000" dirty="0" smtClean="0">
                <a:latin typeface="+mn-lt"/>
              </a:rPr>
              <a:t> Liczba zadeklarowanych w arkuszu organizacyjnym placówki miejsc wychowania przedszkolnego uwzględnia dokładną liczbę miejsc utworzonych w projekcie.</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Wydatki na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algn="just"/>
            <a:r>
              <a:rPr lang="pl-PL" b="1" dirty="0" smtClean="0">
                <a:latin typeface="+mn-lt"/>
              </a:rPr>
              <a:t>Możliwe kategorie wydatków związane z tworzeniem nowych miejsc przedszkolnych: </a:t>
            </a:r>
          </a:p>
          <a:p>
            <a:pPr algn="just"/>
            <a:endParaRPr lang="pl-PL" b="1" dirty="0" smtClean="0">
              <a:latin typeface="+mn-lt"/>
            </a:endParaRPr>
          </a:p>
          <a:p>
            <a:pPr lvl="0" algn="just">
              <a:buFont typeface="Wingdings" pitchFamily="2" charset="2"/>
              <a:buChar char="ü"/>
            </a:pPr>
            <a:r>
              <a:rPr lang="pl-PL" dirty="0" smtClean="0">
                <a:latin typeface="+mn-lt"/>
              </a:rPr>
              <a:t>dostosowanie lub </a:t>
            </a:r>
            <a:r>
              <a:rPr lang="pl-PL" b="1" dirty="0" smtClean="0">
                <a:latin typeface="+mn-lt"/>
              </a:rPr>
              <a:t>adaptacja pomieszczeń</a:t>
            </a:r>
            <a:r>
              <a:rPr lang="pl-PL" dirty="0" smtClean="0">
                <a:latin typeface="+mn-lt"/>
              </a:rPr>
              <a:t>, w tym m. in. do wymogów budowlanych, sanitarno-higienicznych, zgodnie z koncepcją uniwersalnego projektowania; </a:t>
            </a:r>
          </a:p>
          <a:p>
            <a:pPr lvl="0" algn="just"/>
            <a:endParaRPr lang="pl-PL" dirty="0" smtClean="0">
              <a:latin typeface="+mn-lt"/>
            </a:endParaRPr>
          </a:p>
          <a:p>
            <a:pPr lvl="0" algn="just">
              <a:buFont typeface="Wingdings" pitchFamily="2" charset="2"/>
              <a:buChar char="ü"/>
            </a:pPr>
            <a:r>
              <a:rPr lang="pl-PL" b="1" dirty="0" smtClean="0">
                <a:latin typeface="+mn-lt"/>
              </a:rPr>
              <a:t>dostosowanie</a:t>
            </a:r>
            <a:r>
              <a:rPr lang="pl-PL" dirty="0" smtClean="0">
                <a:latin typeface="+mn-lt"/>
              </a:rPr>
              <a:t> istniejącej bazy lokalowej przedszkoli do nowo tworzonych miejsc wychowania przedszkolnego; </a:t>
            </a:r>
          </a:p>
          <a:p>
            <a:pPr lvl="0" algn="just"/>
            <a:endParaRPr lang="pl-PL" dirty="0" smtClean="0">
              <a:latin typeface="+mn-lt"/>
            </a:endParaRPr>
          </a:p>
          <a:p>
            <a:pPr lvl="0" algn="just">
              <a:buFont typeface="Wingdings" pitchFamily="2" charset="2"/>
              <a:buChar char="ü"/>
            </a:pPr>
            <a:r>
              <a:rPr lang="pl-PL" b="1" dirty="0" smtClean="0">
                <a:latin typeface="+mn-lt"/>
              </a:rPr>
              <a:t>zakup i montaż wyposażenia</a:t>
            </a:r>
            <a:r>
              <a:rPr lang="pl-PL" dirty="0" smtClean="0">
                <a:latin typeface="+mn-lt"/>
              </a:rPr>
              <a:t>, w tym mebli, wyposażenia wypoczynkowego, sprzętu TIK, oprogramowania; zakup pomocy dydaktycznych, specjalistycznego sprzętu lub narzędzi dostosowanych do rozpoznawania potrzeb rozwojowych i edukacyjnych oraz możliwości psychofizycznych dzieci, wspomagania rozwoju i prowadzenia terapii dzieci ze specjalnymi potrzebami edukacyjnymi; </a:t>
            </a:r>
            <a:br>
              <a:rPr lang="pl-PL" dirty="0" smtClean="0">
                <a:latin typeface="+mn-lt"/>
              </a:rPr>
            </a:br>
            <a:endParaRPr lang="pl-PL" dirty="0" smtClean="0">
              <a:latin typeface="+mn-lt"/>
            </a:endParaRP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Wydatki na nowe miejsca przedszkolne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smtClean="0">
                <a:latin typeface="+mn-lt"/>
              </a:rPr>
              <a:t>budowa, wyposażenie i montaż </a:t>
            </a:r>
            <a:r>
              <a:rPr lang="pl-PL" sz="2000" b="1" dirty="0" smtClean="0">
                <a:latin typeface="+mn-lt"/>
              </a:rPr>
              <a:t>placu zabaw </a:t>
            </a:r>
            <a:r>
              <a:rPr lang="pl-PL" sz="2000" dirty="0" smtClean="0">
                <a:latin typeface="+mn-lt"/>
              </a:rPr>
              <a:t>wraz z bezpieczną nawierzchnią i ogrodzeniem;</a:t>
            </a:r>
          </a:p>
          <a:p>
            <a:pPr lvl="0" algn="just"/>
            <a:endParaRPr lang="pl-PL" sz="2000" dirty="0" smtClean="0">
              <a:latin typeface="+mn-lt"/>
            </a:endParaRPr>
          </a:p>
          <a:p>
            <a:pPr lvl="0" algn="just">
              <a:buFont typeface="Wingdings" pitchFamily="2" charset="2"/>
              <a:buChar char="ü"/>
            </a:pPr>
            <a:r>
              <a:rPr lang="pl-PL" sz="2000" dirty="0" smtClean="0">
                <a:latin typeface="+mn-lt"/>
              </a:rPr>
              <a:t>modyfikacja </a:t>
            </a:r>
            <a:r>
              <a:rPr lang="pl-PL" sz="2000" b="1" dirty="0" smtClean="0">
                <a:latin typeface="+mn-lt"/>
              </a:rPr>
              <a:t>przestrzeni wspierająca rozwój psychoruchowy i poznawczy </a:t>
            </a:r>
            <a:r>
              <a:rPr lang="pl-PL" sz="2000" dirty="0" smtClean="0">
                <a:latin typeface="+mn-lt"/>
              </a:rPr>
              <a:t>dzieci; </a:t>
            </a:r>
          </a:p>
          <a:p>
            <a:pPr lvl="0" algn="just"/>
            <a:endParaRPr lang="pl-PL" sz="2000" dirty="0" smtClean="0">
              <a:latin typeface="+mn-lt"/>
            </a:endParaRPr>
          </a:p>
          <a:p>
            <a:pPr lvl="0" algn="just">
              <a:buFont typeface="Wingdings" pitchFamily="2" charset="2"/>
              <a:buChar char="ü"/>
            </a:pPr>
            <a:r>
              <a:rPr lang="pl-PL" sz="2000" dirty="0" smtClean="0">
                <a:latin typeface="+mn-lt"/>
              </a:rPr>
              <a:t>zapewnienie </a:t>
            </a:r>
            <a:r>
              <a:rPr lang="pl-PL" sz="2000" b="1" dirty="0" smtClean="0">
                <a:latin typeface="+mn-lt"/>
              </a:rPr>
              <a:t>przez okres nie dłuższy niż 12 miesięcy działalności bieżącej</a:t>
            </a:r>
            <a:r>
              <a:rPr lang="pl-PL" sz="2000" dirty="0" smtClean="0">
                <a:latin typeface="+mn-lt"/>
              </a:rPr>
              <a:t> nowo utworzonego miejsca wychowania przedszkolnego, w tym: koszty wynagrodzenia nauczycieli i personelu zatrudnionego w OWP, koszty żywienia dzieci; </a:t>
            </a:r>
          </a:p>
          <a:p>
            <a:pPr lvl="0" algn="just"/>
            <a:endParaRPr lang="pl-PL" sz="2000" dirty="0" smtClean="0">
              <a:latin typeface="+mn-lt"/>
            </a:endParaRPr>
          </a:p>
          <a:p>
            <a:pPr lvl="0" algn="just">
              <a:buFont typeface="Wingdings" pitchFamily="2" charset="2"/>
              <a:buChar char="ü"/>
            </a:pPr>
            <a:r>
              <a:rPr lang="pl-PL" sz="2000" b="1" dirty="0" smtClean="0">
                <a:latin typeface="+mn-lt"/>
              </a:rPr>
              <a:t>inne </a:t>
            </a:r>
            <a:r>
              <a:rPr lang="pl-PL" sz="2000" dirty="0" smtClean="0">
                <a:latin typeface="+mn-lt"/>
              </a:rPr>
              <a:t>wydatki, o ile są niezbędne do uczestnictwa konkretnego dziecka w wychowaniu przedszkolnym oraz prawidłowego funkcjonowania OWP; </a:t>
            </a: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Działalność bieżąca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smtClean="0">
                <a:latin typeface="+mn-lt"/>
              </a:rPr>
              <a:t>zobowiązanie organu prowadzącego we wniosku o dofinansowanie do </a:t>
            </a:r>
            <a:r>
              <a:rPr lang="pl-PL" sz="2000" b="1" dirty="0" smtClean="0">
                <a:latin typeface="+mn-lt"/>
              </a:rPr>
              <a:t>sfinansowania działalności bieżącej wyłącznie ze środków EFS bądź krajowych środków publicznych, przeznaczonych na finansowanie wychowania przedszkolnego.</a:t>
            </a:r>
          </a:p>
          <a:p>
            <a:pPr lvl="0" algn="just">
              <a:buFont typeface="Wingdings" pitchFamily="2" charset="2"/>
              <a:buChar char="ü"/>
            </a:pPr>
            <a:r>
              <a:rPr lang="pl-PL" sz="2000" dirty="0" smtClean="0">
                <a:latin typeface="+mn-lt"/>
              </a:rPr>
              <a:t>wyodrębnienie w harmonogramie rzeczowo-finansowym </a:t>
            </a:r>
            <a:r>
              <a:rPr lang="pl-PL" sz="2000" b="1" dirty="0" smtClean="0">
                <a:latin typeface="+mn-lt"/>
              </a:rPr>
              <a:t>ETAPU działalności bieżącej nowo utworzonych miejsc wychowania przedszkolnego.</a:t>
            </a:r>
            <a:endParaRPr lang="pl-PL" sz="2000" dirty="0" smtClean="0">
              <a:latin typeface="+mn-lt"/>
            </a:endParaRPr>
          </a:p>
          <a:p>
            <a:pPr lvl="0" algn="just">
              <a:buFont typeface="Wingdings" pitchFamily="2" charset="2"/>
              <a:buChar char="ü"/>
            </a:pPr>
            <a:r>
              <a:rPr lang="pl-PL" sz="2000" b="1" dirty="0" smtClean="0">
                <a:latin typeface="+mn-lt"/>
              </a:rPr>
              <a:t>zawarcie deklaracji </a:t>
            </a:r>
            <a:r>
              <a:rPr lang="pl-PL" sz="2000" dirty="0" smtClean="0">
                <a:latin typeface="+mn-lt"/>
              </a:rPr>
              <a:t>w treści wniosku o dofinansowanie </a:t>
            </a:r>
            <a:r>
              <a:rPr lang="pl-PL" sz="2000" b="1" dirty="0" smtClean="0">
                <a:latin typeface="+mn-lt"/>
              </a:rPr>
              <a:t>dotyczącej okresu finansowania </a:t>
            </a:r>
            <a:r>
              <a:rPr lang="pl-PL" sz="2000" dirty="0" smtClean="0">
                <a:latin typeface="+mn-lt"/>
              </a:rPr>
              <a:t>działalności bieżącej nowo utworzonych miejsc wychowania przedszkolnego.</a:t>
            </a:r>
          </a:p>
          <a:p>
            <a:pPr lvl="0" algn="just">
              <a:buFont typeface="Wingdings" pitchFamily="2" charset="2"/>
              <a:buChar char="ü"/>
            </a:pPr>
            <a:r>
              <a:rPr lang="pl-PL" sz="2000" b="1" dirty="0" smtClean="0">
                <a:latin typeface="+mn-lt"/>
              </a:rPr>
              <a:t>zobowiązanie </a:t>
            </a:r>
            <a:r>
              <a:rPr lang="pl-PL" sz="2000" dirty="0" smtClean="0">
                <a:latin typeface="+mn-lt"/>
              </a:rPr>
              <a:t>organu prowadzącego, </a:t>
            </a:r>
            <a:r>
              <a:rPr lang="pl-PL" sz="2000" b="1" dirty="0" smtClean="0">
                <a:latin typeface="+mn-lt"/>
              </a:rPr>
              <a:t>że</a:t>
            </a:r>
            <a:r>
              <a:rPr lang="pl-PL" sz="2000" dirty="0" smtClean="0">
                <a:latin typeface="+mn-lt"/>
              </a:rPr>
              <a:t> </a:t>
            </a:r>
            <a:r>
              <a:rPr lang="pl-PL" sz="2000" b="1" dirty="0" smtClean="0">
                <a:latin typeface="+mn-lt"/>
              </a:rPr>
              <a:t>nie będzie przekazywał Organowi dotującemu comiesięcznej informacji o liczbie dzieci</a:t>
            </a:r>
            <a:r>
              <a:rPr lang="pl-PL" sz="2000" dirty="0" smtClean="0">
                <a:latin typeface="+mn-lt"/>
              </a:rPr>
              <a:t> korzystających z nowo utworzonych miejsc przedszkolnych finansowanych z EFS.</a:t>
            </a:r>
          </a:p>
          <a:p>
            <a:pPr lvl="0" algn="just"/>
            <a:endParaRPr lang="pl-PL" sz="2000" dirty="0" smtClean="0">
              <a:latin typeface="+mn-lt"/>
            </a:endParaRP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Typ B - dodatkowe zajęcia edukacyjne i specjalistyczne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smtClean="0">
                <a:latin typeface="+mn-lt"/>
              </a:rPr>
              <a:t>Wykaz dodatkowych zajęć obejmuje:</a:t>
            </a:r>
          </a:p>
          <a:p>
            <a:pPr marL="342900" lvl="0" indent="-342900" algn="just">
              <a:buFont typeface="+mj-lt"/>
              <a:buAutoNum type="alphaLcParenR"/>
            </a:pPr>
            <a:r>
              <a:rPr lang="pl-PL" b="1" dirty="0" smtClean="0">
                <a:latin typeface="+mn-lt"/>
              </a:rPr>
              <a:t>zajęcia</a:t>
            </a:r>
            <a:r>
              <a:rPr lang="pl-PL" dirty="0" smtClean="0">
                <a:latin typeface="+mn-lt"/>
              </a:rPr>
              <a:t> </a:t>
            </a:r>
            <a:r>
              <a:rPr lang="pl-PL" b="1" dirty="0" smtClean="0">
                <a:latin typeface="+mn-lt"/>
              </a:rPr>
              <a:t>specjalistyczne</a:t>
            </a:r>
            <a:r>
              <a:rPr lang="pl-PL" dirty="0" smtClean="0">
                <a:latin typeface="+mn-lt"/>
              </a:rPr>
              <a:t> takie jak: </a:t>
            </a:r>
            <a:r>
              <a:rPr lang="pl-PL" b="1" dirty="0" smtClean="0">
                <a:latin typeface="+mn-lt"/>
              </a:rPr>
              <a:t>korekcyjno-kompensacyjne</a:t>
            </a:r>
            <a:r>
              <a:rPr lang="pl-PL" dirty="0" smtClean="0">
                <a:latin typeface="+mn-lt"/>
              </a:rPr>
              <a:t>, </a:t>
            </a:r>
            <a:r>
              <a:rPr lang="pl-PL" b="1" dirty="0" smtClean="0">
                <a:latin typeface="+mn-lt"/>
              </a:rPr>
              <a:t>logopedyczne</a:t>
            </a:r>
            <a:r>
              <a:rPr lang="pl-PL" dirty="0" smtClean="0">
                <a:latin typeface="+mn-lt"/>
              </a:rPr>
              <a:t>, </a:t>
            </a:r>
            <a:r>
              <a:rPr lang="pl-PL" b="1" dirty="0" smtClean="0">
                <a:latin typeface="+mn-lt"/>
              </a:rPr>
              <a:t>socjoterapeutyczne</a:t>
            </a:r>
            <a:r>
              <a:rPr lang="pl-PL" dirty="0" smtClean="0">
                <a:latin typeface="+mn-lt"/>
              </a:rPr>
              <a:t> oraz </a:t>
            </a:r>
            <a:r>
              <a:rPr lang="pl-PL" b="1" dirty="0" smtClean="0">
                <a:latin typeface="+mn-lt"/>
              </a:rPr>
              <a:t>inne zajęcia o charakterze terapeutycznym</a:t>
            </a:r>
            <a:r>
              <a:rPr lang="pl-PL" dirty="0" smtClean="0">
                <a:latin typeface="+mn-lt"/>
              </a:rPr>
              <a:t>;</a:t>
            </a:r>
          </a:p>
          <a:p>
            <a:pPr marL="342900" lvl="0" indent="-342900" algn="just">
              <a:buFont typeface="+mj-lt"/>
              <a:buAutoNum type="alphaLcParenR"/>
            </a:pPr>
            <a:r>
              <a:rPr lang="pl-PL" b="1" dirty="0" smtClean="0">
                <a:latin typeface="+mn-lt"/>
              </a:rPr>
              <a:t>zajęcia w ramach wczesnego wspomagania rozwoju </a:t>
            </a:r>
            <a:r>
              <a:rPr lang="pl-PL" dirty="0" smtClean="0">
                <a:latin typeface="+mn-lt"/>
              </a:rPr>
              <a:t>w rozumieniu ustawy </a:t>
            </a:r>
            <a:br>
              <a:rPr lang="pl-PL" dirty="0" smtClean="0">
                <a:latin typeface="+mn-lt"/>
              </a:rPr>
            </a:br>
            <a:r>
              <a:rPr lang="pl-PL" dirty="0" smtClean="0">
                <a:latin typeface="+mn-lt"/>
              </a:rPr>
              <a:t>o systemie oświaty;</a:t>
            </a:r>
          </a:p>
          <a:p>
            <a:pPr marL="342900" lvl="0" indent="-342900" algn="just">
              <a:buFont typeface="+mj-lt"/>
              <a:buAutoNum type="alphaLcParenR"/>
            </a:pPr>
            <a:r>
              <a:rPr lang="pl-PL" b="1" dirty="0" smtClean="0">
                <a:latin typeface="+mn-lt"/>
              </a:rPr>
              <a:t>zajęcia</a:t>
            </a:r>
            <a:r>
              <a:rPr lang="pl-PL" dirty="0" smtClean="0">
                <a:latin typeface="+mn-lt"/>
              </a:rPr>
              <a:t> </a:t>
            </a:r>
            <a:r>
              <a:rPr lang="pl-PL" b="1" dirty="0" smtClean="0">
                <a:latin typeface="+mn-lt"/>
              </a:rPr>
              <a:t>stymulujące</a:t>
            </a:r>
            <a:r>
              <a:rPr lang="pl-PL" dirty="0" smtClean="0">
                <a:latin typeface="+mn-lt"/>
              </a:rPr>
              <a:t> rozwój psychoruchowy </a:t>
            </a:r>
            <a:r>
              <a:rPr lang="pl-PL" b="1" dirty="0" smtClean="0">
                <a:latin typeface="+mn-lt"/>
              </a:rPr>
              <a:t>np. gimnastyka korekcyjna</a:t>
            </a:r>
            <a:r>
              <a:rPr lang="pl-PL" dirty="0" smtClean="0">
                <a:latin typeface="+mn-lt"/>
              </a:rPr>
              <a:t>;</a:t>
            </a:r>
          </a:p>
          <a:p>
            <a:pPr marL="342900" lvl="0" indent="-342900" algn="just">
              <a:buFont typeface="+mj-lt"/>
              <a:buAutoNum type="alphaLcParenR"/>
            </a:pPr>
            <a:r>
              <a:rPr lang="pl-PL" b="1" dirty="0" smtClean="0">
                <a:latin typeface="+mn-lt"/>
              </a:rPr>
              <a:t>zajęcia rozwijające kompetencje społeczno-emocjonalne</a:t>
            </a:r>
            <a:r>
              <a:rPr lang="pl-PL" dirty="0" smtClean="0">
                <a:latin typeface="+mn-lt"/>
              </a:rPr>
              <a:t>;</a:t>
            </a:r>
          </a:p>
          <a:p>
            <a:pPr marL="342900" lvl="0" indent="-342900" algn="just">
              <a:buFont typeface="+mj-lt"/>
              <a:buAutoNum type="alphaLcParenR"/>
            </a:pPr>
            <a:r>
              <a:rPr lang="pl-PL" b="1" dirty="0" smtClean="0">
                <a:latin typeface="+mn-lt"/>
              </a:rPr>
              <a:t>zajęcia rozwijające </a:t>
            </a:r>
            <a:r>
              <a:rPr lang="pl-PL" dirty="0" smtClean="0">
                <a:latin typeface="+mn-lt"/>
              </a:rPr>
              <a:t>u dzieci w wieku przedszkolnym </a:t>
            </a:r>
            <a:r>
              <a:rPr lang="pl-PL" b="1" dirty="0" smtClean="0">
                <a:latin typeface="+mn-lt"/>
              </a:rPr>
              <a:t>kompetencje kluczowe </a:t>
            </a:r>
            <a:r>
              <a:rPr lang="pl-PL" dirty="0" smtClean="0">
                <a:latin typeface="+mn-lt"/>
              </a:rPr>
              <a:t>niezbędne na rynku pracy </a:t>
            </a:r>
            <a:r>
              <a:rPr lang="pl-PL" dirty="0" err="1" smtClean="0">
                <a:latin typeface="+mn-lt"/>
              </a:rPr>
              <a:t>tj</a:t>
            </a:r>
            <a:r>
              <a:rPr lang="pl-PL" dirty="0" smtClean="0">
                <a:latin typeface="+mn-lt"/>
              </a:rPr>
              <a:t>: </a:t>
            </a:r>
          </a:p>
          <a:p>
            <a:pPr marL="342900" lvl="0" indent="-342900" algn="just">
              <a:buFont typeface="Wingdings" pitchFamily="2" charset="2"/>
              <a:buChar char="ü"/>
            </a:pPr>
            <a:r>
              <a:rPr lang="pl-PL" sz="1400" dirty="0" smtClean="0">
                <a:latin typeface="+mn-lt"/>
              </a:rPr>
              <a:t>porozumiewanie się w językach obcych, </a:t>
            </a:r>
          </a:p>
          <a:p>
            <a:pPr marL="342900" lvl="0" indent="-342900" algn="just">
              <a:buFont typeface="Wingdings" pitchFamily="2" charset="2"/>
              <a:buChar char="ü"/>
            </a:pPr>
            <a:r>
              <a:rPr lang="pl-PL" sz="1400" dirty="0" smtClean="0">
                <a:latin typeface="+mn-lt"/>
              </a:rPr>
              <a:t>kompetencje matematyczne,</a:t>
            </a:r>
          </a:p>
          <a:p>
            <a:pPr marL="342900" lvl="0" indent="-342900" algn="just">
              <a:buFont typeface="Wingdings" pitchFamily="2" charset="2"/>
              <a:buChar char="ü"/>
            </a:pPr>
            <a:r>
              <a:rPr lang="pl-PL" sz="1400" dirty="0" smtClean="0">
                <a:latin typeface="+mn-lt"/>
              </a:rPr>
              <a:t>podstawowe kompetencje naukowo-techniczne, </a:t>
            </a:r>
          </a:p>
          <a:p>
            <a:pPr marL="342900" lvl="0" indent="-342900" algn="just">
              <a:buFont typeface="Wingdings" pitchFamily="2" charset="2"/>
              <a:buChar char="ü"/>
            </a:pPr>
            <a:r>
              <a:rPr lang="pl-PL" sz="1400" dirty="0" smtClean="0">
                <a:latin typeface="+mn-lt"/>
              </a:rPr>
              <a:t>kompetencje informatyczne, </a:t>
            </a:r>
          </a:p>
          <a:p>
            <a:pPr marL="342900" lvl="0" indent="-342900" algn="just">
              <a:buFont typeface="Wingdings" pitchFamily="2" charset="2"/>
              <a:buChar char="ü"/>
            </a:pPr>
            <a:r>
              <a:rPr lang="pl-PL" sz="1400" dirty="0" smtClean="0">
                <a:latin typeface="+mn-lt"/>
              </a:rPr>
              <a:t>umiejętność uczenia się, </a:t>
            </a:r>
          </a:p>
          <a:p>
            <a:pPr marL="342900" lvl="0" indent="-342900" algn="just">
              <a:buFont typeface="Wingdings" pitchFamily="2" charset="2"/>
              <a:buChar char="ü"/>
            </a:pPr>
            <a:r>
              <a:rPr lang="pl-PL" sz="1400" dirty="0" smtClean="0">
                <a:latin typeface="+mn-lt"/>
              </a:rPr>
              <a:t>kompetencje społeczne, inicjatywność i przedsiębiorczość,</a:t>
            </a:r>
          </a:p>
          <a:p>
            <a:pPr marL="342900" lvl="0" indent="-342900" algn="just">
              <a:buFont typeface="Wingdings" pitchFamily="2" charset="2"/>
              <a:buChar char="ü"/>
            </a:pPr>
            <a:r>
              <a:rPr lang="pl-PL" sz="1400" dirty="0" smtClean="0">
                <a:latin typeface="+mn-lt"/>
              </a:rPr>
              <a:t>właściwe postawy/umiejętności (kreatywności, innowacyjności, pracy zespołowej </a:t>
            </a:r>
            <a:br>
              <a:rPr lang="pl-PL" sz="1400" dirty="0" smtClean="0">
                <a:latin typeface="+mn-lt"/>
              </a:rPr>
            </a:br>
            <a:r>
              <a:rPr lang="pl-PL" sz="1400" dirty="0" smtClean="0">
                <a:latin typeface="+mn-lt"/>
              </a:rPr>
              <a:t>oraz pobudzające ciekawość świata).</a:t>
            </a:r>
          </a:p>
          <a:p>
            <a:r>
              <a:rPr lang="pl-PL" sz="1200" dirty="0" smtClean="0">
                <a:latin typeface="+mn-lt"/>
              </a:rPr>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Zajęcia rozwijające kompetencje kluczowe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sz="1600" b="1" dirty="0" smtClean="0">
                <a:latin typeface="+mn-lt"/>
              </a:rPr>
              <a:t>Zajęcia rozwijające kompetencje kluczowe niezbędne na rynku pracy oraz właściwe postawy/umiejętności (kreatywności, innowacyjności, pracy zespołowej </a:t>
            </a:r>
            <a:br>
              <a:rPr lang="pl-PL" sz="1600" b="1" dirty="0" smtClean="0">
                <a:latin typeface="+mn-lt"/>
              </a:rPr>
            </a:br>
            <a:r>
              <a:rPr lang="pl-PL" sz="1600" b="1" dirty="0" smtClean="0">
                <a:latin typeface="+mn-lt"/>
              </a:rPr>
              <a:t>oraz pobudzające ciekawość świata) mogą być realizowane w szczególności poprzez:</a:t>
            </a:r>
          </a:p>
          <a:p>
            <a:pPr algn="just"/>
            <a:endParaRPr lang="pl-PL" sz="1600" b="1"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projektów edukacyjnych </a:t>
            </a:r>
            <a:r>
              <a:rPr lang="pl-PL" sz="1400" dirty="0" smtClean="0">
                <a:latin typeface="+mn-lt"/>
              </a:rPr>
              <a:t>w OWP;</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dodatkowych zajęć dydaktyczno-wychowawczych </a:t>
            </a:r>
            <a:r>
              <a:rPr lang="pl-PL" sz="1400" dirty="0" smtClean="0">
                <a:latin typeface="+mn-lt"/>
              </a:rPr>
              <a:t>służących wyrównywaniu dysproporcji edukacyjnych w trakcie procesu kształcenia dla dzieci w wieku przedszkolnym mających trudności </a:t>
            </a:r>
            <a:br>
              <a:rPr lang="pl-PL" sz="1400" dirty="0" smtClean="0">
                <a:latin typeface="+mn-lt"/>
              </a:rPr>
            </a:br>
            <a:r>
              <a:rPr lang="pl-PL" sz="1400" dirty="0" smtClean="0">
                <a:latin typeface="+mn-lt"/>
              </a:rPr>
              <a:t>w spełnianiu wymagań edukacyjnych, wynikających z podstawy programowej kształcenia przedszkolnego dla danego etapu edukacyjnego;</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różnych form rozwijających uzdolnienia </a:t>
            </a:r>
            <a:r>
              <a:rPr lang="pl-PL" sz="1400" dirty="0" smtClean="0">
                <a:latin typeface="+mn-lt"/>
              </a:rPr>
              <a:t>w wieku przedszkolnym;</a:t>
            </a:r>
          </a:p>
          <a:p>
            <a:pPr lvl="0" algn="just"/>
            <a:endParaRPr lang="pl-PL" sz="1400" dirty="0" smtClean="0">
              <a:latin typeface="+mn-lt"/>
            </a:endParaRPr>
          </a:p>
          <a:p>
            <a:pPr lvl="0" algn="just">
              <a:buFont typeface="Wingdings" pitchFamily="2" charset="2"/>
              <a:buChar char="ü"/>
            </a:pPr>
            <a:r>
              <a:rPr lang="pl-PL" sz="1400" dirty="0" smtClean="0">
                <a:latin typeface="+mn-lt"/>
              </a:rPr>
              <a:t>organizację </a:t>
            </a:r>
            <a:r>
              <a:rPr lang="pl-PL" sz="1400" b="1" dirty="0" smtClean="0">
                <a:latin typeface="+mn-lt"/>
              </a:rPr>
              <a:t>kółek zainteresowań, warsztatów, laboratoriów </a:t>
            </a:r>
            <a:r>
              <a:rPr lang="pl-PL" sz="1400" dirty="0" smtClean="0">
                <a:latin typeface="+mn-lt"/>
              </a:rPr>
              <a:t>dla dzieci w wieku przedszkolnym;</a:t>
            </a:r>
          </a:p>
          <a:p>
            <a:pPr lvl="0" algn="just"/>
            <a:endParaRPr lang="pl-PL" sz="1400" dirty="0" smtClean="0">
              <a:latin typeface="+mn-lt"/>
            </a:endParaRPr>
          </a:p>
          <a:p>
            <a:pPr lvl="0" algn="just">
              <a:buFont typeface="Wingdings" pitchFamily="2" charset="2"/>
              <a:buChar char="ü"/>
            </a:pPr>
            <a:r>
              <a:rPr lang="pl-PL" sz="1400" dirty="0" smtClean="0">
                <a:latin typeface="+mn-lt"/>
              </a:rPr>
              <a:t>wykorzystanie </a:t>
            </a:r>
            <a:r>
              <a:rPr lang="pl-PL" sz="1400" b="1" dirty="0" smtClean="0">
                <a:latin typeface="+mn-lt"/>
              </a:rPr>
              <a:t>narzędzi, metod lub form pracy </a:t>
            </a:r>
            <a:r>
              <a:rPr lang="pl-PL" sz="1400" dirty="0" smtClean="0">
                <a:latin typeface="+mn-lt"/>
              </a:rPr>
              <a:t>wypracowanych w ramach projektów, </a:t>
            </a:r>
            <a:br>
              <a:rPr lang="pl-PL" sz="1400" dirty="0" smtClean="0">
                <a:latin typeface="+mn-lt"/>
              </a:rPr>
            </a:br>
            <a:r>
              <a:rPr lang="pl-PL" sz="1400" dirty="0" smtClean="0">
                <a:latin typeface="+mn-lt"/>
              </a:rPr>
              <a:t>w tym pozytywnie </a:t>
            </a:r>
            <a:r>
              <a:rPr lang="pl-PL" sz="1400" dirty="0" err="1" smtClean="0">
                <a:latin typeface="+mn-lt"/>
              </a:rPr>
              <a:t>zwalidowanych</a:t>
            </a:r>
            <a:r>
              <a:rPr lang="pl-PL" sz="1400" dirty="0" smtClean="0">
                <a:latin typeface="+mn-lt"/>
              </a:rPr>
              <a:t> produktów projektów innowacyjnych, </a:t>
            </a:r>
            <a:r>
              <a:rPr lang="pl-PL" sz="1400" b="1" dirty="0" smtClean="0">
                <a:latin typeface="+mn-lt"/>
              </a:rPr>
              <a:t>zrealizowanych </a:t>
            </a:r>
            <a:br>
              <a:rPr lang="pl-PL" sz="1400" b="1" dirty="0" smtClean="0">
                <a:latin typeface="+mn-lt"/>
              </a:rPr>
            </a:br>
            <a:r>
              <a:rPr lang="pl-PL" sz="1400" b="1" dirty="0" smtClean="0">
                <a:latin typeface="+mn-lt"/>
              </a:rPr>
              <a:t>w latach 2007-2013 w ramach POKL</a:t>
            </a:r>
            <a:r>
              <a:rPr lang="pl-PL" sz="1400" dirty="0" smtClean="0">
                <a:latin typeface="+mn-lt"/>
              </a:rPr>
              <a:t>;</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zajęć organizowanych poza OWP</a:t>
            </a:r>
            <a:r>
              <a:rPr lang="pl-PL" sz="1400" dirty="0" smtClean="0">
                <a:latin typeface="+mn-lt"/>
              </a:rPr>
              <a:t>.</a:t>
            </a:r>
          </a:p>
          <a:p>
            <a:pPr algn="just"/>
            <a:r>
              <a:rPr lang="pl-PL" sz="1200" dirty="0" smtClean="0">
                <a:latin typeface="+mn-lt"/>
              </a:rPr>
              <a:t> </a:t>
            </a:r>
          </a:p>
          <a:p>
            <a:pPr lvl="0" algn="just"/>
            <a:endParaRPr lang="pl-PL" sz="1200" dirty="0" smtClean="0">
              <a:latin typeface="+mn-lt"/>
            </a:endParaRPr>
          </a:p>
          <a:p>
            <a:pPr marL="342900" indent="-342900"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smtClean="0"/>
          </a:p>
          <a:p>
            <a:endParaRPr lang="pl-PL" sz="1600" b="1" i="1" dirty="0"/>
          </a:p>
          <a:p>
            <a:pPr algn="ctr"/>
            <a:r>
              <a:rPr lang="pl-PL" b="1" dirty="0" smtClean="0">
                <a:latin typeface="+mn-lt"/>
              </a:rPr>
              <a:t>Zarząd Województwa Dolnośląskiego jako Instytucja Zarządzająca RPO WD oraz Gmina Wałbrzych jako Instytucja Pośrednicząca RPO WD w ramach instrumentu ZIT AW</a:t>
            </a:r>
          </a:p>
          <a:p>
            <a:pPr algn="ctr"/>
            <a:endParaRPr lang="pl-PL" b="1" dirty="0" smtClean="0">
              <a:latin typeface="+mn-lt"/>
            </a:endParaRPr>
          </a:p>
          <a:p>
            <a:pPr algn="ctr"/>
            <a:r>
              <a:rPr lang="pl-PL" b="1" dirty="0" smtClean="0">
                <a:latin typeface="+mn-lt"/>
              </a:rPr>
              <a:t>IZ RPO WD wspólnie z IP RPO WD</a:t>
            </a:r>
          </a:p>
          <a:p>
            <a:pPr algn="ctr"/>
            <a:r>
              <a:rPr lang="pl-PL" b="1" dirty="0">
                <a:latin typeface="+mn-lt"/>
              </a:rPr>
              <a:t>pełnią</a:t>
            </a:r>
            <a:r>
              <a:rPr lang="pl-PL" b="1" dirty="0" smtClean="0">
                <a:latin typeface="+mn-lt"/>
              </a:rPr>
              <a:t> rolę </a:t>
            </a:r>
          </a:p>
          <a:p>
            <a:pPr algn="ctr"/>
            <a:r>
              <a:rPr lang="pl-PL" b="1" dirty="0" smtClean="0">
                <a:latin typeface="+mn-lt"/>
              </a:rPr>
              <a:t>Instytucji Organizującej Konkurs (IOK)  </a:t>
            </a:r>
          </a:p>
          <a:p>
            <a:pPr algn="ctr"/>
            <a:endParaRPr lang="pl-PL" b="1" dirty="0">
              <a:latin typeface="+mn-lt"/>
            </a:endParaRPr>
          </a:p>
          <a:p>
            <a:pPr algn="ctr"/>
            <a:endParaRPr lang="pl-PL" b="1" dirty="0" smtClean="0">
              <a:latin typeface="+mn-lt"/>
            </a:endParaRPr>
          </a:p>
          <a:p>
            <a:pPr algn="ctr"/>
            <a:endParaRPr lang="pl-PL" b="1" dirty="0">
              <a:latin typeface="+mn-lt"/>
            </a:endParaRPr>
          </a:p>
          <a:p>
            <a:pPr algn="ctr"/>
            <a:r>
              <a:rPr lang="pl-PL" b="1" dirty="0" smtClean="0">
                <a:latin typeface="+mn-lt"/>
              </a:rPr>
              <a:t>Zadania związane z naborem wniosków realizuje Departament Funduszy Europejskich w Urzędzie Marszałkowskim Województwa Dolnośląskiego  </a:t>
            </a:r>
            <a:br>
              <a:rPr lang="pl-PL" b="1" dirty="0" smtClean="0">
                <a:latin typeface="+mn-lt"/>
              </a:rPr>
            </a:br>
            <a:r>
              <a:rPr lang="pl-PL" b="1" dirty="0" smtClean="0">
                <a:latin typeface="+mn-lt"/>
              </a:rPr>
              <a:t>  z siedzibą we Wrocławiu, ul. Mazowiecka 17</a:t>
            </a:r>
          </a:p>
          <a:p>
            <a:pPr algn="ctr"/>
            <a:endParaRPr lang="pl-PL" sz="1600" dirty="0"/>
          </a:p>
          <a:p>
            <a:pPr algn="ctr"/>
            <a:endParaRPr lang="pl-PL" sz="1600" b="1" dirty="0" smtClean="0">
              <a:latin typeface="+mn-lt"/>
              <a:cs typeface="Arial" pitchFamily="34" charset="0"/>
            </a:endParaRPr>
          </a:p>
          <a:p>
            <a:pPr algn="ctr"/>
            <a:endParaRPr lang="pl-PL" sz="2000" b="1" dirty="0" smtClean="0">
              <a:latin typeface="+mn-lt"/>
            </a:endParaRPr>
          </a:p>
          <a:p>
            <a:pPr algn="ctr"/>
            <a:endParaRPr lang="pl-PL" sz="2000" b="1" dirty="0" smtClean="0">
              <a:latin typeface="+mn-lt"/>
              <a:cs typeface="Arial" pitchFamily="34" charset="0"/>
            </a:endParaRPr>
          </a:p>
          <a:p>
            <a:endParaRPr lang="pl-PL" b="1" dirty="0" smtClean="0"/>
          </a:p>
        </p:txBody>
      </p:sp>
      <p:sp>
        <p:nvSpPr>
          <p:cNvPr id="6" name="Tytuł 3"/>
          <p:cNvSpPr txBox="1">
            <a:spLocks/>
          </p:cNvSpPr>
          <p:nvPr/>
        </p:nvSpPr>
        <p:spPr>
          <a:xfrm>
            <a:off x="457200" y="1045179"/>
            <a:ext cx="8229600" cy="647548"/>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800" b="1" i="0" u="none" strike="noStrike" kern="1200" cap="none" spc="0" normalizeH="0" baseline="0" noProof="0" dirty="0" smtClean="0">
                <a:ln>
                  <a:noFill/>
                </a:ln>
                <a:solidFill>
                  <a:schemeClr val="tx1"/>
                </a:solidFill>
                <a:effectLst/>
                <a:uLnTx/>
                <a:uFillTx/>
                <a:latin typeface="+mj-lt"/>
                <a:ea typeface="+mj-ea"/>
                <a:cs typeface="+mj-cs"/>
              </a:rPr>
              <a:t>Konkurs ogłasza:</a:t>
            </a:r>
            <a:endParaRPr kumimoji="0" lang="pl-PL"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3227931888"/>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Diagnoza w zakresie zapotrzebowania </a:t>
            </a:r>
            <a:br>
              <a:rPr lang="pl-PL" sz="2800" b="1" dirty="0" smtClean="0"/>
            </a:br>
            <a:r>
              <a:rPr lang="pl-PL" sz="2800" b="1" dirty="0" smtClean="0"/>
              <a:t>na dodatkowe zajęcia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buFont typeface="Wingdings" pitchFamily="2" charset="2"/>
              <a:buChar char="ü"/>
            </a:pPr>
            <a:r>
              <a:rPr lang="pl-PL" sz="7200" b="1" dirty="0" smtClean="0">
                <a:latin typeface="+mn-lt"/>
              </a:rPr>
              <a:t>diagnozować deficyty w edukacji przedszkolnej w konkretnej gminie/mieście</a:t>
            </a:r>
            <a:r>
              <a:rPr lang="pl-PL" sz="7200" dirty="0" smtClean="0">
                <a:latin typeface="+mn-lt"/>
              </a:rPr>
              <a:t>, z uwzględnieniem </a:t>
            </a:r>
            <a:r>
              <a:rPr lang="pl-PL" sz="7200" b="1" dirty="0" smtClean="0">
                <a:latin typeface="+mn-lt"/>
              </a:rPr>
              <a:t>możliwości ich kontynuacji</a:t>
            </a:r>
            <a:r>
              <a:rPr lang="pl-PL" sz="7200" dirty="0" smtClean="0">
                <a:latin typeface="+mn-lt"/>
              </a:rPr>
              <a:t>, np. przez nauczycieli OWP po zakończeniu realizacji projektu;</a:t>
            </a:r>
          </a:p>
          <a:p>
            <a:pPr algn="just">
              <a:buFont typeface="Wingdings" pitchFamily="2" charset="2"/>
              <a:buChar char="ü"/>
            </a:pPr>
            <a:endParaRPr lang="pl-PL" sz="7200" dirty="0" smtClean="0">
              <a:latin typeface="+mn-lt"/>
            </a:endParaRPr>
          </a:p>
          <a:p>
            <a:pPr algn="just">
              <a:buFont typeface="Wingdings" pitchFamily="2" charset="2"/>
              <a:buChar char="ü"/>
            </a:pPr>
            <a:r>
              <a:rPr lang="pl-PL" sz="7200" dirty="0" smtClean="0">
                <a:latin typeface="+mn-lt"/>
              </a:rPr>
              <a:t>diagnozować </a:t>
            </a:r>
            <a:r>
              <a:rPr lang="pl-PL" sz="7200" b="1" dirty="0" smtClean="0">
                <a:latin typeface="+mn-lt"/>
              </a:rPr>
              <a:t>zapotrzebowanie danego OWP</a:t>
            </a:r>
            <a:r>
              <a:rPr lang="pl-PL" sz="7200" dirty="0" smtClean="0">
                <a:latin typeface="+mn-lt"/>
              </a:rPr>
              <a:t>; </a:t>
            </a:r>
          </a:p>
          <a:p>
            <a:pPr algn="just">
              <a:buFont typeface="Wingdings" pitchFamily="2" charset="2"/>
              <a:buChar char="ü"/>
            </a:pPr>
            <a:endParaRPr lang="pl-PL" sz="7200" i="1"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przygotowana i przeprowadzona przez OWP</a:t>
            </a:r>
            <a:r>
              <a:rPr lang="pl-PL" sz="7200" dirty="0" smtClean="0">
                <a:latin typeface="+mn-lt"/>
              </a:rPr>
              <a:t>, szkołę, placówkę systemu oświaty lub inny podmiot prowadzący działalność o charakterze edukacyjnym lub badawczym. Podmiot przeprowadzający diagnozę ma możliwość skorzystania ze wsparcia instytucji systemu wspomagania pracy OWP lub szkół, tj. placówki doskonalenia nauczycieli, poradni psychologiczno-pedagogicznej, biblioteki pedagogicznej;</a:t>
            </a:r>
          </a:p>
          <a:p>
            <a:pPr algn="just"/>
            <a:endParaRPr lang="pl-PL" sz="7200"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zatwierdzona przez organ prowadzący przed złożeniem wniosku o dofinansowanie</a:t>
            </a:r>
            <a:r>
              <a:rPr lang="pl-PL" sz="7200" dirty="0" smtClean="0">
                <a:latin typeface="+mn-lt"/>
              </a:rPr>
              <a:t>;</a:t>
            </a:r>
          </a:p>
          <a:p>
            <a:pPr algn="just"/>
            <a:endParaRPr lang="pl-PL" sz="7200" dirty="0" smtClean="0">
              <a:latin typeface="+mn-lt"/>
            </a:endParaRPr>
          </a:p>
          <a:p>
            <a:pPr algn="just">
              <a:buFont typeface="Wingdings" pitchFamily="2" charset="2"/>
              <a:buChar char="ü"/>
            </a:pPr>
            <a:r>
              <a:rPr lang="pl-PL" sz="7200" b="1" dirty="0" smtClean="0">
                <a:latin typeface="+mn-lt"/>
              </a:rPr>
              <a:t>być dostępna </a:t>
            </a:r>
            <a:r>
              <a:rPr lang="pl-PL" sz="7200" dirty="0" smtClean="0">
                <a:latin typeface="+mn-lt"/>
              </a:rPr>
              <a:t>m.in. podczas kontroli projektu przez IZ RPO WD (nie jest załączana do wniosku o dofinansowanie);</a:t>
            </a:r>
          </a:p>
          <a:p>
            <a:pPr algn="just"/>
            <a:r>
              <a:rPr lang="pl-PL" sz="7200" b="1" dirty="0" smtClean="0">
                <a:solidFill>
                  <a:srgbClr val="FF0000"/>
                </a:solidFill>
                <a:latin typeface="+mn-lt"/>
              </a:rPr>
              <a:t>Najważniejsze wnioski z </a:t>
            </a:r>
            <a:r>
              <a:rPr lang="pl-PL" sz="7200" b="1" i="1" dirty="0" smtClean="0">
                <a:solidFill>
                  <a:srgbClr val="FF0000"/>
                </a:solidFill>
                <a:latin typeface="+mn-lt"/>
              </a:rPr>
              <a:t>Diagnozy</a:t>
            </a:r>
            <a:r>
              <a:rPr lang="pl-PL" sz="7200" b="1" dirty="0" smtClean="0">
                <a:solidFill>
                  <a:srgbClr val="FF0000"/>
                </a:solidFill>
                <a:latin typeface="+mn-lt"/>
              </a:rPr>
              <a:t> powinny być zawarte w części </a:t>
            </a:r>
            <a:r>
              <a:rPr lang="pl-PL" sz="7200" b="1" i="1" dirty="0" smtClean="0">
                <a:solidFill>
                  <a:srgbClr val="FF0000"/>
                </a:solidFill>
                <a:latin typeface="+mn-lt"/>
              </a:rPr>
              <a:t>3.1.1 Uzasadnienie potrzeby realizacji projektu</a:t>
            </a:r>
            <a:r>
              <a:rPr lang="pl-PL" sz="7200" b="1" dirty="0" smtClean="0">
                <a:solidFill>
                  <a:srgbClr val="FF0000"/>
                </a:solidFill>
                <a:latin typeface="+mn-lt"/>
              </a:rPr>
              <a:t> we wniosku o dofinansowanie. </a:t>
            </a: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Dla kogo zajęcia dodatkowe?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lnSpcReduction="10000"/>
          </a:bodyPr>
          <a:lstStyle/>
          <a:p>
            <a:pPr algn="just"/>
            <a:endParaRPr lang="pl-PL" sz="1900" dirty="0" smtClean="0">
              <a:latin typeface="+mn-lt"/>
            </a:endParaRPr>
          </a:p>
          <a:p>
            <a:pPr algn="just">
              <a:buFont typeface="Wingdings" pitchFamily="2" charset="2"/>
              <a:buChar char="ü"/>
            </a:pPr>
            <a:r>
              <a:rPr lang="pl-PL" sz="1900" b="1" dirty="0" smtClean="0">
                <a:latin typeface="+mn-lt"/>
              </a:rPr>
              <a:t>mogą być adresowane do wszystkich dzieci danego OWP</a:t>
            </a:r>
            <a:r>
              <a:rPr lang="pl-PL" sz="1900" dirty="0" smtClean="0">
                <a:latin typeface="+mn-lt"/>
              </a:rPr>
              <a:t>, niezależnie </a:t>
            </a:r>
            <a:br>
              <a:rPr lang="pl-PL" sz="1900" dirty="0" smtClean="0">
                <a:latin typeface="+mn-lt"/>
              </a:rPr>
            </a:br>
            <a:r>
              <a:rPr lang="pl-PL" sz="1900" dirty="0" smtClean="0">
                <a:latin typeface="+mn-lt"/>
              </a:rPr>
              <a:t>od liczby nowo utworzonych miejsc przedszkolnych, </a:t>
            </a:r>
            <a:r>
              <a:rPr lang="pl-PL" sz="1900" b="1" dirty="0" smtClean="0">
                <a:latin typeface="+mn-lt"/>
              </a:rPr>
              <a:t>pod warunkiem</a:t>
            </a:r>
            <a:r>
              <a:rPr lang="pl-PL" sz="1900" dirty="0" smtClean="0">
                <a:latin typeface="+mn-lt"/>
              </a:rPr>
              <a:t>, </a:t>
            </a:r>
            <a:br>
              <a:rPr lang="pl-PL" sz="1900" dirty="0" smtClean="0">
                <a:latin typeface="+mn-lt"/>
              </a:rPr>
            </a:br>
            <a:r>
              <a:rPr lang="pl-PL" sz="1900" b="1" dirty="0" smtClean="0">
                <a:latin typeface="+mn-lt"/>
              </a:rPr>
              <a:t>że w analogicznym zakresie obszarowym</a:t>
            </a:r>
            <a:r>
              <a:rPr lang="pl-PL" sz="1900" dirty="0" smtClean="0">
                <a:latin typeface="+mn-lt"/>
              </a:rPr>
              <a:t> co do treści i odbiorców, </a:t>
            </a:r>
            <a:br>
              <a:rPr lang="pl-PL" sz="1900" dirty="0" smtClean="0">
                <a:latin typeface="+mn-lt"/>
              </a:rPr>
            </a:br>
            <a:r>
              <a:rPr lang="pl-PL" sz="1900" b="1" dirty="0" smtClean="0">
                <a:latin typeface="+mn-lt"/>
              </a:rPr>
              <a:t>nie były finansowane od co najmniej 12 miesięcy </a:t>
            </a:r>
            <a:r>
              <a:rPr lang="pl-PL" sz="1900" dirty="0" smtClean="0">
                <a:latin typeface="+mn-lt"/>
              </a:rPr>
              <a:t>poprzedzających złożenie wniosku o dofinansowanie projektu (średniomiesięcznie). </a:t>
            </a:r>
          </a:p>
          <a:p>
            <a:pPr algn="just"/>
            <a:endParaRPr lang="pl-PL" sz="1900" dirty="0" smtClean="0">
              <a:latin typeface="+mn-lt"/>
            </a:endParaRPr>
          </a:p>
          <a:p>
            <a:pPr algn="just">
              <a:buFont typeface="Wingdings" pitchFamily="2" charset="2"/>
              <a:buChar char="ü"/>
            </a:pPr>
            <a:r>
              <a:rPr lang="pl-PL" sz="1900" b="1" dirty="0" smtClean="0">
                <a:latin typeface="+mn-lt"/>
              </a:rPr>
              <a:t>jeśli w okresie od co najmniej 12 miesięcy </a:t>
            </a:r>
            <a:r>
              <a:rPr lang="pl-PL" sz="1900" dirty="0" smtClean="0">
                <a:latin typeface="+mn-lt"/>
              </a:rPr>
              <a:t>poprzedzających złożenie wniosku o dofinansowanie, </a:t>
            </a:r>
            <a:r>
              <a:rPr lang="pl-PL" sz="1900" b="1" dirty="0" smtClean="0">
                <a:latin typeface="+mn-lt"/>
              </a:rPr>
              <a:t>dzieci uczestniczyły w zajęciach dodatkowych </a:t>
            </a:r>
            <a:r>
              <a:rPr lang="pl-PL" sz="1900" dirty="0" smtClean="0">
                <a:latin typeface="+mn-lt"/>
              </a:rPr>
              <a:t>np. w zakresie gimnastyki korekcyjnej, to w ramach realizowanego projektu EFS </a:t>
            </a:r>
            <a:r>
              <a:rPr lang="pl-PL" sz="1900" b="1" dirty="0" smtClean="0">
                <a:latin typeface="+mn-lt"/>
              </a:rPr>
              <a:t>istnieje możliwość sfinansowania zajęć z tego zakresu tylko dla dzieci przystępujących do projektu</a:t>
            </a:r>
            <a:r>
              <a:rPr lang="pl-PL" sz="1900" dirty="0" smtClean="0">
                <a:latin typeface="+mn-lt"/>
              </a:rPr>
              <a:t> - czyli de facto dla dzieci, dla których są tworzone nowe miejsca wychowania przedszkolnego. </a:t>
            </a: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Kiedy realizować dodatkowe zajęcia edukacyjne i specjalistyczne?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92500" lnSpcReduction="20000"/>
          </a:bodyPr>
          <a:lstStyle/>
          <a:p>
            <a:pPr algn="just"/>
            <a:endParaRPr lang="pl-PL" sz="1900" b="1" dirty="0" smtClean="0">
              <a:latin typeface="+mn-lt"/>
            </a:endParaRPr>
          </a:p>
          <a:p>
            <a:pPr algn="just"/>
            <a:r>
              <a:rPr lang="pl-PL" sz="1900" b="1" dirty="0" smtClean="0">
                <a:latin typeface="+mn-lt"/>
              </a:rPr>
              <a:t>Kiedy mogą być realizowane dodatkowe zajęcia edukacyjne i specjalistyczne?</a:t>
            </a:r>
          </a:p>
          <a:p>
            <a:pPr algn="just"/>
            <a:endParaRPr lang="pl-PL" sz="1900" dirty="0" smtClean="0">
              <a:latin typeface="+mn-lt"/>
            </a:endParaRPr>
          </a:p>
          <a:p>
            <a:pPr algn="just">
              <a:buFont typeface="Wingdings" pitchFamily="2" charset="2"/>
              <a:buChar char="ü"/>
            </a:pPr>
            <a:r>
              <a:rPr lang="pl-PL" sz="1900" dirty="0" smtClean="0">
                <a:latin typeface="+mn-lt"/>
              </a:rPr>
              <a:t>w publicznych OWP są realizowane </a:t>
            </a:r>
            <a:r>
              <a:rPr lang="pl-PL" sz="1900" b="1" dirty="0" smtClean="0">
                <a:latin typeface="+mn-lt"/>
              </a:rPr>
              <a:t>poza czasem bezpłatnego nauczania</a:t>
            </a:r>
            <a:r>
              <a:rPr lang="pl-PL" sz="1900" dirty="0" smtClean="0">
                <a:latin typeface="+mn-lt"/>
              </a:rPr>
              <a:t>, wychowania i opieki, wynikającym z ustawy Prawo Oświatowe, z zastrzeżeniem, że:</a:t>
            </a:r>
          </a:p>
          <a:p>
            <a:pPr algn="just"/>
            <a:endParaRPr lang="pl-PL" sz="1900" dirty="0" smtClean="0">
              <a:latin typeface="+mn-lt"/>
            </a:endParaRPr>
          </a:p>
          <a:p>
            <a:pPr algn="just">
              <a:buFont typeface="Wingdings" pitchFamily="2" charset="2"/>
              <a:buChar char="§"/>
            </a:pPr>
            <a:r>
              <a:rPr lang="pl-PL" sz="1900" b="1" dirty="0" smtClean="0">
                <a:latin typeface="+mn-lt"/>
              </a:rPr>
              <a:t>zajęcia specjalistyczne </a:t>
            </a:r>
            <a:r>
              <a:rPr lang="pl-PL" sz="1900" dirty="0" smtClean="0">
                <a:latin typeface="+mn-lt"/>
              </a:rPr>
              <a:t>oraz </a:t>
            </a:r>
            <a:r>
              <a:rPr lang="pl-PL" sz="1900" b="1" dirty="0" smtClean="0">
                <a:latin typeface="+mn-lt"/>
              </a:rPr>
              <a:t>zajęcia w ramach wczesnego wspomagania rozwoju </a:t>
            </a:r>
            <a:r>
              <a:rPr lang="pl-PL" sz="1900" dirty="0" smtClean="0">
                <a:latin typeface="+mn-lt"/>
              </a:rPr>
              <a:t>w rozumieniu ustawy o systemie oświaty </a:t>
            </a:r>
            <a:r>
              <a:rPr lang="pl-PL" sz="1900" b="1" dirty="0" smtClean="0">
                <a:latin typeface="+mn-lt"/>
              </a:rPr>
              <a:t>mogą być realizowane także w czasie bezpłatnego nauczania</a:t>
            </a:r>
            <a:r>
              <a:rPr lang="pl-PL" sz="1900" dirty="0" smtClean="0">
                <a:latin typeface="+mn-lt"/>
              </a:rPr>
              <a:t>, wychowania i opieki </a:t>
            </a:r>
          </a:p>
          <a:p>
            <a:pPr algn="just"/>
            <a:endParaRPr lang="pl-PL" sz="1900" dirty="0" smtClean="0">
              <a:latin typeface="+mn-lt"/>
            </a:endParaRPr>
          </a:p>
          <a:p>
            <a:pPr algn="just">
              <a:buFont typeface="Wingdings" pitchFamily="2" charset="2"/>
              <a:buChar char="§"/>
            </a:pPr>
            <a:r>
              <a:rPr lang="pl-PL" sz="1900" b="1" dirty="0" smtClean="0">
                <a:latin typeface="+mn-lt"/>
              </a:rPr>
              <a:t>zajęcia stymulujące rozwój psychoruchowy </a:t>
            </a:r>
            <a:r>
              <a:rPr lang="pl-PL" sz="1900" dirty="0" smtClean="0">
                <a:latin typeface="+mn-lt"/>
              </a:rPr>
              <a:t>oraz </a:t>
            </a:r>
            <a:r>
              <a:rPr lang="pl-PL" sz="1900" b="1" dirty="0" smtClean="0">
                <a:latin typeface="+mn-lt"/>
              </a:rPr>
              <a:t>zajęcia rozwijające kompetencje społeczno-emocjonalne</a:t>
            </a:r>
            <a:r>
              <a:rPr lang="pl-PL" sz="1900" dirty="0" smtClean="0">
                <a:latin typeface="+mn-lt"/>
              </a:rPr>
              <a:t> mogą być realizowane </a:t>
            </a:r>
            <a:r>
              <a:rPr lang="pl-PL" sz="1900" b="1" dirty="0" smtClean="0">
                <a:latin typeface="+mn-lt"/>
              </a:rPr>
              <a:t>także w czasie bezpłatnego nauczania</a:t>
            </a:r>
            <a:r>
              <a:rPr lang="pl-PL" sz="1900" dirty="0" smtClean="0">
                <a:latin typeface="+mn-lt"/>
              </a:rPr>
              <a:t>, wychowania i opieki, </a:t>
            </a:r>
            <a:r>
              <a:rPr lang="pl-PL" sz="1900" b="1" dirty="0" smtClean="0">
                <a:latin typeface="+mn-lt"/>
              </a:rPr>
              <a:t>o ile wynikają z potrzeb wymagających rozszerzenia zakresu zajęć specjalistycznych oraz zajęć </a:t>
            </a:r>
            <a:br>
              <a:rPr lang="pl-PL" sz="1900" b="1" dirty="0" smtClean="0">
                <a:latin typeface="+mn-lt"/>
              </a:rPr>
            </a:br>
            <a:r>
              <a:rPr lang="pl-PL" sz="1900" b="1" dirty="0" smtClean="0">
                <a:latin typeface="+mn-lt"/>
              </a:rPr>
              <a:t>w ramach wczesnego wspomagania rozwoju</a:t>
            </a:r>
            <a:r>
              <a:rPr lang="pl-PL" sz="1900" dirty="0" smtClean="0">
                <a:latin typeface="+mn-lt"/>
              </a:rPr>
              <a:t>.</a:t>
            </a:r>
          </a:p>
          <a:p>
            <a:pPr algn="just"/>
            <a:endParaRPr lang="pl-PL" sz="19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Dodatkowe zajęcia edukacyjne i specjalistyczne - warunki</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55000" lnSpcReduction="20000"/>
          </a:bodyPr>
          <a:lstStyle/>
          <a:p>
            <a:pPr algn="just"/>
            <a:endParaRPr lang="pl-PL" sz="1900" b="1" dirty="0" smtClean="0">
              <a:latin typeface="+mn-lt"/>
            </a:endParaRPr>
          </a:p>
          <a:p>
            <a:pPr algn="just"/>
            <a:endParaRPr lang="pl-PL" sz="2100" dirty="0" smtClean="0">
              <a:latin typeface="+mn-lt"/>
            </a:endParaRPr>
          </a:p>
          <a:p>
            <a:pPr algn="just">
              <a:buFont typeface="Wingdings" pitchFamily="2" charset="2"/>
              <a:buChar char="ü"/>
            </a:pPr>
            <a:r>
              <a:rPr lang="pl-PL" sz="3300" dirty="0" smtClean="0">
                <a:latin typeface="+mn-lt"/>
              </a:rPr>
              <a:t>Finansowanie realizacji dodatkowych zajęć w OWP, w których zostały utworzone nowe miejsca wychowania przedszkolnego lub dostosowane do potrzeb dzieci z </a:t>
            </a:r>
            <a:r>
              <a:rPr lang="pl-PL" sz="3300" dirty="0" err="1" smtClean="0">
                <a:latin typeface="+mn-lt"/>
              </a:rPr>
              <a:t>niepełnosprawnościami</a:t>
            </a:r>
            <a:r>
              <a:rPr lang="pl-PL" sz="3300" dirty="0" smtClean="0">
                <a:latin typeface="+mn-lt"/>
              </a:rPr>
              <a:t>, odbywa się </a:t>
            </a:r>
            <a:r>
              <a:rPr lang="pl-PL" sz="3300" b="1" dirty="0" smtClean="0">
                <a:latin typeface="+mn-lt"/>
              </a:rPr>
              <a:t>przez okres nie dłuższy niż 12 miesięcy. </a:t>
            </a:r>
          </a:p>
          <a:p>
            <a:pPr algn="just"/>
            <a:endParaRPr lang="pl-PL" sz="3300" dirty="0" smtClean="0">
              <a:latin typeface="+mn-lt"/>
            </a:endParaRPr>
          </a:p>
          <a:p>
            <a:pPr algn="just">
              <a:buFont typeface="Wingdings" pitchFamily="2" charset="2"/>
              <a:buChar char="ü"/>
            </a:pPr>
            <a:r>
              <a:rPr lang="pl-PL" sz="3300" b="1" dirty="0" smtClean="0">
                <a:latin typeface="+mn-lt"/>
              </a:rPr>
              <a:t>Warunek nie dotyczy dodatkowej oferty</a:t>
            </a:r>
            <a:r>
              <a:rPr lang="pl-PL" sz="3300" dirty="0" smtClean="0">
                <a:latin typeface="+mn-lt"/>
              </a:rPr>
              <a:t> edukacyjnej </a:t>
            </a:r>
            <a:r>
              <a:rPr lang="pl-PL" sz="3300" b="1" dirty="0" smtClean="0">
                <a:latin typeface="+mn-lt"/>
              </a:rPr>
              <a:t>dla dzieci </a:t>
            </a:r>
            <a:br>
              <a:rPr lang="pl-PL" sz="3300" b="1" dirty="0" smtClean="0">
                <a:latin typeface="+mn-lt"/>
              </a:rPr>
            </a:br>
            <a:r>
              <a:rPr lang="pl-PL" sz="3300" b="1" dirty="0" smtClean="0">
                <a:latin typeface="+mn-lt"/>
              </a:rPr>
              <a:t>z </a:t>
            </a:r>
            <a:r>
              <a:rPr lang="pl-PL" sz="3300" b="1" dirty="0" err="1" smtClean="0">
                <a:latin typeface="+mn-lt"/>
              </a:rPr>
              <a:t>niepełnosprawnościami</a:t>
            </a:r>
            <a:r>
              <a:rPr lang="pl-PL" sz="3300" dirty="0" smtClean="0">
                <a:latin typeface="+mn-lt"/>
              </a:rPr>
              <a:t> tj. finansowanie dodatkowych zajęć dla dzieci </a:t>
            </a:r>
            <a:br>
              <a:rPr lang="pl-PL" sz="3300" dirty="0" smtClean="0">
                <a:latin typeface="+mn-lt"/>
              </a:rPr>
            </a:br>
            <a:r>
              <a:rPr lang="pl-PL" sz="3300" dirty="0" smtClean="0">
                <a:latin typeface="+mn-lt"/>
              </a:rPr>
              <a:t>z </a:t>
            </a:r>
            <a:r>
              <a:rPr lang="pl-PL" sz="3300" dirty="0" err="1" smtClean="0">
                <a:latin typeface="+mn-lt"/>
              </a:rPr>
              <a:t>niepełnosprawnościami</a:t>
            </a:r>
            <a:r>
              <a:rPr lang="pl-PL" sz="3300" dirty="0" smtClean="0">
                <a:latin typeface="+mn-lt"/>
              </a:rPr>
              <a:t> w OWP, w którym nie zostały utworzone nowe miejsca przedszkolne, może trwać cały okres realizacji projektu.</a:t>
            </a:r>
          </a:p>
          <a:p>
            <a:pPr algn="just"/>
            <a:endParaRPr lang="pl-PL" sz="3300" dirty="0" smtClean="0">
              <a:latin typeface="+mn-lt"/>
            </a:endParaRPr>
          </a:p>
          <a:p>
            <a:pPr algn="just">
              <a:buFont typeface="Wingdings" pitchFamily="2" charset="2"/>
              <a:buChar char="ü"/>
            </a:pPr>
            <a:r>
              <a:rPr lang="pl-PL" sz="3300" b="1" dirty="0" smtClean="0">
                <a:latin typeface="+mn-lt"/>
              </a:rPr>
              <a:t>Kwota wydatków </a:t>
            </a:r>
            <a:r>
              <a:rPr lang="pl-PL" sz="3300" dirty="0" smtClean="0">
                <a:latin typeface="+mn-lt"/>
              </a:rPr>
              <a:t>na realizację zajęć dodatkowych </a:t>
            </a:r>
            <a:r>
              <a:rPr lang="pl-PL" sz="3300" b="1" dirty="0" smtClean="0">
                <a:latin typeface="+mn-lt"/>
              </a:rPr>
              <a:t>stanowi nie więcej niż 30% kosztów bezpośrednich projektu.</a:t>
            </a:r>
            <a:r>
              <a:rPr lang="pl-PL" sz="3300" dirty="0" smtClean="0">
                <a:latin typeface="+mn-lt"/>
              </a:rPr>
              <a:t> </a:t>
            </a:r>
          </a:p>
          <a:p>
            <a:pPr algn="just">
              <a:buFont typeface="Wingdings" pitchFamily="2" charset="2"/>
              <a:buChar char="ü"/>
            </a:pPr>
            <a:endParaRPr lang="pl-PL" sz="3300" dirty="0" smtClean="0">
              <a:latin typeface="+mn-lt"/>
            </a:endParaRPr>
          </a:p>
          <a:p>
            <a:pPr algn="just">
              <a:buFont typeface="Wingdings" pitchFamily="2" charset="2"/>
              <a:buChar char="ü"/>
            </a:pPr>
            <a:r>
              <a:rPr lang="pl-PL" sz="3300" b="1" dirty="0" smtClean="0">
                <a:latin typeface="+mn-lt"/>
              </a:rPr>
              <a:t>Limit nie ma zastosowania w przypadku dodatkowej oferty edukacyjnej dla dzieci z </a:t>
            </a:r>
            <a:r>
              <a:rPr lang="pl-PL" sz="3300" b="1" dirty="0" err="1" smtClean="0">
                <a:latin typeface="+mn-lt"/>
              </a:rPr>
              <a:t>niepełnosprawnościami</a:t>
            </a:r>
            <a:r>
              <a:rPr lang="pl-PL" sz="3300" b="1" dirty="0" smtClean="0">
                <a:latin typeface="+mn-lt"/>
              </a:rPr>
              <a:t>. </a:t>
            </a:r>
          </a:p>
          <a:p>
            <a:pPr algn="just"/>
            <a:endParaRPr lang="pl-PL" sz="1700" dirty="0" smtClean="0">
              <a:latin typeface="+mn-lt"/>
            </a:endParaRPr>
          </a:p>
          <a:p>
            <a:pPr algn="just"/>
            <a:endParaRPr lang="pl-PL" sz="1900" dirty="0" smtClean="0">
              <a:latin typeface="+mn-lt"/>
            </a:endParaRPr>
          </a:p>
          <a:p>
            <a:pPr algn="just"/>
            <a:endParaRPr lang="pl-PL" sz="19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000" b="1" dirty="0" smtClean="0"/>
              <a:t>Typ C - doskonalenie umiejętności, kompetencji lub kwalifikacji nauczycieli</a:t>
            </a:r>
            <a:endParaRPr lang="pl-PL" sz="20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smtClean="0">
                <a:latin typeface="+mn-lt"/>
              </a:rPr>
              <a:t>Wsparcie może być realizowane zwłaszcza przez:</a:t>
            </a:r>
          </a:p>
          <a:p>
            <a:pPr algn="just"/>
            <a:endParaRPr lang="pl-PL" b="1" dirty="0" smtClean="0">
              <a:latin typeface="+mn-lt"/>
            </a:endParaRPr>
          </a:p>
          <a:p>
            <a:pPr marL="342900" lvl="0" indent="-342900" algn="just">
              <a:buFont typeface="+mj-lt"/>
              <a:buAutoNum type="alphaLcParenR"/>
            </a:pPr>
            <a:r>
              <a:rPr lang="pl-PL" sz="1400" b="1" dirty="0" smtClean="0">
                <a:latin typeface="+mn-lt"/>
              </a:rPr>
              <a:t>doradztwo, kursy, szkolenia doskonalące</a:t>
            </a:r>
            <a:r>
              <a:rPr lang="pl-PL" sz="1400" dirty="0" smtClean="0">
                <a:latin typeface="+mn-lt"/>
              </a:rPr>
              <a:t>, w tym z wykorzystaniem pracy trenerów przeszkolonych w ramach PO WER oraz </a:t>
            </a:r>
            <a:r>
              <a:rPr lang="pl-PL" sz="1400" b="1" dirty="0" smtClean="0">
                <a:latin typeface="+mn-lt"/>
              </a:rPr>
              <a:t>studia podyplomowe </a:t>
            </a:r>
            <a:r>
              <a:rPr lang="pl-PL" sz="1400" dirty="0" smtClean="0">
                <a:latin typeface="+mn-lt"/>
              </a:rPr>
              <a:t>spełniające wymogi określane w rozporządzeniu Ministra Nauki i Szkolnictwa Wyższego w sprawie standardów kształcenia przygotowującego do wykonywania zawodu nauczyciela oraz </a:t>
            </a:r>
            <a:r>
              <a:rPr lang="pl-PL" sz="1400" b="1" dirty="0" smtClean="0">
                <a:latin typeface="+mn-lt"/>
              </a:rPr>
              <a:t>inne formy podwyższenia kwalifikacji pod kątem rozwijania u dzieci w wieku przedszkolnym kompetencji kluczowych oraz właściwej postawy</a:t>
            </a:r>
            <a:r>
              <a:rPr lang="pl-PL" sz="1400" dirty="0" smtClean="0">
                <a:latin typeface="+mn-lt"/>
              </a:rPr>
              <a:t> (m.in. kreatywności, innowacyjności, pracy zespołowej, ciekawości świata), jak też </a:t>
            </a:r>
            <a:r>
              <a:rPr lang="pl-PL" sz="1400" b="1" dirty="0" smtClean="0">
                <a:latin typeface="+mn-lt"/>
              </a:rPr>
              <a:t>właściwego wykorzystania narzędzi wspierających pomoc psychologiczno-pedagogiczną</a:t>
            </a:r>
            <a:r>
              <a:rPr lang="pl-PL" sz="1400" dirty="0" smtClean="0">
                <a:latin typeface="+mn-lt"/>
              </a:rPr>
              <a:t>;</a:t>
            </a:r>
          </a:p>
          <a:p>
            <a:pPr marL="342900" lvl="0" indent="-342900" algn="just">
              <a:buFont typeface="+mj-lt"/>
              <a:buAutoNum type="alphaLcParenR"/>
            </a:pPr>
            <a:endParaRPr lang="pl-PL" sz="1400" dirty="0" smtClean="0">
              <a:latin typeface="+mn-lt"/>
            </a:endParaRPr>
          </a:p>
          <a:p>
            <a:pPr marL="342900" lvl="0" indent="-342900" algn="just">
              <a:buFont typeface="+mj-lt"/>
              <a:buAutoNum type="alphaLcParenR"/>
            </a:pPr>
            <a:r>
              <a:rPr lang="pl-PL" sz="1400" dirty="0" smtClean="0">
                <a:latin typeface="+mn-lt"/>
              </a:rPr>
              <a:t>wspieranie istniejących, budowanie nowych i moderowanie </a:t>
            </a:r>
            <a:r>
              <a:rPr lang="pl-PL" sz="1400" b="1" dirty="0" smtClean="0">
                <a:latin typeface="+mn-lt"/>
              </a:rPr>
              <a:t>sieci współpracy </a:t>
            </a:r>
            <a:br>
              <a:rPr lang="pl-PL" sz="1400" b="1" dirty="0" smtClean="0">
                <a:latin typeface="+mn-lt"/>
              </a:rPr>
            </a:br>
            <a:r>
              <a:rPr lang="pl-PL" sz="1400" b="1" dirty="0" smtClean="0">
                <a:latin typeface="+mn-lt"/>
              </a:rPr>
              <a:t>i samokształcenia nauczycieli;</a:t>
            </a:r>
          </a:p>
          <a:p>
            <a:pPr marL="342900" lvl="0" indent="-342900" algn="just">
              <a:buFont typeface="+mj-lt"/>
              <a:buAutoNum type="alphaLcParenR"/>
            </a:pPr>
            <a:endParaRPr lang="pl-PL" sz="1400" b="1" dirty="0" smtClean="0">
              <a:latin typeface="+mn-lt"/>
            </a:endParaRPr>
          </a:p>
          <a:p>
            <a:pPr marL="342900" lvl="0" indent="-342900" algn="just">
              <a:buFont typeface="+mj-lt"/>
              <a:buAutoNum type="alphaLcParenR"/>
            </a:pPr>
            <a:r>
              <a:rPr lang="pl-PL" sz="1400" b="1" dirty="0" smtClean="0">
                <a:latin typeface="+mn-lt"/>
              </a:rPr>
              <a:t>współpracę ze specjalistycznymi ośrodkami</a:t>
            </a:r>
            <a:r>
              <a:rPr lang="pl-PL" sz="1400" dirty="0" smtClean="0">
                <a:latin typeface="+mn-lt"/>
              </a:rPr>
              <a:t>, np. specjalnymi ośrodkami szkolno-wychowawczymi, poradniami psychologiczno-pedagogicznymi, ośrodkami wychowania przedszkolnego i szkołami kształcącymi dzieci i młodzież z </a:t>
            </a:r>
            <a:r>
              <a:rPr lang="pl-PL" sz="1400" dirty="0" err="1" smtClean="0">
                <a:latin typeface="+mn-lt"/>
              </a:rPr>
              <a:t>niepełnosprawnościami</a:t>
            </a:r>
            <a:r>
              <a:rPr lang="pl-PL" sz="1400" dirty="0" smtClean="0">
                <a:latin typeface="+mn-lt"/>
              </a:rPr>
              <a:t> (m.in. praktyki, staże);</a:t>
            </a:r>
          </a:p>
          <a:p>
            <a:pPr marL="342900" lvl="0" indent="-342900" algn="just">
              <a:buFont typeface="+mj-lt"/>
              <a:buAutoNum type="alphaLcParenR"/>
            </a:pPr>
            <a:endParaRPr lang="pl-PL" sz="1400" b="1" dirty="0" smtClean="0">
              <a:latin typeface="+mn-lt"/>
            </a:endParaRPr>
          </a:p>
          <a:p>
            <a:pPr marL="342900" lvl="0" indent="-342900" algn="just">
              <a:buFont typeface="+mj-lt"/>
              <a:buAutoNum type="alphaLcParenR"/>
            </a:pPr>
            <a:r>
              <a:rPr lang="pl-PL" sz="1400" b="1" dirty="0" smtClean="0">
                <a:latin typeface="+mn-lt"/>
              </a:rPr>
              <a:t>staże i praktyki </a:t>
            </a:r>
            <a:r>
              <a:rPr lang="pl-PL" sz="1400" dirty="0" smtClean="0">
                <a:latin typeface="+mn-lt"/>
              </a:rPr>
              <a:t>nauczycieli realizowane we współpracy z podmiotami z otoczenia szkoły </a:t>
            </a:r>
            <a:br>
              <a:rPr lang="pl-PL" sz="1400" dirty="0" smtClean="0">
                <a:latin typeface="+mn-lt"/>
              </a:rPr>
            </a:br>
            <a:r>
              <a:rPr lang="pl-PL" sz="1400" dirty="0" smtClean="0">
                <a:latin typeface="+mn-lt"/>
              </a:rPr>
              <a:t>lub placówki systemu oświaty albo instytucjami wspomagającymi przedszkola.</a:t>
            </a:r>
          </a:p>
          <a:p>
            <a:endParaRPr lang="pl-PL" sz="1200" dirty="0" smtClean="0">
              <a:latin typeface="+mn-lt"/>
            </a:endParaRP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Diagnoza przygotowania nauczycieli do pracy z dziećmi w wieku przedszkolnym</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smtClean="0">
              <a:latin typeface="+mn-lt"/>
            </a:endParaRPr>
          </a:p>
          <a:p>
            <a:pPr algn="just">
              <a:buFont typeface="Wingdings" pitchFamily="2" charset="2"/>
              <a:buChar char="ü"/>
            </a:pPr>
            <a:r>
              <a:rPr lang="pl-PL" sz="7200" dirty="0" smtClean="0">
                <a:latin typeface="+mn-lt"/>
              </a:rPr>
              <a:t>dotyczyć danego </a:t>
            </a:r>
            <a:r>
              <a:rPr lang="pl-PL" sz="7200" b="1" dirty="0" smtClean="0">
                <a:latin typeface="+mn-lt"/>
              </a:rPr>
              <a:t>OWP objętego wsparciem</a:t>
            </a:r>
            <a:r>
              <a:rPr lang="pl-PL" sz="7200" dirty="0" smtClean="0">
                <a:latin typeface="+mn-lt"/>
              </a:rPr>
              <a:t>;</a:t>
            </a:r>
          </a:p>
          <a:p>
            <a:pPr algn="just">
              <a:buFont typeface="Wingdings" pitchFamily="2" charset="2"/>
              <a:buChar char="ü"/>
            </a:pPr>
            <a:endParaRPr lang="pl-PL" sz="7200"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przygotowana i przeprowadzona przez OWP</a:t>
            </a:r>
            <a:r>
              <a:rPr lang="pl-PL" sz="7200" dirty="0" smtClean="0">
                <a:latin typeface="+mn-lt"/>
              </a:rPr>
              <a:t>, szkołę, placówkę systemu oświaty lub inny podmiot prowadzący działalność o charakterze edukacyjnym lub badawczym; </a:t>
            </a:r>
          </a:p>
          <a:p>
            <a:pPr algn="just"/>
            <a:endParaRPr lang="pl-PL" sz="7200" dirty="0" smtClean="0">
              <a:latin typeface="+mn-lt"/>
            </a:endParaRPr>
          </a:p>
          <a:p>
            <a:pPr algn="just">
              <a:buFont typeface="Wingdings" pitchFamily="2" charset="2"/>
              <a:buChar char="ü"/>
            </a:pPr>
            <a:r>
              <a:rPr lang="pl-PL" sz="7200" b="1" dirty="0" smtClean="0">
                <a:latin typeface="+mn-lt"/>
              </a:rPr>
              <a:t>zatwierdzona przez organ prowadzący przed złożeniem wniosku o dofinansowanie;</a:t>
            </a:r>
          </a:p>
          <a:p>
            <a:pPr algn="just"/>
            <a:endParaRPr lang="pl-PL" sz="7200"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dostępna</a:t>
            </a:r>
            <a:r>
              <a:rPr lang="pl-PL" sz="7200" dirty="0" smtClean="0">
                <a:latin typeface="+mn-lt"/>
              </a:rPr>
              <a:t> m.in. podczas kontroli projektu przez IZ RPO WD (</a:t>
            </a:r>
            <a:r>
              <a:rPr lang="pl-PL" sz="7200" b="1" dirty="0" smtClean="0">
                <a:latin typeface="+mn-lt"/>
              </a:rPr>
              <a:t>nie jest załączana do wniosku o dofinansowanie</a:t>
            </a:r>
            <a:r>
              <a:rPr lang="pl-PL" sz="7200" dirty="0" smtClean="0">
                <a:latin typeface="+mn-lt"/>
              </a:rPr>
              <a:t>);</a:t>
            </a:r>
          </a:p>
          <a:p>
            <a:pPr algn="just"/>
            <a:endParaRPr lang="pl-PL" sz="7200" b="1" dirty="0" smtClean="0">
              <a:solidFill>
                <a:srgbClr val="FF0000"/>
              </a:solidFill>
            </a:endParaRPr>
          </a:p>
          <a:p>
            <a:pPr algn="just"/>
            <a:r>
              <a:rPr lang="pl-PL" sz="7200" b="1" dirty="0" smtClean="0">
                <a:solidFill>
                  <a:srgbClr val="FF0000"/>
                </a:solidFill>
              </a:rPr>
              <a:t>Najważniejsze wnioski z </a:t>
            </a:r>
            <a:r>
              <a:rPr lang="pl-PL" sz="7200" b="1" i="1" dirty="0" smtClean="0">
                <a:solidFill>
                  <a:srgbClr val="FF0000"/>
                </a:solidFill>
              </a:rPr>
              <a:t>Diagnozy</a:t>
            </a:r>
            <a:r>
              <a:rPr lang="pl-PL" sz="7200" b="1" dirty="0" smtClean="0">
                <a:solidFill>
                  <a:srgbClr val="FF0000"/>
                </a:solidFill>
              </a:rPr>
              <a:t> powinny być zawarte w części </a:t>
            </a:r>
            <a:r>
              <a:rPr lang="pl-PL" sz="7200" b="1" i="1" dirty="0" smtClean="0">
                <a:solidFill>
                  <a:srgbClr val="FF0000"/>
                </a:solidFill>
              </a:rPr>
              <a:t>3.1.1 Uzasadnienie potrzeby realizacji projektu</a:t>
            </a:r>
            <a:r>
              <a:rPr lang="pl-PL" sz="7200" b="1" dirty="0" smtClean="0">
                <a:solidFill>
                  <a:srgbClr val="FF0000"/>
                </a:solidFill>
              </a:rPr>
              <a:t> we wniosku o dofinansowanie. </a:t>
            </a:r>
          </a:p>
          <a:p>
            <a:pPr algn="just"/>
            <a:endParaRPr lang="pl-PL" sz="4800" dirty="0" smtClean="0">
              <a:latin typeface="+mn-lt"/>
            </a:endParaRP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506496023"/>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a:t>
            </a:r>
            <a:r>
              <a:rPr lang="pl-PL" altLang="pl-PL" sz="2800" b="1" dirty="0" smtClean="0">
                <a:latin typeface="+mn-lt"/>
                <a:cs typeface="Arial" pitchFamily="34" charset="0"/>
              </a:rPr>
              <a:t>10.1</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a:t>
            </a:r>
            <a:r>
              <a:rPr lang="pl-PL" dirty="0" smtClean="0">
                <a:solidFill>
                  <a:schemeClr val="tx1"/>
                </a:solidFill>
                <a:cs typeface="Arial" pitchFamily="34" charset="0"/>
              </a:rPr>
              <a:t>obligatoryjne</a:t>
            </a:r>
          </a:p>
          <a:p>
            <a:pPr algn="just">
              <a:buFont typeface="Arial" pitchFamily="34" charset="0"/>
              <a:buChar char="•"/>
            </a:pPr>
            <a:r>
              <a:rPr lang="pl-PL" b="1" dirty="0" smtClean="0">
                <a:solidFill>
                  <a:schemeClr val="tx1"/>
                </a:solidFill>
                <a:cs typeface="Arial" pitchFamily="34" charset="0"/>
              </a:rPr>
              <a:t>Wskaźniki horyzontalne </a:t>
            </a:r>
          </a:p>
          <a:p>
            <a:pPr algn="just"/>
            <a:r>
              <a:rPr lang="pl-PL" dirty="0" smtClean="0">
                <a:solidFill>
                  <a:schemeClr val="tx1"/>
                </a:solidFill>
                <a:cs typeface="Arial" pitchFamily="34" charset="0"/>
              </a:rPr>
              <a:t>– określone w tzw. liście WLWK (Wspólne Lista Wskaźników Kluczowych), wybierane z listy rozwijanej, obligatoryjne </a:t>
            </a:r>
            <a:endParaRPr lang="pl-PL" dirty="0">
              <a:solidFill>
                <a:schemeClr val="tx1"/>
              </a:solidFill>
              <a:cs typeface="Arial" pitchFamily="34" charset="0"/>
            </a:endParaRP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a:t>
            </a:r>
            <a:r>
              <a:rPr lang="pl-PL" dirty="0" smtClean="0">
                <a:solidFill>
                  <a:schemeClr val="tx1"/>
                </a:solidFill>
                <a:cs typeface="Arial" pitchFamily="34" charset="0"/>
              </a:rPr>
              <a:t>nieobligatoryjne</a:t>
            </a:r>
            <a:endParaRPr lang="pl-PL" dirty="0">
              <a:solidFill>
                <a:schemeClr val="tx1"/>
              </a:solidFill>
              <a:cs typeface="Arial" pitchFamily="34" charset="0"/>
            </a:endParaRPr>
          </a:p>
        </p:txBody>
      </p:sp>
    </p:spTree>
    <p:extLst>
      <p:ext uri="{BB962C8B-B14F-4D97-AF65-F5344CB8AC3E}">
        <p14:creationId xmlns="" xmlns:p14="http://schemas.microsoft.com/office/powerpoint/2010/main" val="3728915418"/>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latin typeface="+mn-lt"/>
                <a:cs typeface="Arial" pitchFamily="34" charset="0"/>
              </a:rPr>
              <a:t>3 wskaźniki produktu</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latin typeface="+mn-lt"/>
                <a:cs typeface="Arial" pitchFamily="34" charset="0"/>
              </a:rPr>
              <a:t>1 Wskaźnik rezultatu bezpośredniego</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smtClean="0"/>
              <a:t>Kwota środków </a:t>
            </a:r>
            <a:r>
              <a:rPr lang="pl-PL" sz="2800" b="1" dirty="0" err="1" smtClean="0"/>
              <a:t>europejskich</a:t>
            </a:r>
            <a:r>
              <a:rPr lang="pl-PL" sz="2800" b="1" dirty="0" smtClean="0"/>
              <a:t> przeznaczona na konkurs</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b="1" i="1" u="sng" dirty="0" smtClean="0">
              <a:latin typeface="+mn-lt"/>
            </a:endParaRPr>
          </a:p>
          <a:p>
            <a:pPr algn="ctr"/>
            <a:endParaRPr lang="pl-PL" sz="3200" b="1" u="sng" dirty="0" smtClean="0">
              <a:latin typeface="+mn-lt"/>
            </a:endParaRPr>
          </a:p>
          <a:p>
            <a:pPr marL="0" lvl="1" algn="ctr"/>
            <a:endParaRPr lang="pl-PL" sz="2800" dirty="0" smtClean="0">
              <a:solidFill>
                <a:srgbClr val="FF0000"/>
              </a:solidFill>
              <a:latin typeface="+mn-lt"/>
            </a:endParaRPr>
          </a:p>
          <a:p>
            <a:pPr marL="0" lvl="1" algn="ctr"/>
            <a:r>
              <a:rPr lang="pl-PL" sz="2800" dirty="0" smtClean="0">
                <a:latin typeface="+mn-lt"/>
              </a:rPr>
              <a:t>Konkurs nr RPDS.10.01.04-IZ.00-02-277/17</a:t>
            </a:r>
          </a:p>
          <a:p>
            <a:pPr marL="0" lvl="1" algn="ctr"/>
            <a:r>
              <a:rPr lang="pl-PL" sz="2800" dirty="0" smtClean="0">
                <a:latin typeface="+mn-lt"/>
              </a:rPr>
              <a:t>2 136 276 EUR tj. </a:t>
            </a:r>
            <a:r>
              <a:rPr lang="pl-PL" sz="2800" b="1" dirty="0" smtClean="0">
                <a:latin typeface="+mn-lt"/>
              </a:rPr>
              <a:t>9 064 646 PLN</a:t>
            </a:r>
            <a:endParaRPr lang="pl-PL" sz="2800" b="1" dirty="0" smtClean="0">
              <a:solidFill>
                <a:srgbClr val="FF0000"/>
              </a:solidFill>
              <a:latin typeface="+mn-lt"/>
            </a:endParaRPr>
          </a:p>
          <a:p>
            <a:pPr marL="0" lvl="1" algn="ctr"/>
            <a:endParaRPr lang="pl-PL" sz="2000" b="1" dirty="0" smtClean="0">
              <a:solidFill>
                <a:srgbClr val="FF0000"/>
              </a:solidFill>
            </a:endParaRPr>
          </a:p>
          <a:p>
            <a:endParaRPr lang="pl-PL" b="1" dirty="0">
              <a:latin typeface="+mn-lt"/>
            </a:endParaRPr>
          </a:p>
          <a:p>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3669518987"/>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sp>
        <p:nvSpPr>
          <p:cNvPr id="7" name="Prostokąt zaokrąglony 6"/>
          <p:cNvSpPr/>
          <p:nvPr/>
        </p:nvSpPr>
        <p:spPr>
          <a:xfrm>
            <a:off x="179512" y="1844824"/>
            <a:ext cx="8713788" cy="446404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323528" y="1700808"/>
            <a:ext cx="8569772" cy="4464496"/>
          </a:xfrm>
          <a:prstGeom prst="rect">
            <a:avLst/>
          </a:prstGeom>
          <a:noFill/>
        </p:spPr>
        <p:txBody>
          <a:bodyPr wrap="square" rtlCol="0">
            <a:normAutofit lnSpcReduction="10000"/>
          </a:bodyPr>
          <a:lstStyle/>
          <a:p>
            <a:pPr algn="ctr"/>
            <a:endParaRPr lang="pl-PL" sz="2000" b="1" dirty="0">
              <a:latin typeface="+mn-lt"/>
              <a:cs typeface="Arial" pitchFamily="34" charset="0"/>
            </a:endParaRPr>
          </a:p>
          <a:p>
            <a:pPr algn="just"/>
            <a:r>
              <a:rPr lang="pl-PL" sz="1600" dirty="0" smtClean="0">
                <a:latin typeface="+mn-lt"/>
              </a:rPr>
              <a:t>Wnioskodawca zobowiązany jest wybrać i monitorować (bez konieczności podawania wartości docelowej większej od 0) </a:t>
            </a:r>
            <a:r>
              <a:rPr lang="pl-PL" sz="1600" b="1" u="sng" dirty="0" smtClean="0">
                <a:latin typeface="+mn-lt"/>
              </a:rPr>
              <a:t>wszystkie</a:t>
            </a:r>
            <a:r>
              <a:rPr lang="pl-PL" sz="1600" b="1" dirty="0" smtClean="0">
                <a:latin typeface="+mn-lt"/>
              </a:rPr>
              <a:t> </a:t>
            </a:r>
            <a:r>
              <a:rPr lang="pl-PL" sz="1600" dirty="0" smtClean="0">
                <a:latin typeface="+mn-lt"/>
              </a:rPr>
              <a:t>wspólne wskaźniki produktu z listy WLWK (Wspólna Lista </a:t>
            </a:r>
            <a:r>
              <a:rPr lang="pl-PL" sz="1600" dirty="0">
                <a:latin typeface="+mn-lt"/>
              </a:rPr>
              <a:t>W</a:t>
            </a:r>
            <a:r>
              <a:rPr lang="pl-PL" sz="1600" dirty="0" smtClean="0">
                <a:latin typeface="+mn-lt"/>
              </a:rPr>
              <a:t>skaźników Kluczowych, stanowiąca załącznik nr 2 do „</a:t>
            </a:r>
            <a:r>
              <a:rPr lang="pl-PL" sz="1600" i="1" dirty="0" smtClean="0">
                <a:latin typeface="+mn-lt"/>
              </a:rPr>
              <a:t>Wytycznych w zakresie monitorowania postępu rzeczowego realizacji programów operacyjnych na lata 2014 – 2020</a:t>
            </a:r>
            <a:r>
              <a:rPr lang="pl-PL" sz="1600" dirty="0" smtClean="0">
                <a:latin typeface="+mn-lt"/>
              </a:rPr>
              <a:t>”) tj.</a:t>
            </a:r>
          </a:p>
          <a:p>
            <a:pPr algn="just"/>
            <a:endParaRPr lang="pl-PL" sz="1600" dirty="0">
              <a:latin typeface="+mn-lt"/>
            </a:endParaRPr>
          </a:p>
          <a:p>
            <a:pPr marL="285750" lvl="0" indent="-285750" algn="just">
              <a:buFont typeface="Arial" panose="020B0604020202020204" pitchFamily="34" charset="0"/>
              <a:buChar char="•"/>
            </a:pPr>
            <a:r>
              <a:rPr lang="pl-PL" sz="1600" b="1" dirty="0">
                <a:latin typeface="+mn-lt"/>
              </a:rPr>
              <a:t>Liczba obiektów dostosowanych do potrzeb osób z niepełnosprawnościami</a:t>
            </a:r>
            <a:r>
              <a:rPr lang="pl-PL" sz="1600" b="1" dirty="0" smtClean="0">
                <a:latin typeface="+mn-lt"/>
              </a:rPr>
              <a:t>;</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osób objętych szkoleniami/doradztwem w zakresie kompetencji cyfrowych</a:t>
            </a:r>
            <a:r>
              <a:rPr lang="pl-PL" sz="1600" b="1" dirty="0" smtClean="0">
                <a:latin typeface="+mn-lt"/>
              </a:rPr>
              <a:t>;</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projektów, w których sfinansowano koszty racjonalnych usprawnień dla osób z </a:t>
            </a:r>
            <a:r>
              <a:rPr lang="pl-PL" sz="1600" b="1" dirty="0" err="1">
                <a:latin typeface="+mn-lt"/>
              </a:rPr>
              <a:t>niepełnosprawnościami</a:t>
            </a:r>
            <a:r>
              <a:rPr lang="pl-PL" sz="1600" b="1" dirty="0" smtClean="0">
                <a:latin typeface="+mn-lt"/>
              </a:rPr>
              <a:t>;</a:t>
            </a:r>
          </a:p>
          <a:p>
            <a:pPr marL="285750" lvl="0" indent="-285750" algn="just">
              <a:buFont typeface="Arial" panose="020B0604020202020204" pitchFamily="34" charset="0"/>
              <a:buChar char="•"/>
            </a:pPr>
            <a:endParaRPr lang="pl-PL" sz="1600" b="1" dirty="0" smtClean="0">
              <a:latin typeface="+mn-lt"/>
            </a:endParaRPr>
          </a:p>
          <a:p>
            <a:pPr marL="285750" lvl="0" indent="-285750" algn="just">
              <a:buFont typeface="Arial" panose="020B0604020202020204" pitchFamily="34" charset="0"/>
              <a:buChar char="•"/>
            </a:pPr>
            <a:r>
              <a:rPr lang="pl-PL" sz="1600" b="1" dirty="0" smtClean="0">
                <a:latin typeface="+mn-lt"/>
              </a:rPr>
              <a:t>Liczba podmiotów wykorzystujących technologie informacyjno-komunikacyjne.</a:t>
            </a:r>
          </a:p>
          <a:p>
            <a:pPr marL="285750" lvl="0" indent="-285750" algn="just">
              <a:buFont typeface="Arial" panose="020B0604020202020204" pitchFamily="34" charset="0"/>
              <a:buChar char="•"/>
            </a:pPr>
            <a:endParaRPr lang="pl-PL" sz="1600" b="1" dirty="0"/>
          </a:p>
          <a:p>
            <a:pPr marL="285750" lvl="0" indent="-285750" algn="just">
              <a:buFont typeface="Arial" panose="020B0604020202020204" pitchFamily="34" charset="0"/>
              <a:buChar char="•"/>
            </a:pPr>
            <a:endParaRPr lang="pl-PL" sz="1600" b="1" dirty="0" smtClean="0"/>
          </a:p>
          <a:p>
            <a:pPr algn="just"/>
            <a:r>
              <a:rPr lang="pl-PL" sz="1600" dirty="0">
                <a:latin typeface="+mn-lt"/>
                <a:cs typeface="Arial" pitchFamily="34" charset="0"/>
              </a:rPr>
              <a:t>Szczegółowe informacje znajdują się w Załączniku nr 2 do Regulaminu </a:t>
            </a:r>
            <a:r>
              <a:rPr lang="pl-PL" sz="1600" dirty="0" smtClean="0">
                <a:latin typeface="+mn-lt"/>
                <a:cs typeface="Arial" pitchFamily="34" charset="0"/>
              </a:rPr>
              <a:t>konkursu </a:t>
            </a:r>
            <a:r>
              <a:rPr lang="pl-PL" sz="1600" dirty="0">
                <a:latin typeface="+mn-lt"/>
                <a:cs typeface="Arial" pitchFamily="34" charset="0"/>
              </a:rPr>
              <a:t>„Wskaźniki możliwe do zastosowania w ramach konkursów</a:t>
            </a:r>
            <a:r>
              <a:rPr lang="pl-PL" sz="1600" dirty="0" smtClean="0">
                <a:cs typeface="Arial" pitchFamily="34" charset="0"/>
              </a:rPr>
              <a:t>”. </a:t>
            </a:r>
            <a:endParaRPr lang="pl-PL" sz="1600" dirty="0">
              <a:cs typeface="Arial" pitchFamily="34" charset="0"/>
            </a:endParaRPr>
          </a:p>
          <a:p>
            <a:pPr marL="285750" lvl="0" indent="-285750">
              <a:buFont typeface="Arial" panose="020B0604020202020204" pitchFamily="34" charset="0"/>
              <a:buChar char="•"/>
            </a:pPr>
            <a:endParaRPr lang="pl-PL" sz="1600" b="1" dirty="0"/>
          </a:p>
          <a:p>
            <a:endParaRPr lang="pl-PL" sz="1600" dirty="0" smtClean="0">
              <a:latin typeface="+mn-lt"/>
            </a:endParaRPr>
          </a:p>
        </p:txBody>
      </p:sp>
      <p:sp>
        <p:nvSpPr>
          <p:cNvPr id="9" name="Prostokąt 8"/>
          <p:cNvSpPr/>
          <p:nvPr/>
        </p:nvSpPr>
        <p:spPr>
          <a:xfrm>
            <a:off x="0" y="1268760"/>
            <a:ext cx="8964488" cy="400110"/>
          </a:xfrm>
          <a:prstGeom prst="rect">
            <a:avLst/>
          </a:prstGeom>
        </p:spPr>
        <p:txBody>
          <a:bodyPr wrap="square">
            <a:spAutoFit/>
          </a:bodyPr>
          <a:lstStyle/>
          <a:p>
            <a:pPr algn="ctr" eaLnBrk="1" hangingPunct="1"/>
            <a:r>
              <a:rPr lang="pl-PL" altLang="pl-PL" sz="2000" b="1" dirty="0" smtClean="0">
                <a:latin typeface="+mn-lt"/>
                <a:cs typeface="Arial" pitchFamily="34" charset="0"/>
              </a:rPr>
              <a:t>4 WSKAŹNIKI HORYZONTALNE – WSPÓLNE WSKAŹNIKI PRODUKTU Z LISTY WLWK</a:t>
            </a:r>
          </a:p>
        </p:txBody>
      </p:sp>
    </p:spTree>
    <p:extLst>
      <p:ext uri="{BB962C8B-B14F-4D97-AF65-F5344CB8AC3E}">
        <p14:creationId xmlns="" xmlns:p14="http://schemas.microsoft.com/office/powerpoint/2010/main" val="1656611904"/>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 xmlns:p14="http://schemas.microsoft.com/office/powerpoint/2010/main" val="3728915418"/>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3 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smtClean="0">
              <a:latin typeface="+mn-lt"/>
              <a:cs typeface="Arial" pitchFamily="34" charset="0"/>
            </a:endParaRPr>
          </a:p>
          <a:p>
            <a:pPr marL="342900" indent="-342900"/>
            <a:r>
              <a:rPr lang="pl-PL" sz="1600" b="1" u="sng" dirty="0" smtClean="0">
                <a:latin typeface="+mn-lt"/>
              </a:rPr>
              <a:t>1. Kryterium liczby wniosków</a:t>
            </a:r>
            <a:endParaRPr lang="pl-PL" sz="1600" b="1" u="sng" dirty="0">
              <a:latin typeface="+mn-lt"/>
            </a:endParaRPr>
          </a:p>
          <a:p>
            <a:endParaRPr lang="pl-PL" sz="1600" dirty="0" smtClean="0">
              <a:latin typeface="+mn-lt"/>
            </a:endParaRPr>
          </a:p>
          <a:p>
            <a:r>
              <a:rPr lang="pl-PL" sz="1600" b="1" dirty="0" smtClean="0">
                <a:latin typeface="+mn-lt"/>
              </a:rPr>
              <a:t>Czy dany podmiot występuje maksymalnie w 2 projektach złożonych w danym naborze jako samodzielny Wnioskodawca, lider i Partner w projekcie?</a:t>
            </a:r>
          </a:p>
          <a:p>
            <a:pPr algn="just"/>
            <a:endParaRPr lang="pl-PL" sz="1600" b="1" dirty="0" smtClean="0">
              <a:latin typeface="+mn-lt"/>
            </a:endParaRPr>
          </a:p>
          <a:p>
            <a:endParaRPr lang="pl-PL" sz="1600" b="1" dirty="0">
              <a:latin typeface="+mn-lt"/>
            </a:endParaRPr>
          </a:p>
          <a:p>
            <a:r>
              <a:rPr lang="pl-PL" sz="1600" dirty="0" smtClean="0">
                <a:solidFill>
                  <a:schemeClr val="accent1"/>
                </a:solidFill>
                <a:latin typeface="+mn-lt"/>
              </a:rPr>
              <a:t>Tak/Nie </a:t>
            </a:r>
          </a:p>
          <a:p>
            <a:r>
              <a:rPr lang="pl-PL" sz="1600" dirty="0" smtClean="0">
                <a:solidFill>
                  <a:schemeClr val="accent1"/>
                </a:solidFill>
                <a:latin typeface="+mn-lt"/>
              </a:rPr>
              <a:t>(niespełnienie kryterium oznacza odrzucenie projektu)</a:t>
            </a:r>
            <a:endParaRPr lang="pl-PL" sz="20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smtClean="0">
              <a:latin typeface="+mn-lt"/>
            </a:endParaRPr>
          </a:p>
          <a:p>
            <a:endParaRPr lang="pl-PL" sz="1600" b="1" dirty="0" smtClean="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kryteria dostępu </a:t>
            </a:r>
            <a:r>
              <a:rPr lang="pl-PL" altLang="pl-PL" sz="2800" b="1" dirty="0" err="1" smtClean="0">
                <a:latin typeface="+mn-lt"/>
                <a:cs typeface="Arial" pitchFamily="34" charset="0"/>
              </a:rPr>
              <a:t>cd</a:t>
            </a:r>
            <a:r>
              <a:rPr lang="pl-PL" altLang="pl-PL" sz="2800" b="1" dirty="0" smtClean="0">
                <a:latin typeface="+mn-lt"/>
                <a:cs typeface="Arial" pitchFamily="34" charset="0"/>
              </a:rPr>
              <a:t>.</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ctr"/>
            <a:endParaRPr lang="pl-PL" sz="2000" b="1" dirty="0" smtClean="0">
              <a:latin typeface="+mn-lt"/>
              <a:cs typeface="Arial" pitchFamily="34" charset="0"/>
            </a:endParaRPr>
          </a:p>
          <a:p>
            <a:pPr marL="342900" indent="-342900"/>
            <a:r>
              <a:rPr lang="pl-PL" sz="1600" b="1" u="sng" dirty="0" smtClean="0">
                <a:latin typeface="+mn-lt"/>
              </a:rPr>
              <a:t>2. Kryterium biura projektu</a:t>
            </a:r>
          </a:p>
          <a:p>
            <a:endParaRPr lang="pl-PL" sz="1600" b="1" dirty="0">
              <a:latin typeface="+mn-lt"/>
            </a:endParaRPr>
          </a:p>
          <a:p>
            <a:r>
              <a:rPr lang="pl-PL" sz="1600" b="1" dirty="0" smtClean="0">
                <a:latin typeface="+mn-lt"/>
              </a:rPr>
              <a:t>Czy Wnioskodawca (lider) w okresie realizacji projektu posiada siedzibę lub będzie prowadził biuro projektu na terenie województwa dolnośląskiego?</a:t>
            </a:r>
          </a:p>
          <a:p>
            <a:pPr algn="just"/>
            <a:endParaRPr lang="pl-PL" sz="1600" b="1" dirty="0" smtClean="0">
              <a:latin typeface="+mn-lt"/>
            </a:endParaRPr>
          </a:p>
          <a:p>
            <a:endParaRPr lang="pl-PL" sz="1600" b="1" dirty="0">
              <a:latin typeface="+mn-lt"/>
            </a:endParaRPr>
          </a:p>
          <a:p>
            <a:pPr algn="just"/>
            <a:r>
              <a:rPr lang="pl-PL" sz="1600" dirty="0" smtClean="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b="1" dirty="0" smtClean="0">
                <a:latin typeface="+mn-lt"/>
              </a:rPr>
              <a:t>Fakt posiadania siedziby na terenie województwa dolnośląskiego zostanie zweryfikowany na podstawie części 2.8 wniosku o dofinansowanie.</a:t>
            </a:r>
            <a:r>
              <a:rPr lang="pl-PL" sz="1600" dirty="0" smtClean="0">
                <a:latin typeface="+mn-lt"/>
              </a:rPr>
              <a:t> W przypadku braku posiadania przez Wnioskodawcę (lidera) siedziby na terenie woj. dolnośląskiego,  </a:t>
            </a:r>
            <a:r>
              <a:rPr lang="pl-PL" sz="1600" b="1" dirty="0" smtClean="0">
                <a:latin typeface="+mn-lt"/>
              </a:rPr>
              <a:t>Wnioskodawca jest zobowiązany wpisać do treści wniosku oświadczenie, że będzie prowadził biuro projektu na terenie województwa dolnośląskiego. </a:t>
            </a:r>
          </a:p>
          <a:p>
            <a:pPr algn="just"/>
            <a:endParaRPr lang="pl-PL" sz="1600" dirty="0" smtClean="0">
              <a:latin typeface="+mn-lt"/>
            </a:endParaRPr>
          </a:p>
          <a:p>
            <a:r>
              <a:rPr lang="pl-PL" sz="1600" dirty="0" smtClean="0">
                <a:solidFill>
                  <a:schemeClr val="accent1"/>
                </a:solidFill>
                <a:latin typeface="+mn-lt"/>
              </a:rPr>
              <a:t>Tak/Nie</a:t>
            </a:r>
          </a:p>
          <a:p>
            <a:r>
              <a:rPr lang="pl-PL" sz="1600" dirty="0" smtClean="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smtClean="0">
              <a:latin typeface="+mn-lt"/>
            </a:endParaRPr>
          </a:p>
          <a:p>
            <a:endParaRPr lang="pl-PL" sz="1600" b="1" dirty="0" smtClean="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kryteria dostępu </a:t>
            </a:r>
            <a:r>
              <a:rPr lang="pl-PL" altLang="pl-PL" sz="2800" b="1" dirty="0" err="1" smtClean="0">
                <a:latin typeface="+mn-lt"/>
                <a:cs typeface="Arial" pitchFamily="34" charset="0"/>
              </a:rPr>
              <a:t>cd</a:t>
            </a:r>
            <a:r>
              <a:rPr lang="pl-PL" altLang="pl-PL" sz="2800" b="1" dirty="0" smtClean="0">
                <a:latin typeface="+mn-lt"/>
                <a:cs typeface="Arial" pitchFamily="34" charset="0"/>
              </a:rPr>
              <a:t>.</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7992888" cy="4464496"/>
          </a:xfrm>
          <a:prstGeom prst="rect">
            <a:avLst/>
          </a:prstGeom>
          <a:noFill/>
        </p:spPr>
        <p:txBody>
          <a:bodyPr wrap="square" rtlCol="0">
            <a:normAutofit/>
          </a:bodyPr>
          <a:lstStyle/>
          <a:p>
            <a:pPr algn="ctr"/>
            <a:endParaRPr lang="pl-PL" sz="2000" b="1" dirty="0" smtClean="0">
              <a:latin typeface="+mn-lt"/>
              <a:cs typeface="Arial" pitchFamily="34" charset="0"/>
            </a:endParaRPr>
          </a:p>
          <a:p>
            <a:pPr marL="342900" indent="-342900"/>
            <a:r>
              <a:rPr lang="pl-PL" sz="1700" b="1" u="sng" dirty="0" smtClean="0">
                <a:latin typeface="+mn-lt"/>
              </a:rPr>
              <a:t>3. Kryterium diagnozy zapotrzebowania</a:t>
            </a:r>
          </a:p>
          <a:p>
            <a:endParaRPr lang="pl-PL" sz="1600" b="1" dirty="0">
              <a:latin typeface="+mn-lt"/>
            </a:endParaRPr>
          </a:p>
          <a:p>
            <a:pPr algn="just"/>
            <a:r>
              <a:rPr lang="pl-PL" sz="1700" b="1" dirty="0" smtClean="0">
                <a:latin typeface="+mn-lt"/>
              </a:rPr>
              <a:t>Czy w treści wniosku zostało zawarte oświadczenie wskazujące, że przeprowadzona </a:t>
            </a:r>
            <a:r>
              <a:rPr lang="pl-PL" sz="1700" b="1" i="1" dirty="0" smtClean="0">
                <a:latin typeface="+mn-lt"/>
              </a:rPr>
              <a:t>Diagnoza zapotrzebowania na nowe miejsca przedszkolne</a:t>
            </a:r>
            <a:r>
              <a:rPr lang="pl-PL" sz="1700" b="1" dirty="0" smtClean="0">
                <a:latin typeface="+mn-lt"/>
              </a:rPr>
              <a:t> potwierdza, że liczba nowo tworzonych w ramach projektu miejsc wychowania przedszkolnego odpowiada faktycznemu i prognozowanemu w perspektywie 3-letniej zapotrzebowaniu na tego typu usługi na obszarze realizacji projektu i została ona zatwierdzona przez organ prowadzący oraz uwzględnia plany samorządu gminnego w zakresie tworzenia nowych miejsc przedszkolnych na obszarze realizacji projektu?</a:t>
            </a:r>
          </a:p>
          <a:p>
            <a:endParaRPr lang="pl-PL" sz="1600" b="1" dirty="0">
              <a:latin typeface="+mn-lt"/>
            </a:endParaRPr>
          </a:p>
          <a:p>
            <a:r>
              <a:rPr lang="pl-PL" sz="1600" dirty="0" smtClean="0">
                <a:solidFill>
                  <a:schemeClr val="accent1"/>
                </a:solidFill>
                <a:latin typeface="+mn-lt"/>
              </a:rPr>
              <a:t>Tak/Nie/</a:t>
            </a:r>
            <a:r>
              <a:rPr lang="pl-PL" sz="1600" dirty="0" err="1" smtClean="0">
                <a:solidFill>
                  <a:schemeClr val="accent1"/>
                </a:solidFill>
                <a:latin typeface="+mn-lt"/>
              </a:rPr>
              <a:t>Nie</a:t>
            </a:r>
            <a:r>
              <a:rPr lang="pl-PL" sz="1600" dirty="0" smtClean="0">
                <a:solidFill>
                  <a:schemeClr val="accent1"/>
                </a:solidFill>
                <a:latin typeface="+mn-lt"/>
              </a:rPr>
              <a:t> dotyczy</a:t>
            </a:r>
          </a:p>
          <a:p>
            <a:r>
              <a:rPr lang="pl-PL" sz="1600" dirty="0" smtClean="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smtClean="0">
              <a:solidFill>
                <a:schemeClr val="accent1"/>
              </a:solidFill>
              <a:latin typeface="+mn-lt"/>
            </a:endParaRPr>
          </a:p>
          <a:p>
            <a:endParaRPr lang="pl-PL" sz="1600" b="1" dirty="0" smtClean="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latin typeface="+mn-lt"/>
                <a:cs typeface="Arial" pitchFamily="34" charset="0"/>
              </a:rPr>
              <a:t>Kryteria formalne – </a:t>
            </a:r>
            <a:r>
              <a:rPr lang="pl-PL" altLang="pl-PL" sz="1800" b="1" dirty="0" smtClean="0">
                <a:latin typeface="+mn-lt"/>
                <a:cs typeface="Arial" pitchFamily="34" charset="0"/>
              </a:rPr>
              <a:t>11 </a:t>
            </a:r>
            <a:r>
              <a:rPr lang="pl-PL" altLang="pl-PL" sz="1800" b="1" dirty="0">
                <a:latin typeface="+mn-lt"/>
                <a:cs typeface="Arial" pitchFamily="34" charset="0"/>
              </a:rPr>
              <a:t>kryteriów</a:t>
            </a:r>
            <a:br>
              <a:rPr lang="pl-PL" altLang="pl-PL" sz="1800" b="1" dirty="0">
                <a:latin typeface="+mn-lt"/>
                <a:cs typeface="Arial" pitchFamily="34" charset="0"/>
              </a:rPr>
            </a:br>
            <a:r>
              <a:rPr lang="pl-PL" altLang="pl-PL" sz="1800" b="1" dirty="0">
                <a:latin typeface="+mn-lt"/>
                <a:cs typeface="Arial" pitchFamily="34" charset="0"/>
              </a:rPr>
              <a:t>szczegółowo opisane w Załączniku nr 1 </a:t>
            </a:r>
            <a:br>
              <a:rPr lang="pl-PL" altLang="pl-PL" sz="1800" b="1" dirty="0">
                <a:latin typeface="+mn-lt"/>
                <a:cs typeface="Arial" pitchFamily="34" charset="0"/>
              </a:rPr>
            </a:br>
            <a:endParaRPr lang="pl-PL" altLang="pl-PL" sz="1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 xmlns:p14="http://schemas.microsoft.com/office/powerpoint/2010/main" val="3340878442"/>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017113074"/>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107504" y="979363"/>
            <a:ext cx="9036496" cy="597198"/>
          </a:xfrm>
        </p:spPr>
        <p:txBody>
          <a:bodyPr/>
          <a:lstStyle/>
          <a:p>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0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r>
              <a:rPr lang="pl-PL" sz="1400" dirty="0" smtClean="0">
                <a:solidFill>
                  <a:schemeClr val="tx1"/>
                </a:solidFill>
              </a:rPr>
              <a:t>Czy wybór partnerów został dokonany w sposób prawidłowy, to znaczy:</a:t>
            </a:r>
          </a:p>
          <a:p>
            <a:pPr>
              <a:buFontTx/>
              <a:buChar char="-"/>
            </a:pPr>
            <a:r>
              <a:rPr lang="pl-PL" sz="1400" dirty="0" smtClean="0">
                <a:solidFill>
                  <a:schemeClr val="tx1"/>
                </a:solidFill>
              </a:rPr>
              <a:t> </a:t>
            </a:r>
            <a:r>
              <a:rPr lang="pl-PL" sz="1400" b="1" dirty="0" smtClean="0">
                <a:solidFill>
                  <a:schemeClr val="tx1"/>
                </a:solidFill>
              </a:rPr>
              <a:t>czy wybór partnerów został dokonany przed złożeniem wniosku o dofinansowanie</a:t>
            </a:r>
            <a:r>
              <a:rPr lang="pl-PL" sz="1400" dirty="0" smtClean="0">
                <a:solidFill>
                  <a:schemeClr val="tx1"/>
                </a:solidFill>
              </a:rPr>
              <a:t>,</a:t>
            </a:r>
          </a:p>
          <a:p>
            <a:pPr lvl="0">
              <a:buFontTx/>
              <a:buChar char="-"/>
            </a:pPr>
            <a:r>
              <a:rPr lang="pl-PL" sz="1400" b="1" dirty="0" smtClean="0">
                <a:solidFill>
                  <a:schemeClr val="tx1"/>
                </a:solidFill>
              </a:rPr>
              <a:t>czy prawidłowo przeprowadzono postępowanie</a:t>
            </a:r>
            <a:r>
              <a:rPr lang="pl-PL" sz="1400" dirty="0" smtClean="0">
                <a:solidFill>
                  <a:schemeClr val="tx1"/>
                </a:solidFill>
              </a:rPr>
              <a:t>, o którym mowa w art. 33 ust. 2 ustawy z dnia 11 lipca 2014 r. o zasadach realizacji programów w zakresie polityki spójności finansowanych w perspektywie finansowej 2014–2020 (podmiot sektora finansów publicznych gdy wybiera partnera spoza </a:t>
            </a:r>
            <a:r>
              <a:rPr lang="pl-PL" sz="1400" dirty="0">
                <a:solidFill>
                  <a:schemeClr val="tx1"/>
                </a:solidFill>
              </a:rPr>
              <a:t>sektora finansów publicznych </a:t>
            </a:r>
            <a:r>
              <a:rPr lang="pl-PL" sz="1400" dirty="0" smtClean="0">
                <a:solidFill>
                  <a:schemeClr val="tx1"/>
                </a:solidFill>
              </a:rPr>
              <a:t>musi dokonać wyboru partnera </a:t>
            </a:r>
            <a:r>
              <a:rPr lang="pl-PL" sz="1400" b="1" dirty="0" smtClean="0">
                <a:solidFill>
                  <a:schemeClr val="tx1"/>
                </a:solidFill>
              </a:rPr>
              <a:t>z zachowaniem zasady przejrzystości i równego traktowania</a:t>
            </a:r>
            <a:r>
              <a:rPr lang="pl-PL" sz="1400" dirty="0" smtClean="0">
                <a:solidFill>
                  <a:schemeClr val="tx1"/>
                </a:solidFill>
              </a:rPr>
              <a:t>)</a:t>
            </a:r>
          </a:p>
          <a:p>
            <a:pPr lvl="0"/>
            <a:endParaRPr lang="pl-PL" sz="1400" dirty="0" smtClean="0">
              <a:solidFill>
                <a:schemeClr val="tx1"/>
              </a:solidFill>
            </a:endParaRPr>
          </a:p>
          <a:p>
            <a:pPr lvl="0">
              <a:buFont typeface="Wingdings" pitchFamily="2" charset="2"/>
              <a:buChar char="ü"/>
            </a:pPr>
            <a:r>
              <a:rPr lang="pl-PL" sz="1400" b="1" dirty="0" smtClean="0">
                <a:solidFill>
                  <a:srgbClr val="FF0000"/>
                </a:solidFill>
              </a:rPr>
              <a:t>ogłoszenie otwartego naboru na stronie z 21-dniowym terminem, </a:t>
            </a:r>
          </a:p>
          <a:p>
            <a:pPr lvl="0">
              <a:buFont typeface="Wingdings" pitchFamily="2" charset="2"/>
              <a:buChar char="ü"/>
            </a:pPr>
            <a:r>
              <a:rPr lang="pl-PL" sz="1400" b="1" dirty="0" smtClean="0">
                <a:solidFill>
                  <a:srgbClr val="FF0000"/>
                </a:solidFill>
              </a:rPr>
              <a:t>uwzględnienie zgodności działania Partnera z celami partnerstwa, wkładu Partnera w realizację celu partnerstwa, doświadczenia Partnera, </a:t>
            </a:r>
          </a:p>
          <a:p>
            <a:pPr lvl="0">
              <a:buFont typeface="Wingdings" pitchFamily="2" charset="2"/>
              <a:buChar char="ü"/>
            </a:pPr>
            <a:r>
              <a:rPr lang="pl-PL" sz="1400" b="1" dirty="0" smtClean="0">
                <a:solidFill>
                  <a:srgbClr val="FF0000"/>
                </a:solidFill>
              </a:rPr>
              <a:t>podanie informacji publicznej o wyborze Partnera,</a:t>
            </a:r>
          </a:p>
          <a:p>
            <a:pPr lvl="0">
              <a:buFont typeface="Wingdings" pitchFamily="2" charset="2"/>
              <a:buChar char="ü"/>
            </a:pPr>
            <a:r>
              <a:rPr lang="pl-PL" sz="1400" b="1" dirty="0" smtClean="0">
                <a:solidFill>
                  <a:srgbClr val="FF0000"/>
                </a:solidFill>
              </a:rPr>
              <a:t>dokonanie wyboru partnera przed złożeniem wniosku o dofinansowanie.</a:t>
            </a:r>
            <a:endParaRPr lang="pl-PL" sz="1400" b="1" dirty="0" smtClean="0">
              <a:solidFill>
                <a:schemeClr val="tx1"/>
              </a:solidFill>
            </a:endParaRPr>
          </a:p>
          <a:p>
            <a:pPr lvl="0"/>
            <a:endParaRPr lang="pl-PL" sz="1400" b="1" u="sng" dirty="0" smtClean="0">
              <a:solidFill>
                <a:schemeClr val="tx1"/>
              </a:solidFill>
            </a:endParaRPr>
          </a:p>
          <a:p>
            <a:pPr lvl="0" algn="ctr"/>
            <a:r>
              <a:rPr lang="pl-PL" sz="1400" b="1" u="sng" dirty="0" smtClean="0">
                <a:solidFill>
                  <a:schemeClr val="tx1"/>
                </a:solidFill>
              </a:rPr>
              <a:t>UWAGA! </a:t>
            </a:r>
          </a:p>
          <a:p>
            <a:pPr lvl="0" algn="ctr"/>
            <a:r>
              <a:rPr lang="pl-PL" sz="1400" u="sng" dirty="0" smtClean="0">
                <a:solidFill>
                  <a:schemeClr val="tx1"/>
                </a:solidFill>
              </a:rPr>
              <a:t>Ocena kryterium polega m.in.</a:t>
            </a:r>
            <a:r>
              <a:rPr lang="pl-PL" sz="1400" b="1" u="sng" dirty="0" smtClean="0">
                <a:solidFill>
                  <a:schemeClr val="tx1"/>
                </a:solidFill>
              </a:rPr>
              <a:t> na weryfikacji załączników do wniosku o dofinansowanie</a:t>
            </a:r>
          </a:p>
          <a:p>
            <a:pPr lvl="0" algn="ctr"/>
            <a:r>
              <a:rPr lang="pl-PL" sz="1400" b="1" u="sng" dirty="0" smtClean="0">
                <a:solidFill>
                  <a:schemeClr val="tx1"/>
                </a:solidFill>
              </a:rPr>
              <a:t>Do wniosku o dofinansowanie należy załączyć dokumenty potwierdzające:</a:t>
            </a:r>
          </a:p>
          <a:p>
            <a:pPr lvl="0" algn="ctr">
              <a:buFont typeface="Wingdings" pitchFamily="2" charset="2"/>
              <a:buChar char="ü"/>
            </a:pPr>
            <a:r>
              <a:rPr lang="pl-PL" sz="1400" u="sng" dirty="0" smtClean="0">
                <a:solidFill>
                  <a:schemeClr val="tx1"/>
                </a:solidFill>
              </a:rPr>
              <a:t>wybór partnera przed złożeniem wniosku o dofinansowanie (dotyczy wszystkich projektów partnerskich)</a:t>
            </a:r>
          </a:p>
          <a:p>
            <a:pPr lvl="0" algn="ctr">
              <a:buFont typeface="Wingdings" pitchFamily="2" charset="2"/>
              <a:buChar char="ü"/>
            </a:pPr>
            <a:r>
              <a:rPr lang="pl-PL" sz="1400" u="sng" dirty="0" smtClean="0">
                <a:solidFill>
                  <a:schemeClr val="tx1"/>
                </a:solidFill>
              </a:rPr>
              <a:t>dokonanie postępowania o którym mowa w art. 33 ustawy wdrożeniowej (dotyczy podmiotów sektora finansów publicznych wybierających partnerów spoza sektora)</a:t>
            </a:r>
          </a:p>
          <a:p>
            <a:pPr lvl="0" algn="ctr">
              <a:buFont typeface="Wingdings" pitchFamily="2" charset="2"/>
              <a:buChar char="ü"/>
            </a:pPr>
            <a:endParaRPr lang="pl-PL" sz="1400" u="sng" dirty="0" smtClean="0">
              <a:solidFill>
                <a:schemeClr val="tx1"/>
              </a:solidFill>
            </a:endParaRPr>
          </a:p>
          <a:p>
            <a:pPr lvl="0" algn="ctr"/>
            <a:r>
              <a:rPr lang="pl-PL" sz="1400" dirty="0" smtClean="0">
                <a:solidFill>
                  <a:schemeClr val="tx1"/>
                </a:solidFill>
              </a:rPr>
              <a:t>Tak / Nie/ </a:t>
            </a:r>
            <a:r>
              <a:rPr lang="pl-PL" sz="1400" dirty="0" err="1" smtClean="0">
                <a:solidFill>
                  <a:schemeClr val="tx1"/>
                </a:solidFill>
              </a:rPr>
              <a:t>Nie</a:t>
            </a:r>
            <a:r>
              <a:rPr lang="pl-PL" sz="1400" dirty="0" smtClean="0">
                <a:solidFill>
                  <a:schemeClr val="tx1"/>
                </a:solidFill>
              </a:rPr>
              <a:t> dotyczy (dopuszcza się jednokrotne skierowanie projektu do poprawy/uzupełnienia)</a:t>
            </a:r>
          </a:p>
          <a:p>
            <a:pPr lvl="0"/>
            <a:endParaRPr lang="pl-PL" sz="1400" b="1" u="sng" dirty="0">
              <a:solidFill>
                <a:schemeClr val="tx1"/>
              </a:solidFill>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2859470259"/>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92500" lnSpcReduction="1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a:t>
            </a:r>
            <a:r>
              <a:rPr lang="pl-PL" sz="1600" b="1" dirty="0" smtClean="0">
                <a:latin typeface="+mn-lt"/>
              </a:rPr>
              <a:t>3 listopada </a:t>
            </a:r>
            <a:r>
              <a:rPr lang="pl-PL" sz="1600" b="1" dirty="0">
                <a:latin typeface="+mn-lt"/>
              </a:rPr>
              <a:t>2017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endParaRPr lang="pl-PL" sz="1600" b="1" dirty="0" smtClean="0">
              <a:latin typeface="+mn-lt"/>
            </a:endParaRPr>
          </a:p>
          <a:p>
            <a:pPr marL="285750" indent="-285750" algn="just"/>
            <a:r>
              <a:rPr lang="pl-PL" sz="1600" b="1" dirty="0" smtClean="0">
                <a:latin typeface="+mn-lt"/>
              </a:rPr>
              <a:t>	</a:t>
            </a:r>
            <a:r>
              <a:rPr lang="pl-PL" sz="1600" b="1" dirty="0" err="1" smtClean="0">
                <a:latin typeface="+mn-lt"/>
              </a:rPr>
              <a:t>www.funduszeeuropejskie.gov.pl</a:t>
            </a:r>
            <a:endParaRPr lang="pl-PL" sz="1600" b="1" dirty="0" smtClean="0">
              <a:latin typeface="+mn-lt"/>
            </a:endParaRPr>
          </a:p>
          <a:p>
            <a:pPr marL="285750" indent="-285750" algn="just"/>
            <a:r>
              <a:rPr lang="pl-PL" sz="1600" b="1" dirty="0" smtClean="0">
                <a:latin typeface="+mn-lt"/>
              </a:rPr>
              <a:t>	</a:t>
            </a:r>
            <a:r>
              <a:rPr lang="pl-PL" sz="1600" b="1" dirty="0" err="1" smtClean="0">
                <a:latin typeface="+mn-lt"/>
              </a:rPr>
              <a:t>www.rpo.dolnyslask.pl</a:t>
            </a:r>
            <a:r>
              <a:rPr lang="pl-PL" sz="1600" b="1" dirty="0" smtClean="0">
                <a:latin typeface="+mn-lt"/>
              </a:rPr>
              <a:t> </a:t>
            </a:r>
          </a:p>
          <a:p>
            <a:pPr marL="285750" indent="-285750" algn="just"/>
            <a:r>
              <a:rPr lang="pl-PL" sz="1600" b="1" dirty="0" smtClean="0">
                <a:latin typeface="+mn-lt"/>
              </a:rPr>
              <a:t>	</a:t>
            </a:r>
            <a:r>
              <a:rPr lang="pl-PL" sz="1600" b="1" dirty="0" err="1" smtClean="0">
                <a:latin typeface="+mn-lt"/>
              </a:rPr>
              <a:t>www.ipaw.walbrzych.eu</a:t>
            </a:r>
            <a:endParaRPr lang="pl-PL" sz="1600" b="1" dirty="0">
              <a:latin typeface="+mn-lt"/>
            </a:endParaRPr>
          </a:p>
          <a:p>
            <a:pPr marL="285750" indent="-285750" algn="just">
              <a:buFont typeface="Arial" panose="020B0604020202020204" pitchFamily="34" charset="0"/>
              <a:buChar char="•"/>
            </a:pPr>
            <a:endParaRPr lang="pl-PL" sz="1600" b="1" u="sng" dirty="0" smtClean="0">
              <a:latin typeface="+mn-lt"/>
            </a:endParaRPr>
          </a:p>
          <a:p>
            <a:pPr marL="285750" indent="-285750" algn="just">
              <a:buFont typeface="Arial" panose="020B0604020202020204" pitchFamily="34" charset="0"/>
              <a:buChar char="•"/>
            </a:pPr>
            <a:r>
              <a:rPr lang="pl-PL" sz="1600" b="1" u="sng" dirty="0" smtClean="0">
                <a:latin typeface="+mn-lt"/>
              </a:rPr>
              <a:t>Co </a:t>
            </a:r>
            <a:r>
              <a:rPr lang="pl-PL" sz="1600" b="1" u="sng" dirty="0">
                <a:latin typeface="+mn-lt"/>
              </a:rPr>
              <a:t>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Wyciąg z kryteriów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r>
              <a:rPr lang="pl-PL" sz="1600" b="1" dirty="0" smtClean="0">
                <a:latin typeface="+mn-lt"/>
              </a:rPr>
              <a:t>)</a:t>
            </a:r>
            <a:endParaRPr lang="pl-PL" sz="1600" b="1" dirty="0">
              <a:latin typeface="+mn-lt"/>
            </a:endParaRPr>
          </a:p>
          <a:p>
            <a:pPr marL="285750" indent="-285750" algn="just">
              <a:buFont typeface="Arial" panose="020B0604020202020204" pitchFamily="34" charset="0"/>
              <a:buChar char="•"/>
            </a:pPr>
            <a:r>
              <a:rPr lang="pl-PL" sz="1600" b="1" dirty="0">
                <a:latin typeface="+mn-lt"/>
              </a:rPr>
              <a:t>Załącznik nr 5 </a:t>
            </a:r>
            <a:r>
              <a:rPr lang="pl-PL" sz="1600" b="1" dirty="0" smtClean="0">
                <a:latin typeface="+mn-lt"/>
              </a:rPr>
              <a:t>Analiza IRT</a:t>
            </a:r>
          </a:p>
          <a:p>
            <a:pPr marL="285750" indent="-285750" algn="just">
              <a:buFont typeface="Arial" panose="020B0604020202020204" pitchFamily="34" charset="0"/>
              <a:buChar char="•"/>
            </a:pPr>
            <a:r>
              <a:rPr lang="pl-PL" sz="1600" b="1" dirty="0" smtClean="0">
                <a:latin typeface="+mn-lt"/>
              </a:rPr>
              <a:t>Załącznik </a:t>
            </a:r>
            <a:r>
              <a:rPr lang="pl-PL" sz="1600" b="1" dirty="0">
                <a:latin typeface="+mn-lt"/>
              </a:rPr>
              <a:t>nr </a:t>
            </a:r>
            <a:r>
              <a:rPr lang="pl-PL" sz="1600" b="1" dirty="0" smtClean="0">
                <a:latin typeface="+mn-lt"/>
              </a:rPr>
              <a:t>6, </a:t>
            </a:r>
            <a:r>
              <a:rPr lang="pl-PL" sz="1600" b="1" dirty="0">
                <a:latin typeface="+mn-lt"/>
              </a:rPr>
              <a:t>Załącznik nr </a:t>
            </a:r>
            <a:r>
              <a:rPr lang="pl-PL" sz="1600" b="1" dirty="0" smtClean="0">
                <a:latin typeface="+mn-lt"/>
              </a:rPr>
              <a:t>7,– </a:t>
            </a:r>
            <a:r>
              <a:rPr lang="pl-PL" sz="1600" b="1" dirty="0">
                <a:latin typeface="+mn-lt"/>
              </a:rPr>
              <a:t>Wzory umów (standardowa, metody </a:t>
            </a:r>
            <a:r>
              <a:rPr lang="pl-PL" sz="1600" b="1" dirty="0" smtClean="0">
                <a:latin typeface="+mn-lt"/>
              </a:rPr>
              <a:t>uproszczone)</a:t>
            </a:r>
            <a:endParaRPr lang="pl-PL" sz="1600" b="1" dirty="0">
              <a:latin typeface="+mn-lt"/>
            </a:endParaRP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smtClean="0">
                <a:latin typeface="+mn-lt"/>
              </a:rPr>
              <a:t>Podstawowe </a:t>
            </a:r>
            <a:r>
              <a:rPr lang="pl-PL" sz="1600" b="1" dirty="0">
                <a:latin typeface="+mn-lt"/>
              </a:rPr>
              <a:t>informacje dotyczące uzyskiwania kwalifikacji w ramach projektów EFS</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 xmlns:p14="http://schemas.microsoft.com/office/powerpoint/2010/main" val="3220789600"/>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b="1" u="sng" dirty="0" smtClean="0">
              <a:solidFill>
                <a:schemeClr val="tx1"/>
              </a:solidFill>
            </a:endParaRPr>
          </a:p>
          <a:p>
            <a:pPr algn="just"/>
            <a:endParaRPr lang="pl-PL" sz="1400" dirty="0" smtClean="0">
              <a:solidFill>
                <a:schemeClr val="tx1"/>
              </a:solidFill>
            </a:endParaRPr>
          </a:p>
          <a:p>
            <a:pPr algn="just">
              <a:spcAft>
                <a:spcPts val="600"/>
              </a:spcAft>
            </a:pPr>
            <a:endParaRPr lang="pl-PL" sz="1400" dirty="0" smtClean="0">
              <a:solidFill>
                <a:schemeClr val="tx1"/>
              </a:solidFill>
              <a:cs typeface="Arial" pitchFamily="34" charset="0"/>
            </a:endParaRPr>
          </a:p>
          <a:p>
            <a:pPr algn="just">
              <a:spcAft>
                <a:spcPts val="600"/>
              </a:spcAft>
              <a:buFont typeface="Wingdings" pitchFamily="2" charset="2"/>
              <a:buChar char="ü"/>
            </a:pPr>
            <a:r>
              <a:rPr lang="pl-PL" sz="2000" b="1" dirty="0" smtClean="0">
                <a:solidFill>
                  <a:schemeClr val="tx1"/>
                </a:solidFill>
                <a:cs typeface="Arial" pitchFamily="34" charset="0"/>
              </a:rPr>
              <a:t>środki publiczne </a:t>
            </a:r>
            <a:r>
              <a:rPr lang="pl-PL" sz="2000" dirty="0" smtClean="0">
                <a:solidFill>
                  <a:schemeClr val="tx1"/>
                </a:solidFill>
                <a:cs typeface="Arial" pitchFamily="34" charset="0"/>
              </a:rPr>
              <a:t>= środki UE + budżet państwa + wkład własny, o ile pochodzi ze środków publicznych</a:t>
            </a:r>
          </a:p>
          <a:p>
            <a:pPr algn="just">
              <a:spcAft>
                <a:spcPts val="600"/>
              </a:spcAft>
              <a:buFont typeface="Wingdings" pitchFamily="2" charset="2"/>
              <a:buChar char="ü"/>
            </a:pPr>
            <a:r>
              <a:rPr lang="pl-PL" sz="2000" dirty="0" smtClean="0">
                <a:solidFill>
                  <a:schemeClr val="tx1"/>
                </a:solidFill>
                <a:cs typeface="Arial" pitchFamily="34" charset="0"/>
              </a:rPr>
              <a:t>dla zadań w projekcie określa się </a:t>
            </a:r>
            <a:r>
              <a:rPr lang="pl-PL" sz="2000" b="1" dirty="0" smtClean="0">
                <a:solidFill>
                  <a:schemeClr val="tx1"/>
                </a:solidFill>
                <a:cs typeface="Arial" pitchFamily="34" charset="0"/>
              </a:rPr>
              <a:t>kwoty ryczałtowe</a:t>
            </a:r>
            <a:r>
              <a:rPr lang="pl-PL" sz="2000" dirty="0" smtClean="0">
                <a:solidFill>
                  <a:schemeClr val="tx1"/>
                </a:solidFill>
                <a:cs typeface="Arial" pitchFamily="34" charset="0"/>
              </a:rPr>
              <a:t>, które są rozliczane na podstawie </a:t>
            </a:r>
            <a:r>
              <a:rPr lang="pl-PL" sz="2000" b="1" dirty="0" smtClean="0">
                <a:solidFill>
                  <a:schemeClr val="tx1"/>
                </a:solidFill>
                <a:cs typeface="Arial" pitchFamily="34" charset="0"/>
              </a:rPr>
              <a:t>zrealizowanych wskaźników </a:t>
            </a:r>
          </a:p>
          <a:p>
            <a:pPr algn="just">
              <a:spcAft>
                <a:spcPts val="600"/>
              </a:spcAft>
              <a:buFont typeface="Wingdings" pitchFamily="2" charset="2"/>
              <a:buChar char="ü"/>
            </a:pPr>
            <a:r>
              <a:rPr lang="pl-PL" sz="2000" b="1" dirty="0" smtClean="0">
                <a:solidFill>
                  <a:schemeClr val="tx1"/>
                </a:solidFill>
                <a:cs typeface="Arial" pitchFamily="34" charset="0"/>
              </a:rPr>
              <a:t>wydatki traktowane jako poniesione</a:t>
            </a:r>
          </a:p>
          <a:p>
            <a:pPr algn="just">
              <a:spcAft>
                <a:spcPts val="600"/>
              </a:spcAft>
              <a:buFont typeface="Wingdings" pitchFamily="2" charset="2"/>
              <a:buChar char="ü"/>
            </a:pPr>
            <a:r>
              <a:rPr lang="pl-PL" sz="2000" b="1" dirty="0" smtClean="0">
                <a:solidFill>
                  <a:schemeClr val="tx1"/>
                </a:solidFill>
                <a:cs typeface="Arial" pitchFamily="34" charset="0"/>
              </a:rPr>
              <a:t>bez  konieczności gromadzenia i opisywania </a:t>
            </a:r>
            <a:r>
              <a:rPr lang="pl-PL" sz="2000" dirty="0" smtClean="0">
                <a:solidFill>
                  <a:schemeClr val="tx1"/>
                </a:solidFill>
                <a:cs typeface="Arial" pitchFamily="34" charset="0"/>
              </a:rPr>
              <a:t>dokumentów w projekcie</a:t>
            </a:r>
          </a:p>
          <a:p>
            <a:pPr algn="just">
              <a:spcAft>
                <a:spcPts val="600"/>
              </a:spcAft>
              <a:buFont typeface="Wingdings" pitchFamily="2" charset="2"/>
              <a:buChar char="ü"/>
            </a:pPr>
            <a:r>
              <a:rPr lang="pl-PL" sz="2000" dirty="0" smtClean="0">
                <a:solidFill>
                  <a:schemeClr val="tx1"/>
                </a:solidFill>
                <a:cs typeface="Arial" pitchFamily="34" charset="0"/>
              </a:rPr>
              <a:t>we wnioskach o płatność oświadcza się wysokość wydatkowanych kwot + informacje o postępie rzeczowym</a:t>
            </a:r>
          </a:p>
          <a:p>
            <a:pPr algn="just">
              <a:spcAft>
                <a:spcPts val="600"/>
              </a:spcAft>
              <a:buFont typeface="Wingdings" pitchFamily="2" charset="2"/>
              <a:buChar char="ü"/>
            </a:pPr>
            <a:endParaRPr lang="pl-PL" sz="1400" dirty="0" smtClean="0">
              <a:solidFill>
                <a:schemeClr val="tx1"/>
              </a:solidFill>
              <a:cs typeface="Arial" pitchFamily="34" charset="0"/>
            </a:endParaRPr>
          </a:p>
          <a:p>
            <a:pPr algn="just">
              <a:spcAft>
                <a:spcPts val="600"/>
              </a:spcAft>
              <a:buFont typeface="Wingdings" pitchFamily="2" charset="2"/>
              <a:buChar char="ü"/>
            </a:pPr>
            <a:endParaRPr lang="pl-PL" sz="1400" dirty="0" smtClean="0">
              <a:solidFill>
                <a:schemeClr val="tx1"/>
              </a:solidFill>
              <a:cs typeface="Arial" pitchFamily="34" charset="0"/>
            </a:endParaRPr>
          </a:p>
          <a:p>
            <a:pPr lvl="0" algn="just">
              <a:lnSpc>
                <a:spcPct val="100000"/>
              </a:lnSpc>
              <a:spcAft>
                <a:spcPts val="600"/>
              </a:spcAft>
            </a:pPr>
            <a:endParaRPr lang="pl-PL" b="1" dirty="0" smtClean="0">
              <a:solidFill>
                <a:schemeClr val="tx1"/>
              </a:solidFill>
              <a:cs typeface="Arial" pitchFamily="34" charset="0"/>
            </a:endParaRPr>
          </a:p>
        </p:txBody>
      </p:sp>
    </p:spTree>
    <p:extLst>
      <p:ext uri="{BB962C8B-B14F-4D97-AF65-F5344CB8AC3E}">
        <p14:creationId xmlns="" xmlns:p14="http://schemas.microsoft.com/office/powerpoint/2010/main" val="3771312424"/>
      </p:ext>
    </p:extLst>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4 KRYTERIA HORYZONTALNE</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sp>
        <p:nvSpPr>
          <p:cNvPr id="7" name="Prostokąt zaokrąglony 6"/>
          <p:cNvSpPr/>
          <p:nvPr/>
        </p:nvSpPr>
        <p:spPr>
          <a:xfrm>
            <a:off x="215106" y="1576561"/>
            <a:ext cx="8713788" cy="465568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marL="228600" indent="-228600" algn="just">
              <a:buAutoNum type="arabicPeriod"/>
            </a:pPr>
            <a:endParaRPr lang="pl-PL" sz="1400" dirty="0">
              <a:solidFill>
                <a:schemeClr val="tx1"/>
              </a:solidFill>
              <a:cs typeface="Arial" pitchFamily="34" charset="0"/>
            </a:endParaRPr>
          </a:p>
          <a:p>
            <a:endParaRPr lang="pl-PL" sz="1400" b="1" dirty="0" smtClean="0">
              <a:solidFill>
                <a:schemeClr val="tx1"/>
              </a:solidFill>
            </a:endParaRPr>
          </a:p>
          <a:p>
            <a:endParaRPr lang="pl-PL" b="1" dirty="0" smtClean="0">
              <a:solidFill>
                <a:schemeClr val="tx1"/>
              </a:solidFill>
            </a:endParaRPr>
          </a:p>
          <a:p>
            <a:r>
              <a:rPr lang="pl-PL" b="1" u="sng" dirty="0" smtClean="0">
                <a:solidFill>
                  <a:schemeClr val="tx1"/>
                </a:solidFill>
              </a:rPr>
              <a:t>1 . Kryterium zgodności projektu z prawem</a:t>
            </a:r>
            <a:endParaRPr lang="pl-PL" b="1" u="sng" dirty="0">
              <a:solidFill>
                <a:schemeClr val="tx1"/>
              </a:solidFill>
            </a:endParaRPr>
          </a:p>
          <a:p>
            <a:pPr lvl="0" algn="just">
              <a:lnSpc>
                <a:spcPct val="100000"/>
              </a:lnSpc>
              <a:spcAft>
                <a:spcPts val="600"/>
              </a:spcAft>
            </a:pPr>
            <a:r>
              <a:rPr lang="pl-PL" dirty="0" smtClean="0">
                <a:solidFill>
                  <a:schemeClr val="tx1"/>
                </a:solidFill>
              </a:rPr>
              <a:t>Czy projekt jest </a:t>
            </a:r>
            <a:r>
              <a:rPr lang="pl-PL" b="1" dirty="0" smtClean="0">
                <a:solidFill>
                  <a:schemeClr val="tx1"/>
                </a:solidFill>
              </a:rPr>
              <a:t>zgodny z przepisami prawa </a:t>
            </a:r>
            <a:r>
              <a:rPr lang="pl-PL" dirty="0" smtClean="0">
                <a:solidFill>
                  <a:schemeClr val="tx1"/>
                </a:solidFill>
              </a:rPr>
              <a:t>krajowego i unijnego, m.in</a:t>
            </a:r>
            <a:r>
              <a:rPr lang="pl-PL" dirty="0">
                <a:solidFill>
                  <a:schemeClr val="tx1"/>
                </a:solidFill>
              </a:rPr>
              <a:t>. z przepisami w zakresie </a:t>
            </a:r>
            <a:r>
              <a:rPr lang="pl-PL" b="1" dirty="0">
                <a:solidFill>
                  <a:schemeClr val="tx1"/>
                </a:solidFill>
              </a:rPr>
              <a:t>pomocy publicznej</a:t>
            </a:r>
            <a:r>
              <a:rPr lang="pl-PL" dirty="0">
                <a:solidFill>
                  <a:schemeClr val="tx1"/>
                </a:solidFill>
              </a:rPr>
              <a:t>, </a:t>
            </a:r>
            <a:r>
              <a:rPr lang="pl-PL" b="1" dirty="0">
                <a:solidFill>
                  <a:schemeClr val="tx1"/>
                </a:solidFill>
              </a:rPr>
              <a:t>prawa pracy</a:t>
            </a:r>
            <a:r>
              <a:rPr lang="pl-PL" dirty="0">
                <a:solidFill>
                  <a:schemeClr val="tx1"/>
                </a:solidFill>
              </a:rPr>
              <a:t>, </a:t>
            </a:r>
            <a:r>
              <a:rPr lang="pl-PL" b="1" dirty="0">
                <a:solidFill>
                  <a:schemeClr val="tx1"/>
                </a:solidFill>
              </a:rPr>
              <a:t>kodeksu cywilnego </a:t>
            </a:r>
            <a:r>
              <a:rPr lang="pl-PL" dirty="0">
                <a:solidFill>
                  <a:schemeClr val="tx1"/>
                </a:solidFill>
              </a:rPr>
              <a:t>oraz </a:t>
            </a:r>
            <a:r>
              <a:rPr lang="pl-PL" b="1" dirty="0">
                <a:solidFill>
                  <a:schemeClr val="tx1"/>
                </a:solidFill>
              </a:rPr>
              <a:t>zamówień </a:t>
            </a:r>
            <a:r>
              <a:rPr lang="pl-PL" b="1" dirty="0" smtClean="0">
                <a:solidFill>
                  <a:schemeClr val="tx1"/>
                </a:solidFill>
              </a:rPr>
              <a:t>publicznych</a:t>
            </a:r>
            <a:r>
              <a:rPr lang="pl-PL" dirty="0" smtClean="0">
                <a:solidFill>
                  <a:schemeClr val="tx1"/>
                </a:solidFill>
              </a:rPr>
              <a:t>? </a:t>
            </a:r>
            <a:r>
              <a:rPr lang="pl-PL" sz="1400" dirty="0" smtClean="0">
                <a:solidFill>
                  <a:srgbClr val="FF0000"/>
                </a:solidFill>
              </a:rPr>
              <a:t>pomoc publiczna - nie występuje, kodeks pracy i Karta nauczyciela – angażowanie nauczycieli</a:t>
            </a:r>
          </a:p>
          <a:p>
            <a:pPr algn="just">
              <a:spcAft>
                <a:spcPts val="600"/>
              </a:spcAft>
            </a:pPr>
            <a:r>
              <a:rPr lang="pl-PL" sz="1400" dirty="0" smtClean="0">
                <a:solidFill>
                  <a:schemeClr val="tx1"/>
                </a:solidFill>
                <a:cs typeface="Arial" pitchFamily="34" charset="0"/>
              </a:rPr>
              <a:t>Tak/Nie/Skierowany do negocjacji</a:t>
            </a:r>
            <a:endParaRPr lang="pl-PL" sz="1400" b="1" dirty="0">
              <a:solidFill>
                <a:schemeClr val="tx1"/>
              </a:solidFill>
              <a:cs typeface="Arial" pitchFamily="34" charset="0"/>
            </a:endParaRPr>
          </a:p>
          <a:p>
            <a:pPr lvl="0"/>
            <a:r>
              <a:rPr lang="pl-PL" b="1" u="sng" dirty="0" smtClean="0">
                <a:solidFill>
                  <a:schemeClr val="tx1"/>
                </a:solidFill>
                <a:cs typeface="Arial" pitchFamily="34" charset="0"/>
              </a:rPr>
              <a:t>2 . </a:t>
            </a:r>
            <a:r>
              <a:rPr lang="pl-PL" b="1" u="sng" dirty="0">
                <a:solidFill>
                  <a:schemeClr val="tx1"/>
                </a:solidFill>
              </a:rPr>
              <a:t>Kryterium zgodności </a:t>
            </a:r>
            <a:r>
              <a:rPr lang="pl-PL" b="1" u="sng" dirty="0" smtClean="0">
                <a:solidFill>
                  <a:schemeClr val="tx1"/>
                </a:solidFill>
              </a:rPr>
              <a:t>z </a:t>
            </a:r>
            <a:r>
              <a:rPr lang="pl-PL" b="1" u="sng" dirty="0">
                <a:solidFill>
                  <a:schemeClr val="tx1"/>
                </a:solidFill>
              </a:rPr>
              <a:t>właściwymi politykami </a:t>
            </a:r>
            <a:r>
              <a:rPr lang="pl-PL" b="1" u="sng" dirty="0" smtClean="0">
                <a:solidFill>
                  <a:schemeClr val="tx1"/>
                </a:solidFill>
              </a:rPr>
              <a:t>i </a:t>
            </a:r>
            <a:r>
              <a:rPr lang="pl-PL" b="1" u="sng" dirty="0">
                <a:solidFill>
                  <a:schemeClr val="tx1"/>
                </a:solidFill>
              </a:rPr>
              <a:t>zasadami</a:t>
            </a:r>
          </a:p>
          <a:p>
            <a:pPr lvl="0" algn="just"/>
            <a:r>
              <a:rPr lang="pl-PL" dirty="0">
                <a:solidFill>
                  <a:schemeClr val="tx1"/>
                </a:solidFill>
              </a:rPr>
              <a:t>Czy projekt jest </a:t>
            </a:r>
            <a:r>
              <a:rPr lang="pl-PL" b="1" dirty="0">
                <a:solidFill>
                  <a:schemeClr val="tx1"/>
                </a:solidFill>
              </a:rPr>
              <a:t>zgodny z zasadą zrównoważonego </a:t>
            </a:r>
            <a:r>
              <a:rPr lang="pl-PL" b="1" dirty="0" smtClean="0">
                <a:solidFill>
                  <a:schemeClr val="tx1"/>
                </a:solidFill>
              </a:rPr>
              <a:t>rozwoju</a:t>
            </a:r>
            <a:r>
              <a:rPr lang="pl-PL" dirty="0" smtClean="0">
                <a:solidFill>
                  <a:schemeClr val="tx1"/>
                </a:solidFill>
              </a:rPr>
              <a:t>?  </a:t>
            </a:r>
          </a:p>
          <a:p>
            <a:pPr algn="just"/>
            <a:r>
              <a:rPr lang="pl-PL" sz="1400" dirty="0" smtClean="0">
                <a:solidFill>
                  <a:schemeClr val="tx1"/>
                </a:solidFill>
                <a:cs typeface="Arial" pitchFamily="34" charset="0"/>
              </a:rPr>
              <a:t>Tak/Nie/Skierowany do negocjacji</a:t>
            </a:r>
            <a:endParaRPr lang="pl-PL" dirty="0">
              <a:solidFill>
                <a:schemeClr val="tx1"/>
              </a:solidFill>
              <a:cs typeface="Arial" pitchFamily="34" charset="0"/>
            </a:endParaRPr>
          </a:p>
          <a:p>
            <a:pPr algn="just"/>
            <a:r>
              <a:rPr lang="pl-PL" b="1" u="sng" dirty="0" smtClean="0">
                <a:solidFill>
                  <a:schemeClr val="tx1"/>
                </a:solidFill>
                <a:cs typeface="Arial" pitchFamily="34" charset="0"/>
              </a:rPr>
              <a:t>3. </a:t>
            </a:r>
            <a:r>
              <a:rPr lang="pl-PL" b="1" u="sng" dirty="0" smtClean="0">
                <a:solidFill>
                  <a:schemeClr val="tx1"/>
                </a:solidFill>
              </a:rPr>
              <a:t>Kryterium zgodności z właściwymi politykami i </a:t>
            </a:r>
            <a:r>
              <a:rPr lang="pl-PL" b="1" u="sng" dirty="0">
                <a:solidFill>
                  <a:schemeClr val="tx1"/>
                </a:solidFill>
              </a:rPr>
              <a:t>zasadami</a:t>
            </a:r>
            <a:endParaRPr lang="pl-PL" u="sng" dirty="0"/>
          </a:p>
          <a:p>
            <a:pPr lvl="0" algn="just">
              <a:lnSpc>
                <a:spcPct val="100000"/>
              </a:lnSpc>
              <a:spcAft>
                <a:spcPts val="600"/>
              </a:spcAft>
            </a:pPr>
            <a:r>
              <a:rPr lang="pl-PL" dirty="0" smtClean="0">
                <a:solidFill>
                  <a:schemeClr val="tx1"/>
                </a:solidFill>
              </a:rPr>
              <a:t>Czy projekt jest </a:t>
            </a:r>
            <a:r>
              <a:rPr lang="pl-PL" b="1" dirty="0" smtClean="0">
                <a:solidFill>
                  <a:schemeClr val="tx1"/>
                </a:solidFill>
              </a:rPr>
              <a:t>zgodny z zasadą równości szans kobiet i </a:t>
            </a:r>
            <a:r>
              <a:rPr lang="pl-PL" b="1" dirty="0">
                <a:solidFill>
                  <a:schemeClr val="tx1"/>
                </a:solidFill>
              </a:rPr>
              <a:t>mężczyzn</a:t>
            </a:r>
            <a:r>
              <a:rPr lang="pl-PL" dirty="0">
                <a:solidFill>
                  <a:schemeClr val="tx1"/>
                </a:solidFill>
              </a:rPr>
              <a:t>? </a:t>
            </a:r>
            <a:endParaRPr lang="pl-PL" dirty="0" smtClean="0">
              <a:solidFill>
                <a:schemeClr val="tx1"/>
              </a:solidFill>
            </a:endParaRPr>
          </a:p>
          <a:p>
            <a:pPr algn="just">
              <a:spcAft>
                <a:spcPts val="600"/>
              </a:spcAft>
            </a:pPr>
            <a:r>
              <a:rPr lang="pl-PL" sz="1400" dirty="0" smtClean="0">
                <a:solidFill>
                  <a:schemeClr val="tx1"/>
                </a:solidFill>
                <a:cs typeface="Arial" pitchFamily="34" charset="0"/>
              </a:rPr>
              <a:t>Tak/Nie/Skierowany do negocjacji</a:t>
            </a:r>
            <a:endParaRPr lang="pl-PL" b="1" dirty="0" smtClean="0">
              <a:solidFill>
                <a:schemeClr val="tx1"/>
              </a:solidFill>
              <a:cs typeface="Arial" pitchFamily="34" charset="0"/>
            </a:endParaRPr>
          </a:p>
          <a:p>
            <a:pPr algn="just"/>
            <a:r>
              <a:rPr lang="pl-PL" b="1" u="sng" dirty="0" smtClean="0">
                <a:solidFill>
                  <a:schemeClr val="tx1"/>
                </a:solidFill>
                <a:cs typeface="Arial" pitchFamily="34" charset="0"/>
              </a:rPr>
              <a:t>4. </a:t>
            </a:r>
            <a:r>
              <a:rPr lang="pl-PL" b="1" u="sng" dirty="0">
                <a:solidFill>
                  <a:schemeClr val="tx1"/>
                </a:solidFill>
              </a:rPr>
              <a:t>Kryterium zgodności z właściwymi politykami i zasadami</a:t>
            </a:r>
            <a:endParaRPr lang="pl-PL" b="1" u="sng" dirty="0" smtClean="0">
              <a:solidFill>
                <a:schemeClr val="tx1"/>
              </a:solidFill>
              <a:cs typeface="Arial" pitchFamily="34" charset="0"/>
            </a:endParaRPr>
          </a:p>
          <a:p>
            <a:pPr lvl="0" algn="just"/>
            <a:r>
              <a:rPr lang="pl-PL" dirty="0">
                <a:solidFill>
                  <a:schemeClr val="tx1"/>
                </a:solidFill>
              </a:rPr>
              <a:t>Czy projekt jest </a:t>
            </a:r>
            <a:r>
              <a:rPr lang="pl-PL" b="1" dirty="0">
                <a:solidFill>
                  <a:schemeClr val="tx1"/>
                </a:solidFill>
              </a:rPr>
              <a:t>zgodny z zasadą równości szans i niedyskryminacji, w tym dostępności dla osób z </a:t>
            </a:r>
            <a:r>
              <a:rPr lang="pl-PL" b="1" dirty="0" err="1">
                <a:solidFill>
                  <a:schemeClr val="tx1"/>
                </a:solidFill>
              </a:rPr>
              <a:t>niepełnosprawnościami</a:t>
            </a:r>
            <a:r>
              <a:rPr lang="pl-PL" dirty="0" smtClean="0">
                <a:solidFill>
                  <a:schemeClr val="tx1"/>
                </a:solidFill>
              </a:rPr>
              <a:t>?</a:t>
            </a:r>
          </a:p>
          <a:p>
            <a:pPr algn="just"/>
            <a:r>
              <a:rPr lang="pl-PL" sz="1400" dirty="0" smtClean="0">
                <a:solidFill>
                  <a:schemeClr val="tx1"/>
                </a:solidFill>
                <a:cs typeface="Arial" pitchFamily="34" charset="0"/>
              </a:rPr>
              <a:t>Tak/Nie/Skierowany do negocjacji</a:t>
            </a:r>
            <a:endParaRPr lang="pl-PL" sz="1400" b="1" dirty="0" smtClean="0">
              <a:solidFill>
                <a:schemeClr val="tx1"/>
              </a:solidFill>
              <a:cs typeface="Arial" pitchFamily="34" charset="0"/>
            </a:endParaRPr>
          </a:p>
          <a:p>
            <a:pPr lvl="0" algn="just"/>
            <a:endParaRPr lang="pl-PL"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693468961"/>
      </p:ext>
    </p:extLst>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11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u="sng" dirty="0" smtClean="0">
              <a:solidFill>
                <a:schemeClr val="tx1"/>
              </a:solidFill>
            </a:endParaRPr>
          </a:p>
          <a:p>
            <a:endParaRPr lang="pl-PL" b="1" u="sng" dirty="0" smtClean="0">
              <a:solidFill>
                <a:schemeClr val="tx1"/>
              </a:solidFill>
            </a:endParaRPr>
          </a:p>
          <a:p>
            <a:endParaRPr lang="pl-PL" b="1" u="sng" dirty="0" smtClean="0">
              <a:solidFill>
                <a:schemeClr val="tx1"/>
              </a:solidFill>
            </a:endParaRPr>
          </a:p>
          <a:p>
            <a:r>
              <a:rPr lang="pl-PL" b="1" u="sng" dirty="0" smtClean="0">
                <a:solidFill>
                  <a:schemeClr val="tx1"/>
                </a:solidFill>
              </a:rPr>
              <a:t>1. Kryterium adekwatności celu projektu i założonych do osiągnięcia rezultatów</a:t>
            </a:r>
            <a:endParaRPr lang="pl-PL" u="sng" dirty="0" smtClean="0">
              <a:solidFill>
                <a:schemeClr val="tx1"/>
              </a:solidFill>
            </a:endParaRPr>
          </a:p>
          <a:p>
            <a:pPr algn="just">
              <a:buFont typeface="Wingdings" pitchFamily="2" charset="2"/>
              <a:buChar char="ü"/>
            </a:pPr>
            <a:r>
              <a:rPr lang="pl-PL" dirty="0" smtClean="0">
                <a:solidFill>
                  <a:schemeClr val="tx1"/>
                </a:solidFill>
              </a:rPr>
              <a:t>Czy projekt jest zgodny z właściwym celem szczegółowym RPO WD 2014-2020 oraz w jaki sposób projekt przyczyni się do osiągnięcia celu szczegółowego RPO WD 2014-2020? </a:t>
            </a:r>
          </a:p>
          <a:p>
            <a:pPr algn="ctr"/>
            <a:r>
              <a:rPr lang="pl-PL" dirty="0" smtClean="0">
                <a:solidFill>
                  <a:srgbClr val="FF0000"/>
                </a:solidFill>
              </a:rPr>
              <a:t>„zwiększenie liczby miejsc w edukacji przedszkolnej i podniesienie kompetencji uczniów w przedszkolach”</a:t>
            </a:r>
          </a:p>
          <a:p>
            <a:pPr algn="just">
              <a:buFont typeface="Wingdings" pitchFamily="2" charset="2"/>
              <a:buChar char="ü"/>
            </a:pPr>
            <a:endParaRPr lang="pl-PL" dirty="0" smtClean="0">
              <a:solidFill>
                <a:schemeClr val="tx1"/>
              </a:solidFill>
            </a:endParaRPr>
          </a:p>
          <a:p>
            <a:pPr algn="just">
              <a:buFont typeface="Wingdings" pitchFamily="2" charset="2"/>
              <a:buChar char="ü"/>
            </a:pPr>
            <a:r>
              <a:rPr lang="pl-PL" dirty="0" smtClean="0">
                <a:solidFill>
                  <a:schemeClr val="tx1"/>
                </a:solidFill>
              </a:rPr>
              <a:t>Czy potrzeba realizacji projektu jest wystarczająco uzasadniona i odpowiada na zdiagnozowany problem?</a:t>
            </a:r>
          </a:p>
          <a:p>
            <a:pPr algn="just">
              <a:buFont typeface="Wingdings" pitchFamily="2" charset="2"/>
              <a:buChar char="ü"/>
            </a:pPr>
            <a:endParaRPr lang="pl-PL" dirty="0" smtClean="0">
              <a:solidFill>
                <a:schemeClr val="tx1"/>
              </a:solidFill>
            </a:endParaRPr>
          </a:p>
          <a:p>
            <a:pPr algn="just">
              <a:buFont typeface="Wingdings" pitchFamily="2" charset="2"/>
              <a:buChar char="ü"/>
            </a:pPr>
            <a:r>
              <a:rPr lang="pl-PL" dirty="0" smtClean="0">
                <a:solidFill>
                  <a:schemeClr val="tx1"/>
                </a:solidFill>
              </a:rPr>
              <a:t>Czy wartości wskaźników są adekwatne w stosunku do potrzeb i celów projektu, a założone do osiągnięcia wartości są realne?</a:t>
            </a:r>
          </a:p>
          <a:p>
            <a:pPr algn="just">
              <a:buFont typeface="Wingdings" pitchFamily="2" charset="2"/>
              <a:buChar char="ü"/>
            </a:pPr>
            <a:endParaRPr lang="pl-PL" dirty="0" smtClean="0">
              <a:solidFill>
                <a:schemeClr val="tx1"/>
              </a:solidFill>
            </a:endParaRPr>
          </a:p>
          <a:p>
            <a:pPr algn="just">
              <a:buFont typeface="Wingdings" pitchFamily="2" charset="2"/>
              <a:buChar char="ü"/>
            </a:pPr>
            <a:r>
              <a:rPr lang="pl-PL" dirty="0" smtClean="0">
                <a:solidFill>
                  <a:schemeClr val="tx1"/>
                </a:solidFill>
              </a:rPr>
              <a:t>Czy przedstawiono wystarczający opis ryzyka nieosiągnięcia założeń projektu oraz zaplanowanych działań zaradczych?</a:t>
            </a:r>
            <a:endParaRPr lang="pl-PL" dirty="0" smtClean="0">
              <a:solidFill>
                <a:srgbClr val="FF0000"/>
              </a:solidFill>
            </a:endParaRPr>
          </a:p>
          <a:p>
            <a:pPr algn="just"/>
            <a:r>
              <a:rPr lang="pl-PL" dirty="0" smtClean="0">
                <a:solidFill>
                  <a:schemeClr val="accent1"/>
                </a:solidFill>
              </a:rPr>
              <a:t>Punktacja 0-10</a:t>
            </a: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205521184"/>
      </p:ext>
    </p:extLst>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11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sz="1400" dirty="0" smtClean="0">
              <a:solidFill>
                <a:schemeClr val="tx1"/>
              </a:solidFill>
              <a:cs typeface="Arial" pitchFamily="34" charset="0"/>
            </a:endParaRPr>
          </a:p>
          <a:p>
            <a:pPr algn="just"/>
            <a:r>
              <a:rPr lang="pl-PL" b="1" u="sng" dirty="0" smtClean="0">
                <a:solidFill>
                  <a:schemeClr val="tx1"/>
                </a:solidFill>
                <a:cs typeface="Arial" pitchFamily="34" charset="0"/>
              </a:rPr>
              <a:t>2. </a:t>
            </a:r>
            <a:r>
              <a:rPr lang="pl-PL" b="1" u="sng" dirty="0" smtClean="0">
                <a:solidFill>
                  <a:schemeClr val="tx1"/>
                </a:solidFill>
              </a:rPr>
              <a:t>Kryterium doboru grupy docelowej</a:t>
            </a:r>
          </a:p>
          <a:p>
            <a:r>
              <a:rPr lang="pl-PL" dirty="0" smtClean="0">
                <a:solidFill>
                  <a:schemeClr val="tx1"/>
                </a:solidFill>
              </a:rPr>
              <a:t>Czy </a:t>
            </a:r>
            <a:r>
              <a:rPr lang="pl-PL" b="1" dirty="0" smtClean="0">
                <a:solidFill>
                  <a:schemeClr val="tx1"/>
                </a:solidFill>
              </a:rPr>
              <a:t>dobór grupy docelowej jest adekwatny do założeń projektu </a:t>
            </a:r>
            <a:r>
              <a:rPr lang="pl-PL" dirty="0" smtClean="0">
                <a:solidFill>
                  <a:schemeClr val="tx1"/>
                </a:solidFill>
              </a:rPr>
              <a:t>oraz zapisów regulaminu konkursu, w tym czy zawiera wystarczający opis:</a:t>
            </a:r>
          </a:p>
          <a:p>
            <a:endParaRPr lang="pl-PL" dirty="0" smtClean="0">
              <a:solidFill>
                <a:schemeClr val="tx1"/>
              </a:solidFill>
            </a:endParaRPr>
          </a:p>
          <a:p>
            <a:pPr lvl="0">
              <a:buFont typeface="Wingdings" pitchFamily="2" charset="2"/>
              <a:buChar char="ü"/>
            </a:pPr>
            <a:r>
              <a:rPr lang="pl-PL" b="1" dirty="0" smtClean="0">
                <a:solidFill>
                  <a:schemeClr val="tx1"/>
                </a:solidFill>
              </a:rPr>
              <a:t>grupy docelowej</a:t>
            </a:r>
            <a:r>
              <a:rPr lang="pl-PL" dirty="0" smtClean="0">
                <a:solidFill>
                  <a:schemeClr val="tx1"/>
                </a:solidFill>
              </a:rPr>
              <a:t>, jaka będzie wspierana w ramach projektu; </a:t>
            </a:r>
            <a:r>
              <a:rPr lang="pl-PL" dirty="0" smtClean="0">
                <a:solidFill>
                  <a:srgbClr val="FF0000"/>
                </a:solidFill>
              </a:rPr>
              <a:t>regulamin str. 19</a:t>
            </a:r>
            <a:endParaRPr lang="pl-PL" dirty="0" smtClean="0">
              <a:solidFill>
                <a:schemeClr val="tx1"/>
              </a:solidFill>
            </a:endParaRPr>
          </a:p>
          <a:p>
            <a:pPr lvl="0">
              <a:buFont typeface="Wingdings" pitchFamily="2" charset="2"/>
              <a:buChar char="ü"/>
            </a:pPr>
            <a:r>
              <a:rPr lang="pl-PL" b="1" dirty="0" smtClean="0">
                <a:solidFill>
                  <a:schemeClr val="tx1"/>
                </a:solidFill>
              </a:rPr>
              <a:t>potrzeb i oczekiwań </a:t>
            </a:r>
            <a:r>
              <a:rPr lang="pl-PL" dirty="0" smtClean="0">
                <a:solidFill>
                  <a:schemeClr val="tx1"/>
                </a:solidFill>
              </a:rPr>
              <a:t>uczestników projektu w kontekście wsparcia, które ma być udzielane w ramach projektu; </a:t>
            </a:r>
            <a:r>
              <a:rPr lang="pl-PL" dirty="0" smtClean="0">
                <a:solidFill>
                  <a:srgbClr val="FF0000"/>
                </a:solidFill>
              </a:rPr>
              <a:t>diagnoza</a:t>
            </a:r>
            <a:endParaRPr lang="pl-PL" dirty="0" smtClean="0">
              <a:solidFill>
                <a:schemeClr val="tx1"/>
              </a:solidFill>
            </a:endParaRPr>
          </a:p>
          <a:p>
            <a:pPr lvl="0">
              <a:buFont typeface="Wingdings" pitchFamily="2" charset="2"/>
              <a:buChar char="ü"/>
            </a:pPr>
            <a:r>
              <a:rPr lang="pl-PL" b="1" dirty="0" smtClean="0">
                <a:solidFill>
                  <a:schemeClr val="tx1"/>
                </a:solidFill>
              </a:rPr>
              <a:t>barier</a:t>
            </a:r>
            <a:r>
              <a:rPr lang="pl-PL" dirty="0" smtClean="0">
                <a:solidFill>
                  <a:schemeClr val="tx1"/>
                </a:solidFill>
              </a:rPr>
              <a:t>, na które napotykają uczestnicy projektu; </a:t>
            </a:r>
            <a:r>
              <a:rPr lang="pl-PL" dirty="0" smtClean="0">
                <a:solidFill>
                  <a:srgbClr val="FF0000"/>
                </a:solidFill>
              </a:rPr>
              <a:t>diagnoza</a:t>
            </a:r>
            <a:endParaRPr lang="pl-PL" dirty="0" smtClean="0">
              <a:solidFill>
                <a:schemeClr val="tx1"/>
              </a:solidFill>
            </a:endParaRPr>
          </a:p>
          <a:p>
            <a:pPr lvl="0">
              <a:buFont typeface="Wingdings" pitchFamily="2" charset="2"/>
              <a:buChar char="ü"/>
            </a:pPr>
            <a:r>
              <a:rPr lang="pl-PL" b="1" dirty="0" smtClean="0">
                <a:solidFill>
                  <a:schemeClr val="tx1"/>
                </a:solidFill>
              </a:rPr>
              <a:t>skali zainteresowania </a:t>
            </a:r>
            <a:r>
              <a:rPr lang="pl-PL" dirty="0" smtClean="0">
                <a:solidFill>
                  <a:schemeClr val="tx1"/>
                </a:solidFill>
              </a:rPr>
              <a:t>potencjalnych uczestników projektu; </a:t>
            </a:r>
            <a:r>
              <a:rPr lang="pl-PL" dirty="0" smtClean="0">
                <a:solidFill>
                  <a:srgbClr val="FF0000"/>
                </a:solidFill>
              </a:rPr>
              <a:t>diagnoza</a:t>
            </a:r>
            <a:endParaRPr lang="pl-PL" dirty="0" smtClean="0">
              <a:solidFill>
                <a:schemeClr val="tx1"/>
              </a:solidFill>
            </a:endParaRPr>
          </a:p>
          <a:p>
            <a:pPr lvl="0">
              <a:buFont typeface="Wingdings" pitchFamily="2" charset="2"/>
              <a:buChar char="ü"/>
            </a:pPr>
            <a:r>
              <a:rPr lang="pl-PL" b="1" dirty="0" smtClean="0">
                <a:solidFill>
                  <a:schemeClr val="tx1"/>
                </a:solidFill>
              </a:rPr>
              <a:t>sposobu rekrutacji </a:t>
            </a:r>
            <a:r>
              <a:rPr lang="pl-PL" dirty="0" smtClean="0">
                <a:solidFill>
                  <a:schemeClr val="tx1"/>
                </a:solidFill>
              </a:rPr>
              <a:t>uczestników projektu, w tym kryteriów rekrutacji zapewniających </a:t>
            </a:r>
            <a:r>
              <a:rPr lang="pl-PL" b="1" dirty="0" smtClean="0">
                <a:solidFill>
                  <a:schemeClr val="tx1"/>
                </a:solidFill>
              </a:rPr>
              <a:t>dostępność osobom z </a:t>
            </a:r>
            <a:r>
              <a:rPr lang="pl-PL" b="1" dirty="0" err="1" smtClean="0">
                <a:solidFill>
                  <a:schemeClr val="tx1"/>
                </a:solidFill>
              </a:rPr>
              <a:t>niepełnosprawnościami</a:t>
            </a:r>
            <a:r>
              <a:rPr lang="pl-PL" dirty="0" smtClean="0">
                <a:solidFill>
                  <a:schemeClr val="tx1"/>
                </a:solidFill>
              </a:rPr>
              <a:t>? </a:t>
            </a:r>
            <a:r>
              <a:rPr lang="pl-PL" dirty="0" smtClean="0">
                <a:solidFill>
                  <a:srgbClr val="FF0000"/>
                </a:solidFill>
              </a:rPr>
              <a:t>diagnoza</a:t>
            </a:r>
          </a:p>
          <a:p>
            <a:pPr lvl="0">
              <a:buFont typeface="Wingdings" pitchFamily="2" charset="2"/>
              <a:buChar char="ü"/>
            </a:pPr>
            <a:endParaRPr lang="pl-PL" dirty="0" smtClean="0">
              <a:solidFill>
                <a:srgbClr val="FF0000"/>
              </a:solidFill>
            </a:endParaRPr>
          </a:p>
          <a:p>
            <a:r>
              <a:rPr lang="pl-PL" dirty="0" smtClean="0">
                <a:solidFill>
                  <a:schemeClr val="accent1"/>
                </a:solidFill>
              </a:rPr>
              <a:t>Punktacja 0-4</a:t>
            </a: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205521184"/>
      </p:ext>
    </p:extLst>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11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b="1" u="sng" dirty="0" smtClean="0">
              <a:solidFill>
                <a:schemeClr val="tx1"/>
              </a:solidFill>
              <a:cs typeface="Arial" pitchFamily="34" charset="0"/>
            </a:endParaRPr>
          </a:p>
          <a:p>
            <a:pPr algn="just"/>
            <a:endParaRPr lang="pl-PL" b="1" u="sng" dirty="0" smtClean="0">
              <a:solidFill>
                <a:schemeClr val="tx1"/>
              </a:solidFill>
              <a:cs typeface="Arial" pitchFamily="34" charset="0"/>
            </a:endParaRPr>
          </a:p>
          <a:p>
            <a:pPr algn="just"/>
            <a:r>
              <a:rPr lang="pl-PL" b="1" u="sng" dirty="0" smtClean="0">
                <a:solidFill>
                  <a:schemeClr val="tx1"/>
                </a:solidFill>
                <a:cs typeface="Arial" pitchFamily="34" charset="0"/>
              </a:rPr>
              <a:t>3. </a:t>
            </a:r>
            <a:r>
              <a:rPr lang="pl-PL" b="1" u="sng" dirty="0" smtClean="0">
                <a:solidFill>
                  <a:schemeClr val="tx1"/>
                </a:solidFill>
              </a:rPr>
              <a:t>Kryterium trafności działań i racjonalności harmonogramu</a:t>
            </a:r>
          </a:p>
          <a:p>
            <a:r>
              <a:rPr lang="pl-PL" dirty="0" smtClean="0">
                <a:solidFill>
                  <a:schemeClr val="tx1"/>
                </a:solidFill>
              </a:rPr>
              <a:t>Czy we wniosku o dofinansowanie projektu przedstawiono </a:t>
            </a:r>
            <a:r>
              <a:rPr lang="pl-PL" b="1" dirty="0" smtClean="0">
                <a:solidFill>
                  <a:schemeClr val="tx1"/>
                </a:solidFill>
              </a:rPr>
              <a:t>wystarczający opis</a:t>
            </a:r>
            <a:r>
              <a:rPr lang="pl-PL" dirty="0" smtClean="0">
                <a:solidFill>
                  <a:schemeClr val="tx1"/>
                </a:solidFill>
              </a:rPr>
              <a:t>:</a:t>
            </a:r>
          </a:p>
          <a:p>
            <a:endParaRPr lang="pl-PL" dirty="0" smtClean="0">
              <a:solidFill>
                <a:schemeClr val="tx1"/>
              </a:solidFill>
            </a:endParaRPr>
          </a:p>
          <a:p>
            <a:pPr lvl="0">
              <a:buFont typeface="Wingdings" pitchFamily="2" charset="2"/>
              <a:buChar char="ü"/>
            </a:pPr>
            <a:r>
              <a:rPr lang="pl-PL" b="1" dirty="0" smtClean="0">
                <a:solidFill>
                  <a:schemeClr val="tx1"/>
                </a:solidFill>
              </a:rPr>
              <a:t>zadań</a:t>
            </a:r>
            <a:r>
              <a:rPr lang="pl-PL" dirty="0" smtClean="0">
                <a:solidFill>
                  <a:schemeClr val="tx1"/>
                </a:solidFill>
              </a:rPr>
              <a:t> realizowanych w ramach projektu;</a:t>
            </a:r>
          </a:p>
          <a:p>
            <a:pPr lvl="0">
              <a:buFont typeface="Wingdings" pitchFamily="2" charset="2"/>
              <a:buChar char="ü"/>
            </a:pPr>
            <a:r>
              <a:rPr lang="pl-PL" b="1" dirty="0" smtClean="0">
                <a:solidFill>
                  <a:schemeClr val="tx1"/>
                </a:solidFill>
              </a:rPr>
              <a:t>uzasadnienia potrzeby </a:t>
            </a:r>
            <a:r>
              <a:rPr lang="pl-PL" dirty="0" smtClean="0">
                <a:solidFill>
                  <a:schemeClr val="tx1"/>
                </a:solidFill>
              </a:rPr>
              <a:t>realizacji zadań </a:t>
            </a:r>
            <a:r>
              <a:rPr lang="pl-PL" b="1" dirty="0" smtClean="0">
                <a:solidFill>
                  <a:schemeClr val="tx1"/>
                </a:solidFill>
              </a:rPr>
              <a:t>w kontekście </a:t>
            </a:r>
            <a:r>
              <a:rPr lang="pl-PL" dirty="0" smtClean="0">
                <a:solidFill>
                  <a:schemeClr val="tx1"/>
                </a:solidFill>
              </a:rPr>
              <a:t>przedstawionej </a:t>
            </a:r>
            <a:r>
              <a:rPr lang="pl-PL" b="1" dirty="0" smtClean="0">
                <a:solidFill>
                  <a:schemeClr val="tx1"/>
                </a:solidFill>
              </a:rPr>
              <a:t>diagnozy</a:t>
            </a:r>
            <a:r>
              <a:rPr lang="pl-PL" dirty="0" smtClean="0">
                <a:solidFill>
                  <a:schemeClr val="tx1"/>
                </a:solidFill>
              </a:rPr>
              <a:t>;</a:t>
            </a:r>
          </a:p>
          <a:p>
            <a:pPr lvl="0">
              <a:buFont typeface="Wingdings" pitchFamily="2" charset="2"/>
              <a:buChar char="ü"/>
            </a:pPr>
            <a:r>
              <a:rPr lang="pl-PL" b="1" dirty="0" smtClean="0">
                <a:solidFill>
                  <a:schemeClr val="tx1"/>
                </a:solidFill>
              </a:rPr>
              <a:t>wartości wskaźników</a:t>
            </a:r>
            <a:r>
              <a:rPr lang="pl-PL" dirty="0" smtClean="0">
                <a:solidFill>
                  <a:schemeClr val="tx1"/>
                </a:solidFill>
              </a:rPr>
              <a:t>, które zostaną osiągnięte w ramach zadań;</a:t>
            </a:r>
          </a:p>
          <a:p>
            <a:pPr lvl="0">
              <a:buFont typeface="Wingdings" pitchFamily="2" charset="2"/>
              <a:buChar char="ü"/>
            </a:pPr>
            <a:r>
              <a:rPr lang="pl-PL" b="1" dirty="0" smtClean="0">
                <a:solidFill>
                  <a:schemeClr val="tx1"/>
                </a:solidFill>
              </a:rPr>
              <a:t>roli partnerów w realizacji</a:t>
            </a:r>
            <a:r>
              <a:rPr lang="pl-PL" dirty="0" smtClean="0">
                <a:solidFill>
                  <a:schemeClr val="tx1"/>
                </a:solidFill>
              </a:rPr>
              <a:t> poszczególnych </a:t>
            </a:r>
            <a:r>
              <a:rPr lang="pl-PL" b="1" dirty="0" smtClean="0">
                <a:solidFill>
                  <a:schemeClr val="tx1"/>
                </a:solidFill>
              </a:rPr>
              <a:t>zadań</a:t>
            </a:r>
            <a:r>
              <a:rPr lang="pl-PL" dirty="0" smtClean="0">
                <a:solidFill>
                  <a:schemeClr val="tx1"/>
                </a:solidFill>
              </a:rPr>
              <a:t> jeśli przewidziano ich realizację w ramach partnerstwa wraz z uzasadnieniem (jeśli dotyczy);</a:t>
            </a:r>
          </a:p>
          <a:p>
            <a:pPr lvl="0">
              <a:buFont typeface="Wingdings" pitchFamily="2" charset="2"/>
              <a:buChar char="ü"/>
            </a:pPr>
            <a:r>
              <a:rPr lang="pl-PL" dirty="0" smtClean="0">
                <a:solidFill>
                  <a:schemeClr val="tx1"/>
                </a:solidFill>
              </a:rPr>
              <a:t>trwałości i wpływu </a:t>
            </a:r>
            <a:r>
              <a:rPr lang="pl-PL" b="1" dirty="0" smtClean="0">
                <a:solidFill>
                  <a:schemeClr val="tx1"/>
                </a:solidFill>
              </a:rPr>
              <a:t>rezultatów</a:t>
            </a:r>
            <a:r>
              <a:rPr lang="pl-PL" dirty="0" smtClean="0">
                <a:solidFill>
                  <a:schemeClr val="tx1"/>
                </a:solidFill>
              </a:rPr>
              <a:t> projektu;</a:t>
            </a:r>
          </a:p>
          <a:p>
            <a:pPr lvl="0">
              <a:buFont typeface="Wingdings" pitchFamily="2" charset="2"/>
              <a:buChar char="ü"/>
            </a:pPr>
            <a:endParaRPr lang="pl-PL" dirty="0" smtClean="0">
              <a:solidFill>
                <a:schemeClr val="tx1"/>
              </a:solidFill>
            </a:endParaRPr>
          </a:p>
          <a:p>
            <a:r>
              <a:rPr lang="pl-PL" dirty="0" smtClean="0">
                <a:solidFill>
                  <a:schemeClr val="tx1"/>
                </a:solidFill>
              </a:rPr>
              <a:t>Czy przedstawiony harmonogram realizacji projektu jest racjonalny w stosunku do przedstawionego zakresu zadań w projekcie?</a:t>
            </a:r>
          </a:p>
          <a:p>
            <a:r>
              <a:rPr lang="pl-PL" dirty="0" smtClean="0">
                <a:solidFill>
                  <a:srgbClr val="FF0000"/>
                </a:solidFill>
              </a:rPr>
              <a:t>okres realizacji: </a:t>
            </a:r>
            <a:r>
              <a:rPr lang="pl-PL" dirty="0" err="1" smtClean="0">
                <a:solidFill>
                  <a:srgbClr val="FF0000"/>
                </a:solidFill>
              </a:rPr>
              <a:t>max</a:t>
            </a:r>
            <a:r>
              <a:rPr lang="pl-PL" dirty="0" smtClean="0">
                <a:solidFill>
                  <a:srgbClr val="FF0000"/>
                </a:solidFill>
              </a:rPr>
              <a:t>. 24 miesiące</a:t>
            </a:r>
          </a:p>
          <a:p>
            <a:endParaRPr lang="pl-PL" dirty="0" smtClean="0">
              <a:solidFill>
                <a:srgbClr val="FF0000"/>
              </a:solidFill>
            </a:endParaRPr>
          </a:p>
          <a:p>
            <a:r>
              <a:rPr lang="pl-PL" dirty="0" smtClean="0">
                <a:solidFill>
                  <a:schemeClr val="accent1"/>
                </a:solidFill>
              </a:rPr>
              <a:t>Punktacja 0-10</a:t>
            </a: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205521184"/>
      </p:ext>
    </p:extLst>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11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r>
              <a:rPr lang="pl-PL" b="1" u="sng" dirty="0" smtClean="0">
                <a:solidFill>
                  <a:schemeClr val="tx1"/>
                </a:solidFill>
                <a:cs typeface="Arial" pitchFamily="34" charset="0"/>
              </a:rPr>
              <a:t>4. </a:t>
            </a:r>
            <a:r>
              <a:rPr lang="pl-PL" b="1" u="sng" dirty="0" smtClean="0">
                <a:solidFill>
                  <a:schemeClr val="tx1"/>
                </a:solidFill>
              </a:rPr>
              <a:t>Kryterium trafności sposobu zarządzania oraz posiadanego potencjału</a:t>
            </a:r>
          </a:p>
          <a:p>
            <a:pPr>
              <a:buFont typeface="Wingdings" pitchFamily="2" charset="2"/>
              <a:buChar char="ü"/>
            </a:pPr>
            <a:r>
              <a:rPr lang="pl-PL" dirty="0" smtClean="0">
                <a:solidFill>
                  <a:schemeClr val="tx1"/>
                </a:solidFill>
              </a:rPr>
              <a:t>Czy przedstawiony </a:t>
            </a:r>
            <a:r>
              <a:rPr lang="pl-PL" b="1" dirty="0" smtClean="0">
                <a:solidFill>
                  <a:schemeClr val="tx1"/>
                </a:solidFill>
              </a:rPr>
              <a:t>sposób zarządzania projektem </a:t>
            </a:r>
            <a:r>
              <a:rPr lang="pl-PL" dirty="0" smtClean="0">
                <a:solidFill>
                  <a:schemeClr val="tx1"/>
                </a:solidFill>
              </a:rPr>
              <a:t>jest adekwatny do zakresu projektu?</a:t>
            </a:r>
          </a:p>
          <a:p>
            <a:pPr>
              <a:buFont typeface="Wingdings" pitchFamily="2" charset="2"/>
              <a:buChar char="ü"/>
            </a:pPr>
            <a:endParaRPr lang="pl-PL" dirty="0" smtClean="0">
              <a:solidFill>
                <a:schemeClr val="tx1"/>
              </a:solidFill>
            </a:endParaRPr>
          </a:p>
          <a:p>
            <a:pPr>
              <a:buFont typeface="Wingdings" pitchFamily="2" charset="2"/>
              <a:buChar char="ü"/>
            </a:pPr>
            <a:r>
              <a:rPr lang="pl-PL" dirty="0" smtClean="0">
                <a:solidFill>
                  <a:schemeClr val="tx1"/>
                </a:solidFill>
              </a:rPr>
              <a:t>Czy podmioty zaangażowane w realizację projektu posiadają odpowiedni potencjał (kadrowy, techniczny, finansowy) do realizacji projektu?</a:t>
            </a:r>
          </a:p>
          <a:p>
            <a:pPr>
              <a:buFont typeface="Wingdings" pitchFamily="2" charset="2"/>
              <a:buChar char="ü"/>
            </a:pPr>
            <a:endParaRPr lang="pl-PL" dirty="0" smtClean="0">
              <a:solidFill>
                <a:schemeClr val="tx1"/>
              </a:solidFill>
            </a:endParaRPr>
          </a:p>
          <a:p>
            <a:pPr lvl="0">
              <a:buFont typeface="Wingdings" pitchFamily="2" charset="2"/>
              <a:buChar char="ü"/>
            </a:pPr>
            <a:endParaRPr lang="pl-PL" dirty="0" smtClean="0">
              <a:solidFill>
                <a:srgbClr val="FF0000"/>
              </a:solidFill>
            </a:endParaRPr>
          </a:p>
          <a:p>
            <a:r>
              <a:rPr lang="pl-PL" dirty="0" smtClean="0">
                <a:solidFill>
                  <a:schemeClr val="accent1"/>
                </a:solidFill>
              </a:rPr>
              <a:t>Punktacja 0-8</a:t>
            </a:r>
          </a:p>
          <a:p>
            <a:pPr algn="just"/>
            <a:endParaRPr lang="pl-PL" dirty="0" smtClean="0">
              <a:solidFill>
                <a:schemeClr val="accent1"/>
              </a:solidFill>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205521184"/>
      </p:ext>
    </p:extLst>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11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r>
              <a:rPr lang="pl-PL" b="1" u="sng" dirty="0" smtClean="0">
                <a:solidFill>
                  <a:schemeClr val="tx1"/>
                </a:solidFill>
                <a:cs typeface="Arial" pitchFamily="34" charset="0"/>
              </a:rPr>
              <a:t>5. </a:t>
            </a:r>
            <a:r>
              <a:rPr lang="pl-PL" b="1" u="sng" dirty="0" smtClean="0">
                <a:solidFill>
                  <a:schemeClr val="tx1"/>
                </a:solidFill>
              </a:rPr>
              <a:t>Kryterium doświadczenia</a:t>
            </a:r>
          </a:p>
          <a:p>
            <a:r>
              <a:rPr lang="pl-PL" dirty="0" smtClean="0">
                <a:solidFill>
                  <a:schemeClr val="tx1"/>
                </a:solidFill>
              </a:rPr>
              <a:t>Czy </a:t>
            </a:r>
            <a:r>
              <a:rPr lang="pl-PL" b="1" dirty="0" smtClean="0">
                <a:solidFill>
                  <a:schemeClr val="tx1"/>
                </a:solidFill>
              </a:rPr>
              <a:t>Wnioskodawca</a:t>
            </a:r>
            <a:r>
              <a:rPr lang="pl-PL" dirty="0" smtClean="0">
                <a:solidFill>
                  <a:schemeClr val="tx1"/>
                </a:solidFill>
              </a:rPr>
              <a:t>/Beneficjent </a:t>
            </a:r>
            <a:r>
              <a:rPr lang="pl-PL" b="1" dirty="0" smtClean="0">
                <a:solidFill>
                  <a:schemeClr val="tx1"/>
                </a:solidFill>
              </a:rPr>
              <a:t>lub partnerzy </a:t>
            </a:r>
            <a:r>
              <a:rPr lang="pl-PL" dirty="0" smtClean="0">
                <a:solidFill>
                  <a:schemeClr val="tx1"/>
                </a:solidFill>
              </a:rPr>
              <a:t>w przypadku projektu realizowanego w partnerstwie, </a:t>
            </a:r>
            <a:r>
              <a:rPr lang="pl-PL" b="1" dirty="0" smtClean="0">
                <a:solidFill>
                  <a:schemeClr val="tx1"/>
                </a:solidFill>
              </a:rPr>
              <a:t>posiadają doświadczenie </a:t>
            </a:r>
            <a:r>
              <a:rPr lang="pl-PL" dirty="0" smtClean="0">
                <a:solidFill>
                  <a:schemeClr val="tx1"/>
                </a:solidFill>
              </a:rPr>
              <a:t>w realizacji przedsięwzięć, w tym przedsięwzięć finansowanych ze środków innych niż środki funduszu UE:</a:t>
            </a:r>
          </a:p>
          <a:p>
            <a:pPr lvl="0">
              <a:buFont typeface="Wingdings" pitchFamily="2" charset="2"/>
              <a:buChar char="ü"/>
            </a:pPr>
            <a:r>
              <a:rPr lang="pl-PL" b="1" dirty="0" smtClean="0">
                <a:solidFill>
                  <a:schemeClr val="tx1"/>
                </a:solidFill>
              </a:rPr>
              <a:t>w obszarze</a:t>
            </a:r>
            <a:r>
              <a:rPr lang="pl-PL" dirty="0" smtClean="0">
                <a:solidFill>
                  <a:schemeClr val="tx1"/>
                </a:solidFill>
              </a:rPr>
              <a:t>, w którym udzielane będzie wsparcie przewidziane w ramach projektu oraz</a:t>
            </a:r>
          </a:p>
          <a:p>
            <a:pPr lvl="0">
              <a:buFont typeface="Wingdings" pitchFamily="2" charset="2"/>
              <a:buChar char="ü"/>
            </a:pPr>
            <a:r>
              <a:rPr lang="pl-PL" b="1" dirty="0" smtClean="0">
                <a:solidFill>
                  <a:schemeClr val="tx1"/>
                </a:solidFill>
              </a:rPr>
              <a:t>na rzecz grupy docelowej</a:t>
            </a:r>
            <a:r>
              <a:rPr lang="pl-PL" dirty="0" smtClean="0">
                <a:solidFill>
                  <a:schemeClr val="tx1"/>
                </a:solidFill>
              </a:rPr>
              <a:t>, do której kierowane będzie wsparcie przewidziane w ramach projektu oraz</a:t>
            </a:r>
          </a:p>
          <a:p>
            <a:pPr lvl="0">
              <a:buFont typeface="Wingdings" pitchFamily="2" charset="2"/>
              <a:buChar char="ü"/>
            </a:pPr>
            <a:r>
              <a:rPr lang="pl-PL" b="1" dirty="0" smtClean="0">
                <a:solidFill>
                  <a:schemeClr val="tx1"/>
                </a:solidFill>
              </a:rPr>
              <a:t>na określonym terytorium</a:t>
            </a:r>
            <a:r>
              <a:rPr lang="pl-PL" dirty="0" smtClean="0">
                <a:solidFill>
                  <a:schemeClr val="tx1"/>
                </a:solidFill>
              </a:rPr>
              <a:t>, którego dotyczyć będzie realizacja projektu oraz </a:t>
            </a:r>
          </a:p>
          <a:p>
            <a:pPr lvl="0">
              <a:buFont typeface="Wingdings" pitchFamily="2" charset="2"/>
              <a:buChar char="ü"/>
            </a:pPr>
            <a:r>
              <a:rPr lang="pl-PL" dirty="0" smtClean="0">
                <a:solidFill>
                  <a:schemeClr val="tx1"/>
                </a:solidFill>
              </a:rPr>
              <a:t>czy wskazano </a:t>
            </a:r>
            <a:r>
              <a:rPr lang="pl-PL" b="1" dirty="0" smtClean="0">
                <a:solidFill>
                  <a:schemeClr val="tx1"/>
                </a:solidFill>
              </a:rPr>
              <a:t>instytucje, które mogą potwierdzić opisany potencjał społeczny Wnioskodawcy/Beneficjenta i partnerów</a:t>
            </a:r>
            <a:r>
              <a:rPr lang="pl-PL" dirty="0" smtClean="0">
                <a:solidFill>
                  <a:schemeClr val="tx1"/>
                </a:solidFill>
              </a:rPr>
              <a:t> (jeśli projekt realizowany jest w partnerstwie)?</a:t>
            </a:r>
          </a:p>
          <a:p>
            <a:pPr algn="just"/>
            <a:r>
              <a:rPr lang="pl-PL" sz="1600" dirty="0" smtClean="0">
                <a:solidFill>
                  <a:schemeClr val="accent1"/>
                </a:solidFill>
              </a:rPr>
              <a:t>Punktacja 0-8</a:t>
            </a:r>
          </a:p>
          <a:p>
            <a:pPr algn="just"/>
            <a:endParaRPr lang="pl-PL" dirty="0" smtClean="0">
              <a:solidFill>
                <a:schemeClr val="accent1"/>
              </a:solidFill>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20552118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b="1" dirty="0" smtClean="0">
              <a:latin typeface="+mn-lt"/>
              <a:cs typeface="Arial" pitchFamily="34" charset="0"/>
            </a:endParaRPr>
          </a:p>
          <a:p>
            <a:endParaRPr lang="pl-PL" sz="2000" b="1" dirty="0" smtClean="0">
              <a:latin typeface="+mn-lt"/>
            </a:endParaRPr>
          </a:p>
          <a:p>
            <a:pPr lvl="0">
              <a:buFont typeface="Arial" pitchFamily="34" charset="0"/>
              <a:buChar char="•"/>
            </a:pPr>
            <a:r>
              <a:rPr lang="pl-PL" sz="2000" dirty="0" smtClean="0">
                <a:latin typeface="+mn-lt"/>
              </a:rPr>
              <a:t>jednostki samorządu terytorialnego, ich związki i stowarzyszenia; </a:t>
            </a:r>
          </a:p>
          <a:p>
            <a:pPr lvl="0"/>
            <a:endParaRPr lang="pl-PL" sz="2000" dirty="0" smtClean="0">
              <a:latin typeface="+mn-lt"/>
            </a:endParaRPr>
          </a:p>
          <a:p>
            <a:pPr lvl="0">
              <a:buFont typeface="Arial" pitchFamily="34" charset="0"/>
              <a:buChar char="•"/>
            </a:pPr>
            <a:r>
              <a:rPr lang="pl-PL" sz="2000" dirty="0" smtClean="0">
                <a:latin typeface="+mn-lt"/>
              </a:rPr>
              <a:t>jednostki organizacyjne </a:t>
            </a:r>
            <a:r>
              <a:rPr lang="pl-PL" sz="2000" dirty="0" err="1" smtClean="0">
                <a:latin typeface="+mn-lt"/>
              </a:rPr>
              <a:t>jst</a:t>
            </a:r>
            <a:r>
              <a:rPr lang="pl-PL" sz="2000" dirty="0" smtClean="0">
                <a:latin typeface="+mn-lt"/>
              </a:rPr>
              <a:t>; </a:t>
            </a:r>
          </a:p>
          <a:p>
            <a:pPr lvl="0"/>
            <a:endParaRPr lang="pl-PL" sz="2000" dirty="0" smtClean="0">
              <a:latin typeface="+mn-lt"/>
            </a:endParaRPr>
          </a:p>
          <a:p>
            <a:pPr lvl="0">
              <a:buFont typeface="Arial" pitchFamily="34" charset="0"/>
              <a:buChar char="•"/>
            </a:pPr>
            <a:r>
              <a:rPr lang="pl-PL" sz="2000" dirty="0" smtClean="0">
                <a:latin typeface="+mn-lt"/>
              </a:rPr>
              <a:t>organizacje pozarządowe; </a:t>
            </a:r>
          </a:p>
          <a:p>
            <a:pPr lvl="0"/>
            <a:endParaRPr lang="pl-PL" sz="2000" dirty="0" smtClean="0">
              <a:latin typeface="+mn-lt"/>
            </a:endParaRPr>
          </a:p>
          <a:p>
            <a:pPr lvl="0">
              <a:buFont typeface="Arial" pitchFamily="34" charset="0"/>
              <a:buChar char="•"/>
            </a:pPr>
            <a:r>
              <a:rPr lang="pl-PL" sz="2000" dirty="0" smtClean="0">
                <a:latin typeface="+mn-lt"/>
              </a:rPr>
              <a:t>organy prowadzące publiczne i niepubliczne przedszkola i inne formy wychowania przedszkolnego; </a:t>
            </a:r>
          </a:p>
          <a:p>
            <a:pPr lvl="0"/>
            <a:endParaRPr lang="pl-PL" sz="2000" dirty="0" smtClean="0">
              <a:latin typeface="+mn-lt"/>
            </a:endParaRPr>
          </a:p>
          <a:p>
            <a:pPr lvl="0">
              <a:buFont typeface="Arial" pitchFamily="34" charset="0"/>
              <a:buChar char="•"/>
            </a:pPr>
            <a:r>
              <a:rPr lang="pl-PL" sz="2000" dirty="0" smtClean="0">
                <a:latin typeface="+mn-lt"/>
              </a:rPr>
              <a:t>przedsiębiorcy.</a:t>
            </a:r>
          </a:p>
          <a:p>
            <a:pPr marL="285750" indent="-285750">
              <a:buFont typeface="Arial" panose="020B0604020202020204" pitchFamily="34" charset="0"/>
              <a:buChar char="•"/>
            </a:pPr>
            <a:endParaRPr lang="pl-PL" sz="1600" dirty="0" smtClean="0">
              <a:latin typeface="+mn-lt"/>
              <a:cs typeface="Arial" pitchFamily="34" charset="0"/>
            </a:endParaRPr>
          </a:p>
          <a:p>
            <a:endParaRPr lang="pl-PL" dirty="0" smtClean="0">
              <a:latin typeface="Arial" pitchFamily="34" charset="0"/>
              <a:cs typeface="Arial" pitchFamily="34" charset="0"/>
            </a:endParaRPr>
          </a:p>
          <a:p>
            <a:endParaRPr lang="pl-PL" b="1" dirty="0" smtClean="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smtClean="0">
                <a:latin typeface="+mn-lt"/>
                <a:cs typeface="Arial" pitchFamily="34" charset="0"/>
              </a:rPr>
              <a:t>Wnioskodawcy/Beneficjenci</a:t>
            </a:r>
          </a:p>
        </p:txBody>
      </p:sp>
    </p:spTree>
    <p:extLst>
      <p:ext uri="{BB962C8B-B14F-4D97-AF65-F5344CB8AC3E}">
        <p14:creationId xmlns:p14="http://schemas.microsoft.com/office/powerpoint/2010/main" xmlns="" val="2125708592"/>
      </p:ext>
    </p:extLst>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11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b="1" u="sng" dirty="0" smtClean="0">
              <a:solidFill>
                <a:schemeClr val="tx1"/>
              </a:solidFill>
              <a:cs typeface="Arial" pitchFamily="34" charset="0"/>
            </a:endParaRPr>
          </a:p>
          <a:p>
            <a:pPr algn="just"/>
            <a:endParaRPr lang="pl-PL" b="1" u="sng" dirty="0" smtClean="0">
              <a:solidFill>
                <a:schemeClr val="tx1"/>
              </a:solidFill>
              <a:cs typeface="Arial" pitchFamily="34" charset="0"/>
            </a:endParaRPr>
          </a:p>
          <a:p>
            <a:pPr algn="just"/>
            <a:r>
              <a:rPr lang="pl-PL" b="1" u="sng" dirty="0" smtClean="0">
                <a:solidFill>
                  <a:schemeClr val="tx1"/>
                </a:solidFill>
                <a:cs typeface="Arial" pitchFamily="34" charset="0"/>
              </a:rPr>
              <a:t>6. </a:t>
            </a:r>
            <a:r>
              <a:rPr lang="pl-PL" b="1" u="sng" dirty="0" smtClean="0">
                <a:solidFill>
                  <a:schemeClr val="tx1"/>
                </a:solidFill>
              </a:rPr>
              <a:t>Kryterium budżetu projektu</a:t>
            </a:r>
          </a:p>
          <a:p>
            <a:r>
              <a:rPr lang="pl-PL" dirty="0" smtClean="0">
                <a:solidFill>
                  <a:schemeClr val="tx1"/>
                </a:solidFill>
              </a:rPr>
              <a:t>Czy </a:t>
            </a:r>
            <a:r>
              <a:rPr lang="pl-PL" b="1" dirty="0" smtClean="0">
                <a:solidFill>
                  <a:schemeClr val="tx1"/>
                </a:solidFill>
              </a:rPr>
              <a:t>budżet projektu </a:t>
            </a:r>
            <a:r>
              <a:rPr lang="pl-PL" dirty="0" smtClean="0">
                <a:solidFill>
                  <a:schemeClr val="tx1"/>
                </a:solidFill>
              </a:rPr>
              <a:t>został sporządzony w sposób </a:t>
            </a:r>
            <a:r>
              <a:rPr lang="pl-PL" b="1" dirty="0" smtClean="0">
                <a:solidFill>
                  <a:schemeClr val="tx1"/>
                </a:solidFill>
              </a:rPr>
              <a:t>prawidłowy</a:t>
            </a:r>
            <a:r>
              <a:rPr lang="pl-PL" dirty="0" smtClean="0">
                <a:solidFill>
                  <a:schemeClr val="tx1"/>
                </a:solidFill>
              </a:rPr>
              <a:t>?</a:t>
            </a:r>
          </a:p>
          <a:p>
            <a:r>
              <a:rPr lang="pl-PL" dirty="0" smtClean="0">
                <a:solidFill>
                  <a:schemeClr val="tx1"/>
                </a:solidFill>
              </a:rPr>
              <a:t>Czy </a:t>
            </a:r>
            <a:r>
              <a:rPr lang="pl-PL" b="1" dirty="0" smtClean="0">
                <a:solidFill>
                  <a:schemeClr val="tx1"/>
                </a:solidFill>
              </a:rPr>
              <a:t>wysokość kosztów </a:t>
            </a:r>
            <a:r>
              <a:rPr lang="pl-PL" dirty="0" smtClean="0">
                <a:solidFill>
                  <a:schemeClr val="tx1"/>
                </a:solidFill>
              </a:rPr>
              <a:t>przypadających na jednego uczestnika projektu </a:t>
            </a:r>
            <a:r>
              <a:rPr lang="pl-PL" b="1" dirty="0" smtClean="0">
                <a:solidFill>
                  <a:schemeClr val="tx1"/>
                </a:solidFill>
              </a:rPr>
              <a:t>jest adekwatna </a:t>
            </a:r>
            <a:r>
              <a:rPr lang="pl-PL" dirty="0" smtClean="0">
                <a:solidFill>
                  <a:schemeClr val="tx1"/>
                </a:solidFill>
              </a:rPr>
              <a:t>do zakresu projektu oraz osiągniętych korzyści, a zaplanowane </a:t>
            </a:r>
            <a:r>
              <a:rPr lang="pl-PL" b="1" dirty="0" smtClean="0">
                <a:solidFill>
                  <a:schemeClr val="tx1"/>
                </a:solidFill>
              </a:rPr>
              <a:t>wydatki są racjonalne</a:t>
            </a:r>
            <a:r>
              <a:rPr lang="pl-PL" dirty="0" smtClean="0">
                <a:solidFill>
                  <a:schemeClr val="tx1"/>
                </a:solidFill>
              </a:rPr>
              <a:t>?</a:t>
            </a:r>
          </a:p>
          <a:p>
            <a:r>
              <a:rPr lang="pl-PL" sz="1600" dirty="0" smtClean="0">
                <a:solidFill>
                  <a:srgbClr val="FF0000"/>
                </a:solidFill>
              </a:rPr>
              <a:t>budżet zadaniowy, koszty bezpośrednie/pośrednie, wysokość kosztów pośrednich, kwoty ryczałtowe</a:t>
            </a:r>
          </a:p>
          <a:p>
            <a:r>
              <a:rPr lang="pl-PL" sz="1600" dirty="0" smtClean="0">
                <a:solidFill>
                  <a:schemeClr val="accent1"/>
                </a:solidFill>
              </a:rPr>
              <a:t>Punktacja 0-10</a:t>
            </a:r>
          </a:p>
          <a:p>
            <a:endParaRPr lang="pl-PL" dirty="0" smtClean="0">
              <a:solidFill>
                <a:schemeClr val="accent1"/>
              </a:solidFill>
            </a:endParaRPr>
          </a:p>
          <a:p>
            <a:pPr algn="just"/>
            <a:endParaRPr lang="pl-PL" dirty="0" smtClean="0">
              <a:solidFill>
                <a:schemeClr val="accent1"/>
              </a:solidFill>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205521184"/>
      </p:ext>
    </p:extLst>
  </p:cSld>
  <p:clrMapOvr>
    <a:masterClrMapping/>
  </p:clrMapOvr>
  <p:transition spd="med">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11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r>
              <a:rPr lang="pl-PL" sz="1600" b="1" u="sng" dirty="0" smtClean="0">
                <a:solidFill>
                  <a:schemeClr val="tx1"/>
                </a:solidFill>
                <a:cs typeface="Arial" pitchFamily="34" charset="0"/>
              </a:rPr>
              <a:t>7. </a:t>
            </a:r>
            <a:r>
              <a:rPr lang="pl-PL" sz="1600" b="1" u="sng" dirty="0" smtClean="0">
                <a:solidFill>
                  <a:schemeClr val="tx1"/>
                </a:solidFill>
              </a:rPr>
              <a:t>Wskaźniki obligatoryjne dla danego typu projektu</a:t>
            </a:r>
          </a:p>
          <a:p>
            <a:r>
              <a:rPr lang="pl-PL" sz="1600" dirty="0" smtClean="0">
                <a:solidFill>
                  <a:schemeClr val="tx1"/>
                </a:solidFill>
              </a:rPr>
              <a:t>Czy wniosek o dofinansowanie zawiera wszystkie </a:t>
            </a:r>
            <a:r>
              <a:rPr lang="pl-PL" sz="1600" b="1" dirty="0" smtClean="0">
                <a:solidFill>
                  <a:schemeClr val="tx1"/>
                </a:solidFill>
              </a:rPr>
              <a:t>wskaźniki obligatoryjne dla danego typu projektu </a:t>
            </a:r>
            <a:r>
              <a:rPr lang="pl-PL" sz="1600" dirty="0" smtClean="0">
                <a:solidFill>
                  <a:schemeClr val="tx1"/>
                </a:solidFill>
              </a:rPr>
              <a:t>wskazane w regulaminie konkursu z przypisaną wartością docelową większą od zera jeśli taki warunek określono w regulaminie? </a:t>
            </a:r>
            <a:r>
              <a:rPr lang="pl-PL" sz="1600" dirty="0" smtClean="0">
                <a:solidFill>
                  <a:srgbClr val="FF0000"/>
                </a:solidFill>
              </a:rPr>
              <a:t>załącznik nr 2</a:t>
            </a:r>
          </a:p>
          <a:p>
            <a:pPr algn="just"/>
            <a:endParaRPr lang="pl-PL" sz="1400" dirty="0" smtClean="0">
              <a:solidFill>
                <a:schemeClr val="accent1"/>
              </a:solidFill>
            </a:endParaRPr>
          </a:p>
          <a:p>
            <a:pPr algn="just"/>
            <a:r>
              <a:rPr lang="pl-PL" sz="1400" dirty="0" smtClean="0">
                <a:solidFill>
                  <a:schemeClr val="accent1"/>
                </a:solidFill>
              </a:rPr>
              <a:t>Tak/Nie/Skierowany do poprawy</a:t>
            </a:r>
          </a:p>
          <a:p>
            <a:pPr algn="just"/>
            <a:endParaRPr lang="pl-PL" sz="1400" dirty="0" smtClean="0">
              <a:solidFill>
                <a:schemeClr val="accent1"/>
              </a:solidFill>
            </a:endParaRPr>
          </a:p>
          <a:p>
            <a:pPr algn="just"/>
            <a:r>
              <a:rPr lang="pl-PL" sz="1600" b="1" u="sng" dirty="0" smtClean="0">
                <a:solidFill>
                  <a:schemeClr val="tx1"/>
                </a:solidFill>
                <a:cs typeface="Arial" pitchFamily="34" charset="0"/>
              </a:rPr>
              <a:t>8. </a:t>
            </a:r>
            <a:r>
              <a:rPr lang="pl-PL" sz="1600" b="1" u="sng" dirty="0" smtClean="0">
                <a:solidFill>
                  <a:schemeClr val="tx1"/>
                </a:solidFill>
              </a:rPr>
              <a:t>Kryterium zgodności ze standardem usług i katalogiem stawek</a:t>
            </a:r>
          </a:p>
          <a:p>
            <a:r>
              <a:rPr lang="pl-PL" sz="1600" dirty="0" smtClean="0">
                <a:solidFill>
                  <a:schemeClr val="tx1"/>
                </a:solidFill>
              </a:rPr>
              <a:t>Czy zaplanowane w ramach projektu zadania są zgodne z określonym minimalnym standardem usług oraz czy wydatki są zgodne z katalogiem stawek, określonym dla danego konkursu? </a:t>
            </a:r>
            <a:r>
              <a:rPr lang="pl-PL" sz="1600" dirty="0" smtClean="0">
                <a:solidFill>
                  <a:srgbClr val="FF0000"/>
                </a:solidFill>
              </a:rPr>
              <a:t>Standard usług i katalog stawek jest określony w Załączniku nr 4 do Regulaminu konkursu</a:t>
            </a:r>
            <a:endParaRPr lang="pl-PL" sz="1600" dirty="0" smtClean="0">
              <a:solidFill>
                <a:schemeClr val="tx1"/>
              </a:solidFill>
            </a:endParaRPr>
          </a:p>
          <a:p>
            <a:endParaRPr lang="pl-PL" sz="1400" dirty="0" smtClean="0">
              <a:solidFill>
                <a:schemeClr val="accent1"/>
              </a:solidFill>
            </a:endParaRPr>
          </a:p>
          <a:p>
            <a:r>
              <a:rPr lang="pl-PL" sz="1400" dirty="0" smtClean="0">
                <a:solidFill>
                  <a:schemeClr val="accent1"/>
                </a:solidFill>
              </a:rPr>
              <a:t>Tak/Nie/Skierowany do poprawy</a:t>
            </a:r>
          </a:p>
          <a:p>
            <a:endParaRPr lang="pl-PL" sz="1400" dirty="0" smtClean="0">
              <a:solidFill>
                <a:schemeClr val="accent1"/>
              </a:solidFill>
            </a:endParaRPr>
          </a:p>
          <a:p>
            <a:pPr algn="just"/>
            <a:r>
              <a:rPr lang="pl-PL" sz="1600" b="1" u="sng" dirty="0" smtClean="0">
                <a:solidFill>
                  <a:schemeClr val="tx1"/>
                </a:solidFill>
                <a:cs typeface="Arial" pitchFamily="34" charset="0"/>
              </a:rPr>
              <a:t>9. </a:t>
            </a:r>
            <a:r>
              <a:rPr lang="pl-PL" sz="1600" b="1" u="sng" dirty="0" smtClean="0">
                <a:solidFill>
                  <a:schemeClr val="tx1"/>
                </a:solidFill>
              </a:rPr>
              <a:t>Kryterium budżetu</a:t>
            </a:r>
          </a:p>
          <a:p>
            <a:r>
              <a:rPr lang="pl-PL" sz="1600" dirty="0" smtClean="0">
                <a:solidFill>
                  <a:schemeClr val="tx1"/>
                </a:solidFill>
              </a:rPr>
              <a:t>Czy wszystkie wydatki są </a:t>
            </a:r>
            <a:r>
              <a:rPr lang="pl-PL" sz="1600" dirty="0" err="1" smtClean="0">
                <a:solidFill>
                  <a:schemeClr val="tx1"/>
                </a:solidFill>
              </a:rPr>
              <a:t>kwalifikowalne</a:t>
            </a:r>
            <a:r>
              <a:rPr lang="pl-PL" sz="1600" dirty="0" smtClean="0">
                <a:solidFill>
                  <a:schemeClr val="tx1"/>
                </a:solidFill>
              </a:rPr>
              <a:t>? </a:t>
            </a:r>
            <a:r>
              <a:rPr lang="pl-PL" sz="1600" dirty="0" smtClean="0">
                <a:solidFill>
                  <a:srgbClr val="FF0000"/>
                </a:solidFill>
              </a:rPr>
              <a:t>Wytyczne dotyczące </a:t>
            </a:r>
            <a:r>
              <a:rPr lang="pl-PL" sz="1600" dirty="0" err="1" smtClean="0">
                <a:solidFill>
                  <a:srgbClr val="FF0000"/>
                </a:solidFill>
              </a:rPr>
              <a:t>kwalifikowalności</a:t>
            </a:r>
            <a:r>
              <a:rPr lang="pl-PL" sz="1600" dirty="0" smtClean="0">
                <a:solidFill>
                  <a:srgbClr val="FF0000"/>
                </a:solidFill>
              </a:rPr>
              <a:t> wydatków</a:t>
            </a:r>
          </a:p>
          <a:p>
            <a:endParaRPr lang="pl-PL" sz="1400" dirty="0" smtClean="0">
              <a:solidFill>
                <a:schemeClr val="accent1"/>
              </a:solidFill>
            </a:endParaRPr>
          </a:p>
          <a:p>
            <a:r>
              <a:rPr lang="pl-PL" sz="1400" dirty="0" smtClean="0">
                <a:solidFill>
                  <a:schemeClr val="accent1"/>
                </a:solidFill>
              </a:rPr>
              <a:t>Tak/Nie/Skierowany do poprawy</a:t>
            </a:r>
          </a:p>
          <a:p>
            <a:endParaRPr lang="pl-PL" sz="1400" dirty="0" smtClean="0">
              <a:solidFill>
                <a:schemeClr val="accent1"/>
              </a:solidFill>
            </a:endParaRPr>
          </a:p>
          <a:p>
            <a:pPr algn="just"/>
            <a:endParaRPr lang="pl-PL" sz="1400" dirty="0" smtClean="0">
              <a:solidFill>
                <a:schemeClr val="accent1"/>
              </a:solidFill>
            </a:endParaRPr>
          </a:p>
          <a:p>
            <a:pPr algn="just"/>
            <a:endParaRPr lang="pl-PL" sz="1600" dirty="0" smtClean="0">
              <a:solidFill>
                <a:schemeClr val="tx1"/>
              </a:solidFill>
              <a:cs typeface="Arial" pitchFamily="34" charset="0"/>
            </a:endParaRPr>
          </a:p>
          <a:p>
            <a:endParaRPr lang="pl-PL" sz="1600" dirty="0" smtClean="0">
              <a:solidFill>
                <a:schemeClr val="tx1"/>
              </a:solidFill>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205521184"/>
      </p:ext>
    </p:extLst>
  </p:cSld>
  <p:clrMapOvr>
    <a:masterClrMapping/>
  </p:clrMapOvr>
  <p:transition spd="med">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11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r>
              <a:rPr lang="pl-PL" sz="1600" b="1" u="sng" dirty="0" smtClean="0">
                <a:solidFill>
                  <a:schemeClr val="tx1"/>
                </a:solidFill>
                <a:cs typeface="Arial" pitchFamily="34" charset="0"/>
              </a:rPr>
              <a:t>10. </a:t>
            </a:r>
            <a:r>
              <a:rPr lang="pl-PL" sz="1600" b="1" u="sng" dirty="0" smtClean="0">
                <a:solidFill>
                  <a:schemeClr val="tx1"/>
                </a:solidFill>
              </a:rPr>
              <a:t>Kryterium zgodności z </a:t>
            </a:r>
            <a:r>
              <a:rPr lang="pl-PL" sz="1600" b="1" u="sng" dirty="0" err="1" smtClean="0">
                <a:solidFill>
                  <a:schemeClr val="tx1"/>
                </a:solidFill>
              </a:rPr>
              <a:t>SzOOP</a:t>
            </a:r>
            <a:endParaRPr lang="pl-PL" sz="1600" b="1" u="sng" dirty="0" smtClean="0">
              <a:solidFill>
                <a:schemeClr val="tx1"/>
              </a:solidFill>
            </a:endParaRPr>
          </a:p>
          <a:p>
            <a:r>
              <a:rPr lang="pl-PL" sz="1600" dirty="0" smtClean="0">
                <a:solidFill>
                  <a:schemeClr val="tx1"/>
                </a:solidFill>
              </a:rPr>
              <a:t>Czy projekt jest zgodny z zapisami </a:t>
            </a:r>
            <a:r>
              <a:rPr lang="pl-PL" sz="1600" dirty="0" err="1" smtClean="0">
                <a:solidFill>
                  <a:schemeClr val="tx1"/>
                </a:solidFill>
              </a:rPr>
              <a:t>SzOOP</a:t>
            </a:r>
            <a:r>
              <a:rPr lang="pl-PL" sz="1600" dirty="0" smtClean="0">
                <a:solidFill>
                  <a:schemeClr val="tx1"/>
                </a:solidFill>
              </a:rPr>
              <a:t> RPO WD 2014-2020 aktualnymi na dzień ogłoszenia naboru? </a:t>
            </a:r>
            <a:r>
              <a:rPr lang="pl-PL" sz="1600" dirty="0" err="1" smtClean="0">
                <a:solidFill>
                  <a:srgbClr val="FF0000"/>
                </a:solidFill>
              </a:rPr>
              <a:t>SzOOP</a:t>
            </a:r>
            <a:r>
              <a:rPr lang="pl-PL" sz="1600" dirty="0" smtClean="0">
                <a:solidFill>
                  <a:srgbClr val="FF0000"/>
                </a:solidFill>
              </a:rPr>
              <a:t> wersja nr 24 z 10 października 2017 r.</a:t>
            </a:r>
          </a:p>
          <a:p>
            <a:endParaRPr lang="pl-PL" sz="1400" dirty="0" smtClean="0">
              <a:solidFill>
                <a:schemeClr val="accent1"/>
              </a:solidFill>
            </a:endParaRPr>
          </a:p>
          <a:p>
            <a:r>
              <a:rPr lang="pl-PL" sz="1400" dirty="0" smtClean="0">
                <a:solidFill>
                  <a:schemeClr val="accent1"/>
                </a:solidFill>
              </a:rPr>
              <a:t>Tak/Nie/Skierowany do poprawy</a:t>
            </a:r>
          </a:p>
          <a:p>
            <a:pPr algn="just"/>
            <a:endParaRPr lang="pl-PL" sz="1400" dirty="0" smtClean="0">
              <a:solidFill>
                <a:schemeClr val="accent1"/>
              </a:solidFill>
            </a:endParaRPr>
          </a:p>
          <a:p>
            <a:pPr algn="just"/>
            <a:r>
              <a:rPr lang="pl-PL" sz="1600" b="1" u="sng" dirty="0" smtClean="0">
                <a:solidFill>
                  <a:schemeClr val="tx1"/>
                </a:solidFill>
                <a:cs typeface="Arial" pitchFamily="34" charset="0"/>
              </a:rPr>
              <a:t>11. </a:t>
            </a:r>
            <a:r>
              <a:rPr lang="pl-PL" sz="1600" b="1" u="sng" dirty="0" smtClean="0">
                <a:solidFill>
                  <a:schemeClr val="tx1"/>
                </a:solidFill>
              </a:rPr>
              <a:t>Kryterium spełnienia minimalnych wymagań</a:t>
            </a:r>
          </a:p>
          <a:p>
            <a:r>
              <a:rPr lang="pl-PL" sz="1600" dirty="0" smtClean="0">
                <a:solidFill>
                  <a:schemeClr val="tx1"/>
                </a:solidFill>
              </a:rPr>
              <a:t>Czy projekt otrzymał:</a:t>
            </a:r>
          </a:p>
          <a:p>
            <a:pPr lvl="0">
              <a:buFont typeface="Wingdings" pitchFamily="2" charset="2"/>
              <a:buChar char="ü"/>
            </a:pPr>
            <a:r>
              <a:rPr lang="pl-PL" sz="1600" dirty="0" smtClean="0">
                <a:solidFill>
                  <a:schemeClr val="tx1"/>
                </a:solidFill>
              </a:rPr>
              <a:t>wymagane minimum 50% punktów w poszczególnych grupach kryteriów merytorycznych </a:t>
            </a:r>
          </a:p>
          <a:p>
            <a:pPr lvl="0"/>
            <a:r>
              <a:rPr lang="pl-PL" sz="1600" dirty="0" smtClean="0">
                <a:solidFill>
                  <a:schemeClr val="tx1"/>
                </a:solidFill>
              </a:rPr>
              <a:t>oraz</a:t>
            </a:r>
          </a:p>
          <a:p>
            <a:pPr lvl="0">
              <a:buFont typeface="Wingdings" pitchFamily="2" charset="2"/>
              <a:buChar char="ü"/>
            </a:pPr>
            <a:r>
              <a:rPr lang="pl-PL" sz="1600" dirty="0" smtClean="0">
                <a:solidFill>
                  <a:schemeClr val="tx1"/>
                </a:solidFill>
              </a:rPr>
              <a:t>otrzymał pozytywną ocenę lub został skierowany do negocjacji w zakresie spełniania  kryteriów horyzontalnych oraz kryteriów merytorycznych nr 7, 8, 9 i 10?</a:t>
            </a:r>
          </a:p>
          <a:p>
            <a:pPr lvl="0"/>
            <a:endParaRPr lang="pl-PL" sz="1400" dirty="0" smtClean="0">
              <a:solidFill>
                <a:schemeClr val="accent1"/>
              </a:solidFill>
            </a:endParaRPr>
          </a:p>
          <a:p>
            <a:pPr lvl="0"/>
            <a:r>
              <a:rPr lang="pl-PL" sz="1400" dirty="0" smtClean="0">
                <a:solidFill>
                  <a:schemeClr val="accent1"/>
                </a:solidFill>
              </a:rPr>
              <a:t>Tak/Nie</a:t>
            </a:r>
            <a:endParaRPr lang="pl-PL" sz="1400" dirty="0" smtClean="0">
              <a:solidFill>
                <a:schemeClr val="tx1"/>
              </a:solidFill>
            </a:endParaRPr>
          </a:p>
          <a:p>
            <a:pPr algn="just"/>
            <a:endParaRPr lang="pl-PL" sz="1400" dirty="0" smtClean="0">
              <a:solidFill>
                <a:schemeClr val="accent1"/>
              </a:solidFill>
            </a:endParaRPr>
          </a:p>
          <a:p>
            <a:endParaRPr lang="pl-PL" sz="1200" dirty="0" smtClean="0">
              <a:solidFill>
                <a:schemeClr val="tx1"/>
              </a:solidFill>
              <a:cs typeface="Arial" pitchFamily="34" charset="0"/>
            </a:endParaRPr>
          </a:p>
          <a:p>
            <a:pPr algn="just"/>
            <a:endParaRPr lang="pl-PL" sz="1600" dirty="0">
              <a:solidFill>
                <a:schemeClr val="tx1"/>
              </a:solidFill>
              <a:cs typeface="Arial" pitchFamily="34" charset="0"/>
            </a:endParaRPr>
          </a:p>
          <a:p>
            <a:endParaRPr lang="pl-PL" sz="1600" dirty="0" smtClean="0">
              <a:solidFill>
                <a:schemeClr val="tx1"/>
              </a:solidFill>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205521184"/>
      </p:ext>
    </p:extLst>
  </p:cSld>
  <p:clrMapOvr>
    <a:masterClrMapping/>
  </p:clrMapOvr>
  <p:transition spd="med">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 KRYTERIUM NA ETAPIE NEGOCJACJI</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gn="just">
              <a:buAutoNum type="arabicPeriod"/>
            </a:pPr>
            <a:endParaRPr lang="pl-PL" sz="1400" dirty="0" smtClean="0">
              <a:solidFill>
                <a:schemeClr val="tx1"/>
              </a:solidFill>
              <a:cs typeface="Arial" pitchFamily="34" charset="0"/>
            </a:endParaRPr>
          </a:p>
          <a:p>
            <a:pPr marL="228600" indent="-228600" algn="just">
              <a:buAutoNum type="arabicPeriod"/>
            </a:pPr>
            <a:endParaRPr lang="pl-PL" sz="1400" dirty="0">
              <a:solidFill>
                <a:schemeClr val="tx1"/>
              </a:solidFill>
              <a:cs typeface="Arial" pitchFamily="34" charset="0"/>
            </a:endParaRPr>
          </a:p>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pPr algn="just"/>
            <a:r>
              <a:rPr lang="pl-PL" b="1" u="sng" dirty="0" smtClean="0">
                <a:solidFill>
                  <a:schemeClr val="tx1"/>
                </a:solidFill>
                <a:cs typeface="Arial" pitchFamily="34" charset="0"/>
              </a:rPr>
              <a:t>1. </a:t>
            </a:r>
            <a:r>
              <a:rPr lang="pl-PL" b="1" u="sng" dirty="0" smtClean="0">
                <a:solidFill>
                  <a:schemeClr val="tx1"/>
                </a:solidFill>
              </a:rPr>
              <a:t>Kryterium spełnienia warunków postawionych przez oceniających lub przewodniczącego KOP</a:t>
            </a:r>
            <a:endParaRPr lang="pl-PL" b="1" u="sng" dirty="0">
              <a:solidFill>
                <a:schemeClr val="tx1"/>
              </a:solidFill>
            </a:endParaRPr>
          </a:p>
          <a:p>
            <a:pPr algn="just"/>
            <a:r>
              <a:rPr lang="pl-PL" dirty="0" smtClean="0">
                <a:solidFill>
                  <a:schemeClr val="tx1"/>
                </a:solidFill>
              </a:rPr>
              <a:t>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 ?</a:t>
            </a:r>
          </a:p>
          <a:p>
            <a:pPr algn="just"/>
            <a:endParaRPr lang="pl-PL" dirty="0">
              <a:solidFill>
                <a:schemeClr val="tx1"/>
              </a:solidFill>
              <a:cs typeface="Arial" pitchFamily="34" charset="0"/>
            </a:endParaRPr>
          </a:p>
          <a:p>
            <a:r>
              <a:rPr lang="pl-PL" sz="1400" dirty="0" smtClean="0">
                <a:solidFill>
                  <a:schemeClr val="tx1"/>
                </a:solidFill>
              </a:rPr>
              <a:t>Ocena spełniania kryterium obejmuje weryfikację: </a:t>
            </a:r>
          </a:p>
          <a:p>
            <a:r>
              <a:rPr lang="pl-PL" sz="1400" dirty="0" smtClean="0">
                <a:solidFill>
                  <a:schemeClr val="tx1"/>
                </a:solidFill>
              </a:rPr>
              <a:t>1) Czy do wniosku zostały wprowadzone korekty wskazane przez oceniających w kartach oceny projektu lub przez przewodniczącego KOP lub inne zmiany wynikające z ustaleń dokonanych podczas negocjacji, </a:t>
            </a:r>
          </a:p>
          <a:p>
            <a:r>
              <a:rPr lang="pl-PL" sz="1400" dirty="0" smtClean="0">
                <a:solidFill>
                  <a:schemeClr val="tx1"/>
                </a:solidFill>
              </a:rPr>
              <a:t>2) Czy KOP uzyskała od Wnioskodawcy/Beneficjenta informacje i wyjaśnienia dotyczące określonych zapisów we wniosku, wskazanych przez oceniających w kartach oceny projektu lub przewodniczącego KOP,</a:t>
            </a:r>
          </a:p>
          <a:p>
            <a:r>
              <a:rPr lang="pl-PL" sz="1400" dirty="0" smtClean="0">
                <a:solidFill>
                  <a:schemeClr val="tx1"/>
                </a:solidFill>
              </a:rPr>
              <a:t>3) Czy do wniosku zostały wprowadzone inne zmiany niż wynikające z kart oceny projektu lub uwag przewodniczącego KOP lub ustaleń wynikających z procesu negocjacji. </a:t>
            </a:r>
          </a:p>
          <a:p>
            <a:r>
              <a:rPr lang="pl-PL" sz="1400" u="sng" dirty="0" smtClean="0">
                <a:solidFill>
                  <a:schemeClr val="tx1"/>
                </a:solidFill>
              </a:rPr>
              <a:t>Udzielenie odpowiedzi: „TAK” na pytanie nr 1 i 2 oraz odpowiedzi „NIE” na pytanie nr 3 oznacza spełnienie kryterium.</a:t>
            </a: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 xmlns:p14="http://schemas.microsoft.com/office/powerpoint/2010/main" val="1205521184"/>
      </p:ext>
    </p:extLst>
  </p:cSld>
  <p:clrMapOvr>
    <a:masterClrMapping/>
  </p:clrMapOvr>
  <p:transition spd="med">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smtClean="0"/>
              <a:t>CROSS-FINANCING</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lnSpcReduction="10000"/>
          </a:bodyPr>
          <a:lstStyle/>
          <a:p>
            <a:pPr algn="just"/>
            <a:r>
              <a:rPr lang="pl-PL" sz="1700" b="1" dirty="0" err="1" smtClean="0">
                <a:latin typeface="+mn-lt"/>
              </a:rPr>
              <a:t>Cross-financing</a:t>
            </a:r>
            <a:r>
              <a:rPr lang="pl-PL" sz="1700" i="1" dirty="0" smtClean="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smtClean="0">
                <a:latin typeface="+mn-lt"/>
              </a:rPr>
              <a:t>b) </a:t>
            </a:r>
            <a:r>
              <a:rPr lang="pl-PL" sz="1700" b="1" dirty="0" smtClean="0">
                <a:latin typeface="+mn-lt"/>
              </a:rPr>
              <a:t>zakupu </a:t>
            </a:r>
            <a:r>
              <a:rPr lang="pl-PL" sz="1700" b="1" dirty="0">
                <a:latin typeface="+mn-lt"/>
              </a:rPr>
              <a:t>infrastruktury</a:t>
            </a:r>
            <a:r>
              <a:rPr lang="pl-PL" sz="1700" dirty="0">
                <a:latin typeface="+mn-lt"/>
              </a:rPr>
              <a:t>, przy czym poprzez infrastrukturę rozumie się </a:t>
            </a:r>
            <a:r>
              <a:rPr lang="pl-PL" sz="1700" b="1" dirty="0">
                <a:latin typeface="+mn-lt"/>
              </a:rPr>
              <a:t>elementy </a:t>
            </a:r>
            <a:r>
              <a:rPr lang="pl-PL" sz="1700" b="1" dirty="0" smtClean="0">
                <a:latin typeface="+mn-lt"/>
              </a:rPr>
              <a:t>nieprzenośne</a:t>
            </a:r>
            <a:r>
              <a:rPr lang="pl-PL" sz="1700" dirty="0" smtClean="0">
                <a:latin typeface="+mn-lt"/>
              </a:rPr>
              <a:t> </a:t>
            </a:r>
            <a:r>
              <a:rPr lang="pl-PL" sz="1700" b="1" dirty="0">
                <a:latin typeface="+mn-lt"/>
              </a:rPr>
              <a:t>na stałe przytwierdzone do nieruchomości</a:t>
            </a:r>
            <a:r>
              <a:rPr lang="pl-PL" sz="1700" dirty="0">
                <a:latin typeface="+mn-lt"/>
              </a:rPr>
              <a:t>,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r>
              <a:rPr lang="pl-PL" sz="1700" dirty="0" smtClean="0">
                <a:latin typeface="+mn-lt"/>
              </a:rPr>
              <a:t>.</a:t>
            </a:r>
          </a:p>
          <a:p>
            <a:pPr algn="just"/>
            <a:endParaRPr lang="pl-PL" sz="1700" dirty="0" smtClean="0">
              <a:latin typeface="+mn-lt"/>
            </a:endParaRPr>
          </a:p>
          <a:p>
            <a:pPr algn="ctr"/>
            <a:r>
              <a:rPr lang="pl-PL" sz="1700" b="1" dirty="0" smtClean="0">
                <a:solidFill>
                  <a:srgbClr val="FF0000"/>
                </a:solidFill>
                <a:latin typeface="+mn-lt"/>
              </a:rPr>
              <a:t>LIMIT WYNOSI </a:t>
            </a:r>
            <a:r>
              <a:rPr lang="pl-PL" sz="1700" b="1" u="sng" dirty="0" smtClean="0">
                <a:solidFill>
                  <a:schemeClr val="accent1"/>
                </a:solidFill>
                <a:latin typeface="+mn-lt"/>
              </a:rPr>
              <a:t>10% FINANSOWANIA UNIJNEGO</a:t>
            </a:r>
          </a:p>
          <a:p>
            <a:pPr algn="ctr"/>
            <a:endParaRPr lang="pl-PL" sz="1700" b="1" dirty="0" smtClean="0">
              <a:solidFill>
                <a:srgbClr val="FF0000"/>
              </a:solidFill>
              <a:latin typeface="+mn-lt"/>
            </a:endParaRPr>
          </a:p>
          <a:p>
            <a:pPr algn="just"/>
            <a:endParaRPr lang="pl-PL" sz="1700" b="1" dirty="0">
              <a:latin typeface="+mn-lt"/>
              <a:cs typeface="Arial" pitchFamily="34" charset="0"/>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ŚRODKI TRWAŁE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algn="just"/>
            <a:endParaRPr lang="pl-PL" sz="1700" b="1" dirty="0" smtClean="0">
              <a:latin typeface="+mn-lt"/>
            </a:endParaRPr>
          </a:p>
          <a:p>
            <a:pPr algn="just"/>
            <a:r>
              <a:rPr lang="pl-PL" sz="1700" b="1" dirty="0" smtClean="0">
                <a:latin typeface="+mn-lt"/>
              </a:rPr>
              <a:t>Zakup </a:t>
            </a:r>
            <a:r>
              <a:rPr lang="pl-PL" sz="1700" b="1" dirty="0">
                <a:latin typeface="+mn-lt"/>
              </a:rPr>
              <a:t>środków </a:t>
            </a:r>
            <a:r>
              <a:rPr lang="pl-PL" sz="1700" b="1" dirty="0" smtClean="0">
                <a:latin typeface="+mn-lt"/>
              </a:rPr>
              <a:t>trwałych</a:t>
            </a:r>
            <a:r>
              <a:rPr lang="pl-PL" sz="1700" dirty="0" smtClean="0">
                <a:latin typeface="+mn-lt"/>
              </a:rPr>
              <a:t>, </a:t>
            </a:r>
            <a:r>
              <a:rPr lang="pl-PL" sz="1700" dirty="0">
                <a:latin typeface="+mn-lt"/>
              </a:rPr>
              <a:t>za wyjątkiem zakupu nieruchomości, infrastruktury i środków trwałych przeznaczonych na dostosowanie lub adaptację budynków i pomieszczeń, </a:t>
            </a:r>
            <a:endParaRPr lang="pl-PL" sz="1700" dirty="0" smtClean="0">
              <a:latin typeface="+mn-lt"/>
            </a:endParaRPr>
          </a:p>
          <a:p>
            <a:pPr algn="just"/>
            <a:r>
              <a:rPr lang="pl-PL" sz="1700" b="1" dirty="0" smtClean="0">
                <a:latin typeface="+mn-lt"/>
              </a:rPr>
              <a:t>nie </a:t>
            </a:r>
            <a:r>
              <a:rPr lang="pl-PL" sz="1700" b="1" dirty="0">
                <a:latin typeface="+mn-lt"/>
              </a:rPr>
              <a:t>stanowi wydatku w ramach </a:t>
            </a:r>
            <a:r>
              <a:rPr lang="pl-PL" sz="1700" b="1" dirty="0" err="1">
                <a:latin typeface="+mn-lt"/>
              </a:rPr>
              <a:t>cross-financingu</a:t>
            </a:r>
            <a:r>
              <a:rPr lang="pl-PL" sz="1700" b="1" i="1" dirty="0" smtClean="0">
                <a:latin typeface="+mn-lt"/>
              </a:rPr>
              <a:t>.</a:t>
            </a:r>
          </a:p>
          <a:p>
            <a:pPr algn="just"/>
            <a:endParaRPr lang="pl-PL" sz="1700" b="1" i="1" dirty="0" smtClean="0">
              <a:latin typeface="+mn-lt"/>
            </a:endParaRPr>
          </a:p>
          <a:p>
            <a:pPr algn="just"/>
            <a:endParaRPr lang="pl-PL" sz="1700" b="1" i="1" dirty="0" smtClean="0">
              <a:latin typeface="+mn-lt"/>
            </a:endParaRPr>
          </a:p>
          <a:p>
            <a:pPr algn="ctr"/>
            <a:r>
              <a:rPr lang="pl-PL" sz="1600" b="1" dirty="0" smtClean="0">
                <a:solidFill>
                  <a:srgbClr val="FF0000"/>
                </a:solidFill>
                <a:latin typeface="+mn-lt"/>
              </a:rPr>
              <a:t>LIMIT NA ZAKUP ŚRODKÓW TRWAŁYCH O WARTOŚCI JEDNOSTKOWEJ RÓWNEJ I WYŻSZEJ </a:t>
            </a:r>
          </a:p>
          <a:p>
            <a:pPr algn="ctr"/>
            <a:r>
              <a:rPr lang="pl-PL" sz="1600" b="1" dirty="0" smtClean="0">
                <a:solidFill>
                  <a:srgbClr val="FF0000"/>
                </a:solidFill>
                <a:latin typeface="+mn-lt"/>
              </a:rPr>
              <a:t>3 500 ZŁ NETTO ORAZ </a:t>
            </a:r>
            <a:r>
              <a:rPr lang="pl-PL" sz="1600" b="1" dirty="0" err="1" smtClean="0">
                <a:solidFill>
                  <a:srgbClr val="FF0000"/>
                </a:solidFill>
                <a:latin typeface="+mn-lt"/>
              </a:rPr>
              <a:t>CROSS-FINANCING</a:t>
            </a:r>
            <a:r>
              <a:rPr lang="pl-PL" sz="1600" b="1" dirty="0" smtClean="0">
                <a:solidFill>
                  <a:srgbClr val="FF0000"/>
                </a:solidFill>
                <a:latin typeface="+mn-lt"/>
              </a:rPr>
              <a:t> </a:t>
            </a:r>
          </a:p>
          <a:p>
            <a:pPr algn="ctr"/>
            <a:r>
              <a:rPr lang="pl-PL" sz="1600" b="1" dirty="0" smtClean="0">
                <a:solidFill>
                  <a:srgbClr val="FF0000"/>
                </a:solidFill>
                <a:latin typeface="+mn-lt"/>
              </a:rPr>
              <a:t>WYNOSI </a:t>
            </a:r>
            <a:r>
              <a:rPr lang="pl-PL" sz="1600" b="1" u="sng" dirty="0" smtClean="0">
                <a:solidFill>
                  <a:schemeClr val="accent1"/>
                </a:solidFill>
                <a:latin typeface="+mn-lt"/>
              </a:rPr>
              <a:t>30% WYDATKÓW PROJEKTU</a:t>
            </a:r>
          </a:p>
          <a:p>
            <a:pPr algn="just"/>
            <a:endParaRPr lang="pl-PL" sz="1600" b="1" dirty="0" smtClean="0">
              <a:solidFill>
                <a:srgbClr val="FF0000"/>
              </a:solidFill>
              <a:latin typeface="+mn-lt"/>
            </a:endParaRPr>
          </a:p>
          <a:p>
            <a:pPr algn="just"/>
            <a:endParaRPr lang="pl-PL" sz="1600" b="1" dirty="0" smtClean="0">
              <a:solidFill>
                <a:srgbClr val="FF0000"/>
              </a:solidFill>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ŚRODKI TRWAŁE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algn="just"/>
            <a:endParaRPr lang="pl-PL" sz="1700" dirty="0" smtClean="0">
              <a:latin typeface="+mn-lt"/>
            </a:endParaRPr>
          </a:p>
          <a:p>
            <a:pPr algn="just"/>
            <a:r>
              <a:rPr lang="pl-PL" sz="1700" dirty="0" smtClean="0">
                <a:latin typeface="+mn-lt"/>
              </a:rPr>
              <a:t>Środki trwałe oraz wartości niematerialne i prawne </a:t>
            </a:r>
            <a:r>
              <a:rPr lang="pl-PL" sz="1700" b="1" dirty="0" smtClean="0">
                <a:latin typeface="+mn-lt"/>
              </a:rPr>
              <a:t>dzieli się ze względu na sposób wykorzystania w projekcie:</a:t>
            </a:r>
          </a:p>
          <a:p>
            <a:pPr algn="just"/>
            <a:endParaRPr lang="pl-PL" sz="1700" b="1" dirty="0" smtClean="0">
              <a:latin typeface="+mn-lt"/>
            </a:endParaRPr>
          </a:p>
          <a:p>
            <a:pPr marL="342900" indent="-342900" algn="just">
              <a:buAutoNum type="alphaLcParenR"/>
            </a:pPr>
            <a:r>
              <a:rPr lang="pl-PL" sz="1700" b="1" dirty="0" smtClean="0">
                <a:latin typeface="+mn-lt"/>
              </a:rPr>
              <a:t>powiązane z przedmiotem projektu </a:t>
            </a:r>
            <a:r>
              <a:rPr lang="pl-PL" sz="1700" dirty="0" smtClean="0">
                <a:latin typeface="+mn-lt"/>
              </a:rPr>
              <a:t>(np. wyposażenie sali pobytowej)</a:t>
            </a:r>
          </a:p>
          <a:p>
            <a:pPr marL="800100" lvl="1" indent="-342900" algn="just">
              <a:buFont typeface="Wingdings" pitchFamily="2" charset="2"/>
              <a:buChar char="ü"/>
            </a:pPr>
            <a:r>
              <a:rPr lang="pl-PL" sz="1700" dirty="0" smtClean="0">
                <a:latin typeface="+mn-lt"/>
              </a:rPr>
              <a:t>wydatki (w tym koszt dostawy, montażu) mogą być </a:t>
            </a:r>
            <a:r>
              <a:rPr lang="pl-PL" sz="1700" dirty="0" err="1" smtClean="0">
                <a:latin typeface="+mn-lt"/>
              </a:rPr>
              <a:t>kwalifikowalne</a:t>
            </a:r>
            <a:r>
              <a:rPr lang="pl-PL" sz="1700" dirty="0" smtClean="0">
                <a:latin typeface="+mn-lt"/>
              </a:rPr>
              <a:t> w całości lub w części zgodnie ze wskazaniem Wnioskodawcy w oparciu o ich faktyczne wykorzystanie</a:t>
            </a:r>
          </a:p>
          <a:p>
            <a:pPr marL="800100" lvl="1" indent="-342900" algn="just"/>
            <a:endParaRPr lang="pl-PL" sz="1700" dirty="0" smtClean="0">
              <a:latin typeface="+mn-lt"/>
            </a:endParaRPr>
          </a:p>
          <a:p>
            <a:pPr marL="342900" indent="-342900" algn="just">
              <a:buAutoNum type="alphaLcParenR"/>
            </a:pPr>
            <a:r>
              <a:rPr lang="pl-PL" sz="1700" b="1" dirty="0" smtClean="0">
                <a:latin typeface="+mn-lt"/>
              </a:rPr>
              <a:t>wspomagające proces wdrażania projektu </a:t>
            </a:r>
            <a:r>
              <a:rPr lang="pl-PL" sz="1700" dirty="0" smtClean="0">
                <a:latin typeface="+mn-lt"/>
              </a:rPr>
              <a:t>(np. rzutnik na szkolenia dla nauczycieli)</a:t>
            </a:r>
          </a:p>
          <a:p>
            <a:pPr marL="800100" lvl="1" indent="-342900" algn="just">
              <a:buFont typeface="Wingdings" pitchFamily="2" charset="2"/>
              <a:buChar char="ü"/>
            </a:pPr>
            <a:r>
              <a:rPr lang="pl-PL" sz="1700" dirty="0" smtClean="0">
                <a:latin typeface="+mn-lt"/>
              </a:rPr>
              <a:t>wydatki mogą być </a:t>
            </a:r>
            <a:r>
              <a:rPr lang="pl-PL" sz="1700" dirty="0" err="1" smtClean="0">
                <a:latin typeface="+mn-lt"/>
              </a:rPr>
              <a:t>kwalifikowalne</a:t>
            </a:r>
            <a:r>
              <a:rPr lang="pl-PL" sz="1700" dirty="0" smtClean="0">
                <a:latin typeface="+mn-lt"/>
              </a:rPr>
              <a:t> tylko w wysokości odpowiadającej odpisom amortyzacyjnym za okres, w którym będą wykorzystywane w projekcie</a:t>
            </a:r>
          </a:p>
          <a:p>
            <a:pPr marL="800100" lvl="1" indent="-342900" algn="just">
              <a:buFont typeface="Wingdings" pitchFamily="2" charset="2"/>
              <a:buChar char="ü"/>
            </a:pPr>
            <a:r>
              <a:rPr lang="pl-PL" sz="1700" dirty="0" smtClean="0">
                <a:latin typeface="+mn-lt"/>
              </a:rPr>
              <a:t>wysokość odpisów amortyzacyjnych </a:t>
            </a:r>
            <a:r>
              <a:rPr lang="pl-PL" sz="1700" u="sng" dirty="0" smtClean="0">
                <a:latin typeface="+mn-lt"/>
              </a:rPr>
              <a:t>nie wchodzi do limitu </a:t>
            </a:r>
            <a:r>
              <a:rPr lang="pl-PL" sz="1700" dirty="0" smtClean="0">
                <a:latin typeface="+mn-lt"/>
              </a:rPr>
              <a:t>na środki trwałe i </a:t>
            </a:r>
            <a:r>
              <a:rPr lang="pl-PL" sz="1700" dirty="0" err="1" smtClean="0">
                <a:latin typeface="+mn-lt"/>
              </a:rPr>
              <a:t>cross-financing</a:t>
            </a:r>
            <a:endParaRPr lang="pl-PL" sz="1700" dirty="0" smtClean="0">
              <a:latin typeface="+mn-lt"/>
            </a:endParaRPr>
          </a:p>
          <a:p>
            <a:pPr marL="342900" indent="-342900" algn="just">
              <a:buAutoNum type="alphaLcParenR"/>
            </a:pPr>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KLAUZULE SPOŁECZNE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692727"/>
            <a:ext cx="8713788" cy="461613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smtClean="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smtClean="0">
                <a:solidFill>
                  <a:schemeClr val="tx1"/>
                </a:solidFill>
                <a:cs typeface="Arial" pitchFamily="34" charset="0"/>
              </a:rPr>
              <a:t>uwzględniają aspekty </a:t>
            </a:r>
            <a:r>
              <a:rPr lang="pl-PL" dirty="0">
                <a:solidFill>
                  <a:schemeClr val="tx1"/>
                </a:solidFill>
                <a:cs typeface="Arial" pitchFamily="34" charset="0"/>
              </a:rPr>
              <a:t>społeczne przy udzielaniu zamówień tj. mają </a:t>
            </a:r>
            <a:r>
              <a:rPr lang="pl-PL" b="1" dirty="0">
                <a:solidFill>
                  <a:schemeClr val="tx1"/>
                </a:solidFill>
              </a:rPr>
              <a:t>wyrównywać szanse w dostępie do zamówień dla podmiotów oraz osób w gorszej sytuacji</a:t>
            </a:r>
            <a:r>
              <a:rPr lang="pl-PL" b="1" dirty="0" smtClean="0">
                <a:solidFill>
                  <a:schemeClr val="tx1"/>
                </a:solidFill>
              </a:rPr>
              <a:t>;</a:t>
            </a:r>
          </a:p>
          <a:p>
            <a:pPr algn="just">
              <a:buFont typeface="Arial" pitchFamily="34" charset="0"/>
              <a:buChar char="•"/>
            </a:pP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a:t>
            </a:r>
            <a:r>
              <a:rPr lang="pl-PL" dirty="0" smtClean="0">
                <a:solidFill>
                  <a:schemeClr val="tx1"/>
                </a:solidFill>
                <a:cs typeface="Arial" pitchFamily="34" charset="0"/>
              </a:rPr>
              <a:t>otyczą </a:t>
            </a:r>
            <a:r>
              <a:rPr lang="pl-PL" dirty="0">
                <a:solidFill>
                  <a:schemeClr val="tx1"/>
                </a:solidFill>
                <a:cs typeface="Arial" pitchFamily="34" charset="0"/>
              </a:rPr>
              <a:t>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smtClean="0">
                <a:solidFill>
                  <a:schemeClr val="tx1"/>
                </a:solidFill>
                <a:cs typeface="Arial" pitchFamily="34" charset="0"/>
              </a:rPr>
              <a:t>;</a:t>
            </a:r>
          </a:p>
          <a:p>
            <a:pPr algn="just"/>
            <a:endParaRPr lang="pl-PL" dirty="0">
              <a:solidFill>
                <a:schemeClr val="tx1"/>
              </a:solidFill>
              <a:cs typeface="Arial" pitchFamily="34" charset="0"/>
            </a:endParaRPr>
          </a:p>
          <a:p>
            <a:pPr algn="just">
              <a:buFont typeface="Arial" pitchFamily="34" charset="0"/>
              <a:buChar char="•"/>
            </a:pPr>
            <a:r>
              <a:rPr lang="pl-PL" dirty="0">
                <a:solidFill>
                  <a:schemeClr val="tx1"/>
                </a:solidFill>
              </a:rPr>
              <a:t>w</a:t>
            </a:r>
            <a:r>
              <a:rPr lang="pl-PL" dirty="0" smtClean="0">
                <a:solidFill>
                  <a:schemeClr val="tx1"/>
                </a:solidFill>
              </a:rPr>
              <a:t>ymogi </a:t>
            </a:r>
            <a:r>
              <a:rPr lang="pl-PL" dirty="0">
                <a:solidFill>
                  <a:schemeClr val="tx1"/>
                </a:solidFill>
              </a:rPr>
              <a:t>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r>
              <a:rPr lang="pl-PL" dirty="0" smtClean="0">
                <a:solidFill>
                  <a:schemeClr val="tx1"/>
                </a:solidFill>
              </a:rPr>
              <a:t>.</a:t>
            </a:r>
          </a:p>
          <a:p>
            <a:pPr algn="just"/>
            <a:endParaRPr lang="pl-PL" dirty="0">
              <a:solidFill>
                <a:schemeClr val="tx1"/>
              </a:solidFill>
            </a:endParaRPr>
          </a:p>
          <a:p>
            <a:pPr lvl="0" algn="just">
              <a:buFont typeface="Arial" pitchFamily="34" charset="0"/>
              <a:buChar char="•"/>
            </a:pPr>
            <a:r>
              <a:rPr lang="pl-PL" b="1" dirty="0">
                <a:solidFill>
                  <a:schemeClr val="tx1"/>
                </a:solidFill>
              </a:rPr>
              <a:t>k</a:t>
            </a:r>
            <a:r>
              <a:rPr lang="pl-PL" b="1" dirty="0" smtClean="0">
                <a:solidFill>
                  <a:schemeClr val="tx1"/>
                </a:solidFill>
              </a:rPr>
              <a:t>atalog </a:t>
            </a:r>
            <a:r>
              <a:rPr lang="pl-PL" b="1" dirty="0">
                <a:solidFill>
                  <a:schemeClr val="tx1"/>
                </a:solidFill>
              </a:rPr>
              <a:t>zamówień, </a:t>
            </a:r>
            <a:r>
              <a:rPr lang="pl-PL" dirty="0">
                <a:solidFill>
                  <a:schemeClr val="tx1"/>
                </a:solidFill>
              </a:rPr>
              <a:t>w ramach których istnieje </a:t>
            </a:r>
            <a:r>
              <a:rPr lang="pl-PL" b="1" dirty="0">
                <a:solidFill>
                  <a:schemeClr val="tx1"/>
                </a:solidFill>
              </a:rPr>
              <a:t>obowiązek uwzględniania klauzul społecznych :</a:t>
            </a:r>
          </a:p>
          <a:p>
            <a:pPr lvl="1" algn="just">
              <a:buFont typeface="Arial" pitchFamily="34" charset="0"/>
              <a:buChar char="•"/>
            </a:pPr>
            <a:r>
              <a:rPr lang="pl-PL" dirty="0">
                <a:solidFill>
                  <a:srgbClr val="FF0000"/>
                </a:solidFill>
              </a:rPr>
              <a:t>Usługi cateringowe.</a:t>
            </a:r>
          </a:p>
          <a:p>
            <a:pPr lvl="1" algn="just">
              <a:buFont typeface="Arial" pitchFamily="34" charset="0"/>
              <a:buChar char="•"/>
            </a:pPr>
            <a:r>
              <a:rPr lang="pl-PL" dirty="0">
                <a:solidFill>
                  <a:srgbClr val="FF0000"/>
                </a:solidFill>
              </a:rPr>
              <a:t>Zamówienia materiałów informacyjno – promocyjnych lub usług poligraficznych.</a:t>
            </a:r>
          </a:p>
          <a:p>
            <a:pPr lvl="1" algn="just">
              <a:buFont typeface="Arial" pitchFamily="34" charset="0"/>
              <a:buChar char="•"/>
            </a:pPr>
            <a:r>
              <a:rPr lang="pl-PL" dirty="0" smtClean="0">
                <a:solidFill>
                  <a:srgbClr val="FF0000"/>
                </a:solidFill>
              </a:rPr>
              <a:t>Usługi </a:t>
            </a:r>
            <a:r>
              <a:rPr lang="pl-PL" dirty="0">
                <a:solidFill>
                  <a:srgbClr val="FF0000"/>
                </a:solidFill>
              </a:rPr>
              <a:t>sprzątania</a:t>
            </a:r>
            <a:r>
              <a:rPr lang="pl-PL" dirty="0" smtClean="0">
                <a:solidFill>
                  <a:srgbClr val="FF0000"/>
                </a:solidFill>
              </a:rPr>
              <a:t>.</a:t>
            </a:r>
          </a:p>
          <a:p>
            <a:pPr lvl="1" algn="just"/>
            <a:endParaRPr lang="pl-PL" dirty="0">
              <a:solidFill>
                <a:schemeClr val="tx1"/>
              </a:solidFill>
            </a:endParaRPr>
          </a:p>
          <a:p>
            <a:pPr lvl="0" algn="just">
              <a:buFont typeface="Arial" pitchFamily="34" charset="0"/>
              <a:buChar char="•"/>
            </a:pPr>
            <a:r>
              <a:rPr lang="pl-PL" dirty="0" smtClean="0">
                <a:solidFill>
                  <a:schemeClr val="tx1"/>
                </a:solidFill>
              </a:rPr>
              <a:t>przykłady </a:t>
            </a:r>
            <a:r>
              <a:rPr lang="pl-PL" dirty="0">
                <a:solidFill>
                  <a:schemeClr val="tx1"/>
                </a:solidFill>
              </a:rPr>
              <a:t>stosowania klauzul społecznych </a:t>
            </a:r>
            <a:r>
              <a:rPr lang="pl-PL" dirty="0" smtClean="0">
                <a:solidFill>
                  <a:schemeClr val="tx1"/>
                </a:solidFill>
              </a:rPr>
              <a:t>- Regulamin </a:t>
            </a:r>
            <a:r>
              <a:rPr lang="pl-PL" dirty="0">
                <a:solidFill>
                  <a:schemeClr val="tx1"/>
                </a:solidFill>
              </a:rPr>
              <a:t>konkursu </a:t>
            </a:r>
            <a:r>
              <a:rPr lang="pl-PL" dirty="0" smtClean="0">
                <a:solidFill>
                  <a:schemeClr val="tx1"/>
                </a:solidFill>
              </a:rPr>
              <a:t>Rozdział 34</a:t>
            </a:r>
            <a:endParaRPr lang="pl-PL" dirty="0">
              <a:solidFill>
                <a:schemeClr val="tx1"/>
              </a:solidFill>
            </a:endParaRP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2" name="Prostokąt 1"/>
          <p:cNvSpPr/>
          <p:nvPr/>
        </p:nvSpPr>
        <p:spPr>
          <a:xfrm>
            <a:off x="0" y="980728"/>
            <a:ext cx="9144000" cy="523220"/>
          </a:xfrm>
          <a:prstGeom prst="rect">
            <a:avLst/>
          </a:prstGeom>
        </p:spPr>
        <p:txBody>
          <a:bodyPr wrap="square">
            <a:spAutoFit/>
          </a:bodyPr>
          <a:lstStyle/>
          <a:p>
            <a:pPr algn="ctr"/>
            <a:r>
              <a:rPr lang="pl-PL" sz="2800" b="1" dirty="0" smtClean="0">
                <a:latin typeface="+mn-lt"/>
              </a:rPr>
              <a:t>Zasada równości szans i niedyskryminacji</a:t>
            </a:r>
            <a:endParaRPr lang="pl-PL" sz="2800" b="1" dirty="0">
              <a:latin typeface="+mn-lt"/>
            </a:endParaRPr>
          </a:p>
        </p:txBody>
      </p:sp>
      <p:sp>
        <p:nvSpPr>
          <p:cNvPr id="7" name="Prostokąt 6"/>
          <p:cNvSpPr/>
          <p:nvPr/>
        </p:nvSpPr>
        <p:spPr>
          <a:xfrm>
            <a:off x="179512" y="-82260519"/>
            <a:ext cx="7848872" cy="1061829"/>
          </a:xfrm>
          <a:prstGeom prst="rect">
            <a:avLst/>
          </a:prstGeom>
        </p:spPr>
        <p:txBody>
          <a:bodyPr wrap="square">
            <a:spAutoFit/>
          </a:bodyPr>
          <a:lstStyle/>
          <a:p>
            <a:pPr lvl="1"/>
            <a:endParaRPr lang="pl-PL" b="1" i="1" u="sng" dirty="0" smtClean="0">
              <a:latin typeface="+mn-lt"/>
            </a:endParaRPr>
          </a:p>
          <a:p>
            <a:pPr marL="285750" indent="-285750" eaLnBrk="1" hangingPunct="1">
              <a:lnSpc>
                <a:spcPct val="150000"/>
              </a:lnSpc>
              <a:buFont typeface="Arial" panose="020B0604020202020204" pitchFamily="34" charset="0"/>
              <a:buChar char="•"/>
              <a:defRPr/>
            </a:pPr>
            <a:endParaRPr lang="pl-PL" altLang="pl-PL" b="1" dirty="0" smtClean="0">
              <a:latin typeface="+mn-lt"/>
              <a:cs typeface="Arial" charset="0"/>
            </a:endParaRPr>
          </a:p>
          <a:p>
            <a:pPr marL="285750" indent="-285750">
              <a:buFont typeface="Wingdings" panose="05000000000000000000" pitchFamily="2" charset="2"/>
              <a:buChar char="v"/>
            </a:pPr>
            <a:endParaRPr lang="pl-PL" b="1" dirty="0">
              <a:latin typeface="+mn-lt"/>
            </a:endParaRPr>
          </a:p>
        </p:txBody>
      </p:sp>
      <p:sp>
        <p:nvSpPr>
          <p:cNvPr id="9" name="pole tekstowe 8"/>
          <p:cNvSpPr txBox="1"/>
          <p:nvPr/>
        </p:nvSpPr>
        <p:spPr>
          <a:xfrm>
            <a:off x="395536" y="1556792"/>
            <a:ext cx="8424936" cy="4824536"/>
          </a:xfrm>
          <a:prstGeom prst="rect">
            <a:avLst/>
          </a:prstGeom>
          <a:noFill/>
        </p:spPr>
        <p:txBody>
          <a:bodyPr wrap="square" rtlCol="0">
            <a:normAutofit/>
          </a:bodyPr>
          <a:lstStyle/>
          <a:p>
            <a:pPr marL="285750" indent="-285750" eaLnBrk="1" hangingPunct="1">
              <a:lnSpc>
                <a:spcPct val="150000"/>
              </a:lnSpc>
              <a:buFont typeface="Arial" panose="020B0604020202020204" pitchFamily="34" charset="0"/>
              <a:buChar char="•"/>
              <a:defRPr/>
            </a:pPr>
            <a:r>
              <a:rPr lang="pl-PL" altLang="pl-PL" sz="2300" dirty="0" smtClean="0">
                <a:latin typeface="+mn-lt"/>
                <a:cs typeface="Arial" charset="0"/>
              </a:rPr>
              <a:t>Wytyczne </a:t>
            </a:r>
            <a:r>
              <a:rPr lang="pl-PL" altLang="pl-PL" sz="2300" dirty="0" smtClean="0">
                <a:latin typeface="+mn-lt"/>
                <a:cs typeface="Arial" charset="0"/>
              </a:rPr>
              <a:t>w zakresie realizacji zasady równości szans i niedyskryminacji, w tym dostępności dla osób z </a:t>
            </a:r>
            <a:r>
              <a:rPr lang="pl-PL" altLang="pl-PL" sz="2300" dirty="0" err="1" smtClean="0">
                <a:latin typeface="+mn-lt"/>
                <a:cs typeface="Arial" charset="0"/>
              </a:rPr>
              <a:t>niepełnosprawnościami</a:t>
            </a:r>
            <a:r>
              <a:rPr lang="pl-PL" altLang="pl-PL" sz="2300" dirty="0" smtClean="0">
                <a:latin typeface="+mn-lt"/>
                <a:cs typeface="Arial" charset="0"/>
              </a:rPr>
              <a:t> oraz zasady równości szans kobiet i mężczyzn w ramach funduszy unijnych na lata 2014-2020</a:t>
            </a:r>
            <a:endParaRPr lang="pl-PL" altLang="pl-PL" sz="2300" b="1" dirty="0" smtClean="0">
              <a:latin typeface="+mn-lt"/>
              <a:cs typeface="Arial" charset="0"/>
            </a:endParaRPr>
          </a:p>
          <a:p>
            <a:pPr marL="285750" indent="-285750" eaLnBrk="1" hangingPunct="1">
              <a:lnSpc>
                <a:spcPct val="150000"/>
              </a:lnSpc>
              <a:buFont typeface="Arial" panose="020B0604020202020204" pitchFamily="34" charset="0"/>
              <a:buChar char="•"/>
              <a:defRPr/>
            </a:pPr>
            <a:r>
              <a:rPr lang="pl-PL" altLang="pl-PL" sz="2300" dirty="0" smtClean="0">
                <a:latin typeface="+mn-lt"/>
                <a:cs typeface="Arial" charset="0"/>
              </a:rPr>
              <a:t>Poradnik - realizacja zasady równości szans i niedyskryminacji, w tym dostępności dla osób z </a:t>
            </a:r>
            <a:r>
              <a:rPr lang="pl-PL" altLang="pl-PL" sz="2300" dirty="0" err="1" smtClean="0">
                <a:latin typeface="+mn-lt"/>
                <a:cs typeface="Arial" charset="0"/>
              </a:rPr>
              <a:t>niepełnosprawnościami</a:t>
            </a:r>
            <a:r>
              <a:rPr lang="pl-PL" altLang="pl-PL" sz="2300" dirty="0" smtClean="0">
                <a:latin typeface="+mn-lt"/>
                <a:cs typeface="Arial" charset="0"/>
              </a:rPr>
              <a:t>. </a:t>
            </a:r>
          </a:p>
          <a:p>
            <a:endParaRPr lang="pl-PL" b="1" dirty="0" smtClean="0"/>
          </a:p>
        </p:txBody>
      </p:sp>
    </p:spTree>
    <p:extLst>
      <p:ext uri="{BB962C8B-B14F-4D97-AF65-F5344CB8AC3E}">
        <p14:creationId xmlns="" xmlns:p14="http://schemas.microsoft.com/office/powerpoint/2010/main" val="616310002"/>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2" name="Prostokąt 1"/>
          <p:cNvSpPr/>
          <p:nvPr/>
        </p:nvSpPr>
        <p:spPr>
          <a:xfrm>
            <a:off x="755576" y="1124744"/>
            <a:ext cx="7623369" cy="523220"/>
          </a:xfrm>
          <a:prstGeom prst="rect">
            <a:avLst/>
          </a:prstGeom>
        </p:spPr>
        <p:txBody>
          <a:bodyPr wrap="none">
            <a:spAutoFit/>
          </a:bodyPr>
          <a:lstStyle/>
          <a:p>
            <a:r>
              <a:rPr lang="pl-PL" sz="2800" b="1" dirty="0">
                <a:latin typeface="+mj-lt"/>
              </a:rPr>
              <a:t>Definicja osoby z niepełnosprawnością w RPO WD</a:t>
            </a:r>
          </a:p>
        </p:txBody>
      </p:sp>
      <p:sp>
        <p:nvSpPr>
          <p:cNvPr id="6" name="pole tekstowe 5"/>
          <p:cNvSpPr txBox="1"/>
          <p:nvPr/>
        </p:nvSpPr>
        <p:spPr>
          <a:xfrm>
            <a:off x="107504" y="1988840"/>
            <a:ext cx="5112568" cy="914400"/>
          </a:xfrm>
          <a:prstGeom prst="rect">
            <a:avLst/>
          </a:prstGeom>
          <a:noFill/>
        </p:spPr>
        <p:txBody>
          <a:bodyPr wrap="none" rtlCol="0">
            <a:normAutofit/>
          </a:bodyPr>
          <a:lstStyle/>
          <a:p>
            <a:endParaRPr lang="pl-PL" b="1" dirty="0" smtClean="0"/>
          </a:p>
        </p:txBody>
      </p:sp>
      <p:sp>
        <p:nvSpPr>
          <p:cNvPr id="7" name="pole tekstowe 6"/>
          <p:cNvSpPr txBox="1"/>
          <p:nvPr/>
        </p:nvSpPr>
        <p:spPr>
          <a:xfrm>
            <a:off x="611560" y="1628800"/>
            <a:ext cx="7992888" cy="4824536"/>
          </a:xfrm>
          <a:prstGeom prst="rect">
            <a:avLst/>
          </a:prstGeom>
          <a:noFill/>
        </p:spPr>
        <p:txBody>
          <a:bodyPr wrap="square" rtlCol="0">
            <a:normAutofit fontScale="92500" lnSpcReduction="10000"/>
          </a:bodyPr>
          <a:lstStyle/>
          <a:p>
            <a:pPr>
              <a:lnSpc>
                <a:spcPct val="120000"/>
              </a:lnSpc>
            </a:pPr>
            <a:r>
              <a:rPr lang="pl-PL" sz="2100" u="dbl" dirty="0" smtClean="0">
                <a:latin typeface="+mj-lt"/>
              </a:rPr>
              <a:t>Osoby z niepełnosprawnością: </a:t>
            </a:r>
            <a:endParaRPr lang="pl-PL" sz="2100" dirty="0" smtClean="0">
              <a:latin typeface="+mn-lt"/>
            </a:endParaRPr>
          </a:p>
          <a:p>
            <a:pPr marL="285750" indent="-285750">
              <a:lnSpc>
                <a:spcPct val="150000"/>
              </a:lnSpc>
              <a:buFont typeface="Wingdings" pitchFamily="2" charset="2"/>
              <a:buChar char="v"/>
            </a:pPr>
            <a:r>
              <a:rPr lang="pl-PL" sz="2100" dirty="0" smtClean="0">
                <a:latin typeface="+mn-lt"/>
              </a:rPr>
              <a:t>są definiowane w rozumieniu ustawy z dnia 27 sierpnia 1997 r. o rehabilitacji zawodowej i społecznej oraz zatrudnianiu osób niepełnosprawnych (</a:t>
            </a:r>
            <a:r>
              <a:rPr lang="pl-PL" sz="2100" i="1" dirty="0" smtClean="0">
                <a:latin typeface="+mn-lt"/>
              </a:rPr>
              <a:t>potwierdzeniem niepełnosprawności jest orzeczenie o niepełnosprawności</a:t>
            </a:r>
            <a:r>
              <a:rPr lang="pl-PL" sz="2100" dirty="0" smtClean="0">
                <a:latin typeface="+mn-lt"/>
              </a:rPr>
              <a:t>);</a:t>
            </a:r>
          </a:p>
          <a:p>
            <a:pPr>
              <a:lnSpc>
                <a:spcPct val="150000"/>
              </a:lnSpc>
              <a:buFont typeface="Wingdings" pitchFamily="2" charset="2"/>
              <a:buChar char="v"/>
            </a:pPr>
            <a:endParaRPr lang="pl-PL" sz="2100" dirty="0" smtClean="0">
              <a:latin typeface="+mn-lt"/>
            </a:endParaRPr>
          </a:p>
          <a:p>
            <a:pPr marL="285750" indent="-285750">
              <a:lnSpc>
                <a:spcPct val="150000"/>
              </a:lnSpc>
              <a:buFont typeface="Wingdings" pitchFamily="2" charset="2"/>
              <a:buChar char="v"/>
            </a:pPr>
            <a:r>
              <a:rPr lang="pl-PL" sz="2100" dirty="0" smtClean="0">
                <a:latin typeface="+mn-lt"/>
              </a:rPr>
              <a:t>a także osoby z zaburzeniami psychicznymi, w rozumieniu ustawy z dnia 19 sierpnia 1994 r. o ochronie zdrowia psychicznego  (</a:t>
            </a:r>
            <a:r>
              <a:rPr lang="pl-PL" sz="2100" i="1" dirty="0" smtClean="0">
                <a:latin typeface="+mn-lt"/>
              </a:rPr>
              <a:t>potwierdzeniem niepełnosprawności jest orzeczenie lub dokument  poświadczający stan zdrowia wydany przez lekarza, tj. orzeczenie o stanie zdrowia lub opinię</a:t>
            </a:r>
            <a:r>
              <a:rPr lang="pl-PL" sz="2100" dirty="0" smtClean="0">
                <a:latin typeface="+mn-lt"/>
              </a:rPr>
              <a:t>).</a:t>
            </a:r>
          </a:p>
          <a:p>
            <a:pPr marL="285750" indent="-285750">
              <a:buFont typeface="Wingdings" panose="05000000000000000000" pitchFamily="2" charset="2"/>
              <a:buChar char="v"/>
            </a:pPr>
            <a:endParaRPr lang="pl-PL" sz="1900" dirty="0" smtClean="0">
              <a:latin typeface="+mn-lt"/>
            </a:endParaRPr>
          </a:p>
          <a:p>
            <a:pPr algn="ctr"/>
            <a:endParaRPr lang="pl-PL" sz="2100" b="1" dirty="0" smtClean="0">
              <a:latin typeface="+mn-lt"/>
            </a:endParaRPr>
          </a:p>
          <a:p>
            <a:pPr lvl="0" algn="just" eaLnBrk="1" hangingPunct="1"/>
            <a:r>
              <a:rPr lang="pl-PL" sz="2100" dirty="0" smtClean="0">
                <a:latin typeface="+mn-lt"/>
                <a:ea typeface="Calibri" pitchFamily="34" charset="0"/>
                <a:cs typeface="Times New Roman" pitchFamily="18" charset="0"/>
              </a:rPr>
              <a:t>Warto zauważyć, że odchodzi się od terminu osoby niepełnosprawne. Pojęciem stosowanym  obecnie jest: </a:t>
            </a:r>
            <a:r>
              <a:rPr lang="pl-PL" sz="2100" u="dbl" dirty="0" smtClean="0">
                <a:latin typeface="+mn-lt"/>
                <a:ea typeface="Calibri" pitchFamily="34" charset="0"/>
                <a:cs typeface="Times New Roman" pitchFamily="18" charset="0"/>
              </a:rPr>
              <a:t>osoby z </a:t>
            </a:r>
            <a:r>
              <a:rPr lang="pl-PL" sz="2100" u="dbl" dirty="0" err="1" smtClean="0">
                <a:latin typeface="+mn-lt"/>
                <a:ea typeface="Calibri" pitchFamily="34" charset="0"/>
                <a:cs typeface="Times New Roman" pitchFamily="18" charset="0"/>
              </a:rPr>
              <a:t>niepełnosprawnościami</a:t>
            </a:r>
            <a:r>
              <a:rPr lang="pl-PL" sz="2100" u="dbl" dirty="0" smtClean="0">
                <a:latin typeface="+mn-lt"/>
                <a:ea typeface="Calibri" pitchFamily="34" charset="0"/>
                <a:cs typeface="Times New Roman" pitchFamily="18" charset="0"/>
              </a:rPr>
              <a:t> </a:t>
            </a:r>
            <a:r>
              <a:rPr lang="pl-PL" sz="2100" dirty="0" smtClean="0">
                <a:latin typeface="+mn-lt"/>
                <a:ea typeface="Calibri" pitchFamily="34" charset="0"/>
                <a:cs typeface="Times New Roman" pitchFamily="18" charset="0"/>
              </a:rPr>
              <a:t>.</a:t>
            </a:r>
            <a:r>
              <a:rPr lang="pl-PL" sz="2100" b="1" dirty="0" smtClean="0">
                <a:latin typeface="+mn-lt"/>
              </a:rPr>
              <a:t> </a:t>
            </a:r>
          </a:p>
          <a:p>
            <a:endParaRPr lang="pl-PL" b="1" dirty="0" smtClean="0"/>
          </a:p>
        </p:txBody>
      </p:sp>
    </p:spTree>
    <p:extLst>
      <p:ext uri="{BB962C8B-B14F-4D97-AF65-F5344CB8AC3E}">
        <p14:creationId xmlns="" xmlns:p14="http://schemas.microsoft.com/office/powerpoint/2010/main" val="31954382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endParaRPr lang="pl-PL" sz="2900" dirty="0">
              <a:latin typeface="+mn-lt"/>
            </a:endParaRP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r>
              <a:rPr lang="pl-PL" sz="3400" b="1" dirty="0" smtClean="0">
                <a:latin typeface="+mn-lt"/>
              </a:rPr>
              <a:t>?</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a:t>
            </a:r>
            <a:r>
              <a:rPr lang="pl-PL" sz="3400" dirty="0" smtClean="0">
                <a:latin typeface="+mn-lt"/>
              </a:rPr>
              <a:t>Beneficjentów.</a:t>
            </a:r>
            <a:endParaRPr lang="pl-PL" sz="3400" dirty="0">
              <a:latin typeface="+mn-lt"/>
            </a:endParaRP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3999" cy="523220"/>
          </a:xfrm>
          <a:prstGeom prst="rect">
            <a:avLst/>
          </a:prstGeom>
        </p:spPr>
        <p:txBody>
          <a:bodyPr wrap="square">
            <a:spAutoFit/>
          </a:bodyPr>
          <a:lstStyle/>
          <a:p>
            <a:pPr algn="ctr" eaLnBrk="1" hangingPunct="1"/>
            <a:r>
              <a:rPr lang="pl-PL" altLang="pl-PL" sz="2800" b="1" dirty="0" smtClean="0">
                <a:latin typeface="+mn-lt"/>
                <a:cs typeface="Arial" pitchFamily="34" charset="0"/>
              </a:rPr>
              <a:t>Partnerzy</a:t>
            </a:r>
            <a:endParaRPr lang="pl-PL" altLang="pl-PL" sz="2800" b="1" dirty="0">
              <a:latin typeface="+mn-lt"/>
              <a:cs typeface="Arial" pitchFamily="34" charset="0"/>
            </a:endParaRP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a:defRPr/>
            </a:pPr>
            <a:fld id="{F6C03A61-16BC-4666-9204-F2DAED4F41F2}" type="slidenum">
              <a:rPr lang="pl-PL" altLang="pl-PL" smtClean="0"/>
              <a:pPr>
                <a:defRPr/>
              </a:pPr>
              <a:t>60</a:t>
            </a:fld>
            <a:endParaRPr lang="pl-PL" altLang="pl-PL"/>
          </a:p>
        </p:txBody>
      </p:sp>
      <p:sp>
        <p:nvSpPr>
          <p:cNvPr id="3" name="pole tekstowe 2"/>
          <p:cNvSpPr txBox="1"/>
          <p:nvPr/>
        </p:nvSpPr>
        <p:spPr>
          <a:xfrm>
            <a:off x="611560" y="1340768"/>
            <a:ext cx="7920880" cy="4680520"/>
          </a:xfrm>
          <a:prstGeom prst="rect">
            <a:avLst/>
          </a:prstGeom>
          <a:noFill/>
        </p:spPr>
        <p:txBody>
          <a:bodyPr wrap="square" rtlCol="0">
            <a:normAutofit fontScale="92500" lnSpcReduction="10000"/>
          </a:bodyPr>
          <a:lstStyle/>
          <a:p>
            <a:pPr algn="just">
              <a:lnSpc>
                <a:spcPct val="150000"/>
              </a:lnSpc>
            </a:pPr>
            <a:r>
              <a:rPr lang="pl-PL" sz="2300" u="dbl" dirty="0" smtClean="0">
                <a:latin typeface="+mj-lt"/>
              </a:rPr>
              <a:t>Uczeń/dziecko z niepełnosprawnością  - </a:t>
            </a:r>
            <a:r>
              <a:rPr lang="pl-PL" sz="2100" u="dbl" dirty="0" smtClean="0">
                <a:latin typeface="+mj-lt"/>
              </a:rPr>
              <a:t>dotyczy wyłącznie projektów w ramach </a:t>
            </a:r>
            <a:r>
              <a:rPr lang="pl-PL" sz="2100" u="dbl" dirty="0" smtClean="0">
                <a:latin typeface="+mj-lt"/>
              </a:rPr>
              <a:t>CT10</a:t>
            </a:r>
            <a:endParaRPr lang="pl-PL" sz="2100" b="1" u="sng" dirty="0" smtClean="0">
              <a:latin typeface="+mn-lt"/>
            </a:endParaRPr>
          </a:p>
          <a:p>
            <a:pPr marL="457200" indent="-457200">
              <a:lnSpc>
                <a:spcPct val="150000"/>
              </a:lnSpc>
              <a:buFont typeface="Wingdings" pitchFamily="2" charset="2"/>
              <a:buChar char="v"/>
            </a:pPr>
            <a:r>
              <a:rPr lang="pl-PL" sz="2300" dirty="0" smtClean="0">
                <a:latin typeface="+mn-lt"/>
              </a:rPr>
              <a:t> uczeń albo dziecko w wieku przedszkolnym posiadający </a:t>
            </a:r>
            <a:r>
              <a:rPr lang="pl-PL" sz="2300" b="1" dirty="0" smtClean="0">
                <a:latin typeface="+mn-lt"/>
              </a:rPr>
              <a:t>orzeczenie o potrzebie kształcenia specjalnego</a:t>
            </a:r>
            <a:r>
              <a:rPr lang="pl-PL" sz="2300" dirty="0" smtClean="0">
                <a:latin typeface="+mn-lt"/>
              </a:rPr>
              <a:t> wydane ze względu na dany rodzaj niepełnosprawności, oraz</a:t>
            </a:r>
          </a:p>
          <a:p>
            <a:pPr marL="457200" indent="-457200">
              <a:lnSpc>
                <a:spcPct val="150000"/>
              </a:lnSpc>
              <a:buFont typeface="Wingdings" pitchFamily="2" charset="2"/>
              <a:buChar char="v"/>
            </a:pPr>
            <a:endParaRPr lang="pl-PL" sz="2300" dirty="0" smtClean="0">
              <a:latin typeface="+mn-lt"/>
            </a:endParaRPr>
          </a:p>
          <a:p>
            <a:pPr marL="457200" indent="-457200">
              <a:lnSpc>
                <a:spcPct val="150000"/>
              </a:lnSpc>
              <a:buFont typeface="Wingdings" pitchFamily="2" charset="2"/>
              <a:buChar char="v"/>
            </a:pPr>
            <a:r>
              <a:rPr lang="pl-PL" sz="2300" dirty="0" smtClean="0">
                <a:latin typeface="+mn-lt"/>
              </a:rPr>
              <a:t> dzieci i młodzież posiadające </a:t>
            </a:r>
            <a:r>
              <a:rPr lang="pl-PL" sz="2300" b="1" dirty="0" smtClean="0">
                <a:latin typeface="+mn-lt"/>
              </a:rPr>
              <a:t>orzeczenia o potrzebie zajęć rewalidacyjno-wychowawczych </a:t>
            </a:r>
            <a:r>
              <a:rPr lang="pl-PL" sz="2300" dirty="0" smtClean="0">
                <a:latin typeface="+mn-lt"/>
              </a:rPr>
              <a:t>wydawane ze względu na niepełnosprawność intelektualną </a:t>
            </a:r>
            <a:br>
              <a:rPr lang="pl-PL" sz="2300" dirty="0" smtClean="0">
                <a:latin typeface="+mn-lt"/>
              </a:rPr>
            </a:br>
            <a:r>
              <a:rPr lang="pl-PL" sz="2300" dirty="0" smtClean="0">
                <a:latin typeface="+mn-lt"/>
              </a:rPr>
              <a:t>w stopniu głębokim. </a:t>
            </a:r>
          </a:p>
          <a:p>
            <a:pPr algn="just">
              <a:lnSpc>
                <a:spcPct val="150000"/>
              </a:lnSpc>
            </a:pPr>
            <a:endParaRPr lang="pl-PL" sz="2300" dirty="0" smtClean="0">
              <a:latin typeface="+mn-lt"/>
            </a:endParaRPr>
          </a:p>
          <a:p>
            <a:endParaRPr lang="pl-PL" dirty="0" smtClean="0"/>
          </a:p>
          <a:p>
            <a:endParaRPr lang="pl-PL" b="1" dirty="0" smtClean="0"/>
          </a:p>
        </p:txBody>
      </p:sp>
      <p:pic>
        <p:nvPicPr>
          <p:cNvPr id="4" name="Obraz 4"/>
          <p:cNvPicPr>
            <a:picLocks noChangeAspect="1"/>
          </p:cNvPicPr>
          <p:nvPr/>
        </p:nvPicPr>
        <p:blipFill>
          <a:blip r:embed="rId2" cstate="print"/>
          <a:srcRect/>
          <a:stretch>
            <a:fillRect/>
          </a:stretch>
        </p:blipFill>
        <p:spPr bwMode="auto">
          <a:xfrm>
            <a:off x="4860925" y="341313"/>
            <a:ext cx="4248150" cy="415925"/>
          </a:xfrm>
          <a:prstGeom prst="rect">
            <a:avLst/>
          </a:prstGeom>
          <a:noFill/>
          <a:ln w="9525">
            <a:noFill/>
            <a:miter lim="800000"/>
            <a:headEnd/>
            <a:tailEnd/>
          </a:ln>
        </p:spPr>
      </p:pic>
    </p:spTree>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5" name="pole tekstowe 4"/>
          <p:cNvSpPr txBox="1"/>
          <p:nvPr/>
        </p:nvSpPr>
        <p:spPr>
          <a:xfrm>
            <a:off x="611560" y="1124744"/>
            <a:ext cx="7920880" cy="5040560"/>
          </a:xfrm>
          <a:prstGeom prst="rect">
            <a:avLst/>
          </a:prstGeom>
          <a:noFill/>
        </p:spPr>
        <p:txBody>
          <a:bodyPr wrap="square" rtlCol="0">
            <a:normAutofit fontScale="92500" lnSpcReduction="10000"/>
          </a:bodyPr>
          <a:lstStyle/>
          <a:p>
            <a:pPr algn="ctr" eaLnBrk="1" hangingPunct="1">
              <a:lnSpc>
                <a:spcPct val="150000"/>
              </a:lnSpc>
              <a:defRPr/>
            </a:pPr>
            <a:r>
              <a:rPr lang="pl-PL" altLang="pl-PL" u="dbl" dirty="0" smtClean="0">
                <a:latin typeface="+mj-lt"/>
                <a:cs typeface="Arial" charset="0"/>
              </a:rPr>
              <a:t>Zasada równości szans i niedyskryminacji, </a:t>
            </a:r>
          </a:p>
          <a:p>
            <a:pPr algn="ctr" eaLnBrk="1" hangingPunct="1">
              <a:lnSpc>
                <a:spcPct val="150000"/>
              </a:lnSpc>
              <a:defRPr/>
            </a:pPr>
            <a:r>
              <a:rPr lang="pl-PL" altLang="pl-PL" u="dbl" dirty="0" smtClean="0">
                <a:latin typeface="+mj-lt"/>
                <a:cs typeface="Arial" charset="0"/>
              </a:rPr>
              <a:t>w tym dostępności dla osób z </a:t>
            </a:r>
            <a:r>
              <a:rPr lang="pl-PL" altLang="pl-PL" u="dbl" dirty="0" err="1" smtClean="0">
                <a:latin typeface="+mj-lt"/>
                <a:cs typeface="Arial" charset="0"/>
              </a:rPr>
              <a:t>niepełnosprawnościami</a:t>
            </a:r>
            <a:r>
              <a:rPr lang="pl-PL" altLang="pl-PL" u="dbl" dirty="0" smtClean="0">
                <a:latin typeface="+mj-lt"/>
                <a:cs typeface="Arial" charset="0"/>
              </a:rPr>
              <a:t> jest weryfikowana przez dwa poniższe elementy (kryterium horyzontalne: </a:t>
            </a:r>
            <a:r>
              <a:rPr lang="pl-PL" i="1" u="dbl" dirty="0" smtClean="0">
                <a:latin typeface="+mj-lt"/>
              </a:rPr>
              <a:t>Kryterium zgodności z właściwymi politykami i zasadami)</a:t>
            </a:r>
            <a:endParaRPr lang="pl-PL" altLang="pl-PL" b="1" u="dbl" dirty="0" smtClean="0">
              <a:latin typeface="+mj-lt"/>
              <a:cs typeface="Arial" charset="0"/>
            </a:endParaRPr>
          </a:p>
          <a:p>
            <a:pPr marL="285750" indent="-285750"/>
            <a:endParaRPr lang="pl-PL" b="1" dirty="0" smtClean="0">
              <a:latin typeface="+mn-lt"/>
            </a:endParaRPr>
          </a:p>
          <a:p>
            <a:pPr marL="285750" indent="-285750">
              <a:lnSpc>
                <a:spcPct val="150000"/>
              </a:lnSpc>
              <a:buFont typeface="Wingdings" panose="05000000000000000000" pitchFamily="2" charset="2"/>
              <a:buChar char="v"/>
            </a:pPr>
            <a:r>
              <a:rPr lang="pl-PL" dirty="0" smtClean="0">
                <a:latin typeface="+mn-lt"/>
              </a:rPr>
              <a:t>Czy projekt jest otwarty na udział wszystkich osób zainteresowanych uczestnictwem (tj. nie dyskryminuje żadnych grup ze względu na posiadane cechy: płeć, wiek, niepełnosprawność, rasę lub pochodzenie etniczne, wyznawaną religię lub światopogląd, orientację seksualną, miejsce zamieszkania)? </a:t>
            </a:r>
          </a:p>
          <a:p>
            <a:pPr marL="285750" indent="-285750"/>
            <a:endParaRPr lang="pl-PL" dirty="0" smtClean="0">
              <a:latin typeface="+mn-lt"/>
            </a:endParaRPr>
          </a:p>
          <a:p>
            <a:pPr marL="285750" indent="-285750">
              <a:buFont typeface="Wingdings" panose="05000000000000000000" pitchFamily="2" charset="2"/>
              <a:buChar char="v"/>
            </a:pPr>
            <a:r>
              <a:rPr lang="pl-PL" dirty="0" smtClean="0">
                <a:latin typeface="+mn-lt"/>
              </a:rPr>
              <a:t>Czy zaplanowane działania są dostępne dla osób z </a:t>
            </a:r>
            <a:r>
              <a:rPr lang="pl-PL" dirty="0" err="1" smtClean="0">
                <a:latin typeface="+mn-lt"/>
              </a:rPr>
              <a:t>niepełnosprawnościami</a:t>
            </a:r>
            <a:r>
              <a:rPr lang="pl-PL" dirty="0" smtClean="0">
                <a:latin typeface="+mn-lt"/>
              </a:rPr>
              <a:t>?</a:t>
            </a:r>
          </a:p>
          <a:p>
            <a:pPr marL="285750" indent="-285750" algn="just"/>
            <a:endParaRPr lang="pl-PL" dirty="0" smtClean="0">
              <a:latin typeface="+mn-lt"/>
              <a:cs typeface="Arial" pitchFamily="34" charset="0"/>
            </a:endParaRPr>
          </a:p>
          <a:p>
            <a:pPr marL="285750" indent="-285750"/>
            <a:endParaRPr lang="pl-PL" dirty="0" smtClean="0">
              <a:latin typeface="+mn-lt"/>
            </a:endParaRPr>
          </a:p>
          <a:p>
            <a:pPr marL="285750" indent="-285750" algn="ctr">
              <a:lnSpc>
                <a:spcPct val="160000"/>
              </a:lnSpc>
            </a:pPr>
            <a:r>
              <a:rPr lang="pl-PL" dirty="0" smtClean="0">
                <a:latin typeface="+mn-lt"/>
              </a:rPr>
              <a:t>W zakresie niniejszego kryterium dopuszcza się możliwość skierowania projektu do negocjacji w celu poprawy/uzupełnienia kwestii wskazanych w karcie oceny.</a:t>
            </a:r>
          </a:p>
          <a:p>
            <a:endParaRPr lang="pl-PL" b="1" dirty="0" smtClean="0"/>
          </a:p>
        </p:txBody>
      </p:sp>
    </p:spTree>
    <p:extLst>
      <p:ext uri="{BB962C8B-B14F-4D97-AF65-F5344CB8AC3E}">
        <p14:creationId xmlns="" xmlns:p14="http://schemas.microsoft.com/office/powerpoint/2010/main" val="1416708766"/>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8" name="pole tekstowe 7"/>
          <p:cNvSpPr txBox="1"/>
          <p:nvPr/>
        </p:nvSpPr>
        <p:spPr>
          <a:xfrm>
            <a:off x="179512" y="1268760"/>
            <a:ext cx="8784976" cy="4888463"/>
          </a:xfrm>
          <a:prstGeom prst="rect">
            <a:avLst/>
          </a:prstGeom>
          <a:noFill/>
        </p:spPr>
        <p:txBody>
          <a:bodyPr wrap="square" rtlCol="0">
            <a:normAutofit/>
          </a:bodyPr>
          <a:lstStyle/>
          <a:p>
            <a:pPr marL="285750" indent="-285750" eaLnBrk="1" hangingPunct="1">
              <a:lnSpc>
                <a:spcPct val="150000"/>
              </a:lnSpc>
              <a:buFont typeface="Arial" panose="020B0604020202020204" pitchFamily="34" charset="0"/>
              <a:buChar char="•"/>
              <a:defRPr/>
            </a:pPr>
            <a:endParaRPr lang="pl-PL" altLang="pl-PL" dirty="0">
              <a:cs typeface="Arial" charset="0"/>
            </a:endParaRPr>
          </a:p>
        </p:txBody>
      </p:sp>
      <p:sp>
        <p:nvSpPr>
          <p:cNvPr id="11" name="Schemat blokowy: proces alternatywny 10"/>
          <p:cNvSpPr/>
          <p:nvPr/>
        </p:nvSpPr>
        <p:spPr>
          <a:xfrm>
            <a:off x="539552" y="1556792"/>
            <a:ext cx="8280920" cy="1232333"/>
          </a:xfrm>
          <a:prstGeom prst="flowChartAlternateProcess">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pl-PL" altLang="pl-PL" b="1" dirty="0">
              <a:solidFill>
                <a:srgbClr val="FFFFFF"/>
              </a:solidFill>
              <a:latin typeface="Calibri" panose="020F0502020204030204" pitchFamily="34" charset="0"/>
              <a:cs typeface="Arial" panose="020B0604020202020204" pitchFamily="34" charset="0"/>
            </a:endParaRPr>
          </a:p>
          <a:p>
            <a:pPr algn="ctr"/>
            <a:r>
              <a:rPr lang="pl-PL" altLang="pl-PL" b="1" dirty="0">
                <a:solidFill>
                  <a:schemeClr val="tx1"/>
                </a:solidFill>
                <a:latin typeface="Calibri" panose="020F0502020204030204" pitchFamily="34" charset="0"/>
                <a:cs typeface="Arial" panose="020B0604020202020204" pitchFamily="34" charset="0"/>
              </a:rPr>
              <a:t>ZAPEWNIENIE DOSTĘPNOŚCI</a:t>
            </a:r>
          </a:p>
          <a:p>
            <a:pPr algn="ctr"/>
            <a:endParaRPr lang="pl-PL" altLang="pl-PL" dirty="0">
              <a:solidFill>
                <a:srgbClr val="FFFFFF"/>
              </a:solidFill>
              <a:cs typeface="Arial" panose="020B0604020202020204" pitchFamily="34" charset="0"/>
            </a:endParaRPr>
          </a:p>
        </p:txBody>
      </p:sp>
      <p:sp>
        <p:nvSpPr>
          <p:cNvPr id="12" name="Schemat blokowy: proces alternatywny 11"/>
          <p:cNvSpPr/>
          <p:nvPr/>
        </p:nvSpPr>
        <p:spPr>
          <a:xfrm>
            <a:off x="405461" y="3134331"/>
            <a:ext cx="3948472" cy="1662821"/>
          </a:xfrm>
          <a:prstGeom prst="flowChartAlternateProcess">
            <a:avLst/>
          </a:prstGeom>
        </p:spPr>
        <p:style>
          <a:lnRef idx="2">
            <a:schemeClr val="accent3"/>
          </a:lnRef>
          <a:fillRef idx="1">
            <a:schemeClr val="lt1"/>
          </a:fillRef>
          <a:effectRef idx="0">
            <a:schemeClr val="accent3"/>
          </a:effectRef>
          <a:fontRef idx="minor">
            <a:schemeClr val="dk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UNIWERSALNE PROJEKTOWANIE</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dla wszystkich (nie tylko OzN)</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z założenia, celowe, zaplanowane</a:t>
            </a:r>
            <a:endParaRPr lang="pl-PL" altLang="pl-PL" b="1" dirty="0">
              <a:solidFill>
                <a:schemeClr val="tx1"/>
              </a:solidFill>
              <a:latin typeface="Calibri" panose="020F0502020204030204" pitchFamily="34" charset="0"/>
              <a:cs typeface="Arial" panose="020B0604020202020204" pitchFamily="34" charset="0"/>
            </a:endParaRPr>
          </a:p>
        </p:txBody>
      </p:sp>
      <p:sp>
        <p:nvSpPr>
          <p:cNvPr id="13" name="Schemat blokowy: proces alternatywny 12"/>
          <p:cNvSpPr/>
          <p:nvPr/>
        </p:nvSpPr>
        <p:spPr>
          <a:xfrm>
            <a:off x="4926812" y="3125176"/>
            <a:ext cx="3825875" cy="1671975"/>
          </a:xfrm>
          <a:prstGeom prst="flowChartAlternateProcess">
            <a:avLst/>
          </a:prstGeom>
          <a:ln/>
        </p:spPr>
        <p:style>
          <a:lnRef idx="2">
            <a:schemeClr val="accent5"/>
          </a:lnRef>
          <a:fillRef idx="1">
            <a:schemeClr val="lt1"/>
          </a:fillRef>
          <a:effectRef idx="0">
            <a:schemeClr val="accent5"/>
          </a:effectRef>
          <a:fontRef idx="minor">
            <a:schemeClr val="dk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MECHANIZM RACJONALNYCH USPRAWNIEŃ</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dla konkretnych osób/sytuacji, gdy przystąpią do projektu</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kiedy pojawia się potrzeba</a:t>
            </a:r>
            <a:endParaRPr lang="pl-PL" altLang="pl-PL" b="1" dirty="0">
              <a:solidFill>
                <a:schemeClr val="tx1"/>
              </a:solidFill>
              <a:latin typeface="Calibri" panose="020F0502020204030204" pitchFamily="34" charset="0"/>
              <a:cs typeface="Arial" panose="020B0604020202020204" pitchFamily="34" charset="0"/>
            </a:endParaRPr>
          </a:p>
        </p:txBody>
      </p:sp>
      <p:sp>
        <p:nvSpPr>
          <p:cNvPr id="14" name="Strzałka w dół 13"/>
          <p:cNvSpPr/>
          <p:nvPr/>
        </p:nvSpPr>
        <p:spPr>
          <a:xfrm>
            <a:off x="3923928" y="2636912"/>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5" name="Strzałka w dół 14"/>
          <p:cNvSpPr/>
          <p:nvPr/>
        </p:nvSpPr>
        <p:spPr>
          <a:xfrm>
            <a:off x="5076056" y="2636912"/>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6" name="Strzałka w dół 15"/>
          <p:cNvSpPr/>
          <p:nvPr/>
        </p:nvSpPr>
        <p:spPr>
          <a:xfrm>
            <a:off x="3779912" y="4509120"/>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7" name="Strzałka w dół 16"/>
          <p:cNvSpPr/>
          <p:nvPr/>
        </p:nvSpPr>
        <p:spPr>
          <a:xfrm>
            <a:off x="8100392" y="4509120"/>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8" name="Schemat blokowy: proces alternatywny 17"/>
          <p:cNvSpPr/>
          <p:nvPr/>
        </p:nvSpPr>
        <p:spPr>
          <a:xfrm>
            <a:off x="323528" y="5157192"/>
            <a:ext cx="3960440" cy="893145"/>
          </a:xfrm>
          <a:prstGeom prst="flowChartAlternateProcess">
            <a:avLst/>
          </a:prstGeom>
        </p:spPr>
        <p:style>
          <a:lnRef idx="2">
            <a:schemeClr val="accent1"/>
          </a:lnRef>
          <a:fillRef idx="1">
            <a:schemeClr val="lt1"/>
          </a:fillRef>
          <a:effectRef idx="0">
            <a:schemeClr val="accent1"/>
          </a:effectRef>
          <a:fontRef idx="minor">
            <a:schemeClr val="dk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Etap tworzenia Wniosku o dofinansowanie projektu</a:t>
            </a:r>
          </a:p>
        </p:txBody>
      </p:sp>
      <p:sp>
        <p:nvSpPr>
          <p:cNvPr id="19" name="Schemat blokowy: proces alternatywny 18"/>
          <p:cNvSpPr/>
          <p:nvPr/>
        </p:nvSpPr>
        <p:spPr>
          <a:xfrm>
            <a:off x="4932040" y="5157192"/>
            <a:ext cx="3801664" cy="893145"/>
          </a:xfrm>
          <a:prstGeom prst="flowChartAlternateProcess">
            <a:avLst/>
          </a:prstGeom>
        </p:spPr>
        <p:style>
          <a:lnRef idx="2">
            <a:schemeClr val="accent6"/>
          </a:lnRef>
          <a:fillRef idx="1">
            <a:schemeClr val="lt1"/>
          </a:fillRef>
          <a:effectRef idx="0">
            <a:schemeClr val="accent6"/>
          </a:effectRef>
          <a:fontRef idx="minor">
            <a:schemeClr val="dk1"/>
          </a:fontRef>
        </p:style>
        <p:txBody>
          <a:bodyPr anchor="ctr"/>
          <a:lstStyle/>
          <a:p>
            <a:pPr algn="ctr"/>
            <a:endParaRPr lang="pl-PL" altLang="pl-PL" b="1" dirty="0">
              <a:solidFill>
                <a:schemeClr val="tx1"/>
              </a:solidFill>
              <a:latin typeface="Calibri" panose="020F0502020204030204" pitchFamily="34" charset="0"/>
              <a:cs typeface="Arial" panose="020B0604020202020204" pitchFamily="34" charset="0"/>
            </a:endParaRPr>
          </a:p>
          <a:p>
            <a:pPr algn="ctr"/>
            <a:r>
              <a:rPr lang="pl-PL" altLang="pl-PL" b="1" dirty="0">
                <a:solidFill>
                  <a:schemeClr val="tx1"/>
                </a:solidFill>
                <a:latin typeface="Calibri" panose="020F0502020204030204" pitchFamily="34" charset="0"/>
                <a:cs typeface="Arial" panose="020B0604020202020204" pitchFamily="34" charset="0"/>
              </a:rPr>
              <a:t>Etap realizacji Wniosku o dofinansowanie projektu</a:t>
            </a:r>
          </a:p>
          <a:p>
            <a:pPr algn="ctr"/>
            <a:endParaRPr lang="pl-PL" altLang="pl-PL" b="1" dirty="0">
              <a:solidFill>
                <a:schemeClr val="tx1"/>
              </a:solidFill>
              <a:latin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737777650"/>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8" name="pole tekstowe 7"/>
          <p:cNvSpPr txBox="1"/>
          <p:nvPr/>
        </p:nvSpPr>
        <p:spPr>
          <a:xfrm>
            <a:off x="489132" y="1831667"/>
            <a:ext cx="8197668" cy="3757574"/>
          </a:xfrm>
          <a:prstGeom prst="rect">
            <a:avLst/>
          </a:prstGeom>
          <a:noFill/>
        </p:spPr>
        <p:txBody>
          <a:bodyPr wrap="square" rtlCol="0">
            <a:normAutofit/>
          </a:bodyPr>
          <a:lstStyle/>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p:txBody>
      </p:sp>
      <p:sp>
        <p:nvSpPr>
          <p:cNvPr id="2" name="Prostokąt 1"/>
          <p:cNvSpPr/>
          <p:nvPr/>
        </p:nvSpPr>
        <p:spPr>
          <a:xfrm>
            <a:off x="323528" y="692696"/>
            <a:ext cx="8568952" cy="954107"/>
          </a:xfrm>
          <a:prstGeom prst="rect">
            <a:avLst/>
          </a:prstGeom>
        </p:spPr>
        <p:txBody>
          <a:bodyPr wrap="square">
            <a:spAutoFit/>
          </a:bodyPr>
          <a:lstStyle/>
          <a:p>
            <a:pPr algn="ctr"/>
            <a:endParaRPr lang="pl-PL" sz="2800" b="1" dirty="0">
              <a:latin typeface="+mn-lt"/>
            </a:endParaRPr>
          </a:p>
          <a:p>
            <a:pPr algn="ctr"/>
            <a:r>
              <a:rPr lang="pl-PL" sz="2800" b="1" dirty="0">
                <a:latin typeface="+mj-lt"/>
              </a:rPr>
              <a:t>Możliwość korzystania - uniwersalne projektowanie</a:t>
            </a:r>
          </a:p>
        </p:txBody>
      </p:sp>
      <p:sp>
        <p:nvSpPr>
          <p:cNvPr id="9" name="pole tekstowe 8"/>
          <p:cNvSpPr txBox="1"/>
          <p:nvPr/>
        </p:nvSpPr>
        <p:spPr>
          <a:xfrm>
            <a:off x="539552" y="1628800"/>
            <a:ext cx="7992888" cy="4752528"/>
          </a:xfrm>
          <a:prstGeom prst="rect">
            <a:avLst/>
          </a:prstGeom>
          <a:noFill/>
        </p:spPr>
        <p:txBody>
          <a:bodyPr wrap="square" rtlCol="0">
            <a:normAutofit/>
          </a:bodyPr>
          <a:lstStyle/>
          <a:p>
            <a:pPr>
              <a:lnSpc>
                <a:spcPct val="150000"/>
              </a:lnSpc>
              <a:defRPr/>
            </a:pPr>
            <a:r>
              <a:rPr lang="pl-PL" sz="1900" dirty="0" smtClean="0">
                <a:latin typeface="+mj-lt"/>
                <a:cs typeface="Calibri" panose="020F0502020204030204" pitchFamily="34" charset="0"/>
              </a:rPr>
              <a:t>Definicja  ogólna:</a:t>
            </a:r>
          </a:p>
          <a:p>
            <a:pPr>
              <a:lnSpc>
                <a:spcPct val="150000"/>
              </a:lnSpc>
              <a:defRPr/>
            </a:pPr>
            <a:r>
              <a:rPr lang="pl-PL" sz="1900" dirty="0" smtClean="0">
                <a:latin typeface="+mn-lt"/>
              </a:rPr>
              <a:t>Projektowanie produktów oraz otoczenia tak, aby były one </a:t>
            </a:r>
            <a:r>
              <a:rPr lang="pl-PL" sz="1900" u="dbl" dirty="0" smtClean="0">
                <a:latin typeface="+mn-lt"/>
              </a:rPr>
              <a:t>dostępne dla wszystkich ludzi,</a:t>
            </a:r>
            <a:r>
              <a:rPr lang="pl-PL" sz="1900" dirty="0" smtClean="0">
                <a:latin typeface="+mn-lt"/>
              </a:rPr>
              <a:t> w największym możliwym stopniu, bez potrzeby adaptacji bądź wyspecjalizowanego projektowania.</a:t>
            </a:r>
          </a:p>
          <a:p>
            <a:pPr>
              <a:lnSpc>
                <a:spcPct val="150000"/>
              </a:lnSpc>
              <a:defRPr/>
            </a:pPr>
            <a:endParaRPr lang="pl-PL" sz="1900" dirty="0" smtClean="0">
              <a:latin typeface="+mn-lt"/>
            </a:endParaRPr>
          </a:p>
          <a:p>
            <a:pPr>
              <a:lnSpc>
                <a:spcPct val="150000"/>
              </a:lnSpc>
              <a:defRPr/>
            </a:pPr>
            <a:endParaRPr lang="pl-PL" sz="1900" dirty="0" smtClean="0">
              <a:latin typeface="+mn-lt"/>
            </a:endParaRPr>
          </a:p>
          <a:p>
            <a:pPr>
              <a:lnSpc>
                <a:spcPct val="150000"/>
              </a:lnSpc>
              <a:defRPr/>
            </a:pPr>
            <a:r>
              <a:rPr lang="pl-PL" sz="1900" dirty="0" smtClean="0">
                <a:latin typeface="+mn-lt"/>
              </a:rPr>
              <a:t>Zatem  nie każdy projekt może być otwarty </a:t>
            </a:r>
            <a:r>
              <a:rPr lang="pl-PL" sz="1900" i="1" dirty="0" smtClean="0">
                <a:latin typeface="+mn-lt"/>
              </a:rPr>
              <a:t>z góry </a:t>
            </a:r>
            <a:r>
              <a:rPr lang="pl-PL" sz="1900" dirty="0" smtClean="0">
                <a:latin typeface="+mn-lt"/>
              </a:rPr>
              <a:t>na wszystkie potrzeby osób </a:t>
            </a:r>
            <a:br>
              <a:rPr lang="pl-PL" sz="1900" dirty="0" smtClean="0">
                <a:latin typeface="+mn-lt"/>
              </a:rPr>
            </a:br>
            <a:r>
              <a:rPr lang="pl-PL" sz="1900" dirty="0" smtClean="0">
                <a:latin typeface="+mn-lt"/>
              </a:rPr>
              <a:t>z </a:t>
            </a:r>
            <a:r>
              <a:rPr lang="pl-PL" sz="1900" dirty="0" err="1" smtClean="0">
                <a:latin typeface="+mn-lt"/>
              </a:rPr>
              <a:t>niepełnosprawnościami</a:t>
            </a:r>
            <a:r>
              <a:rPr lang="pl-PL" sz="1900" dirty="0" smtClean="0">
                <a:latin typeface="+mn-lt"/>
              </a:rPr>
              <a:t>, ale każdy projekt powinien zapewnić możliwość faktycznego udziału każdej osobie z </a:t>
            </a:r>
            <a:r>
              <a:rPr lang="pl-PL" sz="1900" dirty="0" err="1" smtClean="0">
                <a:latin typeface="+mn-lt"/>
              </a:rPr>
              <a:t>niepełnosprwawnością</a:t>
            </a:r>
            <a:r>
              <a:rPr lang="pl-PL" sz="1900" dirty="0" smtClean="0">
                <a:latin typeface="+mn-lt"/>
              </a:rPr>
              <a:t>, która wyrazi chęć udziału w projekcie</a:t>
            </a:r>
            <a:r>
              <a:rPr lang="pl-PL" sz="1900" b="1" dirty="0" smtClean="0">
                <a:latin typeface="+mn-lt"/>
              </a:rPr>
              <a:t>.</a:t>
            </a:r>
          </a:p>
          <a:p>
            <a:endParaRPr lang="pl-PL" b="1" dirty="0" smtClean="0"/>
          </a:p>
        </p:txBody>
      </p:sp>
    </p:spTree>
    <p:extLst>
      <p:ext uri="{BB962C8B-B14F-4D97-AF65-F5344CB8AC3E}">
        <p14:creationId xmlns="" xmlns:p14="http://schemas.microsoft.com/office/powerpoint/2010/main" val="1237965593"/>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8" name="pole tekstowe 7"/>
          <p:cNvSpPr txBox="1"/>
          <p:nvPr/>
        </p:nvSpPr>
        <p:spPr>
          <a:xfrm>
            <a:off x="517444" y="1590393"/>
            <a:ext cx="8197668" cy="4325557"/>
          </a:xfrm>
          <a:prstGeom prst="rect">
            <a:avLst/>
          </a:prstGeom>
          <a:noFill/>
        </p:spPr>
        <p:txBody>
          <a:bodyPr wrap="square" rtlCol="0">
            <a:normAutofit/>
          </a:bodyPr>
          <a:lstStyle/>
          <a:p>
            <a:pPr eaLnBrk="1" hangingPunct="1">
              <a:lnSpc>
                <a:spcPct val="150000"/>
              </a:lnSpc>
              <a:defRPr/>
            </a:pPr>
            <a:endParaRPr lang="pl-PL" altLang="pl-PL" dirty="0">
              <a:cs typeface="Arial" charset="0"/>
            </a:endParaRPr>
          </a:p>
        </p:txBody>
      </p:sp>
      <p:sp>
        <p:nvSpPr>
          <p:cNvPr id="2" name="Prostokąt 1"/>
          <p:cNvSpPr/>
          <p:nvPr/>
        </p:nvSpPr>
        <p:spPr>
          <a:xfrm>
            <a:off x="1232126" y="959430"/>
            <a:ext cx="6697603" cy="954107"/>
          </a:xfrm>
          <a:prstGeom prst="rect">
            <a:avLst/>
          </a:prstGeom>
        </p:spPr>
        <p:txBody>
          <a:bodyPr wrap="none">
            <a:spAutoFit/>
          </a:bodyPr>
          <a:lstStyle/>
          <a:p>
            <a:pPr algn="ctr"/>
            <a:r>
              <a:rPr lang="pl-PL" sz="2800" dirty="0">
                <a:latin typeface="+mj-lt"/>
              </a:rPr>
              <a:t>MECHANIZM RACJONALNYCH USPRAWNIEŃ </a:t>
            </a:r>
          </a:p>
          <a:p>
            <a:pPr algn="ctr"/>
            <a:r>
              <a:rPr lang="pl-PL" sz="2800" dirty="0" smtClean="0">
                <a:latin typeface="+mj-lt"/>
              </a:rPr>
              <a:t> pojawia się na etapie </a:t>
            </a:r>
            <a:r>
              <a:rPr lang="pl-PL" sz="2800" dirty="0">
                <a:latin typeface="+mj-lt"/>
              </a:rPr>
              <a:t>realizacji projektu</a:t>
            </a:r>
          </a:p>
        </p:txBody>
      </p:sp>
      <p:sp>
        <p:nvSpPr>
          <p:cNvPr id="10" name="Prostokąt zaokrąglony 9"/>
          <p:cNvSpPr/>
          <p:nvPr/>
        </p:nvSpPr>
        <p:spPr>
          <a:xfrm>
            <a:off x="353255" y="2345825"/>
            <a:ext cx="1944687" cy="3297237"/>
          </a:xfrm>
          <a:prstGeom prst="roundRect">
            <a:avLst/>
          </a:prstGeom>
          <a:ln>
            <a:solidFill>
              <a:srgbClr val="6397CB"/>
            </a:solidFill>
          </a:ln>
        </p:spPr>
        <p:style>
          <a:lnRef idx="2">
            <a:schemeClr val="accent1"/>
          </a:lnRef>
          <a:fillRef idx="1">
            <a:schemeClr val="lt1"/>
          </a:fillRef>
          <a:effectRef idx="0">
            <a:schemeClr val="accent1"/>
          </a:effectRef>
          <a:fontRef idx="minor">
            <a:schemeClr val="dk1"/>
          </a:fontRef>
        </p:style>
        <p:txBody>
          <a:bodyPr lIns="68580" tIns="34290" rIns="68580" bIns="34290" anchor="ctr"/>
          <a:lstStyle>
            <a:lvl1pPr marL="92075" indent="-11113">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marL="22844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7416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1988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6560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450"/>
              </a:spcBef>
              <a:buClr>
                <a:schemeClr val="tx1"/>
              </a:buClr>
            </a:pPr>
            <a:endParaRPr lang="pl-PL" altLang="pl-PL" sz="1600" b="1" dirty="0">
              <a:solidFill>
                <a:srgbClr val="000000"/>
              </a:solidFill>
              <a:latin typeface="Calibri" panose="020F0502020204030204" pitchFamily="34" charset="0"/>
            </a:endParaRPr>
          </a:p>
          <a:p>
            <a:pPr algn="ctr" eaLnBrk="1" hangingPunct="1">
              <a:buClr>
                <a:schemeClr val="tx1"/>
              </a:buClr>
            </a:pPr>
            <a:r>
              <a:rPr lang="pl-PL" altLang="pl-PL" sz="1600" u="dbl" dirty="0">
                <a:solidFill>
                  <a:srgbClr val="000000"/>
                </a:solidFill>
                <a:latin typeface="Calibri" panose="020F0502020204030204" pitchFamily="34" charset="0"/>
              </a:rPr>
              <a:t>To konieczne </a:t>
            </a:r>
          </a:p>
          <a:p>
            <a:pPr algn="ctr" eaLnBrk="1" hangingPunct="1">
              <a:buClr>
                <a:schemeClr val="tx1"/>
              </a:buClr>
            </a:pPr>
            <a:r>
              <a:rPr lang="pl-PL" altLang="pl-PL" sz="1600" u="dbl" dirty="0">
                <a:solidFill>
                  <a:srgbClr val="000000"/>
                </a:solidFill>
                <a:latin typeface="Calibri" panose="020F0502020204030204" pitchFamily="34" charset="0"/>
              </a:rPr>
              <a:t>i odpowiednie zmiany oraz dostosowania, </a:t>
            </a:r>
          </a:p>
          <a:p>
            <a:pPr algn="ctr" eaLnBrk="1" hangingPunct="1">
              <a:buClr>
                <a:schemeClr val="tx1"/>
              </a:buClr>
            </a:pPr>
            <a:r>
              <a:rPr lang="pl-PL" altLang="pl-PL" sz="1600" u="dbl" dirty="0">
                <a:solidFill>
                  <a:srgbClr val="000000"/>
                </a:solidFill>
                <a:latin typeface="Calibri" panose="020F0502020204030204" pitchFamily="34" charset="0"/>
              </a:rPr>
              <a:t>w celu zapewnienia możliwości korzystania (dostępności) dla OzN z wszelkich praw człowieka i podstawowych wolności</a:t>
            </a:r>
          </a:p>
          <a:p>
            <a:pPr algn="ctr"/>
            <a:endParaRPr lang="pl-PL" altLang="pl-PL" sz="1200" dirty="0">
              <a:solidFill>
                <a:srgbClr val="000000"/>
              </a:solidFill>
            </a:endParaRPr>
          </a:p>
        </p:txBody>
      </p:sp>
      <p:sp>
        <p:nvSpPr>
          <p:cNvPr id="12" name="Prostokąt zaokrąglony 11"/>
          <p:cNvSpPr/>
          <p:nvPr/>
        </p:nvSpPr>
        <p:spPr>
          <a:xfrm>
            <a:off x="2483768" y="2348880"/>
            <a:ext cx="6264696" cy="1636554"/>
          </a:xfrm>
          <a:prstGeom prst="roundRect">
            <a:avLst/>
          </a:prstGeom>
          <a:ln/>
        </p:spPr>
        <p:style>
          <a:lnRef idx="2">
            <a:schemeClr val="accent1"/>
          </a:lnRef>
          <a:fillRef idx="1">
            <a:schemeClr val="lt1"/>
          </a:fillRef>
          <a:effectRef idx="0">
            <a:schemeClr val="accent1"/>
          </a:effectRef>
          <a:fontRef idx="minor">
            <a:schemeClr val="dk1"/>
          </a:fontRef>
        </p:style>
        <p:txBody>
          <a:bodyPr lIns="68580" tIns="34290" rIns="68580" bIns="34290" anchor="ctr"/>
          <a:lstStyle>
            <a:lvl1pPr defTabSz="533400">
              <a:defRPr>
                <a:solidFill>
                  <a:schemeClr val="tx1"/>
                </a:solidFill>
                <a:latin typeface="Arial" panose="020B0604020202020204" pitchFamily="34" charset="0"/>
                <a:cs typeface="Arial" panose="020B0604020202020204" pitchFamily="34" charset="0"/>
              </a:defRPr>
            </a:lvl1pPr>
            <a:lvl2pPr defTabSz="533400">
              <a:defRPr>
                <a:solidFill>
                  <a:schemeClr val="tx1"/>
                </a:solidFill>
                <a:latin typeface="Arial" panose="020B0604020202020204" pitchFamily="34" charset="0"/>
                <a:cs typeface="Arial" panose="020B0604020202020204" pitchFamily="34" charset="0"/>
              </a:defRPr>
            </a:lvl2pPr>
            <a:lvl3pPr defTabSz="533400">
              <a:defRPr>
                <a:solidFill>
                  <a:schemeClr val="tx1"/>
                </a:solidFill>
                <a:latin typeface="Arial" panose="020B0604020202020204" pitchFamily="34" charset="0"/>
                <a:cs typeface="Arial" panose="020B0604020202020204" pitchFamily="34" charset="0"/>
              </a:defRPr>
            </a:lvl3pPr>
            <a:lvl4pPr defTabSz="533400">
              <a:defRPr>
                <a:solidFill>
                  <a:schemeClr val="tx1"/>
                </a:solidFill>
                <a:latin typeface="Arial" panose="020B0604020202020204" pitchFamily="34" charset="0"/>
                <a:cs typeface="Arial" panose="020B0604020202020204" pitchFamily="34" charset="0"/>
              </a:defRPr>
            </a:lvl4pPr>
            <a:lvl5pPr defTabSz="533400">
              <a:defRPr>
                <a:solidFill>
                  <a:schemeClr val="tx1"/>
                </a:solidFill>
                <a:latin typeface="Arial" panose="020B0604020202020204" pitchFamily="34" charset="0"/>
                <a:cs typeface="Arial" panose="020B0604020202020204" pitchFamily="34" charset="0"/>
              </a:defRPr>
            </a:lvl5pPr>
            <a:lvl6pPr marL="22844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7416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1988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6560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Aft>
                <a:spcPct val="35000"/>
              </a:spcAft>
            </a:pPr>
            <a:r>
              <a:rPr lang="pl-PL" altLang="pl-PL" b="1" dirty="0">
                <a:latin typeface="Calibri" panose="020F0502020204030204" pitchFamily="34" charset="0"/>
              </a:rPr>
              <a:t>Możliwość finansowania specyficznych usług </a:t>
            </a:r>
            <a:r>
              <a:rPr lang="pl-PL" altLang="pl-PL" dirty="0">
                <a:latin typeface="Calibri" panose="020F0502020204030204" pitchFamily="34" charset="0"/>
              </a:rPr>
              <a:t>nieprzewidzianych z góry we wniosku o dofinansowanie projektu, lecz </a:t>
            </a:r>
            <a:r>
              <a:rPr lang="pl-PL" altLang="pl-PL" b="1" dirty="0">
                <a:latin typeface="Calibri" panose="020F0502020204030204" pitchFamily="34" charset="0"/>
              </a:rPr>
              <a:t>uruchamianych wraz z pojawieniem się</a:t>
            </a:r>
            <a:r>
              <a:rPr lang="pl-PL" altLang="pl-PL" dirty="0">
                <a:latin typeface="Calibri" panose="020F0502020204030204" pitchFamily="34" charset="0"/>
              </a:rPr>
              <a:t> w projekcie (w charakterze uczestnika lub personelu) </a:t>
            </a:r>
            <a:r>
              <a:rPr lang="pl-PL" altLang="pl-PL" b="1" dirty="0">
                <a:latin typeface="Calibri" panose="020F0502020204030204" pitchFamily="34" charset="0"/>
              </a:rPr>
              <a:t>osoby z niepełnosprawnością.</a:t>
            </a:r>
          </a:p>
        </p:txBody>
      </p:sp>
      <p:sp>
        <p:nvSpPr>
          <p:cNvPr id="13" name="Prostokąt zaokrąglony 12"/>
          <p:cNvSpPr/>
          <p:nvPr/>
        </p:nvSpPr>
        <p:spPr>
          <a:xfrm>
            <a:off x="2483768" y="4149080"/>
            <a:ext cx="6182355" cy="1500235"/>
          </a:xfrm>
          <a:prstGeom prst="roundRect">
            <a:avLst/>
          </a:prstGeom>
          <a:ln/>
        </p:spPr>
        <p:style>
          <a:lnRef idx="2">
            <a:schemeClr val="accent1"/>
          </a:lnRef>
          <a:fillRef idx="1">
            <a:schemeClr val="lt1"/>
          </a:fillRef>
          <a:effectRef idx="0">
            <a:schemeClr val="accent1"/>
          </a:effectRef>
          <a:fontRef idx="minor">
            <a:schemeClr val="dk1"/>
          </a:fontRef>
        </p:style>
        <p:txBody>
          <a:bodyPr lIns="68580" tIns="34290" rIns="68580" bIns="34290" anchor="ctr"/>
          <a:lstStyle/>
          <a:p>
            <a:pPr algn="ctr" defTabSz="533400">
              <a:lnSpc>
                <a:spcPct val="90000"/>
              </a:lnSpc>
              <a:spcAft>
                <a:spcPct val="35000"/>
              </a:spcAft>
              <a:defRPr/>
            </a:pPr>
            <a:r>
              <a:rPr lang="pl-PL" dirty="0" smtClean="0">
                <a:solidFill>
                  <a:schemeClr val="tx1"/>
                </a:solidFill>
                <a:latin typeface="Calibri" panose="020F0502020204030204" pitchFamily="34" charset="0"/>
                <a:ea typeface="Times New Roman"/>
                <a:cs typeface="Calibri" panose="020F0502020204030204" pitchFamily="34" charset="0"/>
              </a:rPr>
              <a:t>Wnioskodawca </a:t>
            </a:r>
            <a:r>
              <a:rPr lang="pl-PL" dirty="0">
                <a:solidFill>
                  <a:schemeClr val="tx1"/>
                </a:solidFill>
                <a:latin typeface="Calibri" panose="020F0502020204030204" pitchFamily="34" charset="0"/>
                <a:ea typeface="Times New Roman"/>
                <a:cs typeface="Calibri" panose="020F0502020204030204" pitchFamily="34" charset="0"/>
              </a:rPr>
              <a:t>może skorzystać z </a:t>
            </a:r>
            <a:r>
              <a:rPr lang="pl-PL" b="1" dirty="0">
                <a:solidFill>
                  <a:schemeClr val="tx1"/>
                </a:solidFill>
                <a:latin typeface="Calibri" panose="020F0502020204030204" pitchFamily="34" charset="0"/>
                <a:ea typeface="Times New Roman"/>
                <a:cs typeface="Calibri" panose="020F0502020204030204" pitchFamily="34" charset="0"/>
              </a:rPr>
              <a:t>przesunięcia środków </a:t>
            </a:r>
            <a:r>
              <a:rPr lang="pl-PL" dirty="0">
                <a:solidFill>
                  <a:schemeClr val="tx1"/>
                </a:solidFill>
                <a:latin typeface="Calibri" panose="020F0502020204030204" pitchFamily="34" charset="0"/>
                <a:ea typeface="Times New Roman"/>
                <a:cs typeface="Calibri" panose="020F0502020204030204" pitchFamily="34" charset="0"/>
              </a:rPr>
              <a:t>w budżecie lub wnioskować o </a:t>
            </a:r>
            <a:r>
              <a:rPr lang="pl-PL" b="1" dirty="0">
                <a:solidFill>
                  <a:schemeClr val="tx1"/>
                </a:solidFill>
                <a:latin typeface="Calibri" panose="020F0502020204030204" pitchFamily="34" charset="0"/>
                <a:ea typeface="Times New Roman"/>
                <a:cs typeface="Calibri" panose="020F0502020204030204" pitchFamily="34" charset="0"/>
              </a:rPr>
              <a:t>zwiększenie wartości projektu</a:t>
            </a:r>
            <a:r>
              <a:rPr lang="pl-PL" dirty="0">
                <a:solidFill>
                  <a:schemeClr val="tx1"/>
                </a:solidFill>
                <a:latin typeface="Calibri" panose="020F0502020204030204" pitchFamily="34" charset="0"/>
                <a:ea typeface="Times New Roman"/>
                <a:cs typeface="Calibri" panose="020F0502020204030204" pitchFamily="34" charset="0"/>
              </a:rPr>
              <a:t>. </a:t>
            </a:r>
            <a:r>
              <a:rPr lang="pl-PL" dirty="0" smtClean="0">
                <a:solidFill>
                  <a:schemeClr val="tx1"/>
                </a:solidFill>
                <a:latin typeface="Calibri" panose="020F0502020204030204" pitchFamily="34" charset="0"/>
                <a:ea typeface="Times New Roman"/>
                <a:cs typeface="Calibri" panose="020F0502020204030204" pitchFamily="34" charset="0"/>
              </a:rPr>
              <a:t>Maksymalny koszt mechanizmu racjonalnych usprawnień na </a:t>
            </a:r>
            <a:r>
              <a:rPr lang="pl-PL" dirty="0">
                <a:solidFill>
                  <a:schemeClr val="tx1"/>
                </a:solidFill>
                <a:latin typeface="Calibri" panose="020F0502020204030204" pitchFamily="34" charset="0"/>
                <a:ea typeface="Times New Roman"/>
                <a:cs typeface="Calibri" panose="020F0502020204030204" pitchFamily="34" charset="0"/>
              </a:rPr>
              <a:t>osobę w projekcie wynosi wtedy </a:t>
            </a:r>
            <a:r>
              <a:rPr lang="pl-PL" b="1" dirty="0">
                <a:solidFill>
                  <a:schemeClr val="tx1"/>
                </a:solidFill>
                <a:latin typeface="Calibri" panose="020F0502020204030204" pitchFamily="34" charset="0"/>
                <a:ea typeface="Times New Roman"/>
                <a:cs typeface="Calibri" panose="020F0502020204030204" pitchFamily="34" charset="0"/>
              </a:rPr>
              <a:t>12 tys. zł</a:t>
            </a:r>
            <a:r>
              <a:rPr lang="pl-PL" b="1" dirty="0">
                <a:solidFill>
                  <a:schemeClr val="tx1"/>
                </a:solidFill>
                <a:ea typeface="Times New Roman"/>
              </a:rPr>
              <a:t>. </a:t>
            </a:r>
            <a:r>
              <a:rPr lang="pl-PL" dirty="0" smtClean="0">
                <a:solidFill>
                  <a:schemeClr val="tx1"/>
                </a:solidFill>
                <a:ea typeface="Times New Roman"/>
              </a:rPr>
              <a:t>Koszty te </a:t>
            </a:r>
            <a:r>
              <a:rPr lang="pl-PL" dirty="0">
                <a:solidFill>
                  <a:schemeClr val="tx1"/>
                </a:solidFill>
                <a:ea typeface="Times New Roman"/>
              </a:rPr>
              <a:t>muszą być </a:t>
            </a:r>
            <a:r>
              <a:rPr lang="pl-PL" dirty="0" smtClean="0">
                <a:solidFill>
                  <a:schemeClr val="tx1"/>
                </a:solidFill>
                <a:ea typeface="Times New Roman"/>
              </a:rPr>
              <a:t>pokrywane </a:t>
            </a:r>
            <a:r>
              <a:rPr lang="pl-PL" dirty="0">
                <a:solidFill>
                  <a:schemeClr val="tx1"/>
                </a:solidFill>
                <a:ea typeface="Times New Roman"/>
              </a:rPr>
              <a:t>z </a:t>
            </a:r>
            <a:r>
              <a:rPr lang="pl-PL" dirty="0" smtClean="0">
                <a:solidFill>
                  <a:schemeClr val="tx1"/>
                </a:solidFill>
                <a:ea typeface="Times New Roman"/>
              </a:rPr>
              <a:t>puli </a:t>
            </a:r>
            <a:r>
              <a:rPr lang="pl-PL" dirty="0">
                <a:solidFill>
                  <a:schemeClr val="tx1"/>
                </a:solidFill>
                <a:ea typeface="Times New Roman"/>
              </a:rPr>
              <a:t>środków w ramach kosztów bezpośrednich. </a:t>
            </a:r>
            <a:endParaRPr lang="pl-PL" dirty="0">
              <a:solidFill>
                <a:schemeClr val="tx1"/>
              </a:solidFill>
            </a:endParaRPr>
          </a:p>
        </p:txBody>
      </p:sp>
    </p:spTree>
    <p:extLst>
      <p:ext uri="{BB962C8B-B14F-4D97-AF65-F5344CB8AC3E}">
        <p14:creationId xmlns="" xmlns:p14="http://schemas.microsoft.com/office/powerpoint/2010/main" val="4063553036"/>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65</a:t>
            </a:fld>
            <a:endParaRPr lang="pl-PL" altLang="pl-PL"/>
          </a:p>
        </p:txBody>
      </p:sp>
      <p:sp>
        <p:nvSpPr>
          <p:cNvPr id="2" name="Prostokąt 1"/>
          <p:cNvSpPr/>
          <p:nvPr/>
        </p:nvSpPr>
        <p:spPr>
          <a:xfrm>
            <a:off x="489132" y="1015169"/>
            <a:ext cx="8404168" cy="523220"/>
          </a:xfrm>
          <a:prstGeom prst="rect">
            <a:avLst/>
          </a:prstGeom>
        </p:spPr>
        <p:txBody>
          <a:bodyPr wrap="square">
            <a:spAutoFit/>
          </a:bodyPr>
          <a:lstStyle/>
          <a:p>
            <a:pPr algn="ctr"/>
            <a:r>
              <a:rPr lang="pl-PL" sz="2800" b="1" dirty="0">
                <a:latin typeface="+mj-lt"/>
              </a:rPr>
              <a:t>Mechanizm racjonalnych usprawnień </a:t>
            </a:r>
            <a:r>
              <a:rPr lang="pl-PL" sz="2800" b="1" dirty="0" smtClean="0">
                <a:latin typeface="+mj-lt"/>
              </a:rPr>
              <a:t>- </a:t>
            </a:r>
            <a:r>
              <a:rPr lang="pl-PL" sz="2800" b="1" dirty="0">
                <a:latin typeface="+mj-lt"/>
              </a:rPr>
              <a:t>na co?</a:t>
            </a:r>
          </a:p>
        </p:txBody>
      </p:sp>
      <p:sp>
        <p:nvSpPr>
          <p:cNvPr id="6" name="pole tekstowe 5"/>
          <p:cNvSpPr txBox="1"/>
          <p:nvPr/>
        </p:nvSpPr>
        <p:spPr>
          <a:xfrm>
            <a:off x="395536" y="1700808"/>
            <a:ext cx="8280920" cy="4752528"/>
          </a:xfrm>
          <a:prstGeom prst="rect">
            <a:avLst/>
          </a:prstGeom>
          <a:noFill/>
        </p:spPr>
        <p:txBody>
          <a:bodyPr wrap="square" rtlCol="0">
            <a:normAutofit fontScale="92500" lnSpcReduction="10000"/>
          </a:bodyPr>
          <a:lstStyle/>
          <a:p>
            <a:pPr marL="457200" indent="-457200">
              <a:lnSpc>
                <a:spcPct val="150000"/>
              </a:lnSpc>
              <a:buFont typeface="+mj-lt"/>
              <a:buAutoNum type="arabicPeriod"/>
            </a:pPr>
            <a:r>
              <a:rPr lang="pl-PL" dirty="0" smtClean="0">
                <a:latin typeface="+mn-lt"/>
              </a:rPr>
              <a:t>Koszt specjalistycznego transportu na miejsce realizacji wsparcia;</a:t>
            </a:r>
          </a:p>
          <a:p>
            <a:pPr marL="457200" indent="-457200">
              <a:lnSpc>
                <a:spcPct val="150000"/>
              </a:lnSpc>
              <a:buFont typeface="+mj-lt"/>
              <a:buAutoNum type="arabicPeriod"/>
            </a:pPr>
            <a:r>
              <a:rPr lang="pl-PL" dirty="0" smtClean="0">
                <a:latin typeface="+mn-lt"/>
              </a:rPr>
              <a:t>Koszt dostosowania architektonicznego budynków niedostępnych (np. zmiana miejsca realizacji projektu; budowa tymczasowych podjazdów; montaż platform, wind, podnośników; właściwe oznakowanie budynków poprzez wprowadzanie elementów kontrastowych i wypukłych celem właściwego oznakowania dla osób niewidomych </a:t>
            </a:r>
            <a:br>
              <a:rPr lang="pl-PL" dirty="0" smtClean="0">
                <a:latin typeface="+mn-lt"/>
              </a:rPr>
            </a:br>
            <a:r>
              <a:rPr lang="pl-PL" dirty="0" smtClean="0">
                <a:latin typeface="+mn-lt"/>
              </a:rPr>
              <a:t>i </a:t>
            </a:r>
            <a:r>
              <a:rPr lang="pl-PL" dirty="0" err="1" smtClean="0">
                <a:latin typeface="+mn-lt"/>
              </a:rPr>
              <a:t>słabowidzących</a:t>
            </a:r>
            <a:r>
              <a:rPr lang="pl-PL" dirty="0" smtClean="0">
                <a:latin typeface="+mn-lt"/>
              </a:rPr>
              <a:t> itp.);</a:t>
            </a:r>
          </a:p>
          <a:p>
            <a:pPr marL="457200" indent="-457200">
              <a:lnSpc>
                <a:spcPct val="150000"/>
              </a:lnSpc>
              <a:buFont typeface="+mj-lt"/>
              <a:buAutoNum type="arabicPeriod"/>
            </a:pPr>
            <a:r>
              <a:rPr lang="pl-PL" dirty="0" smtClean="0">
                <a:latin typeface="+mn-lt"/>
              </a:rPr>
              <a:t>Koszt dostosowania infrastruktury komputerowej (np. wynajęcie lub zakup i instalacja programów powiększających, mówiących, kamer do kontaktu z osobą posługującą się językiem migowym, drukarek materiałów w alfabecie </a:t>
            </a:r>
            <a:r>
              <a:rPr lang="pl-PL" dirty="0" err="1" smtClean="0">
                <a:latin typeface="+mn-lt"/>
              </a:rPr>
              <a:t>Braille’a</a:t>
            </a:r>
            <a:r>
              <a:rPr lang="pl-PL" dirty="0" smtClean="0">
                <a:latin typeface="+mn-lt"/>
              </a:rPr>
              <a:t>);</a:t>
            </a:r>
          </a:p>
          <a:p>
            <a:pPr marL="457200" indent="-457200">
              <a:lnSpc>
                <a:spcPct val="150000"/>
              </a:lnSpc>
              <a:buFont typeface="+mj-lt"/>
              <a:buAutoNum type="arabicPeriod"/>
            </a:pPr>
            <a:r>
              <a:rPr lang="pl-PL" dirty="0" smtClean="0">
                <a:latin typeface="+mn-lt"/>
              </a:rPr>
              <a:t>Koszt dostosowania akustycznego (wynajęcie lub zakup i montaż systemów wspomagających słyszenie, np. pętli indukcyjnych, systemów FM);</a:t>
            </a:r>
          </a:p>
          <a:p>
            <a:pPr marL="457200" indent="-457200">
              <a:lnSpc>
                <a:spcPct val="150000"/>
              </a:lnSpc>
              <a:buFont typeface="+mj-lt"/>
              <a:buAutoNum type="arabicPeriod"/>
            </a:pPr>
            <a:r>
              <a:rPr lang="pl-PL" dirty="0" smtClean="0">
                <a:latin typeface="+mn-lt"/>
              </a:rPr>
              <a:t>Koszt asystenta tłumaczącego na język łatwy;</a:t>
            </a:r>
          </a:p>
          <a:p>
            <a:endParaRPr lang="pl-PL" b="1" dirty="0" smtClean="0"/>
          </a:p>
        </p:txBody>
      </p:sp>
    </p:spTree>
    <p:extLst>
      <p:ext uri="{BB962C8B-B14F-4D97-AF65-F5344CB8AC3E}">
        <p14:creationId xmlns="" xmlns:p14="http://schemas.microsoft.com/office/powerpoint/2010/main" val="4262255131"/>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66</a:t>
            </a:fld>
            <a:endParaRPr lang="pl-PL" altLang="pl-PL"/>
          </a:p>
        </p:txBody>
      </p:sp>
      <p:sp>
        <p:nvSpPr>
          <p:cNvPr id="5" name="pole tekstowe 4"/>
          <p:cNvSpPr txBox="1"/>
          <p:nvPr/>
        </p:nvSpPr>
        <p:spPr>
          <a:xfrm>
            <a:off x="611560" y="1268760"/>
            <a:ext cx="8064896" cy="4968552"/>
          </a:xfrm>
          <a:prstGeom prst="rect">
            <a:avLst/>
          </a:prstGeom>
          <a:noFill/>
        </p:spPr>
        <p:txBody>
          <a:bodyPr wrap="square" rtlCol="0">
            <a:normAutofit fontScale="92500" lnSpcReduction="10000"/>
          </a:bodyPr>
          <a:lstStyle/>
          <a:p>
            <a:pPr marL="457200" indent="-457200">
              <a:lnSpc>
                <a:spcPct val="150000"/>
              </a:lnSpc>
              <a:buFont typeface="+mj-lt"/>
              <a:buAutoNum type="arabicPeriod" startAt="6"/>
            </a:pPr>
            <a:r>
              <a:rPr lang="pl-PL" dirty="0" smtClean="0">
                <a:latin typeface="+mn-lt"/>
              </a:rPr>
              <a:t>Koszt asystenta osoby z niepełnosprawnością;</a:t>
            </a:r>
          </a:p>
          <a:p>
            <a:pPr marL="457200" indent="-457200">
              <a:lnSpc>
                <a:spcPct val="150000"/>
              </a:lnSpc>
              <a:buFont typeface="+mj-lt"/>
              <a:buAutoNum type="arabicPeriod" startAt="6"/>
            </a:pPr>
            <a:r>
              <a:rPr lang="pl-PL" dirty="0" smtClean="0">
                <a:latin typeface="+mn-lt"/>
              </a:rPr>
              <a:t>Koszt tłumacza języka migowego lub tłumacza-przewodnika;</a:t>
            </a:r>
          </a:p>
          <a:p>
            <a:pPr marL="457200" indent="-457200">
              <a:lnSpc>
                <a:spcPct val="150000"/>
              </a:lnSpc>
              <a:buFont typeface="+mj-lt"/>
              <a:buAutoNum type="arabicPeriod" startAt="6"/>
            </a:pPr>
            <a:r>
              <a:rPr lang="pl-PL" dirty="0" smtClean="0">
                <a:latin typeface="+mn-lt"/>
              </a:rPr>
              <a:t>Koszt przewodnika dla osoby mającej trudności w widzeniu;</a:t>
            </a:r>
          </a:p>
          <a:p>
            <a:pPr marL="457200" indent="-457200">
              <a:lnSpc>
                <a:spcPct val="150000"/>
              </a:lnSpc>
              <a:buFont typeface="+mj-lt"/>
              <a:buAutoNum type="arabicPeriod" startAt="6"/>
            </a:pPr>
            <a:r>
              <a:rPr lang="pl-PL" dirty="0" smtClean="0">
                <a:latin typeface="+mn-lt"/>
              </a:rPr>
              <a:t>Koszt alternatywnych form przygotowania materiałów projektowych (szkoleniowych, informacyjnych, np. wersje elektroniczne dokumentów, wersje w druku powiększonym, wersje pisane alfabetem </a:t>
            </a:r>
            <a:r>
              <a:rPr lang="pl-PL" dirty="0" err="1" smtClean="0">
                <a:latin typeface="+mn-lt"/>
              </a:rPr>
              <a:t>Braille’a</a:t>
            </a:r>
            <a:r>
              <a:rPr lang="pl-PL" dirty="0" smtClean="0">
                <a:latin typeface="+mn-lt"/>
              </a:rPr>
              <a:t>, wersje w języku łatwym, nagranie tłumaczenia na język migowy na nośniku elektronicznym, itp.);</a:t>
            </a:r>
          </a:p>
          <a:p>
            <a:pPr marL="457200" indent="-457200">
              <a:lnSpc>
                <a:spcPct val="150000"/>
              </a:lnSpc>
              <a:buFont typeface="+mj-lt"/>
              <a:buAutoNum type="arabicPeriod" startAt="6"/>
            </a:pPr>
            <a:r>
              <a:rPr lang="pl-PL" dirty="0" smtClean="0">
                <a:latin typeface="+mn-lt"/>
              </a:rPr>
              <a:t>Koszt zmiany procedur;</a:t>
            </a:r>
          </a:p>
          <a:p>
            <a:pPr marL="457200" indent="-457200">
              <a:lnSpc>
                <a:spcPct val="150000"/>
              </a:lnSpc>
              <a:buFont typeface="+mj-lt"/>
              <a:buAutoNum type="arabicPeriod" startAt="6"/>
            </a:pPr>
            <a:r>
              <a:rPr lang="pl-PL" dirty="0" smtClean="0">
                <a:latin typeface="+mn-lt"/>
              </a:rPr>
              <a:t>Koszt wydłużonego czasu wsparcia (wynikającego np. z konieczności wolniejszego tłumaczenia na język migowy, wolnego mówienia, odczytywania komunikatów z ust, stosowania języka łatwego itp.);</a:t>
            </a:r>
          </a:p>
          <a:p>
            <a:pPr marL="457200" indent="-457200">
              <a:lnSpc>
                <a:spcPct val="150000"/>
              </a:lnSpc>
              <a:buFont typeface="+mj-lt"/>
              <a:buAutoNum type="arabicPeriod" startAt="6"/>
            </a:pPr>
            <a:r>
              <a:rPr lang="pl-PL" dirty="0" smtClean="0">
                <a:latin typeface="+mn-lt"/>
              </a:rPr>
              <a:t>Koszt dostosowania posiłków, uwzględniania specyficznych potrzeb żywieniowych wynikających z niepełnosprawności.</a:t>
            </a:r>
          </a:p>
          <a:p>
            <a:endParaRPr lang="pl-PL" b="1" dirty="0" smtClean="0"/>
          </a:p>
        </p:txBody>
      </p:sp>
    </p:spTree>
    <p:extLst>
      <p:ext uri="{BB962C8B-B14F-4D97-AF65-F5344CB8AC3E}">
        <p14:creationId xmlns="" xmlns:p14="http://schemas.microsoft.com/office/powerpoint/2010/main" val="274590110"/>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a:defRPr/>
            </a:pPr>
            <a:fld id="{F6C03A61-16BC-4666-9204-F2DAED4F41F2}" type="slidenum">
              <a:rPr lang="pl-PL" altLang="pl-PL" smtClean="0"/>
              <a:pPr>
                <a:defRPr/>
              </a:pPr>
              <a:t>67</a:t>
            </a:fld>
            <a:endParaRPr lang="pl-PL" altLang="pl-PL"/>
          </a:p>
        </p:txBody>
      </p:sp>
      <p:sp>
        <p:nvSpPr>
          <p:cNvPr id="5" name="pole tekstowe 4"/>
          <p:cNvSpPr txBox="1"/>
          <p:nvPr/>
        </p:nvSpPr>
        <p:spPr>
          <a:xfrm>
            <a:off x="1187624" y="1484784"/>
            <a:ext cx="6408712" cy="914400"/>
          </a:xfrm>
          <a:prstGeom prst="rect">
            <a:avLst/>
          </a:prstGeom>
          <a:noFill/>
        </p:spPr>
        <p:txBody>
          <a:bodyPr wrap="none" rtlCol="0">
            <a:normAutofit/>
          </a:bodyPr>
          <a:lstStyle/>
          <a:p>
            <a:endParaRPr lang="pl-PL" b="1" dirty="0"/>
          </a:p>
        </p:txBody>
      </p:sp>
      <p:pic>
        <p:nvPicPr>
          <p:cNvPr id="6" name="Obraz 4"/>
          <p:cNvPicPr>
            <a:picLocks noChangeAspect="1"/>
          </p:cNvPicPr>
          <p:nvPr/>
        </p:nvPicPr>
        <p:blipFill>
          <a:blip r:embed="rId2" cstate="print"/>
          <a:srcRect/>
          <a:stretch>
            <a:fillRect/>
          </a:stretch>
        </p:blipFill>
        <p:spPr bwMode="auto">
          <a:xfrm>
            <a:off x="4860925" y="341313"/>
            <a:ext cx="4248150" cy="415925"/>
          </a:xfrm>
          <a:prstGeom prst="rect">
            <a:avLst/>
          </a:prstGeom>
          <a:noFill/>
          <a:ln w="9525">
            <a:noFill/>
            <a:miter lim="800000"/>
            <a:headEnd/>
            <a:tailEnd/>
          </a:ln>
        </p:spPr>
      </p:pic>
      <p:sp>
        <p:nvSpPr>
          <p:cNvPr id="8" name="pole tekstowe 7"/>
          <p:cNvSpPr txBox="1"/>
          <p:nvPr/>
        </p:nvSpPr>
        <p:spPr>
          <a:xfrm>
            <a:off x="611560" y="1124744"/>
            <a:ext cx="8208912" cy="5040560"/>
          </a:xfrm>
          <a:prstGeom prst="rect">
            <a:avLst/>
          </a:prstGeom>
          <a:noFill/>
        </p:spPr>
        <p:txBody>
          <a:bodyPr wrap="square" rtlCol="0">
            <a:normAutofit/>
          </a:bodyPr>
          <a:lstStyle/>
          <a:p>
            <a:pPr algn="ctr" eaLnBrk="1" hangingPunct="1"/>
            <a:r>
              <a:rPr lang="pl-PL" sz="2800" b="1" dirty="0" smtClean="0">
                <a:latin typeface="+mj-lt"/>
                <a:ea typeface="Calibri" pitchFamily="34" charset="0"/>
                <a:cs typeface="Arial" pitchFamily="34" charset="0"/>
              </a:rPr>
              <a:t>Dostępność cyfrowa </a:t>
            </a:r>
          </a:p>
          <a:p>
            <a:pPr eaLnBrk="1" hangingPunct="1">
              <a:lnSpc>
                <a:spcPct val="150000"/>
              </a:lnSpc>
            </a:pPr>
            <a:r>
              <a:rPr lang="pl-PL" dirty="0" smtClean="0">
                <a:latin typeface="+mn-lt"/>
              </a:rPr>
              <a:t>oznacza, że wszystkie zasoby cyfrowe tworzone przez instytucje oraz wnioskodawców w realizowanych przez nich przedsięwzięciach (w tym strony internetowe, platformy </a:t>
            </a:r>
            <a:br>
              <a:rPr lang="pl-PL" dirty="0" smtClean="0">
                <a:latin typeface="+mn-lt"/>
              </a:rPr>
            </a:br>
            <a:r>
              <a:rPr lang="pl-PL" dirty="0" err="1" smtClean="0">
                <a:latin typeface="+mn-lt"/>
              </a:rPr>
              <a:t>e-lerningowe</a:t>
            </a:r>
            <a:r>
              <a:rPr lang="pl-PL" dirty="0" smtClean="0">
                <a:latin typeface="+mn-lt"/>
              </a:rPr>
              <a:t>) muszą spełniać kryteria dostępności.</a:t>
            </a:r>
          </a:p>
          <a:p>
            <a:pPr eaLnBrk="1" hangingPunct="1">
              <a:lnSpc>
                <a:spcPct val="150000"/>
              </a:lnSpc>
            </a:pPr>
            <a:endParaRPr lang="pl-PL" sz="2000" dirty="0" smtClean="0">
              <a:latin typeface="+mn-lt"/>
            </a:endParaRPr>
          </a:p>
          <a:p>
            <a:pPr eaLnBrk="1" hangingPunct="1">
              <a:lnSpc>
                <a:spcPct val="150000"/>
              </a:lnSpc>
            </a:pPr>
            <a:r>
              <a:rPr lang="pl-PL" dirty="0" smtClean="0">
                <a:latin typeface="+mn-lt"/>
              </a:rPr>
              <a:t>Zaplanowana we wniosku o dofinansowanie dostępność nie może mieć jedynie charakteru deklaratywnego i musi znajdować odzwierciedlenie podczas realizacji działań.</a:t>
            </a:r>
          </a:p>
          <a:p>
            <a:pPr eaLnBrk="1" hangingPunct="1">
              <a:lnSpc>
                <a:spcPct val="150000"/>
              </a:lnSpc>
            </a:pPr>
            <a:r>
              <a:rPr lang="pl-PL" dirty="0" smtClean="0">
                <a:latin typeface="+mn-lt"/>
              </a:rPr>
              <a:t> </a:t>
            </a:r>
          </a:p>
          <a:p>
            <a:pPr eaLnBrk="1" hangingPunct="1">
              <a:lnSpc>
                <a:spcPct val="150000"/>
              </a:lnSpc>
            </a:pPr>
            <a:r>
              <a:rPr lang="pl-PL" b="1" dirty="0" smtClean="0">
                <a:latin typeface="+mn-lt"/>
              </a:rPr>
              <a:t>O dostępności możemy mówić wtedy, gdy osoby z niepełnosprawnością mają pełny dostęp do treści, mogą je zrozumieć i z nich skorzystać.</a:t>
            </a:r>
            <a:endParaRPr lang="pl-PL" b="1" dirty="0" smtClean="0">
              <a:latin typeface="+mn-lt"/>
              <a:ea typeface="Calibri" pitchFamily="34" charset="0"/>
              <a:cs typeface="Arial" pitchFamily="34" charset="0"/>
            </a:endParaRPr>
          </a:p>
          <a:p>
            <a:endParaRPr lang="pl-PL" b="1" dirty="0" smtClean="0"/>
          </a:p>
        </p:txBody>
      </p:sp>
    </p:spTree>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a:defRPr/>
            </a:pPr>
            <a:fld id="{F6C03A61-16BC-4666-9204-F2DAED4F41F2}" type="slidenum">
              <a:rPr lang="pl-PL" altLang="pl-PL" smtClean="0"/>
              <a:pPr>
                <a:defRPr/>
              </a:pPr>
              <a:t>68</a:t>
            </a:fld>
            <a:endParaRPr lang="pl-PL" altLang="pl-PL"/>
          </a:p>
        </p:txBody>
      </p:sp>
      <p:pic>
        <p:nvPicPr>
          <p:cNvPr id="4" name="Obraz 4"/>
          <p:cNvPicPr>
            <a:picLocks noChangeAspect="1"/>
          </p:cNvPicPr>
          <p:nvPr/>
        </p:nvPicPr>
        <p:blipFill>
          <a:blip r:embed="rId2" cstate="print"/>
          <a:srcRect/>
          <a:stretch>
            <a:fillRect/>
          </a:stretch>
        </p:blipFill>
        <p:spPr bwMode="auto">
          <a:xfrm>
            <a:off x="4860925" y="341313"/>
            <a:ext cx="4248150" cy="415925"/>
          </a:xfrm>
          <a:prstGeom prst="rect">
            <a:avLst/>
          </a:prstGeom>
          <a:noFill/>
          <a:ln w="9525">
            <a:noFill/>
            <a:miter lim="800000"/>
            <a:headEnd/>
            <a:tailEnd/>
          </a:ln>
        </p:spPr>
      </p:pic>
      <p:sp>
        <p:nvSpPr>
          <p:cNvPr id="5" name="pole tekstowe 4"/>
          <p:cNvSpPr txBox="1"/>
          <p:nvPr/>
        </p:nvSpPr>
        <p:spPr>
          <a:xfrm>
            <a:off x="539552" y="1340768"/>
            <a:ext cx="8208912" cy="4824536"/>
          </a:xfrm>
          <a:prstGeom prst="rect">
            <a:avLst/>
          </a:prstGeom>
          <a:noFill/>
        </p:spPr>
        <p:txBody>
          <a:bodyPr wrap="square" rtlCol="0">
            <a:normAutofit/>
          </a:bodyPr>
          <a:lstStyle/>
          <a:p>
            <a:pPr lvl="0" eaLnBrk="1" hangingPunct="1">
              <a:lnSpc>
                <a:spcPct val="150000"/>
              </a:lnSpc>
            </a:pPr>
            <a:r>
              <a:rPr lang="pl-PL" dirty="0" smtClean="0">
                <a:latin typeface="+mn-lt"/>
                <a:ea typeface="Calibri" pitchFamily="34" charset="0"/>
                <a:cs typeface="Arial" pitchFamily="34" charset="0"/>
              </a:rPr>
              <a:t>Dostępna strona internetowa - pozwala na uniwersalne, wygodne oraz intuicyjne korzystanie z publikowanych na niej informacji. Dzięki zastosowaniu zasady dostępności takie zasoby są osiągalne dla wszystkich osób, w tym m.in. niepełnosprawnych sensorycznie (niewidomych, niedowidzących, niedosłyszących, głuchoniewidomych), manualnie – z ograniczeniami ruchowymi, </a:t>
            </a:r>
            <a:br>
              <a:rPr lang="pl-PL" dirty="0" smtClean="0">
                <a:latin typeface="+mn-lt"/>
                <a:ea typeface="Calibri" pitchFamily="34" charset="0"/>
                <a:cs typeface="Arial" pitchFamily="34" charset="0"/>
              </a:rPr>
            </a:br>
            <a:r>
              <a:rPr lang="pl-PL" dirty="0" smtClean="0">
                <a:latin typeface="+mn-lt"/>
                <a:ea typeface="Calibri" pitchFamily="34" charset="0"/>
                <a:cs typeface="Arial" pitchFamily="34" charset="0"/>
              </a:rPr>
              <a:t>a także intelektualnie.</a:t>
            </a:r>
            <a:r>
              <a:rPr lang="pl-PL" dirty="0" smtClean="0">
                <a:latin typeface="+mn-lt"/>
              </a:rPr>
              <a:t> </a:t>
            </a:r>
            <a:r>
              <a:rPr lang="pl-PL" b="1" dirty="0" smtClean="0">
                <a:latin typeface="+mn-lt"/>
              </a:rPr>
              <a:t>Musi być zgodna ze standardem WCAG 2.0 </a:t>
            </a:r>
            <a:br>
              <a:rPr lang="pl-PL" b="1" dirty="0" smtClean="0">
                <a:latin typeface="+mn-lt"/>
              </a:rPr>
            </a:br>
            <a:r>
              <a:rPr lang="pl-PL" b="1" dirty="0" smtClean="0">
                <a:latin typeface="+mn-lt"/>
              </a:rPr>
              <a:t>(</a:t>
            </a:r>
            <a:r>
              <a:rPr lang="pl-PL" b="1" i="1" dirty="0" smtClean="0">
                <a:latin typeface="+mn-lt"/>
              </a:rPr>
              <a:t>Wytyczne dla dostępności treści internetowych</a:t>
            </a:r>
            <a:r>
              <a:rPr lang="pl-PL" b="1" dirty="0" smtClean="0">
                <a:latin typeface="+mn-lt"/>
              </a:rPr>
              <a:t>) co najmniej na poziomie AA. </a:t>
            </a:r>
            <a:endParaRPr lang="pl-PL" b="1" dirty="0" smtClean="0">
              <a:latin typeface="+mn-lt"/>
              <a:ea typeface="Calibri" pitchFamily="34" charset="0"/>
              <a:cs typeface="Arial" pitchFamily="34" charset="0"/>
            </a:endParaRPr>
          </a:p>
          <a:p>
            <a:pPr lvl="0" algn="just" eaLnBrk="1" hangingPunct="1"/>
            <a:endParaRPr lang="pl-PL" dirty="0" smtClean="0">
              <a:latin typeface="+mn-lt"/>
              <a:cs typeface="Arial" pitchFamily="34" charset="0"/>
            </a:endParaRPr>
          </a:p>
          <a:p>
            <a:pPr algn="just"/>
            <a:r>
              <a:rPr lang="pl-PL" sz="1400" dirty="0" smtClean="0">
                <a:latin typeface="+mn-lt"/>
                <a:hlinkClick r:id="rId3"/>
              </a:rPr>
              <a:t>http://www.logios.pl/</a:t>
            </a:r>
            <a:r>
              <a:rPr lang="pl-PL" sz="1400" dirty="0" smtClean="0">
                <a:latin typeface="+mn-lt"/>
              </a:rPr>
              <a:t> -  weryfikacja czytelności tekstu.</a:t>
            </a:r>
          </a:p>
          <a:p>
            <a:pPr algn="just"/>
            <a:r>
              <a:rPr lang="pl-PL" sz="1400" dirty="0" smtClean="0">
                <a:latin typeface="+mn-lt"/>
                <a:hlinkClick r:id="rId4"/>
              </a:rPr>
              <a:t>http://pad.widzialni.org/narzedziownia</a:t>
            </a:r>
            <a:r>
              <a:rPr lang="pl-PL" sz="1400" dirty="0" smtClean="0">
                <a:latin typeface="+mn-lt"/>
              </a:rPr>
              <a:t> - jest miejscem, gdzie można znaleźć przydatne, sprawdzone </a:t>
            </a:r>
            <a:br>
              <a:rPr lang="pl-PL" sz="1400" dirty="0" smtClean="0">
                <a:latin typeface="+mn-lt"/>
              </a:rPr>
            </a:br>
            <a:r>
              <a:rPr lang="pl-PL" sz="1400" dirty="0" smtClean="0">
                <a:latin typeface="+mn-lt"/>
              </a:rPr>
              <a:t>i popularne programy, aplikacje i strony </a:t>
            </a:r>
            <a:r>
              <a:rPr lang="pl-PL" sz="1400" dirty="0" err="1" smtClean="0">
                <a:latin typeface="+mn-lt"/>
              </a:rPr>
              <a:t>www</a:t>
            </a:r>
            <a:r>
              <a:rPr lang="pl-PL" sz="1400" dirty="0" smtClean="0">
                <a:latin typeface="+mn-lt"/>
              </a:rPr>
              <a:t> związane z szeroko pojętą dostępnością cyfrową. Znajdują się tu opisy i adresy programów asystujących - np. czytających, powiększających -  </a:t>
            </a:r>
            <a:r>
              <a:rPr lang="pl-PL" sz="1400" dirty="0" err="1" smtClean="0">
                <a:latin typeface="+mn-lt"/>
              </a:rPr>
              <a:t>walidatorów</a:t>
            </a:r>
            <a:r>
              <a:rPr lang="pl-PL" sz="1400" dirty="0" smtClean="0">
                <a:latin typeface="+mn-lt"/>
              </a:rPr>
              <a:t> pozwalających na sprawdzenie stopnia dostępności strony, narzędzi wspierających tworzenie, redagowanie i publikowanie dostępnych treści. </a:t>
            </a:r>
          </a:p>
          <a:p>
            <a:pPr lvl="0" algn="just" eaLnBrk="1" hangingPunct="1"/>
            <a:endParaRPr lang="pl-PL" sz="2000" dirty="0" smtClean="0">
              <a:cs typeface="Arial" pitchFamily="34" charset="0"/>
            </a:endParaRPr>
          </a:p>
          <a:p>
            <a:endParaRPr lang="pl-PL" b="1" dirty="0" smtClean="0"/>
          </a:p>
        </p:txBody>
      </p:sp>
    </p:spTree>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a:defRPr/>
            </a:pPr>
            <a:fld id="{F6C03A61-16BC-4666-9204-F2DAED4F41F2}" type="slidenum">
              <a:rPr lang="pl-PL" altLang="pl-PL" smtClean="0"/>
              <a:pPr>
                <a:defRPr/>
              </a:pPr>
              <a:t>69</a:t>
            </a:fld>
            <a:endParaRPr lang="pl-PL" altLang="pl-PL"/>
          </a:p>
        </p:txBody>
      </p:sp>
      <p:pic>
        <p:nvPicPr>
          <p:cNvPr id="4" name="Obraz 4"/>
          <p:cNvPicPr>
            <a:picLocks noChangeAspect="1"/>
          </p:cNvPicPr>
          <p:nvPr/>
        </p:nvPicPr>
        <p:blipFill>
          <a:blip r:embed="rId2" cstate="print"/>
          <a:srcRect/>
          <a:stretch>
            <a:fillRect/>
          </a:stretch>
        </p:blipFill>
        <p:spPr bwMode="auto">
          <a:xfrm>
            <a:off x="4860925" y="341313"/>
            <a:ext cx="4248150" cy="415925"/>
          </a:xfrm>
          <a:prstGeom prst="rect">
            <a:avLst/>
          </a:prstGeom>
          <a:noFill/>
          <a:ln w="9525">
            <a:noFill/>
            <a:miter lim="800000"/>
            <a:headEnd/>
            <a:tailEnd/>
          </a:ln>
        </p:spPr>
      </p:pic>
      <p:sp>
        <p:nvSpPr>
          <p:cNvPr id="30721" name="Rectangle 1"/>
          <p:cNvSpPr>
            <a:spLocks noChangeArrowheads="1"/>
          </p:cNvSpPr>
          <p:nvPr/>
        </p:nvSpPr>
        <p:spPr bwMode="auto">
          <a:xfrm>
            <a:off x="467544" y="856609"/>
            <a:ext cx="8352928" cy="6694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endParaRPr kumimoji="0" lang="pl-PL" b="0" i="0" u="none" strike="noStrike" cap="none" normalizeH="0" baseline="0" dirty="0" smtClean="0">
              <a:ln>
                <a:noFill/>
              </a:ln>
              <a:solidFill>
                <a:schemeClr val="tx1"/>
              </a:solidFill>
              <a:effectLst/>
              <a:latin typeface="+mn-lt"/>
              <a:ea typeface="Times New Roman" pitchFamily="18" charset="0"/>
              <a:cs typeface="Arial" pitchFamily="34" charset="0"/>
            </a:endParaRPr>
          </a:p>
          <a:p>
            <a:pPr marL="0" marR="0" lvl="0" indent="0" defTabSz="914400" rtl="0" eaLnBrk="1" fontAlgn="base" latinLnBrk="0" hangingPunct="1">
              <a:lnSpc>
                <a:spcPct val="150000"/>
              </a:lnSpc>
              <a:spcBef>
                <a:spcPct val="0"/>
              </a:spcBef>
              <a:spcAft>
                <a:spcPct val="0"/>
              </a:spcAft>
              <a:buClrTx/>
              <a:buSzTx/>
              <a:buFontTx/>
              <a:buNone/>
              <a:tabLst/>
            </a:pPr>
            <a:r>
              <a:rPr kumimoji="0" lang="pl-PL" i="0" u="dbl" strike="noStrike" cap="none" normalizeH="0" dirty="0" smtClean="0">
                <a:ln>
                  <a:noFill/>
                </a:ln>
                <a:solidFill>
                  <a:schemeClr val="tx1"/>
                </a:solidFill>
                <a:effectLst/>
                <a:latin typeface="+mn-lt"/>
                <a:ea typeface="Times New Roman" pitchFamily="18" charset="0"/>
                <a:cs typeface="Arial" pitchFamily="34" charset="0"/>
              </a:rPr>
              <a:t>Opracowano </a:t>
            </a:r>
            <a:r>
              <a:rPr kumimoji="0" lang="pl-PL" i="0" u="dbl" strike="noStrike" cap="none" normalizeH="0" dirty="0" smtClean="0">
                <a:ln>
                  <a:noFill/>
                </a:ln>
                <a:solidFill>
                  <a:schemeClr val="tx1"/>
                </a:solidFill>
                <a:effectLst/>
                <a:latin typeface="+mn-lt"/>
                <a:ea typeface="Times New Roman" pitchFamily="18" charset="0"/>
                <a:cs typeface="Arial" pitchFamily="34" charset="0"/>
              </a:rPr>
              <a:t>także katalog 25 zaleceń dla redaktorów serwisów internetowych: </a:t>
            </a:r>
          </a:p>
          <a:p>
            <a:endParaRPr kumimoji="0" lang="pl-PL" b="0" i="0" u="none" strike="noStrike" cap="none" normalizeH="0" baseline="0" dirty="0" smtClean="0">
              <a:ln>
                <a:noFill/>
              </a:ln>
              <a:solidFill>
                <a:schemeClr val="tx1"/>
              </a:solidFill>
              <a:effectLst/>
              <a:latin typeface="+mn-lt"/>
              <a:ea typeface="Times New Roman" pitchFamily="18" charset="0"/>
              <a:cs typeface="Arial" pitchFamily="34" charset="0"/>
            </a:endParaRPr>
          </a:p>
          <a:p>
            <a:pPr marL="342900" indent="-342900">
              <a:buFont typeface="+mj-lt"/>
              <a:buAutoNum type="arabicPeriod"/>
            </a:pPr>
            <a:r>
              <a:rPr lang="pl-PL" b="1" dirty="0" smtClean="0">
                <a:latin typeface="+mn-lt"/>
              </a:rPr>
              <a:t>Wszystkie elementy graficzne powinny mieć zwięzły tekst alternatywny</a:t>
            </a:r>
            <a:r>
              <a:rPr lang="pl-PL" dirty="0" smtClean="0">
                <a:latin typeface="+mn-lt"/>
              </a:rPr>
              <a:t>, który opisuje, co znajduje się na grafice lub – jeśli grafika jest odnośnikiem – dokąd prowadzi ten odnośnik. Jeśli grafiki są czysto dekoracyjne, powinny mieć pusty atrybut alternatywny. </a:t>
            </a:r>
          </a:p>
          <a:p>
            <a:pPr marL="342900" indent="-342900">
              <a:buFont typeface="+mj-lt"/>
              <a:buAutoNum type="arabicPeriod"/>
            </a:pPr>
            <a:r>
              <a:rPr lang="pl-PL" dirty="0" smtClean="0">
                <a:latin typeface="+mn-lt"/>
              </a:rPr>
              <a:t>Należy </a:t>
            </a:r>
            <a:r>
              <a:rPr lang="pl-PL" b="1" dirty="0" smtClean="0">
                <a:latin typeface="+mn-lt"/>
              </a:rPr>
              <a:t>unikać animowanych elementów</a:t>
            </a:r>
            <a:r>
              <a:rPr lang="pl-PL" dirty="0" smtClean="0">
                <a:latin typeface="+mn-lt"/>
              </a:rPr>
              <a:t>, poruszających się tekstów, ponieważ rozpraszają one wszystkich użytkowników, nie tylko niepełnosprawnych. </a:t>
            </a:r>
          </a:p>
          <a:p>
            <a:pPr marL="342900" indent="-342900">
              <a:buFont typeface="+mj-lt"/>
              <a:buAutoNum type="arabicPeriod"/>
            </a:pPr>
            <a:r>
              <a:rPr lang="pl-PL" dirty="0" smtClean="0">
                <a:latin typeface="+mn-lt"/>
              </a:rPr>
              <a:t>Wszystkie </a:t>
            </a:r>
            <a:r>
              <a:rPr lang="pl-PL" b="1" dirty="0" smtClean="0">
                <a:latin typeface="+mn-lt"/>
              </a:rPr>
              <a:t>pliki dźwiękowe </a:t>
            </a:r>
            <a:r>
              <a:rPr lang="pl-PL" dirty="0" smtClean="0">
                <a:latin typeface="+mn-lt"/>
              </a:rPr>
              <a:t>(audycje, wywiady, wykłady) </a:t>
            </a:r>
            <a:r>
              <a:rPr lang="pl-PL" b="1" dirty="0" smtClean="0">
                <a:latin typeface="+mn-lt"/>
              </a:rPr>
              <a:t>powinny być uzupełnione </a:t>
            </a:r>
            <a:br>
              <a:rPr lang="pl-PL" b="1" dirty="0" smtClean="0">
                <a:latin typeface="+mn-lt"/>
              </a:rPr>
            </a:br>
            <a:r>
              <a:rPr lang="pl-PL" b="1" dirty="0" smtClean="0">
                <a:latin typeface="+mn-lt"/>
              </a:rPr>
              <a:t>o transkrypcję tekstową. </a:t>
            </a:r>
          </a:p>
          <a:p>
            <a:pPr marL="342900" indent="-342900">
              <a:buFont typeface="+mj-lt"/>
              <a:buAutoNum type="arabicPeriod"/>
            </a:pPr>
            <a:r>
              <a:rPr lang="pl-PL" dirty="0" smtClean="0">
                <a:latin typeface="+mn-lt"/>
              </a:rPr>
              <a:t>Wszystkie </a:t>
            </a:r>
            <a:r>
              <a:rPr lang="pl-PL" b="1" dirty="0" smtClean="0">
                <a:latin typeface="+mn-lt"/>
              </a:rPr>
              <a:t>pliki wideo powinny być uzupełnione o napisy dla osób głuchych</a:t>
            </a:r>
            <a:r>
              <a:rPr lang="pl-PL" dirty="0" smtClean="0">
                <a:latin typeface="+mn-lt"/>
              </a:rPr>
              <a:t>. </a:t>
            </a:r>
          </a:p>
          <a:p>
            <a:pPr marL="342900" indent="-342900">
              <a:buFont typeface="+mj-lt"/>
              <a:buAutoNum type="arabicPeriod"/>
            </a:pPr>
            <a:r>
              <a:rPr lang="pl-PL" dirty="0" smtClean="0">
                <a:latin typeface="+mn-lt"/>
              </a:rPr>
              <a:t>Wszelkie </a:t>
            </a:r>
            <a:r>
              <a:rPr lang="pl-PL" b="1" dirty="0" smtClean="0">
                <a:latin typeface="+mn-lt"/>
              </a:rPr>
              <a:t>pliki multimedialne i </a:t>
            </a:r>
            <a:r>
              <a:rPr lang="pl-PL" b="1" dirty="0" err="1" smtClean="0">
                <a:latin typeface="+mn-lt"/>
              </a:rPr>
              <a:t>Flash</a:t>
            </a:r>
            <a:r>
              <a:rPr lang="pl-PL" b="1" dirty="0" smtClean="0">
                <a:latin typeface="+mn-lt"/>
              </a:rPr>
              <a:t> </a:t>
            </a:r>
            <a:r>
              <a:rPr lang="pl-PL" dirty="0" smtClean="0">
                <a:latin typeface="+mn-lt"/>
              </a:rPr>
              <a:t>powinny być dostępne lub </a:t>
            </a:r>
            <a:r>
              <a:rPr lang="pl-PL" b="1" dirty="0" smtClean="0">
                <a:latin typeface="+mn-lt"/>
              </a:rPr>
              <a:t>udostępnione </a:t>
            </a:r>
            <a:br>
              <a:rPr lang="pl-PL" b="1" dirty="0" smtClean="0">
                <a:latin typeface="+mn-lt"/>
              </a:rPr>
            </a:br>
            <a:r>
              <a:rPr lang="pl-PL" b="1" dirty="0" smtClean="0">
                <a:latin typeface="+mn-lt"/>
              </a:rPr>
              <a:t>w postaci alternatywnej. </a:t>
            </a:r>
          </a:p>
          <a:p>
            <a:pPr marL="342900" indent="-342900">
              <a:buFont typeface="+mj-lt"/>
              <a:buAutoNum type="arabicPeriod"/>
            </a:pPr>
            <a:r>
              <a:rPr lang="pl-PL" b="1" dirty="0" smtClean="0">
                <a:latin typeface="+mn-lt"/>
              </a:rPr>
              <a:t>Pliki PDF, Word i inne popularne formaty </a:t>
            </a:r>
            <a:r>
              <a:rPr lang="pl-PL" dirty="0" smtClean="0">
                <a:latin typeface="+mn-lt"/>
              </a:rPr>
              <a:t>do ściągnięcia powinny być przygotowane </a:t>
            </a:r>
            <a:r>
              <a:rPr lang="pl-PL" b="1" dirty="0" smtClean="0">
                <a:latin typeface="+mn-lt"/>
              </a:rPr>
              <a:t>jako dostępne</a:t>
            </a:r>
            <a:r>
              <a:rPr lang="pl-PL" dirty="0" smtClean="0">
                <a:latin typeface="+mn-lt"/>
              </a:rPr>
              <a:t>. Np. pliki PDF powinny mieć strukturę, która pomaga osobom niewidomym przeglądanie takich dokumentów. </a:t>
            </a:r>
          </a:p>
          <a:p>
            <a:endParaRPr lang="pl-PL" dirty="0" smtClean="0">
              <a:latin typeface="+mn-lt"/>
            </a:endParaRPr>
          </a:p>
          <a:p>
            <a:endParaRPr lang="pl-PL" dirty="0" smtClean="0"/>
          </a:p>
          <a:p>
            <a:endParaRPr lang="pl-PL" dirty="0" smtClean="0">
              <a:latin typeface="+mn-lt"/>
            </a:endParaRPr>
          </a:p>
          <a:p>
            <a:endParaRPr lang="pl-PL" dirty="0" smtClean="0">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l-PL" sz="1200" dirty="0" smtClean="0">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395536" y="1700808"/>
            <a:ext cx="8208912" cy="4464496"/>
          </a:xfrm>
          <a:prstGeom prst="rect">
            <a:avLst/>
          </a:prstGeom>
          <a:noFill/>
        </p:spPr>
        <p:txBody>
          <a:bodyPr wrap="square" rtlCol="0">
            <a:normAutofit fontScale="92500" lnSpcReduction="10000"/>
          </a:bodyPr>
          <a:lstStyle/>
          <a:p>
            <a:pPr algn="ctr"/>
            <a:endParaRPr lang="pl-PL" sz="2000" b="1" dirty="0" smtClean="0">
              <a:latin typeface="+mn-lt"/>
              <a:cs typeface="Arial" pitchFamily="34" charset="0"/>
            </a:endParaRPr>
          </a:p>
          <a:p>
            <a:pPr lvl="1" algn="just"/>
            <a:r>
              <a:rPr lang="pl-PL" b="1" dirty="0" smtClean="0">
                <a:latin typeface="+mn-lt"/>
              </a:rPr>
              <a:t>Uczestnik projektu – </a:t>
            </a:r>
            <a:r>
              <a:rPr lang="pl-PL" dirty="0" smtClean="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lvl="1" algn="just">
              <a:buFont typeface="Arial" pitchFamily="34" charset="0"/>
              <a:buChar char="•"/>
            </a:pPr>
            <a:endParaRPr lang="pl-PL" dirty="0" smtClean="0">
              <a:latin typeface="+mn-lt"/>
            </a:endParaRPr>
          </a:p>
          <a:p>
            <a:pPr lvl="1" algn="just">
              <a:buFont typeface="Arial" pitchFamily="34" charset="0"/>
              <a:buChar char="•"/>
            </a:pPr>
            <a:r>
              <a:rPr lang="pl-PL" dirty="0" smtClean="0">
                <a:latin typeface="+mn-lt"/>
              </a:rPr>
              <a:t>dzieci w wieku przedszkolnym, określonym w ustawie Prawo oświatowe;</a:t>
            </a:r>
          </a:p>
          <a:p>
            <a:pPr lvl="1" algn="just">
              <a:buFont typeface="Arial" pitchFamily="34" charset="0"/>
              <a:buChar char="•"/>
            </a:pPr>
            <a:r>
              <a:rPr lang="pl-PL" dirty="0" smtClean="0">
                <a:latin typeface="+mn-lt"/>
              </a:rPr>
              <a:t>rodzice/opiekunowie prawni dzieci w wieku przedszkolnym, określonym </a:t>
            </a:r>
            <a:br>
              <a:rPr lang="pl-PL" dirty="0" smtClean="0">
                <a:latin typeface="+mn-lt"/>
              </a:rPr>
            </a:br>
            <a:r>
              <a:rPr lang="pl-PL" dirty="0" smtClean="0">
                <a:latin typeface="+mn-lt"/>
              </a:rPr>
              <a:t>w ustawie Prawo oświatowe;</a:t>
            </a:r>
          </a:p>
          <a:p>
            <a:pPr lvl="1" algn="just">
              <a:buFont typeface="Arial" pitchFamily="34" charset="0"/>
              <a:buChar char="•"/>
            </a:pPr>
            <a:r>
              <a:rPr lang="pl-PL" dirty="0" smtClean="0">
                <a:latin typeface="+mn-lt"/>
              </a:rPr>
              <a:t>nowo utworzone i istniejące przedszkola i inne formy wychowania przedszkolnego;</a:t>
            </a:r>
          </a:p>
          <a:p>
            <a:pPr lvl="1" algn="just">
              <a:buFont typeface="Arial" pitchFamily="34" charset="0"/>
              <a:buChar char="•"/>
            </a:pPr>
            <a:r>
              <a:rPr lang="pl-PL" dirty="0" smtClean="0">
                <a:latin typeface="+mn-lt"/>
              </a:rPr>
              <a:t>nauczyciele i pracownicy pedagogiczni przedszkoli; </a:t>
            </a:r>
          </a:p>
          <a:p>
            <a:pPr lvl="1" algn="just">
              <a:buFont typeface="Arial" pitchFamily="34" charset="0"/>
              <a:buChar char="•"/>
            </a:pPr>
            <a:r>
              <a:rPr lang="pl-PL" dirty="0" smtClean="0">
                <a:latin typeface="+mn-lt"/>
              </a:rPr>
              <a:t>kadra przedszkoli, oddziałów przedszkolnych i innych form wychowania przedszkolnego;</a:t>
            </a:r>
          </a:p>
          <a:p>
            <a:pPr algn="just"/>
            <a:endParaRPr lang="pl-PL" dirty="0" smtClean="0">
              <a:latin typeface="+mn-lt"/>
            </a:endParaRPr>
          </a:p>
          <a:p>
            <a:pPr algn="just"/>
            <a:r>
              <a:rPr lang="pl-PL" dirty="0" smtClean="0">
                <a:latin typeface="+mn-lt"/>
              </a:rPr>
              <a:t>UWAGA! </a:t>
            </a:r>
            <a:r>
              <a:rPr lang="pl-PL" b="1" dirty="0" smtClean="0">
                <a:latin typeface="+mn-lt"/>
              </a:rPr>
              <a:t>Projekt niespełniający tego wymogu, tzn. przewidujący wsparcie grupy docelowej niewpisującej się we wskazane powyżej, zostanie odrzucony na etapie oceny formalno-merytorycznej.</a:t>
            </a:r>
            <a:endParaRPr lang="pl-PL" dirty="0" smtClean="0">
              <a:latin typeface="+mn-lt"/>
            </a:endParaRPr>
          </a:p>
          <a:p>
            <a:pPr algn="ctr"/>
            <a:endParaRPr lang="pl-PL" sz="2000" b="1" dirty="0" smtClean="0">
              <a:latin typeface="+mn-lt"/>
              <a:cs typeface="Arial" pitchFamily="34" charset="0"/>
            </a:endParaRPr>
          </a:p>
          <a:p>
            <a:endParaRPr lang="pl-PL" b="1" dirty="0" smtClean="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smtClean="0">
                <a:latin typeface="+mn-lt"/>
                <a:cs typeface="Arial" pitchFamily="34" charset="0"/>
              </a:rPr>
              <a:t>Uczestnicy projektu</a:t>
            </a:r>
          </a:p>
        </p:txBody>
      </p:sp>
    </p:spTree>
    <p:extLst>
      <p:ext uri="{BB962C8B-B14F-4D97-AF65-F5344CB8AC3E}">
        <p14:creationId xmlns:p14="http://schemas.microsoft.com/office/powerpoint/2010/main" xmlns="" val="2125708592"/>
      </p:ext>
    </p:extLst>
  </p:cSld>
  <p:clrMapOvr>
    <a:masterClrMapping/>
  </p:clrMapOvr>
  <p:transition spd="med">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a:defRPr/>
            </a:pPr>
            <a:fld id="{F6C03A61-16BC-4666-9204-F2DAED4F41F2}" type="slidenum">
              <a:rPr lang="pl-PL" altLang="pl-PL" smtClean="0"/>
              <a:pPr>
                <a:defRPr/>
              </a:pPr>
              <a:t>70</a:t>
            </a:fld>
            <a:endParaRPr lang="pl-PL" altLang="pl-PL"/>
          </a:p>
        </p:txBody>
      </p:sp>
      <p:sp>
        <p:nvSpPr>
          <p:cNvPr id="78849" name="Rectangle 1"/>
          <p:cNvSpPr>
            <a:spLocks noChangeArrowheads="1"/>
          </p:cNvSpPr>
          <p:nvPr/>
        </p:nvSpPr>
        <p:spPr bwMode="auto">
          <a:xfrm>
            <a:off x="395536" y="540026"/>
            <a:ext cx="828092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b="0" i="0" u="none" strike="noStrike" cap="none" normalizeH="0" baseline="0" dirty="0" smtClean="0">
              <a:ln>
                <a:noFill/>
              </a:ln>
              <a:solidFill>
                <a:schemeClr val="tx1"/>
              </a:solidFill>
              <a:effectLst/>
              <a:latin typeface="+mn-lt"/>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lang="pl-PL" dirty="0" smtClean="0">
              <a:latin typeface="+mn-lt"/>
              <a:ea typeface="Times New Roman" pitchFamily="18" charset="0"/>
              <a:cs typeface="Arial" pitchFamily="34" charset="0"/>
            </a:endParaRPr>
          </a:p>
          <a:p>
            <a:pPr marL="342900" marR="0" lvl="0" indent="-342900" defTabSz="914400" rtl="0" eaLnBrk="1" fontAlgn="base" latinLnBrk="0" hangingPunct="1">
              <a:spcBef>
                <a:spcPct val="0"/>
              </a:spcBef>
              <a:spcAft>
                <a:spcPct val="0"/>
              </a:spcAft>
              <a:buClrTx/>
              <a:buSzTx/>
              <a:buFont typeface="+mj-lt"/>
              <a:buAutoNum type="arabicPeriod" startAt="7"/>
              <a:tabLst/>
            </a:pPr>
            <a:r>
              <a:rPr kumimoji="0" lang="pl-PL" b="1" i="0" u="none" strike="noStrike" cap="none" normalizeH="0" baseline="0" dirty="0" smtClean="0">
                <a:ln>
                  <a:noFill/>
                </a:ln>
                <a:solidFill>
                  <a:schemeClr val="tx1"/>
                </a:solidFill>
                <a:effectLst/>
                <a:latin typeface="+mn-lt"/>
                <a:ea typeface="Times New Roman" pitchFamily="18" charset="0"/>
                <a:cs typeface="Arial" pitchFamily="34" charset="0"/>
              </a:rPr>
              <a:t>Teksty </a:t>
            </a:r>
            <a:r>
              <a:rPr kumimoji="0" lang="pl-PL" b="0" i="0" u="none" strike="noStrike" cap="none" normalizeH="0" baseline="0" dirty="0" smtClean="0">
                <a:ln>
                  <a:noFill/>
                </a:ln>
                <a:solidFill>
                  <a:schemeClr val="tx1"/>
                </a:solidFill>
                <a:effectLst/>
                <a:latin typeface="+mn-lt"/>
                <a:ea typeface="Times New Roman" pitchFamily="18" charset="0"/>
                <a:cs typeface="Arial" pitchFamily="34" charset="0"/>
              </a:rPr>
              <a:t>zamieszczone w serwisie powinny być napisane w miarę możliwości </a:t>
            </a:r>
            <a:r>
              <a:rPr kumimoji="0" lang="pl-PL" b="1" i="0" u="none" strike="noStrike" cap="none" normalizeH="0" baseline="0" dirty="0" smtClean="0">
                <a:ln>
                  <a:noFill/>
                </a:ln>
                <a:solidFill>
                  <a:schemeClr val="tx1"/>
                </a:solidFill>
                <a:effectLst/>
                <a:latin typeface="+mn-lt"/>
                <a:ea typeface="Times New Roman" pitchFamily="18" charset="0"/>
                <a:cs typeface="Arial" pitchFamily="34" charset="0"/>
              </a:rPr>
              <a:t>w jak najprostszy sposób</a:t>
            </a:r>
            <a:r>
              <a:rPr kumimoji="0" lang="pl-PL" b="0" i="0" u="none" strike="noStrike" cap="none" normalizeH="0" baseline="0" dirty="0" smtClean="0">
                <a:ln>
                  <a:noFill/>
                </a:ln>
                <a:solidFill>
                  <a:schemeClr val="tx1"/>
                </a:solidFill>
                <a:effectLst/>
                <a:latin typeface="+mn-lt"/>
                <a:ea typeface="Times New Roman" pitchFamily="18" charset="0"/>
                <a:cs typeface="Arial" pitchFamily="34" charset="0"/>
              </a:rPr>
              <a:t>, tak aby dostęp do nich miały mniej wykształcone osoby, a także użytkownicy z niepełnosprawnością intelektualną. </a:t>
            </a:r>
            <a:endParaRPr kumimoji="0" lang="pl-PL" b="0" i="0" u="none" strike="noStrike" cap="none" normalizeH="0" baseline="0" dirty="0" smtClean="0">
              <a:ln>
                <a:noFill/>
              </a:ln>
              <a:solidFill>
                <a:schemeClr val="tx1"/>
              </a:solidFill>
              <a:effectLst/>
              <a:latin typeface="+mn-lt"/>
              <a:cs typeface="Arial" pitchFamily="34" charset="0"/>
            </a:endParaRPr>
          </a:p>
          <a:p>
            <a:pPr marL="342900" marR="0" lvl="0" indent="-342900" defTabSz="914400" rtl="0" eaLnBrk="0" fontAlgn="base" latinLnBrk="0" hangingPunct="0">
              <a:spcBef>
                <a:spcPct val="0"/>
              </a:spcBef>
              <a:spcAft>
                <a:spcPct val="0"/>
              </a:spcAft>
              <a:buClrTx/>
              <a:buSzTx/>
              <a:buFont typeface="+mj-lt"/>
              <a:buAutoNum type="arabicPeriod" startAt="7"/>
              <a:tabLst/>
            </a:pPr>
            <a:r>
              <a:rPr kumimoji="0" lang="pl-PL" b="0" i="0" u="none" strike="noStrike" cap="none" normalizeH="0" baseline="0" dirty="0" smtClean="0">
                <a:ln>
                  <a:noFill/>
                </a:ln>
                <a:solidFill>
                  <a:schemeClr val="tx1"/>
                </a:solidFill>
                <a:effectLst/>
                <a:latin typeface="+mn-lt"/>
                <a:ea typeface="Times New Roman" pitchFamily="18" charset="0"/>
                <a:cs typeface="Arial" pitchFamily="34" charset="0"/>
              </a:rPr>
              <a:t>Teksty powinny być opublikowane w czytelny sposób – </a:t>
            </a:r>
            <a:r>
              <a:rPr kumimoji="0" lang="pl-PL" b="1" i="0" u="none" strike="noStrike" cap="none" normalizeH="0" baseline="0" dirty="0" smtClean="0">
                <a:ln>
                  <a:noFill/>
                </a:ln>
                <a:solidFill>
                  <a:schemeClr val="tx1"/>
                </a:solidFill>
                <a:effectLst/>
                <a:latin typeface="+mn-lt"/>
                <a:ea typeface="Times New Roman" pitchFamily="18" charset="0"/>
                <a:cs typeface="Arial" pitchFamily="34" charset="0"/>
              </a:rPr>
              <a:t>podzielone na paragrafy</a:t>
            </a:r>
            <a:r>
              <a:rPr kumimoji="0" lang="pl-PL"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pl-PL" b="1" i="0" u="none" strike="noStrike" cap="none" normalizeH="0" baseline="0" dirty="0" smtClean="0">
                <a:ln>
                  <a:noFill/>
                </a:ln>
                <a:solidFill>
                  <a:schemeClr val="tx1"/>
                </a:solidFill>
                <a:effectLst/>
                <a:latin typeface="+mn-lt"/>
                <a:ea typeface="Times New Roman" pitchFamily="18" charset="0"/>
                <a:cs typeface="Arial" pitchFamily="34" charset="0"/>
              </a:rPr>
              <a:t>listy i inne sekcje</a:t>
            </a:r>
            <a:r>
              <a:rPr kumimoji="0" lang="pl-PL"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pl-PL" b="1" i="0" u="none" strike="noStrike" cap="none" normalizeH="0" baseline="0" dirty="0" smtClean="0">
                <a:ln>
                  <a:noFill/>
                </a:ln>
                <a:solidFill>
                  <a:schemeClr val="tx1"/>
                </a:solidFill>
                <a:effectLst/>
                <a:latin typeface="+mn-lt"/>
                <a:ea typeface="Times New Roman" pitchFamily="18" charset="0"/>
                <a:cs typeface="Arial" pitchFamily="34" charset="0"/>
              </a:rPr>
              <a:t>niejustowane do prawej strony</a:t>
            </a:r>
            <a:r>
              <a:rPr kumimoji="0" lang="pl-PL" b="0" i="0" u="none" strike="noStrike" cap="none" normalizeH="0" baseline="0" dirty="0" smtClean="0">
                <a:ln>
                  <a:noFill/>
                </a:ln>
                <a:solidFill>
                  <a:schemeClr val="tx1"/>
                </a:solidFill>
                <a:effectLst/>
                <a:latin typeface="+mn-lt"/>
                <a:ea typeface="Times New Roman" pitchFamily="18" charset="0"/>
                <a:cs typeface="Arial" pitchFamily="34" charset="0"/>
              </a:rPr>
              <a:t>; skróty literowe powinny być rozwinięte w pierwszym wystąpieniu na każdej stronie; </a:t>
            </a:r>
            <a:r>
              <a:rPr kumimoji="0" lang="pl-PL" b="1" i="0" u="none" strike="noStrike" cap="none" normalizeH="0" baseline="0" dirty="0" smtClean="0">
                <a:ln>
                  <a:noFill/>
                </a:ln>
                <a:solidFill>
                  <a:schemeClr val="tx1"/>
                </a:solidFill>
                <a:effectLst/>
                <a:latin typeface="+mn-lt"/>
                <a:ea typeface="Times New Roman" pitchFamily="18" charset="0"/>
                <a:cs typeface="Arial" pitchFamily="34" charset="0"/>
              </a:rPr>
              <a:t>tekst powinien być uzupełniony o nagłówki</a:t>
            </a:r>
            <a:r>
              <a:rPr kumimoji="0" lang="pl-PL" b="0" i="0" u="none" strike="noStrike" cap="none" normalizeH="0" baseline="0" dirty="0" smtClean="0">
                <a:ln>
                  <a:noFill/>
                </a:ln>
                <a:solidFill>
                  <a:schemeClr val="tx1"/>
                </a:solidFill>
                <a:effectLst/>
                <a:latin typeface="+mn-lt"/>
                <a:ea typeface="Times New Roman" pitchFamily="18" charset="0"/>
                <a:cs typeface="Arial" pitchFamily="34" charset="0"/>
              </a:rPr>
              <a:t>, aby osoby niewidome mogły sprawnie przejść do interesującej ich sekcji. </a:t>
            </a:r>
          </a:p>
          <a:p>
            <a:pPr marL="342900" indent="-342900">
              <a:buFont typeface="+mj-lt"/>
              <a:buAutoNum type="arabicPeriod" startAt="7"/>
            </a:pPr>
            <a:r>
              <a:rPr lang="pl-PL" b="1" dirty="0" smtClean="0">
                <a:latin typeface="+mn-lt"/>
              </a:rPr>
              <a:t>Nawigacja (menu) powinna być spójna, logiczna </a:t>
            </a:r>
            <a:r>
              <a:rPr lang="pl-PL" dirty="0" smtClean="0">
                <a:latin typeface="+mn-lt"/>
              </a:rPr>
              <a:t>i niezmienna w obrębie serwisu. Nawigacja w obrębie całego serwisu powinna być dostępna z poziomu klawiatury. </a:t>
            </a:r>
          </a:p>
          <a:p>
            <a:pPr marL="342900" indent="-342900">
              <a:buFont typeface="+mj-lt"/>
              <a:buAutoNum type="arabicPeriod" startAt="7"/>
            </a:pPr>
            <a:r>
              <a:rPr lang="pl-PL" dirty="0" smtClean="0">
                <a:latin typeface="+mn-lt"/>
              </a:rPr>
              <a:t>Wszystkie elementy aktywne, takie jak odnośniki, </a:t>
            </a:r>
            <a:r>
              <a:rPr lang="pl-PL" dirty="0" err="1" smtClean="0">
                <a:latin typeface="+mn-lt"/>
              </a:rPr>
              <a:t>banery</a:t>
            </a:r>
            <a:r>
              <a:rPr lang="pl-PL" dirty="0" smtClean="0">
                <a:latin typeface="+mn-lt"/>
              </a:rPr>
              <a:t> czy pola formularza, powinny mieć wyraźny wizualny fokus. Zaleca się wzmocnienie domyślnego </a:t>
            </a:r>
            <a:r>
              <a:rPr lang="pl-PL" dirty="0" err="1" smtClean="0">
                <a:latin typeface="+mn-lt"/>
              </a:rPr>
              <a:t>fokusa</a:t>
            </a:r>
            <a:r>
              <a:rPr lang="pl-PL" dirty="0" smtClean="0">
                <a:latin typeface="+mn-lt"/>
              </a:rPr>
              <a:t>, tak aby był dobrze widoczny także dla osób niedowidzących. </a:t>
            </a:r>
          </a:p>
          <a:p>
            <a:pPr marL="342900" indent="-342900">
              <a:buFont typeface="+mj-lt"/>
              <a:buAutoNum type="arabicPeriod" startAt="7"/>
            </a:pPr>
            <a:r>
              <a:rPr lang="pl-PL" dirty="0" smtClean="0">
                <a:latin typeface="+mn-lt"/>
              </a:rPr>
              <a:t>Wszystkie odnośniki powinny być unikalne i zrozumiałe, także poza kontekstem. Nie należy używać linków w postaci: „&gt;&gt;” czy „kliknij tutaj”. </a:t>
            </a:r>
            <a:r>
              <a:rPr lang="pl-PL" b="1" dirty="0" smtClean="0">
                <a:latin typeface="+mn-lt"/>
              </a:rPr>
              <a:t>Odnośniki nie mogą otwierać się w nowym oknie lub zakładce przeglądarki bez ostrzeżenia. </a:t>
            </a:r>
          </a:p>
          <a:p>
            <a:pPr marL="342900" lvl="0" indent="-342900">
              <a:buFont typeface="+mj-lt"/>
              <a:buAutoNum type="arabicPeriod" startAt="7"/>
            </a:pPr>
            <a:r>
              <a:rPr lang="pl-PL" dirty="0" smtClean="0">
                <a:latin typeface="+mn-lt"/>
                <a:ea typeface="Times New Roman" pitchFamily="18" charset="0"/>
                <a:cs typeface="Arial" pitchFamily="34" charset="0"/>
              </a:rPr>
              <a:t>Zaleca się zastosowanie odnośników w postaci „skip </a:t>
            </a:r>
            <a:r>
              <a:rPr lang="pl-PL" dirty="0" err="1" smtClean="0">
                <a:latin typeface="+mn-lt"/>
                <a:ea typeface="Times New Roman" pitchFamily="18" charset="0"/>
                <a:cs typeface="Arial" pitchFamily="34" charset="0"/>
              </a:rPr>
              <a:t>links</a:t>
            </a:r>
            <a:r>
              <a:rPr lang="pl-PL" dirty="0" smtClean="0">
                <a:latin typeface="+mn-lt"/>
                <a:ea typeface="Times New Roman" pitchFamily="18" charset="0"/>
                <a:cs typeface="Arial" pitchFamily="34" charset="0"/>
              </a:rPr>
              <a:t>” - możliwości przejścia bezpośrednio do treści pojedynczej strony. Jest to szczególnie ważne w serwisach, które mają kilkadziesiąt linków w nawigacji/menu głównym. </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Obraz 4"/>
          <p:cNvPicPr>
            <a:picLocks noChangeAspect="1"/>
          </p:cNvPicPr>
          <p:nvPr/>
        </p:nvPicPr>
        <p:blipFill>
          <a:blip r:embed="rId2" cstate="print"/>
          <a:srcRect/>
          <a:stretch>
            <a:fillRect/>
          </a:stretch>
        </p:blipFill>
        <p:spPr bwMode="auto">
          <a:xfrm>
            <a:off x="4860925" y="341313"/>
            <a:ext cx="4248150" cy="415925"/>
          </a:xfrm>
          <a:prstGeom prst="rect">
            <a:avLst/>
          </a:prstGeom>
          <a:noFill/>
          <a:ln w="9525">
            <a:noFill/>
            <a:miter lim="800000"/>
            <a:headEnd/>
            <a:tailEnd/>
          </a:ln>
        </p:spPr>
      </p:pic>
    </p:spTree>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a:defRPr/>
            </a:pPr>
            <a:fld id="{F6C03A61-16BC-4666-9204-F2DAED4F41F2}" type="slidenum">
              <a:rPr lang="pl-PL" altLang="pl-PL" smtClean="0"/>
              <a:pPr>
                <a:defRPr/>
              </a:pPr>
              <a:t>71</a:t>
            </a:fld>
            <a:endParaRPr lang="pl-PL" altLang="pl-PL"/>
          </a:p>
        </p:txBody>
      </p:sp>
      <p:pic>
        <p:nvPicPr>
          <p:cNvPr id="5" name="Obraz 4"/>
          <p:cNvPicPr>
            <a:picLocks noChangeAspect="1"/>
          </p:cNvPicPr>
          <p:nvPr/>
        </p:nvPicPr>
        <p:blipFill>
          <a:blip r:embed="rId2" cstate="print"/>
          <a:srcRect/>
          <a:stretch>
            <a:fillRect/>
          </a:stretch>
        </p:blipFill>
        <p:spPr bwMode="auto">
          <a:xfrm>
            <a:off x="4860925" y="341313"/>
            <a:ext cx="4248150" cy="415925"/>
          </a:xfrm>
          <a:prstGeom prst="rect">
            <a:avLst/>
          </a:prstGeom>
          <a:noFill/>
          <a:ln w="9525">
            <a:noFill/>
            <a:miter lim="800000"/>
            <a:headEnd/>
            <a:tailEnd/>
          </a:ln>
        </p:spPr>
      </p:pic>
      <p:sp>
        <p:nvSpPr>
          <p:cNvPr id="6" name="pole tekstowe 5"/>
          <p:cNvSpPr txBox="1"/>
          <p:nvPr/>
        </p:nvSpPr>
        <p:spPr>
          <a:xfrm>
            <a:off x="395536" y="1124744"/>
            <a:ext cx="8352928" cy="5400600"/>
          </a:xfrm>
          <a:prstGeom prst="rect">
            <a:avLst/>
          </a:prstGeom>
          <a:noFill/>
        </p:spPr>
        <p:txBody>
          <a:bodyPr wrap="square" rtlCol="0">
            <a:normAutofit/>
          </a:bodyPr>
          <a:lstStyle/>
          <a:p>
            <a:pPr marL="342900" lvl="0" indent="-342900">
              <a:lnSpc>
                <a:spcPct val="110000"/>
              </a:lnSpc>
              <a:buFont typeface="+mj-lt"/>
              <a:buAutoNum type="arabicPeriod" startAt="13"/>
            </a:pPr>
            <a:r>
              <a:rPr lang="pl-PL" b="1" dirty="0" smtClean="0">
                <a:latin typeface="+mn-lt"/>
                <a:ea typeface="Times New Roman" pitchFamily="18" charset="0"/>
                <a:cs typeface="Arial" pitchFamily="34" charset="0"/>
              </a:rPr>
              <a:t>Kontrast kolorystyczny </a:t>
            </a:r>
            <a:r>
              <a:rPr lang="pl-PL" dirty="0" smtClean="0">
                <a:latin typeface="+mn-lt"/>
                <a:ea typeface="Times New Roman" pitchFamily="18" charset="0"/>
                <a:cs typeface="Arial" pitchFamily="34" charset="0"/>
              </a:rPr>
              <a:t>wszystkich elementów przekazujących treść lub funkcjonalnych musi mieć </a:t>
            </a:r>
            <a:r>
              <a:rPr lang="pl-PL" b="1" dirty="0" smtClean="0">
                <a:latin typeface="+mn-lt"/>
                <a:ea typeface="Times New Roman" pitchFamily="18" charset="0"/>
                <a:cs typeface="Arial" pitchFamily="34" charset="0"/>
              </a:rPr>
              <a:t>stosunek jasności tekstu do tła co najmniej 4,5 do 1, </a:t>
            </a:r>
            <a:r>
              <a:rPr lang="pl-PL" dirty="0" smtClean="0">
                <a:latin typeface="+mn-lt"/>
                <a:ea typeface="Times New Roman" pitchFamily="18" charset="0"/>
                <a:cs typeface="Arial" pitchFamily="34" charset="0"/>
              </a:rPr>
              <a:t/>
            </a:r>
            <a:br>
              <a:rPr lang="pl-PL" dirty="0" smtClean="0">
                <a:latin typeface="+mn-lt"/>
                <a:ea typeface="Times New Roman" pitchFamily="18" charset="0"/>
                <a:cs typeface="Arial" pitchFamily="34" charset="0"/>
              </a:rPr>
            </a:br>
            <a:r>
              <a:rPr lang="pl-PL" dirty="0" smtClean="0">
                <a:latin typeface="+mn-lt"/>
                <a:ea typeface="Times New Roman" pitchFamily="18" charset="0"/>
                <a:cs typeface="Arial" pitchFamily="34" charset="0"/>
              </a:rPr>
              <a:t>a najlepiej, jeśli nie jest mniejszy niż 7 do 1. </a:t>
            </a:r>
            <a:endParaRPr lang="pl-PL" dirty="0" smtClean="0">
              <a:latin typeface="+mn-lt"/>
              <a:cs typeface="Arial" pitchFamily="34" charset="0"/>
            </a:endParaRPr>
          </a:p>
          <a:p>
            <a:pPr marL="342900" lvl="0" indent="-342900">
              <a:lnSpc>
                <a:spcPct val="110000"/>
              </a:lnSpc>
              <a:buFont typeface="+mj-lt"/>
              <a:buAutoNum type="arabicPeriod" startAt="13"/>
            </a:pPr>
            <a:r>
              <a:rPr lang="pl-PL" b="1" dirty="0" smtClean="0">
                <a:latin typeface="+mn-lt"/>
                <a:ea typeface="Times New Roman" pitchFamily="18" charset="0"/>
                <a:cs typeface="Arial" pitchFamily="34" charset="0"/>
              </a:rPr>
              <a:t>Stronę powinno dać się znacząco powiększyć </a:t>
            </a:r>
            <a:r>
              <a:rPr lang="pl-PL" dirty="0" smtClean="0">
                <a:latin typeface="+mn-lt"/>
                <a:ea typeface="Times New Roman" pitchFamily="18" charset="0"/>
                <a:cs typeface="Arial" pitchFamily="34" charset="0"/>
              </a:rPr>
              <a:t>narzędziami Przeglądarki (minimum 200%). Powiększona strona nie może „gubić” treści. </a:t>
            </a:r>
            <a:endParaRPr lang="pl-PL" dirty="0" smtClean="0">
              <a:latin typeface="+mn-lt"/>
              <a:cs typeface="Arial" pitchFamily="34" charset="0"/>
            </a:endParaRPr>
          </a:p>
          <a:p>
            <a:pPr marL="342900" lvl="0" indent="-342900">
              <a:lnSpc>
                <a:spcPct val="110000"/>
              </a:lnSpc>
              <a:buFont typeface="+mj-lt"/>
              <a:buAutoNum type="arabicPeriod" startAt="13"/>
            </a:pPr>
            <a:r>
              <a:rPr lang="pl-PL" dirty="0" smtClean="0">
                <a:latin typeface="+mn-lt"/>
                <a:ea typeface="Times New Roman" pitchFamily="18" charset="0"/>
                <a:cs typeface="Arial" pitchFamily="34" charset="0"/>
              </a:rPr>
              <a:t>Wszystkie </a:t>
            </a:r>
            <a:r>
              <a:rPr lang="pl-PL" b="1" dirty="0" smtClean="0">
                <a:latin typeface="+mn-lt"/>
                <a:ea typeface="Times New Roman" pitchFamily="18" charset="0"/>
                <a:cs typeface="Arial" pitchFamily="34" charset="0"/>
              </a:rPr>
              <a:t>tytuły stron muszą być unikalne </a:t>
            </a:r>
            <a:r>
              <a:rPr lang="pl-PL" dirty="0" smtClean="0">
                <a:latin typeface="+mn-lt"/>
                <a:ea typeface="Times New Roman" pitchFamily="18" charset="0"/>
                <a:cs typeface="Arial" pitchFamily="34" charset="0"/>
              </a:rPr>
              <a:t>i informować o treści </a:t>
            </a:r>
            <a:r>
              <a:rPr lang="pl-PL" dirty="0" err="1" smtClean="0">
                <a:latin typeface="+mn-lt"/>
                <a:ea typeface="Times New Roman" pitchFamily="18" charset="0"/>
                <a:cs typeface="Arial" pitchFamily="34" charset="0"/>
              </a:rPr>
              <a:t>podstrony</a:t>
            </a:r>
            <a:r>
              <a:rPr lang="pl-PL" dirty="0" smtClean="0">
                <a:latin typeface="+mn-lt"/>
                <a:ea typeface="Times New Roman" pitchFamily="18" charset="0"/>
                <a:cs typeface="Arial" pitchFamily="34" charset="0"/>
              </a:rPr>
              <a:t>, na jakiej znajduje się użytkownik. Układ treści w tytule powinien być zbudowany wg schematu: [ Tytuł </a:t>
            </a:r>
            <a:r>
              <a:rPr lang="pl-PL" dirty="0" err="1" smtClean="0">
                <a:latin typeface="+mn-lt"/>
                <a:ea typeface="Times New Roman" pitchFamily="18" charset="0"/>
                <a:cs typeface="Arial" pitchFamily="34" charset="0"/>
              </a:rPr>
              <a:t>podstrony</a:t>
            </a:r>
            <a:r>
              <a:rPr lang="pl-PL" dirty="0" smtClean="0">
                <a:latin typeface="+mn-lt"/>
                <a:ea typeface="Times New Roman" pitchFamily="18" charset="0"/>
                <a:cs typeface="Arial" pitchFamily="34" charset="0"/>
              </a:rPr>
              <a:t>] – [Nazwa instytucji]. </a:t>
            </a:r>
            <a:endParaRPr lang="pl-PL" dirty="0" smtClean="0">
              <a:latin typeface="+mn-lt"/>
              <a:cs typeface="Arial" pitchFamily="34" charset="0"/>
            </a:endParaRPr>
          </a:p>
          <a:p>
            <a:pPr marL="342900" indent="-342900">
              <a:lnSpc>
                <a:spcPct val="110000"/>
              </a:lnSpc>
              <a:buFont typeface="+mj-lt"/>
              <a:buAutoNum type="arabicPeriod" startAt="13"/>
            </a:pPr>
            <a:r>
              <a:rPr lang="pl-PL" dirty="0" smtClean="0">
                <a:latin typeface="+mn-lt"/>
                <a:ea typeface="Times New Roman" pitchFamily="18" charset="0"/>
                <a:cs typeface="Arial" pitchFamily="34" charset="0"/>
              </a:rPr>
              <a:t>Wszystkie </a:t>
            </a:r>
            <a:r>
              <a:rPr lang="pl-PL" b="1" dirty="0" err="1" smtClean="0">
                <a:latin typeface="+mn-lt"/>
                <a:ea typeface="Times New Roman" pitchFamily="18" charset="0"/>
                <a:cs typeface="Arial" pitchFamily="34" charset="0"/>
              </a:rPr>
              <a:t>podstrony</a:t>
            </a:r>
            <a:r>
              <a:rPr lang="pl-PL" b="1" dirty="0" smtClean="0">
                <a:latin typeface="+mn-lt"/>
                <a:ea typeface="Times New Roman" pitchFamily="18" charset="0"/>
                <a:cs typeface="Arial" pitchFamily="34" charset="0"/>
              </a:rPr>
              <a:t> powinny być oparte o nagłówki</a:t>
            </a:r>
            <a:r>
              <a:rPr lang="pl-PL" dirty="0" smtClean="0">
                <a:latin typeface="+mn-lt"/>
                <a:ea typeface="Times New Roman" pitchFamily="18" charset="0"/>
                <a:cs typeface="Arial" pitchFamily="34" charset="0"/>
              </a:rPr>
              <a:t>. Nagłówki (h1-h6) są podstawowym sposobem porządkowania treści na stronie. Nagłówek h1 powinien być tytułem tekstu głównego na stronie. </a:t>
            </a:r>
          </a:p>
          <a:p>
            <a:pPr marL="342900" indent="-342900">
              <a:lnSpc>
                <a:spcPct val="110000"/>
              </a:lnSpc>
              <a:buFont typeface="+mj-lt"/>
              <a:buAutoNum type="arabicPeriod" startAt="13"/>
            </a:pPr>
            <a:r>
              <a:rPr lang="pl-PL" dirty="0" smtClean="0">
                <a:latin typeface="+mn-lt"/>
              </a:rPr>
              <a:t>Do </a:t>
            </a:r>
            <a:r>
              <a:rPr lang="pl-PL" b="1" dirty="0" smtClean="0">
                <a:latin typeface="+mn-lt"/>
              </a:rPr>
              <a:t>porządkowania treści </a:t>
            </a:r>
            <a:r>
              <a:rPr lang="pl-PL" dirty="0" smtClean="0">
                <a:latin typeface="+mn-lt"/>
              </a:rPr>
              <a:t>w tekstach czy elementów nawigacji należy wykorzystywać </a:t>
            </a:r>
            <a:r>
              <a:rPr lang="pl-PL" b="1" dirty="0" smtClean="0">
                <a:latin typeface="+mn-lt"/>
              </a:rPr>
              <a:t>listy nienumerowane i numerowane</a:t>
            </a:r>
            <a:r>
              <a:rPr lang="pl-PL" dirty="0" smtClean="0">
                <a:latin typeface="+mn-lt"/>
              </a:rPr>
              <a:t>. </a:t>
            </a:r>
          </a:p>
          <a:p>
            <a:pPr marL="342900" indent="-342900">
              <a:lnSpc>
                <a:spcPct val="110000"/>
              </a:lnSpc>
              <a:buFont typeface="+mj-lt"/>
              <a:buAutoNum type="arabicPeriod" startAt="13"/>
            </a:pPr>
            <a:r>
              <a:rPr lang="pl-PL" dirty="0" smtClean="0">
                <a:latin typeface="+mn-lt"/>
              </a:rPr>
              <a:t>Język strony oraz język fragmentów obcojęzycznych powinien być określony atrybutem </a:t>
            </a:r>
            <a:r>
              <a:rPr lang="pl-PL" dirty="0" err="1" smtClean="0">
                <a:latin typeface="+mn-lt"/>
              </a:rPr>
              <a:t>lang</a:t>
            </a:r>
            <a:r>
              <a:rPr lang="pl-PL" dirty="0" smtClean="0">
                <a:latin typeface="+mn-lt"/>
              </a:rPr>
              <a:t>. </a:t>
            </a:r>
          </a:p>
          <a:p>
            <a:pPr marL="342900" indent="-342900">
              <a:lnSpc>
                <a:spcPct val="110000"/>
              </a:lnSpc>
              <a:buFont typeface="+mj-lt"/>
              <a:buAutoNum type="arabicPeriod" startAt="13"/>
            </a:pPr>
            <a:r>
              <a:rPr lang="pl-PL" b="1" dirty="0" smtClean="0">
                <a:latin typeface="+mn-lt"/>
              </a:rPr>
              <a:t>Cytaty</a:t>
            </a:r>
            <a:r>
              <a:rPr lang="pl-PL" dirty="0" smtClean="0">
                <a:latin typeface="+mn-lt"/>
              </a:rPr>
              <a:t> powinny być odpowiednio wyróżnione – co najmniej </a:t>
            </a:r>
            <a:r>
              <a:rPr lang="pl-PL" b="1" dirty="0" smtClean="0">
                <a:latin typeface="+mn-lt"/>
              </a:rPr>
              <a:t>cudzysłowami. </a:t>
            </a:r>
          </a:p>
          <a:p>
            <a:endParaRPr lang="pl-PL" b="1" dirty="0" smtClean="0"/>
          </a:p>
        </p:txBody>
      </p:sp>
    </p:spTree>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a:defRPr/>
            </a:pPr>
            <a:fld id="{F6C03A61-16BC-4666-9204-F2DAED4F41F2}" type="slidenum">
              <a:rPr lang="pl-PL" altLang="pl-PL" smtClean="0"/>
              <a:pPr>
                <a:defRPr/>
              </a:pPr>
              <a:t>72</a:t>
            </a:fld>
            <a:endParaRPr lang="pl-PL" altLang="pl-PL"/>
          </a:p>
        </p:txBody>
      </p:sp>
      <p:pic>
        <p:nvPicPr>
          <p:cNvPr id="5" name="Obraz 4"/>
          <p:cNvPicPr>
            <a:picLocks noChangeAspect="1"/>
          </p:cNvPicPr>
          <p:nvPr/>
        </p:nvPicPr>
        <p:blipFill>
          <a:blip r:embed="rId2" cstate="print"/>
          <a:srcRect/>
          <a:stretch>
            <a:fillRect/>
          </a:stretch>
        </p:blipFill>
        <p:spPr bwMode="auto">
          <a:xfrm>
            <a:off x="4860925" y="341313"/>
            <a:ext cx="4248150" cy="415925"/>
          </a:xfrm>
          <a:prstGeom prst="rect">
            <a:avLst/>
          </a:prstGeom>
          <a:noFill/>
          <a:ln w="9525">
            <a:noFill/>
            <a:miter lim="800000"/>
            <a:headEnd/>
            <a:tailEnd/>
          </a:ln>
        </p:spPr>
      </p:pic>
      <p:sp>
        <p:nvSpPr>
          <p:cNvPr id="6" name="pole tekstowe 5"/>
          <p:cNvSpPr txBox="1"/>
          <p:nvPr/>
        </p:nvSpPr>
        <p:spPr>
          <a:xfrm>
            <a:off x="251520" y="1268760"/>
            <a:ext cx="8568952" cy="4896544"/>
          </a:xfrm>
          <a:prstGeom prst="rect">
            <a:avLst/>
          </a:prstGeom>
          <a:noFill/>
        </p:spPr>
        <p:txBody>
          <a:bodyPr wrap="square" rtlCol="0">
            <a:normAutofit/>
          </a:bodyPr>
          <a:lstStyle/>
          <a:p>
            <a:pPr marL="342900" lvl="0" indent="-342900" eaLnBrk="1" hangingPunct="1">
              <a:buFont typeface="+mj-lt"/>
              <a:buAutoNum type="arabicPeriod" startAt="20"/>
            </a:pPr>
            <a:r>
              <a:rPr lang="pl-PL" dirty="0" smtClean="0">
                <a:latin typeface="+mn-lt"/>
                <a:ea typeface="Times New Roman" pitchFamily="18" charset="0"/>
                <a:cs typeface="Arial" pitchFamily="34" charset="0"/>
              </a:rPr>
              <a:t>Kod serwisu powinien być zgodny ze standardami i nie korzystać </a:t>
            </a:r>
            <a:r>
              <a:rPr lang="pl-PL" b="1" dirty="0" smtClean="0">
                <a:latin typeface="+mn-lt"/>
                <a:ea typeface="Times New Roman" pitchFamily="18" charset="0"/>
                <a:cs typeface="Arial" pitchFamily="34" charset="0"/>
              </a:rPr>
              <a:t>z tabel jako elementu konstrukcyjnego strony. </a:t>
            </a:r>
          </a:p>
          <a:p>
            <a:pPr marL="342900" lvl="0" indent="-342900" eaLnBrk="1" hangingPunct="1">
              <a:buFont typeface="+mj-lt"/>
              <a:buAutoNum type="arabicPeriod" startAt="20"/>
            </a:pPr>
            <a:r>
              <a:rPr lang="pl-PL" dirty="0" smtClean="0">
                <a:latin typeface="+mn-lt"/>
                <a:ea typeface="Times New Roman" pitchFamily="18" charset="0"/>
                <a:cs typeface="Arial" pitchFamily="34" charset="0"/>
              </a:rPr>
              <a:t>Tabele służące do przekazania danych powinny być zbudowane w możliwie prosty sposób i posiadać nagłówki. </a:t>
            </a:r>
            <a:endParaRPr lang="pl-PL" dirty="0" smtClean="0">
              <a:latin typeface="+mn-lt"/>
              <a:cs typeface="Arial" pitchFamily="34" charset="0"/>
            </a:endParaRPr>
          </a:p>
          <a:p>
            <a:pPr marL="342900" lvl="0" indent="-342900">
              <a:buFont typeface="+mj-lt"/>
              <a:buAutoNum type="arabicPeriod" startAt="20"/>
            </a:pPr>
            <a:r>
              <a:rPr lang="pl-PL" b="1" dirty="0" smtClean="0">
                <a:latin typeface="+mn-lt"/>
                <a:ea typeface="Times New Roman" pitchFamily="18" charset="0"/>
                <a:cs typeface="Arial" pitchFamily="34" charset="0"/>
              </a:rPr>
              <a:t>Wszystkie ramki powinny być odpowiednio zatytułowane</a:t>
            </a:r>
            <a:r>
              <a:rPr lang="pl-PL" dirty="0" smtClean="0">
                <a:latin typeface="+mn-lt"/>
                <a:ea typeface="Times New Roman" pitchFamily="18" charset="0"/>
                <a:cs typeface="Arial" pitchFamily="34" charset="0"/>
              </a:rPr>
              <a:t>. </a:t>
            </a:r>
            <a:endParaRPr lang="pl-PL" dirty="0" smtClean="0">
              <a:latin typeface="+mn-lt"/>
              <a:cs typeface="Arial" pitchFamily="34" charset="0"/>
            </a:endParaRPr>
          </a:p>
          <a:p>
            <a:pPr marL="342900" lvl="0" indent="-342900">
              <a:buFont typeface="+mj-lt"/>
              <a:buAutoNum type="arabicPeriod" startAt="20"/>
            </a:pPr>
            <a:r>
              <a:rPr lang="pl-PL" dirty="0" smtClean="0">
                <a:latin typeface="+mn-lt"/>
                <a:ea typeface="Times New Roman" pitchFamily="18" charset="0"/>
                <a:cs typeface="Arial" pitchFamily="34" charset="0"/>
              </a:rPr>
              <a:t>Wszystkie skrypty i aplety (rozszerzenia umożliwiające tworzenie ciekawych efektów graficznych) powinny być dostępne dla osób niewidomych i osób korzystających wyłącznie z klawiatury. </a:t>
            </a:r>
            <a:endParaRPr lang="pl-PL" dirty="0" smtClean="0">
              <a:latin typeface="+mn-lt"/>
              <a:cs typeface="Arial" pitchFamily="34" charset="0"/>
            </a:endParaRPr>
          </a:p>
          <a:p>
            <a:pPr marL="342900" lvl="0" indent="-342900">
              <a:buFont typeface="+mj-lt"/>
              <a:buAutoNum type="arabicPeriod" startAt="20"/>
            </a:pPr>
            <a:r>
              <a:rPr lang="pl-PL" dirty="0" smtClean="0">
                <a:latin typeface="+mn-lt"/>
                <a:ea typeface="Times New Roman" pitchFamily="18" charset="0"/>
                <a:cs typeface="Arial" pitchFamily="34" charset="0"/>
              </a:rPr>
              <a:t>Formularze, w tym formularz wyszukiwarki, powinny być zbudowane zgodnie ze standardami. Wszystkie pola formularzy i przyciski powinny być właściwie opisane. </a:t>
            </a:r>
            <a:endParaRPr lang="pl-PL" dirty="0" smtClean="0">
              <a:latin typeface="+mn-lt"/>
              <a:cs typeface="Arial" pitchFamily="34" charset="0"/>
            </a:endParaRPr>
          </a:p>
          <a:p>
            <a:pPr marL="342900" indent="-342900">
              <a:buFont typeface="+mj-lt"/>
              <a:buAutoNum type="arabicPeriod" startAt="20"/>
            </a:pPr>
            <a:r>
              <a:rPr lang="pl-PL" b="1" dirty="0" smtClean="0">
                <a:latin typeface="+mn-lt"/>
                <a:ea typeface="Times New Roman" pitchFamily="18" charset="0"/>
                <a:cs typeface="Arial" pitchFamily="34" charset="0"/>
              </a:rPr>
              <a:t>Serwis powinien być dostępny w przeglądarkach i urządzeniach z wyłączoną obsługą CSS </a:t>
            </a:r>
            <a:r>
              <a:rPr lang="pl-PL" dirty="0" smtClean="0">
                <a:latin typeface="+mn-lt"/>
                <a:ea typeface="Times New Roman" pitchFamily="18" charset="0"/>
                <a:cs typeface="Arial" pitchFamily="34" charset="0"/>
              </a:rPr>
              <a:t>(kaskadowy arkusz stylu). </a:t>
            </a:r>
          </a:p>
          <a:p>
            <a:pPr marL="342900" indent="-342900" algn="just"/>
            <a:endParaRPr lang="pl-PL" dirty="0" smtClean="0">
              <a:latin typeface="+mn-lt"/>
              <a:ea typeface="Times New Roman" pitchFamily="18" charset="0"/>
              <a:cs typeface="Arial" pitchFamily="34" charset="0"/>
            </a:endParaRPr>
          </a:p>
          <a:p>
            <a:pPr marL="342900" indent="-342900" algn="just"/>
            <a:endParaRPr lang="pl-PL" dirty="0" smtClean="0">
              <a:latin typeface="+mn-lt"/>
              <a:ea typeface="Times New Roman" pitchFamily="18" charset="0"/>
              <a:cs typeface="Arial" pitchFamily="34" charset="0"/>
            </a:endParaRPr>
          </a:p>
          <a:p>
            <a:pPr marL="342900" indent="-342900" algn="ctr"/>
            <a:r>
              <a:rPr lang="pl-PL" b="1" dirty="0" smtClean="0">
                <a:latin typeface="+mn-lt"/>
              </a:rPr>
              <a:t>Katalog ww. 25 zaleceń dla redaktorów serwisów internetowych - http://dostepnestrony.pl/</a:t>
            </a:r>
          </a:p>
          <a:p>
            <a:endParaRPr lang="pl-PL" b="1" dirty="0" smtClean="0"/>
          </a:p>
        </p:txBody>
      </p:sp>
    </p:spTree>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73</a:t>
            </a:fld>
            <a:endParaRPr lang="pl-PL" altLang="pl-PL"/>
          </a:p>
        </p:txBody>
      </p:sp>
      <p:graphicFrame>
        <p:nvGraphicFramePr>
          <p:cNvPr id="6" name="Diagram 5"/>
          <p:cNvGraphicFramePr/>
          <p:nvPr>
            <p:extLst>
              <p:ext uri="{D42A27DB-BD31-4B8C-83A1-F6EECF244321}">
                <p14:modId xmlns:p14="http://schemas.microsoft.com/office/powerpoint/2010/main" xmlns="" val="1621310288"/>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52476897"/>
      </p:ext>
    </p:extLst>
  </p:cSld>
  <p:clrMapOvr>
    <a:masterClrMapping/>
  </p:clrMapOvr>
  <p:transition spd="med">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74</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smtClean="0">
              <a:solidFill>
                <a:prstClr val="black"/>
              </a:solidFill>
            </a:endParaRPr>
          </a:p>
          <a:p>
            <a:pPr lvl="0">
              <a:buFont typeface="Wingdings" pitchFamily="2" charset="2"/>
              <a:buChar char="ü"/>
            </a:pPr>
            <a:endParaRPr lang="pl-PL" sz="2400" b="1" dirty="0" smtClean="0">
              <a:solidFill>
                <a:schemeClr val="tx1"/>
              </a:solidFill>
            </a:endParaRPr>
          </a:p>
          <a:p>
            <a:pPr lvl="0"/>
            <a:endParaRPr lang="pl-PL" sz="2400" b="1" dirty="0" smtClean="0">
              <a:solidFill>
                <a:schemeClr val="tx1"/>
              </a:solidFill>
            </a:endParaRPr>
          </a:p>
          <a:p>
            <a:pPr lvl="0"/>
            <a:endParaRPr lang="pl-PL" sz="2400" dirty="0" smtClean="0">
              <a:solidFill>
                <a:schemeClr val="tx1"/>
              </a:solidFill>
            </a:endParaRPr>
          </a:p>
          <a:p>
            <a:pPr lvl="0"/>
            <a:r>
              <a:rPr lang="pl-PL" sz="2400" u="sng" dirty="0" smtClean="0">
                <a:solidFill>
                  <a:schemeClr val="tx1"/>
                </a:solidFill>
              </a:rPr>
              <a:t>W naborze dla ZIT:</a:t>
            </a:r>
          </a:p>
          <a:p>
            <a:pPr lvl="0">
              <a:buFont typeface="Wingdings" pitchFamily="2" charset="2"/>
              <a:buChar char="ü"/>
            </a:pPr>
            <a:r>
              <a:rPr lang="pl-PL" sz="2400" b="1" dirty="0" smtClean="0">
                <a:solidFill>
                  <a:schemeClr val="tx1"/>
                </a:solidFill>
              </a:rPr>
              <a:t>czerwiec 2018 roku, </a:t>
            </a:r>
            <a:r>
              <a:rPr lang="pl-PL" sz="2400" dirty="0" smtClean="0">
                <a:solidFill>
                  <a:schemeClr val="tx1"/>
                </a:solidFill>
              </a:rPr>
              <a:t>w przypadku gdy ocenie Komisji Oceny Projektów podlegać będzie do 100 wniosków,</a:t>
            </a:r>
          </a:p>
          <a:p>
            <a:pPr lvl="0">
              <a:buFont typeface="Wingdings" pitchFamily="2" charset="2"/>
              <a:buChar char="ü"/>
            </a:pPr>
            <a:r>
              <a:rPr lang="pl-PL" sz="2400" b="1" dirty="0" smtClean="0">
                <a:solidFill>
                  <a:schemeClr val="tx1"/>
                </a:solidFill>
              </a:rPr>
              <a:t>lipiec 2018 roku, </a:t>
            </a:r>
            <a:r>
              <a:rPr lang="pl-PL" sz="2400" dirty="0" smtClean="0">
                <a:solidFill>
                  <a:schemeClr val="tx1"/>
                </a:solidFill>
              </a:rPr>
              <a:t>w przypadku gdy ocenie Komisji Oceny projektów podlegać będzie powyżej 100 wniosków.</a:t>
            </a:r>
          </a:p>
          <a:p>
            <a:pPr lvl="0"/>
            <a:endParaRPr lang="pl-PL" sz="2400" dirty="0" smtClean="0">
              <a:solidFill>
                <a:schemeClr val="tx1"/>
              </a:solidFill>
            </a:endParaRPr>
          </a:p>
          <a:p>
            <a:pPr lvl="0">
              <a:buFont typeface="Wingdings" pitchFamily="2" charset="2"/>
              <a:buChar char="ü"/>
            </a:pPr>
            <a:endParaRPr lang="pl-PL" sz="2400" dirty="0" smtClean="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smtClean="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smtClean="0">
                <a:solidFill>
                  <a:prstClr val="black"/>
                </a:solidFill>
                <a:latin typeface="+mn-lt"/>
              </a:rPr>
              <a:t>Orientacyjny termin rozstrzygnięcia konkursów</a:t>
            </a:r>
            <a:endParaRPr lang="pl-PL" sz="2800" b="1" dirty="0">
              <a:solidFill>
                <a:prstClr val="black"/>
              </a:solidFill>
              <a:latin typeface="+mn-lt"/>
            </a:endParaRPr>
          </a:p>
        </p:txBody>
      </p:sp>
      <p:sp>
        <p:nvSpPr>
          <p:cNvPr id="9" name="Rectangle 1"/>
          <p:cNvSpPr>
            <a:spLocks noChangeArrowheads="1"/>
          </p:cNvSpPr>
          <p:nvPr/>
        </p:nvSpPr>
        <p:spPr bwMode="auto">
          <a:xfrm>
            <a:off x="467544" y="2828242"/>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smtClean="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algn="just"/>
            <a:r>
              <a:rPr lang="pl-PL" dirty="0" smtClean="0">
                <a:solidFill>
                  <a:prstClr val="black"/>
                </a:solidFill>
                <a:latin typeface="Calibri"/>
              </a:rPr>
              <a:t> </a:t>
            </a:r>
          </a:p>
        </p:txBody>
      </p:sp>
    </p:spTree>
    <p:extLst>
      <p:ext uri="{BB962C8B-B14F-4D97-AF65-F5344CB8AC3E}">
        <p14:creationId xmlns:p14="http://schemas.microsoft.com/office/powerpoint/2010/main" xmlns="" val="1204935927"/>
      </p:ext>
    </p:extLst>
  </p:cSld>
  <p:clrMapOvr>
    <a:masterClrMapping/>
  </p:clrMapOvr>
  <p:transition spd="med">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75</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smtClean="0">
              <a:solidFill>
                <a:prstClr val="black"/>
              </a:solidFill>
            </a:endParaRPr>
          </a:p>
          <a:p>
            <a:pPr algn="just"/>
            <a:r>
              <a:rPr lang="pl-PL" sz="1600" dirty="0" smtClean="0">
                <a:solidFill>
                  <a:prstClr val="black"/>
                </a:solidFill>
              </a:rPr>
              <a:t>w ramach informacji dotyczących naborów:</a:t>
            </a:r>
          </a:p>
          <a:p>
            <a:pPr algn="just"/>
            <a:endParaRPr lang="pl-PL" sz="1600" dirty="0" smtClean="0">
              <a:solidFill>
                <a:prstClr val="black"/>
              </a:solidFill>
            </a:endParaRPr>
          </a:p>
          <a:p>
            <a:pPr marL="285750" indent="-285750" algn="just">
              <a:buFontTx/>
              <a:buChar char="-"/>
            </a:pPr>
            <a:r>
              <a:rPr lang="pl-PL" sz="2000" dirty="0" err="1" smtClean="0">
                <a:solidFill>
                  <a:prstClr val="black"/>
                </a:solidFill>
                <a:hlinkClick r:id="rId4"/>
              </a:rPr>
              <a:t>pife@dolnyslask.pl</a:t>
            </a:r>
            <a:r>
              <a:rPr lang="pl-PL" sz="2000" dirty="0" smtClean="0">
                <a:solidFill>
                  <a:prstClr val="black"/>
                </a:solidFill>
              </a:rPr>
              <a:t>,</a:t>
            </a:r>
          </a:p>
          <a:p>
            <a:pPr marL="285750" indent="-285750" algn="just"/>
            <a:endParaRPr lang="pl-PL" sz="1600" dirty="0" smtClean="0">
              <a:solidFill>
                <a:prstClr val="black"/>
              </a:solidFill>
            </a:endParaRPr>
          </a:p>
          <a:p>
            <a:pPr marL="285750" indent="-285750" algn="just"/>
            <a:endParaRPr lang="pl-PL" sz="1600" dirty="0" smtClean="0">
              <a:solidFill>
                <a:prstClr val="black"/>
              </a:solidFill>
            </a:endParaRPr>
          </a:p>
          <a:p>
            <a:pPr marL="285750" indent="-285750" algn="just">
              <a:buFontTx/>
              <a:buChar char="-"/>
            </a:pPr>
            <a:endParaRPr lang="pl-PL" sz="1600" dirty="0" smtClean="0">
              <a:solidFill>
                <a:prstClr val="black"/>
              </a:solidFill>
            </a:endParaRPr>
          </a:p>
          <a:p>
            <a:pPr algn="just"/>
            <a:r>
              <a:rPr lang="pl-PL" sz="1600" dirty="0" smtClean="0">
                <a:solidFill>
                  <a:prstClr val="black"/>
                </a:solidFill>
              </a:rPr>
              <a:t>Odpowiedzi na najczęściej zadawane pytania będą zamieszczane na stronie: </a:t>
            </a:r>
            <a:r>
              <a:rPr lang="pl-PL" sz="1600" dirty="0" err="1" smtClean="0">
                <a:solidFill>
                  <a:prstClr val="black"/>
                </a:solidFill>
                <a:hlinkClick r:id="rId5"/>
              </a:rPr>
              <a:t>www.rpo.dolnyslask.pl</a:t>
            </a:r>
            <a:endParaRPr lang="pl-PL" sz="1600" dirty="0" smtClean="0">
              <a:solidFill>
                <a:prstClr val="black"/>
              </a:solidFill>
            </a:endParaRPr>
          </a:p>
          <a:p>
            <a:pPr algn="just"/>
            <a:endParaRPr lang="pl-PL" sz="1600" dirty="0" smtClean="0">
              <a:solidFill>
                <a:prstClr val="black"/>
              </a:solidFill>
            </a:endParaRPr>
          </a:p>
          <a:p>
            <a:pPr marL="285750" indent="-285750" algn="just">
              <a:buFontTx/>
              <a:buChar char="-"/>
            </a:pPr>
            <a:endParaRPr lang="pl-PL" sz="1600" dirty="0" smtClean="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smtClean="0">
                <a:solidFill>
                  <a:prstClr val="black"/>
                </a:solidFill>
                <a:latin typeface="+mn-lt"/>
              </a:rPr>
              <a:t>IOK udziela wyjaśnień w kwestiach dotyczących konkursów i odpowiedzi </a:t>
            </a:r>
            <a:br>
              <a:rPr lang="pl-PL" sz="2000" b="1" dirty="0" smtClean="0">
                <a:solidFill>
                  <a:prstClr val="black"/>
                </a:solidFill>
                <a:latin typeface="+mn-lt"/>
              </a:rPr>
            </a:br>
            <a:r>
              <a:rPr lang="pl-PL" sz="2000" b="1" dirty="0" smtClean="0">
                <a:solidFill>
                  <a:prstClr val="black"/>
                </a:solidFill>
                <a:latin typeface="+mn-lt"/>
              </a:rPr>
              <a:t>na zapytania indywidualne kierowane na adres poczty elektronicznej:</a:t>
            </a:r>
            <a:endParaRPr lang="pl-PL" sz="2000" b="1" dirty="0">
              <a:solidFill>
                <a:prstClr val="black"/>
              </a:solidFill>
              <a:latin typeface="+mn-lt"/>
            </a:endParaRP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smtClean="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algn="just"/>
            <a:r>
              <a:rPr lang="pl-PL" dirty="0" smtClean="0">
                <a:solidFill>
                  <a:prstClr val="black"/>
                </a:solidFill>
                <a:latin typeface="Calibri"/>
              </a:rPr>
              <a:t> </a:t>
            </a:r>
          </a:p>
        </p:txBody>
      </p:sp>
    </p:spTree>
    <p:extLst>
      <p:ext uri="{BB962C8B-B14F-4D97-AF65-F5344CB8AC3E}">
        <p14:creationId xmlns:p14="http://schemas.microsoft.com/office/powerpoint/2010/main" xmlns="" val="4125677417"/>
      </p:ext>
    </p:extLst>
  </p:cSld>
  <p:clrMapOvr>
    <a:masterClrMapping/>
  </p:clrMapOvr>
  <p:transition spd="med">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76</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a:t>
            </a:r>
            <a:r>
              <a:rPr lang="pl-PL" sz="1600" b="1" dirty="0" smtClean="0">
                <a:solidFill>
                  <a:srgbClr val="000000"/>
                </a:solidFill>
              </a:rPr>
              <a:t>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srgbClr val="000000"/>
                </a:solidFill>
              </a:rPr>
              <a:t>Wydziała Zarządzania RPO</a:t>
            </a:r>
            <a:endParaRPr lang="pl-PL" sz="1600" b="1"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smtClean="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smtClean="0">
                <a:solidFill>
                  <a:srgbClr val="000000"/>
                </a:solidFill>
              </a:rPr>
              <a:t>Dziękuję </a:t>
            </a:r>
            <a:r>
              <a:rPr lang="pl-PL" sz="3200" b="1" i="1" dirty="0">
                <a:solidFill>
                  <a:srgbClr val="000000"/>
                </a:solidFill>
              </a:rPr>
              <a:t>za </a:t>
            </a:r>
            <a:r>
              <a:rPr lang="pl-PL" sz="3200" b="1" i="1" dirty="0" smtClean="0">
                <a:solidFill>
                  <a:srgbClr val="000000"/>
                </a:solidFill>
              </a:rPr>
              <a:t>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rPr>
              <a:t> </a:t>
            </a: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xmlns="" val="57405289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Przedmiot konkursu</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lnSpcReduction="10000"/>
          </a:bodyPr>
          <a:lstStyle/>
          <a:p>
            <a:pPr marL="0" indent="0">
              <a:buNone/>
            </a:pPr>
            <a:endParaRPr lang="pl-PL" sz="1600" b="1" i="1" u="sng" dirty="0" smtClean="0"/>
          </a:p>
          <a:p>
            <a:endParaRPr lang="pl-PL" sz="1600" b="1" i="1" dirty="0"/>
          </a:p>
          <a:p>
            <a:pPr algn="ctr"/>
            <a:r>
              <a:rPr lang="pl-PL" sz="2000" b="1" dirty="0" smtClean="0">
                <a:latin typeface="+mn-lt"/>
                <a:cs typeface="Arial" pitchFamily="34" charset="0"/>
              </a:rPr>
              <a:t>Typy projektów:</a:t>
            </a:r>
          </a:p>
          <a:p>
            <a:endParaRPr lang="pl-PL" sz="1600" dirty="0" smtClean="0">
              <a:latin typeface="+mn-lt"/>
            </a:endParaRPr>
          </a:p>
          <a:p>
            <a:pPr algn="just"/>
            <a:r>
              <a:rPr lang="pl-PL" sz="1600" b="1" dirty="0" smtClean="0">
                <a:latin typeface="+mn-lt"/>
              </a:rPr>
              <a:t>10.1.A.</a:t>
            </a:r>
            <a:r>
              <a:rPr lang="pl-PL" sz="1600" dirty="0" smtClean="0">
                <a:latin typeface="+mn-lt"/>
              </a:rPr>
              <a:t> </a:t>
            </a:r>
            <a:r>
              <a:rPr lang="pl-PL" sz="1600" b="1" dirty="0" smtClean="0">
                <a:latin typeface="+mn-lt"/>
              </a:rPr>
              <a:t>Uruchamianie nowych miejsc</a:t>
            </a:r>
            <a:r>
              <a:rPr lang="pl-PL" sz="1600" dirty="0" smtClean="0">
                <a:latin typeface="+mn-lt"/>
              </a:rPr>
              <a:t>, w tym dostosowanych do potrzeb dzieci z </a:t>
            </a:r>
            <a:r>
              <a:rPr lang="pl-PL" sz="1600" dirty="0" err="1" smtClean="0">
                <a:latin typeface="+mn-lt"/>
              </a:rPr>
              <a:t>niepełnosprawnościami</a:t>
            </a:r>
            <a:r>
              <a:rPr lang="pl-PL" sz="1600" dirty="0" smtClean="0">
                <a:latin typeface="+mn-lt"/>
              </a:rPr>
              <a:t>, w istniejących lub nowych ośrodkach edukacji przedszkolnej, m.in. specjalnych i integracyjnych oraz uruchamianie nowych miejsc alternatywnych form opieki nad dziećmi w wieku przedszkolnym.</a:t>
            </a:r>
          </a:p>
          <a:p>
            <a:pPr algn="just"/>
            <a:r>
              <a:rPr lang="pl-PL" sz="1600" dirty="0">
                <a:latin typeface="+mn-lt"/>
              </a:rPr>
              <a:t> </a:t>
            </a:r>
          </a:p>
          <a:p>
            <a:pPr algn="just"/>
            <a:r>
              <a:rPr lang="pl-PL" sz="1600" b="1" dirty="0" smtClean="0">
                <a:latin typeface="+mn-lt"/>
              </a:rPr>
              <a:t>10.1.B. Dodatkowe zajęcia edukacyjne i specjalistyczne </a:t>
            </a:r>
            <a:r>
              <a:rPr lang="pl-PL" sz="1600" dirty="0" smtClean="0">
                <a:latin typeface="+mn-lt"/>
              </a:rPr>
              <a:t>mające na celu rozwój dzieci </a:t>
            </a:r>
            <a:br>
              <a:rPr lang="pl-PL" sz="1600" dirty="0" smtClean="0">
                <a:latin typeface="+mn-lt"/>
              </a:rPr>
            </a:br>
            <a:r>
              <a:rPr lang="pl-PL" sz="1600" dirty="0" smtClean="0">
                <a:latin typeface="+mn-lt"/>
              </a:rPr>
              <a:t>na wczesnym etapie edukacji, poprzez rozszerzenie oferty ośrodka wychowania przedszkolnego o dodatkowe </a:t>
            </a:r>
            <a:r>
              <a:rPr lang="pl-PL" sz="1600" b="1" dirty="0" smtClean="0">
                <a:latin typeface="+mn-lt"/>
              </a:rPr>
              <a:t>zajęcia wyrównujące szanse edukacyjne </a:t>
            </a:r>
            <a:r>
              <a:rPr lang="pl-PL" sz="1600" dirty="0" smtClean="0">
                <a:latin typeface="+mn-lt"/>
              </a:rPr>
              <a:t>dzieci w zakresie stwierdzonych deficytów oraz </a:t>
            </a:r>
            <a:r>
              <a:rPr lang="pl-PL" sz="1600" b="1" dirty="0" smtClean="0">
                <a:latin typeface="+mn-lt"/>
              </a:rPr>
              <a:t>zwiększające szanse edukacyjne </a:t>
            </a:r>
            <a:r>
              <a:rPr lang="pl-PL" sz="1600" dirty="0" smtClean="0">
                <a:latin typeface="+mn-lt"/>
              </a:rPr>
              <a:t>dzieci. </a:t>
            </a:r>
          </a:p>
          <a:p>
            <a:pPr algn="just"/>
            <a:endParaRPr lang="pl-PL" sz="1600" dirty="0" smtClean="0">
              <a:latin typeface="+mn-lt"/>
            </a:endParaRPr>
          </a:p>
          <a:p>
            <a:pPr algn="just"/>
            <a:r>
              <a:rPr lang="pl-PL" sz="1600" b="1" dirty="0" smtClean="0">
                <a:latin typeface="+mn-lt"/>
              </a:rPr>
              <a:t>10.1.C. Doskonalenie umiejętności, kompetencji lub kwalifikacji nauczycieli </a:t>
            </a:r>
            <a:r>
              <a:rPr lang="pl-PL" sz="1600" dirty="0" smtClean="0">
                <a:latin typeface="+mn-lt"/>
              </a:rPr>
              <a:t>ośrodków wychowania przedszkolnego, niezbędnych do pracy z dziećmi w wieku przedszkolnym, w tym z dziećmi ze specjalnymi potrzebami edukacyjnymi, w szczególności w zakresie współpracy nauczycieli z rodzicami, w tym radzenia sobie w sytuacjach trudnych.</a:t>
            </a:r>
            <a:endParaRPr lang="pl-PL" sz="16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Możliwości łączenia typów projektów</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62500" lnSpcReduction="20000"/>
          </a:bodyPr>
          <a:lstStyle/>
          <a:p>
            <a:pPr marL="0" indent="0">
              <a:buNone/>
            </a:pPr>
            <a:endParaRPr lang="pl-PL" sz="1600" b="1" i="1" u="sng" dirty="0" smtClean="0"/>
          </a:p>
          <a:p>
            <a:pPr algn="just"/>
            <a:endParaRPr lang="pl-PL" sz="2600" dirty="0" smtClean="0">
              <a:latin typeface="+mn-lt"/>
            </a:endParaRPr>
          </a:p>
          <a:p>
            <a:pPr algn="just"/>
            <a:r>
              <a:rPr lang="pl-PL" sz="2600" dirty="0" smtClean="0">
                <a:latin typeface="+mn-lt"/>
              </a:rPr>
              <a:t>Projekty, które zakładają tworzenie nowych miejsc przedszkolnych, realizowane są jako typ 10.1.A. </a:t>
            </a:r>
            <a:r>
              <a:rPr lang="pl-PL" sz="2600" b="1" dirty="0" smtClean="0">
                <a:latin typeface="+mn-lt"/>
              </a:rPr>
              <a:t>Typ 10.1.A może być </a:t>
            </a:r>
            <a:r>
              <a:rPr lang="pl-PL" sz="2600" dirty="0" smtClean="0">
                <a:latin typeface="+mn-lt"/>
              </a:rPr>
              <a:t>realizowany jako </a:t>
            </a:r>
            <a:r>
              <a:rPr lang="pl-PL" sz="2600" b="1" dirty="0" smtClean="0">
                <a:latin typeface="+mn-lt"/>
              </a:rPr>
              <a:t>samodzielny</a:t>
            </a:r>
            <a:r>
              <a:rPr lang="pl-PL" sz="2600" dirty="0" smtClean="0">
                <a:latin typeface="+mn-lt"/>
              </a:rPr>
              <a:t> typ projektu </a:t>
            </a:r>
            <a:r>
              <a:rPr lang="pl-PL" sz="2600" b="1" dirty="0" smtClean="0">
                <a:latin typeface="+mn-lt"/>
              </a:rPr>
              <a:t>lub</a:t>
            </a:r>
            <a:r>
              <a:rPr lang="pl-PL" sz="2600" dirty="0" smtClean="0">
                <a:latin typeface="+mn-lt"/>
              </a:rPr>
              <a:t> </a:t>
            </a:r>
            <a:r>
              <a:rPr lang="pl-PL" sz="2600" b="1" dirty="0" smtClean="0">
                <a:latin typeface="+mn-lt"/>
              </a:rPr>
              <a:t>połączony </a:t>
            </a:r>
            <a:br>
              <a:rPr lang="pl-PL" sz="2600" b="1" dirty="0" smtClean="0">
                <a:latin typeface="+mn-lt"/>
              </a:rPr>
            </a:br>
            <a:r>
              <a:rPr lang="pl-PL" sz="2600" b="1" dirty="0" smtClean="0">
                <a:latin typeface="+mn-lt"/>
              </a:rPr>
              <a:t>z</a:t>
            </a:r>
            <a:r>
              <a:rPr lang="pl-PL" sz="2600" dirty="0" smtClean="0">
                <a:latin typeface="+mn-lt"/>
              </a:rPr>
              <a:t> typami uzupełniającymi: </a:t>
            </a:r>
            <a:r>
              <a:rPr lang="pl-PL" sz="2600" b="1" dirty="0" smtClean="0">
                <a:latin typeface="+mn-lt"/>
              </a:rPr>
              <a:t>10.1.B i/lub 10.1.C</a:t>
            </a:r>
            <a:r>
              <a:rPr lang="pl-PL" sz="2600" dirty="0" smtClean="0">
                <a:latin typeface="+mn-lt"/>
              </a:rPr>
              <a:t>.</a:t>
            </a:r>
          </a:p>
          <a:p>
            <a:pPr algn="just"/>
            <a:r>
              <a:rPr lang="pl-PL" sz="2600" dirty="0" smtClean="0">
                <a:latin typeface="+mn-lt"/>
              </a:rPr>
              <a:t> </a:t>
            </a:r>
          </a:p>
          <a:p>
            <a:pPr algn="just"/>
            <a:r>
              <a:rPr lang="pl-PL" sz="2600" dirty="0" smtClean="0">
                <a:latin typeface="+mn-lt"/>
              </a:rPr>
              <a:t>Typ projektu </a:t>
            </a:r>
            <a:r>
              <a:rPr lang="pl-PL" sz="2600" b="1" dirty="0" smtClean="0">
                <a:latin typeface="+mn-lt"/>
              </a:rPr>
              <a:t>10.1.B</a:t>
            </a:r>
            <a:r>
              <a:rPr lang="pl-PL" sz="2600" dirty="0" smtClean="0">
                <a:latin typeface="+mn-lt"/>
              </a:rPr>
              <a:t> </a:t>
            </a:r>
            <a:r>
              <a:rPr lang="pl-PL" sz="2600" b="1" dirty="0" smtClean="0">
                <a:latin typeface="+mn-lt"/>
              </a:rPr>
              <a:t>może być realizowany samodzielnie</a:t>
            </a:r>
            <a:r>
              <a:rPr lang="pl-PL" sz="2600" dirty="0" smtClean="0">
                <a:latin typeface="+mn-lt"/>
              </a:rPr>
              <a:t>, </a:t>
            </a:r>
            <a:r>
              <a:rPr lang="pl-PL" sz="2600" b="1" dirty="0" smtClean="0">
                <a:latin typeface="+mn-lt"/>
              </a:rPr>
              <a:t>o ile wiodące i dominujące wsparcie</a:t>
            </a:r>
            <a:r>
              <a:rPr lang="pl-PL" sz="2600" dirty="0" smtClean="0">
                <a:latin typeface="+mn-lt"/>
              </a:rPr>
              <a:t> (zarówno merytorycznie, jak i finansowo) </a:t>
            </a:r>
            <a:r>
              <a:rPr lang="pl-PL" sz="2600" b="1" dirty="0" smtClean="0">
                <a:latin typeface="+mn-lt"/>
              </a:rPr>
              <a:t>skierowane jest do dzieci </a:t>
            </a:r>
            <a:br>
              <a:rPr lang="pl-PL" sz="2600" b="1" dirty="0" smtClean="0">
                <a:latin typeface="+mn-lt"/>
              </a:rPr>
            </a:br>
            <a:r>
              <a:rPr lang="pl-PL" sz="2600" b="1" dirty="0" smtClean="0">
                <a:latin typeface="+mn-lt"/>
              </a:rPr>
              <a:t>z </a:t>
            </a:r>
            <a:r>
              <a:rPr lang="pl-PL" sz="2600" b="1" dirty="0" err="1" smtClean="0">
                <a:latin typeface="+mn-lt"/>
              </a:rPr>
              <a:t>niepełnosprawnościami</a:t>
            </a:r>
            <a:r>
              <a:rPr lang="pl-PL" sz="2600" b="1" dirty="0" smtClean="0">
                <a:latin typeface="+mn-lt"/>
              </a:rPr>
              <a:t>.</a:t>
            </a:r>
            <a:r>
              <a:rPr lang="pl-PL" sz="2600" dirty="0" smtClean="0">
                <a:latin typeface="+mn-lt"/>
              </a:rPr>
              <a:t> Elementem takiego projektu może być dostosowanie istniejących miejsc przedszkolnych do potrzeb dzieci z </a:t>
            </a:r>
            <a:r>
              <a:rPr lang="pl-PL" sz="2600" dirty="0" err="1" smtClean="0">
                <a:latin typeface="+mn-lt"/>
              </a:rPr>
              <a:t>niepełnosprawnościami</a:t>
            </a:r>
            <a:r>
              <a:rPr lang="pl-PL" sz="2600" dirty="0" smtClean="0">
                <a:latin typeface="+mn-lt"/>
              </a:rPr>
              <a:t> </a:t>
            </a:r>
            <a:br>
              <a:rPr lang="pl-PL" sz="2600" dirty="0" smtClean="0">
                <a:latin typeface="+mn-lt"/>
              </a:rPr>
            </a:br>
            <a:r>
              <a:rPr lang="pl-PL" sz="2600" dirty="0" smtClean="0">
                <a:latin typeface="+mn-lt"/>
              </a:rPr>
              <a:t>(bez konieczności zwiększenia liczby miejsc przedszkolnych podlegających pod dany organ prowadzący). </a:t>
            </a:r>
          </a:p>
          <a:p>
            <a:pPr algn="just"/>
            <a:r>
              <a:rPr lang="pl-PL" sz="2600" dirty="0" smtClean="0">
                <a:latin typeface="+mn-lt"/>
              </a:rPr>
              <a:t> </a:t>
            </a:r>
          </a:p>
          <a:p>
            <a:pPr algn="just"/>
            <a:r>
              <a:rPr lang="pl-PL" sz="2600" dirty="0" smtClean="0">
                <a:latin typeface="+mn-lt"/>
              </a:rPr>
              <a:t>Typ projektu </a:t>
            </a:r>
            <a:r>
              <a:rPr lang="pl-PL" sz="2600" b="1" dirty="0" smtClean="0">
                <a:latin typeface="+mn-lt"/>
              </a:rPr>
              <a:t>10.1.C</a:t>
            </a:r>
            <a:r>
              <a:rPr lang="pl-PL" sz="2600" dirty="0" smtClean="0">
                <a:latin typeface="+mn-lt"/>
              </a:rPr>
              <a:t> nie może być realizowany samodzielnie. Może stanowić </a:t>
            </a:r>
            <a:r>
              <a:rPr lang="pl-PL" sz="2600" b="1" dirty="0" smtClean="0">
                <a:latin typeface="+mn-lt"/>
              </a:rPr>
              <a:t>uzupełnienie pozostałych typów projektów</a:t>
            </a:r>
            <a:r>
              <a:rPr lang="pl-PL" sz="2600" dirty="0" smtClean="0">
                <a:latin typeface="+mn-lt"/>
              </a:rPr>
              <a:t>. Oznacza to, że formy wsparcia możliwe do realizacji </a:t>
            </a:r>
            <a:br>
              <a:rPr lang="pl-PL" sz="2600" dirty="0" smtClean="0">
                <a:latin typeface="+mn-lt"/>
              </a:rPr>
            </a:br>
            <a:r>
              <a:rPr lang="pl-PL" sz="2600" dirty="0" smtClean="0">
                <a:latin typeface="+mn-lt"/>
              </a:rPr>
              <a:t>w ramach typu 10.1.C nie mogą stanowić dominującego wsparcia w ramach projektu (zarówno merytorycznie, jak i finansowo).</a:t>
            </a:r>
          </a:p>
          <a:p>
            <a:pPr algn="just"/>
            <a:endParaRPr lang="pl-PL" sz="2100" dirty="0" smtClean="0">
              <a:latin typeface="+mn-lt"/>
            </a:endParaRPr>
          </a:p>
          <a:p>
            <a:pPr algn="just"/>
            <a:r>
              <a:rPr lang="pl-PL" sz="2100" dirty="0" smtClean="0">
                <a:solidFill>
                  <a:srgbClr val="FF0000"/>
                </a:solidFill>
                <a:latin typeface="+mn-lt"/>
              </a:rPr>
              <a:t>A; </a:t>
            </a:r>
            <a:r>
              <a:rPr lang="pl-PL" sz="2100" dirty="0" err="1" smtClean="0">
                <a:solidFill>
                  <a:srgbClr val="FF0000"/>
                </a:solidFill>
                <a:latin typeface="+mn-lt"/>
              </a:rPr>
              <a:t>A+B</a:t>
            </a:r>
            <a:r>
              <a:rPr lang="pl-PL" sz="2100" dirty="0" smtClean="0">
                <a:solidFill>
                  <a:srgbClr val="FF0000"/>
                </a:solidFill>
                <a:latin typeface="+mn-lt"/>
              </a:rPr>
              <a:t>; </a:t>
            </a:r>
            <a:r>
              <a:rPr lang="pl-PL" sz="2100" dirty="0" err="1" smtClean="0">
                <a:solidFill>
                  <a:srgbClr val="FF0000"/>
                </a:solidFill>
                <a:latin typeface="+mn-lt"/>
              </a:rPr>
              <a:t>A+C</a:t>
            </a:r>
            <a:r>
              <a:rPr lang="pl-PL" sz="2100" dirty="0" smtClean="0">
                <a:solidFill>
                  <a:srgbClr val="FF0000"/>
                </a:solidFill>
                <a:latin typeface="+mn-lt"/>
              </a:rPr>
              <a:t>; </a:t>
            </a:r>
            <a:r>
              <a:rPr lang="pl-PL" sz="2100" dirty="0" err="1" smtClean="0">
                <a:solidFill>
                  <a:srgbClr val="FF0000"/>
                </a:solidFill>
                <a:latin typeface="+mn-lt"/>
              </a:rPr>
              <a:t>A+B+C</a:t>
            </a:r>
            <a:r>
              <a:rPr lang="pl-PL" sz="2100" dirty="0" smtClean="0">
                <a:solidFill>
                  <a:srgbClr val="FF0000"/>
                </a:solidFill>
                <a:latin typeface="+mn-lt"/>
              </a:rPr>
              <a:t>;</a:t>
            </a:r>
          </a:p>
          <a:p>
            <a:pPr algn="just"/>
            <a:r>
              <a:rPr lang="pl-PL" sz="2100" dirty="0" smtClean="0">
                <a:solidFill>
                  <a:srgbClr val="FF0000"/>
                </a:solidFill>
                <a:latin typeface="+mn-lt"/>
              </a:rPr>
              <a:t>B skierowane do dzieci z </a:t>
            </a:r>
            <a:r>
              <a:rPr lang="pl-PL" sz="2100" dirty="0" err="1" smtClean="0">
                <a:solidFill>
                  <a:srgbClr val="FF0000"/>
                </a:solidFill>
                <a:latin typeface="+mn-lt"/>
              </a:rPr>
              <a:t>niepełnosprawnościami</a:t>
            </a:r>
            <a:r>
              <a:rPr lang="pl-PL" sz="2100" dirty="0" smtClean="0">
                <a:solidFill>
                  <a:srgbClr val="FF0000"/>
                </a:solidFill>
                <a:latin typeface="+mn-lt"/>
              </a:rPr>
              <a:t> </a:t>
            </a:r>
          </a:p>
          <a:p>
            <a:pPr algn="just"/>
            <a:r>
              <a:rPr lang="pl-PL" sz="2100" dirty="0" smtClean="0">
                <a:solidFill>
                  <a:srgbClr val="FF0000"/>
                </a:solidFill>
                <a:latin typeface="+mn-lt"/>
              </a:rPr>
              <a:t>B skierowane do dzieci z </a:t>
            </a:r>
            <a:r>
              <a:rPr lang="pl-PL" sz="2100" dirty="0" err="1" smtClean="0">
                <a:solidFill>
                  <a:srgbClr val="FF0000"/>
                </a:solidFill>
                <a:latin typeface="+mn-lt"/>
              </a:rPr>
              <a:t>niepełnosprawnościami</a:t>
            </a:r>
            <a:r>
              <a:rPr lang="pl-PL" sz="2100" dirty="0" smtClean="0">
                <a:solidFill>
                  <a:srgbClr val="FF0000"/>
                </a:solidFill>
                <a:latin typeface="+mn-lt"/>
              </a:rPr>
              <a:t> + C</a:t>
            </a:r>
          </a:p>
          <a:p>
            <a:pPr algn="just"/>
            <a:endParaRPr lang="pl-PL" sz="1700" dirty="0" smtClean="0">
              <a:latin typeface="+mn-lt"/>
            </a:endParaRP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p14="http://schemas.microsoft.com/office/powerpoint/2010/main" xmlns="" val="2175980422"/>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8620</TotalTime>
  <Words>5851</Words>
  <Application>Microsoft Office PowerPoint</Application>
  <PresentationFormat>Pokaz na ekranie (4:3)</PresentationFormat>
  <Paragraphs>1123</Paragraphs>
  <Slides>76</Slides>
  <Notes>69</Notes>
  <HiddenSlides>0</HiddenSlides>
  <MMClips>0</MMClips>
  <ScaleCrop>false</ScaleCrop>
  <HeadingPairs>
    <vt:vector size="4" baseType="variant">
      <vt:variant>
        <vt:lpstr>Motyw</vt:lpstr>
      </vt:variant>
      <vt:variant>
        <vt:i4>1</vt:i4>
      </vt:variant>
      <vt:variant>
        <vt:lpstr>Tytuły slajdów</vt:lpstr>
      </vt:variant>
      <vt:variant>
        <vt:i4>76</vt:i4>
      </vt:variant>
    </vt:vector>
  </HeadingPairs>
  <TitlesOfParts>
    <vt:vector size="77" baseType="lpstr">
      <vt:lpstr>plik</vt:lpstr>
      <vt:lpstr>Slajd 1</vt:lpstr>
      <vt:lpstr>Slajd 2</vt:lpstr>
      <vt:lpstr>Kwota środków europejskich przeznaczona na konkurs</vt:lpstr>
      <vt:lpstr>Slajd 4</vt:lpstr>
      <vt:lpstr>Slajd 5</vt:lpstr>
      <vt:lpstr>Slajd 6</vt:lpstr>
      <vt:lpstr>Slajd 7</vt:lpstr>
      <vt:lpstr>Przedmiot konkursu</vt:lpstr>
      <vt:lpstr>Możliwości łączenia typów projektów</vt:lpstr>
      <vt:lpstr>TYP A - nowe miejsca przedszkolne</vt:lpstr>
      <vt:lpstr>Diagnoza zapotrzebowania  na nowe miejsca przedszkolne</vt:lpstr>
      <vt:lpstr>Oświadczenie dotyczące diagnozy</vt:lpstr>
      <vt:lpstr>Nowe miejsca przedszkolne</vt:lpstr>
      <vt:lpstr>Trwałość nowych miejsc przedszkolnych</vt:lpstr>
      <vt:lpstr>Wydatki na nowe miejsca przedszkolne</vt:lpstr>
      <vt:lpstr>Wydatki na nowe miejsca przedszkolne cd.</vt:lpstr>
      <vt:lpstr>Działalność bieżąca</vt:lpstr>
      <vt:lpstr>Typ B - dodatkowe zajęcia edukacyjne i specjalistyczne</vt:lpstr>
      <vt:lpstr>Zajęcia rozwijające kompetencje kluczowe</vt:lpstr>
      <vt:lpstr>Diagnoza w zakresie zapotrzebowania  na dodatkowe zajęcia</vt:lpstr>
      <vt:lpstr>Dla kogo zajęcia dodatkowe?</vt:lpstr>
      <vt:lpstr>Kiedy realizować dodatkowe zajęcia edukacyjne i specjalistyczne?</vt:lpstr>
      <vt:lpstr>Dodatkowe zajęcia edukacyjne i specjalistyczne - warunki</vt:lpstr>
      <vt:lpstr>Typ C - doskonalenie umiejętności, kompetencji lub kwalifikacji nauczycieli</vt:lpstr>
      <vt:lpstr>Diagnoza przygotowania nauczycieli do pracy z dziećmi w wieku przedszkolnym</vt:lpstr>
      <vt:lpstr>Wskaźniki w ramach Działania 10.1</vt:lpstr>
      <vt:lpstr>3 wskaźniki produktu</vt:lpstr>
      <vt:lpstr>Slajd 28</vt:lpstr>
      <vt:lpstr>1 Wskaźnik rezultatu bezpośredniego</vt:lpstr>
      <vt:lpstr>Slajd 30</vt:lpstr>
      <vt:lpstr>Wskaźniki projektowe</vt:lpstr>
      <vt:lpstr>3 kryteria dostępu</vt:lpstr>
      <vt:lpstr>kryteria dostępu cd.</vt:lpstr>
      <vt:lpstr>kryteria dostępu cd.</vt:lpstr>
      <vt:lpstr>Kryteria formalne – 11 kryteriów szczegółowo opisane w Załączniku nr 1  </vt:lpstr>
      <vt:lpstr>Kryteria formalne cd.</vt:lpstr>
      <vt:lpstr>Slajd 37</vt:lpstr>
      <vt:lpstr>Kryteria formalne cd.</vt:lpstr>
      <vt:lpstr>Kryteria formalne cd.</vt:lpstr>
      <vt:lpstr>Kryteria formalne cd.</vt:lpstr>
      <vt:lpstr>Kryteria formalne cd.</vt:lpstr>
      <vt:lpstr>Slajd 42</vt:lpstr>
      <vt:lpstr>Kryteria formalne cd.</vt:lpstr>
      <vt:lpstr>4 KRYTERIA HORYZONTALNE</vt:lpstr>
      <vt:lpstr>11 KRYTERIÓW MERYTORYCZNYCH</vt:lpstr>
      <vt:lpstr>11 KRYTERIÓW MERYTORYCZNYCH</vt:lpstr>
      <vt:lpstr>11 KRYTERIÓW MERYTORYCZNYCH</vt:lpstr>
      <vt:lpstr>11 KRYTERIÓW MERYTORYCZNYCH</vt:lpstr>
      <vt:lpstr>11 KRYTERIÓW MERYTORYCZNYCH</vt:lpstr>
      <vt:lpstr>11 KRYTERIÓW MERYTORYCZNYCH</vt:lpstr>
      <vt:lpstr>11 KRYTERIÓW MERYTORYCZNYCH</vt:lpstr>
      <vt:lpstr>11 KRYTERIÓW MERYTORYCZNYCH</vt:lpstr>
      <vt:lpstr>1 KRYTERIUM NA ETAPIE NEGOCJACJI</vt:lpstr>
      <vt:lpstr>CROSS-FINANCING</vt:lpstr>
      <vt:lpstr>ŚRODKI TRWAŁE</vt:lpstr>
      <vt:lpstr>ŚRODKI TRWAŁE</vt:lpstr>
      <vt:lpstr>KLAUZULE SPOŁECZNE</vt:lpstr>
      <vt:lpstr>Slajd 58</vt:lpstr>
      <vt:lpstr>Slajd 59</vt:lpstr>
      <vt:lpstr>Slajd 60</vt:lpstr>
      <vt:lpstr>Slajd 61</vt:lpstr>
      <vt:lpstr>Slajd 62</vt:lpstr>
      <vt:lpstr>Slajd 63</vt:lpstr>
      <vt:lpstr>Slajd 64</vt:lpstr>
      <vt:lpstr>Slajd 65</vt:lpstr>
      <vt:lpstr>Slajd 66</vt:lpstr>
      <vt:lpstr>Slajd 67</vt:lpstr>
      <vt:lpstr>Slajd 68</vt:lpstr>
      <vt:lpstr>Slajd 69</vt:lpstr>
      <vt:lpstr>Slajd 70</vt:lpstr>
      <vt:lpstr>Slajd 71</vt:lpstr>
      <vt:lpstr>Slajd 72</vt:lpstr>
      <vt:lpstr>Slajd 73</vt:lpstr>
      <vt:lpstr>Slajd 74</vt:lpstr>
      <vt:lpstr>Slajd 75</vt:lpstr>
      <vt:lpstr>Slajd 76</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dszafko</cp:lastModifiedBy>
  <cp:revision>809</cp:revision>
  <cp:lastPrinted>2015-09-17T13:52:11Z</cp:lastPrinted>
  <dcterms:created xsi:type="dcterms:W3CDTF">2010-12-31T07:04:34Z</dcterms:created>
  <dcterms:modified xsi:type="dcterms:W3CDTF">2017-12-11T07:15:42Z</dcterms:modified>
</cp:coreProperties>
</file>