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diagrams/colors11.xml" ContentType="application/vnd.openxmlformats-officedocument.drawingml.diagramColors+xml"/>
  <Override PartName="/ppt/slides/slide25.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diagrams/layout5.xml" ContentType="application/vnd.openxmlformats-officedocument.drawingml.diagramLayout+xml"/>
  <Override PartName="/ppt/diagrams/data6.xml" ContentType="application/vnd.openxmlformats-officedocument.drawingml.diagramData+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diagrams/colors8.xml" ContentType="application/vnd.openxmlformats-officedocument.drawingml.diagramColors+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diagrams/drawing3.xml" ContentType="application/vnd.ms-office.drawingml.diagramDrawing+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diagrams/layout6.xml" ContentType="application/vnd.openxmlformats-officedocument.drawingml.diagramLayout+xml"/>
  <Override PartName="/ppt/diagrams/data10.xml" ContentType="application/vnd.openxmlformats-officedocument.drawingml.diagramData+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diagrams/data7.xml" ContentType="application/vnd.openxmlformats-officedocument.drawingml.diagramData+xml"/>
  <Override PartName="/ppt/diagrams/colors9.xml" ContentType="application/vnd.openxmlformats-officedocument.drawingml.diagramColors+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diagrams/layout2.xml" ContentType="application/vnd.openxmlformats-officedocument.drawingml.diagramLayout+xml"/>
  <Override PartName="/ppt/notesSlides/notesSlide31.xml" ContentType="application/vnd.openxmlformats-officedocument.presentationml.notesSlide+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diagrams/layout11.xml" ContentType="application/vnd.openxmlformats-officedocument.drawingml.diagram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diagrams/drawing1.xml" ContentType="application/vnd.ms-office.drawingml.diagramDrawing+xml"/>
  <Override PartName="/ppt/diagrams/colors10.xml" ContentType="application/vnd.openxmlformats-officedocument.drawingml.diagramColors+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diagrams/quickStyle1.xml" ContentType="application/vnd.openxmlformats-officedocument.drawingml.diagramStyle+xml"/>
  <Override PartName="/ppt/notesSlides/notesSlide37.xml" ContentType="application/vnd.openxmlformats-officedocument.presentationml.notesSlide+xml"/>
  <Override PartName="/ppt/diagrams/layout8.xml" ContentType="application/vnd.openxmlformats-officedocument.drawingml.diagramLayout+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diagrams/data9.xml" ContentType="application/vnd.openxmlformats-officedocument.drawingml.diagramData+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diagrams/layout4.xml" ContentType="application/vnd.openxmlformats-officedocument.drawingml.diagramLayout+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notesSlides/notesSlide40.xml" ContentType="application/vnd.openxmlformats-officedocument.presentationml.notesSlide+xml"/>
  <Override PartName="/ppt/notesSlides/notesSlide6.xml" ContentType="application/vnd.openxmlformats-officedocument.presentationml.notesSlide+xml"/>
  <Override PartName="/ppt/diagrams/drawing6.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slides/slide29.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43.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72" r:id="rId1"/>
  </p:sldMasterIdLst>
  <p:notesMasterIdLst>
    <p:notesMasterId r:id="rId66"/>
  </p:notesMasterIdLst>
  <p:handoutMasterIdLst>
    <p:handoutMasterId r:id="rId67"/>
  </p:handoutMasterIdLst>
  <p:sldIdLst>
    <p:sldId id="373" r:id="rId2"/>
    <p:sldId id="561" r:id="rId3"/>
    <p:sldId id="565" r:id="rId4"/>
    <p:sldId id="642" r:id="rId5"/>
    <p:sldId id="626" r:id="rId6"/>
    <p:sldId id="643" r:id="rId7"/>
    <p:sldId id="627" r:id="rId8"/>
    <p:sldId id="563" r:id="rId9"/>
    <p:sldId id="570" r:id="rId10"/>
    <p:sldId id="571" r:id="rId11"/>
    <p:sldId id="602" r:id="rId12"/>
    <p:sldId id="625" r:id="rId13"/>
    <p:sldId id="603" r:id="rId14"/>
    <p:sldId id="651" r:id="rId15"/>
    <p:sldId id="604" r:id="rId16"/>
    <p:sldId id="649" r:id="rId17"/>
    <p:sldId id="650" r:id="rId18"/>
    <p:sldId id="605" r:id="rId19"/>
    <p:sldId id="606" r:id="rId20"/>
    <p:sldId id="607" r:id="rId21"/>
    <p:sldId id="608" r:id="rId22"/>
    <p:sldId id="609" r:id="rId23"/>
    <p:sldId id="610" r:id="rId24"/>
    <p:sldId id="612" r:id="rId25"/>
    <p:sldId id="652" r:id="rId26"/>
    <p:sldId id="644" r:id="rId27"/>
    <p:sldId id="572" r:id="rId28"/>
    <p:sldId id="615" r:id="rId29"/>
    <p:sldId id="635" r:id="rId30"/>
    <p:sldId id="653" r:id="rId31"/>
    <p:sldId id="645" r:id="rId32"/>
    <p:sldId id="632" r:id="rId33"/>
    <p:sldId id="633" r:id="rId34"/>
    <p:sldId id="634" r:id="rId35"/>
    <p:sldId id="636" r:id="rId36"/>
    <p:sldId id="637" r:id="rId37"/>
    <p:sldId id="654" r:id="rId38"/>
    <p:sldId id="638" r:id="rId39"/>
    <p:sldId id="639" r:id="rId40"/>
    <p:sldId id="640" r:id="rId41"/>
    <p:sldId id="641" r:id="rId42"/>
    <p:sldId id="656" r:id="rId43"/>
    <p:sldId id="655" r:id="rId44"/>
    <p:sldId id="657" r:id="rId45"/>
    <p:sldId id="667" r:id="rId46"/>
    <p:sldId id="668" r:id="rId47"/>
    <p:sldId id="669" r:id="rId48"/>
    <p:sldId id="670" r:id="rId49"/>
    <p:sldId id="671" r:id="rId50"/>
    <p:sldId id="672" r:id="rId51"/>
    <p:sldId id="662" r:id="rId52"/>
    <p:sldId id="674" r:id="rId53"/>
    <p:sldId id="675" r:id="rId54"/>
    <p:sldId id="680" r:id="rId55"/>
    <p:sldId id="681" r:id="rId56"/>
    <p:sldId id="666" r:id="rId57"/>
    <p:sldId id="676" r:id="rId58"/>
    <p:sldId id="677" r:id="rId59"/>
    <p:sldId id="678" r:id="rId60"/>
    <p:sldId id="679" r:id="rId61"/>
    <p:sldId id="629" r:id="rId62"/>
    <p:sldId id="600" r:id="rId63"/>
    <p:sldId id="601" r:id="rId64"/>
    <p:sldId id="520" r:id="rId65"/>
  </p:sldIdLst>
  <p:sldSz cx="9144000" cy="6858000" type="screen4x3"/>
  <p:notesSz cx="6797675" cy="9926638"/>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in Bora" initials="MB" lastIdx="3" clrIdx="0">
    <p:extLst>
      <p:ext uri="{19B8F6BF-5375-455C-9EA6-DF929625EA0E}">
        <p15:presenceInfo xmlns="" xmlns:p15="http://schemas.microsoft.com/office/powerpoint/2012/main" userId="S-1-5-21-993268263-2097026863-2477634896-35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4C51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 pośredni 1 — Ak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Styl pośredni 1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31" autoAdjust="0"/>
    <p:restoredTop sz="85995" autoAdjust="0"/>
  </p:normalViewPr>
  <p:slideViewPr>
    <p:cSldViewPr>
      <p:cViewPr varScale="1">
        <p:scale>
          <a:sx n="93" d="100"/>
          <a:sy n="93" d="100"/>
        </p:scale>
        <p:origin x="-64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350"/>
    </p:cViewPr>
  </p:sorterViewPr>
  <p:notesViewPr>
    <p:cSldViewPr>
      <p:cViewPr varScale="1">
        <p:scale>
          <a:sx n="82" d="100"/>
          <a:sy n="82" d="100"/>
        </p:scale>
        <p:origin x="3972" y="84"/>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diagrams/_rels/data11.xml.rels><?xml version="1.0" encoding="UTF-8" standalone="yes"?>
<Relationships xmlns="http://schemas.openxmlformats.org/package/2006/relationships"><Relationship Id="rId1" Type="http://schemas.openxmlformats.org/officeDocument/2006/relationships/hyperlink" Target="http://www.generator-efs.dolnyslask.pl/" TargetMode="External"/></Relationships>
</file>

<file path=ppt/diagrams/_rels/drawing11.xml.rels><?xml version="1.0" encoding="UTF-8" standalone="yes"?>
<Relationships xmlns="http://schemas.openxmlformats.org/package/2006/relationships"><Relationship Id="rId1" Type="http://schemas.openxmlformats.org/officeDocument/2006/relationships/hyperlink" Target="http://www.generator-efs.dolnyslask.pl/"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smtClean="0">
              <a:solidFill>
                <a:schemeClr val="tx1"/>
              </a:solidFill>
            </a:rPr>
            <a:t>1. WSKAŹNIK PRODUKTU</a:t>
          </a:r>
        </a:p>
        <a:p>
          <a:pPr algn="ctr"/>
          <a:r>
            <a:rPr lang="pl-PL" sz="1600" b="1" dirty="0" smtClean="0">
              <a:solidFill>
                <a:schemeClr val="tx1"/>
              </a:solidFill>
            </a:rPr>
            <a:t>Liczba miejsc wychowania przedszkolnego dofinansowanych w programie</a:t>
          </a:r>
          <a:r>
            <a:rPr lang="pl-PL" sz="1600" b="1" dirty="0" smtClean="0"/>
            <a:t> </a:t>
          </a:r>
          <a:br>
            <a:rPr lang="pl-PL" sz="1600" b="1" dirty="0" smtClean="0"/>
          </a:br>
          <a:endParaRPr lang="pl-PL" sz="1600" b="1"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smtClean="0"/>
            <a:t>Liczba nowoutworzonych miejsc dla dzieci w ośrodkach wychowania przedszkolnego (tj. w przedszkolach, oddziałach przedszkolnych przy szkołach podstawowych, innych formach wychowania przedszkolnego), w istniejącej bazie oświatowej, </a:t>
          </a:r>
          <a:br>
            <a:rPr lang="pl-PL" sz="1200" b="1" dirty="0" smtClean="0"/>
          </a:br>
          <a:r>
            <a:rPr lang="pl-PL" sz="1200" b="1" dirty="0" smtClean="0"/>
            <a:t>w nowej bazie lokalowej.</a:t>
          </a:r>
          <a:endParaRPr lang="pl-PL" sz="1200" b="1" dirty="0"/>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200" b="1" dirty="0" smtClean="0"/>
            <a:t>Liczba dzieci, które zostały objęte wsparciem bezpośrednim </a:t>
          </a:r>
          <a:br>
            <a:rPr lang="pl-PL" sz="1200" b="1" dirty="0" smtClean="0"/>
          </a:br>
          <a:r>
            <a:rPr lang="pl-PL" sz="1200" b="1" dirty="0" smtClean="0"/>
            <a:t>w postaci </a:t>
          </a:r>
          <a:r>
            <a:rPr lang="pl-PL" sz="1200" b="1" u="sng" dirty="0" smtClean="0"/>
            <a:t>dodatkowych zajęć.</a:t>
          </a:r>
          <a:endParaRPr lang="pl-PL" sz="1400" b="1" u="sng" dirty="0">
            <a:solidFill>
              <a:srgbClr val="B466E0"/>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u="sng" dirty="0" smtClean="0">
              <a:solidFill>
                <a:schemeClr val="tx1"/>
              </a:solidFill>
            </a:rPr>
            <a:t>2. WSKAŹNIK PRODUKTU</a:t>
          </a:r>
        </a:p>
        <a:p>
          <a:r>
            <a:rPr lang="pl-PL" sz="1600" b="1" dirty="0" smtClean="0">
              <a:solidFill>
                <a:schemeClr val="tx1"/>
              </a:solidFill>
            </a:rPr>
            <a:t>Liczba dzieci objętych w ramach programu dodatkowymi zajęciami zwiększającymi ich szanse edukacyjne w edukacji przedszkolnej</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D8146F93-3F7C-4D62-8C15-E777927E6CF9}">
      <dgm:prSet phldrT="[Tekst]" custT="1"/>
      <dgm:spPr>
        <a:solidFill>
          <a:srgbClr val="FFC000">
            <a:alpha val="90000"/>
          </a:srgbClr>
        </a:solidFill>
        <a:ln>
          <a:solidFill>
            <a:srgbClr val="FFC000">
              <a:alpha val="90000"/>
            </a:srgbClr>
          </a:solidFill>
        </a:ln>
      </dgm:spPr>
      <dgm:t>
        <a:bodyPr/>
        <a:lstStyle/>
        <a:p>
          <a:pPr algn="just"/>
          <a:r>
            <a:rPr lang="pl-PL" sz="1200" b="1" dirty="0" smtClean="0"/>
            <a:t>Wskaźnik jest wykazywany, gdy w ramach projektu przewidziano rozszerzenie oferty placówki przedszkolnej o dodatkowe zajęcia zwiększające szanse edukacyjne dzieci, tj.:</a:t>
          </a:r>
          <a:endParaRPr lang="pl-PL" sz="1400" b="1" dirty="0">
            <a:solidFill>
              <a:srgbClr val="B466E0"/>
            </a:solidFill>
          </a:endParaRPr>
        </a:p>
      </dgm:t>
    </dgm:pt>
    <dgm:pt modelId="{8D04141F-7B43-4A13-948C-2FE9E145D5E7}" type="parTrans" cxnId="{14A4EF4C-18D5-4F70-9D23-077085530576}">
      <dgm:prSet/>
      <dgm:spPr/>
    </dgm:pt>
    <dgm:pt modelId="{B54C8841-E689-441A-B95A-0C2D41891155}" type="sibTrans" cxnId="{14A4EF4C-18D5-4F70-9D23-077085530576}">
      <dgm:prSet/>
      <dgm:spPr/>
    </dgm:pt>
    <dgm:pt modelId="{F44F74EF-A8D7-4F70-BA81-0642EDB4CB7E}">
      <dgm:prSet phldrT="[Tekst]" custT="1"/>
      <dgm:spPr>
        <a:solidFill>
          <a:srgbClr val="FFC000">
            <a:alpha val="90000"/>
          </a:srgbClr>
        </a:solidFill>
        <a:ln>
          <a:solidFill>
            <a:srgbClr val="FFC000">
              <a:alpha val="90000"/>
            </a:srgbClr>
          </a:solidFill>
        </a:ln>
      </dgm:spPr>
      <dgm:t>
        <a:bodyPr/>
        <a:lstStyle/>
        <a:p>
          <a:pPr algn="just"/>
          <a:r>
            <a:rPr lang="pl-PL" sz="1200" b="1" dirty="0" smtClean="0"/>
            <a:t> realizowane w celu wyrównania stwierdzonych deficytów (np. zajęcia z logopedą, psychologiem, pedagogiem i terapeutą itp.),</a:t>
          </a:r>
          <a:endParaRPr lang="pl-PL" sz="1400" b="1" dirty="0">
            <a:solidFill>
              <a:srgbClr val="B466E0"/>
            </a:solidFill>
          </a:endParaRPr>
        </a:p>
      </dgm:t>
    </dgm:pt>
    <dgm:pt modelId="{31A3516F-6CF6-4D28-AF80-0D440B205335}" type="parTrans" cxnId="{8E61AA5F-6A38-47A9-AE47-61BC6C1710B4}">
      <dgm:prSet/>
      <dgm:spPr/>
    </dgm:pt>
    <dgm:pt modelId="{636273FB-5B56-4939-9DB7-AC035D6C3405}" type="sibTrans" cxnId="{8E61AA5F-6A38-47A9-AE47-61BC6C1710B4}">
      <dgm:prSet/>
      <dgm:spPr/>
    </dgm:pt>
    <dgm:pt modelId="{21FB544C-15EB-4A29-8277-A14ACE9AFA6F}">
      <dgm:prSet phldrT="[Tekst]" custT="1"/>
      <dgm:spPr>
        <a:solidFill>
          <a:srgbClr val="FFC000">
            <a:alpha val="90000"/>
          </a:srgbClr>
        </a:solidFill>
        <a:ln>
          <a:solidFill>
            <a:srgbClr val="FFC000">
              <a:alpha val="90000"/>
            </a:srgbClr>
          </a:solidFill>
        </a:ln>
      </dgm:spPr>
      <dgm:t>
        <a:bodyPr/>
        <a:lstStyle/>
        <a:p>
          <a:pPr algn="just"/>
          <a:r>
            <a:rPr lang="pl-PL" sz="1200" b="1" dirty="0" smtClean="0"/>
            <a:t>realizowane w celu podnoszenia jakości edukacji przedszkolnej</a:t>
          </a:r>
          <a:r>
            <a:rPr lang="pl-PL" sz="1400" dirty="0" smtClean="0"/>
            <a:t>.</a:t>
          </a:r>
          <a:endParaRPr lang="pl-PL" sz="1400" b="1" dirty="0">
            <a:solidFill>
              <a:srgbClr val="B466E0"/>
            </a:solidFill>
          </a:endParaRPr>
        </a:p>
      </dgm:t>
    </dgm:pt>
    <dgm:pt modelId="{26468805-6CA7-4348-ADF9-2F6C38D801A2}" type="parTrans" cxnId="{00CB85A6-EDE9-4961-8CDD-3B2D62DD4618}">
      <dgm:prSet/>
      <dgm:spPr/>
    </dgm:pt>
    <dgm:pt modelId="{C5402180-5FFB-4379-93C4-363A0A77F6B7}" type="sibTrans" cxnId="{00CB85A6-EDE9-4961-8CDD-3B2D62DD4618}">
      <dgm:prSet/>
      <dgm:spPr/>
    </dgm:pt>
    <dgm:pt modelId="{314B7957-9B97-42D1-80EB-87195D0C919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smtClean="0"/>
            <a:t>Wskaźnik jest wykazywany, gdy w ramach projektu przewidziano utworzenie miejsca wychowania przedszkolnego lub </a:t>
          </a:r>
          <a:r>
            <a:rPr lang="pl-PL" sz="1200" b="1" u="sng" dirty="0" smtClean="0"/>
            <a:t>dostosowanie istniejącego miejsca do potrzeb dzieci z </a:t>
          </a:r>
          <a:r>
            <a:rPr lang="pl-PL" sz="1200" b="1" u="sng" dirty="0" err="1" smtClean="0"/>
            <a:t>niepełnosprawnościami</a:t>
          </a:r>
          <a:r>
            <a:rPr lang="pl-PL" sz="1200" b="1" u="sng" dirty="0" smtClean="0"/>
            <a:t>. </a:t>
          </a:r>
          <a:endParaRPr lang="pl-PL" sz="1200" b="1" u="sng" dirty="0"/>
        </a:p>
      </dgm:t>
    </dgm:pt>
    <dgm:pt modelId="{60F4FF30-18AC-40BD-9061-C5A2E406EC7E}" type="parTrans" cxnId="{13960333-BA41-4C6C-B740-2770266E1F61}">
      <dgm:prSet/>
      <dgm:spPr/>
    </dgm:pt>
    <dgm:pt modelId="{A65DA0E6-64B6-4BD0-91D8-9F0FDD8FE2B0}" type="sibTrans" cxnId="{13960333-BA41-4C6C-B740-2770266E1F61}">
      <dgm:prSet/>
      <dgm:spPr/>
    </dgm:pt>
    <dgm:pt modelId="{9F01C9C6-08A7-4964-82CC-DF65D46B45DD}">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u="none" dirty="0" smtClean="0">
              <a:solidFill>
                <a:srgbClr val="FF0000"/>
              </a:solidFill>
            </a:rPr>
            <a:t>A lub B, w przypadku dostosowania miejsc przedszkolnych do potrzeb dzieci z </a:t>
          </a:r>
          <a:r>
            <a:rPr lang="pl-PL" sz="1200" b="1" u="none" dirty="0" err="1" smtClean="0">
              <a:solidFill>
                <a:srgbClr val="FF0000"/>
              </a:solidFill>
            </a:rPr>
            <a:t>niepełnosprawnościami</a:t>
          </a:r>
          <a:endParaRPr lang="pl-PL" sz="1200" b="1" u="none" dirty="0">
            <a:solidFill>
              <a:srgbClr val="FF0000"/>
            </a:solidFill>
          </a:endParaRPr>
        </a:p>
      </dgm:t>
    </dgm:pt>
    <dgm:pt modelId="{F696B6C8-AC31-4E09-B064-F9A68691B6EC}" type="parTrans" cxnId="{88EC3C3D-DADC-4D5D-B3C6-2BDD8DCC640A}">
      <dgm:prSet/>
      <dgm:spPr/>
    </dgm:pt>
    <dgm:pt modelId="{C8F0EF34-F5F3-41A9-AEAE-E3CF38D34CA8}" type="sibTrans" cxnId="{88EC3C3D-DADC-4D5D-B3C6-2BDD8DCC640A}">
      <dgm:prSet/>
      <dgm:spPr/>
    </dgm:pt>
    <dgm:pt modelId="{5FBC84B4-F218-40FC-8F76-73202B4B53CF}">
      <dgm:prSet phldrT="[Tekst]" custT="1"/>
      <dgm:spPr>
        <a:solidFill>
          <a:srgbClr val="FFC000">
            <a:alpha val="90000"/>
          </a:srgbClr>
        </a:solidFill>
        <a:ln>
          <a:solidFill>
            <a:srgbClr val="FFC000">
              <a:alpha val="90000"/>
            </a:srgbClr>
          </a:solidFill>
        </a:ln>
      </dgm:spPr>
      <dgm:t>
        <a:bodyPr/>
        <a:lstStyle/>
        <a:p>
          <a:pPr algn="just"/>
          <a:r>
            <a:rPr lang="pl-PL" sz="1400" b="1" dirty="0" smtClean="0">
              <a:solidFill>
                <a:srgbClr val="FF0000"/>
              </a:solidFill>
            </a:rPr>
            <a:t>B</a:t>
          </a:r>
          <a:endParaRPr lang="pl-PL" sz="1400" b="1" dirty="0">
            <a:solidFill>
              <a:srgbClr val="FF0000"/>
            </a:solidFill>
          </a:endParaRPr>
        </a:p>
      </dgm:t>
    </dgm:pt>
    <dgm:pt modelId="{9CBCFEF0-0495-427D-A94A-CF9BCCA51EA4}" type="parTrans" cxnId="{E9BB0D82-B089-410A-811C-33CE59AD4DC4}">
      <dgm:prSet/>
      <dgm:spPr/>
    </dgm:pt>
    <dgm:pt modelId="{63529F9E-D36E-4FA1-9AA9-3270C3887C8B}" type="sibTrans" cxnId="{E9BB0D82-B089-410A-811C-33CE59AD4DC4}">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00CB85A6-EDE9-4961-8CDD-3B2D62DD4618}" srcId="{D8146F93-3F7C-4D62-8C15-E777927E6CF9}" destId="{21FB544C-15EB-4A29-8277-A14ACE9AFA6F}" srcOrd="1" destOrd="0" parTransId="{26468805-6CA7-4348-ADF9-2F6C38D801A2}" sibTransId="{C5402180-5FFB-4379-93C4-363A0A77F6B7}"/>
    <dgm:cxn modelId="{D27CF2EF-7C6F-4F0D-A671-817AAB3D3C2D}" type="presOf" srcId="{5FBC84B4-F218-40FC-8F76-73202B4B53CF}" destId="{6057DA86-162F-440C-8D5E-0A6D86B8CF0F}" srcOrd="0" destOrd="4" presId="urn:microsoft.com/office/officeart/2005/8/layout/vList5"/>
    <dgm:cxn modelId="{E9BB0D82-B089-410A-811C-33CE59AD4DC4}" srcId="{9C158368-C9E0-4942-8526-5CE49BCD721C}" destId="{5FBC84B4-F218-40FC-8F76-73202B4B53CF}" srcOrd="2" destOrd="0" parTransId="{9CBCFEF0-0495-427D-A94A-CF9BCCA51EA4}" sibTransId="{63529F9E-D36E-4FA1-9AA9-3270C3887C8B}"/>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14A4EF4C-18D5-4F70-9D23-077085530576}" srcId="{9C158368-C9E0-4942-8526-5CE49BCD721C}" destId="{D8146F93-3F7C-4D62-8C15-E777927E6CF9}" srcOrd="1" destOrd="0" parTransId="{8D04141F-7B43-4A13-948C-2FE9E145D5E7}" sibTransId="{B54C8841-E689-441A-B95A-0C2D41891155}"/>
    <dgm:cxn modelId="{753030FA-4AC3-4656-973F-2F390F80562E}" type="presOf" srcId="{F44F74EF-A8D7-4F70-BA81-0642EDB4CB7E}" destId="{6057DA86-162F-440C-8D5E-0A6D86B8CF0F}" srcOrd="0" destOrd="2" presId="urn:microsoft.com/office/officeart/2005/8/layout/vList5"/>
    <dgm:cxn modelId="{8F4163A3-0B00-46B4-9C3B-2A47C180F3C4}" type="presOf" srcId="{1A53B528-4B73-4476-AAA3-DA53D8694E89}" destId="{A82570EB-9047-4C30-B34C-BC41F943A042}" srcOrd="0" destOrd="0" presId="urn:microsoft.com/office/officeart/2005/8/layout/vList5"/>
    <dgm:cxn modelId="{0F02213E-0440-42E7-8ECA-C823EC49799E}" type="presOf" srcId="{9C158368-C9E0-4942-8526-5CE49BCD721C}" destId="{EC26B3CA-5F55-4ED6-AEA1-83422FEC2FA3}" srcOrd="0" destOrd="0" presId="urn:microsoft.com/office/officeart/2005/8/layout/vList5"/>
    <dgm:cxn modelId="{BA88269F-B2F4-4219-972F-9829D540F447}" type="presOf" srcId="{DA6E603D-E34D-4EC6-B48D-740809166CA4}" destId="{6057DA86-162F-440C-8D5E-0A6D86B8CF0F}" srcOrd="0" destOrd="0" presId="urn:microsoft.com/office/officeart/2005/8/layout/vList5"/>
    <dgm:cxn modelId="{43DCFE81-B7F5-4D74-B568-A7D83F001AE7}" type="presOf" srcId="{32EE9BBF-B02B-4DE9-A826-A3930A24887B}" destId="{5DB3C171-F262-490B-B8BB-BFFA46B0586B}" srcOrd="0" destOrd="0" presId="urn:microsoft.com/office/officeart/2005/8/layout/vList5"/>
    <dgm:cxn modelId="{88EC3C3D-DADC-4D5D-B3C6-2BDD8DCC640A}" srcId="{621AB93B-5B7B-404A-AAC6-82585374894E}" destId="{9F01C9C6-08A7-4964-82CC-DF65D46B45DD}" srcOrd="2" destOrd="0" parTransId="{F696B6C8-AC31-4E09-B064-F9A68691B6EC}" sibTransId="{C8F0EF34-F5F3-41A9-AEAE-E3CF38D34CA8}"/>
    <dgm:cxn modelId="{D8980066-B1D3-4DE4-8E0C-D098C14B4C0A}" type="presOf" srcId="{9F01C9C6-08A7-4964-82CC-DF65D46B45DD}" destId="{5DB3C171-F262-490B-B8BB-BFFA46B0586B}" srcOrd="0" destOrd="2" presId="urn:microsoft.com/office/officeart/2005/8/layout/vList5"/>
    <dgm:cxn modelId="{CB2A72CD-0582-4A91-AE0B-8B8337A3305C}" type="presOf" srcId="{621AB93B-5B7B-404A-AAC6-82585374894E}" destId="{30A5BAFA-D867-4432-A555-078896BF780D}" srcOrd="0" destOrd="0" presId="urn:microsoft.com/office/officeart/2005/8/layout/vList5"/>
    <dgm:cxn modelId="{3D3EA86E-10AE-4AFF-98E6-6B6D99C4B66E}" type="presOf" srcId="{21FB544C-15EB-4A29-8277-A14ACE9AFA6F}" destId="{6057DA86-162F-440C-8D5E-0A6D86B8CF0F}" srcOrd="0" destOrd="3" presId="urn:microsoft.com/office/officeart/2005/8/layout/vList5"/>
    <dgm:cxn modelId="{13960333-BA41-4C6C-B740-2770266E1F61}" srcId="{621AB93B-5B7B-404A-AAC6-82585374894E}" destId="{314B7957-9B97-42D1-80EB-87195D0C9194}" srcOrd="1" destOrd="0" parTransId="{60F4FF30-18AC-40BD-9061-C5A2E406EC7E}" sibTransId="{A65DA0E6-64B6-4BD0-91D8-9F0FDD8FE2B0}"/>
    <dgm:cxn modelId="{976A1C1E-6896-4915-B672-0808DD888A75}" srcId="{1A53B528-4B73-4476-AAA3-DA53D8694E89}" destId="{621AB93B-5B7B-404A-AAC6-82585374894E}" srcOrd="0" destOrd="0" parTransId="{4935FEB2-1035-40C5-9A3F-135B06D2ABF1}" sibTransId="{537A71C9-1429-45D8-846B-4BAE788264CA}"/>
    <dgm:cxn modelId="{9780B095-A658-4221-B5A9-001C806D3A85}" type="presOf" srcId="{314B7957-9B97-42D1-80EB-87195D0C9194}" destId="{5DB3C171-F262-490B-B8BB-BFFA46B0586B}" srcOrd="0" destOrd="1"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A4D97647-A130-485A-B6B2-484D0C7BD766}" type="presOf" srcId="{D8146F93-3F7C-4D62-8C15-E777927E6CF9}" destId="{6057DA86-162F-440C-8D5E-0A6D86B8CF0F}" srcOrd="0" destOrd="1" presId="urn:microsoft.com/office/officeart/2005/8/layout/vList5"/>
    <dgm:cxn modelId="{8E61AA5F-6A38-47A9-AE47-61BC6C1710B4}" srcId="{D8146F93-3F7C-4D62-8C15-E777927E6CF9}" destId="{F44F74EF-A8D7-4F70-BA81-0642EDB4CB7E}" srcOrd="0" destOrd="0" parTransId="{31A3516F-6CF6-4D28-AF80-0D440B205335}" sibTransId="{636273FB-5B56-4939-9DB7-AC035D6C3405}"/>
    <dgm:cxn modelId="{1E95CBD8-F280-496F-BE73-175C546B81C2}" type="presParOf" srcId="{A82570EB-9047-4C30-B34C-BC41F943A042}" destId="{74CEAA77-1A9F-4EE7-8009-B36DC94847D6}" srcOrd="0" destOrd="0" presId="urn:microsoft.com/office/officeart/2005/8/layout/vList5"/>
    <dgm:cxn modelId="{94555151-CCA4-415A-AD9C-CD78DD36F16A}" type="presParOf" srcId="{74CEAA77-1A9F-4EE7-8009-B36DC94847D6}" destId="{30A5BAFA-D867-4432-A555-078896BF780D}" srcOrd="0" destOrd="0" presId="urn:microsoft.com/office/officeart/2005/8/layout/vList5"/>
    <dgm:cxn modelId="{52A72F1A-202D-4E53-8ED6-642471D8DEBB}" type="presParOf" srcId="{74CEAA77-1A9F-4EE7-8009-B36DC94847D6}" destId="{5DB3C171-F262-490B-B8BB-BFFA46B0586B}" srcOrd="1" destOrd="0" presId="urn:microsoft.com/office/officeart/2005/8/layout/vList5"/>
    <dgm:cxn modelId="{BCB7AEF6-3CF6-472B-94BD-DDF84E682299}" type="presParOf" srcId="{A82570EB-9047-4C30-B34C-BC41F943A042}" destId="{21203062-3061-4CFA-A1DC-A3C8D1B70C6A}" srcOrd="1" destOrd="0" presId="urn:microsoft.com/office/officeart/2005/8/layout/vList5"/>
    <dgm:cxn modelId="{B9502753-BCEA-4B2C-8287-3D282EB0F9A6}" type="presParOf" srcId="{A82570EB-9047-4C30-B34C-BC41F943A042}" destId="{AAC7EB03-0D34-4E53-AA54-FF39894E56F4}" srcOrd="2" destOrd="0" presId="urn:microsoft.com/office/officeart/2005/8/layout/vList5"/>
    <dgm:cxn modelId="{73871C95-FAA8-4182-8F20-B16F01A80880}" type="presParOf" srcId="{AAC7EB03-0D34-4E53-AA54-FF39894E56F4}" destId="{EC26B3CA-5F55-4ED6-AEA1-83422FEC2FA3}" srcOrd="0" destOrd="0" presId="urn:microsoft.com/office/officeart/2005/8/layout/vList5"/>
    <dgm:cxn modelId="{4119D06F-6433-405B-999F-495ACF7E5DDF}"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a:t>Czy Wnioskodawca </a:t>
          </a:r>
          <a:r>
            <a:rPr lang="pl-PL" sz="1400" b="1" dirty="0"/>
            <a:t>nie zalega z uiszczaniem podatków</a:t>
          </a:r>
          <a:r>
            <a:rPr lang="pl-PL" sz="1400" dirty="0"/>
            <a:t>, </a:t>
          </a:r>
          <a:br>
            <a:rPr lang="pl-PL" sz="1400" dirty="0"/>
          </a:br>
          <a:r>
            <a:rPr lang="pl-PL" sz="1400" dirty="0"/>
            <a:t>jak również z opłacaniem </a:t>
          </a:r>
          <a:r>
            <a:rPr lang="pl-PL" sz="1400" b="1" dirty="0"/>
            <a:t>składek na ubezpieczenie społeczne i zdrowotne, Fundusz Pracy, Państwowy Fundusz Rehabilitacji Osób Niepełnosprawnych</a:t>
          </a:r>
          <a:r>
            <a:rPr lang="pl-PL" sz="1400" dirty="0"/>
            <a:t> lub innych należności wymaganych odrębnymi przepisami prawa?</a:t>
          </a:r>
          <a:endParaRPr lang="pl-PL" sz="14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smtClean="0">
              <a:solidFill>
                <a:schemeClr val="tx1"/>
              </a:solidFill>
            </a:rPr>
            <a:t>11. </a:t>
          </a:r>
          <a:r>
            <a:rPr lang="pl-PL" sz="1600" b="1" dirty="0">
              <a:solidFill>
                <a:schemeClr val="tx1"/>
              </a:solidFill>
            </a:rPr>
            <a:t>Kryterium niezalegania z należnościami</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6D070C29-3CFE-4C2E-8370-056D2A0539BB}">
      <dgm:prSet phldrT="[Tekst]" custT="1"/>
      <dgm:spPr>
        <a:solidFill>
          <a:srgbClr val="FFC000">
            <a:alpha val="90000"/>
          </a:srgbClr>
        </a:solidFill>
        <a:ln>
          <a:solidFill>
            <a:srgbClr val="FFC000">
              <a:alpha val="90000"/>
            </a:srgbClr>
          </a:solidFill>
        </a:ln>
      </dgm:spPr>
      <dgm:t>
        <a:bodyPr/>
        <a:lstStyle/>
        <a:p>
          <a:pPr algn="just"/>
          <a:r>
            <a:rPr lang="pl-PL" sz="1400" dirty="0" smtClean="0">
              <a:solidFill>
                <a:srgbClr val="FF0000"/>
              </a:solidFill>
            </a:rPr>
            <a:t>„Odhaczenie” oświadczenia we wniosku o dofinansowanie</a:t>
          </a:r>
          <a:endParaRPr lang="pl-PL" sz="1400" b="1" dirty="0">
            <a:solidFill>
              <a:schemeClr val="tx1"/>
            </a:solidFill>
            <a:latin typeface="+mn-lt"/>
          </a:endParaRPr>
        </a:p>
      </dgm:t>
    </dgm:pt>
    <dgm:pt modelId="{BCEF631A-135F-44FB-BC72-A277469CB4CB}" type="parTrans" cxnId="{96139E76-6E86-4E8E-ABC7-1F2A466218E1}">
      <dgm:prSet/>
      <dgm:spPr/>
    </dgm:pt>
    <dgm:pt modelId="{33A6D560-E0AF-42DE-A36B-09A7A2A9472B}" type="sibTrans" cxnId="{96139E76-6E86-4E8E-ABC7-1F2A466218E1}">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0" presStyleCnt="1">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0" presStyleCnt="1" custScaleY="125236">
        <dgm:presLayoutVars>
          <dgm:bulletEnabled val="1"/>
        </dgm:presLayoutVars>
      </dgm:prSet>
      <dgm:spPr/>
      <dgm:t>
        <a:bodyPr/>
        <a:lstStyle/>
        <a:p>
          <a:endParaRPr lang="pl-PL"/>
        </a:p>
      </dgm:t>
    </dgm:pt>
  </dgm:ptLst>
  <dgm:cxnLst>
    <dgm:cxn modelId="{96139E76-6E86-4E8E-ABC7-1F2A466218E1}" srcId="{9C158368-C9E0-4942-8526-5CE49BCD721C}" destId="{6D070C29-3CFE-4C2E-8370-056D2A0539BB}" srcOrd="1" destOrd="0" parTransId="{BCEF631A-135F-44FB-BC72-A277469CB4CB}" sibTransId="{33A6D560-E0AF-42DE-A36B-09A7A2A9472B}"/>
    <dgm:cxn modelId="{066842B5-A42D-4F5A-94DE-856A52788889}" type="presOf" srcId="{9C158368-C9E0-4942-8526-5CE49BCD721C}" destId="{EC26B3CA-5F55-4ED6-AEA1-83422FEC2FA3}" srcOrd="0" destOrd="0" presId="urn:microsoft.com/office/officeart/2005/8/layout/vList5"/>
    <dgm:cxn modelId="{50923A47-F677-495B-964A-A1F099256FEF}" type="presOf" srcId="{6D070C29-3CFE-4C2E-8370-056D2A0539BB}" destId="{6057DA86-162F-440C-8D5E-0A6D86B8CF0F}" srcOrd="0" destOrd="1" presId="urn:microsoft.com/office/officeart/2005/8/layout/vList5"/>
    <dgm:cxn modelId="{4A4A3A4B-936A-4DD5-BDD2-07BCF4DF27F5}" type="presOf" srcId="{DA6E603D-E34D-4EC6-B48D-740809166CA4}" destId="{6057DA86-162F-440C-8D5E-0A6D86B8CF0F}" srcOrd="0" destOrd="0" presId="urn:microsoft.com/office/officeart/2005/8/layout/vList5"/>
    <dgm:cxn modelId="{F7720626-D49E-4F8C-9CEA-AA0B4637FFF6}" type="presOf" srcId="{1A53B528-4B73-4476-AAA3-DA53D8694E89}" destId="{A82570EB-9047-4C30-B34C-BC41F943A042}"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697E7323-548E-4F9A-9050-7724BAC62AE9}" srcId="{1A53B528-4B73-4476-AAA3-DA53D8694E89}" destId="{9C158368-C9E0-4942-8526-5CE49BCD721C}" srcOrd="0" destOrd="0" parTransId="{913B76B3-2567-408B-94B7-AFBDAB2A403C}" sibTransId="{B623BF15-8EEA-4288-8854-030DD4F9EF8D}"/>
    <dgm:cxn modelId="{B9E8D6ED-7D42-4A18-B265-87A5F340AC22}" type="presParOf" srcId="{A82570EB-9047-4C30-B34C-BC41F943A042}" destId="{AAC7EB03-0D34-4E53-AA54-FF39894E56F4}" srcOrd="0" destOrd="0" presId="urn:microsoft.com/office/officeart/2005/8/layout/vList5"/>
    <dgm:cxn modelId="{2C22D1DF-9116-411E-AF25-6612BE127ED3}" type="presParOf" srcId="{AAC7EB03-0D34-4E53-AA54-FF39894E56F4}" destId="{EC26B3CA-5F55-4ED6-AEA1-83422FEC2FA3}" srcOrd="0" destOrd="0" presId="urn:microsoft.com/office/officeart/2005/8/layout/vList5"/>
    <dgm:cxn modelId="{0AA05B19-79A1-451B-A4C8-C221D3554D12}"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r>
            <a:rPr lang="pl-PL" sz="2400" b="1" dirty="0" smtClean="0">
              <a:solidFill>
                <a:schemeClr val="tx1"/>
              </a:solidFill>
            </a:rPr>
            <a:t>Forma składania wniosków</a:t>
          </a:r>
          <a:r>
            <a:rPr lang="pl-PL" sz="2400" b="1" dirty="0" smtClean="0"/>
            <a:t> </a:t>
          </a:r>
          <a:br>
            <a:rPr lang="pl-PL" sz="2400" b="1" dirty="0" smtClean="0"/>
          </a:br>
          <a:endParaRPr lang="pl-PL" sz="2400" b="1"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smtClean="0"/>
            <a:t>Wniosek o dofinansowanie powinien zostać wypełniony i złożony </a:t>
          </a:r>
          <a:r>
            <a:rPr lang="pl-PL" sz="1400" b="1" dirty="0" smtClean="0"/>
            <a:t>wyłącznie</a:t>
          </a:r>
          <a:r>
            <a:rPr lang="pl-PL" sz="1400" dirty="0" smtClean="0"/>
            <a:t> </a:t>
          </a:r>
          <a:br>
            <a:rPr lang="pl-PL" sz="1400" dirty="0" smtClean="0"/>
          </a:br>
          <a:r>
            <a:rPr lang="pl-PL" sz="1400" dirty="0" smtClean="0"/>
            <a:t>za pośrednictwem </a:t>
          </a:r>
          <a:r>
            <a:rPr lang="pl-PL" sz="1400" b="1" dirty="0" smtClean="0"/>
            <a:t>Systemu Obsługi Wniosków Aplikacyjnych </a:t>
          </a:r>
          <a:r>
            <a:rPr lang="pl-PL" sz="1400" dirty="0" smtClean="0"/>
            <a:t>(SOWA), który jest dostępny poprzez stronę </a:t>
          </a:r>
          <a:r>
            <a:rPr lang="pl-PL" sz="1400" dirty="0" smtClean="0">
              <a:hlinkClick xmlns:r="http://schemas.openxmlformats.org/officeDocument/2006/relationships" r:id="rId1"/>
            </a:rPr>
            <a:t>www.generator-efs.dolnyslask.pl</a:t>
          </a:r>
          <a:endParaRPr lang="pl-PL" sz="1400" b="1" dirty="0"/>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l"/>
          <a:r>
            <a:rPr lang="pl-PL" sz="1600" b="1" dirty="0" smtClean="0"/>
            <a:t>Termin rozpoczęcia naboru: </a:t>
          </a:r>
          <a:r>
            <a:rPr lang="pl-PL" sz="1600" b="1" u="sng" dirty="0" smtClean="0"/>
            <a:t>4 grudzień 2017 r. godz.08.00</a:t>
          </a:r>
          <a:endParaRPr lang="pl-PL" sz="1600" b="1" u="sng" dirty="0">
            <a:solidFill>
              <a:srgbClr val="B466E0"/>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2400" b="1" dirty="0" smtClean="0">
              <a:solidFill>
                <a:schemeClr val="tx1"/>
              </a:solidFill>
            </a:rPr>
            <a:t>Termin składania wniosków</a:t>
          </a:r>
          <a:endParaRPr lang="pl-PL" sz="24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DB1400F5-3FD2-4ADC-B1F1-558B214419B9}">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endParaRPr lang="pl-PL" sz="1400" b="1" dirty="0"/>
        </a:p>
      </dgm:t>
    </dgm:pt>
    <dgm:pt modelId="{D16238F4-C7B6-407C-BF7F-EF57A639FBA1}" type="parTrans" cxnId="{EF677A84-396C-4FC9-BD1D-2E6E32EB961C}">
      <dgm:prSet/>
      <dgm:spPr/>
      <dgm:t>
        <a:bodyPr/>
        <a:lstStyle/>
        <a:p>
          <a:endParaRPr lang="pl-PL"/>
        </a:p>
      </dgm:t>
    </dgm:pt>
    <dgm:pt modelId="{3115AAD9-D11E-48BD-AEC2-79C6193C1DA0}" type="sibTrans" cxnId="{EF677A84-396C-4FC9-BD1D-2E6E32EB961C}">
      <dgm:prSet/>
      <dgm:spPr/>
      <dgm:t>
        <a:bodyPr/>
        <a:lstStyle/>
        <a:p>
          <a:endParaRPr lang="pl-PL"/>
        </a:p>
      </dgm:t>
    </dgm:pt>
    <dgm:pt modelId="{E2F411D0-EA6E-4603-8532-482CFA94210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endParaRPr lang="pl-PL" sz="1400" b="1" dirty="0"/>
        </a:p>
      </dgm:t>
    </dgm:pt>
    <dgm:pt modelId="{D44A64F6-F422-4DAF-B830-DB7B2750E0BF}" type="parTrans" cxnId="{6CB1E4A4-7162-4387-87CC-5F9E07A25266}">
      <dgm:prSet/>
      <dgm:spPr/>
      <dgm:t>
        <a:bodyPr/>
        <a:lstStyle/>
        <a:p>
          <a:endParaRPr lang="pl-PL"/>
        </a:p>
      </dgm:t>
    </dgm:pt>
    <dgm:pt modelId="{F851BD75-B1E0-408A-91CC-D8C62FA184F4}" type="sibTrans" cxnId="{6CB1E4A4-7162-4387-87CC-5F9E07A25266}">
      <dgm:prSet/>
      <dgm:spPr/>
      <dgm:t>
        <a:bodyPr/>
        <a:lstStyle/>
        <a:p>
          <a:endParaRPr lang="pl-PL"/>
        </a:p>
      </dgm:t>
    </dgm:pt>
    <dgm:pt modelId="{CFBBA619-907D-4722-954C-43E8DDE9BD83}">
      <dgm:prSet phldrT="[Tekst]" custT="1"/>
      <dgm:spPr>
        <a:solidFill>
          <a:srgbClr val="FFC000">
            <a:alpha val="90000"/>
          </a:srgbClr>
        </a:solidFill>
        <a:ln>
          <a:solidFill>
            <a:srgbClr val="FFC000">
              <a:alpha val="90000"/>
            </a:srgbClr>
          </a:solidFill>
        </a:ln>
      </dgm:spPr>
      <dgm:t>
        <a:bodyPr/>
        <a:lstStyle/>
        <a:p>
          <a:pPr algn="l"/>
          <a:r>
            <a:rPr lang="pl-PL" sz="1600" b="1" dirty="0" smtClean="0">
              <a:solidFill>
                <a:schemeClr val="tx1"/>
              </a:solidFill>
            </a:rPr>
            <a:t>Termin zakończenia naboru: </a:t>
          </a:r>
          <a:r>
            <a:rPr lang="pl-PL" sz="1600" b="1" u="sng" dirty="0" smtClean="0">
              <a:solidFill>
                <a:schemeClr val="tx1"/>
              </a:solidFill>
            </a:rPr>
            <a:t>29 </a:t>
          </a:r>
          <a:r>
            <a:rPr lang="pl-PL" sz="1600" b="1" u="sng" dirty="0" smtClean="0"/>
            <a:t>grudzień 2017 r. godz.15.00</a:t>
          </a:r>
          <a:endParaRPr lang="pl-PL" sz="1600" b="1" u="sng" dirty="0">
            <a:solidFill>
              <a:srgbClr val="B466E0"/>
            </a:solidFill>
          </a:endParaRPr>
        </a:p>
      </dgm:t>
    </dgm:pt>
    <dgm:pt modelId="{14B35694-22F0-40DA-B89C-0FD195744395}" type="parTrans" cxnId="{623D398F-B0EB-436F-9912-FBE45242FE2E}">
      <dgm:prSet/>
      <dgm:spPr/>
      <dgm:t>
        <a:bodyPr/>
        <a:lstStyle/>
        <a:p>
          <a:endParaRPr lang="pl-PL"/>
        </a:p>
      </dgm:t>
    </dgm:pt>
    <dgm:pt modelId="{71A91694-C37A-48A9-82E4-491A1474D0B4}" type="sibTrans" cxnId="{623D398F-B0EB-436F-9912-FBE45242FE2E}">
      <dgm:prSet/>
      <dgm:spPr/>
      <dgm:t>
        <a:bodyPr/>
        <a:lstStyle/>
        <a:p>
          <a:endParaRPr lang="pl-PL"/>
        </a:p>
      </dgm:t>
    </dgm:pt>
    <dgm:pt modelId="{60FB2C38-1A01-4EC9-BF8F-D4B1929D93AA}">
      <dgm:prSet phldrT="[Tekst]" custT="1"/>
      <dgm:spPr>
        <a:solidFill>
          <a:srgbClr val="FFC000">
            <a:alpha val="90000"/>
          </a:srgbClr>
        </a:solidFill>
        <a:ln>
          <a:solidFill>
            <a:srgbClr val="FFC000">
              <a:alpha val="90000"/>
            </a:srgbClr>
          </a:solidFill>
        </a:ln>
      </dgm:spPr>
      <dgm:t>
        <a:bodyPr/>
        <a:lstStyle/>
        <a:p>
          <a:pPr algn="l"/>
          <a:endParaRPr lang="pl-PL" sz="1600" b="1" dirty="0">
            <a:solidFill>
              <a:srgbClr val="B466E0"/>
            </a:solidFill>
          </a:endParaRPr>
        </a:p>
      </dgm:t>
    </dgm:pt>
    <dgm:pt modelId="{4AC852DD-F838-4856-8712-07AD4FB207DE}" type="parTrans" cxnId="{0B0DC43F-A0C4-4D67-AC48-9B4F9060C963}">
      <dgm:prSet/>
      <dgm:spPr/>
      <dgm:t>
        <a:bodyPr/>
        <a:lstStyle/>
        <a:p>
          <a:endParaRPr lang="pl-PL"/>
        </a:p>
      </dgm:t>
    </dgm:pt>
    <dgm:pt modelId="{CC694427-3D42-48E7-94A3-1AB83CE11547}" type="sibTrans" cxnId="{0B0DC43F-A0C4-4D67-AC48-9B4F9060C963}">
      <dgm:prSet/>
      <dgm:spPr/>
      <dgm:t>
        <a:bodyPr/>
        <a:lstStyle/>
        <a:p>
          <a:endParaRPr lang="pl-PL"/>
        </a:p>
      </dgm:t>
    </dgm:pt>
    <dgm:pt modelId="{BF938C6F-602D-445F-BC93-10C314DB84C6}">
      <dgm:prSet phldrT="[Tekst]" custT="1"/>
      <dgm:spPr>
        <a:solidFill>
          <a:srgbClr val="FFC000">
            <a:alpha val="90000"/>
          </a:srgbClr>
        </a:solidFill>
        <a:ln>
          <a:solidFill>
            <a:srgbClr val="FFC000">
              <a:alpha val="90000"/>
            </a:srgbClr>
          </a:solidFill>
        </a:ln>
      </dgm:spPr>
      <dgm:t>
        <a:bodyPr/>
        <a:lstStyle/>
        <a:p>
          <a:pPr algn="just"/>
          <a:r>
            <a:rPr lang="pl-PL" sz="1600" b="0" dirty="0" smtClean="0">
              <a:solidFill>
                <a:schemeClr val="tx1"/>
              </a:solidFill>
            </a:rPr>
            <a:t>We wskazanym wyżej terminie należy złożyć wniosek </a:t>
          </a:r>
          <a:br>
            <a:rPr lang="pl-PL" sz="1600" b="0" dirty="0" smtClean="0">
              <a:solidFill>
                <a:schemeClr val="tx1"/>
              </a:solidFill>
            </a:rPr>
          </a:br>
          <a:r>
            <a:rPr lang="pl-PL" sz="1600" b="0" dirty="0" smtClean="0">
              <a:solidFill>
                <a:schemeClr val="tx1"/>
              </a:solidFill>
            </a:rPr>
            <a:t>w wersji elektronicznej za pośrednictwem systemu SOWA</a:t>
          </a:r>
          <a:endParaRPr lang="pl-PL" sz="1600" b="0" u="sng" dirty="0">
            <a:solidFill>
              <a:schemeClr val="tx1"/>
            </a:solidFill>
          </a:endParaRPr>
        </a:p>
      </dgm:t>
    </dgm:pt>
    <dgm:pt modelId="{33189696-F25B-4AC3-A039-BA050CFE5789}" type="parTrans" cxnId="{A2801683-8553-4F18-BF25-456EA0EBB46A}">
      <dgm:prSet/>
      <dgm:spPr/>
      <dgm:t>
        <a:bodyPr/>
        <a:lstStyle/>
        <a:p>
          <a:endParaRPr lang="pl-PL"/>
        </a:p>
      </dgm:t>
    </dgm:pt>
    <dgm:pt modelId="{ED3BA2A9-B95E-4A56-BDC3-54B9620D6399}" type="sibTrans" cxnId="{A2801683-8553-4F18-BF25-456EA0EBB46A}">
      <dgm:prSet/>
      <dgm:spPr/>
      <dgm:t>
        <a:bodyPr/>
        <a:lstStyle/>
        <a:p>
          <a:endParaRPr lang="pl-PL"/>
        </a:p>
      </dgm:t>
    </dgm:pt>
    <dgm:pt modelId="{266B6F82-9144-4118-8A8C-F617EBB65760}">
      <dgm:prSet phldrT="[Tekst]" custT="1"/>
      <dgm:spPr>
        <a:solidFill>
          <a:srgbClr val="FFC000">
            <a:alpha val="90000"/>
          </a:srgbClr>
        </a:solidFill>
        <a:ln>
          <a:solidFill>
            <a:srgbClr val="FFC000">
              <a:alpha val="90000"/>
            </a:srgbClr>
          </a:solidFill>
        </a:ln>
      </dgm:spPr>
      <dgm:t>
        <a:bodyPr/>
        <a:lstStyle/>
        <a:p>
          <a:pPr algn="l"/>
          <a:endParaRPr lang="pl-PL" sz="1600" dirty="0">
            <a:solidFill>
              <a:srgbClr val="B466E0"/>
            </a:solidFill>
          </a:endParaRPr>
        </a:p>
      </dgm:t>
    </dgm:pt>
    <dgm:pt modelId="{2B1DA73E-63F9-4AD8-B770-ABCB20A7EEA8}" type="parTrans" cxnId="{D357FE1C-4D9F-4DD0-9EFC-FBAB1C9EE6DC}">
      <dgm:prSet/>
      <dgm:spPr/>
      <dgm:t>
        <a:bodyPr/>
        <a:lstStyle/>
        <a:p>
          <a:endParaRPr lang="pl-PL"/>
        </a:p>
      </dgm:t>
    </dgm:pt>
    <dgm:pt modelId="{6ABA4689-0AA8-4E16-A404-9101DA1C570B}" type="sibTrans" cxnId="{D357FE1C-4D9F-4DD0-9EFC-FBAB1C9EE6DC}">
      <dgm:prSet/>
      <dgm:spPr/>
      <dgm:t>
        <a:bodyPr/>
        <a:lstStyle/>
        <a:p>
          <a:endParaRPr lang="pl-PL"/>
        </a:p>
      </dgm:t>
    </dgm:pt>
    <dgm:pt modelId="{9E4084ED-72DB-445A-B878-8CACFB8E0856}">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b="1" dirty="0" smtClean="0"/>
            <a:t>Nie ma wymogu składania wersji papierowej wniosku o dofinansowanie</a:t>
          </a:r>
          <a:endParaRPr lang="pl-PL" sz="1400" b="1" dirty="0"/>
        </a:p>
      </dgm:t>
    </dgm:pt>
    <dgm:pt modelId="{0E20AFD3-D5DF-414E-8179-B9601BA7F004}" type="parTrans" cxnId="{DBF8C2C6-D645-4379-9C8B-EDEF5F647D8F}">
      <dgm:prSet/>
      <dgm:spPr/>
    </dgm:pt>
    <dgm:pt modelId="{9F367136-ABA3-4C10-95E0-7286B5A7AECA}" type="sibTrans" cxnId="{DBF8C2C6-D645-4379-9C8B-EDEF5F647D8F}">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4060F3C-4236-4D23-AB3E-75AD1EA1CA79}" type="presOf" srcId="{BF938C6F-602D-445F-BC93-10C314DB84C6}" destId="{6057DA86-162F-440C-8D5E-0A6D86B8CF0F}" srcOrd="0" destOrd="4"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D357FE1C-4D9F-4DD0-9EFC-FBAB1C9EE6DC}" srcId="{9C158368-C9E0-4942-8526-5CE49BCD721C}" destId="{266B6F82-9144-4118-8A8C-F617EBB65760}" srcOrd="3" destOrd="0" parTransId="{2B1DA73E-63F9-4AD8-B770-ABCB20A7EEA8}" sibTransId="{6ABA4689-0AA8-4E16-A404-9101DA1C570B}"/>
    <dgm:cxn modelId="{4A931D45-D82F-43D8-8A26-8E5A10F1B513}" type="presOf" srcId="{1A53B528-4B73-4476-AAA3-DA53D8694E89}" destId="{A82570EB-9047-4C30-B34C-BC41F943A042}" srcOrd="0" destOrd="0" presId="urn:microsoft.com/office/officeart/2005/8/layout/vList5"/>
    <dgm:cxn modelId="{697E7323-548E-4F9A-9050-7724BAC62AE9}" srcId="{1A53B528-4B73-4476-AAA3-DA53D8694E89}" destId="{9C158368-C9E0-4942-8526-5CE49BCD721C}" srcOrd="1" destOrd="0" parTransId="{913B76B3-2567-408B-94B7-AFBDAB2A403C}" sibTransId="{B623BF15-8EEA-4288-8854-030DD4F9EF8D}"/>
    <dgm:cxn modelId="{057906C3-A1CE-423C-880B-48924C426A4E}" type="presOf" srcId="{DA6E603D-E34D-4EC6-B48D-740809166CA4}" destId="{6057DA86-162F-440C-8D5E-0A6D86B8CF0F}" srcOrd="0" destOrd="0" presId="urn:microsoft.com/office/officeart/2005/8/layout/vList5"/>
    <dgm:cxn modelId="{0B0DC43F-A0C4-4D67-AC48-9B4F9060C963}" srcId="{9C158368-C9E0-4942-8526-5CE49BCD721C}" destId="{60FB2C38-1A01-4EC9-BF8F-D4B1929D93AA}" srcOrd="1" destOrd="0" parTransId="{4AC852DD-F838-4856-8712-07AD4FB207DE}" sibTransId="{CC694427-3D42-48E7-94A3-1AB83CE11547}"/>
    <dgm:cxn modelId="{407D4945-D732-4AFA-8393-E78D64C45B41}" type="presOf" srcId="{CFBBA619-907D-4722-954C-43E8DDE9BD83}" destId="{6057DA86-162F-440C-8D5E-0A6D86B8CF0F}" srcOrd="0" destOrd="2" presId="urn:microsoft.com/office/officeart/2005/8/layout/vList5"/>
    <dgm:cxn modelId="{232B70B9-E032-48B3-9E55-DDD0D095E9C2}" type="presOf" srcId="{E2F411D0-EA6E-4603-8532-482CFA942104}" destId="{5DB3C171-F262-490B-B8BB-BFFA46B0586B}" srcOrd="0" destOrd="2" presId="urn:microsoft.com/office/officeart/2005/8/layout/vList5"/>
    <dgm:cxn modelId="{623D398F-B0EB-436F-9912-FBE45242FE2E}" srcId="{9C158368-C9E0-4942-8526-5CE49BCD721C}" destId="{CFBBA619-907D-4722-954C-43E8DDE9BD83}" srcOrd="2" destOrd="0" parTransId="{14B35694-22F0-40DA-B89C-0FD195744395}" sibTransId="{71A91694-C37A-48A9-82E4-491A1474D0B4}"/>
    <dgm:cxn modelId="{EF677A84-396C-4FC9-BD1D-2E6E32EB961C}" srcId="{621AB93B-5B7B-404A-AAC6-82585374894E}" destId="{DB1400F5-3FD2-4ADC-B1F1-558B214419B9}" srcOrd="3" destOrd="0" parTransId="{D16238F4-C7B6-407C-BF7F-EF57A639FBA1}" sibTransId="{3115AAD9-D11E-48BD-AEC2-79C6193C1DA0}"/>
    <dgm:cxn modelId="{6CB1E4A4-7162-4387-87CC-5F9E07A25266}" srcId="{621AB93B-5B7B-404A-AAC6-82585374894E}" destId="{E2F411D0-EA6E-4603-8532-482CFA942104}" srcOrd="2" destOrd="0" parTransId="{D44A64F6-F422-4DAF-B830-DB7B2750E0BF}" sibTransId="{F851BD75-B1E0-408A-91CC-D8C62FA184F4}"/>
    <dgm:cxn modelId="{21195FDF-3E87-490D-B47D-F9D9F48498C2}" type="presOf" srcId="{DB1400F5-3FD2-4ADC-B1F1-558B214419B9}" destId="{5DB3C171-F262-490B-B8BB-BFFA46B0586B}" srcOrd="0" destOrd="3" presId="urn:microsoft.com/office/officeart/2005/8/layout/vList5"/>
    <dgm:cxn modelId="{DBF8C2C6-D645-4379-9C8B-EDEF5F647D8F}" srcId="{621AB93B-5B7B-404A-AAC6-82585374894E}" destId="{9E4084ED-72DB-445A-B878-8CACFB8E0856}" srcOrd="1" destOrd="0" parTransId="{0E20AFD3-D5DF-414E-8179-B9601BA7F004}" sibTransId="{9F367136-ABA3-4C10-95E0-7286B5A7AECA}"/>
    <dgm:cxn modelId="{8091B0F5-ABB0-4D27-8126-D2ADFC3DB337}" type="presOf" srcId="{32EE9BBF-B02B-4DE9-A826-A3930A24887B}" destId="{5DB3C171-F262-490B-B8BB-BFFA46B0586B}" srcOrd="0" destOrd="0" presId="urn:microsoft.com/office/officeart/2005/8/layout/vList5"/>
    <dgm:cxn modelId="{7130AECA-F2DE-4321-996E-E4F4C3CE3437}" type="presOf" srcId="{266B6F82-9144-4118-8A8C-F617EBB65760}" destId="{6057DA86-162F-440C-8D5E-0A6D86B8CF0F}" srcOrd="0" destOrd="3" presId="urn:microsoft.com/office/officeart/2005/8/layout/vList5"/>
    <dgm:cxn modelId="{5146F1B7-168E-4826-8779-7C609AB73245}" type="presOf" srcId="{60FB2C38-1A01-4EC9-BF8F-D4B1929D93AA}" destId="{6057DA86-162F-440C-8D5E-0A6D86B8CF0F}" srcOrd="0" destOrd="1"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44347197-B874-46F8-B05E-8B0F9BF866C7}" type="presOf" srcId="{9E4084ED-72DB-445A-B878-8CACFB8E0856}" destId="{5DB3C171-F262-490B-B8BB-BFFA46B0586B}" srcOrd="0" destOrd="1" presId="urn:microsoft.com/office/officeart/2005/8/layout/vList5"/>
    <dgm:cxn modelId="{FE360E64-2AD9-434C-B688-EACEE5D5E9CF}" type="presOf" srcId="{621AB93B-5B7B-404A-AAC6-82585374894E}" destId="{30A5BAFA-D867-4432-A555-078896BF780D}"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F97D1303-0C6C-4864-A262-FA34AB2394A6}" type="presOf" srcId="{9C158368-C9E0-4942-8526-5CE49BCD721C}" destId="{EC26B3CA-5F55-4ED6-AEA1-83422FEC2FA3}" srcOrd="0" destOrd="0" presId="urn:microsoft.com/office/officeart/2005/8/layout/vList5"/>
    <dgm:cxn modelId="{A2801683-8553-4F18-BF25-456EA0EBB46A}" srcId="{9C158368-C9E0-4942-8526-5CE49BCD721C}" destId="{BF938C6F-602D-445F-BC93-10C314DB84C6}" srcOrd="4" destOrd="0" parTransId="{33189696-F25B-4AC3-A039-BA050CFE5789}" sibTransId="{ED3BA2A9-B95E-4A56-BDC3-54B9620D6399}"/>
    <dgm:cxn modelId="{C2EC2CD8-B3F4-4599-9C23-3AF5263DE6DA}" type="presParOf" srcId="{A82570EB-9047-4C30-B34C-BC41F943A042}" destId="{74CEAA77-1A9F-4EE7-8009-B36DC94847D6}" srcOrd="0" destOrd="0" presId="urn:microsoft.com/office/officeart/2005/8/layout/vList5"/>
    <dgm:cxn modelId="{FCB2EC7E-CF67-4492-BE32-8C57CB5709A8}" type="presParOf" srcId="{74CEAA77-1A9F-4EE7-8009-B36DC94847D6}" destId="{30A5BAFA-D867-4432-A555-078896BF780D}" srcOrd="0" destOrd="0" presId="urn:microsoft.com/office/officeart/2005/8/layout/vList5"/>
    <dgm:cxn modelId="{E0FC231D-9A2D-456C-BD08-FF67D423D256}" type="presParOf" srcId="{74CEAA77-1A9F-4EE7-8009-B36DC94847D6}" destId="{5DB3C171-F262-490B-B8BB-BFFA46B0586B}" srcOrd="1" destOrd="0" presId="urn:microsoft.com/office/officeart/2005/8/layout/vList5"/>
    <dgm:cxn modelId="{7882E295-E3B5-4C06-9CF9-4823E0D2A837}" type="presParOf" srcId="{A82570EB-9047-4C30-B34C-BC41F943A042}" destId="{21203062-3061-4CFA-A1DC-A3C8D1B70C6A}" srcOrd="1" destOrd="0" presId="urn:microsoft.com/office/officeart/2005/8/layout/vList5"/>
    <dgm:cxn modelId="{2506D864-49A4-46C6-A7B8-EECB5BE06B34}" type="presParOf" srcId="{A82570EB-9047-4C30-B34C-BC41F943A042}" destId="{AAC7EB03-0D34-4E53-AA54-FF39894E56F4}" srcOrd="2" destOrd="0" presId="urn:microsoft.com/office/officeart/2005/8/layout/vList5"/>
    <dgm:cxn modelId="{15CD654C-B0AE-4B59-A1FE-D11F4288FA0E}" type="presParOf" srcId="{AAC7EB03-0D34-4E53-AA54-FF39894E56F4}" destId="{EC26B3CA-5F55-4ED6-AEA1-83422FEC2FA3}" srcOrd="0" destOrd="0" presId="urn:microsoft.com/office/officeart/2005/8/layout/vList5"/>
    <dgm:cxn modelId="{CBDA11D1-4677-4401-A24D-B51E0F22C0E3}"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smtClean="0">
              <a:solidFill>
                <a:schemeClr val="tx1"/>
              </a:solidFill>
            </a:rPr>
            <a:t>3. WSKAŹNIK PRODUKTU</a:t>
          </a:r>
        </a:p>
        <a:p>
          <a:pPr algn="ctr"/>
          <a:r>
            <a:rPr lang="pl-PL" sz="1600" b="1" dirty="0" smtClean="0">
              <a:solidFill>
                <a:schemeClr val="tx1"/>
              </a:solidFill>
            </a:rPr>
            <a:t>Liczba nauczycieli objętych wsparciem w programie</a:t>
          </a:r>
          <a:r>
            <a:rPr lang="pl-PL" sz="1600" b="1" dirty="0" smtClean="0"/>
            <a:t/>
          </a:r>
          <a:br>
            <a:rPr lang="pl-PL" sz="1600" b="1" dirty="0" smtClean="0"/>
          </a:br>
          <a:endParaRPr lang="pl-PL" sz="1600" b="1"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800" b="1" dirty="0" smtClean="0"/>
            <a:t>Liczba </a:t>
          </a:r>
          <a:r>
            <a:rPr lang="pl-PL" sz="1800" b="1" u="sng" dirty="0" smtClean="0"/>
            <a:t>nauczycieli wychowania przedszkolnego</a:t>
          </a:r>
          <a:r>
            <a:rPr lang="pl-PL" sz="1800" b="1" u="none" dirty="0" smtClean="0"/>
            <a:t> </a:t>
          </a:r>
          <a:r>
            <a:rPr lang="pl-PL" sz="1800" b="1" dirty="0" smtClean="0"/>
            <a:t>objętych wsparciem w programie</a:t>
          </a:r>
          <a:endParaRPr lang="pl-PL" sz="1800" b="1" dirty="0"/>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6AF94C40-9878-4D36-9183-A4A8BCA42BD6}">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800" b="1" dirty="0" smtClean="0"/>
            <a:t>Wskaźnik jest wykazywany, gdy w ramach projektu przewidziano podnoszenie kompetencji lub uzyskiwanie kwalifikacji nauczycieli wychowania przedszkolnego</a:t>
          </a:r>
          <a:endParaRPr lang="pl-PL" sz="1800" b="1" dirty="0"/>
        </a:p>
      </dgm:t>
    </dgm:pt>
    <dgm:pt modelId="{7014B5E7-B03A-4D2A-B71A-03F468C86209}" type="parTrans" cxnId="{2F0CE9B5-0E35-4D0C-BA46-5BAF35DF68D7}">
      <dgm:prSet/>
      <dgm:spPr/>
    </dgm:pt>
    <dgm:pt modelId="{D80891EF-8B19-411B-974C-7BB4B61B790B}" type="sibTrans" cxnId="{2F0CE9B5-0E35-4D0C-BA46-5BAF35DF68D7}">
      <dgm:prSet/>
      <dgm:spPr/>
    </dgm:pt>
    <dgm:pt modelId="{A9AC46D0-7A82-4F1D-AC39-6AAA73369990}">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800" b="1" dirty="0" smtClean="0">
              <a:solidFill>
                <a:srgbClr val="FF0000"/>
              </a:solidFill>
            </a:rPr>
            <a:t>C</a:t>
          </a:r>
          <a:endParaRPr lang="pl-PL" sz="1800" b="1" dirty="0">
            <a:solidFill>
              <a:srgbClr val="FF0000"/>
            </a:solidFill>
          </a:endParaRPr>
        </a:p>
      </dgm:t>
    </dgm:pt>
    <dgm:pt modelId="{0874A542-2DCB-4C34-8C33-D73EABFF54EC}" type="parTrans" cxnId="{D56883AF-2ECF-45A7-8E30-60A95312AA23}">
      <dgm:prSet/>
      <dgm:spPr/>
    </dgm:pt>
    <dgm:pt modelId="{4D5BD942-27BC-4BF8-BA26-BC04FF4C0F3C}" type="sibTrans" cxnId="{D56883AF-2ECF-45A7-8E30-60A95312AA23}">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1"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1" custScaleY="144366" custLinFactNeighborX="136" custLinFactNeighborY="-5">
        <dgm:presLayoutVars>
          <dgm:bulletEnabled val="1"/>
        </dgm:presLayoutVars>
      </dgm:prSet>
      <dgm:spPr/>
      <dgm:t>
        <a:bodyPr/>
        <a:lstStyle/>
        <a:p>
          <a:endParaRPr lang="pl-PL"/>
        </a:p>
      </dgm:t>
    </dgm:pt>
  </dgm:ptLst>
  <dgm:cxnLst>
    <dgm:cxn modelId="{D46A664D-95B7-4E0C-8586-3AE4BBBD8BBD}" type="presOf" srcId="{1A53B528-4B73-4476-AAA3-DA53D8694E89}" destId="{A82570EB-9047-4C30-B34C-BC41F943A042}"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C3C6203B-733D-4704-AE7A-17619F09FF63}" type="presOf" srcId="{621AB93B-5B7B-404A-AAC6-82585374894E}" destId="{30A5BAFA-D867-4432-A555-078896BF780D}" srcOrd="0" destOrd="0" presId="urn:microsoft.com/office/officeart/2005/8/layout/vList5"/>
    <dgm:cxn modelId="{2F0CE9B5-0E35-4D0C-BA46-5BAF35DF68D7}" srcId="{621AB93B-5B7B-404A-AAC6-82585374894E}" destId="{6AF94C40-9878-4D36-9183-A4A8BCA42BD6}" srcOrd="1" destOrd="0" parTransId="{7014B5E7-B03A-4D2A-B71A-03F468C86209}" sibTransId="{D80891EF-8B19-411B-974C-7BB4B61B790B}"/>
    <dgm:cxn modelId="{F9351172-34FB-44B5-9148-3B12F4F2A30A}" type="presOf" srcId="{32EE9BBF-B02B-4DE9-A826-A3930A24887B}" destId="{5DB3C171-F262-490B-B8BB-BFFA46B0586B}" srcOrd="0" destOrd="0" presId="urn:microsoft.com/office/officeart/2005/8/layout/vList5"/>
    <dgm:cxn modelId="{D56883AF-2ECF-45A7-8E30-60A95312AA23}" srcId="{621AB93B-5B7B-404A-AAC6-82585374894E}" destId="{A9AC46D0-7A82-4F1D-AC39-6AAA73369990}" srcOrd="2" destOrd="0" parTransId="{0874A542-2DCB-4C34-8C33-D73EABFF54EC}" sibTransId="{4D5BD942-27BC-4BF8-BA26-BC04FF4C0F3C}"/>
    <dgm:cxn modelId="{3C904556-0010-4435-B268-7F5B9EDCA656}" type="presOf" srcId="{6AF94C40-9878-4D36-9183-A4A8BCA42BD6}" destId="{5DB3C171-F262-490B-B8BB-BFFA46B0586B}" srcOrd="0" destOrd="1"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42007642-5799-44BA-BBC2-70BDF443EBF3}" type="presOf" srcId="{A9AC46D0-7A82-4F1D-AC39-6AAA73369990}" destId="{5DB3C171-F262-490B-B8BB-BFFA46B0586B}" srcOrd="0" destOrd="2" presId="urn:microsoft.com/office/officeart/2005/8/layout/vList5"/>
    <dgm:cxn modelId="{D754745A-ECD9-485F-A563-051630CA1B59}" type="presParOf" srcId="{A82570EB-9047-4C30-B34C-BC41F943A042}" destId="{74CEAA77-1A9F-4EE7-8009-B36DC94847D6}" srcOrd="0" destOrd="0" presId="urn:microsoft.com/office/officeart/2005/8/layout/vList5"/>
    <dgm:cxn modelId="{DF524FE5-22A9-41E5-9397-90F7B6F1DAA0}" type="presParOf" srcId="{74CEAA77-1A9F-4EE7-8009-B36DC94847D6}" destId="{30A5BAFA-D867-4432-A555-078896BF780D}" srcOrd="0" destOrd="0" presId="urn:microsoft.com/office/officeart/2005/8/layout/vList5"/>
    <dgm:cxn modelId="{E1E9FE8E-D5BA-4394-A0FD-4C5B50602D4A}" type="presParOf" srcId="{74CEAA77-1A9F-4EE7-8009-B36DC94847D6}" destId="{5DB3C171-F262-490B-B8BB-BFFA46B0586B}"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u="sng" dirty="0" smtClean="0">
              <a:solidFill>
                <a:schemeClr val="tx1"/>
              </a:solidFill>
            </a:rPr>
            <a:t>WSKAŹNIK REZULTATU</a:t>
          </a:r>
        </a:p>
        <a:p>
          <a:r>
            <a:rPr lang="pl-PL" sz="1600" b="1" dirty="0" smtClean="0">
              <a:solidFill>
                <a:schemeClr val="tx1"/>
              </a:solidFill>
            </a:rPr>
            <a:t>Liczba nauczycieli, którzy uzyskali kwalifikacje lub nabyli kompetencje po opuszczeniu programu</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FD753CE2-2F8B-47EC-A5C3-03975021CE60}">
      <dgm:prSet custT="1"/>
      <dgm:spPr/>
      <dgm:t>
        <a:bodyPr/>
        <a:lstStyle/>
        <a:p>
          <a:r>
            <a:rPr lang="pl-PL" sz="1400" b="1" dirty="0" smtClean="0">
              <a:solidFill>
                <a:schemeClr val="tx1"/>
              </a:solidFill>
              <a:latin typeface="+mn-lt"/>
              <a:ea typeface="+mn-ea"/>
              <a:cs typeface="+mn-cs"/>
            </a:rPr>
            <a:t>Wykazywać należy wyłącznie kwalifikacje/kompetencje osiągnięte w wyniku interwencji EFS.</a:t>
          </a:r>
        </a:p>
      </dgm:t>
    </dgm:pt>
    <dgm:pt modelId="{8B0988F0-E4C8-4106-85F3-2E9557A65DF0}" type="parTrans" cxnId="{FC7D4DEB-6EB0-456C-BC30-E731DA59078A}">
      <dgm:prSet/>
      <dgm:spPr/>
      <dgm:t>
        <a:bodyPr/>
        <a:lstStyle/>
        <a:p>
          <a:endParaRPr lang="pl-PL"/>
        </a:p>
      </dgm:t>
    </dgm:pt>
    <dgm:pt modelId="{2C716F59-18C0-462A-BCD7-BD1CBD0B815D}" type="sibTrans" cxnId="{FC7D4DEB-6EB0-456C-BC30-E731DA59078A}">
      <dgm:prSet/>
      <dgm:spPr/>
      <dgm:t>
        <a:bodyPr/>
        <a:lstStyle/>
        <a:p>
          <a:endParaRPr lang="pl-PL"/>
        </a:p>
      </dgm:t>
    </dgm:pt>
    <dgm:pt modelId="{3F5F617E-BC8E-434B-965B-5157D5C5ABAA}">
      <dgm:prSet custT="1"/>
      <dgm:spPr/>
      <dgm:t>
        <a:bodyPr/>
        <a:lstStyle/>
        <a:p>
          <a:r>
            <a:rPr lang="pl-PL" sz="1400" b="1" i="0" dirty="0" smtClean="0">
              <a:latin typeface="+mn-lt"/>
            </a:rPr>
            <a:t>Kwalifikacje należy rozumieć jako formalny wynik oceny i walidacji, który uzyskuje się w sytuacji, kiedy właściwy organ uznaje, że dana osoba osiągnęła efekty uczenia się spełniające określone standardy. </a:t>
          </a:r>
          <a:endParaRPr lang="pl-PL" sz="1400" b="1" dirty="0">
            <a:latin typeface="+mn-lt"/>
          </a:endParaRPr>
        </a:p>
      </dgm:t>
    </dgm:pt>
    <dgm:pt modelId="{A12CB094-324A-446A-99EB-CFB55583A41E}" type="parTrans" cxnId="{BB183BA8-3B1E-4CB9-B633-E5F18B4CB303}">
      <dgm:prSet/>
      <dgm:spPr/>
      <dgm:t>
        <a:bodyPr/>
        <a:lstStyle/>
        <a:p>
          <a:endParaRPr lang="pl-PL"/>
        </a:p>
      </dgm:t>
    </dgm:pt>
    <dgm:pt modelId="{CA631E5A-8B62-40DD-ADBD-FE16A67B8B36}" type="sibTrans" cxnId="{BB183BA8-3B1E-4CB9-B633-E5F18B4CB303}">
      <dgm:prSet/>
      <dgm:spPr/>
      <dgm:t>
        <a:bodyPr/>
        <a:lstStyle/>
        <a:p>
          <a:endParaRPr lang="pl-PL"/>
        </a:p>
      </dgm:t>
    </dgm:pt>
    <dgm:pt modelId="{667B4D49-FF34-4D68-B962-7A11DA608A9F}">
      <dgm:prSet custT="1"/>
      <dgm:spPr/>
      <dgm:t>
        <a:bodyPr/>
        <a:lstStyle/>
        <a:p>
          <a:r>
            <a:rPr lang="pl-PL" sz="1400" b="1" dirty="0" smtClean="0">
              <a:latin typeface="+mn-lt"/>
            </a:rPr>
            <a:t>Wskaźnik mierzony do czterech tygodni od zakończenia przez uczestnika udziału w projekcie.</a:t>
          </a:r>
          <a:endParaRPr lang="pl-PL" sz="1400" b="1" dirty="0">
            <a:latin typeface="+mn-lt"/>
          </a:endParaRPr>
        </a:p>
      </dgm:t>
    </dgm:pt>
    <dgm:pt modelId="{2F313609-ECF7-4105-A378-ABD9F04773D8}" type="parTrans" cxnId="{D5663142-B8BB-4B30-B0E5-58C4BE18A801}">
      <dgm:prSet/>
      <dgm:spPr/>
    </dgm:pt>
    <dgm:pt modelId="{C3988D7B-9E29-4DF8-A055-9C510A3332A1}" type="sibTrans" cxnId="{D5663142-B8BB-4B30-B0E5-58C4BE18A801}">
      <dgm:prSet/>
      <dgm:spPr/>
    </dgm:pt>
    <dgm:pt modelId="{7333B7FE-BE94-4079-B267-F50AD7A533C9}">
      <dgm:prSet custT="1"/>
      <dgm:spPr/>
      <dgm:t>
        <a:bodyPr/>
        <a:lstStyle/>
        <a:p>
          <a:r>
            <a:rPr lang="pl-PL" sz="1400" b="1" dirty="0" smtClean="0"/>
            <a:t>Kompetencja to wyodrębniony zestaw efektów uczenia się / kształcenia. Opis kompetencji zawiera jasno określone warunki, które powinien spełniać uczestnik projektu ubiegający się o nabycie kompetencji, tj. wyczerpującą informację o efektach uczenia się dla danej kompetencji oraz kryteria i metody ich weryfikacji.</a:t>
          </a:r>
          <a:endParaRPr lang="pl-PL" sz="1400" b="1" dirty="0">
            <a:latin typeface="+mn-lt"/>
          </a:endParaRPr>
        </a:p>
      </dgm:t>
    </dgm:pt>
    <dgm:pt modelId="{B2D6D4F6-FBAA-4F28-88EE-5D1E9257864D}" type="parTrans" cxnId="{540502CD-178A-437F-88E3-A51AB7978642}">
      <dgm:prSet/>
      <dgm:spPr/>
    </dgm:pt>
    <dgm:pt modelId="{6EAD9E81-3066-4826-BAE8-ECEFF8C078C1}" type="sibTrans" cxnId="{540502CD-178A-437F-88E3-A51AB7978642}">
      <dgm:prSet/>
      <dgm:spPr/>
    </dgm:pt>
    <dgm:pt modelId="{BBBB6481-CD85-4D54-A1CE-13C76D32448A}">
      <dgm:prSet custT="1"/>
      <dgm:spPr/>
      <dgm:t>
        <a:bodyPr/>
        <a:lstStyle/>
        <a:p>
          <a:r>
            <a:rPr lang="pl-PL" sz="1400" b="1" u="sng" dirty="0" smtClean="0">
              <a:latin typeface="+mn-lt"/>
            </a:rPr>
            <a:t>Szczegóły: w pliku pomocniczym dotyczącym uzyskiwania kwalifikacji</a:t>
          </a:r>
          <a:endParaRPr lang="pl-PL" sz="1400" b="1" u="sng" dirty="0">
            <a:latin typeface="+mn-lt"/>
          </a:endParaRPr>
        </a:p>
      </dgm:t>
    </dgm:pt>
    <dgm:pt modelId="{1B944FAC-A59B-4935-A072-DB1389CF08E6}" type="parTrans" cxnId="{6B4CE41D-A642-408D-B7A1-5797FD5A9059}">
      <dgm:prSet/>
      <dgm:spPr/>
    </dgm:pt>
    <dgm:pt modelId="{24254B76-4D0B-4F8E-AAA4-79F889BAA566}" type="sibTrans" cxnId="{6B4CE41D-A642-408D-B7A1-5797FD5A9059}">
      <dgm:prSet/>
      <dgm:spPr/>
    </dgm:pt>
    <dgm:pt modelId="{2E67F906-7390-4731-8815-C37CB7905889}">
      <dgm:prSet custT="1"/>
      <dgm:spPr/>
      <dgm:t>
        <a:bodyPr/>
        <a:lstStyle/>
        <a:p>
          <a:r>
            <a:rPr lang="pl-PL" sz="1400" b="1" dirty="0" smtClean="0">
              <a:solidFill>
                <a:srgbClr val="FF0000"/>
              </a:solidFill>
              <a:latin typeface="+mn-lt"/>
            </a:rPr>
            <a:t>C</a:t>
          </a:r>
          <a:endParaRPr lang="pl-PL" sz="1400" b="1" dirty="0">
            <a:solidFill>
              <a:srgbClr val="FF0000"/>
            </a:solidFill>
            <a:latin typeface="+mn-lt"/>
          </a:endParaRPr>
        </a:p>
      </dgm:t>
    </dgm:pt>
    <dgm:pt modelId="{49FE9E3F-FC26-4FCA-A7A2-71C224F8F0B3}" type="parTrans" cxnId="{9BA24045-6688-4318-A830-ACCC91BB06B5}">
      <dgm:prSet/>
      <dgm:spPr/>
    </dgm:pt>
    <dgm:pt modelId="{F8FB5CA8-3D6E-490F-90BA-7816B0330799}" type="sibTrans" cxnId="{9BA24045-6688-4318-A830-ACCC91BB06B5}">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0" presStyleCnt="1">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0" presStyleCnt="1" custScaleY="125236">
        <dgm:presLayoutVars>
          <dgm:bulletEnabled val="1"/>
        </dgm:presLayoutVars>
      </dgm:prSet>
      <dgm:spPr/>
      <dgm:t>
        <a:bodyPr/>
        <a:lstStyle/>
        <a:p>
          <a:endParaRPr lang="pl-PL"/>
        </a:p>
      </dgm:t>
    </dgm:pt>
  </dgm:ptLst>
  <dgm:cxnLst>
    <dgm:cxn modelId="{FC7D4DEB-6EB0-456C-BC30-E731DA59078A}" srcId="{9C158368-C9E0-4942-8526-5CE49BCD721C}" destId="{FD753CE2-2F8B-47EC-A5C3-03975021CE60}" srcOrd="0" destOrd="0" parTransId="{8B0988F0-E4C8-4106-85F3-2E9557A65DF0}" sibTransId="{2C716F59-18C0-462A-BCD7-BD1CBD0B815D}"/>
    <dgm:cxn modelId="{EB7BF7CC-846F-4F76-A484-CE7E4225216D}" type="presOf" srcId="{9C158368-C9E0-4942-8526-5CE49BCD721C}" destId="{EC26B3CA-5F55-4ED6-AEA1-83422FEC2FA3}" srcOrd="0" destOrd="0" presId="urn:microsoft.com/office/officeart/2005/8/layout/vList5"/>
    <dgm:cxn modelId="{697E7323-548E-4F9A-9050-7724BAC62AE9}" srcId="{1A53B528-4B73-4476-AAA3-DA53D8694E89}" destId="{9C158368-C9E0-4942-8526-5CE49BCD721C}" srcOrd="0" destOrd="0" parTransId="{913B76B3-2567-408B-94B7-AFBDAB2A403C}" sibTransId="{B623BF15-8EEA-4288-8854-030DD4F9EF8D}"/>
    <dgm:cxn modelId="{61F21512-5DE9-4427-8553-FB722110DEC8}" type="presOf" srcId="{7333B7FE-BE94-4079-B267-F50AD7A533C9}" destId="{6057DA86-162F-440C-8D5E-0A6D86B8CF0F}" srcOrd="0" destOrd="2" presId="urn:microsoft.com/office/officeart/2005/8/layout/vList5"/>
    <dgm:cxn modelId="{E8478C12-EEF9-4450-ACB4-668A54468A54}" type="presOf" srcId="{667B4D49-FF34-4D68-B962-7A11DA608A9F}" destId="{6057DA86-162F-440C-8D5E-0A6D86B8CF0F}" srcOrd="0" destOrd="3" presId="urn:microsoft.com/office/officeart/2005/8/layout/vList5"/>
    <dgm:cxn modelId="{D5663142-B8BB-4B30-B0E5-58C4BE18A801}" srcId="{9C158368-C9E0-4942-8526-5CE49BCD721C}" destId="{667B4D49-FF34-4D68-B962-7A11DA608A9F}" srcOrd="3" destOrd="0" parTransId="{2F313609-ECF7-4105-A378-ABD9F04773D8}" sibTransId="{C3988D7B-9E29-4DF8-A055-9C510A3332A1}"/>
    <dgm:cxn modelId="{FED62A2A-BA21-4051-87B4-CDDFDF39D837}" type="presOf" srcId="{3F5F617E-BC8E-434B-965B-5157D5C5ABAA}" destId="{6057DA86-162F-440C-8D5E-0A6D86B8CF0F}" srcOrd="0" destOrd="1" presId="urn:microsoft.com/office/officeart/2005/8/layout/vList5"/>
    <dgm:cxn modelId="{3DBB1CF9-B32F-45BE-8E9C-C1ECD394F602}" type="presOf" srcId="{2E67F906-7390-4731-8815-C37CB7905889}" destId="{6057DA86-162F-440C-8D5E-0A6D86B8CF0F}" srcOrd="0" destOrd="5" presId="urn:microsoft.com/office/officeart/2005/8/layout/vList5"/>
    <dgm:cxn modelId="{6B4CE41D-A642-408D-B7A1-5797FD5A9059}" srcId="{9C158368-C9E0-4942-8526-5CE49BCD721C}" destId="{BBBB6481-CD85-4D54-A1CE-13C76D32448A}" srcOrd="4" destOrd="0" parTransId="{1B944FAC-A59B-4935-A072-DB1389CF08E6}" sibTransId="{24254B76-4D0B-4F8E-AAA4-79F889BAA566}"/>
    <dgm:cxn modelId="{DEF18759-D7E2-4ED9-AB60-D25676427A80}" type="presOf" srcId="{1A53B528-4B73-4476-AAA3-DA53D8694E89}" destId="{A82570EB-9047-4C30-B34C-BC41F943A042}" srcOrd="0" destOrd="0" presId="urn:microsoft.com/office/officeart/2005/8/layout/vList5"/>
    <dgm:cxn modelId="{8D3B5EAE-0DC8-4468-BF9D-AB3D39107E29}" type="presOf" srcId="{BBBB6481-CD85-4D54-A1CE-13C76D32448A}" destId="{6057DA86-162F-440C-8D5E-0A6D86B8CF0F}" srcOrd="0" destOrd="4" presId="urn:microsoft.com/office/officeart/2005/8/layout/vList5"/>
    <dgm:cxn modelId="{9BA24045-6688-4318-A830-ACCC91BB06B5}" srcId="{9C158368-C9E0-4942-8526-5CE49BCD721C}" destId="{2E67F906-7390-4731-8815-C37CB7905889}" srcOrd="5" destOrd="0" parTransId="{49FE9E3F-FC26-4FCA-A7A2-71C224F8F0B3}" sibTransId="{F8FB5CA8-3D6E-490F-90BA-7816B0330799}"/>
    <dgm:cxn modelId="{540502CD-178A-437F-88E3-A51AB7978642}" srcId="{9C158368-C9E0-4942-8526-5CE49BCD721C}" destId="{7333B7FE-BE94-4079-B267-F50AD7A533C9}" srcOrd="2" destOrd="0" parTransId="{B2D6D4F6-FBAA-4F28-88EE-5D1E9257864D}" sibTransId="{6EAD9E81-3066-4826-BAE8-ECEFF8C078C1}"/>
    <dgm:cxn modelId="{F12546A9-5A92-4D9F-801A-A2DDE6865FFD}" type="presOf" srcId="{FD753CE2-2F8B-47EC-A5C3-03975021CE60}" destId="{6057DA86-162F-440C-8D5E-0A6D86B8CF0F}" srcOrd="0" destOrd="0" presId="urn:microsoft.com/office/officeart/2005/8/layout/vList5"/>
    <dgm:cxn modelId="{BB183BA8-3B1E-4CB9-B633-E5F18B4CB303}" srcId="{9C158368-C9E0-4942-8526-5CE49BCD721C}" destId="{3F5F617E-BC8E-434B-965B-5157D5C5ABAA}" srcOrd="1" destOrd="0" parTransId="{A12CB094-324A-446A-99EB-CFB55583A41E}" sibTransId="{CA631E5A-8B62-40DD-ADBD-FE16A67B8B36}"/>
    <dgm:cxn modelId="{7B29ADE0-7BDF-4230-B10D-91C175F37147}" type="presParOf" srcId="{A82570EB-9047-4C30-B34C-BC41F943A042}" destId="{AAC7EB03-0D34-4E53-AA54-FF39894E56F4}" srcOrd="0" destOrd="0" presId="urn:microsoft.com/office/officeart/2005/8/layout/vList5"/>
    <dgm:cxn modelId="{12C218E0-7111-45D7-BC85-512BE903B2F0}" type="presParOf" srcId="{AAC7EB03-0D34-4E53-AA54-FF39894E56F4}" destId="{EC26B3CA-5F55-4ED6-AEA1-83422FEC2FA3}" srcOrd="0" destOrd="0" presId="urn:microsoft.com/office/officeart/2005/8/layout/vList5"/>
    <dgm:cxn modelId="{8A8A682D-31CB-4C0C-A2DB-F0FCEB9E4204}"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1. </a:t>
          </a:r>
          <a:r>
            <a:rPr lang="pl-PL" sz="1600" b="1" dirty="0" err="1" smtClean="0">
              <a:solidFill>
                <a:schemeClr val="tx1"/>
              </a:solidFill>
            </a:rPr>
            <a:t>Kwalifikowalność</a:t>
          </a:r>
          <a:r>
            <a:rPr lang="pl-PL" sz="1600" b="1" dirty="0" smtClean="0">
              <a:solidFill>
                <a:schemeClr val="tx1"/>
              </a:solidFill>
            </a:rPr>
            <a:t> projektu</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l"/>
          <a:r>
            <a:rPr lang="pl-PL" sz="1400" dirty="0" smtClean="0"/>
            <a:t>Czy projekt jest </a:t>
          </a:r>
          <a:r>
            <a:rPr lang="pl-PL" sz="1400" b="1" dirty="0" smtClean="0"/>
            <a:t>zgodny z typem projektów </a:t>
          </a:r>
          <a:r>
            <a:rPr lang="pl-PL" sz="1400" dirty="0" smtClean="0"/>
            <a:t>wskazanym w regulaminie danego konkursu.</a:t>
          </a:r>
          <a:endParaRPr lang="pl-PL" sz="1400" b="1" u="sng"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dirty="0">
              <a:solidFill>
                <a:schemeClr val="tx1"/>
              </a:solidFill>
            </a:rPr>
            <a:t>2. </a:t>
          </a:r>
          <a:r>
            <a:rPr lang="pl-PL" sz="1600" b="1" dirty="0" err="1">
              <a:solidFill>
                <a:schemeClr val="tx1"/>
              </a:solidFill>
            </a:rPr>
            <a:t>Kwalifikowalność</a:t>
          </a:r>
          <a:r>
            <a:rPr lang="pl-PL" sz="1600" b="1" dirty="0">
              <a:solidFill>
                <a:schemeClr val="tx1"/>
              </a:solidFill>
            </a:rPr>
            <a:t> typu projektu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smtClean="0"/>
            <a:t>Czy projekt został złożony w odpowiedzi na właściwy konkurs w systemie SOWA EFS RPDS.</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03E372C7-3B01-46DC-9113-527C03AF1D0E}">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b="1" dirty="0" smtClean="0">
              <a:solidFill>
                <a:srgbClr val="FF0000"/>
              </a:solidFill>
            </a:rPr>
            <a:t>276/17</a:t>
          </a:r>
          <a:endParaRPr lang="pl-PL" sz="1400" b="1" dirty="0">
            <a:solidFill>
              <a:srgbClr val="FF0000"/>
            </a:solidFill>
          </a:endParaRPr>
        </a:p>
      </dgm:t>
    </dgm:pt>
    <dgm:pt modelId="{A64C2D9F-69CB-45A6-8914-79EBA0513BE1}" type="parTrans" cxnId="{F3420FF8-BFEC-402A-9A7A-02E549382EA9}">
      <dgm:prSet/>
      <dgm:spPr/>
    </dgm:pt>
    <dgm:pt modelId="{CF0B245A-A65C-4200-ACE7-9E4D28924E79}" type="sibTrans" cxnId="{F3420FF8-BFEC-402A-9A7A-02E549382EA9}">
      <dgm:prSet/>
      <dgm:spPr/>
    </dgm:pt>
    <dgm:pt modelId="{7D31F35F-7247-4F5A-86ED-75245F716C2B}">
      <dgm:prSet phldrT="[Tekst]" custT="1"/>
      <dgm:spPr>
        <a:solidFill>
          <a:srgbClr val="FFC000">
            <a:alpha val="90000"/>
          </a:srgbClr>
        </a:solidFill>
        <a:ln>
          <a:solidFill>
            <a:srgbClr val="FFC000">
              <a:alpha val="90000"/>
            </a:srgbClr>
          </a:solidFill>
        </a:ln>
      </dgm:spPr>
      <dgm:t>
        <a:bodyPr/>
        <a:lstStyle/>
        <a:p>
          <a:pPr algn="l"/>
          <a:r>
            <a:rPr lang="pl-PL" sz="1400" b="1" u="sng" dirty="0" smtClean="0">
              <a:solidFill>
                <a:srgbClr val="FF0000"/>
              </a:solidFill>
            </a:rPr>
            <a:t>A, B, C</a:t>
          </a:r>
          <a:endParaRPr lang="pl-PL" sz="1400" b="1" u="sng" dirty="0">
            <a:solidFill>
              <a:srgbClr val="FF0000"/>
            </a:solidFill>
          </a:endParaRPr>
        </a:p>
      </dgm:t>
    </dgm:pt>
    <dgm:pt modelId="{82DF22D9-1A79-49D7-A2BA-8E2632B04D2A}" type="parTrans" cxnId="{A5D94046-31F0-44B1-ADF2-36EE716C3F34}">
      <dgm:prSet/>
      <dgm:spPr/>
    </dgm:pt>
    <dgm:pt modelId="{A0B2745B-A8EB-4C45-AD36-A243A8AF1AE0}" type="sibTrans" cxnId="{A5D94046-31F0-44B1-ADF2-36EE716C3F34}">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A5D94046-31F0-44B1-ADF2-36EE716C3F34}" srcId="{9C158368-C9E0-4942-8526-5CE49BCD721C}" destId="{7D31F35F-7247-4F5A-86ED-75245F716C2B}" srcOrd="1" destOrd="0" parTransId="{82DF22D9-1A79-49D7-A2BA-8E2632B04D2A}" sibTransId="{A0B2745B-A8EB-4C45-AD36-A243A8AF1AE0}"/>
    <dgm:cxn modelId="{B847D355-FF8D-4693-9892-2D7FCFAABECA}" type="presOf" srcId="{7D31F35F-7247-4F5A-86ED-75245F716C2B}" destId="{6057DA86-162F-440C-8D5E-0A6D86B8CF0F}" srcOrd="0" destOrd="1" presId="urn:microsoft.com/office/officeart/2005/8/layout/vList5"/>
    <dgm:cxn modelId="{1A749FD8-28C4-4C2F-A9A4-F9595FEE9A5F}" type="presOf" srcId="{03E372C7-3B01-46DC-9113-527C03AF1D0E}" destId="{5DB3C171-F262-490B-B8BB-BFFA46B0586B}" srcOrd="0" destOrd="1" presId="urn:microsoft.com/office/officeart/2005/8/layout/vList5"/>
    <dgm:cxn modelId="{91D6A7D6-3DE8-47E6-A495-3A30B0A8BF3D}" type="presOf" srcId="{1A53B528-4B73-4476-AAA3-DA53D8694E89}" destId="{A82570EB-9047-4C30-B34C-BC41F943A042}"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E96E8833-A7E1-4A90-8467-5760D44DDAE2}" type="presOf" srcId="{DA6E603D-E34D-4EC6-B48D-740809166CA4}" destId="{6057DA86-162F-440C-8D5E-0A6D86B8CF0F}" srcOrd="0" destOrd="0" presId="urn:microsoft.com/office/officeart/2005/8/layout/vList5"/>
    <dgm:cxn modelId="{5BF8D7B0-94D5-4DFF-A1AD-3A215F2DE353}" type="presOf" srcId="{9C158368-C9E0-4942-8526-5CE49BCD721C}" destId="{EC26B3CA-5F55-4ED6-AEA1-83422FEC2FA3}" srcOrd="0" destOrd="0" presId="urn:microsoft.com/office/officeart/2005/8/layout/vList5"/>
    <dgm:cxn modelId="{3FBDBFB5-0D97-4DFE-9C0A-B7E788A88F59}" type="presOf" srcId="{32EE9BBF-B02B-4DE9-A826-A3930A24887B}" destId="{5DB3C171-F262-490B-B8BB-BFFA46B0586B}"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F3420FF8-BFEC-402A-9A7A-02E549382EA9}" srcId="{621AB93B-5B7B-404A-AAC6-82585374894E}" destId="{03E372C7-3B01-46DC-9113-527C03AF1D0E}" srcOrd="1" destOrd="0" parTransId="{A64C2D9F-69CB-45A6-8914-79EBA0513BE1}" sibTransId="{CF0B245A-A65C-4200-ACE7-9E4D28924E79}"/>
    <dgm:cxn modelId="{43268A7B-D30D-4D5E-8B4C-0A02A83F3387}" type="presOf" srcId="{621AB93B-5B7B-404A-AAC6-82585374894E}" destId="{30A5BAFA-D867-4432-A555-078896BF780D}"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799942DA-1E75-4B17-97D0-08BFBD08DE43}" type="presParOf" srcId="{A82570EB-9047-4C30-B34C-BC41F943A042}" destId="{74CEAA77-1A9F-4EE7-8009-B36DC94847D6}" srcOrd="0" destOrd="0" presId="urn:microsoft.com/office/officeart/2005/8/layout/vList5"/>
    <dgm:cxn modelId="{87BE6706-A23A-4938-A479-1B5EB42B0C55}" type="presParOf" srcId="{74CEAA77-1A9F-4EE7-8009-B36DC94847D6}" destId="{30A5BAFA-D867-4432-A555-078896BF780D}" srcOrd="0" destOrd="0" presId="urn:microsoft.com/office/officeart/2005/8/layout/vList5"/>
    <dgm:cxn modelId="{DFF09926-52EF-492C-BC0F-2EC6670AE1B5}" type="presParOf" srcId="{74CEAA77-1A9F-4EE7-8009-B36DC94847D6}" destId="{5DB3C171-F262-490B-B8BB-BFFA46B0586B}" srcOrd="1" destOrd="0" presId="urn:microsoft.com/office/officeart/2005/8/layout/vList5"/>
    <dgm:cxn modelId="{42555C3B-F5AE-461C-A865-B894EB5E4FDE}" type="presParOf" srcId="{A82570EB-9047-4C30-B34C-BC41F943A042}" destId="{21203062-3061-4CFA-A1DC-A3C8D1B70C6A}" srcOrd="1" destOrd="0" presId="urn:microsoft.com/office/officeart/2005/8/layout/vList5"/>
    <dgm:cxn modelId="{900E94C5-5D1A-4E2B-9FEC-357590AD4B69}" type="presParOf" srcId="{A82570EB-9047-4C30-B34C-BC41F943A042}" destId="{AAC7EB03-0D34-4E53-AA54-FF39894E56F4}" srcOrd="2" destOrd="0" presId="urn:microsoft.com/office/officeart/2005/8/layout/vList5"/>
    <dgm:cxn modelId="{410F4B1C-0F0F-4072-B3D5-B247478D1EF7}" type="presParOf" srcId="{AAC7EB03-0D34-4E53-AA54-FF39894E56F4}" destId="{EC26B3CA-5F55-4ED6-AEA1-83422FEC2FA3}" srcOrd="0" destOrd="0" presId="urn:microsoft.com/office/officeart/2005/8/layout/vList5"/>
    <dgm:cxn modelId="{1F1CF095-4267-4B02-9E22-3D63EA74DBB3}"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3. </a:t>
          </a:r>
          <a:r>
            <a:rPr lang="pl-PL" sz="1600" b="1" dirty="0" err="1">
              <a:solidFill>
                <a:schemeClr val="tx1"/>
              </a:solidFill>
            </a:rPr>
            <a:t>Kwalifikowalność</a:t>
          </a:r>
          <a:r>
            <a:rPr lang="pl-PL" sz="1600" b="1" dirty="0">
              <a:solidFill>
                <a:schemeClr val="tx1"/>
              </a:solidFill>
            </a:rPr>
            <a:t> </a:t>
          </a:r>
          <a:r>
            <a:rPr lang="pl-PL" sz="1600" b="1" dirty="0" smtClean="0">
              <a:solidFill>
                <a:schemeClr val="tx1"/>
              </a:solidFill>
            </a:rPr>
            <a:t>Wnioskodawcy/Beneficjenta</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600" dirty="0" smtClean="0"/>
            <a:t>Czy wybór partnerów został dokonany w sposób prawidłowy?</a:t>
          </a:r>
          <a:endParaRPr lang="pl-PL" sz="1600" b="1"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4. Prawidłowość wyboru partnerów w projekcie</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smtClean="0"/>
            <a:t>Czy Wnioskodawca/Beneficjent jest uprawniony do ubiegania się o wsparcie w ramach ogłoszonego konkursu (zgodnie z katalogiem Wnioskodawców/Beneficjentów określonym w regulaminie danego konkursu).</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F653B6E8-013A-444A-8A03-5C777D892785}">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b="1" dirty="0" smtClean="0">
              <a:solidFill>
                <a:srgbClr val="FF0000"/>
              </a:solidFill>
            </a:rPr>
            <a:t>Regulamin konkursu str. 18</a:t>
          </a:r>
          <a:endParaRPr lang="pl-PL" sz="1400" b="1" dirty="0">
            <a:solidFill>
              <a:srgbClr val="FF0000"/>
            </a:solidFill>
          </a:endParaRPr>
        </a:p>
      </dgm:t>
    </dgm:pt>
    <dgm:pt modelId="{A2B71FBD-EA73-4855-B3DE-C1F197107795}" type="parTrans" cxnId="{83B1A23E-A3A2-4132-9297-B08FC2DB7A18}">
      <dgm:prSet/>
      <dgm:spPr/>
    </dgm:pt>
    <dgm:pt modelId="{2723AF0B-3197-49D2-9CB3-D89C020687EA}" type="sibTrans" cxnId="{83B1A23E-A3A2-4132-9297-B08FC2DB7A18}">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FAF2F47A-55C1-4030-B525-D56A7006FCA1}" type="presOf" srcId="{F653B6E8-013A-444A-8A03-5C777D892785}" destId="{5DB3C171-F262-490B-B8BB-BFFA46B0586B}" srcOrd="0" destOrd="1" presId="urn:microsoft.com/office/officeart/2005/8/layout/vList5"/>
    <dgm:cxn modelId="{A11B6ACE-4666-4328-AA5F-B0F3167F1C13}" type="presOf" srcId="{32EE9BBF-B02B-4DE9-A826-A3930A24887B}" destId="{5DB3C171-F262-490B-B8BB-BFFA46B0586B}" srcOrd="0" destOrd="0" presId="urn:microsoft.com/office/officeart/2005/8/layout/vList5"/>
    <dgm:cxn modelId="{D798ED11-16F5-4AB1-9813-3636B315C82A}" type="presOf" srcId="{621AB93B-5B7B-404A-AAC6-82585374894E}" destId="{30A5BAFA-D867-4432-A555-078896BF780D}" srcOrd="0" destOrd="0" presId="urn:microsoft.com/office/officeart/2005/8/layout/vList5"/>
    <dgm:cxn modelId="{303614DC-57D1-47D1-9008-F2C3DCBCA71A}" type="presOf" srcId="{DA6E603D-E34D-4EC6-B48D-740809166CA4}" destId="{6057DA86-162F-440C-8D5E-0A6D86B8CF0F}"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55D8CD6D-8E6E-4FD5-9402-B2B1EE4B66AA}" type="presOf" srcId="{1A53B528-4B73-4476-AAA3-DA53D8694E89}" destId="{A82570EB-9047-4C30-B34C-BC41F943A042}" srcOrd="0" destOrd="0" presId="urn:microsoft.com/office/officeart/2005/8/layout/vList5"/>
    <dgm:cxn modelId="{83B1A23E-A3A2-4132-9297-B08FC2DB7A18}" srcId="{621AB93B-5B7B-404A-AAC6-82585374894E}" destId="{F653B6E8-013A-444A-8A03-5C777D892785}" srcOrd="1" destOrd="0" parTransId="{A2B71FBD-EA73-4855-B3DE-C1F197107795}" sibTransId="{2723AF0B-3197-49D2-9CB3-D89C020687EA}"/>
    <dgm:cxn modelId="{E117E38E-DDD3-480D-A78D-8FCB154BAC0D}" srcId="{9C158368-C9E0-4942-8526-5CE49BCD721C}" destId="{DA6E603D-E34D-4EC6-B48D-740809166CA4}" srcOrd="0" destOrd="0" parTransId="{A8A154FD-2259-47AC-AD68-19EF82000962}" sibTransId="{9F49CB28-C9A9-4FC8-82B7-C5A3A7564928}"/>
    <dgm:cxn modelId="{D1258E0D-47F4-436B-9E55-2B9299D6714D}" type="presOf" srcId="{9C158368-C9E0-4942-8526-5CE49BCD721C}" destId="{EC26B3CA-5F55-4ED6-AEA1-83422FEC2FA3}" srcOrd="0" destOrd="0" presId="urn:microsoft.com/office/officeart/2005/8/layout/vList5"/>
    <dgm:cxn modelId="{015980F0-267D-43A9-B173-4FE56D340384}" type="presParOf" srcId="{A82570EB-9047-4C30-B34C-BC41F943A042}" destId="{74CEAA77-1A9F-4EE7-8009-B36DC94847D6}" srcOrd="0" destOrd="0" presId="urn:microsoft.com/office/officeart/2005/8/layout/vList5"/>
    <dgm:cxn modelId="{C20FB7CC-1016-4BD5-8C41-AD5B89767645}" type="presParOf" srcId="{74CEAA77-1A9F-4EE7-8009-B36DC94847D6}" destId="{30A5BAFA-D867-4432-A555-078896BF780D}" srcOrd="0" destOrd="0" presId="urn:microsoft.com/office/officeart/2005/8/layout/vList5"/>
    <dgm:cxn modelId="{35DCEB57-5F49-44AC-A7B4-2EF62F2CC6C6}" type="presParOf" srcId="{74CEAA77-1A9F-4EE7-8009-B36DC94847D6}" destId="{5DB3C171-F262-490B-B8BB-BFFA46B0586B}" srcOrd="1" destOrd="0" presId="urn:microsoft.com/office/officeart/2005/8/layout/vList5"/>
    <dgm:cxn modelId="{F69D6AA6-467C-48AD-A030-8C950DB18E63}" type="presParOf" srcId="{A82570EB-9047-4C30-B34C-BC41F943A042}" destId="{21203062-3061-4CFA-A1DC-A3C8D1B70C6A}" srcOrd="1" destOrd="0" presId="urn:microsoft.com/office/officeart/2005/8/layout/vList5"/>
    <dgm:cxn modelId="{7E6A2551-CD93-400F-9BC6-8F1A4E06EC30}" type="presParOf" srcId="{A82570EB-9047-4C30-B34C-BC41F943A042}" destId="{AAC7EB03-0D34-4E53-AA54-FF39894E56F4}" srcOrd="2" destOrd="0" presId="urn:microsoft.com/office/officeart/2005/8/layout/vList5"/>
    <dgm:cxn modelId="{30A0AAEA-86CF-4E90-99F3-F8B2E90BFD96}" type="presParOf" srcId="{AAC7EB03-0D34-4E53-AA54-FF39894E56F4}" destId="{EC26B3CA-5F55-4ED6-AEA1-83422FEC2FA3}" srcOrd="0" destOrd="0" presId="urn:microsoft.com/office/officeart/2005/8/layout/vList5"/>
    <dgm:cxn modelId="{B94B2E9C-D8AE-4462-AA6F-E4C6FA4498A9}"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5. Niepodleganie wykluczeniu z możliwości otrzymania dofinansowania ze środków Unii Europejskiej</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000" dirty="0">
              <a:latin typeface="+mn-lt"/>
            </a:rPr>
            <a:t>Wnioskodawca złożył oświadczenie, że:</a:t>
          </a:r>
          <a:endParaRPr lang="pl-PL" sz="10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6. Zgodność z przepisami art. 65 ust. 6 i art. 125 ust. 3 lit. e) i f) Rozporządzenia Parlamentu Europejskiego i Rady (UE) nr 1303/2013 z dnia 17 grudnia 2013 r.</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000" dirty="0"/>
            <a:t>Wnioskodawca oraz partnerzy (jeśli dotyczy) nie podlegają wykluczeniu </a:t>
          </a:r>
          <a:br>
            <a:rPr lang="pl-PL" sz="1000" dirty="0"/>
          </a:br>
          <a:r>
            <a:rPr lang="pl-PL" sz="1000" dirty="0"/>
            <a:t>z możliwości otrzymania dofinansowania ze środków Unii Europejskiej na podstawie:</a:t>
          </a:r>
          <a:endParaRPr lang="pl-PL" sz="10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38C09ACD-8C86-49DF-992B-1514DAA72A1F}">
      <dgm:prSet custT="1"/>
      <dgm:spPr/>
      <dgm:t>
        <a:bodyPr/>
        <a:lstStyle/>
        <a:p>
          <a:pPr algn="just"/>
          <a:r>
            <a:rPr lang="pl-PL" sz="1000" dirty="0"/>
            <a:t>art. 207 ust. 4 ustawy z dnia 27 sierpnia 2009 r. o finansach </a:t>
          </a:r>
          <a:r>
            <a:rPr lang="pl-PL" sz="1000" dirty="0" smtClean="0"/>
            <a:t>publicznych,</a:t>
          </a:r>
          <a:endParaRPr lang="pl-PL" sz="1000" dirty="0"/>
        </a:p>
      </dgm:t>
    </dgm:pt>
    <dgm:pt modelId="{92CA1727-773E-4876-968D-2E373559751F}" type="parTrans" cxnId="{F6490752-7CE2-4C93-9F3E-48DC9C15239E}">
      <dgm:prSet/>
      <dgm:spPr/>
      <dgm:t>
        <a:bodyPr/>
        <a:lstStyle/>
        <a:p>
          <a:endParaRPr lang="pl-PL"/>
        </a:p>
      </dgm:t>
    </dgm:pt>
    <dgm:pt modelId="{287828BA-0B9D-4004-B4B4-CDAA44FE96E8}" type="sibTrans" cxnId="{F6490752-7CE2-4C93-9F3E-48DC9C15239E}">
      <dgm:prSet/>
      <dgm:spPr/>
      <dgm:t>
        <a:bodyPr/>
        <a:lstStyle/>
        <a:p>
          <a:endParaRPr lang="pl-PL"/>
        </a:p>
      </dgm:t>
    </dgm:pt>
    <dgm:pt modelId="{4181E192-2C13-426C-873D-EA239C102F79}">
      <dgm:prSet custT="1"/>
      <dgm:spPr/>
      <dgm:t>
        <a:bodyPr/>
        <a:lstStyle/>
        <a:p>
          <a:pPr algn="just"/>
          <a:r>
            <a:rPr lang="pl-PL" sz="1000" dirty="0"/>
            <a:t>art.12 ust. 1 </a:t>
          </a:r>
          <a:r>
            <a:rPr lang="pl-PL" sz="1000" dirty="0" err="1"/>
            <a:t>pkt</a:t>
          </a:r>
          <a:r>
            <a:rPr lang="pl-PL" sz="1000" dirty="0"/>
            <a:t> 1 ustawy z dnia 15 czerwca 2012 r. o skutkach powierzania wykonywania pracy cudzoziemcom przebywającym wbrew przepisom </a:t>
          </a:r>
          <a:br>
            <a:rPr lang="pl-PL" sz="1000" dirty="0"/>
          </a:br>
          <a:r>
            <a:rPr lang="pl-PL" sz="1000" dirty="0"/>
            <a:t>na terytorium Rzeczypospolitej Polskiej,</a:t>
          </a:r>
        </a:p>
      </dgm:t>
    </dgm:pt>
    <dgm:pt modelId="{C6EB7081-1493-4630-A3C1-7F995EAA355F}" type="parTrans" cxnId="{FD49B6A2-8B45-42B1-8939-6DFBA3F09041}">
      <dgm:prSet/>
      <dgm:spPr/>
      <dgm:t>
        <a:bodyPr/>
        <a:lstStyle/>
        <a:p>
          <a:endParaRPr lang="pl-PL"/>
        </a:p>
      </dgm:t>
    </dgm:pt>
    <dgm:pt modelId="{6FBE840F-23D7-448E-9676-9DB377E5118C}" type="sibTrans" cxnId="{FD49B6A2-8B45-42B1-8939-6DFBA3F09041}">
      <dgm:prSet/>
      <dgm:spPr/>
      <dgm:t>
        <a:bodyPr/>
        <a:lstStyle/>
        <a:p>
          <a:endParaRPr lang="pl-PL"/>
        </a:p>
      </dgm:t>
    </dgm:pt>
    <dgm:pt modelId="{C70941B7-8EEF-42F1-A05B-1103DE62E941}">
      <dgm:prSet custT="1"/>
      <dgm:spPr/>
      <dgm:t>
        <a:bodyPr/>
        <a:lstStyle/>
        <a:p>
          <a:pPr algn="just"/>
          <a:r>
            <a:rPr lang="pl-PL" sz="1000" dirty="0"/>
            <a:t>art. 9 ust. 1 </a:t>
          </a:r>
          <a:r>
            <a:rPr lang="pl-PL" sz="1000" dirty="0" err="1"/>
            <a:t>pkt</a:t>
          </a:r>
          <a:r>
            <a:rPr lang="pl-PL" sz="1000" dirty="0"/>
            <a:t> 2a ustawy z dnia 28 października 2002 r. o odpowiedzialności podmiotów zbiorowych za czyny zabronione pod groźbą kary.</a:t>
          </a:r>
        </a:p>
      </dgm:t>
    </dgm:pt>
    <dgm:pt modelId="{91D71574-FEA8-4F66-AC32-5845BBC8EE11}" type="parTrans" cxnId="{D2AB6285-063D-4B7F-B6A8-7DAA9DFC754F}">
      <dgm:prSet/>
      <dgm:spPr/>
      <dgm:t>
        <a:bodyPr/>
        <a:lstStyle/>
        <a:p>
          <a:endParaRPr lang="pl-PL"/>
        </a:p>
      </dgm:t>
    </dgm:pt>
    <dgm:pt modelId="{23CD9EFE-F1AC-4058-8E2F-4975C572CA77}" type="sibTrans" cxnId="{D2AB6285-063D-4B7F-B6A8-7DAA9DFC754F}">
      <dgm:prSet/>
      <dgm:spPr/>
      <dgm:t>
        <a:bodyPr/>
        <a:lstStyle/>
        <a:p>
          <a:endParaRPr lang="pl-PL"/>
        </a:p>
      </dgm:t>
    </dgm:pt>
    <dgm:pt modelId="{8869C104-DB2D-4A93-B909-4B73C00619DE}">
      <dgm:prSet custT="1"/>
      <dgm:spPr/>
      <dgm:t>
        <a:bodyPr/>
        <a:lstStyle/>
        <a:p>
          <a:pPr algn="just"/>
          <a:r>
            <a:rPr lang="pl-PL" sz="1000" b="1" dirty="0">
              <a:latin typeface="+mn-lt"/>
            </a:rPr>
            <a:t>projekt nie został zakończony </a:t>
          </a:r>
          <a:r>
            <a:rPr lang="pl-PL" sz="1000" dirty="0">
              <a:latin typeface="+mn-lt"/>
            </a:rPr>
            <a:t>w rozumieniu art. 65 ust. 6,</a:t>
          </a:r>
        </a:p>
      </dgm:t>
    </dgm:pt>
    <dgm:pt modelId="{C828CFA5-2E33-428E-965B-DF4C65E4852D}" type="parTrans" cxnId="{09A4E295-FE07-40A0-835E-891792DEE9EA}">
      <dgm:prSet/>
      <dgm:spPr/>
      <dgm:t>
        <a:bodyPr/>
        <a:lstStyle/>
        <a:p>
          <a:endParaRPr lang="pl-PL"/>
        </a:p>
      </dgm:t>
    </dgm:pt>
    <dgm:pt modelId="{A66FF879-F2F7-45FC-90A1-629C072F1787}" type="sibTrans" cxnId="{09A4E295-FE07-40A0-835E-891792DEE9EA}">
      <dgm:prSet/>
      <dgm:spPr/>
      <dgm:t>
        <a:bodyPr/>
        <a:lstStyle/>
        <a:p>
          <a:endParaRPr lang="pl-PL"/>
        </a:p>
      </dgm:t>
    </dgm:pt>
    <dgm:pt modelId="{A8448429-F3F7-4C5A-A753-2FE344CD2D90}">
      <dgm:prSet custT="1"/>
      <dgm:spPr/>
      <dgm:t>
        <a:bodyPr/>
        <a:lstStyle/>
        <a:p>
          <a:pPr algn="just"/>
          <a:r>
            <a:rPr lang="pl-PL" sz="1000" b="1" dirty="0">
              <a:latin typeface="+mn-lt"/>
            </a:rPr>
            <a:t>nie rozpoczął realizacji projektu przed dniem złożenia wniosku o dofinansowanie</a:t>
          </a:r>
          <a:r>
            <a:rPr lang="pl-PL" sz="1000" dirty="0">
              <a:latin typeface="+mn-lt"/>
            </a:rPr>
            <a:t>, lub jeśli dotyczy</a:t>
          </a:r>
        </a:p>
      </dgm:t>
    </dgm:pt>
    <dgm:pt modelId="{A6FF1253-88BF-461A-AEA7-F3EBAD2AA9E1}" type="parTrans" cxnId="{EFB6AD21-3151-406B-95E3-7F5DAF67E328}">
      <dgm:prSet/>
      <dgm:spPr/>
      <dgm:t>
        <a:bodyPr/>
        <a:lstStyle/>
        <a:p>
          <a:endParaRPr lang="pl-PL"/>
        </a:p>
      </dgm:t>
    </dgm:pt>
    <dgm:pt modelId="{68F5D9F7-C8AF-4B64-9A5E-45FD670EFD2C}" type="sibTrans" cxnId="{EFB6AD21-3151-406B-95E3-7F5DAF67E328}">
      <dgm:prSet/>
      <dgm:spPr/>
      <dgm:t>
        <a:bodyPr/>
        <a:lstStyle/>
        <a:p>
          <a:endParaRPr lang="pl-PL"/>
        </a:p>
      </dgm:t>
    </dgm:pt>
    <dgm:pt modelId="{A011A63C-7D88-46BC-991E-52DB4F793813}">
      <dgm:prSet custT="1"/>
      <dgm:spPr/>
      <dgm:t>
        <a:bodyPr/>
        <a:lstStyle/>
        <a:p>
          <a:pPr algn="just"/>
          <a:r>
            <a:rPr lang="pl-PL" sz="1000" b="1" dirty="0">
              <a:latin typeface="+mn-lt"/>
            </a:rPr>
            <a:t>projekt nie obejmuje przedsięwzięć </a:t>
          </a:r>
          <a:r>
            <a:rPr lang="pl-PL" sz="1000" dirty="0">
              <a:latin typeface="+mn-lt"/>
            </a:rPr>
            <a:t>będących częścią operacji, </a:t>
          </a:r>
          <a:r>
            <a:rPr lang="pl-PL" sz="1000" b="1" dirty="0">
              <a:latin typeface="+mn-lt"/>
            </a:rPr>
            <a:t>które zostały objęte lub powinny były zostać objęte procedurą odzyskiwania środków</a:t>
          </a:r>
          <a:r>
            <a:rPr lang="pl-PL" sz="1000" dirty="0">
              <a:latin typeface="+mn-lt"/>
            </a:rPr>
            <a:t> zgodnie z art. 71 (trwałość operacji) w następstwie przeniesienia działalności produkcyjnej poza obszar objęty programem.</a:t>
          </a:r>
        </a:p>
      </dgm:t>
    </dgm:pt>
    <dgm:pt modelId="{8BCA6CC7-9DAE-4EDA-B801-EA0100468E5A}" type="parTrans" cxnId="{5F89230E-E181-45F5-AB3F-8BDA91FAD1A9}">
      <dgm:prSet/>
      <dgm:spPr/>
      <dgm:t>
        <a:bodyPr/>
        <a:lstStyle/>
        <a:p>
          <a:endParaRPr lang="pl-PL"/>
        </a:p>
      </dgm:t>
    </dgm:pt>
    <dgm:pt modelId="{A3CD766D-F417-4A39-9CEF-983745DE749E}" type="sibTrans" cxnId="{5F89230E-E181-45F5-AB3F-8BDA91FAD1A9}">
      <dgm:prSet/>
      <dgm:spPr/>
      <dgm:t>
        <a:bodyPr/>
        <a:lstStyle/>
        <a:p>
          <a:endParaRPr lang="pl-PL"/>
        </a:p>
      </dgm:t>
    </dgm:pt>
    <dgm:pt modelId="{85E03CED-5840-4018-8070-3546B500AEFC}">
      <dgm:prSet custT="1"/>
      <dgm:spPr/>
      <dgm:t>
        <a:bodyPr/>
        <a:lstStyle/>
        <a:p>
          <a:pPr algn="just"/>
          <a:r>
            <a:rPr lang="pl-PL" sz="1000" dirty="0" smtClean="0">
              <a:solidFill>
                <a:srgbClr val="FF0000"/>
              </a:solidFill>
            </a:rPr>
            <a:t>„Odhaczenie” oświadczenia we wniosku o dofinansowanie</a:t>
          </a:r>
          <a:endParaRPr lang="pl-PL" sz="1000" dirty="0">
            <a:solidFill>
              <a:srgbClr val="FF0000"/>
            </a:solidFill>
          </a:endParaRPr>
        </a:p>
      </dgm:t>
    </dgm:pt>
    <dgm:pt modelId="{CB5C1551-E9F0-4277-A46C-B1BFB17C6884}" type="parTrans" cxnId="{723FCF66-7247-402F-A4F4-0D74C83C86FD}">
      <dgm:prSet/>
      <dgm:spPr/>
    </dgm:pt>
    <dgm:pt modelId="{16247DA4-2180-4FEC-99EB-27C4E52A78A6}" type="sibTrans" cxnId="{723FCF66-7247-402F-A4F4-0D74C83C86FD}">
      <dgm:prSet/>
      <dgm:spPr/>
    </dgm:pt>
    <dgm:pt modelId="{57540AA1-DD02-48C6-8776-A0C63165C79D}">
      <dgm:prSet custT="1"/>
      <dgm:spPr/>
      <dgm:t>
        <a:bodyPr/>
        <a:lstStyle/>
        <a:p>
          <a:pPr algn="just"/>
          <a:r>
            <a:rPr lang="pl-PL" sz="1000" dirty="0" smtClean="0">
              <a:solidFill>
                <a:srgbClr val="FF0000"/>
              </a:solidFill>
            </a:rPr>
            <a:t>„Odhaczenie” oświadczenia we wniosku o dofinansowanie</a:t>
          </a:r>
          <a:endParaRPr lang="pl-PL" sz="1000" dirty="0">
            <a:latin typeface="+mn-lt"/>
          </a:endParaRPr>
        </a:p>
      </dgm:t>
    </dgm:pt>
    <dgm:pt modelId="{1FBF84FD-B32D-41E8-BF88-0F223300C628}" type="parTrans" cxnId="{05C8D79D-A321-4C21-AEF0-17B29C3D2327}">
      <dgm:prSet/>
      <dgm:spPr/>
    </dgm:pt>
    <dgm:pt modelId="{3AC76B81-FACA-43F3-B776-572AFD3F3CBD}" type="sibTrans" cxnId="{05C8D79D-A321-4C21-AEF0-17B29C3D2327}">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05C8D79D-A321-4C21-AEF0-17B29C3D2327}" srcId="{DA6E603D-E34D-4EC6-B48D-740809166CA4}" destId="{57540AA1-DD02-48C6-8776-A0C63165C79D}" srcOrd="3" destOrd="0" parTransId="{1FBF84FD-B32D-41E8-BF88-0F223300C628}" sibTransId="{3AC76B81-FACA-43F3-B776-572AFD3F3CBD}"/>
    <dgm:cxn modelId="{976A1C1E-6896-4915-B672-0808DD888A75}" srcId="{1A53B528-4B73-4476-AAA3-DA53D8694E89}" destId="{621AB93B-5B7B-404A-AAC6-82585374894E}" srcOrd="0" destOrd="0" parTransId="{4935FEB2-1035-40C5-9A3F-135B06D2ABF1}" sibTransId="{537A71C9-1429-45D8-846B-4BAE788264CA}"/>
    <dgm:cxn modelId="{9C115312-53AF-4DCE-9D06-8BAA26E1050F}" type="presOf" srcId="{57540AA1-DD02-48C6-8776-A0C63165C79D}" destId="{6057DA86-162F-440C-8D5E-0A6D86B8CF0F}" srcOrd="0" destOrd="4" presId="urn:microsoft.com/office/officeart/2005/8/layout/vList5"/>
    <dgm:cxn modelId="{F1897493-2067-499B-816E-4710CF9AC413}" type="presOf" srcId="{621AB93B-5B7B-404A-AAC6-82585374894E}" destId="{30A5BAFA-D867-4432-A555-078896BF780D}" srcOrd="0" destOrd="0" presId="urn:microsoft.com/office/officeart/2005/8/layout/vList5"/>
    <dgm:cxn modelId="{5F89230E-E181-45F5-AB3F-8BDA91FAD1A9}" srcId="{DA6E603D-E34D-4EC6-B48D-740809166CA4}" destId="{A011A63C-7D88-46BC-991E-52DB4F793813}" srcOrd="2" destOrd="0" parTransId="{8BCA6CC7-9DAE-4EDA-B801-EA0100468E5A}" sibTransId="{A3CD766D-F417-4A39-9CEF-983745DE749E}"/>
    <dgm:cxn modelId="{FD49B6A2-8B45-42B1-8939-6DFBA3F09041}" srcId="{32EE9BBF-B02B-4DE9-A826-A3930A24887B}" destId="{4181E192-2C13-426C-873D-EA239C102F79}" srcOrd="1" destOrd="0" parTransId="{C6EB7081-1493-4630-A3C1-7F995EAA355F}" sibTransId="{6FBE840F-23D7-448E-9676-9DB377E5118C}"/>
    <dgm:cxn modelId="{723FCF66-7247-402F-A4F4-0D74C83C86FD}" srcId="{32EE9BBF-B02B-4DE9-A826-A3930A24887B}" destId="{85E03CED-5840-4018-8070-3546B500AEFC}" srcOrd="3" destOrd="0" parTransId="{CB5C1551-E9F0-4277-A46C-B1BFB17C6884}" sibTransId="{16247DA4-2180-4FEC-99EB-27C4E52A78A6}"/>
    <dgm:cxn modelId="{D2AB6285-063D-4B7F-B6A8-7DAA9DFC754F}" srcId="{32EE9BBF-B02B-4DE9-A826-A3930A24887B}" destId="{C70941B7-8EEF-42F1-A05B-1103DE62E941}" srcOrd="2" destOrd="0" parTransId="{91D71574-FEA8-4F66-AC32-5845BBC8EE11}" sibTransId="{23CD9EFE-F1AC-4058-8E2F-4975C572CA77}"/>
    <dgm:cxn modelId="{EFB6AD21-3151-406B-95E3-7F5DAF67E328}" srcId="{DA6E603D-E34D-4EC6-B48D-740809166CA4}" destId="{A8448429-F3F7-4C5A-A753-2FE344CD2D90}" srcOrd="1" destOrd="0" parTransId="{A6FF1253-88BF-461A-AEA7-F3EBAD2AA9E1}" sibTransId="{68F5D9F7-C8AF-4B64-9A5E-45FD670EFD2C}"/>
    <dgm:cxn modelId="{697E7323-548E-4F9A-9050-7724BAC62AE9}" srcId="{1A53B528-4B73-4476-AAA3-DA53D8694E89}" destId="{9C158368-C9E0-4942-8526-5CE49BCD721C}" srcOrd="1" destOrd="0" parTransId="{913B76B3-2567-408B-94B7-AFBDAB2A403C}" sibTransId="{B623BF15-8EEA-4288-8854-030DD4F9EF8D}"/>
    <dgm:cxn modelId="{E0B30EC6-455F-4745-963E-84188BCDAB9C}" type="presOf" srcId="{DA6E603D-E34D-4EC6-B48D-740809166CA4}" destId="{6057DA86-162F-440C-8D5E-0A6D86B8CF0F}" srcOrd="0" destOrd="0" presId="urn:microsoft.com/office/officeart/2005/8/layout/vList5"/>
    <dgm:cxn modelId="{A6497DCA-9D65-443D-96FD-4BF4BDA85EF3}" type="presOf" srcId="{32EE9BBF-B02B-4DE9-A826-A3930A24887B}" destId="{5DB3C171-F262-490B-B8BB-BFFA46B0586B}" srcOrd="0" destOrd="0" presId="urn:microsoft.com/office/officeart/2005/8/layout/vList5"/>
    <dgm:cxn modelId="{09A4E295-FE07-40A0-835E-891792DEE9EA}" srcId="{DA6E603D-E34D-4EC6-B48D-740809166CA4}" destId="{8869C104-DB2D-4A93-B909-4B73C00619DE}" srcOrd="0" destOrd="0" parTransId="{C828CFA5-2E33-428E-965B-DF4C65E4852D}" sibTransId="{A66FF879-F2F7-45FC-90A1-629C072F1787}"/>
    <dgm:cxn modelId="{F8BEC85F-A048-49B7-930C-53FDCDEA40F4}" type="presOf" srcId="{8869C104-DB2D-4A93-B909-4B73C00619DE}" destId="{6057DA86-162F-440C-8D5E-0A6D86B8CF0F}" srcOrd="0" destOrd="1" presId="urn:microsoft.com/office/officeart/2005/8/layout/vList5"/>
    <dgm:cxn modelId="{85F25D6E-82B0-42C7-B046-A048FC74E451}" type="presOf" srcId="{38C09ACD-8C86-49DF-992B-1514DAA72A1F}" destId="{5DB3C171-F262-490B-B8BB-BFFA46B0586B}" srcOrd="0" destOrd="1"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8D8B98E4-84CA-4201-B22D-AF1D0E636344}" type="presOf" srcId="{A8448429-F3F7-4C5A-A753-2FE344CD2D90}" destId="{6057DA86-162F-440C-8D5E-0A6D86B8CF0F}" srcOrd="0" destOrd="2" presId="urn:microsoft.com/office/officeart/2005/8/layout/vList5"/>
    <dgm:cxn modelId="{EEBB2599-F6C5-43C7-A177-197259CA739C}" type="presOf" srcId="{1A53B528-4B73-4476-AAA3-DA53D8694E89}" destId="{A82570EB-9047-4C30-B34C-BC41F943A042}"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880E8F96-4B2E-49BA-9079-855F0A14653C}" type="presOf" srcId="{85E03CED-5840-4018-8070-3546B500AEFC}" destId="{5DB3C171-F262-490B-B8BB-BFFA46B0586B}" srcOrd="0" destOrd="4" presId="urn:microsoft.com/office/officeart/2005/8/layout/vList5"/>
    <dgm:cxn modelId="{F6490752-7CE2-4C93-9F3E-48DC9C15239E}" srcId="{32EE9BBF-B02B-4DE9-A826-A3930A24887B}" destId="{38C09ACD-8C86-49DF-992B-1514DAA72A1F}" srcOrd="0" destOrd="0" parTransId="{92CA1727-773E-4876-968D-2E373559751F}" sibTransId="{287828BA-0B9D-4004-B4B4-CDAA44FE96E8}"/>
    <dgm:cxn modelId="{703F468C-747C-47CE-9A76-66B30E572C03}" type="presOf" srcId="{A011A63C-7D88-46BC-991E-52DB4F793813}" destId="{6057DA86-162F-440C-8D5E-0A6D86B8CF0F}" srcOrd="0" destOrd="3" presId="urn:microsoft.com/office/officeart/2005/8/layout/vList5"/>
    <dgm:cxn modelId="{3AE07561-EFB1-4108-A224-6B70A458F563}" type="presOf" srcId="{9C158368-C9E0-4942-8526-5CE49BCD721C}" destId="{EC26B3CA-5F55-4ED6-AEA1-83422FEC2FA3}" srcOrd="0" destOrd="0" presId="urn:microsoft.com/office/officeart/2005/8/layout/vList5"/>
    <dgm:cxn modelId="{ABADFD91-9E07-4606-BF5C-B70A6479ADA8}" type="presOf" srcId="{4181E192-2C13-426C-873D-EA239C102F79}" destId="{5DB3C171-F262-490B-B8BB-BFFA46B0586B}" srcOrd="0" destOrd="2" presId="urn:microsoft.com/office/officeart/2005/8/layout/vList5"/>
    <dgm:cxn modelId="{69A10B6C-836C-4F87-BE13-845206D259A6}" type="presOf" srcId="{C70941B7-8EEF-42F1-A05B-1103DE62E941}" destId="{5DB3C171-F262-490B-B8BB-BFFA46B0586B}" srcOrd="0" destOrd="3" presId="urn:microsoft.com/office/officeart/2005/8/layout/vList5"/>
    <dgm:cxn modelId="{AA1945BA-D2BE-46EB-BF4E-7FFE1D76167C}" type="presParOf" srcId="{A82570EB-9047-4C30-B34C-BC41F943A042}" destId="{74CEAA77-1A9F-4EE7-8009-B36DC94847D6}" srcOrd="0" destOrd="0" presId="urn:microsoft.com/office/officeart/2005/8/layout/vList5"/>
    <dgm:cxn modelId="{D71A33AF-E82D-4748-8CD0-A7484D8B60F3}" type="presParOf" srcId="{74CEAA77-1A9F-4EE7-8009-B36DC94847D6}" destId="{30A5BAFA-D867-4432-A555-078896BF780D}" srcOrd="0" destOrd="0" presId="urn:microsoft.com/office/officeart/2005/8/layout/vList5"/>
    <dgm:cxn modelId="{4F851623-44FA-4FAA-A859-E07242695DDE}" type="presParOf" srcId="{74CEAA77-1A9F-4EE7-8009-B36DC94847D6}" destId="{5DB3C171-F262-490B-B8BB-BFFA46B0586B}" srcOrd="1" destOrd="0" presId="urn:microsoft.com/office/officeart/2005/8/layout/vList5"/>
    <dgm:cxn modelId="{2EC711F0-F9F0-46FD-BBC6-F966AE7622F1}" type="presParOf" srcId="{A82570EB-9047-4C30-B34C-BC41F943A042}" destId="{21203062-3061-4CFA-A1DC-A3C8D1B70C6A}" srcOrd="1" destOrd="0" presId="urn:microsoft.com/office/officeart/2005/8/layout/vList5"/>
    <dgm:cxn modelId="{3CAA94C2-3109-488E-9F46-4FEBA92C3645}" type="presParOf" srcId="{A82570EB-9047-4C30-B34C-BC41F943A042}" destId="{AAC7EB03-0D34-4E53-AA54-FF39894E56F4}" srcOrd="2" destOrd="0" presId="urn:microsoft.com/office/officeart/2005/8/layout/vList5"/>
    <dgm:cxn modelId="{3F749A06-F458-4A66-B1DE-5ED3B6AECFCF}" type="presParOf" srcId="{AAC7EB03-0D34-4E53-AA54-FF39894E56F4}" destId="{EC26B3CA-5F55-4ED6-AEA1-83422FEC2FA3}" srcOrd="0" destOrd="0" presId="urn:microsoft.com/office/officeart/2005/8/layout/vList5"/>
    <dgm:cxn modelId="{7207DEB8-50A9-46B5-8DE1-557D88034856}"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7. Zakaz podwójnego finansowania</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a:t>Wartość projektu nie przekracza poziomów określonych </a:t>
          </a:r>
          <a:br>
            <a:rPr lang="pl-PL" sz="1400" dirty="0"/>
          </a:br>
          <a:r>
            <a:rPr lang="pl-PL" sz="1400" dirty="0"/>
            <a:t>w regulaminie konkursu.</a:t>
          </a:r>
          <a:endParaRPr lang="pl-PL" sz="14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8. Minimalna/maksymalna wartość projektu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smtClean="0"/>
            <a:t>Czy w </a:t>
          </a:r>
          <a:r>
            <a:rPr lang="pl-PL" sz="1400" dirty="0"/>
            <a:t>wyniku otrzymania przez projekt dofinansowania </a:t>
          </a:r>
          <a:br>
            <a:rPr lang="pl-PL" sz="1400" dirty="0"/>
          </a:br>
          <a:r>
            <a:rPr lang="pl-PL" sz="1400" dirty="0"/>
            <a:t>we wnioskowanej wysokości, na określone wydatki </a:t>
          </a:r>
          <a:r>
            <a:rPr lang="pl-PL" sz="1400" dirty="0" err="1"/>
            <a:t>kwalifikowalne</a:t>
          </a:r>
          <a:r>
            <a:rPr lang="pl-PL" sz="1400" dirty="0"/>
            <a:t>, w projekcie </a:t>
          </a:r>
          <a:r>
            <a:rPr lang="pl-PL" sz="1400" b="1" dirty="0"/>
            <a:t>nie dojdzie do podwójnego dofinansowania.</a:t>
          </a: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FD05E6AA-9BDE-48F2-8EC1-0CAF58EAE480}">
      <dgm:prSet phldrT="[Tekst]" custT="1"/>
      <dgm:spPr>
        <a:solidFill>
          <a:srgbClr val="FFC000">
            <a:alpha val="90000"/>
          </a:srgbClr>
        </a:solidFill>
        <a:ln>
          <a:solidFill>
            <a:srgbClr val="FFC000">
              <a:alpha val="90000"/>
            </a:srgbClr>
          </a:solidFill>
        </a:ln>
      </dgm:spPr>
      <dgm:t>
        <a:bodyPr/>
        <a:lstStyle/>
        <a:p>
          <a:pPr algn="just"/>
          <a:r>
            <a:rPr lang="pl-PL" sz="1400" b="1" dirty="0">
              <a:solidFill>
                <a:srgbClr val="FF0000"/>
              </a:solidFill>
              <a:latin typeface="+mn-lt"/>
            </a:rPr>
            <a:t>Minimalna wartość projektu: 50 000 PLN</a:t>
          </a:r>
        </a:p>
      </dgm:t>
    </dgm:pt>
    <dgm:pt modelId="{28416D2C-28CA-43B9-AC6D-78AB07C0BF81}" type="parTrans" cxnId="{465280DC-E9F0-4DA7-9F40-FDB9ADF1CEBA}">
      <dgm:prSet/>
      <dgm:spPr/>
    </dgm:pt>
    <dgm:pt modelId="{2D15B153-81C8-45B7-8331-DA12290DC0C1}" type="sibTrans" cxnId="{465280DC-E9F0-4DA7-9F40-FDB9ADF1CEBA}">
      <dgm:prSet/>
      <dgm:spPr/>
    </dgm:pt>
    <dgm:pt modelId="{2629CE57-B5AF-4B75-8C6E-41C08E9E174C}">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smtClean="0">
              <a:solidFill>
                <a:srgbClr val="FF0000"/>
              </a:solidFill>
            </a:rPr>
            <a:t>„Odhaczenie” oświadczenia we wniosku o dofinansowanie</a:t>
          </a:r>
          <a:endParaRPr lang="pl-PL" sz="1400" b="1" dirty="0"/>
        </a:p>
      </dgm:t>
    </dgm:pt>
    <dgm:pt modelId="{027C324B-D42C-4C60-B7A6-A2E10610AD92}" type="parTrans" cxnId="{BF56BD55-EB96-48B2-8CAC-669B4ABDAF1D}">
      <dgm:prSet/>
      <dgm:spPr/>
    </dgm:pt>
    <dgm:pt modelId="{E93A2E0F-E265-4DAC-A27B-1E01886706BF}" type="sibTrans" cxnId="{BF56BD55-EB96-48B2-8CAC-669B4ABDAF1D}">
      <dgm:prSet/>
      <dgm:spPr/>
    </dgm:pt>
    <dgm:pt modelId="{84A6B2BB-341D-4392-9086-B7BCB9F667A9}">
      <dgm:prSet phldrT="[Tekst]" custT="1"/>
      <dgm:spPr>
        <a:solidFill>
          <a:srgbClr val="FFC000">
            <a:alpha val="90000"/>
          </a:srgbClr>
        </a:solidFill>
        <a:ln>
          <a:solidFill>
            <a:srgbClr val="FFC000">
              <a:alpha val="90000"/>
            </a:srgbClr>
          </a:solidFill>
        </a:ln>
      </dgm:spPr>
      <dgm:t>
        <a:bodyPr/>
        <a:lstStyle/>
        <a:p>
          <a:pPr algn="just"/>
          <a:r>
            <a:rPr lang="pl-PL" sz="1400" b="1" dirty="0" smtClean="0">
              <a:solidFill>
                <a:srgbClr val="FF0000"/>
              </a:solidFill>
              <a:latin typeface="+mn-lt"/>
            </a:rPr>
            <a:t>Maksymalna wartość projektu: nie dotyczy</a:t>
          </a:r>
          <a:endParaRPr lang="pl-PL" sz="1400" b="1" dirty="0">
            <a:solidFill>
              <a:srgbClr val="FF0000"/>
            </a:solidFill>
            <a:latin typeface="+mn-lt"/>
          </a:endParaRPr>
        </a:p>
      </dgm:t>
    </dgm:pt>
    <dgm:pt modelId="{6621F23F-938C-475F-9DD9-17EC9186126A}" type="parTrans" cxnId="{AB2C6A5F-50E4-430B-B13F-B1516CCFDB8C}">
      <dgm:prSet/>
      <dgm:spPr/>
    </dgm:pt>
    <dgm:pt modelId="{778B98DB-0535-4B49-BD48-7E533493E8CF}" type="sibTrans" cxnId="{AB2C6A5F-50E4-430B-B13F-B1516CCFDB8C}">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2E3F5C65-286E-430B-8BBF-4391096C9FC8}" type="presOf" srcId="{9C158368-C9E0-4942-8526-5CE49BCD721C}" destId="{EC26B3CA-5F55-4ED6-AEA1-83422FEC2FA3}"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FA921163-DF90-48FC-ADEE-788BD3A698C1}" type="presOf" srcId="{2629CE57-B5AF-4B75-8C6E-41C08E9E174C}" destId="{5DB3C171-F262-490B-B8BB-BFFA46B0586B}" srcOrd="0" destOrd="1" presId="urn:microsoft.com/office/officeart/2005/8/layout/vList5"/>
    <dgm:cxn modelId="{BF56BD55-EB96-48B2-8CAC-669B4ABDAF1D}" srcId="{621AB93B-5B7B-404A-AAC6-82585374894E}" destId="{2629CE57-B5AF-4B75-8C6E-41C08E9E174C}" srcOrd="1" destOrd="0" parTransId="{027C324B-D42C-4C60-B7A6-A2E10610AD92}" sibTransId="{E93A2E0F-E265-4DAC-A27B-1E01886706BF}"/>
    <dgm:cxn modelId="{82317CD5-4D51-430E-8750-83A10E3F280B}" type="presOf" srcId="{84A6B2BB-341D-4392-9086-B7BCB9F667A9}" destId="{6057DA86-162F-440C-8D5E-0A6D86B8CF0F}" srcOrd="0" destOrd="2" presId="urn:microsoft.com/office/officeart/2005/8/layout/vList5"/>
    <dgm:cxn modelId="{129F908F-3DE2-4BD9-AF05-59E94B31C781}" type="presOf" srcId="{FD05E6AA-9BDE-48F2-8EC1-0CAF58EAE480}" destId="{6057DA86-162F-440C-8D5E-0A6D86B8CF0F}" srcOrd="0" destOrd="1" presId="urn:microsoft.com/office/officeart/2005/8/layout/vList5"/>
    <dgm:cxn modelId="{62EF43E8-786B-4DED-B367-F7F31C8C6DA9}" type="presOf" srcId="{32EE9BBF-B02B-4DE9-A826-A3930A24887B}" destId="{5DB3C171-F262-490B-B8BB-BFFA46B0586B}" srcOrd="0" destOrd="0" presId="urn:microsoft.com/office/officeart/2005/8/layout/vList5"/>
    <dgm:cxn modelId="{2CB84FDB-F550-4BD7-AB7A-7559212B2F3B}" type="presOf" srcId="{1A53B528-4B73-4476-AAA3-DA53D8694E89}" destId="{A82570EB-9047-4C30-B34C-BC41F943A042}" srcOrd="0" destOrd="0" presId="urn:microsoft.com/office/officeart/2005/8/layout/vList5"/>
    <dgm:cxn modelId="{465280DC-E9F0-4DA7-9F40-FDB9ADF1CEBA}" srcId="{9C158368-C9E0-4942-8526-5CE49BCD721C}" destId="{FD05E6AA-9BDE-48F2-8EC1-0CAF58EAE480}" srcOrd="1" destOrd="0" parTransId="{28416D2C-28CA-43B9-AC6D-78AB07C0BF81}" sibTransId="{2D15B153-81C8-45B7-8331-DA12290DC0C1}"/>
    <dgm:cxn modelId="{1F192693-9616-4EE1-9E46-F9C88A9A46DD}" type="presOf" srcId="{DA6E603D-E34D-4EC6-B48D-740809166CA4}" destId="{6057DA86-162F-440C-8D5E-0A6D86B8CF0F}"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4A0FA521-313D-4F87-8279-990ABA5A394D}" type="presOf" srcId="{621AB93B-5B7B-404A-AAC6-82585374894E}" destId="{30A5BAFA-D867-4432-A555-078896BF780D}"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AB2C6A5F-50E4-430B-B13F-B1516CCFDB8C}" srcId="{9C158368-C9E0-4942-8526-5CE49BCD721C}" destId="{84A6B2BB-341D-4392-9086-B7BCB9F667A9}" srcOrd="2" destOrd="0" parTransId="{6621F23F-938C-475F-9DD9-17EC9186126A}" sibTransId="{778B98DB-0535-4B49-BD48-7E533493E8CF}"/>
    <dgm:cxn modelId="{611E7D43-BC06-4F1D-BF74-BD93A542A4EE}" type="presParOf" srcId="{A82570EB-9047-4C30-B34C-BC41F943A042}" destId="{74CEAA77-1A9F-4EE7-8009-B36DC94847D6}" srcOrd="0" destOrd="0" presId="urn:microsoft.com/office/officeart/2005/8/layout/vList5"/>
    <dgm:cxn modelId="{CD265A95-C4F4-485F-9242-C2451163E84B}" type="presParOf" srcId="{74CEAA77-1A9F-4EE7-8009-B36DC94847D6}" destId="{30A5BAFA-D867-4432-A555-078896BF780D}" srcOrd="0" destOrd="0" presId="urn:microsoft.com/office/officeart/2005/8/layout/vList5"/>
    <dgm:cxn modelId="{AA254FFE-93E8-4DA7-A694-99E5B14FB99F}" type="presParOf" srcId="{74CEAA77-1A9F-4EE7-8009-B36DC94847D6}" destId="{5DB3C171-F262-490B-B8BB-BFFA46B0586B}" srcOrd="1" destOrd="0" presId="urn:microsoft.com/office/officeart/2005/8/layout/vList5"/>
    <dgm:cxn modelId="{38D4ABF6-4B23-4F79-917A-F7B5612A73F1}" type="presParOf" srcId="{A82570EB-9047-4C30-B34C-BC41F943A042}" destId="{21203062-3061-4CFA-A1DC-A3C8D1B70C6A}" srcOrd="1" destOrd="0" presId="urn:microsoft.com/office/officeart/2005/8/layout/vList5"/>
    <dgm:cxn modelId="{5100E8F8-CFBB-4481-89EF-27E51B2134F1}" type="presParOf" srcId="{A82570EB-9047-4C30-B34C-BC41F943A042}" destId="{AAC7EB03-0D34-4E53-AA54-FF39894E56F4}" srcOrd="2" destOrd="0" presId="urn:microsoft.com/office/officeart/2005/8/layout/vList5"/>
    <dgm:cxn modelId="{733B7037-FF26-4D47-8D32-ED20CBF4B60A}" type="presParOf" srcId="{AAC7EB03-0D34-4E53-AA54-FF39894E56F4}" destId="{EC26B3CA-5F55-4ED6-AEA1-83422FEC2FA3}" srcOrd="0" destOrd="0" presId="urn:microsoft.com/office/officeart/2005/8/layout/vList5"/>
    <dgm:cxn modelId="{01B2BE80-B3C2-4749-9813-1819C9F40A88}"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9. Wkład własny</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smtClean="0"/>
            <a:t>Czy Wnioskodawca/Beneficjent zapewnił odpowiedni poziom wkładu własnego określony w regulaminie danego konkursu?</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35F5AB58-8432-4126-87DF-F272CDCC1D7A}">
      <dgm:prSet custT="1"/>
      <dgm:spPr/>
      <dgm:t>
        <a:bodyPr/>
        <a:lstStyle/>
        <a:p>
          <a:r>
            <a:rPr lang="pl-PL" sz="1400" dirty="0" smtClean="0"/>
            <a:t>Minimalny udział wkładu własnego wynosi </a:t>
          </a:r>
          <a:r>
            <a:rPr lang="pl-PL" sz="1400" b="1" dirty="0" smtClean="0">
              <a:solidFill>
                <a:srgbClr val="FF0000"/>
              </a:solidFill>
            </a:rPr>
            <a:t>5%</a:t>
          </a:r>
          <a:r>
            <a:rPr lang="pl-PL" sz="1400" dirty="0" smtClean="0"/>
            <a:t> wydatków </a:t>
          </a:r>
          <a:r>
            <a:rPr lang="pl-PL" sz="1400" dirty="0" err="1" smtClean="0"/>
            <a:t>kwalifikowalnych</a:t>
          </a:r>
          <a:r>
            <a:rPr lang="pl-PL" sz="1400" dirty="0" smtClean="0"/>
            <a:t> projektu w zakresie projektów typu </a:t>
          </a:r>
          <a:br>
            <a:rPr lang="pl-PL" sz="1400" dirty="0" smtClean="0"/>
          </a:br>
          <a:r>
            <a:rPr lang="pl-PL" sz="1400" b="1" dirty="0" smtClean="0">
              <a:solidFill>
                <a:srgbClr val="FF0000"/>
              </a:solidFill>
            </a:rPr>
            <a:t>10.1.B i 10.1.C.</a:t>
          </a:r>
          <a:endParaRPr lang="pl-PL" sz="1400" b="1" dirty="0">
            <a:solidFill>
              <a:srgbClr val="FF0000"/>
            </a:solidFill>
          </a:endParaRPr>
        </a:p>
      </dgm:t>
    </dgm:pt>
    <dgm:pt modelId="{602E3D0B-C9CE-4FBC-9ACD-217E898085FD}" type="parTrans" cxnId="{14E51896-C3D4-44B1-997F-EFFD05C3CAE2}">
      <dgm:prSet/>
      <dgm:spPr/>
      <dgm:t>
        <a:bodyPr/>
        <a:lstStyle/>
        <a:p>
          <a:endParaRPr lang="pl-PL"/>
        </a:p>
      </dgm:t>
    </dgm:pt>
    <dgm:pt modelId="{4EF5EA23-E22F-464B-980F-D69645D640F2}" type="sibTrans" cxnId="{14E51896-C3D4-44B1-997F-EFFD05C3CAE2}">
      <dgm:prSet/>
      <dgm:spPr/>
      <dgm:t>
        <a:bodyPr/>
        <a:lstStyle/>
        <a:p>
          <a:endParaRPr lang="pl-PL"/>
        </a:p>
      </dgm:t>
    </dgm:pt>
    <dgm:pt modelId="{6EC291E7-E3CC-44A7-A392-452B8D7D4F70}">
      <dgm:prSet custT="1"/>
      <dgm:spPr/>
      <dgm:t>
        <a:bodyPr/>
        <a:lstStyle/>
        <a:p>
          <a:r>
            <a:rPr lang="pl-PL" sz="1400" dirty="0" smtClean="0"/>
            <a:t>W przypadku występowania w projekcie </a:t>
          </a:r>
          <a:r>
            <a:rPr lang="pl-PL" sz="1400" b="1" dirty="0" smtClean="0">
              <a:solidFill>
                <a:srgbClr val="FF0000"/>
              </a:solidFill>
            </a:rPr>
            <a:t>różnych typów wparcia, wśród których występuje typ 10.1.A</a:t>
          </a:r>
          <a:r>
            <a:rPr lang="pl-PL" sz="1400" dirty="0" smtClean="0"/>
            <a:t>, minimalny wkład własny Wnioskodawcy wynosi </a:t>
          </a:r>
          <a:r>
            <a:rPr lang="pl-PL" sz="1400" b="1" dirty="0" smtClean="0">
              <a:solidFill>
                <a:srgbClr val="FF0000"/>
              </a:solidFill>
            </a:rPr>
            <a:t>15%</a:t>
          </a:r>
          <a:r>
            <a:rPr lang="pl-PL" sz="1400" dirty="0" smtClean="0"/>
            <a:t>. </a:t>
          </a:r>
          <a:endParaRPr lang="pl-PL" sz="1400" dirty="0">
            <a:solidFill>
              <a:srgbClr val="B466E0"/>
            </a:solidFill>
          </a:endParaRPr>
        </a:p>
      </dgm:t>
    </dgm:pt>
    <dgm:pt modelId="{074F9A62-21B9-4A0C-8706-6B838F8B1D82}" type="parTrans" cxnId="{6D9153CF-DE24-43AA-837E-B68DF56F46D5}">
      <dgm:prSet/>
      <dgm:spPr/>
      <dgm:t>
        <a:bodyPr/>
        <a:lstStyle/>
        <a:p>
          <a:endParaRPr lang="pl-PL"/>
        </a:p>
      </dgm:t>
    </dgm:pt>
    <dgm:pt modelId="{8D91D18E-BA59-4A8E-9C6C-CC60D9BFBBDB}" type="sibTrans" cxnId="{6D9153CF-DE24-43AA-837E-B68DF56F46D5}">
      <dgm:prSet/>
      <dgm:spPr/>
      <dgm:t>
        <a:bodyPr/>
        <a:lstStyle/>
        <a:p>
          <a:endParaRPr lang="pl-PL"/>
        </a:p>
      </dgm:t>
    </dgm:pt>
    <dgm:pt modelId="{AAC16F9B-DA7F-4A5B-9E3E-FA71D823257C}">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smtClean="0"/>
            <a:t>Minimalny udział wkładu własnego wynosi </a:t>
          </a:r>
          <a:r>
            <a:rPr lang="pl-PL" sz="1400" b="1" dirty="0" smtClean="0">
              <a:solidFill>
                <a:srgbClr val="FF0000"/>
              </a:solidFill>
            </a:rPr>
            <a:t>15%</a:t>
          </a:r>
          <a:r>
            <a:rPr lang="pl-PL" sz="1400" dirty="0" smtClean="0">
              <a:solidFill>
                <a:srgbClr val="FF0000"/>
              </a:solidFill>
            </a:rPr>
            <a:t> </a:t>
          </a:r>
          <a:r>
            <a:rPr lang="pl-PL" sz="1400" dirty="0" smtClean="0"/>
            <a:t>wydatków </a:t>
          </a:r>
          <a:r>
            <a:rPr lang="pl-PL" sz="1400" dirty="0" err="1" smtClean="0"/>
            <a:t>kwalifikowalnych</a:t>
          </a:r>
          <a:r>
            <a:rPr lang="pl-PL" sz="1400" dirty="0" smtClean="0"/>
            <a:t> projektu w zakresie projektów </a:t>
          </a:r>
          <a:r>
            <a:rPr lang="pl-PL" sz="1400" b="1" dirty="0" smtClean="0"/>
            <a:t>typu </a:t>
          </a:r>
          <a:r>
            <a:rPr lang="pl-PL" sz="1400" b="1" dirty="0" smtClean="0">
              <a:solidFill>
                <a:srgbClr val="FF0000"/>
              </a:solidFill>
            </a:rPr>
            <a:t>10.1.A</a:t>
          </a:r>
          <a:endParaRPr lang="pl-PL" sz="1400" b="1" dirty="0">
            <a:solidFill>
              <a:srgbClr val="FF0000"/>
            </a:solidFill>
          </a:endParaRPr>
        </a:p>
      </dgm:t>
    </dgm:pt>
    <dgm:pt modelId="{669F68DC-BA27-473C-B398-420A527B9A09}" type="parTrans" cxnId="{127E00EB-D99E-42CF-A697-BFF77182949F}">
      <dgm:prSet/>
      <dgm:spPr/>
    </dgm:pt>
    <dgm:pt modelId="{4E62F9EC-70E3-4B7E-BD13-884FCB38A1F1}" type="sibTrans" cxnId="{127E00EB-D99E-42CF-A697-BFF77182949F}">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1"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1" custScaleY="144366" custLinFactNeighborX="136" custLinFactNeighborY="-5">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1CC0873B-88F9-4734-91ED-85799E5C17CB}" type="presOf" srcId="{621AB93B-5B7B-404A-AAC6-82585374894E}" destId="{30A5BAFA-D867-4432-A555-078896BF780D}" srcOrd="0" destOrd="0" presId="urn:microsoft.com/office/officeart/2005/8/layout/vList5"/>
    <dgm:cxn modelId="{8A4F3B11-EC13-43D6-9155-59C4CF0BEE13}" type="presOf" srcId="{1A53B528-4B73-4476-AAA3-DA53D8694E89}" destId="{A82570EB-9047-4C30-B34C-BC41F943A042}" srcOrd="0" destOrd="0" presId="urn:microsoft.com/office/officeart/2005/8/layout/vList5"/>
    <dgm:cxn modelId="{69FC0A61-90F6-45D3-9326-0FC12A6A5F5C}" type="presOf" srcId="{AAC16F9B-DA7F-4A5B-9E3E-FA71D823257C}" destId="{5DB3C171-F262-490B-B8BB-BFFA46B0586B}" srcOrd="0" destOrd="1" presId="urn:microsoft.com/office/officeart/2005/8/layout/vList5"/>
    <dgm:cxn modelId="{6D9153CF-DE24-43AA-837E-B68DF56F46D5}" srcId="{621AB93B-5B7B-404A-AAC6-82585374894E}" destId="{6EC291E7-E3CC-44A7-A392-452B8D7D4F70}" srcOrd="3" destOrd="0" parTransId="{074F9A62-21B9-4A0C-8706-6B838F8B1D82}" sibTransId="{8D91D18E-BA59-4A8E-9C6C-CC60D9BFBBDB}"/>
    <dgm:cxn modelId="{127E00EB-D99E-42CF-A697-BFF77182949F}" srcId="{621AB93B-5B7B-404A-AAC6-82585374894E}" destId="{AAC16F9B-DA7F-4A5B-9E3E-FA71D823257C}" srcOrd="1" destOrd="0" parTransId="{669F68DC-BA27-473C-B398-420A527B9A09}" sibTransId="{4E62F9EC-70E3-4B7E-BD13-884FCB38A1F1}"/>
    <dgm:cxn modelId="{976A1C1E-6896-4915-B672-0808DD888A75}" srcId="{1A53B528-4B73-4476-AAA3-DA53D8694E89}" destId="{621AB93B-5B7B-404A-AAC6-82585374894E}" srcOrd="0" destOrd="0" parTransId="{4935FEB2-1035-40C5-9A3F-135B06D2ABF1}" sibTransId="{537A71C9-1429-45D8-846B-4BAE788264CA}"/>
    <dgm:cxn modelId="{507730E5-30C7-4A8D-AA7F-384E2AA28A2E}" type="presOf" srcId="{35F5AB58-8432-4126-87DF-F272CDCC1D7A}" destId="{5DB3C171-F262-490B-B8BB-BFFA46B0586B}" srcOrd="0" destOrd="2" presId="urn:microsoft.com/office/officeart/2005/8/layout/vList5"/>
    <dgm:cxn modelId="{1F9DEE13-5329-4785-B28A-092462235442}" type="presOf" srcId="{6EC291E7-E3CC-44A7-A392-452B8D7D4F70}" destId="{5DB3C171-F262-490B-B8BB-BFFA46B0586B}" srcOrd="0" destOrd="3" presId="urn:microsoft.com/office/officeart/2005/8/layout/vList5"/>
    <dgm:cxn modelId="{14E51896-C3D4-44B1-997F-EFFD05C3CAE2}" srcId="{621AB93B-5B7B-404A-AAC6-82585374894E}" destId="{35F5AB58-8432-4126-87DF-F272CDCC1D7A}" srcOrd="2" destOrd="0" parTransId="{602E3D0B-C9CE-4FBC-9ACD-217E898085FD}" sibTransId="{4EF5EA23-E22F-464B-980F-D69645D640F2}"/>
    <dgm:cxn modelId="{99DE34DE-9952-4AB4-ABC4-51676795C39C}" type="presOf" srcId="{32EE9BBF-B02B-4DE9-A826-A3930A24887B}" destId="{5DB3C171-F262-490B-B8BB-BFFA46B0586B}" srcOrd="0" destOrd="0" presId="urn:microsoft.com/office/officeart/2005/8/layout/vList5"/>
    <dgm:cxn modelId="{83B86E3B-0F1C-47AF-B763-3FF4F30EEE65}" type="presParOf" srcId="{A82570EB-9047-4C30-B34C-BC41F943A042}" destId="{74CEAA77-1A9F-4EE7-8009-B36DC94847D6}" srcOrd="0" destOrd="0" presId="urn:microsoft.com/office/officeart/2005/8/layout/vList5"/>
    <dgm:cxn modelId="{D4BD7A25-FE84-4F31-B23B-797325CCA009}" type="presParOf" srcId="{74CEAA77-1A9F-4EE7-8009-B36DC94847D6}" destId="{30A5BAFA-D867-4432-A555-078896BF780D}" srcOrd="0" destOrd="0" presId="urn:microsoft.com/office/officeart/2005/8/layout/vList5"/>
    <dgm:cxn modelId="{170BB1C6-43F3-4839-8E09-1B0032654DAB}" type="presParOf" srcId="{74CEAA77-1A9F-4EE7-8009-B36DC94847D6}" destId="{5DB3C171-F262-490B-B8BB-BFFA46B0586B}"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smtClean="0">
              <a:solidFill>
                <a:schemeClr val="tx1"/>
              </a:solidFill>
            </a:rPr>
            <a:t>10. </a:t>
          </a:r>
          <a:r>
            <a:rPr lang="pl-PL" sz="1600" b="1" dirty="0">
              <a:solidFill>
                <a:schemeClr val="tx1"/>
              </a:solidFill>
            </a:rPr>
            <a:t>Uproszczone metody rozliczania projektów</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000" dirty="0" smtClean="0"/>
            <a:t> </a:t>
          </a:r>
          <a:r>
            <a:rPr lang="pl-PL" sz="1600" dirty="0" smtClean="0"/>
            <a:t>Czy w </a:t>
          </a:r>
          <a:r>
            <a:rPr lang="pl-PL" sz="1600" dirty="0"/>
            <a:t>projekcie, w którym wartość wkładu publicznego (środków publicznych) </a:t>
          </a:r>
          <a:r>
            <a:rPr lang="pl-PL" sz="1600" b="1" dirty="0"/>
            <a:t>nie przekracza 100 000 EUR (tj</a:t>
          </a:r>
          <a:r>
            <a:rPr lang="pl-PL" sz="1600" b="1" dirty="0" smtClean="0"/>
            <a:t>. </a:t>
          </a:r>
          <a:r>
            <a:rPr lang="pl-PL" sz="1600" b="1" dirty="0" smtClean="0">
              <a:solidFill>
                <a:srgbClr val="FF0000"/>
              </a:solidFill>
            </a:rPr>
            <a:t>424 320 PLN</a:t>
          </a:r>
          <a:r>
            <a:rPr lang="pl-PL" sz="1600" b="1" dirty="0" smtClean="0"/>
            <a:t>)</a:t>
          </a:r>
          <a:r>
            <a:rPr lang="pl-PL" sz="1600" dirty="0" smtClean="0"/>
            <a:t> </a:t>
          </a:r>
          <a:r>
            <a:rPr lang="pl-PL" sz="1600" b="1" dirty="0"/>
            <a:t>zastosowano kwoty ryczałtowe</a:t>
          </a:r>
          <a:r>
            <a:rPr lang="pl-PL" sz="1600" dirty="0"/>
            <a:t>, o których </a:t>
          </a:r>
          <a:r>
            <a:rPr lang="pl-PL" sz="1600" dirty="0" smtClean="0"/>
            <a:t>mowa </a:t>
          </a:r>
          <a:r>
            <a:rPr lang="pl-PL" sz="1600" dirty="0"/>
            <a:t>w </a:t>
          </a:r>
          <a:r>
            <a:rPr lang="pl-PL" sz="1600" i="1" dirty="0"/>
            <a:t>Wytycznych w zakresie </a:t>
          </a:r>
          <a:r>
            <a:rPr lang="pl-PL" sz="1600" i="1" dirty="0" err="1"/>
            <a:t>kwalifikowalności</a:t>
          </a:r>
          <a:r>
            <a:rPr lang="pl-PL" sz="1600" i="1" dirty="0"/>
            <a:t> wydatków w zakresie Europejskiego Funduszu Rozwoju Regionalnego, Europejskiego Funduszu Społecznego oraz Funduszu Spójności na lata 2014-2020</a:t>
          </a:r>
          <a:r>
            <a:rPr lang="pl-PL" sz="1600" dirty="0"/>
            <a:t>. </a:t>
          </a:r>
          <a:endParaRPr lang="pl-PL" sz="16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1"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1" custScaleY="144366" custLinFactNeighborX="136" custLinFactNeighborY="-5">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976A1C1E-6896-4915-B672-0808DD888A75}" srcId="{1A53B528-4B73-4476-AAA3-DA53D8694E89}" destId="{621AB93B-5B7B-404A-AAC6-82585374894E}" srcOrd="0" destOrd="0" parTransId="{4935FEB2-1035-40C5-9A3F-135B06D2ABF1}" sibTransId="{537A71C9-1429-45D8-846B-4BAE788264CA}"/>
    <dgm:cxn modelId="{A039C6FB-71CB-4442-ADE6-EBD7C36394E0}" type="presOf" srcId="{1A53B528-4B73-4476-AAA3-DA53D8694E89}" destId="{A82570EB-9047-4C30-B34C-BC41F943A042}" srcOrd="0" destOrd="0" presId="urn:microsoft.com/office/officeart/2005/8/layout/vList5"/>
    <dgm:cxn modelId="{25D61D3B-F926-4A76-8101-B8293F28863C}" type="presOf" srcId="{621AB93B-5B7B-404A-AAC6-82585374894E}" destId="{30A5BAFA-D867-4432-A555-078896BF780D}" srcOrd="0" destOrd="0" presId="urn:microsoft.com/office/officeart/2005/8/layout/vList5"/>
    <dgm:cxn modelId="{41824C14-D1A6-4808-BDC3-3082D7A16B51}" type="presOf" srcId="{32EE9BBF-B02B-4DE9-A826-A3930A24887B}" destId="{5DB3C171-F262-490B-B8BB-BFFA46B0586B}" srcOrd="0" destOrd="0" presId="urn:microsoft.com/office/officeart/2005/8/layout/vList5"/>
    <dgm:cxn modelId="{CB4C82C8-F228-4ED4-B8FF-23AA218925E1}" type="presParOf" srcId="{A82570EB-9047-4C30-B34C-BC41F943A042}" destId="{74CEAA77-1A9F-4EE7-8009-B36DC94847D6}" srcOrd="0" destOrd="0" presId="urn:microsoft.com/office/officeart/2005/8/layout/vList5"/>
    <dgm:cxn modelId="{81ADF072-A3C2-4108-BB35-15A83286629C}" type="presParOf" srcId="{74CEAA77-1A9F-4EE7-8009-B36DC94847D6}" destId="{30A5BAFA-D867-4432-A555-078896BF780D}" srcOrd="0" destOrd="0" presId="urn:microsoft.com/office/officeart/2005/8/layout/vList5"/>
    <dgm:cxn modelId="{EB39B4A1-2914-4B8B-88C0-9B83733A1EDB}" type="presParOf" srcId="{74CEAA77-1A9F-4EE7-8009-B36DC94847D6}" destId="{5DB3C171-F262-490B-B8BB-BFFA46B0586B}"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254395" y="-1449863"/>
          <a:ext cx="2072604"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smtClean="0"/>
            <a:t>Liczba nowoutworzonych miejsc dla dzieci w ośrodkach wychowania przedszkolnego (tj. w przedszkolach, oddziałach przedszkolnych przy szkołach podstawowych, innych formach wychowania przedszkolnego), w istniejącej bazie oświatowej, </a:t>
          </a:r>
          <a:br>
            <a:rPr lang="pl-PL" sz="1200" b="1" kern="1200" dirty="0" smtClean="0"/>
          </a:br>
          <a:r>
            <a:rPr lang="pl-PL" sz="1200" b="1" kern="1200" dirty="0" smtClean="0"/>
            <a:t>w nowej bazie lokalowej.</a:t>
          </a:r>
          <a:endParaRPr lang="pl-PL" sz="1200" b="1" kern="1200" dirty="0"/>
        </a:p>
        <a:p>
          <a:pPr marL="114300" lvl="1" indent="-114300" algn="just" defTabSz="533400">
            <a:lnSpc>
              <a:spcPct val="100000"/>
            </a:lnSpc>
            <a:spcBef>
              <a:spcPct val="0"/>
            </a:spcBef>
            <a:spcAft>
              <a:spcPts val="600"/>
            </a:spcAft>
            <a:buChar char="••"/>
          </a:pPr>
          <a:r>
            <a:rPr lang="pl-PL" sz="1200" b="1" kern="1200" dirty="0" smtClean="0"/>
            <a:t>Wskaźnik jest wykazywany, gdy w ramach projektu przewidziano utworzenie miejsca wychowania przedszkolnego lub </a:t>
          </a:r>
          <a:r>
            <a:rPr lang="pl-PL" sz="1200" b="1" u="sng" kern="1200" dirty="0" smtClean="0"/>
            <a:t>dostosowanie istniejącego miejsca do potrzeb dzieci z </a:t>
          </a:r>
          <a:r>
            <a:rPr lang="pl-PL" sz="1200" b="1" u="sng" kern="1200" dirty="0" err="1" smtClean="0"/>
            <a:t>niepełnosprawnościami</a:t>
          </a:r>
          <a:r>
            <a:rPr lang="pl-PL" sz="1200" b="1" u="sng" kern="1200" dirty="0" smtClean="0"/>
            <a:t>. </a:t>
          </a:r>
          <a:endParaRPr lang="pl-PL" sz="1200" b="1" u="sng" kern="1200" dirty="0"/>
        </a:p>
        <a:p>
          <a:pPr marL="114300" lvl="1" indent="-114300" algn="just" defTabSz="533400">
            <a:lnSpc>
              <a:spcPct val="100000"/>
            </a:lnSpc>
            <a:spcBef>
              <a:spcPct val="0"/>
            </a:spcBef>
            <a:spcAft>
              <a:spcPts val="600"/>
            </a:spcAft>
            <a:buChar char="••"/>
          </a:pPr>
          <a:r>
            <a:rPr lang="pl-PL" sz="1200" b="1" u="none" kern="1200" dirty="0" smtClean="0">
              <a:solidFill>
                <a:srgbClr val="FF0000"/>
              </a:solidFill>
            </a:rPr>
            <a:t>A lub B, w przypadku dostosowania miejsc przedszkolnych do potrzeb dzieci z </a:t>
          </a:r>
          <a:r>
            <a:rPr lang="pl-PL" sz="1200" b="1" u="none" kern="1200" dirty="0" err="1" smtClean="0">
              <a:solidFill>
                <a:srgbClr val="FF0000"/>
              </a:solidFill>
            </a:rPr>
            <a:t>niepełnosprawnościami</a:t>
          </a:r>
          <a:endParaRPr lang="pl-PL" sz="1200" b="1" u="none" kern="1200" dirty="0">
            <a:solidFill>
              <a:srgbClr val="FF0000"/>
            </a:solidFill>
          </a:endParaRPr>
        </a:p>
      </dsp:txBody>
      <dsp:txXfrm rot="5400000">
        <a:off x="4254395" y="-1449863"/>
        <a:ext cx="2072604" cy="4972332"/>
      </dsp:txXfrm>
    </dsp:sp>
    <dsp:sp modelId="{30A5BAFA-D867-4432-A555-078896BF780D}">
      <dsp:nvSpPr>
        <dsp:cNvPr id="0" name=""/>
        <dsp:cNvSpPr/>
      </dsp:nvSpPr>
      <dsp:spPr>
        <a:xfrm>
          <a:off x="24432" y="145565"/>
          <a:ext cx="2796936" cy="179457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smtClean="0">
              <a:solidFill>
                <a:schemeClr val="tx1"/>
              </a:solidFill>
            </a:rPr>
            <a:t>1. WSKAŹNIK PRODUKTU</a:t>
          </a:r>
        </a:p>
        <a:p>
          <a:pPr lvl="0" algn="ctr" defTabSz="711200">
            <a:lnSpc>
              <a:spcPct val="90000"/>
            </a:lnSpc>
            <a:spcBef>
              <a:spcPct val="0"/>
            </a:spcBef>
            <a:spcAft>
              <a:spcPct val="35000"/>
            </a:spcAft>
          </a:pPr>
          <a:r>
            <a:rPr lang="pl-PL" sz="1600" b="1" kern="1200" dirty="0" smtClean="0">
              <a:solidFill>
                <a:schemeClr val="tx1"/>
              </a:solidFill>
            </a:rPr>
            <a:t>Liczba miejsc wychowania przedszkolnego dofinansowanych w programie</a:t>
          </a:r>
          <a:r>
            <a:rPr lang="pl-PL" sz="1600" b="1" kern="1200" dirty="0" smtClean="0"/>
            <a:t> </a:t>
          </a:r>
          <a:br>
            <a:rPr lang="pl-PL" sz="1600" b="1" kern="1200" dirty="0" smtClean="0"/>
          </a:br>
          <a:endParaRPr lang="pl-PL" sz="1600" b="1" kern="1200" dirty="0"/>
        </a:p>
      </dsp:txBody>
      <dsp:txXfrm>
        <a:off x="24432" y="145565"/>
        <a:ext cx="2796936" cy="1794574"/>
      </dsp:txXfrm>
    </dsp:sp>
    <dsp:sp modelId="{6057DA86-162F-440C-8D5E-0A6D86B8CF0F}">
      <dsp:nvSpPr>
        <dsp:cNvPr id="0" name=""/>
        <dsp:cNvSpPr/>
      </dsp:nvSpPr>
      <dsp:spPr>
        <a:xfrm rot="5400000">
          <a:off x="4387919" y="575220"/>
          <a:ext cx="1797962"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Char char="••"/>
          </a:pPr>
          <a:r>
            <a:rPr lang="pl-PL" sz="1200" b="1" kern="1200" dirty="0" smtClean="0"/>
            <a:t>Liczba dzieci, które zostały objęte wsparciem bezpośrednim </a:t>
          </a:r>
          <a:br>
            <a:rPr lang="pl-PL" sz="1200" b="1" kern="1200" dirty="0" smtClean="0"/>
          </a:br>
          <a:r>
            <a:rPr lang="pl-PL" sz="1200" b="1" kern="1200" dirty="0" smtClean="0"/>
            <a:t>w postaci </a:t>
          </a:r>
          <a:r>
            <a:rPr lang="pl-PL" sz="1200" b="1" u="sng" kern="1200" dirty="0" smtClean="0"/>
            <a:t>dodatkowych zajęć.</a:t>
          </a:r>
          <a:endParaRPr lang="pl-PL" sz="1400" b="1" u="sng" kern="1200" dirty="0">
            <a:solidFill>
              <a:srgbClr val="B466E0"/>
            </a:solidFill>
          </a:endParaRPr>
        </a:p>
        <a:p>
          <a:pPr marL="114300" lvl="1" indent="-114300" algn="just" defTabSz="533400">
            <a:lnSpc>
              <a:spcPct val="90000"/>
            </a:lnSpc>
            <a:spcBef>
              <a:spcPct val="0"/>
            </a:spcBef>
            <a:spcAft>
              <a:spcPct val="15000"/>
            </a:spcAft>
            <a:buChar char="••"/>
          </a:pPr>
          <a:r>
            <a:rPr lang="pl-PL" sz="1200" b="1" kern="1200" dirty="0" smtClean="0"/>
            <a:t>Wskaźnik jest wykazywany, gdy w ramach projektu przewidziano rozszerzenie oferty placówki przedszkolnej o dodatkowe zajęcia zwiększające szanse edukacyjne dzieci, tj.:</a:t>
          </a:r>
          <a:endParaRPr lang="pl-PL" sz="1400" b="1" kern="1200" dirty="0">
            <a:solidFill>
              <a:srgbClr val="B466E0"/>
            </a:solidFill>
          </a:endParaRPr>
        </a:p>
        <a:p>
          <a:pPr marL="228600" lvl="2" indent="-114300" algn="just" defTabSz="533400">
            <a:lnSpc>
              <a:spcPct val="90000"/>
            </a:lnSpc>
            <a:spcBef>
              <a:spcPct val="0"/>
            </a:spcBef>
            <a:spcAft>
              <a:spcPct val="15000"/>
            </a:spcAft>
            <a:buChar char="••"/>
          </a:pPr>
          <a:r>
            <a:rPr lang="pl-PL" sz="1200" b="1" kern="1200" dirty="0" smtClean="0"/>
            <a:t> realizowane w celu wyrównania stwierdzonych deficytów (np. zajęcia z logopedą, psychologiem, pedagogiem i terapeutą itp.),</a:t>
          </a:r>
          <a:endParaRPr lang="pl-PL" sz="1400" b="1" kern="1200" dirty="0">
            <a:solidFill>
              <a:srgbClr val="B466E0"/>
            </a:solidFill>
          </a:endParaRPr>
        </a:p>
        <a:p>
          <a:pPr marL="228600" lvl="2" indent="-114300" algn="just" defTabSz="533400">
            <a:lnSpc>
              <a:spcPct val="90000"/>
            </a:lnSpc>
            <a:spcBef>
              <a:spcPct val="0"/>
            </a:spcBef>
            <a:spcAft>
              <a:spcPct val="15000"/>
            </a:spcAft>
            <a:buChar char="••"/>
          </a:pPr>
          <a:r>
            <a:rPr lang="pl-PL" sz="1200" b="1" kern="1200" dirty="0" smtClean="0"/>
            <a:t>realizowane w celu podnoszenia jakości edukacji przedszkolnej</a:t>
          </a:r>
          <a:r>
            <a:rPr lang="pl-PL" sz="1400" kern="1200" dirty="0" smtClean="0"/>
            <a:t>.</a:t>
          </a:r>
          <a:endParaRPr lang="pl-PL" sz="1400" b="1" kern="1200" dirty="0">
            <a:solidFill>
              <a:srgbClr val="B466E0"/>
            </a:solidFill>
          </a:endParaRPr>
        </a:p>
        <a:p>
          <a:pPr marL="114300" lvl="1" indent="-114300" algn="just" defTabSz="622300">
            <a:lnSpc>
              <a:spcPct val="90000"/>
            </a:lnSpc>
            <a:spcBef>
              <a:spcPct val="0"/>
            </a:spcBef>
            <a:spcAft>
              <a:spcPct val="15000"/>
            </a:spcAft>
            <a:buChar char="••"/>
          </a:pPr>
          <a:r>
            <a:rPr lang="pl-PL" sz="1400" b="1" kern="1200" dirty="0" smtClean="0">
              <a:solidFill>
                <a:srgbClr val="FF0000"/>
              </a:solidFill>
            </a:rPr>
            <a:t>B</a:t>
          </a:r>
          <a:endParaRPr lang="pl-PL" sz="1400" b="1" kern="1200" dirty="0">
            <a:solidFill>
              <a:srgbClr val="FF0000"/>
            </a:solidFill>
          </a:endParaRPr>
        </a:p>
      </dsp:txBody>
      <dsp:txXfrm rot="5400000">
        <a:off x="4387919" y="575220"/>
        <a:ext cx="1797962" cy="4972332"/>
      </dsp:txXfrm>
    </dsp:sp>
    <dsp:sp modelId="{EC26B3CA-5F55-4ED6-AEA1-83422FEC2FA3}">
      <dsp:nvSpPr>
        <dsp:cNvPr id="0" name=""/>
        <dsp:cNvSpPr/>
      </dsp:nvSpPr>
      <dsp:spPr>
        <a:xfrm>
          <a:off x="3797" y="2164099"/>
          <a:ext cx="2796936" cy="179457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smtClean="0">
              <a:solidFill>
                <a:schemeClr val="tx1"/>
              </a:solidFill>
            </a:rPr>
            <a:t>2. WSKAŹNIK PRODUKTU</a:t>
          </a:r>
        </a:p>
        <a:p>
          <a:pPr lvl="0" algn="ctr" defTabSz="711200">
            <a:lnSpc>
              <a:spcPct val="90000"/>
            </a:lnSpc>
            <a:spcBef>
              <a:spcPct val="0"/>
            </a:spcBef>
            <a:spcAft>
              <a:spcPct val="35000"/>
            </a:spcAft>
          </a:pPr>
          <a:r>
            <a:rPr lang="pl-PL" sz="1600" b="1" kern="1200" dirty="0" smtClean="0">
              <a:solidFill>
                <a:schemeClr val="tx1"/>
              </a:solidFill>
            </a:rPr>
            <a:t>Liczba dzieci objętych w ramach programu dodatkowymi zajęciami zwiększającymi ich szanse edukacyjne w edukacji przedszkolnej</a:t>
          </a:r>
          <a:endParaRPr lang="pl-PL" sz="1600" b="1" kern="1200" dirty="0">
            <a:solidFill>
              <a:schemeClr val="tx1"/>
            </a:solidFill>
          </a:endParaRPr>
        </a:p>
      </dsp:txBody>
      <dsp:txXfrm>
        <a:off x="3797" y="2164099"/>
        <a:ext cx="2796936" cy="1794574"/>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057DA86-162F-440C-8D5E-0A6D86B8CF0F}">
      <dsp:nvSpPr>
        <dsp:cNvPr id="0" name=""/>
        <dsp:cNvSpPr/>
      </dsp:nvSpPr>
      <dsp:spPr>
        <a:xfrm rot="5400000">
          <a:off x="3522825" y="-721970"/>
          <a:ext cx="3528149"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a:t>Czy Wnioskodawca </a:t>
          </a:r>
          <a:r>
            <a:rPr lang="pl-PL" sz="1400" b="1" kern="1200" dirty="0"/>
            <a:t>nie zalega z uiszczaniem podatków</a:t>
          </a:r>
          <a:r>
            <a:rPr lang="pl-PL" sz="1400" kern="1200" dirty="0"/>
            <a:t>, </a:t>
          </a:r>
          <a:br>
            <a:rPr lang="pl-PL" sz="1400" kern="1200" dirty="0"/>
          </a:br>
          <a:r>
            <a:rPr lang="pl-PL" sz="1400" kern="1200" dirty="0"/>
            <a:t>jak również z opłacaniem </a:t>
          </a:r>
          <a:r>
            <a:rPr lang="pl-PL" sz="1400" b="1" kern="1200" dirty="0"/>
            <a:t>składek na ubezpieczenie społeczne i zdrowotne, Fundusz Pracy, Państwowy Fundusz Rehabilitacji Osób Niepełnosprawnych</a:t>
          </a:r>
          <a:r>
            <a:rPr lang="pl-PL" sz="1400" kern="1200" dirty="0"/>
            <a:t> lub innych należności wymaganych odrębnymi przepisami prawa?</a:t>
          </a:r>
          <a:endParaRPr lang="pl-PL" sz="1400" b="1" kern="1200" dirty="0">
            <a:solidFill>
              <a:schemeClr val="tx1"/>
            </a:solidFill>
            <a:latin typeface="+mn-lt"/>
          </a:endParaRPr>
        </a:p>
        <a:p>
          <a:pPr marL="114300" lvl="1" indent="-114300" algn="just" defTabSz="622300">
            <a:lnSpc>
              <a:spcPct val="90000"/>
            </a:lnSpc>
            <a:spcBef>
              <a:spcPct val="0"/>
            </a:spcBef>
            <a:spcAft>
              <a:spcPct val="15000"/>
            </a:spcAft>
            <a:buChar char="••"/>
          </a:pPr>
          <a:r>
            <a:rPr lang="pl-PL" sz="1400" kern="1200" dirty="0" smtClean="0">
              <a:solidFill>
                <a:srgbClr val="FF0000"/>
              </a:solidFill>
            </a:rPr>
            <a:t>„Odhaczenie” oświadczenia we wniosku o dofinansowanie</a:t>
          </a:r>
          <a:endParaRPr lang="pl-PL" sz="1400" b="1" kern="1200" dirty="0">
            <a:solidFill>
              <a:schemeClr val="tx1"/>
            </a:solidFill>
            <a:latin typeface="+mn-lt"/>
          </a:endParaRPr>
        </a:p>
      </dsp:txBody>
      <dsp:txXfrm rot="5400000">
        <a:off x="3522825" y="-721970"/>
        <a:ext cx="3528149" cy="4972332"/>
      </dsp:txXfrm>
    </dsp:sp>
    <dsp:sp modelId="{EC26B3CA-5F55-4ED6-AEA1-83422FEC2FA3}">
      <dsp:nvSpPr>
        <dsp:cNvPr id="0" name=""/>
        <dsp:cNvSpPr/>
      </dsp:nvSpPr>
      <dsp:spPr>
        <a:xfrm>
          <a:off x="3797" y="3445"/>
          <a:ext cx="2796936" cy="3521500"/>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smtClean="0">
              <a:solidFill>
                <a:schemeClr val="tx1"/>
              </a:solidFill>
            </a:rPr>
            <a:t>11. </a:t>
          </a:r>
          <a:r>
            <a:rPr lang="pl-PL" sz="1600" b="1" kern="1200" dirty="0">
              <a:solidFill>
                <a:schemeClr val="tx1"/>
              </a:solidFill>
            </a:rPr>
            <a:t>Kryterium niezalegania z należnościami</a:t>
          </a:r>
        </a:p>
      </dsp:txBody>
      <dsp:txXfrm>
        <a:off x="3797" y="3445"/>
        <a:ext cx="2796936" cy="3521500"/>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682910" y="-1385354"/>
          <a:ext cx="3075733" cy="5846444"/>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smtClean="0"/>
            <a:t>Wniosek o dofinansowanie powinien zostać wypełniony i złożony </a:t>
          </a:r>
          <a:r>
            <a:rPr lang="pl-PL" sz="1400" b="1" kern="1200" dirty="0" smtClean="0"/>
            <a:t>wyłącznie</a:t>
          </a:r>
          <a:r>
            <a:rPr lang="pl-PL" sz="1400" kern="1200" dirty="0" smtClean="0"/>
            <a:t> </a:t>
          </a:r>
          <a:br>
            <a:rPr lang="pl-PL" sz="1400" kern="1200" dirty="0" smtClean="0"/>
          </a:br>
          <a:r>
            <a:rPr lang="pl-PL" sz="1400" kern="1200" dirty="0" smtClean="0"/>
            <a:t>za pośrednictwem </a:t>
          </a:r>
          <a:r>
            <a:rPr lang="pl-PL" sz="1400" b="1" kern="1200" dirty="0" smtClean="0"/>
            <a:t>Systemu Obsługi Wniosków Aplikacyjnych </a:t>
          </a:r>
          <a:r>
            <a:rPr lang="pl-PL" sz="1400" kern="1200" dirty="0" smtClean="0"/>
            <a:t>(SOWA), który jest dostępny poprzez stronę </a:t>
          </a:r>
          <a:r>
            <a:rPr lang="pl-PL" sz="1400" kern="1200" dirty="0" smtClean="0">
              <a:hlinkClick xmlns:r="http://schemas.openxmlformats.org/officeDocument/2006/relationships" r:id="rId1"/>
            </a:rPr>
            <a:t>www.generator-efs.dolnyslask.pl</a:t>
          </a:r>
          <a:endParaRPr lang="pl-PL" sz="1400" b="1" kern="1200" dirty="0"/>
        </a:p>
        <a:p>
          <a:pPr marL="114300" lvl="1" indent="-114300" algn="just" defTabSz="622300">
            <a:lnSpc>
              <a:spcPct val="100000"/>
            </a:lnSpc>
            <a:spcBef>
              <a:spcPct val="0"/>
            </a:spcBef>
            <a:spcAft>
              <a:spcPts val="600"/>
            </a:spcAft>
            <a:buChar char="••"/>
          </a:pPr>
          <a:r>
            <a:rPr lang="pl-PL" sz="1400" b="1" kern="1200" dirty="0" smtClean="0"/>
            <a:t>Nie ma wymogu składania wersji papierowej wniosku o dofinansowanie</a:t>
          </a:r>
          <a:endParaRPr lang="pl-PL" sz="1400" b="1" kern="1200" dirty="0"/>
        </a:p>
        <a:p>
          <a:pPr marL="114300" lvl="1" indent="-114300" algn="just" defTabSz="622300">
            <a:lnSpc>
              <a:spcPct val="100000"/>
            </a:lnSpc>
            <a:spcBef>
              <a:spcPct val="0"/>
            </a:spcBef>
            <a:spcAft>
              <a:spcPts val="600"/>
            </a:spcAft>
            <a:buChar char="••"/>
          </a:pPr>
          <a:endParaRPr lang="pl-PL" sz="1400" b="1" kern="1200" dirty="0"/>
        </a:p>
        <a:p>
          <a:pPr marL="114300" lvl="1" indent="-114300" algn="just" defTabSz="622300">
            <a:lnSpc>
              <a:spcPct val="100000"/>
            </a:lnSpc>
            <a:spcBef>
              <a:spcPct val="0"/>
            </a:spcBef>
            <a:spcAft>
              <a:spcPts val="600"/>
            </a:spcAft>
            <a:buChar char="••"/>
          </a:pPr>
          <a:endParaRPr lang="pl-PL" sz="1400" b="1" kern="1200" dirty="0"/>
        </a:p>
      </dsp:txBody>
      <dsp:txXfrm rot="5400000">
        <a:off x="4682910" y="-1385354"/>
        <a:ext cx="3075733" cy="5846444"/>
      </dsp:txXfrm>
    </dsp:sp>
    <dsp:sp modelId="{30A5BAFA-D867-4432-A555-078896BF780D}">
      <dsp:nvSpPr>
        <dsp:cNvPr id="0" name=""/>
        <dsp:cNvSpPr/>
      </dsp:nvSpPr>
      <dsp:spPr>
        <a:xfrm>
          <a:off x="28727" y="216018"/>
          <a:ext cx="3288625" cy="2663138"/>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pl-PL" sz="2400" b="1" kern="1200" dirty="0" smtClean="0">
              <a:solidFill>
                <a:schemeClr val="tx1"/>
              </a:solidFill>
            </a:rPr>
            <a:t>Forma składania wniosków</a:t>
          </a:r>
          <a:r>
            <a:rPr lang="pl-PL" sz="2400" b="1" kern="1200" dirty="0" smtClean="0"/>
            <a:t> </a:t>
          </a:r>
          <a:br>
            <a:rPr lang="pl-PL" sz="2400" b="1" kern="1200" dirty="0" smtClean="0"/>
          </a:br>
          <a:endParaRPr lang="pl-PL" sz="2400" b="1" kern="1200" dirty="0"/>
        </a:p>
      </dsp:txBody>
      <dsp:txXfrm>
        <a:off x="28727" y="216018"/>
        <a:ext cx="3288625" cy="2663138"/>
      </dsp:txXfrm>
    </dsp:sp>
    <dsp:sp modelId="{6057DA86-162F-440C-8D5E-0A6D86B8CF0F}">
      <dsp:nvSpPr>
        <dsp:cNvPr id="0" name=""/>
        <dsp:cNvSpPr/>
      </dsp:nvSpPr>
      <dsp:spPr>
        <a:xfrm rot="5400000">
          <a:off x="4882229" y="1619858"/>
          <a:ext cx="2668166" cy="5846444"/>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pl-PL" sz="1600" b="1" kern="1200" dirty="0" smtClean="0"/>
            <a:t>Termin rozpoczęcia naboru: </a:t>
          </a:r>
          <a:r>
            <a:rPr lang="pl-PL" sz="1600" b="1" u="sng" kern="1200" dirty="0" smtClean="0"/>
            <a:t>4 grudzień 2017 r. godz.08.00</a:t>
          </a:r>
          <a:endParaRPr lang="pl-PL" sz="1600" b="1" u="sng" kern="1200" dirty="0">
            <a:solidFill>
              <a:srgbClr val="B466E0"/>
            </a:solidFill>
          </a:endParaRPr>
        </a:p>
        <a:p>
          <a:pPr marL="171450" lvl="1" indent="-171450" algn="l" defTabSz="711200">
            <a:lnSpc>
              <a:spcPct val="90000"/>
            </a:lnSpc>
            <a:spcBef>
              <a:spcPct val="0"/>
            </a:spcBef>
            <a:spcAft>
              <a:spcPct val="15000"/>
            </a:spcAft>
            <a:buChar char="••"/>
          </a:pPr>
          <a:endParaRPr lang="pl-PL" sz="1600" b="1" kern="1200" dirty="0">
            <a:solidFill>
              <a:srgbClr val="B466E0"/>
            </a:solidFill>
          </a:endParaRPr>
        </a:p>
        <a:p>
          <a:pPr marL="171450" lvl="1" indent="-171450" algn="l" defTabSz="711200">
            <a:lnSpc>
              <a:spcPct val="90000"/>
            </a:lnSpc>
            <a:spcBef>
              <a:spcPct val="0"/>
            </a:spcBef>
            <a:spcAft>
              <a:spcPct val="15000"/>
            </a:spcAft>
            <a:buChar char="••"/>
          </a:pPr>
          <a:r>
            <a:rPr lang="pl-PL" sz="1600" b="1" kern="1200" dirty="0" smtClean="0">
              <a:solidFill>
                <a:schemeClr val="tx1"/>
              </a:solidFill>
            </a:rPr>
            <a:t>Termin zakończenia naboru: </a:t>
          </a:r>
          <a:r>
            <a:rPr lang="pl-PL" sz="1600" b="1" u="sng" kern="1200" dirty="0" smtClean="0">
              <a:solidFill>
                <a:schemeClr val="tx1"/>
              </a:solidFill>
            </a:rPr>
            <a:t>29 </a:t>
          </a:r>
          <a:r>
            <a:rPr lang="pl-PL" sz="1600" b="1" u="sng" kern="1200" dirty="0" smtClean="0"/>
            <a:t>grudzień 2017 r. godz.15.00</a:t>
          </a:r>
          <a:endParaRPr lang="pl-PL" sz="1600" b="1" u="sng" kern="1200" dirty="0">
            <a:solidFill>
              <a:srgbClr val="B466E0"/>
            </a:solidFill>
          </a:endParaRPr>
        </a:p>
        <a:p>
          <a:pPr marL="171450" lvl="1" indent="-171450" algn="l" defTabSz="711200">
            <a:lnSpc>
              <a:spcPct val="90000"/>
            </a:lnSpc>
            <a:spcBef>
              <a:spcPct val="0"/>
            </a:spcBef>
            <a:spcAft>
              <a:spcPct val="15000"/>
            </a:spcAft>
            <a:buChar char="••"/>
          </a:pPr>
          <a:endParaRPr lang="pl-PL" sz="1600" kern="1200" dirty="0">
            <a:solidFill>
              <a:srgbClr val="B466E0"/>
            </a:solidFill>
          </a:endParaRPr>
        </a:p>
        <a:p>
          <a:pPr marL="171450" lvl="1" indent="-171450" algn="just" defTabSz="711200">
            <a:lnSpc>
              <a:spcPct val="90000"/>
            </a:lnSpc>
            <a:spcBef>
              <a:spcPct val="0"/>
            </a:spcBef>
            <a:spcAft>
              <a:spcPct val="15000"/>
            </a:spcAft>
            <a:buChar char="••"/>
          </a:pPr>
          <a:r>
            <a:rPr lang="pl-PL" sz="1600" b="0" kern="1200" dirty="0" smtClean="0">
              <a:solidFill>
                <a:schemeClr val="tx1"/>
              </a:solidFill>
            </a:rPr>
            <a:t>We wskazanym wyżej terminie należy złożyć wniosek </a:t>
          </a:r>
          <a:br>
            <a:rPr lang="pl-PL" sz="1600" b="0" kern="1200" dirty="0" smtClean="0">
              <a:solidFill>
                <a:schemeClr val="tx1"/>
              </a:solidFill>
            </a:rPr>
          </a:br>
          <a:r>
            <a:rPr lang="pl-PL" sz="1600" b="0" kern="1200" dirty="0" smtClean="0">
              <a:solidFill>
                <a:schemeClr val="tx1"/>
              </a:solidFill>
            </a:rPr>
            <a:t>w wersji elektronicznej za pośrednictwem systemu SOWA</a:t>
          </a:r>
          <a:endParaRPr lang="pl-PL" sz="1600" b="0" u="sng" kern="1200" dirty="0">
            <a:solidFill>
              <a:schemeClr val="tx1"/>
            </a:solidFill>
          </a:endParaRPr>
        </a:p>
      </dsp:txBody>
      <dsp:txXfrm rot="5400000">
        <a:off x="4882229" y="1619858"/>
        <a:ext cx="2668166" cy="5846444"/>
      </dsp:txXfrm>
    </dsp:sp>
    <dsp:sp modelId="{EC26B3CA-5F55-4ED6-AEA1-83422FEC2FA3}">
      <dsp:nvSpPr>
        <dsp:cNvPr id="0" name=""/>
        <dsp:cNvSpPr/>
      </dsp:nvSpPr>
      <dsp:spPr>
        <a:xfrm>
          <a:off x="4464" y="3211511"/>
          <a:ext cx="3288625" cy="2663138"/>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pl-PL" sz="2400" b="1" kern="1200" dirty="0" smtClean="0">
              <a:solidFill>
                <a:schemeClr val="tx1"/>
              </a:solidFill>
            </a:rPr>
            <a:t>Termin składania wniosków</a:t>
          </a:r>
          <a:endParaRPr lang="pl-PL" sz="2400" b="1" kern="1200" dirty="0">
            <a:solidFill>
              <a:schemeClr val="tx1"/>
            </a:solidFill>
          </a:endParaRPr>
        </a:p>
      </dsp:txBody>
      <dsp:txXfrm>
        <a:off x="4464" y="3211511"/>
        <a:ext cx="3288625" cy="266313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3311896" y="-506083"/>
          <a:ext cx="39576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100000"/>
            </a:lnSpc>
            <a:spcBef>
              <a:spcPct val="0"/>
            </a:spcBef>
            <a:spcAft>
              <a:spcPts val="600"/>
            </a:spcAft>
            <a:buChar char="••"/>
          </a:pPr>
          <a:r>
            <a:rPr lang="pl-PL" sz="1800" b="1" kern="1200" dirty="0" smtClean="0"/>
            <a:t>Liczba </a:t>
          </a:r>
          <a:r>
            <a:rPr lang="pl-PL" sz="1800" b="1" u="sng" kern="1200" dirty="0" smtClean="0"/>
            <a:t>nauczycieli wychowania przedszkolnego</a:t>
          </a:r>
          <a:r>
            <a:rPr lang="pl-PL" sz="1800" b="1" u="none" kern="1200" dirty="0" smtClean="0"/>
            <a:t> </a:t>
          </a:r>
          <a:r>
            <a:rPr lang="pl-PL" sz="1800" b="1" kern="1200" dirty="0" smtClean="0"/>
            <a:t>objętych wsparciem w programie</a:t>
          </a:r>
          <a:endParaRPr lang="pl-PL" sz="1800" b="1" kern="1200" dirty="0"/>
        </a:p>
        <a:p>
          <a:pPr marL="171450" lvl="1" indent="-171450" algn="just" defTabSz="800100">
            <a:lnSpc>
              <a:spcPct val="100000"/>
            </a:lnSpc>
            <a:spcBef>
              <a:spcPct val="0"/>
            </a:spcBef>
            <a:spcAft>
              <a:spcPts val="600"/>
            </a:spcAft>
            <a:buChar char="••"/>
          </a:pPr>
          <a:r>
            <a:rPr lang="pl-PL" sz="1800" b="1" kern="1200" dirty="0" smtClean="0"/>
            <a:t>Wskaźnik jest wykazywany, gdy w ramach projektu przewidziano podnoszenie kompetencji lub uzyskiwanie kwalifikacji nauczycieli wychowania przedszkolnego</a:t>
          </a:r>
          <a:endParaRPr lang="pl-PL" sz="1800" b="1" kern="1200" dirty="0"/>
        </a:p>
        <a:p>
          <a:pPr marL="171450" lvl="1" indent="-171450" algn="just" defTabSz="800100">
            <a:lnSpc>
              <a:spcPct val="100000"/>
            </a:lnSpc>
            <a:spcBef>
              <a:spcPct val="0"/>
            </a:spcBef>
            <a:spcAft>
              <a:spcPts val="600"/>
            </a:spcAft>
            <a:buChar char="••"/>
          </a:pPr>
          <a:r>
            <a:rPr lang="pl-PL" sz="1800" b="1" kern="1200" dirty="0" smtClean="0">
              <a:solidFill>
                <a:srgbClr val="FF0000"/>
              </a:solidFill>
            </a:rPr>
            <a:t>C</a:t>
          </a:r>
          <a:endParaRPr lang="pl-PL" sz="1800" b="1" kern="1200" dirty="0">
            <a:solidFill>
              <a:srgbClr val="FF0000"/>
            </a:solidFill>
          </a:endParaRPr>
        </a:p>
      </dsp:txBody>
      <dsp:txXfrm rot="5400000">
        <a:off x="3311896" y="-506083"/>
        <a:ext cx="3957601" cy="4972332"/>
      </dsp:txXfrm>
    </dsp:sp>
    <dsp:sp modelId="{30A5BAFA-D867-4432-A555-078896BF780D}">
      <dsp:nvSpPr>
        <dsp:cNvPr id="0" name=""/>
        <dsp:cNvSpPr/>
      </dsp:nvSpPr>
      <dsp:spPr>
        <a:xfrm>
          <a:off x="24432" y="279236"/>
          <a:ext cx="2796936" cy="3426708"/>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smtClean="0">
              <a:solidFill>
                <a:schemeClr val="tx1"/>
              </a:solidFill>
            </a:rPr>
            <a:t>3. WSKAŹNIK PRODUKTU</a:t>
          </a:r>
        </a:p>
        <a:p>
          <a:pPr lvl="0" algn="ctr" defTabSz="711200">
            <a:lnSpc>
              <a:spcPct val="90000"/>
            </a:lnSpc>
            <a:spcBef>
              <a:spcPct val="0"/>
            </a:spcBef>
            <a:spcAft>
              <a:spcPct val="35000"/>
            </a:spcAft>
          </a:pPr>
          <a:r>
            <a:rPr lang="pl-PL" sz="1600" b="1" kern="1200" dirty="0" smtClean="0">
              <a:solidFill>
                <a:schemeClr val="tx1"/>
              </a:solidFill>
            </a:rPr>
            <a:t>Liczba nauczycieli objętych wsparciem w programie</a:t>
          </a:r>
          <a:r>
            <a:rPr lang="pl-PL" sz="1600" b="1" kern="1200" dirty="0" smtClean="0"/>
            <a:t/>
          </a:r>
          <a:br>
            <a:rPr lang="pl-PL" sz="1600" b="1" kern="1200" dirty="0" smtClean="0"/>
          </a:br>
          <a:endParaRPr lang="pl-PL" sz="1600" b="1" kern="1200" dirty="0"/>
        </a:p>
      </dsp:txBody>
      <dsp:txXfrm>
        <a:off x="24432" y="279236"/>
        <a:ext cx="2796936" cy="342670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057DA86-162F-440C-8D5E-0A6D86B8CF0F}">
      <dsp:nvSpPr>
        <dsp:cNvPr id="0" name=""/>
        <dsp:cNvSpPr/>
      </dsp:nvSpPr>
      <dsp:spPr>
        <a:xfrm rot="5400000">
          <a:off x="3306816" y="-505946"/>
          <a:ext cx="3960167" cy="4972332"/>
        </a:xfrm>
        <a:prstGeom prst="round2SameRect">
          <a:avLst/>
        </a:prstGeom>
        <a:solidFill>
          <a:schemeClr val="accent1">
            <a:alpha val="90000"/>
            <a:tint val="40000"/>
            <a:hueOff val="0"/>
            <a:satOff val="0"/>
            <a:lumOff val="0"/>
            <a:alphaOff val="0"/>
          </a:schemeClr>
        </a:solidFill>
        <a:ln w="400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pl-PL" sz="1400" b="1" kern="1200" dirty="0" smtClean="0">
              <a:solidFill>
                <a:schemeClr val="tx1"/>
              </a:solidFill>
              <a:latin typeface="+mn-lt"/>
              <a:ea typeface="+mn-ea"/>
              <a:cs typeface="+mn-cs"/>
            </a:rPr>
            <a:t>Wykazywać należy wyłącznie kwalifikacje/kompetencje osiągnięte w wyniku interwencji EFS.</a:t>
          </a:r>
        </a:p>
        <a:p>
          <a:pPr marL="114300" lvl="1" indent="-114300" algn="l" defTabSz="622300">
            <a:lnSpc>
              <a:spcPct val="90000"/>
            </a:lnSpc>
            <a:spcBef>
              <a:spcPct val="0"/>
            </a:spcBef>
            <a:spcAft>
              <a:spcPct val="15000"/>
            </a:spcAft>
            <a:buChar char="••"/>
          </a:pPr>
          <a:r>
            <a:rPr lang="pl-PL" sz="1400" b="1" i="0" kern="1200" dirty="0" smtClean="0">
              <a:latin typeface="+mn-lt"/>
            </a:rPr>
            <a:t>Kwalifikacje należy rozumieć jako formalny wynik oceny i walidacji, który uzyskuje się w sytuacji, kiedy właściwy organ uznaje, że dana osoba osiągnęła efekty uczenia się spełniające określone standardy. </a:t>
          </a:r>
          <a:endParaRPr lang="pl-PL" sz="1400" b="1" kern="1200" dirty="0">
            <a:latin typeface="+mn-lt"/>
          </a:endParaRPr>
        </a:p>
        <a:p>
          <a:pPr marL="114300" lvl="1" indent="-114300" algn="l" defTabSz="622300">
            <a:lnSpc>
              <a:spcPct val="90000"/>
            </a:lnSpc>
            <a:spcBef>
              <a:spcPct val="0"/>
            </a:spcBef>
            <a:spcAft>
              <a:spcPct val="15000"/>
            </a:spcAft>
            <a:buChar char="••"/>
          </a:pPr>
          <a:r>
            <a:rPr lang="pl-PL" sz="1400" b="1" kern="1200" dirty="0" smtClean="0"/>
            <a:t>Kompetencja to wyodrębniony zestaw efektów uczenia się / kształcenia. Opis kompetencji zawiera jasno określone warunki, które powinien spełniać uczestnik projektu ubiegający się o nabycie kompetencji, tj. wyczerpującą informację o efektach uczenia się dla danej kompetencji oraz kryteria i metody ich weryfikacji.</a:t>
          </a:r>
          <a:endParaRPr lang="pl-PL" sz="1400" b="1" kern="1200" dirty="0">
            <a:latin typeface="+mn-lt"/>
          </a:endParaRPr>
        </a:p>
        <a:p>
          <a:pPr marL="114300" lvl="1" indent="-114300" algn="l" defTabSz="622300">
            <a:lnSpc>
              <a:spcPct val="90000"/>
            </a:lnSpc>
            <a:spcBef>
              <a:spcPct val="0"/>
            </a:spcBef>
            <a:spcAft>
              <a:spcPct val="15000"/>
            </a:spcAft>
            <a:buChar char="••"/>
          </a:pPr>
          <a:r>
            <a:rPr lang="pl-PL" sz="1400" b="1" kern="1200" dirty="0" smtClean="0">
              <a:latin typeface="+mn-lt"/>
            </a:rPr>
            <a:t>Wskaźnik mierzony do czterech tygodni od zakończenia przez uczestnika udziału w projekcie.</a:t>
          </a:r>
          <a:endParaRPr lang="pl-PL" sz="1400" b="1" kern="1200" dirty="0">
            <a:latin typeface="+mn-lt"/>
          </a:endParaRPr>
        </a:p>
        <a:p>
          <a:pPr marL="114300" lvl="1" indent="-114300" algn="l" defTabSz="622300">
            <a:lnSpc>
              <a:spcPct val="90000"/>
            </a:lnSpc>
            <a:spcBef>
              <a:spcPct val="0"/>
            </a:spcBef>
            <a:spcAft>
              <a:spcPct val="15000"/>
            </a:spcAft>
            <a:buChar char="••"/>
          </a:pPr>
          <a:r>
            <a:rPr lang="pl-PL" sz="1400" b="1" u="sng" kern="1200" dirty="0" smtClean="0">
              <a:latin typeface="+mn-lt"/>
            </a:rPr>
            <a:t>Szczegóły: w pliku pomocniczym dotyczącym uzyskiwania kwalifikacji</a:t>
          </a:r>
          <a:endParaRPr lang="pl-PL" sz="1400" b="1" u="sng" kern="1200" dirty="0">
            <a:latin typeface="+mn-lt"/>
          </a:endParaRPr>
        </a:p>
        <a:p>
          <a:pPr marL="114300" lvl="1" indent="-114300" algn="l" defTabSz="622300">
            <a:lnSpc>
              <a:spcPct val="90000"/>
            </a:lnSpc>
            <a:spcBef>
              <a:spcPct val="0"/>
            </a:spcBef>
            <a:spcAft>
              <a:spcPct val="15000"/>
            </a:spcAft>
            <a:buChar char="••"/>
          </a:pPr>
          <a:r>
            <a:rPr lang="pl-PL" sz="1400" b="1" kern="1200" dirty="0" smtClean="0">
              <a:solidFill>
                <a:srgbClr val="FF0000"/>
              </a:solidFill>
              <a:latin typeface="+mn-lt"/>
            </a:rPr>
            <a:t>C</a:t>
          </a:r>
          <a:endParaRPr lang="pl-PL" sz="1400" b="1" kern="1200" dirty="0">
            <a:solidFill>
              <a:srgbClr val="FF0000"/>
            </a:solidFill>
            <a:latin typeface="+mn-lt"/>
          </a:endParaRPr>
        </a:p>
      </dsp:txBody>
      <dsp:txXfrm rot="5400000">
        <a:off x="3306816" y="-505946"/>
        <a:ext cx="3960167" cy="4972332"/>
      </dsp:txXfrm>
    </dsp:sp>
    <dsp:sp modelId="{EC26B3CA-5F55-4ED6-AEA1-83422FEC2FA3}">
      <dsp:nvSpPr>
        <dsp:cNvPr id="0" name=""/>
        <dsp:cNvSpPr/>
      </dsp:nvSpPr>
      <dsp:spPr>
        <a:xfrm>
          <a:off x="3797" y="3867"/>
          <a:ext cx="2796936" cy="395270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smtClean="0">
              <a:solidFill>
                <a:schemeClr val="tx1"/>
              </a:solidFill>
            </a:rPr>
            <a:t>WSKAŹNIK REZULTATU</a:t>
          </a:r>
        </a:p>
        <a:p>
          <a:pPr lvl="0" algn="ctr" defTabSz="711200">
            <a:lnSpc>
              <a:spcPct val="90000"/>
            </a:lnSpc>
            <a:spcBef>
              <a:spcPct val="0"/>
            </a:spcBef>
            <a:spcAft>
              <a:spcPct val="35000"/>
            </a:spcAft>
          </a:pPr>
          <a:r>
            <a:rPr lang="pl-PL" sz="1600" b="1" kern="1200" dirty="0" smtClean="0">
              <a:solidFill>
                <a:schemeClr val="tx1"/>
              </a:solidFill>
            </a:rPr>
            <a:t>Liczba nauczycieli, którzy uzyskali kwalifikacje lub nabyli kompetencje po opuszczeniu programu</a:t>
          </a:r>
          <a:endParaRPr lang="pl-PL" sz="1600" b="1" kern="1200" dirty="0">
            <a:solidFill>
              <a:schemeClr val="tx1"/>
            </a:solidFill>
          </a:endParaRPr>
        </a:p>
      </dsp:txBody>
      <dsp:txXfrm>
        <a:off x="3797" y="3867"/>
        <a:ext cx="2796936" cy="3952704"/>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smtClean="0"/>
            <a:t>Czy projekt został złożony w odpowiedzi na właściwy konkurs w systemie SOWA EFS RPDS.</a:t>
          </a:r>
          <a:endParaRPr lang="pl-PL" sz="1400" b="1" kern="1200" dirty="0"/>
        </a:p>
        <a:p>
          <a:pPr marL="114300" lvl="1" indent="-114300" algn="just" defTabSz="622300">
            <a:lnSpc>
              <a:spcPct val="100000"/>
            </a:lnSpc>
            <a:spcBef>
              <a:spcPct val="0"/>
            </a:spcBef>
            <a:spcAft>
              <a:spcPts val="600"/>
            </a:spcAft>
            <a:buChar char="••"/>
          </a:pPr>
          <a:r>
            <a:rPr lang="pl-PL" sz="1400" b="1" kern="1200" dirty="0" smtClean="0">
              <a:solidFill>
                <a:srgbClr val="FF0000"/>
              </a:solidFill>
            </a:rPr>
            <a:t>276/17</a:t>
          </a:r>
          <a:endParaRPr lang="pl-PL" sz="1400" b="1" kern="1200" dirty="0">
            <a:solidFill>
              <a:srgbClr val="FF0000"/>
            </a:solidFill>
          </a:endParaRPr>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1. </a:t>
          </a:r>
          <a:r>
            <a:rPr lang="pl-PL" sz="1600" b="1" kern="1200" dirty="0" err="1" smtClean="0">
              <a:solidFill>
                <a:schemeClr val="tx1"/>
              </a:solidFill>
            </a:rPr>
            <a:t>Kwalifikowalność</a:t>
          </a:r>
          <a:r>
            <a:rPr lang="pl-PL" sz="1600" b="1" kern="1200" dirty="0" smtClean="0">
              <a:solidFill>
                <a:schemeClr val="tx1"/>
              </a:solidFill>
            </a:rPr>
            <a:t> projektu</a:t>
          </a:r>
          <a:endParaRPr lang="pl-PL" sz="1600" b="1" u="sng" kern="1200" dirty="0">
            <a:solidFill>
              <a:schemeClr val="tx1"/>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pl-PL" sz="1400" kern="1200" dirty="0" smtClean="0"/>
            <a:t>Czy projekt jest </a:t>
          </a:r>
          <a:r>
            <a:rPr lang="pl-PL" sz="1400" b="1" kern="1200" dirty="0" smtClean="0"/>
            <a:t>zgodny z typem projektów </a:t>
          </a:r>
          <a:r>
            <a:rPr lang="pl-PL" sz="1400" kern="1200" dirty="0" smtClean="0"/>
            <a:t>wskazanym w regulaminie danego konkursu.</a:t>
          </a:r>
          <a:endParaRPr lang="pl-PL" sz="1400" b="1" u="sng" kern="1200" dirty="0">
            <a:solidFill>
              <a:schemeClr val="tx1"/>
            </a:solidFill>
          </a:endParaRPr>
        </a:p>
        <a:p>
          <a:pPr marL="114300" lvl="1" indent="-114300" algn="l" defTabSz="622300">
            <a:lnSpc>
              <a:spcPct val="90000"/>
            </a:lnSpc>
            <a:spcBef>
              <a:spcPct val="0"/>
            </a:spcBef>
            <a:spcAft>
              <a:spcPct val="15000"/>
            </a:spcAft>
            <a:buChar char="••"/>
          </a:pPr>
          <a:r>
            <a:rPr lang="pl-PL" sz="1400" b="1" u="sng" kern="1200" dirty="0" smtClean="0">
              <a:solidFill>
                <a:srgbClr val="FF0000"/>
              </a:solidFill>
            </a:rPr>
            <a:t>A, B, C</a:t>
          </a:r>
          <a:endParaRPr lang="pl-PL" sz="1400" b="1" u="sng" kern="1200" dirty="0">
            <a:solidFill>
              <a:srgbClr val="FF0000"/>
            </a:solidFill>
          </a:endParaRPr>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2. </a:t>
          </a:r>
          <a:r>
            <a:rPr lang="pl-PL" sz="1600" b="1" kern="1200" dirty="0" err="1">
              <a:solidFill>
                <a:schemeClr val="tx1"/>
              </a:solidFill>
            </a:rPr>
            <a:t>Kwalifikowalność</a:t>
          </a:r>
          <a:r>
            <a:rPr lang="pl-PL" sz="1600" b="1" kern="1200" dirty="0">
              <a:solidFill>
                <a:schemeClr val="tx1"/>
              </a:solidFill>
            </a:rPr>
            <a:t> typu projektu</a:t>
          </a:r>
        </a:p>
      </dsp:txBody>
      <dsp:txXfrm>
        <a:off x="3797" y="1928015"/>
        <a:ext cx="2796936" cy="1598802"/>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smtClean="0"/>
            <a:t>Czy Wnioskodawca/Beneficjent jest uprawniony do ubiegania się o wsparcie w ramach ogłoszonego konkursu (zgodnie z katalogiem Wnioskodawców/Beneficjentów określonym w regulaminie danego konkursu).</a:t>
          </a:r>
          <a:endParaRPr lang="pl-PL" sz="1400" b="1" kern="1200" dirty="0"/>
        </a:p>
        <a:p>
          <a:pPr marL="114300" lvl="1" indent="-114300" algn="just" defTabSz="622300">
            <a:lnSpc>
              <a:spcPct val="100000"/>
            </a:lnSpc>
            <a:spcBef>
              <a:spcPct val="0"/>
            </a:spcBef>
            <a:spcAft>
              <a:spcPts val="600"/>
            </a:spcAft>
            <a:buChar char="••"/>
          </a:pPr>
          <a:r>
            <a:rPr lang="pl-PL" sz="1400" b="1" kern="1200" dirty="0" smtClean="0">
              <a:solidFill>
                <a:srgbClr val="FF0000"/>
              </a:solidFill>
            </a:rPr>
            <a:t>Regulamin konkursu str. 18</a:t>
          </a:r>
          <a:endParaRPr lang="pl-PL" sz="1400" b="1" kern="1200" dirty="0">
            <a:solidFill>
              <a:srgbClr val="FF0000"/>
            </a:solidFill>
          </a:endParaRPr>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3. </a:t>
          </a:r>
          <a:r>
            <a:rPr lang="pl-PL" sz="1600" b="1" kern="1200" dirty="0" err="1">
              <a:solidFill>
                <a:schemeClr val="tx1"/>
              </a:solidFill>
            </a:rPr>
            <a:t>Kwalifikowalność</a:t>
          </a:r>
          <a:r>
            <a:rPr lang="pl-PL" sz="1600" b="1" kern="1200" dirty="0">
              <a:solidFill>
                <a:schemeClr val="tx1"/>
              </a:solidFill>
            </a:rPr>
            <a:t> </a:t>
          </a:r>
          <a:r>
            <a:rPr lang="pl-PL" sz="1600" b="1" kern="1200" dirty="0" smtClean="0">
              <a:solidFill>
                <a:schemeClr val="tx1"/>
              </a:solidFill>
            </a:rPr>
            <a:t>Wnioskodawcy/Beneficjenta</a:t>
          </a:r>
          <a:endParaRPr lang="pl-PL" sz="1600" b="1" u="sng" kern="1200" dirty="0">
            <a:solidFill>
              <a:schemeClr val="tx1"/>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a:lnSpc>
              <a:spcPct val="90000"/>
            </a:lnSpc>
            <a:spcBef>
              <a:spcPct val="0"/>
            </a:spcBef>
            <a:spcAft>
              <a:spcPct val="15000"/>
            </a:spcAft>
            <a:buChar char="••"/>
          </a:pPr>
          <a:r>
            <a:rPr lang="pl-PL" sz="1600" kern="1200" dirty="0" smtClean="0"/>
            <a:t>Czy wybór partnerów został dokonany w sposób prawidłowy?</a:t>
          </a:r>
          <a:endParaRPr lang="pl-PL" sz="1600" b="1" kern="1200" dirty="0">
            <a:solidFill>
              <a:schemeClr val="tx1"/>
            </a:solidFill>
          </a:endParaRPr>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4. Prawidłowość wyboru partnerów w projekcie</a:t>
          </a:r>
        </a:p>
      </dsp:txBody>
      <dsp:txXfrm>
        <a:off x="3797" y="1928015"/>
        <a:ext cx="2796936" cy="1598802"/>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44500">
            <a:lnSpc>
              <a:spcPct val="100000"/>
            </a:lnSpc>
            <a:spcBef>
              <a:spcPct val="0"/>
            </a:spcBef>
            <a:spcAft>
              <a:spcPts val="600"/>
            </a:spcAft>
            <a:buChar char="••"/>
          </a:pPr>
          <a:r>
            <a:rPr lang="pl-PL" sz="1000" kern="1200" dirty="0"/>
            <a:t>Wnioskodawca oraz partnerzy (jeśli dotyczy) nie podlegają wykluczeniu </a:t>
          </a:r>
          <a:br>
            <a:rPr lang="pl-PL" sz="1000" kern="1200" dirty="0"/>
          </a:br>
          <a:r>
            <a:rPr lang="pl-PL" sz="1000" kern="1200" dirty="0"/>
            <a:t>z możliwości otrzymania dofinansowania ze środków Unii Europejskiej na podstawie:</a:t>
          </a:r>
          <a:endParaRPr lang="pl-PL" sz="1000" b="1" kern="1200" dirty="0"/>
        </a:p>
        <a:p>
          <a:pPr marL="114300" lvl="2" indent="-57150" algn="just" defTabSz="444500">
            <a:lnSpc>
              <a:spcPct val="90000"/>
            </a:lnSpc>
            <a:spcBef>
              <a:spcPct val="0"/>
            </a:spcBef>
            <a:spcAft>
              <a:spcPct val="15000"/>
            </a:spcAft>
            <a:buChar char="••"/>
          </a:pPr>
          <a:r>
            <a:rPr lang="pl-PL" sz="1000" kern="1200" dirty="0"/>
            <a:t>art. 207 ust. 4 ustawy z dnia 27 sierpnia 2009 r. o finansach </a:t>
          </a:r>
          <a:r>
            <a:rPr lang="pl-PL" sz="1000" kern="1200" dirty="0" smtClean="0"/>
            <a:t>publicznych,</a:t>
          </a:r>
          <a:endParaRPr lang="pl-PL" sz="1000" kern="1200" dirty="0"/>
        </a:p>
        <a:p>
          <a:pPr marL="114300" lvl="2" indent="-57150" algn="just" defTabSz="444500">
            <a:lnSpc>
              <a:spcPct val="90000"/>
            </a:lnSpc>
            <a:spcBef>
              <a:spcPct val="0"/>
            </a:spcBef>
            <a:spcAft>
              <a:spcPct val="15000"/>
            </a:spcAft>
            <a:buChar char="••"/>
          </a:pPr>
          <a:r>
            <a:rPr lang="pl-PL" sz="1000" kern="1200" dirty="0"/>
            <a:t>art.12 ust. 1 </a:t>
          </a:r>
          <a:r>
            <a:rPr lang="pl-PL" sz="1000" kern="1200" dirty="0" err="1"/>
            <a:t>pkt</a:t>
          </a:r>
          <a:r>
            <a:rPr lang="pl-PL" sz="1000" kern="1200" dirty="0"/>
            <a:t> 1 ustawy z dnia 15 czerwca 2012 r. o skutkach powierzania wykonywania pracy cudzoziemcom przebywającym wbrew przepisom </a:t>
          </a:r>
          <a:br>
            <a:rPr lang="pl-PL" sz="1000" kern="1200" dirty="0"/>
          </a:br>
          <a:r>
            <a:rPr lang="pl-PL" sz="1000" kern="1200" dirty="0"/>
            <a:t>na terytorium Rzeczypospolitej Polskiej,</a:t>
          </a:r>
        </a:p>
        <a:p>
          <a:pPr marL="114300" lvl="2" indent="-57150" algn="just" defTabSz="444500">
            <a:lnSpc>
              <a:spcPct val="90000"/>
            </a:lnSpc>
            <a:spcBef>
              <a:spcPct val="0"/>
            </a:spcBef>
            <a:spcAft>
              <a:spcPct val="15000"/>
            </a:spcAft>
            <a:buChar char="••"/>
          </a:pPr>
          <a:r>
            <a:rPr lang="pl-PL" sz="1000" kern="1200" dirty="0"/>
            <a:t>art. 9 ust. 1 </a:t>
          </a:r>
          <a:r>
            <a:rPr lang="pl-PL" sz="1000" kern="1200" dirty="0" err="1"/>
            <a:t>pkt</a:t>
          </a:r>
          <a:r>
            <a:rPr lang="pl-PL" sz="1000" kern="1200" dirty="0"/>
            <a:t> 2a ustawy z dnia 28 października 2002 r. o odpowiedzialności podmiotów zbiorowych za czyny zabronione pod groźbą kary.</a:t>
          </a:r>
        </a:p>
        <a:p>
          <a:pPr marL="114300" lvl="2" indent="-57150" algn="just" defTabSz="444500">
            <a:lnSpc>
              <a:spcPct val="90000"/>
            </a:lnSpc>
            <a:spcBef>
              <a:spcPct val="0"/>
            </a:spcBef>
            <a:spcAft>
              <a:spcPct val="15000"/>
            </a:spcAft>
            <a:buChar char="••"/>
          </a:pPr>
          <a:r>
            <a:rPr lang="pl-PL" sz="1000" kern="1200" dirty="0" smtClean="0">
              <a:solidFill>
                <a:srgbClr val="FF0000"/>
              </a:solidFill>
            </a:rPr>
            <a:t>„Odhaczenie” oświadczenia we wniosku o dofinansowanie</a:t>
          </a:r>
          <a:endParaRPr lang="pl-PL" sz="1000" kern="1200" dirty="0">
            <a:solidFill>
              <a:srgbClr val="FF0000"/>
            </a:solidFill>
          </a:endParaRPr>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5. Niepodleganie wykluczeniu z możliwości otrzymania dofinansowania ze środków Unii Europejskiej</a:t>
          </a:r>
          <a:endParaRPr lang="pl-PL" sz="1600" b="1" u="sng" kern="1200" dirty="0">
            <a:solidFill>
              <a:schemeClr val="tx1"/>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44500">
            <a:lnSpc>
              <a:spcPct val="90000"/>
            </a:lnSpc>
            <a:spcBef>
              <a:spcPct val="0"/>
            </a:spcBef>
            <a:spcAft>
              <a:spcPct val="15000"/>
            </a:spcAft>
            <a:buChar char="••"/>
          </a:pPr>
          <a:r>
            <a:rPr lang="pl-PL" sz="1000" kern="1200" dirty="0">
              <a:latin typeface="+mn-lt"/>
            </a:rPr>
            <a:t>Wnioskodawca złożył oświadczenie, że:</a:t>
          </a:r>
          <a:endParaRPr lang="pl-PL" sz="1000" b="1" kern="1200" dirty="0">
            <a:solidFill>
              <a:schemeClr val="tx1"/>
            </a:solidFill>
            <a:latin typeface="+mn-lt"/>
          </a:endParaRPr>
        </a:p>
        <a:p>
          <a:pPr marL="114300" lvl="2" indent="-57150" algn="just" defTabSz="444500">
            <a:lnSpc>
              <a:spcPct val="90000"/>
            </a:lnSpc>
            <a:spcBef>
              <a:spcPct val="0"/>
            </a:spcBef>
            <a:spcAft>
              <a:spcPct val="15000"/>
            </a:spcAft>
            <a:buChar char="••"/>
          </a:pPr>
          <a:r>
            <a:rPr lang="pl-PL" sz="1000" b="1" kern="1200" dirty="0">
              <a:latin typeface="+mn-lt"/>
            </a:rPr>
            <a:t>projekt nie został zakończony </a:t>
          </a:r>
          <a:r>
            <a:rPr lang="pl-PL" sz="1000" kern="1200" dirty="0">
              <a:latin typeface="+mn-lt"/>
            </a:rPr>
            <a:t>w rozumieniu art. 65 ust. 6,</a:t>
          </a:r>
        </a:p>
        <a:p>
          <a:pPr marL="114300" lvl="2" indent="-57150" algn="just" defTabSz="444500">
            <a:lnSpc>
              <a:spcPct val="90000"/>
            </a:lnSpc>
            <a:spcBef>
              <a:spcPct val="0"/>
            </a:spcBef>
            <a:spcAft>
              <a:spcPct val="15000"/>
            </a:spcAft>
            <a:buChar char="••"/>
          </a:pPr>
          <a:r>
            <a:rPr lang="pl-PL" sz="1000" b="1" kern="1200" dirty="0">
              <a:latin typeface="+mn-lt"/>
            </a:rPr>
            <a:t>nie rozpoczął realizacji projektu przed dniem złożenia wniosku o dofinansowanie</a:t>
          </a:r>
          <a:r>
            <a:rPr lang="pl-PL" sz="1000" kern="1200" dirty="0">
              <a:latin typeface="+mn-lt"/>
            </a:rPr>
            <a:t>, lub jeśli dotyczy</a:t>
          </a:r>
        </a:p>
        <a:p>
          <a:pPr marL="114300" lvl="2" indent="-57150" algn="just" defTabSz="444500">
            <a:lnSpc>
              <a:spcPct val="90000"/>
            </a:lnSpc>
            <a:spcBef>
              <a:spcPct val="0"/>
            </a:spcBef>
            <a:spcAft>
              <a:spcPct val="15000"/>
            </a:spcAft>
            <a:buChar char="••"/>
          </a:pPr>
          <a:r>
            <a:rPr lang="pl-PL" sz="1000" b="1" kern="1200" dirty="0">
              <a:latin typeface="+mn-lt"/>
            </a:rPr>
            <a:t>projekt nie obejmuje przedsięwzięć </a:t>
          </a:r>
          <a:r>
            <a:rPr lang="pl-PL" sz="1000" kern="1200" dirty="0">
              <a:latin typeface="+mn-lt"/>
            </a:rPr>
            <a:t>będących częścią operacji, </a:t>
          </a:r>
          <a:r>
            <a:rPr lang="pl-PL" sz="1000" b="1" kern="1200" dirty="0">
              <a:latin typeface="+mn-lt"/>
            </a:rPr>
            <a:t>które zostały objęte lub powinny były zostać objęte procedurą odzyskiwania środków</a:t>
          </a:r>
          <a:r>
            <a:rPr lang="pl-PL" sz="1000" kern="1200" dirty="0">
              <a:latin typeface="+mn-lt"/>
            </a:rPr>
            <a:t> zgodnie z art. 71 (trwałość operacji) w następstwie przeniesienia działalności produkcyjnej poza obszar objęty programem.</a:t>
          </a:r>
        </a:p>
        <a:p>
          <a:pPr marL="114300" lvl="2" indent="-57150" algn="just" defTabSz="444500">
            <a:lnSpc>
              <a:spcPct val="90000"/>
            </a:lnSpc>
            <a:spcBef>
              <a:spcPct val="0"/>
            </a:spcBef>
            <a:spcAft>
              <a:spcPct val="15000"/>
            </a:spcAft>
            <a:buChar char="••"/>
          </a:pPr>
          <a:r>
            <a:rPr lang="pl-PL" sz="1000" kern="1200" dirty="0" smtClean="0">
              <a:solidFill>
                <a:srgbClr val="FF0000"/>
              </a:solidFill>
            </a:rPr>
            <a:t>„Odhaczenie” oświadczenia we wniosku o dofinansowanie</a:t>
          </a:r>
          <a:endParaRPr lang="pl-PL" sz="1000" kern="1200" dirty="0">
            <a:latin typeface="+mn-lt"/>
          </a:endParaRPr>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6. Zgodność z przepisami art. 65 ust. 6 i art. 125 ust. 3 lit. e) i f) Rozporządzenia Parlamentu Europejskiego i Rady (UE) nr 1303/2013 z dnia 17 grudnia 2013 r.</a:t>
          </a:r>
        </a:p>
      </dsp:txBody>
      <dsp:txXfrm>
        <a:off x="3797" y="1928015"/>
        <a:ext cx="2796936" cy="1598802"/>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smtClean="0"/>
            <a:t>Czy w </a:t>
          </a:r>
          <a:r>
            <a:rPr lang="pl-PL" sz="1400" kern="1200" dirty="0"/>
            <a:t>wyniku otrzymania przez projekt dofinansowania </a:t>
          </a:r>
          <a:br>
            <a:rPr lang="pl-PL" sz="1400" kern="1200" dirty="0"/>
          </a:br>
          <a:r>
            <a:rPr lang="pl-PL" sz="1400" kern="1200" dirty="0"/>
            <a:t>we wnioskowanej wysokości, na określone wydatki </a:t>
          </a:r>
          <a:r>
            <a:rPr lang="pl-PL" sz="1400" kern="1200" dirty="0" err="1"/>
            <a:t>kwalifikowalne</a:t>
          </a:r>
          <a:r>
            <a:rPr lang="pl-PL" sz="1400" kern="1200" dirty="0"/>
            <a:t>, w projekcie </a:t>
          </a:r>
          <a:r>
            <a:rPr lang="pl-PL" sz="1400" b="1" kern="1200" dirty="0"/>
            <a:t>nie dojdzie do podwójnego dofinansowania.</a:t>
          </a:r>
        </a:p>
        <a:p>
          <a:pPr marL="114300" lvl="1" indent="-114300" algn="just" defTabSz="622300">
            <a:lnSpc>
              <a:spcPct val="100000"/>
            </a:lnSpc>
            <a:spcBef>
              <a:spcPct val="0"/>
            </a:spcBef>
            <a:spcAft>
              <a:spcPts val="600"/>
            </a:spcAft>
            <a:buChar char="••"/>
          </a:pPr>
          <a:r>
            <a:rPr lang="pl-PL" sz="1400" kern="1200" dirty="0" smtClean="0">
              <a:solidFill>
                <a:srgbClr val="FF0000"/>
              </a:solidFill>
            </a:rPr>
            <a:t>„Odhaczenie” oświadczenia we wniosku o dofinansowanie</a:t>
          </a:r>
          <a:endParaRPr lang="pl-PL" sz="1400" b="1" kern="1200" dirty="0"/>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7. Zakaz podwójnego finansowania</a:t>
          </a:r>
          <a:endParaRPr lang="pl-PL" sz="1600" b="1" u="sng" kern="1200" dirty="0">
            <a:solidFill>
              <a:schemeClr val="tx1"/>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a:t>Wartość projektu nie przekracza poziomów określonych </a:t>
          </a:r>
          <a:br>
            <a:rPr lang="pl-PL" sz="1400" kern="1200" dirty="0"/>
          </a:br>
          <a:r>
            <a:rPr lang="pl-PL" sz="1400" kern="1200" dirty="0"/>
            <a:t>w regulaminie konkursu.</a:t>
          </a:r>
          <a:endParaRPr lang="pl-PL" sz="1400" b="1" kern="1200" dirty="0">
            <a:solidFill>
              <a:schemeClr val="tx1"/>
            </a:solidFill>
            <a:latin typeface="+mn-lt"/>
          </a:endParaRPr>
        </a:p>
        <a:p>
          <a:pPr marL="114300" lvl="1" indent="-114300" algn="just" defTabSz="622300">
            <a:lnSpc>
              <a:spcPct val="90000"/>
            </a:lnSpc>
            <a:spcBef>
              <a:spcPct val="0"/>
            </a:spcBef>
            <a:spcAft>
              <a:spcPct val="15000"/>
            </a:spcAft>
            <a:buChar char="••"/>
          </a:pPr>
          <a:r>
            <a:rPr lang="pl-PL" sz="1400" b="1" kern="1200" dirty="0">
              <a:solidFill>
                <a:srgbClr val="FF0000"/>
              </a:solidFill>
              <a:latin typeface="+mn-lt"/>
            </a:rPr>
            <a:t>Minimalna wartość projektu: 50 000 PLN</a:t>
          </a:r>
        </a:p>
        <a:p>
          <a:pPr marL="114300" lvl="1" indent="-114300" algn="just" defTabSz="622300">
            <a:lnSpc>
              <a:spcPct val="90000"/>
            </a:lnSpc>
            <a:spcBef>
              <a:spcPct val="0"/>
            </a:spcBef>
            <a:spcAft>
              <a:spcPct val="15000"/>
            </a:spcAft>
            <a:buChar char="••"/>
          </a:pPr>
          <a:r>
            <a:rPr lang="pl-PL" sz="1400" b="1" kern="1200" dirty="0" smtClean="0">
              <a:solidFill>
                <a:srgbClr val="FF0000"/>
              </a:solidFill>
              <a:latin typeface="+mn-lt"/>
            </a:rPr>
            <a:t>Maksymalna wartość projektu: nie dotyczy</a:t>
          </a:r>
          <a:endParaRPr lang="pl-PL" sz="1400" b="1" kern="1200" dirty="0">
            <a:solidFill>
              <a:srgbClr val="FF0000"/>
            </a:solidFill>
            <a:latin typeface="+mn-lt"/>
          </a:endParaRPr>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8. Minimalna/maksymalna wartość projektu</a:t>
          </a:r>
        </a:p>
      </dsp:txBody>
      <dsp:txXfrm>
        <a:off x="3797" y="1928015"/>
        <a:ext cx="2796936" cy="1598802"/>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3527766" y="-722092"/>
          <a:ext cx="3525863"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smtClean="0"/>
            <a:t>Czy Wnioskodawca/Beneficjent zapewnił odpowiedni poziom wkładu własnego określony w regulaminie danego konkursu?</a:t>
          </a:r>
          <a:endParaRPr lang="pl-PL" sz="1400" b="1" kern="1200" dirty="0"/>
        </a:p>
        <a:p>
          <a:pPr marL="114300" lvl="1" indent="-114300" algn="just" defTabSz="622300">
            <a:lnSpc>
              <a:spcPct val="100000"/>
            </a:lnSpc>
            <a:spcBef>
              <a:spcPct val="0"/>
            </a:spcBef>
            <a:spcAft>
              <a:spcPts val="600"/>
            </a:spcAft>
            <a:buChar char="••"/>
          </a:pPr>
          <a:r>
            <a:rPr lang="pl-PL" sz="1400" kern="1200" dirty="0" smtClean="0"/>
            <a:t>Minimalny udział wkładu własnego wynosi </a:t>
          </a:r>
          <a:r>
            <a:rPr lang="pl-PL" sz="1400" b="1" kern="1200" dirty="0" smtClean="0">
              <a:solidFill>
                <a:srgbClr val="FF0000"/>
              </a:solidFill>
            </a:rPr>
            <a:t>15%</a:t>
          </a:r>
          <a:r>
            <a:rPr lang="pl-PL" sz="1400" kern="1200" dirty="0" smtClean="0">
              <a:solidFill>
                <a:srgbClr val="FF0000"/>
              </a:solidFill>
            </a:rPr>
            <a:t> </a:t>
          </a:r>
          <a:r>
            <a:rPr lang="pl-PL" sz="1400" kern="1200" dirty="0" smtClean="0"/>
            <a:t>wydatków </a:t>
          </a:r>
          <a:r>
            <a:rPr lang="pl-PL" sz="1400" kern="1200" dirty="0" err="1" smtClean="0"/>
            <a:t>kwalifikowalnych</a:t>
          </a:r>
          <a:r>
            <a:rPr lang="pl-PL" sz="1400" kern="1200" dirty="0" smtClean="0"/>
            <a:t> projektu w zakresie projektów </a:t>
          </a:r>
          <a:r>
            <a:rPr lang="pl-PL" sz="1400" b="1" kern="1200" dirty="0" smtClean="0"/>
            <a:t>typu </a:t>
          </a:r>
          <a:r>
            <a:rPr lang="pl-PL" sz="1400" b="1" kern="1200" dirty="0" smtClean="0">
              <a:solidFill>
                <a:srgbClr val="FF0000"/>
              </a:solidFill>
            </a:rPr>
            <a:t>10.1.A</a:t>
          </a:r>
          <a:endParaRPr lang="pl-PL" sz="1400" b="1" kern="1200" dirty="0">
            <a:solidFill>
              <a:srgbClr val="FF0000"/>
            </a:solidFill>
          </a:endParaRPr>
        </a:p>
        <a:p>
          <a:pPr marL="114300" lvl="1" indent="-114300" algn="l" defTabSz="622300">
            <a:lnSpc>
              <a:spcPct val="90000"/>
            </a:lnSpc>
            <a:spcBef>
              <a:spcPct val="0"/>
            </a:spcBef>
            <a:spcAft>
              <a:spcPct val="15000"/>
            </a:spcAft>
            <a:buChar char="••"/>
          </a:pPr>
          <a:r>
            <a:rPr lang="pl-PL" sz="1400" kern="1200" dirty="0" smtClean="0"/>
            <a:t>Minimalny udział wkładu własnego wynosi </a:t>
          </a:r>
          <a:r>
            <a:rPr lang="pl-PL" sz="1400" b="1" kern="1200" dirty="0" smtClean="0">
              <a:solidFill>
                <a:srgbClr val="FF0000"/>
              </a:solidFill>
            </a:rPr>
            <a:t>5%</a:t>
          </a:r>
          <a:r>
            <a:rPr lang="pl-PL" sz="1400" kern="1200" dirty="0" smtClean="0"/>
            <a:t> wydatków </a:t>
          </a:r>
          <a:r>
            <a:rPr lang="pl-PL" sz="1400" kern="1200" dirty="0" err="1" smtClean="0"/>
            <a:t>kwalifikowalnych</a:t>
          </a:r>
          <a:r>
            <a:rPr lang="pl-PL" sz="1400" kern="1200" dirty="0" smtClean="0"/>
            <a:t> projektu w zakresie projektów typu </a:t>
          </a:r>
          <a:br>
            <a:rPr lang="pl-PL" sz="1400" kern="1200" dirty="0" smtClean="0"/>
          </a:br>
          <a:r>
            <a:rPr lang="pl-PL" sz="1400" b="1" kern="1200" dirty="0" smtClean="0">
              <a:solidFill>
                <a:srgbClr val="FF0000"/>
              </a:solidFill>
            </a:rPr>
            <a:t>10.1.B i 10.1.C.</a:t>
          </a:r>
          <a:endParaRPr lang="pl-PL" sz="1400" b="1" kern="1200" dirty="0">
            <a:solidFill>
              <a:srgbClr val="FF0000"/>
            </a:solidFill>
          </a:endParaRPr>
        </a:p>
        <a:p>
          <a:pPr marL="114300" lvl="1" indent="-114300" algn="l" defTabSz="622300">
            <a:lnSpc>
              <a:spcPct val="90000"/>
            </a:lnSpc>
            <a:spcBef>
              <a:spcPct val="0"/>
            </a:spcBef>
            <a:spcAft>
              <a:spcPct val="15000"/>
            </a:spcAft>
            <a:buChar char="••"/>
          </a:pPr>
          <a:r>
            <a:rPr lang="pl-PL" sz="1400" kern="1200" dirty="0" smtClean="0"/>
            <a:t>W przypadku występowania w projekcie </a:t>
          </a:r>
          <a:r>
            <a:rPr lang="pl-PL" sz="1400" b="1" kern="1200" dirty="0" smtClean="0">
              <a:solidFill>
                <a:srgbClr val="FF0000"/>
              </a:solidFill>
            </a:rPr>
            <a:t>różnych typów wparcia, wśród których występuje typ 10.1.A</a:t>
          </a:r>
          <a:r>
            <a:rPr lang="pl-PL" sz="1400" kern="1200" dirty="0" smtClean="0"/>
            <a:t>, minimalny wkład własny Wnioskodawcy wynosi </a:t>
          </a:r>
          <a:r>
            <a:rPr lang="pl-PL" sz="1400" b="1" kern="1200" dirty="0" smtClean="0">
              <a:solidFill>
                <a:srgbClr val="FF0000"/>
              </a:solidFill>
            </a:rPr>
            <a:t>15%</a:t>
          </a:r>
          <a:r>
            <a:rPr lang="pl-PL" sz="1400" kern="1200" dirty="0" smtClean="0"/>
            <a:t>. </a:t>
          </a:r>
          <a:endParaRPr lang="pl-PL" sz="1400" kern="1200" dirty="0">
            <a:solidFill>
              <a:srgbClr val="B466E0"/>
            </a:solidFill>
          </a:endParaRPr>
        </a:p>
      </dsp:txBody>
      <dsp:txXfrm rot="5400000">
        <a:off x="3527766" y="-722092"/>
        <a:ext cx="3525863" cy="4972332"/>
      </dsp:txXfrm>
    </dsp:sp>
    <dsp:sp modelId="{30A5BAFA-D867-4432-A555-078896BF780D}">
      <dsp:nvSpPr>
        <dsp:cNvPr id="0" name=""/>
        <dsp:cNvSpPr/>
      </dsp:nvSpPr>
      <dsp:spPr>
        <a:xfrm>
          <a:off x="24432" y="248773"/>
          <a:ext cx="2796936" cy="3052886"/>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9. Wkład własny</a:t>
          </a:r>
          <a:endParaRPr lang="pl-PL" sz="1600" b="1" u="sng" kern="1200" dirty="0">
            <a:solidFill>
              <a:schemeClr val="tx1"/>
            </a:solidFill>
          </a:endParaRPr>
        </a:p>
      </dsp:txBody>
      <dsp:txXfrm>
        <a:off x="24432" y="248773"/>
        <a:ext cx="2796936" cy="3052886"/>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3527766" y="-722092"/>
          <a:ext cx="3525863"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44500">
            <a:lnSpc>
              <a:spcPct val="100000"/>
            </a:lnSpc>
            <a:spcBef>
              <a:spcPct val="0"/>
            </a:spcBef>
            <a:spcAft>
              <a:spcPts val="600"/>
            </a:spcAft>
            <a:buChar char="••"/>
          </a:pPr>
          <a:r>
            <a:rPr lang="pl-PL" sz="1000" kern="1200" dirty="0" smtClean="0"/>
            <a:t> </a:t>
          </a:r>
          <a:r>
            <a:rPr lang="pl-PL" sz="1600" kern="1200" dirty="0" smtClean="0"/>
            <a:t>Czy w </a:t>
          </a:r>
          <a:r>
            <a:rPr lang="pl-PL" sz="1600" kern="1200" dirty="0"/>
            <a:t>projekcie, w którym wartość wkładu publicznego (środków publicznych) </a:t>
          </a:r>
          <a:r>
            <a:rPr lang="pl-PL" sz="1600" b="1" kern="1200" dirty="0"/>
            <a:t>nie przekracza 100 000 EUR (tj</a:t>
          </a:r>
          <a:r>
            <a:rPr lang="pl-PL" sz="1600" b="1" kern="1200" dirty="0" smtClean="0"/>
            <a:t>. </a:t>
          </a:r>
          <a:r>
            <a:rPr lang="pl-PL" sz="1600" b="1" kern="1200" dirty="0" smtClean="0">
              <a:solidFill>
                <a:srgbClr val="FF0000"/>
              </a:solidFill>
            </a:rPr>
            <a:t>424 320 PLN</a:t>
          </a:r>
          <a:r>
            <a:rPr lang="pl-PL" sz="1600" b="1" kern="1200" dirty="0" smtClean="0"/>
            <a:t>)</a:t>
          </a:r>
          <a:r>
            <a:rPr lang="pl-PL" sz="1600" kern="1200" dirty="0" smtClean="0"/>
            <a:t> </a:t>
          </a:r>
          <a:r>
            <a:rPr lang="pl-PL" sz="1600" b="1" kern="1200" dirty="0"/>
            <a:t>zastosowano kwoty ryczałtowe</a:t>
          </a:r>
          <a:r>
            <a:rPr lang="pl-PL" sz="1600" kern="1200" dirty="0"/>
            <a:t>, o których </a:t>
          </a:r>
          <a:r>
            <a:rPr lang="pl-PL" sz="1600" kern="1200" dirty="0" smtClean="0"/>
            <a:t>mowa </a:t>
          </a:r>
          <a:r>
            <a:rPr lang="pl-PL" sz="1600" kern="1200" dirty="0"/>
            <a:t>w </a:t>
          </a:r>
          <a:r>
            <a:rPr lang="pl-PL" sz="1600" i="1" kern="1200" dirty="0"/>
            <a:t>Wytycznych w zakresie </a:t>
          </a:r>
          <a:r>
            <a:rPr lang="pl-PL" sz="1600" i="1" kern="1200" dirty="0" err="1"/>
            <a:t>kwalifikowalności</a:t>
          </a:r>
          <a:r>
            <a:rPr lang="pl-PL" sz="1600" i="1" kern="1200" dirty="0"/>
            <a:t> wydatków w zakresie Europejskiego Funduszu Rozwoju Regionalnego, Europejskiego Funduszu Społecznego oraz Funduszu Spójności na lata 2014-2020</a:t>
          </a:r>
          <a:r>
            <a:rPr lang="pl-PL" sz="1600" kern="1200" dirty="0"/>
            <a:t>. </a:t>
          </a:r>
          <a:endParaRPr lang="pl-PL" sz="1600" b="1" kern="1200" dirty="0"/>
        </a:p>
      </dsp:txBody>
      <dsp:txXfrm rot="5400000">
        <a:off x="3527766" y="-722092"/>
        <a:ext cx="3525863" cy="4972332"/>
      </dsp:txXfrm>
    </dsp:sp>
    <dsp:sp modelId="{30A5BAFA-D867-4432-A555-078896BF780D}">
      <dsp:nvSpPr>
        <dsp:cNvPr id="0" name=""/>
        <dsp:cNvSpPr/>
      </dsp:nvSpPr>
      <dsp:spPr>
        <a:xfrm>
          <a:off x="24432" y="248773"/>
          <a:ext cx="2796936" cy="3052886"/>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smtClean="0">
              <a:solidFill>
                <a:schemeClr val="tx1"/>
              </a:solidFill>
            </a:rPr>
            <a:t>10. </a:t>
          </a:r>
          <a:r>
            <a:rPr lang="pl-PL" sz="1600" b="1" kern="1200" dirty="0">
              <a:solidFill>
                <a:schemeClr val="tx1"/>
              </a:solidFill>
            </a:rPr>
            <a:t>Uproszczone metody rozliczania projektów</a:t>
          </a:r>
          <a:endParaRPr lang="pl-PL" sz="1600" b="1" u="sng" kern="1200" dirty="0">
            <a:solidFill>
              <a:schemeClr val="tx1"/>
            </a:solidFill>
          </a:endParaRPr>
        </a:p>
      </dsp:txBody>
      <dsp:txXfrm>
        <a:off x="24432" y="248773"/>
        <a:ext cx="2796936" cy="305288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448" cy="496332"/>
          </a:xfrm>
          <a:prstGeom prst="rect">
            <a:avLst/>
          </a:prstGeom>
        </p:spPr>
        <p:txBody>
          <a:bodyPr vert="horz" lIns="92016" tIns="46008" rIns="92016" bIns="46008"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sz="quarter" idx="1"/>
          </p:nvPr>
        </p:nvSpPr>
        <p:spPr>
          <a:xfrm>
            <a:off x="3850643" y="0"/>
            <a:ext cx="2945448" cy="496332"/>
          </a:xfrm>
          <a:prstGeom prst="rect">
            <a:avLst/>
          </a:prstGeom>
        </p:spPr>
        <p:txBody>
          <a:bodyPr vert="horz" lIns="92016" tIns="46008" rIns="92016" bIns="46008" rtlCol="0"/>
          <a:lstStyle>
            <a:lvl1pPr algn="r" eaLnBrk="1" fontAlgn="auto" hangingPunct="1">
              <a:spcBef>
                <a:spcPts val="0"/>
              </a:spcBef>
              <a:spcAft>
                <a:spcPts val="0"/>
              </a:spcAft>
              <a:defRPr sz="1200">
                <a:latin typeface="+mn-lt"/>
              </a:defRPr>
            </a:lvl1pPr>
          </a:lstStyle>
          <a:p>
            <a:pPr>
              <a:defRPr/>
            </a:pPr>
            <a:fld id="{B688C66A-7ED6-483F-9E7C-0CCE4F9518F8}" type="datetimeFigureOut">
              <a:rPr lang="pl-PL"/>
              <a:pPr>
                <a:defRPr/>
              </a:pPr>
              <a:t>2017-12-07</a:t>
            </a:fld>
            <a:endParaRPr lang="pl-PL"/>
          </a:p>
        </p:txBody>
      </p:sp>
      <p:sp>
        <p:nvSpPr>
          <p:cNvPr id="4" name="Symbol zastępczy stopki 3"/>
          <p:cNvSpPr>
            <a:spLocks noGrp="1"/>
          </p:cNvSpPr>
          <p:nvPr>
            <p:ph type="ftr" sz="quarter" idx="2"/>
          </p:nvPr>
        </p:nvSpPr>
        <p:spPr>
          <a:xfrm>
            <a:off x="0" y="9428716"/>
            <a:ext cx="2945448" cy="496332"/>
          </a:xfrm>
          <a:prstGeom prst="rect">
            <a:avLst/>
          </a:prstGeom>
        </p:spPr>
        <p:txBody>
          <a:bodyPr vert="horz" lIns="92016" tIns="46008" rIns="92016" bIns="46008" rtlCol="0" anchor="b"/>
          <a:lstStyle>
            <a:lvl1pPr algn="l" eaLnBrk="1" fontAlgn="auto" hangingPunct="1">
              <a:spcBef>
                <a:spcPts val="0"/>
              </a:spcBef>
              <a:spcAft>
                <a:spcPts val="0"/>
              </a:spcAft>
              <a:defRPr sz="1200">
                <a:latin typeface="+mn-lt"/>
              </a:defRPr>
            </a:lvl1pPr>
          </a:lstStyle>
          <a:p>
            <a:pPr>
              <a:defRPr/>
            </a:pPr>
            <a:endParaRPr lang="pl-PL"/>
          </a:p>
        </p:txBody>
      </p:sp>
      <p:sp>
        <p:nvSpPr>
          <p:cNvPr id="5" name="Symbol zastępczy numeru slajdu 4"/>
          <p:cNvSpPr>
            <a:spLocks noGrp="1"/>
          </p:cNvSpPr>
          <p:nvPr>
            <p:ph type="sldNum" sz="quarter" idx="3"/>
          </p:nvPr>
        </p:nvSpPr>
        <p:spPr>
          <a:xfrm>
            <a:off x="3850643" y="9428716"/>
            <a:ext cx="2945448" cy="496332"/>
          </a:xfrm>
          <a:prstGeom prst="rect">
            <a:avLst/>
          </a:prstGeom>
        </p:spPr>
        <p:txBody>
          <a:bodyPr vert="horz" wrap="square" lIns="92016" tIns="46008" rIns="92016" bIns="46008" numCol="1" anchor="b" anchorCtr="0" compatLnSpc="1">
            <a:prstTxWarp prst="textNoShape">
              <a:avLst/>
            </a:prstTxWarp>
          </a:bodyPr>
          <a:lstStyle>
            <a:lvl1pPr algn="r" eaLnBrk="1" hangingPunct="1">
              <a:defRPr sz="1200" smtClean="0">
                <a:latin typeface="Calibri" pitchFamily="34" charset="0"/>
              </a:defRPr>
            </a:lvl1pPr>
          </a:lstStyle>
          <a:p>
            <a:pPr>
              <a:defRPr/>
            </a:pPr>
            <a:fld id="{85E8E5BD-4DD8-453D-89E5-03D46FDD07D8}" type="slidenum">
              <a:rPr lang="pl-PL" altLang="pl-PL"/>
              <a:pPr>
                <a:defRPr/>
              </a:pPr>
              <a:t>‹#›</a:t>
            </a:fld>
            <a:endParaRPr lang="pl-PL" altLang="pl-PL"/>
          </a:p>
        </p:txBody>
      </p:sp>
    </p:spTree>
    <p:extLst>
      <p:ext uri="{BB962C8B-B14F-4D97-AF65-F5344CB8AC3E}">
        <p14:creationId xmlns="" xmlns:p14="http://schemas.microsoft.com/office/powerpoint/2010/main" val="1663992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448" cy="496332"/>
          </a:xfrm>
          <a:prstGeom prst="rect">
            <a:avLst/>
          </a:prstGeom>
        </p:spPr>
        <p:txBody>
          <a:bodyPr vert="horz" lIns="92016" tIns="46008" rIns="92016" bIns="46008"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idx="1"/>
          </p:nvPr>
        </p:nvSpPr>
        <p:spPr>
          <a:xfrm>
            <a:off x="3850643" y="0"/>
            <a:ext cx="2945448" cy="496332"/>
          </a:xfrm>
          <a:prstGeom prst="rect">
            <a:avLst/>
          </a:prstGeom>
        </p:spPr>
        <p:txBody>
          <a:bodyPr vert="horz" lIns="92016" tIns="46008" rIns="92016" bIns="46008" rtlCol="0"/>
          <a:lstStyle>
            <a:lvl1pPr algn="r" eaLnBrk="1" fontAlgn="auto" hangingPunct="1">
              <a:spcBef>
                <a:spcPts val="0"/>
              </a:spcBef>
              <a:spcAft>
                <a:spcPts val="0"/>
              </a:spcAft>
              <a:defRPr sz="1200">
                <a:latin typeface="+mn-lt"/>
              </a:defRPr>
            </a:lvl1pPr>
          </a:lstStyle>
          <a:p>
            <a:pPr>
              <a:defRPr/>
            </a:pPr>
            <a:fld id="{00445C91-8DAB-490C-B6CE-BB18AE0975C1}" type="datetimeFigureOut">
              <a:rPr lang="pl-PL"/>
              <a:pPr>
                <a:defRPr/>
              </a:pPr>
              <a:t>2017-12-07</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016" tIns="46008" rIns="92016" bIns="46008" rtlCol="0" anchor="ctr"/>
          <a:lstStyle/>
          <a:p>
            <a:pPr lvl="0"/>
            <a:endParaRPr lang="pl-PL" noProof="0"/>
          </a:p>
        </p:txBody>
      </p:sp>
      <p:sp>
        <p:nvSpPr>
          <p:cNvPr id="5" name="Symbol zastępczy notatek 4"/>
          <p:cNvSpPr>
            <a:spLocks noGrp="1"/>
          </p:cNvSpPr>
          <p:nvPr>
            <p:ph type="body" sz="quarter" idx="3"/>
          </p:nvPr>
        </p:nvSpPr>
        <p:spPr>
          <a:xfrm>
            <a:off x="680085" y="4715153"/>
            <a:ext cx="5437506" cy="4466987"/>
          </a:xfrm>
          <a:prstGeom prst="rect">
            <a:avLst/>
          </a:prstGeom>
        </p:spPr>
        <p:txBody>
          <a:bodyPr vert="horz" lIns="92016" tIns="46008" rIns="92016" bIns="46008" rtlCol="0">
            <a:normAutofit/>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endParaRPr lang="pl-PL" noProof="0"/>
          </a:p>
        </p:txBody>
      </p:sp>
      <p:sp>
        <p:nvSpPr>
          <p:cNvPr id="6" name="Symbol zastępczy stopki 5"/>
          <p:cNvSpPr>
            <a:spLocks noGrp="1"/>
          </p:cNvSpPr>
          <p:nvPr>
            <p:ph type="ftr" sz="quarter" idx="4"/>
          </p:nvPr>
        </p:nvSpPr>
        <p:spPr>
          <a:xfrm>
            <a:off x="0" y="9428716"/>
            <a:ext cx="2945448" cy="496332"/>
          </a:xfrm>
          <a:prstGeom prst="rect">
            <a:avLst/>
          </a:prstGeom>
        </p:spPr>
        <p:txBody>
          <a:bodyPr vert="horz" lIns="92016" tIns="46008" rIns="92016" bIns="46008" rtlCol="0" anchor="b"/>
          <a:lstStyle>
            <a:lvl1pPr algn="l" eaLnBrk="1" fontAlgn="auto" hangingPunct="1">
              <a:spcBef>
                <a:spcPts val="0"/>
              </a:spcBef>
              <a:spcAft>
                <a:spcPts val="0"/>
              </a:spcAft>
              <a:defRPr sz="1200">
                <a:latin typeface="+mn-lt"/>
              </a:defRPr>
            </a:lvl1pPr>
          </a:lstStyle>
          <a:p>
            <a:pPr>
              <a:defRPr/>
            </a:pPr>
            <a:endParaRPr lang="pl-PL"/>
          </a:p>
        </p:txBody>
      </p:sp>
      <p:sp>
        <p:nvSpPr>
          <p:cNvPr id="7" name="Symbol zastępczy numeru slajdu 6"/>
          <p:cNvSpPr>
            <a:spLocks noGrp="1"/>
          </p:cNvSpPr>
          <p:nvPr>
            <p:ph type="sldNum" sz="quarter" idx="5"/>
          </p:nvPr>
        </p:nvSpPr>
        <p:spPr>
          <a:xfrm>
            <a:off x="3850643" y="9428716"/>
            <a:ext cx="2945448" cy="496332"/>
          </a:xfrm>
          <a:prstGeom prst="rect">
            <a:avLst/>
          </a:prstGeom>
        </p:spPr>
        <p:txBody>
          <a:bodyPr vert="horz" wrap="square" lIns="92016" tIns="46008" rIns="92016" bIns="46008" numCol="1" anchor="b" anchorCtr="0" compatLnSpc="1">
            <a:prstTxWarp prst="textNoShape">
              <a:avLst/>
            </a:prstTxWarp>
          </a:bodyPr>
          <a:lstStyle>
            <a:lvl1pPr algn="r" eaLnBrk="1" hangingPunct="1">
              <a:defRPr sz="1200" smtClean="0">
                <a:latin typeface="Calibri" pitchFamily="34" charset="0"/>
              </a:defRPr>
            </a:lvl1pPr>
          </a:lstStyle>
          <a:p>
            <a:pPr>
              <a:defRPr/>
            </a:pPr>
            <a:fld id="{B4573C0A-C0D5-4F16-9BA5-9E769A2B763E}" type="slidenum">
              <a:rPr lang="pl-PL" altLang="pl-PL"/>
              <a:pPr>
                <a:defRPr/>
              </a:pPr>
              <a:t>‹#›</a:t>
            </a:fld>
            <a:endParaRPr lang="pl-PL" altLang="pl-PL"/>
          </a:p>
        </p:txBody>
      </p:sp>
    </p:spTree>
    <p:extLst>
      <p:ext uri="{BB962C8B-B14F-4D97-AF65-F5344CB8AC3E}">
        <p14:creationId xmlns="" xmlns:p14="http://schemas.microsoft.com/office/powerpoint/2010/main" val="13420111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a:t>
            </a:fld>
            <a:endParaRPr lang="pl-PL" altLang="pl-PL" dirty="0"/>
          </a:p>
        </p:txBody>
      </p:sp>
    </p:spTree>
    <p:extLst>
      <p:ext uri="{BB962C8B-B14F-4D97-AF65-F5344CB8AC3E}">
        <p14:creationId xmlns="" xmlns:p14="http://schemas.microsoft.com/office/powerpoint/2010/main" val="2540650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10</a:t>
            </a:fld>
            <a:endParaRPr lang="pl-PL" altLang="pl-PL"/>
          </a:p>
        </p:txBody>
      </p:sp>
    </p:spTree>
    <p:extLst>
      <p:ext uri="{BB962C8B-B14F-4D97-AF65-F5344CB8AC3E}">
        <p14:creationId xmlns="" xmlns:p14="http://schemas.microsoft.com/office/powerpoint/2010/main" val="13486456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11</a:t>
            </a:fld>
            <a:endParaRPr lang="pl-PL" altLang="pl-PL"/>
          </a:p>
        </p:txBody>
      </p:sp>
    </p:spTree>
    <p:extLst>
      <p:ext uri="{BB962C8B-B14F-4D97-AF65-F5344CB8AC3E}">
        <p14:creationId xmlns="" xmlns:p14="http://schemas.microsoft.com/office/powerpoint/2010/main" val="13486456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12</a:t>
            </a:fld>
            <a:endParaRPr lang="pl-PL" altLang="pl-PL"/>
          </a:p>
        </p:txBody>
      </p:sp>
    </p:spTree>
    <p:extLst>
      <p:ext uri="{BB962C8B-B14F-4D97-AF65-F5344CB8AC3E}">
        <p14:creationId xmlns="" xmlns:p14="http://schemas.microsoft.com/office/powerpoint/2010/main" val="13486456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13</a:t>
            </a:fld>
            <a:endParaRPr lang="pl-PL" altLang="pl-PL"/>
          </a:p>
        </p:txBody>
      </p:sp>
    </p:spTree>
    <p:extLst>
      <p:ext uri="{BB962C8B-B14F-4D97-AF65-F5344CB8AC3E}">
        <p14:creationId xmlns="" xmlns:p14="http://schemas.microsoft.com/office/powerpoint/2010/main" val="13486456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14</a:t>
            </a:fld>
            <a:endParaRPr lang="pl-PL" altLang="pl-PL"/>
          </a:p>
        </p:txBody>
      </p:sp>
    </p:spTree>
    <p:extLst>
      <p:ext uri="{BB962C8B-B14F-4D97-AF65-F5344CB8AC3E}">
        <p14:creationId xmlns="" xmlns:p14="http://schemas.microsoft.com/office/powerpoint/2010/main" val="13486456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15</a:t>
            </a:fld>
            <a:endParaRPr lang="pl-PL" altLang="pl-PL"/>
          </a:p>
        </p:txBody>
      </p:sp>
    </p:spTree>
    <p:extLst>
      <p:ext uri="{BB962C8B-B14F-4D97-AF65-F5344CB8AC3E}">
        <p14:creationId xmlns="" xmlns:p14="http://schemas.microsoft.com/office/powerpoint/2010/main" val="13486456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16</a:t>
            </a:fld>
            <a:endParaRPr lang="pl-PL" altLang="pl-PL"/>
          </a:p>
        </p:txBody>
      </p:sp>
    </p:spTree>
    <p:extLst>
      <p:ext uri="{BB962C8B-B14F-4D97-AF65-F5344CB8AC3E}">
        <p14:creationId xmlns="" xmlns:p14="http://schemas.microsoft.com/office/powerpoint/2010/main" val="13486456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17</a:t>
            </a:fld>
            <a:endParaRPr lang="pl-PL" altLang="pl-PL"/>
          </a:p>
        </p:txBody>
      </p:sp>
    </p:spTree>
    <p:extLst>
      <p:ext uri="{BB962C8B-B14F-4D97-AF65-F5344CB8AC3E}">
        <p14:creationId xmlns="" xmlns:p14="http://schemas.microsoft.com/office/powerpoint/2010/main" val="13486456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18</a:t>
            </a:fld>
            <a:endParaRPr lang="pl-PL" altLang="pl-PL"/>
          </a:p>
        </p:txBody>
      </p:sp>
    </p:spTree>
    <p:extLst>
      <p:ext uri="{BB962C8B-B14F-4D97-AF65-F5344CB8AC3E}">
        <p14:creationId xmlns="" xmlns:p14="http://schemas.microsoft.com/office/powerpoint/2010/main" val="13486456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19</a:t>
            </a:fld>
            <a:endParaRPr lang="pl-PL" altLang="pl-PL"/>
          </a:p>
        </p:txBody>
      </p:sp>
    </p:spTree>
    <p:extLst>
      <p:ext uri="{BB962C8B-B14F-4D97-AF65-F5344CB8AC3E}">
        <p14:creationId xmlns="" xmlns:p14="http://schemas.microsoft.com/office/powerpoint/2010/main" val="1348645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a:t>
            </a:fld>
            <a:endParaRPr lang="pl-PL" altLang="pl-PL"/>
          </a:p>
        </p:txBody>
      </p:sp>
    </p:spTree>
    <p:extLst>
      <p:ext uri="{BB962C8B-B14F-4D97-AF65-F5344CB8AC3E}">
        <p14:creationId xmlns="" xmlns:p14="http://schemas.microsoft.com/office/powerpoint/2010/main" val="1613912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20</a:t>
            </a:fld>
            <a:endParaRPr lang="pl-PL" altLang="pl-PL"/>
          </a:p>
        </p:txBody>
      </p:sp>
    </p:spTree>
    <p:extLst>
      <p:ext uri="{BB962C8B-B14F-4D97-AF65-F5344CB8AC3E}">
        <p14:creationId xmlns="" xmlns:p14="http://schemas.microsoft.com/office/powerpoint/2010/main" val="13486456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21</a:t>
            </a:fld>
            <a:endParaRPr lang="pl-PL" altLang="pl-PL"/>
          </a:p>
        </p:txBody>
      </p:sp>
    </p:spTree>
    <p:extLst>
      <p:ext uri="{BB962C8B-B14F-4D97-AF65-F5344CB8AC3E}">
        <p14:creationId xmlns="" xmlns:p14="http://schemas.microsoft.com/office/powerpoint/2010/main" val="13486456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22</a:t>
            </a:fld>
            <a:endParaRPr lang="pl-PL" altLang="pl-PL"/>
          </a:p>
        </p:txBody>
      </p:sp>
    </p:spTree>
    <p:extLst>
      <p:ext uri="{BB962C8B-B14F-4D97-AF65-F5344CB8AC3E}">
        <p14:creationId xmlns="" xmlns:p14="http://schemas.microsoft.com/office/powerpoint/2010/main" val="13486456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23</a:t>
            </a:fld>
            <a:endParaRPr lang="pl-PL" altLang="pl-PL"/>
          </a:p>
        </p:txBody>
      </p:sp>
    </p:spTree>
    <p:extLst>
      <p:ext uri="{BB962C8B-B14F-4D97-AF65-F5344CB8AC3E}">
        <p14:creationId xmlns="" xmlns:p14="http://schemas.microsoft.com/office/powerpoint/2010/main" val="13486456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24</a:t>
            </a:fld>
            <a:endParaRPr lang="pl-PL" altLang="pl-PL"/>
          </a:p>
        </p:txBody>
      </p:sp>
    </p:spTree>
    <p:extLst>
      <p:ext uri="{BB962C8B-B14F-4D97-AF65-F5344CB8AC3E}">
        <p14:creationId xmlns="" xmlns:p14="http://schemas.microsoft.com/office/powerpoint/2010/main" val="13486456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25</a:t>
            </a:fld>
            <a:endParaRPr lang="pl-PL" altLang="pl-PL"/>
          </a:p>
        </p:txBody>
      </p:sp>
    </p:spTree>
    <p:extLst>
      <p:ext uri="{BB962C8B-B14F-4D97-AF65-F5344CB8AC3E}">
        <p14:creationId xmlns="" xmlns:p14="http://schemas.microsoft.com/office/powerpoint/2010/main" val="13486456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14363">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26</a:t>
            </a:fld>
            <a:endParaRPr lang="pl-PL" altLang="pl-PL"/>
          </a:p>
        </p:txBody>
      </p:sp>
    </p:spTree>
    <p:extLst>
      <p:ext uri="{BB962C8B-B14F-4D97-AF65-F5344CB8AC3E}">
        <p14:creationId xmlns:p14="http://schemas.microsoft.com/office/powerpoint/2010/main" xmlns="" val="8912166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27</a:t>
            </a:fld>
            <a:endParaRPr lang="pl-PL" altLang="pl-PL"/>
          </a:p>
        </p:txBody>
      </p:sp>
    </p:spTree>
    <p:extLst>
      <p:ext uri="{BB962C8B-B14F-4D97-AF65-F5344CB8AC3E}">
        <p14:creationId xmlns="" xmlns:p14="http://schemas.microsoft.com/office/powerpoint/2010/main" val="8912166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pl-PL" sz="1200" kern="1200" dirty="0" smtClean="0">
                <a:solidFill>
                  <a:schemeClr val="tx1"/>
                </a:solidFill>
                <a:latin typeface="+mn-lt"/>
                <a:ea typeface="+mn-ea"/>
                <a:cs typeface="+mn-cs"/>
              </a:rPr>
              <a:t>Fakt nabycia kompetencji będzie weryfikowany w ramach następujących etapów:</a:t>
            </a:r>
          </a:p>
          <a:p>
            <a:r>
              <a:rPr lang="pl-PL" sz="1200" kern="1200" dirty="0" smtClean="0">
                <a:solidFill>
                  <a:schemeClr val="tx1"/>
                </a:solidFill>
                <a:latin typeface="+mn-lt"/>
                <a:ea typeface="+mn-ea"/>
                <a:cs typeface="+mn-cs"/>
              </a:rPr>
              <a:t>a) ETAP I – Zakres – zdefiniowanie w ramach wniosku </a:t>
            </a:r>
            <a:br>
              <a:rPr lang="pl-PL" sz="1200" kern="1200" dirty="0" smtClean="0">
                <a:solidFill>
                  <a:schemeClr val="tx1"/>
                </a:solidFill>
                <a:latin typeface="+mn-lt"/>
                <a:ea typeface="+mn-ea"/>
                <a:cs typeface="+mn-cs"/>
              </a:rPr>
            </a:br>
            <a:r>
              <a:rPr lang="pl-PL" sz="1200" kern="1200" dirty="0" smtClean="0">
                <a:solidFill>
                  <a:schemeClr val="tx1"/>
                </a:solidFill>
                <a:latin typeface="+mn-lt"/>
                <a:ea typeface="+mn-ea"/>
                <a:cs typeface="+mn-cs"/>
              </a:rPr>
              <a:t>o dofinansowanie lub w regulaminie konkursu grupy docelowej do objęcia wsparciem oraz wybranie obszaru interwencji EFS, który będzie poddany ocenie,</a:t>
            </a:r>
          </a:p>
          <a:p>
            <a:r>
              <a:rPr lang="pl-PL" sz="1200" kern="1200" dirty="0" smtClean="0">
                <a:solidFill>
                  <a:schemeClr val="tx1"/>
                </a:solidFill>
                <a:latin typeface="+mn-lt"/>
                <a:ea typeface="+mn-ea"/>
                <a:cs typeface="+mn-cs"/>
              </a:rPr>
              <a:t>b) ETAP II – Wzorzec – zdefiniowanie we wniosku </a:t>
            </a:r>
            <a:br>
              <a:rPr lang="pl-PL" sz="1200" kern="1200" dirty="0" smtClean="0">
                <a:solidFill>
                  <a:schemeClr val="tx1"/>
                </a:solidFill>
                <a:latin typeface="+mn-lt"/>
                <a:ea typeface="+mn-ea"/>
                <a:cs typeface="+mn-cs"/>
              </a:rPr>
            </a:br>
            <a:r>
              <a:rPr lang="pl-PL" sz="1200" kern="1200" dirty="0" smtClean="0">
                <a:solidFill>
                  <a:schemeClr val="tx1"/>
                </a:solidFill>
                <a:latin typeface="+mn-lt"/>
                <a:ea typeface="+mn-ea"/>
                <a:cs typeface="+mn-cs"/>
              </a:rPr>
              <a:t>o dofinansowanie lub w regulaminie konkursu standardu wymagań, tj. efektów uczenia się, które osiągną uczestnicy </a:t>
            </a:r>
            <a:br>
              <a:rPr lang="pl-PL" sz="1200" kern="1200" dirty="0" smtClean="0">
                <a:solidFill>
                  <a:schemeClr val="tx1"/>
                </a:solidFill>
                <a:latin typeface="+mn-lt"/>
                <a:ea typeface="+mn-ea"/>
                <a:cs typeface="+mn-cs"/>
              </a:rPr>
            </a:br>
            <a:r>
              <a:rPr lang="pl-PL" sz="1200" kern="1200" dirty="0" smtClean="0">
                <a:solidFill>
                  <a:schemeClr val="tx1"/>
                </a:solidFill>
                <a:latin typeface="+mn-lt"/>
                <a:ea typeface="+mn-ea"/>
                <a:cs typeface="+mn-cs"/>
              </a:rPr>
              <a:t>w wyniku przeprowadzonych działań projektowych,</a:t>
            </a:r>
          </a:p>
          <a:p>
            <a:r>
              <a:rPr lang="pl-PL" sz="1200" kern="1200" dirty="0" smtClean="0">
                <a:solidFill>
                  <a:schemeClr val="tx1"/>
                </a:solidFill>
                <a:latin typeface="+mn-lt"/>
                <a:ea typeface="+mn-ea"/>
                <a:cs typeface="+mn-cs"/>
              </a:rPr>
              <a:t>c) ETAP III – Ocena – przeprowadzenie weryfikacji </a:t>
            </a:r>
            <a:br>
              <a:rPr lang="pl-PL" sz="1200" kern="1200" dirty="0" smtClean="0">
                <a:solidFill>
                  <a:schemeClr val="tx1"/>
                </a:solidFill>
                <a:latin typeface="+mn-lt"/>
                <a:ea typeface="+mn-ea"/>
                <a:cs typeface="+mn-cs"/>
              </a:rPr>
            </a:br>
            <a:r>
              <a:rPr lang="pl-PL" sz="1200" kern="1200" dirty="0" smtClean="0">
                <a:solidFill>
                  <a:schemeClr val="tx1"/>
                </a:solidFill>
                <a:latin typeface="+mn-lt"/>
                <a:ea typeface="+mn-ea"/>
                <a:cs typeface="+mn-cs"/>
              </a:rPr>
              <a:t>na podstawie opracowanych kryteriów oceny po zakończeniu</a:t>
            </a:r>
          </a:p>
          <a:p>
            <a:r>
              <a:rPr lang="pl-PL" sz="1200" kern="1200" dirty="0" smtClean="0">
                <a:solidFill>
                  <a:schemeClr val="tx1"/>
                </a:solidFill>
                <a:latin typeface="+mn-lt"/>
                <a:ea typeface="+mn-ea"/>
                <a:cs typeface="+mn-cs"/>
              </a:rPr>
              <a:t>wsparcia udzielanego danej osobie,</a:t>
            </a:r>
          </a:p>
          <a:p>
            <a:r>
              <a:rPr lang="pl-PL" sz="1200" kern="1200" dirty="0" smtClean="0">
                <a:solidFill>
                  <a:schemeClr val="tx1"/>
                </a:solidFill>
                <a:latin typeface="+mn-lt"/>
                <a:ea typeface="+mn-ea"/>
                <a:cs typeface="+mn-cs"/>
              </a:rPr>
              <a:t>d) ETAP IV – Porównanie – </a:t>
            </a:r>
            <a:r>
              <a:rPr lang="pl-PL" sz="1200" kern="1200" dirty="0" err="1" smtClean="0">
                <a:solidFill>
                  <a:schemeClr val="tx1"/>
                </a:solidFill>
                <a:latin typeface="+mn-lt"/>
                <a:ea typeface="+mn-ea"/>
                <a:cs typeface="+mn-cs"/>
              </a:rPr>
              <a:t>porównanie</a:t>
            </a:r>
            <a:r>
              <a:rPr lang="pl-PL" sz="1200" kern="1200" dirty="0" smtClean="0">
                <a:solidFill>
                  <a:schemeClr val="tx1"/>
                </a:solidFill>
                <a:latin typeface="+mn-lt"/>
                <a:ea typeface="+mn-ea"/>
                <a:cs typeface="+mn-cs"/>
              </a:rPr>
              <a:t> uzyskanych wyników etapu III (ocena) z przyjętymi wymaganiami (określonymi </a:t>
            </a:r>
            <a:br>
              <a:rPr lang="pl-PL" sz="1200" kern="1200" dirty="0" smtClean="0">
                <a:solidFill>
                  <a:schemeClr val="tx1"/>
                </a:solidFill>
                <a:latin typeface="+mn-lt"/>
                <a:ea typeface="+mn-ea"/>
                <a:cs typeface="+mn-cs"/>
              </a:rPr>
            </a:br>
            <a:r>
              <a:rPr lang="pl-PL" sz="1200" kern="1200" dirty="0" smtClean="0">
                <a:solidFill>
                  <a:schemeClr val="tx1"/>
                </a:solidFill>
                <a:latin typeface="+mn-lt"/>
                <a:ea typeface="+mn-ea"/>
                <a:cs typeface="+mn-cs"/>
              </a:rPr>
              <a:t>na etapie II efektami uczenia się) po zakończeniu wsparcia udzielanego danej osobie.</a:t>
            </a:r>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28</a:t>
            </a:fld>
            <a:endParaRPr lang="pl-PL" altLang="pl-PL"/>
          </a:p>
        </p:txBody>
      </p:sp>
    </p:spTree>
    <p:extLst>
      <p:ext uri="{BB962C8B-B14F-4D97-AF65-F5344CB8AC3E}">
        <p14:creationId xmlns="" xmlns:p14="http://schemas.microsoft.com/office/powerpoint/2010/main" val="8912166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lvl="0"/>
            <a:r>
              <a:rPr lang="pl-PL" sz="1200" dirty="0" smtClean="0"/>
              <a:t>Fakt nabycia kompetencji będzie weryfikowany w ramach następujących etapów:</a:t>
            </a:r>
            <a:br>
              <a:rPr lang="pl-PL" sz="1200" dirty="0" smtClean="0"/>
            </a:br>
            <a:r>
              <a:rPr lang="pl-PL" sz="1200" dirty="0" smtClean="0"/>
              <a:t>a) ETAP I – Zakres – zdefiniowanie w ramach wniosku o dofinansowanie grupy docelowej do objęcia wsparciem oraz wybranie obszaru interwencji EFS, który będzie poddany ocenie,</a:t>
            </a:r>
            <a:br>
              <a:rPr lang="pl-PL" sz="1200" dirty="0" smtClean="0"/>
            </a:br>
            <a:r>
              <a:rPr lang="pl-PL" sz="1200" dirty="0" smtClean="0"/>
              <a:t>b) ETAP II – Wzorzec – określony przed rozpoczęciem form wsparcia i zrealizowany w projekcie standard wymagań, tj. efektów uczenia się, które osiągną uczestnicy w wyniku przeprowadzonych działań projektowych. Sposób (miejsce) definiowania informacji wymaganych w etapie II powinien zostać określony przez instytucję organizującą konkurs/ przeprowadzającą  nabór projektów..</a:t>
            </a:r>
          </a:p>
          <a:p>
            <a:pPr lvl="0"/>
            <a:r>
              <a:rPr lang="pl-PL" sz="1200" dirty="0" smtClean="0"/>
              <a:t>c) ETAP III – Ocena – przeprowadzenie weryfikacji na podstawie opracowanych kryteriów oceny po zakończeniu wsparcia udzielanego danej osobie,</a:t>
            </a:r>
          </a:p>
          <a:p>
            <a:pPr lvl="0"/>
            <a:r>
              <a:rPr lang="pl-PL" sz="1200" dirty="0" smtClean="0"/>
              <a:t>d) ETAP IV – Porównanie – </a:t>
            </a:r>
            <a:r>
              <a:rPr lang="pl-PL" sz="1200" dirty="0" err="1" smtClean="0"/>
              <a:t>porównanie</a:t>
            </a:r>
            <a:r>
              <a:rPr lang="pl-PL" sz="1200" dirty="0" smtClean="0"/>
              <a:t> uzyskanych wyników etapu III (ocena) z przyjętymi wymaganiami (określonymi na etapie II efektami uczenia się) po zakończeniu wsparcia udzielanego danej osobie.</a:t>
            </a:r>
            <a:br>
              <a:rPr lang="pl-PL" sz="1200" dirty="0" smtClean="0"/>
            </a:br>
            <a:endParaRPr lang="pl-PL" sz="1200"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29</a:t>
            </a:fld>
            <a:endParaRPr lang="pl-PL" altLang="pl-PL"/>
          </a:p>
        </p:txBody>
      </p:sp>
    </p:spTree>
    <p:extLst>
      <p:ext uri="{BB962C8B-B14F-4D97-AF65-F5344CB8AC3E}">
        <p14:creationId xmlns="" xmlns:p14="http://schemas.microsoft.com/office/powerpoint/2010/main" val="891216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a:t>
            </a:fld>
            <a:endParaRPr lang="pl-PL" altLang="pl-PL"/>
          </a:p>
        </p:txBody>
      </p:sp>
    </p:spTree>
    <p:extLst>
      <p:ext uri="{BB962C8B-B14F-4D97-AF65-F5344CB8AC3E}">
        <p14:creationId xmlns="" xmlns:p14="http://schemas.microsoft.com/office/powerpoint/2010/main" val="153461412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30</a:t>
            </a:fld>
            <a:endParaRPr lang="pl-PL" altLang="pl-PL"/>
          </a:p>
        </p:txBody>
      </p:sp>
    </p:spTree>
    <p:extLst>
      <p:ext uri="{BB962C8B-B14F-4D97-AF65-F5344CB8AC3E}">
        <p14:creationId xmlns:p14="http://schemas.microsoft.com/office/powerpoint/2010/main" xmlns="" val="1202076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14363">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31</a:t>
            </a:fld>
            <a:endParaRPr lang="pl-PL" altLang="pl-PL"/>
          </a:p>
        </p:txBody>
      </p:sp>
    </p:spTree>
    <p:extLst>
      <p:ext uri="{BB962C8B-B14F-4D97-AF65-F5344CB8AC3E}">
        <p14:creationId xmlns:p14="http://schemas.microsoft.com/office/powerpoint/2010/main" xmlns="" val="8912166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32</a:t>
            </a:fld>
            <a:endParaRPr lang="pl-PL" altLang="pl-PL"/>
          </a:p>
        </p:txBody>
      </p:sp>
    </p:spTree>
    <p:extLst>
      <p:ext uri="{BB962C8B-B14F-4D97-AF65-F5344CB8AC3E}">
        <p14:creationId xmlns="" xmlns:p14="http://schemas.microsoft.com/office/powerpoint/2010/main" val="5180366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33</a:t>
            </a:fld>
            <a:endParaRPr lang="pl-PL" altLang="pl-PL"/>
          </a:p>
        </p:txBody>
      </p:sp>
    </p:spTree>
    <p:extLst>
      <p:ext uri="{BB962C8B-B14F-4D97-AF65-F5344CB8AC3E}">
        <p14:creationId xmlns="" xmlns:p14="http://schemas.microsoft.com/office/powerpoint/2010/main" val="5180366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34</a:t>
            </a:fld>
            <a:endParaRPr lang="pl-PL" altLang="pl-PL"/>
          </a:p>
        </p:txBody>
      </p:sp>
    </p:spTree>
    <p:extLst>
      <p:ext uri="{BB962C8B-B14F-4D97-AF65-F5344CB8AC3E}">
        <p14:creationId xmlns="" xmlns:p14="http://schemas.microsoft.com/office/powerpoint/2010/main" val="5180366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14363">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35</a:t>
            </a:fld>
            <a:endParaRPr lang="pl-PL" altLang="pl-PL"/>
          </a:p>
        </p:txBody>
      </p:sp>
    </p:spTree>
    <p:extLst>
      <p:ext uri="{BB962C8B-B14F-4D97-AF65-F5344CB8AC3E}">
        <p14:creationId xmlns:p14="http://schemas.microsoft.com/office/powerpoint/2010/main" xmlns="" val="159632566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14363">
              <a:defRPr/>
            </a:pPr>
            <a:endParaRPr lang="pl-PL" altLang="pl-PL" b="0" u="none"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36</a:t>
            </a:fld>
            <a:endParaRPr lang="pl-PL" altLang="pl-PL"/>
          </a:p>
        </p:txBody>
      </p:sp>
    </p:spTree>
    <p:extLst>
      <p:ext uri="{BB962C8B-B14F-4D97-AF65-F5344CB8AC3E}">
        <p14:creationId xmlns:p14="http://schemas.microsoft.com/office/powerpoint/2010/main" xmlns="" val="402736485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37</a:t>
            </a:fld>
            <a:endParaRPr lang="pl-PL" altLang="pl-PL"/>
          </a:p>
        </p:txBody>
      </p:sp>
    </p:spTree>
    <p:extLst>
      <p:ext uri="{BB962C8B-B14F-4D97-AF65-F5344CB8AC3E}">
        <p14:creationId xmlns:p14="http://schemas.microsoft.com/office/powerpoint/2010/main" xmlns="" val="344158926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14363">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38</a:t>
            </a:fld>
            <a:endParaRPr lang="pl-PL" altLang="pl-PL"/>
          </a:p>
        </p:txBody>
      </p:sp>
    </p:spTree>
    <p:extLst>
      <p:ext uri="{BB962C8B-B14F-4D97-AF65-F5344CB8AC3E}">
        <p14:creationId xmlns:p14="http://schemas.microsoft.com/office/powerpoint/2010/main" xmlns="" val="402736485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14363">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39</a:t>
            </a:fld>
            <a:endParaRPr lang="pl-PL" altLang="pl-PL"/>
          </a:p>
        </p:txBody>
      </p:sp>
    </p:spTree>
    <p:extLst>
      <p:ext uri="{BB962C8B-B14F-4D97-AF65-F5344CB8AC3E}">
        <p14:creationId xmlns:p14="http://schemas.microsoft.com/office/powerpoint/2010/main" xmlns="" val="4027364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a:t>
            </a:fld>
            <a:endParaRPr lang="pl-PL" altLang="pl-PL"/>
          </a:p>
        </p:txBody>
      </p:sp>
    </p:spTree>
    <p:extLst>
      <p:ext uri="{BB962C8B-B14F-4D97-AF65-F5344CB8AC3E}">
        <p14:creationId xmlns:p14="http://schemas.microsoft.com/office/powerpoint/2010/main" xmlns="" val="175853039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14363">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40</a:t>
            </a:fld>
            <a:endParaRPr lang="pl-PL" altLang="pl-PL"/>
          </a:p>
        </p:txBody>
      </p:sp>
    </p:spTree>
    <p:extLst>
      <p:ext uri="{BB962C8B-B14F-4D97-AF65-F5344CB8AC3E}">
        <p14:creationId xmlns:p14="http://schemas.microsoft.com/office/powerpoint/2010/main" xmlns="" val="402736485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algn="just"/>
            <a:endParaRPr lang="pl-PL" altLang="pl-PL" b="0"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41</a:t>
            </a:fld>
            <a:endParaRPr lang="pl-PL" altLang="pl-PL"/>
          </a:p>
        </p:txBody>
      </p:sp>
    </p:spTree>
    <p:extLst>
      <p:ext uri="{BB962C8B-B14F-4D97-AF65-F5344CB8AC3E}">
        <p14:creationId xmlns:p14="http://schemas.microsoft.com/office/powerpoint/2010/main" xmlns="" val="402736485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42</a:t>
            </a:fld>
            <a:endParaRPr lang="pl-PL" altLang="pl-PL"/>
          </a:p>
        </p:txBody>
      </p:sp>
    </p:spTree>
    <p:extLst>
      <p:ext uri="{BB962C8B-B14F-4D97-AF65-F5344CB8AC3E}">
        <p14:creationId xmlns:p14="http://schemas.microsoft.com/office/powerpoint/2010/main" xmlns="" val="275697126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algn="just"/>
            <a:endParaRPr lang="pl-PL" altLang="pl-PL" b="0"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43</a:t>
            </a:fld>
            <a:endParaRPr lang="pl-PL" altLang="pl-PL"/>
          </a:p>
        </p:txBody>
      </p:sp>
    </p:spTree>
    <p:extLst>
      <p:ext uri="{BB962C8B-B14F-4D97-AF65-F5344CB8AC3E}">
        <p14:creationId xmlns:p14="http://schemas.microsoft.com/office/powerpoint/2010/main" xmlns="" val="402736485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44</a:t>
            </a:fld>
            <a:endParaRPr lang="pl-PL" altLang="pl-PL"/>
          </a:p>
        </p:txBody>
      </p:sp>
    </p:spTree>
    <p:extLst>
      <p:ext uri="{BB962C8B-B14F-4D97-AF65-F5344CB8AC3E}">
        <p14:creationId xmlns:p14="http://schemas.microsoft.com/office/powerpoint/2010/main" xmlns="" val="378186327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45</a:t>
            </a:fld>
            <a:endParaRPr lang="pl-PL" altLang="pl-PL"/>
          </a:p>
        </p:txBody>
      </p:sp>
    </p:spTree>
    <p:extLst>
      <p:ext uri="{BB962C8B-B14F-4D97-AF65-F5344CB8AC3E}">
        <p14:creationId xmlns:p14="http://schemas.microsoft.com/office/powerpoint/2010/main" xmlns="" val="354007629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46</a:t>
            </a:fld>
            <a:endParaRPr lang="pl-PL" altLang="pl-PL"/>
          </a:p>
        </p:txBody>
      </p:sp>
    </p:spTree>
    <p:extLst>
      <p:ext uri="{BB962C8B-B14F-4D97-AF65-F5344CB8AC3E}">
        <p14:creationId xmlns:p14="http://schemas.microsoft.com/office/powerpoint/2010/main" xmlns="" val="354007629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47</a:t>
            </a:fld>
            <a:endParaRPr lang="pl-PL" altLang="pl-PL"/>
          </a:p>
        </p:txBody>
      </p:sp>
    </p:spTree>
    <p:extLst>
      <p:ext uri="{BB962C8B-B14F-4D97-AF65-F5344CB8AC3E}">
        <p14:creationId xmlns:p14="http://schemas.microsoft.com/office/powerpoint/2010/main" xmlns="" val="354007629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48</a:t>
            </a:fld>
            <a:endParaRPr lang="pl-PL" altLang="pl-PL"/>
          </a:p>
        </p:txBody>
      </p:sp>
    </p:spTree>
    <p:extLst>
      <p:ext uri="{BB962C8B-B14F-4D97-AF65-F5344CB8AC3E}">
        <p14:creationId xmlns:p14="http://schemas.microsoft.com/office/powerpoint/2010/main" xmlns="" val="354007629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49</a:t>
            </a:fld>
            <a:endParaRPr lang="pl-PL" altLang="pl-PL"/>
          </a:p>
        </p:txBody>
      </p:sp>
    </p:spTree>
    <p:extLst>
      <p:ext uri="{BB962C8B-B14F-4D97-AF65-F5344CB8AC3E}">
        <p14:creationId xmlns:p14="http://schemas.microsoft.com/office/powerpoint/2010/main" xmlns="" val="35400762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a:t>
            </a:fld>
            <a:endParaRPr lang="pl-PL" altLang="pl-PL"/>
          </a:p>
        </p:txBody>
      </p:sp>
    </p:spTree>
    <p:extLst>
      <p:ext uri="{BB962C8B-B14F-4D97-AF65-F5344CB8AC3E}">
        <p14:creationId xmlns="" xmlns:p14="http://schemas.microsoft.com/office/powerpoint/2010/main" val="128863881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50</a:t>
            </a:fld>
            <a:endParaRPr lang="pl-PL" altLang="pl-PL"/>
          </a:p>
        </p:txBody>
      </p:sp>
    </p:spTree>
    <p:extLst>
      <p:ext uri="{BB962C8B-B14F-4D97-AF65-F5344CB8AC3E}">
        <p14:creationId xmlns:p14="http://schemas.microsoft.com/office/powerpoint/2010/main" xmlns="" val="354007629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51</a:t>
            </a:fld>
            <a:endParaRPr lang="pl-PL" altLang="pl-PL"/>
          </a:p>
        </p:txBody>
      </p:sp>
    </p:spTree>
    <p:extLst>
      <p:ext uri="{BB962C8B-B14F-4D97-AF65-F5344CB8AC3E}">
        <p14:creationId xmlns:p14="http://schemas.microsoft.com/office/powerpoint/2010/main" xmlns="" val="354007629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52</a:t>
            </a:fld>
            <a:endParaRPr lang="pl-PL" altLang="pl-PL"/>
          </a:p>
        </p:txBody>
      </p:sp>
    </p:spTree>
    <p:extLst>
      <p:ext uri="{BB962C8B-B14F-4D97-AF65-F5344CB8AC3E}">
        <p14:creationId xmlns:p14="http://schemas.microsoft.com/office/powerpoint/2010/main" xmlns="" val="354007629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53</a:t>
            </a:fld>
            <a:endParaRPr lang="pl-PL" altLang="pl-PL"/>
          </a:p>
        </p:txBody>
      </p:sp>
    </p:spTree>
    <p:extLst>
      <p:ext uri="{BB962C8B-B14F-4D97-AF65-F5344CB8AC3E}">
        <p14:creationId xmlns:p14="http://schemas.microsoft.com/office/powerpoint/2010/main" xmlns="" val="354007629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54</a:t>
            </a:fld>
            <a:endParaRPr lang="pl-PL" altLang="pl-PL"/>
          </a:p>
        </p:txBody>
      </p:sp>
    </p:spTree>
    <p:extLst>
      <p:ext uri="{BB962C8B-B14F-4D97-AF65-F5344CB8AC3E}">
        <p14:creationId xmlns:p14="http://schemas.microsoft.com/office/powerpoint/2010/main" xmlns="" val="354007629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r>
              <a:rPr lang="pl-PL" sz="1200" b="1" kern="1200" dirty="0" smtClean="0">
                <a:solidFill>
                  <a:schemeClr val="tx1"/>
                </a:solidFill>
                <a:latin typeface="+mn-lt"/>
                <a:ea typeface="+mn-ea"/>
                <a:cs typeface="+mn-cs"/>
              </a:rPr>
              <a:t>gminy wiejskie:</a:t>
            </a:r>
            <a:r>
              <a:rPr lang="pl-PL" sz="1200" kern="1200" dirty="0" smtClean="0">
                <a:solidFill>
                  <a:schemeClr val="tx1"/>
                </a:solidFill>
                <a:latin typeface="+mn-lt"/>
                <a:ea typeface="+mn-ea"/>
                <a:cs typeface="+mn-cs"/>
              </a:rPr>
              <a:t> Mściwojów, Jeżów Sudecki, Platerówka, Walim, Marcinowice, Paszowice, Ruja, Złotoryja, Jordanów Śląski, Zagrodno, Oleśnica, Miłkowice, Udanin, Kostomłoty, Zawonia, Łagiewniki, Wądroże Wielkie, Pielgrzymka, Dobromierz, Podgórzyn, Stara Kamienica, Sulików, Krośnice, Krotoszyce, Jemielno, Żukowice, Zgorzelec, Gromadka, Kamienna Góra, Mysłakowice, Kunice, Głogów, Lubin, Cieszków, Dobroszyce, Stare Bogaczowice, Świdnica, Kondratowice. </a:t>
            </a:r>
          </a:p>
          <a:p>
            <a:r>
              <a:rPr lang="pl-PL" sz="1200" b="1" kern="1200" dirty="0" smtClean="0">
                <a:solidFill>
                  <a:schemeClr val="tx1"/>
                </a:solidFill>
                <a:latin typeface="+mn-lt"/>
                <a:ea typeface="+mn-ea"/>
                <a:cs typeface="+mn-cs"/>
              </a:rPr>
              <a:t>gminy miejsko-wiejskie:</a:t>
            </a:r>
            <a:r>
              <a:rPr lang="pl-PL" sz="1200" kern="1200" dirty="0" smtClean="0">
                <a:solidFill>
                  <a:schemeClr val="tx1"/>
                </a:solidFill>
                <a:latin typeface="+mn-lt"/>
                <a:ea typeface="+mn-ea"/>
                <a:cs typeface="+mn-cs"/>
              </a:rPr>
              <a:t> Bolków, Prusice, Jaworzyna Śląska, Lwówek Śląski, Lubomierz, Mirsk, Ścinawa, Żarów, Nowogrodziec, Olszyna, Lądek-Zdrój </a:t>
            </a:r>
          </a:p>
          <a:p>
            <a:r>
              <a:rPr lang="pl-PL" sz="1200" kern="1200" dirty="0" smtClean="0">
                <a:solidFill>
                  <a:schemeClr val="tx1"/>
                </a:solidFill>
                <a:latin typeface="+mn-lt"/>
                <a:ea typeface="+mn-ea"/>
                <a:cs typeface="+mn-cs"/>
              </a:rPr>
              <a:t> </a:t>
            </a:r>
          </a:p>
          <a:p>
            <a:r>
              <a:rPr lang="pl-PL" sz="1200" b="1" kern="1200" dirty="0" smtClean="0">
                <a:solidFill>
                  <a:schemeClr val="tx1"/>
                </a:solidFill>
                <a:latin typeface="+mn-lt"/>
                <a:ea typeface="+mn-ea"/>
                <a:cs typeface="+mn-cs"/>
              </a:rPr>
              <a:t>gminy miejskie:</a:t>
            </a:r>
            <a:r>
              <a:rPr lang="pl-PL" sz="1200" kern="1200" dirty="0" smtClean="0">
                <a:solidFill>
                  <a:schemeClr val="tx1"/>
                </a:solidFill>
                <a:latin typeface="+mn-lt"/>
                <a:ea typeface="+mn-ea"/>
                <a:cs typeface="+mn-cs"/>
              </a:rPr>
              <a:t> Jedlina-Zdrój </a:t>
            </a:r>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55</a:t>
            </a:fld>
            <a:endParaRPr lang="pl-PL" altLang="pl-PL"/>
          </a:p>
        </p:txBody>
      </p:sp>
    </p:spTree>
    <p:extLst>
      <p:ext uri="{BB962C8B-B14F-4D97-AF65-F5344CB8AC3E}">
        <p14:creationId xmlns:p14="http://schemas.microsoft.com/office/powerpoint/2010/main" xmlns="" val="354007629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56</a:t>
            </a:fld>
            <a:endParaRPr lang="pl-PL" altLang="pl-PL"/>
          </a:p>
        </p:txBody>
      </p:sp>
    </p:spTree>
    <p:extLst>
      <p:ext uri="{BB962C8B-B14F-4D97-AF65-F5344CB8AC3E}">
        <p14:creationId xmlns:p14="http://schemas.microsoft.com/office/powerpoint/2010/main" xmlns="" val="354007629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57</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58</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59</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a:t>
            </a:fld>
            <a:endParaRPr lang="pl-PL" altLang="pl-PL"/>
          </a:p>
        </p:txBody>
      </p:sp>
    </p:spTree>
    <p:extLst>
      <p:ext uri="{BB962C8B-B14F-4D97-AF65-F5344CB8AC3E}">
        <p14:creationId xmlns:p14="http://schemas.microsoft.com/office/powerpoint/2010/main" xmlns="" val="128863881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60</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61</a:t>
            </a:fld>
            <a:endParaRPr lang="pl-PL" altLang="pl-PL"/>
          </a:p>
        </p:txBody>
      </p:sp>
    </p:spTree>
    <p:extLst>
      <p:ext uri="{BB962C8B-B14F-4D97-AF65-F5344CB8AC3E}">
        <p14:creationId xmlns="" xmlns:p14="http://schemas.microsoft.com/office/powerpoint/2010/main" val="357023657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62</a:t>
            </a:fld>
            <a:endParaRPr lang="pl-PL" altLang="pl-PL">
              <a:solidFill>
                <a:prstClr val="black"/>
              </a:solidFill>
            </a:endParaRPr>
          </a:p>
        </p:txBody>
      </p:sp>
    </p:spTree>
    <p:extLst>
      <p:ext uri="{BB962C8B-B14F-4D97-AF65-F5344CB8AC3E}">
        <p14:creationId xmlns="" xmlns:p14="http://schemas.microsoft.com/office/powerpoint/2010/main" val="249172193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63</a:t>
            </a:fld>
            <a:endParaRPr lang="pl-PL" altLang="pl-PL">
              <a:solidFill>
                <a:prstClr val="black"/>
              </a:solidFill>
            </a:endParaRPr>
          </a:p>
        </p:txBody>
      </p:sp>
    </p:spTree>
    <p:extLst>
      <p:ext uri="{BB962C8B-B14F-4D97-AF65-F5344CB8AC3E}">
        <p14:creationId xmlns="" xmlns:p14="http://schemas.microsoft.com/office/powerpoint/2010/main" val="264763851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64</a:t>
            </a:fld>
            <a:endParaRPr lang="pl-PL" altLang="pl-PL"/>
          </a:p>
        </p:txBody>
      </p:sp>
    </p:spTree>
    <p:extLst>
      <p:ext uri="{BB962C8B-B14F-4D97-AF65-F5344CB8AC3E}">
        <p14:creationId xmlns="" xmlns:p14="http://schemas.microsoft.com/office/powerpoint/2010/main" val="12886388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a:t>
            </a:fld>
            <a:endParaRPr lang="pl-PL" altLang="pl-PL"/>
          </a:p>
        </p:txBody>
      </p:sp>
    </p:spTree>
    <p:extLst>
      <p:ext uri="{BB962C8B-B14F-4D97-AF65-F5344CB8AC3E}">
        <p14:creationId xmlns="" xmlns:p14="http://schemas.microsoft.com/office/powerpoint/2010/main" val="12886388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9</a:t>
            </a:fld>
            <a:endParaRPr lang="pl-PL" altLang="pl-PL"/>
          </a:p>
        </p:txBody>
      </p:sp>
    </p:spTree>
    <p:extLst>
      <p:ext uri="{BB962C8B-B14F-4D97-AF65-F5344CB8AC3E}">
        <p14:creationId xmlns="" xmlns:p14="http://schemas.microsoft.com/office/powerpoint/2010/main" val="2558622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2376B543-D6C0-4B5E-81EE-17D1153E6FDF}" type="datetime1">
              <a:rPr lang="pl-PL"/>
              <a:pPr>
                <a:defRPr/>
              </a:pPr>
              <a:t>2017-12-07</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CB26483-EFC6-40A4-90A2-A0E83AC2EE92}" type="slidenum">
              <a:rPr lang="pl-PL" altLang="pl-PL"/>
              <a:pPr>
                <a:defRPr/>
              </a:pPr>
              <a:t>‹#›</a:t>
            </a:fld>
            <a:endParaRPr lang="pl-PL" altLang="pl-PL"/>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06A64671-F4CE-4D18-994A-9B878D296673}" type="datetime1">
              <a:rPr lang="pl-PL"/>
              <a:pPr>
                <a:defRPr/>
              </a:pPr>
              <a:t>2017-12-07</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F4166C8-D6AD-4552-A9A2-B9026841E5B5}" type="slidenum">
              <a:rPr lang="pl-PL" altLang="pl-PL"/>
              <a:pPr>
                <a:defRPr/>
              </a:pPr>
              <a:t>‹#›</a:t>
            </a:fld>
            <a:endParaRPr lang="pl-PL" altLang="pl-PL"/>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BEECFDE1-7425-4ACF-A616-B9FEBA874BC8}" type="datetime1">
              <a:rPr lang="pl-PL"/>
              <a:pPr>
                <a:defRPr/>
              </a:pPr>
              <a:t>2017-12-07</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55FF4CA-F8D1-4D90-96F4-1C7F226CF8B3}" type="slidenum">
              <a:rPr lang="pl-PL" altLang="pl-PL"/>
              <a:pPr>
                <a:defRPr/>
              </a:pPr>
              <a:t>‹#›</a:t>
            </a:fld>
            <a:endParaRPr lang="pl-PL" altLang="pl-PL"/>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lvl2pPr>
              <a:buFont typeface="Arial" pitchFamily="34" charset="0"/>
              <a:buChar char="•"/>
              <a:defRPr/>
            </a:lvl2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Symbol zastępczy daty 3"/>
          <p:cNvSpPr>
            <a:spLocks noGrp="1"/>
          </p:cNvSpPr>
          <p:nvPr>
            <p:ph type="dt" sz="half" idx="10"/>
          </p:nvPr>
        </p:nvSpPr>
        <p:spPr/>
        <p:txBody>
          <a:bodyPr/>
          <a:lstStyle>
            <a:lvl1pPr>
              <a:defRPr/>
            </a:lvl1pPr>
          </a:lstStyle>
          <a:p>
            <a:pPr>
              <a:defRPr/>
            </a:pPr>
            <a:fld id="{0EDDC4CE-C69F-4851-A0CB-7365721C9C40}" type="datetime1">
              <a:rPr lang="pl-PL"/>
              <a:pPr>
                <a:defRPr/>
              </a:pPr>
              <a:t>2017-12-07</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5411067-B004-4C27-A84C-4E877D346885}" type="slidenum">
              <a:rPr lang="pl-PL" altLang="pl-PL"/>
              <a:pPr>
                <a:defRPr/>
              </a:pPr>
              <a:t>‹#›</a:t>
            </a:fld>
            <a:endParaRPr lang="pl-PL" altLang="pl-PL"/>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CDD6EDA6-4F9A-40B5-9EE8-5AC3A975D0AB}" type="datetime1">
              <a:rPr lang="pl-PL"/>
              <a:pPr>
                <a:defRPr/>
              </a:pPr>
              <a:t>2017-12-07</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02A3F26-AF17-4B79-A108-1ADC55EE28A6}" type="slidenum">
              <a:rPr lang="pl-PL" altLang="pl-PL"/>
              <a:pPr>
                <a:defRPr/>
              </a:pPr>
              <a:t>‹#›</a:t>
            </a:fld>
            <a:endParaRPr lang="pl-PL" altLang="pl-PL"/>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28DDE10F-658F-4C4C-8419-B8399C4CD323}" type="datetime1">
              <a:rPr lang="pl-PL"/>
              <a:pPr>
                <a:defRPr/>
              </a:pPr>
              <a:t>2017-12-07</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92071B2-8EE2-4FBF-A3C9-AA08BC598F8E}" type="slidenum">
              <a:rPr lang="pl-PL" altLang="pl-PL"/>
              <a:pPr>
                <a:defRPr/>
              </a:pPr>
              <a:t>‹#›</a:t>
            </a:fld>
            <a:endParaRPr lang="pl-PL" altLang="pl-PL"/>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60D7FC5C-E288-4E5E-AC5F-3CCC823EE329}" type="datetime1">
              <a:rPr lang="pl-PL"/>
              <a:pPr>
                <a:defRPr/>
              </a:pPr>
              <a:t>2017-12-07</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588F105E-8BF9-4B5A-B572-E3864F749DBE}" type="slidenum">
              <a:rPr lang="pl-PL" altLang="pl-PL"/>
              <a:pPr>
                <a:defRPr/>
              </a:pPr>
              <a:t>‹#›</a:t>
            </a:fld>
            <a:endParaRPr lang="pl-PL" altLang="pl-PL"/>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4F50D6F1-903A-4A98-B165-E3C566E9DDA8}" type="datetime1">
              <a:rPr lang="pl-PL"/>
              <a:pPr>
                <a:defRPr/>
              </a:pPr>
              <a:t>2017-12-07</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DCE665CF-EEA2-4C38-ADB6-FEA0A159136A}" type="slidenum">
              <a:rPr lang="pl-PL" altLang="pl-PL"/>
              <a:pPr>
                <a:defRPr/>
              </a:pPr>
              <a:t>‹#›</a:t>
            </a:fld>
            <a:endParaRPr lang="pl-PL" altLang="pl-PL"/>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8E6D8145-F2C3-4266-B9BC-3B7CB8B3133E}" type="datetime1">
              <a:rPr lang="pl-PL"/>
              <a:pPr>
                <a:defRPr/>
              </a:pPr>
              <a:t>2017-12-07</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F6C03A61-16BC-4666-9204-F2DAED4F41F2}" type="slidenum">
              <a:rPr lang="pl-PL" altLang="pl-PL"/>
              <a:pPr>
                <a:defRPr/>
              </a:pPr>
              <a:t>‹#›</a:t>
            </a:fld>
            <a:endParaRPr lang="pl-PL" altLang="pl-PL"/>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CA32EAE2-E140-4481-A0CC-6B3374705340}" type="datetime1">
              <a:rPr lang="pl-PL"/>
              <a:pPr>
                <a:defRPr/>
              </a:pPr>
              <a:t>2017-12-07</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73E191A9-2090-493A-B475-FEDA7965CCB3}" type="slidenum">
              <a:rPr lang="pl-PL" altLang="pl-PL"/>
              <a:pPr>
                <a:defRPr/>
              </a:pPr>
              <a:t>‹#›</a:t>
            </a:fld>
            <a:endParaRPr lang="pl-PL" altLang="pl-PL"/>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smtClean="0"/>
              <a:t>Kliknij ikonę, aby dodać obraz</a:t>
            </a:r>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29DB2B01-9CC1-4AAF-9011-49D85F3122C6}" type="datetime1">
              <a:rPr lang="pl-PL"/>
              <a:pPr>
                <a:defRPr/>
              </a:pPr>
              <a:t>2017-12-07</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15192634-0393-43E9-BCBE-C810A4BA700F}" type="slidenum">
              <a:rPr lang="pl-PL" altLang="pl-PL"/>
              <a:pPr>
                <a:defRPr/>
              </a:pPr>
              <a:t>‹#›</a:t>
            </a:fld>
            <a:endParaRPr lang="pl-PL" altLang="pl-PL"/>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3BA511F-2AFD-49F1-85AC-6BF9C8804B9C}" type="datetime1">
              <a:rPr lang="pl-PL"/>
              <a:pPr>
                <a:defRPr/>
              </a:pPr>
              <a:t>2017-12-07</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37FCFC66-824C-4680-A044-6A5E87EE04D8}"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27.xml"/><Relationship Id="rId1" Type="http://schemas.openxmlformats.org/officeDocument/2006/relationships/slideLayout" Target="../slideLayouts/slideLayout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8.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notesSlide" Target="../notesSlides/notesSlide28.xml"/><Relationship Id="rId1" Type="http://schemas.openxmlformats.org/officeDocument/2006/relationships/slideLayout" Target="../slideLayouts/slideLayout6.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9.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png"/><Relationship Id="rId7" Type="http://schemas.openxmlformats.org/officeDocument/2006/relationships/diagramColors" Target="../diagrams/colors3.xml"/><Relationship Id="rId2" Type="http://schemas.openxmlformats.org/officeDocument/2006/relationships/notesSlide" Target="../notesSlides/notesSlide29.xml"/><Relationship Id="rId1" Type="http://schemas.openxmlformats.org/officeDocument/2006/relationships/slideLayout" Target="../slideLayouts/slideLayout6.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3.png"/><Relationship Id="rId7" Type="http://schemas.openxmlformats.org/officeDocument/2006/relationships/diagramColors" Target="../diagrams/colors4.xml"/><Relationship Id="rId2" Type="http://schemas.openxmlformats.org/officeDocument/2006/relationships/notesSlide" Target="../notesSlides/notesSlide35.xml"/><Relationship Id="rId1" Type="http://schemas.openxmlformats.org/officeDocument/2006/relationships/slideLayout" Target="../slideLayouts/slideLayout6.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36.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3.png"/><Relationship Id="rId7" Type="http://schemas.openxmlformats.org/officeDocument/2006/relationships/diagramColors" Target="../diagrams/colors5.xml"/><Relationship Id="rId2" Type="http://schemas.openxmlformats.org/officeDocument/2006/relationships/notesSlide" Target="../notesSlides/notesSlide36.xml"/><Relationship Id="rId1" Type="http://schemas.openxmlformats.org/officeDocument/2006/relationships/slideLayout" Target="../slideLayouts/slideLayout6.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3.png"/><Relationship Id="rId7" Type="http://schemas.openxmlformats.org/officeDocument/2006/relationships/diagramColors" Target="../diagrams/colors6.xml"/><Relationship Id="rId2" Type="http://schemas.openxmlformats.org/officeDocument/2006/relationships/notesSlide" Target="../notesSlides/notesSlide38.xml"/><Relationship Id="rId1" Type="http://schemas.openxmlformats.org/officeDocument/2006/relationships/slideLayout" Target="../slideLayouts/slideLayout6.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39.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3.png"/><Relationship Id="rId7" Type="http://schemas.openxmlformats.org/officeDocument/2006/relationships/diagramColors" Target="../diagrams/colors7.xml"/><Relationship Id="rId2" Type="http://schemas.openxmlformats.org/officeDocument/2006/relationships/notesSlide" Target="../notesSlides/notesSlide39.xml"/><Relationship Id="rId1" Type="http://schemas.openxmlformats.org/officeDocument/2006/relationships/slideLayout" Target="../slideLayouts/slideLayout6.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3.png"/><Relationship Id="rId7" Type="http://schemas.openxmlformats.org/officeDocument/2006/relationships/diagramColors" Target="../diagrams/colors8.xml"/><Relationship Id="rId2" Type="http://schemas.openxmlformats.org/officeDocument/2006/relationships/notesSlide" Target="../notesSlides/notesSlide40.xml"/><Relationship Id="rId1" Type="http://schemas.openxmlformats.org/officeDocument/2006/relationships/slideLayout" Target="../slideLayouts/slideLayout6.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41.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3.png"/><Relationship Id="rId7" Type="http://schemas.openxmlformats.org/officeDocument/2006/relationships/diagramColors" Target="../diagrams/colors9.xml"/><Relationship Id="rId2" Type="http://schemas.openxmlformats.org/officeDocument/2006/relationships/notesSlide" Target="../notesSlides/notesSlide41.xml"/><Relationship Id="rId1" Type="http://schemas.openxmlformats.org/officeDocument/2006/relationships/slideLayout" Target="../slideLayouts/slideLayout6.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image" Target="../media/image3.png"/><Relationship Id="rId7" Type="http://schemas.openxmlformats.org/officeDocument/2006/relationships/diagramColors" Target="../diagrams/colors10.xml"/><Relationship Id="rId2" Type="http://schemas.openxmlformats.org/officeDocument/2006/relationships/notesSlide" Target="../notesSlides/notesSlide43.xml"/><Relationship Id="rId1" Type="http://schemas.openxmlformats.org/officeDocument/2006/relationships/slideLayout" Target="../slideLayouts/slideLayout6.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0.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image" Target="../media/image3.png"/><Relationship Id="rId7" Type="http://schemas.openxmlformats.org/officeDocument/2006/relationships/diagramColors" Target="../diagrams/colors11.xml"/><Relationship Id="rId2" Type="http://schemas.openxmlformats.org/officeDocument/2006/relationships/notesSlide" Target="../notesSlides/notesSlide61.xml"/><Relationship Id="rId1" Type="http://schemas.openxmlformats.org/officeDocument/2006/relationships/slideLayout" Target="../slideLayouts/slideLayout7.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3.xml"/><Relationship Id="rId1" Type="http://schemas.openxmlformats.org/officeDocument/2006/relationships/slideLayout" Target="../slideLayouts/slideLayout7.xml"/><Relationship Id="rId5" Type="http://schemas.openxmlformats.org/officeDocument/2006/relationships/hyperlink" Target="http://www.rpo.dolnyslask.pl/" TargetMode="External"/><Relationship Id="rId4" Type="http://schemas.openxmlformats.org/officeDocument/2006/relationships/hyperlink" Target="mailto:pife@dolnyslask.pl" TargetMode="External"/></Relationships>
</file>

<file path=ppt/slides/_rels/slide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az 4"/>
          <p:cNvPicPr>
            <a:picLocks noChangeAspect="1"/>
          </p:cNvPicPr>
          <p:nvPr/>
        </p:nvPicPr>
        <p:blipFill>
          <a:blip r:embed="rId3" cstate="print"/>
          <a:srcRect/>
          <a:stretch>
            <a:fillRect/>
          </a:stretch>
        </p:blipFill>
        <p:spPr bwMode="auto">
          <a:xfrm>
            <a:off x="4483100" y="188913"/>
            <a:ext cx="4660900" cy="457200"/>
          </a:xfrm>
          <a:prstGeom prst="rect">
            <a:avLst/>
          </a:prstGeom>
          <a:noFill/>
          <a:ln w="9525">
            <a:noFill/>
            <a:miter lim="800000"/>
            <a:headEnd/>
            <a:tailEnd/>
          </a:ln>
        </p:spPr>
      </p:pic>
      <p:sp>
        <p:nvSpPr>
          <p:cNvPr id="2051" name="pole tekstowe 1"/>
          <p:cNvSpPr txBox="1">
            <a:spLocks noChangeArrowheads="1"/>
          </p:cNvSpPr>
          <p:nvPr/>
        </p:nvSpPr>
        <p:spPr bwMode="auto">
          <a:xfrm>
            <a:off x="539750" y="980728"/>
            <a:ext cx="8064500" cy="5112097"/>
          </a:xfrm>
          <a:prstGeom prst="rect">
            <a:avLst/>
          </a:prstGeom>
          <a:noFill/>
          <a:ln w="9525">
            <a:noFill/>
            <a:miter lim="800000"/>
            <a:headEnd/>
            <a:tailEnd/>
          </a:ln>
        </p:spPr>
        <p:txBody>
          <a:bodyPr wrap="none"/>
          <a:lstStyle/>
          <a:p>
            <a:pPr eaLnBrk="1" hangingPunct="1"/>
            <a:endParaRPr lang="pl-PL" altLang="pl-PL" sz="2000" b="1" dirty="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3200" b="1" dirty="0" smtClean="0"/>
          </a:p>
          <a:p>
            <a:pPr algn="ctr" eaLnBrk="1" hangingPunct="1"/>
            <a:endParaRPr lang="pl-PL" altLang="pl-PL" sz="3200" b="1" dirty="0"/>
          </a:p>
          <a:p>
            <a:pPr eaLnBrk="1" hangingPunct="1"/>
            <a:endParaRPr lang="pl-PL" altLang="pl-PL" sz="1400" b="1" dirty="0"/>
          </a:p>
          <a:p>
            <a:pPr eaLnBrk="1" hangingPunct="1"/>
            <a:endParaRPr lang="pl-PL" altLang="pl-PL" sz="1400" b="1" dirty="0"/>
          </a:p>
          <a:p>
            <a:pPr eaLnBrk="1" hangingPunct="1"/>
            <a:endParaRPr lang="pl-PL" altLang="pl-PL" sz="1400" b="1" dirty="0" smtClean="0"/>
          </a:p>
          <a:p>
            <a:pPr eaLnBrk="1" hangingPunct="1"/>
            <a:endParaRPr lang="pl-PL" altLang="pl-PL" sz="1400" b="1" dirty="0"/>
          </a:p>
          <a:p>
            <a:pPr eaLnBrk="1" hangingPunct="1"/>
            <a:endParaRPr lang="pl-PL" altLang="pl-PL" sz="1400" b="1" dirty="0" smtClean="0"/>
          </a:p>
          <a:p>
            <a:pPr eaLnBrk="1" hangingPunct="1"/>
            <a:endParaRPr lang="pl-PL" altLang="pl-PL" sz="1400" b="1" dirty="0" smtClean="0"/>
          </a:p>
          <a:p>
            <a:pPr eaLnBrk="1" hangingPunct="1"/>
            <a:endParaRPr lang="pl-PL" altLang="pl-PL" sz="1400" b="1" dirty="0"/>
          </a:p>
        </p:txBody>
      </p:sp>
      <p:sp>
        <p:nvSpPr>
          <p:cNvPr id="6" name="Prostokąt 5"/>
          <p:cNvSpPr/>
          <p:nvPr/>
        </p:nvSpPr>
        <p:spPr>
          <a:xfrm>
            <a:off x="971600" y="1484784"/>
            <a:ext cx="7272808" cy="4093428"/>
          </a:xfrm>
          <a:prstGeom prst="rect">
            <a:avLst/>
          </a:prstGeom>
        </p:spPr>
        <p:txBody>
          <a:bodyPr wrap="square">
            <a:spAutoFit/>
          </a:bodyPr>
          <a:lstStyle/>
          <a:p>
            <a:pPr algn="ctr" eaLnBrk="1" hangingPunct="1"/>
            <a:r>
              <a:rPr lang="pl-PL" sz="2000" b="1" dirty="0" smtClean="0">
                <a:latin typeface="+mn-lt"/>
              </a:rPr>
              <a:t>Podstawowe informacje dot. naboru wniosków                                          o dofinansowanie w trybie konkursowym  </a:t>
            </a:r>
          </a:p>
          <a:p>
            <a:pPr algn="ctr"/>
            <a:r>
              <a:rPr lang="pl-PL" sz="2000" b="1" dirty="0" smtClean="0">
                <a:latin typeface="+mn-lt"/>
              </a:rPr>
              <a:t>dla </a:t>
            </a:r>
          </a:p>
          <a:p>
            <a:pPr algn="ctr"/>
            <a:r>
              <a:rPr lang="pl-PL" sz="2000" b="1" dirty="0" smtClean="0">
                <a:latin typeface="+mn-lt"/>
              </a:rPr>
              <a:t>Osi Priorytetowej 10 EDUKACJA </a:t>
            </a:r>
          </a:p>
          <a:p>
            <a:pPr algn="ctr"/>
            <a:r>
              <a:rPr lang="pl-PL" sz="2000" b="1" dirty="0" smtClean="0">
                <a:latin typeface="+mn-lt"/>
              </a:rPr>
              <a:t>Działanie 10.1</a:t>
            </a:r>
          </a:p>
          <a:p>
            <a:pPr algn="ctr"/>
            <a:endParaRPr lang="pl-PL" sz="2000" b="1" dirty="0" smtClean="0">
              <a:latin typeface="+mn-lt"/>
            </a:endParaRPr>
          </a:p>
          <a:p>
            <a:pPr algn="ctr"/>
            <a:r>
              <a:rPr lang="pl-PL" sz="2000" b="1" dirty="0" err="1" smtClean="0">
                <a:latin typeface="+mn-lt"/>
              </a:rPr>
              <a:t>Poddziałanie</a:t>
            </a:r>
            <a:r>
              <a:rPr lang="pl-PL" sz="2000" b="1" dirty="0" smtClean="0">
                <a:latin typeface="+mn-lt"/>
              </a:rPr>
              <a:t> 10.1.1 Zapewnienie równego dostępu do wysokiej jakości edukacji przedszkolnej – nabór horyzontalny i OSI</a:t>
            </a:r>
          </a:p>
          <a:p>
            <a:pPr marL="0" lvl="1" algn="ctr"/>
            <a:r>
              <a:rPr lang="pl-PL" sz="2000" b="1" dirty="0" smtClean="0">
                <a:solidFill>
                  <a:srgbClr val="FF0000"/>
                </a:solidFill>
                <a:latin typeface="+mn-lt"/>
              </a:rPr>
              <a:t>Konkurs nr RPDS.10.01.01-IZ.00-02-276/17</a:t>
            </a:r>
          </a:p>
          <a:p>
            <a:pPr algn="ctr"/>
            <a:endParaRPr lang="pl-PL" sz="2000" b="1" dirty="0" smtClean="0">
              <a:latin typeface="+mn-lt"/>
            </a:endParaRPr>
          </a:p>
          <a:p>
            <a:pPr algn="ctr"/>
            <a:endParaRPr lang="pl-PL" sz="2000" b="1" dirty="0" smtClean="0">
              <a:latin typeface="+mn-lt"/>
            </a:endParaRPr>
          </a:p>
          <a:p>
            <a:pPr algn="ctr"/>
            <a:endParaRPr lang="pl-PL" sz="2000" b="1" dirty="0" smtClean="0">
              <a:latin typeface="+mn-lt"/>
            </a:endParaRPr>
          </a:p>
          <a:p>
            <a:pPr algn="ctr"/>
            <a:endParaRPr lang="pl-PL" sz="2000" b="1" u="sng" dirty="0" smtClean="0">
              <a:latin typeface="+mn-lt"/>
            </a:endParaRPr>
          </a:p>
        </p:txBody>
      </p:sp>
      <p:sp>
        <p:nvSpPr>
          <p:cNvPr id="7" name="pole tekstowe 6"/>
          <p:cNvSpPr txBox="1"/>
          <p:nvPr/>
        </p:nvSpPr>
        <p:spPr>
          <a:xfrm>
            <a:off x="6588224" y="5949280"/>
            <a:ext cx="2088232" cy="288032"/>
          </a:xfrm>
          <a:prstGeom prst="rect">
            <a:avLst/>
          </a:prstGeom>
          <a:noFill/>
        </p:spPr>
        <p:txBody>
          <a:bodyPr wrap="square" rtlCol="0">
            <a:normAutofit fontScale="85000" lnSpcReduction="20000"/>
          </a:bodyPr>
          <a:lstStyle/>
          <a:p>
            <a:r>
              <a:rPr lang="pl-PL" b="1" dirty="0" smtClean="0"/>
              <a:t>Wrocław, 8.12.2017 r.</a:t>
            </a: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TYP A - nowe miejsca przedszkolne</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10</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395536" y="1845127"/>
            <a:ext cx="8208912" cy="4464496"/>
          </a:xfrm>
          <a:prstGeom prst="rect">
            <a:avLst/>
          </a:prstGeom>
          <a:noFill/>
        </p:spPr>
        <p:txBody>
          <a:bodyPr wrap="square" rtlCol="0">
            <a:normAutofit fontScale="92500" lnSpcReduction="20000"/>
          </a:bodyPr>
          <a:lstStyle/>
          <a:p>
            <a:pPr marL="0" indent="0">
              <a:buNone/>
            </a:pPr>
            <a:endParaRPr lang="pl-PL" sz="1600" b="1" i="1" u="sng" dirty="0" smtClean="0"/>
          </a:p>
          <a:p>
            <a:pPr marL="285750" indent="-285750">
              <a:buFont typeface="Arial" panose="020B0604020202020204" pitchFamily="34" charset="0"/>
              <a:buChar char="•"/>
            </a:pPr>
            <a:endParaRPr lang="pl-PL" sz="1600" b="1" dirty="0" smtClean="0"/>
          </a:p>
          <a:p>
            <a:pPr marL="285750" indent="-285750" algn="just">
              <a:buFont typeface="Arial" panose="020B0604020202020204" pitchFamily="34" charset="0"/>
              <a:buChar char="•"/>
            </a:pPr>
            <a:endParaRPr lang="pl-PL" sz="2000" b="1" dirty="0"/>
          </a:p>
          <a:p>
            <a:pPr algn="just">
              <a:buFont typeface="Wingdings" pitchFamily="2" charset="2"/>
              <a:buChar char="ü"/>
            </a:pPr>
            <a:r>
              <a:rPr lang="pl-PL" sz="2000" dirty="0" smtClean="0">
                <a:latin typeface="+mn-lt"/>
              </a:rPr>
              <a:t>Wsparcie w zakresie tworzenia nowych miejsc przedszkolnych powinno skutkować </a:t>
            </a:r>
            <a:r>
              <a:rPr lang="pl-PL" sz="2000" b="1" dirty="0" smtClean="0">
                <a:latin typeface="+mn-lt"/>
              </a:rPr>
              <a:t>zwiększeniem liczby miejsc przedszkolnych podlegających</a:t>
            </a:r>
            <a:r>
              <a:rPr lang="pl-PL" sz="2000" dirty="0" smtClean="0">
                <a:latin typeface="+mn-lt"/>
              </a:rPr>
              <a:t> </a:t>
            </a:r>
            <a:r>
              <a:rPr lang="pl-PL" sz="2000" b="1" dirty="0" smtClean="0">
                <a:latin typeface="+mn-lt"/>
              </a:rPr>
              <a:t>pod konkretny organ prowadzący na terenie danej gminy/miasta </a:t>
            </a:r>
            <a:r>
              <a:rPr lang="pl-PL" sz="2000" dirty="0" smtClean="0">
                <a:latin typeface="+mn-lt"/>
              </a:rPr>
              <a:t>w stosunku do danych z roku poprzedzającego rok rozpoczęcia realizacji projektu.</a:t>
            </a:r>
          </a:p>
          <a:p>
            <a:pPr algn="just"/>
            <a:endParaRPr lang="pl-PL" sz="2000" dirty="0" smtClean="0">
              <a:latin typeface="+mn-lt"/>
            </a:endParaRPr>
          </a:p>
          <a:p>
            <a:pPr algn="just">
              <a:buFont typeface="Wingdings" pitchFamily="2" charset="2"/>
              <a:buChar char="ü"/>
            </a:pPr>
            <a:r>
              <a:rPr lang="pl-PL" sz="2000" dirty="0" smtClean="0">
                <a:latin typeface="+mn-lt"/>
              </a:rPr>
              <a:t> </a:t>
            </a:r>
            <a:r>
              <a:rPr lang="pl-PL" sz="2000" b="1" dirty="0" smtClean="0">
                <a:latin typeface="+mn-lt"/>
              </a:rPr>
              <a:t>Liczba utworzonych nowych miejsc wychowania przedszkolnego odpowiada</a:t>
            </a:r>
            <a:r>
              <a:rPr lang="pl-PL" sz="2000" dirty="0" smtClean="0">
                <a:latin typeface="+mn-lt"/>
              </a:rPr>
              <a:t> faktycznemu i prognozowanemu </a:t>
            </a:r>
            <a:r>
              <a:rPr lang="pl-PL" sz="2000" b="1" dirty="0" smtClean="0">
                <a:latin typeface="+mn-lt"/>
              </a:rPr>
              <a:t>w perspektywie 3-letniej zapotrzebowaniu</a:t>
            </a:r>
            <a:r>
              <a:rPr lang="pl-PL" sz="2000" dirty="0" smtClean="0">
                <a:latin typeface="+mn-lt"/>
              </a:rPr>
              <a:t> na usługi edukacji przedszkolnej </a:t>
            </a:r>
            <a:r>
              <a:rPr lang="pl-PL" sz="2000" b="1" dirty="0" smtClean="0">
                <a:latin typeface="+mn-lt"/>
              </a:rPr>
              <a:t>w gminie/na terenie miasta</a:t>
            </a:r>
            <a:r>
              <a:rPr lang="pl-PL" sz="2000" dirty="0" smtClean="0">
                <a:latin typeface="+mn-lt"/>
              </a:rPr>
              <a:t>, w których są one tworzone.</a:t>
            </a:r>
          </a:p>
          <a:p>
            <a:pPr algn="just"/>
            <a:endParaRPr lang="pl-PL" sz="2000" dirty="0" smtClean="0">
              <a:latin typeface="+mn-lt"/>
            </a:endParaRPr>
          </a:p>
          <a:p>
            <a:pPr algn="just">
              <a:buFont typeface="Wingdings" pitchFamily="2" charset="2"/>
              <a:buChar char="ü"/>
            </a:pPr>
            <a:r>
              <a:rPr lang="pl-PL" sz="2000" dirty="0" smtClean="0">
                <a:latin typeface="+mn-lt"/>
              </a:rPr>
              <a:t>Wnioskodawca, na etapie przygotowywania wniosku o dofinansowanie, </a:t>
            </a:r>
            <a:br>
              <a:rPr lang="pl-PL" sz="2000" dirty="0" smtClean="0">
                <a:latin typeface="+mn-lt"/>
              </a:rPr>
            </a:br>
            <a:r>
              <a:rPr lang="pl-PL" sz="2000" dirty="0" smtClean="0">
                <a:latin typeface="+mn-lt"/>
              </a:rPr>
              <a:t>jest zobowiązany do opracowania </a:t>
            </a:r>
            <a:r>
              <a:rPr lang="pl-PL" sz="2000" b="1" i="1" dirty="0" smtClean="0">
                <a:latin typeface="+mn-lt"/>
              </a:rPr>
              <a:t>Diagnozy zapotrzebowania na nowe miejsca przedszkolne</a:t>
            </a:r>
            <a:r>
              <a:rPr lang="pl-PL" sz="2000" b="1" dirty="0" smtClean="0">
                <a:latin typeface="+mn-lt"/>
              </a:rPr>
              <a:t>.</a:t>
            </a:r>
          </a:p>
          <a:p>
            <a:pPr algn="just"/>
            <a:r>
              <a:rPr lang="pl-PL" sz="1600" dirty="0" smtClean="0"/>
              <a:t> </a:t>
            </a:r>
          </a:p>
          <a:p>
            <a:r>
              <a:rPr lang="pl-PL" sz="1600" dirty="0" smtClean="0"/>
              <a:t/>
            </a:r>
            <a:br>
              <a:rPr lang="pl-PL" sz="1600" dirty="0" smtClean="0"/>
            </a:br>
            <a:endParaRPr lang="pl-PL" sz="1600" dirty="0" smtClean="0"/>
          </a:p>
          <a:p>
            <a:pPr algn="ctr"/>
            <a:endParaRPr lang="pl-PL" sz="20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 xmlns:p14="http://schemas.microsoft.com/office/powerpoint/2010/main" val="506496023"/>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Diagnoza zapotrzebowania </a:t>
            </a:r>
            <a:br>
              <a:rPr lang="pl-PL" sz="2800" b="1" dirty="0" smtClean="0"/>
            </a:br>
            <a:r>
              <a:rPr lang="pl-PL" sz="2800" b="1" dirty="0" smtClean="0"/>
              <a:t>na nowe miejsca przedszkolne</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2" y="1845127"/>
            <a:ext cx="7962915" cy="4464496"/>
          </a:xfrm>
          <a:prstGeom prst="rect">
            <a:avLst/>
          </a:prstGeom>
          <a:noFill/>
        </p:spPr>
        <p:txBody>
          <a:bodyPr wrap="square" rtlCol="0">
            <a:normAutofit fontScale="25000" lnSpcReduction="20000"/>
          </a:bodyPr>
          <a:lstStyle/>
          <a:p>
            <a:pPr algn="just"/>
            <a:endParaRPr lang="pl-PL" sz="6400" b="1" i="1" dirty="0" smtClean="0">
              <a:latin typeface="+mn-lt"/>
            </a:endParaRPr>
          </a:p>
          <a:p>
            <a:pPr algn="just">
              <a:buFont typeface="Wingdings" pitchFamily="2" charset="2"/>
              <a:buChar char="ü"/>
            </a:pPr>
            <a:r>
              <a:rPr lang="pl-PL" sz="6400" b="1" dirty="0" smtClean="0">
                <a:latin typeface="+mn-lt"/>
              </a:rPr>
              <a:t>dotyczyć terenu gminy/miasta </a:t>
            </a:r>
            <a:r>
              <a:rPr lang="pl-PL" sz="6400" dirty="0" smtClean="0">
                <a:latin typeface="+mn-lt"/>
              </a:rPr>
              <a:t>oraz, jeśli dotyczy, </a:t>
            </a:r>
            <a:r>
              <a:rPr lang="pl-PL" sz="6400" b="1" dirty="0" smtClean="0">
                <a:latin typeface="+mn-lt"/>
              </a:rPr>
              <a:t>ośrodków wychowania przedszkolnego (OWP) podlegającego/podlegających pod dany organ prowadzący; </a:t>
            </a:r>
          </a:p>
          <a:p>
            <a:pPr algn="just"/>
            <a:endParaRPr lang="pl-PL" sz="6400" dirty="0" smtClean="0">
              <a:latin typeface="+mn-lt"/>
            </a:endParaRPr>
          </a:p>
          <a:p>
            <a:pPr algn="just">
              <a:buFont typeface="Wingdings" pitchFamily="2" charset="2"/>
              <a:buChar char="ü"/>
            </a:pPr>
            <a:r>
              <a:rPr lang="pl-PL" sz="6400" dirty="0" smtClean="0">
                <a:latin typeface="+mn-lt"/>
              </a:rPr>
              <a:t>wykazać, że </a:t>
            </a:r>
            <a:r>
              <a:rPr lang="pl-PL" sz="6400" b="1" dirty="0" smtClean="0">
                <a:latin typeface="+mn-lt"/>
              </a:rPr>
              <a:t>liczba</a:t>
            </a:r>
            <a:r>
              <a:rPr lang="pl-PL" sz="6400" dirty="0" smtClean="0">
                <a:latin typeface="+mn-lt"/>
              </a:rPr>
              <a:t> utworzonych w ramach udzielonego wsparcia </a:t>
            </a:r>
            <a:r>
              <a:rPr lang="pl-PL" sz="6400" b="1" dirty="0" smtClean="0">
                <a:latin typeface="+mn-lt"/>
              </a:rPr>
              <a:t>nowych miejsc wychowania przedszkolnego</a:t>
            </a:r>
            <a:r>
              <a:rPr lang="pl-PL" sz="6400" dirty="0" smtClean="0">
                <a:latin typeface="+mn-lt"/>
              </a:rPr>
              <a:t> </a:t>
            </a:r>
            <a:r>
              <a:rPr lang="pl-PL" sz="6400" b="1" dirty="0" smtClean="0">
                <a:latin typeface="+mn-lt"/>
              </a:rPr>
              <a:t>odpowiada</a:t>
            </a:r>
            <a:r>
              <a:rPr lang="pl-PL" sz="6400" dirty="0" smtClean="0">
                <a:latin typeface="+mn-lt"/>
              </a:rPr>
              <a:t> faktycznemu i prognozowanemu </a:t>
            </a:r>
            <a:r>
              <a:rPr lang="pl-PL" sz="6400" b="1" dirty="0" smtClean="0">
                <a:latin typeface="+mn-lt"/>
              </a:rPr>
              <a:t>w perspektywie 3-letniej zapotrzebowaniu </a:t>
            </a:r>
            <a:r>
              <a:rPr lang="pl-PL" sz="6400" dirty="0" smtClean="0">
                <a:latin typeface="+mn-lt"/>
              </a:rPr>
              <a:t>na usługi edukacji przedszkolnej w gminie/na terenie miasta;</a:t>
            </a:r>
          </a:p>
          <a:p>
            <a:pPr algn="just"/>
            <a:endParaRPr lang="pl-PL" sz="6400" dirty="0" smtClean="0">
              <a:latin typeface="+mn-lt"/>
            </a:endParaRPr>
          </a:p>
          <a:p>
            <a:pPr algn="just">
              <a:buFont typeface="Wingdings" pitchFamily="2" charset="2"/>
              <a:buChar char="ü"/>
            </a:pPr>
            <a:r>
              <a:rPr lang="pl-PL" sz="6400" dirty="0" smtClean="0">
                <a:latin typeface="+mn-lt"/>
              </a:rPr>
              <a:t>zostać </a:t>
            </a:r>
            <a:r>
              <a:rPr lang="pl-PL" sz="6400" b="1" dirty="0" smtClean="0">
                <a:latin typeface="+mn-lt"/>
              </a:rPr>
              <a:t>opracowana w porozumieniu z samorządem gminnym</a:t>
            </a:r>
            <a:r>
              <a:rPr lang="pl-PL" sz="6400" dirty="0" smtClean="0">
                <a:latin typeface="+mn-lt"/>
              </a:rPr>
              <a:t>, na terenie którego będzie realizowany projekt oraz </a:t>
            </a:r>
            <a:r>
              <a:rPr lang="pl-PL" sz="6400" b="1" dirty="0" smtClean="0">
                <a:latin typeface="+mn-lt"/>
              </a:rPr>
              <a:t>uwzględniać plany samorządu gminnego </a:t>
            </a:r>
            <a:r>
              <a:rPr lang="pl-PL" sz="6400" dirty="0" smtClean="0">
                <a:latin typeface="+mn-lt"/>
              </a:rPr>
              <a:t>w zakresie tworzenia nowych miejsc przedszkolnych np. na podstawie ustalonej przez samorząd gminny sieci przedszkolnej;</a:t>
            </a:r>
          </a:p>
          <a:p>
            <a:pPr algn="just"/>
            <a:endParaRPr lang="pl-PL" sz="6400" dirty="0" smtClean="0">
              <a:latin typeface="+mn-lt"/>
            </a:endParaRPr>
          </a:p>
          <a:p>
            <a:pPr algn="just">
              <a:buFont typeface="Wingdings" pitchFamily="2" charset="2"/>
              <a:buChar char="ü"/>
            </a:pPr>
            <a:r>
              <a:rPr lang="pl-PL" sz="6400" dirty="0" smtClean="0">
                <a:latin typeface="+mn-lt"/>
              </a:rPr>
              <a:t>wpisywać się w dokument pomocniczy jakim jest „Analiza na potrzeby kryteriów konkursowych w ramach RPO WD 2014-2020 – Oś 10 Edukacja (aktualizacja)”, opracowanego przez Instytut Rozwoju Regionalnego, stanowiącego załącznik nr 5 </a:t>
            </a:r>
            <a:br>
              <a:rPr lang="pl-PL" sz="6400" dirty="0" smtClean="0">
                <a:latin typeface="+mn-lt"/>
              </a:rPr>
            </a:br>
            <a:r>
              <a:rPr lang="pl-PL" sz="6400" dirty="0" smtClean="0">
                <a:latin typeface="+mn-lt"/>
              </a:rPr>
              <a:t>do Regulaminu konkursu.</a:t>
            </a:r>
          </a:p>
          <a:p>
            <a:pPr algn="just"/>
            <a:endParaRPr lang="pl-PL" sz="6400" dirty="0" smtClean="0">
              <a:latin typeface="+mn-lt"/>
            </a:endParaRPr>
          </a:p>
          <a:p>
            <a:pPr algn="just">
              <a:buFont typeface="Wingdings" pitchFamily="2" charset="2"/>
              <a:buChar char="ü"/>
            </a:pPr>
            <a:r>
              <a:rPr lang="pl-PL" sz="6400" b="1" dirty="0" smtClean="0">
                <a:latin typeface="+mn-lt"/>
              </a:rPr>
              <a:t>zatwierdzona przez organ prowadzący przed złożeniem wniosku o dofinansowanie;</a:t>
            </a:r>
          </a:p>
          <a:p>
            <a:pPr algn="just"/>
            <a:endParaRPr lang="pl-PL" sz="6400" dirty="0" smtClean="0">
              <a:latin typeface="+mn-lt"/>
            </a:endParaRPr>
          </a:p>
          <a:p>
            <a:pPr algn="just">
              <a:buFont typeface="Wingdings" pitchFamily="2" charset="2"/>
              <a:buChar char="ü"/>
            </a:pPr>
            <a:r>
              <a:rPr lang="pl-PL" sz="6400" dirty="0" smtClean="0">
                <a:latin typeface="+mn-lt"/>
              </a:rPr>
              <a:t>być </a:t>
            </a:r>
            <a:r>
              <a:rPr lang="pl-PL" sz="6400" b="1" dirty="0" smtClean="0">
                <a:latin typeface="+mn-lt"/>
              </a:rPr>
              <a:t>dostępna</a:t>
            </a:r>
            <a:r>
              <a:rPr lang="pl-PL" sz="6400" dirty="0" smtClean="0">
                <a:latin typeface="+mn-lt"/>
              </a:rPr>
              <a:t> m.in. podczas kontroli projektu przez IZ RPO WD (</a:t>
            </a:r>
            <a:r>
              <a:rPr lang="pl-PL" sz="6400" b="1" dirty="0" smtClean="0">
                <a:latin typeface="+mn-lt"/>
              </a:rPr>
              <a:t>nie jest załączana </a:t>
            </a:r>
            <a:br>
              <a:rPr lang="pl-PL" sz="6400" b="1" dirty="0" smtClean="0">
                <a:latin typeface="+mn-lt"/>
              </a:rPr>
            </a:br>
            <a:r>
              <a:rPr lang="pl-PL" sz="6400" b="1" dirty="0" smtClean="0">
                <a:latin typeface="+mn-lt"/>
              </a:rPr>
              <a:t>do wniosku o dofinansowanie</a:t>
            </a:r>
            <a:r>
              <a:rPr lang="pl-PL" sz="6400" dirty="0" smtClean="0">
                <a:latin typeface="+mn-lt"/>
              </a:rPr>
              <a:t>);</a:t>
            </a:r>
          </a:p>
          <a:p>
            <a:pPr algn="just"/>
            <a:endParaRPr lang="pl-PL" sz="4800" dirty="0" smtClean="0">
              <a:latin typeface="+mn-lt"/>
            </a:endParaRPr>
          </a:p>
          <a:p>
            <a:pPr algn="just"/>
            <a:endParaRPr lang="pl-PL" sz="1700" dirty="0" smtClean="0">
              <a:latin typeface="+mj-lt"/>
            </a:endParaRPr>
          </a:p>
          <a:p>
            <a:pPr algn="just"/>
            <a:endParaRPr lang="pl-PL" sz="1600" dirty="0" smtClean="0">
              <a:latin typeface="+mn-lt"/>
            </a:endParaRPr>
          </a:p>
          <a:p>
            <a:pPr algn="just"/>
            <a:endParaRPr lang="pl-PL" sz="1600" dirty="0" smtClean="0">
              <a:latin typeface="+mn-lt"/>
            </a:endParaRPr>
          </a:p>
          <a:p>
            <a:pPr algn="just"/>
            <a:r>
              <a:rPr lang="pl-PL" sz="1600" dirty="0" smtClean="0"/>
              <a:t> </a:t>
            </a:r>
          </a:p>
          <a:p>
            <a:r>
              <a:rPr lang="pl-PL" sz="1600" dirty="0" smtClean="0"/>
              <a:t/>
            </a:r>
            <a:br>
              <a:rPr lang="pl-PL" sz="1600" dirty="0" smtClean="0"/>
            </a:br>
            <a:endParaRPr lang="pl-PL" sz="1600" dirty="0" smtClean="0"/>
          </a:p>
          <a:p>
            <a:pPr algn="ctr"/>
            <a:endParaRPr lang="pl-PL" sz="20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 xmlns:p14="http://schemas.microsoft.com/office/powerpoint/2010/main" val="506496023"/>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Oświadczenie dotyczące diagnozy</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2" y="1845127"/>
            <a:ext cx="7962915" cy="4464496"/>
          </a:xfrm>
          <a:prstGeom prst="rect">
            <a:avLst/>
          </a:prstGeom>
          <a:noFill/>
        </p:spPr>
        <p:txBody>
          <a:bodyPr wrap="square" rtlCol="0">
            <a:normAutofit fontScale="25000" lnSpcReduction="20000"/>
          </a:bodyPr>
          <a:lstStyle/>
          <a:p>
            <a:pPr algn="just"/>
            <a:endParaRPr lang="pl-PL" sz="8000" dirty="0" smtClean="0">
              <a:latin typeface="+mn-lt"/>
            </a:endParaRPr>
          </a:p>
          <a:p>
            <a:pPr algn="just"/>
            <a:endParaRPr lang="pl-PL" sz="8000" dirty="0" smtClean="0">
              <a:latin typeface="+mn-lt"/>
            </a:endParaRPr>
          </a:p>
          <a:p>
            <a:pPr algn="just"/>
            <a:r>
              <a:rPr lang="pl-PL" sz="8000" dirty="0" smtClean="0">
                <a:latin typeface="+mn-lt"/>
              </a:rPr>
              <a:t>Najważniejsze wnioski z </a:t>
            </a:r>
            <a:r>
              <a:rPr lang="pl-PL" sz="8000" i="1" dirty="0" smtClean="0">
                <a:latin typeface="+mn-lt"/>
              </a:rPr>
              <a:t>Diagnozy</a:t>
            </a:r>
            <a:r>
              <a:rPr lang="pl-PL" sz="8000" dirty="0" smtClean="0">
                <a:latin typeface="+mn-lt"/>
              </a:rPr>
              <a:t> oraz oświadczenie, że </a:t>
            </a:r>
            <a:r>
              <a:rPr lang="pl-PL" sz="8000" i="1" dirty="0" smtClean="0">
                <a:latin typeface="+mn-lt"/>
              </a:rPr>
              <a:t>Diagnoza</a:t>
            </a:r>
            <a:r>
              <a:rPr lang="pl-PL" sz="8000" dirty="0" smtClean="0">
                <a:latin typeface="+mn-lt"/>
              </a:rPr>
              <a:t> potwierdza, </a:t>
            </a:r>
            <a:r>
              <a:rPr lang="pl-PL" sz="8000" b="1" dirty="0" smtClean="0">
                <a:latin typeface="+mn-lt"/>
              </a:rPr>
              <a:t>że liczba nowo tworzonych w ramach projektu miejsc wychowania przedszkolnego odpowiada faktycznemu i prognozowanemu w perspektywie 3-letniej zapotrzebowaniu</a:t>
            </a:r>
            <a:r>
              <a:rPr lang="pl-PL" sz="8000" dirty="0" smtClean="0">
                <a:latin typeface="+mn-lt"/>
              </a:rPr>
              <a:t> na tego typu usługi na obszarze realizacji projektu i </a:t>
            </a:r>
            <a:r>
              <a:rPr lang="pl-PL" sz="8000" b="1" dirty="0" smtClean="0">
                <a:latin typeface="+mn-lt"/>
              </a:rPr>
              <a:t>uwzględnia plany samorządu gminnego </a:t>
            </a:r>
            <a:r>
              <a:rPr lang="pl-PL" sz="8000" dirty="0" smtClean="0">
                <a:latin typeface="+mn-lt"/>
              </a:rPr>
              <a:t>w zakresie tworzenia nowych miejsc przedszkolnych oraz, że </a:t>
            </a:r>
            <a:r>
              <a:rPr lang="pl-PL" sz="8000" b="1" dirty="0" smtClean="0">
                <a:latin typeface="+mn-lt"/>
              </a:rPr>
              <a:t>została zatwierdzona </a:t>
            </a:r>
            <a:r>
              <a:rPr lang="pl-PL" sz="8000" dirty="0" smtClean="0">
                <a:latin typeface="+mn-lt"/>
              </a:rPr>
              <a:t>przez organ prowadzący powinny być zawarte w części </a:t>
            </a:r>
            <a:r>
              <a:rPr lang="pl-PL" sz="8000" i="1" dirty="0" smtClean="0">
                <a:latin typeface="+mn-lt"/>
              </a:rPr>
              <a:t>3.1.1 Uzasadnienie potrzeby realizacji projektu</a:t>
            </a:r>
            <a:r>
              <a:rPr lang="pl-PL" sz="8000" dirty="0" smtClean="0">
                <a:latin typeface="+mn-lt"/>
              </a:rPr>
              <a:t> we wniosku o dofinansowanie. </a:t>
            </a:r>
          </a:p>
          <a:p>
            <a:pPr algn="just"/>
            <a:endParaRPr lang="pl-PL" sz="8000" dirty="0" smtClean="0">
              <a:latin typeface="+mn-lt"/>
            </a:endParaRPr>
          </a:p>
          <a:p>
            <a:pPr algn="just"/>
            <a:r>
              <a:rPr lang="pl-PL" sz="8000" dirty="0" smtClean="0">
                <a:latin typeface="+mn-lt"/>
              </a:rPr>
              <a:t>Ww. informacje i oświadczenia są oceniane na etapie oceny formalno-merytorycznej w zakresie kryteriów dostępu.</a:t>
            </a:r>
          </a:p>
          <a:p>
            <a:pPr algn="just"/>
            <a:endParaRPr lang="pl-PL" sz="1700" dirty="0" smtClean="0">
              <a:latin typeface="+mj-lt"/>
            </a:endParaRPr>
          </a:p>
          <a:p>
            <a:pPr algn="just"/>
            <a:endParaRPr lang="pl-PL" sz="1600" dirty="0" smtClean="0">
              <a:latin typeface="+mn-lt"/>
            </a:endParaRPr>
          </a:p>
          <a:p>
            <a:pPr algn="just"/>
            <a:endParaRPr lang="pl-PL" sz="1600" dirty="0" smtClean="0">
              <a:latin typeface="+mn-lt"/>
            </a:endParaRPr>
          </a:p>
          <a:p>
            <a:pPr algn="just"/>
            <a:endParaRPr lang="pl-PL" sz="1600" dirty="0" smtClean="0">
              <a:latin typeface="+mn-lt"/>
            </a:endParaRPr>
          </a:p>
          <a:p>
            <a:pPr algn="just"/>
            <a:r>
              <a:rPr lang="pl-PL" sz="1600" dirty="0" smtClean="0"/>
              <a:t> </a:t>
            </a:r>
          </a:p>
          <a:p>
            <a:r>
              <a:rPr lang="pl-PL" sz="1600" dirty="0" smtClean="0"/>
              <a:t/>
            </a:r>
            <a:br>
              <a:rPr lang="pl-PL" sz="1600" dirty="0" smtClean="0"/>
            </a:br>
            <a:endParaRPr lang="pl-PL" sz="1600" dirty="0" smtClean="0"/>
          </a:p>
          <a:p>
            <a:pPr algn="ctr"/>
            <a:endParaRPr lang="pl-PL" sz="20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 xmlns:p14="http://schemas.microsoft.com/office/powerpoint/2010/main" val="506496023"/>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Nowe miejsca przedszkolne</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2" y="1845127"/>
            <a:ext cx="7962915" cy="4464496"/>
          </a:xfrm>
          <a:prstGeom prst="rect">
            <a:avLst/>
          </a:prstGeom>
          <a:noFill/>
        </p:spPr>
        <p:txBody>
          <a:bodyPr wrap="square" rtlCol="0">
            <a:noAutofit/>
          </a:bodyPr>
          <a:lstStyle/>
          <a:p>
            <a:pPr algn="just"/>
            <a:r>
              <a:rPr lang="pl-PL" sz="1600" b="1" dirty="0" smtClean="0">
                <a:latin typeface="+mn-lt"/>
              </a:rPr>
              <a:t>Nowe miejsca wychowania </a:t>
            </a:r>
            <a:r>
              <a:rPr lang="pl-PL" sz="1600" dirty="0" smtClean="0">
                <a:latin typeface="+mn-lt"/>
              </a:rPr>
              <a:t>przedszkolnego są tworzone:</a:t>
            </a:r>
          </a:p>
          <a:p>
            <a:pPr marL="342900" indent="-342900" algn="just">
              <a:buAutoNum type="alphaLcParenR"/>
            </a:pPr>
            <a:r>
              <a:rPr lang="pl-PL" sz="1600" b="1" dirty="0" smtClean="0">
                <a:latin typeface="+mn-lt"/>
              </a:rPr>
              <a:t>w istniejącej bazie oświatowej</a:t>
            </a:r>
            <a:r>
              <a:rPr lang="pl-PL" sz="1600" dirty="0" smtClean="0">
                <a:latin typeface="+mn-lt"/>
              </a:rPr>
              <a:t>, w tym np.: w budynkach po zlikwidowanych placówkach oświatowych, pomieszczeniach domów kultury, żłobkach, itd., albo</a:t>
            </a:r>
          </a:p>
          <a:p>
            <a:pPr marL="342900" indent="-342900" algn="just">
              <a:buAutoNum type="alphaLcParenR"/>
            </a:pPr>
            <a:r>
              <a:rPr lang="pl-PL" sz="1600" b="1" dirty="0" smtClean="0">
                <a:latin typeface="+mn-lt"/>
              </a:rPr>
              <a:t>w budynkach innych </a:t>
            </a:r>
            <a:r>
              <a:rPr lang="pl-PL" sz="1600" dirty="0" smtClean="0">
                <a:latin typeface="+mn-lt"/>
              </a:rPr>
              <a:t>niż wymienione w punkcie a), w tym np.: zlokalizowanych przy urzędach gminy, w pomieszczeniach remiz strażackich, w pomieszczeniach ośrodków zdrowia, albo</a:t>
            </a:r>
          </a:p>
          <a:p>
            <a:pPr marL="342900" indent="-342900" algn="just">
              <a:buAutoNum type="alphaLcParenR"/>
            </a:pPr>
            <a:r>
              <a:rPr lang="pl-PL" sz="1600" b="1" dirty="0" smtClean="0">
                <a:latin typeface="+mn-lt"/>
              </a:rPr>
              <a:t>w funkcjonujących OWP</a:t>
            </a:r>
            <a:r>
              <a:rPr lang="pl-PL" sz="1600" dirty="0" smtClean="0">
                <a:latin typeface="+mn-lt"/>
              </a:rPr>
              <a:t>, albo</a:t>
            </a:r>
          </a:p>
          <a:p>
            <a:pPr marL="342900" indent="-342900" algn="just">
              <a:buAutoNum type="alphaLcParenR"/>
            </a:pPr>
            <a:r>
              <a:rPr lang="pl-PL" sz="1600" b="1" dirty="0" smtClean="0">
                <a:latin typeface="+mn-lt"/>
              </a:rPr>
              <a:t>w nowej bazie lokalowej</a:t>
            </a:r>
            <a:r>
              <a:rPr lang="pl-PL" sz="1600" dirty="0" smtClean="0">
                <a:latin typeface="+mn-lt"/>
              </a:rPr>
              <a:t>.</a:t>
            </a:r>
          </a:p>
          <a:p>
            <a:pPr marL="342900" indent="-342900" algn="just">
              <a:buAutoNum type="alphaLcParenR"/>
            </a:pPr>
            <a:endParaRPr lang="pl-PL" sz="1600" dirty="0" smtClean="0">
              <a:latin typeface="+mn-lt"/>
            </a:endParaRPr>
          </a:p>
          <a:p>
            <a:pPr algn="just"/>
            <a:r>
              <a:rPr lang="pl-PL" sz="1600" dirty="0" smtClean="0">
                <a:latin typeface="+mn-lt"/>
              </a:rPr>
              <a:t>Wydatki </a:t>
            </a:r>
            <a:r>
              <a:rPr lang="pl-PL" sz="1600" b="1" dirty="0" smtClean="0">
                <a:latin typeface="+mn-lt"/>
              </a:rPr>
              <a:t>na inwestycje infrastrukturalne w nowej bazie lokalowej </a:t>
            </a:r>
            <a:r>
              <a:rPr lang="pl-PL" sz="1600" dirty="0" smtClean="0">
                <a:latin typeface="+mn-lt"/>
              </a:rPr>
              <a:t>mogą być ponoszone, </a:t>
            </a:r>
            <a:r>
              <a:rPr lang="pl-PL" sz="1600" b="1" dirty="0" smtClean="0">
                <a:latin typeface="+mn-lt"/>
              </a:rPr>
              <a:t>gdy spełnione są łącznie następujące warunki</a:t>
            </a:r>
            <a:r>
              <a:rPr lang="pl-PL" sz="1600" dirty="0" smtClean="0">
                <a:latin typeface="+mn-lt"/>
              </a:rPr>
              <a:t>: </a:t>
            </a:r>
          </a:p>
          <a:p>
            <a:pPr marL="228600" indent="-228600" algn="just">
              <a:buFont typeface="+mj-lt"/>
              <a:buAutoNum type="alphaLcParenR"/>
            </a:pPr>
            <a:r>
              <a:rPr lang="pl-PL" sz="1600" b="1" dirty="0" smtClean="0">
                <a:latin typeface="+mn-lt"/>
              </a:rPr>
              <a:t>organ prowadzący nie dysponuje infrastrukturą</a:t>
            </a:r>
            <a:r>
              <a:rPr lang="pl-PL" sz="1600" dirty="0" smtClean="0">
                <a:latin typeface="+mn-lt"/>
              </a:rPr>
              <a:t>, która byłaby możliwa do wykorzystania na potrzeby edukacji przedszkolnej bądź jej wykorzystanie jest nieracjonalne;</a:t>
            </a:r>
          </a:p>
          <a:p>
            <a:pPr marL="228600" indent="-228600" algn="just">
              <a:buFont typeface="+mj-lt"/>
              <a:buAutoNum type="alphaLcParenR"/>
            </a:pPr>
            <a:r>
              <a:rPr lang="pl-PL" sz="1600" b="1" dirty="0" smtClean="0">
                <a:latin typeface="+mn-lt"/>
              </a:rPr>
              <a:t>potrzeba</a:t>
            </a:r>
            <a:r>
              <a:rPr lang="pl-PL" sz="1600" dirty="0" smtClean="0">
                <a:latin typeface="+mn-lt"/>
              </a:rPr>
              <a:t> wydatkowania środków </a:t>
            </a:r>
            <a:r>
              <a:rPr lang="pl-PL" sz="1600" b="1" dirty="0" smtClean="0">
                <a:latin typeface="+mn-lt"/>
              </a:rPr>
              <a:t>została potwierdzona analizą potrzeb i trendów demograficznych </a:t>
            </a:r>
            <a:r>
              <a:rPr lang="pl-PL" sz="1600" dirty="0" smtClean="0">
                <a:latin typeface="+mn-lt"/>
              </a:rPr>
              <a:t>w ujęciu terytorialnym (w perspektywie kolejnych 3 lat);</a:t>
            </a:r>
          </a:p>
          <a:p>
            <a:pPr marL="228600" lvl="0" indent="-228600" algn="just">
              <a:buFont typeface="+mj-lt"/>
              <a:buAutoNum type="alphaLcParenR"/>
            </a:pPr>
            <a:r>
              <a:rPr lang="pl-PL" sz="1600" b="1" dirty="0" smtClean="0">
                <a:latin typeface="+mn-lt"/>
              </a:rPr>
              <a:t>infrastruktura</a:t>
            </a:r>
            <a:r>
              <a:rPr lang="pl-PL" sz="1600" dirty="0" smtClean="0">
                <a:latin typeface="+mn-lt"/>
              </a:rPr>
              <a:t> została </a:t>
            </a:r>
            <a:r>
              <a:rPr lang="pl-PL" sz="1600" b="1" dirty="0" smtClean="0">
                <a:latin typeface="+mn-lt"/>
              </a:rPr>
              <a:t>zaprojektowan</a:t>
            </a:r>
            <a:r>
              <a:rPr lang="pl-PL" sz="1600" dirty="0" smtClean="0">
                <a:latin typeface="+mn-lt"/>
              </a:rPr>
              <a:t>a zgodnie z </a:t>
            </a:r>
            <a:r>
              <a:rPr lang="pl-PL" sz="1600" b="1" dirty="0" smtClean="0">
                <a:latin typeface="+mn-lt"/>
              </a:rPr>
              <a:t>koncepcją uniwersalnego projektowania</a:t>
            </a:r>
            <a:r>
              <a:rPr lang="pl-PL" sz="1600" dirty="0" smtClean="0">
                <a:latin typeface="+mn-lt"/>
              </a:rPr>
              <a:t>.</a:t>
            </a:r>
          </a:p>
          <a:p>
            <a:pPr lvl="0" algn="just"/>
            <a:endParaRPr lang="pl-PL" sz="1200" dirty="0" smtClean="0">
              <a:latin typeface="+mn-lt"/>
            </a:endParaRPr>
          </a:p>
          <a:p>
            <a:pPr lvl="0" algn="just"/>
            <a:endParaRPr lang="pl-PL" sz="1200" dirty="0" smtClean="0">
              <a:latin typeface="+mn-lt"/>
            </a:endParaRPr>
          </a:p>
          <a:p>
            <a:pPr marL="342900" indent="-342900"/>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r>
              <a:rPr lang="pl-PL" sz="1200" dirty="0" smtClean="0">
                <a:latin typeface="+mn-lt"/>
              </a:rPr>
              <a:t> </a:t>
            </a:r>
          </a:p>
          <a:p>
            <a:r>
              <a:rPr lang="pl-PL" sz="1200" dirty="0" smtClean="0">
                <a:latin typeface="+mn-lt"/>
              </a:rPr>
              <a:t/>
            </a:r>
            <a:br>
              <a:rPr lang="pl-PL" sz="1200" dirty="0" smtClean="0">
                <a:latin typeface="+mn-lt"/>
              </a:rPr>
            </a:br>
            <a:endParaRPr lang="pl-PL" sz="1200" dirty="0" smtClean="0">
              <a:latin typeface="+mn-lt"/>
            </a:endParaRPr>
          </a:p>
          <a:p>
            <a:pPr algn="ctr"/>
            <a:endParaRPr lang="pl-PL" sz="1200" b="1" dirty="0" smtClean="0">
              <a:latin typeface="+mn-lt"/>
            </a:endParaRPr>
          </a:p>
          <a:p>
            <a:pPr algn="ctr"/>
            <a:endParaRPr lang="pl-PL" sz="1200" b="1" dirty="0" smtClean="0">
              <a:latin typeface="+mn-lt"/>
              <a:cs typeface="Arial" pitchFamily="34" charset="0"/>
            </a:endParaRPr>
          </a:p>
        </p:txBody>
      </p:sp>
    </p:spTree>
    <p:extLst>
      <p:ext uri="{BB962C8B-B14F-4D97-AF65-F5344CB8AC3E}">
        <p14:creationId xmlns="" xmlns:p14="http://schemas.microsoft.com/office/powerpoint/2010/main" val="506496023"/>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Trwałość nowych miejsc przedszkolnych</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2" y="1845127"/>
            <a:ext cx="7962915" cy="4464496"/>
          </a:xfrm>
          <a:prstGeom prst="rect">
            <a:avLst/>
          </a:prstGeom>
          <a:noFill/>
        </p:spPr>
        <p:txBody>
          <a:bodyPr wrap="square" rtlCol="0">
            <a:noAutofit/>
          </a:bodyPr>
          <a:lstStyle/>
          <a:p>
            <a:pPr algn="just"/>
            <a:endParaRPr lang="pl-PL" sz="1200" dirty="0" smtClean="0">
              <a:latin typeface="+mn-lt"/>
            </a:endParaRPr>
          </a:p>
          <a:p>
            <a:pPr lvl="0" algn="just"/>
            <a:endParaRPr lang="pl-PL" sz="1200" dirty="0" smtClean="0">
              <a:latin typeface="+mn-lt"/>
            </a:endParaRPr>
          </a:p>
          <a:p>
            <a:pPr algn="just"/>
            <a:r>
              <a:rPr lang="pl-PL" sz="2000" dirty="0" smtClean="0">
                <a:latin typeface="+mn-lt"/>
              </a:rPr>
              <a:t>Wnioskodawca jest zobowiązany do zachowania </a:t>
            </a:r>
            <a:r>
              <a:rPr lang="pl-PL" sz="2000" b="1" dirty="0" smtClean="0">
                <a:latin typeface="+mn-lt"/>
              </a:rPr>
              <a:t>trwałości</a:t>
            </a:r>
            <a:r>
              <a:rPr lang="pl-PL" sz="2000" dirty="0" smtClean="0">
                <a:latin typeface="+mn-lt"/>
              </a:rPr>
              <a:t> utworzonych w ramach projektu miejsc wychowania przedszkolnego, przez okres </a:t>
            </a:r>
            <a:r>
              <a:rPr lang="pl-PL" sz="2000" b="1" dirty="0" smtClean="0">
                <a:latin typeface="+mn-lt"/>
              </a:rPr>
              <a:t>co najmniej 2 lat od daty zakończenia realizacji projektu</a:t>
            </a:r>
            <a:r>
              <a:rPr lang="pl-PL" sz="2000" dirty="0" smtClean="0">
                <a:latin typeface="+mn-lt"/>
              </a:rPr>
              <a:t>, określonej w umowie o dofinansowanie projektu. </a:t>
            </a:r>
          </a:p>
          <a:p>
            <a:pPr algn="just"/>
            <a:endParaRPr lang="pl-PL" sz="2000" dirty="0" smtClean="0">
              <a:latin typeface="+mn-lt"/>
            </a:endParaRPr>
          </a:p>
          <a:p>
            <a:pPr algn="just"/>
            <a:r>
              <a:rPr lang="pl-PL" sz="2000" dirty="0" smtClean="0">
                <a:latin typeface="+mn-lt"/>
              </a:rPr>
              <a:t>Trwałość jest rozumiana jako </a:t>
            </a:r>
            <a:r>
              <a:rPr lang="pl-PL" sz="2000" b="1" dirty="0" smtClean="0">
                <a:latin typeface="+mn-lt"/>
              </a:rPr>
              <a:t>instytucjonalna gotowość OWP do świadczenia usług przedszkolnych w ramach utworzonych w projekcie miejsc wychowania przedszkolnego, finansowana ze środków innych niż europejskie.</a:t>
            </a:r>
            <a:r>
              <a:rPr lang="pl-PL" sz="2000" dirty="0" smtClean="0">
                <a:latin typeface="+mn-lt"/>
              </a:rPr>
              <a:t> Liczba zadeklarowanych w arkuszu organizacyjnym placówki miejsc wychowania przedszkolnego uwzględnia dokładną liczbę miejsc utworzonych w projekcie.</a:t>
            </a:r>
          </a:p>
          <a:p>
            <a:pPr lvl="0" algn="just"/>
            <a:endParaRPr lang="pl-PL" sz="1200" dirty="0" smtClean="0">
              <a:latin typeface="+mn-lt"/>
            </a:endParaRPr>
          </a:p>
          <a:p>
            <a:pPr marL="342900" indent="-342900"/>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r>
              <a:rPr lang="pl-PL" sz="1200" dirty="0" smtClean="0">
                <a:latin typeface="+mn-lt"/>
              </a:rPr>
              <a:t> </a:t>
            </a:r>
          </a:p>
          <a:p>
            <a:r>
              <a:rPr lang="pl-PL" sz="1200" dirty="0" smtClean="0">
                <a:latin typeface="+mn-lt"/>
              </a:rPr>
              <a:t/>
            </a:r>
            <a:br>
              <a:rPr lang="pl-PL" sz="1200" dirty="0" smtClean="0">
                <a:latin typeface="+mn-lt"/>
              </a:rPr>
            </a:br>
            <a:endParaRPr lang="pl-PL" sz="1200" dirty="0" smtClean="0">
              <a:latin typeface="+mn-lt"/>
            </a:endParaRPr>
          </a:p>
          <a:p>
            <a:pPr algn="ctr"/>
            <a:endParaRPr lang="pl-PL" sz="1200" b="1" dirty="0" smtClean="0">
              <a:latin typeface="+mn-lt"/>
            </a:endParaRPr>
          </a:p>
          <a:p>
            <a:pPr algn="ctr"/>
            <a:endParaRPr lang="pl-PL" sz="1200" b="1" dirty="0" smtClean="0">
              <a:latin typeface="+mn-lt"/>
              <a:cs typeface="Arial" pitchFamily="34" charset="0"/>
            </a:endParaRPr>
          </a:p>
        </p:txBody>
      </p:sp>
    </p:spTree>
    <p:extLst>
      <p:ext uri="{BB962C8B-B14F-4D97-AF65-F5344CB8AC3E}">
        <p14:creationId xmlns="" xmlns:p14="http://schemas.microsoft.com/office/powerpoint/2010/main" val="506496023"/>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Wydatki na nowe miejsca przedszkolne</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2" y="1845127"/>
            <a:ext cx="7818899" cy="4464496"/>
          </a:xfrm>
          <a:prstGeom prst="rect">
            <a:avLst/>
          </a:prstGeom>
          <a:noFill/>
        </p:spPr>
        <p:txBody>
          <a:bodyPr wrap="square" rtlCol="0">
            <a:noAutofit/>
          </a:bodyPr>
          <a:lstStyle/>
          <a:p>
            <a:pPr algn="just"/>
            <a:r>
              <a:rPr lang="pl-PL" b="1" dirty="0" smtClean="0">
                <a:latin typeface="+mn-lt"/>
              </a:rPr>
              <a:t>Możliwe kategorie wydatków związane z tworzeniem nowych miejsc przedszkolnych: </a:t>
            </a:r>
          </a:p>
          <a:p>
            <a:pPr algn="just"/>
            <a:endParaRPr lang="pl-PL" b="1" dirty="0" smtClean="0">
              <a:latin typeface="+mn-lt"/>
            </a:endParaRPr>
          </a:p>
          <a:p>
            <a:pPr lvl="0" algn="just">
              <a:buFont typeface="Wingdings" pitchFamily="2" charset="2"/>
              <a:buChar char="ü"/>
            </a:pPr>
            <a:r>
              <a:rPr lang="pl-PL" dirty="0" smtClean="0">
                <a:latin typeface="+mn-lt"/>
              </a:rPr>
              <a:t>dostosowanie lub </a:t>
            </a:r>
            <a:r>
              <a:rPr lang="pl-PL" b="1" dirty="0" smtClean="0">
                <a:latin typeface="+mn-lt"/>
              </a:rPr>
              <a:t>adaptacja pomieszczeń</a:t>
            </a:r>
            <a:r>
              <a:rPr lang="pl-PL" dirty="0" smtClean="0">
                <a:latin typeface="+mn-lt"/>
              </a:rPr>
              <a:t>, w tym m. in. do wymogów budowlanych, sanitarno-higienicznych, zgodnie z koncepcją uniwersalnego projektowania; </a:t>
            </a:r>
          </a:p>
          <a:p>
            <a:pPr lvl="0" algn="just"/>
            <a:endParaRPr lang="pl-PL" dirty="0" smtClean="0">
              <a:latin typeface="+mn-lt"/>
            </a:endParaRPr>
          </a:p>
          <a:p>
            <a:pPr lvl="0" algn="just">
              <a:buFont typeface="Wingdings" pitchFamily="2" charset="2"/>
              <a:buChar char="ü"/>
            </a:pPr>
            <a:r>
              <a:rPr lang="pl-PL" b="1" dirty="0" smtClean="0">
                <a:latin typeface="+mn-lt"/>
              </a:rPr>
              <a:t>dostosowanie</a:t>
            </a:r>
            <a:r>
              <a:rPr lang="pl-PL" dirty="0" smtClean="0">
                <a:latin typeface="+mn-lt"/>
              </a:rPr>
              <a:t> istniejącej bazy lokalowej przedszkoli do nowo tworzonych miejsc wychowania przedszkolnego; </a:t>
            </a:r>
          </a:p>
          <a:p>
            <a:pPr lvl="0" algn="just"/>
            <a:endParaRPr lang="pl-PL" dirty="0" smtClean="0">
              <a:latin typeface="+mn-lt"/>
            </a:endParaRPr>
          </a:p>
          <a:p>
            <a:pPr lvl="0" algn="just">
              <a:buFont typeface="Wingdings" pitchFamily="2" charset="2"/>
              <a:buChar char="ü"/>
            </a:pPr>
            <a:r>
              <a:rPr lang="pl-PL" b="1" dirty="0" smtClean="0">
                <a:latin typeface="+mn-lt"/>
              </a:rPr>
              <a:t>zakup i montaż wyposażenia</a:t>
            </a:r>
            <a:r>
              <a:rPr lang="pl-PL" dirty="0" smtClean="0">
                <a:latin typeface="+mn-lt"/>
              </a:rPr>
              <a:t>, w tym mebli, wyposażenia wypoczynkowego, sprzętu TIK, oprogramowania; zakup pomocy dydaktycznych, specjalistycznego sprzętu lub narzędzi dostosowanych do rozpoznawania potrzeb rozwojowych i edukacyjnych oraz możliwości psychofizycznych dzieci, wspomagania rozwoju i prowadzenia terapii dzieci ze specjalnymi potrzebami edukacyjnymi; </a:t>
            </a:r>
            <a:br>
              <a:rPr lang="pl-PL" dirty="0" smtClean="0">
                <a:latin typeface="+mn-lt"/>
              </a:rPr>
            </a:br>
            <a:endParaRPr lang="pl-PL" dirty="0" smtClean="0">
              <a:latin typeface="+mn-lt"/>
            </a:endParaRPr>
          </a:p>
          <a:p>
            <a:r>
              <a:rPr lang="pl-PL" sz="1200" dirty="0" smtClean="0"/>
              <a:t> </a:t>
            </a:r>
          </a:p>
          <a:p>
            <a:pPr lvl="0" algn="just"/>
            <a:endParaRPr lang="pl-PL" sz="1200" dirty="0" smtClean="0">
              <a:latin typeface="+mn-lt"/>
            </a:endParaRPr>
          </a:p>
          <a:p>
            <a:pPr marL="342900" indent="-342900"/>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r>
              <a:rPr lang="pl-PL" sz="1200" dirty="0" smtClean="0">
                <a:latin typeface="+mn-lt"/>
              </a:rPr>
              <a:t> </a:t>
            </a:r>
          </a:p>
          <a:p>
            <a:r>
              <a:rPr lang="pl-PL" sz="1200" dirty="0" smtClean="0">
                <a:latin typeface="+mn-lt"/>
              </a:rPr>
              <a:t/>
            </a:r>
            <a:br>
              <a:rPr lang="pl-PL" sz="1200" dirty="0" smtClean="0">
                <a:latin typeface="+mn-lt"/>
              </a:rPr>
            </a:br>
            <a:endParaRPr lang="pl-PL" sz="1200" dirty="0" smtClean="0">
              <a:latin typeface="+mn-lt"/>
            </a:endParaRPr>
          </a:p>
          <a:p>
            <a:pPr algn="ctr"/>
            <a:endParaRPr lang="pl-PL" sz="1200" b="1" dirty="0" smtClean="0">
              <a:latin typeface="+mn-lt"/>
            </a:endParaRPr>
          </a:p>
          <a:p>
            <a:pPr algn="ctr"/>
            <a:endParaRPr lang="pl-PL" sz="1200" b="1" dirty="0" smtClean="0">
              <a:latin typeface="+mn-lt"/>
              <a:cs typeface="Arial" pitchFamily="34" charset="0"/>
            </a:endParaRPr>
          </a:p>
        </p:txBody>
      </p:sp>
    </p:spTree>
    <p:extLst>
      <p:ext uri="{BB962C8B-B14F-4D97-AF65-F5344CB8AC3E}">
        <p14:creationId xmlns="" xmlns:p14="http://schemas.microsoft.com/office/powerpoint/2010/main" val="506496023"/>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Wydatki na nowe miejsca przedszkolne </a:t>
            </a:r>
            <a:r>
              <a:rPr lang="pl-PL" sz="2800" b="1" dirty="0" err="1" smtClean="0"/>
              <a:t>cd</a:t>
            </a:r>
            <a:r>
              <a:rPr lang="pl-PL" sz="2800" b="1" dirty="0" smtClean="0"/>
              <a:t>.</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2" y="1845127"/>
            <a:ext cx="7818899" cy="4464496"/>
          </a:xfrm>
          <a:prstGeom prst="rect">
            <a:avLst/>
          </a:prstGeom>
          <a:noFill/>
        </p:spPr>
        <p:txBody>
          <a:bodyPr wrap="square" rtlCol="0">
            <a:noAutofit/>
          </a:bodyPr>
          <a:lstStyle/>
          <a:p>
            <a:pPr lvl="0" algn="just">
              <a:buFont typeface="Wingdings" pitchFamily="2" charset="2"/>
              <a:buChar char="ü"/>
            </a:pPr>
            <a:r>
              <a:rPr lang="pl-PL" sz="2000" dirty="0" smtClean="0">
                <a:latin typeface="+mn-lt"/>
              </a:rPr>
              <a:t>budowa, wyposażenie i montaż </a:t>
            </a:r>
            <a:r>
              <a:rPr lang="pl-PL" sz="2000" b="1" dirty="0" smtClean="0">
                <a:latin typeface="+mn-lt"/>
              </a:rPr>
              <a:t>placu zabaw </a:t>
            </a:r>
            <a:r>
              <a:rPr lang="pl-PL" sz="2000" dirty="0" smtClean="0">
                <a:latin typeface="+mn-lt"/>
              </a:rPr>
              <a:t>wraz z bezpieczną nawierzchnią i ogrodzeniem;</a:t>
            </a:r>
          </a:p>
          <a:p>
            <a:pPr lvl="0" algn="just"/>
            <a:endParaRPr lang="pl-PL" sz="2000" dirty="0" smtClean="0">
              <a:latin typeface="+mn-lt"/>
            </a:endParaRPr>
          </a:p>
          <a:p>
            <a:pPr lvl="0" algn="just">
              <a:buFont typeface="Wingdings" pitchFamily="2" charset="2"/>
              <a:buChar char="ü"/>
            </a:pPr>
            <a:r>
              <a:rPr lang="pl-PL" sz="2000" dirty="0" smtClean="0">
                <a:latin typeface="+mn-lt"/>
              </a:rPr>
              <a:t>modyfikacja </a:t>
            </a:r>
            <a:r>
              <a:rPr lang="pl-PL" sz="2000" b="1" dirty="0" smtClean="0">
                <a:latin typeface="+mn-lt"/>
              </a:rPr>
              <a:t>przestrzeni wspierająca rozwój psychoruchowy i poznawczy </a:t>
            </a:r>
            <a:r>
              <a:rPr lang="pl-PL" sz="2000" dirty="0" smtClean="0">
                <a:latin typeface="+mn-lt"/>
              </a:rPr>
              <a:t>dzieci; </a:t>
            </a:r>
          </a:p>
          <a:p>
            <a:pPr lvl="0" algn="just"/>
            <a:endParaRPr lang="pl-PL" sz="2000" dirty="0" smtClean="0">
              <a:latin typeface="+mn-lt"/>
            </a:endParaRPr>
          </a:p>
          <a:p>
            <a:pPr lvl="0" algn="just">
              <a:buFont typeface="Wingdings" pitchFamily="2" charset="2"/>
              <a:buChar char="ü"/>
            </a:pPr>
            <a:r>
              <a:rPr lang="pl-PL" sz="2000" dirty="0" smtClean="0">
                <a:latin typeface="+mn-lt"/>
              </a:rPr>
              <a:t>zapewnienie </a:t>
            </a:r>
            <a:r>
              <a:rPr lang="pl-PL" sz="2000" b="1" dirty="0" smtClean="0">
                <a:latin typeface="+mn-lt"/>
              </a:rPr>
              <a:t>przez okres nie dłuższy niż 12 miesięcy działalności bieżącej</a:t>
            </a:r>
            <a:r>
              <a:rPr lang="pl-PL" sz="2000" dirty="0" smtClean="0">
                <a:latin typeface="+mn-lt"/>
              </a:rPr>
              <a:t> nowo utworzonego miejsca wychowania przedszkolnego, w tym: koszty wynagrodzenia nauczycieli i personelu zatrudnionego w OWP, koszty żywienia dzieci; </a:t>
            </a:r>
          </a:p>
          <a:p>
            <a:pPr lvl="0" algn="just"/>
            <a:endParaRPr lang="pl-PL" sz="2000" dirty="0" smtClean="0">
              <a:latin typeface="+mn-lt"/>
            </a:endParaRPr>
          </a:p>
          <a:p>
            <a:pPr lvl="0" algn="just">
              <a:buFont typeface="Wingdings" pitchFamily="2" charset="2"/>
              <a:buChar char="ü"/>
            </a:pPr>
            <a:r>
              <a:rPr lang="pl-PL" sz="2000" b="1" dirty="0" smtClean="0">
                <a:latin typeface="+mn-lt"/>
              </a:rPr>
              <a:t>inne </a:t>
            </a:r>
            <a:r>
              <a:rPr lang="pl-PL" sz="2000" dirty="0" smtClean="0">
                <a:latin typeface="+mn-lt"/>
              </a:rPr>
              <a:t>wydatki, o ile są niezbędne do uczestnictwa konkretnego dziecka w wychowaniu przedszkolnym oraz prawidłowego funkcjonowania OWP; </a:t>
            </a:r>
          </a:p>
          <a:p>
            <a:r>
              <a:rPr lang="pl-PL" sz="1200" dirty="0" smtClean="0"/>
              <a:t> </a:t>
            </a:r>
          </a:p>
          <a:p>
            <a:pPr lvl="0" algn="just"/>
            <a:endParaRPr lang="pl-PL" sz="1200" dirty="0" smtClean="0">
              <a:latin typeface="+mn-lt"/>
            </a:endParaRPr>
          </a:p>
          <a:p>
            <a:pPr marL="342900" indent="-342900"/>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r>
              <a:rPr lang="pl-PL" sz="1200" dirty="0" smtClean="0">
                <a:latin typeface="+mn-lt"/>
              </a:rPr>
              <a:t> </a:t>
            </a:r>
          </a:p>
          <a:p>
            <a:r>
              <a:rPr lang="pl-PL" sz="1200" dirty="0" smtClean="0">
                <a:latin typeface="+mn-lt"/>
              </a:rPr>
              <a:t/>
            </a:r>
            <a:br>
              <a:rPr lang="pl-PL" sz="1200" dirty="0" smtClean="0">
                <a:latin typeface="+mn-lt"/>
              </a:rPr>
            </a:br>
            <a:endParaRPr lang="pl-PL" sz="1200" dirty="0" smtClean="0">
              <a:latin typeface="+mn-lt"/>
            </a:endParaRPr>
          </a:p>
          <a:p>
            <a:pPr algn="ctr"/>
            <a:endParaRPr lang="pl-PL" sz="1200" b="1" dirty="0" smtClean="0">
              <a:latin typeface="+mn-lt"/>
            </a:endParaRPr>
          </a:p>
          <a:p>
            <a:pPr algn="ctr"/>
            <a:endParaRPr lang="pl-PL" sz="1200" b="1" dirty="0" smtClean="0">
              <a:latin typeface="+mn-lt"/>
              <a:cs typeface="Arial" pitchFamily="34" charset="0"/>
            </a:endParaRPr>
          </a:p>
        </p:txBody>
      </p:sp>
    </p:spTree>
    <p:extLst>
      <p:ext uri="{BB962C8B-B14F-4D97-AF65-F5344CB8AC3E}">
        <p14:creationId xmlns="" xmlns:p14="http://schemas.microsoft.com/office/powerpoint/2010/main" val="506496023"/>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Działalność bieżąca</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2" y="1845127"/>
            <a:ext cx="7818899" cy="4464496"/>
          </a:xfrm>
          <a:prstGeom prst="rect">
            <a:avLst/>
          </a:prstGeom>
          <a:noFill/>
        </p:spPr>
        <p:txBody>
          <a:bodyPr wrap="square" rtlCol="0">
            <a:noAutofit/>
          </a:bodyPr>
          <a:lstStyle/>
          <a:p>
            <a:pPr lvl="0" algn="just">
              <a:buFont typeface="Wingdings" pitchFamily="2" charset="2"/>
              <a:buChar char="ü"/>
            </a:pPr>
            <a:r>
              <a:rPr lang="pl-PL" sz="2000" dirty="0" smtClean="0">
                <a:latin typeface="+mn-lt"/>
              </a:rPr>
              <a:t>zobowiązanie organu prowadzącego we wniosku o dofinansowanie do </a:t>
            </a:r>
            <a:r>
              <a:rPr lang="pl-PL" sz="2000" b="1" dirty="0" smtClean="0">
                <a:latin typeface="+mn-lt"/>
              </a:rPr>
              <a:t>sfinansowania działalności bieżącej wyłącznie ze środków EFS bądź krajowych środków publicznych, przeznaczonych na finansowanie wychowania przedszkolnego.</a:t>
            </a:r>
          </a:p>
          <a:p>
            <a:pPr lvl="0" algn="just">
              <a:buFont typeface="Wingdings" pitchFamily="2" charset="2"/>
              <a:buChar char="ü"/>
            </a:pPr>
            <a:r>
              <a:rPr lang="pl-PL" sz="2000" dirty="0" smtClean="0">
                <a:latin typeface="+mn-lt"/>
              </a:rPr>
              <a:t>wyodrębnienie w harmonogramie rzeczowo-finansowym </a:t>
            </a:r>
            <a:r>
              <a:rPr lang="pl-PL" sz="2000" b="1" dirty="0" smtClean="0">
                <a:latin typeface="+mn-lt"/>
              </a:rPr>
              <a:t>ETAPU działalności bieżącej nowo utworzonych miejsc wychowania przedszkolnego.</a:t>
            </a:r>
            <a:endParaRPr lang="pl-PL" sz="2000" dirty="0" smtClean="0">
              <a:latin typeface="+mn-lt"/>
            </a:endParaRPr>
          </a:p>
          <a:p>
            <a:pPr lvl="0" algn="just">
              <a:buFont typeface="Wingdings" pitchFamily="2" charset="2"/>
              <a:buChar char="ü"/>
            </a:pPr>
            <a:r>
              <a:rPr lang="pl-PL" sz="2000" b="1" dirty="0" smtClean="0">
                <a:latin typeface="+mn-lt"/>
              </a:rPr>
              <a:t>zawarcie deklaracji </a:t>
            </a:r>
            <a:r>
              <a:rPr lang="pl-PL" sz="2000" dirty="0" smtClean="0">
                <a:latin typeface="+mn-lt"/>
              </a:rPr>
              <a:t>w treści wniosku o dofinansowanie </a:t>
            </a:r>
            <a:r>
              <a:rPr lang="pl-PL" sz="2000" b="1" dirty="0" smtClean="0">
                <a:latin typeface="+mn-lt"/>
              </a:rPr>
              <a:t>dotyczącej okresu finansowania </a:t>
            </a:r>
            <a:r>
              <a:rPr lang="pl-PL" sz="2000" dirty="0" smtClean="0">
                <a:latin typeface="+mn-lt"/>
              </a:rPr>
              <a:t>działalności bieżącej nowo utworzonych miejsc wychowania przedszkolnego.</a:t>
            </a:r>
          </a:p>
          <a:p>
            <a:pPr lvl="0" algn="just">
              <a:buFont typeface="Wingdings" pitchFamily="2" charset="2"/>
              <a:buChar char="ü"/>
            </a:pPr>
            <a:r>
              <a:rPr lang="pl-PL" sz="2000" b="1" dirty="0" smtClean="0">
                <a:latin typeface="+mn-lt"/>
              </a:rPr>
              <a:t>zobowiązanie </a:t>
            </a:r>
            <a:r>
              <a:rPr lang="pl-PL" sz="2000" dirty="0" smtClean="0">
                <a:latin typeface="+mn-lt"/>
              </a:rPr>
              <a:t>organu prowadzącego, </a:t>
            </a:r>
            <a:r>
              <a:rPr lang="pl-PL" sz="2000" b="1" dirty="0" smtClean="0">
                <a:latin typeface="+mn-lt"/>
              </a:rPr>
              <a:t>że</a:t>
            </a:r>
            <a:r>
              <a:rPr lang="pl-PL" sz="2000" dirty="0" smtClean="0">
                <a:latin typeface="+mn-lt"/>
              </a:rPr>
              <a:t> </a:t>
            </a:r>
            <a:r>
              <a:rPr lang="pl-PL" sz="2000" b="1" dirty="0" smtClean="0">
                <a:latin typeface="+mn-lt"/>
              </a:rPr>
              <a:t>nie będzie przekazywał Organowi dotującemu comiesięcznej informacji o liczbie dzieci</a:t>
            </a:r>
            <a:r>
              <a:rPr lang="pl-PL" sz="2000" dirty="0" smtClean="0">
                <a:latin typeface="+mn-lt"/>
              </a:rPr>
              <a:t> korzystających z nowo utworzonych miejsc przedszkolnych finansowanych z EFS.</a:t>
            </a:r>
          </a:p>
          <a:p>
            <a:pPr lvl="0" algn="just"/>
            <a:endParaRPr lang="pl-PL" sz="2000" dirty="0" smtClean="0">
              <a:latin typeface="+mn-lt"/>
            </a:endParaRPr>
          </a:p>
          <a:p>
            <a:r>
              <a:rPr lang="pl-PL" sz="1200" dirty="0" smtClean="0"/>
              <a:t> </a:t>
            </a:r>
          </a:p>
          <a:p>
            <a:pPr lvl="0" algn="just"/>
            <a:endParaRPr lang="pl-PL" sz="1200" dirty="0" smtClean="0">
              <a:latin typeface="+mn-lt"/>
            </a:endParaRPr>
          </a:p>
          <a:p>
            <a:pPr marL="342900" indent="-342900"/>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r>
              <a:rPr lang="pl-PL" sz="1200" dirty="0" smtClean="0">
                <a:latin typeface="+mn-lt"/>
              </a:rPr>
              <a:t> </a:t>
            </a:r>
          </a:p>
          <a:p>
            <a:r>
              <a:rPr lang="pl-PL" sz="1200" dirty="0" smtClean="0">
                <a:latin typeface="+mn-lt"/>
              </a:rPr>
              <a:t/>
            </a:r>
            <a:br>
              <a:rPr lang="pl-PL" sz="1200" dirty="0" smtClean="0">
                <a:latin typeface="+mn-lt"/>
              </a:rPr>
            </a:br>
            <a:endParaRPr lang="pl-PL" sz="1200" dirty="0" smtClean="0">
              <a:latin typeface="+mn-lt"/>
            </a:endParaRPr>
          </a:p>
          <a:p>
            <a:pPr algn="ctr"/>
            <a:endParaRPr lang="pl-PL" sz="1200" b="1" dirty="0" smtClean="0">
              <a:latin typeface="+mn-lt"/>
            </a:endParaRPr>
          </a:p>
          <a:p>
            <a:pPr algn="ctr"/>
            <a:endParaRPr lang="pl-PL" sz="1200" b="1" dirty="0" smtClean="0">
              <a:latin typeface="+mn-lt"/>
              <a:cs typeface="Arial" pitchFamily="34" charset="0"/>
            </a:endParaRPr>
          </a:p>
        </p:txBody>
      </p:sp>
    </p:spTree>
    <p:extLst>
      <p:ext uri="{BB962C8B-B14F-4D97-AF65-F5344CB8AC3E}">
        <p14:creationId xmlns="" xmlns:p14="http://schemas.microsoft.com/office/powerpoint/2010/main" val="506496023"/>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Typ B - dodatkowe zajęcia edukacyjne i specjalistyczne</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2" y="1845127"/>
            <a:ext cx="7890907" cy="4464496"/>
          </a:xfrm>
          <a:prstGeom prst="rect">
            <a:avLst/>
          </a:prstGeom>
          <a:noFill/>
        </p:spPr>
        <p:txBody>
          <a:bodyPr wrap="square" rtlCol="0">
            <a:noAutofit/>
          </a:bodyPr>
          <a:lstStyle/>
          <a:p>
            <a:pPr algn="just"/>
            <a:r>
              <a:rPr lang="pl-PL" b="1" dirty="0" smtClean="0">
                <a:latin typeface="+mn-lt"/>
              </a:rPr>
              <a:t>Wykaz dodatkowych zajęć obejmuje:</a:t>
            </a:r>
          </a:p>
          <a:p>
            <a:pPr marL="342900" lvl="0" indent="-342900" algn="just">
              <a:buFont typeface="+mj-lt"/>
              <a:buAutoNum type="alphaLcParenR"/>
            </a:pPr>
            <a:r>
              <a:rPr lang="pl-PL" b="1" dirty="0" smtClean="0">
                <a:latin typeface="+mn-lt"/>
              </a:rPr>
              <a:t>zajęcia</a:t>
            </a:r>
            <a:r>
              <a:rPr lang="pl-PL" dirty="0" smtClean="0">
                <a:latin typeface="+mn-lt"/>
              </a:rPr>
              <a:t> </a:t>
            </a:r>
            <a:r>
              <a:rPr lang="pl-PL" b="1" dirty="0" smtClean="0">
                <a:latin typeface="+mn-lt"/>
              </a:rPr>
              <a:t>specjalistyczne</a:t>
            </a:r>
            <a:r>
              <a:rPr lang="pl-PL" dirty="0" smtClean="0">
                <a:latin typeface="+mn-lt"/>
              </a:rPr>
              <a:t> takie jak: </a:t>
            </a:r>
            <a:r>
              <a:rPr lang="pl-PL" b="1" dirty="0" smtClean="0">
                <a:latin typeface="+mn-lt"/>
              </a:rPr>
              <a:t>korekcyjno-kompensacyjne</a:t>
            </a:r>
            <a:r>
              <a:rPr lang="pl-PL" dirty="0" smtClean="0">
                <a:latin typeface="+mn-lt"/>
              </a:rPr>
              <a:t>, </a:t>
            </a:r>
            <a:r>
              <a:rPr lang="pl-PL" b="1" dirty="0" smtClean="0">
                <a:latin typeface="+mn-lt"/>
              </a:rPr>
              <a:t>logopedyczne</a:t>
            </a:r>
            <a:r>
              <a:rPr lang="pl-PL" dirty="0" smtClean="0">
                <a:latin typeface="+mn-lt"/>
              </a:rPr>
              <a:t>, </a:t>
            </a:r>
            <a:r>
              <a:rPr lang="pl-PL" b="1" dirty="0" smtClean="0">
                <a:latin typeface="+mn-lt"/>
              </a:rPr>
              <a:t>socjoterapeutyczne</a:t>
            </a:r>
            <a:r>
              <a:rPr lang="pl-PL" dirty="0" smtClean="0">
                <a:latin typeface="+mn-lt"/>
              </a:rPr>
              <a:t> oraz </a:t>
            </a:r>
            <a:r>
              <a:rPr lang="pl-PL" b="1" dirty="0" smtClean="0">
                <a:latin typeface="+mn-lt"/>
              </a:rPr>
              <a:t>inne zajęcia o charakterze terapeutycznym</a:t>
            </a:r>
            <a:r>
              <a:rPr lang="pl-PL" dirty="0" smtClean="0">
                <a:latin typeface="+mn-lt"/>
              </a:rPr>
              <a:t>;</a:t>
            </a:r>
          </a:p>
          <a:p>
            <a:pPr marL="342900" lvl="0" indent="-342900" algn="just">
              <a:buFont typeface="+mj-lt"/>
              <a:buAutoNum type="alphaLcParenR"/>
            </a:pPr>
            <a:r>
              <a:rPr lang="pl-PL" b="1" dirty="0" smtClean="0">
                <a:latin typeface="+mn-lt"/>
              </a:rPr>
              <a:t>zajęcia w ramach wczesnego wspomagania rozwoju </a:t>
            </a:r>
            <a:r>
              <a:rPr lang="pl-PL" dirty="0" smtClean="0">
                <a:latin typeface="+mn-lt"/>
              </a:rPr>
              <a:t>w rozumieniu ustawy </a:t>
            </a:r>
            <a:br>
              <a:rPr lang="pl-PL" dirty="0" smtClean="0">
                <a:latin typeface="+mn-lt"/>
              </a:rPr>
            </a:br>
            <a:r>
              <a:rPr lang="pl-PL" dirty="0" smtClean="0">
                <a:latin typeface="+mn-lt"/>
              </a:rPr>
              <a:t>o systemie oświaty;</a:t>
            </a:r>
          </a:p>
          <a:p>
            <a:pPr marL="342900" lvl="0" indent="-342900" algn="just">
              <a:buFont typeface="+mj-lt"/>
              <a:buAutoNum type="alphaLcParenR"/>
            </a:pPr>
            <a:r>
              <a:rPr lang="pl-PL" b="1" dirty="0" smtClean="0">
                <a:latin typeface="+mn-lt"/>
              </a:rPr>
              <a:t>zajęcia</a:t>
            </a:r>
            <a:r>
              <a:rPr lang="pl-PL" dirty="0" smtClean="0">
                <a:latin typeface="+mn-lt"/>
              </a:rPr>
              <a:t> </a:t>
            </a:r>
            <a:r>
              <a:rPr lang="pl-PL" b="1" dirty="0" smtClean="0">
                <a:latin typeface="+mn-lt"/>
              </a:rPr>
              <a:t>stymulujące</a:t>
            </a:r>
            <a:r>
              <a:rPr lang="pl-PL" dirty="0" smtClean="0">
                <a:latin typeface="+mn-lt"/>
              </a:rPr>
              <a:t> rozwój psychoruchowy </a:t>
            </a:r>
            <a:r>
              <a:rPr lang="pl-PL" b="1" dirty="0" smtClean="0">
                <a:latin typeface="+mn-lt"/>
              </a:rPr>
              <a:t>np. gimnastyka korekcyjna</a:t>
            </a:r>
            <a:r>
              <a:rPr lang="pl-PL" dirty="0" smtClean="0">
                <a:latin typeface="+mn-lt"/>
              </a:rPr>
              <a:t>;</a:t>
            </a:r>
          </a:p>
          <a:p>
            <a:pPr marL="342900" lvl="0" indent="-342900" algn="just">
              <a:buFont typeface="+mj-lt"/>
              <a:buAutoNum type="alphaLcParenR"/>
            </a:pPr>
            <a:r>
              <a:rPr lang="pl-PL" b="1" dirty="0" smtClean="0">
                <a:latin typeface="+mn-lt"/>
              </a:rPr>
              <a:t>zajęcia rozwijające kompetencje społeczno-emocjonalne</a:t>
            </a:r>
            <a:r>
              <a:rPr lang="pl-PL" dirty="0" smtClean="0">
                <a:latin typeface="+mn-lt"/>
              </a:rPr>
              <a:t>;</a:t>
            </a:r>
          </a:p>
          <a:p>
            <a:pPr marL="342900" lvl="0" indent="-342900" algn="just">
              <a:buFont typeface="+mj-lt"/>
              <a:buAutoNum type="alphaLcParenR"/>
            </a:pPr>
            <a:r>
              <a:rPr lang="pl-PL" b="1" dirty="0" smtClean="0">
                <a:latin typeface="+mn-lt"/>
              </a:rPr>
              <a:t>zajęcia rozwijające </a:t>
            </a:r>
            <a:r>
              <a:rPr lang="pl-PL" dirty="0" smtClean="0">
                <a:latin typeface="+mn-lt"/>
              </a:rPr>
              <a:t>u dzieci w wieku przedszkolnym </a:t>
            </a:r>
            <a:r>
              <a:rPr lang="pl-PL" b="1" dirty="0" smtClean="0">
                <a:latin typeface="+mn-lt"/>
              </a:rPr>
              <a:t>kompetencje kluczowe </a:t>
            </a:r>
            <a:r>
              <a:rPr lang="pl-PL" dirty="0" smtClean="0">
                <a:latin typeface="+mn-lt"/>
              </a:rPr>
              <a:t>niezbędne na rynku pracy </a:t>
            </a:r>
            <a:r>
              <a:rPr lang="pl-PL" dirty="0" err="1" smtClean="0">
                <a:latin typeface="+mn-lt"/>
              </a:rPr>
              <a:t>tj</a:t>
            </a:r>
            <a:r>
              <a:rPr lang="pl-PL" dirty="0" smtClean="0">
                <a:latin typeface="+mn-lt"/>
              </a:rPr>
              <a:t>: </a:t>
            </a:r>
          </a:p>
          <a:p>
            <a:pPr marL="342900" lvl="0" indent="-342900" algn="just">
              <a:buFont typeface="Wingdings" pitchFamily="2" charset="2"/>
              <a:buChar char="ü"/>
            </a:pPr>
            <a:r>
              <a:rPr lang="pl-PL" sz="1400" dirty="0" smtClean="0">
                <a:latin typeface="+mn-lt"/>
              </a:rPr>
              <a:t>porozumiewanie się w językach obcych, </a:t>
            </a:r>
          </a:p>
          <a:p>
            <a:pPr marL="342900" lvl="0" indent="-342900" algn="just">
              <a:buFont typeface="Wingdings" pitchFamily="2" charset="2"/>
              <a:buChar char="ü"/>
            </a:pPr>
            <a:r>
              <a:rPr lang="pl-PL" sz="1400" dirty="0" smtClean="0">
                <a:latin typeface="+mn-lt"/>
              </a:rPr>
              <a:t>kompetencje matematyczne,</a:t>
            </a:r>
          </a:p>
          <a:p>
            <a:pPr marL="342900" lvl="0" indent="-342900" algn="just">
              <a:buFont typeface="Wingdings" pitchFamily="2" charset="2"/>
              <a:buChar char="ü"/>
            </a:pPr>
            <a:r>
              <a:rPr lang="pl-PL" sz="1400" dirty="0" smtClean="0">
                <a:latin typeface="+mn-lt"/>
              </a:rPr>
              <a:t>podstawowe kompetencje naukowo-techniczne, </a:t>
            </a:r>
          </a:p>
          <a:p>
            <a:pPr marL="342900" lvl="0" indent="-342900" algn="just">
              <a:buFont typeface="Wingdings" pitchFamily="2" charset="2"/>
              <a:buChar char="ü"/>
            </a:pPr>
            <a:r>
              <a:rPr lang="pl-PL" sz="1400" dirty="0" smtClean="0">
                <a:latin typeface="+mn-lt"/>
              </a:rPr>
              <a:t>kompetencje informatyczne, </a:t>
            </a:r>
          </a:p>
          <a:p>
            <a:pPr marL="342900" lvl="0" indent="-342900" algn="just">
              <a:buFont typeface="Wingdings" pitchFamily="2" charset="2"/>
              <a:buChar char="ü"/>
            </a:pPr>
            <a:r>
              <a:rPr lang="pl-PL" sz="1400" dirty="0" smtClean="0">
                <a:latin typeface="+mn-lt"/>
              </a:rPr>
              <a:t>umiejętność uczenia się, </a:t>
            </a:r>
          </a:p>
          <a:p>
            <a:pPr marL="342900" lvl="0" indent="-342900" algn="just">
              <a:buFont typeface="Wingdings" pitchFamily="2" charset="2"/>
              <a:buChar char="ü"/>
            </a:pPr>
            <a:r>
              <a:rPr lang="pl-PL" sz="1400" dirty="0" smtClean="0">
                <a:latin typeface="+mn-lt"/>
              </a:rPr>
              <a:t>kompetencje społeczne, inicjatywność i przedsiębiorczość,</a:t>
            </a:r>
          </a:p>
          <a:p>
            <a:pPr marL="342900" lvl="0" indent="-342900" algn="just">
              <a:buFont typeface="Wingdings" pitchFamily="2" charset="2"/>
              <a:buChar char="ü"/>
            </a:pPr>
            <a:r>
              <a:rPr lang="pl-PL" sz="1400" dirty="0" smtClean="0">
                <a:latin typeface="+mn-lt"/>
              </a:rPr>
              <a:t>właściwe postawy/umiejętności (kreatywności, innowacyjności, pracy zespołowej </a:t>
            </a:r>
            <a:br>
              <a:rPr lang="pl-PL" sz="1400" dirty="0" smtClean="0">
                <a:latin typeface="+mn-lt"/>
              </a:rPr>
            </a:br>
            <a:r>
              <a:rPr lang="pl-PL" sz="1400" dirty="0" smtClean="0">
                <a:latin typeface="+mn-lt"/>
              </a:rPr>
              <a:t>oraz pobudzające ciekawość świata).</a:t>
            </a:r>
          </a:p>
          <a:p>
            <a:r>
              <a:rPr lang="pl-PL" sz="1200" dirty="0" smtClean="0">
                <a:latin typeface="+mn-lt"/>
              </a:rPr>
              <a:t> </a:t>
            </a:r>
          </a:p>
          <a:p>
            <a:pPr lvl="0" algn="just"/>
            <a:endParaRPr lang="pl-PL" sz="1200" dirty="0" smtClean="0">
              <a:latin typeface="+mn-lt"/>
            </a:endParaRPr>
          </a:p>
          <a:p>
            <a:pPr marL="342900" indent="-342900"/>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r>
              <a:rPr lang="pl-PL" sz="1200" dirty="0" smtClean="0">
                <a:latin typeface="+mn-lt"/>
              </a:rPr>
              <a:t> </a:t>
            </a:r>
          </a:p>
          <a:p>
            <a:r>
              <a:rPr lang="pl-PL" sz="1200" dirty="0" smtClean="0">
                <a:latin typeface="+mn-lt"/>
              </a:rPr>
              <a:t/>
            </a:r>
            <a:br>
              <a:rPr lang="pl-PL" sz="1200" dirty="0" smtClean="0">
                <a:latin typeface="+mn-lt"/>
              </a:rPr>
            </a:br>
            <a:endParaRPr lang="pl-PL" sz="1200" dirty="0" smtClean="0">
              <a:latin typeface="+mn-lt"/>
            </a:endParaRPr>
          </a:p>
          <a:p>
            <a:pPr algn="ctr"/>
            <a:endParaRPr lang="pl-PL" sz="1200" b="1" dirty="0" smtClean="0">
              <a:latin typeface="+mn-lt"/>
            </a:endParaRPr>
          </a:p>
          <a:p>
            <a:pPr algn="ctr"/>
            <a:endParaRPr lang="pl-PL" sz="1200" b="1" dirty="0" smtClean="0">
              <a:latin typeface="+mn-lt"/>
              <a:cs typeface="Arial" pitchFamily="34" charset="0"/>
            </a:endParaRPr>
          </a:p>
        </p:txBody>
      </p:sp>
    </p:spTree>
    <p:extLst>
      <p:ext uri="{BB962C8B-B14F-4D97-AF65-F5344CB8AC3E}">
        <p14:creationId xmlns="" xmlns:p14="http://schemas.microsoft.com/office/powerpoint/2010/main" val="506496023"/>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Zajęcia rozwijające kompetencje kluczowe</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19</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2" y="1845127"/>
            <a:ext cx="7890907" cy="4464496"/>
          </a:xfrm>
          <a:prstGeom prst="rect">
            <a:avLst/>
          </a:prstGeom>
          <a:noFill/>
        </p:spPr>
        <p:txBody>
          <a:bodyPr wrap="square" rtlCol="0">
            <a:noAutofit/>
          </a:bodyPr>
          <a:lstStyle/>
          <a:p>
            <a:pPr algn="just"/>
            <a:r>
              <a:rPr lang="pl-PL" sz="1600" b="1" dirty="0" smtClean="0">
                <a:latin typeface="+mn-lt"/>
              </a:rPr>
              <a:t>Zajęcia rozwijające kompetencje kluczowe niezbędne na rynku pracy oraz właściwe postawy/umiejętności (kreatywności, innowacyjności, pracy zespołowej </a:t>
            </a:r>
            <a:br>
              <a:rPr lang="pl-PL" sz="1600" b="1" dirty="0" smtClean="0">
                <a:latin typeface="+mn-lt"/>
              </a:rPr>
            </a:br>
            <a:r>
              <a:rPr lang="pl-PL" sz="1600" b="1" dirty="0" smtClean="0">
                <a:latin typeface="+mn-lt"/>
              </a:rPr>
              <a:t>oraz pobudzające ciekawość świata) mogą być realizowane w szczególności poprzez:</a:t>
            </a:r>
          </a:p>
          <a:p>
            <a:pPr algn="just"/>
            <a:endParaRPr lang="pl-PL" sz="1600" b="1" dirty="0" smtClean="0">
              <a:latin typeface="+mn-lt"/>
            </a:endParaRPr>
          </a:p>
          <a:p>
            <a:pPr lvl="0" algn="just">
              <a:buFont typeface="Wingdings" pitchFamily="2" charset="2"/>
              <a:buChar char="ü"/>
            </a:pPr>
            <a:r>
              <a:rPr lang="pl-PL" sz="1400" dirty="0" smtClean="0">
                <a:latin typeface="+mn-lt"/>
              </a:rPr>
              <a:t>realizację </a:t>
            </a:r>
            <a:r>
              <a:rPr lang="pl-PL" sz="1400" b="1" dirty="0" smtClean="0">
                <a:latin typeface="+mn-lt"/>
              </a:rPr>
              <a:t>projektów edukacyjnych </a:t>
            </a:r>
            <a:r>
              <a:rPr lang="pl-PL" sz="1400" dirty="0" smtClean="0">
                <a:latin typeface="+mn-lt"/>
              </a:rPr>
              <a:t>w OWP;</a:t>
            </a:r>
          </a:p>
          <a:p>
            <a:pPr lvl="0" algn="just"/>
            <a:endParaRPr lang="pl-PL" sz="1400" dirty="0" smtClean="0">
              <a:latin typeface="+mn-lt"/>
            </a:endParaRPr>
          </a:p>
          <a:p>
            <a:pPr lvl="0" algn="just">
              <a:buFont typeface="Wingdings" pitchFamily="2" charset="2"/>
              <a:buChar char="ü"/>
            </a:pPr>
            <a:r>
              <a:rPr lang="pl-PL" sz="1400" dirty="0" smtClean="0">
                <a:latin typeface="+mn-lt"/>
              </a:rPr>
              <a:t>realizację </a:t>
            </a:r>
            <a:r>
              <a:rPr lang="pl-PL" sz="1400" b="1" dirty="0" smtClean="0">
                <a:latin typeface="+mn-lt"/>
              </a:rPr>
              <a:t>dodatkowych zajęć dydaktyczno-wychowawczych </a:t>
            </a:r>
            <a:r>
              <a:rPr lang="pl-PL" sz="1400" dirty="0" smtClean="0">
                <a:latin typeface="+mn-lt"/>
              </a:rPr>
              <a:t>służących wyrównywaniu dysproporcji edukacyjnych w trakcie procesu kształcenia dla dzieci w wieku przedszkolnym mających trudności </a:t>
            </a:r>
            <a:br>
              <a:rPr lang="pl-PL" sz="1400" dirty="0" smtClean="0">
                <a:latin typeface="+mn-lt"/>
              </a:rPr>
            </a:br>
            <a:r>
              <a:rPr lang="pl-PL" sz="1400" dirty="0" smtClean="0">
                <a:latin typeface="+mn-lt"/>
              </a:rPr>
              <a:t>w spełnianiu wymagań edukacyjnych, wynikających z podstawy programowej kształcenia przedszkolnego dla danego etapu edukacyjnego;</a:t>
            </a:r>
          </a:p>
          <a:p>
            <a:pPr lvl="0" algn="just"/>
            <a:endParaRPr lang="pl-PL" sz="1400" dirty="0" smtClean="0">
              <a:latin typeface="+mn-lt"/>
            </a:endParaRPr>
          </a:p>
          <a:p>
            <a:pPr lvl="0" algn="just">
              <a:buFont typeface="Wingdings" pitchFamily="2" charset="2"/>
              <a:buChar char="ü"/>
            </a:pPr>
            <a:r>
              <a:rPr lang="pl-PL" sz="1400" dirty="0" smtClean="0">
                <a:latin typeface="+mn-lt"/>
              </a:rPr>
              <a:t>realizację </a:t>
            </a:r>
            <a:r>
              <a:rPr lang="pl-PL" sz="1400" b="1" dirty="0" smtClean="0">
                <a:latin typeface="+mn-lt"/>
              </a:rPr>
              <a:t>różnych form rozwijających uzdolnienia </a:t>
            </a:r>
            <a:r>
              <a:rPr lang="pl-PL" sz="1400" dirty="0" smtClean="0">
                <a:latin typeface="+mn-lt"/>
              </a:rPr>
              <a:t>w wieku przedszkolnym;</a:t>
            </a:r>
          </a:p>
          <a:p>
            <a:pPr lvl="0" algn="just"/>
            <a:endParaRPr lang="pl-PL" sz="1400" dirty="0" smtClean="0">
              <a:latin typeface="+mn-lt"/>
            </a:endParaRPr>
          </a:p>
          <a:p>
            <a:pPr lvl="0" algn="just">
              <a:buFont typeface="Wingdings" pitchFamily="2" charset="2"/>
              <a:buChar char="ü"/>
            </a:pPr>
            <a:r>
              <a:rPr lang="pl-PL" sz="1400" dirty="0" smtClean="0">
                <a:latin typeface="+mn-lt"/>
              </a:rPr>
              <a:t>organizację </a:t>
            </a:r>
            <a:r>
              <a:rPr lang="pl-PL" sz="1400" b="1" dirty="0" smtClean="0">
                <a:latin typeface="+mn-lt"/>
              </a:rPr>
              <a:t>kółek zainteresowań, warsztatów, laboratoriów </a:t>
            </a:r>
            <a:r>
              <a:rPr lang="pl-PL" sz="1400" dirty="0" smtClean="0">
                <a:latin typeface="+mn-lt"/>
              </a:rPr>
              <a:t>dla dzieci w wieku przedszkolnym;</a:t>
            </a:r>
          </a:p>
          <a:p>
            <a:pPr lvl="0" algn="just"/>
            <a:endParaRPr lang="pl-PL" sz="1400" dirty="0" smtClean="0">
              <a:latin typeface="+mn-lt"/>
            </a:endParaRPr>
          </a:p>
          <a:p>
            <a:pPr lvl="0" algn="just">
              <a:buFont typeface="Wingdings" pitchFamily="2" charset="2"/>
              <a:buChar char="ü"/>
            </a:pPr>
            <a:r>
              <a:rPr lang="pl-PL" sz="1400" dirty="0" smtClean="0">
                <a:latin typeface="+mn-lt"/>
              </a:rPr>
              <a:t>wykorzystanie </a:t>
            </a:r>
            <a:r>
              <a:rPr lang="pl-PL" sz="1400" b="1" dirty="0" smtClean="0">
                <a:latin typeface="+mn-lt"/>
              </a:rPr>
              <a:t>narzędzi, metod lub form pracy </a:t>
            </a:r>
            <a:r>
              <a:rPr lang="pl-PL" sz="1400" dirty="0" smtClean="0">
                <a:latin typeface="+mn-lt"/>
              </a:rPr>
              <a:t>wypracowanych w ramach projektów, </a:t>
            </a:r>
            <a:br>
              <a:rPr lang="pl-PL" sz="1400" dirty="0" smtClean="0">
                <a:latin typeface="+mn-lt"/>
              </a:rPr>
            </a:br>
            <a:r>
              <a:rPr lang="pl-PL" sz="1400" dirty="0" smtClean="0">
                <a:latin typeface="+mn-lt"/>
              </a:rPr>
              <a:t>w tym pozytywnie </a:t>
            </a:r>
            <a:r>
              <a:rPr lang="pl-PL" sz="1400" dirty="0" err="1" smtClean="0">
                <a:latin typeface="+mn-lt"/>
              </a:rPr>
              <a:t>zwalidowanych</a:t>
            </a:r>
            <a:r>
              <a:rPr lang="pl-PL" sz="1400" dirty="0" smtClean="0">
                <a:latin typeface="+mn-lt"/>
              </a:rPr>
              <a:t> produktów projektów innowacyjnych, </a:t>
            </a:r>
            <a:r>
              <a:rPr lang="pl-PL" sz="1400" b="1" dirty="0" smtClean="0">
                <a:latin typeface="+mn-lt"/>
              </a:rPr>
              <a:t>zrealizowanych </a:t>
            </a:r>
            <a:br>
              <a:rPr lang="pl-PL" sz="1400" b="1" dirty="0" smtClean="0">
                <a:latin typeface="+mn-lt"/>
              </a:rPr>
            </a:br>
            <a:r>
              <a:rPr lang="pl-PL" sz="1400" b="1" dirty="0" smtClean="0">
                <a:latin typeface="+mn-lt"/>
              </a:rPr>
              <a:t>w latach 2007-2013 w ramach POKL</a:t>
            </a:r>
            <a:r>
              <a:rPr lang="pl-PL" sz="1400" dirty="0" smtClean="0">
                <a:latin typeface="+mn-lt"/>
              </a:rPr>
              <a:t>;</a:t>
            </a:r>
          </a:p>
          <a:p>
            <a:pPr lvl="0" algn="just"/>
            <a:endParaRPr lang="pl-PL" sz="1400" dirty="0" smtClean="0">
              <a:latin typeface="+mn-lt"/>
            </a:endParaRPr>
          </a:p>
          <a:p>
            <a:pPr lvl="0" algn="just">
              <a:buFont typeface="Wingdings" pitchFamily="2" charset="2"/>
              <a:buChar char="ü"/>
            </a:pPr>
            <a:r>
              <a:rPr lang="pl-PL" sz="1400" dirty="0" smtClean="0">
                <a:latin typeface="+mn-lt"/>
              </a:rPr>
              <a:t>realizację </a:t>
            </a:r>
            <a:r>
              <a:rPr lang="pl-PL" sz="1400" b="1" dirty="0" smtClean="0">
                <a:latin typeface="+mn-lt"/>
              </a:rPr>
              <a:t>zajęć organizowanych poza OWP</a:t>
            </a:r>
            <a:r>
              <a:rPr lang="pl-PL" sz="1400" dirty="0" smtClean="0">
                <a:latin typeface="+mn-lt"/>
              </a:rPr>
              <a:t>.</a:t>
            </a:r>
          </a:p>
          <a:p>
            <a:pPr algn="just"/>
            <a:r>
              <a:rPr lang="pl-PL" sz="1200" dirty="0" smtClean="0">
                <a:latin typeface="+mn-lt"/>
              </a:rPr>
              <a:t> </a:t>
            </a:r>
          </a:p>
          <a:p>
            <a:pPr lvl="0" algn="just"/>
            <a:endParaRPr lang="pl-PL" sz="1200" dirty="0" smtClean="0">
              <a:latin typeface="+mn-lt"/>
            </a:endParaRPr>
          </a:p>
          <a:p>
            <a:pPr marL="342900" indent="-342900" algn="just"/>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r>
              <a:rPr lang="pl-PL" sz="1200" dirty="0" smtClean="0">
                <a:latin typeface="+mn-lt"/>
              </a:rPr>
              <a:t> </a:t>
            </a:r>
          </a:p>
          <a:p>
            <a:r>
              <a:rPr lang="pl-PL" sz="1200" dirty="0" smtClean="0">
                <a:latin typeface="+mn-lt"/>
              </a:rPr>
              <a:t/>
            </a:r>
            <a:br>
              <a:rPr lang="pl-PL" sz="1200" dirty="0" smtClean="0">
                <a:latin typeface="+mn-lt"/>
              </a:rPr>
            </a:br>
            <a:endParaRPr lang="pl-PL" sz="1200" dirty="0" smtClean="0">
              <a:latin typeface="+mn-lt"/>
            </a:endParaRPr>
          </a:p>
          <a:p>
            <a:pPr algn="ctr"/>
            <a:endParaRPr lang="pl-PL" sz="1200" b="1" dirty="0" smtClean="0">
              <a:latin typeface="+mn-lt"/>
            </a:endParaRPr>
          </a:p>
          <a:p>
            <a:pPr algn="ctr"/>
            <a:endParaRPr lang="pl-PL" sz="1200" b="1" dirty="0" smtClean="0">
              <a:latin typeface="+mn-lt"/>
              <a:cs typeface="Arial" pitchFamily="34" charset="0"/>
            </a:endParaRPr>
          </a:p>
        </p:txBody>
      </p:sp>
    </p:spTree>
    <p:extLst>
      <p:ext uri="{BB962C8B-B14F-4D97-AF65-F5344CB8AC3E}">
        <p14:creationId xmlns="" xmlns:p14="http://schemas.microsoft.com/office/powerpoint/2010/main" val="506496023"/>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a:bodyPr>
          <a:lstStyle/>
          <a:p>
            <a:pPr marL="0" indent="0">
              <a:buNone/>
            </a:pPr>
            <a:endParaRPr lang="pl-PL" sz="1600" b="1" i="1" u="sng" dirty="0" smtClean="0"/>
          </a:p>
          <a:p>
            <a:endParaRPr lang="pl-PL" sz="1600" b="1" i="1" dirty="0"/>
          </a:p>
          <a:p>
            <a:pPr algn="ctr"/>
            <a:r>
              <a:rPr lang="pl-PL" b="1" dirty="0" smtClean="0">
                <a:latin typeface="+mn-lt"/>
              </a:rPr>
              <a:t>Zarząd Województwa Dolnośląskiego jako Instytucja Zarządzająca RPO WD</a:t>
            </a:r>
          </a:p>
          <a:p>
            <a:pPr algn="ctr"/>
            <a:endParaRPr lang="pl-PL" b="1" dirty="0" smtClean="0">
              <a:latin typeface="+mn-lt"/>
            </a:endParaRPr>
          </a:p>
          <a:p>
            <a:pPr algn="ctr"/>
            <a:r>
              <a:rPr lang="pl-PL" b="1" dirty="0" smtClean="0">
                <a:latin typeface="+mn-lt"/>
              </a:rPr>
              <a:t>IZ RPO WD</a:t>
            </a:r>
          </a:p>
          <a:p>
            <a:pPr algn="ctr"/>
            <a:r>
              <a:rPr lang="pl-PL" b="1" dirty="0" smtClean="0">
                <a:latin typeface="+mn-lt"/>
              </a:rPr>
              <a:t>pełni rolę </a:t>
            </a:r>
          </a:p>
          <a:p>
            <a:pPr algn="ctr"/>
            <a:r>
              <a:rPr lang="pl-PL" b="1" dirty="0" smtClean="0">
                <a:latin typeface="+mn-lt"/>
              </a:rPr>
              <a:t>Instytucji Organizującej Konkurs (IOK)  </a:t>
            </a:r>
          </a:p>
          <a:p>
            <a:pPr algn="ctr"/>
            <a:endParaRPr lang="pl-PL" b="1" dirty="0">
              <a:latin typeface="+mn-lt"/>
            </a:endParaRPr>
          </a:p>
          <a:p>
            <a:pPr algn="ctr"/>
            <a:endParaRPr lang="pl-PL" b="1" dirty="0" smtClean="0">
              <a:latin typeface="+mn-lt"/>
            </a:endParaRPr>
          </a:p>
          <a:p>
            <a:pPr algn="ctr"/>
            <a:endParaRPr lang="pl-PL" b="1" dirty="0">
              <a:latin typeface="+mn-lt"/>
            </a:endParaRPr>
          </a:p>
          <a:p>
            <a:pPr algn="ctr"/>
            <a:r>
              <a:rPr lang="pl-PL" b="1" dirty="0" smtClean="0">
                <a:latin typeface="+mn-lt"/>
              </a:rPr>
              <a:t>Zadania związane z naborem wniosków realizuje Departament Funduszy Europejskich w Urzędzie Marszałkowskim Województwa Dolnośląskiego  </a:t>
            </a:r>
            <a:br>
              <a:rPr lang="pl-PL" b="1" dirty="0" smtClean="0">
                <a:latin typeface="+mn-lt"/>
              </a:rPr>
            </a:br>
            <a:r>
              <a:rPr lang="pl-PL" b="1" dirty="0" smtClean="0">
                <a:latin typeface="+mn-lt"/>
              </a:rPr>
              <a:t>  z siedzibą we Wrocławiu, ul. Mazowiecka 17</a:t>
            </a:r>
          </a:p>
          <a:p>
            <a:pPr algn="ctr"/>
            <a:endParaRPr lang="pl-PL" sz="1600" dirty="0"/>
          </a:p>
          <a:p>
            <a:pPr algn="ctr"/>
            <a:endParaRPr lang="pl-PL" sz="1600" b="1" dirty="0" smtClean="0">
              <a:latin typeface="+mn-lt"/>
              <a:cs typeface="Arial" pitchFamily="34" charset="0"/>
            </a:endParaRPr>
          </a:p>
          <a:p>
            <a:pPr algn="ctr"/>
            <a:endParaRPr lang="pl-PL" sz="2000" b="1" dirty="0" smtClean="0">
              <a:latin typeface="+mn-lt"/>
            </a:endParaRPr>
          </a:p>
          <a:p>
            <a:pPr algn="ctr"/>
            <a:endParaRPr lang="pl-PL" sz="2000" b="1" dirty="0" smtClean="0">
              <a:latin typeface="+mn-lt"/>
              <a:cs typeface="Arial" pitchFamily="34" charset="0"/>
            </a:endParaRPr>
          </a:p>
          <a:p>
            <a:endParaRPr lang="pl-PL" b="1" dirty="0" smtClean="0"/>
          </a:p>
        </p:txBody>
      </p:sp>
      <p:sp>
        <p:nvSpPr>
          <p:cNvPr id="6" name="Tytuł 3"/>
          <p:cNvSpPr txBox="1">
            <a:spLocks/>
          </p:cNvSpPr>
          <p:nvPr/>
        </p:nvSpPr>
        <p:spPr>
          <a:xfrm>
            <a:off x="457200" y="1045179"/>
            <a:ext cx="8229600" cy="647548"/>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l-PL" sz="2800" b="1" i="0" u="none" strike="noStrike" kern="1200" cap="none" spc="0" normalizeH="0" baseline="0" noProof="0" dirty="0" smtClean="0">
                <a:ln>
                  <a:noFill/>
                </a:ln>
                <a:solidFill>
                  <a:schemeClr val="tx1"/>
                </a:solidFill>
                <a:effectLst/>
                <a:uLnTx/>
                <a:uFillTx/>
                <a:latin typeface="+mj-lt"/>
                <a:ea typeface="+mj-ea"/>
                <a:cs typeface="+mj-cs"/>
              </a:rPr>
              <a:t>Konkurs ogłasza:</a:t>
            </a:r>
            <a:endParaRPr kumimoji="0" lang="pl-PL" sz="28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 xmlns:p14="http://schemas.microsoft.com/office/powerpoint/2010/main" val="3227931888"/>
      </p:ext>
    </p:ext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Diagnoza w zakresie zapotrzebowania </a:t>
            </a:r>
            <a:br>
              <a:rPr lang="pl-PL" sz="2800" b="1" dirty="0" smtClean="0"/>
            </a:br>
            <a:r>
              <a:rPr lang="pl-PL" sz="2800" b="1" dirty="0" smtClean="0"/>
              <a:t>na dodatkowe zajęcia</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20</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2" y="1845127"/>
            <a:ext cx="7962915" cy="4464496"/>
          </a:xfrm>
          <a:prstGeom prst="rect">
            <a:avLst/>
          </a:prstGeom>
          <a:noFill/>
        </p:spPr>
        <p:txBody>
          <a:bodyPr wrap="square" rtlCol="0">
            <a:normAutofit fontScale="25000" lnSpcReduction="20000"/>
          </a:bodyPr>
          <a:lstStyle/>
          <a:p>
            <a:pPr algn="just">
              <a:buFont typeface="Wingdings" pitchFamily="2" charset="2"/>
              <a:buChar char="ü"/>
            </a:pPr>
            <a:r>
              <a:rPr lang="pl-PL" sz="7200" b="1" dirty="0" smtClean="0">
                <a:latin typeface="+mn-lt"/>
              </a:rPr>
              <a:t>diagnozować deficyty w edukacji przedszkolnej w konkretnej gminie/mieście</a:t>
            </a:r>
            <a:r>
              <a:rPr lang="pl-PL" sz="7200" dirty="0" smtClean="0">
                <a:latin typeface="+mn-lt"/>
              </a:rPr>
              <a:t>, z uwzględnieniem </a:t>
            </a:r>
            <a:r>
              <a:rPr lang="pl-PL" sz="7200" b="1" dirty="0" smtClean="0">
                <a:latin typeface="+mn-lt"/>
              </a:rPr>
              <a:t>możliwości ich kontynuacji</a:t>
            </a:r>
            <a:r>
              <a:rPr lang="pl-PL" sz="7200" dirty="0" smtClean="0">
                <a:latin typeface="+mn-lt"/>
              </a:rPr>
              <a:t>, np. przez nauczycieli OWP po zakończeniu realizacji projektu;</a:t>
            </a:r>
          </a:p>
          <a:p>
            <a:pPr algn="just">
              <a:buFont typeface="Wingdings" pitchFamily="2" charset="2"/>
              <a:buChar char="ü"/>
            </a:pPr>
            <a:endParaRPr lang="pl-PL" sz="7200" dirty="0" smtClean="0">
              <a:latin typeface="+mn-lt"/>
            </a:endParaRPr>
          </a:p>
          <a:p>
            <a:pPr algn="just">
              <a:buFont typeface="Wingdings" pitchFamily="2" charset="2"/>
              <a:buChar char="ü"/>
            </a:pPr>
            <a:r>
              <a:rPr lang="pl-PL" sz="7200" dirty="0" smtClean="0">
                <a:latin typeface="+mn-lt"/>
              </a:rPr>
              <a:t>diagnozować </a:t>
            </a:r>
            <a:r>
              <a:rPr lang="pl-PL" sz="7200" b="1" dirty="0" smtClean="0">
                <a:latin typeface="+mn-lt"/>
              </a:rPr>
              <a:t>zapotrzebowanie danego OWP</a:t>
            </a:r>
            <a:r>
              <a:rPr lang="pl-PL" sz="7200" dirty="0" smtClean="0">
                <a:latin typeface="+mn-lt"/>
              </a:rPr>
              <a:t>; </a:t>
            </a:r>
          </a:p>
          <a:p>
            <a:pPr algn="just">
              <a:buFont typeface="Wingdings" pitchFamily="2" charset="2"/>
              <a:buChar char="ü"/>
            </a:pPr>
            <a:endParaRPr lang="pl-PL" sz="7200" i="1" dirty="0" smtClean="0">
              <a:latin typeface="+mn-lt"/>
            </a:endParaRPr>
          </a:p>
          <a:p>
            <a:pPr algn="just">
              <a:buFont typeface="Wingdings" pitchFamily="2" charset="2"/>
              <a:buChar char="ü"/>
            </a:pPr>
            <a:r>
              <a:rPr lang="pl-PL" sz="7200" dirty="0" smtClean="0">
                <a:latin typeface="+mn-lt"/>
              </a:rPr>
              <a:t>być </a:t>
            </a:r>
            <a:r>
              <a:rPr lang="pl-PL" sz="7200" b="1" dirty="0" smtClean="0">
                <a:latin typeface="+mn-lt"/>
              </a:rPr>
              <a:t>przygotowana i przeprowadzona przez OWP</a:t>
            </a:r>
            <a:r>
              <a:rPr lang="pl-PL" sz="7200" dirty="0" smtClean="0">
                <a:latin typeface="+mn-lt"/>
              </a:rPr>
              <a:t>, szkołę, placówkę systemu oświaty lub inny podmiot prowadzący działalność o charakterze edukacyjnym lub badawczym. Podmiot przeprowadzający diagnozę ma możliwość skorzystania ze wsparcia instytucji systemu wspomagania pracy OWP lub szkół, tj. placówki doskonalenia nauczycieli, poradni psychologiczno-pedagogicznej, biblioteki pedagogicznej;</a:t>
            </a:r>
          </a:p>
          <a:p>
            <a:pPr algn="just"/>
            <a:endParaRPr lang="pl-PL" sz="7200" dirty="0" smtClean="0">
              <a:latin typeface="+mn-lt"/>
            </a:endParaRPr>
          </a:p>
          <a:p>
            <a:pPr algn="just">
              <a:buFont typeface="Wingdings" pitchFamily="2" charset="2"/>
              <a:buChar char="ü"/>
            </a:pPr>
            <a:r>
              <a:rPr lang="pl-PL" sz="7200" dirty="0" smtClean="0">
                <a:latin typeface="+mn-lt"/>
              </a:rPr>
              <a:t>być </a:t>
            </a:r>
            <a:r>
              <a:rPr lang="pl-PL" sz="7200" b="1" dirty="0" smtClean="0">
                <a:latin typeface="+mn-lt"/>
              </a:rPr>
              <a:t>zatwierdzona przez organ prowadzący przed złożeniem wniosku o dofinansowanie</a:t>
            </a:r>
            <a:r>
              <a:rPr lang="pl-PL" sz="7200" dirty="0" smtClean="0">
                <a:latin typeface="+mn-lt"/>
              </a:rPr>
              <a:t>;</a:t>
            </a:r>
          </a:p>
          <a:p>
            <a:pPr algn="just"/>
            <a:endParaRPr lang="pl-PL" sz="7200" dirty="0" smtClean="0">
              <a:latin typeface="+mn-lt"/>
            </a:endParaRPr>
          </a:p>
          <a:p>
            <a:pPr algn="just">
              <a:buFont typeface="Wingdings" pitchFamily="2" charset="2"/>
              <a:buChar char="ü"/>
            </a:pPr>
            <a:r>
              <a:rPr lang="pl-PL" sz="7200" b="1" dirty="0" smtClean="0">
                <a:latin typeface="+mn-lt"/>
              </a:rPr>
              <a:t>być dostępna </a:t>
            </a:r>
            <a:r>
              <a:rPr lang="pl-PL" sz="7200" dirty="0" smtClean="0">
                <a:latin typeface="+mn-lt"/>
              </a:rPr>
              <a:t>m.in. podczas kontroli projektu przez IZ RPO WD (nie jest załączana do wniosku o dofinansowanie);</a:t>
            </a:r>
          </a:p>
          <a:p>
            <a:pPr algn="just"/>
            <a:r>
              <a:rPr lang="pl-PL" sz="7200" b="1" dirty="0" smtClean="0">
                <a:solidFill>
                  <a:srgbClr val="FF0000"/>
                </a:solidFill>
                <a:latin typeface="+mn-lt"/>
              </a:rPr>
              <a:t>Najważniejsze wnioski z </a:t>
            </a:r>
            <a:r>
              <a:rPr lang="pl-PL" sz="7200" b="1" i="1" dirty="0" smtClean="0">
                <a:solidFill>
                  <a:srgbClr val="FF0000"/>
                </a:solidFill>
                <a:latin typeface="+mn-lt"/>
              </a:rPr>
              <a:t>Diagnozy</a:t>
            </a:r>
            <a:r>
              <a:rPr lang="pl-PL" sz="7200" b="1" dirty="0" smtClean="0">
                <a:solidFill>
                  <a:srgbClr val="FF0000"/>
                </a:solidFill>
                <a:latin typeface="+mn-lt"/>
              </a:rPr>
              <a:t> powinny być zawarte w części </a:t>
            </a:r>
            <a:r>
              <a:rPr lang="pl-PL" sz="7200" b="1" i="1" dirty="0" smtClean="0">
                <a:solidFill>
                  <a:srgbClr val="FF0000"/>
                </a:solidFill>
                <a:latin typeface="+mn-lt"/>
              </a:rPr>
              <a:t>3.1.1 Uzasadnienie potrzeby realizacji projektu</a:t>
            </a:r>
            <a:r>
              <a:rPr lang="pl-PL" sz="7200" b="1" dirty="0" smtClean="0">
                <a:solidFill>
                  <a:srgbClr val="FF0000"/>
                </a:solidFill>
                <a:latin typeface="+mn-lt"/>
              </a:rPr>
              <a:t> we wniosku o dofinansowanie. </a:t>
            </a:r>
          </a:p>
          <a:p>
            <a:pPr algn="just"/>
            <a:endParaRPr lang="pl-PL" sz="1700" dirty="0" smtClean="0">
              <a:latin typeface="+mj-lt"/>
            </a:endParaRPr>
          </a:p>
          <a:p>
            <a:pPr algn="just"/>
            <a:endParaRPr lang="pl-PL" sz="1600" dirty="0" smtClean="0">
              <a:latin typeface="+mn-lt"/>
            </a:endParaRPr>
          </a:p>
          <a:p>
            <a:pPr algn="just"/>
            <a:endParaRPr lang="pl-PL" sz="1600" dirty="0" smtClean="0">
              <a:latin typeface="+mn-lt"/>
            </a:endParaRPr>
          </a:p>
          <a:p>
            <a:pPr algn="just"/>
            <a:r>
              <a:rPr lang="pl-PL" sz="1600" dirty="0" smtClean="0"/>
              <a:t> </a:t>
            </a:r>
          </a:p>
          <a:p>
            <a:r>
              <a:rPr lang="pl-PL" sz="1600" dirty="0" smtClean="0"/>
              <a:t/>
            </a:r>
            <a:br>
              <a:rPr lang="pl-PL" sz="1600" dirty="0" smtClean="0"/>
            </a:br>
            <a:endParaRPr lang="pl-PL" sz="1600" dirty="0" smtClean="0"/>
          </a:p>
          <a:p>
            <a:pPr algn="ctr"/>
            <a:endParaRPr lang="pl-PL" sz="20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 xmlns:p14="http://schemas.microsoft.com/office/powerpoint/2010/main" val="506496023"/>
      </p:ext>
    </p:extLst>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Dla kogo zajęcia dodatkowe?</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2" y="1845127"/>
            <a:ext cx="7962915" cy="4464496"/>
          </a:xfrm>
          <a:prstGeom prst="rect">
            <a:avLst/>
          </a:prstGeom>
          <a:noFill/>
        </p:spPr>
        <p:txBody>
          <a:bodyPr wrap="square" rtlCol="0">
            <a:normAutofit lnSpcReduction="10000"/>
          </a:bodyPr>
          <a:lstStyle/>
          <a:p>
            <a:pPr algn="just"/>
            <a:endParaRPr lang="pl-PL" sz="1900" dirty="0" smtClean="0">
              <a:latin typeface="+mn-lt"/>
            </a:endParaRPr>
          </a:p>
          <a:p>
            <a:pPr algn="just">
              <a:buFont typeface="Wingdings" pitchFamily="2" charset="2"/>
              <a:buChar char="ü"/>
            </a:pPr>
            <a:r>
              <a:rPr lang="pl-PL" sz="1900" b="1" dirty="0" smtClean="0">
                <a:latin typeface="+mn-lt"/>
              </a:rPr>
              <a:t>mogą być adresowane do wszystkich dzieci danego OWP</a:t>
            </a:r>
            <a:r>
              <a:rPr lang="pl-PL" sz="1900" dirty="0" smtClean="0">
                <a:latin typeface="+mn-lt"/>
              </a:rPr>
              <a:t>, niezależnie </a:t>
            </a:r>
            <a:br>
              <a:rPr lang="pl-PL" sz="1900" dirty="0" smtClean="0">
                <a:latin typeface="+mn-lt"/>
              </a:rPr>
            </a:br>
            <a:r>
              <a:rPr lang="pl-PL" sz="1900" dirty="0" smtClean="0">
                <a:latin typeface="+mn-lt"/>
              </a:rPr>
              <a:t>od liczby nowo utworzonych miejsc przedszkolnych, </a:t>
            </a:r>
            <a:r>
              <a:rPr lang="pl-PL" sz="1900" b="1" dirty="0" smtClean="0">
                <a:latin typeface="+mn-lt"/>
              </a:rPr>
              <a:t>pod warunkiem</a:t>
            </a:r>
            <a:r>
              <a:rPr lang="pl-PL" sz="1900" dirty="0" smtClean="0">
                <a:latin typeface="+mn-lt"/>
              </a:rPr>
              <a:t>, </a:t>
            </a:r>
            <a:br>
              <a:rPr lang="pl-PL" sz="1900" dirty="0" smtClean="0">
                <a:latin typeface="+mn-lt"/>
              </a:rPr>
            </a:br>
            <a:r>
              <a:rPr lang="pl-PL" sz="1900" b="1" dirty="0" smtClean="0">
                <a:latin typeface="+mn-lt"/>
              </a:rPr>
              <a:t>że w analogicznym zakresie obszarowym</a:t>
            </a:r>
            <a:r>
              <a:rPr lang="pl-PL" sz="1900" dirty="0" smtClean="0">
                <a:latin typeface="+mn-lt"/>
              </a:rPr>
              <a:t> co do treści i odbiorców, </a:t>
            </a:r>
            <a:br>
              <a:rPr lang="pl-PL" sz="1900" dirty="0" smtClean="0">
                <a:latin typeface="+mn-lt"/>
              </a:rPr>
            </a:br>
            <a:r>
              <a:rPr lang="pl-PL" sz="1900" b="1" dirty="0" smtClean="0">
                <a:latin typeface="+mn-lt"/>
              </a:rPr>
              <a:t>nie były finansowane od co najmniej 12 miesięcy </a:t>
            </a:r>
            <a:r>
              <a:rPr lang="pl-PL" sz="1900" dirty="0" smtClean="0">
                <a:latin typeface="+mn-lt"/>
              </a:rPr>
              <a:t>poprzedzających złożenie wniosku o dofinansowanie projektu (średniomiesięcznie). </a:t>
            </a:r>
          </a:p>
          <a:p>
            <a:pPr algn="just"/>
            <a:endParaRPr lang="pl-PL" sz="1900" dirty="0" smtClean="0">
              <a:latin typeface="+mn-lt"/>
            </a:endParaRPr>
          </a:p>
          <a:p>
            <a:pPr algn="just">
              <a:buFont typeface="Wingdings" pitchFamily="2" charset="2"/>
              <a:buChar char="ü"/>
            </a:pPr>
            <a:r>
              <a:rPr lang="pl-PL" sz="1900" b="1" dirty="0" smtClean="0">
                <a:latin typeface="+mn-lt"/>
              </a:rPr>
              <a:t>jeśli w okresie od co najmniej 12 miesięcy </a:t>
            </a:r>
            <a:r>
              <a:rPr lang="pl-PL" sz="1900" dirty="0" smtClean="0">
                <a:latin typeface="+mn-lt"/>
              </a:rPr>
              <a:t>poprzedzających złożenie wniosku o dofinansowanie, </a:t>
            </a:r>
            <a:r>
              <a:rPr lang="pl-PL" sz="1900" b="1" dirty="0" smtClean="0">
                <a:latin typeface="+mn-lt"/>
              </a:rPr>
              <a:t>dzieci uczestniczyły w zajęciach dodatkowych </a:t>
            </a:r>
            <a:r>
              <a:rPr lang="pl-PL" sz="1900" dirty="0" smtClean="0">
                <a:latin typeface="+mn-lt"/>
              </a:rPr>
              <a:t>np. w zakresie gimnastyki korekcyjnej, to w ramach realizowanego projektu EFS </a:t>
            </a:r>
            <a:r>
              <a:rPr lang="pl-PL" sz="1900" b="1" dirty="0" smtClean="0">
                <a:latin typeface="+mn-lt"/>
              </a:rPr>
              <a:t>istnieje możliwość sfinansowania zajęć z tego zakresu tylko dla dzieci przystępujących do projektu</a:t>
            </a:r>
            <a:r>
              <a:rPr lang="pl-PL" sz="1900" dirty="0" smtClean="0">
                <a:latin typeface="+mn-lt"/>
              </a:rPr>
              <a:t> - czyli de facto dla dzieci, dla których są tworzone nowe miejsca wychowania przedszkolnego. </a:t>
            </a:r>
          </a:p>
          <a:p>
            <a:pPr algn="just"/>
            <a:r>
              <a:rPr lang="pl-PL" sz="1600" dirty="0" smtClean="0"/>
              <a:t> </a:t>
            </a:r>
          </a:p>
          <a:p>
            <a:r>
              <a:rPr lang="pl-PL" sz="1600" dirty="0" smtClean="0"/>
              <a:t/>
            </a:r>
            <a:br>
              <a:rPr lang="pl-PL" sz="1600" dirty="0" smtClean="0"/>
            </a:br>
            <a:endParaRPr lang="pl-PL" sz="1600" dirty="0" smtClean="0"/>
          </a:p>
          <a:p>
            <a:pPr algn="ctr"/>
            <a:endParaRPr lang="pl-PL" sz="20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 xmlns:p14="http://schemas.microsoft.com/office/powerpoint/2010/main" val="506496023"/>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Kiedy realizować dodatkowe zajęcia edukacyjne i specjalistyczne?</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2" y="1845127"/>
            <a:ext cx="7962915" cy="4464496"/>
          </a:xfrm>
          <a:prstGeom prst="rect">
            <a:avLst/>
          </a:prstGeom>
          <a:noFill/>
        </p:spPr>
        <p:txBody>
          <a:bodyPr wrap="square" rtlCol="0">
            <a:normAutofit fontScale="92500" lnSpcReduction="20000"/>
          </a:bodyPr>
          <a:lstStyle/>
          <a:p>
            <a:pPr algn="just"/>
            <a:endParaRPr lang="pl-PL" sz="1900" b="1" dirty="0" smtClean="0">
              <a:latin typeface="+mn-lt"/>
            </a:endParaRPr>
          </a:p>
          <a:p>
            <a:pPr algn="just"/>
            <a:r>
              <a:rPr lang="pl-PL" sz="1900" b="1" dirty="0" smtClean="0">
                <a:latin typeface="+mn-lt"/>
              </a:rPr>
              <a:t>Kiedy mogą być realizowane dodatkowe zajęcia edukacyjne i specjalistyczne?</a:t>
            </a:r>
          </a:p>
          <a:p>
            <a:pPr algn="just"/>
            <a:endParaRPr lang="pl-PL" sz="1900" dirty="0" smtClean="0">
              <a:latin typeface="+mn-lt"/>
            </a:endParaRPr>
          </a:p>
          <a:p>
            <a:pPr algn="just">
              <a:buFont typeface="Wingdings" pitchFamily="2" charset="2"/>
              <a:buChar char="ü"/>
            </a:pPr>
            <a:r>
              <a:rPr lang="pl-PL" sz="1900" dirty="0" smtClean="0">
                <a:latin typeface="+mn-lt"/>
              </a:rPr>
              <a:t>w publicznych OWP są realizowane </a:t>
            </a:r>
            <a:r>
              <a:rPr lang="pl-PL" sz="1900" b="1" dirty="0" smtClean="0">
                <a:latin typeface="+mn-lt"/>
              </a:rPr>
              <a:t>poza czasem bezpłatnego nauczania</a:t>
            </a:r>
            <a:r>
              <a:rPr lang="pl-PL" sz="1900" dirty="0" smtClean="0">
                <a:latin typeface="+mn-lt"/>
              </a:rPr>
              <a:t>, wychowania i opieki, wynikającym z ustawy Prawo Oświatowe, z zastrzeżeniem, że:</a:t>
            </a:r>
          </a:p>
          <a:p>
            <a:pPr algn="just"/>
            <a:endParaRPr lang="pl-PL" sz="1900" dirty="0" smtClean="0">
              <a:latin typeface="+mn-lt"/>
            </a:endParaRPr>
          </a:p>
          <a:p>
            <a:pPr algn="just">
              <a:buFont typeface="Wingdings" pitchFamily="2" charset="2"/>
              <a:buChar char="§"/>
            </a:pPr>
            <a:r>
              <a:rPr lang="pl-PL" sz="1900" b="1" dirty="0" smtClean="0">
                <a:latin typeface="+mn-lt"/>
              </a:rPr>
              <a:t>zajęcia specjalistyczne </a:t>
            </a:r>
            <a:r>
              <a:rPr lang="pl-PL" sz="1900" dirty="0" smtClean="0">
                <a:latin typeface="+mn-lt"/>
              </a:rPr>
              <a:t>oraz </a:t>
            </a:r>
            <a:r>
              <a:rPr lang="pl-PL" sz="1900" b="1" dirty="0" smtClean="0">
                <a:latin typeface="+mn-lt"/>
              </a:rPr>
              <a:t>zajęcia w ramach wczesnego wspomagania rozwoju </a:t>
            </a:r>
            <a:r>
              <a:rPr lang="pl-PL" sz="1900" dirty="0" smtClean="0">
                <a:latin typeface="+mn-lt"/>
              </a:rPr>
              <a:t>w rozumieniu ustawy o systemie oświaty </a:t>
            </a:r>
            <a:r>
              <a:rPr lang="pl-PL" sz="1900" b="1" dirty="0" smtClean="0">
                <a:latin typeface="+mn-lt"/>
              </a:rPr>
              <a:t>mogą być realizowane także w czasie bezpłatnego nauczania</a:t>
            </a:r>
            <a:r>
              <a:rPr lang="pl-PL" sz="1900" dirty="0" smtClean="0">
                <a:latin typeface="+mn-lt"/>
              </a:rPr>
              <a:t>, wychowania i opieki </a:t>
            </a:r>
          </a:p>
          <a:p>
            <a:pPr algn="just"/>
            <a:endParaRPr lang="pl-PL" sz="1900" dirty="0" smtClean="0">
              <a:latin typeface="+mn-lt"/>
            </a:endParaRPr>
          </a:p>
          <a:p>
            <a:pPr algn="just">
              <a:buFont typeface="Wingdings" pitchFamily="2" charset="2"/>
              <a:buChar char="§"/>
            </a:pPr>
            <a:r>
              <a:rPr lang="pl-PL" sz="1900" b="1" dirty="0" smtClean="0">
                <a:latin typeface="+mn-lt"/>
              </a:rPr>
              <a:t>zajęcia stymulujące rozwój psychoruchowy </a:t>
            </a:r>
            <a:r>
              <a:rPr lang="pl-PL" sz="1900" dirty="0" smtClean="0">
                <a:latin typeface="+mn-lt"/>
              </a:rPr>
              <a:t>oraz </a:t>
            </a:r>
            <a:r>
              <a:rPr lang="pl-PL" sz="1900" b="1" dirty="0" smtClean="0">
                <a:latin typeface="+mn-lt"/>
              </a:rPr>
              <a:t>zajęcia rozwijające kompetencje społeczno-emocjonalne</a:t>
            </a:r>
            <a:r>
              <a:rPr lang="pl-PL" sz="1900" dirty="0" smtClean="0">
                <a:latin typeface="+mn-lt"/>
              </a:rPr>
              <a:t> mogą być realizowane </a:t>
            </a:r>
            <a:r>
              <a:rPr lang="pl-PL" sz="1900" b="1" dirty="0" smtClean="0">
                <a:latin typeface="+mn-lt"/>
              </a:rPr>
              <a:t>także w czasie bezpłatnego nauczania</a:t>
            </a:r>
            <a:r>
              <a:rPr lang="pl-PL" sz="1900" dirty="0" smtClean="0">
                <a:latin typeface="+mn-lt"/>
              </a:rPr>
              <a:t>, wychowania i opieki, </a:t>
            </a:r>
            <a:r>
              <a:rPr lang="pl-PL" sz="1900" b="1" dirty="0" smtClean="0">
                <a:latin typeface="+mn-lt"/>
              </a:rPr>
              <a:t>o ile wynikają z potrzeb wymagających rozszerzenia zakresu zajęć specjalistycznych oraz zajęć </a:t>
            </a:r>
            <a:br>
              <a:rPr lang="pl-PL" sz="1900" b="1" dirty="0" smtClean="0">
                <a:latin typeface="+mn-lt"/>
              </a:rPr>
            </a:br>
            <a:r>
              <a:rPr lang="pl-PL" sz="1900" b="1" dirty="0" smtClean="0">
                <a:latin typeface="+mn-lt"/>
              </a:rPr>
              <a:t>w ramach wczesnego wspomagania rozwoju</a:t>
            </a:r>
            <a:r>
              <a:rPr lang="pl-PL" sz="1900" dirty="0" smtClean="0">
                <a:latin typeface="+mn-lt"/>
              </a:rPr>
              <a:t>.</a:t>
            </a:r>
          </a:p>
          <a:p>
            <a:pPr algn="just"/>
            <a:endParaRPr lang="pl-PL" sz="1900" dirty="0" smtClean="0">
              <a:latin typeface="+mn-lt"/>
            </a:endParaRPr>
          </a:p>
          <a:p>
            <a:pPr algn="just"/>
            <a:r>
              <a:rPr lang="pl-PL" sz="1600" dirty="0" smtClean="0"/>
              <a:t> </a:t>
            </a:r>
          </a:p>
          <a:p>
            <a:r>
              <a:rPr lang="pl-PL" sz="1600" dirty="0" smtClean="0"/>
              <a:t/>
            </a:r>
            <a:br>
              <a:rPr lang="pl-PL" sz="1600" dirty="0" smtClean="0"/>
            </a:br>
            <a:endParaRPr lang="pl-PL" sz="1600" dirty="0" smtClean="0"/>
          </a:p>
          <a:p>
            <a:pPr algn="ctr"/>
            <a:endParaRPr lang="pl-PL" sz="20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 xmlns:p14="http://schemas.microsoft.com/office/powerpoint/2010/main" val="506496023"/>
      </p:ext>
    </p:extLst>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Dodatkowe zajęcia edukacyjne i specjalistyczne - warunki</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3" y="1845127"/>
            <a:ext cx="7632848" cy="4464496"/>
          </a:xfrm>
          <a:prstGeom prst="rect">
            <a:avLst/>
          </a:prstGeom>
          <a:noFill/>
        </p:spPr>
        <p:txBody>
          <a:bodyPr wrap="square" rtlCol="0">
            <a:normAutofit fontScale="55000" lnSpcReduction="20000"/>
          </a:bodyPr>
          <a:lstStyle/>
          <a:p>
            <a:pPr algn="just"/>
            <a:endParaRPr lang="pl-PL" sz="1900" b="1" dirty="0" smtClean="0">
              <a:latin typeface="+mn-lt"/>
            </a:endParaRPr>
          </a:p>
          <a:p>
            <a:pPr algn="just"/>
            <a:endParaRPr lang="pl-PL" sz="2100" dirty="0" smtClean="0">
              <a:latin typeface="+mn-lt"/>
            </a:endParaRPr>
          </a:p>
          <a:p>
            <a:pPr algn="just">
              <a:buFont typeface="Wingdings" pitchFamily="2" charset="2"/>
              <a:buChar char="ü"/>
            </a:pPr>
            <a:r>
              <a:rPr lang="pl-PL" sz="3300" dirty="0" smtClean="0">
                <a:latin typeface="+mn-lt"/>
              </a:rPr>
              <a:t>Finansowanie realizacji dodatkowych zajęć w OWP, w których zostały utworzone nowe miejsca wychowania przedszkolnego lub dostosowane do potrzeb dzieci z </a:t>
            </a:r>
            <a:r>
              <a:rPr lang="pl-PL" sz="3300" dirty="0" err="1" smtClean="0">
                <a:latin typeface="+mn-lt"/>
              </a:rPr>
              <a:t>niepełnosprawnościami</a:t>
            </a:r>
            <a:r>
              <a:rPr lang="pl-PL" sz="3300" dirty="0" smtClean="0">
                <a:latin typeface="+mn-lt"/>
              </a:rPr>
              <a:t>, odbywa się </a:t>
            </a:r>
            <a:r>
              <a:rPr lang="pl-PL" sz="3300" b="1" dirty="0" smtClean="0">
                <a:latin typeface="+mn-lt"/>
              </a:rPr>
              <a:t>przez okres nie dłuższy niż 12 miesięcy. </a:t>
            </a:r>
          </a:p>
          <a:p>
            <a:pPr algn="just"/>
            <a:endParaRPr lang="pl-PL" sz="3300" dirty="0" smtClean="0">
              <a:latin typeface="+mn-lt"/>
            </a:endParaRPr>
          </a:p>
          <a:p>
            <a:pPr algn="just">
              <a:buFont typeface="Wingdings" pitchFamily="2" charset="2"/>
              <a:buChar char="ü"/>
            </a:pPr>
            <a:r>
              <a:rPr lang="pl-PL" sz="3300" b="1" dirty="0" smtClean="0">
                <a:latin typeface="+mn-lt"/>
              </a:rPr>
              <a:t>Warunek nie dotyczy dodatkowej oferty</a:t>
            </a:r>
            <a:r>
              <a:rPr lang="pl-PL" sz="3300" dirty="0" smtClean="0">
                <a:latin typeface="+mn-lt"/>
              </a:rPr>
              <a:t> edukacyjnej </a:t>
            </a:r>
            <a:r>
              <a:rPr lang="pl-PL" sz="3300" b="1" dirty="0" smtClean="0">
                <a:latin typeface="+mn-lt"/>
              </a:rPr>
              <a:t>dla dzieci </a:t>
            </a:r>
            <a:br>
              <a:rPr lang="pl-PL" sz="3300" b="1" dirty="0" smtClean="0">
                <a:latin typeface="+mn-lt"/>
              </a:rPr>
            </a:br>
            <a:r>
              <a:rPr lang="pl-PL" sz="3300" b="1" dirty="0" smtClean="0">
                <a:latin typeface="+mn-lt"/>
              </a:rPr>
              <a:t>z </a:t>
            </a:r>
            <a:r>
              <a:rPr lang="pl-PL" sz="3300" b="1" dirty="0" err="1" smtClean="0">
                <a:latin typeface="+mn-lt"/>
              </a:rPr>
              <a:t>niepełnosprawnościami</a:t>
            </a:r>
            <a:r>
              <a:rPr lang="pl-PL" sz="3300" dirty="0" smtClean="0">
                <a:latin typeface="+mn-lt"/>
              </a:rPr>
              <a:t> tj. finansowanie dodatkowych zajęć dla dzieci </a:t>
            </a:r>
            <a:br>
              <a:rPr lang="pl-PL" sz="3300" dirty="0" smtClean="0">
                <a:latin typeface="+mn-lt"/>
              </a:rPr>
            </a:br>
            <a:r>
              <a:rPr lang="pl-PL" sz="3300" dirty="0" smtClean="0">
                <a:latin typeface="+mn-lt"/>
              </a:rPr>
              <a:t>z </a:t>
            </a:r>
            <a:r>
              <a:rPr lang="pl-PL" sz="3300" dirty="0" err="1" smtClean="0">
                <a:latin typeface="+mn-lt"/>
              </a:rPr>
              <a:t>niepełnosprawnościami</a:t>
            </a:r>
            <a:r>
              <a:rPr lang="pl-PL" sz="3300" dirty="0" smtClean="0">
                <a:latin typeface="+mn-lt"/>
              </a:rPr>
              <a:t> w OWP, w którym nie zostały utworzone nowe miejsca przedszkolne, może trwać cały okres realizacji projektu.</a:t>
            </a:r>
          </a:p>
          <a:p>
            <a:pPr algn="just"/>
            <a:endParaRPr lang="pl-PL" sz="3300" dirty="0" smtClean="0">
              <a:latin typeface="+mn-lt"/>
            </a:endParaRPr>
          </a:p>
          <a:p>
            <a:pPr algn="just">
              <a:buFont typeface="Wingdings" pitchFamily="2" charset="2"/>
              <a:buChar char="ü"/>
            </a:pPr>
            <a:r>
              <a:rPr lang="pl-PL" sz="3300" b="1" dirty="0" smtClean="0">
                <a:latin typeface="+mn-lt"/>
              </a:rPr>
              <a:t>Kwota wydatków </a:t>
            </a:r>
            <a:r>
              <a:rPr lang="pl-PL" sz="3300" dirty="0" smtClean="0">
                <a:latin typeface="+mn-lt"/>
              </a:rPr>
              <a:t>na realizację zajęć dodatkowych </a:t>
            </a:r>
            <a:r>
              <a:rPr lang="pl-PL" sz="3300" b="1" dirty="0" smtClean="0">
                <a:latin typeface="+mn-lt"/>
              </a:rPr>
              <a:t>stanowi nie więcej niż 30% kosztów bezpośrednich projektu.</a:t>
            </a:r>
            <a:r>
              <a:rPr lang="pl-PL" sz="3300" dirty="0" smtClean="0">
                <a:latin typeface="+mn-lt"/>
              </a:rPr>
              <a:t> </a:t>
            </a:r>
          </a:p>
          <a:p>
            <a:pPr algn="just">
              <a:buFont typeface="Wingdings" pitchFamily="2" charset="2"/>
              <a:buChar char="ü"/>
            </a:pPr>
            <a:endParaRPr lang="pl-PL" sz="3300" dirty="0" smtClean="0">
              <a:latin typeface="+mn-lt"/>
            </a:endParaRPr>
          </a:p>
          <a:p>
            <a:pPr algn="just">
              <a:buFont typeface="Wingdings" pitchFamily="2" charset="2"/>
              <a:buChar char="ü"/>
            </a:pPr>
            <a:r>
              <a:rPr lang="pl-PL" sz="3300" b="1" dirty="0" smtClean="0">
                <a:latin typeface="+mn-lt"/>
              </a:rPr>
              <a:t>Limit nie ma zastosowania w przypadku dodatkowej oferty edukacyjnej dla dzieci z </a:t>
            </a:r>
            <a:r>
              <a:rPr lang="pl-PL" sz="3300" b="1" dirty="0" err="1" smtClean="0">
                <a:latin typeface="+mn-lt"/>
              </a:rPr>
              <a:t>niepełnosprawnościami</a:t>
            </a:r>
            <a:r>
              <a:rPr lang="pl-PL" sz="3300" b="1" dirty="0" smtClean="0">
                <a:latin typeface="+mn-lt"/>
              </a:rPr>
              <a:t>. </a:t>
            </a:r>
          </a:p>
          <a:p>
            <a:pPr algn="just"/>
            <a:endParaRPr lang="pl-PL" sz="1700" dirty="0" smtClean="0">
              <a:latin typeface="+mn-lt"/>
            </a:endParaRPr>
          </a:p>
          <a:p>
            <a:pPr algn="just"/>
            <a:endParaRPr lang="pl-PL" sz="1900" dirty="0" smtClean="0">
              <a:latin typeface="+mn-lt"/>
            </a:endParaRPr>
          </a:p>
          <a:p>
            <a:pPr algn="just"/>
            <a:endParaRPr lang="pl-PL" sz="1900" dirty="0" smtClean="0">
              <a:latin typeface="+mn-lt"/>
            </a:endParaRPr>
          </a:p>
          <a:p>
            <a:pPr algn="just"/>
            <a:r>
              <a:rPr lang="pl-PL" sz="1600" dirty="0" smtClean="0"/>
              <a:t> </a:t>
            </a:r>
          </a:p>
          <a:p>
            <a:r>
              <a:rPr lang="pl-PL" sz="1600" dirty="0" smtClean="0"/>
              <a:t/>
            </a:r>
            <a:br>
              <a:rPr lang="pl-PL" sz="1600" dirty="0" smtClean="0"/>
            </a:br>
            <a:endParaRPr lang="pl-PL" sz="1600" dirty="0" smtClean="0"/>
          </a:p>
          <a:p>
            <a:pPr algn="ctr"/>
            <a:endParaRPr lang="pl-PL" sz="20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 xmlns:p14="http://schemas.microsoft.com/office/powerpoint/2010/main" val="506496023"/>
      </p:ext>
    </p:extLst>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000" b="1" dirty="0" smtClean="0"/>
              <a:t>Typ C - doskonalenie umiejętności, kompetencji lub kwalifikacji nauczycieli</a:t>
            </a:r>
            <a:endParaRPr lang="pl-PL" sz="20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2" y="1845127"/>
            <a:ext cx="7890907" cy="4464496"/>
          </a:xfrm>
          <a:prstGeom prst="rect">
            <a:avLst/>
          </a:prstGeom>
          <a:noFill/>
        </p:spPr>
        <p:txBody>
          <a:bodyPr wrap="square" rtlCol="0">
            <a:noAutofit/>
          </a:bodyPr>
          <a:lstStyle/>
          <a:p>
            <a:pPr algn="just"/>
            <a:r>
              <a:rPr lang="pl-PL" b="1" dirty="0" smtClean="0">
                <a:latin typeface="+mn-lt"/>
              </a:rPr>
              <a:t>Wsparcie może być realizowane zwłaszcza przez:</a:t>
            </a:r>
          </a:p>
          <a:p>
            <a:pPr algn="just"/>
            <a:endParaRPr lang="pl-PL" b="1" dirty="0" smtClean="0">
              <a:latin typeface="+mn-lt"/>
            </a:endParaRPr>
          </a:p>
          <a:p>
            <a:pPr marL="342900" lvl="0" indent="-342900" algn="just">
              <a:buFont typeface="+mj-lt"/>
              <a:buAutoNum type="alphaLcParenR"/>
            </a:pPr>
            <a:r>
              <a:rPr lang="pl-PL" sz="1400" b="1" dirty="0" smtClean="0">
                <a:latin typeface="+mn-lt"/>
              </a:rPr>
              <a:t>doradztwo, kursy, szkolenia doskonalące</a:t>
            </a:r>
            <a:r>
              <a:rPr lang="pl-PL" sz="1400" dirty="0" smtClean="0">
                <a:latin typeface="+mn-lt"/>
              </a:rPr>
              <a:t>, w tym z wykorzystaniem pracy trenerów przeszkolonych w ramach PO WER oraz </a:t>
            </a:r>
            <a:r>
              <a:rPr lang="pl-PL" sz="1400" b="1" dirty="0" smtClean="0">
                <a:latin typeface="+mn-lt"/>
              </a:rPr>
              <a:t>studia podyplomowe </a:t>
            </a:r>
            <a:r>
              <a:rPr lang="pl-PL" sz="1400" dirty="0" smtClean="0">
                <a:latin typeface="+mn-lt"/>
              </a:rPr>
              <a:t>spełniające wymogi określane w rozporządzeniu Ministra Nauki i Szkolnictwa Wyższego w sprawie standardów kształcenia przygotowującego do wykonywania zawodu nauczyciela oraz </a:t>
            </a:r>
            <a:r>
              <a:rPr lang="pl-PL" sz="1400" b="1" dirty="0" smtClean="0">
                <a:latin typeface="+mn-lt"/>
              </a:rPr>
              <a:t>inne formy podwyższenia kwalifikacji pod kątem rozwijania u dzieci w wieku przedszkolnym kompetencji kluczowych oraz właściwej postawy</a:t>
            </a:r>
            <a:r>
              <a:rPr lang="pl-PL" sz="1400" dirty="0" smtClean="0">
                <a:latin typeface="+mn-lt"/>
              </a:rPr>
              <a:t> (m.in. kreatywności, innowacyjności, pracy zespołowej, ciekawości świata), jak też </a:t>
            </a:r>
            <a:r>
              <a:rPr lang="pl-PL" sz="1400" b="1" dirty="0" smtClean="0">
                <a:latin typeface="+mn-lt"/>
              </a:rPr>
              <a:t>właściwego wykorzystania narzędzi wspierających pomoc psychologiczno-pedagogiczną</a:t>
            </a:r>
            <a:r>
              <a:rPr lang="pl-PL" sz="1400" dirty="0" smtClean="0">
                <a:latin typeface="+mn-lt"/>
              </a:rPr>
              <a:t>;</a:t>
            </a:r>
          </a:p>
          <a:p>
            <a:pPr marL="342900" lvl="0" indent="-342900" algn="just">
              <a:buFont typeface="+mj-lt"/>
              <a:buAutoNum type="alphaLcParenR"/>
            </a:pPr>
            <a:endParaRPr lang="pl-PL" sz="1400" dirty="0" smtClean="0">
              <a:latin typeface="+mn-lt"/>
            </a:endParaRPr>
          </a:p>
          <a:p>
            <a:pPr marL="342900" lvl="0" indent="-342900" algn="just">
              <a:buFont typeface="+mj-lt"/>
              <a:buAutoNum type="alphaLcParenR"/>
            </a:pPr>
            <a:r>
              <a:rPr lang="pl-PL" sz="1400" dirty="0" smtClean="0">
                <a:latin typeface="+mn-lt"/>
              </a:rPr>
              <a:t>wspieranie istniejących, budowanie nowych i moderowanie </a:t>
            </a:r>
            <a:r>
              <a:rPr lang="pl-PL" sz="1400" b="1" dirty="0" smtClean="0">
                <a:latin typeface="+mn-lt"/>
              </a:rPr>
              <a:t>sieci współpracy </a:t>
            </a:r>
            <a:br>
              <a:rPr lang="pl-PL" sz="1400" b="1" dirty="0" smtClean="0">
                <a:latin typeface="+mn-lt"/>
              </a:rPr>
            </a:br>
            <a:r>
              <a:rPr lang="pl-PL" sz="1400" b="1" dirty="0" smtClean="0">
                <a:latin typeface="+mn-lt"/>
              </a:rPr>
              <a:t>i samokształcenia nauczycieli;</a:t>
            </a:r>
          </a:p>
          <a:p>
            <a:pPr marL="342900" lvl="0" indent="-342900" algn="just">
              <a:buFont typeface="+mj-lt"/>
              <a:buAutoNum type="alphaLcParenR"/>
            </a:pPr>
            <a:endParaRPr lang="pl-PL" sz="1400" b="1" dirty="0" smtClean="0">
              <a:latin typeface="+mn-lt"/>
            </a:endParaRPr>
          </a:p>
          <a:p>
            <a:pPr marL="342900" lvl="0" indent="-342900" algn="just">
              <a:buFont typeface="+mj-lt"/>
              <a:buAutoNum type="alphaLcParenR"/>
            </a:pPr>
            <a:r>
              <a:rPr lang="pl-PL" sz="1400" b="1" dirty="0" smtClean="0">
                <a:latin typeface="+mn-lt"/>
              </a:rPr>
              <a:t>współpracę ze specjalistycznymi ośrodkami</a:t>
            </a:r>
            <a:r>
              <a:rPr lang="pl-PL" sz="1400" dirty="0" smtClean="0">
                <a:latin typeface="+mn-lt"/>
              </a:rPr>
              <a:t>, np. specjalnymi ośrodkami szkolno-wychowawczymi, poradniami psychologiczno-pedagogicznymi, ośrodkami wychowania przedszkolnego i szkołami kształcącymi dzieci i młodzież z </a:t>
            </a:r>
            <a:r>
              <a:rPr lang="pl-PL" sz="1400" dirty="0" err="1" smtClean="0">
                <a:latin typeface="+mn-lt"/>
              </a:rPr>
              <a:t>niepełnosprawnościami</a:t>
            </a:r>
            <a:r>
              <a:rPr lang="pl-PL" sz="1400" dirty="0" smtClean="0">
                <a:latin typeface="+mn-lt"/>
              </a:rPr>
              <a:t> (m.in. praktyki, staże);</a:t>
            </a:r>
          </a:p>
          <a:p>
            <a:pPr marL="342900" lvl="0" indent="-342900" algn="just">
              <a:buFont typeface="+mj-lt"/>
              <a:buAutoNum type="alphaLcParenR"/>
            </a:pPr>
            <a:endParaRPr lang="pl-PL" sz="1400" b="1" dirty="0" smtClean="0">
              <a:latin typeface="+mn-lt"/>
            </a:endParaRPr>
          </a:p>
          <a:p>
            <a:pPr marL="342900" lvl="0" indent="-342900" algn="just">
              <a:buFont typeface="+mj-lt"/>
              <a:buAutoNum type="alphaLcParenR"/>
            </a:pPr>
            <a:r>
              <a:rPr lang="pl-PL" sz="1400" b="1" dirty="0" smtClean="0">
                <a:latin typeface="+mn-lt"/>
              </a:rPr>
              <a:t>staże i praktyki </a:t>
            </a:r>
            <a:r>
              <a:rPr lang="pl-PL" sz="1400" dirty="0" smtClean="0">
                <a:latin typeface="+mn-lt"/>
              </a:rPr>
              <a:t>nauczycieli realizowane we współpracy z podmiotami z otoczenia szkoły </a:t>
            </a:r>
            <a:br>
              <a:rPr lang="pl-PL" sz="1400" dirty="0" smtClean="0">
                <a:latin typeface="+mn-lt"/>
              </a:rPr>
            </a:br>
            <a:r>
              <a:rPr lang="pl-PL" sz="1400" dirty="0" smtClean="0">
                <a:latin typeface="+mn-lt"/>
              </a:rPr>
              <a:t>lub placówki systemu oświaty albo instytucjami wspomagającymi przedszkola.</a:t>
            </a:r>
          </a:p>
          <a:p>
            <a:endParaRPr lang="pl-PL" sz="1200" dirty="0" smtClean="0">
              <a:latin typeface="+mn-lt"/>
            </a:endParaRPr>
          </a:p>
          <a:p>
            <a:pPr lvl="0" algn="just"/>
            <a:endParaRPr lang="pl-PL" sz="1200" dirty="0" smtClean="0">
              <a:latin typeface="+mn-lt"/>
            </a:endParaRPr>
          </a:p>
          <a:p>
            <a:pPr marL="342900" indent="-342900"/>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r>
              <a:rPr lang="pl-PL" sz="1200" dirty="0" smtClean="0">
                <a:latin typeface="+mn-lt"/>
              </a:rPr>
              <a:t> </a:t>
            </a:r>
          </a:p>
          <a:p>
            <a:r>
              <a:rPr lang="pl-PL" sz="1200" dirty="0" smtClean="0">
                <a:latin typeface="+mn-lt"/>
              </a:rPr>
              <a:t/>
            </a:r>
            <a:br>
              <a:rPr lang="pl-PL" sz="1200" dirty="0" smtClean="0">
                <a:latin typeface="+mn-lt"/>
              </a:rPr>
            </a:br>
            <a:endParaRPr lang="pl-PL" sz="1200" dirty="0" smtClean="0">
              <a:latin typeface="+mn-lt"/>
            </a:endParaRPr>
          </a:p>
          <a:p>
            <a:pPr algn="ctr"/>
            <a:endParaRPr lang="pl-PL" sz="1200" b="1" dirty="0" smtClean="0">
              <a:latin typeface="+mn-lt"/>
            </a:endParaRPr>
          </a:p>
          <a:p>
            <a:pPr algn="ctr"/>
            <a:endParaRPr lang="pl-PL" sz="1200" b="1" dirty="0" smtClean="0">
              <a:latin typeface="+mn-lt"/>
              <a:cs typeface="Arial" pitchFamily="34" charset="0"/>
            </a:endParaRPr>
          </a:p>
        </p:txBody>
      </p:sp>
    </p:spTree>
    <p:extLst>
      <p:ext uri="{BB962C8B-B14F-4D97-AF65-F5344CB8AC3E}">
        <p14:creationId xmlns="" xmlns:p14="http://schemas.microsoft.com/office/powerpoint/2010/main" val="506496023"/>
      </p:ext>
    </p:extLst>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Diagnoza przygotowania nauczycieli do pracy z dziećmi w wieku przedszkolnym</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2" y="1845127"/>
            <a:ext cx="7962915" cy="4464496"/>
          </a:xfrm>
          <a:prstGeom prst="rect">
            <a:avLst/>
          </a:prstGeom>
          <a:noFill/>
        </p:spPr>
        <p:txBody>
          <a:bodyPr wrap="square" rtlCol="0">
            <a:normAutofit fontScale="25000" lnSpcReduction="20000"/>
          </a:bodyPr>
          <a:lstStyle/>
          <a:p>
            <a:pPr algn="just"/>
            <a:endParaRPr lang="pl-PL" sz="6400" b="1" i="1" dirty="0" smtClean="0">
              <a:latin typeface="+mn-lt"/>
            </a:endParaRPr>
          </a:p>
          <a:p>
            <a:pPr algn="just">
              <a:buFont typeface="Wingdings" pitchFamily="2" charset="2"/>
              <a:buChar char="ü"/>
            </a:pPr>
            <a:r>
              <a:rPr lang="pl-PL" sz="7200" dirty="0" smtClean="0">
                <a:latin typeface="+mn-lt"/>
              </a:rPr>
              <a:t>dotyczyć danego </a:t>
            </a:r>
            <a:r>
              <a:rPr lang="pl-PL" sz="7200" b="1" dirty="0" smtClean="0">
                <a:latin typeface="+mn-lt"/>
              </a:rPr>
              <a:t>OWP objętego wsparciem</a:t>
            </a:r>
            <a:r>
              <a:rPr lang="pl-PL" sz="7200" dirty="0" smtClean="0">
                <a:latin typeface="+mn-lt"/>
              </a:rPr>
              <a:t>;</a:t>
            </a:r>
          </a:p>
          <a:p>
            <a:pPr algn="just">
              <a:buFont typeface="Wingdings" pitchFamily="2" charset="2"/>
              <a:buChar char="ü"/>
            </a:pPr>
            <a:endParaRPr lang="pl-PL" sz="7200" dirty="0" smtClean="0">
              <a:latin typeface="+mn-lt"/>
            </a:endParaRPr>
          </a:p>
          <a:p>
            <a:pPr algn="just">
              <a:buFont typeface="Wingdings" pitchFamily="2" charset="2"/>
              <a:buChar char="ü"/>
            </a:pPr>
            <a:r>
              <a:rPr lang="pl-PL" sz="7200" dirty="0" smtClean="0">
                <a:latin typeface="+mn-lt"/>
              </a:rPr>
              <a:t>być </a:t>
            </a:r>
            <a:r>
              <a:rPr lang="pl-PL" sz="7200" b="1" dirty="0" smtClean="0">
                <a:latin typeface="+mn-lt"/>
              </a:rPr>
              <a:t>przygotowana i przeprowadzona przez OWP</a:t>
            </a:r>
            <a:r>
              <a:rPr lang="pl-PL" sz="7200" dirty="0" smtClean="0">
                <a:latin typeface="+mn-lt"/>
              </a:rPr>
              <a:t>, szkołę, placówkę systemu oświaty lub inny podmiot prowadzący działalność o charakterze edukacyjnym lub badawczym; </a:t>
            </a:r>
          </a:p>
          <a:p>
            <a:pPr algn="just"/>
            <a:endParaRPr lang="pl-PL" sz="7200" dirty="0" smtClean="0">
              <a:latin typeface="+mn-lt"/>
            </a:endParaRPr>
          </a:p>
          <a:p>
            <a:pPr algn="just">
              <a:buFont typeface="Wingdings" pitchFamily="2" charset="2"/>
              <a:buChar char="ü"/>
            </a:pPr>
            <a:r>
              <a:rPr lang="pl-PL" sz="7200" b="1" dirty="0" smtClean="0">
                <a:latin typeface="+mn-lt"/>
              </a:rPr>
              <a:t>zatwierdzona przez organ prowadzący przed złożeniem wniosku o dofinansowanie;</a:t>
            </a:r>
          </a:p>
          <a:p>
            <a:pPr algn="just"/>
            <a:endParaRPr lang="pl-PL" sz="7200" dirty="0" smtClean="0">
              <a:latin typeface="+mn-lt"/>
            </a:endParaRPr>
          </a:p>
          <a:p>
            <a:pPr algn="just">
              <a:buFont typeface="Wingdings" pitchFamily="2" charset="2"/>
              <a:buChar char="ü"/>
            </a:pPr>
            <a:r>
              <a:rPr lang="pl-PL" sz="7200" dirty="0" smtClean="0">
                <a:latin typeface="+mn-lt"/>
              </a:rPr>
              <a:t>być </a:t>
            </a:r>
            <a:r>
              <a:rPr lang="pl-PL" sz="7200" b="1" dirty="0" smtClean="0">
                <a:latin typeface="+mn-lt"/>
              </a:rPr>
              <a:t>dostępna</a:t>
            </a:r>
            <a:r>
              <a:rPr lang="pl-PL" sz="7200" dirty="0" smtClean="0">
                <a:latin typeface="+mn-lt"/>
              </a:rPr>
              <a:t> m.in. podczas kontroli projektu przez IZ RPO WD (</a:t>
            </a:r>
            <a:r>
              <a:rPr lang="pl-PL" sz="7200" b="1" dirty="0" smtClean="0">
                <a:latin typeface="+mn-lt"/>
              </a:rPr>
              <a:t>nie jest załączana do wniosku o dofinansowanie</a:t>
            </a:r>
            <a:r>
              <a:rPr lang="pl-PL" sz="7200" dirty="0" smtClean="0">
                <a:latin typeface="+mn-lt"/>
              </a:rPr>
              <a:t>);</a:t>
            </a:r>
          </a:p>
          <a:p>
            <a:pPr algn="just"/>
            <a:endParaRPr lang="pl-PL" sz="7200" b="1" dirty="0" smtClean="0">
              <a:solidFill>
                <a:srgbClr val="FF0000"/>
              </a:solidFill>
            </a:endParaRPr>
          </a:p>
          <a:p>
            <a:pPr algn="just"/>
            <a:r>
              <a:rPr lang="pl-PL" sz="7200" b="1" dirty="0" smtClean="0">
                <a:solidFill>
                  <a:srgbClr val="FF0000"/>
                </a:solidFill>
              </a:rPr>
              <a:t>Najważniejsze wnioski z </a:t>
            </a:r>
            <a:r>
              <a:rPr lang="pl-PL" sz="7200" b="1" i="1" dirty="0" smtClean="0">
                <a:solidFill>
                  <a:srgbClr val="FF0000"/>
                </a:solidFill>
              </a:rPr>
              <a:t>Diagnozy</a:t>
            </a:r>
            <a:r>
              <a:rPr lang="pl-PL" sz="7200" b="1" dirty="0" smtClean="0">
                <a:solidFill>
                  <a:srgbClr val="FF0000"/>
                </a:solidFill>
              </a:rPr>
              <a:t> powinny być zawarte w części </a:t>
            </a:r>
            <a:r>
              <a:rPr lang="pl-PL" sz="7200" b="1" i="1" dirty="0" smtClean="0">
                <a:solidFill>
                  <a:srgbClr val="FF0000"/>
                </a:solidFill>
              </a:rPr>
              <a:t>3.1.1 Uzasadnienie potrzeby realizacji projektu</a:t>
            </a:r>
            <a:r>
              <a:rPr lang="pl-PL" sz="7200" b="1" dirty="0" smtClean="0">
                <a:solidFill>
                  <a:srgbClr val="FF0000"/>
                </a:solidFill>
              </a:rPr>
              <a:t> we wniosku o dofinansowanie. </a:t>
            </a:r>
          </a:p>
          <a:p>
            <a:pPr algn="just"/>
            <a:endParaRPr lang="pl-PL" sz="4800" dirty="0" smtClean="0">
              <a:latin typeface="+mn-lt"/>
            </a:endParaRPr>
          </a:p>
          <a:p>
            <a:pPr algn="just"/>
            <a:endParaRPr lang="pl-PL" sz="1700" dirty="0" smtClean="0">
              <a:latin typeface="+mj-lt"/>
            </a:endParaRPr>
          </a:p>
          <a:p>
            <a:pPr algn="just"/>
            <a:endParaRPr lang="pl-PL" sz="1600" dirty="0" smtClean="0">
              <a:latin typeface="+mn-lt"/>
            </a:endParaRPr>
          </a:p>
          <a:p>
            <a:pPr algn="just"/>
            <a:endParaRPr lang="pl-PL" sz="1600" dirty="0" smtClean="0">
              <a:latin typeface="+mn-lt"/>
            </a:endParaRPr>
          </a:p>
          <a:p>
            <a:pPr algn="just"/>
            <a:r>
              <a:rPr lang="pl-PL" sz="1600" dirty="0" smtClean="0"/>
              <a:t> </a:t>
            </a:r>
          </a:p>
          <a:p>
            <a:r>
              <a:rPr lang="pl-PL" sz="1600" dirty="0" smtClean="0"/>
              <a:t/>
            </a:r>
            <a:br>
              <a:rPr lang="pl-PL" sz="1600" dirty="0" smtClean="0"/>
            </a:br>
            <a:endParaRPr lang="pl-PL" sz="1600" dirty="0" smtClean="0"/>
          </a:p>
          <a:p>
            <a:pPr algn="ctr"/>
            <a:endParaRPr lang="pl-PL" sz="20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 xmlns:p14="http://schemas.microsoft.com/office/powerpoint/2010/main" val="506496023"/>
      </p:ext>
    </p:extLst>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w ramach Działania </a:t>
            </a:r>
            <a:r>
              <a:rPr lang="pl-PL" altLang="pl-PL" sz="2800" b="1" dirty="0" smtClean="0">
                <a:latin typeface="+mn-lt"/>
                <a:cs typeface="Arial" pitchFamily="34" charset="0"/>
              </a:rPr>
              <a:t>10.1</a:t>
            </a:r>
            <a:endParaRPr lang="pl-PL" altLang="pl-PL" sz="2800" b="1" dirty="0">
              <a:latin typeface="+mn-lt"/>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dirty="0">
                <a:solidFill>
                  <a:schemeClr val="tx1"/>
                </a:solidFill>
                <a:cs typeface="Arial" pitchFamily="34" charset="0"/>
              </a:rPr>
              <a:t>Instrukcja dotycząca doboru wskaźników została opisana w Załączniku nr 2 do Regulaminu konkursu</a:t>
            </a:r>
          </a:p>
          <a:p>
            <a:pPr algn="just"/>
            <a:endParaRPr lang="pl-PL" dirty="0">
              <a:solidFill>
                <a:schemeClr val="tx1"/>
              </a:solidFill>
              <a:cs typeface="Arial" pitchFamily="34" charset="0"/>
            </a:endParaRPr>
          </a:p>
          <a:p>
            <a:pPr algn="just"/>
            <a:r>
              <a:rPr lang="pl-PL" dirty="0">
                <a:solidFill>
                  <a:schemeClr val="tx1"/>
                </a:solidFill>
                <a:cs typeface="Arial" pitchFamily="34" charset="0"/>
              </a:rPr>
              <a:t>Wyróżniamy następujące rodzaje wskaźników:</a:t>
            </a:r>
          </a:p>
          <a:p>
            <a:pPr algn="just">
              <a:buFont typeface="Arial" pitchFamily="34" charset="0"/>
              <a:buChar char="•"/>
            </a:pPr>
            <a:r>
              <a:rPr lang="pl-PL" b="1" dirty="0">
                <a:solidFill>
                  <a:schemeClr val="tx1"/>
                </a:solidFill>
                <a:cs typeface="Arial" pitchFamily="34" charset="0"/>
              </a:rPr>
              <a:t>Wskaźniki programowe</a:t>
            </a:r>
            <a:r>
              <a:rPr lang="pl-PL" dirty="0">
                <a:solidFill>
                  <a:schemeClr val="tx1"/>
                </a:solidFill>
                <a:cs typeface="Arial" pitchFamily="34" charset="0"/>
              </a:rPr>
              <a:t> (</a:t>
            </a:r>
            <a:r>
              <a:rPr lang="pl-PL" u="sng" dirty="0">
                <a:solidFill>
                  <a:schemeClr val="tx1"/>
                </a:solidFill>
                <a:cs typeface="Arial" pitchFamily="34" charset="0"/>
              </a:rPr>
              <a:t>wskaźniki produktu </a:t>
            </a:r>
            <a:r>
              <a:rPr lang="pl-PL" dirty="0">
                <a:solidFill>
                  <a:schemeClr val="tx1"/>
                </a:solidFill>
                <a:cs typeface="Arial" pitchFamily="34" charset="0"/>
              </a:rPr>
              <a:t>i </a:t>
            </a:r>
            <a:r>
              <a:rPr lang="pl-PL" u="sng" dirty="0">
                <a:solidFill>
                  <a:schemeClr val="tx1"/>
                </a:solidFill>
                <a:cs typeface="Arial" pitchFamily="34" charset="0"/>
              </a:rPr>
              <a:t>wskaźniki rezultatu bezpośredniego</a:t>
            </a:r>
            <a:r>
              <a:rPr lang="pl-PL" dirty="0">
                <a:solidFill>
                  <a:schemeClr val="tx1"/>
                </a:solidFill>
                <a:cs typeface="Arial" pitchFamily="34" charset="0"/>
              </a:rPr>
              <a:t>) </a:t>
            </a:r>
          </a:p>
          <a:p>
            <a:pPr algn="just"/>
            <a:r>
              <a:rPr lang="pl-PL" dirty="0">
                <a:solidFill>
                  <a:schemeClr val="tx1"/>
                </a:solidFill>
                <a:cs typeface="Arial" pitchFamily="34" charset="0"/>
              </a:rPr>
              <a:t>– określone w RPO, wybierane z listy rozwijanej, </a:t>
            </a:r>
            <a:r>
              <a:rPr lang="pl-PL" dirty="0" smtClean="0">
                <a:solidFill>
                  <a:schemeClr val="tx1"/>
                </a:solidFill>
                <a:cs typeface="Arial" pitchFamily="34" charset="0"/>
              </a:rPr>
              <a:t>obligatoryjne</a:t>
            </a:r>
          </a:p>
          <a:p>
            <a:pPr algn="just">
              <a:buFont typeface="Arial" pitchFamily="34" charset="0"/>
              <a:buChar char="•"/>
            </a:pPr>
            <a:r>
              <a:rPr lang="pl-PL" b="1" dirty="0" smtClean="0">
                <a:solidFill>
                  <a:schemeClr val="tx1"/>
                </a:solidFill>
                <a:cs typeface="Arial" pitchFamily="34" charset="0"/>
              </a:rPr>
              <a:t>Wskaźniki horyzontalne </a:t>
            </a:r>
          </a:p>
          <a:p>
            <a:pPr algn="just"/>
            <a:r>
              <a:rPr lang="pl-PL" dirty="0" smtClean="0">
                <a:solidFill>
                  <a:schemeClr val="tx1"/>
                </a:solidFill>
                <a:cs typeface="Arial" pitchFamily="34" charset="0"/>
              </a:rPr>
              <a:t>– określone w tzw. liście WLWK (Wspólne Lista Wskaźników Kluczowych), wybierane z listy rozwijanej, obligatoryjne </a:t>
            </a:r>
            <a:endParaRPr lang="pl-PL" dirty="0">
              <a:solidFill>
                <a:schemeClr val="tx1"/>
              </a:solidFill>
              <a:cs typeface="Arial" pitchFamily="34" charset="0"/>
            </a:endParaRPr>
          </a:p>
          <a:p>
            <a:pPr algn="just">
              <a:buFont typeface="Arial" pitchFamily="34" charset="0"/>
              <a:buChar char="•"/>
            </a:pPr>
            <a:r>
              <a:rPr lang="pl-PL" b="1" dirty="0">
                <a:solidFill>
                  <a:schemeClr val="tx1"/>
                </a:solidFill>
                <a:cs typeface="Arial" pitchFamily="34" charset="0"/>
              </a:rPr>
              <a:t>Wskaźniki projektowe </a:t>
            </a:r>
          </a:p>
          <a:p>
            <a:pPr algn="just"/>
            <a:r>
              <a:rPr lang="pl-PL" dirty="0">
                <a:solidFill>
                  <a:schemeClr val="tx1"/>
                </a:solidFill>
                <a:cs typeface="Arial" pitchFamily="34" charset="0"/>
              </a:rPr>
              <a:t>– określane samodzielnie przez Wnioskodawcę, </a:t>
            </a:r>
            <a:r>
              <a:rPr lang="pl-PL" dirty="0" smtClean="0">
                <a:solidFill>
                  <a:schemeClr val="tx1"/>
                </a:solidFill>
                <a:cs typeface="Arial" pitchFamily="34" charset="0"/>
              </a:rPr>
              <a:t>nieobligatoryjne</a:t>
            </a:r>
            <a:endParaRPr lang="pl-PL" dirty="0">
              <a:solidFill>
                <a:schemeClr val="tx1"/>
              </a:solidFill>
              <a:cs typeface="Arial" pitchFamily="34" charset="0"/>
            </a:endParaRPr>
          </a:p>
        </p:txBody>
      </p:sp>
    </p:spTree>
    <p:extLst>
      <p:ext uri="{BB962C8B-B14F-4D97-AF65-F5344CB8AC3E}">
        <p14:creationId xmlns:p14="http://schemas.microsoft.com/office/powerpoint/2010/main" xmlns="" val="3728915418"/>
      </p:ext>
    </p:extLst>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smtClean="0">
                <a:latin typeface="+mn-lt"/>
                <a:cs typeface="Arial" pitchFamily="34" charset="0"/>
              </a:rPr>
              <a:t>3 wskaźniki produktu</a:t>
            </a:r>
            <a:endParaRPr lang="pl-PL" altLang="pl-PL" sz="2800" b="1" dirty="0">
              <a:latin typeface="+mn-lt"/>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27</a:t>
            </a:fld>
            <a:endParaRPr lang="pl-PL" altLang="pl-PL"/>
          </a:p>
        </p:txBody>
      </p:sp>
      <p:graphicFrame>
        <p:nvGraphicFramePr>
          <p:cNvPr id="6" name="Diagram 5"/>
          <p:cNvGraphicFramePr/>
          <p:nvPr>
            <p:extLst>
              <p:ext uri="{D42A27DB-BD31-4B8C-83A1-F6EECF244321}">
                <p14:modId xmlns=""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728915418"/>
      </p:ext>
    </p:extLst>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endParaRPr lang="pl-PL" altLang="pl-PL" sz="2800" b="1" dirty="0">
              <a:latin typeface="+mn-lt"/>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28</a:t>
            </a:fld>
            <a:endParaRPr lang="pl-PL" altLang="pl-PL"/>
          </a:p>
        </p:txBody>
      </p:sp>
      <p:graphicFrame>
        <p:nvGraphicFramePr>
          <p:cNvPr id="6" name="Diagram 5"/>
          <p:cNvGraphicFramePr/>
          <p:nvPr>
            <p:extLst>
              <p:ext uri="{D42A27DB-BD31-4B8C-83A1-F6EECF244321}">
                <p14:modId xmlns=""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728915418"/>
      </p:ext>
    </p:extLst>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smtClean="0">
                <a:latin typeface="+mn-lt"/>
                <a:cs typeface="Arial" pitchFamily="34" charset="0"/>
              </a:rPr>
              <a:t>1 Wskaźnik rezultatu bezpośredniego</a:t>
            </a:r>
            <a:endParaRPr lang="pl-PL" altLang="pl-PL" sz="2800" b="1" dirty="0">
              <a:latin typeface="+mn-lt"/>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29</a:t>
            </a:fld>
            <a:endParaRPr lang="pl-PL" altLang="pl-PL"/>
          </a:p>
        </p:txBody>
      </p:sp>
      <p:graphicFrame>
        <p:nvGraphicFramePr>
          <p:cNvPr id="6" name="Diagram 5"/>
          <p:cNvGraphicFramePr/>
          <p:nvPr>
            <p:extLst>
              <p:ext uri="{D42A27DB-BD31-4B8C-83A1-F6EECF244321}">
                <p14:modId xmlns=""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728915418"/>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0" y="1045179"/>
            <a:ext cx="9144000" cy="647548"/>
          </a:xfrm>
        </p:spPr>
        <p:txBody>
          <a:bodyPr/>
          <a:lstStyle/>
          <a:p>
            <a:r>
              <a:rPr lang="pl-PL" sz="2800" b="1" dirty="0" smtClean="0"/>
              <a:t>Kwota środków </a:t>
            </a:r>
            <a:r>
              <a:rPr lang="pl-PL" sz="2800" b="1" dirty="0" err="1" smtClean="0"/>
              <a:t>europejskich</a:t>
            </a:r>
            <a:r>
              <a:rPr lang="pl-PL" sz="2800" b="1" dirty="0" smtClean="0"/>
              <a:t> przeznaczona na konkurs</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2" y="1692727"/>
            <a:ext cx="7971299" cy="4464496"/>
          </a:xfrm>
          <a:prstGeom prst="rect">
            <a:avLst/>
          </a:prstGeom>
          <a:noFill/>
        </p:spPr>
        <p:txBody>
          <a:bodyPr wrap="square" rtlCol="0">
            <a:normAutofit/>
          </a:bodyPr>
          <a:lstStyle/>
          <a:p>
            <a:pPr marL="0" indent="0">
              <a:buNone/>
            </a:pPr>
            <a:endParaRPr lang="pl-PL" b="1" i="1" u="sng" dirty="0" smtClean="0">
              <a:latin typeface="+mn-lt"/>
            </a:endParaRPr>
          </a:p>
          <a:p>
            <a:pPr algn="ctr"/>
            <a:endParaRPr lang="pl-PL" sz="3200" b="1" u="sng" dirty="0" smtClean="0">
              <a:latin typeface="+mn-lt"/>
            </a:endParaRPr>
          </a:p>
          <a:p>
            <a:pPr marL="0" lvl="1" algn="ctr"/>
            <a:r>
              <a:rPr lang="pl-PL" sz="2800" dirty="0" smtClean="0">
                <a:latin typeface="+mn-lt"/>
              </a:rPr>
              <a:t>Konkurs nr RPDS.10.01.01-IZ.00-02-276/17</a:t>
            </a:r>
          </a:p>
          <a:p>
            <a:pPr marL="0" lvl="1" algn="ctr"/>
            <a:r>
              <a:rPr lang="pl-PL" sz="2800" dirty="0" smtClean="0">
                <a:latin typeface="+mn-lt"/>
              </a:rPr>
              <a:t>4 655 350 EUR tj. </a:t>
            </a:r>
            <a:r>
              <a:rPr lang="pl-PL" sz="2800" b="1" dirty="0" smtClean="0">
                <a:latin typeface="+mn-lt"/>
              </a:rPr>
              <a:t>19 753 581 PLN </a:t>
            </a:r>
          </a:p>
          <a:p>
            <a:pPr marL="0" lvl="1" algn="ctr"/>
            <a:endParaRPr lang="pl-PL" sz="2800" dirty="0" smtClean="0">
              <a:solidFill>
                <a:srgbClr val="FF0000"/>
              </a:solidFill>
              <a:latin typeface="+mn-lt"/>
            </a:endParaRPr>
          </a:p>
          <a:p>
            <a:pPr marL="0" lvl="1" algn="ctr"/>
            <a:endParaRPr lang="pl-PL" sz="2000" b="1" dirty="0" smtClean="0">
              <a:solidFill>
                <a:srgbClr val="FF0000"/>
              </a:solidFill>
            </a:endParaRPr>
          </a:p>
          <a:p>
            <a:endParaRPr lang="pl-PL" b="1" dirty="0">
              <a:latin typeface="+mn-lt"/>
            </a:endParaRPr>
          </a:p>
          <a:p>
            <a:endParaRPr lang="pl-PL" sz="20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 xmlns:p14="http://schemas.microsoft.com/office/powerpoint/2010/main" val="3669518987"/>
      </p:ext>
    </p:extLst>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30</a:t>
            </a:fld>
            <a:endParaRPr lang="pl-PL" altLang="pl-PL"/>
          </a:p>
        </p:txBody>
      </p:sp>
      <p:sp>
        <p:nvSpPr>
          <p:cNvPr id="7" name="Prostokąt zaokrąglony 6"/>
          <p:cNvSpPr/>
          <p:nvPr/>
        </p:nvSpPr>
        <p:spPr>
          <a:xfrm>
            <a:off x="179512" y="1844824"/>
            <a:ext cx="8713788" cy="4464040"/>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323528" y="1700808"/>
            <a:ext cx="8569772" cy="4464496"/>
          </a:xfrm>
          <a:prstGeom prst="rect">
            <a:avLst/>
          </a:prstGeom>
          <a:noFill/>
        </p:spPr>
        <p:txBody>
          <a:bodyPr wrap="square" rtlCol="0">
            <a:normAutofit lnSpcReduction="10000"/>
          </a:bodyPr>
          <a:lstStyle/>
          <a:p>
            <a:pPr algn="ctr"/>
            <a:endParaRPr lang="pl-PL" sz="2000" b="1" dirty="0">
              <a:latin typeface="+mn-lt"/>
              <a:cs typeface="Arial" pitchFamily="34" charset="0"/>
            </a:endParaRPr>
          </a:p>
          <a:p>
            <a:pPr algn="just"/>
            <a:r>
              <a:rPr lang="pl-PL" sz="1600" dirty="0" smtClean="0">
                <a:latin typeface="+mn-lt"/>
              </a:rPr>
              <a:t>Wnioskodawca zobowiązany jest wybrać i monitorować (bez konieczności podawania wartości docelowej większej od 0) </a:t>
            </a:r>
            <a:r>
              <a:rPr lang="pl-PL" sz="1600" b="1" u="sng" dirty="0" smtClean="0">
                <a:latin typeface="+mn-lt"/>
              </a:rPr>
              <a:t>wszystkie</a:t>
            </a:r>
            <a:r>
              <a:rPr lang="pl-PL" sz="1600" b="1" dirty="0" smtClean="0">
                <a:latin typeface="+mn-lt"/>
              </a:rPr>
              <a:t> </a:t>
            </a:r>
            <a:r>
              <a:rPr lang="pl-PL" sz="1600" dirty="0" smtClean="0">
                <a:latin typeface="+mn-lt"/>
              </a:rPr>
              <a:t>wspólne wskaźniki produktu z listy WLWK (Wspólna Lista </a:t>
            </a:r>
            <a:r>
              <a:rPr lang="pl-PL" sz="1600" dirty="0">
                <a:latin typeface="+mn-lt"/>
              </a:rPr>
              <a:t>W</a:t>
            </a:r>
            <a:r>
              <a:rPr lang="pl-PL" sz="1600" dirty="0" smtClean="0">
                <a:latin typeface="+mn-lt"/>
              </a:rPr>
              <a:t>skaźników Kluczowych, stanowiąca załącznik nr 2 do „</a:t>
            </a:r>
            <a:r>
              <a:rPr lang="pl-PL" sz="1600" i="1" dirty="0" smtClean="0">
                <a:latin typeface="+mn-lt"/>
              </a:rPr>
              <a:t>Wytycznych w zakresie monitorowania postępu rzeczowego realizacji programów operacyjnych na lata 2014 – 2020</a:t>
            </a:r>
            <a:r>
              <a:rPr lang="pl-PL" sz="1600" dirty="0" smtClean="0">
                <a:latin typeface="+mn-lt"/>
              </a:rPr>
              <a:t>”) tj.</a:t>
            </a:r>
          </a:p>
          <a:p>
            <a:pPr algn="just"/>
            <a:endParaRPr lang="pl-PL" sz="1600" dirty="0">
              <a:latin typeface="+mn-lt"/>
            </a:endParaRPr>
          </a:p>
          <a:p>
            <a:pPr marL="285750" lvl="0" indent="-285750" algn="just">
              <a:buFont typeface="Arial" panose="020B0604020202020204" pitchFamily="34" charset="0"/>
              <a:buChar char="•"/>
            </a:pPr>
            <a:r>
              <a:rPr lang="pl-PL" sz="1600" b="1" dirty="0">
                <a:latin typeface="+mn-lt"/>
              </a:rPr>
              <a:t>Liczba obiektów dostosowanych do potrzeb osób z niepełnosprawnościami</a:t>
            </a:r>
            <a:r>
              <a:rPr lang="pl-PL" sz="1600" b="1" dirty="0" smtClean="0">
                <a:latin typeface="+mn-lt"/>
              </a:rPr>
              <a:t>;</a:t>
            </a:r>
          </a:p>
          <a:p>
            <a:pPr marL="285750" lvl="0" indent="-285750" algn="just">
              <a:buFont typeface="Arial" panose="020B0604020202020204" pitchFamily="34" charset="0"/>
              <a:buChar char="•"/>
            </a:pPr>
            <a:endParaRPr lang="pl-PL" sz="1600" b="1" dirty="0">
              <a:latin typeface="+mn-lt"/>
            </a:endParaRPr>
          </a:p>
          <a:p>
            <a:pPr marL="285750" lvl="0" indent="-285750" algn="just">
              <a:buFont typeface="Arial" panose="020B0604020202020204" pitchFamily="34" charset="0"/>
              <a:buChar char="•"/>
            </a:pPr>
            <a:r>
              <a:rPr lang="pl-PL" sz="1600" b="1" dirty="0">
                <a:latin typeface="+mn-lt"/>
              </a:rPr>
              <a:t>Liczba osób objętych szkoleniami/doradztwem w zakresie kompetencji cyfrowych</a:t>
            </a:r>
            <a:r>
              <a:rPr lang="pl-PL" sz="1600" b="1" dirty="0" smtClean="0">
                <a:latin typeface="+mn-lt"/>
              </a:rPr>
              <a:t>;</a:t>
            </a:r>
          </a:p>
          <a:p>
            <a:pPr marL="285750" lvl="0" indent="-285750" algn="just">
              <a:buFont typeface="Arial" panose="020B0604020202020204" pitchFamily="34" charset="0"/>
              <a:buChar char="•"/>
            </a:pPr>
            <a:endParaRPr lang="pl-PL" sz="1600" b="1" dirty="0">
              <a:latin typeface="+mn-lt"/>
            </a:endParaRPr>
          </a:p>
          <a:p>
            <a:pPr marL="285750" lvl="0" indent="-285750" algn="just">
              <a:buFont typeface="Arial" panose="020B0604020202020204" pitchFamily="34" charset="0"/>
              <a:buChar char="•"/>
            </a:pPr>
            <a:r>
              <a:rPr lang="pl-PL" sz="1600" b="1" dirty="0">
                <a:latin typeface="+mn-lt"/>
              </a:rPr>
              <a:t>Liczba projektów, w których sfinansowano koszty racjonalnych usprawnień dla osób z </a:t>
            </a:r>
            <a:r>
              <a:rPr lang="pl-PL" sz="1600" b="1" dirty="0" err="1">
                <a:latin typeface="+mn-lt"/>
              </a:rPr>
              <a:t>niepełnosprawnościami</a:t>
            </a:r>
            <a:r>
              <a:rPr lang="pl-PL" sz="1600" b="1" dirty="0" smtClean="0">
                <a:latin typeface="+mn-lt"/>
              </a:rPr>
              <a:t>;</a:t>
            </a:r>
          </a:p>
          <a:p>
            <a:pPr marL="285750" lvl="0" indent="-285750" algn="just">
              <a:buFont typeface="Arial" panose="020B0604020202020204" pitchFamily="34" charset="0"/>
              <a:buChar char="•"/>
            </a:pPr>
            <a:endParaRPr lang="pl-PL" sz="1600" b="1" dirty="0" smtClean="0">
              <a:latin typeface="+mn-lt"/>
            </a:endParaRPr>
          </a:p>
          <a:p>
            <a:pPr marL="285750" lvl="0" indent="-285750" algn="just">
              <a:buFont typeface="Arial" panose="020B0604020202020204" pitchFamily="34" charset="0"/>
              <a:buChar char="•"/>
            </a:pPr>
            <a:r>
              <a:rPr lang="pl-PL" sz="1600" b="1" dirty="0" smtClean="0">
                <a:latin typeface="+mn-lt"/>
              </a:rPr>
              <a:t>Liczba podmiotów wykorzystujących technologie informacyjno-komunikacyjne.</a:t>
            </a:r>
          </a:p>
          <a:p>
            <a:pPr marL="285750" lvl="0" indent="-285750" algn="just">
              <a:buFont typeface="Arial" panose="020B0604020202020204" pitchFamily="34" charset="0"/>
              <a:buChar char="•"/>
            </a:pPr>
            <a:endParaRPr lang="pl-PL" sz="1600" b="1" dirty="0"/>
          </a:p>
          <a:p>
            <a:pPr marL="285750" lvl="0" indent="-285750" algn="just">
              <a:buFont typeface="Arial" panose="020B0604020202020204" pitchFamily="34" charset="0"/>
              <a:buChar char="•"/>
            </a:pPr>
            <a:endParaRPr lang="pl-PL" sz="1600" b="1" dirty="0" smtClean="0"/>
          </a:p>
          <a:p>
            <a:pPr algn="just"/>
            <a:r>
              <a:rPr lang="pl-PL" sz="1600" dirty="0">
                <a:latin typeface="+mn-lt"/>
                <a:cs typeface="Arial" pitchFamily="34" charset="0"/>
              </a:rPr>
              <a:t>Szczegółowe informacje znajdują się w Załączniku nr 2 do Regulaminu </a:t>
            </a:r>
            <a:r>
              <a:rPr lang="pl-PL" sz="1600" dirty="0" smtClean="0">
                <a:latin typeface="+mn-lt"/>
                <a:cs typeface="Arial" pitchFamily="34" charset="0"/>
              </a:rPr>
              <a:t>konkursu </a:t>
            </a:r>
            <a:r>
              <a:rPr lang="pl-PL" sz="1600" dirty="0">
                <a:latin typeface="+mn-lt"/>
                <a:cs typeface="Arial" pitchFamily="34" charset="0"/>
              </a:rPr>
              <a:t>„Wskaźniki możliwe do zastosowania w ramach konkursów</a:t>
            </a:r>
            <a:r>
              <a:rPr lang="pl-PL" sz="1600" dirty="0" smtClean="0">
                <a:cs typeface="Arial" pitchFamily="34" charset="0"/>
              </a:rPr>
              <a:t>”. </a:t>
            </a:r>
            <a:endParaRPr lang="pl-PL" sz="1600" dirty="0">
              <a:cs typeface="Arial" pitchFamily="34" charset="0"/>
            </a:endParaRPr>
          </a:p>
          <a:p>
            <a:pPr marL="285750" lvl="0" indent="-285750">
              <a:buFont typeface="Arial" panose="020B0604020202020204" pitchFamily="34" charset="0"/>
              <a:buChar char="•"/>
            </a:pPr>
            <a:endParaRPr lang="pl-PL" sz="1600" b="1" dirty="0"/>
          </a:p>
          <a:p>
            <a:endParaRPr lang="pl-PL" sz="1600" dirty="0" smtClean="0">
              <a:latin typeface="+mn-lt"/>
            </a:endParaRPr>
          </a:p>
        </p:txBody>
      </p:sp>
      <p:sp>
        <p:nvSpPr>
          <p:cNvPr id="9" name="Prostokąt 8"/>
          <p:cNvSpPr/>
          <p:nvPr/>
        </p:nvSpPr>
        <p:spPr>
          <a:xfrm>
            <a:off x="0" y="1268760"/>
            <a:ext cx="8964488" cy="400110"/>
          </a:xfrm>
          <a:prstGeom prst="rect">
            <a:avLst/>
          </a:prstGeom>
        </p:spPr>
        <p:txBody>
          <a:bodyPr wrap="square">
            <a:spAutoFit/>
          </a:bodyPr>
          <a:lstStyle/>
          <a:p>
            <a:pPr algn="ctr" eaLnBrk="1" hangingPunct="1"/>
            <a:r>
              <a:rPr lang="pl-PL" altLang="pl-PL" sz="2000" b="1" dirty="0" smtClean="0">
                <a:latin typeface="+mn-lt"/>
                <a:cs typeface="Arial" pitchFamily="34" charset="0"/>
              </a:rPr>
              <a:t>4 WSKAŹNIKI HORYZONTALNE – WSPÓLNE WSKAŹNIKI PRODUKTU Z LISTY WLWK</a:t>
            </a:r>
          </a:p>
        </p:txBody>
      </p:sp>
    </p:spTree>
    <p:extLst>
      <p:ext uri="{BB962C8B-B14F-4D97-AF65-F5344CB8AC3E}">
        <p14:creationId xmlns:p14="http://schemas.microsoft.com/office/powerpoint/2010/main" xmlns="" val="1656611904"/>
      </p:ext>
    </p:extLst>
  </p:cSld>
  <p:clrMapOvr>
    <a:masterClrMapping/>
  </p:clrMapOvr>
  <p:transition spd="med">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projektowe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dirty="0">
                <a:solidFill>
                  <a:schemeClr val="tx1"/>
                </a:solidFill>
              </a:rPr>
              <a:t>Wnioskodawca może samodzielnie określić inne, dodatkowe wskaźniki </a:t>
            </a:r>
            <a:r>
              <a:rPr lang="pl-PL" b="1" dirty="0">
                <a:solidFill>
                  <a:schemeClr val="tx1"/>
                </a:solidFill>
              </a:rPr>
              <a:t>specyficzne dla danego projektu</a:t>
            </a:r>
            <a:r>
              <a:rPr lang="pl-PL" dirty="0">
                <a:solidFill>
                  <a:schemeClr val="tx1"/>
                </a:solidFill>
              </a:rPr>
              <a:t>, o ile będzie to niezbędne dla prawidłowej realizacji projektu. </a:t>
            </a:r>
          </a:p>
          <a:p>
            <a:pPr algn="just"/>
            <a:endParaRPr lang="pl-PL" dirty="0">
              <a:solidFill>
                <a:schemeClr val="tx1"/>
              </a:solidFill>
            </a:endParaRPr>
          </a:p>
          <a:p>
            <a:pPr algn="just"/>
            <a:r>
              <a:rPr lang="pl-PL" dirty="0">
                <a:solidFill>
                  <a:schemeClr val="tx1"/>
                </a:solidFill>
              </a:rPr>
              <a:t>Wskaźniki projektowe dla projektu muszą nosić </a:t>
            </a:r>
            <a:r>
              <a:rPr lang="pl-PL" b="1" dirty="0">
                <a:solidFill>
                  <a:schemeClr val="tx1"/>
                </a:solidFill>
              </a:rPr>
              <a:t>inne nazwy </a:t>
            </a:r>
            <a:r>
              <a:rPr lang="pl-PL" dirty="0">
                <a:solidFill>
                  <a:schemeClr val="tx1"/>
                </a:solidFill>
              </a:rPr>
              <a:t>niż ww. wskaźniki programowe (wskaźniki produktu i wskaźniki rezultatu) i mieć </a:t>
            </a:r>
            <a:r>
              <a:rPr lang="pl-PL" b="1" dirty="0">
                <a:solidFill>
                  <a:schemeClr val="tx1"/>
                </a:solidFill>
              </a:rPr>
              <a:t>inną definicję wskaźnika.</a:t>
            </a:r>
          </a:p>
          <a:p>
            <a:pPr algn="just"/>
            <a:endParaRPr lang="pl-PL" dirty="0"/>
          </a:p>
          <a:p>
            <a:pPr algn="just"/>
            <a:r>
              <a:rPr lang="pl-PL" dirty="0">
                <a:solidFill>
                  <a:schemeClr val="tx1"/>
                </a:solidFill>
              </a:rPr>
              <a:t>Dla wszystkich wskaźników uwzględnionych we wniosku o dofinansowanie należy określić </a:t>
            </a:r>
            <a:r>
              <a:rPr lang="pl-PL" b="1" dirty="0">
                <a:solidFill>
                  <a:schemeClr val="tx1"/>
                </a:solidFill>
              </a:rPr>
              <a:t>wartości bazowe </a:t>
            </a:r>
            <a:r>
              <a:rPr lang="pl-PL" dirty="0">
                <a:solidFill>
                  <a:schemeClr val="tx1"/>
                </a:solidFill>
              </a:rPr>
              <a:t>(czyli przed rozpoczęciem realizacji projektu) oraz </a:t>
            </a:r>
            <a:r>
              <a:rPr lang="pl-PL" b="1" dirty="0">
                <a:solidFill>
                  <a:schemeClr val="tx1"/>
                </a:solidFill>
              </a:rPr>
              <a:t>wartości docelowe</a:t>
            </a:r>
            <a:r>
              <a:rPr lang="pl-PL" dirty="0">
                <a:solidFill>
                  <a:schemeClr val="tx1"/>
                </a:solidFill>
              </a:rPr>
              <a:t>, których osiągnięcie będzie uznane za zrealizowanie celu projektu. </a:t>
            </a:r>
            <a:r>
              <a:rPr lang="pl-PL" b="1" dirty="0">
                <a:solidFill>
                  <a:schemeClr val="tx1"/>
                </a:solidFill>
              </a:rPr>
              <a:t> </a:t>
            </a:r>
            <a:endParaRPr lang="pl-PL" b="1" dirty="0">
              <a:solidFill>
                <a:schemeClr val="tx1"/>
              </a:solidFill>
              <a:cs typeface="Arial" pitchFamily="34" charset="0"/>
            </a:endParaRPr>
          </a:p>
        </p:txBody>
      </p:sp>
    </p:spTree>
    <p:extLst>
      <p:ext uri="{BB962C8B-B14F-4D97-AF65-F5344CB8AC3E}">
        <p14:creationId xmlns:p14="http://schemas.microsoft.com/office/powerpoint/2010/main" xmlns="" val="3728915418"/>
      </p:ext>
    </p:extLst>
  </p:cSld>
  <p:clrMapOvr>
    <a:masterClrMapping/>
  </p:clrMapOvr>
  <p:transition spd="med">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800" b="1" dirty="0" smtClean="0">
                <a:latin typeface="+mn-lt"/>
                <a:cs typeface="Arial" pitchFamily="34" charset="0"/>
              </a:rPr>
              <a:t>3 kryteria dostępu</a:t>
            </a:r>
            <a:endParaRPr lang="pl-PL" sz="28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67544" y="1648850"/>
            <a:ext cx="8064896" cy="4464496"/>
          </a:xfrm>
          <a:prstGeom prst="rect">
            <a:avLst/>
          </a:prstGeom>
          <a:noFill/>
        </p:spPr>
        <p:txBody>
          <a:bodyPr wrap="square" rtlCol="0">
            <a:normAutofit/>
          </a:bodyPr>
          <a:lstStyle/>
          <a:p>
            <a:pPr algn="ctr"/>
            <a:endParaRPr lang="pl-PL" sz="2000" b="1" dirty="0" smtClean="0">
              <a:latin typeface="+mn-lt"/>
              <a:cs typeface="Arial" pitchFamily="34" charset="0"/>
            </a:endParaRPr>
          </a:p>
          <a:p>
            <a:pPr marL="342900" indent="-342900"/>
            <a:r>
              <a:rPr lang="pl-PL" sz="1600" b="1" u="sng" dirty="0" smtClean="0">
                <a:latin typeface="+mn-lt"/>
              </a:rPr>
              <a:t>1. Kryterium liczby wniosków</a:t>
            </a:r>
            <a:endParaRPr lang="pl-PL" sz="1600" b="1" u="sng" dirty="0">
              <a:latin typeface="+mn-lt"/>
            </a:endParaRPr>
          </a:p>
          <a:p>
            <a:endParaRPr lang="pl-PL" sz="1600" dirty="0" smtClean="0">
              <a:latin typeface="+mn-lt"/>
            </a:endParaRPr>
          </a:p>
          <a:p>
            <a:r>
              <a:rPr lang="pl-PL" sz="1600" b="1" dirty="0" smtClean="0">
                <a:latin typeface="+mn-lt"/>
              </a:rPr>
              <a:t>Czy dany podmiot występuje maksymalnie w 2 projektach złożonych w danym naborze jako samodzielny Wnioskodawca, lider i Partner w projekcie?</a:t>
            </a:r>
          </a:p>
          <a:p>
            <a:pPr algn="just"/>
            <a:endParaRPr lang="pl-PL" sz="1600" b="1" dirty="0" smtClean="0">
              <a:latin typeface="+mn-lt"/>
            </a:endParaRPr>
          </a:p>
          <a:p>
            <a:endParaRPr lang="pl-PL" sz="1600" b="1" dirty="0">
              <a:latin typeface="+mn-lt"/>
            </a:endParaRPr>
          </a:p>
          <a:p>
            <a:r>
              <a:rPr lang="pl-PL" sz="1600" dirty="0" smtClean="0">
                <a:solidFill>
                  <a:schemeClr val="accent1"/>
                </a:solidFill>
                <a:latin typeface="+mn-lt"/>
              </a:rPr>
              <a:t>Tak/Nie </a:t>
            </a:r>
          </a:p>
          <a:p>
            <a:r>
              <a:rPr lang="pl-PL" sz="1600" dirty="0" smtClean="0">
                <a:solidFill>
                  <a:schemeClr val="accent1"/>
                </a:solidFill>
                <a:latin typeface="+mn-lt"/>
              </a:rPr>
              <a:t>(niespełnienie kryterium oznacza odrzucenie projektu)</a:t>
            </a:r>
            <a:endParaRPr lang="pl-PL" sz="2000" b="1" dirty="0">
              <a:solidFill>
                <a:schemeClr val="accent1"/>
              </a:solidFill>
              <a:latin typeface="+mn-lt"/>
            </a:endParaRPr>
          </a:p>
          <a:p>
            <a:pPr lvl="0"/>
            <a:endParaRPr lang="pl-PL" sz="1600" dirty="0">
              <a:latin typeface="+mn-lt"/>
            </a:endParaRPr>
          </a:p>
          <a:p>
            <a:pPr marL="285750" indent="-285750" algn="just">
              <a:buFontTx/>
              <a:buChar char="-"/>
            </a:pPr>
            <a:endParaRPr lang="pl-PL" sz="1600" b="1" dirty="0" smtClean="0">
              <a:latin typeface="+mn-lt"/>
            </a:endParaRPr>
          </a:p>
          <a:p>
            <a:endParaRPr lang="pl-PL" sz="1600" b="1" dirty="0" smtClean="0">
              <a:latin typeface="+mn-lt"/>
            </a:endParaRPr>
          </a:p>
        </p:txBody>
      </p:sp>
    </p:spTree>
    <p:extLst>
      <p:ext uri="{BB962C8B-B14F-4D97-AF65-F5344CB8AC3E}">
        <p14:creationId xmlns="" xmlns:p14="http://schemas.microsoft.com/office/powerpoint/2010/main" val="1924434768"/>
      </p:ext>
    </p:extLst>
  </p:cSld>
  <p:clrMapOvr>
    <a:masterClrMapping/>
  </p:clrMapOvr>
  <p:transition spd="med">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800" b="1" dirty="0" smtClean="0">
                <a:latin typeface="+mn-lt"/>
                <a:cs typeface="Arial" pitchFamily="34" charset="0"/>
              </a:rPr>
              <a:t>kryteria dostępu </a:t>
            </a:r>
            <a:r>
              <a:rPr lang="pl-PL" altLang="pl-PL" sz="2800" b="1" dirty="0" err="1" smtClean="0">
                <a:latin typeface="+mn-lt"/>
                <a:cs typeface="Arial" pitchFamily="34" charset="0"/>
              </a:rPr>
              <a:t>cd</a:t>
            </a:r>
            <a:r>
              <a:rPr lang="pl-PL" altLang="pl-PL" sz="2800" b="1" dirty="0" smtClean="0">
                <a:latin typeface="+mn-lt"/>
                <a:cs typeface="Arial" pitchFamily="34" charset="0"/>
              </a:rPr>
              <a:t>.</a:t>
            </a:r>
            <a:endParaRPr lang="pl-PL" sz="28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67544" y="1648850"/>
            <a:ext cx="8064896" cy="4464496"/>
          </a:xfrm>
          <a:prstGeom prst="rect">
            <a:avLst/>
          </a:prstGeom>
          <a:noFill/>
        </p:spPr>
        <p:txBody>
          <a:bodyPr wrap="square" rtlCol="0">
            <a:normAutofit fontScale="92500" lnSpcReduction="20000"/>
          </a:bodyPr>
          <a:lstStyle/>
          <a:p>
            <a:pPr algn="ctr"/>
            <a:endParaRPr lang="pl-PL" sz="2000" b="1" dirty="0" smtClean="0">
              <a:latin typeface="+mn-lt"/>
              <a:cs typeface="Arial" pitchFamily="34" charset="0"/>
            </a:endParaRPr>
          </a:p>
          <a:p>
            <a:pPr marL="342900" indent="-342900"/>
            <a:r>
              <a:rPr lang="pl-PL" sz="1600" b="1" u="sng" dirty="0" smtClean="0">
                <a:latin typeface="+mn-lt"/>
              </a:rPr>
              <a:t>2. Kryterium biura projektu</a:t>
            </a:r>
          </a:p>
          <a:p>
            <a:endParaRPr lang="pl-PL" sz="1600" b="1" dirty="0">
              <a:latin typeface="+mn-lt"/>
            </a:endParaRPr>
          </a:p>
          <a:p>
            <a:r>
              <a:rPr lang="pl-PL" sz="1600" b="1" dirty="0" smtClean="0">
                <a:latin typeface="+mn-lt"/>
              </a:rPr>
              <a:t>Czy Wnioskodawca (lider) w okresie realizacji projektu posiada siedzibę lub będzie prowadził biuro projektu na terenie województwa dolnośląskiego?</a:t>
            </a:r>
          </a:p>
          <a:p>
            <a:pPr algn="just"/>
            <a:endParaRPr lang="pl-PL" sz="1600" b="1" dirty="0" smtClean="0">
              <a:latin typeface="+mn-lt"/>
            </a:endParaRPr>
          </a:p>
          <a:p>
            <a:endParaRPr lang="pl-PL" sz="1600" b="1" dirty="0">
              <a:latin typeface="+mn-lt"/>
            </a:endParaRPr>
          </a:p>
          <a:p>
            <a:pPr algn="just"/>
            <a:r>
              <a:rPr lang="pl-PL" sz="1600" dirty="0" smtClean="0">
                <a:latin typeface="+mn-lt"/>
              </a:rPr>
              <a:t>Realizacja projektu przez beneficjentów prowadzących działalność na terenie województwa dolnośląskiego lub posiadających biuro projektu na terenie województwa dolnośląskiego jest uzasadniona regionalnym/lokalnym charakterem wsparcia oraz pozytywnie wpłynie na efektywność realizacji projektu. Posiadanie biura projektu na terenie województwa dolnośląskiego ma na celu umożliwienie dostępu do pełnej dokumentacji wdrażanego projektu oraz zapewnienie uczestnikom projektu możliwości osobistego kontaktu z kadrą projektu. Kryterium zostanie zweryfikowane na podstawie zapisów we wniosku o dofinansowanie projektu. </a:t>
            </a:r>
            <a:r>
              <a:rPr lang="pl-PL" sz="1600" b="1" dirty="0" smtClean="0">
                <a:latin typeface="+mn-lt"/>
              </a:rPr>
              <a:t>Fakt posiadania siedziby na terenie województwa dolnośląskiego zostanie zweryfikowany na podstawie części 2.8 wniosku o dofinansowanie.</a:t>
            </a:r>
            <a:r>
              <a:rPr lang="pl-PL" sz="1600" dirty="0" smtClean="0">
                <a:latin typeface="+mn-lt"/>
              </a:rPr>
              <a:t> W przypadku braku posiadania przez Wnioskodawcę (lidera) siedziby na terenie woj. dolnośląskiego,  </a:t>
            </a:r>
            <a:r>
              <a:rPr lang="pl-PL" sz="1600" b="1" dirty="0" smtClean="0">
                <a:latin typeface="+mn-lt"/>
              </a:rPr>
              <a:t>Wnioskodawca jest zobowiązany wpisać do treści wniosku oświadczenie, że będzie prowadził biuro projektu na terenie województwa dolnośląskiego. </a:t>
            </a:r>
          </a:p>
          <a:p>
            <a:pPr algn="just"/>
            <a:endParaRPr lang="pl-PL" sz="1600" dirty="0" smtClean="0">
              <a:latin typeface="+mn-lt"/>
            </a:endParaRPr>
          </a:p>
          <a:p>
            <a:r>
              <a:rPr lang="pl-PL" sz="1600" dirty="0" smtClean="0">
                <a:solidFill>
                  <a:schemeClr val="accent1"/>
                </a:solidFill>
                <a:latin typeface="+mn-lt"/>
              </a:rPr>
              <a:t>Tak/Nie</a:t>
            </a:r>
          </a:p>
          <a:p>
            <a:r>
              <a:rPr lang="pl-PL" sz="1600" dirty="0" smtClean="0">
                <a:solidFill>
                  <a:schemeClr val="accent1"/>
                </a:solidFill>
                <a:latin typeface="+mn-lt"/>
              </a:rPr>
              <a:t>Dopuszcza się jednokrotne skierowanie projektu do poprawy/uzupełnienia w zakresie skutkującym jego spełnieniem. Niespełnienie kryterium po wezwaniu do uzupełnienia/ poprawy skutkuje jego odrzuceniem</a:t>
            </a:r>
            <a:endParaRPr lang="pl-PL" sz="1600" b="1" dirty="0">
              <a:solidFill>
                <a:schemeClr val="accent1"/>
              </a:solidFill>
              <a:latin typeface="+mn-lt"/>
            </a:endParaRPr>
          </a:p>
          <a:p>
            <a:pPr lvl="0"/>
            <a:endParaRPr lang="pl-PL" sz="1600" dirty="0">
              <a:latin typeface="+mn-lt"/>
            </a:endParaRPr>
          </a:p>
          <a:p>
            <a:pPr marL="285750" indent="-285750" algn="just">
              <a:buFontTx/>
              <a:buChar char="-"/>
            </a:pPr>
            <a:endParaRPr lang="pl-PL" sz="1600" b="1" dirty="0" smtClean="0">
              <a:latin typeface="+mn-lt"/>
            </a:endParaRPr>
          </a:p>
          <a:p>
            <a:endParaRPr lang="pl-PL" sz="1600" b="1" dirty="0" smtClean="0">
              <a:latin typeface="+mn-lt"/>
            </a:endParaRPr>
          </a:p>
        </p:txBody>
      </p:sp>
    </p:spTree>
    <p:extLst>
      <p:ext uri="{BB962C8B-B14F-4D97-AF65-F5344CB8AC3E}">
        <p14:creationId xmlns="" xmlns:p14="http://schemas.microsoft.com/office/powerpoint/2010/main" val="1924434768"/>
      </p:ext>
    </p:extLst>
  </p:cSld>
  <p:clrMapOvr>
    <a:masterClrMapping/>
  </p:clrMapOvr>
  <p:transition spd="med">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800" b="1" dirty="0" smtClean="0">
                <a:latin typeface="+mn-lt"/>
                <a:cs typeface="Arial" pitchFamily="34" charset="0"/>
              </a:rPr>
              <a:t>kryteria dostępu </a:t>
            </a:r>
            <a:r>
              <a:rPr lang="pl-PL" altLang="pl-PL" sz="2800" b="1" dirty="0" err="1" smtClean="0">
                <a:latin typeface="+mn-lt"/>
                <a:cs typeface="Arial" pitchFamily="34" charset="0"/>
              </a:rPr>
              <a:t>cd</a:t>
            </a:r>
            <a:r>
              <a:rPr lang="pl-PL" altLang="pl-PL" sz="2800" b="1" dirty="0" smtClean="0">
                <a:latin typeface="+mn-lt"/>
                <a:cs typeface="Arial" pitchFamily="34" charset="0"/>
              </a:rPr>
              <a:t>.</a:t>
            </a:r>
            <a:endParaRPr lang="pl-PL" sz="28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67544" y="1648850"/>
            <a:ext cx="7992888" cy="4464496"/>
          </a:xfrm>
          <a:prstGeom prst="rect">
            <a:avLst/>
          </a:prstGeom>
          <a:noFill/>
        </p:spPr>
        <p:txBody>
          <a:bodyPr wrap="square" rtlCol="0">
            <a:normAutofit/>
          </a:bodyPr>
          <a:lstStyle/>
          <a:p>
            <a:pPr algn="ctr"/>
            <a:endParaRPr lang="pl-PL" sz="2000" b="1" dirty="0" smtClean="0">
              <a:latin typeface="+mn-lt"/>
              <a:cs typeface="Arial" pitchFamily="34" charset="0"/>
            </a:endParaRPr>
          </a:p>
          <a:p>
            <a:pPr marL="342900" indent="-342900"/>
            <a:r>
              <a:rPr lang="pl-PL" sz="1700" b="1" u="sng" dirty="0" smtClean="0">
                <a:latin typeface="+mn-lt"/>
              </a:rPr>
              <a:t>3. Kryterium diagnozy zapotrzebowania</a:t>
            </a:r>
          </a:p>
          <a:p>
            <a:endParaRPr lang="pl-PL" sz="1600" b="1" dirty="0">
              <a:latin typeface="+mn-lt"/>
            </a:endParaRPr>
          </a:p>
          <a:p>
            <a:pPr algn="just"/>
            <a:r>
              <a:rPr lang="pl-PL" sz="1700" b="1" dirty="0" smtClean="0">
                <a:latin typeface="+mn-lt"/>
              </a:rPr>
              <a:t>Czy w treści wniosku zostało zawarte oświadczenie wskazujące, że przeprowadzona </a:t>
            </a:r>
            <a:r>
              <a:rPr lang="pl-PL" sz="1700" b="1" i="1" dirty="0" smtClean="0">
                <a:latin typeface="+mn-lt"/>
              </a:rPr>
              <a:t>Diagnoza zapotrzebowania na nowe miejsca przedszkolne</a:t>
            </a:r>
            <a:r>
              <a:rPr lang="pl-PL" sz="1700" b="1" dirty="0" smtClean="0">
                <a:latin typeface="+mn-lt"/>
              </a:rPr>
              <a:t> potwierdza, że liczba nowo tworzonych w ramach projektu miejsc wychowania przedszkolnego odpowiada faktycznemu i prognozowanemu w perspektywie 3-letniej zapotrzebowaniu na tego typu usługi na obszarze realizacji projektu i została ona zatwierdzona przez organ prowadzący oraz uwzględnia plany samorządu gminnego w zakresie tworzenia nowych miejsc przedszkolnych na obszarze realizacji projektu?</a:t>
            </a:r>
          </a:p>
          <a:p>
            <a:endParaRPr lang="pl-PL" sz="1600" b="1" dirty="0">
              <a:latin typeface="+mn-lt"/>
            </a:endParaRPr>
          </a:p>
          <a:p>
            <a:r>
              <a:rPr lang="pl-PL" sz="1600" dirty="0" smtClean="0">
                <a:solidFill>
                  <a:schemeClr val="accent1"/>
                </a:solidFill>
                <a:latin typeface="+mn-lt"/>
              </a:rPr>
              <a:t>Tak/Nie/</a:t>
            </a:r>
            <a:r>
              <a:rPr lang="pl-PL" sz="1600" dirty="0" err="1" smtClean="0">
                <a:solidFill>
                  <a:schemeClr val="accent1"/>
                </a:solidFill>
                <a:latin typeface="+mn-lt"/>
              </a:rPr>
              <a:t>Nie</a:t>
            </a:r>
            <a:r>
              <a:rPr lang="pl-PL" sz="1600" dirty="0" smtClean="0">
                <a:solidFill>
                  <a:schemeClr val="accent1"/>
                </a:solidFill>
                <a:latin typeface="+mn-lt"/>
              </a:rPr>
              <a:t> dotyczy</a:t>
            </a:r>
          </a:p>
          <a:p>
            <a:r>
              <a:rPr lang="pl-PL" sz="1600" dirty="0" smtClean="0">
                <a:solidFill>
                  <a:schemeClr val="accent1"/>
                </a:solidFill>
                <a:latin typeface="+mn-lt"/>
              </a:rPr>
              <a:t>Dopuszcza się jednokrotne skierowanie projektu do poprawy/uzupełnienia w zakresie skutkującym jego spełnieniem. Niespełnienie kryterium po wezwaniu do uzupełnienia/ poprawy skutkuje jego odrzuceniem.</a:t>
            </a:r>
            <a:endParaRPr lang="pl-PL" sz="1600" b="1" dirty="0" smtClean="0">
              <a:solidFill>
                <a:schemeClr val="accent1"/>
              </a:solidFill>
              <a:latin typeface="+mn-lt"/>
            </a:endParaRPr>
          </a:p>
          <a:p>
            <a:endParaRPr lang="pl-PL" sz="1600" b="1" dirty="0" smtClean="0">
              <a:latin typeface="+mn-lt"/>
            </a:endParaRPr>
          </a:p>
        </p:txBody>
      </p:sp>
    </p:spTree>
    <p:extLst>
      <p:ext uri="{BB962C8B-B14F-4D97-AF65-F5344CB8AC3E}">
        <p14:creationId xmlns="" xmlns:p14="http://schemas.microsoft.com/office/powerpoint/2010/main" val="1924434768"/>
      </p:ext>
    </p:extLst>
  </p:cSld>
  <p:clrMapOvr>
    <a:masterClrMapping/>
  </p:clrMapOvr>
  <p:transition spd="med">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67544" y="1124744"/>
            <a:ext cx="8229600" cy="504056"/>
          </a:xfrm>
        </p:spPr>
        <p:txBody>
          <a:bodyPr/>
          <a:lstStyle/>
          <a:p>
            <a:pPr eaLnBrk="1" hangingPunct="1"/>
            <a:r>
              <a:rPr lang="pl-PL" altLang="pl-PL" sz="1800" b="1" dirty="0">
                <a:latin typeface="+mn-lt"/>
                <a:cs typeface="Arial" pitchFamily="34" charset="0"/>
              </a:rPr>
              <a:t>Kryteria formalne – </a:t>
            </a:r>
            <a:r>
              <a:rPr lang="pl-PL" altLang="pl-PL" sz="1800" b="1" dirty="0" smtClean="0">
                <a:latin typeface="+mn-lt"/>
                <a:cs typeface="Arial" pitchFamily="34" charset="0"/>
              </a:rPr>
              <a:t>11 </a:t>
            </a:r>
            <a:r>
              <a:rPr lang="pl-PL" altLang="pl-PL" sz="1800" b="1" dirty="0">
                <a:latin typeface="+mn-lt"/>
                <a:cs typeface="Arial" pitchFamily="34" charset="0"/>
              </a:rPr>
              <a:t>kryteriów</a:t>
            </a:r>
            <a:br>
              <a:rPr lang="pl-PL" altLang="pl-PL" sz="1800" b="1" dirty="0">
                <a:latin typeface="+mn-lt"/>
                <a:cs typeface="Arial" pitchFamily="34" charset="0"/>
              </a:rPr>
            </a:br>
            <a:r>
              <a:rPr lang="pl-PL" altLang="pl-PL" sz="1800" b="1" dirty="0">
                <a:latin typeface="+mn-lt"/>
                <a:cs typeface="Arial" pitchFamily="34" charset="0"/>
              </a:rPr>
              <a:t>szczegółowo opisane w Załączniku nr 1 </a:t>
            </a:r>
            <a:br>
              <a:rPr lang="pl-PL" altLang="pl-PL" sz="1800" b="1" dirty="0">
                <a:latin typeface="+mn-lt"/>
                <a:cs typeface="Arial" pitchFamily="34" charset="0"/>
              </a:rPr>
            </a:br>
            <a:endParaRPr lang="pl-PL" altLang="pl-PL" sz="1800" b="1" dirty="0">
              <a:latin typeface="+mn-lt"/>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35</a:t>
            </a:fld>
            <a:endParaRPr lang="pl-PL" altLang="pl-PL"/>
          </a:p>
        </p:txBody>
      </p:sp>
      <p:graphicFrame>
        <p:nvGraphicFramePr>
          <p:cNvPr id="6" name="Diagram 5"/>
          <p:cNvGraphicFramePr/>
          <p:nvPr>
            <p:extLst>
              <p:ext uri="{D42A27DB-BD31-4B8C-83A1-F6EECF244321}">
                <p14:modId xmlns:p14="http://schemas.microsoft.com/office/powerpoint/2010/main" xmlns="" val="3340878442"/>
              </p:ext>
            </p:extLst>
          </p:nvPr>
        </p:nvGraphicFramePr>
        <p:xfrm>
          <a:off x="467544" y="2060848"/>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3017113074"/>
      </p:ext>
    </p:extLst>
  </p:cSld>
  <p:clrMapOvr>
    <a:masterClrMapping/>
  </p:clrMapOvr>
  <p:transition spd="med">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36</a:t>
            </a:fld>
            <a:endParaRPr lang="pl-PL" altLang="pl-PL"/>
          </a:p>
        </p:txBody>
      </p:sp>
      <p:graphicFrame>
        <p:nvGraphicFramePr>
          <p:cNvPr id="6" name="Diagram 5"/>
          <p:cNvGraphicFramePr/>
          <p:nvPr>
            <p:extLst>
              <p:ext uri="{D42A27DB-BD31-4B8C-83A1-F6EECF244321}">
                <p14:modId xmlns:p14="http://schemas.microsoft.com/office/powerpoint/2010/main" xmlns="" val="124876377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3352884603"/>
      </p:ext>
    </p:extLst>
  </p:cSld>
  <p:clrMapOvr>
    <a:masterClrMapping/>
  </p:clrMapOvr>
  <p:transition spd="med">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107504" y="979363"/>
            <a:ext cx="9036496" cy="597198"/>
          </a:xfrm>
        </p:spPr>
        <p:txBody>
          <a:bodyPr/>
          <a:lstStyle/>
          <a:p>
            <a:endParaRPr lang="pl-PL" sz="2400" b="1"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37</a:t>
            </a:fld>
            <a:endParaRPr lang="pl-PL" altLang="pl-PL"/>
          </a:p>
        </p:txBody>
      </p:sp>
      <p:sp>
        <p:nvSpPr>
          <p:cNvPr id="7" name="Prostokąt zaokrąglony 6"/>
          <p:cNvSpPr/>
          <p:nvPr/>
        </p:nvSpPr>
        <p:spPr>
          <a:xfrm>
            <a:off x="215106" y="1576561"/>
            <a:ext cx="8713788" cy="4804767"/>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000" dirty="0">
              <a:solidFill>
                <a:schemeClr val="tx1"/>
              </a:solidFill>
              <a:cs typeface="Arial" pitchFamily="34" charset="0"/>
            </a:endParaRPr>
          </a:p>
          <a:p>
            <a:pPr algn="just"/>
            <a:endParaRPr lang="pl-PL" sz="1400" b="1" dirty="0" smtClean="0">
              <a:solidFill>
                <a:schemeClr val="tx1"/>
              </a:solidFill>
              <a:cs typeface="Arial" pitchFamily="34" charset="0"/>
            </a:endParaRPr>
          </a:p>
          <a:p>
            <a:pPr algn="just"/>
            <a:endParaRPr lang="pl-PL" sz="1400" b="1" dirty="0" smtClean="0">
              <a:solidFill>
                <a:schemeClr val="tx1"/>
              </a:solidFill>
              <a:cs typeface="Arial" pitchFamily="34" charset="0"/>
            </a:endParaRPr>
          </a:p>
          <a:p>
            <a:pPr algn="just"/>
            <a:endParaRPr lang="pl-PL" sz="1400" b="1" dirty="0" smtClean="0">
              <a:solidFill>
                <a:schemeClr val="tx1"/>
              </a:solidFill>
              <a:cs typeface="Arial" pitchFamily="34" charset="0"/>
            </a:endParaRPr>
          </a:p>
          <a:p>
            <a:r>
              <a:rPr lang="pl-PL" sz="1400" dirty="0" smtClean="0">
                <a:solidFill>
                  <a:schemeClr val="tx1"/>
                </a:solidFill>
              </a:rPr>
              <a:t>Czy wybór partnerów został dokonany w sposób prawidłowy, to znaczy:</a:t>
            </a:r>
          </a:p>
          <a:p>
            <a:pPr>
              <a:buFontTx/>
              <a:buChar char="-"/>
            </a:pPr>
            <a:r>
              <a:rPr lang="pl-PL" sz="1400" dirty="0" smtClean="0">
                <a:solidFill>
                  <a:schemeClr val="tx1"/>
                </a:solidFill>
              </a:rPr>
              <a:t> </a:t>
            </a:r>
            <a:r>
              <a:rPr lang="pl-PL" sz="1400" b="1" dirty="0" smtClean="0">
                <a:solidFill>
                  <a:schemeClr val="tx1"/>
                </a:solidFill>
              </a:rPr>
              <a:t>czy wybór partnerów został dokonany przed złożeniem wniosku o dofinansowanie</a:t>
            </a:r>
            <a:r>
              <a:rPr lang="pl-PL" sz="1400" dirty="0" smtClean="0">
                <a:solidFill>
                  <a:schemeClr val="tx1"/>
                </a:solidFill>
              </a:rPr>
              <a:t>,</a:t>
            </a:r>
          </a:p>
          <a:p>
            <a:pPr lvl="0">
              <a:buFontTx/>
              <a:buChar char="-"/>
            </a:pPr>
            <a:r>
              <a:rPr lang="pl-PL" sz="1400" b="1" dirty="0" smtClean="0">
                <a:solidFill>
                  <a:schemeClr val="tx1"/>
                </a:solidFill>
              </a:rPr>
              <a:t>czy prawidłowo przeprowadzono postępowanie</a:t>
            </a:r>
            <a:r>
              <a:rPr lang="pl-PL" sz="1400" dirty="0" smtClean="0">
                <a:solidFill>
                  <a:schemeClr val="tx1"/>
                </a:solidFill>
              </a:rPr>
              <a:t>, o którym mowa w art. 33 ust. 2 ustawy z dnia 11 lipca 2014 r. o zasadach realizacji programów w zakresie polityki spójności finansowanych w perspektywie finansowej 2014–2020 (podmiot sektora finansów publicznych gdy wybiera partnera spoza </a:t>
            </a:r>
            <a:r>
              <a:rPr lang="pl-PL" sz="1400" dirty="0">
                <a:solidFill>
                  <a:schemeClr val="tx1"/>
                </a:solidFill>
              </a:rPr>
              <a:t>sektora finansów publicznych </a:t>
            </a:r>
            <a:r>
              <a:rPr lang="pl-PL" sz="1400" dirty="0" smtClean="0">
                <a:solidFill>
                  <a:schemeClr val="tx1"/>
                </a:solidFill>
              </a:rPr>
              <a:t>musi dokonać wyboru partnera </a:t>
            </a:r>
            <a:r>
              <a:rPr lang="pl-PL" sz="1400" b="1" dirty="0" smtClean="0">
                <a:solidFill>
                  <a:schemeClr val="tx1"/>
                </a:solidFill>
              </a:rPr>
              <a:t>z zachowaniem zasady przejrzystości i równego traktowania</a:t>
            </a:r>
            <a:r>
              <a:rPr lang="pl-PL" sz="1400" dirty="0" smtClean="0">
                <a:solidFill>
                  <a:schemeClr val="tx1"/>
                </a:solidFill>
              </a:rPr>
              <a:t>)</a:t>
            </a:r>
          </a:p>
          <a:p>
            <a:pPr lvl="0"/>
            <a:endParaRPr lang="pl-PL" sz="1400" dirty="0" smtClean="0">
              <a:solidFill>
                <a:schemeClr val="tx1"/>
              </a:solidFill>
            </a:endParaRPr>
          </a:p>
          <a:p>
            <a:pPr lvl="0">
              <a:buFont typeface="Wingdings" pitchFamily="2" charset="2"/>
              <a:buChar char="ü"/>
            </a:pPr>
            <a:r>
              <a:rPr lang="pl-PL" sz="1400" b="1" dirty="0" smtClean="0">
                <a:solidFill>
                  <a:srgbClr val="FF0000"/>
                </a:solidFill>
              </a:rPr>
              <a:t>ogłoszenie otwartego naboru na stronie z 21-dniowym terminem, </a:t>
            </a:r>
          </a:p>
          <a:p>
            <a:pPr lvl="0">
              <a:buFont typeface="Wingdings" pitchFamily="2" charset="2"/>
              <a:buChar char="ü"/>
            </a:pPr>
            <a:r>
              <a:rPr lang="pl-PL" sz="1400" b="1" dirty="0" smtClean="0">
                <a:solidFill>
                  <a:srgbClr val="FF0000"/>
                </a:solidFill>
              </a:rPr>
              <a:t>uwzględnienie zgodności działania Partnera z celami partnerstwa, wkładu Partnera w realizację celu partnerstwa, doświadczenia Partnera, </a:t>
            </a:r>
          </a:p>
          <a:p>
            <a:pPr lvl="0">
              <a:buFont typeface="Wingdings" pitchFamily="2" charset="2"/>
              <a:buChar char="ü"/>
            </a:pPr>
            <a:r>
              <a:rPr lang="pl-PL" sz="1400" b="1" dirty="0" smtClean="0">
                <a:solidFill>
                  <a:srgbClr val="FF0000"/>
                </a:solidFill>
              </a:rPr>
              <a:t>podanie informacji publicznej o wyborze Partnera,</a:t>
            </a:r>
          </a:p>
          <a:p>
            <a:pPr lvl="0">
              <a:buFont typeface="Wingdings" pitchFamily="2" charset="2"/>
              <a:buChar char="ü"/>
            </a:pPr>
            <a:r>
              <a:rPr lang="pl-PL" sz="1400" b="1" dirty="0" smtClean="0">
                <a:solidFill>
                  <a:srgbClr val="FF0000"/>
                </a:solidFill>
              </a:rPr>
              <a:t>dokonanie wyboru partnera przed złożeniem wniosku o dofinansowanie.</a:t>
            </a:r>
            <a:endParaRPr lang="pl-PL" sz="1400" b="1" dirty="0" smtClean="0">
              <a:solidFill>
                <a:schemeClr val="tx1"/>
              </a:solidFill>
            </a:endParaRPr>
          </a:p>
          <a:p>
            <a:pPr lvl="0"/>
            <a:endParaRPr lang="pl-PL" sz="1400" b="1" u="sng" dirty="0" smtClean="0">
              <a:solidFill>
                <a:schemeClr val="tx1"/>
              </a:solidFill>
            </a:endParaRPr>
          </a:p>
          <a:p>
            <a:pPr lvl="0" algn="ctr"/>
            <a:r>
              <a:rPr lang="pl-PL" sz="1400" b="1" u="sng" dirty="0" smtClean="0">
                <a:solidFill>
                  <a:schemeClr val="tx1"/>
                </a:solidFill>
              </a:rPr>
              <a:t>UWAGA! </a:t>
            </a:r>
          </a:p>
          <a:p>
            <a:pPr lvl="0" algn="ctr"/>
            <a:r>
              <a:rPr lang="pl-PL" sz="1400" u="sng" dirty="0" smtClean="0">
                <a:solidFill>
                  <a:schemeClr val="tx1"/>
                </a:solidFill>
              </a:rPr>
              <a:t>Ocena kryterium polega m.in.</a:t>
            </a:r>
            <a:r>
              <a:rPr lang="pl-PL" sz="1400" b="1" u="sng" dirty="0" smtClean="0">
                <a:solidFill>
                  <a:schemeClr val="tx1"/>
                </a:solidFill>
              </a:rPr>
              <a:t> na weryfikacji załączników do wniosku o dofinansowanie</a:t>
            </a:r>
          </a:p>
          <a:p>
            <a:pPr lvl="0" algn="ctr"/>
            <a:r>
              <a:rPr lang="pl-PL" sz="1400" b="1" u="sng" dirty="0" smtClean="0">
                <a:solidFill>
                  <a:schemeClr val="tx1"/>
                </a:solidFill>
              </a:rPr>
              <a:t>Do wniosku o dofinansowanie należy załączyć dokumenty potwierdzające:</a:t>
            </a:r>
          </a:p>
          <a:p>
            <a:pPr lvl="0" algn="ctr">
              <a:buFont typeface="Wingdings" pitchFamily="2" charset="2"/>
              <a:buChar char="ü"/>
            </a:pPr>
            <a:r>
              <a:rPr lang="pl-PL" sz="1400" u="sng" dirty="0" smtClean="0">
                <a:solidFill>
                  <a:schemeClr val="tx1"/>
                </a:solidFill>
              </a:rPr>
              <a:t>wybór partnera przed złożeniem wniosku o dofinansowanie (dotyczy wszystkich projektów partnerskich)</a:t>
            </a:r>
          </a:p>
          <a:p>
            <a:pPr lvl="0" algn="ctr">
              <a:buFont typeface="Wingdings" pitchFamily="2" charset="2"/>
              <a:buChar char="ü"/>
            </a:pPr>
            <a:r>
              <a:rPr lang="pl-PL" sz="1400" u="sng" dirty="0" smtClean="0">
                <a:solidFill>
                  <a:schemeClr val="tx1"/>
                </a:solidFill>
              </a:rPr>
              <a:t>dokonanie postępowania o którym mowa w art. 33 ustawy wdrożeniowej (dotyczy podmiotów sektora finansów publicznych wybierających partnerów spoza sektora)</a:t>
            </a:r>
          </a:p>
          <a:p>
            <a:pPr lvl="0" algn="ctr">
              <a:buFont typeface="Wingdings" pitchFamily="2" charset="2"/>
              <a:buChar char="ü"/>
            </a:pPr>
            <a:endParaRPr lang="pl-PL" sz="1400" u="sng" dirty="0" smtClean="0">
              <a:solidFill>
                <a:schemeClr val="tx1"/>
              </a:solidFill>
            </a:endParaRPr>
          </a:p>
          <a:p>
            <a:pPr lvl="0" algn="ctr"/>
            <a:r>
              <a:rPr lang="pl-PL" sz="1400" dirty="0" smtClean="0">
                <a:solidFill>
                  <a:schemeClr val="tx1"/>
                </a:solidFill>
              </a:rPr>
              <a:t>Tak / Nie/ </a:t>
            </a:r>
            <a:r>
              <a:rPr lang="pl-PL" sz="1400" dirty="0" err="1" smtClean="0">
                <a:solidFill>
                  <a:schemeClr val="tx1"/>
                </a:solidFill>
              </a:rPr>
              <a:t>Nie</a:t>
            </a:r>
            <a:r>
              <a:rPr lang="pl-PL" sz="1400" dirty="0" smtClean="0">
                <a:solidFill>
                  <a:schemeClr val="tx1"/>
                </a:solidFill>
              </a:rPr>
              <a:t> dotyczy (dopuszcza się jednokrotne skierowanie projektu do poprawy/uzupełnienia)</a:t>
            </a:r>
          </a:p>
          <a:p>
            <a:pPr lvl="0"/>
            <a:endParaRPr lang="pl-PL" sz="1400" b="1" u="sng" dirty="0">
              <a:solidFill>
                <a:schemeClr val="tx1"/>
              </a:solidFill>
            </a:endParaRPr>
          </a:p>
          <a:p>
            <a:pPr algn="just"/>
            <a:endParaRPr lang="pl-PL" sz="1200" dirty="0" smtClean="0">
              <a:solidFill>
                <a:schemeClr val="tx1"/>
              </a:solidFill>
              <a:cs typeface="Arial" pitchFamily="34" charset="0"/>
            </a:endParaRPr>
          </a:p>
          <a:p>
            <a:pPr algn="just"/>
            <a:endParaRPr lang="pl-PL" sz="1200" dirty="0" smtClean="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xmlns="" val="2859470259"/>
      </p:ext>
    </p:extLst>
  </p:cSld>
  <p:clrMapOvr>
    <a:masterClrMapping/>
  </p:clrMapOvr>
  <p:transition spd="med">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38</a:t>
            </a:fld>
            <a:endParaRPr lang="pl-PL" altLang="pl-PL"/>
          </a:p>
        </p:txBody>
      </p:sp>
      <p:graphicFrame>
        <p:nvGraphicFramePr>
          <p:cNvPr id="6" name="Diagram 5"/>
          <p:cNvGraphicFramePr/>
          <p:nvPr>
            <p:extLst>
              <p:ext uri="{D42A27DB-BD31-4B8C-83A1-F6EECF244321}">
                <p14:modId xmlns:p14="http://schemas.microsoft.com/office/powerpoint/2010/main" xmlns="" val="124876377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3352884603"/>
      </p:ext>
    </p:extLst>
  </p:cSld>
  <p:clrMapOvr>
    <a:masterClrMapping/>
  </p:clrMapOvr>
  <p:transition spd="med">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39</a:t>
            </a:fld>
            <a:endParaRPr lang="pl-PL" altLang="pl-PL"/>
          </a:p>
        </p:txBody>
      </p:sp>
      <p:graphicFrame>
        <p:nvGraphicFramePr>
          <p:cNvPr id="6" name="Diagram 5"/>
          <p:cNvGraphicFramePr/>
          <p:nvPr>
            <p:extLst>
              <p:ext uri="{D42A27DB-BD31-4B8C-83A1-F6EECF244321}">
                <p14:modId xmlns:p14="http://schemas.microsoft.com/office/powerpoint/2010/main" xmlns="" val="124876377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3352884603"/>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lnSpcReduction="10000"/>
          </a:bodyPr>
          <a:lstStyle/>
          <a:p>
            <a:pPr marL="0" indent="0">
              <a:buNone/>
            </a:pPr>
            <a:endParaRPr lang="pl-PL" sz="1600" b="1" i="1" u="sng" dirty="0"/>
          </a:p>
          <a:p>
            <a:endParaRPr lang="pl-PL" sz="1600" b="1" i="1" dirty="0"/>
          </a:p>
          <a:p>
            <a:pPr marL="285750" indent="-285750" algn="just">
              <a:buFont typeface="Arial" panose="020B0604020202020204" pitchFamily="34" charset="0"/>
              <a:buChar char="•"/>
            </a:pPr>
            <a:r>
              <a:rPr lang="pl-PL" sz="1600" b="1" dirty="0">
                <a:latin typeface="+mn-lt"/>
              </a:rPr>
              <a:t>Konkurs został ogłoszony </a:t>
            </a:r>
            <a:r>
              <a:rPr lang="pl-PL" sz="1600" b="1" dirty="0" smtClean="0">
                <a:latin typeface="+mn-lt"/>
              </a:rPr>
              <a:t>3 listopada </a:t>
            </a:r>
            <a:r>
              <a:rPr lang="pl-PL" sz="1600" b="1" dirty="0">
                <a:latin typeface="+mn-lt"/>
              </a:rPr>
              <a:t>2017 r.</a:t>
            </a:r>
          </a:p>
          <a:p>
            <a:pPr marL="285750" indent="-285750" algn="just">
              <a:buFont typeface="Arial" panose="020B0604020202020204" pitchFamily="34" charset="0"/>
              <a:buChar char="•"/>
            </a:pPr>
            <a:r>
              <a:rPr lang="pl-PL" sz="1600" b="1" dirty="0">
                <a:latin typeface="+mn-lt"/>
              </a:rPr>
              <a:t>Ogłoszenie o konkursie oraz Regulamin konkursu są dostępne na stronie: </a:t>
            </a:r>
            <a:endParaRPr lang="pl-PL" sz="1600" b="1" dirty="0" smtClean="0">
              <a:latin typeface="+mn-lt"/>
            </a:endParaRPr>
          </a:p>
          <a:p>
            <a:pPr marL="285750" indent="-285750" algn="just"/>
            <a:r>
              <a:rPr lang="pl-PL" sz="1600" b="1" dirty="0" smtClean="0">
                <a:latin typeface="+mn-lt"/>
              </a:rPr>
              <a:t>	</a:t>
            </a:r>
            <a:r>
              <a:rPr lang="pl-PL" sz="1600" b="1" dirty="0" err="1" smtClean="0">
                <a:latin typeface="+mn-lt"/>
              </a:rPr>
              <a:t>www.funduszeeuropejskie.gov.pl</a:t>
            </a:r>
            <a:endParaRPr lang="pl-PL" sz="1600" b="1" dirty="0" smtClean="0">
              <a:latin typeface="+mn-lt"/>
            </a:endParaRPr>
          </a:p>
          <a:p>
            <a:pPr marL="285750" indent="-285750" algn="just"/>
            <a:r>
              <a:rPr lang="pl-PL" sz="1600" b="1" dirty="0" smtClean="0">
                <a:latin typeface="+mn-lt"/>
              </a:rPr>
              <a:t>	</a:t>
            </a:r>
            <a:r>
              <a:rPr lang="pl-PL" sz="1600" b="1" dirty="0" err="1" smtClean="0">
                <a:latin typeface="+mn-lt"/>
              </a:rPr>
              <a:t>www.rpo.dolnyslask.pl</a:t>
            </a:r>
            <a:r>
              <a:rPr lang="pl-PL" sz="1600" b="1" dirty="0" smtClean="0">
                <a:latin typeface="+mn-lt"/>
              </a:rPr>
              <a:t> </a:t>
            </a:r>
          </a:p>
          <a:p>
            <a:pPr marL="285750" indent="-285750" algn="just">
              <a:buFont typeface="Arial" panose="020B0604020202020204" pitchFamily="34" charset="0"/>
              <a:buChar char="•"/>
            </a:pPr>
            <a:endParaRPr lang="pl-PL" sz="1600" b="1" u="sng" dirty="0" smtClean="0">
              <a:latin typeface="+mn-lt"/>
            </a:endParaRPr>
          </a:p>
          <a:p>
            <a:pPr marL="285750" indent="-285750" algn="just">
              <a:buFont typeface="Arial" panose="020B0604020202020204" pitchFamily="34" charset="0"/>
              <a:buChar char="•"/>
            </a:pPr>
            <a:r>
              <a:rPr lang="pl-PL" sz="1600" b="1" u="sng" dirty="0" smtClean="0">
                <a:latin typeface="+mn-lt"/>
              </a:rPr>
              <a:t>Co </a:t>
            </a:r>
            <a:r>
              <a:rPr lang="pl-PL" sz="1600" b="1" u="sng" dirty="0">
                <a:latin typeface="+mn-lt"/>
              </a:rPr>
              <a:t>się składa na dokumentację konkursową:</a:t>
            </a:r>
          </a:p>
          <a:p>
            <a:pPr marL="285750" indent="-285750" algn="just">
              <a:buFont typeface="Arial" panose="020B0604020202020204" pitchFamily="34" charset="0"/>
              <a:buChar char="•"/>
            </a:pPr>
            <a:r>
              <a:rPr lang="pl-PL" sz="1600" b="1" dirty="0">
                <a:latin typeface="+mn-lt"/>
              </a:rPr>
              <a:t>Regulamin konkursu</a:t>
            </a:r>
          </a:p>
          <a:p>
            <a:pPr marL="285750" indent="-285750" algn="just">
              <a:buFont typeface="Arial" panose="020B0604020202020204" pitchFamily="34" charset="0"/>
              <a:buChar char="•"/>
            </a:pPr>
            <a:r>
              <a:rPr lang="pl-PL" sz="1600" b="1" dirty="0">
                <a:latin typeface="+mn-lt"/>
              </a:rPr>
              <a:t>Załącznik nr 1 Wyciąg z kryteriów wyboru projektów</a:t>
            </a:r>
          </a:p>
          <a:p>
            <a:pPr marL="285750" indent="-285750" algn="just">
              <a:buFont typeface="Arial" panose="020B0604020202020204" pitchFamily="34" charset="0"/>
              <a:buChar char="•"/>
            </a:pPr>
            <a:r>
              <a:rPr lang="pl-PL" sz="1600" b="1" dirty="0">
                <a:latin typeface="+mn-lt"/>
              </a:rPr>
              <a:t>Załącznik nr 2  Lista wskaźników</a:t>
            </a:r>
          </a:p>
          <a:p>
            <a:pPr marL="285750" indent="-285750" algn="just">
              <a:buFont typeface="Arial" panose="020B0604020202020204" pitchFamily="34" charset="0"/>
              <a:buChar char="•"/>
            </a:pPr>
            <a:r>
              <a:rPr lang="pl-PL" sz="1600" b="1" dirty="0">
                <a:latin typeface="+mn-lt"/>
              </a:rPr>
              <a:t>Załącznik nr 3 Zakres wniosku o dofinansowanie</a:t>
            </a:r>
          </a:p>
          <a:p>
            <a:pPr marL="285750" indent="-285750" algn="just">
              <a:buFont typeface="Arial" panose="020B0604020202020204" pitchFamily="34" charset="0"/>
              <a:buChar char="•"/>
            </a:pPr>
            <a:r>
              <a:rPr lang="pl-PL" sz="1600" b="1" dirty="0">
                <a:latin typeface="+mn-lt"/>
              </a:rPr>
              <a:t>Załącznik nr 4 Standardy realizacji wybranych form wsparcia (z katalogiem stawek maksymalnych</a:t>
            </a:r>
            <a:r>
              <a:rPr lang="pl-PL" sz="1600" b="1" dirty="0" smtClean="0">
                <a:latin typeface="+mn-lt"/>
              </a:rPr>
              <a:t>)</a:t>
            </a:r>
            <a:endParaRPr lang="pl-PL" sz="1600" b="1" dirty="0">
              <a:latin typeface="+mn-lt"/>
            </a:endParaRPr>
          </a:p>
          <a:p>
            <a:pPr marL="285750" indent="-285750" algn="just">
              <a:buFont typeface="Arial" panose="020B0604020202020204" pitchFamily="34" charset="0"/>
              <a:buChar char="•"/>
            </a:pPr>
            <a:r>
              <a:rPr lang="pl-PL" sz="1600" b="1" dirty="0">
                <a:latin typeface="+mn-lt"/>
              </a:rPr>
              <a:t>Załącznik nr 5 </a:t>
            </a:r>
            <a:r>
              <a:rPr lang="pl-PL" sz="1600" b="1" dirty="0" smtClean="0">
                <a:latin typeface="+mn-lt"/>
              </a:rPr>
              <a:t>Analiza Instytutu Rozwoju Terytorialnego</a:t>
            </a:r>
          </a:p>
          <a:p>
            <a:pPr marL="285750" indent="-285750" algn="just">
              <a:buFont typeface="Arial" panose="020B0604020202020204" pitchFamily="34" charset="0"/>
              <a:buChar char="•"/>
            </a:pPr>
            <a:r>
              <a:rPr lang="pl-PL" sz="1600" b="1" dirty="0" smtClean="0">
                <a:latin typeface="+mn-lt"/>
              </a:rPr>
              <a:t>Załącznik </a:t>
            </a:r>
            <a:r>
              <a:rPr lang="pl-PL" sz="1600" b="1" dirty="0">
                <a:latin typeface="+mn-lt"/>
              </a:rPr>
              <a:t>nr </a:t>
            </a:r>
            <a:r>
              <a:rPr lang="pl-PL" sz="1600" b="1" dirty="0" smtClean="0">
                <a:latin typeface="+mn-lt"/>
              </a:rPr>
              <a:t>6, </a:t>
            </a:r>
            <a:r>
              <a:rPr lang="pl-PL" sz="1600" b="1" dirty="0">
                <a:latin typeface="+mn-lt"/>
              </a:rPr>
              <a:t>Załącznik nr </a:t>
            </a:r>
            <a:r>
              <a:rPr lang="pl-PL" sz="1600" b="1" dirty="0" smtClean="0">
                <a:latin typeface="+mn-lt"/>
              </a:rPr>
              <a:t>7 – </a:t>
            </a:r>
            <a:r>
              <a:rPr lang="pl-PL" sz="1600" b="1" dirty="0">
                <a:latin typeface="+mn-lt"/>
              </a:rPr>
              <a:t>Wzory umów (standardowa, metody </a:t>
            </a:r>
            <a:r>
              <a:rPr lang="pl-PL" sz="1600" b="1" dirty="0" smtClean="0">
                <a:latin typeface="+mn-lt"/>
              </a:rPr>
              <a:t>uproszczone)</a:t>
            </a:r>
            <a:endParaRPr lang="pl-PL" sz="1600" b="1" dirty="0">
              <a:latin typeface="+mn-lt"/>
            </a:endParaRPr>
          </a:p>
          <a:p>
            <a:pPr marL="285750" indent="-285750" algn="just">
              <a:buFont typeface="Arial" panose="020B0604020202020204" pitchFamily="34" charset="0"/>
              <a:buChar char="•"/>
            </a:pPr>
            <a:endParaRPr lang="pl-PL" sz="1600" b="1" dirty="0">
              <a:latin typeface="+mn-lt"/>
            </a:endParaRPr>
          </a:p>
          <a:p>
            <a:pPr marL="285750" indent="-285750" algn="just">
              <a:buFont typeface="Arial" panose="020B0604020202020204" pitchFamily="34" charset="0"/>
              <a:buChar char="•"/>
            </a:pPr>
            <a:r>
              <a:rPr lang="pl-PL" sz="1600" b="1" u="sng" dirty="0">
                <a:latin typeface="+mn-lt"/>
              </a:rPr>
              <a:t>Dodatkowe pliki pomocnicze:</a:t>
            </a:r>
          </a:p>
          <a:p>
            <a:pPr marL="285750" indent="-285750" algn="just">
              <a:buFont typeface="Arial" panose="020B0604020202020204" pitchFamily="34" charset="0"/>
              <a:buChar char="•"/>
            </a:pPr>
            <a:r>
              <a:rPr lang="pl-PL" sz="1600" b="1" dirty="0" smtClean="0">
                <a:latin typeface="+mn-lt"/>
              </a:rPr>
              <a:t>Podstawowe </a:t>
            </a:r>
            <a:r>
              <a:rPr lang="pl-PL" sz="1600" b="1" dirty="0">
                <a:latin typeface="+mn-lt"/>
              </a:rPr>
              <a:t>informacje dotyczące uzyskiwania kwalifikacji w ramach projektów EFS</a:t>
            </a:r>
          </a:p>
          <a:p>
            <a:pPr marL="285750" indent="-285750" algn="just">
              <a:buFont typeface="Arial" panose="020B0604020202020204" pitchFamily="34" charset="0"/>
              <a:buChar char="•"/>
            </a:pPr>
            <a:endParaRPr lang="pl-PL" sz="1600" b="1" dirty="0">
              <a:latin typeface="+mn-lt"/>
            </a:endParaRPr>
          </a:p>
          <a:p>
            <a:pPr algn="ctr"/>
            <a:endParaRPr lang="pl-PL" sz="1600" b="1" dirty="0">
              <a:latin typeface="+mn-lt"/>
              <a:cs typeface="Arial" pitchFamily="34" charset="0"/>
            </a:endParaRPr>
          </a:p>
          <a:p>
            <a:pPr algn="ctr"/>
            <a:endParaRPr lang="pl-PL" sz="2000" b="1" dirty="0">
              <a:latin typeface="+mn-lt"/>
            </a:endParaRPr>
          </a:p>
          <a:p>
            <a:pPr algn="ctr"/>
            <a:endParaRPr lang="pl-PL" sz="2000" b="1" dirty="0">
              <a:latin typeface="+mn-lt"/>
              <a:cs typeface="Arial" pitchFamily="34" charset="0"/>
            </a:endParaRPr>
          </a:p>
          <a:p>
            <a:endParaRPr lang="pl-PL" b="1" dirty="0"/>
          </a:p>
        </p:txBody>
      </p:sp>
      <p:sp>
        <p:nvSpPr>
          <p:cNvPr id="9" name="Prostokąt 8"/>
          <p:cNvSpPr/>
          <p:nvPr/>
        </p:nvSpPr>
        <p:spPr>
          <a:xfrm>
            <a:off x="0" y="1268760"/>
            <a:ext cx="9144000" cy="523220"/>
          </a:xfrm>
          <a:prstGeom prst="rect">
            <a:avLst/>
          </a:prstGeom>
        </p:spPr>
        <p:txBody>
          <a:bodyPr wrap="square">
            <a:spAutoFit/>
          </a:bodyPr>
          <a:lstStyle/>
          <a:p>
            <a:pPr algn="ctr" eaLnBrk="1" hangingPunct="1"/>
            <a:r>
              <a:rPr lang="pl-PL" altLang="pl-PL" sz="2800" b="1" dirty="0">
                <a:latin typeface="+mn-lt"/>
                <a:cs typeface="Arial" pitchFamily="34" charset="0"/>
              </a:rPr>
              <a:t>Dokumentacja konkursowa:</a:t>
            </a:r>
          </a:p>
        </p:txBody>
      </p:sp>
    </p:spTree>
    <p:extLst>
      <p:ext uri="{BB962C8B-B14F-4D97-AF65-F5344CB8AC3E}">
        <p14:creationId xmlns:p14="http://schemas.microsoft.com/office/powerpoint/2010/main" xmlns="" val="3220789600"/>
      </p:ext>
    </p:extLst>
  </p:cSld>
  <p:clrMapOvr>
    <a:masterClrMapping/>
  </p:clrMapOvr>
  <p:transition spd="med">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40</a:t>
            </a:fld>
            <a:endParaRPr lang="pl-PL" altLang="pl-PL"/>
          </a:p>
        </p:txBody>
      </p:sp>
      <p:graphicFrame>
        <p:nvGraphicFramePr>
          <p:cNvPr id="6" name="Diagram 5"/>
          <p:cNvGraphicFramePr/>
          <p:nvPr>
            <p:extLst>
              <p:ext uri="{D42A27DB-BD31-4B8C-83A1-F6EECF244321}">
                <p14:modId xmlns:p14="http://schemas.microsoft.com/office/powerpoint/2010/main" xmlns="" val="124876377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3352884603"/>
      </p:ext>
    </p:extLst>
  </p:cSld>
  <p:clrMapOvr>
    <a:masterClrMapping/>
  </p:clrMapOvr>
  <p:transition spd="med">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41</a:t>
            </a:fld>
            <a:endParaRPr lang="pl-PL" altLang="pl-PL"/>
          </a:p>
        </p:txBody>
      </p:sp>
      <p:graphicFrame>
        <p:nvGraphicFramePr>
          <p:cNvPr id="6" name="Diagram 5"/>
          <p:cNvGraphicFramePr/>
          <p:nvPr>
            <p:extLst>
              <p:ext uri="{D42A27DB-BD31-4B8C-83A1-F6EECF244321}">
                <p14:modId xmlns:p14="http://schemas.microsoft.com/office/powerpoint/2010/main" xmlns="" val="124876377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3352884603"/>
      </p:ext>
    </p:extLst>
  </p:cSld>
  <p:clrMapOvr>
    <a:masterClrMapping/>
  </p:clrMapOvr>
  <p:transition spd="med">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endParaRPr lang="pl-PL" sz="2400" b="1"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42</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b="1" u="sng" dirty="0" smtClean="0">
              <a:solidFill>
                <a:schemeClr val="tx1"/>
              </a:solidFill>
            </a:endParaRPr>
          </a:p>
          <a:p>
            <a:pPr algn="just"/>
            <a:endParaRPr lang="pl-PL" sz="1400" dirty="0" smtClean="0">
              <a:solidFill>
                <a:schemeClr val="tx1"/>
              </a:solidFill>
            </a:endParaRPr>
          </a:p>
          <a:p>
            <a:pPr algn="just">
              <a:spcAft>
                <a:spcPts val="600"/>
              </a:spcAft>
            </a:pPr>
            <a:endParaRPr lang="pl-PL" sz="1400" dirty="0" smtClean="0">
              <a:solidFill>
                <a:schemeClr val="tx1"/>
              </a:solidFill>
              <a:cs typeface="Arial" pitchFamily="34" charset="0"/>
            </a:endParaRPr>
          </a:p>
          <a:p>
            <a:pPr algn="just">
              <a:spcAft>
                <a:spcPts val="600"/>
              </a:spcAft>
              <a:buFont typeface="Wingdings" pitchFamily="2" charset="2"/>
              <a:buChar char="ü"/>
            </a:pPr>
            <a:r>
              <a:rPr lang="pl-PL" sz="2000" b="1" dirty="0" smtClean="0">
                <a:solidFill>
                  <a:schemeClr val="tx1"/>
                </a:solidFill>
                <a:cs typeface="Arial" pitchFamily="34" charset="0"/>
              </a:rPr>
              <a:t>środki publiczne </a:t>
            </a:r>
            <a:r>
              <a:rPr lang="pl-PL" sz="2000" dirty="0" smtClean="0">
                <a:solidFill>
                  <a:schemeClr val="tx1"/>
                </a:solidFill>
                <a:cs typeface="Arial" pitchFamily="34" charset="0"/>
              </a:rPr>
              <a:t>= środki UE + budżet państwa + wkład własny, o ile pochodzi ze środków publicznych</a:t>
            </a:r>
          </a:p>
          <a:p>
            <a:pPr algn="just">
              <a:spcAft>
                <a:spcPts val="600"/>
              </a:spcAft>
              <a:buFont typeface="Wingdings" pitchFamily="2" charset="2"/>
              <a:buChar char="ü"/>
            </a:pPr>
            <a:r>
              <a:rPr lang="pl-PL" sz="2000" dirty="0" smtClean="0">
                <a:solidFill>
                  <a:schemeClr val="tx1"/>
                </a:solidFill>
                <a:cs typeface="Arial" pitchFamily="34" charset="0"/>
              </a:rPr>
              <a:t>dla zadań w projekcie określa się </a:t>
            </a:r>
            <a:r>
              <a:rPr lang="pl-PL" sz="2000" b="1" dirty="0" smtClean="0">
                <a:solidFill>
                  <a:schemeClr val="tx1"/>
                </a:solidFill>
                <a:cs typeface="Arial" pitchFamily="34" charset="0"/>
              </a:rPr>
              <a:t>kwoty ryczałtowe</a:t>
            </a:r>
            <a:r>
              <a:rPr lang="pl-PL" sz="2000" dirty="0" smtClean="0">
                <a:solidFill>
                  <a:schemeClr val="tx1"/>
                </a:solidFill>
                <a:cs typeface="Arial" pitchFamily="34" charset="0"/>
              </a:rPr>
              <a:t>, które są rozliczane na podstawie </a:t>
            </a:r>
            <a:r>
              <a:rPr lang="pl-PL" sz="2000" b="1" dirty="0" smtClean="0">
                <a:solidFill>
                  <a:schemeClr val="tx1"/>
                </a:solidFill>
                <a:cs typeface="Arial" pitchFamily="34" charset="0"/>
              </a:rPr>
              <a:t>zrealizowanych wskaźników </a:t>
            </a:r>
          </a:p>
          <a:p>
            <a:pPr algn="just">
              <a:spcAft>
                <a:spcPts val="600"/>
              </a:spcAft>
              <a:buFont typeface="Wingdings" pitchFamily="2" charset="2"/>
              <a:buChar char="ü"/>
            </a:pPr>
            <a:r>
              <a:rPr lang="pl-PL" sz="2000" b="1" dirty="0" smtClean="0">
                <a:solidFill>
                  <a:schemeClr val="tx1"/>
                </a:solidFill>
                <a:cs typeface="Arial" pitchFamily="34" charset="0"/>
              </a:rPr>
              <a:t>wydatki traktowane jako poniesione</a:t>
            </a:r>
          </a:p>
          <a:p>
            <a:pPr algn="just">
              <a:spcAft>
                <a:spcPts val="600"/>
              </a:spcAft>
              <a:buFont typeface="Wingdings" pitchFamily="2" charset="2"/>
              <a:buChar char="ü"/>
            </a:pPr>
            <a:r>
              <a:rPr lang="pl-PL" sz="2000" b="1" dirty="0" smtClean="0">
                <a:solidFill>
                  <a:schemeClr val="tx1"/>
                </a:solidFill>
                <a:cs typeface="Arial" pitchFamily="34" charset="0"/>
              </a:rPr>
              <a:t>bez  konieczności gromadzenia i opisywania </a:t>
            </a:r>
            <a:r>
              <a:rPr lang="pl-PL" sz="2000" dirty="0" smtClean="0">
                <a:solidFill>
                  <a:schemeClr val="tx1"/>
                </a:solidFill>
                <a:cs typeface="Arial" pitchFamily="34" charset="0"/>
              </a:rPr>
              <a:t>dokumentów w projekcie</a:t>
            </a:r>
          </a:p>
          <a:p>
            <a:pPr algn="just">
              <a:spcAft>
                <a:spcPts val="600"/>
              </a:spcAft>
              <a:buFont typeface="Wingdings" pitchFamily="2" charset="2"/>
              <a:buChar char="ü"/>
            </a:pPr>
            <a:r>
              <a:rPr lang="pl-PL" sz="2000" dirty="0" smtClean="0">
                <a:solidFill>
                  <a:schemeClr val="tx1"/>
                </a:solidFill>
                <a:cs typeface="Arial" pitchFamily="34" charset="0"/>
              </a:rPr>
              <a:t>we wnioskach o płatność oświadcza się wysokość wydatkowanych kwot + informacje o postępie rzeczowym</a:t>
            </a:r>
          </a:p>
          <a:p>
            <a:pPr algn="just">
              <a:spcAft>
                <a:spcPts val="600"/>
              </a:spcAft>
              <a:buFont typeface="Wingdings" pitchFamily="2" charset="2"/>
              <a:buChar char="ü"/>
            </a:pPr>
            <a:endParaRPr lang="pl-PL" sz="1400" dirty="0" smtClean="0">
              <a:solidFill>
                <a:schemeClr val="tx1"/>
              </a:solidFill>
              <a:cs typeface="Arial" pitchFamily="34" charset="0"/>
            </a:endParaRPr>
          </a:p>
          <a:p>
            <a:pPr algn="just">
              <a:spcAft>
                <a:spcPts val="600"/>
              </a:spcAft>
              <a:buFont typeface="Wingdings" pitchFamily="2" charset="2"/>
              <a:buChar char="ü"/>
            </a:pPr>
            <a:endParaRPr lang="pl-PL" sz="1400" dirty="0" smtClean="0">
              <a:solidFill>
                <a:schemeClr val="tx1"/>
              </a:solidFill>
              <a:cs typeface="Arial" pitchFamily="34" charset="0"/>
            </a:endParaRPr>
          </a:p>
          <a:p>
            <a:pPr lvl="0" algn="just">
              <a:lnSpc>
                <a:spcPct val="100000"/>
              </a:lnSpc>
              <a:spcAft>
                <a:spcPts val="600"/>
              </a:spcAft>
            </a:pPr>
            <a:endParaRPr lang="pl-PL" b="1" dirty="0" smtClean="0">
              <a:solidFill>
                <a:schemeClr val="tx1"/>
              </a:solidFill>
              <a:cs typeface="Arial" pitchFamily="34" charset="0"/>
            </a:endParaRPr>
          </a:p>
        </p:txBody>
      </p:sp>
    </p:spTree>
    <p:extLst>
      <p:ext uri="{BB962C8B-B14F-4D97-AF65-F5344CB8AC3E}">
        <p14:creationId xmlns:p14="http://schemas.microsoft.com/office/powerpoint/2010/main" xmlns="" val="3771312424"/>
      </p:ext>
    </p:extLst>
  </p:cSld>
  <p:clrMapOvr>
    <a:masterClrMapping/>
  </p:clrMapOvr>
  <p:transition spd="med">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43</a:t>
            </a:fld>
            <a:endParaRPr lang="pl-PL" altLang="pl-PL"/>
          </a:p>
        </p:txBody>
      </p:sp>
      <p:graphicFrame>
        <p:nvGraphicFramePr>
          <p:cNvPr id="6" name="Diagram 5"/>
          <p:cNvGraphicFramePr/>
          <p:nvPr>
            <p:extLst>
              <p:ext uri="{D42A27DB-BD31-4B8C-83A1-F6EECF244321}">
                <p14:modId xmlns:p14="http://schemas.microsoft.com/office/powerpoint/2010/main" xmlns="" val="124876377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3352884603"/>
      </p:ext>
    </p:extLst>
  </p:cSld>
  <p:clrMapOvr>
    <a:masterClrMapping/>
  </p:clrMapOvr>
  <p:transition spd="med">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smtClean="0">
                <a:latin typeface="+mn-lt"/>
              </a:rPr>
              <a:t>4 KRYTERIA HORYZONTALNE</a:t>
            </a:r>
            <a:endParaRPr lang="pl-PL" sz="2400" b="1"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44</a:t>
            </a:fld>
            <a:endParaRPr lang="pl-PL" altLang="pl-PL"/>
          </a:p>
        </p:txBody>
      </p:sp>
      <p:sp>
        <p:nvSpPr>
          <p:cNvPr id="7" name="Prostokąt zaokrąglony 6"/>
          <p:cNvSpPr/>
          <p:nvPr/>
        </p:nvSpPr>
        <p:spPr>
          <a:xfrm>
            <a:off x="215106" y="1576561"/>
            <a:ext cx="8713788" cy="4655680"/>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400" dirty="0" smtClean="0">
              <a:solidFill>
                <a:schemeClr val="tx1"/>
              </a:solidFill>
              <a:cs typeface="Arial" pitchFamily="34" charset="0"/>
            </a:endParaRPr>
          </a:p>
          <a:p>
            <a:pPr marL="228600" indent="-228600" algn="just">
              <a:buAutoNum type="arabicPeriod"/>
            </a:pPr>
            <a:endParaRPr lang="pl-PL" sz="1400" dirty="0">
              <a:solidFill>
                <a:schemeClr val="tx1"/>
              </a:solidFill>
              <a:cs typeface="Arial" pitchFamily="34" charset="0"/>
            </a:endParaRPr>
          </a:p>
          <a:p>
            <a:endParaRPr lang="pl-PL" sz="1400" b="1" dirty="0" smtClean="0">
              <a:solidFill>
                <a:schemeClr val="tx1"/>
              </a:solidFill>
            </a:endParaRPr>
          </a:p>
          <a:p>
            <a:endParaRPr lang="pl-PL" b="1" dirty="0" smtClean="0">
              <a:solidFill>
                <a:schemeClr val="tx1"/>
              </a:solidFill>
            </a:endParaRPr>
          </a:p>
          <a:p>
            <a:r>
              <a:rPr lang="pl-PL" b="1" u="sng" dirty="0" smtClean="0">
                <a:solidFill>
                  <a:schemeClr val="tx1"/>
                </a:solidFill>
              </a:rPr>
              <a:t>1 . Kryterium zgodności projektu z prawem</a:t>
            </a:r>
            <a:endParaRPr lang="pl-PL" b="1" u="sng" dirty="0">
              <a:solidFill>
                <a:schemeClr val="tx1"/>
              </a:solidFill>
            </a:endParaRPr>
          </a:p>
          <a:p>
            <a:pPr lvl="0" algn="just">
              <a:lnSpc>
                <a:spcPct val="100000"/>
              </a:lnSpc>
              <a:spcAft>
                <a:spcPts val="600"/>
              </a:spcAft>
            </a:pPr>
            <a:r>
              <a:rPr lang="pl-PL" dirty="0" smtClean="0">
                <a:solidFill>
                  <a:schemeClr val="tx1"/>
                </a:solidFill>
              </a:rPr>
              <a:t>Czy projekt jest </a:t>
            </a:r>
            <a:r>
              <a:rPr lang="pl-PL" b="1" dirty="0" smtClean="0">
                <a:solidFill>
                  <a:schemeClr val="tx1"/>
                </a:solidFill>
              </a:rPr>
              <a:t>zgodny z przepisami prawa </a:t>
            </a:r>
            <a:r>
              <a:rPr lang="pl-PL" dirty="0" smtClean="0">
                <a:solidFill>
                  <a:schemeClr val="tx1"/>
                </a:solidFill>
              </a:rPr>
              <a:t>krajowego i unijnego, m.in</a:t>
            </a:r>
            <a:r>
              <a:rPr lang="pl-PL" dirty="0">
                <a:solidFill>
                  <a:schemeClr val="tx1"/>
                </a:solidFill>
              </a:rPr>
              <a:t>. z przepisami w zakresie </a:t>
            </a:r>
            <a:r>
              <a:rPr lang="pl-PL" b="1" dirty="0">
                <a:solidFill>
                  <a:schemeClr val="tx1"/>
                </a:solidFill>
              </a:rPr>
              <a:t>pomocy publicznej</a:t>
            </a:r>
            <a:r>
              <a:rPr lang="pl-PL" dirty="0">
                <a:solidFill>
                  <a:schemeClr val="tx1"/>
                </a:solidFill>
              </a:rPr>
              <a:t>, </a:t>
            </a:r>
            <a:r>
              <a:rPr lang="pl-PL" b="1" dirty="0">
                <a:solidFill>
                  <a:schemeClr val="tx1"/>
                </a:solidFill>
              </a:rPr>
              <a:t>prawa pracy</a:t>
            </a:r>
            <a:r>
              <a:rPr lang="pl-PL" dirty="0">
                <a:solidFill>
                  <a:schemeClr val="tx1"/>
                </a:solidFill>
              </a:rPr>
              <a:t>, </a:t>
            </a:r>
            <a:r>
              <a:rPr lang="pl-PL" b="1" dirty="0">
                <a:solidFill>
                  <a:schemeClr val="tx1"/>
                </a:solidFill>
              </a:rPr>
              <a:t>kodeksu cywilnego </a:t>
            </a:r>
            <a:r>
              <a:rPr lang="pl-PL" dirty="0">
                <a:solidFill>
                  <a:schemeClr val="tx1"/>
                </a:solidFill>
              </a:rPr>
              <a:t>oraz </a:t>
            </a:r>
            <a:r>
              <a:rPr lang="pl-PL" b="1" dirty="0">
                <a:solidFill>
                  <a:schemeClr val="tx1"/>
                </a:solidFill>
              </a:rPr>
              <a:t>zamówień </a:t>
            </a:r>
            <a:r>
              <a:rPr lang="pl-PL" b="1" dirty="0" smtClean="0">
                <a:solidFill>
                  <a:schemeClr val="tx1"/>
                </a:solidFill>
              </a:rPr>
              <a:t>publicznych</a:t>
            </a:r>
            <a:r>
              <a:rPr lang="pl-PL" dirty="0" smtClean="0">
                <a:solidFill>
                  <a:schemeClr val="tx1"/>
                </a:solidFill>
              </a:rPr>
              <a:t>? </a:t>
            </a:r>
            <a:r>
              <a:rPr lang="pl-PL" sz="1400" dirty="0" smtClean="0">
                <a:solidFill>
                  <a:srgbClr val="FF0000"/>
                </a:solidFill>
              </a:rPr>
              <a:t>pomoc publiczna - nie występuje, Kodeks Pracy i Karta nauczyciela – angażowanie nauczycieli</a:t>
            </a:r>
          </a:p>
          <a:p>
            <a:pPr algn="just">
              <a:spcAft>
                <a:spcPts val="600"/>
              </a:spcAft>
            </a:pPr>
            <a:r>
              <a:rPr lang="pl-PL" sz="1400" dirty="0" smtClean="0">
                <a:solidFill>
                  <a:schemeClr val="tx1"/>
                </a:solidFill>
                <a:cs typeface="Arial" pitchFamily="34" charset="0"/>
              </a:rPr>
              <a:t>Tak/Nie/Skierowany do negocjacji</a:t>
            </a:r>
            <a:endParaRPr lang="pl-PL" sz="1400" b="1" dirty="0">
              <a:solidFill>
                <a:schemeClr val="tx1"/>
              </a:solidFill>
              <a:cs typeface="Arial" pitchFamily="34" charset="0"/>
            </a:endParaRPr>
          </a:p>
          <a:p>
            <a:pPr lvl="0"/>
            <a:r>
              <a:rPr lang="pl-PL" b="1" u="sng" dirty="0" smtClean="0">
                <a:solidFill>
                  <a:schemeClr val="tx1"/>
                </a:solidFill>
                <a:cs typeface="Arial" pitchFamily="34" charset="0"/>
              </a:rPr>
              <a:t>2 . </a:t>
            </a:r>
            <a:r>
              <a:rPr lang="pl-PL" b="1" u="sng" dirty="0">
                <a:solidFill>
                  <a:schemeClr val="tx1"/>
                </a:solidFill>
              </a:rPr>
              <a:t>Kryterium zgodności </a:t>
            </a:r>
            <a:r>
              <a:rPr lang="pl-PL" b="1" u="sng" dirty="0" smtClean="0">
                <a:solidFill>
                  <a:schemeClr val="tx1"/>
                </a:solidFill>
              </a:rPr>
              <a:t>z </a:t>
            </a:r>
            <a:r>
              <a:rPr lang="pl-PL" b="1" u="sng" dirty="0">
                <a:solidFill>
                  <a:schemeClr val="tx1"/>
                </a:solidFill>
              </a:rPr>
              <a:t>właściwymi politykami </a:t>
            </a:r>
            <a:r>
              <a:rPr lang="pl-PL" b="1" u="sng" dirty="0" smtClean="0">
                <a:solidFill>
                  <a:schemeClr val="tx1"/>
                </a:solidFill>
              </a:rPr>
              <a:t>i </a:t>
            </a:r>
            <a:r>
              <a:rPr lang="pl-PL" b="1" u="sng" dirty="0">
                <a:solidFill>
                  <a:schemeClr val="tx1"/>
                </a:solidFill>
              </a:rPr>
              <a:t>zasadami</a:t>
            </a:r>
          </a:p>
          <a:p>
            <a:pPr lvl="0" algn="just"/>
            <a:r>
              <a:rPr lang="pl-PL" dirty="0">
                <a:solidFill>
                  <a:schemeClr val="tx1"/>
                </a:solidFill>
              </a:rPr>
              <a:t>Czy projekt jest </a:t>
            </a:r>
            <a:r>
              <a:rPr lang="pl-PL" b="1" dirty="0">
                <a:solidFill>
                  <a:schemeClr val="tx1"/>
                </a:solidFill>
              </a:rPr>
              <a:t>zgodny z zasadą zrównoważonego </a:t>
            </a:r>
            <a:r>
              <a:rPr lang="pl-PL" b="1" dirty="0" smtClean="0">
                <a:solidFill>
                  <a:schemeClr val="tx1"/>
                </a:solidFill>
              </a:rPr>
              <a:t>rozwoju</a:t>
            </a:r>
            <a:r>
              <a:rPr lang="pl-PL" dirty="0" smtClean="0">
                <a:solidFill>
                  <a:schemeClr val="tx1"/>
                </a:solidFill>
              </a:rPr>
              <a:t>?  </a:t>
            </a:r>
          </a:p>
          <a:p>
            <a:pPr algn="just"/>
            <a:r>
              <a:rPr lang="pl-PL" sz="1400" dirty="0" smtClean="0">
                <a:solidFill>
                  <a:schemeClr val="tx1"/>
                </a:solidFill>
                <a:cs typeface="Arial" pitchFamily="34" charset="0"/>
              </a:rPr>
              <a:t>Tak/Nie/Skierowany do negocjacji</a:t>
            </a:r>
            <a:endParaRPr lang="pl-PL" dirty="0">
              <a:solidFill>
                <a:schemeClr val="tx1"/>
              </a:solidFill>
              <a:cs typeface="Arial" pitchFamily="34" charset="0"/>
            </a:endParaRPr>
          </a:p>
          <a:p>
            <a:pPr algn="just"/>
            <a:r>
              <a:rPr lang="pl-PL" b="1" u="sng" dirty="0" smtClean="0">
                <a:solidFill>
                  <a:schemeClr val="tx1"/>
                </a:solidFill>
                <a:cs typeface="Arial" pitchFamily="34" charset="0"/>
              </a:rPr>
              <a:t>3. </a:t>
            </a:r>
            <a:r>
              <a:rPr lang="pl-PL" b="1" u="sng" dirty="0" smtClean="0">
                <a:solidFill>
                  <a:schemeClr val="tx1"/>
                </a:solidFill>
              </a:rPr>
              <a:t>Kryterium zgodności z właściwymi politykami i </a:t>
            </a:r>
            <a:r>
              <a:rPr lang="pl-PL" b="1" u="sng" dirty="0">
                <a:solidFill>
                  <a:schemeClr val="tx1"/>
                </a:solidFill>
              </a:rPr>
              <a:t>zasadami</a:t>
            </a:r>
            <a:endParaRPr lang="pl-PL" u="sng" dirty="0"/>
          </a:p>
          <a:p>
            <a:pPr lvl="0" algn="just">
              <a:lnSpc>
                <a:spcPct val="100000"/>
              </a:lnSpc>
              <a:spcAft>
                <a:spcPts val="600"/>
              </a:spcAft>
            </a:pPr>
            <a:r>
              <a:rPr lang="pl-PL" dirty="0" smtClean="0">
                <a:solidFill>
                  <a:schemeClr val="tx1"/>
                </a:solidFill>
              </a:rPr>
              <a:t>Czy projekt jest </a:t>
            </a:r>
            <a:r>
              <a:rPr lang="pl-PL" b="1" dirty="0" smtClean="0">
                <a:solidFill>
                  <a:schemeClr val="tx1"/>
                </a:solidFill>
              </a:rPr>
              <a:t>zgodny z zasadą równości szans kobiet i </a:t>
            </a:r>
            <a:r>
              <a:rPr lang="pl-PL" b="1" dirty="0">
                <a:solidFill>
                  <a:schemeClr val="tx1"/>
                </a:solidFill>
              </a:rPr>
              <a:t>mężczyzn</a:t>
            </a:r>
            <a:r>
              <a:rPr lang="pl-PL" dirty="0">
                <a:solidFill>
                  <a:schemeClr val="tx1"/>
                </a:solidFill>
              </a:rPr>
              <a:t>? </a:t>
            </a:r>
            <a:endParaRPr lang="pl-PL" dirty="0" smtClean="0">
              <a:solidFill>
                <a:schemeClr val="tx1"/>
              </a:solidFill>
            </a:endParaRPr>
          </a:p>
          <a:p>
            <a:pPr algn="just">
              <a:spcAft>
                <a:spcPts val="600"/>
              </a:spcAft>
            </a:pPr>
            <a:r>
              <a:rPr lang="pl-PL" sz="1400" dirty="0" smtClean="0">
                <a:solidFill>
                  <a:schemeClr val="tx1"/>
                </a:solidFill>
                <a:cs typeface="Arial" pitchFamily="34" charset="0"/>
              </a:rPr>
              <a:t>Tak/Nie/Skierowany do negocjacji</a:t>
            </a:r>
            <a:endParaRPr lang="pl-PL" b="1" dirty="0" smtClean="0">
              <a:solidFill>
                <a:schemeClr val="tx1"/>
              </a:solidFill>
              <a:cs typeface="Arial" pitchFamily="34" charset="0"/>
            </a:endParaRPr>
          </a:p>
          <a:p>
            <a:pPr algn="just"/>
            <a:r>
              <a:rPr lang="pl-PL" b="1" u="sng" dirty="0" smtClean="0">
                <a:solidFill>
                  <a:schemeClr val="tx1"/>
                </a:solidFill>
                <a:cs typeface="Arial" pitchFamily="34" charset="0"/>
              </a:rPr>
              <a:t>4. </a:t>
            </a:r>
            <a:r>
              <a:rPr lang="pl-PL" b="1" u="sng" dirty="0">
                <a:solidFill>
                  <a:schemeClr val="tx1"/>
                </a:solidFill>
              </a:rPr>
              <a:t>Kryterium zgodności z właściwymi politykami i zasadami</a:t>
            </a:r>
            <a:endParaRPr lang="pl-PL" b="1" u="sng" dirty="0" smtClean="0">
              <a:solidFill>
                <a:schemeClr val="tx1"/>
              </a:solidFill>
              <a:cs typeface="Arial" pitchFamily="34" charset="0"/>
            </a:endParaRPr>
          </a:p>
          <a:p>
            <a:pPr lvl="0" algn="just"/>
            <a:r>
              <a:rPr lang="pl-PL" dirty="0">
                <a:solidFill>
                  <a:schemeClr val="tx1"/>
                </a:solidFill>
              </a:rPr>
              <a:t>Czy projekt jest </a:t>
            </a:r>
            <a:r>
              <a:rPr lang="pl-PL" b="1" dirty="0">
                <a:solidFill>
                  <a:schemeClr val="tx1"/>
                </a:solidFill>
              </a:rPr>
              <a:t>zgodny z zasadą równości szans i niedyskryminacji, w tym dostępności dla osób z </a:t>
            </a:r>
            <a:r>
              <a:rPr lang="pl-PL" b="1" dirty="0" err="1">
                <a:solidFill>
                  <a:schemeClr val="tx1"/>
                </a:solidFill>
              </a:rPr>
              <a:t>niepełnosprawnościami</a:t>
            </a:r>
            <a:r>
              <a:rPr lang="pl-PL" dirty="0" smtClean="0">
                <a:solidFill>
                  <a:schemeClr val="tx1"/>
                </a:solidFill>
              </a:rPr>
              <a:t>?</a:t>
            </a:r>
          </a:p>
          <a:p>
            <a:pPr algn="just"/>
            <a:r>
              <a:rPr lang="pl-PL" sz="1400" dirty="0" smtClean="0">
                <a:solidFill>
                  <a:schemeClr val="tx1"/>
                </a:solidFill>
                <a:cs typeface="Arial" pitchFamily="34" charset="0"/>
              </a:rPr>
              <a:t>Tak/Nie/Skierowany do negocjacji</a:t>
            </a:r>
            <a:endParaRPr lang="pl-PL" sz="1400" b="1" dirty="0" smtClean="0">
              <a:solidFill>
                <a:schemeClr val="tx1"/>
              </a:solidFill>
              <a:cs typeface="Arial" pitchFamily="34" charset="0"/>
            </a:endParaRPr>
          </a:p>
          <a:p>
            <a:pPr lvl="0" algn="just"/>
            <a:endParaRPr lang="pl-PL" dirty="0">
              <a:solidFill>
                <a:schemeClr val="tx1"/>
              </a:solidFill>
              <a:cs typeface="Arial" pitchFamily="34" charset="0"/>
            </a:endParaRPr>
          </a:p>
          <a:p>
            <a:pPr algn="just"/>
            <a:endParaRPr lang="pl-PL" sz="1400" b="1" dirty="0" smtClean="0">
              <a:solidFill>
                <a:schemeClr val="tx1"/>
              </a:solidFill>
              <a:cs typeface="Arial" pitchFamily="34" charset="0"/>
            </a:endParaRPr>
          </a:p>
          <a:p>
            <a:pPr algn="just"/>
            <a:endParaRPr lang="pl-PL" sz="1200" dirty="0" smtClean="0">
              <a:solidFill>
                <a:schemeClr val="tx1"/>
              </a:solidFill>
              <a:cs typeface="Arial" pitchFamily="34" charset="0"/>
            </a:endParaRPr>
          </a:p>
          <a:p>
            <a:pPr algn="just"/>
            <a:endParaRPr lang="pl-PL" sz="1200" dirty="0" smtClean="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xmlns="" val="1693468961"/>
      </p:ext>
    </p:extLst>
  </p:cSld>
  <p:clrMapOvr>
    <a:masterClrMapping/>
  </p:clrMapOvr>
  <p:transition spd="med">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smtClean="0">
                <a:latin typeface="+mn-lt"/>
              </a:rPr>
              <a:t>16 KRYTERIÓW MERYTORYCZNYCH</a:t>
            </a:r>
            <a:endParaRPr lang="pl-PL" sz="2400" b="1"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45</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pl-PL" b="1" u="sng" dirty="0" smtClean="0">
                <a:solidFill>
                  <a:schemeClr val="tx1"/>
                </a:solidFill>
              </a:rPr>
              <a:t>1. Kryterium zgodności projektu z celami szczegółowymi RPO WD 2014-2020</a:t>
            </a:r>
            <a:endParaRPr lang="pl-PL" u="sng" dirty="0" smtClean="0">
              <a:solidFill>
                <a:schemeClr val="tx1"/>
              </a:solidFill>
            </a:endParaRPr>
          </a:p>
          <a:p>
            <a:pPr algn="just">
              <a:buFont typeface="Wingdings" pitchFamily="2" charset="2"/>
              <a:buChar char="ü"/>
            </a:pPr>
            <a:r>
              <a:rPr lang="pl-PL" dirty="0" smtClean="0">
                <a:solidFill>
                  <a:schemeClr val="tx1"/>
                </a:solidFill>
              </a:rPr>
              <a:t>Czy projekt jest zgodny z właściwym celem szczegółowym RPO WD 2014-2020 oraz w jaki sposób projekt przyczyni się do osiągnięcia celu szczegółowego RPO WD 2014-2020? </a:t>
            </a:r>
          </a:p>
          <a:p>
            <a:pPr algn="just">
              <a:buFont typeface="Wingdings" pitchFamily="2" charset="2"/>
              <a:buChar char="ü"/>
            </a:pPr>
            <a:endParaRPr lang="pl-PL" dirty="0" smtClean="0">
              <a:solidFill>
                <a:schemeClr val="tx1"/>
              </a:solidFill>
            </a:endParaRPr>
          </a:p>
          <a:p>
            <a:pPr algn="ctr"/>
            <a:r>
              <a:rPr lang="pl-PL" dirty="0" smtClean="0">
                <a:solidFill>
                  <a:srgbClr val="FF0000"/>
                </a:solidFill>
              </a:rPr>
              <a:t>„zwiększenie liczby miejsc w edukacji przedszkolnej i podniesienie kompetencji uczniów w przedszkolach”</a:t>
            </a:r>
          </a:p>
          <a:p>
            <a:pPr algn="just"/>
            <a:r>
              <a:rPr lang="pl-PL" dirty="0" smtClean="0">
                <a:solidFill>
                  <a:schemeClr val="accent1"/>
                </a:solidFill>
              </a:rPr>
              <a:t>Punktacja 0-8</a:t>
            </a:r>
          </a:p>
          <a:p>
            <a:pPr algn="just"/>
            <a:endParaRPr lang="pl-PL" sz="1200" dirty="0" smtClean="0">
              <a:solidFill>
                <a:schemeClr val="tx1"/>
              </a:solidFill>
              <a:cs typeface="Arial" pitchFamily="34" charset="0"/>
            </a:endParaRPr>
          </a:p>
          <a:p>
            <a:pPr algn="just"/>
            <a:endParaRPr lang="pl-PL" sz="1200" dirty="0" smtClean="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xmlns="" val="1205521184"/>
      </p:ext>
    </p:extLst>
  </p:cSld>
  <p:clrMapOvr>
    <a:masterClrMapping/>
  </p:clrMapOvr>
  <p:transition spd="med">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smtClean="0">
                <a:latin typeface="+mn-lt"/>
              </a:rPr>
              <a:t>16 KRYTERIÓW MERYTORYCZNYCH</a:t>
            </a:r>
            <a:endParaRPr lang="pl-PL" sz="2400" b="1"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46</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400" dirty="0" smtClean="0">
              <a:solidFill>
                <a:schemeClr val="tx1"/>
              </a:solidFill>
              <a:cs typeface="Arial" pitchFamily="34" charset="0"/>
            </a:endParaRPr>
          </a:p>
          <a:p>
            <a:pPr algn="just"/>
            <a:endParaRPr lang="pl-PL" sz="1400" dirty="0">
              <a:solidFill>
                <a:schemeClr val="tx1"/>
              </a:solidFill>
              <a:cs typeface="Arial" pitchFamily="34" charset="0"/>
            </a:endParaRPr>
          </a:p>
          <a:p>
            <a:r>
              <a:rPr lang="pl-PL" b="1" u="sng" dirty="0" smtClean="0">
                <a:solidFill>
                  <a:schemeClr val="tx1"/>
                </a:solidFill>
              </a:rPr>
              <a:t>2. Kryterium celowości projektu</a:t>
            </a:r>
            <a:endParaRPr lang="pl-PL" u="sng" dirty="0" smtClean="0">
              <a:solidFill>
                <a:schemeClr val="tx1"/>
              </a:solidFill>
            </a:endParaRPr>
          </a:p>
          <a:p>
            <a:pPr algn="just">
              <a:buFont typeface="Wingdings" pitchFamily="2" charset="2"/>
              <a:buChar char="ü"/>
            </a:pPr>
            <a:r>
              <a:rPr lang="pl-PL" dirty="0" smtClean="0">
                <a:solidFill>
                  <a:schemeClr val="tx1"/>
                </a:solidFill>
              </a:rPr>
              <a:t>Czy potrzeba realizacji projektu jest wystarczająco uzasadniona i odpowiada na zdiagnozowany problem?  </a:t>
            </a:r>
            <a:r>
              <a:rPr lang="pl-PL" dirty="0" smtClean="0">
                <a:solidFill>
                  <a:srgbClr val="FF0000"/>
                </a:solidFill>
              </a:rPr>
              <a:t>diagnoza</a:t>
            </a:r>
          </a:p>
          <a:p>
            <a:pPr algn="just"/>
            <a:endParaRPr lang="pl-PL" dirty="0" smtClean="0">
              <a:solidFill>
                <a:schemeClr val="tx1"/>
              </a:solidFill>
            </a:endParaRPr>
          </a:p>
          <a:p>
            <a:pPr algn="just"/>
            <a:r>
              <a:rPr lang="pl-PL" dirty="0" smtClean="0">
                <a:solidFill>
                  <a:schemeClr val="tx1"/>
                </a:solidFill>
              </a:rPr>
              <a:t>Dodatkowo w przypadku projektów o wartości dofinansowania co najmniej 2 mln zł:</a:t>
            </a:r>
          </a:p>
          <a:p>
            <a:pPr algn="just">
              <a:buFont typeface="Wingdings" pitchFamily="2" charset="2"/>
              <a:buChar char="ü"/>
            </a:pPr>
            <a:r>
              <a:rPr lang="pl-PL" dirty="0" smtClean="0">
                <a:solidFill>
                  <a:schemeClr val="tx1"/>
                </a:solidFill>
              </a:rPr>
              <a:t>Czy przedstawiono wystarczający opis ryzyka nieosiągnięcia założeń projektu oraz zaplanowanych w ramach projektu działań zaradczych?</a:t>
            </a:r>
          </a:p>
          <a:p>
            <a:pPr algn="just">
              <a:buFont typeface="Wingdings" pitchFamily="2" charset="2"/>
              <a:buChar char="ü"/>
            </a:pPr>
            <a:endParaRPr lang="pl-PL" dirty="0" smtClean="0">
              <a:solidFill>
                <a:srgbClr val="FF0000"/>
              </a:solidFill>
            </a:endParaRPr>
          </a:p>
          <a:p>
            <a:pPr algn="just"/>
            <a:r>
              <a:rPr lang="pl-PL" dirty="0" smtClean="0">
                <a:solidFill>
                  <a:schemeClr val="accent1"/>
                </a:solidFill>
              </a:rPr>
              <a:t>Punktacja 0-6</a:t>
            </a:r>
          </a:p>
          <a:p>
            <a:pPr algn="just"/>
            <a:endParaRPr lang="pl-PL" sz="1200" dirty="0" smtClean="0">
              <a:solidFill>
                <a:schemeClr val="tx1"/>
              </a:solidFill>
              <a:cs typeface="Arial" pitchFamily="34" charset="0"/>
            </a:endParaRPr>
          </a:p>
          <a:p>
            <a:pPr algn="just"/>
            <a:endParaRPr lang="pl-PL" sz="1200" dirty="0" smtClean="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xmlns="" val="1205521184"/>
      </p:ext>
    </p:extLst>
  </p:cSld>
  <p:clrMapOvr>
    <a:masterClrMapping/>
  </p:clrMapOvr>
  <p:transition spd="med">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smtClean="0">
                <a:latin typeface="+mn-lt"/>
              </a:rPr>
              <a:t>16 KRYTERIÓW MERYTORYCZNYCH</a:t>
            </a:r>
            <a:endParaRPr lang="pl-PL" sz="2400" b="1"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47</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400" dirty="0" smtClean="0">
              <a:solidFill>
                <a:schemeClr val="tx1"/>
              </a:solidFill>
              <a:cs typeface="Arial" pitchFamily="34" charset="0"/>
            </a:endParaRPr>
          </a:p>
          <a:p>
            <a:pPr algn="just"/>
            <a:endParaRPr lang="pl-PL" sz="1400" dirty="0">
              <a:solidFill>
                <a:schemeClr val="tx1"/>
              </a:solidFill>
              <a:cs typeface="Arial" pitchFamily="34" charset="0"/>
            </a:endParaRPr>
          </a:p>
          <a:p>
            <a:r>
              <a:rPr lang="pl-PL" b="1" u="sng" dirty="0" smtClean="0">
                <a:solidFill>
                  <a:schemeClr val="tx1"/>
                </a:solidFill>
              </a:rPr>
              <a:t>3. Kryterium osiągnięcia skwantyfikowanych rezultatów</a:t>
            </a:r>
            <a:endParaRPr lang="pl-PL" u="sng" dirty="0" smtClean="0">
              <a:solidFill>
                <a:schemeClr val="tx1"/>
              </a:solidFill>
            </a:endParaRPr>
          </a:p>
          <a:p>
            <a:pPr algn="just">
              <a:buFont typeface="Wingdings" pitchFamily="2" charset="2"/>
              <a:buChar char="ü"/>
            </a:pPr>
            <a:r>
              <a:rPr lang="pl-PL" dirty="0" smtClean="0">
                <a:solidFill>
                  <a:schemeClr val="tx1"/>
                </a:solidFill>
              </a:rPr>
              <a:t>Czy zaplanowane w ramach projektu wartości </a:t>
            </a:r>
            <a:r>
              <a:rPr lang="pl-PL" b="1" dirty="0" smtClean="0">
                <a:solidFill>
                  <a:schemeClr val="tx1"/>
                </a:solidFill>
              </a:rPr>
              <a:t>wskaźników są adekwatne </a:t>
            </a:r>
            <a:r>
              <a:rPr lang="pl-PL" dirty="0" smtClean="0">
                <a:solidFill>
                  <a:schemeClr val="tx1"/>
                </a:solidFill>
              </a:rPr>
              <a:t>w stosunku do potrzeb i celów projektu, a założone do osiągnięcia wartości są realne? </a:t>
            </a:r>
          </a:p>
          <a:p>
            <a:pPr lvl="1" algn="just">
              <a:buFont typeface="Wingdings" pitchFamily="2" charset="2"/>
              <a:buChar char="ü"/>
            </a:pPr>
            <a:r>
              <a:rPr lang="pl-PL" dirty="0" smtClean="0">
                <a:solidFill>
                  <a:schemeClr val="tx1"/>
                </a:solidFill>
              </a:rPr>
              <a:t>Czy wskaźniki wynikają z potrzeb i działań?</a:t>
            </a:r>
          </a:p>
          <a:p>
            <a:pPr lvl="1" algn="just">
              <a:buFont typeface="Wingdings" pitchFamily="2" charset="2"/>
              <a:buChar char="ü"/>
            </a:pPr>
            <a:r>
              <a:rPr lang="pl-PL" dirty="0" smtClean="0">
                <a:solidFill>
                  <a:schemeClr val="tx1"/>
                </a:solidFill>
              </a:rPr>
              <a:t>Czy wartość jest satysfakcjonująca w stosunku do nakładów i zakresu merytorycznego projektu?</a:t>
            </a:r>
          </a:p>
          <a:p>
            <a:pPr lvl="1" algn="just">
              <a:buFont typeface="Wingdings" pitchFamily="2" charset="2"/>
              <a:buChar char="ü"/>
            </a:pPr>
            <a:r>
              <a:rPr lang="pl-PL" dirty="0" smtClean="0">
                <a:solidFill>
                  <a:schemeClr val="tx1"/>
                </a:solidFill>
              </a:rPr>
              <a:t>Ocena źródeł weryfikacji wskaźników</a:t>
            </a:r>
          </a:p>
          <a:p>
            <a:pPr lvl="1" algn="just">
              <a:buFont typeface="Wingdings" pitchFamily="2" charset="2"/>
              <a:buChar char="ü"/>
            </a:pPr>
            <a:r>
              <a:rPr lang="pl-PL" dirty="0" smtClean="0">
                <a:solidFill>
                  <a:schemeClr val="tx1"/>
                </a:solidFill>
              </a:rPr>
              <a:t>Ocena częstotliwości pomiarów wskaźników</a:t>
            </a:r>
            <a:endParaRPr lang="pl-PL" dirty="0" smtClean="0">
              <a:solidFill>
                <a:srgbClr val="FF0000"/>
              </a:solidFill>
            </a:endParaRPr>
          </a:p>
          <a:p>
            <a:pPr algn="just"/>
            <a:endParaRPr lang="pl-PL" dirty="0" smtClean="0">
              <a:solidFill>
                <a:schemeClr val="tx1"/>
              </a:solidFill>
            </a:endParaRPr>
          </a:p>
          <a:p>
            <a:pPr algn="just">
              <a:buFont typeface="Wingdings" pitchFamily="2" charset="2"/>
              <a:buChar char="ü"/>
            </a:pPr>
            <a:endParaRPr lang="pl-PL" dirty="0" smtClean="0">
              <a:solidFill>
                <a:srgbClr val="FF0000"/>
              </a:solidFill>
            </a:endParaRPr>
          </a:p>
          <a:p>
            <a:pPr algn="just"/>
            <a:r>
              <a:rPr lang="pl-PL" dirty="0" smtClean="0">
                <a:solidFill>
                  <a:schemeClr val="accent1"/>
                </a:solidFill>
              </a:rPr>
              <a:t>Punktacja 0-6</a:t>
            </a:r>
          </a:p>
          <a:p>
            <a:pPr algn="just"/>
            <a:endParaRPr lang="pl-PL" sz="1200" dirty="0" smtClean="0">
              <a:solidFill>
                <a:schemeClr val="tx1"/>
              </a:solidFill>
              <a:cs typeface="Arial" pitchFamily="34" charset="0"/>
            </a:endParaRPr>
          </a:p>
          <a:p>
            <a:pPr algn="just"/>
            <a:endParaRPr lang="pl-PL" sz="1200" dirty="0" smtClean="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xmlns="" val="1205521184"/>
      </p:ext>
    </p:extLst>
  </p:cSld>
  <p:clrMapOvr>
    <a:masterClrMapping/>
  </p:clrMapOvr>
  <p:transition spd="med">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smtClean="0">
                <a:latin typeface="+mn-lt"/>
              </a:rPr>
              <a:t>16 KRYTERIÓW MERYTORYCZNYCH</a:t>
            </a:r>
            <a:endParaRPr lang="pl-PL" sz="2400" b="1"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48</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400" dirty="0" smtClean="0">
              <a:solidFill>
                <a:schemeClr val="tx1"/>
              </a:solidFill>
              <a:cs typeface="Arial" pitchFamily="34" charset="0"/>
            </a:endParaRPr>
          </a:p>
          <a:p>
            <a:pPr algn="just"/>
            <a:endParaRPr lang="pl-PL" sz="1400" dirty="0">
              <a:solidFill>
                <a:schemeClr val="tx1"/>
              </a:solidFill>
              <a:cs typeface="Arial" pitchFamily="34" charset="0"/>
            </a:endParaRPr>
          </a:p>
          <a:p>
            <a:pPr algn="just"/>
            <a:r>
              <a:rPr lang="pl-PL" b="1" u="sng" dirty="0" smtClean="0">
                <a:solidFill>
                  <a:schemeClr val="tx1"/>
                </a:solidFill>
                <a:cs typeface="Arial" pitchFamily="34" charset="0"/>
              </a:rPr>
              <a:t>4. </a:t>
            </a:r>
            <a:r>
              <a:rPr lang="pl-PL" b="1" u="sng" dirty="0" smtClean="0">
                <a:solidFill>
                  <a:schemeClr val="tx1"/>
                </a:solidFill>
              </a:rPr>
              <a:t>Kryterium doboru grupy docelowej</a:t>
            </a:r>
          </a:p>
          <a:p>
            <a:r>
              <a:rPr lang="pl-PL" dirty="0" smtClean="0">
                <a:solidFill>
                  <a:schemeClr val="tx1"/>
                </a:solidFill>
              </a:rPr>
              <a:t>Czy </a:t>
            </a:r>
            <a:r>
              <a:rPr lang="pl-PL" b="1" dirty="0" smtClean="0">
                <a:solidFill>
                  <a:schemeClr val="tx1"/>
                </a:solidFill>
              </a:rPr>
              <a:t>dobór grupy docelowej jest adekwatny do założeń projektu </a:t>
            </a:r>
            <a:r>
              <a:rPr lang="pl-PL" dirty="0" smtClean="0">
                <a:solidFill>
                  <a:schemeClr val="tx1"/>
                </a:solidFill>
              </a:rPr>
              <a:t>oraz zapisów regulaminu konkursu, w tym czy zawiera wystarczający opis:</a:t>
            </a:r>
          </a:p>
          <a:p>
            <a:endParaRPr lang="pl-PL" dirty="0" smtClean="0">
              <a:solidFill>
                <a:schemeClr val="tx1"/>
              </a:solidFill>
            </a:endParaRPr>
          </a:p>
          <a:p>
            <a:pPr lvl="0">
              <a:buFont typeface="Wingdings" pitchFamily="2" charset="2"/>
              <a:buChar char="ü"/>
            </a:pPr>
            <a:r>
              <a:rPr lang="pl-PL" b="1" dirty="0" smtClean="0">
                <a:solidFill>
                  <a:schemeClr val="tx1"/>
                </a:solidFill>
              </a:rPr>
              <a:t>grupy docelowej</a:t>
            </a:r>
            <a:r>
              <a:rPr lang="pl-PL" dirty="0" smtClean="0">
                <a:solidFill>
                  <a:schemeClr val="tx1"/>
                </a:solidFill>
              </a:rPr>
              <a:t>, jaka będzie wspierana w ramach projektu; </a:t>
            </a:r>
            <a:r>
              <a:rPr lang="pl-PL" dirty="0" smtClean="0">
                <a:solidFill>
                  <a:srgbClr val="FF0000"/>
                </a:solidFill>
              </a:rPr>
              <a:t>regulamin str. 19</a:t>
            </a:r>
            <a:endParaRPr lang="pl-PL" dirty="0" smtClean="0">
              <a:solidFill>
                <a:schemeClr val="tx1"/>
              </a:solidFill>
            </a:endParaRPr>
          </a:p>
          <a:p>
            <a:pPr lvl="0">
              <a:buFont typeface="Wingdings" pitchFamily="2" charset="2"/>
              <a:buChar char="ü"/>
            </a:pPr>
            <a:r>
              <a:rPr lang="pl-PL" b="1" dirty="0" smtClean="0">
                <a:solidFill>
                  <a:schemeClr val="tx1"/>
                </a:solidFill>
              </a:rPr>
              <a:t>potrzeb i oczekiwań </a:t>
            </a:r>
            <a:r>
              <a:rPr lang="pl-PL" dirty="0" smtClean="0">
                <a:solidFill>
                  <a:schemeClr val="tx1"/>
                </a:solidFill>
              </a:rPr>
              <a:t>uczestników projektu w kontekście wsparcia, które ma być udzielane w ramach projektu; </a:t>
            </a:r>
            <a:r>
              <a:rPr lang="pl-PL" dirty="0" smtClean="0">
                <a:solidFill>
                  <a:srgbClr val="FF0000"/>
                </a:solidFill>
              </a:rPr>
              <a:t>diagnoza</a:t>
            </a:r>
            <a:endParaRPr lang="pl-PL" dirty="0" smtClean="0">
              <a:solidFill>
                <a:schemeClr val="tx1"/>
              </a:solidFill>
            </a:endParaRPr>
          </a:p>
          <a:p>
            <a:pPr lvl="0">
              <a:buFont typeface="Wingdings" pitchFamily="2" charset="2"/>
              <a:buChar char="ü"/>
            </a:pPr>
            <a:r>
              <a:rPr lang="pl-PL" b="1" dirty="0" smtClean="0">
                <a:solidFill>
                  <a:schemeClr val="tx1"/>
                </a:solidFill>
              </a:rPr>
              <a:t>barier</a:t>
            </a:r>
            <a:r>
              <a:rPr lang="pl-PL" dirty="0" smtClean="0">
                <a:solidFill>
                  <a:schemeClr val="tx1"/>
                </a:solidFill>
              </a:rPr>
              <a:t>, na które napotykają uczestnicy projektu; </a:t>
            </a:r>
            <a:r>
              <a:rPr lang="pl-PL" dirty="0" smtClean="0">
                <a:solidFill>
                  <a:srgbClr val="FF0000"/>
                </a:solidFill>
              </a:rPr>
              <a:t>diagnoza</a:t>
            </a:r>
            <a:endParaRPr lang="pl-PL" dirty="0" smtClean="0">
              <a:solidFill>
                <a:schemeClr val="tx1"/>
              </a:solidFill>
            </a:endParaRPr>
          </a:p>
          <a:p>
            <a:pPr lvl="0">
              <a:buFont typeface="Wingdings" pitchFamily="2" charset="2"/>
              <a:buChar char="ü"/>
            </a:pPr>
            <a:r>
              <a:rPr lang="pl-PL" b="1" dirty="0" smtClean="0">
                <a:solidFill>
                  <a:schemeClr val="tx1"/>
                </a:solidFill>
              </a:rPr>
              <a:t>skali zainteresowania </a:t>
            </a:r>
            <a:r>
              <a:rPr lang="pl-PL" dirty="0" smtClean="0">
                <a:solidFill>
                  <a:schemeClr val="tx1"/>
                </a:solidFill>
              </a:rPr>
              <a:t>potencjalnych uczestników projektu; </a:t>
            </a:r>
            <a:r>
              <a:rPr lang="pl-PL" dirty="0" smtClean="0">
                <a:solidFill>
                  <a:srgbClr val="FF0000"/>
                </a:solidFill>
              </a:rPr>
              <a:t>diagnoza</a:t>
            </a:r>
            <a:endParaRPr lang="pl-PL" dirty="0" smtClean="0">
              <a:solidFill>
                <a:schemeClr val="tx1"/>
              </a:solidFill>
            </a:endParaRPr>
          </a:p>
          <a:p>
            <a:pPr lvl="0">
              <a:buFont typeface="Wingdings" pitchFamily="2" charset="2"/>
              <a:buChar char="ü"/>
            </a:pPr>
            <a:r>
              <a:rPr lang="pl-PL" b="1" dirty="0" smtClean="0">
                <a:solidFill>
                  <a:schemeClr val="tx1"/>
                </a:solidFill>
              </a:rPr>
              <a:t>sposobu rekrutacji </a:t>
            </a:r>
            <a:r>
              <a:rPr lang="pl-PL" dirty="0" smtClean="0">
                <a:solidFill>
                  <a:schemeClr val="tx1"/>
                </a:solidFill>
              </a:rPr>
              <a:t>uczestników projektu, w tym kryteriów rekrutacji zapewniających </a:t>
            </a:r>
            <a:r>
              <a:rPr lang="pl-PL" b="1" dirty="0" smtClean="0">
                <a:solidFill>
                  <a:schemeClr val="tx1"/>
                </a:solidFill>
              </a:rPr>
              <a:t>dostępność osobom z </a:t>
            </a:r>
            <a:r>
              <a:rPr lang="pl-PL" b="1" dirty="0" err="1" smtClean="0">
                <a:solidFill>
                  <a:schemeClr val="tx1"/>
                </a:solidFill>
              </a:rPr>
              <a:t>niepełnosprawnościami</a:t>
            </a:r>
            <a:r>
              <a:rPr lang="pl-PL" dirty="0" smtClean="0">
                <a:solidFill>
                  <a:schemeClr val="tx1"/>
                </a:solidFill>
              </a:rPr>
              <a:t>? </a:t>
            </a:r>
            <a:r>
              <a:rPr lang="pl-PL" dirty="0" smtClean="0">
                <a:solidFill>
                  <a:srgbClr val="FF0000"/>
                </a:solidFill>
              </a:rPr>
              <a:t>diagnoza</a:t>
            </a:r>
          </a:p>
          <a:p>
            <a:pPr lvl="0">
              <a:buFont typeface="Wingdings" pitchFamily="2" charset="2"/>
              <a:buChar char="ü"/>
            </a:pPr>
            <a:endParaRPr lang="pl-PL" dirty="0" smtClean="0">
              <a:solidFill>
                <a:srgbClr val="FF0000"/>
              </a:solidFill>
            </a:endParaRPr>
          </a:p>
          <a:p>
            <a:r>
              <a:rPr lang="pl-PL" dirty="0" smtClean="0">
                <a:solidFill>
                  <a:schemeClr val="accent1"/>
                </a:solidFill>
              </a:rPr>
              <a:t>Punktacja 0-4</a:t>
            </a:r>
          </a:p>
          <a:p>
            <a:pPr algn="just"/>
            <a:endParaRPr lang="pl-PL" dirty="0" smtClean="0">
              <a:solidFill>
                <a:schemeClr val="accent1"/>
              </a:solidFill>
            </a:endParaRPr>
          </a:p>
          <a:p>
            <a:pPr algn="just"/>
            <a:endParaRPr lang="pl-PL" sz="1200" dirty="0" smtClean="0">
              <a:solidFill>
                <a:schemeClr val="tx1"/>
              </a:solidFill>
              <a:cs typeface="Arial" pitchFamily="34" charset="0"/>
            </a:endParaRPr>
          </a:p>
          <a:p>
            <a:pPr algn="just"/>
            <a:endParaRPr lang="pl-PL" sz="1200" dirty="0" smtClean="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xmlns="" val="1205521184"/>
      </p:ext>
    </p:extLst>
  </p:cSld>
  <p:clrMapOvr>
    <a:masterClrMapping/>
  </p:clrMapOvr>
  <p:transition spd="med">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smtClean="0">
                <a:latin typeface="+mn-lt"/>
              </a:rPr>
              <a:t>16 KRYTERIÓW MERYTORYCZNYCH</a:t>
            </a:r>
            <a:endParaRPr lang="pl-PL" sz="2400" b="1"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49</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400" dirty="0" smtClean="0">
              <a:solidFill>
                <a:schemeClr val="tx1"/>
              </a:solidFill>
              <a:cs typeface="Arial" pitchFamily="34" charset="0"/>
            </a:endParaRPr>
          </a:p>
          <a:p>
            <a:pPr algn="just"/>
            <a:endParaRPr lang="pl-PL" sz="1400" dirty="0">
              <a:solidFill>
                <a:schemeClr val="tx1"/>
              </a:solidFill>
              <a:cs typeface="Arial" pitchFamily="34" charset="0"/>
            </a:endParaRPr>
          </a:p>
          <a:p>
            <a:pPr algn="just"/>
            <a:r>
              <a:rPr lang="pl-PL" b="1" u="sng" dirty="0" smtClean="0">
                <a:solidFill>
                  <a:schemeClr val="tx1"/>
                </a:solidFill>
                <a:cs typeface="Arial" pitchFamily="34" charset="0"/>
              </a:rPr>
              <a:t>5. </a:t>
            </a:r>
            <a:r>
              <a:rPr lang="pl-PL" b="1" u="sng" dirty="0" smtClean="0">
                <a:solidFill>
                  <a:schemeClr val="tx1"/>
                </a:solidFill>
              </a:rPr>
              <a:t>Kryterium trafności</a:t>
            </a:r>
          </a:p>
          <a:p>
            <a:r>
              <a:rPr lang="pl-PL" dirty="0" smtClean="0">
                <a:solidFill>
                  <a:schemeClr val="tx1"/>
                </a:solidFill>
              </a:rPr>
              <a:t>Czy we wniosku o dofinansowanie projektu przedstawiono </a:t>
            </a:r>
            <a:r>
              <a:rPr lang="pl-PL" b="1" dirty="0" smtClean="0">
                <a:solidFill>
                  <a:schemeClr val="tx1"/>
                </a:solidFill>
              </a:rPr>
              <a:t>wystarczający opis</a:t>
            </a:r>
            <a:r>
              <a:rPr lang="pl-PL" dirty="0" smtClean="0">
                <a:solidFill>
                  <a:schemeClr val="tx1"/>
                </a:solidFill>
              </a:rPr>
              <a:t>:</a:t>
            </a:r>
          </a:p>
          <a:p>
            <a:endParaRPr lang="pl-PL" dirty="0" smtClean="0">
              <a:solidFill>
                <a:schemeClr val="tx1"/>
              </a:solidFill>
            </a:endParaRPr>
          </a:p>
          <a:p>
            <a:pPr lvl="0">
              <a:buFont typeface="Wingdings" pitchFamily="2" charset="2"/>
              <a:buChar char="ü"/>
            </a:pPr>
            <a:r>
              <a:rPr lang="pl-PL" b="1" dirty="0" smtClean="0">
                <a:solidFill>
                  <a:schemeClr val="tx1"/>
                </a:solidFill>
              </a:rPr>
              <a:t>zadań</a:t>
            </a:r>
            <a:r>
              <a:rPr lang="pl-PL" dirty="0" smtClean="0">
                <a:solidFill>
                  <a:schemeClr val="tx1"/>
                </a:solidFill>
              </a:rPr>
              <a:t> realizowanych w ramach projektu;</a:t>
            </a:r>
          </a:p>
          <a:p>
            <a:pPr lvl="0">
              <a:buFont typeface="Wingdings" pitchFamily="2" charset="2"/>
              <a:buChar char="ü"/>
            </a:pPr>
            <a:r>
              <a:rPr lang="pl-PL" b="1" dirty="0" smtClean="0">
                <a:solidFill>
                  <a:schemeClr val="tx1"/>
                </a:solidFill>
              </a:rPr>
              <a:t>uzasadnienia potrzeby </a:t>
            </a:r>
            <a:r>
              <a:rPr lang="pl-PL" dirty="0" smtClean="0">
                <a:solidFill>
                  <a:schemeClr val="tx1"/>
                </a:solidFill>
              </a:rPr>
              <a:t>realizacji zadań </a:t>
            </a:r>
            <a:r>
              <a:rPr lang="pl-PL" b="1" dirty="0" smtClean="0">
                <a:solidFill>
                  <a:schemeClr val="tx1"/>
                </a:solidFill>
              </a:rPr>
              <a:t>w kontekście </a:t>
            </a:r>
            <a:r>
              <a:rPr lang="pl-PL" dirty="0" smtClean="0">
                <a:solidFill>
                  <a:schemeClr val="tx1"/>
                </a:solidFill>
              </a:rPr>
              <a:t>przedstawionej </a:t>
            </a:r>
            <a:r>
              <a:rPr lang="pl-PL" b="1" dirty="0" smtClean="0">
                <a:solidFill>
                  <a:schemeClr val="tx1"/>
                </a:solidFill>
              </a:rPr>
              <a:t>diagnozy</a:t>
            </a:r>
            <a:r>
              <a:rPr lang="pl-PL" dirty="0" smtClean="0">
                <a:solidFill>
                  <a:schemeClr val="tx1"/>
                </a:solidFill>
              </a:rPr>
              <a:t>;</a:t>
            </a:r>
          </a:p>
          <a:p>
            <a:pPr lvl="0">
              <a:buFont typeface="Wingdings" pitchFamily="2" charset="2"/>
              <a:buChar char="ü"/>
            </a:pPr>
            <a:r>
              <a:rPr lang="pl-PL" b="1" dirty="0" smtClean="0">
                <a:solidFill>
                  <a:schemeClr val="tx1"/>
                </a:solidFill>
              </a:rPr>
              <a:t>wartości wskaźników</a:t>
            </a:r>
            <a:r>
              <a:rPr lang="pl-PL" dirty="0" smtClean="0">
                <a:solidFill>
                  <a:schemeClr val="tx1"/>
                </a:solidFill>
              </a:rPr>
              <a:t>, które zostaną osiągnięte w ramach zadań;</a:t>
            </a:r>
          </a:p>
          <a:p>
            <a:pPr lvl="0">
              <a:buFont typeface="Wingdings" pitchFamily="2" charset="2"/>
              <a:buChar char="ü"/>
            </a:pPr>
            <a:r>
              <a:rPr lang="pl-PL" b="1" dirty="0" smtClean="0">
                <a:solidFill>
                  <a:schemeClr val="tx1"/>
                </a:solidFill>
              </a:rPr>
              <a:t>roli partnerów w realizacji</a:t>
            </a:r>
            <a:r>
              <a:rPr lang="pl-PL" dirty="0" smtClean="0">
                <a:solidFill>
                  <a:schemeClr val="tx1"/>
                </a:solidFill>
              </a:rPr>
              <a:t> poszczególnych </a:t>
            </a:r>
            <a:r>
              <a:rPr lang="pl-PL" b="1" dirty="0" smtClean="0">
                <a:solidFill>
                  <a:schemeClr val="tx1"/>
                </a:solidFill>
              </a:rPr>
              <a:t>zadań</a:t>
            </a:r>
            <a:r>
              <a:rPr lang="pl-PL" dirty="0" smtClean="0">
                <a:solidFill>
                  <a:schemeClr val="tx1"/>
                </a:solidFill>
              </a:rPr>
              <a:t> jeśli przewidziano ich realizację w ramach partnerstwa wraz z uzasadnieniem (jeśli dotyczy);</a:t>
            </a:r>
          </a:p>
          <a:p>
            <a:pPr lvl="0">
              <a:buFont typeface="Wingdings" pitchFamily="2" charset="2"/>
              <a:buChar char="ü"/>
            </a:pPr>
            <a:r>
              <a:rPr lang="pl-PL" dirty="0" smtClean="0">
                <a:solidFill>
                  <a:schemeClr val="tx1"/>
                </a:solidFill>
              </a:rPr>
              <a:t>trwałości i wpływu </a:t>
            </a:r>
            <a:r>
              <a:rPr lang="pl-PL" b="1" dirty="0" smtClean="0">
                <a:solidFill>
                  <a:schemeClr val="tx1"/>
                </a:solidFill>
              </a:rPr>
              <a:t>rezultatów</a:t>
            </a:r>
            <a:r>
              <a:rPr lang="pl-PL" dirty="0" smtClean="0">
                <a:solidFill>
                  <a:schemeClr val="tx1"/>
                </a:solidFill>
              </a:rPr>
              <a:t> projektu;</a:t>
            </a:r>
          </a:p>
          <a:p>
            <a:pPr lvl="0">
              <a:buFontTx/>
              <a:buChar char="-"/>
            </a:pPr>
            <a:endParaRPr lang="pl-PL" dirty="0" smtClean="0">
              <a:solidFill>
                <a:schemeClr val="tx1"/>
              </a:solidFill>
            </a:endParaRPr>
          </a:p>
          <a:p>
            <a:endParaRPr lang="pl-PL" dirty="0" smtClean="0">
              <a:solidFill>
                <a:srgbClr val="FF0000"/>
              </a:solidFill>
            </a:endParaRPr>
          </a:p>
          <a:p>
            <a:r>
              <a:rPr lang="pl-PL" dirty="0" smtClean="0">
                <a:solidFill>
                  <a:schemeClr val="accent1"/>
                </a:solidFill>
              </a:rPr>
              <a:t>Punktacja 0-14</a:t>
            </a:r>
          </a:p>
          <a:p>
            <a:pPr algn="just"/>
            <a:endParaRPr lang="pl-PL" dirty="0" smtClean="0">
              <a:solidFill>
                <a:schemeClr val="accent1"/>
              </a:solidFill>
            </a:endParaRPr>
          </a:p>
          <a:p>
            <a:pPr algn="just"/>
            <a:endParaRPr lang="pl-PL" sz="1200" dirty="0" smtClean="0">
              <a:solidFill>
                <a:schemeClr val="tx1"/>
              </a:solidFill>
              <a:cs typeface="Arial" pitchFamily="34" charset="0"/>
            </a:endParaRPr>
          </a:p>
          <a:p>
            <a:pPr algn="just"/>
            <a:endParaRPr lang="pl-PL" sz="1200" dirty="0" smtClean="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xmlns="" val="1205521184"/>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539552" y="1700808"/>
            <a:ext cx="7632848" cy="4464496"/>
          </a:xfrm>
          <a:prstGeom prst="rect">
            <a:avLst/>
          </a:prstGeom>
          <a:noFill/>
        </p:spPr>
        <p:txBody>
          <a:bodyPr wrap="square" rtlCol="0">
            <a:normAutofit/>
          </a:bodyPr>
          <a:lstStyle/>
          <a:p>
            <a:pPr algn="just"/>
            <a:endParaRPr lang="pl-PL" b="1" dirty="0" smtClean="0">
              <a:latin typeface="+mn-lt"/>
              <a:cs typeface="Arial" pitchFamily="34" charset="0"/>
            </a:endParaRPr>
          </a:p>
          <a:p>
            <a:endParaRPr lang="pl-PL" sz="2000" b="1" dirty="0" smtClean="0">
              <a:latin typeface="+mn-lt"/>
            </a:endParaRPr>
          </a:p>
          <a:p>
            <a:pPr lvl="0">
              <a:buFont typeface="Arial" pitchFamily="34" charset="0"/>
              <a:buChar char="•"/>
            </a:pPr>
            <a:r>
              <a:rPr lang="pl-PL" sz="2000" dirty="0" smtClean="0">
                <a:latin typeface="+mn-lt"/>
              </a:rPr>
              <a:t>jednostki samorządu terytorialnego, ich związki i stowarzyszenia; </a:t>
            </a:r>
          </a:p>
          <a:p>
            <a:pPr lvl="0"/>
            <a:endParaRPr lang="pl-PL" sz="2000" dirty="0" smtClean="0">
              <a:latin typeface="+mn-lt"/>
            </a:endParaRPr>
          </a:p>
          <a:p>
            <a:pPr lvl="0">
              <a:buFont typeface="Arial" pitchFamily="34" charset="0"/>
              <a:buChar char="•"/>
            </a:pPr>
            <a:r>
              <a:rPr lang="pl-PL" sz="2000" dirty="0" smtClean="0">
                <a:latin typeface="+mn-lt"/>
              </a:rPr>
              <a:t>jednostki organizacyjne </a:t>
            </a:r>
            <a:r>
              <a:rPr lang="pl-PL" sz="2000" dirty="0" err="1" smtClean="0">
                <a:latin typeface="+mn-lt"/>
              </a:rPr>
              <a:t>jst</a:t>
            </a:r>
            <a:r>
              <a:rPr lang="pl-PL" sz="2000" dirty="0" smtClean="0">
                <a:latin typeface="+mn-lt"/>
              </a:rPr>
              <a:t>; </a:t>
            </a:r>
          </a:p>
          <a:p>
            <a:pPr lvl="0"/>
            <a:endParaRPr lang="pl-PL" sz="2000" dirty="0" smtClean="0">
              <a:latin typeface="+mn-lt"/>
            </a:endParaRPr>
          </a:p>
          <a:p>
            <a:pPr lvl="0">
              <a:buFont typeface="Arial" pitchFamily="34" charset="0"/>
              <a:buChar char="•"/>
            </a:pPr>
            <a:r>
              <a:rPr lang="pl-PL" sz="2000" dirty="0" smtClean="0">
                <a:latin typeface="+mn-lt"/>
              </a:rPr>
              <a:t>organizacje pozarządowe; </a:t>
            </a:r>
          </a:p>
          <a:p>
            <a:pPr lvl="0"/>
            <a:endParaRPr lang="pl-PL" sz="2000" dirty="0" smtClean="0">
              <a:latin typeface="+mn-lt"/>
            </a:endParaRPr>
          </a:p>
          <a:p>
            <a:pPr lvl="0">
              <a:buFont typeface="Arial" pitchFamily="34" charset="0"/>
              <a:buChar char="•"/>
            </a:pPr>
            <a:r>
              <a:rPr lang="pl-PL" sz="2000" dirty="0" smtClean="0">
                <a:latin typeface="+mn-lt"/>
              </a:rPr>
              <a:t>organy prowadzące publiczne i niepubliczne przedszkola i inne formy wychowania przedszkolnego; </a:t>
            </a:r>
          </a:p>
          <a:p>
            <a:pPr lvl="0"/>
            <a:endParaRPr lang="pl-PL" sz="2000" dirty="0" smtClean="0">
              <a:latin typeface="+mn-lt"/>
            </a:endParaRPr>
          </a:p>
          <a:p>
            <a:pPr lvl="0">
              <a:buFont typeface="Arial" pitchFamily="34" charset="0"/>
              <a:buChar char="•"/>
            </a:pPr>
            <a:r>
              <a:rPr lang="pl-PL" sz="2000" dirty="0" smtClean="0">
                <a:latin typeface="+mn-lt"/>
              </a:rPr>
              <a:t>przedsiębiorcy.</a:t>
            </a:r>
          </a:p>
          <a:p>
            <a:pPr marL="285750" indent="-285750">
              <a:buFont typeface="Arial" panose="020B0604020202020204" pitchFamily="34" charset="0"/>
              <a:buChar char="•"/>
            </a:pPr>
            <a:endParaRPr lang="pl-PL" sz="1600" dirty="0" smtClean="0">
              <a:latin typeface="+mn-lt"/>
              <a:cs typeface="Arial" pitchFamily="34" charset="0"/>
            </a:endParaRPr>
          </a:p>
          <a:p>
            <a:endParaRPr lang="pl-PL" dirty="0" smtClean="0">
              <a:latin typeface="Arial" pitchFamily="34" charset="0"/>
              <a:cs typeface="Arial" pitchFamily="34" charset="0"/>
            </a:endParaRPr>
          </a:p>
          <a:p>
            <a:endParaRPr lang="pl-PL" b="1" dirty="0" smtClean="0"/>
          </a:p>
        </p:txBody>
      </p:sp>
      <p:sp>
        <p:nvSpPr>
          <p:cNvPr id="9" name="Prostokąt 8"/>
          <p:cNvSpPr/>
          <p:nvPr/>
        </p:nvSpPr>
        <p:spPr>
          <a:xfrm>
            <a:off x="0" y="1268760"/>
            <a:ext cx="9144000" cy="523220"/>
          </a:xfrm>
          <a:prstGeom prst="rect">
            <a:avLst/>
          </a:prstGeom>
        </p:spPr>
        <p:txBody>
          <a:bodyPr wrap="square">
            <a:spAutoFit/>
          </a:bodyPr>
          <a:lstStyle/>
          <a:p>
            <a:pPr algn="ctr" eaLnBrk="1" hangingPunct="1"/>
            <a:r>
              <a:rPr lang="pl-PL" altLang="pl-PL" sz="2800" b="1" dirty="0" smtClean="0">
                <a:latin typeface="+mn-lt"/>
                <a:cs typeface="Arial" pitchFamily="34" charset="0"/>
              </a:rPr>
              <a:t>Wnioskodawcy/Beneficjenci</a:t>
            </a:r>
          </a:p>
        </p:txBody>
      </p:sp>
    </p:spTree>
    <p:extLst>
      <p:ext uri="{BB962C8B-B14F-4D97-AF65-F5344CB8AC3E}">
        <p14:creationId xmlns="" xmlns:p14="http://schemas.microsoft.com/office/powerpoint/2010/main" val="2125708592"/>
      </p:ext>
    </p:extLst>
  </p:cSld>
  <p:clrMapOvr>
    <a:masterClrMapping/>
  </p:clrMapOvr>
  <p:transition spd="med">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smtClean="0">
                <a:latin typeface="+mn-lt"/>
              </a:rPr>
              <a:t>16 KRYTERIÓW MERYTORYCZNYCH</a:t>
            </a:r>
            <a:endParaRPr lang="pl-PL" sz="2400" b="1"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50</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400" dirty="0" smtClean="0">
              <a:solidFill>
                <a:schemeClr val="tx1"/>
              </a:solidFill>
              <a:cs typeface="Arial" pitchFamily="34" charset="0"/>
            </a:endParaRPr>
          </a:p>
          <a:p>
            <a:pPr algn="just"/>
            <a:endParaRPr lang="pl-PL" sz="1400" dirty="0">
              <a:solidFill>
                <a:schemeClr val="tx1"/>
              </a:solidFill>
              <a:cs typeface="Arial" pitchFamily="34" charset="0"/>
            </a:endParaRPr>
          </a:p>
          <a:p>
            <a:pPr algn="just"/>
            <a:endParaRPr lang="pl-PL" b="1" u="sng" dirty="0" smtClean="0">
              <a:solidFill>
                <a:schemeClr val="tx1"/>
              </a:solidFill>
              <a:cs typeface="Arial" pitchFamily="34" charset="0"/>
            </a:endParaRPr>
          </a:p>
          <a:p>
            <a:pPr algn="just"/>
            <a:endParaRPr lang="pl-PL" b="1" u="sng" dirty="0" smtClean="0">
              <a:solidFill>
                <a:schemeClr val="tx1"/>
              </a:solidFill>
              <a:cs typeface="Arial" pitchFamily="34" charset="0"/>
            </a:endParaRPr>
          </a:p>
          <a:p>
            <a:pPr algn="just"/>
            <a:r>
              <a:rPr lang="pl-PL" b="1" u="sng" dirty="0" smtClean="0">
                <a:solidFill>
                  <a:schemeClr val="tx1"/>
                </a:solidFill>
                <a:cs typeface="Arial" pitchFamily="34" charset="0"/>
              </a:rPr>
              <a:t>6. </a:t>
            </a:r>
            <a:r>
              <a:rPr lang="pl-PL" b="1" u="sng" dirty="0" smtClean="0">
                <a:solidFill>
                  <a:schemeClr val="tx1"/>
                </a:solidFill>
              </a:rPr>
              <a:t>Kryterium racjonalności harmonogramu</a:t>
            </a:r>
          </a:p>
          <a:p>
            <a:r>
              <a:rPr lang="pl-PL" dirty="0" smtClean="0">
                <a:solidFill>
                  <a:schemeClr val="tx1"/>
                </a:solidFill>
              </a:rPr>
              <a:t>Czy przedstawiony harmonogram realizacji projektu jest racjonalny w stosunku do przedstawionego zakresu zadań w projekcie?</a:t>
            </a:r>
          </a:p>
          <a:p>
            <a:r>
              <a:rPr lang="pl-PL" dirty="0" smtClean="0">
                <a:solidFill>
                  <a:srgbClr val="FF0000"/>
                </a:solidFill>
              </a:rPr>
              <a:t>okres realizacji: </a:t>
            </a:r>
            <a:r>
              <a:rPr lang="pl-PL" dirty="0" err="1" smtClean="0">
                <a:solidFill>
                  <a:srgbClr val="FF0000"/>
                </a:solidFill>
              </a:rPr>
              <a:t>max</a:t>
            </a:r>
            <a:r>
              <a:rPr lang="pl-PL" dirty="0" smtClean="0">
                <a:solidFill>
                  <a:srgbClr val="FF0000"/>
                </a:solidFill>
              </a:rPr>
              <a:t>. 24 miesiące</a:t>
            </a:r>
          </a:p>
          <a:p>
            <a:r>
              <a:rPr lang="pl-PL" dirty="0" smtClean="0">
                <a:solidFill>
                  <a:schemeClr val="accent1"/>
                </a:solidFill>
              </a:rPr>
              <a:t>Punktacja 0-6</a:t>
            </a:r>
          </a:p>
          <a:p>
            <a:endParaRPr lang="pl-PL" dirty="0" smtClean="0">
              <a:solidFill>
                <a:schemeClr val="accent1"/>
              </a:solidFill>
            </a:endParaRPr>
          </a:p>
          <a:p>
            <a:pPr algn="just"/>
            <a:r>
              <a:rPr lang="pl-PL" b="1" dirty="0" smtClean="0">
                <a:solidFill>
                  <a:schemeClr val="tx1"/>
                </a:solidFill>
                <a:cs typeface="Arial" pitchFamily="34" charset="0"/>
              </a:rPr>
              <a:t>7. </a:t>
            </a:r>
            <a:r>
              <a:rPr lang="pl-PL" b="1" dirty="0" smtClean="0">
                <a:solidFill>
                  <a:schemeClr val="tx1"/>
                </a:solidFill>
              </a:rPr>
              <a:t>Kryterium adekwatności sposobu zarządzania</a:t>
            </a:r>
          </a:p>
          <a:p>
            <a:pPr>
              <a:buFont typeface="Wingdings" pitchFamily="2" charset="2"/>
              <a:buChar char="ü"/>
            </a:pPr>
            <a:r>
              <a:rPr lang="pl-PL" dirty="0" smtClean="0">
                <a:solidFill>
                  <a:schemeClr val="tx1"/>
                </a:solidFill>
              </a:rPr>
              <a:t>Czy przedstawiony </a:t>
            </a:r>
            <a:r>
              <a:rPr lang="pl-PL" b="1" dirty="0" smtClean="0">
                <a:solidFill>
                  <a:schemeClr val="tx1"/>
                </a:solidFill>
              </a:rPr>
              <a:t>sposób zarządzania projektem </a:t>
            </a:r>
            <a:r>
              <a:rPr lang="pl-PL" dirty="0" smtClean="0">
                <a:solidFill>
                  <a:schemeClr val="tx1"/>
                </a:solidFill>
              </a:rPr>
              <a:t>jest adekwatny do zakresu projektu?</a:t>
            </a:r>
          </a:p>
          <a:p>
            <a:r>
              <a:rPr lang="pl-PL" dirty="0" smtClean="0">
                <a:solidFill>
                  <a:schemeClr val="accent1"/>
                </a:solidFill>
              </a:rPr>
              <a:t>Punktacja 0-5</a:t>
            </a:r>
          </a:p>
          <a:p>
            <a:endParaRPr lang="pl-PL" dirty="0" smtClean="0">
              <a:solidFill>
                <a:schemeClr val="accent1"/>
              </a:solidFill>
            </a:endParaRPr>
          </a:p>
          <a:p>
            <a:pPr algn="just"/>
            <a:r>
              <a:rPr lang="pl-PL" b="1" dirty="0" smtClean="0">
                <a:solidFill>
                  <a:schemeClr val="tx1"/>
                </a:solidFill>
                <a:cs typeface="Arial" pitchFamily="34" charset="0"/>
              </a:rPr>
              <a:t>8. </a:t>
            </a:r>
            <a:r>
              <a:rPr lang="pl-PL" b="1" dirty="0" smtClean="0">
                <a:solidFill>
                  <a:schemeClr val="tx1"/>
                </a:solidFill>
              </a:rPr>
              <a:t>Kryterium potencjału</a:t>
            </a:r>
          </a:p>
          <a:p>
            <a:pPr>
              <a:buFont typeface="Wingdings" pitchFamily="2" charset="2"/>
              <a:buChar char="ü"/>
            </a:pPr>
            <a:r>
              <a:rPr lang="pl-PL" dirty="0" smtClean="0">
                <a:solidFill>
                  <a:schemeClr val="tx1"/>
                </a:solidFill>
              </a:rPr>
              <a:t>Czy podmioty zaangażowane w realizację projektu posiadają odpowiedni potencjał (kadrowy, techniczny, finansowy) do realizacji projektu?</a:t>
            </a:r>
          </a:p>
          <a:p>
            <a:r>
              <a:rPr lang="pl-PL" dirty="0" smtClean="0">
                <a:solidFill>
                  <a:schemeClr val="accent1"/>
                </a:solidFill>
              </a:rPr>
              <a:t>Punktacja 0-10</a:t>
            </a:r>
          </a:p>
          <a:p>
            <a:endParaRPr lang="pl-PL" dirty="0" smtClean="0">
              <a:solidFill>
                <a:schemeClr val="accent1"/>
              </a:solidFill>
            </a:endParaRPr>
          </a:p>
          <a:p>
            <a:pPr algn="just"/>
            <a:endParaRPr lang="pl-PL" dirty="0" smtClean="0">
              <a:solidFill>
                <a:schemeClr val="accent1"/>
              </a:solidFill>
            </a:endParaRPr>
          </a:p>
          <a:p>
            <a:pPr algn="just"/>
            <a:endParaRPr lang="pl-PL" sz="1200" dirty="0" smtClean="0">
              <a:solidFill>
                <a:schemeClr val="tx1"/>
              </a:solidFill>
              <a:cs typeface="Arial" pitchFamily="34" charset="0"/>
            </a:endParaRPr>
          </a:p>
          <a:p>
            <a:pPr algn="just"/>
            <a:endParaRPr lang="pl-PL" sz="1200" dirty="0" smtClean="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xmlns="" val="1205521184"/>
      </p:ext>
    </p:extLst>
  </p:cSld>
  <p:clrMapOvr>
    <a:masterClrMapping/>
  </p:clrMapOvr>
  <p:transition spd="med">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smtClean="0">
                <a:latin typeface="+mn-lt"/>
              </a:rPr>
              <a:t>16 KRYTERIÓW MERYTORYCZNYCH</a:t>
            </a:r>
            <a:endParaRPr lang="pl-PL" sz="2400" b="1"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51</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400" dirty="0">
              <a:solidFill>
                <a:schemeClr val="tx1"/>
              </a:solidFill>
              <a:cs typeface="Arial" pitchFamily="34" charset="0"/>
            </a:endParaRPr>
          </a:p>
          <a:p>
            <a:pPr algn="just"/>
            <a:endParaRPr lang="pl-PL" sz="1600" b="1" dirty="0" smtClean="0">
              <a:solidFill>
                <a:schemeClr val="tx1"/>
              </a:solidFill>
              <a:cs typeface="Arial" pitchFamily="34" charset="0"/>
            </a:endParaRPr>
          </a:p>
          <a:p>
            <a:pPr algn="just"/>
            <a:endParaRPr lang="pl-PL" sz="1600" b="1" dirty="0" smtClean="0">
              <a:solidFill>
                <a:schemeClr val="tx1"/>
              </a:solidFill>
              <a:cs typeface="Arial" pitchFamily="34" charset="0"/>
            </a:endParaRPr>
          </a:p>
          <a:p>
            <a:pPr algn="just"/>
            <a:endParaRPr lang="pl-PL" sz="1600" b="1" dirty="0" smtClean="0">
              <a:solidFill>
                <a:schemeClr val="tx1"/>
              </a:solidFill>
              <a:cs typeface="Arial" pitchFamily="34" charset="0"/>
            </a:endParaRPr>
          </a:p>
          <a:p>
            <a:pPr algn="just"/>
            <a:endParaRPr lang="pl-PL" sz="1600" b="1" u="sng" dirty="0" smtClean="0">
              <a:solidFill>
                <a:schemeClr val="tx1"/>
              </a:solidFill>
              <a:cs typeface="Arial" pitchFamily="34" charset="0"/>
            </a:endParaRPr>
          </a:p>
          <a:p>
            <a:pPr algn="just"/>
            <a:endParaRPr lang="pl-PL" sz="1600" b="1" u="sng" dirty="0" smtClean="0">
              <a:solidFill>
                <a:schemeClr val="tx1"/>
              </a:solidFill>
              <a:cs typeface="Arial" pitchFamily="34" charset="0"/>
            </a:endParaRPr>
          </a:p>
          <a:p>
            <a:pPr algn="just"/>
            <a:r>
              <a:rPr lang="pl-PL" sz="1600" b="1" u="sng" dirty="0" smtClean="0">
                <a:solidFill>
                  <a:schemeClr val="tx1"/>
                </a:solidFill>
                <a:cs typeface="Arial" pitchFamily="34" charset="0"/>
              </a:rPr>
              <a:t>9. </a:t>
            </a:r>
            <a:r>
              <a:rPr lang="pl-PL" sz="1600" b="1" u="sng" dirty="0" smtClean="0">
                <a:solidFill>
                  <a:schemeClr val="tx1"/>
                </a:solidFill>
              </a:rPr>
              <a:t>Kryterium doświadczenia</a:t>
            </a:r>
            <a:endParaRPr lang="pl-PL" sz="1600" b="1" u="sng" dirty="0">
              <a:solidFill>
                <a:schemeClr val="tx1"/>
              </a:solidFill>
            </a:endParaRPr>
          </a:p>
          <a:p>
            <a:r>
              <a:rPr lang="pl-PL" sz="1600" dirty="0" smtClean="0">
                <a:solidFill>
                  <a:schemeClr val="tx1"/>
                </a:solidFill>
              </a:rPr>
              <a:t>Czy </a:t>
            </a:r>
            <a:r>
              <a:rPr lang="pl-PL" sz="1600" b="1" dirty="0" smtClean="0">
                <a:solidFill>
                  <a:schemeClr val="tx1"/>
                </a:solidFill>
              </a:rPr>
              <a:t>Wnioskodawca</a:t>
            </a:r>
            <a:r>
              <a:rPr lang="pl-PL" sz="1600" dirty="0" smtClean="0">
                <a:solidFill>
                  <a:schemeClr val="tx1"/>
                </a:solidFill>
              </a:rPr>
              <a:t>/Beneficjent </a:t>
            </a:r>
            <a:r>
              <a:rPr lang="pl-PL" sz="1600" b="1" dirty="0" smtClean="0">
                <a:solidFill>
                  <a:schemeClr val="tx1"/>
                </a:solidFill>
              </a:rPr>
              <a:t>lub partnerzy </a:t>
            </a:r>
            <a:r>
              <a:rPr lang="pl-PL" sz="1600" dirty="0" smtClean="0">
                <a:solidFill>
                  <a:schemeClr val="tx1"/>
                </a:solidFill>
              </a:rPr>
              <a:t>w przypadku projektu realizowanego w partnerstwie, </a:t>
            </a:r>
            <a:r>
              <a:rPr lang="pl-PL" sz="1600" b="1" dirty="0" smtClean="0">
                <a:solidFill>
                  <a:schemeClr val="tx1"/>
                </a:solidFill>
              </a:rPr>
              <a:t>posiadają doświadczenie </a:t>
            </a:r>
            <a:r>
              <a:rPr lang="pl-PL" sz="1600" dirty="0" smtClean="0">
                <a:solidFill>
                  <a:schemeClr val="tx1"/>
                </a:solidFill>
              </a:rPr>
              <a:t>w realizacji przedsięwzięć, w tym przedsięwzięć finansowanych ze środków innych niż środki funduszu UE:</a:t>
            </a:r>
          </a:p>
          <a:p>
            <a:pPr lvl="0">
              <a:buFont typeface="Wingdings" pitchFamily="2" charset="2"/>
              <a:buChar char="ü"/>
            </a:pPr>
            <a:r>
              <a:rPr lang="pl-PL" sz="1600" b="1" dirty="0" smtClean="0">
                <a:solidFill>
                  <a:schemeClr val="tx1"/>
                </a:solidFill>
              </a:rPr>
              <a:t>w obszarze</a:t>
            </a:r>
            <a:r>
              <a:rPr lang="pl-PL" sz="1600" dirty="0" smtClean="0">
                <a:solidFill>
                  <a:schemeClr val="tx1"/>
                </a:solidFill>
              </a:rPr>
              <a:t>, w którym udzielane będzie wsparcie przewidziane w ramach projektu oraz</a:t>
            </a:r>
          </a:p>
          <a:p>
            <a:pPr lvl="0">
              <a:buFont typeface="Wingdings" pitchFamily="2" charset="2"/>
              <a:buChar char="ü"/>
            </a:pPr>
            <a:r>
              <a:rPr lang="pl-PL" sz="1600" b="1" dirty="0" smtClean="0">
                <a:solidFill>
                  <a:schemeClr val="tx1"/>
                </a:solidFill>
              </a:rPr>
              <a:t>na rzecz grupy docelowej</a:t>
            </a:r>
            <a:r>
              <a:rPr lang="pl-PL" sz="1600" dirty="0" smtClean="0">
                <a:solidFill>
                  <a:schemeClr val="tx1"/>
                </a:solidFill>
              </a:rPr>
              <a:t>, do której kierowane będzie wsparcie przewidziane w ramach projektu oraz</a:t>
            </a:r>
          </a:p>
          <a:p>
            <a:pPr lvl="0">
              <a:buFont typeface="Wingdings" pitchFamily="2" charset="2"/>
              <a:buChar char="ü"/>
            </a:pPr>
            <a:r>
              <a:rPr lang="pl-PL" sz="1600" b="1" dirty="0" smtClean="0">
                <a:solidFill>
                  <a:schemeClr val="tx1"/>
                </a:solidFill>
              </a:rPr>
              <a:t>na określonym terytorium</a:t>
            </a:r>
            <a:r>
              <a:rPr lang="pl-PL" sz="1600" dirty="0" smtClean="0">
                <a:solidFill>
                  <a:schemeClr val="tx1"/>
                </a:solidFill>
              </a:rPr>
              <a:t>, którego dotyczyć będzie realizacja projektu oraz </a:t>
            </a:r>
          </a:p>
          <a:p>
            <a:pPr lvl="0">
              <a:buFont typeface="Wingdings" pitchFamily="2" charset="2"/>
              <a:buChar char="ü"/>
            </a:pPr>
            <a:r>
              <a:rPr lang="pl-PL" sz="1600" dirty="0" smtClean="0">
                <a:solidFill>
                  <a:schemeClr val="tx1"/>
                </a:solidFill>
              </a:rPr>
              <a:t>czy wskazano </a:t>
            </a:r>
            <a:r>
              <a:rPr lang="pl-PL" sz="1600" b="1" dirty="0" smtClean="0">
                <a:solidFill>
                  <a:schemeClr val="tx1"/>
                </a:solidFill>
              </a:rPr>
              <a:t>instytucje, które mogą potwierdzić opisany potencjał społeczny Wnioskodawcy/Beneficjenta i partnerów</a:t>
            </a:r>
            <a:r>
              <a:rPr lang="pl-PL" sz="1600" dirty="0" smtClean="0">
                <a:solidFill>
                  <a:schemeClr val="tx1"/>
                </a:solidFill>
              </a:rPr>
              <a:t> (jeśli projekt realizowany jest w partnerstwie)?</a:t>
            </a:r>
          </a:p>
          <a:p>
            <a:pPr algn="just"/>
            <a:r>
              <a:rPr lang="pl-PL" sz="1400" dirty="0" smtClean="0">
                <a:solidFill>
                  <a:schemeClr val="accent1"/>
                </a:solidFill>
              </a:rPr>
              <a:t>Punktacja 0-15</a:t>
            </a:r>
          </a:p>
          <a:p>
            <a:pPr algn="just"/>
            <a:endParaRPr lang="pl-PL" sz="1600" dirty="0">
              <a:solidFill>
                <a:schemeClr val="tx1"/>
              </a:solidFill>
              <a:cs typeface="Arial" pitchFamily="34" charset="0"/>
            </a:endParaRPr>
          </a:p>
          <a:p>
            <a:pPr algn="just"/>
            <a:r>
              <a:rPr lang="pl-PL" sz="1600" b="1" u="sng" dirty="0" smtClean="0">
                <a:solidFill>
                  <a:schemeClr val="tx1"/>
                </a:solidFill>
                <a:cs typeface="Arial" pitchFamily="34" charset="0"/>
              </a:rPr>
              <a:t>10. </a:t>
            </a:r>
            <a:r>
              <a:rPr lang="pl-PL" sz="1600" b="1" u="sng" dirty="0" smtClean="0">
                <a:solidFill>
                  <a:schemeClr val="tx1"/>
                </a:solidFill>
              </a:rPr>
              <a:t>Kryterium budżetu projektu</a:t>
            </a:r>
          </a:p>
          <a:p>
            <a:r>
              <a:rPr lang="pl-PL" sz="1600" dirty="0" smtClean="0">
                <a:solidFill>
                  <a:schemeClr val="tx1"/>
                </a:solidFill>
              </a:rPr>
              <a:t>Czy </a:t>
            </a:r>
            <a:r>
              <a:rPr lang="pl-PL" sz="1600" b="1" dirty="0" smtClean="0">
                <a:solidFill>
                  <a:schemeClr val="tx1"/>
                </a:solidFill>
              </a:rPr>
              <a:t>budżet projektu </a:t>
            </a:r>
            <a:r>
              <a:rPr lang="pl-PL" sz="1600" dirty="0" smtClean="0">
                <a:solidFill>
                  <a:schemeClr val="tx1"/>
                </a:solidFill>
              </a:rPr>
              <a:t>został sporządzony w sposób </a:t>
            </a:r>
            <a:r>
              <a:rPr lang="pl-PL" sz="1600" b="1" dirty="0" smtClean="0">
                <a:solidFill>
                  <a:schemeClr val="tx1"/>
                </a:solidFill>
              </a:rPr>
              <a:t>prawidłowy</a:t>
            </a:r>
            <a:r>
              <a:rPr lang="pl-PL" sz="1600" dirty="0" smtClean="0">
                <a:solidFill>
                  <a:schemeClr val="tx1"/>
                </a:solidFill>
              </a:rPr>
              <a:t>?</a:t>
            </a:r>
          </a:p>
          <a:p>
            <a:r>
              <a:rPr lang="pl-PL" sz="1600" dirty="0" smtClean="0">
                <a:solidFill>
                  <a:schemeClr val="tx1"/>
                </a:solidFill>
              </a:rPr>
              <a:t>Czy </a:t>
            </a:r>
            <a:r>
              <a:rPr lang="pl-PL" sz="1600" b="1" dirty="0" smtClean="0">
                <a:solidFill>
                  <a:schemeClr val="tx1"/>
                </a:solidFill>
              </a:rPr>
              <a:t>wysokość kosztów </a:t>
            </a:r>
            <a:r>
              <a:rPr lang="pl-PL" sz="1600" dirty="0" smtClean="0">
                <a:solidFill>
                  <a:schemeClr val="tx1"/>
                </a:solidFill>
              </a:rPr>
              <a:t>przypadających na jednego uczestnika projektu </a:t>
            </a:r>
            <a:r>
              <a:rPr lang="pl-PL" sz="1600" b="1" dirty="0" smtClean="0">
                <a:solidFill>
                  <a:schemeClr val="tx1"/>
                </a:solidFill>
              </a:rPr>
              <a:t>jest adekwatna </a:t>
            </a:r>
            <a:r>
              <a:rPr lang="pl-PL" sz="1600" dirty="0" smtClean="0">
                <a:solidFill>
                  <a:schemeClr val="tx1"/>
                </a:solidFill>
              </a:rPr>
              <a:t>do zakresu projektu oraz osiągniętych korzyści, a zaplanowane </a:t>
            </a:r>
            <a:r>
              <a:rPr lang="pl-PL" sz="1600" b="1" dirty="0" smtClean="0">
                <a:solidFill>
                  <a:schemeClr val="tx1"/>
                </a:solidFill>
              </a:rPr>
              <a:t>wydatki są racjonalne</a:t>
            </a:r>
            <a:r>
              <a:rPr lang="pl-PL" sz="1600" dirty="0" smtClean="0">
                <a:solidFill>
                  <a:schemeClr val="tx1"/>
                </a:solidFill>
              </a:rPr>
              <a:t>?</a:t>
            </a:r>
          </a:p>
          <a:p>
            <a:r>
              <a:rPr lang="pl-PL" sz="1400" dirty="0" smtClean="0">
                <a:solidFill>
                  <a:srgbClr val="FF0000"/>
                </a:solidFill>
              </a:rPr>
              <a:t>budżet zadaniowy, koszty bezpośrednie/pośrednie, wysokość kosztów pośrednich, kwoty ryczałtowe</a:t>
            </a:r>
          </a:p>
          <a:p>
            <a:r>
              <a:rPr lang="pl-PL" sz="1400" dirty="0" smtClean="0">
                <a:solidFill>
                  <a:schemeClr val="accent1"/>
                </a:solidFill>
              </a:rPr>
              <a:t>Punktacja 0-8</a:t>
            </a:r>
          </a:p>
          <a:p>
            <a:endParaRPr lang="pl-PL" sz="1600" dirty="0" smtClean="0">
              <a:solidFill>
                <a:schemeClr val="tx1"/>
              </a:solidFill>
            </a:endParaRPr>
          </a:p>
          <a:p>
            <a:endParaRPr lang="pl-PL" sz="1400" dirty="0" smtClean="0">
              <a:solidFill>
                <a:schemeClr val="tx1"/>
              </a:solidFill>
            </a:endParaRPr>
          </a:p>
          <a:p>
            <a:pPr algn="just"/>
            <a:endParaRPr lang="pl-PL" sz="1400" dirty="0">
              <a:solidFill>
                <a:schemeClr val="tx1"/>
              </a:solidFill>
              <a:cs typeface="Arial" pitchFamily="34" charset="0"/>
            </a:endParaRPr>
          </a:p>
          <a:p>
            <a:pPr algn="just"/>
            <a:endParaRPr lang="pl-PL" sz="1400" b="1" dirty="0" smtClean="0">
              <a:solidFill>
                <a:schemeClr val="tx1"/>
              </a:solidFill>
              <a:cs typeface="Arial" pitchFamily="34" charset="0"/>
            </a:endParaRPr>
          </a:p>
          <a:p>
            <a:pPr algn="just"/>
            <a:endParaRPr lang="pl-PL" sz="1200" dirty="0" smtClean="0">
              <a:solidFill>
                <a:schemeClr val="tx1"/>
              </a:solidFill>
              <a:cs typeface="Arial" pitchFamily="34" charset="0"/>
            </a:endParaRPr>
          </a:p>
          <a:p>
            <a:pPr algn="just"/>
            <a:endParaRPr lang="pl-PL" sz="1200" dirty="0" smtClean="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xmlns="" val="1205521184"/>
      </p:ext>
    </p:extLst>
  </p:cSld>
  <p:clrMapOvr>
    <a:masterClrMapping/>
  </p:clrMapOvr>
  <p:transition spd="med">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smtClean="0">
                <a:latin typeface="+mn-lt"/>
              </a:rPr>
              <a:t>16 KRYTERIÓW MERYTORYCZNYCH</a:t>
            </a:r>
            <a:endParaRPr lang="pl-PL" sz="2400" b="1"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52</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400" dirty="0">
              <a:solidFill>
                <a:schemeClr val="tx1"/>
              </a:solidFill>
              <a:cs typeface="Arial" pitchFamily="34" charset="0"/>
            </a:endParaRPr>
          </a:p>
          <a:p>
            <a:pPr algn="just"/>
            <a:endParaRPr lang="pl-PL" sz="1600" b="1" dirty="0" smtClean="0">
              <a:solidFill>
                <a:schemeClr val="tx1"/>
              </a:solidFill>
              <a:cs typeface="Arial" pitchFamily="34" charset="0"/>
            </a:endParaRPr>
          </a:p>
          <a:p>
            <a:pPr algn="just"/>
            <a:endParaRPr lang="pl-PL" sz="1600" b="1" dirty="0" smtClean="0">
              <a:solidFill>
                <a:schemeClr val="tx1"/>
              </a:solidFill>
              <a:cs typeface="Arial" pitchFamily="34" charset="0"/>
            </a:endParaRPr>
          </a:p>
          <a:p>
            <a:pPr algn="just"/>
            <a:endParaRPr lang="pl-PL" sz="1600" b="1" dirty="0" smtClean="0">
              <a:solidFill>
                <a:schemeClr val="tx1"/>
              </a:solidFill>
              <a:cs typeface="Arial" pitchFamily="34" charset="0"/>
            </a:endParaRPr>
          </a:p>
          <a:p>
            <a:pPr algn="just"/>
            <a:endParaRPr lang="pl-PL" sz="1600" b="1" u="sng" dirty="0" smtClean="0">
              <a:solidFill>
                <a:schemeClr val="tx1"/>
              </a:solidFill>
              <a:cs typeface="Arial" pitchFamily="34" charset="0"/>
            </a:endParaRPr>
          </a:p>
          <a:p>
            <a:pPr algn="just"/>
            <a:endParaRPr lang="pl-PL" sz="1600" b="1" u="sng" dirty="0" smtClean="0">
              <a:solidFill>
                <a:schemeClr val="tx1"/>
              </a:solidFill>
              <a:cs typeface="Arial" pitchFamily="34" charset="0"/>
            </a:endParaRPr>
          </a:p>
          <a:p>
            <a:pPr algn="just"/>
            <a:r>
              <a:rPr lang="pl-PL" sz="1600" b="1" u="sng" dirty="0" smtClean="0">
                <a:solidFill>
                  <a:schemeClr val="tx1"/>
                </a:solidFill>
                <a:cs typeface="Arial" pitchFamily="34" charset="0"/>
              </a:rPr>
              <a:t>11. </a:t>
            </a:r>
            <a:r>
              <a:rPr lang="pl-PL" sz="1600" b="1" u="sng" dirty="0" smtClean="0">
                <a:solidFill>
                  <a:schemeClr val="tx1"/>
                </a:solidFill>
              </a:rPr>
              <a:t>Kryterium efektywności kosztowej projektu</a:t>
            </a:r>
            <a:endParaRPr lang="pl-PL" sz="1600" b="1" u="sng" dirty="0">
              <a:solidFill>
                <a:schemeClr val="tx1"/>
              </a:solidFill>
            </a:endParaRPr>
          </a:p>
          <a:p>
            <a:r>
              <a:rPr lang="pl-PL" sz="1600" dirty="0" smtClean="0">
                <a:solidFill>
                  <a:schemeClr val="tx1"/>
                </a:solidFill>
              </a:rPr>
              <a:t>Czy wysokość kosztów przypadających na jednego uczestnika jest adekwatna do zakresu projektu oraz osiągniętych korzyści, a zaplanowane wydatki są racjonalne?</a:t>
            </a:r>
          </a:p>
          <a:p>
            <a:pPr algn="just"/>
            <a:r>
              <a:rPr lang="pl-PL" sz="1400" dirty="0" smtClean="0">
                <a:solidFill>
                  <a:schemeClr val="accent1"/>
                </a:solidFill>
              </a:rPr>
              <a:t>Punktacja 0-12</a:t>
            </a:r>
          </a:p>
          <a:p>
            <a:pPr algn="just"/>
            <a:endParaRPr lang="pl-PL" sz="1400" dirty="0" smtClean="0">
              <a:solidFill>
                <a:schemeClr val="accent1"/>
              </a:solidFill>
            </a:endParaRPr>
          </a:p>
          <a:p>
            <a:pPr algn="just"/>
            <a:r>
              <a:rPr lang="pl-PL" sz="1600" b="1" u="sng" dirty="0" smtClean="0">
                <a:solidFill>
                  <a:schemeClr val="tx1"/>
                </a:solidFill>
                <a:cs typeface="Arial" pitchFamily="34" charset="0"/>
              </a:rPr>
              <a:t>12. </a:t>
            </a:r>
            <a:r>
              <a:rPr lang="pl-PL" sz="1600" b="1" u="sng" dirty="0" smtClean="0">
                <a:solidFill>
                  <a:schemeClr val="tx1"/>
                </a:solidFill>
              </a:rPr>
              <a:t>Wskaźniki obligatoryjne dla danego typu projektu</a:t>
            </a:r>
          </a:p>
          <a:p>
            <a:r>
              <a:rPr lang="pl-PL" sz="1600" dirty="0" smtClean="0">
                <a:solidFill>
                  <a:schemeClr val="tx1"/>
                </a:solidFill>
              </a:rPr>
              <a:t>Czy wniosek o dofinansowanie zawiera wszystkie </a:t>
            </a:r>
            <a:r>
              <a:rPr lang="pl-PL" sz="1600" b="1" dirty="0" smtClean="0">
                <a:solidFill>
                  <a:schemeClr val="tx1"/>
                </a:solidFill>
              </a:rPr>
              <a:t>wskaźniki obligatoryjne dla danego typu projektu </a:t>
            </a:r>
            <a:r>
              <a:rPr lang="pl-PL" sz="1600" dirty="0" smtClean="0">
                <a:solidFill>
                  <a:schemeClr val="tx1"/>
                </a:solidFill>
              </a:rPr>
              <a:t>wskazane w regulaminie konkursu z przypisaną wartością docelową większą od zera jeśli taki warunek określono w regulaminie? </a:t>
            </a:r>
            <a:r>
              <a:rPr lang="pl-PL" sz="1600" dirty="0" smtClean="0">
                <a:solidFill>
                  <a:srgbClr val="FF0000"/>
                </a:solidFill>
              </a:rPr>
              <a:t>załącznik nr 2</a:t>
            </a:r>
          </a:p>
          <a:p>
            <a:pPr algn="just"/>
            <a:r>
              <a:rPr lang="pl-PL" sz="1400" dirty="0" smtClean="0">
                <a:solidFill>
                  <a:schemeClr val="accent1"/>
                </a:solidFill>
              </a:rPr>
              <a:t>Tak/Nie/Skierowany do poprawy</a:t>
            </a:r>
          </a:p>
          <a:p>
            <a:pPr algn="just"/>
            <a:endParaRPr lang="pl-PL" sz="1400" dirty="0" smtClean="0">
              <a:solidFill>
                <a:schemeClr val="accent1"/>
              </a:solidFill>
            </a:endParaRPr>
          </a:p>
          <a:p>
            <a:pPr algn="just"/>
            <a:r>
              <a:rPr lang="pl-PL" sz="1600" b="1" u="sng" dirty="0" smtClean="0">
                <a:solidFill>
                  <a:schemeClr val="tx1"/>
                </a:solidFill>
                <a:cs typeface="Arial" pitchFamily="34" charset="0"/>
              </a:rPr>
              <a:t>13. </a:t>
            </a:r>
            <a:r>
              <a:rPr lang="pl-PL" sz="1600" b="1" u="sng" dirty="0" smtClean="0">
                <a:solidFill>
                  <a:schemeClr val="tx1"/>
                </a:solidFill>
              </a:rPr>
              <a:t>Kryterium zgodności ze standardem usług i katalogiem stawek</a:t>
            </a:r>
          </a:p>
          <a:p>
            <a:r>
              <a:rPr lang="pl-PL" sz="1600" dirty="0" smtClean="0">
                <a:solidFill>
                  <a:schemeClr val="tx1"/>
                </a:solidFill>
              </a:rPr>
              <a:t>Czy zaplanowane w ramach projektu zadania są zgodne z określonym minimalnym standardem usług oraz czy wydatki są zgodne z katalogiem stawek, określonym dla danego konkursu? </a:t>
            </a:r>
            <a:r>
              <a:rPr lang="pl-PL" sz="1600" dirty="0" smtClean="0">
                <a:solidFill>
                  <a:srgbClr val="FF0000"/>
                </a:solidFill>
              </a:rPr>
              <a:t>Standard usług i katalog stawek jest określony w Załączniku nr 4 do Regulaminu konkursu</a:t>
            </a:r>
            <a:endParaRPr lang="pl-PL" sz="1600" dirty="0" smtClean="0">
              <a:solidFill>
                <a:schemeClr val="tx1"/>
              </a:solidFill>
            </a:endParaRPr>
          </a:p>
          <a:p>
            <a:r>
              <a:rPr lang="pl-PL" sz="1400" dirty="0" smtClean="0">
                <a:solidFill>
                  <a:schemeClr val="accent1"/>
                </a:solidFill>
              </a:rPr>
              <a:t>Tak/Nie/Skierowany do poprawy</a:t>
            </a:r>
          </a:p>
          <a:p>
            <a:endParaRPr lang="pl-PL" sz="1200" dirty="0" smtClean="0">
              <a:solidFill>
                <a:schemeClr val="tx1"/>
              </a:solidFill>
              <a:cs typeface="Arial" pitchFamily="34" charset="0"/>
            </a:endParaRPr>
          </a:p>
          <a:p>
            <a:pPr algn="just"/>
            <a:endParaRPr lang="pl-PL" sz="1600" dirty="0">
              <a:solidFill>
                <a:schemeClr val="tx1"/>
              </a:solidFill>
              <a:cs typeface="Arial" pitchFamily="34" charset="0"/>
            </a:endParaRPr>
          </a:p>
          <a:p>
            <a:endParaRPr lang="pl-PL" sz="1600" dirty="0" smtClean="0">
              <a:solidFill>
                <a:schemeClr val="tx1"/>
              </a:solidFill>
            </a:endParaRPr>
          </a:p>
          <a:p>
            <a:endParaRPr lang="pl-PL" sz="1400" dirty="0" smtClean="0">
              <a:solidFill>
                <a:schemeClr val="tx1"/>
              </a:solidFill>
            </a:endParaRPr>
          </a:p>
          <a:p>
            <a:pPr algn="just"/>
            <a:endParaRPr lang="pl-PL" sz="1400" dirty="0">
              <a:solidFill>
                <a:schemeClr val="tx1"/>
              </a:solidFill>
              <a:cs typeface="Arial" pitchFamily="34" charset="0"/>
            </a:endParaRPr>
          </a:p>
          <a:p>
            <a:pPr algn="just"/>
            <a:endParaRPr lang="pl-PL" sz="1400" b="1" dirty="0" smtClean="0">
              <a:solidFill>
                <a:schemeClr val="tx1"/>
              </a:solidFill>
              <a:cs typeface="Arial" pitchFamily="34" charset="0"/>
            </a:endParaRPr>
          </a:p>
          <a:p>
            <a:pPr algn="just"/>
            <a:endParaRPr lang="pl-PL" sz="1200" dirty="0" smtClean="0">
              <a:solidFill>
                <a:schemeClr val="tx1"/>
              </a:solidFill>
              <a:cs typeface="Arial" pitchFamily="34" charset="0"/>
            </a:endParaRPr>
          </a:p>
          <a:p>
            <a:pPr algn="just"/>
            <a:endParaRPr lang="pl-PL" sz="1200" dirty="0" smtClean="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xmlns="" val="1205521184"/>
      </p:ext>
    </p:extLst>
  </p:cSld>
  <p:clrMapOvr>
    <a:masterClrMapping/>
  </p:clrMapOvr>
  <p:transition spd="med">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smtClean="0">
                <a:latin typeface="+mn-lt"/>
              </a:rPr>
              <a:t>16 KRYTERIÓW MERYTORYCZNYCH</a:t>
            </a:r>
            <a:endParaRPr lang="pl-PL" sz="2400" b="1"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53</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400" dirty="0">
              <a:solidFill>
                <a:schemeClr val="tx1"/>
              </a:solidFill>
              <a:cs typeface="Arial" pitchFamily="34" charset="0"/>
            </a:endParaRPr>
          </a:p>
          <a:p>
            <a:pPr algn="just"/>
            <a:endParaRPr lang="pl-PL" sz="1600" b="1" dirty="0" smtClean="0">
              <a:solidFill>
                <a:schemeClr val="tx1"/>
              </a:solidFill>
              <a:cs typeface="Arial" pitchFamily="34" charset="0"/>
            </a:endParaRPr>
          </a:p>
          <a:p>
            <a:pPr algn="just"/>
            <a:endParaRPr lang="pl-PL" sz="1600" b="1" dirty="0" smtClean="0">
              <a:solidFill>
                <a:schemeClr val="tx1"/>
              </a:solidFill>
              <a:cs typeface="Arial" pitchFamily="34" charset="0"/>
            </a:endParaRPr>
          </a:p>
          <a:p>
            <a:pPr algn="just"/>
            <a:endParaRPr lang="pl-PL" sz="1600" b="1" dirty="0" smtClean="0">
              <a:solidFill>
                <a:schemeClr val="tx1"/>
              </a:solidFill>
              <a:cs typeface="Arial" pitchFamily="34" charset="0"/>
            </a:endParaRPr>
          </a:p>
          <a:p>
            <a:pPr algn="just"/>
            <a:endParaRPr lang="pl-PL" sz="1600" b="1" u="sng" dirty="0" smtClean="0">
              <a:solidFill>
                <a:schemeClr val="tx1"/>
              </a:solidFill>
              <a:cs typeface="Arial" pitchFamily="34" charset="0"/>
            </a:endParaRPr>
          </a:p>
          <a:p>
            <a:pPr algn="just"/>
            <a:endParaRPr lang="pl-PL" sz="1600" b="1" u="sng" dirty="0" smtClean="0">
              <a:solidFill>
                <a:schemeClr val="tx1"/>
              </a:solidFill>
              <a:cs typeface="Arial" pitchFamily="34" charset="0"/>
            </a:endParaRPr>
          </a:p>
          <a:p>
            <a:pPr algn="just"/>
            <a:endParaRPr lang="pl-PL" sz="1400" dirty="0" smtClean="0">
              <a:solidFill>
                <a:schemeClr val="accent1"/>
              </a:solidFill>
            </a:endParaRPr>
          </a:p>
          <a:p>
            <a:pPr algn="just"/>
            <a:endParaRPr lang="pl-PL" sz="1600" dirty="0">
              <a:solidFill>
                <a:schemeClr val="tx1"/>
              </a:solidFill>
              <a:cs typeface="Arial" pitchFamily="34" charset="0"/>
            </a:endParaRPr>
          </a:p>
          <a:p>
            <a:pPr algn="just"/>
            <a:r>
              <a:rPr lang="pl-PL" sz="1600" b="1" u="sng" dirty="0" smtClean="0">
                <a:solidFill>
                  <a:schemeClr val="tx1"/>
                </a:solidFill>
                <a:cs typeface="Arial" pitchFamily="34" charset="0"/>
              </a:rPr>
              <a:t>14. </a:t>
            </a:r>
            <a:r>
              <a:rPr lang="pl-PL" sz="1600" b="1" u="sng" dirty="0" smtClean="0">
                <a:solidFill>
                  <a:schemeClr val="tx1"/>
                </a:solidFill>
              </a:rPr>
              <a:t>Kryterium budżetu</a:t>
            </a:r>
          </a:p>
          <a:p>
            <a:r>
              <a:rPr lang="pl-PL" sz="1600" dirty="0" smtClean="0">
                <a:solidFill>
                  <a:schemeClr val="tx1"/>
                </a:solidFill>
              </a:rPr>
              <a:t>Czy wszystkie wydatki są </a:t>
            </a:r>
            <a:r>
              <a:rPr lang="pl-PL" sz="1600" dirty="0" err="1" smtClean="0">
                <a:solidFill>
                  <a:schemeClr val="tx1"/>
                </a:solidFill>
              </a:rPr>
              <a:t>kwalifikowalne</a:t>
            </a:r>
            <a:r>
              <a:rPr lang="pl-PL" sz="1600" dirty="0" smtClean="0">
                <a:solidFill>
                  <a:schemeClr val="tx1"/>
                </a:solidFill>
              </a:rPr>
              <a:t>? </a:t>
            </a:r>
            <a:r>
              <a:rPr lang="pl-PL" sz="1600" dirty="0" smtClean="0">
                <a:solidFill>
                  <a:srgbClr val="FF0000"/>
                </a:solidFill>
              </a:rPr>
              <a:t>Wytyczne dotyczące </a:t>
            </a:r>
            <a:r>
              <a:rPr lang="pl-PL" sz="1600" dirty="0" err="1" smtClean="0">
                <a:solidFill>
                  <a:srgbClr val="FF0000"/>
                </a:solidFill>
              </a:rPr>
              <a:t>kwalifikowalności</a:t>
            </a:r>
            <a:r>
              <a:rPr lang="pl-PL" sz="1600" dirty="0" smtClean="0">
                <a:solidFill>
                  <a:srgbClr val="FF0000"/>
                </a:solidFill>
              </a:rPr>
              <a:t> wydatków</a:t>
            </a:r>
          </a:p>
          <a:p>
            <a:r>
              <a:rPr lang="pl-PL" sz="1400" dirty="0" smtClean="0">
                <a:solidFill>
                  <a:schemeClr val="accent1"/>
                </a:solidFill>
              </a:rPr>
              <a:t>Tak/Nie/Skierowany do poprawy</a:t>
            </a:r>
          </a:p>
          <a:p>
            <a:endParaRPr lang="pl-PL" sz="1600" dirty="0" smtClean="0">
              <a:solidFill>
                <a:schemeClr val="accent1"/>
              </a:solidFill>
            </a:endParaRPr>
          </a:p>
          <a:p>
            <a:pPr algn="just"/>
            <a:r>
              <a:rPr lang="pl-PL" sz="1600" b="1" u="sng" dirty="0" smtClean="0">
                <a:solidFill>
                  <a:schemeClr val="tx1"/>
                </a:solidFill>
                <a:cs typeface="Arial" pitchFamily="34" charset="0"/>
              </a:rPr>
              <a:t>15. </a:t>
            </a:r>
            <a:r>
              <a:rPr lang="pl-PL" sz="1600" b="1" u="sng" dirty="0" smtClean="0">
                <a:solidFill>
                  <a:schemeClr val="tx1"/>
                </a:solidFill>
              </a:rPr>
              <a:t>Kryterium zgodności z </a:t>
            </a:r>
            <a:r>
              <a:rPr lang="pl-PL" sz="1600" b="1" u="sng" dirty="0" err="1" smtClean="0">
                <a:solidFill>
                  <a:schemeClr val="tx1"/>
                </a:solidFill>
              </a:rPr>
              <a:t>SzOOP</a:t>
            </a:r>
            <a:endParaRPr lang="pl-PL" sz="1600" b="1" u="sng" dirty="0" smtClean="0">
              <a:solidFill>
                <a:schemeClr val="tx1"/>
              </a:solidFill>
            </a:endParaRPr>
          </a:p>
          <a:p>
            <a:r>
              <a:rPr lang="pl-PL" sz="1600" dirty="0" smtClean="0">
                <a:solidFill>
                  <a:schemeClr val="tx1"/>
                </a:solidFill>
              </a:rPr>
              <a:t>Czy projekt jest zgodny z zapisami </a:t>
            </a:r>
            <a:r>
              <a:rPr lang="pl-PL" sz="1600" dirty="0" err="1" smtClean="0">
                <a:solidFill>
                  <a:schemeClr val="tx1"/>
                </a:solidFill>
              </a:rPr>
              <a:t>SzOOP</a:t>
            </a:r>
            <a:r>
              <a:rPr lang="pl-PL" sz="1600" dirty="0" smtClean="0">
                <a:solidFill>
                  <a:schemeClr val="tx1"/>
                </a:solidFill>
              </a:rPr>
              <a:t> RPO WD 2014-2020 aktualnymi na dzień ogłoszenia naboru? </a:t>
            </a:r>
            <a:r>
              <a:rPr lang="pl-PL" sz="1600" dirty="0" err="1" smtClean="0">
                <a:solidFill>
                  <a:srgbClr val="FF0000"/>
                </a:solidFill>
              </a:rPr>
              <a:t>SzOOP</a:t>
            </a:r>
            <a:r>
              <a:rPr lang="pl-PL" sz="1600" dirty="0" smtClean="0">
                <a:solidFill>
                  <a:srgbClr val="FF0000"/>
                </a:solidFill>
              </a:rPr>
              <a:t> wersja nr 24 z 10 października 2017 r.</a:t>
            </a:r>
          </a:p>
          <a:p>
            <a:r>
              <a:rPr lang="pl-PL" sz="1400" dirty="0" smtClean="0">
                <a:solidFill>
                  <a:schemeClr val="accent1"/>
                </a:solidFill>
              </a:rPr>
              <a:t>Tak/Nie/Skierowany do poprawy</a:t>
            </a:r>
          </a:p>
          <a:p>
            <a:endParaRPr lang="pl-PL" sz="1400" dirty="0" smtClean="0">
              <a:solidFill>
                <a:schemeClr val="accent1"/>
              </a:solidFill>
            </a:endParaRPr>
          </a:p>
          <a:p>
            <a:pPr algn="just"/>
            <a:r>
              <a:rPr lang="pl-PL" sz="1600" b="1" u="sng" dirty="0" smtClean="0">
                <a:solidFill>
                  <a:schemeClr val="tx1"/>
                </a:solidFill>
                <a:cs typeface="Arial" pitchFamily="34" charset="0"/>
              </a:rPr>
              <a:t>16. </a:t>
            </a:r>
            <a:r>
              <a:rPr lang="pl-PL" sz="1600" b="1" u="sng" dirty="0" smtClean="0">
                <a:solidFill>
                  <a:schemeClr val="tx1"/>
                </a:solidFill>
              </a:rPr>
              <a:t>Kryterium spełnienia minimalnych wymagań</a:t>
            </a:r>
          </a:p>
          <a:p>
            <a:r>
              <a:rPr lang="pl-PL" sz="1600" dirty="0" smtClean="0">
                <a:solidFill>
                  <a:schemeClr val="tx1"/>
                </a:solidFill>
              </a:rPr>
              <a:t>Czy projekt otrzymał:</a:t>
            </a:r>
          </a:p>
          <a:p>
            <a:pPr lvl="0">
              <a:buFont typeface="Wingdings" pitchFamily="2" charset="2"/>
              <a:buChar char="ü"/>
            </a:pPr>
            <a:r>
              <a:rPr lang="pl-PL" sz="1600" dirty="0" smtClean="0">
                <a:solidFill>
                  <a:schemeClr val="tx1"/>
                </a:solidFill>
              </a:rPr>
              <a:t>wymagane minimum 60 punktów ogółem oraz co najmniej 60% punktów w poszczególnych grupach kryteriów merytorycznych: 1, 2, 3; 4; 5, 6; 7, 8; 9; 10, 11;</a:t>
            </a:r>
          </a:p>
          <a:p>
            <a:pPr lvl="0">
              <a:buFont typeface="Wingdings" pitchFamily="2" charset="2"/>
              <a:buChar char="ü"/>
            </a:pPr>
            <a:r>
              <a:rPr lang="pl-PL" sz="1600" dirty="0" smtClean="0">
                <a:solidFill>
                  <a:schemeClr val="tx1"/>
                </a:solidFill>
              </a:rPr>
              <a:t>oraz otrzymał pozytywną ocenę lub został skierowany do negocjacji w zakresie spełniania  kryteriów horyzontalnych oraz kryteriów merytorycznych nr 12, 13, 14, 15?</a:t>
            </a:r>
          </a:p>
          <a:p>
            <a:pPr lvl="0"/>
            <a:r>
              <a:rPr lang="pl-PL" sz="1400" dirty="0" smtClean="0">
                <a:solidFill>
                  <a:schemeClr val="accent1"/>
                </a:solidFill>
              </a:rPr>
              <a:t>Tak/Nie</a:t>
            </a:r>
            <a:endParaRPr lang="pl-PL" sz="1400" dirty="0" smtClean="0">
              <a:solidFill>
                <a:schemeClr val="tx1"/>
              </a:solidFill>
            </a:endParaRPr>
          </a:p>
          <a:p>
            <a:pPr lvl="0"/>
            <a:endParaRPr lang="pl-PL" sz="1400" dirty="0" smtClean="0">
              <a:solidFill>
                <a:schemeClr val="tx1"/>
              </a:solidFill>
              <a:cs typeface="Arial" pitchFamily="34" charset="0"/>
            </a:endParaRPr>
          </a:p>
          <a:p>
            <a:endParaRPr lang="pl-PL" sz="1100" dirty="0" smtClean="0">
              <a:solidFill>
                <a:schemeClr val="tx1"/>
              </a:solidFill>
            </a:endParaRPr>
          </a:p>
          <a:p>
            <a:endParaRPr lang="pl-PL" sz="1400" dirty="0" smtClean="0">
              <a:solidFill>
                <a:schemeClr val="accent1"/>
              </a:solidFill>
            </a:endParaRPr>
          </a:p>
          <a:p>
            <a:endParaRPr lang="pl-PL" sz="1400" dirty="0" smtClean="0">
              <a:solidFill>
                <a:schemeClr val="tx1"/>
              </a:solidFill>
              <a:cs typeface="Arial" pitchFamily="34" charset="0"/>
            </a:endParaRPr>
          </a:p>
          <a:p>
            <a:endParaRPr lang="pl-PL" sz="1400" dirty="0" smtClean="0">
              <a:solidFill>
                <a:schemeClr val="tx1"/>
              </a:solidFill>
              <a:cs typeface="Arial" pitchFamily="34" charset="0"/>
            </a:endParaRPr>
          </a:p>
          <a:p>
            <a:endParaRPr lang="pl-PL" sz="1400" dirty="0" smtClean="0">
              <a:solidFill>
                <a:schemeClr val="tx1"/>
              </a:solidFill>
            </a:endParaRPr>
          </a:p>
          <a:p>
            <a:pPr algn="just"/>
            <a:endParaRPr lang="pl-PL" sz="1400" dirty="0">
              <a:solidFill>
                <a:schemeClr val="tx1"/>
              </a:solidFill>
              <a:cs typeface="Arial" pitchFamily="34" charset="0"/>
            </a:endParaRPr>
          </a:p>
          <a:p>
            <a:pPr algn="just"/>
            <a:endParaRPr lang="pl-PL" sz="1400" b="1" dirty="0" smtClean="0">
              <a:solidFill>
                <a:schemeClr val="tx1"/>
              </a:solidFill>
              <a:cs typeface="Arial" pitchFamily="34" charset="0"/>
            </a:endParaRPr>
          </a:p>
          <a:p>
            <a:pPr algn="just"/>
            <a:endParaRPr lang="pl-PL" sz="1200" dirty="0" smtClean="0">
              <a:solidFill>
                <a:schemeClr val="tx1"/>
              </a:solidFill>
              <a:cs typeface="Arial" pitchFamily="34" charset="0"/>
            </a:endParaRPr>
          </a:p>
          <a:p>
            <a:pPr algn="just"/>
            <a:endParaRPr lang="pl-PL" sz="1200" dirty="0" smtClean="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xmlns="" val="1205521184"/>
      </p:ext>
    </p:extLst>
  </p:cSld>
  <p:clrMapOvr>
    <a:masterClrMapping/>
  </p:clrMapOvr>
  <p:transition spd="med">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smtClean="0">
                <a:latin typeface="+mn-lt"/>
              </a:rPr>
              <a:t>8 KRYTERIÓW PREMIUJĄCYCH</a:t>
            </a:r>
            <a:endParaRPr lang="pl-PL" sz="2400" b="1"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54</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400" dirty="0">
              <a:solidFill>
                <a:schemeClr val="tx1"/>
              </a:solidFill>
              <a:cs typeface="Arial" pitchFamily="34" charset="0"/>
            </a:endParaRPr>
          </a:p>
          <a:p>
            <a:pPr algn="just"/>
            <a:endParaRPr lang="pl-PL" sz="1600" b="1" dirty="0" smtClean="0">
              <a:solidFill>
                <a:schemeClr val="tx1"/>
              </a:solidFill>
              <a:cs typeface="Arial" pitchFamily="34" charset="0"/>
            </a:endParaRPr>
          </a:p>
          <a:p>
            <a:pPr algn="just"/>
            <a:endParaRPr lang="pl-PL" sz="1600" b="1" dirty="0" smtClean="0">
              <a:solidFill>
                <a:schemeClr val="tx1"/>
              </a:solidFill>
              <a:cs typeface="Arial" pitchFamily="34" charset="0"/>
            </a:endParaRPr>
          </a:p>
          <a:p>
            <a:pPr algn="just"/>
            <a:endParaRPr lang="pl-PL" sz="1600" b="1" dirty="0" smtClean="0">
              <a:solidFill>
                <a:schemeClr val="tx1"/>
              </a:solidFill>
              <a:cs typeface="Arial" pitchFamily="34" charset="0"/>
            </a:endParaRPr>
          </a:p>
          <a:p>
            <a:pPr algn="just"/>
            <a:endParaRPr lang="pl-PL" sz="1600" b="1" u="sng" dirty="0" smtClean="0">
              <a:solidFill>
                <a:schemeClr val="tx1"/>
              </a:solidFill>
              <a:cs typeface="Arial" pitchFamily="34" charset="0"/>
            </a:endParaRPr>
          </a:p>
          <a:p>
            <a:pPr algn="just"/>
            <a:endParaRPr lang="pl-PL" sz="1600" b="1" u="sng" dirty="0" smtClean="0">
              <a:solidFill>
                <a:schemeClr val="tx1"/>
              </a:solidFill>
              <a:cs typeface="Arial" pitchFamily="34" charset="0"/>
            </a:endParaRPr>
          </a:p>
          <a:p>
            <a:pPr algn="just"/>
            <a:endParaRPr lang="pl-PL" sz="1400" dirty="0" smtClean="0">
              <a:solidFill>
                <a:schemeClr val="accent1"/>
              </a:solidFill>
            </a:endParaRPr>
          </a:p>
          <a:p>
            <a:pPr algn="just"/>
            <a:endParaRPr lang="pl-PL" sz="1600" dirty="0">
              <a:solidFill>
                <a:schemeClr val="tx1"/>
              </a:solidFill>
              <a:cs typeface="Arial" pitchFamily="34" charset="0"/>
            </a:endParaRPr>
          </a:p>
          <a:p>
            <a:pPr algn="just"/>
            <a:r>
              <a:rPr lang="pl-PL" sz="1600" b="1" u="sng" dirty="0" smtClean="0">
                <a:solidFill>
                  <a:schemeClr val="tx1"/>
                </a:solidFill>
                <a:cs typeface="Arial" pitchFamily="34" charset="0"/>
              </a:rPr>
              <a:t>1. </a:t>
            </a:r>
            <a:r>
              <a:rPr lang="pl-PL" sz="1600" b="1" u="sng" dirty="0" smtClean="0">
                <a:solidFill>
                  <a:schemeClr val="tx1"/>
                </a:solidFill>
              </a:rPr>
              <a:t>Kryterium formy wsparcia</a:t>
            </a:r>
          </a:p>
          <a:p>
            <a:r>
              <a:rPr lang="pl-PL" sz="1600" dirty="0" smtClean="0">
                <a:solidFill>
                  <a:schemeClr val="tx1"/>
                </a:solidFill>
              </a:rPr>
              <a:t>Czy działania w projekcie są skierowane do OWP, w których nie były realizowane projekty w ramach 9.1.1 POKL albo działania 10.1 RPO WD? 0-4</a:t>
            </a:r>
          </a:p>
          <a:p>
            <a:endParaRPr lang="pl-PL" sz="1600" dirty="0" smtClean="0">
              <a:solidFill>
                <a:schemeClr val="accent1"/>
              </a:solidFill>
            </a:endParaRPr>
          </a:p>
          <a:p>
            <a:pPr algn="just"/>
            <a:r>
              <a:rPr lang="pl-PL" sz="1600" b="1" u="sng" dirty="0" smtClean="0">
                <a:solidFill>
                  <a:schemeClr val="tx1"/>
                </a:solidFill>
                <a:cs typeface="Arial" pitchFamily="34" charset="0"/>
              </a:rPr>
              <a:t>2. </a:t>
            </a:r>
            <a:r>
              <a:rPr lang="pl-PL" sz="1600" b="1" u="sng" dirty="0" smtClean="0">
                <a:solidFill>
                  <a:schemeClr val="tx1"/>
                </a:solidFill>
              </a:rPr>
              <a:t>Kryterium formy wsparcia</a:t>
            </a:r>
          </a:p>
          <a:p>
            <a:r>
              <a:rPr lang="pl-PL" sz="1600" dirty="0" smtClean="0">
                <a:solidFill>
                  <a:schemeClr val="tx1"/>
                </a:solidFill>
              </a:rPr>
              <a:t>Czy projekt jest realizowany na obszarach wiejskich? 0-4</a:t>
            </a:r>
          </a:p>
          <a:p>
            <a:endParaRPr lang="pl-PL" sz="1400" dirty="0" smtClean="0">
              <a:solidFill>
                <a:schemeClr val="accent1"/>
              </a:solidFill>
            </a:endParaRPr>
          </a:p>
          <a:p>
            <a:pPr algn="just"/>
            <a:r>
              <a:rPr lang="pl-PL" sz="1600" b="1" u="sng" dirty="0" smtClean="0">
                <a:solidFill>
                  <a:schemeClr val="tx1"/>
                </a:solidFill>
                <a:cs typeface="Arial" pitchFamily="34" charset="0"/>
              </a:rPr>
              <a:t>3. </a:t>
            </a:r>
            <a:r>
              <a:rPr lang="pl-PL" sz="1600" b="1" u="sng" dirty="0" smtClean="0">
                <a:solidFill>
                  <a:schemeClr val="tx1"/>
                </a:solidFill>
              </a:rPr>
              <a:t>Kryterium formy wsparcia</a:t>
            </a:r>
          </a:p>
          <a:p>
            <a:r>
              <a:rPr lang="pl-PL" sz="1600" dirty="0" smtClean="0">
                <a:solidFill>
                  <a:schemeClr val="tx1"/>
                </a:solidFill>
              </a:rPr>
              <a:t>Czy w projekcie zaplanowano wydatki i/lub działania związane z upowszechnianiem wychowania przedszkolnego wśród dzieci z </a:t>
            </a:r>
            <a:r>
              <a:rPr lang="pl-PL" sz="1600" dirty="0" err="1" smtClean="0">
                <a:solidFill>
                  <a:schemeClr val="tx1"/>
                </a:solidFill>
              </a:rPr>
              <a:t>niepełnosprawnościami</a:t>
            </a:r>
            <a:r>
              <a:rPr lang="pl-PL" sz="1600" dirty="0" smtClean="0">
                <a:solidFill>
                  <a:schemeClr val="tx1"/>
                </a:solidFill>
              </a:rPr>
              <a:t>? 0-6</a:t>
            </a:r>
          </a:p>
          <a:p>
            <a:endParaRPr lang="pl-PL" sz="1600" dirty="0" smtClean="0">
              <a:solidFill>
                <a:schemeClr val="tx1"/>
              </a:solidFill>
            </a:endParaRPr>
          </a:p>
          <a:p>
            <a:pPr algn="just"/>
            <a:r>
              <a:rPr lang="pl-PL" sz="1600" b="1" u="sng" dirty="0" smtClean="0">
                <a:solidFill>
                  <a:schemeClr val="tx1"/>
                </a:solidFill>
                <a:cs typeface="Arial" pitchFamily="34" charset="0"/>
              </a:rPr>
              <a:t>4. </a:t>
            </a:r>
            <a:r>
              <a:rPr lang="pl-PL" sz="1600" b="1" u="sng" dirty="0" smtClean="0">
                <a:solidFill>
                  <a:schemeClr val="tx1"/>
                </a:solidFill>
              </a:rPr>
              <a:t>Kryterium formy wsparcia</a:t>
            </a:r>
          </a:p>
          <a:p>
            <a:r>
              <a:rPr lang="pl-PL" sz="1600" dirty="0" smtClean="0">
                <a:solidFill>
                  <a:schemeClr val="tx1"/>
                </a:solidFill>
              </a:rPr>
              <a:t>Czy w projekcie zaplanowano wykraczające poza ramy podstawy programowej wsparcie w zakresie rozwijania kompetencji kluczowych? 0-4</a:t>
            </a:r>
          </a:p>
          <a:p>
            <a:endParaRPr lang="pl-PL" sz="1400" dirty="0" smtClean="0">
              <a:solidFill>
                <a:schemeClr val="tx1"/>
              </a:solidFill>
            </a:endParaRPr>
          </a:p>
          <a:p>
            <a:pPr lvl="0"/>
            <a:endParaRPr lang="pl-PL" sz="1400" dirty="0" smtClean="0">
              <a:solidFill>
                <a:schemeClr val="tx1"/>
              </a:solidFill>
              <a:cs typeface="Arial" pitchFamily="34" charset="0"/>
            </a:endParaRPr>
          </a:p>
          <a:p>
            <a:endParaRPr lang="pl-PL" sz="1100" dirty="0" smtClean="0">
              <a:solidFill>
                <a:schemeClr val="tx1"/>
              </a:solidFill>
            </a:endParaRPr>
          </a:p>
          <a:p>
            <a:endParaRPr lang="pl-PL" sz="1400" dirty="0" smtClean="0">
              <a:solidFill>
                <a:schemeClr val="accent1"/>
              </a:solidFill>
            </a:endParaRPr>
          </a:p>
          <a:p>
            <a:endParaRPr lang="pl-PL" sz="1400" dirty="0" smtClean="0">
              <a:solidFill>
                <a:schemeClr val="tx1"/>
              </a:solidFill>
              <a:cs typeface="Arial" pitchFamily="34" charset="0"/>
            </a:endParaRPr>
          </a:p>
          <a:p>
            <a:endParaRPr lang="pl-PL" sz="1400" dirty="0" smtClean="0">
              <a:solidFill>
                <a:schemeClr val="tx1"/>
              </a:solidFill>
              <a:cs typeface="Arial" pitchFamily="34" charset="0"/>
            </a:endParaRPr>
          </a:p>
          <a:p>
            <a:endParaRPr lang="pl-PL" sz="1400" dirty="0" smtClean="0">
              <a:solidFill>
                <a:schemeClr val="tx1"/>
              </a:solidFill>
            </a:endParaRPr>
          </a:p>
          <a:p>
            <a:pPr algn="just"/>
            <a:endParaRPr lang="pl-PL" sz="1400" dirty="0">
              <a:solidFill>
                <a:schemeClr val="tx1"/>
              </a:solidFill>
              <a:cs typeface="Arial" pitchFamily="34" charset="0"/>
            </a:endParaRPr>
          </a:p>
          <a:p>
            <a:pPr algn="just"/>
            <a:endParaRPr lang="pl-PL" sz="1400" b="1" dirty="0" smtClean="0">
              <a:solidFill>
                <a:schemeClr val="tx1"/>
              </a:solidFill>
              <a:cs typeface="Arial" pitchFamily="34" charset="0"/>
            </a:endParaRPr>
          </a:p>
          <a:p>
            <a:pPr algn="just"/>
            <a:endParaRPr lang="pl-PL" sz="1200" dirty="0" smtClean="0">
              <a:solidFill>
                <a:schemeClr val="tx1"/>
              </a:solidFill>
              <a:cs typeface="Arial" pitchFamily="34" charset="0"/>
            </a:endParaRPr>
          </a:p>
          <a:p>
            <a:pPr algn="just"/>
            <a:endParaRPr lang="pl-PL" sz="1200" dirty="0" smtClean="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xmlns="" val="1205521184"/>
      </p:ext>
    </p:extLst>
  </p:cSld>
  <p:clrMapOvr>
    <a:masterClrMapping/>
  </p:clrMapOvr>
  <p:transition spd="med">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smtClean="0">
                <a:latin typeface="+mn-lt"/>
              </a:rPr>
              <a:t>8 KRYTERIÓW PREMIUJĄCYCH</a:t>
            </a:r>
            <a:endParaRPr lang="pl-PL" sz="2400" b="1"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55</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400" dirty="0">
              <a:solidFill>
                <a:schemeClr val="tx1"/>
              </a:solidFill>
              <a:cs typeface="Arial" pitchFamily="34" charset="0"/>
            </a:endParaRPr>
          </a:p>
          <a:p>
            <a:pPr algn="just"/>
            <a:endParaRPr lang="pl-PL" sz="1600" b="1" dirty="0" smtClean="0">
              <a:solidFill>
                <a:schemeClr val="tx1"/>
              </a:solidFill>
              <a:cs typeface="Arial" pitchFamily="34" charset="0"/>
            </a:endParaRPr>
          </a:p>
          <a:p>
            <a:pPr algn="just"/>
            <a:endParaRPr lang="pl-PL" sz="1600" b="1" dirty="0" smtClean="0">
              <a:solidFill>
                <a:schemeClr val="tx1"/>
              </a:solidFill>
              <a:cs typeface="Arial" pitchFamily="34" charset="0"/>
            </a:endParaRPr>
          </a:p>
          <a:p>
            <a:pPr algn="just"/>
            <a:endParaRPr lang="pl-PL" sz="1600" b="1" dirty="0" smtClean="0">
              <a:solidFill>
                <a:schemeClr val="tx1"/>
              </a:solidFill>
              <a:cs typeface="Arial" pitchFamily="34" charset="0"/>
            </a:endParaRPr>
          </a:p>
          <a:p>
            <a:pPr algn="just"/>
            <a:endParaRPr lang="pl-PL" sz="1600" b="1" u="sng" dirty="0" smtClean="0">
              <a:solidFill>
                <a:schemeClr val="tx1"/>
              </a:solidFill>
              <a:cs typeface="Arial" pitchFamily="34" charset="0"/>
            </a:endParaRPr>
          </a:p>
          <a:p>
            <a:pPr algn="just"/>
            <a:endParaRPr lang="pl-PL" sz="1600" b="1" u="sng" dirty="0" smtClean="0">
              <a:solidFill>
                <a:schemeClr val="tx1"/>
              </a:solidFill>
              <a:cs typeface="Arial" pitchFamily="34" charset="0"/>
            </a:endParaRPr>
          </a:p>
          <a:p>
            <a:pPr algn="just"/>
            <a:endParaRPr lang="pl-PL" sz="1400" dirty="0" smtClean="0">
              <a:solidFill>
                <a:schemeClr val="accent1"/>
              </a:solidFill>
            </a:endParaRPr>
          </a:p>
          <a:p>
            <a:pPr algn="just"/>
            <a:endParaRPr lang="pl-PL" sz="1600" dirty="0">
              <a:solidFill>
                <a:schemeClr val="tx1"/>
              </a:solidFill>
              <a:cs typeface="Arial" pitchFamily="34" charset="0"/>
            </a:endParaRPr>
          </a:p>
          <a:p>
            <a:pPr algn="just"/>
            <a:r>
              <a:rPr lang="pl-PL" sz="1600" b="1" u="sng" dirty="0" smtClean="0">
                <a:solidFill>
                  <a:schemeClr val="tx1"/>
                </a:solidFill>
                <a:cs typeface="Arial" pitchFamily="34" charset="0"/>
              </a:rPr>
              <a:t>5. </a:t>
            </a:r>
            <a:r>
              <a:rPr lang="pl-PL" sz="1600" b="1" u="sng" dirty="0" smtClean="0">
                <a:solidFill>
                  <a:schemeClr val="tx1"/>
                </a:solidFill>
              </a:rPr>
              <a:t>Kryterium komplementarności wsparcia</a:t>
            </a:r>
          </a:p>
          <a:p>
            <a:r>
              <a:rPr lang="pl-PL" sz="1600" dirty="0" smtClean="0">
                <a:solidFill>
                  <a:schemeClr val="tx1"/>
                </a:solidFill>
              </a:rPr>
              <a:t>Czy w ramach projektu przewidziano wykorzystanie rezultatów innych projektów finansowanych ze środków unijnych? 0-3</a:t>
            </a:r>
          </a:p>
          <a:p>
            <a:endParaRPr lang="pl-PL" sz="1600" dirty="0" smtClean="0">
              <a:solidFill>
                <a:schemeClr val="accent1"/>
              </a:solidFill>
            </a:endParaRPr>
          </a:p>
          <a:p>
            <a:pPr algn="just"/>
            <a:r>
              <a:rPr lang="pl-PL" sz="1600" b="1" u="sng" dirty="0" smtClean="0">
                <a:solidFill>
                  <a:schemeClr val="tx1"/>
                </a:solidFill>
                <a:cs typeface="Arial" pitchFamily="34" charset="0"/>
              </a:rPr>
              <a:t>6. </a:t>
            </a:r>
            <a:r>
              <a:rPr lang="pl-PL" sz="1600" b="1" u="sng" dirty="0" smtClean="0">
                <a:solidFill>
                  <a:schemeClr val="tx1"/>
                </a:solidFill>
              </a:rPr>
              <a:t>Kryterium efektywności działania</a:t>
            </a:r>
          </a:p>
          <a:p>
            <a:r>
              <a:rPr lang="pl-PL" sz="1600" dirty="0" smtClean="0">
                <a:solidFill>
                  <a:schemeClr val="tx1"/>
                </a:solidFill>
              </a:rPr>
              <a:t>Czy w projekcie przewidziano działania z zakresu poprawy kompetencji nauczycieli i pracowników pedagogicznych w zakresie pedagogiki specjalnej? 0-3</a:t>
            </a:r>
          </a:p>
          <a:p>
            <a:endParaRPr lang="pl-PL" sz="1400" dirty="0" smtClean="0">
              <a:solidFill>
                <a:schemeClr val="accent1"/>
              </a:solidFill>
            </a:endParaRPr>
          </a:p>
          <a:p>
            <a:pPr algn="just"/>
            <a:r>
              <a:rPr lang="pl-PL" sz="1600" b="1" u="sng" dirty="0" smtClean="0">
                <a:solidFill>
                  <a:schemeClr val="tx1"/>
                </a:solidFill>
                <a:cs typeface="Arial" pitchFamily="34" charset="0"/>
              </a:rPr>
              <a:t>7. </a:t>
            </a:r>
            <a:r>
              <a:rPr lang="pl-PL" sz="1600" b="1" u="sng" dirty="0" smtClean="0">
                <a:solidFill>
                  <a:schemeClr val="tx1"/>
                </a:solidFill>
              </a:rPr>
              <a:t>Kryterium formy wsparcia</a:t>
            </a:r>
          </a:p>
          <a:p>
            <a:r>
              <a:rPr lang="pl-PL" sz="1600" dirty="0" smtClean="0">
                <a:solidFill>
                  <a:schemeClr val="tx1"/>
                </a:solidFill>
              </a:rPr>
              <a:t>Czy projekt obejmuje tworzenie i utrzymanie nowych miejsc przedszkolnych na terenach gmin o najniższym poziomie upowszechnienia miejsc przedszkolnych? 0-6</a:t>
            </a:r>
          </a:p>
          <a:p>
            <a:endParaRPr lang="pl-PL" sz="1600" dirty="0" smtClean="0">
              <a:solidFill>
                <a:schemeClr val="tx1"/>
              </a:solidFill>
            </a:endParaRPr>
          </a:p>
          <a:p>
            <a:pPr algn="just"/>
            <a:r>
              <a:rPr lang="pl-PL" sz="1600" b="1" u="sng" dirty="0" smtClean="0">
                <a:solidFill>
                  <a:schemeClr val="tx1"/>
                </a:solidFill>
                <a:cs typeface="Arial" pitchFamily="34" charset="0"/>
              </a:rPr>
              <a:t>8. </a:t>
            </a:r>
            <a:r>
              <a:rPr lang="pl-PL" sz="1600" b="1" u="sng" dirty="0" smtClean="0">
                <a:solidFill>
                  <a:schemeClr val="tx1"/>
                </a:solidFill>
              </a:rPr>
              <a:t>Kryterium doświadczenia</a:t>
            </a:r>
          </a:p>
          <a:p>
            <a:r>
              <a:rPr lang="pl-PL" sz="1600" dirty="0" smtClean="0">
                <a:solidFill>
                  <a:schemeClr val="tx1"/>
                </a:solidFill>
              </a:rPr>
              <a:t>Czy Wnioskodawca zrealizował w ciągu ostatnich 3 lat przed złożeniem wniosku o dofinansowanie na terenie województwa dolnośląskiego co najmniej 2 przedsięwzięcia w obszarze merytorycznym i dla grupy docelowej objętej interwencją projektową, w ramach których osiągnął zakładane rezultaty? 0-10</a:t>
            </a:r>
          </a:p>
          <a:p>
            <a:endParaRPr lang="pl-PL" sz="1400" dirty="0" smtClean="0">
              <a:solidFill>
                <a:schemeClr val="tx1"/>
              </a:solidFill>
            </a:endParaRPr>
          </a:p>
          <a:p>
            <a:pPr lvl="0"/>
            <a:endParaRPr lang="pl-PL" sz="1400" dirty="0" smtClean="0">
              <a:solidFill>
                <a:schemeClr val="tx1"/>
              </a:solidFill>
              <a:cs typeface="Arial" pitchFamily="34" charset="0"/>
            </a:endParaRPr>
          </a:p>
          <a:p>
            <a:endParaRPr lang="pl-PL" sz="1100" dirty="0" smtClean="0">
              <a:solidFill>
                <a:schemeClr val="tx1"/>
              </a:solidFill>
            </a:endParaRPr>
          </a:p>
          <a:p>
            <a:endParaRPr lang="pl-PL" sz="1400" dirty="0" smtClean="0">
              <a:solidFill>
                <a:schemeClr val="accent1"/>
              </a:solidFill>
            </a:endParaRPr>
          </a:p>
          <a:p>
            <a:endParaRPr lang="pl-PL" sz="1400" dirty="0" smtClean="0">
              <a:solidFill>
                <a:schemeClr val="tx1"/>
              </a:solidFill>
              <a:cs typeface="Arial" pitchFamily="34" charset="0"/>
            </a:endParaRPr>
          </a:p>
          <a:p>
            <a:endParaRPr lang="pl-PL" sz="1400" dirty="0" smtClean="0">
              <a:solidFill>
                <a:schemeClr val="tx1"/>
              </a:solidFill>
              <a:cs typeface="Arial" pitchFamily="34" charset="0"/>
            </a:endParaRPr>
          </a:p>
          <a:p>
            <a:endParaRPr lang="pl-PL" sz="1400" dirty="0" smtClean="0">
              <a:solidFill>
                <a:schemeClr val="tx1"/>
              </a:solidFill>
            </a:endParaRPr>
          </a:p>
          <a:p>
            <a:pPr algn="just"/>
            <a:endParaRPr lang="pl-PL" sz="1400" dirty="0">
              <a:solidFill>
                <a:schemeClr val="tx1"/>
              </a:solidFill>
              <a:cs typeface="Arial" pitchFamily="34" charset="0"/>
            </a:endParaRPr>
          </a:p>
          <a:p>
            <a:pPr algn="just"/>
            <a:endParaRPr lang="pl-PL" sz="1400" b="1" dirty="0" smtClean="0">
              <a:solidFill>
                <a:schemeClr val="tx1"/>
              </a:solidFill>
              <a:cs typeface="Arial" pitchFamily="34" charset="0"/>
            </a:endParaRPr>
          </a:p>
          <a:p>
            <a:pPr algn="just"/>
            <a:endParaRPr lang="pl-PL" sz="1200" dirty="0" smtClean="0">
              <a:solidFill>
                <a:schemeClr val="tx1"/>
              </a:solidFill>
              <a:cs typeface="Arial" pitchFamily="34" charset="0"/>
            </a:endParaRPr>
          </a:p>
          <a:p>
            <a:pPr algn="just"/>
            <a:endParaRPr lang="pl-PL" sz="1200" dirty="0" smtClean="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xmlns="" val="1205521184"/>
      </p:ext>
    </p:extLst>
  </p:cSld>
  <p:clrMapOvr>
    <a:masterClrMapping/>
  </p:clrMapOvr>
  <p:transition spd="med">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smtClean="0">
                <a:latin typeface="+mn-lt"/>
              </a:rPr>
              <a:t>1 KRYTERIUM NA ETAPIE NEGOCJACJI</a:t>
            </a:r>
            <a:endParaRPr lang="pl-PL" sz="2400" b="1"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56</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indent="-228600" algn="just">
              <a:buAutoNum type="arabicPeriod"/>
            </a:pPr>
            <a:endParaRPr lang="pl-PL" sz="1400" dirty="0" smtClean="0">
              <a:solidFill>
                <a:schemeClr val="tx1"/>
              </a:solidFill>
              <a:cs typeface="Arial" pitchFamily="34" charset="0"/>
            </a:endParaRPr>
          </a:p>
          <a:p>
            <a:pPr marL="228600" indent="-228600" algn="just">
              <a:buAutoNum type="arabicPeriod"/>
            </a:pPr>
            <a:endParaRPr lang="pl-PL" sz="1400" dirty="0">
              <a:solidFill>
                <a:schemeClr val="tx1"/>
              </a:solidFill>
              <a:cs typeface="Arial" pitchFamily="34" charset="0"/>
            </a:endParaRPr>
          </a:p>
          <a:p>
            <a:pPr algn="just"/>
            <a:endParaRPr lang="pl-PL" sz="1400" dirty="0" smtClean="0">
              <a:solidFill>
                <a:schemeClr val="tx1"/>
              </a:solidFill>
              <a:cs typeface="Arial" pitchFamily="34" charset="0"/>
            </a:endParaRPr>
          </a:p>
          <a:p>
            <a:pPr algn="just"/>
            <a:endParaRPr lang="pl-PL" sz="1400" dirty="0">
              <a:solidFill>
                <a:schemeClr val="tx1"/>
              </a:solidFill>
              <a:cs typeface="Arial" pitchFamily="34" charset="0"/>
            </a:endParaRPr>
          </a:p>
          <a:p>
            <a:pPr algn="just"/>
            <a:endParaRPr lang="pl-PL" sz="1400" b="1" dirty="0" smtClean="0">
              <a:solidFill>
                <a:schemeClr val="tx1"/>
              </a:solidFill>
              <a:cs typeface="Arial" pitchFamily="34" charset="0"/>
            </a:endParaRPr>
          </a:p>
          <a:p>
            <a:pPr algn="just"/>
            <a:endParaRPr lang="pl-PL" sz="1400" b="1" dirty="0" smtClean="0">
              <a:solidFill>
                <a:schemeClr val="tx1"/>
              </a:solidFill>
              <a:cs typeface="Arial" pitchFamily="34" charset="0"/>
            </a:endParaRPr>
          </a:p>
          <a:p>
            <a:pPr algn="just"/>
            <a:endParaRPr lang="pl-PL" sz="1400" b="1" dirty="0" smtClean="0">
              <a:solidFill>
                <a:schemeClr val="tx1"/>
              </a:solidFill>
              <a:cs typeface="Arial" pitchFamily="34" charset="0"/>
            </a:endParaRPr>
          </a:p>
          <a:p>
            <a:pPr algn="just"/>
            <a:r>
              <a:rPr lang="pl-PL" b="1" u="sng" dirty="0" smtClean="0">
                <a:solidFill>
                  <a:schemeClr val="tx1"/>
                </a:solidFill>
                <a:cs typeface="Arial" pitchFamily="34" charset="0"/>
              </a:rPr>
              <a:t>1. </a:t>
            </a:r>
            <a:r>
              <a:rPr lang="pl-PL" b="1" u="sng" dirty="0" smtClean="0">
                <a:solidFill>
                  <a:schemeClr val="tx1"/>
                </a:solidFill>
              </a:rPr>
              <a:t>Kryterium spełnienia warunków postawionych przez oceniających lub przewodniczącego KOP</a:t>
            </a:r>
            <a:endParaRPr lang="pl-PL" b="1" u="sng" dirty="0">
              <a:solidFill>
                <a:schemeClr val="tx1"/>
              </a:solidFill>
            </a:endParaRPr>
          </a:p>
          <a:p>
            <a:pPr algn="just"/>
            <a:r>
              <a:rPr lang="pl-PL" dirty="0" smtClean="0">
                <a:solidFill>
                  <a:schemeClr val="tx1"/>
                </a:solidFill>
              </a:rPr>
              <a:t>Czy negocjacje zakończyły się wynikiem pozytywnym to znaczy czy zostały udzielone informacje i wyjaśnienia wymagane podczas negocjacji lub spełnione zostały warunki określone przez oceniających lub przewodniczącego KOP podczas negocjacji oraz czy do projektu nie wprowadzono innych nieuzgodnionych w ramach negocjacji zmian ?</a:t>
            </a:r>
          </a:p>
          <a:p>
            <a:pPr algn="just"/>
            <a:endParaRPr lang="pl-PL" dirty="0">
              <a:solidFill>
                <a:schemeClr val="tx1"/>
              </a:solidFill>
              <a:cs typeface="Arial" pitchFamily="34" charset="0"/>
            </a:endParaRPr>
          </a:p>
          <a:p>
            <a:r>
              <a:rPr lang="pl-PL" sz="1400" dirty="0" smtClean="0">
                <a:solidFill>
                  <a:schemeClr val="tx1"/>
                </a:solidFill>
              </a:rPr>
              <a:t>Ocena spełniania kryterium obejmuje weryfikację: </a:t>
            </a:r>
          </a:p>
          <a:p>
            <a:r>
              <a:rPr lang="pl-PL" sz="1400" dirty="0" smtClean="0">
                <a:solidFill>
                  <a:schemeClr val="tx1"/>
                </a:solidFill>
              </a:rPr>
              <a:t>1) Czy do wniosku zostały wprowadzone korekty wskazane przez oceniających w kartach oceny projektu lub przez przewodniczącego KOP lub inne zmiany wynikające z ustaleń dokonanych podczas negocjacji, </a:t>
            </a:r>
          </a:p>
          <a:p>
            <a:r>
              <a:rPr lang="pl-PL" sz="1400" dirty="0" smtClean="0">
                <a:solidFill>
                  <a:schemeClr val="tx1"/>
                </a:solidFill>
              </a:rPr>
              <a:t>2) Czy KOP uzyskała od Wnioskodawcy/Beneficjenta informacje i wyjaśnienia dotyczące określonych zapisów we wniosku, wskazanych przez oceniających w kartach oceny projektu lub przewodniczącego KOP,</a:t>
            </a:r>
          </a:p>
          <a:p>
            <a:r>
              <a:rPr lang="pl-PL" sz="1400" dirty="0" smtClean="0">
                <a:solidFill>
                  <a:schemeClr val="tx1"/>
                </a:solidFill>
              </a:rPr>
              <a:t>3) Czy do wniosku zostały wprowadzone inne zmiany niż wynikające z kart oceny projektu lub uwag przewodniczącego KOP lub ustaleń wynikających z procesu negocjacji. </a:t>
            </a:r>
          </a:p>
          <a:p>
            <a:r>
              <a:rPr lang="pl-PL" sz="1400" u="sng" dirty="0" smtClean="0">
                <a:solidFill>
                  <a:schemeClr val="tx1"/>
                </a:solidFill>
              </a:rPr>
              <a:t>Udzielenie odpowiedzi: „TAK” na pytanie nr 1 i 2 oraz odpowiedzi „NIE” na pytanie nr 3 oznacza spełnienie kryterium.</a:t>
            </a:r>
          </a:p>
          <a:p>
            <a:endParaRPr lang="pl-PL" sz="1400" dirty="0" smtClean="0">
              <a:solidFill>
                <a:schemeClr val="tx1"/>
              </a:solidFill>
            </a:endParaRPr>
          </a:p>
          <a:p>
            <a:pPr algn="just"/>
            <a:endParaRPr lang="pl-PL" sz="1400" dirty="0">
              <a:solidFill>
                <a:schemeClr val="tx1"/>
              </a:solidFill>
              <a:cs typeface="Arial" pitchFamily="34" charset="0"/>
            </a:endParaRPr>
          </a:p>
          <a:p>
            <a:pPr algn="just"/>
            <a:endParaRPr lang="pl-PL" sz="1400" b="1" dirty="0" smtClean="0">
              <a:solidFill>
                <a:schemeClr val="tx1"/>
              </a:solidFill>
              <a:cs typeface="Arial" pitchFamily="34" charset="0"/>
            </a:endParaRPr>
          </a:p>
          <a:p>
            <a:pPr algn="just"/>
            <a:endParaRPr lang="pl-PL" sz="1200" dirty="0" smtClean="0">
              <a:solidFill>
                <a:schemeClr val="tx1"/>
              </a:solidFill>
              <a:cs typeface="Arial" pitchFamily="34" charset="0"/>
            </a:endParaRPr>
          </a:p>
          <a:p>
            <a:pPr algn="just"/>
            <a:endParaRPr lang="pl-PL" sz="1200" dirty="0" smtClean="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xmlns="" val="1205521184"/>
      </p:ext>
    </p:extLst>
  </p:cSld>
  <p:clrMapOvr>
    <a:masterClrMapping/>
  </p:clrMapOvr>
  <p:transition spd="med">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err="1" smtClean="0"/>
              <a:t>CROSS-FINANCING</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57</a:t>
            </a:fld>
            <a:endParaRPr lang="pl-PL" altLang="pl-PL"/>
          </a:p>
        </p:txBody>
      </p:sp>
      <p:sp>
        <p:nvSpPr>
          <p:cNvPr id="7" name="Prostokąt zaokrąglony 6"/>
          <p:cNvSpPr/>
          <p:nvPr/>
        </p:nvSpPr>
        <p:spPr>
          <a:xfrm>
            <a:off x="179512" y="1628800"/>
            <a:ext cx="8713788" cy="4680064"/>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lnSpcReduction="10000"/>
          </a:bodyPr>
          <a:lstStyle/>
          <a:p>
            <a:pPr algn="just"/>
            <a:r>
              <a:rPr lang="pl-PL" sz="1700" b="1" dirty="0" err="1" smtClean="0">
                <a:latin typeface="+mn-lt"/>
              </a:rPr>
              <a:t>Cross-financing</a:t>
            </a:r>
            <a:r>
              <a:rPr lang="pl-PL" sz="1700" i="1" dirty="0" smtClean="0">
                <a:latin typeface="+mn-lt"/>
              </a:rPr>
              <a:t> </a:t>
            </a:r>
            <a:r>
              <a:rPr lang="pl-PL" sz="1700" dirty="0">
                <a:latin typeface="+mn-lt"/>
              </a:rPr>
              <a:t>może dotyczyć wyłącznie takich kategorii </a:t>
            </a:r>
            <a:r>
              <a:rPr lang="pl-PL" sz="1700" b="1" dirty="0">
                <a:latin typeface="+mn-lt"/>
              </a:rPr>
              <a:t>wydatków,</a:t>
            </a:r>
            <a:r>
              <a:rPr lang="pl-PL" sz="1700" dirty="0">
                <a:latin typeface="+mn-lt"/>
              </a:rPr>
              <a:t> </a:t>
            </a:r>
            <a:r>
              <a:rPr lang="pl-PL" sz="1700" b="1" dirty="0">
                <a:latin typeface="+mn-lt"/>
              </a:rPr>
              <a:t>bez których realizacja projektu nie byłaby możliwa,</a:t>
            </a:r>
            <a:r>
              <a:rPr lang="pl-PL" sz="1700" dirty="0">
                <a:latin typeface="+mn-lt"/>
              </a:rPr>
              <a:t> w szczególności w związku z zapewnieniem realizacji zasady równości szans, a zwłaszcza potrzeb osób z </a:t>
            </a:r>
            <a:r>
              <a:rPr lang="pl-PL" sz="1700" dirty="0" err="1">
                <a:latin typeface="+mn-lt"/>
              </a:rPr>
              <a:t>niepełnosprawnościami</a:t>
            </a:r>
            <a:r>
              <a:rPr lang="pl-PL" sz="1700" dirty="0">
                <a:latin typeface="+mn-lt"/>
              </a:rPr>
              <a:t>. </a:t>
            </a:r>
          </a:p>
          <a:p>
            <a:pPr algn="just"/>
            <a:endParaRPr lang="pl-PL" sz="1700" dirty="0">
              <a:latin typeface="+mn-lt"/>
            </a:endParaRPr>
          </a:p>
          <a:p>
            <a:pPr algn="just"/>
            <a:r>
              <a:rPr lang="pl-PL" sz="1700" dirty="0">
                <a:latin typeface="+mn-lt"/>
              </a:rPr>
              <a:t>Wydatki powinny </a:t>
            </a:r>
            <a:r>
              <a:rPr lang="pl-PL" sz="1700" b="1" dirty="0">
                <a:latin typeface="+mn-lt"/>
              </a:rPr>
              <a:t>wynikać z potrzeby realizacji danego projektu </a:t>
            </a:r>
            <a:r>
              <a:rPr lang="pl-PL" sz="1700" dirty="0">
                <a:latin typeface="+mn-lt"/>
              </a:rPr>
              <a:t>i stanowić logiczne uzupełnienie działań. </a:t>
            </a:r>
            <a:r>
              <a:rPr lang="pl-PL" sz="1700" dirty="0" err="1">
                <a:latin typeface="+mn-lt"/>
              </a:rPr>
              <a:t>Cross-financing</a:t>
            </a:r>
            <a:r>
              <a:rPr lang="pl-PL" sz="1700" dirty="0">
                <a:latin typeface="+mn-lt"/>
              </a:rPr>
              <a:t> powinien być </a:t>
            </a:r>
            <a:r>
              <a:rPr lang="pl-PL" sz="1700" b="1" dirty="0">
                <a:latin typeface="+mn-lt"/>
              </a:rPr>
              <a:t>bezpośrednio powiązany z głównymi zadaniami </a:t>
            </a:r>
            <a:r>
              <a:rPr lang="pl-PL" sz="1700" dirty="0">
                <a:latin typeface="+mn-lt"/>
              </a:rPr>
              <a:t>realizowanymi w ramach danego projektu. </a:t>
            </a:r>
          </a:p>
          <a:p>
            <a:pPr algn="just"/>
            <a:r>
              <a:rPr lang="pl-PL" sz="1700" dirty="0">
                <a:latin typeface="+mn-lt"/>
              </a:rPr>
              <a:t> </a:t>
            </a:r>
          </a:p>
          <a:p>
            <a:pPr algn="just"/>
            <a:r>
              <a:rPr lang="pl-PL" sz="1700" dirty="0">
                <a:latin typeface="+mn-lt"/>
              </a:rPr>
              <a:t>W przypadku projektów współfinansowanych z EFS </a:t>
            </a:r>
            <a:r>
              <a:rPr lang="pl-PL" sz="1700" dirty="0" err="1">
                <a:latin typeface="+mn-lt"/>
              </a:rPr>
              <a:t>cross-financing</a:t>
            </a:r>
            <a:r>
              <a:rPr lang="pl-PL" sz="1700" dirty="0">
                <a:latin typeface="+mn-lt"/>
              </a:rPr>
              <a:t> może dotyczyć wyłącznie:</a:t>
            </a:r>
          </a:p>
          <a:p>
            <a:pPr algn="just"/>
            <a:r>
              <a:rPr lang="pl-PL" sz="1700" dirty="0">
                <a:latin typeface="+mn-lt"/>
              </a:rPr>
              <a:t>a) </a:t>
            </a:r>
            <a:r>
              <a:rPr lang="pl-PL" sz="1700" b="1" dirty="0">
                <a:latin typeface="+mn-lt"/>
              </a:rPr>
              <a:t>zakupu nieruchomości</a:t>
            </a:r>
            <a:r>
              <a:rPr lang="pl-PL" sz="1700" dirty="0">
                <a:latin typeface="+mn-lt"/>
              </a:rPr>
              <a:t>;</a:t>
            </a:r>
          </a:p>
          <a:p>
            <a:pPr algn="just"/>
            <a:r>
              <a:rPr lang="pl-PL" sz="1700" dirty="0" smtClean="0">
                <a:latin typeface="+mn-lt"/>
              </a:rPr>
              <a:t>b) </a:t>
            </a:r>
            <a:r>
              <a:rPr lang="pl-PL" sz="1700" b="1" dirty="0" smtClean="0">
                <a:latin typeface="+mn-lt"/>
              </a:rPr>
              <a:t>zakupu </a:t>
            </a:r>
            <a:r>
              <a:rPr lang="pl-PL" sz="1700" b="1" dirty="0">
                <a:latin typeface="+mn-lt"/>
              </a:rPr>
              <a:t>infrastruktury</a:t>
            </a:r>
            <a:r>
              <a:rPr lang="pl-PL" sz="1700" dirty="0">
                <a:latin typeface="+mn-lt"/>
              </a:rPr>
              <a:t>, przy czym poprzez infrastrukturę rozumie się </a:t>
            </a:r>
            <a:r>
              <a:rPr lang="pl-PL" sz="1700" b="1" dirty="0">
                <a:latin typeface="+mn-lt"/>
              </a:rPr>
              <a:t>elementy </a:t>
            </a:r>
            <a:r>
              <a:rPr lang="pl-PL" sz="1700" b="1" dirty="0" smtClean="0">
                <a:latin typeface="+mn-lt"/>
              </a:rPr>
              <a:t>nieprzenośne</a:t>
            </a:r>
            <a:r>
              <a:rPr lang="pl-PL" sz="1700" dirty="0" smtClean="0">
                <a:latin typeface="+mn-lt"/>
              </a:rPr>
              <a:t> </a:t>
            </a:r>
            <a:r>
              <a:rPr lang="pl-PL" sz="1700" b="1" dirty="0">
                <a:latin typeface="+mn-lt"/>
              </a:rPr>
              <a:t>na stałe przytwierdzone do nieruchomości</a:t>
            </a:r>
            <a:r>
              <a:rPr lang="pl-PL" sz="1700" dirty="0">
                <a:latin typeface="+mn-lt"/>
              </a:rPr>
              <a:t>, np. wykonanie podjazdu do budynku, zainstalowanie windy w budynku;</a:t>
            </a:r>
          </a:p>
          <a:p>
            <a:pPr algn="just"/>
            <a:r>
              <a:rPr lang="pl-PL" sz="1700" dirty="0">
                <a:latin typeface="+mn-lt"/>
              </a:rPr>
              <a:t>c) dostosowania lub adaptacji (</a:t>
            </a:r>
            <a:r>
              <a:rPr lang="pl-PL" sz="1700" b="1" dirty="0">
                <a:latin typeface="+mn-lt"/>
              </a:rPr>
              <a:t>prace remontowo-wykończeniowe</a:t>
            </a:r>
            <a:r>
              <a:rPr lang="pl-PL" sz="1700" dirty="0">
                <a:latin typeface="+mn-lt"/>
              </a:rPr>
              <a:t>) budynków i pomieszczeń</a:t>
            </a:r>
            <a:r>
              <a:rPr lang="pl-PL" sz="1700" dirty="0" smtClean="0">
                <a:latin typeface="+mn-lt"/>
              </a:rPr>
              <a:t>.</a:t>
            </a:r>
          </a:p>
          <a:p>
            <a:pPr algn="just"/>
            <a:endParaRPr lang="pl-PL" sz="1700" dirty="0" smtClean="0">
              <a:latin typeface="+mn-lt"/>
            </a:endParaRPr>
          </a:p>
          <a:p>
            <a:pPr algn="ctr"/>
            <a:r>
              <a:rPr lang="pl-PL" sz="1700" b="1" dirty="0" smtClean="0">
                <a:solidFill>
                  <a:srgbClr val="FF0000"/>
                </a:solidFill>
                <a:latin typeface="+mn-lt"/>
              </a:rPr>
              <a:t>LIMIT WYNOSI </a:t>
            </a:r>
            <a:r>
              <a:rPr lang="pl-PL" sz="1700" b="1" u="sng" dirty="0" smtClean="0">
                <a:solidFill>
                  <a:schemeClr val="accent1"/>
                </a:solidFill>
                <a:latin typeface="+mn-lt"/>
              </a:rPr>
              <a:t>10% FINANSOWANIA UNIJNEGO</a:t>
            </a:r>
          </a:p>
          <a:p>
            <a:pPr algn="ctr"/>
            <a:endParaRPr lang="pl-PL" sz="1700" b="1" dirty="0" smtClean="0">
              <a:solidFill>
                <a:srgbClr val="FF0000"/>
              </a:solidFill>
              <a:latin typeface="+mn-lt"/>
            </a:endParaRPr>
          </a:p>
          <a:p>
            <a:pPr algn="just"/>
            <a:endParaRPr lang="pl-PL" sz="1700" b="1" dirty="0">
              <a:latin typeface="+mn-lt"/>
              <a:cs typeface="Arial" pitchFamily="34" charset="0"/>
            </a:endParaRPr>
          </a:p>
          <a:p>
            <a:pPr algn="just"/>
            <a:endParaRPr lang="pl-PL" sz="1700" b="1" i="1" dirty="0">
              <a:latin typeface="+mn-lt"/>
            </a:endParaRPr>
          </a:p>
          <a:p>
            <a:pPr algn="ctr"/>
            <a:endParaRPr lang="pl-PL" sz="2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ŚRODKI TRWAŁE</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58</a:t>
            </a:fld>
            <a:endParaRPr lang="pl-PL" altLang="pl-PL"/>
          </a:p>
        </p:txBody>
      </p:sp>
      <p:sp>
        <p:nvSpPr>
          <p:cNvPr id="7" name="Prostokąt zaokrąglony 6"/>
          <p:cNvSpPr/>
          <p:nvPr/>
        </p:nvSpPr>
        <p:spPr>
          <a:xfrm>
            <a:off x="179512" y="1628800"/>
            <a:ext cx="8713788" cy="4680064"/>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115315" cy="4464496"/>
          </a:xfrm>
          <a:prstGeom prst="rect">
            <a:avLst/>
          </a:prstGeom>
          <a:noFill/>
        </p:spPr>
        <p:txBody>
          <a:bodyPr wrap="square" rtlCol="0">
            <a:normAutofit/>
          </a:bodyPr>
          <a:lstStyle/>
          <a:p>
            <a:pPr algn="just"/>
            <a:endParaRPr lang="pl-PL" sz="1700" b="1" dirty="0" smtClean="0">
              <a:latin typeface="+mn-lt"/>
            </a:endParaRPr>
          </a:p>
          <a:p>
            <a:pPr algn="just"/>
            <a:r>
              <a:rPr lang="pl-PL" sz="1700" b="1" dirty="0" smtClean="0">
                <a:latin typeface="+mn-lt"/>
              </a:rPr>
              <a:t>Zakup </a:t>
            </a:r>
            <a:r>
              <a:rPr lang="pl-PL" sz="1700" b="1" dirty="0">
                <a:latin typeface="+mn-lt"/>
              </a:rPr>
              <a:t>środków </a:t>
            </a:r>
            <a:r>
              <a:rPr lang="pl-PL" sz="1700" b="1" dirty="0" smtClean="0">
                <a:latin typeface="+mn-lt"/>
              </a:rPr>
              <a:t>trwałych</a:t>
            </a:r>
            <a:r>
              <a:rPr lang="pl-PL" sz="1700" dirty="0" smtClean="0">
                <a:latin typeface="+mn-lt"/>
              </a:rPr>
              <a:t>, </a:t>
            </a:r>
            <a:r>
              <a:rPr lang="pl-PL" sz="1700" dirty="0">
                <a:latin typeface="+mn-lt"/>
              </a:rPr>
              <a:t>za wyjątkiem zakupu nieruchomości, infrastruktury i środków trwałych przeznaczonych na dostosowanie lub adaptację budynków i pomieszczeń, </a:t>
            </a:r>
            <a:endParaRPr lang="pl-PL" sz="1700" dirty="0" smtClean="0">
              <a:latin typeface="+mn-lt"/>
            </a:endParaRPr>
          </a:p>
          <a:p>
            <a:pPr algn="just"/>
            <a:r>
              <a:rPr lang="pl-PL" sz="1700" b="1" dirty="0" smtClean="0">
                <a:latin typeface="+mn-lt"/>
              </a:rPr>
              <a:t>nie </a:t>
            </a:r>
            <a:r>
              <a:rPr lang="pl-PL" sz="1700" b="1" dirty="0">
                <a:latin typeface="+mn-lt"/>
              </a:rPr>
              <a:t>stanowi wydatku w ramach </a:t>
            </a:r>
            <a:r>
              <a:rPr lang="pl-PL" sz="1700" b="1" dirty="0" err="1">
                <a:latin typeface="+mn-lt"/>
              </a:rPr>
              <a:t>cross-financingu</a:t>
            </a:r>
            <a:r>
              <a:rPr lang="pl-PL" sz="1700" b="1" i="1" dirty="0" smtClean="0">
                <a:latin typeface="+mn-lt"/>
              </a:rPr>
              <a:t>.</a:t>
            </a:r>
          </a:p>
          <a:p>
            <a:pPr algn="just"/>
            <a:endParaRPr lang="pl-PL" sz="1700" b="1" i="1" dirty="0" smtClean="0">
              <a:latin typeface="+mn-lt"/>
            </a:endParaRPr>
          </a:p>
          <a:p>
            <a:pPr algn="just"/>
            <a:endParaRPr lang="pl-PL" sz="1700" b="1" i="1" dirty="0" smtClean="0">
              <a:latin typeface="+mn-lt"/>
            </a:endParaRPr>
          </a:p>
          <a:p>
            <a:pPr algn="ctr"/>
            <a:r>
              <a:rPr lang="pl-PL" sz="1600" b="1" dirty="0" smtClean="0">
                <a:solidFill>
                  <a:srgbClr val="FF0000"/>
                </a:solidFill>
                <a:latin typeface="+mn-lt"/>
              </a:rPr>
              <a:t>LIMIT NA ZAKUP ŚRODKÓW TRWAŁYCH O WARTOŚCI JEDNOSTKOWEJ RÓWNEJ I WYŻSZEJ </a:t>
            </a:r>
          </a:p>
          <a:p>
            <a:pPr algn="ctr"/>
            <a:r>
              <a:rPr lang="pl-PL" sz="1600" b="1" dirty="0" smtClean="0">
                <a:solidFill>
                  <a:srgbClr val="FF0000"/>
                </a:solidFill>
                <a:latin typeface="+mn-lt"/>
              </a:rPr>
              <a:t>3 500 ZŁ NETTO ORAZ </a:t>
            </a:r>
            <a:r>
              <a:rPr lang="pl-PL" sz="1600" b="1" dirty="0" err="1" smtClean="0">
                <a:solidFill>
                  <a:srgbClr val="FF0000"/>
                </a:solidFill>
                <a:latin typeface="+mn-lt"/>
              </a:rPr>
              <a:t>CROSS-FINANCING</a:t>
            </a:r>
            <a:r>
              <a:rPr lang="pl-PL" sz="1600" b="1" dirty="0" smtClean="0">
                <a:solidFill>
                  <a:srgbClr val="FF0000"/>
                </a:solidFill>
                <a:latin typeface="+mn-lt"/>
              </a:rPr>
              <a:t> </a:t>
            </a:r>
          </a:p>
          <a:p>
            <a:pPr algn="ctr"/>
            <a:r>
              <a:rPr lang="pl-PL" sz="1600" b="1" dirty="0" smtClean="0">
                <a:solidFill>
                  <a:srgbClr val="FF0000"/>
                </a:solidFill>
                <a:latin typeface="+mn-lt"/>
              </a:rPr>
              <a:t>WYNOSI </a:t>
            </a:r>
            <a:r>
              <a:rPr lang="pl-PL" sz="1600" b="1" u="sng" dirty="0" smtClean="0">
                <a:solidFill>
                  <a:schemeClr val="accent1"/>
                </a:solidFill>
                <a:latin typeface="+mn-lt"/>
              </a:rPr>
              <a:t>30% WYDATKÓW PROJEKTU</a:t>
            </a:r>
          </a:p>
          <a:p>
            <a:pPr algn="just"/>
            <a:endParaRPr lang="pl-PL" sz="1600" b="1" dirty="0" smtClean="0">
              <a:solidFill>
                <a:srgbClr val="FF0000"/>
              </a:solidFill>
              <a:latin typeface="+mn-lt"/>
            </a:endParaRPr>
          </a:p>
          <a:p>
            <a:pPr algn="just"/>
            <a:endParaRPr lang="pl-PL" sz="1600" b="1" dirty="0" smtClean="0">
              <a:solidFill>
                <a:srgbClr val="FF0000"/>
              </a:solidFill>
              <a:latin typeface="+mn-lt"/>
            </a:endParaRPr>
          </a:p>
          <a:p>
            <a:pPr algn="just"/>
            <a:endParaRPr lang="pl-PL" sz="1700" b="1" i="1" dirty="0" smtClean="0">
              <a:latin typeface="+mn-lt"/>
            </a:endParaRPr>
          </a:p>
          <a:p>
            <a:pPr algn="just"/>
            <a:endParaRPr lang="pl-PL" sz="1700" b="1" i="1" dirty="0" smtClean="0">
              <a:latin typeface="+mn-lt"/>
            </a:endParaRPr>
          </a:p>
          <a:p>
            <a:pPr algn="just"/>
            <a:endParaRPr lang="pl-PL" sz="1700" b="1" i="1" dirty="0" smtClean="0">
              <a:latin typeface="+mn-lt"/>
            </a:endParaRPr>
          </a:p>
          <a:p>
            <a:pPr algn="just"/>
            <a:endParaRPr lang="pl-PL" sz="1700" b="1" i="1" dirty="0">
              <a:latin typeface="+mn-lt"/>
            </a:endParaRPr>
          </a:p>
          <a:p>
            <a:pPr algn="ctr"/>
            <a:endParaRPr lang="pl-PL" sz="2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ŚRODKI TRWAŁE</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59</a:t>
            </a:fld>
            <a:endParaRPr lang="pl-PL" altLang="pl-PL"/>
          </a:p>
        </p:txBody>
      </p:sp>
      <p:sp>
        <p:nvSpPr>
          <p:cNvPr id="7" name="Prostokąt zaokrąglony 6"/>
          <p:cNvSpPr/>
          <p:nvPr/>
        </p:nvSpPr>
        <p:spPr>
          <a:xfrm>
            <a:off x="179512" y="1628800"/>
            <a:ext cx="8713788" cy="4680064"/>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115315" cy="4464496"/>
          </a:xfrm>
          <a:prstGeom prst="rect">
            <a:avLst/>
          </a:prstGeom>
          <a:noFill/>
        </p:spPr>
        <p:txBody>
          <a:bodyPr wrap="square" rtlCol="0">
            <a:normAutofit/>
          </a:bodyPr>
          <a:lstStyle/>
          <a:p>
            <a:pPr algn="just"/>
            <a:endParaRPr lang="pl-PL" sz="1700" dirty="0" smtClean="0">
              <a:latin typeface="+mn-lt"/>
            </a:endParaRPr>
          </a:p>
          <a:p>
            <a:pPr algn="just"/>
            <a:r>
              <a:rPr lang="pl-PL" sz="1700" dirty="0" smtClean="0">
                <a:latin typeface="+mn-lt"/>
              </a:rPr>
              <a:t>Środki trwałe oraz wartości niematerialne i prawne </a:t>
            </a:r>
            <a:r>
              <a:rPr lang="pl-PL" sz="1700" b="1" dirty="0" smtClean="0">
                <a:latin typeface="+mn-lt"/>
              </a:rPr>
              <a:t>dzieli się ze względu na sposób wykorzystania w projekcie:</a:t>
            </a:r>
          </a:p>
          <a:p>
            <a:pPr algn="just"/>
            <a:endParaRPr lang="pl-PL" sz="1700" b="1" dirty="0" smtClean="0">
              <a:latin typeface="+mn-lt"/>
            </a:endParaRPr>
          </a:p>
          <a:p>
            <a:pPr marL="342900" indent="-342900" algn="just">
              <a:buAutoNum type="alphaLcParenR"/>
            </a:pPr>
            <a:r>
              <a:rPr lang="pl-PL" sz="1700" b="1" dirty="0" smtClean="0">
                <a:latin typeface="+mn-lt"/>
              </a:rPr>
              <a:t>powiązane z przedmiotem projektu </a:t>
            </a:r>
            <a:r>
              <a:rPr lang="pl-PL" sz="1700" dirty="0" smtClean="0">
                <a:latin typeface="+mn-lt"/>
              </a:rPr>
              <a:t>(np. wyposażenie sali pobytowej)</a:t>
            </a:r>
          </a:p>
          <a:p>
            <a:pPr marL="800100" lvl="1" indent="-342900" algn="just">
              <a:buFont typeface="Wingdings" pitchFamily="2" charset="2"/>
              <a:buChar char="ü"/>
            </a:pPr>
            <a:r>
              <a:rPr lang="pl-PL" sz="1700" dirty="0" smtClean="0">
                <a:latin typeface="+mn-lt"/>
              </a:rPr>
              <a:t>wydatki (w tym koszt dostawy, montażu) mogą być </a:t>
            </a:r>
            <a:r>
              <a:rPr lang="pl-PL" sz="1700" dirty="0" err="1" smtClean="0">
                <a:latin typeface="+mn-lt"/>
              </a:rPr>
              <a:t>kwalifikowalne</a:t>
            </a:r>
            <a:r>
              <a:rPr lang="pl-PL" sz="1700" dirty="0" smtClean="0">
                <a:latin typeface="+mn-lt"/>
              </a:rPr>
              <a:t> w całości lub w części zgodnie ze wskazaniem Wnioskodawcy w oparciu o ich faktyczne wykorzystanie</a:t>
            </a:r>
          </a:p>
          <a:p>
            <a:pPr marL="800100" lvl="1" indent="-342900" algn="just"/>
            <a:endParaRPr lang="pl-PL" sz="1700" dirty="0" smtClean="0">
              <a:latin typeface="+mn-lt"/>
            </a:endParaRPr>
          </a:p>
          <a:p>
            <a:pPr marL="342900" indent="-342900" algn="just">
              <a:buAutoNum type="alphaLcParenR"/>
            </a:pPr>
            <a:r>
              <a:rPr lang="pl-PL" sz="1700" b="1" dirty="0" smtClean="0">
                <a:latin typeface="+mn-lt"/>
              </a:rPr>
              <a:t>wspomagające proces wdrażania projektu </a:t>
            </a:r>
            <a:r>
              <a:rPr lang="pl-PL" sz="1700" dirty="0" smtClean="0">
                <a:latin typeface="+mn-lt"/>
              </a:rPr>
              <a:t>(np. rzutnik na szkolenia dla nauczycieli)</a:t>
            </a:r>
          </a:p>
          <a:p>
            <a:pPr marL="800100" lvl="1" indent="-342900" algn="just">
              <a:buFont typeface="Wingdings" pitchFamily="2" charset="2"/>
              <a:buChar char="ü"/>
            </a:pPr>
            <a:r>
              <a:rPr lang="pl-PL" sz="1700" dirty="0" smtClean="0">
                <a:latin typeface="+mn-lt"/>
              </a:rPr>
              <a:t>wydatki mogą być </a:t>
            </a:r>
            <a:r>
              <a:rPr lang="pl-PL" sz="1700" dirty="0" err="1" smtClean="0">
                <a:latin typeface="+mn-lt"/>
              </a:rPr>
              <a:t>kwalifikowalne</a:t>
            </a:r>
            <a:r>
              <a:rPr lang="pl-PL" sz="1700" dirty="0" smtClean="0">
                <a:latin typeface="+mn-lt"/>
              </a:rPr>
              <a:t> tylko w wysokości odpowiadającej odpisom amortyzacyjnym za okres, w którym będą wykorzystywane w projekcie</a:t>
            </a:r>
          </a:p>
          <a:p>
            <a:pPr marL="800100" lvl="1" indent="-342900" algn="just">
              <a:buFont typeface="Wingdings" pitchFamily="2" charset="2"/>
              <a:buChar char="ü"/>
            </a:pPr>
            <a:r>
              <a:rPr lang="pl-PL" sz="1700" dirty="0" smtClean="0">
                <a:latin typeface="+mn-lt"/>
              </a:rPr>
              <a:t>wysokość odpisów amortyzacyjnych </a:t>
            </a:r>
            <a:r>
              <a:rPr lang="pl-PL" sz="1700" u="sng" dirty="0" smtClean="0">
                <a:latin typeface="+mn-lt"/>
              </a:rPr>
              <a:t>nie wchodzi do limitu </a:t>
            </a:r>
            <a:r>
              <a:rPr lang="pl-PL" sz="1700" dirty="0" smtClean="0">
                <a:latin typeface="+mn-lt"/>
              </a:rPr>
              <a:t>na środki trwałe i </a:t>
            </a:r>
            <a:r>
              <a:rPr lang="pl-PL" sz="1700" dirty="0" err="1" smtClean="0">
                <a:latin typeface="+mn-lt"/>
              </a:rPr>
              <a:t>cross-financing</a:t>
            </a:r>
            <a:endParaRPr lang="pl-PL" sz="1700" dirty="0" smtClean="0">
              <a:latin typeface="+mn-lt"/>
            </a:endParaRPr>
          </a:p>
          <a:p>
            <a:pPr marL="342900" indent="-342900" algn="just">
              <a:buAutoNum type="alphaLcParenR"/>
            </a:pPr>
            <a:endParaRPr lang="pl-PL" sz="1700" b="1" i="1" dirty="0" smtClean="0">
              <a:latin typeface="+mn-lt"/>
            </a:endParaRPr>
          </a:p>
          <a:p>
            <a:pPr algn="just"/>
            <a:endParaRPr lang="pl-PL" sz="1700" b="1" i="1" dirty="0" smtClean="0">
              <a:latin typeface="+mn-lt"/>
            </a:endParaRPr>
          </a:p>
          <a:p>
            <a:pPr algn="just"/>
            <a:endParaRPr lang="pl-PL" sz="1700" b="1" i="1" dirty="0" smtClean="0">
              <a:latin typeface="+mn-lt"/>
            </a:endParaRPr>
          </a:p>
          <a:p>
            <a:pPr algn="just"/>
            <a:endParaRPr lang="pl-PL" sz="1700" b="1" i="1" dirty="0" smtClean="0">
              <a:latin typeface="+mn-lt"/>
            </a:endParaRPr>
          </a:p>
          <a:p>
            <a:pPr algn="just"/>
            <a:endParaRPr lang="pl-PL" sz="1700" b="1" i="1" dirty="0" smtClean="0">
              <a:latin typeface="+mn-lt"/>
            </a:endParaRPr>
          </a:p>
          <a:p>
            <a:pPr algn="just"/>
            <a:endParaRPr lang="pl-PL" sz="1700" b="1" i="1" dirty="0" smtClean="0">
              <a:latin typeface="+mn-lt"/>
            </a:endParaRPr>
          </a:p>
          <a:p>
            <a:pPr algn="just"/>
            <a:endParaRPr lang="pl-PL" sz="1700" b="1" i="1" dirty="0">
              <a:latin typeface="+mn-lt"/>
            </a:endParaRPr>
          </a:p>
          <a:p>
            <a:pPr algn="ctr"/>
            <a:endParaRPr lang="pl-PL" sz="2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39552" y="1700808"/>
            <a:ext cx="7632848" cy="4464496"/>
          </a:xfrm>
          <a:prstGeom prst="rect">
            <a:avLst/>
          </a:prstGeom>
          <a:noFill/>
        </p:spPr>
        <p:txBody>
          <a:bodyPr wrap="square" rtlCol="0">
            <a:normAutofit/>
          </a:bodyPr>
          <a:lstStyle/>
          <a:p>
            <a:pPr algn="just"/>
            <a:endParaRPr lang="pl-PL" sz="2900" b="1" dirty="0">
              <a:latin typeface="+mn-lt"/>
              <a:cs typeface="Arial" pitchFamily="34" charset="0"/>
            </a:endParaRPr>
          </a:p>
          <a:p>
            <a:endParaRPr lang="pl-PL" sz="2900" dirty="0">
              <a:latin typeface="+mn-lt"/>
            </a:endParaRPr>
          </a:p>
          <a:p>
            <a:pPr marL="285750" indent="-285750"/>
            <a:endParaRPr lang="pl-PL" sz="2900" dirty="0">
              <a:latin typeface="+mn-lt"/>
              <a:cs typeface="Arial" pitchFamily="34" charset="0"/>
            </a:endParaRPr>
          </a:p>
          <a:p>
            <a:pPr marL="285750" indent="-285750" algn="just"/>
            <a:r>
              <a:rPr lang="pl-PL" sz="3400" b="1" dirty="0">
                <a:latin typeface="+mn-lt"/>
              </a:rPr>
              <a:t>Kto może być Partnerem</a:t>
            </a:r>
            <a:r>
              <a:rPr lang="pl-PL" sz="3400" b="1" dirty="0" smtClean="0">
                <a:latin typeface="+mn-lt"/>
              </a:rPr>
              <a:t>?</a:t>
            </a:r>
          </a:p>
          <a:p>
            <a:pPr marL="285750" indent="-285750" algn="just"/>
            <a:endParaRPr lang="pl-PL" sz="3400" b="1" dirty="0">
              <a:latin typeface="+mn-lt"/>
            </a:endParaRPr>
          </a:p>
          <a:p>
            <a:pPr marL="285750" indent="-285750" algn="ctr"/>
            <a:r>
              <a:rPr lang="pl-PL" sz="3400" dirty="0">
                <a:latin typeface="+mn-lt"/>
              </a:rPr>
              <a:t>Każdy podmiot posiadający osobowość prawną, również spoza katalogu </a:t>
            </a:r>
            <a:r>
              <a:rPr lang="pl-PL" sz="3400" dirty="0" smtClean="0">
                <a:latin typeface="+mn-lt"/>
              </a:rPr>
              <a:t>Beneficjentów.</a:t>
            </a:r>
            <a:endParaRPr lang="pl-PL" sz="3400" dirty="0">
              <a:latin typeface="+mn-lt"/>
            </a:endParaRPr>
          </a:p>
          <a:p>
            <a:pPr marL="285750" indent="-285750"/>
            <a:endParaRPr lang="pl-PL" sz="1600" b="1" dirty="0"/>
          </a:p>
          <a:p>
            <a:pPr marL="285750" indent="-285750"/>
            <a:endParaRPr lang="pl-PL" sz="1600" b="1" dirty="0"/>
          </a:p>
          <a:p>
            <a:pPr marL="285750" indent="-285750"/>
            <a:endParaRPr lang="pl-PL" sz="1600" dirty="0">
              <a:latin typeface="+mn-lt"/>
              <a:cs typeface="Arial" pitchFamily="34" charset="0"/>
            </a:endParaRPr>
          </a:p>
          <a:p>
            <a:endParaRPr lang="pl-PL" dirty="0">
              <a:latin typeface="Arial" pitchFamily="34" charset="0"/>
              <a:cs typeface="Arial" pitchFamily="34" charset="0"/>
            </a:endParaRPr>
          </a:p>
          <a:p>
            <a:endParaRPr lang="pl-PL" b="1" dirty="0"/>
          </a:p>
        </p:txBody>
      </p:sp>
      <p:sp>
        <p:nvSpPr>
          <p:cNvPr id="9" name="Prostokąt 8"/>
          <p:cNvSpPr/>
          <p:nvPr/>
        </p:nvSpPr>
        <p:spPr>
          <a:xfrm>
            <a:off x="0" y="1268760"/>
            <a:ext cx="9143999" cy="523220"/>
          </a:xfrm>
          <a:prstGeom prst="rect">
            <a:avLst/>
          </a:prstGeom>
        </p:spPr>
        <p:txBody>
          <a:bodyPr wrap="square">
            <a:spAutoFit/>
          </a:bodyPr>
          <a:lstStyle/>
          <a:p>
            <a:pPr algn="ctr" eaLnBrk="1" hangingPunct="1"/>
            <a:r>
              <a:rPr lang="pl-PL" altLang="pl-PL" sz="2800" b="1" dirty="0" smtClean="0">
                <a:latin typeface="+mn-lt"/>
                <a:cs typeface="Arial" pitchFamily="34" charset="0"/>
              </a:rPr>
              <a:t>Partnerzy</a:t>
            </a:r>
            <a:endParaRPr lang="pl-PL" altLang="pl-PL" sz="2800" b="1" dirty="0">
              <a:latin typeface="+mn-lt"/>
              <a:cs typeface="Arial" pitchFamily="34" charset="0"/>
            </a:endParaRPr>
          </a:p>
        </p:txBody>
      </p:sp>
    </p:spTree>
    <p:extLst>
      <p:ext uri="{BB962C8B-B14F-4D97-AF65-F5344CB8AC3E}">
        <p14:creationId xmlns:p14="http://schemas.microsoft.com/office/powerpoint/2010/main" xmlns="" val="2125708592"/>
      </p:ext>
    </p:extLst>
  </p:cSld>
  <p:clrMapOvr>
    <a:masterClrMapping/>
  </p:clrMapOvr>
  <p:transition spd="med">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KLAUZULE SPOŁECZNE</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60</a:t>
            </a:fld>
            <a:endParaRPr lang="pl-PL" altLang="pl-PL"/>
          </a:p>
        </p:txBody>
      </p:sp>
      <p:sp>
        <p:nvSpPr>
          <p:cNvPr id="7" name="Prostokąt zaokrąglony 6"/>
          <p:cNvSpPr/>
          <p:nvPr/>
        </p:nvSpPr>
        <p:spPr>
          <a:xfrm>
            <a:off x="179512" y="1692727"/>
            <a:ext cx="8713788" cy="4616137"/>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dirty="0">
              <a:solidFill>
                <a:schemeClr val="tx1"/>
              </a:solidFill>
              <a:cs typeface="Arial" pitchFamily="34" charset="0"/>
            </a:endParaRPr>
          </a:p>
          <a:p>
            <a:pPr algn="just">
              <a:buFont typeface="Arial" pitchFamily="34" charset="0"/>
              <a:buChar char="•"/>
            </a:pPr>
            <a:endParaRPr lang="pl-PL" dirty="0" smtClean="0">
              <a:solidFill>
                <a:schemeClr val="tx1"/>
              </a:solidFill>
              <a:cs typeface="Arial" pitchFamily="34" charset="0"/>
            </a:endParaRPr>
          </a:p>
          <a:p>
            <a:pPr algn="just">
              <a:buFont typeface="Arial" pitchFamily="34" charset="0"/>
              <a:buChar char="•"/>
            </a:pPr>
            <a:endParaRPr lang="pl-PL" dirty="0">
              <a:solidFill>
                <a:schemeClr val="tx1"/>
              </a:solidFill>
              <a:cs typeface="Arial" pitchFamily="34" charset="0"/>
            </a:endParaRPr>
          </a:p>
          <a:p>
            <a:pPr algn="just">
              <a:buFont typeface="Arial" pitchFamily="34" charset="0"/>
              <a:buChar char="•"/>
            </a:pPr>
            <a:r>
              <a:rPr lang="pl-PL" dirty="0" smtClean="0">
                <a:solidFill>
                  <a:schemeClr val="tx1"/>
                </a:solidFill>
                <a:cs typeface="Arial" pitchFamily="34" charset="0"/>
              </a:rPr>
              <a:t>uwzględniają aspekty </a:t>
            </a:r>
            <a:r>
              <a:rPr lang="pl-PL" dirty="0">
                <a:solidFill>
                  <a:schemeClr val="tx1"/>
                </a:solidFill>
                <a:cs typeface="Arial" pitchFamily="34" charset="0"/>
              </a:rPr>
              <a:t>społeczne przy udzielaniu zamówień tj. mają </a:t>
            </a:r>
            <a:r>
              <a:rPr lang="pl-PL" b="1" dirty="0">
                <a:solidFill>
                  <a:schemeClr val="tx1"/>
                </a:solidFill>
              </a:rPr>
              <a:t>wyrównywać szanse w dostępie do zamówień dla podmiotów oraz osób w gorszej sytuacji</a:t>
            </a:r>
            <a:r>
              <a:rPr lang="pl-PL" b="1" dirty="0" smtClean="0">
                <a:solidFill>
                  <a:schemeClr val="tx1"/>
                </a:solidFill>
              </a:rPr>
              <a:t>;</a:t>
            </a:r>
          </a:p>
          <a:p>
            <a:pPr algn="just">
              <a:buFont typeface="Arial" pitchFamily="34" charset="0"/>
              <a:buChar char="•"/>
            </a:pPr>
            <a:endParaRPr lang="pl-PL" b="1" dirty="0">
              <a:solidFill>
                <a:schemeClr val="tx1"/>
              </a:solidFill>
              <a:cs typeface="Arial" pitchFamily="34" charset="0"/>
            </a:endParaRPr>
          </a:p>
          <a:p>
            <a:pPr algn="just">
              <a:buFont typeface="Arial" pitchFamily="34" charset="0"/>
              <a:buChar char="•"/>
            </a:pPr>
            <a:r>
              <a:rPr lang="pl-PL" dirty="0">
                <a:solidFill>
                  <a:schemeClr val="tx1"/>
                </a:solidFill>
                <a:cs typeface="Arial" pitchFamily="34" charset="0"/>
              </a:rPr>
              <a:t>d</a:t>
            </a:r>
            <a:r>
              <a:rPr lang="pl-PL" dirty="0" smtClean="0">
                <a:solidFill>
                  <a:schemeClr val="tx1"/>
                </a:solidFill>
                <a:cs typeface="Arial" pitchFamily="34" charset="0"/>
              </a:rPr>
              <a:t>otyczą </a:t>
            </a:r>
            <a:r>
              <a:rPr lang="pl-PL" dirty="0">
                <a:solidFill>
                  <a:schemeClr val="tx1"/>
                </a:solidFill>
                <a:cs typeface="Arial" pitchFamily="34" charset="0"/>
              </a:rPr>
              <a:t>zamówień udzielanych zarówno zgodnie z </a:t>
            </a:r>
            <a:r>
              <a:rPr lang="pl-PL" b="1" dirty="0">
                <a:solidFill>
                  <a:schemeClr val="tx1"/>
                </a:solidFill>
                <a:cs typeface="Arial" pitchFamily="34" charset="0"/>
              </a:rPr>
              <a:t>PZP</a:t>
            </a:r>
            <a:r>
              <a:rPr lang="pl-PL" dirty="0">
                <a:solidFill>
                  <a:schemeClr val="tx1"/>
                </a:solidFill>
                <a:cs typeface="Arial" pitchFamily="34" charset="0"/>
              </a:rPr>
              <a:t> jak i </a:t>
            </a:r>
            <a:r>
              <a:rPr lang="pl-PL" b="1" dirty="0">
                <a:solidFill>
                  <a:schemeClr val="tx1"/>
                </a:solidFill>
                <a:cs typeface="Arial" pitchFamily="34" charset="0"/>
              </a:rPr>
              <a:t>zasadą konkurencyjności</a:t>
            </a:r>
            <a:r>
              <a:rPr lang="pl-PL" dirty="0" smtClean="0">
                <a:solidFill>
                  <a:schemeClr val="tx1"/>
                </a:solidFill>
                <a:cs typeface="Arial" pitchFamily="34" charset="0"/>
              </a:rPr>
              <a:t>;</a:t>
            </a:r>
          </a:p>
          <a:p>
            <a:pPr algn="just"/>
            <a:endParaRPr lang="pl-PL" dirty="0">
              <a:solidFill>
                <a:schemeClr val="tx1"/>
              </a:solidFill>
              <a:cs typeface="Arial" pitchFamily="34" charset="0"/>
            </a:endParaRPr>
          </a:p>
          <a:p>
            <a:pPr algn="just">
              <a:buFont typeface="Arial" pitchFamily="34" charset="0"/>
              <a:buChar char="•"/>
            </a:pPr>
            <a:r>
              <a:rPr lang="pl-PL" dirty="0">
                <a:solidFill>
                  <a:schemeClr val="tx1"/>
                </a:solidFill>
              </a:rPr>
              <a:t>w</a:t>
            </a:r>
            <a:r>
              <a:rPr lang="pl-PL" dirty="0" smtClean="0">
                <a:solidFill>
                  <a:schemeClr val="tx1"/>
                </a:solidFill>
              </a:rPr>
              <a:t>ymogi </a:t>
            </a:r>
            <a:r>
              <a:rPr lang="pl-PL" dirty="0">
                <a:solidFill>
                  <a:schemeClr val="tx1"/>
                </a:solidFill>
              </a:rPr>
              <a:t>dotyczące klauzul społecznych dotyczą przeprowadzania zamówień </a:t>
            </a:r>
            <a:r>
              <a:rPr lang="pl-PL" b="1" dirty="0">
                <a:solidFill>
                  <a:schemeClr val="tx1"/>
                </a:solidFill>
              </a:rPr>
              <a:t>na każdym etapie realizacji projektu,</a:t>
            </a:r>
            <a:r>
              <a:rPr lang="pl-PL" dirty="0">
                <a:solidFill>
                  <a:schemeClr val="tx1"/>
                </a:solidFill>
              </a:rPr>
              <a:t> w tym również zamówień udzielanych przed podpisaniem umowy o dofinansowanie projektu</a:t>
            </a:r>
            <a:r>
              <a:rPr lang="pl-PL" dirty="0" smtClean="0">
                <a:solidFill>
                  <a:schemeClr val="tx1"/>
                </a:solidFill>
              </a:rPr>
              <a:t>.</a:t>
            </a:r>
          </a:p>
          <a:p>
            <a:pPr algn="just"/>
            <a:endParaRPr lang="pl-PL" dirty="0">
              <a:solidFill>
                <a:schemeClr val="tx1"/>
              </a:solidFill>
            </a:endParaRPr>
          </a:p>
          <a:p>
            <a:pPr lvl="0" algn="just">
              <a:buFont typeface="Arial" pitchFamily="34" charset="0"/>
              <a:buChar char="•"/>
            </a:pPr>
            <a:r>
              <a:rPr lang="pl-PL" b="1" dirty="0">
                <a:solidFill>
                  <a:schemeClr val="tx1"/>
                </a:solidFill>
              </a:rPr>
              <a:t>k</a:t>
            </a:r>
            <a:r>
              <a:rPr lang="pl-PL" b="1" dirty="0" smtClean="0">
                <a:solidFill>
                  <a:schemeClr val="tx1"/>
                </a:solidFill>
              </a:rPr>
              <a:t>atalog </a:t>
            </a:r>
            <a:r>
              <a:rPr lang="pl-PL" b="1" dirty="0">
                <a:solidFill>
                  <a:schemeClr val="tx1"/>
                </a:solidFill>
              </a:rPr>
              <a:t>zamówień, </a:t>
            </a:r>
            <a:r>
              <a:rPr lang="pl-PL" dirty="0">
                <a:solidFill>
                  <a:schemeClr val="tx1"/>
                </a:solidFill>
              </a:rPr>
              <a:t>w ramach których istnieje </a:t>
            </a:r>
            <a:r>
              <a:rPr lang="pl-PL" b="1" dirty="0">
                <a:solidFill>
                  <a:schemeClr val="tx1"/>
                </a:solidFill>
              </a:rPr>
              <a:t>obowiązek uwzględniania klauzul społecznych :</a:t>
            </a:r>
          </a:p>
          <a:p>
            <a:pPr lvl="1" algn="just">
              <a:buFont typeface="Arial" pitchFamily="34" charset="0"/>
              <a:buChar char="•"/>
            </a:pPr>
            <a:r>
              <a:rPr lang="pl-PL" dirty="0">
                <a:solidFill>
                  <a:srgbClr val="FF0000"/>
                </a:solidFill>
              </a:rPr>
              <a:t>Usługi cateringowe.</a:t>
            </a:r>
          </a:p>
          <a:p>
            <a:pPr lvl="1" algn="just">
              <a:buFont typeface="Arial" pitchFamily="34" charset="0"/>
              <a:buChar char="•"/>
            </a:pPr>
            <a:r>
              <a:rPr lang="pl-PL" dirty="0">
                <a:solidFill>
                  <a:srgbClr val="FF0000"/>
                </a:solidFill>
              </a:rPr>
              <a:t>Zamówienia materiałów informacyjno – promocyjnych lub usług poligraficznych.</a:t>
            </a:r>
          </a:p>
          <a:p>
            <a:pPr lvl="1" algn="just">
              <a:buFont typeface="Arial" pitchFamily="34" charset="0"/>
              <a:buChar char="•"/>
            </a:pPr>
            <a:r>
              <a:rPr lang="pl-PL" dirty="0" smtClean="0">
                <a:solidFill>
                  <a:srgbClr val="FF0000"/>
                </a:solidFill>
              </a:rPr>
              <a:t>Usługi </a:t>
            </a:r>
            <a:r>
              <a:rPr lang="pl-PL" dirty="0">
                <a:solidFill>
                  <a:srgbClr val="FF0000"/>
                </a:solidFill>
              </a:rPr>
              <a:t>sprzątania</a:t>
            </a:r>
            <a:r>
              <a:rPr lang="pl-PL" dirty="0" smtClean="0">
                <a:solidFill>
                  <a:srgbClr val="FF0000"/>
                </a:solidFill>
              </a:rPr>
              <a:t>.</a:t>
            </a:r>
          </a:p>
          <a:p>
            <a:pPr lvl="1" algn="just"/>
            <a:endParaRPr lang="pl-PL" dirty="0">
              <a:solidFill>
                <a:schemeClr val="tx1"/>
              </a:solidFill>
            </a:endParaRPr>
          </a:p>
          <a:p>
            <a:pPr lvl="0" algn="just">
              <a:buFont typeface="Arial" pitchFamily="34" charset="0"/>
              <a:buChar char="•"/>
            </a:pPr>
            <a:r>
              <a:rPr lang="pl-PL" dirty="0" smtClean="0">
                <a:solidFill>
                  <a:schemeClr val="tx1"/>
                </a:solidFill>
              </a:rPr>
              <a:t>przykłady </a:t>
            </a:r>
            <a:r>
              <a:rPr lang="pl-PL" dirty="0">
                <a:solidFill>
                  <a:schemeClr val="tx1"/>
                </a:solidFill>
              </a:rPr>
              <a:t>stosowania klauzul społecznych </a:t>
            </a:r>
            <a:r>
              <a:rPr lang="pl-PL" dirty="0" smtClean="0">
                <a:solidFill>
                  <a:schemeClr val="tx1"/>
                </a:solidFill>
              </a:rPr>
              <a:t>- Regulamin </a:t>
            </a:r>
            <a:r>
              <a:rPr lang="pl-PL" dirty="0">
                <a:solidFill>
                  <a:schemeClr val="tx1"/>
                </a:solidFill>
              </a:rPr>
              <a:t>konkursu </a:t>
            </a:r>
            <a:r>
              <a:rPr lang="pl-PL" dirty="0" smtClean="0">
                <a:solidFill>
                  <a:schemeClr val="tx1"/>
                </a:solidFill>
              </a:rPr>
              <a:t>Rozdział 34</a:t>
            </a:r>
            <a:endParaRPr lang="pl-PL" dirty="0">
              <a:solidFill>
                <a:schemeClr val="tx1"/>
              </a:solidFill>
            </a:endParaRPr>
          </a:p>
          <a:p>
            <a:pPr algn="just"/>
            <a:endParaRPr lang="pl-PL" dirty="0">
              <a:solidFill>
                <a:schemeClr val="tx1"/>
              </a:solidFill>
            </a:endParaRPr>
          </a:p>
          <a:p>
            <a:pPr algn="ctr"/>
            <a:endParaRPr lang="pl-PL" dirty="0">
              <a:solidFill>
                <a:schemeClr val="tx1"/>
              </a:solidFill>
              <a:latin typeface="Arial" pitchFamily="34" charset="0"/>
              <a:cs typeface="Arial" pitchFamily="34" charset="0"/>
            </a:endParaRPr>
          </a:p>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700" b="1" i="1" u="sng" dirty="0">
              <a:latin typeface="+mn-lt"/>
            </a:endParaRPr>
          </a:p>
          <a:p>
            <a:pPr algn="ctr"/>
            <a:endParaRPr lang="pl-PL" sz="2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61</a:t>
            </a:fld>
            <a:endParaRPr lang="pl-PL" altLang="pl-PL"/>
          </a:p>
        </p:txBody>
      </p:sp>
      <p:graphicFrame>
        <p:nvGraphicFramePr>
          <p:cNvPr id="6" name="Diagram 5"/>
          <p:cNvGraphicFramePr/>
          <p:nvPr>
            <p:extLst>
              <p:ext uri="{D42A27DB-BD31-4B8C-83A1-F6EECF244321}">
                <p14:modId xmlns="" xmlns:p14="http://schemas.microsoft.com/office/powerpoint/2010/main" val="1621310288"/>
              </p:ext>
            </p:extLst>
          </p:nvPr>
        </p:nvGraphicFramePr>
        <p:xfrm>
          <a:off x="0" y="980728"/>
          <a:ext cx="9144000" cy="58772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52476897"/>
      </p:ext>
    </p:extLst>
  </p:cSld>
  <p:clrMapOvr>
    <a:masterClrMapping/>
  </p:clrMapOvr>
  <p:transition spd="med">
    <p:fad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62</a:t>
            </a:fld>
            <a:endParaRPr lang="pl-PL" altLang="pl-PL"/>
          </a:p>
        </p:txBody>
      </p:sp>
      <p:sp>
        <p:nvSpPr>
          <p:cNvPr id="7" name="Prostokąt zaokrąglony 6"/>
          <p:cNvSpPr/>
          <p:nvPr/>
        </p:nvSpPr>
        <p:spPr>
          <a:xfrm>
            <a:off x="323528" y="1772816"/>
            <a:ext cx="8569772"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600" dirty="0" smtClean="0">
              <a:solidFill>
                <a:prstClr val="black"/>
              </a:solidFill>
            </a:endParaRPr>
          </a:p>
          <a:p>
            <a:pPr lvl="0">
              <a:buFont typeface="Wingdings" pitchFamily="2" charset="2"/>
              <a:buChar char="ü"/>
            </a:pPr>
            <a:endParaRPr lang="pl-PL" sz="2400" b="1" dirty="0" smtClean="0">
              <a:solidFill>
                <a:schemeClr val="tx1"/>
              </a:solidFill>
            </a:endParaRPr>
          </a:p>
          <a:p>
            <a:pPr lvl="0"/>
            <a:endParaRPr lang="pl-PL" sz="2400" b="1" dirty="0" smtClean="0">
              <a:solidFill>
                <a:schemeClr val="tx1"/>
              </a:solidFill>
            </a:endParaRPr>
          </a:p>
          <a:p>
            <a:pPr lvl="0"/>
            <a:r>
              <a:rPr lang="pl-PL" sz="2400" u="sng" dirty="0" smtClean="0">
                <a:solidFill>
                  <a:schemeClr val="tx1"/>
                </a:solidFill>
              </a:rPr>
              <a:t>W naborze horyzontalnym:</a:t>
            </a:r>
          </a:p>
          <a:p>
            <a:pPr lvl="0">
              <a:buFont typeface="Wingdings" pitchFamily="2" charset="2"/>
              <a:buChar char="ü"/>
            </a:pPr>
            <a:r>
              <a:rPr lang="pl-PL" sz="2400" b="1" dirty="0" smtClean="0">
                <a:solidFill>
                  <a:schemeClr val="tx1"/>
                </a:solidFill>
              </a:rPr>
              <a:t>maj 2018 roku, </a:t>
            </a:r>
            <a:r>
              <a:rPr lang="pl-PL" sz="2400" dirty="0" smtClean="0">
                <a:solidFill>
                  <a:schemeClr val="tx1"/>
                </a:solidFill>
              </a:rPr>
              <a:t>w przypadku gdy ocenie Komisji Oceny Projektów podlegać będzie do 100 wniosków,</a:t>
            </a:r>
          </a:p>
          <a:p>
            <a:pPr lvl="0">
              <a:buFont typeface="Wingdings" pitchFamily="2" charset="2"/>
              <a:buChar char="ü"/>
            </a:pPr>
            <a:r>
              <a:rPr lang="pl-PL" sz="2400" b="1" dirty="0" smtClean="0">
                <a:solidFill>
                  <a:schemeClr val="tx1"/>
                </a:solidFill>
              </a:rPr>
              <a:t>czerwiec 2018 roku, </a:t>
            </a:r>
            <a:r>
              <a:rPr lang="pl-PL" sz="2400" dirty="0" smtClean="0">
                <a:solidFill>
                  <a:schemeClr val="tx1"/>
                </a:solidFill>
              </a:rPr>
              <a:t>w przypadku gdy ocenie Komisji Oceny projektów podlegać będzie powyżej 100 wniosków.</a:t>
            </a:r>
          </a:p>
          <a:p>
            <a:pPr lvl="0"/>
            <a:endParaRPr lang="pl-PL" sz="2400" dirty="0" smtClean="0">
              <a:solidFill>
                <a:schemeClr val="tx1"/>
              </a:solidFill>
            </a:endParaRPr>
          </a:p>
          <a:p>
            <a:pPr lvl="0"/>
            <a:endParaRPr lang="pl-PL" sz="2400" dirty="0" smtClean="0">
              <a:solidFill>
                <a:schemeClr val="tx1"/>
              </a:solidFill>
            </a:endParaRPr>
          </a:p>
          <a:p>
            <a:pPr lvl="0">
              <a:buFont typeface="Wingdings" pitchFamily="2" charset="2"/>
              <a:buChar char="ü"/>
            </a:pPr>
            <a:endParaRPr lang="pl-PL" sz="2400" dirty="0" smtClean="0">
              <a:solidFill>
                <a:schemeClr val="tx1"/>
              </a:solidFill>
            </a:endParaRPr>
          </a:p>
          <a:p>
            <a:pPr algn="just"/>
            <a:endParaRPr lang="pl-PL" sz="1600" dirty="0">
              <a:solidFill>
                <a:prstClr val="black"/>
              </a:solidFill>
            </a:endParaRPr>
          </a:p>
          <a:p>
            <a:pPr marL="285750" indent="-285750" algn="just">
              <a:buFontTx/>
              <a:buChar char="-"/>
            </a:pPr>
            <a:endParaRPr lang="pl-PL" sz="1600" dirty="0">
              <a:solidFill>
                <a:prstClr val="black"/>
              </a:solidFill>
            </a:endParaRPr>
          </a:p>
          <a:p>
            <a:pPr marL="285750" indent="-285750" algn="just">
              <a:buFontTx/>
              <a:buChar char="-"/>
            </a:pPr>
            <a:endParaRPr lang="pl-PL" sz="1600" dirty="0" smtClean="0">
              <a:solidFill>
                <a:prstClr val="black"/>
              </a:solidFill>
            </a:endParaRPr>
          </a:p>
        </p:txBody>
      </p:sp>
      <p:sp>
        <p:nvSpPr>
          <p:cNvPr id="8" name="Prostokąt 7"/>
          <p:cNvSpPr/>
          <p:nvPr/>
        </p:nvSpPr>
        <p:spPr>
          <a:xfrm>
            <a:off x="323528" y="1196752"/>
            <a:ext cx="8496944" cy="523220"/>
          </a:xfrm>
          <a:prstGeom prst="rect">
            <a:avLst/>
          </a:prstGeom>
        </p:spPr>
        <p:txBody>
          <a:bodyPr wrap="square">
            <a:spAutoFit/>
          </a:bodyPr>
          <a:lstStyle/>
          <a:p>
            <a:pPr algn="ctr"/>
            <a:r>
              <a:rPr lang="pl-PL" sz="2800" b="1" dirty="0" smtClean="0">
                <a:solidFill>
                  <a:prstClr val="black"/>
                </a:solidFill>
                <a:latin typeface="+mn-lt"/>
              </a:rPr>
              <a:t>Orientacyjny termin rozstrzygnięcia konkursów</a:t>
            </a:r>
            <a:endParaRPr lang="pl-PL" sz="2800" b="1" dirty="0">
              <a:solidFill>
                <a:prstClr val="black"/>
              </a:solidFill>
              <a:latin typeface="+mn-lt"/>
            </a:endParaRPr>
          </a:p>
        </p:txBody>
      </p:sp>
      <p:sp>
        <p:nvSpPr>
          <p:cNvPr id="9" name="Rectangle 1"/>
          <p:cNvSpPr>
            <a:spLocks noChangeArrowheads="1"/>
          </p:cNvSpPr>
          <p:nvPr/>
        </p:nvSpPr>
        <p:spPr bwMode="auto">
          <a:xfrm>
            <a:off x="467544" y="2828242"/>
            <a:ext cx="8280920" cy="2057862"/>
          </a:xfrm>
          <a:prstGeom prst="rect">
            <a:avLst/>
          </a:prstGeom>
          <a:noFill/>
          <a:ln w="9525">
            <a:noFill/>
            <a:miter lim="800000"/>
            <a:headEnd/>
            <a:tailEnd/>
          </a:ln>
          <a:effectLst/>
        </p:spPr>
        <p:txBody>
          <a:bodyPr vert="horz" wrap="square" lIns="91440" tIns="72000" rIns="91440" bIns="45720" numCol="1" anchor="ctr" anchorCtr="0" compatLnSpc="1">
            <a:prstTxWarp prst="textNoShape">
              <a:avLst/>
            </a:prstTxWarp>
            <a:spAutoFit/>
          </a:bodyPr>
          <a:lstStyle/>
          <a:p>
            <a:pPr marL="342900" indent="-342900" algn="just" eaLnBrk="1" hangingPunct="1"/>
            <a:endParaRPr lang="pl-PL" b="1" dirty="0" smtClean="0">
              <a:solidFill>
                <a:prstClr val="black"/>
              </a:solidFill>
              <a:latin typeface="Calibri"/>
            </a:endParaRPr>
          </a:p>
          <a:p>
            <a:pPr marL="342900" indent="-342900" algn="just" eaLnBrk="1" hangingPunct="1"/>
            <a:endParaRPr lang="pl-PL" b="1" dirty="0" smtClean="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smtClean="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smtClean="0">
              <a:solidFill>
                <a:prstClr val="black"/>
              </a:solidFill>
              <a:latin typeface="Calibri"/>
            </a:endParaRPr>
          </a:p>
          <a:p>
            <a:pPr algn="just"/>
            <a:r>
              <a:rPr lang="pl-PL" dirty="0" smtClean="0">
                <a:solidFill>
                  <a:prstClr val="black"/>
                </a:solidFill>
                <a:latin typeface="Calibri"/>
              </a:rPr>
              <a:t> </a:t>
            </a:r>
          </a:p>
        </p:txBody>
      </p:sp>
    </p:spTree>
    <p:extLst>
      <p:ext uri="{BB962C8B-B14F-4D97-AF65-F5344CB8AC3E}">
        <p14:creationId xmlns="" xmlns:p14="http://schemas.microsoft.com/office/powerpoint/2010/main" val="1204935927"/>
      </p:ext>
    </p:extLst>
  </p:cSld>
  <p:clrMapOvr>
    <a:masterClrMapping/>
  </p:clrMapOvr>
  <p:transition spd="med">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63</a:t>
            </a:fld>
            <a:endParaRPr lang="pl-PL" altLang="pl-PL"/>
          </a:p>
        </p:txBody>
      </p:sp>
      <p:sp>
        <p:nvSpPr>
          <p:cNvPr id="7" name="Prostokąt zaokrąglony 6"/>
          <p:cNvSpPr/>
          <p:nvPr/>
        </p:nvSpPr>
        <p:spPr>
          <a:xfrm>
            <a:off x="323528" y="1772816"/>
            <a:ext cx="8569772"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600" dirty="0" smtClean="0">
              <a:solidFill>
                <a:prstClr val="black"/>
              </a:solidFill>
            </a:endParaRPr>
          </a:p>
          <a:p>
            <a:pPr algn="just"/>
            <a:r>
              <a:rPr lang="pl-PL" sz="1600" dirty="0" smtClean="0">
                <a:solidFill>
                  <a:prstClr val="black"/>
                </a:solidFill>
              </a:rPr>
              <a:t>w ramach informacji dotyczących naborów:</a:t>
            </a:r>
          </a:p>
          <a:p>
            <a:pPr algn="just"/>
            <a:endParaRPr lang="pl-PL" sz="1600" dirty="0" smtClean="0">
              <a:solidFill>
                <a:prstClr val="black"/>
              </a:solidFill>
            </a:endParaRPr>
          </a:p>
          <a:p>
            <a:pPr marL="285750" indent="-285750" algn="just">
              <a:buFontTx/>
              <a:buChar char="-"/>
            </a:pPr>
            <a:r>
              <a:rPr lang="pl-PL" sz="2000" dirty="0" err="1" smtClean="0">
                <a:solidFill>
                  <a:prstClr val="black"/>
                </a:solidFill>
                <a:hlinkClick r:id="rId4"/>
              </a:rPr>
              <a:t>pife@dolnyslask.pl</a:t>
            </a:r>
            <a:r>
              <a:rPr lang="pl-PL" sz="2000" dirty="0" smtClean="0">
                <a:solidFill>
                  <a:prstClr val="black"/>
                </a:solidFill>
              </a:rPr>
              <a:t>,</a:t>
            </a:r>
          </a:p>
          <a:p>
            <a:pPr marL="285750" indent="-285750" algn="just"/>
            <a:endParaRPr lang="pl-PL" sz="1600" dirty="0" smtClean="0">
              <a:solidFill>
                <a:prstClr val="black"/>
              </a:solidFill>
            </a:endParaRPr>
          </a:p>
          <a:p>
            <a:pPr marL="285750" indent="-285750" algn="just"/>
            <a:endParaRPr lang="pl-PL" sz="1600" dirty="0" smtClean="0">
              <a:solidFill>
                <a:prstClr val="black"/>
              </a:solidFill>
            </a:endParaRPr>
          </a:p>
          <a:p>
            <a:pPr marL="285750" indent="-285750" algn="just">
              <a:buFontTx/>
              <a:buChar char="-"/>
            </a:pPr>
            <a:endParaRPr lang="pl-PL" sz="1600" dirty="0" smtClean="0">
              <a:solidFill>
                <a:prstClr val="black"/>
              </a:solidFill>
            </a:endParaRPr>
          </a:p>
          <a:p>
            <a:pPr algn="just"/>
            <a:r>
              <a:rPr lang="pl-PL" sz="1600" dirty="0" smtClean="0">
                <a:solidFill>
                  <a:prstClr val="black"/>
                </a:solidFill>
              </a:rPr>
              <a:t>Odpowiedzi na najczęściej zadawane pytania będą zamieszczane na stronie: </a:t>
            </a:r>
            <a:r>
              <a:rPr lang="pl-PL" sz="1600" dirty="0" err="1" smtClean="0">
                <a:solidFill>
                  <a:prstClr val="black"/>
                </a:solidFill>
                <a:hlinkClick r:id="rId5"/>
              </a:rPr>
              <a:t>www.rpo.dolnyslask.pl</a:t>
            </a:r>
            <a:endParaRPr lang="pl-PL" sz="1600" dirty="0" smtClean="0">
              <a:solidFill>
                <a:prstClr val="black"/>
              </a:solidFill>
            </a:endParaRPr>
          </a:p>
          <a:p>
            <a:pPr algn="just"/>
            <a:endParaRPr lang="pl-PL" sz="1600" dirty="0" smtClean="0">
              <a:solidFill>
                <a:prstClr val="black"/>
              </a:solidFill>
            </a:endParaRPr>
          </a:p>
          <a:p>
            <a:pPr marL="285750" indent="-285750" algn="just">
              <a:buFontTx/>
              <a:buChar char="-"/>
            </a:pPr>
            <a:endParaRPr lang="pl-PL" sz="1600" dirty="0" smtClean="0">
              <a:solidFill>
                <a:prstClr val="black"/>
              </a:solidFill>
            </a:endParaRPr>
          </a:p>
        </p:txBody>
      </p:sp>
      <p:sp>
        <p:nvSpPr>
          <p:cNvPr id="8" name="Prostokąt 7"/>
          <p:cNvSpPr/>
          <p:nvPr/>
        </p:nvSpPr>
        <p:spPr>
          <a:xfrm>
            <a:off x="467544" y="980728"/>
            <a:ext cx="8425756" cy="707886"/>
          </a:xfrm>
          <a:prstGeom prst="rect">
            <a:avLst/>
          </a:prstGeom>
        </p:spPr>
        <p:txBody>
          <a:bodyPr wrap="square">
            <a:spAutoFit/>
          </a:bodyPr>
          <a:lstStyle/>
          <a:p>
            <a:pPr algn="ctr"/>
            <a:r>
              <a:rPr lang="pl-PL" sz="2000" b="1" dirty="0" smtClean="0">
                <a:solidFill>
                  <a:prstClr val="black"/>
                </a:solidFill>
                <a:latin typeface="+mn-lt"/>
              </a:rPr>
              <a:t>IOK udziela wyjaśnień w kwestiach dotyczących konkursów i odpowiedzi </a:t>
            </a:r>
            <a:br>
              <a:rPr lang="pl-PL" sz="2000" b="1" dirty="0" smtClean="0">
                <a:solidFill>
                  <a:prstClr val="black"/>
                </a:solidFill>
                <a:latin typeface="+mn-lt"/>
              </a:rPr>
            </a:br>
            <a:r>
              <a:rPr lang="pl-PL" sz="2000" b="1" dirty="0" smtClean="0">
                <a:solidFill>
                  <a:prstClr val="black"/>
                </a:solidFill>
                <a:latin typeface="+mn-lt"/>
              </a:rPr>
              <a:t>na zapytania indywidualne kierowane na adres poczty elektronicznej:</a:t>
            </a:r>
            <a:endParaRPr lang="pl-PL" sz="2000" b="1" dirty="0">
              <a:solidFill>
                <a:prstClr val="black"/>
              </a:solidFill>
              <a:latin typeface="+mn-lt"/>
            </a:endParaRPr>
          </a:p>
        </p:txBody>
      </p:sp>
      <p:sp>
        <p:nvSpPr>
          <p:cNvPr id="9" name="Rectangle 1"/>
          <p:cNvSpPr>
            <a:spLocks noChangeArrowheads="1"/>
          </p:cNvSpPr>
          <p:nvPr/>
        </p:nvSpPr>
        <p:spPr bwMode="auto">
          <a:xfrm>
            <a:off x="467544" y="2197117"/>
            <a:ext cx="8280920" cy="2057862"/>
          </a:xfrm>
          <a:prstGeom prst="rect">
            <a:avLst/>
          </a:prstGeom>
          <a:noFill/>
          <a:ln w="9525">
            <a:noFill/>
            <a:miter lim="800000"/>
            <a:headEnd/>
            <a:tailEnd/>
          </a:ln>
          <a:effectLst/>
        </p:spPr>
        <p:txBody>
          <a:bodyPr vert="horz" wrap="square" lIns="91440" tIns="72000" rIns="91440" bIns="45720" numCol="1" anchor="ctr" anchorCtr="0" compatLnSpc="1">
            <a:prstTxWarp prst="textNoShape">
              <a:avLst/>
            </a:prstTxWarp>
            <a:spAutoFit/>
          </a:bodyPr>
          <a:lstStyle/>
          <a:p>
            <a:pPr marL="342900" indent="-342900" algn="just" eaLnBrk="1" hangingPunct="1"/>
            <a:endParaRPr lang="pl-PL" b="1" dirty="0" smtClean="0">
              <a:solidFill>
                <a:prstClr val="black"/>
              </a:solidFill>
              <a:latin typeface="Calibri"/>
            </a:endParaRPr>
          </a:p>
          <a:p>
            <a:pPr marL="342900" indent="-342900" algn="just" eaLnBrk="1" hangingPunct="1"/>
            <a:endParaRPr lang="pl-PL" b="1" dirty="0" smtClean="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smtClean="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smtClean="0">
              <a:solidFill>
                <a:prstClr val="black"/>
              </a:solidFill>
              <a:latin typeface="Calibri"/>
            </a:endParaRPr>
          </a:p>
          <a:p>
            <a:pPr algn="just"/>
            <a:r>
              <a:rPr lang="pl-PL" dirty="0" smtClean="0">
                <a:solidFill>
                  <a:prstClr val="black"/>
                </a:solidFill>
                <a:latin typeface="Calibri"/>
              </a:rPr>
              <a:t> </a:t>
            </a:r>
          </a:p>
        </p:txBody>
      </p:sp>
    </p:spTree>
    <p:extLst>
      <p:ext uri="{BB962C8B-B14F-4D97-AF65-F5344CB8AC3E}">
        <p14:creationId xmlns="" xmlns:p14="http://schemas.microsoft.com/office/powerpoint/2010/main" val="4125677417"/>
      </p:ext>
    </p:extLst>
  </p:cSld>
  <p:clrMapOvr>
    <a:masterClrMapping/>
  </p:clrMapOvr>
  <p:transition spd="med">
    <p:fad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64</a:t>
            </a:fld>
            <a:endParaRPr lang="pl-PL" altLang="pl-PL"/>
          </a:p>
        </p:txBody>
      </p:sp>
      <p:sp>
        <p:nvSpPr>
          <p:cNvPr id="8" name="Text Box 3"/>
          <p:cNvSpPr txBox="1">
            <a:spLocks noChangeArrowheads="1"/>
          </p:cNvSpPr>
          <p:nvPr/>
        </p:nvSpPr>
        <p:spPr bwMode="auto">
          <a:xfrm>
            <a:off x="323528" y="1196752"/>
            <a:ext cx="8280400" cy="4372608"/>
          </a:xfrm>
          <a:prstGeom prst="rect">
            <a:avLst/>
          </a:prstGeom>
          <a:noFill/>
          <a:ln w="36000">
            <a:noFill/>
            <a:round/>
            <a:headEnd/>
            <a:tailEnd/>
          </a:ln>
        </p:spPr>
        <p:txBody>
          <a:bodyPr lIns="90000" tIns="46800" rIns="90000" bIns="46800">
            <a:spAutoFit/>
          </a:bodyP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Urząd Marszałkowski Województwa Dolnośląskiego</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Departament </a:t>
            </a:r>
            <a:r>
              <a:rPr lang="pl-PL" sz="1600" b="1" dirty="0" smtClean="0">
                <a:solidFill>
                  <a:srgbClr val="000000"/>
                </a:solidFill>
              </a:rPr>
              <a:t>Funduszy Europejskich</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smtClean="0">
                <a:solidFill>
                  <a:srgbClr val="000000"/>
                </a:solidFill>
              </a:rPr>
              <a:t>Wydziała Zarządzania RPO</a:t>
            </a:r>
            <a:endParaRPr lang="pl-PL" sz="1600" b="1"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smtClean="0"/>
              <a:t>www.rpo.dolnyslask.pl      </a:t>
            </a:r>
            <a:endParaRPr lang="pl-PL" sz="2000" b="1" dirty="0">
              <a:solidFill>
                <a:srgbClr val="000000"/>
              </a:solidFill>
            </a:endParaRPr>
          </a:p>
          <a:p>
            <a:pPr algn="r">
              <a:spcAft>
                <a:spcPts val="12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3200" b="1" i="1" dirty="0" smtClean="0">
              <a:solidFill>
                <a:srgbClr val="000000"/>
              </a:solidFill>
            </a:endParaRPr>
          </a:p>
          <a:p>
            <a:pPr algn="ctr">
              <a:spcAft>
                <a:spcPts val="12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200" b="1" i="1" dirty="0" smtClean="0">
                <a:solidFill>
                  <a:srgbClr val="000000"/>
                </a:solidFill>
              </a:rPr>
              <a:t>Dziękuję </a:t>
            </a:r>
            <a:r>
              <a:rPr lang="pl-PL" sz="3200" b="1" i="1" dirty="0">
                <a:solidFill>
                  <a:srgbClr val="000000"/>
                </a:solidFill>
              </a:rPr>
              <a:t>za </a:t>
            </a:r>
            <a:r>
              <a:rPr lang="pl-PL" sz="3200" b="1" i="1" dirty="0" smtClean="0">
                <a:solidFill>
                  <a:srgbClr val="000000"/>
                </a:solidFill>
              </a:rPr>
              <a:t>uwagę</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i="1" dirty="0" smtClean="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i="1" dirty="0" smtClean="0">
                <a:solidFill>
                  <a:srgbClr val="000000"/>
                </a:solidFill>
              </a:rPr>
              <a:t> </a:t>
            </a:r>
            <a:endParaRPr lang="pl-PL" sz="1600" i="1"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200" dirty="0">
                <a:solidFill>
                  <a:srgbClr val="000000"/>
                </a:solidFill>
              </a:rPr>
              <a:t/>
            </a:r>
            <a:br>
              <a:rPr lang="pl-PL" sz="1200" dirty="0">
                <a:solidFill>
                  <a:srgbClr val="000000"/>
                </a:solidFill>
              </a:rPr>
            </a:br>
            <a:endParaRPr lang="pl-PL" sz="1200" dirty="0">
              <a:solidFill>
                <a:srgbClr val="000000"/>
              </a:solidFill>
            </a:endParaRPr>
          </a:p>
        </p:txBody>
      </p:sp>
    </p:spTree>
    <p:extLst>
      <p:ext uri="{BB962C8B-B14F-4D97-AF65-F5344CB8AC3E}">
        <p14:creationId xmlns="" xmlns:p14="http://schemas.microsoft.com/office/powerpoint/2010/main" val="574052897"/>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395536" y="1700808"/>
            <a:ext cx="8208912" cy="4464496"/>
          </a:xfrm>
          <a:prstGeom prst="rect">
            <a:avLst/>
          </a:prstGeom>
          <a:noFill/>
        </p:spPr>
        <p:txBody>
          <a:bodyPr wrap="square" rtlCol="0">
            <a:normAutofit fontScale="92500" lnSpcReduction="10000"/>
          </a:bodyPr>
          <a:lstStyle/>
          <a:p>
            <a:pPr algn="ctr"/>
            <a:endParaRPr lang="pl-PL" sz="2000" b="1" dirty="0" smtClean="0">
              <a:latin typeface="+mn-lt"/>
              <a:cs typeface="Arial" pitchFamily="34" charset="0"/>
            </a:endParaRPr>
          </a:p>
          <a:p>
            <a:pPr lvl="1" algn="just"/>
            <a:r>
              <a:rPr lang="pl-PL" b="1" dirty="0" smtClean="0">
                <a:latin typeface="+mn-lt"/>
              </a:rPr>
              <a:t>Uczestnik projektu – </a:t>
            </a:r>
            <a:r>
              <a:rPr lang="pl-PL" dirty="0" smtClean="0">
                <a:latin typeface="+mn-lt"/>
              </a:rPr>
              <a:t>osoba fizyczna bez względu na wiek lub podmiot bezpośrednio korzystająca z interwencji EFS; są to wyłącznie osoby, które można zidentyfikować i uzyskać od nich dane (co najmniej płeć, status na rynku pracy, wiek, wykształcenie) i dla których planowane jest poniesienie wydatków w ramach projektu.</a:t>
            </a:r>
          </a:p>
          <a:p>
            <a:pPr lvl="1" algn="just">
              <a:buFont typeface="Arial" pitchFamily="34" charset="0"/>
              <a:buChar char="•"/>
            </a:pPr>
            <a:endParaRPr lang="pl-PL" dirty="0" smtClean="0">
              <a:latin typeface="+mn-lt"/>
            </a:endParaRPr>
          </a:p>
          <a:p>
            <a:pPr lvl="1" algn="just">
              <a:buFont typeface="Arial" pitchFamily="34" charset="0"/>
              <a:buChar char="•"/>
            </a:pPr>
            <a:r>
              <a:rPr lang="pl-PL" dirty="0" smtClean="0">
                <a:latin typeface="+mn-lt"/>
              </a:rPr>
              <a:t>dzieci w wieku przedszkolnym, określonym w ustawie Prawo oświatowe;</a:t>
            </a:r>
          </a:p>
          <a:p>
            <a:pPr lvl="1" algn="just">
              <a:buFont typeface="Arial" pitchFamily="34" charset="0"/>
              <a:buChar char="•"/>
            </a:pPr>
            <a:r>
              <a:rPr lang="pl-PL" dirty="0" smtClean="0">
                <a:latin typeface="+mn-lt"/>
              </a:rPr>
              <a:t>rodzice/opiekunowie prawni dzieci w wieku przedszkolnym, określonym </a:t>
            </a:r>
            <a:br>
              <a:rPr lang="pl-PL" dirty="0" smtClean="0">
                <a:latin typeface="+mn-lt"/>
              </a:rPr>
            </a:br>
            <a:r>
              <a:rPr lang="pl-PL" dirty="0" smtClean="0">
                <a:latin typeface="+mn-lt"/>
              </a:rPr>
              <a:t>w ustawie Prawo oświatowe;</a:t>
            </a:r>
          </a:p>
          <a:p>
            <a:pPr lvl="1" algn="just">
              <a:buFont typeface="Arial" pitchFamily="34" charset="0"/>
              <a:buChar char="•"/>
            </a:pPr>
            <a:r>
              <a:rPr lang="pl-PL" dirty="0" smtClean="0">
                <a:latin typeface="+mn-lt"/>
              </a:rPr>
              <a:t>nowo utworzone i istniejące przedszkola i inne formy wychowania przedszkolnego;</a:t>
            </a:r>
          </a:p>
          <a:p>
            <a:pPr lvl="1" algn="just">
              <a:buFont typeface="Arial" pitchFamily="34" charset="0"/>
              <a:buChar char="•"/>
            </a:pPr>
            <a:r>
              <a:rPr lang="pl-PL" dirty="0" smtClean="0">
                <a:latin typeface="+mn-lt"/>
              </a:rPr>
              <a:t>nauczyciele i pracownicy pedagogiczni przedszkoli; </a:t>
            </a:r>
          </a:p>
          <a:p>
            <a:pPr lvl="1" algn="just">
              <a:buFont typeface="Arial" pitchFamily="34" charset="0"/>
              <a:buChar char="•"/>
            </a:pPr>
            <a:r>
              <a:rPr lang="pl-PL" dirty="0" smtClean="0">
                <a:latin typeface="+mn-lt"/>
              </a:rPr>
              <a:t>kadra przedszkoli, oddziałów przedszkolnych i innych form wychowania przedszkolnego;</a:t>
            </a:r>
          </a:p>
          <a:p>
            <a:pPr algn="just"/>
            <a:endParaRPr lang="pl-PL" dirty="0" smtClean="0">
              <a:latin typeface="+mn-lt"/>
            </a:endParaRPr>
          </a:p>
          <a:p>
            <a:pPr algn="just"/>
            <a:r>
              <a:rPr lang="pl-PL" dirty="0" smtClean="0">
                <a:latin typeface="+mn-lt"/>
              </a:rPr>
              <a:t>UWAGA! </a:t>
            </a:r>
            <a:r>
              <a:rPr lang="pl-PL" b="1" dirty="0" smtClean="0">
                <a:latin typeface="+mn-lt"/>
              </a:rPr>
              <a:t>Projekt niespełniający tego wymogu, tzn. przewidujący wsparcie grupy docelowej niewpisującej się we wskazane powyżej, zostanie odrzucony na etapie oceny formalno-merytorycznej.</a:t>
            </a:r>
            <a:endParaRPr lang="pl-PL" dirty="0" smtClean="0">
              <a:latin typeface="+mn-lt"/>
            </a:endParaRPr>
          </a:p>
          <a:p>
            <a:pPr algn="ctr"/>
            <a:endParaRPr lang="pl-PL" sz="2000" b="1" dirty="0" smtClean="0">
              <a:latin typeface="+mn-lt"/>
              <a:cs typeface="Arial" pitchFamily="34" charset="0"/>
            </a:endParaRPr>
          </a:p>
          <a:p>
            <a:endParaRPr lang="pl-PL" b="1" dirty="0" smtClean="0"/>
          </a:p>
        </p:txBody>
      </p:sp>
      <p:sp>
        <p:nvSpPr>
          <p:cNvPr id="9" name="Prostokąt 8"/>
          <p:cNvSpPr/>
          <p:nvPr/>
        </p:nvSpPr>
        <p:spPr>
          <a:xfrm>
            <a:off x="0" y="1268760"/>
            <a:ext cx="9144000" cy="523220"/>
          </a:xfrm>
          <a:prstGeom prst="rect">
            <a:avLst/>
          </a:prstGeom>
        </p:spPr>
        <p:txBody>
          <a:bodyPr wrap="square">
            <a:spAutoFit/>
          </a:bodyPr>
          <a:lstStyle/>
          <a:p>
            <a:pPr algn="ctr" eaLnBrk="1" hangingPunct="1"/>
            <a:r>
              <a:rPr lang="pl-PL" altLang="pl-PL" sz="2800" b="1" dirty="0" smtClean="0">
                <a:latin typeface="+mn-lt"/>
                <a:cs typeface="Arial" pitchFamily="34" charset="0"/>
              </a:rPr>
              <a:t>Uczestnicy projektu</a:t>
            </a:r>
          </a:p>
        </p:txBody>
      </p:sp>
    </p:spTree>
    <p:extLst>
      <p:ext uri="{BB962C8B-B14F-4D97-AF65-F5344CB8AC3E}">
        <p14:creationId xmlns="" xmlns:p14="http://schemas.microsoft.com/office/powerpoint/2010/main" val="2125708592"/>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Przedmiot konkursu</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2" y="1692727"/>
            <a:ext cx="7971299" cy="4464496"/>
          </a:xfrm>
          <a:prstGeom prst="rect">
            <a:avLst/>
          </a:prstGeom>
          <a:noFill/>
        </p:spPr>
        <p:txBody>
          <a:bodyPr wrap="square" rtlCol="0">
            <a:normAutofit lnSpcReduction="10000"/>
          </a:bodyPr>
          <a:lstStyle/>
          <a:p>
            <a:pPr marL="0" indent="0">
              <a:buNone/>
            </a:pPr>
            <a:endParaRPr lang="pl-PL" sz="1600" b="1" i="1" u="sng" dirty="0" smtClean="0"/>
          </a:p>
          <a:p>
            <a:endParaRPr lang="pl-PL" sz="1600" b="1" i="1" dirty="0"/>
          </a:p>
          <a:p>
            <a:pPr algn="ctr"/>
            <a:r>
              <a:rPr lang="pl-PL" sz="2000" b="1" dirty="0" smtClean="0">
                <a:latin typeface="+mn-lt"/>
                <a:cs typeface="Arial" pitchFamily="34" charset="0"/>
              </a:rPr>
              <a:t>Typy projektów:</a:t>
            </a:r>
          </a:p>
          <a:p>
            <a:endParaRPr lang="pl-PL" sz="1600" dirty="0" smtClean="0">
              <a:latin typeface="+mn-lt"/>
            </a:endParaRPr>
          </a:p>
          <a:p>
            <a:pPr algn="just"/>
            <a:r>
              <a:rPr lang="pl-PL" sz="1600" b="1" dirty="0" smtClean="0">
                <a:latin typeface="+mn-lt"/>
              </a:rPr>
              <a:t>10.1.A.</a:t>
            </a:r>
            <a:r>
              <a:rPr lang="pl-PL" sz="1600" dirty="0" smtClean="0">
                <a:latin typeface="+mn-lt"/>
              </a:rPr>
              <a:t> </a:t>
            </a:r>
            <a:r>
              <a:rPr lang="pl-PL" sz="1600" b="1" dirty="0" smtClean="0">
                <a:latin typeface="+mn-lt"/>
              </a:rPr>
              <a:t>Uruchamianie nowych miejsc</a:t>
            </a:r>
            <a:r>
              <a:rPr lang="pl-PL" sz="1600" dirty="0" smtClean="0">
                <a:latin typeface="+mn-lt"/>
              </a:rPr>
              <a:t>, w tym dostosowanych do potrzeb dzieci z </a:t>
            </a:r>
            <a:r>
              <a:rPr lang="pl-PL" sz="1600" dirty="0" err="1" smtClean="0">
                <a:latin typeface="+mn-lt"/>
              </a:rPr>
              <a:t>niepełnosprawnościami</a:t>
            </a:r>
            <a:r>
              <a:rPr lang="pl-PL" sz="1600" dirty="0" smtClean="0">
                <a:latin typeface="+mn-lt"/>
              </a:rPr>
              <a:t>, w istniejących lub nowych ośrodkach edukacji przedszkolnej, m.in. specjalnych i integracyjnych oraz uruchamianie nowych miejsc alternatywnych form opieki nad dziećmi w wieku przedszkolnym.</a:t>
            </a:r>
          </a:p>
          <a:p>
            <a:pPr algn="just"/>
            <a:r>
              <a:rPr lang="pl-PL" sz="1600" dirty="0">
                <a:latin typeface="+mn-lt"/>
              </a:rPr>
              <a:t> </a:t>
            </a:r>
          </a:p>
          <a:p>
            <a:pPr algn="just"/>
            <a:r>
              <a:rPr lang="pl-PL" sz="1600" b="1" dirty="0" smtClean="0">
                <a:latin typeface="+mn-lt"/>
              </a:rPr>
              <a:t>10.1.B. Dodatkowe zajęcia edukacyjne i specjalistyczne </a:t>
            </a:r>
            <a:r>
              <a:rPr lang="pl-PL" sz="1600" dirty="0" smtClean="0">
                <a:latin typeface="+mn-lt"/>
              </a:rPr>
              <a:t>mające na celu rozwój dzieci </a:t>
            </a:r>
            <a:br>
              <a:rPr lang="pl-PL" sz="1600" dirty="0" smtClean="0">
                <a:latin typeface="+mn-lt"/>
              </a:rPr>
            </a:br>
            <a:r>
              <a:rPr lang="pl-PL" sz="1600" dirty="0" smtClean="0">
                <a:latin typeface="+mn-lt"/>
              </a:rPr>
              <a:t>na wczesnym etapie edukacji, poprzez rozszerzenie oferty ośrodka wychowania przedszkolnego o dodatkowe </a:t>
            </a:r>
            <a:r>
              <a:rPr lang="pl-PL" sz="1600" b="1" dirty="0" smtClean="0">
                <a:latin typeface="+mn-lt"/>
              </a:rPr>
              <a:t>zajęcia wyrównujące szanse edukacyjne </a:t>
            </a:r>
            <a:r>
              <a:rPr lang="pl-PL" sz="1600" dirty="0" smtClean="0">
                <a:latin typeface="+mn-lt"/>
              </a:rPr>
              <a:t>dzieci w zakresie stwierdzonych deficytów oraz </a:t>
            </a:r>
            <a:r>
              <a:rPr lang="pl-PL" sz="1600" b="1" dirty="0" smtClean="0">
                <a:latin typeface="+mn-lt"/>
              </a:rPr>
              <a:t>zwiększające szanse edukacyjne </a:t>
            </a:r>
            <a:r>
              <a:rPr lang="pl-PL" sz="1600" dirty="0" smtClean="0">
                <a:latin typeface="+mn-lt"/>
              </a:rPr>
              <a:t>dzieci. </a:t>
            </a:r>
          </a:p>
          <a:p>
            <a:pPr algn="just"/>
            <a:endParaRPr lang="pl-PL" sz="1600" dirty="0" smtClean="0">
              <a:latin typeface="+mn-lt"/>
            </a:endParaRPr>
          </a:p>
          <a:p>
            <a:pPr algn="just"/>
            <a:r>
              <a:rPr lang="pl-PL" sz="1600" b="1" dirty="0" smtClean="0">
                <a:latin typeface="+mn-lt"/>
              </a:rPr>
              <a:t>10.1.C. Doskonalenie umiejętności, kompetencji lub kwalifikacji nauczycieli </a:t>
            </a:r>
            <a:r>
              <a:rPr lang="pl-PL" sz="1600" dirty="0" smtClean="0">
                <a:latin typeface="+mn-lt"/>
              </a:rPr>
              <a:t>ośrodków wychowania przedszkolnego, niezbędnych do pracy z dziećmi w wieku przedszkolnym, w tym z dziećmi ze specjalnymi potrzebami edukacyjnymi, w szczególności w zakresie współpracy nauczycieli z rodzicami, w tym radzenia sobie w sytuacjach trudnych.</a:t>
            </a:r>
            <a:endParaRPr lang="pl-PL" sz="16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Możliwości łączenia typów projektów</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9</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fontScale="62500" lnSpcReduction="20000"/>
          </a:bodyPr>
          <a:lstStyle/>
          <a:p>
            <a:pPr marL="0" indent="0">
              <a:buNone/>
            </a:pPr>
            <a:endParaRPr lang="pl-PL" sz="1600" b="1" i="1" u="sng" dirty="0" smtClean="0"/>
          </a:p>
          <a:p>
            <a:pPr algn="just"/>
            <a:endParaRPr lang="pl-PL" sz="2600" dirty="0" smtClean="0">
              <a:latin typeface="+mn-lt"/>
            </a:endParaRPr>
          </a:p>
          <a:p>
            <a:pPr algn="just"/>
            <a:r>
              <a:rPr lang="pl-PL" sz="2600" dirty="0" smtClean="0">
                <a:latin typeface="+mn-lt"/>
              </a:rPr>
              <a:t>Projekty, które zakładają tworzenie nowych miejsc przedszkolnych, realizowane są jako typ 10.1.A. </a:t>
            </a:r>
            <a:r>
              <a:rPr lang="pl-PL" sz="2600" b="1" dirty="0" smtClean="0">
                <a:latin typeface="+mn-lt"/>
              </a:rPr>
              <a:t>Typ 10.1.A może być </a:t>
            </a:r>
            <a:r>
              <a:rPr lang="pl-PL" sz="2600" dirty="0" smtClean="0">
                <a:latin typeface="+mn-lt"/>
              </a:rPr>
              <a:t>realizowany jako </a:t>
            </a:r>
            <a:r>
              <a:rPr lang="pl-PL" sz="2600" b="1" dirty="0" smtClean="0">
                <a:latin typeface="+mn-lt"/>
              </a:rPr>
              <a:t>samodzielny</a:t>
            </a:r>
            <a:r>
              <a:rPr lang="pl-PL" sz="2600" dirty="0" smtClean="0">
                <a:latin typeface="+mn-lt"/>
              </a:rPr>
              <a:t> typ projektu </a:t>
            </a:r>
            <a:r>
              <a:rPr lang="pl-PL" sz="2600" b="1" dirty="0" smtClean="0">
                <a:latin typeface="+mn-lt"/>
              </a:rPr>
              <a:t>lub</a:t>
            </a:r>
            <a:r>
              <a:rPr lang="pl-PL" sz="2600" dirty="0" smtClean="0">
                <a:latin typeface="+mn-lt"/>
              </a:rPr>
              <a:t> </a:t>
            </a:r>
            <a:r>
              <a:rPr lang="pl-PL" sz="2600" b="1" dirty="0" smtClean="0">
                <a:latin typeface="+mn-lt"/>
              </a:rPr>
              <a:t>połączony </a:t>
            </a:r>
            <a:br>
              <a:rPr lang="pl-PL" sz="2600" b="1" dirty="0" smtClean="0">
                <a:latin typeface="+mn-lt"/>
              </a:rPr>
            </a:br>
            <a:r>
              <a:rPr lang="pl-PL" sz="2600" b="1" dirty="0" smtClean="0">
                <a:latin typeface="+mn-lt"/>
              </a:rPr>
              <a:t>z</a:t>
            </a:r>
            <a:r>
              <a:rPr lang="pl-PL" sz="2600" dirty="0" smtClean="0">
                <a:latin typeface="+mn-lt"/>
              </a:rPr>
              <a:t> typami uzupełniającymi: </a:t>
            </a:r>
            <a:r>
              <a:rPr lang="pl-PL" sz="2600" b="1" dirty="0" smtClean="0">
                <a:latin typeface="+mn-lt"/>
              </a:rPr>
              <a:t>10.1.B i/lub 10.1.C</a:t>
            </a:r>
            <a:r>
              <a:rPr lang="pl-PL" sz="2600" dirty="0" smtClean="0">
                <a:latin typeface="+mn-lt"/>
              </a:rPr>
              <a:t>.</a:t>
            </a:r>
          </a:p>
          <a:p>
            <a:pPr algn="just"/>
            <a:r>
              <a:rPr lang="pl-PL" sz="2600" dirty="0" smtClean="0">
                <a:latin typeface="+mn-lt"/>
              </a:rPr>
              <a:t> </a:t>
            </a:r>
          </a:p>
          <a:p>
            <a:pPr algn="just"/>
            <a:r>
              <a:rPr lang="pl-PL" sz="2600" dirty="0" smtClean="0">
                <a:latin typeface="+mn-lt"/>
              </a:rPr>
              <a:t>Typ projektu </a:t>
            </a:r>
            <a:r>
              <a:rPr lang="pl-PL" sz="2600" b="1" dirty="0" smtClean="0">
                <a:latin typeface="+mn-lt"/>
              </a:rPr>
              <a:t>10.1.B</a:t>
            </a:r>
            <a:r>
              <a:rPr lang="pl-PL" sz="2600" dirty="0" smtClean="0">
                <a:latin typeface="+mn-lt"/>
              </a:rPr>
              <a:t> </a:t>
            </a:r>
            <a:r>
              <a:rPr lang="pl-PL" sz="2600" b="1" dirty="0" smtClean="0">
                <a:latin typeface="+mn-lt"/>
              </a:rPr>
              <a:t>może być realizowany samodzielnie</a:t>
            </a:r>
            <a:r>
              <a:rPr lang="pl-PL" sz="2600" dirty="0" smtClean="0">
                <a:latin typeface="+mn-lt"/>
              </a:rPr>
              <a:t>, </a:t>
            </a:r>
            <a:r>
              <a:rPr lang="pl-PL" sz="2600" b="1" dirty="0" smtClean="0">
                <a:latin typeface="+mn-lt"/>
              </a:rPr>
              <a:t>o ile wiodące i dominujące wsparcie</a:t>
            </a:r>
            <a:r>
              <a:rPr lang="pl-PL" sz="2600" dirty="0" smtClean="0">
                <a:latin typeface="+mn-lt"/>
              </a:rPr>
              <a:t> (zarówno merytorycznie, jak i finansowo) </a:t>
            </a:r>
            <a:r>
              <a:rPr lang="pl-PL" sz="2600" b="1" dirty="0" smtClean="0">
                <a:latin typeface="+mn-lt"/>
              </a:rPr>
              <a:t>skierowane jest do dzieci </a:t>
            </a:r>
            <a:br>
              <a:rPr lang="pl-PL" sz="2600" b="1" dirty="0" smtClean="0">
                <a:latin typeface="+mn-lt"/>
              </a:rPr>
            </a:br>
            <a:r>
              <a:rPr lang="pl-PL" sz="2600" b="1" dirty="0" smtClean="0">
                <a:latin typeface="+mn-lt"/>
              </a:rPr>
              <a:t>z </a:t>
            </a:r>
            <a:r>
              <a:rPr lang="pl-PL" sz="2600" b="1" dirty="0" err="1" smtClean="0">
                <a:latin typeface="+mn-lt"/>
              </a:rPr>
              <a:t>niepełnosprawnościami</a:t>
            </a:r>
            <a:r>
              <a:rPr lang="pl-PL" sz="2600" b="1" dirty="0" smtClean="0">
                <a:latin typeface="+mn-lt"/>
              </a:rPr>
              <a:t>.</a:t>
            </a:r>
            <a:r>
              <a:rPr lang="pl-PL" sz="2600" dirty="0" smtClean="0">
                <a:latin typeface="+mn-lt"/>
              </a:rPr>
              <a:t> Elementem takiego projektu może być dostosowanie istniejących miejsc przedszkolnych do potrzeb dzieci z </a:t>
            </a:r>
            <a:r>
              <a:rPr lang="pl-PL" sz="2600" dirty="0" err="1" smtClean="0">
                <a:latin typeface="+mn-lt"/>
              </a:rPr>
              <a:t>niepełnosprawnościami</a:t>
            </a:r>
            <a:r>
              <a:rPr lang="pl-PL" sz="2600" dirty="0" smtClean="0">
                <a:latin typeface="+mn-lt"/>
              </a:rPr>
              <a:t> </a:t>
            </a:r>
            <a:br>
              <a:rPr lang="pl-PL" sz="2600" dirty="0" smtClean="0">
                <a:latin typeface="+mn-lt"/>
              </a:rPr>
            </a:br>
            <a:r>
              <a:rPr lang="pl-PL" sz="2600" dirty="0" smtClean="0">
                <a:latin typeface="+mn-lt"/>
              </a:rPr>
              <a:t>(bez konieczności zwiększenia liczby miejsc przedszkolnych podlegających pod dany organ prowadzący). </a:t>
            </a:r>
          </a:p>
          <a:p>
            <a:pPr algn="just"/>
            <a:r>
              <a:rPr lang="pl-PL" sz="2600" dirty="0" smtClean="0">
                <a:latin typeface="+mn-lt"/>
              </a:rPr>
              <a:t> </a:t>
            </a:r>
          </a:p>
          <a:p>
            <a:pPr algn="just"/>
            <a:r>
              <a:rPr lang="pl-PL" sz="2600" dirty="0" smtClean="0">
                <a:latin typeface="+mn-lt"/>
              </a:rPr>
              <a:t>Typ projektu </a:t>
            </a:r>
            <a:r>
              <a:rPr lang="pl-PL" sz="2600" b="1" dirty="0" smtClean="0">
                <a:latin typeface="+mn-lt"/>
              </a:rPr>
              <a:t>10.1.C</a:t>
            </a:r>
            <a:r>
              <a:rPr lang="pl-PL" sz="2600" dirty="0" smtClean="0">
                <a:latin typeface="+mn-lt"/>
              </a:rPr>
              <a:t> nie może być realizowany samodzielnie. Może stanowić </a:t>
            </a:r>
            <a:r>
              <a:rPr lang="pl-PL" sz="2600" b="1" dirty="0" smtClean="0">
                <a:latin typeface="+mn-lt"/>
              </a:rPr>
              <a:t>uzupełnienie pozostałych typów projektów</a:t>
            </a:r>
            <a:r>
              <a:rPr lang="pl-PL" sz="2600" dirty="0" smtClean="0">
                <a:latin typeface="+mn-lt"/>
              </a:rPr>
              <a:t>. Oznacza to, że formy wsparcia możliwe do realizacji </a:t>
            </a:r>
            <a:br>
              <a:rPr lang="pl-PL" sz="2600" dirty="0" smtClean="0">
                <a:latin typeface="+mn-lt"/>
              </a:rPr>
            </a:br>
            <a:r>
              <a:rPr lang="pl-PL" sz="2600" dirty="0" smtClean="0">
                <a:latin typeface="+mn-lt"/>
              </a:rPr>
              <a:t>w ramach typu 10.1.C nie mogą stanowić dominującego wsparcia w ramach projektu (zarówno merytorycznie, jak i finansowo).</a:t>
            </a:r>
          </a:p>
          <a:p>
            <a:pPr algn="just"/>
            <a:endParaRPr lang="pl-PL" sz="2100" dirty="0" smtClean="0">
              <a:latin typeface="+mn-lt"/>
            </a:endParaRPr>
          </a:p>
          <a:p>
            <a:pPr algn="just"/>
            <a:r>
              <a:rPr lang="pl-PL" sz="2100" dirty="0" smtClean="0">
                <a:solidFill>
                  <a:srgbClr val="FF0000"/>
                </a:solidFill>
                <a:latin typeface="+mn-lt"/>
              </a:rPr>
              <a:t>A; </a:t>
            </a:r>
            <a:r>
              <a:rPr lang="pl-PL" sz="2100" dirty="0" err="1" smtClean="0">
                <a:solidFill>
                  <a:srgbClr val="FF0000"/>
                </a:solidFill>
                <a:latin typeface="+mn-lt"/>
              </a:rPr>
              <a:t>A+B</a:t>
            </a:r>
            <a:r>
              <a:rPr lang="pl-PL" sz="2100" dirty="0" smtClean="0">
                <a:solidFill>
                  <a:srgbClr val="FF0000"/>
                </a:solidFill>
                <a:latin typeface="+mn-lt"/>
              </a:rPr>
              <a:t>; </a:t>
            </a:r>
            <a:r>
              <a:rPr lang="pl-PL" sz="2100" dirty="0" err="1" smtClean="0">
                <a:solidFill>
                  <a:srgbClr val="FF0000"/>
                </a:solidFill>
                <a:latin typeface="+mn-lt"/>
              </a:rPr>
              <a:t>A+C</a:t>
            </a:r>
            <a:r>
              <a:rPr lang="pl-PL" sz="2100" dirty="0" smtClean="0">
                <a:solidFill>
                  <a:srgbClr val="FF0000"/>
                </a:solidFill>
                <a:latin typeface="+mn-lt"/>
              </a:rPr>
              <a:t>; </a:t>
            </a:r>
            <a:r>
              <a:rPr lang="pl-PL" sz="2100" dirty="0" err="1" smtClean="0">
                <a:solidFill>
                  <a:srgbClr val="FF0000"/>
                </a:solidFill>
                <a:latin typeface="+mn-lt"/>
              </a:rPr>
              <a:t>A+B+C</a:t>
            </a:r>
            <a:r>
              <a:rPr lang="pl-PL" sz="2100" dirty="0" smtClean="0">
                <a:solidFill>
                  <a:srgbClr val="FF0000"/>
                </a:solidFill>
                <a:latin typeface="+mn-lt"/>
              </a:rPr>
              <a:t>;</a:t>
            </a:r>
          </a:p>
          <a:p>
            <a:pPr algn="just"/>
            <a:r>
              <a:rPr lang="pl-PL" sz="2100" dirty="0" smtClean="0">
                <a:solidFill>
                  <a:srgbClr val="FF0000"/>
                </a:solidFill>
                <a:latin typeface="+mn-lt"/>
              </a:rPr>
              <a:t>B skierowane do dzieci z </a:t>
            </a:r>
            <a:r>
              <a:rPr lang="pl-PL" sz="2100" dirty="0" err="1" smtClean="0">
                <a:solidFill>
                  <a:srgbClr val="FF0000"/>
                </a:solidFill>
                <a:latin typeface="+mn-lt"/>
              </a:rPr>
              <a:t>niepełnosprawnościami</a:t>
            </a:r>
            <a:r>
              <a:rPr lang="pl-PL" sz="2100" dirty="0" smtClean="0">
                <a:solidFill>
                  <a:srgbClr val="FF0000"/>
                </a:solidFill>
                <a:latin typeface="+mn-lt"/>
              </a:rPr>
              <a:t> </a:t>
            </a:r>
          </a:p>
          <a:p>
            <a:pPr algn="just"/>
            <a:r>
              <a:rPr lang="pl-PL" sz="2100" dirty="0" smtClean="0">
                <a:solidFill>
                  <a:srgbClr val="FF0000"/>
                </a:solidFill>
                <a:latin typeface="+mn-lt"/>
              </a:rPr>
              <a:t>B skierowane do dzieci z </a:t>
            </a:r>
            <a:r>
              <a:rPr lang="pl-PL" sz="2100" dirty="0" err="1" smtClean="0">
                <a:solidFill>
                  <a:srgbClr val="FF0000"/>
                </a:solidFill>
                <a:latin typeface="+mn-lt"/>
              </a:rPr>
              <a:t>niepełnosprawnościami</a:t>
            </a:r>
            <a:r>
              <a:rPr lang="pl-PL" sz="2100" dirty="0" smtClean="0">
                <a:solidFill>
                  <a:srgbClr val="FF0000"/>
                </a:solidFill>
                <a:latin typeface="+mn-lt"/>
              </a:rPr>
              <a:t> + C</a:t>
            </a:r>
          </a:p>
          <a:p>
            <a:pPr algn="just"/>
            <a:endParaRPr lang="pl-PL" sz="1700" dirty="0" smtClean="0">
              <a:latin typeface="+mn-lt"/>
            </a:endParaRPr>
          </a:p>
          <a:p>
            <a:r>
              <a:rPr lang="pl-PL" sz="1600" dirty="0" smtClean="0"/>
              <a:t/>
            </a:r>
            <a:br>
              <a:rPr lang="pl-PL" sz="1600" dirty="0" smtClean="0"/>
            </a:br>
            <a:endParaRPr lang="pl-PL" sz="1600" dirty="0" smtClean="0"/>
          </a:p>
          <a:p>
            <a:pPr algn="ctr"/>
            <a:endParaRPr lang="pl-PL" sz="20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 xmlns:p14="http://schemas.microsoft.com/office/powerpoint/2010/main" val="2175980422"/>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plik">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normAutofit/>
      </a:bodyPr>
      <a:lstStyle>
        <a:defPPr>
          <a:defRPr b="1" dirty="0" smtClean="0"/>
        </a:defPPr>
      </a:lstStyle>
    </a:txDef>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plik</Template>
  <TotalTime>8615</TotalTime>
  <Words>5067</Words>
  <Application>Microsoft Office PowerPoint</Application>
  <PresentationFormat>Pokaz na ekranie (4:3)</PresentationFormat>
  <Paragraphs>1072</Paragraphs>
  <Slides>64</Slides>
  <Notes>64</Notes>
  <HiddenSlides>0</HiddenSlides>
  <MMClips>0</MMClips>
  <ScaleCrop>false</ScaleCrop>
  <HeadingPairs>
    <vt:vector size="4" baseType="variant">
      <vt:variant>
        <vt:lpstr>Motyw</vt:lpstr>
      </vt:variant>
      <vt:variant>
        <vt:i4>1</vt:i4>
      </vt:variant>
      <vt:variant>
        <vt:lpstr>Tytuły slajdów</vt:lpstr>
      </vt:variant>
      <vt:variant>
        <vt:i4>64</vt:i4>
      </vt:variant>
    </vt:vector>
  </HeadingPairs>
  <TitlesOfParts>
    <vt:vector size="65" baseType="lpstr">
      <vt:lpstr>plik</vt:lpstr>
      <vt:lpstr>Slajd 1</vt:lpstr>
      <vt:lpstr>Slajd 2</vt:lpstr>
      <vt:lpstr>Kwota środków europejskich przeznaczona na konkurs</vt:lpstr>
      <vt:lpstr>Slajd 4</vt:lpstr>
      <vt:lpstr>Slajd 5</vt:lpstr>
      <vt:lpstr>Slajd 6</vt:lpstr>
      <vt:lpstr>Slajd 7</vt:lpstr>
      <vt:lpstr>Przedmiot konkursu</vt:lpstr>
      <vt:lpstr>Możliwości łączenia typów projektów</vt:lpstr>
      <vt:lpstr>TYP A - nowe miejsca przedszkolne</vt:lpstr>
      <vt:lpstr>Diagnoza zapotrzebowania  na nowe miejsca przedszkolne</vt:lpstr>
      <vt:lpstr>Oświadczenie dotyczące diagnozy</vt:lpstr>
      <vt:lpstr>Nowe miejsca przedszkolne</vt:lpstr>
      <vt:lpstr>Trwałość nowych miejsc przedszkolnych</vt:lpstr>
      <vt:lpstr>Wydatki na nowe miejsca przedszkolne</vt:lpstr>
      <vt:lpstr>Wydatki na nowe miejsca przedszkolne cd.</vt:lpstr>
      <vt:lpstr>Działalność bieżąca</vt:lpstr>
      <vt:lpstr>Typ B - dodatkowe zajęcia edukacyjne i specjalistyczne</vt:lpstr>
      <vt:lpstr>Zajęcia rozwijające kompetencje kluczowe</vt:lpstr>
      <vt:lpstr>Diagnoza w zakresie zapotrzebowania  na dodatkowe zajęcia</vt:lpstr>
      <vt:lpstr>Dla kogo zajęcia dodatkowe?</vt:lpstr>
      <vt:lpstr>Kiedy realizować dodatkowe zajęcia edukacyjne i specjalistyczne?</vt:lpstr>
      <vt:lpstr>Dodatkowe zajęcia edukacyjne i specjalistyczne - warunki</vt:lpstr>
      <vt:lpstr>Typ C - doskonalenie umiejętności, kompetencji lub kwalifikacji nauczycieli</vt:lpstr>
      <vt:lpstr>Diagnoza przygotowania nauczycieli do pracy z dziećmi w wieku przedszkolnym</vt:lpstr>
      <vt:lpstr>Wskaźniki w ramach Działania 10.1</vt:lpstr>
      <vt:lpstr>3 wskaźniki produktu</vt:lpstr>
      <vt:lpstr>Slajd 28</vt:lpstr>
      <vt:lpstr>1 Wskaźnik rezultatu bezpośredniego</vt:lpstr>
      <vt:lpstr>Slajd 30</vt:lpstr>
      <vt:lpstr>Wskaźniki projektowe</vt:lpstr>
      <vt:lpstr>3 kryteria dostępu</vt:lpstr>
      <vt:lpstr>kryteria dostępu cd.</vt:lpstr>
      <vt:lpstr>kryteria dostępu cd.</vt:lpstr>
      <vt:lpstr>Kryteria formalne – 11 kryteriów szczegółowo opisane w Załączniku nr 1  </vt:lpstr>
      <vt:lpstr>Kryteria formalne cd.</vt:lpstr>
      <vt:lpstr>Slajd 37</vt:lpstr>
      <vt:lpstr>Kryteria formalne cd.</vt:lpstr>
      <vt:lpstr>Kryteria formalne cd.</vt:lpstr>
      <vt:lpstr>Kryteria formalne cd.</vt:lpstr>
      <vt:lpstr>Kryteria formalne cd.</vt:lpstr>
      <vt:lpstr>Slajd 42</vt:lpstr>
      <vt:lpstr>Kryteria formalne cd.</vt:lpstr>
      <vt:lpstr>4 KRYTERIA HORYZONTALNE</vt:lpstr>
      <vt:lpstr>16 KRYTERIÓW MERYTORYCZNYCH</vt:lpstr>
      <vt:lpstr>16 KRYTERIÓW MERYTORYCZNYCH</vt:lpstr>
      <vt:lpstr>16 KRYTERIÓW MERYTORYCZNYCH</vt:lpstr>
      <vt:lpstr>16 KRYTERIÓW MERYTORYCZNYCH</vt:lpstr>
      <vt:lpstr>16 KRYTERIÓW MERYTORYCZNYCH</vt:lpstr>
      <vt:lpstr>16 KRYTERIÓW MERYTORYCZNYCH</vt:lpstr>
      <vt:lpstr>16 KRYTERIÓW MERYTORYCZNYCH</vt:lpstr>
      <vt:lpstr>16 KRYTERIÓW MERYTORYCZNYCH</vt:lpstr>
      <vt:lpstr>16 KRYTERIÓW MERYTORYCZNYCH</vt:lpstr>
      <vt:lpstr>8 KRYTERIÓW PREMIUJĄCYCH</vt:lpstr>
      <vt:lpstr>8 KRYTERIÓW PREMIUJĄCYCH</vt:lpstr>
      <vt:lpstr>1 KRYTERIUM NA ETAPIE NEGOCJACJI</vt:lpstr>
      <vt:lpstr>CROSS-FINANCING</vt:lpstr>
      <vt:lpstr>ŚRODKI TRWAŁE</vt:lpstr>
      <vt:lpstr>ŚRODKI TRWAŁE</vt:lpstr>
      <vt:lpstr>KLAUZULE SPOŁECZNE</vt:lpstr>
      <vt:lpstr>Slajd 61</vt:lpstr>
      <vt:lpstr>Slajd 62</vt:lpstr>
      <vt:lpstr>Slajd 63</vt:lpstr>
      <vt:lpstr>Slajd 64</vt:lpstr>
    </vt:vector>
  </TitlesOfParts>
  <Company>SONIK &amp; SONIK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jkowalczyk</dc:creator>
  <cp:lastModifiedBy>dszafko</cp:lastModifiedBy>
  <cp:revision>808</cp:revision>
  <cp:lastPrinted>2015-09-17T13:52:11Z</cp:lastPrinted>
  <dcterms:created xsi:type="dcterms:W3CDTF">2010-12-31T07:04:34Z</dcterms:created>
  <dcterms:modified xsi:type="dcterms:W3CDTF">2017-12-07T08:00:09Z</dcterms:modified>
</cp:coreProperties>
</file>