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495" r:id="rId3"/>
    <p:sldId id="496" r:id="rId4"/>
    <p:sldId id="497" r:id="rId5"/>
    <p:sldId id="498" r:id="rId6"/>
    <p:sldId id="499" r:id="rId7"/>
    <p:sldId id="500" r:id="rId8"/>
    <p:sldId id="483" r:id="rId9"/>
    <p:sldId id="501" r:id="rId10"/>
    <p:sldId id="502" r:id="rId11"/>
    <p:sldId id="503" r:id="rId12"/>
    <p:sldId id="529" r:id="rId13"/>
    <p:sldId id="531" r:id="rId14"/>
    <p:sldId id="402" r:id="rId15"/>
    <p:sldId id="510" r:id="rId16"/>
    <p:sldId id="511" r:id="rId17"/>
    <p:sldId id="512" r:id="rId18"/>
    <p:sldId id="391" r:id="rId19"/>
    <p:sldId id="532" r:id="rId20"/>
    <p:sldId id="454" r:id="rId21"/>
    <p:sldId id="533" r:id="rId22"/>
    <p:sldId id="535" r:id="rId23"/>
    <p:sldId id="537" r:id="rId24"/>
    <p:sldId id="441" r:id="rId25"/>
    <p:sldId id="367" r:id="rId26"/>
    <p:sldId id="369" r:id="rId27"/>
    <p:sldId id="518" r:id="rId28"/>
    <p:sldId id="371" r:id="rId29"/>
    <p:sldId id="455" r:id="rId30"/>
    <p:sldId id="538" r:id="rId31"/>
    <p:sldId id="539" r:id="rId32"/>
    <p:sldId id="490" r:id="rId33"/>
    <p:sldId id="458" r:id="rId34"/>
    <p:sldId id="461" r:id="rId35"/>
    <p:sldId id="514" r:id="rId36"/>
    <p:sldId id="522" r:id="rId37"/>
    <p:sldId id="463" r:id="rId38"/>
    <p:sldId id="515" r:id="rId39"/>
    <p:sldId id="526" r:id="rId40"/>
    <p:sldId id="506" r:id="rId41"/>
    <p:sldId id="508" r:id="rId42"/>
    <p:sldId id="507" r:id="rId43"/>
    <p:sldId id="466" r:id="rId44"/>
    <p:sldId id="467" r:id="rId45"/>
    <p:sldId id="468" r:id="rId46"/>
    <p:sldId id="525" r:id="rId47"/>
    <p:sldId id="527" r:id="rId48"/>
    <p:sldId id="519" r:id="rId49"/>
    <p:sldId id="520" r:id="rId50"/>
    <p:sldId id="521" r:id="rId51"/>
    <p:sldId id="469" r:id="rId52"/>
    <p:sldId id="470" r:id="rId53"/>
    <p:sldId id="516" r:id="rId54"/>
    <p:sldId id="471" r:id="rId55"/>
    <p:sldId id="472" r:id="rId56"/>
    <p:sldId id="474" r:id="rId57"/>
    <p:sldId id="476" r:id="rId58"/>
    <p:sldId id="477" r:id="rId59"/>
    <p:sldId id="478" r:id="rId60"/>
    <p:sldId id="479" r:id="rId61"/>
    <p:sldId id="517" r:id="rId62"/>
    <p:sldId id="524" r:id="rId63"/>
    <p:sldId id="480" r:id="rId64"/>
    <p:sldId id="481" r:id="rId65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a Kaczmarek" initials="EK" lastIdx="23" clrIdx="0">
    <p:extLst>
      <p:ext uri="{19B8F6BF-5375-455C-9EA6-DF929625EA0E}">
        <p15:presenceInfo xmlns:p15="http://schemas.microsoft.com/office/powerpoint/2012/main" xmlns="" userId="Emilia Kaczmarek" providerId="None"/>
      </p:ext>
    </p:extLst>
  </p:cmAuthor>
  <p:cmAuthor id="2" name="Beata Pelc" initials="BP" lastIdx="2" clrIdx="1">
    <p:extLst>
      <p:ext uri="{19B8F6BF-5375-455C-9EA6-DF929625EA0E}">
        <p15:presenceInfo xmlns:p15="http://schemas.microsoft.com/office/powerpoint/2012/main" xmlns="" userId="S-1-5-21-993268263-2097026863-2477634896-14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66CC"/>
    <a:srgbClr val="AD1998"/>
    <a:srgbClr val="C105B8"/>
    <a:srgbClr val="93CDDD"/>
    <a:srgbClr val="A62080"/>
    <a:srgbClr val="CABED8"/>
    <a:srgbClr val="333399"/>
    <a:srgbClr val="D6CD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88571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Średnia </a:t>
          </a:r>
          <a:br>
            <a:rPr lang="pl-PL" sz="1600" b="1" dirty="0" smtClean="0">
              <a:solidFill>
                <a:schemeClr val="tx1"/>
              </a:solidFill>
            </a:rPr>
          </a:br>
          <a:r>
            <a:rPr lang="pl-PL" sz="1600" b="1" dirty="0" smtClean="0">
              <a:solidFill>
                <a:schemeClr val="tx1"/>
              </a:solidFill>
            </a:rPr>
            <a:t>arytmetyczna punktów ogółem </a:t>
          </a:r>
        </a:p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z dwóch ocen wniosku za spełnienie kryteriów oceny strategicznej                ZIT AW            </a:t>
          </a:r>
        </a:p>
        <a:p>
          <a:pPr>
            <a:spcAft>
              <a:spcPts val="0"/>
            </a:spcAft>
          </a:pPr>
          <a:r>
            <a:rPr lang="pl-PL" sz="1600" b="1" u="sng" dirty="0" smtClean="0">
              <a:solidFill>
                <a:srgbClr val="C00000"/>
              </a:solidFill>
            </a:rPr>
            <a:t>max. 50 pkt.</a:t>
          </a:r>
          <a:endParaRPr lang="pl-PL" sz="1600" b="1" dirty="0">
            <a:solidFill>
              <a:srgbClr val="C00000"/>
            </a:solidFill>
          </a:endParaRP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dirty="0" smtClean="0">
              <a:solidFill>
                <a:schemeClr val="tx1"/>
              </a:solidFill>
            </a:rPr>
          </a:br>
          <a:r>
            <a:rPr lang="pl-PL" sz="1600" b="1" dirty="0" smtClean="0">
              <a:solidFill>
                <a:schemeClr val="tx1"/>
              </a:solidFill>
            </a:rPr>
            <a:t>i oceny strategicznej                ZIT AW                       wymaganą minimalną liczbę punktów za spełnienie wszystkich kryteriów</a:t>
          </a:r>
        </a:p>
        <a:p>
          <a:r>
            <a:rPr lang="pl-PL" sz="1600" b="1" u="sng" dirty="0" smtClean="0">
              <a:solidFill>
                <a:srgbClr val="C00000"/>
              </a:solidFill>
            </a:rPr>
            <a:t>max. 100 pkt.</a:t>
          </a:r>
          <a:endParaRPr lang="pl-PL" sz="16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 z dwóch ocen wniosku</a:t>
          </a:r>
        </a:p>
        <a:p>
          <a:pPr>
            <a:spcAft>
              <a:spcPts val="0"/>
            </a:spcAft>
          </a:pPr>
          <a:r>
            <a:rPr lang="pl-PL" sz="1600" b="1" u="sng" dirty="0" smtClean="0">
              <a:solidFill>
                <a:srgbClr val="C00000"/>
              </a:solidFill>
            </a:rPr>
            <a:t>max. 50 pkt.</a:t>
          </a:r>
          <a:endParaRPr lang="pl-PL" sz="1600" b="1" u="sng" dirty="0">
            <a:solidFill>
              <a:srgbClr val="C00000"/>
            </a:solidFill>
          </a:endParaRP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  <dgm:t>
        <a:bodyPr/>
        <a:lstStyle/>
        <a:p>
          <a:endParaRPr lang="pl-PL"/>
        </a:p>
      </dgm:t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83712" custLinFactNeighborX="-35919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  <dgm:t>
        <a:bodyPr/>
        <a:lstStyle/>
        <a:p>
          <a:endParaRPr lang="pl-PL"/>
        </a:p>
      </dgm:t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4CEAFBA-3346-430E-BE56-7AA2376C8BDA}" type="presOf" srcId="{DFD142BE-FBB9-4808-91BA-36DDC4D501A9}" destId="{A2B69AA7-01C1-4053-B368-B907E97EE868}" srcOrd="0" destOrd="0" presId="urn:microsoft.com/office/officeart/2005/8/layout/equation1"/>
    <dgm:cxn modelId="{E759257C-D8FC-4B73-B9F9-E2022B98EEC5}" type="presOf" srcId="{42C9BBF4-D2E2-40D1-873C-023BE2562D0A}" destId="{A293F95B-7C3D-4AE3-95D7-9C9F48AC2FFC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52205A5A-AE13-4A36-A460-3290F6E250AF}" type="presOf" srcId="{EA25FF17-3D17-4A6D-B2FB-576FE6D29964}" destId="{E825109F-4CB9-4778-BB64-7FC8F19BCEB5}" srcOrd="0" destOrd="0" presId="urn:microsoft.com/office/officeart/2005/8/layout/equation1"/>
    <dgm:cxn modelId="{EF3CA5A0-64E7-4A32-B27C-422C6C6746DF}" type="presOf" srcId="{AF61EF18-FA4B-4EFB-AFBF-8207AED929B7}" destId="{D2F1F20C-0856-4E98-9FBA-F0D8D44075A7}" srcOrd="0" destOrd="0" presId="urn:microsoft.com/office/officeart/2005/8/layout/equation1"/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EF96A810-919D-454A-8648-66443E7BB80E}" type="presOf" srcId="{42128E67-5D4D-443A-909C-E8CCF1B642E4}" destId="{2BF1C008-E7D6-40B7-BD72-60D67E56C3F5}" srcOrd="0" destOrd="0" presId="urn:microsoft.com/office/officeart/2005/8/layout/equation1"/>
    <dgm:cxn modelId="{C3CDFBBA-8C63-4416-A02B-FF7C6B9CE4A8}" type="presOf" srcId="{C397EC23-D42A-4B6D-A312-F7CA167443EE}" destId="{0BC37FB2-A568-45A9-BDB7-45ED17E8AC3A}" srcOrd="0" destOrd="0" presId="urn:microsoft.com/office/officeart/2005/8/layout/equation1"/>
    <dgm:cxn modelId="{5DC3F3FC-BF00-45C9-BC7D-BE97AB6C5AE3}" type="presParOf" srcId="{2BF1C008-E7D6-40B7-BD72-60D67E56C3F5}" destId="{0BC37FB2-A568-45A9-BDB7-45ED17E8AC3A}" srcOrd="0" destOrd="0" presId="urn:microsoft.com/office/officeart/2005/8/layout/equation1"/>
    <dgm:cxn modelId="{3D63B677-AB95-46F1-A276-D8CB9CF980F8}" type="presParOf" srcId="{2BF1C008-E7D6-40B7-BD72-60D67E56C3F5}" destId="{378890EA-4081-4BC1-A79F-D5A078F351F4}" srcOrd="1" destOrd="0" presId="urn:microsoft.com/office/officeart/2005/8/layout/equation1"/>
    <dgm:cxn modelId="{7A66F0CB-135A-4B2C-BCC9-9C08809E6A82}" type="presParOf" srcId="{2BF1C008-E7D6-40B7-BD72-60D67E56C3F5}" destId="{D2F1F20C-0856-4E98-9FBA-F0D8D44075A7}" srcOrd="2" destOrd="0" presId="urn:microsoft.com/office/officeart/2005/8/layout/equation1"/>
    <dgm:cxn modelId="{2515B08E-9F27-4474-BDCE-F153FFC00619}" type="presParOf" srcId="{2BF1C008-E7D6-40B7-BD72-60D67E56C3F5}" destId="{CF39194A-1CE3-4B3A-B420-69DAE835C245}" srcOrd="3" destOrd="0" presId="urn:microsoft.com/office/officeart/2005/8/layout/equation1"/>
    <dgm:cxn modelId="{BA81EBD8-659B-4DF0-AE9A-7065AC3B0774}" type="presParOf" srcId="{2BF1C008-E7D6-40B7-BD72-60D67E56C3F5}" destId="{E825109F-4CB9-4778-BB64-7FC8F19BCEB5}" srcOrd="4" destOrd="0" presId="urn:microsoft.com/office/officeart/2005/8/layout/equation1"/>
    <dgm:cxn modelId="{D3631011-C58A-491E-BA18-6C4173827B48}" type="presParOf" srcId="{2BF1C008-E7D6-40B7-BD72-60D67E56C3F5}" destId="{41821EBA-197B-4F2F-90ED-370A758BEB5E}" srcOrd="5" destOrd="0" presId="urn:microsoft.com/office/officeart/2005/8/layout/equation1"/>
    <dgm:cxn modelId="{7A2D7F67-5BF1-480A-A2E4-E80DF218C2F0}" type="presParOf" srcId="{2BF1C008-E7D6-40B7-BD72-60D67E56C3F5}" destId="{A2B69AA7-01C1-4053-B368-B907E97EE868}" srcOrd="6" destOrd="0" presId="urn:microsoft.com/office/officeart/2005/8/layout/equation1"/>
    <dgm:cxn modelId="{4A678CC6-51BB-4B07-8E91-32130C2EC42E}" type="presParOf" srcId="{2BF1C008-E7D6-40B7-BD72-60D67E56C3F5}" destId="{E579C00D-9428-4BE0-A717-A24AD41E9848}" srcOrd="7" destOrd="0" presId="urn:microsoft.com/office/officeart/2005/8/layout/equation1"/>
    <dgm:cxn modelId="{DF097E62-685F-4CD1-83AE-65BA5F281BF9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3259" y="518237"/>
          <a:ext cx="2386704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Średnia arytmetyczna punktów ogółem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 z dwóch ocen wniosku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50 pkt.</a:t>
          </a:r>
          <a:endParaRPr lang="pl-PL" sz="1600" b="1" u="sng" kern="1200" dirty="0">
            <a:solidFill>
              <a:srgbClr val="C00000"/>
            </a:solidFill>
          </a:endParaRPr>
        </a:p>
      </dsp:txBody>
      <dsp:txXfrm>
        <a:off x="3259" y="518237"/>
        <a:ext cx="2386704" cy="3149742"/>
      </dsp:txXfrm>
    </dsp:sp>
    <dsp:sp modelId="{D2F1F20C-0856-4E98-9FBA-F0D8D44075A7}">
      <dsp:nvSpPr>
        <dsp:cNvPr id="0" name=""/>
        <dsp:cNvSpPr/>
      </dsp:nvSpPr>
      <dsp:spPr>
        <a:xfrm>
          <a:off x="2460585" y="1588911"/>
          <a:ext cx="810424" cy="768052"/>
        </a:xfrm>
        <a:prstGeom prst="mathPlus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 dirty="0"/>
        </a:p>
      </dsp:txBody>
      <dsp:txXfrm>
        <a:off x="2460585" y="1588911"/>
        <a:ext cx="810424" cy="768052"/>
      </dsp:txXfrm>
    </dsp:sp>
    <dsp:sp modelId="{E825109F-4CB9-4778-BB64-7FC8F19BCEB5}">
      <dsp:nvSpPr>
        <dsp:cNvPr id="0" name=""/>
        <dsp:cNvSpPr/>
      </dsp:nvSpPr>
      <dsp:spPr>
        <a:xfrm>
          <a:off x="3428787" y="518237"/>
          <a:ext cx="2378663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Średnia </a:t>
          </a:r>
          <a:br>
            <a:rPr lang="pl-PL" sz="1600" b="1" kern="1200" dirty="0" smtClean="0">
              <a:solidFill>
                <a:schemeClr val="tx1"/>
              </a:solidFill>
            </a:rPr>
          </a:br>
          <a:r>
            <a:rPr lang="pl-PL" sz="1600" b="1" kern="1200" dirty="0" smtClean="0">
              <a:solidFill>
                <a:schemeClr val="tx1"/>
              </a:solidFill>
            </a:rPr>
            <a:t>arytmetyczna punktów ogółem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z dwóch ocen wniosku za spełnienie kryteriów oceny strategicznej                ZIT AW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50 pkt.</a:t>
          </a:r>
          <a:endParaRPr lang="pl-PL" sz="1600" b="1" kern="1200" dirty="0">
            <a:solidFill>
              <a:srgbClr val="C00000"/>
            </a:solidFill>
          </a:endParaRPr>
        </a:p>
      </dsp:txBody>
      <dsp:txXfrm>
        <a:off x="3428787" y="518237"/>
        <a:ext cx="2378663" cy="3149742"/>
      </dsp:txXfrm>
    </dsp:sp>
    <dsp:sp modelId="{A2B69AA7-01C1-4053-B368-B907E97EE868}">
      <dsp:nvSpPr>
        <dsp:cNvPr id="0" name=""/>
        <dsp:cNvSpPr/>
      </dsp:nvSpPr>
      <dsp:spPr>
        <a:xfrm>
          <a:off x="5908785" y="1712049"/>
          <a:ext cx="629113" cy="642915"/>
        </a:xfrm>
        <a:prstGeom prst="mathEqual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 dirty="0"/>
        </a:p>
      </dsp:txBody>
      <dsp:txXfrm>
        <a:off x="5908785" y="1712049"/>
        <a:ext cx="629113" cy="642915"/>
      </dsp:txXfrm>
    </dsp:sp>
    <dsp:sp modelId="{A293F95B-7C3D-4AE3-95D7-9C9F48AC2FFC}">
      <dsp:nvSpPr>
        <dsp:cNvPr id="0" name=""/>
        <dsp:cNvSpPr/>
      </dsp:nvSpPr>
      <dsp:spPr>
        <a:xfrm>
          <a:off x="6767620" y="340666"/>
          <a:ext cx="2375765" cy="338373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kern="1200" dirty="0" smtClean="0">
              <a:solidFill>
                <a:schemeClr val="tx1"/>
              </a:solidFill>
            </a:rPr>
          </a:br>
          <a:r>
            <a:rPr lang="pl-PL" sz="1600" b="1" kern="1200" dirty="0" smtClean="0">
              <a:solidFill>
                <a:schemeClr val="tx1"/>
              </a:solidFill>
            </a:rPr>
            <a:t>i oceny strategicznej                ZIT AW                       wymaganą minimalną liczbę punktów za spełnienie wszystkich kryteriów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100 pkt.</a:t>
          </a:r>
          <a:endParaRPr lang="pl-PL" sz="1600" kern="1200" dirty="0">
            <a:solidFill>
              <a:srgbClr val="C00000"/>
            </a:solidFill>
          </a:endParaRPr>
        </a:p>
      </dsp:txBody>
      <dsp:txXfrm>
        <a:off x="6767620" y="340666"/>
        <a:ext cx="2375765" cy="3383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662"/>
            <a:ext cx="5447030" cy="4473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9223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4628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251379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xmlns="" val="1402445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975879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967245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15816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607707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74633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56502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31337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279814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04735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289933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106661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079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517724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358427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293194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601954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xmlns="" val="59055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97099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xmlns="" val="26552965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679638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728910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8358812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402874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2258665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184515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1845156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96354642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90749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5823660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340566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951828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271191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653874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10047841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8886244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986387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2194193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0675979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9668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554029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24220952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52529432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947741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72016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12420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3462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93025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10681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62BF-1281-4236-858A-CA98052DB392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428E-3193-461E-B133-409080CC4964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3714-421D-4B85-B17E-BAEE8963775F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6A49-C6D0-48D2-99AE-DE348B3D49E0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B2EB-24E3-4CC8-823A-430F09232A60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8E91-6404-4C95-92E2-11D0C20B835C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6BF8-D1B5-42A9-862E-5001FCF667DC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B3A3-114F-418C-A9DB-61DDBDF4AF3D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85AD-A92F-41AF-9139-2E41F6C2E5E3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2E51-3115-4DDE-8C0A-05AF5983119B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1D31-94E1-4EC1-BD1A-D484995AB8E1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59D60E-12CE-40D8-AF93-BE6643069E37}" type="datetimeFigureOut">
              <a:rPr lang="pl-PL"/>
              <a:pPr>
                <a:defRPr/>
              </a:pPr>
              <a:t>2017-12-11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rator-efs.dolnyslask.pl/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paw.walbrzych.eu/" TargetMode="External"/><Relationship Id="rId4" Type="http://schemas.openxmlformats.org/officeDocument/2006/relationships/hyperlink" Target="http://www.rpo.dolnyslask.pl/" TargetMode="Externa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cena.formalna10.1.4_277_17@dolnyslask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cena10.1.4_277_17@dolnyslask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3" y="1484313"/>
            <a:ext cx="7772400" cy="93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Ocena wniosku o dofinansowanie,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w tym najczęściej popełniane błędy na podstawie dotychczasowych doświadczeń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/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2900" b="1" dirty="0" smtClean="0">
                <a:solidFill>
                  <a:schemeClr val="tx2"/>
                </a:solidFill>
              </a:rPr>
              <a:t>Regionalny Program Operacyjny Województwa Dolnośląskiego 2014-2020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116013" y="3933825"/>
            <a:ext cx="7272337" cy="29546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chemeClr val="tx2"/>
                </a:solidFill>
              </a:rPr>
              <a:t>Działanie </a:t>
            </a:r>
            <a:r>
              <a:rPr lang="pl-PL" sz="2400" b="1" dirty="0" smtClean="0">
                <a:solidFill>
                  <a:schemeClr val="tx2"/>
                </a:solidFill>
              </a:rPr>
              <a:t>10.1 – Zapewnienie równego dostępu do wysokiej jakości edukacji przedszkolnej </a:t>
            </a:r>
            <a:endParaRPr lang="pl-PL" sz="24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l-PL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2000" b="1" dirty="0" err="1" smtClean="0">
                <a:solidFill>
                  <a:schemeClr val="tx2"/>
                </a:solidFill>
              </a:rPr>
              <a:t>Poddziałanie</a:t>
            </a:r>
            <a:r>
              <a:rPr lang="pl-PL" sz="2000" b="1" dirty="0" smtClean="0">
                <a:solidFill>
                  <a:schemeClr val="tx2"/>
                </a:solidFill>
              </a:rPr>
              <a:t> 10.1.4 – Zapewnienie równego dostępu do wysokiej jakości edukacji przedszkolnej – ZIT AW</a:t>
            </a:r>
          </a:p>
          <a:p>
            <a:pPr algn="ctr">
              <a:defRPr/>
            </a:pPr>
            <a:endParaRPr lang="pl-PL" sz="2000" b="1" i="1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2000" b="1" dirty="0" smtClean="0">
                <a:solidFill>
                  <a:schemeClr val="tx2"/>
                </a:solidFill>
              </a:rPr>
              <a:t>Konkurs nr RPDS.10.01.04-IZ.00-02-277/17</a:t>
            </a:r>
          </a:p>
          <a:p>
            <a:pPr algn="ctr">
              <a:defRPr/>
            </a:pPr>
            <a:endParaRPr lang="pl-PL" sz="2000" b="1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sz="2000" b="1" dirty="0" smtClean="0">
                <a:solidFill>
                  <a:schemeClr val="tx2"/>
                </a:solidFill>
              </a:rPr>
              <a:t>Wrocław, 11 grudnia 2017 r.</a:t>
            </a:r>
            <a:endParaRPr lang="pl-PL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955349"/>
            <a:ext cx="8075240" cy="2458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Gdy wniosek zostaje zwrócony do poprawy/korekty</a:t>
            </a:r>
            <a:r>
              <a:rPr lang="pl-PL" sz="2000" dirty="0" smtClean="0">
                <a:solidFill>
                  <a:schemeClr val="tx1"/>
                </a:solidFill>
              </a:rPr>
              <a:t>, należy </a:t>
            </a:r>
            <a:r>
              <a:rPr lang="pl-PL" sz="2000" dirty="0">
                <a:solidFill>
                  <a:schemeClr val="tx1"/>
                </a:solidFill>
              </a:rPr>
              <a:t>utworzyć nową wersję </a:t>
            </a:r>
            <a:r>
              <a:rPr lang="pl-PL" sz="2000" dirty="0" smtClean="0">
                <a:solidFill>
                  <a:schemeClr val="tx1"/>
                </a:solidFill>
              </a:rPr>
              <a:t>wniosku (</a:t>
            </a:r>
            <a:r>
              <a:rPr lang="pl-PL" sz="2000" dirty="0">
                <a:solidFill>
                  <a:schemeClr val="tx1"/>
                </a:solidFill>
              </a:rPr>
              <a:t>nie jest możliwa edycja starej wersji</a:t>
            </a:r>
            <a:r>
              <a:rPr lang="pl-PL" sz="2000" dirty="0" smtClean="0">
                <a:solidFill>
                  <a:schemeClr val="tx1"/>
                </a:solidFill>
              </a:rPr>
              <a:t>), na </a:t>
            </a:r>
            <a:r>
              <a:rPr lang="pl-PL" sz="2000" dirty="0">
                <a:solidFill>
                  <a:schemeClr val="tx1"/>
                </a:solidFill>
              </a:rPr>
              <a:t>podstawie ostatniej wersji </a:t>
            </a:r>
            <a:r>
              <a:rPr lang="pl-PL" sz="2000" dirty="0" smtClean="0">
                <a:solidFill>
                  <a:schemeClr val="tx1"/>
                </a:solidFill>
              </a:rPr>
              <a:t>wniosku.</a:t>
            </a:r>
            <a:endParaRPr lang="pl-PL" sz="2000" dirty="0">
              <a:solidFill>
                <a:schemeClr val="tx1"/>
              </a:solidFill>
            </a:endParaRPr>
          </a:p>
          <a:p>
            <a:pPr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UWAGA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Wniosek, który został przesłany do IOK (złożony w systemie) i otrzymał status „Wysłany do instytucji</a:t>
            </a:r>
            <a:r>
              <a:rPr lang="pl-PL" sz="2000" dirty="0" smtClean="0">
                <a:solidFill>
                  <a:schemeClr val="tx1"/>
                </a:solidFill>
              </a:rPr>
              <a:t>”, </a:t>
            </a:r>
            <a:r>
              <a:rPr lang="pl-PL" sz="2000" dirty="0">
                <a:solidFill>
                  <a:schemeClr val="tx1"/>
                </a:solidFill>
              </a:rPr>
              <a:t>nie może zostać automatycznie wycofany przez </a:t>
            </a:r>
            <a:r>
              <a:rPr lang="pl-PL" sz="2000" dirty="0" smtClean="0">
                <a:solidFill>
                  <a:schemeClr val="tx1"/>
                </a:solidFill>
              </a:rPr>
              <a:t>Wnioskodawcę</a:t>
            </a:r>
            <a:r>
              <a:rPr lang="pl-PL" sz="2000" dirty="0">
                <a:solidFill>
                  <a:schemeClr val="tx1"/>
                </a:solidFill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</a:rPr>
              <a:t>Możliwe jest wystąpienie </a:t>
            </a:r>
            <a:r>
              <a:rPr lang="pl-PL" sz="2000" dirty="0" smtClean="0">
                <a:solidFill>
                  <a:schemeClr val="tx1"/>
                </a:solidFill>
              </a:rPr>
              <a:t>Wnioskodawcy</a:t>
            </a:r>
            <a:r>
              <a:rPr lang="pl-PL" sz="2000" dirty="0">
                <a:solidFill>
                  <a:schemeClr val="tx1"/>
                </a:solidFill>
              </a:rPr>
              <a:t>/ </a:t>
            </a:r>
            <a:r>
              <a:rPr lang="pl-PL" sz="2000" dirty="0" smtClean="0">
                <a:solidFill>
                  <a:schemeClr val="tx1"/>
                </a:solidFill>
              </a:rPr>
              <a:t>Beneficjenta </a:t>
            </a:r>
            <a:r>
              <a:rPr lang="pl-PL" sz="2000" dirty="0">
                <a:solidFill>
                  <a:schemeClr val="tx1"/>
                </a:solidFill>
              </a:rPr>
              <a:t>do </a:t>
            </a:r>
            <a:r>
              <a:rPr lang="pl-PL" sz="2000" dirty="0" smtClean="0">
                <a:solidFill>
                  <a:schemeClr val="tx1"/>
                </a:solidFill>
              </a:rPr>
              <a:t>IOK </a:t>
            </a:r>
            <a:r>
              <a:rPr lang="pl-PL" sz="2000" dirty="0">
                <a:solidFill>
                  <a:schemeClr val="tx1"/>
                </a:solidFill>
              </a:rPr>
              <a:t>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Generator EFS - SOWA</a:t>
            </a:r>
          </a:p>
        </p:txBody>
      </p:sp>
    </p:spTree>
    <p:extLst>
      <p:ext uri="{BB962C8B-B14F-4D97-AF65-F5344CB8AC3E}">
        <p14:creationId xmlns:p14="http://schemas.microsoft.com/office/powerpoint/2010/main" xmlns="" val="10605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Jak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wygląda system oceny wniosków?</a:t>
            </a:r>
          </a:p>
        </p:txBody>
      </p:sp>
    </p:spTree>
    <p:extLst>
      <p:ext uri="{BB962C8B-B14F-4D97-AF65-F5344CB8AC3E}">
        <p14:creationId xmlns:p14="http://schemas.microsoft.com/office/powerpoint/2010/main" xmlns="" val="22242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Etapy oceny wniosków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79512" y="1124744"/>
            <a:ext cx="8856984" cy="16561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400" b="1" dirty="0">
                <a:solidFill>
                  <a:schemeClr val="tx1"/>
                </a:solidFill>
              </a:rPr>
              <a:t>Etap oceny formalnej </a:t>
            </a:r>
            <a:r>
              <a:rPr lang="pl-PL" sz="2400" b="1" dirty="0" smtClean="0">
                <a:solidFill>
                  <a:schemeClr val="tx1"/>
                </a:solidFill>
              </a:rPr>
              <a:t>- KOP </a:t>
            </a:r>
            <a:r>
              <a:rPr lang="pl-PL" sz="2000" i="1" dirty="0" smtClean="0">
                <a:solidFill>
                  <a:schemeClr val="tx1"/>
                </a:solidFill>
              </a:rPr>
              <a:t>(obejmuje wszystkie </a:t>
            </a:r>
            <a:r>
              <a:rPr lang="pl-PL" sz="2000" i="1" dirty="0">
                <a:solidFill>
                  <a:schemeClr val="tx1"/>
                </a:solidFill>
              </a:rPr>
              <a:t>wnioski złożone w SOWA)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 </a:t>
            </a:r>
            <a:r>
              <a:rPr lang="pl-PL" sz="2000" i="1" dirty="0">
                <a:solidFill>
                  <a:schemeClr val="tx1"/>
                </a:solidFill>
              </a:rPr>
              <a:t>- </a:t>
            </a:r>
            <a:r>
              <a:rPr lang="pl-PL" sz="2000" b="1" i="1" dirty="0">
                <a:solidFill>
                  <a:schemeClr val="tx1"/>
                </a:solidFill>
              </a:rPr>
              <a:t>weryfikacja </a:t>
            </a:r>
            <a:r>
              <a:rPr lang="pl-PL" sz="2000" b="1" i="1" dirty="0" smtClean="0">
                <a:solidFill>
                  <a:schemeClr val="tx1"/>
                </a:solidFill>
              </a:rPr>
              <a:t>warunków </a:t>
            </a:r>
            <a:r>
              <a:rPr lang="pl-PL" sz="2000" b="1" i="1" dirty="0">
                <a:solidFill>
                  <a:schemeClr val="tx1"/>
                </a:solidFill>
              </a:rPr>
              <a:t>formalnych </a:t>
            </a:r>
            <a:r>
              <a:rPr lang="pl-PL" sz="2000" i="1" dirty="0" smtClean="0">
                <a:solidFill>
                  <a:schemeClr val="tx1"/>
                </a:solidFill>
              </a:rPr>
              <a:t>– dokonywana na </a:t>
            </a:r>
            <a:r>
              <a:rPr lang="pl-PL" sz="2000" i="1" dirty="0">
                <a:solidFill>
                  <a:schemeClr val="tx1"/>
                </a:solidFill>
              </a:rPr>
              <a:t>podstawie art. 43 </a:t>
            </a:r>
            <a:r>
              <a:rPr lang="pl-PL" sz="2000" i="1" dirty="0" smtClean="0">
                <a:solidFill>
                  <a:schemeClr val="tx1"/>
                </a:solidFill>
              </a:rPr>
              <a:t>ustawy wdrożeniowej (braki w zakresie warunków formalnych </a:t>
            </a:r>
            <a:r>
              <a:rPr lang="pl-PL" sz="2000" i="1" dirty="0">
                <a:solidFill>
                  <a:schemeClr val="tx1"/>
                </a:solidFill>
              </a:rPr>
              <a:t>i </a:t>
            </a:r>
            <a:r>
              <a:rPr lang="pl-PL" sz="2000" i="1" dirty="0" smtClean="0">
                <a:solidFill>
                  <a:schemeClr val="tx1"/>
                </a:solidFill>
              </a:rPr>
              <a:t>oczywiste omyłki);</a:t>
            </a:r>
            <a:endParaRPr lang="pl-PL" sz="2000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II </a:t>
            </a:r>
            <a:r>
              <a:rPr lang="pl-PL" sz="2000" b="1" i="1" dirty="0">
                <a:solidFill>
                  <a:schemeClr val="tx1"/>
                </a:solidFill>
              </a:rPr>
              <a:t>- ocena formalna </a:t>
            </a:r>
            <a:r>
              <a:rPr lang="pl-PL" sz="2000" i="1" dirty="0">
                <a:solidFill>
                  <a:schemeClr val="tx1"/>
                </a:solidFill>
              </a:rPr>
              <a:t>- ocena kryteriów formalnych i kryteriów dostępu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179512" y="3068960"/>
            <a:ext cx="8856984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</a:t>
            </a:r>
            <a:r>
              <a:rPr lang="pl-PL" sz="2400" b="1" dirty="0" smtClean="0">
                <a:solidFill>
                  <a:schemeClr val="tx1"/>
                </a:solidFill>
              </a:rPr>
              <a:t>oceny </a:t>
            </a:r>
            <a:r>
              <a:rPr lang="pl-PL" sz="2400" b="1" dirty="0">
                <a:solidFill>
                  <a:schemeClr val="tx1"/>
                </a:solidFill>
              </a:rPr>
              <a:t>merytorycznej - KOP 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(obejmuje wszystkie </a:t>
            </a:r>
            <a:r>
              <a:rPr lang="pl-PL" sz="2400" dirty="0">
                <a:solidFill>
                  <a:schemeClr val="tx1"/>
                </a:solidFill>
              </a:rPr>
              <a:t>wnioski pozytywne formalnie)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179512" y="4293096"/>
            <a:ext cx="8856984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oceny strategicznej ZIT </a:t>
            </a:r>
            <a:r>
              <a:rPr lang="pl-PL" sz="2400" b="1" dirty="0" smtClean="0">
                <a:solidFill>
                  <a:schemeClr val="tx1"/>
                </a:solidFill>
              </a:rPr>
              <a:t>AW - KOP</a:t>
            </a:r>
            <a:endParaRPr lang="pl-PL" sz="2400" b="1" dirty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(obejmuje wszystkie </a:t>
            </a:r>
            <a:r>
              <a:rPr lang="pl-PL" sz="2400" dirty="0">
                <a:solidFill>
                  <a:schemeClr val="tx1"/>
                </a:solidFill>
              </a:rPr>
              <a:t>wnioski pozytywne merytorycznie)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79512" y="5517232"/>
            <a:ext cx="8856984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negocjacji - KOP </a:t>
            </a:r>
            <a:r>
              <a:rPr lang="pl-PL" sz="2400" b="1" dirty="0" smtClean="0">
                <a:solidFill>
                  <a:schemeClr val="tx1"/>
                </a:solidFill>
              </a:rPr>
              <a:t>[nowa forma]</a:t>
            </a:r>
            <a:endParaRPr lang="pl-PL" sz="2400" b="1" dirty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(obejmuje wszystkie wnioski pozytywne po </a:t>
            </a:r>
            <a:r>
              <a:rPr lang="pl-PL" sz="2400" dirty="0">
                <a:solidFill>
                  <a:schemeClr val="tx1"/>
                </a:solidFill>
              </a:rPr>
              <a:t>ocenie </a:t>
            </a:r>
            <a:r>
              <a:rPr lang="pl-PL" sz="2400" dirty="0" smtClean="0">
                <a:solidFill>
                  <a:schemeClr val="tx1"/>
                </a:solidFill>
              </a:rPr>
              <a:t>strategicznej ZIT AW)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1" name="Strzałka w dół 20"/>
          <p:cNvSpPr/>
          <p:nvPr/>
        </p:nvSpPr>
        <p:spPr>
          <a:xfrm>
            <a:off x="8172400" y="2636912"/>
            <a:ext cx="648072" cy="57606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4" name="Strzałka w dół 13"/>
          <p:cNvSpPr/>
          <p:nvPr/>
        </p:nvSpPr>
        <p:spPr>
          <a:xfrm>
            <a:off x="8172400" y="3861048"/>
            <a:ext cx="648072" cy="57606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dół 14"/>
          <p:cNvSpPr/>
          <p:nvPr/>
        </p:nvSpPr>
        <p:spPr>
          <a:xfrm>
            <a:off x="8172400" y="5085184"/>
            <a:ext cx="648072" cy="576064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196975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3729556"/>
              </p:ext>
            </p:extLst>
          </p:nvPr>
        </p:nvGraphicFramePr>
        <p:xfrm>
          <a:off x="179388" y="1125538"/>
          <a:ext cx="8713787" cy="5111774"/>
        </p:xfrm>
        <a:graphic>
          <a:graphicData uri="http://schemas.openxmlformats.org/drawingml/2006/table">
            <a:tbl>
              <a:tblPr/>
              <a:tblGrid>
                <a:gridCol w="2784475"/>
                <a:gridCol w="5929312"/>
              </a:tblGrid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oceny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151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 dłużej niż 21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daty zakończenia naboru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(w przypadku konieczności uzupełnienia lub korekty wniosku termin  </a:t>
                      </a:r>
                      <a:br>
                        <a:rPr kumimoji="0" lang="pl-PL" alt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zostanie wydłużony).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70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wniosków,</a:t>
                      </a:r>
                      <a:b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powyżej 100 wniosków.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strategiczna  ZIT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21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gdy ocenie strategicznej podlegać będzie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100 </a:t>
                      </a:r>
                      <a:b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wniosków,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 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gdy ocenie strategicznej podlegać będzie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powyżej 100 </a:t>
                      </a:r>
                      <a:b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wniosków.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 dni -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wniosków, podlegających </a:t>
                      </a:r>
                      <a:b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negocjacjom.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oceny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formalnej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część I.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eryfikacja warunków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formalnych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578850" cy="53277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pracownik IOK (UMWD) -  zasada: 1 wniosek – 1 pracownik</a:t>
            </a:r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dirty="0" smtClean="0"/>
              <a:t>         Przy użyciu</a:t>
            </a:r>
            <a:r>
              <a:rPr lang="pl-PL" sz="1400" i="1" dirty="0" smtClean="0"/>
              <a:t> </a:t>
            </a:r>
            <a:r>
              <a:rPr lang="pl-PL" sz="1400" b="1" i="1" dirty="0" smtClean="0"/>
              <a:t>karty oceny formalnej </a:t>
            </a:r>
            <a:r>
              <a:rPr lang="pl-PL" sz="1400" i="1" dirty="0" smtClean="0"/>
              <a:t>(część I. Weryfikacja warunków formalnych - na podstawie art. 43 ustawy</a:t>
            </a:r>
            <a:r>
              <a:rPr lang="pl-PL" sz="1400" dirty="0" smtClean="0"/>
              <a:t>) sprawdzane jest, czy we wniosku występują </a:t>
            </a:r>
            <a:r>
              <a:rPr lang="pl-PL" sz="1400" b="1" dirty="0" smtClean="0"/>
              <a:t>braki w zakresie warunków formalnych i/lub oczywiste omyłki</a:t>
            </a:r>
            <a:r>
              <a:rPr lang="pl-PL" sz="1400" dirty="0" smtClean="0"/>
              <a:t>,</a:t>
            </a:r>
            <a:r>
              <a:rPr lang="pl-PL" sz="1400" b="1" dirty="0" smtClean="0"/>
              <a:t> </a:t>
            </a:r>
            <a:r>
              <a:rPr lang="pl-PL" sz="1400" dirty="0" smtClean="0"/>
              <a:t>zgodnie </a:t>
            </a:r>
            <a:br>
              <a:rPr lang="pl-PL" sz="1400" dirty="0" smtClean="0"/>
            </a:br>
            <a:r>
              <a:rPr lang="pl-PL" sz="1400" dirty="0" smtClean="0"/>
              <a:t>z art. 43 ustawy.</a:t>
            </a:r>
            <a:r>
              <a:rPr lang="pl-PL" sz="1400" b="1" dirty="0" smtClean="0"/>
              <a:t>  Ocena: tak, nie, nie dotyczy.</a:t>
            </a:r>
            <a:endParaRPr lang="pl-PL" sz="1400" u="sng" dirty="0" smtClean="0"/>
          </a:p>
          <a:p>
            <a:pPr marL="0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u="sng" dirty="0" smtClean="0"/>
          </a:p>
          <a:p>
            <a:pPr marL="0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400" u="sng" dirty="0" smtClean="0"/>
              <a:t>Przykładowa</a:t>
            </a:r>
            <a:r>
              <a:rPr lang="pl-PL" sz="1400" dirty="0" smtClean="0"/>
              <a:t> lista braków w zakresie warunków formalnych, które mogą podlegać </a:t>
            </a:r>
            <a:r>
              <a:rPr lang="pl-PL" sz="1400" b="1" dirty="0" smtClean="0"/>
              <a:t>jednorazowej</a:t>
            </a:r>
            <a:r>
              <a:rPr lang="pl-PL" sz="1400" dirty="0" smtClean="0"/>
              <a:t> </a:t>
            </a:r>
            <a:r>
              <a:rPr lang="pl-PL" sz="1400" b="1" dirty="0" smtClean="0"/>
              <a:t>korekcie</a:t>
            </a:r>
            <a:r>
              <a:rPr lang="pl-PL" sz="1400" dirty="0" smtClean="0"/>
              <a:t> </a:t>
            </a:r>
            <a:r>
              <a:rPr lang="pl-PL" sz="1400" b="1" dirty="0" smtClean="0"/>
              <a:t>lub uzupełnieniu </a:t>
            </a:r>
            <a:r>
              <a:rPr lang="pl-PL" sz="1400" dirty="0" smtClean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brak wypełnienia punktu 3 wniosku „KRÓTKI OPIS PROJEKTU”, zgodnie z wymogami określonymi w instrukcji wypełniania wniosku;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niewskazany lub błędnie wskazany charakter konkursu w pkt. 1.20 (np. brak wskazania właściwego ZIT);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powtarzające </a:t>
            </a:r>
            <a:r>
              <a:rPr lang="pl-PL" sz="1400" dirty="0"/>
              <a:t>się nazwy wydatków w ramach jednej kategorii kosztów i jednego </a:t>
            </a:r>
            <a:r>
              <a:rPr lang="pl-PL" sz="1400" dirty="0" smtClean="0"/>
              <a:t>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w </a:t>
            </a:r>
            <a:r>
              <a:rPr lang="pl-PL" sz="1400" dirty="0"/>
              <a:t>przypadku wkładu własnego </a:t>
            </a:r>
            <a:r>
              <a:rPr lang="pl-PL" sz="1400" dirty="0" smtClean="0"/>
              <a:t>niepieniężnego, brak </a:t>
            </a:r>
            <a:r>
              <a:rPr lang="pl-PL" sz="1400" dirty="0"/>
              <a:t>oznaczenia go jako prywatny lub </a:t>
            </a:r>
            <a:r>
              <a:rPr lang="pl-PL" sz="1400" dirty="0" smtClean="0"/>
              <a:t>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</a:t>
            </a:r>
            <a:r>
              <a:rPr lang="pl-PL" sz="1400" dirty="0" smtClean="0"/>
              <a:t>decyzyjną, </a:t>
            </a:r>
            <a:r>
              <a:rPr lang="pl-PL" sz="1400" dirty="0"/>
              <a:t>zgodnie z dokumentami </a:t>
            </a:r>
            <a:r>
              <a:rPr lang="pl-PL" sz="1400" dirty="0" smtClean="0"/>
              <a:t>prawnymi, </a:t>
            </a:r>
            <a:r>
              <a:rPr lang="pl-PL" sz="1400" dirty="0"/>
              <a:t>określającymi funkcjonowanie </a:t>
            </a:r>
            <a:r>
              <a:rPr lang="pl-PL" sz="1400" dirty="0" smtClean="0"/>
              <a:t>Wnioskodawcy;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altLang="pl-PL" sz="1400" dirty="0" smtClean="0"/>
              <a:t>nazwa Wnioskodawcy lub Partnera niezgodna z nazwą wskazaną w dokumentach rejestrowych (konieczne rozwinięcie skrótów, np. sp. z o.o. </a:t>
            </a:r>
            <a:r>
              <a:rPr lang="pl-PL" altLang="pl-PL" sz="1400" dirty="0" smtClean="0">
                <a:sym typeface="Wingdings" pitchFamily="2" charset="2"/>
              </a:rPr>
              <a:t> spółka z ograniczoną odpowiedzialnością, cudzysłów, myślnik, Urząd zamiast Gminy, Starostwo zamiast Powiatu itp.);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altLang="pl-PL" sz="1400" dirty="0"/>
              <a:t>b</a:t>
            </a:r>
            <a:r>
              <a:rPr lang="pl-PL" altLang="pl-PL" sz="1400" dirty="0" smtClean="0"/>
              <a:t>rak wskazania właściwego PKD w pkt. 2.6;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altLang="pl-PL" sz="1400" dirty="0"/>
              <a:t>n</a:t>
            </a:r>
            <a:r>
              <a:rPr lang="pl-PL" altLang="pl-PL" sz="1400" dirty="0" smtClean="0"/>
              <a:t>iespójność pomiędzy pkt. 1.17 a 2.10.1.1 (dotyczy projektu partnerskiego).</a:t>
            </a:r>
          </a:p>
          <a:p>
            <a:pPr marL="0" indent="0" algn="just" eaLnBrk="1" hangingPunct="1">
              <a:buNone/>
              <a:defRPr/>
            </a:pPr>
            <a:endParaRPr lang="pl-PL" sz="1400" dirty="0" smtClean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rgbClr val="339933"/>
                </a:solidFill>
              </a:rPr>
              <a:t>W </a:t>
            </a:r>
            <a:r>
              <a:rPr lang="pl-PL" sz="1400" b="1" i="1" dirty="0" smtClean="0">
                <a:solidFill>
                  <a:srgbClr val="339933"/>
                </a:solidFill>
              </a:rPr>
              <a:t>przypadku, </a:t>
            </a:r>
            <a:r>
              <a:rPr lang="pl-PL" sz="1400" b="1" i="1" dirty="0">
                <a:solidFill>
                  <a:srgbClr val="339933"/>
                </a:solidFill>
              </a:rPr>
              <a:t>gdy </a:t>
            </a:r>
            <a:r>
              <a:rPr lang="pl-PL" sz="1400" b="1" i="1" dirty="0" smtClean="0">
                <a:solidFill>
                  <a:srgbClr val="339933"/>
                </a:solidFill>
              </a:rPr>
              <a:t>stwierdzono </a:t>
            </a:r>
            <a:r>
              <a:rPr lang="pl-PL" sz="1400" b="1" i="1" dirty="0">
                <a:solidFill>
                  <a:srgbClr val="339933"/>
                </a:solidFill>
              </a:rPr>
              <a:t>brak w zakresie warunku formalnego i/lub </a:t>
            </a:r>
            <a:r>
              <a:rPr lang="pl-PL" sz="1400" b="1" i="1" dirty="0" smtClean="0">
                <a:solidFill>
                  <a:srgbClr val="339933"/>
                </a:solidFill>
              </a:rPr>
              <a:t>oczywistą omyłkę, uniemożliwiające </a:t>
            </a:r>
            <a:r>
              <a:rPr lang="pl-PL" sz="1400" b="1" i="1" dirty="0">
                <a:solidFill>
                  <a:srgbClr val="339933"/>
                </a:solidFill>
              </a:rPr>
              <a:t>ocenę projektu, jego ocena jest wstrzymywana na czas dokonywania </a:t>
            </a:r>
            <a:r>
              <a:rPr lang="pl-PL" sz="1400" b="1" i="1" dirty="0" smtClean="0">
                <a:solidFill>
                  <a:srgbClr val="339933"/>
                </a:solidFill>
              </a:rPr>
              <a:t>uzupełnień.</a:t>
            </a:r>
            <a:endParaRPr lang="pl-PL" sz="1400" b="1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pl-PL" sz="1400" i="1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warunków formalnych</a:t>
            </a:r>
          </a:p>
        </p:txBody>
      </p:sp>
    </p:spTree>
    <p:extLst>
      <p:ext uri="{BB962C8B-B14F-4D97-AF65-F5344CB8AC3E}">
        <p14:creationId xmlns:p14="http://schemas.microsoft.com/office/powerpoint/2010/main" xmlns="" val="21046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warunków 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1052513"/>
            <a:ext cx="878497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Jak to działa?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</a:t>
            </a:r>
            <a:r>
              <a:rPr lang="pl-PL" sz="1600" b="1" dirty="0" smtClean="0"/>
              <a:t>w zakresie warunków formalnych </a:t>
            </a:r>
            <a:r>
              <a:rPr lang="pl-PL" sz="1600" b="1" dirty="0"/>
              <a:t>i/lub </a:t>
            </a:r>
            <a:r>
              <a:rPr lang="pl-PL" sz="1600" b="1" dirty="0" smtClean="0"/>
              <a:t>oczywiste omyłki, </a:t>
            </a:r>
            <a:r>
              <a:rPr lang="pl-PL" sz="1600" dirty="0" smtClean="0"/>
              <a:t>IOK </a:t>
            </a:r>
            <a:r>
              <a:rPr lang="pl-PL" sz="1600" dirty="0"/>
              <a:t>wzywa </a:t>
            </a:r>
            <a:r>
              <a:rPr lang="pl-PL" sz="1600" dirty="0" smtClean="0"/>
              <a:t>Wnioskodawcę </a:t>
            </a:r>
            <a:r>
              <a:rPr lang="pl-PL" sz="1600" dirty="0"/>
              <a:t>do </a:t>
            </a:r>
            <a:r>
              <a:rPr lang="pl-PL" sz="1600" dirty="0" smtClean="0"/>
              <a:t>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>
                <a:solidFill>
                  <a:srgbClr val="339933"/>
                </a:solidFill>
              </a:rPr>
              <a:t>wprowadza poprawki lub uzasadnia brak ich </a:t>
            </a:r>
            <a:r>
              <a:rPr lang="pl-PL" sz="1600" b="1" dirty="0" smtClean="0">
                <a:solidFill>
                  <a:srgbClr val="339933"/>
                </a:solidFill>
              </a:rPr>
              <a:t>wprowadzenia </a:t>
            </a:r>
            <a:r>
              <a:rPr lang="pl-PL" sz="1600" dirty="0" smtClean="0"/>
              <a:t>we </a:t>
            </a:r>
            <a:r>
              <a:rPr lang="pl-PL" sz="1600" dirty="0"/>
              <a:t>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 w </a:t>
            </a:r>
            <a:r>
              <a:rPr lang="pl-PL" sz="1600" dirty="0" smtClean="0"/>
              <a:t>wyznaczonym terminie</a:t>
            </a:r>
            <a:r>
              <a:rPr lang="pl-PL" sz="1600" dirty="0"/>
              <a:t>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</a:t>
            </a:r>
            <a:r>
              <a:rPr lang="pl-PL" sz="1600" dirty="0" smtClean="0"/>
              <a:t>I. </a:t>
            </a:r>
            <a:r>
              <a:rPr lang="pl-PL" sz="1600" dirty="0"/>
              <a:t>W</a:t>
            </a:r>
            <a:r>
              <a:rPr lang="pl-PL" sz="1600" dirty="0" smtClean="0"/>
              <a:t>eryfikacja warunków </a:t>
            </a:r>
            <a:r>
              <a:rPr lang="pl-PL" sz="1600" dirty="0"/>
              <a:t>formalnych uzupełnionego / poprawionego wniosku </a:t>
            </a:r>
            <a:r>
              <a:rPr lang="pl-PL" sz="1600" i="1" dirty="0"/>
              <a:t>na podstawie art. 43 Ustawy</a:t>
            </a:r>
            <a:r>
              <a:rPr lang="pl-PL" sz="1600" dirty="0"/>
              <a:t>) sprawdzane jest, czy we wniosku dokonano </a:t>
            </a:r>
            <a:r>
              <a:rPr lang="pl-PL" sz="1600" dirty="0" smtClean="0"/>
              <a:t>uzupełnienia/poprawy </a:t>
            </a:r>
            <a:r>
              <a:rPr lang="pl-PL" sz="1600" dirty="0"/>
              <a:t>wskazanych w piśmie IOK </a:t>
            </a:r>
            <a:r>
              <a:rPr lang="pl-PL" sz="1600" dirty="0" smtClean="0"/>
              <a:t>braków w zakresie warunków formalnych </a:t>
            </a:r>
            <a:r>
              <a:rPr lang="pl-PL" sz="1600" dirty="0"/>
              <a:t>i/lub oczywistych omyłek </a:t>
            </a:r>
            <a:r>
              <a:rPr lang="pl-PL" sz="1600" dirty="0" smtClean="0"/>
              <a:t>oraz czy, </a:t>
            </a:r>
            <a:r>
              <a:rPr lang="pl-PL" sz="1600" dirty="0"/>
              <a:t>w przypadku braku </a:t>
            </a:r>
            <a:r>
              <a:rPr lang="pl-PL" sz="1600" dirty="0" smtClean="0"/>
              <a:t>uzupełniania/poprawy ze </a:t>
            </a:r>
            <a:r>
              <a:rPr lang="pl-PL" sz="1600" dirty="0"/>
              <a:t>strony </a:t>
            </a:r>
            <a:r>
              <a:rPr lang="pl-PL" sz="1600" dirty="0" smtClean="0"/>
              <a:t>Wnioskodawcy, </a:t>
            </a:r>
            <a:r>
              <a:rPr lang="pl-PL" sz="1600" dirty="0"/>
              <a:t>uzasadniono </a:t>
            </a:r>
            <a:r>
              <a:rPr lang="pl-PL" sz="1600" dirty="0" smtClean="0"/>
              <a:t>w </a:t>
            </a:r>
            <a:r>
              <a:rPr lang="pl-PL" sz="1600" dirty="0"/>
              <a:t>wystarczający sposób ich brak</a:t>
            </a:r>
            <a:r>
              <a:rPr lang="pl-PL" sz="1600" dirty="0" smtClean="0"/>
              <a:t>. </a:t>
            </a:r>
            <a:r>
              <a:rPr lang="pl-PL" sz="1600" b="1" dirty="0" smtClean="0"/>
              <a:t>Ocena</a:t>
            </a:r>
            <a:r>
              <a:rPr lang="pl-PL" sz="1600" b="1" dirty="0"/>
              <a:t>: tak, nie, nie dotyczy</a:t>
            </a:r>
            <a:r>
              <a:rPr lang="pl-PL" sz="1600" b="1" dirty="0" smtClean="0"/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 smtClean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0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dirty="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warunków 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pl-PL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Aft>
                <a:spcPts val="600"/>
              </a:spcAft>
              <a:defRPr/>
            </a:pPr>
            <a:r>
              <a:rPr lang="pl-PL" sz="2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UWAGA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dirty="0" smtClean="0"/>
              <a:t>Jeśli Wnioskodawca </a:t>
            </a:r>
            <a:r>
              <a:rPr lang="pl-PL" b="1" dirty="0" smtClean="0">
                <a:solidFill>
                  <a:srgbClr val="C00000"/>
                </a:solidFill>
              </a:rPr>
              <a:t>nie poprawi </a:t>
            </a:r>
            <a:r>
              <a:rPr lang="pl-PL" dirty="0" smtClean="0"/>
              <a:t>w terminie wszystkich braków i omyłek, </a:t>
            </a:r>
            <a:r>
              <a:rPr lang="pl-PL" b="1" dirty="0" smtClean="0"/>
              <a:t>wniosek pozostaje bez rozpatrzenia, nie podlega dalszej ocenie.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dirty="0" smtClean="0"/>
              <a:t>Wymogi </a:t>
            </a:r>
            <a:r>
              <a:rPr lang="pl-PL" dirty="0"/>
              <a:t>formalne w odniesieniu do wniosku o dofinansowanie nie są kryteriami, </a:t>
            </a:r>
            <a:r>
              <a:rPr lang="pl-PL" dirty="0" smtClean="0"/>
              <a:t>dlatego Wnioskodawcy </a:t>
            </a:r>
            <a:r>
              <a:rPr lang="pl-PL" b="1" u="sng" dirty="0">
                <a:solidFill>
                  <a:srgbClr val="C00000"/>
                </a:solidFill>
              </a:rPr>
              <a:t>nie przysługuje protest </a:t>
            </a:r>
            <a:r>
              <a:rPr lang="pl-PL" dirty="0"/>
              <a:t>w rozumieniu rozdz. 15 ustawy wdrożeniowej, w przypadku pozostawienia jego wniosku o dofinansowanie bez rozpatrzenia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848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Etap oceny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formalnej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część II.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cena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formalna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 smtClean="0"/>
              <a:t>pracownik IOK (UMWD) -  zasada: 1 wniosek – 1 pracownik (ten sam pracownik, który dokonuje weryfikacji braków w zakresie warunków formalnych i/lub oczywistych omyłek).</a:t>
            </a:r>
            <a:endParaRPr lang="pl-PL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       Przy użyciu </a:t>
            </a:r>
            <a:r>
              <a:rPr lang="pl-PL" sz="1600" b="1" i="1" dirty="0" smtClean="0"/>
              <a:t>karty oceny formalnej </a:t>
            </a:r>
            <a:r>
              <a:rPr lang="pl-PL" sz="1600" i="1" dirty="0" smtClean="0"/>
              <a:t>(część II – ocena kryteriów formalnych i kryteriów dostępu) </a:t>
            </a:r>
            <a:br>
              <a:rPr lang="pl-PL" sz="1600" i="1" dirty="0" smtClean="0"/>
            </a:br>
            <a:r>
              <a:rPr lang="pl-PL" sz="1600" dirty="0" smtClean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ogólne kryteria formalne dla danego konkursu </a:t>
            </a:r>
            <a:r>
              <a:rPr lang="pl-PL" sz="1600" dirty="0" smtClean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kryteria dostępu </a:t>
            </a:r>
            <a:r>
              <a:rPr lang="pl-PL" sz="1600" dirty="0" smtClean="0"/>
              <a:t>- ocena: spełnia, nie spełnia, nie dotyczy.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 smtClean="0"/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 smtClean="0"/>
              <a:t>o ile tak wskazano w kryterium - dopuszcza </a:t>
            </a:r>
            <a:r>
              <a:rPr lang="pl-PL" sz="1600" dirty="0"/>
              <a:t>się jednokrotne </a:t>
            </a:r>
            <a:r>
              <a:rPr lang="pl-PL" sz="1600" dirty="0" smtClean="0"/>
              <a:t>skierowanie </a:t>
            </a:r>
            <a:r>
              <a:rPr lang="pl-PL" sz="1600" dirty="0"/>
              <a:t>projektu do </a:t>
            </a:r>
            <a:r>
              <a:rPr lang="pl-PL" sz="1600" dirty="0" smtClean="0"/>
              <a:t>poprawy/uzupełnienia </a:t>
            </a:r>
            <a:r>
              <a:rPr lang="pl-PL" sz="1600" dirty="0"/>
              <a:t>w zakresie </a:t>
            </a:r>
            <a:r>
              <a:rPr lang="pl-PL" sz="1600" dirty="0" smtClean="0"/>
              <a:t>skutkującym </a:t>
            </a:r>
            <a:r>
              <a:rPr lang="pl-PL" sz="1600" dirty="0"/>
              <a:t>jego spełnieniem. </a:t>
            </a:r>
            <a:r>
              <a:rPr lang="pl-PL" sz="1600" dirty="0" smtClean="0"/>
              <a:t>Niespełnienie kryterium </a:t>
            </a:r>
            <a:r>
              <a:rPr lang="pl-PL" sz="1600" dirty="0"/>
              <a:t>po </a:t>
            </a:r>
            <a:r>
              <a:rPr lang="pl-PL" sz="1600" dirty="0" smtClean="0"/>
              <a:t>wezwaniu </a:t>
            </a:r>
            <a:r>
              <a:rPr lang="pl-PL" sz="1600" dirty="0"/>
              <a:t>do </a:t>
            </a:r>
            <a:r>
              <a:rPr lang="pl-PL" sz="1600" dirty="0" smtClean="0"/>
              <a:t>uzupełnienia/poprawy </a:t>
            </a:r>
            <a:r>
              <a:rPr lang="pl-PL" sz="1600" dirty="0"/>
              <a:t>skutkuje jego </a:t>
            </a:r>
            <a:r>
              <a:rPr lang="pl-PL" sz="1600" dirty="0" smtClean="0"/>
              <a:t>odrzuceniem;</a:t>
            </a:r>
          </a:p>
          <a:p>
            <a:r>
              <a:rPr lang="pl-PL" sz="1600" dirty="0" smtClean="0"/>
              <a:t>zostaje oceniony negatywnie i </a:t>
            </a:r>
            <a:r>
              <a:rPr lang="pl-PL" sz="1600" b="1" dirty="0" smtClean="0"/>
              <a:t>nie podlega dalszej ocenie</a:t>
            </a:r>
            <a:r>
              <a:rPr lang="pl-PL" sz="1600" dirty="0" smtClean="0"/>
              <a:t>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formalna</a:t>
            </a:r>
          </a:p>
        </p:txBody>
      </p:sp>
      <p:sp>
        <p:nvSpPr>
          <p:cNvPr id="6" name="Prostokąt 19"/>
          <p:cNvSpPr>
            <a:spLocks noChangeArrowheads="1"/>
          </p:cNvSpPr>
          <p:nvPr/>
        </p:nvSpPr>
        <p:spPr bwMode="auto">
          <a:xfrm>
            <a:off x="2339752" y="5373216"/>
            <a:ext cx="5256584" cy="12311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3"/>
              </a:rPr>
              <a:t>www.rpo.dolnyslask.pl</a:t>
            </a:r>
            <a:r>
              <a:rPr lang="pl-PL" sz="1600" b="1" dirty="0"/>
              <a:t> + strona </a:t>
            </a:r>
            <a:r>
              <a:rPr lang="pl-PL" sz="1600" b="1" dirty="0" smtClean="0"/>
              <a:t>ZIT AW</a:t>
            </a:r>
            <a:endParaRPr lang="pl-PL" sz="1600" b="1" dirty="0"/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400" b="1" dirty="0"/>
              <a:t>Lista projektów skierowanych do oceny merytorycznej  (pozytywnych formalnie) + pismo do negatywnych formalnie (przysługuje protest – wyłącznie do II części)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4788024" y="5733256"/>
            <a:ext cx="144016" cy="216024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Jak poprawnie złożyć wniosek?</a:t>
            </a:r>
          </a:p>
        </p:txBody>
      </p:sp>
    </p:spTree>
    <p:extLst>
      <p:ext uri="{BB962C8B-B14F-4D97-AF65-F5344CB8AC3E}">
        <p14:creationId xmlns:p14="http://schemas.microsoft.com/office/powerpoint/2010/main" xmlns="" val="8047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Etap oceny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merytorycznej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Pracownik IOK (UMWD) – Ekspert  - </a:t>
            </a:r>
            <a:r>
              <a:rPr lang="pl-PL" sz="1600" dirty="0" smtClean="0"/>
              <a:t>dwóch członków KOP, wybranych w drodze losowania.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 smtClean="0"/>
          </a:p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Przy użyciu </a:t>
            </a:r>
            <a:r>
              <a:rPr lang="pl-PL" sz="1600" b="1" i="1" dirty="0" smtClean="0"/>
              <a:t>karty oceny merytorycznej </a:t>
            </a:r>
            <a:r>
              <a:rPr lang="pl-PL" sz="1600" dirty="0" smtClean="0"/>
              <a:t>sprawdzane są: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 smtClean="0"/>
              <a:t>kryteria horyzontalne</a:t>
            </a:r>
            <a:r>
              <a:rPr lang="pl-PL" sz="1600" dirty="0" smtClean="0"/>
              <a:t>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dostępu (jeśli dotyczy</a:t>
            </a:r>
            <a:r>
              <a:rPr lang="pl-PL" sz="1600" b="1" dirty="0" smtClean="0"/>
              <a:t>);</a:t>
            </a:r>
            <a:endParaRPr lang="pl-PL" sz="16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 smtClean="0"/>
              <a:t>ogólne kryteria merytoryczne.</a:t>
            </a:r>
            <a:endParaRPr lang="pl-PL" sz="16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u="sng" dirty="0" smtClean="0">
                <a:solidFill>
                  <a:srgbClr val="339933"/>
                </a:solidFill>
              </a:rPr>
              <a:t>Możliwość skierowania projektu do negocjacji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FF0000"/>
              </a:solidFill>
            </a:endParaRPr>
          </a:p>
          <a:p>
            <a:pPr eaLnBrk="1" hangingPunct="1">
              <a:buNone/>
              <a:defRPr/>
            </a:pPr>
            <a:r>
              <a:rPr lang="pl-PL" sz="18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UWAGA:</a:t>
            </a:r>
            <a:r>
              <a:rPr lang="pl-PL" sz="1800" dirty="0" smtClean="0">
                <a:solidFill>
                  <a:srgbClr val="FF0000"/>
                </a:solidFill>
              </a:rPr>
              <a:t> </a:t>
            </a:r>
            <a:r>
              <a:rPr lang="pl-PL" sz="1800" dirty="0" smtClean="0"/>
              <a:t>Brak możliwości  przyznawania punktów warunkowych</a:t>
            </a:r>
          </a:p>
        </p:txBody>
      </p:sp>
      <p:sp>
        <p:nvSpPr>
          <p:cNvPr id="4" name="Prostokąt 19"/>
          <p:cNvSpPr>
            <a:spLocks noChangeArrowheads="1"/>
          </p:cNvSpPr>
          <p:nvPr/>
        </p:nvSpPr>
        <p:spPr bwMode="auto">
          <a:xfrm>
            <a:off x="611560" y="4869160"/>
            <a:ext cx="807524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600" b="1" dirty="0" smtClean="0">
                <a:hlinkClick r:id="rId3"/>
              </a:rPr>
              <a:t>www.rpo.dolnyslask.pl </a:t>
            </a:r>
            <a:r>
              <a:rPr lang="pl-PL" sz="1600" b="1" dirty="0" smtClean="0"/>
              <a:t>+ </a:t>
            </a:r>
            <a:r>
              <a:rPr lang="pl-PL" sz="1600" b="1" dirty="0"/>
              <a:t>strona </a:t>
            </a:r>
            <a:r>
              <a:rPr lang="pl-PL" sz="1600" b="1" dirty="0" smtClean="0"/>
              <a:t>ZIT AW</a:t>
            </a:r>
            <a:endParaRPr lang="pl-PL" sz="1600" b="1" dirty="0"/>
          </a:p>
          <a:p>
            <a:pPr algn="ctr">
              <a:defRPr/>
            </a:pPr>
            <a:r>
              <a:rPr lang="pl-PL" sz="1600" b="1" dirty="0"/>
              <a:t>Lista projektów skierowanych do oceny strategicznej </a:t>
            </a:r>
            <a:r>
              <a:rPr lang="pl-PL" sz="1600" b="1" dirty="0" smtClean="0"/>
              <a:t>ZIT AW </a:t>
            </a:r>
            <a:r>
              <a:rPr lang="pl-PL" sz="1600" b="1" dirty="0"/>
              <a:t>(pozytywnych merytorycznie)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+ </a:t>
            </a:r>
            <a:r>
              <a:rPr lang="pl-PL" sz="1600" b="1" dirty="0"/>
              <a:t>pismo do negatywnych merytorycznie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oceny </a:t>
            </a:r>
            <a:b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strategicznej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ZIT AW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strategiczna ZIT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Kiedy?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800" dirty="0" smtClean="0"/>
              <a:t>Po zakończeniu oceny merytorycznej w ramach KOP.</a:t>
            </a:r>
          </a:p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Kto?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l-PL" sz="1800" b="1" dirty="0" smtClean="0"/>
              <a:t>       Pracownik IOK (ZIT AW) oraz Pracownik IOK (ZIT AW) </a:t>
            </a:r>
            <a:r>
              <a:rPr lang="pl-PL" sz="1800" dirty="0" smtClean="0"/>
              <a:t>- dwóch członków KOP, wybranych w drodze losowania.</a:t>
            </a:r>
          </a:p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800" b="1" dirty="0" smtClean="0"/>
              <a:t>kryteria oceny zgodności ze strategią ZIT AW, </a:t>
            </a:r>
            <a:r>
              <a:rPr lang="pl-PL" sz="1800" dirty="0" smtClean="0"/>
              <a:t>zatwierdzone przez KM RPO WD - obligatoryjne i punktowe (maksymalnie 50 pkt).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4" name="Prostokąt 19"/>
          <p:cNvSpPr>
            <a:spLocks noChangeArrowheads="1"/>
          </p:cNvSpPr>
          <p:nvPr/>
        </p:nvSpPr>
        <p:spPr bwMode="auto">
          <a:xfrm>
            <a:off x="2232838" y="4653135"/>
            <a:ext cx="5039828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>
                <a:latin typeface="+mn-lt"/>
                <a:hlinkClick r:id="rId3"/>
              </a:rPr>
              <a:t>www.rpo.dolnyslask.pl</a:t>
            </a:r>
            <a:r>
              <a:rPr lang="pl-PL" sz="1600" b="1" dirty="0">
                <a:latin typeface="+mn-lt"/>
              </a:rPr>
              <a:t> + strona </a:t>
            </a:r>
            <a:r>
              <a:rPr lang="pl-PL" sz="1600" b="1" dirty="0" smtClean="0">
                <a:latin typeface="+mn-lt"/>
              </a:rPr>
              <a:t>ZIT AW</a:t>
            </a:r>
            <a:endParaRPr lang="pl-PL" sz="1600" b="1" dirty="0">
              <a:latin typeface="+mn-lt"/>
            </a:endParaRPr>
          </a:p>
          <a:p>
            <a:pPr algn="ctr">
              <a:defRPr/>
            </a:pPr>
            <a:endParaRPr lang="pl-PL" sz="1600" b="1" dirty="0">
              <a:latin typeface="+mn-lt"/>
            </a:endParaRPr>
          </a:p>
          <a:p>
            <a:pPr algn="ctr">
              <a:defRPr/>
            </a:pPr>
            <a:endParaRPr lang="pl-PL" sz="1600" b="1" dirty="0">
              <a:latin typeface="+mn-lt"/>
            </a:endParaRPr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spełniły kryteria oceny </a:t>
            </a:r>
            <a:r>
              <a:rPr lang="pl-PL" sz="1600" b="1" dirty="0" smtClean="0">
                <a:latin typeface="+mn-lt"/>
              </a:rPr>
              <a:t>strategicznej ZIT AW</a:t>
            </a:r>
          </a:p>
          <a:p>
            <a:pPr algn="ctr">
              <a:defRPr/>
            </a:pPr>
            <a:r>
              <a:rPr lang="pl-PL" sz="1600" b="1" dirty="0" smtClean="0">
                <a:latin typeface="+mn-lt"/>
              </a:rPr>
              <a:t>Lista projektów skierowanych do etapu negocjacji</a:t>
            </a:r>
            <a:endParaRPr lang="pl-PL" sz="1600" b="1" dirty="0">
              <a:latin typeface="+mn-lt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4680744" y="5026823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negocjacji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algn="just" eaLnBrk="1" hangingPunct="1">
              <a:spcAft>
                <a:spcPts val="600"/>
              </a:spcAft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1052736"/>
            <a:ext cx="8208912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Prowadzone są </a:t>
            </a:r>
            <a:r>
              <a:rPr lang="pl-PL" b="1" dirty="0">
                <a:latin typeface="+mn-lt"/>
              </a:rPr>
              <a:t>przez pracowników </a:t>
            </a:r>
            <a:r>
              <a:rPr lang="pl-PL" b="1" dirty="0" smtClean="0">
                <a:latin typeface="+mn-lt"/>
              </a:rPr>
              <a:t>IOK </a:t>
            </a:r>
            <a:r>
              <a:rPr lang="mr-IN" b="1" dirty="0">
                <a:latin typeface="+mn-lt"/>
              </a:rPr>
              <a:t>–</a:t>
            </a:r>
            <a:r>
              <a:rPr lang="pl-PL" b="1" dirty="0">
                <a:latin typeface="+mn-lt"/>
              </a:rPr>
              <a:t> członków </a:t>
            </a:r>
            <a:r>
              <a:rPr lang="pl-PL" b="1" dirty="0" smtClean="0">
                <a:latin typeface="+mn-lt"/>
              </a:rPr>
              <a:t>KOP.</a:t>
            </a: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Możliwość skierowania projektu do negocjacji wynika </a:t>
            </a:r>
            <a:r>
              <a:rPr lang="pl-PL" b="1" dirty="0">
                <a:latin typeface="+mn-lt"/>
              </a:rPr>
              <a:t>z definicji danego kryterium </a:t>
            </a:r>
            <a:r>
              <a:rPr lang="pl-PL" dirty="0">
                <a:latin typeface="+mn-lt"/>
              </a:rPr>
              <a:t>merytorycznego lub obligatoryjnego.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marL="0" lvl="6">
              <a:defRPr/>
            </a:pPr>
            <a:r>
              <a:rPr lang="pl-PL" b="1" dirty="0">
                <a:latin typeface="+mn-lt"/>
              </a:rPr>
              <a:t>Projekt może być skierowany do </a:t>
            </a:r>
            <a:r>
              <a:rPr lang="pl-PL" b="1" dirty="0" smtClean="0">
                <a:latin typeface="+mn-lt"/>
              </a:rPr>
              <a:t>etapu negocjacji</a:t>
            </a:r>
            <a:r>
              <a:rPr lang="pl-PL" b="1" dirty="0">
                <a:latin typeface="+mn-lt"/>
              </a:rPr>
              <a:t>, jeśli:</a:t>
            </a:r>
          </a:p>
          <a:p>
            <a:pPr marL="0" lvl="6">
              <a:buFont typeface="Wingdings" pitchFamily="2" charset="2"/>
              <a:buChar char="§"/>
              <a:defRPr/>
            </a:pPr>
            <a:r>
              <a:rPr lang="pl-PL" dirty="0">
                <a:latin typeface="+mn-lt"/>
              </a:rPr>
              <a:t> spełnił wszystkie kryteria wyboru projektów oceniane na wcześniejszych etapach oceny: </a:t>
            </a:r>
            <a:r>
              <a:rPr lang="pl-PL" dirty="0"/>
              <a:t>formalnej, merytorycznej i strategicznej ZIT AW</a:t>
            </a:r>
            <a:r>
              <a:rPr lang="pl-PL" dirty="0" smtClean="0">
                <a:latin typeface="+mn-lt"/>
              </a:rPr>
              <a:t>,</a:t>
            </a:r>
            <a:endParaRPr lang="pl-PL" dirty="0">
              <a:latin typeface="+mn-lt"/>
            </a:endParaRPr>
          </a:p>
          <a:p>
            <a:pPr marL="0" lvl="6">
              <a:buFont typeface="Wingdings" pitchFamily="2" charset="2"/>
              <a:buChar char="§"/>
              <a:defRPr/>
            </a:pPr>
            <a:r>
              <a:rPr lang="pl-PL" dirty="0">
                <a:latin typeface="+mn-lt"/>
              </a:rPr>
              <a:t> </a:t>
            </a:r>
            <a:r>
              <a:rPr lang="pl-PL" dirty="0"/>
              <a:t>suma średniej z jego dwóch ocen przyznanych w ramach oceny merytorycznej</a:t>
            </a:r>
            <a:br>
              <a:rPr lang="pl-PL" dirty="0"/>
            </a:br>
            <a:r>
              <a:rPr lang="pl-PL" dirty="0"/>
              <a:t> i punktów przyznanych w ramach oceny strategicznej ZIT AW spełnia określone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Regulaminie konkursu minimum punktowe. </a:t>
            </a:r>
            <a:endParaRPr lang="pl-PL" b="1" dirty="0"/>
          </a:p>
          <a:p>
            <a:pPr marL="0" lvl="6">
              <a:defRPr/>
            </a:pPr>
            <a:r>
              <a:rPr lang="pl-PL" b="1" dirty="0"/>
              <a:t>Negocjacje obejmują wszystkie kwestie wskazane przez oceniających w kartach oceny oraz ewentualne dodatkowe kwestie wskazane przez przewodniczącego </a:t>
            </a:r>
            <a:r>
              <a:rPr lang="pl-PL" b="1" dirty="0" smtClean="0"/>
              <a:t>KOP. </a:t>
            </a:r>
            <a:endParaRPr lang="pl-PL" b="1" dirty="0"/>
          </a:p>
          <a:p>
            <a:pPr marL="0" lvl="6">
              <a:defRPr/>
            </a:pPr>
            <a:endParaRPr lang="pl-PL" b="1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730685" y="5083448"/>
            <a:ext cx="7704856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b="1" dirty="0">
              <a:solidFill>
                <a:srgbClr val="C00000"/>
              </a:solidFill>
            </a:endParaRPr>
          </a:p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NOWOŚĆ</a:t>
            </a:r>
            <a:endParaRPr lang="pl-PL" dirty="0" smtClean="0">
              <a:solidFill>
                <a:srgbClr val="FF0000"/>
              </a:solidFill>
            </a:endParaRPr>
          </a:p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dirty="0" smtClean="0">
                <a:solidFill>
                  <a:schemeClr val="tx1"/>
                </a:solidFill>
                <a:latin typeface="Calibri" pitchFamily="34" charset="0"/>
              </a:rPr>
              <a:t>W ramach etapu negocjacji oceniane jest zerojedynkowe kryterium wyboru projektów w zakresie spełnienia warunków postawionych przez oceniających lub przewodniczącego KOP.</a:t>
            </a:r>
          </a:p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Negocjacje</a:t>
            </a: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0825" y="1052513"/>
            <a:ext cx="8713788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dirty="0" smtClean="0"/>
              <a:t>Prowadzone </a:t>
            </a:r>
            <a:r>
              <a:rPr lang="pl-PL" dirty="0"/>
              <a:t>są do </a:t>
            </a:r>
            <a:r>
              <a:rPr lang="pl-PL" b="1" dirty="0"/>
              <a:t>wyczerpania kwoty </a:t>
            </a:r>
            <a:r>
              <a:rPr lang="pl-PL" dirty="0"/>
              <a:t>przeznaczonej na dofinansowanie projektów </a:t>
            </a:r>
            <a:br>
              <a:rPr lang="pl-PL" dirty="0"/>
            </a:br>
            <a:r>
              <a:rPr lang="pl-PL" dirty="0"/>
              <a:t>w konkursie – poczynając od projektu, który </a:t>
            </a:r>
            <a:r>
              <a:rPr lang="pl-PL" dirty="0" smtClean="0"/>
              <a:t>uzyskał </a:t>
            </a:r>
            <a:r>
              <a:rPr lang="pl-PL" dirty="0"/>
              <a:t>najlepszą ocenę na etapie oceny merytorycznej i został skierowany do negocjacji.</a:t>
            </a:r>
          </a:p>
          <a:p>
            <a:pPr eaLnBrk="1" hangingPunct="1">
              <a:defRPr/>
            </a:pPr>
            <a:endParaRPr lang="pl-PL" b="1" dirty="0"/>
          </a:p>
          <a:p>
            <a:r>
              <a:rPr lang="pl-PL" dirty="0"/>
              <a:t>IOK </a:t>
            </a:r>
            <a:r>
              <a:rPr lang="pl-PL" dirty="0" smtClean="0"/>
              <a:t>przesyła w systemie </a:t>
            </a:r>
            <a:r>
              <a:rPr lang="pl-PL" dirty="0"/>
              <a:t>SOWA </a:t>
            </a:r>
            <a:r>
              <a:rPr lang="pl-PL" dirty="0" smtClean="0"/>
              <a:t>wiadomość wraz </a:t>
            </a:r>
            <a:r>
              <a:rPr lang="pl-PL" dirty="0"/>
              <a:t>ze skanem </a:t>
            </a:r>
            <a:r>
              <a:rPr lang="pl-PL" dirty="0" smtClean="0"/>
              <a:t>podpisanego stanowiska negocjacyjnego i kartami </a:t>
            </a:r>
            <a:r>
              <a:rPr lang="pl-PL" dirty="0"/>
              <a:t>oceny obu oceniających, przy zachowaniu zasady </a:t>
            </a:r>
            <a:r>
              <a:rPr lang="pl-PL" dirty="0" smtClean="0"/>
              <a:t>anonimowości, wyłącznie </a:t>
            </a:r>
            <a:r>
              <a:rPr lang="pl-PL" dirty="0"/>
              <a:t>do </a:t>
            </a:r>
            <a:r>
              <a:rPr lang="pl-PL" dirty="0" smtClean="0"/>
              <a:t>Wnioskodawców</a:t>
            </a:r>
            <a:r>
              <a:rPr lang="pl-PL" dirty="0"/>
              <a:t>, których projekty </a:t>
            </a:r>
            <a:r>
              <a:rPr lang="pl-PL" dirty="0" smtClean="0"/>
              <a:t>zostały skierowane do etapu negocjacji </a:t>
            </a:r>
            <a:r>
              <a:rPr lang="pl-PL" dirty="0"/>
              <a:t>oraz umożliwią maksymalne wyczerpanie kwoty przeznaczonej na dofinansowanie projektów w </a:t>
            </a:r>
            <a:r>
              <a:rPr lang="pl-PL" dirty="0" smtClean="0"/>
              <a:t>konkursie.</a:t>
            </a:r>
          </a:p>
          <a:p>
            <a:endParaRPr lang="pl-PL" dirty="0" smtClean="0"/>
          </a:p>
          <a:p>
            <a:pPr marL="0" lvl="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dirty="0" smtClean="0"/>
              <a:t>Wnioskodawca składa w systemie SOWA poprawiony/uzupełniony wniosek oraz przesyła wiadomość w module „Korespondencja” w systemie SOWA z dołączonym skanem pisma, zawierającym stanowisko negocjacyjne, w terminie </a:t>
            </a:r>
            <a:r>
              <a:rPr lang="pl-PL" b="1" dirty="0" smtClean="0">
                <a:solidFill>
                  <a:srgbClr val="FF0000"/>
                </a:solidFill>
              </a:rPr>
              <a:t>nie dłuższym niż 7 dni</a:t>
            </a:r>
            <a:r>
              <a:rPr lang="pl-PL" b="1" dirty="0" smtClean="0"/>
              <a:t> od dnia następującego po dniu wysłania w SOWA wezwania do poprawy/uzupełnienia wniosku </a:t>
            </a:r>
            <a:br>
              <a:rPr lang="pl-PL" b="1" dirty="0" smtClean="0"/>
            </a:br>
            <a:r>
              <a:rPr lang="pl-PL" b="1" dirty="0" smtClean="0"/>
              <a:t>w zakresie wskazanym przez KOP.</a:t>
            </a:r>
            <a:r>
              <a:rPr lang="pl-PL" dirty="0" smtClean="0"/>
              <a:t> W szczególnych i uzasadnionych przypadkach, na pisemny wniosek Wnioskodawcy, złożony w wyżej wymienionym terminie, IOK ma możliwość wyznaczyć inny termin na podjęcie negocjacji.</a:t>
            </a:r>
          </a:p>
          <a:p>
            <a:pPr marL="0" lvl="6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62074"/>
          </a:xfrm>
        </p:spPr>
        <p:txBody>
          <a:bodyPr/>
          <a:lstStyle/>
          <a:p>
            <a:pPr algn="l"/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Negocjacje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UWAGA: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Kwestie podlegające negocjacjom należy wprowadzić do wniosku, a nie tylko oświadczyć w piśmie.</a:t>
            </a:r>
          </a:p>
          <a:p>
            <a:r>
              <a:rPr lang="pl-PL" sz="1800" dirty="0" smtClean="0"/>
              <a:t>Odniesienie się wyłącznie do części uwag z danej kwestii skierowanej do negocjacji jest niewystarczające do spełnienia warunków negocjacji.</a:t>
            </a:r>
          </a:p>
          <a:p>
            <a:r>
              <a:rPr lang="pl-PL" sz="1800" dirty="0" smtClean="0"/>
              <a:t>Kryteria obligatoryjne – w przypadku wykazania wydatków, które nie powinny znaleźć się we wniosku, istnieje możliwość wyjaśnienia i pozostawienia przedmiotowych wydatków, jednak należy wziąć pod uwagę, że wyjaśnienie to może zostać ocenione jako niewystarczające, niezasadne i wniosek odpadnie na etapie negocjacji. </a:t>
            </a:r>
          </a:p>
          <a:p>
            <a:r>
              <a:rPr lang="pl-PL" sz="1800" dirty="0" smtClean="0"/>
              <a:t>Brak możliwości udzielania dodatkowych informacji podczas negocjacji ze strony KOP (za wyjątkiem kwestii technicznych).</a:t>
            </a:r>
            <a:endParaRPr lang="pl-PL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539552" y="1412776"/>
            <a:ext cx="8280920" cy="41044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 smtClean="0">
                <a:solidFill>
                  <a:srgbClr val="C00000"/>
                </a:solidFill>
              </a:rPr>
              <a:t>Negatywny wynik negocjacji:</a:t>
            </a:r>
            <a:endParaRPr lang="pl-PL" b="1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</a:t>
            </a:r>
            <a:r>
              <a:rPr lang="pl-PL" dirty="0" smtClean="0">
                <a:solidFill>
                  <a:schemeClr val="tx1"/>
                </a:solidFill>
              </a:rPr>
              <a:t>eśli Wnioskodawca </a:t>
            </a:r>
            <a:r>
              <a:rPr lang="pl-PL" dirty="0">
                <a:solidFill>
                  <a:schemeClr val="tx1"/>
                </a:solidFill>
              </a:rPr>
              <a:t>nie </a:t>
            </a:r>
            <a:r>
              <a:rPr lang="pl-PL" dirty="0" smtClean="0">
                <a:solidFill>
                  <a:schemeClr val="tx1"/>
                </a:solidFill>
              </a:rPr>
              <a:t>wprowadził </a:t>
            </a:r>
            <a:r>
              <a:rPr lang="pl-PL" dirty="0">
                <a:solidFill>
                  <a:schemeClr val="tx1"/>
                </a:solidFill>
              </a:rPr>
              <a:t>wskazanych przez oceniających lub przewodniczącego korekt </a:t>
            </a:r>
            <a:r>
              <a:rPr lang="pl-PL" dirty="0" smtClean="0">
                <a:solidFill>
                  <a:schemeClr val="tx1"/>
                </a:solidFill>
              </a:rPr>
              <a:t>lub, </a:t>
            </a: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1"/>
                </a:solidFill>
              </a:rPr>
              <a:t> KOP nie uzyskała od </a:t>
            </a:r>
            <a:r>
              <a:rPr lang="pl-PL" dirty="0" smtClean="0">
                <a:solidFill>
                  <a:schemeClr val="tx1"/>
                </a:solidFill>
              </a:rPr>
              <a:t>Wnioskodawcy uzasadnień, </a:t>
            </a:r>
            <a:r>
              <a:rPr lang="pl-PL" dirty="0">
                <a:solidFill>
                  <a:schemeClr val="tx1"/>
                </a:solidFill>
              </a:rPr>
              <a:t>dotyczących zapisów we wniosku, wskazanych przez oceniających lub przewodniczącego </a:t>
            </a:r>
            <a:r>
              <a:rPr lang="pl-PL" dirty="0" smtClean="0">
                <a:solidFill>
                  <a:schemeClr val="tx1"/>
                </a:solidFill>
              </a:rPr>
              <a:t>KOP,</a:t>
            </a: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Do </a:t>
            </a:r>
            <a:r>
              <a:rPr lang="pl-PL" dirty="0">
                <a:solidFill>
                  <a:schemeClr val="tx1"/>
                </a:solidFill>
              </a:rPr>
              <a:t>wniosku </a:t>
            </a:r>
            <a:r>
              <a:rPr lang="pl-PL" dirty="0" smtClean="0">
                <a:solidFill>
                  <a:schemeClr val="tx1"/>
                </a:solidFill>
              </a:rPr>
              <a:t>zostały </a:t>
            </a:r>
            <a:r>
              <a:rPr lang="pl-PL" dirty="0">
                <a:solidFill>
                  <a:schemeClr val="tx1"/>
                </a:solidFill>
              </a:rPr>
              <a:t>wprowadzone inne zmiany niż wynikające z kart oceny lub uwag przewodniczącego KOP lub </a:t>
            </a:r>
            <a:r>
              <a:rPr lang="pl-PL" dirty="0" smtClean="0">
                <a:solidFill>
                  <a:schemeClr val="tx1"/>
                </a:solidFill>
              </a:rPr>
              <a:t>ustaleń, </a:t>
            </a:r>
            <a:r>
              <a:rPr lang="pl-PL" dirty="0">
                <a:solidFill>
                  <a:schemeClr val="tx1"/>
                </a:solidFill>
              </a:rPr>
              <a:t>wynikających z procesu </a:t>
            </a:r>
            <a:r>
              <a:rPr lang="pl-PL" dirty="0" smtClean="0">
                <a:solidFill>
                  <a:schemeClr val="tx1"/>
                </a:solidFill>
              </a:rPr>
              <a:t>negocjacji.</a:t>
            </a:r>
            <a:endParaRPr lang="pl-PL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b="1" dirty="0">
                <a:solidFill>
                  <a:srgbClr val="C00000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b="1" dirty="0">
                <a:solidFill>
                  <a:srgbClr val="C00000"/>
                </a:solidFill>
              </a:rPr>
              <a:t> spełnienia warunków postawionych przez KOP lub przewodniczącego KOP</a:t>
            </a: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pl-PL" dirty="0">
                <a:solidFill>
                  <a:schemeClr val="tx1"/>
                </a:solidFill>
              </a:rPr>
              <a:t>oceny kryterium dokonuje 1 pracownik </a:t>
            </a:r>
            <a:r>
              <a:rPr lang="pl-PL" dirty="0" smtClean="0">
                <a:solidFill>
                  <a:schemeClr val="tx1"/>
                </a:solidFill>
              </a:rPr>
              <a:t>IOK </a:t>
            </a:r>
            <a:r>
              <a:rPr lang="pl-PL" dirty="0">
                <a:solidFill>
                  <a:schemeClr val="tx1"/>
                </a:solidFill>
              </a:rPr>
              <a:t>– członek KOP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1052513"/>
            <a:ext cx="9144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Ocena kryterium spełnienia warunków postawionych przez KOP lub przewodniczącego KOP</a:t>
            </a: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600" b="1" dirty="0" smtClean="0"/>
              <a:t>Czy negocjacje </a:t>
            </a:r>
            <a:r>
              <a:rPr lang="pl-PL" sz="1600" b="1" dirty="0"/>
              <a:t>zakończyły się wynikiem </a:t>
            </a:r>
            <a:r>
              <a:rPr lang="pl-PL" sz="1600" b="1" dirty="0" smtClean="0"/>
              <a:t>pozytywnym, to znaczy, </a:t>
            </a:r>
            <a:r>
              <a:rPr lang="pl-PL" sz="1600" b="1" dirty="0"/>
              <a:t>czy </a:t>
            </a:r>
            <a:r>
              <a:rPr lang="pl-PL" sz="1600" b="1" dirty="0" smtClean="0"/>
              <a:t>zostały udzielone </a:t>
            </a:r>
            <a:r>
              <a:rPr lang="pl-PL" sz="1600" b="1" dirty="0"/>
              <a:t>informacje </a:t>
            </a:r>
            <a:r>
              <a:rPr lang="pl-PL" sz="1600" b="1" dirty="0" smtClean="0"/>
              <a:t>i </a:t>
            </a:r>
            <a:r>
              <a:rPr lang="pl-PL" sz="1600" b="1" dirty="0"/>
              <a:t>wyjaśnienia </a:t>
            </a:r>
            <a:r>
              <a:rPr lang="pl-PL" sz="1600" b="1" dirty="0" smtClean="0"/>
              <a:t>wymagane </a:t>
            </a:r>
            <a:r>
              <a:rPr lang="pl-PL" sz="1600" b="1" dirty="0"/>
              <a:t>podczas negocjacji lub spełnione zostały warunki </a:t>
            </a:r>
            <a:r>
              <a:rPr lang="pl-PL" sz="1600" b="1" dirty="0" smtClean="0"/>
              <a:t>określone </a:t>
            </a:r>
            <a:r>
              <a:rPr lang="pl-PL" sz="1600" b="1" dirty="0"/>
              <a:t>przez </a:t>
            </a:r>
            <a:r>
              <a:rPr lang="pl-PL" sz="1600" b="1" dirty="0" smtClean="0"/>
              <a:t>oceniających </a:t>
            </a:r>
            <a:r>
              <a:rPr lang="pl-PL" sz="1600" b="1" dirty="0"/>
              <a:t>lub przewodniczącego KOP </a:t>
            </a:r>
            <a:r>
              <a:rPr lang="pl-PL" sz="1600" b="1" dirty="0" smtClean="0"/>
              <a:t>podczas </a:t>
            </a:r>
            <a:r>
              <a:rPr lang="pl-PL" sz="1600" b="1" dirty="0"/>
              <a:t>negocjacji </a:t>
            </a:r>
            <a:r>
              <a:rPr lang="pl-PL" sz="1600" b="1" dirty="0" smtClean="0"/>
              <a:t>oraz </a:t>
            </a:r>
            <a:r>
              <a:rPr lang="pl-PL" sz="1600" b="1" dirty="0"/>
              <a:t>czy do </a:t>
            </a:r>
            <a:r>
              <a:rPr lang="pl-PL" sz="1600" b="1" dirty="0" smtClean="0"/>
              <a:t>projektu nie wprowadzono innych </a:t>
            </a:r>
            <a:r>
              <a:rPr lang="pl-PL" sz="1600" b="1" dirty="0"/>
              <a:t>nieuzgodnionych w ramach negocjacji </a:t>
            </a:r>
            <a:r>
              <a:rPr lang="pl-PL" sz="1600" b="1" dirty="0" smtClean="0"/>
              <a:t>zmian?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400" dirty="0"/>
              <a:t>Kryterium jest </a:t>
            </a:r>
            <a:r>
              <a:rPr lang="pl-PL" sz="1400" dirty="0" smtClean="0"/>
              <a:t>obligatoryjnie </a:t>
            </a:r>
            <a:r>
              <a:rPr lang="pl-PL" sz="1400" dirty="0"/>
              <a:t>stosowane jedynie w przypadku </a:t>
            </a:r>
            <a:r>
              <a:rPr lang="pl-PL" sz="1400" dirty="0" smtClean="0"/>
              <a:t>skierowania </a:t>
            </a:r>
            <a:r>
              <a:rPr lang="pl-PL" sz="1400" dirty="0"/>
              <a:t>projektu </a:t>
            </a:r>
            <a:r>
              <a:rPr lang="pl-PL" sz="1400" dirty="0" smtClean="0"/>
              <a:t>do </a:t>
            </a:r>
            <a:r>
              <a:rPr lang="pl-PL" sz="1400" dirty="0"/>
              <a:t>etapu negocjacji.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ramach kryterium nie ma możliwości poprawy/uzupełnienia wniosku. </a:t>
            </a:r>
            <a:r>
              <a:rPr lang="pl-PL" sz="1400" dirty="0" smtClean="0"/>
              <a:t>Ocena </a:t>
            </a:r>
            <a:r>
              <a:rPr lang="pl-PL" sz="1400" dirty="0"/>
              <a:t>polega </a:t>
            </a:r>
            <a:r>
              <a:rPr lang="pl-PL" sz="1400" dirty="0" smtClean="0"/>
              <a:t>na przypisaniu </a:t>
            </a:r>
            <a:r>
              <a:rPr lang="pl-PL" sz="1400" dirty="0"/>
              <a:t>wartości logicznej „tak” albo „nie”, albo </a:t>
            </a:r>
            <a:r>
              <a:rPr lang="pl-PL" sz="1400" dirty="0" smtClean="0"/>
              <a:t>stwierdzeniu</a:t>
            </a:r>
            <a:r>
              <a:rPr lang="pl-PL" sz="1400" dirty="0"/>
              <a:t>, że kryterium </a:t>
            </a:r>
            <a:r>
              <a:rPr lang="pl-PL" sz="1400" dirty="0" smtClean="0"/>
              <a:t>nie </a:t>
            </a:r>
            <a:r>
              <a:rPr lang="pl-PL" sz="1400" dirty="0"/>
              <a:t>dotyczy danego projektu (w przypadku </a:t>
            </a:r>
            <a:r>
              <a:rPr lang="pl-PL" sz="1400" dirty="0" smtClean="0"/>
              <a:t>projektów, których </a:t>
            </a:r>
            <a:r>
              <a:rPr lang="pl-PL" sz="1400" dirty="0"/>
              <a:t>nie skierowano do negocjacji</a:t>
            </a:r>
            <a:r>
              <a:rPr lang="pl-PL" sz="1400" dirty="0" smtClean="0"/>
              <a:t>). </a:t>
            </a:r>
          </a:p>
          <a:p>
            <a:pPr marL="0" indent="0">
              <a:buNone/>
            </a:pPr>
            <a:r>
              <a:rPr lang="pl-PL" sz="1400" dirty="0" smtClean="0"/>
              <a:t>Spełnienie </a:t>
            </a:r>
            <a:r>
              <a:rPr lang="pl-PL" sz="1400" dirty="0"/>
              <a:t>kryterium </a:t>
            </a:r>
            <a:r>
              <a:rPr lang="pl-PL" sz="1400" dirty="0" smtClean="0"/>
              <a:t>jest </a:t>
            </a:r>
            <a:r>
              <a:rPr lang="pl-PL" sz="1400" dirty="0"/>
              <a:t>konieczne do przyznania dofinansowania</a:t>
            </a:r>
            <a:r>
              <a:rPr lang="pl-PL" sz="1400" dirty="0" smtClean="0"/>
              <a:t>. 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r>
              <a:rPr lang="pl-PL" sz="1400" u="sng" dirty="0" smtClean="0"/>
              <a:t>Ocena </a:t>
            </a:r>
            <a:r>
              <a:rPr lang="pl-PL" sz="1400" u="sng" dirty="0"/>
              <a:t>spełniania kryterium obejmuje weryfikację: </a:t>
            </a:r>
            <a:endParaRPr lang="pl-PL" sz="1400" u="sng" dirty="0" smtClean="0"/>
          </a:p>
          <a:p>
            <a:pPr marL="0" indent="0">
              <a:buNone/>
            </a:pPr>
            <a:r>
              <a:rPr lang="pl-PL" sz="1400" dirty="0" smtClean="0"/>
              <a:t>1</a:t>
            </a:r>
            <a:r>
              <a:rPr lang="pl-PL" sz="1400" dirty="0"/>
              <a:t>) Czy do wniosku zostały wprowadzone </a:t>
            </a:r>
            <a:r>
              <a:rPr lang="pl-PL" sz="1400" dirty="0" smtClean="0"/>
              <a:t>korekty, wskazane </a:t>
            </a:r>
            <a:r>
              <a:rPr lang="pl-PL" sz="1400" dirty="0"/>
              <a:t>przez </a:t>
            </a:r>
            <a:r>
              <a:rPr lang="pl-PL" sz="1400" dirty="0" smtClean="0"/>
              <a:t>oceniających </a:t>
            </a:r>
            <a:r>
              <a:rPr lang="pl-PL" sz="1400" dirty="0"/>
              <a:t>w kartach oceny projektu lub przez przewodniczącego KOP </a:t>
            </a:r>
            <a:r>
              <a:rPr lang="pl-PL" sz="1400" dirty="0" smtClean="0"/>
              <a:t>lub inne zmiany, </a:t>
            </a:r>
            <a:r>
              <a:rPr lang="pl-PL" sz="1400" dirty="0"/>
              <a:t>wynikające z </a:t>
            </a:r>
            <a:r>
              <a:rPr lang="pl-PL" sz="1400" dirty="0" smtClean="0"/>
              <a:t>ustaleń, dokonanych </a:t>
            </a:r>
            <a:r>
              <a:rPr lang="pl-PL" sz="1400" dirty="0"/>
              <a:t>podczas negocjacji, </a:t>
            </a: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2</a:t>
            </a:r>
            <a:r>
              <a:rPr lang="pl-PL" sz="1400" dirty="0"/>
              <a:t>) Czy KOP </a:t>
            </a:r>
            <a:r>
              <a:rPr lang="pl-PL" sz="1400" dirty="0" smtClean="0"/>
              <a:t>uzyskała od Wnioskodawcy/Beneficjenta informacje i wyjaśnienia, </a:t>
            </a:r>
            <a:r>
              <a:rPr lang="pl-PL" sz="1400" dirty="0"/>
              <a:t>dotyczące określonych </a:t>
            </a:r>
            <a:r>
              <a:rPr lang="pl-PL" sz="1400" dirty="0" smtClean="0"/>
              <a:t>zapisów we </a:t>
            </a:r>
            <a:r>
              <a:rPr lang="pl-PL" sz="1400" dirty="0"/>
              <a:t>wniosku, </a:t>
            </a:r>
            <a:r>
              <a:rPr lang="pl-PL" sz="1400" dirty="0" smtClean="0"/>
              <a:t>wskazane </a:t>
            </a:r>
            <a:r>
              <a:rPr lang="pl-PL" sz="1400" dirty="0"/>
              <a:t>przez oceniających w kartach oceny projektu lub przewodniczącego KOP</a:t>
            </a:r>
            <a:r>
              <a:rPr lang="pl-PL" sz="1400" dirty="0" smtClean="0"/>
              <a:t>,</a:t>
            </a:r>
          </a:p>
          <a:p>
            <a:pPr marL="0" indent="0">
              <a:buNone/>
            </a:pPr>
            <a:r>
              <a:rPr lang="pl-PL" sz="1400" dirty="0"/>
              <a:t>3) Czy do wniosku zostały wprowadzone inne zmiany niż wynikające z kart </a:t>
            </a:r>
            <a:r>
              <a:rPr lang="pl-PL" sz="1400" dirty="0" smtClean="0"/>
              <a:t>oceny </a:t>
            </a:r>
            <a:r>
              <a:rPr lang="pl-PL" sz="1400" dirty="0"/>
              <a:t>projektu lub uwag przewodniczącego KOP lub ustaleń wynikających </a:t>
            </a:r>
            <a:r>
              <a:rPr lang="pl-PL" sz="1400" dirty="0" smtClean="0"/>
              <a:t>z </a:t>
            </a:r>
            <a:r>
              <a:rPr lang="pl-PL" sz="1400" dirty="0"/>
              <a:t>procesu </a:t>
            </a:r>
            <a:r>
              <a:rPr lang="pl-PL" sz="1400" dirty="0" smtClean="0"/>
              <a:t>negocjacji. </a:t>
            </a:r>
          </a:p>
          <a:p>
            <a:pPr marL="0" indent="0">
              <a:buNone/>
            </a:pPr>
            <a:r>
              <a:rPr lang="pl-PL" sz="1400" b="1" dirty="0" smtClean="0"/>
              <a:t>Udzielenie </a:t>
            </a:r>
            <a:r>
              <a:rPr lang="pl-PL" sz="1400" b="1" dirty="0"/>
              <a:t>odpowiedzi: „</a:t>
            </a:r>
            <a:r>
              <a:rPr lang="pl-PL" sz="1400" b="1" dirty="0" smtClean="0"/>
              <a:t>TAK” na </a:t>
            </a:r>
            <a:r>
              <a:rPr lang="pl-PL" sz="1400" b="1" dirty="0"/>
              <a:t>pytanie nr 1 i 2 oraz odpowiedzi „NIE” </a:t>
            </a:r>
            <a:r>
              <a:rPr lang="pl-PL" sz="1400" b="1" dirty="0" smtClean="0"/>
              <a:t>na pytanie </a:t>
            </a:r>
            <a:r>
              <a:rPr lang="pl-PL" sz="1400" b="1" dirty="0"/>
              <a:t>nr 3 oznacza spełnienie kryterium.</a:t>
            </a:r>
          </a:p>
          <a:p>
            <a:pPr marL="0" indent="0">
              <a:buNone/>
            </a:pPr>
            <a:endParaRPr lang="pl-P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</a:t>
            </a:r>
            <a:r>
              <a:rPr lang="pl-PL" sz="2400" dirty="0" smtClean="0">
                <a:solidFill>
                  <a:schemeClr val="tx1"/>
                </a:solidFill>
              </a:rPr>
              <a:t>należy </a:t>
            </a:r>
            <a:r>
              <a:rPr lang="pl-PL" sz="2400" dirty="0">
                <a:solidFill>
                  <a:schemeClr val="tx1"/>
                </a:solidFill>
              </a:rPr>
              <a:t>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(</a:t>
            </a:r>
            <a:r>
              <a:rPr lang="pl-PL" sz="2400" dirty="0">
                <a:solidFill>
                  <a:schemeClr val="tx1"/>
                </a:solidFill>
              </a:rPr>
              <a:t>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rgbClr val="C00000"/>
                </a:solidFill>
              </a:rPr>
              <a:t>www.generator-efs.dolnyslask.pl</a:t>
            </a:r>
            <a:endParaRPr lang="pl-PL" sz="3200" i="1" dirty="0">
              <a:solidFill>
                <a:srgbClr val="C00000"/>
              </a:solidFill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3933825"/>
            <a:ext cx="7848600" cy="2517775"/>
          </a:xfrm>
          <a:noFill/>
        </p:spPr>
      </p:pic>
    </p:spTree>
    <p:extLst>
      <p:ext uri="{BB962C8B-B14F-4D97-AF65-F5344CB8AC3E}">
        <p14:creationId xmlns:p14="http://schemas.microsoft.com/office/powerpoint/2010/main" xmlns="" val="6291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Ostateczna i </a:t>
            </a: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ocena projektu – ZIT AW</a:t>
            </a: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707071216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13176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 oraz otrzymał </a:t>
            </a:r>
            <a:r>
              <a:rPr lang="pl-PL" sz="2000" b="1" dirty="0">
                <a:solidFill>
                  <a:srgbClr val="C00000"/>
                </a:solidFill>
              </a:rPr>
              <a:t>co najmniej 50 punktów ogółem oraz 50% punktów                         </a:t>
            </a:r>
            <a:r>
              <a:rPr lang="pl-PL" dirty="0">
                <a:solidFill>
                  <a:schemeClr val="tx1"/>
                </a:solidFill>
              </a:rPr>
              <a:t>w każdej części oceny </a:t>
            </a:r>
            <a:r>
              <a:rPr lang="pl-PL" dirty="0" smtClean="0">
                <a:solidFill>
                  <a:schemeClr val="tx1"/>
                </a:solidFill>
              </a:rPr>
              <a:t>merytorycznej, </a:t>
            </a:r>
            <a:r>
              <a:rPr lang="pl-PL" dirty="0">
                <a:solidFill>
                  <a:schemeClr val="tx1"/>
                </a:solidFill>
              </a:rPr>
              <a:t>wyliczonych na podstawie średniej arytmetycznej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ocen dwóch oceniających oraz którego negocjacje, jeśli były prowadzone, zakończyły się wynikiem </a:t>
            </a:r>
            <a:r>
              <a:rPr lang="pl-PL" dirty="0" smtClean="0">
                <a:solidFill>
                  <a:schemeClr val="tx1"/>
                </a:solidFill>
              </a:rPr>
              <a:t>pozytywnym.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98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670339" y="1693216"/>
            <a:ext cx="3420888" cy="17937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</a:rPr>
              <a:t>Rozstrzygnięcie konkursu</a:t>
            </a:r>
            <a:endParaRPr lang="pl-PL" sz="3200" dirty="0">
              <a:solidFill>
                <a:srgbClr val="C105B8"/>
              </a:solidFill>
            </a:endParaRPr>
          </a:p>
        </p:txBody>
      </p:sp>
      <p:sp>
        <p:nvSpPr>
          <p:cNvPr id="16" name="Równa się 15"/>
          <p:cNvSpPr/>
          <p:nvPr/>
        </p:nvSpPr>
        <p:spPr>
          <a:xfrm>
            <a:off x="4751735" y="2246651"/>
            <a:ext cx="918604" cy="734339"/>
          </a:xfrm>
          <a:prstGeom prst="mathEqua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339933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71381" y="1413906"/>
            <a:ext cx="4536338" cy="27351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Zatwierdzenie listy wszystkich ocenionych projektów przez </a:t>
            </a: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Zarząd Województwa Dolnośląskiego</a:t>
            </a: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sz="2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</a:p>
          <a:p>
            <a:pPr algn="ctr">
              <a:defRPr/>
            </a:pPr>
            <a: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Prezydenta Miasta Wałbrzycha.</a:t>
            </a:r>
            <a:endParaRPr lang="pl-PL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2015716" y="4576119"/>
            <a:ext cx="5256584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 smtClean="0">
                <a:hlinkClick r:id="rId3"/>
              </a:rPr>
              <a:t>www.rpo.dolnyslask.pl</a:t>
            </a:r>
            <a:r>
              <a:rPr lang="pl-PL" sz="1600" b="1" dirty="0" smtClean="0"/>
              <a:t> </a:t>
            </a:r>
            <a:r>
              <a:rPr lang="pl-PL" sz="1600" b="1" dirty="0"/>
              <a:t>+ strona </a:t>
            </a:r>
            <a:r>
              <a:rPr lang="pl-PL" sz="1600" b="1" dirty="0" smtClean="0"/>
              <a:t>ZIT AW</a:t>
            </a:r>
            <a:endParaRPr lang="pl-PL" sz="1600" b="1" dirty="0"/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uzyskały wymaganą liczbę punktów,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z wyróżnieniem projektów wybranych do dofinansowania - nie później niż 7 dni od dnia rozstrzygnięcia konkursu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+ </a:t>
            </a:r>
            <a:r>
              <a:rPr lang="pl-PL" sz="1600" b="1" dirty="0">
                <a:latin typeface="+mn-lt"/>
              </a:rPr>
              <a:t>pismo z wynikami oceny (przysługuje protest</a:t>
            </a:r>
            <a:r>
              <a:rPr lang="pl-PL" sz="1600" b="1" dirty="0" smtClean="0">
                <a:latin typeface="+mn-lt"/>
              </a:rPr>
              <a:t>).</a:t>
            </a:r>
            <a:endParaRPr lang="pl-PL" sz="1600" b="1" dirty="0">
              <a:latin typeface="+mn-lt"/>
            </a:endParaRPr>
          </a:p>
          <a:p>
            <a:pPr algn="ctr">
              <a:defRPr/>
            </a:pPr>
            <a:endParaRPr lang="pl-PL" sz="1600" b="1" dirty="0"/>
          </a:p>
        </p:txBody>
      </p:sp>
      <p:sp>
        <p:nvSpPr>
          <p:cNvPr id="19" name="Strzałka w dół 18"/>
          <p:cNvSpPr/>
          <p:nvPr/>
        </p:nvSpPr>
        <p:spPr>
          <a:xfrm>
            <a:off x="4607719" y="5013772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Najczęściej pojawiające się błędy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wskazówki, </a:t>
            </a:r>
            <a:endParaRPr lang="pl-PL" sz="4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jak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ich uniknąć</a:t>
            </a:r>
          </a:p>
        </p:txBody>
      </p:sp>
    </p:spTree>
    <p:extLst>
      <p:ext uri="{BB962C8B-B14F-4D97-AF65-F5344CB8AC3E}">
        <p14:creationId xmlns:p14="http://schemas.microsoft.com/office/powerpoint/2010/main" xmlns="" val="38390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Obowiązujące  dokumenty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323528" y="1988840"/>
            <a:ext cx="848925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 smtClean="0"/>
              <a:t>Regulamin konkursu dla Działania 10.1 </a:t>
            </a:r>
            <a:r>
              <a:rPr lang="pl-PL" altLang="pl-PL" sz="1800" dirty="0" smtClean="0"/>
              <a:t>wraz</a:t>
            </a:r>
            <a:r>
              <a:rPr lang="pl-PL" altLang="pl-PL" sz="1800" b="1" dirty="0" smtClean="0"/>
              <a:t> </a:t>
            </a:r>
            <a:r>
              <a:rPr lang="pl-PL" altLang="pl-PL" sz="1800" dirty="0" smtClean="0"/>
              <a:t>z załącznikami, które </a:t>
            </a:r>
            <a:r>
              <a:rPr lang="pl-PL" sz="1800" dirty="0" smtClean="0"/>
              <a:t>zawierają </a:t>
            </a:r>
            <a:r>
              <a:rPr lang="pl-PL" sz="1800" dirty="0"/>
              <a:t>wykaz kluczowych warunków, jakie musi spełnić wniosek, aby otrzymać </a:t>
            </a:r>
            <a:r>
              <a:rPr lang="pl-PL" sz="1800" dirty="0" smtClean="0"/>
              <a:t>dofinansowanie m.in.:</a:t>
            </a:r>
            <a:endParaRPr lang="pl-PL" sz="1800" dirty="0"/>
          </a:p>
          <a:p>
            <a:pPr marL="1028700" lvl="1">
              <a:spcBef>
                <a:spcPct val="0"/>
              </a:spcBef>
            </a:pPr>
            <a:r>
              <a:rPr lang="pl-PL" sz="1600" dirty="0" smtClean="0"/>
              <a:t>Załącznik nr 1: Wyciąg </a:t>
            </a:r>
            <a:r>
              <a:rPr lang="pl-PL" sz="1600" dirty="0"/>
              <a:t>z Kryteriów wyboru </a:t>
            </a:r>
            <a:r>
              <a:rPr lang="pl-PL" sz="1600" dirty="0" smtClean="0"/>
              <a:t>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 smtClean="0"/>
              <a:t>Załącznik nr 2: Lista wskaźników na poziomie projektu,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 smtClean="0"/>
              <a:t>Załącznik nr 4: Standardy </a:t>
            </a:r>
            <a:r>
              <a:rPr lang="pl-PL" altLang="pl-PL" sz="1600" dirty="0"/>
              <a:t>realizacji wybranych form wsparcia w ramach Działania </a:t>
            </a:r>
            <a:r>
              <a:rPr lang="pl-PL" altLang="pl-PL" sz="1600" dirty="0" smtClean="0"/>
              <a:t>10.1</a:t>
            </a:r>
            <a:r>
              <a:rPr lang="pl-PL" altLang="pl-PL" sz="1400" dirty="0" smtClean="0"/>
              <a:t>. </a:t>
            </a:r>
            <a:endParaRPr lang="pl-PL" altLang="pl-PL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 smtClean="0"/>
              <a:t>    Instrukcja wypełniania wniosku o dofinansowanie projektu w ramach RPO WD  </a:t>
            </a:r>
            <a:br>
              <a:rPr lang="pl-PL" altLang="pl-PL" sz="1800" b="1" dirty="0" smtClean="0"/>
            </a:br>
            <a:r>
              <a:rPr lang="pl-PL" altLang="pl-PL" sz="1800" b="1" dirty="0" smtClean="0"/>
              <a:t>      2014-2020 </a:t>
            </a:r>
            <a:r>
              <a:rPr lang="pl-PL" altLang="pl-PL" sz="1800" dirty="0" smtClean="0"/>
              <a:t>– wersja 1.4.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 smtClean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 smtClean="0"/>
              <a:t>     obowiązujące wytyczne.</a:t>
            </a:r>
            <a:endParaRPr lang="pl-PL" altLang="pl-PL" sz="1800" dirty="0"/>
          </a:p>
          <a:p>
            <a:pPr marL="285750" indent="-285750">
              <a:spcBef>
                <a:spcPct val="0"/>
              </a:spcBef>
            </a:pPr>
            <a:endParaRPr lang="pl-PL" altLang="pl-PL" sz="1800" dirty="0" smtClean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89414" y="5878961"/>
            <a:ext cx="87574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i="1" dirty="0" err="1" smtClean="0">
                <a:solidFill>
                  <a:srgbClr val="C00000"/>
                </a:solidFill>
                <a:hlinkClick r:id="rId3"/>
              </a:rPr>
              <a:t>www.rpo.dolnyslask.pl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4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268760"/>
            <a:ext cx="8229600" cy="27363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Błędy </a:t>
            </a:r>
            <a:r>
              <a:rPr lang="pl-PL" sz="2400" dirty="0" smtClean="0">
                <a:solidFill>
                  <a:schemeClr val="tx1"/>
                </a:solidFill>
              </a:rPr>
              <a:t>skutkujące odrzuceniem wniosku na etapie oceny formalnej w zakresie: </a:t>
            </a: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defRPr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pl-PL" sz="2400" dirty="0" smtClean="0">
                <a:solidFill>
                  <a:schemeClr val="tx1"/>
                </a:solidFill>
              </a:rPr>
              <a:t>ogólnych kryteriów formalnych,  </a:t>
            </a:r>
            <a:endParaRPr lang="pl-PL" sz="240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defRPr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pl-PL" sz="2400" dirty="0" smtClean="0">
                <a:solidFill>
                  <a:schemeClr val="tx1"/>
                </a:solidFill>
              </a:rPr>
              <a:t>kryteriów dostępu.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611560" y="4541987"/>
            <a:ext cx="8229600" cy="19156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l-PL" sz="2400" i="1" dirty="0" smtClean="0">
                <a:solidFill>
                  <a:srgbClr val="008000"/>
                </a:solidFill>
              </a:rPr>
              <a:t>Nowość – o ile wskazano w danym kryterium:</a:t>
            </a:r>
            <a:r>
              <a:rPr lang="pl-PL" sz="2400" i="1" dirty="0" smtClean="0">
                <a:solidFill>
                  <a:srgbClr val="339933"/>
                </a:solidFill>
              </a:rPr>
              <a:t>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IOK </a:t>
            </a:r>
            <a:r>
              <a:rPr lang="pl-PL" sz="2000" dirty="0">
                <a:solidFill>
                  <a:schemeClr val="tx1"/>
                </a:solidFill>
              </a:rPr>
              <a:t>dopuszcza możliwość </a:t>
            </a:r>
            <a:r>
              <a:rPr lang="pl-PL" sz="2000" dirty="0" smtClean="0">
                <a:solidFill>
                  <a:schemeClr val="tx1"/>
                </a:solidFill>
              </a:rPr>
              <a:t>jednokrotnego skierowania </a:t>
            </a:r>
            <a:r>
              <a:rPr lang="pl-PL" sz="2000" dirty="0">
                <a:solidFill>
                  <a:schemeClr val="tx1"/>
                </a:solidFill>
              </a:rPr>
              <a:t>projektu do </a:t>
            </a:r>
          </a:p>
          <a:p>
            <a:r>
              <a:rPr lang="pl-PL" sz="2000" dirty="0">
                <a:solidFill>
                  <a:schemeClr val="tx1"/>
                </a:solidFill>
              </a:rPr>
              <a:t>poprawy/uzupełnienia w </a:t>
            </a:r>
            <a:r>
              <a:rPr lang="pl-PL" sz="2000" dirty="0" smtClean="0">
                <a:solidFill>
                  <a:schemeClr val="tx1"/>
                </a:solidFill>
              </a:rPr>
              <a:t>zakresie kryterium skutkującym </a:t>
            </a:r>
            <a:r>
              <a:rPr lang="pl-PL" sz="2000" dirty="0">
                <a:solidFill>
                  <a:schemeClr val="tx1"/>
                </a:solidFill>
              </a:rPr>
              <a:t>jego spełnieniem. </a:t>
            </a:r>
            <a:r>
              <a:rPr lang="pl-PL" sz="2000" dirty="0" smtClean="0">
                <a:solidFill>
                  <a:schemeClr val="tx1"/>
                </a:solidFill>
              </a:rPr>
              <a:t>Niespełnienie kryterium </a:t>
            </a:r>
            <a:r>
              <a:rPr lang="pl-PL" sz="2000" dirty="0">
                <a:solidFill>
                  <a:schemeClr val="tx1"/>
                </a:solidFill>
              </a:rPr>
              <a:t>po </a:t>
            </a:r>
            <a:r>
              <a:rPr lang="pl-PL" sz="2000" dirty="0" smtClean="0">
                <a:solidFill>
                  <a:schemeClr val="tx1"/>
                </a:solidFill>
              </a:rPr>
              <a:t>wezwaniu </a:t>
            </a:r>
            <a:r>
              <a:rPr lang="pl-PL" sz="2000" dirty="0">
                <a:solidFill>
                  <a:schemeClr val="tx1"/>
                </a:solidFill>
              </a:rPr>
              <a:t>do </a:t>
            </a:r>
            <a:r>
              <a:rPr lang="pl-PL" sz="2000" dirty="0" smtClean="0">
                <a:solidFill>
                  <a:schemeClr val="tx1"/>
                </a:solidFill>
              </a:rPr>
              <a:t>uzupełnienia/poprawy wniosku </a:t>
            </a:r>
            <a:r>
              <a:rPr lang="pl-PL" sz="2000" dirty="0">
                <a:solidFill>
                  <a:schemeClr val="tx1"/>
                </a:solidFill>
              </a:rPr>
              <a:t>skutkuje </a:t>
            </a:r>
            <a:r>
              <a:rPr lang="pl-PL" sz="2000" dirty="0" smtClean="0">
                <a:solidFill>
                  <a:schemeClr val="tx1"/>
                </a:solidFill>
              </a:rPr>
              <a:t>jego odrzuceniem.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1187624" y="2679404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1187624" y="3076871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wkładu własnego</a:t>
            </a:r>
            <a:endParaRPr lang="pl-PL" sz="32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95536" y="1628800"/>
            <a:ext cx="8424936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	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 </a:t>
            </a:r>
            <a:r>
              <a:rPr lang="pl-PL" dirty="0" smtClean="0">
                <a:solidFill>
                  <a:schemeClr val="tx1"/>
                </a:solidFill>
              </a:rPr>
              <a:t>Nieprawidłowy </a:t>
            </a:r>
            <a:r>
              <a:rPr lang="pl-PL" dirty="0" smtClean="0">
                <a:solidFill>
                  <a:schemeClr val="tx1"/>
                </a:solidFill>
              </a:rPr>
              <a:t>poziom wkładu własnego, np.: 14,99% wydatków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</a:t>
            </a:r>
            <a:r>
              <a:rPr lang="pl-PL" dirty="0" err="1" smtClean="0">
                <a:solidFill>
                  <a:schemeClr val="tx1"/>
                </a:solidFill>
              </a:rPr>
              <a:t>kwalifikowalnych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323528" y="191683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467544" y="3068961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/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/>
              <a:t>Wymagane </a:t>
            </a:r>
            <a:r>
              <a:rPr lang="pl-PL" b="1" dirty="0" smtClean="0"/>
              <a:t>15% </a:t>
            </a:r>
            <a:r>
              <a:rPr lang="pl-PL" dirty="0" smtClean="0"/>
              <a:t>wydatków kwalifikowalnych (</a:t>
            </a:r>
            <a:r>
              <a:rPr lang="pl-PL" u="sng" dirty="0" smtClean="0"/>
              <a:t>w przypadku typu projektu: 10.1.A</a:t>
            </a:r>
            <a:r>
              <a:rPr lang="pl-PL" dirty="0" smtClean="0"/>
              <a:t>)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  </a:t>
            </a:r>
            <a:r>
              <a:rPr lang="pl-PL" b="1" dirty="0" smtClean="0"/>
              <a:t>lub </a:t>
            </a:r>
            <a:r>
              <a:rPr lang="pl-PL" b="1" dirty="0" smtClean="0"/>
              <a:t>5 </a:t>
            </a:r>
            <a:r>
              <a:rPr lang="pl-PL" b="1" dirty="0"/>
              <a:t>%</a:t>
            </a:r>
            <a:r>
              <a:rPr lang="pl-PL" dirty="0"/>
              <a:t> wydatków kwalifikowalnych (</a:t>
            </a:r>
            <a:r>
              <a:rPr lang="pl-PL" u="sng" dirty="0"/>
              <a:t>w przypadku typów projektu: 10.1.B i 10.1.C</a:t>
            </a:r>
            <a:r>
              <a:rPr lang="pl-PL" dirty="0"/>
              <a:t>).</a:t>
            </a:r>
            <a:endParaRPr lang="pl-PL" dirty="0" smtClean="0"/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/>
          </a:p>
        </p:txBody>
      </p:sp>
      <p:sp>
        <p:nvSpPr>
          <p:cNvPr id="11" name="Prostokąt zaokrąglony 10"/>
          <p:cNvSpPr/>
          <p:nvPr/>
        </p:nvSpPr>
        <p:spPr>
          <a:xfrm>
            <a:off x="395536" y="2996953"/>
            <a:ext cx="8424936" cy="136815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uproszczonych metod rozliczania wydatków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23528" y="2708920"/>
            <a:ext cx="8496944" cy="396044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1"/>
                </a:solidFill>
              </a:rPr>
              <a:t>W projekcie,</a:t>
            </a:r>
            <a:r>
              <a:rPr lang="pl-PL" sz="1600" dirty="0" smtClean="0"/>
              <a:t> </a:t>
            </a:r>
            <a:r>
              <a:rPr lang="pl-PL" sz="1600" dirty="0" smtClean="0">
                <a:solidFill>
                  <a:schemeClr val="tx1"/>
                </a:solidFill>
              </a:rPr>
              <a:t>w którym wartość wkładu publicznego (środków publicznych) nie przekracza </a:t>
            </a:r>
            <a:r>
              <a:rPr lang="pl-PL" sz="1600" b="1" dirty="0" smtClean="0">
                <a:solidFill>
                  <a:schemeClr val="tx1"/>
                </a:solidFill>
              </a:rPr>
              <a:t>100 000 EUR (424 320 PLN)</a:t>
            </a:r>
            <a:r>
              <a:rPr lang="pl-PL" sz="1600" dirty="0" smtClean="0">
                <a:solidFill>
                  <a:schemeClr val="tx1"/>
                </a:solidFill>
              </a:rPr>
              <a:t>, należy zastosować kwoty ryczałtowe, o których mowa w Wytycznych w zakresie kwalifikowalności wydatków w zakresie Europejskiego Funduszu Rozwoju Regionalnego, Europejskiego Funduszu Społecznego oraz Funduszu Spójności na lata 2014-2020. W sytuacjach określonych w Regulaminie konkursu należy zastosować pozostałe uproszczone metody rozliczania wydatków, o których mowa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w Wytycznych w zakresie kwalifikowalności wydatków w zakresie Europejskiego  Funduszu Rozwoju Regionalnego, Europejskiego Funduszu Społecznego oraz Funduszu Spójności na lata 2014-2020.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u="sng" dirty="0" smtClean="0">
                <a:solidFill>
                  <a:schemeClr val="tx1"/>
                </a:solidFill>
              </a:rPr>
              <a:t>Należy uzupełnić następujące punkty we wniosku o dofinansowanie: 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- </a:t>
            </a:r>
            <a:r>
              <a:rPr lang="pl-PL" sz="1600" b="1" dirty="0" smtClean="0">
                <a:solidFill>
                  <a:schemeClr val="tx1"/>
                </a:solidFill>
              </a:rPr>
              <a:t>3.1.2</a:t>
            </a:r>
            <a:r>
              <a:rPr lang="pl-PL" sz="1600" dirty="0" smtClean="0">
                <a:solidFill>
                  <a:schemeClr val="tx1"/>
                </a:solidFill>
              </a:rPr>
              <a:t> - Wskaźniki (</a:t>
            </a:r>
            <a:r>
              <a:rPr lang="pl-PL" sz="1600" dirty="0" err="1" smtClean="0">
                <a:solidFill>
                  <a:schemeClr val="tx1"/>
                </a:solidFill>
              </a:rPr>
              <a:t>wskaźniki</a:t>
            </a:r>
            <a:r>
              <a:rPr lang="pl-PL" sz="1600" dirty="0" smtClean="0">
                <a:solidFill>
                  <a:schemeClr val="tx1"/>
                </a:solidFill>
              </a:rPr>
              <a:t> projektowe),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- </a:t>
            </a:r>
            <a:r>
              <a:rPr lang="pl-PL" sz="1600" b="1" dirty="0" smtClean="0">
                <a:solidFill>
                  <a:schemeClr val="tx1"/>
                </a:solidFill>
              </a:rPr>
              <a:t>4.1</a:t>
            </a:r>
            <a:r>
              <a:rPr lang="pl-PL" sz="1600" dirty="0" smtClean="0">
                <a:solidFill>
                  <a:schemeClr val="tx1"/>
                </a:solidFill>
              </a:rPr>
              <a:t> - Zadania,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- </a:t>
            </a:r>
            <a:r>
              <a:rPr lang="pl-PL" sz="1600" b="1" dirty="0" smtClean="0">
                <a:solidFill>
                  <a:schemeClr val="tx1"/>
                </a:solidFill>
              </a:rPr>
              <a:t>4.2</a:t>
            </a:r>
            <a:r>
              <a:rPr lang="pl-PL" sz="1600" dirty="0" smtClean="0">
                <a:solidFill>
                  <a:schemeClr val="tx1"/>
                </a:solidFill>
              </a:rPr>
              <a:t> - Kwoty ryczałtowe,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- </a:t>
            </a:r>
            <a:r>
              <a:rPr lang="pl-PL" sz="1600" b="1" dirty="0" smtClean="0">
                <a:solidFill>
                  <a:schemeClr val="tx1"/>
                </a:solidFill>
              </a:rPr>
              <a:t>7.11</a:t>
            </a:r>
            <a:r>
              <a:rPr lang="pl-PL" sz="1600" dirty="0" smtClean="0">
                <a:solidFill>
                  <a:schemeClr val="tx1"/>
                </a:solidFill>
              </a:rPr>
              <a:t> - Uzasadnienie.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46449" y="1628800"/>
            <a:ext cx="8424936" cy="93610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 </a:t>
            </a:r>
            <a:r>
              <a:rPr lang="pl-PL" dirty="0" smtClean="0">
                <a:solidFill>
                  <a:schemeClr val="tx1"/>
                </a:solidFill>
              </a:rPr>
              <a:t>Brak </a:t>
            </a:r>
            <a:r>
              <a:rPr lang="pl-PL" dirty="0" smtClean="0">
                <a:solidFill>
                  <a:schemeClr val="tx1"/>
                </a:solidFill>
              </a:rPr>
              <a:t>zastosowania kwot ryczałtowych </a:t>
            </a:r>
            <a:r>
              <a:rPr lang="pl-PL" dirty="0">
                <a:solidFill>
                  <a:schemeClr val="tx1"/>
                </a:solidFill>
              </a:rPr>
              <a:t>w </a:t>
            </a:r>
            <a:r>
              <a:rPr lang="pl-PL" dirty="0" smtClean="0">
                <a:solidFill>
                  <a:schemeClr val="tx1"/>
                </a:solidFill>
              </a:rPr>
              <a:t>projektach, </a:t>
            </a:r>
            <a:r>
              <a:rPr lang="pl-PL" dirty="0">
                <a:solidFill>
                  <a:schemeClr val="tx1"/>
                </a:solidFill>
              </a:rPr>
              <a:t>w którym wartość wkładu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publicznego </a:t>
            </a:r>
            <a:r>
              <a:rPr lang="pl-PL" dirty="0">
                <a:solidFill>
                  <a:schemeClr val="tx1"/>
                </a:solidFill>
              </a:rPr>
              <a:t>(środków publicznych) nie przekracza </a:t>
            </a:r>
            <a:r>
              <a:rPr lang="pl-PL" b="1" dirty="0">
                <a:solidFill>
                  <a:schemeClr val="tx1"/>
                </a:solidFill>
              </a:rPr>
              <a:t>100 000 </a:t>
            </a:r>
            <a:r>
              <a:rPr lang="pl-PL" b="1" dirty="0" smtClean="0">
                <a:solidFill>
                  <a:schemeClr val="tx1"/>
                </a:solidFill>
              </a:rPr>
              <a:t>EUR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395536" y="170080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712775"/>
            <a:ext cx="8496944" cy="86409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             </a:t>
            </a:r>
            <a:r>
              <a:rPr lang="pl-PL" dirty="0" smtClean="0">
                <a:solidFill>
                  <a:schemeClr val="tx1"/>
                </a:solidFill>
              </a:rPr>
              <a:t>Brak </a:t>
            </a:r>
            <a:r>
              <a:rPr lang="pl-PL" dirty="0" smtClean="0">
                <a:solidFill>
                  <a:schemeClr val="tx1"/>
                </a:solidFill>
              </a:rPr>
              <a:t>oświadczenia o prowadzeniu biura projektu na terenie Dolnego Śląska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w </a:t>
            </a:r>
            <a:r>
              <a:rPr lang="pl-PL" dirty="0" smtClean="0">
                <a:solidFill>
                  <a:schemeClr val="tx1"/>
                </a:solidFill>
              </a:rPr>
              <a:t>sytuacji, w której Wnioskodawca jest spoza Dolnego Śląska.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Kryterium biura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284984"/>
            <a:ext cx="8496944" cy="295232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Siedziba lub biuro projektu musi znajdować się na terenie województwa dolnośląskiego.</a:t>
            </a:r>
          </a:p>
          <a:p>
            <a:pPr>
              <a:buClr>
                <a:srgbClr val="008000"/>
              </a:buClr>
              <a:buSzPct val="200000"/>
            </a:pPr>
            <a:endParaRPr lang="pl-PL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008000"/>
                </a:solidFill>
              </a:rPr>
              <a:t>Siedziba Wnioskodawcy na terenie woj. dolnośląskiego (pkt. 2.8 wniosku ) lub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8000"/>
                </a:solidFill>
              </a:rPr>
              <a:t>oświadczenie dot. prowadzenia biura projektu na terenie woj. dolnośląskiego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08000"/>
                </a:solidFill>
              </a:rPr>
              <a:t>=</a:t>
            </a:r>
            <a:r>
              <a:rPr lang="pl-PL" dirty="0" smtClean="0">
                <a:solidFill>
                  <a:srgbClr val="008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u="sng" dirty="0" smtClean="0">
                <a:solidFill>
                  <a:srgbClr val="008000"/>
                </a:solidFill>
              </a:rPr>
              <a:t>spełnienie kryterium</a:t>
            </a:r>
          </a:p>
          <a:p>
            <a:pPr marL="0" indent="0" algn="ctr">
              <a:buNone/>
            </a:pPr>
            <a:endParaRPr lang="pl-PL" u="sng" dirty="0" smtClean="0">
              <a:solidFill>
                <a:srgbClr val="008000"/>
              </a:solidFill>
            </a:endParaRPr>
          </a:p>
        </p:txBody>
      </p:sp>
      <p:sp>
        <p:nvSpPr>
          <p:cNvPr id="3" name="Mnożenie 2"/>
          <p:cNvSpPr/>
          <p:nvPr/>
        </p:nvSpPr>
        <p:spPr>
          <a:xfrm>
            <a:off x="539552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508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diagnozy zapotrzebowania</a:t>
            </a:r>
            <a:endParaRPr lang="pl-PL" sz="3200" dirty="0"/>
          </a:p>
        </p:txBody>
      </p:sp>
      <p:sp>
        <p:nvSpPr>
          <p:cNvPr id="6" name="Mnożenie 5"/>
          <p:cNvSpPr/>
          <p:nvPr/>
        </p:nvSpPr>
        <p:spPr>
          <a:xfrm>
            <a:off x="492596" y="234888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81338" y="2184802"/>
            <a:ext cx="8229600" cy="254786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   Brak oświadczenia, że przeprowadzono diagnozę </a:t>
            </a:r>
            <a:r>
              <a:rPr lang="pl-PL" dirty="0">
                <a:solidFill>
                  <a:schemeClr val="tx1"/>
                </a:solidFill>
              </a:rPr>
              <a:t>zapotrzebowania na nowe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miejsca przedszkolne, która potwierdza</a:t>
            </a:r>
            <a:r>
              <a:rPr lang="pl-PL" dirty="0">
                <a:solidFill>
                  <a:schemeClr val="tx1"/>
                </a:solidFill>
              </a:rPr>
              <a:t>, że liczba nowotworzonych w ramach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projektu </a:t>
            </a:r>
            <a:r>
              <a:rPr lang="pl-PL" dirty="0">
                <a:solidFill>
                  <a:schemeClr val="tx1"/>
                </a:solidFill>
              </a:rPr>
              <a:t>miejsc wychowania przedszkolnego odpowiada faktycznemu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i prognozowanemu </a:t>
            </a:r>
            <a:r>
              <a:rPr lang="pl-PL" dirty="0">
                <a:solidFill>
                  <a:schemeClr val="tx1"/>
                </a:solidFill>
              </a:rPr>
              <a:t>w perspektywie 3-letniej zapotrzebowaniu na usługi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edukacji </a:t>
            </a:r>
            <a:r>
              <a:rPr lang="pl-PL" dirty="0">
                <a:solidFill>
                  <a:schemeClr val="tx1"/>
                </a:solidFill>
              </a:rPr>
              <a:t>przedszkolnej na terenie miasta/gminy, na których są one </a:t>
            </a:r>
            <a:r>
              <a:rPr lang="pl-PL" dirty="0" smtClean="0">
                <a:solidFill>
                  <a:schemeClr val="tx1"/>
                </a:solidFill>
              </a:rPr>
              <a:t>tworzone.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          B</a:t>
            </a:r>
            <a:r>
              <a:rPr lang="pl-PL" dirty="0" smtClean="0">
                <a:solidFill>
                  <a:schemeClr val="tx1"/>
                </a:solidFill>
              </a:rPr>
              <a:t>rak oświadczenia, że diagnoza została </a:t>
            </a:r>
            <a:r>
              <a:rPr lang="pl-PL" dirty="0">
                <a:solidFill>
                  <a:schemeClr val="tx1"/>
                </a:solidFill>
              </a:rPr>
              <a:t>zatwierdzona przez organ </a:t>
            </a:r>
            <a:r>
              <a:rPr lang="pl-PL" dirty="0" smtClean="0">
                <a:solidFill>
                  <a:schemeClr val="tx1"/>
                </a:solidFill>
              </a:rPr>
              <a:t>prowadzący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i  uwzględnia </a:t>
            </a:r>
            <a:r>
              <a:rPr lang="pl-PL" dirty="0">
                <a:solidFill>
                  <a:schemeClr val="tx1"/>
                </a:solidFill>
              </a:rPr>
              <a:t>plany samorządu </a:t>
            </a:r>
            <a:r>
              <a:rPr lang="pl-PL" dirty="0" smtClean="0">
                <a:solidFill>
                  <a:schemeClr val="tx1"/>
                </a:solidFill>
              </a:rPr>
              <a:t>gminnego.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622" y="4005064"/>
            <a:ext cx="426757" cy="347502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45" y="764704"/>
            <a:ext cx="8229600" cy="1143000"/>
          </a:xfrm>
        </p:spPr>
        <p:txBody>
          <a:bodyPr/>
          <a:lstStyle/>
          <a:p>
            <a:r>
              <a:rPr lang="pl-PL" sz="3200" b="1" dirty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Kryterium diagnozy zapotrzebowania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1845" y="1907704"/>
            <a:ext cx="8229600" cy="3546927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971600" y="4653136"/>
            <a:ext cx="748883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8336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>
          <a:xfrm>
            <a:off x="719448" y="1196752"/>
            <a:ext cx="8136904" cy="5184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b="1" dirty="0">
                <a:solidFill>
                  <a:schemeClr val="tx1"/>
                </a:solidFill>
              </a:rPr>
              <a:t>SOWA:</a:t>
            </a:r>
          </a:p>
          <a:p>
            <a:pPr algn="ctr"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sz="2400" dirty="0">
                <a:solidFill>
                  <a:schemeClr val="tx1"/>
                </a:solidFill>
              </a:rPr>
              <a:t>przygotowanie i złożenie wniosku o dofinansowanie projektu do Instytucji Organizującej Konkurs (wyłącznie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generatorze, bez wymogu składania wersji papierowej 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odręcznymi podpisami</a:t>
            </a:r>
            <a:r>
              <a:rPr lang="pl-PL" sz="2400" dirty="0" smtClean="0">
                <a:solidFill>
                  <a:schemeClr val="tx1"/>
                </a:solidFill>
              </a:rPr>
              <a:t>);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organizacja, przechowywanie i zarządzanie dokumentami projektu;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zarządzanie </a:t>
            </a:r>
            <a:r>
              <a:rPr lang="pl-PL" sz="2400" dirty="0" smtClean="0">
                <a:solidFill>
                  <a:schemeClr val="tx1"/>
                </a:solidFill>
              </a:rPr>
              <a:t>użytkownikami, </a:t>
            </a:r>
            <a:r>
              <a:rPr lang="pl-PL" sz="2400" dirty="0">
                <a:solidFill>
                  <a:schemeClr val="tx1"/>
                </a:solidFill>
              </a:rPr>
              <a:t>biorącymi udział w realizacji projektów;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</a:t>
            </a:r>
            <a:r>
              <a:rPr lang="pl-PL" sz="2400" b="1" u="sng" dirty="0">
                <a:solidFill>
                  <a:schemeClr val="tx1"/>
                </a:solidFill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9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24036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przypadku </a:t>
            </a:r>
            <a:r>
              <a:rPr lang="pl-PL" sz="2400" b="1" dirty="0" smtClean="0">
                <a:solidFill>
                  <a:schemeClr val="tx1"/>
                </a:solidFill>
              </a:rPr>
              <a:t>każdego partnerstwa, wybór partnerów do </a:t>
            </a:r>
            <a:r>
              <a:rPr lang="pl-PL" sz="2400" b="1" dirty="0">
                <a:solidFill>
                  <a:schemeClr val="tx1"/>
                </a:solidFill>
              </a:rPr>
              <a:t>projektu </a:t>
            </a:r>
            <a:r>
              <a:rPr lang="pl-PL" sz="2400" b="1" dirty="0" smtClean="0">
                <a:solidFill>
                  <a:schemeClr val="tx1"/>
                </a:solidFill>
              </a:rPr>
              <a:t>musi </a:t>
            </a:r>
            <a:r>
              <a:rPr lang="pl-PL" sz="2400" b="1" dirty="0">
                <a:solidFill>
                  <a:schemeClr val="tx1"/>
                </a:solidFill>
              </a:rPr>
              <a:t>nastąpić </a:t>
            </a:r>
            <a:r>
              <a:rPr lang="pl-PL" sz="2400" b="1" dirty="0" smtClean="0">
                <a:solidFill>
                  <a:schemeClr val="tx1"/>
                </a:solidFill>
              </a:rPr>
              <a:t>przed złożeniem </a:t>
            </a:r>
            <a:r>
              <a:rPr lang="pl-PL" sz="2400" b="1" dirty="0">
                <a:solidFill>
                  <a:schemeClr val="tx1"/>
                </a:solidFill>
              </a:rPr>
              <a:t>wniosku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b="1" dirty="0" smtClean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</p:spTree>
    <p:extLst>
      <p:ext uri="{BB962C8B-B14F-4D97-AF65-F5344CB8AC3E}">
        <p14:creationId xmlns:p14="http://schemas.microsoft.com/office/powerpoint/2010/main" xmlns="" val="267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36503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556792"/>
            <a:ext cx="8136904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Brak przedstawienia wymaganych i wystarczających dokumentów,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dotyczących wyboru Partnera projektu, jako załączników na etapie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podpisywania umowy.</a:t>
            </a:r>
            <a:endParaRPr lang="pl-PL" sz="1600" i="1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2924943"/>
            <a:ext cx="8136904" cy="302433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Minimalny </a:t>
            </a:r>
            <a:r>
              <a:rPr lang="pl-PL" dirty="0">
                <a:solidFill>
                  <a:schemeClr val="tx1"/>
                </a:solidFill>
              </a:rPr>
              <a:t>zakres </a:t>
            </a:r>
            <a:r>
              <a:rPr lang="pl-PL" dirty="0" smtClean="0">
                <a:solidFill>
                  <a:schemeClr val="tx1"/>
                </a:solidFill>
              </a:rPr>
              <a:t>informacji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który powinien zawierać dokument,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potwierdzający prawidłowość dokonania wyboru partnerów: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- data </a:t>
            </a:r>
            <a:r>
              <a:rPr lang="pl-PL" dirty="0">
                <a:solidFill>
                  <a:schemeClr val="tx1"/>
                </a:solidFill>
              </a:rPr>
              <a:t>sporządzenia/podpisania dokumentu</a:t>
            </a:r>
            <a:r>
              <a:rPr lang="pl-PL" dirty="0" smtClean="0">
                <a:solidFill>
                  <a:schemeClr val="tx1"/>
                </a:solidFill>
              </a:rPr>
              <a:t>;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- wskazanie </a:t>
            </a:r>
            <a:r>
              <a:rPr lang="pl-PL" dirty="0">
                <a:solidFill>
                  <a:schemeClr val="tx1"/>
                </a:solidFill>
              </a:rPr>
              <a:t>stron (podmiotów), które oświadczają chęć </a:t>
            </a:r>
            <a:r>
              <a:rPr lang="pl-PL" dirty="0" smtClean="0">
                <a:solidFill>
                  <a:schemeClr val="tx1"/>
                </a:solidFill>
              </a:rPr>
              <a:t>wspólnej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realizacji projektu z wyróżnieniem Partnera Wiodącego;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- tytuł </a:t>
            </a:r>
            <a:r>
              <a:rPr lang="pl-PL" dirty="0">
                <a:solidFill>
                  <a:schemeClr val="tx1"/>
                </a:solidFill>
              </a:rPr>
              <a:t>projektu, który strony zdecydowały się realizować wspólnie;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- oświadczenie </a:t>
            </a:r>
            <a:r>
              <a:rPr lang="pl-PL" dirty="0">
                <a:solidFill>
                  <a:schemeClr val="tx1"/>
                </a:solidFill>
              </a:rPr>
              <a:t>o </a:t>
            </a:r>
            <a:r>
              <a:rPr lang="pl-PL" dirty="0" smtClean="0">
                <a:solidFill>
                  <a:schemeClr val="tx1"/>
                </a:solidFill>
              </a:rPr>
              <a:t>chęci </a:t>
            </a:r>
            <a:r>
              <a:rPr lang="pl-PL" dirty="0">
                <a:solidFill>
                  <a:schemeClr val="tx1"/>
                </a:solidFill>
              </a:rPr>
              <a:t>wspólnej realizacji przedmiotowego projektu;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- podpisy </a:t>
            </a:r>
            <a:r>
              <a:rPr lang="pl-PL" dirty="0">
                <a:solidFill>
                  <a:schemeClr val="tx1"/>
                </a:solidFill>
              </a:rPr>
              <a:t>wszystkich stron partnerstwa.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Dokument </a:t>
            </a:r>
            <a:r>
              <a:rPr lang="pl-PL" dirty="0">
                <a:solidFill>
                  <a:schemeClr val="tx1"/>
                </a:solidFill>
              </a:rPr>
              <a:t>może mieć </a:t>
            </a:r>
            <a:r>
              <a:rPr lang="pl-PL" dirty="0" smtClean="0">
                <a:solidFill>
                  <a:schemeClr val="tx1"/>
                </a:solidFill>
              </a:rPr>
              <a:t>formę np</a:t>
            </a:r>
            <a:r>
              <a:rPr lang="pl-PL" dirty="0">
                <a:solidFill>
                  <a:schemeClr val="tx1"/>
                </a:solidFill>
              </a:rPr>
              <a:t>. listu </a:t>
            </a:r>
            <a:r>
              <a:rPr lang="pl-PL" dirty="0" smtClean="0">
                <a:solidFill>
                  <a:schemeClr val="tx1"/>
                </a:solidFill>
              </a:rPr>
              <a:t>intencyjnego, </a:t>
            </a:r>
            <a:r>
              <a:rPr lang="pl-PL" dirty="0">
                <a:solidFill>
                  <a:schemeClr val="tx1"/>
                </a:solidFill>
              </a:rPr>
              <a:t>oświadczenia.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1560" y="15567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611188" lvl="1" indent="-342900">
              <a:buClr>
                <a:srgbClr val="339933"/>
              </a:buClr>
              <a:buSzPct val="200000"/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628800"/>
            <a:ext cx="8136904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	</a:t>
            </a:r>
          </a:p>
          <a:p>
            <a:r>
              <a:rPr lang="pl-PL" sz="1400" dirty="0">
                <a:solidFill>
                  <a:schemeClr val="tx1"/>
                </a:solidFill>
              </a:rPr>
              <a:t>	</a:t>
            </a:r>
            <a:endParaRPr lang="pl-PL" sz="1400" dirty="0" smtClean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przypadku</a:t>
            </a:r>
            <a:r>
              <a:rPr lang="pl-PL" dirty="0">
                <a:solidFill>
                  <a:schemeClr val="tx1"/>
                </a:solidFill>
              </a:rPr>
              <a:t>, gdy podmiotem inicjującym partnerstwo jest </a:t>
            </a:r>
            <a:r>
              <a:rPr lang="pl-PL" b="1" dirty="0">
                <a:solidFill>
                  <a:schemeClr val="tx1"/>
                </a:solidFill>
              </a:rPr>
              <a:t>podmiot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 z </a:t>
            </a:r>
            <a:r>
              <a:rPr lang="pl-PL" b="1" dirty="0">
                <a:solidFill>
                  <a:schemeClr val="tx1"/>
                </a:solidFill>
              </a:rPr>
              <a:t>sektora </a:t>
            </a:r>
            <a:r>
              <a:rPr lang="pl-PL" b="1" dirty="0" smtClean="0">
                <a:solidFill>
                  <a:schemeClr val="tx1"/>
                </a:solidFill>
              </a:rPr>
              <a:t>finansów publicznych w rozumieniu </a:t>
            </a:r>
            <a:r>
              <a:rPr lang="pl-PL" b="1" dirty="0">
                <a:solidFill>
                  <a:schemeClr val="tx1"/>
                </a:solidFill>
              </a:rPr>
              <a:t>przepisów o finansach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 publicznych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i dokonuje on </a:t>
            </a:r>
            <a:r>
              <a:rPr lang="pl-PL" dirty="0" smtClean="0">
                <a:solidFill>
                  <a:schemeClr val="tx1"/>
                </a:solidFill>
              </a:rPr>
              <a:t>wyboru </a:t>
            </a:r>
            <a:r>
              <a:rPr lang="pl-PL" dirty="0">
                <a:solidFill>
                  <a:schemeClr val="tx1"/>
                </a:solidFill>
              </a:rPr>
              <a:t>partnerów spośród podmiotów </a:t>
            </a:r>
            <a:r>
              <a:rPr lang="pl-PL" dirty="0" smtClean="0">
                <a:solidFill>
                  <a:schemeClr val="tx1"/>
                </a:solidFill>
              </a:rPr>
              <a:t>spoza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sektora </a:t>
            </a:r>
            <a:r>
              <a:rPr lang="pl-PL" dirty="0">
                <a:solidFill>
                  <a:schemeClr val="tx1"/>
                </a:solidFill>
              </a:rPr>
              <a:t>finansów publicznych </a:t>
            </a:r>
            <a:r>
              <a:rPr lang="pl-PL" dirty="0" smtClean="0">
                <a:solidFill>
                  <a:schemeClr val="tx1"/>
                </a:solidFill>
              </a:rPr>
              <a:t>- do wniosku należy załączyć dokumenty,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potwierdzające </a:t>
            </a:r>
            <a:r>
              <a:rPr lang="pl-PL" dirty="0">
                <a:solidFill>
                  <a:schemeClr val="tx1"/>
                </a:solidFill>
              </a:rPr>
              <a:t>przeprowadzenie procedury wyboru partnera z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zachowaniem </a:t>
            </a:r>
            <a:r>
              <a:rPr lang="pl-PL" dirty="0">
                <a:solidFill>
                  <a:schemeClr val="tx1"/>
                </a:solidFill>
              </a:rPr>
              <a:t>zasady przejrzystości i równego traktowania</a:t>
            </a:r>
            <a:r>
              <a:rPr lang="pl-PL" dirty="0" smtClean="0">
                <a:solidFill>
                  <a:schemeClr val="tx1"/>
                </a:solidFill>
              </a:rPr>
              <a:t>, w </a:t>
            </a:r>
            <a:r>
              <a:rPr lang="pl-PL" dirty="0">
                <a:solidFill>
                  <a:schemeClr val="tx1"/>
                </a:solidFill>
              </a:rPr>
              <a:t>szczególności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zgodnie </a:t>
            </a:r>
            <a:r>
              <a:rPr lang="pl-PL" dirty="0">
                <a:solidFill>
                  <a:schemeClr val="tx1"/>
                </a:solidFill>
              </a:rPr>
              <a:t>z </a:t>
            </a:r>
            <a:r>
              <a:rPr lang="pl-PL" dirty="0" smtClean="0">
                <a:solidFill>
                  <a:schemeClr val="tx1"/>
                </a:solidFill>
              </a:rPr>
              <a:t>zasadami </a:t>
            </a:r>
            <a:r>
              <a:rPr lang="pl-PL" dirty="0">
                <a:solidFill>
                  <a:schemeClr val="tx1"/>
                </a:solidFill>
              </a:rPr>
              <a:t>określonymi w art. 33 ust. 2 ustawy wdrożeniowej oraz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dokonanie </a:t>
            </a:r>
            <a:r>
              <a:rPr lang="pl-PL" dirty="0">
                <a:solidFill>
                  <a:schemeClr val="tx1"/>
                </a:solidFill>
              </a:rPr>
              <a:t>wyboru </a:t>
            </a:r>
            <a:r>
              <a:rPr lang="pl-PL" dirty="0" smtClean="0">
                <a:solidFill>
                  <a:schemeClr val="tx1"/>
                </a:solidFill>
              </a:rPr>
              <a:t>partnera </a:t>
            </a:r>
            <a:r>
              <a:rPr lang="pl-PL" dirty="0">
                <a:solidFill>
                  <a:schemeClr val="tx1"/>
                </a:solidFill>
              </a:rPr>
              <a:t>przed datą złożenia wniosku o </a:t>
            </a:r>
            <a:r>
              <a:rPr lang="pl-PL" dirty="0" smtClean="0">
                <a:solidFill>
                  <a:schemeClr val="tx1"/>
                </a:solidFill>
              </a:rPr>
              <a:t>dofinansowanie,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tj</a:t>
            </a:r>
            <a:r>
              <a:rPr lang="pl-PL" dirty="0">
                <a:solidFill>
                  <a:schemeClr val="tx1"/>
                </a:solidFill>
              </a:rPr>
              <a:t>. co najmniej następujące </a:t>
            </a:r>
            <a:r>
              <a:rPr lang="pl-PL" dirty="0" smtClean="0">
                <a:solidFill>
                  <a:schemeClr val="tx1"/>
                </a:solidFill>
              </a:rPr>
              <a:t>dokumenty: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 - wydruk </a:t>
            </a:r>
            <a:r>
              <a:rPr lang="pl-PL" dirty="0">
                <a:solidFill>
                  <a:schemeClr val="tx1"/>
                </a:solidFill>
              </a:rPr>
              <a:t>ogłoszenia otwartego naboru partnerów ze strony </a:t>
            </a:r>
            <a:r>
              <a:rPr lang="pl-PL" dirty="0" smtClean="0">
                <a:solidFill>
                  <a:schemeClr val="tx1"/>
                </a:solidFill>
              </a:rPr>
              <a:t>internetowej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Wnioskodawcy </a:t>
            </a:r>
            <a:r>
              <a:rPr lang="pl-PL" dirty="0">
                <a:solidFill>
                  <a:schemeClr val="tx1"/>
                </a:solidFill>
              </a:rPr>
              <a:t>lub wskazanie we wniosku o dofinansowanie </a:t>
            </a:r>
            <a:r>
              <a:rPr lang="pl-PL" dirty="0" smtClean="0">
                <a:solidFill>
                  <a:schemeClr val="tx1"/>
                </a:solidFill>
              </a:rPr>
              <a:t>linka, </a:t>
            </a:r>
            <a:r>
              <a:rPr lang="pl-PL" dirty="0">
                <a:solidFill>
                  <a:schemeClr val="tx1"/>
                </a:solidFill>
              </a:rPr>
              <a:t>pod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którym zamieszczono </a:t>
            </a:r>
            <a:r>
              <a:rPr lang="pl-PL" dirty="0">
                <a:solidFill>
                  <a:schemeClr val="tx1"/>
                </a:solidFill>
              </a:rPr>
              <a:t>ogłoszenie;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 - wydruk </a:t>
            </a:r>
            <a:r>
              <a:rPr lang="pl-PL" dirty="0">
                <a:solidFill>
                  <a:schemeClr val="tx1"/>
                </a:solidFill>
              </a:rPr>
              <a:t>informacji o podmiotach wybranych do pełnienia funkcji partnera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ze </a:t>
            </a:r>
            <a:r>
              <a:rPr lang="pl-PL" dirty="0">
                <a:solidFill>
                  <a:schemeClr val="tx1"/>
                </a:solidFill>
              </a:rPr>
              <a:t>strony </a:t>
            </a:r>
            <a:r>
              <a:rPr lang="pl-PL" dirty="0" smtClean="0">
                <a:solidFill>
                  <a:schemeClr val="tx1"/>
                </a:solidFill>
              </a:rPr>
              <a:t>internetowej </a:t>
            </a:r>
            <a:r>
              <a:rPr lang="pl-PL" dirty="0">
                <a:solidFill>
                  <a:schemeClr val="tx1"/>
                </a:solidFill>
              </a:rPr>
              <a:t>Wnioskodawcy lub wskazanie we wniosku o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dofinansowanie </a:t>
            </a:r>
            <a:r>
              <a:rPr lang="pl-PL" dirty="0">
                <a:solidFill>
                  <a:schemeClr val="tx1"/>
                </a:solidFill>
              </a:rPr>
              <a:t>linka, pod </a:t>
            </a:r>
            <a:r>
              <a:rPr lang="pl-PL" dirty="0" smtClean="0">
                <a:solidFill>
                  <a:schemeClr val="tx1"/>
                </a:solidFill>
              </a:rPr>
              <a:t>którym </a:t>
            </a:r>
            <a:r>
              <a:rPr lang="pl-PL" dirty="0">
                <a:solidFill>
                  <a:schemeClr val="tx1"/>
                </a:solidFill>
              </a:rPr>
              <a:t>zamieszczono informację;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- skan </a:t>
            </a:r>
            <a:r>
              <a:rPr lang="pl-PL" dirty="0">
                <a:solidFill>
                  <a:schemeClr val="tx1"/>
                </a:solidFill>
              </a:rPr>
              <a:t>potwierdzonej za zgodność z oryginałem wybranej oferty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sz="2000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endParaRPr lang="pl-PL" sz="1400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3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577483" y="1412776"/>
            <a:ext cx="8229600" cy="15841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</a:rPr>
              <a:t>	Błędy w zakresie kryteriów merytorycznych</a:t>
            </a:r>
            <a:endParaRPr lang="pl-P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577483" y="3717032"/>
            <a:ext cx="8229600" cy="20162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l-PL" sz="2400" i="1" dirty="0" smtClean="0">
                <a:solidFill>
                  <a:srgbClr val="008000"/>
                </a:solidFill>
              </a:rPr>
              <a:t>Nowość – o ile wskazano w danym kryterium:</a:t>
            </a:r>
            <a:r>
              <a:rPr lang="pl-PL" sz="2400" i="1" dirty="0" smtClean="0">
                <a:solidFill>
                  <a:srgbClr val="339933"/>
                </a:solidFill>
              </a:rPr>
              <a:t>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 zakresie kryterium, IOK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dopuszcza możliwość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skierowania projektu do etapu negocjacji w celu poprawy/uzupełnienia kwestii, wskazanych przez KOP.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1115616" y="206084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505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772816"/>
            <a:ext cx="8424936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Cel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 smtClean="0">
              <a:sym typeface="Wingdings 2"/>
            </a:endParaRPr>
          </a:p>
          <a:p>
            <a:pPr marL="0" indent="0">
              <a:buNone/>
            </a:pPr>
            <a:r>
              <a:rPr lang="pl-PL" sz="1800" dirty="0" smtClean="0">
                <a:sym typeface="Wingdings 2"/>
              </a:rPr>
              <a:t>        </a:t>
            </a:r>
            <a:r>
              <a:rPr lang="pl-PL" sz="1800" dirty="0" smtClean="0">
                <a:sym typeface="Wingdings 2"/>
              </a:rPr>
              <a:t>Cel </a:t>
            </a:r>
            <a:r>
              <a:rPr lang="pl-PL" sz="1800" dirty="0" smtClean="0">
                <a:sym typeface="Wingdings 2"/>
              </a:rPr>
              <a:t>jest niemierzalny, nieumiejscowiony w czasie, nie jest opisem stanu </a:t>
            </a:r>
            <a:r>
              <a:rPr lang="pl-PL" sz="1800" dirty="0" smtClean="0">
                <a:sym typeface="Wingdings 2"/>
              </a:rPr>
              <a:t> </a:t>
            </a:r>
            <a:br>
              <a:rPr lang="pl-PL" sz="1800" dirty="0" smtClean="0">
                <a:sym typeface="Wingdings 2"/>
              </a:rPr>
            </a:br>
            <a:r>
              <a:rPr lang="pl-PL" sz="1800" dirty="0" smtClean="0">
                <a:sym typeface="Wingdings 2"/>
              </a:rPr>
              <a:t>        docelowego</a:t>
            </a:r>
            <a:r>
              <a:rPr lang="pl-PL" sz="1800" dirty="0" smtClean="0">
                <a:sym typeface="Wingdings 2"/>
              </a:rPr>
              <a:t>,  </a:t>
            </a:r>
            <a:r>
              <a:rPr lang="pl-PL" sz="1800" i="1" dirty="0" smtClean="0">
                <a:sym typeface="Wingdings 2"/>
              </a:rPr>
              <a:t>np.: Zwiększenie liczby miejsc w edukacji przedszkolnej i </a:t>
            </a:r>
            <a:r>
              <a:rPr lang="pl-PL" sz="1800" i="1" dirty="0" smtClean="0">
                <a:sym typeface="Wingdings 2"/>
              </a:rPr>
              <a:t/>
            </a:r>
            <a:br>
              <a:rPr lang="pl-PL" sz="1800" i="1" dirty="0" smtClean="0">
                <a:sym typeface="Wingdings 2"/>
              </a:rPr>
            </a:br>
            <a:r>
              <a:rPr lang="pl-PL" sz="1800" i="1" dirty="0" smtClean="0">
                <a:sym typeface="Wingdings 2"/>
              </a:rPr>
              <a:t>        podniesienie </a:t>
            </a:r>
            <a:r>
              <a:rPr lang="pl-PL" sz="1800" i="1" dirty="0" smtClean="0">
                <a:sym typeface="Wingdings 2"/>
              </a:rPr>
              <a:t>kompetencji nauczycieli w ośrodku wychowania przedszkolnego.</a:t>
            </a:r>
          </a:p>
          <a:p>
            <a:pPr marL="0" indent="0" defTabSz="182563">
              <a:buNone/>
            </a:pPr>
            <a:r>
              <a:rPr lang="pl-PL" sz="2400" i="1" dirty="0" smtClean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068960"/>
            <a:ext cx="8496944" cy="324036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  <a:sym typeface="Wingdings 2"/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u="sng" dirty="0" smtClean="0">
                <a:solidFill>
                  <a:schemeClr val="tx1"/>
                </a:solidFill>
                <a:sym typeface="Wingdings 2"/>
              </a:rPr>
              <a:t>Cel powinien być: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-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konkretny,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-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mierzalny,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-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akceptowalny,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-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realistyczny,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-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umiejscowiony w czasie.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  <a:sym typeface="Wingdings 2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sym typeface="Wingdings 2"/>
              </a:rPr>
              <a:t> </a:t>
            </a:r>
            <a:r>
              <a:rPr lang="pl-PL" dirty="0" smtClean="0">
                <a:solidFill>
                  <a:schemeClr val="tx1"/>
                </a:solidFill>
                <a:sym typeface="Wingdings 2"/>
              </a:rPr>
              <a:t>       </a:t>
            </a:r>
            <a:r>
              <a:rPr lang="pl-PL" u="sng" dirty="0" smtClean="0">
                <a:solidFill>
                  <a:schemeClr val="tx1"/>
                </a:solidFill>
                <a:sym typeface="Wingdings 2"/>
              </a:rPr>
              <a:t>Na </a:t>
            </a:r>
            <a:r>
              <a:rPr lang="pl-PL" u="sng" dirty="0" smtClean="0">
                <a:solidFill>
                  <a:schemeClr val="tx1"/>
                </a:solidFill>
                <a:sym typeface="Wingdings 2"/>
              </a:rPr>
              <a:t>przykład: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Zwiększenie o 50 liczby miejsc w edukacji przedszkolnej i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</a:t>
            </a:r>
            <a:br>
              <a:rPr lang="pl-PL" i="1" dirty="0" smtClean="0">
                <a:solidFill>
                  <a:schemeClr val="tx1"/>
                </a:solidFill>
                <a:sym typeface="Wingdings 2"/>
              </a:rPr>
            </a:b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 podniesienie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kompetencji 5 nauczycieli (4 K, 1 M) w zakresie pedagogiki specjalnej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/>
            </a:r>
            <a:br>
              <a:rPr lang="pl-PL" i="1" dirty="0" smtClean="0">
                <a:solidFill>
                  <a:schemeClr val="tx1"/>
                </a:solidFill>
                <a:sym typeface="Wingdings 2"/>
              </a:rPr>
            </a:b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 w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Przedszkolu Publicznym nr 1 w Wałbrzychu w okresie od 01.03.2018 do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</a:t>
            </a:r>
            <a:br>
              <a:rPr lang="pl-PL" i="1" dirty="0" smtClean="0">
                <a:solidFill>
                  <a:schemeClr val="tx1"/>
                </a:solidFill>
                <a:sym typeface="Wingdings 2"/>
              </a:rPr>
            </a:br>
            <a:r>
              <a:rPr lang="pl-PL" i="1" dirty="0" smtClean="0">
                <a:solidFill>
                  <a:schemeClr val="tx1"/>
                </a:solidFill>
                <a:sym typeface="Wingdings 2"/>
              </a:rPr>
              <a:t>        28.02.2020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. </a:t>
            </a:r>
            <a:endParaRPr lang="pl-PL" i="1" dirty="0" smtClean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323528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5779" y="3789040"/>
            <a:ext cx="8229600" cy="273630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Należy podać konkretne, aktualne dane (z okresu </a:t>
            </a:r>
            <a:r>
              <a:rPr lang="pl-PL" sz="1500" u="sng" dirty="0" smtClean="0">
                <a:solidFill>
                  <a:schemeClr val="tx1"/>
                </a:solidFill>
              </a:rPr>
              <a:t>ostatnich 3 lat</a:t>
            </a:r>
            <a:r>
              <a:rPr lang="pl-PL" sz="1500" dirty="0" smtClean="0">
                <a:solidFill>
                  <a:schemeClr val="tx1"/>
                </a:solidFill>
              </a:rPr>
              <a:t> w stosunku do roku, </a:t>
            </a:r>
            <a:br>
              <a:rPr lang="pl-PL" sz="1500" dirty="0" smtClean="0">
                <a:solidFill>
                  <a:schemeClr val="tx1"/>
                </a:solidFill>
              </a:rPr>
            </a:br>
            <a:r>
              <a:rPr lang="pl-PL" sz="1500" dirty="0" smtClean="0">
                <a:solidFill>
                  <a:schemeClr val="tx1"/>
                </a:solidFill>
              </a:rPr>
              <a:t>w którym składany jest wniosek), pochodzące z wiarygodnych źródeł:</a:t>
            </a: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Dane zastane: dane z załącznika nr 5 do Regulaminu konkursu pn.: </a:t>
            </a:r>
            <a:r>
              <a:rPr lang="pl-PL" sz="1500" b="1" dirty="0" smtClean="0">
                <a:solidFill>
                  <a:schemeClr val="tx1"/>
                </a:solidFill>
              </a:rPr>
              <a:t>„Analiza na potrzeby kryteriów konkursowych w ramach RPO WD 2014-2020 – Oś 10 Edukacja (aktualizacja)”, opracowanego przez Instytut Rozwoju Terytorialnego</a:t>
            </a:r>
            <a:r>
              <a:rPr lang="pl-PL" sz="1500" dirty="0" smtClean="0">
                <a:solidFill>
                  <a:schemeClr val="tx1"/>
                </a:solidFill>
              </a:rPr>
              <a:t>.</a:t>
            </a:r>
            <a:r>
              <a:rPr lang="pl-PL" sz="1500" b="1" dirty="0" smtClean="0">
                <a:solidFill>
                  <a:schemeClr val="tx1"/>
                </a:solidFill>
              </a:rPr>
              <a:t> </a:t>
            </a:r>
            <a:r>
              <a:rPr lang="pl-PL" sz="1500" dirty="0" smtClean="0">
                <a:solidFill>
                  <a:schemeClr val="tx1"/>
                </a:solidFill>
              </a:rPr>
              <a:t>Dodatkowo:</a:t>
            </a:r>
            <a:r>
              <a:rPr lang="pl-PL" sz="1500" b="1" dirty="0" smtClean="0">
                <a:solidFill>
                  <a:schemeClr val="tx1"/>
                </a:solidFill>
              </a:rPr>
              <a:t> </a:t>
            </a:r>
            <a:r>
              <a:rPr lang="pl-PL" sz="1500" dirty="0" smtClean="0">
                <a:solidFill>
                  <a:schemeClr val="tx1"/>
                </a:solidFill>
              </a:rPr>
              <a:t>Bank Danych Lokalnych GUS, dane pozyskane z gminy/powiatu, dane z AKTUALNYCH dokumentów strategicznych gminy, powiatu, województwa;</a:t>
            </a:r>
            <a:endParaRPr lang="pl-PL" sz="1500" b="1" dirty="0" smtClean="0">
              <a:solidFill>
                <a:schemeClr val="tx1"/>
              </a:solidFill>
            </a:endParaRP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Badania własne, diagnozy: </a:t>
            </a:r>
            <a:r>
              <a:rPr lang="pl-PL" sz="1500" u="sng" dirty="0" smtClean="0">
                <a:solidFill>
                  <a:schemeClr val="tx1"/>
                </a:solidFill>
              </a:rPr>
              <a:t>INFORMACJA</a:t>
            </a:r>
            <a:r>
              <a:rPr lang="pl-PL" sz="1500" dirty="0" smtClean="0">
                <a:solidFill>
                  <a:schemeClr val="tx1"/>
                </a:solidFill>
              </a:rPr>
              <a:t>: kiedy przeprowadzone, jaka próba badawcza, jaką metodą, jakie wnioski, jeśli badania przeprowadzone metodami ilościowymi – prezentacja danych w formie liczbowej/procentowej.</a:t>
            </a: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227386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O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pisy problemów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lub potrzeb nie są poparte danymi;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są przytaczane, jednak bez wskazania ich źródeł;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 są aktualne; 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określają problemy na poziomie ogólnokrajowym (brak danych opisujących problem na obszarze objętym projektem);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W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przypadku przytaczania danych z badań własnych,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brak informacji na temat okresu i metodologii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przeprowadzonego</a:t>
            </a:r>
            <a:r>
              <a:rPr kumimoji="0" lang="pl-PL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badania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90261" y="143893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Zgodność z </a:t>
            </a:r>
            <a:r>
              <a:rPr lang="pl-PL" sz="3200" b="1" dirty="0" err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SzOOP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 oraz standardem usług </a:t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i katalogiem stawek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69166" y="1878698"/>
            <a:ext cx="8229600" cy="457463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b="1" dirty="0" smtClean="0">
                <a:solidFill>
                  <a:schemeClr val="accent2"/>
                </a:solidFill>
              </a:rPr>
              <a:t>Dla Typu A: </a:t>
            </a: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- Brak najważniejszych wniosków z przeprowadzonej diagnozy zapotrzebowania na nowe miejsca przedszkolne w pkt. 3.1.1 wniosku.</a:t>
            </a: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- Brak zobowiązania we wniosku do sfinansowania działalności bieżącej wyłącznie ze środków EFS lub ze środków dotacji z budżetu gminy w sytuacji korzystania z finansowania działalności bieżącej nowoutworzonych miejsc wychowania przedszkolnego.</a:t>
            </a:r>
            <a:endParaRPr lang="pl-PL" dirty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- Brak wyodrębnienia </a:t>
            </a:r>
            <a:r>
              <a:rPr lang="pl-PL" dirty="0">
                <a:solidFill>
                  <a:schemeClr val="tx1"/>
                </a:solidFill>
              </a:rPr>
              <a:t>w harmonogramie rzeczowo- finansowym realizacji projektu ETAPU działalności bieżącej nowoutworzonych miejsc wychowania przedszkolnego, uwzględniającego okres finansowania działalności bieżącej nowoutworzonych miejsc przedszkolnych. </a:t>
            </a: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r>
              <a:rPr lang="pl-PL" dirty="0" smtClean="0">
                <a:solidFill>
                  <a:schemeClr val="tx1"/>
                </a:solidFill>
              </a:rPr>
              <a:t>- Brak deklaracji</a:t>
            </a:r>
            <a:r>
              <a:rPr lang="pl-PL" dirty="0">
                <a:solidFill>
                  <a:schemeClr val="tx1"/>
                </a:solidFill>
              </a:rPr>
              <a:t>, dotyczącej okresu finansowania działalności bieżącej nowoutworzonych miejsc wychowania </a:t>
            </a:r>
            <a:r>
              <a:rPr lang="pl-PL" dirty="0" smtClean="0">
                <a:solidFill>
                  <a:schemeClr val="tx1"/>
                </a:solidFill>
              </a:rPr>
              <a:t>przedszkolnego u Wnioskodawców, </a:t>
            </a:r>
            <a:r>
              <a:rPr lang="pl-PL" dirty="0">
                <a:solidFill>
                  <a:schemeClr val="tx1"/>
                </a:solidFill>
              </a:rPr>
              <a:t>którzy planują finansowanie działalności bieżącej ze środków EFS przez okres do 12 </a:t>
            </a:r>
            <a:r>
              <a:rPr lang="pl-PL" dirty="0" smtClean="0">
                <a:solidFill>
                  <a:schemeClr val="tx1"/>
                </a:solidFill>
              </a:rPr>
              <a:t>miesięcy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611560" y="19068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6488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66198"/>
            <a:ext cx="8229600" cy="4587137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pl-PL" sz="1800" dirty="0" smtClean="0">
                <a:solidFill>
                  <a:srgbClr val="C0504D"/>
                </a:solidFill>
              </a:rPr>
              <a:t>	</a:t>
            </a:r>
            <a:r>
              <a:rPr lang="pl-PL" sz="1800" b="1" dirty="0" smtClean="0">
                <a:solidFill>
                  <a:srgbClr val="C0504D"/>
                </a:solidFill>
              </a:rPr>
              <a:t>Dla </a:t>
            </a:r>
            <a:r>
              <a:rPr lang="pl-PL" sz="1800" b="1" dirty="0">
                <a:solidFill>
                  <a:srgbClr val="C0504D"/>
                </a:solidFill>
              </a:rPr>
              <a:t>Typu B</a:t>
            </a:r>
            <a:r>
              <a:rPr lang="pl-PL" sz="1800" b="1" dirty="0" smtClean="0">
                <a:solidFill>
                  <a:srgbClr val="C0504D"/>
                </a:solidFill>
              </a:rPr>
              <a:t>: </a:t>
            </a:r>
            <a:endParaRPr lang="pl-PL" sz="1800" b="1" dirty="0">
              <a:solidFill>
                <a:srgbClr val="C0504D"/>
              </a:solidFill>
            </a:endParaRPr>
          </a:p>
          <a:p>
            <a:pPr lvl="1">
              <a:buFontTx/>
              <a:buChar char="-"/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Brak </a:t>
            </a:r>
            <a:r>
              <a:rPr lang="pl-PL" sz="1800" dirty="0">
                <a:solidFill>
                  <a:prstClr val="black"/>
                </a:solidFill>
              </a:rPr>
              <a:t>najważniejszych wniosków z przeprowadzonej </a:t>
            </a:r>
            <a:r>
              <a:rPr lang="pl-PL" sz="1800" i="1" dirty="0" smtClean="0"/>
              <a:t>Diagnozy </a:t>
            </a:r>
            <a:r>
              <a:rPr lang="pl-PL" sz="1800" i="1" dirty="0"/>
              <a:t>w zakresie zapotrzebowania na dodatkowe zajęcia </a:t>
            </a:r>
            <a:r>
              <a:rPr lang="pl-PL" sz="1800" dirty="0" smtClean="0"/>
              <a:t>w </a:t>
            </a:r>
            <a:r>
              <a:rPr lang="pl-PL" sz="1800" dirty="0"/>
              <a:t>opisie projektu </a:t>
            </a:r>
            <a:r>
              <a:rPr lang="pl-PL" sz="1800" dirty="0" smtClean="0"/>
              <a:t>i brak oświadczenia </a:t>
            </a:r>
            <a:r>
              <a:rPr lang="pl-PL" sz="1800" dirty="0"/>
              <a:t>Wnioskodawcy, że w/w Diagnoza została zatwierdzona przez organ </a:t>
            </a:r>
            <a:r>
              <a:rPr lang="pl-PL" sz="1800" dirty="0" smtClean="0"/>
              <a:t>prowadzący.</a:t>
            </a:r>
          </a:p>
          <a:p>
            <a:pPr lvl="1">
              <a:buFontTx/>
              <a:buChar char="-"/>
              <a:defRPr/>
            </a:pPr>
            <a:r>
              <a:rPr lang="pl-PL" sz="1800" dirty="0" smtClean="0">
                <a:solidFill>
                  <a:prstClr val="black"/>
                </a:solidFill>
              </a:rPr>
              <a:t>W </a:t>
            </a:r>
            <a:r>
              <a:rPr lang="pl-PL" sz="1800" dirty="0">
                <a:solidFill>
                  <a:prstClr val="black"/>
                </a:solidFill>
              </a:rPr>
              <a:t>przypadku, gdy dodatkowe zajęcia są adresowane do wszystkich dzieci danego </a:t>
            </a:r>
            <a:r>
              <a:rPr lang="pl-PL" sz="1800" dirty="0" smtClean="0">
                <a:solidFill>
                  <a:prstClr val="black"/>
                </a:solidFill>
              </a:rPr>
              <a:t>OWP, </a:t>
            </a:r>
            <a:r>
              <a:rPr lang="pl-PL" sz="1800" dirty="0" smtClean="0">
                <a:solidFill>
                  <a:prstClr val="black"/>
                </a:solidFill>
              </a:rPr>
              <a:t>niezależnie </a:t>
            </a:r>
            <a:r>
              <a:rPr lang="pl-PL" sz="1800" dirty="0">
                <a:solidFill>
                  <a:prstClr val="black"/>
                </a:solidFill>
              </a:rPr>
              <a:t>od liczby nowoutworzonych miejsc </a:t>
            </a:r>
            <a:r>
              <a:rPr lang="pl-PL" sz="1800" dirty="0" smtClean="0">
                <a:solidFill>
                  <a:prstClr val="black"/>
                </a:solidFill>
              </a:rPr>
              <a:t>przedszkolnych, brak oświadczenia Wnioskodawcy, że </a:t>
            </a:r>
            <a:r>
              <a:rPr lang="pl-PL" sz="1800" dirty="0">
                <a:solidFill>
                  <a:prstClr val="black"/>
                </a:solidFill>
              </a:rPr>
              <a:t>w analogicznym zakresie obszarowym co do treści i </a:t>
            </a:r>
            <a:r>
              <a:rPr lang="pl-PL" sz="1800" dirty="0" smtClean="0">
                <a:solidFill>
                  <a:prstClr val="black"/>
                </a:solidFill>
              </a:rPr>
              <a:t>odbiorców </a:t>
            </a:r>
            <a:r>
              <a:rPr lang="pl-PL" sz="1800" dirty="0">
                <a:solidFill>
                  <a:prstClr val="black"/>
                </a:solidFill>
              </a:rPr>
              <a:t>nie były finansowane od co najmniej 12 miesięcy poprzedzających złożenie wniosku o dofinansowanie projektu </a:t>
            </a:r>
            <a:r>
              <a:rPr lang="pl-PL" sz="1800" dirty="0" smtClean="0">
                <a:solidFill>
                  <a:prstClr val="black"/>
                </a:solidFill>
              </a:rPr>
              <a:t>(średniomiesięcznie).</a:t>
            </a:r>
          </a:p>
          <a:p>
            <a:pPr marL="457200" lvl="1" indent="0">
              <a:buNone/>
              <a:defRPr/>
            </a:pPr>
            <a:r>
              <a:rPr lang="pl-PL" sz="1800" dirty="0" smtClean="0">
                <a:solidFill>
                  <a:srgbClr val="C0504D"/>
                </a:solidFill>
              </a:rPr>
              <a:t>	</a:t>
            </a:r>
            <a:r>
              <a:rPr lang="pl-PL" sz="1800" b="1" dirty="0" smtClean="0">
                <a:solidFill>
                  <a:srgbClr val="C0504D"/>
                </a:solidFill>
              </a:rPr>
              <a:t>Dla </a:t>
            </a:r>
            <a:r>
              <a:rPr lang="pl-PL" sz="1800" b="1" dirty="0">
                <a:solidFill>
                  <a:srgbClr val="C0504D"/>
                </a:solidFill>
              </a:rPr>
              <a:t>Typu C</a:t>
            </a:r>
            <a:r>
              <a:rPr lang="pl-PL" sz="1800" b="1" dirty="0" smtClean="0">
                <a:solidFill>
                  <a:srgbClr val="C0504D"/>
                </a:solidFill>
              </a:rPr>
              <a:t>: </a:t>
            </a:r>
            <a:endParaRPr lang="pl-PL" sz="1800" b="1" dirty="0">
              <a:solidFill>
                <a:srgbClr val="C0504D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l-PL" sz="1800" dirty="0" smtClean="0">
                <a:solidFill>
                  <a:prstClr val="black"/>
                </a:solidFill>
              </a:rPr>
              <a:t>          -    Brak najważniejszych wniosków, wynikających </a:t>
            </a:r>
            <a:r>
              <a:rPr lang="pl-PL" sz="1800" dirty="0">
                <a:solidFill>
                  <a:prstClr val="black"/>
                </a:solidFill>
              </a:rPr>
              <a:t>z </a:t>
            </a:r>
            <a:r>
              <a:rPr lang="pl-PL" sz="1800" i="1" dirty="0">
                <a:solidFill>
                  <a:prstClr val="black"/>
                </a:solidFill>
              </a:rPr>
              <a:t>Diagnozy przygotowania </a:t>
            </a:r>
            <a:r>
              <a:rPr lang="pl-PL" sz="1800" i="1" dirty="0" smtClean="0">
                <a:solidFill>
                  <a:prstClr val="black"/>
                </a:solidFill>
              </a:rPr>
              <a:t/>
            </a:r>
            <a:br>
              <a:rPr lang="pl-PL" sz="1800" i="1" dirty="0" smtClean="0">
                <a:solidFill>
                  <a:prstClr val="black"/>
                </a:solidFill>
              </a:rPr>
            </a:br>
            <a:r>
              <a:rPr lang="pl-PL" sz="1800" i="1" dirty="0" smtClean="0">
                <a:solidFill>
                  <a:prstClr val="black"/>
                </a:solidFill>
              </a:rPr>
              <a:t>               nauczycieli </a:t>
            </a:r>
            <a:r>
              <a:rPr lang="pl-PL" sz="1800" i="1" dirty="0">
                <a:solidFill>
                  <a:prstClr val="black"/>
                </a:solidFill>
              </a:rPr>
              <a:t>do pracy z dziećmi w wieku </a:t>
            </a:r>
            <a:r>
              <a:rPr lang="pl-PL" sz="1800" i="1" dirty="0" smtClean="0">
                <a:solidFill>
                  <a:prstClr val="black"/>
                </a:solidFill>
              </a:rPr>
              <a:t>przedszkolnym</a:t>
            </a:r>
            <a:r>
              <a:rPr lang="pl-PL" sz="1800" dirty="0">
                <a:solidFill>
                  <a:prstClr val="black"/>
                </a:solidFill>
              </a:rPr>
              <a:t> </a:t>
            </a:r>
            <a:r>
              <a:rPr lang="pl-PL" sz="1800" dirty="0" smtClean="0">
                <a:solidFill>
                  <a:prstClr val="black"/>
                </a:solidFill>
              </a:rPr>
              <a:t>i oświadczenia  </a:t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       Wnioskodawcy</a:t>
            </a:r>
            <a:r>
              <a:rPr lang="pl-PL" sz="1800" dirty="0">
                <a:solidFill>
                  <a:prstClr val="black"/>
                </a:solidFill>
              </a:rPr>
              <a:t>, że w/w </a:t>
            </a:r>
            <a:r>
              <a:rPr lang="pl-PL" sz="1800" i="1" dirty="0">
                <a:solidFill>
                  <a:prstClr val="black"/>
                </a:solidFill>
              </a:rPr>
              <a:t>Diagnoza</a:t>
            </a:r>
            <a:r>
              <a:rPr lang="pl-PL" sz="1800" dirty="0">
                <a:solidFill>
                  <a:prstClr val="black"/>
                </a:solidFill>
              </a:rPr>
              <a:t> została zatwierdzona przez organ </a:t>
            </a:r>
            <a:r>
              <a:rPr lang="pl-PL" sz="1800" dirty="0" smtClean="0">
                <a:solidFill>
                  <a:prstClr val="black"/>
                </a:solidFill>
              </a:rPr>
              <a:t> </a:t>
            </a:r>
            <a:br>
              <a:rPr lang="pl-PL" sz="1800" dirty="0" smtClean="0">
                <a:solidFill>
                  <a:prstClr val="black"/>
                </a:solidFill>
              </a:rPr>
            </a:br>
            <a:r>
              <a:rPr lang="pl-PL" sz="1800" dirty="0" smtClean="0">
                <a:solidFill>
                  <a:prstClr val="black"/>
                </a:solidFill>
              </a:rPr>
              <a:t>               prowadzący OWP</a:t>
            </a:r>
            <a:r>
              <a:rPr lang="pl-PL" sz="1800" dirty="0">
                <a:solidFill>
                  <a:prstClr val="black"/>
                </a:solidFill>
              </a:rPr>
              <a:t>.</a:t>
            </a:r>
          </a:p>
          <a:p>
            <a:pPr lvl="1">
              <a:buFontTx/>
              <a:buChar char="-"/>
              <a:defRPr/>
            </a:pPr>
            <a:endParaRPr lang="pl-PL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Zgodność z </a:t>
            </a:r>
            <a:r>
              <a:rPr lang="pl-PL" sz="3200" b="1" dirty="0" err="1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SzOOP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 oraz standardem usług </a:t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i katalogiem stawek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66198"/>
            <a:ext cx="432854" cy="347502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517" y="5013176"/>
            <a:ext cx="432854" cy="347502"/>
          </a:xfrm>
          <a:prstGeom prst="rect">
            <a:avLst/>
          </a:prstGeom>
        </p:spPr>
      </p:pic>
      <p:sp>
        <p:nvSpPr>
          <p:cNvPr id="11" name="Prostokąt zaokrąglony 10"/>
          <p:cNvSpPr/>
          <p:nvPr/>
        </p:nvSpPr>
        <p:spPr>
          <a:xfrm>
            <a:off x="323528" y="1772816"/>
            <a:ext cx="8712968" cy="489891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9492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Zgodność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 </a:t>
            </a:r>
            <a:r>
              <a:rPr lang="pl-PL" sz="32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SzOOP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oraz standardem usług 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katalogiem stawek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507288" cy="4824536"/>
          </a:xfrm>
        </p:spPr>
        <p:txBody>
          <a:bodyPr/>
          <a:lstStyle/>
          <a:p>
            <a:pPr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b="1" dirty="0" smtClean="0">
              <a:solidFill>
                <a:srgbClr val="C00000"/>
              </a:solidFill>
            </a:endParaRPr>
          </a:p>
          <a:p>
            <a:pPr marL="0" lvl="1">
              <a:spcBef>
                <a:spcPts val="0"/>
              </a:spcBef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339933"/>
                </a:solidFill>
              </a:rPr>
              <a:t>TYP PROJEKTU A:</a:t>
            </a:r>
          </a:p>
          <a:p>
            <a:r>
              <a:rPr lang="pl-PL" sz="1600" dirty="0" smtClean="0"/>
              <a:t>Diagnoza zapotrzebowania na nowe miejsca przedszkolne – najważniejsze wnioski należy umieścić w pkt. 3.1.1 wniosku.</a:t>
            </a:r>
          </a:p>
          <a:p>
            <a:r>
              <a:rPr lang="pl-PL" sz="1600" dirty="0" smtClean="0"/>
              <a:t>Korzystanie z finansowania działalności bieżącej nowoutworzonych miejsc wychowania przedszkolnego obliguje organ prowadzący OWP </a:t>
            </a:r>
            <a:r>
              <a:rPr lang="pl-PL" sz="1600" u="sng" dirty="0" smtClean="0"/>
              <a:t>do złożenia zobowiązania we wniosku</a:t>
            </a:r>
            <a:r>
              <a:rPr lang="pl-PL" sz="1600" dirty="0" smtClean="0"/>
              <a:t> do sfinansowania działalności bieżącej wyłącznie ze środków EFS lub ze środków dotacji z budżetu gminy.</a:t>
            </a:r>
          </a:p>
          <a:p>
            <a:r>
              <a:rPr lang="pl-PL" sz="1600" dirty="0" smtClean="0"/>
              <a:t>Wnioskodawcy, którzy planują finansowanie działalności bieżącej ze środków EFS przez okres do 12 miesięcy, zobowiązani są do wyodrębnienia w harmonogramie rzeczowo- finansowym realizacji projektu ETAPU działalności bieżącej nowoutworzonych miejsc wychowania przedszkolnego, uwzględniającego okres finansowania działalności bieżącej nowoutworzonych miejsc przedszkolnych. </a:t>
            </a:r>
            <a:r>
              <a:rPr lang="pl-PL" sz="1600" b="1" dirty="0" smtClean="0"/>
              <a:t>Wnioskodawca zobowiązany jest do zawarcia deklaracji, dotyczącej okresu finansowania działalności bieżącej nowoutworzonych miejsc wychowania przedszkolnego.</a:t>
            </a:r>
          </a:p>
          <a:p>
            <a:endParaRPr lang="pl-PL" sz="1600" b="1" dirty="0" smtClean="0"/>
          </a:p>
          <a:p>
            <a:pPr>
              <a:buNone/>
            </a:pPr>
            <a:r>
              <a:rPr lang="pl-PL" sz="1600" b="1" i="1" dirty="0" smtClean="0">
                <a:solidFill>
                  <a:srgbClr val="339933"/>
                </a:solidFill>
              </a:rPr>
              <a:t>        Zapisy w tym zakresie muszą znaleźć się we wniosku o dofinansowanie.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43508" y="1772816"/>
            <a:ext cx="8856984" cy="489654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Zgodność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 </a:t>
            </a:r>
            <a:r>
              <a:rPr lang="pl-PL" sz="32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SzOOP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oraz standardem usług 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katalogiem stawek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339933"/>
                </a:solidFill>
              </a:rPr>
              <a:t>TYP PROJEKTU B (realizowany jako uzupełniający do typu A lub samodzielnie,  </a:t>
            </a:r>
            <a:br>
              <a:rPr lang="pl-PL" sz="1800" b="1" dirty="0" smtClean="0">
                <a:solidFill>
                  <a:srgbClr val="339933"/>
                </a:solidFill>
              </a:rPr>
            </a:br>
            <a:r>
              <a:rPr lang="pl-PL" sz="1800" b="1" dirty="0" smtClean="0">
                <a:solidFill>
                  <a:srgbClr val="339933"/>
                </a:solidFill>
              </a:rPr>
              <a:t>       jeśli wiodące wsparcie skierowane jest do dzieci z niepełnosprawnościami): </a:t>
            </a:r>
            <a:endParaRPr lang="pl-PL" sz="1800" b="1" dirty="0" smtClean="0">
              <a:solidFill>
                <a:srgbClr val="FF0000"/>
              </a:solidFill>
            </a:endParaRPr>
          </a:p>
          <a:p>
            <a:r>
              <a:rPr lang="pl-PL" sz="1800" dirty="0" smtClean="0"/>
              <a:t>Najważniejsze wnioski wynikające z </a:t>
            </a:r>
            <a:r>
              <a:rPr lang="pl-PL" sz="1800" i="1" dirty="0" smtClean="0"/>
              <a:t>Diagnozy w zakresie zapotrzebowania na dodatkowe zajęcia </a:t>
            </a:r>
            <a:r>
              <a:rPr lang="pl-PL" sz="1800" dirty="0" smtClean="0"/>
              <a:t>powinny być zawarte w opisie projektu wraz z oświadczeniem Wnioskodawcy, że w/</a:t>
            </a:r>
            <a:r>
              <a:rPr lang="pl-PL" sz="1800" dirty="0" err="1" smtClean="0"/>
              <a:t>w</a:t>
            </a:r>
            <a:r>
              <a:rPr lang="pl-PL" sz="1800" dirty="0" smtClean="0"/>
              <a:t> </a:t>
            </a:r>
            <a:r>
              <a:rPr lang="pl-PL" sz="1800" i="1" dirty="0" smtClean="0"/>
              <a:t>Diagnoza</a:t>
            </a:r>
            <a:r>
              <a:rPr lang="pl-PL" sz="1800" dirty="0" smtClean="0"/>
              <a:t> została zatwierdzona przez organ prowadzący.</a:t>
            </a:r>
          </a:p>
          <a:p>
            <a:r>
              <a:rPr lang="pl-PL" sz="1800" dirty="0" smtClean="0"/>
              <a:t>W przypadku realizacji dodatkowych zajęć dla wszystkich dzieci danego OWP, niezależnie od liczby nowoutworzonych miejsc przedszkolnych, we wniosku należy zawrzeć oświadczenie, że w analogicznym zakresie obszarowym co do treści i odbiorców, zajęcia nie były finansowane od co najmniej 12 miesięcy poprzedzających złożenie wniosku o dofinansowanie projektu (średniomiesięcznie).</a:t>
            </a:r>
          </a:p>
          <a:p>
            <a:endParaRPr lang="pl-PL" sz="1800" dirty="0"/>
          </a:p>
          <a:p>
            <a:pPr marL="0" indent="0">
              <a:buNone/>
            </a:pPr>
            <a:r>
              <a:rPr lang="pl-PL" sz="1800" b="1" i="1" dirty="0" smtClean="0">
                <a:solidFill>
                  <a:srgbClr val="339933"/>
                </a:solidFill>
              </a:rPr>
              <a:t>       Zapisy </a:t>
            </a:r>
            <a:r>
              <a:rPr lang="pl-PL" sz="1800" b="1" i="1" dirty="0">
                <a:solidFill>
                  <a:srgbClr val="339933"/>
                </a:solidFill>
              </a:rPr>
              <a:t>w tym zakresie muszą znaleźć się we wniosku o dofinansowanie.</a:t>
            </a:r>
          </a:p>
          <a:p>
            <a:endParaRPr lang="pl-PL" sz="1800" dirty="0" smtClean="0"/>
          </a:p>
        </p:txBody>
      </p:sp>
      <p:sp>
        <p:nvSpPr>
          <p:cNvPr id="6" name="Prostokąt zaokrąglony 5"/>
          <p:cNvSpPr/>
          <p:nvPr/>
        </p:nvSpPr>
        <p:spPr>
          <a:xfrm>
            <a:off x="395536" y="1844823"/>
            <a:ext cx="8352928" cy="428133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Od czego zacząć?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Zgodność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 </a:t>
            </a:r>
            <a:r>
              <a:rPr lang="pl-PL" sz="32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SzOOP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oraz standardem usług 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katalogiem stawek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376264"/>
          </a:xfrm>
        </p:spPr>
        <p:txBody>
          <a:bodyPr/>
          <a:lstStyle/>
          <a:p>
            <a:pPr mar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339933"/>
                </a:solidFill>
              </a:rPr>
              <a:t>TYP PROJEKTU C (realizowany jako uzupełniający, nie może stanowić wiodącego  </a:t>
            </a:r>
            <a:br>
              <a:rPr lang="pl-PL" sz="1800" b="1" dirty="0" smtClean="0">
                <a:solidFill>
                  <a:srgbClr val="339933"/>
                </a:solidFill>
              </a:rPr>
            </a:br>
            <a:r>
              <a:rPr lang="pl-PL" sz="1800" b="1" dirty="0" smtClean="0">
                <a:solidFill>
                  <a:srgbClr val="339933"/>
                </a:solidFill>
              </a:rPr>
              <a:t>       wsparcia):</a:t>
            </a:r>
            <a:endParaRPr lang="pl-PL" sz="1800" b="1" dirty="0" smtClean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</a:pPr>
            <a:r>
              <a:rPr lang="pl-PL" sz="1800" dirty="0" smtClean="0"/>
              <a:t>Najważniejsze wnioski wynikające z </a:t>
            </a:r>
            <a:r>
              <a:rPr lang="pl-PL" sz="1800" i="1" dirty="0" smtClean="0"/>
              <a:t>Diagnozy przygotowania nauczycieli do pracy </a:t>
            </a:r>
            <a:br>
              <a:rPr lang="pl-PL" sz="1800" i="1" dirty="0" smtClean="0"/>
            </a:br>
            <a:r>
              <a:rPr lang="pl-PL" sz="1800" i="1" dirty="0" smtClean="0"/>
              <a:t>       z dziećmi w wieku przedszkolnym</a:t>
            </a:r>
            <a:r>
              <a:rPr lang="pl-PL" sz="1800" dirty="0" smtClean="0"/>
              <a:t>, powinny być zawarte w opisie projektu wraz </a:t>
            </a:r>
            <a:br>
              <a:rPr lang="pl-PL" sz="1800" dirty="0" smtClean="0"/>
            </a:br>
            <a:r>
              <a:rPr lang="pl-PL" sz="1800" dirty="0" smtClean="0"/>
              <a:t>       z oświadczeniem Wnioskodawcy, że w/w Diagnoza została zatwierdzona przez  </a:t>
            </a:r>
            <a:br>
              <a:rPr lang="pl-PL" sz="1800" dirty="0" smtClean="0"/>
            </a:br>
            <a:r>
              <a:rPr lang="pl-PL" sz="1800" dirty="0" smtClean="0"/>
              <a:t>       organ prowadzący OWP.</a:t>
            </a:r>
          </a:p>
          <a:p>
            <a:pPr marL="0">
              <a:spcBef>
                <a:spcPts val="0"/>
              </a:spcBef>
            </a:pPr>
            <a:endParaRPr lang="pl-PL" sz="18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800" b="1" i="1" dirty="0" smtClean="0">
                <a:solidFill>
                  <a:srgbClr val="339933"/>
                </a:solidFill>
              </a:rPr>
              <a:t>       Zapisy </a:t>
            </a:r>
            <a:r>
              <a:rPr lang="pl-PL" sz="1800" b="1" i="1" dirty="0">
                <a:solidFill>
                  <a:srgbClr val="339933"/>
                </a:solidFill>
              </a:rPr>
              <a:t>w tym zakresie muszą znaleźć się we wniosku o dofinansowanie.</a:t>
            </a:r>
          </a:p>
          <a:p>
            <a:pPr marL="0">
              <a:spcBef>
                <a:spcPts val="0"/>
              </a:spcBef>
            </a:pPr>
            <a:endParaRPr lang="pl-PL" sz="1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23528" y="1916832"/>
            <a:ext cx="8280920" cy="280831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obligatoryjne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 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7420"/>
            <a:ext cx="8229600" cy="179756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dirty="0" smtClean="0">
                <a:solidFill>
                  <a:schemeClr val="tx1"/>
                </a:solidFill>
              </a:rPr>
              <a:t>Brak wszystkich wskaźników obligatoryjnych dla konkursu, adekwatnych do planowanych zadań.</a:t>
            </a:r>
          </a:p>
          <a:p>
            <a:pPr lvl="1"/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Wybór wskaźników obligatoryjnych z innych działań.</a:t>
            </a:r>
          </a:p>
          <a:p>
            <a:pPr lvl="1"/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Brak wszystkich wskaźników z listy WLWK.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402227"/>
            <a:ext cx="8229600" cy="3267133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Wskaźniki </a:t>
            </a:r>
            <a:r>
              <a:rPr lang="pl-PL" dirty="0">
                <a:solidFill>
                  <a:schemeClr val="tx1"/>
                </a:solidFill>
              </a:rPr>
              <a:t>obligatoryjne dla </a:t>
            </a:r>
            <a:r>
              <a:rPr lang="pl-PL" dirty="0" smtClean="0">
                <a:solidFill>
                  <a:schemeClr val="tx1"/>
                </a:solidFill>
              </a:rPr>
              <a:t>konkursu </a:t>
            </a:r>
            <a:r>
              <a:rPr lang="pl-PL" dirty="0">
                <a:solidFill>
                  <a:schemeClr val="tx1"/>
                </a:solidFill>
              </a:rPr>
              <a:t>znajdują się w </a:t>
            </a:r>
            <a:r>
              <a:rPr lang="pl-PL" dirty="0" smtClean="0">
                <a:solidFill>
                  <a:schemeClr val="tx1"/>
                </a:solidFill>
              </a:rPr>
              <a:t>załączniku nr 2 </a:t>
            </a:r>
            <a:r>
              <a:rPr lang="pl-PL" dirty="0">
                <a:solidFill>
                  <a:schemeClr val="tx1"/>
                </a:solidFill>
              </a:rPr>
              <a:t>do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Regulaminu pn.: „Lista wskaźników na poziomie projektu dla Działania 10.1”. </a:t>
            </a:r>
            <a:endParaRPr lang="pl-PL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Wskaźniki obligatoryjne (z listy) należy wybierać jedynie spośród tych, które są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wskazane w Regulaminie konkursu, pomimo </a:t>
            </a:r>
            <a:r>
              <a:rPr lang="pl-PL" dirty="0">
                <a:solidFill>
                  <a:schemeClr val="tx1"/>
                </a:solidFill>
              </a:rPr>
              <a:t>technicznej możliwości </a:t>
            </a:r>
            <a:r>
              <a:rPr lang="pl-PL" dirty="0" smtClean="0">
                <a:solidFill>
                  <a:schemeClr val="tx1"/>
                </a:solidFill>
              </a:rPr>
              <a:t>wyboru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 SOWA </a:t>
            </a:r>
            <a:r>
              <a:rPr lang="pl-PL" dirty="0">
                <a:solidFill>
                  <a:schemeClr val="tx1"/>
                </a:solidFill>
              </a:rPr>
              <a:t>wskaźników kluczowych z innych </a:t>
            </a:r>
            <a:r>
              <a:rPr lang="pl-PL" dirty="0" smtClean="0">
                <a:solidFill>
                  <a:schemeClr val="tx1"/>
                </a:solidFill>
              </a:rPr>
              <a:t>działań. </a:t>
            </a:r>
          </a:p>
          <a:p>
            <a:r>
              <a:rPr lang="pl-PL" b="1" dirty="0" smtClean="0">
                <a:solidFill>
                  <a:schemeClr val="tx1"/>
                </a:solidFill>
              </a:rPr>
              <a:t>       </a:t>
            </a:r>
            <a:r>
              <a:rPr lang="pl-PL" b="1" u="sng" dirty="0" smtClean="0">
                <a:solidFill>
                  <a:schemeClr val="tx1"/>
                </a:solidFill>
              </a:rPr>
              <a:t>NIE NALEŻY wybierać wskaźników kluczowych z innych działań.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Wskaźniki z listy WLWK – należy wskazać </a:t>
            </a:r>
            <a:r>
              <a:rPr lang="pl-PL" b="1" u="sng" dirty="0" smtClean="0">
                <a:solidFill>
                  <a:schemeClr val="tx1"/>
                </a:solidFill>
              </a:rPr>
              <a:t>wszystkie</a:t>
            </a:r>
            <a:r>
              <a:rPr lang="pl-PL" u="sng" dirty="0" smtClean="0">
                <a:solidFill>
                  <a:schemeClr val="tx1"/>
                </a:solidFill>
              </a:rPr>
              <a:t>,</a:t>
            </a:r>
            <a:r>
              <a:rPr lang="pl-PL" dirty="0" smtClean="0">
                <a:solidFill>
                  <a:schemeClr val="tx1"/>
                </a:solidFill>
              </a:rPr>
              <a:t> nawet, jeśli w projekcie nie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są planowane działania, którym one odpowiadają (wówczas należy wpisać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wartość: 0).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55373" y="15833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projektowe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43400"/>
            <a:ext cx="8229600" cy="31257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Brak </a:t>
            </a:r>
            <a:r>
              <a:rPr lang="pl-PL" dirty="0">
                <a:solidFill>
                  <a:schemeClr val="tx1"/>
                </a:solidFill>
              </a:rPr>
              <a:t>wskaźników </a:t>
            </a:r>
            <a:r>
              <a:rPr lang="pl-PL" b="1" dirty="0" smtClean="0">
                <a:solidFill>
                  <a:schemeClr val="tx1"/>
                </a:solidFill>
              </a:rPr>
              <a:t>projektowych</a:t>
            </a:r>
            <a:r>
              <a:rPr lang="pl-PL" dirty="0" smtClean="0">
                <a:solidFill>
                  <a:schemeClr val="tx1"/>
                </a:solidFill>
              </a:rPr>
              <a:t>, umożliwiających monitoring postępu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rzeczowego w projekcie, zwłaszcza w przypadku </a:t>
            </a:r>
            <a:r>
              <a:rPr lang="pl-PL" b="1" dirty="0" smtClean="0">
                <a:solidFill>
                  <a:schemeClr val="tx1"/>
                </a:solidFill>
              </a:rPr>
              <a:t>projektów rozliczanych 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     ryczałtowo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eaLnBrk="1" fontAlgn="t" hangingPunct="1">
              <a:defRPr/>
            </a:pPr>
            <a:r>
              <a:rPr lang="pl-PL" sz="1200" b="1" dirty="0" smtClean="0">
                <a:solidFill>
                  <a:schemeClr val="tx1"/>
                </a:solidFill>
              </a:rPr>
              <a:t/>
            </a:r>
            <a:br>
              <a:rPr lang="pl-PL" sz="1200" b="1" dirty="0" smtClean="0">
                <a:solidFill>
                  <a:schemeClr val="tx1"/>
                </a:solidFill>
              </a:rPr>
            </a:br>
            <a:r>
              <a:rPr lang="pl-PL" sz="1200" b="1" dirty="0" smtClean="0">
                <a:solidFill>
                  <a:schemeClr val="tx1"/>
                </a:solidFill>
              </a:rPr>
              <a:t>        </a:t>
            </a:r>
            <a:r>
              <a:rPr lang="pl-PL" dirty="0" smtClean="0">
                <a:solidFill>
                  <a:schemeClr val="tx1"/>
                </a:solidFill>
              </a:rPr>
              <a:t>Niewłaściwe dokumenty, potwierdzające rozliczenie kwot ryczałtowych,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np. </a:t>
            </a:r>
            <a:r>
              <a:rPr lang="pl-PL" b="1" dirty="0" smtClean="0">
                <a:solidFill>
                  <a:schemeClr val="tx1"/>
                </a:solidFill>
              </a:rPr>
              <a:t>faktury, rachunki</a:t>
            </a:r>
            <a:r>
              <a:rPr lang="pl-PL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 eaLnBrk="1" fontAlgn="t" hangingPunct="1">
              <a:defRPr/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Nazwa i </a:t>
            </a:r>
            <a:r>
              <a:rPr lang="pl-PL" dirty="0">
                <a:solidFill>
                  <a:schemeClr val="tx1"/>
                </a:solidFill>
              </a:rPr>
              <a:t>definicja wskaźników </a:t>
            </a:r>
            <a:r>
              <a:rPr lang="pl-PL" dirty="0" smtClean="0">
                <a:solidFill>
                  <a:schemeClr val="tx1"/>
                </a:solidFill>
              </a:rPr>
              <a:t>projektowych pokrywa się z nazwami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i definicjami </a:t>
            </a:r>
            <a:r>
              <a:rPr lang="pl-PL" dirty="0">
                <a:solidFill>
                  <a:schemeClr val="tx1"/>
                </a:solidFill>
              </a:rPr>
              <a:t>wskaźników </a:t>
            </a:r>
            <a:r>
              <a:rPr lang="pl-PL" dirty="0" smtClean="0">
                <a:solidFill>
                  <a:schemeClr val="tx1"/>
                </a:solidFill>
              </a:rPr>
              <a:t>kluczowych.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1560" y="191683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Wskaźniki projektowe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 przypadku projektów rozliczanych ryczałtowo, należy utworzyć wskaźniki</a:t>
            </a:r>
          </a:p>
          <a:p>
            <a:pPr>
              <a:buClr>
                <a:srgbClr val="008000"/>
              </a:buClr>
              <a:buSzPct val="200000"/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       projektowe, adekwatne do specyficznych zadań planowanych w projekcie, pozwalające na monitorowanie postępu rzeczowego oraz rozliczanie środków w projekcie, np. liczba godzin poszczególnych zajęć, liczba szkoleń, liczba dzieci z niepełnosprawnością, biorących udział w projekcie, liczba szkoleń dla nauczycieli itd.</a:t>
            </a:r>
          </a:p>
          <a:p>
            <a:pPr>
              <a:buClr>
                <a:srgbClr val="008000"/>
              </a:buClr>
              <a:buSzPct val="200000"/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       Przy rozliczaniu kwot ryczałtowych należy podać dokumenty, które odnoszą się do konkretnego wskaźnika, tj. takie, na podstawie których będą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rozliczane środki, np. listy obecności, protokoły z odbytych zajęć, wpis do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księgi inwentarzowej przedszkola itp. (podanie jednego dokumentu może być niewystarczające).</a:t>
            </a:r>
          </a:p>
          <a:p>
            <a:pPr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       Wskaźniki projektowe nie powinny powielać wskaźników kluczowych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z działania 10.1 oraz z innych działań.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- SPÓJNOŚĆ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700808"/>
            <a:ext cx="8373616" cy="165618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           Brak spójności pomiędzy wskaźnikami w poszczególnych częściach wniosku: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sz="1600" dirty="0" smtClean="0">
                <a:solidFill>
                  <a:schemeClr val="tx1"/>
                </a:solidFill>
              </a:rPr>
              <a:t>  </a:t>
            </a:r>
            <a:r>
              <a:rPr lang="pl-PL" sz="1600" b="1" dirty="0" smtClean="0">
                <a:solidFill>
                  <a:schemeClr val="tx1"/>
                </a:solidFill>
              </a:rPr>
              <a:t> - w pkt. 3.1.2 </a:t>
            </a:r>
            <a:r>
              <a:rPr lang="pl-PL" sz="1600" dirty="0" smtClean="0">
                <a:solidFill>
                  <a:schemeClr val="tx1"/>
                </a:solidFill>
              </a:rPr>
              <a:t>CEL SZCZEGÓŁOWY OSI PRIORYTETOWEJ I WSKAŹNIKI REALIZACJI CELU,</a:t>
            </a:r>
          </a:p>
          <a:p>
            <a:pPr lvl="1"/>
            <a:r>
              <a:rPr lang="pl-PL" sz="1600" dirty="0" smtClean="0">
                <a:solidFill>
                  <a:schemeClr val="tx1"/>
                </a:solidFill>
              </a:rPr>
              <a:t>   </a:t>
            </a:r>
            <a:r>
              <a:rPr lang="pl-PL" sz="1600" b="1" dirty="0" smtClean="0">
                <a:solidFill>
                  <a:schemeClr val="tx1"/>
                </a:solidFill>
              </a:rPr>
              <a:t>- w pkt. 4.1.</a:t>
            </a:r>
            <a:r>
              <a:rPr lang="pl-PL" sz="1600" dirty="0" smtClean="0">
                <a:solidFill>
                  <a:schemeClr val="tx1"/>
                </a:solidFill>
              </a:rPr>
              <a:t> ZADANIA,</a:t>
            </a:r>
          </a:p>
          <a:p>
            <a:pPr lvl="1"/>
            <a:r>
              <a:rPr lang="pl-PL" sz="1600" b="1" dirty="0" smtClean="0">
                <a:solidFill>
                  <a:schemeClr val="tx1"/>
                </a:solidFill>
              </a:rPr>
              <a:t>   - w pkt. 4.2. </a:t>
            </a:r>
            <a:r>
              <a:rPr lang="pl-PL" sz="1600" dirty="0" smtClean="0">
                <a:solidFill>
                  <a:schemeClr val="tx1"/>
                </a:solidFill>
              </a:rPr>
              <a:t>KWOTY RYCZAŁTOWE (jeśli dotyczy).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3528" y="3640162"/>
            <a:ext cx="8373616" cy="25971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Wskaźniki w </a:t>
            </a:r>
            <a:r>
              <a:rPr lang="pl-PL" u="sng" dirty="0" smtClean="0">
                <a:solidFill>
                  <a:schemeClr val="tx1"/>
                </a:solidFill>
              </a:rPr>
              <a:t>każdej</a:t>
            </a:r>
            <a:r>
              <a:rPr lang="pl-PL" dirty="0" smtClean="0">
                <a:solidFill>
                  <a:schemeClr val="tx1"/>
                </a:solidFill>
              </a:rPr>
              <a:t> części wniosku muszą być spójne.</a:t>
            </a:r>
          </a:p>
          <a:p>
            <a:pPr>
              <a:buClr>
                <a:srgbClr val="008000"/>
              </a:buClr>
              <a:buSzPct val="200000"/>
            </a:pP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 Wszystkie wskaźniki przedstawione w punkcie 3.1.2 muszą zostać przypisane do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zadań – pkt 4.1 (odpowiednio).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      W </a:t>
            </a:r>
            <a:r>
              <a:rPr lang="pl-PL" dirty="0">
                <a:solidFill>
                  <a:schemeClr val="tx1"/>
                </a:solidFill>
              </a:rPr>
              <a:t>przypadku, gdy projekt będzie rozliczany jedynie za pomocą kwot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ryczałtowych</a:t>
            </a:r>
            <a:r>
              <a:rPr lang="pl-PL" dirty="0">
                <a:solidFill>
                  <a:schemeClr val="tx1"/>
                </a:solidFill>
              </a:rPr>
              <a:t>, zaleca się, aby wszystkie </a:t>
            </a:r>
            <a:r>
              <a:rPr lang="pl-PL" dirty="0" smtClean="0">
                <a:solidFill>
                  <a:schemeClr val="tx1"/>
                </a:solidFill>
              </a:rPr>
              <a:t>wskaźniki, </a:t>
            </a:r>
            <a:r>
              <a:rPr lang="pl-PL" dirty="0">
                <a:solidFill>
                  <a:schemeClr val="tx1"/>
                </a:solidFill>
              </a:rPr>
              <a:t>wskazane w pkt. </a:t>
            </a:r>
            <a:r>
              <a:rPr lang="pl-PL" dirty="0" smtClean="0">
                <a:solidFill>
                  <a:schemeClr val="tx1"/>
                </a:solidFill>
              </a:rPr>
              <a:t>4.1, </a:t>
            </a:r>
            <a:r>
              <a:rPr lang="pl-PL" dirty="0">
                <a:solidFill>
                  <a:schemeClr val="tx1"/>
                </a:solidFill>
              </a:rPr>
              <a:t>zostały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uwzględnione </a:t>
            </a:r>
            <a:r>
              <a:rPr lang="pl-PL" dirty="0">
                <a:solidFill>
                  <a:schemeClr val="tx1"/>
                </a:solidFill>
              </a:rPr>
              <a:t>w pkt. 4.2 i stanowiły podstawę do rozliczenia </a:t>
            </a:r>
            <a:r>
              <a:rPr lang="pl-PL" dirty="0" smtClean="0">
                <a:solidFill>
                  <a:schemeClr val="tx1"/>
                </a:solidFill>
              </a:rPr>
              <a:t>poszczególnych kwot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ryczałtowych</a:t>
            </a:r>
            <a:r>
              <a:rPr lang="pl-PL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7" name="Mnożenie 6"/>
          <p:cNvSpPr/>
          <p:nvPr/>
        </p:nvSpPr>
        <p:spPr>
          <a:xfrm>
            <a:off x="467544" y="188781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-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2694"/>
            <a:ext cx="8229600" cy="200831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Nieodpowiednia częstotliwość pomiaru, np. w przypadku wskaźników produktu: tylko na końcu realizacji projektu. </a:t>
            </a:r>
            <a:endParaRPr lang="pl-PL" dirty="0" smtClean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Nieprawidłowo dobrane źródła pomiaru/weryfikacji wskaźników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lvl="1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właściwych źródeł pomiaru/weryfikacji wskaźników przy kwotach ryczałtowych (pkt. 4.2 </a:t>
            </a:r>
            <a:r>
              <a:rPr lang="pl-PL" dirty="0" smtClean="0">
                <a:solidFill>
                  <a:schemeClr val="tx1"/>
                </a:solidFill>
              </a:rPr>
              <a:t>wniosku o dofinansowanie).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645024"/>
            <a:ext cx="8229600" cy="223224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Wymagana częstotliwość pomiaru wskaźników produktu i rezultatu jest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każdorazowo określona w załączniku nr 2 do Regulaminu konkursu pn.: „Lista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wskaźników na poziomie projektu dla Działania 10.1”. 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      Należy dobierać dokumenty tak, aby możliwa była weryfikacja osiągnięcia        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konkretnego wskaźnika. 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7544" y="15567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</p:txBody>
      </p:sp>
      <p:sp>
        <p:nvSpPr>
          <p:cNvPr id="6" name="Prostokąt zaokrąglony 5"/>
          <p:cNvSpPr/>
          <p:nvPr/>
        </p:nvSpPr>
        <p:spPr>
          <a:xfrm>
            <a:off x="454662" y="1831534"/>
            <a:ext cx="8280920" cy="87738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   Przekraczanie limitów, określonych w SZOOP RPO WD oraz w Regulaminie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konkursu.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0342" y="2924944"/>
            <a:ext cx="8280920" cy="194421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- 10% wartości środków unijnych na </a:t>
            </a:r>
            <a:r>
              <a:rPr lang="pl-PL" b="1" dirty="0" smtClean="0">
                <a:solidFill>
                  <a:schemeClr val="tx1"/>
                </a:solidFill>
              </a:rPr>
              <a:t>cross-</a:t>
            </a:r>
            <a:r>
              <a:rPr lang="pl-PL" b="1" dirty="0" err="1" smtClean="0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- 30% wartości projektu łącznie na </a:t>
            </a:r>
            <a:r>
              <a:rPr lang="pl-PL" b="1" dirty="0" smtClean="0">
                <a:solidFill>
                  <a:schemeClr val="tx1"/>
                </a:solidFill>
              </a:rPr>
              <a:t>cross-financing i środki trwałe (powyżej 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        3 500 zł netto)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</a:p>
          <a:p>
            <a:pPr eaLnBrk="1" fontAlgn="t" hangingPunct="1">
              <a:defRPr/>
            </a:pPr>
            <a:r>
              <a:rPr lang="pl-PL" b="1" dirty="0" smtClean="0">
                <a:solidFill>
                  <a:schemeClr val="tx1"/>
                </a:solidFill>
              </a:rPr>
              <a:t>       </a:t>
            </a:r>
            <a:r>
              <a:rPr lang="pl-PL" dirty="0" smtClean="0">
                <a:solidFill>
                  <a:schemeClr val="tx1"/>
                </a:solidFill>
              </a:rPr>
              <a:t>- 30% kosztów bezpośrednich projektu – wydatki na zajęcia dodatkowe (nie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dotyczy zajęć skierowanych do dzieci z niepełnosprawnościami).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7544" y="183817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 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</a:t>
            </a:r>
            <a:r>
              <a:rPr lang="pl-PL" dirty="0" smtClean="0">
                <a:solidFill>
                  <a:schemeClr val="tx1"/>
                </a:solidFill>
              </a:rPr>
              <a:t>Brak </a:t>
            </a:r>
            <a:r>
              <a:rPr lang="pl-PL" dirty="0" smtClean="0">
                <a:solidFill>
                  <a:schemeClr val="tx1"/>
                </a:solidFill>
              </a:rPr>
              <a:t>uzasadnienia wydatków w ramach </a:t>
            </a:r>
            <a:r>
              <a:rPr lang="pl-PL" dirty="0" err="1" smtClean="0">
                <a:solidFill>
                  <a:schemeClr val="tx1"/>
                </a:solidFill>
              </a:rPr>
              <a:t>cross-financingu</a:t>
            </a:r>
            <a:r>
              <a:rPr lang="pl-PL" dirty="0" smtClean="0">
                <a:solidFill>
                  <a:schemeClr val="tx1"/>
                </a:solidFill>
              </a:rPr>
              <a:t> oraz środków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</a:t>
            </a:r>
            <a:r>
              <a:rPr lang="pl-PL" dirty="0" smtClean="0">
                <a:solidFill>
                  <a:schemeClr val="tx1"/>
                </a:solidFill>
              </a:rPr>
              <a:t>trwałych </a:t>
            </a:r>
            <a:r>
              <a:rPr lang="pl-PL" dirty="0" smtClean="0">
                <a:solidFill>
                  <a:schemeClr val="tx1"/>
                </a:solidFill>
              </a:rPr>
              <a:t>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 </a:t>
            </a:r>
            <a:r>
              <a:rPr lang="pl-PL" dirty="0" smtClean="0">
                <a:solidFill>
                  <a:schemeClr val="tx1"/>
                </a:solidFill>
              </a:rPr>
              <a:t>Błędnie </a:t>
            </a:r>
            <a:r>
              <a:rPr lang="pl-PL" dirty="0" smtClean="0">
                <a:solidFill>
                  <a:schemeClr val="tx1"/>
                </a:solidFill>
              </a:rPr>
              <a:t>oznaczony cross-financing lub środki trwałe.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40968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Uzasadnienie dla wydatków planowanych do poniesienia w ramach cross-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</a:t>
            </a:r>
            <a:r>
              <a:rPr lang="pl-PL" dirty="0" err="1" smtClean="0">
                <a:solidFill>
                  <a:schemeClr val="tx1"/>
                </a:solidFill>
              </a:rPr>
              <a:t>financingu</a:t>
            </a:r>
            <a:r>
              <a:rPr lang="pl-PL" dirty="0" smtClean="0">
                <a:solidFill>
                  <a:schemeClr val="tx1"/>
                </a:solidFill>
              </a:rPr>
              <a:t> oraz środków trwałych powinno znaleźć się we wniosku w części „</a:t>
            </a:r>
            <a:r>
              <a:rPr lang="pl-PL" b="1" dirty="0" smtClean="0">
                <a:solidFill>
                  <a:schemeClr val="tx1"/>
                </a:solidFill>
              </a:rPr>
              <a:t>UZASADNIENIE WYDATKÓW” w pkt. 7.2 i 7.3.</a:t>
            </a:r>
          </a:p>
          <a:p>
            <a:pPr marL="0" lvl="1">
              <a:buFont typeface="Arial" pitchFamily="34" charset="0"/>
              <a:buChar char="•"/>
            </a:pPr>
            <a:endParaRPr lang="pl-PL" b="1" dirty="0" smtClean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Cross-financing i środki trwałe zdefiniowane są dokładnie w załączniku nr 4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do Regulaminu konkursu pn.: „Standardy </a:t>
            </a:r>
            <a:r>
              <a:rPr lang="pl-PL" dirty="0">
                <a:solidFill>
                  <a:schemeClr val="tx1"/>
                </a:solidFill>
              </a:rPr>
              <a:t>realizacji </a:t>
            </a:r>
            <a:r>
              <a:rPr lang="pl-PL" dirty="0" smtClean="0">
                <a:solidFill>
                  <a:schemeClr val="tx1"/>
                </a:solidFill>
              </a:rPr>
              <a:t>wybranych form </a:t>
            </a:r>
            <a:r>
              <a:rPr lang="pl-PL" dirty="0">
                <a:solidFill>
                  <a:schemeClr val="tx1"/>
                </a:solidFill>
              </a:rPr>
              <a:t>wsparcia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 ramach </a:t>
            </a:r>
            <a:r>
              <a:rPr lang="pl-PL" dirty="0">
                <a:solidFill>
                  <a:schemeClr val="tx1"/>
                </a:solidFill>
              </a:rPr>
              <a:t>Działania </a:t>
            </a:r>
            <a:r>
              <a:rPr lang="pl-PL" dirty="0" smtClean="0">
                <a:solidFill>
                  <a:schemeClr val="tx1"/>
                </a:solidFill>
              </a:rPr>
              <a:t>10.1 </a:t>
            </a:r>
            <a:r>
              <a:rPr lang="pl-PL" dirty="0">
                <a:solidFill>
                  <a:schemeClr val="tx1"/>
                </a:solidFill>
              </a:rPr>
              <a:t>RPO WD 2014-2020”. </a:t>
            </a:r>
          </a:p>
          <a:p>
            <a:pPr marL="0" lvl="1">
              <a:buFont typeface="Arial" pitchFamily="34" charset="0"/>
              <a:buChar char="•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Należy </a:t>
            </a:r>
            <a:r>
              <a:rPr lang="pl-PL" dirty="0">
                <a:solidFill>
                  <a:schemeClr val="tx1"/>
                </a:solidFill>
              </a:rPr>
              <a:t>pamiętać, że w budżecie oznacza się jako środki trwałe jedynie wydatki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o </a:t>
            </a:r>
            <a:r>
              <a:rPr lang="pl-PL" dirty="0">
                <a:solidFill>
                  <a:schemeClr val="tx1"/>
                </a:solidFill>
              </a:rPr>
              <a:t>wartości jednostkowej </a:t>
            </a:r>
            <a:r>
              <a:rPr lang="pl-PL" b="1" dirty="0">
                <a:solidFill>
                  <a:schemeClr val="tx1"/>
                </a:solidFill>
              </a:rPr>
              <a:t>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nożenie 6"/>
          <p:cNvSpPr/>
          <p:nvPr/>
        </p:nvSpPr>
        <p:spPr>
          <a:xfrm>
            <a:off x="611560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513892" y="1633662"/>
            <a:ext cx="8183252" cy="17953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</a:t>
            </a:r>
            <a:r>
              <a:rPr lang="pl-PL" dirty="0" smtClean="0">
                <a:solidFill>
                  <a:schemeClr val="tx1"/>
                </a:solidFill>
              </a:rPr>
              <a:t>Nieprawidłowe </a:t>
            </a:r>
            <a:r>
              <a:rPr lang="pl-PL" dirty="0" smtClean="0">
                <a:solidFill>
                  <a:schemeClr val="tx1"/>
                </a:solidFill>
              </a:rPr>
              <a:t>oznaczenie wkładu własnego (publicznego lub prywatnego),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 smtClean="0">
                <a:solidFill>
                  <a:schemeClr val="tx1"/>
                </a:solidFill>
              </a:rPr>
              <a:t>tym niepieniężnego.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           </a:t>
            </a:r>
            <a:r>
              <a:rPr lang="pl-PL" dirty="0" smtClean="0">
                <a:solidFill>
                  <a:schemeClr val="tx1"/>
                </a:solidFill>
              </a:rPr>
              <a:t>Brak </a:t>
            </a:r>
            <a:r>
              <a:rPr lang="pl-PL" dirty="0" smtClean="0">
                <a:solidFill>
                  <a:schemeClr val="tx1"/>
                </a:solidFill>
              </a:rPr>
              <a:t>uzasadnienia, dotyczącego wkładu własnego </a:t>
            </a:r>
            <a:r>
              <a:rPr lang="pl-PL" dirty="0">
                <a:solidFill>
                  <a:schemeClr val="tx1"/>
                </a:solidFill>
              </a:rPr>
              <a:t>oraz metodologii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</a:t>
            </a:r>
            <a:r>
              <a:rPr lang="pl-PL" dirty="0" smtClean="0">
                <a:solidFill>
                  <a:schemeClr val="tx1"/>
                </a:solidFill>
              </a:rPr>
              <a:t>wyliczenia </a:t>
            </a:r>
            <a:r>
              <a:rPr lang="pl-PL" dirty="0">
                <a:solidFill>
                  <a:schemeClr val="tx1"/>
                </a:solidFill>
              </a:rPr>
              <a:t>wkładu własnego niepieniężnego w </a:t>
            </a:r>
            <a:r>
              <a:rPr lang="pl-PL" dirty="0" smtClean="0">
                <a:solidFill>
                  <a:schemeClr val="tx1"/>
                </a:solidFill>
              </a:rPr>
              <a:t>pkt. 7.4 wniosku.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01008"/>
            <a:ext cx="8229600" cy="316835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budżecie </a:t>
            </a:r>
            <a:r>
              <a:rPr lang="pl-PL" dirty="0" smtClean="0">
                <a:solidFill>
                  <a:schemeClr val="tx1"/>
                </a:solidFill>
              </a:rPr>
              <a:t>szczegółowym, </a:t>
            </a:r>
            <a:r>
              <a:rPr lang="pl-PL" dirty="0">
                <a:solidFill>
                  <a:schemeClr val="tx1"/>
                </a:solidFill>
              </a:rPr>
              <a:t>przy pozycjach </a:t>
            </a:r>
            <a:r>
              <a:rPr lang="pl-PL" dirty="0" smtClean="0">
                <a:solidFill>
                  <a:schemeClr val="tx1"/>
                </a:solidFill>
              </a:rPr>
              <a:t>budżetowych, </a:t>
            </a:r>
            <a:r>
              <a:rPr lang="pl-PL" dirty="0">
                <a:solidFill>
                  <a:schemeClr val="tx1"/>
                </a:solidFill>
              </a:rPr>
              <a:t>zawierających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wydatki w </a:t>
            </a:r>
            <a:r>
              <a:rPr lang="pl-PL" dirty="0">
                <a:solidFill>
                  <a:schemeClr val="tx1"/>
                </a:solidFill>
              </a:rPr>
              <a:t>ramach wkładu </a:t>
            </a:r>
            <a:r>
              <a:rPr lang="pl-PL" dirty="0" smtClean="0">
                <a:solidFill>
                  <a:schemeClr val="tx1"/>
                </a:solidFill>
              </a:rPr>
              <a:t>własnego, </a:t>
            </a:r>
            <a:r>
              <a:rPr lang="pl-PL" dirty="0">
                <a:solidFill>
                  <a:schemeClr val="tx1"/>
                </a:solidFill>
              </a:rPr>
              <a:t>należy odpowiednio określić, czy jest to </a:t>
            </a:r>
            <a:r>
              <a:rPr lang="pl-PL" dirty="0" smtClean="0">
                <a:solidFill>
                  <a:schemeClr val="tx1"/>
                </a:solidFill>
              </a:rPr>
              <a:t>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wkład publiczny </a:t>
            </a:r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dirty="0" smtClean="0">
                <a:solidFill>
                  <a:schemeClr val="tx1"/>
                </a:solidFill>
              </a:rPr>
              <a:t>prywatny.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Wszystkie wydatki, </a:t>
            </a:r>
            <a:r>
              <a:rPr lang="pl-PL" dirty="0">
                <a:solidFill>
                  <a:schemeClr val="tx1"/>
                </a:solidFill>
              </a:rPr>
              <a:t>wnoszone w projekcie jako wkład własny </a:t>
            </a:r>
            <a:r>
              <a:rPr lang="pl-PL" dirty="0" smtClean="0">
                <a:solidFill>
                  <a:schemeClr val="tx1"/>
                </a:solidFill>
              </a:rPr>
              <a:t>niepieniężny,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należy </a:t>
            </a:r>
            <a:r>
              <a:rPr lang="pl-PL" dirty="0">
                <a:solidFill>
                  <a:schemeClr val="tx1"/>
                </a:solidFill>
              </a:rPr>
              <a:t>oznaczyć odpowiednio w polu wyboru (tzw. „</a:t>
            </a:r>
            <a:r>
              <a:rPr lang="pl-PL" dirty="0" err="1">
                <a:solidFill>
                  <a:schemeClr val="tx1"/>
                </a:solidFill>
              </a:rPr>
              <a:t>checkbox</a:t>
            </a:r>
            <a:r>
              <a:rPr lang="pl-PL" dirty="0" smtClean="0">
                <a:solidFill>
                  <a:schemeClr val="tx1"/>
                </a:solidFill>
              </a:rPr>
              <a:t>”) dopiero po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wybraniu opcji wkład własny publiczny lub prywatny.</a:t>
            </a:r>
            <a:endParaRPr lang="pl-PL" dirty="0">
              <a:solidFill>
                <a:schemeClr val="tx1"/>
              </a:solidFill>
            </a:endParaRPr>
          </a:p>
          <a:p>
            <a:pPr marL="0" lvl="1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       W </a:t>
            </a:r>
            <a:r>
              <a:rPr lang="pl-PL" dirty="0">
                <a:solidFill>
                  <a:schemeClr val="tx1"/>
                </a:solidFill>
              </a:rPr>
              <a:t>punkcie 7.4 </a:t>
            </a:r>
            <a:r>
              <a:rPr lang="pl-PL" dirty="0" smtClean="0">
                <a:solidFill>
                  <a:schemeClr val="tx1"/>
                </a:solidFill>
              </a:rPr>
              <a:t>wniosku należy </a:t>
            </a:r>
            <a:r>
              <a:rPr lang="pl-PL" dirty="0">
                <a:solidFill>
                  <a:schemeClr val="tx1"/>
                </a:solidFill>
              </a:rPr>
              <a:t>opisać wydatki w ramach wkładu własnego,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a także wyjaśnić</a:t>
            </a:r>
            <a:r>
              <a:rPr lang="pl-PL" dirty="0">
                <a:solidFill>
                  <a:schemeClr val="tx1"/>
                </a:solidFill>
              </a:rPr>
              <a:t>, w jaki </a:t>
            </a:r>
            <a:r>
              <a:rPr lang="pl-PL" dirty="0" smtClean="0">
                <a:solidFill>
                  <a:schemeClr val="tx1"/>
                </a:solidFill>
              </a:rPr>
              <a:t>sposób </a:t>
            </a:r>
            <a:r>
              <a:rPr lang="pl-PL" dirty="0">
                <a:solidFill>
                  <a:schemeClr val="tx1"/>
                </a:solidFill>
              </a:rPr>
              <a:t>Wnioskodawca dokonał jego wyceny. </a:t>
            </a:r>
          </a:p>
        </p:txBody>
      </p:sp>
      <p:sp>
        <p:nvSpPr>
          <p:cNvPr id="7" name="Mnożenie 6"/>
          <p:cNvSpPr/>
          <p:nvPr/>
        </p:nvSpPr>
        <p:spPr>
          <a:xfrm>
            <a:off x="611560" y="177281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 – Wkład własny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0356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</a:t>
            </a:r>
            <a:r>
              <a:rPr lang="pl-PL" sz="1600" i="1" dirty="0" smtClean="0"/>
              <a:t>wolontariacie – „</a:t>
            </a:r>
            <a:r>
              <a:rPr lang="pl-PL" sz="1600" dirty="0" smtClean="0"/>
              <a:t>Wytyczne w zakresie kwalifikowalności wydatków (…)”</a:t>
            </a:r>
            <a:endParaRPr lang="pl-PL" sz="16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</a:t>
            </a:r>
            <a:r>
              <a:rPr lang="pl-PL" sz="2000" b="1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wnieść wkład niepieniężny</a:t>
            </a: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</a:t>
            </a:r>
            <a:r>
              <a:rPr lang="pl-PL" sz="1600" dirty="0" smtClean="0"/>
              <a:t>kład niepieniężny stanowi część </a:t>
            </a:r>
            <a:r>
              <a:rPr lang="pl-PL" sz="1600" dirty="0"/>
              <a:t>lub całość wkładu </a:t>
            </a:r>
            <a:r>
              <a:rPr lang="pl-PL" sz="1600" dirty="0" smtClean="0"/>
              <a:t>własnego prywatnego lub publicznego.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</a:t>
            </a:r>
            <a:r>
              <a:rPr lang="pl-PL" sz="1600" dirty="0" smtClean="0"/>
              <a:t>artość </a:t>
            </a:r>
            <a:r>
              <a:rPr lang="pl-PL" sz="1600" dirty="0"/>
              <a:t>wkładu niepieniężnego jest potwierdzona </a:t>
            </a:r>
            <a:r>
              <a:rPr lang="pl-PL" sz="1600" dirty="0" smtClean="0"/>
              <a:t>dokumentami – opis metodologii jego  wyliczenia należy ująć w pkt 7.4 wniosku o dofinansowanie.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</a:t>
            </a:r>
            <a:r>
              <a:rPr lang="pl-PL" sz="1600" dirty="0" smtClean="0"/>
              <a:t>ała </a:t>
            </a:r>
            <a:r>
              <a:rPr lang="pl-PL" sz="1600" dirty="0"/>
              <a:t>wartość </a:t>
            </a:r>
            <a:r>
              <a:rPr lang="pl-PL" sz="1600" dirty="0" smtClean="0"/>
              <a:t>wydatku, wykazanego w ramach wkładu niepieniężnego, musi </a:t>
            </a:r>
            <a:r>
              <a:rPr lang="pl-PL" sz="1600" dirty="0"/>
              <a:t>stanowić wkład </a:t>
            </a:r>
            <a:r>
              <a:rPr lang="pl-PL" sz="1600" dirty="0" smtClean="0"/>
              <a:t>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 smtClean="0"/>
              <a:t>Koszty użytkowania sal podczas zajęć (metodologia wyliczenia kosztów, stawkę </a:t>
            </a:r>
            <a:r>
              <a:rPr lang="pl-PL" sz="1600" dirty="0"/>
              <a:t>może określać np. cennik danej instytucji</a:t>
            </a:r>
            <a:r>
              <a:rPr lang="pl-PL" sz="1600" dirty="0" smtClean="0"/>
              <a:t>).</a:t>
            </a:r>
          </a:p>
          <a:p>
            <a:pPr marL="554038" lvl="1">
              <a:buFontTx/>
              <a:buChar char="-"/>
            </a:pPr>
            <a:r>
              <a:rPr lang="pl-PL" sz="1600" dirty="0" smtClean="0"/>
              <a:t>Koszty </a:t>
            </a:r>
            <a:r>
              <a:rPr lang="pl-PL" sz="1600" dirty="0"/>
              <a:t>eksploatacji </a:t>
            </a:r>
            <a:r>
              <a:rPr lang="pl-PL" sz="1600" dirty="0" smtClean="0"/>
              <a:t>wyposażenia </a:t>
            </a:r>
            <a:r>
              <a:rPr lang="pl-PL" sz="1600" dirty="0"/>
              <a:t>technicznego sal Wnioskodawcy do realizacji zajęć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</a:t>
            </a:r>
            <a:r>
              <a:rPr lang="pl-PL" sz="1600" dirty="0" smtClean="0"/>
              <a:t>projektu </a:t>
            </a:r>
            <a:r>
              <a:rPr lang="pl-PL" sz="1600" dirty="0"/>
              <a:t>(metodologia wyliczenia </a:t>
            </a:r>
            <a:r>
              <a:rPr lang="pl-PL" sz="1600" dirty="0" smtClean="0"/>
              <a:t>kosztów).</a:t>
            </a:r>
            <a:endParaRPr lang="pl-PL" sz="1600" dirty="0"/>
          </a:p>
          <a:p>
            <a:pPr marL="554038" lvl="1">
              <a:buFontTx/>
              <a:buChar char="-"/>
            </a:pPr>
            <a:r>
              <a:rPr lang="pl-PL" sz="1600" dirty="0" smtClean="0"/>
              <a:t>Praca wolontariuszy.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556792"/>
            <a:ext cx="8352928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2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827584" y="2204864"/>
            <a:ext cx="75609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3645024"/>
            <a:ext cx="84976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wypełniania wniosku o dofinansowanie projektu EFS w ramach Regionalnego Programu Operacyjnego Województwa Dolnośląskiego </a:t>
            </a:r>
            <a:br>
              <a:rPr lang="pl-PL" altLang="pl-PL" b="1" dirty="0"/>
            </a:br>
            <a:r>
              <a:rPr lang="pl-PL" altLang="pl-PL" b="1" dirty="0"/>
              <a:t>2014 – 2020 </a:t>
            </a:r>
            <a:r>
              <a:rPr lang="pl-PL" altLang="pl-PL" b="1" dirty="0" smtClean="0"/>
              <a:t>(wersja </a:t>
            </a:r>
            <a:r>
              <a:rPr lang="pl-PL" altLang="pl-PL" b="1" dirty="0"/>
              <a:t>1.4 z dnia 12 października 2017 r</a:t>
            </a:r>
            <a:r>
              <a:rPr lang="pl-PL" altLang="pl-PL" b="1" dirty="0" smtClean="0"/>
              <a:t>., obowiązująca </a:t>
            </a:r>
            <a:r>
              <a:rPr lang="pl-PL" altLang="pl-PL" b="1" dirty="0"/>
              <a:t>we wszystkich konkursach ogłoszonych w ramach Osi Priorytetowych 8, 9 i 10 RPO WD </a:t>
            </a:r>
            <a:r>
              <a:rPr lang="pl-PL" altLang="pl-PL" b="1" dirty="0" smtClean="0"/>
              <a:t/>
            </a:r>
            <a:br>
              <a:rPr lang="pl-PL" altLang="pl-PL" b="1" dirty="0" smtClean="0"/>
            </a:br>
            <a:r>
              <a:rPr lang="pl-PL" altLang="pl-PL" b="1" dirty="0" smtClean="0"/>
              <a:t>po dniu 2 </a:t>
            </a:r>
            <a:r>
              <a:rPr lang="pl-PL" altLang="pl-PL" b="1" dirty="0"/>
              <a:t>września 2017 r</a:t>
            </a:r>
            <a:r>
              <a:rPr lang="pl-PL" altLang="pl-PL" b="1" dirty="0" smtClean="0"/>
              <a:t>.) </a:t>
            </a:r>
            <a:endParaRPr lang="pl-PL" alt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1619672" y="5301208"/>
            <a:ext cx="662473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i="1" dirty="0" smtClean="0">
                <a:solidFill>
                  <a:srgbClr val="C00000"/>
                </a:solidFill>
                <a:hlinkClick r:id="rId4"/>
              </a:rPr>
              <a:t>www.generator-efs.dolnyslask.pl</a:t>
            </a:r>
            <a:r>
              <a:rPr lang="pl-PL" sz="2800" b="1" i="1" dirty="0" smtClean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76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201622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        </a:t>
            </a:r>
            <a:r>
              <a:rPr lang="pl-PL" dirty="0" smtClean="0">
                <a:solidFill>
                  <a:schemeClr val="tx1"/>
                </a:solidFill>
              </a:rPr>
              <a:t>Brak </a:t>
            </a:r>
            <a:r>
              <a:rPr lang="pl-PL" dirty="0" smtClean="0">
                <a:solidFill>
                  <a:schemeClr val="tx1"/>
                </a:solidFill>
              </a:rPr>
              <a:t>uzasadnienia wydatków w ramach usług zleconych.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        </a:t>
            </a:r>
            <a:r>
              <a:rPr lang="pl-PL" dirty="0" smtClean="0">
                <a:solidFill>
                  <a:schemeClr val="tx1"/>
                </a:solidFill>
              </a:rPr>
              <a:t>Brak </a:t>
            </a:r>
            <a:r>
              <a:rPr lang="pl-PL" dirty="0" smtClean="0">
                <a:solidFill>
                  <a:schemeClr val="tx1"/>
                </a:solidFill>
              </a:rPr>
              <a:t>zaznaczenia w budżecie kolumny „zadanie zlecone” przy wydatkach </a:t>
            </a:r>
            <a:r>
              <a:rPr lang="pl-PL" dirty="0" smtClean="0">
                <a:solidFill>
                  <a:schemeClr val="tx1"/>
                </a:solidFill>
              </a:rPr>
              <a:t>                 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             będących </a:t>
            </a:r>
            <a:r>
              <a:rPr lang="pl-PL" dirty="0" smtClean="0">
                <a:solidFill>
                  <a:schemeClr val="tx1"/>
                </a:solidFill>
              </a:rPr>
              <a:t>„usługą zleconą” 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sz="1600" i="1" dirty="0" smtClean="0">
                <a:solidFill>
                  <a:schemeClr val="tx1"/>
                </a:solidFill>
              </a:rPr>
              <a:t> </a:t>
            </a:r>
            <a:r>
              <a:rPr lang="pl-PL" sz="1600" i="1" dirty="0" smtClean="0">
                <a:solidFill>
                  <a:schemeClr val="tx1"/>
                </a:solidFill>
              </a:rPr>
              <a:t>                </a:t>
            </a:r>
            <a:r>
              <a:rPr lang="pl-PL" sz="1600" i="1" dirty="0" smtClean="0">
                <a:solidFill>
                  <a:schemeClr val="tx1"/>
                </a:solidFill>
              </a:rPr>
              <a:t>(</a:t>
            </a:r>
            <a:r>
              <a:rPr lang="pl-PL" sz="1600" i="1" dirty="0" smtClean="0">
                <a:solidFill>
                  <a:schemeClr val="tx1"/>
                </a:solidFill>
              </a:rPr>
              <a:t>do czasu zmiany nazwy etykiety w systemie).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645023"/>
            <a:ext cx="8136904" cy="288031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punkcie </a:t>
            </a:r>
            <a:r>
              <a:rPr lang="pl-PL" dirty="0" smtClean="0">
                <a:solidFill>
                  <a:schemeClr val="tx1"/>
                </a:solidFill>
              </a:rPr>
              <a:t>7.1 wniosku pn.: „Zadania zlecone w projekcie” (w instrukcji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wypełniania wniosku: „Usługa zlecona”) należy rozpisać wydatki, wchodzące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 w skład usług zleconych.</a:t>
            </a: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Do </a:t>
            </a:r>
            <a:r>
              <a:rPr lang="pl-PL" dirty="0">
                <a:solidFill>
                  <a:schemeClr val="tx1"/>
                </a:solidFill>
              </a:rPr>
              <a:t>czasu zmiany w SOWA etykiety „zadania zlecone” na „usługi zlecone”,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wypełniając </a:t>
            </a:r>
            <a:r>
              <a:rPr lang="pl-PL" dirty="0">
                <a:solidFill>
                  <a:schemeClr val="tx1"/>
                </a:solidFill>
              </a:rPr>
              <a:t>wniosek o dofinansowanie projektu, należy zaznaczyć pole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„</a:t>
            </a:r>
            <a:r>
              <a:rPr lang="pl-PL" dirty="0">
                <a:solidFill>
                  <a:schemeClr val="tx1"/>
                </a:solidFill>
              </a:rPr>
              <a:t>zadania zlecone</a:t>
            </a:r>
            <a:r>
              <a:rPr lang="pl-PL" dirty="0" smtClean="0">
                <a:solidFill>
                  <a:schemeClr val="tx1"/>
                </a:solidFill>
              </a:rPr>
              <a:t>”.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4602" y="2509527"/>
            <a:ext cx="4270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5212"/>
            <a:ext cx="8229600" cy="1143000"/>
          </a:xfrm>
        </p:spPr>
        <p:txBody>
          <a:bodyPr/>
          <a:lstStyle/>
          <a:p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</a:t>
            </a:r>
            <a:r>
              <a:rPr lang="pl-PL" sz="1800" dirty="0" smtClean="0">
                <a:solidFill>
                  <a:schemeClr val="tx1"/>
                </a:solidFill>
              </a:rPr>
              <a:t> Brak </a:t>
            </a:r>
            <a:r>
              <a:rPr lang="pl-PL" sz="1800" dirty="0" smtClean="0">
                <a:solidFill>
                  <a:schemeClr val="tx1"/>
                </a:solidFill>
              </a:rPr>
              <a:t>wskazania formy zatrudnienia osób prowadzących zajęcia dodatkowe.</a:t>
            </a:r>
          </a:p>
          <a:p>
            <a:pPr eaLnBrk="1" fontAlgn="t" hangingPunct="1">
              <a:buNone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 Brak informacji na temat składu kompletu/zestawu. </a:t>
            </a:r>
          </a:p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</a:t>
            </a:r>
          </a:p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             Brak uzasadnienia wszystkich wydatków w pkt. 7.11, w przypadku                          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      projektów ryczałtowych.</a:t>
            </a:r>
          </a:p>
        </p:txBody>
      </p:sp>
      <p:sp>
        <p:nvSpPr>
          <p:cNvPr id="7" name="Mnożenie 6"/>
          <p:cNvSpPr/>
          <p:nvPr/>
        </p:nvSpPr>
        <p:spPr>
          <a:xfrm>
            <a:off x="798141" y="167682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798141" y="234426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Mnożenie 8"/>
          <p:cNvSpPr/>
          <p:nvPr/>
        </p:nvSpPr>
        <p:spPr>
          <a:xfrm>
            <a:off x="798141" y="301171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439" y="767138"/>
            <a:ext cx="8229600" cy="1143000"/>
          </a:xfrm>
        </p:spPr>
        <p:txBody>
          <a:bodyPr/>
          <a:lstStyle/>
          <a:p>
            <a:r>
              <a:rPr lang="pl-PL" sz="3200" b="1" dirty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Budżet projektu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60039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Należy wskazać formę </a:t>
            </a:r>
            <a:r>
              <a:rPr lang="pl-PL" sz="1800" dirty="0">
                <a:solidFill>
                  <a:schemeClr val="tx1"/>
                </a:solidFill>
              </a:rPr>
              <a:t>zatrudnienia osób prowadzących zajęcia dodatkowe</a:t>
            </a:r>
            <a:r>
              <a:rPr lang="pl-PL" sz="1800" dirty="0" smtClean="0">
                <a:solidFill>
                  <a:schemeClr val="tx1"/>
                </a:solidFill>
              </a:rPr>
              <a:t>.</a:t>
            </a: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tx1"/>
                </a:solidFill>
              </a:rPr>
              <a:t>We wniosku o  </a:t>
            </a:r>
            <a:r>
              <a:rPr lang="pl-PL" sz="1800" dirty="0" smtClean="0">
                <a:solidFill>
                  <a:schemeClr val="tx1"/>
                </a:solidFill>
              </a:rPr>
              <a:t>dofinansowanie </a:t>
            </a:r>
            <a:r>
              <a:rPr lang="pl-PL" sz="1800" dirty="0">
                <a:solidFill>
                  <a:schemeClr val="tx1"/>
                </a:solidFill>
              </a:rPr>
              <a:t>można wykazać zestaw, jednak </a:t>
            </a: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w uzasadnieniu</a:t>
            </a:r>
            <a:r>
              <a:rPr lang="pl-PL" sz="1800" dirty="0">
                <a:solidFill>
                  <a:schemeClr val="tx1"/>
                </a:solidFill>
              </a:rPr>
              <a:t>, w </a:t>
            </a:r>
            <a:r>
              <a:rPr lang="pl-PL" sz="1800" dirty="0" smtClean="0">
                <a:solidFill>
                  <a:schemeClr val="tx1"/>
                </a:solidFill>
              </a:rPr>
              <a:t>pkt.7.11</a:t>
            </a:r>
            <a:r>
              <a:rPr lang="pl-PL" sz="1800" dirty="0">
                <a:solidFill>
                  <a:schemeClr val="tx1"/>
                </a:solidFill>
              </a:rPr>
              <a:t>, należy rozpisać poszczególne jego pozycje wraz </a:t>
            </a:r>
            <a:r>
              <a:rPr lang="pl-PL" sz="1800" dirty="0" smtClean="0">
                <a:solidFill>
                  <a:schemeClr val="tx1"/>
                </a:solidFill>
              </a:rPr>
              <a:t/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z cenami </a:t>
            </a:r>
            <a:r>
              <a:rPr lang="pl-PL" sz="1800" dirty="0">
                <a:solidFill>
                  <a:schemeClr val="tx1"/>
                </a:solidFill>
              </a:rPr>
              <a:t>jednostkowymi. Cena nie może dotyczyć tylko zestawu jako całości – 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 jest </a:t>
            </a:r>
            <a:r>
              <a:rPr lang="pl-PL" sz="1800" dirty="0">
                <a:solidFill>
                  <a:schemeClr val="tx1"/>
                </a:solidFill>
              </a:rPr>
              <a:t>to konieczne dla zweryfikowania zasadności poniesienia </a:t>
            </a:r>
            <a:r>
              <a:rPr lang="pl-PL" sz="1800" dirty="0" smtClean="0">
                <a:solidFill>
                  <a:schemeClr val="tx1"/>
                </a:solidFill>
              </a:rPr>
              <a:t>przedmiotowej  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 kwoty.</a:t>
            </a: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285750" lvl="1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</a:rPr>
              <a:t>W przypadku projektów ryczałtowych należy uzasadnić wszystkie wydatki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 w </a:t>
            </a:r>
            <a:r>
              <a:rPr lang="pl-PL" sz="1800" dirty="0" smtClean="0">
                <a:solidFill>
                  <a:schemeClr val="tx1"/>
                </a:solidFill>
              </a:rPr>
              <a:t>pkt.7.11.</a:t>
            </a:r>
            <a:endParaRPr 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5889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DLA WNIOSKODAWCÓW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Punkt Informacyjny Funduszy Europejskich (PIFE) </a:t>
            </a:r>
            <a:r>
              <a:rPr lang="pl-PL" sz="2400" b="1" dirty="0" smtClean="0">
                <a:latin typeface="Calibri" pitchFamily="34" charset="0"/>
              </a:rPr>
              <a:t>-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sz="2000" dirty="0" smtClean="0"/>
              <a:t>zapytania </a:t>
            </a:r>
            <a:r>
              <a:rPr lang="pl-PL" sz="2000" dirty="0"/>
              <a:t>można kierować na adres: </a:t>
            </a:r>
            <a:r>
              <a:rPr lang="pl-PL" sz="1800" u="sng" dirty="0" smtClean="0">
                <a:hlinkClick r:id="rId3"/>
              </a:rPr>
              <a:t>pife@dolnyslask.pl</a:t>
            </a:r>
            <a:r>
              <a:rPr lang="pl-PL" sz="1800" dirty="0" smtClean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 smtClean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Odpowiedzi na najczęściej zadawane 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pytania oraz niezbędne dokumenty </a:t>
            </a:r>
            <a:r>
              <a:rPr lang="pl-PL" sz="1800" dirty="0" smtClean="0"/>
              <a:t>- zamieszczane są na </a:t>
            </a:r>
            <a:r>
              <a:rPr lang="pl-PL" sz="1800" dirty="0"/>
              <a:t>stronach internetowych</a:t>
            </a:r>
            <a:r>
              <a:rPr lang="pl-PL" sz="1800" dirty="0" smtClean="0"/>
              <a:t>:</a:t>
            </a:r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>
                <a:hlinkClick r:id="rId4"/>
              </a:rPr>
              <a:t>www.rpo.dolnyslask.pl</a:t>
            </a:r>
            <a:r>
              <a:rPr lang="pl-PL" sz="1800" dirty="0" smtClean="0"/>
              <a:t>;</a:t>
            </a: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>
                <a:hlinkClick r:id="rId5"/>
              </a:rPr>
              <a:t>www.ipaw.walbrzych.eu</a:t>
            </a:r>
            <a:r>
              <a:rPr lang="pl-PL" sz="1800" dirty="0"/>
              <a:t>. </a:t>
            </a: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 smtClean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/>
              <a:t> </a:t>
            </a: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556793"/>
            <a:ext cx="8496944" cy="49685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8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 algn="ctr">
              <a:buNone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Wydział Wdrażania EFS</a:t>
            </a:r>
            <a:b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Departament Funduszy Europejskich</a:t>
            </a:r>
            <a:b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Urząd Marszałkowski Województwa Dolnośląskiego</a:t>
            </a:r>
          </a:p>
        </p:txBody>
      </p:sp>
    </p:spTree>
    <p:extLst>
      <p:ext uri="{BB962C8B-B14F-4D97-AF65-F5344CB8AC3E}">
        <p14:creationId xmlns:p14="http://schemas.microsoft.com/office/powerpoint/2010/main" xmlns="" val="9149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2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Korespondencja </a:t>
            </a:r>
            <a:b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 Wnioskodawcą podczas oceny projektu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0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6"/>
            <a:ext cx="8075240" cy="2107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chemeClr val="tx1"/>
                </a:solidFill>
              </a:rPr>
              <a:t>Panel „Korespondencja”,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n</a:t>
            </a:r>
            <a:r>
              <a:rPr lang="pl-PL" sz="1600" dirty="0" smtClean="0">
                <a:solidFill>
                  <a:schemeClr val="tx1"/>
                </a:solidFill>
              </a:rPr>
              <a:t>a etapie oceny formalnej (weryfikacja warunków formalnych, ocena formalna), na etapie negocjacji (w celu uzupełnienia/poprawy wniosku),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t</a:t>
            </a:r>
            <a:r>
              <a:rPr lang="pl-PL" sz="1600" dirty="0" smtClean="0">
                <a:solidFill>
                  <a:schemeClr val="tx1"/>
                </a:solidFill>
              </a:rPr>
              <a:t>ermin na odpowiedź liczony jest od dnia następującego po dniu wysłania pisma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(brak stosowania KPA, zgodnie z </a:t>
            </a:r>
            <a:r>
              <a:rPr lang="pl-PL" sz="1600" dirty="0">
                <a:solidFill>
                  <a:schemeClr val="tx1"/>
                </a:solidFill>
              </a:rPr>
              <a:t>art. 43 oraz art. 50 </a:t>
            </a:r>
            <a:r>
              <a:rPr lang="pl-PL" sz="1600" dirty="0" smtClean="0">
                <a:solidFill>
                  <a:schemeClr val="tx1"/>
                </a:solidFill>
              </a:rPr>
              <a:t>ustawy wdrożeniowej),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tx1"/>
                </a:solidFill>
              </a:rPr>
              <a:t>w</a:t>
            </a:r>
            <a:r>
              <a:rPr lang="pl-PL" sz="1600" dirty="0" smtClean="0">
                <a:solidFill>
                  <a:schemeClr val="tx1"/>
                </a:solidFill>
              </a:rPr>
              <a:t>szystkie odpowiedzi na pisma IOK należy przesyłać w systemie SOWA. 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3268052"/>
            <a:ext cx="8075240" cy="2213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chemeClr val="tx1"/>
                </a:solidFill>
              </a:rPr>
              <a:t>specjalnie utworzone na potrzeby naboru adresy mailowe: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- etap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600" dirty="0" smtClean="0">
                <a:solidFill>
                  <a:schemeClr val="tx1"/>
                </a:solidFill>
              </a:rPr>
              <a:t>oceny formalnej 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ocena.formalna10.1.4_277_17@dolnyslask.pl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1600" dirty="0" smtClean="0"/>
              <a:t> 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- etap negocjacji - </a:t>
            </a:r>
            <a:r>
              <a:rPr lang="pl-PL" sz="1600" dirty="0" smtClean="0">
                <a:hlinkClick r:id="rId4"/>
              </a:rPr>
              <a:t>ocena10.1.4_277_17@dolnyslask.pl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pl-PL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chemeClr val="tx1"/>
                </a:solidFill>
              </a:rPr>
              <a:t>komunikacja na adres mailowy, podany w pkt. 2.8 wniosku.</a:t>
            </a: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Pismo </a:t>
            </a:r>
            <a:r>
              <a:rPr lang="pl-PL" sz="1600" dirty="0">
                <a:solidFill>
                  <a:schemeClr val="tx1"/>
                </a:solidFill>
              </a:rPr>
              <a:t>z wynikami oceny w wersji papierowej wysyłane </a:t>
            </a:r>
            <a:r>
              <a:rPr lang="pl-PL" sz="1600" dirty="0" smtClean="0">
                <a:solidFill>
                  <a:schemeClr val="tx1"/>
                </a:solidFill>
              </a:rPr>
              <a:t> jest na </a:t>
            </a:r>
            <a:r>
              <a:rPr lang="pl-PL" sz="1600" dirty="0">
                <a:solidFill>
                  <a:schemeClr val="tx1"/>
                </a:solidFill>
              </a:rPr>
              <a:t>adres </a:t>
            </a:r>
            <a:r>
              <a:rPr lang="pl-PL" sz="1600" dirty="0" smtClean="0">
                <a:solidFill>
                  <a:schemeClr val="tx1"/>
                </a:solidFill>
              </a:rPr>
              <a:t>Wnioskodawcy, </a:t>
            </a:r>
            <a:r>
              <a:rPr lang="pl-PL" sz="1600" dirty="0">
                <a:solidFill>
                  <a:schemeClr val="tx1"/>
                </a:solidFill>
              </a:rPr>
              <a:t>podany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w pkt. </a:t>
            </a:r>
            <a:r>
              <a:rPr lang="pl-PL" sz="1600" dirty="0">
                <a:solidFill>
                  <a:schemeClr val="tx1"/>
                </a:solidFill>
              </a:rPr>
              <a:t>2.8 </a:t>
            </a:r>
            <a:r>
              <a:rPr lang="pl-PL" sz="1600" dirty="0" smtClean="0">
                <a:solidFill>
                  <a:schemeClr val="tx1"/>
                </a:solidFill>
              </a:rPr>
              <a:t>wniosku o dofinansowanie.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116633"/>
            <a:ext cx="427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959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UWAGA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Sposób komunikacji i skutki jego niezachowania określone są w Regulaminie konkursu. Składając wniosek, Wnioskodawca zobowiązuje się do zachowania wskazanej formy komunikacji.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4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12920</TotalTime>
  <Words>2822</Words>
  <Application>Microsoft Office PowerPoint</Application>
  <PresentationFormat>Pokaz na ekranie (4:3)</PresentationFormat>
  <Paragraphs>649</Paragraphs>
  <Slides>64</Slides>
  <Notes>53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64</vt:i4>
      </vt:variant>
    </vt:vector>
  </HeadingPairs>
  <TitlesOfParts>
    <vt:vector size="65" baseType="lpstr">
      <vt:lpstr>Motyw pakietu Office</vt:lpstr>
      <vt:lpstr>  Ocena wniosku o dofinansowanie,  w tym najczęściej popełniane błędy na podstawie dotychczasowych doświadczeń   Regionalny Program Operacyjny Województwa Dolnośląskiego 2014-2020 </vt:lpstr>
      <vt:lpstr>Slajd 2</vt:lpstr>
      <vt:lpstr>Generator EFS - SOWA </vt:lpstr>
      <vt:lpstr>Generator EFS - SOWA </vt:lpstr>
      <vt:lpstr>Generator EFS - SOWA </vt:lpstr>
      <vt:lpstr>Generator EFS - SOWA </vt:lpstr>
      <vt:lpstr>Generator EFS - SOWA </vt:lpstr>
      <vt:lpstr>Slajd 8</vt:lpstr>
      <vt:lpstr>Slajd 9</vt:lpstr>
      <vt:lpstr>Slajd 10</vt:lpstr>
      <vt:lpstr>Slajd 11</vt:lpstr>
      <vt:lpstr>Etapy oceny wniosków </vt:lpstr>
      <vt:lpstr>Terminy</vt:lpstr>
      <vt:lpstr>Slajd 14</vt:lpstr>
      <vt:lpstr> Weryfikacja warunków formalnych</vt:lpstr>
      <vt:lpstr> Weryfikacja warunków formalnych</vt:lpstr>
      <vt:lpstr> Weryfikacja warunków formalnych</vt:lpstr>
      <vt:lpstr>Slajd 18</vt:lpstr>
      <vt:lpstr>Ocena formalna</vt:lpstr>
      <vt:lpstr>Ocena merytoryczna</vt:lpstr>
      <vt:lpstr>Ocena merytoryczna</vt:lpstr>
      <vt:lpstr>Slajd 22</vt:lpstr>
      <vt:lpstr>Ocena strategiczna ZIT</vt:lpstr>
      <vt:lpstr>Slajd 24</vt:lpstr>
      <vt:lpstr>    Negocjacje</vt:lpstr>
      <vt:lpstr>Negocjacje</vt:lpstr>
      <vt:lpstr>Negocjacje</vt:lpstr>
      <vt:lpstr>Negocjacje</vt:lpstr>
      <vt:lpstr>Negocjacje</vt:lpstr>
      <vt:lpstr>Slajd 30</vt:lpstr>
      <vt:lpstr>Slajd 31</vt:lpstr>
      <vt:lpstr>Slajd 32</vt:lpstr>
      <vt:lpstr>Slajd 33</vt:lpstr>
      <vt:lpstr>Slajd 34</vt:lpstr>
      <vt:lpstr> Kryterium wkładu własnego</vt:lpstr>
      <vt:lpstr> Kryterium uproszczonych metod rozliczania wydatków</vt:lpstr>
      <vt:lpstr>Kryterium biura projektu</vt:lpstr>
      <vt:lpstr> Kryterium diagnozy zapotrzebowania</vt:lpstr>
      <vt:lpstr>Kryterium diagnozy zapotrzebowania</vt:lpstr>
      <vt:lpstr>Wybór partnera w projekcie - ZMIANY</vt:lpstr>
      <vt:lpstr>Wybór partnera w projekcie - ZMIANY</vt:lpstr>
      <vt:lpstr>Wybór partnera w projekcie - ZMIANY</vt:lpstr>
      <vt:lpstr>Slajd 43</vt:lpstr>
      <vt:lpstr>Cel projektu</vt:lpstr>
      <vt:lpstr>Uzasadnienie potrzeby realizacji projektu</vt:lpstr>
      <vt:lpstr>Zgodność z SzOOP oraz standardem usług  i katalogiem stawek</vt:lpstr>
      <vt:lpstr>  Zgodność z SzOOP oraz standardem usług  i katalogiem stawek</vt:lpstr>
      <vt:lpstr>  Zgodność z SzOOP oraz standardem usług  i katalogiem stawek</vt:lpstr>
      <vt:lpstr>   Zgodność z SzOOP oraz standardem usług  i katalogiem stawek</vt:lpstr>
      <vt:lpstr>   Zgodność z SzOOP oraz standardem usług  i katalogiem stawek</vt:lpstr>
      <vt:lpstr>Wskaźniki obligatoryjne</vt:lpstr>
      <vt:lpstr>Wskaźniki projektowe</vt:lpstr>
      <vt:lpstr>  Wskaźniki projektowe</vt:lpstr>
      <vt:lpstr>Wskaźniki - SPÓJNOŚĆ</vt:lpstr>
      <vt:lpstr>Wskaźniki - POMIAR</vt:lpstr>
      <vt:lpstr>Budżet projektu</vt:lpstr>
      <vt:lpstr>Budżet projektu</vt:lpstr>
      <vt:lpstr>Budżet projektu</vt:lpstr>
      <vt:lpstr>Budżet projektu – Wkład własny</vt:lpstr>
      <vt:lpstr>Budżet projektu</vt:lpstr>
      <vt:lpstr>  Budżet projektu</vt:lpstr>
      <vt:lpstr>Budżet projektu</vt:lpstr>
      <vt:lpstr>DLA WNIOSKODAWCÓW</vt:lpstr>
      <vt:lpstr>Slajd 64</vt:lpstr>
    </vt:vector>
  </TitlesOfParts>
  <Company>Urząd Marszałkowski Województwa Dolnośląskiego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mfrydrychowska</cp:lastModifiedBy>
  <cp:revision>1647</cp:revision>
  <cp:lastPrinted>2017-10-17T09:46:03Z</cp:lastPrinted>
  <dcterms:created xsi:type="dcterms:W3CDTF">2015-05-22T10:45:54Z</dcterms:created>
  <dcterms:modified xsi:type="dcterms:W3CDTF">2017-12-11T06:30:07Z</dcterms:modified>
</cp:coreProperties>
</file>