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59" r:id="rId4"/>
    <p:sldId id="261" r:id="rId5"/>
    <p:sldId id="265" r:id="rId6"/>
    <p:sldId id="303" r:id="rId7"/>
    <p:sldId id="262" r:id="rId8"/>
    <p:sldId id="264" r:id="rId9"/>
    <p:sldId id="304" r:id="rId10"/>
    <p:sldId id="320" r:id="rId11"/>
    <p:sldId id="324" r:id="rId12"/>
    <p:sldId id="289" r:id="rId13"/>
    <p:sldId id="325" r:id="rId14"/>
    <p:sldId id="322" r:id="rId15"/>
    <p:sldId id="326" r:id="rId16"/>
    <p:sldId id="329" r:id="rId17"/>
    <p:sldId id="327" r:id="rId18"/>
    <p:sldId id="271" r:id="rId19"/>
    <p:sldId id="288" r:id="rId20"/>
    <p:sldId id="331" r:id="rId21"/>
    <p:sldId id="328" r:id="rId22"/>
    <p:sldId id="323" r:id="rId23"/>
    <p:sldId id="295" r:id="rId24"/>
    <p:sldId id="282" r:id="rId25"/>
    <p:sldId id="292" r:id="rId26"/>
    <p:sldId id="298" r:id="rId27"/>
    <p:sldId id="332" r:id="rId28"/>
    <p:sldId id="315" r:id="rId29"/>
    <p:sldId id="316" r:id="rId30"/>
    <p:sldId id="319" r:id="rId31"/>
  </p:sldIdLst>
  <p:sldSz cx="9144000" cy="6858000" type="screen4x3"/>
  <p:notesSz cx="6788150" cy="99234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4" autoAdjust="0"/>
    <p:restoredTop sz="72360" autoAdjust="0"/>
  </p:normalViewPr>
  <p:slideViewPr>
    <p:cSldViewPr>
      <p:cViewPr varScale="1">
        <p:scale>
          <a:sx n="86" d="100"/>
          <a:sy n="86" d="100"/>
        </p:scale>
        <p:origin x="1330"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206"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8085180C-8B1F-4929-9AFE-A8C111E9E1C8}"/>
              </a:ext>
            </a:extLst>
          </p:cNvPr>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CDCCB0EA-435D-49A9-A729-536FC291AEAB}"/>
              </a:ext>
            </a:extLst>
          </p:cNvPr>
          <p:cNvSpPr>
            <a:spLocks noGrp="1"/>
          </p:cNvSpPr>
          <p:nvPr>
            <p:ph type="dt" sz="quarter" idx="1"/>
          </p:nvPr>
        </p:nvSpPr>
        <p:spPr>
          <a:xfrm>
            <a:off x="3845047" y="0"/>
            <a:ext cx="2941532" cy="497897"/>
          </a:xfrm>
          <a:prstGeom prst="rect">
            <a:avLst/>
          </a:prstGeom>
        </p:spPr>
        <p:txBody>
          <a:bodyPr vert="horz" lIns="91440" tIns="45720" rIns="91440" bIns="45720" rtlCol="0"/>
          <a:lstStyle>
            <a:lvl1pPr algn="r">
              <a:defRPr sz="1200"/>
            </a:lvl1pPr>
          </a:lstStyle>
          <a:p>
            <a:fld id="{BF048622-E952-4300-ABCE-C5AF1E4C70ED}" type="datetimeFigureOut">
              <a:rPr lang="pl-PL" smtClean="0"/>
              <a:t>21.11.2017</a:t>
            </a:fld>
            <a:endParaRPr lang="pl-PL"/>
          </a:p>
        </p:txBody>
      </p:sp>
      <p:sp>
        <p:nvSpPr>
          <p:cNvPr id="4" name="Symbol zastępczy stopki 3">
            <a:extLst>
              <a:ext uri="{FF2B5EF4-FFF2-40B4-BE49-F238E27FC236}">
                <a16:creationId xmlns:a16="http://schemas.microsoft.com/office/drawing/2014/main" id="{62E30271-BB80-4D2E-B8A4-B837553A51ED}"/>
              </a:ext>
            </a:extLst>
          </p:cNvPr>
          <p:cNvSpPr>
            <a:spLocks noGrp="1"/>
          </p:cNvSpPr>
          <p:nvPr>
            <p:ph type="ftr" sz="quarter" idx="2"/>
          </p:nvPr>
        </p:nvSpPr>
        <p:spPr>
          <a:xfrm>
            <a:off x="0" y="9425568"/>
            <a:ext cx="2941532" cy="49789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29A9E847-9B30-4A0F-9550-8827E38214B1}"/>
              </a:ext>
            </a:extLst>
          </p:cNvPr>
          <p:cNvSpPr>
            <a:spLocks noGrp="1"/>
          </p:cNvSpPr>
          <p:nvPr>
            <p:ph type="sldNum" sz="quarter" idx="3"/>
          </p:nvPr>
        </p:nvSpPr>
        <p:spPr>
          <a:xfrm>
            <a:off x="3845047" y="9425568"/>
            <a:ext cx="2941532" cy="497895"/>
          </a:xfrm>
          <a:prstGeom prst="rect">
            <a:avLst/>
          </a:prstGeom>
        </p:spPr>
        <p:txBody>
          <a:bodyPr vert="horz" lIns="91440" tIns="45720" rIns="91440" bIns="45720" rtlCol="0" anchor="b"/>
          <a:lstStyle>
            <a:lvl1pPr algn="r">
              <a:defRPr sz="1200"/>
            </a:lvl1pPr>
          </a:lstStyle>
          <a:p>
            <a:fld id="{A0E8C640-4125-4508-8696-1D857FCC5286}" type="slidenum">
              <a:rPr lang="pl-PL" smtClean="0"/>
              <a:t>‹#›</a:t>
            </a:fld>
            <a:endParaRPr lang="pl-PL"/>
          </a:p>
        </p:txBody>
      </p:sp>
    </p:spTree>
    <p:extLst>
      <p:ext uri="{BB962C8B-B14F-4D97-AF65-F5344CB8AC3E}">
        <p14:creationId xmlns:p14="http://schemas.microsoft.com/office/powerpoint/2010/main" val="3867211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5047" y="0"/>
            <a:ext cx="2941532" cy="497897"/>
          </a:xfrm>
          <a:prstGeom prst="rect">
            <a:avLst/>
          </a:prstGeom>
        </p:spPr>
        <p:txBody>
          <a:bodyPr vert="horz" lIns="91440" tIns="45720" rIns="91440" bIns="45720" rtlCol="0"/>
          <a:lstStyle>
            <a:lvl1pPr algn="r">
              <a:defRPr sz="1200"/>
            </a:lvl1pPr>
          </a:lstStyle>
          <a:p>
            <a:fld id="{EC5C1DE6-EAD5-471A-A027-6D894E9729D7}" type="datetimeFigureOut">
              <a:rPr lang="pl-PL" smtClean="0"/>
              <a:t>21.11.2017</a:t>
            </a:fld>
            <a:endParaRPr lang="pl-PL"/>
          </a:p>
        </p:txBody>
      </p:sp>
      <p:sp>
        <p:nvSpPr>
          <p:cNvPr id="4" name="Symbol zastępczy obrazu slajdu 3"/>
          <p:cNvSpPr>
            <a:spLocks noGrp="1" noRot="1" noChangeAspect="1"/>
          </p:cNvSpPr>
          <p:nvPr>
            <p:ph type="sldImg" idx="2"/>
          </p:nvPr>
        </p:nvSpPr>
        <p:spPr>
          <a:xfrm>
            <a:off x="1162050" y="1239838"/>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8815" y="4775666"/>
            <a:ext cx="5430520" cy="3907364"/>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5568"/>
            <a:ext cx="2941532" cy="49789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5047" y="9425568"/>
            <a:ext cx="2941532" cy="497895"/>
          </a:xfrm>
          <a:prstGeom prst="rect">
            <a:avLst/>
          </a:prstGeom>
        </p:spPr>
        <p:txBody>
          <a:bodyPr vert="horz" lIns="91440" tIns="45720" rIns="91440" bIns="45720" rtlCol="0" anchor="b"/>
          <a:lstStyle>
            <a:lvl1pPr algn="r">
              <a:defRPr sz="1200"/>
            </a:lvl1pPr>
          </a:lstStyle>
          <a:p>
            <a:fld id="{4CBA995D-1230-4BA2-9922-D13D0E84CC2F}" type="slidenum">
              <a:rPr lang="pl-PL" smtClean="0"/>
              <a:t>‹#›</a:t>
            </a:fld>
            <a:endParaRPr lang="pl-PL"/>
          </a:p>
        </p:txBody>
      </p:sp>
    </p:spTree>
    <p:extLst>
      <p:ext uri="{BB962C8B-B14F-4D97-AF65-F5344CB8AC3E}">
        <p14:creationId xmlns:p14="http://schemas.microsoft.com/office/powerpoint/2010/main" val="929246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71817" y="5665047"/>
            <a:ext cx="5430520"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a:t>
            </a:fld>
            <a:endParaRPr lang="pl-PL"/>
          </a:p>
        </p:txBody>
      </p:sp>
    </p:spTree>
    <p:extLst>
      <p:ext uri="{BB962C8B-B14F-4D97-AF65-F5344CB8AC3E}">
        <p14:creationId xmlns:p14="http://schemas.microsoft.com/office/powerpoint/2010/main" val="274367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10</a:t>
            </a:fld>
            <a:endParaRPr lang="pl-PL"/>
          </a:p>
        </p:txBody>
      </p:sp>
    </p:spTree>
    <p:extLst>
      <p:ext uri="{BB962C8B-B14F-4D97-AF65-F5344CB8AC3E}">
        <p14:creationId xmlns:p14="http://schemas.microsoft.com/office/powerpoint/2010/main" val="2335207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11</a:t>
            </a:fld>
            <a:endParaRPr lang="pl-PL"/>
          </a:p>
        </p:txBody>
      </p:sp>
    </p:spTree>
    <p:extLst>
      <p:ext uri="{BB962C8B-B14F-4D97-AF65-F5344CB8AC3E}">
        <p14:creationId xmlns:p14="http://schemas.microsoft.com/office/powerpoint/2010/main" val="3068241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12</a:t>
            </a:fld>
            <a:endParaRPr lang="pl-PL"/>
          </a:p>
        </p:txBody>
      </p:sp>
    </p:spTree>
    <p:extLst>
      <p:ext uri="{BB962C8B-B14F-4D97-AF65-F5344CB8AC3E}">
        <p14:creationId xmlns:p14="http://schemas.microsoft.com/office/powerpoint/2010/main" val="2578575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13</a:t>
            </a:fld>
            <a:endParaRPr lang="pl-PL"/>
          </a:p>
        </p:txBody>
      </p:sp>
    </p:spTree>
    <p:extLst>
      <p:ext uri="{BB962C8B-B14F-4D97-AF65-F5344CB8AC3E}">
        <p14:creationId xmlns:p14="http://schemas.microsoft.com/office/powerpoint/2010/main" val="2863338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14</a:t>
            </a:fld>
            <a:endParaRPr lang="pl-PL"/>
          </a:p>
        </p:txBody>
      </p:sp>
    </p:spTree>
    <p:extLst>
      <p:ext uri="{BB962C8B-B14F-4D97-AF65-F5344CB8AC3E}">
        <p14:creationId xmlns:p14="http://schemas.microsoft.com/office/powerpoint/2010/main" val="4110150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57993" y="4775666"/>
            <a:ext cx="6414713"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15</a:t>
            </a:fld>
            <a:endParaRPr lang="pl-PL"/>
          </a:p>
        </p:txBody>
      </p:sp>
    </p:spTree>
    <p:extLst>
      <p:ext uri="{BB962C8B-B14F-4D97-AF65-F5344CB8AC3E}">
        <p14:creationId xmlns:p14="http://schemas.microsoft.com/office/powerpoint/2010/main" val="658630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57993" y="4775666"/>
            <a:ext cx="6414713"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16</a:t>
            </a:fld>
            <a:endParaRPr lang="pl-PL"/>
          </a:p>
        </p:txBody>
      </p:sp>
    </p:spTree>
    <p:extLst>
      <p:ext uri="{BB962C8B-B14F-4D97-AF65-F5344CB8AC3E}">
        <p14:creationId xmlns:p14="http://schemas.microsoft.com/office/powerpoint/2010/main" val="2824336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57993" y="4775666"/>
            <a:ext cx="6414713"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17</a:t>
            </a:fld>
            <a:endParaRPr lang="pl-PL"/>
          </a:p>
        </p:txBody>
      </p:sp>
    </p:spTree>
    <p:extLst>
      <p:ext uri="{BB962C8B-B14F-4D97-AF65-F5344CB8AC3E}">
        <p14:creationId xmlns:p14="http://schemas.microsoft.com/office/powerpoint/2010/main" val="1040467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57993" y="4775666"/>
            <a:ext cx="6414713"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18</a:t>
            </a:fld>
            <a:endParaRPr lang="pl-PL"/>
          </a:p>
        </p:txBody>
      </p:sp>
    </p:spTree>
    <p:extLst>
      <p:ext uri="{BB962C8B-B14F-4D97-AF65-F5344CB8AC3E}">
        <p14:creationId xmlns:p14="http://schemas.microsoft.com/office/powerpoint/2010/main" val="4010937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19</a:t>
            </a:fld>
            <a:endParaRPr lang="pl-PL"/>
          </a:p>
        </p:txBody>
      </p:sp>
    </p:spTree>
    <p:extLst>
      <p:ext uri="{BB962C8B-B14F-4D97-AF65-F5344CB8AC3E}">
        <p14:creationId xmlns:p14="http://schemas.microsoft.com/office/powerpoint/2010/main" val="1320076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a:t>
            </a:fld>
            <a:endParaRPr lang="pl-PL"/>
          </a:p>
        </p:txBody>
      </p:sp>
    </p:spTree>
    <p:extLst>
      <p:ext uri="{BB962C8B-B14F-4D97-AF65-F5344CB8AC3E}">
        <p14:creationId xmlns:p14="http://schemas.microsoft.com/office/powerpoint/2010/main" val="4053556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20</a:t>
            </a:fld>
            <a:endParaRPr lang="pl-PL"/>
          </a:p>
        </p:txBody>
      </p:sp>
    </p:spTree>
    <p:extLst>
      <p:ext uri="{BB962C8B-B14F-4D97-AF65-F5344CB8AC3E}">
        <p14:creationId xmlns:p14="http://schemas.microsoft.com/office/powerpoint/2010/main" val="4011680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21</a:t>
            </a:fld>
            <a:endParaRPr lang="pl-PL"/>
          </a:p>
        </p:txBody>
      </p:sp>
    </p:spTree>
    <p:extLst>
      <p:ext uri="{BB962C8B-B14F-4D97-AF65-F5344CB8AC3E}">
        <p14:creationId xmlns:p14="http://schemas.microsoft.com/office/powerpoint/2010/main" val="231671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57993" y="4775666"/>
            <a:ext cx="6414713"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22</a:t>
            </a:fld>
            <a:endParaRPr lang="pl-PL"/>
          </a:p>
        </p:txBody>
      </p:sp>
    </p:spTree>
    <p:extLst>
      <p:ext uri="{BB962C8B-B14F-4D97-AF65-F5344CB8AC3E}">
        <p14:creationId xmlns:p14="http://schemas.microsoft.com/office/powerpoint/2010/main" val="3526236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23</a:t>
            </a:fld>
            <a:endParaRPr lang="pl-PL"/>
          </a:p>
        </p:txBody>
      </p:sp>
    </p:spTree>
    <p:extLst>
      <p:ext uri="{BB962C8B-B14F-4D97-AF65-F5344CB8AC3E}">
        <p14:creationId xmlns:p14="http://schemas.microsoft.com/office/powerpoint/2010/main" val="20862755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24</a:t>
            </a:fld>
            <a:endParaRPr lang="pl-PL"/>
          </a:p>
        </p:txBody>
      </p:sp>
    </p:spTree>
    <p:extLst>
      <p:ext uri="{BB962C8B-B14F-4D97-AF65-F5344CB8AC3E}">
        <p14:creationId xmlns:p14="http://schemas.microsoft.com/office/powerpoint/2010/main" val="4252401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25</a:t>
            </a:fld>
            <a:endParaRPr lang="pl-PL"/>
          </a:p>
        </p:txBody>
      </p:sp>
    </p:spTree>
    <p:extLst>
      <p:ext uri="{BB962C8B-B14F-4D97-AF65-F5344CB8AC3E}">
        <p14:creationId xmlns:p14="http://schemas.microsoft.com/office/powerpoint/2010/main" val="10971375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26</a:t>
            </a:fld>
            <a:endParaRPr lang="pl-PL"/>
          </a:p>
        </p:txBody>
      </p:sp>
    </p:spTree>
    <p:extLst>
      <p:ext uri="{BB962C8B-B14F-4D97-AF65-F5344CB8AC3E}">
        <p14:creationId xmlns:p14="http://schemas.microsoft.com/office/powerpoint/2010/main" val="27411577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27</a:t>
            </a:fld>
            <a:endParaRPr lang="pl-PL"/>
          </a:p>
        </p:txBody>
      </p:sp>
    </p:spTree>
    <p:extLst>
      <p:ext uri="{BB962C8B-B14F-4D97-AF65-F5344CB8AC3E}">
        <p14:creationId xmlns:p14="http://schemas.microsoft.com/office/powerpoint/2010/main" val="39823355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28</a:t>
            </a:fld>
            <a:endParaRPr lang="pl-PL"/>
          </a:p>
        </p:txBody>
      </p:sp>
    </p:spTree>
    <p:extLst>
      <p:ext uri="{BB962C8B-B14F-4D97-AF65-F5344CB8AC3E}">
        <p14:creationId xmlns:p14="http://schemas.microsoft.com/office/powerpoint/2010/main" val="40851352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29</a:t>
            </a:fld>
            <a:endParaRPr lang="pl-PL"/>
          </a:p>
        </p:txBody>
      </p:sp>
    </p:spTree>
    <p:extLst>
      <p:ext uri="{BB962C8B-B14F-4D97-AF65-F5344CB8AC3E}">
        <p14:creationId xmlns:p14="http://schemas.microsoft.com/office/powerpoint/2010/main" val="1290299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buFont typeface="Arial" panose="020B0604020202020204" pitchFamily="34" charset="0"/>
              <a:buNone/>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3</a:t>
            </a:fld>
            <a:endParaRPr lang="pl-PL"/>
          </a:p>
        </p:txBody>
      </p:sp>
    </p:spTree>
    <p:extLst>
      <p:ext uri="{BB962C8B-B14F-4D97-AF65-F5344CB8AC3E}">
        <p14:creationId xmlns:p14="http://schemas.microsoft.com/office/powerpoint/2010/main" val="27392108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30</a:t>
            </a:fld>
            <a:endParaRPr lang="pl-PL"/>
          </a:p>
        </p:txBody>
      </p:sp>
    </p:spTree>
    <p:extLst>
      <p:ext uri="{BB962C8B-B14F-4D97-AF65-F5344CB8AC3E}">
        <p14:creationId xmlns:p14="http://schemas.microsoft.com/office/powerpoint/2010/main" val="968366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4</a:t>
            </a:fld>
            <a:endParaRPr lang="pl-PL"/>
          </a:p>
        </p:txBody>
      </p:sp>
    </p:spTree>
    <p:extLst>
      <p:ext uri="{BB962C8B-B14F-4D97-AF65-F5344CB8AC3E}">
        <p14:creationId xmlns:p14="http://schemas.microsoft.com/office/powerpoint/2010/main" val="1403361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5</a:t>
            </a:fld>
            <a:endParaRPr lang="pl-PL"/>
          </a:p>
        </p:txBody>
      </p:sp>
    </p:spTree>
    <p:extLst>
      <p:ext uri="{BB962C8B-B14F-4D97-AF65-F5344CB8AC3E}">
        <p14:creationId xmlns:p14="http://schemas.microsoft.com/office/powerpoint/2010/main" val="3796940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6</a:t>
            </a:fld>
            <a:endParaRPr lang="pl-PL"/>
          </a:p>
        </p:txBody>
      </p:sp>
    </p:spTree>
    <p:extLst>
      <p:ext uri="{BB962C8B-B14F-4D97-AF65-F5344CB8AC3E}">
        <p14:creationId xmlns:p14="http://schemas.microsoft.com/office/powerpoint/2010/main" val="248445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7</a:t>
            </a:fld>
            <a:endParaRPr lang="pl-PL"/>
          </a:p>
        </p:txBody>
      </p:sp>
    </p:spTree>
    <p:extLst>
      <p:ext uri="{BB962C8B-B14F-4D97-AF65-F5344CB8AC3E}">
        <p14:creationId xmlns:p14="http://schemas.microsoft.com/office/powerpoint/2010/main" val="2810022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8</a:t>
            </a:fld>
            <a:endParaRPr lang="pl-PL"/>
          </a:p>
        </p:txBody>
      </p:sp>
    </p:spTree>
    <p:extLst>
      <p:ext uri="{BB962C8B-B14F-4D97-AF65-F5344CB8AC3E}">
        <p14:creationId xmlns:p14="http://schemas.microsoft.com/office/powerpoint/2010/main" val="4127756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9</a:t>
            </a:fld>
            <a:endParaRPr lang="pl-PL"/>
          </a:p>
        </p:txBody>
      </p:sp>
    </p:spTree>
    <p:extLst>
      <p:ext uri="{BB962C8B-B14F-4D97-AF65-F5344CB8AC3E}">
        <p14:creationId xmlns:p14="http://schemas.microsoft.com/office/powerpoint/2010/main" val="13618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380BA3F-33EE-4B10-A7A9-11EA9EFA526F}" type="datetimeFigureOut">
              <a:rPr lang="pl-PL" smtClean="0"/>
              <a:t>21.11.2017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t>21.11.2017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t>21.11.2017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t>21.11.2017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21.11.2017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380BA3F-33EE-4B10-A7A9-11EA9EFA526F}" type="datetimeFigureOut">
              <a:rPr lang="pl-PL" smtClean="0"/>
              <a:t>21.11.2017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380BA3F-33EE-4B10-A7A9-11EA9EFA526F}" type="datetimeFigureOut">
              <a:rPr lang="pl-PL" smtClean="0"/>
              <a:t>21.11.2017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380BA3F-33EE-4B10-A7A9-11EA9EFA526F}" type="datetimeFigureOut">
              <a:rPr lang="pl-PL" smtClean="0"/>
              <a:t>21.11.2017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21.11.2017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21.11.2017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21.11.2017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21.11.2017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rpo.dolnyslask.pl/" TargetMode="External"/><Relationship Id="rId5" Type="http://schemas.openxmlformats.org/officeDocument/2006/relationships/hyperlink" Target="http://www.zamowieniarpo.dolnyslask.pl/" TargetMode="External"/><Relationship Id="rId4" Type="http://schemas.openxmlformats.org/officeDocument/2006/relationships/hyperlink" Target="https://bazakonkurencyjnoscifunduszeeuropejskie.gov.p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br>
              <a:rPr lang="pl-PL" b="1" dirty="0"/>
            </a:br>
            <a:br>
              <a:rPr lang="pl-PL" b="1" dirty="0"/>
            </a:br>
            <a:r>
              <a:rPr lang="pl-PL" sz="3100" b="1" i="1" dirty="0"/>
              <a:t>„Najczęściej popełniane błędy w zamówieniach publicznych, w odniesieniu do Wytycznych w zakresie kwalifikowalności wydatków w ramach EFRR, EFS oraz FS na lata 2014-2020 (zasada konkurencyjności i rozeznanie rynku)”</a:t>
            </a:r>
            <a:br>
              <a:rPr lang="pl-PL" sz="3100" b="1" i="1" dirty="0"/>
            </a:br>
            <a:br>
              <a:rPr lang="pl-PL" sz="3100" b="1" i="1" dirty="0"/>
            </a:br>
            <a:r>
              <a:rPr lang="pl-PL" sz="1800" b="1" i="1" dirty="0"/>
              <a:t>Wydział Kontroli RPO</a:t>
            </a:r>
            <a:br>
              <a:rPr lang="pl-PL" sz="3100" b="1" i="1" dirty="0"/>
            </a:br>
            <a:r>
              <a:rPr lang="pl-PL" sz="1300" b="1" i="1" dirty="0"/>
              <a:t>23.11.2017 r.</a:t>
            </a:r>
            <a:endParaRPr lang="pl-PL" sz="1300" b="1" dirty="0"/>
          </a:p>
        </p:txBody>
      </p:sp>
      <p:sp>
        <p:nvSpPr>
          <p:cNvPr id="3" name="Podtytuł 2"/>
          <p:cNvSpPr>
            <a:spLocks noGrp="1"/>
          </p:cNvSpPr>
          <p:nvPr>
            <p:ph type="subTitle" idx="1"/>
          </p:nvPr>
        </p:nvSpPr>
        <p:spPr>
          <a:xfrm>
            <a:off x="1371600" y="5589240"/>
            <a:ext cx="6400800" cy="504056"/>
          </a:xfrm>
        </p:spPr>
        <p:txBody>
          <a:bodyPr>
            <a:normAutofit fontScale="32500" lnSpcReduction="20000"/>
          </a:bodyPr>
          <a:lstStyle/>
          <a:p>
            <a:r>
              <a:rPr lang="pl-PL" b="1" i="1" dirty="0">
                <a:solidFill>
                  <a:schemeClr val="tx1"/>
                </a:solidFill>
              </a:rPr>
              <a:t>Spotkanie informacyjne współfinansowane przez Unię Europejską ze środków Europejskiego Funduszu Społecznego </a:t>
            </a:r>
            <a:br>
              <a:rPr lang="pl-PL" b="1" i="1" dirty="0">
                <a:solidFill>
                  <a:schemeClr val="tx1"/>
                </a:solidFill>
              </a:rPr>
            </a:br>
            <a:r>
              <a:rPr lang="pl-PL" b="1" i="1" dirty="0">
                <a:solidFill>
                  <a:schemeClr val="tx1"/>
                </a:solidFill>
              </a:rPr>
              <a:t>w ramach Pomocy Technicznej Regionalnego Programu Operacyjnego Województwa Dolnośląskiego 2014 – 2020 oraz z budżetu Samorządu Województwa Dolnośląskiego.</a:t>
            </a:r>
            <a:endParaRPr lang="pl-PL" b="1" dirty="0">
              <a:solidFill>
                <a:schemeClr val="tx1"/>
              </a:solidFill>
            </a:endParaRPr>
          </a:p>
          <a:p>
            <a:endParaRPr lang="pl-PL" dirty="0"/>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491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solidFill>
                  <a:prstClr val="black"/>
                </a:solidFill>
                <a:latin typeface="Calibri" panose="020F0502020204030204" pitchFamily="34" charset="0"/>
                <a:cs typeface="Arial" panose="020B0604020202020204" pitchFamily="34" charset="0"/>
              </a:rPr>
              <a:t>Zasady udzielania zamówień</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608512"/>
          </a:xfrm>
        </p:spPr>
        <p:txBody>
          <a:bodyPr>
            <a:normAutofit/>
          </a:bodyPr>
          <a:lstStyle/>
          <a:p>
            <a:pPr marL="0" indent="0" algn="just">
              <a:lnSpc>
                <a:spcPct val="90000"/>
              </a:lnSpc>
              <a:spcBef>
                <a:spcPts val="600"/>
              </a:spcBef>
              <a:spcAft>
                <a:spcPts val="600"/>
              </a:spcAft>
              <a:buClr>
                <a:srgbClr val="D15A3E"/>
              </a:buClr>
              <a:buSzPct val="100000"/>
              <a:buNone/>
            </a:pPr>
            <a:endParaRPr lang="pl-PL" sz="1300" b="1" dirty="0">
              <a:solidFill>
                <a:srgbClr val="2D2E2D"/>
              </a:solidFill>
            </a:endParaRPr>
          </a:p>
          <a:p>
            <a:pPr marL="0" lvl="0" indent="0" algn="just">
              <a:lnSpc>
                <a:spcPct val="90000"/>
              </a:lnSpc>
              <a:spcBef>
                <a:spcPts val="1800"/>
              </a:spcBef>
              <a:buClr>
                <a:srgbClr val="D15A3E"/>
              </a:buClr>
              <a:buSzPct val="100000"/>
              <a:buNone/>
            </a:pPr>
            <a:endParaRPr lang="pl-PL" sz="1200" dirty="0">
              <a:solidFill>
                <a:srgbClr val="000000"/>
              </a:solidFill>
              <a:latin typeface="Calibri" panose="020F0502020204030204" pitchFamily="34" charset="0"/>
            </a:endParaRPr>
          </a:p>
          <a:p>
            <a:pPr marL="0" lvl="0" indent="0" algn="just">
              <a:lnSpc>
                <a:spcPct val="90000"/>
              </a:lnSpc>
              <a:spcBef>
                <a:spcPts val="1800"/>
              </a:spcBef>
              <a:buClr>
                <a:srgbClr val="D15A3E"/>
              </a:buClr>
              <a:buSzPct val="100000"/>
              <a:buNone/>
            </a:pPr>
            <a:r>
              <a:rPr lang="pl-PL" sz="1400" b="1" dirty="0">
                <a:solidFill>
                  <a:srgbClr val="000000"/>
                </a:solidFill>
                <a:latin typeface="Calibri" panose="020F0502020204030204" pitchFamily="34" charset="0"/>
              </a:rPr>
              <a:t>W zakresie zamówień dla których przepisy ustawy PZP nie mają zastosowania, zastosowanie znajdą: </a:t>
            </a:r>
          </a:p>
          <a:p>
            <a:pPr lvl="0" algn="just">
              <a:lnSpc>
                <a:spcPct val="90000"/>
              </a:lnSpc>
              <a:spcBef>
                <a:spcPts val="1800"/>
              </a:spcBef>
              <a:buSzPct val="100000"/>
              <a:buFont typeface="Wingdings" panose="05000000000000000000" pitchFamily="2" charset="2"/>
              <a:buChar char="Ø"/>
            </a:pPr>
            <a:r>
              <a:rPr lang="pl-PL" sz="1400" b="1" dirty="0">
                <a:latin typeface="Calibri" panose="020F0502020204030204" pitchFamily="34" charset="0"/>
              </a:rPr>
              <a:t>Traktat o funkcjonowaniu Unii Europejskiej (wersja skonsolidowana: Dz. Urz. UE C 326 z 26.10.2012, s. 47); </a:t>
            </a:r>
          </a:p>
          <a:p>
            <a:pPr lvl="0" algn="just">
              <a:lnSpc>
                <a:spcPct val="90000"/>
              </a:lnSpc>
              <a:spcBef>
                <a:spcPts val="1800"/>
              </a:spcBef>
              <a:buSzPct val="100000"/>
              <a:buFont typeface="Wingdings" panose="05000000000000000000" pitchFamily="2" charset="2"/>
              <a:buChar char="Ø"/>
            </a:pPr>
            <a:r>
              <a:rPr lang="pl-PL" sz="1400" b="1" dirty="0">
                <a:latin typeface="Calibri" panose="020F0502020204030204" pitchFamily="34" charset="0"/>
              </a:rPr>
              <a:t>Komunikat Wyjaśniający Komisji dotyczący prawa wspólnotowego obowiązującego w dziedzinie udzielania zamówień, które nie są lub są jedynie częściowo objęte dyrektywami w sprawie zamówień publicznych (Dz. U. UE 1.8.2006 2006/C 179/02). </a:t>
            </a:r>
          </a:p>
          <a:p>
            <a:pPr lvl="0" algn="just">
              <a:lnSpc>
                <a:spcPct val="90000"/>
              </a:lnSpc>
              <a:spcBef>
                <a:spcPts val="1800"/>
              </a:spcBef>
              <a:buSzPct val="100000"/>
              <a:buFont typeface="Wingdings" panose="05000000000000000000" pitchFamily="2" charset="2"/>
              <a:buChar char="Ø"/>
            </a:pPr>
            <a:r>
              <a:rPr lang="pl-PL" sz="1400" b="1" dirty="0">
                <a:latin typeface="Calibri" panose="020F0502020204030204" pitchFamily="34" charset="0"/>
              </a:rPr>
              <a:t>Wytyczne w zakresie kwalifikowalności wydatków w ramach Europejskiego Funduszu Rozwoju Regionalnego, Europejskiego Funduszu Społecznego oraz Funduszu Spójności na lata 2014-2020 z dnia 19 lipca 2017 r. (MP z 2017 r., poz. 821)</a:t>
            </a:r>
          </a:p>
          <a:p>
            <a:pPr marL="228600" lvl="0" indent="-228600" algn="just">
              <a:lnSpc>
                <a:spcPct val="90000"/>
              </a:lnSpc>
              <a:spcBef>
                <a:spcPts val="1800"/>
              </a:spcBef>
              <a:buClr>
                <a:srgbClr val="D15A3E"/>
              </a:buClr>
              <a:buSzPct val="100000"/>
              <a:buFont typeface="Arial" pitchFamily="34" charset="0"/>
              <a:buChar char="▪"/>
            </a:pPr>
            <a:endParaRPr lang="pl-PL" sz="1200" dirty="0">
              <a:solidFill>
                <a:srgbClr val="000000"/>
              </a:solidFill>
              <a:latin typeface="Calibri" panose="020F0502020204030204" pitchFamily="34" charset="0"/>
            </a:endParaRPr>
          </a:p>
          <a:p>
            <a:pPr marL="0" lvl="0" indent="0" algn="just">
              <a:lnSpc>
                <a:spcPct val="90000"/>
              </a:lnSpc>
              <a:spcBef>
                <a:spcPts val="1800"/>
              </a:spcBef>
              <a:buClr>
                <a:srgbClr val="D15A3E"/>
              </a:buClr>
              <a:buSzPct val="100000"/>
              <a:buNone/>
            </a:pPr>
            <a:endParaRPr lang="pl-PL" sz="1200" b="1" dirty="0"/>
          </a:p>
          <a:p>
            <a:pPr lvl="0" algn="just">
              <a:lnSpc>
                <a:spcPct val="90000"/>
              </a:lnSpc>
              <a:spcBef>
                <a:spcPts val="1800"/>
              </a:spcBef>
              <a:buClr>
                <a:srgbClr val="D15A3E"/>
              </a:buClr>
              <a:buSzPct val="100000"/>
              <a:buFont typeface="Wingdings" panose="05000000000000000000" pitchFamily="2" charset="2"/>
              <a:buChar char="v"/>
            </a:pPr>
            <a:endParaRPr lang="pl-PL" sz="1200" b="1" dirty="0"/>
          </a:p>
          <a:p>
            <a:pPr algn="just">
              <a:buFont typeface="Wingdings" panose="05000000000000000000" pitchFamily="2" charset="2"/>
              <a:buChar char="v"/>
            </a:pPr>
            <a:endParaRPr lang="pl-PL" sz="1200" dirty="0">
              <a:latin typeface="Calibri" panose="020F0502020204030204" pitchFamily="34" charset="0"/>
            </a:endParaRP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633735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648072"/>
          </a:xfrm>
        </p:spPr>
        <p:txBody>
          <a:bodyPr>
            <a:normAutofit/>
          </a:bodyPr>
          <a:lstStyle/>
          <a:p>
            <a:r>
              <a:rPr lang="pl-PL" sz="1400" b="1" dirty="0">
                <a:solidFill>
                  <a:prstClr val="black"/>
                </a:solidFill>
                <a:latin typeface="Calibri" panose="020F0502020204030204" pitchFamily="34" charset="0"/>
                <a:cs typeface="Arial" panose="020B0604020202020204" pitchFamily="34" charset="0"/>
              </a:rPr>
              <a:t>Zasady udzielania zamówień</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628800"/>
            <a:ext cx="8229600" cy="4968552"/>
          </a:xfrm>
        </p:spPr>
        <p:txBody>
          <a:bodyPr>
            <a:normAutofit/>
          </a:bodyPr>
          <a:lstStyle/>
          <a:p>
            <a:pPr algn="just"/>
            <a:endParaRPr lang="pl-PL" sz="2200" b="1" dirty="0"/>
          </a:p>
          <a:p>
            <a:pPr algn="just"/>
            <a:r>
              <a:rPr lang="pl-PL" sz="2200" b="1" dirty="0"/>
              <a:t>Pkt 1 Podrozdziału 6.5 Wytycznych</a:t>
            </a:r>
          </a:p>
          <a:p>
            <a:pPr marL="0" indent="0" algn="just">
              <a:buNone/>
            </a:pPr>
            <a:endParaRPr lang="pl-PL" sz="2200" b="1" dirty="0"/>
          </a:p>
          <a:p>
            <a:pPr marL="0" indent="0" algn="just">
              <a:buNone/>
            </a:pPr>
            <a:r>
              <a:rPr lang="pl-PL" sz="2200" i="1" dirty="0"/>
              <a:t>„Instytucja będąca stroną umowy o dofinansowanie zobowiązuje beneficjenta w tej umowie do przygotowania i przeprowadzenia postępowania o udzielenie zamówienia o wartości szacunkowej przekraczającej 50 tys. PLN netto, tj. bez podatku od towarów i usług (VAT) w sposób </a:t>
            </a:r>
            <a:r>
              <a:rPr lang="pl-PL" sz="2200" i="1" dirty="0">
                <a:solidFill>
                  <a:srgbClr val="FF0000"/>
                </a:solidFill>
              </a:rPr>
              <a:t>zapewniający przejrzystość </a:t>
            </a:r>
            <a:r>
              <a:rPr lang="pl-PL" sz="2200" i="1" dirty="0"/>
              <a:t>oraz </a:t>
            </a:r>
            <a:r>
              <a:rPr lang="pl-PL" sz="2200" i="1" dirty="0">
                <a:solidFill>
                  <a:srgbClr val="FF0000"/>
                </a:solidFill>
              </a:rPr>
              <a:t>zachowanie uczciwej konkurencji</a:t>
            </a:r>
            <a:r>
              <a:rPr lang="pl-PL" sz="2200" i="1" dirty="0"/>
              <a:t> i </a:t>
            </a:r>
            <a:r>
              <a:rPr lang="pl-PL" sz="2200" i="1" dirty="0">
                <a:solidFill>
                  <a:srgbClr val="FF0000"/>
                </a:solidFill>
              </a:rPr>
              <a:t>równego traktowania wykonawców.</a:t>
            </a:r>
            <a:r>
              <a:rPr lang="pl-PL" sz="2200" i="1" dirty="0"/>
              <a:t> Spełnienie powyższych wymogów następuje w drodze zastosowania Pzp albo </a:t>
            </a:r>
            <a:r>
              <a:rPr lang="pl-PL" sz="2200" b="1" i="1" dirty="0">
                <a:solidFill>
                  <a:srgbClr val="FF0000"/>
                </a:solidFill>
              </a:rPr>
              <a:t>zasady konkurencyjności.</a:t>
            </a:r>
            <a:r>
              <a:rPr lang="pl-PL" sz="2200" i="1" dirty="0"/>
              <a:t>”</a:t>
            </a:r>
            <a:endParaRPr lang="pl-PL" sz="2200" b="1" i="1" dirty="0">
              <a:solidFill>
                <a:prstClr val="black"/>
              </a:solidFill>
            </a:endParaRPr>
          </a:p>
          <a:p>
            <a:pPr lvl="0" algn="just">
              <a:spcBef>
                <a:spcPts val="600"/>
              </a:spcBef>
              <a:spcAft>
                <a:spcPts val="600"/>
              </a:spcAft>
              <a:buNone/>
            </a:pPr>
            <a:endParaRPr lang="pl-PL" sz="1200" b="1" dirty="0">
              <a:solidFill>
                <a:prstClr val="black"/>
              </a:solidFill>
            </a:endParaRPr>
          </a:p>
          <a:p>
            <a:pPr lvl="0" algn="just">
              <a:spcBef>
                <a:spcPts val="600"/>
              </a:spcBef>
              <a:spcAft>
                <a:spcPts val="600"/>
              </a:spcAft>
              <a:buNone/>
            </a:pPr>
            <a:endParaRPr lang="pl-PL" sz="1200" b="1" dirty="0">
              <a:solidFill>
                <a:prstClr val="black"/>
              </a:solidFill>
            </a:endParaRPr>
          </a:p>
          <a:p>
            <a:pPr lvl="0" algn="just">
              <a:spcBef>
                <a:spcPts val="600"/>
              </a:spcBef>
              <a:spcAft>
                <a:spcPts val="600"/>
              </a:spcAft>
              <a:buNone/>
            </a:pPr>
            <a:endParaRPr lang="pl-PL" sz="1200" b="1" dirty="0">
              <a:solidFill>
                <a:prstClr val="black"/>
              </a:solidFill>
            </a:endParaRPr>
          </a:p>
          <a:p>
            <a:pPr lvl="0" algn="just">
              <a:spcBef>
                <a:spcPts val="600"/>
              </a:spcBef>
              <a:spcAft>
                <a:spcPts val="600"/>
              </a:spcAft>
              <a:buNone/>
            </a:pPr>
            <a:endParaRPr lang="pl-PL" sz="1200" b="1" dirty="0">
              <a:solidFill>
                <a:prstClr val="black"/>
              </a:solidFill>
            </a:endParaRPr>
          </a:p>
          <a:p>
            <a:pPr lvl="0" algn="just">
              <a:spcBef>
                <a:spcPts val="600"/>
              </a:spcBef>
              <a:spcAft>
                <a:spcPts val="600"/>
              </a:spcAft>
              <a:buNone/>
            </a:pPr>
            <a:endParaRPr lang="pl-PL" sz="1200" b="1" dirty="0">
              <a:solidFill>
                <a:prstClr val="black"/>
              </a:solidFill>
            </a:endParaRPr>
          </a:p>
          <a:p>
            <a:pPr lvl="0" algn="just">
              <a:spcBef>
                <a:spcPts val="600"/>
              </a:spcBef>
              <a:spcAft>
                <a:spcPts val="600"/>
              </a:spcAft>
              <a:buNone/>
            </a:pPr>
            <a:endParaRPr lang="pl-PL" sz="1200" b="1" dirty="0">
              <a:solidFill>
                <a:prstClr val="black"/>
              </a:solidFill>
            </a:endParaRPr>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8179772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648072"/>
          </a:xfrm>
        </p:spPr>
        <p:txBody>
          <a:bodyPr>
            <a:normAutofit/>
          </a:bodyPr>
          <a:lstStyle/>
          <a:p>
            <a:r>
              <a:rPr lang="pl-PL" sz="1600" b="1" dirty="0">
                <a:latin typeface="+mn-lt"/>
              </a:rPr>
              <a:t>Zasada konkurencyjności</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628800"/>
            <a:ext cx="8229600" cy="4968552"/>
          </a:xfrm>
        </p:spPr>
        <p:txBody>
          <a:bodyPr>
            <a:normAutofit fontScale="70000" lnSpcReduction="20000"/>
          </a:bodyPr>
          <a:lstStyle/>
          <a:p>
            <a:pPr lvl="0" algn="just">
              <a:spcBef>
                <a:spcPts val="600"/>
              </a:spcBef>
              <a:spcAft>
                <a:spcPts val="600"/>
              </a:spcAft>
              <a:buNone/>
            </a:pPr>
            <a:endParaRPr lang="pl-PL" sz="1200" b="1" dirty="0">
              <a:solidFill>
                <a:prstClr val="black"/>
              </a:solidFill>
            </a:endParaRPr>
          </a:p>
          <a:p>
            <a:pPr marL="0" indent="0" algn="just">
              <a:buNone/>
            </a:pPr>
            <a:r>
              <a:rPr lang="pl-PL" dirty="0"/>
              <a:t>Udzielenie zamówienia w ramach projektu przez beneficjenta następuje zgodnie z zasadą konkurencyjności w przypadku:</a:t>
            </a:r>
          </a:p>
          <a:p>
            <a:pPr marL="0" indent="0" algn="just">
              <a:buNone/>
            </a:pPr>
            <a:endParaRPr lang="pl-PL" dirty="0"/>
          </a:p>
          <a:p>
            <a:pPr algn="just">
              <a:buFont typeface="Wingdings" panose="05000000000000000000" pitchFamily="2" charset="2"/>
              <a:buChar char="Ø"/>
            </a:pPr>
            <a:r>
              <a:rPr lang="pl-PL" dirty="0"/>
              <a:t>beneficjenta </a:t>
            </a:r>
            <a:r>
              <a:rPr lang="pl-PL" b="1" i="1" dirty="0"/>
              <a:t>niebędącego zamawiającym w rozumieniu Pzp</a:t>
            </a:r>
            <a:r>
              <a:rPr lang="pl-PL" b="1" dirty="0"/>
              <a:t> </a:t>
            </a:r>
            <a:br>
              <a:rPr lang="pl-PL" dirty="0"/>
            </a:br>
            <a:r>
              <a:rPr lang="pl-PL" dirty="0"/>
              <a:t>w przypadku zamówień </a:t>
            </a:r>
            <a:r>
              <a:rPr lang="pl-PL" b="1" dirty="0">
                <a:solidFill>
                  <a:srgbClr val="FF0000"/>
                </a:solidFill>
              </a:rPr>
              <a:t>przekraczających wartość 50 tys. PLN netto</a:t>
            </a:r>
            <a:r>
              <a:rPr lang="pl-PL" dirty="0"/>
              <a:t>,</a:t>
            </a:r>
          </a:p>
          <a:p>
            <a:pPr algn="just">
              <a:buFont typeface="Wingdings" panose="05000000000000000000" pitchFamily="2" charset="2"/>
              <a:buChar char="Ø"/>
            </a:pPr>
            <a:endParaRPr lang="pl-PL" dirty="0"/>
          </a:p>
          <a:p>
            <a:pPr algn="just">
              <a:buFont typeface="Wingdings" panose="05000000000000000000" pitchFamily="2" charset="2"/>
              <a:buChar char="Ø"/>
            </a:pPr>
            <a:r>
              <a:rPr lang="pl-PL" dirty="0"/>
              <a:t>beneficjenta </a:t>
            </a:r>
            <a:r>
              <a:rPr lang="pl-PL" b="1" i="1" dirty="0"/>
              <a:t>będącego zamawiającym w rozumieniu Pzp</a:t>
            </a:r>
            <a:r>
              <a:rPr lang="pl-PL" i="1" dirty="0"/>
              <a:t>:</a:t>
            </a:r>
          </a:p>
          <a:p>
            <a:pPr marL="0" indent="0" algn="just">
              <a:buNone/>
            </a:pPr>
            <a:r>
              <a:rPr lang="pl-PL" dirty="0"/>
              <a:t>- w przypadku zamówień </a:t>
            </a:r>
            <a:r>
              <a:rPr lang="pl-PL" b="1" dirty="0">
                <a:solidFill>
                  <a:srgbClr val="FF0000"/>
                </a:solidFill>
              </a:rPr>
              <a:t>o wartości równej lub niższej niż kwota określona w art. 4 pkt 8 Pzp, a jednocześnie przekraczającej 50 tys. PLN netto</a:t>
            </a:r>
            <a:r>
              <a:rPr lang="pl-PL" dirty="0"/>
              <a:t> lub</a:t>
            </a:r>
          </a:p>
          <a:p>
            <a:pPr marL="0" indent="0" algn="just">
              <a:buNone/>
            </a:pPr>
            <a:r>
              <a:rPr lang="pl-PL" dirty="0"/>
              <a:t>- w przypadku zamówień sektorowych </a:t>
            </a:r>
            <a:r>
              <a:rPr lang="pl-PL" b="1" dirty="0">
                <a:solidFill>
                  <a:srgbClr val="FF0000"/>
                </a:solidFill>
              </a:rPr>
              <a:t>o wartości niższej niż kwota określona w przepisach wydanych na podstawie art. 11 ust. 8 Pzp, </a:t>
            </a:r>
            <a:br>
              <a:rPr lang="pl-PL" b="1" dirty="0">
                <a:solidFill>
                  <a:srgbClr val="FF0000"/>
                </a:solidFill>
              </a:rPr>
            </a:br>
            <a:r>
              <a:rPr lang="pl-PL" b="1" dirty="0">
                <a:solidFill>
                  <a:srgbClr val="FF0000"/>
                </a:solidFill>
              </a:rPr>
              <a:t>a jednocześnie przekraczającej 50 tys. PLN netto.</a:t>
            </a: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474286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648072"/>
          </a:xfrm>
        </p:spPr>
        <p:txBody>
          <a:bodyPr>
            <a:normAutofit/>
          </a:bodyPr>
          <a:lstStyle/>
          <a:p>
            <a:r>
              <a:rPr lang="pl-PL" sz="1400" b="1" dirty="0">
                <a:solidFill>
                  <a:prstClr val="black"/>
                </a:solidFill>
                <a:latin typeface="Calibri" panose="020F0502020204030204" pitchFamily="34" charset="0"/>
                <a:cs typeface="Arial" panose="020B0604020202020204" pitchFamily="34" charset="0"/>
              </a:rPr>
              <a:t>Zasady udzielania zamówień zawarte w zasadzie konkurencyjności</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628800"/>
            <a:ext cx="8229600" cy="4968552"/>
          </a:xfrm>
        </p:spPr>
        <p:txBody>
          <a:bodyPr>
            <a:normAutofit/>
          </a:bodyPr>
          <a:lstStyle/>
          <a:p>
            <a:pPr lvl="0" algn="just">
              <a:spcBef>
                <a:spcPts val="600"/>
              </a:spcBef>
              <a:spcAft>
                <a:spcPts val="600"/>
              </a:spcAft>
              <a:buNone/>
            </a:pPr>
            <a:endParaRPr lang="pl-PL" sz="1200" b="1" dirty="0">
              <a:solidFill>
                <a:prstClr val="black"/>
              </a:solidFill>
            </a:endParaRPr>
          </a:p>
          <a:p>
            <a:pPr lvl="0" algn="just">
              <a:spcBef>
                <a:spcPts val="600"/>
              </a:spcBef>
              <a:spcAft>
                <a:spcPts val="600"/>
              </a:spcAft>
              <a:buFont typeface="Wingdings" panose="05000000000000000000" pitchFamily="2" charset="2"/>
              <a:buChar char="Ø"/>
            </a:pPr>
            <a:r>
              <a:rPr lang="pl-PL" sz="1400" b="1" dirty="0">
                <a:solidFill>
                  <a:prstClr val="black"/>
                </a:solidFill>
              </a:rPr>
              <a:t>Zasada uczciwej konkurencji</a:t>
            </a:r>
          </a:p>
          <a:p>
            <a:pPr lvl="0" algn="just">
              <a:spcBef>
                <a:spcPts val="600"/>
              </a:spcBef>
              <a:spcAft>
                <a:spcPts val="600"/>
              </a:spcAft>
              <a:buFont typeface="Wingdings" panose="05000000000000000000" pitchFamily="2" charset="2"/>
              <a:buChar char="ü"/>
            </a:pPr>
            <a:r>
              <a:rPr lang="pl-PL" sz="1400" dirty="0">
                <a:solidFill>
                  <a:prstClr val="black"/>
                </a:solidFill>
              </a:rPr>
              <a:t>Niedyskryminacyjny opis przedmiotu zamówienia </a:t>
            </a:r>
            <a:r>
              <a:rPr lang="pl-PL" sz="1400" b="1" dirty="0">
                <a:solidFill>
                  <a:prstClr val="black"/>
                </a:solidFill>
              </a:rPr>
              <a:t>(pkt 5 sekcji 6.5.2 w Podrozdziale 6.5 </a:t>
            </a:r>
            <a:r>
              <a:rPr lang="pl-PL" sz="1400" b="1" i="1" dirty="0">
                <a:solidFill>
                  <a:prstClr val="black"/>
                </a:solidFill>
              </a:rPr>
              <a:t>Wytycznych</a:t>
            </a:r>
            <a:r>
              <a:rPr lang="pl-PL" sz="1400" b="1" dirty="0">
                <a:solidFill>
                  <a:prstClr val="black"/>
                </a:solidFill>
              </a:rPr>
              <a:t>)</a:t>
            </a:r>
          </a:p>
          <a:p>
            <a:pPr algn="just">
              <a:spcBef>
                <a:spcPts val="600"/>
              </a:spcBef>
              <a:spcAft>
                <a:spcPts val="600"/>
              </a:spcAft>
              <a:buFont typeface="Wingdings" panose="05000000000000000000" pitchFamily="2" charset="2"/>
              <a:buChar char="ü"/>
            </a:pPr>
            <a:r>
              <a:rPr lang="pl-PL" sz="1400" dirty="0">
                <a:solidFill>
                  <a:prstClr val="black"/>
                </a:solidFill>
              </a:rPr>
              <a:t>Warunki udziału w postępowaniu związane i proporcjonalne do przedmiotu zamówienia </a:t>
            </a:r>
            <a:r>
              <a:rPr lang="pl-PL" sz="1400" b="1" dirty="0">
                <a:solidFill>
                  <a:prstClr val="black"/>
                </a:solidFill>
              </a:rPr>
              <a:t>(pkt 8 sekcji 6.5.2 w Podrozdziale 6.5 </a:t>
            </a:r>
            <a:r>
              <a:rPr lang="pl-PL" sz="1400" b="1" i="1" dirty="0">
                <a:solidFill>
                  <a:prstClr val="black"/>
                </a:solidFill>
              </a:rPr>
              <a:t>Wytycznych)</a:t>
            </a:r>
            <a:endParaRPr lang="pl-PL" sz="1400" b="1" dirty="0">
              <a:solidFill>
                <a:prstClr val="black"/>
              </a:solidFill>
            </a:endParaRPr>
          </a:p>
          <a:p>
            <a:pPr lvl="0" algn="just">
              <a:spcBef>
                <a:spcPts val="600"/>
              </a:spcBef>
              <a:spcAft>
                <a:spcPts val="600"/>
              </a:spcAft>
              <a:buFont typeface="Wingdings" panose="05000000000000000000" pitchFamily="2" charset="2"/>
              <a:buChar char="ü"/>
            </a:pPr>
            <a:r>
              <a:rPr lang="pl-PL" sz="1400" dirty="0">
                <a:solidFill>
                  <a:prstClr val="black"/>
                </a:solidFill>
              </a:rPr>
              <a:t>Termin składania ofert/wniosków o dopuszczenie do udziału w postępowaniu uwzględniający niezbędny czas na ich przygotowanie i złożenie </a:t>
            </a:r>
            <a:r>
              <a:rPr lang="pl-PL" sz="1400" b="1" dirty="0">
                <a:solidFill>
                  <a:prstClr val="black"/>
                </a:solidFill>
              </a:rPr>
              <a:t>(pkt 10 sekcji 6.5.2 w Podrozdziale 6.5 </a:t>
            </a:r>
            <a:r>
              <a:rPr lang="pl-PL" sz="1400" b="1" i="1" dirty="0">
                <a:solidFill>
                  <a:prstClr val="black"/>
                </a:solidFill>
              </a:rPr>
              <a:t>Wytycznych)</a:t>
            </a:r>
            <a:endParaRPr lang="pl-PL" sz="1400" b="1" dirty="0">
              <a:solidFill>
                <a:prstClr val="black"/>
              </a:solidFill>
            </a:endParaRPr>
          </a:p>
          <a:p>
            <a:pPr lvl="0" algn="just">
              <a:spcBef>
                <a:spcPts val="600"/>
              </a:spcBef>
              <a:spcAft>
                <a:spcPts val="600"/>
              </a:spcAft>
              <a:buFont typeface="Wingdings" panose="05000000000000000000" pitchFamily="2" charset="2"/>
              <a:buChar char="ü"/>
            </a:pPr>
            <a:r>
              <a:rPr lang="pl-PL" sz="1400" dirty="0">
                <a:solidFill>
                  <a:prstClr val="black"/>
                </a:solidFill>
              </a:rPr>
              <a:t>Obowiązek przedłużenia terminu składania ofert/wniosków o dopuszczenie do udziału w postępowaniu o czas niezbędny do wprowadzenia zmian we wnioskach/ofertach jeżeli jest to konieczne </a:t>
            </a:r>
            <a:r>
              <a:rPr lang="pl-PL" sz="1400" b="1" dirty="0">
                <a:solidFill>
                  <a:prstClr val="black"/>
                </a:solidFill>
              </a:rPr>
              <a:t>(pkt 16 sekcji 6.5.2 w Podrozdziale 6.5 </a:t>
            </a:r>
            <a:r>
              <a:rPr lang="pl-PL" sz="1400" b="1" i="1" dirty="0">
                <a:solidFill>
                  <a:prstClr val="black"/>
                </a:solidFill>
              </a:rPr>
              <a:t>Wytycznych)</a:t>
            </a:r>
            <a:endParaRPr lang="pl-PL" sz="1400" b="1" dirty="0">
              <a:solidFill>
                <a:prstClr val="black"/>
              </a:solidFill>
            </a:endParaRPr>
          </a:p>
          <a:p>
            <a:pPr lvl="0" algn="just">
              <a:spcBef>
                <a:spcPts val="600"/>
              </a:spcBef>
              <a:spcAft>
                <a:spcPts val="600"/>
              </a:spcAft>
              <a:buFont typeface="Wingdings" panose="05000000000000000000" pitchFamily="2" charset="2"/>
              <a:buChar char="ü"/>
            </a:pPr>
            <a:r>
              <a:rPr lang="pl-PL" sz="1400" dirty="0">
                <a:solidFill>
                  <a:prstClr val="black"/>
                </a:solidFill>
              </a:rPr>
              <a:t>Obowiązek odrzucenia oferty, której złożenie stanowi czyn nieuczciwej konkurencji</a:t>
            </a:r>
          </a:p>
          <a:p>
            <a:pPr lvl="0" algn="just">
              <a:spcBef>
                <a:spcPts val="600"/>
              </a:spcBef>
              <a:spcAft>
                <a:spcPts val="600"/>
              </a:spcAft>
              <a:buFont typeface="Wingdings" panose="05000000000000000000" pitchFamily="2" charset="2"/>
              <a:buChar char="ü"/>
            </a:pPr>
            <a:r>
              <a:rPr lang="pl-PL" sz="1400" dirty="0">
                <a:solidFill>
                  <a:prstClr val="black"/>
                </a:solidFill>
              </a:rPr>
              <a:t>Obowiązek wykluczenia z postępowania wykonawcy jeżeli jego udział w postępowaniu narusza zasadę uczciwej konkurencji </a:t>
            </a:r>
            <a:r>
              <a:rPr lang="pl-PL" sz="1400" b="1" dirty="0">
                <a:solidFill>
                  <a:prstClr val="black"/>
                </a:solidFill>
              </a:rPr>
              <a:t>(pkt 11 b sekcji 6.5.2 w Podrozdziale 6.5 </a:t>
            </a:r>
            <a:r>
              <a:rPr lang="pl-PL" sz="1400" b="1" i="1" dirty="0">
                <a:solidFill>
                  <a:prstClr val="black"/>
                </a:solidFill>
              </a:rPr>
              <a:t>Wytycznych)</a:t>
            </a:r>
            <a:endParaRPr lang="pl-PL" sz="1400" dirty="0">
              <a:solidFill>
                <a:prstClr val="black"/>
              </a:solidFill>
            </a:endParaRPr>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874145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288032"/>
          </a:xfrm>
        </p:spPr>
        <p:txBody>
          <a:bodyPr>
            <a:normAutofit fontScale="90000"/>
          </a:bodyPr>
          <a:lstStyle/>
          <a:p>
            <a:r>
              <a:rPr lang="pl-PL" sz="1400" b="1" dirty="0">
                <a:solidFill>
                  <a:prstClr val="black"/>
                </a:solidFill>
                <a:latin typeface="Calibri" panose="020F0502020204030204" pitchFamily="34" charset="0"/>
                <a:cs typeface="Arial" panose="020B0604020202020204" pitchFamily="34" charset="0"/>
              </a:rPr>
              <a:t>Zasady udzielania zamówień zawarte w zasadzie konkurencyjności</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268760"/>
            <a:ext cx="8229600" cy="5328592"/>
          </a:xfrm>
        </p:spPr>
        <p:txBody>
          <a:bodyPr>
            <a:normAutofit lnSpcReduction="10000"/>
          </a:bodyPr>
          <a:lstStyle/>
          <a:p>
            <a:pPr lvl="0" algn="just">
              <a:spcBef>
                <a:spcPts val="600"/>
              </a:spcBef>
              <a:spcAft>
                <a:spcPts val="600"/>
              </a:spcAft>
              <a:buFont typeface="Wingdings" panose="05000000000000000000" pitchFamily="2" charset="2"/>
              <a:buChar char="Ø"/>
            </a:pPr>
            <a:r>
              <a:rPr lang="pl-PL" sz="1200" b="1" dirty="0">
                <a:solidFill>
                  <a:prstClr val="black"/>
                </a:solidFill>
                <a:latin typeface="Calibri" panose="020F0502020204030204" pitchFamily="34" charset="0"/>
              </a:rPr>
              <a:t>Równe traktowanie wykonawców</a:t>
            </a:r>
          </a:p>
          <a:p>
            <a:pPr lvl="0" algn="just">
              <a:buFont typeface="Wingdings" panose="05000000000000000000" pitchFamily="2" charset="2"/>
              <a:buChar char="ü"/>
            </a:pPr>
            <a:r>
              <a:rPr lang="pl-PL" sz="1200" dirty="0">
                <a:solidFill>
                  <a:prstClr val="black"/>
                </a:solidFill>
                <a:latin typeface="Calibri" panose="020F0502020204030204" pitchFamily="34" charset="0"/>
              </a:rPr>
              <a:t>Równy dostęp do informacji  o zamówieniu</a:t>
            </a:r>
          </a:p>
          <a:p>
            <a:pPr lvl="0" algn="just">
              <a:buFont typeface="Wingdings" panose="05000000000000000000" pitchFamily="2" charset="2"/>
              <a:buChar char="ü"/>
            </a:pPr>
            <a:r>
              <a:rPr lang="pl-PL" sz="1200" dirty="0">
                <a:solidFill>
                  <a:prstClr val="black"/>
                </a:solidFill>
                <a:latin typeface="Calibri" panose="020F0502020204030204" pitchFamily="34" charset="0"/>
              </a:rPr>
              <a:t>Jednakowe wymagania dla wszystkich wykonawców ubiegających się o udzielenie zamówienia publicznego</a:t>
            </a:r>
          </a:p>
          <a:p>
            <a:pPr algn="just">
              <a:buFont typeface="Wingdings" panose="05000000000000000000" pitchFamily="2" charset="2"/>
              <a:buChar char="ü"/>
            </a:pPr>
            <a:r>
              <a:rPr lang="pl-PL" sz="1200" dirty="0">
                <a:solidFill>
                  <a:prstClr val="black"/>
                </a:solidFill>
                <a:latin typeface="Calibri" panose="020F0502020204030204" pitchFamily="34" charset="0"/>
              </a:rPr>
              <a:t>Jednakowe informacje i przekazywane w tym samym czasie przez zamawiającego w toku postępowania potencjalnym oferentom </a:t>
            </a:r>
            <a:r>
              <a:rPr lang="pl-PL" sz="1200" b="1" dirty="0">
                <a:solidFill>
                  <a:prstClr val="black"/>
                </a:solidFill>
                <a:latin typeface="Calibri" panose="020F0502020204030204" pitchFamily="34" charset="0"/>
              </a:rPr>
              <a:t>(pkt 17 </a:t>
            </a:r>
            <a:r>
              <a:rPr lang="pl-PL" sz="1200" b="1" dirty="0">
                <a:solidFill>
                  <a:prstClr val="black"/>
                </a:solidFill>
              </a:rPr>
              <a:t>sekcji 6.5.2 w Podrozdziale 6.5 </a:t>
            </a:r>
            <a:r>
              <a:rPr lang="pl-PL" sz="1200" b="1" i="1" dirty="0">
                <a:solidFill>
                  <a:prstClr val="black"/>
                </a:solidFill>
              </a:rPr>
              <a:t>Wytycznych)</a:t>
            </a:r>
            <a:endParaRPr lang="pl-PL" sz="1200" dirty="0">
              <a:solidFill>
                <a:prstClr val="black"/>
              </a:solidFill>
              <a:latin typeface="Calibri" panose="020F0502020204030204" pitchFamily="34" charset="0"/>
            </a:endParaRPr>
          </a:p>
          <a:p>
            <a:pPr lvl="0" algn="just">
              <a:buFont typeface="Wingdings" panose="05000000000000000000" pitchFamily="2" charset="2"/>
              <a:buChar char="ü"/>
            </a:pPr>
            <a:r>
              <a:rPr lang="pl-PL" sz="1200" dirty="0">
                <a:solidFill>
                  <a:prstClr val="black"/>
                </a:solidFill>
                <a:latin typeface="Calibri" panose="020F0502020204030204" pitchFamily="34" charset="0"/>
              </a:rPr>
              <a:t>Jednakowe zasady poprawiania oczywistych omyłek pisarskich, rachunkowych i innych</a:t>
            </a:r>
          </a:p>
          <a:p>
            <a:pPr algn="just">
              <a:buFont typeface="Wingdings" panose="05000000000000000000" pitchFamily="2" charset="2"/>
              <a:buChar char="ü"/>
            </a:pPr>
            <a:r>
              <a:rPr lang="pl-PL" sz="1200" dirty="0">
                <a:solidFill>
                  <a:prstClr val="black"/>
                </a:solidFill>
                <a:latin typeface="Calibri" panose="020F0502020204030204" pitchFamily="34" charset="0"/>
              </a:rPr>
              <a:t>Warunki zmian postanowień umowy w stosunku do treści oferty omówione i opisane na etapie prowadzonego postępowania </a:t>
            </a:r>
            <a:r>
              <a:rPr lang="pl-PL" sz="1200" b="1" dirty="0">
                <a:solidFill>
                  <a:prstClr val="black"/>
                </a:solidFill>
                <a:latin typeface="Calibri" panose="020F0502020204030204" pitchFamily="34" charset="0"/>
              </a:rPr>
              <a:t>(pkt 22 </a:t>
            </a:r>
            <a:r>
              <a:rPr lang="pl-PL" sz="1200" b="1" dirty="0">
                <a:solidFill>
                  <a:prstClr val="black"/>
                </a:solidFill>
              </a:rPr>
              <a:t>sekcji 6.5.2 w Podrozdziale 6.5 </a:t>
            </a:r>
            <a:r>
              <a:rPr lang="pl-PL" sz="1200" b="1" i="1" dirty="0">
                <a:solidFill>
                  <a:prstClr val="black"/>
                </a:solidFill>
              </a:rPr>
              <a:t>Wytycznych)</a:t>
            </a:r>
            <a:endParaRPr lang="pl-PL" sz="1200" b="1" dirty="0">
              <a:solidFill>
                <a:prstClr val="black"/>
              </a:solidFill>
            </a:endParaRPr>
          </a:p>
          <a:p>
            <a:pPr lvl="0" algn="just">
              <a:buFont typeface="Wingdings" panose="05000000000000000000" pitchFamily="2" charset="2"/>
              <a:buChar char="ü"/>
            </a:pPr>
            <a:endParaRPr lang="pl-PL" sz="1200" dirty="0">
              <a:solidFill>
                <a:prstClr val="black"/>
              </a:solidFill>
              <a:latin typeface="Calibri" panose="020F0502020204030204" pitchFamily="34" charset="0"/>
            </a:endParaRPr>
          </a:p>
          <a:p>
            <a:pPr lvl="0" algn="just">
              <a:buNone/>
            </a:pPr>
            <a:r>
              <a:rPr lang="pl-PL" sz="1200" i="1" dirty="0">
                <a:solidFill>
                  <a:prstClr val="black"/>
                </a:solidFill>
                <a:latin typeface="Calibri" panose="020F0502020204030204" pitchFamily="34" charset="0"/>
              </a:rPr>
              <a:t>	</a:t>
            </a:r>
            <a:r>
              <a:rPr lang="pl-PL" sz="1200" b="1" i="1" dirty="0">
                <a:solidFill>
                  <a:prstClr val="black"/>
                </a:solidFill>
                <a:latin typeface="Calibri" panose="020F0502020204030204" pitchFamily="34" charset="0"/>
              </a:rPr>
              <a:t>Przestrzeganie zasady równego traktowania polega przede wszystkim na stosowaniu wobec wszystkich wykonawców jednej miary, czyli stawianiu takich samych wymagań, takiej samej weryfikacji ich spełniania oraz konsekwencji w ich egzekwowaniu.</a:t>
            </a:r>
          </a:p>
          <a:p>
            <a:pPr marL="0" indent="0" algn="just">
              <a:buNone/>
            </a:pPr>
            <a:endParaRPr lang="pl-PL" sz="1200" b="1" dirty="0"/>
          </a:p>
          <a:p>
            <a:pPr algn="just">
              <a:buFont typeface="Wingdings" panose="05000000000000000000" pitchFamily="2" charset="2"/>
              <a:buChar char="Ø"/>
            </a:pPr>
            <a:r>
              <a:rPr lang="pl-PL" sz="1200" b="1" dirty="0"/>
              <a:t>Jawność postępowania</a:t>
            </a:r>
          </a:p>
          <a:p>
            <a:pPr algn="just">
              <a:buFont typeface="Wingdings" panose="05000000000000000000" pitchFamily="2" charset="2"/>
              <a:buChar char="ü"/>
            </a:pPr>
            <a:r>
              <a:rPr lang="pl-PL" sz="1200" dirty="0">
                <a:solidFill>
                  <a:prstClr val="black"/>
                </a:solidFill>
                <a:latin typeface="Calibri" panose="020F0502020204030204" pitchFamily="34" charset="0"/>
              </a:rPr>
              <a:t>Odpowiednim upublicznieniu informacji o zamówieniu i jego udzieleniu </a:t>
            </a:r>
            <a:r>
              <a:rPr lang="pl-PL" sz="1200" b="1" dirty="0">
                <a:solidFill>
                  <a:prstClr val="black"/>
                </a:solidFill>
                <a:latin typeface="Calibri" panose="020F0502020204030204" pitchFamily="34" charset="0"/>
              </a:rPr>
              <a:t>(pkt 13, pkt 14, pkt 15, pkt 20 </a:t>
            </a:r>
            <a:r>
              <a:rPr lang="pl-PL" sz="1200" b="1" dirty="0">
                <a:solidFill>
                  <a:prstClr val="black"/>
                </a:solidFill>
              </a:rPr>
              <a:t>sekcji 6.5.2 w Podrozdziale 6.5 </a:t>
            </a:r>
            <a:r>
              <a:rPr lang="pl-PL" sz="1200" b="1" i="1" dirty="0">
                <a:solidFill>
                  <a:prstClr val="black"/>
                </a:solidFill>
              </a:rPr>
              <a:t>Wytycznych)</a:t>
            </a:r>
            <a:endParaRPr lang="pl-PL" sz="1200" dirty="0">
              <a:solidFill>
                <a:prstClr val="black"/>
              </a:solidFill>
              <a:latin typeface="Calibri" panose="020F0502020204030204" pitchFamily="34" charset="0"/>
            </a:endParaRPr>
          </a:p>
          <a:p>
            <a:pPr lvl="0" algn="just">
              <a:buFont typeface="Wingdings" panose="05000000000000000000" pitchFamily="2" charset="2"/>
              <a:buChar char="ü"/>
            </a:pPr>
            <a:r>
              <a:rPr lang="pl-PL" sz="1200" dirty="0">
                <a:solidFill>
                  <a:prstClr val="black"/>
                </a:solidFill>
                <a:latin typeface="Calibri" panose="020F0502020204030204" pitchFamily="34" charset="0"/>
              </a:rPr>
              <a:t>Jawności protokołu postępowania wraz z załącznikami </a:t>
            </a:r>
            <a:r>
              <a:rPr lang="pl-PL" sz="1200" b="1" dirty="0">
                <a:solidFill>
                  <a:prstClr val="black"/>
                </a:solidFill>
                <a:latin typeface="Calibri" panose="020F0502020204030204" pitchFamily="34" charset="0"/>
              </a:rPr>
              <a:t>(pkt 20 </a:t>
            </a:r>
            <a:r>
              <a:rPr lang="pl-PL" sz="1200" b="1" dirty="0">
                <a:solidFill>
                  <a:prstClr val="black"/>
                </a:solidFill>
              </a:rPr>
              <a:t>sekcji 6.5.2 w Podrozdziale 6.5 </a:t>
            </a:r>
            <a:r>
              <a:rPr lang="pl-PL" sz="1200" b="1" i="1" dirty="0">
                <a:solidFill>
                  <a:prstClr val="black"/>
                </a:solidFill>
              </a:rPr>
              <a:t>Wytycznych)</a:t>
            </a:r>
            <a:endParaRPr lang="pl-PL" sz="1200" dirty="0">
              <a:solidFill>
                <a:prstClr val="black"/>
              </a:solidFill>
              <a:latin typeface="Calibri" panose="020F0502020204030204" pitchFamily="34" charset="0"/>
            </a:endParaRPr>
          </a:p>
          <a:p>
            <a:pPr lvl="0" algn="just">
              <a:buFont typeface="Wingdings" panose="05000000000000000000" pitchFamily="2" charset="2"/>
              <a:buChar char="ü"/>
            </a:pPr>
            <a:r>
              <a:rPr lang="pl-PL" sz="1200" dirty="0">
                <a:solidFill>
                  <a:prstClr val="black"/>
                </a:solidFill>
                <a:latin typeface="Calibri" panose="020F0502020204030204" pitchFamily="34" charset="0"/>
              </a:rPr>
              <a:t>Jawności umów w sprawie zamówienia publicznego</a:t>
            </a:r>
          </a:p>
          <a:p>
            <a:pPr marL="0" lvl="0" indent="0" algn="just">
              <a:buNone/>
            </a:pPr>
            <a:endParaRPr lang="pl-PL" sz="1200" b="1" dirty="0">
              <a:solidFill>
                <a:prstClr val="black"/>
              </a:solidFill>
              <a:latin typeface="Calibri" panose="020F0502020204030204" pitchFamily="34" charset="0"/>
            </a:endParaRPr>
          </a:p>
          <a:p>
            <a:pPr lvl="0" algn="just">
              <a:buFont typeface="Wingdings" panose="05000000000000000000" pitchFamily="2" charset="2"/>
              <a:buChar char="Ø"/>
            </a:pPr>
            <a:r>
              <a:rPr lang="pl-PL" sz="1200" b="1" dirty="0">
                <a:solidFill>
                  <a:prstClr val="black"/>
                </a:solidFill>
                <a:latin typeface="Calibri" panose="020F0502020204030204" pitchFamily="34" charset="0"/>
              </a:rPr>
              <a:t>Pisemność prowadzonego postępowania</a:t>
            </a:r>
          </a:p>
          <a:p>
            <a:pPr algn="just">
              <a:buFont typeface="Wingdings" panose="05000000000000000000" pitchFamily="2" charset="2"/>
              <a:buChar char="ü"/>
            </a:pPr>
            <a:r>
              <a:rPr lang="pl-PL" sz="1200" dirty="0">
                <a:solidFill>
                  <a:prstClr val="black"/>
                </a:solidFill>
                <a:latin typeface="Calibri" panose="020F0502020204030204" pitchFamily="34" charset="0"/>
              </a:rPr>
              <a:t>Umowa z wykonawcą, protokół z postępowania sporządzony w formie pisemnej </a:t>
            </a:r>
            <a:r>
              <a:rPr lang="pl-PL" sz="1200" b="1" dirty="0">
                <a:solidFill>
                  <a:prstClr val="black"/>
                </a:solidFill>
                <a:latin typeface="Calibri" panose="020F0502020204030204" pitchFamily="34" charset="0"/>
              </a:rPr>
              <a:t>(pkt 18 </a:t>
            </a:r>
            <a:r>
              <a:rPr lang="pl-PL" sz="1200" b="1" dirty="0">
                <a:solidFill>
                  <a:prstClr val="black"/>
                </a:solidFill>
              </a:rPr>
              <a:t>sekcji 6.5.2 w Podrozdziale 6.5 </a:t>
            </a:r>
            <a:r>
              <a:rPr lang="pl-PL" sz="1200" b="1" i="1" dirty="0">
                <a:solidFill>
                  <a:prstClr val="black"/>
                </a:solidFill>
              </a:rPr>
              <a:t>Wytycznych)</a:t>
            </a:r>
            <a:endParaRPr lang="pl-PL" sz="1200" b="1" dirty="0">
              <a:solidFill>
                <a:prstClr val="black"/>
              </a:solidFill>
            </a:endParaRPr>
          </a:p>
          <a:p>
            <a:pPr marL="0" indent="0" algn="just">
              <a:buNone/>
            </a:pPr>
            <a:endParaRPr lang="pl-PL" sz="1200" dirty="0">
              <a:solidFill>
                <a:prstClr val="black"/>
              </a:solidFill>
              <a:latin typeface="Calibri" panose="020F0502020204030204" pitchFamily="34" charset="0"/>
            </a:endParaRPr>
          </a:p>
          <a:p>
            <a:pPr marL="0" indent="0" algn="just">
              <a:buNone/>
            </a:pPr>
            <a:r>
              <a:rPr lang="pl-PL" sz="1200" b="1" i="1" dirty="0">
                <a:solidFill>
                  <a:prstClr val="black"/>
                </a:solidFill>
                <a:latin typeface="Calibri" panose="020F0502020204030204" pitchFamily="34" charset="0"/>
              </a:rPr>
              <a:t>Jawność postępowania zapewnia jego przejrzystość dzięki czemu można stwierdzić, czy doszło do naruszenia zasady równego traktowania lub uczciwej konkurencji.</a:t>
            </a:r>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40203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Zasada konkurencyjności - </a:t>
            </a:r>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70000" lnSpcReduction="20000"/>
          </a:bodyPr>
          <a:lstStyle/>
          <a:p>
            <a:pPr marL="0" indent="0" algn="just">
              <a:buNone/>
            </a:pPr>
            <a:endParaRPr lang="pl-PL" sz="1800" dirty="0"/>
          </a:p>
          <a:p>
            <a:pPr algn="just">
              <a:spcBef>
                <a:spcPts val="0"/>
              </a:spcBef>
              <a:spcAft>
                <a:spcPts val="600"/>
              </a:spcAft>
              <a:buFont typeface="Wingdings" panose="05000000000000000000" pitchFamily="2" charset="2"/>
              <a:buChar char="§"/>
            </a:pPr>
            <a:r>
              <a:rPr lang="pl-PL" sz="2900" b="1" dirty="0"/>
              <a:t>OPIS PRZEDMIOTU ZAMÓWENIA </a:t>
            </a:r>
            <a:r>
              <a:rPr lang="pl-PL" sz="2900" b="1" dirty="0">
                <a:solidFill>
                  <a:prstClr val="black"/>
                </a:solidFill>
              </a:rPr>
              <a:t>(pkt 5 sekcji 6.5.2 w Podrozdziale 6.5 </a:t>
            </a:r>
            <a:r>
              <a:rPr lang="pl-PL" sz="2900" b="1" i="1" dirty="0">
                <a:solidFill>
                  <a:prstClr val="black"/>
                </a:solidFill>
              </a:rPr>
              <a:t>Wytycznych</a:t>
            </a:r>
            <a:r>
              <a:rPr lang="pl-PL" sz="2900" b="1" dirty="0">
                <a:solidFill>
                  <a:prstClr val="black"/>
                </a:solidFill>
              </a:rPr>
              <a:t>)</a:t>
            </a:r>
            <a:endParaRPr lang="pl-PL" sz="2900" b="1" dirty="0"/>
          </a:p>
          <a:p>
            <a:pPr marL="0" indent="0" algn="just">
              <a:buNone/>
            </a:pPr>
            <a:r>
              <a:rPr lang="pl-PL" sz="2900" i="1" dirty="0"/>
              <a:t>„Przedmiot zamówienia opisuje się w sposób </a:t>
            </a:r>
            <a:r>
              <a:rPr lang="pl-PL" sz="2900" b="1" i="1" dirty="0"/>
              <a:t>jednoznaczny </a:t>
            </a:r>
            <a:br>
              <a:rPr lang="pl-PL" sz="2900" b="1" i="1" dirty="0"/>
            </a:br>
            <a:r>
              <a:rPr lang="pl-PL" sz="2900" b="1" i="1" dirty="0"/>
              <a:t>i wyczerpujący</a:t>
            </a:r>
            <a:r>
              <a:rPr lang="pl-PL" sz="2900" i="1" dirty="0"/>
              <a:t>, za pomocą </a:t>
            </a:r>
            <a:r>
              <a:rPr lang="pl-PL" sz="2900" b="1" i="1" dirty="0"/>
              <a:t>dokładnych i zrozumiałych określeń</a:t>
            </a:r>
            <a:r>
              <a:rPr lang="pl-PL" sz="2900" i="1" dirty="0"/>
              <a:t>, uwzględniając </a:t>
            </a:r>
            <a:r>
              <a:rPr lang="pl-PL" sz="2900" b="1" i="1" dirty="0"/>
              <a:t>wszystkie wymagania i okoliczności </a:t>
            </a:r>
            <a:r>
              <a:rPr lang="pl-PL" sz="2900" i="1" dirty="0"/>
              <a:t>mogące mieć wpływ na sporządzenie oferty. </a:t>
            </a:r>
          </a:p>
          <a:p>
            <a:pPr marL="0" indent="0" algn="just">
              <a:buNone/>
            </a:pPr>
            <a:r>
              <a:rPr lang="pl-PL" sz="2900" i="1" dirty="0"/>
              <a:t>Opis przedmiotu zamówienia nie może odnosić się do określonego wyrobu, źródła, znaków towarowych, patentów lub specyficznego pochodzenia, chyba że takie odniesienie jest uzasadnione przedmiotem zamówienia </a:t>
            </a:r>
            <a:br>
              <a:rPr lang="pl-PL" sz="2900" i="1" dirty="0"/>
            </a:br>
            <a:r>
              <a:rPr lang="pl-PL" sz="2900" i="1" dirty="0"/>
              <a:t>i dopuszczono rozwiązania równoważne. W przypadku dopuszczenia rozwiązań równoważnych, w celu spełnienia wymogu opisania przedmiotu zamówienia w sposób jednoznaczny i wyczerpujący, powinien zostać określony zakres równoważności. Wykonawca, który powołuje się na rozwiązania równoważne opisywanym przez zamawiającego, jest obowiązany wykazać, że oferowane przez niego dostawy, usługi lub roboty budowlane spełniają wymagania określone przez zamawiającego.”</a:t>
            </a:r>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581980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Zasada konkurencyjności - </a:t>
            </a:r>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buNone/>
            </a:pPr>
            <a:endParaRPr lang="pl-PL" sz="1800" dirty="0"/>
          </a:p>
          <a:p>
            <a:pPr>
              <a:spcBef>
                <a:spcPts val="0"/>
              </a:spcBef>
              <a:spcAft>
                <a:spcPts val="600"/>
              </a:spcAft>
              <a:buFont typeface="Wingdings" panose="05000000000000000000" pitchFamily="2" charset="2"/>
              <a:buChar char="§"/>
            </a:pPr>
            <a:r>
              <a:rPr lang="pl-PL" sz="2000" b="1" dirty="0"/>
              <a:t>OPIS PRZEDMIOTU ZAMÓWENIA </a:t>
            </a:r>
            <a:r>
              <a:rPr lang="pl-PL" sz="2000" b="1" dirty="0">
                <a:solidFill>
                  <a:prstClr val="black"/>
                </a:solidFill>
              </a:rPr>
              <a:t>(pkt 5 sekcji 6.5.2 w Podrozdziale 6.5 </a:t>
            </a:r>
            <a:r>
              <a:rPr lang="pl-PL" sz="2000" b="1" i="1" dirty="0">
                <a:solidFill>
                  <a:prstClr val="black"/>
                </a:solidFill>
              </a:rPr>
              <a:t>Wytycznych</a:t>
            </a:r>
            <a:r>
              <a:rPr lang="pl-PL" sz="2000" b="1" dirty="0">
                <a:solidFill>
                  <a:prstClr val="black"/>
                </a:solidFill>
              </a:rPr>
              <a:t>)</a:t>
            </a:r>
            <a:endParaRPr lang="pl-PL" sz="2000" b="1" dirty="0"/>
          </a:p>
          <a:p>
            <a:pPr marL="0" indent="0">
              <a:spcBef>
                <a:spcPts val="0"/>
              </a:spcBef>
              <a:spcAft>
                <a:spcPts val="600"/>
              </a:spcAft>
              <a:buNone/>
            </a:pPr>
            <a:endParaRPr lang="pl-PL" sz="2000" b="1" dirty="0"/>
          </a:p>
          <a:p>
            <a:pPr algn="just">
              <a:spcBef>
                <a:spcPts val="0"/>
              </a:spcBef>
              <a:spcAft>
                <a:spcPts val="600"/>
              </a:spcAft>
              <a:buFont typeface="Wingdings" panose="05000000000000000000" pitchFamily="2" charset="2"/>
              <a:buChar char="Ø"/>
            </a:pPr>
            <a:r>
              <a:rPr lang="pl-PL" sz="1900" dirty="0"/>
              <a:t>wskazuje rzeczywiste potrzeby zamawiającego,</a:t>
            </a:r>
          </a:p>
          <a:p>
            <a:pPr algn="just">
              <a:spcBef>
                <a:spcPts val="0"/>
              </a:spcBef>
              <a:spcAft>
                <a:spcPts val="600"/>
              </a:spcAft>
              <a:buFont typeface="Wingdings" panose="05000000000000000000" pitchFamily="2" charset="2"/>
              <a:buChar char="Ø"/>
            </a:pPr>
            <a:r>
              <a:rPr lang="pl-PL" sz="1900" dirty="0"/>
              <a:t>umożliwia wykonawcy dokonanie wyceny przedmiotu zamówienia,</a:t>
            </a:r>
          </a:p>
          <a:p>
            <a:pPr algn="just">
              <a:spcBef>
                <a:spcPts val="0"/>
              </a:spcBef>
              <a:spcAft>
                <a:spcPts val="600"/>
              </a:spcAft>
              <a:buFont typeface="Wingdings" panose="05000000000000000000" pitchFamily="2" charset="2"/>
              <a:buChar char="Ø"/>
            </a:pPr>
            <a:r>
              <a:rPr lang="pl-PL" sz="1900" dirty="0"/>
              <a:t>umożliwia zamawiającemu obiektywną ocenę złożonych ofert,</a:t>
            </a:r>
          </a:p>
          <a:p>
            <a:pPr algn="just">
              <a:spcBef>
                <a:spcPts val="0"/>
              </a:spcBef>
              <a:spcAft>
                <a:spcPts val="600"/>
              </a:spcAft>
              <a:buFont typeface="Wingdings" panose="05000000000000000000" pitchFamily="2" charset="2"/>
              <a:buChar char="Ø"/>
            </a:pPr>
            <a:r>
              <a:rPr lang="pl-PL" sz="1900" dirty="0"/>
              <a:t>zawiera precyzyjne, wyczerpujące, jednoznaczne i zrozumiałe niewymagające dodatkowej wykładni sformułowania z uwzględnieniem zasad równego traktowania i uczciwej konkurencji,</a:t>
            </a:r>
          </a:p>
          <a:p>
            <a:pPr algn="just">
              <a:spcBef>
                <a:spcPts val="0"/>
              </a:spcBef>
              <a:spcAft>
                <a:spcPts val="600"/>
              </a:spcAft>
              <a:buFont typeface="Wingdings" panose="05000000000000000000" pitchFamily="2" charset="2"/>
              <a:buChar char="Ø"/>
            </a:pPr>
            <a:r>
              <a:rPr lang="pl-PL" sz="1900" dirty="0"/>
              <a:t>Uwzględnia wszystkie istotne okoliczności mogące mieć wpływ na sporządzenie oferty. </a:t>
            </a:r>
          </a:p>
          <a:p>
            <a:pPr algn="just">
              <a:spcBef>
                <a:spcPts val="0"/>
              </a:spcBef>
              <a:spcAft>
                <a:spcPts val="600"/>
              </a:spcAft>
              <a:buFont typeface="Wingdings" panose="05000000000000000000" pitchFamily="2" charset="2"/>
              <a:buChar char="§"/>
            </a:pPr>
            <a:endParaRPr lang="pl-PL" sz="4800" dirty="0"/>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194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Zasada konkurencyjności - </a:t>
            </a:r>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r>
              <a:rPr lang="pl-PL" sz="1900" b="1" dirty="0"/>
              <a:t>Pkt 12 Podrozdziału 6.5 Wytycznych</a:t>
            </a:r>
          </a:p>
          <a:p>
            <a:pPr marL="0" indent="0" algn="just">
              <a:buNone/>
            </a:pPr>
            <a:endParaRPr lang="pl-PL" sz="1900" i="1" dirty="0"/>
          </a:p>
          <a:p>
            <a:pPr algn="just">
              <a:buFont typeface="Wingdings" panose="05000000000000000000" pitchFamily="2" charset="2"/>
              <a:buChar char="Ø"/>
            </a:pPr>
            <a:r>
              <a:rPr lang="pl-PL" sz="1900" i="1" dirty="0"/>
              <a:t>„W przypadku zamówień realizowanych przez beneficjentów, </a:t>
            </a:r>
            <a:r>
              <a:rPr lang="pl-PL" sz="1900" b="1" i="1" dirty="0"/>
              <a:t>którzy nie są zamawiającymi w rozumieniu Pzp</a:t>
            </a:r>
            <a:r>
              <a:rPr lang="pl-PL" sz="1900" i="1" dirty="0"/>
              <a:t>, </a:t>
            </a:r>
            <a:r>
              <a:rPr lang="pl-PL" sz="1900" b="1" i="1" dirty="0">
                <a:solidFill>
                  <a:srgbClr val="FF0000"/>
                </a:solidFill>
              </a:rPr>
              <a:t>wartość zamówienia ustala się </a:t>
            </a:r>
            <a:br>
              <a:rPr lang="pl-PL" sz="1900" b="1" i="1" dirty="0">
                <a:solidFill>
                  <a:srgbClr val="FF0000"/>
                </a:solidFill>
              </a:rPr>
            </a:br>
            <a:r>
              <a:rPr lang="pl-PL" sz="1900" b="1" i="1" dirty="0">
                <a:solidFill>
                  <a:srgbClr val="FF0000"/>
                </a:solidFill>
              </a:rPr>
              <a:t>w odniesieniu do danego projektu (…). </a:t>
            </a:r>
          </a:p>
          <a:p>
            <a:pPr marL="0" indent="0" algn="just">
              <a:buNone/>
            </a:pPr>
            <a:endParaRPr lang="pl-PL" sz="1900" b="1" i="1" dirty="0">
              <a:solidFill>
                <a:srgbClr val="FF0000"/>
              </a:solidFill>
            </a:endParaRPr>
          </a:p>
          <a:p>
            <a:pPr marL="0" indent="0" algn="just">
              <a:buNone/>
            </a:pPr>
            <a:endParaRPr lang="pl-PL" sz="1900" b="1" i="1" dirty="0">
              <a:solidFill>
                <a:srgbClr val="FF0000"/>
              </a:solidFill>
            </a:endParaRPr>
          </a:p>
          <a:p>
            <a:pPr algn="just">
              <a:buFont typeface="Wingdings" panose="05000000000000000000" pitchFamily="2" charset="2"/>
              <a:buChar char="Ø"/>
            </a:pPr>
            <a:r>
              <a:rPr lang="pl-PL" sz="1900" i="1" dirty="0"/>
              <a:t>(…) Podmioty, </a:t>
            </a:r>
            <a:r>
              <a:rPr lang="pl-PL" sz="1900" b="1" i="1" dirty="0"/>
              <a:t>które są zamawiającymi w rozumieniu Pzp</a:t>
            </a:r>
            <a:r>
              <a:rPr lang="pl-PL" sz="1900" i="1" dirty="0"/>
              <a:t>, po stwierdzeniu, </a:t>
            </a:r>
            <a:br>
              <a:rPr lang="pl-PL" sz="1900" i="1" dirty="0"/>
            </a:br>
            <a:r>
              <a:rPr lang="pl-PL" sz="1900" i="1" dirty="0"/>
              <a:t>że szacunkowa wartość zamówienia </a:t>
            </a:r>
            <a:r>
              <a:rPr lang="pl-PL" sz="1900" b="1" i="1" dirty="0">
                <a:solidFill>
                  <a:srgbClr val="FF0000"/>
                </a:solidFill>
              </a:rPr>
              <a:t>nie przekracza </a:t>
            </a:r>
            <a:r>
              <a:rPr lang="pl-PL" sz="1900" i="1" dirty="0"/>
              <a:t>wartości wskazanej w art. 4 ust. 8 Pzp lub w przypadku zamówień sektorowych wartości wskazanej </a:t>
            </a:r>
            <a:br>
              <a:rPr lang="pl-PL" sz="1900" i="1" dirty="0"/>
            </a:br>
            <a:r>
              <a:rPr lang="pl-PL" sz="1900" i="1" dirty="0"/>
              <a:t>w przepisach wydanych na postawie art. 11 ust. 8 Pzp, </a:t>
            </a:r>
            <a:r>
              <a:rPr lang="pl-PL" sz="1900" b="1" i="1" dirty="0">
                <a:solidFill>
                  <a:srgbClr val="FF0000"/>
                </a:solidFill>
              </a:rPr>
              <a:t>określają wartość zamówienia w odniesieniu do danego projektu</a:t>
            </a:r>
            <a:r>
              <a:rPr lang="pl-PL" sz="1900" i="1" dirty="0"/>
              <a:t> w celu stwierdzenia, czy zamówienie podlega zasadzie konkurencyjności, czy procedurze rozeznania rynku.”</a:t>
            </a:r>
          </a:p>
          <a:p>
            <a:pPr marL="0" indent="0" algn="just">
              <a:spcBef>
                <a:spcPts val="0"/>
              </a:spcBef>
              <a:spcAft>
                <a:spcPts val="600"/>
              </a:spcAft>
              <a:buNone/>
            </a:pPr>
            <a:endParaRPr lang="pl-PL" sz="4800" dirty="0"/>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615837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Zasada konkurencyjności - </a:t>
            </a:r>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buNone/>
            </a:pPr>
            <a:endParaRPr lang="pl-PL" sz="1800" dirty="0"/>
          </a:p>
          <a:p>
            <a:pPr>
              <a:spcBef>
                <a:spcPts val="0"/>
              </a:spcBef>
              <a:spcAft>
                <a:spcPts val="600"/>
              </a:spcAft>
              <a:buFont typeface="Wingdings" panose="05000000000000000000" pitchFamily="2" charset="2"/>
              <a:buChar char="§"/>
            </a:pPr>
            <a:r>
              <a:rPr lang="pl-PL" sz="2400" b="1" dirty="0"/>
              <a:t>USTALENIE WARTOŚCI ZAMÓWIENIA </a:t>
            </a:r>
          </a:p>
          <a:p>
            <a:pPr lvl="0" algn="just">
              <a:spcBef>
                <a:spcPts val="0"/>
              </a:spcBef>
              <a:spcAft>
                <a:spcPts val="600"/>
              </a:spcAft>
              <a:buNone/>
            </a:pPr>
            <a:endParaRPr lang="pl-PL" sz="2000" b="1" dirty="0">
              <a:solidFill>
                <a:prstClr val="black"/>
              </a:solidFill>
            </a:endParaRPr>
          </a:p>
          <a:p>
            <a:pPr lvl="0" algn="just">
              <a:spcBef>
                <a:spcPts val="0"/>
              </a:spcBef>
              <a:spcAft>
                <a:spcPts val="600"/>
              </a:spcAft>
              <a:buNone/>
            </a:pPr>
            <a:r>
              <a:rPr lang="pl-PL" sz="2000" b="1" dirty="0">
                <a:solidFill>
                  <a:prstClr val="black"/>
                </a:solidFill>
              </a:rPr>
              <a:t>Kiedy  wartość zamówień należy szacować łącznie</a:t>
            </a:r>
            <a:endParaRPr lang="pl-PL" sz="2000" dirty="0">
              <a:solidFill>
                <a:prstClr val="black"/>
              </a:solidFill>
            </a:endParaRPr>
          </a:p>
          <a:p>
            <a:pPr lvl="0" algn="just">
              <a:spcBef>
                <a:spcPts val="0"/>
              </a:spcBef>
              <a:buNone/>
            </a:pPr>
            <a:r>
              <a:rPr lang="pl-PL" sz="2000" dirty="0">
                <a:solidFill>
                  <a:prstClr val="black"/>
                </a:solidFill>
              </a:rPr>
              <a:t>Jedno zamówienie wtedy gdy występują łącznie trzy następujące okoliczności:</a:t>
            </a:r>
          </a:p>
          <a:p>
            <a:pPr lvl="0" algn="just">
              <a:buFont typeface="Wingdings" panose="05000000000000000000" pitchFamily="2" charset="2"/>
              <a:buChar char="ü"/>
            </a:pPr>
            <a:r>
              <a:rPr lang="pl-PL" sz="2000" b="1" dirty="0">
                <a:solidFill>
                  <a:prstClr val="black"/>
                </a:solidFill>
              </a:rPr>
              <a:t>tożsamość przedmiotowa </a:t>
            </a:r>
            <a:r>
              <a:rPr lang="pl-PL" sz="2000" dirty="0">
                <a:solidFill>
                  <a:prstClr val="black"/>
                </a:solidFill>
              </a:rPr>
              <a:t>(gdy zamówienie ma obejmować przedmiot tego samego rodzaju lub o takim samym przeznaczeniu),</a:t>
            </a:r>
          </a:p>
          <a:p>
            <a:pPr lvl="0" algn="just">
              <a:spcBef>
                <a:spcPts val="600"/>
              </a:spcBef>
              <a:spcAft>
                <a:spcPts val="600"/>
              </a:spcAft>
              <a:buFont typeface="Wingdings" panose="05000000000000000000" pitchFamily="2" charset="2"/>
              <a:buChar char="ü"/>
            </a:pPr>
            <a:r>
              <a:rPr lang="pl-PL" sz="2000" b="1" dirty="0">
                <a:solidFill>
                  <a:prstClr val="black"/>
                </a:solidFill>
              </a:rPr>
              <a:t>tożsamość  podmiotowa </a:t>
            </a:r>
            <a:r>
              <a:rPr lang="pl-PL" sz="2000" dirty="0">
                <a:solidFill>
                  <a:prstClr val="black"/>
                </a:solidFill>
              </a:rPr>
              <a:t>(gdy zamówienie możliwe jest do wykonania przez jednego wykonawcę).</a:t>
            </a:r>
          </a:p>
          <a:p>
            <a:pPr lvl="0" algn="just">
              <a:buFont typeface="Wingdings" panose="05000000000000000000" pitchFamily="2" charset="2"/>
              <a:buChar char="ü"/>
            </a:pPr>
            <a:r>
              <a:rPr lang="pl-PL" sz="2000" b="1" dirty="0">
                <a:solidFill>
                  <a:prstClr val="black"/>
                </a:solidFill>
              </a:rPr>
              <a:t>związek czasowy </a:t>
            </a:r>
            <a:r>
              <a:rPr lang="pl-PL" sz="2000" dirty="0">
                <a:solidFill>
                  <a:prstClr val="black"/>
                </a:solidFill>
              </a:rPr>
              <a:t>(gdy powiązane ze sobą funkcjonalnie lub użytkowo zamówienia, mają być zrealizowane w dającej się przewidzieć, określonej perspektywie czasowej).</a:t>
            </a:r>
          </a:p>
          <a:p>
            <a:pPr marL="0" indent="0" algn="just">
              <a:spcBef>
                <a:spcPts val="0"/>
              </a:spcBef>
              <a:spcAft>
                <a:spcPts val="600"/>
              </a:spcAft>
              <a:buNone/>
            </a:pPr>
            <a:endParaRPr lang="pl-PL" sz="4800" dirty="0"/>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670784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Zasada konkurencyjności - </a:t>
            </a:r>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2000" b="1" dirty="0"/>
              <a:t>Warunki udziału w postępowaniu (pkt 8 sekcji 6.5.2 Podrozdziału 6.5 </a:t>
            </a:r>
            <a:r>
              <a:rPr lang="pl-PL" sz="2000" b="1" i="1" dirty="0"/>
              <a:t>Wytycznych</a:t>
            </a:r>
            <a:r>
              <a:rPr lang="pl-PL" sz="2000" b="1" dirty="0"/>
              <a:t>).</a:t>
            </a:r>
          </a:p>
          <a:p>
            <a:pPr marL="0" indent="0" algn="just">
              <a:buNone/>
            </a:pPr>
            <a:endParaRPr lang="pl-PL" sz="2200" i="1" dirty="0"/>
          </a:p>
          <a:p>
            <a:pPr marL="0" indent="0" algn="just">
              <a:buNone/>
            </a:pPr>
            <a:r>
              <a:rPr lang="pl-PL" sz="2200" i="1" dirty="0"/>
              <a:t>„Warunki udziału w postępowaniu o udzielenie zamówienia oraz opis sposobu dokonywania oceny ich spełniania, o ile zostaną zawarte </a:t>
            </a:r>
            <a:br>
              <a:rPr lang="pl-PL" sz="2200" i="1" dirty="0"/>
            </a:br>
            <a:r>
              <a:rPr lang="pl-PL" sz="2200" i="1" dirty="0"/>
              <a:t>w zapytaniu ofertowym, o którym mowa w pkt 11 lit. a, określane są </a:t>
            </a:r>
            <a:br>
              <a:rPr lang="pl-PL" sz="2200" i="1" dirty="0"/>
            </a:br>
            <a:r>
              <a:rPr lang="pl-PL" sz="2200" i="1" dirty="0"/>
              <a:t>w sposób </a:t>
            </a:r>
            <a:r>
              <a:rPr lang="pl-PL" sz="2200" b="1" i="1" dirty="0"/>
              <a:t>proporcjonalny do przedmiotu zamówienia</a:t>
            </a:r>
            <a:r>
              <a:rPr lang="pl-PL" sz="2200" i="1" dirty="0"/>
              <a:t>, zapewniający zachowanie </a:t>
            </a:r>
            <a:r>
              <a:rPr lang="pl-PL" sz="2200" b="1" i="1" dirty="0"/>
              <a:t>uczciwej konkurencji i równego traktowania wykonawców.</a:t>
            </a:r>
            <a:r>
              <a:rPr lang="pl-PL" sz="2200" i="1" dirty="0"/>
              <a:t> </a:t>
            </a:r>
            <a:r>
              <a:rPr lang="pl-PL" sz="2200" b="1" i="1" dirty="0">
                <a:solidFill>
                  <a:srgbClr val="FF0000"/>
                </a:solidFill>
              </a:rPr>
              <a:t>Nie można formułować warunków przewyższających wymagania wystarczające do należytego wykonania zamówienia.”</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937260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1400" b="1" dirty="0"/>
              <a:t>Akty prawne:</a:t>
            </a:r>
          </a:p>
          <a:p>
            <a:pPr marL="0" indent="0" algn="just">
              <a:buNone/>
            </a:pPr>
            <a:endParaRPr lang="pl-PL" sz="1200" dirty="0"/>
          </a:p>
          <a:p>
            <a:pPr algn="just">
              <a:buFont typeface="Wingdings" panose="05000000000000000000" pitchFamily="2" charset="2"/>
              <a:buChar char="Ø"/>
            </a:pPr>
            <a:r>
              <a:rPr lang="pl-PL" sz="1200" dirty="0"/>
              <a:t>Ustawy z dnia 11 lipca 2014 r. o zasadach realizacji programów w zakresie polityki spójności finansowanych w perspektywie finansowej 2014-2020 (Dz. U. z 2017 r., poz. 1460 ze zm.) [dalej </a:t>
            </a:r>
            <a:r>
              <a:rPr lang="pl-PL" sz="1200" b="1" dirty="0"/>
              <a:t>ustawa wdrożeniowa</a:t>
            </a:r>
            <a:r>
              <a:rPr lang="pl-PL" sz="1200" dirty="0"/>
              <a:t>].</a:t>
            </a:r>
          </a:p>
          <a:p>
            <a:pPr algn="just">
              <a:buFont typeface="Wingdings" panose="05000000000000000000" pitchFamily="2" charset="2"/>
              <a:buChar char="§"/>
            </a:pPr>
            <a:endParaRPr lang="pl-PL" sz="1200" dirty="0"/>
          </a:p>
          <a:p>
            <a:pPr algn="just">
              <a:buFont typeface="Wingdings" panose="05000000000000000000" pitchFamily="2" charset="2"/>
              <a:buChar char="Ø"/>
            </a:pPr>
            <a:r>
              <a:rPr lang="pl-PL" sz="1200" dirty="0"/>
              <a:t>Rozporządzenie Parlamentu Europejskiego i Rady (UE) nr 1303/2013 z dnia 17 grudnia 2013 r. ustanawiającego wspólne przepisy dotyczące Europejskiego Funduszu Rozwoju Regionalnego, Europejskiego Funduszu Społecznego, Funduszu Spójności, Europejskiego Funduszu Rolnego na rzecz Rozwoju Obszarów Wiejskich oraz Europejskiego Funduszu Morskiego i Rybackiego oraz ustanawiające przepisy ogólne dotyczące Europejskiego Funduszu Rozwoju Regionalnego, Europejskiego Funduszu Społecznego, Funduszu Spójności i Europejskiego Funduszu Morskiego i Rybackiego oraz uchylające rozporządzenie Rady (WE) nr 1083/2006, (Dz. Urz. UEL 347 z 20.12.2013, s.320, z późn. zm.) [dalej </a:t>
            </a:r>
            <a:r>
              <a:rPr lang="pl-PL" sz="1200" b="1" dirty="0"/>
              <a:t>Rozporządzenie 1303/2013</a:t>
            </a:r>
            <a:r>
              <a:rPr lang="pl-PL" sz="1200" dirty="0"/>
              <a:t>].</a:t>
            </a:r>
          </a:p>
          <a:p>
            <a:pPr algn="just">
              <a:buFont typeface="Wingdings" panose="05000000000000000000" pitchFamily="2" charset="2"/>
              <a:buChar char="§"/>
            </a:pPr>
            <a:endParaRPr lang="pl-PL" sz="1200" dirty="0"/>
          </a:p>
          <a:p>
            <a:pPr algn="just">
              <a:buFont typeface="Wingdings" panose="05000000000000000000" pitchFamily="2" charset="2"/>
              <a:buChar char="Ø"/>
            </a:pPr>
            <a:r>
              <a:rPr lang="pl-PL" sz="1200" dirty="0"/>
              <a:t>Rozporządzenie z dnia 29 stycznia 2016 r. w sprawie warunków obniżania wartości korekt finansowych oraz wydatków poniesionych nieprawidłowo związanych z udzieleniem zamówienia (Dz. U. z 2016, poz. 200 ze zm.) [dalej </a:t>
            </a:r>
            <a:r>
              <a:rPr lang="pl-PL" sz="1200" b="1" dirty="0"/>
              <a:t>Taryfikator</a:t>
            </a:r>
            <a:r>
              <a:rPr lang="pl-PL" sz="1200" dirty="0"/>
              <a:t>].</a:t>
            </a:r>
          </a:p>
          <a:p>
            <a:pPr marL="0" indent="0" algn="just">
              <a:buNone/>
            </a:pPr>
            <a:endParaRPr lang="pl-PL" sz="1200" dirty="0"/>
          </a:p>
          <a:p>
            <a:pPr>
              <a:spcBef>
                <a:spcPts val="600"/>
              </a:spcBef>
              <a:spcAft>
                <a:spcPts val="600"/>
              </a:spcAft>
              <a:buFont typeface="Wingdings" panose="05000000000000000000" pitchFamily="2" charset="2"/>
              <a:buChar char="Ø"/>
            </a:pPr>
            <a:r>
              <a:rPr lang="pl-PL" sz="1200" dirty="0"/>
              <a:t>Wytyczne w zakresie kwalifikowalności wydatków w ramach Europejskiego Funduszu Rozwoju Regionalnego, Europejskiego Funduszu Społecznego oraz Funduszu Spójności na lata 2014-2020 (Monitor Polski z 23 sierpnia 2017 r., poz. 821) [dalej </a:t>
            </a:r>
            <a:r>
              <a:rPr lang="pl-PL" sz="1200" b="1" dirty="0"/>
              <a:t>Wytyczne</a:t>
            </a:r>
            <a:r>
              <a:rPr lang="pl-PL" sz="1200" dirty="0"/>
              <a:t>]</a:t>
            </a:r>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270304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Zasada konkurencyjności - </a:t>
            </a:r>
            <a:r>
              <a:rPr lang="pl-PL" sz="1800" b="1" dirty="0">
                <a:latin typeface="+mn-lt"/>
              </a:rPr>
              <a:t>przygotowanie postępowania</a:t>
            </a:r>
          </a:p>
        </p:txBody>
      </p:sp>
      <p:sp>
        <p:nvSpPr>
          <p:cNvPr id="3" name="Symbol zastępczy zawartości 2"/>
          <p:cNvSpPr>
            <a:spLocks noGrp="1"/>
          </p:cNvSpPr>
          <p:nvPr>
            <p:ph idx="1"/>
          </p:nvPr>
        </p:nvSpPr>
        <p:spPr>
          <a:xfrm>
            <a:off x="539552" y="1700808"/>
            <a:ext cx="8229600" cy="4997152"/>
          </a:xfrm>
        </p:spPr>
        <p:txBody>
          <a:bodyPr>
            <a:normAutofit/>
          </a:bodyPr>
          <a:lstStyle/>
          <a:p>
            <a:pPr algn="just">
              <a:buFont typeface="Wingdings" panose="05000000000000000000" pitchFamily="2" charset="2"/>
              <a:buChar char="§"/>
            </a:pPr>
            <a:r>
              <a:rPr lang="pl-PL" sz="1800" b="1" dirty="0"/>
              <a:t>Warunki udziału w postępowaniu (pkt 8 sekcji 6.5.2 Podrozdziału 6.5 </a:t>
            </a:r>
            <a:r>
              <a:rPr lang="pl-PL" sz="1800" b="1" i="1" dirty="0"/>
              <a:t>Wytycznych</a:t>
            </a:r>
            <a:r>
              <a:rPr lang="pl-PL" sz="1800" b="1" dirty="0"/>
              <a:t>).</a:t>
            </a:r>
          </a:p>
          <a:p>
            <a:pPr marL="0" indent="0" algn="just">
              <a:buNone/>
            </a:pPr>
            <a:endParaRPr lang="pl-PL" sz="1800" b="1" dirty="0"/>
          </a:p>
          <a:p>
            <a:pPr algn="just">
              <a:spcBef>
                <a:spcPts val="0"/>
              </a:spcBef>
              <a:spcAft>
                <a:spcPts val="600"/>
              </a:spcAft>
              <a:buFont typeface="Wingdings" panose="05000000000000000000" pitchFamily="2" charset="2"/>
              <a:buChar char="Ø"/>
            </a:pPr>
            <a:r>
              <a:rPr lang="pl-PL" sz="1800" dirty="0"/>
              <a:t>umożliwiają zamawiającemu obiektywną ocenę wykonawcy pod kątem jego zdolności do wykonania przedmiotu zamówienia,</a:t>
            </a:r>
          </a:p>
          <a:p>
            <a:pPr algn="just">
              <a:spcBef>
                <a:spcPts val="0"/>
              </a:spcBef>
              <a:spcAft>
                <a:spcPts val="600"/>
              </a:spcAft>
              <a:buFont typeface="Wingdings" panose="05000000000000000000" pitchFamily="2" charset="2"/>
              <a:buChar char="Ø"/>
            </a:pPr>
            <a:r>
              <a:rPr lang="pl-PL" sz="1800" dirty="0"/>
              <a:t>zawierają precyzyjne, wyczerpujące, jednoznaczne i zrozumiałe niewymagające dodatkowej wykładni sformułowania z uwzględnieniem zasad uczciwej konkurencji,</a:t>
            </a:r>
          </a:p>
          <a:p>
            <a:pPr algn="just">
              <a:spcBef>
                <a:spcPts val="0"/>
              </a:spcBef>
              <a:spcAft>
                <a:spcPts val="600"/>
              </a:spcAft>
              <a:buFont typeface="Wingdings" panose="05000000000000000000" pitchFamily="2" charset="2"/>
              <a:buChar char="Ø"/>
            </a:pPr>
            <a:r>
              <a:rPr lang="pl-PL" sz="1800" dirty="0"/>
              <a:t>Są określone w sposób proporcjonalny do przedmiotu zamówienia. </a:t>
            </a:r>
          </a:p>
          <a:p>
            <a:pPr marL="0" indent="0" algn="just">
              <a:buNone/>
            </a:pPr>
            <a:endParaRPr lang="pl-PL" sz="22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293740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Zasada konkurencyjności</a:t>
            </a:r>
          </a:p>
        </p:txBody>
      </p:sp>
      <p:sp>
        <p:nvSpPr>
          <p:cNvPr id="3" name="Symbol zastępczy zawartości 2"/>
          <p:cNvSpPr>
            <a:spLocks noGrp="1"/>
          </p:cNvSpPr>
          <p:nvPr>
            <p:ph idx="1"/>
          </p:nvPr>
        </p:nvSpPr>
        <p:spPr>
          <a:xfrm>
            <a:off x="457200" y="1600200"/>
            <a:ext cx="8229600" cy="4997152"/>
          </a:xfrm>
        </p:spPr>
        <p:txBody>
          <a:bodyPr>
            <a:normAutofit lnSpcReduction="10000"/>
          </a:bodyPr>
          <a:lstStyle/>
          <a:p>
            <a:pPr algn="just">
              <a:buFont typeface="Wingdings" panose="05000000000000000000" pitchFamily="2" charset="2"/>
              <a:buChar char="§"/>
            </a:pPr>
            <a:r>
              <a:rPr lang="pl-PL" sz="1200" b="1" dirty="0"/>
              <a:t>Warunki udziału w postępowaniu</a:t>
            </a:r>
          </a:p>
          <a:p>
            <a:pPr marL="0" indent="0" algn="just">
              <a:spcBef>
                <a:spcPts val="600"/>
              </a:spcBef>
              <a:spcAft>
                <a:spcPts val="600"/>
              </a:spcAft>
              <a:buNone/>
            </a:pPr>
            <a:r>
              <a:rPr lang="pl-PL" sz="1200" b="1" dirty="0"/>
              <a:t>WYROK KIO z dnia 3 lipca 2015 r. sygn. akt KIO 1300/15 </a:t>
            </a:r>
          </a:p>
          <a:p>
            <a:pPr marL="0" indent="0" algn="just">
              <a:buNone/>
            </a:pPr>
            <a:r>
              <a:rPr lang="pl-PL" sz="1200" i="1" dirty="0"/>
              <a:t>„Jak wynika z powyższego, </a:t>
            </a:r>
            <a:r>
              <a:rPr lang="pl-PL" sz="1200" b="1" i="1" dirty="0"/>
              <a:t>zasada proporcjonalności </a:t>
            </a:r>
            <a:r>
              <a:rPr lang="pl-PL" sz="1200" i="1" dirty="0"/>
              <a:t>oznacza, że opisane przez zamawiającego warunki udziału w postępowaniu muszą być uzasadnione wartością zamówienia, charakterystyką, zakresem, stopniem złożoności lub warunkami realizacji zamówienia. Nie powinny ograniczać dostępu do zamówienia wykonawcom dającym rękojmię należytego jego wykonania.” </a:t>
            </a:r>
          </a:p>
          <a:p>
            <a:pPr marL="0" indent="0" algn="just">
              <a:spcBef>
                <a:spcPts val="600"/>
              </a:spcBef>
              <a:spcAft>
                <a:spcPts val="600"/>
              </a:spcAft>
              <a:buNone/>
            </a:pPr>
            <a:r>
              <a:rPr lang="pl-PL" sz="1200" b="1" dirty="0"/>
              <a:t>Uchwała KIO z dnia 5 września 2014 r. sygn. akt KIO/KU 74/14 </a:t>
            </a:r>
          </a:p>
          <a:p>
            <a:pPr marL="0" indent="0" algn="just">
              <a:buNone/>
            </a:pPr>
            <a:r>
              <a:rPr lang="pl-PL" sz="1200" i="1" dirty="0"/>
              <a:t>„Proporcjonalny do przedmiotu zamówienia oznacza, ze opis powinien być adekwatny do osiągniecia celu, a wiec wyboru wykonawcy dającego rękojmię należytego wykonania przedmiotu zamówienia. Każdy warunek w stosunku do każdego postępowania musi być badany indywidualnie i nawet warunek o identycznym brzmieniu w jednym przypadku może być uznany za prawidłowy a w innym nie”.</a:t>
            </a:r>
            <a:endParaRPr lang="pl-PL" sz="1200" b="1" dirty="0"/>
          </a:p>
          <a:p>
            <a:pPr marL="0" indent="0" algn="just">
              <a:spcBef>
                <a:spcPts val="600"/>
              </a:spcBef>
              <a:spcAft>
                <a:spcPts val="600"/>
              </a:spcAft>
              <a:buNone/>
            </a:pPr>
            <a:r>
              <a:rPr lang="pl-PL" sz="1200" b="1" dirty="0"/>
              <a:t>WYROK KIO z dnia 8 kwietnia 2015 r. sygn. akt KIO 579/15 </a:t>
            </a:r>
          </a:p>
          <a:p>
            <a:pPr marL="0" indent="0" algn="just">
              <a:buNone/>
            </a:pPr>
            <a:r>
              <a:rPr lang="pl-PL" sz="1200" i="1" dirty="0"/>
              <a:t>„Pamiętając o tym, że stawiane wykonawcom przez Zamawiającego wymogi w opisie warunku muszą być proporcjonalne, a tym samym nie mogą one być nadmierne zauważenia wymaga również to, że w niektórych, szczególnie uzasadnionych, przypadkach </a:t>
            </a:r>
            <a:r>
              <a:rPr lang="pl-PL" sz="1200" i="1" dirty="0">
                <a:solidFill>
                  <a:srgbClr val="FF0000"/>
                </a:solidFill>
              </a:rPr>
              <a:t>mogą one być postawione na wysokim poziomie – zbliżonym, czy niekiedy nawet tożsamym z zakresem ujętym w opisie przedmiotu zamówienia.” </a:t>
            </a:r>
          </a:p>
          <a:p>
            <a:pPr marL="0" indent="0" algn="just">
              <a:spcBef>
                <a:spcPts val="600"/>
              </a:spcBef>
              <a:spcAft>
                <a:spcPts val="600"/>
              </a:spcAft>
              <a:buNone/>
            </a:pPr>
            <a:r>
              <a:rPr lang="pl-PL" sz="1200" b="1" dirty="0"/>
              <a:t>Wyrok Naczelny Sąd Administracyjny z dnia 2017-04-07, II GSK 5280/16 </a:t>
            </a:r>
            <a:endParaRPr lang="pl-PL" sz="1200" i="1" dirty="0"/>
          </a:p>
          <a:p>
            <a:pPr marL="0" indent="0" algn="just">
              <a:buNone/>
            </a:pPr>
            <a:r>
              <a:rPr lang="pl-PL" sz="1200" i="1" dirty="0"/>
              <a:t>„Nie budzi wątpliwości Naczelnego Sądu Administracyjnego stanowisko Sądu I instancji, który podnosząc wszystkie okoliczności prawne i faktyczne jakie zaistniały w sprawie, uznał, że stwierdzone naruszenie art. 22 ust. 4 </a:t>
            </a:r>
            <a:r>
              <a:rPr lang="pl-PL" sz="1200" i="1" dirty="0" err="1"/>
              <a:t>p.z.p</a:t>
            </a:r>
            <a:r>
              <a:rPr lang="pl-PL" sz="1200" i="1" dirty="0"/>
              <a:t>. skutkowało wykluczeniem z postępowania potencjalnych wykonawców, którzy mogli złożyć korzystniejszą cenowo ofertę, co pozostawało w sprzeczności z określoną art. 7 ust. 1 </a:t>
            </a:r>
            <a:r>
              <a:rPr lang="pl-PL" sz="1200" i="1" dirty="0" err="1"/>
              <a:t>p.z.p</a:t>
            </a:r>
            <a:r>
              <a:rPr lang="pl-PL" sz="1200" i="1" dirty="0"/>
              <a:t>. zasadą równego traktowania. Powyższe uchybienie przepisom prawa krajowego stanowiło równocześnie nieprawidłowość, a więc "jakiekolwiek naruszenie przepisu prawa wspólnotowego", o którym stanowi art. 2 pkt 7 cyt. rozporządzenia Rady (WE), skutkujące potencjalną szkodą w budżecie Unii Europejskiej i wyrażające się wydatkowaniem wyższych środków z budżetu Unii Europejskiej, niż mogłoby to wynikać w przypadku niższej cenowo oferty, której ewentualne złożenie zostało uniemożliwione (podobnie: wyrok NSA z dnia 17 grudnia 2014 r. o sygn. akt II GSK 1704/13; CBOSA).”</a:t>
            </a:r>
            <a:r>
              <a:rPr lang="pl-PL" sz="1200" dirty="0"/>
              <a:t> </a:t>
            </a: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931728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Zasada konkurencyjności - </a:t>
            </a:r>
            <a:r>
              <a:rPr lang="pl-PL" sz="1800" b="1" dirty="0">
                <a:latin typeface="+mn-lt"/>
              </a:rPr>
              <a:t>wszczęcie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a:spcBef>
                <a:spcPts val="0"/>
              </a:spcBef>
              <a:spcAft>
                <a:spcPts val="600"/>
              </a:spcAft>
              <a:buFont typeface="Wingdings" panose="05000000000000000000" pitchFamily="2" charset="2"/>
              <a:buChar char="Ø"/>
            </a:pPr>
            <a:r>
              <a:rPr lang="pl-PL" sz="1800" b="1" dirty="0"/>
              <a:t>Upublicznienie zapytania beneficjenci: </a:t>
            </a:r>
            <a:r>
              <a:rPr lang="pl-PL" sz="1800" b="1" dirty="0">
                <a:hlinkClick r:id="rId4"/>
              </a:rPr>
              <a:t>https://bazakonkurencyjnoscifunduszeeuropejskie.gov.pl</a:t>
            </a:r>
            <a:r>
              <a:rPr lang="pl-PL" sz="1800" b="1" dirty="0"/>
              <a:t> </a:t>
            </a:r>
          </a:p>
          <a:p>
            <a:pPr algn="just">
              <a:buFont typeface="Wingdings" panose="05000000000000000000" pitchFamily="2" charset="2"/>
              <a:buChar char="Ø"/>
            </a:pPr>
            <a:r>
              <a:rPr lang="pl-PL" sz="1800" b="1" dirty="0"/>
              <a:t>Upublicznienie zapytania wnioskodawcy: </a:t>
            </a:r>
          </a:p>
          <a:p>
            <a:pPr algn="just">
              <a:buFont typeface="Wingdings" panose="05000000000000000000" pitchFamily="2" charset="2"/>
              <a:buChar char="ü"/>
            </a:pPr>
            <a:r>
              <a:rPr lang="pl-PL" sz="1800" b="1" dirty="0"/>
              <a:t>od 16 listopada 2017 roku </a:t>
            </a:r>
            <a:r>
              <a:rPr lang="pl-PL" sz="1800" dirty="0"/>
              <a:t>w przypadku projektów, dla których w ramach RPO WD nie zawarto umowy </a:t>
            </a:r>
            <a:r>
              <a:rPr lang="pl-PL" sz="1800" dirty="0">
                <a:solidFill>
                  <a:srgbClr val="FF0000"/>
                </a:solidFill>
              </a:rPr>
              <a:t>(tj. w szczególności projektów w trakcie oceny, projektów umieszczonych na „listach rezerwowych”, projektów wybranych oczekujących na podpisanie umowy)</a:t>
            </a:r>
            <a:r>
              <a:rPr lang="pl-PL" sz="1800" dirty="0"/>
              <a:t> zapytania ofertowe publikowane będą na stronie </a:t>
            </a:r>
            <a:r>
              <a:rPr lang="pl-PL" sz="1800" b="1" dirty="0">
                <a:hlinkClick r:id="rId5"/>
              </a:rPr>
              <a:t>www.zamowieniarpo.dolnyslask.pl</a:t>
            </a:r>
            <a:r>
              <a:rPr lang="pl-PL" sz="1800" b="1" dirty="0"/>
              <a:t> </a:t>
            </a:r>
            <a:r>
              <a:rPr lang="pl-PL" sz="1800" dirty="0"/>
              <a:t>(Komunikat IZ RPO WD 2014-2020 </a:t>
            </a:r>
            <a:br>
              <a:rPr lang="pl-PL" sz="1800" dirty="0"/>
            </a:br>
            <a:r>
              <a:rPr lang="pl-PL" sz="1800" dirty="0"/>
              <a:t>z 15.11.2017 r. dostępny na stronie </a:t>
            </a:r>
            <a:r>
              <a:rPr lang="pl-PL" sz="1800" dirty="0">
                <a:hlinkClick r:id="rId6"/>
              </a:rPr>
              <a:t>www.rpo.dolnyslask.pl</a:t>
            </a:r>
            <a:r>
              <a:rPr lang="pl-PL" sz="1800" dirty="0"/>
              <a:t>). </a:t>
            </a:r>
          </a:p>
          <a:p>
            <a:pPr algn="just">
              <a:buFont typeface="Wingdings" panose="05000000000000000000" pitchFamily="2" charset="2"/>
              <a:buChar char="ü"/>
            </a:pPr>
            <a:endParaRPr lang="pl-PL" sz="1800" b="1" dirty="0"/>
          </a:p>
          <a:p>
            <a:pPr algn="just">
              <a:buFont typeface="Wingdings" panose="05000000000000000000" pitchFamily="2" charset="2"/>
              <a:buChar char="Ø"/>
            </a:pPr>
            <a:r>
              <a:rPr lang="pl-PL" sz="1800" b="1" dirty="0"/>
              <a:t>Upublicznienie zapytania przed ogłoszeniem konkursu:</a:t>
            </a:r>
          </a:p>
          <a:p>
            <a:pPr algn="just">
              <a:buFont typeface="Wingdings" panose="05000000000000000000" pitchFamily="2" charset="2"/>
              <a:buChar char="ü"/>
            </a:pPr>
            <a:r>
              <a:rPr lang="pl-PL" sz="1800" dirty="0"/>
              <a:t>Pkt 15) Wytycznych „W przypadku wszczęcia postępowania przed ogłoszeniem konkursu ocena, czy stopień upublicznienia zapytania ofertowego był wystarczający do uznania wydatku za kwalifikowalny, należy do instytucji ogłaszającej nabór wniosków o dofinansowanie projektu w trybie konkursowym lub pozakonkursowym.”</a:t>
            </a:r>
            <a:endParaRPr lang="pl-PL" sz="1800" b="1" dirty="0"/>
          </a:p>
          <a:p>
            <a:pPr marL="0" indent="0" algn="just">
              <a:buNone/>
            </a:pPr>
            <a:endParaRPr lang="pl-PL" sz="2600" b="1"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518700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600" b="1" dirty="0"/>
              <a:t>Termin składania ofert [poz. 14, poz. 15 Taryfikatora]</a:t>
            </a:r>
          </a:p>
          <a:p>
            <a:pPr marL="0" indent="0" algn="just">
              <a:buNone/>
            </a:pPr>
            <a:endParaRPr lang="pl-PL" sz="1600" b="1" dirty="0"/>
          </a:p>
          <a:p>
            <a:pPr marL="0" indent="0" algn="just">
              <a:buNone/>
            </a:pPr>
            <a:r>
              <a:rPr lang="pl-PL" sz="1200" b="1" dirty="0"/>
              <a:t>Pkt 10) Sekcji 6.5.2 w Podrozdziale 6.5 </a:t>
            </a:r>
            <a:r>
              <a:rPr lang="pl-PL" sz="1200" b="1" i="1" dirty="0"/>
              <a:t>Wytycznych</a:t>
            </a:r>
            <a:endParaRPr lang="pl-PL" sz="1200" dirty="0"/>
          </a:p>
          <a:p>
            <a:pPr marL="0" indent="0" algn="just">
              <a:spcBef>
                <a:spcPts val="1200"/>
              </a:spcBef>
              <a:buNone/>
            </a:pPr>
            <a:r>
              <a:rPr lang="pl-PL" sz="1600" i="1" dirty="0"/>
              <a:t>„Termin na złożenie ofert wynosi co najmniej 7 dni w przypadku dostaw i usług, co najmniej 14 dni – w przypadku robót budowlanych oraz w przypadku zamówień sektorowych o wartości niższej niż kwota określona w przepisach wydanych na podstawie art. 11 ust. 8 Pzp. W przypadku zamówień o wartości szacunkowej równej lub przekraczającej 5 225 000 euro w przypadku zamówień na roboty budowlane, 209 000 euro w przypadku zamówień na dostawy i usługi, termin wynosi co najmniej 30 dni. Bieg terminu </a:t>
            </a:r>
            <a:r>
              <a:rPr lang="pl-PL" sz="1600" b="1" i="1" dirty="0"/>
              <a:t>rozpoczyna się </a:t>
            </a:r>
            <a:r>
              <a:rPr lang="pl-PL" sz="1600" b="1" i="1" dirty="0">
                <a:solidFill>
                  <a:srgbClr val="FF0000"/>
                </a:solidFill>
              </a:rPr>
              <a:t>w dniu następującym </a:t>
            </a:r>
            <a:r>
              <a:rPr lang="pl-PL" sz="1600" b="1" i="1" dirty="0"/>
              <a:t>po upublicznieniu zapytania ofertowego, </a:t>
            </a:r>
            <a:r>
              <a:rPr lang="pl-PL" sz="1600" b="1" i="1" dirty="0">
                <a:solidFill>
                  <a:srgbClr val="FF0000"/>
                </a:solidFill>
              </a:rPr>
              <a:t>a kończy się z upływem ostatniego dnia.</a:t>
            </a:r>
            <a:r>
              <a:rPr lang="pl-PL" sz="1600" i="1" dirty="0">
                <a:solidFill>
                  <a:srgbClr val="FF0000"/>
                </a:solidFill>
              </a:rPr>
              <a:t> </a:t>
            </a:r>
            <a:r>
              <a:rPr lang="pl-PL" sz="1600" i="1" dirty="0"/>
              <a:t>Jeżeli koniec terminu przypada na sobotę lub dzień ustawowo wolny od pracy, termin upływa dnia następującego po dniu lub dniach wolnych od pracy.”</a:t>
            </a:r>
            <a:endParaRPr lang="pl-PL" sz="1200" b="1" dirty="0"/>
          </a:p>
          <a:p>
            <a:pPr marL="0" indent="0" algn="just">
              <a:spcBef>
                <a:spcPts val="600"/>
              </a:spcBef>
              <a:spcAft>
                <a:spcPts val="600"/>
              </a:spcAft>
              <a:buNone/>
            </a:pPr>
            <a:r>
              <a:rPr lang="pl-PL" sz="1200" b="1" dirty="0"/>
              <a:t>Ustawa z 23 kwietnia 1964 r. - Kodeks cywilny (Dz. U z 2016 poz. 380 </a:t>
            </a:r>
            <a:r>
              <a:rPr lang="pl-PL" sz="1200" b="1" dirty="0" err="1"/>
              <a:t>t.j</a:t>
            </a:r>
            <a:r>
              <a:rPr lang="pl-PL" sz="1200" b="1" dirty="0"/>
              <a:t>. z późn. zm.) [dalej K.C.].</a:t>
            </a:r>
          </a:p>
          <a:p>
            <a:pPr marL="0" indent="0" algn="just">
              <a:buNone/>
            </a:pPr>
            <a:r>
              <a:rPr lang="pl-PL" sz="1200" b="1" dirty="0"/>
              <a:t>Art. 110.</a:t>
            </a:r>
            <a:r>
              <a:rPr lang="pl-PL" sz="1200" dirty="0"/>
              <a:t> Jeżeli ustawa, orzeczenie sądu lub decyzja innego organu państwowego albo czynność prawna oznacza termin </a:t>
            </a:r>
            <a:r>
              <a:rPr lang="pl-PL" sz="1200" u="sng" dirty="0"/>
              <a:t>nie określając sposobu jego obliczania, stosuje się przepisy poniższe.</a:t>
            </a:r>
          </a:p>
          <a:p>
            <a:pPr marL="0" indent="0" algn="just">
              <a:buNone/>
            </a:pPr>
            <a:r>
              <a:rPr lang="pl-PL" sz="1200" b="1" dirty="0"/>
              <a:t>Art. 111.</a:t>
            </a:r>
            <a:r>
              <a:rPr lang="pl-PL" sz="1200" dirty="0"/>
              <a:t> </a:t>
            </a:r>
          </a:p>
          <a:p>
            <a:pPr marL="0" indent="0" algn="just">
              <a:buNone/>
            </a:pPr>
            <a:r>
              <a:rPr lang="pl-PL" sz="1200" dirty="0"/>
              <a:t>§ 1. Termin oznaczony w dniach </a:t>
            </a:r>
            <a:r>
              <a:rPr lang="pl-PL" sz="1200" b="1" dirty="0"/>
              <a:t>kończy się z upływem ostatniego dnia.</a:t>
            </a:r>
          </a:p>
          <a:p>
            <a:pPr marL="0" indent="0" algn="just">
              <a:buNone/>
            </a:pPr>
            <a:r>
              <a:rPr lang="pl-PL" sz="1200" dirty="0"/>
              <a:t>§ 2. Jeżeli początkiem terminu oznaczonego w dniach jest pewne zdarzenie, </a:t>
            </a:r>
            <a:r>
              <a:rPr lang="pl-PL" sz="1200" b="1" dirty="0"/>
              <a:t>nie uwzględnia się przy obliczaniu terminu dnia, w którym to zdarzenie nastąpiło.</a:t>
            </a:r>
          </a:p>
          <a:p>
            <a:pPr marL="0" indent="0" algn="just">
              <a:spcBef>
                <a:spcPts val="1200"/>
              </a:spcBef>
              <a:buNone/>
            </a:pPr>
            <a:endParaRPr lang="pl-PL" sz="1200" dirty="0"/>
          </a:p>
          <a:p>
            <a:pPr marL="0" indent="0" algn="just">
              <a:buNone/>
            </a:pPr>
            <a:endParaRPr lang="pl-PL" sz="1200" dirty="0"/>
          </a:p>
          <a:p>
            <a:pPr marL="228600" indent="-228600" algn="just">
              <a:buAutoNum type="arabicPeriod"/>
            </a:pPr>
            <a:endParaRPr lang="pl-PL" sz="1200" dirty="0"/>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91200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Ocena braku podstaw wykluczenia i spełniania warunków udziału w postępowaniu</a:t>
            </a:r>
            <a:endParaRPr lang="pl-PL" sz="1800" b="1" dirty="0">
              <a:latin typeface="+mn-lt"/>
            </a:endParaRPr>
          </a:p>
        </p:txBody>
      </p:sp>
      <p:sp>
        <p:nvSpPr>
          <p:cNvPr id="3" name="Symbol zastępczy zawartości 2"/>
          <p:cNvSpPr>
            <a:spLocks noGrp="1"/>
          </p:cNvSpPr>
          <p:nvPr>
            <p:ph idx="1"/>
          </p:nvPr>
        </p:nvSpPr>
        <p:spPr>
          <a:xfrm>
            <a:off x="457200" y="1600200"/>
            <a:ext cx="8229600" cy="4997152"/>
          </a:xfrm>
        </p:spPr>
        <p:txBody>
          <a:bodyPr>
            <a:normAutofit/>
          </a:bodyPr>
          <a:lstStyle/>
          <a:p>
            <a:pPr algn="just">
              <a:spcBef>
                <a:spcPts val="0"/>
              </a:spcBef>
              <a:spcAft>
                <a:spcPts val="600"/>
              </a:spcAft>
              <a:buFont typeface="Wingdings" panose="05000000000000000000" pitchFamily="2" charset="2"/>
              <a:buChar char="§"/>
            </a:pPr>
            <a:r>
              <a:rPr lang="pl-PL" sz="1200" b="1" dirty="0"/>
              <a:t>Sumowanie doświadczenia</a:t>
            </a:r>
          </a:p>
          <a:p>
            <a:pPr marL="0" indent="0" algn="just">
              <a:spcBef>
                <a:spcPts val="0"/>
              </a:spcBef>
              <a:spcAft>
                <a:spcPts val="600"/>
              </a:spcAft>
              <a:buNone/>
            </a:pPr>
            <a:r>
              <a:rPr lang="pl-PL" sz="1200" b="1" dirty="0"/>
              <a:t>Wyrok Krajowej Izby Odwoławczej z dnia 7.08.2014 r., sygn. akt KIO 1495/14.</a:t>
            </a:r>
          </a:p>
          <a:p>
            <a:pPr marL="0" indent="0" algn="just">
              <a:buNone/>
            </a:pPr>
            <a:r>
              <a:rPr lang="pl-PL" sz="1200" i="1" dirty="0"/>
              <a:t>„Inaczej jest jednak, jeśli treścią postawionego warunku udziału w postępowaniu jest wymóg wykonania dwóch lub więcej takich samych zadań. W takim bowiem wypadku, treścią warunku jest dwukrotne [lub więcej] wykonanie określonych przedsięwzięć, zaś miarą doświadczenia jest w takim wypadku nie tylko wykonanie określonego zadania, ale także niezakłócone kilkukrotne powtórzenie takich przedsięwzięć, co wpisuje się w trafną logikę, że o ile raz poprawna realizacja określonego zadania może być wynikiem pozytywnego, poniekąd przypadkowego obrotu zdarzeń, to powtórne zadowalające wykonanie takiego zadania świadczy o doświadczeniu podmiotu, które daje podstawę do przyjęcia, że wykonawca za każdym następnym razem wykonując takie zadanie – wykona je dobrze.” I dalej: „Sumowanie robót wykonanych przez dwa różne podmioty, wchodzące w skład konsorcjum, nie stwarza takiej sytuacji, jak wykonanie tych robót przez jeden podmiot. Żaden z tych podmiotów, poprzez zawiązanie konsorcjum nie zwielokrotnił swojego doświadczenia, nie znalazł się w sytuacji, że dwa razy wykonał określone roboty budowlane.”</a:t>
            </a:r>
          </a:p>
          <a:p>
            <a:pPr marL="0" indent="0" algn="just">
              <a:spcBef>
                <a:spcPts val="600"/>
              </a:spcBef>
              <a:spcAft>
                <a:spcPts val="600"/>
              </a:spcAft>
              <a:buNone/>
            </a:pPr>
            <a:r>
              <a:rPr lang="pl-PL" sz="1200" b="1" dirty="0"/>
              <a:t>Wyrok Sądu Okręgowego w Szczecinie z dnia 12.11.2014 r., sygn. akt VIII Ga 327/14</a:t>
            </a:r>
            <a:endParaRPr lang="pl-PL" sz="1200" i="1" dirty="0"/>
          </a:p>
          <a:p>
            <a:pPr marL="0" indent="0" algn="just">
              <a:buNone/>
            </a:pPr>
            <a:r>
              <a:rPr lang="pl-PL" sz="1200" i="1" dirty="0"/>
              <a:t>„Wspólne wykazywanie spełniania określonych warunków udziału w postępowaniu nie może być jednak – w ocenie Sądu Okręgowego - uznawane za bezwzględną zasadę, lecz winno być rozpatrywane w kontekście konkretnego warunku powiązanego z przedmiotem zamówienia. W rozpoznawanej sprawie treścią postawionego warunku udziału w postępowaniu jest wymóg wykonania dwóch lub więcej takich samych zadań. Treścią warunku jest więc dwukrotne [lub więcej] wykonanie określonych robót. Miarą minimalnego doświadczenia wykonawcy Zamawiający w tym wypadku uznał nie tylko wykonanie określonego zadania, ale także jego powtórzenie – jednokrotne. Sąd Okręgowy podziela stanowisko zawarte w zaskarżonym orzeczeniu (...), że przepis art. 23 ust 2 ustawy Prawo zamówień publicznych nie oznacza uprawnienia do bezrefleksyjnego sumowania różnych elementów postawionych w ramach jednego warunku. Rozdzielanie wskazanego warunku wiedzy i doświadczenia w sposób wskazany przez Skarżącego na obecnym etapie postępowania – mając na uwadze jednoznacznie postawione w tym względzie w SIWZ wymagania, co podkreślono na wstępie rozważań - nie może być uznane za uprawnione.”</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042907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Ocena braku podstaw wykluczenia i spełniania warunków udziału w postępowaniu</a:t>
            </a:r>
            <a:endParaRPr lang="pl-PL" sz="1800" b="1" dirty="0">
              <a:latin typeface="+mn-lt"/>
            </a:endParaRPr>
          </a:p>
        </p:txBody>
      </p:sp>
      <p:sp>
        <p:nvSpPr>
          <p:cNvPr id="3" name="Symbol zastępczy zawartości 2"/>
          <p:cNvSpPr>
            <a:spLocks noGrp="1"/>
          </p:cNvSpPr>
          <p:nvPr>
            <p:ph idx="1"/>
          </p:nvPr>
        </p:nvSpPr>
        <p:spPr>
          <a:xfrm>
            <a:off x="457200" y="1600200"/>
            <a:ext cx="8229600" cy="4997152"/>
          </a:xfrm>
        </p:spPr>
        <p:txBody>
          <a:bodyPr>
            <a:normAutofit/>
          </a:bodyPr>
          <a:lstStyle/>
          <a:p>
            <a:pPr algn="just">
              <a:spcBef>
                <a:spcPts val="0"/>
              </a:spcBef>
              <a:spcAft>
                <a:spcPts val="600"/>
              </a:spcAft>
              <a:buFont typeface="Wingdings" panose="05000000000000000000" pitchFamily="2" charset="2"/>
              <a:buChar char="§"/>
            </a:pPr>
            <a:r>
              <a:rPr lang="pl-PL" sz="1200" b="1" dirty="0"/>
              <a:t>Sumowanie doświadczenia</a:t>
            </a:r>
          </a:p>
          <a:p>
            <a:pPr marL="0" indent="0" algn="just">
              <a:buNone/>
            </a:pPr>
            <a:r>
              <a:rPr lang="pl-PL" sz="1200" b="1" dirty="0"/>
              <a:t>Wyrok ETS z dnia 4 maja 2017 r. w sprawie C-387/14</a:t>
            </a:r>
          </a:p>
          <a:p>
            <a:pPr marL="0" indent="0" algn="just">
              <a:buNone/>
            </a:pPr>
            <a:endParaRPr lang="pl-PL" sz="1200" b="1" dirty="0"/>
          </a:p>
          <a:p>
            <a:pPr marL="0" indent="0" algn="just">
              <a:buNone/>
            </a:pPr>
            <a:r>
              <a:rPr lang="pl-PL" sz="1200" i="1" dirty="0"/>
              <a:t>„Sumowanie wiedzy i doświadczenia kilku podmiotów, które samodzielnie nie posiadają wymaganej treścią SIWZ zdolności do realizacji zamówienia – zgodnie z treścią orzeczenia sumowanie w tym zakresie nie jest dozwolone w sytuacji, w której wykonawca uzna zamówienie za niepodzielne. „Nie można bowiem wykluczyć, że szczególne prace wymagają pewnych kwalifikacji niemożliwych do uzyskania poprzez połączenie niższych kwalifikacji wielu podmiotów. W takiej sytuacji instytucja zamawiająca może zatem w uzasadniony sposób wymagać, aby minimalny poziom kwalifikacji został osiągnięty przez jednego wykonawcę lub, stosownie do okoliczności, przez skorzystanie z usług ograniczonej liczby wykonawców, na mocy art. 44 ust. 2 akapit 2 dyrektywy 2004/18, o ile wymóg ten jest związany z przedmiotem danego zamówienia i jest w stosunku do niego proporcjonalny (wyrok z dnia 7 kwietnia 2016 r. Partner </a:t>
            </a:r>
            <a:r>
              <a:rPr lang="pl-PL" sz="1200" i="1" dirty="0" err="1"/>
              <a:t>Apelski</a:t>
            </a:r>
            <a:r>
              <a:rPr lang="pl-PL" sz="1200" i="1" dirty="0"/>
              <a:t> Dariusz, C-324/14, EU:C:2016:214, pkt 62 i przytoczone tam orzecznictwo)”. W tym miejscu warto przytoczyć fragment opinii Rzecznika Generalnego, który brzmi: „Z brzmienia dyrektywy jasno wynika, iż w kontekście zamówień publicznych wykonawcy mogą w zasadzie polegać na zdolnościach innych podmiotów. Zasada ta jest zgodna z celem otwarcia zamówień publicznych na konkurencję i Trybunał wielokrotnie potwierdzał jej obowiązywanie. Zdolności, na których wykonawca polega, mogą zatem zostać „rozdrobnione” lub „podzielone” pomiędzy szereg podmiotów, oczywiście pod warunkiem że wykonawca będzie faktycznie miał do swojej dyspozycji niezbędne zasoby tych innych podmiotów”. Zatem co do zasady sumowanie w zakresie zdolności jest możliwe i może doznawać ograniczenia w sytuacji, w której przedmiot zamówienia będzie wymagał tego, aby wykonanie jego nastąpiło przez podmiot posiadający samodzielnie cały wymagany zakres/minimalny poziom kwalifikacji do jego wykonania”.</a:t>
            </a:r>
            <a:endParaRPr lang="pl-PL" sz="1200" b="1" i="1" dirty="0"/>
          </a:p>
          <a:p>
            <a:pPr marL="0" indent="0" algn="just">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307339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757639"/>
            <a:ext cx="8229600" cy="439113"/>
          </a:xfrm>
        </p:spPr>
        <p:txBody>
          <a:bodyPr>
            <a:normAutofit/>
          </a:bodyPr>
          <a:lstStyle/>
          <a:p>
            <a:r>
              <a:rPr lang="pl-PL" sz="1800" b="1" dirty="0">
                <a:latin typeface="+mn-lt"/>
              </a:rPr>
              <a:t>Kryteria oceny ofert [poz. 12, poz. 13 Taryfikatora]</a:t>
            </a:r>
          </a:p>
        </p:txBody>
      </p:sp>
      <p:sp>
        <p:nvSpPr>
          <p:cNvPr id="3" name="Symbol zastępczy zawartości 2"/>
          <p:cNvSpPr>
            <a:spLocks noGrp="1"/>
          </p:cNvSpPr>
          <p:nvPr>
            <p:ph idx="1"/>
          </p:nvPr>
        </p:nvSpPr>
        <p:spPr>
          <a:xfrm>
            <a:off x="457200" y="1174384"/>
            <a:ext cx="8229600" cy="5566984"/>
          </a:xfrm>
        </p:spPr>
        <p:txBody>
          <a:bodyPr>
            <a:noAutofit/>
          </a:bodyPr>
          <a:lstStyle/>
          <a:p>
            <a:pPr marL="0" indent="0" algn="just">
              <a:buNone/>
            </a:pPr>
            <a:endParaRPr lang="pl-PL" sz="1400" b="1" dirty="0"/>
          </a:p>
          <a:p>
            <a:pPr marL="0" indent="0" algn="just">
              <a:buNone/>
            </a:pPr>
            <a:endParaRPr lang="pl-PL" sz="1400" b="1" dirty="0"/>
          </a:p>
          <a:p>
            <a:pPr marL="0" indent="0" algn="just">
              <a:buNone/>
            </a:pPr>
            <a:endParaRPr lang="pl-PL" sz="1400" b="1" dirty="0"/>
          </a:p>
          <a:p>
            <a:pPr marL="0" indent="0" algn="just">
              <a:buNone/>
            </a:pPr>
            <a:r>
              <a:rPr lang="pl-PL" sz="1400" b="1" dirty="0"/>
              <a:t>Pkt 9 d Sekcji 6.5.2 w Podrozdziale 6.5 </a:t>
            </a:r>
            <a:r>
              <a:rPr lang="pl-PL" sz="1400" b="1" i="1" dirty="0"/>
              <a:t>Wytycznych</a:t>
            </a:r>
          </a:p>
          <a:p>
            <a:pPr marL="0" indent="0" algn="just">
              <a:spcBef>
                <a:spcPts val="1200"/>
              </a:spcBef>
              <a:buNone/>
            </a:pPr>
            <a:r>
              <a:rPr lang="pl-PL" sz="1400" dirty="0"/>
              <a:t>Kryteria oceny ofert nie mogą dotyczyć właściwości wykonawcy, a w szczególności jego wiarygodności ekonomicznej, technicznej lub finansowej oraz doświadczenia.</a:t>
            </a:r>
          </a:p>
          <a:p>
            <a:pPr marL="0" indent="0" algn="just">
              <a:spcBef>
                <a:spcPts val="1200"/>
              </a:spcBef>
              <a:buNone/>
            </a:pPr>
            <a:r>
              <a:rPr lang="pl-PL" sz="1400" b="1" dirty="0"/>
              <a:t>Pkt 9 e Sekcji 6.5.2 w Podrozdziale 6.5 </a:t>
            </a:r>
            <a:r>
              <a:rPr lang="pl-PL" sz="1400" b="1" i="1" dirty="0"/>
              <a:t>Wytycznych</a:t>
            </a:r>
          </a:p>
          <a:p>
            <a:pPr marL="0" indent="0" algn="just">
              <a:spcBef>
                <a:spcPts val="1200"/>
              </a:spcBef>
              <a:buNone/>
            </a:pPr>
            <a:r>
              <a:rPr lang="pl-PL" sz="1400" dirty="0"/>
              <a:t>Cena może być jedynym kryterium oceny ofert. Poza wymaganiami dotyczącymi ceny wskazane jest stosowanie jako kryterium oceny ofert innych wymagań odnoszących się do przedmiotu zamówienia takich jak np. jakość, funkcjonalność, parametry techniczne, aspekty środowiskowe, społeczne, innowacyjne, serwis, termin wykonania zamówienia, koszty eksploatacji oraz organizacja, kwalifikacje zawodowe i doświadczenie osób wyznaczonych do realizacji zamówienia, jeżeli mogą mieć znaczący wpływ na jakość wykonania zamówienia.</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65052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757639"/>
            <a:ext cx="8229600" cy="439113"/>
          </a:xfrm>
        </p:spPr>
        <p:txBody>
          <a:bodyPr>
            <a:normAutofit/>
          </a:bodyPr>
          <a:lstStyle/>
          <a:p>
            <a:r>
              <a:rPr lang="pl-PL" sz="1800" b="1" dirty="0">
                <a:latin typeface="+mn-lt"/>
              </a:rPr>
              <a:t>Kryteria oceny ofert [poz. 12, poz. 13 Taryfikatora]</a:t>
            </a:r>
          </a:p>
        </p:txBody>
      </p:sp>
      <p:sp>
        <p:nvSpPr>
          <p:cNvPr id="3" name="Symbol zastępczy zawartości 2"/>
          <p:cNvSpPr>
            <a:spLocks noGrp="1"/>
          </p:cNvSpPr>
          <p:nvPr>
            <p:ph idx="1"/>
          </p:nvPr>
        </p:nvSpPr>
        <p:spPr>
          <a:xfrm>
            <a:off x="457200" y="1174384"/>
            <a:ext cx="8229600" cy="5566984"/>
          </a:xfrm>
        </p:spPr>
        <p:txBody>
          <a:bodyPr>
            <a:noAutofit/>
          </a:bodyPr>
          <a:lstStyle/>
          <a:p>
            <a:pPr marL="0" indent="0" algn="just">
              <a:buNone/>
            </a:pPr>
            <a:endParaRPr lang="pl-PL" sz="1400" b="1" dirty="0"/>
          </a:p>
          <a:p>
            <a:pPr marL="0" indent="0" algn="just">
              <a:buNone/>
            </a:pPr>
            <a:endParaRPr lang="pl-PL" sz="1400" b="1" dirty="0"/>
          </a:p>
          <a:p>
            <a:pPr algn="just">
              <a:buFont typeface="Wingdings" panose="05000000000000000000" pitchFamily="2" charset="2"/>
              <a:buChar char="§"/>
            </a:pPr>
            <a:r>
              <a:rPr lang="pl-PL" sz="1400" b="1" dirty="0"/>
              <a:t>Kryteria oceny ofert (pkt 9 sekcji 6.5.2 Podrozdziału 6.5 </a:t>
            </a:r>
            <a:r>
              <a:rPr lang="pl-PL" sz="1400" b="1" i="1" dirty="0"/>
              <a:t>Wytycznych</a:t>
            </a:r>
            <a:r>
              <a:rPr lang="pl-PL" sz="1400" b="1" dirty="0"/>
              <a:t>).</a:t>
            </a:r>
          </a:p>
          <a:p>
            <a:pPr marL="0" indent="0" algn="just">
              <a:buNone/>
            </a:pPr>
            <a:endParaRPr lang="pl-PL" sz="1400" b="1" dirty="0"/>
          </a:p>
          <a:p>
            <a:pPr algn="just">
              <a:spcBef>
                <a:spcPts val="0"/>
              </a:spcBef>
              <a:spcAft>
                <a:spcPts val="600"/>
              </a:spcAft>
              <a:buFont typeface="Wingdings" panose="05000000000000000000" pitchFamily="2" charset="2"/>
              <a:buChar char="Ø"/>
            </a:pPr>
            <a:r>
              <a:rPr lang="pl-PL" sz="1400" dirty="0"/>
              <a:t>każde kryterium musi mieć związek z przedmiotem zamówienia,</a:t>
            </a:r>
          </a:p>
          <a:p>
            <a:pPr algn="just">
              <a:spcBef>
                <a:spcPts val="0"/>
              </a:spcBef>
              <a:spcAft>
                <a:spcPts val="600"/>
              </a:spcAft>
              <a:buFont typeface="Wingdings" panose="05000000000000000000" pitchFamily="2" charset="2"/>
              <a:buChar char="Ø"/>
            </a:pPr>
            <a:r>
              <a:rPr lang="pl-PL" sz="1400" dirty="0"/>
              <a:t>Każde kryterium (w tym opis jego stosowania) zawiera precyzyjne, wyczerpujące, jednoznaczne </a:t>
            </a:r>
            <a:br>
              <a:rPr lang="pl-PL" sz="1400" dirty="0"/>
            </a:br>
            <a:r>
              <a:rPr lang="pl-PL" sz="1400" dirty="0"/>
              <a:t>i zrozumiałe niewymagające dodatkowej wykładni sformułowania niepozostawiające pola do dowolnej </a:t>
            </a:r>
            <a:br>
              <a:rPr lang="pl-PL" sz="1400" dirty="0"/>
            </a:br>
            <a:r>
              <a:rPr lang="pl-PL" sz="1400" dirty="0"/>
              <a:t>i arbitralnej interpretacji ,</a:t>
            </a:r>
          </a:p>
          <a:p>
            <a:pPr algn="just">
              <a:spcBef>
                <a:spcPts val="0"/>
              </a:spcBef>
              <a:spcAft>
                <a:spcPts val="600"/>
              </a:spcAft>
              <a:buFont typeface="Wingdings" panose="05000000000000000000" pitchFamily="2" charset="2"/>
              <a:buChar char="Ø"/>
            </a:pPr>
            <a:r>
              <a:rPr lang="pl-PL" sz="1400" dirty="0"/>
              <a:t>dobór wagi poszczególnych kryteriów winien być dobrany w sposób prowadzący do wyboru najkorzystniejszej oferty,</a:t>
            </a:r>
          </a:p>
          <a:p>
            <a:pPr algn="just">
              <a:spcBef>
                <a:spcPts val="0"/>
              </a:spcBef>
              <a:spcAft>
                <a:spcPts val="600"/>
              </a:spcAft>
              <a:buFont typeface="Wingdings" panose="05000000000000000000" pitchFamily="2" charset="2"/>
              <a:buChar char="Ø"/>
            </a:pPr>
            <a:r>
              <a:rPr lang="pl-PL" sz="1400" dirty="0"/>
              <a:t>kryteria oceny ofert nie mogą dotyczyć właściwości wykonawcy, a w szczególności jego wiarygodności ekonomicznej, technicznej lub finansowej oraz doświadczenia,</a:t>
            </a:r>
          </a:p>
          <a:p>
            <a:pPr algn="just">
              <a:spcBef>
                <a:spcPts val="0"/>
              </a:spcBef>
              <a:spcAft>
                <a:spcPts val="600"/>
              </a:spcAft>
              <a:buFont typeface="Wingdings" panose="05000000000000000000" pitchFamily="2" charset="2"/>
              <a:buChar char="Ø"/>
            </a:pPr>
            <a:r>
              <a:rPr lang="pl-PL" sz="1400" dirty="0"/>
              <a:t> kryteria </a:t>
            </a:r>
            <a:r>
              <a:rPr lang="pl-PL" sz="1400" dirty="0" err="1"/>
              <a:t>pozacenowe</a:t>
            </a:r>
            <a:r>
              <a:rPr lang="pl-PL" sz="1400" dirty="0"/>
              <a:t> co do zasady powinny odnosić się do np. jakości, funkcjonalności, parametrów technicznych, aspektów środowiskowych, społecznych, innowacyjnych, serwisu, terminu wykonania </a:t>
            </a:r>
            <a:br>
              <a:rPr lang="pl-PL" sz="1400" dirty="0"/>
            </a:br>
            <a:r>
              <a:rPr lang="pl-PL" sz="1400" dirty="0"/>
              <a:t>lub kosztów eksploatacji.</a:t>
            </a:r>
          </a:p>
          <a:p>
            <a:pPr algn="just">
              <a:spcBef>
                <a:spcPts val="0"/>
              </a:spcBef>
              <a:spcAft>
                <a:spcPts val="600"/>
              </a:spcAft>
              <a:buFont typeface="Wingdings" panose="05000000000000000000" pitchFamily="2" charset="2"/>
              <a:buChar char="Ø"/>
            </a:pPr>
            <a:r>
              <a:rPr lang="pl-PL" sz="1400" dirty="0"/>
              <a:t>Każde kryterium obligatoryjnie winno mieć przypisaną wagę punktową lub procentową.</a:t>
            </a:r>
          </a:p>
          <a:p>
            <a:pPr marL="0" indent="0" algn="just">
              <a:buNone/>
            </a:pPr>
            <a:endParaRPr lang="pl-PL" sz="14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065310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Zmiana umowy [</a:t>
            </a:r>
            <a:r>
              <a:rPr lang="pl-PL" sz="1600" b="1" dirty="0">
                <a:latin typeface="+mn-lt"/>
              </a:rPr>
              <a:t>poz. 28, poz. 29, poz. 30 Taryfikatora</a:t>
            </a:r>
            <a:r>
              <a:rPr lang="pl-PL" sz="1800" b="1" dirty="0">
                <a:latin typeface="+mn-lt"/>
              </a:rPr>
              <a:t>]</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buNone/>
            </a:pPr>
            <a:r>
              <a:rPr lang="pl-PL" sz="1100" b="1" dirty="0"/>
              <a:t>Pkt 22 Sekcji 6.5.2 w Podrozdziale 6.5 Wytycznych</a:t>
            </a:r>
            <a:r>
              <a:rPr lang="pl-PL" sz="1100" dirty="0"/>
              <a:t>. </a:t>
            </a:r>
          </a:p>
          <a:p>
            <a:pPr marL="0" indent="0" algn="just">
              <a:buNone/>
            </a:pPr>
            <a:r>
              <a:rPr lang="pl-PL" sz="1100" dirty="0"/>
              <a:t>Nie jest możliwe dokonywanie </a:t>
            </a:r>
            <a:r>
              <a:rPr lang="pl-PL" sz="1100" b="1" u="sng" dirty="0"/>
              <a:t>istotnych zmian </a:t>
            </a:r>
            <a:r>
              <a:rPr lang="pl-PL" sz="1100" dirty="0"/>
              <a:t>postanowień zawartej umowy w stosunku do treści oferty, na podstawie której dokonano wyboru wykonawcy, chyba że:</a:t>
            </a:r>
          </a:p>
          <a:p>
            <a:pPr marL="0" indent="0" algn="just">
              <a:buNone/>
            </a:pPr>
            <a:r>
              <a:rPr lang="pl-PL" sz="1100" dirty="0"/>
              <a:t>a)   zamawiający przewidział możliwość dokonania takiej zmiany w zapytaniu ofertowym oraz określił warunki takiej zmiany, o ile nie prowadzą one do zmiany charakteru umowy,</a:t>
            </a:r>
          </a:p>
          <a:p>
            <a:pPr marL="0" indent="0" algn="just">
              <a:buNone/>
            </a:pPr>
            <a:r>
              <a:rPr lang="pl-PL" sz="1100" dirty="0"/>
              <a:t>b)   zmiany dotyczą realizacji dodatkowych dostaw, usług lub robót budowlanych od dotychczasowego wykonawcy, nieobjętych zamówieniem podstawowym, o ile stały się niezbędne i zostały spełnione łącznie następujące warunki:</a:t>
            </a:r>
          </a:p>
          <a:p>
            <a:pPr marL="0" indent="0" algn="just">
              <a:buNone/>
            </a:pPr>
            <a:r>
              <a:rPr lang="pl-PL" sz="1100" dirty="0"/>
              <a:t>i. zmiana wykonawcy nie może zostać dokonana z powodów ekonomicznych lub technicznych, w szczególności dotyczących zamienności lub interoperacyjności sprzętu, usług lub instalacji, zamówionych w ramach zamówienia podstawowego,</a:t>
            </a:r>
          </a:p>
          <a:p>
            <a:pPr marL="0" indent="0" algn="just">
              <a:buNone/>
            </a:pPr>
            <a:r>
              <a:rPr lang="pl-PL" sz="1100" dirty="0"/>
              <a:t>ii.  zmiana wykonawcy spowodowałaby istotną niedogodność lub znaczne zwiększenie kosztów dla zamawiającego,</a:t>
            </a:r>
          </a:p>
          <a:p>
            <a:pPr marL="0" indent="0" algn="just">
              <a:buNone/>
            </a:pPr>
            <a:r>
              <a:rPr lang="pl-PL" sz="1100" dirty="0"/>
              <a:t>iii. wartość każdej kolejnej zmiany nie przekracza 50% wartości zamówienia określonej w pierwotnie w umowie,</a:t>
            </a:r>
          </a:p>
          <a:p>
            <a:pPr marL="0" indent="0" algn="just">
              <a:buNone/>
            </a:pPr>
            <a:r>
              <a:rPr lang="pl-PL" sz="1100" dirty="0"/>
              <a:t>c)   zmiana nie prowadzi do zmiany charakteru umowy i zostały spełnione łącznie następujące warunki:</a:t>
            </a:r>
          </a:p>
          <a:p>
            <a:pPr marL="0" indent="0" algn="just">
              <a:buNone/>
            </a:pPr>
            <a:r>
              <a:rPr lang="pl-PL" sz="1100" dirty="0"/>
              <a:t>i.  konieczność zmiany umowy spowodowana jest okolicznościami, których zamawiający, działając z należytą starannością, nie mógł przewidzieć,</a:t>
            </a:r>
          </a:p>
          <a:p>
            <a:pPr marL="0" indent="0" algn="just">
              <a:buNone/>
            </a:pPr>
            <a:r>
              <a:rPr lang="pl-PL" sz="1100" dirty="0"/>
              <a:t>ii. wartość zmiany nie przekracza 50% wartości zamówienia określonej w pierwotne w umowie,</a:t>
            </a:r>
          </a:p>
          <a:p>
            <a:pPr marL="0" indent="0" algn="just">
              <a:buNone/>
            </a:pPr>
            <a:r>
              <a:rPr lang="pl-PL" sz="1100" dirty="0"/>
              <a:t>d)   wykonawcę, któremu zamawiający udzielił zamówienia, ma zastąpić nowy wykonawca:</a:t>
            </a:r>
          </a:p>
          <a:p>
            <a:pPr marL="0" indent="0" algn="just">
              <a:buNone/>
            </a:pPr>
            <a:r>
              <a:rPr lang="pl-PL" sz="1100" dirty="0"/>
              <a:t>i. na podstawie postanowień umownych, o których mowa w lit. a,</a:t>
            </a:r>
          </a:p>
          <a:p>
            <a:pPr marL="0" indent="0" algn="just">
              <a:buNone/>
            </a:pPr>
            <a:r>
              <a:rPr lang="pl-PL" sz="1100" dirty="0"/>
              <a:t>ii.   w wyniku połączenia, podziału, przekształcenia, upadłości, restrukturyzacji lub nabycia dotychczasowego wykonawcy lub jego przedsiębiorstwa, o ile nowy wykonawca spełnia warunki udziału w postępowaniu, nie zachodzą wobec niego podstawy wykluczenia oraz nie pociąga to za sobą innych istotnych zmian umowy,</a:t>
            </a:r>
          </a:p>
          <a:p>
            <a:pPr marL="0" indent="0" algn="just">
              <a:buNone/>
            </a:pPr>
            <a:r>
              <a:rPr lang="pl-PL" sz="1100" dirty="0"/>
              <a:t>iii.   w wyniku przejęcia przez zamawiającego zobowiązań wykonawcy względem jego podwykonawców,</a:t>
            </a:r>
          </a:p>
          <a:p>
            <a:pPr marL="0" indent="0" algn="just">
              <a:buNone/>
            </a:pPr>
            <a:r>
              <a:rPr lang="pl-PL" sz="1100" dirty="0"/>
              <a:t>e)   zmiana nie prowadzi do zmiany charakteru umowy a łączna wartość zmian jest mniejsza niż 5 225 000 euro , w przypadku zamówień na roboty budowlane lub 209 000 euro w przypadku zamówień na dostawy i usługi i jednocześnie jest mniejsza od 10% wartości zamówienia określonej pierwotnie w umowie w przypadku zamówień na usługi lub dostawy, albo w przypadku zamówień na roboty </a:t>
            </a:r>
            <a:r>
              <a:rPr lang="pl-PL" sz="1100" dirty="0" err="1"/>
              <a:t>budolane</a:t>
            </a:r>
            <a:r>
              <a:rPr lang="pl-PL" sz="1100" dirty="0"/>
              <a:t>, jest mniejsza od 15% wartości zamówienia określonej pierwotnie w umowie. </a:t>
            </a:r>
            <a:endParaRPr lang="pl-PL" sz="11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04576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Zmiana umowy</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spcBef>
                <a:spcPts val="600"/>
              </a:spcBef>
              <a:spcAft>
                <a:spcPts val="600"/>
              </a:spcAft>
              <a:buNone/>
            </a:pPr>
            <a:endParaRPr lang="pl-PL" sz="1100" b="1" dirty="0"/>
          </a:p>
          <a:p>
            <a:pPr marL="0" indent="0" algn="just">
              <a:spcBef>
                <a:spcPts val="600"/>
              </a:spcBef>
              <a:spcAft>
                <a:spcPts val="600"/>
              </a:spcAft>
              <a:buNone/>
            </a:pPr>
            <a:endParaRPr lang="pl-PL" sz="1100" b="1" dirty="0"/>
          </a:p>
          <a:p>
            <a:pPr marL="0" indent="0" algn="just">
              <a:spcBef>
                <a:spcPts val="600"/>
              </a:spcBef>
              <a:spcAft>
                <a:spcPts val="600"/>
              </a:spcAft>
              <a:buNone/>
            </a:pPr>
            <a:r>
              <a:rPr lang="pl-PL" sz="1400" b="1" dirty="0"/>
              <a:t>Przypis 59 do pkt 22 Sekcji 6.5.2 w Podrozdziale 6.5 Wytycznych. </a:t>
            </a:r>
          </a:p>
          <a:p>
            <a:pPr marL="0" indent="0" algn="just">
              <a:spcBef>
                <a:spcPts val="600"/>
              </a:spcBef>
              <a:spcAft>
                <a:spcPts val="600"/>
              </a:spcAft>
              <a:buNone/>
            </a:pPr>
            <a:r>
              <a:rPr lang="pl-PL" sz="1400" dirty="0"/>
              <a:t>Zmianę uznaje się za istotną , jeżeli zmienia ogólny charakter umowy, w stosunku do charakteru umowy </a:t>
            </a:r>
            <a:br>
              <a:rPr lang="pl-PL" sz="1400" dirty="0"/>
            </a:br>
            <a:r>
              <a:rPr lang="pl-PL" sz="1400" dirty="0"/>
              <a:t>w pierwotnym brzmieniu albo nie zmienia ogólnego charakteru umowy i zachodzi co najmniej jedna </a:t>
            </a:r>
            <a:br>
              <a:rPr lang="pl-PL" sz="1400" dirty="0"/>
            </a:br>
            <a:r>
              <a:rPr lang="pl-PL" sz="1400" dirty="0"/>
              <a:t>z następujących okoliczności: </a:t>
            </a:r>
          </a:p>
          <a:p>
            <a:pPr algn="just">
              <a:spcBef>
                <a:spcPts val="600"/>
              </a:spcBef>
              <a:spcAft>
                <a:spcPts val="600"/>
              </a:spcAft>
              <a:buFontTx/>
              <a:buChar char="-"/>
            </a:pPr>
            <a:r>
              <a:rPr lang="pl-PL" sz="1400" dirty="0"/>
              <a:t>Zmiana wprowadza warunki, które gdyby były postawione w postępowaniu o udzielenie zamówienia, </a:t>
            </a:r>
            <a:br>
              <a:rPr lang="pl-PL" sz="1400" dirty="0"/>
            </a:br>
            <a:r>
              <a:rPr lang="pl-PL" sz="1400" dirty="0"/>
              <a:t>to w tym postępowaniu wzięliby lub mogliby wziąć udział inni wykonawcy lub przyjęto by oferty innej treści,</a:t>
            </a:r>
          </a:p>
          <a:p>
            <a:pPr algn="just">
              <a:spcBef>
                <a:spcPts val="600"/>
              </a:spcBef>
              <a:spcAft>
                <a:spcPts val="600"/>
              </a:spcAft>
              <a:buFontTx/>
              <a:buChar char="-"/>
            </a:pPr>
            <a:r>
              <a:rPr lang="pl-PL" sz="1400" dirty="0"/>
              <a:t>Zmiana narusza równowagę ekonomiczną na korzyść wykonawcy w sposób nieprzewidziany </a:t>
            </a:r>
            <a:r>
              <a:rPr lang="pl-PL" sz="1400"/>
              <a:t>pierwotnie </a:t>
            </a:r>
            <a:br>
              <a:rPr lang="pl-PL" sz="1400"/>
            </a:br>
            <a:r>
              <a:rPr lang="pl-PL" sz="1400"/>
              <a:t>w </a:t>
            </a:r>
            <a:r>
              <a:rPr lang="pl-PL" sz="1400" dirty="0"/>
              <a:t>umowie,</a:t>
            </a:r>
          </a:p>
          <a:p>
            <a:pPr algn="just">
              <a:spcBef>
                <a:spcPts val="600"/>
              </a:spcBef>
              <a:spcAft>
                <a:spcPts val="600"/>
              </a:spcAft>
              <a:buFontTx/>
              <a:buChar char="-"/>
            </a:pPr>
            <a:r>
              <a:rPr lang="pl-PL" sz="1400" dirty="0"/>
              <a:t>Zmiana znacznie rozszerza lub zmniejsza zakres świadczeń i zobowiązań wynikających z umowy lub polega na zastąpieniu wykonawcy, któremu zamawiający udzielił zamówienia, nowym wykonawcą, w przypadkach innych niż wymienione w literze d.</a:t>
            </a:r>
          </a:p>
          <a:p>
            <a:pPr algn="just">
              <a:spcBef>
                <a:spcPts val="600"/>
              </a:spcBef>
              <a:spcAft>
                <a:spcPts val="600"/>
              </a:spcAft>
              <a:buFontTx/>
              <a:buChar char="-"/>
            </a:pPr>
            <a:endParaRPr lang="pl-PL" sz="1100" dirty="0"/>
          </a:p>
          <a:p>
            <a:pPr algn="just">
              <a:spcBef>
                <a:spcPts val="600"/>
              </a:spcBef>
              <a:spcAft>
                <a:spcPts val="600"/>
              </a:spcAft>
              <a:buFontTx/>
              <a:buChar char="-"/>
            </a:pPr>
            <a:endParaRPr lang="pl-PL" sz="11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479011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Nieprawidłowość indywidualna</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916832"/>
            <a:ext cx="8229600" cy="4608512"/>
          </a:xfrm>
        </p:spPr>
        <p:txBody>
          <a:bodyPr>
            <a:normAutofit/>
          </a:bodyPr>
          <a:lstStyle/>
          <a:p>
            <a:pPr marL="0" indent="0">
              <a:buNone/>
            </a:pPr>
            <a:r>
              <a:rPr lang="pl-PL" sz="1200" b="1" dirty="0"/>
              <a:t>Art. 2 pkt 14 ustawy wdrożeniowej</a:t>
            </a:r>
          </a:p>
          <a:p>
            <a:pPr marL="0" indent="0" algn="just">
              <a:buNone/>
            </a:pPr>
            <a:r>
              <a:rPr lang="pl-PL" sz="1200" b="1" dirty="0">
                <a:solidFill>
                  <a:srgbClr val="FF0000"/>
                </a:solidFill>
              </a:rPr>
              <a:t>nieprawidłowością indywidualną - </a:t>
            </a:r>
            <a:r>
              <a:rPr lang="pl-PL" sz="1200" dirty="0"/>
              <a:t>jest nieprawidłowość, o której mowa w art. 2 pkt 36 Rozporządzenia Parlamentu Europejskiego i Rady (UE) nr 1303/2013 z dnia 17 grudnia 2013 r. ustanawiającego wspólne przepisy dotyczące Europejskiego Funduszu Rozwoju Regionalnego, Europejskiego Funduszu Społecznego, Funduszu Spójności, Europejskiego Funduszu Rolnego na rzecz Rozwoju Obszarów Wiejskich oraz Europejskiego Funduszu Morskiego i Rybackiego oraz ustanawiające przepisy ogólne dotyczące Europejskiego Funduszu Rozwoju Regionalnego, Europejskiego Funduszu Społecznego, Funduszu Spójności i Europejskiego Funduszu Morskiego i Rybackiego oraz uchylające rozporządzenie Rady (WE) nr 1083/2006, (Dz. Urz. UE 347 z 20.12.2013, s.320, z późn. zm.)</a:t>
            </a:r>
          </a:p>
          <a:p>
            <a:pPr marL="0" indent="0" algn="just">
              <a:buNone/>
            </a:pPr>
            <a:r>
              <a:rPr lang="pl-PL" sz="1200" b="1" dirty="0"/>
              <a:t>Art. 2 pkt 36 Rozporządzenia 1303/2013</a:t>
            </a:r>
          </a:p>
          <a:p>
            <a:pPr marL="0" indent="0" algn="just">
              <a:buNone/>
            </a:pPr>
            <a:r>
              <a:rPr lang="pl-PL" sz="1200" b="1" dirty="0">
                <a:solidFill>
                  <a:srgbClr val="FF0000"/>
                </a:solidFill>
              </a:rPr>
              <a:t>nieprawidłowość</a:t>
            </a:r>
            <a:r>
              <a:rPr lang="pl-PL" sz="1200" dirty="0"/>
              <a:t> - oznacza każde naruszenie prawa unijnego lub prawa krajowego dotyczącego stosowania prawa unijnego, wynikające z działania lub zaniechania podmiotu gospodarczego zaangażowanego we wdrażanie EFSI, które ma lub może mieć szkodliwy wpływ na budżet Unii poprzez obciążenie budżetu Unii nieuzasadnionym wydatkiem.</a:t>
            </a:r>
          </a:p>
          <a:p>
            <a:pPr marL="0" indent="0" algn="just">
              <a:spcBef>
                <a:spcPts val="600"/>
              </a:spcBef>
              <a:spcAft>
                <a:spcPts val="600"/>
              </a:spcAft>
              <a:buNone/>
            </a:pPr>
            <a:r>
              <a:rPr lang="pl-PL" sz="1200" b="1" dirty="0"/>
              <a:t>Elementy nieprawidłowości indywidualnej:</a:t>
            </a:r>
          </a:p>
          <a:p>
            <a:pPr algn="just">
              <a:buFont typeface="Wingdings" panose="05000000000000000000" pitchFamily="2" charset="2"/>
              <a:buChar char="v"/>
            </a:pPr>
            <a:r>
              <a:rPr lang="pl-PL" sz="1200" b="1" dirty="0">
                <a:solidFill>
                  <a:srgbClr val="C00000"/>
                </a:solidFill>
              </a:rPr>
              <a:t>Naruszenie prawa</a:t>
            </a:r>
          </a:p>
          <a:p>
            <a:pPr marL="0" indent="0" algn="just">
              <a:buNone/>
            </a:pPr>
            <a:r>
              <a:rPr lang="pl-PL" sz="1200" dirty="0"/>
              <a:t>Naruszenie zapisów ustawy z dnia 29 stycznia 2004 r. – Prawo zamówień publicznych (Dz. U. z 2017 r., poz. 1579) </a:t>
            </a:r>
            <a:endParaRPr lang="pl-PL" sz="1200" b="1" dirty="0"/>
          </a:p>
          <a:p>
            <a:pPr algn="just">
              <a:buFont typeface="Wingdings" panose="05000000000000000000" pitchFamily="2" charset="2"/>
              <a:buChar char="v"/>
            </a:pPr>
            <a:r>
              <a:rPr lang="pl-PL" sz="1200" b="1" dirty="0">
                <a:solidFill>
                  <a:srgbClr val="C00000"/>
                </a:solidFill>
              </a:rPr>
              <a:t>Działanie lub zaniechanie </a:t>
            </a:r>
            <a:r>
              <a:rPr lang="pl-PL" sz="1200" dirty="0"/>
              <a:t>podmiotu gospodarczego </a:t>
            </a:r>
          </a:p>
          <a:p>
            <a:pPr marL="0" indent="0" algn="just">
              <a:buNone/>
            </a:pPr>
            <a:r>
              <a:rPr lang="pl-PL" sz="1200" dirty="0"/>
              <a:t>(zgodnie z art. 2 pkt 37 Rozporządzenia 1303/2013 przez podmiot gospodarczy rozumie się każdą osobę fizyczną lub prawną lub inny podmiot biorący udział we wdrażaniu pomocy z EFSI, z wyjątkiem państwa członkowskiego wykonującego swoje uprawnienia władzy publicznej).</a:t>
            </a:r>
          </a:p>
          <a:p>
            <a:pPr algn="just">
              <a:buFont typeface="Wingdings" panose="05000000000000000000" pitchFamily="2" charset="2"/>
              <a:buChar char="v"/>
            </a:pPr>
            <a:r>
              <a:rPr lang="pl-PL" sz="1200" b="1" dirty="0">
                <a:solidFill>
                  <a:srgbClr val="C00000"/>
                </a:solidFill>
              </a:rPr>
              <a:t>szkoda</a:t>
            </a:r>
            <a:r>
              <a:rPr lang="pl-PL" sz="1200" b="1" dirty="0"/>
              <a:t> </a:t>
            </a:r>
            <a:r>
              <a:rPr lang="pl-PL" sz="1200" dirty="0"/>
              <a:t>w budżecie ogólnym Unii Europejskiej</a:t>
            </a: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533829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052737"/>
            <a:ext cx="7772400" cy="4320480"/>
          </a:xfrm>
        </p:spPr>
        <p:txBody>
          <a:bodyPr>
            <a:normAutofit fontScale="90000"/>
          </a:bodyPr>
          <a:lstStyle/>
          <a:p>
            <a:br>
              <a:rPr lang="pl-PL" sz="4900" b="1" dirty="0"/>
            </a:br>
            <a:br>
              <a:rPr lang="pl-PL" sz="4900" b="1" dirty="0"/>
            </a:br>
            <a:br>
              <a:rPr lang="pl-PL" sz="4900" b="1" dirty="0"/>
            </a:br>
            <a:r>
              <a:rPr lang="pl-PL" sz="4900" b="1" dirty="0"/>
              <a:t>DZIĘKUJĘ ZA UWAGĘ</a:t>
            </a:r>
            <a:br>
              <a:rPr lang="pl-PL" sz="4900" b="1"/>
            </a:br>
            <a:br>
              <a:rPr lang="pl-PL" sz="5400" dirty="0"/>
            </a:br>
            <a:endParaRPr lang="pl-PL" sz="4900" b="1" dirty="0"/>
          </a:p>
        </p:txBody>
      </p:sp>
      <p:sp>
        <p:nvSpPr>
          <p:cNvPr id="3" name="Podtytuł 2"/>
          <p:cNvSpPr>
            <a:spLocks noGrp="1"/>
          </p:cNvSpPr>
          <p:nvPr>
            <p:ph type="subTitle" idx="1"/>
          </p:nvPr>
        </p:nvSpPr>
        <p:spPr>
          <a:xfrm>
            <a:off x="1371600" y="5589240"/>
            <a:ext cx="6400800" cy="504056"/>
          </a:xfrm>
        </p:spPr>
        <p:txBody>
          <a:bodyPr>
            <a:normAutofit fontScale="32500" lnSpcReduction="20000"/>
          </a:bodyPr>
          <a:lstStyle/>
          <a:p>
            <a:r>
              <a:rPr lang="pl-PL" b="1" i="1" dirty="0">
                <a:solidFill>
                  <a:schemeClr val="tx1"/>
                </a:solidFill>
              </a:rPr>
              <a:t>Spotkanie informacyjne współfinansowane przez Unię Europejską ze środków Europejskiego Funduszu Społecznego </a:t>
            </a:r>
            <a:br>
              <a:rPr lang="pl-PL" b="1" i="1" dirty="0">
                <a:solidFill>
                  <a:schemeClr val="tx1"/>
                </a:solidFill>
              </a:rPr>
            </a:br>
            <a:r>
              <a:rPr lang="pl-PL" b="1" i="1" dirty="0">
                <a:solidFill>
                  <a:schemeClr val="tx1"/>
                </a:solidFill>
              </a:rPr>
              <a:t>w ramach Pomocy Technicznej Regionalnego Programu Operacyjnego Województwa Dolnośląskiego 2014 – 2020 oraz z budżetu Samorządu Województwa Dolnośląskiego.</a:t>
            </a:r>
            <a:endParaRPr lang="pl-PL" b="1" dirty="0">
              <a:solidFill>
                <a:schemeClr val="tx1"/>
              </a:solidFill>
            </a:endParaRPr>
          </a:p>
          <a:p>
            <a:endParaRPr lang="pl-PL" dirty="0"/>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334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700808"/>
            <a:ext cx="8229600" cy="4425355"/>
          </a:xfrm>
        </p:spPr>
        <p:txBody>
          <a:bodyPr>
            <a:normAutofit fontScale="92500" lnSpcReduction="20000"/>
          </a:bodyPr>
          <a:lstStyle/>
          <a:p>
            <a:pPr algn="just">
              <a:buFont typeface="Wingdings" panose="05000000000000000000" pitchFamily="2" charset="2"/>
              <a:buChar char="§"/>
            </a:pPr>
            <a:endParaRPr lang="pl-PL" sz="1200" b="1" dirty="0"/>
          </a:p>
          <a:p>
            <a:pPr marL="0" indent="0" algn="just">
              <a:spcBef>
                <a:spcPts val="0"/>
              </a:spcBef>
              <a:spcAft>
                <a:spcPts val="600"/>
              </a:spcAft>
              <a:buNone/>
            </a:pPr>
            <a:r>
              <a:rPr lang="pl-PL" sz="1300" b="1" dirty="0"/>
              <a:t>Wyrok Europejskiego Trybunału Sprawiedliwości, z dnia 15.09.2005 r. w sprawie C-199/03 Irlandia przeciwko Komisji, Zb. Orz. s. I/8027.</a:t>
            </a:r>
          </a:p>
          <a:p>
            <a:pPr marL="0" indent="0" algn="just">
              <a:buNone/>
            </a:pPr>
            <a:r>
              <a:rPr lang="pl-PL" sz="1300" i="1" dirty="0"/>
              <a:t>„(…) nawet takie nieprawidłowości, które nie mają szczególnego wpływu finansowego i nie prowadzą do żadnych nienależnych wypłat lub nadpłat ze strony Wspólnoty, mogą poważnie szkodzić interesom finansowym UE i z tego względu uzasadniają zastosowanie korekt finansowych.”</a:t>
            </a:r>
            <a:endParaRPr lang="pl-PL" sz="1300" b="1" i="1" dirty="0"/>
          </a:p>
          <a:p>
            <a:pPr marL="0" indent="0" algn="just">
              <a:buNone/>
            </a:pPr>
            <a:endParaRPr lang="pl-PL" sz="1300" b="1" dirty="0"/>
          </a:p>
          <a:p>
            <a:pPr marL="0" indent="0" algn="just">
              <a:buNone/>
            </a:pPr>
            <a:r>
              <a:rPr lang="pl-PL" sz="1300" b="1" dirty="0"/>
              <a:t>Wyrok Trybunału Sprawiedliwości Unii Europejskiej (dalej TSUE) z 14 lipca 2016 C-406/14 </a:t>
            </a:r>
            <a:r>
              <a:rPr lang="pl-PL" sz="1300" b="1" i="1" dirty="0"/>
              <a:t>Wrocław – miasto na prawach powiatu przeciwko Ministrowi Infrastruktury.</a:t>
            </a:r>
          </a:p>
          <a:p>
            <a:pPr algn="just">
              <a:buFont typeface="Wingdings" panose="05000000000000000000" pitchFamily="2" charset="2"/>
              <a:buChar char="§"/>
            </a:pPr>
            <a:endParaRPr lang="pl-PL" sz="1300" i="1" dirty="0"/>
          </a:p>
          <a:p>
            <a:pPr marL="0" indent="0" algn="just">
              <a:buNone/>
            </a:pPr>
            <a:r>
              <a:rPr lang="pl-PL" sz="1300" dirty="0"/>
              <a:t>„ (…) </a:t>
            </a:r>
            <a:r>
              <a:rPr lang="pl-PL" sz="1300" i="1" dirty="0"/>
              <a:t>Niemniej jednak z definicji zawartej w art. 2 pkt 7 owego rozporządzenia wynika, że naruszenie prawa Unii stanowi nieprawidłowość w rozumieniu tego przepisu jedynie wtedy, gdy powoduje ono lub mogłoby powodować szkodę w budżecie ogólnym Unii w drodze finansowania </a:t>
            </a:r>
            <a:r>
              <a:rPr lang="pl-PL" sz="1300" i="1" dirty="0">
                <a:solidFill>
                  <a:srgbClr val="FF0000"/>
                </a:solidFill>
              </a:rPr>
              <a:t>nieuzasadnionego wydatku</a:t>
            </a:r>
            <a:r>
              <a:rPr lang="pl-PL" sz="1300" i="1" dirty="0"/>
              <a:t>. Naruszenie takie należy zatem uznać za nieprawidłowość, o ile może ono jako takie mieć skutki budżetowe. Natomiast nie trzeba udowadniać wystąpienia konkretnych skutków finansowych (…). W konsekwencji należy stwierdzić, że uchybienie zasadom udzielania zamówień publicznych stanowi nieprawidłowość w rozumieniu art. 2 pkt 7 rozporządzenia nr 1083/2006, o ile nie można wykluczyć, że uchybienie to miało wpływ na budżet odnośnie funduszu</a:t>
            </a:r>
            <a:r>
              <a:rPr lang="pl-PL" sz="1300" dirty="0"/>
              <a:t>”</a:t>
            </a:r>
          </a:p>
          <a:p>
            <a:pPr marL="0" indent="0" algn="just">
              <a:buNone/>
            </a:pPr>
            <a:endParaRPr lang="pl-PL" sz="1300" dirty="0"/>
          </a:p>
          <a:p>
            <a:pPr marL="0" indent="0">
              <a:spcBef>
                <a:spcPts val="600"/>
              </a:spcBef>
              <a:spcAft>
                <a:spcPts val="600"/>
              </a:spcAft>
              <a:buNone/>
            </a:pPr>
            <a:r>
              <a:rPr lang="pl-PL" sz="1300" b="1" dirty="0"/>
              <a:t>Wyrok Naczelnego Sądu Administracyjnego z dnia 2 września 2015 r., sygn. akt. II GSK 1653/14 </a:t>
            </a:r>
          </a:p>
          <a:p>
            <a:pPr marL="0" indent="0" algn="just">
              <a:buNone/>
            </a:pPr>
            <a:r>
              <a:rPr lang="pl-PL" sz="1300" i="1" dirty="0"/>
              <a:t>„(…) Szkodą w interesach finansowych UE jest finansowanie z funduszy unijnych nieuzasadnionego wydatku, </a:t>
            </a:r>
            <a:r>
              <a:rPr lang="pl-PL" sz="1300" i="1" dirty="0">
                <a:solidFill>
                  <a:srgbClr val="FF0000"/>
                </a:solidFill>
              </a:rPr>
              <a:t>z kolei nieuzasadniony wydatek to taki, który poniesiony został z naruszeniem podstawowych zasad prawa wspólnotowego, w tym zasad przepisów </a:t>
            </a:r>
            <a:r>
              <a:rPr lang="pl-PL" sz="1300" i="1" dirty="0" err="1">
                <a:solidFill>
                  <a:srgbClr val="FF0000"/>
                </a:solidFill>
              </a:rPr>
              <a:t>u.p.z.p</a:t>
            </a:r>
            <a:r>
              <a:rPr lang="pl-PL" sz="1300" i="1" dirty="0"/>
              <a:t>. Do oceny, czy doszło do naruszenia przepisów regulujących realizację projektu w ramach programu operacyjnego nie ma podstawowego znaczenia wystąpienie rzeczywistej szkody. Wystarczy stwierdzenie możliwości wystąpienia potencjalnej szkody w budżecie UE”. </a:t>
            </a:r>
          </a:p>
          <a:p>
            <a:pPr marL="0" indent="0" algn="just">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839936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700808"/>
            <a:ext cx="8229600" cy="4425355"/>
          </a:xfrm>
        </p:spPr>
        <p:txBody>
          <a:bodyPr>
            <a:normAutofit/>
          </a:bodyPr>
          <a:lstStyle/>
          <a:p>
            <a:pPr marL="0" indent="0" algn="just">
              <a:spcBef>
                <a:spcPts val="600"/>
              </a:spcBef>
              <a:spcAft>
                <a:spcPts val="600"/>
              </a:spcAft>
              <a:buNone/>
            </a:pPr>
            <a:r>
              <a:rPr lang="pl-PL" sz="1200" b="1" dirty="0"/>
              <a:t>Wyrok Naczelnego Sądu Administracyjnego z dnia 11 października 2016 r., sygn. akt. II GSK 3052/15</a:t>
            </a:r>
          </a:p>
          <a:p>
            <a:pPr marL="0" indent="0" algn="just">
              <a:spcBef>
                <a:spcPts val="600"/>
              </a:spcBef>
              <a:spcAft>
                <a:spcPts val="600"/>
              </a:spcAft>
              <a:buNone/>
            </a:pPr>
            <a:r>
              <a:rPr lang="pl-PL" sz="1200" i="1" dirty="0"/>
              <a:t>„(…) Reasumując Naczelny Sad Administracyjny podziela stanowisko Sądu I instancji, że naruszenie </a:t>
            </a:r>
            <a:r>
              <a:rPr lang="pl-PL" sz="1200" i="1" dirty="0">
                <a:solidFill>
                  <a:srgbClr val="FF0000"/>
                </a:solidFill>
              </a:rPr>
              <a:t>przepisów dotyczących zamówień publicznych</a:t>
            </a:r>
            <a:r>
              <a:rPr lang="pl-PL" sz="1200" i="1" dirty="0"/>
              <a:t> stanowi nieprawidłowość uzasadniającą konieczność dokonania korekty finansowej, o ile nie można wykluczyć, ze uchybienie to miało wpływ na budżet odnośnego funduszu.”</a:t>
            </a:r>
          </a:p>
          <a:p>
            <a:pPr marL="0" indent="0" algn="just">
              <a:buNone/>
            </a:pPr>
            <a:r>
              <a:rPr lang="pl-PL" sz="1200" b="1" dirty="0"/>
              <a:t>Wyrok Wojewódzkiego Sądu Administracyjnego we Wrocławiu z dnia 19.02.2015 r., sygn. akt III SA/</a:t>
            </a:r>
            <a:r>
              <a:rPr lang="pl-PL" sz="1200" b="1" dirty="0" err="1"/>
              <a:t>Wr</a:t>
            </a:r>
            <a:r>
              <a:rPr lang="pl-PL" sz="1200" b="1" dirty="0"/>
              <a:t> 853/14</a:t>
            </a:r>
          </a:p>
          <a:p>
            <a:pPr marL="0" indent="0" algn="just">
              <a:buNone/>
            </a:pPr>
            <a:r>
              <a:rPr lang="pl-PL" sz="1200" i="1" dirty="0"/>
              <a:t>„(…) Jeśli idzie o szkodę w budżecie ogólnym UE, Sąd podkreśla, że może to być nie tylko szkoda rzeczywista, ale i potencjalna, </a:t>
            </a:r>
            <a:br>
              <a:rPr lang="pl-PL" sz="1200" i="1" dirty="0"/>
            </a:br>
            <a:r>
              <a:rPr lang="pl-PL" sz="1200" i="1" dirty="0"/>
              <a:t>o którą chodzi w rozpatrywanej sprawie, wbrew sugestiom zawartym w skardze, że w istocie może chodzić tylko o szkodę rzeczywistą, a taka nie wystąpiła.”</a:t>
            </a:r>
            <a:endParaRPr lang="pl-PL" sz="1200" b="1" dirty="0"/>
          </a:p>
          <a:p>
            <a:pPr marL="0" indent="0" algn="just">
              <a:spcBef>
                <a:spcPts val="600"/>
              </a:spcBef>
              <a:spcAft>
                <a:spcPts val="600"/>
              </a:spcAft>
              <a:buNone/>
            </a:pPr>
            <a:r>
              <a:rPr lang="pl-PL" sz="1200" b="1" dirty="0"/>
              <a:t>Wyrok Naczelnego Sądu Administracyjnego z dnia 13 grudnia 2016 r., sygn. akt. II GSK 1213/15</a:t>
            </a:r>
          </a:p>
          <a:p>
            <a:pPr marL="0" indent="0" algn="just">
              <a:spcBef>
                <a:spcPts val="600"/>
              </a:spcBef>
              <a:spcAft>
                <a:spcPts val="600"/>
              </a:spcAft>
              <a:buNone/>
            </a:pPr>
            <a:r>
              <a:rPr lang="pl-PL" sz="1200" i="1" dirty="0"/>
              <a:t>„Zauważyć trzeba, że w powołanej już decyzji Komisji z 19 grudnia 2013 r. </a:t>
            </a:r>
            <a:r>
              <a:rPr lang="pl-PL" sz="1200" dirty="0"/>
              <a:t>[Decyzja Komisji z dnia 19.12.2013 r. w sprawie określenia i zatwierdzenia wytycznych dotyczących określania korekt finansowych dokonywanych przez Komisję w odniesieniu do wydatków finansowanych przez Unię w ramach zarzadzania dzielonego, w przypadku nieprzestrzegania przepisów dotyczących zamówień publicznych – C(2013) 9527 – przypis] wskazano, że zaktualizowane wytyczne odzwierciedlają doświadczenia nabyte </a:t>
            </a:r>
            <a:br>
              <a:rPr lang="pl-PL" sz="1200" dirty="0"/>
            </a:br>
            <a:r>
              <a:rPr lang="pl-PL" sz="1200" dirty="0"/>
              <a:t>w trakcie stosowania poprzednich wytycznych i mają na celu dostarczenie wyjaśnień dotyczących poziomu korekt które maja być stosowane zgodnie z zasadą proporcjonalności oraz z uwzględnieniem orzecznictwa TSUE. Wskazano też, ze </a:t>
            </a:r>
            <a:r>
              <a:rPr lang="pl-PL" sz="1200" b="1" u="sng" dirty="0">
                <a:solidFill>
                  <a:srgbClr val="FF0000"/>
                </a:solidFill>
              </a:rPr>
              <a:t>celem korekt jest przywrócenie sytuacji, gdy wszystkie wydatki deklarowane do finansowania unijnego są prawidłowe oraz zgodne z prawem </a:t>
            </a:r>
            <a:br>
              <a:rPr lang="pl-PL" sz="1200" b="1" u="sng" dirty="0">
                <a:solidFill>
                  <a:srgbClr val="FF0000"/>
                </a:solidFill>
              </a:rPr>
            </a:br>
            <a:r>
              <a:rPr lang="pl-PL" sz="1200" b="1" u="sng" dirty="0">
                <a:solidFill>
                  <a:srgbClr val="FF0000"/>
                </a:solidFill>
              </a:rPr>
              <a:t>i odpowiednimi zasadami i przepisami prawa krajowego oraz unijnymi”.</a:t>
            </a:r>
          </a:p>
          <a:p>
            <a:pPr marL="0" indent="0" algn="just">
              <a:spcBef>
                <a:spcPts val="600"/>
              </a:spcBef>
              <a:spcAft>
                <a:spcPts val="600"/>
              </a:spcAft>
              <a:buNone/>
            </a:pPr>
            <a:r>
              <a:rPr lang="pl-PL" sz="1200" dirty="0"/>
              <a:t>„(…) Korekta finansowa nie jest zaś ani karą ani sankcją administracyjną….”</a:t>
            </a:r>
          </a:p>
          <a:p>
            <a:pPr marL="0" indent="0" algn="just">
              <a:spcBef>
                <a:spcPts val="600"/>
              </a:spcBef>
              <a:spcAft>
                <a:spcPts val="600"/>
              </a:spcAft>
              <a:buNone/>
            </a:pPr>
            <a:endParaRPr lang="pl-PL" sz="1200" b="1" u="sng" dirty="0"/>
          </a:p>
          <a:p>
            <a:pPr marL="0" indent="0" algn="just">
              <a:spcBef>
                <a:spcPts val="600"/>
              </a:spcBef>
              <a:spcAft>
                <a:spcPts val="600"/>
              </a:spcAft>
              <a:buNone/>
            </a:pPr>
            <a:endParaRPr lang="pl-PL" sz="1100" b="1" dirty="0"/>
          </a:p>
          <a:p>
            <a:pPr marL="0" indent="0" algn="just">
              <a:buNone/>
            </a:pPr>
            <a:endParaRPr lang="pl-PL" sz="17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99446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700808"/>
            <a:ext cx="8229600" cy="4425355"/>
          </a:xfrm>
        </p:spPr>
        <p:txBody>
          <a:bodyPr>
            <a:normAutofit fontScale="85000" lnSpcReduction="20000"/>
          </a:bodyPr>
          <a:lstStyle/>
          <a:p>
            <a:endParaRPr lang="pl-PL" dirty="0"/>
          </a:p>
          <a:p>
            <a:pPr marL="0" indent="0" algn="just">
              <a:buNone/>
            </a:pPr>
            <a:endParaRPr lang="pl-PL" sz="1700" b="1" dirty="0"/>
          </a:p>
          <a:p>
            <a:pPr algn="just">
              <a:buFont typeface="Wingdings" panose="05000000000000000000" pitchFamily="2" charset="2"/>
              <a:buChar char="Ø"/>
            </a:pPr>
            <a:r>
              <a:rPr lang="pl-PL" sz="1700" b="1" dirty="0"/>
              <a:t>Wytyczne w zakresie sposobu korygowania i odzyskiwania nieprawidłowych wydatków oraz raportowania nieprawidłowości w ramach programów operacyjnych polityki spójności na lata 2014-2020 </a:t>
            </a:r>
            <a:r>
              <a:rPr lang="pl-PL" sz="1700" b="1" dirty="0" err="1"/>
              <a:t>MIiR</a:t>
            </a:r>
            <a:r>
              <a:rPr lang="pl-PL" sz="1700" b="1" dirty="0"/>
              <a:t>/H/22(1)/07/15 </a:t>
            </a:r>
          </a:p>
          <a:p>
            <a:pPr marL="0" indent="0" algn="just">
              <a:buNone/>
            </a:pPr>
            <a:endParaRPr lang="pl-PL" sz="1700" b="1" dirty="0"/>
          </a:p>
          <a:p>
            <a:pPr marL="0" indent="0" algn="just">
              <a:buNone/>
            </a:pPr>
            <a:r>
              <a:rPr lang="pl-PL" sz="1700" b="1" dirty="0"/>
              <a:t>Rozdział 5 pkt 2</a:t>
            </a:r>
          </a:p>
          <a:p>
            <a:pPr marL="0" indent="0" algn="just">
              <a:buNone/>
            </a:pPr>
            <a:endParaRPr lang="pl-PL" sz="1700" b="1" dirty="0"/>
          </a:p>
          <a:p>
            <a:pPr marL="0" indent="0" algn="just">
              <a:buNone/>
            </a:pPr>
            <a:r>
              <a:rPr lang="pl-PL" sz="1700" i="1" dirty="0"/>
              <a:t>„Poprzez naruszenie prawa należy rozumieć nie tylko naruszenie przepisów aktów prawnych, takich jak ustawy czy rozporządzenia, ale również zasad określonych w dokumentach, których obowiązek stosowania wynika </a:t>
            </a:r>
            <a:br>
              <a:rPr lang="pl-PL" sz="1700" i="1" dirty="0"/>
            </a:br>
            <a:r>
              <a:rPr lang="pl-PL" sz="1700" i="1" dirty="0"/>
              <a:t>z umowy o dofinansowanie projektu, decyzji o dofinansowaniu projektu lub kontraktu terytorialnego”. </a:t>
            </a:r>
          </a:p>
          <a:p>
            <a:pPr marL="0" indent="0" algn="just">
              <a:buNone/>
            </a:pPr>
            <a:endParaRPr lang="pl-PL" sz="1700" b="1" dirty="0"/>
          </a:p>
          <a:p>
            <a:pPr marL="0" indent="0" algn="just">
              <a:spcAft>
                <a:spcPts val="600"/>
              </a:spcAft>
              <a:buNone/>
            </a:pPr>
            <a:r>
              <a:rPr lang="pl-PL" sz="1700" b="1" dirty="0"/>
              <a:t>Rozdział 5 pkt 3</a:t>
            </a:r>
            <a:r>
              <a:rPr lang="pl-PL" sz="1700" dirty="0"/>
              <a:t> </a:t>
            </a:r>
          </a:p>
          <a:p>
            <a:pPr marL="0" indent="0" algn="just">
              <a:buNone/>
            </a:pPr>
            <a:r>
              <a:rPr lang="pl-PL" sz="1700" i="1" dirty="0"/>
              <a:t>„Istotnym elementem definicji nieprawidłowości jest pojęcie szkody dla budżetu UE, która może być szkodą realną (gdy nieprawidłowość ma szkodliwy wpływ na budżet UE, tj. gdy nieprawidłowość została wykryta po sfinansowaniu nieprawidłowego wydatku ze środków polityki spójności) albo tylko potencjalną (gdy nieprawidłowość może mieć szkodliwy wpływ na budżet UE). Zaistnienie szkody potencjalnej jest wystarczające, by można było stwierdzić wystąpienie nieprawidłowości. </a:t>
            </a:r>
            <a:r>
              <a:rPr lang="pl-PL" sz="1700" i="1" dirty="0">
                <a:solidFill>
                  <a:srgbClr val="FF0000"/>
                </a:solidFill>
              </a:rPr>
              <a:t>Ze szkodą potencjalną mamy do czynienia wówczas, gdy nie doszło do sfinansowania nieprawidłowego wydatku ze środków polityki spójności, lecz istniało takie ryzyko, gdyby nieprawidłowość nie została wykryta przed wypłatą tych środków”.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720794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Stwierdzenie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628800"/>
            <a:ext cx="8229600" cy="4968552"/>
          </a:xfrm>
        </p:spPr>
        <p:txBody>
          <a:bodyPr>
            <a:normAutofit/>
          </a:bodyPr>
          <a:lstStyle/>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r>
              <a:rPr lang="pl-PL" sz="1200" b="1" dirty="0"/>
              <a:t>Art. 24 ust. 1 ustawy wdrożeniowej</a:t>
            </a:r>
          </a:p>
          <a:p>
            <a:pPr marL="0" indent="0" algn="just">
              <a:buNone/>
            </a:pPr>
            <a:r>
              <a:rPr lang="pl-PL" sz="1200" dirty="0"/>
              <a:t>Stwierdzenie wystąpienia nieprawidłowości indywidualnej albo nieprawidłowości systemowej zwanych dalej nieprawidłowościami, powoduje</a:t>
            </a:r>
            <a:r>
              <a:rPr lang="pl-PL" sz="1200" b="1" dirty="0"/>
              <a:t> </a:t>
            </a:r>
            <a:r>
              <a:rPr lang="pl-PL" sz="1200" b="1" u="sng" dirty="0">
                <a:solidFill>
                  <a:srgbClr val="FF0000"/>
                </a:solidFill>
              </a:rPr>
              <a:t>powstanie obowiązku </a:t>
            </a:r>
            <a:r>
              <a:rPr lang="pl-PL" sz="1200" dirty="0"/>
              <a:t>podjęcia przez właściwą instytucję odpowiednich działań, o których mowa w ust. 9 lub 11.</a:t>
            </a:r>
          </a:p>
          <a:p>
            <a:pPr marL="0" indent="0" algn="just">
              <a:spcBef>
                <a:spcPts val="600"/>
              </a:spcBef>
              <a:spcAft>
                <a:spcPts val="600"/>
              </a:spcAft>
              <a:buNone/>
            </a:pPr>
            <a:r>
              <a:rPr lang="pl-PL" sz="1200" b="1" dirty="0"/>
              <a:t>Art. 24 ust. 9 pkt 1 ustawy wdrożeniowej</a:t>
            </a:r>
          </a:p>
          <a:p>
            <a:pPr marL="0" indent="0" algn="just">
              <a:buNone/>
            </a:pPr>
            <a:r>
              <a:rPr lang="pl-PL" sz="1200" dirty="0"/>
              <a:t>W przypadku stwierdzenia wystąpienia nieprawidłowości indywidualnej przed zatwierdzeniem wniosku o płatność - instytucja zatwierdzająca wniosek o płatność </a:t>
            </a:r>
            <a:r>
              <a:rPr lang="pl-PL" sz="1200" b="1" u="sng" dirty="0">
                <a:solidFill>
                  <a:srgbClr val="FF0000"/>
                </a:solidFill>
              </a:rPr>
              <a:t>dokonuje pomniejszenia </a:t>
            </a:r>
            <a:r>
              <a:rPr lang="pl-PL" sz="1200" dirty="0"/>
              <a:t>wartości wydatków kwalifikowalnych ujętych we wniosku o płatność złożonym przez beneficjenta o kwotę wydatków poniesionych nieprawidłowo.</a:t>
            </a:r>
          </a:p>
          <a:p>
            <a:pPr marL="0" indent="0" algn="just">
              <a:spcBef>
                <a:spcPts val="600"/>
              </a:spcBef>
              <a:spcAft>
                <a:spcPts val="600"/>
              </a:spcAft>
              <a:buNone/>
            </a:pPr>
            <a:r>
              <a:rPr lang="pl-PL" sz="1200" b="1" dirty="0"/>
              <a:t>Art. 24 ust. 9 pkt 2 ustawy wdrożeniowej</a:t>
            </a:r>
          </a:p>
          <a:p>
            <a:pPr marL="0" indent="0" algn="just">
              <a:buNone/>
            </a:pPr>
            <a:r>
              <a:rPr lang="pl-PL" sz="1200" dirty="0"/>
              <a:t>W przypadku stwierdzenia wystąpienia nieprawidłowości indywidualnej w uprzednio zatwierdzonym wniosku o płatność właściwa instytucja </a:t>
            </a:r>
            <a:r>
              <a:rPr lang="pl-PL" sz="1200" b="1" u="sng" dirty="0">
                <a:solidFill>
                  <a:srgbClr val="FF0000"/>
                </a:solidFill>
              </a:rPr>
              <a:t>nakłada korektę finansową </a:t>
            </a:r>
            <a:r>
              <a:rPr lang="pl-PL" sz="1200" dirty="0"/>
              <a:t>oraz wszczyna procedurę odzyskiwania od beneficjenta kwoty współfinansowania UE </a:t>
            </a:r>
            <a:br>
              <a:rPr lang="pl-PL" sz="1200" dirty="0"/>
            </a:br>
            <a:r>
              <a:rPr lang="pl-PL" sz="1200" dirty="0"/>
              <a:t>w wysokości odpowiadającej wartości korekty finansowej.</a:t>
            </a:r>
          </a:p>
          <a:p>
            <a:pPr marL="0" indent="0" algn="just">
              <a:buNone/>
            </a:pPr>
            <a:r>
              <a:rPr lang="pl-PL" sz="1200" b="1" dirty="0"/>
              <a:t>Art. 24 ust. 13 ustawy wdrożeniowej</a:t>
            </a:r>
          </a:p>
          <a:p>
            <a:pPr marL="0" indent="0" algn="just">
              <a:buNone/>
            </a:pPr>
            <a:r>
              <a:rPr lang="pl-PL" sz="1200" dirty="0"/>
              <a:t>Minister właściwy do spraw rozwoju regionalnego może określić, w drodze rozporządzenia, warunki obniżania wartości korekt finansowych, o których mowa w ust. 5, oraz wartości wydatków poniesionych nieprawidłowo, stanowiących pomniejszenie, o którym mowa w ust. 9 pkt 1, a także ich stawki procentowe, mając na względzie charakter i wagę nieprawidłowości, ich skutki finansowe, a także stanowisko komisji Europejskiej, o którym mowa w ust. 6.</a:t>
            </a:r>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002198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TARYFIKATOR</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608512"/>
          </a:xfrm>
        </p:spPr>
        <p:txBody>
          <a:bodyPr>
            <a:normAutofit lnSpcReduction="10000"/>
          </a:bodyPr>
          <a:lstStyle/>
          <a:p>
            <a:pPr lvl="0" algn="just">
              <a:lnSpc>
                <a:spcPct val="90000"/>
              </a:lnSpc>
              <a:spcBef>
                <a:spcPts val="1800"/>
              </a:spcBef>
              <a:buClr>
                <a:srgbClr val="D15A3E"/>
              </a:buClr>
              <a:buSzPct val="100000"/>
              <a:buFont typeface="Wingdings" panose="05000000000000000000" pitchFamily="2" charset="2"/>
              <a:buChar char="Ø"/>
            </a:pPr>
            <a:r>
              <a:rPr lang="pl-PL" sz="1400" b="1" dirty="0"/>
              <a:t>Rozporządzenie Ministra Rozwoju z dnia 29 stycznia 2016 r. w sprawie warunków obniżania wartości korekt finansowych oraz wydatków poniesionych nieprawidłowo związanych z udzielaniem zamówień (Dz. U. z 2016 r., poz. 200)</a:t>
            </a:r>
          </a:p>
          <a:p>
            <a:pPr lvl="0" algn="just">
              <a:lnSpc>
                <a:spcPct val="90000"/>
              </a:lnSpc>
              <a:spcBef>
                <a:spcPts val="1800"/>
              </a:spcBef>
              <a:buClr>
                <a:srgbClr val="D15A3E"/>
              </a:buClr>
              <a:buSzPct val="100000"/>
              <a:buFont typeface="Wingdings" panose="05000000000000000000" pitchFamily="2" charset="2"/>
              <a:buChar char="Ø"/>
            </a:pPr>
            <a:r>
              <a:rPr lang="pl-PL" sz="1400" b="1" dirty="0"/>
              <a:t>Rozporządzenie Ministra Rozwoju i Finansów z dnia 22 lutego 2017 r. zmieniające rozporządzenie w sprawie warunków obniżania wartości korekt finansowych oraz wydatków poniesionych nieprawidłowo związanych z udzielaniem zamówień (Dz. U. z 2017 r., poz. 615).</a:t>
            </a:r>
            <a:endParaRPr lang="pl-PL" sz="1300" b="1" dirty="0">
              <a:solidFill>
                <a:srgbClr val="2D2E2D"/>
              </a:solidFill>
            </a:endParaRPr>
          </a:p>
          <a:p>
            <a:pPr marL="0" indent="0" algn="just">
              <a:lnSpc>
                <a:spcPct val="90000"/>
              </a:lnSpc>
              <a:spcBef>
                <a:spcPts val="600"/>
              </a:spcBef>
              <a:spcAft>
                <a:spcPts val="600"/>
              </a:spcAft>
              <a:buClr>
                <a:srgbClr val="D15A3E"/>
              </a:buClr>
              <a:buSzPct val="100000"/>
              <a:buNone/>
            </a:pPr>
            <a:r>
              <a:rPr lang="pl-PL" sz="1300" b="1" dirty="0">
                <a:solidFill>
                  <a:srgbClr val="2D2E2D"/>
                </a:solidFill>
              </a:rPr>
              <a:t>§ 1</a:t>
            </a:r>
            <a:r>
              <a:rPr lang="pl-PL" sz="1200" b="1" dirty="0">
                <a:solidFill>
                  <a:srgbClr val="2D2E2D"/>
                </a:solidFill>
              </a:rPr>
              <a:t>. </a:t>
            </a:r>
            <a:r>
              <a:rPr lang="pl-PL" sz="1200" dirty="0">
                <a:solidFill>
                  <a:srgbClr val="2D2E2D"/>
                </a:solidFill>
              </a:rPr>
              <a:t>Rozporządzenie określa:</a:t>
            </a:r>
          </a:p>
          <a:p>
            <a:pPr marL="0" lvl="0" indent="0">
              <a:lnSpc>
                <a:spcPct val="90000"/>
              </a:lnSpc>
              <a:spcBef>
                <a:spcPts val="600"/>
              </a:spcBef>
              <a:spcAft>
                <a:spcPts val="600"/>
              </a:spcAft>
              <a:buClr>
                <a:srgbClr val="D15A3E"/>
              </a:buClr>
              <a:buSzPct val="100000"/>
              <a:buNone/>
            </a:pPr>
            <a:r>
              <a:rPr lang="pl-PL" sz="1200" dirty="0">
                <a:solidFill>
                  <a:srgbClr val="2D2E2D"/>
                </a:solidFill>
              </a:rPr>
              <a:t>1) warunki obniżania wartości:</a:t>
            </a:r>
          </a:p>
          <a:p>
            <a:pPr marL="0" lvl="0" indent="0">
              <a:lnSpc>
                <a:spcPct val="90000"/>
              </a:lnSpc>
              <a:spcBef>
                <a:spcPts val="600"/>
              </a:spcBef>
              <a:spcAft>
                <a:spcPts val="600"/>
              </a:spcAft>
              <a:buClr>
                <a:srgbClr val="D15A3E"/>
              </a:buClr>
              <a:buSzPct val="100000"/>
              <a:buNone/>
            </a:pPr>
            <a:r>
              <a:rPr lang="pl-PL" sz="1200" dirty="0">
                <a:solidFill>
                  <a:srgbClr val="2D2E2D"/>
                </a:solidFill>
              </a:rPr>
              <a:t>a) korekt finansowych, o których mowa w art. 24 ust. 5 ustawy z dnia 11 lipca 2014 r. o zasadach realizacji programów w zakresie polityki spójności finansowanych w perspektywie finansowej 2014–2020,</a:t>
            </a:r>
          </a:p>
          <a:p>
            <a:pPr marL="0" lvl="0" indent="0">
              <a:lnSpc>
                <a:spcPct val="90000"/>
              </a:lnSpc>
              <a:spcBef>
                <a:spcPts val="600"/>
              </a:spcBef>
              <a:spcAft>
                <a:spcPts val="600"/>
              </a:spcAft>
              <a:buClr>
                <a:srgbClr val="D15A3E"/>
              </a:buClr>
              <a:buSzPct val="100000"/>
              <a:buNone/>
            </a:pPr>
            <a:r>
              <a:rPr lang="pl-PL" sz="1200" dirty="0">
                <a:solidFill>
                  <a:srgbClr val="2D2E2D"/>
                </a:solidFill>
              </a:rPr>
              <a:t>b) wydatków poniesionych nieprawidłowo, stanowiących pomniejszenie, o którym mowa w art. 24 ust. 9 pkt 1 ustawy z dnia 11 lipca 2014 r. o zasadach realizacji programów w zakresie polityki spójności finansowanych w perspektywie finansowej 2014–2020, zwanych dalej „pomniejszeniem”,</a:t>
            </a:r>
          </a:p>
          <a:p>
            <a:pPr marL="0" lvl="0" indent="0">
              <a:lnSpc>
                <a:spcPct val="90000"/>
              </a:lnSpc>
              <a:spcBef>
                <a:spcPts val="600"/>
              </a:spcBef>
              <a:spcAft>
                <a:spcPts val="600"/>
              </a:spcAft>
              <a:buClr>
                <a:srgbClr val="D15A3E"/>
              </a:buClr>
              <a:buSzPct val="100000"/>
              <a:buNone/>
            </a:pPr>
            <a:r>
              <a:rPr lang="pl-PL" sz="1200" dirty="0">
                <a:solidFill>
                  <a:srgbClr val="2D2E2D"/>
                </a:solidFill>
              </a:rPr>
              <a:t>2) stawki procentowe stosowane przy obniżaniu wartości korekt finansowych i pomniejszeń, zwane dalej „stawkami procentowymi”</a:t>
            </a:r>
          </a:p>
          <a:p>
            <a:pPr marL="0" lvl="0" indent="0" algn="just">
              <a:lnSpc>
                <a:spcPct val="90000"/>
              </a:lnSpc>
              <a:spcBef>
                <a:spcPts val="600"/>
              </a:spcBef>
              <a:spcAft>
                <a:spcPts val="600"/>
              </a:spcAft>
              <a:buClr>
                <a:srgbClr val="D15A3E"/>
              </a:buClr>
              <a:buSzPct val="100000"/>
              <a:buNone/>
            </a:pPr>
            <a:r>
              <a:rPr lang="pl-PL" sz="1200" dirty="0">
                <a:solidFill>
                  <a:srgbClr val="2D2E2D"/>
                </a:solidFill>
              </a:rPr>
              <a:t>- związane z udzielaniem zamówień realizowanych ze środków publicznych w ramach projektów objętych współfinansowaniem w zakresie polityki spójności w perspektywie finansowej 2014–2020 zgodnie z warunkami wynikającymi z ustawy z dnia 29 stycznia 2004 r. – Prawo zamówień publicznych (Dz. U. z 2015 r. poz. 2164) albo z ustawy z dnia 21 października 2016 r. o umowie koncesji na roboty budowlane i usługi (Dz. U. poz. 1920) albo z umowy o dofinansowanie projektu, albo z decyzji o dofinansowaniu projektu, zwanych dalej „zamówieniami”.</a:t>
            </a:r>
          </a:p>
          <a:p>
            <a:pPr marL="0" indent="0" algn="just">
              <a:lnSpc>
                <a:spcPct val="90000"/>
              </a:lnSpc>
              <a:spcBef>
                <a:spcPts val="1800"/>
              </a:spcBef>
              <a:buClr>
                <a:srgbClr val="D15A3E"/>
              </a:buClr>
              <a:buSzPct val="100000"/>
              <a:buNone/>
            </a:pPr>
            <a:endParaRPr lang="pl-PL" sz="1200" dirty="0">
              <a:solidFill>
                <a:srgbClr val="2D2E2D"/>
              </a:solidFill>
            </a:endParaRPr>
          </a:p>
          <a:p>
            <a:pPr marL="0" lvl="0" indent="0" algn="just">
              <a:lnSpc>
                <a:spcPct val="90000"/>
              </a:lnSpc>
              <a:spcBef>
                <a:spcPts val="1800"/>
              </a:spcBef>
              <a:buClr>
                <a:srgbClr val="D15A3E"/>
              </a:buClr>
              <a:buSzPct val="100000"/>
              <a:buNone/>
            </a:pPr>
            <a:endParaRPr lang="pl-PL" sz="1200" b="1" dirty="0"/>
          </a:p>
          <a:p>
            <a:pPr lvl="0" algn="just">
              <a:lnSpc>
                <a:spcPct val="90000"/>
              </a:lnSpc>
              <a:spcBef>
                <a:spcPts val="1800"/>
              </a:spcBef>
              <a:buClr>
                <a:srgbClr val="D15A3E"/>
              </a:buClr>
              <a:buSzPct val="100000"/>
              <a:buFont typeface="Wingdings" panose="05000000000000000000" pitchFamily="2" charset="2"/>
              <a:buChar char="v"/>
            </a:pPr>
            <a:endParaRPr lang="pl-PL" sz="1200" b="1" dirty="0"/>
          </a:p>
          <a:p>
            <a:pPr algn="just">
              <a:buFont typeface="Wingdings" panose="05000000000000000000" pitchFamily="2" charset="2"/>
              <a:buChar char="v"/>
            </a:pPr>
            <a:endParaRPr lang="pl-PL" sz="1200" dirty="0">
              <a:latin typeface="Calibri" panose="020F0502020204030204" pitchFamily="34" charset="0"/>
            </a:endParaRP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795038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TARYFIKATOR</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608512"/>
          </a:xfrm>
        </p:spPr>
        <p:txBody>
          <a:bodyPr>
            <a:normAutofit/>
          </a:bodyPr>
          <a:lstStyle/>
          <a:p>
            <a:pPr marL="0" indent="0" algn="just">
              <a:lnSpc>
                <a:spcPct val="90000"/>
              </a:lnSpc>
              <a:spcBef>
                <a:spcPts val="600"/>
              </a:spcBef>
              <a:spcAft>
                <a:spcPts val="600"/>
              </a:spcAft>
              <a:buClr>
                <a:srgbClr val="D15A3E"/>
              </a:buClr>
              <a:buSzPct val="100000"/>
              <a:buNone/>
            </a:pPr>
            <a:endParaRPr lang="pl-PL" sz="1300" b="1" dirty="0">
              <a:solidFill>
                <a:srgbClr val="2D2E2D"/>
              </a:solidFill>
            </a:endParaRPr>
          </a:p>
          <a:p>
            <a:pPr marL="0" indent="0" algn="just">
              <a:lnSpc>
                <a:spcPct val="90000"/>
              </a:lnSpc>
              <a:spcBef>
                <a:spcPts val="600"/>
              </a:spcBef>
              <a:spcAft>
                <a:spcPts val="600"/>
              </a:spcAft>
              <a:buClr>
                <a:srgbClr val="D15A3E"/>
              </a:buClr>
              <a:buSzPct val="100000"/>
              <a:buNone/>
            </a:pPr>
            <a:r>
              <a:rPr lang="pl-PL" sz="1300" b="1" dirty="0">
                <a:solidFill>
                  <a:srgbClr val="2D2E2D"/>
                </a:solidFill>
              </a:rPr>
              <a:t>§ 2</a:t>
            </a:r>
            <a:r>
              <a:rPr lang="pl-PL" sz="1200" b="1" dirty="0">
                <a:solidFill>
                  <a:srgbClr val="2D2E2D"/>
                </a:solidFill>
              </a:rPr>
              <a:t>. </a:t>
            </a:r>
            <a:r>
              <a:rPr lang="pl-PL" sz="1200" b="1" i="1" dirty="0">
                <a:solidFill>
                  <a:srgbClr val="2D2E2D"/>
                </a:solidFill>
              </a:rPr>
              <a:t>Rozporządzenia </a:t>
            </a:r>
          </a:p>
          <a:p>
            <a:pPr marL="228600" indent="-228600" algn="just">
              <a:lnSpc>
                <a:spcPct val="90000"/>
              </a:lnSpc>
              <a:spcBef>
                <a:spcPts val="600"/>
              </a:spcBef>
              <a:spcAft>
                <a:spcPts val="600"/>
              </a:spcAft>
              <a:buClr>
                <a:srgbClr val="D15A3E"/>
              </a:buClr>
              <a:buSzPct val="100000"/>
              <a:buAutoNum type="arabicPeriod"/>
            </a:pPr>
            <a:r>
              <a:rPr lang="pl-PL" sz="1200" dirty="0">
                <a:solidFill>
                  <a:srgbClr val="2D2E2D"/>
                </a:solidFill>
              </a:rPr>
              <a:t>Wartość korekty finansowej związanej z nieprawidłowością indywidualną stwierdzoną w danym zamówieniu </a:t>
            </a:r>
            <a:r>
              <a:rPr lang="pl-PL" sz="1200" dirty="0">
                <a:solidFill>
                  <a:srgbClr val="FF0000"/>
                </a:solidFill>
              </a:rPr>
              <a:t>jest równa wartości wydatków objętych współfinansowaniem UE poniesionych w ramach tego zamówienia.</a:t>
            </a:r>
          </a:p>
          <a:p>
            <a:pPr marL="228600" indent="-228600" algn="just">
              <a:lnSpc>
                <a:spcPct val="90000"/>
              </a:lnSpc>
              <a:spcBef>
                <a:spcPts val="600"/>
              </a:spcBef>
              <a:spcAft>
                <a:spcPts val="600"/>
              </a:spcAft>
              <a:buClr>
                <a:srgbClr val="D15A3E"/>
              </a:buClr>
              <a:buSzPct val="100000"/>
              <a:buAutoNum type="arabicPeriod"/>
            </a:pPr>
            <a:r>
              <a:rPr lang="pl-PL" sz="1200" dirty="0">
                <a:solidFill>
                  <a:srgbClr val="2D2E2D"/>
                </a:solidFill>
              </a:rPr>
              <a:t>Wartość pomniejszenia związanego związanej z nieprawidłowością indywidualną stwierdzoną w danym zamówieniu </a:t>
            </a:r>
            <a:r>
              <a:rPr lang="pl-PL" sz="1200" dirty="0">
                <a:solidFill>
                  <a:srgbClr val="FF0000"/>
                </a:solidFill>
              </a:rPr>
              <a:t>jest równa kwocie wydatków kwalifikowalnych poniesionych w ramach tego zamówienia.</a:t>
            </a:r>
          </a:p>
          <a:p>
            <a:pPr marL="0" indent="0" algn="just">
              <a:lnSpc>
                <a:spcPct val="90000"/>
              </a:lnSpc>
              <a:spcBef>
                <a:spcPts val="600"/>
              </a:spcBef>
              <a:spcAft>
                <a:spcPts val="600"/>
              </a:spcAft>
              <a:buClr>
                <a:srgbClr val="D15A3E"/>
              </a:buClr>
              <a:buSzPct val="100000"/>
              <a:buNone/>
            </a:pPr>
            <a:r>
              <a:rPr lang="pl-PL" sz="1300" b="1" dirty="0">
                <a:solidFill>
                  <a:srgbClr val="2D2E2D"/>
                </a:solidFill>
              </a:rPr>
              <a:t>§ 3</a:t>
            </a:r>
            <a:r>
              <a:rPr lang="pl-PL" sz="1200" b="1" dirty="0">
                <a:solidFill>
                  <a:srgbClr val="2D2E2D"/>
                </a:solidFill>
              </a:rPr>
              <a:t>. </a:t>
            </a:r>
            <a:r>
              <a:rPr lang="pl-PL" sz="1200" b="1" i="1" dirty="0">
                <a:solidFill>
                  <a:srgbClr val="2D2E2D"/>
                </a:solidFill>
              </a:rPr>
              <a:t>Rozporządzenia </a:t>
            </a:r>
          </a:p>
          <a:p>
            <a:pPr marL="0" indent="0" algn="just">
              <a:lnSpc>
                <a:spcPct val="90000"/>
              </a:lnSpc>
              <a:spcBef>
                <a:spcPts val="600"/>
              </a:spcBef>
              <a:spcAft>
                <a:spcPts val="600"/>
              </a:spcAft>
              <a:buClr>
                <a:srgbClr val="D15A3E"/>
              </a:buClr>
              <a:buSzPct val="100000"/>
              <a:buNone/>
            </a:pPr>
            <a:r>
              <a:rPr lang="pl-PL" sz="1200" dirty="0"/>
              <a:t>Wartość korekty finansowej lub pomniejszenia może zostać obniżona, jeżeli anulowanie całości współfinansowania UE lub całości wydatków kwalifikowalnych poniesionych w ramach zamówienia jest niewspółmierne do charakteru i wagi nieprawidłowości indywidualnej.</a:t>
            </a:r>
          </a:p>
          <a:p>
            <a:pPr marL="0" indent="0" algn="just">
              <a:lnSpc>
                <a:spcPct val="90000"/>
              </a:lnSpc>
              <a:spcBef>
                <a:spcPts val="600"/>
              </a:spcBef>
              <a:spcAft>
                <a:spcPts val="600"/>
              </a:spcAft>
              <a:buClr>
                <a:srgbClr val="D15A3E"/>
              </a:buClr>
              <a:buSzPct val="100000"/>
              <a:buNone/>
            </a:pPr>
            <a:r>
              <a:rPr lang="pl-PL" sz="1200" dirty="0"/>
              <a:t>W przypadku gdy skutki finansowe stwierdzonej nieprawidłowości </a:t>
            </a:r>
            <a:r>
              <a:rPr lang="pl-PL" sz="1200" u="sng" dirty="0">
                <a:solidFill>
                  <a:srgbClr val="FF0000"/>
                </a:solidFill>
              </a:rPr>
              <a:t>są pośrednie, rozproszone, trudne do oszacowania lub gdy nieprawidłowość indywidualna mogłaby zniechęcić potencjalnych wykonawców do złożenia oferty</a:t>
            </a:r>
            <a:r>
              <a:rPr lang="pl-PL" sz="1200" dirty="0"/>
              <a:t>, wartość pomniejszenia może zostać obniżona, zgodnie ze wzorem określonym w § 5 ust. 1 pkt 2 ww. </a:t>
            </a:r>
            <a:r>
              <a:rPr lang="pl-PL" sz="1200" i="1" dirty="0"/>
              <a:t>Rozporządzenia</a:t>
            </a:r>
            <a:r>
              <a:rPr lang="pl-PL" sz="1200" dirty="0"/>
              <a:t> z uwzględnieniem odpowiedniej stawki procentowej stosowanej przy obniżeniu wartości pomniejszeń dla poszczególnych kategorii nieprawidłowości.</a:t>
            </a:r>
            <a:endParaRPr lang="pl-PL" sz="1200" dirty="0">
              <a:solidFill>
                <a:srgbClr val="2D2E2D"/>
              </a:solidFill>
            </a:endParaRPr>
          </a:p>
          <a:p>
            <a:pPr marL="0" lvl="0" indent="0" algn="just">
              <a:lnSpc>
                <a:spcPct val="90000"/>
              </a:lnSpc>
              <a:spcBef>
                <a:spcPts val="1800"/>
              </a:spcBef>
              <a:buClr>
                <a:srgbClr val="D15A3E"/>
              </a:buClr>
              <a:buSzPct val="100000"/>
              <a:buNone/>
            </a:pPr>
            <a:endParaRPr lang="pl-PL" sz="1200" b="1" dirty="0"/>
          </a:p>
          <a:p>
            <a:pPr lvl="0" algn="just">
              <a:lnSpc>
                <a:spcPct val="90000"/>
              </a:lnSpc>
              <a:spcBef>
                <a:spcPts val="1800"/>
              </a:spcBef>
              <a:buClr>
                <a:srgbClr val="D15A3E"/>
              </a:buClr>
              <a:buSzPct val="100000"/>
              <a:buFont typeface="Wingdings" panose="05000000000000000000" pitchFamily="2" charset="2"/>
              <a:buChar char="v"/>
            </a:pPr>
            <a:endParaRPr lang="pl-PL" sz="1200" b="1" dirty="0"/>
          </a:p>
          <a:p>
            <a:pPr algn="just">
              <a:buFont typeface="Wingdings" panose="05000000000000000000" pitchFamily="2" charset="2"/>
              <a:buChar char="v"/>
            </a:pPr>
            <a:endParaRPr lang="pl-PL" sz="1200" dirty="0">
              <a:latin typeface="Calibri" panose="020F0502020204030204" pitchFamily="34" charset="0"/>
            </a:endParaRP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261710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2263</TotalTime>
  <Words>2841</Words>
  <Application>Microsoft Office PowerPoint</Application>
  <PresentationFormat>Pokaz na ekranie (4:3)</PresentationFormat>
  <Paragraphs>311</Paragraphs>
  <Slides>30</Slides>
  <Notes>30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30</vt:i4>
      </vt:variant>
    </vt:vector>
  </HeadingPairs>
  <TitlesOfParts>
    <vt:vector size="34" baseType="lpstr">
      <vt:lpstr>Arial</vt:lpstr>
      <vt:lpstr>Calibri</vt:lpstr>
      <vt:lpstr>Wingdings</vt:lpstr>
      <vt:lpstr>Motyw pakietu Office</vt:lpstr>
      <vt:lpstr>  „Najczęściej popełniane błędy w zamówieniach publicznych, w odniesieniu do Wytycznych w zakresie kwalifikowalności wydatków w ramach EFRR, EFS oraz FS na lata 2014-2020 (zasada konkurencyjności i rozeznanie rynku)”  Wydział Kontroli RPO 23.11.2017 r.</vt:lpstr>
      <vt:lpstr>Prezentacja programu PowerPoint</vt:lpstr>
      <vt:lpstr>Nieprawidłowość indywidualna</vt:lpstr>
      <vt:lpstr>Szkoda jako element nieprawidłowości indywidualnej</vt:lpstr>
      <vt:lpstr>Szkoda jako element nieprawidłowości indywidualnej</vt:lpstr>
      <vt:lpstr>Szkoda jako element nieprawidłowości indywidualnej</vt:lpstr>
      <vt:lpstr>Stwierdzenie nieprawidłowości indywidualnej</vt:lpstr>
      <vt:lpstr>TARYFIKATOR</vt:lpstr>
      <vt:lpstr>TARYFIKATOR</vt:lpstr>
      <vt:lpstr>Zasady udzielania zamówień</vt:lpstr>
      <vt:lpstr>Zasady udzielania zamówień</vt:lpstr>
      <vt:lpstr>Zasada konkurencyjności</vt:lpstr>
      <vt:lpstr>Zasady udzielania zamówień zawarte w zasadzie konkurencyjności</vt:lpstr>
      <vt:lpstr>Zasady udzielania zamówień zawarte w zasadzie konkurencyjności</vt:lpstr>
      <vt:lpstr>Zasada konkurencyjności - przygotowanie postępowania</vt:lpstr>
      <vt:lpstr>Zasada konkurencyjności - przygotowanie postępowania</vt:lpstr>
      <vt:lpstr>Zasada konkurencyjności - przygotowanie postępowania</vt:lpstr>
      <vt:lpstr>Zasada konkurencyjności - przygotowanie postępowania</vt:lpstr>
      <vt:lpstr>Zasada konkurencyjności - przygotowanie postępowania</vt:lpstr>
      <vt:lpstr>Zasada konkurencyjności - przygotowanie postępowania</vt:lpstr>
      <vt:lpstr>Zasada konkurencyjności</vt:lpstr>
      <vt:lpstr>Zasada konkurencyjności - wszczęcie postępowania</vt:lpstr>
      <vt:lpstr>Postępowanie o udzielenie zamówienia</vt:lpstr>
      <vt:lpstr>Ocena braku podstaw wykluczenia i spełniania warunków udziału w postępowaniu</vt:lpstr>
      <vt:lpstr>Ocena braku podstaw wykluczenia i spełniania warunków udziału w postępowaniu</vt:lpstr>
      <vt:lpstr>Kryteria oceny ofert [poz. 12, poz. 13 Taryfikatora]</vt:lpstr>
      <vt:lpstr>Kryteria oceny ofert [poz. 12, poz. 13 Taryfikatora]</vt:lpstr>
      <vt:lpstr>Zmiana umowy [poz. 28, poz. 29, poz. 30 Taryfikatora]</vt:lpstr>
      <vt:lpstr>Zmiana umowy</vt:lpstr>
      <vt:lpstr>   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Marek Aleksandrowicz</cp:lastModifiedBy>
  <cp:revision>577</cp:revision>
  <cp:lastPrinted>2017-10-06T12:57:33Z</cp:lastPrinted>
  <dcterms:created xsi:type="dcterms:W3CDTF">2015-04-22T07:48:15Z</dcterms:created>
  <dcterms:modified xsi:type="dcterms:W3CDTF">2017-11-21T15:05:37Z</dcterms:modified>
</cp:coreProperties>
</file>