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6" r:id="rId2"/>
    <p:sldId id="495" r:id="rId3"/>
    <p:sldId id="496" r:id="rId4"/>
    <p:sldId id="497" r:id="rId5"/>
    <p:sldId id="498" r:id="rId6"/>
    <p:sldId id="499" r:id="rId7"/>
    <p:sldId id="500" r:id="rId8"/>
    <p:sldId id="483" r:id="rId9"/>
    <p:sldId id="501" r:id="rId10"/>
    <p:sldId id="502" r:id="rId11"/>
    <p:sldId id="503" r:id="rId12"/>
    <p:sldId id="308" r:id="rId13"/>
    <p:sldId id="440" r:id="rId14"/>
    <p:sldId id="402" r:id="rId15"/>
    <p:sldId id="510" r:id="rId16"/>
    <p:sldId id="511" r:id="rId17"/>
    <p:sldId id="512" r:id="rId18"/>
    <p:sldId id="513" r:id="rId19"/>
    <p:sldId id="391" r:id="rId20"/>
    <p:sldId id="327" r:id="rId21"/>
    <p:sldId id="454" r:id="rId22"/>
    <p:sldId id="334" r:id="rId23"/>
    <p:sldId id="448" r:id="rId24"/>
    <p:sldId id="447" r:id="rId25"/>
    <p:sldId id="441" r:id="rId26"/>
    <p:sldId id="367" r:id="rId27"/>
    <p:sldId id="369" r:id="rId28"/>
    <p:sldId id="371" r:id="rId29"/>
    <p:sldId id="455" r:id="rId30"/>
    <p:sldId id="373" r:id="rId31"/>
    <p:sldId id="509" r:id="rId32"/>
    <p:sldId id="395" r:id="rId33"/>
    <p:sldId id="490" r:id="rId34"/>
    <p:sldId id="458" r:id="rId35"/>
    <p:sldId id="461" r:id="rId36"/>
    <p:sldId id="462" r:id="rId37"/>
    <p:sldId id="463" r:id="rId38"/>
    <p:sldId id="506" r:id="rId39"/>
    <p:sldId id="508" r:id="rId40"/>
    <p:sldId id="507" r:id="rId41"/>
    <p:sldId id="466" r:id="rId42"/>
    <p:sldId id="467" r:id="rId43"/>
    <p:sldId id="468" r:id="rId44"/>
    <p:sldId id="492" r:id="rId45"/>
    <p:sldId id="469" r:id="rId46"/>
    <p:sldId id="470" r:id="rId47"/>
    <p:sldId id="471" r:id="rId48"/>
    <p:sldId id="472" r:id="rId49"/>
    <p:sldId id="474" r:id="rId50"/>
    <p:sldId id="476" r:id="rId51"/>
    <p:sldId id="477" r:id="rId52"/>
    <p:sldId id="478" r:id="rId53"/>
    <p:sldId id="479" r:id="rId54"/>
    <p:sldId id="480" r:id="rId55"/>
    <p:sldId id="481" r:id="rId56"/>
  </p:sldIdLst>
  <p:sldSz cx="9144000" cy="6858000" type="screen4x3"/>
  <p:notesSz cx="6808788" cy="9940925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339933"/>
    <a:srgbClr val="AD1998"/>
    <a:srgbClr val="C105B8"/>
    <a:srgbClr val="93CDDD"/>
    <a:srgbClr val="A62080"/>
    <a:srgbClr val="CABED8"/>
    <a:srgbClr val="333399"/>
    <a:srgbClr val="D6CD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yl pośredni 3 — 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yl pośredni 1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25" autoAdjust="0"/>
    <p:restoredTop sz="88571" autoAdjust="0"/>
  </p:normalViewPr>
  <p:slideViewPr>
    <p:cSldViewPr>
      <p:cViewPr varScale="1">
        <p:scale>
          <a:sx n="103" d="100"/>
          <a:sy n="103" d="100"/>
        </p:scale>
        <p:origin x="196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128E67-5D4D-443A-909C-E8CCF1B642E4}" type="doc">
      <dgm:prSet loTypeId="urn:microsoft.com/office/officeart/2005/8/layout/equation1" loCatId="relationship" qsTypeId="urn:microsoft.com/office/officeart/2005/8/quickstyle/3d1" qsCatId="3D" csTypeId="urn:microsoft.com/office/officeart/2005/8/colors/accent4_2" csCatId="accent4" phldr="1"/>
      <dgm:spPr/>
    </dgm:pt>
    <dgm:pt modelId="{EA25FF17-3D17-4A6D-B2FB-576FE6D29964}">
      <dgm:prSet phldrT="[Teks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pl-PL" sz="1400" b="1" dirty="0" smtClean="0">
              <a:solidFill>
                <a:schemeClr val="tx1"/>
              </a:solidFill>
            </a:rPr>
            <a:t>Premia </a:t>
          </a:r>
          <a:br>
            <a:rPr lang="pl-PL" sz="1400" b="1" dirty="0" smtClean="0">
              <a:solidFill>
                <a:schemeClr val="tx1"/>
              </a:solidFill>
            </a:rPr>
          </a:br>
          <a:r>
            <a:rPr lang="pl-PL" sz="1400" b="1" dirty="0" smtClean="0">
              <a:solidFill>
                <a:schemeClr val="tx1"/>
              </a:solidFill>
            </a:rPr>
            <a:t>punktowa  za spełnianie kryteriów premiujących (przyznawanych, gdy są one spełnione i jeśli średnia arytmetyczna punktów przyznanych bezwarunkowo </a:t>
          </a:r>
          <a:br>
            <a:rPr lang="pl-PL" sz="1400" b="1" dirty="0" smtClean="0">
              <a:solidFill>
                <a:schemeClr val="tx1"/>
              </a:solidFill>
            </a:rPr>
          </a:br>
          <a:r>
            <a:rPr lang="pl-PL" sz="1400" b="1" dirty="0" smtClean="0">
              <a:solidFill>
                <a:schemeClr val="tx1"/>
              </a:solidFill>
            </a:rPr>
            <a:t>i warunkowo</a:t>
          </a:r>
          <a:r>
            <a:rPr lang="pl-PL" sz="1400" b="1" baseline="0" dirty="0" smtClean="0">
              <a:solidFill>
                <a:schemeClr val="tx1"/>
              </a:solidFill>
            </a:rPr>
            <a:t> </a:t>
          </a:r>
          <a:r>
            <a:rPr lang="pl-PL" sz="1400" b="1" dirty="0" smtClean="0">
              <a:solidFill>
                <a:schemeClr val="tx1"/>
              </a:solidFill>
            </a:rPr>
            <a:t>od dwóch oceniających spełni wymagane minimum punktowe)</a:t>
          </a:r>
        </a:p>
        <a:p>
          <a:pPr>
            <a:spcAft>
              <a:spcPts val="0"/>
            </a:spcAft>
          </a:pPr>
          <a:r>
            <a:rPr lang="pl-PL" sz="1600" b="1" u="sng" dirty="0" smtClean="0">
              <a:solidFill>
                <a:srgbClr val="C00000"/>
              </a:solidFill>
            </a:rPr>
            <a:t>max. 20 pkt.</a:t>
          </a:r>
          <a:endParaRPr lang="pl-PL" sz="1600" b="1" u="sng" dirty="0">
            <a:solidFill>
              <a:srgbClr val="C00000"/>
            </a:solidFill>
          </a:endParaRPr>
        </a:p>
      </dgm:t>
    </dgm:pt>
    <dgm:pt modelId="{9F48A751-78FD-402F-9774-8820F86440A3}" type="parTrans" cxnId="{2F7B7CD8-4228-4A88-B296-4DAED2ECE2A6}">
      <dgm:prSet/>
      <dgm:spPr/>
      <dgm:t>
        <a:bodyPr/>
        <a:lstStyle/>
        <a:p>
          <a:endParaRPr lang="pl-PL"/>
        </a:p>
      </dgm:t>
    </dgm:pt>
    <dgm:pt modelId="{DFD142BE-FBB9-4808-91BA-36DDC4D501A9}" type="sibTrans" cxnId="{2F7B7CD8-4228-4A88-B296-4DAED2ECE2A6}">
      <dgm:prSet/>
      <dgm:spPr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pl-PL" dirty="0"/>
        </a:p>
      </dgm:t>
    </dgm:pt>
    <dgm:pt modelId="{42C9BBF4-D2E2-40D1-873C-023BE2562D0A}">
      <dgm:prSet phldrT="[Teks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pl-PL" sz="1600" b="1" dirty="0" smtClean="0">
              <a:solidFill>
                <a:schemeClr val="tx1"/>
              </a:solidFill>
            </a:rPr>
            <a:t>Projekt, który uzyskał w trakcie oceny merytorycznej </a:t>
          </a:r>
          <a:br>
            <a:rPr lang="pl-PL" sz="1600" b="1" dirty="0" smtClean="0">
              <a:solidFill>
                <a:schemeClr val="tx1"/>
              </a:solidFill>
            </a:rPr>
          </a:br>
          <a:r>
            <a:rPr lang="pl-PL" sz="1600" b="1" dirty="0" smtClean="0">
              <a:solidFill>
                <a:schemeClr val="tx1"/>
              </a:solidFill>
            </a:rPr>
            <a:t>minimalną liczbę punktów za spełnianie wszystkich kryteriów</a:t>
          </a:r>
        </a:p>
        <a:p>
          <a:r>
            <a:rPr lang="pl-PL" sz="1600" b="1" u="sng" dirty="0" smtClean="0">
              <a:solidFill>
                <a:srgbClr val="C00000"/>
              </a:solidFill>
            </a:rPr>
            <a:t>max. 120 pkt.</a:t>
          </a:r>
          <a:endParaRPr lang="pl-PL" sz="1600" dirty="0">
            <a:solidFill>
              <a:srgbClr val="C00000"/>
            </a:solidFill>
          </a:endParaRPr>
        </a:p>
      </dgm:t>
    </dgm:pt>
    <dgm:pt modelId="{F9CB0907-5247-4D1D-8177-D244ECDB1C22}" type="parTrans" cxnId="{B04E5AF0-4D96-421D-BAEE-AD21822D8705}">
      <dgm:prSet/>
      <dgm:spPr/>
      <dgm:t>
        <a:bodyPr/>
        <a:lstStyle/>
        <a:p>
          <a:endParaRPr lang="pl-PL"/>
        </a:p>
      </dgm:t>
    </dgm:pt>
    <dgm:pt modelId="{328E3C73-18E3-474C-9F33-BC61DB95D48C}" type="sibTrans" cxnId="{B04E5AF0-4D96-421D-BAEE-AD21822D8705}">
      <dgm:prSet/>
      <dgm:spPr/>
      <dgm:t>
        <a:bodyPr/>
        <a:lstStyle/>
        <a:p>
          <a:endParaRPr lang="pl-PL"/>
        </a:p>
      </dgm:t>
    </dgm:pt>
    <dgm:pt modelId="{C397EC23-D42A-4B6D-A312-F7CA167443EE}">
      <dgm:prSet phldrT="[Teks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pl-PL" sz="1600" b="1" dirty="0" smtClean="0">
              <a:solidFill>
                <a:schemeClr val="tx1"/>
              </a:solidFill>
            </a:rPr>
            <a:t>Średnia arytmetyczna punktów ogółem</a:t>
          </a:r>
        </a:p>
        <a:p>
          <a:pPr>
            <a:spcAft>
              <a:spcPts val="0"/>
            </a:spcAft>
          </a:pPr>
          <a:r>
            <a:rPr lang="pl-PL" sz="1600" b="1" dirty="0" smtClean="0">
              <a:solidFill>
                <a:schemeClr val="tx1"/>
              </a:solidFill>
            </a:rPr>
            <a:t> z dwóch ocen wniosku</a:t>
          </a:r>
        </a:p>
        <a:p>
          <a:pPr>
            <a:spcAft>
              <a:spcPts val="0"/>
            </a:spcAft>
          </a:pPr>
          <a:r>
            <a:rPr lang="pl-PL" sz="1600" b="1" u="sng" dirty="0" smtClean="0">
              <a:solidFill>
                <a:srgbClr val="C00000"/>
              </a:solidFill>
            </a:rPr>
            <a:t>max. 100 pkt.</a:t>
          </a:r>
          <a:endParaRPr lang="pl-PL" sz="1600" b="1" u="sng" dirty="0">
            <a:solidFill>
              <a:srgbClr val="C00000"/>
            </a:solidFill>
          </a:endParaRPr>
        </a:p>
      </dgm:t>
    </dgm:pt>
    <dgm:pt modelId="{AF61EF18-FA4B-4EFB-AFBF-8207AED929B7}" type="sibTrans" cxnId="{5F963314-1CFC-4192-9898-59F88A52F03D}">
      <dgm:prSet/>
      <dgm:spPr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pl-PL" dirty="0"/>
        </a:p>
      </dgm:t>
    </dgm:pt>
    <dgm:pt modelId="{4F2B0C6A-4EF7-4EF9-AF4F-76207ABDDE32}" type="parTrans" cxnId="{5F963314-1CFC-4192-9898-59F88A52F03D}">
      <dgm:prSet/>
      <dgm:spPr/>
      <dgm:t>
        <a:bodyPr/>
        <a:lstStyle/>
        <a:p>
          <a:endParaRPr lang="pl-PL"/>
        </a:p>
      </dgm:t>
    </dgm:pt>
    <dgm:pt modelId="{2BF1C008-E7D6-40B7-BD72-60D67E56C3F5}" type="pres">
      <dgm:prSet presAssocID="{42128E67-5D4D-443A-909C-E8CCF1B642E4}" presName="linearFlow" presStyleCnt="0">
        <dgm:presLayoutVars>
          <dgm:dir/>
          <dgm:resizeHandles val="exact"/>
        </dgm:presLayoutVars>
      </dgm:prSet>
      <dgm:spPr/>
    </dgm:pt>
    <dgm:pt modelId="{0BC37FB2-A568-45A9-BDB7-45ED17E8AC3A}" type="pres">
      <dgm:prSet presAssocID="{C397EC23-D42A-4B6D-A312-F7CA167443EE}" presName="node" presStyleLbl="node1" presStyleIdx="0" presStyleCnt="3" custScaleX="139207" custScaleY="183712" custLinFactNeighborX="21" custLinFactNeighborY="-417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78890EA-4081-4BC1-A79F-D5A078F351F4}" type="pres">
      <dgm:prSet presAssocID="{AF61EF18-FA4B-4EFB-AFBF-8207AED929B7}" presName="spacerL" presStyleCnt="0"/>
      <dgm:spPr/>
    </dgm:pt>
    <dgm:pt modelId="{D2F1F20C-0856-4E98-9FBA-F0D8D44075A7}" type="pres">
      <dgm:prSet presAssocID="{AF61EF18-FA4B-4EFB-AFBF-8207AED929B7}" presName="sibTrans" presStyleLbl="sibTrans2D1" presStyleIdx="0" presStyleCnt="2" custScaleX="81498" custScaleY="77237" custLinFactNeighborX="-49251" custLinFactNeighborY="-84007"/>
      <dgm:spPr/>
      <dgm:t>
        <a:bodyPr/>
        <a:lstStyle/>
        <a:p>
          <a:endParaRPr lang="pl-PL"/>
        </a:p>
      </dgm:t>
    </dgm:pt>
    <dgm:pt modelId="{CF39194A-1CE3-4B3A-B420-69DAE835C245}" type="pres">
      <dgm:prSet presAssocID="{AF61EF18-FA4B-4EFB-AFBF-8207AED929B7}" presName="spacerR" presStyleCnt="0"/>
      <dgm:spPr/>
    </dgm:pt>
    <dgm:pt modelId="{E825109F-4CB9-4778-BB64-7FC8F19BCEB5}" type="pres">
      <dgm:prSet presAssocID="{EA25FF17-3D17-4A6D-B2FB-576FE6D29964}" presName="node" presStyleLbl="node1" presStyleIdx="1" presStyleCnt="3" custScaleX="138738" custScaleY="183712" custLinFactNeighborX="-35919" custLinFactNeighborY="-417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1821EBA-197B-4F2F-90ED-370A758BEB5E}" type="pres">
      <dgm:prSet presAssocID="{DFD142BE-FBB9-4808-91BA-36DDC4D501A9}" presName="spacerL" presStyleCnt="0"/>
      <dgm:spPr/>
    </dgm:pt>
    <dgm:pt modelId="{A2B69AA7-01C1-4053-B368-B907E97EE868}" type="pres">
      <dgm:prSet presAssocID="{DFD142BE-FBB9-4808-91BA-36DDC4D501A9}" presName="sibTrans" presStyleLbl="sibTrans2D1" presStyleIdx="1" presStyleCnt="2" custScaleX="63265" custScaleY="64653" custLinFactNeighborX="-63130" custLinFactNeighborY="-77916"/>
      <dgm:spPr/>
      <dgm:t>
        <a:bodyPr/>
        <a:lstStyle/>
        <a:p>
          <a:endParaRPr lang="pl-PL"/>
        </a:p>
      </dgm:t>
    </dgm:pt>
    <dgm:pt modelId="{E579C00D-9428-4BE0-A717-A24AD41E9848}" type="pres">
      <dgm:prSet presAssocID="{DFD142BE-FBB9-4808-91BA-36DDC4D501A9}" presName="spacerR" presStyleCnt="0"/>
      <dgm:spPr/>
    </dgm:pt>
    <dgm:pt modelId="{A293F95B-7C3D-4AE3-95D7-9C9F48AC2FFC}" type="pres">
      <dgm:prSet presAssocID="{42C9BBF4-D2E2-40D1-873C-023BE2562D0A}" presName="node" presStyleLbl="node1" presStyleIdx="2" presStyleCnt="3" custScaleX="138569" custScaleY="197360" custLinFactNeighborX="1879" custLinFactNeighborY="-4524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C8C7DA4-FC2C-4030-B025-2AC52254DC8F}" type="presOf" srcId="{42128E67-5D4D-443A-909C-E8CCF1B642E4}" destId="{2BF1C008-E7D6-40B7-BD72-60D67E56C3F5}" srcOrd="0" destOrd="0" presId="urn:microsoft.com/office/officeart/2005/8/layout/equation1"/>
    <dgm:cxn modelId="{35C79392-FAF0-4040-94E6-0D6757192C4C}" type="presOf" srcId="{AF61EF18-FA4B-4EFB-AFBF-8207AED929B7}" destId="{D2F1F20C-0856-4E98-9FBA-F0D8D44075A7}" srcOrd="0" destOrd="0" presId="urn:microsoft.com/office/officeart/2005/8/layout/equation1"/>
    <dgm:cxn modelId="{5F963314-1CFC-4192-9898-59F88A52F03D}" srcId="{42128E67-5D4D-443A-909C-E8CCF1B642E4}" destId="{C397EC23-D42A-4B6D-A312-F7CA167443EE}" srcOrd="0" destOrd="0" parTransId="{4F2B0C6A-4EF7-4EF9-AF4F-76207ABDDE32}" sibTransId="{AF61EF18-FA4B-4EFB-AFBF-8207AED929B7}"/>
    <dgm:cxn modelId="{6F13E62D-56DD-409D-8909-34CE2DAEA440}" type="presOf" srcId="{DFD142BE-FBB9-4808-91BA-36DDC4D501A9}" destId="{A2B69AA7-01C1-4053-B368-B907E97EE868}" srcOrd="0" destOrd="0" presId="urn:microsoft.com/office/officeart/2005/8/layout/equation1"/>
    <dgm:cxn modelId="{18FB53ED-842D-4083-BC23-B60E77C4AB1A}" type="presOf" srcId="{C397EC23-D42A-4B6D-A312-F7CA167443EE}" destId="{0BC37FB2-A568-45A9-BDB7-45ED17E8AC3A}" srcOrd="0" destOrd="0" presId="urn:microsoft.com/office/officeart/2005/8/layout/equation1"/>
    <dgm:cxn modelId="{80ADF171-0499-456F-A245-3C9FAA3661A0}" type="presOf" srcId="{EA25FF17-3D17-4A6D-B2FB-576FE6D29964}" destId="{E825109F-4CB9-4778-BB64-7FC8F19BCEB5}" srcOrd="0" destOrd="0" presId="urn:microsoft.com/office/officeart/2005/8/layout/equation1"/>
    <dgm:cxn modelId="{36B6A7A2-F099-47AE-8DB6-7C130BA089B8}" type="presOf" srcId="{42C9BBF4-D2E2-40D1-873C-023BE2562D0A}" destId="{A293F95B-7C3D-4AE3-95D7-9C9F48AC2FFC}" srcOrd="0" destOrd="0" presId="urn:microsoft.com/office/officeart/2005/8/layout/equation1"/>
    <dgm:cxn modelId="{B04E5AF0-4D96-421D-BAEE-AD21822D8705}" srcId="{42128E67-5D4D-443A-909C-E8CCF1B642E4}" destId="{42C9BBF4-D2E2-40D1-873C-023BE2562D0A}" srcOrd="2" destOrd="0" parTransId="{F9CB0907-5247-4D1D-8177-D244ECDB1C22}" sibTransId="{328E3C73-18E3-474C-9F33-BC61DB95D48C}"/>
    <dgm:cxn modelId="{2F7B7CD8-4228-4A88-B296-4DAED2ECE2A6}" srcId="{42128E67-5D4D-443A-909C-E8CCF1B642E4}" destId="{EA25FF17-3D17-4A6D-B2FB-576FE6D29964}" srcOrd="1" destOrd="0" parTransId="{9F48A751-78FD-402F-9774-8820F86440A3}" sibTransId="{DFD142BE-FBB9-4808-91BA-36DDC4D501A9}"/>
    <dgm:cxn modelId="{12C74FF9-80A4-4FF1-A45A-08D69B072962}" type="presParOf" srcId="{2BF1C008-E7D6-40B7-BD72-60D67E56C3F5}" destId="{0BC37FB2-A568-45A9-BDB7-45ED17E8AC3A}" srcOrd="0" destOrd="0" presId="urn:microsoft.com/office/officeart/2005/8/layout/equation1"/>
    <dgm:cxn modelId="{BB419C52-FCD6-4774-AD57-4124DC60872C}" type="presParOf" srcId="{2BF1C008-E7D6-40B7-BD72-60D67E56C3F5}" destId="{378890EA-4081-4BC1-A79F-D5A078F351F4}" srcOrd="1" destOrd="0" presId="urn:microsoft.com/office/officeart/2005/8/layout/equation1"/>
    <dgm:cxn modelId="{B1786DF7-90C5-4E68-89BD-C96AC8BEA79B}" type="presParOf" srcId="{2BF1C008-E7D6-40B7-BD72-60D67E56C3F5}" destId="{D2F1F20C-0856-4E98-9FBA-F0D8D44075A7}" srcOrd="2" destOrd="0" presId="urn:microsoft.com/office/officeart/2005/8/layout/equation1"/>
    <dgm:cxn modelId="{35E789E4-AC58-47B6-A7F2-FBAF389C4B42}" type="presParOf" srcId="{2BF1C008-E7D6-40B7-BD72-60D67E56C3F5}" destId="{CF39194A-1CE3-4B3A-B420-69DAE835C245}" srcOrd="3" destOrd="0" presId="urn:microsoft.com/office/officeart/2005/8/layout/equation1"/>
    <dgm:cxn modelId="{6C19D2A9-9AB7-42FF-B0B1-CA5503E1764D}" type="presParOf" srcId="{2BF1C008-E7D6-40B7-BD72-60D67E56C3F5}" destId="{E825109F-4CB9-4778-BB64-7FC8F19BCEB5}" srcOrd="4" destOrd="0" presId="urn:microsoft.com/office/officeart/2005/8/layout/equation1"/>
    <dgm:cxn modelId="{74996233-DD2B-431C-A4CD-A178D72DAC0A}" type="presParOf" srcId="{2BF1C008-E7D6-40B7-BD72-60D67E56C3F5}" destId="{41821EBA-197B-4F2F-90ED-370A758BEB5E}" srcOrd="5" destOrd="0" presId="urn:microsoft.com/office/officeart/2005/8/layout/equation1"/>
    <dgm:cxn modelId="{E78641E3-8604-46D4-8573-ACD2696FB84B}" type="presParOf" srcId="{2BF1C008-E7D6-40B7-BD72-60D67E56C3F5}" destId="{A2B69AA7-01C1-4053-B368-B907E97EE868}" srcOrd="6" destOrd="0" presId="urn:microsoft.com/office/officeart/2005/8/layout/equation1"/>
    <dgm:cxn modelId="{84EDFF81-C46B-41CE-9B04-CF0DE299B695}" type="presParOf" srcId="{2BF1C008-E7D6-40B7-BD72-60D67E56C3F5}" destId="{E579C00D-9428-4BE0-A717-A24AD41E9848}" srcOrd="7" destOrd="0" presId="urn:microsoft.com/office/officeart/2005/8/layout/equation1"/>
    <dgm:cxn modelId="{6F43E37D-85B2-4950-8EBF-4C9349A2C7E0}" type="presParOf" srcId="{2BF1C008-E7D6-40B7-BD72-60D67E56C3F5}" destId="{A293F95B-7C3D-4AE3-95D7-9C9F48AC2FFC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128E67-5D4D-443A-909C-E8CCF1B642E4}" type="doc">
      <dgm:prSet loTypeId="urn:microsoft.com/office/officeart/2005/8/layout/equation1" loCatId="relationship" qsTypeId="urn:microsoft.com/office/officeart/2005/8/quickstyle/3d1" qsCatId="3D" csTypeId="urn:microsoft.com/office/officeart/2005/8/colors/accent4_2" csCatId="accent4" phldr="1"/>
      <dgm:spPr/>
    </dgm:pt>
    <dgm:pt modelId="{EA25FF17-3D17-4A6D-B2FB-576FE6D29964}">
      <dgm:prSet phldrT="[Teks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pl-PL" sz="1600" b="1" dirty="0" smtClean="0">
              <a:solidFill>
                <a:schemeClr val="tx1"/>
              </a:solidFill>
            </a:rPr>
            <a:t>Średnia </a:t>
          </a:r>
          <a:br>
            <a:rPr lang="pl-PL" sz="1600" b="1" dirty="0" smtClean="0">
              <a:solidFill>
                <a:schemeClr val="tx1"/>
              </a:solidFill>
            </a:rPr>
          </a:br>
          <a:r>
            <a:rPr lang="pl-PL" sz="1600" b="1" dirty="0" smtClean="0">
              <a:solidFill>
                <a:schemeClr val="tx1"/>
              </a:solidFill>
            </a:rPr>
            <a:t>arytmetyczna punktów ogółem </a:t>
          </a:r>
        </a:p>
        <a:p>
          <a:pPr>
            <a:spcAft>
              <a:spcPts val="0"/>
            </a:spcAft>
          </a:pPr>
          <a:r>
            <a:rPr lang="pl-PL" sz="1600" b="1" dirty="0" smtClean="0">
              <a:solidFill>
                <a:schemeClr val="tx1"/>
              </a:solidFill>
            </a:rPr>
            <a:t>z dwóch ocen wniosku za spełnianie kryteriów zgodności ze strategią odpowiedniego ZIT             </a:t>
          </a:r>
        </a:p>
        <a:p>
          <a:pPr>
            <a:spcAft>
              <a:spcPts val="0"/>
            </a:spcAft>
          </a:pPr>
          <a:r>
            <a:rPr lang="pl-PL" sz="1600" b="1" u="sng" dirty="0" smtClean="0">
              <a:solidFill>
                <a:srgbClr val="C00000"/>
              </a:solidFill>
            </a:rPr>
            <a:t>max. 50 pkt.</a:t>
          </a:r>
          <a:endParaRPr lang="pl-PL" sz="1600" b="1" dirty="0">
            <a:solidFill>
              <a:srgbClr val="C00000"/>
            </a:solidFill>
          </a:endParaRPr>
        </a:p>
      </dgm:t>
    </dgm:pt>
    <dgm:pt modelId="{9F48A751-78FD-402F-9774-8820F86440A3}" type="parTrans" cxnId="{2F7B7CD8-4228-4A88-B296-4DAED2ECE2A6}">
      <dgm:prSet/>
      <dgm:spPr/>
      <dgm:t>
        <a:bodyPr/>
        <a:lstStyle/>
        <a:p>
          <a:endParaRPr lang="pl-PL"/>
        </a:p>
      </dgm:t>
    </dgm:pt>
    <dgm:pt modelId="{DFD142BE-FBB9-4808-91BA-36DDC4D501A9}" type="sibTrans" cxnId="{2F7B7CD8-4228-4A88-B296-4DAED2ECE2A6}">
      <dgm:prSet/>
      <dgm:spPr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pl-PL" dirty="0"/>
        </a:p>
      </dgm:t>
    </dgm:pt>
    <dgm:pt modelId="{42C9BBF4-D2E2-40D1-873C-023BE2562D0A}">
      <dgm:prSet phldrT="[Teks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pl-PL" sz="1600" b="1" dirty="0" smtClean="0">
              <a:solidFill>
                <a:schemeClr val="tx1"/>
              </a:solidFill>
            </a:rPr>
            <a:t>Projekt, który uzyskał w trakcie oceny merytorycznej </a:t>
          </a:r>
          <a:br>
            <a:rPr lang="pl-PL" sz="1600" b="1" dirty="0" smtClean="0">
              <a:solidFill>
                <a:schemeClr val="tx1"/>
              </a:solidFill>
            </a:rPr>
          </a:br>
          <a:r>
            <a:rPr lang="pl-PL" sz="1600" b="1" dirty="0" smtClean="0">
              <a:solidFill>
                <a:schemeClr val="tx1"/>
              </a:solidFill>
            </a:rPr>
            <a:t>i zgodności ze strategią ZIT                       wymaganą minimalną liczbę punktów za spełnianie wszystkich kryteriów</a:t>
          </a:r>
        </a:p>
        <a:p>
          <a:r>
            <a:rPr lang="pl-PL" sz="1600" b="1" u="sng" dirty="0" smtClean="0">
              <a:solidFill>
                <a:srgbClr val="C00000"/>
              </a:solidFill>
            </a:rPr>
            <a:t>max. 100 pkt.</a:t>
          </a:r>
          <a:endParaRPr lang="pl-PL" sz="1600" dirty="0">
            <a:solidFill>
              <a:srgbClr val="C00000"/>
            </a:solidFill>
          </a:endParaRPr>
        </a:p>
      </dgm:t>
    </dgm:pt>
    <dgm:pt modelId="{F9CB0907-5247-4D1D-8177-D244ECDB1C22}" type="parTrans" cxnId="{B04E5AF0-4D96-421D-BAEE-AD21822D8705}">
      <dgm:prSet/>
      <dgm:spPr/>
      <dgm:t>
        <a:bodyPr/>
        <a:lstStyle/>
        <a:p>
          <a:endParaRPr lang="pl-PL"/>
        </a:p>
      </dgm:t>
    </dgm:pt>
    <dgm:pt modelId="{328E3C73-18E3-474C-9F33-BC61DB95D48C}" type="sibTrans" cxnId="{B04E5AF0-4D96-421D-BAEE-AD21822D8705}">
      <dgm:prSet/>
      <dgm:spPr/>
      <dgm:t>
        <a:bodyPr/>
        <a:lstStyle/>
        <a:p>
          <a:endParaRPr lang="pl-PL"/>
        </a:p>
      </dgm:t>
    </dgm:pt>
    <dgm:pt modelId="{C397EC23-D42A-4B6D-A312-F7CA167443EE}">
      <dgm:prSet phldrT="[Tekst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pl-PL" sz="1600" b="1" dirty="0" smtClean="0">
              <a:solidFill>
                <a:schemeClr val="tx1"/>
              </a:solidFill>
            </a:rPr>
            <a:t>Średnia arytmetyczna punktów ogółem</a:t>
          </a:r>
        </a:p>
        <a:p>
          <a:pPr>
            <a:spcAft>
              <a:spcPts val="0"/>
            </a:spcAft>
          </a:pPr>
          <a:r>
            <a:rPr lang="pl-PL" sz="1600" b="1" dirty="0" smtClean="0">
              <a:solidFill>
                <a:schemeClr val="tx1"/>
              </a:solidFill>
            </a:rPr>
            <a:t> z dwóch ocen wniosku</a:t>
          </a:r>
        </a:p>
        <a:p>
          <a:pPr>
            <a:spcAft>
              <a:spcPts val="0"/>
            </a:spcAft>
          </a:pPr>
          <a:r>
            <a:rPr lang="pl-PL" sz="1600" b="1" u="sng" dirty="0" smtClean="0">
              <a:solidFill>
                <a:srgbClr val="C00000"/>
              </a:solidFill>
            </a:rPr>
            <a:t>max. 50 pkt.</a:t>
          </a:r>
          <a:endParaRPr lang="pl-PL" sz="1600" b="1" u="sng" dirty="0">
            <a:solidFill>
              <a:srgbClr val="C00000"/>
            </a:solidFill>
          </a:endParaRPr>
        </a:p>
      </dgm:t>
    </dgm:pt>
    <dgm:pt modelId="{AF61EF18-FA4B-4EFB-AFBF-8207AED929B7}" type="sibTrans" cxnId="{5F963314-1CFC-4192-9898-59F88A52F03D}">
      <dgm:prSet/>
      <dgm:spPr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pl-PL" dirty="0"/>
        </a:p>
      </dgm:t>
    </dgm:pt>
    <dgm:pt modelId="{4F2B0C6A-4EF7-4EF9-AF4F-76207ABDDE32}" type="parTrans" cxnId="{5F963314-1CFC-4192-9898-59F88A52F03D}">
      <dgm:prSet/>
      <dgm:spPr/>
      <dgm:t>
        <a:bodyPr/>
        <a:lstStyle/>
        <a:p>
          <a:endParaRPr lang="pl-PL"/>
        </a:p>
      </dgm:t>
    </dgm:pt>
    <dgm:pt modelId="{2BF1C008-E7D6-40B7-BD72-60D67E56C3F5}" type="pres">
      <dgm:prSet presAssocID="{42128E67-5D4D-443A-909C-E8CCF1B642E4}" presName="linearFlow" presStyleCnt="0">
        <dgm:presLayoutVars>
          <dgm:dir/>
          <dgm:resizeHandles val="exact"/>
        </dgm:presLayoutVars>
      </dgm:prSet>
      <dgm:spPr/>
    </dgm:pt>
    <dgm:pt modelId="{0BC37FB2-A568-45A9-BDB7-45ED17E8AC3A}" type="pres">
      <dgm:prSet presAssocID="{C397EC23-D42A-4B6D-A312-F7CA167443EE}" presName="node" presStyleLbl="node1" presStyleIdx="0" presStyleCnt="3" custScaleX="139207" custScaleY="183712" custLinFactNeighborX="21" custLinFactNeighborY="-417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78890EA-4081-4BC1-A79F-D5A078F351F4}" type="pres">
      <dgm:prSet presAssocID="{AF61EF18-FA4B-4EFB-AFBF-8207AED929B7}" presName="spacerL" presStyleCnt="0"/>
      <dgm:spPr/>
    </dgm:pt>
    <dgm:pt modelId="{D2F1F20C-0856-4E98-9FBA-F0D8D44075A7}" type="pres">
      <dgm:prSet presAssocID="{AF61EF18-FA4B-4EFB-AFBF-8207AED929B7}" presName="sibTrans" presStyleLbl="sibTrans2D1" presStyleIdx="0" presStyleCnt="2" custScaleX="81498" custScaleY="77237" custLinFactNeighborX="-49251" custLinFactNeighborY="-84007"/>
      <dgm:spPr/>
      <dgm:t>
        <a:bodyPr/>
        <a:lstStyle/>
        <a:p>
          <a:endParaRPr lang="pl-PL"/>
        </a:p>
      </dgm:t>
    </dgm:pt>
    <dgm:pt modelId="{CF39194A-1CE3-4B3A-B420-69DAE835C245}" type="pres">
      <dgm:prSet presAssocID="{AF61EF18-FA4B-4EFB-AFBF-8207AED929B7}" presName="spacerR" presStyleCnt="0"/>
      <dgm:spPr/>
    </dgm:pt>
    <dgm:pt modelId="{E825109F-4CB9-4778-BB64-7FC8F19BCEB5}" type="pres">
      <dgm:prSet presAssocID="{EA25FF17-3D17-4A6D-B2FB-576FE6D29964}" presName="node" presStyleLbl="node1" presStyleIdx="1" presStyleCnt="3" custScaleX="138738" custScaleY="183712" custLinFactNeighborX="-35919" custLinFactNeighborY="-417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1821EBA-197B-4F2F-90ED-370A758BEB5E}" type="pres">
      <dgm:prSet presAssocID="{DFD142BE-FBB9-4808-91BA-36DDC4D501A9}" presName="spacerL" presStyleCnt="0"/>
      <dgm:spPr/>
    </dgm:pt>
    <dgm:pt modelId="{A2B69AA7-01C1-4053-B368-B907E97EE868}" type="pres">
      <dgm:prSet presAssocID="{DFD142BE-FBB9-4808-91BA-36DDC4D501A9}" presName="sibTrans" presStyleLbl="sibTrans2D1" presStyleIdx="1" presStyleCnt="2" custScaleX="63265" custScaleY="64653" custLinFactNeighborX="-63130" custLinFactNeighborY="-77916"/>
      <dgm:spPr/>
      <dgm:t>
        <a:bodyPr/>
        <a:lstStyle/>
        <a:p>
          <a:endParaRPr lang="pl-PL"/>
        </a:p>
      </dgm:t>
    </dgm:pt>
    <dgm:pt modelId="{E579C00D-9428-4BE0-A717-A24AD41E9848}" type="pres">
      <dgm:prSet presAssocID="{DFD142BE-FBB9-4808-91BA-36DDC4D501A9}" presName="spacerR" presStyleCnt="0"/>
      <dgm:spPr/>
    </dgm:pt>
    <dgm:pt modelId="{A293F95B-7C3D-4AE3-95D7-9C9F48AC2FFC}" type="pres">
      <dgm:prSet presAssocID="{42C9BBF4-D2E2-40D1-873C-023BE2562D0A}" presName="node" presStyleLbl="node1" presStyleIdx="2" presStyleCnt="3" custScaleX="138569" custScaleY="197360" custLinFactNeighborX="1879" custLinFactNeighborY="-4524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13B165F-D612-4A1E-AFED-D9F4A79DB31C}" type="presOf" srcId="{DFD142BE-FBB9-4808-91BA-36DDC4D501A9}" destId="{A2B69AA7-01C1-4053-B368-B907E97EE868}" srcOrd="0" destOrd="0" presId="urn:microsoft.com/office/officeart/2005/8/layout/equation1"/>
    <dgm:cxn modelId="{66B3A416-BA0B-48C3-AE18-53F291FF54D0}" type="presOf" srcId="{C397EC23-D42A-4B6D-A312-F7CA167443EE}" destId="{0BC37FB2-A568-45A9-BDB7-45ED17E8AC3A}" srcOrd="0" destOrd="0" presId="urn:microsoft.com/office/officeart/2005/8/layout/equation1"/>
    <dgm:cxn modelId="{7C2DC659-A9A8-4A1C-9F3C-2D528ACD910C}" type="presOf" srcId="{AF61EF18-FA4B-4EFB-AFBF-8207AED929B7}" destId="{D2F1F20C-0856-4E98-9FBA-F0D8D44075A7}" srcOrd="0" destOrd="0" presId="urn:microsoft.com/office/officeart/2005/8/layout/equation1"/>
    <dgm:cxn modelId="{B04E5AF0-4D96-421D-BAEE-AD21822D8705}" srcId="{42128E67-5D4D-443A-909C-E8CCF1B642E4}" destId="{42C9BBF4-D2E2-40D1-873C-023BE2562D0A}" srcOrd="2" destOrd="0" parTransId="{F9CB0907-5247-4D1D-8177-D244ECDB1C22}" sibTransId="{328E3C73-18E3-474C-9F33-BC61DB95D48C}"/>
    <dgm:cxn modelId="{2F7B7CD8-4228-4A88-B296-4DAED2ECE2A6}" srcId="{42128E67-5D4D-443A-909C-E8CCF1B642E4}" destId="{EA25FF17-3D17-4A6D-B2FB-576FE6D29964}" srcOrd="1" destOrd="0" parTransId="{9F48A751-78FD-402F-9774-8820F86440A3}" sibTransId="{DFD142BE-FBB9-4808-91BA-36DDC4D501A9}"/>
    <dgm:cxn modelId="{7DC867E1-C574-4E32-ADD8-33DE6ECE9060}" type="presOf" srcId="{EA25FF17-3D17-4A6D-B2FB-576FE6D29964}" destId="{E825109F-4CB9-4778-BB64-7FC8F19BCEB5}" srcOrd="0" destOrd="0" presId="urn:microsoft.com/office/officeart/2005/8/layout/equation1"/>
    <dgm:cxn modelId="{5F963314-1CFC-4192-9898-59F88A52F03D}" srcId="{42128E67-5D4D-443A-909C-E8CCF1B642E4}" destId="{C397EC23-D42A-4B6D-A312-F7CA167443EE}" srcOrd="0" destOrd="0" parTransId="{4F2B0C6A-4EF7-4EF9-AF4F-76207ABDDE32}" sibTransId="{AF61EF18-FA4B-4EFB-AFBF-8207AED929B7}"/>
    <dgm:cxn modelId="{B93B055E-DC96-4B48-8756-785A2055BF66}" type="presOf" srcId="{42128E67-5D4D-443A-909C-E8CCF1B642E4}" destId="{2BF1C008-E7D6-40B7-BD72-60D67E56C3F5}" srcOrd="0" destOrd="0" presId="urn:microsoft.com/office/officeart/2005/8/layout/equation1"/>
    <dgm:cxn modelId="{1911D035-715B-48BA-85A5-885DF480515C}" type="presOf" srcId="{42C9BBF4-D2E2-40D1-873C-023BE2562D0A}" destId="{A293F95B-7C3D-4AE3-95D7-9C9F48AC2FFC}" srcOrd="0" destOrd="0" presId="urn:microsoft.com/office/officeart/2005/8/layout/equation1"/>
    <dgm:cxn modelId="{2D957B67-675C-4EA5-9A51-FFF0259D546E}" type="presParOf" srcId="{2BF1C008-E7D6-40B7-BD72-60D67E56C3F5}" destId="{0BC37FB2-A568-45A9-BDB7-45ED17E8AC3A}" srcOrd="0" destOrd="0" presId="urn:microsoft.com/office/officeart/2005/8/layout/equation1"/>
    <dgm:cxn modelId="{E0DF22C1-944C-448E-B946-25068BF250D3}" type="presParOf" srcId="{2BF1C008-E7D6-40B7-BD72-60D67E56C3F5}" destId="{378890EA-4081-4BC1-A79F-D5A078F351F4}" srcOrd="1" destOrd="0" presId="urn:microsoft.com/office/officeart/2005/8/layout/equation1"/>
    <dgm:cxn modelId="{FFACD05A-97F9-4165-8457-E33B9C7175C0}" type="presParOf" srcId="{2BF1C008-E7D6-40B7-BD72-60D67E56C3F5}" destId="{D2F1F20C-0856-4E98-9FBA-F0D8D44075A7}" srcOrd="2" destOrd="0" presId="urn:microsoft.com/office/officeart/2005/8/layout/equation1"/>
    <dgm:cxn modelId="{F7FF934A-6986-4E28-BE61-5C9E2DBACDCF}" type="presParOf" srcId="{2BF1C008-E7D6-40B7-BD72-60D67E56C3F5}" destId="{CF39194A-1CE3-4B3A-B420-69DAE835C245}" srcOrd="3" destOrd="0" presId="urn:microsoft.com/office/officeart/2005/8/layout/equation1"/>
    <dgm:cxn modelId="{00558BDE-74ED-4704-B9E3-B3F9E18DDA78}" type="presParOf" srcId="{2BF1C008-E7D6-40B7-BD72-60D67E56C3F5}" destId="{E825109F-4CB9-4778-BB64-7FC8F19BCEB5}" srcOrd="4" destOrd="0" presId="urn:microsoft.com/office/officeart/2005/8/layout/equation1"/>
    <dgm:cxn modelId="{8E3614D5-C665-456D-9822-A079D8842E8B}" type="presParOf" srcId="{2BF1C008-E7D6-40B7-BD72-60D67E56C3F5}" destId="{41821EBA-197B-4F2F-90ED-370A758BEB5E}" srcOrd="5" destOrd="0" presId="urn:microsoft.com/office/officeart/2005/8/layout/equation1"/>
    <dgm:cxn modelId="{8618067A-FAD1-4C50-8B4F-E7C471485BC3}" type="presParOf" srcId="{2BF1C008-E7D6-40B7-BD72-60D67E56C3F5}" destId="{A2B69AA7-01C1-4053-B368-B907E97EE868}" srcOrd="6" destOrd="0" presId="urn:microsoft.com/office/officeart/2005/8/layout/equation1"/>
    <dgm:cxn modelId="{C6E5BB70-81E0-4B3C-ADCA-FD4D86A4ACCB}" type="presParOf" srcId="{2BF1C008-E7D6-40B7-BD72-60D67E56C3F5}" destId="{E579C00D-9428-4BE0-A717-A24AD41E9848}" srcOrd="7" destOrd="0" presId="urn:microsoft.com/office/officeart/2005/8/layout/equation1"/>
    <dgm:cxn modelId="{C2A45407-4043-4683-94A7-CD0AD5F57617}" type="presParOf" srcId="{2BF1C008-E7D6-40B7-BD72-60D67E56C3F5}" destId="{A293F95B-7C3D-4AE3-95D7-9C9F48AC2FFC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37FB2-A568-45A9-BDB7-45ED17E8AC3A}">
      <dsp:nvSpPr>
        <dsp:cNvPr id="0" name=""/>
        <dsp:cNvSpPr/>
      </dsp:nvSpPr>
      <dsp:spPr>
        <a:xfrm>
          <a:off x="3259" y="518237"/>
          <a:ext cx="2386704" cy="3149742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600" b="1" kern="1200" dirty="0" smtClean="0">
              <a:solidFill>
                <a:schemeClr val="tx1"/>
              </a:solidFill>
            </a:rPr>
            <a:t>Średnia arytmetyczna punktów ogółem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600" b="1" kern="1200" dirty="0" smtClean="0">
              <a:solidFill>
                <a:schemeClr val="tx1"/>
              </a:solidFill>
            </a:rPr>
            <a:t> z dwóch ocen wniosku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600" b="1" u="sng" kern="1200" dirty="0" smtClean="0">
              <a:solidFill>
                <a:srgbClr val="C00000"/>
              </a:solidFill>
            </a:rPr>
            <a:t>max. 100 pkt.</a:t>
          </a:r>
          <a:endParaRPr lang="pl-PL" sz="1600" b="1" u="sng" kern="1200" dirty="0">
            <a:solidFill>
              <a:srgbClr val="C00000"/>
            </a:solidFill>
          </a:endParaRPr>
        </a:p>
      </dsp:txBody>
      <dsp:txXfrm>
        <a:off x="352784" y="979506"/>
        <a:ext cx="1687654" cy="2227204"/>
      </dsp:txXfrm>
    </dsp:sp>
    <dsp:sp modelId="{D2F1F20C-0856-4E98-9FBA-F0D8D44075A7}">
      <dsp:nvSpPr>
        <dsp:cNvPr id="0" name=""/>
        <dsp:cNvSpPr/>
      </dsp:nvSpPr>
      <dsp:spPr>
        <a:xfrm>
          <a:off x="2460585" y="1588911"/>
          <a:ext cx="810424" cy="768052"/>
        </a:xfrm>
        <a:prstGeom prst="mathPlus">
          <a:avLst/>
        </a:prstGeom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 dirty="0"/>
        </a:p>
      </dsp:txBody>
      <dsp:txXfrm>
        <a:off x="2568007" y="1882614"/>
        <a:ext cx="595580" cy="180646"/>
      </dsp:txXfrm>
    </dsp:sp>
    <dsp:sp modelId="{E825109F-4CB9-4778-BB64-7FC8F19BCEB5}">
      <dsp:nvSpPr>
        <dsp:cNvPr id="0" name=""/>
        <dsp:cNvSpPr/>
      </dsp:nvSpPr>
      <dsp:spPr>
        <a:xfrm>
          <a:off x="3428787" y="518237"/>
          <a:ext cx="2378663" cy="3149742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400" b="1" kern="1200" dirty="0" smtClean="0">
              <a:solidFill>
                <a:schemeClr val="tx1"/>
              </a:solidFill>
            </a:rPr>
            <a:t>Premia </a:t>
          </a:r>
          <a:br>
            <a:rPr lang="pl-PL" sz="1400" b="1" kern="1200" dirty="0" smtClean="0">
              <a:solidFill>
                <a:schemeClr val="tx1"/>
              </a:solidFill>
            </a:rPr>
          </a:br>
          <a:r>
            <a:rPr lang="pl-PL" sz="1400" b="1" kern="1200" dirty="0" smtClean="0">
              <a:solidFill>
                <a:schemeClr val="tx1"/>
              </a:solidFill>
            </a:rPr>
            <a:t>punktowa  za spełnianie kryteriów premiujących (przyznawanych, gdy są one spełnione i jeśli średnia arytmetyczna punktów przyznanych bezwarunkowo </a:t>
          </a:r>
          <a:br>
            <a:rPr lang="pl-PL" sz="1400" b="1" kern="1200" dirty="0" smtClean="0">
              <a:solidFill>
                <a:schemeClr val="tx1"/>
              </a:solidFill>
            </a:rPr>
          </a:br>
          <a:r>
            <a:rPr lang="pl-PL" sz="1400" b="1" kern="1200" dirty="0" smtClean="0">
              <a:solidFill>
                <a:schemeClr val="tx1"/>
              </a:solidFill>
            </a:rPr>
            <a:t>i warunkowo</a:t>
          </a:r>
          <a:r>
            <a:rPr lang="pl-PL" sz="1400" b="1" kern="1200" baseline="0" dirty="0" smtClean="0">
              <a:solidFill>
                <a:schemeClr val="tx1"/>
              </a:solidFill>
            </a:rPr>
            <a:t> </a:t>
          </a:r>
          <a:r>
            <a:rPr lang="pl-PL" sz="1400" b="1" kern="1200" dirty="0" smtClean="0">
              <a:solidFill>
                <a:schemeClr val="tx1"/>
              </a:solidFill>
            </a:rPr>
            <a:t>od dwóch oceniających spełni wymagane minimum punktowe)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600" b="1" u="sng" kern="1200" dirty="0" smtClean="0">
              <a:solidFill>
                <a:srgbClr val="C00000"/>
              </a:solidFill>
            </a:rPr>
            <a:t>max. 20 pkt.</a:t>
          </a:r>
          <a:endParaRPr lang="pl-PL" sz="1600" b="1" u="sng" kern="1200" dirty="0">
            <a:solidFill>
              <a:srgbClr val="C00000"/>
            </a:solidFill>
          </a:endParaRPr>
        </a:p>
      </dsp:txBody>
      <dsp:txXfrm>
        <a:off x="3777134" y="979506"/>
        <a:ext cx="1681969" cy="2227204"/>
      </dsp:txXfrm>
    </dsp:sp>
    <dsp:sp modelId="{A2B69AA7-01C1-4053-B368-B907E97EE868}">
      <dsp:nvSpPr>
        <dsp:cNvPr id="0" name=""/>
        <dsp:cNvSpPr/>
      </dsp:nvSpPr>
      <dsp:spPr>
        <a:xfrm>
          <a:off x="5908785" y="1712049"/>
          <a:ext cx="629113" cy="642915"/>
        </a:xfrm>
        <a:prstGeom prst="mathEqual">
          <a:avLst/>
        </a:prstGeom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700" kern="1200" dirty="0"/>
        </a:p>
      </dsp:txBody>
      <dsp:txXfrm>
        <a:off x="5992174" y="1844489"/>
        <a:ext cx="462335" cy="378035"/>
      </dsp:txXfrm>
    </dsp:sp>
    <dsp:sp modelId="{A293F95B-7C3D-4AE3-95D7-9C9F48AC2FFC}">
      <dsp:nvSpPr>
        <dsp:cNvPr id="0" name=""/>
        <dsp:cNvSpPr/>
      </dsp:nvSpPr>
      <dsp:spPr>
        <a:xfrm>
          <a:off x="6767620" y="340666"/>
          <a:ext cx="2375765" cy="3383737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chemeClr val="tx1"/>
              </a:solidFill>
            </a:rPr>
            <a:t>Projekt, który uzyskał w trakcie oceny merytorycznej </a:t>
          </a:r>
          <a:br>
            <a:rPr lang="pl-PL" sz="1600" b="1" kern="1200" dirty="0" smtClean="0">
              <a:solidFill>
                <a:schemeClr val="tx1"/>
              </a:solidFill>
            </a:rPr>
          </a:br>
          <a:r>
            <a:rPr lang="pl-PL" sz="1600" b="1" kern="1200" dirty="0" smtClean="0">
              <a:solidFill>
                <a:schemeClr val="tx1"/>
              </a:solidFill>
            </a:rPr>
            <a:t>minimalną liczbę punktów za spełnianie wszystkich kryteriów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u="sng" kern="1200" dirty="0" smtClean="0">
              <a:solidFill>
                <a:srgbClr val="C00000"/>
              </a:solidFill>
            </a:rPr>
            <a:t>max. 120 pkt.</a:t>
          </a:r>
          <a:endParaRPr lang="pl-PL" sz="1600" kern="1200" dirty="0">
            <a:solidFill>
              <a:srgbClr val="C00000"/>
            </a:solidFill>
          </a:endParaRPr>
        </a:p>
      </dsp:txBody>
      <dsp:txXfrm>
        <a:off x="7115543" y="836203"/>
        <a:ext cx="1679919" cy="23926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37FB2-A568-45A9-BDB7-45ED17E8AC3A}">
      <dsp:nvSpPr>
        <dsp:cNvPr id="0" name=""/>
        <dsp:cNvSpPr/>
      </dsp:nvSpPr>
      <dsp:spPr>
        <a:xfrm>
          <a:off x="3259" y="518237"/>
          <a:ext cx="2386704" cy="3149742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600" b="1" kern="1200" dirty="0" smtClean="0">
              <a:solidFill>
                <a:schemeClr val="tx1"/>
              </a:solidFill>
            </a:rPr>
            <a:t>Średnia arytmetyczna punktów ogółem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600" b="1" kern="1200" dirty="0" smtClean="0">
              <a:solidFill>
                <a:schemeClr val="tx1"/>
              </a:solidFill>
            </a:rPr>
            <a:t> z dwóch ocen wniosku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600" b="1" u="sng" kern="1200" dirty="0" smtClean="0">
              <a:solidFill>
                <a:srgbClr val="C00000"/>
              </a:solidFill>
            </a:rPr>
            <a:t>max. 50 pkt.</a:t>
          </a:r>
          <a:endParaRPr lang="pl-PL" sz="1600" b="1" u="sng" kern="1200" dirty="0">
            <a:solidFill>
              <a:srgbClr val="C00000"/>
            </a:solidFill>
          </a:endParaRPr>
        </a:p>
      </dsp:txBody>
      <dsp:txXfrm>
        <a:off x="352784" y="979506"/>
        <a:ext cx="1687654" cy="2227204"/>
      </dsp:txXfrm>
    </dsp:sp>
    <dsp:sp modelId="{D2F1F20C-0856-4E98-9FBA-F0D8D44075A7}">
      <dsp:nvSpPr>
        <dsp:cNvPr id="0" name=""/>
        <dsp:cNvSpPr/>
      </dsp:nvSpPr>
      <dsp:spPr>
        <a:xfrm>
          <a:off x="2460585" y="1588911"/>
          <a:ext cx="810424" cy="768052"/>
        </a:xfrm>
        <a:prstGeom prst="mathPlus">
          <a:avLst/>
        </a:prstGeom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 dirty="0"/>
        </a:p>
      </dsp:txBody>
      <dsp:txXfrm>
        <a:off x="2568007" y="1882614"/>
        <a:ext cx="595580" cy="180646"/>
      </dsp:txXfrm>
    </dsp:sp>
    <dsp:sp modelId="{E825109F-4CB9-4778-BB64-7FC8F19BCEB5}">
      <dsp:nvSpPr>
        <dsp:cNvPr id="0" name=""/>
        <dsp:cNvSpPr/>
      </dsp:nvSpPr>
      <dsp:spPr>
        <a:xfrm>
          <a:off x="3428787" y="518237"/>
          <a:ext cx="2378663" cy="3149742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600" b="1" kern="1200" dirty="0" smtClean="0">
              <a:solidFill>
                <a:schemeClr val="tx1"/>
              </a:solidFill>
            </a:rPr>
            <a:t>Średnia </a:t>
          </a:r>
          <a:br>
            <a:rPr lang="pl-PL" sz="1600" b="1" kern="1200" dirty="0" smtClean="0">
              <a:solidFill>
                <a:schemeClr val="tx1"/>
              </a:solidFill>
            </a:rPr>
          </a:br>
          <a:r>
            <a:rPr lang="pl-PL" sz="1600" b="1" kern="1200" dirty="0" smtClean="0">
              <a:solidFill>
                <a:schemeClr val="tx1"/>
              </a:solidFill>
            </a:rPr>
            <a:t>arytmetyczna punktów ogółem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600" b="1" kern="1200" dirty="0" smtClean="0">
              <a:solidFill>
                <a:schemeClr val="tx1"/>
              </a:solidFill>
            </a:rPr>
            <a:t>z dwóch ocen wniosku za spełnianie kryteriów zgodności ze strategią odpowiedniego ZIT           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600" b="1" u="sng" kern="1200" dirty="0" smtClean="0">
              <a:solidFill>
                <a:srgbClr val="C00000"/>
              </a:solidFill>
            </a:rPr>
            <a:t>max. 50 pkt.</a:t>
          </a:r>
          <a:endParaRPr lang="pl-PL" sz="1600" b="1" kern="1200" dirty="0">
            <a:solidFill>
              <a:srgbClr val="C00000"/>
            </a:solidFill>
          </a:endParaRPr>
        </a:p>
      </dsp:txBody>
      <dsp:txXfrm>
        <a:off x="3777134" y="979506"/>
        <a:ext cx="1681969" cy="2227204"/>
      </dsp:txXfrm>
    </dsp:sp>
    <dsp:sp modelId="{A2B69AA7-01C1-4053-B368-B907E97EE868}">
      <dsp:nvSpPr>
        <dsp:cNvPr id="0" name=""/>
        <dsp:cNvSpPr/>
      </dsp:nvSpPr>
      <dsp:spPr>
        <a:xfrm>
          <a:off x="5908785" y="1712049"/>
          <a:ext cx="629113" cy="642915"/>
        </a:xfrm>
        <a:prstGeom prst="mathEqual">
          <a:avLst/>
        </a:prstGeom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700" kern="1200" dirty="0"/>
        </a:p>
      </dsp:txBody>
      <dsp:txXfrm>
        <a:off x="5992174" y="1844489"/>
        <a:ext cx="462335" cy="378035"/>
      </dsp:txXfrm>
    </dsp:sp>
    <dsp:sp modelId="{A293F95B-7C3D-4AE3-95D7-9C9F48AC2FFC}">
      <dsp:nvSpPr>
        <dsp:cNvPr id="0" name=""/>
        <dsp:cNvSpPr/>
      </dsp:nvSpPr>
      <dsp:spPr>
        <a:xfrm>
          <a:off x="6767620" y="340666"/>
          <a:ext cx="2375765" cy="3383737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chemeClr val="tx1"/>
              </a:solidFill>
            </a:rPr>
            <a:t>Projekt, który uzyskał w trakcie oceny merytorycznej </a:t>
          </a:r>
          <a:br>
            <a:rPr lang="pl-PL" sz="1600" b="1" kern="1200" dirty="0" smtClean="0">
              <a:solidFill>
                <a:schemeClr val="tx1"/>
              </a:solidFill>
            </a:rPr>
          </a:br>
          <a:r>
            <a:rPr lang="pl-PL" sz="1600" b="1" kern="1200" dirty="0" smtClean="0">
              <a:solidFill>
                <a:schemeClr val="tx1"/>
              </a:solidFill>
            </a:rPr>
            <a:t>i zgodności ze strategią ZIT                       wymaganą minimalną liczbę punktów za spełnianie wszystkich kryteriów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u="sng" kern="1200" dirty="0" smtClean="0">
              <a:solidFill>
                <a:srgbClr val="C00000"/>
              </a:solidFill>
            </a:rPr>
            <a:t>max. 100 pkt.</a:t>
          </a:r>
          <a:endParaRPr lang="pl-PL" sz="1600" kern="1200" dirty="0">
            <a:solidFill>
              <a:srgbClr val="C00000"/>
            </a:solidFill>
          </a:endParaRPr>
        </a:p>
      </dsp:txBody>
      <dsp:txXfrm>
        <a:off x="7115543" y="836203"/>
        <a:ext cx="1679919" cy="23926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60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60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4ADAAFA-7915-49B2-9EB2-53F3DA1F6747}" type="datetimeFigureOut">
              <a:rPr lang="pl-PL"/>
              <a:pPr>
                <a:defRPr/>
              </a:pPr>
              <a:t>2017-11-22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1733"/>
            <a:ext cx="2950475" cy="49760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737" y="9441733"/>
            <a:ext cx="2950475" cy="49760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C2FCA55-EDB0-457C-8A27-82007649D22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08075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60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60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FC45B4D-94FB-4A4B-AD9C-9BA319CDE34D}" type="datetimeFigureOut">
              <a:rPr lang="pl-PL"/>
              <a:pPr>
                <a:defRPr/>
              </a:pPr>
              <a:t>2017-11-22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879" y="4721662"/>
            <a:ext cx="5447030" cy="4473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1733"/>
            <a:ext cx="2950475" cy="49760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737" y="9441733"/>
            <a:ext cx="2950475" cy="49760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1F11D62-2E02-43F0-A8F9-BD2078A2019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64054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51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A53302-6929-4FD8-A235-B1636AC78C22}" type="slidenum">
              <a:rPr lang="pl-PL" altLang="pl-PL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922300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46281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513793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14340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14024453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75879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672451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158160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077071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746337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585411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19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56502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52367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133772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798140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047357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289933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066619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0795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517724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358427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293194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29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01954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70992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35844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9927935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35844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5905587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37892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65529653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6796389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7289107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3588128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538443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258665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8451565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39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84515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8236603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6354642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074987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405664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5762-C284-4779-AB15-1F8371468476}" type="slidenum">
              <a:rPr lang="pl-PL" altLang="pl-PL" smtClean="0"/>
              <a:pPr/>
              <a:t>43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518283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5762-C284-4779-AB15-1F8371468476}" type="slidenum">
              <a:rPr lang="pl-PL" altLang="pl-PL" smtClean="0"/>
              <a:pPr/>
              <a:t>44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518283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6538749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0047841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8862447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9863871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49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19419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5540294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0675979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9668977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4220952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2529432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Aktualnie znane terminy 8.11.2017 r Wrocław, 18.10.2017</a:t>
            </a:r>
            <a:r>
              <a:rPr lang="pl-PL" baseline="0" dirty="0" smtClean="0"/>
              <a:t> r. Jelenia Góra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5762-C284-4779-AB15-1F8371468476}" type="slidenum">
              <a:rPr lang="pl-PL" altLang="pl-PL" smtClean="0"/>
              <a:pPr/>
              <a:t>54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477414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55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72016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24207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34624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30250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1D62-2E02-43F0-A8F9-BD2078A2019B}" type="slidenum">
              <a:rPr lang="pl-PL" altLang="pl-PL" smtClean="0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06814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162BF-1281-4236-858A-CA98052DB392}" type="datetimeFigureOut">
              <a:rPr lang="pl-PL"/>
              <a:pPr>
                <a:defRPr/>
              </a:pPr>
              <a:t>2017-11-22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F9D90-219A-4255-A425-44BDA99F721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E428E-3193-461E-B133-409080CC4964}" type="datetimeFigureOut">
              <a:rPr lang="pl-PL"/>
              <a:pPr>
                <a:defRPr/>
              </a:pPr>
              <a:t>2017-11-22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91495-8854-4A9B-AC6B-B83D8C422B8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B3714-421D-4B85-B17E-BAEE8963775F}" type="datetimeFigureOut">
              <a:rPr lang="pl-PL"/>
              <a:pPr>
                <a:defRPr/>
              </a:pPr>
              <a:t>2017-11-22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692F8-FCF7-4AE9-B725-F54C61118C8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6A49-C6D0-48D2-99AE-DE348B3D49E0}" type="datetimeFigureOut">
              <a:rPr lang="pl-PL"/>
              <a:pPr>
                <a:defRPr/>
              </a:pPr>
              <a:t>2017-11-22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A8BAD-C024-4EBD-AE8C-2F50AC70955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5B2EB-24E3-4CC8-823A-430F09232A60}" type="datetimeFigureOut">
              <a:rPr lang="pl-PL"/>
              <a:pPr>
                <a:defRPr/>
              </a:pPr>
              <a:t>2017-11-22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8E5A7-0F3F-4280-B47F-F4109A5DAAF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58E91-6404-4C95-92E2-11D0C20B835C}" type="datetimeFigureOut">
              <a:rPr lang="pl-PL"/>
              <a:pPr>
                <a:defRPr/>
              </a:pPr>
              <a:t>2017-11-22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5F272-AD5A-4850-A2BC-045494F19F0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06BF8-D1B5-42A9-862E-5001FCF667DC}" type="datetimeFigureOut">
              <a:rPr lang="pl-PL"/>
              <a:pPr>
                <a:defRPr/>
              </a:pPr>
              <a:t>2017-11-22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6E3D2-0169-4CFF-99BA-79B7B49A9CB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FB3A3-114F-418C-A9DB-61DDBDF4AF3D}" type="datetimeFigureOut">
              <a:rPr lang="pl-PL"/>
              <a:pPr>
                <a:defRPr/>
              </a:pPr>
              <a:t>2017-11-22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5650A-D97A-4FE1-9E71-76356CEEF58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C85AD-A92F-41AF-9139-2E41F6C2E5E3}" type="datetimeFigureOut">
              <a:rPr lang="pl-PL"/>
              <a:pPr>
                <a:defRPr/>
              </a:pPr>
              <a:t>2017-11-22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43D28-E7D9-4300-A72F-78E3BF432E08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A2E51-3115-4DDE-8C0A-05AF5983119B}" type="datetimeFigureOut">
              <a:rPr lang="pl-PL"/>
              <a:pPr>
                <a:defRPr/>
              </a:pPr>
              <a:t>2017-11-22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2289D-F9C8-4396-A3E2-2678DEEF828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21D31-94E1-4EC1-BD1A-D484995AB8E1}" type="datetimeFigureOut">
              <a:rPr lang="pl-PL"/>
              <a:pPr>
                <a:defRPr/>
              </a:pPr>
              <a:t>2017-11-22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4294A-F9E2-4C4D-B0A4-90E6579FEDCB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759D60E-12CE-40D8-AF93-BE6643069E37}" type="datetimeFigureOut">
              <a:rPr lang="pl-PL"/>
              <a:pPr>
                <a:defRPr/>
              </a:pPr>
              <a:t>2017-11-22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CF9FE89-2CC8-4990-ACA9-8304501FECE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hyperlink" Target="http://www.rpo.dolnyslask.pl/" TargetMode="External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wup.pl/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mailto:pife@dolnyslask.pl" TargetMode="Externa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paw.walbrzych.eu/" TargetMode="External"/><Relationship Id="rId5" Type="http://schemas.openxmlformats.org/officeDocument/2006/relationships/hyperlink" Target="http://www.zitwrof.pl/" TargetMode="External"/><Relationship Id="rId4" Type="http://schemas.openxmlformats.org/officeDocument/2006/relationships/hyperlink" Target="http://www.rpo.dolnyslask.pl/" TargetMode="Externa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enerator-efs.dolnyslask.pl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ocena.formalna10.4.x_xxx_17@dolnyslask.p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ocena10.4.x_270_17@dolnyslask.p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4213" y="1484313"/>
            <a:ext cx="7772400" cy="939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3600" b="1" dirty="0" smtClean="0">
                <a:solidFill>
                  <a:srgbClr val="AD199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l-PL" sz="3600" b="1" dirty="0" smtClean="0">
                <a:solidFill>
                  <a:srgbClr val="AD199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3600" b="1" dirty="0" smtClean="0">
                <a:solidFill>
                  <a:srgbClr val="AD199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l-PL" sz="3600" b="1" dirty="0" smtClean="0">
                <a:solidFill>
                  <a:srgbClr val="AD199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sz="3600" b="1" dirty="0" smtClean="0">
                <a:solidFill>
                  <a:schemeClr val="tx2"/>
                </a:solidFill>
              </a:rPr>
              <a:t>Ocena wniosku o dofinansowanie, </a:t>
            </a:r>
            <a:br>
              <a:rPr lang="pl-PL" sz="3600" b="1" dirty="0" smtClean="0">
                <a:solidFill>
                  <a:schemeClr val="tx2"/>
                </a:solidFill>
              </a:rPr>
            </a:br>
            <a:r>
              <a:rPr lang="pl-PL" sz="3600" b="1" dirty="0" smtClean="0">
                <a:solidFill>
                  <a:schemeClr val="tx2"/>
                </a:solidFill>
              </a:rPr>
              <a:t>w tym najczęściej popełniane błędy na podstawie dotychczasowych doświadczeń </a:t>
            </a:r>
            <a:br>
              <a:rPr lang="pl-PL" sz="3600" b="1" dirty="0" smtClean="0">
                <a:solidFill>
                  <a:schemeClr val="tx2"/>
                </a:solidFill>
              </a:rPr>
            </a:br>
            <a:r>
              <a:rPr lang="pl-PL" sz="3600" b="1" dirty="0" smtClean="0">
                <a:solidFill>
                  <a:schemeClr val="tx2"/>
                </a:solidFill>
              </a:rPr>
              <a:t/>
            </a:r>
            <a:br>
              <a:rPr lang="pl-PL" sz="3600" b="1" dirty="0" smtClean="0">
                <a:solidFill>
                  <a:schemeClr val="tx2"/>
                </a:solidFill>
              </a:rPr>
            </a:br>
            <a:r>
              <a:rPr lang="pl-PL" sz="2900" b="1" dirty="0" smtClean="0">
                <a:solidFill>
                  <a:schemeClr val="tx2"/>
                </a:solidFill>
              </a:rPr>
              <a:t>Regionalny Program Operacyjny Województwa Dolnośląskiego 2014-2020 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1116013" y="3933825"/>
            <a:ext cx="7272337" cy="277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800" b="1" dirty="0">
                <a:solidFill>
                  <a:schemeClr val="tx2"/>
                </a:solidFill>
              </a:rPr>
              <a:t>Działanie </a:t>
            </a:r>
            <a:r>
              <a:rPr lang="pl-PL" sz="2800" b="1" dirty="0" smtClean="0">
                <a:solidFill>
                  <a:schemeClr val="tx2"/>
                </a:solidFill>
              </a:rPr>
              <a:t>10.4 </a:t>
            </a:r>
            <a:r>
              <a:rPr lang="pl-PL" sz="2800" b="1" dirty="0">
                <a:solidFill>
                  <a:schemeClr val="tx2"/>
                </a:solidFill>
              </a:rPr>
              <a:t>- </a:t>
            </a:r>
            <a:r>
              <a:rPr lang="pl-PL" sz="2800" b="1" dirty="0" smtClean="0">
                <a:solidFill>
                  <a:schemeClr val="tx2"/>
                </a:solidFill>
              </a:rPr>
              <a:t>Dostosowanie systemów kształcenia i szkolenia zawodowego do potrzeb rynku pracy</a:t>
            </a:r>
            <a:endParaRPr lang="pl-PL" sz="2800" b="1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pl-PL" b="1" i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pl-PL" b="1" i="1" dirty="0">
                <a:solidFill>
                  <a:schemeClr val="tx2"/>
                </a:solidFill>
              </a:rPr>
              <a:t>(dotyczy Poddziałania </a:t>
            </a:r>
            <a:r>
              <a:rPr lang="pl-PL" b="1" i="1" dirty="0" smtClean="0">
                <a:solidFill>
                  <a:schemeClr val="tx2"/>
                </a:solidFill>
              </a:rPr>
              <a:t>10.4.1, Poddziałania 10.4.2, Poddziałania 10.4.4)</a:t>
            </a:r>
            <a:endParaRPr lang="pl-PL" b="1" i="1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pl-PL" b="1" i="1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pl-PL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pl-PL" b="1" dirty="0" smtClean="0">
                <a:solidFill>
                  <a:schemeClr val="tx2"/>
                </a:solidFill>
              </a:rPr>
              <a:t>Wrocław, 20 listopada 2017 </a:t>
            </a:r>
            <a:r>
              <a:rPr lang="pl-PL" b="1" dirty="0">
                <a:solidFill>
                  <a:schemeClr val="tx2"/>
                </a:solidFill>
              </a:rPr>
              <a:t>r.</a:t>
            </a:r>
            <a:endParaRPr lang="pl-PL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13791" y="3955349"/>
            <a:ext cx="8075240" cy="24588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Gdy wniosek zostaje zwrócony do poprawy/korekty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, należy 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utworzyć nową wersję 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wniosku (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nie jest możliwa edycja starej wersji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), na 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podstawie ostatniej wersji wniosku</a:t>
            </a:r>
          </a:p>
          <a:p>
            <a:pPr>
              <a:defRPr/>
            </a:pPr>
            <a:endParaRPr lang="pl-PL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(Dokumenty projektu -&gt; Karta Dokumentu -&gt; Twórz Nową Wersję)</a:t>
            </a:r>
          </a:p>
        </p:txBody>
      </p:sp>
      <p:sp>
        <p:nvSpPr>
          <p:cNvPr id="9" name="Prostokąt 8"/>
          <p:cNvSpPr/>
          <p:nvPr/>
        </p:nvSpPr>
        <p:spPr>
          <a:xfrm>
            <a:off x="613791" y="1412776"/>
            <a:ext cx="8075240" cy="21602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UWAGA </a:t>
            </a:r>
          </a:p>
          <a:p>
            <a:pPr>
              <a:defRPr/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Wniosek, który został przesłany do IOK (złożony w systemie) i otrzymał status „Wysłany do instytucji” nie może zostać automatycznie wycofany przez 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Wnioskodawcę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pPr>
              <a:defRPr/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Możliwe jest wystąpienie 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Wnioskodawcy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/ 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Beneficjenta 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do IZ o zwrot wniosku.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07504" y="240096"/>
            <a:ext cx="39667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Generator EFS - SOWA</a:t>
            </a:r>
          </a:p>
        </p:txBody>
      </p:sp>
    </p:spTree>
    <p:extLst>
      <p:ext uri="{BB962C8B-B14F-4D97-AF65-F5344CB8AC3E}">
        <p14:creationId xmlns:p14="http://schemas.microsoft.com/office/powerpoint/2010/main" val="106056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Jak </a:t>
            </a: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wygląda system oceny wniosków?</a:t>
            </a:r>
          </a:p>
        </p:txBody>
      </p:sp>
    </p:spTree>
    <p:extLst>
      <p:ext uri="{BB962C8B-B14F-4D97-AF65-F5344CB8AC3E}">
        <p14:creationId xmlns:p14="http://schemas.microsoft.com/office/powerpoint/2010/main" val="222426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ole tekstowe 9"/>
          <p:cNvSpPr txBox="1">
            <a:spLocks noChangeArrowheads="1"/>
          </p:cNvSpPr>
          <p:nvPr/>
        </p:nvSpPr>
        <p:spPr bwMode="auto">
          <a:xfrm>
            <a:off x="2484438" y="5805488"/>
            <a:ext cx="431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1500" b="1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8538" y="908050"/>
            <a:ext cx="56880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2988" y="4797425"/>
            <a:ext cx="23526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875" y="0"/>
            <a:ext cx="4895850" cy="914400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pPr eaLnBrk="1" hangingPunct="1">
              <a:defRPr/>
            </a:pPr>
            <a:endParaRPr lang="pl-PL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0"/>
            <a:ext cx="8244408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Etapy oceny wniosków 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179512" y="1124744"/>
            <a:ext cx="8856984" cy="194421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l-PL" sz="2400" b="1" dirty="0">
                <a:solidFill>
                  <a:schemeClr val="tx1"/>
                </a:solidFill>
              </a:rPr>
              <a:t>Etap oceny formalnej </a:t>
            </a:r>
            <a:r>
              <a:rPr lang="pl-PL" sz="2400" i="1" dirty="0">
                <a:solidFill>
                  <a:schemeClr val="tx1"/>
                </a:solidFill>
              </a:rPr>
              <a:t>- KOP  </a:t>
            </a:r>
            <a:r>
              <a:rPr lang="pl-PL" sz="2000" i="1" dirty="0">
                <a:solidFill>
                  <a:schemeClr val="tx1"/>
                </a:solidFill>
              </a:rPr>
              <a:t>(wszystkie wnioski złożone w SOWA)</a:t>
            </a:r>
          </a:p>
          <a:p>
            <a:pPr>
              <a:defRPr/>
            </a:pPr>
            <a:r>
              <a:rPr lang="pl-PL" sz="2000" b="1" dirty="0">
                <a:solidFill>
                  <a:schemeClr val="tx1"/>
                </a:solidFill>
              </a:rPr>
              <a:t>Część I </a:t>
            </a:r>
            <a:r>
              <a:rPr lang="pl-PL" sz="2000" i="1" dirty="0">
                <a:solidFill>
                  <a:schemeClr val="tx1"/>
                </a:solidFill>
              </a:rPr>
              <a:t>- </a:t>
            </a:r>
            <a:r>
              <a:rPr lang="pl-PL" sz="2000" b="1" i="1" dirty="0">
                <a:solidFill>
                  <a:schemeClr val="tx1"/>
                </a:solidFill>
              </a:rPr>
              <a:t>weryfikacja </a:t>
            </a:r>
            <a:r>
              <a:rPr lang="pl-PL" sz="2000" b="1" i="1" dirty="0" smtClean="0">
                <a:solidFill>
                  <a:schemeClr val="tx1"/>
                </a:solidFill>
              </a:rPr>
              <a:t>warunków </a:t>
            </a:r>
            <a:r>
              <a:rPr lang="pl-PL" sz="2000" b="1" i="1" dirty="0">
                <a:solidFill>
                  <a:schemeClr val="tx1"/>
                </a:solidFill>
              </a:rPr>
              <a:t>formalnych </a:t>
            </a:r>
            <a:r>
              <a:rPr lang="pl-PL" sz="2000" i="1" dirty="0">
                <a:solidFill>
                  <a:schemeClr val="tx1"/>
                </a:solidFill>
              </a:rPr>
              <a:t>na podstawie art. 43 Ustawy </a:t>
            </a:r>
          </a:p>
          <a:p>
            <a:pPr>
              <a:defRPr/>
            </a:pPr>
            <a:r>
              <a:rPr lang="pl-PL" sz="2000" i="1" dirty="0" smtClean="0">
                <a:solidFill>
                  <a:schemeClr val="tx1"/>
                </a:solidFill>
              </a:rPr>
              <a:t>(braki w zakresie warunków formalnych </a:t>
            </a:r>
            <a:r>
              <a:rPr lang="pl-PL" sz="2000" i="1" dirty="0">
                <a:solidFill>
                  <a:schemeClr val="tx1"/>
                </a:solidFill>
              </a:rPr>
              <a:t>i </a:t>
            </a:r>
            <a:r>
              <a:rPr lang="pl-PL" sz="2000" i="1" dirty="0" smtClean="0">
                <a:solidFill>
                  <a:schemeClr val="tx1"/>
                </a:solidFill>
              </a:rPr>
              <a:t>oczywiste omyłki);</a:t>
            </a:r>
            <a:endParaRPr lang="pl-PL" sz="2000" i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pl-PL" sz="2000" b="1" dirty="0">
                <a:solidFill>
                  <a:schemeClr val="tx1"/>
                </a:solidFill>
              </a:rPr>
              <a:t>Część II </a:t>
            </a:r>
            <a:r>
              <a:rPr lang="pl-PL" sz="2000" b="1" i="1" dirty="0">
                <a:solidFill>
                  <a:schemeClr val="tx1"/>
                </a:solidFill>
              </a:rPr>
              <a:t>- ocena formalna </a:t>
            </a:r>
            <a:r>
              <a:rPr lang="pl-PL" sz="2000" i="1" dirty="0">
                <a:solidFill>
                  <a:schemeClr val="tx1"/>
                </a:solidFill>
              </a:rPr>
              <a:t>- ocena kryteriów formalnych i kryteriów dostępu</a:t>
            </a:r>
          </a:p>
        </p:txBody>
      </p:sp>
      <p:sp>
        <p:nvSpPr>
          <p:cNvPr id="16" name="Prostokąt zaokrąglony 15"/>
          <p:cNvSpPr/>
          <p:nvPr/>
        </p:nvSpPr>
        <p:spPr>
          <a:xfrm>
            <a:off x="179512" y="3212976"/>
            <a:ext cx="8856984" cy="9361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l-PL" sz="2400" b="1" dirty="0">
                <a:solidFill>
                  <a:schemeClr val="tx1"/>
                </a:solidFill>
              </a:rPr>
              <a:t>Etap  oceny merytorycznej - KOP </a:t>
            </a:r>
          </a:p>
          <a:p>
            <a:r>
              <a:rPr lang="pl-PL" sz="2400" dirty="0">
                <a:solidFill>
                  <a:schemeClr val="tx1"/>
                </a:solidFill>
              </a:rPr>
              <a:t>(wszystkie wnioski pozytywne formalnie)</a:t>
            </a:r>
          </a:p>
        </p:txBody>
      </p:sp>
      <p:sp>
        <p:nvSpPr>
          <p:cNvPr id="17" name="Prostokąt zaokrąglony 16"/>
          <p:cNvSpPr/>
          <p:nvPr/>
        </p:nvSpPr>
        <p:spPr>
          <a:xfrm>
            <a:off x="179512" y="4293096"/>
            <a:ext cx="8856984" cy="10801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l-PL" sz="2400" b="1" dirty="0">
                <a:solidFill>
                  <a:schemeClr val="tx1"/>
                </a:solidFill>
              </a:rPr>
              <a:t>Etap oceny strategicznej ZIT </a:t>
            </a:r>
            <a:r>
              <a:rPr lang="pl-PL" sz="2400" b="1" dirty="0" smtClean="0">
                <a:solidFill>
                  <a:schemeClr val="tx1"/>
                </a:solidFill>
              </a:rPr>
              <a:t>- </a:t>
            </a:r>
            <a:r>
              <a:rPr lang="pl-PL" sz="2400" b="1" dirty="0">
                <a:solidFill>
                  <a:schemeClr val="tx1"/>
                </a:solidFill>
              </a:rPr>
              <a:t>KOP [</a:t>
            </a:r>
            <a:r>
              <a:rPr lang="pl-PL" sz="2400" b="1" dirty="0" smtClean="0">
                <a:solidFill>
                  <a:schemeClr val="tx1"/>
                </a:solidFill>
              </a:rPr>
              <a:t>jeśli dotyczy]</a:t>
            </a:r>
            <a:endParaRPr lang="pl-PL" sz="2400" b="1" dirty="0">
              <a:solidFill>
                <a:schemeClr val="tx1"/>
              </a:solidFill>
            </a:endParaRPr>
          </a:p>
          <a:p>
            <a:r>
              <a:rPr lang="pl-PL" sz="2400" dirty="0">
                <a:solidFill>
                  <a:schemeClr val="tx1"/>
                </a:solidFill>
              </a:rPr>
              <a:t>(wszystkie wnioski pozytywne merytorycznie)</a:t>
            </a:r>
          </a:p>
        </p:txBody>
      </p:sp>
      <p:sp>
        <p:nvSpPr>
          <p:cNvPr id="19" name="Prostokąt zaokrąglony 18"/>
          <p:cNvSpPr/>
          <p:nvPr/>
        </p:nvSpPr>
        <p:spPr>
          <a:xfrm>
            <a:off x="179512" y="5589240"/>
            <a:ext cx="8856984" cy="86409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l-PL" sz="2400" b="1" dirty="0">
                <a:solidFill>
                  <a:schemeClr val="tx1"/>
                </a:solidFill>
              </a:rPr>
              <a:t>Etap negocjacji - KOP </a:t>
            </a:r>
            <a:r>
              <a:rPr lang="pl-PL" sz="2400" b="1" dirty="0" smtClean="0">
                <a:solidFill>
                  <a:schemeClr val="tx1"/>
                </a:solidFill>
              </a:rPr>
              <a:t>[nowa forma]</a:t>
            </a:r>
            <a:endParaRPr lang="pl-PL" sz="2400" b="1" dirty="0">
              <a:solidFill>
                <a:schemeClr val="tx1"/>
              </a:solidFill>
            </a:endParaRPr>
          </a:p>
          <a:p>
            <a:r>
              <a:rPr lang="pl-PL" sz="2400" dirty="0">
                <a:solidFill>
                  <a:schemeClr val="tx1"/>
                </a:solidFill>
              </a:rPr>
              <a:t>(pozytywne wnioski po ocenie </a:t>
            </a:r>
            <a:r>
              <a:rPr lang="pl-PL" sz="2400" dirty="0" smtClean="0">
                <a:solidFill>
                  <a:schemeClr val="tx1"/>
                </a:solidFill>
              </a:rPr>
              <a:t>merytorycznej lub strategicznej ZIT) 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21" name="Strzałka w dół 20"/>
          <p:cNvSpPr/>
          <p:nvPr/>
        </p:nvSpPr>
        <p:spPr>
          <a:xfrm>
            <a:off x="8172400" y="2816932"/>
            <a:ext cx="648072" cy="576064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14" name="Strzałka w dół 13"/>
          <p:cNvSpPr/>
          <p:nvPr/>
        </p:nvSpPr>
        <p:spPr>
          <a:xfrm>
            <a:off x="8172400" y="4005064"/>
            <a:ext cx="648072" cy="576064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15" name="Strzałka w dół 14"/>
          <p:cNvSpPr/>
          <p:nvPr/>
        </p:nvSpPr>
        <p:spPr>
          <a:xfrm>
            <a:off x="8172400" y="5157788"/>
            <a:ext cx="648072" cy="576064"/>
          </a:xfrm>
          <a:prstGeom prst="downArrow">
            <a:avLst/>
          </a:prstGeom>
          <a:solidFill>
            <a:schemeClr val="accent2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388" y="1196975"/>
            <a:ext cx="8445500" cy="53276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  <a:p>
            <a:pPr algn="just" eaLnBrk="1" hangingPunct="1">
              <a:spcAft>
                <a:spcPts val="600"/>
              </a:spcAft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Terminy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729556"/>
              </p:ext>
            </p:extLst>
          </p:nvPr>
        </p:nvGraphicFramePr>
        <p:xfrm>
          <a:off x="179388" y="1125538"/>
          <a:ext cx="8713787" cy="4681538"/>
        </p:xfrm>
        <a:graphic>
          <a:graphicData uri="http://schemas.openxmlformats.org/drawingml/2006/table">
            <a:tbl>
              <a:tblPr/>
              <a:tblGrid>
                <a:gridCol w="2784475"/>
                <a:gridCol w="5929312"/>
              </a:tblGrid>
              <a:tr h="784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Etap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Czas trwania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162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Ocena formalna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nie dłużej niż 21 dni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 daty zakończenia naboru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(w przypadku konieczności uzupełnienia lub korekty wniosku zostanie                            wydłużony)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Ocena merytoryczna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70 dni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gdy ocenie merytorycznej podlegać będzie do 100 wniosków</a:t>
                      </a:r>
                      <a:b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 dni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gdy ocenie merytorycznej podlegać będzie powyżej 100 wniosków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57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Ocena strategiczna  ZIT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21 dni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do 100 wniosków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28  dni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powyżej 100 wniosków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4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Negocjacje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18 dni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niezależnie od liczby wniosków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b="1" i="1" dirty="0" smtClean="0">
              <a:solidFill>
                <a:srgbClr val="C105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dirty="0" smtClean="0">
              <a:solidFill>
                <a:srgbClr val="C105B8"/>
              </a:solidFill>
            </a:endParaRPr>
          </a:p>
          <a:p>
            <a:pPr algn="just" eaLnBrk="1" fontAlgn="auto" hangingPunct="1">
              <a:spcAft>
                <a:spcPts val="600"/>
              </a:spcAft>
              <a:defRPr/>
            </a:pPr>
            <a:endParaRPr lang="pl-PL" sz="1800" dirty="0" smtClean="0">
              <a:solidFill>
                <a:srgbClr val="C105B8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Etap oceny formalnej: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część I weryfikacja </a:t>
            </a: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warunków </a:t>
            </a: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formalnych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5538"/>
            <a:ext cx="8578850" cy="5543822"/>
          </a:xfrm>
        </p:spPr>
        <p:txBody>
          <a:bodyPr>
            <a:normAutofit/>
          </a:bodyPr>
          <a:lstStyle/>
          <a:p>
            <a:pPr eaLnBrk="1" hangingPunct="1">
              <a:buNone/>
              <a:defRPr/>
            </a:pPr>
            <a:r>
              <a:rPr lang="pl-PL" sz="1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alibri" pitchFamily="34" charset="0"/>
              </a:rPr>
              <a:t>Kto weryfikuje?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200" dirty="0" smtClean="0"/>
              <a:t>pracownik IOK (UMWD) -  zasada: 1 wniosek – 1 pracownik</a:t>
            </a:r>
            <a:endParaRPr lang="pl-PL" sz="12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None/>
              <a:defRPr/>
            </a:pPr>
            <a:r>
              <a:rPr lang="pl-PL" sz="1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alibri" pitchFamily="34" charset="0"/>
              </a:rPr>
              <a:t>Co jest sprawdzane? </a:t>
            </a:r>
          </a:p>
          <a:p>
            <a:pPr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l-PL" sz="1400" dirty="0" smtClean="0"/>
              <a:t>       Przy </a:t>
            </a:r>
            <a:r>
              <a:rPr lang="pl-PL" sz="1400" i="1" dirty="0" smtClean="0"/>
              <a:t>użyciu </a:t>
            </a:r>
            <a:r>
              <a:rPr lang="pl-PL" sz="1400" b="1" i="1" dirty="0" smtClean="0"/>
              <a:t>karty oceny formalnej </a:t>
            </a:r>
            <a:r>
              <a:rPr lang="pl-PL" sz="1400" i="1" dirty="0" smtClean="0"/>
              <a:t>(część I weryfikacja warunków formalnych na podstawie art. 43 Ustawy</a:t>
            </a:r>
            <a:r>
              <a:rPr lang="pl-PL" sz="1400" dirty="0" smtClean="0"/>
              <a:t>) sprawdzane jest, czy we wniosku występują </a:t>
            </a:r>
            <a:r>
              <a:rPr lang="pl-PL" sz="1400" b="1" dirty="0" smtClean="0"/>
              <a:t>braki w zakresie warunków formalnych i/lub oczywiste omyłki </a:t>
            </a:r>
            <a:r>
              <a:rPr lang="pl-PL" sz="1400" dirty="0" smtClean="0"/>
              <a:t>zgodnie z art. 43 ustawy.</a:t>
            </a:r>
            <a:r>
              <a:rPr lang="pl-PL" sz="1400" b="1" dirty="0" smtClean="0"/>
              <a:t>  Ocena: tak, nie, nie dotyczy.</a:t>
            </a: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l-PL" sz="1400" u="sng" dirty="0" smtClean="0"/>
              <a:t>Przykładowa</a:t>
            </a:r>
            <a:r>
              <a:rPr lang="pl-PL" sz="1400" dirty="0" smtClean="0"/>
              <a:t> lista braków w zakresie warunków formalnych, które mogą podlegać </a:t>
            </a:r>
            <a:r>
              <a:rPr lang="pl-PL" sz="1400" b="1" dirty="0" smtClean="0"/>
              <a:t>jednorazowej</a:t>
            </a:r>
            <a:r>
              <a:rPr lang="pl-PL" sz="1400" dirty="0" smtClean="0"/>
              <a:t> </a:t>
            </a:r>
            <a:r>
              <a:rPr lang="pl-PL" sz="1400" b="1" dirty="0" smtClean="0"/>
              <a:t>korekcie</a:t>
            </a:r>
            <a:r>
              <a:rPr lang="pl-PL" sz="1400" dirty="0" smtClean="0"/>
              <a:t> </a:t>
            </a:r>
            <a:r>
              <a:rPr lang="pl-PL" sz="1400" b="1" dirty="0" smtClean="0"/>
              <a:t>lub uzupełnieniu </a:t>
            </a:r>
            <a:r>
              <a:rPr lang="pl-PL" sz="1400" dirty="0" smtClean="0"/>
              <a:t>obejmuje: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400" dirty="0" smtClean="0"/>
              <a:t>brak wypełnienia punktu 3 wniosku „KRÓTKI OPIS PROJEKTU” zgodnie z wymogami określonymi  w instrukcji wypełniania wniosku;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 smtClean="0"/>
              <a:t>brak wymaganych załączników;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 smtClean="0"/>
              <a:t>niewskazany lub błędnie wskazany charakter konkursu w pkt. 1.20 (np. właściwy ZIT);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 smtClean="0"/>
              <a:t>powtarzające </a:t>
            </a:r>
            <a:r>
              <a:rPr lang="pl-PL" sz="1400" dirty="0"/>
              <a:t>się nazwy wydatków w ramach jednej kategorii kosztów i jednego </a:t>
            </a:r>
            <a:r>
              <a:rPr lang="pl-PL" sz="1400" dirty="0" smtClean="0"/>
              <a:t>zadania;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 smtClean="0"/>
              <a:t>w </a:t>
            </a:r>
            <a:r>
              <a:rPr lang="pl-PL" sz="1400" dirty="0"/>
              <a:t>przypadku wkładu własnego niepieniężnego brak oznaczenia go jako prywatny lub </a:t>
            </a:r>
            <a:r>
              <a:rPr lang="pl-PL" sz="1400" dirty="0" smtClean="0"/>
              <a:t>publiczny;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400" dirty="0"/>
              <a:t>brak skanu podpisanego upoważnienia do reprezentowania Wnioskodawcy w przypadku, gdy osoba wskazana w pkt. 2.7 nie jest osobą decyzyjną zgodnie z dokumentami prawnymi określającymi funkcjonowanie Wnioskodawcy</a:t>
            </a:r>
            <a:r>
              <a:rPr lang="pl-PL" sz="1400" dirty="0" smtClean="0"/>
              <a:t>.</a:t>
            </a:r>
          </a:p>
          <a:p>
            <a:pPr marL="0" indent="0" algn="just" eaLnBrk="1" hangingPunct="1">
              <a:buNone/>
              <a:defRPr/>
            </a:pPr>
            <a:endParaRPr lang="pl-PL" sz="1400" dirty="0" smtClean="0"/>
          </a:p>
          <a:p>
            <a:pPr marL="0" indent="0" algn="just" eaLnBrk="1" hangingPunct="1">
              <a:buNone/>
              <a:defRPr/>
            </a:pPr>
            <a:r>
              <a:rPr lang="pl-PL" sz="1400" b="1" i="1" dirty="0">
                <a:solidFill>
                  <a:srgbClr val="339933"/>
                </a:solidFill>
              </a:rPr>
              <a:t>W </a:t>
            </a:r>
            <a:r>
              <a:rPr lang="pl-PL" sz="1400" b="1" i="1" dirty="0" smtClean="0">
                <a:solidFill>
                  <a:srgbClr val="339933"/>
                </a:solidFill>
              </a:rPr>
              <a:t>przypadku, </a:t>
            </a:r>
            <a:r>
              <a:rPr lang="pl-PL" sz="1400" b="1" i="1" dirty="0">
                <a:solidFill>
                  <a:srgbClr val="339933"/>
                </a:solidFill>
              </a:rPr>
              <a:t>gdy stwierdzony brak w zakresie warunku formalnego i/lub oczywista omyłka uniemożliwiają ocenę projektu, jego ocena jest wstrzymywana na czas dokonywania uzupełnień</a:t>
            </a:r>
            <a:endParaRPr lang="pl-PL" sz="1400" b="1" dirty="0"/>
          </a:p>
          <a:p>
            <a:pPr algn="just" eaLnBrk="1" hangingPunct="1">
              <a:buFont typeface="Wingdings" pitchFamily="2" charset="2"/>
              <a:buChar char="ü"/>
              <a:defRPr/>
            </a:pPr>
            <a:endParaRPr lang="pl-PL" sz="1400" i="1" dirty="0" smtClean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Weryfikacja warunków formalnych</a:t>
            </a:r>
          </a:p>
        </p:txBody>
      </p:sp>
    </p:spTree>
    <p:extLst>
      <p:ext uri="{BB962C8B-B14F-4D97-AF65-F5344CB8AC3E}">
        <p14:creationId xmlns:p14="http://schemas.microsoft.com/office/powerpoint/2010/main" val="210461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54355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pl-PL" altLang="pl-PL" sz="1800" smtClean="0"/>
          </a:p>
          <a:p>
            <a:pPr eaLnBrk="1" hangingPunct="1">
              <a:buFont typeface="Arial" pitchFamily="34" charset="0"/>
              <a:buNone/>
            </a:pPr>
            <a:endParaRPr lang="pl-PL" altLang="pl-PL" sz="1800" smtClean="0"/>
          </a:p>
          <a:p>
            <a:pPr eaLnBrk="1" hangingPunct="1">
              <a:buFont typeface="Arial" pitchFamily="34" charset="0"/>
              <a:buNone/>
            </a:pPr>
            <a:endParaRPr lang="pl-PL" altLang="pl-PL" sz="1800" smtClean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Weryfikacja warunków formalnych</a:t>
            </a:r>
          </a:p>
        </p:txBody>
      </p:sp>
      <p:sp>
        <p:nvSpPr>
          <p:cNvPr id="4" name="Prostokąt 3"/>
          <p:cNvSpPr/>
          <p:nvPr/>
        </p:nvSpPr>
        <p:spPr>
          <a:xfrm>
            <a:off x="251520" y="1052513"/>
            <a:ext cx="8784976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l-PL" sz="2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Jak to działa?</a:t>
            </a:r>
          </a:p>
          <a:p>
            <a:pPr eaLnBrk="1" hangingPunct="1">
              <a:defRPr/>
            </a:pPr>
            <a:r>
              <a:rPr lang="pl-PL" sz="1600" b="1" dirty="0"/>
              <a:t>Jeżeli we wniosku o dofinansowanie stwierdzono braki </a:t>
            </a:r>
            <a:r>
              <a:rPr lang="pl-PL" sz="1600" b="1" dirty="0" smtClean="0"/>
              <a:t>w zakresie warunków formalnych </a:t>
            </a:r>
            <a:r>
              <a:rPr lang="pl-PL" sz="1600" b="1" dirty="0"/>
              <a:t>i/lub </a:t>
            </a:r>
            <a:r>
              <a:rPr lang="pl-PL" sz="1600" b="1" dirty="0" smtClean="0"/>
              <a:t>oczywiste omyłki </a:t>
            </a:r>
            <a:r>
              <a:rPr lang="pl-PL" sz="1600" dirty="0"/>
              <a:t>IOK wzywa wnioskodawcę do </a:t>
            </a:r>
            <a:r>
              <a:rPr lang="pl-PL" sz="1600" dirty="0" smtClean="0"/>
              <a:t>uzupełnienia/poprawy.</a:t>
            </a:r>
          </a:p>
          <a:p>
            <a:pPr eaLnBrk="1" hangingPunct="1">
              <a:defRPr/>
            </a:pPr>
            <a:endParaRPr lang="pl-PL" sz="1400" dirty="0"/>
          </a:p>
          <a:p>
            <a:pPr algn="just" eaLnBrk="1" hangingPunct="1">
              <a:defRPr/>
            </a:pPr>
            <a:r>
              <a:rPr lang="pl-PL" sz="1600" dirty="0"/>
              <a:t>Wnioskodawca </a:t>
            </a:r>
            <a:r>
              <a:rPr lang="pl-PL" sz="1600" b="1" dirty="0">
                <a:solidFill>
                  <a:srgbClr val="339933"/>
                </a:solidFill>
              </a:rPr>
              <a:t>wprowadza poprawki lub uzasadnia brak ich </a:t>
            </a:r>
            <a:r>
              <a:rPr lang="pl-PL" sz="1600" b="1" dirty="0" smtClean="0">
                <a:solidFill>
                  <a:srgbClr val="339933"/>
                </a:solidFill>
              </a:rPr>
              <a:t>wprowadzenia </a:t>
            </a:r>
            <a:r>
              <a:rPr lang="pl-PL" sz="1600" dirty="0" smtClean="0"/>
              <a:t>we </a:t>
            </a:r>
            <a:r>
              <a:rPr lang="pl-PL" sz="1600" dirty="0"/>
              <a:t>wniosku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o </a:t>
            </a:r>
            <a:r>
              <a:rPr lang="pl-PL" sz="1600" dirty="0"/>
              <a:t>dofinansowanie w </a:t>
            </a:r>
            <a:r>
              <a:rPr lang="pl-PL" sz="1600" dirty="0" smtClean="0"/>
              <a:t>wyznaczonym terminie</a:t>
            </a:r>
            <a:r>
              <a:rPr lang="pl-PL" sz="1600" dirty="0"/>
              <a:t>.</a:t>
            </a:r>
          </a:p>
          <a:p>
            <a:pPr algn="just" eaLnBrk="1" hangingPunct="1">
              <a:defRPr/>
            </a:pPr>
            <a:endParaRPr lang="pl-PL" sz="1400" dirty="0"/>
          </a:p>
          <a:p>
            <a:pPr eaLnBrk="1" hangingPunct="1">
              <a:buFont typeface="Arial" pitchFamily="34" charset="0"/>
              <a:buNone/>
              <a:defRPr/>
            </a:pPr>
            <a:r>
              <a:rPr lang="pl-PL" sz="2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Kto weryfikuje?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dirty="0"/>
              <a:t>pracownik IOK (UMWD)</a:t>
            </a:r>
          </a:p>
          <a:p>
            <a:pPr eaLnBrk="1" hangingPunct="1">
              <a:defRPr/>
            </a:pPr>
            <a:endParaRPr lang="pl-PL" sz="1400" dirty="0"/>
          </a:p>
          <a:p>
            <a:pPr eaLnBrk="1" hangingPunct="1">
              <a:defRPr/>
            </a:pPr>
            <a:r>
              <a:rPr lang="pl-PL" sz="2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Co jest sprawdzane?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pl-PL" sz="1600" dirty="0"/>
              <a:t>Przy użyciu karty oceny formalnej (część I weryfikacja </a:t>
            </a:r>
            <a:r>
              <a:rPr lang="pl-PL" sz="1600" dirty="0" smtClean="0"/>
              <a:t>warunków </a:t>
            </a:r>
            <a:r>
              <a:rPr lang="pl-PL" sz="1600" dirty="0"/>
              <a:t>formalnych uzupełnionego / poprawionego wniosku </a:t>
            </a:r>
            <a:r>
              <a:rPr lang="pl-PL" sz="1600" i="1" dirty="0"/>
              <a:t>na podstawie art. 43 Ustawy</a:t>
            </a:r>
            <a:r>
              <a:rPr lang="pl-PL" sz="1600" dirty="0"/>
              <a:t>) sprawdzane jest, czy we wniosku dokonano </a:t>
            </a:r>
            <a:r>
              <a:rPr lang="pl-PL" sz="1600" dirty="0" smtClean="0"/>
              <a:t>uzupełnienia/poprawy </a:t>
            </a:r>
            <a:r>
              <a:rPr lang="pl-PL" sz="1600" dirty="0"/>
              <a:t>wskazanych w piśmie IOK  braków </a:t>
            </a:r>
            <a:r>
              <a:rPr lang="pl-PL" sz="1600" dirty="0" smtClean="0"/>
              <a:t>w zakresie warunków formalnych </a:t>
            </a:r>
            <a:r>
              <a:rPr lang="pl-PL" sz="1600" dirty="0"/>
              <a:t>i/lub oczywistych omyłek </a:t>
            </a:r>
            <a:r>
              <a:rPr lang="pl-PL" sz="1600" dirty="0" smtClean="0"/>
              <a:t>oraz </a:t>
            </a:r>
            <a:r>
              <a:rPr lang="pl-PL" sz="1600" dirty="0"/>
              <a:t>czy w przypadku braku </a:t>
            </a:r>
            <a:r>
              <a:rPr lang="pl-PL" sz="1600" dirty="0" smtClean="0"/>
              <a:t>uzupełniania/poprawy ze </a:t>
            </a:r>
            <a:r>
              <a:rPr lang="pl-PL" sz="1600" dirty="0"/>
              <a:t>strony wnioskodawcy uzasadniono </a:t>
            </a:r>
            <a:r>
              <a:rPr lang="pl-PL" sz="1600" dirty="0" smtClean="0"/>
              <a:t>w </a:t>
            </a:r>
            <a:r>
              <a:rPr lang="pl-PL" sz="1600" dirty="0"/>
              <a:t>wystarczający sposób ich brak</a:t>
            </a:r>
            <a:r>
              <a:rPr lang="pl-PL" sz="1600" dirty="0" smtClean="0"/>
              <a:t>. </a:t>
            </a:r>
            <a:r>
              <a:rPr lang="pl-PL" sz="1600" b="1" dirty="0" smtClean="0"/>
              <a:t>Ocena</a:t>
            </a:r>
            <a:r>
              <a:rPr lang="pl-PL" sz="1600" b="1" dirty="0"/>
              <a:t>: tak, nie, nie dotyczy</a:t>
            </a:r>
            <a:r>
              <a:rPr lang="pl-PL" sz="1600" b="1" dirty="0" smtClean="0"/>
              <a:t>.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sz="1600" b="1" i="1" dirty="0" smtClean="0">
              <a:solidFill>
                <a:srgbClr val="33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09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54355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pl-PL" altLang="pl-PL" sz="1800" smtClean="0"/>
          </a:p>
          <a:p>
            <a:pPr eaLnBrk="1" hangingPunct="1">
              <a:buFont typeface="Arial" pitchFamily="34" charset="0"/>
              <a:buNone/>
            </a:pPr>
            <a:endParaRPr lang="pl-PL" altLang="pl-PL" sz="1800" smtClean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Weryfikacja warunków formalnych</a:t>
            </a:r>
          </a:p>
        </p:txBody>
      </p:sp>
      <p:sp>
        <p:nvSpPr>
          <p:cNvPr id="4" name="Prostokąt 3"/>
          <p:cNvSpPr/>
          <p:nvPr/>
        </p:nvSpPr>
        <p:spPr>
          <a:xfrm>
            <a:off x="611188" y="1052513"/>
            <a:ext cx="8208962" cy="28931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Aft>
                <a:spcPts val="600"/>
              </a:spcAft>
              <a:defRPr/>
            </a:pPr>
            <a:endParaRPr lang="pl-PL" sz="2400" b="1" u="sng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pl-PL" sz="24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pl-PL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UWAGA</a:t>
            </a:r>
            <a:endParaRPr lang="pl-PL" sz="2400" b="1" u="sng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pl-PL" dirty="0"/>
              <a:t>Wnioskodawca </a:t>
            </a:r>
            <a:r>
              <a:rPr lang="pl-PL" b="1" dirty="0">
                <a:solidFill>
                  <a:srgbClr val="C00000"/>
                </a:solidFill>
              </a:rPr>
              <a:t>nie poprawia </a:t>
            </a:r>
            <a:r>
              <a:rPr lang="pl-PL" dirty="0"/>
              <a:t>w </a:t>
            </a:r>
            <a:r>
              <a:rPr lang="pl-PL" dirty="0" smtClean="0"/>
              <a:t>terminie wszystkich </a:t>
            </a:r>
            <a:r>
              <a:rPr lang="pl-PL" dirty="0"/>
              <a:t>braków i omyłek </a:t>
            </a:r>
            <a:r>
              <a:rPr lang="pl-PL" dirty="0" smtClean="0"/>
              <a:t>–</a:t>
            </a:r>
            <a:r>
              <a:rPr lang="pl-PL" b="1" dirty="0" smtClean="0"/>
              <a:t> </a:t>
            </a:r>
            <a:r>
              <a:rPr lang="pl-PL" b="1" dirty="0"/>
              <a:t>wniosek pozostaje bez rozpatrzenia, nie podlega dalszej ocenie.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pl-PL" dirty="0"/>
              <a:t>Wymogi formalne w odniesieniu do wniosku o dofinansowanie nie są kryteriami, więc </a:t>
            </a:r>
            <a:r>
              <a:rPr lang="pl-PL" dirty="0" smtClean="0"/>
              <a:t>Wnioskodawcy </a:t>
            </a:r>
            <a:r>
              <a:rPr lang="pl-PL" b="1" u="sng" dirty="0">
                <a:solidFill>
                  <a:srgbClr val="C00000"/>
                </a:solidFill>
              </a:rPr>
              <a:t>nie przysługuje protest </a:t>
            </a:r>
            <a:r>
              <a:rPr lang="pl-PL" dirty="0"/>
              <a:t>w rozumieniu rozdz. 15 ustawy wdrożeniowej, w przypadku pozostawienia jego wniosku o dofinansowanie bez rozpatrzenia</a:t>
            </a:r>
            <a:r>
              <a:rPr lang="pl-PL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483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zawartości 2"/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59499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pl-PL" altLang="pl-PL" sz="1800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pl-PL" altLang="pl-PL" sz="1800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pl-PL" altLang="pl-PL" sz="1800" dirty="0" smtClean="0"/>
              <a:t>nazwa Wnioskodawcy lub Partnera niezgodna z nazwą wskazaną w dokumentach rejestrowych </a:t>
            </a:r>
            <a:r>
              <a:rPr lang="pl-PL" altLang="pl-PL" sz="1600" dirty="0" smtClean="0"/>
              <a:t>(konieczne rozwinięcie skrótów np. sp. z o.o. </a:t>
            </a:r>
            <a:r>
              <a:rPr lang="pl-PL" altLang="pl-PL" sz="1600" dirty="0" smtClean="0">
                <a:sym typeface="Wingdings" pitchFamily="2" charset="2"/>
              </a:rPr>
              <a:t> spóła z ograniczoną odpowiedzialnością, cudzysłów, myślnik, Urząd zamiast Gminy, Starostwo zamiast Powiatu itp.);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endParaRPr lang="pl-PL" altLang="pl-PL" sz="1600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pl-PL" altLang="pl-PL" sz="1800" dirty="0" smtClean="0"/>
              <a:t>brak pełnomocnictwa do reprezentowania Wnioskodawcy;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endParaRPr lang="pl-PL" altLang="pl-PL" sz="1800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pl-PL" altLang="pl-PL" sz="1800" dirty="0" smtClean="0"/>
              <a:t>nieprawidłowe określanie charakteru konkursu w pkt. 1.20 - należy wskazać właściwy ZIT;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endParaRPr lang="pl-PL" altLang="pl-PL" sz="1800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pl-PL" altLang="pl-PL" sz="1800" dirty="0" smtClean="0"/>
              <a:t>brak wskazania właściwego PKD pkt. 2.6;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endParaRPr lang="pl-PL" altLang="pl-PL" sz="1800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pl-PL" altLang="pl-PL" sz="1800" dirty="0" smtClean="0"/>
              <a:t>niespójność pomiędzy pkt. 1.17, a 2.10.1.1 </a:t>
            </a:r>
            <a:r>
              <a:rPr lang="pl-PL" altLang="pl-PL" sz="1600" dirty="0" smtClean="0"/>
              <a:t>(dotyczy projektu partnerskiego)</a:t>
            </a:r>
          </a:p>
          <a:p>
            <a:pPr eaLnBrk="1" hangingPunct="1">
              <a:buFont typeface="Arial" pitchFamily="34" charset="0"/>
              <a:buNone/>
            </a:pPr>
            <a:endParaRPr lang="pl-PL" altLang="pl-PL" sz="1800" dirty="0" smtClean="0"/>
          </a:p>
          <a:p>
            <a:pPr eaLnBrk="1" hangingPunct="1">
              <a:buFont typeface="Wingdings" pitchFamily="2" charset="2"/>
              <a:buChar char="Ø"/>
            </a:pPr>
            <a:endParaRPr lang="pl-PL" altLang="pl-PL" sz="1800" dirty="0" smtClean="0"/>
          </a:p>
          <a:p>
            <a:pPr eaLnBrk="1" hangingPunct="1">
              <a:buFont typeface="Wingdings" pitchFamily="2" charset="2"/>
              <a:buChar char="Ø"/>
            </a:pPr>
            <a:endParaRPr lang="pl-PL" altLang="pl-PL" sz="1800" dirty="0" smtClean="0"/>
          </a:p>
          <a:p>
            <a:pPr eaLnBrk="1" hangingPunct="1">
              <a:buFont typeface="Arial" pitchFamily="34" charset="0"/>
              <a:buNone/>
            </a:pPr>
            <a:endParaRPr lang="pl-PL" altLang="pl-PL" sz="1800" dirty="0" smtClean="0"/>
          </a:p>
        </p:txBody>
      </p:sp>
      <p:sp>
        <p:nvSpPr>
          <p:cNvPr id="7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2400" b="1" i="1" dirty="0" smtClean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l-PL" sz="2400" b="1" i="1" dirty="0" smtClean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pl-PL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Błędy zidentyfikowane podczas </a:t>
            </a:r>
            <a:br>
              <a:rPr lang="pl-PL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r>
              <a:rPr lang="pl-PL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weryfikacji wymogów formalnych </a:t>
            </a:r>
            <a:r>
              <a:rPr lang="pl-PL" sz="28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(przed </a:t>
            </a:r>
            <a:r>
              <a:rPr lang="pl-PL" sz="2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zmianą </a:t>
            </a:r>
            <a:r>
              <a:rPr lang="pl-PL" sz="28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ustawy)</a:t>
            </a:r>
            <a:r>
              <a:rPr lang="pl-PL" sz="2200" b="1" i="1" dirty="0" smtClean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l-PL" sz="2200" b="1" i="1" dirty="0" smtClean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2200" b="1" i="1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440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4800" b="1" i="1" u="sng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6000" b="1" i="1" u="sng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609600" y="1277144"/>
            <a:ext cx="82296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FAA26D3D-D897-4be2-8F04-BA451C77F1D7}"/>
          </a:extLst>
        </p:spPr>
        <p:txBody>
          <a:bodyPr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b="1" i="1" dirty="0">
              <a:solidFill>
                <a:srgbClr val="C105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>
              <a:solidFill>
                <a:srgbClr val="C105B8"/>
              </a:solidFill>
              <a:latin typeface="+mn-lt"/>
            </a:endParaRPr>
          </a:p>
          <a:p>
            <a:pPr marL="342900" indent="-342900" algn="just" eaLnBrk="1" fontAlgn="auto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pl-PL" dirty="0">
              <a:solidFill>
                <a:srgbClr val="C105B8"/>
              </a:solidFill>
              <a:latin typeface="+mn-lt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Etap oceny formalnej:</a:t>
            </a: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II ocena formalna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  <a:ln>
            <a:noFill/>
          </a:ln>
        </p:spPr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 smtClean="0">
              <a:ln>
                <a:solidFill>
                  <a:schemeClr val="tx1"/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alibri" pitchFamily="34" charset="0"/>
              </a:rPr>
              <a:t>Jak poprawnie złożyć wniosek?</a:t>
            </a:r>
          </a:p>
        </p:txBody>
      </p:sp>
    </p:spTree>
    <p:extLst>
      <p:ext uri="{BB962C8B-B14F-4D97-AF65-F5344CB8AC3E}">
        <p14:creationId xmlns:p14="http://schemas.microsoft.com/office/powerpoint/2010/main" val="80473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72112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pl-PL" sz="1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Kto?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dirty="0" smtClean="0"/>
              <a:t>pracownik IOK (UMWD) -  zasada: 1 wniosek – 1 pracownik (ten sam pracownik, który dokonuje weryfikacji braków w zakresie warunków formalnych i/lub oczywistych omyłek)</a:t>
            </a:r>
            <a:endParaRPr lang="pl-PL" sz="1600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None/>
              <a:defRPr/>
            </a:pPr>
            <a:r>
              <a:rPr lang="pl-PL" sz="1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Co jest sprawdzane?</a:t>
            </a: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l-PL" sz="1600" dirty="0" smtClean="0"/>
              <a:t>Przy użyciu </a:t>
            </a:r>
            <a:r>
              <a:rPr lang="pl-PL" sz="1600" b="1" i="1" dirty="0" smtClean="0"/>
              <a:t>karty oceny formalnej </a:t>
            </a:r>
            <a:r>
              <a:rPr lang="pl-PL" sz="1600" i="1" dirty="0" smtClean="0"/>
              <a:t>(część II – ocena kryteriów formalnych i kryteriów dostępu) </a:t>
            </a:r>
            <a:br>
              <a:rPr lang="pl-PL" sz="1600" i="1" dirty="0" smtClean="0"/>
            </a:br>
            <a:r>
              <a:rPr lang="pl-PL" sz="1600" dirty="0" smtClean="0"/>
              <a:t>w ramach etapu oceny formalnej sprawdzane są: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b="1" dirty="0" smtClean="0"/>
              <a:t>kryteria formalne ogólne dla danego konkursu </a:t>
            </a:r>
            <a:r>
              <a:rPr lang="pl-PL" sz="1600" dirty="0" smtClean="0"/>
              <a:t>- ocena: spełnia, nie spełnia, nie dotyczy,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b="1" dirty="0" smtClean="0"/>
              <a:t>kryteria dostępu </a:t>
            </a:r>
            <a:r>
              <a:rPr lang="pl-PL" sz="1600" dirty="0" smtClean="0"/>
              <a:t>- ocena: spełnia, nie spełnia, nie dotyczy.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pl-PL" sz="1600" dirty="0" smtClean="0"/>
          </a:p>
          <a:p>
            <a:pPr eaLnBrk="1" hangingPunct="1">
              <a:buNone/>
              <a:defRPr/>
            </a:pPr>
            <a:r>
              <a:rPr lang="pl-PL" sz="18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Jeżeli projekt jest niezgodny z danym kryterium:</a:t>
            </a:r>
          </a:p>
          <a:p>
            <a:r>
              <a:rPr lang="pl-PL" sz="1600" dirty="0" smtClean="0"/>
              <a:t>o ile tak wskazano w kryterium - dopuszcza </a:t>
            </a:r>
            <a:r>
              <a:rPr lang="pl-PL" sz="1600" dirty="0"/>
              <a:t>się jednokrotne </a:t>
            </a:r>
            <a:r>
              <a:rPr lang="pl-PL" sz="1600" dirty="0" smtClean="0"/>
              <a:t>skierowanie </a:t>
            </a:r>
            <a:r>
              <a:rPr lang="pl-PL" sz="1600" dirty="0"/>
              <a:t>projektu do </a:t>
            </a:r>
            <a:r>
              <a:rPr lang="pl-PL" sz="1600" dirty="0" smtClean="0"/>
              <a:t>poprawy/uzupełnienia </a:t>
            </a:r>
            <a:r>
              <a:rPr lang="pl-PL" sz="1600" dirty="0"/>
              <a:t>w zakresie </a:t>
            </a:r>
            <a:r>
              <a:rPr lang="pl-PL" sz="1600" dirty="0" smtClean="0"/>
              <a:t>skutkującym </a:t>
            </a:r>
            <a:r>
              <a:rPr lang="pl-PL" sz="1600" dirty="0"/>
              <a:t>jego spełnieniem. </a:t>
            </a:r>
            <a:r>
              <a:rPr lang="pl-PL" sz="1600" dirty="0" smtClean="0"/>
              <a:t>Niespełnienie kryterium </a:t>
            </a:r>
            <a:r>
              <a:rPr lang="pl-PL" sz="1600" dirty="0"/>
              <a:t>po </a:t>
            </a:r>
            <a:r>
              <a:rPr lang="pl-PL" sz="1600" dirty="0" smtClean="0"/>
              <a:t>wezwaniu </a:t>
            </a:r>
            <a:r>
              <a:rPr lang="pl-PL" sz="1600" dirty="0"/>
              <a:t>do </a:t>
            </a:r>
            <a:r>
              <a:rPr lang="pl-PL" sz="1600" dirty="0" smtClean="0"/>
              <a:t>uzupełnienia/poprawy </a:t>
            </a:r>
            <a:r>
              <a:rPr lang="pl-PL" sz="1600" dirty="0"/>
              <a:t>skutkuje jego </a:t>
            </a:r>
            <a:r>
              <a:rPr lang="pl-PL" sz="1600" dirty="0" smtClean="0"/>
              <a:t>odrzuceniem;</a:t>
            </a:r>
          </a:p>
          <a:p>
            <a:r>
              <a:rPr lang="pl-PL" sz="1600" dirty="0" smtClean="0"/>
              <a:t>zostaje oceniony negatywnie i </a:t>
            </a:r>
            <a:r>
              <a:rPr lang="pl-PL" sz="1600" b="1" dirty="0" smtClean="0"/>
              <a:t>nie podlega dalszej ocenie.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  <a:p>
            <a:pPr algn="just" eaLnBrk="1" hangingPunct="1">
              <a:spcAft>
                <a:spcPts val="600"/>
              </a:spcAft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Ocena formalna</a:t>
            </a:r>
          </a:p>
        </p:txBody>
      </p:sp>
      <p:sp>
        <p:nvSpPr>
          <p:cNvPr id="6" name="Prostokąt 19"/>
          <p:cNvSpPr>
            <a:spLocks noChangeArrowheads="1"/>
          </p:cNvSpPr>
          <p:nvPr/>
        </p:nvSpPr>
        <p:spPr bwMode="auto">
          <a:xfrm>
            <a:off x="2339752" y="5373216"/>
            <a:ext cx="5256584" cy="123110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600" b="1" dirty="0">
                <a:hlinkClick r:id="rId3"/>
              </a:rPr>
              <a:t>www.rpo.dolnyslask.pl</a:t>
            </a:r>
            <a:r>
              <a:rPr lang="pl-PL" sz="1600" b="1" dirty="0"/>
              <a:t> + strona ZIT</a:t>
            </a:r>
          </a:p>
          <a:p>
            <a:pPr algn="ctr">
              <a:defRPr/>
            </a:pPr>
            <a:endParaRPr lang="pl-PL" sz="1600" b="1" dirty="0"/>
          </a:p>
          <a:p>
            <a:pPr algn="ctr">
              <a:defRPr/>
            </a:pPr>
            <a:r>
              <a:rPr lang="pl-PL" sz="1400" b="1" dirty="0"/>
              <a:t>Lista projektów skierowanych do oceny merytorycznej  (pozytywnych formalnie) + pismo do negatywnych formalnie (przysługuje protest – wyłącznie do II części)</a:t>
            </a:r>
          </a:p>
        </p:txBody>
      </p:sp>
      <p:sp>
        <p:nvSpPr>
          <p:cNvPr id="7" name="Strzałka w dół 6"/>
          <p:cNvSpPr/>
          <p:nvPr/>
        </p:nvSpPr>
        <p:spPr>
          <a:xfrm>
            <a:off x="4788024" y="5733256"/>
            <a:ext cx="144016" cy="216024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721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pl-PL" sz="1800" b="1" i="1" u="sng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Ocena merytoryczna</a:t>
            </a: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 bwMode="auto">
          <a:xfrm>
            <a:off x="609600" y="1277144"/>
            <a:ext cx="82296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FAA26D3D-D897-4be2-8F04-BA451C77F1D7}"/>
          </a:extLst>
        </p:spPr>
        <p:txBody>
          <a:bodyPr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b="1" i="1" dirty="0">
              <a:solidFill>
                <a:srgbClr val="C105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>
              <a:solidFill>
                <a:srgbClr val="C105B8"/>
              </a:solidFill>
              <a:latin typeface="+mn-lt"/>
            </a:endParaRPr>
          </a:p>
          <a:p>
            <a:pPr marL="342900" indent="-342900" algn="just" eaLnBrk="1" fontAlgn="auto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pl-PL" dirty="0">
              <a:solidFill>
                <a:srgbClr val="C105B8"/>
              </a:solidFill>
              <a:latin typeface="+mn-lt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Etap oceny merytorycznej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Ocena merytoryczna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99087"/>
          </a:xfrm>
        </p:spPr>
        <p:txBody>
          <a:bodyPr>
            <a:normAutofit/>
          </a:bodyPr>
          <a:lstStyle/>
          <a:p>
            <a:pPr eaLnBrk="1" hangingPunct="1">
              <a:buNone/>
              <a:defRPr/>
            </a:pPr>
            <a:r>
              <a:rPr lang="pl-PL" sz="2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alibri" pitchFamily="34" charset="0"/>
              </a:rPr>
              <a:t>Kto?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600" b="1" dirty="0" smtClean="0"/>
              <a:t>Pracownik IOK (UMWD) – Ekspert  - </a:t>
            </a:r>
            <a:r>
              <a:rPr lang="pl-PL" sz="1600" dirty="0" smtClean="0"/>
              <a:t>dwóch członków KOP, wybranych w drodze losowania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pl-PL" sz="1600" dirty="0" smtClean="0"/>
          </a:p>
          <a:p>
            <a:pPr eaLnBrk="1" hangingPunct="1">
              <a:buNone/>
              <a:defRPr/>
            </a:pPr>
            <a:r>
              <a:rPr lang="pl-PL" sz="2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alibri" pitchFamily="34" charset="0"/>
              </a:rPr>
              <a:t>Co jest sprawdzane?</a:t>
            </a: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l-PL" sz="1600" dirty="0" smtClean="0"/>
              <a:t>Przy użyciu karty oceny merytorycznej sprawdzane są: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l-PL" sz="1600" b="1" dirty="0" smtClean="0"/>
              <a:t>kryteria horyzontalne</a:t>
            </a:r>
            <a:r>
              <a:rPr lang="pl-PL" sz="1600" dirty="0" smtClean="0"/>
              <a:t>;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l-PL" sz="1600" b="1" dirty="0"/>
              <a:t>kryteria dostępu (jeśli dotyczy</a:t>
            </a:r>
            <a:r>
              <a:rPr lang="pl-PL" sz="1600" b="1" dirty="0" smtClean="0"/>
              <a:t>);</a:t>
            </a:r>
            <a:endParaRPr lang="pl-PL" sz="1600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pl-PL" sz="1600" b="1" dirty="0" smtClean="0"/>
              <a:t>ogólne kryteria merytoryczne.</a:t>
            </a:r>
            <a:endParaRPr lang="pl-PL" sz="1600" dirty="0" smtClean="0"/>
          </a:p>
          <a:p>
            <a:pPr eaLnBrk="1" hangingPunct="1">
              <a:buFont typeface="Arial" pitchFamily="34" charset="0"/>
              <a:buNone/>
              <a:defRPr/>
            </a:pPr>
            <a:r>
              <a:rPr lang="pl-PL" sz="1800" b="1" u="sng" dirty="0" smtClean="0">
                <a:solidFill>
                  <a:srgbClr val="339933"/>
                </a:solidFill>
              </a:rPr>
              <a:t>Możliwość skierowania projektu do negocjacji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>
              <a:solidFill>
                <a:srgbClr val="FF0000"/>
              </a:solidFill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pl-PL" sz="1800" dirty="0" smtClean="0">
                <a:solidFill>
                  <a:srgbClr val="FF0000"/>
                </a:solidFill>
              </a:rPr>
              <a:t>UWAGA</a:t>
            </a:r>
            <a:r>
              <a:rPr lang="pl-PL" sz="1800" dirty="0">
                <a:solidFill>
                  <a:srgbClr val="FF0000"/>
                </a:solidFill>
              </a:rPr>
              <a:t>: </a:t>
            </a:r>
            <a:r>
              <a:rPr lang="pl-PL" sz="1800" dirty="0" smtClean="0"/>
              <a:t>Brak możliwości  przyznawania punktów warunkowych</a:t>
            </a:r>
          </a:p>
        </p:txBody>
      </p:sp>
      <p:sp>
        <p:nvSpPr>
          <p:cNvPr id="4" name="Prostokąt 19"/>
          <p:cNvSpPr>
            <a:spLocks noChangeArrowheads="1"/>
          </p:cNvSpPr>
          <p:nvPr/>
        </p:nvSpPr>
        <p:spPr bwMode="auto">
          <a:xfrm>
            <a:off x="611560" y="4869160"/>
            <a:ext cx="8075240" cy="17543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1600" b="1" dirty="0">
                <a:hlinkClick r:id="rId5"/>
              </a:rPr>
              <a:t>www.rpo.dolnyslask.pl</a:t>
            </a:r>
            <a:r>
              <a:rPr lang="pl-PL" sz="1600" b="1" dirty="0"/>
              <a:t> </a:t>
            </a:r>
            <a:endParaRPr lang="pl-PL" sz="1600" b="1" dirty="0" smtClean="0"/>
          </a:p>
          <a:p>
            <a:pPr algn="ctr">
              <a:defRPr/>
            </a:pPr>
            <a:r>
              <a:rPr lang="pl-PL" sz="1600" b="1" dirty="0"/>
              <a:t>Lista projektów skierowanych do </a:t>
            </a:r>
            <a:r>
              <a:rPr lang="pl-PL" sz="1600" b="1" dirty="0" smtClean="0"/>
              <a:t>etapu negocjacji </a:t>
            </a:r>
            <a:r>
              <a:rPr lang="pl-PL" sz="1600" b="1" dirty="0"/>
              <a:t>(pozytywnych merytorycznie) + pismo do negatywnych </a:t>
            </a:r>
            <a:r>
              <a:rPr lang="pl-PL" sz="1600" b="1" dirty="0" smtClean="0"/>
              <a:t>merytorycznie</a:t>
            </a:r>
          </a:p>
          <a:p>
            <a:pPr algn="ctr">
              <a:defRPr/>
            </a:pPr>
            <a:endParaRPr lang="pl-PL" sz="1600" b="1" dirty="0"/>
          </a:p>
          <a:p>
            <a:pPr algn="ctr">
              <a:defRPr/>
            </a:pPr>
            <a:r>
              <a:rPr lang="pl-PL" sz="1600" b="1" dirty="0" smtClean="0">
                <a:hlinkClick r:id="rId5"/>
              </a:rPr>
              <a:t>www.rpo.dolnyslask.pl </a:t>
            </a:r>
            <a:r>
              <a:rPr lang="pl-PL" sz="1600" b="1" dirty="0" smtClean="0"/>
              <a:t>+ </a:t>
            </a:r>
            <a:r>
              <a:rPr lang="pl-PL" sz="1600" b="1" dirty="0"/>
              <a:t>strona </a:t>
            </a:r>
            <a:r>
              <a:rPr lang="pl-PL" sz="1600" b="1" dirty="0" smtClean="0"/>
              <a:t>ZIT</a:t>
            </a:r>
            <a:endParaRPr lang="pl-PL" sz="1600" b="1" dirty="0"/>
          </a:p>
          <a:p>
            <a:pPr algn="ctr">
              <a:defRPr/>
            </a:pPr>
            <a:r>
              <a:rPr lang="pl-PL" sz="1400" b="1" dirty="0"/>
              <a:t>Lista projektów skierowanych do oceny strategicznej ZIT (pozytywnych merytorycznie) + pismo do negatywnych merytorycznie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b="1" i="1" dirty="0" smtClean="0">
              <a:solidFill>
                <a:srgbClr val="C105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fontAlgn="auto" hangingPunct="1">
              <a:spcAft>
                <a:spcPts val="600"/>
              </a:spcAft>
              <a:buFont typeface="Arial" pitchFamily="34" charset="0"/>
              <a:buNone/>
              <a:defRPr/>
            </a:pPr>
            <a:endParaRPr lang="pl-PL" sz="1800" dirty="0" smtClean="0">
              <a:solidFill>
                <a:srgbClr val="C105B8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Etap oceny </a:t>
            </a:r>
            <a:b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strategicznej ZIT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Ocena strategiczna ZIT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125538"/>
            <a:ext cx="8424862" cy="5399087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pl-PL" sz="2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alibri" pitchFamily="34" charset="0"/>
              </a:rPr>
              <a:t>Kiedy?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pl-PL" sz="1800" dirty="0" smtClean="0"/>
              <a:t>po zakończeniu oceny merytorycznej w ramach KOP;</a:t>
            </a:r>
          </a:p>
          <a:p>
            <a:pPr eaLnBrk="1" hangingPunct="1">
              <a:buNone/>
              <a:defRPr/>
            </a:pPr>
            <a:r>
              <a:rPr lang="pl-PL" sz="2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alibri" pitchFamily="34" charset="0"/>
              </a:rPr>
              <a:t>Kto?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pl-PL" sz="1800" b="1" dirty="0" smtClean="0"/>
              <a:t>Pracownik IOK (ZIT) oraz Pracownik IOK (ZIT) </a:t>
            </a:r>
            <a:r>
              <a:rPr lang="pl-PL" sz="1800" dirty="0" smtClean="0"/>
              <a:t>- dwóch członków KOP wybranych </a:t>
            </a:r>
            <a:br>
              <a:rPr lang="pl-PL" sz="1800" dirty="0" smtClean="0"/>
            </a:br>
            <a:r>
              <a:rPr lang="pl-PL" sz="1800" dirty="0" smtClean="0"/>
              <a:t>w drodze losowania</a:t>
            </a:r>
          </a:p>
          <a:p>
            <a:pPr eaLnBrk="1" hangingPunct="1">
              <a:buNone/>
              <a:defRPr/>
            </a:pPr>
            <a:r>
              <a:rPr lang="pl-PL" sz="2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alibri" pitchFamily="34" charset="0"/>
              </a:rPr>
              <a:t>Co jest sprawdzane?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pl-PL" sz="1800" b="1" dirty="0" smtClean="0"/>
              <a:t>kryteria oceny zgodności ze strategią właściwego ZIT </a:t>
            </a:r>
            <a:r>
              <a:rPr lang="pl-PL" sz="1800" dirty="0" smtClean="0"/>
              <a:t>zatwierdzone przez KM RPO WD - obligatoryjne i punktowe (maksymalnie 50 pkt).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</p:txBody>
      </p:sp>
      <p:sp>
        <p:nvSpPr>
          <p:cNvPr id="4" name="Prostokąt 19"/>
          <p:cNvSpPr>
            <a:spLocks noChangeArrowheads="1"/>
          </p:cNvSpPr>
          <p:nvPr/>
        </p:nvSpPr>
        <p:spPr bwMode="auto">
          <a:xfrm>
            <a:off x="2232838" y="4653135"/>
            <a:ext cx="5039828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600" b="1" dirty="0">
                <a:latin typeface="+mn-lt"/>
                <a:hlinkClick r:id="rId3"/>
              </a:rPr>
              <a:t>www.rpo.dolnyslask.pl</a:t>
            </a:r>
            <a:r>
              <a:rPr lang="pl-PL" sz="1600" b="1" dirty="0">
                <a:latin typeface="+mn-lt"/>
              </a:rPr>
              <a:t> + strona ZIT</a:t>
            </a:r>
          </a:p>
          <a:p>
            <a:pPr algn="ctr">
              <a:defRPr/>
            </a:pPr>
            <a:endParaRPr lang="pl-PL" sz="1600" b="1" dirty="0">
              <a:latin typeface="+mn-lt"/>
            </a:endParaRPr>
          </a:p>
          <a:p>
            <a:pPr algn="ctr">
              <a:defRPr/>
            </a:pPr>
            <a:endParaRPr lang="pl-PL" sz="1600" b="1" dirty="0">
              <a:latin typeface="+mn-lt"/>
            </a:endParaRPr>
          </a:p>
          <a:p>
            <a:pPr algn="ctr">
              <a:defRPr/>
            </a:pPr>
            <a:r>
              <a:rPr lang="pl-PL" sz="1600" b="1" dirty="0">
                <a:latin typeface="+mn-lt"/>
              </a:rPr>
              <a:t>Lista projektów, które spełniły kryteria oceny zgodności ze strategią właściwego </a:t>
            </a:r>
            <a:r>
              <a:rPr lang="pl-PL" sz="1600" b="1" dirty="0" smtClean="0">
                <a:latin typeface="+mn-lt"/>
              </a:rPr>
              <a:t>ZIT</a:t>
            </a:r>
          </a:p>
          <a:p>
            <a:pPr algn="ctr">
              <a:defRPr/>
            </a:pPr>
            <a:r>
              <a:rPr lang="pl-PL" sz="1600" b="1" dirty="0" smtClean="0">
                <a:latin typeface="+mn-lt"/>
              </a:rPr>
              <a:t>Lista projektów skierowanych do etapu negocjacji</a:t>
            </a:r>
            <a:endParaRPr lang="pl-PL" sz="1600" b="1" dirty="0">
              <a:latin typeface="+mn-lt"/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4680744" y="5026823"/>
            <a:ext cx="144016" cy="288032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800" b="1" i="1" dirty="0" smtClean="0">
              <a:solidFill>
                <a:srgbClr val="C105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fontAlgn="auto" hangingPunct="1">
              <a:spcAft>
                <a:spcPts val="600"/>
              </a:spcAft>
              <a:buFont typeface="Arial" pitchFamily="34" charset="0"/>
              <a:buNone/>
              <a:defRPr/>
            </a:pPr>
            <a:endParaRPr lang="pl-PL" sz="1800" dirty="0" smtClean="0">
              <a:solidFill>
                <a:srgbClr val="C105B8"/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pl-PL" sz="4800" b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Etap </a:t>
            </a: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negocjacji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5399087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buFont typeface="Arial" pitchFamily="34" charset="0"/>
              <a:buNone/>
            </a:pPr>
            <a:endParaRPr lang="pl-PL" altLang="pl-PL" sz="1800" smtClean="0"/>
          </a:p>
          <a:p>
            <a:pPr eaLnBrk="1" hangingPunct="1">
              <a:buFont typeface="Arial" pitchFamily="34" charset="0"/>
              <a:buNone/>
            </a:pPr>
            <a:endParaRPr lang="pl-PL" altLang="pl-PL" sz="1800" smtClean="0"/>
          </a:p>
          <a:p>
            <a:pPr algn="just" eaLnBrk="1" hangingPunct="1">
              <a:spcAft>
                <a:spcPts val="600"/>
              </a:spcAft>
            </a:pPr>
            <a:endParaRPr lang="pl-PL" altLang="pl-PL" sz="1800" smtClean="0"/>
          </a:p>
          <a:p>
            <a:pPr eaLnBrk="1" hangingPunct="1">
              <a:buFont typeface="Arial" pitchFamily="34" charset="0"/>
              <a:buNone/>
            </a:pPr>
            <a:endParaRPr lang="pl-PL" altLang="pl-PL" sz="1800" smtClean="0"/>
          </a:p>
          <a:p>
            <a:pPr eaLnBrk="1" hangingPunct="1">
              <a:buFont typeface="Arial" pitchFamily="34" charset="0"/>
              <a:buNone/>
            </a:pPr>
            <a:endParaRPr lang="pl-PL" altLang="pl-PL" sz="1800" smtClean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  </a:t>
            </a: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Negocjacje</a:t>
            </a:r>
          </a:p>
        </p:txBody>
      </p:sp>
      <p:sp>
        <p:nvSpPr>
          <p:cNvPr id="4" name="Prostokąt 3"/>
          <p:cNvSpPr/>
          <p:nvPr/>
        </p:nvSpPr>
        <p:spPr>
          <a:xfrm>
            <a:off x="611560" y="1052736"/>
            <a:ext cx="8208912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</a:rPr>
              <a:t>Prowadzone są </a:t>
            </a:r>
            <a:r>
              <a:rPr lang="pl-PL" b="1" dirty="0">
                <a:latin typeface="+mn-lt"/>
              </a:rPr>
              <a:t>przez pracowników IOK (IZ) </a:t>
            </a:r>
            <a:r>
              <a:rPr lang="mr-IN" b="1" dirty="0">
                <a:latin typeface="+mn-lt"/>
              </a:rPr>
              <a:t>–</a:t>
            </a:r>
            <a:r>
              <a:rPr lang="pl-PL" b="1" dirty="0">
                <a:latin typeface="+mn-lt"/>
              </a:rPr>
              <a:t> członków KOP</a:t>
            </a:r>
            <a:endParaRPr lang="pl-PL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</a:rPr>
              <a:t>Możliwość skierowania projektu do negocjacji wynika </a:t>
            </a:r>
            <a:r>
              <a:rPr lang="pl-PL" b="1" dirty="0">
                <a:latin typeface="+mn-lt"/>
              </a:rPr>
              <a:t>z definicji danego kryterium </a:t>
            </a:r>
            <a:r>
              <a:rPr lang="pl-PL" dirty="0">
                <a:latin typeface="+mn-lt"/>
              </a:rPr>
              <a:t>merytorycznego lub obligatoryjnego.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</a:endParaRPr>
          </a:p>
          <a:p>
            <a:pPr marL="0" lvl="6">
              <a:defRPr/>
            </a:pPr>
            <a:r>
              <a:rPr lang="pl-PL" b="1" dirty="0">
                <a:latin typeface="+mn-lt"/>
              </a:rPr>
              <a:t>Projekt może być skierowany do </a:t>
            </a:r>
            <a:r>
              <a:rPr lang="pl-PL" b="1" dirty="0" smtClean="0">
                <a:latin typeface="+mn-lt"/>
              </a:rPr>
              <a:t>etapu negocjacji</a:t>
            </a:r>
            <a:r>
              <a:rPr lang="pl-PL" b="1" dirty="0">
                <a:latin typeface="+mn-lt"/>
              </a:rPr>
              <a:t>, jeśli:</a:t>
            </a:r>
          </a:p>
          <a:p>
            <a:pPr marL="0" lvl="6">
              <a:buFont typeface="Wingdings" pitchFamily="2" charset="2"/>
              <a:buChar char="§"/>
              <a:defRPr/>
            </a:pPr>
            <a:r>
              <a:rPr lang="pl-PL" dirty="0">
                <a:latin typeface="+mn-lt"/>
              </a:rPr>
              <a:t> spełnił wszystkie kryteria wyboru projektów oceniane na wcześniejszych etapach oceny: formalnej, merytorycznej i strategicznej ZIT </a:t>
            </a:r>
            <a:r>
              <a:rPr lang="pl-PL" dirty="0" smtClean="0">
                <a:latin typeface="+mn-lt"/>
              </a:rPr>
              <a:t>(jeśli dotyczy),</a:t>
            </a:r>
            <a:endParaRPr lang="pl-PL" dirty="0">
              <a:latin typeface="+mn-lt"/>
            </a:endParaRPr>
          </a:p>
          <a:p>
            <a:pPr marL="0" lvl="6">
              <a:buFont typeface="Wingdings" pitchFamily="2" charset="2"/>
              <a:buChar char="§"/>
              <a:defRPr/>
            </a:pPr>
            <a:r>
              <a:rPr lang="pl-PL" dirty="0">
                <a:latin typeface="+mn-lt"/>
              </a:rPr>
              <a:t> </a:t>
            </a:r>
            <a:r>
              <a:rPr lang="pl-PL" dirty="0"/>
              <a:t> suma średniej z jego dwóch ocen przyznanych w ramach oceny merytorycznej</a:t>
            </a:r>
            <a:br>
              <a:rPr lang="pl-PL" dirty="0"/>
            </a:br>
            <a:r>
              <a:rPr lang="pl-PL" dirty="0"/>
              <a:t> i punktów przyznanych w ramach oceny strategicznej </a:t>
            </a:r>
            <a:r>
              <a:rPr lang="pl-PL" dirty="0" smtClean="0"/>
              <a:t>ZIT (jeśli dotyczy) </a:t>
            </a:r>
            <a:r>
              <a:rPr lang="pl-PL" dirty="0"/>
              <a:t>spełnia określone </a:t>
            </a:r>
            <a:r>
              <a:rPr lang="pl-PL" dirty="0" smtClean="0"/>
              <a:t>w </a:t>
            </a:r>
            <a:r>
              <a:rPr lang="pl-PL" dirty="0"/>
              <a:t>Regulaminie konkursu minimum punktowe </a:t>
            </a:r>
            <a:endParaRPr lang="pl-PL" b="1" dirty="0"/>
          </a:p>
          <a:p>
            <a:pPr marL="0" lvl="6">
              <a:defRPr/>
            </a:pPr>
            <a:r>
              <a:rPr lang="pl-PL" b="1" dirty="0"/>
              <a:t>Negocjacje obejmują wszystkie kwestie wskazane przez oceniających w kartach oceny oraz ewentualne dodatkowe kwestie wskazane przez przewodniczącego KOP </a:t>
            </a:r>
          </a:p>
          <a:p>
            <a:pPr marL="0" lvl="6">
              <a:defRPr/>
            </a:pPr>
            <a:endParaRPr lang="pl-PL" b="1" dirty="0">
              <a:solidFill>
                <a:srgbClr val="FF0000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latin typeface="+mn-lt"/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611560" y="5085184"/>
            <a:ext cx="7704856" cy="13681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6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b="1" dirty="0">
              <a:solidFill>
                <a:srgbClr val="C00000"/>
              </a:solidFill>
            </a:endParaRPr>
          </a:p>
          <a:p>
            <a:pPr marL="0" lvl="6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l-PL" b="1" dirty="0">
                <a:solidFill>
                  <a:srgbClr val="C00000"/>
                </a:solidFill>
              </a:rPr>
              <a:t>NOWOŚĆ</a:t>
            </a:r>
          </a:p>
          <a:p>
            <a:pPr marL="0" lvl="6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l-PL" b="1" dirty="0">
                <a:solidFill>
                  <a:schemeClr val="tx1"/>
                </a:solidFill>
                <a:latin typeface="Calibri" pitchFamily="34" charset="0"/>
              </a:rPr>
              <a:t>W ramach etapu negocjacji oceniane jest zerojedynkowe kryterium wyboru projektów w zakresie spełnienia warunków postawionych przez oceniających lub przewodniczącego KOP</a:t>
            </a:r>
          </a:p>
          <a:p>
            <a:pPr algn="ctr"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99087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endParaRPr lang="pl-PL" sz="18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  <a:p>
            <a:pPr algn="just" eaLnBrk="1" hangingPunct="1">
              <a:spcAft>
                <a:spcPts val="600"/>
              </a:spcAft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Ocena merytoryczna</a:t>
            </a:r>
          </a:p>
        </p:txBody>
      </p:sp>
      <p:sp>
        <p:nvSpPr>
          <p:cNvPr id="4" name="Prostokąt 3"/>
          <p:cNvSpPr/>
          <p:nvPr/>
        </p:nvSpPr>
        <p:spPr>
          <a:xfrm>
            <a:off x="250825" y="1052513"/>
            <a:ext cx="8713788" cy="44935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l-PL" sz="2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Negocjacje</a:t>
            </a:r>
          </a:p>
          <a:p>
            <a:pPr eaLnBrk="1" hangingPunct="1">
              <a:defRPr/>
            </a:pPr>
            <a:endParaRPr lang="pl-PL" dirty="0"/>
          </a:p>
          <a:p>
            <a:pPr eaLnBrk="1" hangingPunct="1">
              <a:defRPr/>
            </a:pPr>
            <a:r>
              <a:rPr lang="pl-PL" dirty="0"/>
              <a:t>Prowadzone są do </a:t>
            </a:r>
            <a:r>
              <a:rPr lang="pl-PL" b="1" dirty="0"/>
              <a:t>wyczerpania kwoty </a:t>
            </a:r>
            <a:r>
              <a:rPr lang="pl-PL" dirty="0"/>
              <a:t>przeznaczonej na dofinansowanie projektów </a:t>
            </a:r>
            <a:br>
              <a:rPr lang="pl-PL" dirty="0"/>
            </a:br>
            <a:r>
              <a:rPr lang="pl-PL" dirty="0"/>
              <a:t>w konkursie – poczynając od projektu, który </a:t>
            </a:r>
            <a:r>
              <a:rPr lang="pl-PL" dirty="0" smtClean="0"/>
              <a:t>uzyskał </a:t>
            </a:r>
            <a:r>
              <a:rPr lang="pl-PL" dirty="0"/>
              <a:t>najlepszą ocenę na etapie oceny merytorycznej i został skierowany do negocjacji.</a:t>
            </a:r>
          </a:p>
          <a:p>
            <a:pPr eaLnBrk="1" hangingPunct="1">
              <a:defRPr/>
            </a:pPr>
            <a:endParaRPr lang="pl-PL" b="1" dirty="0"/>
          </a:p>
          <a:p>
            <a:r>
              <a:rPr lang="pl-PL" dirty="0"/>
              <a:t>IOK </a:t>
            </a:r>
            <a:r>
              <a:rPr lang="pl-PL" dirty="0" smtClean="0"/>
              <a:t>przesyła w systemie </a:t>
            </a:r>
            <a:r>
              <a:rPr lang="pl-PL" dirty="0"/>
              <a:t>SOWA </a:t>
            </a:r>
            <a:r>
              <a:rPr lang="pl-PL" dirty="0" smtClean="0"/>
              <a:t>wiadomość wraz </a:t>
            </a:r>
            <a:r>
              <a:rPr lang="pl-PL" dirty="0"/>
              <a:t>ze skanem </a:t>
            </a:r>
            <a:r>
              <a:rPr lang="pl-PL" dirty="0" smtClean="0"/>
              <a:t>podpisanego </a:t>
            </a:r>
            <a:r>
              <a:rPr lang="pl-PL" dirty="0"/>
              <a:t>pisma </a:t>
            </a:r>
            <a:r>
              <a:rPr lang="pl-PL" dirty="0" smtClean="0"/>
              <a:t>zawierającego </a:t>
            </a:r>
            <a:r>
              <a:rPr lang="pl-PL" dirty="0"/>
              <a:t>stanowisko negocjacyjne KOP </a:t>
            </a:r>
            <a:r>
              <a:rPr lang="pl-PL" dirty="0" smtClean="0"/>
              <a:t>z kartami </a:t>
            </a:r>
            <a:r>
              <a:rPr lang="pl-PL" dirty="0"/>
              <a:t>oceny obu oceniających, przy zachowaniu zasady </a:t>
            </a:r>
            <a:r>
              <a:rPr lang="pl-PL" dirty="0" smtClean="0"/>
              <a:t>anonimowości wyłącznie </a:t>
            </a:r>
            <a:r>
              <a:rPr lang="pl-PL" dirty="0"/>
              <a:t>do wnioskodawców, których projekty skierowane zostały do </a:t>
            </a:r>
            <a:r>
              <a:rPr lang="pl-PL" dirty="0" smtClean="0"/>
              <a:t>etapu negocjacji </a:t>
            </a:r>
            <a:r>
              <a:rPr lang="pl-PL" dirty="0"/>
              <a:t>oraz umożliwią maksymalne wyczerpanie kwoty przeznaczonej na dofinansowanie projektów w </a:t>
            </a:r>
            <a:r>
              <a:rPr lang="pl-PL" dirty="0" smtClean="0"/>
              <a:t>konkursie.</a:t>
            </a:r>
            <a:endParaRPr lang="pl-PL" b="1" dirty="0"/>
          </a:p>
          <a:p>
            <a:pPr eaLnBrk="1" hangingPunct="1">
              <a:defRPr/>
            </a:pPr>
            <a:endParaRPr lang="pl-PL" dirty="0"/>
          </a:p>
          <a:p>
            <a:pPr eaLnBrk="1" hangingPunct="1">
              <a:defRPr/>
            </a:pPr>
            <a:r>
              <a:rPr lang="pl-PL" sz="1600" i="1" dirty="0"/>
              <a:t>IOK może negocjować z większą niż wynika to z dostępnej w danym momencie alokacji na konkurs liczbą wnioskodawców, których projekty oceniono warunkowo. „Kwotę przeznaczoną na dofinansowanie projektów” można również interpretować jako sumę pierwotnej alokacji na konkurs wskazanej w jego regulaminie oraz kwoty, o którą może ewentualnie zostać zwiększona ta alokacja</a:t>
            </a:r>
            <a:endParaRPr lang="pl-PL" sz="16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99087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endParaRPr lang="pl-PL" sz="18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Aft>
                <a:spcPts val="600"/>
              </a:spcAft>
              <a:buFont typeface="Arial" pitchFamily="34" charset="0"/>
              <a:buNone/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  <a:p>
            <a:pPr algn="just" eaLnBrk="1" hangingPunct="1">
              <a:spcAft>
                <a:spcPts val="600"/>
              </a:spcAft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pl-PL" sz="1800" dirty="0" smtClean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Negocjacje</a:t>
            </a:r>
          </a:p>
        </p:txBody>
      </p:sp>
      <p:sp>
        <p:nvSpPr>
          <p:cNvPr id="4" name="Prostokąt 3"/>
          <p:cNvSpPr/>
          <p:nvPr/>
        </p:nvSpPr>
        <p:spPr>
          <a:xfrm>
            <a:off x="611188" y="1052513"/>
            <a:ext cx="8208962" cy="22161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dirty="0"/>
          </a:p>
        </p:txBody>
      </p:sp>
      <p:sp>
        <p:nvSpPr>
          <p:cNvPr id="7" name="Prostokąt zaokrąglony 6"/>
          <p:cNvSpPr/>
          <p:nvPr/>
        </p:nvSpPr>
        <p:spPr>
          <a:xfrm>
            <a:off x="539552" y="1412776"/>
            <a:ext cx="8280920" cy="410445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b="1" dirty="0">
                <a:solidFill>
                  <a:srgbClr val="C00000"/>
                </a:solidFill>
              </a:rPr>
              <a:t>Wynik negatywny negocjacji</a:t>
            </a:r>
            <a:endParaRPr lang="pl-PL" b="1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l-PL" b="1" dirty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jeśli </a:t>
            </a:r>
            <a:r>
              <a:rPr lang="pl-PL" dirty="0" smtClean="0">
                <a:solidFill>
                  <a:schemeClr val="tx1"/>
                </a:solidFill>
              </a:rPr>
              <a:t>Wnioskodawca </a:t>
            </a:r>
            <a:r>
              <a:rPr lang="pl-PL" dirty="0">
                <a:solidFill>
                  <a:schemeClr val="tx1"/>
                </a:solidFill>
              </a:rPr>
              <a:t>nie wprowadza wskazanych przez oceniających lub przewodniczącego korekt lub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l-PL" dirty="0">
                <a:solidFill>
                  <a:schemeClr val="tx1"/>
                </a:solidFill>
              </a:rPr>
              <a:t> KOP nie uzyskała od </a:t>
            </a:r>
            <a:r>
              <a:rPr lang="pl-PL" dirty="0" smtClean="0">
                <a:solidFill>
                  <a:schemeClr val="tx1"/>
                </a:solidFill>
              </a:rPr>
              <a:t>Wnioskodawcy </a:t>
            </a:r>
            <a:r>
              <a:rPr lang="pl-PL" dirty="0">
                <a:solidFill>
                  <a:schemeClr val="tx1"/>
                </a:solidFill>
              </a:rPr>
              <a:t>uzasadnień dotyczących zapisów we wniosku, wskazanych przez oceniających lub przewodniczącego KOP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l-PL" dirty="0">
                <a:solidFill>
                  <a:schemeClr val="tx1"/>
                </a:solidFill>
              </a:rPr>
              <a:t> do wniosku zostaną wprowadzone inne zmiany niż wynikające z kart oceny lub uwag przewodniczącego KOP lub ustaleń wynikających z procesu negocjacji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pl-PL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pl-PL" b="1" dirty="0">
                <a:solidFill>
                  <a:srgbClr val="C00000"/>
                </a:solidFill>
              </a:rPr>
              <a:t>Niespełnienie zerojedynkowego kryterium w zakresie</a:t>
            </a:r>
          </a:p>
          <a:p>
            <a:pPr algn="ctr" eaLnBrk="1" hangingPunct="1">
              <a:defRPr/>
            </a:pPr>
            <a:r>
              <a:rPr lang="pl-PL" b="1" dirty="0">
                <a:solidFill>
                  <a:srgbClr val="C00000"/>
                </a:solidFill>
              </a:rPr>
              <a:t> spełnienia warunków postawionych przez KOP lub przewodniczącego KOP</a:t>
            </a:r>
          </a:p>
          <a:p>
            <a:pPr algn="ctr" eaLnBrk="1" hangingPunct="1">
              <a:defRPr/>
            </a:pPr>
            <a:endParaRPr lang="pl-PL" b="1" dirty="0">
              <a:solidFill>
                <a:srgbClr val="C00000"/>
              </a:solidFill>
            </a:endParaRPr>
          </a:p>
          <a:p>
            <a:pPr algn="ctr" eaLnBrk="1" hangingPunct="1">
              <a:defRPr/>
            </a:pPr>
            <a:r>
              <a:rPr lang="pl-PL" dirty="0">
                <a:solidFill>
                  <a:schemeClr val="tx1"/>
                </a:solidFill>
              </a:rPr>
              <a:t>oceny kryterium dokonuje 1 pracownik IOK (IZ) – członek KOP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Negocjacje</a:t>
            </a:r>
          </a:p>
        </p:txBody>
      </p:sp>
      <p:sp>
        <p:nvSpPr>
          <p:cNvPr id="4" name="Prostokąt 3"/>
          <p:cNvSpPr/>
          <p:nvPr/>
        </p:nvSpPr>
        <p:spPr>
          <a:xfrm>
            <a:off x="0" y="1052513"/>
            <a:ext cx="9144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l-PL" sz="20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Ocena kryterium spełnienia warunków postawionych przez KOP lub przewodniczącego KOP</a:t>
            </a: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sz="24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>
              <a:buNone/>
            </a:pPr>
            <a:endParaRPr lang="pl-PL" sz="1600" dirty="0" smtClean="0"/>
          </a:p>
          <a:p>
            <a:pPr marL="0" indent="0">
              <a:buNone/>
            </a:pPr>
            <a:r>
              <a:rPr lang="pl-PL" sz="1600" dirty="0" smtClean="0"/>
              <a:t>Czy negocjacje </a:t>
            </a:r>
            <a:r>
              <a:rPr lang="pl-PL" sz="1600" dirty="0"/>
              <a:t>zakończyły się wynikiem pozytywnym </a:t>
            </a:r>
            <a:r>
              <a:rPr lang="pl-PL" sz="1600" dirty="0" smtClean="0"/>
              <a:t>to znaczy </a:t>
            </a:r>
            <a:r>
              <a:rPr lang="pl-PL" sz="1600" dirty="0"/>
              <a:t>czy </a:t>
            </a:r>
            <a:r>
              <a:rPr lang="pl-PL" sz="1600" dirty="0" smtClean="0"/>
              <a:t>zostały udzielone </a:t>
            </a:r>
            <a:r>
              <a:rPr lang="pl-PL" sz="1600" dirty="0"/>
              <a:t>informacje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i </a:t>
            </a:r>
            <a:r>
              <a:rPr lang="pl-PL" sz="1600" dirty="0"/>
              <a:t>wyjaśnienia </a:t>
            </a:r>
            <a:r>
              <a:rPr lang="pl-PL" sz="1600" dirty="0" smtClean="0"/>
              <a:t>wymagane </a:t>
            </a:r>
            <a:r>
              <a:rPr lang="pl-PL" sz="1600" dirty="0"/>
              <a:t>podczas negocjacji lub spełnione zostały warunki </a:t>
            </a:r>
            <a:r>
              <a:rPr lang="pl-PL" sz="1600" dirty="0" smtClean="0"/>
              <a:t>określone </a:t>
            </a:r>
            <a:r>
              <a:rPr lang="pl-PL" sz="1600" dirty="0"/>
              <a:t>przez </a:t>
            </a:r>
            <a:r>
              <a:rPr lang="pl-PL" sz="1600" dirty="0" smtClean="0"/>
              <a:t>oceniających </a:t>
            </a:r>
            <a:r>
              <a:rPr lang="pl-PL" sz="1600" dirty="0"/>
              <a:t>lub przewodniczącego KOP </a:t>
            </a:r>
            <a:r>
              <a:rPr lang="pl-PL" sz="1600" dirty="0" smtClean="0"/>
              <a:t>podczas </a:t>
            </a:r>
            <a:r>
              <a:rPr lang="pl-PL" sz="1600" dirty="0"/>
              <a:t>negocjacji </a:t>
            </a:r>
            <a:r>
              <a:rPr lang="pl-PL" sz="1600" dirty="0" smtClean="0"/>
              <a:t>oraz </a:t>
            </a:r>
            <a:r>
              <a:rPr lang="pl-PL" sz="1600" dirty="0"/>
              <a:t>czy do </a:t>
            </a:r>
            <a:r>
              <a:rPr lang="pl-PL" sz="1600" dirty="0" smtClean="0"/>
              <a:t>projektu nie wprowadzono innych </a:t>
            </a:r>
            <a:r>
              <a:rPr lang="pl-PL" sz="1600" dirty="0"/>
              <a:t>nieuzgodnionych w ramach negocjacji </a:t>
            </a:r>
            <a:r>
              <a:rPr lang="pl-PL" sz="1600" dirty="0" smtClean="0"/>
              <a:t>zmian?</a:t>
            </a:r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r>
              <a:rPr lang="pl-PL" sz="1400" dirty="0"/>
              <a:t>Kryterium jest </a:t>
            </a:r>
            <a:r>
              <a:rPr lang="pl-PL" sz="1400" dirty="0" smtClean="0"/>
              <a:t>obligatoryjnie </a:t>
            </a:r>
            <a:r>
              <a:rPr lang="pl-PL" sz="1400" dirty="0"/>
              <a:t>stosowane jedynie w przypadku </a:t>
            </a:r>
            <a:r>
              <a:rPr lang="pl-PL" sz="1400" dirty="0" smtClean="0"/>
              <a:t>skierowania </a:t>
            </a:r>
            <a:r>
              <a:rPr lang="pl-PL" sz="1400" dirty="0"/>
              <a:t>projektu </a:t>
            </a:r>
            <a:r>
              <a:rPr lang="pl-PL" sz="1400" dirty="0" smtClean="0"/>
              <a:t>do </a:t>
            </a:r>
            <a:r>
              <a:rPr lang="pl-PL" sz="1400" dirty="0"/>
              <a:t>etapu negocjacji.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W </a:t>
            </a:r>
            <a:r>
              <a:rPr lang="pl-PL" sz="1400" dirty="0"/>
              <a:t>ramach kryterium nie ma możliwości poprawy/uzupełnienia wniosku. </a:t>
            </a:r>
            <a:r>
              <a:rPr lang="pl-PL" sz="1400" dirty="0" smtClean="0"/>
              <a:t>Ocena </a:t>
            </a:r>
            <a:r>
              <a:rPr lang="pl-PL" sz="1400" dirty="0"/>
              <a:t>polega </a:t>
            </a:r>
            <a:r>
              <a:rPr lang="pl-PL" sz="1400" dirty="0" smtClean="0"/>
              <a:t>na przypisaniu </a:t>
            </a:r>
            <a:r>
              <a:rPr lang="pl-PL" sz="1400" dirty="0"/>
              <a:t>wartości logicznej „tak” albo „nie”, albo </a:t>
            </a:r>
            <a:r>
              <a:rPr lang="pl-PL" sz="1400" dirty="0" smtClean="0"/>
              <a:t>stwierdzeniu</a:t>
            </a:r>
            <a:r>
              <a:rPr lang="pl-PL" sz="1400" dirty="0"/>
              <a:t>, że kryterium </a:t>
            </a:r>
            <a:r>
              <a:rPr lang="pl-PL" sz="1400" dirty="0" smtClean="0"/>
              <a:t>nie </a:t>
            </a:r>
            <a:r>
              <a:rPr lang="pl-PL" sz="1400" dirty="0"/>
              <a:t>dotyczy danego projektu (w przypadku </a:t>
            </a:r>
            <a:r>
              <a:rPr lang="pl-PL" sz="1400" dirty="0" smtClean="0"/>
              <a:t>projektów, których </a:t>
            </a:r>
            <a:r>
              <a:rPr lang="pl-PL" sz="1400" dirty="0"/>
              <a:t>nie skierowano do negocjacji</a:t>
            </a:r>
            <a:r>
              <a:rPr lang="pl-PL" sz="1400" dirty="0" smtClean="0"/>
              <a:t>). </a:t>
            </a:r>
          </a:p>
          <a:p>
            <a:pPr marL="0" indent="0">
              <a:buNone/>
            </a:pPr>
            <a:r>
              <a:rPr lang="pl-PL" sz="1400" dirty="0" smtClean="0"/>
              <a:t>Spełnienie </a:t>
            </a:r>
            <a:r>
              <a:rPr lang="pl-PL" sz="1400" dirty="0"/>
              <a:t>kryterium </a:t>
            </a:r>
            <a:r>
              <a:rPr lang="pl-PL" sz="1400" dirty="0" smtClean="0"/>
              <a:t>jest </a:t>
            </a:r>
            <a:r>
              <a:rPr lang="pl-PL" sz="1400" dirty="0"/>
              <a:t>konieczne do przyznania dofinansowania</a:t>
            </a:r>
            <a:r>
              <a:rPr lang="pl-PL" sz="1400" dirty="0" smtClean="0"/>
              <a:t>. </a:t>
            </a:r>
          </a:p>
          <a:p>
            <a:pPr marL="0" indent="0">
              <a:buNone/>
            </a:pPr>
            <a:r>
              <a:rPr lang="pl-PL" sz="1400" dirty="0" smtClean="0"/>
              <a:t>Ocena </a:t>
            </a:r>
            <a:r>
              <a:rPr lang="pl-PL" sz="1400" dirty="0"/>
              <a:t>spełniania kryterium obejmuje weryfikację: </a:t>
            </a:r>
            <a:endParaRPr lang="pl-PL" sz="1400" dirty="0" smtClean="0"/>
          </a:p>
          <a:p>
            <a:pPr marL="0" indent="0">
              <a:buNone/>
            </a:pPr>
            <a:r>
              <a:rPr lang="pl-PL" sz="1400" dirty="0" smtClean="0"/>
              <a:t>1</a:t>
            </a:r>
            <a:r>
              <a:rPr lang="pl-PL" sz="1400" dirty="0"/>
              <a:t>) Czy do wniosku zostały wprowadzone korekty </a:t>
            </a:r>
            <a:r>
              <a:rPr lang="pl-PL" sz="1400" dirty="0" smtClean="0"/>
              <a:t>wskazane </a:t>
            </a:r>
            <a:r>
              <a:rPr lang="pl-PL" sz="1400" dirty="0"/>
              <a:t>przez </a:t>
            </a:r>
            <a:r>
              <a:rPr lang="pl-PL" sz="1400" dirty="0" smtClean="0"/>
              <a:t>oceniających </a:t>
            </a:r>
            <a:r>
              <a:rPr lang="pl-PL" sz="1400" dirty="0"/>
              <a:t>w kartach oceny projektu lub przez przewodniczącego KOP </a:t>
            </a:r>
            <a:r>
              <a:rPr lang="pl-PL" sz="1400" dirty="0" smtClean="0"/>
              <a:t>lub inne </a:t>
            </a:r>
            <a:r>
              <a:rPr lang="pl-PL" sz="1400" dirty="0"/>
              <a:t>zmiany wynikające z ustaleń </a:t>
            </a:r>
            <a:r>
              <a:rPr lang="pl-PL" sz="1400" dirty="0" smtClean="0"/>
              <a:t>dokonanych </a:t>
            </a:r>
            <a:r>
              <a:rPr lang="pl-PL" sz="1400" dirty="0"/>
              <a:t>podczas negocjacji, </a:t>
            </a:r>
            <a:endParaRPr lang="pl-PL" sz="1400" dirty="0" smtClean="0"/>
          </a:p>
          <a:p>
            <a:pPr marL="0" indent="0">
              <a:buNone/>
            </a:pPr>
            <a:r>
              <a:rPr lang="pl-PL" sz="1400" dirty="0" smtClean="0"/>
              <a:t>2</a:t>
            </a:r>
            <a:r>
              <a:rPr lang="pl-PL" sz="1400" dirty="0"/>
              <a:t>) Czy KOP </a:t>
            </a:r>
            <a:r>
              <a:rPr lang="pl-PL" sz="1400" dirty="0" smtClean="0"/>
              <a:t>uzyskała od Wnioskodawcy/Beneficjenta informacje i </a:t>
            </a:r>
            <a:r>
              <a:rPr lang="pl-PL" sz="1400" dirty="0"/>
              <a:t>wyjaśnienia dotyczące określonych </a:t>
            </a:r>
            <a:r>
              <a:rPr lang="pl-PL" sz="1400" dirty="0" smtClean="0"/>
              <a:t>zapisów we </a:t>
            </a:r>
            <a:r>
              <a:rPr lang="pl-PL" sz="1400" dirty="0"/>
              <a:t>wniosku, </a:t>
            </a:r>
            <a:r>
              <a:rPr lang="pl-PL" sz="1400" dirty="0" smtClean="0"/>
              <a:t>wskazanych </a:t>
            </a:r>
            <a:r>
              <a:rPr lang="pl-PL" sz="1400" dirty="0"/>
              <a:t>przez oceniających w kartach oceny projektu lub przewodniczącego KOP</a:t>
            </a:r>
            <a:r>
              <a:rPr lang="pl-PL" sz="1400" dirty="0" smtClean="0"/>
              <a:t>,</a:t>
            </a:r>
          </a:p>
          <a:p>
            <a:pPr marL="0" indent="0">
              <a:buNone/>
            </a:pPr>
            <a:r>
              <a:rPr lang="pl-PL" sz="1400" dirty="0"/>
              <a:t>3) Czy do wniosku zostały wprowadzone inne zmiany niż wynikające z kart </a:t>
            </a:r>
            <a:r>
              <a:rPr lang="pl-PL" sz="1400" dirty="0" smtClean="0"/>
              <a:t>oceny </a:t>
            </a:r>
            <a:r>
              <a:rPr lang="pl-PL" sz="1400" dirty="0"/>
              <a:t>projektu lub uwag przewodniczącego KOP lub ustaleń wynikających </a:t>
            </a:r>
            <a:r>
              <a:rPr lang="pl-PL" sz="1400" dirty="0" smtClean="0"/>
              <a:t>z </a:t>
            </a:r>
            <a:r>
              <a:rPr lang="pl-PL" sz="1400" dirty="0"/>
              <a:t>procesu </a:t>
            </a:r>
            <a:r>
              <a:rPr lang="pl-PL" sz="1400" dirty="0" smtClean="0"/>
              <a:t>negocjacji. </a:t>
            </a:r>
          </a:p>
          <a:p>
            <a:pPr marL="0" indent="0">
              <a:buNone/>
            </a:pPr>
            <a:r>
              <a:rPr lang="pl-PL" sz="1400" dirty="0" smtClean="0"/>
              <a:t>Udzielenie </a:t>
            </a:r>
            <a:r>
              <a:rPr lang="pl-PL" sz="1400" dirty="0"/>
              <a:t>odpowiedzi: „</a:t>
            </a:r>
            <a:r>
              <a:rPr lang="pl-PL" sz="1400" dirty="0" smtClean="0"/>
              <a:t>TAK” na </a:t>
            </a:r>
            <a:r>
              <a:rPr lang="pl-PL" sz="1400" dirty="0"/>
              <a:t>pytanie nr 1 i 2 oraz odpowiedzi „NIE” </a:t>
            </a:r>
            <a:r>
              <a:rPr lang="pl-PL" sz="1400" dirty="0" smtClean="0"/>
              <a:t>na </a:t>
            </a:r>
            <a:r>
              <a:rPr lang="pl-PL" sz="1400" dirty="0"/>
              <a:t>pyt nr 3 oznacza spełnienie kryterium.</a:t>
            </a:r>
          </a:p>
          <a:p>
            <a:pPr marL="0" indent="0">
              <a:buNone/>
            </a:pPr>
            <a:endParaRPr lang="pl-PL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Generator EFS - SOWA</a:t>
            </a:r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251520" y="1124744"/>
            <a:ext cx="8712968" cy="28083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400" dirty="0">
                <a:solidFill>
                  <a:schemeClr val="tx1"/>
                </a:solidFill>
              </a:rPr>
              <a:t>Wnioski o dofinansowanie w ramach Regionalnego Programu Operacyjnego Województwa Dolnośląskiego 2014-2020 </a:t>
            </a:r>
            <a:r>
              <a:rPr lang="pl-PL" sz="2400" dirty="0" smtClean="0">
                <a:solidFill>
                  <a:schemeClr val="tx1"/>
                </a:solidFill>
              </a:rPr>
              <a:t>należy </a:t>
            </a:r>
            <a:r>
              <a:rPr lang="pl-PL" sz="2400" dirty="0">
                <a:solidFill>
                  <a:schemeClr val="tx1"/>
                </a:solidFill>
              </a:rPr>
              <a:t>wypełnić i złożyć poprzez narzędzie informatyczne o nazwie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800" b="1" dirty="0">
                <a:solidFill>
                  <a:schemeClr val="tx1"/>
                </a:solidFill>
              </a:rPr>
              <a:t>System Obsługi Wniosków Aplikacyjnych EFS (SOWA)</a:t>
            </a:r>
          </a:p>
          <a:p>
            <a:pPr algn="ctr">
              <a:defRPr/>
            </a:pPr>
            <a:r>
              <a:rPr lang="pl-PL" sz="2400" dirty="0" smtClean="0">
                <a:solidFill>
                  <a:schemeClr val="tx1"/>
                </a:solidFill>
              </a:rPr>
              <a:t>(</a:t>
            </a:r>
            <a:r>
              <a:rPr lang="pl-PL" sz="2400" dirty="0">
                <a:solidFill>
                  <a:schemeClr val="tx1"/>
                </a:solidFill>
              </a:rPr>
              <a:t>brak konieczności składania wersji papierowej do IOK)</a:t>
            </a:r>
          </a:p>
          <a:p>
            <a:pPr algn="ctr">
              <a:defRPr/>
            </a:pPr>
            <a:r>
              <a:rPr lang="pl-PL" sz="3200" b="1" i="1" dirty="0">
                <a:solidFill>
                  <a:srgbClr val="C00000"/>
                </a:solidFill>
              </a:rPr>
              <a:t>www.generator-efs.dolnyslask.pl</a:t>
            </a:r>
            <a:endParaRPr lang="pl-PL" sz="3200" i="1" dirty="0">
              <a:solidFill>
                <a:srgbClr val="C00000"/>
              </a:solidFill>
            </a:endParaRPr>
          </a:p>
        </p:txBody>
      </p:sp>
      <p:pic>
        <p:nvPicPr>
          <p:cNvPr id="717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55650" y="3933825"/>
            <a:ext cx="7848600" cy="2517775"/>
          </a:xfrm>
          <a:noFill/>
        </p:spPr>
      </p:pic>
    </p:spTree>
    <p:extLst>
      <p:ext uri="{BB962C8B-B14F-4D97-AF65-F5344CB8AC3E}">
        <p14:creationId xmlns:p14="http://schemas.microsoft.com/office/powerpoint/2010/main" val="62915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ole tekstowe 9"/>
          <p:cNvSpPr txBox="1">
            <a:spLocks noChangeArrowheads="1"/>
          </p:cNvSpPr>
          <p:nvPr/>
        </p:nvSpPr>
        <p:spPr bwMode="auto">
          <a:xfrm>
            <a:off x="2484438" y="5805488"/>
            <a:ext cx="431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1500" b="1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8538" y="908050"/>
            <a:ext cx="56880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2988" y="4797425"/>
            <a:ext cx="23526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363" y="4797425"/>
            <a:ext cx="37433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Tytuł 6"/>
          <p:cNvSpPr txBox="1">
            <a:spLocks/>
          </p:cNvSpPr>
          <p:nvPr/>
        </p:nvSpPr>
        <p:spPr>
          <a:xfrm>
            <a:off x="0" y="-171400"/>
            <a:ext cx="9144000" cy="1440160"/>
          </a:xfrm>
          <a:prstGeom prst="rect">
            <a:avLst/>
          </a:prstGeom>
          <a:ln>
            <a:noFill/>
          </a:ln>
        </p:spPr>
        <p:txBody>
          <a:bodyPr anchor="ctr"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Ostateczna i </a:t>
            </a:r>
            <a:r>
              <a:rPr lang="pl-PL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wiążąca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ocena projektu</a:t>
            </a:r>
            <a:endParaRPr lang="pl-PL" sz="3200" b="1" i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598827713"/>
              </p:ext>
            </p:extLst>
          </p:nvPr>
        </p:nvGraphicFramePr>
        <p:xfrm>
          <a:off x="0" y="1124744"/>
          <a:ext cx="91440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Prostokąt zaokrąglony 13"/>
          <p:cNvSpPr/>
          <p:nvPr/>
        </p:nvSpPr>
        <p:spPr>
          <a:xfrm>
            <a:off x="107504" y="5013176"/>
            <a:ext cx="8928992" cy="151216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tx1"/>
                </a:solidFill>
              </a:rPr>
              <a:t>Dofinansowanie może otrzymać jedynie projekt, który spełnia wszystkie kryteria obligatoryjne oraz otrzymał </a:t>
            </a:r>
            <a:r>
              <a:rPr lang="pl-PL" sz="2000" b="1" dirty="0">
                <a:solidFill>
                  <a:srgbClr val="C00000"/>
                </a:solidFill>
              </a:rPr>
              <a:t>co najmniej </a:t>
            </a:r>
            <a:r>
              <a:rPr lang="pl-PL" sz="2000" b="1" dirty="0" smtClean="0">
                <a:solidFill>
                  <a:srgbClr val="C00000"/>
                </a:solidFill>
              </a:rPr>
              <a:t>60 </a:t>
            </a:r>
            <a:r>
              <a:rPr lang="pl-PL" sz="2000" b="1" dirty="0">
                <a:solidFill>
                  <a:srgbClr val="C00000"/>
                </a:solidFill>
              </a:rPr>
              <a:t>punktów ogółem oraz </a:t>
            </a:r>
            <a:r>
              <a:rPr lang="pl-PL" sz="2000" b="1" dirty="0" smtClean="0">
                <a:solidFill>
                  <a:srgbClr val="C00000"/>
                </a:solidFill>
              </a:rPr>
              <a:t>60</a:t>
            </a:r>
            <a:r>
              <a:rPr lang="pl-PL" sz="2000" b="1" dirty="0">
                <a:solidFill>
                  <a:srgbClr val="C00000"/>
                </a:solidFill>
              </a:rPr>
              <a:t>% punktów                         </a:t>
            </a:r>
            <a:r>
              <a:rPr lang="pl-PL" dirty="0">
                <a:solidFill>
                  <a:schemeClr val="tx1"/>
                </a:solidFill>
              </a:rPr>
              <a:t>w każdej części oceny merytorycznej wyliczonych na podstawie średniej arytmetycznej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z ocen dwóch oceniających oraz którego negocjacje, jeśli były prowadzone, zakończyły się wynikiem pozytywnym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ole tekstowe 9"/>
          <p:cNvSpPr txBox="1">
            <a:spLocks noChangeArrowheads="1"/>
          </p:cNvSpPr>
          <p:nvPr/>
        </p:nvSpPr>
        <p:spPr bwMode="auto">
          <a:xfrm>
            <a:off x="2484438" y="5805488"/>
            <a:ext cx="431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1500" b="1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8538" y="908050"/>
            <a:ext cx="56880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2988" y="4797425"/>
            <a:ext cx="23526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363" y="4797425"/>
            <a:ext cx="37433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Tytuł 6"/>
          <p:cNvSpPr txBox="1">
            <a:spLocks/>
          </p:cNvSpPr>
          <p:nvPr/>
        </p:nvSpPr>
        <p:spPr>
          <a:xfrm>
            <a:off x="0" y="-171400"/>
            <a:ext cx="9144000" cy="1440160"/>
          </a:xfrm>
          <a:prstGeom prst="rect">
            <a:avLst/>
          </a:prstGeom>
          <a:ln>
            <a:noFill/>
          </a:ln>
        </p:spPr>
        <p:txBody>
          <a:bodyPr anchor="ctr"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Ostateczna i </a:t>
            </a:r>
            <a:r>
              <a:rPr lang="pl-PL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wiążąca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32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ocena projektu - ZIT</a:t>
            </a:r>
            <a:endParaRPr lang="pl-PL" sz="3200" b="1" i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707071216"/>
              </p:ext>
            </p:extLst>
          </p:nvPr>
        </p:nvGraphicFramePr>
        <p:xfrm>
          <a:off x="0" y="1124744"/>
          <a:ext cx="91440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Prostokąt zaokrąglony 13"/>
          <p:cNvSpPr/>
          <p:nvPr/>
        </p:nvSpPr>
        <p:spPr>
          <a:xfrm>
            <a:off x="107504" y="5013176"/>
            <a:ext cx="8928992" cy="151216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tx1"/>
                </a:solidFill>
              </a:rPr>
              <a:t>Dofinansowanie może otrzymać jedynie projekt, który spełnia wszystkie kryteria obligatoryjne oraz otrzymał </a:t>
            </a:r>
            <a:r>
              <a:rPr lang="pl-PL" sz="2000" b="1" dirty="0">
                <a:solidFill>
                  <a:srgbClr val="C00000"/>
                </a:solidFill>
              </a:rPr>
              <a:t>co najmniej 50 punktów ogółem oraz 50% punktów                         </a:t>
            </a:r>
            <a:r>
              <a:rPr lang="pl-PL" dirty="0">
                <a:solidFill>
                  <a:schemeClr val="tx1"/>
                </a:solidFill>
              </a:rPr>
              <a:t>w każdej części oceny merytorycznej wyliczonych na podstawie średniej arytmetycznej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z ocen dwóch oceniających oraz którego negocjacje, jeśli były prowadzone, zakończyły się wynikiem pozytywnym</a:t>
            </a:r>
          </a:p>
        </p:txBody>
      </p:sp>
    </p:spTree>
    <p:extLst>
      <p:ext uri="{BB962C8B-B14F-4D97-AF65-F5344CB8AC3E}">
        <p14:creationId xmlns:p14="http://schemas.microsoft.com/office/powerpoint/2010/main" val="2247981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ole tekstowe 9"/>
          <p:cNvSpPr txBox="1">
            <a:spLocks noChangeArrowheads="1"/>
          </p:cNvSpPr>
          <p:nvPr/>
        </p:nvSpPr>
        <p:spPr bwMode="auto">
          <a:xfrm>
            <a:off x="2484438" y="5805488"/>
            <a:ext cx="431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altLang="pl-PL" sz="1500" b="1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8538" y="908050"/>
            <a:ext cx="56880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pl-PL" altLang="pl-PL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363" y="4797425"/>
            <a:ext cx="37433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pl-PL" alt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875" y="0"/>
            <a:ext cx="4895850" cy="914400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pPr eaLnBrk="1" hangingPunct="1">
              <a:defRPr/>
            </a:pPr>
            <a:endParaRPr lang="pl-PL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5670339" y="1693216"/>
            <a:ext cx="3420888" cy="17937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</a:rPr>
              <a:t>Rozstrzygnięcie konkursu</a:t>
            </a:r>
            <a:endParaRPr lang="pl-PL" sz="3200" dirty="0">
              <a:solidFill>
                <a:srgbClr val="C105B8"/>
              </a:solidFill>
            </a:endParaRPr>
          </a:p>
        </p:txBody>
      </p:sp>
      <p:sp>
        <p:nvSpPr>
          <p:cNvPr id="16" name="Równa się 15"/>
          <p:cNvSpPr/>
          <p:nvPr/>
        </p:nvSpPr>
        <p:spPr>
          <a:xfrm>
            <a:off x="4751735" y="2246651"/>
            <a:ext cx="918604" cy="734339"/>
          </a:xfrm>
          <a:prstGeom prst="mathEqual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srgbClr val="339933"/>
              </a:solidFill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71381" y="1413906"/>
            <a:ext cx="4536338" cy="27351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b="1" dirty="0">
              <a:ln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defRPr/>
            </a:pPr>
            <a:r>
              <a:rPr lang="pl-PL" sz="2000" b="1" dirty="0">
                <a:ln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Zatwierdzenie listy wszystkich ocenionych projektów przez </a:t>
            </a:r>
          </a:p>
          <a:p>
            <a:pPr algn="ctr">
              <a:defRPr/>
            </a:pPr>
            <a:r>
              <a:rPr lang="pl-PL" sz="2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Zarząd Województwa Dolnośląskiego</a:t>
            </a:r>
            <a:r>
              <a:rPr lang="pl-PL" sz="2000" b="1" dirty="0">
                <a:ln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l-PL" sz="2000" b="1" dirty="0" smtClean="0">
              <a:ln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defRPr/>
            </a:pPr>
            <a:r>
              <a:rPr lang="pl-PL" sz="2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lub</a:t>
            </a:r>
          </a:p>
          <a:p>
            <a:pPr algn="ctr">
              <a:defRPr/>
            </a:pPr>
            <a:r>
              <a:rPr lang="pl-PL" sz="2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Zarząd Województwa </a:t>
            </a:r>
            <a:r>
              <a:rPr lang="pl-PL" sz="2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Dolnośląskiego;</a:t>
            </a:r>
            <a:r>
              <a:rPr lang="pl-PL" sz="2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pl-PL" sz="2000" b="1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przez Prezydenta Wrocławia;</a:t>
            </a:r>
          </a:p>
          <a:p>
            <a:pPr algn="ctr">
              <a:defRPr/>
            </a:pPr>
            <a:r>
              <a:rPr lang="pl-PL" sz="2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p</a:t>
            </a:r>
            <a:r>
              <a:rPr lang="pl-PL" sz="2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rzez Prezydenta Miasta Wałbrzycha.</a:t>
            </a:r>
            <a:endParaRPr lang="pl-PL" sz="20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  <a:defRPr/>
            </a:pPr>
            <a:endParaRPr lang="pl-PL" b="1" dirty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  <a:p>
            <a:pPr algn="ctr">
              <a:defRPr/>
            </a:pPr>
            <a:endParaRPr lang="pl-PL" b="1" dirty="0">
              <a:ln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Prostokąt 19"/>
          <p:cNvSpPr>
            <a:spLocks noChangeArrowheads="1"/>
          </p:cNvSpPr>
          <p:nvPr/>
        </p:nvSpPr>
        <p:spPr bwMode="auto">
          <a:xfrm>
            <a:off x="2015716" y="4576119"/>
            <a:ext cx="5256584" cy="206210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600" b="1" dirty="0" smtClean="0">
                <a:hlinkClick r:id="rId3"/>
              </a:rPr>
              <a:t>www.rpo.dolnyslask.pl</a:t>
            </a:r>
            <a:r>
              <a:rPr lang="pl-PL" sz="1600" b="1" dirty="0" smtClean="0"/>
              <a:t> </a:t>
            </a:r>
            <a:r>
              <a:rPr lang="pl-PL" sz="1600" b="1" dirty="0"/>
              <a:t>+ strona </a:t>
            </a:r>
            <a:r>
              <a:rPr lang="pl-PL" sz="1600" b="1" dirty="0" smtClean="0"/>
              <a:t>ZIT (jeśli dotyczy)</a:t>
            </a:r>
            <a:endParaRPr lang="pl-PL" sz="1600" b="1" dirty="0"/>
          </a:p>
          <a:p>
            <a:pPr algn="ctr">
              <a:defRPr/>
            </a:pPr>
            <a:endParaRPr lang="pl-PL" sz="1600" b="1" dirty="0"/>
          </a:p>
          <a:p>
            <a:pPr algn="ctr">
              <a:defRPr/>
            </a:pPr>
            <a:endParaRPr lang="pl-PL" sz="1600" b="1" dirty="0"/>
          </a:p>
          <a:p>
            <a:pPr algn="ctr">
              <a:defRPr/>
            </a:pPr>
            <a:r>
              <a:rPr lang="pl-PL" sz="1600" b="1" dirty="0">
                <a:latin typeface="+mn-lt"/>
              </a:rPr>
              <a:t>Lista projektów, które uzyskały wymaganą liczbę punktów, </a:t>
            </a:r>
            <a:br>
              <a:rPr lang="pl-PL" sz="1600" b="1" dirty="0">
                <a:latin typeface="+mn-lt"/>
              </a:rPr>
            </a:br>
            <a:r>
              <a:rPr lang="pl-PL" sz="1600" b="1" dirty="0">
                <a:latin typeface="+mn-lt"/>
              </a:rPr>
              <a:t>z wyróżnieniem projektów wybranych do dofinansowania - nie później niż 7 dni od dnia rozstrzygnięcia konkursu </a:t>
            </a:r>
            <a:r>
              <a:rPr lang="pl-PL" sz="1600" b="1" dirty="0" smtClean="0">
                <a:latin typeface="+mn-lt"/>
              </a:rPr>
              <a:t/>
            </a:r>
            <a:br>
              <a:rPr lang="pl-PL" sz="1600" b="1" dirty="0" smtClean="0">
                <a:latin typeface="+mn-lt"/>
              </a:rPr>
            </a:br>
            <a:r>
              <a:rPr lang="pl-PL" sz="1600" b="1" dirty="0" smtClean="0">
                <a:latin typeface="+mn-lt"/>
              </a:rPr>
              <a:t>+ </a:t>
            </a:r>
            <a:r>
              <a:rPr lang="pl-PL" sz="1600" b="1" dirty="0">
                <a:latin typeface="+mn-lt"/>
              </a:rPr>
              <a:t>pismo z wynikami oceny (przysługuje protest)</a:t>
            </a:r>
          </a:p>
          <a:p>
            <a:pPr algn="ctr">
              <a:defRPr/>
            </a:pPr>
            <a:endParaRPr lang="pl-PL" sz="1600" b="1" dirty="0"/>
          </a:p>
        </p:txBody>
      </p:sp>
      <p:sp>
        <p:nvSpPr>
          <p:cNvPr id="19" name="Strzałka w dół 18"/>
          <p:cNvSpPr/>
          <p:nvPr/>
        </p:nvSpPr>
        <p:spPr>
          <a:xfrm>
            <a:off x="4607719" y="5013772"/>
            <a:ext cx="144016" cy="288032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Najczęściej pojawiające się błędy </a:t>
            </a: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i </a:t>
            </a: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wskazówki, </a:t>
            </a:r>
            <a:endParaRPr lang="pl-PL" sz="4800" b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jak </a:t>
            </a:r>
            <a:r>
              <a:rPr lang="pl-PL" sz="4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ich uniknąć</a:t>
            </a:r>
          </a:p>
        </p:txBody>
      </p:sp>
    </p:spTree>
    <p:extLst>
      <p:ext uri="{BB962C8B-B14F-4D97-AF65-F5344CB8AC3E}">
        <p14:creationId xmlns:p14="http://schemas.microsoft.com/office/powerpoint/2010/main" val="383905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183224" y="908720"/>
            <a:ext cx="47079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pl-PL" sz="3200" b="1" dirty="0" smtClean="0">
                <a:ln>
                  <a:solidFill>
                    <a:prstClr val="black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Obowiązujące  dokumenty</a:t>
            </a:r>
            <a:endParaRPr lang="pl-PL" sz="3200" dirty="0">
              <a:solidFill>
                <a:srgbClr val="0070C0"/>
              </a:solidFill>
            </a:endParaRPr>
          </a:p>
        </p:txBody>
      </p:sp>
      <p:sp>
        <p:nvSpPr>
          <p:cNvPr id="6" name="Prostokąt 7"/>
          <p:cNvSpPr>
            <a:spLocks noChangeArrowheads="1"/>
          </p:cNvSpPr>
          <p:nvPr/>
        </p:nvSpPr>
        <p:spPr bwMode="auto">
          <a:xfrm>
            <a:off x="323528" y="1988840"/>
            <a:ext cx="8489255" cy="393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>
              <a:spcBef>
                <a:spcPct val="0"/>
              </a:spcBef>
              <a:buFont typeface="Wingdings" pitchFamily="2" charset="2"/>
              <a:buChar char="§"/>
            </a:pPr>
            <a:r>
              <a:rPr lang="pl-PL" altLang="pl-PL" sz="1800" b="1" dirty="0" smtClean="0"/>
              <a:t>Regulamin konkursu – działanie 10.4 </a:t>
            </a:r>
            <a:r>
              <a:rPr lang="pl-PL" altLang="pl-PL" sz="1800" dirty="0" smtClean="0"/>
              <a:t>z załącznikami, które </a:t>
            </a:r>
            <a:r>
              <a:rPr lang="pl-PL" sz="1800" dirty="0" smtClean="0"/>
              <a:t>zawierają </a:t>
            </a:r>
            <a:r>
              <a:rPr lang="pl-PL" sz="1800" dirty="0"/>
              <a:t>wykaz kluczowych warunków, jakie musi spełnić wniosek, aby otrzymać </a:t>
            </a:r>
            <a:r>
              <a:rPr lang="pl-PL" sz="1800" dirty="0" smtClean="0"/>
              <a:t>dofinansowanie m.in.:</a:t>
            </a:r>
            <a:endParaRPr lang="pl-PL" sz="1800" dirty="0"/>
          </a:p>
          <a:p>
            <a:pPr marL="1028700" lvl="1">
              <a:spcBef>
                <a:spcPct val="0"/>
              </a:spcBef>
            </a:pPr>
            <a:r>
              <a:rPr lang="pl-PL" sz="1600" dirty="0" smtClean="0"/>
              <a:t>Załącznik nr 1: Wyciąg </a:t>
            </a:r>
            <a:r>
              <a:rPr lang="pl-PL" sz="1600" dirty="0"/>
              <a:t>z Kryteriów wyboru </a:t>
            </a:r>
            <a:r>
              <a:rPr lang="pl-PL" sz="1600" dirty="0" smtClean="0"/>
              <a:t>projektów, </a:t>
            </a:r>
          </a:p>
          <a:p>
            <a:pPr marL="1028700" lvl="1">
              <a:spcBef>
                <a:spcPct val="0"/>
              </a:spcBef>
            </a:pPr>
            <a:r>
              <a:rPr lang="pl-PL" sz="1600" dirty="0" smtClean="0"/>
              <a:t>Załącznik nr 2: Lista wskaźników na poziomie projektu</a:t>
            </a:r>
          </a:p>
          <a:p>
            <a:pPr marL="1028700" lvl="1">
              <a:spcBef>
                <a:spcPct val="0"/>
              </a:spcBef>
            </a:pPr>
            <a:r>
              <a:rPr lang="pl-PL" altLang="pl-PL" sz="1600" dirty="0" smtClean="0"/>
              <a:t>Załącznik nr 4: Standardy </a:t>
            </a:r>
            <a:r>
              <a:rPr lang="pl-PL" altLang="pl-PL" sz="1600" dirty="0"/>
              <a:t>realizacji wybranych form wsparcia w ramach Działania </a:t>
            </a:r>
            <a:r>
              <a:rPr lang="pl-PL" altLang="pl-PL" sz="1600" dirty="0" smtClean="0"/>
              <a:t>10.4</a:t>
            </a:r>
            <a:r>
              <a:rPr lang="pl-PL" altLang="pl-PL" sz="1400" dirty="0" smtClean="0"/>
              <a:t>. </a:t>
            </a:r>
            <a:endParaRPr lang="pl-PL" altLang="pl-PL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1800" dirty="0"/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pl-PL" altLang="pl-PL" sz="1800" b="1" dirty="0" smtClean="0"/>
              <a:t>  Instrukcja wypełniania wniosku o dofinansowanie projektu w ramach RPO WD 2014-               2020 </a:t>
            </a:r>
            <a:r>
              <a:rPr lang="pl-PL" altLang="pl-PL" sz="1800" dirty="0" smtClean="0"/>
              <a:t>– wersja 1.4</a:t>
            </a:r>
          </a:p>
          <a:p>
            <a:pPr>
              <a:spcBef>
                <a:spcPct val="0"/>
              </a:spcBef>
              <a:buNone/>
            </a:pPr>
            <a:endParaRPr lang="pl-PL" altLang="pl-PL" sz="1800" dirty="0" smtClean="0"/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r>
              <a:rPr lang="pl-PL" altLang="pl-PL" sz="1800" dirty="0" smtClean="0"/>
              <a:t> obowiązujące wytyczne</a:t>
            </a:r>
            <a:endParaRPr lang="pl-PL" altLang="pl-PL" sz="1800" dirty="0"/>
          </a:p>
          <a:p>
            <a:pPr marL="285750" indent="-285750">
              <a:spcBef>
                <a:spcPct val="0"/>
              </a:spcBef>
            </a:pPr>
            <a:endParaRPr lang="pl-PL" altLang="pl-PL" sz="1800" dirty="0" smtClean="0"/>
          </a:p>
          <a:p>
            <a:pPr>
              <a:spcBef>
                <a:spcPct val="0"/>
              </a:spcBef>
              <a:buNone/>
            </a:pPr>
            <a:endParaRPr lang="pl-PL" altLang="pl-PL" sz="1800" dirty="0"/>
          </a:p>
          <a:p>
            <a:pPr>
              <a:spcBef>
                <a:spcPct val="0"/>
              </a:spcBef>
              <a:buNone/>
            </a:pPr>
            <a:endParaRPr lang="pl-PL" altLang="pl-PL" sz="1800" dirty="0"/>
          </a:p>
        </p:txBody>
      </p:sp>
      <p:sp>
        <p:nvSpPr>
          <p:cNvPr id="8" name="Prostokąt 7"/>
          <p:cNvSpPr/>
          <p:nvPr/>
        </p:nvSpPr>
        <p:spPr>
          <a:xfrm>
            <a:off x="189414" y="5878961"/>
            <a:ext cx="8757481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800" b="1" i="1" dirty="0" err="1" smtClean="0">
                <a:solidFill>
                  <a:srgbClr val="C00000"/>
                </a:solidFill>
                <a:hlinkClick r:id="rId3"/>
              </a:rPr>
              <a:t>www.rpo.dolnyslask.pl</a:t>
            </a:r>
            <a:endParaRPr lang="pl-PL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44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ymbol zastępczy zawartości 3"/>
          <p:cNvSpPr txBox="1">
            <a:spLocks/>
          </p:cNvSpPr>
          <p:nvPr/>
        </p:nvSpPr>
        <p:spPr bwMode="auto">
          <a:xfrm>
            <a:off x="611560" y="1268760"/>
            <a:ext cx="8229600" cy="273630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r>
              <a:rPr lang="pl-PL" sz="2400" dirty="0">
                <a:solidFill>
                  <a:schemeClr val="accent1">
                    <a:lumMod val="75000"/>
                  </a:schemeClr>
                </a:solidFill>
              </a:rPr>
              <a:t>Błędy </a:t>
            </a: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</a:rPr>
              <a:t>skutkujące odrzuceniem wniosku na etapie oceny formalnej w zakresie: </a:t>
            </a:r>
            <a:endParaRPr lang="pl-PL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rgbClr val="C00000"/>
              </a:buClr>
              <a:defRPr/>
            </a:pP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</a:rPr>
              <a:t>	kryteriów </a:t>
            </a:r>
            <a:r>
              <a:rPr lang="pl-PL" sz="2400" dirty="0">
                <a:solidFill>
                  <a:schemeClr val="accent1">
                    <a:lumMod val="75000"/>
                  </a:schemeClr>
                </a:solidFill>
              </a:rPr>
              <a:t>formalnych  </a:t>
            </a:r>
          </a:p>
          <a:p>
            <a:pPr>
              <a:buClr>
                <a:srgbClr val="C00000"/>
              </a:buClr>
              <a:defRPr/>
            </a:pP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</a:rPr>
              <a:t>	kryteriów dostępu</a:t>
            </a:r>
            <a:endParaRPr lang="pl-PL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ymbol zastępczy zawartości 3"/>
          <p:cNvSpPr txBox="1">
            <a:spLocks/>
          </p:cNvSpPr>
          <p:nvPr/>
        </p:nvSpPr>
        <p:spPr bwMode="auto">
          <a:xfrm>
            <a:off x="611560" y="4541987"/>
            <a:ext cx="8229600" cy="191561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pl-PL" sz="2400" i="1" dirty="0" smtClean="0">
                <a:solidFill>
                  <a:srgbClr val="008000"/>
                </a:solidFill>
              </a:rPr>
              <a:t>Nowość – o ile wskazano w danym kryterium:</a:t>
            </a:r>
            <a:r>
              <a:rPr lang="pl-PL" sz="2400" i="1" dirty="0" smtClean="0">
                <a:solidFill>
                  <a:srgbClr val="339933"/>
                </a:solidFill>
              </a:rPr>
              <a:t> </a:t>
            </a:r>
            <a:endParaRPr lang="pl-PL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IOK 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dopuszcza możliwość 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jednokrotnego skierowania 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projektu do </a:t>
            </a:r>
          </a:p>
          <a:p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poprawy/uzupełnienia w 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zakresie skutkującym 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jego spełnieniem. 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Niespełnienie kryterium 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po 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wezwaniu 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do 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uzupełnienia/poprawy wniosku 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skutkuje 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jego odrzuceniem.</a:t>
            </a:r>
            <a:endParaRPr lang="pl-PL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1187624" y="2679404"/>
            <a:ext cx="504056" cy="288032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Mnożenie 7"/>
          <p:cNvSpPr/>
          <p:nvPr/>
        </p:nvSpPr>
        <p:spPr>
          <a:xfrm>
            <a:off x="1187624" y="3076871"/>
            <a:ext cx="504056" cy="288032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23528" y="1954437"/>
            <a:ext cx="8496944" cy="259228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 smtClean="0">
                <a:solidFill>
                  <a:schemeClr val="tx1"/>
                </a:solidFill>
              </a:rPr>
              <a:t>	W </a:t>
            </a:r>
            <a:r>
              <a:rPr lang="pl-PL" dirty="0">
                <a:solidFill>
                  <a:schemeClr val="tx1"/>
                </a:solidFill>
              </a:rPr>
              <a:t>projekcie, w którym wartość wkładu publicznego (środków publicznych) nie przekracza 100 000 EUR zastosowano kwoty ryczałtowe, </a:t>
            </a:r>
            <a:r>
              <a:rPr lang="pl-PL" dirty="0" smtClean="0">
                <a:solidFill>
                  <a:schemeClr val="tx1"/>
                </a:solidFill>
              </a:rPr>
              <a:t>o których mowa 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w </a:t>
            </a:r>
            <a:r>
              <a:rPr lang="pl-PL" dirty="0">
                <a:solidFill>
                  <a:schemeClr val="tx1"/>
                </a:solidFill>
              </a:rPr>
              <a:t>Wytycznych </a:t>
            </a:r>
            <a:r>
              <a:rPr lang="pl-PL" dirty="0" smtClean="0">
                <a:solidFill>
                  <a:schemeClr val="tx1"/>
                </a:solidFill>
              </a:rPr>
              <a:t>w zakresie </a:t>
            </a:r>
            <a:r>
              <a:rPr lang="pl-PL" dirty="0">
                <a:solidFill>
                  <a:schemeClr val="tx1"/>
                </a:solidFill>
              </a:rPr>
              <a:t>kwalifikowalności  wydatków </a:t>
            </a:r>
            <a:r>
              <a:rPr lang="pl-PL" dirty="0" smtClean="0">
                <a:solidFill>
                  <a:schemeClr val="tx1"/>
                </a:solidFill>
              </a:rPr>
              <a:t>w </a:t>
            </a:r>
            <a:r>
              <a:rPr lang="pl-PL" dirty="0">
                <a:solidFill>
                  <a:schemeClr val="tx1"/>
                </a:solidFill>
              </a:rPr>
              <a:t>zakresie </a:t>
            </a:r>
            <a:r>
              <a:rPr lang="pl-PL" dirty="0" smtClean="0">
                <a:solidFill>
                  <a:schemeClr val="tx1"/>
                </a:solidFill>
              </a:rPr>
              <a:t>Europejskiego Funduszu  </a:t>
            </a:r>
            <a:r>
              <a:rPr lang="pl-PL" dirty="0">
                <a:solidFill>
                  <a:schemeClr val="tx1"/>
                </a:solidFill>
              </a:rPr>
              <a:t>Rozwoju </a:t>
            </a:r>
            <a:r>
              <a:rPr lang="pl-PL" dirty="0" smtClean="0">
                <a:solidFill>
                  <a:schemeClr val="tx1"/>
                </a:solidFill>
              </a:rPr>
              <a:t>Regionalnego</a:t>
            </a:r>
            <a:r>
              <a:rPr lang="pl-PL" dirty="0">
                <a:solidFill>
                  <a:schemeClr val="tx1"/>
                </a:solidFill>
              </a:rPr>
              <a:t>, </a:t>
            </a:r>
            <a:r>
              <a:rPr lang="pl-PL" dirty="0" smtClean="0">
                <a:solidFill>
                  <a:schemeClr val="tx1"/>
                </a:solidFill>
              </a:rPr>
              <a:t>Europejskiego Funduszu </a:t>
            </a:r>
            <a:r>
              <a:rPr lang="pl-PL" dirty="0">
                <a:solidFill>
                  <a:schemeClr val="tx1"/>
                </a:solidFill>
              </a:rPr>
              <a:t>Społecznego oraz Funduszu Spójności na lata 2014-2020. W sytuacjach określonych w </a:t>
            </a:r>
            <a:r>
              <a:rPr lang="pl-PL" dirty="0" smtClean="0">
                <a:solidFill>
                  <a:schemeClr val="tx1"/>
                </a:solidFill>
              </a:rPr>
              <a:t>Regulaminie </a:t>
            </a:r>
            <a:r>
              <a:rPr lang="pl-PL" dirty="0">
                <a:solidFill>
                  <a:schemeClr val="tx1"/>
                </a:solidFill>
              </a:rPr>
              <a:t>konkursu </a:t>
            </a:r>
            <a:r>
              <a:rPr lang="pl-PL" dirty="0" smtClean="0">
                <a:solidFill>
                  <a:schemeClr val="tx1"/>
                </a:solidFill>
              </a:rPr>
              <a:t>zastosowano </a:t>
            </a:r>
            <a:r>
              <a:rPr lang="pl-PL" dirty="0">
                <a:solidFill>
                  <a:schemeClr val="tx1"/>
                </a:solidFill>
              </a:rPr>
              <a:t>pozostałe </a:t>
            </a:r>
            <a:r>
              <a:rPr lang="pl-PL" dirty="0" smtClean="0">
                <a:solidFill>
                  <a:schemeClr val="tx1"/>
                </a:solidFill>
              </a:rPr>
              <a:t>uproszczone metody rozliczania wydatków</a:t>
            </a:r>
            <a:r>
              <a:rPr lang="pl-PL" dirty="0">
                <a:solidFill>
                  <a:schemeClr val="tx1"/>
                </a:solidFill>
              </a:rPr>
              <a:t>, </a:t>
            </a:r>
            <a:r>
              <a:rPr lang="pl-PL" dirty="0" smtClean="0">
                <a:solidFill>
                  <a:schemeClr val="tx1"/>
                </a:solidFill>
              </a:rPr>
              <a:t>o </a:t>
            </a:r>
            <a:r>
              <a:rPr lang="pl-PL" dirty="0">
                <a:solidFill>
                  <a:schemeClr val="tx1"/>
                </a:solidFill>
              </a:rPr>
              <a:t>których mowa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w </a:t>
            </a:r>
            <a:r>
              <a:rPr lang="pl-PL" dirty="0">
                <a:solidFill>
                  <a:schemeClr val="tx1"/>
                </a:solidFill>
              </a:rPr>
              <a:t>Wytycznych w zakresie kwalifikowalności wydatków </a:t>
            </a:r>
            <a:r>
              <a:rPr lang="pl-PL" dirty="0" smtClean="0">
                <a:solidFill>
                  <a:schemeClr val="tx1"/>
                </a:solidFill>
              </a:rPr>
              <a:t>w </a:t>
            </a:r>
            <a:r>
              <a:rPr lang="pl-PL" dirty="0">
                <a:solidFill>
                  <a:schemeClr val="tx1"/>
                </a:solidFill>
              </a:rPr>
              <a:t>zakresie </a:t>
            </a:r>
            <a:r>
              <a:rPr lang="pl-PL" dirty="0" smtClean="0">
                <a:solidFill>
                  <a:schemeClr val="tx1"/>
                </a:solidFill>
              </a:rPr>
              <a:t>Europejskiego  </a:t>
            </a:r>
            <a:r>
              <a:rPr lang="pl-PL" dirty="0">
                <a:solidFill>
                  <a:schemeClr val="tx1"/>
                </a:solidFill>
              </a:rPr>
              <a:t>Funduszu </a:t>
            </a:r>
            <a:r>
              <a:rPr lang="pl-PL" dirty="0" smtClean="0">
                <a:solidFill>
                  <a:schemeClr val="tx1"/>
                </a:solidFill>
              </a:rPr>
              <a:t>Rozwoju </a:t>
            </a:r>
            <a:r>
              <a:rPr lang="pl-PL" dirty="0">
                <a:solidFill>
                  <a:schemeClr val="tx1"/>
                </a:solidFill>
              </a:rPr>
              <a:t>Regionalnego, </a:t>
            </a:r>
            <a:r>
              <a:rPr lang="pl-PL" dirty="0" smtClean="0">
                <a:solidFill>
                  <a:schemeClr val="tx1"/>
                </a:solidFill>
              </a:rPr>
              <a:t>Europejskiego Funduszu Społecznego oraz </a:t>
            </a:r>
            <a:r>
              <a:rPr lang="pl-PL" dirty="0">
                <a:solidFill>
                  <a:schemeClr val="tx1"/>
                </a:solidFill>
              </a:rPr>
              <a:t>Funduszu Spójności na lata 2014-2020.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496944" cy="504056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/>
            </a:r>
            <a:b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KRYTERIUM </a:t>
            </a: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UPROSZCZONYCH METOD ROZLICZANIA WYDATKÓW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323528" y="4630201"/>
            <a:ext cx="8496944" cy="1921279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8" name="Mnożenie 7"/>
          <p:cNvSpPr/>
          <p:nvPr/>
        </p:nvSpPr>
        <p:spPr>
          <a:xfrm>
            <a:off x="683568" y="1943889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503548" y="4797154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/>
              <a:t>Równowartość 100 000 euro jest podana w Regulaminie </a:t>
            </a:r>
            <a:r>
              <a:rPr lang="pl-PL" dirty="0" smtClean="0"/>
              <a:t>konkursu. Należy </a:t>
            </a:r>
            <a:r>
              <a:rPr lang="pl-PL" dirty="0"/>
              <a:t>uzupełnić punkty we </a:t>
            </a:r>
            <a:r>
              <a:rPr lang="pl-PL" dirty="0" smtClean="0"/>
              <a:t>wniosku, </a:t>
            </a:r>
            <a:r>
              <a:rPr lang="pl-PL" dirty="0"/>
              <a:t>m.in.: 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dirty="0"/>
              <a:t>3.1.2 wskaźniki (wskaźniki projektowe)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dirty="0"/>
              <a:t>4.1 zadania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dirty="0" smtClean="0"/>
              <a:t>4.2 </a:t>
            </a:r>
            <a:r>
              <a:rPr lang="pl-PL" dirty="0"/>
              <a:t>kwoty ryczałtowe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dirty="0"/>
              <a:t>7.11 uzasadnienie</a:t>
            </a:r>
          </a:p>
        </p:txBody>
      </p:sp>
    </p:spTree>
    <p:extLst>
      <p:ext uri="{BB962C8B-B14F-4D97-AF65-F5344CB8AC3E}">
        <p14:creationId xmlns:p14="http://schemas.microsoft.com/office/powerpoint/2010/main" val="189423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23528" y="1712775"/>
            <a:ext cx="8496944" cy="864096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 smtClean="0">
                <a:solidFill>
                  <a:schemeClr val="tx1"/>
                </a:solidFill>
              </a:rPr>
              <a:t>	Brak oświadczenia o prowadzeniu biura projektu na terenie Dolnego Śląska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	w sytuacji, gdy Wnioskodawca jest spoza Dolnego Śląska.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4056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KRYTERIUM BIURA PROJEKTU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323528" y="3284984"/>
            <a:ext cx="8496944" cy="2952328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Siedziba lub biuro projektu musi znajdować się na terenie województwa dolnośląskiego </a:t>
            </a:r>
          </a:p>
          <a:p>
            <a:pPr>
              <a:buClr>
                <a:srgbClr val="008000"/>
              </a:buClr>
              <a:buSzPct val="200000"/>
            </a:pPr>
            <a:endParaRPr lang="pl-PL" dirty="0" smtClean="0">
              <a:solidFill>
                <a:srgbClr val="008000"/>
              </a:solidFill>
            </a:endParaRPr>
          </a:p>
          <a:p>
            <a:pPr marL="0" indent="0" algn="ctr">
              <a:buNone/>
            </a:pPr>
            <a:r>
              <a:rPr lang="pl-PL" dirty="0" smtClean="0">
                <a:solidFill>
                  <a:srgbClr val="008000"/>
                </a:solidFill>
              </a:rPr>
              <a:t>siedziba Wnioskodawcy na terenie woj. dolnośląskiego (pkt 2.8) lub </a:t>
            </a:r>
          </a:p>
          <a:p>
            <a:pPr marL="0" indent="0" algn="ctr">
              <a:buNone/>
            </a:pPr>
            <a:r>
              <a:rPr lang="pl-PL" dirty="0" smtClean="0">
                <a:solidFill>
                  <a:srgbClr val="008000"/>
                </a:solidFill>
              </a:rPr>
              <a:t>oświadczenie dot. prowadzenia biura projektu na terenie województwa</a:t>
            </a:r>
          </a:p>
          <a:p>
            <a:pPr marL="0" indent="0" algn="ctr">
              <a:buNone/>
            </a:pPr>
            <a:r>
              <a:rPr lang="pl-PL" dirty="0">
                <a:solidFill>
                  <a:srgbClr val="008000"/>
                </a:solidFill>
              </a:rPr>
              <a:t>=</a:t>
            </a:r>
            <a:r>
              <a:rPr lang="pl-PL" dirty="0" smtClean="0">
                <a:solidFill>
                  <a:srgbClr val="008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pl-PL" u="sng" dirty="0" smtClean="0">
                <a:solidFill>
                  <a:srgbClr val="008000"/>
                </a:solidFill>
              </a:rPr>
              <a:t>spełnienie kryterium</a:t>
            </a:r>
          </a:p>
          <a:p>
            <a:pPr marL="0" indent="0" algn="ctr">
              <a:buNone/>
            </a:pPr>
            <a:endParaRPr lang="pl-PL" u="sng" dirty="0" smtClean="0">
              <a:solidFill>
                <a:srgbClr val="008000"/>
              </a:solidFill>
            </a:endParaRPr>
          </a:p>
        </p:txBody>
      </p:sp>
      <p:sp>
        <p:nvSpPr>
          <p:cNvPr id="3" name="Mnożenie 2"/>
          <p:cNvSpPr/>
          <p:nvPr/>
        </p:nvSpPr>
        <p:spPr>
          <a:xfrm>
            <a:off x="539552" y="1844824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081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WYBÓR PARTNERA W PROJEKCIE - ZMIANY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endParaRPr lang="pl-PL" sz="2400" dirty="0" smtClean="0"/>
          </a:p>
          <a:p>
            <a:pPr marL="268288" lvl="1" indent="0">
              <a:buNone/>
            </a:pPr>
            <a:r>
              <a:rPr lang="pl-PL" sz="2400" dirty="0" smtClean="0"/>
              <a:t> 		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1916832"/>
            <a:ext cx="8136904" cy="3744414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339933"/>
              </a:buClr>
              <a:buSzPct val="200000"/>
            </a:pPr>
            <a:r>
              <a:rPr lang="pl-PL" sz="2400" b="1" dirty="0" smtClean="0">
                <a:solidFill>
                  <a:schemeClr val="tx1"/>
                </a:solidFill>
              </a:rPr>
              <a:t>W </a:t>
            </a:r>
            <a:r>
              <a:rPr lang="pl-PL" sz="2400" b="1" dirty="0">
                <a:solidFill>
                  <a:schemeClr val="tx1"/>
                </a:solidFill>
              </a:rPr>
              <a:t>przypadku </a:t>
            </a:r>
            <a:r>
              <a:rPr lang="pl-PL" sz="2400" b="1" dirty="0" smtClean="0">
                <a:solidFill>
                  <a:schemeClr val="tx1"/>
                </a:solidFill>
              </a:rPr>
              <a:t>każdego partnerstwa wybór partnerów do </a:t>
            </a:r>
            <a:r>
              <a:rPr lang="pl-PL" sz="2400" b="1" dirty="0">
                <a:solidFill>
                  <a:schemeClr val="tx1"/>
                </a:solidFill>
              </a:rPr>
              <a:t>projektu </a:t>
            </a:r>
            <a:r>
              <a:rPr lang="pl-PL" sz="2400" b="1" dirty="0" smtClean="0">
                <a:solidFill>
                  <a:schemeClr val="tx1"/>
                </a:solidFill>
              </a:rPr>
              <a:t>musi </a:t>
            </a:r>
            <a:r>
              <a:rPr lang="pl-PL" sz="2400" b="1" dirty="0">
                <a:solidFill>
                  <a:schemeClr val="tx1"/>
                </a:solidFill>
              </a:rPr>
              <a:t>nastąpić </a:t>
            </a:r>
            <a:r>
              <a:rPr lang="pl-PL" sz="2400" b="1" dirty="0" smtClean="0">
                <a:solidFill>
                  <a:schemeClr val="tx1"/>
                </a:solidFill>
              </a:rPr>
              <a:t>przed złożeniem </a:t>
            </a:r>
            <a:r>
              <a:rPr lang="pl-PL" sz="2400" b="1" dirty="0">
                <a:solidFill>
                  <a:schemeClr val="tx1"/>
                </a:solidFill>
              </a:rPr>
              <a:t>wniosku </a:t>
            </a:r>
            <a:r>
              <a:rPr lang="pl-PL" sz="2400" b="1" dirty="0" smtClean="0">
                <a:solidFill>
                  <a:schemeClr val="tx1"/>
                </a:solidFill>
              </a:rPr>
              <a:t/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o dofinansowanie.</a:t>
            </a:r>
          </a:p>
          <a:p>
            <a:pPr>
              <a:buClr>
                <a:srgbClr val="339933"/>
              </a:buClr>
              <a:buSzPct val="200000"/>
            </a:pPr>
            <a:endParaRPr lang="pl-PL" sz="2400" b="1" dirty="0" smtClean="0">
              <a:solidFill>
                <a:schemeClr val="tx1"/>
              </a:solidFill>
            </a:endParaRPr>
          </a:p>
          <a:p>
            <a:pPr>
              <a:buClr>
                <a:srgbClr val="339933"/>
              </a:buClr>
              <a:buSzPct val="200000"/>
            </a:pPr>
            <a:r>
              <a:rPr lang="pl-PL" sz="2400" b="1" dirty="0" smtClean="0">
                <a:solidFill>
                  <a:schemeClr val="tx1"/>
                </a:solidFill>
              </a:rPr>
              <a:t>Kryterium będzie weryfikowane na podstawie zapisów wniosku o dofinansowanie oraz dokumentów załączonych do wniosku.</a:t>
            </a:r>
          </a:p>
        </p:txBody>
      </p:sp>
    </p:spTree>
    <p:extLst>
      <p:ext uri="{BB962C8B-B14F-4D97-AF65-F5344CB8AC3E}">
        <p14:creationId xmlns:p14="http://schemas.microsoft.com/office/powerpoint/2010/main" val="26715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WYBÓR PARTNERA W PROJEKCIE - ZMIANY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endParaRPr lang="pl-PL" sz="2400" dirty="0" smtClean="0"/>
          </a:p>
          <a:p>
            <a:pPr marL="268288" lvl="1" indent="0">
              <a:buNone/>
            </a:pPr>
            <a:r>
              <a:rPr lang="pl-PL" sz="2400" dirty="0" smtClean="0"/>
              <a:t> 	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484784"/>
            <a:ext cx="8136904" cy="115212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t" hangingPunct="1">
              <a:defRPr/>
            </a:pPr>
            <a:r>
              <a:rPr lang="pl-PL" dirty="0" smtClean="0">
                <a:solidFill>
                  <a:schemeClr val="tx1"/>
                </a:solidFill>
              </a:rPr>
              <a:t>	Brak przedstawienia wymaganych i wystarczających dokumentów dotyczących wyboru Partnera projektu jako załączników na etapie podpisywania umowy</a:t>
            </a:r>
            <a:endParaRPr lang="pl-PL" sz="1600" i="1" dirty="0" smtClean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endParaRPr lang="pl-PL" dirty="0" smtClean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467544" y="2780929"/>
            <a:ext cx="8136904" cy="3744414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339933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2000" dirty="0" smtClean="0">
                <a:solidFill>
                  <a:schemeClr val="tx1"/>
                </a:solidFill>
              </a:rPr>
              <a:t>Minimalny </a:t>
            </a:r>
            <a:r>
              <a:rPr lang="pl-PL" sz="2000" dirty="0">
                <a:solidFill>
                  <a:schemeClr val="tx1"/>
                </a:solidFill>
              </a:rPr>
              <a:t>zakres </a:t>
            </a:r>
            <a:r>
              <a:rPr lang="pl-PL" sz="2000" dirty="0" smtClean="0">
                <a:solidFill>
                  <a:schemeClr val="tx1"/>
                </a:solidFill>
              </a:rPr>
              <a:t>informacji</a:t>
            </a:r>
            <a:r>
              <a:rPr lang="pl-PL" sz="2000" dirty="0">
                <a:solidFill>
                  <a:schemeClr val="tx1"/>
                </a:solidFill>
              </a:rPr>
              <a:t>, </a:t>
            </a:r>
            <a:r>
              <a:rPr lang="pl-PL" sz="2000" dirty="0" smtClean="0">
                <a:solidFill>
                  <a:schemeClr val="tx1"/>
                </a:solidFill>
              </a:rPr>
              <a:t>który powinien zawierać dokument  potwierdzający prawidłowość dokonania wyboru partnerów:</a:t>
            </a:r>
            <a:endParaRPr lang="pl-PL" sz="2000" dirty="0">
              <a:solidFill>
                <a:schemeClr val="tx1"/>
              </a:solidFill>
            </a:endParaRPr>
          </a:p>
          <a:p>
            <a:r>
              <a:rPr lang="pl-PL" sz="2000" dirty="0" smtClean="0">
                <a:solidFill>
                  <a:schemeClr val="tx1"/>
                </a:solidFill>
              </a:rPr>
              <a:t>       - data </a:t>
            </a:r>
            <a:r>
              <a:rPr lang="pl-PL" sz="2000" dirty="0">
                <a:solidFill>
                  <a:schemeClr val="tx1"/>
                </a:solidFill>
              </a:rPr>
              <a:t>sporządzenia/podpisania dokumentu</a:t>
            </a:r>
            <a:r>
              <a:rPr lang="pl-PL" sz="2000" dirty="0" smtClean="0">
                <a:solidFill>
                  <a:schemeClr val="tx1"/>
                </a:solidFill>
              </a:rPr>
              <a:t>;</a:t>
            </a:r>
            <a:endParaRPr lang="pl-PL" sz="2000" dirty="0">
              <a:solidFill>
                <a:schemeClr val="tx1"/>
              </a:solidFill>
            </a:endParaRPr>
          </a:p>
          <a:p>
            <a:r>
              <a:rPr lang="pl-PL" sz="2000" dirty="0" smtClean="0">
                <a:solidFill>
                  <a:schemeClr val="tx1"/>
                </a:solidFill>
              </a:rPr>
              <a:t>       - wskazanie </a:t>
            </a:r>
            <a:r>
              <a:rPr lang="pl-PL" sz="2000" dirty="0">
                <a:solidFill>
                  <a:schemeClr val="tx1"/>
                </a:solidFill>
              </a:rPr>
              <a:t>stron (podmiotów), które oświadczają chęć </a:t>
            </a:r>
            <a:r>
              <a:rPr lang="pl-PL" sz="2000" dirty="0" smtClean="0">
                <a:solidFill>
                  <a:schemeClr val="tx1"/>
                </a:solidFill>
              </a:rPr>
              <a:t>wspólnej  realizacji </a:t>
            </a:r>
            <a:r>
              <a:rPr lang="pl-PL" sz="2000" dirty="0">
                <a:solidFill>
                  <a:schemeClr val="tx1"/>
                </a:solidFill>
              </a:rPr>
              <a:t>projektu </a:t>
            </a:r>
            <a:r>
              <a:rPr lang="pl-PL" sz="2000" dirty="0" smtClean="0">
                <a:solidFill>
                  <a:schemeClr val="tx1"/>
                </a:solidFill>
              </a:rPr>
              <a:t>;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       z wyróżnieniem Partnera Wiodącego;</a:t>
            </a:r>
            <a:endParaRPr lang="pl-PL" sz="2000" dirty="0">
              <a:solidFill>
                <a:schemeClr val="tx1"/>
              </a:solidFill>
            </a:endParaRPr>
          </a:p>
          <a:p>
            <a:r>
              <a:rPr lang="pl-PL" sz="2000" dirty="0" smtClean="0">
                <a:solidFill>
                  <a:schemeClr val="tx1"/>
                </a:solidFill>
              </a:rPr>
              <a:t>       - tytuł </a:t>
            </a:r>
            <a:r>
              <a:rPr lang="pl-PL" sz="2000" dirty="0">
                <a:solidFill>
                  <a:schemeClr val="tx1"/>
                </a:solidFill>
              </a:rPr>
              <a:t>projektu, który strony zdecydowały się realizować wspólnie;</a:t>
            </a:r>
          </a:p>
          <a:p>
            <a:r>
              <a:rPr lang="pl-PL" sz="2000" dirty="0" smtClean="0">
                <a:solidFill>
                  <a:schemeClr val="tx1"/>
                </a:solidFill>
              </a:rPr>
              <a:t>       - oświadczenie </a:t>
            </a:r>
            <a:r>
              <a:rPr lang="pl-PL" sz="2000" dirty="0">
                <a:solidFill>
                  <a:schemeClr val="tx1"/>
                </a:solidFill>
              </a:rPr>
              <a:t>o </a:t>
            </a:r>
            <a:r>
              <a:rPr lang="pl-PL" sz="2000" dirty="0" smtClean="0">
                <a:solidFill>
                  <a:schemeClr val="tx1"/>
                </a:solidFill>
              </a:rPr>
              <a:t>chęci </a:t>
            </a:r>
            <a:r>
              <a:rPr lang="pl-PL" sz="2000" dirty="0">
                <a:solidFill>
                  <a:schemeClr val="tx1"/>
                </a:solidFill>
              </a:rPr>
              <a:t>wspólnej realizacji przedmiotowego projektu;</a:t>
            </a:r>
          </a:p>
          <a:p>
            <a:r>
              <a:rPr lang="pl-PL" sz="2000" dirty="0" smtClean="0">
                <a:solidFill>
                  <a:schemeClr val="tx1"/>
                </a:solidFill>
              </a:rPr>
              <a:t>       - podpisy </a:t>
            </a:r>
            <a:r>
              <a:rPr lang="pl-PL" sz="2000" dirty="0">
                <a:solidFill>
                  <a:schemeClr val="tx1"/>
                </a:solidFill>
              </a:rPr>
              <a:t>wszystkich stron partnerstwa.</a:t>
            </a:r>
          </a:p>
          <a:p>
            <a:r>
              <a:rPr lang="pl-PL" sz="2000" dirty="0" smtClean="0">
                <a:solidFill>
                  <a:schemeClr val="tx1"/>
                </a:solidFill>
              </a:rPr>
              <a:t>       Dokument </a:t>
            </a:r>
            <a:r>
              <a:rPr lang="pl-PL" sz="2000" dirty="0">
                <a:solidFill>
                  <a:schemeClr val="tx1"/>
                </a:solidFill>
              </a:rPr>
              <a:t>może mieć </a:t>
            </a:r>
            <a:r>
              <a:rPr lang="pl-PL" sz="2000" dirty="0" smtClean="0">
                <a:solidFill>
                  <a:schemeClr val="tx1"/>
                </a:solidFill>
              </a:rPr>
              <a:t>formę np</a:t>
            </a:r>
            <a:r>
              <a:rPr lang="pl-PL" sz="2000" dirty="0">
                <a:solidFill>
                  <a:schemeClr val="tx1"/>
                </a:solidFill>
              </a:rPr>
              <a:t>. listu </a:t>
            </a:r>
            <a:r>
              <a:rPr lang="pl-PL" sz="2000" dirty="0" smtClean="0">
                <a:solidFill>
                  <a:schemeClr val="tx1"/>
                </a:solidFill>
              </a:rPr>
              <a:t>intencyjnego, </a:t>
            </a:r>
            <a:r>
              <a:rPr lang="pl-PL" sz="2000" dirty="0">
                <a:solidFill>
                  <a:schemeClr val="tx1"/>
                </a:solidFill>
              </a:rPr>
              <a:t>oświadczenia. </a:t>
            </a: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611560" y="1489645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15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Obraz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260350"/>
            <a:ext cx="43561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zaokrąglony 6"/>
          <p:cNvSpPr/>
          <p:nvPr/>
        </p:nvSpPr>
        <p:spPr>
          <a:xfrm>
            <a:off x="719448" y="1196752"/>
            <a:ext cx="8136904" cy="518457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charset="0"/>
              <a:buNone/>
              <a:defRPr/>
            </a:pPr>
            <a:r>
              <a:rPr lang="pl-PL" sz="3600" b="1" dirty="0">
                <a:solidFill>
                  <a:schemeClr val="tx1"/>
                </a:solidFill>
              </a:rPr>
              <a:t>SOWA:</a:t>
            </a:r>
          </a:p>
          <a:p>
            <a:pPr algn="ctr">
              <a:buFont typeface="Arial" charset="0"/>
              <a:buNone/>
              <a:defRPr/>
            </a:pPr>
            <a:r>
              <a:rPr lang="pl-PL" dirty="0">
                <a:solidFill>
                  <a:schemeClr val="tx1"/>
                </a:solidFill>
              </a:rPr>
              <a:t>• </a:t>
            </a:r>
            <a:r>
              <a:rPr lang="pl-PL" sz="2400" dirty="0">
                <a:solidFill>
                  <a:schemeClr val="tx1"/>
                </a:solidFill>
              </a:rPr>
              <a:t>przygotowanie i złożenie wniosku o dofinansowanie projektu do Instytucji Organizującej Konkurs (wyłącznie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 generatorze, bez wymogu składania wersji papierowej 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z odręcznymi podpisami</a:t>
            </a:r>
            <a:r>
              <a:rPr lang="pl-PL" sz="2400" dirty="0" smtClean="0">
                <a:solidFill>
                  <a:schemeClr val="tx1"/>
                </a:solidFill>
              </a:rPr>
              <a:t>);</a:t>
            </a:r>
          </a:p>
          <a:p>
            <a:pPr algn="ctr">
              <a:buFont typeface="Arial" charset="0"/>
              <a:buNone/>
              <a:defRPr/>
            </a:pPr>
            <a:endParaRPr lang="pl-PL" sz="2400" dirty="0">
              <a:solidFill>
                <a:schemeClr val="tx1"/>
              </a:solidFill>
            </a:endParaRPr>
          </a:p>
          <a:p>
            <a:pPr algn="ctr">
              <a:buFont typeface="Arial" charset="0"/>
              <a:buNone/>
              <a:defRPr/>
            </a:pPr>
            <a:r>
              <a:rPr lang="pl-PL" sz="2400" dirty="0">
                <a:solidFill>
                  <a:schemeClr val="tx1"/>
                </a:solidFill>
              </a:rPr>
              <a:t>• organizacja, przechowywanie i zarządzanie dokumentami projektu;</a:t>
            </a:r>
          </a:p>
          <a:p>
            <a:pPr algn="ctr">
              <a:buFont typeface="Arial" charset="0"/>
              <a:buNone/>
              <a:defRPr/>
            </a:pPr>
            <a:endParaRPr lang="pl-PL" sz="2400" dirty="0">
              <a:solidFill>
                <a:schemeClr val="tx1"/>
              </a:solidFill>
            </a:endParaRPr>
          </a:p>
          <a:p>
            <a:pPr algn="ctr">
              <a:buFont typeface="Arial" charset="0"/>
              <a:buNone/>
              <a:defRPr/>
            </a:pPr>
            <a:r>
              <a:rPr lang="pl-PL" sz="2400" dirty="0">
                <a:solidFill>
                  <a:schemeClr val="tx1"/>
                </a:solidFill>
              </a:rPr>
              <a:t>• zarządzanie użytkownikami biorącymi udział w realizacji projektów;</a:t>
            </a:r>
          </a:p>
          <a:p>
            <a:pPr algn="ctr">
              <a:buFont typeface="Arial" charset="0"/>
              <a:buNone/>
              <a:defRPr/>
            </a:pPr>
            <a:endParaRPr lang="pl-PL" sz="2400" dirty="0">
              <a:solidFill>
                <a:schemeClr val="tx1"/>
              </a:solidFill>
            </a:endParaRPr>
          </a:p>
          <a:p>
            <a:pPr algn="ctr">
              <a:buFont typeface="Arial" charset="0"/>
              <a:buNone/>
              <a:defRPr/>
            </a:pPr>
            <a:r>
              <a:rPr lang="pl-PL" sz="2400" dirty="0">
                <a:solidFill>
                  <a:schemeClr val="tx1"/>
                </a:solidFill>
              </a:rPr>
              <a:t>• </a:t>
            </a:r>
            <a:r>
              <a:rPr lang="pl-PL" sz="2400" b="1" u="sng" dirty="0">
                <a:solidFill>
                  <a:schemeClr val="tx1"/>
                </a:solidFill>
              </a:rPr>
              <a:t>komunikacja i wymiana informacji</a:t>
            </a:r>
            <a:r>
              <a:rPr lang="pl-PL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Generator EFS - SOWA</a:t>
            </a:r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592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WYBÓR PARTNERA W PROJEKCIE - ZMIANY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  <a:endParaRPr lang="pl-PL" sz="1600" dirty="0" smtClean="0"/>
          </a:p>
          <a:p>
            <a:pPr marL="611188" lvl="1" indent="-342900">
              <a:buClr>
                <a:srgbClr val="339933"/>
              </a:buClr>
              <a:buSzPct val="200000"/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endParaRPr lang="pl-PL" sz="2400" dirty="0" smtClean="0"/>
          </a:p>
          <a:p>
            <a:pPr marL="268288" lvl="1" indent="0">
              <a:buNone/>
            </a:pPr>
            <a:r>
              <a:rPr lang="pl-PL" sz="2400" dirty="0" smtClean="0"/>
              <a:t> 		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1628800"/>
            <a:ext cx="8136904" cy="4824536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 smtClean="0">
                <a:solidFill>
                  <a:schemeClr val="tx1"/>
                </a:solidFill>
              </a:rPr>
              <a:t>	</a:t>
            </a:r>
          </a:p>
          <a:p>
            <a:r>
              <a:rPr lang="pl-PL" sz="1400" dirty="0">
                <a:solidFill>
                  <a:schemeClr val="tx1"/>
                </a:solidFill>
              </a:rPr>
              <a:t>	</a:t>
            </a:r>
            <a:endParaRPr lang="pl-PL" sz="1400" dirty="0" smtClean="0">
              <a:solidFill>
                <a:schemeClr val="tx1"/>
              </a:solidFill>
            </a:endParaRPr>
          </a:p>
          <a:p>
            <a:pPr>
              <a:buClr>
                <a:srgbClr val="339933"/>
              </a:buClr>
              <a:buSzPct val="200000"/>
              <a:buFont typeface="Wingdings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W przypadku</a:t>
            </a:r>
            <a:r>
              <a:rPr lang="pl-PL" dirty="0">
                <a:solidFill>
                  <a:schemeClr val="tx1"/>
                </a:solidFill>
              </a:rPr>
              <a:t>, gdy podmiotem inicjującym partnerstwo jest </a:t>
            </a:r>
            <a:r>
              <a:rPr lang="pl-PL" b="1" dirty="0">
                <a:solidFill>
                  <a:schemeClr val="tx1"/>
                </a:solidFill>
              </a:rPr>
              <a:t>podmiot z sektora </a:t>
            </a:r>
            <a:r>
              <a:rPr lang="pl-PL" b="1" dirty="0" smtClean="0">
                <a:solidFill>
                  <a:schemeClr val="tx1"/>
                </a:solidFill>
              </a:rPr>
              <a:t>finansów publicznych w rozumieniu </a:t>
            </a:r>
            <a:r>
              <a:rPr lang="pl-PL" b="1" dirty="0">
                <a:solidFill>
                  <a:schemeClr val="tx1"/>
                </a:solidFill>
              </a:rPr>
              <a:t>przepisów o finansach publicznych</a:t>
            </a:r>
            <a:r>
              <a:rPr lang="pl-PL" dirty="0">
                <a:solidFill>
                  <a:schemeClr val="tx1"/>
                </a:solidFill>
              </a:rPr>
              <a:t> i dokonuje on </a:t>
            </a:r>
            <a:r>
              <a:rPr lang="pl-PL" dirty="0" smtClean="0">
                <a:solidFill>
                  <a:schemeClr val="tx1"/>
                </a:solidFill>
              </a:rPr>
              <a:t>wyboru </a:t>
            </a:r>
            <a:r>
              <a:rPr lang="pl-PL" dirty="0">
                <a:solidFill>
                  <a:schemeClr val="tx1"/>
                </a:solidFill>
              </a:rPr>
              <a:t>partnerów spośród podmiotów </a:t>
            </a:r>
            <a:r>
              <a:rPr lang="pl-PL" dirty="0" smtClean="0">
                <a:solidFill>
                  <a:schemeClr val="tx1"/>
                </a:solidFill>
              </a:rPr>
              <a:t>spoza </a:t>
            </a:r>
            <a:r>
              <a:rPr lang="pl-PL" dirty="0">
                <a:solidFill>
                  <a:schemeClr val="tx1"/>
                </a:solidFill>
              </a:rPr>
              <a:t>sektora finansów publicznych </a:t>
            </a:r>
            <a:r>
              <a:rPr lang="pl-PL" dirty="0" smtClean="0">
                <a:solidFill>
                  <a:schemeClr val="tx1"/>
                </a:solidFill>
              </a:rPr>
              <a:t>-  do wniosku należy załączyć dokumenty </a:t>
            </a:r>
            <a:r>
              <a:rPr lang="pl-PL" dirty="0">
                <a:solidFill>
                  <a:schemeClr val="tx1"/>
                </a:solidFill>
              </a:rPr>
              <a:t>potwierdzające przeprowadzenie procedury wyboru partnera z zachowaniem zasady przejrzystości i równego traktowania</a:t>
            </a:r>
            <a:r>
              <a:rPr lang="pl-PL" dirty="0" smtClean="0">
                <a:solidFill>
                  <a:schemeClr val="tx1"/>
                </a:solidFill>
              </a:rPr>
              <a:t>, w </a:t>
            </a:r>
            <a:r>
              <a:rPr lang="pl-PL" dirty="0">
                <a:solidFill>
                  <a:schemeClr val="tx1"/>
                </a:solidFill>
              </a:rPr>
              <a:t>szczególności zgodnie z </a:t>
            </a:r>
            <a:r>
              <a:rPr lang="pl-PL" dirty="0" smtClean="0">
                <a:solidFill>
                  <a:schemeClr val="tx1"/>
                </a:solidFill>
              </a:rPr>
              <a:t>zasadami </a:t>
            </a:r>
            <a:r>
              <a:rPr lang="pl-PL" dirty="0">
                <a:solidFill>
                  <a:schemeClr val="tx1"/>
                </a:solidFill>
              </a:rPr>
              <a:t>określonymi w art. 33 ust. 2 ustawy wdrożeniowej oraz dokonanie wyboru </a:t>
            </a:r>
            <a:r>
              <a:rPr lang="pl-PL" dirty="0" smtClean="0">
                <a:solidFill>
                  <a:schemeClr val="tx1"/>
                </a:solidFill>
              </a:rPr>
              <a:t>partnera </a:t>
            </a:r>
            <a:r>
              <a:rPr lang="pl-PL" dirty="0">
                <a:solidFill>
                  <a:schemeClr val="tx1"/>
                </a:solidFill>
              </a:rPr>
              <a:t>przed datą złożenia wniosku o </a:t>
            </a:r>
            <a:r>
              <a:rPr lang="pl-PL" dirty="0" smtClean="0">
                <a:solidFill>
                  <a:schemeClr val="tx1"/>
                </a:solidFill>
              </a:rPr>
              <a:t>dofinansowanie, tj</a:t>
            </a:r>
            <a:r>
              <a:rPr lang="pl-PL" dirty="0">
                <a:solidFill>
                  <a:schemeClr val="tx1"/>
                </a:solidFill>
              </a:rPr>
              <a:t>. co najmniej następujące </a:t>
            </a:r>
            <a:r>
              <a:rPr lang="pl-PL" dirty="0" smtClean="0">
                <a:solidFill>
                  <a:schemeClr val="tx1"/>
                </a:solidFill>
              </a:rPr>
              <a:t>dokumenty: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- wydruk </a:t>
            </a:r>
            <a:r>
              <a:rPr lang="pl-PL" dirty="0">
                <a:solidFill>
                  <a:schemeClr val="tx1"/>
                </a:solidFill>
              </a:rPr>
              <a:t>ogłoszenia otwartego naboru partnerów ze strony </a:t>
            </a:r>
            <a:r>
              <a:rPr lang="pl-PL" dirty="0" smtClean="0">
                <a:solidFill>
                  <a:schemeClr val="tx1"/>
                </a:solidFill>
              </a:rPr>
              <a:t>internetowej Wnioskodawcy </a:t>
            </a:r>
            <a:r>
              <a:rPr lang="pl-PL" dirty="0">
                <a:solidFill>
                  <a:schemeClr val="tx1"/>
                </a:solidFill>
              </a:rPr>
              <a:t>lub wskazanie we wniosku o dofinansowanie linka pod którym </a:t>
            </a:r>
            <a:r>
              <a:rPr lang="pl-PL" dirty="0" smtClean="0">
                <a:solidFill>
                  <a:schemeClr val="tx1"/>
                </a:solidFill>
              </a:rPr>
              <a:t>zamieszczono </a:t>
            </a:r>
            <a:r>
              <a:rPr lang="pl-PL" dirty="0">
                <a:solidFill>
                  <a:schemeClr val="tx1"/>
                </a:solidFill>
              </a:rPr>
              <a:t>ogłoszenie;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- wydruk </a:t>
            </a:r>
            <a:r>
              <a:rPr lang="pl-PL" dirty="0">
                <a:solidFill>
                  <a:schemeClr val="tx1"/>
                </a:solidFill>
              </a:rPr>
              <a:t>informacji o podmiotach wybranych do pełnienia funkcji partnera ze strony </a:t>
            </a:r>
            <a:r>
              <a:rPr lang="pl-PL" dirty="0" smtClean="0">
                <a:solidFill>
                  <a:schemeClr val="tx1"/>
                </a:solidFill>
              </a:rPr>
              <a:t>internetowej </a:t>
            </a:r>
            <a:r>
              <a:rPr lang="pl-PL" dirty="0">
                <a:solidFill>
                  <a:schemeClr val="tx1"/>
                </a:solidFill>
              </a:rPr>
              <a:t>Wnioskodawcy lub wskazanie we wniosku o </a:t>
            </a:r>
            <a:r>
              <a:rPr lang="pl-PL" dirty="0" smtClean="0">
                <a:solidFill>
                  <a:schemeClr val="tx1"/>
                </a:solidFill>
              </a:rPr>
              <a:t>dofinansowanie </a:t>
            </a:r>
            <a:r>
              <a:rPr lang="pl-PL" dirty="0">
                <a:solidFill>
                  <a:schemeClr val="tx1"/>
                </a:solidFill>
              </a:rPr>
              <a:t>linka, pod </a:t>
            </a:r>
            <a:r>
              <a:rPr lang="pl-PL" dirty="0" smtClean="0">
                <a:solidFill>
                  <a:schemeClr val="tx1"/>
                </a:solidFill>
              </a:rPr>
              <a:t>którym </a:t>
            </a:r>
            <a:r>
              <a:rPr lang="pl-PL" dirty="0">
                <a:solidFill>
                  <a:schemeClr val="tx1"/>
                </a:solidFill>
              </a:rPr>
              <a:t>zamieszczono informację;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- skan </a:t>
            </a:r>
            <a:r>
              <a:rPr lang="pl-PL" dirty="0">
                <a:solidFill>
                  <a:schemeClr val="tx1"/>
                </a:solidFill>
              </a:rPr>
              <a:t>potwierdzonej za zgodność z oryginałem wybranej oferty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  <a:endParaRPr lang="pl-PL" sz="2000" dirty="0">
              <a:solidFill>
                <a:schemeClr val="tx1"/>
              </a:solidFill>
            </a:endParaRPr>
          </a:p>
          <a:p>
            <a:pPr>
              <a:buClr>
                <a:srgbClr val="339933"/>
              </a:buClr>
              <a:buSzPct val="200000"/>
            </a:pPr>
            <a:endParaRPr lang="pl-PL" sz="1400" dirty="0" smtClean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31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ymbol zastępczy zawartości 3"/>
          <p:cNvSpPr txBox="1">
            <a:spLocks/>
          </p:cNvSpPr>
          <p:nvPr/>
        </p:nvSpPr>
        <p:spPr bwMode="auto">
          <a:xfrm>
            <a:off x="577483" y="1412776"/>
            <a:ext cx="8229600" cy="158417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None/>
              <a:defRPr/>
            </a:pPr>
            <a:r>
              <a:rPr lang="pl-PL" sz="2800" dirty="0" smtClean="0">
                <a:solidFill>
                  <a:schemeClr val="accent1">
                    <a:lumMod val="75000"/>
                  </a:schemeClr>
                </a:solidFill>
              </a:rPr>
              <a:t>	Błędy w zakresie kryteriów merytorycznych</a:t>
            </a:r>
            <a:endParaRPr lang="pl-P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ymbol zastępczy zawartości 3"/>
          <p:cNvSpPr txBox="1">
            <a:spLocks/>
          </p:cNvSpPr>
          <p:nvPr/>
        </p:nvSpPr>
        <p:spPr bwMode="auto">
          <a:xfrm>
            <a:off x="577483" y="3717032"/>
            <a:ext cx="8229600" cy="201622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pl-PL" sz="2400" i="1" dirty="0" smtClean="0">
                <a:solidFill>
                  <a:srgbClr val="008000"/>
                </a:solidFill>
              </a:rPr>
              <a:t>Nowość – o ile wskazano w danym kryterium:</a:t>
            </a:r>
            <a:r>
              <a:rPr lang="pl-PL" sz="2400" i="1" dirty="0" smtClean="0">
                <a:solidFill>
                  <a:srgbClr val="339933"/>
                </a:solidFill>
              </a:rPr>
              <a:t> </a:t>
            </a:r>
            <a:endParaRPr lang="pl-PL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W zakresie kryterium IOK 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dopuszcza możliwość 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skierowania projektu do etapu negocjacji w celu poprawy/uzupełnienia kwestii wskazanych przez KOP</a:t>
            </a:r>
            <a:endParaRPr lang="pl-PL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1115616" y="2060848"/>
            <a:ext cx="504056" cy="288032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057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23528" y="1628800"/>
            <a:ext cx="8424936" cy="129614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4056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CEL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>
              <a:buNone/>
            </a:pPr>
            <a:endParaRPr lang="pl-PL" sz="1800" dirty="0" smtClean="0">
              <a:sym typeface="Wingdings 2"/>
            </a:endParaRPr>
          </a:p>
          <a:p>
            <a:pPr marL="0" indent="0">
              <a:buNone/>
            </a:pPr>
            <a:r>
              <a:rPr lang="pl-PL" sz="1800" dirty="0" smtClean="0">
                <a:sym typeface="Wingdings 2"/>
              </a:rPr>
              <a:t>	Cel jest niemierzalny, nieumiejscowiony w czasie, nie jest opisem stanu docelowego: </a:t>
            </a:r>
          </a:p>
          <a:p>
            <a:pPr marL="0" indent="0" defTabSz="182563">
              <a:buNone/>
            </a:pPr>
            <a:r>
              <a:rPr lang="pl-PL" sz="1800" i="1" dirty="0" smtClean="0">
                <a:sym typeface="Wingdings 2"/>
              </a:rPr>
              <a:t>np. Podniesienie kwalifikacji osób dorosłych.</a:t>
            </a:r>
          </a:p>
          <a:p>
            <a:pPr marL="0" indent="0" defTabSz="182563">
              <a:buNone/>
            </a:pPr>
            <a:r>
              <a:rPr lang="pl-PL" sz="2400" i="1" dirty="0" smtClean="0">
                <a:sym typeface="Wingdings 2"/>
              </a:rPr>
              <a:t>	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323528" y="3068960"/>
            <a:ext cx="8496944" cy="3240360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 smtClean="0">
              <a:solidFill>
                <a:schemeClr val="tx1"/>
              </a:solidFill>
              <a:sym typeface="Wingdings 2"/>
            </a:endParaRP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  <a:sym typeface="Wingdings 2"/>
              </a:rPr>
              <a:t>Cel powinien być: 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i="1" dirty="0" smtClean="0">
                <a:solidFill>
                  <a:schemeClr val="tx1"/>
                </a:solidFill>
                <a:sym typeface="Wingdings 2"/>
              </a:rPr>
              <a:t>konkretny,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i="1" dirty="0" smtClean="0">
                <a:solidFill>
                  <a:schemeClr val="tx1"/>
                </a:solidFill>
                <a:sym typeface="Wingdings 2"/>
              </a:rPr>
              <a:t>mierzalny, 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i="1" dirty="0" smtClean="0">
                <a:solidFill>
                  <a:schemeClr val="tx1"/>
                </a:solidFill>
                <a:sym typeface="Wingdings 2"/>
              </a:rPr>
              <a:t>akceptowalny, 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i="1" dirty="0" smtClean="0">
                <a:solidFill>
                  <a:schemeClr val="tx1"/>
                </a:solidFill>
                <a:sym typeface="Wingdings 2"/>
              </a:rPr>
              <a:t>realistyczny, 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i="1" dirty="0" smtClean="0">
                <a:solidFill>
                  <a:schemeClr val="tx1"/>
                </a:solidFill>
                <a:sym typeface="Wingdings 2"/>
              </a:rPr>
              <a:t>umiejscowiony w czasie</a:t>
            </a:r>
          </a:p>
          <a:p>
            <a:pPr marL="0" indent="0">
              <a:buNone/>
            </a:pPr>
            <a:endParaRPr lang="pl-PL" dirty="0" smtClean="0">
              <a:solidFill>
                <a:schemeClr val="tx1"/>
              </a:solidFill>
              <a:sym typeface="Wingdings 2"/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  <a:sym typeface="Wingdings 2"/>
              </a:rPr>
              <a:t>np.: </a:t>
            </a:r>
            <a:r>
              <a:rPr lang="pl-PL" i="1" dirty="0" smtClean="0">
                <a:solidFill>
                  <a:schemeClr val="tx1"/>
                </a:solidFill>
                <a:sym typeface="Wingdings 2"/>
              </a:rPr>
              <a:t>Wzrost kwalifikacji zawodowych 50 osób o niskich kwalifikacjach w wieku 18 - 50 lat w okresie od 01.03.2018 do 28.02.2020 poprzez realizację kwalifikacyjnych kursów zawodowych w zakresie obsługi wózków widłowych.</a:t>
            </a:r>
            <a:endParaRPr lang="pl-PL" i="1" dirty="0" smtClean="0">
              <a:solidFill>
                <a:schemeClr val="tx1"/>
              </a:solidFill>
            </a:endParaRPr>
          </a:p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Mnożenie 5"/>
          <p:cNvSpPr/>
          <p:nvPr/>
        </p:nvSpPr>
        <p:spPr>
          <a:xfrm>
            <a:off x="683568" y="1844824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2939" y="985590"/>
            <a:ext cx="8435280" cy="364902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UZASADNIENIE POTRZEBY REALIZACJI PROJEKTU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5779" y="3645024"/>
            <a:ext cx="8229600" cy="3024336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t" hangingPunct="1">
              <a:buNone/>
              <a:defRPr/>
            </a:pPr>
            <a:r>
              <a:rPr lang="pl-PL" sz="1800" dirty="0" smtClean="0">
                <a:solidFill>
                  <a:schemeClr val="tx1"/>
                </a:solidFill>
              </a:rPr>
              <a:t>	</a:t>
            </a:r>
          </a:p>
          <a:p>
            <a:pPr eaLnBrk="1" fontAlgn="t" hangingPunct="1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  <a:defRPr/>
            </a:pPr>
            <a:r>
              <a:rPr lang="pl-PL" sz="1500" dirty="0" smtClean="0">
                <a:solidFill>
                  <a:schemeClr val="tx1"/>
                </a:solidFill>
              </a:rPr>
              <a:t>Należy podać konkretne aktualne dane (z okresu </a:t>
            </a:r>
            <a:r>
              <a:rPr lang="pl-PL" sz="1500" u="sng" dirty="0" smtClean="0">
                <a:solidFill>
                  <a:schemeClr val="tx1"/>
                </a:solidFill>
              </a:rPr>
              <a:t>ostatnich 3 lat</a:t>
            </a:r>
            <a:r>
              <a:rPr lang="pl-PL" sz="1500" dirty="0" smtClean="0">
                <a:solidFill>
                  <a:schemeClr val="tx1"/>
                </a:solidFill>
              </a:rPr>
              <a:t> w stosunku do roku, </a:t>
            </a:r>
            <a:br>
              <a:rPr lang="pl-PL" sz="1500" dirty="0" smtClean="0">
                <a:solidFill>
                  <a:schemeClr val="tx1"/>
                </a:solidFill>
              </a:rPr>
            </a:br>
            <a:r>
              <a:rPr lang="pl-PL" sz="1500" dirty="0" smtClean="0">
                <a:solidFill>
                  <a:schemeClr val="tx1"/>
                </a:solidFill>
              </a:rPr>
              <a:t>w którym składany jest wniosek) pochodzące z wiarygodnych źródeł:</a:t>
            </a:r>
          </a:p>
          <a:p>
            <a:pPr lvl="1" eaLnBrk="1" fontAlgn="t" hangingPunct="1">
              <a:buFont typeface="Wingdings" panose="05000000000000000000" pitchFamily="2" charset="2"/>
              <a:buChar char="Ø"/>
              <a:defRPr/>
            </a:pPr>
            <a:r>
              <a:rPr lang="pl-PL" sz="1500" dirty="0" smtClean="0">
                <a:solidFill>
                  <a:schemeClr val="tx1"/>
                </a:solidFill>
              </a:rPr>
              <a:t>dane zastane: dane z dokumentów zasugerowanych w załączniku nr 4 do Regulaminie konkursu: „</a:t>
            </a:r>
            <a:r>
              <a:rPr lang="pl-PL" sz="1500" b="1" dirty="0" smtClean="0">
                <a:solidFill>
                  <a:schemeClr val="tx1"/>
                </a:solidFill>
              </a:rPr>
              <a:t>Regionalna Strategia Innowacji dla Województwa Dolnośląskiego na lata 2011-2020, </a:t>
            </a:r>
            <a:r>
              <a:rPr lang="pl-PL" sz="1400" b="1" dirty="0" smtClean="0">
                <a:solidFill>
                  <a:schemeClr val="tx1"/>
                </a:solidFill>
              </a:rPr>
              <a:t>„Analiza branż o największym potencjale kreowania miejsc pracy w województwie dolnośląskim”, wyniki analiz prowadzonych przez DWUP (</a:t>
            </a:r>
            <a:r>
              <a:rPr lang="pl-PL" sz="1400" b="1" dirty="0" err="1" smtClean="0">
                <a:solidFill>
                  <a:schemeClr val="tx1"/>
                </a:solidFill>
                <a:hlinkClick r:id="rId3"/>
              </a:rPr>
              <a:t>www.dwup.pl</a:t>
            </a:r>
            <a:r>
              <a:rPr lang="pl-PL" sz="1400" b="1" dirty="0" smtClean="0">
                <a:solidFill>
                  <a:schemeClr val="tx1"/>
                </a:solidFill>
              </a:rPr>
              <a:t>), portal EU </a:t>
            </a:r>
            <a:r>
              <a:rPr lang="pl-PL" sz="1400" b="1" dirty="0" err="1" smtClean="0">
                <a:solidFill>
                  <a:schemeClr val="tx1"/>
                </a:solidFill>
              </a:rPr>
              <a:t>Skills</a:t>
            </a:r>
            <a:r>
              <a:rPr lang="pl-PL" sz="1400" b="1" dirty="0" smtClean="0">
                <a:solidFill>
                  <a:schemeClr val="tx1"/>
                </a:solidFill>
              </a:rPr>
              <a:t> Panorama. </a:t>
            </a:r>
            <a:r>
              <a:rPr lang="pl-PL" sz="1400" dirty="0" smtClean="0">
                <a:solidFill>
                  <a:schemeClr val="tx1"/>
                </a:solidFill>
              </a:rPr>
              <a:t>Dodatkowo:</a:t>
            </a:r>
            <a:r>
              <a:rPr lang="pl-PL" sz="1400" b="1" dirty="0" smtClean="0">
                <a:solidFill>
                  <a:schemeClr val="tx1"/>
                </a:solidFill>
              </a:rPr>
              <a:t> </a:t>
            </a:r>
            <a:r>
              <a:rPr lang="pl-PL" sz="1400" dirty="0" smtClean="0">
                <a:solidFill>
                  <a:schemeClr val="tx1"/>
                </a:solidFill>
              </a:rPr>
              <a:t>Bank Danych Lokalnych GUS, dane pozyskane z gminy/powiatu, dane </a:t>
            </a:r>
            <a:br>
              <a:rPr lang="pl-PL" sz="1400" dirty="0" smtClean="0">
                <a:solidFill>
                  <a:schemeClr val="tx1"/>
                </a:solidFill>
              </a:rPr>
            </a:br>
            <a:r>
              <a:rPr lang="pl-PL" sz="1400" dirty="0" smtClean="0">
                <a:solidFill>
                  <a:schemeClr val="tx1"/>
                </a:solidFill>
              </a:rPr>
              <a:t>z AKTUALNYCH dokumentów strategicznych gminy, powiatu, województwa, </a:t>
            </a:r>
            <a:endParaRPr lang="pl-PL" sz="1400" b="1" dirty="0" smtClean="0">
              <a:solidFill>
                <a:schemeClr val="tx1"/>
              </a:solidFill>
            </a:endParaRPr>
          </a:p>
          <a:p>
            <a:pPr lvl="1" eaLnBrk="1" fontAlgn="t" hangingPunct="1">
              <a:buFont typeface="Wingdings" panose="05000000000000000000" pitchFamily="2" charset="2"/>
              <a:buChar char="Ø"/>
              <a:defRPr/>
            </a:pPr>
            <a:r>
              <a:rPr lang="pl-PL" sz="1500" dirty="0" smtClean="0">
                <a:solidFill>
                  <a:schemeClr val="tx1"/>
                </a:solidFill>
              </a:rPr>
              <a:t>badania własne: INFORMACJA: kiedy przeprowadzone, jaka próba badawcza, jaką metodą, jakie wnioski, jeśli badania przeprowadzone metodami ilościowymi – prezentacja danych w formie liczbowej/procentowej.</a:t>
            </a:r>
          </a:p>
          <a:p>
            <a:endParaRPr lang="pl-PL" sz="1800" dirty="0">
              <a:solidFill>
                <a:schemeClr val="tx1"/>
              </a:solidFill>
            </a:endParaRPr>
          </a:p>
        </p:txBody>
      </p:sp>
      <p:sp>
        <p:nvSpPr>
          <p:cNvPr id="5" name="Symbol zastępczy zawartości 3"/>
          <p:cNvSpPr txBox="1">
            <a:spLocks/>
          </p:cNvSpPr>
          <p:nvPr/>
        </p:nvSpPr>
        <p:spPr bwMode="auto">
          <a:xfrm>
            <a:off x="455779" y="1417638"/>
            <a:ext cx="8229600" cy="2160240"/>
          </a:xfrm>
          <a:prstGeom prst="round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1">
              <a:spcBef>
                <a:spcPct val="20000"/>
              </a:spcBef>
              <a:defRPr/>
            </a:pPr>
            <a:r>
              <a:rPr lang="pl-PL" sz="1700" dirty="0" smtClean="0">
                <a:solidFill>
                  <a:schemeClr val="tx1"/>
                </a:solidFill>
              </a:rPr>
              <a:t>- o</a:t>
            </a:r>
            <a:r>
              <a:rPr kumimoji="0" lang="pl-PL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pisy problemów lub potrzeb nie są poparte danymi,</a:t>
            </a:r>
          </a:p>
          <a:p>
            <a:pPr lvl="1">
              <a:spcBef>
                <a:spcPct val="20000"/>
              </a:spcBef>
              <a:defRPr/>
            </a:pPr>
            <a:r>
              <a:rPr lang="pl-PL" sz="1700" dirty="0" smtClean="0">
                <a:solidFill>
                  <a:schemeClr val="tx1"/>
                </a:solidFill>
              </a:rPr>
              <a:t>- d</a:t>
            </a:r>
            <a:r>
              <a:rPr kumimoji="0" lang="pl-PL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ane</a:t>
            </a:r>
            <a:r>
              <a:rPr kumimoji="0" lang="pl-PL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są przytaczane, ale brak wskazania ich źródeł,</a:t>
            </a:r>
          </a:p>
          <a:p>
            <a:pPr lvl="1">
              <a:spcBef>
                <a:spcPct val="20000"/>
              </a:spcBef>
              <a:defRPr/>
            </a:pPr>
            <a:r>
              <a:rPr lang="pl-PL" sz="1700" dirty="0" smtClean="0">
                <a:solidFill>
                  <a:schemeClr val="tx1"/>
                </a:solidFill>
              </a:rPr>
              <a:t>- d</a:t>
            </a:r>
            <a:r>
              <a:rPr kumimoji="0" lang="pl-PL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ane</a:t>
            </a:r>
            <a:r>
              <a:rPr kumimoji="0" lang="pl-PL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nie są aktualne, </a:t>
            </a:r>
          </a:p>
          <a:p>
            <a:pPr lvl="1">
              <a:spcBef>
                <a:spcPct val="20000"/>
              </a:spcBef>
              <a:defRPr/>
            </a:pPr>
            <a:r>
              <a:rPr lang="pl-PL" sz="1700" dirty="0" smtClean="0">
                <a:solidFill>
                  <a:schemeClr val="tx1"/>
                </a:solidFill>
              </a:rPr>
              <a:t>- d</a:t>
            </a:r>
            <a:r>
              <a:rPr kumimoji="0" lang="pl-PL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ane</a:t>
            </a:r>
            <a:r>
              <a:rPr kumimoji="0" lang="pl-PL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określają problemy na poziomie ogólnokrajowym, brak danych opisujących problem na obszarze objętym projektem,</a:t>
            </a:r>
          </a:p>
          <a:p>
            <a:pPr lvl="1">
              <a:spcBef>
                <a:spcPct val="20000"/>
              </a:spcBef>
              <a:defRPr/>
            </a:pPr>
            <a:r>
              <a:rPr lang="pl-PL" sz="1700" dirty="0" smtClean="0">
                <a:solidFill>
                  <a:schemeClr val="tx1"/>
                </a:solidFill>
              </a:rPr>
              <a:t>- w</a:t>
            </a:r>
            <a:r>
              <a:rPr kumimoji="0" lang="pl-PL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przypadku przytaczania danych z badań własnych – brak informacji na temat okresu i metodologii  przeprowadzonego badania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pl-PL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Mnożenie 5"/>
          <p:cNvSpPr/>
          <p:nvPr/>
        </p:nvSpPr>
        <p:spPr>
          <a:xfrm>
            <a:off x="490261" y="1438936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2939" y="985590"/>
            <a:ext cx="8435280" cy="364902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OPIS ZADAŃ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67544" y="3940561"/>
            <a:ext cx="8229600" cy="18002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t" hangingPunct="1">
              <a:buNone/>
              <a:defRPr/>
            </a:pPr>
            <a:r>
              <a:rPr lang="pl-PL" sz="1800" dirty="0" smtClean="0">
                <a:solidFill>
                  <a:schemeClr val="tx1"/>
                </a:solidFill>
              </a:rPr>
              <a:t>	</a:t>
            </a:r>
          </a:p>
          <a:p>
            <a:pPr eaLnBrk="1" fontAlgn="t" hangingPunct="1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  <a:defRPr/>
            </a:pPr>
            <a:r>
              <a:rPr lang="pl-PL" sz="1800" dirty="0" smtClean="0">
                <a:solidFill>
                  <a:schemeClr val="tx1"/>
                </a:solidFill>
              </a:rPr>
              <a:t>Należy podać liczbę godzin, która pozwoli Oceniającym zweryfikować zgodność zadań ze „Standardami realizacji wybranych form wsparcia w ramach Działania 10.4”</a:t>
            </a:r>
          </a:p>
          <a:p>
            <a:pPr marL="0" indent="0" eaLnBrk="1" fontAlgn="t" hangingPunct="1">
              <a:buClr>
                <a:srgbClr val="008000"/>
              </a:buClr>
              <a:buSzPct val="200000"/>
              <a:buNone/>
              <a:defRPr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</p:txBody>
      </p:sp>
      <p:sp>
        <p:nvSpPr>
          <p:cNvPr id="5" name="Symbol zastępczy zawartości 3"/>
          <p:cNvSpPr txBox="1">
            <a:spLocks/>
          </p:cNvSpPr>
          <p:nvPr/>
        </p:nvSpPr>
        <p:spPr bwMode="auto">
          <a:xfrm>
            <a:off x="467544" y="1556792"/>
            <a:ext cx="8229600" cy="2160240"/>
          </a:xfrm>
          <a:prstGeom prst="round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pl-PL" sz="1700" dirty="0" smtClean="0">
                <a:solidFill>
                  <a:schemeClr val="tx1"/>
                </a:solidFill>
              </a:rPr>
              <a:t>	W </a:t>
            </a:r>
            <a:r>
              <a:rPr lang="pl-PL" sz="1700" dirty="0">
                <a:solidFill>
                  <a:schemeClr val="tx1"/>
                </a:solidFill>
              </a:rPr>
              <a:t>zadaniach brak wystarczających informacji w zakresie efektów kształcenia celem </a:t>
            </a:r>
            <a:r>
              <a:rPr lang="pl-PL" sz="1700" dirty="0" smtClean="0">
                <a:solidFill>
                  <a:schemeClr val="tx1"/>
                </a:solidFill>
              </a:rPr>
              <a:t>zweryfikowania, </a:t>
            </a:r>
            <a:r>
              <a:rPr lang="pl-PL" sz="1700" dirty="0">
                <a:solidFill>
                  <a:schemeClr val="tx1"/>
                </a:solidFill>
              </a:rPr>
              <a:t>czy liczba zaplanowanych do zrealizowania godzin w ramach kursu umiejętności zawodowych jest zgodna  z wymaganą minimalną liczbą godzin wskazaną </a:t>
            </a:r>
            <a:r>
              <a:rPr lang="pl-PL" sz="1700" dirty="0" smtClean="0">
                <a:solidFill>
                  <a:schemeClr val="tx1"/>
                </a:solidFill>
              </a:rPr>
              <a:t/>
            </a:r>
            <a:br>
              <a:rPr lang="pl-PL" sz="1700" dirty="0" smtClean="0">
                <a:solidFill>
                  <a:schemeClr val="tx1"/>
                </a:solidFill>
              </a:rPr>
            </a:br>
            <a:r>
              <a:rPr lang="pl-PL" sz="1700" dirty="0" smtClean="0">
                <a:solidFill>
                  <a:schemeClr val="tx1"/>
                </a:solidFill>
              </a:rPr>
              <a:t>w </a:t>
            </a:r>
            <a:r>
              <a:rPr lang="pl-PL" sz="1700" dirty="0">
                <a:solidFill>
                  <a:schemeClr val="tx1"/>
                </a:solidFill>
              </a:rPr>
              <a:t>art. 10 ust. 2, pkt 1-3 rozporządzenia Ministra Edukacji Narodowej z dnia 11 stycznia </a:t>
            </a:r>
            <a:r>
              <a:rPr lang="pl-PL" sz="1700" dirty="0" smtClean="0">
                <a:solidFill>
                  <a:schemeClr val="tx1"/>
                </a:solidFill>
              </a:rPr>
              <a:t/>
            </a:r>
            <a:br>
              <a:rPr lang="pl-PL" sz="1700" dirty="0" smtClean="0">
                <a:solidFill>
                  <a:schemeClr val="tx1"/>
                </a:solidFill>
              </a:rPr>
            </a:br>
            <a:r>
              <a:rPr lang="pl-PL" sz="1700" dirty="0" smtClean="0">
                <a:solidFill>
                  <a:schemeClr val="tx1"/>
                </a:solidFill>
              </a:rPr>
              <a:t>2012 </a:t>
            </a:r>
            <a:r>
              <a:rPr lang="pl-PL" sz="1700" dirty="0">
                <a:solidFill>
                  <a:schemeClr val="tx1"/>
                </a:solidFill>
              </a:rPr>
              <a:t>r. w sprawie kształcenia ustawicznego w formach </a:t>
            </a:r>
            <a:r>
              <a:rPr lang="pl-PL" sz="1700" dirty="0" smtClean="0">
                <a:solidFill>
                  <a:schemeClr val="tx1"/>
                </a:solidFill>
              </a:rPr>
              <a:t>pozaszkolnych. </a:t>
            </a:r>
            <a:br>
              <a:rPr lang="pl-PL" sz="1700" dirty="0" smtClean="0">
                <a:solidFill>
                  <a:schemeClr val="tx1"/>
                </a:solidFill>
              </a:rPr>
            </a:br>
            <a:endParaRPr lang="pl-PL" sz="1700" dirty="0" smtClean="0">
              <a:solidFill>
                <a:schemeClr val="tx1"/>
              </a:solidFill>
            </a:endParaRPr>
          </a:p>
          <a:p>
            <a:r>
              <a:rPr lang="pl-PL" sz="1400" i="1" dirty="0" smtClean="0">
                <a:solidFill>
                  <a:schemeClr val="tx1"/>
                </a:solidFill>
              </a:rPr>
              <a:t>(aktualne rozporządzenie MEN </a:t>
            </a:r>
            <a:r>
              <a:rPr lang="pl-PL" sz="1400" i="1" dirty="0">
                <a:solidFill>
                  <a:schemeClr val="tx1"/>
                </a:solidFill>
              </a:rPr>
              <a:t>dnia </a:t>
            </a:r>
            <a:r>
              <a:rPr lang="pl-PL" sz="1400" i="1" dirty="0" smtClean="0">
                <a:solidFill>
                  <a:schemeClr val="tx1"/>
                </a:solidFill>
              </a:rPr>
              <a:t>18 sierpnia 2017 r.)</a:t>
            </a:r>
            <a:endParaRPr kumimoji="0" lang="pl-PL" sz="1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" name="Mnożenie 5"/>
          <p:cNvSpPr/>
          <p:nvPr/>
        </p:nvSpPr>
        <p:spPr>
          <a:xfrm>
            <a:off x="755576" y="162880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WSKAŹNIKI OBLIGATORYJNE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487421"/>
            <a:ext cx="8229600" cy="151216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l-PL" dirty="0" smtClean="0">
                <a:solidFill>
                  <a:schemeClr val="tx1"/>
                </a:solidFill>
              </a:rPr>
              <a:t>Brak wybranych wszystkich wskaźników obligatoryjnych dla danego konkursu, adekwatnych do planowanych zadań.</a:t>
            </a:r>
          </a:p>
          <a:p>
            <a:pPr lvl="1"/>
            <a:r>
              <a:rPr lang="pl-PL" dirty="0" smtClean="0">
                <a:solidFill>
                  <a:schemeClr val="tx1"/>
                </a:solidFill>
              </a:rPr>
              <a:t>Wybór wskaźników obligatoryjnych z innych działań.</a:t>
            </a:r>
          </a:p>
          <a:p>
            <a:pPr lvl="1"/>
            <a:r>
              <a:rPr lang="pl-PL" dirty="0" smtClean="0">
                <a:solidFill>
                  <a:schemeClr val="tx1"/>
                </a:solidFill>
              </a:rPr>
              <a:t>Brak wybranych wszystkich wskaźników z WLWK.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212976"/>
            <a:ext cx="8229600" cy="3096344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 smtClean="0">
              <a:solidFill>
                <a:schemeClr val="tx1"/>
              </a:solidFill>
            </a:endParaRP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Wskaźniki </a:t>
            </a:r>
            <a:r>
              <a:rPr lang="pl-PL" dirty="0">
                <a:solidFill>
                  <a:schemeClr val="tx1"/>
                </a:solidFill>
              </a:rPr>
              <a:t>obligatoryjne dla danego konkursu znajdują się w </a:t>
            </a:r>
            <a:r>
              <a:rPr lang="pl-PL" dirty="0" smtClean="0">
                <a:solidFill>
                  <a:schemeClr val="tx1"/>
                </a:solidFill>
              </a:rPr>
              <a:t>załączniku nr 2 </a:t>
            </a:r>
            <a:r>
              <a:rPr lang="pl-PL" dirty="0">
                <a:solidFill>
                  <a:schemeClr val="tx1"/>
                </a:solidFill>
              </a:rPr>
              <a:t>do</a:t>
            </a:r>
          </a:p>
          <a:p>
            <a:r>
              <a:rPr lang="pl-PL" dirty="0">
                <a:solidFill>
                  <a:schemeClr val="tx1"/>
                </a:solidFill>
              </a:rPr>
              <a:t>Regulaminu: </a:t>
            </a:r>
            <a:r>
              <a:rPr lang="pl-PL" dirty="0" smtClean="0">
                <a:solidFill>
                  <a:schemeClr val="tx1"/>
                </a:solidFill>
              </a:rPr>
              <a:t>„Lista wskaźników na poziomie projektu dla Działania 10.4”. </a:t>
            </a:r>
            <a:endParaRPr lang="pl-PL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Wskaźniki obligatoryjne (z listy) należy wybierać jedynie spośród tych, które są wskazane w Regulaminie danego konkursu, mimo </a:t>
            </a:r>
            <a:r>
              <a:rPr lang="pl-PL" dirty="0">
                <a:solidFill>
                  <a:schemeClr val="tx1"/>
                </a:solidFill>
              </a:rPr>
              <a:t>technicznej możliwości </a:t>
            </a:r>
            <a:r>
              <a:rPr lang="pl-PL" dirty="0" smtClean="0">
                <a:solidFill>
                  <a:schemeClr val="tx1"/>
                </a:solidFill>
              </a:rPr>
              <a:t>wyboru w SOWA </a:t>
            </a:r>
            <a:r>
              <a:rPr lang="pl-PL" dirty="0">
                <a:solidFill>
                  <a:schemeClr val="tx1"/>
                </a:solidFill>
              </a:rPr>
              <a:t>wskaźników kluczowych z innych </a:t>
            </a:r>
            <a:r>
              <a:rPr lang="pl-PL" dirty="0" smtClean="0">
                <a:solidFill>
                  <a:schemeClr val="tx1"/>
                </a:solidFill>
              </a:rPr>
              <a:t>działań.</a:t>
            </a:r>
          </a:p>
          <a:p>
            <a:pPr>
              <a:buFont typeface="Arial" pitchFamily="34" charset="0"/>
              <a:buChar char="•"/>
            </a:pPr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Wskaźniki WLWK – należy wskazać </a:t>
            </a:r>
            <a:r>
              <a:rPr lang="pl-PL" b="1" u="sng" dirty="0" smtClean="0">
                <a:solidFill>
                  <a:schemeClr val="tx1"/>
                </a:solidFill>
              </a:rPr>
              <a:t>wszystkie,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nawet jeśli w projekcie nie są planowane działania, którym odpowiadają (wówczas wartość: 0).</a:t>
            </a:r>
          </a:p>
          <a:p>
            <a:pPr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455373" y="158336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WSKAŹNIKI PROJEKTOWE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743401"/>
            <a:ext cx="8229600" cy="151216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t" hangingPunct="1">
              <a:defRPr/>
            </a:pPr>
            <a:r>
              <a:rPr lang="pl-PL" dirty="0" smtClean="0">
                <a:solidFill>
                  <a:schemeClr val="tx1"/>
                </a:solidFill>
              </a:rPr>
              <a:t>	Brak </a:t>
            </a:r>
            <a:r>
              <a:rPr lang="pl-PL" dirty="0">
                <a:solidFill>
                  <a:schemeClr val="tx1"/>
                </a:solidFill>
              </a:rPr>
              <a:t>wskaźników </a:t>
            </a:r>
            <a:r>
              <a:rPr lang="pl-PL" b="1" dirty="0">
                <a:solidFill>
                  <a:schemeClr val="tx1"/>
                </a:solidFill>
              </a:rPr>
              <a:t>projektowych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umożliwiających monitoring postępu rzeczowego w projekcie, zwłaszcza w </a:t>
            </a:r>
            <a:r>
              <a:rPr lang="pl-PL" b="1" dirty="0" smtClean="0">
                <a:solidFill>
                  <a:schemeClr val="tx1"/>
                </a:solidFill>
              </a:rPr>
              <a:t>projektach rozliczanych ryczałtowo.</a:t>
            </a:r>
          </a:p>
          <a:p>
            <a:pPr marL="342900" indent="-342900" eaLnBrk="1" fontAlgn="t" hangingPunct="1">
              <a:defRPr/>
            </a:pPr>
            <a:endParaRPr lang="pl-PL" sz="1200" b="1" dirty="0" smtClean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N</a:t>
            </a:r>
            <a:r>
              <a:rPr lang="pl-PL" dirty="0" smtClean="0">
                <a:solidFill>
                  <a:schemeClr val="tx1"/>
                </a:solidFill>
              </a:rPr>
              <a:t>azwa  </a:t>
            </a:r>
            <a:r>
              <a:rPr lang="pl-PL" dirty="0">
                <a:solidFill>
                  <a:schemeClr val="tx1"/>
                </a:solidFill>
              </a:rPr>
              <a:t>i definicja wskaźników  projektowych </a:t>
            </a:r>
            <a:r>
              <a:rPr lang="pl-PL" dirty="0" smtClean="0">
                <a:solidFill>
                  <a:schemeClr val="tx1"/>
                </a:solidFill>
              </a:rPr>
              <a:t>pokrywa się z nazwami i definicjami </a:t>
            </a:r>
            <a:r>
              <a:rPr lang="pl-PL" dirty="0">
                <a:solidFill>
                  <a:schemeClr val="tx1"/>
                </a:solidFill>
              </a:rPr>
              <a:t>wskaźników kluczowych 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573016"/>
            <a:ext cx="8229600" cy="252028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W przypadku projektów rozliczanych ryczałtowo należy utworzyć wskaźniki</a:t>
            </a:r>
          </a:p>
          <a:p>
            <a:pPr>
              <a:buClr>
                <a:srgbClr val="008000"/>
              </a:buClr>
              <a:buSzPct val="200000"/>
            </a:pPr>
            <a:r>
              <a:rPr lang="pl-PL" dirty="0" smtClean="0">
                <a:solidFill>
                  <a:schemeClr val="tx1"/>
                </a:solidFill>
              </a:rPr>
              <a:t>projektowe adekwatne do specyficznych zadań planowanych w projekcie pozwalające na monitorowanie postępu oraz rozliczanie środków w projekcie.</a:t>
            </a:r>
          </a:p>
          <a:p>
            <a:pPr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Wskaźniki projektowe nie powinny powielać wskaźników kluczowych z działania 10.4 oraz z innych działań.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583466" y="174340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WSKAŹNIKI - SPÓJNOŚĆ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323528" y="1700808"/>
            <a:ext cx="8373616" cy="180020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pl-PL" dirty="0" smtClean="0">
                <a:solidFill>
                  <a:schemeClr val="tx1"/>
                </a:solidFill>
              </a:rPr>
              <a:t>	Brak spójności pomiędzy wskaźnikami w  poszczególnych częściach wniosku:</a:t>
            </a:r>
          </a:p>
          <a:p>
            <a:pPr>
              <a:buNone/>
            </a:pPr>
            <a:endParaRPr lang="pl-PL" dirty="0" smtClean="0">
              <a:solidFill>
                <a:schemeClr val="tx1"/>
              </a:solidFill>
            </a:endParaRPr>
          </a:p>
          <a:p>
            <a:pPr lvl="1"/>
            <a:r>
              <a:rPr lang="pl-PL" sz="1600" dirty="0" smtClean="0">
                <a:solidFill>
                  <a:schemeClr val="tx1"/>
                </a:solidFill>
              </a:rPr>
              <a:t>3.1.2 CEL SZCZEGÓŁOWY OSI PRIORYTETOWEJ I WSKAŹNIKI REALIZACJI CELU,</a:t>
            </a:r>
          </a:p>
          <a:p>
            <a:pPr lvl="1"/>
            <a:r>
              <a:rPr lang="pl-PL" sz="1600" dirty="0" smtClean="0">
                <a:solidFill>
                  <a:schemeClr val="tx1"/>
                </a:solidFill>
              </a:rPr>
              <a:t>4.1. ZADANIA,</a:t>
            </a:r>
          </a:p>
          <a:p>
            <a:pPr lvl="1"/>
            <a:r>
              <a:rPr lang="pl-PL" sz="1600" dirty="0" smtClean="0">
                <a:solidFill>
                  <a:schemeClr val="tx1"/>
                </a:solidFill>
              </a:rPr>
              <a:t>4.2. KWOTY RYCZAŁTOWE (jeśli dotyczy).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323528" y="3640162"/>
            <a:ext cx="8373616" cy="216510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Wskaźniki w </a:t>
            </a:r>
            <a:r>
              <a:rPr lang="pl-PL" u="sng" dirty="0" smtClean="0">
                <a:solidFill>
                  <a:schemeClr val="tx1"/>
                </a:solidFill>
              </a:rPr>
              <a:t>każdej</a:t>
            </a:r>
            <a:r>
              <a:rPr lang="pl-PL" dirty="0" smtClean="0">
                <a:solidFill>
                  <a:schemeClr val="tx1"/>
                </a:solidFill>
              </a:rPr>
              <a:t> części wniosku muszą być spójne</a:t>
            </a:r>
          </a:p>
          <a:p>
            <a:pPr>
              <a:buClr>
                <a:srgbClr val="008000"/>
              </a:buClr>
              <a:buSzPct val="200000"/>
            </a:pPr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- wszystkie wskaźniki przedstawione w punkcie 3.1.2 muszą zostać przypisane do zadań – pkt 4.1 (odpowiednio),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- w </a:t>
            </a:r>
            <a:r>
              <a:rPr lang="pl-PL" dirty="0">
                <a:solidFill>
                  <a:schemeClr val="tx1"/>
                </a:solidFill>
              </a:rPr>
              <a:t>przypadku, gdy projekt będzie rozliczany jedynie za pomocą kwot ryczałtowych, zaleca się, aby wszystkie wskaźniki wskazane w pkt. 4.1 zostały uwzględnione w pkt. 4.2 i stanowiły podstawę do rozliczenia poszczególnych kwot ryczałtowych. </a:t>
            </a:r>
          </a:p>
        </p:txBody>
      </p:sp>
      <p:sp>
        <p:nvSpPr>
          <p:cNvPr id="7" name="Mnożenie 6"/>
          <p:cNvSpPr/>
          <p:nvPr/>
        </p:nvSpPr>
        <p:spPr>
          <a:xfrm>
            <a:off x="467544" y="1887813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WSKAŹNIKI - POMIAR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492694"/>
            <a:ext cx="8229600" cy="172819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Nieodpowiednia częstotliwość pomiaru, np. w przypadku wskaźników produktu: tylko na końcu realizacji projektu. </a:t>
            </a:r>
          </a:p>
          <a:p>
            <a:pPr lvl="1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Nieprawidłowo dobrane źródła pomiaru/weryfikacji wskaźników.</a:t>
            </a:r>
          </a:p>
          <a:p>
            <a:pPr lvl="1"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Brak właściwych źródeł pomiaru/weryfikacji wskaźników przy kwotach ryczałtowych (pkt. 4.2 we wniosku).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356992"/>
            <a:ext cx="8229600" cy="3312368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008000"/>
              </a:buClr>
              <a:buSzPct val="200000"/>
            </a:pPr>
            <a:r>
              <a:rPr lang="pl-PL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chemeClr val="tx1"/>
                </a:solidFill>
              </a:rPr>
              <a:t>Wymagana częstotliwość pomiaru wskaźników produktu i rezultatu jest każdorazowo określona w załączniku do Regulaminu konkursu „Lista wskaźników na poziomie projektu dla Działania 10.4”, </a:t>
            </a:r>
          </a:p>
          <a:p>
            <a:endParaRPr lang="pl-PL" sz="1600" dirty="0">
              <a:solidFill>
                <a:schemeClr val="tx1"/>
              </a:solidFill>
            </a:endParaRPr>
          </a:p>
          <a:p>
            <a:r>
              <a:rPr lang="pl-PL" sz="1600" dirty="0" smtClean="0">
                <a:solidFill>
                  <a:schemeClr val="tx1"/>
                </a:solidFill>
              </a:rPr>
              <a:t>Należy tak dobierać dokumenty, aby była możliwość weryfikacji osiągania konkretnego wskaźnika. </a:t>
            </a:r>
          </a:p>
          <a:p>
            <a:endParaRPr lang="pl-PL" sz="1600" dirty="0">
              <a:solidFill>
                <a:schemeClr val="tx1"/>
              </a:solidFill>
            </a:endParaRPr>
          </a:p>
          <a:p>
            <a:r>
              <a:rPr lang="pl-PL" sz="1600" dirty="0" smtClean="0">
                <a:solidFill>
                  <a:schemeClr val="tx1"/>
                </a:solidFill>
              </a:rPr>
              <a:t>Dobór właściwych dokumentów przy </a:t>
            </a:r>
            <a:r>
              <a:rPr lang="pl-PL" sz="1600" u="sng" dirty="0" smtClean="0">
                <a:solidFill>
                  <a:schemeClr val="tx1"/>
                </a:solidFill>
              </a:rPr>
              <a:t>kwotach ryczałtowych jest bardzo ważny, </a:t>
            </a:r>
            <a:r>
              <a:rPr lang="pl-PL" sz="1600" dirty="0" smtClean="0">
                <a:solidFill>
                  <a:schemeClr val="tx1"/>
                </a:solidFill>
              </a:rPr>
              <a:t>to na tej podstawie są rozliczane środki. Podanie jednego dokumentu często nie jest wystarczające, należy pamiętać, że w </a:t>
            </a:r>
            <a:r>
              <a:rPr lang="pl-PL" sz="1600" u="sng" dirty="0" smtClean="0">
                <a:solidFill>
                  <a:schemeClr val="tx1"/>
                </a:solidFill>
              </a:rPr>
              <a:t>nie mogą to być faktury, rachunki.</a:t>
            </a:r>
            <a:endParaRPr lang="pl-PL" sz="16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492695" y="162880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endParaRPr lang="pl-PL" sz="2400" dirty="0" smtClean="0"/>
          </a:p>
        </p:txBody>
      </p:sp>
      <p:sp>
        <p:nvSpPr>
          <p:cNvPr id="6" name="Prostokąt zaokrąglony 5"/>
          <p:cNvSpPr/>
          <p:nvPr/>
        </p:nvSpPr>
        <p:spPr>
          <a:xfrm>
            <a:off x="454662" y="1831534"/>
            <a:ext cx="8280920" cy="877385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eaLnBrk="1" fontAlgn="t" hangingPunct="1">
              <a:defRPr/>
            </a:pPr>
            <a:r>
              <a:rPr lang="pl-PL" dirty="0" smtClean="0">
                <a:solidFill>
                  <a:schemeClr val="tx1"/>
                </a:solidFill>
              </a:rPr>
              <a:t>	   Przekraczanie limitów określonych w SZOOP RPO WD oraz Regulaminie konkursu.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0342" y="3429000"/>
            <a:ext cx="8280920" cy="2304256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8000"/>
              </a:buClr>
              <a:buSzPct val="200000"/>
            </a:pPr>
            <a:r>
              <a:rPr lang="pl-PL" dirty="0" smtClean="0">
                <a:solidFill>
                  <a:schemeClr val="tx1"/>
                </a:solidFill>
              </a:rPr>
              <a:t> </a:t>
            </a:r>
          </a:p>
          <a:p>
            <a:pPr marL="285750" lvl="1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- 10% wartości środków unijnych na </a:t>
            </a:r>
            <a:r>
              <a:rPr lang="pl-PL" b="1" dirty="0" smtClean="0">
                <a:solidFill>
                  <a:schemeClr val="tx1"/>
                </a:solidFill>
              </a:rPr>
              <a:t>cross-</a:t>
            </a:r>
            <a:r>
              <a:rPr lang="pl-PL" b="1" dirty="0" err="1" smtClean="0">
                <a:solidFill>
                  <a:schemeClr val="tx1"/>
                </a:solidFill>
              </a:rPr>
              <a:t>financing</a:t>
            </a:r>
            <a:r>
              <a:rPr lang="pl-PL" dirty="0">
                <a:solidFill>
                  <a:schemeClr val="tx1"/>
                </a:solidFill>
              </a:rPr>
              <a:t>,</a:t>
            </a:r>
            <a:endParaRPr lang="pl-PL" dirty="0" smtClean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      - 10% wydatków projektu łącznie na </a:t>
            </a:r>
            <a:r>
              <a:rPr lang="pl-PL" b="1" dirty="0" smtClean="0">
                <a:solidFill>
                  <a:schemeClr val="tx1"/>
                </a:solidFill>
              </a:rPr>
              <a:t>cross-</a:t>
            </a:r>
            <a:r>
              <a:rPr lang="pl-PL" b="1" dirty="0" err="1" smtClean="0">
                <a:solidFill>
                  <a:schemeClr val="tx1"/>
                </a:solidFill>
              </a:rPr>
              <a:t>financing</a:t>
            </a:r>
            <a:r>
              <a:rPr lang="pl-PL" b="1" dirty="0" smtClean="0">
                <a:solidFill>
                  <a:schemeClr val="tx1"/>
                </a:solidFill>
              </a:rPr>
              <a:t> i środki trwałe (powyżej </a:t>
            </a:r>
            <a:r>
              <a:rPr lang="pl-PL" b="1" dirty="0">
                <a:solidFill>
                  <a:schemeClr val="tx1"/>
                </a:solidFill>
              </a:rPr>
              <a:t> </a:t>
            </a:r>
            <a:r>
              <a:rPr lang="pl-PL" b="1" dirty="0" smtClean="0">
                <a:solidFill>
                  <a:schemeClr val="tx1"/>
                </a:solidFill>
              </a:rPr>
              <a:t> 3500 zł netto),</a:t>
            </a:r>
          </a:p>
          <a:p>
            <a:pPr lvl="0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Mnożenie 6"/>
          <p:cNvSpPr/>
          <p:nvPr/>
        </p:nvSpPr>
        <p:spPr>
          <a:xfrm>
            <a:off x="467544" y="1838178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Obraz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260350"/>
            <a:ext cx="43561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1700213"/>
            <a:ext cx="684688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3131840" y="1124744"/>
            <a:ext cx="331236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Od czego zacząć?</a:t>
            </a:r>
            <a:endParaRPr lang="pl-PL" sz="3200" dirty="0">
              <a:solidFill>
                <a:srgbClr val="0070C0"/>
              </a:solidFill>
            </a:endParaRPr>
          </a:p>
        </p:txBody>
      </p:sp>
      <p:sp>
        <p:nvSpPr>
          <p:cNvPr id="7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Generator EFS - SOWA</a:t>
            </a:r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219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628800"/>
            <a:ext cx="8229600" cy="136815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eaLnBrk="1" fontAlgn="t" hangingPunct="1">
              <a:buFont typeface="Arial" pitchFamily="34" charset="0"/>
              <a:buChar char="•"/>
              <a:defRPr/>
            </a:pPr>
            <a:endParaRPr lang="pl-PL" dirty="0" smtClean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dirty="0" smtClean="0">
                <a:solidFill>
                  <a:schemeClr val="tx1"/>
                </a:solidFill>
              </a:rPr>
              <a:t>	Brak uzasadnienia wydatków w ramach cross-</a:t>
            </a:r>
            <a:r>
              <a:rPr lang="pl-PL" dirty="0" err="1" smtClean="0">
                <a:solidFill>
                  <a:schemeClr val="tx1"/>
                </a:solidFill>
              </a:rPr>
              <a:t>financingu</a:t>
            </a:r>
            <a:r>
              <a:rPr lang="pl-PL" dirty="0" smtClean="0">
                <a:solidFill>
                  <a:schemeClr val="tx1"/>
                </a:solidFill>
              </a:rPr>
              <a:t> oraz środków trwałych powyżej 3500 zł netto</a:t>
            </a:r>
            <a:r>
              <a:rPr lang="pl-PL" dirty="0">
                <a:solidFill>
                  <a:schemeClr val="tx1"/>
                </a:solidFill>
              </a:rPr>
              <a:t>.</a:t>
            </a:r>
            <a:endParaRPr lang="pl-PL" dirty="0" smtClean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endParaRPr lang="pl-PL" dirty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dirty="0" smtClean="0">
                <a:solidFill>
                  <a:schemeClr val="tx1"/>
                </a:solidFill>
              </a:rPr>
              <a:t>Błędnie oznaczony cross-</a:t>
            </a:r>
            <a:r>
              <a:rPr lang="pl-PL" dirty="0" err="1" smtClean="0">
                <a:solidFill>
                  <a:schemeClr val="tx1"/>
                </a:solidFill>
              </a:rPr>
              <a:t>financing</a:t>
            </a:r>
            <a:r>
              <a:rPr lang="pl-PL" dirty="0" smtClean="0">
                <a:solidFill>
                  <a:schemeClr val="tx1"/>
                </a:solidFill>
              </a:rPr>
              <a:t> lub środki trwałe.</a:t>
            </a:r>
          </a:p>
          <a:p>
            <a:pPr eaLnBrk="1" fontAlgn="t" hangingPunct="1">
              <a:defRPr/>
            </a:pPr>
            <a:endParaRPr lang="pl-PL" dirty="0" smtClean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140968"/>
            <a:ext cx="8229600" cy="3312368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Uzasadnienie dla wydatków planowanych do poniesienia w ramach cross-</a:t>
            </a:r>
            <a:r>
              <a:rPr lang="pl-PL" dirty="0" err="1" smtClean="0">
                <a:solidFill>
                  <a:schemeClr val="tx1"/>
                </a:solidFill>
              </a:rPr>
              <a:t>financingu</a:t>
            </a:r>
            <a:r>
              <a:rPr lang="pl-PL" dirty="0" smtClean="0">
                <a:solidFill>
                  <a:schemeClr val="tx1"/>
                </a:solidFill>
              </a:rPr>
              <a:t> oraz środków trwałych powinno znaleźć się we wniosku w części „</a:t>
            </a:r>
            <a:r>
              <a:rPr lang="pl-PL" b="1" dirty="0" smtClean="0">
                <a:solidFill>
                  <a:schemeClr val="tx1"/>
                </a:solidFill>
              </a:rPr>
              <a:t>UZASADNIENIE WYDATKÓW” pkt. 7.2 i 7.3</a:t>
            </a:r>
          </a:p>
          <a:p>
            <a:pPr marL="0" lvl="1">
              <a:buFont typeface="Arial" pitchFamily="34" charset="0"/>
              <a:buChar char="•"/>
            </a:pPr>
            <a:endParaRPr lang="pl-PL" b="1" dirty="0" smtClean="0">
              <a:solidFill>
                <a:schemeClr val="tx1"/>
              </a:solidFill>
            </a:endParaRPr>
          </a:p>
          <a:p>
            <a:pPr marL="0" lvl="1"/>
            <a:r>
              <a:rPr lang="pl-PL" dirty="0" smtClean="0">
                <a:solidFill>
                  <a:schemeClr val="tx1"/>
                </a:solidFill>
              </a:rPr>
              <a:t>Cross-</a:t>
            </a:r>
            <a:r>
              <a:rPr lang="pl-PL" dirty="0" err="1" smtClean="0">
                <a:solidFill>
                  <a:schemeClr val="tx1"/>
                </a:solidFill>
              </a:rPr>
              <a:t>financing</a:t>
            </a:r>
            <a:r>
              <a:rPr lang="pl-PL" dirty="0" smtClean="0">
                <a:solidFill>
                  <a:schemeClr val="tx1"/>
                </a:solidFill>
              </a:rPr>
              <a:t> i środki trwałe zdefiniowane są dokładnie w załączniku nr 4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do Regulaminu konkursu  „Standardy </a:t>
            </a:r>
            <a:r>
              <a:rPr lang="pl-PL" dirty="0">
                <a:solidFill>
                  <a:schemeClr val="tx1"/>
                </a:solidFill>
              </a:rPr>
              <a:t>realizacji wybranych form wsparcia </a:t>
            </a:r>
            <a:r>
              <a:rPr lang="pl-PL" dirty="0" smtClean="0">
                <a:solidFill>
                  <a:schemeClr val="tx1"/>
                </a:solidFill>
              </a:rPr>
              <a:t>w </a:t>
            </a:r>
            <a:r>
              <a:rPr lang="pl-PL" dirty="0">
                <a:solidFill>
                  <a:schemeClr val="tx1"/>
                </a:solidFill>
              </a:rPr>
              <a:t>ramach Działania 10.4 RPO WD 2014-2020”. </a:t>
            </a:r>
          </a:p>
          <a:p>
            <a:pPr marL="0" lvl="1">
              <a:buFont typeface="Arial" pitchFamily="34" charset="0"/>
              <a:buChar char="•"/>
            </a:pPr>
            <a:endParaRPr lang="pl-PL" sz="1600" dirty="0" smtClean="0">
              <a:solidFill>
                <a:schemeClr val="tx1"/>
              </a:solidFill>
            </a:endParaRPr>
          </a:p>
          <a:p>
            <a:pPr marL="0" lvl="1"/>
            <a:r>
              <a:rPr lang="pl-PL" dirty="0">
                <a:solidFill>
                  <a:schemeClr val="tx1"/>
                </a:solidFill>
              </a:rPr>
              <a:t>Należy pamiętać, że w budżecie oznacza się jako środki trwałe jedynie wydatki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o </a:t>
            </a:r>
            <a:r>
              <a:rPr lang="pl-PL" dirty="0">
                <a:solidFill>
                  <a:schemeClr val="tx1"/>
                </a:solidFill>
              </a:rPr>
              <a:t>wartości jednostkowej </a:t>
            </a:r>
            <a:r>
              <a:rPr lang="pl-PL" b="1" dirty="0">
                <a:solidFill>
                  <a:schemeClr val="tx1"/>
                </a:solidFill>
              </a:rPr>
              <a:t>powyżej 3500 zł netto</a:t>
            </a:r>
            <a:r>
              <a:rPr lang="pl-PL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Mnożenie 6"/>
          <p:cNvSpPr/>
          <p:nvPr/>
        </p:nvSpPr>
        <p:spPr>
          <a:xfrm>
            <a:off x="683568" y="165638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513892" y="1633662"/>
            <a:ext cx="8183252" cy="179533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t" hangingPunct="1">
              <a:defRPr/>
            </a:pPr>
            <a:r>
              <a:rPr lang="pl-PL" dirty="0" smtClean="0">
                <a:solidFill>
                  <a:schemeClr val="tx1"/>
                </a:solidFill>
              </a:rPr>
              <a:t>	Nieprawidłowe oznaczenie wkładu własnego (publicznego lub prywatnego), w tym niepieniężnego.</a:t>
            </a:r>
          </a:p>
          <a:p>
            <a:pPr eaLnBrk="1" fontAlgn="t" hangingPunct="1">
              <a:defRPr/>
            </a:pPr>
            <a:endParaRPr lang="pl-PL" dirty="0" smtClean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dirty="0" smtClean="0">
                <a:solidFill>
                  <a:schemeClr val="tx1"/>
                </a:solidFill>
              </a:rPr>
              <a:t>Brak uzasadnienia dotyczącego wkładu własnego </a:t>
            </a:r>
            <a:r>
              <a:rPr lang="pl-PL" dirty="0">
                <a:solidFill>
                  <a:schemeClr val="tx1"/>
                </a:solidFill>
              </a:rPr>
              <a:t>oraz metodologii wyliczenia wkładu własnego niepieniężnego w </a:t>
            </a:r>
            <a:r>
              <a:rPr lang="pl-PL" dirty="0" smtClean="0">
                <a:solidFill>
                  <a:schemeClr val="tx1"/>
                </a:solidFill>
              </a:rPr>
              <a:t>pkt. 7.4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501008"/>
            <a:ext cx="8229600" cy="3168352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endParaRPr lang="pl-PL" dirty="0" smtClean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800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W </a:t>
            </a:r>
            <a:r>
              <a:rPr lang="pl-PL" dirty="0">
                <a:solidFill>
                  <a:schemeClr val="tx1"/>
                </a:solidFill>
              </a:rPr>
              <a:t>budżecie szczegółowym przy pozycjach budżetowych zawierających wydatki </a:t>
            </a:r>
            <a:r>
              <a:rPr lang="pl-PL" dirty="0" smtClean="0">
                <a:solidFill>
                  <a:schemeClr val="tx1"/>
                </a:solidFill>
              </a:rPr>
              <a:t>w </a:t>
            </a:r>
            <a:r>
              <a:rPr lang="pl-PL" dirty="0">
                <a:solidFill>
                  <a:schemeClr val="tx1"/>
                </a:solidFill>
              </a:rPr>
              <a:t>ramach wkładu własnego należy odpowiednio określić, czy jest to wkład </a:t>
            </a:r>
            <a:r>
              <a:rPr lang="pl-PL" dirty="0" smtClean="0">
                <a:solidFill>
                  <a:schemeClr val="tx1"/>
                </a:solidFill>
              </a:rPr>
              <a:t>publiczny </a:t>
            </a:r>
            <a:r>
              <a:rPr lang="pl-PL" dirty="0">
                <a:solidFill>
                  <a:schemeClr val="tx1"/>
                </a:solidFill>
              </a:rPr>
              <a:t>czy </a:t>
            </a:r>
            <a:r>
              <a:rPr lang="pl-PL" dirty="0" smtClean="0">
                <a:solidFill>
                  <a:schemeClr val="tx1"/>
                </a:solidFill>
              </a:rPr>
              <a:t>prywatny.</a:t>
            </a:r>
          </a:p>
          <a:p>
            <a:pPr marL="0" lvl="1"/>
            <a:endParaRPr lang="pl-PL" dirty="0">
              <a:solidFill>
                <a:schemeClr val="tx1"/>
              </a:solidFill>
            </a:endParaRPr>
          </a:p>
          <a:p>
            <a:pPr marL="0" lvl="1"/>
            <a:r>
              <a:rPr lang="pl-PL" dirty="0" smtClean="0">
                <a:solidFill>
                  <a:schemeClr val="tx1"/>
                </a:solidFill>
              </a:rPr>
              <a:t>Wszystkie </a:t>
            </a:r>
            <a:r>
              <a:rPr lang="pl-PL" dirty="0">
                <a:solidFill>
                  <a:schemeClr val="tx1"/>
                </a:solidFill>
              </a:rPr>
              <a:t>wydatki wnoszone w projekcie jako wkład własny niepieniężny należy oznaczyć odpowiednio w polu wyboru (tzw. „</a:t>
            </a:r>
            <a:r>
              <a:rPr lang="pl-PL" dirty="0" err="1">
                <a:solidFill>
                  <a:schemeClr val="tx1"/>
                </a:solidFill>
              </a:rPr>
              <a:t>checkbox</a:t>
            </a:r>
            <a:r>
              <a:rPr lang="pl-PL" dirty="0">
                <a:solidFill>
                  <a:schemeClr val="tx1"/>
                </a:solidFill>
              </a:rPr>
              <a:t>”), </a:t>
            </a:r>
            <a:r>
              <a:rPr lang="pl-PL" dirty="0" smtClean="0">
                <a:solidFill>
                  <a:schemeClr val="tx1"/>
                </a:solidFill>
              </a:rPr>
              <a:t>dopiero po wybraniu opcji wkład własny publiczny lub prywatny.</a:t>
            </a:r>
            <a:endParaRPr lang="pl-PL" dirty="0">
              <a:solidFill>
                <a:schemeClr val="tx1"/>
              </a:solidFill>
            </a:endParaRPr>
          </a:p>
          <a:p>
            <a:pPr marL="0" lvl="1"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</a:endParaRPr>
          </a:p>
          <a:p>
            <a:pPr marL="0" lvl="1"/>
            <a:r>
              <a:rPr lang="pl-PL" dirty="0" smtClean="0">
                <a:solidFill>
                  <a:schemeClr val="tx1"/>
                </a:solidFill>
              </a:rPr>
              <a:t>W </a:t>
            </a:r>
            <a:r>
              <a:rPr lang="pl-PL" dirty="0">
                <a:solidFill>
                  <a:schemeClr val="tx1"/>
                </a:solidFill>
              </a:rPr>
              <a:t>punkcie 7.4 należy opisać wydatki w ramach wkładu własnego, a także wyjaśnić, w jaki sposób, Wnioskodawca dokonał jego wyceny. </a:t>
            </a:r>
          </a:p>
        </p:txBody>
      </p:sp>
      <p:sp>
        <p:nvSpPr>
          <p:cNvPr id="7" name="Mnożenie 6"/>
          <p:cNvSpPr/>
          <p:nvPr/>
        </p:nvSpPr>
        <p:spPr>
          <a:xfrm>
            <a:off x="755576" y="1705670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BUDŻET </a:t>
            </a: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PROJEKTU – WKŁAD WŁASNY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50356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000" dirty="0" smtClean="0"/>
              <a:t>   </a:t>
            </a:r>
            <a:endParaRPr lang="pl-PL" sz="1600" dirty="0" smtClean="0"/>
          </a:p>
          <a:p>
            <a:pPr marL="268288" lvl="1" indent="0">
              <a:buNone/>
            </a:pPr>
            <a:r>
              <a:rPr lang="pl-PL" sz="1600" i="1" dirty="0"/>
              <a:t>Wkład niepieniężny polega na wniesieniu (wykorzystaniu na rzecz projektu) nieruchomości, urządzeń, materiałów (surowców), wartości niematerialnych i prawnych, ekspertyz lub nieodpłatnej pracy wykonywanej przez wolontariuszy na podstawie ustawy z dnia 24 kwietnia 2003 r. o działalności pożytku publicznego i o </a:t>
            </a:r>
            <a:r>
              <a:rPr lang="pl-PL" sz="1600" i="1" dirty="0" smtClean="0"/>
              <a:t>wolontariacie – „</a:t>
            </a:r>
            <a:r>
              <a:rPr lang="pl-PL" sz="1600" dirty="0" smtClean="0"/>
              <a:t>Wytyczne w zakresie kwalifikowalności wydatków (…)”</a:t>
            </a:r>
            <a:endParaRPr lang="pl-PL" sz="1600" b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268288" lvl="1" indent="0">
              <a:buNone/>
            </a:pPr>
            <a:r>
              <a:rPr lang="pl-PL" sz="20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Jak </a:t>
            </a:r>
            <a:r>
              <a:rPr lang="pl-PL" sz="2000" b="1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wnieść wkład niepieniężny</a:t>
            </a:r>
            <a:r>
              <a:rPr lang="pl-PL" sz="20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?</a:t>
            </a:r>
          </a:p>
          <a:p>
            <a:pPr marL="611188" lvl="1" indent="-342900">
              <a:buFontTx/>
              <a:buChar char="-"/>
            </a:pPr>
            <a:r>
              <a:rPr lang="pl-PL" sz="1600" dirty="0"/>
              <a:t>w</a:t>
            </a:r>
            <a:r>
              <a:rPr lang="pl-PL" sz="1600" dirty="0" smtClean="0"/>
              <a:t>kład niepieniężny stanowi część </a:t>
            </a:r>
            <a:r>
              <a:rPr lang="pl-PL" sz="1600" dirty="0"/>
              <a:t>lub całość wkładu </a:t>
            </a:r>
            <a:r>
              <a:rPr lang="pl-PL" sz="1600" dirty="0" smtClean="0"/>
              <a:t>własnego prywatnego lub publicznego,</a:t>
            </a:r>
          </a:p>
          <a:p>
            <a:pPr marL="611188" lvl="1" indent="-342900">
              <a:buFontTx/>
              <a:buChar char="-"/>
            </a:pPr>
            <a:r>
              <a:rPr lang="pl-PL" sz="1600" dirty="0"/>
              <a:t>wartość wkładu niepieniężnego jest potwierdzona </a:t>
            </a:r>
            <a:r>
              <a:rPr lang="pl-PL" sz="1600" dirty="0" smtClean="0"/>
              <a:t>dokumentami – opis metodologii, wyliczenia, w pkt 7.4 wniosku</a:t>
            </a:r>
          </a:p>
          <a:p>
            <a:pPr marL="611188" lvl="1" indent="-342900">
              <a:buFontTx/>
              <a:buChar char="-"/>
            </a:pPr>
            <a:r>
              <a:rPr lang="pl-PL" sz="1600" dirty="0"/>
              <a:t>c</a:t>
            </a:r>
            <a:r>
              <a:rPr lang="pl-PL" sz="1600" dirty="0" smtClean="0"/>
              <a:t>ała </a:t>
            </a:r>
            <a:r>
              <a:rPr lang="pl-PL" sz="1600" dirty="0"/>
              <a:t>wartość wydatku </a:t>
            </a:r>
            <a:r>
              <a:rPr lang="pl-PL" sz="1600" dirty="0" smtClean="0"/>
              <a:t>wykazanego w ramach wkładu niepieniężnego musi </a:t>
            </a:r>
            <a:r>
              <a:rPr lang="pl-PL" sz="1600" dirty="0"/>
              <a:t>stanowić wkład </a:t>
            </a:r>
            <a:r>
              <a:rPr lang="pl-PL" sz="1600" dirty="0" smtClean="0"/>
              <a:t>własny.</a:t>
            </a:r>
            <a:endParaRPr lang="pl-PL" sz="1600" u="sng" dirty="0"/>
          </a:p>
          <a:p>
            <a:pPr marL="268288" lvl="1" indent="0">
              <a:buNone/>
            </a:pPr>
            <a:r>
              <a:rPr lang="pl-PL" sz="20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Przykłady:</a:t>
            </a:r>
          </a:p>
          <a:p>
            <a:pPr marL="554038" lvl="1">
              <a:buFontTx/>
              <a:buChar char="-"/>
            </a:pPr>
            <a:r>
              <a:rPr lang="pl-PL" sz="1600" dirty="0" smtClean="0"/>
              <a:t>koszty użytkowania </a:t>
            </a:r>
            <a:r>
              <a:rPr lang="pl-PL" sz="1600" dirty="0" err="1" smtClean="0"/>
              <a:t>sal</a:t>
            </a:r>
            <a:r>
              <a:rPr lang="pl-PL" sz="1600" dirty="0" smtClean="0"/>
              <a:t> podczas zajęć (metodologia wyliczenia kosztów, stawkę </a:t>
            </a:r>
            <a:r>
              <a:rPr lang="pl-PL" sz="1600" dirty="0"/>
              <a:t>może określać np. cennik danej instytucji),</a:t>
            </a:r>
            <a:endParaRPr lang="pl-PL" sz="1600" dirty="0" smtClean="0"/>
          </a:p>
          <a:p>
            <a:pPr marL="554038" lvl="1">
              <a:buFontTx/>
              <a:buChar char="-"/>
            </a:pPr>
            <a:r>
              <a:rPr lang="pl-PL" sz="1600" dirty="0" smtClean="0"/>
              <a:t>koszty </a:t>
            </a:r>
            <a:r>
              <a:rPr lang="pl-PL" sz="1600" dirty="0"/>
              <a:t>eksploatacji  wyposażenia technicznego </a:t>
            </a:r>
            <a:r>
              <a:rPr lang="pl-PL" sz="1600" dirty="0" err="1"/>
              <a:t>sal</a:t>
            </a:r>
            <a:r>
              <a:rPr lang="pl-PL" sz="1600" dirty="0"/>
              <a:t> Wnioskodawcy do realizacji zajęć </a:t>
            </a:r>
            <a:r>
              <a:rPr lang="pl-PL" sz="1600" dirty="0" smtClean="0"/>
              <a:t>w </a:t>
            </a:r>
            <a:r>
              <a:rPr lang="pl-PL" sz="1600" dirty="0"/>
              <a:t>ramach </a:t>
            </a:r>
            <a:r>
              <a:rPr lang="pl-PL" sz="1600" dirty="0" smtClean="0"/>
              <a:t>projektu </a:t>
            </a:r>
            <a:r>
              <a:rPr lang="pl-PL" sz="1600" dirty="0"/>
              <a:t>(metodologia wyliczenia </a:t>
            </a:r>
            <a:r>
              <a:rPr lang="pl-PL" sz="1600" dirty="0" smtClean="0"/>
              <a:t>kosztów),</a:t>
            </a:r>
            <a:endParaRPr lang="pl-PL" sz="1600" dirty="0"/>
          </a:p>
          <a:p>
            <a:pPr marL="554038" lvl="1">
              <a:buFontTx/>
              <a:buChar char="-"/>
            </a:pPr>
            <a:r>
              <a:rPr lang="pl-PL" sz="1600" dirty="0" smtClean="0"/>
              <a:t>praca wolontariuszy.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67544" y="1556792"/>
            <a:ext cx="8352928" cy="4824536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8000"/>
              </a:buClr>
              <a:buSzPct val="200000"/>
            </a:pPr>
            <a:endParaRPr lang="pl-P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26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BUDŻET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endParaRPr lang="pl-PL" sz="2400" dirty="0" smtClean="0"/>
          </a:p>
          <a:p>
            <a:pPr marL="268288" lvl="1" indent="0">
              <a:buNone/>
            </a:pPr>
            <a:r>
              <a:rPr lang="pl-PL" sz="2400" dirty="0" smtClean="0"/>
              <a:t> 		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467544" y="1484784"/>
            <a:ext cx="8136904" cy="201622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eaLnBrk="1" fontAlgn="t" hangingPunct="1">
              <a:defRPr/>
            </a:pPr>
            <a:r>
              <a:rPr lang="pl-PL" dirty="0" smtClean="0">
                <a:solidFill>
                  <a:schemeClr val="tx1"/>
                </a:solidFill>
              </a:rPr>
              <a:t>	</a:t>
            </a: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</a:t>
            </a:r>
            <a:r>
              <a:rPr lang="pl-PL" dirty="0" smtClean="0">
                <a:solidFill>
                  <a:schemeClr val="tx1"/>
                </a:solidFill>
              </a:rPr>
              <a:t>Brak uzasadnienia wydatków w ramach usług </a:t>
            </a:r>
            <a:r>
              <a:rPr lang="pl-PL" dirty="0" smtClean="0">
                <a:solidFill>
                  <a:schemeClr val="tx1"/>
                </a:solidFill>
              </a:rPr>
              <a:t>zleconych</a:t>
            </a:r>
            <a:endParaRPr lang="pl-PL" dirty="0" smtClean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endParaRPr lang="pl-PL" dirty="0" smtClean="0">
              <a:solidFill>
                <a:schemeClr val="tx1"/>
              </a:solidFill>
            </a:endParaRPr>
          </a:p>
          <a:p>
            <a:pPr eaLnBrk="1" fontAlgn="t" hangingPunct="1">
              <a:defRPr/>
            </a:pPr>
            <a:r>
              <a:rPr lang="pl-PL" dirty="0">
                <a:solidFill>
                  <a:schemeClr val="tx1"/>
                </a:solidFill>
              </a:rPr>
              <a:t>	</a:t>
            </a:r>
            <a:r>
              <a:rPr lang="pl-PL" dirty="0" smtClean="0">
                <a:solidFill>
                  <a:schemeClr val="tx1"/>
                </a:solidFill>
              </a:rPr>
              <a:t>Brak zaznaczenia w budżecie kolumny „zadanie zlecone” przy wydatkach 	będących „usługą zleconą” </a:t>
            </a:r>
          </a:p>
          <a:p>
            <a:pPr eaLnBrk="1" fontAlgn="t" hangingPunct="1">
              <a:defRPr/>
            </a:pPr>
            <a:r>
              <a:rPr lang="pl-PL" sz="1600" i="1" dirty="0">
                <a:solidFill>
                  <a:schemeClr val="tx1"/>
                </a:solidFill>
              </a:rPr>
              <a:t>	</a:t>
            </a:r>
            <a:r>
              <a:rPr lang="pl-PL" sz="1600" i="1" dirty="0" smtClean="0">
                <a:solidFill>
                  <a:schemeClr val="tx1"/>
                </a:solidFill>
              </a:rPr>
              <a:t>(do czasu zmiany nazwy etykiety w systemie)</a:t>
            </a:r>
          </a:p>
          <a:p>
            <a:pPr eaLnBrk="1" fontAlgn="t" hangingPunct="1">
              <a:defRPr/>
            </a:pPr>
            <a:endParaRPr lang="pl-PL" dirty="0" smtClean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467544" y="3645023"/>
            <a:ext cx="8136904" cy="2880319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W </a:t>
            </a:r>
            <a:r>
              <a:rPr lang="pl-PL" dirty="0">
                <a:solidFill>
                  <a:schemeClr val="tx1"/>
                </a:solidFill>
              </a:rPr>
              <a:t>punkcie </a:t>
            </a:r>
            <a:r>
              <a:rPr lang="pl-PL" dirty="0" smtClean="0">
                <a:solidFill>
                  <a:schemeClr val="tx1"/>
                </a:solidFill>
              </a:rPr>
              <a:t>7.1 wniosku „Zadania zlecone w projekcie” (w instrukcji wypełniania wniosku: „Usługa zlecona”) należy rozpisać wydatki </a:t>
            </a:r>
            <a:r>
              <a:rPr lang="pl-PL" smtClean="0">
                <a:solidFill>
                  <a:schemeClr val="tx1"/>
                </a:solidFill>
              </a:rPr>
              <a:t>wchodzące </a:t>
            </a:r>
            <a:r>
              <a:rPr lang="pl-PL" smtClean="0">
                <a:solidFill>
                  <a:schemeClr val="tx1"/>
                </a:solidFill>
              </a:rPr>
              <a:t/>
            </a:r>
            <a:br>
              <a:rPr lang="pl-PL" smtClean="0">
                <a:solidFill>
                  <a:schemeClr val="tx1"/>
                </a:solidFill>
              </a:rPr>
            </a:br>
            <a:r>
              <a:rPr lang="pl-PL" smtClean="0">
                <a:solidFill>
                  <a:schemeClr val="tx1"/>
                </a:solidFill>
              </a:rPr>
              <a:t>w </a:t>
            </a:r>
            <a:r>
              <a:rPr lang="pl-PL" dirty="0" smtClean="0">
                <a:solidFill>
                  <a:schemeClr val="tx1"/>
                </a:solidFill>
              </a:rPr>
              <a:t>skład </a:t>
            </a:r>
            <a:r>
              <a:rPr lang="pl-PL" smtClean="0">
                <a:solidFill>
                  <a:schemeClr val="tx1"/>
                </a:solidFill>
              </a:rPr>
              <a:t>usług zleconych</a:t>
            </a:r>
            <a:endParaRPr lang="pl-PL" dirty="0" smtClean="0">
              <a:solidFill>
                <a:schemeClr val="tx1"/>
              </a:solidFill>
            </a:endParaRPr>
          </a:p>
          <a:p>
            <a:pPr marL="0" lvl="1">
              <a:buClr>
                <a:srgbClr val="00B05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  <a:p>
            <a:pPr marL="285750" lvl="1" indent="-285750">
              <a:buClr>
                <a:srgbClr val="00B050"/>
              </a:buClr>
              <a:buSzPct val="200000"/>
              <a:buFont typeface="Wingdings" panose="05000000000000000000" pitchFamily="2" charset="2"/>
              <a:buChar char="ü"/>
            </a:pPr>
            <a:r>
              <a:rPr lang="pl-PL" dirty="0" smtClean="0">
                <a:solidFill>
                  <a:schemeClr val="tx1"/>
                </a:solidFill>
              </a:rPr>
              <a:t>Do </a:t>
            </a:r>
            <a:r>
              <a:rPr lang="pl-PL" dirty="0">
                <a:solidFill>
                  <a:schemeClr val="tx1"/>
                </a:solidFill>
              </a:rPr>
              <a:t>czasu zmiany w SOWA etykiety „zadania zlecone” na „usługi zlecone”, </a:t>
            </a:r>
            <a:endParaRPr lang="pl-PL" dirty="0" smtClean="0">
              <a:solidFill>
                <a:schemeClr val="tx1"/>
              </a:solidFill>
            </a:endParaRPr>
          </a:p>
          <a:p>
            <a:pPr marL="0" lvl="1">
              <a:buClr>
                <a:srgbClr val="00B05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    wypełniając </a:t>
            </a:r>
            <a:r>
              <a:rPr lang="pl-PL" dirty="0">
                <a:solidFill>
                  <a:schemeClr val="tx1"/>
                </a:solidFill>
              </a:rPr>
              <a:t>wniosek o dofinansowanie projektu, należy zaznaczyć pole </a:t>
            </a:r>
            <a:endParaRPr lang="pl-PL" dirty="0" smtClean="0">
              <a:solidFill>
                <a:schemeClr val="tx1"/>
              </a:solidFill>
            </a:endParaRPr>
          </a:p>
          <a:p>
            <a:pPr marL="0" lvl="1">
              <a:buClr>
                <a:srgbClr val="00B050"/>
              </a:buClr>
              <a:buSzPct val="200000"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   „</a:t>
            </a:r>
            <a:r>
              <a:rPr lang="pl-PL" dirty="0">
                <a:solidFill>
                  <a:schemeClr val="tx1"/>
                </a:solidFill>
              </a:rPr>
              <a:t>zadania zlecone” </a:t>
            </a:r>
          </a:p>
        </p:txBody>
      </p:sp>
      <p:sp>
        <p:nvSpPr>
          <p:cNvPr id="7" name="Mnożenie 6"/>
          <p:cNvSpPr/>
          <p:nvPr/>
        </p:nvSpPr>
        <p:spPr>
          <a:xfrm>
            <a:off x="794085" y="1819263"/>
            <a:ext cx="648072" cy="43204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602" y="2509527"/>
            <a:ext cx="427037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3691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DLA WNIOSKODAWCÓW</a:t>
            </a:r>
            <a:endParaRPr lang="pl-PL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352928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</a:p>
          <a:p>
            <a:pPr>
              <a:buClr>
                <a:srgbClr val="008000"/>
              </a:buClr>
              <a:buSzPct val="100000"/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0070C0"/>
                </a:solidFill>
                <a:latin typeface="Calibri" pitchFamily="34" charset="0"/>
              </a:rPr>
              <a:t>Spotkania informacyjne dla wnioskodawców </a:t>
            </a:r>
          </a:p>
          <a:p>
            <a:pPr marL="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endParaRPr lang="pl-PL" sz="2000" dirty="0" smtClean="0"/>
          </a:p>
          <a:p>
            <a:pPr>
              <a:spcBef>
                <a:spcPts val="0"/>
              </a:spcBef>
              <a:buClr>
                <a:srgbClr val="008000"/>
              </a:buClr>
              <a:buSzPct val="100000"/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0070C0"/>
                </a:solidFill>
                <a:latin typeface="Calibri" pitchFamily="34" charset="0"/>
              </a:rPr>
              <a:t> Punkt Informacyjny Funduszy Europejskich (PIFE) </a:t>
            </a:r>
            <a:r>
              <a:rPr lang="pl-PL" sz="2000" dirty="0"/>
              <a:t>zapytania można kierować na adres: </a:t>
            </a:r>
            <a:r>
              <a:rPr lang="pl-PL" sz="1800" u="sng" dirty="0" smtClean="0">
                <a:hlinkClick r:id="rId3"/>
              </a:rPr>
              <a:t>pife@dolnyslask.pl</a:t>
            </a:r>
            <a:r>
              <a:rPr lang="pl-PL" sz="1800" dirty="0" smtClean="0"/>
              <a:t> </a:t>
            </a:r>
          </a:p>
          <a:p>
            <a:pPr marL="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endParaRPr lang="pl-PL" sz="1800" dirty="0" smtClean="0"/>
          </a:p>
          <a:p>
            <a:pPr>
              <a:spcBef>
                <a:spcPts val="0"/>
              </a:spcBef>
              <a:buClr>
                <a:srgbClr val="008000"/>
              </a:buClr>
              <a:buSzPct val="100000"/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0070C0"/>
                </a:solidFill>
                <a:latin typeface="Calibri" pitchFamily="34" charset="0"/>
              </a:rPr>
              <a:t>Odpowiedzi na najczęściej zadawane </a:t>
            </a:r>
            <a:r>
              <a:rPr lang="pl-PL" sz="2400" b="1" dirty="0" smtClean="0">
                <a:solidFill>
                  <a:srgbClr val="0070C0"/>
                </a:solidFill>
                <a:latin typeface="Calibri" pitchFamily="34" charset="0"/>
              </a:rPr>
              <a:t>pytania oraz niezbędne dokumenty </a:t>
            </a:r>
            <a:r>
              <a:rPr lang="pl-PL" sz="1800" dirty="0" smtClean="0"/>
              <a:t>są zamieszczane </a:t>
            </a:r>
            <a:r>
              <a:rPr lang="pl-PL" sz="1800" dirty="0"/>
              <a:t>na stronach internetowych</a:t>
            </a:r>
            <a:r>
              <a:rPr lang="pl-PL" sz="1800" dirty="0" smtClean="0"/>
              <a:t>:</a:t>
            </a:r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  <a:p>
            <a:pPr marL="36000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r>
              <a:rPr lang="pl-PL" sz="1800" dirty="0" smtClean="0">
                <a:hlinkClick r:id="rId4"/>
              </a:rPr>
              <a:t>www.rpo.dolnyslask.pl</a:t>
            </a:r>
            <a:r>
              <a:rPr lang="pl-PL" sz="1800" dirty="0" smtClean="0"/>
              <a:t>, </a:t>
            </a:r>
          </a:p>
          <a:p>
            <a:pPr marL="36000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r>
              <a:rPr lang="pl-PL" sz="1800" dirty="0" smtClean="0">
                <a:hlinkClick r:id="rId5"/>
              </a:rPr>
              <a:t>www.zitwrof.pl</a:t>
            </a:r>
            <a:r>
              <a:rPr lang="pl-PL" sz="1800" dirty="0"/>
              <a:t>, </a:t>
            </a:r>
            <a:endParaRPr lang="pl-PL" sz="1800" dirty="0" smtClean="0"/>
          </a:p>
          <a:p>
            <a:pPr marL="360000" indent="0">
              <a:spcBef>
                <a:spcPts val="0"/>
              </a:spcBef>
              <a:buClr>
                <a:srgbClr val="008000"/>
              </a:buClr>
              <a:buSzPct val="100000"/>
              <a:buNone/>
            </a:pPr>
            <a:r>
              <a:rPr lang="pl-PL" sz="1800" dirty="0" smtClean="0">
                <a:hlinkClick r:id="rId6"/>
              </a:rPr>
              <a:t>www.ipaw.walbrzych.eu</a:t>
            </a:r>
            <a:r>
              <a:rPr lang="pl-PL" sz="1800" dirty="0" smtClean="0"/>
              <a:t>. </a:t>
            </a:r>
            <a:endParaRPr lang="pl-PL" sz="1800" dirty="0"/>
          </a:p>
          <a:p>
            <a:pPr marL="0" indent="0">
              <a:buClr>
                <a:srgbClr val="008000"/>
              </a:buClr>
              <a:buSzPct val="100000"/>
              <a:buNone/>
            </a:pPr>
            <a:r>
              <a:rPr lang="pl-PL" sz="2000" dirty="0" smtClean="0"/>
              <a:t> </a:t>
            </a:r>
          </a:p>
          <a:p>
            <a:pPr>
              <a:buNone/>
            </a:pP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>
              <a:buNone/>
            </a:pPr>
            <a:r>
              <a:rPr lang="pl-PL" sz="2400" dirty="0" smtClean="0"/>
              <a:t> 		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323528" y="1556793"/>
            <a:ext cx="8496944" cy="496855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buClr>
                <a:srgbClr val="008000"/>
              </a:buClr>
              <a:buSzPct val="200000"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87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608511"/>
          </a:xfrm>
        </p:spPr>
        <p:txBody>
          <a:bodyPr/>
          <a:lstStyle/>
          <a:p>
            <a:pPr>
              <a:buNone/>
            </a:pPr>
            <a:r>
              <a:rPr lang="pl-PL" sz="2000" dirty="0" smtClean="0"/>
              <a:t>   </a:t>
            </a:r>
            <a:endParaRPr lang="pl-PL" sz="1600" dirty="0" smtClean="0"/>
          </a:p>
          <a:p>
            <a:pPr marL="268288" lvl="1" indent="0">
              <a:buNone/>
            </a:pPr>
            <a:endParaRPr lang="pl-PL" sz="1600" dirty="0" smtClean="0"/>
          </a:p>
          <a:p>
            <a:pPr marL="268288" lvl="1" indent="0">
              <a:buNone/>
            </a:pPr>
            <a:r>
              <a:rPr lang="pl-PL" sz="2400" dirty="0" smtClean="0"/>
              <a:t>	</a:t>
            </a:r>
          </a:p>
          <a:p>
            <a:pPr marL="268288" lvl="1" indent="0" algn="ctr">
              <a:buNone/>
            </a:pP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Dziękuję za uwagę</a:t>
            </a:r>
          </a:p>
          <a:p>
            <a:pPr marL="268288" lvl="1" indent="0" algn="ctr">
              <a:buNone/>
            </a:pPr>
            <a: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/>
            </a:r>
            <a:br>
              <a:rPr lang="pl-PL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Wydział Wdrażania EFS</a:t>
            </a:r>
            <a:br>
              <a:rPr lang="pl-PL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Departament Funduszy Europejskich</a:t>
            </a:r>
            <a:br>
              <a:rPr lang="pl-PL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Urząd Marszałkowski Województwa Dolnośląskiego</a:t>
            </a:r>
          </a:p>
        </p:txBody>
      </p:sp>
    </p:spTree>
    <p:extLst>
      <p:ext uri="{BB962C8B-B14F-4D97-AF65-F5344CB8AC3E}">
        <p14:creationId xmlns:p14="http://schemas.microsoft.com/office/powerpoint/2010/main" val="91491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Obraz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260350"/>
            <a:ext cx="43561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251520" y="1052736"/>
            <a:ext cx="84249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Dokumenty pomocne przy wypełnianiu wniosku:</a:t>
            </a:r>
          </a:p>
        </p:txBody>
      </p:sp>
      <p:sp>
        <p:nvSpPr>
          <p:cNvPr id="9220" name="Prostokąt 6"/>
          <p:cNvSpPr>
            <a:spLocks noChangeArrowheads="1"/>
          </p:cNvSpPr>
          <p:nvPr/>
        </p:nvSpPr>
        <p:spPr bwMode="auto">
          <a:xfrm>
            <a:off x="827584" y="2204864"/>
            <a:ext cx="75609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pl-PL" altLang="pl-PL" b="1" dirty="0"/>
              <a:t> Instrukcja użytkownika Systemu Obsługi Wniosków Aplikacyjnych EFS  (SOWA) w ramach Regionalnego Programu Operacyjnego Województwa Dolnośląskiego 2014-2020 dla Wnioskodawców / Beneficjentów</a:t>
            </a:r>
          </a:p>
        </p:txBody>
      </p:sp>
      <p:sp>
        <p:nvSpPr>
          <p:cNvPr id="9221" name="Prostokąt 7"/>
          <p:cNvSpPr>
            <a:spLocks noChangeArrowheads="1"/>
          </p:cNvSpPr>
          <p:nvPr/>
        </p:nvSpPr>
        <p:spPr bwMode="auto">
          <a:xfrm>
            <a:off x="395536" y="3645024"/>
            <a:ext cx="849764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pl-PL" altLang="pl-PL" b="1" dirty="0"/>
              <a:t> Instrukcja wypełniania wniosku o dofinansowanie projektu EFS w ramach Regionalnego Programu Operacyjnego Województwa Dolnośląskiego </a:t>
            </a:r>
            <a:br>
              <a:rPr lang="pl-PL" altLang="pl-PL" b="1" dirty="0"/>
            </a:br>
            <a:r>
              <a:rPr lang="pl-PL" altLang="pl-PL" b="1" dirty="0"/>
              <a:t>2014 – 2020 </a:t>
            </a:r>
            <a:r>
              <a:rPr lang="pl-PL" altLang="pl-PL" b="1" dirty="0" smtClean="0"/>
              <a:t>(wersja </a:t>
            </a:r>
            <a:r>
              <a:rPr lang="pl-PL" altLang="pl-PL" b="1" dirty="0"/>
              <a:t>1.4 z dnia 12 października 2017 r. obowiązuje we wszystkich konkursach ogłoszonych w ramach Osi Priorytetowych 8, 9 i 10 RPO WD po dniu 2 września 2017 r</a:t>
            </a:r>
            <a:r>
              <a:rPr lang="pl-PL" altLang="pl-PL" b="1" dirty="0" smtClean="0"/>
              <a:t>.) </a:t>
            </a:r>
            <a:endParaRPr lang="pl-PL" altLang="pl-PL" b="1" dirty="0"/>
          </a:p>
        </p:txBody>
      </p:sp>
      <p:sp>
        <p:nvSpPr>
          <p:cNvPr id="12" name="Prostokąt 11"/>
          <p:cNvSpPr/>
          <p:nvPr/>
        </p:nvSpPr>
        <p:spPr>
          <a:xfrm>
            <a:off x="1619672" y="5301208"/>
            <a:ext cx="6624736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800" b="1" i="1" dirty="0" smtClean="0">
                <a:solidFill>
                  <a:srgbClr val="C00000"/>
                </a:solidFill>
                <a:hlinkClick r:id="rId4"/>
              </a:rPr>
              <a:t>www.generator-efs.dolnyslask.pl</a:t>
            </a:r>
            <a:r>
              <a:rPr lang="pl-PL" sz="2800" b="1" i="1" dirty="0" smtClean="0">
                <a:solidFill>
                  <a:srgbClr val="C00000"/>
                </a:solidFill>
              </a:rPr>
              <a:t> </a:t>
            </a: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13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6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Generator EFS - SOWA</a:t>
            </a:r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rgbClr val="C105B8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l-PL" sz="3600" b="1" i="1" dirty="0" smtClean="0">
              <a:ln>
                <a:solidFill>
                  <a:schemeClr val="tx1"/>
                </a:solidFill>
              </a:ln>
              <a:solidFill>
                <a:srgbClr val="C105B8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766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107504" y="1268760"/>
            <a:ext cx="4392488" cy="49685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3200" u="sng" dirty="0">
                <a:solidFill>
                  <a:schemeClr val="tx1"/>
                </a:solidFill>
              </a:rPr>
              <a:t>Wsparcie techniczne SOWA:</a:t>
            </a:r>
          </a:p>
          <a:p>
            <a:pPr>
              <a:defRPr/>
            </a:pPr>
            <a:endParaRPr lang="pl-PL" sz="3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sz="3200" b="1" dirty="0">
                <a:solidFill>
                  <a:schemeClr val="tx1"/>
                </a:solidFill>
              </a:rPr>
              <a:t>PONIEDZIAŁEK – PIĄTEK</a:t>
            </a:r>
            <a:br>
              <a:rPr lang="pl-PL" sz="3200" b="1" dirty="0">
                <a:solidFill>
                  <a:schemeClr val="tx1"/>
                </a:solidFill>
              </a:rPr>
            </a:br>
            <a:r>
              <a:rPr lang="pl-PL" sz="3200" b="1" dirty="0">
                <a:solidFill>
                  <a:schemeClr val="tx1"/>
                </a:solidFill>
              </a:rPr>
              <a:t>7:30-15:30</a:t>
            </a:r>
          </a:p>
          <a:p>
            <a:pPr algn="ctr">
              <a:defRPr/>
            </a:pPr>
            <a:endParaRPr lang="pl-PL" sz="3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sz="3200" b="1" dirty="0">
                <a:solidFill>
                  <a:schemeClr val="tx1"/>
                </a:solidFill>
              </a:rPr>
              <a:t>Tel: (71) 700 04 84</a:t>
            </a:r>
          </a:p>
          <a:p>
            <a:pPr algn="ctr">
              <a:defRPr/>
            </a:pPr>
            <a:r>
              <a:rPr lang="pl-PL" sz="3200" b="1" dirty="0">
                <a:solidFill>
                  <a:schemeClr val="tx1"/>
                </a:solidFill>
              </a:rPr>
              <a:t>Fax: (71) 700 04 86</a:t>
            </a:r>
          </a:p>
        </p:txBody>
      </p:sp>
      <p:pic>
        <p:nvPicPr>
          <p:cNvPr id="12293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3438" y="1916113"/>
            <a:ext cx="4378325" cy="3330575"/>
          </a:xfrm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  <p:sp>
        <p:nvSpPr>
          <p:cNvPr id="6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  <a:t>Generator EFS - SOWA</a:t>
            </a:r>
            <a:b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+mn-ea"/>
                <a:cs typeface="+mn-cs"/>
              </a:rPr>
            </a:br>
            <a:endParaRPr lang="pl-PL" sz="3200" b="1" i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025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0"/>
              </a:spcBef>
              <a:buNone/>
              <a:defRPr/>
            </a:pPr>
            <a:endParaRPr lang="pl-PL" sz="4400" b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Korespondencja </a:t>
            </a:r>
            <a:b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</a:br>
            <a:r>
              <a:rPr lang="pl-PL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z Wnioskodawcą podczas oceny projektu</a:t>
            </a:r>
            <a:endParaRPr lang="pl-PL" sz="4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05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11560" y="1052736"/>
            <a:ext cx="8075240" cy="21073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SOWA – główny sposób komunikacji pomiędzy IOK i Wnioskodawcą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Panel „Korespondencja”,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a etapie oceny formalnej (weryfikacja warunków formalnych, ocena formalna), na etapie negocjacji) w celu uzupełnienia/poprawy wniosku,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ermin na odpowiedź liczony od dnia następującego po dniu wysłania pisma (brak stosowania KPA, zgodnie z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art. 43 oraz art. 50 </a:t>
            </a: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ustawy wdrożeniowej),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w</a:t>
            </a: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szystkie odpowiedzi na pisma IOK należy przesłać w systemie SOWA. </a:t>
            </a:r>
            <a:endParaRPr lang="pl-P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611560" y="3268052"/>
            <a:ext cx="8075240" cy="22131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Dodatkowy sposób komunikacji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specjalnie </a:t>
            </a: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utworzone dla naboru adresy mailowe:</a:t>
            </a:r>
          </a:p>
          <a:p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etap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oceny formalnej - </a:t>
            </a: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ocena.formalna10.4.x_xxx_17@dolnyslask.pl</a:t>
            </a: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pl-PL" sz="1600" dirty="0" smtClean="0"/>
              <a:t> </a:t>
            </a:r>
          </a:p>
          <a:p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- etap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negocjacji - </a:t>
            </a:r>
            <a:r>
              <a:rPr lang="pl-PL" sz="1600" dirty="0" smtClean="0">
                <a:hlinkClick r:id="rId4"/>
              </a:rPr>
              <a:t>ocena10.4.x_xxx_17@dolnyslask.pl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;</a:t>
            </a:r>
            <a:r>
              <a:rPr lang="pl-PL" sz="16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komunikacja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na adres mailowy podany w pkt 2.8 </a:t>
            </a: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wniosku</a:t>
            </a:r>
          </a:p>
          <a:p>
            <a:endParaRPr lang="pl-PL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Pismo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z wynikami oceny w wersji papierowej wysyłane na adres Wnioskodawcy podany w pkt 2.8 wniosku</a:t>
            </a: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07504" y="240096"/>
            <a:ext cx="42705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i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Korespondencja - SOWA</a:t>
            </a:r>
          </a:p>
        </p:txBody>
      </p:sp>
      <p:sp>
        <p:nvSpPr>
          <p:cNvPr id="8" name="Prostokąt 7"/>
          <p:cNvSpPr/>
          <p:nvPr/>
        </p:nvSpPr>
        <p:spPr>
          <a:xfrm>
            <a:off x="611560" y="5589240"/>
            <a:ext cx="8075240" cy="959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UWAGA</a:t>
            </a:r>
          </a:p>
          <a:p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Sposób komunikacji i skutki jego niezachowania są określone w Regulaminie konkursu. </a:t>
            </a:r>
            <a:b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</a:rPr>
              <a:t>Składając wniosek Wnioskodawca zobowiązuje się do zachowania wskazanej formy komunikacji.</a:t>
            </a:r>
            <a:endParaRPr lang="pl-P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48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11336</TotalTime>
  <Words>2721</Words>
  <Application>Microsoft Office PowerPoint</Application>
  <PresentationFormat>Pokaz na ekranie (4:3)</PresentationFormat>
  <Paragraphs>612</Paragraphs>
  <Slides>55</Slides>
  <Notes>55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55</vt:i4>
      </vt:variant>
    </vt:vector>
  </HeadingPairs>
  <TitlesOfParts>
    <vt:vector size="61" baseType="lpstr">
      <vt:lpstr>Arial</vt:lpstr>
      <vt:lpstr>Calibri</vt:lpstr>
      <vt:lpstr>Mangal</vt:lpstr>
      <vt:lpstr>Wingdings</vt:lpstr>
      <vt:lpstr>Wingdings 2</vt:lpstr>
      <vt:lpstr>Motyw pakietu Office</vt:lpstr>
      <vt:lpstr>  Ocena wniosku o dofinansowanie,  w tym najczęściej popełniane błędy na podstawie dotychczasowych doświadczeń   Regionalny Program Operacyjny Województwa Dolnośląskiego 2014-2020 </vt:lpstr>
      <vt:lpstr>Prezentacja programu PowerPoint</vt:lpstr>
      <vt:lpstr>Generator EFS - SOWA </vt:lpstr>
      <vt:lpstr>Generator EFS - SOWA </vt:lpstr>
      <vt:lpstr>Generator EFS - SOWA </vt:lpstr>
      <vt:lpstr>Generator EFS - SOWA </vt:lpstr>
      <vt:lpstr>Generator EFS - SOWA </vt:lpstr>
      <vt:lpstr>Prezentacja programu PowerPoint</vt:lpstr>
      <vt:lpstr>Prezentacja programu PowerPoint</vt:lpstr>
      <vt:lpstr>Prezentacja programu PowerPoint</vt:lpstr>
      <vt:lpstr>Prezentacja programu PowerPoint</vt:lpstr>
      <vt:lpstr>Etapy oceny wniosków </vt:lpstr>
      <vt:lpstr>Terminy</vt:lpstr>
      <vt:lpstr>Prezentacja programu PowerPoint</vt:lpstr>
      <vt:lpstr>Weryfikacja warunków formalnych</vt:lpstr>
      <vt:lpstr>Weryfikacja warunków formalnych</vt:lpstr>
      <vt:lpstr>Weryfikacja warunków formalnych</vt:lpstr>
      <vt:lpstr> Błędy zidentyfikowane podczas  weryfikacji wymogów formalnych (przed zmianą ustawy) </vt:lpstr>
      <vt:lpstr>Prezentacja programu PowerPoint</vt:lpstr>
      <vt:lpstr>Ocena formalna</vt:lpstr>
      <vt:lpstr>Ocena merytoryczna</vt:lpstr>
      <vt:lpstr>Ocena merytoryczna</vt:lpstr>
      <vt:lpstr>Prezentacja programu PowerPoint</vt:lpstr>
      <vt:lpstr>Ocena strategiczna ZIT</vt:lpstr>
      <vt:lpstr>Prezentacja programu PowerPoint</vt:lpstr>
      <vt:lpstr>    Negocjacje</vt:lpstr>
      <vt:lpstr>Ocena merytoryczna</vt:lpstr>
      <vt:lpstr>Negocjacje</vt:lpstr>
      <vt:lpstr>Negocjacje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KRYTERIUM UPROSZCZONYCH METOD ROZLICZANIA WYDATKÓW</vt:lpstr>
      <vt:lpstr>KRYTERIUM BIURA PROJEKTU</vt:lpstr>
      <vt:lpstr>WYBÓR PARTNERA W PROJEKCIE - ZMIANY</vt:lpstr>
      <vt:lpstr>WYBÓR PARTNERA W PROJEKCIE - ZMIANY</vt:lpstr>
      <vt:lpstr>WYBÓR PARTNERA W PROJEKCIE - ZMIANY</vt:lpstr>
      <vt:lpstr>Prezentacja programu PowerPoint</vt:lpstr>
      <vt:lpstr>CEL PROJEKTU</vt:lpstr>
      <vt:lpstr>UZASADNIENIE POTRZEBY REALIZACJI PROJEKTU</vt:lpstr>
      <vt:lpstr>OPIS ZADAŃ</vt:lpstr>
      <vt:lpstr>WSKAŹNIKI OBLIGATORYJNE</vt:lpstr>
      <vt:lpstr>WSKAŹNIKI PROJEKTOWE</vt:lpstr>
      <vt:lpstr>WSKAŹNIKI - SPÓJNOŚĆ</vt:lpstr>
      <vt:lpstr>WSKAŹNIKI - POMIAR</vt:lpstr>
      <vt:lpstr>BUDŻET PROJEKTU</vt:lpstr>
      <vt:lpstr>BUDŻET PROJEKTU</vt:lpstr>
      <vt:lpstr>BUDŻET PROJEKTU</vt:lpstr>
      <vt:lpstr>BUDŻET PROJEKTU – WKŁAD WŁASNY</vt:lpstr>
      <vt:lpstr>BUDŻET PROJEKTU</vt:lpstr>
      <vt:lpstr>DLA WNIOSKODAWCÓW</vt:lpstr>
      <vt:lpstr>Prezentacja programu PowerPoint</vt:lpstr>
    </vt:vector>
  </TitlesOfParts>
  <Company>Urząd Marszałkowski Województwa Dolnośląskiego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ekaczmarek</dc:creator>
  <cp:lastModifiedBy>Emilia Kaczmarek</cp:lastModifiedBy>
  <cp:revision>1356</cp:revision>
  <cp:lastPrinted>2017-10-17T09:46:03Z</cp:lastPrinted>
  <dcterms:created xsi:type="dcterms:W3CDTF">2015-05-22T10:45:54Z</dcterms:created>
  <dcterms:modified xsi:type="dcterms:W3CDTF">2017-11-22T12:17:26Z</dcterms:modified>
</cp:coreProperties>
</file>