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8" r:id="rId4"/>
    <p:sldId id="344" r:id="rId5"/>
    <p:sldId id="343" r:id="rId6"/>
    <p:sldId id="342" r:id="rId7"/>
    <p:sldId id="341" r:id="rId8"/>
    <p:sldId id="340" r:id="rId9"/>
  </p:sldIdLst>
  <p:sldSz cx="9144000" cy="6858000" type="screen4x3"/>
  <p:notesSz cx="6769100" cy="9906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6374" autoAdjust="0"/>
    <p:restoredTop sz="94660"/>
  </p:normalViewPr>
  <p:slideViewPr>
    <p:cSldViewPr>
      <p:cViewPr>
        <p:scale>
          <a:sx n="125" d="100"/>
          <a:sy n="125" d="100"/>
        </p:scale>
        <p:origin x="-122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71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1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2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3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4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5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6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Stan wdrażania RPO WD 2014-2020</a:t>
            </a:r>
            <a:r>
              <a:rPr lang="pl-PL" baseline="0" dirty="0"/>
              <a:t> ma dzień 30.09.2017 </a:t>
            </a:r>
            <a:r>
              <a:rPr lang="pl-PL" baseline="0" dirty="0" smtClean="0"/>
              <a:t> r.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aseline="0" dirty="0" smtClean="0"/>
              <a:t>[złotych]</a:t>
            </a:r>
            <a:endParaRPr lang="pl-PL" dirty="0"/>
          </a:p>
        </c:rich>
      </c:tx>
      <c:layout>
        <c:manualLayout>
          <c:xMode val="edge"/>
          <c:yMode val="edge"/>
          <c:x val="0.18661992391400517"/>
          <c:y val="1.8648015909841102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123595505617974E-2"/>
                  <c:y val="-4.848484136558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3632958801497437E-3"/>
                  <c:y val="-5.2214444547555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727329027691763E-3"/>
                  <c:y val="-3.543108339392715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93445692883895"/>
                      <c:h val="7.8265869608374034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"/>
                  <c:y val="-3.3566428637713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7453183520597877E-3"/>
                  <c:y val="-2.98368254557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Arkusz1!$A$83:$A$87</c:f>
              <c:strCache>
                <c:ptCount val="5"/>
                <c:pt idx="0">
                  <c:v>Alokacja</c:v>
                </c:pt>
                <c:pt idx="1">
                  <c:v>Wnioski po ocenie formalnej</c:v>
                </c:pt>
                <c:pt idx="2">
                  <c:v>Wnioski zatwierdzone</c:v>
                </c:pt>
                <c:pt idx="3">
                  <c:v>Umowy o dofinansowanie</c:v>
                </c:pt>
                <c:pt idx="4">
                  <c:v>Wnioski o płatność</c:v>
                </c:pt>
              </c:strCache>
            </c:strRef>
          </c:cat>
          <c:val>
            <c:numRef>
              <c:f>Arkusz1!$B$83:$B$87</c:f>
              <c:numCache>
                <c:formatCode>#,##0.00</c:formatCode>
                <c:ptCount val="5"/>
                <c:pt idx="0">
                  <c:v>9130625525.7506142</c:v>
                </c:pt>
                <c:pt idx="1">
                  <c:v>7122512357.25</c:v>
                </c:pt>
                <c:pt idx="2">
                  <c:v>4965386382.1400003</c:v>
                </c:pt>
                <c:pt idx="3">
                  <c:v>3935021500.8400002</c:v>
                </c:pt>
                <c:pt idx="4">
                  <c:v>580089008.07000005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465856"/>
        <c:axId val="35467648"/>
        <c:axId val="0"/>
      </c:bar3DChart>
      <c:catAx>
        <c:axId val="3546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467648"/>
        <c:crosses val="autoZero"/>
        <c:auto val="1"/>
        <c:lblAlgn val="ctr"/>
        <c:lblOffset val="100"/>
        <c:noMultiLvlLbl val="0"/>
      </c:catAx>
      <c:valAx>
        <c:axId val="35467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46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Wnioski </a:t>
            </a:r>
            <a:r>
              <a:rPr lang="pl-PL" dirty="0" smtClean="0"/>
              <a:t> o dofinansowanie po </a:t>
            </a:r>
            <a:r>
              <a:rPr lang="pl-PL" dirty="0"/>
              <a:t>ocenie </a:t>
            </a:r>
            <a:r>
              <a:rPr lang="pl-PL" dirty="0" smtClean="0"/>
              <a:t>formalnej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900" dirty="0" smtClean="0"/>
              <a:t>(dane</a:t>
            </a:r>
            <a:r>
              <a:rPr lang="pl-PL" sz="900" baseline="0" dirty="0" smtClean="0"/>
              <a:t> na podstawie SL 2014)</a:t>
            </a:r>
            <a:endParaRPr lang="pl-PL" sz="9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Arkusz1!$A$10</c:f>
              <c:strCache>
                <c:ptCount val="1"/>
                <c:pt idx="0">
                  <c:v>Wnioski po ocenie formalnej [zł]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800000000000039E-2"/>
                  <c:y val="-3.7325020597337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800000000000001E-2"/>
                  <c:y val="-2.0736122554076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5333333333333337E-3"/>
                  <c:y val="-2.4883347064891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066666666666667E-2"/>
                  <c:y val="-2.903057157570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Arkusz1!$B$8:$F$8</c:f>
              <c:strCache>
                <c:ptCount val="5"/>
                <c:pt idx="0">
                  <c:v>Alokacja                                 [9 130 625 526 zł]</c:v>
                </c:pt>
                <c:pt idx="1">
                  <c:v>rok 2016                            [4 214 382 897 zł]</c:v>
                </c:pt>
                <c:pt idx="2">
                  <c:v>I kwartał 2017                           [5 842 609 243 zł]</c:v>
                </c:pt>
                <c:pt idx="3">
                  <c:v>II kwartał 2017                                [6 386 501 597 zł]</c:v>
                </c:pt>
                <c:pt idx="4">
                  <c:v>III kwartał 2017           [7 122 512 357 zł]</c:v>
                </c:pt>
              </c:strCache>
            </c:strRef>
          </c:cat>
          <c:val>
            <c:numRef>
              <c:f>Arkusz1!$B$10:$F$10</c:f>
              <c:numCache>
                <c:formatCode>0.00%</c:formatCode>
                <c:ptCount val="5"/>
                <c:pt idx="0">
                  <c:v>1</c:v>
                </c:pt>
                <c:pt idx="1">
                  <c:v>0.46156562711989463</c:v>
                </c:pt>
                <c:pt idx="2">
                  <c:v>0.63989145393296465</c:v>
                </c:pt>
                <c:pt idx="3">
                  <c:v>0.6994593721304736</c:v>
                </c:pt>
                <c:pt idx="4">
                  <c:v>0.78006839040356657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444224"/>
        <c:axId val="37454208"/>
        <c:axId val="0"/>
      </c:bar3DChart>
      <c:catAx>
        <c:axId val="3744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454208"/>
        <c:crosses val="autoZero"/>
        <c:auto val="1"/>
        <c:lblAlgn val="ctr"/>
        <c:lblOffset val="100"/>
        <c:noMultiLvlLbl val="0"/>
      </c:catAx>
      <c:valAx>
        <c:axId val="3745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444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Wnioski </a:t>
            </a:r>
            <a:r>
              <a:rPr lang="pl-PL" dirty="0" smtClean="0"/>
              <a:t>o dofinansowanie</a:t>
            </a:r>
            <a:r>
              <a:rPr lang="pl-PL" baseline="0" dirty="0" smtClean="0"/>
              <a:t> </a:t>
            </a:r>
            <a:r>
              <a:rPr lang="pl-PL" dirty="0" smtClean="0"/>
              <a:t>zatwierdzone po</a:t>
            </a:r>
            <a:r>
              <a:rPr lang="pl-PL" baseline="0" dirty="0" smtClean="0"/>
              <a:t> ocenie projektu </a:t>
            </a:r>
            <a:endParaRPr lang="pl-PL" dirty="0" smtClean="0"/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900" dirty="0" smtClean="0"/>
              <a:t>(dane</a:t>
            </a:r>
            <a:r>
              <a:rPr lang="pl-PL" sz="900" baseline="0" dirty="0" smtClean="0"/>
              <a:t> na podstawie SL 2014)</a:t>
            </a:r>
            <a:endParaRPr lang="pl-PL" sz="9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Arkusz1!$A$25</c:f>
              <c:strCache>
                <c:ptCount val="1"/>
                <c:pt idx="0">
                  <c:v>Wnioski zatwierdzone [zł]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987012987012988E-2"/>
                  <c:y val="-5.360133060730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4935064935064141E-3"/>
                  <c:y val="-4.9134553056700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822510822510822E-2"/>
                  <c:y val="-3.5734220404873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4935064935064939E-3"/>
                  <c:y val="-3.5734220404872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Arkusz1!$B$23:$F$23</c:f>
              <c:strCache>
                <c:ptCount val="5"/>
                <c:pt idx="0">
                  <c:v>Alokacja                                 [9 130 625 526 zł]</c:v>
                </c:pt>
                <c:pt idx="1">
                  <c:v>rok 2016                            [2 475 493 196 zł]</c:v>
                </c:pt>
                <c:pt idx="2">
                  <c:v>I kwartał 2017                  [3 720 382 672 zł]</c:v>
                </c:pt>
                <c:pt idx="3">
                  <c:v>II kwartał 2017                     [4 497 551 939 zł]</c:v>
                </c:pt>
                <c:pt idx="4">
                  <c:v>III kwartał 2017                          [4 965 386 382 zł]</c:v>
                </c:pt>
              </c:strCache>
            </c:strRef>
          </c:cat>
          <c:val>
            <c:numRef>
              <c:f>Arkusz1!$B$25:$F$25</c:f>
              <c:numCache>
                <c:formatCode>0.00%</c:formatCode>
                <c:ptCount val="5"/>
                <c:pt idx="0">
                  <c:v>1</c:v>
                </c:pt>
                <c:pt idx="1">
                  <c:v>0.27111978137625936</c:v>
                </c:pt>
                <c:pt idx="2">
                  <c:v>0.40746197088990277</c:v>
                </c:pt>
                <c:pt idx="3">
                  <c:v>0.49257873145556075</c:v>
                </c:pt>
                <c:pt idx="4">
                  <c:v>0.54381667150146362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164544"/>
        <c:axId val="39186816"/>
        <c:axId val="0"/>
      </c:bar3DChart>
      <c:catAx>
        <c:axId val="3916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186816"/>
        <c:crosses val="autoZero"/>
        <c:auto val="1"/>
        <c:lblAlgn val="ctr"/>
        <c:lblOffset val="100"/>
        <c:noMultiLvlLbl val="0"/>
      </c:catAx>
      <c:valAx>
        <c:axId val="3918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164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Podpisane</a:t>
            </a:r>
            <a:r>
              <a:rPr lang="pl-PL" baseline="0" dirty="0" smtClean="0"/>
              <a:t> u</a:t>
            </a:r>
            <a:r>
              <a:rPr lang="pl-PL" dirty="0" smtClean="0"/>
              <a:t>mowy </a:t>
            </a:r>
            <a:r>
              <a:rPr lang="pl-PL" dirty="0"/>
              <a:t>o dofinansowanie </a:t>
            </a:r>
          </a:p>
        </c:rich>
      </c:tx>
      <c:layout>
        <c:manualLayout>
          <c:xMode val="edge"/>
          <c:yMode val="edge"/>
          <c:x val="0.2879704374198972"/>
          <c:y val="1.6534621153205198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Arkusz1!$A$37</c:f>
              <c:strCache>
                <c:ptCount val="1"/>
                <c:pt idx="0">
                  <c:v>Umowy o dofinansowanie [zł]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3080236941302778E-3"/>
                  <c:y val="-4.1025633662986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924071082390874E-2"/>
                  <c:y val="-3.1908826182322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770059235325794E-2"/>
                  <c:y val="-4.5584037403317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6160473882604775E-3"/>
                  <c:y val="-4.1025633662986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Arkusz1!$B$35:$F$35</c:f>
              <c:strCache>
                <c:ptCount val="5"/>
                <c:pt idx="0">
                  <c:v>Alokacja                                 [9 130 625 526 zł]</c:v>
                </c:pt>
                <c:pt idx="1">
                  <c:v>rok 2016                      [1 828 656 828 zł]</c:v>
                </c:pt>
                <c:pt idx="2">
                  <c:v>I kwartał 2017                  [2 336 994 652 zł]</c:v>
                </c:pt>
                <c:pt idx="3">
                  <c:v>II kwartał 2017                      [3 125 396 387 zł]</c:v>
                </c:pt>
                <c:pt idx="4">
                  <c:v>III kwartał 2017                      [3 935 021 501 zł]</c:v>
                </c:pt>
              </c:strCache>
            </c:strRef>
          </c:cat>
          <c:val>
            <c:numRef>
              <c:f>Arkusz1!$B$37:$F$37</c:f>
              <c:numCache>
                <c:formatCode>0.00%</c:formatCode>
                <c:ptCount val="5"/>
                <c:pt idx="0">
                  <c:v>1</c:v>
                </c:pt>
                <c:pt idx="1">
                  <c:v>0.20027727817582017</c:v>
                </c:pt>
                <c:pt idx="2">
                  <c:v>0.25595121001393595</c:v>
                </c:pt>
                <c:pt idx="3">
                  <c:v>0.3422981676496985</c:v>
                </c:pt>
                <c:pt idx="4">
                  <c:v>0.43096954198179194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496320"/>
        <c:axId val="39502208"/>
        <c:axId val="0"/>
      </c:bar3DChart>
      <c:catAx>
        <c:axId val="3949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502208"/>
        <c:crosses val="autoZero"/>
        <c:auto val="1"/>
        <c:lblAlgn val="ctr"/>
        <c:lblOffset val="100"/>
        <c:noMultiLvlLbl val="0"/>
      </c:catAx>
      <c:valAx>
        <c:axId val="39502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496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Wnioski </a:t>
            </a:r>
            <a:r>
              <a:rPr lang="pl-PL" dirty="0" smtClean="0"/>
              <a:t>beneficjentów</a:t>
            </a:r>
            <a:r>
              <a:rPr lang="pl-PL" baseline="0" dirty="0" smtClean="0"/>
              <a:t> </a:t>
            </a:r>
            <a:r>
              <a:rPr lang="pl-PL" dirty="0" smtClean="0"/>
              <a:t>o płatność</a:t>
            </a:r>
            <a:endParaRPr lang="pl-PL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Arkusz1!$A$49</c:f>
              <c:strCache>
                <c:ptCount val="1"/>
                <c:pt idx="0">
                  <c:v>Wnioski o płatność [zł]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738853503184714E-2"/>
                  <c:y val="-4.2127428505275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2.9489199953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369426751592357E-3"/>
                  <c:y val="-2.527645710316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4925690021231421E-3"/>
                  <c:y val="-2.5276457103165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Arkusz1!$B$47:$F$47</c:f>
              <c:strCache>
                <c:ptCount val="5"/>
                <c:pt idx="0">
                  <c:v>Alokacja                                 [9 130 625 526 zł]</c:v>
                </c:pt>
                <c:pt idx="1">
                  <c:v>rok 2016                            [276 311 832 zł]</c:v>
                </c:pt>
                <c:pt idx="2">
                  <c:v>I kwartał 2017                       [305 352 229 zł]</c:v>
                </c:pt>
                <c:pt idx="3">
                  <c:v>II kwartał 2017                         [398 566 302 zł]</c:v>
                </c:pt>
                <c:pt idx="4">
                  <c:v>III kwartał 2017                          [580 089 008 zł]</c:v>
                </c:pt>
              </c:strCache>
            </c:strRef>
          </c:cat>
          <c:val>
            <c:numRef>
              <c:f>Arkusz1!$B$49:$F$49</c:f>
              <c:numCache>
                <c:formatCode>0.00%</c:formatCode>
                <c:ptCount val="5"/>
                <c:pt idx="0">
                  <c:v>1</c:v>
                </c:pt>
                <c:pt idx="1">
                  <c:v>3.0262092226949023E-2</c:v>
                </c:pt>
                <c:pt idx="2">
                  <c:v>3.344264075980681E-2</c:v>
                </c:pt>
                <c:pt idx="3">
                  <c:v>4.3651587834365214E-2</c:v>
                </c:pt>
                <c:pt idx="4">
                  <c:v>6.3532230780246779E-2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307904"/>
        <c:axId val="39313792"/>
        <c:axId val="0"/>
      </c:bar3DChart>
      <c:catAx>
        <c:axId val="3930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313792"/>
        <c:crosses val="autoZero"/>
        <c:auto val="1"/>
        <c:lblAlgn val="ctr"/>
        <c:lblOffset val="100"/>
        <c:noMultiLvlLbl val="0"/>
      </c:catAx>
      <c:valAx>
        <c:axId val="3931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307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Certyfikacja  wydatków </a:t>
            </a:r>
            <a:r>
              <a:rPr lang="en-US" dirty="0" smtClean="0"/>
              <a:t> </a:t>
            </a:r>
            <a:r>
              <a:rPr lang="pl-PL" dirty="0" smtClean="0"/>
              <a:t>do Komisji Europejskiej</a:t>
            </a:r>
            <a:r>
              <a:rPr lang="pl-PL" baseline="0" dirty="0" smtClean="0"/>
              <a:t>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Arkusz1!$A$59</c:f>
              <c:strCache>
                <c:ptCount val="1"/>
                <c:pt idx="0">
                  <c:v>Certyfikacja wydatków {EUR]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6021505376344086E-3"/>
                  <c:y val="-4.7388252598043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8852135688381892E-17"/>
                  <c:y val="-3.8772206671126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903225806451535E-2"/>
                  <c:y val="-3.0156160744209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3010752688172043E-3"/>
                  <c:y val="-3.4464183707667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Arkusz1!$B$57:$F$57</c:f>
              <c:strCache>
                <c:ptCount val="5"/>
                <c:pt idx="0">
                  <c:v>Alokacja</c:v>
                </c:pt>
                <c:pt idx="1">
                  <c:v>rok 2016                         [50 959 938 EUR]</c:v>
                </c:pt>
                <c:pt idx="2">
                  <c:v>I kwartał 2017                          [57 937 770 EUR]</c:v>
                </c:pt>
                <c:pt idx="3">
                  <c:v>II kwartał 2017                      [66 197 808 EUR]</c:v>
                </c:pt>
                <c:pt idx="4">
                  <c:v>III kwartał 2017                       [98 086 447 EUR]</c:v>
                </c:pt>
              </c:strCache>
            </c:strRef>
          </c:cat>
          <c:val>
            <c:numRef>
              <c:f>Arkusz1!$B$59:$F$59</c:f>
              <c:numCache>
                <c:formatCode>0.00%</c:formatCode>
                <c:ptCount val="5"/>
                <c:pt idx="0">
                  <c:v>1</c:v>
                </c:pt>
                <c:pt idx="1">
                  <c:v>2.4067293487806982E-2</c:v>
                </c:pt>
                <c:pt idx="2">
                  <c:v>2.7362775208883958E-2</c:v>
                </c:pt>
                <c:pt idx="3">
                  <c:v>3.1263815245383082E-2</c:v>
                </c:pt>
                <c:pt idx="4">
                  <c:v>4.6324140171711443E-2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344768"/>
        <c:axId val="39350656"/>
        <c:axId val="0"/>
      </c:bar3DChart>
      <c:catAx>
        <c:axId val="3934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350656"/>
        <c:crosses val="autoZero"/>
        <c:auto val="1"/>
        <c:lblAlgn val="ctr"/>
        <c:lblOffset val="100"/>
        <c:noMultiLvlLbl val="0"/>
      </c:catAx>
      <c:valAx>
        <c:axId val="39350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344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33813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91006-AB31-4230-8ED5-287C3DE15C0A}" type="datetimeFigureOut">
              <a:rPr lang="pl-PL" smtClean="0"/>
              <a:t>2017-10-05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33813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73491-52D2-4F1B-BFA4-3E6A3EC67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8736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33813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6BD83-D6AD-4311-9A11-3151D8A27AA5}" type="datetimeFigureOut">
              <a:rPr lang="pl-PL" smtClean="0"/>
              <a:t>2017-10-05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6275" y="4705350"/>
            <a:ext cx="541655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33813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52708-FFD7-44B6-B780-EA6B929F4D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5925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2017-10-05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2017-10-05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2017-10-05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t>2017-10-05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47251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Stan wdrażania RPO WD 2014-2020</a:t>
            </a:r>
            <a:br>
              <a:rPr lang="pl-PL" b="1" dirty="0"/>
            </a:br>
            <a:r>
              <a:rPr lang="pl-PL" b="1" dirty="0"/>
              <a:t>na dzień </a:t>
            </a:r>
            <a:r>
              <a:rPr lang="pl-PL" b="1" dirty="0" smtClean="0"/>
              <a:t>30.09.2017 </a:t>
            </a:r>
            <a:r>
              <a:rPr lang="pl-PL" b="1" dirty="0"/>
              <a:t>r.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4660401" cy="45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2059210"/>
              </p:ext>
            </p:extLst>
          </p:nvPr>
        </p:nvGraphicFramePr>
        <p:xfrm>
          <a:off x="899592" y="1726406"/>
          <a:ext cx="7560840" cy="4366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030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2585196"/>
              </p:ext>
            </p:extLst>
          </p:nvPr>
        </p:nvGraphicFramePr>
        <p:xfrm>
          <a:off x="1187623" y="1484785"/>
          <a:ext cx="705678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6159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graphicFrame>
        <p:nvGraphicFramePr>
          <p:cNvPr id="3" name="Wykres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49473"/>
              </p:ext>
            </p:extLst>
          </p:nvPr>
        </p:nvGraphicFramePr>
        <p:xfrm>
          <a:off x="1331640" y="1556792"/>
          <a:ext cx="669674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05362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graphicFrame>
        <p:nvGraphicFramePr>
          <p:cNvPr id="3" name="Wykres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4161055"/>
              </p:ext>
            </p:extLst>
          </p:nvPr>
        </p:nvGraphicFramePr>
        <p:xfrm>
          <a:off x="1115616" y="1484784"/>
          <a:ext cx="69847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10302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graphicFrame>
        <p:nvGraphicFramePr>
          <p:cNvPr id="3" name="Wykres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7899391"/>
              </p:ext>
            </p:extLst>
          </p:nvPr>
        </p:nvGraphicFramePr>
        <p:xfrm>
          <a:off x="899592" y="1484784"/>
          <a:ext cx="72008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9328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graphicFrame>
        <p:nvGraphicFramePr>
          <p:cNvPr id="3" name="Wykres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6325396"/>
              </p:ext>
            </p:extLst>
          </p:nvPr>
        </p:nvGraphicFramePr>
        <p:xfrm>
          <a:off x="1115616" y="1412776"/>
          <a:ext cx="705678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61212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683568" y="2924944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651952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3672</TotalTime>
  <Words>120</Words>
  <Application>Microsoft Office PowerPoint</Application>
  <PresentationFormat>Pokaz na ekranie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Stan wdrażania RPO WD 2014-2020 na dzień 30.09.2017 r.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Olga Glanert</cp:lastModifiedBy>
  <cp:revision>153</cp:revision>
  <cp:lastPrinted>2017-06-20T13:15:15Z</cp:lastPrinted>
  <dcterms:created xsi:type="dcterms:W3CDTF">2015-04-22T07:48:15Z</dcterms:created>
  <dcterms:modified xsi:type="dcterms:W3CDTF">2017-10-05T05:38:50Z</dcterms:modified>
</cp:coreProperties>
</file>