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72" r:id="rId1"/>
  </p:sldMasterIdLst>
  <p:notesMasterIdLst>
    <p:notesMasterId r:id="rId39"/>
  </p:notesMasterIdLst>
  <p:handoutMasterIdLst>
    <p:handoutMasterId r:id="rId40"/>
  </p:handoutMasterIdLst>
  <p:sldIdLst>
    <p:sldId id="373" r:id="rId2"/>
    <p:sldId id="610" r:id="rId3"/>
    <p:sldId id="571" r:id="rId4"/>
    <p:sldId id="644" r:id="rId5"/>
    <p:sldId id="580" r:id="rId6"/>
    <p:sldId id="579" r:id="rId7"/>
    <p:sldId id="582" r:id="rId8"/>
    <p:sldId id="584" r:id="rId9"/>
    <p:sldId id="626" r:id="rId10"/>
    <p:sldId id="585" r:id="rId11"/>
    <p:sldId id="619" r:id="rId12"/>
    <p:sldId id="621" r:id="rId13"/>
    <p:sldId id="587" r:id="rId14"/>
    <p:sldId id="588" r:id="rId15"/>
    <p:sldId id="589" r:id="rId16"/>
    <p:sldId id="643" r:id="rId17"/>
    <p:sldId id="620" r:id="rId18"/>
    <p:sldId id="622" r:id="rId19"/>
    <p:sldId id="628" r:id="rId20"/>
    <p:sldId id="636" r:id="rId21"/>
    <p:sldId id="637" r:id="rId22"/>
    <p:sldId id="638" r:id="rId23"/>
    <p:sldId id="608" r:id="rId24"/>
    <p:sldId id="609" r:id="rId25"/>
    <p:sldId id="623" r:id="rId26"/>
    <p:sldId id="607" r:id="rId27"/>
    <p:sldId id="630" r:id="rId28"/>
    <p:sldId id="631" r:id="rId29"/>
    <p:sldId id="632" r:id="rId30"/>
    <p:sldId id="633" r:id="rId31"/>
    <p:sldId id="639" r:id="rId32"/>
    <p:sldId id="641" r:id="rId33"/>
    <p:sldId id="611" r:id="rId34"/>
    <p:sldId id="612" r:id="rId35"/>
    <p:sldId id="613" r:id="rId36"/>
    <p:sldId id="640" r:id="rId37"/>
    <p:sldId id="564" r:id="rId38"/>
  </p:sldIdLst>
  <p:sldSz cx="9144000" cy="6858000" type="screen4x3"/>
  <p:notesSz cx="6808788" cy="99409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30">
          <p15:clr>
            <a:srgbClr val="A4A3A4"/>
          </p15:clr>
        </p15:guide>
        <p15:guide id="4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9" autoAdjust="0"/>
    <p:restoredTop sz="87202" autoAdjust="0"/>
  </p:normalViewPr>
  <p:slideViewPr>
    <p:cSldViewPr>
      <p:cViewPr varScale="1">
        <p:scale>
          <a:sx n="94" d="100"/>
          <a:sy n="94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26"/>
        <p:guide orient="horz" pos="3130"/>
        <p:guide pos="2141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939" y="0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2287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939" y="9442287"/>
            <a:ext cx="2950263" cy="497046"/>
          </a:xfrm>
          <a:prstGeom prst="rect">
            <a:avLst/>
          </a:prstGeom>
        </p:spPr>
        <p:txBody>
          <a:bodyPr vert="horz" wrap="square" lIns="92148" tIns="46075" rIns="92148" bIns="460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663992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939" y="0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8" tIns="46075" rIns="92148" bIns="46075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198" y="4721941"/>
            <a:ext cx="5446395" cy="4473416"/>
          </a:xfrm>
          <a:prstGeom prst="rect">
            <a:avLst/>
          </a:prstGeom>
        </p:spPr>
        <p:txBody>
          <a:bodyPr vert="horz" lIns="92148" tIns="46075" rIns="92148" bIns="46075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42287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939" y="9442287"/>
            <a:ext cx="2950263" cy="497046"/>
          </a:xfrm>
          <a:prstGeom prst="rect">
            <a:avLst/>
          </a:prstGeom>
        </p:spPr>
        <p:txBody>
          <a:bodyPr vert="horz" wrap="square" lIns="92148" tIns="46075" rIns="92148" bIns="460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342011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416106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47245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669150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592901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063368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3886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3886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3886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440654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33584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19889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35817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621820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819224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889702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76025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511704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140531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gios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ad.widzialni.org/narzedziownia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usitv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77343" y="1052736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88757" y="1007433"/>
            <a:ext cx="79928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Zasada równości szans i niedyskryminacji,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w tym dostępności dla osób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  niepełnosprawnościami </a:t>
            </a: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44208" y="6289120"/>
            <a:ext cx="2592288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pl-PL" b="1" dirty="0"/>
              <a:t>Wrocław, </a:t>
            </a:r>
            <a:r>
              <a:rPr lang="pl-PL" b="1" dirty="0" smtClean="0"/>
              <a:t>2017 </a:t>
            </a:r>
            <a:r>
              <a:rPr lang="pl-PL" b="1" dirty="0"/>
              <a:t>r.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7"/>
            <a:ext cx="8197668" cy="37575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69269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b="1" dirty="0">
                <a:latin typeface="+mj-lt"/>
              </a:rPr>
              <a:t>Możliwość korzystania - uniwersalne projektowanie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39552" y="1628800"/>
            <a:ext cx="7992888" cy="47525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1900" dirty="0" smtClean="0">
                <a:latin typeface="+mj-lt"/>
                <a:cs typeface="Calibri" panose="020F0502020204030204" pitchFamily="34" charset="0"/>
              </a:rPr>
              <a:t>Definicja  ogólna:</a:t>
            </a:r>
          </a:p>
          <a:p>
            <a:pPr>
              <a:lnSpc>
                <a:spcPct val="150000"/>
              </a:lnSpc>
              <a:defRPr/>
            </a:pPr>
            <a:r>
              <a:rPr lang="pl-PL" sz="1900" dirty="0" smtClean="0">
                <a:latin typeface="+mn-lt"/>
              </a:rPr>
              <a:t>Projektowanie produktów oraz otoczenia tak, aby były one </a:t>
            </a:r>
            <a:r>
              <a:rPr lang="pl-PL" sz="1900" u="dbl" dirty="0" smtClean="0">
                <a:latin typeface="+mn-lt"/>
              </a:rPr>
              <a:t>dostępne dla wszystkich ludzi,</a:t>
            </a:r>
            <a:r>
              <a:rPr lang="pl-PL" sz="1900" dirty="0" smtClean="0">
                <a:latin typeface="+mn-lt"/>
              </a:rPr>
              <a:t> w największym możliwym stopniu, bez potrzeby adaptacji bądź wyspecjalizowanego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dirty="0" smtClean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endParaRPr lang="pl-PL" sz="1900" dirty="0" smtClean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pl-PL" sz="1900" dirty="0" smtClean="0">
                <a:latin typeface="+mn-lt"/>
              </a:rPr>
              <a:t>Zatem  nie każdy projekt może być otwarty </a:t>
            </a:r>
            <a:r>
              <a:rPr lang="pl-PL" sz="1900" i="1" dirty="0" smtClean="0">
                <a:latin typeface="+mn-lt"/>
              </a:rPr>
              <a:t>z góry </a:t>
            </a:r>
            <a:r>
              <a:rPr lang="pl-PL" sz="1900" dirty="0" smtClean="0">
                <a:latin typeface="+mn-lt"/>
              </a:rPr>
              <a:t>na wszystkie potrzeby osób </a:t>
            </a:r>
            <a:br>
              <a:rPr lang="pl-PL" sz="1900" dirty="0" smtClean="0">
                <a:latin typeface="+mn-lt"/>
              </a:rPr>
            </a:br>
            <a:r>
              <a:rPr lang="pl-PL" sz="1900" dirty="0" smtClean="0">
                <a:latin typeface="+mn-lt"/>
              </a:rPr>
              <a:t>z </a:t>
            </a:r>
            <a:r>
              <a:rPr lang="pl-PL" sz="1900" dirty="0" err="1" smtClean="0">
                <a:latin typeface="+mn-lt"/>
              </a:rPr>
              <a:t>niepełnosprawnościami</a:t>
            </a:r>
            <a:r>
              <a:rPr lang="pl-PL" sz="1900" dirty="0" smtClean="0">
                <a:latin typeface="+mn-lt"/>
              </a:rPr>
              <a:t>, ale każdy projekt powinien zapewnić możliwość faktycznego udziału każdej osobie z </a:t>
            </a:r>
            <a:r>
              <a:rPr lang="pl-PL" sz="1900" dirty="0" err="1" smtClean="0">
                <a:latin typeface="+mn-lt"/>
              </a:rPr>
              <a:t>niepełnosprwawnością</a:t>
            </a:r>
            <a:r>
              <a:rPr lang="pl-PL" sz="1900" dirty="0" smtClean="0">
                <a:latin typeface="+mn-lt"/>
              </a:rPr>
              <a:t>, która wyrazi chęć udziału w projekcie</a:t>
            </a:r>
            <a:r>
              <a:rPr lang="pl-PL" sz="1900" b="1" dirty="0" smtClean="0">
                <a:latin typeface="+mn-lt"/>
              </a:rPr>
              <a:t>.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23796559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827584" y="980728"/>
            <a:ext cx="7344816" cy="8640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800" b="1" dirty="0">
                <a:ln w="18000">
                  <a:noFill/>
                  <a:prstDash val="solid"/>
                  <a:miter lim="800000"/>
                </a:ln>
                <a:latin typeface="+mj-lt"/>
              </a:rPr>
              <a:t>Koncepcja opiera się na 8 regułach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683568" y="1844824"/>
            <a:ext cx="7632848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Użyteczność  dla osób o różnej sprawności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Elastyczność w użytkowaniu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Proste i intuicyjne użytkowanie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Czytelna informacja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Tolerancja na błędy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Wygodne użytkowanie bez wysiłku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Wielkość i przestrzeń odpowiednie dla dostępu i użytkowania</a:t>
            </a:r>
            <a:br>
              <a:rPr lang="pl-PL" dirty="0" smtClean="0">
                <a:latin typeface="+mn-lt"/>
              </a:rPr>
            </a:b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Percepcja równości </a:t>
            </a: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699792" y="1340768"/>
            <a:ext cx="3096344" cy="7200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251520" y="155679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pl-PL" sz="2800" b="1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Możliwość</a:t>
            </a:r>
            <a:r>
              <a:rPr lang="pl-PL" b="1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pl-PL" sz="2800" b="1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uczestnictwa – mechanizm racjonalnych usprawnień</a:t>
            </a:r>
            <a:endParaRPr lang="pl-PL" sz="2800" dirty="0">
              <a:latin typeface="+mj-lt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83568" y="2636913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ole tekstowe 10"/>
          <p:cNvSpPr txBox="1"/>
          <p:nvPr/>
        </p:nvSpPr>
        <p:spPr>
          <a:xfrm>
            <a:off x="539552" y="2996952"/>
            <a:ext cx="8064896" cy="2664296"/>
          </a:xfrm>
          <a:prstGeom prst="rect">
            <a:avLst/>
          </a:prstGeom>
          <a:noFill/>
        </p:spPr>
        <p:txBody>
          <a:bodyPr wrap="square" rtlCol="0"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pl-PL" sz="3800" dirty="0" smtClean="0">
                <a:latin typeface="+mj-lt"/>
                <a:cs typeface="Calibri" panose="020F0502020204030204" pitchFamily="34" charset="0"/>
              </a:rPr>
              <a:t>Definicja  ogólna</a:t>
            </a:r>
            <a:r>
              <a:rPr lang="pl-PL" sz="3800" dirty="0" smtClean="0">
                <a:latin typeface="+mj-lt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170000"/>
              </a:lnSpc>
            </a:pPr>
            <a:endParaRPr lang="pl-PL" sz="3800" dirty="0" smtClean="0">
              <a:latin typeface="+mn-lt"/>
              <a:cs typeface="Calibri" panose="020F0502020204030204" pitchFamily="34" charset="0"/>
            </a:endParaRPr>
          </a:p>
          <a:p>
            <a:pPr lvl="0">
              <a:lnSpc>
                <a:spcPct val="170000"/>
              </a:lnSpc>
            </a:pPr>
            <a:r>
              <a:rPr lang="pl-PL" sz="3800" dirty="0" smtClean="0">
                <a:latin typeface="+mn-lt"/>
                <a:ea typeface="Calibri" pitchFamily="34" charset="0"/>
                <a:cs typeface="Arial" pitchFamily="34" charset="0"/>
              </a:rPr>
              <a:t>Możliwość uczestnictwa - Instytucja lub wnioskodawca zobowiązani są do zapewnienia każdemu, bez względu na niepełnosprawność, możliwości uczestnictwa w spotkaniach informacyjnych, konferencjach, szkoleniach, warsztatach i innych przedsięwzięciach realizowanych z Funduszy Europejskich.</a:t>
            </a: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17444" y="1590393"/>
            <a:ext cx="8197668" cy="432555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32126" y="959430"/>
            <a:ext cx="669760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MECHANIZM RACJONALNYCH USPRAWNIEŃ </a:t>
            </a:r>
          </a:p>
          <a:p>
            <a:pPr algn="ctr"/>
            <a:r>
              <a:rPr lang="pl-PL" sz="2800" dirty="0" smtClean="0">
                <a:latin typeface="+mj-lt"/>
              </a:rPr>
              <a:t> pojawia się na etapie </a:t>
            </a:r>
            <a:r>
              <a:rPr lang="pl-PL" sz="2800" dirty="0">
                <a:latin typeface="+mj-lt"/>
              </a:rPr>
              <a:t>realizacji projektu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353255" y="2345825"/>
            <a:ext cx="1944687" cy="3297237"/>
          </a:xfrm>
          <a:prstGeom prst="roundRect">
            <a:avLst/>
          </a:prstGeom>
          <a:ln>
            <a:solidFill>
              <a:srgbClr val="6397C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marL="92075" indent="-11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450"/>
              </a:spcBef>
              <a:buClr>
                <a:schemeClr val="tx1"/>
              </a:buClr>
            </a:pPr>
            <a:endParaRPr lang="pl-PL" altLang="pl-PL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buClr>
                <a:schemeClr val="tx1"/>
              </a:buClr>
            </a:pPr>
            <a:r>
              <a:rPr lang="pl-PL" altLang="pl-PL" sz="1600" u="dbl" dirty="0">
                <a:solidFill>
                  <a:srgbClr val="000000"/>
                </a:solidFill>
                <a:latin typeface="Calibri" panose="020F0502020204030204" pitchFamily="34" charset="0"/>
              </a:rPr>
              <a:t>To konieczne </a:t>
            </a:r>
          </a:p>
          <a:p>
            <a:pPr algn="ctr" eaLnBrk="1" hangingPunct="1">
              <a:buClr>
                <a:schemeClr val="tx1"/>
              </a:buClr>
            </a:pPr>
            <a:r>
              <a:rPr lang="pl-PL" altLang="pl-PL" sz="1600" u="dbl" dirty="0">
                <a:solidFill>
                  <a:srgbClr val="000000"/>
                </a:solidFill>
                <a:latin typeface="Calibri" panose="020F0502020204030204" pitchFamily="34" charset="0"/>
              </a:rPr>
              <a:t>i odpowiednie zmiany oraz dostosowania, </a:t>
            </a:r>
          </a:p>
          <a:p>
            <a:pPr algn="ctr" eaLnBrk="1" hangingPunct="1">
              <a:buClr>
                <a:schemeClr val="tx1"/>
              </a:buClr>
            </a:pPr>
            <a:r>
              <a:rPr lang="pl-PL" altLang="pl-PL" sz="1600" u="dbl" dirty="0">
                <a:solidFill>
                  <a:srgbClr val="000000"/>
                </a:solidFill>
                <a:latin typeface="Calibri" panose="020F0502020204030204" pitchFamily="34" charset="0"/>
              </a:rPr>
              <a:t>w celu zapewnienia możliwości korzystania (dostępności) dla OzN z wszelkich praw człowieka i podstawowych wolności</a:t>
            </a:r>
          </a:p>
          <a:p>
            <a:pPr algn="ctr"/>
            <a:endParaRPr lang="pl-PL" altLang="pl-PL" sz="1200" dirty="0">
              <a:solidFill>
                <a:srgbClr val="000000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2483768" y="2348880"/>
            <a:ext cx="6264696" cy="163655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pl-PL" altLang="pl-PL" dirty="0">
                <a:latin typeface="Calibri" panose="020F0502020204030204" pitchFamily="34" charset="0"/>
              </a:rPr>
              <a:t>Możliwość finansowania specyficznych usług nieprzewidzianych z góry we wniosku o dofinansowanie projektu, lecz uruchamianych wraz z pojawieniem się w projekcie (w charakterze uczestnika lub personelu) osoby z niepełnosprawnością.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2483768" y="4149080"/>
            <a:ext cx="6182355" cy="150023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Wnioskodawca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może skorzystać z przesunięcia środków w budżecie lub wnioskować o zwiększenie wartości projektu.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Maksymalny koszt mechanizmu racjonalnych usprawnień na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osobę w projekcie wynosi wtedy 12 tys. zł</a:t>
            </a:r>
            <a:r>
              <a:rPr lang="pl-PL" dirty="0">
                <a:solidFill>
                  <a:schemeClr val="tx1"/>
                </a:solidFill>
                <a:ea typeface="Times New Roman"/>
              </a:rPr>
              <a:t>. </a:t>
            </a:r>
            <a:r>
              <a:rPr lang="pl-PL" dirty="0" smtClean="0">
                <a:solidFill>
                  <a:schemeClr val="tx1"/>
                </a:solidFill>
                <a:ea typeface="Times New Roman"/>
              </a:rPr>
              <a:t>Koszty te </a:t>
            </a:r>
            <a:r>
              <a:rPr lang="pl-PL" dirty="0">
                <a:solidFill>
                  <a:schemeClr val="tx1"/>
                </a:solidFill>
                <a:ea typeface="Times New Roman"/>
              </a:rPr>
              <a:t>muszą być </a:t>
            </a:r>
            <a:r>
              <a:rPr lang="pl-PL" dirty="0" smtClean="0">
                <a:solidFill>
                  <a:schemeClr val="tx1"/>
                </a:solidFill>
                <a:ea typeface="Times New Roman"/>
              </a:rPr>
              <a:t>pokrywane </a:t>
            </a:r>
            <a:r>
              <a:rPr lang="pl-PL" dirty="0">
                <a:solidFill>
                  <a:schemeClr val="tx1"/>
                </a:solidFill>
                <a:ea typeface="Times New Roman"/>
              </a:rPr>
              <a:t>z puli  środków w ramach kosztów bezpośrednich. 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355303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89132" y="1015169"/>
            <a:ext cx="8404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+mj-lt"/>
              </a:rPr>
              <a:t>Mechanizm racjonalnych usprawnień </a:t>
            </a:r>
            <a:r>
              <a:rPr lang="pl-PL" sz="2800" b="1" dirty="0" smtClean="0">
                <a:latin typeface="+mj-lt"/>
              </a:rPr>
              <a:t>- </a:t>
            </a:r>
            <a:r>
              <a:rPr lang="pl-PL" sz="2800" b="1" dirty="0">
                <a:latin typeface="+mj-lt"/>
              </a:rPr>
              <a:t>na co?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95536" y="1700808"/>
            <a:ext cx="8280920" cy="4752528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+mn-lt"/>
              </a:rPr>
              <a:t>Koszt specjalistycznego transportu na miejsce realizacji wsparcia;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+mn-lt"/>
              </a:rPr>
              <a:t>Koszt dostosowania architektonicznego budynków niedostępnych (np. zmiana miejsca realizacji projektu; budowa tymczasowych podjazdów; montaż platform, wind, podnośników; właściwe oznakowanie budynków poprzez wprowadzanie elementów kontrastowych i wypukłych celem właściwego oznakowania dla osób niewidomych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i </a:t>
            </a:r>
            <a:r>
              <a:rPr lang="pl-PL" dirty="0" err="1" smtClean="0">
                <a:latin typeface="+mn-lt"/>
              </a:rPr>
              <a:t>słabowidzących</a:t>
            </a:r>
            <a:r>
              <a:rPr lang="pl-PL" dirty="0" smtClean="0">
                <a:latin typeface="+mn-lt"/>
              </a:rPr>
              <a:t> itp.);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+mn-lt"/>
              </a:rPr>
              <a:t>Koszt dostosowania infrastruktury komputerowej (np. wynajęcie lub zakup i instalacja programów powiększających, mówiących, kamer do kontaktu z osobą posługującą się językiem migowym, drukarek materiałów w alfabecie </a:t>
            </a:r>
            <a:r>
              <a:rPr lang="pl-PL" dirty="0" err="1" smtClean="0">
                <a:latin typeface="+mn-lt"/>
              </a:rPr>
              <a:t>Braille’a</a:t>
            </a:r>
            <a:r>
              <a:rPr lang="pl-PL" dirty="0" smtClean="0">
                <a:latin typeface="+mn-lt"/>
              </a:rPr>
              <a:t>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+mn-lt"/>
              </a:rPr>
              <a:t>Koszt dostosowania akustycznego (wynajęcie lub zakup i montaż systemów wspomagających słyszenie, np. pętli indukcyjnych, systemów FM);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+mn-lt"/>
              </a:rPr>
              <a:t>Koszt asystenta tłumaczącego na język łatwy;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262255131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asystenta osoby z niepełnosprawnością;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tłumacza języka migowego lub tłumacza-przewodnika;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przewodnika dla osoby mającej trudności w widzeniu;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alternatywnych form przygotowania materiałów projektowych (szkoleniowych, informacyjnych, np. wersje elektroniczne dokumentów, wersje w druku powiększonym, wersje pisane alfabetem </a:t>
            </a:r>
            <a:r>
              <a:rPr lang="pl-PL" dirty="0" err="1" smtClean="0">
                <a:latin typeface="+mn-lt"/>
              </a:rPr>
              <a:t>Braille’a</a:t>
            </a:r>
            <a:r>
              <a:rPr lang="pl-PL" dirty="0" smtClean="0">
                <a:latin typeface="+mn-lt"/>
              </a:rPr>
              <a:t>, wersje w języku łatwym, nagranie tłumaczenia na język migowy na nośniku elektronicznym, itp.);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zmiany procedur;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wydłużonego czasu wsparcia (wynikającego np. z konieczności wolniejszego tłumaczenia na język migowy, wolnego mówienia, odczytywania komunikatów z ust, stosowania języka łatwego itp.);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dostosowania posiłków, uwzględniania specyficznych potrzeb żywieniowych wynikających z niepełnosprawności.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7459011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  <p:pic>
        <p:nvPicPr>
          <p:cNvPr id="3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971600" y="1412776"/>
            <a:ext cx="6984776" cy="46085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611560" y="1562598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Ponosząc wydatki na mechanizm racjonalnych usprawnień, beneficjent jest zobowiązany do uzasadnienia konieczności poniesienia takich kosztów z zastosowaniem najbardziej efektywnego dla danego przypadku sposobu (wynajem/zakup).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187624" y="1484784"/>
            <a:ext cx="6408712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pic>
        <p:nvPicPr>
          <p:cNvPr id="6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611560" y="1124744"/>
            <a:ext cx="8208912" cy="50405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eaLnBrk="1" hangingPunct="1"/>
            <a:r>
              <a:rPr lang="pl-PL" sz="2800" b="1" dirty="0" smtClean="0">
                <a:latin typeface="+mj-lt"/>
                <a:ea typeface="Calibri" pitchFamily="34" charset="0"/>
                <a:cs typeface="Arial" pitchFamily="34" charset="0"/>
              </a:rPr>
              <a:t>Dostępność cyfrowa 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oznacza, że wszystkie zasoby cyfrowe tworzone przez instytucje oraz wnioskodawców w realizowanych przez nich przedsięwzięciach (w tym strony internetowe, platformy </a:t>
            </a:r>
            <a:br>
              <a:rPr lang="pl-PL" dirty="0" smtClean="0">
                <a:latin typeface="+mn-lt"/>
              </a:rPr>
            </a:br>
            <a:r>
              <a:rPr lang="pl-PL" dirty="0" err="1" smtClean="0">
                <a:latin typeface="+mn-lt"/>
              </a:rPr>
              <a:t>e-lerningowe</a:t>
            </a:r>
            <a:r>
              <a:rPr lang="pl-PL" dirty="0" smtClean="0">
                <a:latin typeface="+mn-lt"/>
              </a:rPr>
              <a:t>) muszą spełniać kryteria dostępności.</a:t>
            </a:r>
          </a:p>
          <a:p>
            <a:pPr eaLnBrk="1" hangingPunct="1">
              <a:lnSpc>
                <a:spcPct val="150000"/>
              </a:lnSpc>
            </a:pPr>
            <a:endParaRPr lang="pl-PL" sz="2000" dirty="0" smtClean="0">
              <a:latin typeface="+mn-lt"/>
            </a:endParaRPr>
          </a:p>
          <a:p>
            <a:pPr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Zaplanowana we wniosku o dofinansowanie dostępność nie może mieć jedynie charakteru deklaratywnego i musi znajdować odzwierciedlenie podczas realizacji działań.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O dostępności możemy mówić wtedy, gdy osoby z niepełnosprawnością mają pełny dostęp do treści, mogą je zrozumieć i z nich skorzystać.</a:t>
            </a:r>
            <a:endParaRPr lang="pl-PL" b="1" dirty="0" smtClean="0">
              <a:latin typeface="+mn-lt"/>
              <a:ea typeface="Calibri" pitchFamily="34" charset="0"/>
              <a:cs typeface="Arial" pitchFamily="34" charset="0"/>
            </a:endParaRP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539552" y="1340768"/>
            <a:ext cx="8208912" cy="48245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dirty="0" smtClean="0">
                <a:latin typeface="+mn-lt"/>
                <a:ea typeface="Calibri" pitchFamily="34" charset="0"/>
                <a:cs typeface="Arial" pitchFamily="34" charset="0"/>
              </a:rPr>
              <a:t>Dostępna strona internetowa - pozwala na uniwersalne, wygodne oraz intuicyjne korzystanie z publikowanych na niej informacji. Dzięki zastosowaniu zasady dostępności takie zasoby są osiągalne dla wszystkich osób, w tym m.in. niepełnosprawnych sensorycznie (niewidomych, niedowidzących, niedosłyszących, głuchoniewidomych), manualnie – z ograniczeniami ruchowymi, </a:t>
            </a:r>
            <a:br>
              <a:rPr lang="pl-PL" dirty="0" smtClean="0">
                <a:latin typeface="+mn-lt"/>
                <a:ea typeface="Calibri" pitchFamily="34" charset="0"/>
                <a:cs typeface="Arial" pitchFamily="34" charset="0"/>
              </a:rPr>
            </a:br>
            <a:r>
              <a:rPr lang="pl-PL" dirty="0" smtClean="0">
                <a:latin typeface="+mn-lt"/>
                <a:ea typeface="Calibri" pitchFamily="34" charset="0"/>
                <a:cs typeface="Arial" pitchFamily="34" charset="0"/>
              </a:rPr>
              <a:t>a także intelektualnie.</a:t>
            </a:r>
            <a:r>
              <a:rPr lang="pl-PL" dirty="0" smtClean="0">
                <a:latin typeface="+mn-lt"/>
              </a:rPr>
              <a:t> Musi być zgodna ze standardem WCAG 2.0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(</a:t>
            </a:r>
            <a:r>
              <a:rPr lang="pl-PL" i="1" dirty="0" smtClean="0">
                <a:latin typeface="+mn-lt"/>
              </a:rPr>
              <a:t>Wytyczne dla dostępności treści internetowych</a:t>
            </a:r>
            <a:r>
              <a:rPr lang="pl-PL" dirty="0" smtClean="0">
                <a:latin typeface="+mn-lt"/>
              </a:rPr>
              <a:t>) co najmniej na poziomie AA. </a:t>
            </a:r>
            <a:endParaRPr lang="pl-PL" dirty="0" smtClean="0">
              <a:latin typeface="+mn-lt"/>
              <a:ea typeface="Calibri" pitchFamily="34" charset="0"/>
              <a:cs typeface="Arial" pitchFamily="34" charset="0"/>
            </a:endParaRPr>
          </a:p>
          <a:p>
            <a:pPr lvl="0" algn="just" eaLnBrk="1" hangingPunct="1"/>
            <a:endParaRPr lang="pl-PL" dirty="0" smtClean="0">
              <a:latin typeface="+mn-lt"/>
              <a:cs typeface="Arial" pitchFamily="34" charset="0"/>
            </a:endParaRPr>
          </a:p>
          <a:p>
            <a:pPr algn="just"/>
            <a:r>
              <a:rPr lang="pl-PL" sz="1400" dirty="0" smtClean="0">
                <a:latin typeface="+mn-lt"/>
                <a:hlinkClick r:id="rId3"/>
              </a:rPr>
              <a:t>http://www.logios.pl/</a:t>
            </a:r>
            <a:r>
              <a:rPr lang="pl-PL" sz="1400" dirty="0" smtClean="0">
                <a:latin typeface="+mn-lt"/>
              </a:rPr>
              <a:t> -  weryfikacja czytelności tekstu.</a:t>
            </a:r>
          </a:p>
          <a:p>
            <a:pPr algn="just"/>
            <a:r>
              <a:rPr lang="pl-PL" sz="1400" dirty="0" smtClean="0">
                <a:latin typeface="+mn-lt"/>
                <a:hlinkClick r:id="rId4"/>
              </a:rPr>
              <a:t>http://pad.widzialni.org/narzedziownia</a:t>
            </a:r>
            <a:r>
              <a:rPr lang="pl-PL" sz="1400" dirty="0" smtClean="0">
                <a:latin typeface="+mn-lt"/>
              </a:rPr>
              <a:t> - jest miejscem, gdzie można znaleźć przydatne, sprawdzone </a:t>
            </a:r>
            <a:br>
              <a:rPr lang="pl-PL" sz="1400" dirty="0" smtClean="0">
                <a:latin typeface="+mn-lt"/>
              </a:rPr>
            </a:br>
            <a:r>
              <a:rPr lang="pl-PL" sz="1400" dirty="0" smtClean="0">
                <a:latin typeface="+mn-lt"/>
              </a:rPr>
              <a:t>i popularne programy, aplikacje i strony </a:t>
            </a:r>
            <a:r>
              <a:rPr lang="pl-PL" sz="1400" dirty="0" err="1" smtClean="0">
                <a:latin typeface="+mn-lt"/>
              </a:rPr>
              <a:t>www</a:t>
            </a:r>
            <a:r>
              <a:rPr lang="pl-PL" sz="1400" dirty="0" smtClean="0">
                <a:latin typeface="+mn-lt"/>
              </a:rPr>
              <a:t> związane z szeroko pojętą dostępnością cyfrową. Znajdują się tu opisy i adresy programów asystujących - np. czytających, powiększających -  </a:t>
            </a:r>
            <a:r>
              <a:rPr lang="pl-PL" sz="1400" dirty="0" err="1" smtClean="0">
                <a:latin typeface="+mn-lt"/>
              </a:rPr>
              <a:t>walidatorów</a:t>
            </a:r>
            <a:r>
              <a:rPr lang="pl-PL" sz="1400" dirty="0" smtClean="0">
                <a:latin typeface="+mn-lt"/>
              </a:rPr>
              <a:t> pozwalających na sprawdzenie stopnia dostępności strony, narzędzi wspierających tworzenie, redagowanie i publikowanie dostępnych treści. </a:t>
            </a:r>
          </a:p>
          <a:p>
            <a:pPr lvl="0" algn="just" eaLnBrk="1" hangingPunct="1"/>
            <a:endParaRPr lang="pl-PL" sz="2000" dirty="0" smtClean="0">
              <a:cs typeface="Arial" pitchFamily="34" charset="0"/>
            </a:endParaRP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67544" y="94863"/>
            <a:ext cx="8352928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Standardy WCAG 2.0 zostały zawarte w 12 wytycznych, 4 zasadach i 61 kryteriach sukcesu zgodnie z którymi powinny być tworzone wszystkie strony internetowe. </a:t>
            </a:r>
            <a:r>
              <a:rPr kumimoji="0" lang="pl-PL" i="0" u="dbl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Opracowano także katalog 25 zaleceń dla redaktorów serwisów internetowych: </a:t>
            </a:r>
          </a:p>
          <a:p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Wszystkie elementy graficzne powinny mieć zwięzły tekst alternatywny, który opisuje, co znajduje się na grafice lub – jeśli grafika jest odnośnikiem – dokąd prowadzi ten odnośnik. Jeśli grafiki są czysto dekoracyjne, powinny mieć pusty atrybut alternatywny.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Należy unikać animowanych elementów, poruszających się tekstów, ponieważ rozpraszają one wszystkich użytkowników, nie tylko niepełnosprawnych.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Wszystkie pliki dźwiękowe (audycje, wywiady, wykłady) powinny być uzupełnione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o transkrypcję tekstową.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Wszystkie pliki wideo powinny być uzupełnione o napisy dla osób głuchych.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Wszelkie pliki multimedialne i </a:t>
            </a:r>
            <a:r>
              <a:rPr lang="pl-PL" dirty="0" err="1" smtClean="0">
                <a:latin typeface="+mn-lt"/>
              </a:rPr>
              <a:t>Flash</a:t>
            </a:r>
            <a:r>
              <a:rPr lang="pl-PL" dirty="0" smtClean="0">
                <a:latin typeface="+mn-lt"/>
              </a:rPr>
              <a:t> powinny być dostępne lub udostępnione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w postaci alternatywnej.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Pliki PDF, Word i inne popularne formaty do ściągnięcia powinny być przygotowane jako dostępne. Np. pliki PDF powinny mieć strukturę, która pomaga osobom niewidomym przeglądanie takich dokumentów. </a:t>
            </a:r>
          </a:p>
          <a:p>
            <a:endParaRPr lang="pl-PL" dirty="0" smtClean="0">
              <a:latin typeface="+mn-lt"/>
            </a:endParaRPr>
          </a:p>
          <a:p>
            <a:endParaRPr lang="pl-PL" dirty="0" smtClean="0"/>
          </a:p>
          <a:p>
            <a:endParaRPr lang="pl-PL" dirty="0" smtClean="0">
              <a:latin typeface="+mn-lt"/>
            </a:endParaRPr>
          </a:p>
          <a:p>
            <a:endParaRPr lang="pl-PL" dirty="0" smtClean="0"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06010" y="980728"/>
            <a:ext cx="4280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latin typeface="+mn-lt"/>
              </a:rPr>
              <a:t>Najważniejsze regulacje</a:t>
            </a:r>
          </a:p>
        </p:txBody>
      </p:sp>
      <p:sp>
        <p:nvSpPr>
          <p:cNvPr id="7" name="Prostokąt 6"/>
          <p:cNvSpPr/>
          <p:nvPr/>
        </p:nvSpPr>
        <p:spPr>
          <a:xfrm>
            <a:off x="179512" y="-82260519"/>
            <a:ext cx="78488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l-PL" b="1" i="1" u="sng" dirty="0" smtClean="0">
              <a:latin typeface="+mn-lt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b="1" dirty="0" smtClean="0">
              <a:latin typeface="+mn-lt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95536" y="1556792"/>
            <a:ext cx="8424936" cy="482453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 smtClean="0">
                <a:latin typeface="+mn-lt"/>
                <a:cs typeface="Arial" charset="0"/>
              </a:rPr>
              <a:t>Rozporządzenie PE i Rady 1303/2013 – art. 7</a:t>
            </a:r>
          </a:p>
          <a:p>
            <a:r>
              <a:rPr lang="pl-PL" sz="2100" i="1" dirty="0" smtClean="0">
                <a:latin typeface="+mn-lt"/>
              </a:rPr>
              <a:t>„Państwa członkowskie i Komisja podejmują odpowiednie kroki w celu zapobiegania wszelkim formom dyskryminacji ze względu na płeć, rasę lub pochodzenie etniczne, religię lub światopogląd, niepełnosprawność, wiek lub orientację seksualną podczas przygotowania i wdrażania programów. </a:t>
            </a:r>
            <a:r>
              <a:rPr lang="pl-PL" sz="2100" i="1" u="sng" dirty="0" smtClean="0">
                <a:latin typeface="+mn-lt"/>
              </a:rPr>
              <a:t>W procesie przygotowywania i wdrażania programów należy w szczególności wziąć pod uwagę zapewnienie dostępności dla osób z </a:t>
            </a:r>
            <a:r>
              <a:rPr lang="pl-PL" sz="2100" i="1" u="sng" dirty="0" err="1" smtClean="0">
                <a:latin typeface="+mn-lt"/>
              </a:rPr>
              <a:t>niepełnosprawnościami</a:t>
            </a:r>
            <a:r>
              <a:rPr lang="pl-PL" sz="2100" i="1" u="sng" dirty="0" smtClean="0">
                <a:latin typeface="+mn-lt"/>
              </a:rPr>
              <a:t>”</a:t>
            </a:r>
            <a:r>
              <a:rPr lang="pl-PL" sz="2100" dirty="0" smtClean="0">
                <a:latin typeface="+mn-lt"/>
              </a:rPr>
              <a:t>.</a:t>
            </a:r>
            <a:endParaRPr lang="pl-PL" altLang="pl-PL" sz="2100" b="1" dirty="0" smtClean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 smtClean="0">
                <a:latin typeface="+mn-lt"/>
                <a:cs typeface="Arial" charset="0"/>
              </a:rPr>
              <a:t>Rozporządzenie PE i Rady 1304/2013 – art. 8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300" dirty="0" smtClean="0">
                <a:latin typeface="+mn-lt"/>
                <a:cs typeface="Arial" charset="0"/>
              </a:rPr>
              <a:t>    Konwencja ONZ o prawach osób niepełnosprawnych </a:t>
            </a:r>
            <a:r>
              <a:rPr lang="pl-PL" altLang="pl-PL" sz="2100" dirty="0" smtClean="0">
                <a:latin typeface="+mn-lt"/>
                <a:cs typeface="Arial" charset="0"/>
              </a:rPr>
              <a:t>- ratyfikowana przez PL w 2012r.</a:t>
            </a:r>
            <a:r>
              <a:rPr lang="pl-PL" altLang="pl-PL" sz="2000" dirty="0" smtClean="0">
                <a:latin typeface="+mn-lt"/>
              </a:rPr>
              <a:t> </a:t>
            </a:r>
            <a:r>
              <a:rPr lang="pl-PL" sz="2100" dirty="0" smtClean="0">
                <a:latin typeface="+mn-lt"/>
              </a:rPr>
              <a:t>„</a:t>
            </a:r>
            <a:r>
              <a:rPr lang="pl-PL" sz="2100" i="1" dirty="0" smtClean="0">
                <a:latin typeface="+mn-lt"/>
              </a:rPr>
              <a:t>niepełnosprawność powstaje w wyniku interakcji pomiędzy osobami z dysfunkcjami a barierami środowiskowymi i wynikającymi z postaw ludzkich, będącej przeszkodą dla pełnego uczestnictwa osób niepełnosprawnych w życiu społecznym, na równych zasadach z innymi obywatelami”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 smtClean="0">
                <a:latin typeface="+mn-lt"/>
                <a:cs typeface="Arial" charset="0"/>
              </a:rPr>
              <a:t>Wytyczne w zakresie realizacji zasady równości szans i niedyskryminacji, w tym dostępności dla osób z </a:t>
            </a:r>
            <a:r>
              <a:rPr lang="pl-PL" altLang="pl-PL" sz="2300" dirty="0" err="1" smtClean="0">
                <a:latin typeface="+mn-lt"/>
                <a:cs typeface="Arial" charset="0"/>
              </a:rPr>
              <a:t>niepełnosprawnościami</a:t>
            </a:r>
            <a:r>
              <a:rPr lang="pl-PL" altLang="pl-PL" sz="2300" dirty="0" smtClean="0">
                <a:latin typeface="+mn-lt"/>
                <a:cs typeface="Arial" charset="0"/>
              </a:rPr>
              <a:t> oraz zasady równości szans kobiet i mężczyzn w ramach funduszy unijnych na lata 2014-2020</a:t>
            </a:r>
            <a:endParaRPr lang="pl-PL" altLang="pl-PL" sz="2300" b="1" dirty="0" smtClean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 smtClean="0">
                <a:latin typeface="+mn-lt"/>
                <a:cs typeface="Arial" charset="0"/>
              </a:rPr>
              <a:t>Poradnik - realizacja zasady równości szans i niedyskryminacji, w tym dostępności dla osób z </a:t>
            </a:r>
            <a:r>
              <a:rPr lang="pl-PL" altLang="pl-PL" sz="2300" dirty="0" err="1" smtClean="0">
                <a:latin typeface="+mn-lt"/>
                <a:cs typeface="Arial" charset="0"/>
              </a:rPr>
              <a:t>niepełnosprawnościami</a:t>
            </a:r>
            <a:r>
              <a:rPr lang="pl-PL" altLang="pl-PL" sz="2300" dirty="0" smtClean="0">
                <a:latin typeface="+mn-lt"/>
                <a:cs typeface="Arial" charset="0"/>
              </a:rPr>
              <a:t>. 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616310002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395536" y="540026"/>
            <a:ext cx="828092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Teksty zamieszczone w serwisie powinny być napisane w miarę możliwości w jak najprostszy sposób, tak aby dostęp do nich miały mniej wykształcone osoby, a także użytkownicy z niepełnosprawnością intelektualną.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Teksty powinny być opublikowane w czytelny sposób – podzielone na paragrafy, listy i inne sekcje; niejustowane do prawej strony; skróty literowe powinny być rozwinięte w pierwszym wystąpieniu na każdej stronie; tekst powinien być uzupełniony o nagłówki, aby osoby niewidome mogły sprawnie przejść do interesującej ich sekcji. 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pl-PL" dirty="0" smtClean="0">
                <a:latin typeface="+mn-lt"/>
              </a:rPr>
              <a:t>Nawigacja (menu) powinna być spójna, logiczna i niezmienna w obrębie serwisu. Nawigacja w obrębie całego serwisu powinna być dostępna z poziomu klawiatury. 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pl-PL" dirty="0" smtClean="0">
                <a:latin typeface="+mn-lt"/>
              </a:rPr>
              <a:t>Wszystkie elementy aktywne, takie jak odnośniki, </a:t>
            </a:r>
            <a:r>
              <a:rPr lang="pl-PL" dirty="0" err="1" smtClean="0">
                <a:latin typeface="+mn-lt"/>
              </a:rPr>
              <a:t>banery</a:t>
            </a:r>
            <a:r>
              <a:rPr lang="pl-PL" dirty="0" smtClean="0">
                <a:latin typeface="+mn-lt"/>
              </a:rPr>
              <a:t> czy pola formularza, powinny mieć wyraźny wizualny fokus. Zaleca się wzmocnienie domyślnego </a:t>
            </a:r>
            <a:r>
              <a:rPr lang="pl-PL" dirty="0" err="1" smtClean="0">
                <a:latin typeface="+mn-lt"/>
              </a:rPr>
              <a:t>fokusa</a:t>
            </a:r>
            <a:r>
              <a:rPr lang="pl-PL" dirty="0" smtClean="0">
                <a:latin typeface="+mn-lt"/>
              </a:rPr>
              <a:t>, tak aby był dobrze widoczny także dla osób niedowidzących. 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pl-PL" dirty="0" smtClean="0">
                <a:latin typeface="+mn-lt"/>
              </a:rPr>
              <a:t>Wszystkie odnośniki powinny być unikalne i zrozumiałe, także poza kontekstem. Nie należy używać linków w postaci: „&gt;&gt;” czy „kliknij tutaj”. Odnośniki nie mogą otwierać się w nowym oknie lub zakładce przeglądarki bez ostrzeżenia. </a:t>
            </a:r>
          </a:p>
          <a:p>
            <a:pPr marL="342900" lvl="0" indent="-342900">
              <a:buFont typeface="+mj-lt"/>
              <a:buAutoNum type="arabicPeriod" startAt="7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Zaleca się zastosowanie odnośników w postaci „skip </a:t>
            </a:r>
            <a:r>
              <a:rPr lang="pl-PL" dirty="0" err="1" smtClean="0">
                <a:latin typeface="+mn-lt"/>
                <a:ea typeface="Times New Roman" pitchFamily="18" charset="0"/>
                <a:cs typeface="Arial" pitchFamily="34" charset="0"/>
              </a:rPr>
              <a:t>links</a:t>
            </a: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” - możliwości przejścia bezpośrednio do treści pojedynczej strony. Jest to szczególnie ważne w serwisach, które mają kilkadziesiąt linków w nawigacji/menu głównym.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95536" y="1124744"/>
            <a:ext cx="8352928" cy="540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lvl="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Kontrast kolorystyczny wszystkich elementów przekazujących treść lub funkcjonalnych musi mieć stosunek jasności tekstu do tła co najmniej 4,5 do 1, </a:t>
            </a:r>
            <a:b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</a:b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a najlepiej, jeśli nie jest mniejszy niż 7 do 1.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lvl="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Stronę powinno dać się znacząco powiększyć narzędziami Przeglądarki (minimum 200%). Powiększona strona nie może „gubić” treści.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lvl="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Wszystkie tytuły stron muszą być unikalne i informować o treści </a:t>
            </a:r>
            <a:r>
              <a:rPr lang="pl-PL" dirty="0" err="1" smtClean="0">
                <a:latin typeface="+mn-lt"/>
                <a:ea typeface="Times New Roman" pitchFamily="18" charset="0"/>
                <a:cs typeface="Arial" pitchFamily="34" charset="0"/>
              </a:rPr>
              <a:t>podstrony</a:t>
            </a: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, na jakiej znajduje się użytkownik. Układ treści w tytule powinien być zbudowany wg schematu: [ Tytuł </a:t>
            </a:r>
            <a:r>
              <a:rPr lang="pl-PL" dirty="0" err="1" smtClean="0">
                <a:latin typeface="+mn-lt"/>
                <a:ea typeface="Times New Roman" pitchFamily="18" charset="0"/>
                <a:cs typeface="Arial" pitchFamily="34" charset="0"/>
              </a:rPr>
              <a:t>podstrony</a:t>
            </a: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] – [Nazwa instytucji].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Wszystkie </a:t>
            </a:r>
            <a:r>
              <a:rPr lang="pl-PL" dirty="0" err="1" smtClean="0">
                <a:latin typeface="+mn-lt"/>
                <a:ea typeface="Times New Roman" pitchFamily="18" charset="0"/>
                <a:cs typeface="Arial" pitchFamily="34" charset="0"/>
              </a:rPr>
              <a:t>podstrony</a:t>
            </a: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 powinny być oparte o nagłówki. Nagłówki (h1-h6) są podstawowym sposobem porządkowania treści na stronie. Nagłówek h1 powinien być tytułem tekstu głównego na stronie.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</a:rPr>
              <a:t>Do porządkowania treści w tekstach czy elementów nawigacji należy wykorzystywać listy nienumerowane i numerowane.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</a:rPr>
              <a:t>Język strony oraz język fragmentów obcojęzycznych powinien być określony atrybutem </a:t>
            </a:r>
            <a:r>
              <a:rPr lang="pl-PL" dirty="0" err="1" smtClean="0">
                <a:latin typeface="+mn-lt"/>
              </a:rPr>
              <a:t>lang</a:t>
            </a:r>
            <a:r>
              <a:rPr lang="pl-PL" dirty="0" smtClean="0">
                <a:latin typeface="+mn-lt"/>
              </a:rPr>
              <a:t>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</a:rPr>
              <a:t>Cytaty powinny być odpowiednio wyróżnione – co najmniej cudzysłowami. </a:t>
            </a: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22</a:t>
            </a:fld>
            <a:endParaRPr lang="pl-PL" alt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251520" y="1268760"/>
            <a:ext cx="8568952" cy="489654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lvl="0" indent="-342900" eaLnBrk="1" hangingPunct="1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Kod serwisu powinien być zgodny ze standardami i nie korzystać z tabel jako elementu konstrukcyjnego strony. </a:t>
            </a:r>
          </a:p>
          <a:p>
            <a:pPr marL="342900" lvl="0" indent="-342900" eaLnBrk="1" hangingPunct="1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Tabele służące do przekazania danych powinny być zbudowane w możliwie prosty sposób i posiadać nagłówki.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Wszystkie ramki powinny być odpowiednio zatytułowane.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Wszystkie skrypty i aplety (rozszerzenia umożliwiające tworzenie ciekawych efektów graficznych) powinny być dostępne dla osób niewidomych i osób korzystających wyłącznie z klawiatury.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Formularze, w tym formularz wyszukiwarki, powinny być zbudowane zgodnie ze standardami. Wszystkie pola formularzy i przyciski powinny być właściwie opisane.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indent="-342900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Serwis powinien być dostępny w przeglądarkach i urządzeniach z wyłączoną obsługą CSS (kaskadowy arkusz stylu). </a:t>
            </a:r>
          </a:p>
          <a:p>
            <a:pPr marL="342900" indent="-342900" algn="just"/>
            <a:endParaRPr lang="pl-PL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342900" indent="-342900" algn="just"/>
            <a:endParaRPr lang="pl-PL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342900" indent="-342900" algn="ctr"/>
            <a:r>
              <a:rPr lang="pl-PL" b="1" dirty="0" smtClean="0">
                <a:latin typeface="+mn-lt"/>
              </a:rPr>
              <a:t>Katalog ww. 25 zaleceń dla redaktorów serwisów internetowych - http://dostepnestrony.pl/</a:t>
            </a: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618092" y="1015634"/>
            <a:ext cx="7842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latin typeface="+mj-lt"/>
              </a:rPr>
              <a:t>Projekty </a:t>
            </a:r>
            <a:r>
              <a:rPr lang="pl-PL" sz="2800" b="1" dirty="0">
                <a:latin typeface="+mj-lt"/>
              </a:rPr>
              <a:t>ogólnodostępne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700808"/>
            <a:ext cx="8280920" cy="4752528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2100" dirty="0" smtClean="0">
                <a:latin typeface="+mn-lt"/>
              </a:rPr>
              <a:t>W projektach ogólnodostępnych, w przypadku wystąpienia potrzeby sfinansowania dodatkowych kosztów związanych z uczestnictwem osób z </a:t>
            </a:r>
            <a:r>
              <a:rPr lang="pl-PL" sz="2100" dirty="0" err="1" smtClean="0">
                <a:latin typeface="+mn-lt"/>
              </a:rPr>
              <a:t>niepełnosprawnościami</a:t>
            </a:r>
            <a:r>
              <a:rPr lang="pl-PL" sz="2100" dirty="0" smtClean="0">
                <a:latin typeface="+mn-lt"/>
              </a:rPr>
              <a:t>, wnioskodawca może skorzystać z mechanizm racjonalnych usprawnień. </a:t>
            </a:r>
          </a:p>
          <a:p>
            <a:pPr algn="just">
              <a:lnSpc>
                <a:spcPct val="150000"/>
              </a:lnSpc>
            </a:pPr>
            <a:endParaRPr lang="pl-PL" sz="2100" b="1" dirty="0" smtClean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100" dirty="0" smtClean="0">
                <a:latin typeface="+mn-lt"/>
              </a:rPr>
              <a:t>Co istotne, wnioskodawca w projektach ogólnodostępnych nie powinien zakładać, że </a:t>
            </a:r>
            <a:br>
              <a:rPr lang="pl-PL" sz="2100" dirty="0" smtClean="0">
                <a:latin typeface="+mn-lt"/>
              </a:rPr>
            </a:br>
            <a:r>
              <a:rPr lang="pl-PL" sz="2100" dirty="0" smtClean="0">
                <a:latin typeface="+mn-lt"/>
              </a:rPr>
              <a:t>w projekcie nie wystąpi udział osób z niepełnosprawnością (w tym z określonym rodzajem). </a:t>
            </a:r>
            <a:r>
              <a:rPr lang="pl-PL" sz="2100" u="dbl" dirty="0" smtClean="0">
                <a:latin typeface="+mn-lt"/>
              </a:rPr>
              <a:t>Zgodnie z ww. Wytycznymi każde takie założenie stanowi bowiem dyskryminację. </a:t>
            </a:r>
          </a:p>
          <a:p>
            <a:pPr algn="just">
              <a:lnSpc>
                <a:spcPct val="150000"/>
              </a:lnSpc>
            </a:pPr>
            <a:endParaRPr lang="pl-PL" sz="2100" dirty="0" smtClean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100" dirty="0" smtClean="0">
                <a:latin typeface="+mn-lt"/>
              </a:rPr>
              <a:t>W projekcie ogólnodostępnym, wnioskodawca nie powinien też zakładać osiągnięcia określonych celów dla osób z niepełnosprawnością ani planować określonych wydatków na te cele w budżecie, gdyż de facto </a:t>
            </a:r>
            <a:r>
              <a:rPr lang="pl-PL" sz="2100" u="dbl" dirty="0" smtClean="0">
                <a:latin typeface="+mn-lt"/>
              </a:rPr>
              <a:t>nie wie </a:t>
            </a:r>
            <a:r>
              <a:rPr lang="pl-PL" sz="2100" dirty="0" smtClean="0">
                <a:latin typeface="+mn-lt"/>
              </a:rPr>
              <a:t>czy ta grupa uczestników rzeczywiście pojawi się w projekcie. </a:t>
            </a:r>
          </a:p>
          <a:p>
            <a:pPr algn="just"/>
            <a:endParaRPr lang="pl-PL" sz="1400" dirty="0" smtClean="0"/>
          </a:p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98090214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2555776" y="1196752"/>
            <a:ext cx="3417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>
                <a:latin typeface="+mj-lt"/>
              </a:rPr>
              <a:t>Projekty </a:t>
            </a:r>
            <a:r>
              <a:rPr lang="pl-PL" sz="2800" b="1" dirty="0">
                <a:latin typeface="+mj-lt"/>
              </a:rPr>
              <a:t>dedykowane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23528" y="1988840"/>
            <a:ext cx="8424936" cy="38884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dirty="0" smtClean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dirty="0" smtClean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wyłącznie na osoby z </a:t>
            </a:r>
            <a:r>
              <a:rPr lang="pl-PL" dirty="0" err="1" smtClean="0">
                <a:latin typeface="+mn-lt"/>
              </a:rPr>
              <a:t>niepełnoprawnościami</a:t>
            </a:r>
            <a:r>
              <a:rPr lang="pl-PL" dirty="0" smtClean="0">
                <a:latin typeface="+mn-lt"/>
              </a:rPr>
              <a:t>  lub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w których założono X% udziału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 z rozpoznanymi potrzebami. </a:t>
            </a:r>
          </a:p>
          <a:p>
            <a:endParaRPr lang="pl-PL" b="1" dirty="0" smtClean="0"/>
          </a:p>
        </p:txBody>
      </p:sp>
      <p:sp>
        <p:nvSpPr>
          <p:cNvPr id="7" name="Prostokąt 6"/>
          <p:cNvSpPr/>
          <p:nvPr/>
        </p:nvSpPr>
        <p:spPr>
          <a:xfrm>
            <a:off x="323528" y="2170411"/>
            <a:ext cx="763284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Projekty dedykowane to projekty skierowane </a:t>
            </a:r>
          </a:p>
        </p:txBody>
      </p:sp>
    </p:spTree>
    <p:extLst>
      <p:ext uri="{BB962C8B-B14F-4D97-AF65-F5344CB8AC3E}">
        <p14:creationId xmlns:p14="http://schemas.microsoft.com/office/powerpoint/2010/main" xmlns="" val="819060242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25</a:t>
            </a:fld>
            <a:endParaRPr lang="pl-PL" alt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251520" y="1340768"/>
            <a:ext cx="8568952" cy="32403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07504" y="1052736"/>
            <a:ext cx="88569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latin typeface="+mn-lt"/>
            </a:endParaRPr>
          </a:p>
          <a:p>
            <a:r>
              <a:rPr lang="pl-PL" dirty="0" smtClean="0">
                <a:latin typeface="+mn-lt"/>
              </a:rPr>
              <a:t>W projekcie dedykowanym wnioskodawca ma możliwość uwzględnienia wydatków na zapewnienie dostępności (np. montaż platformy) czy dostosowanie projektu już na etapie sporządzania wniosku o dofinansowanie. Wówczas limit 12 tys. na uczestnika nie obowiązuje, gdyż nie jest to mechanizm racjonalnych usprawnień, a zaprojektowanie wsparcia na zasadzie uniwersalnego projektowania. </a:t>
            </a:r>
          </a:p>
          <a:p>
            <a:endParaRPr lang="pl-PL" dirty="0" smtClean="0">
              <a:latin typeface="+mn-lt"/>
            </a:endParaRPr>
          </a:p>
          <a:p>
            <a:endParaRPr lang="pl-PL" dirty="0" smtClean="0">
              <a:latin typeface="+mn-lt"/>
            </a:endParaRPr>
          </a:p>
          <a:p>
            <a:r>
              <a:rPr lang="pl-PL" dirty="0" smtClean="0">
                <a:latin typeface="+mn-lt"/>
              </a:rPr>
              <a:t>Jednocześnie konieczne jest wskazanie w projekcie diagnozy potrzeb danej grupy osób z niepełnosprawnością oraz zaplanowanie działań i wskaźników adekwatnych do skali środków przeznaczonych na </a:t>
            </a:r>
            <a:r>
              <a:rPr lang="pl-PL" dirty="0" err="1" smtClean="0">
                <a:latin typeface="+mn-lt"/>
              </a:rPr>
              <a:t>wsparcie</a:t>
            </a:r>
            <a:r>
              <a:rPr lang="pl-PL" dirty="0" smtClean="0">
                <a:latin typeface="+mn-lt"/>
              </a:rPr>
              <a:t> bezpośrednie osoby.</a:t>
            </a:r>
          </a:p>
          <a:p>
            <a:endParaRPr lang="pl-PL" dirty="0" smtClean="0">
              <a:latin typeface="+mn-lt"/>
            </a:endParaRPr>
          </a:p>
          <a:p>
            <a:endParaRPr lang="pl-PL" dirty="0" smtClean="0">
              <a:latin typeface="+mn-lt"/>
            </a:endParaRPr>
          </a:p>
          <a:p>
            <a:r>
              <a:rPr lang="pl-PL" u="dbl" dirty="0" smtClean="0">
                <a:latin typeface="+mn-lt"/>
              </a:rPr>
              <a:t>Jednakże w projekcie dedykowanym, którego założenia przygotowano na zasadzie uniwersalnego projektowania możliwe jest wykorzystanie mechanizmu racjonalnych usprawnień </a:t>
            </a:r>
            <a:r>
              <a:rPr lang="pl-PL" dirty="0" smtClean="0">
                <a:latin typeface="+mn-lt"/>
              </a:rPr>
              <a:t>np. gdy w projekcie dedykowanym osobom głuchym, pojawi się uczestnik z dodatkową dysfunkcją - np. z niepełnosprawnością ruchową. </a:t>
            </a:r>
          </a:p>
          <a:p>
            <a:pPr algn="just"/>
            <a:endParaRPr lang="pl-PL" dirty="0" smtClean="0">
              <a:latin typeface="+mn-lt"/>
            </a:endParaRPr>
          </a:p>
          <a:p>
            <a:endParaRPr lang="pl-PL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latin typeface="+mj-lt"/>
              </a:rPr>
              <a:t>Projekty neutralne</a:t>
            </a:r>
            <a:endParaRPr lang="pl-PL" sz="2800" b="1" dirty="0">
              <a:latin typeface="+mj-lt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012160" y="141277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55576" y="2852936"/>
            <a:ext cx="7560840" cy="33843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251520" y="2348880"/>
            <a:ext cx="849694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latin typeface="+mn-lt"/>
              </a:rPr>
              <a:t>Jeżeli wnioskodawca deklaruje, że jego projekt nie realizuje zasady dostępności dla osób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 tj. </a:t>
            </a:r>
            <a:r>
              <a:rPr lang="pl-PL" u="dbl" dirty="0" smtClean="0">
                <a:latin typeface="+mn-lt"/>
              </a:rPr>
              <a:t>deklaruje neutralność projektu względem zasady</a:t>
            </a:r>
            <a:r>
              <a:rPr lang="pl-PL" dirty="0" smtClean="0">
                <a:latin typeface="+mn-lt"/>
              </a:rPr>
              <a:t>, wówczas z listy rozwijanej w </a:t>
            </a:r>
            <a:r>
              <a:rPr lang="pl-PL" u="dbl" dirty="0" smtClean="0">
                <a:latin typeface="+mn-lt"/>
              </a:rPr>
              <a:t>pkt. 1.20 Typ projektu </a:t>
            </a:r>
            <a:r>
              <a:rPr lang="pl-PL" dirty="0" smtClean="0">
                <a:latin typeface="+mn-lt"/>
              </a:rPr>
              <a:t>powinien wybrać opcję:  </a:t>
            </a:r>
            <a:r>
              <a:rPr lang="pl-PL" i="1" dirty="0" smtClean="0">
                <a:latin typeface="+mn-lt"/>
              </a:rPr>
              <a:t>Projekt, w którym nie stosuje się zasady dostępności dla osób z </a:t>
            </a:r>
            <a:r>
              <a:rPr lang="pl-PL" i="1" dirty="0" err="1" smtClean="0">
                <a:latin typeface="+mn-lt"/>
              </a:rPr>
              <a:t>niepełnosprawnościami</a:t>
            </a:r>
            <a:r>
              <a:rPr lang="pl-PL" i="1" dirty="0" smtClean="0">
                <a:latin typeface="+mn-lt"/>
              </a:rPr>
              <a:t>.</a:t>
            </a:r>
          </a:p>
          <a:p>
            <a:pPr>
              <a:lnSpc>
                <a:spcPct val="150000"/>
              </a:lnSpc>
            </a:pPr>
            <a:endParaRPr lang="pl-PL" i="1" u="sng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+mn-lt"/>
              </a:rPr>
              <a:t>W przypadku neutralności projektu należy odpowiednio to uzasadnić.  Wyjaśnienie musi się opierać na rzetelnej analizie i precyzyjnym opisie braku wpływu projektu i jego produktów na dostępność dla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. Uzasadnienie to będzie  podlegało ocenie. </a:t>
            </a:r>
            <a:endParaRPr lang="pl-PL" u="sng" dirty="0">
              <a:latin typeface="+mn-lt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95536" y="1700808"/>
            <a:ext cx="8208912" cy="7200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b="1" dirty="0" smtClean="0">
                <a:latin typeface="+mj-lt"/>
              </a:rPr>
              <a:t>Ewentualna neutralność projektu w stosunku do zasady dostępności powinna być rozumiana w kategoriach wyjątku od reguły.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endParaRPr lang="pl-PL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392275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27</a:t>
            </a:fld>
            <a:endParaRPr lang="pl-PL" altLang="pl-PL"/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42798" y="90100"/>
            <a:ext cx="2584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1124744"/>
            <a:ext cx="8280920" cy="540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u="dbl" dirty="0" smtClean="0">
                <a:latin typeface="+mj-lt"/>
                <a:ea typeface="Times New Roman" pitchFamily="18" charset="0"/>
                <a:cs typeface="Arial" pitchFamily="34" charset="0"/>
              </a:rPr>
              <a:t>W jakich przypadkach projekt nie realizuje zasady dostępności? </a:t>
            </a:r>
          </a:p>
          <a:p>
            <a:pPr lvl="0" algn="ctr" eaLnBrk="1" hangingPunct="1">
              <a:lnSpc>
                <a:spcPct val="150000"/>
              </a:lnSpc>
            </a:pPr>
            <a:endParaRPr lang="pl-PL" b="1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•   nie ma żadnych informacji we wniosku o dofinansowanie projektu; </a:t>
            </a:r>
          </a:p>
          <a:p>
            <a:pPr lvl="0">
              <a:lnSpc>
                <a:spcPct val="150000"/>
              </a:lnSpc>
            </a:pPr>
            <a:endParaRPr lang="pl-PL" dirty="0" smtClean="0">
              <a:latin typeface="+mn-lt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• informacje wskazują, że projekt może dyskryminować, np. niezasadna neutralność projektu, w tym jego produktów poprzez zakładanie, że uczestnikami będą wyłącznie osoby z niepełnosprawnością słuchu, niegwarantujące dostępu osobom z niepełnosprawnością sprzężoną; </a:t>
            </a:r>
          </a:p>
          <a:p>
            <a:pPr lvl="0">
              <a:lnSpc>
                <a:spcPct val="150000"/>
              </a:lnSpc>
            </a:pPr>
            <a:endParaRPr lang="pl-PL" dirty="0" smtClean="0">
              <a:latin typeface="+mn-lt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• stosowanie ogólnych sformułowań, np. projekt jest zgodny z zasadą równości szans, projekt jest dostępny dla wszystkich;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28</a:t>
            </a:fld>
            <a:endParaRPr lang="pl-PL" altLang="pl-PL"/>
          </a:p>
        </p:txBody>
      </p:sp>
      <p:pic>
        <p:nvPicPr>
          <p:cNvPr id="6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611560" y="1340768"/>
            <a:ext cx="8064896" cy="482453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u="dbl" dirty="0" smtClean="0">
                <a:latin typeface="+mn-lt"/>
                <a:ea typeface="Times New Roman" pitchFamily="18" charset="0"/>
                <a:cs typeface="Arial" pitchFamily="34" charset="0"/>
              </a:rPr>
              <a:t>Rekrutacja </a:t>
            </a: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uczestników projektu powinna zostać przeprowadzona w sposób umożliwiający wzięcie udziału w tym procesie jak i samym projekcie każdej zainteresowanej osobie.</a:t>
            </a:r>
            <a:r>
              <a:rPr lang="pl-PL" dirty="0" smtClean="0">
                <a:latin typeface="+mn-lt"/>
              </a:rPr>
              <a:t> </a:t>
            </a:r>
          </a:p>
          <a:p>
            <a:pPr lvl="0" eaLnBrk="1" hangingPunct="1">
              <a:lnSpc>
                <a:spcPct val="150000"/>
              </a:lnSpc>
            </a:pPr>
            <a:endParaRPr lang="pl-PL" dirty="0" smtClean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Wiadomości o projekcie powinny być zamieszczane na stronach/portalach internetowych, z których korzystają osoby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 np. </a:t>
            </a:r>
            <a:r>
              <a:rPr lang="pl-PL" dirty="0" err="1" smtClean="0">
                <a:latin typeface="+mn-lt"/>
              </a:rPr>
              <a:t>www.niepelnosprawni.pl</a:t>
            </a:r>
            <a:r>
              <a:rPr lang="pl-PL" dirty="0" smtClean="0">
                <a:latin typeface="+mn-lt"/>
              </a:rPr>
              <a:t>,  </a:t>
            </a:r>
            <a:r>
              <a:rPr lang="pl-PL" dirty="0" err="1" smtClean="0">
                <a:latin typeface="+mn-lt"/>
              </a:rPr>
              <a:t>www.bezbarier.pl</a:t>
            </a:r>
            <a:r>
              <a:rPr lang="pl-PL" dirty="0" smtClean="0">
                <a:latin typeface="+mn-lt"/>
              </a:rPr>
              <a:t>. </a:t>
            </a:r>
          </a:p>
          <a:p>
            <a:pPr lvl="0" eaLnBrk="1" hangingPunct="1">
              <a:lnSpc>
                <a:spcPct val="150000"/>
              </a:lnSpc>
            </a:pPr>
            <a:endParaRPr lang="pl-PL" dirty="0" smtClean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Ma to szczególne znaczenie zwłaszcza dla odrębnych środowisk, np. osób głuchych czy niewidomych, które szukają informacji na konkretnych, dostępnych dla nich stronach np. </a:t>
            </a:r>
            <a:r>
              <a:rPr lang="pl-PL" dirty="0" err="1" smtClean="0">
                <a:latin typeface="+mn-lt"/>
              </a:rPr>
              <a:t>www.pzg.org.pl</a:t>
            </a:r>
            <a:r>
              <a:rPr lang="pl-PL" dirty="0" smtClean="0">
                <a:latin typeface="+mn-lt"/>
              </a:rPr>
              <a:t>, </a:t>
            </a:r>
            <a:r>
              <a:rPr lang="pl-PL" dirty="0" err="1" smtClean="0">
                <a:latin typeface="+mn-lt"/>
                <a:hlinkClick r:id="rId3"/>
              </a:rPr>
              <a:t>www.glusitv.pl</a:t>
            </a:r>
            <a:r>
              <a:rPr lang="pl-PL" dirty="0" smtClean="0">
                <a:latin typeface="+mn-lt"/>
              </a:rPr>
              <a:t>, </a:t>
            </a:r>
            <a:r>
              <a:rPr lang="pl-PL" dirty="0" err="1" smtClean="0">
                <a:latin typeface="+mn-lt"/>
              </a:rPr>
              <a:t>www.pzn.org.pl</a:t>
            </a:r>
            <a:r>
              <a:rPr lang="pl-PL" dirty="0" smtClean="0">
                <a:latin typeface="+mn-lt"/>
              </a:rPr>
              <a:t>, </a:t>
            </a:r>
            <a:r>
              <a:rPr lang="pl-PL" dirty="0" err="1" smtClean="0">
                <a:latin typeface="+mn-lt"/>
              </a:rPr>
              <a:t>www.fundacjavismaior.pl</a:t>
            </a:r>
            <a:r>
              <a:rPr lang="pl-PL" dirty="0" smtClean="0">
                <a:latin typeface="+mn-lt"/>
              </a:rPr>
              <a:t>. </a:t>
            </a: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29</a:t>
            </a:fld>
            <a:endParaRPr lang="pl-PL" altLang="pl-PL"/>
          </a:p>
        </p:txBody>
      </p:sp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467544" y="1191822"/>
            <a:ext cx="81369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Pamiętać należy o dbałości przekazu informacji o projektach na stronach internetowych. 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Wśród przykładów zapewnienia dostępnego przekazu wskazać można m.in.: nagranie komunikatu w formie wideo z napisami, nagranie z napisami w języku łatwym, nagranie z tłumaczem języka migowego. 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Tak przygotowane komunikaty umożliwią dotarcie z informacją o projekcie do szerokiego grona odbiorców: nagranie wideo będzie dostępne dla osób, które nie mogą wziąć udziału w spotkaniu rekrutacyjnym, język łatwy będzie zrozumiały dla większości osób, a dzięki tłumaczeniu na język migowy informacja o projekcie będzie dostępna dla osób głuchych.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755576" y="1124744"/>
            <a:ext cx="7623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latin typeface="+mj-lt"/>
              </a:rPr>
              <a:t>Definicja osoby z niepełnosprawnością w RPO WD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07504" y="1988840"/>
            <a:ext cx="5112568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611560" y="1628800"/>
            <a:ext cx="7992888" cy="482453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l-PL" sz="2100" u="dbl" dirty="0" smtClean="0">
                <a:latin typeface="+mj-lt"/>
              </a:rPr>
              <a:t>Osoby z niepełnosprawnością: </a:t>
            </a:r>
          </a:p>
          <a:p>
            <a:pPr>
              <a:lnSpc>
                <a:spcPct val="150000"/>
              </a:lnSpc>
            </a:pPr>
            <a:endParaRPr lang="pl-PL" sz="2100" dirty="0" smtClean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100" dirty="0" smtClean="0">
                <a:latin typeface="+mn-lt"/>
              </a:rPr>
              <a:t>są definiowane w rozumieniu ustawy z dnia 27 sierpnia 1997 r. o rehabilitacji zawodowej i społecznej oraz zatrudnianiu osób niepełnosprawnych (</a:t>
            </a:r>
            <a:r>
              <a:rPr lang="pl-PL" sz="2100" i="1" dirty="0" smtClean="0">
                <a:latin typeface="+mn-lt"/>
              </a:rPr>
              <a:t>potwierdzeniem niepełnosprawności jest orzeczenie o niepełnosprawności</a:t>
            </a:r>
            <a:r>
              <a:rPr lang="pl-PL" sz="2100" dirty="0" smtClean="0">
                <a:latin typeface="+mn-lt"/>
              </a:rPr>
              <a:t>);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pl-PL" sz="2100" dirty="0" smtClean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100" dirty="0" smtClean="0">
                <a:latin typeface="+mn-lt"/>
              </a:rPr>
              <a:t>a także osoby z zaburzeniami psychicznymi, w rozumieniu ustawy z dnia 19 sierpnia 1994 r. o ochronie zdrowia psychicznego  (</a:t>
            </a:r>
            <a:r>
              <a:rPr lang="pl-PL" sz="2100" i="1" dirty="0" smtClean="0">
                <a:latin typeface="+mn-lt"/>
              </a:rPr>
              <a:t>potwierdzeniem niepełnosprawności jest orzeczenie lub dokument  poświadczający stan zdrowia wydany przez lekarza, tj. orzeczenie o stanie zdrowia lub opinię</a:t>
            </a:r>
            <a:r>
              <a:rPr lang="pl-PL" sz="2100" dirty="0" smtClean="0">
                <a:latin typeface="+mn-lt"/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sz="1900" dirty="0" smtClean="0">
              <a:latin typeface="+mn-lt"/>
            </a:endParaRPr>
          </a:p>
          <a:p>
            <a:pPr algn="ctr"/>
            <a:r>
              <a:rPr lang="pl-PL" sz="2100" dirty="0" smtClean="0">
                <a:latin typeface="+mn-lt"/>
              </a:rPr>
              <a:t>IZ RPO WD nie zdecydowała się rozszerzyć definicji osoby z niepełnosprawnością.</a:t>
            </a:r>
          </a:p>
          <a:p>
            <a:pPr algn="ctr"/>
            <a:endParaRPr lang="pl-PL" sz="2100" b="1" dirty="0" smtClean="0">
              <a:latin typeface="+mn-lt"/>
            </a:endParaRPr>
          </a:p>
          <a:p>
            <a:pPr lvl="0" algn="just" eaLnBrk="1" hangingPunct="1"/>
            <a:r>
              <a:rPr lang="pl-PL" sz="2100" dirty="0" smtClean="0">
                <a:latin typeface="+mn-lt"/>
                <a:ea typeface="Calibri" pitchFamily="34" charset="0"/>
                <a:cs typeface="Times New Roman" pitchFamily="18" charset="0"/>
              </a:rPr>
              <a:t>Warto zauważyć, że odchodzi się od terminu osoby niepełnosprawne. Pojęciem stosowanym  obecnie jest: </a:t>
            </a:r>
            <a:r>
              <a:rPr lang="pl-PL" sz="2100" u="dbl" dirty="0" smtClean="0">
                <a:latin typeface="+mn-lt"/>
                <a:ea typeface="Calibri" pitchFamily="34" charset="0"/>
                <a:cs typeface="Times New Roman" pitchFamily="18" charset="0"/>
              </a:rPr>
              <a:t>osoby z </a:t>
            </a:r>
            <a:r>
              <a:rPr lang="pl-PL" sz="2100" u="dbl" dirty="0" err="1" smtClean="0">
                <a:latin typeface="+mn-lt"/>
                <a:ea typeface="Calibri" pitchFamily="34" charset="0"/>
                <a:cs typeface="Times New Roman" pitchFamily="18" charset="0"/>
              </a:rPr>
              <a:t>niepełnosprawnościami</a:t>
            </a:r>
            <a:r>
              <a:rPr lang="pl-PL" sz="2100" u="dbl" dirty="0" smtClean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pl-PL" sz="2100" dirty="0" smtClean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r>
              <a:rPr lang="pl-PL" sz="2100" b="1" dirty="0" smtClean="0">
                <a:latin typeface="+mn-lt"/>
              </a:rPr>
              <a:t> 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19543824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30</a:t>
            </a:fld>
            <a:endParaRPr lang="pl-PL" altLang="pl-PL"/>
          </a:p>
        </p:txBody>
      </p:sp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395536" y="1198424"/>
            <a:ext cx="8352928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Zapewnienie dostępu informacji o projekcie to także odpowiednie zaprojektowanie materiałów informacyjno-promocyjnych, takich jak plakaty, ulotki, ogłoszenia prasowe.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Wykorzystanie tekstu łatwego w odbiorze – zarówno w warstwie językowej, jak i prezentacyjnej. 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Warstwa językowa: stosowanie prostej składni, unikanie żargonu, skrótów i związków frazeologicznych, stosowanie strony biernej zamiast czynnej oraz unikanie zaprzeczeń. 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Warstwa prezentacyjnej: stosowanie czcionek </a:t>
            </a:r>
            <a:r>
              <a:rPr kumimoji="0" lang="pl-P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bezszeryfowych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o dużym rozmiarze, wyrównywanie tekstu do lewego marginesu oraz unikanie stosowania pogrubień, kursywy i kolorów.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31</a:t>
            </a:fld>
            <a:endParaRPr lang="pl-PL" alt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179512" y="1052736"/>
            <a:ext cx="8784976" cy="540060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342900" indent="-342900">
              <a:lnSpc>
                <a:spcPct val="150000"/>
              </a:lnSpc>
            </a:pPr>
            <a:r>
              <a:rPr lang="pl-PL" dirty="0" smtClean="0">
                <a:latin typeface="+mn-lt"/>
              </a:rPr>
              <a:t>	</a:t>
            </a:r>
            <a:r>
              <a:rPr lang="pl-PL" sz="1900" dirty="0" smtClean="0">
                <a:latin typeface="+mn-lt"/>
              </a:rPr>
              <a:t>W przypadku spotkań (konferencje itp.) każdorazowo umieszcza się w formularzach zgłoszeniowych </a:t>
            </a:r>
            <a:r>
              <a:rPr lang="pl-PL" sz="1900" u="dbl" dirty="0" smtClean="0">
                <a:latin typeface="+mn-lt"/>
              </a:rPr>
              <a:t>zapytanie o specjalne potrzeby uczestników. </a:t>
            </a:r>
            <a:r>
              <a:rPr lang="pl-PL" sz="1900" dirty="0" smtClean="0">
                <a:latin typeface="+mn-lt"/>
              </a:rPr>
              <a:t>Zgłoszenie specjalnej potrzeby obliguje do jej spełnienia w możliwie największym stopniu, w szczególności poprzez zapewnienie następujących warunków:</a:t>
            </a:r>
          </a:p>
          <a:p>
            <a:pPr marL="342900" indent="-342900"/>
            <a:endParaRPr lang="pl-PL" sz="1900" dirty="0" smtClean="0">
              <a:latin typeface="+mn-lt"/>
            </a:endParaRP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sale konferencyjne są dostępne dla osób z różnego rodzaju </a:t>
            </a:r>
            <a:r>
              <a:rPr lang="pl-PL" sz="1900" dirty="0" err="1" smtClean="0">
                <a:latin typeface="+mn-lt"/>
              </a:rPr>
              <a:t>niepełnosprawnościami</a:t>
            </a:r>
            <a:r>
              <a:rPr lang="pl-PL" sz="1900" dirty="0" smtClean="0">
                <a:latin typeface="+mn-lt"/>
              </a:rPr>
              <a:t> ; </a:t>
            </a: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zapewnione są materiały informacyjne w różnych formatach, np. wersje w druku powiększonym, wersje elektroniczne dokumentów; </a:t>
            </a: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transmisje audiowizualne na żywo są zaopatrzone przynajmniej w napisy lub zapewniona jest usługa tłumacza migowego lub tłumacza przewodnika;</a:t>
            </a: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stosowane są systemy wspomagające słyszenie (pętle indukcyjne, systemy FM);</a:t>
            </a: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zapewniona jest usługa asystenta osobistego,  możliwość wstępu z psem asystującym;</a:t>
            </a: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innych warunków wynikających z potrzeb osoby z niepełnosprawnością, która zgłosiła chęć uczestnictwa w spotkaniu.</a:t>
            </a: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32</a:t>
            </a:fld>
            <a:endParaRPr lang="pl-PL" altLang="pl-PL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460288"/>
              </p:ext>
            </p:extLst>
          </p:nvPr>
        </p:nvGraphicFramePr>
        <p:xfrm>
          <a:off x="323528" y="1340766"/>
          <a:ext cx="8424936" cy="5112569"/>
        </p:xfrm>
        <a:graphic>
          <a:graphicData uri="http://schemas.openxmlformats.org/drawingml/2006/table">
            <a:tbl>
              <a:tblPr/>
              <a:tblGrid>
                <a:gridCol w="3096344"/>
                <a:gridCol w="5328592"/>
              </a:tblGrid>
              <a:tr h="340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Imię i nazwisko uczestnika/</a:t>
                      </a:r>
                      <a:r>
                        <a:rPr lang="pl-PL" sz="1800" dirty="0" err="1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czki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endParaRPr lang="pl-PL" sz="1800" dirty="0">
                        <a:solidFill>
                          <a:srgbClr val="000000"/>
                        </a:solidFill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Termin spotkania: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endParaRPr lang="pl-PL" sz="1800" dirty="0">
                        <a:solidFill>
                          <a:srgbClr val="000000"/>
                        </a:solidFill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8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Adres e-mail: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Telefon: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Nazwa instytucji/organizacji: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endParaRPr lang="pl-PL" sz="1800" dirty="0">
                        <a:solidFill>
                          <a:srgbClr val="000000"/>
                        </a:solidFill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219">
                <a:tc row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b="1" dirty="0" smtClean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Specjalne </a:t>
                      </a:r>
                      <a:r>
                        <a:rPr lang="pl-PL" sz="1800" b="1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potrzeby wynikające z niepełnosprawności: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(proszę w odpowiednim miejscu </a:t>
                      </a:r>
                      <a:r>
                        <a:rPr lang="pl-PL" sz="1800" u="sng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wpisać jakie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)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Przestrzeń dostosowana do niepełnosprawności ruchowych: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0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Alternatywne formy materiałów: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2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Zapewnienie systemu wspomagającego słyszenie: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9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Zapewnienie tłumacza języka migowego: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Specjalne wyżywienie: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Inne: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0872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Przykładowy</a:t>
            </a:r>
            <a:r>
              <a:rPr kumimoji="0" lang="pl-PL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FORMULARZ ZGŁOSZENIOWY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95536" y="1196752"/>
            <a:ext cx="8208912" cy="51125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u="dbl" dirty="0" smtClean="0">
                <a:latin typeface="+mj-lt"/>
              </a:rPr>
              <a:t>Uwaga ważne: Należy zapoznać się z instrukcją wypełniania wniosków!</a:t>
            </a:r>
          </a:p>
          <a:p>
            <a:pPr algn="ctr"/>
            <a:endParaRPr lang="pl-PL" b="1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 każdym projekcie należy wybrać z listy rozwijanej wskaźnik produktu </a:t>
            </a:r>
            <a:r>
              <a:rPr lang="pl-PL" i="1" dirty="0" smtClean="0">
                <a:latin typeface="+mn-lt"/>
              </a:rPr>
              <a:t>Liczba projektów, w których sfinansowano koszty racjonalnych usprawnień dla osób z </a:t>
            </a:r>
            <a:r>
              <a:rPr lang="pl-PL" i="1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, z wartością  zero.</a:t>
            </a:r>
          </a:p>
          <a:p>
            <a:pPr marL="342900" indent="-3429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 W </a:t>
            </a:r>
            <a:r>
              <a:rPr lang="pl-PL" u="dbl" dirty="0" smtClean="0">
                <a:latin typeface="+mn-lt"/>
              </a:rPr>
              <a:t>pkt. 3.2 GRUPY DOCELOWE </a:t>
            </a:r>
            <a:r>
              <a:rPr lang="pl-PL" dirty="0" smtClean="0">
                <a:latin typeface="+mn-lt"/>
              </a:rPr>
              <a:t>- Osoby, które zostaną objęte wsparciem, należy opisać również z punktu widzenia cech istotnych dla zadań przewidzianych do realizacji w ramach projektu, takich jak np. wiek, status zawodowy, wykształcenie, płeć, niepełnosprawność.</a:t>
            </a:r>
          </a:p>
          <a:p>
            <a:pPr marL="342900" indent="-3429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l-PL" u="dbl" dirty="0" smtClean="0">
                <a:latin typeface="+mn-lt"/>
              </a:rPr>
              <a:t>SPOSÓB REKRUTACJI </a:t>
            </a:r>
            <a:r>
              <a:rPr lang="pl-PL" dirty="0" smtClean="0">
                <a:latin typeface="+mn-lt"/>
              </a:rPr>
              <a:t>- Rekrutacja uczestników projektu powinna zostać przeprowadzona w sposób umożliwiający wzięcie udziału w tym procesie (a tym samym w projekcie) każdej zainteresowanej osobie, bez względu na jej niepełnosprawność. W związku z tym niezbędne jest jej przeprowadzenie w sposób uwzględniający możliwość dotarcia do informacji o projekcie  i oferowanym w nim wsparciu również przez osoby z różnymi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.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63392275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34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124744"/>
            <a:ext cx="8208912" cy="525658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000" indent="-342000">
              <a:lnSpc>
                <a:spcPct val="110000"/>
              </a:lnSpc>
              <a:buFont typeface="Arial" pitchFamily="34" charset="0"/>
              <a:buChar char="•"/>
            </a:pPr>
            <a:r>
              <a:rPr lang="pl-PL" u="dbl" dirty="0" smtClean="0">
                <a:latin typeface="+mn-lt"/>
              </a:rPr>
              <a:t>ZIDENTYFIKOWANE BARIERY </a:t>
            </a:r>
            <a:r>
              <a:rPr lang="pl-PL" dirty="0" smtClean="0">
                <a:latin typeface="+mn-lt"/>
              </a:rPr>
              <a:t>- Przy opisie barier należy uwzględniać bariery utrudniające lub uniemożliwiające udział w projekcie osobom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. </a:t>
            </a:r>
          </a:p>
          <a:p>
            <a:pPr marL="342000" indent="-342000">
              <a:lnSpc>
                <a:spcPct val="110000"/>
              </a:lnSpc>
            </a:pPr>
            <a:endParaRPr lang="pl-PL" dirty="0" smtClean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r>
              <a:rPr lang="pl-PL" dirty="0" smtClean="0">
                <a:latin typeface="+mn-lt"/>
              </a:rPr>
              <a:t>Są to w szczególności :</a:t>
            </a:r>
          </a:p>
          <a:p>
            <a:pPr marL="342000" indent="-342000">
              <a:lnSpc>
                <a:spcPct val="110000"/>
              </a:lnSpc>
            </a:pPr>
            <a:endParaRPr lang="pl-PL" dirty="0" smtClean="0">
              <a:latin typeface="+mn-lt"/>
            </a:endParaRPr>
          </a:p>
          <a:p>
            <a:pPr marL="720000" indent="-432000">
              <a:lnSpc>
                <a:spcPct val="110000"/>
              </a:lnSpc>
              <a:buFont typeface="Courier New" pitchFamily="49" charset="0"/>
              <a:buChar char="o"/>
            </a:pPr>
            <a:r>
              <a:rPr lang="pl-PL" dirty="0" smtClean="0">
                <a:latin typeface="+mn-lt"/>
              </a:rPr>
              <a:t>bariery wynikające z braku świadomości nt. potrzeb osób z różnymi rodzajami niepełnosprawności (inne potrzeby mają osoby z niepełnosprawnością ruchową, inne osoby niewidome czy niesłyszące, a jeszcze inne osoby z niepełnosprawnością intelektualną), </a:t>
            </a:r>
          </a:p>
          <a:p>
            <a:pPr marL="720000" indent="-432000">
              <a:lnSpc>
                <a:spcPct val="110000"/>
              </a:lnSpc>
              <a:buFont typeface="Courier New" pitchFamily="49" charset="0"/>
              <a:buChar char="o"/>
            </a:pPr>
            <a:r>
              <a:rPr lang="pl-PL" dirty="0" smtClean="0">
                <a:latin typeface="+mn-lt"/>
              </a:rPr>
              <a:t>bariery wynikające z braku dostępności, w szczególności do transportu, przestrzeni publicznej i budynków (np. brak podjazdów, wind, sygnalizacji dźwiękowej dla osób niewidzących itp.), </a:t>
            </a:r>
          </a:p>
          <a:p>
            <a:pPr marL="720000" indent="-432000">
              <a:lnSpc>
                <a:spcPct val="110000"/>
              </a:lnSpc>
              <a:buFont typeface="Courier New" pitchFamily="49" charset="0"/>
              <a:buChar char="o"/>
            </a:pPr>
            <a:r>
              <a:rPr lang="pl-PL" dirty="0" smtClean="0">
                <a:latin typeface="+mn-lt"/>
              </a:rPr>
              <a:t>materiałów dydaktycznych, zasobów cyfrowych (np. strony internetowe i usługi internetowe m.in. e-learning niedostosowane do potrzeb osób niewidzących i niedowidzących), niektórych środków masowego przekazu przez konkretne grupy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 (np. radio dla osób niesłyszących). 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63392275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dirty="0" smtClean="0">
                <a:latin typeface="+mn-lt"/>
              </a:rPr>
              <a:t>W </a:t>
            </a:r>
            <a:r>
              <a:rPr lang="pl-PL" u="dbl" dirty="0" smtClean="0">
                <a:latin typeface="+mn-lt"/>
              </a:rPr>
              <a:t>pkt. 4.1 ZADANIA </a:t>
            </a:r>
            <a:r>
              <a:rPr lang="pl-PL" dirty="0" smtClean="0">
                <a:latin typeface="+mn-lt"/>
              </a:rPr>
              <a:t>– wskazanie w jaki sposób projekt uwzględnia formy wsparcia dla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. Możliwe do realizacji działania w tym zakresie to np. zastosowanie mechanizmu racjonalnych usprawnień. Należy także opisać dostępność produktów projektu, eliminowanie czynników ograniczające dostępność.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endParaRPr lang="pl-PL" sz="2400" dirty="0" smtClean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u="dbl" dirty="0" smtClean="0">
                <a:latin typeface="+mn-lt"/>
              </a:rPr>
              <a:t>Pkt. 4.3 POTENCJAŁ WNIOSKODAWCY I PARTNERÓW- </a:t>
            </a:r>
            <a:r>
              <a:rPr lang="pl-PL" dirty="0" smtClean="0">
                <a:latin typeface="+mn-lt"/>
              </a:rPr>
              <a:t>w Instrukcji zamieszczono przykłady zapisów odnośnie potencjału i sposobu zarządzania projektem, których wskazanie w treści wniosku może świadczyć o dostępności projektu dla osób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endParaRPr lang="pl-PL" dirty="0" smtClean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u="dbl" dirty="0" smtClean="0">
                <a:latin typeface="+mn-lt"/>
              </a:rPr>
              <a:t>Pkt. 4.4 DOŚWIADCZENIE WNIOSKODAWCY I PARTNERÓW </a:t>
            </a:r>
            <a:r>
              <a:rPr lang="pl-PL" dirty="0" smtClean="0">
                <a:latin typeface="+mn-lt"/>
              </a:rPr>
              <a:t>- o ile to możliwe,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w tej części wniosku należy wykazać również dotychczasowe doświadczenie wnioskodawcy i partnerów w zakresie realizacji tożsamych działań na rzecz osób z niepełnosprawnością oraz realizacji projektów dostępnych.</a:t>
            </a:r>
          </a:p>
          <a:p>
            <a:pPr>
              <a:lnSpc>
                <a:spcPct val="120000"/>
              </a:lnSpc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374685400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36</a:t>
            </a:fld>
            <a:endParaRPr lang="pl-PL" altLang="pl-PL"/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539552" y="1268760"/>
            <a:ext cx="8064896" cy="518457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latin typeface="+mn-lt"/>
              </a:rPr>
              <a:t>Ponadto proszę pamiętać, aby uwzględniać zasadę dostępności w procesie zlecania zamówień publicznych – odpowiednie zapisy SIWZ, stosowanie klauzul społecznych promujących m.in. zatrudnienie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. </a:t>
            </a:r>
          </a:p>
          <a:p>
            <a:pPr>
              <a:lnSpc>
                <a:spcPct val="150000"/>
              </a:lnSpc>
            </a:pPr>
            <a:endParaRPr lang="pl-PL" b="1" dirty="0" smtClean="0">
              <a:latin typeface="+mn-lt"/>
            </a:endParaRPr>
          </a:p>
          <a:p>
            <a:pPr marL="342000" indent="-342000">
              <a:lnSpc>
                <a:spcPct val="150000"/>
              </a:lnSpc>
              <a:buFont typeface="Arial" pitchFamily="34" charset="0"/>
              <a:buChar char="•"/>
            </a:pPr>
            <a:r>
              <a:rPr lang="pl-PL" u="dbl" dirty="0" smtClean="0">
                <a:latin typeface="+mn-lt"/>
              </a:rPr>
              <a:t>klauzuli zastrzeżonej </a:t>
            </a:r>
            <a:r>
              <a:rPr lang="pl-PL" dirty="0" smtClean="0">
                <a:latin typeface="+mn-lt"/>
              </a:rPr>
              <a:t>- umożliwiającej zastrzeżenie przez zamawiającego możliwości udziału w postępowaniu o udzielenie zamówienia publicznego wyłącznie dla podmiotów, w których ponad 50% zatrudnionych stanowią </a:t>
            </a:r>
            <a:r>
              <a:rPr lang="pl-PL" dirty="0" smtClean="0">
                <a:latin typeface="+mn-lt"/>
              </a:rPr>
              <a:t>osoby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;</a:t>
            </a:r>
            <a:endParaRPr lang="pl-PL" dirty="0" smtClean="0">
              <a:latin typeface="+mn-lt"/>
            </a:endParaRPr>
          </a:p>
          <a:p>
            <a:pPr marL="342000" indent="-342000">
              <a:lnSpc>
                <a:spcPct val="150000"/>
              </a:lnSpc>
            </a:pPr>
            <a:endParaRPr lang="pl-PL" dirty="0" smtClean="0">
              <a:latin typeface="+mn-lt"/>
            </a:endParaRPr>
          </a:p>
          <a:p>
            <a:pPr marL="342000" indent="-342000">
              <a:lnSpc>
                <a:spcPct val="150000"/>
              </a:lnSpc>
              <a:buFont typeface="Arial" pitchFamily="34" charset="0"/>
              <a:buChar char="•"/>
            </a:pPr>
            <a:r>
              <a:rPr lang="pl-PL" u="dbl" dirty="0" smtClean="0">
                <a:latin typeface="+mn-lt"/>
              </a:rPr>
              <a:t>klauzuli zatrudnieniowej </a:t>
            </a:r>
            <a:r>
              <a:rPr lang="pl-PL" dirty="0" smtClean="0">
                <a:latin typeface="+mn-lt"/>
              </a:rPr>
              <a:t>- dającej zamawiającemu możliwość nałożenia na wykonawcę wymogu zatrudnienia przy realizacji przedmiotu zamówienia osób znajdujących się w trudnej sytuacji na rynku pracy.</a:t>
            </a:r>
          </a:p>
          <a:p>
            <a:pPr marL="342000" indent="-342000">
              <a:lnSpc>
                <a:spcPct val="110000"/>
              </a:lnSpc>
            </a:pPr>
            <a:endParaRPr lang="pl-PL" dirty="0" smtClean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endParaRPr lang="pl-PL" dirty="0" smtClean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r>
              <a:rPr lang="pl-PL" dirty="0" smtClean="0">
                <a:latin typeface="+mn-lt"/>
              </a:rPr>
              <a:t>Szczegółowe informacje w tym przykładowy katalog klauzul społecznych  znajduje się w  regulaminie konkursu.</a:t>
            </a:r>
          </a:p>
          <a:p>
            <a:pPr algn="just">
              <a:lnSpc>
                <a:spcPct val="150000"/>
              </a:lnSpc>
            </a:pPr>
            <a:endParaRPr lang="pl-PL" sz="2400" dirty="0" smtClean="0">
              <a:latin typeface="+mn-lt"/>
            </a:endParaRP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37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5142050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>
              <a:solidFill>
                <a:srgbClr val="000000"/>
              </a:solidFill>
              <a:latin typeface="+mn-l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  <a:latin typeface="+mn-lt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  <a:latin typeface="+mn-lt"/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  <a:latin typeface="+mn-lt"/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latin typeface="+mn-lt"/>
              </a:rPr>
              <a:t>      </a:t>
            </a:r>
            <a:endParaRPr lang="pl-PL" b="1" dirty="0">
              <a:solidFill>
                <a:srgbClr val="000000"/>
              </a:solidFill>
              <a:latin typeface="+mn-lt"/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solidFill>
                <a:srgbClr val="000000"/>
              </a:solidFill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  <a:latin typeface="+mn-lt"/>
              </a:rPr>
              <a:t>Dziękuję za uwagę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solidFill>
                <a:srgbClr val="000000"/>
              </a:solidFill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  <a:latin typeface="+mn-lt"/>
              </a:rPr>
              <a:t>Magdalena Danowska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  <a:latin typeface="+mn-lt"/>
              </a:rPr>
              <a:t>koordynatorka równości szans i niedyskryminacji osób z niepełnosprawnościami</a:t>
            </a:r>
            <a:endParaRPr lang="pl-PL" i="1" dirty="0">
              <a:solidFill>
                <a:srgbClr val="000000"/>
              </a:solidFill>
              <a:latin typeface="+mn-lt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>
                <a:solidFill>
                  <a:srgbClr val="000000"/>
                </a:solidFill>
              </a:rPr>
              <a:t> 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96469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340768"/>
            <a:ext cx="7920880" cy="4680520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2300" u="dbl" dirty="0" smtClean="0">
                <a:latin typeface="+mj-lt"/>
              </a:rPr>
              <a:t>Uczeń/dziecko z niepełnosprawnością  - </a:t>
            </a:r>
            <a:r>
              <a:rPr lang="pl-PL" sz="2100" u="dbl" dirty="0" smtClean="0">
                <a:latin typeface="+mj-lt"/>
              </a:rPr>
              <a:t>dotyczy wyłącznie projektów w ramach CT10</a:t>
            </a:r>
          </a:p>
          <a:p>
            <a:pPr algn="just">
              <a:lnSpc>
                <a:spcPct val="150000"/>
              </a:lnSpc>
            </a:pPr>
            <a:endParaRPr lang="pl-PL" sz="2100" b="1" u="sng" dirty="0" smtClean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300" dirty="0" smtClean="0">
                <a:latin typeface="+mn-lt"/>
              </a:rPr>
              <a:t> uczeń albo dziecko w wieku przedszkolnym posiadający orzeczenie o potrzebie kształcenia specjalnego wydane ze względu na dany rodzaj niepełnosprawności, oraz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endParaRPr lang="pl-PL" sz="2300" dirty="0" smtClean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300" dirty="0" smtClean="0">
                <a:latin typeface="+mn-lt"/>
              </a:rPr>
              <a:t> dzieci i młodzież posiadające orzeczenia o potrzebie zajęć rewalidacyjno-wychowawczych wydawane ze względu na niepełnosprawność intelektualną </a:t>
            </a:r>
            <a:br>
              <a:rPr lang="pl-PL" sz="2300" dirty="0" smtClean="0">
                <a:latin typeface="+mn-lt"/>
              </a:rPr>
            </a:br>
            <a:r>
              <a:rPr lang="pl-PL" sz="2300" dirty="0" smtClean="0">
                <a:latin typeface="+mn-lt"/>
              </a:rPr>
              <a:t>w stopniu głębokim. </a:t>
            </a:r>
          </a:p>
          <a:p>
            <a:pPr algn="just">
              <a:lnSpc>
                <a:spcPct val="150000"/>
              </a:lnSpc>
            </a:pPr>
            <a:endParaRPr lang="pl-PL" sz="2300" dirty="0" smtClean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300" dirty="0" smtClean="0">
                <a:latin typeface="+mn-lt"/>
              </a:rPr>
              <a:t>Orzeczenia są wydawane przez zespół orzekający działający w publicznej poradni psychologiczno-pedagogicznej, w tym poradni specjalistycznej; </a:t>
            </a:r>
          </a:p>
          <a:p>
            <a:endParaRPr lang="pl-PL" dirty="0" smtClean="0"/>
          </a:p>
          <a:p>
            <a:endParaRPr lang="pl-PL" b="1" dirty="0" smtClean="0"/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124744"/>
            <a:ext cx="7920880" cy="504056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u="dbl" dirty="0" smtClean="0">
                <a:latin typeface="+mj-lt"/>
                <a:cs typeface="Arial" charset="0"/>
              </a:rPr>
              <a:t>Zasada równości szans i niedyskryminacji,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u="dbl" dirty="0" smtClean="0">
                <a:latin typeface="+mj-lt"/>
                <a:cs typeface="Arial" charset="0"/>
              </a:rPr>
              <a:t>w tym dostępności dla osób z </a:t>
            </a:r>
            <a:r>
              <a:rPr lang="pl-PL" altLang="pl-PL" u="dbl" dirty="0" err="1" smtClean="0">
                <a:latin typeface="+mj-lt"/>
                <a:cs typeface="Arial" charset="0"/>
              </a:rPr>
              <a:t>niepełnosprawnościami</a:t>
            </a:r>
            <a:r>
              <a:rPr lang="pl-PL" altLang="pl-PL" u="dbl" dirty="0" smtClean="0">
                <a:latin typeface="+mj-lt"/>
                <a:cs typeface="Arial" charset="0"/>
              </a:rPr>
              <a:t> jest weryfikowana przez dwa poniższe elementy (kryterium horyzontalne: </a:t>
            </a:r>
            <a:r>
              <a:rPr lang="pl-PL" i="1" u="dbl" dirty="0" smtClean="0">
                <a:latin typeface="+mj-lt"/>
              </a:rPr>
              <a:t>Kryterium zgodności z właściwymi politykami i zasadami)</a:t>
            </a:r>
            <a:endParaRPr lang="pl-PL" altLang="pl-PL" b="1" u="dbl" dirty="0" smtClean="0">
              <a:latin typeface="+mj-lt"/>
              <a:cs typeface="Arial" charset="0"/>
            </a:endParaRPr>
          </a:p>
          <a:p>
            <a:pPr marL="285750" indent="-285750"/>
            <a:endParaRPr lang="pl-PL" b="1" dirty="0" smtClean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 smtClean="0">
                <a:latin typeface="+mn-lt"/>
              </a:rPr>
              <a:t>Czy projekt jest otwarty na udział wszystkich osób zainteresowanych uczestnictwem (tj. nie dyskryminuje żadnych grup ze względu na posiadane cechy: płeć, wiek, niepełnosprawność, rasę lub pochodzenie etniczne, wyznawaną religię lub światopogląd, orientację seksualną, miejsce zamieszkania)? </a:t>
            </a:r>
          </a:p>
          <a:p>
            <a:pPr marL="285750" indent="-285750"/>
            <a:endParaRPr lang="pl-PL" dirty="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 smtClean="0">
                <a:latin typeface="+mn-lt"/>
              </a:rPr>
              <a:t>Czy zaplanowane działania są dostępne dla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?</a:t>
            </a:r>
          </a:p>
          <a:p>
            <a:pPr marL="285750" indent="-285750" algn="just"/>
            <a:endParaRPr lang="pl-PL" dirty="0" smtClean="0">
              <a:latin typeface="+mn-lt"/>
              <a:cs typeface="Arial" pitchFamily="34" charset="0"/>
            </a:endParaRPr>
          </a:p>
          <a:p>
            <a:pPr marL="285750" indent="-285750"/>
            <a:endParaRPr lang="pl-PL" dirty="0" smtClean="0">
              <a:latin typeface="+mn-lt"/>
            </a:endParaRPr>
          </a:p>
          <a:p>
            <a:pPr marL="285750" indent="-285750" algn="ctr">
              <a:lnSpc>
                <a:spcPct val="160000"/>
              </a:lnSpc>
            </a:pPr>
            <a:r>
              <a:rPr lang="pl-PL" dirty="0" smtClean="0">
                <a:latin typeface="+mn-lt"/>
              </a:rPr>
              <a:t>W zakresie niniejszego kryterium dopuszcza się możliwość skierowania projektu do negocjacji w celu poprawy/uzupełnienia kwestii wskazanych w karcie oceny.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41670876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95352" y="1109195"/>
            <a:ext cx="835311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b="1" dirty="0" smtClean="0">
                <a:latin typeface="+mj-lt"/>
              </a:rPr>
              <a:t>Dyskryminacja za względu na niepełnosprawność</a:t>
            </a:r>
            <a:endParaRPr lang="pl-PL" sz="2200" b="1" dirty="0">
              <a:latin typeface="+mj-lt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27584" y="1772816"/>
            <a:ext cx="7776864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60000"/>
              </a:lnSpc>
            </a:pPr>
            <a:r>
              <a:rPr lang="pl-PL" dirty="0" smtClean="0">
                <a:latin typeface="+mn-lt"/>
              </a:rPr>
              <a:t>Jakiekolwiek różnicowanie, wykluczanie lub ograniczanie ze względu na niepełnosprawność, którego </a:t>
            </a:r>
            <a:r>
              <a:rPr lang="pl-PL" u="sng" dirty="0" smtClean="0">
                <a:latin typeface="+mn-lt"/>
              </a:rPr>
              <a:t>celem</a:t>
            </a:r>
            <a:r>
              <a:rPr lang="pl-PL" dirty="0" smtClean="0">
                <a:latin typeface="+mn-lt"/>
              </a:rPr>
              <a:t> lub </a:t>
            </a:r>
            <a:r>
              <a:rPr lang="pl-PL" u="sng" dirty="0" smtClean="0">
                <a:latin typeface="+mn-lt"/>
              </a:rPr>
              <a:t>skutkiem</a:t>
            </a:r>
            <a:r>
              <a:rPr lang="pl-PL" dirty="0" smtClean="0">
                <a:latin typeface="+mn-lt"/>
              </a:rPr>
              <a:t> jest naruszenie lub zniweczenie uznania, korzystania lub wykonywania wszelkich praw człowieka i podstawowych wolności w dziedzinie polityki, gospodarki, w dziedzinie społecznej, kulturalnej, obywatelskiej lub w jakiejkolwiek innej, na zasadzie równości z innymi osobami. </a:t>
            </a:r>
            <a:r>
              <a:rPr lang="pl-PL" u="dbl" dirty="0" smtClean="0">
                <a:latin typeface="+mn-lt"/>
              </a:rPr>
              <a:t>Obejmuje to wszelkie przejawy dyskryminacji, w tym odmowę racjonalnego usprawnienia.</a:t>
            </a:r>
          </a:p>
          <a:p>
            <a:pPr algn="just">
              <a:lnSpc>
                <a:spcPct val="150000"/>
              </a:lnSpc>
            </a:pPr>
            <a:endParaRPr lang="pl-PL" b="1" u="sng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u="dbl" dirty="0" smtClean="0">
                <a:latin typeface="+mn-lt"/>
              </a:rPr>
              <a:t>Dyskryminacja to  brak dostępu do realizacji </a:t>
            </a:r>
            <a:r>
              <a:rPr lang="pl-PL" u="dbl" dirty="0" smtClean="0">
                <a:latin typeface="+mn-lt"/>
              </a:rPr>
              <a:t> przynależnych </a:t>
            </a:r>
            <a:r>
              <a:rPr lang="pl-PL" u="dbl" dirty="0" smtClean="0">
                <a:latin typeface="+mn-lt"/>
              </a:rPr>
              <a:t>praw i wolności</a:t>
            </a:r>
          </a:p>
        </p:txBody>
      </p:sp>
    </p:spTree>
    <p:extLst>
      <p:ext uri="{BB962C8B-B14F-4D97-AF65-F5344CB8AC3E}">
        <p14:creationId xmlns:p14="http://schemas.microsoft.com/office/powerpoint/2010/main" xmlns="" val="183811862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+mj-lt"/>
              </a:rPr>
              <a:t>Dostępność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23528" y="1772816"/>
            <a:ext cx="8280920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u="dbl" dirty="0" smtClean="0">
                <a:latin typeface="+mj-lt"/>
                <a:cs typeface="Arial" charset="0"/>
              </a:rPr>
              <a:t>Dostępność to realna możliwość skorzystania z praw </a:t>
            </a:r>
          </a:p>
          <a:p>
            <a:pPr marL="285750" algn="just" eaLnBrk="1" hangingPunct="1">
              <a:lnSpc>
                <a:spcPct val="150000"/>
              </a:lnSpc>
              <a:defRPr/>
            </a:pPr>
            <a:endParaRPr lang="pl-PL" altLang="pl-PL" b="1" dirty="0" smtClean="0">
              <a:solidFill>
                <a:srgbClr val="FF0000"/>
              </a:solidFill>
              <a:latin typeface="+mn-lt"/>
              <a:cs typeface="Arial" charset="0"/>
            </a:endParaRPr>
          </a:p>
          <a:p>
            <a:pPr marL="285750" eaLnBrk="1" hangingPunct="1">
              <a:lnSpc>
                <a:spcPct val="150000"/>
              </a:lnSpc>
              <a:defRPr/>
            </a:pPr>
            <a:r>
              <a:rPr lang="pl-PL" altLang="pl-PL" dirty="0" smtClean="0">
                <a:latin typeface="+mn-lt"/>
                <a:cs typeface="Arial" charset="0"/>
              </a:rPr>
              <a:t>Właściwość środowiska fizycznego, transportu, technologii i systemów informacyjno -komunikacyjnych oraz towarów i usług pozwalająca osobom z </a:t>
            </a:r>
            <a:r>
              <a:rPr lang="pl-PL" altLang="pl-PL" dirty="0" err="1" smtClean="0">
                <a:latin typeface="+mn-lt"/>
                <a:cs typeface="Arial" charset="0"/>
              </a:rPr>
              <a:t>niepełnosprawnościami</a:t>
            </a:r>
            <a:r>
              <a:rPr lang="pl-PL" altLang="pl-PL" dirty="0" smtClean="0">
                <a:latin typeface="+mn-lt"/>
                <a:cs typeface="Arial" charset="0"/>
              </a:rPr>
              <a:t> na korzystanie z nich na zasadzie równości </a:t>
            </a:r>
            <a:br>
              <a:rPr lang="pl-PL" altLang="pl-PL" dirty="0" smtClean="0">
                <a:latin typeface="+mn-lt"/>
                <a:cs typeface="Arial" charset="0"/>
              </a:rPr>
            </a:br>
            <a:r>
              <a:rPr lang="pl-PL" altLang="pl-PL" dirty="0" smtClean="0">
                <a:latin typeface="+mn-lt"/>
                <a:cs typeface="Arial" charset="0"/>
              </a:rPr>
              <a:t>z innymi osobami.</a:t>
            </a:r>
          </a:p>
          <a:p>
            <a:pPr marL="285750" indent="-285750" algn="just" eaLnBrk="1" hangingPunct="1">
              <a:lnSpc>
                <a:spcPct val="150000"/>
              </a:lnSpc>
              <a:defRPr/>
            </a:pPr>
            <a:endParaRPr lang="pl-PL" altLang="pl-PL" dirty="0" smtClean="0">
              <a:latin typeface="+mn-lt"/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l-PL" altLang="pl-PL" b="1" dirty="0" smtClean="0">
                <a:latin typeface="+mn-lt"/>
                <a:cs typeface="Arial" charset="0"/>
              </a:rPr>
              <a:t>      </a:t>
            </a:r>
            <a:r>
              <a:rPr lang="pl-PL" altLang="pl-PL" dirty="0" smtClean="0">
                <a:latin typeface="+mn-lt"/>
                <a:cs typeface="Arial" charset="0"/>
              </a:rPr>
              <a:t>Jest warunkiem wstępnym prowadzenia przez wiele osób </a:t>
            </a:r>
            <a:r>
              <a:rPr lang="pl-PL" altLang="pl-PL" dirty="0" smtClean="0">
                <a:latin typeface="+mn-lt"/>
                <a:cs typeface="Arial" charset="0"/>
              </a:rPr>
              <a:t>z </a:t>
            </a:r>
            <a:r>
              <a:rPr lang="pl-PL" altLang="pl-PL" dirty="0" err="1" smtClean="0">
                <a:latin typeface="+mn-lt"/>
                <a:cs typeface="Arial" charset="0"/>
              </a:rPr>
              <a:t>iepełnosprawnościami</a:t>
            </a:r>
            <a:r>
              <a:rPr lang="pl-PL" altLang="pl-PL" dirty="0" smtClean="0">
                <a:latin typeface="+mn-lt"/>
                <a:cs typeface="Arial" charset="0"/>
              </a:rPr>
              <a:t> </a:t>
            </a:r>
            <a:r>
              <a:rPr lang="pl-PL" altLang="pl-PL" dirty="0" smtClean="0">
                <a:latin typeface="+mn-lt"/>
                <a:cs typeface="Arial" charset="0"/>
              </a:rPr>
              <a:t>niezależnego życia.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33058155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79512" y="1268760"/>
            <a:ext cx="8784976" cy="488846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11" name="Schemat blokowy: proces alternatywny 10"/>
          <p:cNvSpPr/>
          <p:nvPr/>
        </p:nvSpPr>
        <p:spPr>
          <a:xfrm>
            <a:off x="539552" y="1556792"/>
            <a:ext cx="8280920" cy="123233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ZAPEWNIENIE DOSTĘPNOŚCI</a:t>
            </a:r>
          </a:p>
          <a:p>
            <a:pPr algn="ctr"/>
            <a:endParaRPr lang="pl-PL" altLang="pl-PL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2" name="Schemat blokowy: proces alternatywny 11"/>
          <p:cNvSpPr/>
          <p:nvPr/>
        </p:nvSpPr>
        <p:spPr>
          <a:xfrm>
            <a:off x="405461" y="3134331"/>
            <a:ext cx="3948472" cy="1662821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UNIWERSALNE PROJEKTOWANIE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wszystkich (nie tylko OzN)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 założenia, celowe, zaplanowane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4926812" y="3125176"/>
            <a:ext cx="3825875" cy="1671975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MECHANIZM RACJONALNYCH USPRAWNIEŃ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konkretnych osób/sytuacji, gdy przystąpią do projektu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kiedy pojawia się potrzeba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3923928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5076056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377991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810039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Schemat blokowy: proces alternatywny 17"/>
          <p:cNvSpPr/>
          <p:nvPr/>
        </p:nvSpPr>
        <p:spPr>
          <a:xfrm>
            <a:off x="323528" y="5157192"/>
            <a:ext cx="3960440" cy="893145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tworzenia Wniosku o dofinansowanie projektu</a:t>
            </a:r>
          </a:p>
        </p:txBody>
      </p:sp>
      <p:sp>
        <p:nvSpPr>
          <p:cNvPr id="19" name="Schemat blokowy: proces alternatywny 18"/>
          <p:cNvSpPr/>
          <p:nvPr/>
        </p:nvSpPr>
        <p:spPr>
          <a:xfrm>
            <a:off x="4932040" y="5157192"/>
            <a:ext cx="3801664" cy="89314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realizacji Wniosku o dofinansowanie projektu</a:t>
            </a:r>
          </a:p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77765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899592" y="1916832"/>
            <a:ext cx="7200800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467544" y="1844824"/>
            <a:ext cx="7992888" cy="40324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 smtClean="0">
                <a:latin typeface="+mj-lt"/>
              </a:rPr>
              <a:t>Rodzaje dostępności:</a:t>
            </a:r>
          </a:p>
          <a:p>
            <a:pPr algn="ctr">
              <a:lnSpc>
                <a:spcPct val="150000"/>
              </a:lnSpc>
            </a:pPr>
            <a:endParaRPr lang="pl-PL" sz="2000" b="1" dirty="0" smtClean="0">
              <a:latin typeface="+mn-lt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l-PL" sz="2000" dirty="0" smtClean="0">
                <a:latin typeface="+mn-lt"/>
              </a:rPr>
              <a:t>Możliwość korzystania – </a:t>
            </a:r>
            <a:r>
              <a:rPr lang="pl-PL" sz="2000" i="1" dirty="0" smtClean="0">
                <a:latin typeface="+mn-lt"/>
              </a:rPr>
              <a:t>uniwersalne projektowanie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pl-PL" sz="2000" i="1" dirty="0" smtClean="0">
              <a:latin typeface="+mn-lt"/>
            </a:endParaRPr>
          </a:p>
          <a:p>
            <a:pPr marL="342900" indent="-342900">
              <a:lnSpc>
                <a:spcPct val="150000"/>
              </a:lnSpc>
            </a:pPr>
            <a:r>
              <a:rPr lang="pl-PL" sz="2000" dirty="0" smtClean="0">
                <a:latin typeface="+mn-lt"/>
              </a:rPr>
              <a:t>2.  Możliwość uczestnictwa – </a:t>
            </a:r>
            <a:r>
              <a:rPr lang="pl-PL" sz="2000" i="1" dirty="0" smtClean="0">
                <a:latin typeface="+mn-lt"/>
              </a:rPr>
              <a:t>mechanizm racjonalnych usprawnień</a:t>
            </a:r>
          </a:p>
          <a:p>
            <a:pPr marL="342900" indent="-342900">
              <a:lnSpc>
                <a:spcPct val="150000"/>
              </a:lnSpc>
            </a:pPr>
            <a:endParaRPr lang="pl-PL" sz="2000" i="1" dirty="0" smtClean="0">
              <a:latin typeface="+mn-lt"/>
            </a:endParaRPr>
          </a:p>
          <a:p>
            <a:pPr marL="342900" indent="-342900">
              <a:lnSpc>
                <a:spcPct val="150000"/>
              </a:lnSpc>
            </a:pPr>
            <a:r>
              <a:rPr lang="pl-PL" sz="2000" dirty="0" smtClean="0">
                <a:latin typeface="+mn-lt"/>
              </a:rPr>
              <a:t>3.  Dostępność cyfrowa -  </a:t>
            </a:r>
            <a:r>
              <a:rPr lang="pl-PL" sz="2000" i="1" dirty="0" smtClean="0">
                <a:latin typeface="+mn-lt"/>
              </a:rPr>
              <a:t>dostępny serwis internetowy</a:t>
            </a:r>
            <a:endParaRPr lang="pl-PL" sz="2000" b="1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11909</TotalTime>
  <Words>2778</Words>
  <Application>Microsoft Office PowerPoint</Application>
  <PresentationFormat>Pokaz na ekranie (4:3)</PresentationFormat>
  <Paragraphs>353</Paragraphs>
  <Slides>37</Slides>
  <Notes>19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38" baseType="lpstr">
      <vt:lpstr>plik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mdanowska</cp:lastModifiedBy>
  <cp:revision>1074</cp:revision>
  <cp:lastPrinted>2015-09-17T13:52:11Z</cp:lastPrinted>
  <dcterms:created xsi:type="dcterms:W3CDTF">2010-12-31T07:04:34Z</dcterms:created>
  <dcterms:modified xsi:type="dcterms:W3CDTF">2017-11-16T13:06:58Z</dcterms:modified>
</cp:coreProperties>
</file>