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8" r:id="rId3"/>
    <p:sldId id="282" r:id="rId4"/>
    <p:sldId id="277" r:id="rId5"/>
    <p:sldId id="280" r:id="rId6"/>
    <p:sldId id="281" r:id="rId7"/>
    <p:sldId id="269" r:id="rId8"/>
    <p:sldId id="276" r:id="rId9"/>
    <p:sldId id="274" r:id="rId10"/>
    <p:sldId id="283" r:id="rId11"/>
    <p:sldId id="275" r:id="rId12"/>
    <p:sldId id="266" r:id="rId13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8B91D-4ED0-4650-A45D-1E84D54CCC79}" type="datetimeFigureOut">
              <a:rPr lang="pl-PL" smtClean="0"/>
              <a:pPr/>
              <a:t>2017-10-16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20843-CB88-4073-ABCF-C9DB6488DDC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99023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3B1FF-5C3A-4650-9843-11CB7A2EC540}" type="datetimeFigureOut">
              <a:rPr lang="pl-PL" smtClean="0"/>
              <a:pPr/>
              <a:t>2017-10-16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B44AE-D018-42F3-BCB5-C7C7BF5635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8408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74374-8DE9-4457-A4D5-586DBE7D1F6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93254-7C78-4DC8-A900-459ED860573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2EE01-0A48-4820-9BE0-F7984DFFB35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8BC68-11B9-46A4-975E-5C5000D94AB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48C3B-F15F-4451-A13F-DF6FB8AA288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E93E0-A7F8-4A2D-B632-FFC231213C9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B775A-DA36-430A-87FD-C400D76199C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2A443-A5C6-4605-8C39-26AC0F296DB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79F4F-241B-4EAE-A70C-D01F252793B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FC2FF-1832-411C-BD40-92BA28DECE3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D09DB-FFC7-4DA6-8162-1C697AC64B6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53791F-EC5D-41F6-AF5C-78FEFE63DADB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771775" y="2781300"/>
            <a:ext cx="3671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>
                <a:solidFill>
                  <a:schemeClr val="bg1"/>
                </a:solidFill>
                <a:latin typeface="Tahoma" pitchFamily="34" charset="0"/>
              </a:rPr>
              <a:t>Tytuł prezentacji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331913" y="6165850"/>
            <a:ext cx="2519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b="1">
                <a:solidFill>
                  <a:schemeClr val="bg1"/>
                </a:solidFill>
                <a:latin typeface="Tahoma" pitchFamily="34" charset="0"/>
              </a:rPr>
              <a:t>BGK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588125" y="623728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solidFill>
                  <a:schemeClr val="bg1"/>
                </a:solidFill>
                <a:latin typeface="Tahoma" pitchFamily="34" charset="0"/>
              </a:rPr>
              <a:t>Miasto, data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907704" y="2757218"/>
            <a:ext cx="633670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pl-PL" sz="5000" b="1" dirty="0">
                <a:solidFill>
                  <a:schemeClr val="bg1"/>
                </a:solidFill>
                <a:latin typeface="Tahoma" pitchFamily="34" charset="0"/>
              </a:rPr>
              <a:t>Nowa Era Biznesu</a:t>
            </a:r>
          </a:p>
          <a:p>
            <a:pPr algn="ctr">
              <a:spcBef>
                <a:spcPts val="0"/>
              </a:spcBef>
            </a:pPr>
            <a:r>
              <a:rPr lang="pl-PL" sz="2500" b="1" dirty="0">
                <a:solidFill>
                  <a:schemeClr val="bg1"/>
                </a:solidFill>
                <a:latin typeface="Tahoma" pitchFamily="34" charset="0"/>
              </a:rPr>
              <a:t>Doradztwo dla przedsiębiorstw MŚP </a:t>
            </a:r>
          </a:p>
          <a:p>
            <a:pPr algn="ctr">
              <a:spcBef>
                <a:spcPts val="0"/>
              </a:spcBef>
            </a:pPr>
            <a:endParaRPr lang="pl-PL" sz="25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907704" y="6006140"/>
            <a:ext cx="36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>
                <a:solidFill>
                  <a:schemeClr val="bg1"/>
                </a:solidFill>
                <a:latin typeface="Tahoma" pitchFamily="34" charset="0"/>
              </a:rPr>
              <a:t>Fundusz Regionu Wałbrzyskiego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5183188" y="6010026"/>
            <a:ext cx="35996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pl-PL" dirty="0">
                <a:solidFill>
                  <a:schemeClr val="bg1"/>
                </a:solidFill>
                <a:latin typeface="Tahoma" pitchFamily="34" charset="0"/>
              </a:rPr>
              <a:t>Wałbrzych, 15.09.2017 r.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9B00157E-2635-40B5-9B43-A99C5F9A18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D4DBC120-889F-46DA-B36F-CDDF97A078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909" y="0"/>
            <a:ext cx="9178518" cy="1148826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4DAC5A26-3664-46F2-B5A2-C558734B07B4}"/>
              </a:ext>
            </a:extLst>
          </p:cNvPr>
          <p:cNvSpPr txBox="1"/>
          <p:nvPr/>
        </p:nvSpPr>
        <p:spPr>
          <a:xfrm>
            <a:off x="4788024" y="6307013"/>
            <a:ext cx="406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Wrocław</a:t>
            </a:r>
            <a:r>
              <a:rPr lang="pl-PL" dirty="0" smtClean="0">
                <a:solidFill>
                  <a:schemeClr val="bg1"/>
                </a:solidFill>
              </a:rPr>
              <a:t>, 16 października 2017r.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rezentacja WD 2 slaj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0183" y="260648"/>
            <a:ext cx="1656184" cy="53748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BBD8BA2D-7C62-4411-A2B7-5AB076A3BF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99"/>
            <a:ext cx="9144000" cy="1132232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FF8AB809-E50A-4EDE-BDEE-3D01A5B53BDE}"/>
              </a:ext>
            </a:extLst>
          </p:cNvPr>
          <p:cNvSpPr/>
          <p:nvPr/>
        </p:nvSpPr>
        <p:spPr>
          <a:xfrm>
            <a:off x="539552" y="1149331"/>
            <a:ext cx="754258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pl-PL" sz="2800" b="1" dirty="0">
                <a:solidFill>
                  <a:srgbClr val="002060"/>
                </a:solidFill>
              </a:rPr>
              <a:t>Procedura:</a:t>
            </a:r>
          </a:p>
          <a:p>
            <a:pPr>
              <a:buFontTx/>
              <a:buNone/>
              <a:defRPr/>
            </a:pPr>
            <a:endParaRPr lang="pl-PL" b="1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  <a:defRPr/>
            </a:pPr>
            <a:r>
              <a:rPr lang="pl-PL" dirty="0">
                <a:solidFill>
                  <a:srgbClr val="002060"/>
                </a:solidFill>
              </a:rPr>
              <a:t>Złożenie wniosku o udzielenie grantu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  <a:defRPr/>
            </a:pPr>
            <a:r>
              <a:rPr lang="pl-PL" dirty="0">
                <a:solidFill>
                  <a:srgbClr val="002060"/>
                </a:solidFill>
              </a:rPr>
              <a:t>Weryfikacja wniosku 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  <a:defRPr/>
            </a:pPr>
            <a:r>
              <a:rPr lang="pl-PL" dirty="0">
                <a:solidFill>
                  <a:srgbClr val="002060"/>
                </a:solidFill>
              </a:rPr>
              <a:t>Po zakwalifikowaniu się do otrzymania grantu zawarcie umowy </a:t>
            </a:r>
          </a:p>
          <a:p>
            <a:pPr>
              <a:lnSpc>
                <a:spcPct val="150000"/>
              </a:lnSpc>
              <a:defRPr/>
            </a:pPr>
            <a:r>
              <a:rPr lang="pl-PL" dirty="0">
                <a:solidFill>
                  <a:srgbClr val="002060"/>
                </a:solidFill>
              </a:rPr>
              <a:t>        o powierzenie grantu</a:t>
            </a:r>
          </a:p>
          <a:p>
            <a:pPr>
              <a:lnSpc>
                <a:spcPct val="150000"/>
              </a:lnSpc>
              <a:defRPr/>
            </a:pPr>
            <a:r>
              <a:rPr lang="pl-PL" dirty="0">
                <a:solidFill>
                  <a:srgbClr val="002060"/>
                </a:solidFill>
              </a:rPr>
              <a:t>4.     Wybór wykonawcy usługi  </a:t>
            </a:r>
          </a:p>
          <a:p>
            <a:pPr>
              <a:lnSpc>
                <a:spcPct val="150000"/>
              </a:lnSpc>
              <a:defRPr/>
            </a:pPr>
            <a:r>
              <a:rPr lang="pl-PL" dirty="0">
                <a:solidFill>
                  <a:srgbClr val="002060"/>
                </a:solidFill>
              </a:rPr>
              <a:t>        doradczej</a:t>
            </a:r>
          </a:p>
          <a:p>
            <a:pPr>
              <a:lnSpc>
                <a:spcPct val="150000"/>
              </a:lnSpc>
              <a:defRPr/>
            </a:pPr>
            <a:r>
              <a:rPr lang="pl-PL" dirty="0">
                <a:solidFill>
                  <a:srgbClr val="002060"/>
                </a:solidFill>
              </a:rPr>
              <a:t>5.     Wykonanie usługi doradczej  </a:t>
            </a:r>
          </a:p>
          <a:p>
            <a:pPr>
              <a:lnSpc>
                <a:spcPct val="150000"/>
              </a:lnSpc>
              <a:defRPr/>
            </a:pPr>
            <a:r>
              <a:rPr lang="pl-PL" dirty="0">
                <a:solidFill>
                  <a:srgbClr val="002060"/>
                </a:solidFill>
              </a:rPr>
              <a:t>         i zapłata za usługę</a:t>
            </a:r>
          </a:p>
          <a:p>
            <a:pPr>
              <a:lnSpc>
                <a:spcPct val="150000"/>
              </a:lnSpc>
              <a:defRPr/>
            </a:pPr>
            <a:r>
              <a:rPr lang="pl-PL" dirty="0">
                <a:solidFill>
                  <a:srgbClr val="002060"/>
                </a:solidFill>
              </a:rPr>
              <a:t>6.     Wniosek o wypłatę wsparcia </a:t>
            </a:r>
          </a:p>
          <a:p>
            <a:pPr>
              <a:lnSpc>
                <a:spcPct val="150000"/>
              </a:lnSpc>
              <a:defRPr/>
            </a:pPr>
            <a:r>
              <a:rPr lang="pl-PL" dirty="0">
                <a:solidFill>
                  <a:srgbClr val="002060"/>
                </a:solidFill>
              </a:rPr>
              <a:t>7.     Refundacja – wypłata grantu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70BA180F-CD07-405B-AC5C-8380C7EC86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2625" y="3284984"/>
            <a:ext cx="4911375" cy="312626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950113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rezentacja WD 2 slaj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187450" y="1700213"/>
            <a:ext cx="7345363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endParaRPr lang="pl-PL" b="1" dirty="0">
              <a:latin typeface="Tahoma" pitchFamily="34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pl-PL" b="1" dirty="0">
              <a:latin typeface="Tahoma" pitchFamily="34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pl-PL" b="1" dirty="0">
              <a:latin typeface="Tahoma" pitchFamily="34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pl-PL" b="1" dirty="0">
              <a:latin typeface="Tahoma" pitchFamily="34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pl-PL" b="1" dirty="0">
              <a:latin typeface="Tahoma" pitchFamily="34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pl-PL" b="1" dirty="0">
              <a:latin typeface="Tahoma" pitchFamily="34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pl-PL" b="1" dirty="0">
              <a:latin typeface="Tahoma" pitchFamily="34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pl-PL" b="1" dirty="0">
              <a:latin typeface="Tahoma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51520" y="1277642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85623"/>
            <a:ext cx="1656184" cy="537488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1FD2F578-E715-4770-BB2C-94CE8C14AB79}"/>
              </a:ext>
            </a:extLst>
          </p:cNvPr>
          <p:cNvSpPr/>
          <p:nvPr/>
        </p:nvSpPr>
        <p:spPr>
          <a:xfrm>
            <a:off x="395536" y="3907888"/>
            <a:ext cx="5022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pl-PL" altLang="pl-PL" sz="2400" b="1" dirty="0">
                <a:solidFill>
                  <a:srgbClr val="002060"/>
                </a:solidFill>
              </a:rPr>
              <a:t>Fundusz Regionu Wałbrzyskiego</a:t>
            </a:r>
          </a:p>
          <a:p>
            <a:pPr>
              <a:buFontTx/>
              <a:buNone/>
            </a:pPr>
            <a:r>
              <a:rPr lang="pl-PL" altLang="pl-PL" sz="2400" b="1" dirty="0">
                <a:solidFill>
                  <a:srgbClr val="002060"/>
                </a:solidFill>
              </a:rPr>
              <a:t>ul. Limanowskiego 15</a:t>
            </a:r>
          </a:p>
          <a:p>
            <a:pPr>
              <a:buFontTx/>
              <a:buNone/>
            </a:pPr>
            <a:r>
              <a:rPr lang="pl-PL" altLang="pl-PL" sz="2400" b="1" dirty="0">
                <a:solidFill>
                  <a:srgbClr val="002060"/>
                </a:solidFill>
              </a:rPr>
              <a:t>58-300 Wałbrzych</a:t>
            </a:r>
            <a:endParaRPr lang="pl-PL" altLang="pl-PL" sz="2400" dirty="0"/>
          </a:p>
          <a:p>
            <a:pPr>
              <a:buFontTx/>
              <a:buNone/>
            </a:pPr>
            <a:r>
              <a:rPr lang="de-DE" altLang="pl-PL" sz="2400" b="1" dirty="0">
                <a:solidFill>
                  <a:srgbClr val="002060"/>
                </a:solidFill>
              </a:rPr>
              <a:t>tel. </a:t>
            </a:r>
            <a:r>
              <a:rPr lang="pl-PL" altLang="pl-PL" sz="2400" b="1" dirty="0">
                <a:solidFill>
                  <a:srgbClr val="002060"/>
                </a:solidFill>
              </a:rPr>
              <a:t>74 66 44 810</a:t>
            </a:r>
          </a:p>
          <a:p>
            <a:pPr>
              <a:buFontTx/>
              <a:buNone/>
            </a:pPr>
            <a:r>
              <a:rPr lang="pl-PL" altLang="pl-PL" sz="2400" dirty="0">
                <a:solidFill>
                  <a:srgbClr val="002060"/>
                </a:solidFill>
              </a:rPr>
              <a:t>pozyczki@frw.pl</a:t>
            </a:r>
            <a:r>
              <a:rPr lang="de-DE" altLang="pl-PL" sz="2400" dirty="0">
                <a:solidFill>
                  <a:srgbClr val="002060"/>
                </a:solidFill>
              </a:rPr>
              <a:t> </a:t>
            </a:r>
            <a:endParaRPr lang="pl-PL" altLang="pl-PL" sz="2400" dirty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de-DE" altLang="pl-PL" sz="2400" dirty="0">
                <a:solidFill>
                  <a:srgbClr val="002060"/>
                </a:solidFill>
              </a:rPr>
              <a:t>www.frw.pl </a:t>
            </a:r>
            <a:endParaRPr lang="pl-PL" altLang="pl-PL" sz="2400" dirty="0">
              <a:solidFill>
                <a:srgbClr val="002060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1B8BD575-B0F8-43DB-B0C8-1607306CEF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596336" y="5054039"/>
            <a:ext cx="108012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E8687D1A-B871-400E-ABCE-E1E264E4FA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99"/>
            <a:ext cx="9144000" cy="11322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rezentacja WD 2 slaj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1428" y="260648"/>
            <a:ext cx="1656184" cy="537488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C3F04E96-C730-42DE-9F17-910BD94AF158}"/>
              </a:ext>
            </a:extLst>
          </p:cNvPr>
          <p:cNvSpPr/>
          <p:nvPr/>
        </p:nvSpPr>
        <p:spPr>
          <a:xfrm>
            <a:off x="2851817" y="3167390"/>
            <a:ext cx="3440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pl-PL" altLang="pl-PL" sz="2800" b="1" dirty="0">
                <a:solidFill>
                  <a:srgbClr val="002060"/>
                </a:solidFill>
              </a:rPr>
              <a:t>Dziękuję za uwagę.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87D59701-EBE9-401C-8CF9-13B59D2588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99"/>
            <a:ext cx="9144000" cy="11322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rezentacja WD 2 slaj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51" y="0"/>
            <a:ext cx="9144000" cy="685800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971600" y="1484784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 </a:t>
            </a:r>
          </a:p>
        </p:txBody>
      </p:sp>
      <p:sp>
        <p:nvSpPr>
          <p:cNvPr id="8" name="Prostokąt 7"/>
          <p:cNvSpPr/>
          <p:nvPr/>
        </p:nvSpPr>
        <p:spPr>
          <a:xfrm>
            <a:off x="107504" y="1105757"/>
            <a:ext cx="849694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3200" b="1" dirty="0">
                <a:solidFill>
                  <a:srgbClr val="002060"/>
                </a:solidFill>
              </a:rPr>
              <a:t>Kim jesteśmy?</a:t>
            </a:r>
          </a:p>
          <a:p>
            <a:pPr>
              <a:defRPr/>
            </a:pPr>
            <a:endParaRPr lang="pl-PL" altLang="pl-PL" sz="28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rgbClr val="002060"/>
                </a:solidFill>
              </a:rPr>
              <a:t>Jesteśmy instytucją, która od ponad 25 lat wspiera krajową przedsiębiorczość, będąc cennym źródłem dla finansowania biznesu.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rgbClr val="002060"/>
                </a:solidFill>
              </a:rPr>
              <a:t>Nasza atrakcyjna oferta skierowana do przedsiębiorców to przede wszystkim preferencyjne pożyczki ze środków własnych, Budżetu Państwa oraz Unii Europejskiej.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rgbClr val="002060"/>
                </a:solidFill>
              </a:rPr>
              <a:t>Prowadzimy również 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pl-PL" sz="2000" dirty="0">
                <a:solidFill>
                  <a:srgbClr val="002060"/>
                </a:solidFill>
              </a:rPr>
              <a:t>     działalność szkoleniową,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pl-PL" sz="2000" dirty="0">
                <a:solidFill>
                  <a:srgbClr val="002060"/>
                </a:solidFill>
              </a:rPr>
              <a:t>     doradczą i informacyjną.</a:t>
            </a:r>
            <a:endParaRPr lang="pl-PL" altLang="pl-PL" sz="2000" dirty="0">
              <a:solidFill>
                <a:srgbClr val="002060"/>
              </a:solidFill>
            </a:endParaRPr>
          </a:p>
          <a:p>
            <a:pPr algn="r">
              <a:defRPr/>
            </a:pPr>
            <a:endParaRPr lang="pl-PL" altLang="pl-PL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sz="2400" dirty="0">
              <a:solidFill>
                <a:srgbClr val="333399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2020" y="271173"/>
            <a:ext cx="1656184" cy="53748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D1B022C0-5598-4679-85CA-C82E4E4A4C9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0590" y="3645024"/>
            <a:ext cx="5951260" cy="27740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0"/>
          </a:effec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10E93FE-B2AF-4186-BED2-2AC8F1F11A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99"/>
            <a:ext cx="9144000" cy="113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05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rezentacja WD 2 slaj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-11193" y="1517663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 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2020" y="324751"/>
            <a:ext cx="1656184" cy="537488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58AC53DE-9E90-4A0C-88E6-03F357F80EBC}"/>
              </a:ext>
            </a:extLst>
          </p:cNvPr>
          <p:cNvSpPr/>
          <p:nvPr/>
        </p:nvSpPr>
        <p:spPr>
          <a:xfrm>
            <a:off x="647564" y="1670025"/>
            <a:ext cx="820891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l-PL" sz="20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pl-PL" dirty="0">
                <a:solidFill>
                  <a:srgbClr val="002060"/>
                </a:solidFill>
              </a:rPr>
              <a:t>Skuteczny wymiar pomocy i finansowania firm to m.in. :</a:t>
            </a:r>
          </a:p>
          <a:p>
            <a:pPr>
              <a:defRPr/>
            </a:pPr>
            <a:endParaRPr lang="pl-PL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rgbClr val="002060"/>
                </a:solidFill>
              </a:rPr>
              <a:t>udzielenie ponad </a:t>
            </a:r>
            <a:r>
              <a:rPr lang="pl-PL" b="1" dirty="0">
                <a:solidFill>
                  <a:srgbClr val="002060"/>
                </a:solidFill>
              </a:rPr>
              <a:t>3 tys. pożyczek </a:t>
            </a:r>
            <a:r>
              <a:rPr lang="pl-PL" dirty="0">
                <a:solidFill>
                  <a:srgbClr val="002060"/>
                </a:solidFill>
              </a:rPr>
              <a:t>na łączną kwotę ponad </a:t>
            </a:r>
            <a:r>
              <a:rPr lang="pl-PL" b="1" dirty="0">
                <a:solidFill>
                  <a:srgbClr val="002060"/>
                </a:solidFill>
              </a:rPr>
              <a:t>260 mln zł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l-PL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rgbClr val="002060"/>
                </a:solidFill>
              </a:rPr>
              <a:t>w tym </a:t>
            </a:r>
            <a:r>
              <a:rPr lang="pl-PL" b="1" dirty="0">
                <a:solidFill>
                  <a:srgbClr val="002060"/>
                </a:solidFill>
              </a:rPr>
              <a:t>1069</a:t>
            </a:r>
            <a:r>
              <a:rPr lang="pl-PL" dirty="0">
                <a:solidFill>
                  <a:srgbClr val="002060"/>
                </a:solidFill>
              </a:rPr>
              <a:t> pożyczek na kwotę ponad </a:t>
            </a:r>
            <a:r>
              <a:rPr lang="pl-PL" b="1" dirty="0">
                <a:solidFill>
                  <a:srgbClr val="002060"/>
                </a:solidFill>
              </a:rPr>
              <a:t>138 mln </a:t>
            </a:r>
            <a:r>
              <a:rPr lang="pl-PL" dirty="0">
                <a:solidFill>
                  <a:srgbClr val="002060"/>
                </a:solidFill>
              </a:rPr>
              <a:t>w ramach Jeremie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l-PL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rgbClr val="002060"/>
                </a:solidFill>
              </a:rPr>
              <a:t>tworzenie i utrzymanie nowych miejsc pracy,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l-PL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b="1" dirty="0">
                <a:solidFill>
                  <a:srgbClr val="002060"/>
                </a:solidFill>
              </a:rPr>
              <a:t>indywidualne podejście</a:t>
            </a:r>
            <a:r>
              <a:rPr lang="pl-PL" dirty="0">
                <a:solidFill>
                  <a:srgbClr val="002060"/>
                </a:solidFill>
              </a:rPr>
              <a:t> do każdego przedsiębiorcy,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l-PL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rgbClr val="002060"/>
                </a:solidFill>
              </a:rPr>
              <a:t>doradztwo prawne i finansowe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l-PL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rgbClr val="002060"/>
                </a:solidFill>
              </a:rPr>
              <a:t>bezpłatne szkolenia i konferencje dla podmiotów  gospodarczych.</a:t>
            </a:r>
            <a:r>
              <a:rPr lang="pl-PL" dirty="0"/>
              <a:t>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515479E4-ECE7-4459-A646-39681464A22E}"/>
              </a:ext>
            </a:extLst>
          </p:cNvPr>
          <p:cNvSpPr/>
          <p:nvPr/>
        </p:nvSpPr>
        <p:spPr>
          <a:xfrm>
            <a:off x="395536" y="1256053"/>
            <a:ext cx="7436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2800" b="1" dirty="0">
                <a:solidFill>
                  <a:srgbClr val="002060"/>
                </a:solidFill>
              </a:rPr>
              <a:t>FRW – cenne wsparcie dla biznesu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019601AC-7A32-4ABF-B0DC-839E365FF5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99"/>
            <a:ext cx="9144000" cy="113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8508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rezentacja WD 2 slaj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971600" y="1484784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 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2020" y="300032"/>
            <a:ext cx="1656184" cy="53748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D91BFAE0-582A-44D0-A6EF-4FC18B9229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99"/>
            <a:ext cx="9144000" cy="1132232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52A1D2A4-29D0-4916-9177-30171461E16B}"/>
              </a:ext>
            </a:extLst>
          </p:cNvPr>
          <p:cNvSpPr/>
          <p:nvPr/>
        </p:nvSpPr>
        <p:spPr>
          <a:xfrm>
            <a:off x="332656" y="1192089"/>
            <a:ext cx="847868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800" b="1" dirty="0">
                <a:solidFill>
                  <a:srgbClr val="002060"/>
                </a:solidFill>
              </a:rPr>
              <a:t>NOWA ERA BIZNESU – doradztwo dla MŚP</a:t>
            </a:r>
          </a:p>
          <a:p>
            <a:pPr>
              <a:defRPr/>
            </a:pPr>
            <a:r>
              <a:rPr lang="pl-PL" dirty="0">
                <a:solidFill>
                  <a:srgbClr val="002060"/>
                </a:solidFill>
              </a:rPr>
              <a:t> </a:t>
            </a:r>
            <a:endParaRPr lang="pl-PL" altLang="pl-PL" dirty="0">
              <a:solidFill>
                <a:srgbClr val="002060"/>
              </a:solidFill>
            </a:endParaRPr>
          </a:p>
          <a:p>
            <a:pPr marL="342900" indent="-342900" algn="just">
              <a:defRPr/>
            </a:pPr>
            <a:r>
              <a:rPr lang="pl-PL" b="1" dirty="0">
                <a:solidFill>
                  <a:srgbClr val="002060"/>
                </a:solidFill>
              </a:rPr>
              <a:t>Projekt grantowy – </a:t>
            </a:r>
            <a:r>
              <a:rPr lang="pl-PL" dirty="0">
                <a:solidFill>
                  <a:srgbClr val="002060"/>
                </a:solidFill>
              </a:rPr>
              <a:t>to projekt, w którym Fundusz Regionu Wałbrzyskiego udziela grantów dla MŚP na doradztwo realizowane przez Instytucje Otoczenia Biznesu</a:t>
            </a:r>
          </a:p>
          <a:p>
            <a:pPr algn="just">
              <a:defRPr/>
            </a:pPr>
            <a:endParaRPr lang="pl-PL" dirty="0">
              <a:solidFill>
                <a:srgbClr val="002060"/>
              </a:solidFill>
            </a:endParaRPr>
          </a:p>
          <a:p>
            <a:pPr marL="342900" indent="-342900" algn="just">
              <a:defRPr/>
            </a:pPr>
            <a:r>
              <a:rPr lang="pl-PL" b="1" dirty="0">
                <a:solidFill>
                  <a:srgbClr val="002060"/>
                </a:solidFill>
              </a:rPr>
              <a:t>Grant – </a:t>
            </a:r>
            <a:r>
              <a:rPr lang="pl-PL" dirty="0">
                <a:solidFill>
                  <a:srgbClr val="002060"/>
                </a:solidFill>
              </a:rPr>
              <a:t>to środki finansowe, w tym środki Regionalnego Programu Operacyjnego Województwa Dolnośląskiego na lata 2014 -2020</a:t>
            </a:r>
            <a:r>
              <a:rPr lang="pl-PL" dirty="0"/>
              <a:t> </a:t>
            </a:r>
          </a:p>
          <a:p>
            <a:pPr marL="342900" indent="-342900" algn="just">
              <a:defRPr/>
            </a:pPr>
            <a:endParaRPr lang="pl-PL" dirty="0">
              <a:solidFill>
                <a:srgbClr val="002060"/>
              </a:solidFill>
            </a:endParaRPr>
          </a:p>
          <a:p>
            <a:pPr marL="342900" indent="-342900" algn="just">
              <a:defRPr/>
            </a:pPr>
            <a:r>
              <a:rPr lang="pl-PL" b="1" dirty="0">
                <a:solidFill>
                  <a:srgbClr val="002060"/>
                </a:solidFill>
              </a:rPr>
              <a:t>Usługa doradcza </a:t>
            </a:r>
            <a:r>
              <a:rPr lang="pl-PL" dirty="0">
                <a:solidFill>
                  <a:srgbClr val="002060"/>
                </a:solidFill>
              </a:rPr>
              <a:t>– świadczona przez doradcę zewnętrznego, nie mająca  charakteru ciągłego ani okresowego, nie związana ze zwykłymi kosztami operacyjnymi</a:t>
            </a:r>
          </a:p>
          <a:p>
            <a:pPr marL="342900" indent="-342900" algn="just">
              <a:defRPr/>
            </a:pPr>
            <a:endParaRPr lang="pl-PL" dirty="0">
              <a:solidFill>
                <a:srgbClr val="002060"/>
              </a:solidFill>
            </a:endParaRPr>
          </a:p>
          <a:p>
            <a:pPr marL="342900" indent="-342900" algn="just">
              <a:defRPr/>
            </a:pPr>
            <a:r>
              <a:rPr lang="pl-PL" b="1" dirty="0">
                <a:solidFill>
                  <a:srgbClr val="002060"/>
                </a:solidFill>
              </a:rPr>
              <a:t>Instytucja Otocznia Biznesu</a:t>
            </a:r>
            <a:r>
              <a:rPr lang="pl-PL" dirty="0">
                <a:solidFill>
                  <a:srgbClr val="002060"/>
                </a:solidFill>
              </a:rPr>
              <a:t>– instytucja nie działająca dla zysku (również taka, która przeznacza swój zysk na cele statutowe i jednocześnie nie wypłaca dywidendy swoim udziałowcom lub akcjonariuszom, oferująca usługi wspierające przedsiębiorstwa przy ich tworzeniu, prowadzeniu lub rozwoju. </a:t>
            </a:r>
          </a:p>
        </p:txBody>
      </p:sp>
    </p:spTree>
    <p:extLst>
      <p:ext uri="{BB962C8B-B14F-4D97-AF65-F5344CB8AC3E}">
        <p14:creationId xmlns:p14="http://schemas.microsoft.com/office/powerpoint/2010/main" xmlns="" val="30105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rezentacja WD 2 slaj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5536" y="1301273"/>
            <a:ext cx="8208912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800" b="1" dirty="0">
                <a:solidFill>
                  <a:srgbClr val="002060"/>
                </a:solidFill>
              </a:rPr>
              <a:t>Co oferujemy dolnośląskim przedsiębiorcom ?</a:t>
            </a:r>
          </a:p>
          <a:p>
            <a:pPr>
              <a:defRPr/>
            </a:pPr>
            <a:endParaRPr lang="pl-PL" sz="24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solidFill>
                  <a:srgbClr val="002060"/>
                </a:solidFill>
              </a:rPr>
              <a:t>minimalna wartość grantu dla 1 MŚP wynosi </a:t>
            </a:r>
            <a:r>
              <a:rPr lang="pl-PL" sz="2000" b="1" dirty="0">
                <a:solidFill>
                  <a:srgbClr val="002060"/>
                </a:solidFill>
              </a:rPr>
              <a:t>4.250,00 zł</a:t>
            </a:r>
          </a:p>
          <a:p>
            <a:pPr>
              <a:buFontTx/>
              <a:buNone/>
              <a:defRPr/>
            </a:pPr>
            <a:r>
              <a:rPr lang="pl-PL" sz="2000" dirty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solidFill>
                  <a:srgbClr val="002060"/>
                </a:solidFill>
              </a:rPr>
              <a:t>maksymalna wartość grantu dla 1 MŚP wynosi </a:t>
            </a:r>
            <a:r>
              <a:rPr lang="pl-PL" sz="2000" b="1" dirty="0">
                <a:solidFill>
                  <a:srgbClr val="002060"/>
                </a:solidFill>
              </a:rPr>
              <a:t>12.000,00 zł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pl-PL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solidFill>
                  <a:srgbClr val="002060"/>
                </a:solidFill>
              </a:rPr>
              <a:t>maksymalny poziom dofinansowania wynosi </a:t>
            </a:r>
            <a:r>
              <a:rPr lang="pl-PL" sz="2000" b="1" dirty="0">
                <a:solidFill>
                  <a:srgbClr val="002060"/>
                </a:solidFill>
              </a:rPr>
              <a:t>85 %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pl-PL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solidFill>
                  <a:srgbClr val="002060"/>
                </a:solidFill>
              </a:rPr>
              <a:t>dofinansowanie stanowi </a:t>
            </a:r>
          </a:p>
          <a:p>
            <a:pPr>
              <a:defRPr/>
            </a:pPr>
            <a:r>
              <a:rPr lang="pl-PL" sz="2000" dirty="0">
                <a:solidFill>
                  <a:srgbClr val="002060"/>
                </a:solidFill>
              </a:rPr>
              <a:t>     pomoc de minimis 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pl-PL" dirty="0">
              <a:solidFill>
                <a:srgbClr val="002060"/>
              </a:solidFill>
            </a:endParaRPr>
          </a:p>
          <a:p>
            <a:pPr algn="just"/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788024" y="2606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2020" y="260648"/>
            <a:ext cx="1656184" cy="53748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CFE87E24-C440-4225-8FD0-AD4157352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99"/>
            <a:ext cx="9144000" cy="1132232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C2CFFA7A-4CDE-4483-A696-066F715F4C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4288" y="3573016"/>
            <a:ext cx="4681410" cy="312094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30105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rezentacja WD 2 slaj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734" y="0"/>
            <a:ext cx="9144000" cy="685800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971600" y="1484784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 </a:t>
            </a:r>
          </a:p>
        </p:txBody>
      </p:sp>
      <p:sp>
        <p:nvSpPr>
          <p:cNvPr id="8" name="Prostokąt 7"/>
          <p:cNvSpPr/>
          <p:nvPr/>
        </p:nvSpPr>
        <p:spPr>
          <a:xfrm>
            <a:off x="899592" y="1268760"/>
            <a:ext cx="78488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600" b="1" dirty="0">
              <a:solidFill>
                <a:srgbClr val="333399"/>
              </a:solidFill>
            </a:endParaRPr>
          </a:p>
          <a:p>
            <a:pPr algn="just"/>
            <a:endParaRPr lang="pl-PL" sz="2400" dirty="0">
              <a:solidFill>
                <a:srgbClr val="333399"/>
              </a:solidFill>
            </a:endParaRPr>
          </a:p>
          <a:p>
            <a:pPr algn="just"/>
            <a:endParaRPr lang="pl-PL" sz="2400" dirty="0">
              <a:solidFill>
                <a:srgbClr val="333399"/>
              </a:solidFill>
            </a:endParaRPr>
          </a:p>
          <a:p>
            <a:pPr algn="just"/>
            <a:endParaRPr lang="pl-PL" sz="2400" dirty="0">
              <a:solidFill>
                <a:srgbClr val="333399"/>
              </a:solidFill>
            </a:endParaRPr>
          </a:p>
          <a:p>
            <a:pPr algn="just"/>
            <a:endParaRPr lang="pl-PL" sz="2400" dirty="0">
              <a:solidFill>
                <a:srgbClr val="333399"/>
              </a:solidFill>
            </a:endParaRPr>
          </a:p>
          <a:p>
            <a:pPr algn="just"/>
            <a:endParaRPr lang="pl-PL" sz="2400" dirty="0">
              <a:solidFill>
                <a:srgbClr val="333399"/>
              </a:solidFill>
            </a:endParaRPr>
          </a:p>
          <a:p>
            <a:pPr algn="just"/>
            <a:endParaRPr lang="pl-PL" sz="2400" dirty="0">
              <a:solidFill>
                <a:srgbClr val="333399"/>
              </a:solidFill>
            </a:endParaRPr>
          </a:p>
          <a:p>
            <a:pPr algn="just"/>
            <a:endParaRPr lang="pl-PL" sz="2400" dirty="0">
              <a:solidFill>
                <a:srgbClr val="333399"/>
              </a:solidFill>
            </a:endParaRPr>
          </a:p>
          <a:p>
            <a:pPr algn="just"/>
            <a:endParaRPr lang="pl-PL" sz="2400" dirty="0">
              <a:solidFill>
                <a:srgbClr val="333399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2020" y="227216"/>
            <a:ext cx="1656184" cy="537488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381DE993-C31B-4DAF-8F84-09E0237333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99"/>
            <a:ext cx="9144000" cy="1132232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5B69FAA2-6EA4-4900-ADCF-661C3DE40D77}"/>
              </a:ext>
            </a:extLst>
          </p:cNvPr>
          <p:cNvSpPr/>
          <p:nvPr/>
        </p:nvSpPr>
        <p:spPr>
          <a:xfrm>
            <a:off x="268299" y="1066903"/>
            <a:ext cx="854593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pl-PL" altLang="pl-PL" sz="2800" b="1" dirty="0">
                <a:solidFill>
                  <a:srgbClr val="002060"/>
                </a:solidFill>
              </a:rPr>
              <a:t>Jakie usługi doradcze mogą być dofinansowane  </a:t>
            </a:r>
          </a:p>
          <a:p>
            <a:pPr>
              <a:buFontTx/>
              <a:buNone/>
              <a:defRPr/>
            </a:pPr>
            <a:r>
              <a:rPr lang="pl-PL" altLang="pl-PL" sz="2800" b="1" dirty="0">
                <a:solidFill>
                  <a:srgbClr val="002060"/>
                </a:solidFill>
              </a:rPr>
              <a:t>w ramach projektu?</a:t>
            </a:r>
          </a:p>
          <a:p>
            <a:pPr>
              <a:buFontTx/>
              <a:buNone/>
              <a:defRPr/>
            </a:pPr>
            <a:endParaRPr lang="pl-PL" altLang="pl-PL" sz="2400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rgbClr val="002060"/>
                </a:solidFill>
              </a:rPr>
              <a:t>wsparcia początkowej fazy rozwoju firmy (np. opracowanie biznesplanu, strategii rozwoju przedsiębiorstwa, monitorowanie biznesu),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pl-PL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rgbClr val="002060"/>
                </a:solidFill>
              </a:rPr>
              <a:t>uzyskiwania i odnawiania certyfikatów zgodności dla wyrobów, usług, surowców, maszyn i urządzeń, aparatury kontrolnopomiarowej,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rgbClr val="002060"/>
                </a:solidFill>
              </a:rPr>
              <a:t>projektowania, wdrażania i doskonalenia systemów zarządzania jakością  i zarządzania środowiskowego,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rgbClr val="002060"/>
                </a:solidFill>
              </a:rPr>
              <a:t>wykorzystywania zaawansowanych technologii informatycznych w przedsiębiorstwie oraz doradztwo IT,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rgbClr val="002060"/>
                </a:solidFill>
              </a:rPr>
              <a:t>specjalistycznych instrumentów zarządzania i mapowania ryzyk/ryzyka w organizacji oraz tworzenia strategii zarządzania ryzykiem.</a:t>
            </a:r>
          </a:p>
        </p:txBody>
      </p:sp>
    </p:spTree>
    <p:extLst>
      <p:ext uri="{BB962C8B-B14F-4D97-AF65-F5344CB8AC3E}">
        <p14:creationId xmlns:p14="http://schemas.microsoft.com/office/powerpoint/2010/main" xmlns="" val="301050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rezentacja WD 2 slaj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1114" y="252252"/>
            <a:ext cx="1656184" cy="537488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95351A19-0A15-4708-ADF3-E95740C31E2D}"/>
              </a:ext>
            </a:extLst>
          </p:cNvPr>
          <p:cNvSpPr/>
          <p:nvPr/>
        </p:nvSpPr>
        <p:spPr>
          <a:xfrm>
            <a:off x="400100" y="1166430"/>
            <a:ext cx="8343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l-PL" altLang="pl-PL" dirty="0">
                <a:solidFill>
                  <a:srgbClr val="002060"/>
                </a:solidFill>
              </a:rPr>
              <a:t> doradztwa prawno-podatkowego związanego z rozwojem przedsiębiorstwa </a:t>
            </a:r>
          </a:p>
          <a:p>
            <a:pPr algn="just"/>
            <a:r>
              <a:rPr lang="pl-PL" altLang="pl-PL" dirty="0">
                <a:solidFill>
                  <a:srgbClr val="002060"/>
                </a:solidFill>
              </a:rPr>
              <a:t>    na rynku (z zastrzeżeniem, że doradztwo w tym zakresie nie może mieć      </a:t>
            </a:r>
          </a:p>
          <a:p>
            <a:pPr algn="just"/>
            <a:r>
              <a:rPr lang="pl-PL" altLang="pl-PL" dirty="0">
                <a:solidFill>
                  <a:srgbClr val="002060"/>
                </a:solidFill>
              </a:rPr>
              <a:t>    charakteru ciągłego ani okresowego i stanowić zwykłego kosztu operacyjnego </a:t>
            </a:r>
          </a:p>
          <a:p>
            <a:pPr algn="just"/>
            <a:r>
              <a:rPr lang="pl-PL" altLang="pl-PL" dirty="0">
                <a:solidFill>
                  <a:srgbClr val="002060"/>
                </a:solidFill>
              </a:rPr>
              <a:t>    przedsiębiorstwa dotyczącego rutynowych, regularnych usług doradczych),</a:t>
            </a:r>
          </a:p>
          <a:p>
            <a:pPr algn="just"/>
            <a:endParaRPr lang="pl-PL" altLang="pl-PL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altLang="pl-PL" dirty="0">
                <a:solidFill>
                  <a:srgbClr val="002060"/>
                </a:solidFill>
              </a:rPr>
              <a:t> doradztwa marketingowego związanego z rozwojem,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l-PL" altLang="pl-PL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altLang="pl-PL" dirty="0">
                <a:solidFill>
                  <a:srgbClr val="002060"/>
                </a:solidFill>
              </a:rPr>
              <a:t> usługi w zakresie pozyskiwania zewnętrznych źródeł finansowania </a:t>
            </a:r>
          </a:p>
          <a:p>
            <a:pPr algn="just"/>
            <a:r>
              <a:rPr lang="pl-PL" altLang="pl-PL" dirty="0">
                <a:solidFill>
                  <a:srgbClr val="002060"/>
                </a:solidFill>
              </a:rPr>
              <a:t>    działalności przedsiębiorstw (również w początkowej fazie rozwoju), w tym   </a:t>
            </a:r>
          </a:p>
          <a:p>
            <a:pPr algn="just"/>
            <a:r>
              <a:rPr lang="pl-PL" altLang="pl-PL" dirty="0">
                <a:solidFill>
                  <a:srgbClr val="002060"/>
                </a:solidFill>
              </a:rPr>
              <a:t>    przygotowanie dokumentów i analiz niezbędnych do pozyskania </a:t>
            </a:r>
          </a:p>
          <a:p>
            <a:pPr algn="just"/>
            <a:r>
              <a:rPr lang="pl-PL" altLang="pl-PL" dirty="0">
                <a:solidFill>
                  <a:srgbClr val="002060"/>
                </a:solidFill>
              </a:rPr>
              <a:t>    zewnętrznego źródła finansowania, pomoc w pozyskaniu inwestora, analiza </a:t>
            </a:r>
          </a:p>
          <a:p>
            <a:pPr algn="just"/>
            <a:r>
              <a:rPr lang="pl-PL" altLang="pl-PL" dirty="0">
                <a:solidFill>
                  <a:srgbClr val="002060"/>
                </a:solidFill>
              </a:rPr>
              <a:t>    potrzeb i identyfikacja źródeł finansowania projektu – z wyłączeniem </a:t>
            </a:r>
          </a:p>
          <a:p>
            <a:pPr algn="just"/>
            <a:r>
              <a:rPr lang="pl-PL" altLang="pl-PL" dirty="0">
                <a:solidFill>
                  <a:srgbClr val="002060"/>
                </a:solidFill>
              </a:rPr>
              <a:t>    dokumentacji związanej z aplikowaniem o środki Funduszy Europejskich.</a:t>
            </a:r>
          </a:p>
          <a:p>
            <a:pPr marL="0" indent="0">
              <a:buFontTx/>
              <a:buNone/>
            </a:pPr>
            <a:endParaRPr lang="pl-PL" altLang="pl-PL" u="sng" dirty="0">
              <a:solidFill>
                <a:srgbClr val="00206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4544BF3-6596-4EFC-B67A-0511B53B3A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99"/>
            <a:ext cx="9144000" cy="113223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7E3DDF5-836F-4466-8BD7-F3EED83932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797152"/>
            <a:ext cx="3078828" cy="204613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6629821C-932C-4C88-A126-EB0ADE9DD7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5838" y="4991314"/>
            <a:ext cx="2765759" cy="183807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rezentacja WD 2 slaj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2020" y="260648"/>
            <a:ext cx="1656184" cy="53748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C44B150A-9C11-481E-A6A3-52E36FC8E9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99"/>
            <a:ext cx="9144000" cy="1132232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CEB89B21-046F-4B6A-ABAB-2695DBAAAE16}"/>
              </a:ext>
            </a:extLst>
          </p:cNvPr>
          <p:cNvSpPr/>
          <p:nvPr/>
        </p:nvSpPr>
        <p:spPr>
          <a:xfrm>
            <a:off x="395536" y="1381480"/>
            <a:ext cx="8352928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pl-PL" altLang="pl-PL" sz="2800" b="1" dirty="0">
                <a:solidFill>
                  <a:srgbClr val="002060"/>
                </a:solidFill>
              </a:rPr>
              <a:t>Obszary objęte wsparciem w ramach projektu: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endParaRPr lang="pl-PL" altLang="pl-PL" b="1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  <a:defRPr/>
            </a:pPr>
            <a:r>
              <a:rPr lang="pl-PL" b="1" dirty="0">
                <a:solidFill>
                  <a:srgbClr val="002060"/>
                </a:solidFill>
              </a:rPr>
              <a:t>Aglomeracja Wałbrzyska – </a:t>
            </a:r>
            <a:r>
              <a:rPr lang="pl-PL" dirty="0">
                <a:solidFill>
                  <a:srgbClr val="002060"/>
                </a:solidFill>
              </a:rPr>
              <a:t>dystrybucja grantów w łącznej wysokości 1.800.000,00 zł wśród 150 podmiotów MŚP.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endParaRPr lang="pl-PL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  <a:defRPr/>
            </a:pPr>
            <a:r>
              <a:rPr lang="pl-PL" b="1" dirty="0">
                <a:solidFill>
                  <a:srgbClr val="002060"/>
                </a:solidFill>
              </a:rPr>
              <a:t>Aglomeracja Jeleniogórska – </a:t>
            </a:r>
            <a:r>
              <a:rPr lang="pl-PL" dirty="0">
                <a:solidFill>
                  <a:srgbClr val="002060"/>
                </a:solidFill>
              </a:rPr>
              <a:t>dystrybucja grantów w łącznej wysokości 1.800.000,00 zł wśród 150 podmiotów MŚP.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  <a:defRPr/>
            </a:pPr>
            <a:endParaRPr lang="pl-PL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  <a:defRPr/>
            </a:pPr>
            <a:r>
              <a:rPr lang="pl-PL" b="1" dirty="0">
                <a:solidFill>
                  <a:srgbClr val="002060"/>
                </a:solidFill>
              </a:rPr>
              <a:t>Ziemia Dzierżoniowsko – Kłodzko – Ząbkowicka </a:t>
            </a:r>
            <a:r>
              <a:rPr lang="pl-PL" dirty="0">
                <a:solidFill>
                  <a:srgbClr val="002060"/>
                </a:solidFill>
              </a:rPr>
              <a:t>- dystrybucja grantów w łącznej wysokości 780.000,00 zł wśród 65 podmiotów MŚP.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rezentacja WD 2 slaj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187450" y="1700213"/>
            <a:ext cx="7345363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endParaRPr lang="pl-PL" b="1" dirty="0">
              <a:latin typeface="Tahoma" pitchFamily="34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pl-PL" b="1" dirty="0">
              <a:latin typeface="Tahoma" pitchFamily="34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pl-PL" b="1" dirty="0">
              <a:latin typeface="Tahoma" pitchFamily="34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pl-PL" b="1" dirty="0">
              <a:latin typeface="Tahoma" pitchFamily="34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pl-PL" b="1" dirty="0">
              <a:latin typeface="Tahoma" pitchFamily="34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pl-PL" b="1" dirty="0">
              <a:latin typeface="Tahoma" pitchFamily="34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pl-PL" b="1" dirty="0">
              <a:latin typeface="Tahoma" pitchFamily="34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pl-PL" b="1" dirty="0">
              <a:latin typeface="Tahoma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0183" y="260648"/>
            <a:ext cx="1656184" cy="53748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BBD8BA2D-7C62-4411-A2B7-5AB076A3BF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99"/>
            <a:ext cx="9144000" cy="1132232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CA7861A2-80C0-4612-9912-93F7432EAC29}"/>
              </a:ext>
            </a:extLst>
          </p:cNvPr>
          <p:cNvSpPr/>
          <p:nvPr/>
        </p:nvSpPr>
        <p:spPr>
          <a:xfrm>
            <a:off x="413792" y="1958648"/>
            <a:ext cx="8316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l-PL" b="1" dirty="0">
                <a:solidFill>
                  <a:srgbClr val="002060"/>
                </a:solidFill>
              </a:rPr>
              <a:t>4.</a:t>
            </a: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b="1" dirty="0">
                <a:solidFill>
                  <a:srgbClr val="002060"/>
                </a:solidFill>
              </a:rPr>
              <a:t>Legnicko – Głogowski Obszar Interwencji -  </a:t>
            </a:r>
            <a:r>
              <a:rPr lang="pl-PL" dirty="0">
                <a:solidFill>
                  <a:srgbClr val="002060"/>
                </a:solidFill>
              </a:rPr>
              <a:t>dystrybucja grantów w łącznej wysokości 780.000,00 zł wśród 65 podmiotów MŚP</a:t>
            </a:r>
          </a:p>
          <a:p>
            <a:pPr>
              <a:defRPr/>
            </a:pPr>
            <a:endParaRPr lang="pl-PL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pl-PL" b="1" dirty="0">
                <a:solidFill>
                  <a:srgbClr val="002060"/>
                </a:solidFill>
              </a:rPr>
              <a:t>5. Wrocławski Obszar Funkcjonalny - </a:t>
            </a:r>
            <a:r>
              <a:rPr lang="pl-PL" dirty="0">
                <a:solidFill>
                  <a:srgbClr val="002060"/>
                </a:solidFill>
              </a:rPr>
              <a:t>dystrybucja grantów w łącznej wysokości 2.400.000,00 zł wśród 200 podmiotów MŚP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652</Words>
  <Application>Microsoft Office PowerPoint</Application>
  <PresentationFormat>Pokaz na ekranie (4:3)</PresentationFormat>
  <Paragraphs>154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Projekt domyślny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Company>BGK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kgawe</dc:creator>
  <cp:lastModifiedBy>prezentacje</cp:lastModifiedBy>
  <cp:revision>135</cp:revision>
  <dcterms:created xsi:type="dcterms:W3CDTF">2010-10-11T08:25:47Z</dcterms:created>
  <dcterms:modified xsi:type="dcterms:W3CDTF">2017-10-16T10:12:38Z</dcterms:modified>
</cp:coreProperties>
</file>