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 id="2147483684" r:id="rId3"/>
    <p:sldMasterId id="2147483696" r:id="rId4"/>
  </p:sldMasterIdLst>
  <p:notesMasterIdLst>
    <p:notesMasterId r:id="rId21"/>
  </p:notesMasterIdLst>
  <p:handoutMasterIdLst>
    <p:handoutMasterId r:id="rId22"/>
  </p:handoutMasterIdLst>
  <p:sldIdLst>
    <p:sldId id="256" r:id="rId5"/>
    <p:sldId id="537" r:id="rId6"/>
    <p:sldId id="542" r:id="rId7"/>
    <p:sldId id="541" r:id="rId8"/>
    <p:sldId id="505" r:id="rId9"/>
    <p:sldId id="538" r:id="rId10"/>
    <p:sldId id="540" r:id="rId11"/>
    <p:sldId id="487" r:id="rId12"/>
    <p:sldId id="498" r:id="rId13"/>
    <p:sldId id="536" r:id="rId14"/>
    <p:sldId id="454" r:id="rId15"/>
    <p:sldId id="406" r:id="rId16"/>
    <p:sldId id="488" r:id="rId17"/>
    <p:sldId id="407" r:id="rId18"/>
    <p:sldId id="490" r:id="rId19"/>
    <p:sldId id="414" r:id="rId20"/>
  </p:sldIdLst>
  <p:sldSz cx="9144000" cy="6858000" type="screen4x3"/>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a Ankudowicz" initials="BA" lastIdx="22" clrIdx="0">
    <p:extLst>
      <p:ext uri="{19B8F6BF-5375-455C-9EA6-DF929625EA0E}">
        <p15:presenceInfo xmlns="" xmlns:p15="http://schemas.microsoft.com/office/powerpoint/2012/main" userId="S-1-5-21-2307463862-1796714280-2582106076-3653" providerId="AD"/>
      </p:ext>
    </p:extLst>
  </p:cmAuthor>
  <p:cmAuthor id="2" name="Your User Name" initials="YU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29" autoAdjust="0"/>
    <p:restoredTop sz="86574" autoAdjust="0"/>
  </p:normalViewPr>
  <p:slideViewPr>
    <p:cSldViewPr>
      <p:cViewPr varScale="1">
        <p:scale>
          <a:sx n="114" d="100"/>
          <a:sy n="114" d="100"/>
        </p:scale>
        <p:origin x="-174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9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948F7C52-8504-4626-B7FD-6F155F718BA2}" type="datetimeFigureOut">
              <a:rPr lang="pl-PL" smtClean="0"/>
              <a:pPr/>
              <a:t>2017-10-12</a:t>
            </a:fld>
            <a:endParaRPr lang="pl-PL"/>
          </a:p>
        </p:txBody>
      </p:sp>
      <p:sp>
        <p:nvSpPr>
          <p:cNvPr id="4" name="Symbol zastępczy stopki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26062643-A122-436B-9184-909962A1E7A9}" type="slidenum">
              <a:rPr lang="pl-PL" smtClean="0"/>
              <a:pPr/>
              <a:t>‹#›</a:t>
            </a:fld>
            <a:endParaRPr lang="pl-PL"/>
          </a:p>
        </p:txBody>
      </p:sp>
    </p:spTree>
    <p:extLst>
      <p:ext uri="{BB962C8B-B14F-4D97-AF65-F5344CB8AC3E}">
        <p14:creationId xmlns:p14="http://schemas.microsoft.com/office/powerpoint/2010/main" val="730346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1DACB40B-533F-458A-801B-70E3A2B835CB}" type="datetimeFigureOut">
              <a:rPr lang="pl-PL" smtClean="0"/>
              <a:pPr/>
              <a:t>2017-10-12</a:t>
            </a:fld>
            <a:endParaRPr lang="pl-PL"/>
          </a:p>
        </p:txBody>
      </p:sp>
      <p:sp>
        <p:nvSpPr>
          <p:cNvPr id="4" name="Symbol zastępczy obrazu slajdu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979687A7-5B0D-4588-A16A-70E6F2106EAF}" type="slidenum">
              <a:rPr lang="pl-PL" smtClean="0"/>
              <a:pPr/>
              <a:t>‹#›</a:t>
            </a:fld>
            <a:endParaRPr lang="pl-PL"/>
          </a:p>
        </p:txBody>
      </p:sp>
    </p:spTree>
    <p:extLst>
      <p:ext uri="{BB962C8B-B14F-4D97-AF65-F5344CB8AC3E}">
        <p14:creationId xmlns:p14="http://schemas.microsoft.com/office/powerpoint/2010/main" val="284380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1</a:t>
            </a:fld>
            <a:endParaRPr lang="pl-PL"/>
          </a:p>
        </p:txBody>
      </p:sp>
    </p:spTree>
    <p:extLst>
      <p:ext uri="{BB962C8B-B14F-4D97-AF65-F5344CB8AC3E}">
        <p14:creationId xmlns:p14="http://schemas.microsoft.com/office/powerpoint/2010/main" val="159966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10</a:t>
            </a:fld>
            <a:endParaRPr lang="pl-PL">
              <a:solidFill>
                <a:prstClr val="black"/>
              </a:solidFill>
            </a:endParaRPr>
          </a:p>
        </p:txBody>
      </p:sp>
    </p:spTree>
    <p:extLst>
      <p:ext uri="{BB962C8B-B14F-4D97-AF65-F5344CB8AC3E}">
        <p14:creationId xmlns:p14="http://schemas.microsoft.com/office/powerpoint/2010/main" val="3718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11</a:t>
            </a:fld>
            <a:endParaRPr lang="pl-PL"/>
          </a:p>
        </p:txBody>
      </p:sp>
    </p:spTree>
    <p:extLst>
      <p:ext uri="{BB962C8B-B14F-4D97-AF65-F5344CB8AC3E}">
        <p14:creationId xmlns:p14="http://schemas.microsoft.com/office/powerpoint/2010/main" val="385549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12</a:t>
            </a:fld>
            <a:endParaRPr lang="pl-PL"/>
          </a:p>
        </p:txBody>
      </p:sp>
    </p:spTree>
    <p:extLst>
      <p:ext uri="{BB962C8B-B14F-4D97-AF65-F5344CB8AC3E}">
        <p14:creationId xmlns:p14="http://schemas.microsoft.com/office/powerpoint/2010/main" val="385549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13</a:t>
            </a:fld>
            <a:endParaRPr lang="pl-PL">
              <a:solidFill>
                <a:prstClr val="black"/>
              </a:solidFill>
            </a:endParaRPr>
          </a:p>
        </p:txBody>
      </p:sp>
    </p:spTree>
    <p:extLst>
      <p:ext uri="{BB962C8B-B14F-4D97-AF65-F5344CB8AC3E}">
        <p14:creationId xmlns:p14="http://schemas.microsoft.com/office/powerpoint/2010/main" val="426345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14</a:t>
            </a:fld>
            <a:endParaRPr lang="pl-PL"/>
          </a:p>
        </p:txBody>
      </p:sp>
    </p:spTree>
    <p:extLst>
      <p:ext uri="{BB962C8B-B14F-4D97-AF65-F5344CB8AC3E}">
        <p14:creationId xmlns:p14="http://schemas.microsoft.com/office/powerpoint/2010/main" val="385549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15</a:t>
            </a:fld>
            <a:endParaRPr lang="pl-PL"/>
          </a:p>
        </p:txBody>
      </p:sp>
    </p:spTree>
    <p:extLst>
      <p:ext uri="{BB962C8B-B14F-4D97-AF65-F5344CB8AC3E}">
        <p14:creationId xmlns:p14="http://schemas.microsoft.com/office/powerpoint/2010/main" val="385549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16</a:t>
            </a:fld>
            <a:endParaRPr lang="pl-PL"/>
          </a:p>
        </p:txBody>
      </p:sp>
    </p:spTree>
    <p:extLst>
      <p:ext uri="{BB962C8B-B14F-4D97-AF65-F5344CB8AC3E}">
        <p14:creationId xmlns:p14="http://schemas.microsoft.com/office/powerpoint/2010/main" val="385549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2</a:t>
            </a:fld>
            <a:endParaRPr lang="pl-PL">
              <a:solidFill>
                <a:prstClr val="black"/>
              </a:solidFill>
            </a:endParaRPr>
          </a:p>
        </p:txBody>
      </p:sp>
    </p:spTree>
    <p:extLst>
      <p:ext uri="{BB962C8B-B14F-4D97-AF65-F5344CB8AC3E}">
        <p14:creationId xmlns:p14="http://schemas.microsoft.com/office/powerpoint/2010/main" val="3718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3</a:t>
            </a:fld>
            <a:endParaRPr lang="pl-PL">
              <a:solidFill>
                <a:prstClr val="black"/>
              </a:solidFill>
            </a:endParaRPr>
          </a:p>
        </p:txBody>
      </p:sp>
    </p:spTree>
    <p:extLst>
      <p:ext uri="{BB962C8B-B14F-4D97-AF65-F5344CB8AC3E}">
        <p14:creationId xmlns:p14="http://schemas.microsoft.com/office/powerpoint/2010/main" val="3718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4</a:t>
            </a:fld>
            <a:endParaRPr lang="pl-PL">
              <a:solidFill>
                <a:prstClr val="black"/>
              </a:solidFill>
            </a:endParaRPr>
          </a:p>
        </p:txBody>
      </p:sp>
    </p:spTree>
    <p:extLst>
      <p:ext uri="{BB962C8B-B14F-4D97-AF65-F5344CB8AC3E}">
        <p14:creationId xmlns:p14="http://schemas.microsoft.com/office/powerpoint/2010/main" val="3718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5</a:t>
            </a:fld>
            <a:endParaRPr lang="pl-PL"/>
          </a:p>
        </p:txBody>
      </p:sp>
    </p:spTree>
    <p:extLst>
      <p:ext uri="{BB962C8B-B14F-4D97-AF65-F5344CB8AC3E}">
        <p14:creationId xmlns:p14="http://schemas.microsoft.com/office/powerpoint/2010/main" val="385549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6</a:t>
            </a:fld>
            <a:endParaRPr lang="pl-PL">
              <a:solidFill>
                <a:prstClr val="black"/>
              </a:solidFill>
            </a:endParaRPr>
          </a:p>
        </p:txBody>
      </p:sp>
    </p:spTree>
    <p:extLst>
      <p:ext uri="{BB962C8B-B14F-4D97-AF65-F5344CB8AC3E}">
        <p14:creationId xmlns:p14="http://schemas.microsoft.com/office/powerpoint/2010/main" val="3718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7</a:t>
            </a:fld>
            <a:endParaRPr lang="pl-PL">
              <a:solidFill>
                <a:prstClr val="black"/>
              </a:solidFill>
            </a:endParaRPr>
          </a:p>
        </p:txBody>
      </p:sp>
    </p:spTree>
    <p:extLst>
      <p:ext uri="{BB962C8B-B14F-4D97-AF65-F5344CB8AC3E}">
        <p14:creationId xmlns:p14="http://schemas.microsoft.com/office/powerpoint/2010/main" val="3718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solidFill>
                  <a:prstClr val="black"/>
                </a:solidFill>
              </a:rPr>
              <a:pPr/>
              <a:t>8</a:t>
            </a:fld>
            <a:endParaRPr lang="pl-PL">
              <a:solidFill>
                <a:prstClr val="black"/>
              </a:solidFill>
            </a:endParaRPr>
          </a:p>
        </p:txBody>
      </p:sp>
    </p:spTree>
    <p:extLst>
      <p:ext uri="{BB962C8B-B14F-4D97-AF65-F5344CB8AC3E}">
        <p14:creationId xmlns:p14="http://schemas.microsoft.com/office/powerpoint/2010/main" val="25973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9687A7-5B0D-4588-A16A-70E6F2106EAF}" type="slidenum">
              <a:rPr lang="pl-PL" smtClean="0"/>
              <a:pPr/>
              <a:t>9</a:t>
            </a:fld>
            <a:endParaRPr lang="pl-PL"/>
          </a:p>
        </p:txBody>
      </p:sp>
    </p:spTree>
    <p:extLst>
      <p:ext uri="{BB962C8B-B14F-4D97-AF65-F5344CB8AC3E}">
        <p14:creationId xmlns:p14="http://schemas.microsoft.com/office/powerpoint/2010/main" val="385549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132491249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288287271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336046432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41104345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680111723"/>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052389680"/>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487223575"/>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dirty="0">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0675046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dirty="0">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809882424"/>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dirty="0">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902643681"/>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19529915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3436975272"/>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111694009"/>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86546334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075665944"/>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058188735"/>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99606482"/>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561449442"/>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124530875"/>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dirty="0">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275415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dirty="0">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185116720"/>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dirty="0">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89286104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2285909208"/>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71639607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828069655"/>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314014316"/>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598669130"/>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162221709"/>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025959988"/>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003646785"/>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71188867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dirty="0">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235891396"/>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dirty="0">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49679770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3418455098"/>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dirty="0">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671189082"/>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697339316"/>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dirty="0">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431023815"/>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579267895"/>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dirty="0">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03721189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356928782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265991242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399763253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240574921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2017-10-12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357286257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2017-10-12</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dirty="0"/>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150886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4751381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2017-10-12</a:t>
            </a:fld>
            <a:endParaRPr lang="pl-PL" dirty="0">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625996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dip.dolnyslask.pl/skorzystaj/zobacz-ogloszenia-i-wyniki-naborow-wnioskow/745-1-5-1-a-wsparcie-innowacyjnosci-produktowej-i-procesowej-msp-konkurs-horyzontalny-msp-rzemieslnicy.html"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dip.dolnyslask.pl/images/zal_nr_2_do_regulaminu_kryteria_wyboru_projektow_1_5_A.pdf"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 name="Obraz 9" descr="FEPR-DS-UE-EFRR-kolor.png"/>
          <p:cNvPicPr>
            <a:picLocks noChangeAspect="1"/>
          </p:cNvPicPr>
          <p:nvPr/>
        </p:nvPicPr>
        <p:blipFill>
          <a:blip r:embed="rId4" cstate="print"/>
          <a:stretch>
            <a:fillRect/>
          </a:stretch>
        </p:blipFill>
        <p:spPr>
          <a:xfrm>
            <a:off x="0" y="260648"/>
            <a:ext cx="4824536" cy="460082"/>
          </a:xfrm>
          <a:prstGeom prst="rect">
            <a:avLst/>
          </a:prstGeom>
        </p:spPr>
      </p:pic>
      <p:sp>
        <p:nvSpPr>
          <p:cNvPr id="11" name="pole tekstowe 10"/>
          <p:cNvSpPr txBox="1"/>
          <p:nvPr/>
        </p:nvSpPr>
        <p:spPr>
          <a:xfrm>
            <a:off x="1835696" y="4149080"/>
            <a:ext cx="7179733" cy="1477328"/>
          </a:xfrm>
          <a:prstGeom prst="rect">
            <a:avLst/>
          </a:prstGeom>
          <a:noFill/>
        </p:spPr>
        <p:txBody>
          <a:bodyPr wrap="square" rtlCol="0">
            <a:spAutoFit/>
          </a:bodyPr>
          <a:lstStyle/>
          <a:p>
            <a:pPr algn="ctr"/>
            <a:r>
              <a:rPr lang="pl-PL" b="1" dirty="0" smtClean="0">
                <a:solidFill>
                  <a:srgbClr val="0070C0"/>
                </a:solidFill>
                <a:cs typeface="Arial" pitchFamily="34" charset="0"/>
              </a:rPr>
              <a:t>Wsparcie w ramach </a:t>
            </a:r>
          </a:p>
          <a:p>
            <a:pPr algn="ctr"/>
            <a:r>
              <a:rPr lang="pl-PL" b="1" dirty="0" smtClean="0">
                <a:solidFill>
                  <a:srgbClr val="0070C0"/>
                </a:solidFill>
                <a:cs typeface="Arial" pitchFamily="34" charset="0"/>
              </a:rPr>
              <a:t>Regionalnego Programu  Operacyjnego WD na lata 2014-2020</a:t>
            </a:r>
          </a:p>
          <a:p>
            <a:pPr algn="ctr"/>
            <a:endParaRPr lang="pl-PL" sz="1000" b="1" i="1" dirty="0" smtClean="0">
              <a:solidFill>
                <a:schemeClr val="accent1">
                  <a:lumMod val="75000"/>
                </a:schemeClr>
              </a:solidFill>
              <a:cs typeface="Arial" pitchFamily="34" charset="0"/>
            </a:endParaRPr>
          </a:p>
          <a:p>
            <a:pPr algn="ctr"/>
            <a:r>
              <a:rPr lang="pl-PL" sz="1200" b="1" dirty="0" smtClean="0">
                <a:cs typeface="Arial" pitchFamily="34" charset="0"/>
              </a:rPr>
              <a:t>Schemat 1.5 A </a:t>
            </a:r>
            <a:r>
              <a:rPr lang="pl-PL" sz="1200" dirty="0"/>
              <a:t>Wsparcie innowacyjności produktowej i procesowej </a:t>
            </a:r>
            <a:r>
              <a:rPr lang="pl-PL" sz="1200" dirty="0" smtClean="0"/>
              <a:t>MŚP</a:t>
            </a:r>
          </a:p>
          <a:p>
            <a:pPr algn="ctr"/>
            <a:r>
              <a:rPr lang="pl-PL" sz="1200" b="1" u="sng" dirty="0" smtClean="0"/>
              <a:t>Mikroprzedsiębiorstwa </a:t>
            </a:r>
            <a:r>
              <a:rPr lang="pl-PL" sz="1200" b="1" u="sng" dirty="0"/>
              <a:t>- rzemieślnicy</a:t>
            </a:r>
            <a:endParaRPr lang="pl-PL" sz="1200" b="1" u="sng" dirty="0" smtClean="0">
              <a:ln w="10541" cmpd="sng">
                <a:noFill/>
                <a:prstDash val="solid"/>
              </a:ln>
              <a:cs typeface="Arial" pitchFamily="34" charset="0"/>
            </a:endParaRPr>
          </a:p>
          <a:p>
            <a:pPr algn="ctr"/>
            <a:endParaRPr lang="pl-PL" sz="1000" b="1" i="1" dirty="0">
              <a:ln w="10541" cmpd="sng">
                <a:noFill/>
                <a:prstDash val="solid"/>
              </a:ln>
              <a:solidFill>
                <a:schemeClr val="accent1">
                  <a:lumMod val="75000"/>
                </a:schemeClr>
              </a:solidFill>
              <a:cs typeface="Arial" pitchFamily="34" charset="0"/>
            </a:endParaRPr>
          </a:p>
          <a:p>
            <a:pPr algn="ctr"/>
            <a:r>
              <a:rPr lang="pl-PL" sz="1000" b="1" i="1" dirty="0" smtClean="0">
                <a:ln w="10541" cmpd="sng">
                  <a:noFill/>
                  <a:prstDash val="solid"/>
                </a:ln>
                <a:solidFill>
                  <a:schemeClr val="accent1">
                    <a:lumMod val="75000"/>
                  </a:schemeClr>
                </a:solidFill>
                <a:cs typeface="Arial" pitchFamily="34" charset="0"/>
              </a:rPr>
              <a:t>					</a:t>
            </a:r>
            <a:endParaRPr lang="pl-PL" sz="1200" b="1" dirty="0">
              <a:ln w="10541" cmpd="sng">
                <a:noFill/>
                <a:prstDash val="solid"/>
              </a:ln>
              <a:solidFill>
                <a:srgbClr val="0070C0"/>
              </a:solidFill>
              <a:cs typeface="Arial" pitchFamily="34" charset="0"/>
            </a:endParaRPr>
          </a:p>
        </p:txBody>
      </p:sp>
      <p:sp>
        <p:nvSpPr>
          <p:cNvPr id="4" name="pole tekstowe 3"/>
          <p:cNvSpPr txBox="1"/>
          <p:nvPr/>
        </p:nvSpPr>
        <p:spPr>
          <a:xfrm>
            <a:off x="107504" y="6237312"/>
            <a:ext cx="2808312" cy="307777"/>
          </a:xfrm>
          <a:prstGeom prst="rect">
            <a:avLst/>
          </a:prstGeom>
          <a:noFill/>
        </p:spPr>
        <p:txBody>
          <a:bodyPr wrap="square" rtlCol="0">
            <a:spAutoFit/>
          </a:bodyPr>
          <a:lstStyle/>
          <a:p>
            <a:pPr algn="ctr"/>
            <a:r>
              <a:rPr lang="pl-PL" sz="1400" b="1" dirty="0" smtClean="0">
                <a:solidFill>
                  <a:srgbClr val="0070C0"/>
                </a:solidFill>
                <a:latin typeface="+mj-lt"/>
                <a:cs typeface="Arial" pitchFamily="34" charset="0"/>
              </a:rPr>
              <a:t>Sebastian Stasiak, </a:t>
            </a:r>
            <a:r>
              <a:rPr lang="pl-PL" sz="1400" b="1" dirty="0" smtClean="0">
                <a:solidFill>
                  <a:srgbClr val="0070C0"/>
                </a:solidFill>
                <a:latin typeface="+mj-lt"/>
                <a:cs typeface="Arial" pitchFamily="34" charset="0"/>
              </a:rPr>
              <a:t>16</a:t>
            </a:r>
            <a:r>
              <a:rPr lang="pl-PL" sz="1400" b="1" dirty="0" smtClean="0">
                <a:solidFill>
                  <a:srgbClr val="0070C0"/>
                </a:solidFill>
                <a:latin typeface="+mj-lt"/>
                <a:cs typeface="Arial" pitchFamily="34" charset="0"/>
              </a:rPr>
              <a:t>.10.2017r</a:t>
            </a:r>
            <a:r>
              <a:rPr lang="pl-PL" sz="1400" b="1" dirty="0" smtClean="0">
                <a:solidFill>
                  <a:srgbClr val="0070C0"/>
                </a:solidFill>
                <a:latin typeface="+mj-lt"/>
                <a:cs typeface="Arial" pitchFamily="34" charset="0"/>
              </a:rPr>
              <a:t>.</a:t>
            </a:r>
            <a:endParaRPr lang="pl-PL" sz="1400" dirty="0">
              <a:solidFill>
                <a:srgbClr val="0070C0"/>
              </a:solidFill>
              <a:latin typeface="+mj-lt"/>
            </a:endParaRPr>
          </a:p>
        </p:txBody>
      </p:sp>
      <p:sp>
        <p:nvSpPr>
          <p:cNvPr id="2" name="Prostokąt 1"/>
          <p:cNvSpPr/>
          <p:nvPr/>
        </p:nvSpPr>
        <p:spPr>
          <a:xfrm>
            <a:off x="4443429" y="5898758"/>
            <a:ext cx="4572000" cy="646331"/>
          </a:xfrm>
          <a:prstGeom prst="rect">
            <a:avLst/>
          </a:prstGeom>
        </p:spPr>
        <p:txBody>
          <a:bodyPr>
            <a:spAutoFit/>
          </a:bodyPr>
          <a:lstStyle/>
          <a:p>
            <a:pPr algn="ctr"/>
            <a:r>
              <a:rPr lang="pl-PL" sz="1200" b="1" dirty="0">
                <a:ln w="10541" cmpd="sng">
                  <a:noFill/>
                  <a:prstDash val="solid"/>
                </a:ln>
                <a:solidFill>
                  <a:srgbClr val="0070C0"/>
                </a:solidFill>
                <a:cs typeface="Arial" pitchFamily="34" charset="0"/>
              </a:rPr>
              <a:t>Dolnośląska Instytucja </a:t>
            </a:r>
            <a:r>
              <a:rPr lang="pl-PL" sz="1200" b="1" dirty="0" smtClean="0">
                <a:ln w="10541" cmpd="sng">
                  <a:noFill/>
                  <a:prstDash val="solid"/>
                </a:ln>
                <a:solidFill>
                  <a:srgbClr val="0070C0"/>
                </a:solidFill>
                <a:cs typeface="Arial" pitchFamily="34" charset="0"/>
              </a:rPr>
              <a:t>Pośrednicząca</a:t>
            </a:r>
          </a:p>
          <a:p>
            <a:pPr algn="ctr"/>
            <a:r>
              <a:rPr lang="pl-PL" sz="1200" b="1" dirty="0" smtClean="0">
                <a:ln w="10541" cmpd="sng">
                  <a:noFill/>
                  <a:prstDash val="solid"/>
                </a:ln>
                <a:cs typeface="Arial" pitchFamily="34" charset="0"/>
              </a:rPr>
              <a:t>Sebastian </a:t>
            </a:r>
            <a:r>
              <a:rPr lang="pl-PL" sz="1200" b="1" dirty="0">
                <a:ln w="10541" cmpd="sng">
                  <a:noFill/>
                  <a:prstDash val="solid"/>
                </a:ln>
                <a:cs typeface="Arial" pitchFamily="34" charset="0"/>
              </a:rPr>
              <a:t>Stasiak</a:t>
            </a:r>
          </a:p>
          <a:p>
            <a:pPr algn="ctr"/>
            <a:r>
              <a:rPr lang="pl-PL" sz="1200" b="1" dirty="0" smtClean="0">
                <a:ln w="10541" cmpd="sng">
                  <a:noFill/>
                  <a:prstDash val="solid"/>
                </a:ln>
                <a:solidFill>
                  <a:srgbClr val="0070C0"/>
                </a:solidFill>
                <a:cs typeface="Arial" pitchFamily="34" charset="0"/>
              </a:rPr>
              <a:t>Dział </a:t>
            </a:r>
            <a:r>
              <a:rPr lang="pl-PL" sz="1200" b="1" dirty="0">
                <a:ln w="10541" cmpd="sng">
                  <a:noFill/>
                  <a:prstDash val="solid"/>
                </a:ln>
                <a:solidFill>
                  <a:srgbClr val="0070C0"/>
                </a:solidFill>
                <a:cs typeface="Arial" pitchFamily="34" charset="0"/>
              </a:rPr>
              <a:t>Informacji i Promocji</a:t>
            </a:r>
          </a:p>
        </p:txBody>
      </p:sp>
    </p:spTree>
    <p:extLst>
      <p:ext uri="{BB962C8B-B14F-4D97-AF65-F5344CB8AC3E}">
        <p14:creationId xmlns:p14="http://schemas.microsoft.com/office/powerpoint/2010/main" val="3405491055"/>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4" name="Prostokąt 3"/>
          <p:cNvSpPr/>
          <p:nvPr/>
        </p:nvSpPr>
        <p:spPr>
          <a:xfrm>
            <a:off x="539552" y="2076238"/>
            <a:ext cx="3642435" cy="338554"/>
          </a:xfrm>
          <a:prstGeom prst="rect">
            <a:avLst/>
          </a:prstGeom>
        </p:spPr>
        <p:txBody>
          <a:bodyPr wrap="square">
            <a:spAutoFit/>
          </a:bodyPr>
          <a:lstStyle/>
          <a:p>
            <a:r>
              <a:rPr lang="pl-PL" sz="1600" b="1" dirty="0">
                <a:cs typeface="Arial" pitchFamily="34" charset="0"/>
              </a:rPr>
              <a:t>Ogłoszenie konkursu – 31 sierpnia 2017r</a:t>
            </a:r>
            <a:r>
              <a:rPr lang="pl-PL" sz="1600" b="1" dirty="0" smtClean="0">
                <a:cs typeface="Arial" pitchFamily="34" charset="0"/>
              </a:rPr>
              <a:t>.</a:t>
            </a:r>
            <a:endParaRPr lang="pl-PL" sz="1600" dirty="0"/>
          </a:p>
        </p:txBody>
      </p:sp>
      <p:sp>
        <p:nvSpPr>
          <p:cNvPr id="33" name="Prostokąt zaokrąglony 32"/>
          <p:cNvSpPr/>
          <p:nvPr/>
        </p:nvSpPr>
        <p:spPr>
          <a:xfrm>
            <a:off x="395536" y="1976362"/>
            <a:ext cx="4032448" cy="538306"/>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34" name="Prostokąt zaokrąglony 33"/>
          <p:cNvSpPr/>
          <p:nvPr/>
        </p:nvSpPr>
        <p:spPr>
          <a:xfrm>
            <a:off x="1723803" y="3013432"/>
            <a:ext cx="5600960" cy="538306"/>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35" name="Prostokąt 34"/>
          <p:cNvSpPr/>
          <p:nvPr/>
        </p:nvSpPr>
        <p:spPr>
          <a:xfrm>
            <a:off x="1723803" y="3113308"/>
            <a:ext cx="5733588" cy="338554"/>
          </a:xfrm>
          <a:prstGeom prst="rect">
            <a:avLst/>
          </a:prstGeom>
        </p:spPr>
        <p:txBody>
          <a:bodyPr wrap="square">
            <a:spAutoFit/>
          </a:bodyPr>
          <a:lstStyle/>
          <a:p>
            <a:pPr algn="ctr"/>
            <a:r>
              <a:rPr lang="pl-PL" sz="1600" b="1" dirty="0" smtClean="0">
                <a:cs typeface="Arial" pitchFamily="34" charset="0"/>
              </a:rPr>
              <a:t>Rozpoczęcie naboru wniosków – </a:t>
            </a:r>
            <a:r>
              <a:rPr lang="pl-PL" sz="1600" b="1" dirty="0" smtClean="0">
                <a:solidFill>
                  <a:srgbClr val="00B050"/>
                </a:solidFill>
                <a:cs typeface="Arial" pitchFamily="34" charset="0"/>
              </a:rPr>
              <a:t>5 października 2017</a:t>
            </a:r>
            <a:r>
              <a:rPr lang="pl-PL" sz="1600" b="1" dirty="0" smtClean="0">
                <a:cs typeface="Arial" pitchFamily="34" charset="0"/>
              </a:rPr>
              <a:t> godz. 8:00</a:t>
            </a:r>
            <a:endParaRPr lang="pl-PL" sz="1600" b="1" dirty="0">
              <a:cs typeface="Arial" pitchFamily="34" charset="0"/>
            </a:endParaRPr>
          </a:p>
        </p:txBody>
      </p:sp>
      <p:sp>
        <p:nvSpPr>
          <p:cNvPr id="36" name="Prostokąt zaokrąglony 35"/>
          <p:cNvSpPr/>
          <p:nvPr/>
        </p:nvSpPr>
        <p:spPr>
          <a:xfrm>
            <a:off x="3635896" y="4042822"/>
            <a:ext cx="5256584" cy="538306"/>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5" name="Prostokąt 4"/>
          <p:cNvSpPr/>
          <p:nvPr/>
        </p:nvSpPr>
        <p:spPr>
          <a:xfrm>
            <a:off x="3635896" y="4142698"/>
            <a:ext cx="5312531" cy="338554"/>
          </a:xfrm>
          <a:prstGeom prst="rect">
            <a:avLst/>
          </a:prstGeom>
        </p:spPr>
        <p:txBody>
          <a:bodyPr wrap="square">
            <a:spAutoFit/>
          </a:bodyPr>
          <a:lstStyle/>
          <a:p>
            <a:pPr algn="ctr"/>
            <a:r>
              <a:rPr lang="pl-PL" sz="1600" b="1" dirty="0" smtClean="0">
                <a:cs typeface="Arial" pitchFamily="34" charset="0"/>
              </a:rPr>
              <a:t>Zakończenie </a:t>
            </a:r>
            <a:r>
              <a:rPr lang="pl-PL" sz="1600" b="1" dirty="0">
                <a:cs typeface="Arial" pitchFamily="34" charset="0"/>
              </a:rPr>
              <a:t>naboru wniosków – </a:t>
            </a:r>
            <a:r>
              <a:rPr lang="pl-PL" sz="1600" b="1" dirty="0" smtClean="0">
                <a:solidFill>
                  <a:srgbClr val="FF0000"/>
                </a:solidFill>
                <a:cs typeface="Arial" pitchFamily="34" charset="0"/>
              </a:rPr>
              <a:t>7 grudnia 2017</a:t>
            </a:r>
            <a:r>
              <a:rPr lang="pl-PL" sz="1600" b="1" dirty="0" smtClean="0">
                <a:cs typeface="Arial" pitchFamily="34" charset="0"/>
              </a:rPr>
              <a:t> </a:t>
            </a:r>
            <a:r>
              <a:rPr lang="pl-PL" sz="1600" b="1" dirty="0">
                <a:cs typeface="Arial" pitchFamily="34" charset="0"/>
              </a:rPr>
              <a:t>godz. </a:t>
            </a:r>
            <a:r>
              <a:rPr lang="pl-PL" sz="1600" b="1" dirty="0" smtClean="0">
                <a:cs typeface="Arial" pitchFamily="34" charset="0"/>
              </a:rPr>
              <a:t>15:00</a:t>
            </a:r>
            <a:endParaRPr lang="pl-PL" sz="1600" b="1" dirty="0">
              <a:cs typeface="Arial" pitchFamily="34" charset="0"/>
            </a:endParaRPr>
          </a:p>
        </p:txBody>
      </p:sp>
      <p:sp>
        <p:nvSpPr>
          <p:cNvPr id="37" name="Strzałka w prawo 36"/>
          <p:cNvSpPr/>
          <p:nvPr/>
        </p:nvSpPr>
        <p:spPr>
          <a:xfrm rot="2824130">
            <a:off x="3194760" y="2614292"/>
            <a:ext cx="432048" cy="360040"/>
          </a:xfrm>
          <a:prstGeom prst="rightArrow">
            <a:avLst/>
          </a:prstGeom>
          <a:noFill/>
          <a:ln>
            <a:solidFill>
              <a:srgbClr val="FF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38" name="Strzałka w prawo 37"/>
          <p:cNvSpPr/>
          <p:nvPr/>
        </p:nvSpPr>
        <p:spPr>
          <a:xfrm rot="2824130">
            <a:off x="5138976" y="3626608"/>
            <a:ext cx="432048" cy="360040"/>
          </a:xfrm>
          <a:prstGeom prst="rightArrow">
            <a:avLst/>
          </a:prstGeom>
          <a:noFill/>
          <a:ln>
            <a:solidFill>
              <a:srgbClr val="FF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7" name="Prostokąt 6"/>
          <p:cNvSpPr/>
          <p:nvPr/>
        </p:nvSpPr>
        <p:spPr>
          <a:xfrm>
            <a:off x="215008" y="5301208"/>
            <a:ext cx="8928992" cy="338554"/>
          </a:xfrm>
          <a:prstGeom prst="rect">
            <a:avLst/>
          </a:prstGeom>
        </p:spPr>
        <p:txBody>
          <a:bodyPr wrap="square">
            <a:spAutoFit/>
          </a:bodyPr>
          <a:lstStyle/>
          <a:p>
            <a:r>
              <a:rPr lang="pl-PL" sz="1600" b="1" u="sng" dirty="0"/>
              <a:t>Jeden Wnioskodawca w ramach danego naboru może złożyć </a:t>
            </a:r>
            <a:r>
              <a:rPr lang="pl-PL" sz="1600" b="1" u="sng" dirty="0">
                <a:solidFill>
                  <a:srgbClr val="FF0000"/>
                </a:solidFill>
              </a:rPr>
              <a:t>tylko jeden wniosek </a:t>
            </a:r>
            <a:r>
              <a:rPr lang="pl-PL" sz="1600" b="1" u="sng" dirty="0"/>
              <a:t>o </a:t>
            </a:r>
            <a:r>
              <a:rPr lang="pl-PL" sz="1600" b="1" u="sng" dirty="0" smtClean="0"/>
              <a:t>dofinansowanie !</a:t>
            </a:r>
            <a:endParaRPr lang="pl-PL" sz="1600" b="1" u="sng" dirty="0"/>
          </a:p>
        </p:txBody>
      </p:sp>
      <p:sp>
        <p:nvSpPr>
          <p:cNvPr id="13" name="Prostokąt 12"/>
          <p:cNvSpPr/>
          <p:nvPr/>
        </p:nvSpPr>
        <p:spPr>
          <a:xfrm>
            <a:off x="1331640" y="1052736"/>
            <a:ext cx="7020768" cy="369332"/>
          </a:xfrm>
          <a:prstGeom prst="rect">
            <a:avLst/>
          </a:prstGeom>
          <a:noFill/>
        </p:spPr>
        <p:txBody>
          <a:bodyPr wrap="none" lIns="91440" tIns="45720" rIns="91440" bIns="45720">
            <a:spAutoFit/>
          </a:bodyPr>
          <a:lstStyle/>
          <a:p>
            <a:r>
              <a:rPr lang="pl-PL" b="1" dirty="0" smtClean="0">
                <a:solidFill>
                  <a:srgbClr val="FF0000"/>
                </a:solidFill>
                <a:cs typeface="Arial" pitchFamily="34" charset="0"/>
              </a:rPr>
              <a:t>Schemat 1.5 A </a:t>
            </a:r>
            <a:r>
              <a:rPr lang="pl-PL" b="1" dirty="0" smtClean="0">
                <a:solidFill>
                  <a:srgbClr val="0070C0"/>
                </a:solidFill>
              </a:rPr>
              <a:t>Wsparcie innowacyjności produktowej i procesowej MŚP</a:t>
            </a:r>
            <a:endParaRPr lang="pl-PL" dirty="0" smtClean="0">
              <a:solidFill>
                <a:srgbClr val="0070C0"/>
              </a:solidFill>
            </a:endParaRPr>
          </a:p>
        </p:txBody>
      </p:sp>
    </p:spTree>
    <p:extLst>
      <p:ext uri="{BB962C8B-B14F-4D97-AF65-F5344CB8AC3E}">
        <p14:creationId xmlns:p14="http://schemas.microsoft.com/office/powerpoint/2010/main" val="299897056"/>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Obraz 5"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8" name="Prostokąt 7"/>
          <p:cNvSpPr/>
          <p:nvPr/>
        </p:nvSpPr>
        <p:spPr>
          <a:xfrm>
            <a:off x="0" y="1052736"/>
            <a:ext cx="9144000" cy="369332"/>
          </a:xfrm>
          <a:prstGeom prst="rect">
            <a:avLst/>
          </a:prstGeom>
          <a:noFill/>
        </p:spPr>
        <p:txBody>
          <a:bodyPr wrap="square" lIns="91440" tIns="45720" rIns="91440" bIns="45720">
            <a:spAutoFit/>
          </a:bodyPr>
          <a:lstStyle/>
          <a:p>
            <a:pPr algn="ctr"/>
            <a:r>
              <a:rPr lang="pl-PL" b="1" dirty="0" smtClean="0">
                <a:solidFill>
                  <a:srgbClr val="0070C0"/>
                </a:solidFill>
                <a:cs typeface="Arial" pitchFamily="34" charset="0"/>
              </a:rPr>
              <a:t>Termin</a:t>
            </a:r>
            <a:r>
              <a:rPr lang="pl-PL" b="1" dirty="0">
                <a:solidFill>
                  <a:srgbClr val="0070C0"/>
                </a:solidFill>
                <a:cs typeface="Arial" pitchFamily="34" charset="0"/>
              </a:rPr>
              <a:t>, miejsce i sposób składnia wniosków o dofinansowanie </a:t>
            </a:r>
            <a:r>
              <a:rPr lang="pl-PL" b="1" dirty="0" smtClean="0">
                <a:solidFill>
                  <a:srgbClr val="0070C0"/>
                </a:solidFill>
                <a:cs typeface="Arial" pitchFamily="34" charset="0"/>
              </a:rPr>
              <a:t>projektu – konkurs </a:t>
            </a:r>
            <a:r>
              <a:rPr lang="pl-PL" b="1" dirty="0" smtClean="0">
                <a:solidFill>
                  <a:srgbClr val="FF0000"/>
                </a:solidFill>
                <a:cs typeface="Arial" pitchFamily="34" charset="0"/>
              </a:rPr>
              <a:t>1.5 A  </a:t>
            </a:r>
            <a:endParaRPr lang="pl-PL" b="1" dirty="0">
              <a:solidFill>
                <a:srgbClr val="FF0000"/>
              </a:solidFill>
              <a:cs typeface="Arial" pitchFamily="34" charset="0"/>
            </a:endParaRPr>
          </a:p>
        </p:txBody>
      </p:sp>
      <p:sp>
        <p:nvSpPr>
          <p:cNvPr id="5" name="Prostokąt 4"/>
          <p:cNvSpPr/>
          <p:nvPr/>
        </p:nvSpPr>
        <p:spPr>
          <a:xfrm>
            <a:off x="179512" y="1844824"/>
            <a:ext cx="8712968" cy="4893647"/>
          </a:xfrm>
          <a:prstGeom prst="rect">
            <a:avLst/>
          </a:prstGeom>
        </p:spPr>
        <p:txBody>
          <a:bodyPr wrap="square">
            <a:spAutoFit/>
          </a:bodyPr>
          <a:lstStyle/>
          <a:p>
            <a:pPr algn="just"/>
            <a:r>
              <a:rPr lang="pl-PL" sz="1400" dirty="0"/>
              <a:t>Wnioskodawca wypełnia wniosek o dofinansowanie za pośrednictwem aplikacji – generator wniosków o dofinansowanie EFRR - dostępnej na stronie </a:t>
            </a:r>
            <a:r>
              <a:rPr lang="pl-PL" sz="1400" b="1" dirty="0"/>
              <a:t>http://snow-dip.dolnyslask.pl </a:t>
            </a:r>
            <a:r>
              <a:rPr lang="pl-PL" sz="1400" dirty="0"/>
              <a:t>i przesyła do DIP (Instytucji Ogłaszającej Konkurs</a:t>
            </a:r>
            <a:r>
              <a:rPr lang="pl-PL" sz="1400" dirty="0" smtClean="0"/>
              <a:t>) w </a:t>
            </a:r>
            <a:r>
              <a:rPr lang="pl-PL" sz="1400" dirty="0"/>
              <a:t>ramach niniejszego konkursu w terminie: </a:t>
            </a:r>
          </a:p>
          <a:p>
            <a:pPr algn="ctr"/>
            <a:endParaRPr lang="pl-PL" sz="1400" b="1" dirty="0" smtClean="0"/>
          </a:p>
          <a:p>
            <a:pPr algn="ctr"/>
            <a:r>
              <a:rPr lang="pl-PL" sz="1400" b="1" dirty="0" smtClean="0"/>
              <a:t>od </a:t>
            </a:r>
            <a:r>
              <a:rPr lang="pl-PL" sz="1400" b="1" dirty="0"/>
              <a:t>godz. 8.00 dnia </a:t>
            </a:r>
            <a:r>
              <a:rPr lang="pl-PL" sz="1400" b="1" dirty="0" smtClean="0">
                <a:solidFill>
                  <a:srgbClr val="00B050"/>
                </a:solidFill>
              </a:rPr>
              <a:t>5.10.2017r</a:t>
            </a:r>
            <a:r>
              <a:rPr lang="pl-PL" sz="1400" b="1" dirty="0">
                <a:solidFill>
                  <a:srgbClr val="00B050"/>
                </a:solidFill>
              </a:rPr>
              <a:t>. </a:t>
            </a:r>
            <a:endParaRPr lang="pl-PL" sz="1400" b="1" dirty="0" smtClean="0">
              <a:solidFill>
                <a:srgbClr val="00B050"/>
              </a:solidFill>
            </a:endParaRPr>
          </a:p>
          <a:p>
            <a:pPr algn="ctr">
              <a:lnSpc>
                <a:spcPct val="150000"/>
              </a:lnSpc>
            </a:pPr>
            <a:r>
              <a:rPr lang="pl-PL" sz="1400" b="1" dirty="0" smtClean="0"/>
              <a:t>do </a:t>
            </a:r>
            <a:r>
              <a:rPr lang="pl-PL" sz="1400" b="1" dirty="0"/>
              <a:t>godz. 15.00 </a:t>
            </a:r>
            <a:r>
              <a:rPr lang="pl-PL" sz="1400" b="1" dirty="0" smtClean="0"/>
              <a:t>dnia  </a:t>
            </a:r>
            <a:r>
              <a:rPr lang="pl-PL" sz="1400" b="1" u="sng" dirty="0" smtClean="0">
                <a:solidFill>
                  <a:srgbClr val="FF0000"/>
                </a:solidFill>
              </a:rPr>
              <a:t>7.12.2017r. </a:t>
            </a:r>
          </a:p>
          <a:p>
            <a:pPr algn="just"/>
            <a:endParaRPr lang="pl-PL" sz="1400" dirty="0"/>
          </a:p>
          <a:p>
            <a:pPr algn="just"/>
            <a:r>
              <a:rPr lang="pl-PL" sz="1400" u="sng" dirty="0"/>
              <a:t>Logowanie do Generatora Wniosków w celu wypełnienia i złożenia wniosku o dofinansowanie będzie możliwe w czasie trwania naboru wniosków</a:t>
            </a:r>
            <a:r>
              <a:rPr lang="pl-PL" sz="1400" dirty="0"/>
              <a:t>. </a:t>
            </a:r>
            <a:endParaRPr lang="pl-PL" sz="1400" dirty="0" smtClean="0"/>
          </a:p>
          <a:p>
            <a:pPr algn="just"/>
            <a:endParaRPr lang="pl-PL" sz="1400" b="1" dirty="0" smtClean="0"/>
          </a:p>
          <a:p>
            <a:pPr algn="just"/>
            <a:r>
              <a:rPr lang="pl-PL" sz="1400" b="1" dirty="0" smtClean="0"/>
              <a:t>Ponadto </a:t>
            </a:r>
            <a:r>
              <a:rPr lang="pl-PL" sz="1400" dirty="0"/>
              <a:t>do siedziby DIP (IOK) należy dostarczyć jeden egzemplarz wydrukowanej z aplikacji generator wniosków - papierowej wersji </a:t>
            </a:r>
            <a:r>
              <a:rPr lang="pl-PL" sz="1400" dirty="0" smtClean="0"/>
              <a:t>wniosku (bez załączników), </a:t>
            </a:r>
            <a:r>
              <a:rPr lang="pl-PL" sz="1400" dirty="0"/>
              <a:t>opatrzonej czytelnym podpisem/ami lub parafą i z pieczęcią imienną osoby/</a:t>
            </a:r>
            <a:r>
              <a:rPr lang="pl-PL" sz="1400" dirty="0" err="1"/>
              <a:t>ób</a:t>
            </a:r>
            <a:r>
              <a:rPr lang="pl-PL" sz="1400" dirty="0"/>
              <a:t> uprawnionej/</a:t>
            </a:r>
            <a:r>
              <a:rPr lang="pl-PL" sz="1400" dirty="0" err="1"/>
              <a:t>ych</a:t>
            </a:r>
            <a:r>
              <a:rPr lang="pl-PL" sz="1400" dirty="0"/>
              <a:t> do reprezentowania Wnioskodawcy </a:t>
            </a:r>
            <a:r>
              <a:rPr lang="pl-PL" sz="1400" dirty="0" smtClean="0"/>
              <a:t>w terminie: </a:t>
            </a:r>
            <a:endParaRPr lang="pl-PL" sz="1400" dirty="0"/>
          </a:p>
          <a:p>
            <a:pPr algn="ctr"/>
            <a:endParaRPr lang="pl-PL" sz="1400" b="1" dirty="0" smtClean="0"/>
          </a:p>
          <a:p>
            <a:pPr algn="ctr"/>
            <a:r>
              <a:rPr lang="pl-PL" sz="1400" b="1" dirty="0" smtClean="0"/>
              <a:t>od godz. 8.00 dnia </a:t>
            </a:r>
            <a:r>
              <a:rPr lang="pl-PL" sz="1400" b="1" dirty="0" smtClean="0">
                <a:solidFill>
                  <a:srgbClr val="00B050"/>
                </a:solidFill>
              </a:rPr>
              <a:t>5.10.2017r. </a:t>
            </a:r>
          </a:p>
          <a:p>
            <a:pPr algn="ctr">
              <a:lnSpc>
                <a:spcPct val="150000"/>
              </a:lnSpc>
            </a:pPr>
            <a:r>
              <a:rPr lang="pl-PL" sz="1400" b="1" dirty="0" smtClean="0"/>
              <a:t>do godz. 15.00 dnia  </a:t>
            </a:r>
            <a:r>
              <a:rPr lang="pl-PL" sz="1400" b="1" u="sng" dirty="0" smtClean="0">
                <a:solidFill>
                  <a:srgbClr val="FF0000"/>
                </a:solidFill>
              </a:rPr>
              <a:t>7.12.2017r. </a:t>
            </a:r>
          </a:p>
          <a:p>
            <a:endParaRPr lang="pl-PL" sz="1200" dirty="0" smtClean="0"/>
          </a:p>
          <a:p>
            <a:r>
              <a:rPr lang="pl-PL" sz="1200" dirty="0" smtClean="0"/>
              <a:t>Za datę wpływu do DIP/IOK uznaje się datę wpływu wniosku w wersji papierowej. Zgodnie z art. 57 § 5 </a:t>
            </a:r>
            <a:r>
              <a:rPr lang="pl-PL" sz="1200" dirty="0" err="1" smtClean="0"/>
              <a:t>pkt</a:t>
            </a:r>
            <a:r>
              <a:rPr lang="pl-PL" sz="1200" dirty="0" smtClean="0"/>
              <a:t> 2 KPA, </a:t>
            </a:r>
            <a:r>
              <a:rPr lang="pl-PL" sz="1200" u="sng" dirty="0" smtClean="0"/>
              <a:t>termin uważa się za zachowany, jeżeli przed jego upływem nadano pismo w polskiej placówce pocztowej operatora wyznaczonego </a:t>
            </a:r>
            <a:r>
              <a:rPr lang="pl-PL" sz="1200" dirty="0" smtClean="0"/>
              <a:t>w rozumieniu ustawy z dnia 23 listopada 2012 r. -Prawo pocztowe. W takim wypadku decyduje data stempla pocztowego. Decyzją Prezesa Urzędu Komunikacji Elektronicznej z dnia 30 czerwca 2015 r., wydaną na podstawie art. 71 ustawy z dnia 23 listopada 2012 r. - Prawo pocztowe, dokonany został wybór operatora wyznaczonego do świadczenia usług powszechnych na lata 2016 -2025, </a:t>
            </a:r>
            <a:r>
              <a:rPr lang="pl-PL" sz="1200" u="sng" dirty="0" smtClean="0"/>
              <a:t>którym została </a:t>
            </a:r>
            <a:r>
              <a:rPr lang="pl-PL" sz="1200" b="1" u="sng" dirty="0" smtClean="0">
                <a:solidFill>
                  <a:srgbClr val="00B050"/>
                </a:solidFill>
              </a:rPr>
              <a:t>Poczta Polska SA</a:t>
            </a:r>
            <a:r>
              <a:rPr lang="pl-PL" sz="1400" u="sng" dirty="0" smtClean="0"/>
              <a:t>. </a:t>
            </a:r>
          </a:p>
        </p:txBody>
      </p:sp>
    </p:spTree>
    <p:extLst>
      <p:ext uri="{BB962C8B-B14F-4D97-AF65-F5344CB8AC3E}">
        <p14:creationId xmlns:p14="http://schemas.microsoft.com/office/powerpoint/2010/main" val="1990251376"/>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Obraz 5" descr="FEPR-DS-UE-EFRR-kolor.png"/>
          <p:cNvPicPr>
            <a:picLocks noChangeAspect="1"/>
          </p:cNvPicPr>
          <p:nvPr/>
        </p:nvPicPr>
        <p:blipFill>
          <a:blip r:embed="rId4" cstate="print"/>
          <a:stretch>
            <a:fillRect/>
          </a:stretch>
        </p:blipFill>
        <p:spPr>
          <a:xfrm>
            <a:off x="4788024" y="228072"/>
            <a:ext cx="4355976" cy="492658"/>
          </a:xfrm>
          <a:prstGeom prst="rect">
            <a:avLst/>
          </a:prstGeom>
        </p:spPr>
      </p:pic>
      <p:pic>
        <p:nvPicPr>
          <p:cNvPr id="2" name="Obraz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556792"/>
            <a:ext cx="8460432" cy="4506701"/>
          </a:xfrm>
          <a:prstGeom prst="rect">
            <a:avLst/>
          </a:prstGeom>
        </p:spPr>
      </p:pic>
    </p:spTree>
    <p:extLst>
      <p:ext uri="{BB962C8B-B14F-4D97-AF65-F5344CB8AC3E}">
        <p14:creationId xmlns:p14="http://schemas.microsoft.com/office/powerpoint/2010/main" val="143558103"/>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Obraz 3" descr="FEPR-DS-UE-EFRR-kolor.png"/>
          <p:cNvPicPr>
            <a:picLocks noChangeAspect="1"/>
          </p:cNvPicPr>
          <p:nvPr/>
        </p:nvPicPr>
        <p:blipFill>
          <a:blip r:embed="rId4" cstate="print"/>
          <a:stretch>
            <a:fillRect/>
          </a:stretch>
        </p:blipFill>
        <p:spPr>
          <a:xfrm>
            <a:off x="4788024" y="228072"/>
            <a:ext cx="4355976" cy="492658"/>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1052736"/>
            <a:ext cx="639055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144082"/>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Obraz 5" descr="FEPR-DS-UE-EFRR-kolor.png"/>
          <p:cNvPicPr>
            <a:picLocks noChangeAspect="1"/>
          </p:cNvPicPr>
          <p:nvPr/>
        </p:nvPicPr>
        <p:blipFill>
          <a:blip r:embed="rId4" cstate="print"/>
          <a:stretch>
            <a:fillRect/>
          </a:stretch>
        </p:blipFill>
        <p:spPr>
          <a:xfrm>
            <a:off x="4788024" y="228072"/>
            <a:ext cx="4355976" cy="492658"/>
          </a:xfrm>
          <a:prstGeom prst="rect">
            <a:avLst/>
          </a:prstGeom>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095332"/>
            <a:ext cx="7920880" cy="552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31112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Obraz 5" descr="FEPR-DS-UE-EFRR-kolor.png"/>
          <p:cNvPicPr>
            <a:picLocks noChangeAspect="1"/>
          </p:cNvPicPr>
          <p:nvPr/>
        </p:nvPicPr>
        <p:blipFill>
          <a:blip r:embed="rId4" cstate="print"/>
          <a:stretch>
            <a:fillRect/>
          </a:stretch>
        </p:blipFill>
        <p:spPr>
          <a:xfrm>
            <a:off x="4788024" y="228072"/>
            <a:ext cx="4355976" cy="492658"/>
          </a:xfrm>
          <a:prstGeom prst="rect">
            <a:avLst/>
          </a:prstGeom>
        </p:spPr>
      </p:pic>
      <p:pic>
        <p:nvPicPr>
          <p:cNvPr id="2" name="Obraz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484784"/>
            <a:ext cx="8820472" cy="4782243"/>
          </a:xfrm>
          <a:prstGeom prst="rect">
            <a:avLst/>
          </a:prstGeom>
        </p:spPr>
      </p:pic>
    </p:spTree>
    <p:extLst>
      <p:ext uri="{BB962C8B-B14F-4D97-AF65-F5344CB8AC3E}">
        <p14:creationId xmlns:p14="http://schemas.microsoft.com/office/powerpoint/2010/main" val="316178956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Obraz 5" descr="FEPR-DS-UE-EFRR-kolor.png"/>
          <p:cNvPicPr>
            <a:picLocks noChangeAspect="1"/>
          </p:cNvPicPr>
          <p:nvPr/>
        </p:nvPicPr>
        <p:blipFill>
          <a:blip r:embed="rId4" cstate="print"/>
          <a:stretch>
            <a:fillRect/>
          </a:stretch>
        </p:blipFill>
        <p:spPr>
          <a:xfrm>
            <a:off x="4788024" y="228072"/>
            <a:ext cx="4355976" cy="492658"/>
          </a:xfrm>
          <a:prstGeom prst="rect">
            <a:avLst/>
          </a:prstGeom>
        </p:spPr>
      </p:pic>
      <p:pic>
        <p:nvPicPr>
          <p:cNvPr id="4" name="Obraz 9" descr="SIEDZIBA DIP WROCLAW.jpg"/>
          <p:cNvPicPr>
            <a:picLocks noChangeAspect="1"/>
          </p:cNvPicPr>
          <p:nvPr/>
        </p:nvPicPr>
        <p:blipFill>
          <a:blip r:embed="rId5" cstate="print"/>
          <a:srcRect/>
          <a:stretch>
            <a:fillRect/>
          </a:stretch>
        </p:blipFill>
        <p:spPr bwMode="auto">
          <a:xfrm>
            <a:off x="3809318" y="2799074"/>
            <a:ext cx="4662815" cy="3108543"/>
          </a:xfrm>
          <a:prstGeom prst="rect">
            <a:avLst/>
          </a:prstGeom>
          <a:noFill/>
          <a:ln w="9525">
            <a:noFill/>
            <a:miter lim="800000"/>
            <a:headEnd/>
            <a:tailEnd/>
          </a:ln>
        </p:spPr>
      </p:pic>
      <p:sp>
        <p:nvSpPr>
          <p:cNvPr id="5" name="Prostokąt 4"/>
          <p:cNvSpPr/>
          <p:nvPr/>
        </p:nvSpPr>
        <p:spPr>
          <a:xfrm>
            <a:off x="395537" y="2852936"/>
            <a:ext cx="3024336" cy="32778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pl-PL" sz="1100" b="1" spc="100" dirty="0" smtClean="0">
                <a:ln w="18000">
                  <a:solidFill>
                    <a:schemeClr val="accent1">
                      <a:satMod val="200000"/>
                      <a:tint val="72000"/>
                    </a:schemeClr>
                  </a:solidFill>
                  <a:prstDash val="solid"/>
                </a:ln>
                <a:solidFill>
                  <a:schemeClr val="accent1">
                    <a:satMod val="280000"/>
                    <a:tint val="100000"/>
                    <a:alpha val="5700"/>
                  </a:schemeClr>
                </a:solidFill>
              </a:rPr>
              <a:t> </a:t>
            </a:r>
          </a:p>
          <a:p>
            <a:pPr algn="ctr"/>
            <a:r>
              <a:rPr lang="pl-PL" sz="1600" b="1" dirty="0" smtClean="0">
                <a:ln w="10541" cmpd="sng">
                  <a:noFill/>
                  <a:prstDash val="solid"/>
                </a:ln>
                <a:solidFill>
                  <a:srgbClr val="0070C0"/>
                </a:solidFill>
                <a:effectLst>
                  <a:innerShdw blurRad="63500" dist="50800" dir="13500000">
                    <a:prstClr val="black">
                      <a:alpha val="50000"/>
                    </a:prstClr>
                  </a:innerShdw>
                </a:effectLst>
                <a:cs typeface="Times New Roman" pitchFamily="18" charset="0"/>
              </a:rPr>
              <a:t>Dolnośląska Instytucja Pośrednicząca</a:t>
            </a:r>
          </a:p>
          <a:p>
            <a:pPr algn="ctr"/>
            <a:endPar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endParaRPr>
          </a:p>
          <a:p>
            <a:pPr algn="ctr"/>
            <a:r>
              <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rPr>
              <a:t>ul.  Strzegomska 2-4</a:t>
            </a:r>
          </a:p>
          <a:p>
            <a:pPr algn="ctr"/>
            <a:r>
              <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rPr>
              <a:t>53-611 Wrocław</a:t>
            </a:r>
          </a:p>
          <a:p>
            <a:pPr algn="ctr"/>
            <a:endPar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endParaRPr>
          </a:p>
          <a:p>
            <a:pPr algn="ctr"/>
            <a:endPar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endParaRPr>
          </a:p>
          <a:p>
            <a:pPr algn="ctr"/>
            <a:r>
              <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rPr>
              <a:t>tel. 71 776 58 13</a:t>
            </a:r>
          </a:p>
          <a:p>
            <a:pPr algn="ctr"/>
            <a:r>
              <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rPr>
              <a:t>       71 776 58 14</a:t>
            </a:r>
          </a:p>
          <a:p>
            <a:pPr algn="ctr"/>
            <a:endPar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endParaRPr>
          </a:p>
          <a:p>
            <a:pPr algn="ctr"/>
            <a:endPar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endParaRPr>
          </a:p>
          <a:p>
            <a:pPr algn="ctr"/>
            <a:endPar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endParaRPr>
          </a:p>
          <a:p>
            <a:pPr algn="ctr"/>
            <a:r>
              <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rPr>
              <a:t>info.dip@umwd.pl</a:t>
            </a:r>
          </a:p>
          <a:p>
            <a:pPr algn="ctr"/>
            <a:endParaRPr lang="pl-PL" sz="1100" b="1" dirty="0" smtClean="0">
              <a:ln w="10541" cmpd="sng">
                <a:noFill/>
                <a:prstDash val="solid"/>
              </a:ln>
              <a:solidFill>
                <a:schemeClr val="tx1"/>
              </a:solidFill>
              <a:effectLst>
                <a:innerShdw blurRad="63500" dist="50800" dir="13500000">
                  <a:prstClr val="black">
                    <a:alpha val="50000"/>
                  </a:prstClr>
                </a:innerShdw>
              </a:effectLst>
              <a:cs typeface="Times New Roman" pitchFamily="18" charset="0"/>
            </a:endParaRPr>
          </a:p>
          <a:p>
            <a:pPr algn="ctr"/>
            <a:r>
              <a:rPr lang="pl-PL" sz="1200" b="1" dirty="0" smtClean="0">
                <a:ln w="10541" cmpd="sng">
                  <a:noFill/>
                  <a:prstDash val="solid"/>
                </a:ln>
                <a:solidFill>
                  <a:srgbClr val="0070C0"/>
                </a:solidFill>
                <a:effectLst>
                  <a:innerShdw blurRad="63500" dist="50800" dir="13500000">
                    <a:prstClr val="black">
                      <a:alpha val="50000"/>
                    </a:prstClr>
                  </a:innerShdw>
                </a:effectLst>
                <a:cs typeface="Times New Roman" pitchFamily="18" charset="0"/>
              </a:rPr>
              <a:t>www.dip.dolnyslask.pl</a:t>
            </a:r>
          </a:p>
          <a:p>
            <a:pPr algn="ctr"/>
            <a:endParaRPr lang="pl-PL" sz="1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pl-PL" sz="1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Prostokąt 6"/>
          <p:cNvSpPr/>
          <p:nvPr/>
        </p:nvSpPr>
        <p:spPr>
          <a:xfrm>
            <a:off x="686971" y="2330681"/>
            <a:ext cx="2515945" cy="369332"/>
          </a:xfrm>
          <a:prstGeom prst="rect">
            <a:avLst/>
          </a:prstGeom>
        </p:spPr>
        <p:txBody>
          <a:bodyPr wrap="none">
            <a:spAutoFit/>
          </a:bodyPr>
          <a:lstStyle/>
          <a:p>
            <a:r>
              <a:rPr lang="pl-PL" dirty="0" smtClean="0"/>
              <a:t>Zapraszamy do kontaktu:</a:t>
            </a:r>
            <a:endParaRPr lang="pl-PL" dirty="0"/>
          </a:p>
        </p:txBody>
      </p:sp>
      <p:sp>
        <p:nvSpPr>
          <p:cNvPr id="8" name="pole tekstowe 7"/>
          <p:cNvSpPr txBox="1"/>
          <p:nvPr/>
        </p:nvSpPr>
        <p:spPr>
          <a:xfrm>
            <a:off x="521847" y="1449758"/>
            <a:ext cx="7920880" cy="461665"/>
          </a:xfrm>
          <a:prstGeom prst="rect">
            <a:avLst/>
          </a:prstGeom>
          <a:noFill/>
        </p:spPr>
        <p:txBody>
          <a:bodyPr wrap="square" rtlCol="0">
            <a:spAutoFit/>
          </a:bodyPr>
          <a:lstStyle/>
          <a:p>
            <a:pPr algn="ctr"/>
            <a:r>
              <a:rPr lang="pl-PL" sz="2400" b="1" dirty="0">
                <a:ea typeface="Calibri" panose="020F0502020204030204" pitchFamily="34" charset="0"/>
              </a:rPr>
              <a:t>Dziękuję za </a:t>
            </a:r>
            <a:r>
              <a:rPr lang="pl-PL" sz="2400" b="1" dirty="0" smtClean="0">
                <a:ea typeface="Calibri" panose="020F0502020204030204" pitchFamily="34" charset="0"/>
              </a:rPr>
              <a:t>uwagę</a:t>
            </a:r>
          </a:p>
        </p:txBody>
      </p:sp>
    </p:spTree>
    <p:extLst>
      <p:ext uri="{BB962C8B-B14F-4D97-AF65-F5344CB8AC3E}">
        <p14:creationId xmlns:p14="http://schemas.microsoft.com/office/powerpoint/2010/main" val="3440349847"/>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6" name="Prostokąt 5"/>
          <p:cNvSpPr/>
          <p:nvPr/>
        </p:nvSpPr>
        <p:spPr>
          <a:xfrm>
            <a:off x="179512" y="980728"/>
            <a:ext cx="8856984" cy="5847755"/>
          </a:xfrm>
          <a:prstGeom prst="rect">
            <a:avLst/>
          </a:prstGeom>
        </p:spPr>
        <p:txBody>
          <a:bodyPr wrap="square">
            <a:spAutoFit/>
          </a:bodyPr>
          <a:lstStyle/>
          <a:p>
            <a:endParaRPr lang="pl-PL" sz="1400" b="1" dirty="0" smtClean="0"/>
          </a:p>
          <a:p>
            <a:pPr algn="ctr"/>
            <a:r>
              <a:rPr lang="pl-PL" b="1" dirty="0" smtClean="0">
                <a:solidFill>
                  <a:srgbClr val="0070C0"/>
                </a:solidFill>
              </a:rPr>
              <a:t>DOLNOŚLĄSKA INSTYTUCJA POŚREDNICZĄCA</a:t>
            </a:r>
            <a:r>
              <a:rPr lang="pl-PL" sz="1400" b="1" dirty="0" smtClean="0"/>
              <a:t>,</a:t>
            </a:r>
            <a:endParaRPr lang="pl-PL" sz="1400" dirty="0" smtClean="0"/>
          </a:p>
          <a:p>
            <a:pPr algn="ctr"/>
            <a:endParaRPr lang="pl-PL" sz="1400" b="1" dirty="0" smtClean="0"/>
          </a:p>
          <a:p>
            <a:pPr algn="ctr"/>
            <a:r>
              <a:rPr lang="pl-PL" sz="1400" b="1" dirty="0" smtClean="0"/>
              <a:t>której ZARZĄD WOJEWÓDZTWA DOLNOŚLĄSKIEGO 22 maja 2015r. powierzył zadania w ramach</a:t>
            </a:r>
            <a:endParaRPr lang="pl-PL" sz="1400" dirty="0" smtClean="0"/>
          </a:p>
          <a:p>
            <a:pPr algn="ctr"/>
            <a:r>
              <a:rPr lang="pl-PL" sz="1400" b="1" dirty="0" smtClean="0"/>
              <a:t>Regionalnego Programu Operacyjnego Województwa Dolnośląskiego 2014-2020</a:t>
            </a:r>
            <a:r>
              <a:rPr lang="pl-PL" sz="1400" dirty="0" smtClean="0"/>
              <a:t> </a:t>
            </a:r>
            <a:r>
              <a:rPr lang="pl-PL" sz="1400" b="1" dirty="0" smtClean="0"/>
              <a:t>ogłasza nabór wniosków o dofinansowanie realizacji projektów</a:t>
            </a:r>
            <a:r>
              <a:rPr lang="pl-PL" sz="1400" dirty="0" smtClean="0"/>
              <a:t> </a:t>
            </a:r>
            <a:r>
              <a:rPr lang="pl-PL" sz="1400" b="1" dirty="0" smtClean="0"/>
              <a:t>ze środków Europejskiego Funduszu Rozwoju Regionalnego w ramach</a:t>
            </a:r>
            <a:endParaRPr lang="pl-PL" sz="1400" dirty="0" smtClean="0"/>
          </a:p>
          <a:p>
            <a:endParaRPr lang="pl-PL" sz="1400" b="1" dirty="0" smtClean="0"/>
          </a:p>
          <a:p>
            <a:pPr algn="ctr"/>
            <a:r>
              <a:rPr lang="pl-PL" sz="1600" b="1" dirty="0" smtClean="0"/>
              <a:t>RPDS.01.05.01-IP.01-02-264/17</a:t>
            </a:r>
            <a:endParaRPr lang="pl-PL" sz="1600" dirty="0" smtClean="0"/>
          </a:p>
          <a:p>
            <a:pPr algn="ctr"/>
            <a:endParaRPr lang="pl-PL" sz="1600" b="1" dirty="0" smtClean="0"/>
          </a:p>
          <a:p>
            <a:pPr algn="ctr"/>
            <a:r>
              <a:rPr lang="pl-PL" sz="1600" u="sng" dirty="0" smtClean="0"/>
              <a:t>Oś priorytetowa 1</a:t>
            </a:r>
          </a:p>
          <a:p>
            <a:pPr algn="ctr"/>
            <a:r>
              <a:rPr lang="pl-PL" sz="1600" dirty="0" smtClean="0"/>
              <a:t> Przedsiębiorstwa i innowacje</a:t>
            </a:r>
          </a:p>
          <a:p>
            <a:pPr algn="ctr"/>
            <a:r>
              <a:rPr lang="pl-PL" sz="1600" u="sng" dirty="0" smtClean="0"/>
              <a:t>Działanie 1.5</a:t>
            </a:r>
          </a:p>
          <a:p>
            <a:pPr algn="ctr"/>
            <a:r>
              <a:rPr lang="pl-PL" sz="1600" dirty="0" smtClean="0"/>
              <a:t>„Rozwój produktów i usług w MŚP”</a:t>
            </a:r>
          </a:p>
          <a:p>
            <a:pPr algn="ctr"/>
            <a:r>
              <a:rPr lang="pl-PL" sz="1600" u="sng" dirty="0" err="1" smtClean="0"/>
              <a:t>Poddziałanie</a:t>
            </a:r>
            <a:r>
              <a:rPr lang="pl-PL" sz="1600" u="sng" dirty="0" smtClean="0"/>
              <a:t> 1.5.1</a:t>
            </a:r>
          </a:p>
          <a:p>
            <a:pPr algn="ctr"/>
            <a:r>
              <a:rPr lang="pl-PL" sz="1600" dirty="0" smtClean="0"/>
              <a:t>„Rozwój produktów i usług w MŚP – konkurs horyzontalny”</a:t>
            </a:r>
          </a:p>
          <a:p>
            <a:pPr algn="ctr"/>
            <a:endParaRPr lang="pl-PL" sz="1600" dirty="0" smtClean="0"/>
          </a:p>
          <a:p>
            <a:pPr algn="ctr"/>
            <a:r>
              <a:rPr lang="pl-PL" sz="1600" u="sng" dirty="0" smtClean="0"/>
              <a:t>Schemat 1.5 A</a:t>
            </a:r>
            <a:r>
              <a:rPr lang="pl-PL" sz="1600" dirty="0" smtClean="0"/>
              <a:t> </a:t>
            </a:r>
          </a:p>
          <a:p>
            <a:pPr algn="ctr"/>
            <a:r>
              <a:rPr lang="pl-PL" sz="1600" dirty="0" smtClean="0"/>
              <a:t>Wsparcie innowacyjności produktowej i procesowej MŚP</a:t>
            </a:r>
          </a:p>
          <a:p>
            <a:pPr algn="ctr"/>
            <a:r>
              <a:rPr lang="pl-PL" sz="1600" dirty="0" smtClean="0"/>
              <a:t>- unowocześnienie/ zmiana rozwiązań produkcyjnych i procesowych </a:t>
            </a:r>
          </a:p>
          <a:p>
            <a:pPr algn="ctr"/>
            <a:r>
              <a:rPr lang="pl-PL" sz="1600" dirty="0" smtClean="0"/>
              <a:t>lub sposobu świadczenia usług stosowanych w rzemiośle.</a:t>
            </a:r>
          </a:p>
          <a:p>
            <a:pPr algn="ctr"/>
            <a:endParaRPr lang="pl-PL" sz="1000" b="1" u="sng" dirty="0" smtClean="0"/>
          </a:p>
          <a:p>
            <a:pPr algn="ctr"/>
            <a:r>
              <a:rPr lang="pl-PL" sz="1600" b="1" u="sng" dirty="0" err="1" smtClean="0"/>
              <a:t>Mikroprzedsiębiorstwa</a:t>
            </a:r>
            <a:r>
              <a:rPr lang="pl-PL" sz="1600" b="1" u="sng" dirty="0" smtClean="0"/>
              <a:t> – rzemieślnicy</a:t>
            </a:r>
          </a:p>
          <a:p>
            <a:pPr algn="ctr"/>
            <a:endParaRPr lang="pl-PL" dirty="0" smtClean="0">
              <a:hlinkClick r:id="rId5"/>
            </a:endParaRPr>
          </a:p>
          <a:p>
            <a:r>
              <a:rPr lang="pl-PL" sz="1000" dirty="0" smtClean="0">
                <a:hlinkClick r:id="rId5"/>
              </a:rPr>
              <a:t>http://dip.dolnyslask.pl/skorzystaj/zobacz-ogloszenia-i-wyniki-naborow-wnioskow/745-1-5-1-a-wsparcie-innowacyjnosci-produktowej-i-procesowej-msp-konkurs-horyzontalny-msp-rzemieslnicy.html</a:t>
            </a:r>
            <a:endParaRPr lang="pl-PL" sz="1000" dirty="0" smtClean="0"/>
          </a:p>
        </p:txBody>
      </p:sp>
    </p:spTree>
    <p:extLst>
      <p:ext uri="{BB962C8B-B14F-4D97-AF65-F5344CB8AC3E}">
        <p14:creationId xmlns:p14="http://schemas.microsoft.com/office/powerpoint/2010/main" val="315254946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3" name="Prostokąt 2"/>
          <p:cNvSpPr/>
          <p:nvPr/>
        </p:nvSpPr>
        <p:spPr>
          <a:xfrm>
            <a:off x="611560" y="980728"/>
            <a:ext cx="7848872" cy="1200329"/>
          </a:xfrm>
          <a:prstGeom prst="rect">
            <a:avLst/>
          </a:prstGeom>
        </p:spPr>
        <p:txBody>
          <a:bodyPr wrap="square">
            <a:spAutoFit/>
          </a:bodyPr>
          <a:lstStyle/>
          <a:p>
            <a:pPr algn="ctr"/>
            <a:r>
              <a:rPr lang="pl-PL" b="1" dirty="0" smtClean="0">
                <a:solidFill>
                  <a:srgbClr val="0070C0"/>
                </a:solidFill>
              </a:rPr>
              <a:t>Oś priorytetowa 1</a:t>
            </a:r>
          </a:p>
          <a:p>
            <a:r>
              <a:rPr lang="pl-PL" b="1" dirty="0" smtClean="0">
                <a:solidFill>
                  <a:srgbClr val="FF0000"/>
                </a:solidFill>
                <a:cs typeface="Arial" pitchFamily="34" charset="0"/>
              </a:rPr>
              <a:t>Schemat 1.5 A </a:t>
            </a:r>
            <a:r>
              <a:rPr lang="pl-PL" b="1" dirty="0" smtClean="0">
                <a:solidFill>
                  <a:srgbClr val="0070C0"/>
                </a:solidFill>
              </a:rPr>
              <a:t>Wsparcie innowacyjności produktowej i procesowej MŚP</a:t>
            </a:r>
            <a:endParaRPr lang="pl-PL" dirty="0" smtClean="0">
              <a:solidFill>
                <a:srgbClr val="0070C0"/>
              </a:solidFill>
            </a:endParaRPr>
          </a:p>
          <a:p>
            <a:r>
              <a:rPr lang="pl-PL" b="1" dirty="0" smtClean="0">
                <a:solidFill>
                  <a:srgbClr val="0070C0"/>
                </a:solidFill>
              </a:rPr>
              <a:t>- unowocześnienie/ zmiana rozwiązań produkcyjnych i procesowych lub sposobu świadczenia usług stosowanych w rzemiośle</a:t>
            </a:r>
            <a:r>
              <a:rPr lang="pl-PL" b="1" dirty="0" smtClean="0"/>
              <a:t>.</a:t>
            </a:r>
            <a:endParaRPr lang="pl-PL" dirty="0" smtClean="0">
              <a:solidFill>
                <a:srgbClr val="0070C0"/>
              </a:solidFill>
            </a:endParaRPr>
          </a:p>
        </p:txBody>
      </p:sp>
      <p:sp>
        <p:nvSpPr>
          <p:cNvPr id="6" name="Prostokąt 5"/>
          <p:cNvSpPr/>
          <p:nvPr/>
        </p:nvSpPr>
        <p:spPr>
          <a:xfrm>
            <a:off x="179512" y="2348880"/>
            <a:ext cx="8856476" cy="3754874"/>
          </a:xfrm>
          <a:prstGeom prst="rect">
            <a:avLst/>
          </a:prstGeom>
        </p:spPr>
        <p:txBody>
          <a:bodyPr wrap="square">
            <a:spAutoFit/>
          </a:bodyPr>
          <a:lstStyle/>
          <a:p>
            <a:r>
              <a:rPr lang="pl-PL" sz="1400" b="1" dirty="0" smtClean="0"/>
              <a:t>O dofinansowanie w ramach konkursu mogą ubiegać się </a:t>
            </a:r>
            <a:r>
              <a:rPr lang="pl-PL" sz="1400" b="1" dirty="0" err="1" smtClean="0"/>
              <a:t>mikroprzedsiębiorcy</a:t>
            </a:r>
            <a:r>
              <a:rPr lang="pl-PL" sz="1400" b="1" dirty="0" smtClean="0"/>
              <a:t> - rzemieślnicy. </a:t>
            </a:r>
          </a:p>
          <a:p>
            <a:endParaRPr lang="pl-PL" sz="1400" dirty="0" smtClean="0"/>
          </a:p>
          <a:p>
            <a:pPr algn="just"/>
            <a:r>
              <a:rPr lang="pl-PL" sz="1400" dirty="0" smtClean="0"/>
              <a:t>W kategorii MŚP </a:t>
            </a:r>
            <a:r>
              <a:rPr lang="pl-PL" sz="1400" dirty="0" err="1" smtClean="0"/>
              <a:t>mikroprzedsiębiorstwo</a:t>
            </a:r>
            <a:r>
              <a:rPr lang="pl-PL" sz="1400" dirty="0" smtClean="0"/>
              <a:t> definiuje się jako przedsiębiorstwo, które </a:t>
            </a:r>
            <a:r>
              <a:rPr lang="pl-PL" sz="1400" u="sng" dirty="0" smtClean="0"/>
              <a:t>zatrudnia mniej niż 10 pracowników </a:t>
            </a:r>
            <a:br>
              <a:rPr lang="pl-PL" sz="1400" u="sng" dirty="0" smtClean="0"/>
            </a:br>
            <a:r>
              <a:rPr lang="pl-PL" sz="1400" u="sng" dirty="0" smtClean="0"/>
              <a:t>i którego roczny obrót lub roczna suma bilansowa nie przekracza 2 milionów EUR</a:t>
            </a:r>
            <a:r>
              <a:rPr lang="pl-PL" sz="1400" dirty="0" smtClean="0"/>
              <a:t>. Przy określeniu wielkości przedsiębiorstwa należy wziąć pod uwagę także przedsiębiorstwa partnerskie oraz powiązane. </a:t>
            </a:r>
          </a:p>
          <a:p>
            <a:endParaRPr lang="pl-PL" sz="1400" dirty="0" smtClean="0"/>
          </a:p>
          <a:p>
            <a:pPr algn="just"/>
            <a:r>
              <a:rPr lang="pl-PL" sz="1400" dirty="0" smtClean="0"/>
              <a:t>Status przedsiębiorstwa badany jest podczas oceny projektu oraz poddawany jest ponownej weryfikacji przed podpisaniem umowy o dofinansowanie. Ze względu na typ beneficjenta, </a:t>
            </a:r>
            <a:r>
              <a:rPr lang="pl-PL" sz="1400" u="sng" dirty="0" smtClean="0"/>
              <a:t>w ramach tego konkursu aplikować mogą </a:t>
            </a:r>
            <a:br>
              <a:rPr lang="pl-PL" sz="1400" u="sng" dirty="0" smtClean="0"/>
            </a:br>
            <a:r>
              <a:rPr lang="pl-PL" sz="1400" b="1" u="sng" dirty="0" smtClean="0"/>
              <a:t>mikro przedsiębiorcy - osoby fizyczne prowadzące działalność gospodarczą</a:t>
            </a:r>
            <a:r>
              <a:rPr lang="pl-PL" sz="1400" u="sng" dirty="0"/>
              <a:t> </a:t>
            </a:r>
            <a:r>
              <a:rPr lang="pl-PL" sz="1400" u="sng" dirty="0" smtClean="0"/>
              <a:t>na podstawie wpisu do Centralnej Ewidencji i Informacji o Działalności Gospodarczej (</a:t>
            </a:r>
            <a:r>
              <a:rPr lang="pl-PL" sz="1400" b="1" u="sng" dirty="0" smtClean="0"/>
              <a:t>CEIDG</a:t>
            </a:r>
            <a:r>
              <a:rPr lang="pl-PL" sz="1400" u="sng" dirty="0" smtClean="0"/>
              <a:t>)</a:t>
            </a:r>
            <a:r>
              <a:rPr lang="pl-PL" sz="1400" dirty="0" smtClean="0"/>
              <a:t>, w tym </a:t>
            </a:r>
            <a:r>
              <a:rPr lang="pl-PL" sz="1400" b="1" u="sng" dirty="0" smtClean="0"/>
              <a:t>wspólnicy spółki cywilnej</a:t>
            </a:r>
            <a:r>
              <a:rPr lang="pl-PL" sz="1400" dirty="0" smtClean="0"/>
              <a:t> oraz dodatkowo spełniające kryteria zawarte w Załączniku I do rozporządzenia Komisji (UE) nr 651/2014 z dn. 17 czerwca 2014. uznające niektóre rodzaje pomocy za zgodne z rynkiem wewnętrznym w zastosowaniu art. 107 i 108 Traktatu [GBER]. </a:t>
            </a:r>
          </a:p>
          <a:p>
            <a:endParaRPr lang="pl-PL" sz="1400" b="1" dirty="0" smtClean="0"/>
          </a:p>
          <a:p>
            <a:r>
              <a:rPr lang="pl-PL" sz="1400" b="1" dirty="0" smtClean="0"/>
              <a:t>Ww. osoby fizyczne, muszą być jednocześnie rzemieślnikami - zgodnie z USTAWĄ z dnia 22 marca 1989 r. o rzemiośle.</a:t>
            </a:r>
          </a:p>
          <a:p>
            <a:endParaRPr lang="pl-PL" sz="1400" dirty="0" smtClean="0"/>
          </a:p>
          <a:p>
            <a:r>
              <a:rPr lang="pl-PL" sz="1400" b="1" dirty="0" smtClean="0">
                <a:solidFill>
                  <a:srgbClr val="FF0000"/>
                </a:solidFill>
              </a:rPr>
              <a:t>Zakres projektu musi być powiązany z dziedziną rzemiosła, której dotyczy świadectwo kwalifikacji zawodowej aplikującego Wnioskodawcy (rzemieślnika). </a:t>
            </a:r>
          </a:p>
        </p:txBody>
      </p:sp>
    </p:spTree>
    <p:extLst>
      <p:ext uri="{BB962C8B-B14F-4D97-AF65-F5344CB8AC3E}">
        <p14:creationId xmlns:p14="http://schemas.microsoft.com/office/powerpoint/2010/main" val="315254946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3" name="Prostokąt 2"/>
          <p:cNvSpPr/>
          <p:nvPr/>
        </p:nvSpPr>
        <p:spPr>
          <a:xfrm>
            <a:off x="611560" y="980728"/>
            <a:ext cx="7848872" cy="646331"/>
          </a:xfrm>
          <a:prstGeom prst="rect">
            <a:avLst/>
          </a:prstGeom>
        </p:spPr>
        <p:txBody>
          <a:bodyPr wrap="square">
            <a:spAutoFit/>
          </a:bodyPr>
          <a:lstStyle/>
          <a:p>
            <a:pPr algn="ctr"/>
            <a:r>
              <a:rPr lang="pl-PL" b="1" dirty="0" smtClean="0">
                <a:solidFill>
                  <a:srgbClr val="0070C0"/>
                </a:solidFill>
              </a:rPr>
              <a:t>Oś priorytetowa 1</a:t>
            </a:r>
          </a:p>
          <a:p>
            <a:r>
              <a:rPr lang="pl-PL" b="1" dirty="0" smtClean="0">
                <a:solidFill>
                  <a:srgbClr val="FF0000"/>
                </a:solidFill>
                <a:cs typeface="Arial" pitchFamily="34" charset="0"/>
              </a:rPr>
              <a:t>Schemat 1.5 A </a:t>
            </a:r>
            <a:r>
              <a:rPr lang="pl-PL" b="1" dirty="0" smtClean="0">
                <a:solidFill>
                  <a:srgbClr val="0070C0"/>
                </a:solidFill>
              </a:rPr>
              <a:t>Wsparcie innowacyjności produktowej i procesowej MŚP</a:t>
            </a:r>
            <a:endParaRPr lang="pl-PL" dirty="0" smtClean="0">
              <a:solidFill>
                <a:srgbClr val="0070C0"/>
              </a:solidFill>
            </a:endParaRPr>
          </a:p>
        </p:txBody>
      </p:sp>
      <p:sp>
        <p:nvSpPr>
          <p:cNvPr id="6" name="Prostokąt 5"/>
          <p:cNvSpPr/>
          <p:nvPr/>
        </p:nvSpPr>
        <p:spPr>
          <a:xfrm>
            <a:off x="179512" y="1772816"/>
            <a:ext cx="8856476" cy="4893647"/>
          </a:xfrm>
          <a:prstGeom prst="rect">
            <a:avLst/>
          </a:prstGeom>
        </p:spPr>
        <p:txBody>
          <a:bodyPr wrap="square">
            <a:spAutoFit/>
          </a:bodyPr>
          <a:lstStyle/>
          <a:p>
            <a:r>
              <a:rPr lang="pl-PL" sz="1400" b="1" dirty="0" smtClean="0"/>
              <a:t>Za dowody kwalifikacji zawodowych rzemieślnika uznaje się:</a:t>
            </a:r>
          </a:p>
          <a:p>
            <a:endParaRPr lang="pl-PL" sz="1400" dirty="0" smtClean="0"/>
          </a:p>
          <a:p>
            <a:r>
              <a:rPr lang="pl-PL" sz="1400" b="1" dirty="0" smtClean="0"/>
              <a:t>1) </a:t>
            </a:r>
            <a:r>
              <a:rPr lang="pl-PL" sz="1400" dirty="0" smtClean="0"/>
              <a:t>dyplom lub świadectwo ukończenia wyższej lub </a:t>
            </a:r>
            <a:r>
              <a:rPr lang="pl-PL" sz="1400" dirty="0" err="1" smtClean="0"/>
              <a:t>ponadgimnazjalnej</a:t>
            </a:r>
            <a:r>
              <a:rPr lang="pl-PL" sz="1400" dirty="0" smtClean="0"/>
              <a:t> szkoły o </a:t>
            </a:r>
          </a:p>
          <a:p>
            <a:r>
              <a:rPr lang="pl-PL" sz="1400" dirty="0" smtClean="0"/>
              <a:t>profilu technicznym bądź artystycznym w zawodzie (kierunku) odpowiadającym </a:t>
            </a:r>
          </a:p>
          <a:p>
            <a:r>
              <a:rPr lang="pl-PL" sz="1400" dirty="0" smtClean="0"/>
              <a:t>dziedzinie wykonywanego rzemiosła;</a:t>
            </a:r>
          </a:p>
          <a:p>
            <a:r>
              <a:rPr lang="pl-PL" sz="1400" b="1" dirty="0" smtClean="0"/>
              <a:t>2) </a:t>
            </a:r>
            <a:r>
              <a:rPr lang="pl-PL" sz="1400" dirty="0" smtClean="0"/>
              <a:t>dyplom mistrza w zawodzie odpowiadającym danemu rodzajowi rzemiosła;</a:t>
            </a:r>
          </a:p>
          <a:p>
            <a:r>
              <a:rPr lang="pl-PL" sz="1400" b="1" dirty="0" smtClean="0"/>
              <a:t>3) </a:t>
            </a:r>
            <a:r>
              <a:rPr lang="pl-PL" sz="1400" dirty="0" smtClean="0"/>
              <a:t>świadectwo czeladnicze albo tytuł robotnika wykwalifikowanego w zawodzie </a:t>
            </a:r>
          </a:p>
          <a:p>
            <a:r>
              <a:rPr lang="pl-PL" sz="1400" dirty="0" smtClean="0"/>
              <a:t>odpowiadającym danemu rodzajowi rzemiosła;</a:t>
            </a:r>
          </a:p>
          <a:p>
            <a:r>
              <a:rPr lang="pl-PL" sz="1400" b="1" dirty="0" smtClean="0"/>
              <a:t>4) </a:t>
            </a:r>
            <a:r>
              <a:rPr lang="pl-PL" sz="1400" dirty="0" smtClean="0"/>
              <a:t>zaświadczenie potwierdzające posiadanie wybranych kwalifikacji zawodowych </a:t>
            </a:r>
            <a:br>
              <a:rPr lang="pl-PL" sz="1400" dirty="0" smtClean="0"/>
            </a:br>
            <a:r>
              <a:rPr lang="pl-PL" sz="1400" dirty="0" smtClean="0"/>
              <a:t>w zakresie zawodu odpowiadającego danemu rodzajowi rzemiosła.</a:t>
            </a:r>
          </a:p>
          <a:p>
            <a:endParaRPr lang="pl-PL" sz="1400" dirty="0" smtClean="0"/>
          </a:p>
          <a:p>
            <a:pPr algn="just"/>
            <a:r>
              <a:rPr lang="pl-PL" sz="1400" b="1" dirty="0" smtClean="0"/>
              <a:t>Do rzemiosła </a:t>
            </a:r>
            <a:r>
              <a:rPr lang="pl-PL" sz="1400" b="1" dirty="0" smtClean="0">
                <a:solidFill>
                  <a:srgbClr val="FF0000"/>
                </a:solidFill>
              </a:rPr>
              <a:t>nie zalicza </a:t>
            </a:r>
            <a:r>
              <a:rPr lang="pl-PL" sz="1400" dirty="0" smtClean="0"/>
              <a:t>się</a:t>
            </a:r>
            <a:r>
              <a:rPr lang="pl-PL" sz="1400" b="1" dirty="0" smtClean="0"/>
              <a:t> </a:t>
            </a:r>
            <a:r>
              <a:rPr lang="pl-PL" sz="1400" dirty="0" smtClean="0"/>
              <a:t>działalności </a:t>
            </a:r>
            <a:r>
              <a:rPr lang="pl-PL" sz="1400" u="sng" dirty="0" smtClean="0"/>
              <a:t>handlowej,</a:t>
            </a:r>
            <a:r>
              <a:rPr lang="pl-PL" sz="1400" dirty="0" smtClean="0"/>
              <a:t> usług </a:t>
            </a:r>
            <a:r>
              <a:rPr lang="pl-PL" sz="1400" u="sng" dirty="0" smtClean="0"/>
              <a:t>hotelarskich, </a:t>
            </a:r>
            <a:r>
              <a:rPr lang="pl-PL" sz="1400" dirty="0" smtClean="0"/>
              <a:t>działalności </a:t>
            </a:r>
            <a:r>
              <a:rPr lang="pl-PL" sz="1400" u="sng" dirty="0" smtClean="0"/>
              <a:t>transportowej</a:t>
            </a:r>
            <a:r>
              <a:rPr lang="pl-PL" sz="1400" dirty="0" smtClean="0"/>
              <a:t>, usług świadczonych w wykonywaniu </a:t>
            </a:r>
            <a:r>
              <a:rPr lang="pl-PL" sz="1400" u="sng" dirty="0" smtClean="0"/>
              <a:t>wolnych zawodów</a:t>
            </a:r>
            <a:r>
              <a:rPr lang="pl-PL" sz="1400" dirty="0" smtClean="0"/>
              <a:t>, usług </a:t>
            </a:r>
            <a:r>
              <a:rPr lang="pl-PL" sz="1400" u="sng" dirty="0" smtClean="0"/>
              <a:t>leczniczych</a:t>
            </a:r>
            <a:r>
              <a:rPr lang="pl-PL" sz="1400" dirty="0" smtClean="0"/>
              <a:t> oraz działalności </a:t>
            </a:r>
            <a:r>
              <a:rPr lang="pl-PL" sz="1400" u="sng" dirty="0" smtClean="0"/>
              <a:t>wytwórczej</a:t>
            </a:r>
            <a:r>
              <a:rPr lang="pl-PL" sz="1400" dirty="0" smtClean="0"/>
              <a:t> i usługowej </a:t>
            </a:r>
            <a:r>
              <a:rPr lang="pl-PL" sz="1400" u="sng" dirty="0" smtClean="0"/>
              <a:t>artystów plastyków </a:t>
            </a:r>
            <a:r>
              <a:rPr lang="pl-PL" sz="1400" dirty="0" smtClean="0"/>
              <a:t/>
            </a:r>
            <a:br>
              <a:rPr lang="pl-PL" sz="1400" dirty="0" smtClean="0"/>
            </a:br>
            <a:r>
              <a:rPr lang="pl-PL" sz="1400" dirty="0" smtClean="0"/>
              <a:t>i </a:t>
            </a:r>
            <a:r>
              <a:rPr lang="pl-PL" sz="1400" u="sng" dirty="0" smtClean="0"/>
              <a:t>fotografików</a:t>
            </a:r>
            <a:r>
              <a:rPr lang="pl-PL" sz="1400" dirty="0" smtClean="0"/>
              <a:t>.</a:t>
            </a:r>
          </a:p>
          <a:p>
            <a:endParaRPr lang="pl-PL" sz="1400" dirty="0" smtClean="0"/>
          </a:p>
          <a:p>
            <a:r>
              <a:rPr lang="pl-PL" sz="1400" u="sng" dirty="0" smtClean="0"/>
              <a:t>Zestawienie „wolnych zawodów” na potrzeby konkursu:</a:t>
            </a:r>
          </a:p>
          <a:p>
            <a:endParaRPr lang="pl-PL" sz="400" u="sng" dirty="0" smtClean="0"/>
          </a:p>
          <a:p>
            <a:r>
              <a:rPr lang="pl-PL" sz="1400" dirty="0" smtClean="0"/>
              <a:t>•adwokat, • aptekarz,• architekt,• biegły rewident, • broker ubezpieczeniowy,• doradca inwestycyjny • doradca podatkowy, • inżynier budownictwa, • komornik, • kurator sądowy, •księgowy, • lekarz,• </a:t>
            </a:r>
            <a:r>
              <a:rPr lang="pl-PL" sz="1400" dirty="0" err="1" smtClean="0"/>
              <a:t>lekarz</a:t>
            </a:r>
            <a:r>
              <a:rPr lang="pl-PL" sz="1400" dirty="0" smtClean="0"/>
              <a:t> dentysta,</a:t>
            </a:r>
          </a:p>
          <a:p>
            <a:r>
              <a:rPr lang="pl-PL" sz="1400" dirty="0" smtClean="0"/>
              <a:t>• lekarz weterynarii,• psycholog,• fizjoterapeuta, • technik dentystyczny,• diagnosta laboratoryjny,• felczer,</a:t>
            </a:r>
          </a:p>
          <a:p>
            <a:r>
              <a:rPr lang="pl-PL" sz="1400" dirty="0" smtClean="0"/>
              <a:t>• makler papierów wartościowych,• notariusz,• pielęgniarka, położna,• radca prawny,• rzecznik patentowy,</a:t>
            </a:r>
          </a:p>
          <a:p>
            <a:r>
              <a:rPr lang="pl-PL" sz="1400" dirty="0" smtClean="0"/>
              <a:t>• rzeczoznawca majątkowy,• tłumacz przysięgły,• syndyk, </a:t>
            </a:r>
          </a:p>
          <a:p>
            <a:r>
              <a:rPr lang="pl-PL" sz="1400" dirty="0" smtClean="0"/>
              <a:t>• nauczyciel w zakresie świadczenia usług edukacyjnych polegających na udzielaniu lekcji na godziny.</a:t>
            </a:r>
          </a:p>
        </p:txBody>
      </p:sp>
    </p:spTree>
    <p:extLst>
      <p:ext uri="{BB962C8B-B14F-4D97-AF65-F5344CB8AC3E}">
        <p14:creationId xmlns:p14="http://schemas.microsoft.com/office/powerpoint/2010/main" val="3152549462"/>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4" name="Obraz 23"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27" name="Prostokąt 26"/>
          <p:cNvSpPr/>
          <p:nvPr/>
        </p:nvSpPr>
        <p:spPr>
          <a:xfrm>
            <a:off x="4445492" y="1268760"/>
            <a:ext cx="268022" cy="400110"/>
          </a:xfrm>
          <a:prstGeom prst="rect">
            <a:avLst/>
          </a:prstGeom>
          <a:noFill/>
        </p:spPr>
        <p:txBody>
          <a:bodyPr wrap="none" lIns="91440" tIns="45720" rIns="91440" bIns="45720">
            <a:spAutoFit/>
          </a:bodyPr>
          <a:lstStyle/>
          <a:p>
            <a:pPr algn="ctr"/>
            <a:r>
              <a:rPr lang="pl-PL" sz="2000" b="1" spc="100" dirty="0" smtClean="0">
                <a:ln w="18000">
                  <a:solidFill>
                    <a:schemeClr val="accent1">
                      <a:satMod val="200000"/>
                      <a:tint val="72000"/>
                    </a:schemeClr>
                  </a:solidFill>
                  <a:prstDash val="solid"/>
                </a:ln>
                <a:solidFill>
                  <a:schemeClr val="accent1">
                    <a:lumMod val="75000"/>
                  </a:schemeClr>
                </a:solidFill>
                <a:latin typeface="Arial" pitchFamily="34" charset="0"/>
                <a:cs typeface="Arial" pitchFamily="34" charset="0"/>
              </a:rPr>
              <a:t> </a:t>
            </a:r>
            <a:endParaRPr lang="pl-PL" sz="2000" b="1" dirty="0">
              <a:ln w="10541" cmpd="sng">
                <a:noFill/>
                <a:prstDash val="solid"/>
              </a:ln>
              <a:solidFill>
                <a:schemeClr val="accent1">
                  <a:lumMod val="75000"/>
                </a:schemeClr>
              </a:solidFill>
              <a:latin typeface="Arial" pitchFamily="34" charset="0"/>
              <a:cs typeface="Arial" pitchFamily="34" charset="0"/>
            </a:endParaRPr>
          </a:p>
        </p:txBody>
      </p:sp>
      <p:sp>
        <p:nvSpPr>
          <p:cNvPr id="42" name="Prostokąt 41"/>
          <p:cNvSpPr/>
          <p:nvPr/>
        </p:nvSpPr>
        <p:spPr>
          <a:xfrm>
            <a:off x="1331640" y="1052736"/>
            <a:ext cx="7020768" cy="369332"/>
          </a:xfrm>
          <a:prstGeom prst="rect">
            <a:avLst/>
          </a:prstGeom>
          <a:noFill/>
        </p:spPr>
        <p:txBody>
          <a:bodyPr wrap="none" lIns="91440" tIns="45720" rIns="91440" bIns="45720">
            <a:spAutoFit/>
          </a:bodyPr>
          <a:lstStyle/>
          <a:p>
            <a:r>
              <a:rPr lang="pl-PL" b="1" dirty="0" smtClean="0">
                <a:solidFill>
                  <a:srgbClr val="FF0000"/>
                </a:solidFill>
                <a:cs typeface="Arial" pitchFamily="34" charset="0"/>
              </a:rPr>
              <a:t>Schemat 1.5 A </a:t>
            </a:r>
            <a:r>
              <a:rPr lang="pl-PL" b="1" dirty="0" smtClean="0">
                <a:solidFill>
                  <a:srgbClr val="0070C0"/>
                </a:solidFill>
              </a:rPr>
              <a:t>Wsparcie innowacyjności produktowej i procesowej MŚP</a:t>
            </a:r>
            <a:endParaRPr lang="pl-PL" dirty="0" smtClean="0">
              <a:solidFill>
                <a:srgbClr val="0070C0"/>
              </a:solidFill>
            </a:endParaRPr>
          </a:p>
        </p:txBody>
      </p:sp>
      <p:sp>
        <p:nvSpPr>
          <p:cNvPr id="5" name="Prostokąt 4"/>
          <p:cNvSpPr/>
          <p:nvPr/>
        </p:nvSpPr>
        <p:spPr>
          <a:xfrm>
            <a:off x="251520" y="4941167"/>
            <a:ext cx="8712968" cy="1815882"/>
          </a:xfrm>
          <a:prstGeom prst="rect">
            <a:avLst/>
          </a:prstGeom>
        </p:spPr>
        <p:txBody>
          <a:bodyPr wrap="square">
            <a:spAutoFit/>
          </a:bodyPr>
          <a:lstStyle/>
          <a:p>
            <a:pPr algn="ctr"/>
            <a:r>
              <a:rPr lang="pl-PL" sz="1400" b="1" dirty="0">
                <a:solidFill>
                  <a:srgbClr val="00B050"/>
                </a:solidFill>
              </a:rPr>
              <a:t>Rozpoczęcie prac może nastąpić </a:t>
            </a:r>
            <a:r>
              <a:rPr lang="pl-PL" sz="1400" b="1" u="sng" dirty="0">
                <a:solidFill>
                  <a:srgbClr val="00B050"/>
                </a:solidFill>
              </a:rPr>
              <a:t>najwcześniej po złożeniu wniosku o dofinansowanie</a:t>
            </a:r>
            <a:r>
              <a:rPr lang="pl-PL" sz="1400" dirty="0"/>
              <a:t>.</a:t>
            </a:r>
          </a:p>
          <a:p>
            <a:endParaRPr lang="pl-PL" sz="1400" dirty="0" smtClean="0"/>
          </a:p>
          <a:p>
            <a:pPr algn="just"/>
            <a:r>
              <a:rPr lang="pl-PL" sz="1400" b="1" dirty="0" smtClean="0"/>
              <a:t>Maksymalny okres realizacji projektu nie przekracza </a:t>
            </a:r>
            <a:r>
              <a:rPr lang="pl-PL" sz="1400" b="1" dirty="0" smtClean="0">
                <a:solidFill>
                  <a:srgbClr val="FF0000"/>
                </a:solidFill>
              </a:rPr>
              <a:t>18 miesięcy </a:t>
            </a:r>
            <a:r>
              <a:rPr lang="pl-PL" sz="1400" dirty="0" smtClean="0"/>
              <a:t>od udzielenia informacji  Beneficjentowi o wyborze projektu do dofinansowania, tj. upublicznieniu informacji o projektach wybranych do dofinansowania zamieszczonej na stronie internetowej DIP oraz na portalu Funduszy Europejskich. </a:t>
            </a:r>
          </a:p>
          <a:p>
            <a:endParaRPr lang="pl-PL" sz="1400" dirty="0" smtClean="0"/>
          </a:p>
          <a:p>
            <a:r>
              <a:rPr lang="pl-PL" sz="1400" dirty="0" smtClean="0"/>
              <a:t>Wniosek </a:t>
            </a:r>
            <a:r>
              <a:rPr lang="pl-PL" sz="1400" dirty="0"/>
              <a:t>Beneficjenta o płatność końcową musi zostać złożony </a:t>
            </a:r>
            <a:r>
              <a:rPr lang="pl-PL" sz="1400" dirty="0" smtClean="0"/>
              <a:t>najpóźniej do </a:t>
            </a:r>
            <a:r>
              <a:rPr lang="pl-PL" sz="1400" b="1" dirty="0" smtClean="0">
                <a:solidFill>
                  <a:srgbClr val="FF0000"/>
                </a:solidFill>
              </a:rPr>
              <a:t>60 dni </a:t>
            </a:r>
            <a:r>
              <a:rPr lang="pl-PL" sz="1400" b="1" dirty="0" smtClean="0"/>
              <a:t>od daty zakończenia realizacji projektu, wskazanej w umowie o dofinansowanie</a:t>
            </a:r>
            <a:r>
              <a:rPr lang="pl-PL" sz="1400" dirty="0" smtClean="0"/>
              <a:t>.</a:t>
            </a:r>
            <a:endParaRPr lang="pl-PL" sz="1400" dirty="0"/>
          </a:p>
        </p:txBody>
      </p:sp>
      <p:sp>
        <p:nvSpPr>
          <p:cNvPr id="14" name="Prostokąt zaokrąglony 13"/>
          <p:cNvSpPr/>
          <p:nvPr/>
        </p:nvSpPr>
        <p:spPr>
          <a:xfrm>
            <a:off x="899592" y="3861048"/>
            <a:ext cx="7547355" cy="936104"/>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rostokąt 5"/>
          <p:cNvSpPr/>
          <p:nvPr/>
        </p:nvSpPr>
        <p:spPr>
          <a:xfrm>
            <a:off x="904663" y="3933055"/>
            <a:ext cx="7547355" cy="677108"/>
          </a:xfrm>
          <a:prstGeom prst="rect">
            <a:avLst/>
          </a:prstGeom>
        </p:spPr>
        <p:txBody>
          <a:bodyPr wrap="square">
            <a:spAutoFit/>
          </a:bodyPr>
          <a:lstStyle/>
          <a:p>
            <a:r>
              <a:rPr lang="pl-PL" sz="1400" dirty="0"/>
              <a:t>Poziom dofinansowania </a:t>
            </a:r>
            <a:r>
              <a:rPr lang="pl-PL" sz="1400" dirty="0" smtClean="0"/>
              <a:t>:</a:t>
            </a:r>
          </a:p>
          <a:p>
            <a:endParaRPr lang="pl-PL" sz="1000" dirty="0" smtClean="0"/>
          </a:p>
          <a:p>
            <a:pPr marL="285750" indent="-285750">
              <a:buFont typeface="Wingdings" pitchFamily="2" charset="2"/>
              <a:buChar char="ü"/>
            </a:pPr>
            <a:r>
              <a:rPr lang="pl-PL" sz="1400" b="1" dirty="0" smtClean="0"/>
              <a:t>do </a:t>
            </a:r>
            <a:r>
              <a:rPr lang="pl-PL" sz="1400" b="1" dirty="0"/>
              <a:t>8</a:t>
            </a:r>
            <a:r>
              <a:rPr lang="pl-PL" sz="1400" b="1" dirty="0" smtClean="0"/>
              <a:t>5</a:t>
            </a:r>
            <a:r>
              <a:rPr lang="pl-PL" sz="1400" b="1" dirty="0"/>
              <a:t>%</a:t>
            </a:r>
            <a:r>
              <a:rPr lang="pl-PL" sz="1400" dirty="0"/>
              <a:t> wydatków kwalifikujących się do objęcia </a:t>
            </a:r>
            <a:r>
              <a:rPr lang="pl-PL" sz="1400" dirty="0" smtClean="0"/>
              <a:t>wsparciem (pomoc de </a:t>
            </a:r>
            <a:r>
              <a:rPr lang="pl-PL" sz="1400" dirty="0" err="1" smtClean="0"/>
              <a:t>minimis</a:t>
            </a:r>
            <a:r>
              <a:rPr lang="pl-PL" sz="1400" dirty="0" smtClean="0"/>
              <a:t>).</a:t>
            </a:r>
          </a:p>
        </p:txBody>
      </p:sp>
      <p:sp>
        <p:nvSpPr>
          <p:cNvPr id="8" name="Prostokąt zaokrąglony 7"/>
          <p:cNvSpPr/>
          <p:nvPr/>
        </p:nvSpPr>
        <p:spPr>
          <a:xfrm>
            <a:off x="899592" y="2708920"/>
            <a:ext cx="7547355" cy="504055"/>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rostokąt 8"/>
          <p:cNvSpPr/>
          <p:nvPr/>
        </p:nvSpPr>
        <p:spPr>
          <a:xfrm>
            <a:off x="904663" y="2780927"/>
            <a:ext cx="7547355" cy="307777"/>
          </a:xfrm>
          <a:prstGeom prst="rect">
            <a:avLst/>
          </a:prstGeom>
        </p:spPr>
        <p:txBody>
          <a:bodyPr wrap="square">
            <a:spAutoFit/>
          </a:bodyPr>
          <a:lstStyle/>
          <a:p>
            <a:r>
              <a:rPr lang="pl-PL" sz="1400" dirty="0" smtClean="0"/>
              <a:t>Maksymalna wartość projektu:  </a:t>
            </a:r>
            <a:r>
              <a:rPr lang="pl-PL" sz="1400" b="1" dirty="0" smtClean="0"/>
              <a:t>50 tyś złotych</a:t>
            </a:r>
            <a:endParaRPr lang="pl-PL" sz="1400" dirty="0" smtClean="0"/>
          </a:p>
        </p:txBody>
      </p:sp>
      <p:sp>
        <p:nvSpPr>
          <p:cNvPr id="10" name="Prostokąt 9"/>
          <p:cNvSpPr/>
          <p:nvPr/>
        </p:nvSpPr>
        <p:spPr>
          <a:xfrm>
            <a:off x="2987824" y="1628800"/>
            <a:ext cx="2916324" cy="769441"/>
          </a:xfrm>
          <a:prstGeom prst="rect">
            <a:avLst/>
          </a:prstGeom>
        </p:spPr>
        <p:txBody>
          <a:bodyPr wrap="square">
            <a:spAutoFit/>
          </a:bodyPr>
          <a:lstStyle/>
          <a:p>
            <a:pPr algn="ctr"/>
            <a:r>
              <a:rPr lang="pl-PL" sz="1400" u="sng" dirty="0" smtClean="0"/>
              <a:t>Alokacja konkursu:</a:t>
            </a:r>
          </a:p>
          <a:p>
            <a:pPr algn="ctr"/>
            <a:r>
              <a:rPr lang="pl-PL" sz="1600" b="1" dirty="0"/>
              <a:t>478 </a:t>
            </a:r>
            <a:r>
              <a:rPr lang="pl-PL" sz="1600" b="1" dirty="0" smtClean="0"/>
              <a:t>927  EUR</a:t>
            </a:r>
          </a:p>
          <a:p>
            <a:pPr algn="ctr"/>
            <a:r>
              <a:rPr lang="pl-PL" sz="1400" dirty="0"/>
              <a:t>2 035 </a:t>
            </a:r>
            <a:r>
              <a:rPr lang="pl-PL" sz="1400" dirty="0" smtClean="0"/>
              <a:t>105 PLN </a:t>
            </a:r>
            <a:r>
              <a:rPr lang="pl-PL" sz="800" dirty="0" smtClean="0"/>
              <a:t>(28.07.2017r</a:t>
            </a:r>
            <a:r>
              <a:rPr lang="pl-PL" sz="800" dirty="0"/>
              <a:t>.)</a:t>
            </a:r>
            <a:endParaRPr lang="pl-PL" sz="800" b="1" dirty="0"/>
          </a:p>
        </p:txBody>
      </p:sp>
      <p:sp>
        <p:nvSpPr>
          <p:cNvPr id="11" name="Prostokąt zaokrąglony 10"/>
          <p:cNvSpPr/>
          <p:nvPr/>
        </p:nvSpPr>
        <p:spPr>
          <a:xfrm>
            <a:off x="2987824" y="1628800"/>
            <a:ext cx="2916324" cy="773412"/>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rostokąt 11"/>
          <p:cNvSpPr/>
          <p:nvPr/>
        </p:nvSpPr>
        <p:spPr>
          <a:xfrm>
            <a:off x="611560" y="3212976"/>
            <a:ext cx="8118648" cy="461665"/>
          </a:xfrm>
          <a:prstGeom prst="rect">
            <a:avLst/>
          </a:prstGeom>
        </p:spPr>
        <p:txBody>
          <a:bodyPr wrap="square">
            <a:spAutoFit/>
          </a:bodyPr>
          <a:lstStyle/>
          <a:p>
            <a:pPr algn="just">
              <a:buFont typeface="Arial" pitchFamily="34" charset="0"/>
              <a:buChar char="•"/>
            </a:pPr>
            <a:r>
              <a:rPr lang="pl-PL" sz="1200" dirty="0" smtClean="0"/>
              <a:t> Projekt współfinansowany z EFRR w ramach RPO WD 2014-2020 musi być realizowany w granicach administracyjnych województwa dolnośląskiego (poziom NUTS 2). </a:t>
            </a:r>
          </a:p>
        </p:txBody>
      </p:sp>
    </p:spTree>
    <p:extLst>
      <p:ext uri="{BB962C8B-B14F-4D97-AF65-F5344CB8AC3E}">
        <p14:creationId xmlns:p14="http://schemas.microsoft.com/office/powerpoint/2010/main" val="67160365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3" name="Prostokąt 2"/>
          <p:cNvSpPr/>
          <p:nvPr/>
        </p:nvSpPr>
        <p:spPr>
          <a:xfrm>
            <a:off x="971600" y="1124744"/>
            <a:ext cx="7416824" cy="369332"/>
          </a:xfrm>
          <a:prstGeom prst="rect">
            <a:avLst/>
          </a:prstGeom>
        </p:spPr>
        <p:txBody>
          <a:bodyPr wrap="square">
            <a:spAutoFit/>
          </a:bodyPr>
          <a:lstStyle/>
          <a:p>
            <a:r>
              <a:rPr lang="pl-PL" b="1" dirty="0" smtClean="0">
                <a:solidFill>
                  <a:srgbClr val="FF0000"/>
                </a:solidFill>
                <a:cs typeface="Arial" pitchFamily="34" charset="0"/>
              </a:rPr>
              <a:t>Schemat 1.5 A </a:t>
            </a:r>
            <a:r>
              <a:rPr lang="pl-PL" b="1" dirty="0" smtClean="0">
                <a:solidFill>
                  <a:srgbClr val="0070C0"/>
                </a:solidFill>
              </a:rPr>
              <a:t>Wsparcie innowacyjności produktowej i procesowej MŚP</a:t>
            </a:r>
            <a:endParaRPr lang="pl-PL" dirty="0" smtClean="0">
              <a:solidFill>
                <a:srgbClr val="0070C0"/>
              </a:solidFill>
            </a:endParaRPr>
          </a:p>
        </p:txBody>
      </p:sp>
      <p:sp>
        <p:nvSpPr>
          <p:cNvPr id="15" name="Prostokąt 14"/>
          <p:cNvSpPr/>
          <p:nvPr/>
        </p:nvSpPr>
        <p:spPr>
          <a:xfrm>
            <a:off x="0" y="1484784"/>
            <a:ext cx="9144000" cy="3970318"/>
          </a:xfrm>
          <a:prstGeom prst="rect">
            <a:avLst/>
          </a:prstGeom>
        </p:spPr>
        <p:txBody>
          <a:bodyPr wrap="square">
            <a:spAutoFit/>
          </a:bodyPr>
          <a:lstStyle/>
          <a:p>
            <a:pPr algn="just"/>
            <a:endParaRPr lang="pl-PL" sz="1400" dirty="0" smtClean="0"/>
          </a:p>
          <a:p>
            <a:pPr algn="just"/>
            <a:r>
              <a:rPr lang="pl-PL" sz="1400" dirty="0" smtClean="0"/>
              <a:t>W ramach schematu 1.5 A przewidziano dofinansowanie projektów inwestycyjnych w </a:t>
            </a:r>
            <a:r>
              <a:rPr lang="pl-PL" sz="1400" u="sng" dirty="0" smtClean="0"/>
              <a:t>rzeczowe aktywa trwałe lub wartości niematerialne i prawne</a:t>
            </a:r>
            <a:r>
              <a:rPr lang="pl-PL" sz="1400" dirty="0" smtClean="0"/>
              <a:t> realizowanych przez </a:t>
            </a:r>
            <a:r>
              <a:rPr lang="pl-PL" sz="1400" dirty="0" err="1" smtClean="0"/>
              <a:t>mikroprzedsiębiorstwa</a:t>
            </a:r>
            <a:r>
              <a:rPr lang="pl-PL" sz="1400" dirty="0" smtClean="0"/>
              <a:t> - rzemieślników, dotyczące wdrożenia innowacji produktowej i procesowej MŚP- unowocześnienie/ zmiana rozwiązań produkcyjnych i procesowych lub sposobu świadczenia usług stosowanych w rzemiośle. </a:t>
            </a:r>
          </a:p>
          <a:p>
            <a:endParaRPr lang="pl-PL" sz="1400" dirty="0" smtClean="0"/>
          </a:p>
          <a:p>
            <a:pPr algn="ctr"/>
            <a:endParaRPr lang="pl-PL" sz="1400" u="sng" dirty="0" smtClean="0"/>
          </a:p>
          <a:p>
            <a:pPr algn="ctr"/>
            <a:r>
              <a:rPr lang="pl-PL" sz="1400" b="1" u="sng" dirty="0" smtClean="0">
                <a:solidFill>
                  <a:srgbClr val="00B050"/>
                </a:solidFill>
              </a:rPr>
              <a:t>Ocenie podlegać będzie, czy projekt przyczyni się do wprowadzenia innowacji produktowej lub procesowej</a:t>
            </a:r>
            <a:r>
              <a:rPr lang="pl-PL" sz="1400" dirty="0" smtClean="0"/>
              <a:t>. </a:t>
            </a:r>
          </a:p>
          <a:p>
            <a:pPr algn="just"/>
            <a:endParaRPr lang="pl-PL" sz="1400" dirty="0" smtClean="0"/>
          </a:p>
          <a:p>
            <a:pPr algn="just"/>
            <a:r>
              <a:rPr lang="pl-PL" sz="1400" dirty="0" smtClean="0"/>
              <a:t>Do oceny kryterium przyjmuje się definicję zgodnie z którą przez innowację należy rozumieć wprowadzenie do praktyki </a:t>
            </a:r>
            <a:br>
              <a:rPr lang="pl-PL" sz="1400" dirty="0" smtClean="0"/>
            </a:br>
            <a:r>
              <a:rPr lang="pl-PL" sz="1400" dirty="0" smtClean="0"/>
              <a:t>w gospodarce nowego lub znacząco ulepszonego rozwiązania w odniesieniu do produktu (towaru lub usługi), procesu, marketingu lub organizacji. </a:t>
            </a:r>
          </a:p>
          <a:p>
            <a:pPr algn="just"/>
            <a:endParaRPr lang="pl-PL" sz="1400" dirty="0" smtClean="0"/>
          </a:p>
          <a:p>
            <a:pPr algn="just"/>
            <a:r>
              <a:rPr lang="pl-PL" sz="1400" dirty="0" smtClean="0"/>
              <a:t>• </a:t>
            </a:r>
            <a:r>
              <a:rPr lang="pl-PL" sz="1400" b="1" u="sng" dirty="0" smtClean="0"/>
              <a:t>innowacja produktowa</a:t>
            </a:r>
            <a:r>
              <a:rPr lang="pl-PL" sz="1400" dirty="0" smtClean="0"/>
              <a:t> - oznaczającą wprowadzenie na rynek przez dane przedsiębiorstwo nowego towaru lub usługi lub znaczące ulepszenie oferowanych uprzednio towarów i usług w odniesieniu do ich charakterystyk lub przeznaczenia.</a:t>
            </a:r>
          </a:p>
          <a:p>
            <a:pPr algn="just"/>
            <a:endParaRPr lang="pl-PL" sz="1400" dirty="0" smtClean="0"/>
          </a:p>
          <a:p>
            <a:pPr algn="just"/>
            <a:r>
              <a:rPr lang="pl-PL" sz="1400" dirty="0" smtClean="0"/>
              <a:t>• </a:t>
            </a:r>
            <a:r>
              <a:rPr lang="pl-PL" sz="1400" b="1" u="sng" dirty="0" smtClean="0"/>
              <a:t>innowacja procesowa</a:t>
            </a:r>
            <a:r>
              <a:rPr lang="pl-PL" sz="1400" dirty="0" smtClean="0"/>
              <a:t> - oznaczającą wprowadzenie do praktyki w przedsiębiorstwie nowych lub znacząco ulepszonych metod produkcji lub dostawy. </a:t>
            </a:r>
          </a:p>
        </p:txBody>
      </p:sp>
    </p:spTree>
    <p:extLst>
      <p:ext uri="{BB962C8B-B14F-4D97-AF65-F5344CB8AC3E}">
        <p14:creationId xmlns:p14="http://schemas.microsoft.com/office/powerpoint/2010/main" val="29989705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3" name="Prostokąt 2"/>
          <p:cNvSpPr/>
          <p:nvPr/>
        </p:nvSpPr>
        <p:spPr>
          <a:xfrm>
            <a:off x="971600" y="1124744"/>
            <a:ext cx="7416824" cy="369332"/>
          </a:xfrm>
          <a:prstGeom prst="rect">
            <a:avLst/>
          </a:prstGeom>
        </p:spPr>
        <p:txBody>
          <a:bodyPr wrap="square">
            <a:spAutoFit/>
          </a:bodyPr>
          <a:lstStyle/>
          <a:p>
            <a:r>
              <a:rPr lang="pl-PL" b="1" dirty="0" smtClean="0">
                <a:solidFill>
                  <a:srgbClr val="FF0000"/>
                </a:solidFill>
                <a:cs typeface="Arial" pitchFamily="34" charset="0"/>
              </a:rPr>
              <a:t>Schemat 1.5 A </a:t>
            </a:r>
            <a:r>
              <a:rPr lang="pl-PL" b="1" dirty="0" smtClean="0">
                <a:solidFill>
                  <a:srgbClr val="0070C0"/>
                </a:solidFill>
              </a:rPr>
              <a:t>Wsparcie innowacyjności produktowej i procesowej MŚP</a:t>
            </a:r>
            <a:endParaRPr lang="pl-PL" dirty="0" smtClean="0">
              <a:solidFill>
                <a:srgbClr val="0070C0"/>
              </a:solidFill>
            </a:endParaRPr>
          </a:p>
        </p:txBody>
      </p:sp>
      <p:sp>
        <p:nvSpPr>
          <p:cNvPr id="5" name="Prostokąt 4"/>
          <p:cNvSpPr/>
          <p:nvPr/>
        </p:nvSpPr>
        <p:spPr>
          <a:xfrm>
            <a:off x="179512" y="1556792"/>
            <a:ext cx="8820472" cy="5262979"/>
          </a:xfrm>
          <a:prstGeom prst="rect">
            <a:avLst/>
          </a:prstGeom>
        </p:spPr>
        <p:txBody>
          <a:bodyPr wrap="square">
            <a:spAutoFit/>
          </a:bodyPr>
          <a:lstStyle/>
          <a:p>
            <a:pPr algn="just"/>
            <a:r>
              <a:rPr lang="pl-PL" sz="1400" dirty="0" smtClean="0"/>
              <a:t>Dodatkowym efektem projektu może być wprowadzenie nowych rozwiązań organizacyjnych lub nowych rozwiązań marketingowych prowadzących do poprawy produktywności i efektywności przedsiębiorcy, jednak inne rodzaje innowacji, będące dodatkowym efektem projektu wymienione we wniosku o dofinansowanie nie podlegają ocenie. </a:t>
            </a:r>
          </a:p>
          <a:p>
            <a:pPr algn="just"/>
            <a:endParaRPr lang="pl-PL" sz="1400" dirty="0" smtClean="0"/>
          </a:p>
          <a:p>
            <a:pPr algn="just"/>
            <a:r>
              <a:rPr lang="pl-PL" sz="1400" b="1" dirty="0" smtClean="0"/>
              <a:t>• </a:t>
            </a:r>
            <a:r>
              <a:rPr lang="pl-PL" sz="1400" b="1" u="sng" dirty="0" smtClean="0"/>
              <a:t>innowacja marketingowa</a:t>
            </a:r>
            <a:r>
              <a:rPr lang="pl-PL" sz="1400" dirty="0" smtClean="0"/>
              <a:t> - oznaczającą zastosowanie nowej metody marketingowej obejmującej znaczące zmiany </a:t>
            </a:r>
            <a:br>
              <a:rPr lang="pl-PL" sz="1400" dirty="0" smtClean="0"/>
            </a:br>
            <a:r>
              <a:rPr lang="pl-PL" sz="1400" dirty="0" smtClean="0"/>
              <a:t>w wyglądzie produktu, jego opakowaniu, pozycjonowaniu, promocji, polityce cenowej lub modelu biznesowym, wynikającej z nowej strategii marketingowej przedsiębiorstwa.</a:t>
            </a:r>
          </a:p>
          <a:p>
            <a:pPr algn="just"/>
            <a:endParaRPr lang="pl-PL" sz="1400" dirty="0" smtClean="0"/>
          </a:p>
          <a:p>
            <a:pPr algn="just"/>
            <a:r>
              <a:rPr lang="pl-PL" sz="1400" b="1" dirty="0" smtClean="0"/>
              <a:t>• </a:t>
            </a:r>
            <a:r>
              <a:rPr lang="pl-PL" sz="1400" b="1" u="sng" dirty="0" smtClean="0"/>
              <a:t>innowacja organizacyjna</a:t>
            </a:r>
            <a:r>
              <a:rPr lang="pl-PL" sz="1400" dirty="0" smtClean="0"/>
              <a:t> - polegającą na zastosowaniu w przedsiębiorstwie nowej metody organizacji jego działalności biznesowej, nowej organizacji miejsc pracy lub nowej organizacji relacji zewnętrznych. </a:t>
            </a:r>
          </a:p>
          <a:p>
            <a:pPr algn="just"/>
            <a:endParaRPr lang="pl-PL" sz="1400" dirty="0" smtClean="0"/>
          </a:p>
          <a:p>
            <a:pPr algn="just"/>
            <a:r>
              <a:rPr lang="pl-PL" sz="1400" dirty="0" smtClean="0"/>
              <a:t>W ramach powyższych kierunków wsparcia, możliwe będzie także dofinansowanie inwestycji prowadzących do zmniejszenia szkodliwego oddziaływania na środowisko, np. ograniczające materiał, wodochłonność procesu produkcyjnego oraz wprowadzania nowoczesnych rozwiązań (technologii) dotyczących przeciwdziałaniu zmianom klimatu (np. rozwój </a:t>
            </a:r>
            <a:r>
              <a:rPr lang="pl-PL" sz="1400" dirty="0" err="1" smtClean="0"/>
              <a:t>zeroemisyjnych</a:t>
            </a:r>
            <a:r>
              <a:rPr lang="pl-PL" sz="1400" dirty="0" smtClean="0"/>
              <a:t> i niskoemisyjnych technologii), co w konsekwencji zapewni ograniczenie negatywnych skutków środowiskowych (z wyłączeniem wprowadzania technologii mających na celu zwiększenie efektywności energetycznej w przedsiębiorstwie). </a:t>
            </a:r>
          </a:p>
          <a:p>
            <a:pPr algn="just"/>
            <a:endParaRPr lang="pl-PL" sz="1400" dirty="0" smtClean="0"/>
          </a:p>
          <a:p>
            <a:pPr algn="just"/>
            <a:r>
              <a:rPr lang="pl-PL" sz="1400" u="sng" dirty="0" smtClean="0"/>
              <a:t>W ramach powyższego schematu preferencje uzyskają projekty: </a:t>
            </a:r>
          </a:p>
          <a:p>
            <a:pPr algn="just">
              <a:buFont typeface="Arial" pitchFamily="34" charset="0"/>
              <a:buChar char="•"/>
            </a:pPr>
            <a:r>
              <a:rPr lang="pl-PL" sz="1400" dirty="0" smtClean="0"/>
              <a:t>  </a:t>
            </a:r>
            <a:r>
              <a:rPr lang="pl-PL" sz="1400" b="1" dirty="0" smtClean="0"/>
              <a:t>realizowane w ramach inteligentnych specjalizacji regionu; </a:t>
            </a:r>
          </a:p>
          <a:p>
            <a:pPr algn="just"/>
            <a:r>
              <a:rPr lang="pl-PL" sz="1400" dirty="0" smtClean="0"/>
              <a:t>( branża chemiczna i farmaceutyczna; mobilność przestrzenna, żywność wysokiej jakości, surowce naturalne i wtórne,  produkcja maszyn i urządzeń, obróbka materiałów, technologie informacyjno-komunikacyjne)</a:t>
            </a:r>
          </a:p>
          <a:p>
            <a:pPr algn="just">
              <a:buFont typeface="Arial" pitchFamily="34" charset="0"/>
              <a:buChar char="•"/>
            </a:pPr>
            <a:r>
              <a:rPr lang="pl-PL" sz="1400" dirty="0" smtClean="0"/>
              <a:t>  </a:t>
            </a:r>
            <a:r>
              <a:rPr lang="pl-PL" sz="1400" b="1" dirty="0" smtClean="0"/>
              <a:t>wnoszące większy niż wymagany minimalny wkład własny. </a:t>
            </a:r>
          </a:p>
          <a:p>
            <a:pPr algn="just"/>
            <a:r>
              <a:rPr lang="pl-PL" sz="1400" dirty="0" smtClean="0"/>
              <a:t> </a:t>
            </a:r>
            <a:endParaRPr lang="pl-PL" sz="1400" dirty="0"/>
          </a:p>
        </p:txBody>
      </p:sp>
    </p:spTree>
    <p:extLst>
      <p:ext uri="{BB962C8B-B14F-4D97-AF65-F5344CB8AC3E}">
        <p14:creationId xmlns:p14="http://schemas.microsoft.com/office/powerpoint/2010/main" val="29989705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FEPR-DS-UE-EFRR-kolor.png"/>
          <p:cNvPicPr>
            <a:picLocks noChangeAspect="1"/>
          </p:cNvPicPr>
          <p:nvPr/>
        </p:nvPicPr>
        <p:blipFill>
          <a:blip r:embed="rId4" cstate="print"/>
          <a:stretch>
            <a:fillRect/>
          </a:stretch>
        </p:blipFill>
        <p:spPr>
          <a:xfrm>
            <a:off x="4788024" y="228072"/>
            <a:ext cx="4355976" cy="492658"/>
          </a:xfrm>
          <a:prstGeom prst="rect">
            <a:avLst/>
          </a:prstGeom>
        </p:spPr>
      </p:pic>
      <p:sp>
        <p:nvSpPr>
          <p:cNvPr id="3" name="Prostokąt 2"/>
          <p:cNvSpPr/>
          <p:nvPr/>
        </p:nvSpPr>
        <p:spPr>
          <a:xfrm>
            <a:off x="1222775" y="1268760"/>
            <a:ext cx="6700873" cy="369332"/>
          </a:xfrm>
          <a:prstGeom prst="rect">
            <a:avLst/>
          </a:prstGeom>
          <a:noFill/>
        </p:spPr>
        <p:txBody>
          <a:bodyPr wrap="none" lIns="91440" tIns="45720" rIns="91440" bIns="45720">
            <a:spAutoFit/>
          </a:bodyPr>
          <a:lstStyle/>
          <a:p>
            <a:pPr algn="ctr"/>
            <a:r>
              <a:rPr lang="pl-PL" b="1" spc="100" dirty="0" smtClean="0">
                <a:ln w="18000">
                  <a:solidFill>
                    <a:srgbClr val="4F81BD">
                      <a:satMod val="200000"/>
                      <a:tint val="72000"/>
                    </a:srgbClr>
                  </a:solidFill>
                  <a:prstDash val="solid"/>
                </a:ln>
                <a:solidFill>
                  <a:schemeClr val="tx2"/>
                </a:solidFill>
              </a:rPr>
              <a:t> </a:t>
            </a:r>
            <a:r>
              <a:rPr lang="pl-PL" b="1" dirty="0" smtClean="0">
                <a:ln w="10541" cmpd="sng">
                  <a:noFill/>
                  <a:prstDash val="solid"/>
                </a:ln>
                <a:solidFill>
                  <a:srgbClr val="0070C0"/>
                </a:solidFill>
                <a:cs typeface="Arial" pitchFamily="34" charset="0"/>
              </a:rPr>
              <a:t>Tryb wyboru projektów oraz procedura konkursowa </a:t>
            </a:r>
            <a:r>
              <a:rPr lang="pl-PL" b="1" dirty="0" smtClean="0">
                <a:solidFill>
                  <a:srgbClr val="0070C0"/>
                </a:solidFill>
                <a:cs typeface="Arial" pitchFamily="34" charset="0"/>
              </a:rPr>
              <a:t>– konkurs </a:t>
            </a:r>
            <a:r>
              <a:rPr lang="pl-PL" b="1" dirty="0" smtClean="0">
                <a:solidFill>
                  <a:srgbClr val="FF0000"/>
                </a:solidFill>
                <a:cs typeface="Arial" pitchFamily="34" charset="0"/>
              </a:rPr>
              <a:t>1.5 A</a:t>
            </a:r>
            <a:endParaRPr lang="pl-PL" b="1" dirty="0" smtClean="0">
              <a:ln w="10541" cmpd="sng">
                <a:noFill/>
                <a:prstDash val="solid"/>
              </a:ln>
              <a:solidFill>
                <a:srgbClr val="0070C0"/>
              </a:solidFill>
              <a:cs typeface="Arial" pitchFamily="34" charset="0"/>
            </a:endParaRPr>
          </a:p>
        </p:txBody>
      </p:sp>
      <p:sp>
        <p:nvSpPr>
          <p:cNvPr id="4" name="pole tekstowe 3"/>
          <p:cNvSpPr txBox="1"/>
          <p:nvPr/>
        </p:nvSpPr>
        <p:spPr>
          <a:xfrm>
            <a:off x="611560" y="1844824"/>
            <a:ext cx="7920880" cy="4647426"/>
          </a:xfrm>
          <a:prstGeom prst="rect">
            <a:avLst/>
          </a:prstGeom>
          <a:noFill/>
        </p:spPr>
        <p:txBody>
          <a:bodyPr wrap="square" rtlCol="0">
            <a:spAutoFit/>
          </a:bodyPr>
          <a:lstStyle/>
          <a:p>
            <a:pPr algn="just"/>
            <a:r>
              <a:rPr lang="pl-PL" sz="1400" dirty="0" smtClean="0">
                <a:solidFill>
                  <a:prstClr val="black"/>
                </a:solidFill>
              </a:rPr>
              <a:t>Wybór projektów do dofinansowania następuje w </a:t>
            </a:r>
            <a:r>
              <a:rPr lang="pl-PL" sz="1400" b="1" dirty="0" smtClean="0">
                <a:solidFill>
                  <a:prstClr val="black"/>
                </a:solidFill>
              </a:rPr>
              <a:t>trybie konkursowym</a:t>
            </a:r>
            <a:r>
              <a:rPr lang="pl-PL" sz="1400" dirty="0" smtClean="0">
                <a:solidFill>
                  <a:prstClr val="black"/>
                </a:solidFill>
              </a:rPr>
              <a:t>.</a:t>
            </a:r>
          </a:p>
          <a:p>
            <a:pPr algn="just"/>
            <a:endParaRPr lang="pl-PL" sz="1400" dirty="0" smtClean="0">
              <a:solidFill>
                <a:prstClr val="black"/>
              </a:solidFill>
            </a:endParaRPr>
          </a:p>
          <a:p>
            <a:pPr algn="just"/>
            <a:r>
              <a:rPr lang="pl-PL" sz="1400" b="1" i="1" dirty="0" smtClean="0">
                <a:solidFill>
                  <a:prstClr val="black"/>
                </a:solidFill>
              </a:rPr>
              <a:t>Złożenie wniosku o dofinansowanie</a:t>
            </a:r>
          </a:p>
          <a:p>
            <a:pPr algn="just"/>
            <a:endParaRPr lang="pl-PL" sz="1400" b="1" i="1" dirty="0" smtClean="0">
              <a:solidFill>
                <a:prstClr val="black"/>
              </a:solidFill>
            </a:endParaRPr>
          </a:p>
          <a:p>
            <a:pPr algn="just"/>
            <a:r>
              <a:rPr lang="pl-PL" sz="1400" b="1" dirty="0" smtClean="0">
                <a:solidFill>
                  <a:srgbClr val="00B050"/>
                </a:solidFill>
              </a:rPr>
              <a:t>Wnioskodawca musi złożyć wniosek </a:t>
            </a:r>
            <a:r>
              <a:rPr lang="pl-PL" sz="1400" b="1" u="sng" dirty="0" smtClean="0">
                <a:solidFill>
                  <a:srgbClr val="00B050"/>
                </a:solidFill>
              </a:rPr>
              <a:t>w wersji elektronicznej </a:t>
            </a:r>
            <a:r>
              <a:rPr lang="pl-PL" sz="1400" b="1" dirty="0" smtClean="0">
                <a:solidFill>
                  <a:srgbClr val="00B050"/>
                </a:solidFill>
              </a:rPr>
              <a:t>(wypełniony on-line) </a:t>
            </a:r>
            <a:r>
              <a:rPr lang="pl-PL" sz="1400" b="1" u="sng" dirty="0" smtClean="0">
                <a:solidFill>
                  <a:srgbClr val="00B050"/>
                </a:solidFill>
              </a:rPr>
              <a:t>oraz w wersji papierowej </a:t>
            </a:r>
            <a:r>
              <a:rPr lang="pl-PL" sz="1400" b="1" dirty="0" smtClean="0">
                <a:solidFill>
                  <a:srgbClr val="00B050"/>
                </a:solidFill>
              </a:rPr>
              <a:t>w terminie, który podany jest w ogłoszeniu o konkursie. </a:t>
            </a:r>
          </a:p>
          <a:p>
            <a:pPr algn="just"/>
            <a:endParaRPr lang="pl-PL" sz="1400" dirty="0">
              <a:solidFill>
                <a:prstClr val="black"/>
              </a:solidFill>
            </a:endParaRPr>
          </a:p>
          <a:p>
            <a:pPr algn="just"/>
            <a:endParaRPr lang="pl-PL" sz="1400" dirty="0" smtClean="0">
              <a:solidFill>
                <a:prstClr val="black"/>
              </a:solidFill>
            </a:endParaRPr>
          </a:p>
          <a:p>
            <a:pPr algn="just"/>
            <a:r>
              <a:rPr lang="pl-PL" sz="1400" b="1" i="1" dirty="0">
                <a:solidFill>
                  <a:prstClr val="black"/>
                </a:solidFill>
              </a:rPr>
              <a:t>O</a:t>
            </a:r>
            <a:r>
              <a:rPr lang="pl-PL" sz="1400" b="1" i="1" dirty="0" smtClean="0">
                <a:solidFill>
                  <a:prstClr val="black"/>
                </a:solidFill>
              </a:rPr>
              <a:t>cena </a:t>
            </a:r>
            <a:r>
              <a:rPr lang="pl-PL" sz="1400" b="1" i="1" dirty="0">
                <a:solidFill>
                  <a:prstClr val="black"/>
                </a:solidFill>
              </a:rPr>
              <a:t>spełnienia kryteriów wyboru projektów </a:t>
            </a:r>
            <a:r>
              <a:rPr lang="pl-PL" sz="1400" dirty="0">
                <a:solidFill>
                  <a:prstClr val="black"/>
                </a:solidFill>
              </a:rPr>
              <a:t>– składa się z oceny </a:t>
            </a:r>
            <a:r>
              <a:rPr lang="pl-PL" sz="1400" dirty="0" smtClean="0">
                <a:solidFill>
                  <a:prstClr val="black"/>
                </a:solidFill>
              </a:rPr>
              <a:t>formalnej oraz </a:t>
            </a:r>
            <a:r>
              <a:rPr lang="pl-PL" sz="1400" dirty="0">
                <a:solidFill>
                  <a:prstClr val="black"/>
                </a:solidFill>
              </a:rPr>
              <a:t>oceny </a:t>
            </a:r>
            <a:r>
              <a:rPr lang="pl-PL" sz="1400" dirty="0" smtClean="0">
                <a:solidFill>
                  <a:prstClr val="black"/>
                </a:solidFill>
              </a:rPr>
              <a:t>merytorycznej Konkurs</a:t>
            </a:r>
            <a:r>
              <a:rPr lang="pl-PL" sz="1400" dirty="0">
                <a:solidFill>
                  <a:prstClr val="black"/>
                </a:solidFill>
              </a:rPr>
              <a:t>, po </a:t>
            </a:r>
            <a:r>
              <a:rPr lang="pl-PL" sz="1400" u="sng" dirty="0">
                <a:solidFill>
                  <a:prstClr val="black"/>
                </a:solidFill>
              </a:rPr>
              <a:t>złożeniu wniosku</a:t>
            </a:r>
            <a:r>
              <a:rPr lang="pl-PL" sz="1400" dirty="0">
                <a:solidFill>
                  <a:prstClr val="black"/>
                </a:solidFill>
              </a:rPr>
              <a:t> o </a:t>
            </a:r>
            <a:r>
              <a:rPr lang="pl-PL" sz="1400" dirty="0" smtClean="0">
                <a:solidFill>
                  <a:prstClr val="black"/>
                </a:solidFill>
              </a:rPr>
              <a:t>dofinansowanie, przebiega </a:t>
            </a:r>
            <a:r>
              <a:rPr lang="pl-PL" sz="1400" dirty="0">
                <a:solidFill>
                  <a:prstClr val="black"/>
                </a:solidFill>
              </a:rPr>
              <a:t>w następujących etapach: </a:t>
            </a:r>
          </a:p>
          <a:p>
            <a:endParaRPr lang="pl-PL" sz="1400" b="1" dirty="0" smtClean="0">
              <a:solidFill>
                <a:prstClr val="black"/>
              </a:solidFill>
            </a:endParaRPr>
          </a:p>
          <a:p>
            <a:r>
              <a:rPr lang="pl-PL" sz="1400" b="1" dirty="0" smtClean="0">
                <a:solidFill>
                  <a:prstClr val="black"/>
                </a:solidFill>
              </a:rPr>
              <a:t>1. Ocena </a:t>
            </a:r>
            <a:r>
              <a:rPr lang="pl-PL" sz="1400" b="1" dirty="0">
                <a:solidFill>
                  <a:prstClr val="black"/>
                </a:solidFill>
              </a:rPr>
              <a:t>formalna (obligatoryjna</a:t>
            </a:r>
            <a:r>
              <a:rPr lang="pl-PL" sz="1400" dirty="0">
                <a:solidFill>
                  <a:prstClr val="black"/>
                </a:solidFill>
              </a:rPr>
              <a:t>) - </a:t>
            </a:r>
            <a:r>
              <a:rPr lang="pl-PL" sz="1400" dirty="0" smtClean="0">
                <a:solidFill>
                  <a:prstClr val="black"/>
                </a:solidFill>
              </a:rPr>
              <a:t>przeprowadzana </a:t>
            </a:r>
            <a:r>
              <a:rPr lang="pl-PL" sz="1400" dirty="0">
                <a:solidFill>
                  <a:prstClr val="black"/>
                </a:solidFill>
              </a:rPr>
              <a:t>w terminie do </a:t>
            </a:r>
            <a:r>
              <a:rPr lang="pl-PL" sz="1400" b="1" dirty="0">
                <a:solidFill>
                  <a:srgbClr val="FF0000"/>
                </a:solidFill>
              </a:rPr>
              <a:t>60 dni </a:t>
            </a:r>
            <a:r>
              <a:rPr lang="pl-PL" sz="1400" b="1" dirty="0">
                <a:solidFill>
                  <a:prstClr val="black"/>
                </a:solidFill>
              </a:rPr>
              <a:t>kalendarzowych</a:t>
            </a:r>
            <a:r>
              <a:rPr lang="pl-PL" sz="1400" dirty="0">
                <a:solidFill>
                  <a:prstClr val="black"/>
                </a:solidFill>
              </a:rPr>
              <a:t>. 	</a:t>
            </a:r>
          </a:p>
          <a:p>
            <a:pPr algn="just"/>
            <a:endParaRPr lang="pl-PL" sz="1400" dirty="0">
              <a:solidFill>
                <a:prstClr val="black"/>
              </a:solidFill>
            </a:endParaRPr>
          </a:p>
          <a:p>
            <a:pPr algn="just"/>
            <a:r>
              <a:rPr lang="pl-PL" sz="1400" b="1" dirty="0" smtClean="0">
                <a:solidFill>
                  <a:prstClr val="black"/>
                </a:solidFill>
              </a:rPr>
              <a:t>2. Ocena </a:t>
            </a:r>
            <a:r>
              <a:rPr lang="pl-PL" sz="1400" b="1" dirty="0">
                <a:solidFill>
                  <a:prstClr val="black"/>
                </a:solidFill>
              </a:rPr>
              <a:t>merytoryczna (obligatoryjna) </a:t>
            </a:r>
            <a:r>
              <a:rPr lang="pl-PL" sz="1400" b="1" i="1" dirty="0">
                <a:solidFill>
                  <a:prstClr val="black"/>
                </a:solidFill>
              </a:rPr>
              <a:t>– </a:t>
            </a:r>
            <a:r>
              <a:rPr lang="pl-PL" sz="1400" dirty="0">
                <a:solidFill>
                  <a:prstClr val="black"/>
                </a:solidFill>
              </a:rPr>
              <a:t>przeprowadzana jest w terminie do </a:t>
            </a:r>
            <a:r>
              <a:rPr lang="pl-PL" sz="1400" b="1" dirty="0">
                <a:solidFill>
                  <a:srgbClr val="FF0000"/>
                </a:solidFill>
              </a:rPr>
              <a:t>55 dni </a:t>
            </a:r>
            <a:r>
              <a:rPr lang="pl-PL" sz="1400" b="1" dirty="0">
                <a:solidFill>
                  <a:prstClr val="black"/>
                </a:solidFill>
              </a:rPr>
              <a:t>kalendarzowych </a:t>
            </a:r>
            <a:r>
              <a:rPr lang="pl-PL" sz="1400" dirty="0">
                <a:solidFill>
                  <a:prstClr val="black"/>
                </a:solidFill>
              </a:rPr>
              <a:t>od dnia zakończenia oceny formalnej wszystkich złożonych w danym naborze </a:t>
            </a:r>
            <a:r>
              <a:rPr lang="pl-PL" sz="1400" dirty="0" smtClean="0">
                <a:solidFill>
                  <a:prstClr val="black"/>
                </a:solidFill>
              </a:rPr>
              <a:t>wniosków.</a:t>
            </a:r>
            <a:r>
              <a:rPr lang="pl-PL" sz="1400" dirty="0">
                <a:solidFill>
                  <a:prstClr val="black"/>
                </a:solidFill>
              </a:rPr>
              <a:t> </a:t>
            </a:r>
            <a:endParaRPr lang="pl-PL" sz="1400" dirty="0" smtClean="0">
              <a:solidFill>
                <a:prstClr val="black"/>
              </a:solidFill>
            </a:endParaRPr>
          </a:p>
          <a:p>
            <a:pPr algn="just"/>
            <a:endParaRPr lang="pl-PL" sz="1400" dirty="0">
              <a:solidFill>
                <a:prstClr val="black"/>
              </a:solidFill>
            </a:endParaRPr>
          </a:p>
          <a:p>
            <a:pPr algn="just"/>
            <a:endParaRPr lang="pl-PL" sz="1400" dirty="0" smtClean="0">
              <a:solidFill>
                <a:prstClr val="black"/>
              </a:solidFill>
            </a:endParaRPr>
          </a:p>
          <a:p>
            <a:pPr algn="just"/>
            <a:r>
              <a:rPr lang="pl-PL" sz="1400" dirty="0" smtClean="0">
                <a:solidFill>
                  <a:prstClr val="black"/>
                </a:solidFill>
              </a:rPr>
              <a:t>Ocena dokonywana  </a:t>
            </a:r>
            <a:r>
              <a:rPr lang="pl-PL" sz="1400" dirty="0">
                <a:solidFill>
                  <a:prstClr val="black"/>
                </a:solidFill>
              </a:rPr>
              <a:t>jest  w  oparciu  o  katalog  </a:t>
            </a:r>
            <a:r>
              <a:rPr lang="pl-PL" sz="1400" dirty="0" smtClean="0">
                <a:solidFill>
                  <a:prstClr val="black"/>
                </a:solidFill>
              </a:rPr>
              <a:t>kryteriów, </a:t>
            </a:r>
            <a:r>
              <a:rPr lang="pl-PL" sz="1400" dirty="0">
                <a:solidFill>
                  <a:prstClr val="black"/>
                </a:solidFill>
              </a:rPr>
              <a:t>zatwierdzonych przez Komitet Monitorujący Regionalnego Programu Operacyjnego Województwa Dolnośląskiego.</a:t>
            </a:r>
          </a:p>
          <a:p>
            <a:pPr algn="just"/>
            <a:endParaRPr lang="pl-PL" sz="1600" dirty="0">
              <a:solidFill>
                <a:prstClr val="black"/>
              </a:solidFill>
            </a:endParaRPr>
          </a:p>
          <a:p>
            <a:r>
              <a:rPr lang="pl-PL" sz="1400" dirty="0" smtClean="0">
                <a:solidFill>
                  <a:prstClr val="black"/>
                </a:solidFill>
              </a:rPr>
              <a:t>Oceny </a:t>
            </a:r>
            <a:r>
              <a:rPr lang="pl-PL" sz="1400" dirty="0">
                <a:solidFill>
                  <a:prstClr val="black"/>
                </a:solidFill>
              </a:rPr>
              <a:t>wniosków dokonuje Komisja Oceny Projektów (</a:t>
            </a:r>
            <a:r>
              <a:rPr lang="pl-PL" sz="1400" b="1" dirty="0">
                <a:solidFill>
                  <a:prstClr val="black"/>
                </a:solidFill>
              </a:rPr>
              <a:t>KOP</a:t>
            </a:r>
            <a:r>
              <a:rPr lang="pl-PL" sz="1400" dirty="0">
                <a:solidFill>
                  <a:prstClr val="black"/>
                </a:solidFill>
              </a:rPr>
              <a:t>) na podstawie regulaminu pracy </a:t>
            </a:r>
            <a:r>
              <a:rPr lang="pl-PL" sz="1400" dirty="0" smtClean="0">
                <a:solidFill>
                  <a:prstClr val="black"/>
                </a:solidFill>
              </a:rPr>
              <a:t>KOP.</a:t>
            </a:r>
            <a:endParaRPr lang="pl-PL" sz="1400" dirty="0">
              <a:solidFill>
                <a:prstClr val="black"/>
              </a:solidFill>
            </a:endParaRPr>
          </a:p>
        </p:txBody>
      </p:sp>
    </p:spTree>
    <p:extLst>
      <p:ext uri="{BB962C8B-B14F-4D97-AF65-F5344CB8AC3E}">
        <p14:creationId xmlns:p14="http://schemas.microsoft.com/office/powerpoint/2010/main" val="306208332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Obraz 5" descr="FEPR-DS-UE-EFRR-kolor.png"/>
          <p:cNvPicPr>
            <a:picLocks noChangeAspect="1"/>
          </p:cNvPicPr>
          <p:nvPr/>
        </p:nvPicPr>
        <p:blipFill>
          <a:blip r:embed="rId5" cstate="print"/>
          <a:stretch>
            <a:fillRect/>
          </a:stretch>
        </p:blipFill>
        <p:spPr>
          <a:xfrm>
            <a:off x="4788024" y="228072"/>
            <a:ext cx="4355976" cy="492658"/>
          </a:xfrm>
          <a:prstGeom prst="rect">
            <a:avLst/>
          </a:prstGeom>
        </p:spPr>
      </p:pic>
      <p:sp>
        <p:nvSpPr>
          <p:cNvPr id="5" name="Prostokąt 4"/>
          <p:cNvSpPr/>
          <p:nvPr/>
        </p:nvSpPr>
        <p:spPr>
          <a:xfrm>
            <a:off x="1723640" y="1196751"/>
            <a:ext cx="5614999" cy="369332"/>
          </a:xfrm>
          <a:prstGeom prst="rect">
            <a:avLst/>
          </a:prstGeom>
          <a:noFill/>
        </p:spPr>
        <p:txBody>
          <a:bodyPr wrap="none" lIns="91440" tIns="45720" rIns="91440" bIns="45720">
            <a:spAutoFit/>
          </a:bodyPr>
          <a:lstStyle/>
          <a:p>
            <a:pPr algn="ctr"/>
            <a:r>
              <a:rPr lang="pl-PL" b="1" dirty="0" smtClean="0">
                <a:solidFill>
                  <a:srgbClr val="0070C0"/>
                </a:solidFill>
                <a:cs typeface="Arial" pitchFamily="34" charset="0"/>
              </a:rPr>
              <a:t>Najważniejsze </a:t>
            </a:r>
            <a:r>
              <a:rPr lang="pl-PL" b="1" dirty="0">
                <a:solidFill>
                  <a:srgbClr val="0070C0"/>
                </a:solidFill>
                <a:cs typeface="Arial" pitchFamily="34" charset="0"/>
              </a:rPr>
              <a:t>kryteria wyboru </a:t>
            </a:r>
            <a:r>
              <a:rPr lang="pl-PL" b="1" dirty="0" smtClean="0">
                <a:solidFill>
                  <a:srgbClr val="0070C0"/>
                </a:solidFill>
                <a:cs typeface="Arial" pitchFamily="34" charset="0"/>
              </a:rPr>
              <a:t>projektów – konkurs </a:t>
            </a:r>
            <a:r>
              <a:rPr lang="pl-PL" b="1" dirty="0" smtClean="0">
                <a:solidFill>
                  <a:srgbClr val="FF0000"/>
                </a:solidFill>
                <a:cs typeface="Arial" pitchFamily="34" charset="0"/>
              </a:rPr>
              <a:t>1.5 </a:t>
            </a:r>
            <a:r>
              <a:rPr lang="pl-PL" b="1" dirty="0">
                <a:solidFill>
                  <a:srgbClr val="FF0000"/>
                </a:solidFill>
                <a:cs typeface="Arial" pitchFamily="34" charset="0"/>
              </a:rPr>
              <a:t>A</a:t>
            </a:r>
            <a:endParaRPr lang="pl-PL" b="1" dirty="0" smtClean="0">
              <a:solidFill>
                <a:srgbClr val="FF0000"/>
              </a:solidFill>
              <a:cs typeface="Arial" pitchFamily="34" charset="0"/>
            </a:endParaRPr>
          </a:p>
        </p:txBody>
      </p:sp>
      <p:sp>
        <p:nvSpPr>
          <p:cNvPr id="7" name="Prostokąt 6"/>
          <p:cNvSpPr/>
          <p:nvPr/>
        </p:nvSpPr>
        <p:spPr>
          <a:xfrm>
            <a:off x="251520" y="5949280"/>
            <a:ext cx="8424936" cy="307777"/>
          </a:xfrm>
          <a:prstGeom prst="rect">
            <a:avLst/>
          </a:prstGeom>
        </p:spPr>
        <p:txBody>
          <a:bodyPr wrap="square">
            <a:spAutoFit/>
          </a:bodyPr>
          <a:lstStyle/>
          <a:p>
            <a:r>
              <a:rPr lang="pl-PL" sz="1400" b="1" dirty="0" smtClean="0">
                <a:hlinkClick r:id="rId6"/>
              </a:rPr>
              <a:t>http://dip.dolnyslask.pl/images/zal_nr_2_do_regulaminu_kryteria_wyboru_projektow_1_5_A.pdf</a:t>
            </a:r>
            <a:endParaRPr lang="pl-PL" sz="1400" b="1" dirty="0" smtClean="0"/>
          </a:p>
        </p:txBody>
      </p:sp>
      <p:graphicFrame>
        <p:nvGraphicFramePr>
          <p:cNvPr id="1026" name="Object 2"/>
          <p:cNvGraphicFramePr>
            <a:graphicFrameLocks noChangeAspect="1"/>
          </p:cNvGraphicFramePr>
          <p:nvPr>
            <p:extLst>
              <p:ext uri="{D42A27DB-BD31-4B8C-83A1-F6EECF244321}">
                <p14:modId xmlns:p14="http://schemas.microsoft.com/office/powerpoint/2010/main" val="507332372"/>
              </p:ext>
            </p:extLst>
          </p:nvPr>
        </p:nvGraphicFramePr>
        <p:xfrm>
          <a:off x="1331640" y="1628800"/>
          <a:ext cx="6114024" cy="4320480"/>
        </p:xfrm>
        <a:graphic>
          <a:graphicData uri="http://schemas.openxmlformats.org/presentationml/2006/ole">
            <mc:AlternateContent xmlns:mc="http://schemas.openxmlformats.org/markup-compatibility/2006">
              <mc:Choice xmlns:v="urn:schemas-microsoft-com:vml" Requires="v">
                <p:oleObj spid="_x0000_s1031" name="Acrobat Document" r:id="rId7" imgW="8020002" imgH="5667280" progId="AcroExch.Document.11">
                  <p:embed/>
                </p:oleObj>
              </mc:Choice>
              <mc:Fallback>
                <p:oleObj name="Acrobat Document" r:id="rId7" imgW="8020002" imgH="5667280" progId="AcroExch.Document.11">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1628800"/>
                        <a:ext cx="611402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58506425"/>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9673</TotalTime>
  <Words>885</Words>
  <Application>Microsoft Office PowerPoint</Application>
  <PresentationFormat>Pokaz na ekranie (4:3)</PresentationFormat>
  <Paragraphs>180</Paragraphs>
  <Slides>16</Slides>
  <Notes>16</Notes>
  <HiddenSlides>0</HiddenSlides>
  <MMClips>0</MMClips>
  <ScaleCrop>false</ScaleCrop>
  <HeadingPairs>
    <vt:vector size="6" baseType="variant">
      <vt:variant>
        <vt:lpstr>Motyw</vt:lpstr>
      </vt:variant>
      <vt:variant>
        <vt:i4>4</vt:i4>
      </vt:variant>
      <vt:variant>
        <vt:lpstr>Osadzone serwery OLE</vt:lpstr>
      </vt:variant>
      <vt:variant>
        <vt:i4>1</vt:i4>
      </vt:variant>
      <vt:variant>
        <vt:lpstr>Tytuły slajdów</vt:lpstr>
      </vt:variant>
      <vt:variant>
        <vt:i4>16</vt:i4>
      </vt:variant>
    </vt:vector>
  </HeadingPairs>
  <TitlesOfParts>
    <vt:vector size="21" baseType="lpstr">
      <vt:lpstr>Motyw pakietu Office</vt:lpstr>
      <vt:lpstr>2_Motyw pakietu Office</vt:lpstr>
      <vt:lpstr>3_Motyw pakietu Office</vt:lpstr>
      <vt:lpstr>4_Motyw pakietu Office</vt:lpstr>
      <vt:lpstr>Acrobat Document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Dawid Zalewski</dc:creator>
  <cp:lastModifiedBy>Sebastian Stasiak</cp:lastModifiedBy>
  <cp:revision>1376</cp:revision>
  <cp:lastPrinted>2016-09-27T07:12:29Z</cp:lastPrinted>
  <dcterms:created xsi:type="dcterms:W3CDTF">2015-04-22T07:48:15Z</dcterms:created>
  <dcterms:modified xsi:type="dcterms:W3CDTF">2017-10-12T10:22:43Z</dcterms:modified>
</cp:coreProperties>
</file>