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308" r:id="rId4"/>
    <p:sldId id="272" r:id="rId5"/>
    <p:sldId id="268" r:id="rId6"/>
    <p:sldId id="283" r:id="rId7"/>
    <p:sldId id="274" r:id="rId8"/>
    <p:sldId id="285" r:id="rId9"/>
    <p:sldId id="287" r:id="rId10"/>
    <p:sldId id="276" r:id="rId11"/>
    <p:sldId id="288" r:id="rId12"/>
    <p:sldId id="273" r:id="rId13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8" autoAdjust="0"/>
    <p:restoredTop sz="85402" autoAdjust="0"/>
  </p:normalViewPr>
  <p:slideViewPr>
    <p:cSldViewPr>
      <p:cViewPr>
        <p:scale>
          <a:sx n="80" d="100"/>
          <a:sy n="80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D3E35-0B2B-47FA-AC79-20EC8B1A7A0F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54755-45A5-4196-9D55-0082DB5E7F42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F62A74-1708-411A-B18D-C1DF3D4809C9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2017-11-16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10.4.2: </a:t>
            </a:r>
            <a:r>
              <a:rPr lang="pl-PL" dirty="0" smtClean="0">
                <a:solidFill>
                  <a:schemeClr val="tx1"/>
                </a:solidFill>
              </a:rPr>
              <a:t>Dostosowanie systemów kształcenia i szkolenia zawodowego do potrzeb rynku pracy – ZIT </a:t>
            </a:r>
            <a:r>
              <a:rPr lang="pl-PL" dirty="0" err="1" smtClean="0">
                <a:solidFill>
                  <a:schemeClr val="tx1"/>
                </a:solidFill>
              </a:rPr>
              <a:t>WrOF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000" b="1" dirty="0" smtClean="0">
                <a:latin typeface="+mn-lt"/>
              </a:rPr>
              <a:t>Kryterium 2: </a:t>
            </a:r>
            <a:r>
              <a:rPr lang="pl-PL" sz="2000" b="1" dirty="0" smtClean="0">
                <a:latin typeface="+mn-lt"/>
              </a:rPr>
              <a:t>Wpływ realizacji projektu na realizację wartości docelowej wskaźników monitoringu realizacji celów Strategii ZIT </a:t>
            </a:r>
            <a:r>
              <a:rPr lang="pl-PL" sz="2000" b="1" dirty="0" err="1" smtClean="0">
                <a:latin typeface="+mn-lt"/>
              </a:rPr>
              <a:t>WrOF</a:t>
            </a:r>
            <a:endParaRPr lang="pl-PL" altLang="pl-PL" sz="2000" dirty="0" smtClean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857364"/>
          <a:ext cx="8572560" cy="431386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678925"/>
                <a:gridCol w="3036115"/>
                <a:gridCol w="2857520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0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0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osób uczestniczących w pozaszkolnych formach kształcenia w programie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osób, które uzyskały kwalifikacje w ramach  pozaszkolnych form kształcenia</a:t>
                      </a:r>
                      <a:endParaRPr lang="pl-PL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45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1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20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30 %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20 - 60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30% – 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5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61 - 100 osób</a:t>
                      </a:r>
                      <a:endParaRPr lang="pl-PL" sz="11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50,01% – 75%</a:t>
                      </a:r>
                      <a:endParaRPr lang="pl-PL" sz="11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100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75,01%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6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71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10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10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600" b="1" dirty="0" smtClean="0">
                <a:latin typeface="+mj-lt"/>
              </a:rPr>
              <a:t>Kryterium 3: </a:t>
            </a:r>
            <a:r>
              <a:rPr lang="pl-PL" sz="2600" b="1" dirty="0" smtClean="0">
                <a:latin typeface="+mj-lt"/>
              </a:rPr>
              <a:t>Komplementarny charakter projektu</a:t>
            </a:r>
            <a:endParaRPr lang="pl-PL" altLang="pl-PL" sz="2600" dirty="0" smtClean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57158" y="4000504"/>
            <a:ext cx="8643938" cy="236988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4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400" b="1" u="sng" dirty="0" smtClean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400" dirty="0" smtClean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400" b="1" u="sng" dirty="0" smtClean="0">
                <a:solidFill>
                  <a:srgbClr val="FFC000"/>
                </a:solidFill>
              </a:rPr>
              <a:t>na terenie danego ZIT</a:t>
            </a:r>
            <a:r>
              <a:rPr lang="pl-PL" sz="1400" b="1" dirty="0" smtClean="0">
                <a:solidFill>
                  <a:srgbClr val="FFC000"/>
                </a:solidFill>
              </a:rPr>
              <a:t> </a:t>
            </a:r>
            <a:r>
              <a:rPr lang="pl-PL" sz="1400" dirty="0" smtClean="0">
                <a:solidFill>
                  <a:schemeClr val="bg1"/>
                </a:solidFill>
              </a:rPr>
              <a:t>i zostały sfinansowane ze </a:t>
            </a:r>
            <a:r>
              <a:rPr lang="pl-PL" sz="1400" b="1" u="sng" dirty="0" smtClean="0">
                <a:solidFill>
                  <a:srgbClr val="FFC000"/>
                </a:solidFill>
              </a:rPr>
              <a:t>środków publicznych zewnętrznych</a:t>
            </a:r>
            <a:r>
              <a:rPr lang="pl-PL" sz="1400" dirty="0" smtClean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400" b="1" u="sng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400" dirty="0" smtClean="0">
                <a:solidFill>
                  <a:schemeClr val="bg1"/>
                </a:solidFill>
              </a:rPr>
              <a:t> wykorzystaniu </a:t>
            </a:r>
            <a:r>
              <a:rPr lang="pl-PL" sz="1400" b="1" dirty="0">
                <a:solidFill>
                  <a:srgbClr val="FFC000"/>
                </a:solidFill>
              </a:rPr>
              <a:t>efektów realizacji </a:t>
            </a:r>
            <a:r>
              <a:rPr lang="pl-PL" sz="1400" dirty="0">
                <a:solidFill>
                  <a:schemeClr val="bg1"/>
                </a:solidFill>
              </a:rPr>
              <a:t>innego </a:t>
            </a:r>
            <a:r>
              <a:rPr lang="pl-PL" sz="1400" dirty="0" smtClean="0">
                <a:solidFill>
                  <a:schemeClr val="bg1"/>
                </a:solidFill>
              </a:rPr>
              <a:t>projektu</a:t>
            </a:r>
            <a:endParaRPr lang="pl-PL" sz="1400" dirty="0">
              <a:solidFill>
                <a:schemeClr val="bg1"/>
              </a:solidFill>
            </a:endParaRP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400" dirty="0" smtClean="0">
                <a:solidFill>
                  <a:schemeClr val="bg1"/>
                </a:solidFill>
              </a:rPr>
              <a:t> wzmocnieniu  </a:t>
            </a:r>
            <a:r>
              <a:rPr lang="pl-PL" sz="1400" b="1" dirty="0">
                <a:solidFill>
                  <a:srgbClr val="FFC000"/>
                </a:solidFill>
              </a:rPr>
              <a:t>trwałości efektów </a:t>
            </a:r>
            <a:r>
              <a:rPr lang="pl-PL" sz="1400" dirty="0">
                <a:solidFill>
                  <a:schemeClr val="bg1"/>
                </a:solidFill>
              </a:rPr>
              <a:t>jednego przedsięwzięcia realizacją </a:t>
            </a:r>
            <a:r>
              <a:rPr lang="pl-PL" sz="1400" dirty="0" smtClean="0">
                <a:solidFill>
                  <a:schemeClr val="bg1"/>
                </a:solidFill>
              </a:rPr>
              <a:t>drugiego</a:t>
            </a:r>
            <a:endParaRPr lang="pl-PL" sz="1400" dirty="0">
              <a:solidFill>
                <a:schemeClr val="bg1"/>
              </a:solidFill>
            </a:endParaRP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400" dirty="0" smtClean="0">
                <a:solidFill>
                  <a:schemeClr val="bg1"/>
                </a:solidFill>
              </a:rPr>
              <a:t> bardziej </a:t>
            </a:r>
            <a:r>
              <a:rPr lang="pl-PL" sz="1400" dirty="0">
                <a:solidFill>
                  <a:schemeClr val="bg1"/>
                </a:solidFill>
              </a:rPr>
              <a:t>kompleksowym potraktowaniem problemu, m.in. poprzez zaadresowanie projektu do tej samej grupy docelowej, tego samego beneficjenta, tego samego terytorium, uzależnienia realizacji jednego projektu od przeprowadzenia innego przedsięwzięcia itp</a:t>
            </a:r>
            <a:r>
              <a:rPr lang="pl-PL" sz="1400" dirty="0" smtClean="0">
                <a:solidFill>
                  <a:schemeClr val="bg1"/>
                </a:solidFill>
              </a:rPr>
              <a:t>.</a:t>
            </a:r>
            <a:endParaRPr lang="pl-PL" sz="1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57158" y="1571612"/>
          <a:ext cx="8643998" cy="229361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296440"/>
                <a:gridCol w="5347558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max oceny: 1,25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jednym</a:t>
                      </a:r>
                      <a:r>
                        <a:rPr lang="pl-PL" sz="1400" u="sng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max oceny: 2,5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dwoma</a:t>
                      </a:r>
                      <a:r>
                        <a:rPr lang="pl-PL" sz="1400" kern="50" dirty="0" smtClean="0">
                          <a:effectLst/>
                        </a:rPr>
                        <a:t> 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max oceny: 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czterema</a:t>
                      </a:r>
                      <a:r>
                        <a:rPr lang="pl-PL" sz="1400" b="1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(max</a:t>
                      </a:r>
                      <a:r>
                        <a:rPr lang="pl-PL" sz="1400" kern="50" baseline="0" dirty="0" smtClean="0">
                          <a:effectLst/>
                        </a:rPr>
                        <a:t> 5 </a:t>
                      </a:r>
                      <a:r>
                        <a:rPr lang="pl-PL" sz="1400" kern="50" baseline="0" dirty="0" err="1" smtClean="0">
                          <a:effectLst/>
                        </a:rPr>
                        <a:t>pkt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– </a:t>
                      </a:r>
                      <a:r>
                        <a:rPr lang="pl-PL" sz="1400" kern="50" dirty="0">
                          <a:effectLst/>
                        </a:rPr>
                        <a:t>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19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/>
              <a:t>Dziękujemy 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Wydział </a:t>
            </a:r>
            <a:r>
              <a:rPr lang="pl-PL" sz="1600" dirty="0"/>
              <a:t>Zarządzania Funduszami </a:t>
            </a:r>
            <a:r>
              <a:rPr lang="pl-PL" sz="1600" dirty="0" smtClean="0"/>
              <a:t>Urzędu Miejskiego Wrocławia </a:t>
            </a:r>
          </a:p>
          <a:p>
            <a:pPr eaLnBrk="0" hangingPunct="0"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Instytucja Pośrednicząca ZIT </a:t>
            </a:r>
            <a:r>
              <a:rPr lang="pl-PL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</a:t>
            </a:r>
            <a:r>
              <a:rPr lang="pl-PL" sz="1600" dirty="0" smtClean="0"/>
              <a:t>78 61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b="1" dirty="0" err="1"/>
              <a:t>zit@um.wroc.pl</a:t>
            </a:r>
            <a:r>
              <a:rPr lang="pl-PL" b="1" dirty="0"/>
              <a:t>  </a:t>
            </a:r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/>
              <a:t>Budżet ZIT WrOF: 	</a:t>
            </a:r>
            <a:r>
              <a:rPr lang="pl-PL" b="1"/>
              <a:t>291 250 000 €</a:t>
            </a:r>
          </a:p>
          <a:p>
            <a:pPr algn="ctr" eaLnBrk="0" hangingPunct="0"/>
            <a:r>
              <a:rPr 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34" y="2571744"/>
            <a:ext cx="7929562" cy="40010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</a:t>
            </a:r>
            <a:r>
              <a:rPr lang="pl-PL" sz="2000" dirty="0" smtClean="0"/>
              <a:t>Wrocław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</a:t>
            </a:r>
            <a:r>
              <a:rPr lang="pl-PL" sz="2000" dirty="0" smtClean="0"/>
              <a:t>DIP oraz </a:t>
            </a:r>
            <a:r>
              <a:rPr lang="pl-PL" sz="2000" dirty="0"/>
              <a:t>z UMWD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WrOF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</a:t>
            </a:r>
            <a:r>
              <a:rPr lang="pl-PL" sz="2000" dirty="0" smtClean="0"/>
              <a:t>strategiczna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</a:t>
            </a:r>
            <a:r>
              <a:rPr lang="pl-PL" sz="2000" dirty="0" smtClean="0"/>
              <a:t>strategicznej ZIT WrOF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 smtClean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smtClean="0"/>
              <a:t>Weryfikacja załączników </a:t>
            </a:r>
            <a:r>
              <a:rPr lang="pl-PL" sz="2000" dirty="0" smtClean="0"/>
              <a:t>niezbędnych do podpisania umowy </a:t>
            </a:r>
            <a:br>
              <a:rPr lang="pl-PL" sz="2000" dirty="0" smtClean="0"/>
            </a:br>
            <a:r>
              <a:rPr lang="pl-PL" sz="2000" dirty="0" smtClean="0"/>
              <a:t>        o dofinansowanie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-500098" y="857232"/>
            <a:ext cx="9644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10.4 RPO </a:t>
            </a:r>
            <a:r>
              <a:rPr lang="pl-PL" altLang="pl-PL" sz="2400" b="1" dirty="0"/>
              <a:t>WD w priorytetach ZIT </a:t>
            </a:r>
            <a:r>
              <a:rPr lang="pl-PL" altLang="pl-PL" sz="2400" b="1" dirty="0" err="1"/>
              <a:t>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3500461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428760"/>
                <a:gridCol w="1428760"/>
                <a:gridCol w="2214578"/>
                <a:gridCol w="1643074"/>
                <a:gridCol w="2000263"/>
              </a:tblGrid>
              <a:tr h="5385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6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Regionalny Program Operacyjny </a:t>
                      </a:r>
                      <a:r>
                        <a:rPr lang="pl-PL" sz="1600" b="1" u="sng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6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36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  <a:r>
                        <a:rPr lang="pl-PL" sz="14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jakości </a:t>
                      </a:r>
                      <a:b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</a:t>
                      </a:r>
                      <a:r>
                        <a:rPr lang="pl-PL" sz="14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4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3.3.1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Zapewnienie równego dostępu do wysokiej jakości edukacji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na terenie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wraz z dostosowaniem  infrastruktury edukacyjnej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10.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Edukacja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10.4 </a:t>
                      </a: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Dostosowanie systemów kształcenia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szkolenia zawodowego do potrzeb rynku pracy</a:t>
                      </a: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2000240"/>
            <a:ext cx="9144000" cy="6274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</a:t>
            </a:r>
            <a:r>
              <a:rPr lang="pl-PL" sz="3600" dirty="0" err="1"/>
              <a:t>WrOF</a:t>
            </a:r>
            <a:r>
              <a:rPr lang="pl-PL" sz="3600" dirty="0"/>
              <a:t>: </a:t>
            </a:r>
            <a:r>
              <a:rPr lang="pl-PL" sz="3600" b="1" dirty="0"/>
              <a:t>291 250 000  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10 </a:t>
            </a:r>
            <a:r>
              <a:rPr lang="pl-PL" sz="3000" dirty="0"/>
              <a:t>– </a:t>
            </a:r>
            <a:r>
              <a:rPr lang="pl-PL" sz="3000" dirty="0" smtClean="0"/>
              <a:t>Edukacja: </a:t>
            </a:r>
            <a:r>
              <a:rPr lang="pl-PL" sz="3200" b="1" dirty="0" smtClean="0"/>
              <a:t>26 750 000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10.4.2</a:t>
            </a:r>
            <a:r>
              <a:rPr lang="pl-PL" sz="2400" dirty="0"/>
              <a:t>: </a:t>
            </a:r>
            <a:r>
              <a:rPr lang="pl-PL" sz="2400" b="1" dirty="0" smtClean="0"/>
              <a:t>7 500 000 €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000" dirty="0"/>
              <a:t>Nabór </a:t>
            </a:r>
            <a:r>
              <a:rPr lang="pl-PL" sz="2000" dirty="0" smtClean="0"/>
              <a:t>nr RPDS.10.04.02-IZ.00-02-269/17 (typ F): </a:t>
            </a:r>
          </a:p>
          <a:p>
            <a:pPr algn="ctr" eaLnBrk="0" hangingPunct="0">
              <a:lnSpc>
                <a:spcPct val="150000"/>
              </a:lnSpc>
            </a:pPr>
            <a:r>
              <a:rPr lang="pl-PL" sz="2000" b="1" dirty="0" smtClean="0"/>
              <a:t>892 971 EUR (tj. 3 850 670 PLN)</a:t>
            </a:r>
          </a:p>
          <a:p>
            <a:pPr algn="ctr" eaLnBrk="0" hangingPunct="0">
              <a:lnSpc>
                <a:spcPct val="150000"/>
              </a:lnSpc>
            </a:pPr>
            <a:endParaRPr lang="pl-PL" sz="2000" b="1" u="sng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50000"/>
              </a:lnSpc>
            </a:pPr>
            <a:endParaRPr lang="pl-PL" u="sng" dirty="0">
              <a:solidFill>
                <a:srgbClr val="FF0000"/>
              </a:solidFill>
            </a:endParaRPr>
          </a:p>
          <a:p>
            <a:pPr eaLnBrk="0" hangingPunct="0">
              <a:lnSpc>
                <a:spcPct val="150000"/>
              </a:lnSpc>
            </a:pPr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>
              <a:lnSpc>
                <a:spcPct val="15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785794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 smtClean="0"/>
              <a:t>Beneficjentami mogą być:</a:t>
            </a:r>
            <a:endParaRPr lang="pl-PL" sz="2600" b="1" dirty="0"/>
          </a:p>
          <a:p>
            <a:pPr algn="ctr"/>
            <a:endParaRPr lang="pl-PL" altLang="pl-PL" sz="2600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357158" y="1357298"/>
            <a:ext cx="8572560" cy="545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jednostki samorządu terytorialnego, ich związki i stowarzyszenia;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jednostki organizacyjne </a:t>
            </a:r>
            <a:r>
              <a:rPr lang="pl-PL" dirty="0" err="1" smtClean="0"/>
              <a:t>jst</a:t>
            </a:r>
            <a:r>
              <a:rPr lang="pl-PL" dirty="0" smtClean="0"/>
              <a:t>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organy  prowadzące  publiczne  i niepubliczne  szkoły  i placówki prowadzące kształcenie zawodowe;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placówki kształcenia ustawicznego, placówki kształcenia praktycznego oraz ośrodki dokształcania i doskonalenia zawodowego, umożliwiające uzyskanie i uzupełnienie wiedzy,  umiejętności  i kwalifikacji zawodowych;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instytucje  rynku  pracy,  o których mowa w art. 6  ustawy  z dnia  20 kwietnia  2004  r.  </a:t>
            </a:r>
            <a:br>
              <a:rPr lang="pl-PL" dirty="0" smtClean="0"/>
            </a:br>
            <a:r>
              <a:rPr lang="pl-PL" dirty="0" smtClean="0"/>
              <a:t>o promocji  zatrudnienia  i instytucjach  rynku  pracy, prowadzące działalność edukacyjno-szkoleniową;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podmioty prowadzące działalność oświatową, o której mowa w art. </a:t>
            </a:r>
            <a:r>
              <a:rPr lang="pl-PL" dirty="0" smtClean="0"/>
              <a:t>170</a:t>
            </a:r>
            <a:r>
              <a:rPr lang="pl-PL" dirty="0" smtClean="0"/>
              <a:t> </a:t>
            </a:r>
            <a:r>
              <a:rPr lang="pl-PL" dirty="0" smtClean="0"/>
              <a:t>ust. 2. </a:t>
            </a:r>
            <a:r>
              <a:rPr lang="pl-PL" dirty="0" smtClean="0"/>
              <a:t>ustawy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Prawo oświatowe;</a:t>
            </a:r>
            <a:endParaRPr lang="pl-PL" dirty="0" smtClean="0"/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osoby fizyczne prowadzące działalność gospodarczą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600" b="1" dirty="0"/>
              <a:t>Kryteria ocena </a:t>
            </a:r>
            <a:r>
              <a:rPr lang="pl-PL" altLang="pl-PL" sz="2600" b="1" dirty="0" smtClean="0"/>
              <a:t>strategicznej ZIT </a:t>
            </a:r>
            <a:r>
              <a:rPr lang="pl-PL" altLang="pl-PL" sz="2600" b="1" dirty="0" err="1"/>
              <a:t>WrOF</a:t>
            </a:r>
            <a:r>
              <a:rPr lang="pl-PL" altLang="pl-PL" sz="2600" b="1" dirty="0"/>
              <a:t> </a:t>
            </a:r>
            <a:endParaRPr lang="pl-PL" altLang="pl-PL" sz="2600" b="1" dirty="0" smtClean="0"/>
          </a:p>
          <a:p>
            <a:pPr algn="ctr"/>
            <a:r>
              <a:rPr lang="pl-PL" altLang="pl-PL" b="1" dirty="0" smtClean="0"/>
              <a:t>       (50</a:t>
            </a:r>
            <a:r>
              <a:rPr lang="pl-PL" altLang="pl-PL" b="1" dirty="0"/>
              <a:t>% wszystkich </a:t>
            </a:r>
            <a:r>
              <a:rPr lang="pl-PL" altLang="pl-PL" b="1" dirty="0" smtClean="0"/>
              <a:t>możliwych do uzyskania punktów)</a:t>
            </a:r>
            <a:r>
              <a:rPr lang="pl-PL" altLang="pl-PL" sz="2600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2143116"/>
          <a:ext cx="8501120" cy="312286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3929090"/>
                <a:gridCol w="1428760"/>
                <a:gridCol w="1713867"/>
                <a:gridCol w="1072213"/>
              </a:tblGrid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</a:t>
                      </a:r>
                      <a:r>
                        <a:rPr lang="pl-PL" sz="1400" kern="50" dirty="0" smtClean="0">
                          <a:effectLst/>
                        </a:rPr>
                        <a:t>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701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realizację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25 </a:t>
                      </a:r>
                      <a:r>
                        <a:rPr lang="pl-PL" sz="1600" b="1" kern="5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5068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baseline="0" dirty="0" smtClean="0">
                          <a:effectLst/>
                          <a:latin typeface="+mn-lt"/>
                        </a:rPr>
                        <a:t>5 </a:t>
                      </a:r>
                      <a:r>
                        <a:rPr lang="pl-PL" sz="1600" b="1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643578"/>
            <a:ext cx="8501063" cy="70525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400" kern="50" dirty="0" smtClean="0">
                <a:solidFill>
                  <a:schemeClr val="bg1"/>
                </a:solidFill>
                <a:latin typeface="+mn-lt"/>
              </a:rPr>
              <a:t>Projekt </a:t>
            </a:r>
            <a:r>
              <a:rPr lang="pl-PL" sz="1400" kern="50" dirty="0">
                <a:solidFill>
                  <a:schemeClr val="bg1"/>
                </a:solidFill>
                <a:latin typeface="+mn-lt"/>
              </a:rPr>
              <a:t>musi otrzymać </a:t>
            </a:r>
            <a:r>
              <a:rPr lang="pl-PL" sz="1400" b="1" kern="50" dirty="0">
                <a:solidFill>
                  <a:srgbClr val="FFC000"/>
                </a:solidFill>
                <a:latin typeface="+mn-lt"/>
              </a:rPr>
              <a:t>min. </a:t>
            </a:r>
            <a:r>
              <a:rPr lang="pl-PL" sz="1400" b="1" kern="50" dirty="0" smtClean="0">
                <a:solidFill>
                  <a:srgbClr val="FFC000"/>
                </a:solidFill>
                <a:latin typeface="+mn-lt"/>
              </a:rPr>
              <a:t>50% </a:t>
            </a:r>
            <a:r>
              <a:rPr lang="pl-PL" sz="1400" kern="50" dirty="0">
                <a:solidFill>
                  <a:schemeClr val="bg1"/>
                </a:solidFill>
                <a:latin typeface="+mn-lt"/>
              </a:rPr>
              <a:t>możliwej do uzyskania oceny </a:t>
            </a:r>
            <a:r>
              <a:rPr lang="pl-PL" sz="1400" kern="50" dirty="0" smtClean="0">
                <a:solidFill>
                  <a:schemeClr val="bg1"/>
                </a:solidFill>
                <a:latin typeface="+mn-lt"/>
              </a:rPr>
              <a:t>maksymalnej –                                                                             </a:t>
            </a:r>
            <a:r>
              <a:rPr lang="pl-PL" sz="1400" dirty="0" smtClean="0">
                <a:solidFill>
                  <a:schemeClr val="bg1"/>
                </a:solidFill>
              </a:rPr>
              <a:t>niespełnienie </a:t>
            </a:r>
            <a:r>
              <a:rPr lang="pl-PL" sz="1400" dirty="0">
                <a:solidFill>
                  <a:schemeClr val="bg1"/>
                </a:solidFill>
              </a:rPr>
              <a:t>kryterium oznacza odrzucenia </a:t>
            </a:r>
            <a:r>
              <a:rPr lang="pl-PL" sz="1400" dirty="0" smtClean="0">
                <a:solidFill>
                  <a:schemeClr val="bg1"/>
                </a:solidFill>
              </a:rPr>
              <a:t>wniosku (25 </a:t>
            </a:r>
            <a:r>
              <a:rPr lang="pl-PL" sz="1400" dirty="0" err="1" smtClean="0">
                <a:solidFill>
                  <a:schemeClr val="bg1"/>
                </a:solidFill>
              </a:rPr>
              <a:t>pkt</a:t>
            </a:r>
            <a:r>
              <a:rPr lang="pl-PL" sz="1400" dirty="0" smtClean="0">
                <a:solidFill>
                  <a:schemeClr val="bg1"/>
                </a:solidFill>
              </a:rPr>
              <a:t>)</a:t>
            </a:r>
            <a:endParaRPr lang="pl-PL" sz="1400" kern="5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6" name="pole tekstowe 5"/>
          <p:cNvSpPr txBox="1"/>
          <p:nvPr/>
        </p:nvSpPr>
        <p:spPr>
          <a:xfrm>
            <a:off x="500063" y="2143125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</a:t>
            </a:r>
            <a:r>
              <a:rPr lang="pl-PL" sz="1600" dirty="0">
                <a:solidFill>
                  <a:schemeClr val="bg1"/>
                </a:solidFill>
              </a:rPr>
              <a:t>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</a:t>
            </a:r>
            <a:r>
              <a:rPr lang="pl-PL" sz="1600" b="1" dirty="0" smtClean="0">
                <a:solidFill>
                  <a:srgbClr val="FFC000"/>
                </a:solidFill>
              </a:rPr>
              <a:t>szczegółowych</a:t>
            </a:r>
            <a:endParaRPr lang="pl-PL" sz="1600" b="1" dirty="0">
              <a:solidFill>
                <a:srgbClr val="FFC000"/>
              </a:solidFill>
            </a:endParaRP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429125"/>
            <a:ext cx="8215312" cy="108743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 smtClean="0">
                <a:solidFill>
                  <a:srgbClr val="FFC000"/>
                </a:solidFill>
              </a:rPr>
              <a:t>opisowy</a:t>
            </a: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rgbClr val="FFC000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</a:t>
            </a:r>
            <a:r>
              <a:rPr lang="pl-PL" sz="1600" dirty="0" smtClean="0">
                <a:solidFill>
                  <a:schemeClr val="bg1"/>
                </a:solidFill>
                <a:cs typeface="Times New Roman" pitchFamily="18" charset="0"/>
              </a:rPr>
              <a:t>punktów</a:t>
            </a:r>
            <a:endParaRPr lang="pl-PL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57158" y="1071546"/>
            <a:ext cx="842965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800" b="1" dirty="0"/>
              <a:t>Kryterium 1: </a:t>
            </a:r>
          </a:p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28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800" b="1" kern="50" dirty="0">
                <a:solidFill>
                  <a:prstClr val="black"/>
                </a:solidFill>
              </a:rPr>
              <a:t>projektu na </a:t>
            </a:r>
            <a:r>
              <a:rPr lang="pl-PL" sz="28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800" b="1" kern="50" dirty="0">
                <a:solidFill>
                  <a:prstClr val="black"/>
                </a:solidFill>
              </a:rPr>
              <a:t>ZIT </a:t>
            </a:r>
            <a:r>
              <a:rPr lang="pl-PL" sz="2800" b="1" kern="50" dirty="0" err="1">
                <a:solidFill>
                  <a:prstClr val="black"/>
                </a:solidFill>
              </a:rPr>
              <a:t>WrOF</a:t>
            </a:r>
            <a:r>
              <a:rPr lang="pl-PL" sz="2800" b="1" kern="50" dirty="0">
                <a:solidFill>
                  <a:prstClr val="black"/>
                </a:solidFill>
              </a:rPr>
              <a:t> 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1714488"/>
          <a:ext cx="8786874" cy="450059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357454"/>
                <a:gridCol w="6429420"/>
              </a:tblGrid>
              <a:tr h="4514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945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Minimalizacja problemu wiodącego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- 0 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- 15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6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1.2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Wzmocnienie potencjału podmiotów lokalnych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główna siedziba Wnioskodawcy znajduje się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poza terenem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główna siedziba Wnioskodawcy znajduje się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terenie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- 6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0857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1.3 Regionalne Inteligentne Specjalizacje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założone  w projekcie działania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będą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prowadzone we współpracy z pracodawcami lub przedsiębiorcami wpisującymi się w RSI -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lvl="0" indent="-2730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założone  w projekcie działania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będą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prowadzone we współpracy z pracodawcami lub przedsiębiorcami wpisującymi się w RSI -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071546"/>
            <a:ext cx="91440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600" b="1" dirty="0"/>
              <a:t>Kryterium 1: </a:t>
            </a:r>
            <a:r>
              <a:rPr lang="pl-PL" altLang="pl-PL" sz="2600" b="1" dirty="0" smtClean="0"/>
              <a:t> </a:t>
            </a:r>
            <a:r>
              <a:rPr lang="pl-PL" sz="26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600" b="1" kern="50" dirty="0">
                <a:solidFill>
                  <a:prstClr val="black"/>
                </a:solidFill>
              </a:rPr>
              <a:t>projektu na </a:t>
            </a:r>
            <a:r>
              <a:rPr lang="pl-PL" sz="26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600" b="1" kern="50" dirty="0">
                <a:solidFill>
                  <a:prstClr val="black"/>
                </a:solidFill>
              </a:rPr>
              <a:t>ZIT </a:t>
            </a:r>
            <a:r>
              <a:rPr lang="pl-PL" sz="2600" b="1" kern="50" dirty="0" err="1" smtClean="0">
                <a:solidFill>
                  <a:prstClr val="black"/>
                </a:solidFill>
              </a:rPr>
              <a:t>WrOF</a:t>
            </a:r>
            <a:endParaRPr lang="pl-PL" sz="2400" b="1" kern="5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7171</TotalTime>
  <Words>845</Words>
  <Application>Microsoft Office PowerPoint</Application>
  <PresentationFormat>Pokaz na ekranie (4:3)</PresentationFormat>
  <Paragraphs>158</Paragraphs>
  <Slides>12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 Zintegrowane Inwestycje Terytorialne Wrocławskiego Obszaru Funkcjonalnego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755</cp:revision>
  <dcterms:created xsi:type="dcterms:W3CDTF">2015-04-22T07:48:15Z</dcterms:created>
  <dcterms:modified xsi:type="dcterms:W3CDTF">2017-11-16T11:45:26Z</dcterms:modified>
</cp:coreProperties>
</file>