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57" r:id="rId3"/>
    <p:sldId id="259" r:id="rId4"/>
    <p:sldId id="261" r:id="rId5"/>
    <p:sldId id="265" r:id="rId6"/>
    <p:sldId id="303" r:id="rId7"/>
    <p:sldId id="262" r:id="rId8"/>
    <p:sldId id="264" r:id="rId9"/>
    <p:sldId id="304" r:id="rId10"/>
    <p:sldId id="267" r:id="rId11"/>
    <p:sldId id="289" r:id="rId12"/>
    <p:sldId id="291" r:id="rId13"/>
    <p:sldId id="258" r:id="rId14"/>
    <p:sldId id="273" r:id="rId15"/>
    <p:sldId id="275" r:id="rId16"/>
    <p:sldId id="276" r:id="rId17"/>
    <p:sldId id="277" r:id="rId18"/>
    <p:sldId id="268" r:id="rId19"/>
    <p:sldId id="271" r:id="rId20"/>
    <p:sldId id="272" r:id="rId21"/>
    <p:sldId id="269" r:id="rId22"/>
    <p:sldId id="270" r:id="rId23"/>
    <p:sldId id="297" r:id="rId24"/>
    <p:sldId id="305" r:id="rId25"/>
    <p:sldId id="306" r:id="rId26"/>
    <p:sldId id="288" r:id="rId27"/>
    <p:sldId id="279" r:id="rId28"/>
    <p:sldId id="283" r:id="rId29"/>
    <p:sldId id="313" r:id="rId30"/>
    <p:sldId id="312" r:id="rId31"/>
    <p:sldId id="293" r:id="rId32"/>
    <p:sldId id="295" r:id="rId33"/>
    <p:sldId id="296" r:id="rId34"/>
    <p:sldId id="301" r:id="rId35"/>
    <p:sldId id="281" r:id="rId36"/>
    <p:sldId id="308" r:id="rId37"/>
    <p:sldId id="309" r:id="rId38"/>
    <p:sldId id="310" r:id="rId39"/>
    <p:sldId id="299" r:id="rId40"/>
    <p:sldId id="300" r:id="rId41"/>
    <p:sldId id="311" r:id="rId42"/>
    <p:sldId id="307" r:id="rId43"/>
    <p:sldId id="284" r:id="rId44"/>
    <p:sldId id="285" r:id="rId45"/>
    <p:sldId id="282" r:id="rId46"/>
    <p:sldId id="292" r:id="rId47"/>
    <p:sldId id="298" r:id="rId48"/>
    <p:sldId id="314" r:id="rId49"/>
    <p:sldId id="317" r:id="rId50"/>
    <p:sldId id="315" r:id="rId51"/>
    <p:sldId id="316" r:id="rId52"/>
    <p:sldId id="319" r:id="rId53"/>
  </p:sldIdLst>
  <p:sldSz cx="9144000" cy="6858000" type="screen4x3"/>
  <p:notesSz cx="6788150" cy="99234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4" autoAdjust="0"/>
    <p:restoredTop sz="72360" autoAdjust="0"/>
  </p:normalViewPr>
  <p:slideViewPr>
    <p:cSldViewPr>
      <p:cViewPr varScale="1">
        <p:scale>
          <a:sx n="83" d="100"/>
          <a:sy n="83" d="100"/>
        </p:scale>
        <p:origin x="1426"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206"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8085180C-8B1F-4929-9AFE-A8C111E9E1C8}"/>
              </a:ext>
            </a:extLst>
          </p:cNvPr>
          <p:cNvSpPr>
            <a:spLocks noGrp="1"/>
          </p:cNvSpPr>
          <p:nvPr>
            <p:ph type="hdr" sz="quarter"/>
          </p:nvPr>
        </p:nvSpPr>
        <p:spPr>
          <a:xfrm>
            <a:off x="0" y="0"/>
            <a:ext cx="2941532" cy="497897"/>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CDCCB0EA-435D-49A9-A729-536FC291AEAB}"/>
              </a:ext>
            </a:extLst>
          </p:cNvPr>
          <p:cNvSpPr>
            <a:spLocks noGrp="1"/>
          </p:cNvSpPr>
          <p:nvPr>
            <p:ph type="dt" sz="quarter" idx="1"/>
          </p:nvPr>
        </p:nvSpPr>
        <p:spPr>
          <a:xfrm>
            <a:off x="3845047" y="0"/>
            <a:ext cx="2941532" cy="497897"/>
          </a:xfrm>
          <a:prstGeom prst="rect">
            <a:avLst/>
          </a:prstGeom>
        </p:spPr>
        <p:txBody>
          <a:bodyPr vert="horz" lIns="91440" tIns="45720" rIns="91440" bIns="45720" rtlCol="0"/>
          <a:lstStyle>
            <a:lvl1pPr algn="r">
              <a:defRPr sz="1200"/>
            </a:lvl1pPr>
          </a:lstStyle>
          <a:p>
            <a:fld id="{BF048622-E952-4300-ABCE-C5AF1E4C70ED}" type="datetimeFigureOut">
              <a:rPr lang="pl-PL" smtClean="0"/>
              <a:t>09.10.2017</a:t>
            </a:fld>
            <a:endParaRPr lang="pl-PL"/>
          </a:p>
        </p:txBody>
      </p:sp>
      <p:sp>
        <p:nvSpPr>
          <p:cNvPr id="4" name="Symbol zastępczy stopki 3">
            <a:extLst>
              <a:ext uri="{FF2B5EF4-FFF2-40B4-BE49-F238E27FC236}">
                <a16:creationId xmlns:a16="http://schemas.microsoft.com/office/drawing/2014/main" id="{62E30271-BB80-4D2E-B8A4-B837553A51ED}"/>
              </a:ext>
            </a:extLst>
          </p:cNvPr>
          <p:cNvSpPr>
            <a:spLocks noGrp="1"/>
          </p:cNvSpPr>
          <p:nvPr>
            <p:ph type="ftr" sz="quarter" idx="2"/>
          </p:nvPr>
        </p:nvSpPr>
        <p:spPr>
          <a:xfrm>
            <a:off x="0" y="9425568"/>
            <a:ext cx="2941532" cy="49789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29A9E847-9B30-4A0F-9550-8827E38214B1}"/>
              </a:ext>
            </a:extLst>
          </p:cNvPr>
          <p:cNvSpPr>
            <a:spLocks noGrp="1"/>
          </p:cNvSpPr>
          <p:nvPr>
            <p:ph type="sldNum" sz="quarter" idx="3"/>
          </p:nvPr>
        </p:nvSpPr>
        <p:spPr>
          <a:xfrm>
            <a:off x="3845047" y="9425568"/>
            <a:ext cx="2941532" cy="497895"/>
          </a:xfrm>
          <a:prstGeom prst="rect">
            <a:avLst/>
          </a:prstGeom>
        </p:spPr>
        <p:txBody>
          <a:bodyPr vert="horz" lIns="91440" tIns="45720" rIns="91440" bIns="45720" rtlCol="0" anchor="b"/>
          <a:lstStyle>
            <a:lvl1pPr algn="r">
              <a:defRPr sz="1200"/>
            </a:lvl1pPr>
          </a:lstStyle>
          <a:p>
            <a:fld id="{A0E8C640-4125-4508-8696-1D857FCC5286}" type="slidenum">
              <a:rPr lang="pl-PL" smtClean="0"/>
              <a:t>‹#›</a:t>
            </a:fld>
            <a:endParaRPr lang="pl-PL"/>
          </a:p>
        </p:txBody>
      </p:sp>
    </p:spTree>
    <p:extLst>
      <p:ext uri="{BB962C8B-B14F-4D97-AF65-F5344CB8AC3E}">
        <p14:creationId xmlns:p14="http://schemas.microsoft.com/office/powerpoint/2010/main" val="3867211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532" cy="497897"/>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5047" y="0"/>
            <a:ext cx="2941532" cy="497897"/>
          </a:xfrm>
          <a:prstGeom prst="rect">
            <a:avLst/>
          </a:prstGeom>
        </p:spPr>
        <p:txBody>
          <a:bodyPr vert="horz" lIns="91440" tIns="45720" rIns="91440" bIns="45720" rtlCol="0"/>
          <a:lstStyle>
            <a:lvl1pPr algn="r">
              <a:defRPr sz="1200"/>
            </a:lvl1pPr>
          </a:lstStyle>
          <a:p>
            <a:fld id="{EC5C1DE6-EAD5-471A-A027-6D894E9729D7}" type="datetimeFigureOut">
              <a:rPr lang="pl-PL" smtClean="0"/>
              <a:t>09.10.2017</a:t>
            </a:fld>
            <a:endParaRPr lang="pl-PL"/>
          </a:p>
        </p:txBody>
      </p:sp>
      <p:sp>
        <p:nvSpPr>
          <p:cNvPr id="4" name="Symbol zastępczy obrazu slajdu 3"/>
          <p:cNvSpPr>
            <a:spLocks noGrp="1" noRot="1" noChangeAspect="1"/>
          </p:cNvSpPr>
          <p:nvPr>
            <p:ph type="sldImg" idx="2"/>
          </p:nvPr>
        </p:nvSpPr>
        <p:spPr>
          <a:xfrm>
            <a:off x="1162050" y="1239838"/>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8815" y="4775666"/>
            <a:ext cx="5430520" cy="3907364"/>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5568"/>
            <a:ext cx="2941532" cy="49789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5047" y="9425568"/>
            <a:ext cx="2941532" cy="497895"/>
          </a:xfrm>
          <a:prstGeom prst="rect">
            <a:avLst/>
          </a:prstGeom>
        </p:spPr>
        <p:txBody>
          <a:bodyPr vert="horz" lIns="91440" tIns="45720" rIns="91440" bIns="45720" rtlCol="0" anchor="b"/>
          <a:lstStyle>
            <a:lvl1pPr algn="r">
              <a:defRPr sz="1200"/>
            </a:lvl1pPr>
          </a:lstStyle>
          <a:p>
            <a:fld id="{4CBA995D-1230-4BA2-9922-D13D0E84CC2F}" type="slidenum">
              <a:rPr lang="pl-PL" smtClean="0"/>
              <a:t>‹#›</a:t>
            </a:fld>
            <a:endParaRPr lang="pl-PL"/>
          </a:p>
        </p:txBody>
      </p:sp>
    </p:spTree>
    <p:extLst>
      <p:ext uri="{BB962C8B-B14F-4D97-AF65-F5344CB8AC3E}">
        <p14:creationId xmlns:p14="http://schemas.microsoft.com/office/powerpoint/2010/main" val="929246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71817" y="5665047"/>
            <a:ext cx="5430520"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a:t>
            </a:fld>
            <a:endParaRPr lang="pl-PL"/>
          </a:p>
        </p:txBody>
      </p:sp>
    </p:spTree>
    <p:extLst>
      <p:ext uri="{BB962C8B-B14F-4D97-AF65-F5344CB8AC3E}">
        <p14:creationId xmlns:p14="http://schemas.microsoft.com/office/powerpoint/2010/main" val="274367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10</a:t>
            </a:fld>
            <a:endParaRPr lang="pl-PL"/>
          </a:p>
        </p:txBody>
      </p:sp>
    </p:spTree>
    <p:extLst>
      <p:ext uri="{BB962C8B-B14F-4D97-AF65-F5344CB8AC3E}">
        <p14:creationId xmlns:p14="http://schemas.microsoft.com/office/powerpoint/2010/main" val="3365623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11</a:t>
            </a:fld>
            <a:endParaRPr lang="pl-PL"/>
          </a:p>
        </p:txBody>
      </p:sp>
    </p:spTree>
    <p:extLst>
      <p:ext uri="{BB962C8B-B14F-4D97-AF65-F5344CB8AC3E}">
        <p14:creationId xmlns:p14="http://schemas.microsoft.com/office/powerpoint/2010/main" val="2578575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12</a:t>
            </a:fld>
            <a:endParaRPr lang="pl-PL"/>
          </a:p>
        </p:txBody>
      </p:sp>
    </p:spTree>
    <p:extLst>
      <p:ext uri="{BB962C8B-B14F-4D97-AF65-F5344CB8AC3E}">
        <p14:creationId xmlns:p14="http://schemas.microsoft.com/office/powerpoint/2010/main" val="3683836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13</a:t>
            </a:fld>
            <a:endParaRPr lang="pl-PL"/>
          </a:p>
        </p:txBody>
      </p:sp>
    </p:spTree>
    <p:extLst>
      <p:ext uri="{BB962C8B-B14F-4D97-AF65-F5344CB8AC3E}">
        <p14:creationId xmlns:p14="http://schemas.microsoft.com/office/powerpoint/2010/main" val="1749384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14</a:t>
            </a:fld>
            <a:endParaRPr lang="pl-PL"/>
          </a:p>
        </p:txBody>
      </p:sp>
    </p:spTree>
    <p:extLst>
      <p:ext uri="{BB962C8B-B14F-4D97-AF65-F5344CB8AC3E}">
        <p14:creationId xmlns:p14="http://schemas.microsoft.com/office/powerpoint/2010/main" val="3051344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15</a:t>
            </a:fld>
            <a:endParaRPr lang="pl-PL"/>
          </a:p>
        </p:txBody>
      </p:sp>
    </p:spTree>
    <p:extLst>
      <p:ext uri="{BB962C8B-B14F-4D97-AF65-F5344CB8AC3E}">
        <p14:creationId xmlns:p14="http://schemas.microsoft.com/office/powerpoint/2010/main" val="1719419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16</a:t>
            </a:fld>
            <a:endParaRPr lang="pl-PL"/>
          </a:p>
        </p:txBody>
      </p:sp>
    </p:spTree>
    <p:extLst>
      <p:ext uri="{BB962C8B-B14F-4D97-AF65-F5344CB8AC3E}">
        <p14:creationId xmlns:p14="http://schemas.microsoft.com/office/powerpoint/2010/main" val="1134350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17</a:t>
            </a:fld>
            <a:endParaRPr lang="pl-PL"/>
          </a:p>
        </p:txBody>
      </p:sp>
    </p:spTree>
    <p:extLst>
      <p:ext uri="{BB962C8B-B14F-4D97-AF65-F5344CB8AC3E}">
        <p14:creationId xmlns:p14="http://schemas.microsoft.com/office/powerpoint/2010/main" val="3073824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1"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18</a:t>
            </a:fld>
            <a:endParaRPr lang="pl-PL"/>
          </a:p>
        </p:txBody>
      </p:sp>
    </p:spTree>
    <p:extLst>
      <p:ext uri="{BB962C8B-B14F-4D97-AF65-F5344CB8AC3E}">
        <p14:creationId xmlns:p14="http://schemas.microsoft.com/office/powerpoint/2010/main" val="7461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57993" y="4775666"/>
            <a:ext cx="6414713"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19</a:t>
            </a:fld>
            <a:endParaRPr lang="pl-PL"/>
          </a:p>
        </p:txBody>
      </p:sp>
    </p:spTree>
    <p:extLst>
      <p:ext uri="{BB962C8B-B14F-4D97-AF65-F5344CB8AC3E}">
        <p14:creationId xmlns:p14="http://schemas.microsoft.com/office/powerpoint/2010/main" val="4010937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a:t>
            </a:fld>
            <a:endParaRPr lang="pl-PL"/>
          </a:p>
        </p:txBody>
      </p:sp>
    </p:spTree>
    <p:extLst>
      <p:ext uri="{BB962C8B-B14F-4D97-AF65-F5344CB8AC3E}">
        <p14:creationId xmlns:p14="http://schemas.microsoft.com/office/powerpoint/2010/main" val="4053556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20</a:t>
            </a:fld>
            <a:endParaRPr lang="pl-PL"/>
          </a:p>
        </p:txBody>
      </p:sp>
    </p:spTree>
    <p:extLst>
      <p:ext uri="{BB962C8B-B14F-4D97-AF65-F5344CB8AC3E}">
        <p14:creationId xmlns:p14="http://schemas.microsoft.com/office/powerpoint/2010/main" val="4292013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260475" y="117475"/>
            <a:ext cx="4267200" cy="3201988"/>
          </a:xfrm>
        </p:spPr>
      </p:sp>
      <p:sp>
        <p:nvSpPr>
          <p:cNvPr id="3" name="Symbol zastępczy notatek 2"/>
          <p:cNvSpPr>
            <a:spLocks noGrp="1"/>
          </p:cNvSpPr>
          <p:nvPr>
            <p:ph type="body" idx="1"/>
          </p:nvPr>
        </p:nvSpPr>
        <p:spPr>
          <a:xfrm>
            <a:off x="678815" y="3476954"/>
            <a:ext cx="5430520" cy="6173549"/>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21</a:t>
            </a:fld>
            <a:endParaRPr lang="pl-PL"/>
          </a:p>
        </p:txBody>
      </p:sp>
    </p:spTree>
    <p:extLst>
      <p:ext uri="{BB962C8B-B14F-4D97-AF65-F5344CB8AC3E}">
        <p14:creationId xmlns:p14="http://schemas.microsoft.com/office/powerpoint/2010/main" val="499083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1"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22</a:t>
            </a:fld>
            <a:endParaRPr lang="pl-PL"/>
          </a:p>
        </p:txBody>
      </p:sp>
    </p:spTree>
    <p:extLst>
      <p:ext uri="{BB962C8B-B14F-4D97-AF65-F5344CB8AC3E}">
        <p14:creationId xmlns:p14="http://schemas.microsoft.com/office/powerpoint/2010/main" val="38472529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23</a:t>
            </a:fld>
            <a:endParaRPr lang="pl-PL"/>
          </a:p>
        </p:txBody>
      </p:sp>
    </p:spTree>
    <p:extLst>
      <p:ext uri="{BB962C8B-B14F-4D97-AF65-F5344CB8AC3E}">
        <p14:creationId xmlns:p14="http://schemas.microsoft.com/office/powerpoint/2010/main" val="39817370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24</a:t>
            </a:fld>
            <a:endParaRPr lang="pl-PL"/>
          </a:p>
        </p:txBody>
      </p:sp>
    </p:spTree>
    <p:extLst>
      <p:ext uri="{BB962C8B-B14F-4D97-AF65-F5344CB8AC3E}">
        <p14:creationId xmlns:p14="http://schemas.microsoft.com/office/powerpoint/2010/main" val="33693395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25</a:t>
            </a:fld>
            <a:endParaRPr lang="pl-PL"/>
          </a:p>
        </p:txBody>
      </p:sp>
    </p:spTree>
    <p:extLst>
      <p:ext uri="{BB962C8B-B14F-4D97-AF65-F5344CB8AC3E}">
        <p14:creationId xmlns:p14="http://schemas.microsoft.com/office/powerpoint/2010/main" val="4171492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26</a:t>
            </a:fld>
            <a:endParaRPr lang="pl-PL"/>
          </a:p>
        </p:txBody>
      </p:sp>
    </p:spTree>
    <p:extLst>
      <p:ext uri="{BB962C8B-B14F-4D97-AF65-F5344CB8AC3E}">
        <p14:creationId xmlns:p14="http://schemas.microsoft.com/office/powerpoint/2010/main" val="13200761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27</a:t>
            </a:fld>
            <a:endParaRPr lang="pl-PL"/>
          </a:p>
        </p:txBody>
      </p:sp>
    </p:spTree>
    <p:extLst>
      <p:ext uri="{BB962C8B-B14F-4D97-AF65-F5344CB8AC3E}">
        <p14:creationId xmlns:p14="http://schemas.microsoft.com/office/powerpoint/2010/main" val="1321537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28</a:t>
            </a:fld>
            <a:endParaRPr lang="pl-PL"/>
          </a:p>
        </p:txBody>
      </p:sp>
    </p:spTree>
    <p:extLst>
      <p:ext uri="{BB962C8B-B14F-4D97-AF65-F5344CB8AC3E}">
        <p14:creationId xmlns:p14="http://schemas.microsoft.com/office/powerpoint/2010/main" val="10557653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lgn="just">
              <a:buNone/>
            </a:pPr>
            <a:endParaRPr lang="pl-PL" sz="1200" dirty="0"/>
          </a:p>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29</a:t>
            </a:fld>
            <a:endParaRPr lang="pl-PL"/>
          </a:p>
        </p:txBody>
      </p:sp>
    </p:spTree>
    <p:extLst>
      <p:ext uri="{BB962C8B-B14F-4D97-AF65-F5344CB8AC3E}">
        <p14:creationId xmlns:p14="http://schemas.microsoft.com/office/powerpoint/2010/main" val="4089652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buFont typeface="Arial" panose="020B0604020202020204" pitchFamily="34" charset="0"/>
              <a:buNone/>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3</a:t>
            </a:fld>
            <a:endParaRPr lang="pl-PL"/>
          </a:p>
        </p:txBody>
      </p:sp>
    </p:spTree>
    <p:extLst>
      <p:ext uri="{BB962C8B-B14F-4D97-AF65-F5344CB8AC3E}">
        <p14:creationId xmlns:p14="http://schemas.microsoft.com/office/powerpoint/2010/main" val="27392108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30</a:t>
            </a:fld>
            <a:endParaRPr lang="pl-PL"/>
          </a:p>
        </p:txBody>
      </p:sp>
    </p:spTree>
    <p:extLst>
      <p:ext uri="{BB962C8B-B14F-4D97-AF65-F5344CB8AC3E}">
        <p14:creationId xmlns:p14="http://schemas.microsoft.com/office/powerpoint/2010/main" val="9445049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31</a:t>
            </a:fld>
            <a:endParaRPr lang="pl-PL"/>
          </a:p>
        </p:txBody>
      </p:sp>
    </p:spTree>
    <p:extLst>
      <p:ext uri="{BB962C8B-B14F-4D97-AF65-F5344CB8AC3E}">
        <p14:creationId xmlns:p14="http://schemas.microsoft.com/office/powerpoint/2010/main" val="30247137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32</a:t>
            </a:fld>
            <a:endParaRPr lang="pl-PL"/>
          </a:p>
        </p:txBody>
      </p:sp>
    </p:spTree>
    <p:extLst>
      <p:ext uri="{BB962C8B-B14F-4D97-AF65-F5344CB8AC3E}">
        <p14:creationId xmlns:p14="http://schemas.microsoft.com/office/powerpoint/2010/main" val="20862755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33</a:t>
            </a:fld>
            <a:endParaRPr lang="pl-PL"/>
          </a:p>
        </p:txBody>
      </p:sp>
    </p:spTree>
    <p:extLst>
      <p:ext uri="{BB962C8B-B14F-4D97-AF65-F5344CB8AC3E}">
        <p14:creationId xmlns:p14="http://schemas.microsoft.com/office/powerpoint/2010/main" val="35586437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34</a:t>
            </a:fld>
            <a:endParaRPr lang="pl-PL"/>
          </a:p>
        </p:txBody>
      </p:sp>
    </p:spTree>
    <p:extLst>
      <p:ext uri="{BB962C8B-B14F-4D97-AF65-F5344CB8AC3E}">
        <p14:creationId xmlns:p14="http://schemas.microsoft.com/office/powerpoint/2010/main" val="38232780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35</a:t>
            </a:fld>
            <a:endParaRPr lang="pl-PL"/>
          </a:p>
        </p:txBody>
      </p:sp>
    </p:spTree>
    <p:extLst>
      <p:ext uri="{BB962C8B-B14F-4D97-AF65-F5344CB8AC3E}">
        <p14:creationId xmlns:p14="http://schemas.microsoft.com/office/powerpoint/2010/main" val="6127788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36</a:t>
            </a:fld>
            <a:endParaRPr lang="pl-PL"/>
          </a:p>
        </p:txBody>
      </p:sp>
    </p:spTree>
    <p:extLst>
      <p:ext uri="{BB962C8B-B14F-4D97-AF65-F5344CB8AC3E}">
        <p14:creationId xmlns:p14="http://schemas.microsoft.com/office/powerpoint/2010/main" val="2233165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37</a:t>
            </a:fld>
            <a:endParaRPr lang="pl-PL"/>
          </a:p>
        </p:txBody>
      </p:sp>
    </p:spTree>
    <p:extLst>
      <p:ext uri="{BB962C8B-B14F-4D97-AF65-F5344CB8AC3E}">
        <p14:creationId xmlns:p14="http://schemas.microsoft.com/office/powerpoint/2010/main" val="16430574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38</a:t>
            </a:fld>
            <a:endParaRPr lang="pl-PL"/>
          </a:p>
        </p:txBody>
      </p:sp>
    </p:spTree>
    <p:extLst>
      <p:ext uri="{BB962C8B-B14F-4D97-AF65-F5344CB8AC3E}">
        <p14:creationId xmlns:p14="http://schemas.microsoft.com/office/powerpoint/2010/main" val="7293490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39</a:t>
            </a:fld>
            <a:endParaRPr lang="pl-PL"/>
          </a:p>
        </p:txBody>
      </p:sp>
    </p:spTree>
    <p:extLst>
      <p:ext uri="{BB962C8B-B14F-4D97-AF65-F5344CB8AC3E}">
        <p14:creationId xmlns:p14="http://schemas.microsoft.com/office/powerpoint/2010/main" val="3014734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4</a:t>
            </a:fld>
            <a:endParaRPr lang="pl-PL"/>
          </a:p>
        </p:txBody>
      </p:sp>
    </p:spTree>
    <p:extLst>
      <p:ext uri="{BB962C8B-B14F-4D97-AF65-F5344CB8AC3E}">
        <p14:creationId xmlns:p14="http://schemas.microsoft.com/office/powerpoint/2010/main" val="14033611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40</a:t>
            </a:fld>
            <a:endParaRPr lang="pl-PL"/>
          </a:p>
        </p:txBody>
      </p:sp>
    </p:spTree>
    <p:extLst>
      <p:ext uri="{BB962C8B-B14F-4D97-AF65-F5344CB8AC3E}">
        <p14:creationId xmlns:p14="http://schemas.microsoft.com/office/powerpoint/2010/main" val="31887909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41</a:t>
            </a:fld>
            <a:endParaRPr lang="pl-PL"/>
          </a:p>
        </p:txBody>
      </p:sp>
    </p:spTree>
    <p:extLst>
      <p:ext uri="{BB962C8B-B14F-4D97-AF65-F5344CB8AC3E}">
        <p14:creationId xmlns:p14="http://schemas.microsoft.com/office/powerpoint/2010/main" val="30321213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42</a:t>
            </a:fld>
            <a:endParaRPr lang="pl-PL"/>
          </a:p>
        </p:txBody>
      </p:sp>
    </p:spTree>
    <p:extLst>
      <p:ext uri="{BB962C8B-B14F-4D97-AF65-F5344CB8AC3E}">
        <p14:creationId xmlns:p14="http://schemas.microsoft.com/office/powerpoint/2010/main" val="34504976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43</a:t>
            </a:fld>
            <a:endParaRPr lang="pl-PL"/>
          </a:p>
        </p:txBody>
      </p:sp>
    </p:spTree>
    <p:extLst>
      <p:ext uri="{BB962C8B-B14F-4D97-AF65-F5344CB8AC3E}">
        <p14:creationId xmlns:p14="http://schemas.microsoft.com/office/powerpoint/2010/main" val="28088423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44</a:t>
            </a:fld>
            <a:endParaRPr lang="pl-PL"/>
          </a:p>
        </p:txBody>
      </p:sp>
    </p:spTree>
    <p:extLst>
      <p:ext uri="{BB962C8B-B14F-4D97-AF65-F5344CB8AC3E}">
        <p14:creationId xmlns:p14="http://schemas.microsoft.com/office/powerpoint/2010/main" val="39671252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45</a:t>
            </a:fld>
            <a:endParaRPr lang="pl-PL"/>
          </a:p>
        </p:txBody>
      </p:sp>
    </p:spTree>
    <p:extLst>
      <p:ext uri="{BB962C8B-B14F-4D97-AF65-F5344CB8AC3E}">
        <p14:creationId xmlns:p14="http://schemas.microsoft.com/office/powerpoint/2010/main" val="42524013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46</a:t>
            </a:fld>
            <a:endParaRPr lang="pl-PL"/>
          </a:p>
        </p:txBody>
      </p:sp>
    </p:spTree>
    <p:extLst>
      <p:ext uri="{BB962C8B-B14F-4D97-AF65-F5344CB8AC3E}">
        <p14:creationId xmlns:p14="http://schemas.microsoft.com/office/powerpoint/2010/main" val="10971375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47</a:t>
            </a:fld>
            <a:endParaRPr lang="pl-PL"/>
          </a:p>
        </p:txBody>
      </p:sp>
    </p:spTree>
    <p:extLst>
      <p:ext uri="{BB962C8B-B14F-4D97-AF65-F5344CB8AC3E}">
        <p14:creationId xmlns:p14="http://schemas.microsoft.com/office/powerpoint/2010/main" val="27411577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48</a:t>
            </a:fld>
            <a:endParaRPr lang="pl-PL"/>
          </a:p>
        </p:txBody>
      </p:sp>
    </p:spTree>
    <p:extLst>
      <p:ext uri="{BB962C8B-B14F-4D97-AF65-F5344CB8AC3E}">
        <p14:creationId xmlns:p14="http://schemas.microsoft.com/office/powerpoint/2010/main" val="27408264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49</a:t>
            </a:fld>
            <a:endParaRPr lang="pl-PL"/>
          </a:p>
        </p:txBody>
      </p:sp>
    </p:spTree>
    <p:extLst>
      <p:ext uri="{BB962C8B-B14F-4D97-AF65-F5344CB8AC3E}">
        <p14:creationId xmlns:p14="http://schemas.microsoft.com/office/powerpoint/2010/main" val="3663105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5</a:t>
            </a:fld>
            <a:endParaRPr lang="pl-PL"/>
          </a:p>
        </p:txBody>
      </p:sp>
    </p:spTree>
    <p:extLst>
      <p:ext uri="{BB962C8B-B14F-4D97-AF65-F5344CB8AC3E}">
        <p14:creationId xmlns:p14="http://schemas.microsoft.com/office/powerpoint/2010/main" val="37969404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50</a:t>
            </a:fld>
            <a:endParaRPr lang="pl-PL"/>
          </a:p>
        </p:txBody>
      </p:sp>
    </p:spTree>
    <p:extLst>
      <p:ext uri="{BB962C8B-B14F-4D97-AF65-F5344CB8AC3E}">
        <p14:creationId xmlns:p14="http://schemas.microsoft.com/office/powerpoint/2010/main" val="408513525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51</a:t>
            </a:fld>
            <a:endParaRPr lang="pl-PL"/>
          </a:p>
        </p:txBody>
      </p:sp>
    </p:spTree>
    <p:extLst>
      <p:ext uri="{BB962C8B-B14F-4D97-AF65-F5344CB8AC3E}">
        <p14:creationId xmlns:p14="http://schemas.microsoft.com/office/powerpoint/2010/main" val="12902997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52</a:t>
            </a:fld>
            <a:endParaRPr lang="pl-PL"/>
          </a:p>
        </p:txBody>
      </p:sp>
    </p:spTree>
    <p:extLst>
      <p:ext uri="{BB962C8B-B14F-4D97-AF65-F5344CB8AC3E}">
        <p14:creationId xmlns:p14="http://schemas.microsoft.com/office/powerpoint/2010/main" val="968366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6</a:t>
            </a:fld>
            <a:endParaRPr lang="pl-PL"/>
          </a:p>
        </p:txBody>
      </p:sp>
    </p:spTree>
    <p:extLst>
      <p:ext uri="{BB962C8B-B14F-4D97-AF65-F5344CB8AC3E}">
        <p14:creationId xmlns:p14="http://schemas.microsoft.com/office/powerpoint/2010/main" val="2484452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7</a:t>
            </a:fld>
            <a:endParaRPr lang="pl-PL"/>
          </a:p>
        </p:txBody>
      </p:sp>
    </p:spTree>
    <p:extLst>
      <p:ext uri="{BB962C8B-B14F-4D97-AF65-F5344CB8AC3E}">
        <p14:creationId xmlns:p14="http://schemas.microsoft.com/office/powerpoint/2010/main" val="2810022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8</a:t>
            </a:fld>
            <a:endParaRPr lang="pl-PL"/>
          </a:p>
        </p:txBody>
      </p:sp>
    </p:spTree>
    <p:extLst>
      <p:ext uri="{BB962C8B-B14F-4D97-AF65-F5344CB8AC3E}">
        <p14:creationId xmlns:p14="http://schemas.microsoft.com/office/powerpoint/2010/main" val="4127756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9</a:t>
            </a:fld>
            <a:endParaRPr lang="pl-PL"/>
          </a:p>
        </p:txBody>
      </p:sp>
    </p:spTree>
    <p:extLst>
      <p:ext uri="{BB962C8B-B14F-4D97-AF65-F5344CB8AC3E}">
        <p14:creationId xmlns:p14="http://schemas.microsoft.com/office/powerpoint/2010/main" val="136183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380BA3F-33EE-4B10-A7A9-11EA9EFA526F}" type="datetimeFigureOut">
              <a:rPr lang="pl-PL" smtClean="0"/>
              <a:t>09.10.2017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t>09.10.2017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t>09.10.2017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t>09.10.2017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09.10.2017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380BA3F-33EE-4B10-A7A9-11EA9EFA526F}" type="datetimeFigureOut">
              <a:rPr lang="pl-PL" smtClean="0"/>
              <a:t>09.10.2017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380BA3F-33EE-4B10-A7A9-11EA9EFA526F}" type="datetimeFigureOut">
              <a:rPr lang="pl-PL" smtClean="0"/>
              <a:t>09.10.2017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380BA3F-33EE-4B10-A7A9-11EA9EFA526F}" type="datetimeFigureOut">
              <a:rPr lang="pl-PL" smtClean="0"/>
              <a:t>09.10.2017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09.10.2017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09.10.2017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09.10.2017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09.10.2017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uzp.gov.pl/baza-wiedzy/interpretacja-przepisow/pytania-i-odpowiedzi-dotyczace-nowelizacji-ustawy-prawo-zamowien-publicznych/kwalifikacja-podmiotowa-wykonawcow"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hyperlink" Target="http://lex.online.wolterskluwer.pl/WKPLOnline/index.rpc#hiperlinkText.rpc?hiperlink=type=tresc:nro=Powszechny.1973026:part=a26u2%28f%29&amp;full=1"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hyperlink" Target="http://lex.online.wolterskluwer.pl/WKPLOnline/index.rpc#hiperlinkText.rpc?hiperlink=type=tresc:nro=Powszechny.1973026:part=a26u1&amp;full=1" TargetMode="External"/><Relationship Id="rId5" Type="http://schemas.openxmlformats.org/officeDocument/2006/relationships/hyperlink" Target="http://lex.online.wolterskluwer.pl/WKPLOnline/index.rpc#hiperlinkText.rpc?hiperlink=type=tresc:nro=Powszechny.1973026:part=a25%28a%29u1&amp;full=1" TargetMode="External"/><Relationship Id="rId4" Type="http://schemas.openxmlformats.org/officeDocument/2006/relationships/hyperlink" Target="http://lex.online.wolterskluwer.pl/WKPLOnline/index.rpc#hiperlinkText.rpc?hiperlink=type=tresc:nro=Powszechny.1973026:part=a26u3&amp;full=1"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lex.online.wolterskluwer.pl/WKPLOnline/index.rpc#hiperlinkText.rpc?hiperlink=type=tresc:nro=Powszechny.1927115:ver=0&amp;full=1"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lex.online.wolterskluwer.pl/WKPLOnline/index.rpc#hiperlinkText.rpc?hiperlink=type=tresc:nro=Powszechny.1973026:part=a91u2%28a%29&amp;full=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br>
              <a:rPr lang="pl-PL" b="1" dirty="0"/>
            </a:br>
            <a:br>
              <a:rPr lang="pl-PL" b="1" dirty="0"/>
            </a:br>
            <a:r>
              <a:rPr lang="pl-PL" sz="2700" b="1" dirty="0"/>
              <a:t>„Zarys procedury PZP w kontekście możliwości wystąpienia nieprawidłowości indywidualnej skutkującej pomniejszeniem wydatków kwalifikowalnych </a:t>
            </a:r>
            <a:br>
              <a:rPr lang="pl-PL" sz="2700" b="1" dirty="0"/>
            </a:br>
            <a:r>
              <a:rPr lang="pl-PL" sz="2700" b="1" dirty="0"/>
              <a:t>w projektach RPO WD 2014-2020”</a:t>
            </a:r>
          </a:p>
        </p:txBody>
      </p:sp>
      <p:sp>
        <p:nvSpPr>
          <p:cNvPr id="3" name="Podtytuł 2"/>
          <p:cNvSpPr>
            <a:spLocks noGrp="1"/>
          </p:cNvSpPr>
          <p:nvPr>
            <p:ph type="subTitle" idx="1"/>
          </p:nvPr>
        </p:nvSpPr>
        <p:spPr>
          <a:xfrm>
            <a:off x="1371600" y="5589240"/>
            <a:ext cx="6400800" cy="288032"/>
          </a:xfrm>
        </p:spPr>
        <p:txBody>
          <a:bodyPr>
            <a:normAutofit fontScale="32500" lnSpcReduction="20000"/>
          </a:bodyPr>
          <a:lstStyle/>
          <a:p>
            <a:r>
              <a:rPr lang="pl-PL" dirty="0"/>
              <a:t>Spotkanie współfinansowane przez Unię Europejską ze środków Europejskiego Funduszu Społecznego</a:t>
            </a:r>
          </a:p>
          <a:p>
            <a:endParaRPr lang="pl-PL" dirty="0"/>
          </a:p>
        </p:txBody>
      </p:sp>
      <p:pic>
        <p:nvPicPr>
          <p:cNvPr id="1027" name="Picture 3" descr="C:\Users\mkula\Desktop\zestawienia logo RPO\EFRR\FEPR-DS-UE-EFRR-kol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3" y="10880"/>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491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solidFill>
                  <a:prstClr val="black"/>
                </a:solidFill>
                <a:latin typeface="Calibri" panose="020F0502020204030204" pitchFamily="34" charset="0"/>
                <a:cs typeface="Arial" panose="020B0604020202020204" pitchFamily="34" charset="0"/>
              </a:rPr>
              <a:t>Zasady udzielania zamówień publicznych</a:t>
            </a:r>
            <a:endParaRPr lang="pl-PL" sz="1400" b="1" dirty="0">
              <a:latin typeface="+mn-lt"/>
            </a:endParaRP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556792"/>
            <a:ext cx="8229600" cy="5112568"/>
          </a:xfrm>
        </p:spPr>
        <p:txBody>
          <a:bodyPr>
            <a:normAutofit/>
          </a:bodyPr>
          <a:lstStyle/>
          <a:p>
            <a:pPr marL="0" indent="0" algn="just">
              <a:spcBef>
                <a:spcPts val="600"/>
              </a:spcBef>
              <a:buNone/>
            </a:pPr>
            <a:endParaRPr lang="pl-PL" sz="1300" dirty="0">
              <a:solidFill>
                <a:prstClr val="black"/>
              </a:solidFill>
              <a:cs typeface="Arial" panose="020B0604020202020204" pitchFamily="34" charset="0"/>
            </a:endParaRPr>
          </a:p>
          <a:p>
            <a:pPr marL="0" indent="0" algn="just">
              <a:spcBef>
                <a:spcPts val="600"/>
              </a:spcBef>
              <a:buNone/>
            </a:pPr>
            <a:endParaRPr lang="pl-PL" sz="1300" dirty="0">
              <a:solidFill>
                <a:prstClr val="black"/>
              </a:solidFill>
              <a:cs typeface="Arial" panose="020B0604020202020204" pitchFamily="34" charset="0"/>
            </a:endParaRPr>
          </a:p>
          <a:p>
            <a:pPr marL="0" indent="0" algn="just">
              <a:spcBef>
                <a:spcPts val="600"/>
              </a:spcBef>
              <a:buNone/>
            </a:pPr>
            <a:endParaRPr lang="pl-PL" sz="1300" dirty="0">
              <a:solidFill>
                <a:prstClr val="black"/>
              </a:solidFill>
              <a:cs typeface="Arial" panose="020B0604020202020204" pitchFamily="34" charset="0"/>
            </a:endParaRPr>
          </a:p>
          <a:p>
            <a:pPr marL="0" indent="0" algn="just">
              <a:spcBef>
                <a:spcPts val="600"/>
              </a:spcBef>
              <a:buNone/>
            </a:pPr>
            <a:r>
              <a:rPr lang="pl-PL" sz="1200" dirty="0">
                <a:solidFill>
                  <a:prstClr val="black"/>
                </a:solidFill>
                <a:cs typeface="Arial" panose="020B0604020202020204" pitchFamily="34" charset="0"/>
              </a:rPr>
              <a:t>Dyrektywa Parlamentu Europejskiego i Rady 2014/24/UE z dnia 26 lutego 2014 w sprawie zamówień publicznych uchylająca Dyrektywę 2004/18/WE</a:t>
            </a:r>
          </a:p>
          <a:p>
            <a:pPr lvl="0" algn="ctr">
              <a:spcBef>
                <a:spcPts val="600"/>
              </a:spcBef>
              <a:buNone/>
            </a:pPr>
            <a:endParaRPr lang="pl-PL" sz="1200" b="1" dirty="0">
              <a:solidFill>
                <a:prstClr val="black"/>
              </a:solidFill>
              <a:cs typeface="Arial" panose="020B0604020202020204" pitchFamily="34" charset="0"/>
            </a:endParaRPr>
          </a:p>
          <a:p>
            <a:pPr lvl="0" algn="ctr">
              <a:spcBef>
                <a:spcPts val="600"/>
              </a:spcBef>
              <a:buNone/>
            </a:pPr>
            <a:r>
              <a:rPr lang="pl-PL" sz="1200" b="1" dirty="0">
                <a:solidFill>
                  <a:prstClr val="black"/>
                </a:solidFill>
                <a:cs typeface="Arial" panose="020B0604020202020204" pitchFamily="34" charset="0"/>
              </a:rPr>
              <a:t>Art. 18 ust. 1 </a:t>
            </a:r>
          </a:p>
          <a:p>
            <a:pPr lvl="0" algn="just">
              <a:buNone/>
            </a:pPr>
            <a:r>
              <a:rPr lang="pl-PL" sz="1200" b="1" dirty="0">
                <a:solidFill>
                  <a:prstClr val="black"/>
                </a:solidFill>
              </a:rPr>
              <a:t>Instytucje zamawiające zapewniają równe i niedyskryminacyjne traktowanie wykonawców oraz działają w sposób przejrzysty i proporcjonalny</a:t>
            </a:r>
          </a:p>
          <a:p>
            <a:pPr lvl="0" algn="just">
              <a:buNone/>
            </a:pPr>
            <a:endParaRPr lang="pl-PL" sz="1200" dirty="0">
              <a:solidFill>
                <a:prstClr val="black"/>
              </a:solidFill>
            </a:endParaRPr>
          </a:p>
          <a:p>
            <a:pPr marL="0" indent="0" algn="ctr">
              <a:buNone/>
            </a:pPr>
            <a:endParaRPr lang="pl-PL" sz="1200" dirty="0"/>
          </a:p>
          <a:p>
            <a:pPr marL="0" indent="0" algn="ctr">
              <a:buNone/>
            </a:pPr>
            <a:r>
              <a:rPr lang="pl-PL" sz="1200" dirty="0"/>
              <a:t>Ustawa z dnia 29 stycznia 2004 r. – Prawo zamówień publicznych (Dz. U. z 2017 r., poz. 1579)</a:t>
            </a:r>
            <a:endParaRPr lang="pl-PL" sz="1200" b="1" dirty="0">
              <a:solidFill>
                <a:prstClr val="black"/>
              </a:solidFill>
            </a:endParaRPr>
          </a:p>
          <a:p>
            <a:pPr marL="0" indent="0" algn="ctr">
              <a:buNone/>
            </a:pPr>
            <a:endParaRPr lang="pl-PL" sz="1200" b="1" dirty="0">
              <a:solidFill>
                <a:prstClr val="black"/>
              </a:solidFill>
            </a:endParaRPr>
          </a:p>
          <a:p>
            <a:pPr marL="0" indent="0" algn="ctr">
              <a:buNone/>
            </a:pPr>
            <a:r>
              <a:rPr lang="pl-PL" sz="1200" b="1" dirty="0">
                <a:solidFill>
                  <a:prstClr val="black"/>
                </a:solidFill>
              </a:rPr>
              <a:t>Art. 7 ust. 1 ustawy PZP</a:t>
            </a:r>
          </a:p>
          <a:p>
            <a:pPr marL="0" indent="0" algn="just">
              <a:buNone/>
            </a:pPr>
            <a:r>
              <a:rPr lang="pl-PL" sz="1200" b="1" dirty="0">
                <a:solidFill>
                  <a:prstClr val="black"/>
                </a:solidFill>
              </a:rPr>
              <a:t>Zamawiający przygotowuje i przeprowadza postępowanie o udzielenie zamówienia w sposób zapewniający zachowanie uczciwej konkurencji i równe traktowanie wykonawców oraz zgodnie z zasadami proporcjonalności i przejrzystości.</a:t>
            </a: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632620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solidFill>
                  <a:prstClr val="black"/>
                </a:solidFill>
                <a:latin typeface="Calibri" panose="020F0502020204030204" pitchFamily="34" charset="0"/>
                <a:cs typeface="Arial" panose="020B0604020202020204" pitchFamily="34" charset="0"/>
              </a:rPr>
              <a:t>Zasady udzielania zamówień publicznych</a:t>
            </a:r>
            <a:endParaRPr lang="pl-PL" sz="1400" b="1" dirty="0">
              <a:latin typeface="+mn-lt"/>
            </a:endParaRP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844824"/>
            <a:ext cx="8229600" cy="4752528"/>
          </a:xfrm>
        </p:spPr>
        <p:txBody>
          <a:bodyPr>
            <a:normAutofit/>
          </a:bodyPr>
          <a:lstStyle/>
          <a:p>
            <a:pPr lvl="0" algn="just">
              <a:spcBef>
                <a:spcPts val="600"/>
              </a:spcBef>
              <a:spcAft>
                <a:spcPts val="600"/>
              </a:spcAft>
              <a:buNone/>
            </a:pPr>
            <a:r>
              <a:rPr lang="pl-PL" sz="1200" b="1" dirty="0">
                <a:solidFill>
                  <a:prstClr val="black"/>
                </a:solidFill>
              </a:rPr>
              <a:t>Zasada uczciwej konkurencji</a:t>
            </a:r>
          </a:p>
          <a:p>
            <a:pPr lvl="0" algn="just">
              <a:buFont typeface="Wingdings" panose="05000000000000000000" pitchFamily="2" charset="2"/>
              <a:buChar char="ü"/>
            </a:pPr>
            <a:r>
              <a:rPr lang="pl-PL" sz="1200" dirty="0">
                <a:solidFill>
                  <a:prstClr val="black"/>
                </a:solidFill>
              </a:rPr>
              <a:t>Niedyskryminacyjny opis przedmiotu zamówienia</a:t>
            </a:r>
          </a:p>
          <a:p>
            <a:pPr algn="just">
              <a:buFont typeface="Wingdings" panose="05000000000000000000" pitchFamily="2" charset="2"/>
              <a:buChar char="ü"/>
            </a:pPr>
            <a:r>
              <a:rPr lang="pl-PL" sz="1200" dirty="0">
                <a:solidFill>
                  <a:prstClr val="black"/>
                </a:solidFill>
              </a:rPr>
              <a:t>Warunki udziału w postępowaniu związane i proporcjonalne do przedmiotu zamówienia</a:t>
            </a:r>
          </a:p>
          <a:p>
            <a:pPr lvl="0" algn="just">
              <a:buFont typeface="Wingdings" panose="05000000000000000000" pitchFamily="2" charset="2"/>
              <a:buChar char="ü"/>
            </a:pPr>
            <a:r>
              <a:rPr lang="pl-PL" sz="1200" dirty="0">
                <a:solidFill>
                  <a:prstClr val="black"/>
                </a:solidFill>
              </a:rPr>
              <a:t>Termin składania ofert/wniosków o dopuszczenie do udziału w postępowaniu uwzględniający niezbędny czas na ich przygotowanie i złożenie</a:t>
            </a:r>
          </a:p>
          <a:p>
            <a:pPr lvl="0" algn="just">
              <a:buFont typeface="Wingdings" panose="05000000000000000000" pitchFamily="2" charset="2"/>
              <a:buChar char="ü"/>
            </a:pPr>
            <a:r>
              <a:rPr lang="pl-PL" sz="1200" dirty="0">
                <a:solidFill>
                  <a:prstClr val="black"/>
                </a:solidFill>
              </a:rPr>
              <a:t>Obowiązek przedłużenia terminu składania ofert/wniosków o dopuszczenie do udziału w postępowaniu o czas niezbędny do wprowadzenia zmian we wnioskach/ofertach jeżeli jest to konieczne</a:t>
            </a:r>
          </a:p>
          <a:p>
            <a:pPr lvl="0" algn="just">
              <a:buFont typeface="Wingdings" panose="05000000000000000000" pitchFamily="2" charset="2"/>
              <a:buChar char="ü"/>
            </a:pPr>
            <a:r>
              <a:rPr lang="pl-PL" sz="1200" dirty="0">
                <a:solidFill>
                  <a:prstClr val="black"/>
                </a:solidFill>
              </a:rPr>
              <a:t>Obowiązek odrzucenia oferty, której złożenie stanowi czyn nieuczciwej konkurencji</a:t>
            </a:r>
          </a:p>
          <a:p>
            <a:pPr lvl="0" algn="just">
              <a:buFont typeface="Wingdings" panose="05000000000000000000" pitchFamily="2" charset="2"/>
              <a:buChar char="ü"/>
            </a:pPr>
            <a:r>
              <a:rPr lang="pl-PL" sz="1200" dirty="0">
                <a:solidFill>
                  <a:prstClr val="black"/>
                </a:solidFill>
              </a:rPr>
              <a:t>Obowiązek wykluczenia z postępowania wykonawcy jeżeli jego udział w postępowaniu narusza zasadę uczciwej konkurencji</a:t>
            </a:r>
          </a:p>
          <a:p>
            <a:pPr lvl="0" algn="just">
              <a:spcBef>
                <a:spcPts val="600"/>
              </a:spcBef>
              <a:spcAft>
                <a:spcPts val="600"/>
              </a:spcAft>
              <a:buNone/>
            </a:pPr>
            <a:r>
              <a:rPr lang="pl-PL" sz="1200" b="1" dirty="0">
                <a:solidFill>
                  <a:prstClr val="black"/>
                </a:solidFill>
                <a:latin typeface="Calibri" panose="020F0502020204030204" pitchFamily="34" charset="0"/>
              </a:rPr>
              <a:t>Równe traktowanie wykonawców</a:t>
            </a:r>
          </a:p>
          <a:p>
            <a:pPr lvl="0" algn="just">
              <a:buFont typeface="Wingdings" panose="05000000000000000000" pitchFamily="2" charset="2"/>
              <a:buChar char="ü"/>
            </a:pPr>
            <a:r>
              <a:rPr lang="pl-PL" sz="1200" dirty="0">
                <a:solidFill>
                  <a:prstClr val="black"/>
                </a:solidFill>
                <a:latin typeface="Calibri" panose="020F0502020204030204" pitchFamily="34" charset="0"/>
              </a:rPr>
              <a:t>Równy dostęp do informacji  o zamówieniu</a:t>
            </a:r>
          </a:p>
          <a:p>
            <a:pPr lvl="0" algn="just">
              <a:buFont typeface="Wingdings" panose="05000000000000000000" pitchFamily="2" charset="2"/>
              <a:buChar char="ü"/>
            </a:pPr>
            <a:r>
              <a:rPr lang="pl-PL" sz="1200" dirty="0">
                <a:solidFill>
                  <a:prstClr val="black"/>
                </a:solidFill>
                <a:latin typeface="Calibri" panose="020F0502020204030204" pitchFamily="34" charset="0"/>
              </a:rPr>
              <a:t>Jednakowe wymagania dla wszystkich wykonawców ubiegających się o udzielenie zamówienia publicznego</a:t>
            </a:r>
          </a:p>
          <a:p>
            <a:pPr lvl="0" algn="just">
              <a:buFont typeface="Wingdings" panose="05000000000000000000" pitchFamily="2" charset="2"/>
              <a:buChar char="ü"/>
            </a:pPr>
            <a:r>
              <a:rPr lang="pl-PL" sz="1200" dirty="0">
                <a:solidFill>
                  <a:prstClr val="black"/>
                </a:solidFill>
                <a:latin typeface="Calibri" panose="020F0502020204030204" pitchFamily="34" charset="0"/>
              </a:rPr>
              <a:t>Jednakowe informacje i przekazywane w tym samym czasie przez zamawiającego w toku postępowania potencjalnym oferentom</a:t>
            </a:r>
          </a:p>
          <a:p>
            <a:pPr lvl="0" algn="just">
              <a:buFont typeface="Wingdings" panose="05000000000000000000" pitchFamily="2" charset="2"/>
              <a:buChar char="ü"/>
            </a:pPr>
            <a:r>
              <a:rPr lang="pl-PL" sz="1200" dirty="0">
                <a:solidFill>
                  <a:prstClr val="black"/>
                </a:solidFill>
                <a:latin typeface="Calibri" panose="020F0502020204030204" pitchFamily="34" charset="0"/>
              </a:rPr>
              <a:t>Jednakowe zasady poprawiania oczywistych omyłek pisarskich, rachunkowych i innych</a:t>
            </a:r>
          </a:p>
          <a:p>
            <a:pPr lvl="0" algn="just">
              <a:buFont typeface="Wingdings" panose="05000000000000000000" pitchFamily="2" charset="2"/>
              <a:buChar char="ü"/>
            </a:pPr>
            <a:r>
              <a:rPr lang="pl-PL" sz="1200" dirty="0">
                <a:solidFill>
                  <a:prstClr val="black"/>
                </a:solidFill>
                <a:latin typeface="Calibri" panose="020F0502020204030204" pitchFamily="34" charset="0"/>
              </a:rPr>
              <a:t>Warunki zmian postanowień umowy w stosunku do treści oferty omówione i opisane na etapie prowadzonego postępowania</a:t>
            </a:r>
          </a:p>
          <a:p>
            <a:pPr lvl="0" algn="just">
              <a:buNone/>
            </a:pPr>
            <a:r>
              <a:rPr lang="pl-PL" sz="1200" i="1" dirty="0">
                <a:solidFill>
                  <a:prstClr val="black"/>
                </a:solidFill>
                <a:latin typeface="Calibri" panose="020F0502020204030204" pitchFamily="34" charset="0"/>
              </a:rPr>
              <a:t>	</a:t>
            </a:r>
            <a:r>
              <a:rPr lang="pl-PL" sz="1200" b="1" i="1" dirty="0">
                <a:solidFill>
                  <a:prstClr val="black"/>
                </a:solidFill>
                <a:latin typeface="Calibri" panose="020F0502020204030204" pitchFamily="34" charset="0"/>
              </a:rPr>
              <a:t>Przestrzeganie zasady równego traktowania polega przede wszystkim na stosowaniu wobec wszystkich wykonawców jednej miary, czyli stawianiu takich samych wymagań, takiej samej weryfikacji ich spełniania oraz konsekwencji w ich egzekwowaniu.</a:t>
            </a: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474286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solidFill>
                  <a:prstClr val="black"/>
                </a:solidFill>
                <a:latin typeface="Calibri" panose="020F0502020204030204" pitchFamily="34" charset="0"/>
                <a:cs typeface="Arial" panose="020B0604020202020204" pitchFamily="34" charset="0"/>
              </a:rPr>
              <a:t>Zasady udzielania zamówień publicznych</a:t>
            </a:r>
            <a:endParaRPr lang="pl-PL" sz="1400" b="1" dirty="0">
              <a:latin typeface="+mn-lt"/>
            </a:endParaRP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844824"/>
            <a:ext cx="8229600" cy="4608512"/>
          </a:xfrm>
        </p:spPr>
        <p:txBody>
          <a:bodyPr>
            <a:normAutofit/>
          </a:bodyPr>
          <a:lstStyle/>
          <a:p>
            <a:pPr marL="0" indent="0" algn="just">
              <a:buNone/>
            </a:pPr>
            <a:endParaRPr lang="pl-PL" sz="1300" b="1" dirty="0">
              <a:solidFill>
                <a:prstClr val="black"/>
              </a:solidFill>
            </a:endParaRPr>
          </a:p>
          <a:p>
            <a:pPr lvl="0">
              <a:buNone/>
            </a:pPr>
            <a:endParaRPr lang="pl-PL" sz="1200" b="1" dirty="0">
              <a:solidFill>
                <a:prstClr val="black"/>
              </a:solidFill>
              <a:latin typeface="Calibri" panose="020F0502020204030204" pitchFamily="34" charset="0"/>
            </a:endParaRPr>
          </a:p>
          <a:p>
            <a:pPr lvl="0">
              <a:buNone/>
            </a:pPr>
            <a:endParaRPr lang="pl-PL" sz="1200" b="1" dirty="0">
              <a:solidFill>
                <a:prstClr val="black"/>
              </a:solidFill>
              <a:latin typeface="Calibri" panose="020F0502020204030204" pitchFamily="34" charset="0"/>
            </a:endParaRPr>
          </a:p>
          <a:p>
            <a:pPr lvl="0">
              <a:buNone/>
            </a:pPr>
            <a:endParaRPr lang="pl-PL" sz="1200" b="1" dirty="0">
              <a:solidFill>
                <a:prstClr val="black"/>
              </a:solidFill>
              <a:latin typeface="Calibri" panose="020F0502020204030204" pitchFamily="34" charset="0"/>
            </a:endParaRPr>
          </a:p>
          <a:p>
            <a:pPr lvl="0">
              <a:buNone/>
            </a:pPr>
            <a:r>
              <a:rPr lang="pl-PL" sz="1200" b="1" dirty="0">
                <a:solidFill>
                  <a:prstClr val="black"/>
                </a:solidFill>
                <a:latin typeface="Calibri" panose="020F0502020204030204" pitchFamily="34" charset="0"/>
              </a:rPr>
              <a:t>Art. 8. ust. 1 ustawy PZP</a:t>
            </a:r>
          </a:p>
          <a:p>
            <a:pPr lvl="0">
              <a:buNone/>
            </a:pPr>
            <a:r>
              <a:rPr lang="pl-PL" sz="1200" dirty="0">
                <a:solidFill>
                  <a:prstClr val="black"/>
                </a:solidFill>
                <a:latin typeface="Calibri" panose="020F0502020204030204" pitchFamily="34" charset="0"/>
              </a:rPr>
              <a:t>Postępowanie o udzielenie zamówienia jest jawne.</a:t>
            </a:r>
          </a:p>
          <a:p>
            <a:pPr>
              <a:spcBef>
                <a:spcPts val="600"/>
              </a:spcBef>
              <a:spcAft>
                <a:spcPts val="600"/>
              </a:spcAft>
              <a:buNone/>
            </a:pPr>
            <a:r>
              <a:rPr lang="pl-PL" sz="1200" b="1" dirty="0">
                <a:solidFill>
                  <a:prstClr val="black"/>
                </a:solidFill>
                <a:latin typeface="Calibri" panose="020F0502020204030204" pitchFamily="34" charset="0"/>
              </a:rPr>
              <a:t>Jawność postępowania</a:t>
            </a:r>
            <a:endParaRPr lang="pl-PL" sz="1200" dirty="0">
              <a:solidFill>
                <a:prstClr val="black"/>
              </a:solidFill>
              <a:latin typeface="Calibri" panose="020F0502020204030204" pitchFamily="34" charset="0"/>
            </a:endParaRPr>
          </a:p>
          <a:p>
            <a:pPr lvl="0">
              <a:buFont typeface="Wingdings" panose="05000000000000000000" pitchFamily="2" charset="2"/>
              <a:buChar char="ü"/>
            </a:pPr>
            <a:r>
              <a:rPr lang="pl-PL" sz="1200" dirty="0">
                <a:solidFill>
                  <a:prstClr val="black"/>
                </a:solidFill>
                <a:latin typeface="Calibri" panose="020F0502020204030204" pitchFamily="34" charset="0"/>
              </a:rPr>
              <a:t>Odpowiednie upublicznienie informacji o zamówieniu i jego udzieleniu</a:t>
            </a:r>
          </a:p>
          <a:p>
            <a:pPr lvl="0">
              <a:buFont typeface="Wingdings" panose="05000000000000000000" pitchFamily="2" charset="2"/>
              <a:buChar char="ü"/>
            </a:pPr>
            <a:r>
              <a:rPr lang="pl-PL" sz="1200" dirty="0">
                <a:solidFill>
                  <a:prstClr val="black"/>
                </a:solidFill>
                <a:latin typeface="Calibri" panose="020F0502020204030204" pitchFamily="34" charset="0"/>
              </a:rPr>
              <a:t>Publiczne otwarcie ofert</a:t>
            </a:r>
          </a:p>
          <a:p>
            <a:pPr lvl="0">
              <a:buFont typeface="Wingdings" panose="05000000000000000000" pitchFamily="2" charset="2"/>
              <a:buChar char="ü"/>
            </a:pPr>
            <a:r>
              <a:rPr lang="pl-PL" sz="1200" dirty="0">
                <a:solidFill>
                  <a:prstClr val="black"/>
                </a:solidFill>
                <a:latin typeface="Calibri" panose="020F0502020204030204" pitchFamily="34" charset="0"/>
              </a:rPr>
              <a:t>Jawności protokołu postępowania wraz z załącznikami</a:t>
            </a:r>
          </a:p>
          <a:p>
            <a:pPr lvl="0">
              <a:buFont typeface="Wingdings" panose="05000000000000000000" pitchFamily="2" charset="2"/>
              <a:buChar char="ü"/>
            </a:pPr>
            <a:r>
              <a:rPr lang="pl-PL" sz="1200" dirty="0">
                <a:solidFill>
                  <a:prstClr val="black"/>
                </a:solidFill>
                <a:latin typeface="Calibri" panose="020F0502020204030204" pitchFamily="34" charset="0"/>
              </a:rPr>
              <a:t>Jawności umów w sprawie zamówienia publicznego</a:t>
            </a:r>
          </a:p>
          <a:p>
            <a:pPr lvl="0">
              <a:buNone/>
            </a:pPr>
            <a:endParaRPr lang="pl-PL" sz="1200" dirty="0">
              <a:solidFill>
                <a:prstClr val="black"/>
              </a:solidFill>
              <a:latin typeface="Calibri" panose="020F0502020204030204" pitchFamily="34" charset="0"/>
            </a:endParaRPr>
          </a:p>
          <a:p>
            <a:pPr lvl="0" algn="just">
              <a:buNone/>
            </a:pPr>
            <a:r>
              <a:rPr lang="pl-PL" sz="1200" b="1" i="1" dirty="0">
                <a:solidFill>
                  <a:prstClr val="black"/>
                </a:solidFill>
                <a:latin typeface="Calibri" panose="020F0502020204030204" pitchFamily="34" charset="0"/>
              </a:rPr>
              <a:t>Jawność postępowania zapewnia jego przejrzystość dzięki czemu można stwierdzić, czy doszło do naruszenia zasady równego traktowania lub uczciwej konkurencji.</a:t>
            </a: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113034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5141168"/>
          </a:xfrm>
        </p:spPr>
        <p:txBody>
          <a:bodyPr>
            <a:normAutofit/>
          </a:bodyPr>
          <a:lstStyle/>
          <a:p>
            <a:pPr>
              <a:spcAft>
                <a:spcPts val="600"/>
              </a:spcAft>
              <a:buFont typeface="Wingdings" panose="05000000000000000000" pitchFamily="2" charset="2"/>
              <a:buChar char="§"/>
            </a:pPr>
            <a:r>
              <a:rPr lang="pl-PL" sz="1400" b="1" dirty="0"/>
              <a:t>OPIS PRZEDMIOTU ZAMÓWIENIA  [poz. 20, poz. 21 Taryfikatora]</a:t>
            </a:r>
          </a:p>
          <a:p>
            <a:pPr marL="0" indent="0" algn="just">
              <a:spcBef>
                <a:spcPts val="0"/>
              </a:spcBef>
              <a:spcAft>
                <a:spcPts val="600"/>
              </a:spcAft>
              <a:buNone/>
            </a:pPr>
            <a:endParaRPr lang="pl-PL" sz="1200" b="1" dirty="0"/>
          </a:p>
          <a:p>
            <a:pPr marL="0" indent="0" algn="just">
              <a:spcBef>
                <a:spcPts val="0"/>
              </a:spcBef>
              <a:spcAft>
                <a:spcPts val="600"/>
              </a:spcAft>
              <a:buNone/>
            </a:pPr>
            <a:r>
              <a:rPr lang="pl-PL" sz="1200" b="1" dirty="0"/>
              <a:t>Art. 29 ust. 1 ustawy PZP</a:t>
            </a:r>
          </a:p>
          <a:p>
            <a:pPr marL="0" indent="0" algn="just">
              <a:spcBef>
                <a:spcPts val="0"/>
              </a:spcBef>
              <a:spcAft>
                <a:spcPts val="600"/>
              </a:spcAft>
              <a:buNone/>
            </a:pPr>
            <a:r>
              <a:rPr lang="pl-PL" sz="1200" dirty="0"/>
              <a:t>Przedmiot zamówienia opisuje się w sposób jednoznaczny i wyczerpujący, za pomocą dostatecznie dokładnych i zrozumiałych określeń, uwzględniając wszystkie wymagania i okoliczności mogące mieć wpływ na sporządzenie oferty. </a:t>
            </a:r>
          </a:p>
          <a:p>
            <a:pPr marL="0" indent="0" algn="just">
              <a:spcAft>
                <a:spcPts val="600"/>
              </a:spcAft>
              <a:buNone/>
            </a:pPr>
            <a:r>
              <a:rPr lang="pl-PL" sz="1200" b="1" dirty="0"/>
              <a:t>Uchwała Krajowej Izby Odwoławczej z dnia 2014-10-21, KIO/KD 95/14 </a:t>
            </a:r>
          </a:p>
          <a:p>
            <a:pPr marL="0" indent="0" algn="just">
              <a:buNone/>
            </a:pPr>
            <a:r>
              <a:rPr lang="pl-PL" sz="1200" i="1" dirty="0"/>
              <a:t>„(…) Zastrzeżenia poczynione przez Zamawiającego w pkt 3.4 SIWZ wskazują, że to nie SIWZ, ale dodatkowo czynność polegająca na przeprowadzeniu przez wykonawcę wizji lokalnej, uszczegółowiała warunki związane z wykonaniem zamówienia, jak również informacje niezbędne do oceny prac. Przedmiotowe kwestie, jak zasadnie stwierdził Kontrolujący, powinny natomiast znaleźć wyraźne odzwierciedlenie w opisie przedmiotu zamówienia zawartym w treści Specyfikacji Istotnych Warunków Zamówienia. Wykonawca nie powinien być natomiast zmuszany do poszukiwania tego rodzaju informacji poza dokumentem SIWZ, niejako </a:t>
            </a:r>
            <a:br>
              <a:rPr lang="pl-PL" sz="1200" i="1" dirty="0"/>
            </a:br>
            <a:r>
              <a:rPr lang="pl-PL" sz="1200" i="1" dirty="0"/>
              <a:t>w innych źródłach (nie będących elementem specyfikacji) - co miało miejsce w analizowanym postępowaniu właśnie poprzez nałożenie wymogu przeprowadzenia wizji lokalnej m.in. w celu uzyskania </a:t>
            </a:r>
            <a:r>
              <a:rPr lang="pl-PL" sz="1200" i="1" u="sng" dirty="0"/>
              <a:t>dodatkowych informacji na temat koniecznych i przydatnych prac, czy elementów niezbędnych do wykonania umowy</a:t>
            </a:r>
            <a:r>
              <a:rPr lang="pl-PL" sz="1200" i="1" dirty="0"/>
              <a:t>. W konsekwencji, to na wykonawców został przerzucony obowiązek, który z mocy art. 29 ust. 1 Pzp ciąży na zamawiającym. W dodatku w tym postępowaniu Zamawiający wyłączył swoją odpowiedzialność za treść uzyskanej przez wykonawcę informacji. W istocie, wykonawcy nie została zagwarantowana pewność, co do przedmiotu zamówienia i realizacji umowy, co wynikało z faktu, iż przedmiot ten nie został opisany w sposób kompletny i obejmujący wszelkie wymagania i warunki realizacji zamówienia. ”</a:t>
            </a:r>
          </a:p>
          <a:p>
            <a:pPr marL="0" indent="0" algn="just">
              <a:buNone/>
            </a:pPr>
            <a:endParaRPr lang="pl-PL" sz="1400" dirty="0"/>
          </a:p>
          <a:p>
            <a:pPr algn="just"/>
            <a:endParaRPr lang="pl-PL" sz="1200" dirty="0"/>
          </a:p>
          <a:p>
            <a:pPr algn="just">
              <a:buFont typeface="Wingdings" panose="05000000000000000000" pitchFamily="2" charset="2"/>
              <a:buChar char="§"/>
            </a:pPr>
            <a:endParaRPr lang="pl-PL" sz="1200" dirty="0"/>
          </a:p>
          <a:p>
            <a:pPr>
              <a:buFont typeface="Wingdings" panose="05000000000000000000" pitchFamily="2" charset="2"/>
              <a:buChar char="§"/>
            </a:pPr>
            <a:endParaRPr lang="pl-PL" sz="1200" dirty="0"/>
          </a:p>
          <a:p>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90466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484784"/>
            <a:ext cx="8229600" cy="5184576"/>
          </a:xfrm>
        </p:spPr>
        <p:txBody>
          <a:bodyPr>
            <a:normAutofit/>
          </a:bodyPr>
          <a:lstStyle/>
          <a:p>
            <a:pPr>
              <a:spcAft>
                <a:spcPts val="600"/>
              </a:spcAft>
              <a:buFont typeface="Wingdings" panose="05000000000000000000" pitchFamily="2" charset="2"/>
              <a:buChar char="§"/>
            </a:pPr>
            <a:r>
              <a:rPr lang="pl-PL" sz="1400" b="1" dirty="0"/>
              <a:t>OPIS PRZEDMIOTU ZAMÓWIENIA [poz. 20, poz. 21 Taryfikatora]</a:t>
            </a:r>
          </a:p>
          <a:p>
            <a:pPr marL="0" indent="0" algn="just">
              <a:spcAft>
                <a:spcPts val="600"/>
              </a:spcAft>
              <a:buNone/>
            </a:pPr>
            <a:r>
              <a:rPr lang="pl-PL" sz="1200" b="1" dirty="0"/>
              <a:t>Art. 29 ust. 2 ustawy PZP</a:t>
            </a:r>
          </a:p>
          <a:p>
            <a:pPr marL="0" indent="0" algn="just">
              <a:spcAft>
                <a:spcPts val="600"/>
              </a:spcAft>
              <a:buNone/>
            </a:pPr>
            <a:r>
              <a:rPr lang="pl-PL" sz="1200" dirty="0"/>
              <a:t>Przedmiotu zamówienia nie można opisywać w sposób, który mógłby utrudniać uczciwą konkurencję.</a:t>
            </a:r>
            <a:endParaRPr lang="pl-PL" sz="1200" b="1" dirty="0"/>
          </a:p>
          <a:p>
            <a:pPr marL="0" indent="0" algn="just">
              <a:spcBef>
                <a:spcPts val="0"/>
              </a:spcBef>
              <a:spcAft>
                <a:spcPts val="600"/>
              </a:spcAft>
              <a:buNone/>
            </a:pPr>
            <a:r>
              <a:rPr lang="pl-PL" sz="1200" b="1" dirty="0"/>
              <a:t>Uchwała Krajowej Izby Odwoławczej z dnia 2016-08-31, KIO/KD 58/16 </a:t>
            </a:r>
          </a:p>
          <a:p>
            <a:pPr marL="0" indent="0" algn="just">
              <a:buNone/>
            </a:pPr>
            <a:r>
              <a:rPr lang="pl-PL" sz="1200" i="1" dirty="0"/>
              <a:t>„Przywołany przepis art. 29 ust. 2 ustawy Pzp zakazuje takiego opisu przedmiotu zamówienia, który utrudnia uczciwą konkurencję przez użycie sformułowań, które powodują uprzywilejowanie określonych wykonawców lub dyskryminowanie innych, uniemożliwiając im złożenie oferty. </a:t>
            </a:r>
            <a:r>
              <a:rPr lang="pl-PL" sz="1200" b="1" i="1" dirty="0">
                <a:solidFill>
                  <a:srgbClr val="FF0000"/>
                </a:solidFill>
              </a:rPr>
              <a:t>Przejawem naruszenia zasady uczciwej konkurencji jest nie tylko opisanie przedmiotu zamówienia z użyciem oznaczeń wskazujących na konkretnego producenta lub konkretny produkt albo z użyciem parametrów wskazujących na konkretnego producenta, dostawcę albo konkretny wyrób, ale także określenie na tyle rygorystycznych wymagań co do parametrów technicznych, które nie są uzasadnione obiektywnymi potrzebami zamawiającego i które uniemożliwiają udział niektórym wykonawcom w postępowaniu, ograniczając w ten sposób krąg podmiotów zdolnych do wykonania zamówienia. </a:t>
            </a:r>
            <a:r>
              <a:rPr lang="pl-PL" sz="1200" i="1" dirty="0"/>
              <a:t>Zamawiający nie może w ramach postępowania o udzielenie zamówienia formułować opisu przedmiotu zamówienia w sposób, który bezpośrednio lub pośrednio godziłby w zasadę zachowania uczciwej konkurencji. Dyskryminujące opisanie przedmiotu zamówienia wpływa na mniejszą liczbę ofert złożonych w postępowaniu oraz może spowodować oferowanie produktów tylko i wyłącznie jednego producenta, co prowadzi do ograniczenia konkurencji.” </a:t>
            </a:r>
          </a:p>
          <a:p>
            <a:pPr marL="0" indent="0" algn="just">
              <a:buNone/>
            </a:pPr>
            <a:r>
              <a:rPr lang="pl-PL" sz="1200" i="1" dirty="0"/>
              <a:t>„(…) system był w kontrolowanym postępowaniu systemem preferowanym, a możliwość dostarczenia produktów innych producentów została praktycznie wyłączona. Izba nie neguje, że Zamawiający ma prawo wymagać sprzętu o wysokich parametrach technicznych, ale zawsze, w sytuacji, gdy wymaganie takie prowadzi do wskazania na konkretny produkt, Zamawiający musi uzasadnić swoje obiektywne potrzeby. Tymczasem, w kontrolowanym postępowaniu Zamawiający nie podał żadnych konkretnych, obiektywnych przesłanek uzasadniających opis przedmiotu zamówienia w sposób faworyzujący konkretnego producenta……. Zamawiający wskazał jedynie w sposób ogólny, że "opisał przedmiot zamówienia w sposób zabezpieczający swoje potrzeby w zakresie wymagań co do jakości, funkcjonalności i wymaganych parametrów technicznych", nie podając żadnych konkretnych okoliczności”.</a:t>
            </a:r>
          </a:p>
          <a:p>
            <a:pPr marL="0" indent="0" algn="just">
              <a:buNone/>
            </a:pPr>
            <a:r>
              <a:rPr lang="pl-PL" sz="1200" i="1" dirty="0"/>
              <a:t>  </a:t>
            </a:r>
          </a:p>
          <a:p>
            <a:pPr marL="0" indent="0" algn="just">
              <a:buNone/>
            </a:pPr>
            <a:endParaRPr lang="pl-PL" sz="1200" i="1" dirty="0"/>
          </a:p>
          <a:p>
            <a:pPr algn="just">
              <a:buFont typeface="Wingdings" panose="05000000000000000000" pitchFamily="2" charset="2"/>
              <a:buChar char="§"/>
            </a:pPr>
            <a:endParaRPr lang="pl-PL" sz="1800" dirty="0"/>
          </a:p>
          <a:p>
            <a:pPr>
              <a:buFont typeface="Wingdings" panose="05000000000000000000" pitchFamily="2" charset="2"/>
              <a:buChar char="§"/>
            </a:pPr>
            <a:endParaRPr lang="pl-PL" sz="17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435842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5141168"/>
          </a:xfrm>
        </p:spPr>
        <p:txBody>
          <a:bodyPr>
            <a:normAutofit fontScale="25000" lnSpcReduction="20000"/>
          </a:bodyPr>
          <a:lstStyle/>
          <a:p>
            <a:pPr>
              <a:spcAft>
                <a:spcPts val="600"/>
              </a:spcAft>
              <a:buFont typeface="Wingdings" panose="05000000000000000000" pitchFamily="2" charset="2"/>
              <a:buChar char="§"/>
            </a:pPr>
            <a:r>
              <a:rPr lang="pl-PL" sz="4800" b="1" dirty="0"/>
              <a:t>OPIS PRZEDMIOTU ZAMÓWIENIA [poz. 20, poz. 21 Taryfikatora]</a:t>
            </a:r>
          </a:p>
          <a:p>
            <a:pPr marL="0" indent="0" algn="just">
              <a:spcBef>
                <a:spcPts val="600"/>
              </a:spcBef>
              <a:spcAft>
                <a:spcPts val="600"/>
              </a:spcAft>
              <a:buNone/>
            </a:pPr>
            <a:r>
              <a:rPr lang="pl-PL" sz="4800" b="1" dirty="0"/>
              <a:t>Art. 29 ust. 3 ustawy PZP </a:t>
            </a:r>
          </a:p>
          <a:p>
            <a:pPr marL="0" indent="0" algn="just">
              <a:spcBef>
                <a:spcPts val="600"/>
              </a:spcBef>
              <a:spcAft>
                <a:spcPts val="600"/>
              </a:spcAft>
              <a:buNone/>
            </a:pPr>
            <a:r>
              <a:rPr lang="pl-PL" sz="4800" dirty="0"/>
              <a:t>Przedmiotu zamówienia nie można opisywać przez wskazanie znaków towarowych, patentów lub pochodzenia, źródła lub szczególnego procesu, który charakteryzuje produkt lub usługi dostarczane przez konkretnego wykonawcę jeżeli mogłoby to doprowadzić do uprzywilejowania lub wyeliminowania niektórych wykonawców lub produktów chyba że jest to uzasadnione specyfiką przedmiotu zamówienia i zamawiający nie może opisać przedmiotu zamówienia za pomocą dostatecznie dokładnych określeń, a wskazaniu takiemu towarzyszą wyrazy "lub równoważny”. </a:t>
            </a:r>
          </a:p>
          <a:p>
            <a:pPr marL="0" indent="0" algn="just">
              <a:spcBef>
                <a:spcPts val="0"/>
              </a:spcBef>
              <a:spcAft>
                <a:spcPts val="600"/>
              </a:spcAft>
              <a:buNone/>
            </a:pPr>
            <a:r>
              <a:rPr lang="pl-PL" sz="4800" b="1" dirty="0"/>
              <a:t>Wyrok Wojewódzki Sąd Administracyjny w Kielcach z dnia 2013-09-26, II SA/</a:t>
            </a:r>
            <a:r>
              <a:rPr lang="pl-PL" sz="4800" b="1" dirty="0" err="1"/>
              <a:t>Ke</a:t>
            </a:r>
            <a:r>
              <a:rPr lang="pl-PL" sz="4800" b="1" dirty="0"/>
              <a:t> 521/13 </a:t>
            </a:r>
          </a:p>
          <a:p>
            <a:pPr marL="0" indent="0" algn="just">
              <a:buNone/>
            </a:pPr>
            <a:r>
              <a:rPr lang="pl-PL" sz="4800" i="1" dirty="0"/>
              <a:t>„Odnosząc się do zarzutu skargi o tym, że IZ nie uwzględniła faktu, że w specyfikacji przetargowej użyto zwrotu "rozwiązanie typu" wskazać trzeba - jak słusznie wskazano w zakwestionowanej decyzji, że w przypadku dopuszczenia rozwiązań równoważnych, wykazanie równoważności oferowanych przez wykonawcę rozwiązań obciąża go, </a:t>
            </a:r>
            <a:r>
              <a:rPr lang="pl-PL" sz="4800" b="1" i="1" dirty="0"/>
              <a:t>ale to zamawiający powinien określić granicę równoważności rozwiązań zastępczych</a:t>
            </a:r>
            <a:r>
              <a:rPr lang="pl-PL" sz="4800" i="1" dirty="0"/>
              <a:t> (wyrok KIO UZP z 17.04.2009r., KIO/UZP 436/09, </a:t>
            </a:r>
            <a:r>
              <a:rPr lang="pl-PL" sz="4800" i="1" dirty="0" err="1"/>
              <a:t>LexPolonica</a:t>
            </a:r>
            <a:r>
              <a:rPr lang="pl-PL" sz="4800" i="1" dirty="0"/>
              <a:t> nr 2233520, </a:t>
            </a:r>
            <a:r>
              <a:rPr lang="pl-PL" sz="4800" i="1" dirty="0" err="1"/>
              <a:t>niepubl</a:t>
            </a:r>
            <a:r>
              <a:rPr lang="pl-PL" sz="4800" i="1" dirty="0"/>
              <a:t>.). Dopuszczając możliwość składania ofert równoważnych, </a:t>
            </a:r>
            <a:r>
              <a:rPr lang="pl-PL" sz="4800" b="1" i="1" dirty="0"/>
              <a:t>zamawiający jest obowiązany do precyzyjnego określenia parametrów technicznych i wymagań jakościowych dotyczących ofert równoważnych, gdyż bez takiego ich określenia nie istnieje możliwość ich porównania </a:t>
            </a:r>
            <a:r>
              <a:rPr lang="pl-PL" sz="4800" i="1" dirty="0"/>
              <a:t>(M. Filipek, Opis przedmiotu zamówienia a efektywność energetyczna, </a:t>
            </a:r>
            <a:r>
              <a:rPr lang="pl-PL" sz="4800" i="1" dirty="0" err="1"/>
              <a:t>Zam.Pub.Dor</a:t>
            </a:r>
            <a:r>
              <a:rPr lang="pl-PL" sz="4800" i="1" dirty="0"/>
              <a:t>. 2008, nr 6, s. 26). Wskazać trzeba, że również w przedmiarze robót będącej częścią SIWZ zamawiający nie może używać nazw znaków towarowych - w szczególności w sytuacji, gdy wskazanie wzmiankowanych znaków towarowych nie było uzasadnione specyfiką przedmiotu zamówienia, a także, że tym znakom towarowym nie towarzyszyły wyrazy "lub równoważne", względnie inne równoznaczne wyrazy (wyrok Zespołu Arbitrów z dnia 23.05.2005r. o sygn. akt UZP/ZO/O-1049/05). Z uwagi na zastosowanie w art. 29 ust. 3 </a:t>
            </a:r>
            <a:r>
              <a:rPr lang="pl-PL" sz="4800" i="1" dirty="0" err="1"/>
              <a:t>u.p.z.p</a:t>
            </a:r>
            <a:r>
              <a:rPr lang="pl-PL" sz="4800" i="1" dirty="0"/>
              <a:t>. zwrotu "chyba że" to zamawiający musi wykazać, że ze względu na specyfikę przedmiotu zamówienia nie mógł opisać przedmiotu zamówienia za pomocą dostatecznie dokładnych określeń i musiał posłużyć się wskazaniem na znaki towarowe, patenty lub pochodzenie towaru. Dopuszczenie w opisie przedmiotu zamówienia możliwości składania ofert równoważnych prawidłowo spełnia swą funkcję, gdy równoważność odnosi się do określonych z nazwy produktów lub wyrobów, zgodnie z art. 29 ust. 3 </a:t>
            </a:r>
            <a:r>
              <a:rPr lang="pl-PL" sz="4800" i="1" dirty="0" err="1"/>
              <a:t>u.p.z.p</a:t>
            </a:r>
            <a:r>
              <a:rPr lang="pl-PL" sz="4800" i="1" dirty="0"/>
              <a:t>. jako przykładowych. Jednak poprzestanie jedynie na dodaniu słów "lub równoważnych" jest niewystarczające, gdyż obowiązkiem zamawiającego jest szczegółowe opisanie warunków owej równoważności, w sposób umożliwiający późniejszą ocenę ofert proponujących urządzenia równoważne. Określenie parametrów granicznych na takim poziomie, że mogą one być spełnione przez określony produkt czy producenta, powoduje, że możliwość złożenia oferty równoważnej nie ma charakteru rzeczywistego, lecz pozorny (uchwała KIO z dnia 8.03.2011r. o sygn. akt KIO/KD 17/11). </a:t>
            </a:r>
            <a:br>
              <a:rPr lang="pl-PL" sz="4800" i="1" dirty="0"/>
            </a:br>
            <a:br>
              <a:rPr lang="pl-PL" sz="4800" i="1" dirty="0"/>
            </a:br>
            <a:r>
              <a:rPr lang="pl-PL" sz="4800" b="1" i="1" dirty="0"/>
              <a:t>Reasumując stwierdzić trzeba, że instytucja tzw. ofert równoważnych ma charakter wyjątku i dlatego może być stosowana w wyjątkowych sytuacjach i interpretowana ściśle. ”</a:t>
            </a:r>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289121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5069160"/>
          </a:xfrm>
        </p:spPr>
        <p:txBody>
          <a:bodyPr>
            <a:normAutofit fontScale="25000" lnSpcReduction="20000"/>
          </a:bodyPr>
          <a:lstStyle/>
          <a:p>
            <a:pPr>
              <a:spcAft>
                <a:spcPts val="600"/>
              </a:spcAft>
              <a:buFont typeface="Wingdings" panose="05000000000000000000" pitchFamily="2" charset="2"/>
              <a:buChar char="§"/>
            </a:pPr>
            <a:r>
              <a:rPr lang="pl-PL" sz="4800" b="1" dirty="0"/>
              <a:t>OPIS PRZEDMIOTU ZAMÓWIENIA </a:t>
            </a:r>
          </a:p>
          <a:p>
            <a:pPr marL="0" indent="0" algn="just">
              <a:spcBef>
                <a:spcPts val="0"/>
              </a:spcBef>
              <a:spcAft>
                <a:spcPts val="600"/>
              </a:spcAft>
              <a:buNone/>
            </a:pPr>
            <a:r>
              <a:rPr lang="pl-PL" sz="4800" b="1" dirty="0"/>
              <a:t>Art. 29 ust. 3a ustawy PZP</a:t>
            </a:r>
          </a:p>
          <a:p>
            <a:pPr marL="0" indent="0" algn="just">
              <a:spcBef>
                <a:spcPts val="0"/>
              </a:spcBef>
              <a:spcAft>
                <a:spcPts val="600"/>
              </a:spcAft>
              <a:buNone/>
            </a:pPr>
            <a:r>
              <a:rPr lang="pl-PL" sz="4800" dirty="0"/>
              <a:t>Zamawiający określa w opisie przedmiotu zamówienia na usługi lub roboty budowlane wymagania zatrudnienia przez wykonawcę̨ lub podwykonawcę̨ osób wykonujących wskazane przez zamawiającego czynności w zakresie realizacji zamówienia na podstawie umowy o pracę, jeżeli wykonanie tych czynności obejmuje wykonywanie pracy określonej w art. 22 § 1 ustawy z dnia 26 czerwca 1976 r. – Kodeks pracy (Dz. U. z 2015 r. poz. 1066, z późn. zm.). </a:t>
            </a:r>
          </a:p>
          <a:p>
            <a:pPr marL="0" indent="0">
              <a:buNone/>
            </a:pPr>
            <a:r>
              <a:rPr lang="pl-PL" sz="4800" b="1" dirty="0"/>
              <a:t>KODEKS PRACY </a:t>
            </a:r>
          </a:p>
          <a:p>
            <a:pPr marL="0" indent="0" algn="just">
              <a:spcAft>
                <a:spcPts val="600"/>
              </a:spcAft>
              <a:buNone/>
            </a:pPr>
            <a:r>
              <a:rPr lang="pl-PL" sz="4800" dirty="0"/>
              <a:t>Art. 22 § 1. Przez nawiązanie stosunku pracy pracownik zobowiązuje się do wykonywania pracy określonego rodzaju na rzecz pracodawcy i pod jego kierownictwem oraz w miejscu i czasie wyznaczonym przez pracodawcę, a pracodawca – do zatrudnienia pracownika za wynagrodzeniem. </a:t>
            </a:r>
          </a:p>
          <a:p>
            <a:pPr marL="0" indent="0">
              <a:buNone/>
            </a:pPr>
            <a:r>
              <a:rPr lang="pl-PL" sz="4800" b="1" dirty="0"/>
              <a:t>Wyrok KIO z dnia 1 lutego 2017 r. Sygn. akt 145/17 </a:t>
            </a:r>
            <a:endParaRPr lang="pl-PL" sz="4800" dirty="0"/>
          </a:p>
          <a:p>
            <a:pPr marL="0" indent="0" algn="just">
              <a:buNone/>
            </a:pPr>
            <a:r>
              <a:rPr lang="pl-PL" sz="4800" i="1" dirty="0"/>
              <a:t>„należy zauważyć́, </a:t>
            </a:r>
            <a:r>
              <a:rPr lang="pl-PL" sz="4800" i="1" dirty="0" err="1"/>
              <a:t>iz</a:t>
            </a:r>
            <a:r>
              <a:rPr lang="pl-PL" sz="4800" i="1" dirty="0"/>
              <a:t>̇ interpretacja art. 29 ust. 3a ustawy Pzp wymaga wykładni celowościowej. Jak bowiem wynika z uzasadnienia Rządowego projektu zmiany ustawy – Prawo zamówień́ publicznych oraz niektórych innych ustaw (druk sejmowy nr 366), wolą ustawodawcy było uregulowanie statusu pracownika w zamówieniach publicznych z uwzględnieniem aspektów społecznych poprzez m.in. stworzenie zachęt do stosowania klauzul społecznych przez zamawiających oraz wprowadzenie obowiązku postawienia warunku zatrudnienia na podstawie umowy o pracę w przypadku zamówień́ na usługi i roboty budowlane, w sytuacji gdy spełnione </a:t>
            </a:r>
            <a:r>
              <a:rPr lang="pl-PL" sz="4800" i="1" dirty="0" err="1"/>
              <a:t>sa</a:t>
            </a:r>
            <a:r>
              <a:rPr lang="pl-PL" sz="4800" i="1" dirty="0"/>
              <a:t>̨ kryteria stosunku pracy określone w art. 22 § 1 Kodeksu pracy. Powyższy obowiązek określenia w opisie przedmiotu zamówienia wymagań́ zatrudnienia na podstawie umowy o pracę jest zatem wyrazem woli ustawodawcy zagwarantowania przestrzegania prawa pracy przy realizacji zamówień́ publicznych i zerwania z praktyką zawierania umów cywilnoprawnych w sytuacji, gdy jest to nieuzasadnione charakterem stosunku. </a:t>
            </a:r>
            <a:r>
              <a:rPr lang="pl-PL" sz="4800" b="1" i="1" dirty="0"/>
              <a:t>Mając na uwadze powyższe należy zauważyć́, </a:t>
            </a:r>
            <a:r>
              <a:rPr lang="pl-PL" sz="4800" b="1" i="1" dirty="0" err="1"/>
              <a:t>iz</a:t>
            </a:r>
            <a:r>
              <a:rPr lang="pl-PL" sz="4800" b="1" i="1" dirty="0"/>
              <a:t>̇ ustawodawca regulując brzmienie art. 29 ust. 3a ustawy Pzp miał na celu zobligowanie zamawiających do dokonania oceny, czy przy realizacji konkretnego zamówienia publicznego na usługi lub roboty budowlane wykonanie określonych czynności będzie zawierało cechy stosunku pracy. Jeśli wystąpią̨ te czynności, to po stronie zamawiającego będzie spoczywał obowiązek określenia w opisie przedmiotu zamówienia wymagania zatrudnienia przez wykonawcę̨ lub podwykonawcę̨ na podstawie umowy o pracę osób wykonujących wskazane przez zamawiającego czynności. </a:t>
            </a:r>
            <a:r>
              <a:rPr lang="pl-PL" sz="4800" i="1" dirty="0"/>
              <a:t>Podstawą prawną do określenia, czy czynności wykonywane przez pracowników wykonawcy lub podwykonawcy polegają̨ na wykonywaniu pracy, stanowi art. 22 § 1 </a:t>
            </a:r>
            <a:r>
              <a:rPr lang="pl-PL" sz="4800" i="1" dirty="0" err="1"/>
              <a:t>Kp</a:t>
            </a:r>
            <a:r>
              <a:rPr lang="pl-PL" sz="4800" i="1" dirty="0"/>
              <a:t>. Jeśli realizacja czynności w ramach udzielanego zamówienia polega na wykonywaniu pracy w rozumieniu ww. art. 22 § 1 </a:t>
            </a:r>
            <a:r>
              <a:rPr lang="pl-PL" sz="4800" i="1" dirty="0" err="1"/>
              <a:t>Kp</a:t>
            </a:r>
            <a:r>
              <a:rPr lang="pl-PL" sz="4800" i="1" dirty="0"/>
              <a:t> zamawiający musi określić́ w opisie przedmiotu zamówienia wymóg zatrudnienia, a wykonawca lub podwykonawca mają obowiązek zatrudniać́ osoby wykonujące czynności objęte tym wymogiem. Należy podkreślić́, że w każdym postepowaniu na usługi lub roboty budowlane na zamawiającym spoczywa ciężar ustalenia, czy takie czynności </a:t>
            </a:r>
            <a:r>
              <a:rPr lang="pl-PL" sz="4800" i="1" dirty="0" err="1"/>
              <a:t>będa</a:t>
            </a:r>
            <a:r>
              <a:rPr lang="pl-PL" sz="4800" i="1" dirty="0"/>
              <a:t>̨ wchodziły w realizację zamówienia.”</a:t>
            </a:r>
          </a:p>
          <a:p>
            <a:pPr marL="0" indent="0" algn="just">
              <a:buNone/>
            </a:pPr>
            <a:endParaRPr lang="pl-PL" sz="1800" dirty="0"/>
          </a:p>
          <a:p>
            <a:pPr>
              <a:buFont typeface="Wingdings" panose="05000000000000000000" pitchFamily="2" charset="2"/>
              <a:buChar char="§"/>
            </a:pPr>
            <a:endParaRPr lang="pl-PL" sz="17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348502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5069160"/>
          </a:xfrm>
        </p:spPr>
        <p:txBody>
          <a:bodyPr>
            <a:normAutofit/>
          </a:bodyPr>
          <a:lstStyle/>
          <a:p>
            <a:pPr>
              <a:spcAft>
                <a:spcPts val="600"/>
              </a:spcAft>
              <a:buFont typeface="Wingdings" panose="05000000000000000000" pitchFamily="2" charset="2"/>
              <a:buChar char="§"/>
            </a:pPr>
            <a:r>
              <a:rPr lang="pl-PL" sz="1300" b="1" dirty="0"/>
              <a:t>OPIS PRZEDMIOTU ZAMÓWIENIA </a:t>
            </a:r>
          </a:p>
          <a:p>
            <a:pPr marL="0" indent="0" algn="just">
              <a:spcBef>
                <a:spcPts val="0"/>
              </a:spcBef>
              <a:spcAft>
                <a:spcPts val="600"/>
              </a:spcAft>
              <a:buNone/>
            </a:pPr>
            <a:r>
              <a:rPr lang="pl-PL" sz="1500" b="1" dirty="0"/>
              <a:t>Informacja o wyniku kontroli uprzedniej UZP/DKUE/KU/77/16 </a:t>
            </a:r>
            <a:endParaRPr lang="pl-PL" sz="1500" dirty="0"/>
          </a:p>
          <a:p>
            <a:pPr marL="0" indent="0" algn="just">
              <a:buNone/>
            </a:pPr>
            <a:r>
              <a:rPr lang="pl-PL" sz="1200" i="1" dirty="0"/>
              <a:t>„ Z analizy dokumentacji technicznej uszczegółowiającej opis przedmiotu zamówienia wynika, że jego zakres obejmuje m.in. roboty w zakresie następujących branż̇: </a:t>
            </a:r>
          </a:p>
          <a:p>
            <a:pPr marL="0" indent="0" algn="just">
              <a:buNone/>
            </a:pPr>
            <a:r>
              <a:rPr lang="pl-PL" sz="1200" i="1" dirty="0"/>
              <a:t>- branża drogowa, w tym m.in. roboty przygotowawcze, roboty ziemne, podbudowy, nawierzchnie, roboty wykończeniowe, przepusty pod DW 814, elementy ulic, </a:t>
            </a:r>
          </a:p>
          <a:p>
            <a:pPr marL="0" indent="0" algn="just">
              <a:buNone/>
            </a:pPr>
            <a:r>
              <a:rPr lang="pl-PL" sz="1200" i="1" dirty="0"/>
              <a:t>- branża mostowa, w tym m. in. remont mostu i kładki dla pieszych, </a:t>
            </a:r>
          </a:p>
          <a:p>
            <a:pPr marL="0" indent="0" algn="just">
              <a:buNone/>
            </a:pPr>
            <a:r>
              <a:rPr lang="pl-PL" sz="1200" i="1" dirty="0"/>
              <a:t>- branża telekomunikacyjna, w tym m. in. przebudowa kabli doziemnych, przebudowa linii napowietrznej, zabezpieczenie sieci telekomunikacyjnej, </a:t>
            </a:r>
          </a:p>
          <a:p>
            <a:pPr marL="0" indent="0" algn="just">
              <a:buNone/>
            </a:pPr>
            <a:r>
              <a:rPr lang="pl-PL" sz="1200" i="1" dirty="0"/>
              <a:t>- branża elektryczna, w tym m. in. przebudowa sieci elektroenergetycznych, budowa oświetlenia drogowego, </a:t>
            </a:r>
          </a:p>
          <a:p>
            <a:pPr marL="0" indent="0" algn="just">
              <a:spcBef>
                <a:spcPts val="0"/>
              </a:spcBef>
              <a:spcAft>
                <a:spcPts val="600"/>
              </a:spcAft>
              <a:buNone/>
            </a:pPr>
            <a:r>
              <a:rPr lang="pl-PL" sz="1200" i="1" dirty="0"/>
              <a:t>- branża sanitarna, w tym m.in. przebudowa i zabezpieczenie istniejących sieci i przyłączy wodociągowych, budowa kanalizacji deszczowej. </a:t>
            </a:r>
          </a:p>
          <a:p>
            <a:pPr marL="0" indent="0" algn="just">
              <a:buNone/>
            </a:pPr>
            <a:r>
              <a:rPr lang="pl-PL" sz="1200" i="1" dirty="0"/>
              <a:t>Analiza zakresu robót składających się̨ na ww. branże wskazuje, iż̇ cześć́ z nich polega na pracy osób wykonujących czynności budowlane. Przykładowo, do takich robót należy zaliczyć́: rozbiórka krawężników betonowych, rozebranie poręczy stalowych, sadzenie krzewów i drzew liściastych, ręczne rozścielenie kory na terenie płaskim, ustawienie słupków do znaków, ręczne wbijanie pali drewnianych w grunt, ręczne kopanie i zasypywanie rowów dla kabli, ręczne wykopy ciągłe lub jamiste ze skarpami, ręczne układanie kabli wielożyłowych, demontaż̇ ręczny podpór żelbetonowych i odciążek, ręczne wciąganie kabla ziemnego, itd.”</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757787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fontScale="90000"/>
          </a:bodyPr>
          <a:lstStyle/>
          <a:p>
            <a:r>
              <a:rPr lang="pl-PL" sz="1800" b="1" dirty="0">
                <a:latin typeface="+mn-lt"/>
              </a:rPr>
              <a:t>Przygotowanie postępowania - </a:t>
            </a:r>
            <a:r>
              <a:rPr lang="pl-PL" sz="1800" b="1" dirty="0"/>
              <a:t>USTALENIE WARTOŚCI ZAMÓWIENIA </a:t>
            </a:r>
            <a:br>
              <a:rPr lang="pl-PL" sz="1800" b="1" dirty="0"/>
            </a:br>
            <a:endParaRPr lang="pl-PL" sz="1800" b="1" dirty="0">
              <a:latin typeface="+mn-lt"/>
            </a:endParaRPr>
          </a:p>
        </p:txBody>
      </p:sp>
      <p:sp>
        <p:nvSpPr>
          <p:cNvPr id="3" name="Symbol zastępczy zawartości 2"/>
          <p:cNvSpPr>
            <a:spLocks noGrp="1"/>
          </p:cNvSpPr>
          <p:nvPr>
            <p:ph idx="1"/>
          </p:nvPr>
        </p:nvSpPr>
        <p:spPr>
          <a:xfrm>
            <a:off x="457200" y="1484784"/>
            <a:ext cx="8229600" cy="5256584"/>
          </a:xfrm>
        </p:spPr>
        <p:txBody>
          <a:bodyPr>
            <a:normAutofit fontScale="25000" lnSpcReduction="20000"/>
          </a:bodyPr>
          <a:lstStyle/>
          <a:p>
            <a:pPr marL="0" indent="0" algn="just">
              <a:buNone/>
            </a:pPr>
            <a:r>
              <a:rPr lang="pl-PL" sz="4800" b="1" dirty="0"/>
              <a:t>Art. 5b ustawy PZP</a:t>
            </a:r>
          </a:p>
          <a:p>
            <a:pPr marL="0" indent="0" algn="just">
              <a:buNone/>
            </a:pPr>
            <a:r>
              <a:rPr lang="pl-PL" sz="4800" dirty="0"/>
              <a:t>Zamawiający nie może w celu uniknięcia stosowania przepisów ustawy: </a:t>
            </a:r>
          </a:p>
          <a:p>
            <a:pPr marL="0" indent="0" algn="just">
              <a:buNone/>
            </a:pPr>
            <a:r>
              <a:rPr lang="pl-PL" sz="4800" dirty="0"/>
              <a:t>1) łączyć́ zamówień́, które odrębnie udzielane wymagają zastosowania odrębnych przepisów ustawy; </a:t>
            </a:r>
          </a:p>
          <a:p>
            <a:pPr marL="0" indent="0" algn="just">
              <a:buNone/>
            </a:pPr>
            <a:r>
              <a:rPr lang="pl-PL" sz="4800" dirty="0"/>
              <a:t>2) dzielić́ zamówienia na odrębne zamówienia, w celu uniknięcia łącznego szacowania ich wartości. </a:t>
            </a:r>
          </a:p>
          <a:p>
            <a:pPr marL="0" indent="0" algn="just">
              <a:spcBef>
                <a:spcPts val="600"/>
              </a:spcBef>
              <a:spcAft>
                <a:spcPts val="600"/>
              </a:spcAft>
              <a:buNone/>
            </a:pPr>
            <a:r>
              <a:rPr lang="pl-PL" sz="4800" b="1" dirty="0"/>
              <a:t>Art. 5c ustawy PZP</a:t>
            </a:r>
            <a:endParaRPr lang="pl-PL" sz="4800" dirty="0"/>
          </a:p>
          <a:p>
            <a:pPr marL="0" indent="0" algn="just">
              <a:spcBef>
                <a:spcPts val="0"/>
              </a:spcBef>
              <a:spcAft>
                <a:spcPts val="600"/>
              </a:spcAft>
              <a:buNone/>
            </a:pPr>
            <a:r>
              <a:rPr lang="pl-PL" sz="4800" dirty="0"/>
              <a:t>1. Jeżeli na przedmiot zamówienia składają się zamówienia, do których mają zastosowanie </a:t>
            </a:r>
            <a:r>
              <a:rPr lang="pl-PL" sz="4800" b="1" dirty="0">
                <a:solidFill>
                  <a:srgbClr val="FF0000"/>
                </a:solidFill>
              </a:rPr>
              <a:t>te same przepisy ustawy</a:t>
            </a:r>
            <a:r>
              <a:rPr lang="pl-PL" sz="4800" dirty="0"/>
              <a:t>, jak zamówienia sektorowe albo zamówienia w dziedzinach obronności i bezpieczeństwa albo zamówienia udzielane na zasadach ogólnych, obejmujące co najmniej</a:t>
            </a:r>
            <a:r>
              <a:rPr lang="pl-PL" sz="4800" b="1" dirty="0">
                <a:solidFill>
                  <a:srgbClr val="FF0000"/>
                </a:solidFill>
              </a:rPr>
              <a:t> dwa rodzaje zamówień</a:t>
            </a:r>
            <a:r>
              <a:rPr lang="pl-PL" sz="4800" dirty="0"/>
              <a:t> spośród zamówień na roboty budowlane, usługi lub dostawy, do jego udzielenia stosuje się przepisy dotyczące tego</a:t>
            </a:r>
            <a:r>
              <a:rPr lang="pl-PL" sz="4800" u="sng" dirty="0"/>
              <a:t> </a:t>
            </a:r>
            <a:r>
              <a:rPr lang="pl-PL" sz="4800" b="1" dirty="0">
                <a:solidFill>
                  <a:srgbClr val="FF0000"/>
                </a:solidFill>
              </a:rPr>
              <a:t>rodzaju zamówienia</a:t>
            </a:r>
            <a:r>
              <a:rPr lang="pl-PL" sz="4800" dirty="0"/>
              <a:t>, </a:t>
            </a:r>
            <a:r>
              <a:rPr lang="pl-PL" sz="4800" b="1" dirty="0"/>
              <a:t>który odpowiada jego głównemu przedmiotowi.</a:t>
            </a:r>
          </a:p>
          <a:p>
            <a:pPr marL="0" indent="0" algn="just">
              <a:spcBef>
                <a:spcPts val="600"/>
              </a:spcBef>
              <a:spcAft>
                <a:spcPts val="600"/>
              </a:spcAft>
              <a:buNone/>
            </a:pPr>
            <a:r>
              <a:rPr lang="pl-PL" sz="4800" b="1" dirty="0"/>
              <a:t>Art. 32 ustawy PZP</a:t>
            </a:r>
          </a:p>
          <a:p>
            <a:pPr marL="228600" indent="-228600" algn="just">
              <a:spcAft>
                <a:spcPts val="600"/>
              </a:spcAft>
              <a:buAutoNum type="arabicPeriod"/>
            </a:pPr>
            <a:r>
              <a:rPr lang="pl-PL" sz="4800" dirty="0"/>
              <a:t>Podstawą ustalenia wartości zamówienia jest całkowite szacunkowe wynagrodzenie wykonawcy, bez podatku od towarów i usług, ustalone przez zamawiającego z należytą starannością.</a:t>
            </a:r>
          </a:p>
          <a:p>
            <a:pPr marL="0" indent="0">
              <a:spcAft>
                <a:spcPts val="600"/>
              </a:spcAft>
              <a:buNone/>
            </a:pPr>
            <a:r>
              <a:rPr lang="pl-PL" sz="4800" dirty="0"/>
              <a:t>( Art. 355. k.c. § 1. Dłużnik obowiązany jest do staranności ogólnie wymaganej w stosunkach danego rodzaju (należyta staranność).</a:t>
            </a:r>
          </a:p>
          <a:p>
            <a:pPr marL="0" indent="0" algn="just">
              <a:spcAft>
                <a:spcPts val="600"/>
              </a:spcAft>
              <a:buNone/>
            </a:pPr>
            <a:r>
              <a:rPr lang="pl-PL" sz="4800" dirty="0"/>
              <a:t>2. Zamawiający nie może w celu uniknięcia stosowania przepisów ustawy zaniżać wartości zamówienia lub wybierać metody wykorzystywanej do obliczenia szacunkowej wartości zamówienia. </a:t>
            </a:r>
          </a:p>
          <a:p>
            <a:pPr marL="0" indent="0" algn="just">
              <a:spcAft>
                <a:spcPts val="600"/>
              </a:spcAft>
              <a:buNone/>
            </a:pPr>
            <a:r>
              <a:rPr lang="pl-PL" sz="4800" dirty="0"/>
              <a:t>4. Jeżeli zamawiający dopuszcza możliwość </a:t>
            </a:r>
            <a:r>
              <a:rPr lang="pl-PL" sz="4800" dirty="0">
                <a:solidFill>
                  <a:srgbClr val="FF0000"/>
                </a:solidFill>
              </a:rPr>
              <a:t>składania ofert częściowych </a:t>
            </a:r>
            <a:r>
              <a:rPr lang="pl-PL" sz="4800" dirty="0"/>
              <a:t>albo </a:t>
            </a:r>
            <a:r>
              <a:rPr lang="pl-PL" sz="4800" dirty="0">
                <a:solidFill>
                  <a:srgbClr val="FF0000"/>
                </a:solidFill>
              </a:rPr>
              <a:t>udziela zamówienia w częściach</a:t>
            </a:r>
            <a:r>
              <a:rPr lang="pl-PL" sz="4800" dirty="0"/>
              <a:t>, z których każda stanowi przedmiot odrębnego postępowania, </a:t>
            </a:r>
            <a:r>
              <a:rPr lang="pl-PL" sz="4800" dirty="0">
                <a:solidFill>
                  <a:srgbClr val="FF0000"/>
                </a:solidFill>
              </a:rPr>
              <a:t>wartością zamówienia jest łączna wartość poszczególnych części zamówienia. </a:t>
            </a:r>
            <a:endParaRPr lang="pl-PL" sz="4800" dirty="0"/>
          </a:p>
          <a:p>
            <a:pPr lvl="0" algn="just">
              <a:spcBef>
                <a:spcPts val="600"/>
              </a:spcBef>
              <a:spcAft>
                <a:spcPts val="600"/>
              </a:spcAft>
              <a:buNone/>
            </a:pPr>
            <a:r>
              <a:rPr lang="pl-PL" sz="4800" b="1" dirty="0">
                <a:solidFill>
                  <a:prstClr val="black"/>
                </a:solidFill>
              </a:rPr>
              <a:t>Art. 35 </a:t>
            </a:r>
            <a:r>
              <a:rPr lang="pl-PL" sz="4800" b="1" dirty="0"/>
              <a:t>ustawy PZP</a:t>
            </a:r>
            <a:endParaRPr lang="pl-PL" sz="4800" b="1" dirty="0">
              <a:solidFill>
                <a:prstClr val="black"/>
              </a:solidFill>
            </a:endParaRPr>
          </a:p>
          <a:p>
            <a:pPr marL="0" lvl="0" indent="0" algn="just">
              <a:buNone/>
            </a:pPr>
            <a:r>
              <a:rPr lang="pl-PL" sz="4800" dirty="0">
                <a:solidFill>
                  <a:prstClr val="black"/>
                </a:solidFill>
              </a:rPr>
              <a:t>1. Ustalenia wartości zamówienia dokonuje się nie wcześniej niż 3 miesiące przed dniem wszczęcia postępowania o udzielenie zamówienia, jeżeli przedmiotem zamówienia są dostawy lub usługi, oraz nie wcześniej niż 6 miesięcy przed dniem wszczęcia postępowania o udzielenie zamówienia, jeżeli przedmiotem zamówienia są roboty budowlane. </a:t>
            </a:r>
          </a:p>
          <a:p>
            <a:pPr marL="0" lvl="0" indent="0" algn="just">
              <a:buNone/>
            </a:pPr>
            <a:r>
              <a:rPr lang="pl-PL" sz="4800" dirty="0">
                <a:solidFill>
                  <a:prstClr val="black"/>
                </a:solidFill>
              </a:rPr>
              <a:t>2. Jeżeli po ustaleniu wartości zamówienia nastąpiła zmiana okoliczności mających wpływ na dokonane ustalenie, zamawiający przed wszczęciem postępowania dokonuje zmiany wartości zamówienia. </a:t>
            </a:r>
          </a:p>
          <a:p>
            <a:pPr marL="0" indent="0" algn="just">
              <a:buNone/>
            </a:pPr>
            <a:endParaRPr lang="pl-PL" sz="1200" dirty="0"/>
          </a:p>
          <a:p>
            <a:pPr marL="0" indent="0" algn="just">
              <a:buNone/>
            </a:pPr>
            <a:endParaRPr lang="pl-PL" sz="4800" dirty="0"/>
          </a:p>
          <a:p>
            <a:pPr marL="0" indent="0">
              <a:buNone/>
            </a:pPr>
            <a:endParaRPr lang="pl-PL" sz="4800" dirty="0"/>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798913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buNone/>
            </a:pPr>
            <a:endParaRPr lang="pl-PL" sz="1800" dirty="0"/>
          </a:p>
          <a:p>
            <a:pPr marL="0" indent="0" algn="just">
              <a:buNone/>
            </a:pPr>
            <a:endParaRPr lang="pl-PL" sz="1800" dirty="0"/>
          </a:p>
          <a:p>
            <a:pPr marL="0" indent="0" algn="just">
              <a:buNone/>
            </a:pPr>
            <a:endParaRPr lang="pl-PL" sz="1800" dirty="0"/>
          </a:p>
          <a:p>
            <a:pPr marL="0" indent="0" algn="just">
              <a:buNone/>
            </a:pPr>
            <a:endParaRPr lang="pl-PL" sz="1800" dirty="0"/>
          </a:p>
          <a:p>
            <a:pPr>
              <a:spcBef>
                <a:spcPts val="0"/>
              </a:spcBef>
              <a:spcAft>
                <a:spcPts val="600"/>
              </a:spcAft>
              <a:buFont typeface="Wingdings" panose="05000000000000000000" pitchFamily="2" charset="2"/>
              <a:buChar char="§"/>
            </a:pPr>
            <a:r>
              <a:rPr lang="pl-PL" sz="1500" b="1" dirty="0"/>
              <a:t>USTALENIE WARTOŚCI ZAMÓWIENIA </a:t>
            </a:r>
          </a:p>
          <a:p>
            <a:pPr lvl="0" algn="just">
              <a:spcBef>
                <a:spcPts val="0"/>
              </a:spcBef>
              <a:spcAft>
                <a:spcPts val="600"/>
              </a:spcAft>
              <a:buNone/>
            </a:pPr>
            <a:r>
              <a:rPr lang="pl-PL" sz="1500" b="1" dirty="0">
                <a:solidFill>
                  <a:prstClr val="black"/>
                </a:solidFill>
              </a:rPr>
              <a:t>Kiedy  wartość zamówień należy szacować łącznie</a:t>
            </a:r>
            <a:endParaRPr lang="pl-PL" sz="1500" dirty="0">
              <a:solidFill>
                <a:prstClr val="black"/>
              </a:solidFill>
            </a:endParaRPr>
          </a:p>
          <a:p>
            <a:pPr lvl="0" algn="just">
              <a:spcBef>
                <a:spcPts val="0"/>
              </a:spcBef>
              <a:buNone/>
            </a:pPr>
            <a:r>
              <a:rPr lang="pl-PL" sz="1500" dirty="0">
                <a:solidFill>
                  <a:prstClr val="black"/>
                </a:solidFill>
              </a:rPr>
              <a:t>Jedno zamówienie wtedy gdy występują łącznie trzy następujące okoliczności:</a:t>
            </a:r>
          </a:p>
          <a:p>
            <a:pPr lvl="0" algn="just">
              <a:buFont typeface="Wingdings" panose="05000000000000000000" pitchFamily="2" charset="2"/>
              <a:buChar char="ü"/>
            </a:pPr>
            <a:r>
              <a:rPr lang="pl-PL" sz="1500" b="1" dirty="0">
                <a:solidFill>
                  <a:prstClr val="black"/>
                </a:solidFill>
              </a:rPr>
              <a:t>tożsamość przedmiotowa </a:t>
            </a:r>
            <a:r>
              <a:rPr lang="pl-PL" sz="1500" dirty="0">
                <a:solidFill>
                  <a:prstClr val="black"/>
                </a:solidFill>
              </a:rPr>
              <a:t>(gdy zamówienie ma obejmować przedmiot tego samego rodzaju lub o takim samym przeznaczeniu),</a:t>
            </a:r>
          </a:p>
          <a:p>
            <a:pPr lvl="0" algn="just">
              <a:spcBef>
                <a:spcPts val="600"/>
              </a:spcBef>
              <a:spcAft>
                <a:spcPts val="600"/>
              </a:spcAft>
              <a:buFont typeface="Wingdings" panose="05000000000000000000" pitchFamily="2" charset="2"/>
              <a:buChar char="ü"/>
            </a:pPr>
            <a:r>
              <a:rPr lang="pl-PL" sz="1500" b="1" dirty="0">
                <a:solidFill>
                  <a:prstClr val="black"/>
                </a:solidFill>
              </a:rPr>
              <a:t>tożsamość  podmiotowa </a:t>
            </a:r>
            <a:r>
              <a:rPr lang="pl-PL" sz="1500" dirty="0">
                <a:solidFill>
                  <a:prstClr val="black"/>
                </a:solidFill>
              </a:rPr>
              <a:t>(gdy zamówienie możliwe jest do wykonania przez jednego wykonawcę).</a:t>
            </a:r>
          </a:p>
          <a:p>
            <a:pPr lvl="0" algn="just">
              <a:buFont typeface="Wingdings" panose="05000000000000000000" pitchFamily="2" charset="2"/>
              <a:buChar char="ü"/>
            </a:pPr>
            <a:r>
              <a:rPr lang="pl-PL" sz="1500" b="1" dirty="0">
                <a:solidFill>
                  <a:prstClr val="black"/>
                </a:solidFill>
              </a:rPr>
              <a:t>związek czasowy </a:t>
            </a:r>
            <a:r>
              <a:rPr lang="pl-PL" sz="1500" dirty="0">
                <a:solidFill>
                  <a:prstClr val="black"/>
                </a:solidFill>
              </a:rPr>
              <a:t>(gdy powiązane ze sobą funkcjonalnie lub użytkowo zamówienia, mają być zrealizowane w dającej się przewidzieć, określonej perspektywie czasowej).</a:t>
            </a:r>
          </a:p>
          <a:p>
            <a:pPr marL="0" indent="0" algn="just">
              <a:spcBef>
                <a:spcPts val="0"/>
              </a:spcBef>
              <a:spcAft>
                <a:spcPts val="600"/>
              </a:spcAft>
              <a:buNone/>
            </a:pPr>
            <a:endParaRPr lang="pl-PL" sz="4800" dirty="0"/>
          </a:p>
          <a:p>
            <a:pPr marL="0" indent="0">
              <a:buNone/>
            </a:pPr>
            <a:endParaRPr lang="pl-PL" sz="4800" dirty="0"/>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670784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1400" b="1" dirty="0"/>
              <a:t>Akty prawne:</a:t>
            </a:r>
          </a:p>
          <a:p>
            <a:pPr marL="0" indent="0">
              <a:buNone/>
            </a:pPr>
            <a:endParaRPr lang="pl-PL" sz="1400" b="1" dirty="0"/>
          </a:p>
          <a:p>
            <a:pPr algn="just">
              <a:buFont typeface="Wingdings" panose="05000000000000000000" pitchFamily="2" charset="2"/>
              <a:buChar char="Ø"/>
            </a:pPr>
            <a:r>
              <a:rPr lang="pl-PL" sz="1200" dirty="0"/>
              <a:t>Ustawa z dnia 29 stycznia 2004 r. – Prawo zamówień publicznych (Dz. U. z 2017 r., poz. 1579) [dalej </a:t>
            </a:r>
            <a:r>
              <a:rPr lang="pl-PL" sz="1200" b="1" dirty="0"/>
              <a:t>ustawa PZP</a:t>
            </a:r>
            <a:r>
              <a:rPr lang="pl-PL" sz="1200" dirty="0"/>
              <a:t>].</a:t>
            </a:r>
          </a:p>
          <a:p>
            <a:pPr marL="0" indent="0" algn="just">
              <a:buNone/>
            </a:pPr>
            <a:endParaRPr lang="pl-PL" sz="1200" dirty="0"/>
          </a:p>
          <a:p>
            <a:pPr algn="just">
              <a:spcBef>
                <a:spcPts val="600"/>
              </a:spcBef>
              <a:spcAft>
                <a:spcPts val="600"/>
              </a:spcAft>
              <a:buFont typeface="Wingdings" panose="05000000000000000000" pitchFamily="2" charset="2"/>
              <a:buChar char="Ø"/>
            </a:pPr>
            <a:r>
              <a:rPr lang="pl-PL" sz="1200" dirty="0"/>
              <a:t>Rozporządzenie Ministra Rozwoju z dnia 26 lipca 2016 r. w sprawie rodzajów dokumentów, jakich może zadać́ zamawiający od wykonawcy w postepowaniu o udzielenie zamówienia (Dz. U. z 2016 r., poz. 1126) [dalej </a:t>
            </a:r>
            <a:r>
              <a:rPr lang="pl-PL" sz="1200" b="1" dirty="0"/>
              <a:t>Rozporządzanie w sprawie rodzajów dokumentów</a:t>
            </a:r>
            <a:r>
              <a:rPr lang="pl-PL" sz="1200" dirty="0"/>
              <a:t>]</a:t>
            </a:r>
            <a:endParaRPr lang="pl-PL" sz="1200" dirty="0">
              <a:solidFill>
                <a:srgbClr val="FF0000"/>
              </a:solidFill>
            </a:endParaRPr>
          </a:p>
          <a:p>
            <a:pPr marL="0" indent="0" algn="just">
              <a:buNone/>
            </a:pPr>
            <a:endParaRPr lang="pl-PL" sz="1200" dirty="0"/>
          </a:p>
          <a:p>
            <a:pPr algn="just">
              <a:buFont typeface="Wingdings" panose="05000000000000000000" pitchFamily="2" charset="2"/>
              <a:buChar char="Ø"/>
            </a:pPr>
            <a:r>
              <a:rPr lang="pl-PL" sz="1200" dirty="0"/>
              <a:t>Ustawy z dnia 11 lipca 2014 r. o zasadach realizacji programów w zakresie polityki spójności finansowanych w perspektywie finansowej 2014-2020 (Dz. U. z 2017 r., poz. 1460 ze zm.) [dalej </a:t>
            </a:r>
            <a:r>
              <a:rPr lang="pl-PL" sz="1200" b="1" dirty="0"/>
              <a:t>ustawa wdrożeniowa</a:t>
            </a:r>
            <a:r>
              <a:rPr lang="pl-PL" sz="1200" dirty="0"/>
              <a:t>].</a:t>
            </a:r>
          </a:p>
          <a:p>
            <a:pPr algn="just">
              <a:buFont typeface="Wingdings" panose="05000000000000000000" pitchFamily="2" charset="2"/>
              <a:buChar char="§"/>
            </a:pPr>
            <a:endParaRPr lang="pl-PL" sz="1200" dirty="0"/>
          </a:p>
          <a:p>
            <a:pPr algn="just">
              <a:buFont typeface="Wingdings" panose="05000000000000000000" pitchFamily="2" charset="2"/>
              <a:buChar char="Ø"/>
            </a:pPr>
            <a:r>
              <a:rPr lang="pl-PL" sz="1200" dirty="0"/>
              <a:t>Rozporządzenie Parlamentu Europejskiego i Rady (UE) nr 1303/2013 z dnia 17 grudnia 2013 r. ustanawiającego wspólne przepisy dotyczące Europejskiego Funduszu Rozwoju Regionalnego, Europejskiego Funduszu Społecznego, Funduszu Spójności, Europejskiego Funduszu Rolnego na rzecz Rozwoju Obszarów Wiejskich oraz Europejskiego Funduszu Morskiego i Rybackiego oraz ustanawiające przepisy ogólne dotyczące Europejskiego Funduszu Rozwoju Regionalnego, Europejskiego Funduszu Społecznego, Funduszu Spójności i Europejskiego Funduszu Morskiego i Rybackiego oraz uchylające rozporządzenie Rady (WE) nr 1083/2006, (Dz. Urz. UEL 347 z 20.12.2013, s.320, z późn. zm.) [dalej </a:t>
            </a:r>
            <a:r>
              <a:rPr lang="pl-PL" sz="1200" b="1" dirty="0"/>
              <a:t>Rozporządzenie 1303/2013</a:t>
            </a:r>
            <a:r>
              <a:rPr lang="pl-PL" sz="1200" dirty="0"/>
              <a:t>].</a:t>
            </a:r>
          </a:p>
          <a:p>
            <a:pPr algn="just">
              <a:buFont typeface="Wingdings" panose="05000000000000000000" pitchFamily="2" charset="2"/>
              <a:buChar char="§"/>
            </a:pPr>
            <a:endParaRPr lang="pl-PL" sz="1200" dirty="0"/>
          </a:p>
          <a:p>
            <a:pPr algn="just">
              <a:buFont typeface="Wingdings" panose="05000000000000000000" pitchFamily="2" charset="2"/>
              <a:buChar char="Ø"/>
            </a:pPr>
            <a:r>
              <a:rPr lang="pl-PL" sz="1200" dirty="0"/>
              <a:t>Rozporządzenie z dnia 29 stycznia 2016 r. w sprawie warunków obniżania wartości korekt finansowych oraz wydatków poniesionych nieprawidłowo związanych z udzieleniem zamówienia (Dz. U. z 2016, poz. 200 ze zm.) [dalej </a:t>
            </a:r>
            <a:r>
              <a:rPr lang="pl-PL" sz="1200" b="1" dirty="0"/>
              <a:t>Taryfikator</a:t>
            </a:r>
            <a:r>
              <a:rPr lang="pl-PL" sz="1200" dirty="0"/>
              <a:t>].</a:t>
            </a:r>
            <a:endParaRPr lang="pl-PL" sz="1200" b="1"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270304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525963"/>
          </a:xfrm>
        </p:spPr>
        <p:txBody>
          <a:bodyPr>
            <a:normAutofit/>
          </a:bodyPr>
          <a:lstStyle/>
          <a:p>
            <a:pPr marL="0" indent="0" algn="just">
              <a:buNone/>
            </a:pPr>
            <a:endParaRPr lang="pl-PL" sz="1800" dirty="0"/>
          </a:p>
          <a:p>
            <a:pPr algn="just">
              <a:spcBef>
                <a:spcPts val="0"/>
              </a:spcBef>
              <a:spcAft>
                <a:spcPts val="600"/>
              </a:spcAft>
              <a:buFont typeface="Wingdings" panose="05000000000000000000" pitchFamily="2" charset="2"/>
              <a:buChar char="§"/>
            </a:pPr>
            <a:r>
              <a:rPr lang="pl-PL" sz="1200" b="1" dirty="0"/>
              <a:t>USTALENIE WARTOŚCI ZAMÓWIENIA </a:t>
            </a:r>
          </a:p>
          <a:p>
            <a:pPr marL="0" indent="0" algn="just">
              <a:spcAft>
                <a:spcPts val="600"/>
              </a:spcAft>
              <a:buNone/>
            </a:pPr>
            <a:r>
              <a:rPr lang="pl-PL" sz="1200" b="1" dirty="0"/>
              <a:t>Wyrok KIO 231/13 z dnia 15 lutego 2013 r.</a:t>
            </a:r>
            <a:r>
              <a:rPr lang="pl-PL" sz="1200" dirty="0"/>
              <a:t> </a:t>
            </a:r>
          </a:p>
          <a:p>
            <a:pPr marL="0" indent="0" algn="just">
              <a:spcBef>
                <a:spcPts val="0"/>
              </a:spcBef>
              <a:spcAft>
                <a:spcPts val="600"/>
              </a:spcAft>
              <a:buNone/>
            </a:pPr>
            <a:r>
              <a:rPr lang="pl-PL" sz="1200" i="1" dirty="0"/>
              <a:t>„W ocenie Izby, dla ustalenia wzajemnego powiazania zadań́, ma znaczenie tożsamość przedmiotowa zamówienia (roboty budowlane tego samego rodzaju i o tym samym przeznaczeniu), tożsamość czasowa zamówienia (przewidzenie przez zamawiającego pełnego zakresu zamówień́ sfinansowanych i udzielanych w znanej zamawiającemu perspektywie czasowej, obejmującej zasadniczo okres jednego roku budżetowego, finansowego albo objęty decyzją o udzieleniu wsparcia finansowego na realizację określonego projektu) i możliwość wykonania zamówienia przez jednego wykonawcę̨. Istotę̨ stanowi ustalenie czy dany rodzaj zamówienia mógł być wykonany w tym samym czasie, przez tego samego wykonawcę̨. </a:t>
            </a:r>
            <a:r>
              <a:rPr lang="pl-PL" sz="1200" b="1" i="1" dirty="0">
                <a:solidFill>
                  <a:srgbClr val="FF0000"/>
                </a:solidFill>
              </a:rPr>
              <a:t>Przy czym dla przyjęcia powyższej oceny nie ma istotnego znaczenia ustalenie źródeł finansowania zamówienia. </a:t>
            </a:r>
            <a:r>
              <a:rPr lang="pl-PL" sz="1200" i="1" dirty="0"/>
              <a:t>Jeżeli zatem w tym samym czasie możliwe jest udzielenie tożsamego przedmiotowo zamówienia, które może być wykonane przez jednego wykonawcę̨, jest to jedno zamówienie, bez względu na fakt, czy jest ono finansowane przez zamawiającego z jednego, czy też z kilku różnych źródeł.”</a:t>
            </a:r>
            <a:r>
              <a:rPr lang="pl-PL" sz="1200" dirty="0"/>
              <a:t> </a:t>
            </a:r>
            <a:endParaRPr lang="pl-PL" dirty="0"/>
          </a:p>
          <a:p>
            <a:pPr marL="0" indent="0" algn="just">
              <a:spcBef>
                <a:spcPts val="0"/>
              </a:spcBef>
              <a:spcAft>
                <a:spcPts val="600"/>
              </a:spcAft>
              <a:buNone/>
            </a:pPr>
            <a:r>
              <a:rPr lang="pl-PL" sz="1200" b="1" dirty="0"/>
              <a:t>Orzeczenie ETS z dnia 5 października 2000 r. w sprawie C-16/98: </a:t>
            </a:r>
            <a:endParaRPr lang="pl-PL" sz="1200" dirty="0"/>
          </a:p>
          <a:p>
            <a:pPr marL="0" indent="0" algn="just">
              <a:buNone/>
            </a:pPr>
            <a:r>
              <a:rPr lang="pl-PL" sz="1200" dirty="0"/>
              <a:t>Wskazówki, jaki winny być brane pod uwagę przy rozpatrywaniu </a:t>
            </a:r>
            <a:r>
              <a:rPr lang="pl-PL" sz="1200" b="1" dirty="0"/>
              <a:t>niedozwolonego podziału zamówienia</a:t>
            </a:r>
            <a:r>
              <a:rPr lang="pl-PL" sz="1200" dirty="0"/>
              <a:t>: </a:t>
            </a:r>
          </a:p>
          <a:p>
            <a:pPr marL="0" indent="0" algn="just">
              <a:buNone/>
            </a:pPr>
            <a:r>
              <a:rPr lang="pl-PL" sz="1200" dirty="0"/>
              <a:t>1. Czas wszczęcia postępowań́ o udzielenie zamówienia publicznego, </a:t>
            </a:r>
          </a:p>
          <a:p>
            <a:pPr marL="0" indent="0" algn="just">
              <a:buNone/>
            </a:pPr>
            <a:r>
              <a:rPr lang="pl-PL" sz="1200" dirty="0"/>
              <a:t>2. Warunki udzielenia zamówienia, </a:t>
            </a:r>
          </a:p>
          <a:p>
            <a:pPr marL="0" indent="0" algn="just">
              <a:buNone/>
            </a:pPr>
            <a:r>
              <a:rPr lang="pl-PL" sz="1200" dirty="0"/>
              <a:t>3. Podmiot będący zamawiającym, </a:t>
            </a:r>
          </a:p>
          <a:p>
            <a:pPr marL="0" indent="0" algn="just">
              <a:buNone/>
            </a:pPr>
            <a:r>
              <a:rPr lang="pl-PL" sz="1200" dirty="0"/>
              <a:t>4. Gospodarczy lub techniczny rezultat zamówienia. </a:t>
            </a:r>
          </a:p>
          <a:p>
            <a:pPr marL="0" indent="0">
              <a:buNone/>
            </a:pPr>
            <a:endParaRPr lang="pl-PL" sz="4800" dirty="0"/>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498802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a:buFont typeface="Wingdings" panose="05000000000000000000" pitchFamily="2" charset="2"/>
              <a:buChar char="§"/>
            </a:pPr>
            <a:r>
              <a:rPr lang="pl-PL" sz="1400" b="1" dirty="0"/>
              <a:t>WYBÓR TRYBU UDZIELENIA ZAMÓWIENIA [poz. 5, poz. 6, poz. 7, poz. 8, poz. 9 Taryfikatora]</a:t>
            </a:r>
          </a:p>
          <a:p>
            <a:pPr marL="0" indent="0">
              <a:buNone/>
            </a:pPr>
            <a:r>
              <a:rPr lang="pl-PL" sz="1200" b="1" dirty="0"/>
              <a:t>Art. 10 ustawy PZP</a:t>
            </a:r>
          </a:p>
          <a:p>
            <a:pPr marL="0" indent="0" algn="just">
              <a:buNone/>
            </a:pPr>
            <a:r>
              <a:rPr lang="pl-PL" sz="1200" dirty="0"/>
              <a:t>1. Podstawowymi trybami udzielania zamówienia są </a:t>
            </a:r>
            <a:r>
              <a:rPr lang="pl-PL" sz="1200" b="1" dirty="0"/>
              <a:t>przetarg nieograniczony i przetarg ograniczony.</a:t>
            </a:r>
          </a:p>
          <a:p>
            <a:pPr marL="0" indent="0" algn="just">
              <a:buNone/>
            </a:pPr>
            <a:r>
              <a:rPr lang="pl-PL" sz="1200" dirty="0"/>
              <a:t>2. Zamawiający może udzielić zamówienia w trybie negocjacji z ogłoszeniem, dialogu konkurencyjnego, negocjacji bez ogłoszenia , zamówienia z wolnej ręki, zapytania o cenę, partnerstwa innowacyjnego albo licytacji elektronicznej </a:t>
            </a:r>
            <a:r>
              <a:rPr lang="pl-PL" sz="1200" b="1" dirty="0">
                <a:solidFill>
                  <a:srgbClr val="FF0000"/>
                </a:solidFill>
              </a:rPr>
              <a:t>tylko w przypadkach określonych w ustawie. </a:t>
            </a:r>
          </a:p>
          <a:p>
            <a:pPr marL="0" indent="0" algn="just">
              <a:buNone/>
            </a:pPr>
            <a:r>
              <a:rPr lang="pl-PL" sz="1200" dirty="0"/>
              <a:t>Negocjacje z ogłoszeniem (art. 54-60) [gdy wartość poniżej „progu unijnego”- tryb quasi podstawowy tzn. możliwość stosowania bez jakichkolwiek przesłanek], dialog konkurencyjny (art. 60a-60f), negocjacje bez ogłoszenia (art. 61-65), zamówienie z wolnej ręki (art. 66-68), zapytanie o cenę (art. 69-73), licytacja elektroniczna (art. 74-81), partnerstwo innowacyjne (art. 73a-73h).</a:t>
            </a:r>
          </a:p>
          <a:p>
            <a:pPr marL="0" indent="0" algn="just">
              <a:buNone/>
            </a:pPr>
            <a:r>
              <a:rPr lang="pl-PL" sz="1200" b="1" dirty="0"/>
              <a:t>Art. 67 ustawy PZP</a:t>
            </a:r>
          </a:p>
          <a:p>
            <a:pPr marL="0" indent="0" algn="just">
              <a:buNone/>
            </a:pPr>
            <a:r>
              <a:rPr lang="pl-PL" sz="1200" dirty="0"/>
              <a:t>1. Zamawiający może udzielić zamówienia z wolnej ręki, jeżeli zachodzi co najmniej jedna z następujących okoliczności:</a:t>
            </a:r>
          </a:p>
          <a:p>
            <a:pPr marL="0" indent="0" algn="just">
              <a:buNone/>
            </a:pPr>
            <a:r>
              <a:rPr lang="pl-PL" sz="1200" dirty="0"/>
              <a:t>4) W postępowaniu prowadzonym uprzednio w trybie przetargu nieograniczonego albo przetargu ograniczonego nie wpłynął żaden wniosek o dopuszczenie do udziału w postępowaniu, i nie zostały złożone żadne oferty lub wszystkie oferty zostały odrzucone na podstawie art. 89 ust. 1 pkt 2 ze względu na ich niezgodność z opisem przedmiotu zamówienia lub wszyscy wykonawcy zostali wykluczeni z postępowania, </a:t>
            </a:r>
            <a:r>
              <a:rPr lang="pl-PL" sz="1200" b="1" dirty="0"/>
              <a:t>a pierwotne warunki zamówienia nie zostały w istotny sposób zmienione.</a:t>
            </a:r>
          </a:p>
          <a:p>
            <a:pPr marL="0" indent="0" algn="just">
              <a:spcBef>
                <a:spcPts val="600"/>
              </a:spcBef>
              <a:spcAft>
                <a:spcPts val="600"/>
              </a:spcAft>
              <a:buNone/>
            </a:pPr>
            <a:r>
              <a:rPr lang="pl-PL" sz="1400" b="1" dirty="0"/>
              <a:t>Art. 70 ustawy PZP</a:t>
            </a:r>
          </a:p>
          <a:p>
            <a:pPr marL="0" indent="0" algn="just">
              <a:buNone/>
            </a:pPr>
            <a:r>
              <a:rPr lang="pl-PL" sz="1400" dirty="0"/>
              <a:t>Zamawiający może udzielić zamówienia w trybie zapytania o cenę, jeżeli przedmiotem zamówienia </a:t>
            </a:r>
            <a:r>
              <a:rPr lang="pl-PL" sz="1400" b="1" dirty="0"/>
              <a:t>są dostawy lub usługi powszechnie dostępne o ustalonych standardach jakościowych</a:t>
            </a:r>
            <a:r>
              <a:rPr lang="pl-PL" sz="1400" dirty="0"/>
              <a:t>, a wartość zamówienia jest mniejsza niż kwoty określone w przepisach wydanych na podstawie art. 11 ust. 8</a:t>
            </a:r>
          </a:p>
          <a:p>
            <a:pPr marL="0" indent="0">
              <a:buNone/>
            </a:pPr>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818600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pPr algn="just">
              <a:buFont typeface="Wingdings" panose="05000000000000000000" pitchFamily="2" charset="2"/>
              <a:buChar char="§"/>
            </a:pPr>
            <a:r>
              <a:rPr lang="pl-PL" sz="1300" b="1" dirty="0"/>
              <a:t>Warunki udziału w postępowaniu [poz. 12 Taryfikatora]</a:t>
            </a:r>
          </a:p>
          <a:p>
            <a:pPr marL="0" indent="0" algn="just">
              <a:buNone/>
            </a:pPr>
            <a:r>
              <a:rPr lang="pl-PL" sz="1300" b="1" dirty="0"/>
              <a:t>Art. 22. ust. 1 </a:t>
            </a:r>
            <a:r>
              <a:rPr lang="pl-PL" sz="1400" b="1" dirty="0"/>
              <a:t>ustawy PZP</a:t>
            </a:r>
            <a:endParaRPr lang="pl-PL" sz="1300" b="1" dirty="0"/>
          </a:p>
          <a:p>
            <a:pPr marL="0" indent="0" algn="just">
              <a:buNone/>
            </a:pPr>
            <a:r>
              <a:rPr lang="pl-PL" sz="1300" dirty="0"/>
              <a:t>O udzielenie zamówienia publicznego mogą ubiegać się wykonawcy,: </a:t>
            </a:r>
          </a:p>
          <a:p>
            <a:pPr marL="0" indent="0" algn="just">
              <a:buNone/>
            </a:pPr>
            <a:r>
              <a:rPr lang="pl-PL" sz="1300" dirty="0"/>
              <a:t>1) nie podlegają wykluczeniu; </a:t>
            </a:r>
          </a:p>
          <a:p>
            <a:pPr marL="0" indent="0" algn="just">
              <a:buNone/>
            </a:pPr>
            <a:r>
              <a:rPr lang="pl-PL" sz="1300" dirty="0"/>
              <a:t>2) spełniają warunki udziału w postępowaniu, o ile zostały one określone przez zamawiającego w ogłoszeniu o zamówieniu lub </a:t>
            </a:r>
            <a:br>
              <a:rPr lang="pl-PL" sz="1300" dirty="0"/>
            </a:br>
            <a:r>
              <a:rPr lang="pl-PL" sz="1300" dirty="0"/>
              <a:t>w zaproszeniu do potwierdzenia zainteresowania. </a:t>
            </a:r>
          </a:p>
          <a:p>
            <a:pPr marL="0" indent="0" algn="just">
              <a:spcBef>
                <a:spcPts val="600"/>
              </a:spcBef>
              <a:spcAft>
                <a:spcPts val="600"/>
              </a:spcAft>
              <a:buNone/>
            </a:pPr>
            <a:r>
              <a:rPr lang="pl-PL" sz="1300" b="1" dirty="0"/>
              <a:t>Art. 22 ust. 1 </a:t>
            </a:r>
            <a:r>
              <a:rPr lang="pl-PL" sz="1400" b="1" dirty="0"/>
              <a:t>ustawy PZP</a:t>
            </a:r>
            <a:endParaRPr lang="pl-PL" sz="1300" b="1" dirty="0"/>
          </a:p>
          <a:p>
            <a:pPr marL="0" indent="0" algn="just">
              <a:buNone/>
            </a:pPr>
            <a:r>
              <a:rPr lang="pl-PL" sz="1300" dirty="0"/>
              <a:t>Zamawiający określa warunki udziału w postępowaniu oraz wymagane od wykonawców środki dowodowe </a:t>
            </a:r>
            <a:r>
              <a:rPr lang="pl-PL" sz="1300" b="1" dirty="0">
                <a:solidFill>
                  <a:srgbClr val="FF0000"/>
                </a:solidFill>
              </a:rPr>
              <a:t>w sposób proporcjonalny do przedmiotu zamówienia oraz umożliwiający ocenę zdolności wykonawcy do należytego wykonania zamówienia, w szczególności wyrażając je jako minimalne poziomy zdolności. </a:t>
            </a:r>
          </a:p>
          <a:p>
            <a:pPr marL="0" indent="0" algn="just">
              <a:spcBef>
                <a:spcPts val="600"/>
              </a:spcBef>
              <a:spcAft>
                <a:spcPts val="600"/>
              </a:spcAft>
              <a:buNone/>
            </a:pPr>
            <a:r>
              <a:rPr lang="pl-PL" sz="1300" b="1" dirty="0"/>
              <a:t>Art. 22 ust. 1b </a:t>
            </a:r>
            <a:r>
              <a:rPr lang="pl-PL" sz="1400" b="1" dirty="0"/>
              <a:t>ustawy PZP</a:t>
            </a:r>
            <a:endParaRPr lang="pl-PL" sz="1300" b="1" dirty="0"/>
          </a:p>
          <a:p>
            <a:pPr marL="0" indent="0" algn="just">
              <a:buNone/>
            </a:pPr>
            <a:r>
              <a:rPr lang="pl-PL" sz="1300" dirty="0"/>
              <a:t>Warunki udziału w postępowaniu mogą dotyczyć: </a:t>
            </a:r>
          </a:p>
          <a:p>
            <a:pPr marL="0" indent="0" algn="just">
              <a:buNone/>
            </a:pPr>
            <a:r>
              <a:rPr lang="pl-PL" sz="1300" dirty="0"/>
              <a:t>1) kompetencji lub uprawnień do prowadzenia określonej działalności zawodowej, o ile wynika to z odrębnych przepisów  (art. 22b)</a:t>
            </a:r>
          </a:p>
          <a:p>
            <a:pPr marL="0" indent="0" algn="just">
              <a:buNone/>
            </a:pPr>
            <a:r>
              <a:rPr lang="pl-PL" sz="1300" dirty="0"/>
              <a:t>2) sytuacji ekonomicznej lub finansowej (art. 22c)</a:t>
            </a:r>
          </a:p>
          <a:p>
            <a:pPr marL="0" indent="0" algn="just">
              <a:spcBef>
                <a:spcPts val="0"/>
              </a:spcBef>
              <a:spcAft>
                <a:spcPts val="600"/>
              </a:spcAft>
              <a:buNone/>
            </a:pPr>
            <a:r>
              <a:rPr lang="pl-PL" sz="1300" dirty="0"/>
              <a:t>3) zdolności technicznej lub zawodowej (art. 22d)</a:t>
            </a:r>
          </a:p>
          <a:p>
            <a:pPr marL="0" indent="0" algn="just">
              <a:spcAft>
                <a:spcPts val="600"/>
              </a:spcAft>
              <a:buNone/>
            </a:pPr>
            <a:r>
              <a:rPr lang="pl-PL" sz="1300" b="1" dirty="0"/>
              <a:t>Istota warunków udziału w postępowaniu </a:t>
            </a:r>
          </a:p>
          <a:p>
            <a:pPr algn="just">
              <a:buFont typeface="Wingdings" panose="05000000000000000000" pitchFamily="2" charset="2"/>
              <a:buChar char="ü"/>
            </a:pPr>
            <a:r>
              <a:rPr lang="pl-PL" sz="1300" dirty="0"/>
              <a:t>Mają bezpośredni wpływ na możliwość ubiegania się przez wykonawcę o uzyskanie zamówienia. </a:t>
            </a:r>
          </a:p>
          <a:p>
            <a:pPr algn="just">
              <a:buFont typeface="Wingdings" panose="05000000000000000000" pitchFamily="2" charset="2"/>
              <a:buChar char="ü"/>
            </a:pPr>
            <a:r>
              <a:rPr lang="pl-PL" sz="1300" dirty="0"/>
              <a:t>Nadając warunkom konkretną treść, zamawiający ogranicza dostęp do zamówienia, a tym samym ogranicza krąg wykonawców dopuszczonych do udziału w postępowaniu. </a:t>
            </a:r>
          </a:p>
          <a:p>
            <a:pPr algn="just">
              <a:spcAft>
                <a:spcPts val="600"/>
              </a:spcAft>
              <a:buFont typeface="Wingdings" panose="05000000000000000000" pitchFamily="2" charset="2"/>
              <a:buChar char="ü"/>
            </a:pPr>
            <a:r>
              <a:rPr lang="pl-PL" sz="1300" dirty="0"/>
              <a:t>Niezwykle ważne jest zatem określenie tych warunków w sposób nienaruszający zasad uczciwej konkurencji i równego traktowania, a przede wszystkim w sposób zgodny z przepisami Pzp. </a:t>
            </a:r>
          </a:p>
          <a:p>
            <a:pPr marL="0" indent="0" algn="just">
              <a:buNone/>
            </a:pPr>
            <a:endParaRPr lang="pl-PL" sz="1300" b="1" dirty="0"/>
          </a:p>
          <a:p>
            <a:pPr marL="0" indent="0" algn="just">
              <a:buNone/>
            </a:pPr>
            <a:r>
              <a:rPr lang="pl-PL" sz="1300" dirty="0"/>
              <a:t>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533514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fontScale="92500" lnSpcReduction="10000"/>
          </a:bodyPr>
          <a:lstStyle/>
          <a:p>
            <a:pPr algn="just">
              <a:buFont typeface="Wingdings" panose="05000000000000000000" pitchFamily="2" charset="2"/>
              <a:buChar char="§"/>
            </a:pPr>
            <a:r>
              <a:rPr lang="pl-PL" sz="1300" b="1" dirty="0"/>
              <a:t>Warunki udziału w postępowaniu [poz. 11 Taryfikatora]</a:t>
            </a:r>
          </a:p>
          <a:p>
            <a:pPr marL="0" indent="0" algn="just">
              <a:buNone/>
            </a:pPr>
            <a:endParaRPr lang="pl-PL" sz="1300" b="1" dirty="0"/>
          </a:p>
          <a:p>
            <a:pPr marL="0" indent="0" algn="just">
              <a:buNone/>
            </a:pPr>
            <a:r>
              <a:rPr lang="pl-PL" sz="1300" b="1" dirty="0"/>
              <a:t>Art. 41 </a:t>
            </a:r>
            <a:r>
              <a:rPr lang="pl-PL" sz="1400" b="1" dirty="0"/>
              <a:t>ustawy PZP</a:t>
            </a:r>
            <a:endParaRPr lang="pl-PL" sz="1300" b="1" dirty="0"/>
          </a:p>
          <a:p>
            <a:pPr marL="0" indent="0" algn="just">
              <a:buNone/>
            </a:pPr>
            <a:r>
              <a:rPr lang="pl-PL" sz="1300" dirty="0"/>
              <a:t>Ogłoszenie o zamówieniu, o którym mowa w art. 40 ust. 1, zawiera co najmniej: </a:t>
            </a:r>
          </a:p>
          <a:p>
            <a:pPr marL="0" indent="0" algn="just">
              <a:buNone/>
            </a:pPr>
            <a:r>
              <a:rPr lang="pl-PL" sz="1300" dirty="0"/>
              <a:t>1) nazwę (firmę) i adres zamawiającego; </a:t>
            </a:r>
          </a:p>
          <a:p>
            <a:pPr marL="0" indent="0" algn="just">
              <a:buNone/>
            </a:pPr>
            <a:r>
              <a:rPr lang="pl-PL" sz="1300" dirty="0"/>
              <a:t>2) określenie trybu zamówienia; </a:t>
            </a:r>
          </a:p>
          <a:p>
            <a:pPr marL="0" indent="0" algn="just">
              <a:buNone/>
            </a:pPr>
            <a:r>
              <a:rPr lang="pl-PL" sz="1300" dirty="0"/>
              <a:t>3) adres strony internetowej, na której zamieszczona będzie specyfikacja istotnych warunków zamówienia; </a:t>
            </a:r>
          </a:p>
          <a:p>
            <a:pPr marL="0" indent="0" algn="just">
              <a:buNone/>
            </a:pPr>
            <a:r>
              <a:rPr lang="pl-PL" sz="1300" dirty="0"/>
              <a:t>4) określenie przedmiotu oraz wielkości lub zakresu zamówienia, z podaniem informacji o możliwości składania ofert częściowych; </a:t>
            </a:r>
          </a:p>
          <a:p>
            <a:pPr marL="0" indent="0" algn="just">
              <a:buNone/>
            </a:pPr>
            <a:r>
              <a:rPr lang="pl-PL" sz="1300" dirty="0"/>
              <a:t>5) informację o możliwości lub wymogu złożenia oferty wariantowej; </a:t>
            </a:r>
          </a:p>
          <a:p>
            <a:pPr marL="0" indent="0" algn="just">
              <a:buNone/>
            </a:pPr>
            <a:r>
              <a:rPr lang="pl-PL" sz="1300" dirty="0"/>
              <a:t>6) termin wykonania zamówienia; </a:t>
            </a:r>
          </a:p>
          <a:p>
            <a:pPr marL="0" indent="0" algn="just">
              <a:buNone/>
            </a:pPr>
            <a:r>
              <a:rPr lang="pl-PL" sz="1300" b="1" dirty="0">
                <a:solidFill>
                  <a:srgbClr val="FF0000"/>
                </a:solidFill>
              </a:rPr>
              <a:t>7) warunki udziału w postępowaniu oraz podstawy wykluczenia; </a:t>
            </a:r>
          </a:p>
          <a:p>
            <a:pPr marL="0" indent="0" algn="just">
              <a:buNone/>
            </a:pPr>
            <a:r>
              <a:rPr lang="pl-PL" sz="1300" b="1" dirty="0">
                <a:solidFill>
                  <a:srgbClr val="FF0000"/>
                </a:solidFill>
              </a:rPr>
              <a:t>7a) wykaz oświadczeń lub dokumentów potwierdzających spełnianie warunków udziału w postępowaniu oraz brak podstaw wykluczenia; </a:t>
            </a:r>
          </a:p>
          <a:p>
            <a:pPr marL="0" indent="0" algn="just">
              <a:buNone/>
            </a:pPr>
            <a:r>
              <a:rPr lang="pl-PL" sz="1300" dirty="0"/>
              <a:t>8) informację na temat wadium; </a:t>
            </a:r>
          </a:p>
          <a:p>
            <a:pPr marL="0" indent="0" algn="just">
              <a:buNone/>
            </a:pPr>
            <a:r>
              <a:rPr lang="pl-PL" sz="1300" dirty="0"/>
              <a:t>9) kryteria oceny ofert i ich znaczenie; </a:t>
            </a:r>
          </a:p>
          <a:p>
            <a:pPr marL="0" indent="0" algn="just">
              <a:buNone/>
            </a:pPr>
            <a:r>
              <a:rPr lang="pl-PL" sz="1300" dirty="0"/>
              <a:t>10) termin składania ofert, adres, na który oferty muszą zostać wysłane, oraz język lub języki, w jakich muszą one być sporządzone; </a:t>
            </a:r>
          </a:p>
          <a:p>
            <a:pPr marL="0" indent="0" algn="just">
              <a:buNone/>
            </a:pPr>
            <a:r>
              <a:rPr lang="pl-PL" sz="1300" dirty="0"/>
              <a:t>11) termin związania ofertą; </a:t>
            </a:r>
          </a:p>
          <a:p>
            <a:pPr marL="0" indent="0" algn="just">
              <a:buNone/>
            </a:pPr>
            <a:r>
              <a:rPr lang="pl-PL" sz="1300" dirty="0"/>
              <a:t>12) informację o zamiarze zawarcia umowy ramowej; </a:t>
            </a:r>
          </a:p>
          <a:p>
            <a:pPr marL="0" indent="0" algn="just">
              <a:buNone/>
            </a:pPr>
            <a:r>
              <a:rPr lang="pl-PL" sz="1300" dirty="0"/>
              <a:t>13) informację o zamiarze ustanowienia dynamicznego systemu zakupów wraz z adresem strony internetowej, na której będą zamieszczone dodatkowe informacje dotyczące dynamicznego systemu zakupów; </a:t>
            </a:r>
          </a:p>
          <a:p>
            <a:pPr marL="0" indent="0" algn="just">
              <a:buNone/>
            </a:pPr>
            <a:r>
              <a:rPr lang="pl-PL" sz="1300" dirty="0"/>
              <a:t>14) informację o przewidywanym wyborze najkorzystniejszej oferty z zastosowaniem aukcji elektronicznej wraz z adresem strony internetowej, na której będzie prowadzona aukcja elektroniczna; </a:t>
            </a:r>
          </a:p>
          <a:p>
            <a:pPr marL="0" indent="0" algn="just">
              <a:buNone/>
            </a:pPr>
            <a:r>
              <a:rPr lang="pl-PL" sz="1300" dirty="0"/>
              <a:t>15) informację o przewidywanych zamówieniach, o których mowa w art. 67 ust. 1 pkt 6 i 7 lub art. 134 ust. 6 pkt 3, jeżeli zamawiający przewiduje udzielenie takich zamówień. </a:t>
            </a:r>
          </a:p>
          <a:p>
            <a:pPr marL="0" indent="0" algn="just">
              <a:buNone/>
            </a:pPr>
            <a:endParaRPr lang="pl-PL" sz="13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00091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Autofit/>
          </a:bodyPr>
          <a:lstStyle/>
          <a:p>
            <a:pPr algn="just">
              <a:spcBef>
                <a:spcPts val="600"/>
              </a:spcBef>
              <a:spcAft>
                <a:spcPts val="600"/>
              </a:spcAft>
              <a:buFont typeface="Wingdings" panose="05000000000000000000" pitchFamily="2" charset="2"/>
              <a:buChar char="§"/>
            </a:pPr>
            <a:r>
              <a:rPr lang="pl-PL" sz="1200" b="1" dirty="0"/>
              <a:t>Warunki udziału w postępowaniu [poz. 11 Taryfikatora]</a:t>
            </a:r>
          </a:p>
          <a:p>
            <a:pPr marL="0" indent="0" algn="just">
              <a:buNone/>
            </a:pPr>
            <a:endParaRPr lang="pl-PL" sz="1100" i="1" dirty="0"/>
          </a:p>
          <a:p>
            <a:pPr marL="0" indent="0" algn="just">
              <a:buNone/>
            </a:pPr>
            <a:endParaRPr lang="pl-PL" sz="1100" i="1" dirty="0"/>
          </a:p>
          <a:p>
            <a:pPr marL="0" indent="0" algn="just">
              <a:buNone/>
            </a:pPr>
            <a:r>
              <a:rPr lang="pl-PL" sz="1200" b="1" dirty="0"/>
              <a:t>Pismo Ministerstwa Rozwoju z dnia 25.08.2017 r., nr DKF-IV.7518.32.2017.MT.2</a:t>
            </a:r>
            <a:endParaRPr lang="pl-PL" sz="1200" b="1" i="1" dirty="0"/>
          </a:p>
          <a:p>
            <a:pPr marL="0" indent="0" algn="just">
              <a:buNone/>
            </a:pPr>
            <a:endParaRPr lang="pl-PL" sz="1100" i="1" dirty="0"/>
          </a:p>
          <a:p>
            <a:pPr marL="0" indent="0" algn="just">
              <a:buNone/>
            </a:pPr>
            <a:r>
              <a:rPr lang="pl-PL" sz="1200" i="1" dirty="0"/>
              <a:t>„(…).Prezes Urzędu Zamówień Publicznych uznaje zamieszczenie w ogłoszeniu o zamówieniu odesłania do treści dokumentacji postępowania za wyjątek od zasady publikacji informacji określonych ww. przepisem w treści ogłoszenia i wskazuje, że możliwe jest ono tylko w zakresie, w jakim zamawiający, w szczególności z uwagi na ograniczenia techniczne, a także charakter zamówienia, jego przedmiot lub wymagania organizacyjne lub funkcjonalne, nie są w stanie zamieścić wszystkich informacji wymaganych przepisami ustawy Pzp w formularzu ogłoszenia, w tym również w sekcjach dedykowanych informacjom dodatkowym. W takiej sytuacji postępowanie zamawiających należy uznać za wypełnienie normy prawnej wynikającej z treści art. 41 ustawy Pzp.</a:t>
            </a:r>
            <a:endParaRPr lang="pl-PL" sz="1200" dirty="0"/>
          </a:p>
          <a:p>
            <a:pPr marL="0" indent="0" algn="just">
              <a:buNone/>
            </a:pPr>
            <a:r>
              <a:rPr lang="pl-PL" sz="1200" i="1" dirty="0"/>
              <a:t>Co równie istotne, zgodnie ze stanowiskiem Prezesa UZP, art. 41 ustawy Pzp nie obliguje zamawiających, by wymagane tym przepisom informacje, a w szczególności podstawy wykluczenia wykonawcy z postępowania oraz wykaz oświadczeń lub dokumentów potwierdzających spełnianie warunków udziału w postępowaniu i brak podstaw do wykluczenia, wskazywane były w ogłoszeniu o zamówieniu poprzez przytoczenie pełnej treści art. 24 ustawy Pzp oraz treści rozporządzenia Ministra Rozwoju z dnia 26 lipca 2016 r. – w sprawie rodzajów dokumentów, jakich może żądać zamawiający od wykonawcy w postępowaniu o udzielenie zamówienia (Dz. U. z 2016 r. poz. 1126). Norma przepisu art. 41 ustawy Pzp w tym zakresie może zostać wypełniona również poprzez wskazanie w treści formularza ogłoszenia odpowiednich podstaw prawnych, bez przytaczania ich brzmienia.</a:t>
            </a:r>
            <a:r>
              <a:rPr lang="pl-PL" sz="1200" dirty="0"/>
              <a:t> </a:t>
            </a:r>
            <a:r>
              <a:rPr lang="pl-PL" sz="1200" i="1" dirty="0"/>
              <a:t>W takim przypadku przepisy ustawy Pzp konstruują wymóg, zgodnie z którym zamawiający przygotowując postępowanie o udzielenie zamówienia publicznego powinien zachować spójność informacji ujętych w ogłoszeniach zamieszczanych na stronie internetowej oraz w miejscu publicznie dostępnym w siedzibie zamawiającego z ogłoszeniami przekazywanymi UPUE lub publikowanymi w Biuletynie Zamówień Publicznych, a także z treścią specyfikacji istotnych warunków zamówienia. Przy czym spójności tej nie narusza działanie zamawiającego, który w treści ogłoszenia o zamówieniu podaje informację np. poprzez wskazanie na podstawę prawną wykluczenia, po czym szczegółowo opisuje ją w treści siwz.”</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945323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Autofit/>
          </a:bodyPr>
          <a:lstStyle/>
          <a:p>
            <a:pPr algn="just">
              <a:spcBef>
                <a:spcPts val="600"/>
              </a:spcBef>
              <a:spcAft>
                <a:spcPts val="600"/>
              </a:spcAft>
              <a:buFont typeface="Wingdings" panose="05000000000000000000" pitchFamily="2" charset="2"/>
              <a:buChar char="§"/>
            </a:pPr>
            <a:endParaRPr lang="pl-PL" sz="1100" b="1" dirty="0"/>
          </a:p>
          <a:p>
            <a:pPr algn="just">
              <a:spcBef>
                <a:spcPts val="600"/>
              </a:spcBef>
              <a:spcAft>
                <a:spcPts val="600"/>
              </a:spcAft>
              <a:buFont typeface="Wingdings" panose="05000000000000000000" pitchFamily="2" charset="2"/>
              <a:buChar char="§"/>
            </a:pPr>
            <a:endParaRPr lang="pl-PL" sz="1100" b="1" dirty="0"/>
          </a:p>
          <a:p>
            <a:pPr algn="just">
              <a:spcBef>
                <a:spcPts val="600"/>
              </a:spcBef>
              <a:spcAft>
                <a:spcPts val="600"/>
              </a:spcAft>
              <a:buFont typeface="Wingdings" panose="05000000000000000000" pitchFamily="2" charset="2"/>
              <a:buChar char="§"/>
            </a:pPr>
            <a:endParaRPr lang="pl-PL" sz="1100" b="1" dirty="0"/>
          </a:p>
          <a:p>
            <a:pPr algn="just">
              <a:spcBef>
                <a:spcPts val="600"/>
              </a:spcBef>
              <a:spcAft>
                <a:spcPts val="600"/>
              </a:spcAft>
              <a:buFont typeface="Wingdings" panose="05000000000000000000" pitchFamily="2" charset="2"/>
              <a:buChar char="§"/>
            </a:pPr>
            <a:r>
              <a:rPr lang="pl-PL" sz="1200" b="1" dirty="0"/>
              <a:t>Warunki udziału w postępowaniu [poz. 11 Taryfikatora]</a:t>
            </a:r>
          </a:p>
          <a:p>
            <a:pPr marL="0" indent="0" algn="just">
              <a:buNone/>
            </a:pPr>
            <a:r>
              <a:rPr lang="pl-PL" sz="1200" b="1" dirty="0"/>
              <a:t>Wyrok Krajowej Izby Odwoławczej z dnia 31 stycznia 2017 r., sygn. akt KIO 101/17. </a:t>
            </a:r>
            <a:endParaRPr lang="pl-PL" sz="1200" dirty="0"/>
          </a:p>
          <a:p>
            <a:pPr marL="0" indent="0" algn="just">
              <a:spcBef>
                <a:spcPts val="600"/>
              </a:spcBef>
              <a:spcAft>
                <a:spcPts val="600"/>
              </a:spcAft>
              <a:buNone/>
            </a:pPr>
            <a:r>
              <a:rPr lang="pl-PL" sz="1200" i="1" dirty="0"/>
              <a:t>„(…) W przypadku postępowania prowadzonego w trybie przetargu nieograniczonego informacje o warunkach udziału i dokumentach dostępne są jednocześnie w dwóch dokumentach, tj. ogłoszeniu i siwz, do których wykonawcy mają pełen dostęp. Przy obszernych wymaganiach może się okazać, że limit znaków w ogłoszeniu uniemożliwia ich pełne opisanie i w takiej sytuacji zamawiający będą zmuszeni odsyłać do zapisów siwz lub dokonywać sprostowania ogłoszenia poprzez jego uzupełnienie. </a:t>
            </a:r>
          </a:p>
          <a:p>
            <a:pPr marL="0" indent="0" algn="just">
              <a:buNone/>
            </a:pPr>
            <a:r>
              <a:rPr lang="pl-PL" sz="1200" i="1" dirty="0"/>
              <a:t>W ocenie Izby, tego rodzaju sytuacje nie stanowią z automatu o naruszeniu Ustawy, jeżeli tylko zamawiający zadba o to, żeby wykonawcy mieli dostęp w ogłoszeniu do informacji o miejscu publikacji siwz możliwej do pobrania od dnia zamieszczenia ogłoszenia o zamówieniu, a także zadba, aby informacje zamieszczone w ogłoszeniu oraz siwz nie były ze sobą sprzeczne. (...) </a:t>
            </a:r>
          </a:p>
          <a:p>
            <a:pPr marL="0" indent="0" algn="just">
              <a:buNone/>
            </a:pPr>
            <a:r>
              <a:rPr lang="pl-PL" sz="1200" i="1" dirty="0"/>
              <a:t>W ocenie Izby taki sposób zredagowania ogłoszenia, </a:t>
            </a:r>
            <a:r>
              <a:rPr lang="pl-PL" sz="1200" i="1" u="sng" dirty="0"/>
              <a:t>przy limicie możliwych do zamieszczenia znaków, nie narusza uczciwej konkurencji oraz równego traktowania wykonawców”.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338412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lnSpcReduction="10000"/>
          </a:bodyPr>
          <a:lstStyle/>
          <a:p>
            <a:pPr algn="just">
              <a:buFont typeface="Wingdings" panose="05000000000000000000" pitchFamily="2" charset="2"/>
              <a:buChar char="§"/>
            </a:pPr>
            <a:r>
              <a:rPr lang="pl-PL" sz="1200" b="1" dirty="0"/>
              <a:t>Warunki udziału w postępowaniu</a:t>
            </a:r>
          </a:p>
          <a:p>
            <a:pPr marL="0" indent="0" algn="just">
              <a:spcBef>
                <a:spcPts val="600"/>
              </a:spcBef>
              <a:spcAft>
                <a:spcPts val="600"/>
              </a:spcAft>
              <a:buNone/>
            </a:pPr>
            <a:r>
              <a:rPr lang="pl-PL" sz="1200" b="1" dirty="0"/>
              <a:t>WYROK KIO z dnia 3 lipca 2015 r. sygn. akt KIO 1300/15 </a:t>
            </a:r>
          </a:p>
          <a:p>
            <a:pPr marL="0" indent="0" algn="just">
              <a:buNone/>
            </a:pPr>
            <a:r>
              <a:rPr lang="pl-PL" sz="1200" i="1" dirty="0"/>
              <a:t>„Jak wynika z powyższego, </a:t>
            </a:r>
            <a:r>
              <a:rPr lang="pl-PL" sz="1200" b="1" i="1" dirty="0"/>
              <a:t>zasada proporcjonalności </a:t>
            </a:r>
            <a:r>
              <a:rPr lang="pl-PL" sz="1200" i="1" dirty="0"/>
              <a:t>oznacza, że opisane przez zamawiającego warunki udziału w postępowaniu muszą być uzasadnione wartością zamówienia, charakterystyką, zakresem, stopniem złożoności lub warunkami realizacji zamówienia. Nie powinny ograniczać dostępu do zamówienia wykonawcom dającym rękojmię należytego jego wykonania.” </a:t>
            </a:r>
          </a:p>
          <a:p>
            <a:pPr marL="0" indent="0" algn="just">
              <a:spcBef>
                <a:spcPts val="600"/>
              </a:spcBef>
              <a:spcAft>
                <a:spcPts val="600"/>
              </a:spcAft>
              <a:buNone/>
            </a:pPr>
            <a:r>
              <a:rPr lang="pl-PL" sz="1200" b="1" dirty="0"/>
              <a:t>Uchwała KIO z dnia 5 września 2014 r. sygn. akt KIO/KU 74/14 </a:t>
            </a:r>
          </a:p>
          <a:p>
            <a:pPr marL="0" indent="0" algn="just">
              <a:buNone/>
            </a:pPr>
            <a:r>
              <a:rPr lang="pl-PL" sz="1200" i="1" dirty="0"/>
              <a:t>„Proporcjonalny do przedmiotu zamówienia oznacza, ze opis powinien być adekwatny do osiągniecia celu, a wiec wyboru wykonawcy dającego rękojmię należytego wykonania przedmiotu zamówienia. Każdy warunek w stosunku do każdego postępowania musi być badany indywidualnie i nawet warunek o identycznym brzmieniu w jednym przypadku może być uznany za prawidłowy a w innym nie”.</a:t>
            </a:r>
            <a:endParaRPr lang="pl-PL" sz="1200" b="1" dirty="0"/>
          </a:p>
          <a:p>
            <a:pPr marL="0" indent="0" algn="just">
              <a:spcBef>
                <a:spcPts val="600"/>
              </a:spcBef>
              <a:spcAft>
                <a:spcPts val="600"/>
              </a:spcAft>
              <a:buNone/>
            </a:pPr>
            <a:r>
              <a:rPr lang="pl-PL" sz="1200" b="1" dirty="0"/>
              <a:t>WYROK KIO z dnia 8 kwietnia 2015 r. sygn. akt KIO 579/15 </a:t>
            </a:r>
          </a:p>
          <a:p>
            <a:pPr marL="0" indent="0" algn="just">
              <a:buNone/>
            </a:pPr>
            <a:r>
              <a:rPr lang="pl-PL" sz="1200" i="1" dirty="0"/>
              <a:t>„Pamiętając o tym, że stawiane wykonawcom przez Zamawiającego wymogi w opisie warunku muszą być proporcjonalne, a tym samym nie mogą one być nadmierne zauważenia wymaga również to, że w niektórych, szczególnie uzasadnionych, przypadkach </a:t>
            </a:r>
            <a:r>
              <a:rPr lang="pl-PL" sz="1200" i="1" dirty="0">
                <a:solidFill>
                  <a:srgbClr val="FF0000"/>
                </a:solidFill>
              </a:rPr>
              <a:t>mogą one być postawione na wysokim poziomie – zbliżonym, czy niekiedy nawet tożsamym z zakresem ujętym w opisie przedmiotu zamówienia.” </a:t>
            </a:r>
          </a:p>
          <a:p>
            <a:pPr marL="0" indent="0" algn="just">
              <a:spcBef>
                <a:spcPts val="600"/>
              </a:spcBef>
              <a:spcAft>
                <a:spcPts val="600"/>
              </a:spcAft>
              <a:buNone/>
            </a:pPr>
            <a:r>
              <a:rPr lang="pl-PL" sz="1200" b="1" dirty="0"/>
              <a:t>Wyrok Naczelny Sąd Administracyjny z dnia 2017-04-07, II GSK 5280/16 </a:t>
            </a:r>
            <a:endParaRPr lang="pl-PL" sz="1200" i="1" dirty="0"/>
          </a:p>
          <a:p>
            <a:pPr marL="0" indent="0" algn="just">
              <a:buNone/>
            </a:pPr>
            <a:r>
              <a:rPr lang="pl-PL" sz="1200" i="1" dirty="0"/>
              <a:t>„Nie budzi wątpliwości Naczelnego Sądu Administracyjnego stanowisko Sądu I instancji, który podnosząc wszystkie okoliczności prawne i faktyczne jakie zaistniały w sprawie, uznał, że stwierdzone naruszenie art. 22 ust. 4 </a:t>
            </a:r>
            <a:r>
              <a:rPr lang="pl-PL" sz="1200" i="1" dirty="0" err="1"/>
              <a:t>p.z.p</a:t>
            </a:r>
            <a:r>
              <a:rPr lang="pl-PL" sz="1200" i="1" dirty="0"/>
              <a:t>. skutkowało wykluczeniem z postępowania potencjalnych wykonawców, którzy mogli złożyć korzystniejszą cenowo ofertę, co pozostawało w sprzeczności z określoną art. 7 ust. 1 </a:t>
            </a:r>
            <a:r>
              <a:rPr lang="pl-PL" sz="1200" i="1" dirty="0" err="1"/>
              <a:t>p.z.p</a:t>
            </a:r>
            <a:r>
              <a:rPr lang="pl-PL" sz="1200" i="1" dirty="0"/>
              <a:t>. zasadą równego traktowania. Powyższe uchybienie przepisom prawa krajowego stanowiło równocześnie nieprawidłowość, a więc "jakiekolwiek naruszenie przepisu prawa wspólnotowego", o którym stanowi art. 2 pkt 7 cyt. rozporządzenia Rady (WE), skutkujące potencjalną szkodą w budżecie Unii Europejskiej i wyrażające się wydatkowaniem wyższych środków z budżetu Unii Europejskiej, niż mogłoby to wynikać w przypadku niższej cenowo oferty, której ewentualne złożenie zostało uniemożliwione (podobnie: wyrok NSA z dnia 17 grudnia 2014 r. o sygn. akt II GSK 1704/13; CBOSA).”</a:t>
            </a:r>
            <a:r>
              <a:rPr lang="pl-PL" sz="1200" dirty="0"/>
              <a:t> </a:t>
            </a: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937260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Autofit/>
          </a:bodyPr>
          <a:lstStyle/>
          <a:p>
            <a:pPr marL="0" indent="0" algn="just">
              <a:buNone/>
            </a:pPr>
            <a:r>
              <a:rPr lang="pl-PL" sz="1200" b="1" dirty="0"/>
              <a:t>Wyrok Naczelnego Sądu Administracyjnego z dnia 22.02.2017 r., sygn. akt II GSK 1732/15.</a:t>
            </a:r>
            <a:r>
              <a:rPr lang="pl-PL" sz="1200" b="1" dirty="0">
                <a:solidFill>
                  <a:srgbClr val="FF0000"/>
                </a:solidFill>
              </a:rPr>
              <a:t> </a:t>
            </a:r>
            <a:r>
              <a:rPr lang="pl-PL" sz="1200" i="1" dirty="0"/>
              <a:t>„(….) ograniczenia terytorialnego dla wykonawców usług gwarancyjnych i serwisowych przedmiotu zamówienia poprzez ustanowienie wymogu posiadania przez potencjalnego wykonawcę siedziby serwisu producenta lub jego autoryzowanego dystrybutora na terenie Polski nie daje podstaw, aby uznać go za odpowiedni i adekwatny w relacji do przedmiotu zamówienia oraz zapewniający zamawiającemu oczekiwany przez niego poziom bezpieczeństwa, jakości, czasu reakcji i szybkości usług gwarancyjnych i serwisowych”.</a:t>
            </a:r>
            <a:endParaRPr lang="pl-PL" sz="1200" b="1" i="1" dirty="0"/>
          </a:p>
          <a:p>
            <a:pPr marL="0" indent="0" algn="just">
              <a:spcBef>
                <a:spcPts val="600"/>
              </a:spcBef>
              <a:spcAft>
                <a:spcPts val="600"/>
              </a:spcAft>
              <a:buNone/>
            </a:pPr>
            <a:r>
              <a:rPr lang="pl-PL" sz="1200" b="1" dirty="0"/>
              <a:t>Wyrok Wojewódzkiego Sądu Administracyjnego w Krakowie z dnia 27.11.2015 r., sygn. akt I SA/Kr 1574/15. </a:t>
            </a:r>
            <a:r>
              <a:rPr lang="pl-PL" sz="1200" i="1" dirty="0"/>
              <a:t>„Niewątpliwie warunek, aby dostarczony przez wykonawcę sprzęt posiadał autoryzowany serwis producenta w Polsce bezpodstawnie faworyzuje wykonawców (producentów) spełniających rzeczony wymóg, a dyskwalifikuje z ubiegania się o zamówienie wszystkie inne podmioty, w tym te które posiadają serwis w innych niż Polska krajach Unii Europejskiej. Słusznie akcentuje się w uzasadnieniu zaskarżonej decyzji, iż istotą prawidłowego serwisu nie jest miejsce jego siedziby, ale sposób i warunki jego realizacji, a beneficjent nie wykazał weryfikowalnej różnicy pomiędzy serwisami położonymi w kraju i poza nim. Konkluzja ta jest uprawniona tym bardziej, że w umowie z wykonawcą zamawiający określił względnie liberalne warunki dotyczące terminu usunięcia ewentualnych wad sprzętu”.</a:t>
            </a:r>
          </a:p>
          <a:p>
            <a:pPr marL="0" indent="0" algn="just">
              <a:spcBef>
                <a:spcPts val="600"/>
              </a:spcBef>
              <a:spcAft>
                <a:spcPts val="600"/>
              </a:spcAft>
              <a:buNone/>
            </a:pPr>
            <a:r>
              <a:rPr lang="pl-PL" sz="1200" b="1" dirty="0"/>
              <a:t>Wyrok Naczelnego Sądu Administracyjnego z dnia 15 września 2015r. sygn. akt II GSK 759/14. </a:t>
            </a:r>
            <a:r>
              <a:rPr lang="pl-PL" sz="1200" i="1" dirty="0"/>
              <a:t>„Zamawiający </a:t>
            </a:r>
            <a:r>
              <a:rPr lang="pl-PL" sz="1200" i="1" u="sng" dirty="0"/>
              <a:t>nie oczekiwał od wykonawcy posiadania punktu serwisowego na terenie Polski</a:t>
            </a:r>
            <a:r>
              <a:rPr lang="pl-PL" sz="1200" i="1" dirty="0"/>
              <a:t>, lecz dokonania naprawy autobusu w miejscu jego eksploatacji. Zamawiający nie postawił warunku posiadania stacjonarnego zakładu serwisowego na terenie Polski, pozostawiając wykonawcom dowolność sposobu serwisowania tj. pozostawiając wykonawcy wybór najkorzystniejszego dla niego sposobu dokonania usługi serwisu. Potencjalny wykonawca poprzez wybór odpowiedniego dla siebie sposobu wykonania serwisu (np. stacjonarny punkt serwisowy, mobilny serwis, wskazanie dowolnego kooperanta dysponującego stacjonarnym lub mobilnym serwisem, zwiększenie zakresu autoryzacji Autoryzowanej Stacji Obsługi o możliwość wykonania napraw silnika i skrzyni biegów oraz zabezpieczenie stacji w niezbędne do naprawy części zamienne), mógł spełnić stawiane warunki serwisowania na terenie Polski.” </a:t>
            </a:r>
            <a:r>
              <a:rPr lang="pl-PL" sz="1200" dirty="0"/>
              <a:t>I dalej (cyt.): </a:t>
            </a:r>
            <a:r>
              <a:rPr lang="pl-PL" sz="1200" i="1" dirty="0"/>
              <a:t>„Z zapisów tych wynikał dla oferenta obowiązek wykonania serwisu silnika: dostęp do części zamiennych na terenie Polski oraz serwisu skrzyni: serwisowanie w pełnym zakresie na terenie Polski, w sposób dla niego najkorzystniejszy odpowiadający jego potencjałowi technicznemu, a nie posiadanie punktu serwisowego na terenie Polski czy też zmuszenie do wejścia w kooperację z podmiotem krajowym”</a:t>
            </a:r>
            <a:endParaRPr lang="pl-PL" sz="1200" b="1" dirty="0"/>
          </a:p>
          <a:p>
            <a:pPr marL="0" indent="0" algn="just">
              <a:spcBef>
                <a:spcPts val="600"/>
              </a:spcBef>
              <a:spcAft>
                <a:spcPts val="600"/>
              </a:spcAft>
              <a:buNone/>
            </a:pPr>
            <a:endParaRPr lang="pl-PL" sz="1200" b="1"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657385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fontScale="25000" lnSpcReduction="20000"/>
          </a:bodyPr>
          <a:lstStyle/>
          <a:p>
            <a:pPr algn="just">
              <a:spcBef>
                <a:spcPts val="600"/>
              </a:spcBef>
              <a:spcAft>
                <a:spcPts val="600"/>
              </a:spcAft>
              <a:buFont typeface="Wingdings" panose="05000000000000000000" pitchFamily="2" charset="2"/>
              <a:buChar char="§"/>
            </a:pPr>
            <a:r>
              <a:rPr lang="pl-PL" sz="4800" b="1" dirty="0"/>
              <a:t>Podstawy wykluczenia</a:t>
            </a:r>
          </a:p>
          <a:p>
            <a:pPr>
              <a:buFont typeface="Wingdings" panose="05000000000000000000" pitchFamily="2" charset="2"/>
              <a:buChar char="v"/>
            </a:pPr>
            <a:r>
              <a:rPr lang="pl-PL" sz="4800" b="1" dirty="0"/>
              <a:t>obligatoryjne - art. 24 ust. 1 pkt 12-23 ustawy PZP</a:t>
            </a:r>
          </a:p>
          <a:p>
            <a:pPr>
              <a:spcBef>
                <a:spcPts val="600"/>
              </a:spcBef>
              <a:spcAft>
                <a:spcPts val="600"/>
              </a:spcAft>
              <a:buFont typeface="Wingdings" panose="05000000000000000000" pitchFamily="2" charset="2"/>
              <a:buChar char="v"/>
            </a:pPr>
            <a:r>
              <a:rPr lang="pl-PL" sz="4800" b="1" dirty="0"/>
              <a:t>Fakultatywne  - art. 24 ust. 5 pkt 1-8 ustawy PZP</a:t>
            </a:r>
          </a:p>
          <a:p>
            <a:pPr marL="0" indent="0" algn="just">
              <a:buNone/>
            </a:pPr>
            <a:r>
              <a:rPr lang="pl-PL" sz="4400" b="1" dirty="0"/>
              <a:t>Art. 25 ust. 1 pkt 3 ustawy PZP</a:t>
            </a:r>
          </a:p>
          <a:p>
            <a:pPr marL="0" indent="0" algn="just">
              <a:buNone/>
            </a:pPr>
            <a:r>
              <a:rPr lang="pl-PL" sz="4400" dirty="0"/>
              <a:t>Jeżeli zamawiający przewiduje wykluczenie wykonawcy na podstawie podstaw fakultatywnych, wskazuje podstawy wykluczenia </a:t>
            </a:r>
            <a:br>
              <a:rPr lang="pl-PL" sz="4400" dirty="0"/>
            </a:br>
            <a:r>
              <a:rPr lang="pl-PL" sz="4400" dirty="0"/>
              <a:t>w ogłoszeniu o zamówieniu, w SIWZ lub w zaproszeniu do negocjacji. </a:t>
            </a:r>
          </a:p>
          <a:p>
            <a:pPr marL="0" indent="0">
              <a:spcBef>
                <a:spcPts val="600"/>
              </a:spcBef>
              <a:spcAft>
                <a:spcPts val="600"/>
              </a:spcAft>
              <a:buNone/>
            </a:pPr>
            <a:r>
              <a:rPr lang="pl-PL" sz="4400" b="1" dirty="0"/>
              <a:t>Uchwała Krajowej Izby Odwoławczej z dnia 20 kwietnia 2017 r., sygn. akt KIO/KU 11/17</a:t>
            </a:r>
          </a:p>
          <a:p>
            <a:pPr marL="0" indent="0" algn="just">
              <a:buNone/>
            </a:pPr>
            <a:r>
              <a:rPr lang="pl-PL" sz="4400" i="1" dirty="0"/>
              <a:t>„(…) inne niż wynikające z art. 24 ust. 1 pkt 15 ustawy Pzp naruszenie obowiązku dotyczącego płatności podatków, opłat lub składek na ubezpieczenia społeczne lub zdrowotne może być przesłanką wykluczenia wykonawcy z postępowania o ile zamawiający wyraźnie ją wyartykułuje w dokumentacji przetargu - jako przesłankę fakultatywną, o której mowa w art. 24 u st. 5 pkt 8 usta wy Pzp.</a:t>
            </a:r>
          </a:p>
          <a:p>
            <a:pPr marL="0" indent="0" algn="just">
              <a:buNone/>
            </a:pPr>
            <a:r>
              <a:rPr lang="pl-PL" sz="4400" i="1" dirty="0"/>
              <a:t>Bezsprzecznie dokumenty, wymienione w § 5 pkt 2 i 3 rozporządzenia nie wymagają zawarcia informacji o wydaniu prawomocnego wyroku sądu lub ostatecznej decyzji administracyjnej o zaleganiu przez wykonawcę z uiszczaniem podatków, opłat lub składek na ubezpieczenia społeczne lub zdrowotne - co oznacza, iż na ich podstawie zamawiający nie jest w stanie stwierdzić istnienia lub braku istnienia przesłanki wykluczenia wykonawcy z postępowania w oparciu o art. 24 ust. 1 pkt 15 ustawy Pzp.</a:t>
            </a:r>
          </a:p>
          <a:p>
            <a:pPr marL="0" indent="0" algn="just">
              <a:buNone/>
            </a:pPr>
            <a:r>
              <a:rPr lang="pl-PL" sz="4400" i="1" dirty="0"/>
              <a:t>Na podstawie ww. dokumentów zamawiający ma jedynie możliwość weryfikacji, czy:</a:t>
            </a:r>
          </a:p>
          <a:p>
            <a:pPr marL="0" indent="0" algn="just">
              <a:buNone/>
            </a:pPr>
            <a:r>
              <a:rPr lang="pl-PL" sz="4400" i="1" dirty="0"/>
              <a:t>- wykonawca nie zalega z opłacaniem podatków, ewentualnie, czy zawarł porozumienie z właściwym organem podatkowym w sprawie spłat tych należności wraz z ewentualnymi odsetkami lub grzywnami, w szczególności uzyskał przewidziane prawem zwolnienie, odroczenie lub rozłożenie na raty zaległych płatności lub wstrzymanie w całości wykonania decyzji właściwego organu,</a:t>
            </a:r>
          </a:p>
          <a:p>
            <a:pPr marL="0" indent="0" algn="just">
              <a:buNone/>
            </a:pPr>
            <a:r>
              <a:rPr lang="pl-PL" sz="4400" i="1" dirty="0"/>
              <a:t>- wykonawca nie zalega z opłacaniem składek na ubezpieczenia społeczne lub zdrowotne, ewentualnie, czy zawarł porozumienie z właściwym organem w sprawie spłat tych należności wraz z ewentualnymi odsetkami lub grzywnami, w szczególności uzyskał przewidziane prawem zwolnienie, odroczenie lub rozłożenie na raty zaległych płatności lub wstrzymanie w całości wykonania decyzji właściwego organu.</a:t>
            </a:r>
          </a:p>
          <a:p>
            <a:pPr marL="0" indent="0" algn="just">
              <a:buNone/>
            </a:pPr>
            <a:r>
              <a:rPr lang="pl-PL" sz="4400" i="1" dirty="0"/>
              <a:t>Tym samym ww. dokumenty są jedynie nośnikami informacji m.in. w zakresie terminowego wywiązywania się przez wykonawcę z ciążących na nim zobowiązań podatkowych lub zobowiązań powstałych z tytułu płatności składek na ubezpieczenie społeczne, lecz nie potwierdzają, że wykonawca nie podlega wykluczeniu na podstawie a </a:t>
            </a:r>
            <a:r>
              <a:rPr lang="pl-PL" sz="4400" i="1" dirty="0" err="1"/>
              <a:t>rt</a:t>
            </a:r>
            <a:r>
              <a:rPr lang="pl-PL" sz="4400" i="1" dirty="0"/>
              <a:t>. 24 ust. 1 pkt 15ustawy Pzp, gdyż nie wynika z nich, że wobec wykonawcy wydano, lub nie - prawomocny wyrok sądu lub ostateczną decyzję administracyjną o zaleganiu z uiszczeniem podatków, opłat lub składek na ubezpieczenia społeczne lub zdrowotne.</a:t>
            </a:r>
          </a:p>
          <a:p>
            <a:pPr marL="0" indent="0" algn="just">
              <a:buNone/>
            </a:pPr>
            <a:r>
              <a:rPr lang="pl-PL" sz="4400" i="1" dirty="0"/>
              <a:t>W świetle powyższego na uwzględnienie nie zasługiwała argumentacja przedstawiona przez Zamawiającego na poparcie twierdzenia, iż był uprawniony do żądania zaświadczenia US oraz zaświadczenia ZUS również w celu potwierdzenia braku obligatoryjnej przesłanki wykluczenia przewidzianej w art. 24 ust. 1 pkt 15 ustawy Pzp.”</a:t>
            </a:r>
          </a:p>
          <a:p>
            <a:pPr marL="0" indent="0" algn="just">
              <a:buNone/>
            </a:pPr>
            <a:endParaRPr lang="pl-PL" sz="4400" b="1" dirty="0"/>
          </a:p>
          <a:p>
            <a:pPr marL="0" indent="0" algn="just">
              <a:buNone/>
            </a:pPr>
            <a:endParaRPr lang="pl-PL" sz="4400" b="1" dirty="0"/>
          </a:p>
          <a:p>
            <a:pPr marL="0" indent="0">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986096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fontScale="47500" lnSpcReduction="20000"/>
          </a:bodyPr>
          <a:lstStyle/>
          <a:p>
            <a:pPr algn="just">
              <a:spcBef>
                <a:spcPts val="600"/>
              </a:spcBef>
              <a:spcAft>
                <a:spcPts val="600"/>
              </a:spcAft>
              <a:buFont typeface="Wingdings" panose="05000000000000000000" pitchFamily="2" charset="2"/>
              <a:buChar char="§"/>
            </a:pPr>
            <a:r>
              <a:rPr lang="pl-PL" sz="3000" b="1" dirty="0"/>
              <a:t>Podstawy wykluczenia</a:t>
            </a:r>
          </a:p>
          <a:p>
            <a:endParaRPr lang="pl-PL" sz="1400" dirty="0"/>
          </a:p>
          <a:p>
            <a:pPr marL="0" indent="0" algn="just">
              <a:buNone/>
            </a:pPr>
            <a:r>
              <a:rPr lang="pl-PL" sz="3000" b="1" dirty="0"/>
              <a:t>Art. 24. 6 </a:t>
            </a:r>
            <a:r>
              <a:rPr lang="pl-PL" b="1" dirty="0"/>
              <a:t>ustawy PZP</a:t>
            </a:r>
            <a:endParaRPr lang="pl-PL" sz="3000" b="1" dirty="0"/>
          </a:p>
          <a:p>
            <a:pPr marL="0" indent="0" algn="just">
              <a:buNone/>
            </a:pPr>
            <a:r>
              <a:rPr lang="pl-PL" sz="3000" dirty="0"/>
              <a:t>Jeżeli zamawiający przewiduje możliwość wykluczenia wykonawcy na podstawie ust. 5, wskazuje podstawy wykluczenia w specyfikacji istotnych warunków zamówienia zaproszeniu do negocjacji. </a:t>
            </a:r>
          </a:p>
          <a:p>
            <a:pPr marL="0" indent="0" algn="just">
              <a:buNone/>
            </a:pPr>
            <a:endParaRPr lang="pl-PL" sz="3000" dirty="0"/>
          </a:p>
          <a:p>
            <a:pPr marL="0" indent="0" algn="just">
              <a:buNone/>
            </a:pPr>
            <a:endParaRPr lang="pl-PL" sz="3000" dirty="0"/>
          </a:p>
          <a:p>
            <a:pPr marL="0" indent="0" algn="just">
              <a:buNone/>
            </a:pPr>
            <a:r>
              <a:rPr lang="pl-PL" sz="3000" i="1" dirty="0"/>
              <a:t>„Znowelizowane z dniem 28 lipca 2016 r. przepisy wprowadziły do ustawy Pzp dwie kategorie przesłanek wykluczenia wykonawcy z postępowania o udzielenie zamówienia publicznego - przesłanki obligatoryjne wskazane w treści art. 24 ust. 1 ustawy Pzp oraz fakultatywne określone dyspozycją art. 24 ust. 5 ustawy. Zgodnie z art. 24 ust. 5 ustawy Pzp, z postępowania o udzielenie zamówienia publicznego, zamawiający może wykluczyć wykonawcę, w odniesieniu do którego realizują się przesłanki wykluczenia określone w pkt 1 – 8 tego przepisu. Jeżeli zamawiający przewiduje wykluczenie wykonawcy na tej podstawie, zobowiązany jest wskazać przesłanki wykluczenia w ogłoszeniu o zamówieniu, specyfikacji istotnych warunków zamówienia lub zaproszeniu do negocjacji (por. art. 24 ust. 6 ustawy Pzp). Przepis art. 24 ust. 5 ustawy Pzp ustanawia zatem katalog dodatkowych przesłanek wykluczenia, które stanowić będą podstawę podmiotowej weryfikacji wykonawcy, o ile zostaną one wskazane przez zamawiającego w treści ogłoszenia o zamówieniu, w specyfikacji istotnych warunków zamówienia lub w zaproszeniu do negocjacji. Jeśli zamawiający nie decyduje się na dodatkowe badanie sytuacji podmiotowej wykonawcy w oparciu o dyspozycję art. 24 ust. 5 ustawy Pzp, nie ma obowiązku wskazywania tych okoliczności w specyfikacji istotnych warunków zamówienia. Należy bowiem podkreślić, iż ujęcie w specyfikacji istotnych warunków zamówienia fakultatywnych przesłanek wykluczenia tworzy nie tylko uprawnienie do dodatkowej analizy sytuacji wykonawcy ubiegającego się o realizację zamówienia publicznego, ale także nakłada na zamawiającego obowiązek weryfikacji informacji o wykonawcy w żądanych zakresie.”</a:t>
            </a:r>
            <a:endParaRPr lang="pl-PL" sz="3000" b="1" i="1" dirty="0"/>
          </a:p>
          <a:p>
            <a:pPr marL="0" indent="0" algn="just">
              <a:spcBef>
                <a:spcPts val="600"/>
              </a:spcBef>
              <a:buNone/>
            </a:pPr>
            <a:r>
              <a:rPr lang="pl-PL" sz="3000" dirty="0">
                <a:hlinkClick r:id="rId4"/>
              </a:rPr>
              <a:t>https://www.uzp.gov.pl/baza-wiedzy/interpretacja-przepisow/pytania-i-odpowiedzi-dotyczace-nowelizacji-ustawy-prawo-zamowien-publicznych/kwalifikacja-podmiotowa-wykonawcow</a:t>
            </a:r>
            <a:endParaRPr lang="pl-PL" sz="3000" dirty="0"/>
          </a:p>
          <a:p>
            <a:pPr marL="0" indent="0">
              <a:buNone/>
            </a:pPr>
            <a:endParaRPr lang="pl-PL" sz="1200" dirty="0"/>
          </a:p>
        </p:txBody>
      </p:sp>
      <p:pic>
        <p:nvPicPr>
          <p:cNvPr id="5" name="Obraz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816811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Nieprawidłowość indywidualna</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916832"/>
            <a:ext cx="8229600" cy="4608512"/>
          </a:xfrm>
        </p:spPr>
        <p:txBody>
          <a:bodyPr>
            <a:normAutofit/>
          </a:bodyPr>
          <a:lstStyle/>
          <a:p>
            <a:pPr marL="0" indent="0">
              <a:buNone/>
            </a:pPr>
            <a:r>
              <a:rPr lang="pl-PL" sz="1200" b="1" dirty="0"/>
              <a:t>Art. 2 pkt 14 ustawy wdrożeniowej</a:t>
            </a:r>
          </a:p>
          <a:p>
            <a:pPr marL="0" indent="0" algn="just">
              <a:buNone/>
            </a:pPr>
            <a:r>
              <a:rPr lang="pl-PL" sz="1200" b="1" dirty="0">
                <a:solidFill>
                  <a:srgbClr val="FF0000"/>
                </a:solidFill>
              </a:rPr>
              <a:t>nieprawidłowością indywidualną - </a:t>
            </a:r>
            <a:r>
              <a:rPr lang="pl-PL" sz="1200" dirty="0"/>
              <a:t>jest nieprawidłowość, o której mowa w art. 2 pkt 36 Rozporządzenia Parlamentu Europejskiego i Rady (UE) nr 1303/2013 z dnia 17 grudnia 2013 r. ustanawiającego wspólne przepisy dotyczące Europejskiego Funduszu Rozwoju Regionalnego, Europejskiego Funduszu Społecznego, Funduszu Spójności, Europejskiego Funduszu Rolnego na rzecz Rozwoju Obszarów Wiejskich oraz Europejskiego Funduszu Morskiego i Rybackiego oraz ustanawiające przepisy ogólne dotyczące Europejskiego Funduszu Rozwoju Regionalnego, Europejskiego Funduszu Społecznego, Funduszu Spójności i Europejskiego Funduszu Morskiego i Rybackiego oraz uchylające rozporządzenie Rady (WE) nr 1083/2006, (Dz. Urz. UE 347 z 20.12.2013, s.320, z późn. zm.)</a:t>
            </a:r>
          </a:p>
          <a:p>
            <a:pPr marL="0" indent="0" algn="just">
              <a:buNone/>
            </a:pPr>
            <a:r>
              <a:rPr lang="pl-PL" sz="1200" b="1" dirty="0"/>
              <a:t>Art. 2 pkt 36 Rozporządzenia 1303/2013</a:t>
            </a:r>
          </a:p>
          <a:p>
            <a:pPr marL="0" indent="0" algn="just">
              <a:buNone/>
            </a:pPr>
            <a:r>
              <a:rPr lang="pl-PL" sz="1200" b="1" dirty="0">
                <a:solidFill>
                  <a:srgbClr val="FF0000"/>
                </a:solidFill>
              </a:rPr>
              <a:t>nieprawidłowość</a:t>
            </a:r>
            <a:r>
              <a:rPr lang="pl-PL" sz="1200" dirty="0"/>
              <a:t> - oznacza każde naruszenie prawa unijnego lub prawa krajowego dotyczącego stosowania prawa unijnego, wynikające z działania lub zaniechania podmiotu gospodarczego zaangażowanego we wdrażanie EFSI, które ma lub może mieć szkodliwy wpływ na budżet Unii poprzez obciążenie budżetu Unii nieuzasadnionym wydatkiem.</a:t>
            </a:r>
          </a:p>
          <a:p>
            <a:pPr marL="0" indent="0" algn="just">
              <a:spcBef>
                <a:spcPts val="600"/>
              </a:spcBef>
              <a:spcAft>
                <a:spcPts val="600"/>
              </a:spcAft>
              <a:buNone/>
            </a:pPr>
            <a:r>
              <a:rPr lang="pl-PL" sz="1200" b="1" dirty="0"/>
              <a:t>Elementy nieprawidłowości indywidualnej:</a:t>
            </a:r>
          </a:p>
          <a:p>
            <a:pPr algn="just">
              <a:buFont typeface="Wingdings" panose="05000000000000000000" pitchFamily="2" charset="2"/>
              <a:buChar char="v"/>
            </a:pPr>
            <a:r>
              <a:rPr lang="pl-PL" sz="1200" b="1" dirty="0">
                <a:solidFill>
                  <a:srgbClr val="C00000"/>
                </a:solidFill>
              </a:rPr>
              <a:t>Naruszenie prawa</a:t>
            </a:r>
          </a:p>
          <a:p>
            <a:pPr marL="0" indent="0" algn="just">
              <a:buNone/>
            </a:pPr>
            <a:r>
              <a:rPr lang="pl-PL" sz="1200" dirty="0"/>
              <a:t>Naruszenie zapisów ustawy z dnia 29 stycznia 2004 r. – Prawo zamówień publicznych (Dz. U. z 2017 r., poz. 1579) </a:t>
            </a:r>
            <a:endParaRPr lang="pl-PL" sz="1200" b="1" dirty="0"/>
          </a:p>
          <a:p>
            <a:pPr algn="just">
              <a:buFont typeface="Wingdings" panose="05000000000000000000" pitchFamily="2" charset="2"/>
              <a:buChar char="v"/>
            </a:pPr>
            <a:r>
              <a:rPr lang="pl-PL" sz="1200" b="1" dirty="0">
                <a:solidFill>
                  <a:srgbClr val="C00000"/>
                </a:solidFill>
              </a:rPr>
              <a:t>Działanie lub zaniechanie </a:t>
            </a:r>
            <a:r>
              <a:rPr lang="pl-PL" sz="1200" dirty="0"/>
              <a:t>podmiotu gospodarczego </a:t>
            </a:r>
          </a:p>
          <a:p>
            <a:pPr marL="0" indent="0" algn="just">
              <a:buNone/>
            </a:pPr>
            <a:r>
              <a:rPr lang="pl-PL" sz="1200" dirty="0"/>
              <a:t>(zgodnie z art. 2 pkt 37 Rozporządzenia 1303/2013 przez podmiot gospodarczy rozumie się każdą osobę fizyczną lub prawną lub inny podmiot biorący udział we wdrażaniu pomocy z EFSI, z wyjątkiem państwa członkowskiego wykonującego swoje uprawnienia władzy publicznej).</a:t>
            </a:r>
          </a:p>
          <a:p>
            <a:pPr algn="just">
              <a:buFont typeface="Wingdings" panose="05000000000000000000" pitchFamily="2" charset="2"/>
              <a:buChar char="v"/>
            </a:pPr>
            <a:r>
              <a:rPr lang="pl-PL" sz="1200" b="1" dirty="0">
                <a:solidFill>
                  <a:srgbClr val="C00000"/>
                </a:solidFill>
              </a:rPr>
              <a:t>szkoda</a:t>
            </a:r>
            <a:r>
              <a:rPr lang="pl-PL" sz="1200" b="1" dirty="0"/>
              <a:t> </a:t>
            </a:r>
            <a:r>
              <a:rPr lang="pl-PL" sz="1200" dirty="0"/>
              <a:t>w budżecie ogólnym Unii Europejskiej</a:t>
            </a: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533829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algn="just">
              <a:spcBef>
                <a:spcPts val="600"/>
              </a:spcBef>
              <a:spcAft>
                <a:spcPts val="600"/>
              </a:spcAft>
              <a:buFont typeface="Wingdings" panose="05000000000000000000" pitchFamily="2" charset="2"/>
              <a:buChar char="§"/>
            </a:pPr>
            <a:r>
              <a:rPr lang="pl-PL" sz="1200" b="1" dirty="0"/>
              <a:t>Podstawy wykluczenia</a:t>
            </a:r>
          </a:p>
          <a:p>
            <a:pPr marL="0" indent="0" algn="just">
              <a:buNone/>
            </a:pPr>
            <a:r>
              <a:rPr lang="pl-PL" sz="1200" b="1" dirty="0"/>
              <a:t>Art. 25a ust.</a:t>
            </a:r>
            <a:r>
              <a:rPr lang="pl-PL" sz="1200" dirty="0"/>
              <a:t> </a:t>
            </a:r>
            <a:r>
              <a:rPr lang="pl-PL" sz="1200" b="1" dirty="0"/>
              <a:t>3 ustawy PZP</a:t>
            </a:r>
            <a:endParaRPr lang="pl-PL" sz="1200" dirty="0"/>
          </a:p>
          <a:p>
            <a:pPr marL="0" indent="0" algn="just">
              <a:buNone/>
            </a:pPr>
            <a:r>
              <a:rPr lang="pl-PL" sz="1200" b="1" dirty="0"/>
              <a:t>Wykonawca</a:t>
            </a:r>
            <a:r>
              <a:rPr lang="pl-PL" sz="1200" dirty="0"/>
              <a:t>, który </a:t>
            </a:r>
            <a:r>
              <a:rPr lang="pl-PL" sz="1200" b="1" dirty="0"/>
              <a:t>powołuje się na zasoby innych podmiotów</a:t>
            </a:r>
            <a:r>
              <a:rPr lang="pl-PL" sz="1200" dirty="0"/>
              <a:t>, w celu wykazania braku istnienia wobec nich podstaw wykluczenia oraz spełniania, w zakresie, w jakim powołuje się na ich zasoby, warunków udziału w postępowaniu:</a:t>
            </a:r>
          </a:p>
          <a:p>
            <a:pPr marL="0" indent="0" algn="just">
              <a:buNone/>
            </a:pPr>
            <a:r>
              <a:rPr lang="pl-PL" sz="1200" dirty="0"/>
              <a:t>1)   składa także jednolite dokumenty dotyczące tych podmiotów - jeżeli wartość zamówienia jest równa lub przekracza kwoty określone w przepisach wydanych na podstawie art. 11 ust. 8;</a:t>
            </a:r>
          </a:p>
          <a:p>
            <a:pPr marL="0" indent="0" algn="just">
              <a:buNone/>
            </a:pPr>
            <a:r>
              <a:rPr lang="pl-PL" sz="1200" dirty="0"/>
              <a:t>2)   zamieszcza informacje o tych podmiotach w oświadczeniu, o którym mowa w ust. 1 - jeżeli wartość zamówienia jest mniejsza niż kwoty określone w przepisach wydanych na podstawie art. 11 ust. 8.</a:t>
            </a:r>
          </a:p>
          <a:p>
            <a:pPr marL="0" indent="0" algn="just">
              <a:buNone/>
            </a:pPr>
            <a:r>
              <a:rPr lang="pl-PL" sz="1200" b="1" dirty="0"/>
              <a:t>Art. 25a ust. 4 ustawy PZP</a:t>
            </a:r>
            <a:endParaRPr lang="pl-PL" sz="1200" dirty="0"/>
          </a:p>
          <a:p>
            <a:pPr marL="0" indent="0" algn="just">
              <a:buNone/>
            </a:pPr>
            <a:r>
              <a:rPr lang="pl-PL" sz="1200" dirty="0"/>
              <a:t>W postępowaniu prowadzonym w trybie zamówienia z wolnej ręki, oświadczenie, o którym mowa w ust. 1, wykonawca składa zamawiającemu przed zawarciem umowy.</a:t>
            </a:r>
          </a:p>
          <a:p>
            <a:pPr marL="0" indent="0" algn="just">
              <a:buNone/>
            </a:pPr>
            <a:r>
              <a:rPr lang="pl-PL" sz="1200" b="1" dirty="0"/>
              <a:t>Art. 25a ust. 5 ustawy PZP</a:t>
            </a:r>
          </a:p>
          <a:p>
            <a:pPr marL="0" indent="0" algn="just">
              <a:buNone/>
            </a:pPr>
            <a:r>
              <a:rPr lang="pl-PL" sz="1200" b="1" dirty="0"/>
              <a:t>Na żądanie zamawiającego</a:t>
            </a:r>
            <a:r>
              <a:rPr lang="pl-PL" sz="1200" dirty="0"/>
              <a:t>, wykonawca, </a:t>
            </a:r>
            <a:r>
              <a:rPr lang="pl-PL" sz="1200" b="1" dirty="0"/>
              <a:t>który zamierza powierzyć wykonanie części zamówienia podwykonawcom</a:t>
            </a:r>
            <a:r>
              <a:rPr lang="pl-PL" sz="1200" dirty="0"/>
              <a:t>, </a:t>
            </a:r>
            <a:br>
              <a:rPr lang="pl-PL" sz="1200" dirty="0"/>
            </a:br>
            <a:r>
              <a:rPr lang="pl-PL" sz="1200" dirty="0"/>
              <a:t>w celu wykazania braku istnienia wobec nich podstaw wykluczenia z udziału w postępowaniu:</a:t>
            </a:r>
          </a:p>
          <a:p>
            <a:pPr marL="0" indent="0" algn="just">
              <a:buNone/>
            </a:pPr>
            <a:r>
              <a:rPr lang="pl-PL" sz="1200" dirty="0"/>
              <a:t>1)   składa jednolite dokumenty dotyczące podwykonawców, jeżeli wartość zamówienia jest równa lub przekracza kwoty określone w przepisach wydanych na podstawie art. 11 ust. 8;</a:t>
            </a:r>
          </a:p>
          <a:p>
            <a:pPr marL="0" indent="0" algn="just">
              <a:buNone/>
            </a:pPr>
            <a:r>
              <a:rPr lang="pl-PL" sz="1200" dirty="0"/>
              <a:t>2)   zamieszcza informacje o podwykonawcach w oświadczeniu, o którym mowa w ust. 1, jeżeli wartość zamówienia jest mniejsza niż kwoty określone w przepisach wydanych na podstawie art. 11 ust. 8.</a:t>
            </a:r>
          </a:p>
          <a:p>
            <a:pPr marL="0" indent="0" algn="just">
              <a:buNone/>
            </a:pPr>
            <a:r>
              <a:rPr lang="pl-PL" sz="1200" b="1" dirty="0"/>
              <a:t>Art. 25a ust. 6  ustawy PZP</a:t>
            </a:r>
          </a:p>
          <a:p>
            <a:pPr marL="0" indent="0" algn="just">
              <a:buNone/>
            </a:pPr>
            <a:r>
              <a:rPr lang="pl-PL" sz="1200" dirty="0"/>
              <a:t>W przypadku </a:t>
            </a:r>
            <a:r>
              <a:rPr lang="pl-PL" sz="1200" b="1" dirty="0"/>
              <a:t>wspólnego ubiegania się o zamówienie przez wykonawców</a:t>
            </a:r>
            <a:r>
              <a:rPr lang="pl-PL" sz="1200" dirty="0"/>
              <a:t>, jednolity dokument lub oświadczenie składa każdy z wykonawców wspólnie ubiegających się o zamówienie. Dokumenty te potwierdzają spełnianie warunków udziału w postępowaniu lub kryteriów selekcji oraz brak podstaw wykluczenia w zakresie, w którym każdy z wykonawców wykazuje spełnianie warunków udziału w postępowaniu lub kryteriów selekcji oraz brak podstaw wykluczenia.</a:t>
            </a:r>
          </a:p>
          <a:p>
            <a:pPr marL="0" indent="0">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340266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 o udzielenie zamówienia</a:t>
            </a:r>
          </a:p>
        </p:txBody>
      </p:sp>
      <p:sp>
        <p:nvSpPr>
          <p:cNvPr id="3" name="Symbol zastępczy zawartości 2"/>
          <p:cNvSpPr>
            <a:spLocks noGrp="1"/>
          </p:cNvSpPr>
          <p:nvPr>
            <p:ph idx="1"/>
          </p:nvPr>
        </p:nvSpPr>
        <p:spPr>
          <a:xfrm>
            <a:off x="457200" y="1412776"/>
            <a:ext cx="8229600" cy="5256584"/>
          </a:xfrm>
        </p:spPr>
        <p:txBody>
          <a:bodyPr>
            <a:normAutofit fontScale="92500" lnSpcReduction="10000"/>
          </a:bodyPr>
          <a:lstStyle/>
          <a:p>
            <a:pPr algn="just">
              <a:buFont typeface="Wingdings" panose="05000000000000000000" pitchFamily="2" charset="2"/>
              <a:buChar char="§"/>
            </a:pPr>
            <a:r>
              <a:rPr lang="pl-PL" sz="1300" b="1" dirty="0"/>
              <a:t>Publikacja ogłoszenia o zamówieniu [poz. 1, poz. 2, poz. 3, poz. 4]</a:t>
            </a:r>
          </a:p>
          <a:p>
            <a:pPr marL="0" indent="0" algn="just">
              <a:buNone/>
            </a:pPr>
            <a:r>
              <a:rPr lang="pl-PL" sz="1200" b="1" dirty="0"/>
              <a:t>Art. 11. 1 ustawy PZP</a:t>
            </a:r>
          </a:p>
          <a:p>
            <a:pPr marL="0" indent="0" algn="just">
              <a:buNone/>
            </a:pPr>
            <a:r>
              <a:rPr lang="pl-PL" sz="1200" dirty="0"/>
              <a:t>Ogłoszenia, o których mowa w ustawie: </a:t>
            </a:r>
          </a:p>
          <a:p>
            <a:pPr marL="0" indent="0" algn="just">
              <a:buNone/>
            </a:pPr>
            <a:r>
              <a:rPr lang="pl-PL" sz="1200" dirty="0"/>
              <a:t>1)zamieszcza się w Biuletynie Zamówień Publicznych udostępnianym na stronach portalu internetowego Urzędu Zamówień Publicznych; </a:t>
            </a:r>
          </a:p>
          <a:p>
            <a:pPr marL="0" indent="0" algn="just">
              <a:buNone/>
            </a:pPr>
            <a:r>
              <a:rPr lang="pl-PL" sz="1200" dirty="0"/>
              <a:t>2)publikuje się w Dzienniku Urzędowym Unii Europejskiej, jeżeli są przekazywane Urzędowi Publikacji Unii Europejskiej. </a:t>
            </a:r>
          </a:p>
          <a:p>
            <a:pPr marL="0" indent="0" algn="just">
              <a:buNone/>
            </a:pPr>
            <a:r>
              <a:rPr lang="pl-PL" sz="1200" b="1" dirty="0"/>
              <a:t>Art. 11a ustawy PZP</a:t>
            </a:r>
          </a:p>
          <a:p>
            <a:pPr marL="0" indent="0" algn="just">
              <a:buNone/>
            </a:pPr>
            <a:r>
              <a:rPr lang="pl-PL" sz="1200" dirty="0"/>
              <a:t>1) Zamawiający jest obowiązany udokumentować zamieszczenie ogłoszenia w Biuletynie Zamówień Publicznych , w szczególności przechowywać dowód jego zamieszczenia;</a:t>
            </a:r>
          </a:p>
          <a:p>
            <a:pPr marL="0" indent="0" algn="just">
              <a:buNone/>
            </a:pPr>
            <a:r>
              <a:rPr lang="pl-PL" sz="1200" dirty="0"/>
              <a:t>2) Publikację ogłoszenia w Dzienniku Urzędowym Unii Europejskiej, w szczególności przechowywać dowód przekazania tego ogłoszenia Urzędowi Publikacji Unii Europejskiej.</a:t>
            </a:r>
          </a:p>
          <a:p>
            <a:pPr marL="0" indent="0" algn="just">
              <a:buNone/>
            </a:pPr>
            <a:r>
              <a:rPr lang="pl-PL" sz="1200" b="1" dirty="0"/>
              <a:t>Art. 40 ustawy PZP</a:t>
            </a:r>
          </a:p>
          <a:p>
            <a:pPr marL="0" indent="0" algn="just">
              <a:buNone/>
            </a:pPr>
            <a:r>
              <a:rPr lang="pl-PL" sz="1200" b="1" dirty="0"/>
              <a:t>1. </a:t>
            </a:r>
            <a:r>
              <a:rPr lang="pl-PL" sz="1200" dirty="0"/>
              <a:t>Zamawiający wszczyna postępowanie w trybie przetargu nieograniczonego, zamieszczając ogłoszenie o zamówieniu w miejscu publicznie dostępnym w swojej siedzibie oraz na stronie internetowej. </a:t>
            </a:r>
          </a:p>
          <a:p>
            <a:pPr marL="0" indent="0" algn="just">
              <a:buNone/>
            </a:pPr>
            <a:r>
              <a:rPr lang="pl-PL" sz="1200" b="1" dirty="0"/>
              <a:t>2. </a:t>
            </a:r>
            <a:r>
              <a:rPr lang="pl-PL" sz="1200" dirty="0"/>
              <a:t>Jeżeli wartość zamówienia jest mniejsza niż kwoty określone w przepisach wydanych na podstawie art. 11 ust. 8, zamawiający zamieszcza ogłoszenie o zamówieniu w Biuletynie Zamówień Publicznych. </a:t>
            </a:r>
          </a:p>
          <a:p>
            <a:pPr marL="0" indent="0" algn="just">
              <a:buNone/>
            </a:pPr>
            <a:r>
              <a:rPr lang="pl-PL" sz="1200" b="1" dirty="0"/>
              <a:t>3. </a:t>
            </a:r>
            <a:r>
              <a:rPr lang="pl-PL" sz="1200" dirty="0"/>
              <a:t>Jeżeli wartość zamówienia jest równa lub przekracza kwoty określone w przepisach wydanych na podstawie art. 11 ust. 8, zamawiający przekazuje ogłoszenie o zamówieniu Urzędowi Publikacji Unii Europejskiej. </a:t>
            </a:r>
          </a:p>
          <a:p>
            <a:pPr marL="0" indent="0" algn="just">
              <a:buNone/>
            </a:pPr>
            <a:r>
              <a:rPr lang="pl-PL" sz="1200" b="1" dirty="0"/>
              <a:t>Art. 38 ustawy PZP</a:t>
            </a:r>
          </a:p>
          <a:p>
            <a:pPr marL="0" indent="0" algn="just">
              <a:buNone/>
            </a:pPr>
            <a:r>
              <a:rPr lang="pl-PL" sz="1200" b="1" dirty="0"/>
              <a:t>4a</a:t>
            </a:r>
            <a:r>
              <a:rPr lang="pl-PL" sz="1200" dirty="0"/>
              <a:t>. Jeżeli w postępowaniu prowadzonym w trybie przetargu nieograniczonego zmiana treści specyfikacji istotnych warunków zamówienia prowadzi do zmiany treści ogłoszenia o zamówieniu, zamawiający:</a:t>
            </a:r>
          </a:p>
          <a:p>
            <a:pPr marL="0" indent="0" algn="just">
              <a:buNone/>
            </a:pPr>
            <a:r>
              <a:rPr lang="pl-PL" sz="1200" dirty="0"/>
              <a:t>1)   zamieszcza ogłoszenie o zmianie ogłoszenia w Biuletynie Zamówień Publicznych - jeżeli wartość zamówienia jest mniejsza niż kwoty określone w przepisach wydanych na podstawie art. 11 ust. 8;</a:t>
            </a:r>
          </a:p>
          <a:p>
            <a:pPr marL="0" indent="0" algn="just">
              <a:buNone/>
            </a:pPr>
            <a:r>
              <a:rPr lang="pl-PL" sz="1200" dirty="0"/>
              <a:t>2)   przekazuje Urzędowi Publikacji Unii Europejskiej ogłoszenie dodatkowych informacji, informacji o niekompletnej procedurze lub sprostowania, drogą elektroniczną, zgodnie z formą i procedurami wskazanymi na stronie internetowej określonej w dyrektywie - jeżeli wartość zamówienia jest równa lub przekracza kwoty określone w przepisach wydanych na podstawie art. 11 ust. 8.</a:t>
            </a:r>
          </a:p>
          <a:p>
            <a:pPr marL="0" indent="0" algn="just">
              <a:buNone/>
            </a:pPr>
            <a:r>
              <a:rPr lang="pl-PL" sz="1200" b="1" dirty="0"/>
              <a:t>6.</a:t>
            </a:r>
            <a:r>
              <a:rPr lang="pl-PL" sz="1200" dirty="0"/>
              <a:t> Jeżeli w wyniku zmiany treści specyfikacji istotnych warunków zamówienia nieprowadzącej do zmiany treści ogłoszenia o zamówieniu jest niezbędny dodatkowy czas na wprowadzenie zmian w ofertach, zamawiający przedłuża termin składania ofert i informuje o tym wykonawców, którym przekazano specyfikację istotnych warunków zamówienia, oraz zamieszcza informację na stronie internetowej, jeżeli specyfikacja istotnych warunków zamówienia jest udostępniana na tej stronie. </a:t>
            </a:r>
            <a:r>
              <a:rPr lang="pl-PL" sz="1200" b="1" dirty="0"/>
              <a:t>Przepis ust. 4a stosuje się odpowiednio.</a:t>
            </a:r>
          </a:p>
          <a:p>
            <a:pPr marL="0" indent="0" algn="just">
              <a:buNone/>
            </a:pPr>
            <a:endParaRPr lang="pl-PL" sz="1200" dirty="0"/>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8458401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 o udzielenie zamówienia</a:t>
            </a:r>
          </a:p>
        </p:txBody>
      </p:sp>
      <p:sp>
        <p:nvSpPr>
          <p:cNvPr id="3" name="Symbol zastępczy zawartości 2"/>
          <p:cNvSpPr>
            <a:spLocks noGrp="1"/>
          </p:cNvSpPr>
          <p:nvPr>
            <p:ph idx="1"/>
          </p:nvPr>
        </p:nvSpPr>
        <p:spPr>
          <a:xfrm>
            <a:off x="457200" y="1600200"/>
            <a:ext cx="8229600" cy="4997152"/>
          </a:xfrm>
        </p:spPr>
        <p:txBody>
          <a:bodyPr>
            <a:normAutofit lnSpcReduction="10000"/>
          </a:bodyPr>
          <a:lstStyle/>
          <a:p>
            <a:pPr algn="just">
              <a:buFont typeface="Wingdings" panose="05000000000000000000" pitchFamily="2" charset="2"/>
              <a:buChar char="§"/>
            </a:pPr>
            <a:r>
              <a:rPr lang="pl-PL" sz="1200" b="1" dirty="0"/>
              <a:t>Termin składania ofert [poz. 14, poz. 15 Taryfikatora]</a:t>
            </a:r>
          </a:p>
          <a:p>
            <a:pPr marL="0" indent="0" algn="just">
              <a:buNone/>
            </a:pPr>
            <a:r>
              <a:rPr lang="pl-PL" sz="1200" b="1" dirty="0"/>
              <a:t>Art. 43 ustawy PZP</a:t>
            </a:r>
          </a:p>
          <a:p>
            <a:pPr marL="228600" indent="-228600" algn="just">
              <a:buAutoNum type="arabicPeriod"/>
            </a:pPr>
            <a:r>
              <a:rPr lang="pl-PL" sz="1200" dirty="0"/>
              <a:t>Jeżeli wartość zamówienia jest mniejsza niż kwoty określone w przepisach wydanych na podstawie art. 11 ust. 8, zamawiający wyznacza termin składania ofert z uwzględnieniem czasu niezbędnego do przygotowania i złożenia oferty, z tym ze w przypadku dostaw lub usług termin ten nie może być krótszy niż 7 dni od dnia zamieszczenia ogłoszenia o zamówieniu w Biuletynie Zamówień Publicznych, a w przypadku robót budowlanych – nie krótszy niż 14 dni.</a:t>
            </a:r>
          </a:p>
          <a:p>
            <a:pPr marL="228600" indent="-228600" algn="just">
              <a:spcAft>
                <a:spcPts val="600"/>
              </a:spcAft>
              <a:buAutoNum type="arabicPeriod"/>
            </a:pPr>
            <a:r>
              <a:rPr lang="pl-PL" sz="1200" dirty="0"/>
              <a:t>Jeżeli wartość zamówienia jest równa lub przekracza kwoty określone w przepisach wydanych na podstawie art. 11 ust. 8, termin składania ofert nie może być krótszy niż 35 dni od dnia przekazania ogłoszenia o zamówieniu Urzędowi Publikacji Unii Europejskiej.</a:t>
            </a:r>
          </a:p>
          <a:p>
            <a:pPr marL="0" indent="0" algn="just">
              <a:buNone/>
            </a:pPr>
            <a:r>
              <a:rPr lang="pl-PL" sz="1200" b="1" dirty="0"/>
              <a:t>Art. 18 pkt 5 ustawy z dnia 22 czerwca 2016 r. o zmianie ustawy – Prawo zamówień publicznych oraz niektórych innych ustaw (Dz. U. z 2016 r., poz. 1020).</a:t>
            </a:r>
          </a:p>
          <a:p>
            <a:pPr marL="0" indent="0" algn="just">
              <a:buNone/>
            </a:pPr>
            <a:r>
              <a:rPr lang="pl-PL" sz="1200" dirty="0"/>
              <a:t>W postępowaniach o udzielenie zamówienia publicznego </a:t>
            </a:r>
            <a:r>
              <a:rPr lang="pl-PL" sz="1200" b="1" dirty="0">
                <a:solidFill>
                  <a:srgbClr val="FF0000"/>
                </a:solidFill>
              </a:rPr>
              <a:t>wszczętych i niezakończonych przed dniem 18 października 2018 r., </a:t>
            </a:r>
            <a:r>
              <a:rPr lang="pl-PL" sz="1200" dirty="0"/>
              <a:t>a w przypadku postępowań prowadzonych przez centralnego zamawiającego, przed dniem 18 kwietnia 2017 r. termin, o którym mowa w:</a:t>
            </a:r>
          </a:p>
          <a:p>
            <a:pPr marL="228600" indent="-228600" algn="just">
              <a:buAutoNum type="alphaLcParenR"/>
            </a:pPr>
            <a:r>
              <a:rPr lang="pl-PL" sz="1200" dirty="0"/>
              <a:t>art. 43 ust. 2 ustawy zmienianej w art. 1, w brzmieniu nadanym niniejszą ustawą </a:t>
            </a:r>
            <a:r>
              <a:rPr lang="pl-PL" sz="1200" b="1" dirty="0">
                <a:solidFill>
                  <a:srgbClr val="FF0000"/>
                </a:solidFill>
              </a:rPr>
              <a:t>wynosi 40 dni,</a:t>
            </a:r>
          </a:p>
          <a:p>
            <a:pPr marL="228600" indent="-228600" algn="just">
              <a:buAutoNum type="alphaLcParenR"/>
            </a:pPr>
            <a:r>
              <a:rPr lang="pl-PL" sz="1200" dirty="0"/>
              <a:t>art. 52 ust. 2 ustawy zmienianej w art. 1, w brzmieniu nadanym niniejszą ustawą wynosi 35 dni.</a:t>
            </a:r>
          </a:p>
          <a:p>
            <a:pPr marL="0" indent="0" algn="just">
              <a:spcBef>
                <a:spcPts val="600"/>
              </a:spcBef>
              <a:buNone/>
            </a:pPr>
            <a:r>
              <a:rPr lang="pl-PL" sz="1200" b="1" dirty="0"/>
              <a:t>Art. 9a ustawy PZP</a:t>
            </a:r>
          </a:p>
          <a:p>
            <a:pPr marL="0" indent="0" algn="just">
              <a:spcBef>
                <a:spcPts val="600"/>
              </a:spcBef>
              <a:spcAft>
                <a:spcPts val="600"/>
              </a:spcAft>
              <a:buNone/>
            </a:pPr>
            <a:r>
              <a:rPr lang="pl-PL" sz="1200" b="1" dirty="0"/>
              <a:t>1. Wyznaczając terminy składania wniosków o dopuszczenie do udziału w postępowaniu lub ofert, zamawiający uwzględnia złożoność zamówienia oraz, w przypadku ofert, czas potrzebny na sporządzenie ofert, z zachowaniem określonych w ustawie minimalnych terminów składania wniosków o dopuszczenie do udziału w postępowaniu lub ofert.</a:t>
            </a:r>
          </a:p>
          <a:p>
            <a:pPr marL="0" indent="0" algn="just">
              <a:spcBef>
                <a:spcPts val="600"/>
              </a:spcBef>
              <a:spcAft>
                <a:spcPts val="600"/>
              </a:spcAft>
              <a:buNone/>
            </a:pPr>
            <a:r>
              <a:rPr lang="pl-PL" sz="1200" dirty="0"/>
              <a:t>2. W przypadku gdy oferty mogą zostać złożone jedynie po odbyciu przez wykonawcę wizji lokalnej albo po sprawdzeniu przez niego dokumentów niezbędnych do realizacji zamówienia, zamawiający wyznacza terminy składania ofert z uwzględnieniem czasu niezbędnego do zapoznania się przez wykonawców z informacjami koniecznymi do przygotowania oferty, z tym że terminy te muszą być dłuższe od minimalnych terminów składania ofert określonych w ustawie.</a:t>
            </a:r>
          </a:p>
          <a:p>
            <a:pPr marL="228600" indent="-228600" algn="just">
              <a:buAutoNum type="arabicPeriod"/>
            </a:pPr>
            <a:endParaRPr lang="pl-PL" sz="1200" dirty="0"/>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91200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 o udzielenie zamówienia</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200" b="1" dirty="0"/>
              <a:t>Termin składania ofert</a:t>
            </a:r>
          </a:p>
          <a:p>
            <a:pPr marL="0" indent="0" algn="just">
              <a:buNone/>
            </a:pPr>
            <a:endParaRPr lang="pl-PL" sz="1200" b="1" dirty="0"/>
          </a:p>
          <a:p>
            <a:pPr marL="0" indent="0" algn="just">
              <a:buNone/>
            </a:pPr>
            <a:r>
              <a:rPr lang="pl-PL" sz="1200" b="1" dirty="0"/>
              <a:t>Art. 12a ustawy PZP</a:t>
            </a:r>
          </a:p>
          <a:p>
            <a:pPr marL="0" indent="0" algn="just">
              <a:spcBef>
                <a:spcPts val="600"/>
              </a:spcBef>
              <a:spcAft>
                <a:spcPts val="600"/>
              </a:spcAft>
              <a:buNone/>
            </a:pPr>
            <a:r>
              <a:rPr lang="pl-PL" sz="1200" dirty="0"/>
              <a:t>1. W przypadku dokonywania zmiany treści ogłoszenia o zamówieniu zamieszczonego w Biuletynie Zamówień Publicznych lub opublikowanego w Dzienniku Urzędowym Unii Europejskiej, zamawiający </a:t>
            </a:r>
            <a:r>
              <a:rPr lang="pl-PL" sz="1200" b="1" dirty="0"/>
              <a:t>przedłuża termin składania wniosków o dopuszczenie do udziału w postępowaniu lub termin składania ofert</a:t>
            </a:r>
            <a:r>
              <a:rPr lang="pl-PL" sz="1200" dirty="0"/>
              <a:t> o czas niezbędny do wprowadzenia zmian we wnioskach lub ofertach, </a:t>
            </a:r>
            <a:r>
              <a:rPr lang="pl-PL" sz="1200" u="sng" dirty="0"/>
              <a:t>jeżeli jest to konieczne.</a:t>
            </a:r>
          </a:p>
          <a:p>
            <a:pPr marL="0" indent="0" algn="just">
              <a:buNone/>
            </a:pPr>
            <a:r>
              <a:rPr lang="pl-PL" sz="1200" dirty="0"/>
              <a:t>2. Jeżeli zmiana, o której mowa w ust. 1, jest istotna, w szczególności dotyczy określenia przedmiotu, wielkości lub zakresu zamówienia, kryteriów oceny ofert, warunków udziału w postępowaniu lub sposobu oceny ich spełniania, zamawiający przedłuża termin składania wniosków o dopuszczenie do udziału w postępowaniu lub termin składania ofert o czas niezbędny na wprowadzenie zmian we wnioskach lub ofertach, z tym że w postępowaniach, których wartość jest równa lub przekracza kwoty określone w przepisach wydanych na podstawie art. 11 ust. 8, </a:t>
            </a:r>
            <a:r>
              <a:rPr lang="pl-PL" sz="1200" b="1" dirty="0"/>
              <a:t>termin składania:</a:t>
            </a:r>
          </a:p>
          <a:p>
            <a:pPr marL="0" indent="0" algn="just">
              <a:buNone/>
            </a:pPr>
            <a:r>
              <a:rPr lang="pl-PL" sz="1200" dirty="0"/>
              <a:t>1)   </a:t>
            </a:r>
            <a:r>
              <a:rPr lang="pl-PL" sz="1200" b="1" dirty="0"/>
              <a:t>ofert nie może być krótszy niż 15 dni </a:t>
            </a:r>
            <a:r>
              <a:rPr lang="pl-PL" sz="1200" dirty="0"/>
              <a:t>od dnia przekazania zmiany ogłoszenia Urzędowi Publikacji Unii Europejskiej - w trybie przetargu nieograniczonego;</a:t>
            </a:r>
          </a:p>
          <a:p>
            <a:pPr marL="0" indent="0" algn="just">
              <a:spcBef>
                <a:spcPts val="600"/>
              </a:spcBef>
              <a:spcAft>
                <a:spcPts val="600"/>
              </a:spcAft>
              <a:buNone/>
            </a:pPr>
            <a:r>
              <a:rPr lang="pl-PL" sz="1200" dirty="0"/>
              <a:t>2)   wniosków o dopuszczenie do udziału w postępowaniu nie może być krótszy niż 30 dni, a jeżeli zachodzi pilna potrzeba udzielenia zamówienia niż 15 dni od dnia przekazania zmiany ogłoszenia Urzędowi Publikacji Unii Europejskiej - w trybie przetargu ograniczonego lub negocjacji z ogłoszeniem.</a:t>
            </a:r>
          </a:p>
          <a:p>
            <a:pPr marL="0" indent="0" algn="just">
              <a:buNone/>
            </a:pPr>
            <a:r>
              <a:rPr lang="pl-PL" sz="1200" dirty="0"/>
              <a:t>3. Zamawiający niezwłocznie po zamieszczeniu zmiany treści ogłoszenia o zamówieniu w Biuletynie Zamówień Publicznych lub jej przekazaniu Urzędowi Publikacji Unii Europejskiej zamieszcza informację o zmianach na stronie internetowej.</a:t>
            </a:r>
          </a:p>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endParaRPr lang="pl-PL" sz="1200" dirty="0"/>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639653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 o udzielenie zamówienia</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400" b="1" dirty="0"/>
              <a:t>Termin składania ofert</a:t>
            </a:r>
          </a:p>
          <a:p>
            <a:pPr marL="0" indent="0" algn="just">
              <a:buNone/>
            </a:pPr>
            <a:endParaRPr lang="pl-PL" sz="1400" b="1" dirty="0"/>
          </a:p>
          <a:p>
            <a:pPr marL="0" indent="0" algn="just">
              <a:buNone/>
            </a:pPr>
            <a:r>
              <a:rPr lang="pl-PL" sz="1400" b="1" dirty="0"/>
              <a:t>Art. 14 ustawy PZP</a:t>
            </a:r>
          </a:p>
          <a:p>
            <a:pPr marL="0" indent="0" algn="just">
              <a:buNone/>
            </a:pPr>
            <a:r>
              <a:rPr lang="pl-PL" sz="1400" dirty="0"/>
              <a:t>1. Do czynności podejmowanych przez zamawiającego i wykonawców w postępowaniu o udzielenie zamówienia stosuje się przepisy  ustawy z 23 kwietnia 1964 r. - Kodeks cywilny (Dz. U z 2016 poz. 380 </a:t>
            </a:r>
            <a:r>
              <a:rPr lang="pl-PL" sz="1400" dirty="0" err="1"/>
              <a:t>t.j</a:t>
            </a:r>
            <a:r>
              <a:rPr lang="pl-PL" sz="1400" dirty="0"/>
              <a:t>. z późn. zm.), jeżeli przepisy ustawy nie stanowią inaczej.</a:t>
            </a:r>
          </a:p>
          <a:p>
            <a:pPr marL="0" indent="0" algn="just">
              <a:buNone/>
            </a:pPr>
            <a:r>
              <a:rPr lang="pl-PL" sz="1400" dirty="0"/>
              <a:t>2. Jeżeli koniec terminu do wykonania czynności przypada na sobotę lub dzień ustawowo wolny od pracy, termin upływa dnia następnego po dniu lub dniach wolnych od pracy.</a:t>
            </a:r>
            <a:endParaRPr lang="pl-PL" sz="1400" b="1" dirty="0"/>
          </a:p>
          <a:p>
            <a:pPr marL="0" indent="0" algn="just">
              <a:spcBef>
                <a:spcPts val="600"/>
              </a:spcBef>
              <a:spcAft>
                <a:spcPts val="600"/>
              </a:spcAft>
              <a:buNone/>
            </a:pPr>
            <a:r>
              <a:rPr lang="pl-PL" sz="1400" b="1" dirty="0"/>
              <a:t>Ustawa z 23 kwietnia 1964 r. - Kodeks cywilny (Dz. U z 2016 poz. 380 </a:t>
            </a:r>
            <a:r>
              <a:rPr lang="pl-PL" sz="1400" b="1" dirty="0" err="1"/>
              <a:t>t.j</a:t>
            </a:r>
            <a:r>
              <a:rPr lang="pl-PL" sz="1400" b="1" dirty="0"/>
              <a:t>. z późn. zm.) [dalej K.C.].</a:t>
            </a:r>
          </a:p>
          <a:p>
            <a:pPr marL="0" indent="0" algn="just">
              <a:buNone/>
            </a:pPr>
            <a:r>
              <a:rPr lang="pl-PL" sz="1400" b="1" dirty="0"/>
              <a:t>Art. 110.</a:t>
            </a:r>
            <a:r>
              <a:rPr lang="pl-PL" sz="1400" dirty="0"/>
              <a:t> Jeżeli ustawa, orzeczenie sądu lub decyzja innego organu państwowego albo czynność prawna oznacza termin </a:t>
            </a:r>
            <a:r>
              <a:rPr lang="pl-PL" sz="1400" u="sng" dirty="0"/>
              <a:t>nie określając sposobu jego obliczania, stosuje się przepisy poniższe.</a:t>
            </a:r>
          </a:p>
          <a:p>
            <a:pPr marL="0" indent="0" algn="just">
              <a:buNone/>
            </a:pPr>
            <a:r>
              <a:rPr lang="pl-PL" sz="1400" b="1" dirty="0"/>
              <a:t>Art. 111.</a:t>
            </a:r>
            <a:r>
              <a:rPr lang="pl-PL" sz="1400" dirty="0"/>
              <a:t> </a:t>
            </a:r>
          </a:p>
          <a:p>
            <a:pPr marL="0" indent="0" algn="just">
              <a:buNone/>
            </a:pPr>
            <a:r>
              <a:rPr lang="pl-PL" sz="1400" dirty="0"/>
              <a:t>§ 1. Termin oznaczony w dniach </a:t>
            </a:r>
            <a:r>
              <a:rPr lang="pl-PL" sz="1400" b="1" dirty="0"/>
              <a:t>kończy się z upływem ostatniego dnia.</a:t>
            </a:r>
          </a:p>
          <a:p>
            <a:pPr marL="0" indent="0" algn="just">
              <a:buNone/>
            </a:pPr>
            <a:r>
              <a:rPr lang="pl-PL" sz="1400" dirty="0"/>
              <a:t>§ 2. Jeżeli początkiem terminu oznaczonego w dniach jest pewne zdarzenie, </a:t>
            </a:r>
            <a:r>
              <a:rPr lang="pl-PL" sz="1400" b="1" dirty="0"/>
              <a:t>nie uwzględnia się przy obliczaniu terminu dnia, w którym to zdarzenie nastąpiło.</a:t>
            </a:r>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632193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200" b="1" dirty="0"/>
              <a:t>Oświadczenia i dokumenty [poz. 19 Taryfikatora]</a:t>
            </a:r>
          </a:p>
          <a:p>
            <a:pPr marL="0" indent="0" algn="just">
              <a:buNone/>
            </a:pPr>
            <a:r>
              <a:rPr lang="pl-PL" sz="1200" b="1" dirty="0"/>
              <a:t>Art. 25 ust. 1 ustawy PZP</a:t>
            </a:r>
          </a:p>
          <a:p>
            <a:pPr marL="0" indent="0" algn="just">
              <a:buNone/>
            </a:pPr>
            <a:r>
              <a:rPr lang="pl-PL" sz="1200" dirty="0"/>
              <a:t>W postępowaniu o udzielenie zamówienia zamawiający może żądać od wykonawców </a:t>
            </a:r>
            <a:r>
              <a:rPr lang="pl-PL" sz="1200" b="1" dirty="0"/>
              <a:t>wyłącznie oświadczeń lub dokumentów </a:t>
            </a:r>
            <a:r>
              <a:rPr lang="pl-PL" sz="1200" b="1" dirty="0">
                <a:solidFill>
                  <a:srgbClr val="FF0000"/>
                </a:solidFill>
              </a:rPr>
              <a:t>niezbędnych </a:t>
            </a:r>
            <a:r>
              <a:rPr lang="pl-PL" sz="1200" b="1" dirty="0"/>
              <a:t>do przeprowadzenia postępowania. </a:t>
            </a:r>
            <a:r>
              <a:rPr lang="pl-PL" sz="1200" dirty="0"/>
              <a:t>Oświadczenia lub dokumenty potwierdzające: </a:t>
            </a:r>
          </a:p>
          <a:p>
            <a:pPr marL="0" indent="0" algn="just">
              <a:buNone/>
            </a:pPr>
            <a:r>
              <a:rPr lang="pl-PL" sz="1200" dirty="0"/>
              <a:t>1) spełnianie warunków udziału w postępowaniu lub kryteria selekcji,</a:t>
            </a:r>
          </a:p>
          <a:p>
            <a:pPr marL="0" indent="0" algn="just">
              <a:buNone/>
            </a:pPr>
            <a:r>
              <a:rPr lang="pl-PL" sz="1200" dirty="0"/>
              <a:t>2) spełnianie przez oferowane dostawy, usługi lub roboty budowlane wymagań określonych przez zamawiającego,</a:t>
            </a:r>
          </a:p>
          <a:p>
            <a:pPr marL="0" indent="0" algn="just">
              <a:buNone/>
            </a:pPr>
            <a:r>
              <a:rPr lang="pl-PL" sz="1200" dirty="0"/>
              <a:t>3) brak podstaw wykluczenia </a:t>
            </a:r>
          </a:p>
          <a:p>
            <a:pPr marL="0" indent="0" algn="just">
              <a:buNone/>
            </a:pPr>
            <a:r>
              <a:rPr lang="pl-PL" sz="1200" dirty="0"/>
              <a:t>– zamawiający wskazuje w ogłoszeniu o zamówieniu, specyfikacji istotnych warunków zamówienia lub zaproszeniu do składania ofert.</a:t>
            </a:r>
            <a:endParaRPr lang="pl-PL" sz="1200" b="1" dirty="0"/>
          </a:p>
          <a:p>
            <a:pPr marL="0" indent="0" algn="just">
              <a:buNone/>
            </a:pPr>
            <a:r>
              <a:rPr lang="pl-PL" sz="1200" b="1" dirty="0"/>
              <a:t>Art. 26 ust. 1 ustawy PZP</a:t>
            </a:r>
          </a:p>
          <a:p>
            <a:pPr marL="0" indent="0" algn="just">
              <a:buNone/>
            </a:pPr>
            <a:r>
              <a:rPr lang="pl-PL" sz="1200" dirty="0"/>
              <a:t>Zamawiający przed udzieleniem zamówienia, którego wartość jest równa lub przekracza kwoty określone w przepisach wydanych na podstawie art. 11 ust. 8, </a:t>
            </a:r>
            <a:r>
              <a:rPr lang="pl-PL" sz="1200" b="1" dirty="0">
                <a:solidFill>
                  <a:srgbClr val="FF0000"/>
                </a:solidFill>
              </a:rPr>
              <a:t>wzywa wykonawcę</a:t>
            </a:r>
            <a:r>
              <a:rPr lang="pl-PL" sz="1200" dirty="0"/>
              <a:t>, którego oferta została najwyżej oceniona, do złożenia w wyznaczonym, nie krótszym niż 10 dni terminie </a:t>
            </a:r>
            <a:r>
              <a:rPr lang="pl-PL" sz="1200" dirty="0">
                <a:solidFill>
                  <a:srgbClr val="FF0000"/>
                </a:solidFill>
              </a:rPr>
              <a:t>aktualnych na dzień złożenia oświadczeń lub dokumentów </a:t>
            </a:r>
            <a:r>
              <a:rPr lang="pl-PL" sz="1200" dirty="0"/>
              <a:t>potwierdzających okoliczności, o których mowa w art. 25 ust. 1. Przepisu zdania pierwszego nie stosuje się do udzielania zamówień w przypadkach, o których mowa w art. 101a ust. 1 pkt 1 lub pkt 2 lit. a </a:t>
            </a:r>
            <a:r>
              <a:rPr lang="pl-PL" sz="1200" i="1" dirty="0"/>
              <a:t>(zawarta umowa ramowa) </a:t>
            </a:r>
          </a:p>
          <a:p>
            <a:pPr marL="0" indent="0" algn="just">
              <a:spcBef>
                <a:spcPts val="600"/>
              </a:spcBef>
              <a:spcAft>
                <a:spcPts val="600"/>
              </a:spcAft>
              <a:buNone/>
            </a:pPr>
            <a:r>
              <a:rPr lang="pl-PL" sz="1200" b="1" dirty="0"/>
              <a:t>Art. 26 ust. 2 ustawy PZP</a:t>
            </a:r>
          </a:p>
          <a:p>
            <a:pPr marL="0" indent="0" algn="just">
              <a:buNone/>
            </a:pPr>
            <a:r>
              <a:rPr lang="pl-PL" sz="1200" dirty="0"/>
              <a:t>Jeżeli wartość zamówienia jest mniejsza niż kwoty określone w przepisach wydanych na podstawie art. 11 ust. 8, zamawiający </a:t>
            </a:r>
            <a:r>
              <a:rPr lang="pl-PL" sz="1200" b="1" dirty="0">
                <a:solidFill>
                  <a:srgbClr val="FF0000"/>
                </a:solidFill>
              </a:rPr>
              <a:t>może wezwać wykonawcę</a:t>
            </a:r>
            <a:r>
              <a:rPr lang="pl-PL" sz="1200" dirty="0"/>
              <a:t>, którego oferta została najwyżej oceniona, do złożenia w wyznaczonym, nie krótszym niż 5 dni, terminie </a:t>
            </a:r>
            <a:r>
              <a:rPr lang="pl-PL" sz="1200" dirty="0">
                <a:solidFill>
                  <a:srgbClr val="FF0000"/>
                </a:solidFill>
              </a:rPr>
              <a:t>aktualnych na dzień złożenia oświadczeń lub dokumentów </a:t>
            </a:r>
            <a:r>
              <a:rPr lang="pl-PL" sz="1200" dirty="0"/>
              <a:t>potwierdzających okoliczności, o których mowa w art. 25 ust. 1. </a:t>
            </a:r>
          </a:p>
          <a:p>
            <a:pPr marL="0" indent="0" algn="just">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726862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400" b="1" dirty="0"/>
              <a:t>Oświadczenia i dokumenty [poz. 19 Taryfikatora]</a:t>
            </a:r>
          </a:p>
          <a:p>
            <a:pPr marL="0" indent="0" algn="just">
              <a:spcBef>
                <a:spcPts val="600"/>
              </a:spcBef>
              <a:spcAft>
                <a:spcPts val="600"/>
              </a:spcAft>
              <a:buNone/>
            </a:pPr>
            <a:endParaRPr lang="pl-PL" sz="1300" b="1" dirty="0"/>
          </a:p>
          <a:p>
            <a:pPr marL="0" indent="0" algn="just">
              <a:spcBef>
                <a:spcPts val="600"/>
              </a:spcBef>
              <a:spcAft>
                <a:spcPts val="600"/>
              </a:spcAft>
              <a:buNone/>
            </a:pPr>
            <a:endParaRPr lang="pl-PL" sz="1300" b="1" dirty="0"/>
          </a:p>
          <a:p>
            <a:pPr marL="0" indent="0" algn="just">
              <a:spcBef>
                <a:spcPts val="600"/>
              </a:spcBef>
              <a:spcAft>
                <a:spcPts val="600"/>
              </a:spcAft>
              <a:buNone/>
            </a:pPr>
            <a:endParaRPr lang="pl-PL" sz="1300" b="1" dirty="0"/>
          </a:p>
          <a:p>
            <a:pPr marL="0" indent="0" algn="ctr">
              <a:spcBef>
                <a:spcPts val="600"/>
              </a:spcBef>
              <a:buNone/>
            </a:pPr>
            <a:r>
              <a:rPr lang="pl-PL" sz="2400" b="1" dirty="0"/>
              <a:t>Rozporządzenie Ministra Rozwoju </a:t>
            </a:r>
          </a:p>
          <a:p>
            <a:pPr marL="0" indent="0" algn="ctr">
              <a:spcBef>
                <a:spcPts val="0"/>
              </a:spcBef>
              <a:spcAft>
                <a:spcPts val="600"/>
              </a:spcAft>
              <a:buNone/>
            </a:pPr>
            <a:r>
              <a:rPr lang="pl-PL" sz="2400" b="1" dirty="0"/>
              <a:t>z dnia 26 lipca 2016 r. </a:t>
            </a:r>
            <a:br>
              <a:rPr lang="pl-PL" sz="2400" b="1" dirty="0"/>
            </a:br>
            <a:r>
              <a:rPr lang="pl-PL" sz="2400" b="1" dirty="0"/>
              <a:t>w sprawie rodzajów dokumentów, jakich </a:t>
            </a:r>
            <a:r>
              <a:rPr lang="pl-PL" sz="2400" b="1"/>
              <a:t>może żądać </a:t>
            </a:r>
            <a:r>
              <a:rPr lang="pl-PL" sz="2400" b="1" dirty="0"/>
              <a:t>zamawiający od wykonawcy w postepowaniu o udzielenie zamówienia (Dz. U. z 2016 r., poz. 1126)</a:t>
            </a:r>
            <a:endParaRPr lang="pl-PL" sz="2400" b="1" dirty="0">
              <a:solidFill>
                <a:srgbClr val="FF0000"/>
              </a:solidFill>
            </a:endParaRPr>
          </a:p>
          <a:p>
            <a:pPr marL="0" indent="0" algn="just">
              <a:spcBef>
                <a:spcPts val="600"/>
              </a:spcBef>
              <a:spcAft>
                <a:spcPts val="600"/>
              </a:spcAft>
              <a:buNone/>
            </a:pPr>
            <a:endParaRPr lang="pl-PL"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51603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spcBef>
                <a:spcPts val="600"/>
              </a:spcBef>
              <a:spcAft>
                <a:spcPts val="600"/>
              </a:spcAft>
              <a:buNone/>
            </a:pPr>
            <a:endParaRPr lang="pl-PL" dirty="0"/>
          </a:p>
          <a:p>
            <a:pPr marL="0" indent="0" algn="just">
              <a:spcBef>
                <a:spcPts val="600"/>
              </a:spcBef>
              <a:spcAft>
                <a:spcPts val="600"/>
              </a:spcAft>
              <a:buNone/>
            </a:pPr>
            <a:endParaRPr lang="pl-PL" sz="1400" b="1" dirty="0"/>
          </a:p>
          <a:p>
            <a:pPr marL="0" indent="0" algn="just">
              <a:spcBef>
                <a:spcPts val="600"/>
              </a:spcBef>
              <a:spcAft>
                <a:spcPts val="600"/>
              </a:spcAft>
              <a:buNone/>
            </a:pPr>
            <a:r>
              <a:rPr lang="pl-PL" sz="1400" b="1" dirty="0"/>
              <a:t>Informacja o wyniku kontroli uprzedniej, Sygn. UZP/DKUE/KU/3/17 </a:t>
            </a:r>
            <a:endParaRPr lang="pl-PL" sz="1400" dirty="0"/>
          </a:p>
          <a:p>
            <a:pPr marL="0" indent="0" algn="just">
              <a:buNone/>
            </a:pPr>
            <a:r>
              <a:rPr lang="pl-PL" sz="1400" i="1" dirty="0"/>
              <a:t>„Tym samym zaświadczeń́, o których mowa z w § 5 pkt 2) i 3) rozporządzenia, zamawiający może żądać jedynie na potwierdzenie braku podstaw do wykluczenia z art. 24 ust. 5 pkt 8 ustawy Pzp. Powyższe oznacza, iż̇ żądanie ww. dokumentów </a:t>
            </a:r>
            <a:r>
              <a:rPr lang="pl-PL" sz="1400" i="1" dirty="0">
                <a:solidFill>
                  <a:srgbClr val="FF0000"/>
                </a:solidFill>
              </a:rPr>
              <a:t>jest niezbędne jedynie w sytuacji, gdy zamawiający przewidział wykluczenie wykonawcy na podstawie ww. przepisu w ogłoszeniu o zamówieniu lub w siwz. </a:t>
            </a:r>
          </a:p>
          <a:p>
            <a:pPr marL="0" indent="0" algn="just">
              <a:buNone/>
            </a:pPr>
            <a:r>
              <a:rPr lang="pl-PL" sz="1400" i="1" dirty="0"/>
              <a:t>[…] Ze względu na fakt, iż̇ wymagane przez zamawiającego zaświadczenia Urzędu Skarbowego, właściwej terenowej jednostki organizacyjnej ZUS lub KRUS nie są̨ dokumentami potwierdzającym niepodleganie wykluczeniu z postepowania na podstawie art. 24 ust. 1 pkt. 12 – 23 ustawy Pzp oraz 24 ust. 5 pkt 1 ustawy Pzp, postawiony przez zamawiającego wymóg przedłożenia ww. dokumentów stanowi naruszenie art. 25 ust. 1 ustawy Pzp, ponieważ̇ ww. zaświadczenia nie były niezbędne do przeprowadzenia postepowania. </a:t>
            </a:r>
          </a:p>
          <a:p>
            <a:pPr marL="0" indent="0" algn="just">
              <a:buNone/>
            </a:pPr>
            <a:r>
              <a:rPr lang="pl-PL" sz="1400" i="1" dirty="0"/>
              <a:t>Żądanie złożenia ich przez wykonawcę̨, którego oferta została najwyżej oceniona stanowi jednocześnie naruszenie art. 26 ust. 1 ustawy Pzp.”</a:t>
            </a:r>
            <a:r>
              <a:rPr lang="pl-PL" sz="1400" dirty="0"/>
              <a:t>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61682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endParaRPr lang="pl-PL" dirty="0"/>
          </a:p>
          <a:p>
            <a:pPr marL="0" indent="0" algn="just">
              <a:buNone/>
            </a:pPr>
            <a:endParaRPr lang="pl-PL" sz="1400" b="1" dirty="0"/>
          </a:p>
          <a:p>
            <a:pPr marL="0" indent="0" algn="just">
              <a:buNone/>
            </a:pPr>
            <a:endParaRPr lang="pl-PL" sz="1400" b="1" dirty="0"/>
          </a:p>
          <a:p>
            <a:pPr marL="0" indent="0" algn="just">
              <a:buNone/>
            </a:pPr>
            <a:r>
              <a:rPr lang="pl-PL" sz="1400" b="1" dirty="0"/>
              <a:t>Informacja o wyniku kontroli uprzedniej, Sygn. UZP/DKUE/KU/93/16 </a:t>
            </a:r>
            <a:endParaRPr lang="pl-PL" sz="1400" dirty="0"/>
          </a:p>
          <a:p>
            <a:pPr marL="0" indent="0" algn="just">
              <a:buNone/>
            </a:pPr>
            <a:endParaRPr lang="pl-PL" sz="1400" dirty="0"/>
          </a:p>
          <a:p>
            <a:pPr marL="0" indent="0" algn="just">
              <a:spcBef>
                <a:spcPts val="600"/>
              </a:spcBef>
              <a:spcAft>
                <a:spcPts val="600"/>
              </a:spcAft>
              <a:buNone/>
            </a:pPr>
            <a:r>
              <a:rPr lang="pl-PL" sz="1400" i="1" dirty="0"/>
              <a:t>„Zgodnie z art. 26 ust. 1 ustawy Pzp, zamawiający przed udzieleniem zamówienia, którego wartość́ jest równa lub przekracza kwoty określone w przepisach wydanych na podstawie art. 11 ust. 8, wzywa wykonawcę̨, którego oferta została najwyżej oceniona, do złożenia w wyznaczonym, nie krótszym niż̇ 10 dni, terminie aktualnych na dzień́ złożenia oświadczeń́ lub dokumentów potwierdzających okoliczności, o których mowa w art. 25 ust. 1. Dyspozycja powyższego artykułu nakazuje zamawiającemu wezwanie wykonawcy, którego oferta została najwyżej oceniona </a:t>
            </a:r>
            <a:r>
              <a:rPr lang="pl-PL" sz="1400" b="1" i="1" dirty="0">
                <a:solidFill>
                  <a:srgbClr val="FF0000"/>
                </a:solidFill>
              </a:rPr>
              <a:t>do złożenia wszystkich dokumentów </a:t>
            </a:r>
            <a:r>
              <a:rPr lang="pl-PL" sz="1400" i="1" dirty="0"/>
              <a:t>potwierdzających okoliczności, o których mowa w art. 25 ust. 1 ustawy Pzp. Oznacza to, iż̇ w postepowaniach o ww. wartościach zamawiający </a:t>
            </a:r>
            <a:r>
              <a:rPr lang="pl-PL" sz="1400" i="1" dirty="0">
                <a:solidFill>
                  <a:srgbClr val="FF0000"/>
                </a:solidFill>
              </a:rPr>
              <a:t>ma obowiązek żądać wszystkich dokumentów potwierdzających m.in. brak podstaw do wykluczenia.</a:t>
            </a:r>
            <a:r>
              <a:rPr lang="pl-PL" sz="1400" i="1" dirty="0"/>
              <a:t>”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160569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pPr algn="just">
              <a:buFont typeface="Wingdings" panose="05000000000000000000" pitchFamily="2" charset="2"/>
              <a:buChar char="§"/>
            </a:pPr>
            <a:r>
              <a:rPr lang="pl-PL" sz="1200" b="1" dirty="0"/>
              <a:t>Oświadczenia i dokumenty [poz. 19 Taryfikatora]</a:t>
            </a:r>
          </a:p>
          <a:p>
            <a:pPr marL="0" indent="0">
              <a:spcBef>
                <a:spcPts val="600"/>
              </a:spcBef>
              <a:spcAft>
                <a:spcPts val="600"/>
              </a:spcAft>
              <a:buNone/>
            </a:pPr>
            <a:r>
              <a:rPr lang="pl-PL" sz="1100" b="1" dirty="0"/>
              <a:t>Wyrok KIO z dnia 9 marca 2017 r. Sygn. akt 352/17 </a:t>
            </a:r>
          </a:p>
          <a:p>
            <a:pPr marL="0" indent="0" algn="just">
              <a:spcBef>
                <a:spcPts val="600"/>
              </a:spcBef>
              <a:spcAft>
                <a:spcPts val="600"/>
              </a:spcAft>
              <a:buNone/>
            </a:pPr>
            <a:r>
              <a:rPr lang="pl-PL" sz="1200" i="1" dirty="0"/>
              <a:t>„(…) w ocenie Izby dokumenty składane w wyniku wezwania Zamawiającego w trybie art. 26 ust.1 ustawy Pzp mają być aktualne na dzień złożenia tych oświadczeń lub dokumentów, co oznacza, że mogą być one wystawione po dacie składania ofert, gdyż stan spełnienia warunków i niepodlegania wykluczeniu musi być utrzymany również na moment ich złożenia Za przyjęciem takiego stanowiska przemawia przede wszystkim cel wprowadzenia w przepisach Pzp regulacji, zgodnie z którą wykonawcy nie mają obowiązku składania wraz z ofertą dokumentów potwierdzających spełnianie warunków udziału w postępowaniu i brak podstaw do wykluczenia. Przypomnieć należy, że celem ustawodawcy było odformalizowanie i uproszczenie procedur przetargowych przez zmniejszenie wymagań formalnych po stronie wykonawców polegających na braku konieczności składania wraz z ofertą wszystkich dokumentów i oświadczeń, potwierdzających spełnianie wymagań i brak podstaw wykluczenia. </a:t>
            </a:r>
          </a:p>
          <a:p>
            <a:pPr marL="0" indent="0" algn="just">
              <a:spcBef>
                <a:spcPts val="600"/>
              </a:spcBef>
              <a:spcAft>
                <a:spcPts val="600"/>
              </a:spcAft>
              <a:buNone/>
            </a:pPr>
            <a:r>
              <a:rPr lang="pl-PL" sz="1200" i="1" dirty="0"/>
              <a:t>Zamawiający, dokonuje oceny spełniania wymagań wyłącznie w oparciu o dostarczone dokumenty JEDZ, które zgodnie z art. 25a ust. 1 stanowią wstępne potwierdzenie, że wykonawca nie podlega wykluczeniu oraz spełnia warunki udziału w postępowaniu i spełnia kryteria selekcji nie później niż na dzień składania ofert, z tym zastrzeżeniem, że w przypadku tzw. "procedury odwróconej" zamawiający ocenia dokumenty JEDZ tylko takiego wykonawcy, którego ofertę oceniono jako najkorzystniejszą. To zatem rolą dokumentu JEDZ jest potwierdzenie warunków i braku podstaw wykluczenia na moment upływu terminu składania ofert. Przedłożone w trybie art. 26 ust. 1 lub 2 ustawy Pzp dokumenty i oświadczenia stanowią jedynie potwierdzenie okoliczności uprzednio wykazanych w dokumentach JEDZ a przez fakt, że przedłożone dokumenty są aktualne na dzień ich złożenia potwierdzają, że stan spełniania warunków udziału w postępowaniu przez wybranego wykonawcę i brak podstaw wykluczenia nie uległ zmianie i ma charakter ciągły. Wymaganie, aby wykonawca ubiegający się o udzielenie zamówienia, składając wraz z ofertą dokument JEDZ jednocześnie dysponował kompletem dokumentów, potwierdzających spełnienie wymagań i brak podstaw wykluczenia nie później niż na dzień składania ofert, byłoby zaprzeczeniem celu nowelizacji ustawy, jakim było odformalizowanie i uproszczenie procedur przetargowych. Przyjęte przez Izbę stanowisko, znajduje także uzasadnienie w treści art. 26 ust. 2 f ustawy Pzp, który zezwala Zamawiającemu na każdym etapie postępowania wezwać wykonawców do złożenia wszystkich lub niektórych oświadczeń lub dokumentów potwierdzających, że nie podlegają wykluczeniu, spełniają warunki udziału w postępowaniu lub kryteria selekcji, a jeżeli zachodzą uzasadnione podstawy do uznania, że złożone uprzednio oświadczenia lub dokumenty nie są już aktualne, do złożenia aktualnych oświadczeń lub dokumentów. </a:t>
            </a:r>
          </a:p>
          <a:p>
            <a:pPr marL="0" indent="0" algn="just">
              <a:spcBef>
                <a:spcPts val="600"/>
              </a:spcBef>
              <a:spcAft>
                <a:spcPts val="600"/>
              </a:spcAft>
              <a:buNone/>
            </a:pPr>
            <a:r>
              <a:rPr lang="pl-PL" sz="1200" i="1" dirty="0"/>
              <a:t>Zwrócić należy także uwagę, że również ustawodawca unijny przykłada dużą wagę do oceny spełniania wymagań i braku podstaw wykluczenia wg stanu aktualnego, bieżącego. W dyrektywie Parlamentu Europejskiego i Rady 2014/24/UE z dnia 26 lutego 2014 r. w sprawie zamówień publicznych, poz. 85 preambuły wskazano m.in., że </a:t>
            </a:r>
            <a:r>
              <a:rPr lang="pl-PL" sz="1200" i="1" dirty="0">
                <a:solidFill>
                  <a:srgbClr val="FF0000"/>
                </a:solidFill>
              </a:rPr>
              <a:t>"istotne jest, by decyzje instytucji zamawiających opierały się na aktualnych informacjach, w szczególności jeśli chodzi o podstawy wykluczenia, z uwagi na to, że ważne zmiany mogą zachodzić dość szybko, np. w przypadku trudności finansowych, które sprawiałyby, że dany wykonawca staje się nieodpowiedni, lub, przeciwnie, z racji spłacenia w międzyczasie zaległych zobowiązań z tytułu składek na ubezpieczenia społeczne (..)"</a:t>
            </a:r>
            <a:r>
              <a:rPr lang="pl-PL" sz="1200" i="1" dirty="0"/>
              <a:t>.. </a:t>
            </a:r>
            <a:endParaRPr lang="pl-PL" sz="1100"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824128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Szkoda jako element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700808"/>
            <a:ext cx="8229600" cy="4425355"/>
          </a:xfrm>
        </p:spPr>
        <p:txBody>
          <a:bodyPr>
            <a:normAutofit fontScale="92500" lnSpcReduction="20000"/>
          </a:bodyPr>
          <a:lstStyle/>
          <a:p>
            <a:pPr algn="just">
              <a:buFont typeface="Wingdings" panose="05000000000000000000" pitchFamily="2" charset="2"/>
              <a:buChar char="§"/>
            </a:pPr>
            <a:endParaRPr lang="pl-PL" sz="1200" b="1" dirty="0"/>
          </a:p>
          <a:p>
            <a:pPr marL="0" indent="0" algn="just">
              <a:spcBef>
                <a:spcPts val="0"/>
              </a:spcBef>
              <a:spcAft>
                <a:spcPts val="600"/>
              </a:spcAft>
              <a:buNone/>
            </a:pPr>
            <a:r>
              <a:rPr lang="pl-PL" sz="1300" b="1" dirty="0"/>
              <a:t>Wyrok Europejskiego Trybunału Sprawiedliwości, z dnia 15.09.2005 r. w sprawie C-199/03 Irlandia przeciwko Komisji, Zb. Orz. s. I/8027.</a:t>
            </a:r>
          </a:p>
          <a:p>
            <a:pPr marL="0" indent="0" algn="just">
              <a:buNone/>
            </a:pPr>
            <a:r>
              <a:rPr lang="pl-PL" sz="1300" i="1" dirty="0"/>
              <a:t>„(…) nawet takie nieprawidłowości, które nie mają szczególnego wpływu finansowego i nie prowadzą do żadnych nienależnych wypłat lub nadpłat ze strony Wspólnoty, mogą poważnie szkodzić interesom finansowym UE i z tego względu uzasadniają zastosowanie korekt finansowych.”</a:t>
            </a:r>
            <a:endParaRPr lang="pl-PL" sz="1300" b="1" i="1" dirty="0"/>
          </a:p>
          <a:p>
            <a:pPr marL="0" indent="0" algn="just">
              <a:buNone/>
            </a:pPr>
            <a:endParaRPr lang="pl-PL" sz="1300" b="1" dirty="0"/>
          </a:p>
          <a:p>
            <a:pPr marL="0" indent="0" algn="just">
              <a:buNone/>
            </a:pPr>
            <a:r>
              <a:rPr lang="pl-PL" sz="1300" b="1" dirty="0"/>
              <a:t>Wyrok Trybunału Sprawiedliwości Unii Europejskiej (dalej TSUE) z 14 lipca 2016 C-406/14 </a:t>
            </a:r>
            <a:r>
              <a:rPr lang="pl-PL" sz="1300" b="1" i="1" dirty="0"/>
              <a:t>Wrocław – miasto na prawach powiatu przeciwko Ministrowi Infrastruktury.</a:t>
            </a:r>
          </a:p>
          <a:p>
            <a:pPr algn="just">
              <a:buFont typeface="Wingdings" panose="05000000000000000000" pitchFamily="2" charset="2"/>
              <a:buChar char="§"/>
            </a:pPr>
            <a:endParaRPr lang="pl-PL" sz="1300" i="1" dirty="0"/>
          </a:p>
          <a:p>
            <a:pPr marL="0" indent="0" algn="just">
              <a:buNone/>
            </a:pPr>
            <a:r>
              <a:rPr lang="pl-PL" sz="1300" dirty="0"/>
              <a:t>„ (…) </a:t>
            </a:r>
            <a:r>
              <a:rPr lang="pl-PL" sz="1300" i="1" dirty="0"/>
              <a:t>Niemniej jednak z definicji zawartej w art. 2 pkt 7 owego rozporządzenia wynika, że naruszenie prawa Unii stanowi nieprawidłowość w rozumieniu tego przepisu jedynie wtedy, gdy powoduje ono lub mogłoby powodować szkodę w budżecie ogólnym Unii w drodze finansowania </a:t>
            </a:r>
            <a:r>
              <a:rPr lang="pl-PL" sz="1300" i="1" dirty="0">
                <a:solidFill>
                  <a:srgbClr val="FF0000"/>
                </a:solidFill>
              </a:rPr>
              <a:t>nieuzasadnionego wydatku</a:t>
            </a:r>
            <a:r>
              <a:rPr lang="pl-PL" sz="1300" i="1" dirty="0"/>
              <a:t>. Naruszenie takie należy zatem uznać za nieprawidłowość, o ile może ono jako takie mieć skutki budżetowe. Natomiast nie trzeba udowadniać wystąpienia konkretnych skutków finansowych (…). W konsekwencji należy stwierdzić, że uchybienie zasadom udzielania zamówień publicznych stanowi nieprawidłowość w rozumieniu art. 2 pkt 7 rozporządzenia nr 1083/2006, o ile nie można wykluczyć, że uchybienie to miało wpływ na budżet odnośnie funduszu</a:t>
            </a:r>
            <a:r>
              <a:rPr lang="pl-PL" sz="1300" dirty="0"/>
              <a:t>”</a:t>
            </a:r>
          </a:p>
          <a:p>
            <a:pPr marL="0" indent="0" algn="just">
              <a:buNone/>
            </a:pPr>
            <a:endParaRPr lang="pl-PL" sz="1300" dirty="0"/>
          </a:p>
          <a:p>
            <a:pPr marL="0" indent="0">
              <a:spcBef>
                <a:spcPts val="600"/>
              </a:spcBef>
              <a:spcAft>
                <a:spcPts val="600"/>
              </a:spcAft>
              <a:buNone/>
            </a:pPr>
            <a:r>
              <a:rPr lang="pl-PL" sz="1300" b="1" dirty="0"/>
              <a:t>Wyrok Naczelnego Sądu Administracyjnego z dnia 2 września 2015 r., sygn. akt. II GSK 1653/14 </a:t>
            </a:r>
          </a:p>
          <a:p>
            <a:pPr marL="0" indent="0" algn="just">
              <a:buNone/>
            </a:pPr>
            <a:r>
              <a:rPr lang="pl-PL" sz="1300" i="1" dirty="0"/>
              <a:t>„(…) Szkodą w interesach finansowych UE jest finansowanie z funduszy unijnych nieuzasadnionego wydatku, </a:t>
            </a:r>
            <a:r>
              <a:rPr lang="pl-PL" sz="1300" i="1" dirty="0">
                <a:solidFill>
                  <a:srgbClr val="FF0000"/>
                </a:solidFill>
              </a:rPr>
              <a:t>z kolei nieuzasadniony wydatek to taki, który poniesiony został z naruszeniem podstawowych zasad prawa wspólnotowego, w tym zasad przepisów </a:t>
            </a:r>
            <a:r>
              <a:rPr lang="pl-PL" sz="1300" i="1" dirty="0" err="1">
                <a:solidFill>
                  <a:srgbClr val="FF0000"/>
                </a:solidFill>
              </a:rPr>
              <a:t>u.p.z.p</a:t>
            </a:r>
            <a:r>
              <a:rPr lang="pl-PL" sz="1300" i="1" dirty="0"/>
              <a:t>. Do oceny, czy doszło do naruszenia przepisów regulujących realizację projektu w ramach programu operacyjnego nie ma podstawowego znaczenia wystąpienie rzeczywistej szkody. Wystarczy stwierdzenie możliwości wystąpienia potencjalnej szkody w budżecie UE”. </a:t>
            </a:r>
          </a:p>
          <a:p>
            <a:pPr marL="0" indent="0" algn="just">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7839936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200" b="1" dirty="0"/>
              <a:t>Oświadczenia i dokumenty [poz. 19 Taryfikatora]</a:t>
            </a:r>
          </a:p>
          <a:p>
            <a:pPr marL="0" indent="0">
              <a:spcBef>
                <a:spcPts val="600"/>
              </a:spcBef>
              <a:spcAft>
                <a:spcPts val="600"/>
              </a:spcAft>
              <a:buNone/>
            </a:pPr>
            <a:r>
              <a:rPr lang="pl-PL" sz="1200" b="1" dirty="0"/>
              <a:t>Wyrok KIO z dnia 13 lutego 2017 r., sygn. akt KIO 165/17 </a:t>
            </a:r>
          </a:p>
          <a:p>
            <a:pPr marL="0" indent="0" algn="just">
              <a:buNone/>
            </a:pPr>
            <a:r>
              <a:rPr lang="pl-PL" sz="1200" i="1" dirty="0"/>
              <a:t>„Izba musi stwierdzić́, że rzeczywiście w znowelizowanych przepisach ustawy Pzp pojawiło się̨ pojęcie oraz wymóg składania dokumentów cyt. „aktualnych na dzień́ złożenia oświadczeń́ lub dokumentów [...]”[art. 26 ust. 1 i 2 Pzp]. Jednak dotyczy to dokumentów, których aktualność́ nie jest nieograniczona np. dokument określony w § 5 pkt 1 rozporządzenia Ministra Rozwoju </a:t>
            </a:r>
            <a:br>
              <a:rPr lang="pl-PL" sz="1200" i="1" dirty="0"/>
            </a:br>
            <a:r>
              <a:rPr lang="pl-PL" sz="1200" i="1" dirty="0"/>
              <a:t>z dnia 26 lipca 2016 r. w sprawie rodzajów dokumentów, jakich może żądać zamawiający od wykonawcy w postepowaniu </a:t>
            </a:r>
            <a:br>
              <a:rPr lang="pl-PL" sz="1200" i="1" dirty="0"/>
            </a:br>
            <a:r>
              <a:rPr lang="pl-PL" sz="1200" i="1" dirty="0"/>
              <a:t>o udzielenie zamówienia (Dz. U. poz. 1126) – informacja z Krajowego Rejestru Karnego, który to dokument nie może być́ wystawiony wcześniej niż̇ 6 miesięcy przed upływem określonego terminu. </a:t>
            </a:r>
            <a:r>
              <a:rPr lang="pl-PL" sz="1200" i="1" dirty="0">
                <a:solidFill>
                  <a:srgbClr val="FF0000"/>
                </a:solidFill>
              </a:rPr>
              <a:t>Żądanie dokumentów może się̨ odnosić́ do okresu ważności dokumentów, a nie do faktów potwierdzanych dokumentami. Fakt przykładowo wyżej wskazanej niekaralności może być́ potwierdzany aktualnym dokumentem z KRK nawet wielokrotnie, gdyż̇ zamawiający musi wykluczyć́ z postepowania wykonawcę̨, który był karany w określonym zakresie, nawet w dniu przewidzianym na zawarcie umowy w sprawie zamówienia publicznego. </a:t>
            </a:r>
            <a:r>
              <a:rPr lang="pl-PL" sz="1200" i="1" dirty="0"/>
              <a:t>Należy od takich faktów i dokumentów odróżnić́ zdarzenia i dokumenty, które są przedmiotem rozpoznawanego postepowania odwoławczego, czyli fakt zrealizowania jakiejś́ roboty budowlanej i potwierdzenia jakości wykonania tego przedmiotu zamówienia np. referencjami w określonym terminie – 5 lat przed upływem terminu składania wniosków o dopuszczenie do udziału w postepowaniu czy ofert. W całym okresie postepowania wykonawca będzie mógł się̨ wykazywać́ wykonaniem robót w okresie nie bardziej odległym niż̇ 5 lat przed terminem składania wniosków o dopuszczenie do udziału w postepowaniu (jak w rozpoznawanym postepowaniu zamówieniowym) czy ofert (jak w przetargu nieograniczonym).”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75408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lnSpcReduction="10000"/>
          </a:bodyPr>
          <a:lstStyle/>
          <a:p>
            <a:pPr algn="just">
              <a:buFont typeface="Wingdings" panose="05000000000000000000" pitchFamily="2" charset="2"/>
              <a:buChar char="§"/>
            </a:pPr>
            <a:r>
              <a:rPr lang="pl-PL" sz="1200" b="1" dirty="0"/>
              <a:t>Oświadczenia i dokumenty [poz. 19 Taryfikatora]</a:t>
            </a:r>
          </a:p>
          <a:p>
            <a:pPr marL="0" indent="0" algn="just">
              <a:spcBef>
                <a:spcPts val="600"/>
              </a:spcBef>
              <a:spcAft>
                <a:spcPts val="600"/>
              </a:spcAft>
              <a:buNone/>
            </a:pPr>
            <a:r>
              <a:rPr lang="pl-PL" sz="1200" b="1" dirty="0"/>
              <a:t>Wyrok Krajowej Izby Odwoławczej z dnia 20.04.2017 r., sygn. akt KIO 707/16</a:t>
            </a:r>
          </a:p>
          <a:p>
            <a:pPr marL="0" indent="0" algn="just">
              <a:buNone/>
            </a:pPr>
            <a:r>
              <a:rPr lang="pl-PL" sz="1200" dirty="0"/>
              <a:t>Izba nie podzieliła stanowiska Odwołującego, że aktualna treść </a:t>
            </a:r>
            <a:r>
              <a:rPr lang="pl-PL" sz="1200" dirty="0">
                <a:hlinkClick r:id="rId4"/>
              </a:rPr>
              <a:t>art. 26 ust. 3</a:t>
            </a:r>
            <a:r>
              <a:rPr lang="pl-PL" sz="1200" dirty="0"/>
              <a:t> Pzp pozwala uznać, że ustawodawca zrezygnował z wymogu, aby składane na wezwanie zamawiającego oświadczenia i dokumenty potwierdzały - spełnianie przez wykonawcę warunków udziału w postępowaniu (czy spełnianie przez oferowane dostawy, usługi lub roboty budowlane wymagań określonych przez zamawiającego - stan z dnia, w którym upłynął termin składania ofert. Także w aktualnym stanie prawnym, wykonawca nadal jest zobowiązany wykazać - pod rygorem wykluczenia z postępowania - spełnienie warunków udziału w postępowaniu, na dzień składania ofert, co potwierdza swoim zapewnieniem w dokumencie JEDZ i w odrębnych oświadczeniach pisemnych załączonych do oferty, i taki stan musi się utrzymywać aż do zawarcia umowy. Zmiana brzmienia </a:t>
            </a:r>
            <a:r>
              <a:rPr lang="pl-PL" sz="1200" dirty="0">
                <a:hlinkClick r:id="rId4"/>
              </a:rPr>
              <a:t>art. 26 ust. 3</a:t>
            </a:r>
            <a:r>
              <a:rPr lang="pl-PL" sz="1200" dirty="0"/>
              <a:t> ustawy Pzp, ma jedynie taki skutek, że dokumenty uzupełniane przez wykonawców na wezwanie z </a:t>
            </a:r>
            <a:r>
              <a:rPr lang="pl-PL" sz="1200" dirty="0">
                <a:hlinkClick r:id="rId4"/>
              </a:rPr>
              <a:t>art. 26 ust. 3</a:t>
            </a:r>
            <a:r>
              <a:rPr lang="pl-PL" sz="1200" dirty="0"/>
              <a:t> Pzp, mogą być wystawione z datą bieżącą, ale jednocześnie w swojej treści mają potwierdzać spełnianie warunku przez wykonawcę na dzień złożenia oferty. Izba zwraca także uwagę, że zgodnie z </a:t>
            </a:r>
            <a:r>
              <a:rPr lang="pl-PL" sz="1200" dirty="0">
                <a:hlinkClick r:id="rId5"/>
              </a:rPr>
              <a:t>art. 25a ust. 1</a:t>
            </a:r>
            <a:r>
              <a:rPr lang="pl-PL" sz="1200" dirty="0"/>
              <a:t> Pzp, do którego odwołuje się wskazany art. 26 ust. 3, dokument JEDZ jest oświadczeniem wykonawcy, mającym stanowić wstępne potwierdzenie, że wykonawca nie podlega wykluczeniu z postępowania oraz, że spełnia warunki udziału w postępowaniu. Powyższe oświadczenie dotyczy stanu rzeczywistego z dnia składania ofert, albowiem przepis ten jednoznacznie stanowi o spełnianiu warunków, a nie ich możliwym hipotetycznym spełnieniu w toku postępowania o udzielenie zamówienia publicznego, przykładowo na dzień wezwania do złożenia dokumentów potwierdzających wymagane warunki. Nie można zatem przepisu </a:t>
            </a:r>
            <a:r>
              <a:rPr lang="pl-PL" sz="1200" dirty="0">
                <a:hlinkClick r:id="rId6"/>
              </a:rPr>
              <a:t>art. 26 ust. 1</a:t>
            </a:r>
            <a:r>
              <a:rPr lang="pl-PL" sz="1200" dirty="0"/>
              <a:t> oraz </a:t>
            </a:r>
            <a:r>
              <a:rPr lang="pl-PL" sz="1200" dirty="0">
                <a:hlinkClick r:id="rId4"/>
              </a:rPr>
              <a:t>art. 26 ust. 3</a:t>
            </a:r>
            <a:r>
              <a:rPr lang="pl-PL" sz="1200" dirty="0"/>
              <a:t> ustawy Pzp i "aktualności" wymaganych dokumentów interpretować w oderwaniu od złożonego oświadczenia. Wprowadzenie rozwiązania, opierającego się na oświadczeniu wykonawcy zawartym w JEDZ, bez wątpienia miało na celu odformalizowanie postępowania i zwolnienie wykonawców od kompletowania dokumentów na potrzeby każdego postępowania o udzielenie zamówienia, o które ubiega się wykonawca, jednakże wykonawca wezwany jest zobowiązany potwierdzić stosowne fakty, których dotyczy oświadczenie, wymaganymi w postępowaniu dokumentami o treści korespondującej z terminem składania ofert. Na powyższe wskazuje także - wbrew interpretacji Odwołującego - powoływany w odwołaniu przez tego wykonawcę wyrok KIO 2249/16. Izba zwraca także uwagę na </a:t>
            </a:r>
            <a:r>
              <a:rPr lang="pl-PL" sz="1200" dirty="0">
                <a:hlinkClick r:id="rId7"/>
              </a:rPr>
              <a:t>art. 26 ust. 2f</a:t>
            </a:r>
            <a:r>
              <a:rPr lang="pl-PL" sz="1200" dirty="0"/>
              <a:t> ustawy Pzp, zgodnie z którym: "2f. Jeżeli jest to niezbędne do zapewnienia odpowiedniego przebiegu postępowania o udzielenie zamówienia, zamawiający może na każdym etapie postępowania wezwać wykonawców do złożenia wszystkich lub niektórych oświadczeń lub dokumentów potwierdzających, że nie podlegają wykluczeniu, spełniają warunki udziału w postępowaniu lub kryteria selekcji, a jeżeli zachodzą uzasadnione podstawy do uznania, że złożone uprzednio oświadczenia lub dokumenty nie są już aktualne, do złożenia aktualnych oświadczeń lub dokumentów</a:t>
            </a:r>
            <a:endParaRPr lang="pl-PL" sz="1200" b="1" dirty="0"/>
          </a:p>
        </p:txBody>
      </p:sp>
      <p:pic>
        <p:nvPicPr>
          <p:cNvPr id="5" name="Obraz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2505290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200" b="1" dirty="0"/>
              <a:t>Oświadczenia i dokumenty [poz. 19 Taryfikatora]</a:t>
            </a:r>
          </a:p>
          <a:p>
            <a:pPr marL="0" indent="0" algn="just">
              <a:spcBef>
                <a:spcPts val="600"/>
              </a:spcBef>
              <a:spcAft>
                <a:spcPts val="600"/>
              </a:spcAft>
              <a:buNone/>
            </a:pPr>
            <a:r>
              <a:rPr lang="pl-PL" sz="1200" b="1" dirty="0"/>
              <a:t>Wyrok Krajowej Izby Odwoławczej z dnia z dnia 25.01.2017 r., sygn. akt KIO 103/17</a:t>
            </a:r>
          </a:p>
          <a:p>
            <a:pPr marL="0" indent="0" algn="just">
              <a:spcBef>
                <a:spcPts val="600"/>
              </a:spcBef>
              <a:spcAft>
                <a:spcPts val="600"/>
              </a:spcAft>
              <a:buNone/>
            </a:pPr>
            <a:r>
              <a:rPr lang="pl-PL" sz="1200" i="1" dirty="0"/>
              <a:t>„Skoro wykonawca, wbrew dyspozycjom zamawiającego zawartym w SIWZ załączył do oferty tzw. dokumenty podmiotowe – potwierdzające spełnienie warunków udziału w postępowaniu, </a:t>
            </a:r>
            <a:r>
              <a:rPr lang="pl-PL" sz="1200" i="1" dirty="0">
                <a:solidFill>
                  <a:srgbClr val="FF0000"/>
                </a:solidFill>
              </a:rPr>
              <a:t>zachodziła konieczność wezwania przez zamawiającego, przed wyborem oferty tego wykonawcy, do potwierdzenia że pozostają one nadal aktualne.</a:t>
            </a:r>
            <a:r>
              <a:rPr lang="pl-PL" sz="1200" i="1" dirty="0"/>
              <a:t>”</a:t>
            </a:r>
            <a:endParaRPr lang="pl-PL" sz="1200" b="1" i="1" dirty="0"/>
          </a:p>
          <a:p>
            <a:pPr marL="0" indent="0" algn="just">
              <a:spcBef>
                <a:spcPts val="600"/>
              </a:spcBef>
              <a:spcAft>
                <a:spcPts val="600"/>
              </a:spcAft>
              <a:buNone/>
            </a:pPr>
            <a:r>
              <a:rPr lang="pl-PL" sz="1200" b="1" dirty="0"/>
              <a:t>Art. 26 ust. 6 ustawy PZP</a:t>
            </a:r>
          </a:p>
          <a:p>
            <a:pPr marL="0" indent="0" algn="just">
              <a:spcBef>
                <a:spcPts val="600"/>
              </a:spcBef>
              <a:spcAft>
                <a:spcPts val="600"/>
              </a:spcAft>
              <a:buNone/>
            </a:pPr>
            <a:r>
              <a:rPr lang="pl-PL" sz="1200" dirty="0"/>
              <a:t>Wykonawca nie jest obowiązany do złożenia oświadczeń lub dokumentów potwierdzających okoliczności, o których mowa </a:t>
            </a:r>
            <a:br>
              <a:rPr lang="pl-PL" sz="1200" dirty="0"/>
            </a:br>
            <a:r>
              <a:rPr lang="pl-PL" sz="1200" dirty="0"/>
              <a:t>w art. 25 ust. 1 pkt 1 i 3, jeżeli zamawiający posiada oświadczenia lub dokumenty dotyczące tego wykonawcy lub </a:t>
            </a:r>
            <a:r>
              <a:rPr lang="pl-PL" sz="1200" u="sng" dirty="0"/>
              <a:t>może je uzyskać za pomocą bezpłatnych i ogólnodostępnych baz danych</a:t>
            </a:r>
            <a:r>
              <a:rPr lang="pl-PL" sz="1200" dirty="0"/>
              <a:t>, w szczególności rejestrów publicznych w rozumieniu </a:t>
            </a:r>
            <a:r>
              <a:rPr lang="pl-PL" sz="1200" dirty="0">
                <a:hlinkClick r:id="rId4"/>
              </a:rPr>
              <a:t>ustawy</a:t>
            </a:r>
            <a:r>
              <a:rPr lang="pl-PL" sz="1200" dirty="0"/>
              <a:t> z dnia 17 lutego 2005 r. o informatyzacji działalności podmiotów realizujących zadania publiczne (Dz. U. z 2017 r. poz. 570).</a:t>
            </a:r>
          </a:p>
          <a:p>
            <a:pPr marL="0" indent="0" algn="just">
              <a:buNone/>
            </a:pPr>
            <a:r>
              <a:rPr lang="pl-PL" sz="1200" b="1" dirty="0"/>
              <a:t>Rozporządzenie Ministra Rozwoju z dnia 26 lipca 2016 r. w sprawie rodzajów dokumentów, jakich może zadać́ zamawiający od wykonawcy w postepowaniu o udzielenie zamówienia (Dz. U. z 2016 r., poz. 1126)</a:t>
            </a:r>
          </a:p>
          <a:p>
            <a:pPr marL="0" indent="0" algn="just">
              <a:buNone/>
            </a:pPr>
            <a:r>
              <a:rPr lang="pl-PL" sz="1200" b="1" dirty="0"/>
              <a:t>§ 10.2. </a:t>
            </a:r>
          </a:p>
          <a:p>
            <a:pPr marL="0" indent="0" algn="just">
              <a:spcBef>
                <a:spcPts val="600"/>
              </a:spcBef>
              <a:spcAft>
                <a:spcPts val="600"/>
              </a:spcAft>
              <a:buNone/>
            </a:pPr>
            <a:r>
              <a:rPr lang="pl-PL" sz="1200" dirty="0"/>
              <a:t>W przypadku </a:t>
            </a:r>
            <a:r>
              <a:rPr lang="pl-PL" sz="1200" u="sng" dirty="0"/>
              <a:t>wskazania przez wykonawcę̨ oświadczeń́ lub dokumentów</a:t>
            </a:r>
            <a:r>
              <a:rPr lang="pl-PL" sz="1200" dirty="0"/>
              <a:t>, o których mowa w § 2, § 5 i § 7, które znajdują̨ się̨ </a:t>
            </a:r>
            <a:br>
              <a:rPr lang="pl-PL" sz="1200" dirty="0"/>
            </a:br>
            <a:r>
              <a:rPr lang="pl-PL" sz="1200" dirty="0"/>
              <a:t>w posiadaniu zamawiającego, w szczególności oświadczeń́ lub dokumentów przechowywanych przez zamawiającego zgodnie </a:t>
            </a:r>
            <a:br>
              <a:rPr lang="pl-PL" sz="1200" dirty="0"/>
            </a:br>
            <a:r>
              <a:rPr lang="pl-PL" sz="1200" dirty="0"/>
              <a:t>z art. 97 ust. 1 ustawy, zamawiający w celu potwierdzenia okoliczności, o których mowa w art. 25 ust. 1 pkt 1 i 3 ustawy, korzysta </a:t>
            </a:r>
            <a:br>
              <a:rPr lang="pl-PL" sz="1200" dirty="0"/>
            </a:br>
            <a:r>
              <a:rPr lang="pl-PL" sz="1200" dirty="0"/>
              <a:t>z posiadanych oświadczeń́ lub dokumentów, o ile są̨ one aktualne. </a:t>
            </a:r>
          </a:p>
          <a:p>
            <a:pPr marL="0" indent="0" algn="just">
              <a:spcBef>
                <a:spcPts val="600"/>
              </a:spcBef>
              <a:spcAft>
                <a:spcPts val="600"/>
              </a:spcAft>
              <a:buNone/>
            </a:pPr>
            <a:endParaRPr lang="pl-PL" sz="1200" dirty="0"/>
          </a:p>
          <a:p>
            <a:pPr marL="0" indent="0" algn="just">
              <a:spcBef>
                <a:spcPts val="600"/>
              </a:spcBef>
              <a:spcAft>
                <a:spcPts val="600"/>
              </a:spcAft>
              <a:buNone/>
            </a:pPr>
            <a:endParaRPr lang="pl-PL" sz="1200" dirty="0"/>
          </a:p>
          <a:p>
            <a:pPr marL="0" indent="0" algn="just">
              <a:spcBef>
                <a:spcPts val="600"/>
              </a:spcBef>
              <a:spcAft>
                <a:spcPts val="600"/>
              </a:spcAft>
              <a:buNone/>
            </a:pPr>
            <a:endParaRPr lang="pl-PL" sz="1200" dirty="0"/>
          </a:p>
        </p:txBody>
      </p:sp>
      <p:pic>
        <p:nvPicPr>
          <p:cNvPr id="5" name="Obraz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761586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Ocena braku podstaw wykluczenia i spełniania warunków udziału w postępowaniu</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buNone/>
            </a:pPr>
            <a:r>
              <a:rPr lang="pl-PL" sz="1200" b="1" dirty="0"/>
              <a:t>POLEGANIE NA ZASOBACH PODMIOTÓW TRZECICH </a:t>
            </a:r>
            <a:endParaRPr lang="pl-PL" sz="1200" dirty="0"/>
          </a:p>
          <a:p>
            <a:pPr marL="0" indent="0" algn="just">
              <a:buNone/>
            </a:pPr>
            <a:r>
              <a:rPr lang="pl-PL" sz="1200" b="1" dirty="0"/>
              <a:t>Art. 22a ustawy PZP</a:t>
            </a:r>
          </a:p>
          <a:p>
            <a:pPr marL="0" indent="0" algn="just">
              <a:buNone/>
            </a:pPr>
            <a:r>
              <a:rPr lang="pl-PL" sz="1200" b="1" dirty="0"/>
              <a:t>ust. 1 </a:t>
            </a:r>
            <a:r>
              <a:rPr lang="pl-PL" sz="1200" dirty="0"/>
              <a:t> </a:t>
            </a:r>
          </a:p>
          <a:p>
            <a:pPr marL="0" indent="0" algn="just">
              <a:buNone/>
            </a:pPr>
            <a:r>
              <a:rPr lang="pl-PL" sz="1200" dirty="0"/>
              <a:t>Wykonawca może w celu potwierdzenia spełniania warunków udziału w postępowaniu, w stosownych sytuacjach oraz </a:t>
            </a:r>
            <a:br>
              <a:rPr lang="pl-PL" sz="1200" dirty="0"/>
            </a:br>
            <a:r>
              <a:rPr lang="pl-PL" sz="1200" dirty="0"/>
              <a:t>w odniesieniu do konkretnego zamówienia, lub jego części, polegać na zdolnościach technicznych lub zawodowych lub sytuacji finansowej lub ekonomicznej innych podmiotów, niezależnie od charakteru prawnego łączących go z nim stosunków prawnych. </a:t>
            </a:r>
          </a:p>
          <a:p>
            <a:pPr marL="0" indent="0" algn="just">
              <a:buNone/>
            </a:pPr>
            <a:r>
              <a:rPr lang="pl-PL" sz="1200" b="1" dirty="0"/>
              <a:t>ust. 2 </a:t>
            </a:r>
          </a:p>
          <a:p>
            <a:pPr marL="0" indent="0" algn="just">
              <a:buNone/>
            </a:pPr>
            <a:r>
              <a:rPr lang="pl-PL" sz="1200" dirty="0"/>
              <a:t>Wykonawca, który polega na zdolnościach lub sytuacji innych podmiotów, </a:t>
            </a:r>
            <a:r>
              <a:rPr lang="pl-PL" sz="1200" b="1" dirty="0"/>
              <a:t>musi udowodnić́ zamawiającemu</a:t>
            </a:r>
            <a:r>
              <a:rPr lang="pl-PL" sz="1200" dirty="0"/>
              <a:t>, że realizując zamówienie, </a:t>
            </a:r>
            <a:r>
              <a:rPr lang="pl-PL" sz="1200" b="1" dirty="0"/>
              <a:t>będzie dysponował niezbędnymi zasobami tych podmiotów</a:t>
            </a:r>
            <a:r>
              <a:rPr lang="pl-PL" sz="1200" dirty="0"/>
              <a:t>, w szczególności przedstawiając zobowiązanie tych podmiotów do oddania mu do dyspozycji niezbędnych zasobów na potrzeby realizacji zamówienia. </a:t>
            </a:r>
          </a:p>
          <a:p>
            <a:pPr marL="0" indent="0" algn="just">
              <a:buNone/>
            </a:pPr>
            <a:r>
              <a:rPr lang="pl-PL" sz="1200" b="1" dirty="0"/>
              <a:t>ust. 3 </a:t>
            </a:r>
          </a:p>
          <a:p>
            <a:pPr marL="0" indent="0" algn="just">
              <a:buNone/>
            </a:pPr>
            <a:r>
              <a:rPr lang="pl-PL" sz="1200" dirty="0"/>
              <a:t>Zamawiający </a:t>
            </a:r>
            <a:r>
              <a:rPr lang="pl-PL" sz="1200" b="1" dirty="0">
                <a:solidFill>
                  <a:srgbClr val="FF0000"/>
                </a:solidFill>
              </a:rPr>
              <a:t>ocenia</a:t>
            </a:r>
            <a:r>
              <a:rPr lang="pl-PL" sz="1200" b="1" dirty="0"/>
              <a:t>, czy udostępniane wykonawcy</a:t>
            </a:r>
            <a:r>
              <a:rPr lang="pl-PL" sz="1200" dirty="0"/>
              <a:t> przez inne podmioty zdolności techniczne lub zawodowe lub sytuacja finansowa lub ekonomiczna, pozwalają na wykazanie przez wykonawcę spełniania warunków udziału w postepowaniu lub kryteriów selekcji </a:t>
            </a:r>
            <a:r>
              <a:rPr lang="pl-PL" sz="1200" b="1" dirty="0"/>
              <a:t>oraz </a:t>
            </a:r>
            <a:r>
              <a:rPr lang="pl-PL" sz="1200" b="1" dirty="0">
                <a:solidFill>
                  <a:srgbClr val="FF0000"/>
                </a:solidFill>
              </a:rPr>
              <a:t>bada</a:t>
            </a:r>
            <a:r>
              <a:rPr lang="pl-PL" sz="1200" b="1" dirty="0"/>
              <a:t>, czy nie zachodzą̨ wobec tego podmiotu podstawy wykluczenia, o których mowa w art. 24 ust. 1 pkt 13-22 i ust. 5. </a:t>
            </a:r>
            <a:endParaRPr lang="pl-PL" sz="1200" i="1" dirty="0"/>
          </a:p>
          <a:p>
            <a:pPr marL="0" indent="0" algn="just">
              <a:buNone/>
            </a:pPr>
            <a:r>
              <a:rPr lang="pl-PL" sz="1200" b="1" dirty="0"/>
              <a:t>ust. 4 </a:t>
            </a:r>
          </a:p>
          <a:p>
            <a:pPr marL="0" indent="0" algn="just">
              <a:buNone/>
            </a:pPr>
            <a:r>
              <a:rPr lang="pl-PL" sz="1200" dirty="0"/>
              <a:t>W odniesieniu do warunków dotyczących </a:t>
            </a:r>
            <a:r>
              <a:rPr lang="pl-PL" sz="1200" b="1" dirty="0"/>
              <a:t>wykształcenia, kwalifikacji zawodowych lub doświadczenia</a:t>
            </a:r>
            <a:r>
              <a:rPr lang="pl-PL" sz="1200" dirty="0"/>
              <a:t>, wykonawcy mogą̨ polegać́ na zdolnościach innych podmiotów, </a:t>
            </a:r>
            <a:r>
              <a:rPr lang="pl-PL" sz="1200" b="1" dirty="0"/>
              <a:t>jeśli podmioty te zrealizują̨ roboty budowlane lub usługi</a:t>
            </a:r>
            <a:r>
              <a:rPr lang="pl-PL" sz="1200" dirty="0"/>
              <a:t>, do realizacji których te zdolności są̨ wymagane. </a:t>
            </a: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931624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buNone/>
            </a:pPr>
            <a:r>
              <a:rPr lang="pl-PL" sz="1300" b="1" dirty="0"/>
              <a:t>POLEGANIE NA ZASOBACH PODMIOTÓW TRZECICH </a:t>
            </a:r>
          </a:p>
          <a:p>
            <a:pPr marL="0" indent="0" algn="just">
              <a:spcBef>
                <a:spcPts val="600"/>
              </a:spcBef>
              <a:spcAft>
                <a:spcPts val="600"/>
              </a:spcAft>
              <a:buNone/>
            </a:pPr>
            <a:r>
              <a:rPr lang="pl-PL" sz="1200" i="1" dirty="0"/>
              <a:t>Rozporządzenie Ministra Rozwoju z dnia 26 lipca 2016 r. w sprawie rodzajów dokumentów, jakich może zadać́ zamawiający od wykonawcy w postepowaniu o udzielenie zamówienia (Dz. U. z 2016 r., poz. 1126)</a:t>
            </a:r>
            <a:endParaRPr lang="pl-PL" sz="1200" dirty="0">
              <a:solidFill>
                <a:srgbClr val="FF0000"/>
              </a:solidFill>
            </a:endParaRPr>
          </a:p>
          <a:p>
            <a:pPr marL="0" indent="0" algn="just">
              <a:buNone/>
            </a:pPr>
            <a:r>
              <a:rPr lang="pl-PL" sz="1200" b="1" dirty="0"/>
              <a:t>9. 1. </a:t>
            </a:r>
          </a:p>
          <a:p>
            <a:pPr marL="0" indent="0" algn="just">
              <a:buNone/>
            </a:pPr>
            <a:r>
              <a:rPr lang="pl-PL" sz="1200" dirty="0"/>
              <a:t>W celu oceny, czy wykonawca polegając na zdolnościach lub sytuacji innych podmiotów na zasadach określonych w art. 22a ustawy, będzie dysponował niezbędnymi zasobami w stopniu umożliwiającym należyte wykonanie zamówienia publicznego oraz oceny, czy stosunek łączący wykonawcę̨ z tymi podmiotami gwarantuje rzeczywisty dostęp do ich zasobów, zamawiający może żądać dokumentów, które określają̨ w szczególności: </a:t>
            </a:r>
          </a:p>
          <a:p>
            <a:pPr marL="0" indent="0" algn="just">
              <a:buNone/>
            </a:pPr>
            <a:r>
              <a:rPr lang="pl-PL" sz="1200" dirty="0"/>
              <a:t>1) zakres dostępnych wykonawcy zasobów innego podmiotu; </a:t>
            </a:r>
          </a:p>
          <a:p>
            <a:pPr marL="0" indent="0" algn="just">
              <a:buNone/>
            </a:pPr>
            <a:r>
              <a:rPr lang="pl-PL" sz="1200" dirty="0"/>
              <a:t>2) sposób wykorzystania zasobów innego podmiotu, przez wykonawcę̨, przy wykonywaniu zamówienia publicznego; </a:t>
            </a:r>
          </a:p>
          <a:p>
            <a:pPr marL="0" indent="0" algn="just">
              <a:buNone/>
            </a:pPr>
            <a:r>
              <a:rPr lang="pl-PL" sz="1200" dirty="0"/>
              <a:t>3) zakres i okres udziału innego podmiotu przy wykonywaniu zamówienia publicznego; </a:t>
            </a:r>
          </a:p>
          <a:p>
            <a:pPr marL="0" indent="0" algn="just">
              <a:spcBef>
                <a:spcPts val="600"/>
              </a:spcBef>
              <a:spcAft>
                <a:spcPts val="600"/>
              </a:spcAft>
              <a:buNone/>
            </a:pPr>
            <a:r>
              <a:rPr lang="pl-PL" sz="1200" dirty="0"/>
              <a:t>4) czy podmiot, na zdolnościach którego wykonawca polega w odniesieniu do warunków udziału w postepowaniu dotyczących wykształcenia, kwalifikacji zawodowych lub doświadczenia, zrealizuje roboty budowlane lub usługi, których wskazane zdolności dotyczą̨. </a:t>
            </a:r>
          </a:p>
          <a:p>
            <a:pPr marL="0" indent="0" algn="just">
              <a:spcBef>
                <a:spcPts val="600"/>
              </a:spcBef>
              <a:spcAft>
                <a:spcPts val="600"/>
              </a:spcAft>
              <a:buNone/>
            </a:pPr>
            <a:r>
              <a:rPr lang="pl-PL" sz="1200" b="1" dirty="0"/>
              <a:t>9.2.</a:t>
            </a:r>
            <a:r>
              <a:rPr lang="pl-PL" sz="1200" dirty="0"/>
              <a:t> </a:t>
            </a:r>
          </a:p>
          <a:p>
            <a:pPr marL="0" indent="0" algn="just">
              <a:spcBef>
                <a:spcPts val="600"/>
              </a:spcBef>
              <a:spcAft>
                <a:spcPts val="600"/>
              </a:spcAft>
              <a:buNone/>
            </a:pPr>
            <a:r>
              <a:rPr lang="pl-PL" sz="1200" dirty="0"/>
              <a:t>Zamawiający </a:t>
            </a:r>
            <a:r>
              <a:rPr lang="pl-PL" sz="1200" b="1" dirty="0"/>
              <a:t>żąda </a:t>
            </a:r>
            <a:r>
              <a:rPr lang="pl-PL" sz="1200" dirty="0"/>
              <a:t>od wykonawcy, który polega na zdolnościach lub sytuacji innych podmiotów na zasadach określonych w art. 22a ustawy, przedstawienia w odniesieniu do tych podmiotów dokumentów wymienionych w § 5 pkt 1–9. </a:t>
            </a:r>
          </a:p>
          <a:p>
            <a:pPr marL="0" indent="0" algn="just">
              <a:buNone/>
            </a:pPr>
            <a:r>
              <a:rPr lang="pl-PL" sz="1200" b="1" dirty="0"/>
              <a:t>9.3.</a:t>
            </a:r>
            <a:r>
              <a:rPr lang="pl-PL" sz="1200" dirty="0"/>
              <a:t> </a:t>
            </a:r>
          </a:p>
          <a:p>
            <a:pPr marL="0" indent="0" algn="just">
              <a:buNone/>
            </a:pPr>
            <a:r>
              <a:rPr lang="pl-PL" sz="1200" dirty="0"/>
              <a:t>Zamawiający może żądać od wykonawcy przedstawienia dokumentów wymienionych w § 5 pkt 1–9, dotyczących podwykonawcy, któremu zamierza powierzyć́ wykonanie części zamówienia, a który nie jest podmiotem, na którego zdolnościach lub sytuacji wykonawca polega na zasadach określonych w art. 22a ustawy.</a:t>
            </a:r>
            <a:endParaRPr lang="pl-PL" sz="1200" dirty="0">
              <a:solidFill>
                <a:srgbClr val="FF0000"/>
              </a:solidFill>
            </a:endParaRP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1218780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Ocena braku podstaw wykluczenia i spełniania warunków udziału w postępowaniu</a:t>
            </a:r>
            <a:endParaRPr lang="pl-PL" sz="1800" b="1" dirty="0">
              <a:latin typeface="+mn-lt"/>
            </a:endParaRPr>
          </a:p>
        </p:txBody>
      </p:sp>
      <p:sp>
        <p:nvSpPr>
          <p:cNvPr id="3" name="Symbol zastępczy zawartości 2"/>
          <p:cNvSpPr>
            <a:spLocks noGrp="1"/>
          </p:cNvSpPr>
          <p:nvPr>
            <p:ph idx="1"/>
          </p:nvPr>
        </p:nvSpPr>
        <p:spPr>
          <a:xfrm>
            <a:off x="457200" y="1600200"/>
            <a:ext cx="8229600" cy="4997152"/>
          </a:xfrm>
        </p:spPr>
        <p:txBody>
          <a:bodyPr>
            <a:normAutofit/>
          </a:bodyPr>
          <a:lstStyle/>
          <a:p>
            <a:pPr algn="just">
              <a:spcBef>
                <a:spcPts val="0"/>
              </a:spcBef>
              <a:spcAft>
                <a:spcPts val="600"/>
              </a:spcAft>
              <a:buFont typeface="Wingdings" panose="05000000000000000000" pitchFamily="2" charset="2"/>
              <a:buChar char="§"/>
            </a:pPr>
            <a:r>
              <a:rPr lang="pl-PL" sz="1200" b="1" dirty="0"/>
              <a:t>Sumowanie doświadczenia</a:t>
            </a:r>
          </a:p>
          <a:p>
            <a:pPr marL="0" indent="0" algn="just">
              <a:spcBef>
                <a:spcPts val="0"/>
              </a:spcBef>
              <a:spcAft>
                <a:spcPts val="600"/>
              </a:spcAft>
              <a:buNone/>
            </a:pPr>
            <a:r>
              <a:rPr lang="pl-PL" sz="1200" b="1" dirty="0"/>
              <a:t>Wyrok Krajowej Izby Odwoławczej z dnia 7.08.2014 r., sygn. akt KIO 1495/14.</a:t>
            </a:r>
          </a:p>
          <a:p>
            <a:pPr marL="0" indent="0" algn="just">
              <a:buNone/>
            </a:pPr>
            <a:r>
              <a:rPr lang="pl-PL" sz="1200" i="1" dirty="0"/>
              <a:t>„Inaczej jest jednak, jeśli treścią postawionego warunku udziału w postępowaniu jest wymóg wykonania dwóch lub więcej takich samych zadań. W takim bowiem wypadku, treścią warunku jest dwukrotne [lub więcej] wykonanie określonych przedsięwzięć, zaś miarą doświadczenia jest w takim wypadku nie tylko wykonanie określonego zadania, ale także niezakłócone kilkukrotne powtórzenie takich przedsięwzięć, co wpisuje się w trafną logikę, że o ile raz poprawna realizacja określonego zadania może być wynikiem pozytywnego, poniekąd przypadkowego obrotu zdarzeń, to powtórne zadowalające wykonanie takiego zadania świadczy o doświadczeniu podmiotu, które daje podstawę do przyjęcia, że wykonawca za każdym następnym razem wykonując takie zadanie – wykona je dobrze.” I dalej: „Sumowanie robót wykonanych przez dwa różne podmioty, wchodzące w skład konsorcjum, nie stwarza takiej sytuacji, jak wykonanie tych robót przez jeden podmiot. Żaden z tych podmiotów, poprzez zawiązanie konsorcjum nie zwielokrotnił swojego doświadczenia, nie znalazł się w sytuacji, że dwa razy wykonał określone roboty budowlane.”</a:t>
            </a:r>
          </a:p>
          <a:p>
            <a:pPr marL="0" indent="0" algn="just">
              <a:spcBef>
                <a:spcPts val="600"/>
              </a:spcBef>
              <a:spcAft>
                <a:spcPts val="600"/>
              </a:spcAft>
              <a:buNone/>
            </a:pPr>
            <a:r>
              <a:rPr lang="pl-PL" sz="1200" b="1" dirty="0"/>
              <a:t>Wyrok Sądu Okręgowego w Szczecinie z dnia 12.11.2014 r., sygn. akt VIII Ga 327/14</a:t>
            </a:r>
            <a:endParaRPr lang="pl-PL" sz="1200" i="1" dirty="0"/>
          </a:p>
          <a:p>
            <a:pPr marL="0" indent="0" algn="just">
              <a:buNone/>
            </a:pPr>
            <a:r>
              <a:rPr lang="pl-PL" sz="1200" i="1" dirty="0"/>
              <a:t>„Wspólne wykazywanie spełniania określonych warunków udziału w postępowaniu nie może być jednak – w ocenie Sądu Okręgowego - uznawane za bezwzględną zasadę, lecz winno być rozpatrywane w kontekście konkretnego warunku powiązanego z przedmiotem zamówienia. W rozpoznawanej sprawie treścią postawionego warunku udziału w postępowaniu jest wymóg wykonania dwóch lub więcej takich samych zadań. Treścią warunku jest więc dwukrotne [lub więcej] wykonanie określonych robót. Miarą minimalnego doświadczenia wykonawcy Zamawiający w tym wypadku uznał nie tylko wykonanie określonego zadania, ale także jego powtórzenie – jednokrotne. Sąd Okręgowy podziela stanowisko zawarte w zaskarżonym orzeczeniu (...), że przepis art. 23 ust 2 ustawy Prawo zamówień publicznych nie oznacza uprawnienia do bezrefleksyjnego sumowania różnych elementów postawionych w ramach jednego warunku. Rozdzielanie wskazanego warunku wiedzy i doświadczenia w sposób wskazany przez Skarżącego na obecnym etapie postępowania – mając na uwadze jednoznacznie postawione w tym względzie w SIWZ wymagania, co podkreślono na wstępie rozważań - nie może być uznane za uprawnione.”</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042907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Ocena braku podstaw wykluczenia i spełniania warunków udziału w postępowaniu</a:t>
            </a:r>
            <a:endParaRPr lang="pl-PL" sz="1800" b="1" dirty="0">
              <a:latin typeface="+mn-lt"/>
            </a:endParaRPr>
          </a:p>
        </p:txBody>
      </p:sp>
      <p:sp>
        <p:nvSpPr>
          <p:cNvPr id="3" name="Symbol zastępczy zawartości 2"/>
          <p:cNvSpPr>
            <a:spLocks noGrp="1"/>
          </p:cNvSpPr>
          <p:nvPr>
            <p:ph idx="1"/>
          </p:nvPr>
        </p:nvSpPr>
        <p:spPr>
          <a:xfrm>
            <a:off x="457200" y="1600200"/>
            <a:ext cx="8229600" cy="4997152"/>
          </a:xfrm>
        </p:spPr>
        <p:txBody>
          <a:bodyPr>
            <a:normAutofit/>
          </a:bodyPr>
          <a:lstStyle/>
          <a:p>
            <a:pPr algn="just">
              <a:spcBef>
                <a:spcPts val="0"/>
              </a:spcBef>
              <a:spcAft>
                <a:spcPts val="600"/>
              </a:spcAft>
              <a:buFont typeface="Wingdings" panose="05000000000000000000" pitchFamily="2" charset="2"/>
              <a:buChar char="§"/>
            </a:pPr>
            <a:r>
              <a:rPr lang="pl-PL" sz="1200" b="1" dirty="0"/>
              <a:t>Sumowanie doświadczenia</a:t>
            </a:r>
          </a:p>
          <a:p>
            <a:pPr marL="0" indent="0" algn="just">
              <a:buNone/>
            </a:pPr>
            <a:r>
              <a:rPr lang="pl-PL" sz="1200" b="1" dirty="0"/>
              <a:t>Wyrok ETS z dnia 4 maja 2017 r. w sprawie C-387/14</a:t>
            </a:r>
          </a:p>
          <a:p>
            <a:pPr marL="0" indent="0" algn="just">
              <a:buNone/>
            </a:pPr>
            <a:endParaRPr lang="pl-PL" sz="1200" b="1" dirty="0"/>
          </a:p>
          <a:p>
            <a:pPr marL="0" indent="0" algn="just">
              <a:buNone/>
            </a:pPr>
            <a:r>
              <a:rPr lang="pl-PL" sz="1200" i="1" dirty="0"/>
              <a:t>„Sumowanie wiedzy i doświadczenia kilku podmiotów, które samodzielnie nie posiadają wymaganej treścią SIWZ zdolności do realizacji zamówienia – zgodnie z treścią orzeczenia sumowanie w tym zakresie nie jest dozwolone w sytuacji, w której wykonawca uzna zamówienie za niepodzielne. „Nie można bowiem wykluczyć, że szczególne prace wymagają pewnych kwalifikacji niemożliwych do uzyskania poprzez połączenie niższych kwalifikacji wielu podmiotów. W takiej sytuacji instytucja zamawiająca może zatem w uzasadniony sposób wymagać, aby minimalny poziom kwalifikacji został osiągnięty przez jednego wykonawcę lub, stosownie do okoliczności, przez skorzystanie z usług ograniczonej liczby wykonawców, na mocy art. 44 ust. 2 akapit 2 dyrektywy 2004/18, o ile wymóg ten jest związany z przedmiotem danego zamówienia i jest w stosunku do niego proporcjonalny (wyrok z dnia 7 kwietnia 2016 r. Partner </a:t>
            </a:r>
            <a:r>
              <a:rPr lang="pl-PL" sz="1200" i="1" dirty="0" err="1"/>
              <a:t>Apelski</a:t>
            </a:r>
            <a:r>
              <a:rPr lang="pl-PL" sz="1200" i="1" dirty="0"/>
              <a:t> Dariusz, C-324/14, EU:C:2016:214, pkt 62 i przytoczone tam orzecznictwo)”. W tym miejscu warto przytoczyć fragment opinii Rzecznika Generalnego, który brzmi: „Z brzmienia dyrektywy jasno wynika, iż w kontekście zamówień publicznych wykonawcy mogą w zasadzie polegać na zdolnościach innych podmiotów. Zasada ta jest zgodna z celem otwarcia zamówień publicznych na konkurencję i Trybunał wielokrotnie potwierdzał jej obowiązywanie. Zdolności, na których wykonawca polega, mogą zatem zostać „rozdrobnione” lub „podzielone” pomiędzy szereg podmiotów, oczywiście pod warunkiem że wykonawca będzie faktycznie miał do swojej dyspozycji niezbędne zasoby tych innych podmiotów”. Zatem co do zasady sumowanie w zakresie zdolności jest możliwe i może doznawać ograniczenia w sytuacji, w której przedmiot zamówienia będzie wymagał tego, aby wykonanie jego nastąpiło przez podmiot posiadający samodzielnie cały wymagany zakres/minimalny poziom kwalifikacji do jego wykonania”.</a:t>
            </a:r>
            <a:endParaRPr lang="pl-PL" sz="1200" b="1" i="1" dirty="0"/>
          </a:p>
          <a:p>
            <a:pPr marL="0" indent="0" algn="just">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307339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757639"/>
            <a:ext cx="8229600" cy="439113"/>
          </a:xfrm>
        </p:spPr>
        <p:txBody>
          <a:bodyPr>
            <a:normAutofit/>
          </a:bodyPr>
          <a:lstStyle/>
          <a:p>
            <a:r>
              <a:rPr lang="pl-PL" sz="1800" b="1" dirty="0">
                <a:latin typeface="+mn-lt"/>
              </a:rPr>
              <a:t>Kryteria oceny ofert [poz. 12, poz. 13 Taryfikatora]</a:t>
            </a:r>
          </a:p>
        </p:txBody>
      </p:sp>
      <p:sp>
        <p:nvSpPr>
          <p:cNvPr id="3" name="Symbol zastępczy zawartości 2"/>
          <p:cNvSpPr>
            <a:spLocks noGrp="1"/>
          </p:cNvSpPr>
          <p:nvPr>
            <p:ph idx="1"/>
          </p:nvPr>
        </p:nvSpPr>
        <p:spPr>
          <a:xfrm>
            <a:off x="457200" y="1174384"/>
            <a:ext cx="8229600" cy="5566984"/>
          </a:xfrm>
        </p:spPr>
        <p:txBody>
          <a:bodyPr>
            <a:noAutofit/>
          </a:bodyPr>
          <a:lstStyle/>
          <a:p>
            <a:pPr marL="0" indent="0" algn="just">
              <a:buNone/>
            </a:pPr>
            <a:r>
              <a:rPr lang="pl-PL" sz="1200" b="1" dirty="0"/>
              <a:t>Art. 91.</a:t>
            </a:r>
            <a:r>
              <a:rPr lang="pl-PL" sz="1200" dirty="0"/>
              <a:t> 1. Zamawiający wybiera ofertę najkorzystniejszą na podstawie kryteriów oceny ofert określonych w specyfikacji istotnych warunków zamówienia.</a:t>
            </a:r>
          </a:p>
          <a:p>
            <a:pPr marL="0" indent="0" algn="just">
              <a:buNone/>
            </a:pPr>
            <a:r>
              <a:rPr lang="pl-PL" sz="1200" dirty="0"/>
              <a:t>2. Kryteriami oceny ofert są cena lub koszt albo cena lub koszt i inne kryteria odnoszące się do przedmiotu zamówienia, w szczególności:</a:t>
            </a:r>
          </a:p>
          <a:p>
            <a:pPr marL="0" indent="0" algn="just">
              <a:buNone/>
            </a:pPr>
            <a:r>
              <a:rPr lang="pl-PL" sz="1200" dirty="0"/>
              <a:t>1)   jakość, w tym parametry techniczne, właściwości estetyczne i funkcjonalne;</a:t>
            </a:r>
          </a:p>
          <a:p>
            <a:pPr marL="0" indent="0" algn="just">
              <a:buNone/>
            </a:pPr>
            <a:r>
              <a:rPr lang="pl-PL" sz="1200" dirty="0"/>
              <a:t>2)   aspekty społeczne, w tym integracja zawodowa i społeczna osób, o których mowa w art. 22 ust. 2, dostępność dla osób niepełnosprawnych lub uwzględnianie potrzeb użytkowników;</a:t>
            </a:r>
          </a:p>
          <a:p>
            <a:pPr marL="0" indent="0" algn="just">
              <a:buNone/>
            </a:pPr>
            <a:r>
              <a:rPr lang="pl-PL" sz="1200" dirty="0"/>
              <a:t>3)   aspekty środowiskowe, w tym efektywność energetyczna przedmiotu zamówienia;</a:t>
            </a:r>
          </a:p>
          <a:p>
            <a:pPr marL="0" indent="0" algn="just">
              <a:buNone/>
            </a:pPr>
            <a:r>
              <a:rPr lang="pl-PL" sz="1200" dirty="0"/>
              <a:t>4)   aspekty innowacyjne;</a:t>
            </a:r>
          </a:p>
          <a:p>
            <a:pPr marL="0" indent="0" algn="just">
              <a:buNone/>
            </a:pPr>
            <a:r>
              <a:rPr lang="pl-PL" sz="1200" dirty="0"/>
              <a:t>5)   organizacja, kwalifikacje zawodowe i doświadczenie </a:t>
            </a:r>
            <a:r>
              <a:rPr lang="pl-PL" sz="1200" u="sng" dirty="0"/>
              <a:t>osób wyznaczonych do realizacji zamówienia</a:t>
            </a:r>
            <a:r>
              <a:rPr lang="pl-PL" sz="1200" dirty="0"/>
              <a:t>, jeżeli mogą mieć znaczący wpływ na jakość wykonania zamówienia;</a:t>
            </a:r>
          </a:p>
          <a:p>
            <a:pPr marL="0" indent="0" algn="just">
              <a:buNone/>
            </a:pPr>
            <a:r>
              <a:rPr lang="pl-PL" sz="1200" dirty="0"/>
              <a:t>6)   serwis posprzedażny oraz pomoc techniczna, warunki dostawy, takie jak termin dostawy, sposób dostawy oraz czas dostawy lub okres realizacji.</a:t>
            </a:r>
          </a:p>
          <a:p>
            <a:pPr marL="0" indent="0" algn="just">
              <a:buNone/>
            </a:pPr>
            <a:r>
              <a:rPr lang="pl-PL" sz="1200" dirty="0">
                <a:solidFill>
                  <a:srgbClr val="FF0000"/>
                </a:solidFill>
              </a:rPr>
              <a:t>2a. Zamawiający, o których mowa w art. 3 ust. 1 pkt 1 i 2, oraz ich związki kryterium ceny mogą zastosować jako jedyne kryterium oceny ofert lub kryterium o wadze przekraczającej 60%, </a:t>
            </a:r>
            <a:r>
              <a:rPr lang="pl-PL" sz="1200" u="sng" dirty="0">
                <a:solidFill>
                  <a:srgbClr val="FF0000"/>
                </a:solidFill>
              </a:rPr>
              <a:t>jeżeli określą w opisie przedmiotu zamówienia standardy jakościowe odnoszące się do wszystkich istotnych cech przedmiotu zamówienia </a:t>
            </a:r>
            <a:r>
              <a:rPr lang="pl-PL" sz="1200" b="1" u="sng" dirty="0">
                <a:solidFill>
                  <a:srgbClr val="FF0000"/>
                </a:solidFill>
              </a:rPr>
              <a:t>oraz </a:t>
            </a:r>
            <a:r>
              <a:rPr lang="pl-PL" sz="1200" u="sng" dirty="0">
                <a:solidFill>
                  <a:srgbClr val="FF0000"/>
                </a:solidFill>
              </a:rPr>
              <a:t>wykażą w załączniku do protokołu w jaki sposób zostały uwzględnione w opisie przedmiotu zamówienia koszty cyklu życia</a:t>
            </a:r>
            <a:r>
              <a:rPr lang="pl-PL" sz="1200" dirty="0">
                <a:solidFill>
                  <a:srgbClr val="FF0000"/>
                </a:solidFill>
              </a:rPr>
              <a:t>, z wyjątkiem art. 72 ust. 2 i art. 80 ust. 3.</a:t>
            </a:r>
          </a:p>
          <a:p>
            <a:pPr marL="0" indent="0" algn="just">
              <a:buNone/>
            </a:pPr>
            <a:r>
              <a:rPr lang="pl-PL" sz="1200" dirty="0"/>
              <a:t>2b. Zamawiający może ustalić stałe cenę lub koszt, jeżeli przepisy powszechnie obowiązujące lub właściwy organ określiły stałą cenę lub koszt. W takim przypadku ofertę wybiera się w oparciu o inne kryteria oceny ofert niż cena.</a:t>
            </a:r>
          </a:p>
          <a:p>
            <a:pPr marL="0" indent="0" algn="just">
              <a:buNone/>
            </a:pPr>
            <a:r>
              <a:rPr lang="pl-PL" sz="1200" dirty="0"/>
              <a:t>2c. Kryteria oceny ofert </a:t>
            </a:r>
            <a:r>
              <a:rPr lang="pl-PL" sz="1200" dirty="0">
                <a:solidFill>
                  <a:srgbClr val="FF0000"/>
                </a:solidFill>
              </a:rPr>
              <a:t>są związane z przedmiotem zamówienia</a:t>
            </a:r>
            <a:r>
              <a:rPr lang="pl-PL" sz="1200" dirty="0"/>
              <a:t>, jeżeli dotyczą robót budowlanych, dostaw lub usług, które mają być zrealizowane w ramach tego zamówienia, we wszystkich aspektach oraz w odniesieniu do poszczególnych etapów ich cyklu życia, w tym procesu produkcji, dostarczania lub wprowadzania na rynek, nawet jeżeli nie są istotną cechą przedmiotu zamówienia.</a:t>
            </a:r>
          </a:p>
          <a:p>
            <a:pPr marL="0" indent="0" algn="just">
              <a:buNone/>
            </a:pPr>
            <a:r>
              <a:rPr lang="pl-PL" sz="1200" dirty="0"/>
              <a:t>2d. Zamawiający określa kryteria oceny ofert </a:t>
            </a:r>
            <a:r>
              <a:rPr lang="pl-PL" sz="1200" b="1" dirty="0">
                <a:solidFill>
                  <a:srgbClr val="FF0000"/>
                </a:solidFill>
              </a:rPr>
              <a:t>w sposób jednoznaczny i zrozumiały</a:t>
            </a:r>
            <a:r>
              <a:rPr lang="pl-PL" sz="1200" dirty="0"/>
              <a:t>, umożliwiający sprawdzenie informacji przedstawianych przez wykonawców.</a:t>
            </a:r>
          </a:p>
          <a:p>
            <a:pPr marL="0" indent="0" algn="just">
              <a:buNone/>
            </a:pPr>
            <a:r>
              <a:rPr lang="pl-PL" sz="1200" dirty="0"/>
              <a:t>3. Kryteria oceny ofert </a:t>
            </a:r>
            <a:r>
              <a:rPr lang="pl-PL" sz="1200" b="1" dirty="0">
                <a:solidFill>
                  <a:srgbClr val="FF0000"/>
                </a:solidFill>
              </a:rPr>
              <a:t>nie mogą dotyczyć właściwości wykonawcy</a:t>
            </a:r>
            <a:r>
              <a:rPr lang="pl-PL" sz="1200" dirty="0"/>
              <a:t>, a w szczególności jego wiarygodności ekonomicznej, technicznej lub finansowej.</a:t>
            </a:r>
          </a:p>
          <a:p>
            <a:pPr marL="0" indent="0" algn="just">
              <a:buNone/>
            </a:pPr>
            <a:endParaRPr lang="pl-PL" sz="1200" dirty="0">
              <a:solidFill>
                <a:srgbClr val="FF0000"/>
              </a:solidFill>
            </a:endParaRP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865052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Kryteria oceny ofert</a:t>
            </a:r>
          </a:p>
        </p:txBody>
      </p:sp>
      <p:sp>
        <p:nvSpPr>
          <p:cNvPr id="3" name="Symbol zastępczy zawartości 2"/>
          <p:cNvSpPr>
            <a:spLocks noGrp="1"/>
          </p:cNvSpPr>
          <p:nvPr>
            <p:ph idx="1"/>
          </p:nvPr>
        </p:nvSpPr>
        <p:spPr>
          <a:xfrm>
            <a:off x="457200" y="1600200"/>
            <a:ext cx="8229600" cy="4997152"/>
          </a:xfrm>
        </p:spPr>
        <p:txBody>
          <a:bodyPr>
            <a:noAutofit/>
          </a:bodyPr>
          <a:lstStyle/>
          <a:p>
            <a:pPr marL="0" indent="0" algn="just">
              <a:spcBef>
                <a:spcPts val="600"/>
              </a:spcBef>
              <a:spcAft>
                <a:spcPts val="600"/>
              </a:spcAft>
              <a:buNone/>
            </a:pPr>
            <a:endParaRPr lang="pl-PL" sz="1100" b="1" dirty="0"/>
          </a:p>
          <a:p>
            <a:pPr marL="0" indent="0" algn="just">
              <a:spcBef>
                <a:spcPts val="600"/>
              </a:spcBef>
              <a:spcAft>
                <a:spcPts val="600"/>
              </a:spcAft>
              <a:buNone/>
            </a:pPr>
            <a:endParaRPr lang="pl-PL" sz="1100" b="1" dirty="0"/>
          </a:p>
          <a:p>
            <a:pPr marL="0" indent="0" algn="just">
              <a:spcBef>
                <a:spcPts val="600"/>
              </a:spcBef>
              <a:spcAft>
                <a:spcPts val="600"/>
              </a:spcAft>
              <a:buNone/>
            </a:pPr>
            <a:endParaRPr lang="pl-PL" sz="1100" b="1" dirty="0"/>
          </a:p>
          <a:p>
            <a:pPr marL="0" indent="0" algn="just">
              <a:spcBef>
                <a:spcPts val="600"/>
              </a:spcBef>
              <a:spcAft>
                <a:spcPts val="600"/>
              </a:spcAft>
              <a:buNone/>
            </a:pPr>
            <a:r>
              <a:rPr lang="pl-PL" sz="1400" b="1" dirty="0"/>
              <a:t>Uchwała Krajowej Izby Odwoławczej z dnia 2017-01-25, KIO/KD 2/17</a:t>
            </a:r>
          </a:p>
          <a:p>
            <a:pPr marL="0" indent="0" algn="just">
              <a:spcBef>
                <a:spcPts val="600"/>
              </a:spcBef>
              <a:spcAft>
                <a:spcPts val="600"/>
              </a:spcAft>
              <a:buNone/>
            </a:pPr>
            <a:r>
              <a:rPr lang="pl-PL" sz="1400" i="1" dirty="0"/>
              <a:t>(…) Podzielając ustalone znaczenie pojęcia "powszechnie dostępny" i aprobując stanowisko Prezesa Urzędu, że samochód ciężarowy z </a:t>
            </a:r>
            <a:r>
              <a:rPr lang="pl-PL" sz="1400" i="1" dirty="0" err="1"/>
              <a:t>remonterem</a:t>
            </a:r>
            <a:r>
              <a:rPr lang="pl-PL" sz="1400" i="1" dirty="0"/>
              <a:t> typu </a:t>
            </a:r>
            <a:r>
              <a:rPr lang="pl-PL" sz="1400" i="1" dirty="0" err="1"/>
              <a:t>patcher</a:t>
            </a:r>
            <a:r>
              <a:rPr lang="pl-PL" sz="1400" i="1" dirty="0"/>
              <a:t> nie jest pojazdem powszechnie dostępnym, ale pojazdem specjalnym, oferowanym przez wyspecjalizowane firmy dla wąskiego grona nabywców i realizacji szczególnych zadań, a więc przedmiot zamówienia w kontrolowanym postępowaniu nie uzasadniał rezygnacji z innych kryteriów oceny ofert niż cena. Izba uznała, że nie zasługuje na uwzględnienia stanowisko Zamawiającego negujące ocenę, że Zamawiający w sposób nieprawidłowy zastosował przepis art. 91 ust. 2a ustawy Pzp, przez ustalenie jako jedynego kryterium ceny (waga 100%), ponieważ dostawa, która stanowiła przedmiot udzielanego zamówienia nie była dostawą pojazdu powszechnie dostępnego. Tym samym Izba podzieliła stanowisko, że Zamawiający naruszył art. 91 ust. 2a ustawy Pzp (naruszenie stwierdzone w Informacji o wyniku kontroli doraźnej następczej) oraz, że wskazanie przez Zamawiającego na jednoznaczny i wyczerpujący opis pojazdu może potwierdzać prawidłowe zastosowanie art. 29 ust. 1 ustawy Pzp, natomiast nie potwierdza prawidłowego zastosowania art. 91 ust. 2a ustawy Pzp (wskazania w Informacji o nieuwzględnieniu zastrzeżeń Zamawiającego).” </a:t>
            </a:r>
          </a:p>
          <a:p>
            <a:pPr marL="0" indent="0" algn="just">
              <a:spcBef>
                <a:spcPts val="600"/>
              </a:spcBef>
              <a:spcAft>
                <a:spcPts val="600"/>
              </a:spcAft>
              <a:buNone/>
            </a:pPr>
            <a:endParaRPr lang="pl-PL" sz="1100"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883513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Kryteria oceny ofert</a:t>
            </a:r>
          </a:p>
        </p:txBody>
      </p:sp>
      <p:sp>
        <p:nvSpPr>
          <p:cNvPr id="3" name="Symbol zastępczy zawartości 2"/>
          <p:cNvSpPr>
            <a:spLocks noGrp="1"/>
          </p:cNvSpPr>
          <p:nvPr>
            <p:ph idx="1"/>
          </p:nvPr>
        </p:nvSpPr>
        <p:spPr>
          <a:xfrm>
            <a:off x="457200" y="1412776"/>
            <a:ext cx="8229600" cy="5184576"/>
          </a:xfrm>
        </p:spPr>
        <p:txBody>
          <a:bodyPr>
            <a:noAutofit/>
          </a:bodyPr>
          <a:lstStyle/>
          <a:p>
            <a:pPr marL="0" indent="0" algn="just">
              <a:buNone/>
            </a:pPr>
            <a:r>
              <a:rPr lang="pl-PL" sz="1200" i="1" dirty="0"/>
              <a:t>„Nie uregulowano jednak w ustawie, czy standardy jakościowe, o których mowa w </a:t>
            </a:r>
            <a:r>
              <a:rPr lang="pl-PL" sz="1200" i="1" dirty="0">
                <a:hlinkClick r:id="rId4"/>
              </a:rPr>
              <a:t>art. 91 ust. 2a</a:t>
            </a:r>
            <a:r>
              <a:rPr lang="pl-PL" sz="1200" i="1" dirty="0"/>
              <a:t> </a:t>
            </a:r>
            <a:r>
              <a:rPr lang="pl-PL" sz="1200" i="1" dirty="0" err="1"/>
              <a:t>p.z.p</a:t>
            </a:r>
            <a:r>
              <a:rPr lang="pl-PL" sz="1200" i="1" dirty="0"/>
              <a:t>., oznaczają w praktyce konieczność każdorazowego odwołania się do aktualnych norm (np. Polskich Norm), czy wystarczające będzie określenie minimalnych wartości użytkowych przedmiotu zamówienia przez oznaczenie cech jakości technologicznej, w tym w szczególności stopnia i zakresu realizacji oczekiwanych funkcji, komfortu użytkowania, łatwości obsługi i konserwacji oraz ich ergonomiczności, zdolności do pracy bezusterkowej, okresu zachowania cech użytkowych czy też stopnia szczegółowości wytycznych do opisu parametrów usługi.</a:t>
            </a:r>
          </a:p>
          <a:p>
            <a:pPr marL="0" indent="0" algn="just">
              <a:buNone/>
            </a:pPr>
            <a:r>
              <a:rPr lang="pl-PL" sz="1200" i="1" dirty="0"/>
              <a:t>W odróżnieniu od obecnego brzmienia przed nowelizacją z 22.06.2016 r. w przepisie art. 91 ust. 2a była mowa o „ustalonych standardach jakościowych". W piśmiennictwie wskazuje się, że ustalone standardy jakościowe to przede wszystkim powtarzalne parametry techniczne przedmiotu świadczenia (trwałość, wytrzymałość, funkcjonalność, gabaryty itd.) bądź powtarzalne parametry technologiczne lub czynnościowe (przy usługach). Chodzi o właściwości przedmiotu świadczenia, które są na tyle znane na rynku, że transakcja nie wymaga rozwiniętego opisu przedmiotu zamówienia i nie należy do transakcji skomplikowanych, jej zawarcie wystarczy poprzedzić przetargiem uproszczonym charakteryzującym się przeciętną konkurencyjnością postępowania. Nie ma przy tym znaczenia, jak doszło do ustalenia tych standardów na rynku (ustabilizowania właściwości przedmiotu) – czy nastąpiło to pod wpływem norm i przepisów technicznych, standaryzacji związanej z procesem oceny zgodności, zwyczajów handlowych, prostego naśladownictwa czy w inny sposób, byleby wszędzie na rynku zamawiany przedmiot świadczenia był taki sam pod względem swoich właściwości</a:t>
            </a:r>
            <a:r>
              <a:rPr lang="pl-PL" sz="1200" i="1" baseline="30000" dirty="0"/>
              <a:t>507</a:t>
            </a:r>
            <a:r>
              <a:rPr lang="pl-PL" sz="1200" i="1" dirty="0"/>
              <a:t>.</a:t>
            </a:r>
          </a:p>
          <a:p>
            <a:pPr marL="0" indent="0" algn="just">
              <a:buNone/>
            </a:pPr>
            <a:r>
              <a:rPr lang="pl-PL" sz="1200" i="1" dirty="0"/>
              <a:t>Podobnie wywiedziono w uchwale Izby z 5.10.2011 r., przyjmując, że „ustalone standardy jakościowe" to znormalizowane cechy dostaw lub usług, spełniające przeciętne wymagania stawiane dla danego asortymentu (grupy towarowej), dzięki którym nie jest wymagane indywidualne podejście do ich wykonania</a:t>
            </a:r>
            <a:r>
              <a:rPr lang="pl-PL" sz="1200" i="1" baseline="30000" dirty="0"/>
              <a:t>508</a:t>
            </a:r>
            <a:r>
              <a:rPr lang="pl-PL" sz="1200" i="1" dirty="0"/>
              <a:t>.</a:t>
            </a:r>
          </a:p>
          <a:p>
            <a:pPr marL="0" indent="0" algn="just">
              <a:buNone/>
            </a:pPr>
            <a:r>
              <a:rPr lang="pl-PL" sz="1200" i="1" dirty="0"/>
              <a:t>Sformułowanie „standardy odnoszące się do wszystkich istotnych cech przedmiotu zamówienia" nie może być utożsamiane z „ustalonymi standardami jakości" ze względu na wyraźne rozróżnienie tych pojęć przez ustawodawcę. Poszukując inspiracji do sporządzenia standardów jakościowych, można posłużyć się wypracowanymi od lat na gruncie partnerstwa publiczno-prywatnego tzw. standardami dostępności. Oczywiście nie dla wszystkich postępowań o udzielenie zamówienia publicznego będą one przydatne, ale z pewnością wszędzie tam, gdzie będziemy mieli do czynienia np. z usługami utrzymaniowymi, mogą one wyznaczać kierunki prac.”</a:t>
            </a:r>
          </a:p>
          <a:p>
            <a:pPr marL="0" indent="0" algn="just">
              <a:spcBef>
                <a:spcPts val="600"/>
              </a:spcBef>
              <a:spcAft>
                <a:spcPts val="600"/>
              </a:spcAft>
              <a:buNone/>
            </a:pPr>
            <a:r>
              <a:rPr lang="pl-PL" sz="1200" b="1" dirty="0"/>
              <a:t>(Irena </a:t>
            </a:r>
            <a:r>
              <a:rPr lang="pl-PL" sz="1200" b="1" dirty="0" err="1"/>
              <a:t>Skubiszak</a:t>
            </a:r>
            <a:r>
              <a:rPr lang="pl-PL" sz="1200" b="1" dirty="0"/>
              <a:t>-Kalinowska, Ewa Wiktorowska, Prawo Zamówień Publicznych Komentarz, Wolters Kluwer Warszawa 2017.).</a:t>
            </a:r>
            <a:endParaRPr lang="pl-PL" sz="1200" b="1" i="1" dirty="0"/>
          </a:p>
          <a:p>
            <a:pPr marL="0" indent="0" algn="just">
              <a:spcBef>
                <a:spcPts val="600"/>
              </a:spcBef>
              <a:spcAft>
                <a:spcPts val="600"/>
              </a:spcAft>
              <a:buNone/>
            </a:pPr>
            <a:endParaRPr lang="pl-PL" sz="1100" i="1" dirty="0"/>
          </a:p>
        </p:txBody>
      </p:sp>
      <p:pic>
        <p:nvPicPr>
          <p:cNvPr id="5" name="Obraz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044635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Szkoda jako element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700808"/>
            <a:ext cx="8229600" cy="4425355"/>
          </a:xfrm>
        </p:spPr>
        <p:txBody>
          <a:bodyPr>
            <a:normAutofit/>
          </a:bodyPr>
          <a:lstStyle/>
          <a:p>
            <a:pPr marL="0" indent="0" algn="just">
              <a:spcBef>
                <a:spcPts val="600"/>
              </a:spcBef>
              <a:spcAft>
                <a:spcPts val="600"/>
              </a:spcAft>
              <a:buNone/>
            </a:pPr>
            <a:r>
              <a:rPr lang="pl-PL" sz="1200" b="1" dirty="0"/>
              <a:t>Wyrok Naczelnego Sądu Administracyjnego z dnia 11 października 2016 r., sygn. akt. II GSK 3052/15</a:t>
            </a:r>
          </a:p>
          <a:p>
            <a:pPr marL="0" indent="0" algn="just">
              <a:spcBef>
                <a:spcPts val="600"/>
              </a:spcBef>
              <a:spcAft>
                <a:spcPts val="600"/>
              </a:spcAft>
              <a:buNone/>
            </a:pPr>
            <a:r>
              <a:rPr lang="pl-PL" sz="1200" i="1" dirty="0"/>
              <a:t>„(…) Reasumując Naczelny Sad Administracyjny podziela stanowisko Sądu I instancji, że naruszenie </a:t>
            </a:r>
            <a:r>
              <a:rPr lang="pl-PL" sz="1200" i="1" dirty="0">
                <a:solidFill>
                  <a:srgbClr val="FF0000"/>
                </a:solidFill>
              </a:rPr>
              <a:t>przepisów dotyczących zamówień publicznych</a:t>
            </a:r>
            <a:r>
              <a:rPr lang="pl-PL" sz="1200" i="1" dirty="0"/>
              <a:t> stanowi nieprawidłowość uzasadniającą konieczność dokonania korekty finansowej, o ile nie można wykluczyć, ze uchybienie to miało wpływ na budżet odnośnego funduszu.”</a:t>
            </a:r>
          </a:p>
          <a:p>
            <a:pPr marL="0" indent="0" algn="just">
              <a:buNone/>
            </a:pPr>
            <a:r>
              <a:rPr lang="pl-PL" sz="1200" b="1" dirty="0"/>
              <a:t>Wyrok Wojewódzkiego Sądu Administracyjnego we Wrocławiu z dnia 19.02.2015 r., sygn. akt III SA/</a:t>
            </a:r>
            <a:r>
              <a:rPr lang="pl-PL" sz="1200" b="1" dirty="0" err="1"/>
              <a:t>Wr</a:t>
            </a:r>
            <a:r>
              <a:rPr lang="pl-PL" sz="1200" b="1" dirty="0"/>
              <a:t> 853/14</a:t>
            </a:r>
          </a:p>
          <a:p>
            <a:pPr marL="0" indent="0" algn="just">
              <a:buNone/>
            </a:pPr>
            <a:r>
              <a:rPr lang="pl-PL" sz="1200" i="1" dirty="0"/>
              <a:t>„(…) Jeśli idzie o szkodę w budżecie ogólnym UE, Sąd podkreśla, że może to być nie tylko szkoda rzeczywista, ale i potencjalna, </a:t>
            </a:r>
            <a:br>
              <a:rPr lang="pl-PL" sz="1200" i="1" dirty="0"/>
            </a:br>
            <a:r>
              <a:rPr lang="pl-PL" sz="1200" i="1" dirty="0"/>
              <a:t>o którą chodzi w rozpatrywanej sprawie, wbrew sugestiom zawartym w skardze, że w istocie może chodzić tylko o szkodę rzeczywistą, a taka nie wystąpiła.”</a:t>
            </a:r>
            <a:endParaRPr lang="pl-PL" sz="1200" b="1" dirty="0"/>
          </a:p>
          <a:p>
            <a:pPr marL="0" indent="0" algn="just">
              <a:spcBef>
                <a:spcPts val="600"/>
              </a:spcBef>
              <a:spcAft>
                <a:spcPts val="600"/>
              </a:spcAft>
              <a:buNone/>
            </a:pPr>
            <a:r>
              <a:rPr lang="pl-PL" sz="1200" b="1" dirty="0"/>
              <a:t>Wyrok Naczelnego Sądu Administracyjnego z dnia 13 grudnia 2016 r., sygn. akt. II GSK 1213/15</a:t>
            </a:r>
          </a:p>
          <a:p>
            <a:pPr marL="0" indent="0" algn="just">
              <a:spcBef>
                <a:spcPts val="600"/>
              </a:spcBef>
              <a:spcAft>
                <a:spcPts val="600"/>
              </a:spcAft>
              <a:buNone/>
            </a:pPr>
            <a:r>
              <a:rPr lang="pl-PL" sz="1200" i="1" dirty="0"/>
              <a:t>„Zauważyć trzeba, że w powołanej już decyzji Komisji z 19 grudnia 2013 r. </a:t>
            </a:r>
            <a:r>
              <a:rPr lang="pl-PL" sz="1200" dirty="0"/>
              <a:t>[Decyzja Komisji z dnia 19.12.2013 r. w sprawie określenia i zatwierdzenia wytycznych dotyczących określania korekt finansowych dokonywanych przez Komisję w odniesieniu do wydatków finansowanych przez Unię w ramach zarzadzania dzielonego, w przypadku nieprzestrzegania przepisów dotyczących zamówień publicznych – C(2013) 9527 – przypis] wskazano, że zaktualizowane wytyczne odzwierciedlają doświadczenia nabyte </a:t>
            </a:r>
            <a:br>
              <a:rPr lang="pl-PL" sz="1200" dirty="0"/>
            </a:br>
            <a:r>
              <a:rPr lang="pl-PL" sz="1200" dirty="0"/>
              <a:t>w trakcie stosowania poprzednich wytycznych i mają na celu dostarczenie wyjaśnień dotyczących poziomu korekt które maja być stosowane zgodnie z zasadą proporcjonalności oraz z uwzględnieniem orzecznictwa TSUE. Wskazano też, ze </a:t>
            </a:r>
            <a:r>
              <a:rPr lang="pl-PL" sz="1200" b="1" u="sng" dirty="0">
                <a:solidFill>
                  <a:srgbClr val="FF0000"/>
                </a:solidFill>
              </a:rPr>
              <a:t>celem korekt jest przywrócenie sytuacji, gdy wszystkie wydatki deklarowane do finansowania unijnego są prawidłowe oraz zgodne z prawem </a:t>
            </a:r>
            <a:br>
              <a:rPr lang="pl-PL" sz="1200" b="1" u="sng" dirty="0">
                <a:solidFill>
                  <a:srgbClr val="FF0000"/>
                </a:solidFill>
              </a:rPr>
            </a:br>
            <a:r>
              <a:rPr lang="pl-PL" sz="1200" b="1" u="sng" dirty="0">
                <a:solidFill>
                  <a:srgbClr val="FF0000"/>
                </a:solidFill>
              </a:rPr>
              <a:t>i odpowiednimi zasadami i przepisami prawa krajowego oraz unijnymi”.</a:t>
            </a:r>
          </a:p>
          <a:p>
            <a:pPr marL="0" indent="0" algn="just">
              <a:spcBef>
                <a:spcPts val="600"/>
              </a:spcBef>
              <a:spcAft>
                <a:spcPts val="600"/>
              </a:spcAft>
              <a:buNone/>
            </a:pPr>
            <a:r>
              <a:rPr lang="pl-PL" sz="1200" dirty="0"/>
              <a:t>„(…) Korekta finansowa nie jest zaś ani karą ani sankcją administracyjną….”</a:t>
            </a:r>
          </a:p>
          <a:p>
            <a:pPr marL="0" indent="0" algn="just">
              <a:spcBef>
                <a:spcPts val="600"/>
              </a:spcBef>
              <a:spcAft>
                <a:spcPts val="600"/>
              </a:spcAft>
              <a:buNone/>
            </a:pPr>
            <a:endParaRPr lang="pl-PL" sz="1200" b="1" u="sng" dirty="0"/>
          </a:p>
          <a:p>
            <a:pPr marL="0" indent="0" algn="just">
              <a:spcBef>
                <a:spcPts val="600"/>
              </a:spcBef>
              <a:spcAft>
                <a:spcPts val="600"/>
              </a:spcAft>
              <a:buNone/>
            </a:pPr>
            <a:endParaRPr lang="pl-PL" sz="1100" b="1" dirty="0"/>
          </a:p>
          <a:p>
            <a:pPr marL="0" indent="0" algn="just">
              <a:buNone/>
            </a:pPr>
            <a:endParaRPr lang="pl-PL" sz="17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99446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Zmiana umowy [</a:t>
            </a:r>
            <a:r>
              <a:rPr lang="pl-PL" sz="1600" b="1" dirty="0">
                <a:latin typeface="+mn-lt"/>
              </a:rPr>
              <a:t>poz. 28, poz. 29, poz. 30 Taryfikatora</a:t>
            </a:r>
            <a:r>
              <a:rPr lang="pl-PL" sz="1800" b="1" dirty="0">
                <a:latin typeface="+mn-lt"/>
              </a:rPr>
              <a:t>]</a:t>
            </a:r>
          </a:p>
        </p:txBody>
      </p:sp>
      <p:sp>
        <p:nvSpPr>
          <p:cNvPr id="3" name="Symbol zastępczy zawartości 2"/>
          <p:cNvSpPr>
            <a:spLocks noGrp="1"/>
          </p:cNvSpPr>
          <p:nvPr>
            <p:ph idx="1"/>
          </p:nvPr>
        </p:nvSpPr>
        <p:spPr>
          <a:xfrm>
            <a:off x="457200" y="1600200"/>
            <a:ext cx="8229600" cy="4997152"/>
          </a:xfrm>
        </p:spPr>
        <p:txBody>
          <a:bodyPr>
            <a:noAutofit/>
          </a:bodyPr>
          <a:lstStyle/>
          <a:p>
            <a:pPr marL="0" indent="0" algn="just">
              <a:buNone/>
            </a:pPr>
            <a:r>
              <a:rPr lang="pl-PL" sz="1100" b="1" dirty="0"/>
              <a:t>Art. 144. </a:t>
            </a:r>
            <a:r>
              <a:rPr lang="pl-PL" sz="1100" dirty="0"/>
              <a:t>1. Zakazuje się zmian postanowień zawartej umowy lub umowy ramowej w stosunku do treści oferty, na podstawie której dokonano wyboru wykonawcy, chyba że zachodzi co najmniej jedna z następujących okoliczności:</a:t>
            </a:r>
          </a:p>
          <a:p>
            <a:pPr marL="0" indent="0" algn="just">
              <a:buNone/>
            </a:pPr>
            <a:r>
              <a:rPr lang="pl-PL" sz="1100" dirty="0"/>
              <a:t>1)   zmiany zostały przewidziane w ogłoszeniu o zamówieniu lub specyfikacji istotnych warunków zamówienia w postaci jednoznacznych postanowień umownych, które określają ich zakres, w szczególności możliwość zmiany wysokości wynagrodzenia wykonawcy, i charakter oraz warunki wprowadzenia zmian;</a:t>
            </a:r>
          </a:p>
          <a:p>
            <a:pPr marL="0" indent="0" algn="just">
              <a:buNone/>
            </a:pPr>
            <a:r>
              <a:rPr lang="pl-PL" sz="1100" dirty="0"/>
              <a:t>2)   zmiany dotyczą realizacji dodatkowych dostaw, usług lub robót budowlanych od dotychczasowego wykonawcy, nieobjętych zamówieniem podstawowym, o ile stały się niezbędne i zostały spełnione łącznie następujące warunki:</a:t>
            </a:r>
          </a:p>
          <a:p>
            <a:pPr marL="0" indent="0" algn="just">
              <a:buNone/>
            </a:pPr>
            <a:r>
              <a:rPr lang="pl-PL" sz="1100" dirty="0"/>
              <a:t>a)  zmiana wykonawcy nie może zostać dokonana z powodów ekonomicznych lub technicznych, w szczególności dotyczących zamienności lub interoperacyjności sprzętu, usług lub instalacji, zamówionych w ramach zamówienia podstawowego,</a:t>
            </a:r>
          </a:p>
          <a:p>
            <a:pPr marL="0" indent="0" algn="just">
              <a:buNone/>
            </a:pPr>
            <a:r>
              <a:rPr lang="pl-PL" sz="1100" dirty="0"/>
              <a:t>b)  zmiana wykonawcy spowodowałaby istotną niedogodność lub znaczne zwiększenie kosztów dla zamawiającego,</a:t>
            </a:r>
          </a:p>
          <a:p>
            <a:pPr marL="0" indent="0" algn="just">
              <a:buNone/>
            </a:pPr>
            <a:r>
              <a:rPr lang="pl-PL" sz="1100" dirty="0"/>
              <a:t>c)  wartość każdej kolejnej zmiany nie przekracza 50% wartości zamówienia określonej pierwotnie w umowie lub umowie ramowej;</a:t>
            </a:r>
          </a:p>
          <a:p>
            <a:pPr marL="0" indent="0" algn="just">
              <a:buNone/>
            </a:pPr>
            <a:r>
              <a:rPr lang="pl-PL" sz="1100" dirty="0"/>
              <a:t>3)   zostały spełnione łącznie następujące warunki:</a:t>
            </a:r>
          </a:p>
          <a:p>
            <a:pPr marL="0" indent="0" algn="just">
              <a:buNone/>
            </a:pPr>
            <a:r>
              <a:rPr lang="pl-PL" sz="1100" dirty="0"/>
              <a:t>a)  konieczność zmiany umowy lub umowy ramowej spowodowana jest okolicznościami, których zamawiający, działając z należytą starannością, nie mógł przewidzieć,</a:t>
            </a:r>
          </a:p>
          <a:p>
            <a:pPr marL="0" indent="0" algn="just">
              <a:buNone/>
            </a:pPr>
            <a:r>
              <a:rPr lang="pl-PL" sz="1100" dirty="0"/>
              <a:t>b)  wartość zmiany nie przekracza 50% wartości zamówienia określonej pierwotnie w umowie lub umowie ramowej;</a:t>
            </a:r>
          </a:p>
          <a:p>
            <a:pPr marL="0" indent="0" algn="just">
              <a:buNone/>
            </a:pPr>
            <a:r>
              <a:rPr lang="pl-PL" sz="1100" dirty="0"/>
              <a:t>4)   wykonawcę, któremu zamawiający udzielił zamówienia, ma zastąpić nowy wykonawca:</a:t>
            </a:r>
          </a:p>
          <a:p>
            <a:pPr marL="0" indent="0" algn="just">
              <a:buNone/>
            </a:pPr>
            <a:r>
              <a:rPr lang="pl-PL" sz="1100" dirty="0"/>
              <a:t>a)  na podstawie postanowień umownych, o których mowa w pkt 1,</a:t>
            </a:r>
          </a:p>
          <a:p>
            <a:pPr marL="0" indent="0" algn="just">
              <a:buNone/>
            </a:pPr>
            <a:r>
              <a:rPr lang="pl-PL" sz="1100" dirty="0"/>
              <a:t>b)  w wyniku połączenia, podziału, przekształcenia, upadłości, restrukturyzacji lub nabycia dotychczasowego wykonawcy lub jego przedsiębiorstwa, o ile nowy wykonawca spełnia warunki udziału w postępowaniu, nie zachodzą wobec niego podstawy wykluczenia oraz nie pociąga to za sobą innych istotnych zmian umowy,</a:t>
            </a:r>
          </a:p>
          <a:p>
            <a:pPr marL="0" indent="0" algn="just">
              <a:buNone/>
            </a:pPr>
            <a:r>
              <a:rPr lang="pl-PL" sz="1100" dirty="0"/>
              <a:t>c)  w wyniku przejęcia przez zamawiającego zobowiązań wykonawcy względem jego podwykonawców;</a:t>
            </a:r>
          </a:p>
          <a:p>
            <a:pPr marL="0" indent="0" algn="just">
              <a:buNone/>
            </a:pPr>
            <a:r>
              <a:rPr lang="pl-PL" sz="1100" dirty="0"/>
              <a:t>5)   zmiany, niezależnie od ich wartości, nie są istotne w rozumieniu ust. 1e;</a:t>
            </a:r>
          </a:p>
          <a:p>
            <a:pPr marL="0" indent="0" algn="just">
              <a:buNone/>
            </a:pPr>
            <a:r>
              <a:rPr lang="pl-PL" sz="1100" dirty="0"/>
              <a:t>6)   łączna wartość zmian jest mniejsza niż kwoty określone w przepisach wydanych na podstawie art. 11 ust. 8 i jest mniejsza od 10% wartości zamówienia określonej pierwotnie w umowie w przypadku zamówień na usługi lub dostawy albo, w przypadku zamówień na roboty budowlane - jest mniejsza od 15% wartości zamówienia określonej pierwotnie w umowie.</a:t>
            </a:r>
          </a:p>
          <a:p>
            <a:pPr marL="0" indent="0" algn="just">
              <a:spcBef>
                <a:spcPts val="600"/>
              </a:spcBef>
              <a:spcAft>
                <a:spcPts val="600"/>
              </a:spcAft>
              <a:buNone/>
            </a:pPr>
            <a:endParaRPr lang="pl-PL" sz="1100"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704576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Zmiana umowy</a:t>
            </a:r>
          </a:p>
        </p:txBody>
      </p:sp>
      <p:sp>
        <p:nvSpPr>
          <p:cNvPr id="3" name="Symbol zastępczy zawartości 2"/>
          <p:cNvSpPr>
            <a:spLocks noGrp="1"/>
          </p:cNvSpPr>
          <p:nvPr>
            <p:ph idx="1"/>
          </p:nvPr>
        </p:nvSpPr>
        <p:spPr>
          <a:xfrm>
            <a:off x="457200" y="1600200"/>
            <a:ext cx="8229600" cy="4997152"/>
          </a:xfrm>
        </p:spPr>
        <p:txBody>
          <a:bodyPr>
            <a:noAutofit/>
          </a:bodyPr>
          <a:lstStyle/>
          <a:p>
            <a:pPr marL="0" indent="0" algn="just">
              <a:buNone/>
            </a:pPr>
            <a:r>
              <a:rPr lang="pl-PL" sz="1100" b="1" dirty="0"/>
              <a:t>Art. 144. </a:t>
            </a:r>
          </a:p>
          <a:p>
            <a:pPr marL="0" indent="0" algn="just">
              <a:buNone/>
            </a:pPr>
            <a:r>
              <a:rPr lang="pl-PL" sz="1100" dirty="0"/>
              <a:t>1a. W przypadkach, o których mowa w ust. 1 pkt 2 i 3 oraz pkt 4 lit. b, zamawiający nie może wprowadzać kolejnych zmian umowy lub umowy ramowej w celu uniknięcia stosowania przepisów ustawy.</a:t>
            </a:r>
          </a:p>
          <a:p>
            <a:pPr marL="0" indent="0" algn="just">
              <a:buNone/>
            </a:pPr>
            <a:r>
              <a:rPr lang="pl-PL" sz="1100" dirty="0"/>
              <a:t>1b. W przypadkach, o których mowa w ust. 1 pkt 1, 3 i 6, zmiany postanowień umownych nie mogą prowadzić do zmiany charakteru umowy lub umowy ramowej.</a:t>
            </a:r>
          </a:p>
          <a:p>
            <a:pPr marL="0" indent="0" algn="just">
              <a:buNone/>
            </a:pPr>
            <a:r>
              <a:rPr lang="pl-PL" sz="1100" dirty="0"/>
              <a:t>1c. W przypadkach, o których mowa w ust. 1 pkt 2 i 3, zamawiający, po dokonaniu zmiany umowy, zamieszcza w Biuletynie Zamówień Publicznych lub przekazuje Urzędowi Publikacji Unii Europejskiej ogłoszenie o zmianie umowy.</a:t>
            </a:r>
          </a:p>
          <a:p>
            <a:pPr marL="0" indent="0" algn="just">
              <a:buNone/>
            </a:pPr>
            <a:r>
              <a:rPr lang="pl-PL" sz="1100" dirty="0"/>
              <a:t>1d. Jeżeli umowa zawiera postanowienia przewidujące możliwość zmiany wynagrodzenia należnego wykonawcy z powodu okoliczności innych niż zmiana zakresu świadczenia wykonawcy, dopuszczalną wartość zmiany umowy, o której mowa w ust. 1 pkt 2 lit. c, pkt 3 lit. b i pkt 6, ustala się w oparciu o wartość zamówienia określoną pierwotnie, z uwzględnieniem zmian wynikających z tych postanowień.</a:t>
            </a:r>
          </a:p>
          <a:p>
            <a:pPr marL="0" indent="0" algn="just">
              <a:buNone/>
            </a:pPr>
            <a:r>
              <a:rPr lang="pl-PL" sz="1100" dirty="0"/>
              <a:t>1e. Zmianę postanowień zawartych w umowie lub umowie ramowej </a:t>
            </a:r>
            <a:r>
              <a:rPr lang="pl-PL" sz="1100" b="1" dirty="0"/>
              <a:t>uznaje się za istotną, </a:t>
            </a:r>
            <a:r>
              <a:rPr lang="pl-PL" sz="1100" dirty="0"/>
              <a:t>jeżeli:</a:t>
            </a:r>
          </a:p>
          <a:p>
            <a:pPr marL="0" indent="0" algn="just">
              <a:buNone/>
            </a:pPr>
            <a:r>
              <a:rPr lang="pl-PL" sz="1100" dirty="0"/>
              <a:t>1)   zmienia ogólny charakter umowy lub umowy ramowej, w stosunku do charakteru umowy lub umowy ramowej w pierwotnym brzmieniu;</a:t>
            </a:r>
          </a:p>
          <a:p>
            <a:pPr marL="0" indent="0" algn="just">
              <a:buNone/>
            </a:pPr>
            <a:r>
              <a:rPr lang="pl-PL" sz="1100" dirty="0"/>
              <a:t>2)   nie zmienia ogólnego charakteru umowy lub umowy ramowej i </a:t>
            </a:r>
            <a:r>
              <a:rPr lang="pl-PL" sz="1100" u="sng" dirty="0"/>
              <a:t>zachodzi co najmniej jedna z następujących okoliczności:</a:t>
            </a:r>
          </a:p>
          <a:p>
            <a:pPr marL="0" indent="0" algn="just">
              <a:buNone/>
            </a:pPr>
            <a:r>
              <a:rPr lang="pl-PL" sz="1100" dirty="0">
                <a:solidFill>
                  <a:srgbClr val="FF0000"/>
                </a:solidFill>
              </a:rPr>
              <a:t>a)  zmiana wprowadza warunki, które, gdyby były postawione w postępowaniu o udzielenie zamówienia, to w tym postępowaniu wzięliby lub mogliby wziąć udział inni wykonawcy lub przyjęto by oferty innej treści,</a:t>
            </a:r>
          </a:p>
          <a:p>
            <a:pPr marL="0" indent="0" algn="just">
              <a:buNone/>
            </a:pPr>
            <a:r>
              <a:rPr lang="pl-PL" sz="1100" dirty="0"/>
              <a:t>b)  zmiana narusza równowagę ekonomiczną umowy lub umowy ramowej na korzyść wykonawcy w sposób nieprzewidziany pierwotnie w umowie lub umowie ramowej,</a:t>
            </a:r>
          </a:p>
          <a:p>
            <a:pPr marL="0" indent="0" algn="just">
              <a:buNone/>
            </a:pPr>
            <a:r>
              <a:rPr lang="pl-PL" sz="1100" dirty="0"/>
              <a:t>c)  zmiana znacznie rozszerza lub zmniejsza zakres świadczeń i zobowiązań wynikający z umowy lub umowy ramowej,</a:t>
            </a:r>
          </a:p>
          <a:p>
            <a:pPr marL="0" indent="0" algn="just">
              <a:buNone/>
            </a:pPr>
            <a:r>
              <a:rPr lang="pl-PL" sz="1100" dirty="0"/>
              <a:t>d)  polega na zastąpieniu wykonawcy, któremu zamawiający udzielił zamówienia, nowym wykonawcą, w przypadkach innych niż wymienione w ust. 1 pkt 4.</a:t>
            </a:r>
          </a:p>
          <a:p>
            <a:pPr marL="0" indent="0" algn="just">
              <a:buNone/>
            </a:pPr>
            <a:r>
              <a:rPr lang="pl-PL" sz="1100" dirty="0"/>
              <a:t>2. Postanowienie umowne zmienione z naruszeniem ust. 1-1b, 1d i 1e podlega unieważnieniu. Na miejsce unieważnionych postanowień umowy lub umowy ramowej wchodzą postanowienia umowne w pierwotnym brzmieniu.</a:t>
            </a:r>
          </a:p>
          <a:p>
            <a:pPr marL="0" indent="0" algn="just">
              <a:buNone/>
            </a:pPr>
            <a:r>
              <a:rPr lang="pl-PL" sz="1100" dirty="0"/>
              <a:t>3. Jeżeli zamawiający zamierza zmienić warunki realizacji zamówienia, które wykraczają poza zmiany umowy lub umowy ramowej dopuszczalne zgodnie z ust. 1-1b, 1d i 1e obowiązany jest przeprowadzić nowe postępowanie o udzielenie zamówienia.</a:t>
            </a:r>
          </a:p>
          <a:p>
            <a:pPr marL="0" indent="0" algn="just">
              <a:spcBef>
                <a:spcPts val="600"/>
              </a:spcBef>
              <a:spcAft>
                <a:spcPts val="600"/>
              </a:spcAft>
              <a:buNone/>
            </a:pPr>
            <a:endParaRPr lang="pl-PL" sz="1100"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479011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br>
              <a:rPr lang="pl-PL" b="1" dirty="0"/>
            </a:br>
            <a:br>
              <a:rPr lang="pl-PL" b="1" dirty="0"/>
            </a:br>
            <a:r>
              <a:rPr lang="pl-PL" sz="4900" b="1" dirty="0"/>
              <a:t>DZIĘKUJĘ ZA UWAGĘ</a:t>
            </a:r>
          </a:p>
        </p:txBody>
      </p:sp>
      <p:sp>
        <p:nvSpPr>
          <p:cNvPr id="3" name="Podtytuł 2"/>
          <p:cNvSpPr>
            <a:spLocks noGrp="1"/>
          </p:cNvSpPr>
          <p:nvPr>
            <p:ph type="subTitle" idx="1"/>
          </p:nvPr>
        </p:nvSpPr>
        <p:spPr>
          <a:xfrm>
            <a:off x="1371600" y="5589240"/>
            <a:ext cx="6400800" cy="288032"/>
          </a:xfrm>
        </p:spPr>
        <p:txBody>
          <a:bodyPr>
            <a:normAutofit fontScale="32500" lnSpcReduction="20000"/>
          </a:bodyPr>
          <a:lstStyle/>
          <a:p>
            <a:r>
              <a:rPr lang="pl-PL" dirty="0"/>
              <a:t>Spotkanie współfinansowane przez Unię Europejską ze środków Europejskiego Funduszu Społecznego</a:t>
            </a:r>
          </a:p>
          <a:p>
            <a:endParaRPr lang="pl-PL" dirty="0"/>
          </a:p>
        </p:txBody>
      </p:sp>
      <p:pic>
        <p:nvPicPr>
          <p:cNvPr id="1027" name="Picture 3" descr="C:\Users\mkula\Desktop\zestawienia logo RPO\EFRR\FEPR-DS-UE-EFRR-kol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3" y="10880"/>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334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Szkoda jako element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700808"/>
            <a:ext cx="8229600" cy="4425355"/>
          </a:xfrm>
        </p:spPr>
        <p:txBody>
          <a:bodyPr>
            <a:normAutofit/>
          </a:bodyPr>
          <a:lstStyle/>
          <a:p>
            <a:endParaRPr lang="pl-PL" dirty="0"/>
          </a:p>
          <a:p>
            <a:pPr marL="0" indent="0" algn="just">
              <a:buNone/>
            </a:pPr>
            <a:endParaRPr lang="pl-PL" sz="1700" b="1" dirty="0"/>
          </a:p>
          <a:p>
            <a:pPr algn="just">
              <a:buFont typeface="Wingdings" panose="05000000000000000000" pitchFamily="2" charset="2"/>
              <a:buChar char="Ø"/>
            </a:pPr>
            <a:r>
              <a:rPr lang="pl-PL" sz="1200" b="1" dirty="0"/>
              <a:t>Wytyczne w zakresie sposobu korygowania i odzyskiwania nieprawidłowych wydatków oraz raportowania nieprawidłowości w ramach programów operacyjnych polityki spójności na lata 2014-2020 </a:t>
            </a:r>
            <a:r>
              <a:rPr lang="pl-PL" sz="1200" b="1" dirty="0" err="1"/>
              <a:t>MIiR</a:t>
            </a:r>
            <a:r>
              <a:rPr lang="pl-PL" sz="1200" b="1" dirty="0"/>
              <a:t>/H/22(1)/07/15 </a:t>
            </a:r>
          </a:p>
          <a:p>
            <a:pPr marL="0" indent="0" algn="just">
              <a:buNone/>
            </a:pPr>
            <a:endParaRPr lang="pl-PL" sz="1200" b="1" dirty="0"/>
          </a:p>
          <a:p>
            <a:pPr marL="0" indent="0" algn="just">
              <a:buNone/>
            </a:pPr>
            <a:r>
              <a:rPr lang="pl-PL" sz="1200" b="1" dirty="0"/>
              <a:t>Rozdział 5 pkt 2</a:t>
            </a:r>
          </a:p>
          <a:p>
            <a:pPr marL="0" indent="0" algn="just">
              <a:buNone/>
            </a:pPr>
            <a:endParaRPr lang="pl-PL" sz="1200" b="1" dirty="0"/>
          </a:p>
          <a:p>
            <a:pPr marL="0" indent="0" algn="just">
              <a:buNone/>
            </a:pPr>
            <a:r>
              <a:rPr lang="pl-PL" sz="1200" i="1" dirty="0"/>
              <a:t>„Poprzez naruszenie prawa należy rozumieć nie tylko naruszenie przepisów aktów prawnych, takich jak ustawy czy rozporządzenia, ale również zasad określonych w dokumentach, których obowiązek stosowania wynika z umowy o dofinansowanie projektu, decyzji o dofinansowaniu projektu lub kontraktu terytorialnego”. </a:t>
            </a:r>
          </a:p>
          <a:p>
            <a:pPr marL="0" indent="0" algn="just">
              <a:buNone/>
            </a:pPr>
            <a:endParaRPr lang="pl-PL" sz="1200" b="1" dirty="0"/>
          </a:p>
          <a:p>
            <a:pPr marL="0" indent="0" algn="just">
              <a:spcAft>
                <a:spcPts val="600"/>
              </a:spcAft>
              <a:buNone/>
            </a:pPr>
            <a:r>
              <a:rPr lang="pl-PL" sz="1200" b="1" dirty="0"/>
              <a:t>Rozdział 5 pkt 3</a:t>
            </a:r>
            <a:r>
              <a:rPr lang="pl-PL" sz="1200" dirty="0"/>
              <a:t> </a:t>
            </a:r>
          </a:p>
          <a:p>
            <a:pPr marL="0" indent="0" algn="just">
              <a:buNone/>
            </a:pPr>
            <a:r>
              <a:rPr lang="pl-PL" sz="1200" i="1" dirty="0"/>
              <a:t>„Istotnym elementem definicji nieprawidłowości jest pojęcie szkody dla budżetu UE, która może być szkodą realną (gdy nieprawidłowość ma szkodliwy wpływ na budżet UE, tj. gdy nieprawidłowość została wykryta po sfinansowaniu nieprawidłowego wydatku ze środków polityki spójności) albo tylko potencjalną (gdy nieprawidłowość może mieć szkodliwy wpływ na budżet UE). Zaistnienie szkody potencjalnej jest wystarczające, by można było stwierdzić wystąpienie nieprawidłowości. </a:t>
            </a:r>
            <a:r>
              <a:rPr lang="pl-PL" sz="1200" i="1" dirty="0">
                <a:solidFill>
                  <a:srgbClr val="FF0000"/>
                </a:solidFill>
              </a:rPr>
              <a:t>Ze szkodą potencjalną mamy do czynienia wówczas, gdy nie doszło do sfinansowania nieprawidłowego wydatku ze środków polityki spójności, lecz istniało takie ryzyko, gdyby nieprawidłowość nie została wykryta przed wypłatą tych środków”.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720794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Stwierdzenie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628800"/>
            <a:ext cx="8229600" cy="4968552"/>
          </a:xfrm>
        </p:spPr>
        <p:txBody>
          <a:bodyPr>
            <a:normAutofit/>
          </a:bodyPr>
          <a:lstStyle/>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r>
              <a:rPr lang="pl-PL" sz="1200" b="1" dirty="0"/>
              <a:t>Art. 24 ust. 1 ustawy wdrożeniowej</a:t>
            </a:r>
          </a:p>
          <a:p>
            <a:pPr marL="0" indent="0" algn="just">
              <a:buNone/>
            </a:pPr>
            <a:r>
              <a:rPr lang="pl-PL" sz="1200" dirty="0"/>
              <a:t>Stwierdzenie wystąpienia nieprawidłowości indywidualnej albo nieprawidłowości systemowej zwanych dalej nieprawidłowościami, powoduje</a:t>
            </a:r>
            <a:r>
              <a:rPr lang="pl-PL" sz="1200" b="1" dirty="0"/>
              <a:t> </a:t>
            </a:r>
            <a:r>
              <a:rPr lang="pl-PL" sz="1200" b="1" u="sng" dirty="0">
                <a:solidFill>
                  <a:srgbClr val="FF0000"/>
                </a:solidFill>
              </a:rPr>
              <a:t>powstanie obowiązku </a:t>
            </a:r>
            <a:r>
              <a:rPr lang="pl-PL" sz="1200" dirty="0"/>
              <a:t>podjęcia przez właściwą instytucję odpowiednich działań, o których mowa w ust. 9 lub 11.</a:t>
            </a:r>
          </a:p>
          <a:p>
            <a:pPr marL="0" indent="0" algn="just">
              <a:spcBef>
                <a:spcPts val="600"/>
              </a:spcBef>
              <a:spcAft>
                <a:spcPts val="600"/>
              </a:spcAft>
              <a:buNone/>
            </a:pPr>
            <a:r>
              <a:rPr lang="pl-PL" sz="1200" b="1" dirty="0"/>
              <a:t>Art. 24 ust. 9 pkt 1 ustawy wdrożeniowej</a:t>
            </a:r>
          </a:p>
          <a:p>
            <a:pPr marL="0" indent="0" algn="just">
              <a:buNone/>
            </a:pPr>
            <a:r>
              <a:rPr lang="pl-PL" sz="1200" dirty="0"/>
              <a:t>W przypadku stwierdzenia wystąpienia nieprawidłowości indywidualnej przed zatwierdzeniem wniosku o płatność - instytucja zatwierdzająca wniosek o płatność </a:t>
            </a:r>
            <a:r>
              <a:rPr lang="pl-PL" sz="1200" b="1" u="sng" dirty="0">
                <a:solidFill>
                  <a:srgbClr val="FF0000"/>
                </a:solidFill>
              </a:rPr>
              <a:t>dokonuje pomniejszenia </a:t>
            </a:r>
            <a:r>
              <a:rPr lang="pl-PL" sz="1200" dirty="0"/>
              <a:t>wartości wydatków kwalifikowalnych ujętych we wniosku o płatność złożonym przez beneficjenta o kwotę wydatków poniesionych nieprawidłowo.</a:t>
            </a:r>
          </a:p>
          <a:p>
            <a:pPr marL="0" indent="0" algn="just">
              <a:spcBef>
                <a:spcPts val="600"/>
              </a:spcBef>
              <a:spcAft>
                <a:spcPts val="600"/>
              </a:spcAft>
              <a:buNone/>
            </a:pPr>
            <a:r>
              <a:rPr lang="pl-PL" sz="1200" b="1" dirty="0"/>
              <a:t>Art. 24 ust. 9 pkt 2 ustawy wdrożeniowej</a:t>
            </a:r>
          </a:p>
          <a:p>
            <a:pPr marL="0" indent="0" algn="just">
              <a:buNone/>
            </a:pPr>
            <a:r>
              <a:rPr lang="pl-PL" sz="1200" dirty="0"/>
              <a:t>W przypadku stwierdzenia wystąpienia nieprawidłowości indywidualnej w uprzednio zatwierdzonym wniosku o płatność właściwa instytucja </a:t>
            </a:r>
            <a:r>
              <a:rPr lang="pl-PL" sz="1200" b="1" u="sng" dirty="0">
                <a:solidFill>
                  <a:srgbClr val="FF0000"/>
                </a:solidFill>
              </a:rPr>
              <a:t>nakłada korektę finansową </a:t>
            </a:r>
            <a:r>
              <a:rPr lang="pl-PL" sz="1200" dirty="0"/>
              <a:t>oraz wszczyna procedurę odzyskiwania od beneficjenta kwoty współfinansowania UE </a:t>
            </a:r>
            <a:br>
              <a:rPr lang="pl-PL" sz="1200" dirty="0"/>
            </a:br>
            <a:r>
              <a:rPr lang="pl-PL" sz="1200" dirty="0"/>
              <a:t>w wysokości odpowiadającej wartości korekty finansowej.</a:t>
            </a:r>
          </a:p>
          <a:p>
            <a:pPr marL="0" indent="0" algn="just">
              <a:buNone/>
            </a:pPr>
            <a:r>
              <a:rPr lang="pl-PL" sz="1200" b="1" dirty="0"/>
              <a:t>Art. 24 ust. 13 ustawy wdrożeniowej</a:t>
            </a:r>
          </a:p>
          <a:p>
            <a:pPr marL="0" indent="0" algn="just">
              <a:buNone/>
            </a:pPr>
            <a:r>
              <a:rPr lang="pl-PL" sz="1200" dirty="0"/>
              <a:t>Minister właściwy do spraw rozwoju regionalnego może określić, w drodze rozporządzenia, warunki obniżania wartości korekt finansowych, o których mowa w ust. 5, oraz wartości wydatków poniesionych nieprawidłowo, stanowiących pomniejszenie, o którym mowa w ust. 9 pkt 1, a także ich stawki procentowe, mając na względzie charakter i wagę nieprawidłowości, ich skutki finansowe, a także stanowisko komisji Europejskiej, o którym mowa w ust. 6.</a:t>
            </a:r>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002198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TARYFIKATOR</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844824"/>
            <a:ext cx="8229600" cy="4608512"/>
          </a:xfrm>
        </p:spPr>
        <p:txBody>
          <a:bodyPr>
            <a:normAutofit lnSpcReduction="10000"/>
          </a:bodyPr>
          <a:lstStyle/>
          <a:p>
            <a:pPr lvl="0" algn="just">
              <a:lnSpc>
                <a:spcPct val="90000"/>
              </a:lnSpc>
              <a:spcBef>
                <a:spcPts val="1800"/>
              </a:spcBef>
              <a:buClr>
                <a:srgbClr val="D15A3E"/>
              </a:buClr>
              <a:buSzPct val="100000"/>
              <a:buFont typeface="Wingdings" panose="05000000000000000000" pitchFamily="2" charset="2"/>
              <a:buChar char="Ø"/>
            </a:pPr>
            <a:r>
              <a:rPr lang="pl-PL" sz="1400" b="1" dirty="0"/>
              <a:t>Rozporządzenie Ministra Rozwoju z dnia 29 stycznia 2016 r. w sprawie warunków obniżania wartości korekt finansowych oraz wydatków poniesionych nieprawidłowo związanych z udzielaniem zamówień (Dz. U. z 2016 r., poz. 200)</a:t>
            </a:r>
          </a:p>
          <a:p>
            <a:pPr lvl="0" algn="just">
              <a:lnSpc>
                <a:spcPct val="90000"/>
              </a:lnSpc>
              <a:spcBef>
                <a:spcPts val="1800"/>
              </a:spcBef>
              <a:buClr>
                <a:srgbClr val="D15A3E"/>
              </a:buClr>
              <a:buSzPct val="100000"/>
              <a:buFont typeface="Wingdings" panose="05000000000000000000" pitchFamily="2" charset="2"/>
              <a:buChar char="Ø"/>
            </a:pPr>
            <a:r>
              <a:rPr lang="pl-PL" sz="1400" b="1" dirty="0"/>
              <a:t>Rozporządzenie Ministra Rozwoju i Finansów z dnia 22 lutego 2017 r. zmieniające rozporządzenie w sprawie warunków obniżania wartości korekt finansowych oraz wydatków poniesionych nieprawidłowo związanych z udzielaniem zamówień (Dz. U. z 2017 r., poz. 615).</a:t>
            </a:r>
            <a:endParaRPr lang="pl-PL" sz="1300" b="1" dirty="0">
              <a:solidFill>
                <a:srgbClr val="2D2E2D"/>
              </a:solidFill>
            </a:endParaRPr>
          </a:p>
          <a:p>
            <a:pPr marL="0" indent="0" algn="just">
              <a:lnSpc>
                <a:spcPct val="90000"/>
              </a:lnSpc>
              <a:spcBef>
                <a:spcPts val="600"/>
              </a:spcBef>
              <a:spcAft>
                <a:spcPts val="600"/>
              </a:spcAft>
              <a:buClr>
                <a:srgbClr val="D15A3E"/>
              </a:buClr>
              <a:buSzPct val="100000"/>
              <a:buNone/>
            </a:pPr>
            <a:r>
              <a:rPr lang="pl-PL" sz="1300" b="1" dirty="0">
                <a:solidFill>
                  <a:srgbClr val="2D2E2D"/>
                </a:solidFill>
              </a:rPr>
              <a:t>§ 1</a:t>
            </a:r>
            <a:r>
              <a:rPr lang="pl-PL" sz="1200" b="1" dirty="0">
                <a:solidFill>
                  <a:srgbClr val="2D2E2D"/>
                </a:solidFill>
              </a:rPr>
              <a:t>. </a:t>
            </a:r>
            <a:r>
              <a:rPr lang="pl-PL" sz="1200" dirty="0">
                <a:solidFill>
                  <a:srgbClr val="2D2E2D"/>
                </a:solidFill>
              </a:rPr>
              <a:t>Rozporządzenie określa:</a:t>
            </a:r>
          </a:p>
          <a:p>
            <a:pPr marL="0" lvl="0" indent="0">
              <a:lnSpc>
                <a:spcPct val="90000"/>
              </a:lnSpc>
              <a:spcBef>
                <a:spcPts val="600"/>
              </a:spcBef>
              <a:spcAft>
                <a:spcPts val="600"/>
              </a:spcAft>
              <a:buClr>
                <a:srgbClr val="D15A3E"/>
              </a:buClr>
              <a:buSzPct val="100000"/>
              <a:buNone/>
            </a:pPr>
            <a:r>
              <a:rPr lang="pl-PL" sz="1200" dirty="0">
                <a:solidFill>
                  <a:srgbClr val="2D2E2D"/>
                </a:solidFill>
              </a:rPr>
              <a:t>1) warunki obniżania wartości:</a:t>
            </a:r>
          </a:p>
          <a:p>
            <a:pPr marL="0" lvl="0" indent="0">
              <a:lnSpc>
                <a:spcPct val="90000"/>
              </a:lnSpc>
              <a:spcBef>
                <a:spcPts val="600"/>
              </a:spcBef>
              <a:spcAft>
                <a:spcPts val="600"/>
              </a:spcAft>
              <a:buClr>
                <a:srgbClr val="D15A3E"/>
              </a:buClr>
              <a:buSzPct val="100000"/>
              <a:buNone/>
            </a:pPr>
            <a:r>
              <a:rPr lang="pl-PL" sz="1200" dirty="0">
                <a:solidFill>
                  <a:srgbClr val="2D2E2D"/>
                </a:solidFill>
              </a:rPr>
              <a:t>a) korekt finansowych, o których mowa w art. 24 ust. 5 ustawy z dnia 11 lipca 2014 r. o zasadach realizacji programów w zakresie polityki spójności finansowanych w perspektywie finansowej 2014–2020,</a:t>
            </a:r>
          </a:p>
          <a:p>
            <a:pPr marL="0" lvl="0" indent="0">
              <a:lnSpc>
                <a:spcPct val="90000"/>
              </a:lnSpc>
              <a:spcBef>
                <a:spcPts val="600"/>
              </a:spcBef>
              <a:spcAft>
                <a:spcPts val="600"/>
              </a:spcAft>
              <a:buClr>
                <a:srgbClr val="D15A3E"/>
              </a:buClr>
              <a:buSzPct val="100000"/>
              <a:buNone/>
            </a:pPr>
            <a:r>
              <a:rPr lang="pl-PL" sz="1200" dirty="0">
                <a:solidFill>
                  <a:srgbClr val="2D2E2D"/>
                </a:solidFill>
              </a:rPr>
              <a:t>b) wydatków poniesionych nieprawidłowo, stanowiących pomniejszenie, o którym mowa w art. 24 ust. 9 pkt 1 ustawy z dnia 11 lipca 2014 r. o zasadach realizacji programów w zakresie polityki spójności finansowanych w perspektywie finansowej 2014–2020, zwanych dalej „pomniejszeniem”,</a:t>
            </a:r>
          </a:p>
          <a:p>
            <a:pPr marL="0" lvl="0" indent="0">
              <a:lnSpc>
                <a:spcPct val="90000"/>
              </a:lnSpc>
              <a:spcBef>
                <a:spcPts val="600"/>
              </a:spcBef>
              <a:spcAft>
                <a:spcPts val="600"/>
              </a:spcAft>
              <a:buClr>
                <a:srgbClr val="D15A3E"/>
              </a:buClr>
              <a:buSzPct val="100000"/>
              <a:buNone/>
            </a:pPr>
            <a:r>
              <a:rPr lang="pl-PL" sz="1200" dirty="0">
                <a:solidFill>
                  <a:srgbClr val="2D2E2D"/>
                </a:solidFill>
              </a:rPr>
              <a:t>2) stawki procentowe stosowane przy obniżaniu wartości korekt finansowych i pomniejszeń, zwane dalej „stawkami procentowymi”</a:t>
            </a:r>
          </a:p>
          <a:p>
            <a:pPr marL="0" lvl="0" indent="0" algn="just">
              <a:lnSpc>
                <a:spcPct val="90000"/>
              </a:lnSpc>
              <a:spcBef>
                <a:spcPts val="600"/>
              </a:spcBef>
              <a:spcAft>
                <a:spcPts val="600"/>
              </a:spcAft>
              <a:buClr>
                <a:srgbClr val="D15A3E"/>
              </a:buClr>
              <a:buSzPct val="100000"/>
              <a:buNone/>
            </a:pPr>
            <a:r>
              <a:rPr lang="pl-PL" sz="1200" dirty="0">
                <a:solidFill>
                  <a:srgbClr val="2D2E2D"/>
                </a:solidFill>
              </a:rPr>
              <a:t>- związane z udzielaniem zamówień realizowanych ze środków publicznych w ramach projektów objętych współfinansowaniem w zakresie polityki spójności w perspektywie finansowej 2014–2020 zgodnie z warunkami wynikającymi z ustawy z dnia 29 stycznia 2004 r. – Prawo zamówień publicznych (Dz. U. z 2015 r. poz. 2164) albo z ustawy z dnia 21 października 2016 r. o umowie koncesji na roboty budowlane i usługi (Dz. U. poz. 1920) albo z umowy o dofinansowanie projektu, albo z decyzji o dofinansowaniu projektu, zwanych dalej „zamówieniami”.</a:t>
            </a:r>
          </a:p>
          <a:p>
            <a:pPr marL="0" indent="0" algn="just">
              <a:lnSpc>
                <a:spcPct val="90000"/>
              </a:lnSpc>
              <a:spcBef>
                <a:spcPts val="1800"/>
              </a:spcBef>
              <a:buClr>
                <a:srgbClr val="D15A3E"/>
              </a:buClr>
              <a:buSzPct val="100000"/>
              <a:buNone/>
            </a:pPr>
            <a:endParaRPr lang="pl-PL" sz="1200" dirty="0">
              <a:solidFill>
                <a:srgbClr val="2D2E2D"/>
              </a:solidFill>
            </a:endParaRPr>
          </a:p>
          <a:p>
            <a:pPr marL="0" lvl="0" indent="0" algn="just">
              <a:lnSpc>
                <a:spcPct val="90000"/>
              </a:lnSpc>
              <a:spcBef>
                <a:spcPts val="1800"/>
              </a:spcBef>
              <a:buClr>
                <a:srgbClr val="D15A3E"/>
              </a:buClr>
              <a:buSzPct val="100000"/>
              <a:buNone/>
            </a:pPr>
            <a:endParaRPr lang="pl-PL" sz="1200" b="1" dirty="0"/>
          </a:p>
          <a:p>
            <a:pPr lvl="0" algn="just">
              <a:lnSpc>
                <a:spcPct val="90000"/>
              </a:lnSpc>
              <a:spcBef>
                <a:spcPts val="1800"/>
              </a:spcBef>
              <a:buClr>
                <a:srgbClr val="D15A3E"/>
              </a:buClr>
              <a:buSzPct val="100000"/>
              <a:buFont typeface="Wingdings" panose="05000000000000000000" pitchFamily="2" charset="2"/>
              <a:buChar char="v"/>
            </a:pPr>
            <a:endParaRPr lang="pl-PL" sz="1200" b="1" dirty="0"/>
          </a:p>
          <a:p>
            <a:pPr algn="just">
              <a:buFont typeface="Wingdings" panose="05000000000000000000" pitchFamily="2" charset="2"/>
              <a:buChar char="v"/>
            </a:pPr>
            <a:endParaRPr lang="pl-PL" sz="1200" dirty="0">
              <a:latin typeface="Calibri" panose="020F0502020204030204" pitchFamily="34" charset="0"/>
            </a:endParaRP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795038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TARYFIKATOR</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844824"/>
            <a:ext cx="8229600" cy="4608512"/>
          </a:xfrm>
        </p:spPr>
        <p:txBody>
          <a:bodyPr>
            <a:normAutofit/>
          </a:bodyPr>
          <a:lstStyle/>
          <a:p>
            <a:pPr marL="0" indent="0" algn="just">
              <a:lnSpc>
                <a:spcPct val="90000"/>
              </a:lnSpc>
              <a:spcBef>
                <a:spcPts val="600"/>
              </a:spcBef>
              <a:spcAft>
                <a:spcPts val="600"/>
              </a:spcAft>
              <a:buClr>
                <a:srgbClr val="D15A3E"/>
              </a:buClr>
              <a:buSzPct val="100000"/>
              <a:buNone/>
            </a:pPr>
            <a:endParaRPr lang="pl-PL" sz="1300" b="1" dirty="0">
              <a:solidFill>
                <a:srgbClr val="2D2E2D"/>
              </a:solidFill>
            </a:endParaRPr>
          </a:p>
          <a:p>
            <a:pPr marL="0" indent="0" algn="just">
              <a:lnSpc>
                <a:spcPct val="90000"/>
              </a:lnSpc>
              <a:spcBef>
                <a:spcPts val="600"/>
              </a:spcBef>
              <a:spcAft>
                <a:spcPts val="600"/>
              </a:spcAft>
              <a:buClr>
                <a:srgbClr val="D15A3E"/>
              </a:buClr>
              <a:buSzPct val="100000"/>
              <a:buNone/>
            </a:pPr>
            <a:r>
              <a:rPr lang="pl-PL" sz="1300" b="1" dirty="0">
                <a:solidFill>
                  <a:srgbClr val="2D2E2D"/>
                </a:solidFill>
              </a:rPr>
              <a:t>§ 2</a:t>
            </a:r>
            <a:r>
              <a:rPr lang="pl-PL" sz="1200" b="1" dirty="0">
                <a:solidFill>
                  <a:srgbClr val="2D2E2D"/>
                </a:solidFill>
              </a:rPr>
              <a:t>. </a:t>
            </a:r>
            <a:r>
              <a:rPr lang="pl-PL" sz="1200" b="1" i="1" dirty="0">
                <a:solidFill>
                  <a:srgbClr val="2D2E2D"/>
                </a:solidFill>
              </a:rPr>
              <a:t>Rozporządzenia </a:t>
            </a:r>
          </a:p>
          <a:p>
            <a:pPr marL="228600" indent="-228600" algn="just">
              <a:lnSpc>
                <a:spcPct val="90000"/>
              </a:lnSpc>
              <a:spcBef>
                <a:spcPts val="600"/>
              </a:spcBef>
              <a:spcAft>
                <a:spcPts val="600"/>
              </a:spcAft>
              <a:buClr>
                <a:srgbClr val="D15A3E"/>
              </a:buClr>
              <a:buSzPct val="100000"/>
              <a:buAutoNum type="arabicPeriod"/>
            </a:pPr>
            <a:r>
              <a:rPr lang="pl-PL" sz="1200" dirty="0">
                <a:solidFill>
                  <a:srgbClr val="2D2E2D"/>
                </a:solidFill>
              </a:rPr>
              <a:t>Wartość korekty finansowej związanej z nieprawidłowością indywidualną stwierdzoną w danym zamówieniu </a:t>
            </a:r>
            <a:r>
              <a:rPr lang="pl-PL" sz="1200" dirty="0">
                <a:solidFill>
                  <a:srgbClr val="FF0000"/>
                </a:solidFill>
              </a:rPr>
              <a:t>jest równa wartości wydatków objętych współfinansowaniem UE poniesionych w ramach tego zamówienia.</a:t>
            </a:r>
          </a:p>
          <a:p>
            <a:pPr marL="228600" indent="-228600" algn="just">
              <a:lnSpc>
                <a:spcPct val="90000"/>
              </a:lnSpc>
              <a:spcBef>
                <a:spcPts val="600"/>
              </a:spcBef>
              <a:spcAft>
                <a:spcPts val="600"/>
              </a:spcAft>
              <a:buClr>
                <a:srgbClr val="D15A3E"/>
              </a:buClr>
              <a:buSzPct val="100000"/>
              <a:buAutoNum type="arabicPeriod"/>
            </a:pPr>
            <a:r>
              <a:rPr lang="pl-PL" sz="1200" dirty="0">
                <a:solidFill>
                  <a:srgbClr val="2D2E2D"/>
                </a:solidFill>
              </a:rPr>
              <a:t>Wartość pomniejszenia związanego związanej z nieprawidłowością indywidualną stwierdzoną w danym zamówieniu </a:t>
            </a:r>
            <a:r>
              <a:rPr lang="pl-PL" sz="1200" dirty="0">
                <a:solidFill>
                  <a:srgbClr val="FF0000"/>
                </a:solidFill>
              </a:rPr>
              <a:t>jest równa kwocie wydatków kwalifikowalnych poniesionych w ramach tego zamówienia.</a:t>
            </a:r>
          </a:p>
          <a:p>
            <a:pPr marL="0" indent="0" algn="just">
              <a:lnSpc>
                <a:spcPct val="90000"/>
              </a:lnSpc>
              <a:spcBef>
                <a:spcPts val="600"/>
              </a:spcBef>
              <a:spcAft>
                <a:spcPts val="600"/>
              </a:spcAft>
              <a:buClr>
                <a:srgbClr val="D15A3E"/>
              </a:buClr>
              <a:buSzPct val="100000"/>
              <a:buNone/>
            </a:pPr>
            <a:r>
              <a:rPr lang="pl-PL" sz="1300" b="1" dirty="0">
                <a:solidFill>
                  <a:srgbClr val="2D2E2D"/>
                </a:solidFill>
              </a:rPr>
              <a:t>§ 3</a:t>
            </a:r>
            <a:r>
              <a:rPr lang="pl-PL" sz="1200" b="1" dirty="0">
                <a:solidFill>
                  <a:srgbClr val="2D2E2D"/>
                </a:solidFill>
              </a:rPr>
              <a:t>. </a:t>
            </a:r>
            <a:r>
              <a:rPr lang="pl-PL" sz="1200" b="1" i="1" dirty="0">
                <a:solidFill>
                  <a:srgbClr val="2D2E2D"/>
                </a:solidFill>
              </a:rPr>
              <a:t>Rozporządzenia </a:t>
            </a:r>
          </a:p>
          <a:p>
            <a:pPr marL="0" indent="0" algn="just">
              <a:lnSpc>
                <a:spcPct val="90000"/>
              </a:lnSpc>
              <a:spcBef>
                <a:spcPts val="600"/>
              </a:spcBef>
              <a:spcAft>
                <a:spcPts val="600"/>
              </a:spcAft>
              <a:buClr>
                <a:srgbClr val="D15A3E"/>
              </a:buClr>
              <a:buSzPct val="100000"/>
              <a:buNone/>
            </a:pPr>
            <a:r>
              <a:rPr lang="pl-PL" sz="1200" dirty="0"/>
              <a:t>Wartość korekty finansowej lub pomniejszenia może zostać obniżona, jeżeli anulowanie całości współfinansowania UE lub całości wydatków kwalifikowalnych poniesionych w ramach zamówienia jest niewspółmierne do charakteru i wagi nieprawidłowości indywidualnej.</a:t>
            </a:r>
          </a:p>
          <a:p>
            <a:pPr marL="0" indent="0" algn="just">
              <a:lnSpc>
                <a:spcPct val="90000"/>
              </a:lnSpc>
              <a:spcBef>
                <a:spcPts val="600"/>
              </a:spcBef>
              <a:spcAft>
                <a:spcPts val="600"/>
              </a:spcAft>
              <a:buClr>
                <a:srgbClr val="D15A3E"/>
              </a:buClr>
              <a:buSzPct val="100000"/>
              <a:buNone/>
            </a:pPr>
            <a:r>
              <a:rPr lang="pl-PL" sz="1200" dirty="0"/>
              <a:t>W przypadku gdy skutki finansowe stwierdzonej nieprawidłowości </a:t>
            </a:r>
            <a:r>
              <a:rPr lang="pl-PL" sz="1200" u="sng" dirty="0">
                <a:solidFill>
                  <a:srgbClr val="FF0000"/>
                </a:solidFill>
              </a:rPr>
              <a:t>są pośrednie, rozproszone, trudne do oszacowania lub gdy nieprawidłowość indywidualna mogłaby zniechęcić potencjalnych wykonawców do złożenia oferty</a:t>
            </a:r>
            <a:r>
              <a:rPr lang="pl-PL" sz="1200" dirty="0"/>
              <a:t>, wartość pomniejszenia może zostać obniżona, zgodnie ze wzorem określonym w § 5 ust. 1 pkt 2 ww. </a:t>
            </a:r>
            <a:r>
              <a:rPr lang="pl-PL" sz="1200" i="1" dirty="0"/>
              <a:t>Rozporządzenia</a:t>
            </a:r>
            <a:r>
              <a:rPr lang="pl-PL" sz="1200" dirty="0"/>
              <a:t> z uwzględnieniem odpowiedniej stawki procentowej stosowanej przy obniżeniu wartości pomniejszeń dla poszczególnych kategorii nieprawidłowości.</a:t>
            </a:r>
            <a:endParaRPr lang="pl-PL" sz="1200" dirty="0">
              <a:solidFill>
                <a:srgbClr val="2D2E2D"/>
              </a:solidFill>
            </a:endParaRPr>
          </a:p>
          <a:p>
            <a:pPr marL="0" lvl="0" indent="0" algn="just">
              <a:lnSpc>
                <a:spcPct val="90000"/>
              </a:lnSpc>
              <a:spcBef>
                <a:spcPts val="1800"/>
              </a:spcBef>
              <a:buClr>
                <a:srgbClr val="D15A3E"/>
              </a:buClr>
              <a:buSzPct val="100000"/>
              <a:buNone/>
            </a:pPr>
            <a:endParaRPr lang="pl-PL" sz="1200" b="1" dirty="0"/>
          </a:p>
          <a:p>
            <a:pPr lvl="0" algn="just">
              <a:lnSpc>
                <a:spcPct val="90000"/>
              </a:lnSpc>
              <a:spcBef>
                <a:spcPts val="1800"/>
              </a:spcBef>
              <a:buClr>
                <a:srgbClr val="D15A3E"/>
              </a:buClr>
              <a:buSzPct val="100000"/>
              <a:buFont typeface="Wingdings" panose="05000000000000000000" pitchFamily="2" charset="2"/>
              <a:buChar char="v"/>
            </a:pPr>
            <a:endParaRPr lang="pl-PL" sz="1200" b="1" dirty="0"/>
          </a:p>
          <a:p>
            <a:pPr algn="just">
              <a:buFont typeface="Wingdings" panose="05000000000000000000" pitchFamily="2" charset="2"/>
              <a:buChar char="v"/>
            </a:pPr>
            <a:endParaRPr lang="pl-PL" sz="1200" dirty="0">
              <a:latin typeface="Calibri" panose="020F0502020204030204" pitchFamily="34" charset="0"/>
            </a:endParaRP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261710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2019</TotalTime>
  <Words>9160</Words>
  <Application>Microsoft Office PowerPoint</Application>
  <PresentationFormat>Pokaz na ekranie (4:3)</PresentationFormat>
  <Paragraphs>603</Paragraphs>
  <Slides>52</Slides>
  <Notes>52</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52</vt:i4>
      </vt:variant>
    </vt:vector>
  </HeadingPairs>
  <TitlesOfParts>
    <vt:vector size="56" baseType="lpstr">
      <vt:lpstr>Arial</vt:lpstr>
      <vt:lpstr>Calibri</vt:lpstr>
      <vt:lpstr>Wingdings</vt:lpstr>
      <vt:lpstr>Motyw pakietu Office</vt:lpstr>
      <vt:lpstr>  „Zarys procedury PZP w kontekście możliwości wystąpienia nieprawidłowości indywidualnej skutkującej pomniejszeniem wydatków kwalifikowalnych  w projektach RPO WD 2014-2020”</vt:lpstr>
      <vt:lpstr>Prezentacja programu PowerPoint</vt:lpstr>
      <vt:lpstr>Nieprawidłowość indywidualna</vt:lpstr>
      <vt:lpstr>Szkoda jako element nieprawidłowości indywidualnej</vt:lpstr>
      <vt:lpstr>Szkoda jako element nieprawidłowości indywidualnej</vt:lpstr>
      <vt:lpstr>Szkoda jako element nieprawidłowości indywidualnej</vt:lpstr>
      <vt:lpstr>Stwierdzenie nieprawidłowości indywidualnej</vt:lpstr>
      <vt:lpstr>TARYFIKATOR</vt:lpstr>
      <vt:lpstr>TARYFIKATOR</vt:lpstr>
      <vt:lpstr>Zasady udzielania zamówień publicznych</vt:lpstr>
      <vt:lpstr>Zasady udzielania zamówień publicznych</vt:lpstr>
      <vt:lpstr>Zasady udzielania zamówień publicznych</vt:lpstr>
      <vt:lpstr>Przygotowanie postępowania</vt:lpstr>
      <vt:lpstr>Przygotowanie postępowania</vt:lpstr>
      <vt:lpstr>Przygotowanie postępowania</vt:lpstr>
      <vt:lpstr>Przygotowanie postępowania</vt:lpstr>
      <vt:lpstr>Przygotowanie postępowania</vt:lpstr>
      <vt:lpstr>Przygotowanie postępowania - USTALENIE WARTOŚCI ZAMÓWIENIA  </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Postępowanie o udzielenie zamówienia</vt:lpstr>
      <vt:lpstr>Postępowanie o udzielenie zamówienia</vt:lpstr>
      <vt:lpstr>Postępowanie o udzielenie zamówienia</vt:lpstr>
      <vt:lpstr>Postępowanie o udzielenie zamówienia</vt:lpstr>
      <vt:lpstr>Postępowanie</vt:lpstr>
      <vt:lpstr>Postępowanie</vt:lpstr>
      <vt:lpstr>Postępowanie</vt:lpstr>
      <vt:lpstr>Postępowanie</vt:lpstr>
      <vt:lpstr>Postępowanie</vt:lpstr>
      <vt:lpstr>Postępowanie</vt:lpstr>
      <vt:lpstr>Postępowanie</vt:lpstr>
      <vt:lpstr>Postępowanie</vt:lpstr>
      <vt:lpstr>Ocena braku podstaw wykluczenia i spełniania warunków udziału w postępowaniu</vt:lpstr>
      <vt:lpstr>Postępowanie</vt:lpstr>
      <vt:lpstr>Ocena braku podstaw wykluczenia i spełniania warunków udziału w postępowaniu</vt:lpstr>
      <vt:lpstr>Ocena braku podstaw wykluczenia i spełniania warunków udziału w postępowaniu</vt:lpstr>
      <vt:lpstr>Kryteria oceny ofert [poz. 12, poz. 13 Taryfikatora]</vt:lpstr>
      <vt:lpstr>Kryteria oceny ofert</vt:lpstr>
      <vt:lpstr>Kryteria oceny ofert</vt:lpstr>
      <vt:lpstr>Zmiana umowy [poz. 28, poz. 29, poz. 30 Taryfikatora]</vt:lpstr>
      <vt:lpstr>Zmiana umowy</vt:lpstr>
      <vt:lpstr>  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Marek Aleksandrowicz</cp:lastModifiedBy>
  <cp:revision>519</cp:revision>
  <cp:lastPrinted>2017-10-06T12:57:33Z</cp:lastPrinted>
  <dcterms:created xsi:type="dcterms:W3CDTF">2015-04-22T07:48:15Z</dcterms:created>
  <dcterms:modified xsi:type="dcterms:W3CDTF">2017-10-09T12:25:29Z</dcterms:modified>
</cp:coreProperties>
</file>