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t>2017-09-21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Najczęściej </a:t>
            </a:r>
            <a:r>
              <a:rPr lang="pl-PL" b="1" dirty="0"/>
              <a:t>popełniane błędy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w zamówieniach publicznych,</a:t>
            </a:r>
            <a:br>
              <a:rPr lang="pl-PL" b="1" dirty="0" smtClean="0"/>
            </a:br>
            <a:r>
              <a:rPr lang="pl-PL" b="1" dirty="0" smtClean="0"/>
              <a:t>w </a:t>
            </a:r>
            <a:r>
              <a:rPr lang="pl-PL" b="1" dirty="0"/>
              <a:t>odniesieniu do </a:t>
            </a:r>
            <a:r>
              <a:rPr lang="pl-PL" b="1" dirty="0" smtClean="0"/>
              <a:t>ustawy</a:t>
            </a:r>
            <a:br>
              <a:rPr lang="pl-PL" b="1" dirty="0" smtClean="0"/>
            </a:br>
            <a:r>
              <a:rPr lang="pl-PL" b="1" dirty="0" smtClean="0"/>
              <a:t>Prawo zamówień publicznych </a:t>
            </a:r>
            <a:r>
              <a:rPr lang="pl-PL" b="1" dirty="0"/>
              <a:t>– projekty EFS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0648"/>
            <a:ext cx="4680520" cy="46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endParaRPr lang="pl-PL" u="sng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sz="4000" b="1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Nieprawidłowości skutkujące nałożeniem korekt </a:t>
            </a:r>
            <a:r>
              <a:rPr lang="pl-PL" sz="40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finansowych </a:t>
            </a:r>
            <a:endParaRPr lang="pl-PL" sz="4000" b="1" u="sng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pl-PL" sz="2900" b="1" u="sng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zgodnie </a:t>
            </a:r>
            <a:r>
              <a:rPr lang="pl-PL" b="1" dirty="0">
                <a:latin typeface="Calibri" panose="020F0502020204030204" pitchFamily="34" charset="0"/>
                <a:ea typeface="Times New Roman" panose="02020603050405020304" pitchFamily="18" charset="0"/>
              </a:rPr>
              <a:t>z </a:t>
            </a:r>
            <a:endParaRPr lang="pl-PL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pl-PL" sz="2900" b="1" u="sng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b="1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Rozporządzeniem Ministra Rozwoju i</a:t>
            </a:r>
            <a:r>
              <a:rPr lang="pl-PL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pl-PL" b="1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Finansów</a:t>
            </a:r>
            <a:endParaRPr lang="pl-PL" b="1" i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z dnia 22 lutego 2017 r.</a:t>
            </a:r>
          </a:p>
          <a:p>
            <a:pPr marL="0" lvl="0" indent="0" algn="ctr">
              <a:buNone/>
            </a:pPr>
            <a:r>
              <a:rPr lang="pl-PL" b="1" i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 </a:t>
            </a:r>
            <a:r>
              <a:rPr lang="pl-PL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sprawie warunków obniżania wartości korekt finansowych</a:t>
            </a:r>
          </a:p>
          <a:p>
            <a:pPr marL="0" lvl="0" indent="0" algn="ctr">
              <a:buNone/>
            </a:pPr>
            <a:r>
              <a:rPr lang="pl-PL" b="1" i="1" dirty="0">
                <a:latin typeface="Calibri" panose="020F0502020204030204" pitchFamily="34" charset="0"/>
                <a:ea typeface="Times New Roman" panose="02020603050405020304" pitchFamily="18" charset="0"/>
              </a:rPr>
              <a:t>oraz wydatków poniesionych nieprawidłowo związanych z udzielaniem zamówień</a:t>
            </a:r>
            <a:endParaRPr lang="pl-PL" b="1" i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pl-PL" sz="2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0648"/>
            <a:ext cx="4355976" cy="43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pl-PL" u="sng" dirty="0">
                <a:latin typeface="Calibri" panose="020F0502020204030204" pitchFamily="34" charset="0"/>
                <a:ea typeface="Times New Roman" panose="02020603050405020304" pitchFamily="18" charset="0"/>
              </a:rPr>
              <a:t>Zamawiający zastosował kryterium ceny jako jedyne kryterium oceny ofert, nie określając w SIWZ standardów jakościowych odnoszących się do wszystkich istotnych cech przedmiotu </a:t>
            </a:r>
            <a:r>
              <a:rPr lang="pl-PL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zamówienia</a:t>
            </a:r>
            <a:r>
              <a:rPr lang="pl-PL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</a:p>
          <a:p>
            <a:pPr marL="0" lvl="0" indent="0" algn="just">
              <a:buNone/>
            </a:pPr>
            <a:endParaRPr lang="pl-PL" sz="26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sz="2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co jest niezgodne</a:t>
            </a:r>
            <a:r>
              <a:rPr lang="pl-PL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przepisem </a:t>
            </a:r>
            <a:r>
              <a:rPr lang="pl-PL" sz="2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91 ust. 2a </a:t>
            </a:r>
            <a:r>
              <a:rPr lang="pl-PL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ustawy </a:t>
            </a:r>
            <a:r>
              <a:rPr lang="pl-PL" sz="2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Pzp</a:t>
            </a:r>
            <a:r>
              <a:rPr lang="pl-PL" sz="2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lvl="0" indent="0" algn="just">
              <a:buNone/>
            </a:pPr>
            <a:endParaRPr lang="pl-PL" sz="26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sz="2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Zamawiający (…) </a:t>
            </a:r>
            <a:r>
              <a:rPr lang="pl-PL" sz="2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kryterium ceny mogą zastosować jako jedyne kryterium oceny ofert lub kryterium o wadze przekraczającej 60%, jeżeli określą w opisie przedmiotu zamówienia standardy jakościowe odnoszące się do wszystkich istotnych cech przedmiotu zamówienia oraz wykażą w załączniku do protokołu w jaki sposób zostały uwzględnione w opisie przedmiotu zamówienia koszty cyklu życia, z wyjątkiem art. 72 ust. 2 i art. 80 ust. 3.</a:t>
            </a:r>
            <a:endParaRPr lang="pl-PL" sz="26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0648"/>
            <a:ext cx="4355976" cy="43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8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u="sng" dirty="0"/>
              <a:t>Zamawiający w opisie przedmiotu zamówienia sformułował </a:t>
            </a:r>
            <a:r>
              <a:rPr lang="pl-PL" u="sng" dirty="0" smtClean="0"/>
              <a:t>warunki </a:t>
            </a:r>
            <a:r>
              <a:rPr lang="pl-PL" u="sng" dirty="0"/>
              <a:t>udziału w postępowaniu w sposób ograniczający dostęp do zamówienia wykonawcom zdolnym do jego </a:t>
            </a:r>
            <a:r>
              <a:rPr lang="pl-PL" u="sng" dirty="0" smtClean="0"/>
              <a:t>realizacji</a:t>
            </a:r>
            <a:r>
              <a:rPr lang="pl-PL" dirty="0" smtClean="0"/>
              <a:t>,</a:t>
            </a:r>
          </a:p>
          <a:p>
            <a:pPr marL="0" indent="0" algn="ctr">
              <a:buNone/>
            </a:pPr>
            <a:endParaRPr lang="pl-PL" sz="2800" dirty="0" smtClean="0"/>
          </a:p>
          <a:p>
            <a:pPr marL="0" indent="0">
              <a:buNone/>
            </a:pP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 jest niezgodne</a:t>
            </a:r>
            <a:r>
              <a:rPr lang="pl-PL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 przepisem </a:t>
            </a:r>
            <a:r>
              <a:rPr lang="pl-PL" sz="2400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29 ust.2 w zw. z art. 7 ust. </a:t>
            </a:r>
            <a:r>
              <a:rPr lang="pl-PL" sz="2400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ustawy </a:t>
            </a:r>
            <a:r>
              <a:rPr lang="pl-PL" sz="2400" dirty="0" err="1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Pzp</a:t>
            </a:r>
            <a:r>
              <a:rPr lang="pl-PL" sz="2400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l-PL" sz="22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600" u="sng" dirty="0" smtClean="0"/>
              <a:t>art</a:t>
            </a:r>
            <a:r>
              <a:rPr lang="pl-PL" sz="2600" u="sng" dirty="0"/>
              <a:t>. 29 ust. 2 </a:t>
            </a:r>
            <a:r>
              <a:rPr lang="pl-PL" sz="2600" i="1" dirty="0" smtClean="0"/>
              <a:t>Przedmiotu </a:t>
            </a:r>
            <a:r>
              <a:rPr lang="pl-PL" sz="2600" i="1" dirty="0"/>
              <a:t>zamówienia nie można opisywać w sposób, który mógłby utrudniać uczciwą </a:t>
            </a:r>
            <a:r>
              <a:rPr lang="pl-PL" sz="2600" i="1" dirty="0" smtClean="0"/>
              <a:t>konkurencję.</a:t>
            </a:r>
          </a:p>
          <a:p>
            <a:pPr marL="0" indent="0">
              <a:buNone/>
            </a:pPr>
            <a:endParaRPr lang="pl-PL" sz="2100" i="1" dirty="0" smtClean="0"/>
          </a:p>
          <a:p>
            <a:pPr marL="0" indent="0">
              <a:buNone/>
            </a:pPr>
            <a:r>
              <a:rPr lang="pl-PL" sz="2600" u="sng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art. 7 ust. 1 </a:t>
            </a:r>
            <a:r>
              <a:rPr lang="pl-PL" sz="2600" i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Zamawiający przygotowuje i przeprowadza postępowanie o udzielenie zamówienia w sposób zapewniający zachowanie uczciwej konkurencji i równe traktowanie wykonawców oraz zgodnie z zasadami proporcjonalności i przejrzystości.</a:t>
            </a:r>
            <a:endParaRPr lang="pl-PL" sz="2600" i="1" dirty="0" smtClean="0"/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0648"/>
            <a:ext cx="4355976" cy="43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71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pl-PL" sz="3100" b="1" u="sng" dirty="0" smtClean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endParaRPr lang="pl-PL" sz="3100" b="1" u="sng" dirty="0">
              <a:solidFill>
                <a:prstClr val="black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pl-PL" sz="31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Nieprawidłowości nieskutkujące </a:t>
            </a:r>
            <a:r>
              <a:rPr lang="pl-PL" sz="3100" b="1" u="sng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nałożeniem korekt finansowych 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0648"/>
            <a:ext cx="4355976" cy="43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4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u="sng" dirty="0" smtClean="0"/>
          </a:p>
          <a:p>
            <a:pPr marL="0" indent="0" algn="ctr">
              <a:buNone/>
            </a:pPr>
            <a:r>
              <a:rPr lang="pl-PL" u="sng" dirty="0" smtClean="0"/>
              <a:t>Zamawiający nie zastosował aspektów </a:t>
            </a:r>
            <a:r>
              <a:rPr lang="pl-PL" u="sng" dirty="0"/>
              <a:t>społecznych w postępowaniu o udzielenie zamówienia</a:t>
            </a:r>
            <a:r>
              <a:rPr lang="pl-PL" u="sng" dirty="0" smtClean="0"/>
              <a:t>.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sz="2400" dirty="0" smtClean="0"/>
              <a:t>Taryfikator </a:t>
            </a:r>
            <a:r>
              <a:rPr lang="pl-PL" sz="2400" dirty="0"/>
              <a:t>korekt finansowych dla wydatków ponoszonych w ramach </a:t>
            </a:r>
            <a:r>
              <a:rPr lang="pl-PL" sz="2400" dirty="0" smtClean="0"/>
              <a:t>zamówień </a:t>
            </a:r>
            <a:r>
              <a:rPr lang="pl-PL" sz="2400" dirty="0"/>
              <a:t>nie wskazuje korekt dla tego typu uchybienia.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0648"/>
            <a:ext cx="4355976" cy="43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643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700" u="sng" dirty="0" smtClean="0"/>
              <a:t>Zamawiający nie </a:t>
            </a:r>
            <a:r>
              <a:rPr lang="pl-PL" sz="2700" u="sng" dirty="0"/>
              <a:t>sporządził opisu przedmiotu zamówienia z uwzględnieniem </a:t>
            </a:r>
            <a:r>
              <a:rPr lang="pl-PL" sz="2700" u="sng" dirty="0" smtClean="0"/>
              <a:t>wymagań w </a:t>
            </a:r>
            <a:r>
              <a:rPr lang="pl-PL" sz="2700" u="sng" dirty="0"/>
              <a:t>zakresie dostępności dla </a:t>
            </a:r>
            <a:r>
              <a:rPr lang="pl-PL" sz="2700" u="sng" dirty="0" smtClean="0"/>
              <a:t>osób </a:t>
            </a:r>
            <a:r>
              <a:rPr lang="pl-PL" sz="2700" u="sng" dirty="0"/>
              <a:t>niepełnosprawnych lub projektowania z przeznaczeniem dla wszystkich </a:t>
            </a:r>
            <a:r>
              <a:rPr lang="pl-PL" sz="2700" u="sng" dirty="0" smtClean="0"/>
              <a:t>użytkowników, </a:t>
            </a:r>
          </a:p>
          <a:p>
            <a:pPr marL="0" indent="0" algn="ctr">
              <a:buNone/>
            </a:pPr>
            <a:endParaRPr lang="pl-PL" sz="2700" u="sng" dirty="0" smtClean="0"/>
          </a:p>
          <a:p>
            <a:pPr marL="0" indent="0" algn="ctr">
              <a:buNone/>
            </a:pPr>
            <a:r>
              <a:rPr lang="pl-PL" sz="2500" dirty="0" smtClean="0"/>
              <a:t>do </a:t>
            </a:r>
            <a:r>
              <a:rPr lang="pl-PL" sz="2500" dirty="0"/>
              <a:t>czego </a:t>
            </a:r>
            <a:r>
              <a:rPr lang="pl-PL" sz="2500" dirty="0" smtClean="0"/>
              <a:t>jest zobowiązany </a:t>
            </a:r>
            <a:r>
              <a:rPr lang="pl-PL" sz="2500" dirty="0" smtClean="0"/>
              <a:t>prze</a:t>
            </a:r>
            <a:r>
              <a:rPr lang="pl-PL" sz="2500" dirty="0" smtClean="0"/>
              <a:t>pisami </a:t>
            </a:r>
            <a:r>
              <a:rPr lang="pl-PL" sz="2500" u="sng" dirty="0"/>
              <a:t>art. 29 ust. 5 oraz art. 30 ust. 9 </a:t>
            </a:r>
            <a:r>
              <a:rPr lang="pl-PL" sz="2500" dirty="0" smtClean="0"/>
              <a:t>ustawy </a:t>
            </a:r>
            <a:r>
              <a:rPr lang="pl-PL" sz="2500" dirty="0" err="1" smtClean="0"/>
              <a:t>Pzp</a:t>
            </a:r>
            <a:r>
              <a:rPr lang="pl-PL" sz="2500" dirty="0" smtClean="0"/>
              <a:t>.</a:t>
            </a:r>
          </a:p>
          <a:p>
            <a:pPr marL="0" indent="0" algn="ctr">
              <a:buNone/>
            </a:pPr>
            <a:endParaRPr lang="pl-PL" sz="2700" u="sng" dirty="0"/>
          </a:p>
          <a:p>
            <a:pPr marL="0" lvl="0" indent="0" algn="ctr">
              <a:buNone/>
            </a:pPr>
            <a:r>
              <a:rPr lang="pl-PL" sz="2400" dirty="0" smtClean="0">
                <a:solidFill>
                  <a:prstClr val="black"/>
                </a:solidFill>
              </a:rPr>
              <a:t>Taryfikator </a:t>
            </a:r>
            <a:r>
              <a:rPr lang="pl-PL" sz="2400" dirty="0">
                <a:solidFill>
                  <a:prstClr val="black"/>
                </a:solidFill>
              </a:rPr>
              <a:t>korekt finansowych dla wydatków ponoszonych w ramach zamówień nie wskazuje korekt dla tego typu uchybienia.</a:t>
            </a:r>
          </a:p>
          <a:p>
            <a:pPr marL="0" indent="0" algn="ctr">
              <a:buNone/>
            </a:pPr>
            <a:endParaRPr lang="pl-PL" sz="2700" u="sng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0648"/>
            <a:ext cx="4355976" cy="43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254</Words>
  <Application>Microsoft Office PowerPoint</Application>
  <PresentationFormat>Pokaz na ekranie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Motyw pakietu Office</vt:lpstr>
      <vt:lpstr> Najczęściej popełniane błędy  w zamówieniach publicznych, w odniesieniu do ustawy Prawo zamówień publicznych – projekty EFS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Agnieszka Kinast-Purat</cp:lastModifiedBy>
  <cp:revision>17</cp:revision>
  <dcterms:created xsi:type="dcterms:W3CDTF">2015-04-22T07:48:15Z</dcterms:created>
  <dcterms:modified xsi:type="dcterms:W3CDTF">2017-09-21T12:41:04Z</dcterms:modified>
</cp:coreProperties>
</file>