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72" r:id="rId7"/>
    <p:sldId id="271" r:id="rId8"/>
    <p:sldId id="270" r:id="rId9"/>
    <p:sldId id="278" r:id="rId10"/>
    <p:sldId id="273" r:id="rId11"/>
    <p:sldId id="276" r:id="rId12"/>
    <p:sldId id="279" r:id="rId13"/>
    <p:sldId id="275" r:id="rId14"/>
    <p:sldId id="274" r:id="rId15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1159" autoAdjust="0"/>
  </p:normalViewPr>
  <p:slideViewPr>
    <p:cSldViewPr>
      <p:cViewPr>
        <p:scale>
          <a:sx n="110" d="100"/>
          <a:sy n="110" d="100"/>
        </p:scale>
        <p:origin x="-17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C3A7-70BE-471C-A906-F47E18CE4042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EEBB5-C455-465E-886E-499ECA96277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9753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021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909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909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2017-08-03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n_formularz_zakres_informacji_pomo_de_minimis.xls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o&#347;wiadczenie_de_minimis.doc" TargetMode="External"/><Relationship Id="rId5" Type="http://schemas.openxmlformats.org/officeDocument/2006/relationships/hyperlink" Target="Formularz_informacji_o_pomocy_publicznej.doc" TargetMode="External"/><Relationship Id="rId4" Type="http://schemas.openxmlformats.org/officeDocument/2006/relationships/hyperlink" Target="oswiadczenie_pp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wklad%20niepieniezny%20z%20pp.docx" TargetMode="External"/><Relationship Id="rId4" Type="http://schemas.openxmlformats.org/officeDocument/2006/relationships/hyperlink" Target="wklad%20niepieniezny%20bez%20pp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o&#347;wiadczenie%20VAT%20dla%20Partnera-za&#322;.%20do%20WND%20v.1.0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o&#347;wiadczenie%20VAT%20dla%20Podmiotu%20realizuj&#261;cego%20Projekt-za&#322;.%20do%20WND%20v.1.0.docx" TargetMode="External"/><Relationship Id="rId5" Type="http://schemas.openxmlformats.org/officeDocument/2006/relationships/hyperlink" Target="o&#347;wiadczenie%20VAT%20dla%20Wnioskodawcy-za&#322;.%20do%20WND%20v.1.0.docx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869160"/>
            <a:ext cx="7772400" cy="1542033"/>
          </a:xfrm>
        </p:spPr>
        <p:txBody>
          <a:bodyPr>
            <a:normAutofit fontScale="90000"/>
          </a:bodyPr>
          <a:lstStyle/>
          <a:p>
            <a:r>
              <a:rPr lang="pl-PL" sz="3600" b="1" i="1" dirty="0" smtClean="0"/>
              <a:t>Studium wykonalności jako element wniosku o dofinansowanie oraz załączniki do wniosku o dofinansowanie</a:t>
            </a:r>
            <a:endParaRPr lang="pl-PL" sz="3600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900" b="1" dirty="0" smtClean="0"/>
              <a:t>4. </a:t>
            </a:r>
            <a:r>
              <a:rPr lang="pl-PL" sz="1900" b="1" dirty="0"/>
              <a:t>Dokumenty potwierdzające otrzymanie pomocy publicznej/pomocy de </a:t>
            </a:r>
            <a:r>
              <a:rPr lang="pl-PL" sz="1900" b="1" dirty="0" err="1"/>
              <a:t>minimis</a:t>
            </a:r>
            <a:endParaRPr lang="pl-PL" sz="1900" b="1" dirty="0"/>
          </a:p>
          <a:p>
            <a:pPr marL="0" indent="0">
              <a:spcBef>
                <a:spcPts val="0"/>
              </a:spcBef>
              <a:buNone/>
            </a:pPr>
            <a:endParaRPr lang="pl-PL" sz="19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900" dirty="0"/>
              <a:t>W przypadku wystąpienia pomocy publicznej w projekcie, w zależności od jego charakteru zastosowanie mogą mieć poniższe rozporządzenia. Wybór rozporządzenia spośród poniższych należy do Wnioskodawcy: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900" dirty="0"/>
              <a:t>Rozporządzenia Ministra Infrastruktury i Rozwoju z dnia 3 września 2015 r. w sprawie udzielania regionalnej pomocy inwestycyjnej w ramach regionalnych programów operacyjnych na lata 2014–2020.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tabLst>
                <a:tab pos="179388" algn="l"/>
              </a:tabLst>
            </a:pPr>
            <a:r>
              <a:rPr lang="pl-PL" sz="1900" dirty="0"/>
              <a:t>Rozporządzenia Ministra Infrastruktury i Rozwoju z dnia 19 marca 2015 r. w sprawie udzielania pomocy de </a:t>
            </a:r>
            <a:r>
              <a:rPr lang="pl-PL" sz="1900" dirty="0" err="1"/>
              <a:t>minimis</a:t>
            </a:r>
            <a:r>
              <a:rPr lang="pl-PL" sz="1900" dirty="0"/>
              <a:t> w ramach regionalnych programów operacyjnych na lata 2014–2020 - kwota pomocy </a:t>
            </a:r>
            <a:r>
              <a:rPr lang="pl-PL" sz="1900" i="1" dirty="0"/>
              <a:t>de </a:t>
            </a:r>
            <a:r>
              <a:rPr lang="pl-PL" sz="1900" i="1" dirty="0" err="1"/>
              <a:t>minimis</a:t>
            </a:r>
            <a:r>
              <a:rPr lang="pl-PL" sz="1900" i="1" dirty="0"/>
              <a:t> </a:t>
            </a:r>
            <a:r>
              <a:rPr lang="pl-PL" sz="1900" dirty="0"/>
              <a:t>nie może przekroczyć 200 tys. Euro na beneficjenta (jest to maksymalny limit pomocy de </a:t>
            </a:r>
            <a:r>
              <a:rPr lang="pl-PL" sz="1900" dirty="0" err="1"/>
              <a:t>minimis</a:t>
            </a:r>
            <a:r>
              <a:rPr lang="pl-PL" sz="1900" dirty="0"/>
              <a:t> jaki może otrzymać dany podmiot w okresie </a:t>
            </a:r>
            <a:r>
              <a:rPr lang="pl-PL" sz="1900" dirty="0" smtClean="0"/>
              <a:t>3 </a:t>
            </a:r>
            <a:r>
              <a:rPr lang="pl-PL" sz="1900" dirty="0"/>
              <a:t>lat).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tabLst>
                <a:tab pos="179388" algn="l"/>
              </a:tabLst>
            </a:pPr>
            <a:r>
              <a:rPr lang="pl-PL" sz="1900" dirty="0"/>
              <a:t>w projektach dot. digitalizacji i publikacji utworów muzycznych i literackich, zastosowanie mogą znaleźć zapisy Rozporządzenia Ministra Infrastruktury i Rozwoju z dnia 28 sierpnia 2015 r. w sprawie udzielania pomocy inwestycyjnej na kulturę i zachowanie dziedzictwa kulturowego w ramach regionalnych programów operacyjnych na lata 2014-2020.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dirty="0"/>
          </a:p>
          <a:p>
            <a:pPr>
              <a:spcBef>
                <a:spcPts val="0"/>
              </a:spcBef>
              <a:tabLst>
                <a:tab pos="358775" algn="l"/>
              </a:tabLst>
            </a:pPr>
            <a:r>
              <a:rPr lang="pl-PL" sz="1800" dirty="0">
                <a:hlinkClick r:id="rId4" action="ppaction://hlinkfile"/>
              </a:rPr>
              <a:t>Oświadczenie o nieotrzymaniu pomocy publicznej/pomocy de minimis na planowane przedsięwzięcie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  <a:tabLst>
                <a:tab pos="358775" algn="l"/>
              </a:tabLst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5" action="ppaction://hlinkfile"/>
              </a:rPr>
              <a:t>Formularz </a:t>
            </a:r>
            <a:r>
              <a:rPr lang="pl-PL" sz="1800" dirty="0">
                <a:hlinkClick r:id="rId5" action="ppaction://hlinkfile"/>
              </a:rPr>
              <a:t>informacji przedstawianych przy ubieganiu się o pomoc inną niż pomoc de minimis lub pomoc de minimis w rolnictwie lub rybołówstwie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6" action="ppaction://hlinkfile"/>
              </a:rPr>
              <a:t>Oświadczenie </a:t>
            </a:r>
            <a:r>
              <a:rPr lang="pl-PL" sz="1800" dirty="0">
                <a:hlinkClick r:id="rId6" action="ppaction://hlinkfile"/>
              </a:rPr>
              <a:t>o otrzymaniu/nieotrzymaniu pomocy de minimis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7" action="ppaction://hlinkfile"/>
              </a:rPr>
              <a:t>Formularz </a:t>
            </a:r>
            <a:r>
              <a:rPr lang="pl-PL" sz="1800" dirty="0">
                <a:hlinkClick r:id="rId7" action="ppaction://hlinkfile"/>
              </a:rPr>
              <a:t>informacji przedstawianych przy ubieganiu się o pomoc de minimis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400" dirty="0" smtClean="0"/>
          </a:p>
          <a:p>
            <a:pPr>
              <a:spcBef>
                <a:spcPts val="0"/>
              </a:spcBef>
            </a:pPr>
            <a:endParaRPr lang="pl-PL" sz="1400" dirty="0"/>
          </a:p>
          <a:p>
            <a:pPr marL="0" indent="0">
              <a:spcBef>
                <a:spcPts val="0"/>
              </a:spcBef>
              <a:buNone/>
            </a:pPr>
            <a:endParaRPr lang="pl-PL" sz="1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/>
              <a:t>Kryteria wyboru projektów,  m.in.: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 smtClean="0"/>
              <a:t>(formalne) </a:t>
            </a:r>
            <a:r>
              <a:rPr lang="pl-PL" sz="1900" dirty="0" smtClean="0"/>
              <a:t>nr </a:t>
            </a:r>
            <a:r>
              <a:rPr lang="pl-PL" sz="1900" dirty="0"/>
              <a:t>1 – Poprawność wypełnienia </a:t>
            </a:r>
            <a:r>
              <a:rPr lang="pl-PL" sz="1900" dirty="0" smtClean="0"/>
              <a:t>złożonego wniosku, </a:t>
            </a:r>
            <a:r>
              <a:rPr lang="pl-PL" sz="1900" dirty="0"/>
              <a:t>9 – maksymalny limit dofinansowania.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 </a:t>
            </a:r>
            <a:r>
              <a:rPr lang="pl-PL" sz="1900" dirty="0"/>
              <a:t>i 11 – Ocena występowania pomocy publicznej/pomocy de minimis</a:t>
            </a:r>
            <a:r>
              <a:rPr lang="pl-PL" sz="1900" dirty="0" smtClean="0"/>
              <a:t>.</a:t>
            </a: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 smtClean="0"/>
              <a:t>(merytoryczne ogólne)  </a:t>
            </a:r>
            <a:r>
              <a:rPr lang="pl-PL" sz="1900" dirty="0"/>
              <a:t>nr 6 – Zastosowanie przepisów dotyczących pomocy publicznej/pomocy de minimis. </a:t>
            </a:r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81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5. Dokumenty potwierdzające </a:t>
            </a:r>
            <a:r>
              <a:rPr lang="pl-PL" sz="1600" b="1" dirty="0"/>
              <a:t>wniesienie wkładu niepieniężnego.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/>
            <a:r>
              <a:rPr lang="pl-PL" sz="1600" dirty="0"/>
              <a:t> w przypadku wniesienia gruntu lub nieruchomości zabudowanej, np. operat szacunkowy.</a:t>
            </a:r>
          </a:p>
          <a:p>
            <a:pPr marL="0" indent="0" algn="just"/>
            <a:r>
              <a:rPr lang="pl-PL" sz="1600" dirty="0"/>
              <a:t> w przypadku wniesienia nieodpłatnej pracy wykonywanej przez wolontariuszy, dokumentem potwierdzającym jej wartość będzie opracowane przez Wnioskodawcę wyliczenie sporządzone w oparciu o ilości czasu poświęconego na jej wykonanie oraz średniej stawki godzinowej lub dziennej za dany rodzaj pracy</a:t>
            </a:r>
          </a:p>
          <a:p>
            <a:pPr marL="0" indent="0" algn="just">
              <a:buFontTx/>
              <a:buChar char="-"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Formularz informacji przedstawianych przez wnioskodawcę przy wnoszeniu wkładu niepieniężnego:</a:t>
            </a:r>
          </a:p>
          <a:p>
            <a:pPr marL="0" indent="0" algn="just"/>
            <a:r>
              <a:rPr lang="pl-PL" sz="1600" dirty="0"/>
              <a:t> </a:t>
            </a:r>
            <a:r>
              <a:rPr lang="pl-PL" sz="1600" dirty="0">
                <a:hlinkClick r:id="rId4" action="ppaction://hlinkfile"/>
              </a:rPr>
              <a:t>dla projektów bez pomocy publicznej</a:t>
            </a:r>
            <a:r>
              <a:rPr lang="pl-PL" sz="1600" dirty="0"/>
              <a:t>,</a:t>
            </a:r>
          </a:p>
          <a:p>
            <a:pPr marL="0" indent="0" algn="just"/>
            <a:r>
              <a:rPr lang="pl-PL" sz="1600" dirty="0"/>
              <a:t> </a:t>
            </a:r>
            <a:r>
              <a:rPr lang="pl-PL" sz="1600" dirty="0">
                <a:hlinkClick r:id="rId5" action="ppaction://hlinkfile"/>
              </a:rPr>
              <a:t>dla projektów objętych pomocą publiczną</a:t>
            </a:r>
            <a:r>
              <a:rPr lang="pl-PL" sz="1600" dirty="0"/>
              <a:t>.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>
              <a:spcBef>
                <a:spcPts val="0"/>
              </a:spcBef>
              <a:buNone/>
            </a:pPr>
            <a:endParaRPr lang="pl-PL" sz="11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600" u="sng" dirty="0"/>
              <a:t>Kryteria wyboru projektów,  m.in.:</a:t>
            </a:r>
          </a:p>
          <a:p>
            <a:pPr marL="0" indent="0" algn="just">
              <a:buNone/>
            </a:pPr>
            <a:r>
              <a:rPr lang="pl-PL" sz="1600" u="sng" dirty="0" smtClean="0"/>
              <a:t>(formalne)</a:t>
            </a:r>
            <a:r>
              <a:rPr lang="pl-PL" sz="1600" dirty="0" smtClean="0"/>
              <a:t> </a:t>
            </a:r>
            <a:r>
              <a:rPr lang="pl-PL" sz="1600" dirty="0"/>
              <a:t>nr 1 – Poprawność wypełnienia </a:t>
            </a:r>
            <a:r>
              <a:rPr lang="pl-PL" sz="1600" dirty="0" smtClean="0"/>
              <a:t>złożonego </a:t>
            </a:r>
            <a:r>
              <a:rPr lang="pl-PL" sz="1600" dirty="0"/>
              <a:t>wniosku, 8 – Kwalifikowalność wydatków w ramach projektu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sz="1600" u="sng" dirty="0" smtClean="0"/>
              <a:t>(merytoryczne ogólne) </a:t>
            </a:r>
            <a:r>
              <a:rPr lang="pl-PL" sz="1600" dirty="0"/>
              <a:t>nr 2 – Plan finansowy. </a:t>
            </a:r>
          </a:p>
          <a:p>
            <a:pPr marL="0" indent="0" algn="just"/>
            <a:endParaRPr lang="pl-PL" sz="1600" dirty="0"/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4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/>
              <a:t>6. Kopia Programu Funkcjonalno-Użytkowego w przypadku projektów „zaprojektuj i wybuduj</a:t>
            </a:r>
            <a:r>
              <a:rPr lang="pl-PL" sz="1600" b="1" dirty="0" smtClean="0"/>
              <a:t>”</a:t>
            </a:r>
          </a:p>
          <a:p>
            <a:pPr marL="0" indent="0" algn="just">
              <a:buNone/>
            </a:pPr>
            <a:endParaRPr lang="pl-PL" sz="1600" b="1" dirty="0" smtClean="0"/>
          </a:p>
          <a:p>
            <a:pPr marL="0" indent="0">
              <a:buNone/>
            </a:pPr>
            <a:r>
              <a:rPr lang="pl-PL" sz="1400" dirty="0"/>
              <a:t>Przedsięwzięcia w formule „zaprojektuj i wybuduj” dotyczą inwestycji, których realizację wnioskodawca przewiduje w oparciu o art. 31 pkt 2 Ustawy z dnia 29 stycznia 2004 r. Prawo Zamówień Publicznych (Dz.U. z 2015 r. poz. 2164 z </a:t>
            </a:r>
            <a:r>
              <a:rPr lang="pl-PL" sz="1400" dirty="0" err="1"/>
              <a:t>późn</a:t>
            </a:r>
            <a:r>
              <a:rPr lang="pl-PL" sz="1400" dirty="0"/>
              <a:t>. zm.): „jeżeli przedmiotem zamówienia jest zaprojektowanie i wykonanie robót budowlanych w rozumieniu ustawy z dnia </a:t>
            </a:r>
            <a:r>
              <a:rPr lang="pl-PL" sz="1400" dirty="0" smtClean="0"/>
              <a:t>7 lipca </a:t>
            </a:r>
            <a:r>
              <a:rPr lang="pl-PL" sz="1400" dirty="0"/>
              <a:t>1994 r. – Prawo budowlane, zamawiający opisuje przedmiot zamówienia za pomocą programu funkcjonalno-użytkowego”. 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/>
              <a:t>Program funkcjonalno-użytkowy obejmuje opis zadania budowlanego, w którym podaje się przeznaczenie ukończonych robót budowlanych oraz stawiane im wymagania techniczne, ekonomiczne, architektoniczne, materiałowe  i funkcjonalne. </a:t>
            </a:r>
          </a:p>
          <a:p>
            <a:pPr marL="0" indent="0" algn="just">
              <a:buNone/>
            </a:pPr>
            <a:endParaRPr lang="pl-PL" sz="16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pl-PL" sz="1400" u="sng" dirty="0">
                <a:solidFill>
                  <a:prstClr val="black"/>
                </a:solidFill>
              </a:rPr>
              <a:t>Kryteria wyboru projektów,  m.in.:</a:t>
            </a:r>
          </a:p>
          <a:p>
            <a:pPr marL="0" lvl="0" indent="0" algn="just">
              <a:buNone/>
            </a:pPr>
            <a:r>
              <a:rPr lang="pl-PL" sz="1400" u="sng" dirty="0">
                <a:solidFill>
                  <a:prstClr val="black"/>
                </a:solidFill>
              </a:rPr>
              <a:t>(formalne)</a:t>
            </a:r>
            <a:r>
              <a:rPr lang="pl-PL" sz="1400" dirty="0">
                <a:solidFill>
                  <a:prstClr val="black"/>
                </a:solidFill>
              </a:rPr>
              <a:t> nr 1 – Poprawność wypełnienia złożonego wniosku, </a:t>
            </a:r>
          </a:p>
          <a:p>
            <a:pPr marL="0" lvl="0" indent="0" algn="just">
              <a:buNone/>
            </a:pPr>
            <a:r>
              <a:rPr lang="pl-PL" sz="1400" u="sng" dirty="0">
                <a:solidFill>
                  <a:prstClr val="black"/>
                </a:solidFill>
              </a:rPr>
              <a:t>(merytoryczne ogólne) </a:t>
            </a:r>
            <a:r>
              <a:rPr lang="pl-PL" sz="1400" dirty="0">
                <a:solidFill>
                  <a:prstClr val="black"/>
                </a:solidFill>
              </a:rPr>
              <a:t>nr 9 – </a:t>
            </a:r>
            <a:r>
              <a:rPr lang="pl-PL" sz="1400" dirty="0">
                <a:ea typeface="Calibri"/>
                <a:cs typeface="Arial"/>
              </a:rPr>
              <a:t>Gotowość projektu do realizacji</a:t>
            </a:r>
            <a:r>
              <a:rPr lang="pl-PL" sz="1400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199" y="1196752"/>
            <a:ext cx="8363273" cy="51845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pl-PL" sz="1400" b="1" dirty="0"/>
              <a:t>8. Załączniki środowiskowe</a:t>
            </a:r>
            <a:r>
              <a:rPr lang="pl-PL" sz="1400" b="1" dirty="0" smtClean="0"/>
              <a:t>.</a:t>
            </a:r>
            <a:endParaRPr lang="pl-PL" sz="1400" b="1" dirty="0"/>
          </a:p>
          <a:p>
            <a:pPr marL="0" indent="0" algn="just">
              <a:spcAft>
                <a:spcPts val="600"/>
              </a:spcAft>
              <a:buNone/>
              <a:tabLst>
                <a:tab pos="449263" algn="l"/>
              </a:tabLst>
            </a:pPr>
            <a:r>
              <a:rPr lang="pl-PL" sz="1400" u="sng" dirty="0"/>
              <a:t>Kryteria wyboru projektów,  m.in.: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9263" algn="l"/>
              </a:tabLst>
            </a:pPr>
            <a:r>
              <a:rPr lang="pl-PL" sz="1400" u="sng" dirty="0" smtClean="0"/>
              <a:t>(formalne)</a:t>
            </a:r>
            <a:r>
              <a:rPr lang="pl-PL" sz="1400" dirty="0" smtClean="0"/>
              <a:t> nr 1 – poprawność wypełnienia  złożonego wniosku, 15 – ocena odziaływania projektu na środowisko.</a:t>
            </a:r>
            <a:endParaRPr lang="pl-PL" sz="1400" dirty="0"/>
          </a:p>
          <a:p>
            <a:pPr algn="just">
              <a:spcAft>
                <a:spcPts val="600"/>
              </a:spcAft>
              <a:buNone/>
            </a:pPr>
            <a:r>
              <a:rPr lang="pl-PL" sz="1400" b="1" dirty="0"/>
              <a:t>9. Dokumenty potwierdzające status prawny i dane wnioskodawcy oraz partnera projektu. </a:t>
            </a:r>
          </a:p>
          <a:p>
            <a:pPr algn="just">
              <a:spcAft>
                <a:spcPts val="600"/>
              </a:spcAft>
            </a:pPr>
            <a:r>
              <a:rPr lang="pl-PL" sz="1400" dirty="0"/>
              <a:t>nie dotyczy Jednostek Samorządu Terytorialnego, jednostek które znajdują się w KRS  lub ewidencji działalności  gospodarczej,</a:t>
            </a:r>
          </a:p>
          <a:p>
            <a:pPr algn="just">
              <a:spcAft>
                <a:spcPts val="600"/>
              </a:spcAft>
            </a:pPr>
            <a:r>
              <a:rPr lang="pl-PL" sz="1400" dirty="0"/>
              <a:t>jeśli Wnioskodawcą będzie jednostka organizacyjna JST lub inna jednostka sektora finansów publicznych, dokumentem potwierdzającym jej status prawny oraz dane będzie statut lub inny akt powołujący daną jednostkę.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400" u="sng" dirty="0"/>
              <a:t>Kryteria wyboru projektów,  m.in.: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400" u="sng" dirty="0" smtClean="0"/>
              <a:t>(formalne) </a:t>
            </a:r>
            <a:r>
              <a:rPr lang="pl-PL" sz="1400" dirty="0"/>
              <a:t>nr 1 – </a:t>
            </a:r>
            <a:r>
              <a:rPr lang="pl-PL" sz="1400" dirty="0" smtClean="0"/>
              <a:t>poprawność </a:t>
            </a:r>
            <a:r>
              <a:rPr lang="pl-PL" sz="1400" dirty="0"/>
              <a:t>wypełnienia </a:t>
            </a:r>
            <a:r>
              <a:rPr lang="pl-PL" sz="1400" dirty="0" smtClean="0"/>
              <a:t>złożonego </a:t>
            </a:r>
            <a:r>
              <a:rPr lang="pl-PL" sz="1400" dirty="0"/>
              <a:t>wniosku, 5 – kwalifikowalność  wnioskodawcy. </a:t>
            </a:r>
            <a:endParaRPr lang="pl-PL" sz="14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pl-PL" sz="1400" dirty="0"/>
          </a:p>
          <a:p>
            <a:pPr marL="0" indent="0">
              <a:spcAft>
                <a:spcPts val="600"/>
              </a:spcAft>
              <a:buNone/>
            </a:pPr>
            <a:endParaRPr lang="pl-PL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1600" dirty="0"/>
          </a:p>
          <a:p>
            <a:endParaRPr lang="pl-P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3784" y="3592655"/>
            <a:ext cx="661671" cy="81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72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1600" b="1" dirty="0" smtClean="0"/>
          </a:p>
          <a:p>
            <a:pPr marL="0" indent="0" algn="ctr">
              <a:buNone/>
            </a:pPr>
            <a:r>
              <a:rPr lang="pl-PL" sz="1600" b="1" dirty="0" smtClean="0"/>
              <a:t>Urząd </a:t>
            </a:r>
            <a:r>
              <a:rPr lang="pl-PL" sz="1600" b="1" dirty="0"/>
              <a:t>Marszałkowski Województwa Dolnośląskiego</a:t>
            </a:r>
          </a:p>
          <a:p>
            <a:pPr marL="0" indent="0" algn="ctr">
              <a:buNone/>
            </a:pPr>
            <a:r>
              <a:rPr lang="pl-PL" sz="1600" b="1" dirty="0"/>
              <a:t>Wybrzeże Słowackiego 12-14</a:t>
            </a:r>
          </a:p>
          <a:p>
            <a:pPr marL="0" indent="0" algn="ctr">
              <a:buNone/>
            </a:pPr>
            <a:r>
              <a:rPr lang="pl-PL" sz="1600" b="1" dirty="0"/>
              <a:t>50-411 Wrocław</a:t>
            </a:r>
          </a:p>
          <a:p>
            <a:pPr marL="0" indent="0" algn="ctr">
              <a:buNone/>
            </a:pPr>
            <a:endParaRPr lang="pl-PL" sz="3600" b="1" dirty="0"/>
          </a:p>
          <a:p>
            <a:pPr marL="0" indent="0" algn="ctr">
              <a:buNone/>
            </a:pPr>
            <a:r>
              <a:rPr lang="pl-PL" sz="1600" b="1" dirty="0" smtClean="0"/>
              <a:t>Dziękuję za </a:t>
            </a:r>
            <a:r>
              <a:rPr lang="pl-PL" sz="1600" b="1" dirty="0" smtClean="0"/>
              <a:t>uwagę</a:t>
            </a:r>
          </a:p>
          <a:p>
            <a:pPr marL="0" indent="0" algn="ctr">
              <a:buNone/>
            </a:pPr>
            <a:r>
              <a:rPr lang="pl-PL" sz="1400" b="1" dirty="0" smtClean="0"/>
              <a:t>Tomasz Boczoń</a:t>
            </a:r>
          </a:p>
          <a:p>
            <a:pPr marL="0" indent="0" algn="ctr">
              <a:buNone/>
            </a:pPr>
            <a:r>
              <a:rPr lang="pl-PL" sz="1400" b="1" dirty="0" smtClean="0"/>
              <a:t>Dział Projektów EFRR II</a:t>
            </a:r>
            <a:endParaRPr lang="pl-PL" sz="1400" dirty="0"/>
          </a:p>
          <a:p>
            <a:pPr marL="0" indent="0" algn="ctr">
              <a:buNone/>
            </a:pPr>
            <a:r>
              <a:rPr lang="pl-PL" sz="1400" dirty="0" smtClean="0"/>
              <a:t>Wydział </a:t>
            </a:r>
            <a:r>
              <a:rPr lang="pl-PL" sz="1400" dirty="0"/>
              <a:t>Wdrażania Regionalnego </a:t>
            </a:r>
            <a:r>
              <a:rPr lang="pl-PL" sz="1600" dirty="0"/>
              <a:t>Programu </a:t>
            </a:r>
            <a:r>
              <a:rPr lang="pl-PL" sz="1600" dirty="0" smtClean="0"/>
              <a:t>Operacyjnego</a:t>
            </a:r>
          </a:p>
          <a:p>
            <a:pPr marL="0" indent="0" algn="r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6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 smtClean="0"/>
              <a:t>ZAKRES PREZENTACJI: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>
              <a:buAutoNum type="arabicPeriod"/>
            </a:pPr>
            <a:r>
              <a:rPr lang="pl-PL" sz="1500" dirty="0" smtClean="0"/>
              <a:t>Część opisowa studium wykonalności + załączniki (analiza Excel).</a:t>
            </a:r>
            <a:endParaRPr lang="pl-PL" sz="1500" dirty="0"/>
          </a:p>
          <a:p>
            <a:pPr algn="just">
              <a:buAutoNum type="arabicPeriod"/>
            </a:pPr>
            <a:r>
              <a:rPr lang="pl-PL" sz="1500" dirty="0" smtClean="0"/>
              <a:t>Formularz oświadczenia o podatku VAT (dla Wnioskodawcy i Partnerów, podmiotów realizujących projekt).</a:t>
            </a:r>
          </a:p>
          <a:p>
            <a:pPr algn="just">
              <a:buAutoNum type="arabicPeriod"/>
            </a:pPr>
            <a:r>
              <a:rPr lang="pl-PL" sz="1500" dirty="0" smtClean="0"/>
              <a:t>Pozwolenie na budowę (decyzja budowlana lub inna decyzja inwestycyjna dla przedsięwzięcia).</a:t>
            </a:r>
          </a:p>
          <a:p>
            <a:pPr algn="just">
              <a:buAutoNum type="arabicPeriod"/>
            </a:pPr>
            <a:r>
              <a:rPr lang="pl-PL" sz="1500" dirty="0" smtClean="0"/>
              <a:t>Dokumenty potwierdzające otrzymanie pomocy publicznej/pomocy de minimis.</a:t>
            </a:r>
          </a:p>
          <a:p>
            <a:pPr algn="just">
              <a:buAutoNum type="arabicPeriod"/>
            </a:pPr>
            <a:r>
              <a:rPr lang="pl-PL" sz="1500" dirty="0"/>
              <a:t>Dokumenty potwierdzające wniesienie wkładu niepieniężnego, np. operat szacunkowy </a:t>
            </a:r>
            <a:br>
              <a:rPr lang="pl-PL" sz="1500" dirty="0"/>
            </a:br>
            <a:r>
              <a:rPr lang="pl-PL" sz="1500" dirty="0"/>
              <a:t>w przypadku wniesienia gruntu lub nieruchomości </a:t>
            </a:r>
            <a:r>
              <a:rPr lang="pl-PL" sz="1500" dirty="0" smtClean="0"/>
              <a:t>zabudowanej.</a:t>
            </a:r>
          </a:p>
          <a:p>
            <a:pPr algn="just">
              <a:buAutoNum type="arabicPeriod"/>
            </a:pPr>
            <a:r>
              <a:rPr lang="pl-PL" sz="1500" dirty="0" smtClean="0"/>
              <a:t>Kopia Programu Funkcjonalno-Użytkowego w przypadku projektów „zaprojektuj i wybuduj”. </a:t>
            </a:r>
          </a:p>
          <a:p>
            <a:pPr algn="just">
              <a:buAutoNum type="arabicPeriod"/>
            </a:pPr>
            <a:r>
              <a:rPr lang="pl-PL" sz="1500" dirty="0" smtClean="0"/>
              <a:t>Pełnomocnictwo.</a:t>
            </a:r>
          </a:p>
          <a:p>
            <a:pPr algn="just">
              <a:buAutoNum type="arabicPeriod"/>
            </a:pPr>
            <a:r>
              <a:rPr lang="pl-PL" sz="1500" dirty="0" smtClean="0"/>
              <a:t>Załączniki środowiskowe. </a:t>
            </a:r>
          </a:p>
          <a:p>
            <a:pPr algn="just">
              <a:buAutoNum type="arabicPeriod"/>
            </a:pPr>
            <a:r>
              <a:rPr lang="pl-PL" sz="1500" dirty="0" smtClean="0"/>
              <a:t>Dokumenty potwierdzające status prawny i dane wnioskodawcy oraz partnera projektu. 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1270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69675"/>
            <a:ext cx="8229600" cy="55996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500" i="1" dirty="0" smtClean="0"/>
              <a:t>		</a:t>
            </a:r>
            <a:r>
              <a:rPr lang="pl-PL" sz="1500" b="1" dirty="0" smtClean="0"/>
              <a:t>Studium Wykonalności wraz </a:t>
            </a:r>
            <a:r>
              <a:rPr lang="pl-PL" sz="1500" b="1" dirty="0"/>
              <a:t>załącznikami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500" dirty="0" smtClean="0"/>
              <a:t>Część </a:t>
            </a:r>
            <a:r>
              <a:rPr lang="pl-PL" sz="1500" dirty="0"/>
              <a:t>opisowa </a:t>
            </a:r>
            <a:r>
              <a:rPr lang="pl-PL" sz="1500" b="1" dirty="0"/>
              <a:t>studium </a:t>
            </a:r>
            <a:r>
              <a:rPr lang="pl-PL" sz="1500" b="1" dirty="0" smtClean="0"/>
              <a:t>wykonalności </a:t>
            </a:r>
            <a:r>
              <a:rPr lang="pl-PL" sz="1500" u="sng" dirty="0" smtClean="0"/>
              <a:t>jest zintegrowana</a:t>
            </a:r>
            <a:r>
              <a:rPr lang="pl-PL" sz="1500" dirty="0" smtClean="0"/>
              <a:t> </a:t>
            </a:r>
            <a:r>
              <a:rPr lang="pl-PL" sz="1500" dirty="0"/>
              <a:t>z wnioskiem aplikacyjnym i stanowi jedną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z zakładek w </a:t>
            </a:r>
            <a:r>
              <a:rPr lang="pl-PL" sz="1500" dirty="0"/>
              <a:t>generatorze wniosków. Nie stanowi osobnego załącznika do wniosku </a:t>
            </a:r>
            <a:r>
              <a:rPr lang="pl-PL" sz="1500" dirty="0" smtClean="0"/>
              <a:t>o </a:t>
            </a:r>
            <a:r>
              <a:rPr lang="pl-PL" sz="1500" dirty="0"/>
              <a:t>dofinansowanie </a:t>
            </a:r>
            <a:r>
              <a:rPr lang="pl-PL" sz="1500" dirty="0" smtClean="0"/>
              <a:t>(</a:t>
            </a:r>
            <a:r>
              <a:rPr lang="pl-PL" sz="1500" dirty="0"/>
              <a:t>różnica  względem RPO na lata 2007-2013</a:t>
            </a:r>
            <a:r>
              <a:rPr lang="pl-PL" sz="1500" dirty="0" smtClean="0"/>
              <a:t>).  Studium wykonalności zostało opracowane na podstawie „Wytycznych </a:t>
            </a:r>
            <a:r>
              <a:rPr lang="pl-PL" sz="1500" dirty="0" err="1" smtClean="0"/>
              <a:t>MiR</a:t>
            </a:r>
            <a:r>
              <a:rPr lang="pl-PL" sz="1500" dirty="0" smtClean="0"/>
              <a:t> w </a:t>
            </a:r>
            <a:r>
              <a:rPr lang="pl-PL" sz="1500" dirty="0"/>
              <a:t>zakresie zagadnień związanych z przygotowaniem projektów inwestycyjnych,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w </a:t>
            </a:r>
            <a:r>
              <a:rPr lang="pl-PL" sz="1500" dirty="0"/>
              <a:t>tym projektów generujących dochód i projektów hybrydowych na lata </a:t>
            </a:r>
            <a:r>
              <a:rPr lang="pl-PL" sz="1500" dirty="0" smtClean="0"/>
              <a:t>2014-2020”</a:t>
            </a:r>
            <a:endParaRPr lang="pl-PL" sz="1500" u="sng" dirty="0"/>
          </a:p>
          <a:p>
            <a:pPr marL="0" indent="0">
              <a:spcAft>
                <a:spcPts val="600"/>
              </a:spcAft>
              <a:buNone/>
            </a:pPr>
            <a:r>
              <a:rPr lang="pl-PL" sz="1500" u="sng" dirty="0" smtClean="0"/>
              <a:t>Zakres studium wykonalności:</a:t>
            </a:r>
          </a:p>
          <a:p>
            <a:pPr>
              <a:buAutoNum type="arabicPeriod"/>
            </a:pPr>
            <a:r>
              <a:rPr lang="pl-PL" sz="1500" dirty="0" smtClean="0"/>
              <a:t>Analiza potrzeb</a:t>
            </a:r>
          </a:p>
          <a:p>
            <a:pPr>
              <a:buAutoNum type="arabicPeriod" startAt="2"/>
            </a:pPr>
            <a:r>
              <a:rPr lang="pl-PL" sz="1500" dirty="0" smtClean="0"/>
              <a:t>Analiza instytucjonalna</a:t>
            </a:r>
          </a:p>
          <a:p>
            <a:pPr>
              <a:buAutoNum type="arabicPeriod" startAt="3"/>
            </a:pPr>
            <a:r>
              <a:rPr lang="pl-PL" sz="1500" dirty="0" smtClean="0"/>
              <a:t>Analiza prawna</a:t>
            </a:r>
          </a:p>
          <a:p>
            <a:pPr>
              <a:buAutoNum type="arabicPeriod" startAt="3"/>
            </a:pPr>
            <a:r>
              <a:rPr lang="pl-PL" sz="1500" dirty="0" smtClean="0"/>
              <a:t>Analiza techniczna</a:t>
            </a:r>
          </a:p>
          <a:p>
            <a:pPr>
              <a:buAutoNum type="arabicPeriod" startAt="3"/>
            </a:pPr>
            <a:r>
              <a:rPr lang="pl-PL" sz="1500" dirty="0" smtClean="0"/>
              <a:t>Plan funkcjonowania przedsięwzięcia</a:t>
            </a:r>
          </a:p>
          <a:p>
            <a:pPr>
              <a:buAutoNum type="arabicPeriod" startAt="3"/>
            </a:pPr>
            <a:r>
              <a:rPr lang="pl-PL" sz="1500" dirty="0" smtClean="0"/>
              <a:t>Analiza finansowa </a:t>
            </a:r>
          </a:p>
          <a:p>
            <a:pPr>
              <a:buAutoNum type="arabicPeriod" startAt="3"/>
            </a:pPr>
            <a:r>
              <a:rPr lang="pl-PL" sz="1500" dirty="0" smtClean="0"/>
              <a:t>Analiza ekonomiczna (dodatkowy komunikat)</a:t>
            </a:r>
          </a:p>
          <a:p>
            <a:pPr>
              <a:buFont typeface="Arial" panose="020B0604020202020204" pitchFamily="34" charset="0"/>
              <a:buAutoNum type="arabicPeriod" startAt="3"/>
            </a:pPr>
            <a:r>
              <a:rPr lang="pl-PL" sz="1500" dirty="0"/>
              <a:t>P</a:t>
            </a:r>
            <a:r>
              <a:rPr lang="pl-PL" sz="1500" dirty="0" smtClean="0"/>
              <a:t>ozostałe informacje </a:t>
            </a:r>
          </a:p>
          <a:p>
            <a:pPr>
              <a:buFont typeface="Arial" panose="020B0604020202020204" pitchFamily="34" charset="0"/>
              <a:buAutoNum type="arabicPeriod" startAt="3"/>
            </a:pPr>
            <a:r>
              <a:rPr lang="pl-PL" sz="1500" dirty="0" smtClean="0"/>
              <a:t>Załącznik - analiza finansowa w formacie </a:t>
            </a:r>
            <a:r>
              <a:rPr lang="pl-PL" sz="1500" dirty="0"/>
              <a:t>E</a:t>
            </a:r>
            <a:r>
              <a:rPr lang="pl-PL" sz="1500" dirty="0" smtClean="0"/>
              <a:t>xcel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>
              <a:buAutoNum type="arabicPeriod" startAt="3"/>
            </a:pPr>
            <a:endParaRPr lang="pl-PL" sz="1400" dirty="0" smtClean="0"/>
          </a:p>
          <a:p>
            <a:pPr>
              <a:buAutoNum type="arabicPeriod" startAt="3"/>
            </a:pP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xmlns="" val="40710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spcAft>
                <a:spcPts val="600"/>
              </a:spcAft>
              <a:buAutoNum type="arabicPeriod"/>
              <a:tabLst>
                <a:tab pos="180975" algn="l"/>
                <a:tab pos="361950" algn="l"/>
              </a:tabLst>
            </a:pPr>
            <a:r>
              <a:rPr lang="pl-PL" sz="1600" b="1" dirty="0" smtClean="0"/>
              <a:t>ANALIZA POTRZEB: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 dirty="0" smtClean="0"/>
              <a:t>   - przedstawienie grup docelowych 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- geneza projektu, analiza problemów, analiza potrzeb środowiska społeczno-gospodarczego   projektu</a:t>
            </a:r>
          </a:p>
          <a:p>
            <a:pPr marL="180975" indent="-180975" defTabSz="896938">
              <a:spcAft>
                <a:spcPts val="600"/>
              </a:spcAft>
              <a:buAutoNum type="arabicPeriod" startAt="2"/>
              <a:tabLst>
                <a:tab pos="180975" algn="l"/>
                <a:tab pos="630238" algn="l"/>
              </a:tabLst>
            </a:pPr>
            <a:r>
              <a:rPr lang="pl-PL" sz="1600" b="1" dirty="0" smtClean="0"/>
              <a:t> ANALIZA INSTYTUCJONALNA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- powiązania prawno-własnościowe  oraz finansowe pomiędzy uczestnikami projektu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/>
              <a:t> </a:t>
            </a:r>
            <a:r>
              <a:rPr lang="pl-PL" sz="1600" dirty="0" smtClean="0"/>
              <a:t>   - trwałość projektu instytucjonalna</a:t>
            </a:r>
          </a:p>
          <a:p>
            <a:pPr marL="180975" indent="-180975" defTabSz="896938">
              <a:spcAft>
                <a:spcPts val="600"/>
              </a:spcAft>
              <a:buAutoNum type="arabicPeriod" startAt="3"/>
              <a:tabLst>
                <a:tab pos="266700" algn="l"/>
                <a:tab pos="630238" algn="l"/>
              </a:tabLst>
            </a:pPr>
            <a:r>
              <a:rPr lang="pl-PL" sz="1600" b="1" dirty="0" smtClean="0"/>
              <a:t>  ANALIZA PRAWNA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pomoc publiczna</a:t>
            </a:r>
          </a:p>
          <a:p>
            <a:pPr marL="266700" indent="-266700" defTabSz="896938">
              <a:spcAft>
                <a:spcPts val="600"/>
              </a:spcAft>
              <a:buAutoNum type="arabicPeriod" startAt="4"/>
              <a:tabLst>
                <a:tab pos="180975" algn="l"/>
                <a:tab pos="630238" algn="l"/>
              </a:tabLst>
            </a:pPr>
            <a:r>
              <a:rPr lang="pl-PL" sz="1600" b="1" dirty="0" smtClean="0"/>
              <a:t>ANALIZA TECHNICZNA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opis istniejącego systemu/przedsięwzięcia, lokalizacja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/>
              <a:t> </a:t>
            </a:r>
            <a:r>
              <a:rPr lang="pl-PL" sz="1600" dirty="0" smtClean="0"/>
              <a:t>    - analiza wykonalności i analiza opcji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zakres rzeczowy przedsięwzięcia</a:t>
            </a:r>
          </a:p>
          <a:p>
            <a:pPr marL="266700" indent="-266700" defTabSz="896938">
              <a:spcAft>
                <a:spcPts val="600"/>
              </a:spcAft>
              <a:buAutoNum type="arabicPeriod" startAt="5"/>
              <a:tabLst>
                <a:tab pos="266700" algn="l"/>
                <a:tab pos="449263" algn="l"/>
                <a:tab pos="630238" algn="l"/>
              </a:tabLst>
            </a:pPr>
            <a:r>
              <a:rPr lang="pl-PL" sz="1600" b="1" dirty="0" smtClean="0"/>
              <a:t>PLAN FUNKCJONOWANIA PRZEDSIĘWZIĘCIA</a:t>
            </a:r>
          </a:p>
          <a:p>
            <a:pPr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	- zgodność z polityką konkurencji i zamówień publicznych, procedury przetargowe, harmonogram zamówień </a:t>
            </a:r>
          </a:p>
          <a:p>
            <a:pPr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	- czynniki ryzyka realizacji projektu i sposoby ich przezwyciężania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39579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12809"/>
            <a:ext cx="8229600" cy="5340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l-PL" sz="1500" dirty="0" smtClean="0"/>
              <a:t>6. </a:t>
            </a:r>
            <a:r>
              <a:rPr lang="pl-PL" sz="1500" b="1" dirty="0" smtClean="0"/>
              <a:t>ANALIZA FINANSOWA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wybór metody analizy finansowej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nakłady na realizację projektu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przychody operacyjne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/>
              <a:t>k</a:t>
            </a:r>
            <a:r>
              <a:rPr lang="pl-PL" sz="1500" dirty="0" smtClean="0"/>
              <a:t>oszty operacyjne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rachunek zysków i strat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/>
              <a:t>b</a:t>
            </a:r>
            <a:r>
              <a:rPr lang="pl-PL" sz="1500" dirty="0" smtClean="0"/>
              <a:t>ilans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przepływy pieniężne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wartość  dofinansowania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źródła finansowania projektu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ocena finansowej opłacalności inwestycji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trwałość finansowa</a:t>
            </a:r>
          </a:p>
          <a:p>
            <a:pPr>
              <a:buNone/>
            </a:pPr>
            <a:endParaRPr lang="pl-PL" sz="15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52936"/>
            <a:ext cx="864097" cy="107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20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b="1" dirty="0"/>
              <a:t>7</a:t>
            </a:r>
            <a:r>
              <a:rPr lang="pl-PL" sz="1500" b="1" dirty="0" smtClean="0"/>
              <a:t>. POZOSTAŁE INFORMACJE </a:t>
            </a:r>
          </a:p>
          <a:p>
            <a:pPr marL="0" indent="0" algn="just">
              <a:buNone/>
            </a:pPr>
            <a:r>
              <a:rPr lang="pl-PL" sz="1500" dirty="0" smtClean="0"/>
              <a:t>Pozostałe informacje, które nie zostały ujęte ze względu na ograniczenia  znaków, specyfikę projektu/kryteriów wymagające przedstawienia dodatkowych opisów, które nie wpisują się we wcześniejsze punkty dokumentacji aplikacyjnej.</a:t>
            </a:r>
          </a:p>
        </p:txBody>
      </p:sp>
    </p:spTree>
    <p:extLst>
      <p:ext uri="{BB962C8B-B14F-4D97-AF65-F5344CB8AC3E}">
        <p14:creationId xmlns:p14="http://schemas.microsoft.com/office/powerpoint/2010/main" xmlns="" val="23661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965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700" dirty="0" smtClean="0"/>
              <a:t>ZAŁĄCZNIKI:</a:t>
            </a:r>
          </a:p>
          <a:p>
            <a:pPr marL="0" indent="0">
              <a:buNone/>
            </a:pPr>
            <a:r>
              <a:rPr lang="pl-PL" sz="1600" b="1" dirty="0" smtClean="0"/>
              <a:t>1. Studium wykonalności – analiza finansowa w formacie  Excel</a:t>
            </a:r>
            <a:endParaRPr lang="pl-PL" sz="1600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600" dirty="0"/>
              <a:t>Do wniosku o dofinansowanie należy dołączyć jako </a:t>
            </a:r>
            <a:r>
              <a:rPr lang="pl-PL" sz="1600" b="1" dirty="0"/>
              <a:t>załącznik </a:t>
            </a:r>
            <a:r>
              <a:rPr lang="pl-PL" sz="1600" dirty="0"/>
              <a:t>(analizę finansową – arkusze kalkulacyjne w formacie Excel z aktywnymi formułami w celu możliwości sprawdzenia poprawności obliczeń</a:t>
            </a:r>
            <a:r>
              <a:rPr lang="pl-PL" sz="1600" dirty="0" smtClean="0"/>
              <a:t>).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600" dirty="0" smtClean="0">
                <a:solidFill>
                  <a:srgbClr val="0070C0"/>
                </a:solidFill>
              </a:rPr>
              <a:t>Na </a:t>
            </a:r>
            <a:r>
              <a:rPr lang="pl-PL" sz="1600" dirty="0">
                <a:solidFill>
                  <a:srgbClr val="0070C0"/>
                </a:solidFill>
              </a:rPr>
              <a:t>stronie rpo.dolnyslask.pl w zakładce o programie -&gt; pobierz poradniki i publikacje</a:t>
            </a:r>
            <a:r>
              <a:rPr lang="pl-PL" sz="1600" dirty="0"/>
              <a:t> znajduje się Ramowa struktura studium wykonalności oraz przykłady projekcji finansowych m.in. dla projektu objętego pomocą publiczną, dla projektu z luką finansową, projektu PPP. Przykładowe tabele stanowią materiał pomocniczy dla Wnioskodawców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sz="1600" u="sng" dirty="0"/>
              <a:t>Zgodność </a:t>
            </a:r>
            <a:r>
              <a:rPr lang="pl-PL" sz="1600" u="sng" dirty="0" smtClean="0"/>
              <a:t> Studium Wykonalności oraz Załącznika analiza finansowa </a:t>
            </a:r>
            <a:r>
              <a:rPr lang="pl-PL" sz="1600" u="sng" dirty="0"/>
              <a:t>z kryteriami wyboru </a:t>
            </a:r>
            <a:r>
              <a:rPr lang="pl-PL" sz="1600" u="sng" dirty="0" smtClean="0"/>
              <a:t>projektów, m.in.:</a:t>
            </a:r>
            <a:endParaRPr lang="pl-PL" sz="1600" u="sng" dirty="0"/>
          </a:p>
          <a:p>
            <a:pPr algn="just"/>
            <a:r>
              <a:rPr lang="pl-PL" sz="1600" u="sng" dirty="0"/>
              <a:t>(</a:t>
            </a:r>
            <a:r>
              <a:rPr lang="pl-PL" sz="1600" u="sng" dirty="0" smtClean="0"/>
              <a:t>formalne)</a:t>
            </a:r>
            <a:r>
              <a:rPr lang="pl-PL" sz="1600" dirty="0" smtClean="0"/>
              <a:t>, nr 1 </a:t>
            </a:r>
            <a:r>
              <a:rPr lang="pl-PL" sz="1600" dirty="0"/>
              <a:t>- poprawność wypełniania złożonego wniosku, 12 - dochód generowany przez </a:t>
            </a:r>
            <a:r>
              <a:rPr lang="pl-PL" sz="1600" dirty="0" smtClean="0"/>
              <a:t>projekt, 9 – maksymalny limit dofinansowania. </a:t>
            </a:r>
            <a:endParaRPr lang="pl-PL" sz="1600" dirty="0"/>
          </a:p>
          <a:p>
            <a:pPr algn="just"/>
            <a:r>
              <a:rPr lang="pl-PL" sz="1600" dirty="0"/>
              <a:t>(</a:t>
            </a:r>
            <a:r>
              <a:rPr lang="pl-PL" sz="1600" u="sng" dirty="0" smtClean="0"/>
              <a:t>merytoryczne)</a:t>
            </a:r>
            <a:r>
              <a:rPr lang="pl-PL" sz="1600" dirty="0" smtClean="0"/>
              <a:t> w </a:t>
            </a:r>
            <a:r>
              <a:rPr lang="pl-PL" sz="1600" dirty="0"/>
              <a:t>zakresie  oceny finansowo-ekonomicznej:  </a:t>
            </a:r>
            <a:r>
              <a:rPr lang="pl-PL" sz="1600" dirty="0" smtClean="0"/>
              <a:t>nr 1 </a:t>
            </a:r>
            <a:r>
              <a:rPr lang="pl-PL" sz="1600" dirty="0"/>
              <a:t>- sytuacja finansowa wnioskodawcy, </a:t>
            </a:r>
            <a:r>
              <a:rPr lang="pl-PL" sz="1600" dirty="0" smtClean="0"/>
              <a:t>2 </a:t>
            </a:r>
            <a:r>
              <a:rPr lang="pl-PL" sz="1600" dirty="0"/>
              <a:t>– plan finansowy, 3 - zachowanie trwałości, 4 – prawidłowość zastosowania metodologii, 5- analiza opcji, 6- efektywność ekonomiczno-społeczna projektu</a:t>
            </a:r>
          </a:p>
          <a:p>
            <a:pPr algn="just"/>
            <a:r>
              <a:rPr lang="pl-PL" sz="1600" u="sng" dirty="0"/>
              <a:t>(</a:t>
            </a:r>
            <a:r>
              <a:rPr lang="pl-PL" sz="1600" u="sng" dirty="0" smtClean="0"/>
              <a:t>merytoryczne ogólne)</a:t>
            </a:r>
            <a:r>
              <a:rPr lang="pl-PL" sz="1600" dirty="0" smtClean="0"/>
              <a:t> nr 5 </a:t>
            </a:r>
            <a:r>
              <a:rPr lang="pl-PL" sz="1600" dirty="0"/>
              <a:t>– plan realizacji inwestycji, 10 – struktura organizacyjna/potencjał administracyjny, 11 - zagrożenia realizacji </a:t>
            </a:r>
            <a:r>
              <a:rPr lang="pl-PL" sz="1600" dirty="0" smtClean="0"/>
              <a:t>projektu</a:t>
            </a:r>
          </a:p>
          <a:p>
            <a:endParaRPr lang="pl-PL" sz="1600" u="sng" dirty="0"/>
          </a:p>
          <a:p>
            <a:pPr>
              <a:buAutoNum type="arabicParenR"/>
            </a:pPr>
            <a:endParaRPr lang="pl-PL" sz="1600" dirty="0" smtClean="0"/>
          </a:p>
          <a:p>
            <a:pPr>
              <a:buAutoNum type="arabicParenR"/>
            </a:pPr>
            <a:endParaRPr lang="pl-PL" sz="1600" dirty="0" smtClean="0"/>
          </a:p>
          <a:p>
            <a:pPr>
              <a:buAutoNum type="arabicParenR"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13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440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pl-PL" sz="43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pl-PL" sz="4300" b="1" dirty="0" smtClean="0"/>
              <a:t>2</a:t>
            </a:r>
            <a:r>
              <a:rPr lang="pl-PL" sz="4300" b="1" dirty="0"/>
              <a:t>. Formularz oświadczenia o VAT (dla Wnioskodawcy i Partnerów, podmiotów realizujących projekt). </a:t>
            </a:r>
            <a:r>
              <a:rPr lang="pl-PL" sz="4300" dirty="0"/>
              <a:t>Przy wypełnianiu załączników należy zapoznać się z Ustawą z dnia 11 marca 2004 r. o podatku od towarów i usług (Dz.U. 2004 Nr 54 poz. 535 z </a:t>
            </a:r>
            <a:r>
              <a:rPr lang="pl-PL" sz="4300" dirty="0" err="1"/>
              <a:t>późn</a:t>
            </a:r>
            <a:r>
              <a:rPr lang="pl-PL" sz="4300" dirty="0"/>
              <a:t>. zm.)</a:t>
            </a:r>
            <a:endParaRPr lang="pl-PL" sz="4300" b="1" dirty="0"/>
          </a:p>
          <a:p>
            <a:pPr marL="0" indent="0" algn="just">
              <a:buNone/>
            </a:pPr>
            <a:r>
              <a:rPr lang="pl-PL" sz="4300" dirty="0"/>
              <a:t>Występują 3 rodzaje załączników:</a:t>
            </a:r>
          </a:p>
          <a:p>
            <a:pPr algn="just"/>
            <a:r>
              <a:rPr lang="pl-PL" sz="4300" dirty="0">
                <a:hlinkClick r:id="rId5" action="ppaction://hlinkfile"/>
              </a:rPr>
              <a:t>Oświadczenie wnioskodawcy o kwalifikowalności podatku vat</a:t>
            </a:r>
            <a:r>
              <a:rPr lang="pl-PL" sz="4300" dirty="0"/>
              <a:t>,</a:t>
            </a:r>
          </a:p>
          <a:p>
            <a:pPr algn="just"/>
            <a:r>
              <a:rPr lang="pl-PL" sz="4300" dirty="0">
                <a:hlinkClick r:id="rId6" action="ppaction://hlinkfile"/>
              </a:rPr>
              <a:t>Oświadczenie podmiotu realizującego projekt o kwalifikowalności podatku vat</a:t>
            </a:r>
            <a:r>
              <a:rPr lang="pl-PL" sz="4300" dirty="0"/>
              <a:t>, </a:t>
            </a:r>
          </a:p>
          <a:p>
            <a:pPr algn="just"/>
            <a:r>
              <a:rPr lang="pl-PL" sz="4300" dirty="0">
                <a:hlinkClick r:id="rId7" action="ppaction://hlinkfile"/>
              </a:rPr>
              <a:t>Oświadczenie partnera projektu o kwalifikowalności podatku vat</a:t>
            </a:r>
            <a:r>
              <a:rPr lang="pl-PL" sz="4300" dirty="0" smtClean="0"/>
              <a:t>.</a:t>
            </a:r>
            <a:endParaRPr lang="pl-PL" sz="4300" dirty="0"/>
          </a:p>
          <a:p>
            <a:pPr marL="0" indent="0" algn="just">
              <a:buNone/>
            </a:pPr>
            <a:r>
              <a:rPr lang="pl-PL" sz="4300" dirty="0" smtClean="0"/>
              <a:t>W przypadku, gdy:</a:t>
            </a:r>
          </a:p>
          <a:p>
            <a:pPr algn="just">
              <a:buFontTx/>
              <a:buChar char="-"/>
            </a:pPr>
            <a:r>
              <a:rPr lang="pl-PL" sz="4300" dirty="0" smtClean="0"/>
              <a:t>istnieje </a:t>
            </a:r>
            <a:r>
              <a:rPr lang="pl-PL" sz="4300" dirty="0"/>
              <a:t>prawna możliwość odzyskania VAT </a:t>
            </a:r>
            <a:r>
              <a:rPr lang="pl-PL" sz="4300" dirty="0" smtClean="0"/>
              <a:t>– podatek VAT </a:t>
            </a:r>
            <a:r>
              <a:rPr lang="pl-PL" sz="4300" dirty="0"/>
              <a:t>jest wydatkiem </a:t>
            </a:r>
            <a:r>
              <a:rPr lang="pl-PL" sz="4300" dirty="0" smtClean="0"/>
              <a:t>niekwalifikowalnym,</a:t>
            </a:r>
            <a:endParaRPr lang="pl-PL" sz="4300" dirty="0"/>
          </a:p>
          <a:p>
            <a:pPr algn="just">
              <a:buFontTx/>
              <a:buChar char="-"/>
            </a:pPr>
            <a:r>
              <a:rPr lang="pl-PL" sz="4300" dirty="0"/>
              <a:t>nie istnieje prawna możliwość odzyskania </a:t>
            </a:r>
            <a:r>
              <a:rPr lang="pl-PL" sz="4300" dirty="0" smtClean="0"/>
              <a:t>VAT</a:t>
            </a:r>
            <a:r>
              <a:rPr lang="pl-PL" sz="4300" dirty="0"/>
              <a:t> </a:t>
            </a:r>
            <a:r>
              <a:rPr lang="pl-PL" sz="4300" dirty="0" smtClean="0"/>
              <a:t>-  podatek VAT jest </a:t>
            </a:r>
            <a:r>
              <a:rPr lang="pl-PL" sz="4300" dirty="0"/>
              <a:t>wydatkiem </a:t>
            </a:r>
            <a:r>
              <a:rPr lang="pl-PL" sz="4300" dirty="0" smtClean="0"/>
              <a:t>kwalifikowalnym,</a:t>
            </a:r>
            <a:endParaRPr lang="pl-PL" sz="4300" dirty="0"/>
          </a:p>
          <a:p>
            <a:pPr algn="just">
              <a:buFontTx/>
              <a:buChar char="-"/>
            </a:pPr>
            <a:r>
              <a:rPr lang="pl-PL" sz="4300" dirty="0"/>
              <a:t>istnieje częściowa możliwość odzyskania VAT – </a:t>
            </a:r>
            <a:r>
              <a:rPr lang="pl-PL" sz="4300" dirty="0" smtClean="0"/>
              <a:t>podatek VAT jest wydatkiem kwalifikowalnym w tej części, w której występuje brak prawnej możliwości jego odzyskania, natomiast niekwalifikowalny </a:t>
            </a:r>
            <a:br>
              <a:rPr lang="pl-PL" sz="4300" dirty="0" smtClean="0"/>
            </a:br>
            <a:r>
              <a:rPr lang="pl-PL" sz="4300" dirty="0" smtClean="0"/>
              <a:t>w tej części gdzie istnieje prawna możliwość jego odzyskania. </a:t>
            </a:r>
            <a:endParaRPr lang="pl-PL" sz="4300" dirty="0"/>
          </a:p>
          <a:p>
            <a:pPr algn="just">
              <a:buFontTx/>
              <a:buChar char="-"/>
            </a:pPr>
            <a:endParaRPr lang="pl-PL" sz="4300" dirty="0" smtClean="0"/>
          </a:p>
          <a:p>
            <a:pPr marL="0" indent="0" algn="just">
              <a:buNone/>
            </a:pPr>
            <a:r>
              <a:rPr lang="pl-PL" sz="4300" b="1" dirty="0" smtClean="0"/>
              <a:t>Wyrok Trybunału Konstytucyjnego z dnia </a:t>
            </a:r>
            <a:r>
              <a:rPr lang="pl-PL" sz="4300" b="1" dirty="0"/>
              <a:t>29 września 2015</a:t>
            </a:r>
            <a:r>
              <a:rPr lang="pl-PL" sz="4300" dirty="0"/>
              <a:t> - wydatki związane z zapłaconym podatkiem VAT - w przypadku projektów realizowanych przez jednostki samorządu  terytorialnego, w których nastąpiło przekazanie infrastruktury samorządowym jednostkom budżetowym </a:t>
            </a:r>
            <a:r>
              <a:rPr lang="pl-PL" sz="4300" dirty="0" smtClean="0"/>
              <a:t>– </a:t>
            </a:r>
            <a:r>
              <a:rPr lang="pl-PL" sz="4300" u="sng" dirty="0" smtClean="0"/>
              <a:t>są wydatkami niekwalifikowalnymi</a:t>
            </a:r>
            <a:r>
              <a:rPr lang="pl-PL" sz="4300" dirty="0" smtClean="0"/>
              <a:t>.</a:t>
            </a:r>
          </a:p>
          <a:p>
            <a:pPr algn="just">
              <a:buFontTx/>
              <a:buChar char="-"/>
            </a:pPr>
            <a:endParaRPr lang="pl-PL" sz="4300" dirty="0"/>
          </a:p>
          <a:p>
            <a:pPr marL="0" indent="0" algn="just">
              <a:buNone/>
            </a:pPr>
            <a:r>
              <a:rPr lang="pl-PL" sz="4300" u="sng" dirty="0"/>
              <a:t>Kryteria wyboru </a:t>
            </a:r>
            <a:r>
              <a:rPr lang="pl-PL" sz="4300" u="sng" dirty="0" smtClean="0"/>
              <a:t>projektów,  m.in.:</a:t>
            </a:r>
            <a:endParaRPr lang="pl-PL" sz="4300" u="sng" dirty="0"/>
          </a:p>
          <a:p>
            <a:pPr marL="0" indent="0" algn="just">
              <a:buNone/>
            </a:pPr>
            <a:r>
              <a:rPr lang="pl-PL" sz="4300" u="sng" dirty="0"/>
              <a:t>(</a:t>
            </a:r>
            <a:r>
              <a:rPr lang="pl-PL" sz="4300" u="sng" dirty="0" smtClean="0"/>
              <a:t>formalne)</a:t>
            </a:r>
            <a:r>
              <a:rPr lang="pl-PL" sz="4300" dirty="0"/>
              <a:t> </a:t>
            </a:r>
            <a:r>
              <a:rPr lang="pl-PL" sz="4300" dirty="0" smtClean="0"/>
              <a:t>- nr 1 </a:t>
            </a:r>
            <a:r>
              <a:rPr lang="pl-PL" sz="4300" dirty="0"/>
              <a:t>Poprawność wypełnienia złożonego wniosku, 7 Zakaz podwójnego </a:t>
            </a:r>
            <a:r>
              <a:rPr lang="pl-PL" sz="4300" dirty="0" smtClean="0"/>
              <a:t>finansowania, </a:t>
            </a:r>
            <a:br>
              <a:rPr lang="pl-PL" sz="4300" dirty="0" smtClean="0"/>
            </a:br>
            <a:r>
              <a:rPr lang="pl-PL" sz="4300" dirty="0" smtClean="0"/>
              <a:t>8 </a:t>
            </a:r>
            <a:r>
              <a:rPr lang="pl-PL" sz="4300" dirty="0"/>
              <a:t>Kwalifikowalność wydatków w ramach </a:t>
            </a:r>
            <a:r>
              <a:rPr lang="pl-PL" sz="4300" dirty="0" smtClean="0"/>
              <a:t>projektu</a:t>
            </a:r>
          </a:p>
          <a:p>
            <a:pPr marL="0" indent="0" algn="just">
              <a:buNone/>
            </a:pPr>
            <a:endParaRPr lang="pl-PL" sz="4300" b="1" dirty="0" smtClean="0"/>
          </a:p>
          <a:p>
            <a:pPr marL="0" indent="0" algn="just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xmlns="" val="36910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1"/>
            <a:ext cx="8244000" cy="3600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sz="43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/>
              <a:t>3. Pozwolenie na budowę (decyzja budowlana lub inna decyzja inwestycyjna  dla przedsięwzięcia) </a:t>
            </a:r>
            <a:r>
              <a:rPr lang="pl-PL" sz="1600" dirty="0" smtClean="0"/>
              <a:t>– nie dotyczy projektów „zaprojektuj i wybuduj” oraz projektów nieinfrastrukturalnych.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 smtClean="0"/>
              <a:t>Dla projektów infrastrukturalnych pozwolenie na budowę (wydawane w oparciu o ustawę z dnia 7 lipca 1994 r. Prawo budowlane – Dz.U. z 2013 poz. 1409, z </a:t>
            </a:r>
            <a:r>
              <a:rPr lang="pl-PL" sz="1600" dirty="0" err="1" smtClean="0"/>
              <a:t>późn</a:t>
            </a:r>
            <a:r>
              <a:rPr lang="pl-PL" sz="1600" dirty="0" smtClean="0"/>
              <a:t>. zm.) na etapie składania wniosku </a:t>
            </a:r>
            <a:br>
              <a:rPr lang="pl-PL" sz="1600" dirty="0" smtClean="0"/>
            </a:br>
            <a:r>
              <a:rPr lang="pl-PL" sz="1600" dirty="0" smtClean="0"/>
              <a:t>o dofinansowanie nie jest wymagalne. Jednakże posiadanie pozwolenie na budowę świadczy </a:t>
            </a:r>
            <a:br>
              <a:rPr lang="pl-PL" sz="1600" dirty="0" smtClean="0"/>
            </a:br>
            <a:r>
              <a:rPr lang="pl-PL" sz="1600" dirty="0" smtClean="0"/>
              <a:t>o gotowości  projektu do realizacji i w przypadku, gdy wnioskodawca uzyskał ww. dokument przed złożeniem wniosku o dofinansowanie, zobowiązany jest go dołączyć do wniosku.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 smtClean="0"/>
              <a:t>Posiadanie pozwolenia na budowę jest warunkiem niezbędnym do podpisania umowy o dofinansowanie realizacji projektu.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6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pl-PL" sz="1600" u="sng" dirty="0">
                <a:solidFill>
                  <a:prstClr val="black"/>
                </a:solidFill>
              </a:rPr>
              <a:t>Kryteria wyboru projektów,  m.in.:</a:t>
            </a:r>
          </a:p>
          <a:p>
            <a:pPr marL="0" lvl="0" indent="0" algn="just">
              <a:buNone/>
            </a:pPr>
            <a:r>
              <a:rPr lang="pl-PL" sz="1600" u="sng" dirty="0">
                <a:solidFill>
                  <a:prstClr val="black"/>
                </a:solidFill>
              </a:rPr>
              <a:t>(formalne)</a:t>
            </a:r>
            <a:r>
              <a:rPr lang="pl-PL" sz="1600" dirty="0">
                <a:solidFill>
                  <a:prstClr val="black"/>
                </a:solidFill>
              </a:rPr>
              <a:t> nr 1 – Poprawność wypełnienia złożonego wniosku, </a:t>
            </a:r>
          </a:p>
          <a:p>
            <a:pPr marL="0" lvl="0" indent="0" algn="just">
              <a:buNone/>
            </a:pPr>
            <a:r>
              <a:rPr lang="pl-PL" sz="1600" u="sng" dirty="0">
                <a:solidFill>
                  <a:prstClr val="black"/>
                </a:solidFill>
              </a:rPr>
              <a:t>(merytoryczne ogólne) </a:t>
            </a:r>
            <a:r>
              <a:rPr lang="pl-PL" sz="1600" dirty="0">
                <a:solidFill>
                  <a:prstClr val="black"/>
                </a:solidFill>
              </a:rPr>
              <a:t>nr </a:t>
            </a:r>
            <a:r>
              <a:rPr lang="pl-PL" sz="1600" dirty="0" smtClean="0">
                <a:solidFill>
                  <a:prstClr val="black"/>
                </a:solidFill>
              </a:rPr>
              <a:t>9 </a:t>
            </a:r>
            <a:r>
              <a:rPr lang="pl-PL" sz="1600" dirty="0">
                <a:solidFill>
                  <a:prstClr val="black"/>
                </a:solidFill>
              </a:rPr>
              <a:t>– </a:t>
            </a:r>
            <a:r>
              <a:rPr lang="pl-PL" sz="1600" dirty="0">
                <a:ea typeface="Calibri"/>
                <a:cs typeface="Arial"/>
              </a:rPr>
              <a:t>Gotowość projektu do realizacji</a:t>
            </a:r>
            <a:r>
              <a:rPr lang="pl-PL" sz="1600" dirty="0" smtClean="0">
                <a:solidFill>
                  <a:prstClr val="black"/>
                </a:solidFill>
              </a:rPr>
              <a:t>. </a:t>
            </a:r>
            <a:endParaRPr lang="pl-PL" sz="1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pl-PL" sz="3500" dirty="0" smtClean="0"/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xmlns="" val="2423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1276</Words>
  <Application>Microsoft Office PowerPoint</Application>
  <PresentationFormat>Pokaz na ekranie (4:3)</PresentationFormat>
  <Paragraphs>159</Paragraphs>
  <Slides>14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Studium wykonalności jako element wniosku o dofinansowanie oraz załączniki do wniosku o dofinansowanie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Tomasz Boczoń</cp:lastModifiedBy>
  <cp:revision>146</cp:revision>
  <cp:lastPrinted>2016-01-12T07:54:50Z</cp:lastPrinted>
  <dcterms:created xsi:type="dcterms:W3CDTF">2015-04-22T07:48:15Z</dcterms:created>
  <dcterms:modified xsi:type="dcterms:W3CDTF">2017-08-03T06:48:46Z</dcterms:modified>
</cp:coreProperties>
</file>