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296" r:id="rId3"/>
    <p:sldId id="299" r:id="rId4"/>
    <p:sldId id="294" r:id="rId5"/>
    <p:sldId id="304" r:id="rId6"/>
    <p:sldId id="312" r:id="rId7"/>
    <p:sldId id="306" r:id="rId8"/>
    <p:sldId id="305" r:id="rId9"/>
    <p:sldId id="310" r:id="rId10"/>
    <p:sldId id="311" r:id="rId11"/>
    <p:sldId id="309" r:id="rId12"/>
    <p:sldId id="308" r:id="rId13"/>
    <p:sldId id="279" r:id="rId14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BOTKA Aneta (EMPL)" initials="SA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99CCFF"/>
    <a:srgbClr val="3166CF"/>
    <a:srgbClr val="3E6FD2"/>
    <a:srgbClr val="2D5EC1"/>
    <a:srgbClr val="BDDE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9429" autoAdjust="0"/>
  </p:normalViewPr>
  <p:slideViewPr>
    <p:cSldViewPr>
      <p:cViewPr>
        <p:scale>
          <a:sx n="98" d="100"/>
          <a:sy n="98" d="100"/>
        </p:scale>
        <p:origin x="-200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1DF16AA-2D9D-4C7A-A55E-552B8DC4A6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2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F2A20B1-1D13-4D93-A3E3-E84B0E175D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0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07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078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07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863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33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523D6D2-FB81-472A-8DC0-7A46A1DD0BC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D102B-FC5D-4674-87C7-B293A8F48C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5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19D79-5523-473C-A19D-3914A4D810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47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F49C-D62B-4A70-BC56-77F923238A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03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2FFD1-FFFB-4152-9CEE-063EFCE00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14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5077-AE2F-4283-8CCE-BCBDFE9C10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54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CDF92-E64D-466F-AAF7-3191591B68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8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134B-8EE9-44D4-AB56-BB9882F15A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1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9F9-779F-43FB-A157-229C54C9E8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16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02E8-05A2-4688-A857-4032933329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3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F968-4D87-4C1E-A2D4-3C8ED1E62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18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9969124-03C9-4AD5-80F1-B545EFFFAA5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zymon.Pogorzelski@ec.europa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commission/priorities/deeper-and-fairer-economic-and-monetary-union/european-pillar-social-rights/european-pillar-social-rights-20-principles_pl" TargetMode="External"/><Relationship Id="rId4" Type="http://schemas.openxmlformats.org/officeDocument/2006/relationships/hyperlink" Target="https://ec.europa.eu/info/sites/info/files/2017-european-semester-country-report-poland-p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268760"/>
            <a:ext cx="8865262" cy="2952328"/>
          </a:xfrm>
        </p:spPr>
        <p:txBody>
          <a:bodyPr/>
          <a:lstStyle/>
          <a:p>
            <a:pPr algn="ctr"/>
            <a:r>
              <a:rPr lang="pl-PL" altLang="en-US" sz="3600" dirty="0" smtClean="0"/>
              <a:t>Sprawozdanie </a:t>
            </a:r>
            <a:r>
              <a:rPr lang="pl-PL" altLang="en-US" sz="3600" dirty="0"/>
              <a:t>krajowe </a:t>
            </a:r>
            <a:r>
              <a:rPr lang="pl-PL" altLang="en-US" sz="3600" dirty="0" smtClean="0"/>
              <a:t/>
            </a:r>
            <a:br>
              <a:rPr lang="pl-PL" altLang="en-US" sz="3600" dirty="0" smtClean="0"/>
            </a:br>
            <a:r>
              <a:rPr lang="pl-PL" altLang="en-US" sz="3600" dirty="0" smtClean="0"/>
              <a:t>– </a:t>
            </a:r>
            <a:r>
              <a:rPr lang="pl-PL" altLang="en-US" sz="3600" dirty="0"/>
              <a:t>Polska </a:t>
            </a:r>
            <a:r>
              <a:rPr lang="pl-PL" altLang="en-US" sz="3600" dirty="0" smtClean="0"/>
              <a:t>2017</a:t>
            </a:r>
            <a:br>
              <a:rPr lang="pl-PL" altLang="en-US" sz="3600" dirty="0" smtClean="0"/>
            </a:br>
            <a:r>
              <a:rPr lang="pl-PL" altLang="en-US" sz="3600" dirty="0" smtClean="0"/>
              <a:t/>
            </a:r>
            <a:br>
              <a:rPr lang="pl-PL" altLang="en-US" sz="3600" dirty="0" smtClean="0"/>
            </a:br>
            <a:r>
              <a:rPr lang="pl-PL" altLang="en-US" sz="2400" b="0" dirty="0" smtClean="0"/>
              <a:t>(dokument roboczy służb Komisji </a:t>
            </a:r>
            <a:br>
              <a:rPr lang="pl-PL" altLang="en-US" sz="2400" b="0" dirty="0" smtClean="0"/>
            </a:br>
            <a:r>
              <a:rPr lang="pl-PL" altLang="en-US" sz="2400" b="0" dirty="0" smtClean="0"/>
              <a:t>opublikowany 22 lutego 2017)</a:t>
            </a:r>
            <a:endParaRPr lang="en-GB" altLang="en-US" sz="2400" b="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509120"/>
            <a:ext cx="8532440" cy="2348880"/>
          </a:xfrm>
        </p:spPr>
        <p:txBody>
          <a:bodyPr/>
          <a:lstStyle/>
          <a:p>
            <a:pPr algn="r"/>
            <a:r>
              <a:rPr lang="pl-PL" altLang="en-US" sz="2400" dirty="0" smtClean="0"/>
              <a:t>Szymon Pogorzelski</a:t>
            </a:r>
          </a:p>
          <a:p>
            <a:pPr algn="r"/>
            <a:r>
              <a:rPr lang="pl-PL" altLang="en-US" sz="2000" b="0" dirty="0" smtClean="0"/>
              <a:t>Dyrekcja Generalna ds. Zatrudnienia, </a:t>
            </a:r>
          </a:p>
          <a:p>
            <a:pPr algn="r"/>
            <a:r>
              <a:rPr lang="pl-PL" altLang="en-US" sz="2000" b="0" dirty="0" smtClean="0"/>
              <a:t>Spraw Społecznych i Włączenia Społecznego </a:t>
            </a:r>
          </a:p>
          <a:p>
            <a:pPr algn="r"/>
            <a:endParaRPr lang="pl-PL" altLang="en-US" sz="2000" b="0" dirty="0" smtClean="0"/>
          </a:p>
          <a:p>
            <a:pPr algn="r"/>
            <a:r>
              <a:rPr lang="en-GB" altLang="en-US" sz="2000" b="0" dirty="0" err="1" smtClean="0"/>
              <a:t>czerw</a:t>
            </a:r>
            <a:r>
              <a:rPr lang="pl-PL" altLang="en-US" sz="2000" b="0" dirty="0" err="1" smtClean="0"/>
              <a:t>iec</a:t>
            </a:r>
            <a:r>
              <a:rPr lang="pl-PL" altLang="en-US" sz="2000" b="0" dirty="0" smtClean="0"/>
              <a:t> 2017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5294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36625"/>
          </a:xfrm>
        </p:spPr>
        <p:txBody>
          <a:bodyPr/>
          <a:lstStyle/>
          <a:p>
            <a:pPr algn="ctr"/>
            <a:r>
              <a:rPr lang="en-GB" dirty="0" err="1"/>
              <a:t>Filar</a:t>
            </a:r>
            <a:r>
              <a:rPr lang="en-GB" dirty="0"/>
              <a:t> </a:t>
            </a:r>
            <a:r>
              <a:rPr lang="en-GB" dirty="0" err="1"/>
              <a:t>praw</a:t>
            </a:r>
            <a:r>
              <a:rPr lang="en-GB" dirty="0"/>
              <a:t> </a:t>
            </a:r>
            <a:r>
              <a:rPr lang="en-GB" dirty="0" err="1"/>
              <a:t>socjalnych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29013"/>
          </a:xfrm>
        </p:spPr>
        <p:txBody>
          <a:bodyPr/>
          <a:lstStyle/>
          <a:p>
            <a:r>
              <a:rPr lang="pl-PL" sz="2000" i="0" dirty="0"/>
              <a:t>10. Zdrowe, bezpieczne i dobrze dostosowane środowisko pracy oraz ochrona </a:t>
            </a:r>
            <a:r>
              <a:rPr lang="pl-PL" sz="2000" i="0" dirty="0" smtClean="0"/>
              <a:t>danych</a:t>
            </a:r>
            <a:endParaRPr lang="en-GB" sz="2000" i="0" dirty="0" smtClean="0"/>
          </a:p>
          <a:p>
            <a:r>
              <a:rPr lang="pl-PL" sz="2000" i="0" dirty="0" smtClean="0"/>
              <a:t>11</a:t>
            </a:r>
            <a:r>
              <a:rPr lang="pl-PL" sz="2000" i="0" dirty="0"/>
              <a:t>. Opieka nad dziećmi i wsparcie dla dzieci </a:t>
            </a:r>
            <a:endParaRPr lang="en-GB" sz="2000" i="0" dirty="0" smtClean="0"/>
          </a:p>
          <a:p>
            <a:r>
              <a:rPr lang="pl-PL" sz="2000" i="0" dirty="0"/>
              <a:t>12. Ochrona </a:t>
            </a:r>
            <a:r>
              <a:rPr lang="pl-PL" sz="2000" i="0" dirty="0" smtClean="0"/>
              <a:t>socjalna</a:t>
            </a:r>
            <a:endParaRPr lang="en-GB" sz="2000" i="0" dirty="0" smtClean="0"/>
          </a:p>
          <a:p>
            <a:r>
              <a:rPr lang="pl-PL" sz="2000" i="0" dirty="0"/>
              <a:t>13. Świadczenia dla bezrobotnych </a:t>
            </a:r>
            <a:endParaRPr lang="en-GB" sz="2000" i="0" dirty="0" smtClean="0"/>
          </a:p>
          <a:p>
            <a:r>
              <a:rPr lang="pl-PL" sz="2000" i="0" dirty="0"/>
              <a:t>14. Minimalny </a:t>
            </a:r>
            <a:r>
              <a:rPr lang="pl-PL" sz="2000" i="0" dirty="0" smtClean="0"/>
              <a:t>dochód</a:t>
            </a:r>
            <a:endParaRPr lang="en-GB" sz="2000" i="0" dirty="0" smtClean="0"/>
          </a:p>
          <a:p>
            <a:r>
              <a:rPr lang="pl-PL" sz="2000" i="0" dirty="0"/>
              <a:t>15. Świadczenia emerytalne i </a:t>
            </a:r>
            <a:r>
              <a:rPr lang="pl-PL" sz="2000" i="0" dirty="0" smtClean="0"/>
              <a:t>renty</a:t>
            </a:r>
            <a:endParaRPr lang="en-GB" sz="2000" i="0" dirty="0" smtClean="0"/>
          </a:p>
          <a:p>
            <a:r>
              <a:rPr lang="pl-PL" sz="2000" i="0" dirty="0"/>
              <a:t>16. Służba zdrowia </a:t>
            </a:r>
            <a:endParaRPr lang="en-GB" sz="2000" i="0" dirty="0" smtClean="0"/>
          </a:p>
          <a:p>
            <a:r>
              <a:rPr lang="pl-PL" sz="2000" i="0" dirty="0"/>
              <a:t>17. Integracja osób niepełnosprawnych </a:t>
            </a:r>
            <a:endParaRPr lang="en-GB" sz="2000" i="0" dirty="0" smtClean="0"/>
          </a:p>
          <a:p>
            <a:r>
              <a:rPr lang="pl-PL" sz="2000" i="0" dirty="0"/>
              <a:t>18. Opieka </a:t>
            </a:r>
            <a:r>
              <a:rPr lang="pl-PL" sz="2000" i="0" dirty="0" smtClean="0"/>
              <a:t>długoterminowa</a:t>
            </a:r>
            <a:endParaRPr lang="en-GB" sz="2000" i="0" dirty="0" smtClean="0"/>
          </a:p>
          <a:p>
            <a:r>
              <a:rPr lang="pl-PL" sz="2000" i="0" dirty="0"/>
              <a:t>19. Mieszkalnictwo i pomoc dla </a:t>
            </a:r>
            <a:r>
              <a:rPr lang="pl-PL" sz="2000" i="0" dirty="0" smtClean="0"/>
              <a:t>bezdomnych</a:t>
            </a:r>
            <a:endParaRPr lang="en-GB" sz="2000" i="0" dirty="0" smtClean="0"/>
          </a:p>
          <a:p>
            <a:r>
              <a:rPr lang="pl-PL" sz="2000" i="0" dirty="0"/>
              <a:t>20. Dostęp do niezbędnych usług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98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Tabela wyników w zakresie sytuacji społecznej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śledzenie tendencji i wyników,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ocena postępów w działaniach zmierzających </a:t>
            </a:r>
            <a:r>
              <a:rPr lang="en-GB" i="0" dirty="0" smtClean="0"/>
              <a:t>           </a:t>
            </a:r>
            <a:r>
              <a:rPr lang="pl-PL" i="0" dirty="0" smtClean="0"/>
              <a:t>do zapewnienia najwyższej jakości polityki społecznej dla całej UE,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wnioski zostaną wykorzystane w pracach </a:t>
            </a:r>
            <a:r>
              <a:rPr lang="en-GB" i="0" dirty="0" smtClean="0"/>
              <a:t>              </a:t>
            </a:r>
            <a:r>
              <a:rPr lang="pl-PL" i="0" dirty="0" smtClean="0"/>
              <a:t>w ramach europejskiego semestru na rzecz koordynacji polityki gospodarczej.</a:t>
            </a:r>
          </a:p>
          <a:p>
            <a:endParaRPr lang="en-GB" dirty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9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Filar</a:t>
            </a:r>
            <a:r>
              <a:rPr lang="en-GB" dirty="0"/>
              <a:t> </a:t>
            </a:r>
            <a:r>
              <a:rPr lang="en-GB" dirty="0" err="1"/>
              <a:t>praw</a:t>
            </a:r>
            <a:r>
              <a:rPr lang="en-GB" dirty="0"/>
              <a:t> </a:t>
            </a:r>
            <a:r>
              <a:rPr lang="en-GB" dirty="0" err="1"/>
              <a:t>socjalnych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29013"/>
          </a:xfrm>
        </p:spPr>
        <p:txBody>
          <a:bodyPr/>
          <a:lstStyle/>
          <a:p>
            <a:pPr marL="0" indent="0">
              <a:buNone/>
            </a:pPr>
            <a:endParaRPr lang="pl-PL" i="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opracowanie ram prawnych służących wdrożeniu założeń filaru,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poszanowanie kompetencji państw członkowskich oraz tradycji dialogu społecznego</a:t>
            </a:r>
            <a:r>
              <a:rPr lang="en-GB" i="0" dirty="0" smtClean="0"/>
              <a:t>,</a:t>
            </a:r>
            <a:r>
              <a:rPr lang="pl-PL" i="0" dirty="0" smtClean="0"/>
              <a:t>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inicjatywy ustawodawcze,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zaktualizowane lub uzupełnienie istniejących przepisów prawa UE</a:t>
            </a:r>
            <a:r>
              <a:rPr lang="en-GB" i="0" dirty="0" smtClean="0"/>
              <a:t>.</a:t>
            </a:r>
            <a:endParaRPr lang="pl-PL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79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4932042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Dziękuj</a:t>
            </a:r>
            <a:r>
              <a:rPr lang="pl-PL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ę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za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uwagę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!</a:t>
            </a:r>
          </a:p>
          <a:p>
            <a:endParaRPr lang="pl-PL" sz="1600" b="1" u="sng" kern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  <a:hlinkClick r:id="rId3"/>
            </a:endParaRPr>
          </a:p>
          <a:p>
            <a:endParaRPr lang="en-GB" sz="1600" b="1" kern="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2" name="Rectangle 1"/>
          <p:cNvSpPr/>
          <p:nvPr/>
        </p:nvSpPr>
        <p:spPr>
          <a:xfrm>
            <a:off x="425296" y="193396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Wersja polska Sprawozdania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krajowego</a:t>
            </a:r>
            <a:r>
              <a:rPr lang="pl-PL" sz="2000" b="1" dirty="0" smtClean="0"/>
              <a:t>:</a:t>
            </a:r>
            <a:endParaRPr lang="pl-PL" sz="2000" b="1" dirty="0" smtClean="0">
              <a:hlinkClick r:id="rId4"/>
            </a:endParaRPr>
          </a:p>
          <a:p>
            <a:endParaRPr lang="pl-PL" sz="1600" b="1" dirty="0" smtClean="0">
              <a:hlinkClick r:id="rId4"/>
            </a:endParaRPr>
          </a:p>
          <a:p>
            <a:r>
              <a:rPr lang="en-GB" sz="1600" b="1" dirty="0" smtClean="0">
                <a:hlinkClick r:id="rId4"/>
              </a:rPr>
              <a:t>https</a:t>
            </a:r>
            <a:r>
              <a:rPr lang="en-GB" sz="1600" b="1" dirty="0">
                <a:hlinkClick r:id="rId4"/>
              </a:rPr>
              <a:t>://</a:t>
            </a:r>
            <a:r>
              <a:rPr lang="en-GB" sz="1600" b="1" dirty="0" smtClean="0">
                <a:hlinkClick r:id="rId4"/>
              </a:rPr>
              <a:t>ec.europa.eu/info/sites/info/files/2017-european-semester-country-report-poland-pl.pdf</a:t>
            </a:r>
            <a:endParaRPr lang="en-GB" sz="1600" b="1" dirty="0" smtClean="0"/>
          </a:p>
          <a:p>
            <a:endParaRPr lang="en-GB" sz="1600" b="1" dirty="0"/>
          </a:p>
          <a:p>
            <a:r>
              <a:rPr lang="pl-PL" sz="2000" b="1" dirty="0" smtClean="0"/>
              <a:t>Informacje o Filarze praw socjalnych</a:t>
            </a:r>
            <a:r>
              <a:rPr lang="en-GB" sz="2000" b="1" dirty="0" smtClean="0"/>
              <a:t>:</a:t>
            </a:r>
            <a:endParaRPr lang="pl-PL" sz="2000" b="1" dirty="0" smtClean="0"/>
          </a:p>
          <a:p>
            <a:endParaRPr lang="en-GB" sz="1600" b="1" dirty="0"/>
          </a:p>
          <a:p>
            <a:r>
              <a:rPr lang="pl-PL" sz="1600" b="1" u="sng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https://</a:t>
            </a:r>
            <a:r>
              <a:rPr lang="pl-PL" sz="1600" b="1" u="sng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ec.europa.eu/commission/priorities/deeper-and-fairer-economic-and-monetary-union/european-pillar-social-rights/european-pillar-social-rights-20-principles_pl</a:t>
            </a:r>
            <a:endParaRPr lang="en-GB" sz="16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788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sz="2800" u="sng" dirty="0" smtClean="0"/>
              <a:t>Sprawozdanie krajowe </a:t>
            </a:r>
            <a:br>
              <a:rPr lang="pl-PL" sz="2800" u="sng" dirty="0" smtClean="0"/>
            </a:br>
            <a:r>
              <a:rPr lang="pl-PL" sz="2800" u="sng" dirty="0">
                <a:solidFill>
                  <a:srgbClr val="00B050"/>
                </a:solidFill>
              </a:rPr>
              <a:t>– rynek pracy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74491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i="0" dirty="0" smtClean="0"/>
              <a:t>Uchwalone </a:t>
            </a:r>
            <a:r>
              <a:rPr lang="pl-PL" sz="1800" i="0" dirty="0"/>
              <a:t>pod koniec 2017 r. </a:t>
            </a:r>
            <a:r>
              <a:rPr lang="pl-PL" sz="1800" b="1" i="0" dirty="0"/>
              <a:t>obniżenie ustawowego wieku emerytalnego</a:t>
            </a:r>
            <a:r>
              <a:rPr lang="pl-PL" sz="1800" i="0" dirty="0"/>
              <a:t> skłoni prawdopodobnie część starszych wiekiem pracowników do opuszczenia rynku pracy. </a:t>
            </a:r>
            <a:endParaRPr lang="pl-PL" sz="1800" i="0" dirty="0" smtClean="0"/>
          </a:p>
          <a:p>
            <a:pPr marL="0" indent="0" algn="just">
              <a:buNone/>
            </a:pPr>
            <a:endParaRPr lang="pl-PL" sz="1800" i="0" dirty="0"/>
          </a:p>
          <a:p>
            <a:pPr marL="0" indent="0" algn="just">
              <a:buNone/>
            </a:pPr>
            <a:r>
              <a:rPr lang="pl-PL" sz="1800" b="1" i="0" dirty="0" smtClean="0"/>
              <a:t>Nowy </a:t>
            </a:r>
            <a:r>
              <a:rPr lang="pl-PL" sz="1800" b="1" i="0" dirty="0"/>
              <a:t>dodatek na dzieci </a:t>
            </a:r>
            <a:r>
              <a:rPr lang="pl-PL" sz="1800" i="0" dirty="0"/>
              <a:t>może niekorzystnie wpłynąć </a:t>
            </a:r>
            <a:r>
              <a:rPr lang="en-GB" sz="1800" i="0" dirty="0" smtClean="0"/>
              <a:t>                            </a:t>
            </a:r>
            <a:r>
              <a:rPr lang="pl-PL" sz="1800" i="0" dirty="0" smtClean="0"/>
              <a:t>na </a:t>
            </a:r>
            <a:r>
              <a:rPr lang="pl-PL" sz="1800" i="0" dirty="0"/>
              <a:t>uczestnictwo w rynku pracy rodziców, zwłaszcza matek</a:t>
            </a:r>
            <a:r>
              <a:rPr lang="pl-PL" sz="1800" i="0" dirty="0" smtClean="0"/>
              <a:t>.</a:t>
            </a:r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r>
              <a:rPr lang="pl-PL" sz="1800" b="1" i="0" dirty="0" smtClean="0"/>
              <a:t>Zniesienie obowiązku przedszkolnego </a:t>
            </a:r>
            <a:r>
              <a:rPr lang="pl-PL" sz="1800" b="1" i="0" dirty="0"/>
              <a:t>dla </a:t>
            </a:r>
            <a:r>
              <a:rPr lang="pl-PL" sz="1800" b="1" i="0" dirty="0" smtClean="0"/>
              <a:t>pięciolatków</a:t>
            </a:r>
            <a:r>
              <a:rPr lang="pl-PL" sz="1800" i="0" dirty="0"/>
              <a:t> </a:t>
            </a:r>
            <a:r>
              <a:rPr lang="pl-PL" sz="1800" i="0" dirty="0" smtClean="0"/>
              <a:t>może </a:t>
            </a:r>
            <a:r>
              <a:rPr lang="pl-PL" sz="1800" i="0" dirty="0"/>
              <a:t>zachęcić część rodziców do pozostania w domu z dziećmi rok dłużej, zwłaszcza w przypadku rodzin o niskich </a:t>
            </a:r>
            <a:r>
              <a:rPr lang="pl-PL" sz="1800" i="0" dirty="0" smtClean="0"/>
              <a:t>dochodach</a:t>
            </a:r>
            <a:r>
              <a:rPr lang="en-GB" sz="1800" i="0" dirty="0" smtClean="0"/>
              <a:t>.</a:t>
            </a:r>
            <a:endParaRPr lang="pl-PL" sz="1800" i="0" dirty="0" smtClean="0"/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r>
              <a:rPr lang="pl-PL" sz="1800" i="0" dirty="0"/>
              <a:t>Podjęto działania w celu </a:t>
            </a:r>
            <a:r>
              <a:rPr lang="pl-PL" sz="1800" b="1" i="0" dirty="0"/>
              <a:t>ograniczenia zjawiska segmentacji rynku pracy, </a:t>
            </a:r>
            <a:r>
              <a:rPr lang="pl-PL" sz="1800" i="0" dirty="0"/>
              <a:t>ale wciąż istnieją przeszkody zniechęcające do stosowania umów na czas nieokreślony.</a:t>
            </a:r>
            <a:r>
              <a:rPr lang="pl-PL" sz="1800" b="1" i="0" dirty="0"/>
              <a:t> </a:t>
            </a:r>
          </a:p>
          <a:p>
            <a:pPr marL="0" indent="0" algn="just">
              <a:buNone/>
            </a:pPr>
            <a:endParaRPr lang="pl-PL" sz="18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/>
              <a:t>2. </a:t>
            </a:r>
            <a:r>
              <a:rPr lang="pl-PL" sz="2800" u="sng" dirty="0" smtClean="0"/>
              <a:t>Sprawozdanie krajowe </a:t>
            </a:r>
            <a:br>
              <a:rPr lang="pl-PL" sz="2800" u="sng" dirty="0" smtClean="0"/>
            </a:br>
            <a:r>
              <a:rPr lang="pl-PL" sz="2800" u="sng" dirty="0" smtClean="0">
                <a:solidFill>
                  <a:srgbClr val="00B050"/>
                </a:solidFill>
              </a:rPr>
              <a:t>– edukacja i umiejętności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52901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i="0" dirty="0" smtClean="0"/>
              <a:t>Więcej dzieci uczestniczy w edukacji przedszkolnej, </a:t>
            </a:r>
            <a:r>
              <a:rPr lang="pl-PL" sz="1600" i="0" dirty="0" smtClean="0"/>
              <a:t>ale </a:t>
            </a:r>
            <a:r>
              <a:rPr lang="pl-PL" sz="1600" i="0" dirty="0"/>
              <a:t>w dalszym ciągu utrzymują się wyzwania związane z nierównym dostępem do tych usług i ich jakością.</a:t>
            </a:r>
          </a:p>
          <a:p>
            <a:pPr marL="0" indent="0" algn="just">
              <a:buNone/>
            </a:pPr>
            <a:endParaRPr lang="pl-PL" sz="1600" b="1" i="0" dirty="0" smtClean="0"/>
          </a:p>
          <a:p>
            <a:pPr marL="0" indent="0" algn="just">
              <a:buNone/>
            </a:pPr>
            <a:r>
              <a:rPr lang="pl-PL" sz="1600" b="1" i="0" dirty="0" smtClean="0"/>
              <a:t>Reforma systemu szkolnictwa </a:t>
            </a:r>
            <a:r>
              <a:rPr lang="en-GB" sz="1600" i="0" dirty="0" smtClean="0"/>
              <a:t>(</a:t>
            </a:r>
            <a:r>
              <a:rPr lang="en-GB" sz="1600" i="0" dirty="0" err="1" smtClean="0"/>
              <a:t>likwidacja</a:t>
            </a:r>
            <a:r>
              <a:rPr lang="en-GB" sz="1600" i="0" dirty="0" smtClean="0"/>
              <a:t> </a:t>
            </a:r>
            <a:r>
              <a:rPr lang="en-GB" sz="1600" i="0" dirty="0" err="1" smtClean="0"/>
              <a:t>gimnazjów</a:t>
            </a:r>
            <a:r>
              <a:rPr lang="en-GB" sz="1600" i="0" dirty="0" smtClean="0"/>
              <a:t>) </a:t>
            </a:r>
            <a:r>
              <a:rPr lang="pl-PL" sz="1600" i="0" dirty="0" smtClean="0"/>
              <a:t>budzi szereg obaw wśród zainteresowanych podmiotów.</a:t>
            </a:r>
          </a:p>
          <a:p>
            <a:pPr marL="0" indent="0" algn="just">
              <a:buNone/>
            </a:pPr>
            <a:endParaRPr lang="pl-PL" sz="1600" i="0" dirty="0"/>
          </a:p>
          <a:p>
            <a:pPr marL="0" indent="0" algn="just">
              <a:buNone/>
            </a:pPr>
            <a:r>
              <a:rPr lang="pl-PL" sz="1600" b="1" i="0" dirty="0"/>
              <a:t>Kształcenie zawodowe </a:t>
            </a:r>
            <a:r>
              <a:rPr lang="pl-PL" sz="1600" i="0" dirty="0"/>
              <a:t>jest w dalszym ciągu w ograniczonym stopniu dopasowane do potrzeb rynku pracy</a:t>
            </a:r>
            <a:r>
              <a:rPr lang="pl-PL" sz="1600" i="0" dirty="0" smtClean="0"/>
              <a:t>.</a:t>
            </a:r>
            <a:endParaRPr lang="en-GB" sz="1600" i="0" dirty="0" smtClean="0"/>
          </a:p>
          <a:p>
            <a:pPr marL="0" indent="0" algn="just">
              <a:buNone/>
            </a:pPr>
            <a:endParaRPr lang="en-GB" sz="1600" i="0" dirty="0" smtClean="0"/>
          </a:p>
          <a:p>
            <a:pPr marL="0" indent="0" algn="just">
              <a:buNone/>
            </a:pPr>
            <a:r>
              <a:rPr lang="pl-PL" sz="1600" i="0" dirty="0"/>
              <a:t>Przeciętny </a:t>
            </a:r>
            <a:r>
              <a:rPr lang="pl-PL" sz="1600" b="1" i="0" dirty="0"/>
              <a:t>poziom podstawowych umiejętności wśród osób starszych jest niski, </a:t>
            </a:r>
            <a:r>
              <a:rPr lang="pl-PL" sz="1600" i="0" dirty="0"/>
              <a:t>co negatywnie wpływa na ich szanse na rynku pracy.</a:t>
            </a:r>
          </a:p>
          <a:p>
            <a:pPr marL="0" indent="0" algn="just">
              <a:buNone/>
            </a:pPr>
            <a:endParaRPr lang="pl-PL" sz="1600" b="1" i="0" dirty="0"/>
          </a:p>
          <a:p>
            <a:pPr marL="0" indent="0" algn="just">
              <a:buNone/>
            </a:pPr>
            <a:r>
              <a:rPr lang="pl-PL" sz="1600" b="1" i="0" dirty="0"/>
              <a:t>Dorośli rzadko uczestniczą w kształceniu </a:t>
            </a:r>
            <a:r>
              <a:rPr lang="pl-PL" sz="1600" i="0" dirty="0"/>
              <a:t>związanym z </a:t>
            </a:r>
            <a:r>
              <a:rPr lang="pl-PL" sz="1600" b="1" i="0" dirty="0"/>
              <a:t>umiejętnościami potrzebnymi do pracy</a:t>
            </a:r>
            <a:r>
              <a:rPr lang="pl-PL" sz="1600" i="0" dirty="0"/>
              <a:t>, a co trzeci dorosły nie widzi potrzeby dalszego</a:t>
            </a:r>
            <a:r>
              <a:rPr lang="pl-PL" sz="1600" b="1" i="0" dirty="0"/>
              <a:t> </a:t>
            </a:r>
            <a:r>
              <a:rPr lang="pl-PL" sz="1600" i="0" dirty="0"/>
              <a:t>kształcenia się lub szkolenia.</a:t>
            </a:r>
          </a:p>
          <a:p>
            <a:pPr marL="0" indent="0" algn="just">
              <a:buNone/>
            </a:pPr>
            <a:endParaRPr lang="pl-PL" sz="1800" i="0" dirty="0"/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b="1" i="0" dirty="0" smtClean="0"/>
          </a:p>
          <a:p>
            <a:pPr marL="0" indent="0" algn="just">
              <a:buNone/>
            </a:pPr>
            <a:endParaRPr lang="pl-PL" sz="2000" b="1" i="0" dirty="0"/>
          </a:p>
          <a:p>
            <a:pPr marL="0" indent="0" algn="just">
              <a:buNone/>
            </a:pPr>
            <a:endParaRPr lang="pl-PL" sz="22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2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2. </a:t>
            </a:r>
            <a:r>
              <a:rPr lang="pl-PL" sz="2800" u="sng" dirty="0" smtClean="0"/>
              <a:t>Sprawozdanie krajowe</a:t>
            </a:r>
            <a:br>
              <a:rPr lang="pl-PL" sz="2800" u="sng" dirty="0" smtClean="0"/>
            </a:br>
            <a:r>
              <a:rPr lang="pl-PL" sz="2800" u="sng" dirty="0">
                <a:solidFill>
                  <a:srgbClr val="00B050"/>
                </a:solidFill>
              </a:rPr>
              <a:t> </a:t>
            </a:r>
            <a:r>
              <a:rPr lang="pl-PL" sz="2800" u="sng" dirty="0" smtClean="0">
                <a:solidFill>
                  <a:srgbClr val="00B050"/>
                </a:solidFill>
              </a:rPr>
              <a:t>– pomoc społeczna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b="1" i="0" dirty="0" smtClean="0"/>
              <a:t>Wskaźniki </a:t>
            </a:r>
            <a:r>
              <a:rPr lang="pl-PL" sz="2000" b="1" i="0" dirty="0"/>
              <a:t>ubóstwa i nierówności dochodów </a:t>
            </a:r>
            <a:r>
              <a:rPr lang="pl-PL" sz="2000" b="1" i="0" dirty="0" smtClean="0"/>
              <a:t>uległy poprawie </a:t>
            </a:r>
            <a:r>
              <a:rPr lang="pl-PL" sz="2000" i="0" dirty="0" smtClean="0"/>
              <a:t>w </a:t>
            </a:r>
            <a:r>
              <a:rPr lang="pl-PL" sz="2000" i="0" dirty="0"/>
              <a:t>ostatnich latach; </a:t>
            </a:r>
          </a:p>
          <a:p>
            <a:pPr marL="0" indent="0" algn="just">
              <a:buNone/>
            </a:pPr>
            <a:endParaRPr lang="en-GB" sz="2000" i="0" dirty="0" smtClean="0"/>
          </a:p>
          <a:p>
            <a:pPr marL="0" indent="0" algn="just">
              <a:buNone/>
            </a:pPr>
            <a:r>
              <a:rPr lang="pl-PL" sz="2000" b="1" i="0" dirty="0" smtClean="0"/>
              <a:t>W </a:t>
            </a:r>
            <a:r>
              <a:rPr lang="pl-PL" sz="2000" b="1" i="0" dirty="0"/>
              <a:t>systemie opieki długoterminowej można dostrzec szereg słabych punktów. </a:t>
            </a:r>
            <a:r>
              <a:rPr lang="en-GB" sz="2000" i="0" dirty="0"/>
              <a:t>O</a:t>
            </a:r>
            <a:r>
              <a:rPr lang="pl-PL" sz="2000" i="0" dirty="0" smtClean="0"/>
              <a:t>piekę </a:t>
            </a:r>
            <a:r>
              <a:rPr lang="pl-PL" sz="2000" i="0" dirty="0"/>
              <a:t>długoterminową sprawują głównie członkowie rodziny, którzy otrzymują niewielkie wsparcie instytucjonalne i są skutecznie zniechęcani do godzenia pracy zawodowej z obowiązkami związanymi </a:t>
            </a:r>
            <a:r>
              <a:rPr lang="en-GB" sz="2000" i="0" dirty="0"/>
              <a:t> </a:t>
            </a:r>
            <a:r>
              <a:rPr lang="en-GB" sz="2000" i="0" dirty="0" smtClean="0"/>
              <a:t>            </a:t>
            </a:r>
            <a:r>
              <a:rPr lang="pl-PL" sz="2000" i="0" dirty="0" smtClean="0"/>
              <a:t>z </a:t>
            </a:r>
            <a:r>
              <a:rPr lang="pl-PL" sz="2000" i="0" dirty="0"/>
              <a:t>opieką, </a:t>
            </a:r>
            <a:r>
              <a:rPr lang="pl-PL" sz="2000" b="1" i="0" dirty="0"/>
              <a:t>brakuje skutecznej integracji systemu opieki zdrowotnej z systemem opieki społecznej.</a:t>
            </a:r>
          </a:p>
          <a:p>
            <a:pPr marL="0" indent="0" algn="just">
              <a:buNone/>
            </a:pPr>
            <a:endParaRPr lang="pl-PL" sz="2000" i="0" dirty="0"/>
          </a:p>
          <a:p>
            <a:pPr marL="0" indent="0" algn="just">
              <a:buNone/>
            </a:pPr>
            <a:endParaRPr lang="pl-PL" sz="2000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0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sz="2800" u="sng" dirty="0" smtClean="0"/>
              <a:t>Sprawozdanie krajowe</a:t>
            </a:r>
            <a:br>
              <a:rPr lang="pl-PL" sz="2800" u="sng" dirty="0" smtClean="0"/>
            </a:br>
            <a:r>
              <a:rPr lang="pl-PL" sz="2800" u="sng" dirty="0">
                <a:solidFill>
                  <a:srgbClr val="00B050"/>
                </a:solidFill>
              </a:rPr>
              <a:t> – </a:t>
            </a:r>
            <a:r>
              <a:rPr lang="pl-PL" sz="2800" u="sng" dirty="0" smtClean="0">
                <a:solidFill>
                  <a:srgbClr val="00B050"/>
                </a:solidFill>
              </a:rPr>
              <a:t>opieka zdrowotna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52901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i="0" dirty="0"/>
              <a:t>Stan zdrowia społeczeństwa </a:t>
            </a:r>
            <a:r>
              <a:rPr lang="pl-PL" sz="1800" b="1" i="0" dirty="0" smtClean="0"/>
              <a:t>jest </a:t>
            </a:r>
            <a:r>
              <a:rPr lang="pl-PL" sz="1800" b="1" i="0" dirty="0"/>
              <a:t>poniżej unijnej średniej, </a:t>
            </a:r>
            <a:r>
              <a:rPr lang="pl-PL" sz="1800" i="0" dirty="0"/>
              <a:t>co ma potencjalny wpływ na uczestnictwo w rynku pracy </a:t>
            </a:r>
            <a:r>
              <a:rPr lang="en-GB" sz="1800" i="0" dirty="0" smtClean="0"/>
              <a:t>           </a:t>
            </a:r>
            <a:r>
              <a:rPr lang="pl-PL" sz="1800" i="0" dirty="0" smtClean="0"/>
              <a:t>i </a:t>
            </a:r>
            <a:r>
              <a:rPr lang="pl-PL" sz="1800" i="0" dirty="0"/>
              <a:t>poziom ubóstwa. </a:t>
            </a:r>
            <a:endParaRPr lang="pl-PL" sz="1800" i="0" dirty="0" smtClean="0"/>
          </a:p>
          <a:p>
            <a:pPr marL="0" indent="0" algn="just">
              <a:buNone/>
            </a:pPr>
            <a:endParaRPr lang="pl-PL" sz="1800" b="1" i="0" dirty="0" smtClean="0"/>
          </a:p>
          <a:p>
            <a:pPr marL="0" indent="0" algn="just">
              <a:buNone/>
            </a:pPr>
            <a:r>
              <a:rPr lang="pl-PL" sz="1800" b="1" i="0" dirty="0" smtClean="0"/>
              <a:t>W </a:t>
            </a:r>
            <a:r>
              <a:rPr lang="pl-PL" sz="1800" b="1" i="0" dirty="0"/>
              <a:t>dalszym ciągu problemem jest dostęp do usług opieki zdrowotnej</a:t>
            </a:r>
            <a:r>
              <a:rPr lang="pl-PL" sz="1800" b="1" i="0" dirty="0" smtClean="0"/>
              <a:t>.</a:t>
            </a:r>
          </a:p>
          <a:p>
            <a:pPr marL="0" indent="0" algn="just">
              <a:buNone/>
            </a:pPr>
            <a:endParaRPr lang="pl-PL" sz="1800" b="1" i="0" dirty="0"/>
          </a:p>
          <a:p>
            <a:pPr marL="0" indent="0" algn="just">
              <a:buNone/>
            </a:pPr>
            <a:r>
              <a:rPr lang="pl-PL" sz="1800" b="1" i="0" dirty="0"/>
              <a:t>Podejmuje się wysiłki w celu sprostania niektórym </a:t>
            </a:r>
            <a:r>
              <a:rPr lang="en-GB" sz="1800" b="1" i="0" dirty="0" smtClean="0"/>
              <a:t>                      </a:t>
            </a:r>
            <a:r>
              <a:rPr lang="pl-PL" sz="1800" b="1" i="0" dirty="0" smtClean="0"/>
              <a:t>z </a:t>
            </a:r>
            <a:r>
              <a:rPr lang="pl-PL" sz="1800" b="1" i="0" dirty="0"/>
              <a:t>istniejących </a:t>
            </a:r>
            <a:r>
              <a:rPr lang="pl-PL" sz="1800" b="1" i="0" dirty="0" smtClean="0"/>
              <a:t>wyzwań, </a:t>
            </a:r>
            <a:r>
              <a:rPr lang="pl-PL" sz="1800" i="0" dirty="0" smtClean="0"/>
              <a:t>m.in</a:t>
            </a:r>
            <a:r>
              <a:rPr lang="pl-PL" sz="1800" i="0" dirty="0"/>
              <a:t>. Ministerstwo Zdrowia rozpoczęło szczegółową analizę potrzeb w obszarze opieki zdrowotnej w celu poprawy efektywności przydziału </a:t>
            </a:r>
            <a:r>
              <a:rPr lang="pl-PL" sz="1800" i="0" dirty="0" smtClean="0"/>
              <a:t>zasobów</a:t>
            </a:r>
            <a:r>
              <a:rPr lang="pl-PL" sz="1800" i="0" dirty="0"/>
              <a:t> </a:t>
            </a:r>
            <a:r>
              <a:rPr lang="pl-PL" sz="1800" i="0" dirty="0" smtClean="0"/>
              <a:t>- Opracowanie </a:t>
            </a:r>
            <a:r>
              <a:rPr lang="pl-PL" sz="1800" b="1" i="0" dirty="0"/>
              <a:t>krajowych ram strategicznych dla ochrony zdrowia</a:t>
            </a:r>
            <a:r>
              <a:rPr lang="pl-PL" sz="1800" i="0" dirty="0"/>
              <a:t> (tzw. Policy Paper) oraz przygotowanie </a:t>
            </a:r>
            <a:r>
              <a:rPr lang="pl-PL" sz="1800" b="1" i="0" dirty="0"/>
              <a:t>map potrzeb zdrowotnych</a:t>
            </a:r>
            <a:r>
              <a:rPr lang="pl-PL" sz="1800" i="0" dirty="0"/>
              <a:t>, które posłużą za podstawę poprawy skuteczności inwestycji w sektorze zdrowia</a:t>
            </a:r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86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8738" y="692696"/>
            <a:ext cx="8865262" cy="2952328"/>
          </a:xfrm>
        </p:spPr>
        <p:txBody>
          <a:bodyPr/>
          <a:lstStyle/>
          <a:p>
            <a:pPr algn="ctr"/>
            <a:r>
              <a:rPr lang="pl-PL" altLang="en-US" sz="3600" dirty="0" smtClean="0"/>
              <a:t>Szkic ZALECENIA RADY</a:t>
            </a:r>
            <a:br>
              <a:rPr lang="pl-PL" altLang="en-US" sz="3600" dirty="0" smtClean="0"/>
            </a:br>
            <a:r>
              <a:rPr lang="pl-PL" altLang="en-US" sz="2400" b="0" dirty="0" smtClean="0"/>
              <a:t>(propozycja Komisji Europejskiej</a:t>
            </a:r>
            <a:br>
              <a:rPr lang="pl-PL" altLang="en-US" sz="2400" b="0" dirty="0" smtClean="0"/>
            </a:br>
            <a:r>
              <a:rPr lang="pl-PL" altLang="en-US" sz="2400" b="0" dirty="0" smtClean="0"/>
              <a:t>opublikowana 22 maja 2017, punkt 2)</a:t>
            </a:r>
            <a:endParaRPr lang="en-GB" altLang="en-US" sz="2400" b="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140968"/>
            <a:ext cx="8532440" cy="2348880"/>
          </a:xfrm>
        </p:spPr>
        <p:txBody>
          <a:bodyPr/>
          <a:lstStyle/>
          <a:p>
            <a:pPr algn="just"/>
            <a:r>
              <a:rPr lang="pl-PL" altLang="en-US" sz="2000" b="0" dirty="0"/>
              <a:t>Podjęcie działań w celu zwiększenia uczestnictwa w rynku pracy, w szczególności w odniesieniu do kobiet, osób o niskich kwalifikacjach i osób starszych, w tym przez nauczanie odpowiednich umiejętności i usunięcie przeszkód dla bardziej trwałych form zatrudnienia. Zapewnienie stabilności i adekwatności systemu emerytalnego przez wprowadzenie środków podwyższających rzeczywisty wiek przejścia na emeryturę i rozpoczęcie reformy preferencyjnych systemów emerytalno-rentowych.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2498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2132856"/>
            <a:ext cx="8865262" cy="2952328"/>
          </a:xfrm>
        </p:spPr>
        <p:txBody>
          <a:bodyPr/>
          <a:lstStyle/>
          <a:p>
            <a:pPr algn="ctr"/>
            <a:r>
              <a:rPr lang="en-GB" altLang="en-US" sz="3600" dirty="0" err="1" smtClean="0"/>
              <a:t>Filar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praw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socjalnych</a:t>
            </a:r>
            <a:r>
              <a:rPr lang="pl-PL" altLang="en-US" sz="3600" dirty="0" smtClean="0"/>
              <a:t/>
            </a:r>
            <a:br>
              <a:rPr lang="pl-PL" altLang="en-US" sz="3600" dirty="0" smtClean="0"/>
            </a:br>
            <a:r>
              <a:rPr lang="en-GB" altLang="en-US" sz="3600" dirty="0" smtClean="0"/>
              <a:t>- </a:t>
            </a:r>
            <a:r>
              <a:rPr lang="pl-PL" altLang="en-US" sz="3600" dirty="0" smtClean="0"/>
              <a:t>propozycja </a:t>
            </a:r>
            <a:r>
              <a:rPr lang="en-GB" altLang="en-US" sz="3600" dirty="0" err="1" smtClean="0"/>
              <a:t>Komisji</a:t>
            </a:r>
            <a:r>
              <a:rPr lang="en-GB" altLang="en-US" sz="3600" dirty="0" smtClean="0"/>
              <a:t> </a:t>
            </a:r>
            <a:r>
              <a:rPr lang="en-GB" altLang="en-US" sz="3600" dirty="0" err="1" smtClean="0"/>
              <a:t>Europejskiej</a:t>
            </a:r>
            <a:r>
              <a:rPr lang="pl-PL" altLang="en-US" sz="3600" dirty="0" smtClean="0"/>
              <a:t/>
            </a:r>
            <a:br>
              <a:rPr lang="pl-PL" altLang="en-US" sz="3600" dirty="0" smtClean="0"/>
            </a:br>
            <a:endParaRPr lang="en-GB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1151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Filar</a:t>
            </a:r>
            <a:r>
              <a:rPr lang="en-GB" dirty="0" smtClean="0"/>
              <a:t> </a:t>
            </a:r>
            <a:r>
              <a:rPr lang="en-GB" dirty="0" err="1" smtClean="0"/>
              <a:t>praw</a:t>
            </a:r>
            <a:r>
              <a:rPr lang="en-GB" dirty="0" smtClean="0"/>
              <a:t> </a:t>
            </a:r>
            <a:r>
              <a:rPr lang="en-GB" dirty="0" err="1" smtClean="0"/>
              <a:t>socjalnych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b="1" i="0" dirty="0" smtClean="0"/>
              <a:t>20 głównych zasad i praw</a:t>
            </a:r>
            <a:r>
              <a:rPr lang="pl-PL" i="0" dirty="0" smtClean="0"/>
              <a:t>, na których mają opierać się sprawiedliwe i sprawnie funkcjonujące rynki pracy i systemy opieki społecznej.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b="1" i="0" dirty="0" smtClean="0"/>
              <a:t>3 obszary: </a:t>
            </a:r>
            <a:r>
              <a:rPr lang="pl-PL" i="0" dirty="0" smtClean="0"/>
              <a:t>równe szanse i dostęp do zatrudnienia, sprawiedliwe warunki pracy, ochrona socjalna i włączenie społeczne</a:t>
            </a:r>
            <a:r>
              <a:rPr lang="en-GB" i="0" dirty="0" smtClean="0"/>
              <a:t>.</a:t>
            </a:r>
            <a:r>
              <a:rPr lang="pl-PL" i="0" dirty="0" smtClean="0"/>
              <a:t>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v"/>
            </a:pPr>
            <a:r>
              <a:rPr lang="pl-PL" i="0" dirty="0" smtClean="0"/>
              <a:t>Potwierdzenie obowiązujących praw w UE oraz uzupełnienie ich w związku z nowymi realiami. </a:t>
            </a:r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5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36625"/>
          </a:xfrm>
        </p:spPr>
        <p:txBody>
          <a:bodyPr/>
          <a:lstStyle/>
          <a:p>
            <a:pPr algn="ctr"/>
            <a:r>
              <a:rPr lang="en-GB" dirty="0" err="1"/>
              <a:t>Filar</a:t>
            </a:r>
            <a:r>
              <a:rPr lang="en-GB" dirty="0"/>
              <a:t> </a:t>
            </a:r>
            <a:r>
              <a:rPr lang="en-GB" dirty="0" err="1"/>
              <a:t>praw</a:t>
            </a:r>
            <a:r>
              <a:rPr lang="en-GB" dirty="0"/>
              <a:t> </a:t>
            </a:r>
            <a:r>
              <a:rPr lang="en-GB" dirty="0" err="1"/>
              <a:t>socjalnych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529013"/>
          </a:xfrm>
        </p:spPr>
        <p:txBody>
          <a:bodyPr/>
          <a:lstStyle/>
          <a:p>
            <a:r>
              <a:rPr lang="pl-PL" sz="2000" i="0" dirty="0"/>
              <a:t>1. Kształcenie, szkolenie i uczenie się przez całe życie </a:t>
            </a:r>
            <a:endParaRPr lang="en-GB" sz="2000" i="0" dirty="0" smtClean="0"/>
          </a:p>
          <a:p>
            <a:r>
              <a:rPr lang="pl-PL" sz="2000" i="0" dirty="0"/>
              <a:t>2. Równouprawnienie płci </a:t>
            </a:r>
            <a:endParaRPr lang="en-GB" sz="2000" i="0" dirty="0" smtClean="0"/>
          </a:p>
          <a:p>
            <a:r>
              <a:rPr lang="pl-PL" sz="2000" i="0" dirty="0"/>
              <a:t>3. Równe </a:t>
            </a:r>
            <a:r>
              <a:rPr lang="pl-PL" sz="2000" i="0" dirty="0" smtClean="0"/>
              <a:t>szanse</a:t>
            </a:r>
            <a:endParaRPr lang="en-GB" sz="2000" i="0" dirty="0" smtClean="0"/>
          </a:p>
          <a:p>
            <a:r>
              <a:rPr lang="pl-PL" sz="2000" i="0" dirty="0"/>
              <a:t>4. Aktywne wsparcie na rzecz zatrudnienia </a:t>
            </a:r>
            <a:endParaRPr lang="en-GB" sz="2000" i="0" dirty="0" smtClean="0"/>
          </a:p>
          <a:p>
            <a:r>
              <a:rPr lang="pl-PL" sz="2000" i="0" dirty="0"/>
              <a:t>5. Bezpieczne i elastyczne zatrudnienie </a:t>
            </a:r>
            <a:endParaRPr lang="en-GB" sz="2000" i="0" dirty="0" smtClean="0"/>
          </a:p>
          <a:p>
            <a:r>
              <a:rPr lang="pl-PL" sz="2000" i="0" dirty="0"/>
              <a:t>6. Wynagrodzenie </a:t>
            </a:r>
            <a:endParaRPr lang="en-GB" sz="2000" i="0" dirty="0" smtClean="0"/>
          </a:p>
          <a:p>
            <a:r>
              <a:rPr lang="pl-PL" sz="2000" i="0" dirty="0"/>
              <a:t>7. Informacje o warunkach zatrudnienia i ochrona w przypadku </a:t>
            </a:r>
            <a:r>
              <a:rPr lang="pl-PL" sz="2000" i="0" dirty="0" smtClean="0"/>
              <a:t>zwolnień</a:t>
            </a:r>
            <a:endParaRPr lang="en-GB" sz="2000" i="0" dirty="0" smtClean="0"/>
          </a:p>
          <a:p>
            <a:r>
              <a:rPr lang="pl-PL" sz="2000" i="0" dirty="0"/>
              <a:t>8. Dialog społeczny i społeczne zaangażowanie pracowników </a:t>
            </a:r>
            <a:endParaRPr lang="en-GB" sz="2000" i="0" dirty="0" smtClean="0"/>
          </a:p>
          <a:p>
            <a:r>
              <a:rPr lang="pl-PL" sz="2000" i="0" dirty="0"/>
              <a:t>9. Równowaga między życiem zawodowym a prywatnym</a:t>
            </a:r>
            <a:endParaRPr lang="en-GB" sz="2000" i="0" dirty="0" smtClean="0"/>
          </a:p>
          <a:p>
            <a:endParaRPr lang="pl-P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3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1703</TotalTime>
  <Words>727</Words>
  <Application>Microsoft Office PowerPoint</Application>
  <PresentationFormat>Pokaz na ekranie (4:3)</PresentationFormat>
  <Paragraphs>106</Paragraphs>
  <Slides>13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Blank</vt:lpstr>
      <vt:lpstr>Sprawozdanie krajowe  – Polska 2017  (dokument roboczy służb Komisji  opublikowany 22 lutego 2017)</vt:lpstr>
      <vt:lpstr> Sprawozdanie krajowe  – rynek pracy </vt:lpstr>
      <vt:lpstr> 2. Sprawozdanie krajowe  – edukacja i umiejętności </vt:lpstr>
      <vt:lpstr> 2. Sprawozdanie krajowe  – pomoc społeczna </vt:lpstr>
      <vt:lpstr> Sprawozdanie krajowe  – opieka zdrowotna </vt:lpstr>
      <vt:lpstr>Szkic ZALECENIA RADY (propozycja Komisji Europejskiej opublikowana 22 maja 2017, punkt 2)</vt:lpstr>
      <vt:lpstr>Filar praw socjalnych - propozycja Komisji Europejskiej </vt:lpstr>
      <vt:lpstr>Filar praw socjalnych</vt:lpstr>
      <vt:lpstr>Filar praw socjalnych</vt:lpstr>
      <vt:lpstr>Filar praw socjalnych</vt:lpstr>
      <vt:lpstr>Tabela wyników w zakresie sytuacji społecznej</vt:lpstr>
      <vt:lpstr>Filar praw socjalnych</vt:lpstr>
      <vt:lpstr>Prezentacja programu PowerPoint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ośrodków pomocy społecznej w projektach finansowanych z Europejskiego Funduszu Społecznego</dc:title>
  <dc:creator>GALAZKA Anna Maria (EMPL)</dc:creator>
  <cp:lastModifiedBy>Olga Glanert</cp:lastModifiedBy>
  <cp:revision>120</cp:revision>
  <cp:lastPrinted>2017-04-14T15:00:28Z</cp:lastPrinted>
  <dcterms:created xsi:type="dcterms:W3CDTF">2015-09-16T12:41:33Z</dcterms:created>
  <dcterms:modified xsi:type="dcterms:W3CDTF">2017-06-21T12:14:17Z</dcterms:modified>
</cp:coreProperties>
</file>