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574" r:id="rId3"/>
    <p:sldId id="556" r:id="rId4"/>
    <p:sldId id="580" r:id="rId5"/>
    <p:sldId id="576" r:id="rId6"/>
    <p:sldId id="577" r:id="rId7"/>
    <p:sldId id="582" r:id="rId8"/>
    <p:sldId id="587" r:id="rId9"/>
    <p:sldId id="583" r:id="rId10"/>
    <p:sldId id="585" r:id="rId11"/>
    <p:sldId id="584" r:id="rId12"/>
    <p:sldId id="579" r:id="rId13"/>
    <p:sldId id="588" r:id="rId14"/>
    <p:sldId id="586" r:id="rId15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 varScale="1">
        <p:scale>
          <a:sx n="113" d="100"/>
          <a:sy n="113" d="100"/>
        </p:scale>
        <p:origin x="-22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80" d="100"/>
          <a:sy n="80" d="100"/>
        </p:scale>
        <p:origin x="-3912" y="-7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7869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sz="1600" dirty="0">
                <a:solidFill>
                  <a:prstClr val="black"/>
                </a:solidFill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</a:t>
            </a:r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sz="1400" i="1" dirty="0" smtClean="0"/>
          </a:p>
          <a:p>
            <a:r>
              <a:rPr lang="pl-PL" sz="1400" dirty="0"/>
              <a:t>Liczba parków krajobrazowych, rezerwatów przyrody, obszarów chronionego krajobrazu </a:t>
            </a:r>
            <a:r>
              <a:rPr lang="pl-PL" sz="1400" dirty="0" smtClean="0"/>
              <a:t>i </a:t>
            </a:r>
            <a:r>
              <a:rPr lang="pl-PL" sz="1400" dirty="0"/>
              <a:t>innych form ochrony przyrody, które otrzymały wsparcie.  </a:t>
            </a:r>
          </a:p>
          <a:p>
            <a:endParaRPr lang="pl-PL" sz="1400" i="1" dirty="0"/>
          </a:p>
          <a:p>
            <a:endParaRPr lang="pl-PL" sz="1400" i="1" dirty="0" smtClean="0"/>
          </a:p>
          <a:p>
            <a:endParaRPr lang="pl-PL" sz="1400" i="1" dirty="0"/>
          </a:p>
          <a:p>
            <a:endParaRPr lang="pl-PL" sz="1400" i="1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sz="1400" i="1" dirty="0" smtClean="0"/>
          </a:p>
          <a:p>
            <a:endParaRPr lang="pl-PL" sz="1400" i="1" dirty="0"/>
          </a:p>
          <a:p>
            <a:endParaRPr lang="pl-PL" sz="1400" i="1" dirty="0" smtClean="0"/>
          </a:p>
          <a:p>
            <a:endParaRPr lang="pl-PL" sz="1400" i="1" dirty="0"/>
          </a:p>
          <a:p>
            <a:endParaRPr lang="pl-PL" sz="1400" i="1" dirty="0" smtClean="0"/>
          </a:p>
          <a:p>
            <a:r>
              <a:rPr lang="pl-PL" sz="1400" i="1" dirty="0" smtClean="0"/>
              <a:t>Powierzchnia </a:t>
            </a:r>
            <a:r>
              <a:rPr lang="pl-PL" sz="1400" i="1" dirty="0"/>
              <a:t>odrestaurowanych lub utworzonych obszarów, mających na celu poprawę stanu ochrony gatunków zagrożonych. Operacje mogą być przeprowadzane zarówno w, jak i poza obszarami Natura 2000 i wpływać na poprawę stanu ochrony wybranych gatunków, </a:t>
            </a:r>
            <a:r>
              <a:rPr lang="pl-PL" sz="1400" i="1" dirty="0" smtClean="0"/>
              <a:t>siedlisk i </a:t>
            </a:r>
            <a:r>
              <a:rPr lang="pl-PL" sz="1400" i="1" dirty="0"/>
              <a:t>ekosystemów dla różnorodności biologicznej i prowadzenia usług ekosystemowych. Obszary, które otrzymały wsparcie wielokrotnie, powinny być liczone tylko raz.</a:t>
            </a:r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Prosimy zapoznać się zawsze z FAQ na www!!!</a:t>
            </a:r>
          </a:p>
          <a:p>
            <a:endParaRPr lang="pl-PL" altLang="pl-PL" b="1" u="sng" dirty="0"/>
          </a:p>
          <a:p>
            <a:r>
              <a:rPr lang="pl-PL" altLang="pl-PL" b="1" u="sng" dirty="0" smtClean="0"/>
              <a:t>Później dopiero kontakt z PIFE.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altLang="pl-PL" sz="1600" b="1" dirty="0" smtClean="0"/>
              <a:t>Na początek to co najważniejsze, co warunkuje  dofinansowanie Państwa projektów –  co odzwierciedlone jest także w  dostępowym kryterium oceny – CEL DZIAŁANIA;</a:t>
            </a:r>
          </a:p>
          <a:p>
            <a:r>
              <a:rPr lang="pl-PL" altLang="pl-PL" sz="1600" b="1" dirty="0" smtClean="0"/>
              <a:t>Każdy z projektów musi być z nim zgodny!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6150" y="785813"/>
            <a:ext cx="4959350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altLang="pl-PL" sz="1600" b="1" dirty="0" smtClean="0"/>
              <a:t>Następnie to co jest wspólne dla wszystkich z Państwa, czyli TYPY PROJEKTÓW:</a:t>
            </a:r>
          </a:p>
          <a:p>
            <a:endParaRPr lang="pl-PL" altLang="pl-PL" sz="1600" b="1" dirty="0" smtClean="0"/>
          </a:p>
          <a:p>
            <a:r>
              <a:rPr lang="pl-PL" altLang="pl-PL" sz="1600" b="1" dirty="0" smtClean="0"/>
              <a:t>Parki narodowe – w Programie krajowym </a:t>
            </a:r>
            <a:r>
              <a:rPr lang="pl-PL" altLang="pl-PL" sz="1600" b="1" dirty="0" err="1" smtClean="0"/>
              <a:t>POIiŚ</a:t>
            </a:r>
            <a:endParaRPr lang="pl-PL" altLang="pl-PL" sz="1600" b="1" dirty="0" smtClean="0"/>
          </a:p>
          <a:p>
            <a:endParaRPr lang="pl-PL" altLang="pl-PL" sz="1600" b="1" dirty="0" smtClean="0"/>
          </a:p>
          <a:p>
            <a:r>
              <a:rPr lang="pl-PL" altLang="pl-PL" sz="1600" b="1" dirty="0"/>
              <a:t>D</a:t>
            </a:r>
            <a:r>
              <a:rPr lang="pl-PL" altLang="pl-PL" sz="1600" b="1" dirty="0" smtClean="0"/>
              <a:t>efinicje</a:t>
            </a:r>
            <a:endParaRPr lang="pl-PL" altLang="pl-PL" sz="1600" b="1" dirty="0"/>
          </a:p>
          <a:p>
            <a:endParaRPr lang="pl-PL" altLang="pl-PL" sz="1600" b="1" dirty="0"/>
          </a:p>
          <a:p>
            <a:r>
              <a:rPr lang="pl-PL" altLang="pl-PL" sz="1600" b="1" dirty="0" smtClean="0"/>
              <a:t>Ochrona in-situ – </a:t>
            </a:r>
          </a:p>
          <a:p>
            <a:r>
              <a:rPr lang="pl-PL" altLang="pl-PL" sz="1600" b="1" dirty="0" smtClean="0"/>
              <a:t>Ochrona ex-situ - </a:t>
            </a:r>
          </a:p>
          <a:p>
            <a:r>
              <a:rPr lang="pl-PL" altLang="pl-PL" sz="1600" b="1" dirty="0" smtClean="0"/>
              <a:t>Przykłady do typów C </a:t>
            </a:r>
            <a:r>
              <a:rPr lang="pl-PL" altLang="pl-PL" sz="1600" b="1" dirty="0"/>
              <a:t>i </a:t>
            </a:r>
            <a:r>
              <a:rPr lang="pl-PL" altLang="pl-PL" sz="1600" b="1" dirty="0" smtClean="0"/>
              <a:t>D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pl-PL" altLang="pl-PL" sz="1400" b="1" u="sng" dirty="0" smtClean="0"/>
              <a:t>Tu pamiętamy, iż w przypadku realizacji projektu partnerskiego – partner musi pochodzić z listy beneficjentów;</a:t>
            </a:r>
          </a:p>
          <a:p>
            <a:r>
              <a:rPr lang="pl-PL" sz="1400" dirty="0" smtClean="0">
                <a:solidFill>
                  <a:prstClr val="black"/>
                </a:solidFill>
              </a:rPr>
              <a:t>Ogólnie warunki partnerstwa  opisane zostały w Regulaminie;</a:t>
            </a:r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Partnerem w projekcie może być tylko podmiot wymieniony w katalogu beneficjentów obowiązującym dla danego naboru. 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Zgodnie z art. 33, ust. 6 ustawy wdrożeniowej, porozumienie lub umowa o partnerstwie nie mogą być zawarte pomiędzy podmiotami powiązanymi w rozumieniu załącznika I do rozporządzenia Komisji (UE nr 651/2014 z dnia 17 czerwca 2014 r. uznającego niektóre rodzaje pomocy za zgodne z rynkiem wewnętrznym w zastosowaniu art. 107 i 108 Traktatu (Dz. Urz. UE L 187 z 26.06.2014, str.1).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Udział partnerów i wniesienie zasobów ludzkich, organizacyjnych, technicznych lub finansowych, a także potencjału społecznego musi być adekwatny do celu projektu. 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endParaRPr lang="pl-PL" sz="1400" dirty="0">
              <a:solidFill>
                <a:prstClr val="black"/>
              </a:solidFill>
            </a:endParaRPr>
          </a:p>
          <a:p>
            <a:r>
              <a:rPr lang="pl-PL" sz="1400" dirty="0">
                <a:solidFill>
                  <a:prstClr val="black"/>
                </a:solidFill>
              </a:rPr>
              <a:t>Na poziomie składania wniosku – oświadczenie, że partner został wybrany zgodnie z ustawą.</a:t>
            </a:r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400" b="1" u="sng" dirty="0" smtClean="0"/>
          </a:p>
          <a:p>
            <a:endParaRPr lang="pl-PL" altLang="pl-PL" sz="1400" b="1" u="sng" dirty="0"/>
          </a:p>
          <a:p>
            <a:r>
              <a:rPr lang="pl-PL" altLang="pl-PL" sz="1400" b="1" u="sng" dirty="0" smtClean="0"/>
              <a:t>W przypadku naboru OSI – pamiętamy o wyborze konkretnego OSI w generatorze – o czym powiedzą koleżanki omawiając generator wniosków.</a:t>
            </a:r>
          </a:p>
          <a:p>
            <a:endParaRPr lang="pl-PL" altLang="pl-PL" sz="1400" b="1" u="sng" dirty="0" smtClean="0"/>
          </a:p>
          <a:p>
            <a:endParaRPr lang="pl-PL" altLang="pl-PL" sz="1400" b="1" u="sng" dirty="0"/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400" dirty="0"/>
              <a:t>Jeżeli przy realizacji projektu zakłada się występowanie w projekcie zakresu/elementów noszących znamiona pomocy publicznej, to w takiej sytuacji istnieje możliwość realizacji projektów „mieszanych”, tzn. objętych w części pomocą publiczną (tj. w zakresie w jakim dot. działalności gospodarczej wnioskodawcy – np. odpłatne udostępnianie dla zwiedzających), a w części wsparciem niestanowiącym pomocy (tj. w zakresie prowadzonej działalności niegospodarczej  - działalności dot. ochrony bioróżnorodności). </a:t>
            </a:r>
          </a:p>
          <a:p>
            <a:r>
              <a:rPr lang="pl-PL" sz="1400" dirty="0"/>
              <a:t>W takich przypadkach wnioskodawca zobowiązany jest przedstawić metodologię wyodrębnienia elementów projektu przyporządkowanych do działalności gospodarczej i niegospodarczej wnioskodawcy. Przykładowo może to być proporcja liczoną powierzchnią, wielkością przychodów, wyodrębnienie wydatków.  </a:t>
            </a:r>
          </a:p>
          <a:p>
            <a:r>
              <a:rPr lang="pl-PL" sz="1400" dirty="0"/>
              <a:t>W powyższym przypadku należy pamiętać o konieczności prowadzenia rozdzielnej rachunkowości dla działalności gospodarczej i niegospodarczej – przez cały okres realizacji projektu i okres trwałości. </a:t>
            </a:r>
          </a:p>
          <a:p>
            <a:r>
              <a:rPr lang="pl-PL" sz="1400" dirty="0"/>
              <a:t>Konsekwencją niedochowania powyższych warunków w okresie trwałości projektu może być częściowy lub całkowity zwrot dofinansowania.</a:t>
            </a:r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400" dirty="0"/>
              <a:t>Jeżeli przy realizacji projektu zakłada się występowanie w projekcie zakresu/elementów noszących znamiona pomocy publicznej, to w takiej sytuacji istnieje możliwość realizacji projektów „mieszanych”, tzn. objętych w części pomocą publiczną (tj. w zakresie w jakim dot. działalności gospodarczej wnioskodawcy – np. odpłatne udostępnianie dla zwiedzających), a w części wsparciem niestanowiącym pomocy (tj. w zakresie prowadzonej działalności niegospodarczej  - działalności dot. ochrony bioróżnorodności). </a:t>
            </a:r>
          </a:p>
          <a:p>
            <a:r>
              <a:rPr lang="pl-PL" sz="1400" dirty="0"/>
              <a:t>W takich przypadkach wnioskodawca zobowiązany jest przedstawić metodologię wyodrębnienia elementów projektu przyporządkowanych do działalności gospodarczej i niegospodarczej wnioskodawcy. Przykładowo może to być proporcja liczoną powierzchnią, wielkością przychodów, wyodrębnienie wydatków.  </a:t>
            </a:r>
          </a:p>
          <a:p>
            <a:r>
              <a:rPr lang="pl-PL" sz="1400" dirty="0"/>
              <a:t>W powyższym przypadku należy pamiętać o konieczności prowadzenia rozdzielnej rachunkowości dla działalności gospodarczej i niegospodarczej – przez cały okres realizacji projektu i okres trwałości. </a:t>
            </a:r>
          </a:p>
          <a:p>
            <a:r>
              <a:rPr lang="pl-PL" sz="1400" dirty="0"/>
              <a:t>Konsekwencją niedochowania powyższych warunków w okresie trwałości projektu może być częściowy lub całkowity zwrot dofinansowania.</a:t>
            </a:r>
          </a:p>
          <a:p>
            <a:endParaRPr lang="pl-PL" altLang="pl-PL" sz="14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297731" y="4713645"/>
            <a:ext cx="6192687" cy="478459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r>
              <a:rPr lang="pl-PL" sz="1400" dirty="0"/>
              <a:t>Maksymalny poziom dofinansowania UE na poziomie projektu wynosi: 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w przypadku projektu nieobjętego pomocą publiczną – maksymalnie 85% kosztów kwalifikowalnych;</a:t>
            </a:r>
          </a:p>
          <a:p>
            <a:pPr lvl="0"/>
            <a:r>
              <a:rPr lang="pl-PL" sz="1400" dirty="0"/>
              <a:t>w przypadku projektu objętego pomocą publiczną – w wysokości wynikającej z reguł pomocy publicznej ale nie więcej niż 85%;</a:t>
            </a:r>
          </a:p>
          <a:p>
            <a:pPr lvl="0"/>
            <a:r>
              <a:rPr lang="pl-PL" sz="1400" dirty="0"/>
              <a:t>w rozumieniu Rozporządzenia Ministra Infrastruktury i Rozwoju z dnia 3 września 2015 r. w sprawie udzielania regionalnej pomocy inwestycyjnej w ramach regionalnych programów operacyjnych na lata 2014–2020</a:t>
            </a:r>
          </a:p>
          <a:p>
            <a:r>
              <a:rPr lang="pl-PL" sz="1400" dirty="0"/>
              <a:t> </a:t>
            </a:r>
          </a:p>
          <a:p>
            <a:r>
              <a:rPr lang="pl-PL" sz="1400" dirty="0"/>
              <a:t>Intensywność wsparcia dla poszczególnych beneficjentów:</a:t>
            </a:r>
          </a:p>
          <a:p>
            <a:pPr lvl="0"/>
            <a:r>
              <a:rPr lang="pl-PL" sz="1400" dirty="0"/>
              <a:t>dla mikro i małych przedsiębiorców – do 45% wydatków kwalifikujących się do objęcia wsparciem; </a:t>
            </a:r>
          </a:p>
          <a:p>
            <a:pPr lvl="0"/>
            <a:r>
              <a:rPr lang="pl-PL" sz="1400" dirty="0"/>
              <a:t>dla średnich przedsiębiorców – do  35% wydatków kwalifikujących się do objęcia wsparciem;</a:t>
            </a:r>
          </a:p>
          <a:p>
            <a:pPr lvl="0"/>
            <a:r>
              <a:rPr lang="pl-PL" sz="1400" dirty="0"/>
              <a:t>dla dużych przedsiębiorców – do  25% wydatków kwalifikujących się do objęcia wsparciem.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w rozumieniu Rozporządzenia Ministra Infrastruktury i Rozwoju z dnia 20 października 2015 r. w sprawie udzielania pomocy inwestycyjnej na infrastrukturę sportową i wielofunkcyjną infrastrukturę rekreacyjną </a:t>
            </a:r>
            <a:br>
              <a:rPr lang="pl-PL" sz="1400" dirty="0"/>
            </a:br>
            <a:r>
              <a:rPr lang="pl-PL" sz="1400" dirty="0"/>
              <a:t>w ramach regionalnych programów operacyjnych na lata 2014–2020 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kwota pomocy nie przekracza różnicy między kosztami kwalifikowalnymi a zyskiem operacyjnym z inwestycji. Zysk operacyjny odlicza się od kosztów kwalifikowalnych </a:t>
            </a:r>
            <a:r>
              <a:rPr lang="pl-PL" sz="1400" i="1" dirty="0"/>
              <a:t>ex </a:t>
            </a:r>
            <a:r>
              <a:rPr lang="pl-PL" sz="1400" i="1" dirty="0" err="1"/>
              <a:t>ante</a:t>
            </a:r>
            <a:r>
              <a:rPr lang="pl-PL" sz="1400" dirty="0"/>
              <a:t>, na podstawie rozsądnych prognoz, albo przy użyciu mechanizmu wycofania. Operator infrastruktury ma prawo zatrzymać rozsądny zysk przez odnośny okres.</a:t>
            </a:r>
          </a:p>
          <a:p>
            <a:r>
              <a:rPr lang="pl-PL" sz="1400" dirty="0"/>
              <a:t>lub alternatywnie:</a:t>
            </a:r>
          </a:p>
          <a:p>
            <a:pPr lvl="0"/>
            <a:r>
              <a:rPr lang="pl-PL" sz="1400" u="sng" dirty="0"/>
              <a:t>tylko w przypadku pomocy nieprzekraczającej 1 mln EUR</a:t>
            </a:r>
            <a:r>
              <a:rPr lang="pl-PL" sz="1400" dirty="0"/>
              <a:t> – maksymalna kwota pomocy – 80 % kosztów kwalifikowalnych;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w przypadku projektu objętego pomocą </a:t>
            </a:r>
            <a:r>
              <a:rPr lang="pl-PL" sz="1400" i="1" dirty="0"/>
              <a:t>de </a:t>
            </a:r>
            <a:r>
              <a:rPr lang="pl-PL" sz="1400" i="1" dirty="0" err="1"/>
              <a:t>minimis</a:t>
            </a:r>
            <a:r>
              <a:rPr lang="pl-PL" sz="1400" dirty="0"/>
              <a:t>, maksymalny poziom dofinansowania wyniesie 85% ale nie więcej niż równowartość 200 000 euro dla podmiotu na 3 lata podatkowe, z uwzględnieniem kwoty pomocy de </a:t>
            </a:r>
            <a:r>
              <a:rPr lang="pl-PL" sz="1400" dirty="0" err="1"/>
              <a:t>minimis</a:t>
            </a:r>
            <a:r>
              <a:rPr lang="pl-PL" sz="1400" dirty="0"/>
              <a:t> otrzymanej z innego źródła;</a:t>
            </a:r>
          </a:p>
          <a:p>
            <a:pPr lvl="0"/>
            <a:r>
              <a:rPr lang="pl-PL" sz="1400" dirty="0"/>
              <a:t>w przypadku projektu generującego dochód, dla którego dokonano wyliczenia luki finansowej – zgodnie z wyliczeniem, ale nie więcej niż 85%;</a:t>
            </a:r>
          </a:p>
          <a:p>
            <a:pPr lvl="0"/>
            <a:r>
              <a:rPr lang="pl-PL" sz="1400" dirty="0"/>
              <a:t>w przypadku projektu częściowo objętego pomocą publiczną, w części nie objętej tą pomocą, jeśli dla tej części dokonano wyliczenia luki finansowej – zgodnie z wyliczeniem ale nie więcej niż 85%, dla części objętej pomocą publiczną – w wysokości wynikającej z reguł pomocy publicznej ale nie więcej niż 85%;</a:t>
            </a:r>
          </a:p>
          <a:p>
            <a:pPr lvl="0"/>
            <a:r>
              <a:rPr lang="pl-PL" sz="1400" dirty="0"/>
              <a:t>dla projektu generującego dochód, w którym występuje pomoc publiczna nie wymieniona w art. 61 ust. 8 rozporządzenia ogólnego, wartość dofinansowania wyliczona za pomocą luki finansowej nie może przekroczyć poziomu wynikającego z zasad pomocy publicznej i nie więcej niż 85%.</a:t>
            </a: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2017-08-02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2017-08-02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2017-08-02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ife@dolnyslask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95536" y="3429000"/>
            <a:ext cx="8496944" cy="2808312"/>
          </a:xfrm>
        </p:spPr>
        <p:txBody>
          <a:bodyPr>
            <a:normAutofit/>
          </a:bodyPr>
          <a:lstStyle/>
          <a:p>
            <a:r>
              <a:rPr lang="pl-PL" b="1" dirty="0" smtClean="0"/>
              <a:t>Podstawowe założenia konkursu </a:t>
            </a:r>
            <a:br>
              <a:rPr lang="pl-PL" b="1" dirty="0" smtClean="0"/>
            </a:br>
            <a:r>
              <a:rPr lang="pl-PL" b="1" dirty="0" smtClean="0"/>
              <a:t>w ramach działania 4.4 </a:t>
            </a:r>
            <a:br>
              <a:rPr lang="pl-PL" b="1" dirty="0" smtClean="0"/>
            </a:br>
            <a:r>
              <a:rPr lang="pl-PL" b="1" dirty="0" smtClean="0"/>
              <a:t>Ochrona </a:t>
            </a:r>
            <a:r>
              <a:rPr lang="pl-PL" b="1" dirty="0"/>
              <a:t>i udostępnianie zasobów przyrodniczych </a:t>
            </a:r>
            <a:r>
              <a:rPr lang="pl-PL" b="1" dirty="0" smtClean="0"/>
              <a:t>(</a:t>
            </a:r>
            <a:r>
              <a:rPr lang="pl-PL" b="1" dirty="0" smtClean="0"/>
              <a:t>typ projektu G)</a:t>
            </a:r>
            <a:endParaRPr lang="pl-PL" dirty="0"/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530666" y="856166"/>
            <a:ext cx="56432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400" b="1" dirty="0">
              <a:latin typeface="+mn-lt"/>
            </a:endParaRPr>
          </a:p>
          <a:p>
            <a:pPr algn="ctr" eaLnBrk="1" hangingPunct="1"/>
            <a:r>
              <a:rPr lang="pl-PL" altLang="pl-PL" sz="2400" b="1" dirty="0">
                <a:latin typeface="+mn-lt"/>
              </a:rPr>
              <a:t>Regionalny Program Operacyjny Województwa Dolnośląskiego 2014-2020</a:t>
            </a:r>
          </a:p>
        </p:txBody>
      </p:sp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59063" y="92061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 ramach RPO WD 2014-2020 rozróżnia się następujące wskaźniki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:</a:t>
            </a: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obligatoryjne – wskaźniki ujęte 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+mn-lt"/>
              </a:rPr>
              <a:t>dodatkowe – wskaźniki 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Wnioskodawca ma obowiązek uwzględnić 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wskaźniki produktu oraz rezultatu bezpośredniego z listy wskaźników opisanych dla danego naboru, odpowiadające celowi projektu. </a:t>
            </a:r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może określić inne, dodatkowe wskaźniki specyficzne dla danego projektu, o ile będzie to niezbędne dla prawidłowej realizacji projektu (tzw. wskaźniki projektowe).</a:t>
            </a:r>
          </a:p>
          <a:p>
            <a:r>
              <a:rPr lang="pl-PL" sz="20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</p:spTree>
    <p:extLst>
      <p:ext uri="{BB962C8B-B14F-4D97-AF65-F5344CB8AC3E}">
        <p14:creationId xmlns:p14="http://schemas.microsoft.com/office/powerpoint/2010/main" val="1092811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1520" y="1225689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Obligatoryjne wskaźniki produktu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4.4 G:</a:t>
            </a:r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latin typeface="+mn-lt"/>
              </a:rPr>
              <a:t> 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904022"/>
              </p:ext>
            </p:extLst>
          </p:nvPr>
        </p:nvGraphicFramePr>
        <p:xfrm>
          <a:off x="240573" y="2241352"/>
          <a:ext cx="8229600" cy="19746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83734"/>
                <a:gridCol w="1001173"/>
                <a:gridCol w="4944693"/>
              </a:tblGrid>
              <a:tr h="197463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Liczba przeprowadzonych kampanii informacyjno-edukacyjnych związanych z edukacją ekologiczną </a:t>
                      </a:r>
                      <a:endParaRPr lang="pl-P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szt.</a:t>
                      </a:r>
                      <a:endParaRPr lang="pl-P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Liczba przeprowadzonych kampanii związanych z edukacją ekologiczną, przeprowadzonych w ramach wspartych projektów.  </a:t>
                      </a:r>
                    </a:p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 projekt=1kampania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029" sz="1600" dirty="0" err="1">
                          <a:effectLst/>
                        </a:rPr>
                        <a:t>Kampania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może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zawierać</a:t>
                      </a:r>
                      <a:r>
                        <a:rPr lang="en-029" sz="1600" dirty="0">
                          <a:effectLst/>
                        </a:rPr>
                        <a:t> w </a:t>
                      </a:r>
                      <a:r>
                        <a:rPr lang="en-029" sz="1600" dirty="0" err="1">
                          <a:effectLst/>
                        </a:rPr>
                        <a:t>sobie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różne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elementy</a:t>
                      </a:r>
                      <a:r>
                        <a:rPr lang="en-029" sz="1600" dirty="0">
                          <a:effectLst/>
                        </a:rPr>
                        <a:t> i </a:t>
                      </a:r>
                      <a:r>
                        <a:rPr lang="en-029" sz="1600" dirty="0" err="1">
                          <a:effectLst/>
                        </a:rPr>
                        <a:t>dotyczyć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różnych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obszarów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edukacji</a:t>
                      </a:r>
                      <a:r>
                        <a:rPr lang="en-029" sz="1600" dirty="0">
                          <a:effectLst/>
                        </a:rPr>
                        <a:t> </a:t>
                      </a:r>
                      <a:r>
                        <a:rPr lang="en-029" sz="1600" dirty="0" err="1">
                          <a:effectLst/>
                        </a:rPr>
                        <a:t>ekologicznej</a:t>
                      </a:r>
                      <a:r>
                        <a:rPr lang="en-029" sz="1600" dirty="0">
                          <a:effectLst/>
                        </a:rPr>
                        <a:t>.</a:t>
                      </a:r>
                      <a:endParaRPr lang="pl-P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906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251520" y="1225689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Obligatoryjny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wskaźnik rezultatu bezpośredniego dla naboru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4.4 G</a:t>
            </a:r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:</a:t>
            </a:r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endParaRPr lang="pl-PL" sz="2000" b="1" dirty="0">
              <a:solidFill>
                <a:prstClr val="black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WSKAŹNIKI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32777"/>
              </p:ext>
            </p:extLst>
          </p:nvPr>
        </p:nvGraphicFramePr>
        <p:xfrm>
          <a:off x="277180" y="2241352"/>
          <a:ext cx="8229600" cy="28714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76587"/>
                <a:gridCol w="1460124"/>
                <a:gridCol w="4292889"/>
              </a:tblGrid>
              <a:tr h="2170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Zasięg zrealizowanych przedsięwzięć edukacyjno-promocyjnych oraz informacyjnych 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osoby</a:t>
                      </a:r>
                      <a:endParaRPr lang="pl-PL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dla działań "bezpośrednich", typu szkolenia, konferencje, konkursy, itp. - liczba osób objętych działaniem; </a:t>
                      </a:r>
                    </a:p>
                    <a:p>
                      <a:pPr marL="342900" lvl="0" indent="-342900"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dla bazy edukacyjnej - liczba osób biorących udział w działaniach edukacyjnych, realizowanych przez ośrodek w skali roku; </a:t>
                      </a:r>
                    </a:p>
                    <a:p>
                      <a:pPr marL="342900" lvl="0" indent="-342900"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prasa – czytelnictwo (nakład); </a:t>
                      </a:r>
                    </a:p>
                    <a:p>
                      <a:pPr marL="342900" lvl="0" indent="-342900"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radio, telewizja - zasięg w grupie celowej na założonym poziomie efektywnym; </a:t>
                      </a:r>
                    </a:p>
                    <a:p>
                      <a:pPr marL="342900" lvl="0" indent="-342900"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600" dirty="0">
                          <a:effectLst/>
                        </a:rPr>
                        <a:t>Internet - unikalni użytkownicy.</a:t>
                      </a:r>
                    </a:p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</a:t>
                      </a:r>
                      <a:endParaRPr lang="pl-PL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344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5" name="Prostokąt 4"/>
          <p:cNvSpPr/>
          <p:nvPr/>
        </p:nvSpPr>
        <p:spPr>
          <a:xfrm>
            <a:off x="395536" y="1246961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 smtClean="0">
              <a:solidFill>
                <a:prstClr val="black"/>
              </a:solidFill>
              <a:latin typeface="+mn-lt"/>
              <a:cs typeface="Arial" panose="020B0604020202020204" pitchFamily="34" charset="0"/>
              <a:hlinkClick r:id="rId3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     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Informacji w zakresie naboru udziela:</a:t>
            </a:r>
          </a:p>
          <a:p>
            <a:pPr algn="ctr"/>
            <a:endParaRPr lang="pl-PL" sz="2000" b="1" u="sng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pl-PL" sz="20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Główny Punkt Informacyjny Funduszy Europejskich</a:t>
            </a: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</a:t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000" b="1" u="sng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4"/>
              </a:rPr>
              <a:t>pife@dolnyslask.pl</a:t>
            </a:r>
            <a:endParaRPr lang="pl-PL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 smtClean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39891880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10234" y="2074811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200" b="1" dirty="0" smtClean="0">
                <a:latin typeface="+mn-lt"/>
              </a:rPr>
              <a:t>WZMOCNIONE MECHANIZMY OCHRONY</a:t>
            </a:r>
          </a:p>
          <a:p>
            <a:pPr lvl="0" algn="ctr"/>
            <a:endParaRPr lang="pl-PL" sz="3200" b="1" dirty="0">
              <a:latin typeface="+mn-lt"/>
            </a:endParaRPr>
          </a:p>
          <a:p>
            <a:pPr lvl="0" algn="ctr"/>
            <a:r>
              <a:rPr lang="pl-PL" sz="3200" b="1" dirty="0" smtClean="0">
                <a:latin typeface="+mn-lt"/>
              </a:rPr>
              <a:t> BIORÓŻNORODNOŚCI W REGIONIE</a:t>
            </a:r>
            <a:endParaRPr lang="pl-PL" sz="3200" dirty="0"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364088" y="538303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CEL DZIAŁANIA</a:t>
            </a:r>
          </a:p>
        </p:txBody>
      </p:sp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95536" y="126876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 smtClean="0">
                <a:latin typeface="+mn-lt"/>
              </a:rPr>
              <a:t>4.4.G</a:t>
            </a:r>
            <a:r>
              <a:rPr lang="pl-PL" dirty="0" smtClean="0">
                <a:latin typeface="+mn-lt"/>
              </a:rPr>
              <a:t> </a:t>
            </a:r>
            <a:r>
              <a:rPr lang="pl-PL" dirty="0">
                <a:latin typeface="+mn-lt"/>
              </a:rPr>
              <a:t>Kampanie informacyjno-edukacyjne związane z ochroną środowiska (komplementarne i uzupełniające do kampanii ogólnopolskich, podejmowanych na poziomie krajowym).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  <a:endParaRPr lang="pl-PL" dirty="0" smtClean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Komplementarność z kampaniami krajowymi oznacza, że projekty finansowane 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RPO WD nie mogą swym zasięgiem wychodzić poza obszar województwa dolnośląskiego (nie będą kwalifikowalne koszty związane z realizacją przedsięwzięć poza województwem, np. spoty w krajowej TV, materiały w gazetach o zasięgu krajowym, itp.)</a:t>
            </a:r>
          </a:p>
          <a:p>
            <a:pPr algn="just"/>
            <a:r>
              <a:rPr lang="pl-PL" dirty="0">
                <a:latin typeface="+mn-lt"/>
              </a:rPr>
              <a:t> 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292080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PROJEKTÓW</a:t>
            </a:r>
          </a:p>
        </p:txBody>
      </p:sp>
    </p:spTree>
    <p:extLst>
      <p:ext uri="{BB962C8B-B14F-4D97-AF65-F5344CB8AC3E}">
        <p14:creationId xmlns:p14="http://schemas.microsoft.com/office/powerpoint/2010/main" val="12793965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1560" y="1700808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samorządu terytorialnego, ich związki i stowarzyszenia;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organizacyjne </a:t>
            </a:r>
            <a:r>
              <a:rPr lang="pl-PL" sz="2000" dirty="0" err="1">
                <a:latin typeface="+mn-lt"/>
              </a:rPr>
              <a:t>jst</a:t>
            </a:r>
            <a:r>
              <a:rPr lang="pl-PL" sz="2000" dirty="0">
                <a:latin typeface="+mn-lt"/>
              </a:rPr>
              <a:t>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administracja rządowa;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PGL Lasy Państwowe i jego jednostki organizacyjne;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kościoły i związki wyznaniowe oraz osoby prawne kościołów i związków wyznaniowych;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organizacje pozarządowe;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LGD;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spółki prawa handlowego, w których udział większościowy – ponad 50% akcji, udziałów, itp. – posiadają jednostki sektora finansów publicznych;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szkoły wyższe, ich związki i porozumienia;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jednostki naukowe</a:t>
            </a:r>
            <a:r>
              <a:rPr lang="pl-PL" sz="2000" dirty="0" smtClean="0">
                <a:latin typeface="+mn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Jako partnerzy występować  mogą  tylko podmioty wskazane wyżej jako wnioskodawcy/beneficjenci.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TYPY BENEFICJENTÓW</a:t>
            </a:r>
          </a:p>
        </p:txBody>
      </p:sp>
    </p:spTree>
    <p:extLst>
      <p:ext uri="{BB962C8B-B14F-4D97-AF65-F5344CB8AC3E}">
        <p14:creationId xmlns:p14="http://schemas.microsoft.com/office/powerpoint/2010/main" val="1673683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5220072" y="476672"/>
            <a:ext cx="3600400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pl-PL" sz="2000" b="1" dirty="0" smtClean="0">
                <a:latin typeface="+mn-lt"/>
              </a:rPr>
              <a:t>NABÓR, ALOKACJA</a:t>
            </a:r>
            <a:endParaRPr lang="pl-PL" sz="2000" b="1" dirty="0" smtClean="0"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67544" y="119675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+mn-lt"/>
              </a:rPr>
              <a:t>4.4.1 	</a:t>
            </a:r>
            <a:r>
              <a:rPr lang="pl-PL" sz="2000" b="1" dirty="0">
                <a:latin typeface="+mn-lt"/>
              </a:rPr>
              <a:t> Ochrona i udostępnianie zasobów przyrodniczych </a:t>
            </a:r>
            <a:r>
              <a:rPr lang="pl-PL" sz="2000" b="1" dirty="0" smtClean="0">
                <a:latin typeface="+mn-lt"/>
              </a:rPr>
              <a:t>- konkursy horyzontalne - </a:t>
            </a:r>
            <a:r>
              <a:rPr lang="pl-PL" sz="2000" b="1" dirty="0" smtClean="0">
                <a:latin typeface="+mn-lt"/>
              </a:rPr>
              <a:t>Nr </a:t>
            </a:r>
            <a:r>
              <a:rPr lang="pl-PL" sz="2000" b="1" dirty="0">
                <a:latin typeface="+mn-lt"/>
              </a:rPr>
              <a:t>naboru </a:t>
            </a:r>
            <a:r>
              <a:rPr lang="pl-PL" sz="2000" b="1" dirty="0" smtClean="0">
                <a:latin typeface="+mn-lt"/>
              </a:rPr>
              <a:t>RPDS.04.04.01-IZ.00-02-256/17:</a:t>
            </a:r>
            <a:endParaRPr lang="pl-PL" sz="2000" b="1" dirty="0" smtClean="0">
              <a:latin typeface="+mn-lt"/>
            </a:endParaRPr>
          </a:p>
          <a:p>
            <a:pPr algn="just"/>
            <a:endParaRPr lang="pl-PL" sz="2000" b="1" dirty="0" smtClean="0">
              <a:latin typeface="+mn-lt"/>
            </a:endParaRPr>
          </a:p>
          <a:p>
            <a:pPr algn="just"/>
            <a:endParaRPr lang="pl-PL" sz="1600" b="1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Nabór </a:t>
            </a:r>
            <a:r>
              <a:rPr lang="pl-PL" sz="1600" b="1" dirty="0">
                <a:latin typeface="+mn-lt"/>
              </a:rPr>
              <a:t>horyzontalny w trybie konkursowym skierowany do beneficjentów z obszaru całego województwa.</a:t>
            </a:r>
            <a:endParaRPr lang="pl-PL" sz="1600" dirty="0">
              <a:latin typeface="+mn-lt"/>
            </a:endParaRPr>
          </a:p>
          <a:p>
            <a:pPr lvl="0"/>
            <a:endParaRPr lang="pl-PL" sz="2000" dirty="0" smtClean="0"/>
          </a:p>
          <a:p>
            <a:endParaRPr lang="pl-PL" sz="1600" dirty="0" smtClean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Alokacja</a:t>
            </a:r>
            <a:r>
              <a:rPr lang="pl-PL" sz="1600" dirty="0" smtClean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przeznaczona na konkurs wynosi </a:t>
            </a:r>
            <a:r>
              <a:rPr lang="pl-PL" sz="1600" b="1" dirty="0">
                <a:latin typeface="+mn-lt"/>
              </a:rPr>
              <a:t>390 852 EUR, tj.  1 632 198 PLN </a:t>
            </a:r>
            <a:r>
              <a:rPr lang="pl-PL" sz="1600" dirty="0">
                <a:latin typeface="+mn-lt"/>
              </a:rPr>
              <a:t>(alokacja przeliczona po kursie Europejskiego Banku Centralnego (EBC) obowiązującym w czerwcu 2017 r., 1 euro = 4,1760 PLN – kurs z dn. 30 maja 2017 r.). </a:t>
            </a:r>
          </a:p>
          <a:p>
            <a:endParaRPr lang="pl-PL" sz="1600" dirty="0" smtClean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Ze </a:t>
            </a:r>
            <a:r>
              <a:rPr lang="pl-PL" sz="1600" dirty="0">
                <a:latin typeface="+mn-lt"/>
              </a:rPr>
              <a:t>względu na kurs euro limit dostępnych środków może ulec zmianie. Z tego powodu dokładna kwota dofinansowania zostanie określona na etapie zatwierdzania listy ocenionych projektów.</a:t>
            </a:r>
          </a:p>
          <a:p>
            <a:r>
              <a:rPr lang="pl-PL" sz="1600" dirty="0">
                <a:latin typeface="+mn-lt"/>
              </a:rPr>
              <a:t> </a:t>
            </a:r>
          </a:p>
          <a:p>
            <a:r>
              <a:rPr lang="pl-PL" sz="1600" dirty="0">
                <a:latin typeface="+mn-lt"/>
              </a:rPr>
              <a:t>Kwota alokacji do czasu rozstrzygnięcia naboru może ulec zmniejszeniu ze względu na pozytywnie rozpatrywane protesty w ramach działania.</a:t>
            </a:r>
          </a:p>
          <a:p>
            <a:pPr lvl="0"/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461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979712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251520" y="1427152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Minimalna wartość projektu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-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500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tys.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PLN </a:t>
            </a:r>
            <a:r>
              <a:rPr lang="pl-PL" sz="2000" dirty="0">
                <a:latin typeface="+mn-lt"/>
              </a:rPr>
              <a:t>(koszty całkowite projektu).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;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Maksymalna wartość projektu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– nie jest określona.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b="1" u="sng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b="1" u="sng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Pomoc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publiczna</a:t>
            </a:r>
          </a:p>
          <a:p>
            <a:pPr algn="just"/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Wystąpienie pomocy publicznej – należy każdorazowo badać indywidualnie (obowiązek taki ciąży po stronie Wnioskodawcy).  </a:t>
            </a:r>
            <a:endParaRPr lang="pl-PL" sz="2000" dirty="0" smtClean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Przed wypełnieniem wniosku należy przeanalizować projekt pod kątem wystąpienia pomocy publicznej. </a:t>
            </a:r>
          </a:p>
        </p:txBody>
      </p:sp>
    </p:spTree>
    <p:extLst>
      <p:ext uri="{BB962C8B-B14F-4D97-AF65-F5344CB8AC3E}">
        <p14:creationId xmlns:p14="http://schemas.microsoft.com/office/powerpoint/2010/main" val="4269674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979712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 </a:t>
            </a:r>
          </a:p>
        </p:txBody>
      </p:sp>
      <p:sp>
        <p:nvSpPr>
          <p:cNvPr id="3" name="Prostokąt 2"/>
          <p:cNvSpPr/>
          <p:nvPr/>
        </p:nvSpPr>
        <p:spPr>
          <a:xfrm>
            <a:off x="251520" y="1052736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+mn-lt"/>
              </a:rPr>
              <a:t>W przypadku stwierdzenia przez wnioskodawcę występowania pomocy publicznej dopuszcza się możliwość zastosowania następujących przepisów: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Rozporządzenie Komisji (UE) nr 1407/2013 z dnia 18 grudnia 2013 r. w sprawie stosowania art. 107 i 108 Traktatu o funkcjonowaniu Unii Europejskiej do pomocy de </a:t>
            </a:r>
            <a:r>
              <a:rPr lang="pl-PL" sz="1600" dirty="0" err="1">
                <a:latin typeface="+mn-lt"/>
              </a:rPr>
              <a:t>minimis</a:t>
            </a:r>
            <a:r>
              <a:rPr lang="pl-PL" sz="1600" dirty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Rozporządzenie Ministra Infrastruktury i Rozwoju z dnia 19 marca 2015 r. w sprawie udzielania pomocy </a:t>
            </a:r>
            <a:r>
              <a:rPr lang="pl-PL" sz="1600" i="1" dirty="0">
                <a:latin typeface="+mn-lt"/>
              </a:rPr>
              <a:t>de </a:t>
            </a:r>
            <a:r>
              <a:rPr lang="pl-PL" sz="1600" i="1" dirty="0" err="1">
                <a:latin typeface="+mn-lt"/>
              </a:rPr>
              <a:t>minimis</a:t>
            </a:r>
            <a:r>
              <a:rPr lang="pl-PL" sz="1600" dirty="0">
                <a:latin typeface="+mn-lt"/>
              </a:rPr>
              <a:t> w ramach regionalnych programów operacyjnych na lata 2014–2020 – wydane na podstawie rozporządzenia Komisji;</a:t>
            </a:r>
          </a:p>
          <a:p>
            <a:r>
              <a:rPr lang="pl-PL" sz="1600" dirty="0">
                <a:latin typeface="+mn-lt"/>
              </a:rPr>
              <a:t> </a:t>
            </a:r>
          </a:p>
          <a:p>
            <a:pPr algn="just"/>
            <a:r>
              <a:rPr lang="pl-PL" sz="1600" dirty="0">
                <a:latin typeface="+mn-lt"/>
              </a:rPr>
              <a:t>W takich przypadkach wnioskodawca zobowiązany jest przedstawić metodologię wyodrębnienia elementów projektu przyporządkowanych do działalności gospodarczej i niegospodarczej wnioskodawcy. Przykładowo może to być proporcja liczona powierzchnią, wielkością przychodów, wyodrębnienie wydatków.  </a:t>
            </a:r>
          </a:p>
          <a:p>
            <a:r>
              <a:rPr lang="pl-PL" sz="1600" dirty="0">
                <a:latin typeface="+mn-lt"/>
              </a:rPr>
              <a:t> </a:t>
            </a:r>
          </a:p>
          <a:p>
            <a:pPr algn="just"/>
            <a:r>
              <a:rPr lang="pl-PL" sz="1600" dirty="0">
                <a:latin typeface="+mn-lt"/>
              </a:rPr>
              <a:t>W powyższym przypadku należy pamiętać o konieczności prowadzenia rozdzielnej rachunkowości dla działalności gospodarczej i niegospodarczej – przez cały okres realizacji projektu i okres trwałości. </a:t>
            </a:r>
          </a:p>
          <a:p>
            <a:r>
              <a:rPr lang="pl-PL" sz="1600" dirty="0">
                <a:latin typeface="+mn-lt"/>
              </a:rPr>
              <a:t> </a:t>
            </a:r>
          </a:p>
          <a:p>
            <a:pPr algn="just"/>
            <a:r>
              <a:rPr lang="pl-PL" sz="1600" dirty="0">
                <a:latin typeface="+mn-lt"/>
              </a:rPr>
              <a:t>Konsekwencją niedochowania powyższych warunków w okresie trwałości projektu może być częściowy lub całkowity zwrot dofinansowania.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947972" y="567459"/>
            <a:ext cx="1795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b="1" u="sng" dirty="0">
                <a:solidFill>
                  <a:prstClr val="black"/>
                </a:solidFill>
                <a:latin typeface="+mn-lt"/>
              </a:rPr>
              <a:t>Pomoc publiczna</a:t>
            </a:r>
          </a:p>
        </p:txBody>
      </p:sp>
    </p:spTree>
    <p:extLst>
      <p:ext uri="{BB962C8B-B14F-4D97-AF65-F5344CB8AC3E}">
        <p14:creationId xmlns:p14="http://schemas.microsoft.com/office/powerpoint/2010/main" val="39221330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>
                <a:solidFill>
                  <a:prstClr val="black"/>
                </a:solidFill>
                <a:latin typeface="+mn-lt"/>
              </a:rPr>
              <a:t>Maksymalny poziom </a:t>
            </a:r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dofinansowania</a:t>
            </a:r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:</a:t>
            </a:r>
            <a:endParaRPr lang="pl-PL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w przypadku projektu nieobjętego pomocą de </a:t>
            </a:r>
            <a:r>
              <a:rPr lang="pl-PL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 – maksymalnie 85% kosztów kwalifikowalnych;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w przypadku projektu objętego pomocą de </a:t>
            </a:r>
            <a:r>
              <a:rPr lang="pl-PL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 - w wysokości wynikającej z reguł pomocy de </a:t>
            </a:r>
            <a:r>
              <a:rPr lang="pl-PL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, ale nie więcej niż 85%; </a:t>
            </a:r>
          </a:p>
          <a:p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sz="2000" b="1" u="sng" dirty="0" smtClean="0">
                <a:latin typeface="+mn-lt"/>
              </a:rPr>
              <a:t>Minimalny </a:t>
            </a:r>
            <a:r>
              <a:rPr lang="pl-PL" sz="2000" b="1" u="sng" dirty="0">
                <a:latin typeface="+mn-lt"/>
              </a:rPr>
              <a:t>wkład </a:t>
            </a:r>
            <a:r>
              <a:rPr lang="pl-PL" sz="2000" b="1" u="sng" dirty="0" smtClean="0">
                <a:latin typeface="+mn-lt"/>
              </a:rPr>
              <a:t>własny</a:t>
            </a:r>
            <a:r>
              <a:rPr lang="pl-PL" sz="2000" b="1" dirty="0" smtClean="0">
                <a:latin typeface="+mn-lt"/>
              </a:rPr>
              <a:t>: </a:t>
            </a:r>
            <a:r>
              <a:rPr lang="pl-PL" sz="2000" dirty="0" smtClean="0">
                <a:latin typeface="+mn-lt"/>
              </a:rPr>
              <a:t>15%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 kosztów kwalifikowalnych</a:t>
            </a:r>
            <a:r>
              <a:rPr lang="pl-PL" sz="2000" dirty="0" smtClean="0">
                <a:latin typeface="+mn-lt"/>
              </a:rPr>
              <a:t>.</a:t>
            </a:r>
          </a:p>
          <a:p>
            <a:endParaRPr lang="pl-PL" sz="2000" dirty="0" smtClean="0">
              <a:latin typeface="+mn-lt"/>
            </a:endParaRPr>
          </a:p>
          <a:p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Termin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, miejsce i forma składania wniosków o dofinansowanie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endParaRPr lang="pl-PL" sz="2000" dirty="0">
              <a:solidFill>
                <a:prstClr val="black"/>
              </a:solidFill>
              <a:latin typeface="+mn-lt"/>
            </a:endParaRPr>
          </a:p>
          <a:p>
            <a:r>
              <a:rPr lang="pl-PL" sz="2000" dirty="0">
                <a:solidFill>
                  <a:prstClr val="black"/>
                </a:solidFill>
                <a:latin typeface="+mn-lt"/>
              </a:rPr>
              <a:t>Wnioskodawca wypełnia wniosek o dofinansowanie za pośrednictwem aplikacji – Generator Wniosków - dostępny na stronie </a:t>
            </a:r>
            <a:r>
              <a:rPr lang="pl-PL" sz="2000" u="sng" dirty="0">
                <a:solidFill>
                  <a:prstClr val="black"/>
                </a:solidFill>
                <a:latin typeface="+mn-lt"/>
              </a:rPr>
              <a:t>https://snow-umwd.dolnyslask.pl/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terminie: </a:t>
            </a:r>
          </a:p>
          <a:p>
            <a:endParaRPr lang="pl-PL" sz="2000" b="1" u="sng" dirty="0">
              <a:solidFill>
                <a:prstClr val="black"/>
              </a:solidFill>
              <a:latin typeface="+mn-lt"/>
            </a:endParaRPr>
          </a:p>
          <a:p>
            <a:r>
              <a:rPr lang="pl-PL" sz="1600" b="1" dirty="0">
                <a:latin typeface="+mn-lt"/>
              </a:rPr>
              <a:t>od godz. 8.00 dnia 31 lipca 2017 r. do godz. 15.00 dnia 31 sierpnia 2017 r.</a:t>
            </a:r>
            <a:endParaRPr lang="pl-PL" sz="1600" dirty="0">
              <a:latin typeface="+mn-lt"/>
            </a:endParaRPr>
          </a:p>
          <a:p>
            <a:endParaRPr lang="pl-PL" sz="2000" dirty="0">
              <a:latin typeface="+mn-lt"/>
            </a:endParaRPr>
          </a:p>
          <a:p>
            <a:r>
              <a:rPr lang="pl-PL" sz="2000" b="1" dirty="0" smtClean="0">
                <a:solidFill>
                  <a:prstClr val="black"/>
                </a:solidFill>
                <a:latin typeface="+mn-lt"/>
              </a:rPr>
              <a:t>+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>jeden </a:t>
            </a:r>
            <a:r>
              <a:rPr lang="pl-PL" sz="2000" dirty="0">
                <a:latin typeface="+mn-lt"/>
              </a:rPr>
              <a:t>egzemplarz </a:t>
            </a:r>
            <a:r>
              <a:rPr lang="pl-PL" sz="2000" dirty="0" smtClean="0">
                <a:latin typeface="+mn-lt"/>
              </a:rPr>
              <a:t>wydrukowanej z </a:t>
            </a:r>
            <a:r>
              <a:rPr lang="pl-PL" sz="2000" dirty="0">
                <a:latin typeface="+mn-lt"/>
              </a:rPr>
              <a:t>aplikacji </a:t>
            </a:r>
            <a:r>
              <a:rPr lang="pl-PL" sz="2000" dirty="0" smtClean="0">
                <a:latin typeface="+mn-lt"/>
              </a:rPr>
              <a:t>papierowej </a:t>
            </a:r>
            <a:r>
              <a:rPr lang="pl-PL" sz="2000" dirty="0">
                <a:latin typeface="+mn-lt"/>
              </a:rPr>
              <a:t>wersji </a:t>
            </a:r>
            <a:r>
              <a:rPr lang="pl-PL" sz="2000" dirty="0" smtClean="0">
                <a:latin typeface="+mn-lt"/>
              </a:rPr>
              <a:t>wniosku.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811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32812" y="1124744"/>
            <a:ext cx="82436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Wzór wniosku </a:t>
            </a:r>
          </a:p>
          <a:p>
            <a:pPr algn="just"/>
            <a:r>
              <a:rPr lang="pl-PL" sz="2000" dirty="0" smtClean="0">
                <a:latin typeface="+mn-lt"/>
              </a:rPr>
              <a:t>oraz </a:t>
            </a:r>
            <a:r>
              <a:rPr lang="pl-PL" sz="2000" b="1" u="sng" dirty="0" smtClean="0">
                <a:solidFill>
                  <a:prstClr val="black"/>
                </a:solidFill>
                <a:latin typeface="+mn-lt"/>
              </a:rPr>
              <a:t>Kryteria </a:t>
            </a:r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wyboru projektów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zostaną przedstawione </a:t>
            </a:r>
            <a:r>
              <a:rPr lang="pl-PL" sz="20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kolejnych prezentacjach.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Wzór umowy o dofinansowanie 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projektu stanowi załącznik do Regulaminu.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b="1" u="sng" dirty="0">
                <a:solidFill>
                  <a:prstClr val="black"/>
                </a:solidFill>
                <a:latin typeface="+mn-lt"/>
              </a:rPr>
              <a:t>Kwalifikowalność wydatków</a:t>
            </a:r>
            <a:r>
              <a:rPr lang="pl-PL" sz="2000" b="1" dirty="0">
                <a:solidFill>
                  <a:prstClr val="black"/>
                </a:solidFill>
                <a:latin typeface="+mn-lt"/>
              </a:rPr>
              <a:t>: </a:t>
            </a:r>
          </a:p>
          <a:p>
            <a:pPr algn="just"/>
            <a:r>
              <a:rPr lang="pl-PL" sz="2000" dirty="0" smtClean="0">
                <a:latin typeface="+mn-lt"/>
              </a:rPr>
              <a:t>Początkiem </a:t>
            </a:r>
            <a:r>
              <a:rPr lang="pl-PL" sz="2000" dirty="0">
                <a:latin typeface="+mn-lt"/>
              </a:rPr>
              <a:t>okresu kwalifikowalności wydatków jest 1 stycznia 2014. </a:t>
            </a:r>
            <a:br>
              <a:rPr lang="pl-PL" sz="2000" dirty="0">
                <a:latin typeface="+mn-lt"/>
              </a:rPr>
            </a:b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>
                <a:solidFill>
                  <a:prstClr val="black"/>
                </a:solidFill>
                <a:latin typeface="+mn-lt"/>
              </a:rPr>
              <a:t>Najpóźniejszy termin złożenia ostatniego wniosku o płatność: </a:t>
            </a:r>
            <a:r>
              <a:rPr lang="pl-PL" sz="2000" dirty="0">
                <a:latin typeface="+mn-lt"/>
              </a:rPr>
              <a:t>30.06.2023 r</a:t>
            </a:r>
            <a:r>
              <a:rPr lang="pl-PL" sz="2000" dirty="0" smtClean="0">
                <a:latin typeface="+mn-lt"/>
              </a:rPr>
              <a:t>.</a:t>
            </a:r>
            <a:endParaRPr lang="pl-PL" sz="2000" dirty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+mn-lt"/>
              </a:rPr>
              <a:t>Zgodnie z art. 37 ust</a:t>
            </a:r>
            <a:r>
              <a:rPr lang="pl-PL" sz="2000" dirty="0">
                <a:solidFill>
                  <a:prstClr val="black"/>
                </a:solidFill>
                <a:latin typeface="+mn-lt"/>
              </a:rPr>
              <a:t>. 3 Ustawy wdrożeniowej nie może zostać wybrany do dofinansowania projekt, który został fizycznie ukończony lub w pełni zrealizowany przez złożeniem wniosku o dofinansowanie, niezależnie od tego czy wszystkie powiązane płatności zostały dokonane przez beneficjenta.</a:t>
            </a:r>
          </a:p>
        </p:txBody>
      </p:sp>
    </p:spTree>
    <p:extLst>
      <p:ext uri="{BB962C8B-B14F-4D97-AF65-F5344CB8AC3E}">
        <p14:creationId xmlns:p14="http://schemas.microsoft.com/office/powerpoint/2010/main" val="3606731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7396</TotalTime>
  <Words>1214</Words>
  <Application>Microsoft Office PowerPoint</Application>
  <PresentationFormat>Pokaz na ekranie (4:3)</PresentationFormat>
  <Paragraphs>228</Paragraphs>
  <Slides>13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plik</vt:lpstr>
      <vt:lpstr>Motyw pakietu Office</vt:lpstr>
      <vt:lpstr>Podstawowe założenia konkursu  w ramach działania 4.4  Ochrona i udostępnianie zasobów przyrodniczych (typ projektu G)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Agata Gęsiak-Kaniuka</cp:lastModifiedBy>
  <cp:revision>631</cp:revision>
  <cp:lastPrinted>2016-04-11T10:09:55Z</cp:lastPrinted>
  <dcterms:created xsi:type="dcterms:W3CDTF">2010-12-31T07:04:34Z</dcterms:created>
  <dcterms:modified xsi:type="dcterms:W3CDTF">2017-08-02T08:44:03Z</dcterms:modified>
</cp:coreProperties>
</file>