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  <p:sldMasterId id="2147483684" r:id="rId2"/>
  </p:sldMasterIdLst>
  <p:notesMasterIdLst>
    <p:notesMasterId r:id="rId13"/>
  </p:notesMasterIdLst>
  <p:handoutMasterIdLst>
    <p:handoutMasterId r:id="rId14"/>
  </p:handoutMasterIdLst>
  <p:sldIdLst>
    <p:sldId id="574" r:id="rId3"/>
    <p:sldId id="578" r:id="rId4"/>
    <p:sldId id="588" r:id="rId5"/>
    <p:sldId id="580" r:id="rId6"/>
    <p:sldId id="581" r:id="rId7"/>
    <p:sldId id="582" r:id="rId8"/>
    <p:sldId id="583" r:id="rId9"/>
    <p:sldId id="584" r:id="rId10"/>
    <p:sldId id="585" r:id="rId11"/>
    <p:sldId id="556" r:id="rId12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12" autoAdjust="0"/>
    <p:restoredTop sz="90295" autoAdjust="0"/>
  </p:normalViewPr>
  <p:slideViewPr>
    <p:cSldViewPr>
      <p:cViewPr>
        <p:scale>
          <a:sx n="70" d="100"/>
          <a:sy n="70" d="100"/>
        </p:scale>
        <p:origin x="-3462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atura2000.gdos.gov.pl/uploads/download/63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297731" y="4713645"/>
            <a:ext cx="6264695" cy="492860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pl-PL" b="1" dirty="0"/>
              <a:t>Definicje – dot. kryterium „Zakres projektu”</a:t>
            </a:r>
            <a:endParaRPr lang="pl-PL" dirty="0"/>
          </a:p>
          <a:p>
            <a:r>
              <a:rPr lang="pl-PL" b="1" dirty="0"/>
              <a:t> </a:t>
            </a:r>
            <a:r>
              <a:rPr lang="pl-PL" u="sng" dirty="0" smtClean="0"/>
              <a:t>Siedlisko </a:t>
            </a:r>
            <a:r>
              <a:rPr lang="pl-PL" u="sng" dirty="0"/>
              <a:t>przyrodnicze o znaczeniu priorytetowym</a:t>
            </a:r>
            <a:r>
              <a:rPr lang="pl-PL" dirty="0"/>
              <a:t> w rozumieniu art. 5 ust. 17b </a:t>
            </a:r>
            <a:r>
              <a:rPr lang="pl-PL" i="1" dirty="0"/>
              <a:t>ustawy z dnia 16 kwietnia 2004 r.  o ochronie przyrody (Dz. U. z 2015 r., poz. 1651 ze zm.),</a:t>
            </a:r>
            <a:r>
              <a:rPr lang="pl-PL" dirty="0"/>
              <a:t> wymienione w </a:t>
            </a:r>
            <a:r>
              <a:rPr lang="pl-PL" i="1" dirty="0"/>
              <a:t>rozporządzeniu Ministra Środowiska z dnia 13 kwietnia 2010 r. w sprawie siedlisk przyrodniczych oraz gatunków będących przedmiotem zainteresowania Wspólnoty, a także kryteriów wyboru obszarów kwalifikujących się do uznania lub wyznaczenia jako obszary Natura 2000 (Dz. U. 2014 r.,  poz. 1713) </a:t>
            </a:r>
            <a:r>
              <a:rPr lang="pl-PL" dirty="0"/>
              <a:t>oraz </a:t>
            </a:r>
            <a:r>
              <a:rPr lang="pl-PL" i="1" dirty="0"/>
              <a:t>Dyrektywie Rady 92/43/EWG z dnia 21 maja 1992 roku w sprawie ochrony siedlisk naturalnych oraz dzikiej fauny i flory (tzw. Dyrektywa siedliskowa) </a:t>
            </a:r>
            <a:r>
              <a:rPr lang="pl-PL" dirty="0"/>
              <a:t>– siedliska wskazane w zał. do dyrektywy (oznaczone symbolem ”*”).</a:t>
            </a:r>
          </a:p>
          <a:p>
            <a:r>
              <a:rPr lang="pl-PL" dirty="0"/>
              <a:t> </a:t>
            </a:r>
          </a:p>
          <a:p>
            <a:r>
              <a:rPr lang="pl-PL" u="sng" dirty="0"/>
              <a:t>Gatunek o znaczeniu priorytetowym</a:t>
            </a:r>
            <a:r>
              <a:rPr lang="pl-PL" dirty="0"/>
              <a:t>- w rozumieniu art. 5 ust. 1b </a:t>
            </a:r>
            <a:r>
              <a:rPr lang="pl-PL" i="1" dirty="0"/>
              <a:t>ustawy z dnia 16 kwietnia 2004 r.  o ochronie przyrody (Dz. U. z 2015 r., poz. 1651 ze zm.),</a:t>
            </a:r>
            <a:r>
              <a:rPr lang="pl-PL" dirty="0"/>
              <a:t> wymieniony w </a:t>
            </a:r>
            <a:r>
              <a:rPr lang="pl-PL" i="1" dirty="0"/>
              <a:t>rozporządzeniu Ministra Środowiska z dnia 13 kwietnia 2010 r. w sprawie siedlisk przyrodniczych oraz gatunków będących przedmiotem zainteresowania Wspólnoty, a także kryteriów wyboru obszarów kwalifikujących się do uznania lub wyznaczenia jako obszary Natura 2000 (Dz. U. 2014 r.,  poz. 1713) </a:t>
            </a:r>
            <a:r>
              <a:rPr lang="pl-PL" dirty="0"/>
              <a:t>oraz </a:t>
            </a:r>
            <a:r>
              <a:rPr lang="pl-PL" i="1" dirty="0"/>
              <a:t>Dyrektywie Rady 92/43/EWG z dnia 21 maja 1992 roku w sprawie ochrony siedlisk naturalnych oraz dzikiej fauny i flory (tzw. Dyrektywa siedliskowa) </a:t>
            </a:r>
            <a:r>
              <a:rPr lang="pl-PL" dirty="0"/>
              <a:t>– gatunki wskazane w zał. do dyrektywy (oznaczone symbolem ”*”).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 </a:t>
            </a:r>
            <a:r>
              <a:rPr lang="pl-PL" u="sng" dirty="0" smtClean="0"/>
              <a:t>Gatunek zagrożony</a:t>
            </a:r>
            <a:r>
              <a:rPr lang="pl-PL" dirty="0" smtClean="0"/>
              <a:t> w rozumieniu art. 5 ust. 1a </a:t>
            </a:r>
            <a:r>
              <a:rPr lang="pl-PL" i="1" dirty="0" smtClean="0"/>
              <a:t>ustawy z dnia 16 kwietnia 2004 r. o ochronie przyrody (Dz. U. z 2015 r., poz. 1651 ze zm.)</a:t>
            </a:r>
            <a:r>
              <a:rPr lang="pl-PL" dirty="0" smtClean="0"/>
              <a:t> wymieniony w </a:t>
            </a:r>
            <a:r>
              <a:rPr lang="pl-PL" i="1" dirty="0" smtClean="0"/>
              <a:t>rozporządzeniu Ministra Środowiska z dnia 13 kwietnia 2010 r. w sprawie siedlisk przyrodniczych oraz gatunków będących przedmiotem zainteresowania Wspólnoty, a także kryteriów wyboru obszarów kwalifikujących się do uznania lub wyznaczenia jako obszary Natura 2000 (Dz. U. 2014 r.,  poz. 1713)</a:t>
            </a:r>
            <a:r>
              <a:rPr lang="pl-PL" dirty="0" smtClean="0"/>
              <a:t>, </a:t>
            </a:r>
            <a:r>
              <a:rPr lang="pl-PL" i="1" dirty="0" smtClean="0"/>
              <a:t>Dyrektywie Rady 92/43/EWG z dnia 21 maja 1992 roku w sprawie ochrony siedlisk naturalnych oraz dzikiej fauny i flory </a:t>
            </a:r>
            <a:r>
              <a:rPr lang="pl-PL" dirty="0" smtClean="0"/>
              <a:t>lub </a:t>
            </a:r>
            <a:r>
              <a:rPr lang="pl-PL" i="1" u="sng" dirty="0" smtClean="0">
                <a:hlinkClick r:id="rId3"/>
              </a:rPr>
              <a:t>Dyrektywie Parlamentu Europejskiego i Rady 2009/147/WE z dnia 30 listopada 2009 r. w sprawie ochrony dzikiego ptactwa - wcześniej dyrektywa Rady 79/409/EWG z dnia 2 kwietnia 1979 r. w sprawie ochrony dzikiego ptactwa</a:t>
            </a:r>
            <a:r>
              <a:rPr lang="pl-PL" i="1" dirty="0" smtClean="0"/>
              <a:t> lub w Polskiej Czerwonej Księdze roślin  </a:t>
            </a:r>
            <a:br>
              <a:rPr lang="pl-PL" i="1" dirty="0" smtClean="0"/>
            </a:br>
            <a:r>
              <a:rPr lang="pl-PL" i="1" dirty="0" smtClean="0"/>
              <a:t>i Polskiej Czerwonej Księdze Zwierząt.</a:t>
            </a:r>
            <a:endParaRPr lang="pl-PL" dirty="0" smtClean="0"/>
          </a:p>
          <a:p>
            <a:r>
              <a:rPr lang="pl-PL" i="1" dirty="0"/>
              <a:t> </a:t>
            </a:r>
            <a:endParaRPr lang="pl-PL" dirty="0"/>
          </a:p>
          <a:p>
            <a:r>
              <a:rPr lang="pl-PL" u="sng" dirty="0"/>
              <a:t>Gatunek obcy</a:t>
            </a:r>
            <a:r>
              <a:rPr lang="pl-PL" dirty="0"/>
              <a:t> w rozumieniu art. 5 ust. 1c </a:t>
            </a:r>
            <a:r>
              <a:rPr lang="pl-PL" i="1" dirty="0"/>
              <a:t>ustawy z dnia 16 kwietnia 2004 r.  </a:t>
            </a:r>
            <a:r>
              <a:rPr lang="pl-PL" i="1" dirty="0" smtClean="0"/>
              <a:t>o </a:t>
            </a:r>
            <a:r>
              <a:rPr lang="pl-PL" i="1" dirty="0"/>
              <a:t>ochronie przyrody (Dz. U. z 2015 r., poz. 1651 ze zm.),</a:t>
            </a:r>
            <a:r>
              <a:rPr lang="pl-PL" dirty="0"/>
              <a:t> wymieniony w: Rozporządzeniu Ministra Środowiska z dnia 9 września 2011 r. w sprawie listy roślin i zwierząt gatunków obcych, które w przypadku uwolnienia do środowiska przyrodniczego mogą zagrozić gatunkom rodzimym lub siedliskom przyrodniczym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78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86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9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9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6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09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59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37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0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2017-08-02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6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772400" cy="1470025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prstClr val="black"/>
                </a:solidFill>
              </a:rPr>
              <a:t>Kryteria </a:t>
            </a:r>
            <a:r>
              <a:rPr lang="pl-PL" b="1" dirty="0" smtClean="0">
                <a:solidFill>
                  <a:prstClr val="black"/>
                </a:solidFill>
              </a:rPr>
              <a:t>specyficzne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2232248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Oś Priorytetowa  4 – Środowiska i zasoby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Działanie 4.4 Ochrona i udostępnianie zasobów przyrodniczych (</a:t>
            </a:r>
            <a:r>
              <a:rPr lang="pl-PL" b="1" dirty="0" smtClean="0">
                <a:solidFill>
                  <a:schemeClr val="tx1"/>
                </a:solidFill>
              </a:rPr>
              <a:t>typ G)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 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9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Dziękuję </a:t>
            </a:r>
            <a:r>
              <a:rPr lang="pl-PL" sz="3200" dirty="0">
                <a:solidFill>
                  <a:prstClr val="black"/>
                </a:solidFill>
                <a:latin typeface="Calibri"/>
              </a:rPr>
              <a:t>za uwagę</a:t>
            </a:r>
          </a:p>
        </p:txBody>
      </p:sp>
    </p:spTree>
    <p:extLst>
      <p:ext uri="{BB962C8B-B14F-4D97-AF65-F5344CB8AC3E}">
        <p14:creationId xmlns:p14="http://schemas.microsoft.com/office/powerpoint/2010/main" val="689402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868144" y="489248"/>
            <a:ext cx="3096344" cy="457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Kryteria </a:t>
            </a:r>
            <a:r>
              <a:rPr lang="pl-PL" b="1" dirty="0" smtClean="0"/>
              <a:t>specyficzne - formalne</a:t>
            </a:r>
            <a:endParaRPr lang="pl-PL" b="1" dirty="0" smtClean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128034"/>
              </p:ext>
            </p:extLst>
          </p:nvPr>
        </p:nvGraphicFramePr>
        <p:xfrm>
          <a:off x="467544" y="946448"/>
          <a:ext cx="8229599" cy="5616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400"/>
                <a:gridCol w="1357808"/>
                <a:gridCol w="4032448"/>
                <a:gridCol w="2324943"/>
              </a:tblGrid>
              <a:tr h="606466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50">
                          <a:effectLst/>
                        </a:rPr>
                        <a:t>Nazwa kryterium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Definicja kryterium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>
                          <a:effectLst/>
                        </a:rPr>
                        <a:t>Opis znaczenia kryterium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  <a:tr h="250507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Arial"/>
                        </a:rPr>
                        <a:t>1.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Zasięg kampanii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będzie sprawdzane czy projekt dotyczy kampanii informacyjno-edukacyjnej związanej z ochroną środowiska o zasięgu co najwyżej wojewódzkim.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Kampanie o zasięgu ogólnopolskim finansowane są z Programu Operacyjnego Infrastruktura i Środowisko.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Kryterium weryfikowane na podstawie załącznika do wniosku.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Tak/Nie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Kryterium obligatoryjne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(spełnienie jest niezbędne dla możliwości otrzymania dofinansowania).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Niespełnienie kryterium oznacza odrzucenie wniosku.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Brak możliwości korekty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507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Arial"/>
                        </a:rPr>
                        <a:t>2.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Zakres projektu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będzie sprawdzane czy kampania zawiera elementy</a:t>
                      </a:r>
                      <a:r>
                        <a:rPr lang="pl-PL" sz="14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służące wzmocnieniu mechanizmów ochrony bioróżnorodności w regionie, co wpływa na realizację celu szczegółowego działania.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Kryterium weryfikowane na podstawie załącznika do wniosku.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Tak/Nie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Kryterium obligatoryjne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(spełnienie jest niezbędne dla możliwości otrzymania dofinansowania).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Niespełnienie kryterium oznacza odrzucenie wniosku.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Brak możliwości korekty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8357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868144" y="489248"/>
            <a:ext cx="3096344" cy="457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Kryteria </a:t>
            </a:r>
            <a:r>
              <a:rPr lang="pl-PL" b="1" dirty="0" smtClean="0"/>
              <a:t>specyficzne - merytoryczne</a:t>
            </a:r>
            <a:endParaRPr lang="pl-PL" b="1" dirty="0" smtClean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121847"/>
              </p:ext>
            </p:extLst>
          </p:nvPr>
        </p:nvGraphicFramePr>
        <p:xfrm>
          <a:off x="457200" y="1268760"/>
          <a:ext cx="8229599" cy="5113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400"/>
                <a:gridCol w="1954770"/>
                <a:gridCol w="3702884"/>
                <a:gridCol w="2057545"/>
              </a:tblGrid>
              <a:tr h="956648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50">
                          <a:effectLst/>
                        </a:rPr>
                        <a:t>Nazwa kryterium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50">
                          <a:effectLst/>
                        </a:rPr>
                        <a:t>Definicja kryterium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>
                          <a:effectLst/>
                        </a:rPr>
                        <a:t>Opis znaczenia kryterium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  <a:tr h="3939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1.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Zawartość projektu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będzie sprawdzane czy projekt dot. zagrożonych  gatunków i siedlisk wymienionych w Dyrektywie siedliskowej lub Dyrektywie ptasiej.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Projekt: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co najmniej w części dotyczy zagrożonych gatunków i siedlisk cennych przyrodniczo wymienionych w Dyrektywie siedliskowej lub Dyrektywie ptasiej – 2 pkt;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nie dot. zagrożonych gatunków i siedlisk cennych przyrodniczo wymienionych w Dyrektywie siedliskowej lub Dyrektywie ptasiej – 0 pkt;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Kryterium weryfikowane na podstawie załącznika do wniosku oraz zapisów we wniosku.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0-2 pkt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(0 punktów w kryterium nie oznacza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odrzucenia wniosku)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678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8952"/>
              </p:ext>
            </p:extLst>
          </p:nvPr>
        </p:nvGraphicFramePr>
        <p:xfrm>
          <a:off x="395536" y="1124744"/>
          <a:ext cx="8229599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1800200"/>
                <a:gridCol w="3867649"/>
                <a:gridCol w="2057694"/>
              </a:tblGrid>
              <a:tr h="761761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Nazwa kryterium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Definicja kryterium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Opis znaczenia kryterium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</a:tr>
              <a:tr h="3990767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2.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Calibri"/>
                          <a:ea typeface="Calibri"/>
                          <a:cs typeface="Calibri"/>
                        </a:rPr>
                        <a:t>Uzasadnienie potrzeby realizacji projektu oraz jego skali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będzie sprawdzane </a:t>
                      </a:r>
                      <a:r>
                        <a:rPr lang="pl-PL" sz="1400">
                          <a:effectLst/>
                          <a:latin typeface="Calibri"/>
                          <a:ea typeface="Calibri"/>
                          <a:cs typeface="Calibri"/>
                        </a:rPr>
                        <a:t>czy</a:t>
                      </a:r>
                      <a:r>
                        <a:rPr lang="pl-PL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 zdiagnozowane potrzeby są oparte na wiarygodnych danych empirycznych wraz ze wskazaniem źródeł informacji.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uzasadnienie realizacji projektu oparto na wiarygodnych i aktualnych danych wraz ze wskazaniem źródeł informacji – 2 pkt.;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uzasadnienie potrzeby jego realizacji jest niekompletne lub nie wskazano źródeł informacji – 0 pkt.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Kryterium weryfikowane na podstawie załączników do wniosku oraz zapisów we wniosku.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0-2 pkt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 (0 punktów w kryterium nie oznacza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odrzucenia wniosku)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868144" y="489248"/>
            <a:ext cx="3096344" cy="457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Kryteria specyficzne</a:t>
            </a:r>
          </a:p>
        </p:txBody>
      </p:sp>
    </p:spTree>
    <p:extLst>
      <p:ext uri="{BB962C8B-B14F-4D97-AF65-F5344CB8AC3E}">
        <p14:creationId xmlns:p14="http://schemas.microsoft.com/office/powerpoint/2010/main" val="1518542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5868144" y="489248"/>
            <a:ext cx="3096344" cy="457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Kryteria specyficzne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111830"/>
              </p:ext>
            </p:extLst>
          </p:nvPr>
        </p:nvGraphicFramePr>
        <p:xfrm>
          <a:off x="467544" y="1268760"/>
          <a:ext cx="8229599" cy="5262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368152"/>
                <a:gridCol w="4227838"/>
                <a:gridCol w="2057545"/>
              </a:tblGrid>
              <a:tr h="64807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kern="5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kern="5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</a:tr>
              <a:tr h="4104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3.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Formy edukacji ekologicznej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będzie sprawdzane czy projekt zawiera elementy edukacji ekologicznej lub działania edukacyjne w zakresie ochrony przyrody.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Arial"/>
                        </a:rPr>
                        <a:t>W ramach projektu przewidziane są następujące formy edukacji ekologicznej: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materiały w prasie, telewizji, radio;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konferencje,  konkursy, szkolenia, prelekcje, happeningi, gry miejskie, itp..;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materiały w wersji elektronicznej (np. strona internetowa, w tym materiały do pobrania oraz publikacje on-line itd.) lub wydawnictwa (foldery, ulotki, broszury, mapki, plakaty itd.).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Projekt obejmujący co najmniej po jednej z trzech form edukacyjnych wskazanych w w/w punktach:   1,2,3 - 3 pkt;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Projekt obejmujący co najmniej po jednej z dwóch form edukacyjnych wskazanych w w/w punktach:  1,2,3 - 2 pkt;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Brak spełnienia ww. warunku lub brak informacji </a:t>
                      </a:r>
                      <a:br>
                        <a:rPr lang="pl-PL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</a:br>
                      <a:r>
                        <a:rPr lang="pl-PL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 tym zakresie - 0 pkt.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Arial"/>
                        </a:rPr>
                        <a:t>Kryterium weryfikowane na podstawie załącznika do wniosku oraz zapisów we wniosku.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Arial"/>
                        </a:rPr>
                        <a:t>0-3 pkt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Arial"/>
                        </a:rPr>
                        <a:t> (0 punktów w kryterium nie oznacza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Arial"/>
                        </a:rPr>
                        <a:t>odrzucenia wniosku)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542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033267"/>
              </p:ext>
            </p:extLst>
          </p:nvPr>
        </p:nvGraphicFramePr>
        <p:xfrm>
          <a:off x="323528" y="1412776"/>
          <a:ext cx="8445624" cy="33326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903"/>
                <a:gridCol w="2008807"/>
                <a:gridCol w="4160035"/>
                <a:gridCol w="1748879"/>
              </a:tblGrid>
              <a:tr h="64807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Nazwa kryterium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Definicja kryterium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Opis znaczenia kryterium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</a:tr>
              <a:tr h="2504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Arial"/>
                        </a:rPr>
                        <a:t>4.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Kompleksowość projektu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będzie sprawdzane czy projekt oprócz obligatoryjnego elementu</a:t>
                      </a:r>
                      <a:r>
                        <a:rPr lang="pl-PL" sz="1400" u="sng">
                          <a:effectLst/>
                          <a:latin typeface="Calibri"/>
                          <a:ea typeface="Calibri"/>
                          <a:cs typeface="Times New Roman"/>
                        </a:rPr>
                        <a:t> służącego wzmocnieniu mechanizmów</a:t>
                      </a: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 ochrony bioróżnorodności zawiera inne zagadnienia szczegółowe z zakresu ochrony środowiska (np. zanieczyszczenie powietrza, zmiany klimatyczne).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Tak – 2 pkt.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Nie – 0 pkt.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Kryterium weryfikowane na podstawie załącznika do wniosku oraz zapisów we wniosku.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0-2 pkt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 (0 punktów w kryterium nie oznacza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odrzucenia wniosku)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868144" y="489248"/>
            <a:ext cx="3096344" cy="457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Kryteria specyficzne</a:t>
            </a:r>
          </a:p>
        </p:txBody>
      </p:sp>
    </p:spTree>
    <p:extLst>
      <p:ext uri="{BB962C8B-B14F-4D97-AF65-F5344CB8AC3E}">
        <p14:creationId xmlns:p14="http://schemas.microsoft.com/office/powerpoint/2010/main" val="1518542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656526"/>
              </p:ext>
            </p:extLst>
          </p:nvPr>
        </p:nvGraphicFramePr>
        <p:xfrm>
          <a:off x="395537" y="894768"/>
          <a:ext cx="8568951" cy="5208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1944216"/>
                <a:gridCol w="4176464"/>
                <a:gridCol w="1944215"/>
              </a:tblGrid>
              <a:tr h="504056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Nazwa kryterium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Definicja kryterium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Opis znaczenia kryterium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</a:tr>
              <a:tr h="196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5.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Calibri"/>
                          <a:ea typeface="Calibri"/>
                          <a:cs typeface="Calibri"/>
                        </a:rPr>
                        <a:t>Oddziaływanie na grupy docelowe oraz dostosowanie środków przekazu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będzie sprawdzany </a:t>
                      </a:r>
                      <a:r>
                        <a:rPr lang="pl-PL" sz="1400">
                          <a:effectLst/>
                          <a:latin typeface="Calibri"/>
                          <a:ea typeface="Calibri"/>
                          <a:cs typeface="Calibri"/>
                        </a:rPr>
                        <a:t>zasięg oddziaływania projektu na grupy docelowe  oraz dostosowanie środków przekazu do różnych grup docelowych.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Calibri"/>
                        </a:rPr>
                        <a:t>Projekt: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Calibri"/>
                        </a:rPr>
                        <a:t>skierowany jest do dwóch różnych - ze względu na wiek,  uzasadnionych grup docelowych (dzieci i młodzież ucząca się – jedna grupa; dorośli – druga grupa), i zastosowano różne środki przekazu dostosowane do możliwości odbioru różnych grup docelowych - 2 pkt;</a:t>
                      </a:r>
                      <a:endParaRPr lang="pl-PL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Calibri"/>
                        </a:rPr>
                        <a:t>skierowany jest do jednej grupy docelowej lub nie zastosowano różnorodnych środków przekazu w celu dostosowania ich do możliwości odbioru różnych grup docelowych  - 0 pkt. </a:t>
                      </a:r>
                      <a:endParaRPr lang="pl-PL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Kryterium weryfikowane na podstawie załącznika do wniosku oraz zapisów we wniosku.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0-2 pkt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 (0 punktów w kryterium nie oznacza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odrzucenia wniosku)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868144" y="489248"/>
            <a:ext cx="3096344" cy="457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Kryteria specyficzne</a:t>
            </a:r>
          </a:p>
        </p:txBody>
      </p:sp>
    </p:spTree>
    <p:extLst>
      <p:ext uri="{BB962C8B-B14F-4D97-AF65-F5344CB8AC3E}">
        <p14:creationId xmlns:p14="http://schemas.microsoft.com/office/powerpoint/2010/main" val="1518542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358509"/>
              </p:ext>
            </p:extLst>
          </p:nvPr>
        </p:nvGraphicFramePr>
        <p:xfrm>
          <a:off x="518864" y="1124744"/>
          <a:ext cx="8445624" cy="525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903"/>
                <a:gridCol w="1509009"/>
                <a:gridCol w="4983416"/>
                <a:gridCol w="1425296"/>
              </a:tblGrid>
              <a:tr h="576064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  <a:latin typeface="+mn-lt"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  <a:latin typeface="+mn-lt"/>
                        </a:rPr>
                        <a:t>Nazwa kryterium</a:t>
                      </a:r>
                      <a:endParaRPr lang="pl-PL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  <a:latin typeface="+mn-lt"/>
                        </a:rPr>
                        <a:t>Definicja kryterium</a:t>
                      </a:r>
                      <a:endParaRPr lang="pl-PL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  <a:latin typeface="+mn-lt"/>
                        </a:rPr>
                        <a:t>Opis znaczenia kryterium</a:t>
                      </a:r>
                      <a:endParaRPr lang="pl-PL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</a:tr>
              <a:tr h="339932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6.</a:t>
                      </a:r>
                      <a:endParaRPr lang="pl-PL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Doświadczenie wnioskodawcy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Times New Roman"/>
                          <a:cs typeface="Arial"/>
                        </a:rPr>
                        <a:t>W ramach kryterium będzie sprawdzane dotychczasowe doświadczenie wnioskodawcy w zakresie prowadzenia działalności związanej z zakresem i celami projektu, tj. kampanii informacyjnej na temat ochrony środowiska prowadzonej w sposób bezpośredni, tj. w mediach i poprzez spotkania (forma 1 i 2 z kryterium „Formy edukacji ekologicznej”) o zasięgu ponad 1 powiatu (tzn. co najmniej dwóch gmin  - każda z innego powiatu).</a:t>
                      </a:r>
                      <a:endParaRPr lang="pl-PL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Okres doświadczenia liczony będzie do momentu złożenia wniosku </a:t>
                      </a:r>
                      <a:b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o dofinansowanie. 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wnioskodawca posiada ponad 5-letnie doświadczenie - 2 pkt.;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wnioskodawca posiada ponad 1 roczne doświadczenie - 1 pkt.;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wnioskodawca nie posiada lub posiada doświadczenie poniżej 1 roku - 0 pkt.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/>
                          <a:ea typeface="Calibri"/>
                          <a:cs typeface="Arial"/>
                        </a:rPr>
                        <a:t>Kryterium weryfikowane na podstawie załącznika do wniosku oraz zapisów we wniosku.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0-2 pkt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 (0 punktów w kryterium nie oznacza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odrzucenia wniosku)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868144" y="489248"/>
            <a:ext cx="3096344" cy="457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Kryteria specyficzne</a:t>
            </a:r>
          </a:p>
        </p:txBody>
      </p:sp>
    </p:spTree>
    <p:extLst>
      <p:ext uri="{BB962C8B-B14F-4D97-AF65-F5344CB8AC3E}">
        <p14:creationId xmlns:p14="http://schemas.microsoft.com/office/powerpoint/2010/main" val="1518542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472946"/>
              </p:ext>
            </p:extLst>
          </p:nvPr>
        </p:nvGraphicFramePr>
        <p:xfrm>
          <a:off x="467544" y="1063783"/>
          <a:ext cx="8229599" cy="5050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400"/>
                <a:gridCol w="1957425"/>
                <a:gridCol w="3947231"/>
                <a:gridCol w="1810543"/>
              </a:tblGrid>
              <a:tr h="64807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Nazwa kryterium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Definicja kryterium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50" dirty="0">
                          <a:effectLst/>
                        </a:rPr>
                        <a:t>Opis znaczenia kryterium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</a:tr>
              <a:tr h="2146944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7.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5" marR="636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Spotkania z mieszkańcami  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 ramach kryterium będzie sprawdzane czy projekt: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przewiduje (co najmniej jako element projektu) jako formę przeprowadzania kampanii informacyjnych realizowanych w ramach projektu, prowadzenie bezpośrednich działań w postaci spotkań z mieszkańcami: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- w ponad 10 gminach – 3 pkt;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- od 6-10 gmin – 2 pkt;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- od 3-5 gmin – 1 pkt;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- poniżej 3 gmin – 0 pkt.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Dodatkowo, jeśli na spotkaniach omawiany jest problem jakości powietrza – 2 pkt.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Punkty sumują się.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</a:t>
                      </a:r>
                      <a:r>
                        <a:rPr lang="pl-PL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weryfikowane na podstawie załącznika do wniosku oraz zapisów we wniosku.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0-5pkt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 (0 punktów w kryterium nie oznacza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odrzucenia wniosku)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868144" y="489248"/>
            <a:ext cx="3096344" cy="457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Kryteria specyficzne</a:t>
            </a:r>
          </a:p>
        </p:txBody>
      </p:sp>
    </p:spTree>
    <p:extLst>
      <p:ext uri="{BB962C8B-B14F-4D97-AF65-F5344CB8AC3E}">
        <p14:creationId xmlns:p14="http://schemas.microsoft.com/office/powerpoint/2010/main" val="1518542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7166</TotalTime>
  <Words>534</Words>
  <Application>Microsoft Office PowerPoint</Application>
  <PresentationFormat>Pokaz na ekranie (4:3)</PresentationFormat>
  <Paragraphs>196</Paragraphs>
  <Slides>10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10</vt:i4>
      </vt:variant>
    </vt:vector>
  </HeadingPairs>
  <TitlesOfParts>
    <vt:vector size="12" baseType="lpstr">
      <vt:lpstr>plik</vt:lpstr>
      <vt:lpstr>Motyw pakietu Office</vt:lpstr>
      <vt:lpstr>Kryteria specyficzne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Agata Gęsiak-Kaniuka</cp:lastModifiedBy>
  <cp:revision>616</cp:revision>
  <cp:lastPrinted>2016-04-11T10:09:55Z</cp:lastPrinted>
  <dcterms:created xsi:type="dcterms:W3CDTF">2010-12-31T07:04:34Z</dcterms:created>
  <dcterms:modified xsi:type="dcterms:W3CDTF">2017-08-02T08:58:11Z</dcterms:modified>
</cp:coreProperties>
</file>