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5"/>
  </p:handoutMasterIdLst>
  <p:sldIdLst>
    <p:sldId id="256" r:id="rId2"/>
    <p:sldId id="257" r:id="rId3"/>
    <p:sldId id="325" r:id="rId4"/>
    <p:sldId id="326" r:id="rId5"/>
    <p:sldId id="327" r:id="rId6"/>
    <p:sldId id="328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59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7" r:id="rId33"/>
    <p:sldId id="288" r:id="rId34"/>
    <p:sldId id="289" r:id="rId35"/>
    <p:sldId id="330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285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29" r:id="rId66"/>
    <p:sldId id="318" r:id="rId67"/>
    <p:sldId id="319" r:id="rId68"/>
    <p:sldId id="322" r:id="rId69"/>
    <p:sldId id="323" r:id="rId70"/>
    <p:sldId id="324" r:id="rId71"/>
    <p:sldId id="320" r:id="rId72"/>
    <p:sldId id="321" r:id="rId73"/>
    <p:sldId id="262" r:id="rId74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6" y="-102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6125F-04B8-46E4-A731-05E4BE090AA9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E1215-4202-491A-949F-C0C1DE8DA6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04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59632" y="3933056"/>
            <a:ext cx="7772400" cy="2334121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PANEL DS. EFEKTYWNOŚCI WDRAŻANIA RPO WD 2014-2020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000" b="1" dirty="0" smtClean="0"/>
              <a:t>Wrocław, dnia 22 czerwca 2017 roku</a:t>
            </a:r>
            <a:endParaRPr lang="pl-PL" sz="20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6604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 Przedsiębiorstwa i </a:t>
            </a:r>
            <a:r>
              <a:rPr lang="pl-PL" sz="2400" b="1" dirty="0" smtClean="0"/>
              <a:t>innowacje – realizacja planu naprawczego ZIT AJ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346138" y="4581128"/>
            <a:ext cx="80724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</a:t>
            </a:r>
            <a:r>
              <a:rPr lang="pl-PL" b="1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okresie styczeń-maj 2017 r. nie ogłoszono naborów w ramach OP1, zgodnie </a:t>
            </a:r>
          </a:p>
          <a:p>
            <a:r>
              <a:rPr lang="pl-PL" dirty="0"/>
              <a:t> </a:t>
            </a:r>
            <a:r>
              <a:rPr lang="pl-PL" dirty="0" smtClean="0"/>
              <a:t>    z planem naprawczym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78,80%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końca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koniec 2017 roku.</a:t>
            </a:r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89842"/>
              </p:ext>
            </p:extLst>
          </p:nvPr>
        </p:nvGraphicFramePr>
        <p:xfrm>
          <a:off x="310597" y="2470830"/>
          <a:ext cx="8229602" cy="2000264"/>
        </p:xfrm>
        <a:graphic>
          <a:graphicData uri="http://schemas.openxmlformats.org/drawingml/2006/table">
            <a:tbl>
              <a:tblPr/>
              <a:tblGrid>
                <a:gridCol w="2032462"/>
                <a:gridCol w="910244"/>
                <a:gridCol w="910244"/>
                <a:gridCol w="910244"/>
                <a:gridCol w="910244"/>
                <a:gridCol w="910244"/>
                <a:gridCol w="835429"/>
                <a:gridCol w="810491"/>
              </a:tblGrid>
              <a:tr h="4286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zaangażowanej 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572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10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</a:t>
                      </a:r>
                    </a:p>
                    <a:p>
                      <a:pPr algn="ctr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 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przewidzianej alokacji Priorytetu/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przewidzianej alokacji Priorytetu/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701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10028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1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Przedsiębiorstwa i innowacje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6 907 807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28 847 002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00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1.3.3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6 907 807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28 847 002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Prostokąt 1"/>
          <p:cNvSpPr/>
          <p:nvPr/>
        </p:nvSpPr>
        <p:spPr>
          <a:xfrm>
            <a:off x="346138" y="2101498"/>
            <a:ext cx="7394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779532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 Przedsiębiorstwa i </a:t>
            </a:r>
            <a:r>
              <a:rPr lang="pl-PL" sz="2400" b="1" dirty="0" smtClean="0"/>
              <a:t>innowacje – realizacja planu naprawczego ZIT AW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254063"/>
              </p:ext>
            </p:extLst>
          </p:nvPr>
        </p:nvGraphicFramePr>
        <p:xfrm>
          <a:off x="357158" y="2332067"/>
          <a:ext cx="8229600" cy="2428892"/>
        </p:xfrm>
        <a:graphic>
          <a:graphicData uri="http://schemas.openxmlformats.org/drawingml/2006/table">
            <a:tbl>
              <a:tblPr/>
              <a:tblGrid>
                <a:gridCol w="1995054"/>
                <a:gridCol w="947651"/>
                <a:gridCol w="910244"/>
                <a:gridCol w="910244"/>
                <a:gridCol w="910244"/>
                <a:gridCol w="910244"/>
                <a:gridCol w="835429"/>
                <a:gridCol w="810490"/>
              </a:tblGrid>
              <a:tr h="5276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zaangażowanej 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8443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  <a:p>
                      <a:pPr algn="ctr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</a:t>
                      </a:r>
                      <a:endParaRPr lang="pl-PL" sz="10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przewidzianej alokacji Priorytetu/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przewidzianej alokacji Priorytetu/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696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09081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1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Przedsiębiorstwa i innowacje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22 500 000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93 960 000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124,08%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924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1.3.4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41 760 000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Poddziałanie 1.5.2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12 500 000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52 200 000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141,67%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357158" y="4786322"/>
            <a:ext cx="87513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</a:t>
            </a:r>
            <a:r>
              <a:rPr lang="pl-PL" b="1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ogłoszonych </a:t>
            </a:r>
            <a:r>
              <a:rPr lang="pl-PL" b="1" dirty="0" smtClean="0"/>
              <a:t>naborów </a:t>
            </a:r>
            <a:r>
              <a:rPr lang="pl-PL" dirty="0" smtClean="0"/>
              <a:t>(w trybie konkursowym) od stycznia do końca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</a:t>
            </a:r>
            <a:r>
              <a:rPr lang="pl-PL" dirty="0"/>
              <a:t>. Planowane </a:t>
            </a:r>
            <a:r>
              <a:rPr lang="pl-PL" dirty="0" smtClean="0"/>
              <a:t>jest nabór w 1.5.A w czerwcu br.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45,12%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końca maja br. stanowi </a:t>
            </a:r>
            <a:r>
              <a:rPr lang="pl-PL" b="1" dirty="0" smtClean="0"/>
              <a:t>3,86%</a:t>
            </a:r>
            <a:r>
              <a:rPr lang="pl-PL" dirty="0" smtClean="0"/>
              <a:t> założonego celu na koniec 2017 roku.</a:t>
            </a:r>
          </a:p>
        </p:txBody>
      </p:sp>
      <p:sp>
        <p:nvSpPr>
          <p:cNvPr id="2" name="Prostokąt 1"/>
          <p:cNvSpPr/>
          <p:nvPr/>
        </p:nvSpPr>
        <p:spPr>
          <a:xfrm>
            <a:off x="357158" y="1988840"/>
            <a:ext cx="6951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2430327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539552" y="11247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Przedsiębiorstwa </a:t>
            </a:r>
            <a:r>
              <a:rPr lang="pl-PL" sz="2400" b="1" dirty="0"/>
              <a:t>i </a:t>
            </a:r>
            <a:r>
              <a:rPr lang="pl-PL" sz="2400" b="1" dirty="0" smtClean="0"/>
              <a:t>innowacje </a:t>
            </a:r>
          </a:p>
          <a:p>
            <a:pPr algn="ctr"/>
            <a:r>
              <a:rPr lang="pl-PL" sz="2400" b="1" dirty="0" smtClean="0"/>
              <a:t>– realizacja wskaźników Ram wykonania od początku Programu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" y="2708920"/>
            <a:ext cx="865822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068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Przedsiębiorstwa </a:t>
            </a:r>
            <a:r>
              <a:rPr lang="pl-PL" sz="2400" b="1" dirty="0"/>
              <a:t>i </a:t>
            </a:r>
            <a:r>
              <a:rPr lang="pl-PL" sz="2400" b="1" dirty="0" smtClean="0"/>
              <a:t>innowacje </a:t>
            </a:r>
          </a:p>
          <a:p>
            <a:pPr algn="ctr"/>
            <a:r>
              <a:rPr lang="pl-PL" sz="2400" b="1" dirty="0" smtClean="0"/>
              <a:t>– problemy we wdrażaniu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93204" y="1703107"/>
            <a:ext cx="8229600" cy="507648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sz="3600" dirty="0" smtClean="0"/>
              <a:t>z </a:t>
            </a:r>
            <a:r>
              <a:rPr lang="pl-PL" sz="3600" dirty="0"/>
              <a:t>powodu braku programów pomocy publicznej w zakresie jednostek badawczych w obszarze B+R (obowiązuje od dn. 25.06.2016 r.), nastąpiło opóźnienie ogłaszania naborów wniosków o dofinansowanie w tym zakresie. Pierwotnie termin ogłoszenia naborów planowano 31.03.2016 r., ostatecznie nabór ogłoszono 12.08.2016 r</a:t>
            </a:r>
            <a:r>
              <a:rPr lang="pl-PL" sz="3600" dirty="0" smtClean="0"/>
              <a:t>., zatem </a:t>
            </a:r>
            <a:r>
              <a:rPr lang="pl-PL" sz="3600" dirty="0"/>
              <a:t>IZ przesunęła ogłoszenie naboru o </a:t>
            </a:r>
            <a:r>
              <a:rPr lang="pl-PL" sz="3600" dirty="0" smtClean="0"/>
              <a:t>prawie </a:t>
            </a:r>
          </a:p>
          <a:p>
            <a:pPr marL="0" indent="0">
              <a:buNone/>
            </a:pPr>
            <a:r>
              <a:rPr lang="pl-PL" sz="3600" dirty="0"/>
              <a:t> </a:t>
            </a:r>
            <a:r>
              <a:rPr lang="pl-PL" sz="3600" dirty="0" smtClean="0"/>
              <a:t>     5 miesięcy</a:t>
            </a:r>
          </a:p>
          <a:p>
            <a:r>
              <a:rPr lang="pl-PL" sz="3600" dirty="0"/>
              <a:t>Działanie 1.2 Innowacyjne </a:t>
            </a:r>
            <a:r>
              <a:rPr lang="pl-PL" sz="3600" dirty="0" smtClean="0"/>
              <a:t>przedsiębiorstwa – </a:t>
            </a:r>
            <a:r>
              <a:rPr lang="pl-PL" sz="3600" dirty="0"/>
              <a:t>ogłoszone konkursy cieszyły się niewielkim </a:t>
            </a:r>
            <a:r>
              <a:rPr lang="pl-PL" sz="3600" dirty="0" smtClean="0"/>
              <a:t>zainteresowaniem, IZ </a:t>
            </a:r>
            <a:r>
              <a:rPr lang="pl-PL" sz="3600" dirty="0"/>
              <a:t>zdecydowała </a:t>
            </a:r>
            <a:endParaRPr lang="pl-PL" sz="3600" dirty="0" smtClean="0"/>
          </a:p>
          <a:p>
            <a:pPr marL="0" indent="0">
              <a:buNone/>
            </a:pPr>
            <a:r>
              <a:rPr lang="pl-PL" sz="3600" dirty="0"/>
              <a:t> </a:t>
            </a:r>
            <a:r>
              <a:rPr lang="pl-PL" sz="3600" dirty="0" smtClean="0"/>
              <a:t>     o uproszczeniu </a:t>
            </a:r>
            <a:r>
              <a:rPr lang="pl-PL" sz="3600" dirty="0"/>
              <a:t>kryteriów oceny i wyboru projektów oraz </a:t>
            </a:r>
            <a:r>
              <a:rPr lang="pl-PL" sz="3600" dirty="0" smtClean="0"/>
              <a:t>powtórzeniu </a:t>
            </a:r>
          </a:p>
          <a:p>
            <a:pPr marL="0" indent="0">
              <a:buNone/>
            </a:pPr>
            <a:r>
              <a:rPr lang="pl-PL" sz="3600" dirty="0"/>
              <a:t> </a:t>
            </a:r>
            <a:r>
              <a:rPr lang="pl-PL" sz="3600" dirty="0" smtClean="0"/>
              <a:t>     naborów</a:t>
            </a:r>
          </a:p>
          <a:p>
            <a:r>
              <a:rPr lang="pl-PL" sz="3600" dirty="0"/>
              <a:t>w</a:t>
            </a:r>
            <a:r>
              <a:rPr lang="pl-PL" sz="3600" dirty="0" smtClean="0"/>
              <a:t> Działaniu 1.2 zaproponowano zmiany umożliwiające wdrażanie projektów B+R – „pierwsza produkcja”</a:t>
            </a:r>
          </a:p>
          <a:p>
            <a:r>
              <a:rPr lang="pl-PL" sz="3600" dirty="0" smtClean="0"/>
              <a:t>planowane są realokacje z Działania 1.2 do Działania 1.1 i 1.5 oraz korekta wskaźników – wymagana zgoda KE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2218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2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Technologie </a:t>
            </a:r>
            <a:r>
              <a:rPr lang="pl-PL" sz="2400" b="1" dirty="0"/>
              <a:t>informacyjno-komunikacyjne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- stan zaawansowania wdrażania od początku Programu</a:t>
            </a:r>
            <a:endParaRPr lang="pl-PL" sz="2400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91" y="2780929"/>
            <a:ext cx="891352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311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2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Technologie </a:t>
            </a:r>
            <a:r>
              <a:rPr lang="pl-PL" sz="2400" b="1" dirty="0"/>
              <a:t>informacyjno-komunikacyjne </a:t>
            </a:r>
          </a:p>
          <a:p>
            <a:pPr algn="ctr"/>
            <a:r>
              <a:rPr lang="pl-PL" sz="2400" b="1" dirty="0" smtClean="0"/>
              <a:t>– realizacja planu 3-letniego</a:t>
            </a:r>
          </a:p>
          <a:p>
            <a:pPr algn="ctr"/>
            <a:r>
              <a:rPr lang="pl-PL" sz="2400" b="1" dirty="0" smtClean="0"/>
              <a:t> (celu wyznaczonego na koniec 2017 roku)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75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sz="4200" b="1" dirty="0"/>
              <a:t>Nabory </a:t>
            </a:r>
            <a:endParaRPr lang="pl-PL" sz="4200" b="1" dirty="0" smtClean="0"/>
          </a:p>
          <a:p>
            <a:pPr marL="0" indent="0">
              <a:buNone/>
            </a:pPr>
            <a:r>
              <a:rPr lang="pl-PL" sz="4200" dirty="0" smtClean="0"/>
              <a:t>Wartość </a:t>
            </a:r>
            <a:r>
              <a:rPr lang="pl-PL" sz="4200" dirty="0"/>
              <a:t>ogłoszonych naborów od stycznia do końca maja br. stanowi </a:t>
            </a:r>
            <a:r>
              <a:rPr lang="pl-PL" sz="4200" b="1" dirty="0" smtClean="0"/>
              <a:t>78,30</a:t>
            </a:r>
            <a:r>
              <a:rPr lang="pl-PL" sz="4200" b="1" dirty="0"/>
              <a:t>%</a:t>
            </a:r>
            <a:r>
              <a:rPr lang="pl-PL" sz="4200" dirty="0"/>
              <a:t> założonego celu na 2017 rok </a:t>
            </a:r>
            <a:endParaRPr lang="pl-PL" sz="42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4200" b="1" dirty="0"/>
              <a:t>Umowy o dofinansowanie </a:t>
            </a:r>
          </a:p>
          <a:p>
            <a:pPr marL="0" indent="0">
              <a:buNone/>
            </a:pPr>
            <a:r>
              <a:rPr lang="pl-PL" sz="4200" dirty="0"/>
              <a:t>Kontraktacja w okresie styczeń-maj 2017 r. wynosi </a:t>
            </a:r>
            <a:r>
              <a:rPr lang="pl-PL" sz="4200" b="1" dirty="0" smtClean="0"/>
              <a:t>90,83%</a:t>
            </a:r>
            <a:r>
              <a:rPr lang="pl-PL" sz="4200" dirty="0" smtClean="0"/>
              <a:t> </a:t>
            </a:r>
            <a:r>
              <a:rPr lang="pl-PL" sz="4200" dirty="0"/>
              <a:t>założonego celu na 2017 rok  </a:t>
            </a:r>
            <a:endParaRPr lang="pl-PL" sz="4200" dirty="0" smtClean="0"/>
          </a:p>
          <a:p>
            <a:pPr marL="0" indent="0">
              <a:buNone/>
            </a:pPr>
            <a:endParaRPr lang="pl-PL" sz="1700" dirty="0"/>
          </a:p>
          <a:p>
            <a:r>
              <a:rPr lang="pl-PL" sz="4200" b="1" dirty="0"/>
              <a:t>Wnioski o płatność</a:t>
            </a:r>
          </a:p>
          <a:p>
            <a:pPr marL="0" indent="0">
              <a:buNone/>
            </a:pPr>
            <a:r>
              <a:rPr lang="pl-PL" sz="4200" dirty="0"/>
              <a:t>Wartość środków UE w zatwierdzonych wnioskach o płatność beneficjentów  od stycznia do końca maja br. stanowi </a:t>
            </a:r>
            <a:r>
              <a:rPr lang="pl-PL" sz="4200" b="1" dirty="0"/>
              <a:t>0</a:t>
            </a:r>
            <a:r>
              <a:rPr lang="pl-PL" sz="4200" b="1" dirty="0" smtClean="0"/>
              <a:t>,42</a:t>
            </a:r>
            <a:r>
              <a:rPr lang="pl-PL" sz="4200" b="1" dirty="0"/>
              <a:t>%</a:t>
            </a:r>
            <a:r>
              <a:rPr lang="pl-PL" sz="4200" dirty="0"/>
              <a:t> założonego celu na </a:t>
            </a:r>
            <a:r>
              <a:rPr lang="pl-PL" sz="4200" dirty="0" smtClean="0"/>
              <a:t>2017 rok</a:t>
            </a:r>
          </a:p>
          <a:p>
            <a:pPr marL="0" indent="0">
              <a:buNone/>
            </a:pPr>
            <a:endParaRPr lang="pl-PL" sz="1700" dirty="0"/>
          </a:p>
          <a:p>
            <a:r>
              <a:rPr lang="pl-PL" sz="4200" b="1" dirty="0"/>
              <a:t>Certyfikacja</a:t>
            </a:r>
          </a:p>
          <a:p>
            <a:pPr marL="0" indent="0">
              <a:buNone/>
            </a:pPr>
            <a:r>
              <a:rPr lang="pl-PL" sz="4200" dirty="0"/>
              <a:t>Certyfikacja środków do KE w okresie styczeń-maj 2017 r. wynosi </a:t>
            </a:r>
            <a:r>
              <a:rPr lang="pl-PL" sz="4200" b="1" dirty="0" smtClean="0"/>
              <a:t>0%</a:t>
            </a:r>
            <a:r>
              <a:rPr lang="pl-PL" sz="4200" dirty="0" smtClean="0"/>
              <a:t> </a:t>
            </a:r>
            <a:r>
              <a:rPr lang="pl-PL" sz="4200" dirty="0"/>
              <a:t>założonego celu na 2017 rok</a:t>
            </a:r>
          </a:p>
        </p:txBody>
      </p:sp>
    </p:spTree>
    <p:extLst>
      <p:ext uri="{BB962C8B-B14F-4D97-AF65-F5344CB8AC3E}">
        <p14:creationId xmlns:p14="http://schemas.microsoft.com/office/powerpoint/2010/main" val="1848336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2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Technologie </a:t>
            </a:r>
            <a:r>
              <a:rPr lang="pl-PL" sz="2400" b="1" dirty="0"/>
              <a:t>informacyjno-komunikacyjne </a:t>
            </a:r>
          </a:p>
          <a:p>
            <a:pPr algn="ctr"/>
            <a:r>
              <a:rPr lang="pl-PL" sz="2400" b="1" dirty="0" smtClean="0"/>
              <a:t>– realizacja planu naprawczego ZIT WrOF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 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57160" y="2643182"/>
          <a:ext cx="8358242" cy="2157599"/>
        </p:xfrm>
        <a:graphic>
          <a:graphicData uri="http://schemas.openxmlformats.org/drawingml/2006/table">
            <a:tbl>
              <a:tblPr/>
              <a:tblGrid>
                <a:gridCol w="2019698"/>
                <a:gridCol w="927282"/>
                <a:gridCol w="927282"/>
                <a:gridCol w="939984"/>
                <a:gridCol w="939984"/>
                <a:gridCol w="960940"/>
                <a:gridCol w="817408"/>
                <a:gridCol w="825664"/>
              </a:tblGrid>
              <a:tr h="5110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WrOF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zaangażowanej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68140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przewidzianej alokacji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648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45518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2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Technologie informacyjno-komunikacyjne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9 952 625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41 562 162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407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Poddziałanie 2.1.2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9 952 625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41 562 162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357158" y="4857760"/>
            <a:ext cx="87513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okresie styczeń-maj 2017 r. nie ogłoszono </a:t>
            </a:r>
            <a:r>
              <a:rPr lang="pl-PL" b="1" dirty="0" smtClean="0"/>
              <a:t>naborów</a:t>
            </a:r>
            <a:r>
              <a:rPr lang="pl-PL" dirty="0" smtClean="0"/>
              <a:t> w ramach OP2, zgodnie z planem naprawczym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72,01%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2" name="Prostokąt 1"/>
          <p:cNvSpPr/>
          <p:nvPr/>
        </p:nvSpPr>
        <p:spPr>
          <a:xfrm>
            <a:off x="357158" y="2325073"/>
            <a:ext cx="6375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1833273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2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Technologie </a:t>
            </a:r>
            <a:r>
              <a:rPr lang="pl-PL" sz="2400" b="1" dirty="0"/>
              <a:t>informacyjno-komunikacyjne </a:t>
            </a:r>
          </a:p>
          <a:p>
            <a:pPr algn="ctr"/>
            <a:r>
              <a:rPr lang="pl-PL" sz="2400" b="1" dirty="0" smtClean="0"/>
              <a:t>– realizacja planu naprawczego ZIT AJ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666"/>
              </p:ext>
            </p:extLst>
          </p:nvPr>
        </p:nvGraphicFramePr>
        <p:xfrm>
          <a:off x="285720" y="2685908"/>
          <a:ext cx="8501122" cy="1833317"/>
        </p:xfrm>
        <a:graphic>
          <a:graphicData uri="http://schemas.openxmlformats.org/drawingml/2006/table">
            <a:tbl>
              <a:tblPr/>
              <a:tblGrid>
                <a:gridCol w="2099518"/>
                <a:gridCol w="940276"/>
                <a:gridCol w="940276"/>
                <a:gridCol w="940276"/>
                <a:gridCol w="940276"/>
                <a:gridCol w="940276"/>
                <a:gridCol w="862992"/>
                <a:gridCol w="837232"/>
              </a:tblGrid>
              <a:tr h="33311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000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4219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2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Technologie informacyjno-komunikacyjne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16 704 000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135,28%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2.1.3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16 704 000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135,28%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Prostokąt 9"/>
          <p:cNvSpPr/>
          <p:nvPr/>
        </p:nvSpPr>
        <p:spPr>
          <a:xfrm>
            <a:off x="285720" y="4797152"/>
            <a:ext cx="8643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</a:t>
            </a:r>
            <a:r>
              <a:rPr lang="pl-PL" b="1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ogłoszonych </a:t>
            </a:r>
            <a:r>
              <a:rPr lang="pl-PL" b="1" dirty="0" smtClean="0"/>
              <a:t>naborów </a:t>
            </a:r>
            <a:r>
              <a:rPr lang="pl-PL" dirty="0" smtClean="0"/>
              <a:t>(w trybie konkursowym) 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99,80%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końca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2" name="Prostokąt 1"/>
          <p:cNvSpPr/>
          <p:nvPr/>
        </p:nvSpPr>
        <p:spPr>
          <a:xfrm>
            <a:off x="285720" y="2316576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4053388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860519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2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Technologie </a:t>
            </a:r>
            <a:r>
              <a:rPr lang="pl-PL" sz="2400" b="1" dirty="0"/>
              <a:t>informacyjno-komunikacyjne </a:t>
            </a:r>
          </a:p>
          <a:p>
            <a:pPr algn="ctr"/>
            <a:r>
              <a:rPr lang="pl-PL" sz="2400" b="1" dirty="0" smtClean="0"/>
              <a:t>– realizacja planu naprawczego ZIT AW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352592"/>
              </p:ext>
            </p:extLst>
          </p:nvPr>
        </p:nvGraphicFramePr>
        <p:xfrm>
          <a:off x="428596" y="2430180"/>
          <a:ext cx="8229600" cy="2286016"/>
        </p:xfrm>
        <a:graphic>
          <a:graphicData uri="http://schemas.openxmlformats.org/drawingml/2006/table">
            <a:tbl>
              <a:tblPr/>
              <a:tblGrid>
                <a:gridCol w="1995054"/>
                <a:gridCol w="947651"/>
                <a:gridCol w="910244"/>
                <a:gridCol w="910244"/>
                <a:gridCol w="910244"/>
                <a:gridCol w="910244"/>
                <a:gridCol w="835429"/>
                <a:gridCol w="810490"/>
              </a:tblGrid>
              <a:tr h="5276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zaangażowanej 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8443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10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endParaRPr lang="pl-PL" sz="10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przewidzianej alokacji Priorytetu/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przewidzianej alokacji Priorytetu/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696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4598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2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Technologie informacyjno-komunikacyjne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26 726 400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130,16%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84528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2.1.4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26 726 400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130,16%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428596" y="4725144"/>
            <a:ext cx="8286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okresie styczeń-maj 2017 r. nie ogłoszono </a:t>
            </a:r>
            <a:r>
              <a:rPr lang="pl-PL" b="1" dirty="0" smtClean="0"/>
              <a:t>naborów</a:t>
            </a:r>
            <a:r>
              <a:rPr lang="pl-PL" dirty="0" smtClean="0"/>
              <a:t> w ramach OP2, zgodnie </a:t>
            </a:r>
          </a:p>
          <a:p>
            <a:r>
              <a:rPr lang="pl-PL" dirty="0"/>
              <a:t> </a:t>
            </a:r>
            <a:r>
              <a:rPr lang="pl-PL" dirty="0" smtClean="0"/>
              <a:t>    z planem naprawczym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148,54%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7" name="Prostokąt 6"/>
          <p:cNvSpPr/>
          <p:nvPr/>
        </p:nvSpPr>
        <p:spPr>
          <a:xfrm>
            <a:off x="411263" y="2060848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3903241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95536" y="11247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2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Technologie </a:t>
            </a:r>
            <a:r>
              <a:rPr lang="pl-PL" sz="2400" b="1" dirty="0"/>
              <a:t>informacyjno-komunikacyjne </a:t>
            </a:r>
          </a:p>
          <a:p>
            <a:pPr algn="ctr"/>
            <a:r>
              <a:rPr lang="pl-PL" sz="2400" b="1" dirty="0" smtClean="0"/>
              <a:t>– realizacja wskaźników Ram wykonania od początku Programu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2708920"/>
            <a:ext cx="86582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86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6744" y="1412776"/>
            <a:ext cx="8869752" cy="527338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pl-PL" sz="2000" dirty="0"/>
          </a:p>
          <a:p>
            <a:pPr algn="just"/>
            <a:endParaRPr lang="pl-PL" sz="2000" dirty="0" smtClean="0"/>
          </a:p>
          <a:p>
            <a:pPr algn="just"/>
            <a:r>
              <a:rPr lang="pl-PL" sz="3800" b="1" dirty="0" smtClean="0"/>
              <a:t>Alokacja Programu (z rezerwą wykonania)</a:t>
            </a:r>
            <a:r>
              <a:rPr lang="pl-PL" sz="3800" dirty="0" smtClean="0"/>
              <a:t> </a:t>
            </a:r>
          </a:p>
          <a:p>
            <a:pPr marL="0" indent="0" algn="just">
              <a:buNone/>
            </a:pPr>
            <a:r>
              <a:rPr lang="pl-PL" sz="3800" dirty="0" smtClean="0"/>
              <a:t>       2 </a:t>
            </a:r>
            <a:r>
              <a:rPr lang="pl-PL" sz="3800" dirty="0"/>
              <a:t>252 546 589 euro, tj. 9 406 634 555,66 </a:t>
            </a:r>
            <a:r>
              <a:rPr lang="pl-PL" sz="3800" dirty="0" smtClean="0"/>
              <a:t>zł </a:t>
            </a:r>
          </a:p>
          <a:p>
            <a:pPr marL="0" indent="0" algn="just">
              <a:buNone/>
            </a:pPr>
            <a:r>
              <a:rPr lang="pl-PL" sz="3800" dirty="0"/>
              <a:t> </a:t>
            </a:r>
            <a:r>
              <a:rPr lang="pl-PL" sz="3800" dirty="0" smtClean="0"/>
              <a:t>     (wg kursu  z dnia 30.V.2017 r.: 1 € = 4,1760 </a:t>
            </a:r>
            <a:r>
              <a:rPr lang="pl-PL" sz="3800" dirty="0" err="1" smtClean="0"/>
              <a:t>pln</a:t>
            </a:r>
            <a:r>
              <a:rPr lang="pl-PL" sz="3800" dirty="0" smtClean="0"/>
              <a:t>)</a:t>
            </a:r>
            <a:endParaRPr lang="pl-PL" sz="3800" dirty="0"/>
          </a:p>
          <a:p>
            <a:pPr marL="0" indent="0" algn="just">
              <a:buNone/>
            </a:pPr>
            <a:endParaRPr lang="pl-PL" sz="1300" dirty="0"/>
          </a:p>
          <a:p>
            <a:pPr algn="just"/>
            <a:r>
              <a:rPr lang="pl-PL" sz="3800" b="1" dirty="0"/>
              <a:t>Nabory ogłoszone</a:t>
            </a:r>
          </a:p>
          <a:p>
            <a:pPr marL="0" indent="0" algn="just">
              <a:buNone/>
            </a:pPr>
            <a:r>
              <a:rPr lang="pl-PL" sz="3800" dirty="0" smtClean="0"/>
              <a:t>      Ogłoszono </a:t>
            </a:r>
            <a:r>
              <a:rPr lang="pl-PL" sz="3800" dirty="0"/>
              <a:t>242 </a:t>
            </a:r>
            <a:r>
              <a:rPr lang="pl-PL" sz="3800" dirty="0" smtClean="0"/>
              <a:t>nabory – </a:t>
            </a:r>
            <a:r>
              <a:rPr lang="pl-PL" sz="3800" dirty="0"/>
              <a:t>zaangażowana alokacja </a:t>
            </a:r>
            <a:r>
              <a:rPr lang="pl-PL" sz="3800" b="1" dirty="0"/>
              <a:t>72,59</a:t>
            </a:r>
            <a:r>
              <a:rPr lang="pl-PL" sz="3800" b="1" dirty="0" smtClean="0"/>
              <a:t>%</a:t>
            </a:r>
            <a:endParaRPr lang="pl-PL" sz="3800" dirty="0"/>
          </a:p>
          <a:p>
            <a:pPr algn="just"/>
            <a:endParaRPr lang="pl-PL" sz="1500" dirty="0"/>
          </a:p>
          <a:p>
            <a:pPr marL="0" indent="0" algn="just">
              <a:buNone/>
            </a:pPr>
            <a:r>
              <a:rPr lang="pl-PL" sz="2600" dirty="0" smtClean="0"/>
              <a:t>         </a:t>
            </a:r>
            <a:r>
              <a:rPr lang="pl-PL" sz="3300" dirty="0" smtClean="0"/>
              <a:t>Wybrano </a:t>
            </a:r>
            <a:r>
              <a:rPr lang="pl-PL" sz="3300" dirty="0"/>
              <a:t>do dofinansowania 1 795 </a:t>
            </a:r>
            <a:r>
              <a:rPr lang="pl-PL" sz="3300" dirty="0" smtClean="0"/>
              <a:t>projektów, </a:t>
            </a:r>
            <a:r>
              <a:rPr lang="pl-PL" sz="3300" dirty="0"/>
              <a:t>w których dofinansowanie ze środków UE wynosi </a:t>
            </a:r>
            <a:endParaRPr lang="pl-PL" sz="3300" dirty="0" smtClean="0"/>
          </a:p>
          <a:p>
            <a:pPr marL="0" indent="0" algn="just">
              <a:buNone/>
            </a:pPr>
            <a:r>
              <a:rPr lang="pl-PL" sz="3300" dirty="0"/>
              <a:t> </a:t>
            </a:r>
            <a:r>
              <a:rPr lang="pl-PL" sz="3300" dirty="0" smtClean="0"/>
              <a:t>      4 </a:t>
            </a:r>
            <a:r>
              <a:rPr lang="pl-PL" sz="3300" dirty="0"/>
              <a:t>431 278 028,79 zł, tj. </a:t>
            </a:r>
            <a:r>
              <a:rPr lang="pl-PL" sz="3300" b="1" dirty="0"/>
              <a:t>47,11%</a:t>
            </a:r>
            <a:r>
              <a:rPr lang="pl-PL" sz="3300" dirty="0"/>
              <a:t> </a:t>
            </a:r>
            <a:r>
              <a:rPr lang="pl-PL" sz="3300" dirty="0" smtClean="0"/>
              <a:t>alokacji</a:t>
            </a:r>
            <a:endParaRPr lang="pl-PL" sz="3300" dirty="0"/>
          </a:p>
          <a:p>
            <a:pPr algn="just"/>
            <a:endParaRPr lang="pl-PL" sz="1300" dirty="0"/>
          </a:p>
          <a:p>
            <a:pPr algn="just"/>
            <a:r>
              <a:rPr lang="pl-PL" sz="3800" b="1" dirty="0"/>
              <a:t>Umowy o dofinansowanie </a:t>
            </a:r>
          </a:p>
          <a:p>
            <a:pPr marL="0" indent="0" algn="just">
              <a:buNone/>
            </a:pPr>
            <a:r>
              <a:rPr lang="pl-PL" sz="3800" dirty="0" smtClean="0"/>
              <a:t>       Podpisano 1 </a:t>
            </a:r>
            <a:r>
              <a:rPr lang="pl-PL" sz="3800" dirty="0"/>
              <a:t>143 umowy </a:t>
            </a:r>
            <a:r>
              <a:rPr lang="pl-PL" sz="3800" dirty="0" smtClean="0"/>
              <a:t>na </a:t>
            </a:r>
            <a:r>
              <a:rPr lang="pl-PL" sz="3800" dirty="0"/>
              <a:t>realizację projektów o </a:t>
            </a:r>
            <a:r>
              <a:rPr lang="pl-PL" sz="3800" dirty="0" smtClean="0"/>
              <a:t>wartości </a:t>
            </a:r>
            <a:r>
              <a:rPr lang="pl-PL" sz="3800" dirty="0"/>
              <a:t>ogółem 4 163 493 634,33 zł, </a:t>
            </a:r>
            <a:endParaRPr lang="pl-PL" sz="3800" dirty="0" smtClean="0"/>
          </a:p>
          <a:p>
            <a:pPr marL="0" indent="0" algn="just">
              <a:buNone/>
            </a:pPr>
            <a:r>
              <a:rPr lang="pl-PL" sz="3800" dirty="0"/>
              <a:t> </a:t>
            </a:r>
            <a:r>
              <a:rPr lang="pl-PL" sz="3800" dirty="0" smtClean="0"/>
              <a:t>      w </a:t>
            </a:r>
            <a:r>
              <a:rPr lang="pl-PL" sz="3800" dirty="0"/>
              <a:t>tym wartość dofinansowania ze środków UE 2 786 105 746,64 zł, tj. </a:t>
            </a:r>
            <a:r>
              <a:rPr lang="pl-PL" sz="3800" b="1" dirty="0"/>
              <a:t>29,62%</a:t>
            </a:r>
            <a:r>
              <a:rPr lang="pl-PL" sz="3800" dirty="0"/>
              <a:t> </a:t>
            </a:r>
            <a:r>
              <a:rPr lang="pl-PL" sz="3800" dirty="0" smtClean="0"/>
              <a:t>alokacji</a:t>
            </a:r>
            <a:endParaRPr lang="pl-PL" sz="3800" dirty="0"/>
          </a:p>
          <a:p>
            <a:pPr marL="0" indent="0" algn="just">
              <a:buNone/>
            </a:pPr>
            <a:endParaRPr lang="pl-PL" sz="1300" dirty="0"/>
          </a:p>
          <a:p>
            <a:pPr algn="just"/>
            <a:r>
              <a:rPr lang="pl-PL" sz="3800" b="1" dirty="0"/>
              <a:t>Wnioski o płatność</a:t>
            </a:r>
          </a:p>
          <a:p>
            <a:pPr marL="0" indent="0" algn="just">
              <a:buNone/>
            </a:pPr>
            <a:r>
              <a:rPr lang="pl-PL" sz="3800" dirty="0" smtClean="0"/>
              <a:t>       Beneficjenci </a:t>
            </a:r>
            <a:r>
              <a:rPr lang="pl-PL" sz="3800" dirty="0"/>
              <a:t>złożyli wnioski o płatność </a:t>
            </a:r>
            <a:r>
              <a:rPr lang="pl-PL" sz="3800" dirty="0" smtClean="0"/>
              <a:t>w </a:t>
            </a:r>
            <a:r>
              <a:rPr lang="pl-PL" sz="3800" dirty="0"/>
              <a:t>wysokości 350 118 835,89 </a:t>
            </a:r>
            <a:r>
              <a:rPr lang="pl-PL" sz="3800" dirty="0" smtClean="0"/>
              <a:t>zł (środki UE), </a:t>
            </a:r>
          </a:p>
          <a:p>
            <a:pPr marL="0" indent="0" algn="just">
              <a:buNone/>
            </a:pPr>
            <a:r>
              <a:rPr lang="pl-PL" sz="3800" dirty="0"/>
              <a:t> </a:t>
            </a:r>
            <a:r>
              <a:rPr lang="pl-PL" sz="3800" dirty="0" smtClean="0"/>
              <a:t>      tj</a:t>
            </a:r>
            <a:r>
              <a:rPr lang="pl-PL" sz="3800" dirty="0"/>
              <a:t>. </a:t>
            </a:r>
            <a:r>
              <a:rPr lang="pl-PL" sz="3800" b="1" dirty="0"/>
              <a:t>3,72%</a:t>
            </a:r>
            <a:r>
              <a:rPr lang="pl-PL" sz="3800" dirty="0"/>
              <a:t> </a:t>
            </a:r>
            <a:r>
              <a:rPr lang="pl-PL" sz="3800" dirty="0" smtClean="0"/>
              <a:t>alokacji</a:t>
            </a:r>
            <a:endParaRPr lang="pl-PL" sz="3800" dirty="0"/>
          </a:p>
          <a:p>
            <a:pPr algn="just"/>
            <a:endParaRPr lang="pl-PL" sz="1300" dirty="0"/>
          </a:p>
          <a:p>
            <a:pPr algn="just"/>
            <a:r>
              <a:rPr lang="pl-PL" sz="3800" b="1" dirty="0"/>
              <a:t>Certyfikacja </a:t>
            </a:r>
          </a:p>
          <a:p>
            <a:pPr marL="0" indent="0" algn="just">
              <a:buNone/>
            </a:pPr>
            <a:r>
              <a:rPr lang="pl-PL" sz="3800" dirty="0" smtClean="0"/>
              <a:t>       Do </a:t>
            </a:r>
            <a:r>
              <a:rPr lang="pl-PL" sz="3800" dirty="0"/>
              <a:t>Komisji Europejskiej poświadczono wydatki w wysokości 265 951 488,67 zł, </a:t>
            </a:r>
            <a:endParaRPr lang="pl-PL" sz="3800" dirty="0" smtClean="0"/>
          </a:p>
          <a:p>
            <a:pPr marL="0" indent="0" algn="just">
              <a:buNone/>
            </a:pPr>
            <a:r>
              <a:rPr lang="pl-PL" sz="3800" dirty="0" smtClean="0"/>
              <a:t>       tj</a:t>
            </a:r>
            <a:r>
              <a:rPr lang="pl-PL" sz="3800" dirty="0"/>
              <a:t>. </a:t>
            </a:r>
            <a:r>
              <a:rPr lang="pl-PL" sz="3800" b="1" dirty="0"/>
              <a:t>2,83%</a:t>
            </a:r>
            <a:r>
              <a:rPr lang="pl-PL" sz="3800" dirty="0"/>
              <a:t>  </a:t>
            </a:r>
            <a:r>
              <a:rPr lang="pl-PL" sz="3800" dirty="0" smtClean="0"/>
              <a:t>alokacji</a:t>
            </a:r>
            <a:endParaRPr lang="pl-PL" sz="20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922828" y="88818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Realizacja RPO </a:t>
            </a:r>
            <a:r>
              <a:rPr lang="pl-PL" sz="2400" b="1" dirty="0"/>
              <a:t>WD 2014-2020</a:t>
            </a:r>
            <a:br>
              <a:rPr lang="pl-PL" sz="2400" b="1" dirty="0"/>
            </a:br>
            <a:r>
              <a:rPr lang="pl-PL" sz="2400" b="1" dirty="0"/>
              <a:t>na dzień 31.05.2017 r</a:t>
            </a:r>
            <a:r>
              <a:rPr lang="pl-PL" sz="2400" b="1" dirty="0" smtClean="0"/>
              <a:t>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2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Technologie </a:t>
            </a:r>
            <a:r>
              <a:rPr lang="pl-PL" sz="2400" b="1" dirty="0"/>
              <a:t>informacyjno-komunikacyjne </a:t>
            </a:r>
          </a:p>
          <a:p>
            <a:pPr algn="ctr"/>
            <a:r>
              <a:rPr lang="pl-PL" sz="2400" b="1" dirty="0" smtClean="0"/>
              <a:t>– problemy we wdrażaniu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sz="2800" dirty="0" smtClean="0"/>
              <a:t>Działanie </a:t>
            </a:r>
            <a:r>
              <a:rPr lang="pl-PL" sz="2800" dirty="0"/>
              <a:t>2.1 E-usługi </a:t>
            </a:r>
            <a:r>
              <a:rPr lang="pl-PL" sz="2800" dirty="0" smtClean="0"/>
              <a:t>publiczne </a:t>
            </a:r>
            <a:r>
              <a:rPr lang="pl-PL" sz="2800" dirty="0"/>
              <a:t>– brak Katalogu Rekomendacji Cyfrowego Urzędu, przewidujących wsparcie rozwiązań „</a:t>
            </a:r>
            <a:r>
              <a:rPr lang="pl-PL" sz="2800" dirty="0" err="1"/>
              <a:t>back-office</a:t>
            </a:r>
            <a:r>
              <a:rPr lang="pl-PL" sz="2800" dirty="0"/>
              <a:t>” w administracji publicznej. W związku z tym, część wnioskodawców nie wykazała w projektach wskaźnika </a:t>
            </a:r>
            <a:r>
              <a:rPr lang="pl-PL" sz="2800" i="1" dirty="0"/>
              <a:t>Liczba urzędów, które wdrożyły katalog rekomendacji dotyczących awansu cyfrowego</a:t>
            </a:r>
            <a:r>
              <a:rPr lang="pl-PL" sz="2800" dirty="0"/>
              <a:t>, co może doprowadzić do nieosiągnięcia zakładanej wartości </a:t>
            </a:r>
            <a:r>
              <a:rPr lang="pl-PL" sz="2800" dirty="0" smtClean="0"/>
              <a:t>wskaźnika (wskaźnik w RPO wyznaczony na 2023 rok)</a:t>
            </a:r>
          </a:p>
        </p:txBody>
      </p:sp>
    </p:spTree>
    <p:extLst>
      <p:ext uri="{BB962C8B-B14F-4D97-AF65-F5344CB8AC3E}">
        <p14:creationId xmlns:p14="http://schemas.microsoft.com/office/powerpoint/2010/main" val="4154878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539552" y="112474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3 </a:t>
            </a:r>
          </a:p>
          <a:p>
            <a:pPr algn="ctr"/>
            <a:r>
              <a:rPr lang="pl-PL" sz="2400" b="1" dirty="0"/>
              <a:t>Gospodarka niskoemisyjna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- stan zaawansowania </a:t>
            </a:r>
            <a:r>
              <a:rPr lang="pl-PL" sz="2400" b="1" dirty="0"/>
              <a:t>wdrażania od początku Programu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39689"/>
            <a:ext cx="8111244" cy="4256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508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3 </a:t>
            </a:r>
          </a:p>
          <a:p>
            <a:pPr algn="ctr"/>
            <a:r>
              <a:rPr lang="pl-PL" sz="2400" b="1" dirty="0"/>
              <a:t>Gospodarka niskoemisyjna </a:t>
            </a:r>
          </a:p>
          <a:p>
            <a:pPr algn="ctr"/>
            <a:r>
              <a:rPr lang="pl-PL" sz="2400" b="1" dirty="0" smtClean="0"/>
              <a:t>– realizacja planu 3-letniego </a:t>
            </a:r>
          </a:p>
          <a:p>
            <a:pPr algn="ctr"/>
            <a:r>
              <a:rPr lang="pl-PL" sz="2400" b="1" dirty="0" smtClean="0"/>
              <a:t>(celu wyznaczonego na koniec 2017 roku)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r>
              <a:rPr lang="pl-PL" sz="3600" b="1" dirty="0" smtClean="0"/>
              <a:t>Nabory </a:t>
            </a:r>
          </a:p>
          <a:p>
            <a:pPr marL="0" indent="0">
              <a:buNone/>
            </a:pPr>
            <a:r>
              <a:rPr lang="pl-PL" sz="3600" dirty="0" smtClean="0"/>
              <a:t>Wartość </a:t>
            </a:r>
            <a:r>
              <a:rPr lang="pl-PL" sz="3600" dirty="0"/>
              <a:t>ogłoszonych naborów </a:t>
            </a:r>
            <a:r>
              <a:rPr lang="pl-PL" sz="3600" dirty="0" smtClean="0"/>
              <a:t>(w trybie konkursowym) od </a:t>
            </a:r>
            <a:r>
              <a:rPr lang="pl-PL" sz="3600" dirty="0"/>
              <a:t>stycznia do </a:t>
            </a:r>
            <a:r>
              <a:rPr lang="pl-PL" sz="3600" dirty="0" smtClean="0"/>
              <a:t>maja </a:t>
            </a:r>
            <a:r>
              <a:rPr lang="pl-PL" sz="3600" dirty="0"/>
              <a:t>br. stanowi </a:t>
            </a:r>
            <a:r>
              <a:rPr lang="pl-PL" sz="3600" b="1" dirty="0" smtClean="0"/>
              <a:t>73%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Umowy o dofinansowanie </a:t>
            </a:r>
          </a:p>
          <a:p>
            <a:pPr marL="0" indent="0">
              <a:buNone/>
            </a:pPr>
            <a:r>
              <a:rPr lang="pl-PL" sz="3600" dirty="0"/>
              <a:t>Kontraktacja w okresie styczeń-maj 2017 r. wynosi </a:t>
            </a:r>
            <a:r>
              <a:rPr lang="pl-PL" sz="3600" b="1" dirty="0" smtClean="0"/>
              <a:t>41,06%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 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Wnioski o płatność</a:t>
            </a:r>
          </a:p>
          <a:p>
            <a:pPr marL="0" indent="0">
              <a:buNone/>
            </a:pPr>
            <a:r>
              <a:rPr lang="pl-PL" sz="3600" dirty="0"/>
              <a:t>Wartość środków UE w zatwierdzonych wnioskach o płatność beneficjentów  od stycznia do </a:t>
            </a:r>
            <a:r>
              <a:rPr lang="pl-PL" sz="3600" dirty="0" smtClean="0"/>
              <a:t>maja </a:t>
            </a:r>
            <a:r>
              <a:rPr lang="pl-PL" sz="3600" dirty="0"/>
              <a:t>br. stanowi </a:t>
            </a:r>
            <a:r>
              <a:rPr lang="pl-PL" sz="3600" b="1" dirty="0" smtClean="0"/>
              <a:t>0,61%</a:t>
            </a:r>
            <a:r>
              <a:rPr lang="pl-PL" sz="3600" dirty="0" smtClean="0"/>
              <a:t> </a:t>
            </a:r>
            <a:r>
              <a:rPr lang="pl-PL" sz="3600" dirty="0"/>
              <a:t>założonego celu na </a:t>
            </a:r>
            <a:r>
              <a:rPr lang="pl-PL" sz="3600" dirty="0" smtClean="0"/>
              <a:t>2017 rok</a:t>
            </a:r>
          </a:p>
          <a:p>
            <a:pPr marL="0" indent="0">
              <a:buNone/>
            </a:pPr>
            <a:endParaRPr lang="pl-PL" sz="1700" dirty="0"/>
          </a:p>
          <a:p>
            <a:r>
              <a:rPr lang="pl-PL" sz="3600" b="1" dirty="0"/>
              <a:t>Certyfikacja</a:t>
            </a:r>
          </a:p>
          <a:p>
            <a:pPr marL="0" indent="0">
              <a:buNone/>
            </a:pPr>
            <a:r>
              <a:rPr lang="pl-PL" sz="3600" dirty="0"/>
              <a:t>Certyfikacja środków do KE w okresie styczeń-maj 2017 r. wynosi </a:t>
            </a:r>
            <a:r>
              <a:rPr lang="pl-PL" sz="3600" b="1" dirty="0" smtClean="0"/>
              <a:t>0,19%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</a:t>
            </a:r>
          </a:p>
        </p:txBody>
      </p:sp>
    </p:spTree>
    <p:extLst>
      <p:ext uri="{BB962C8B-B14F-4D97-AF65-F5344CB8AC3E}">
        <p14:creationId xmlns:p14="http://schemas.microsoft.com/office/powerpoint/2010/main" val="148813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315" y="94007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3 </a:t>
            </a:r>
          </a:p>
          <a:p>
            <a:pPr algn="ctr"/>
            <a:r>
              <a:rPr lang="pl-PL" sz="2400" b="1" dirty="0"/>
              <a:t>Gospodarka niskoemisyjna </a:t>
            </a:r>
          </a:p>
          <a:p>
            <a:pPr algn="ctr"/>
            <a:r>
              <a:rPr lang="pl-PL" sz="2400" b="1" dirty="0" smtClean="0"/>
              <a:t>– realizacja planu naprawczego ZIT WrOF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625199"/>
              </p:ext>
            </p:extLst>
          </p:nvPr>
        </p:nvGraphicFramePr>
        <p:xfrm>
          <a:off x="285720" y="2502359"/>
          <a:ext cx="8643997" cy="2128759"/>
        </p:xfrm>
        <a:graphic>
          <a:graphicData uri="http://schemas.openxmlformats.org/drawingml/2006/table">
            <a:tbl>
              <a:tblPr/>
              <a:tblGrid>
                <a:gridCol w="2088747"/>
                <a:gridCol w="958985"/>
                <a:gridCol w="958985"/>
                <a:gridCol w="972120"/>
                <a:gridCol w="972120"/>
                <a:gridCol w="958985"/>
                <a:gridCol w="948238"/>
                <a:gridCol w="785817"/>
              </a:tblGrid>
              <a:tr h="35471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WrOF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zaangażowanej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3918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dla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Priorytetu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Priorytetu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Priorytetu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478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956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Oś priorytetowa 3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Gospodarka niskoemisyjna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81 200 000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339 091 200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956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3.3.2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104 400 000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118,23%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Poddziałanie </a:t>
                      </a:r>
                      <a:r>
                        <a:rPr lang="pl-PL" sz="9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3.4.2</a:t>
                      </a:r>
                      <a:endParaRPr lang="pl-PL" sz="9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56 200 000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234 691 200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85720" y="4797152"/>
            <a:ext cx="8822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</a:t>
            </a:r>
            <a:r>
              <a:rPr lang="pl-PL" b="1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ogłoszonych </a:t>
            </a:r>
            <a:r>
              <a:rPr lang="pl-PL" b="1" dirty="0" smtClean="0"/>
              <a:t>naborów </a:t>
            </a:r>
            <a:r>
              <a:rPr lang="pl-PL" dirty="0" smtClean="0"/>
              <a:t>(w trybie konkursowym) od stycznia do maja br. stanowi </a:t>
            </a:r>
            <a:r>
              <a:rPr lang="pl-PL" b="1" dirty="0" smtClean="0"/>
              <a:t>62,47%</a:t>
            </a:r>
            <a:r>
              <a:rPr lang="pl-PL" dirty="0" smtClean="0"/>
              <a:t> założonego celu na 2017 rok</a:t>
            </a:r>
            <a:r>
              <a:rPr lang="pl-PL" dirty="0"/>
              <a:t>. Planowany </a:t>
            </a:r>
            <a:r>
              <a:rPr lang="pl-PL" dirty="0" smtClean="0"/>
              <a:t>jest nabór </a:t>
            </a:r>
            <a:r>
              <a:rPr lang="pl-PL" dirty="0"/>
              <a:t>na wymianę kotłów </a:t>
            </a:r>
            <a:r>
              <a:rPr lang="pl-PL" dirty="0" smtClean="0"/>
              <a:t>(XI.2017</a:t>
            </a:r>
            <a:r>
              <a:rPr lang="pl-PL" dirty="0"/>
              <a:t>)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0,94%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85720" y="2140407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2604240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43583" y="98072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3 </a:t>
            </a:r>
          </a:p>
          <a:p>
            <a:pPr algn="ctr"/>
            <a:r>
              <a:rPr lang="pl-PL" sz="2400" b="1" dirty="0"/>
              <a:t>Gospodarka </a:t>
            </a:r>
            <a:r>
              <a:rPr lang="pl-PL" sz="2400" b="1" dirty="0" smtClean="0"/>
              <a:t>niskoemisyjna</a:t>
            </a:r>
          </a:p>
          <a:p>
            <a:pPr algn="ctr"/>
            <a:r>
              <a:rPr lang="pl-PL" sz="2400" b="1" dirty="0" smtClean="0"/>
              <a:t>– realizacja planu naprawczego ZIT AJ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903544"/>
              </p:ext>
            </p:extLst>
          </p:nvPr>
        </p:nvGraphicFramePr>
        <p:xfrm>
          <a:off x="357157" y="2554347"/>
          <a:ext cx="8572562" cy="1987393"/>
        </p:xfrm>
        <a:graphic>
          <a:graphicData uri="http://schemas.openxmlformats.org/drawingml/2006/table">
            <a:tbl>
              <a:tblPr/>
              <a:tblGrid>
                <a:gridCol w="2117161"/>
                <a:gridCol w="948178"/>
                <a:gridCol w="948178"/>
                <a:gridCol w="948178"/>
                <a:gridCol w="948178"/>
                <a:gridCol w="948178"/>
                <a:gridCol w="870244"/>
                <a:gridCol w="844267"/>
              </a:tblGrid>
              <a:tr h="34431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Działaniach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000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896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3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Gospodarka niskoemisyjna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35 407 807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147 863 002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114,33%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7515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3.3.3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14 500 000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60 552 000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140,97%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Poddziałanie 3.4.3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58 464 000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83,91%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85720" y="4653136"/>
            <a:ext cx="87154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ogłoszonych </a:t>
            </a:r>
            <a:r>
              <a:rPr lang="pl-PL" b="1" dirty="0" smtClean="0"/>
              <a:t>naborów </a:t>
            </a:r>
            <a:r>
              <a:rPr lang="pl-PL" dirty="0" smtClean="0"/>
              <a:t>(w trybie konkursowym) 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</a:t>
            </a:r>
            <a:r>
              <a:rPr lang="pl-PL" dirty="0"/>
              <a:t>. Planowane </a:t>
            </a:r>
            <a:r>
              <a:rPr lang="pl-PL" dirty="0" smtClean="0"/>
              <a:t>są 2 nabory</a:t>
            </a:r>
            <a:r>
              <a:rPr lang="pl-PL" dirty="0"/>
              <a:t>: </a:t>
            </a:r>
            <a:r>
              <a:rPr lang="pl-PL" dirty="0" smtClean="0"/>
              <a:t>VI.2017 r. - niska-emisja transportowa oraz w  XI.2017 </a:t>
            </a:r>
            <a:r>
              <a:rPr lang="pl-PL" dirty="0"/>
              <a:t>– wymiana kotłów.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beneficjentów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323528" y="2185015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4120161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894586" y="922211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3 </a:t>
            </a:r>
          </a:p>
          <a:p>
            <a:pPr algn="ctr"/>
            <a:r>
              <a:rPr lang="pl-PL" sz="2400" b="1" dirty="0"/>
              <a:t>Gospodarka </a:t>
            </a:r>
            <a:r>
              <a:rPr lang="pl-PL" sz="2400" b="1" dirty="0" smtClean="0"/>
              <a:t>niskoemisyjna</a:t>
            </a:r>
          </a:p>
          <a:p>
            <a:pPr algn="ctr"/>
            <a:r>
              <a:rPr lang="pl-PL" sz="2400" b="1" dirty="0" smtClean="0"/>
              <a:t>– realizacja planu naprawczego ZIT AW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546619"/>
              </p:ext>
            </p:extLst>
          </p:nvPr>
        </p:nvGraphicFramePr>
        <p:xfrm>
          <a:off x="316147" y="2407717"/>
          <a:ext cx="8429686" cy="2046480"/>
        </p:xfrm>
        <a:graphic>
          <a:graphicData uri="http://schemas.openxmlformats.org/drawingml/2006/table">
            <a:tbl>
              <a:tblPr/>
              <a:tblGrid>
                <a:gridCol w="2043559"/>
                <a:gridCol w="970692"/>
                <a:gridCol w="932375"/>
                <a:gridCol w="932375"/>
                <a:gridCol w="932375"/>
                <a:gridCol w="975237"/>
                <a:gridCol w="812878"/>
                <a:gridCol w="830195"/>
              </a:tblGrid>
              <a:tr h="3319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przewidzianej alokacji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4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01220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3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Gospodarka niskoemisyjna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45 050 000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188 128 800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105,47%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7028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3.3.4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75 168 000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135,07%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Poddziałanie 3.4.4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27 050 000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112 960 800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80428" y="4501616"/>
            <a:ext cx="86840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ogłoszonych </a:t>
            </a:r>
            <a:r>
              <a:rPr lang="pl-PL" b="1" dirty="0" smtClean="0"/>
              <a:t>naborów </a:t>
            </a:r>
            <a:r>
              <a:rPr lang="pl-PL" dirty="0" smtClean="0"/>
              <a:t>(w trybie konkursowym) od stycznia do maja br. stanowi </a:t>
            </a:r>
            <a:r>
              <a:rPr lang="pl-PL" b="1" dirty="0" smtClean="0"/>
              <a:t>46,39%</a:t>
            </a:r>
            <a:r>
              <a:rPr lang="pl-PL" dirty="0" smtClean="0"/>
              <a:t> założonego celu na 2017 rok</a:t>
            </a:r>
            <a:r>
              <a:rPr lang="pl-PL" dirty="0"/>
              <a:t>. Planowany </a:t>
            </a:r>
            <a:r>
              <a:rPr lang="pl-PL" dirty="0" smtClean="0"/>
              <a:t>jest nabór </a:t>
            </a:r>
            <a:r>
              <a:rPr lang="pl-PL" dirty="0"/>
              <a:t>na wymianę kotłów </a:t>
            </a:r>
            <a:r>
              <a:rPr lang="pl-PL" dirty="0" smtClean="0"/>
              <a:t>(XI.2017</a:t>
            </a:r>
            <a:r>
              <a:rPr lang="pl-PL" dirty="0"/>
              <a:t>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73,23%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85720" y="2060848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749244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539552" y="112474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3 </a:t>
            </a:r>
          </a:p>
          <a:p>
            <a:pPr algn="ctr"/>
            <a:r>
              <a:rPr lang="pl-PL" sz="2400" b="1" dirty="0"/>
              <a:t>Gospodarka </a:t>
            </a:r>
            <a:r>
              <a:rPr lang="pl-PL" sz="2400" b="1" dirty="0" smtClean="0"/>
              <a:t>niskoemisyjna</a:t>
            </a:r>
          </a:p>
          <a:p>
            <a:pPr algn="ctr"/>
            <a:r>
              <a:rPr lang="pl-PL" sz="2400" b="1" dirty="0" smtClean="0"/>
              <a:t>– realizacja wskaźników Ram wykonania od początku Programu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2564904"/>
            <a:ext cx="8658225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465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3 </a:t>
            </a:r>
          </a:p>
          <a:p>
            <a:pPr algn="ctr"/>
            <a:r>
              <a:rPr lang="pl-PL" sz="2400" b="1" dirty="0"/>
              <a:t>Gospodarka </a:t>
            </a:r>
            <a:r>
              <a:rPr lang="pl-PL" sz="2400" b="1" dirty="0" smtClean="0"/>
              <a:t>niskoemisyjna</a:t>
            </a:r>
          </a:p>
          <a:p>
            <a:pPr algn="ctr"/>
            <a:r>
              <a:rPr lang="pl-PL" sz="2400" b="1" dirty="0" smtClean="0"/>
              <a:t>– problemy we wdrażaniu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w Działaniu 3.4 nie ogłoszono do tej pory naboru na wymianę kotłów (projekty grantowe) ze względu na przedłużającą się zmianę UP i Programów Operacyjnych. IZ od 2016 roku zaproponowała poszerzenie typów projektów o wsparcie wymiany kotłów także w budynkach wielorodzinnych (wstępna </a:t>
            </a:r>
            <a:r>
              <a:rPr lang="pl-PL" dirty="0"/>
              <a:t>z</a:t>
            </a:r>
            <a:r>
              <a:rPr lang="pl-PL" dirty="0" smtClean="0"/>
              <a:t>goda KE, ale wymagana jest formalna zmiana w Programie)</a:t>
            </a:r>
          </a:p>
          <a:p>
            <a:r>
              <a:rPr lang="pl-PL" dirty="0"/>
              <a:t>d</a:t>
            </a:r>
            <a:r>
              <a:rPr lang="pl-PL" dirty="0" smtClean="0"/>
              <a:t>uża liczba odwołań związana z analizami finansowymi we wnioskach o dofinansowanie (oszczędność energii) - głównie w Dz. 3.3</a:t>
            </a:r>
          </a:p>
        </p:txBody>
      </p:sp>
    </p:spTree>
    <p:extLst>
      <p:ext uri="{BB962C8B-B14F-4D97-AF65-F5344CB8AC3E}">
        <p14:creationId xmlns:p14="http://schemas.microsoft.com/office/powerpoint/2010/main" val="35543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4</a:t>
            </a:r>
          </a:p>
          <a:p>
            <a:pPr algn="ctr"/>
            <a:r>
              <a:rPr lang="pl-PL" sz="2400" b="1" dirty="0"/>
              <a:t>Środowisko i </a:t>
            </a:r>
            <a:r>
              <a:rPr lang="pl-PL" sz="2400" b="1" dirty="0" smtClean="0"/>
              <a:t>zasoby</a:t>
            </a:r>
          </a:p>
          <a:p>
            <a:pPr algn="ctr"/>
            <a:r>
              <a:rPr lang="pl-PL" sz="2400" b="1" dirty="0" smtClean="0"/>
              <a:t>- stan zaawansowania </a:t>
            </a:r>
            <a:r>
              <a:rPr lang="pl-PL" sz="2400" b="1" dirty="0"/>
              <a:t>wdrażania od początku Programu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16" y="2420888"/>
            <a:ext cx="8495376" cy="4065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930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4</a:t>
            </a:r>
          </a:p>
          <a:p>
            <a:pPr algn="ctr"/>
            <a:r>
              <a:rPr lang="pl-PL" sz="2400" b="1" dirty="0"/>
              <a:t>Środowisko i </a:t>
            </a:r>
            <a:r>
              <a:rPr lang="pl-PL" sz="2400" b="1" dirty="0" smtClean="0"/>
              <a:t>zasoby</a:t>
            </a:r>
          </a:p>
          <a:p>
            <a:pPr algn="ctr"/>
            <a:r>
              <a:rPr lang="pl-PL" sz="2400" b="1" dirty="0" smtClean="0"/>
              <a:t>– realizacja planu 3-letniego</a:t>
            </a:r>
          </a:p>
          <a:p>
            <a:pPr algn="ctr"/>
            <a:r>
              <a:rPr lang="pl-PL" sz="2400" b="1" dirty="0" smtClean="0"/>
              <a:t>(wyznaczonego celu na koniec 2017 roku)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r>
              <a:rPr lang="pl-PL" sz="3600" b="1" dirty="0" smtClean="0"/>
              <a:t>Nabory </a:t>
            </a:r>
          </a:p>
          <a:p>
            <a:pPr marL="0" indent="0">
              <a:buNone/>
            </a:pPr>
            <a:r>
              <a:rPr lang="pl-PL" sz="3600" dirty="0" smtClean="0"/>
              <a:t>Wartość </a:t>
            </a:r>
            <a:r>
              <a:rPr lang="pl-PL" sz="3600" dirty="0"/>
              <a:t>ogłoszonych naborów od stycznia do końca maja br. stanowi </a:t>
            </a:r>
            <a:r>
              <a:rPr lang="pl-PL" sz="3600" b="1" dirty="0" smtClean="0"/>
              <a:t>99,60</a:t>
            </a:r>
            <a:r>
              <a:rPr lang="pl-PL" sz="3600" b="1" dirty="0"/>
              <a:t>%</a:t>
            </a:r>
            <a:r>
              <a:rPr lang="pl-PL" sz="3600" dirty="0"/>
              <a:t> założonego celu na 2017 rok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Umowy o dofinansowanie </a:t>
            </a:r>
          </a:p>
          <a:p>
            <a:pPr marL="0" indent="0">
              <a:buNone/>
            </a:pPr>
            <a:r>
              <a:rPr lang="pl-PL" sz="3600" dirty="0"/>
              <a:t>Kontraktacja w okresie styczeń-maj 2017 r. wynosi </a:t>
            </a:r>
            <a:r>
              <a:rPr lang="pl-PL" sz="3600" b="1" dirty="0" smtClean="0"/>
              <a:t>33,03%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 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Wnioski o płatność</a:t>
            </a:r>
          </a:p>
          <a:p>
            <a:pPr marL="0" indent="0">
              <a:buNone/>
            </a:pPr>
            <a:r>
              <a:rPr lang="pl-PL" sz="3600" dirty="0"/>
              <a:t>Wartość środków UE w zatwierdzonych wnioskach o płatność beneficjentów  od stycznia </a:t>
            </a:r>
            <a:r>
              <a:rPr lang="pl-PL" sz="3600" dirty="0" smtClean="0"/>
              <a:t>do maja </a:t>
            </a:r>
            <a:r>
              <a:rPr lang="pl-PL" sz="3600" dirty="0"/>
              <a:t>br. stanowi </a:t>
            </a:r>
            <a:r>
              <a:rPr lang="pl-PL" sz="3600" b="1" dirty="0" smtClean="0"/>
              <a:t>0,19%</a:t>
            </a:r>
            <a:r>
              <a:rPr lang="pl-PL" sz="3600" dirty="0" smtClean="0"/>
              <a:t> </a:t>
            </a:r>
            <a:r>
              <a:rPr lang="pl-PL" sz="3600" dirty="0"/>
              <a:t>założonego celu na </a:t>
            </a:r>
            <a:r>
              <a:rPr lang="pl-PL" sz="3600" dirty="0" smtClean="0"/>
              <a:t>2017 rok</a:t>
            </a:r>
          </a:p>
          <a:p>
            <a:pPr marL="0" indent="0">
              <a:buNone/>
            </a:pPr>
            <a:endParaRPr lang="pl-PL" sz="1700" dirty="0"/>
          </a:p>
          <a:p>
            <a:r>
              <a:rPr lang="pl-PL" sz="3600" b="1" dirty="0"/>
              <a:t>Certyfikacja</a:t>
            </a:r>
          </a:p>
          <a:p>
            <a:pPr marL="0" indent="0">
              <a:buNone/>
            </a:pPr>
            <a:r>
              <a:rPr lang="pl-PL" sz="3600" dirty="0"/>
              <a:t>Certyfikacja środków do KE w okresie styczeń-maj 2017 r. wynosi </a:t>
            </a:r>
            <a:r>
              <a:rPr lang="pl-PL" sz="3600" b="1" dirty="0"/>
              <a:t>0</a:t>
            </a:r>
            <a:r>
              <a:rPr lang="pl-PL" sz="3600" b="1" dirty="0" smtClean="0"/>
              <a:t>% </a:t>
            </a:r>
            <a:r>
              <a:rPr lang="pl-PL" sz="3600" dirty="0"/>
              <a:t>założonego celu na 2017 rok</a:t>
            </a:r>
          </a:p>
        </p:txBody>
      </p:sp>
    </p:spTree>
    <p:extLst>
      <p:ext uri="{BB962C8B-B14F-4D97-AF65-F5344CB8AC3E}">
        <p14:creationId xmlns:p14="http://schemas.microsoft.com/office/powerpoint/2010/main" val="198563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1456" y="1347671"/>
            <a:ext cx="8784976" cy="5269921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/>
          </a:p>
          <a:p>
            <a:pPr algn="just"/>
            <a:r>
              <a:rPr lang="pl-PL" sz="2600" b="1" dirty="0" smtClean="0"/>
              <a:t>   </a:t>
            </a:r>
            <a:r>
              <a:rPr lang="pl-PL" sz="3800" b="1" dirty="0" smtClean="0"/>
              <a:t>Nabory</a:t>
            </a:r>
          </a:p>
          <a:p>
            <a:pPr marL="400050" lvl="1" indent="0" algn="just">
              <a:buNone/>
            </a:pPr>
            <a:r>
              <a:rPr lang="pl-PL" sz="2900" dirty="0" smtClean="0"/>
              <a:t> </a:t>
            </a:r>
            <a:r>
              <a:rPr lang="pl-PL" sz="3800" dirty="0"/>
              <a:t>Zgodnie z Planem wartość naborów ogłoszonych (tryb konkursowy) w 2017 roku dla całego Programu powinna wynieść  934 255 626,12 zł</a:t>
            </a:r>
          </a:p>
          <a:p>
            <a:pPr marL="400050" lvl="1" indent="0" algn="just">
              <a:buNone/>
            </a:pPr>
            <a:r>
              <a:rPr lang="pl-PL" sz="3800" dirty="0"/>
              <a:t> - w okresie styczeń-maj 2017 roku ogłoszono 29 naborów (tryb konkursowy) o wartości  </a:t>
            </a:r>
          </a:p>
          <a:p>
            <a:pPr marL="400050" lvl="1" indent="0" algn="just">
              <a:buNone/>
            </a:pPr>
            <a:r>
              <a:rPr lang="pl-PL" sz="3800" dirty="0"/>
              <a:t>    692 584 689,73 zł, co stanowi </a:t>
            </a:r>
            <a:r>
              <a:rPr lang="pl-PL" sz="3800" b="1" dirty="0"/>
              <a:t>74,13%</a:t>
            </a:r>
            <a:r>
              <a:rPr lang="pl-PL" sz="3800" dirty="0"/>
              <a:t> założonego celu na 2017 rok</a:t>
            </a:r>
          </a:p>
          <a:p>
            <a:pPr marL="0" indent="0" algn="just">
              <a:buNone/>
            </a:pPr>
            <a:endParaRPr lang="pl-PL" sz="2000" dirty="0">
              <a:solidFill>
                <a:srgbClr val="FF0000"/>
              </a:solidFill>
            </a:endParaRPr>
          </a:p>
          <a:p>
            <a:pPr algn="just"/>
            <a:r>
              <a:rPr lang="pl-PL" sz="2600" b="1" dirty="0" smtClean="0"/>
              <a:t>  </a:t>
            </a:r>
            <a:r>
              <a:rPr lang="pl-PL" sz="3800" b="1" dirty="0" smtClean="0"/>
              <a:t>Umowy o dofinansowanie </a:t>
            </a:r>
          </a:p>
          <a:p>
            <a:pPr marL="400050" lvl="1" indent="0" algn="just">
              <a:buNone/>
            </a:pPr>
            <a:r>
              <a:rPr lang="pl-PL" sz="2500" dirty="0" smtClean="0"/>
              <a:t> </a:t>
            </a:r>
            <a:r>
              <a:rPr lang="pl-PL" sz="3800" dirty="0"/>
              <a:t>Zgodnie z Planem wartość podpisanych umów (projekty konkursowe i pozakonkursowe) w 2017 roku</a:t>
            </a:r>
          </a:p>
          <a:p>
            <a:pPr marL="400050" lvl="1" indent="0" algn="just">
              <a:buNone/>
            </a:pPr>
            <a:r>
              <a:rPr lang="pl-PL" sz="3800" dirty="0"/>
              <a:t> w ramach całego Programu powinna wynieść  2 382 739 516,57 zł</a:t>
            </a:r>
          </a:p>
          <a:p>
            <a:pPr marL="400050" lvl="1" indent="0" algn="just">
              <a:buNone/>
            </a:pPr>
            <a:r>
              <a:rPr lang="pl-PL" sz="3800" dirty="0"/>
              <a:t>- w okresie styczeń-maj 2017 roku podpisano 419 umów o wartości dofinansowania ze środków UE </a:t>
            </a:r>
          </a:p>
          <a:p>
            <a:pPr marL="400050" lvl="1" indent="0" algn="just">
              <a:buNone/>
            </a:pPr>
            <a:r>
              <a:rPr lang="pl-PL" sz="3800" dirty="0"/>
              <a:t>   957 448 918,30 zł, tj. </a:t>
            </a:r>
            <a:r>
              <a:rPr lang="pl-PL" sz="3800" b="1" dirty="0"/>
              <a:t>40,18%</a:t>
            </a:r>
            <a:r>
              <a:rPr lang="pl-PL" sz="3800" dirty="0"/>
              <a:t> założonego celu na 2017 rok</a:t>
            </a:r>
          </a:p>
          <a:p>
            <a:pPr marL="400050" lvl="1" indent="0" algn="just">
              <a:buNone/>
            </a:pPr>
            <a:endParaRPr lang="pl-PL" sz="2000" dirty="0" smtClean="0"/>
          </a:p>
          <a:p>
            <a:pPr marL="457200" indent="-457200" algn="just"/>
            <a:r>
              <a:rPr lang="pl-PL" sz="3800" b="1" dirty="0" smtClean="0"/>
              <a:t>Wnioski </a:t>
            </a:r>
            <a:r>
              <a:rPr lang="pl-PL" sz="3800" b="1" dirty="0"/>
              <a:t>o płatność</a:t>
            </a:r>
          </a:p>
          <a:p>
            <a:pPr marL="400050" lvl="1" indent="0" algn="just">
              <a:buNone/>
            </a:pPr>
            <a:r>
              <a:rPr lang="pl-PL" sz="2900" dirty="0" smtClean="0"/>
              <a:t>  </a:t>
            </a:r>
            <a:r>
              <a:rPr lang="pl-PL" sz="3800" dirty="0"/>
              <a:t>Zgodnie z Planem wartość zatwierdzonych środków UE we wnioskach o płatność w 2017 roku  </a:t>
            </a:r>
            <a:endParaRPr lang="pl-PL" sz="3800" dirty="0" smtClean="0"/>
          </a:p>
          <a:p>
            <a:pPr marL="400050" lvl="1" indent="0" algn="just">
              <a:buNone/>
            </a:pPr>
            <a:r>
              <a:rPr lang="pl-PL" sz="3800" dirty="0"/>
              <a:t> </a:t>
            </a:r>
            <a:r>
              <a:rPr lang="pl-PL" sz="3800" dirty="0" smtClean="0"/>
              <a:t> powinna   wynieść 993 </a:t>
            </a:r>
            <a:r>
              <a:rPr lang="pl-PL" sz="3800" dirty="0"/>
              <a:t>132 281,52 zł</a:t>
            </a:r>
          </a:p>
          <a:p>
            <a:pPr marL="400050" lvl="1" indent="0" algn="just">
              <a:buNone/>
            </a:pPr>
            <a:r>
              <a:rPr lang="pl-PL" sz="3800" dirty="0"/>
              <a:t> - w okresie styczeń – maj 2017 roku wartość środków UE w zatwierdzonych wnioskach o płatność wynosi </a:t>
            </a:r>
          </a:p>
          <a:p>
            <a:pPr marL="400050" lvl="1" indent="0" algn="just">
              <a:buNone/>
            </a:pPr>
            <a:r>
              <a:rPr lang="pl-PL" sz="3800" dirty="0"/>
              <a:t>   73 807 004,14 zł, co stanowi </a:t>
            </a:r>
            <a:r>
              <a:rPr lang="pl-PL" sz="3800" b="1" dirty="0"/>
              <a:t>7,43%</a:t>
            </a:r>
            <a:r>
              <a:rPr lang="pl-PL" sz="3800" dirty="0"/>
              <a:t> założonego celu na 2017 rok</a:t>
            </a:r>
          </a:p>
          <a:p>
            <a:pPr marL="400050" lvl="1" indent="0" algn="just">
              <a:buNone/>
            </a:pPr>
            <a:endParaRPr lang="pl-PL" sz="2000" dirty="0"/>
          </a:p>
          <a:p>
            <a:pPr algn="just"/>
            <a:r>
              <a:rPr lang="pl-PL" sz="3300" b="1" dirty="0" smtClean="0"/>
              <a:t>   </a:t>
            </a:r>
            <a:r>
              <a:rPr lang="pl-PL" sz="3800" b="1" dirty="0" smtClean="0"/>
              <a:t>Certyfikacja </a:t>
            </a:r>
            <a:endParaRPr lang="pl-PL" sz="3800" b="1" dirty="0"/>
          </a:p>
          <a:p>
            <a:pPr marL="400050" lvl="1" indent="0" algn="just">
              <a:buNone/>
            </a:pPr>
            <a:r>
              <a:rPr lang="pl-PL" sz="2600" dirty="0" smtClean="0"/>
              <a:t>   </a:t>
            </a:r>
            <a:r>
              <a:rPr lang="pl-PL" sz="3800" dirty="0"/>
              <a:t>Zgodnie z Planem certyfikacja środków do Komisji Europejskiej w 2017 roku powinna </a:t>
            </a:r>
            <a:endParaRPr lang="pl-PL" sz="3800" dirty="0" smtClean="0"/>
          </a:p>
          <a:p>
            <a:pPr marL="400050" lvl="1" indent="0" algn="just">
              <a:buNone/>
            </a:pPr>
            <a:r>
              <a:rPr lang="pl-PL" sz="3800" dirty="0"/>
              <a:t> </a:t>
            </a:r>
            <a:r>
              <a:rPr lang="pl-PL" sz="3800" dirty="0" smtClean="0"/>
              <a:t> wynieść </a:t>
            </a:r>
            <a:r>
              <a:rPr lang="pl-PL" sz="3800" dirty="0"/>
              <a:t>675 048 597,93 zł</a:t>
            </a:r>
          </a:p>
          <a:p>
            <a:pPr marL="400050" lvl="1" indent="0" algn="just">
              <a:buNone/>
            </a:pPr>
            <a:r>
              <a:rPr lang="pl-PL" sz="3800" dirty="0"/>
              <a:t>  - w okresie styczeń – maj 2017 roku wartość  certyfikowanych do KE środków wyniosła 40 576 457,60 zł, </a:t>
            </a:r>
          </a:p>
          <a:p>
            <a:pPr marL="400050" lvl="1" indent="0" algn="just">
              <a:buNone/>
            </a:pPr>
            <a:r>
              <a:rPr lang="pl-PL" sz="3800" dirty="0"/>
              <a:t>    co stanowi </a:t>
            </a:r>
            <a:r>
              <a:rPr lang="pl-PL" sz="3800" b="1" dirty="0"/>
              <a:t>6,01%</a:t>
            </a:r>
            <a:r>
              <a:rPr lang="pl-PL" sz="3800" dirty="0"/>
              <a:t>  założonego celu na 2017 rok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937540" y="908720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Realizacja Planu 3-letniego – wg stanu na dzień 31.05.2017 rok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263069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846293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4</a:t>
            </a:r>
          </a:p>
          <a:p>
            <a:pPr algn="ctr"/>
            <a:r>
              <a:rPr lang="pl-PL" sz="2400" b="1" dirty="0"/>
              <a:t>Środowisko i </a:t>
            </a:r>
            <a:r>
              <a:rPr lang="pl-PL" sz="2400" b="1" dirty="0" smtClean="0"/>
              <a:t>zasoby</a:t>
            </a:r>
          </a:p>
          <a:p>
            <a:pPr algn="ctr"/>
            <a:r>
              <a:rPr lang="pl-PL" sz="2400" b="1" dirty="0" smtClean="0"/>
              <a:t>– realizacja planu naprawczego ZIT WrOF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24256"/>
              </p:ext>
            </p:extLst>
          </p:nvPr>
        </p:nvGraphicFramePr>
        <p:xfrm>
          <a:off x="285720" y="2306430"/>
          <a:ext cx="8572560" cy="2549149"/>
        </p:xfrm>
        <a:graphic>
          <a:graphicData uri="http://schemas.openxmlformats.org/drawingml/2006/table">
            <a:tbl>
              <a:tblPr/>
              <a:tblGrid>
                <a:gridCol w="2071487"/>
                <a:gridCol w="951059"/>
                <a:gridCol w="951059"/>
                <a:gridCol w="964086"/>
                <a:gridCol w="964086"/>
                <a:gridCol w="951059"/>
                <a:gridCol w="872889"/>
                <a:gridCol w="846835"/>
              </a:tblGrid>
              <a:tr h="47744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WrOF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4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335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Oś priorytetowa 4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Środowisko i zasoby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27 300 000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114 004 800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119,58%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37986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4.2.2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12 800 000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53 452 800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4.3.2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4 500 000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18 792 000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405,49%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4.4.2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4 500 000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18 792 000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4.5.2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5 500 000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22 968 000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70084" y="4807641"/>
            <a:ext cx="88664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ogłoszonych </a:t>
            </a:r>
            <a:r>
              <a:rPr lang="pl-PL" b="1" dirty="0" smtClean="0"/>
              <a:t>naborów </a:t>
            </a:r>
            <a:r>
              <a:rPr lang="pl-PL" dirty="0" smtClean="0"/>
              <a:t>(w trybie konkursowym) od stycznia do maja br. stanowi </a:t>
            </a:r>
            <a:r>
              <a:rPr lang="pl-PL" b="1" dirty="0" smtClean="0"/>
              <a:t>81,61%</a:t>
            </a:r>
            <a:r>
              <a:rPr lang="pl-PL" dirty="0" smtClean="0"/>
              <a:t> założonego celu na 2017 rok</a:t>
            </a:r>
            <a:r>
              <a:rPr lang="pl-PL" dirty="0"/>
              <a:t>. Przesunięcie naboru 4.5 typ C </a:t>
            </a:r>
            <a:r>
              <a:rPr lang="pl-PL" dirty="0" smtClean="0"/>
              <a:t>(zabezpieczenie obszarów miejskich) na </a:t>
            </a:r>
            <a:r>
              <a:rPr lang="pl-PL" dirty="0"/>
              <a:t>rok 2018.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41,26%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 </a:t>
            </a:r>
            <a:r>
              <a:rPr lang="pl-PL" b="1" dirty="0" smtClean="0"/>
              <a:t>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0,46%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85720" y="1988840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3289405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64463" y="83671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4</a:t>
            </a:r>
          </a:p>
          <a:p>
            <a:pPr algn="ctr"/>
            <a:r>
              <a:rPr lang="pl-PL" sz="2400" b="1" dirty="0"/>
              <a:t>Środowisko i </a:t>
            </a:r>
            <a:r>
              <a:rPr lang="pl-PL" sz="2400" b="1" dirty="0" smtClean="0"/>
              <a:t>zasoby</a:t>
            </a:r>
          </a:p>
          <a:p>
            <a:pPr algn="ctr"/>
            <a:r>
              <a:rPr lang="pl-PL" sz="2400" b="1" dirty="0" smtClean="0"/>
              <a:t>– realizacja planu naprawczego ZIT AJ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831754"/>
              </p:ext>
            </p:extLst>
          </p:nvPr>
        </p:nvGraphicFramePr>
        <p:xfrm>
          <a:off x="285720" y="2358172"/>
          <a:ext cx="8572558" cy="2357454"/>
        </p:xfrm>
        <a:graphic>
          <a:graphicData uri="http://schemas.openxmlformats.org/drawingml/2006/table">
            <a:tbl>
              <a:tblPr/>
              <a:tblGrid>
                <a:gridCol w="2117161"/>
                <a:gridCol w="948177"/>
                <a:gridCol w="948177"/>
                <a:gridCol w="948177"/>
                <a:gridCol w="948177"/>
                <a:gridCol w="948177"/>
                <a:gridCol w="870244"/>
                <a:gridCol w="844268"/>
              </a:tblGrid>
              <a:tr h="3571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4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96945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4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Środowisko i zasoby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16 092 193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67 200 998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153,18%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745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4.2.3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8 592 193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35 880 998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128,75%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4.3.3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16 704 000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163,70%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4.4.3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3 500 000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14 616 000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201,31%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334190" y="4797152"/>
            <a:ext cx="85582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okresie styczeń-maj 2017 r. nie ogłoszono </a:t>
            </a:r>
            <a:r>
              <a:rPr lang="pl-PL" b="1" dirty="0" smtClean="0"/>
              <a:t>naborów</a:t>
            </a:r>
            <a:r>
              <a:rPr lang="pl-PL" dirty="0" smtClean="0"/>
              <a:t> w ramach OP4, zgodnie </a:t>
            </a:r>
          </a:p>
          <a:p>
            <a:r>
              <a:rPr lang="pl-PL" dirty="0"/>
              <a:t> </a:t>
            </a:r>
            <a:r>
              <a:rPr lang="pl-PL" dirty="0" smtClean="0"/>
              <a:t>    z planem naprawczym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5,05%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85720" y="1988840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20496317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60782" y="90872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4</a:t>
            </a:r>
          </a:p>
          <a:p>
            <a:pPr algn="ctr"/>
            <a:r>
              <a:rPr lang="pl-PL" sz="2400" b="1" dirty="0"/>
              <a:t>Środowisko i </a:t>
            </a:r>
            <a:r>
              <a:rPr lang="pl-PL" sz="2400" b="1" dirty="0" smtClean="0"/>
              <a:t>zasoby</a:t>
            </a:r>
          </a:p>
          <a:p>
            <a:pPr algn="ctr"/>
            <a:r>
              <a:rPr lang="pl-PL" sz="2400" b="1" dirty="0" smtClean="0"/>
              <a:t>– realizacja planu naprawczego ZIT AW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98256"/>
              </p:ext>
            </p:extLst>
          </p:nvPr>
        </p:nvGraphicFramePr>
        <p:xfrm>
          <a:off x="348517" y="2420888"/>
          <a:ext cx="8286810" cy="2389470"/>
        </p:xfrm>
        <a:graphic>
          <a:graphicData uri="http://schemas.openxmlformats.org/drawingml/2006/table">
            <a:tbl>
              <a:tblPr/>
              <a:tblGrid>
                <a:gridCol w="2008923"/>
                <a:gridCol w="954239"/>
                <a:gridCol w="916572"/>
                <a:gridCol w="916572"/>
                <a:gridCol w="916572"/>
                <a:gridCol w="916572"/>
                <a:gridCol w="841236"/>
                <a:gridCol w="816124"/>
              </a:tblGrid>
              <a:tr h="3892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zaangażowanej 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69210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przewidzianej 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4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983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4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Środowisko i zasoby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14 200 000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59 299 200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731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4.2.4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8 200 000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34 243 200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4.3.4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12 528 000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195,89%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Podziałanie 4.4.4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12 528 000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130,32%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357158" y="4941168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okresie styczeń-maj 2017 r. nie ogłoszono </a:t>
            </a:r>
            <a:r>
              <a:rPr lang="pl-PL" b="1" dirty="0" smtClean="0"/>
              <a:t>naborów </a:t>
            </a:r>
            <a:r>
              <a:rPr lang="pl-PL" dirty="0" smtClean="0"/>
              <a:t>w ramach OP4, zgodnie </a:t>
            </a:r>
          </a:p>
          <a:p>
            <a:r>
              <a:rPr lang="pl-PL" dirty="0" smtClean="0"/>
              <a:t>     z planem naprawczym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0,43%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85720" y="2098173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34305751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467544" y="11247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4</a:t>
            </a:r>
          </a:p>
          <a:p>
            <a:pPr algn="ctr"/>
            <a:r>
              <a:rPr lang="pl-PL" sz="2400" b="1" dirty="0"/>
              <a:t>Środowisko i </a:t>
            </a:r>
            <a:r>
              <a:rPr lang="pl-PL" sz="2400" b="1" dirty="0" smtClean="0"/>
              <a:t>zasoby</a:t>
            </a:r>
          </a:p>
          <a:p>
            <a:pPr algn="ctr"/>
            <a:r>
              <a:rPr lang="pl-PL" sz="2400" b="1" dirty="0" smtClean="0"/>
              <a:t>– realizacja wskaźników Ram wykonania od początku Programu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6582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678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83671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4</a:t>
            </a:r>
          </a:p>
          <a:p>
            <a:pPr algn="ctr"/>
            <a:r>
              <a:rPr lang="pl-PL" sz="2400" b="1" dirty="0"/>
              <a:t>Środowisko i </a:t>
            </a:r>
            <a:r>
              <a:rPr lang="pl-PL" sz="2400" b="1" dirty="0" smtClean="0"/>
              <a:t>zasoby</a:t>
            </a:r>
          </a:p>
          <a:p>
            <a:pPr algn="ctr"/>
            <a:r>
              <a:rPr lang="pl-PL" sz="2400" b="1" dirty="0" smtClean="0"/>
              <a:t>– problemy we wdrażaniu (1)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93204" y="1340768"/>
            <a:ext cx="8229600" cy="5213176"/>
          </a:xfrm>
        </p:spPr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endParaRPr lang="pl-PL" dirty="0" smtClean="0">
              <a:solidFill>
                <a:srgbClr val="FF0000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  <a:p>
            <a:endParaRPr lang="pl-PL" dirty="0" smtClean="0">
              <a:solidFill>
                <a:srgbClr val="FF0000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  <a:p>
            <a:r>
              <a:rPr lang="pl-PL" sz="7200" dirty="0" smtClean="0"/>
              <a:t>brak </a:t>
            </a:r>
            <a:r>
              <a:rPr lang="pl-PL" sz="7200" dirty="0"/>
              <a:t>akceptacji Planów Gospodarowania Wodami w </a:t>
            </a:r>
            <a:r>
              <a:rPr lang="pl-PL" sz="7200" dirty="0" smtClean="0"/>
              <a:t>Dorzeczach  (</a:t>
            </a:r>
            <a:r>
              <a:rPr lang="pl-PL" sz="7200" dirty="0"/>
              <a:t>Plan gospodarowania wodami na obszarze dorzecza Odry został przyjęty 18.10.2016 r. </a:t>
            </a:r>
            <a:r>
              <a:rPr lang="pl-PL" sz="7200" dirty="0" smtClean="0"/>
              <a:t>) i przesłany do KE, </a:t>
            </a:r>
          </a:p>
          <a:p>
            <a:r>
              <a:rPr lang="pl-PL" sz="7200" dirty="0" smtClean="0"/>
              <a:t>późne </a:t>
            </a:r>
            <a:r>
              <a:rPr lang="pl-PL" sz="7200" dirty="0"/>
              <a:t>przyjęcie Krajowego Planu Gospodarki Odpadami i Wojewódzkiego Planu Gospodarki Odpadami na lata 2016—2022 </a:t>
            </a:r>
            <a:r>
              <a:rPr lang="pl-PL" sz="7200" dirty="0" smtClean="0"/>
              <a:t>(został </a:t>
            </a:r>
            <a:r>
              <a:rPr lang="pl-PL" sz="7200" dirty="0"/>
              <a:t>zatwierdzony 22.12.2016 r</a:t>
            </a:r>
            <a:r>
              <a:rPr lang="pl-PL" sz="7200" dirty="0" smtClean="0"/>
              <a:t>.),</a:t>
            </a:r>
          </a:p>
          <a:p>
            <a:r>
              <a:rPr lang="pl-PL" sz="7200" dirty="0" smtClean="0"/>
              <a:t>późna </a:t>
            </a:r>
            <a:r>
              <a:rPr lang="pl-PL" sz="7200" dirty="0"/>
              <a:t>aktualizacja Krajowego Programu Oczyszczania Ścieków Komunalnych </a:t>
            </a:r>
            <a:r>
              <a:rPr lang="pl-PL" sz="7200" dirty="0" smtClean="0"/>
              <a:t>(KPOŚK - akceptacja </a:t>
            </a:r>
            <a:r>
              <a:rPr lang="pl-PL" sz="7200" dirty="0"/>
              <a:t>IV aktualizacji nastąpiła 21.04.2016 r. </a:t>
            </a:r>
            <a:r>
              <a:rPr lang="pl-PL" sz="7200" dirty="0" smtClean="0"/>
              <a:t>) </a:t>
            </a:r>
            <a:endParaRPr lang="pl-PL" sz="7200" dirty="0"/>
          </a:p>
          <a:p>
            <a:pPr marL="0" indent="0">
              <a:buNone/>
            </a:pPr>
            <a:r>
              <a:rPr lang="pl-PL" sz="7200" dirty="0" smtClean="0"/>
              <a:t>- mają wpływ </a:t>
            </a:r>
            <a:r>
              <a:rPr lang="pl-PL" sz="7200" dirty="0"/>
              <a:t>na możliwość realizacji projektów związanych z gospodarką wodno-ściekową, w tym systemami małej retencji oraz inwestycji przeciwpowodziowych i </a:t>
            </a:r>
            <a:r>
              <a:rPr lang="pl-PL" sz="7200" dirty="0" smtClean="0"/>
              <a:t>stanowią zagrożenie </a:t>
            </a:r>
            <a:r>
              <a:rPr lang="pl-PL" sz="7200" dirty="0"/>
              <a:t>dla osiągnięcia Ram wykonania. </a:t>
            </a:r>
            <a:endParaRPr lang="pl-PL" sz="7200" dirty="0" smtClean="0"/>
          </a:p>
          <a:p>
            <a:pPr marL="0" indent="0">
              <a:buNone/>
            </a:pPr>
            <a:r>
              <a:rPr lang="pl-PL" sz="7200" dirty="0" smtClean="0"/>
              <a:t>Do </a:t>
            </a:r>
            <a:r>
              <a:rPr lang="pl-PL" sz="7200" dirty="0"/>
              <a:t>czasu uzyskania potwierdzenia zgodności z Ramową Dyrektywą Wodną przez </a:t>
            </a:r>
            <a:r>
              <a:rPr lang="pl-PL" sz="7200" dirty="0" smtClean="0"/>
              <a:t>KE w </a:t>
            </a:r>
            <a:r>
              <a:rPr lang="pl-PL" sz="7200" dirty="0"/>
              <a:t>ramach RPO WD współfinansowane są projekty nie mające negatywnego wpływu na stan lub potencjał jednolitych części </a:t>
            </a:r>
            <a:r>
              <a:rPr lang="pl-PL" sz="7200" dirty="0" smtClean="0"/>
              <a:t>wód.</a:t>
            </a:r>
          </a:p>
          <a:p>
            <a:pPr marL="0" indent="0">
              <a:buNone/>
            </a:pPr>
            <a:r>
              <a:rPr lang="pl-PL" sz="7200" dirty="0" smtClean="0"/>
              <a:t>Opóźnienie </a:t>
            </a:r>
            <a:r>
              <a:rPr lang="pl-PL" sz="7200" dirty="0"/>
              <a:t>w przygotowaniu Planów Gospodarowania Odpadami oraz planów inwestycyjnych w pozostałych województwach wpływa na spełnienie przez Polskę warunku ex-</a:t>
            </a:r>
            <a:r>
              <a:rPr lang="pl-PL" sz="7200" dirty="0" err="1"/>
              <a:t>ante</a:t>
            </a:r>
            <a:r>
              <a:rPr lang="pl-PL" sz="7200" dirty="0"/>
              <a:t>. Ma to bezpośredni wpływ na możliwość ogłoszenia naborów i realizację projektów w zakresie gospodarki odpadowej.</a:t>
            </a:r>
          </a:p>
          <a:p>
            <a:pPr marL="0" indent="0">
              <a:buNone/>
            </a:pPr>
            <a:r>
              <a:rPr lang="pl-PL" sz="7200" dirty="0" smtClean="0"/>
              <a:t>IZ </a:t>
            </a:r>
            <a:r>
              <a:rPr lang="pl-PL" sz="7200" dirty="0"/>
              <a:t>wystąpi do KE o dodanie dodatkowych wskaźników KEW w zakresie gospodarki ściekowej, odpadowej </a:t>
            </a:r>
            <a:r>
              <a:rPr lang="pl-PL" sz="7200" dirty="0" smtClean="0"/>
              <a:t>oraz zmianę wskaźnika w zakresie gospodarki przeciwpowodziowej.</a:t>
            </a:r>
          </a:p>
        </p:txBody>
      </p:sp>
    </p:spTree>
    <p:extLst>
      <p:ext uri="{BB962C8B-B14F-4D97-AF65-F5344CB8AC3E}">
        <p14:creationId xmlns:p14="http://schemas.microsoft.com/office/powerpoint/2010/main" val="3826444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90872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4</a:t>
            </a:r>
          </a:p>
          <a:p>
            <a:pPr algn="ctr"/>
            <a:r>
              <a:rPr lang="pl-PL" sz="2400" b="1" dirty="0"/>
              <a:t>Środowisko i </a:t>
            </a:r>
            <a:r>
              <a:rPr lang="pl-PL" sz="2400" b="1" dirty="0" smtClean="0"/>
              <a:t>zasoby</a:t>
            </a:r>
          </a:p>
          <a:p>
            <a:pPr algn="ctr"/>
            <a:r>
              <a:rPr lang="pl-PL" sz="2400" b="1" dirty="0" smtClean="0"/>
              <a:t>– problemy we wdrażaniu (2)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93204" y="1412776"/>
            <a:ext cx="8229600" cy="5213176"/>
          </a:xfrm>
        </p:spPr>
        <p:txBody>
          <a:bodyPr>
            <a:normAutofit fontScale="40000" lnSpcReduction="20000"/>
          </a:bodyPr>
          <a:lstStyle/>
          <a:p>
            <a:endParaRPr lang="pl-PL" dirty="0" smtClean="0"/>
          </a:p>
          <a:p>
            <a:endParaRPr lang="pl-PL" dirty="0" smtClean="0">
              <a:solidFill>
                <a:srgbClr val="FF0000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  <a:p>
            <a:endParaRPr lang="pl-PL" dirty="0" smtClean="0">
              <a:solidFill>
                <a:srgbClr val="FF0000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  <a:p>
            <a:r>
              <a:rPr lang="pl-PL" sz="6400" dirty="0" smtClean="0"/>
              <a:t>brak </a:t>
            </a:r>
            <a:r>
              <a:rPr lang="pl-PL" sz="6400" dirty="0"/>
              <a:t>pełnej funkcjonalności Generatora wniosków </a:t>
            </a:r>
            <a:endParaRPr lang="pl-PL" sz="6400" dirty="0" smtClean="0"/>
          </a:p>
          <a:p>
            <a:pPr marL="0" indent="0">
              <a:buNone/>
            </a:pPr>
            <a:r>
              <a:rPr lang="pl-PL" sz="6400" dirty="0"/>
              <a:t> </a:t>
            </a:r>
            <a:r>
              <a:rPr lang="pl-PL" sz="6400" dirty="0" smtClean="0"/>
              <a:t>   o dofinansowanie </a:t>
            </a:r>
            <a:r>
              <a:rPr lang="pl-PL" sz="6400" dirty="0"/>
              <a:t>oraz błędne jego działanie, miał </a:t>
            </a:r>
            <a:endParaRPr lang="pl-PL" sz="6400" dirty="0" smtClean="0"/>
          </a:p>
          <a:p>
            <a:pPr marL="0" indent="0">
              <a:buNone/>
            </a:pPr>
            <a:r>
              <a:rPr lang="pl-PL" sz="6400" dirty="0"/>
              <a:t> </a:t>
            </a:r>
            <a:r>
              <a:rPr lang="pl-PL" sz="6400" dirty="0" smtClean="0"/>
              <a:t>   w początkowej </a:t>
            </a:r>
            <a:r>
              <a:rPr lang="pl-PL" sz="6400" dirty="0"/>
              <a:t>fazie wdrażania Programu wpływ na </a:t>
            </a:r>
            <a:endParaRPr lang="pl-PL" sz="6400" dirty="0" smtClean="0"/>
          </a:p>
          <a:p>
            <a:pPr marL="0" indent="0">
              <a:buNone/>
            </a:pPr>
            <a:r>
              <a:rPr lang="pl-PL" sz="6400" dirty="0"/>
              <a:t> </a:t>
            </a:r>
            <a:r>
              <a:rPr lang="pl-PL" sz="6400" dirty="0" smtClean="0"/>
              <a:t>   prawidłowość </a:t>
            </a:r>
            <a:r>
              <a:rPr lang="pl-PL" sz="6400" dirty="0"/>
              <a:t>i terminowość </a:t>
            </a:r>
            <a:r>
              <a:rPr lang="pl-PL" sz="6400" dirty="0" smtClean="0"/>
              <a:t>przeprowadzanych </a:t>
            </a:r>
          </a:p>
          <a:p>
            <a:pPr marL="0" indent="0">
              <a:buNone/>
            </a:pPr>
            <a:r>
              <a:rPr lang="pl-PL" sz="6400" dirty="0"/>
              <a:t> </a:t>
            </a:r>
            <a:r>
              <a:rPr lang="pl-PL" sz="6400" dirty="0" smtClean="0"/>
              <a:t>   naborów</a:t>
            </a:r>
            <a:r>
              <a:rPr lang="pl-PL" sz="6400" dirty="0"/>
              <a:t>. Z tego powodu w kwietniu 2016 r. IZ </a:t>
            </a:r>
            <a:r>
              <a:rPr lang="pl-PL" sz="6400" dirty="0" smtClean="0"/>
              <a:t>anulowała</a:t>
            </a:r>
          </a:p>
          <a:p>
            <a:pPr marL="0" indent="0">
              <a:buNone/>
            </a:pPr>
            <a:r>
              <a:rPr lang="pl-PL" sz="6400" dirty="0"/>
              <a:t> </a:t>
            </a:r>
            <a:r>
              <a:rPr lang="pl-PL" sz="6400" dirty="0" smtClean="0"/>
              <a:t>   </a:t>
            </a:r>
            <a:r>
              <a:rPr lang="pl-PL" sz="6400" dirty="0"/>
              <a:t>9 ogłoszonych </a:t>
            </a:r>
            <a:r>
              <a:rPr lang="pl-PL" sz="6400" dirty="0" smtClean="0"/>
              <a:t>naborów (w tym 4 w OP 4)         </a:t>
            </a:r>
          </a:p>
          <a:p>
            <a:pPr marL="0" indent="0">
              <a:buNone/>
            </a:pPr>
            <a:r>
              <a:rPr lang="pl-PL" sz="6400" dirty="0" smtClean="0"/>
              <a:t>    </a:t>
            </a:r>
          </a:p>
          <a:p>
            <a:pPr marL="0" indent="0">
              <a:buNone/>
            </a:pPr>
            <a:r>
              <a:rPr lang="pl-PL" sz="6400" dirty="0" smtClean="0"/>
              <a:t>- w </a:t>
            </a:r>
            <a:r>
              <a:rPr lang="pl-PL" sz="6400" dirty="0"/>
              <a:t>celu przeciwdziałania problemom przesunięto terminy zakończenia ogłoszonych naborów, uruchomiono alternatywną </a:t>
            </a:r>
            <a:r>
              <a:rPr lang="pl-PL" sz="6400" dirty="0" smtClean="0"/>
              <a:t>formę </a:t>
            </a:r>
            <a:r>
              <a:rPr lang="pl-PL" sz="6400" dirty="0"/>
              <a:t>aplikowania, podłączono dodatkowy serwer</a:t>
            </a:r>
          </a:p>
        </p:txBody>
      </p:sp>
    </p:spTree>
    <p:extLst>
      <p:ext uri="{BB962C8B-B14F-4D97-AF65-F5344CB8AC3E}">
        <p14:creationId xmlns:p14="http://schemas.microsoft.com/office/powerpoint/2010/main" val="11603342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5 </a:t>
            </a:r>
          </a:p>
          <a:p>
            <a:pPr algn="ctr"/>
            <a:r>
              <a:rPr lang="pl-PL" sz="2400" b="1" dirty="0" smtClean="0"/>
              <a:t>Transport</a:t>
            </a:r>
          </a:p>
          <a:p>
            <a:pPr algn="ctr"/>
            <a:r>
              <a:rPr lang="pl-PL" sz="2400" b="1" dirty="0" smtClean="0"/>
              <a:t>- stan zaawansowania </a:t>
            </a:r>
            <a:r>
              <a:rPr lang="pl-PL" sz="2400" b="1" dirty="0"/>
              <a:t>wdrażania od początku Programu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90" y="2564904"/>
            <a:ext cx="885322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8218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5 </a:t>
            </a:r>
          </a:p>
          <a:p>
            <a:pPr algn="ctr"/>
            <a:r>
              <a:rPr lang="pl-PL" sz="2400" b="1" dirty="0" smtClean="0"/>
              <a:t>Transport</a:t>
            </a:r>
          </a:p>
          <a:p>
            <a:pPr algn="ctr"/>
            <a:r>
              <a:rPr lang="pl-PL" sz="2400" b="1" dirty="0" smtClean="0"/>
              <a:t>– realizacja planu 3-letniego</a:t>
            </a:r>
          </a:p>
          <a:p>
            <a:pPr algn="ctr"/>
            <a:r>
              <a:rPr lang="pl-PL" sz="2400" b="1" dirty="0" smtClean="0"/>
              <a:t>(celu wyznaczonego na koniec 2017 roku)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3600" b="1" dirty="0" smtClean="0"/>
              <a:t>Nabory </a:t>
            </a:r>
          </a:p>
          <a:p>
            <a:pPr marL="0" indent="0">
              <a:buNone/>
            </a:pPr>
            <a:r>
              <a:rPr lang="pl-PL" sz="3600" dirty="0" smtClean="0"/>
              <a:t>Wartość </a:t>
            </a:r>
            <a:r>
              <a:rPr lang="pl-PL" sz="3600" dirty="0"/>
              <a:t>ogłoszonych naborów </a:t>
            </a:r>
            <a:r>
              <a:rPr lang="pl-PL" sz="3600" dirty="0" smtClean="0"/>
              <a:t>(w trybie konkursowym) od </a:t>
            </a:r>
            <a:r>
              <a:rPr lang="pl-PL" sz="3600" dirty="0"/>
              <a:t>stycznia do końca maja br. stanowi </a:t>
            </a:r>
            <a:r>
              <a:rPr lang="pl-PL" sz="3600" b="1" dirty="0" smtClean="0"/>
              <a:t>68,10%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Umowy o dofinansowanie </a:t>
            </a:r>
          </a:p>
          <a:p>
            <a:pPr marL="0" indent="0">
              <a:buNone/>
            </a:pPr>
            <a:r>
              <a:rPr lang="pl-PL" sz="3600" dirty="0"/>
              <a:t>Kontraktacja w okresie styczeń-maj 2017 r. wynosi </a:t>
            </a:r>
            <a:r>
              <a:rPr lang="pl-PL" sz="3600" b="1" dirty="0" smtClean="0"/>
              <a:t>44,74</a:t>
            </a:r>
            <a:r>
              <a:rPr lang="pl-PL" sz="3600" b="1" dirty="0"/>
              <a:t>%</a:t>
            </a:r>
            <a:r>
              <a:rPr lang="pl-PL" sz="3600" dirty="0"/>
              <a:t> założonego celu na 2017 rok 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Wnioski o płatność</a:t>
            </a:r>
          </a:p>
          <a:p>
            <a:pPr marL="0" indent="0">
              <a:buNone/>
            </a:pPr>
            <a:r>
              <a:rPr lang="pl-PL" sz="3600" dirty="0"/>
              <a:t>Wartość środków UE w zatwierdzonych wnioskach o płatność beneficjentów  od stycznia do </a:t>
            </a:r>
            <a:r>
              <a:rPr lang="pl-PL" sz="3600" dirty="0" smtClean="0"/>
              <a:t>maja </a:t>
            </a:r>
            <a:r>
              <a:rPr lang="pl-PL" sz="3600" dirty="0"/>
              <a:t>br. stanowi </a:t>
            </a:r>
            <a:r>
              <a:rPr lang="pl-PL" sz="3600" b="1" dirty="0" smtClean="0"/>
              <a:t>3,45%</a:t>
            </a:r>
            <a:r>
              <a:rPr lang="pl-PL" sz="3600" dirty="0" smtClean="0"/>
              <a:t> </a:t>
            </a:r>
            <a:r>
              <a:rPr lang="pl-PL" sz="3600" dirty="0"/>
              <a:t>założonego celu na </a:t>
            </a:r>
            <a:r>
              <a:rPr lang="pl-PL" sz="3600" dirty="0" smtClean="0"/>
              <a:t>2017 rok</a:t>
            </a:r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Certyfikacja</a:t>
            </a:r>
          </a:p>
          <a:p>
            <a:pPr marL="0" indent="0">
              <a:buNone/>
            </a:pPr>
            <a:r>
              <a:rPr lang="pl-PL" sz="3600" dirty="0"/>
              <a:t>Certyfikacja środków do KE w okresie styczeń-maj 2017 r. wynosi </a:t>
            </a:r>
            <a:r>
              <a:rPr lang="pl-PL" sz="3600" b="1" dirty="0"/>
              <a:t>0</a:t>
            </a:r>
            <a:r>
              <a:rPr lang="pl-PL" sz="3600" b="1" dirty="0" smtClean="0"/>
              <a:t>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</a:t>
            </a:r>
          </a:p>
        </p:txBody>
      </p:sp>
    </p:spTree>
    <p:extLst>
      <p:ext uri="{BB962C8B-B14F-4D97-AF65-F5344CB8AC3E}">
        <p14:creationId xmlns:p14="http://schemas.microsoft.com/office/powerpoint/2010/main" val="37223568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98072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5 </a:t>
            </a:r>
          </a:p>
          <a:p>
            <a:pPr algn="ctr"/>
            <a:r>
              <a:rPr lang="pl-PL" sz="2400" b="1" dirty="0" smtClean="0"/>
              <a:t>Transport</a:t>
            </a:r>
          </a:p>
          <a:p>
            <a:pPr algn="ctr"/>
            <a:r>
              <a:rPr lang="pl-PL" sz="2400" b="1" dirty="0" smtClean="0"/>
              <a:t>– realizacja planu naprawczego ZIT WrOF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92604"/>
              </p:ext>
            </p:extLst>
          </p:nvPr>
        </p:nvGraphicFramePr>
        <p:xfrm>
          <a:off x="152559" y="2420888"/>
          <a:ext cx="8715434" cy="2131564"/>
        </p:xfrm>
        <a:graphic>
          <a:graphicData uri="http://schemas.openxmlformats.org/drawingml/2006/table">
            <a:tbl>
              <a:tblPr/>
              <a:tblGrid>
                <a:gridCol w="2106010"/>
                <a:gridCol w="966910"/>
                <a:gridCol w="966910"/>
                <a:gridCol w="980154"/>
                <a:gridCol w="980154"/>
                <a:gridCol w="966910"/>
                <a:gridCol w="887437"/>
                <a:gridCol w="860949"/>
              </a:tblGrid>
              <a:tr h="41705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WrOF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409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163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995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5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Transport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42 347 375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176 842 638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71925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5.1.2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104 400 000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5.2.2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17 347 375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72 442 638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42844" y="4797152"/>
            <a:ext cx="87154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b="1" dirty="0">
                <a:solidFill>
                  <a:prstClr val="black"/>
                </a:solidFill>
              </a:rPr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ogłoszonych </a:t>
            </a:r>
            <a:r>
              <a:rPr lang="pl-PL" b="1" dirty="0" smtClean="0"/>
              <a:t>naborów </a:t>
            </a:r>
            <a:r>
              <a:rPr lang="pl-PL" dirty="0" smtClean="0"/>
              <a:t>(w trybie konkursowym) 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99,99%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okresie od stycznia do maja br. nie zatwierdzono żadnego </a:t>
            </a:r>
            <a:r>
              <a:rPr lang="pl-PL" b="1" dirty="0" smtClean="0"/>
              <a:t>wniosku o płatność </a:t>
            </a:r>
          </a:p>
          <a:p>
            <a:r>
              <a:rPr lang="pl-PL" b="1" dirty="0"/>
              <a:t> </a:t>
            </a:r>
            <a:r>
              <a:rPr lang="pl-PL" b="1" dirty="0" smtClean="0"/>
              <a:t>    </a:t>
            </a:r>
            <a:r>
              <a:rPr lang="pl-PL" dirty="0" smtClean="0"/>
              <a:t>w ramach OP5 – zgodnie z założeniami planu naprawczego.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85720" y="2119718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16868962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919389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5 </a:t>
            </a:r>
          </a:p>
          <a:p>
            <a:pPr algn="ctr"/>
            <a:r>
              <a:rPr lang="pl-PL" sz="2400" b="1" dirty="0" smtClean="0"/>
              <a:t>Transport</a:t>
            </a:r>
          </a:p>
          <a:p>
            <a:pPr algn="ctr"/>
            <a:r>
              <a:rPr lang="pl-PL" sz="2400" b="1" dirty="0" smtClean="0"/>
              <a:t>– realizacja planu naprawczego ZIT AJ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460548"/>
              </p:ext>
            </p:extLst>
          </p:nvPr>
        </p:nvGraphicFramePr>
        <p:xfrm>
          <a:off x="214282" y="2439999"/>
          <a:ext cx="8643998" cy="2000264"/>
        </p:xfrm>
        <a:graphic>
          <a:graphicData uri="http://schemas.openxmlformats.org/drawingml/2006/table">
            <a:tbl>
              <a:tblPr/>
              <a:tblGrid>
                <a:gridCol w="2134804"/>
                <a:gridCol w="956079"/>
                <a:gridCol w="956079"/>
                <a:gridCol w="956079"/>
                <a:gridCol w="956079"/>
                <a:gridCol w="956079"/>
                <a:gridCol w="877496"/>
                <a:gridCol w="851303"/>
              </a:tblGrid>
              <a:tr h="3571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zaangażowanej 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000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90475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5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Transport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54 288 000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743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5.1.3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41 760 000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111,60%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101,15%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101,15%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Poddziałanie 5.2.3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12 528 000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42844" y="4786322"/>
            <a:ext cx="87154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ogłoszonych </a:t>
            </a:r>
            <a:r>
              <a:rPr lang="pl-PL" b="1" dirty="0" smtClean="0"/>
              <a:t>naborów </a:t>
            </a:r>
            <a:r>
              <a:rPr lang="pl-PL" dirty="0" smtClean="0"/>
              <a:t>(w trybie konkursowym) od stycznia do końca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76,92%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85720" y="2119718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168764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588079"/>
            <a:ext cx="8784976" cy="5081281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endParaRPr lang="pl-PL" sz="2000" dirty="0"/>
          </a:p>
          <a:p>
            <a:pPr algn="just"/>
            <a:endParaRPr lang="pl-PL" sz="2000" dirty="0" smtClean="0">
              <a:solidFill>
                <a:srgbClr val="FF0000"/>
              </a:solidFill>
            </a:endParaRPr>
          </a:p>
          <a:p>
            <a:pPr algn="just"/>
            <a:endParaRPr lang="pl-PL" sz="4500" b="1" dirty="0">
              <a:solidFill>
                <a:srgbClr val="FF0000"/>
              </a:solidFill>
            </a:endParaRPr>
          </a:p>
          <a:p>
            <a:pPr algn="just"/>
            <a:r>
              <a:rPr lang="pl-PL" sz="5500" b="1" dirty="0"/>
              <a:t>   Nabory</a:t>
            </a:r>
          </a:p>
          <a:p>
            <a:pPr marL="0" indent="0" algn="just">
              <a:buNone/>
            </a:pPr>
            <a:r>
              <a:rPr lang="pl-PL" sz="5500" b="1" dirty="0"/>
              <a:t> </a:t>
            </a:r>
            <a:r>
              <a:rPr lang="pl-PL" sz="5500" dirty="0"/>
              <a:t>Zgodnie z Planem </a:t>
            </a:r>
            <a:r>
              <a:rPr lang="pl-PL" sz="5500" dirty="0" smtClean="0"/>
              <a:t>naprawczym ZIT WrOF wartość </a:t>
            </a:r>
            <a:r>
              <a:rPr lang="pl-PL" sz="5500" dirty="0"/>
              <a:t>naborów ogłoszonych (tryb konkursowy</a:t>
            </a:r>
            <a:r>
              <a:rPr lang="pl-PL" sz="5500" dirty="0" smtClean="0"/>
              <a:t>)   w 2017 r. powinna </a:t>
            </a:r>
            <a:r>
              <a:rPr lang="pl-PL" sz="5500" dirty="0"/>
              <a:t>wynieść  </a:t>
            </a:r>
            <a:r>
              <a:rPr lang="pl-PL" sz="5500" dirty="0" smtClean="0"/>
              <a:t>309 650 000 zł </a:t>
            </a:r>
          </a:p>
          <a:p>
            <a:pPr algn="just">
              <a:buFontTx/>
              <a:buChar char="-"/>
            </a:pPr>
            <a:r>
              <a:rPr lang="pl-PL" sz="5500" dirty="0" smtClean="0"/>
              <a:t>w </a:t>
            </a:r>
            <a:r>
              <a:rPr lang="pl-PL" sz="5500" dirty="0"/>
              <a:t>okresie styczeń-maj 2017 roku ogłoszono 7</a:t>
            </a:r>
            <a:r>
              <a:rPr lang="pl-PL" sz="5500" dirty="0" smtClean="0"/>
              <a:t> naborów </a:t>
            </a:r>
            <a:r>
              <a:rPr lang="pl-PL" sz="5500" dirty="0"/>
              <a:t>(tryb konkursowy) o wartości  </a:t>
            </a:r>
            <a:endParaRPr lang="pl-PL" sz="5500" dirty="0" smtClean="0"/>
          </a:p>
          <a:p>
            <a:pPr marL="0" indent="0" algn="just">
              <a:buNone/>
            </a:pPr>
            <a:r>
              <a:rPr lang="pl-PL" sz="5500" dirty="0"/>
              <a:t> </a:t>
            </a:r>
            <a:r>
              <a:rPr lang="pl-PL" sz="5500" dirty="0" smtClean="0"/>
              <a:t>     111 085 668,60zł</a:t>
            </a:r>
            <a:r>
              <a:rPr lang="pl-PL" sz="5500" dirty="0"/>
              <a:t>, co stanowi </a:t>
            </a:r>
            <a:r>
              <a:rPr lang="pl-PL" sz="5500" b="1" dirty="0" smtClean="0"/>
              <a:t>35,87%</a:t>
            </a:r>
            <a:r>
              <a:rPr lang="pl-PL" sz="5500" dirty="0" smtClean="0"/>
              <a:t> </a:t>
            </a:r>
            <a:r>
              <a:rPr lang="pl-PL" sz="5500" dirty="0"/>
              <a:t>założonego celu na 2017 rok</a:t>
            </a:r>
          </a:p>
          <a:p>
            <a:pPr algn="just"/>
            <a:endParaRPr lang="pl-PL" sz="5500" b="1" dirty="0">
              <a:solidFill>
                <a:srgbClr val="FF0000"/>
              </a:solidFill>
            </a:endParaRPr>
          </a:p>
          <a:p>
            <a:pPr algn="just"/>
            <a:r>
              <a:rPr lang="pl-PL" sz="5500" b="1" dirty="0"/>
              <a:t>  Umowy o dofinansowanie </a:t>
            </a:r>
          </a:p>
          <a:p>
            <a:pPr marL="0" indent="0" algn="just">
              <a:buNone/>
            </a:pPr>
            <a:r>
              <a:rPr lang="pl-PL" sz="5500" dirty="0" smtClean="0"/>
              <a:t>Zgodnie </a:t>
            </a:r>
            <a:r>
              <a:rPr lang="pl-PL" sz="5500" dirty="0"/>
              <a:t>z Planem naprawczym ZIT WrOF wartość podpisanych umów (projekty konkursowe </a:t>
            </a:r>
            <a:endParaRPr lang="pl-PL" sz="5500" dirty="0" smtClean="0"/>
          </a:p>
          <a:p>
            <a:pPr marL="0" indent="0" algn="just">
              <a:buNone/>
            </a:pPr>
            <a:r>
              <a:rPr lang="pl-PL" sz="5500" dirty="0" smtClean="0"/>
              <a:t>i </a:t>
            </a:r>
            <a:r>
              <a:rPr lang="pl-PL" sz="5500" dirty="0"/>
              <a:t>pozakonkursowe) w 2017 </a:t>
            </a:r>
            <a:r>
              <a:rPr lang="pl-PL" sz="5500" dirty="0" smtClean="0"/>
              <a:t>roku powinna </a:t>
            </a:r>
            <a:r>
              <a:rPr lang="pl-PL" sz="5500" dirty="0"/>
              <a:t>wynieść  </a:t>
            </a:r>
            <a:r>
              <a:rPr lang="pl-PL" sz="5500" dirty="0" smtClean="0"/>
              <a:t>517 147 000 zł</a:t>
            </a:r>
            <a:endParaRPr lang="pl-PL" sz="5500" dirty="0"/>
          </a:p>
          <a:p>
            <a:pPr algn="just">
              <a:buFontTx/>
              <a:buChar char="-"/>
            </a:pPr>
            <a:r>
              <a:rPr lang="pl-PL" sz="5500" dirty="0" smtClean="0"/>
              <a:t>w </a:t>
            </a:r>
            <a:r>
              <a:rPr lang="pl-PL" sz="5500" dirty="0"/>
              <a:t>okresie styczeń-maj 2017 roku podpisano </a:t>
            </a:r>
            <a:r>
              <a:rPr lang="pl-PL" sz="5500" dirty="0" smtClean="0"/>
              <a:t>47 </a:t>
            </a:r>
            <a:r>
              <a:rPr lang="pl-PL" sz="5500" dirty="0"/>
              <a:t>umów o wartości dofinansowania </a:t>
            </a:r>
            <a:endParaRPr lang="pl-PL" sz="5500" dirty="0" smtClean="0"/>
          </a:p>
          <a:p>
            <a:pPr marL="0" indent="0" algn="just">
              <a:buNone/>
            </a:pPr>
            <a:r>
              <a:rPr lang="pl-PL" sz="5500" dirty="0"/>
              <a:t> </a:t>
            </a:r>
            <a:r>
              <a:rPr lang="pl-PL" sz="5500" dirty="0" smtClean="0"/>
              <a:t>      ze środków </a:t>
            </a:r>
            <a:r>
              <a:rPr lang="pl-PL" sz="5500" dirty="0"/>
              <a:t>UE </a:t>
            </a:r>
            <a:r>
              <a:rPr lang="pl-PL" sz="5500" dirty="0" smtClean="0"/>
              <a:t>119 429 839,51 zł</a:t>
            </a:r>
            <a:r>
              <a:rPr lang="pl-PL" sz="5500" dirty="0"/>
              <a:t>, tj. </a:t>
            </a:r>
            <a:r>
              <a:rPr lang="pl-PL" sz="5500" b="1" dirty="0" smtClean="0"/>
              <a:t>23,09%</a:t>
            </a:r>
            <a:r>
              <a:rPr lang="pl-PL" sz="5500" dirty="0" smtClean="0"/>
              <a:t> </a:t>
            </a:r>
            <a:r>
              <a:rPr lang="pl-PL" sz="5500" dirty="0"/>
              <a:t>założonego celu na 2017 rok</a:t>
            </a:r>
          </a:p>
          <a:p>
            <a:pPr marL="0" indent="0" algn="just">
              <a:buNone/>
            </a:pPr>
            <a:endParaRPr lang="pl-PL" sz="5500" b="1" dirty="0">
              <a:solidFill>
                <a:srgbClr val="FF0000"/>
              </a:solidFill>
            </a:endParaRPr>
          </a:p>
          <a:p>
            <a:pPr algn="just"/>
            <a:r>
              <a:rPr lang="pl-PL" sz="5500" b="1" dirty="0"/>
              <a:t>Wnioski o </a:t>
            </a:r>
            <a:r>
              <a:rPr lang="pl-PL" sz="5500" b="1" dirty="0" smtClean="0"/>
              <a:t>płatność</a:t>
            </a:r>
          </a:p>
          <a:p>
            <a:pPr marL="0" indent="0" algn="just">
              <a:buNone/>
            </a:pPr>
            <a:r>
              <a:rPr lang="pl-PL" sz="5500" b="1" dirty="0" smtClean="0"/>
              <a:t> </a:t>
            </a:r>
            <a:r>
              <a:rPr lang="pl-PL" sz="5500" dirty="0"/>
              <a:t>Zgodnie z Planem naprawczym ZIT WrOF wartość zatwierdzonych środków UE we wnioskach o płatność w 2017 roku  powinna </a:t>
            </a:r>
            <a:r>
              <a:rPr lang="pl-PL" sz="5500" dirty="0" smtClean="0"/>
              <a:t>wynieść 78 455 000 zł </a:t>
            </a:r>
          </a:p>
          <a:p>
            <a:pPr algn="just">
              <a:buFontTx/>
              <a:buChar char="-"/>
            </a:pPr>
            <a:r>
              <a:rPr lang="pl-PL" sz="5500" dirty="0" smtClean="0"/>
              <a:t>w </a:t>
            </a:r>
            <a:r>
              <a:rPr lang="pl-PL" sz="5500" dirty="0"/>
              <a:t>okresie styczeń – maj 2017 roku wartość środków UE w zatwierdzonych wnioskach </a:t>
            </a:r>
            <a:endParaRPr lang="pl-PL" sz="5500" dirty="0" smtClean="0"/>
          </a:p>
          <a:p>
            <a:pPr marL="0" indent="0" algn="just">
              <a:buNone/>
            </a:pPr>
            <a:r>
              <a:rPr lang="pl-PL" sz="5500" dirty="0"/>
              <a:t> </a:t>
            </a:r>
            <a:r>
              <a:rPr lang="pl-PL" sz="5500" dirty="0" smtClean="0"/>
              <a:t>      o </a:t>
            </a:r>
            <a:r>
              <a:rPr lang="pl-PL" sz="5500" dirty="0"/>
              <a:t>płatność wynosi </a:t>
            </a:r>
            <a:r>
              <a:rPr lang="pl-PL" sz="5500" dirty="0" smtClean="0"/>
              <a:t>2 787 013,70 zł</a:t>
            </a:r>
            <a:r>
              <a:rPr lang="pl-PL" sz="5500" dirty="0"/>
              <a:t>, co stanowi  </a:t>
            </a:r>
            <a:r>
              <a:rPr lang="pl-PL" sz="5500" b="1" dirty="0" smtClean="0"/>
              <a:t>3,55%</a:t>
            </a:r>
            <a:r>
              <a:rPr lang="pl-PL" sz="5500" dirty="0" smtClean="0"/>
              <a:t> </a:t>
            </a:r>
            <a:r>
              <a:rPr lang="pl-PL" sz="5500" dirty="0"/>
              <a:t>założonego celu na 2017 rok</a:t>
            </a:r>
          </a:p>
          <a:p>
            <a:pPr algn="just"/>
            <a:endParaRPr lang="pl-PL" sz="20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945940" y="101366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Realizacja </a:t>
            </a:r>
            <a:r>
              <a:rPr lang="pl-PL" sz="2400" b="1" dirty="0"/>
              <a:t>P</a:t>
            </a:r>
            <a:r>
              <a:rPr lang="pl-PL" sz="2400" b="1" dirty="0" smtClean="0"/>
              <a:t>lanu naprawczego ZIT WrOF </a:t>
            </a:r>
          </a:p>
          <a:p>
            <a:pPr algn="ctr"/>
            <a:r>
              <a:rPr lang="pl-PL" sz="2400" b="1" dirty="0" smtClean="0"/>
              <a:t>wg stanu na dzień 31.05.2017 r.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0813856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49857" y="919389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5 </a:t>
            </a:r>
          </a:p>
          <a:p>
            <a:pPr algn="ctr"/>
            <a:r>
              <a:rPr lang="pl-PL" sz="2400" b="1" dirty="0" smtClean="0"/>
              <a:t>Transport</a:t>
            </a:r>
          </a:p>
          <a:p>
            <a:pPr algn="ctr"/>
            <a:r>
              <a:rPr lang="pl-PL" sz="2400" b="1" dirty="0" smtClean="0"/>
              <a:t>– realizacja planu naprawczego ZIT AW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597506"/>
              </p:ext>
            </p:extLst>
          </p:nvPr>
        </p:nvGraphicFramePr>
        <p:xfrm>
          <a:off x="297814" y="2489050"/>
          <a:ext cx="8429682" cy="2108146"/>
        </p:xfrm>
        <a:graphic>
          <a:graphicData uri="http://schemas.openxmlformats.org/drawingml/2006/table">
            <a:tbl>
              <a:tblPr/>
              <a:tblGrid>
                <a:gridCol w="2043559"/>
                <a:gridCol w="970691"/>
                <a:gridCol w="932374"/>
                <a:gridCol w="932374"/>
                <a:gridCol w="932374"/>
                <a:gridCol w="975237"/>
                <a:gridCol w="812877"/>
                <a:gridCol w="830196"/>
              </a:tblGrid>
              <a:tr h="39363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zaangażowanej 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4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23331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5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Transport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33 700 000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140 731 200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14,51%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481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5.1.4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62 640 000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14,51%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5.2.4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18 700 000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78 091 200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85720" y="4857760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okresie styczeń-maj 2017 r. nie ogłoszono </a:t>
            </a:r>
            <a:r>
              <a:rPr lang="pl-PL" b="1" dirty="0" smtClean="0"/>
              <a:t>naborów</a:t>
            </a:r>
            <a:r>
              <a:rPr lang="pl-PL" dirty="0" smtClean="0"/>
              <a:t> w ramach OP5, zgodnie </a:t>
            </a:r>
          </a:p>
          <a:p>
            <a:r>
              <a:rPr lang="pl-PL" dirty="0"/>
              <a:t> </a:t>
            </a:r>
            <a:r>
              <a:rPr lang="pl-PL" dirty="0" smtClean="0"/>
              <a:t>     z planem naprawczym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85720" y="2119718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27546015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95536" y="112474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5 </a:t>
            </a:r>
          </a:p>
          <a:p>
            <a:pPr algn="ctr"/>
            <a:r>
              <a:rPr lang="pl-PL" sz="2400" b="1" dirty="0" smtClean="0"/>
              <a:t>Transport</a:t>
            </a:r>
          </a:p>
          <a:p>
            <a:pPr algn="ctr"/>
            <a:r>
              <a:rPr lang="pl-PL" sz="2400" b="1" dirty="0" smtClean="0"/>
              <a:t>– realizacja wskaźników Ram wykonania od początku Programu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91" y="2509739"/>
            <a:ext cx="8658225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74936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5 </a:t>
            </a:r>
          </a:p>
          <a:p>
            <a:pPr algn="ctr"/>
            <a:r>
              <a:rPr lang="pl-PL" sz="2400" b="1" dirty="0" smtClean="0"/>
              <a:t>Transport</a:t>
            </a:r>
          </a:p>
          <a:p>
            <a:pPr algn="ctr"/>
            <a:r>
              <a:rPr lang="pl-PL" sz="2400" b="1" dirty="0" smtClean="0"/>
              <a:t>– problemy we wdrażaniu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325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sz="7400" dirty="0" smtClean="0"/>
              <a:t>nieprzygotowanie </a:t>
            </a:r>
            <a:r>
              <a:rPr lang="pl-PL" sz="7400" dirty="0"/>
              <a:t>projektów do realizacji przez </a:t>
            </a:r>
            <a:r>
              <a:rPr lang="pl-PL" sz="7400" dirty="0" smtClean="0"/>
              <a:t>wnioskodawców -  opóźnianie przygotowania </a:t>
            </a:r>
            <a:r>
              <a:rPr lang="pl-PL" sz="7400" dirty="0"/>
              <a:t>dokumentacji </a:t>
            </a:r>
            <a:r>
              <a:rPr lang="pl-PL" sz="7400" dirty="0" smtClean="0"/>
              <a:t>aplikacyjnej ze </a:t>
            </a:r>
            <a:r>
              <a:rPr lang="pl-PL" sz="7400" dirty="0"/>
              <a:t>względu na problemy związane z przygotowaniem ocen oddziaływania na środowisko oraz zasadami uwzględniania wymogów Ramowej Dyrektywy Wodnej i założeń do zmian </a:t>
            </a:r>
            <a:r>
              <a:rPr lang="pl-PL" sz="7400" dirty="0" smtClean="0"/>
              <a:t>klimatycznych, dotyczy to przede wszystkim PKP PLK </a:t>
            </a:r>
          </a:p>
          <a:p>
            <a:r>
              <a:rPr lang="pl-PL" sz="7400" dirty="0" smtClean="0"/>
              <a:t>długi okres wdrażania projektów kolejowych (PKP PLK)</a:t>
            </a:r>
          </a:p>
          <a:p>
            <a:pPr marL="0" indent="0">
              <a:buNone/>
            </a:pPr>
            <a:endParaRPr lang="pl-PL" sz="7400" dirty="0" smtClean="0"/>
          </a:p>
          <a:p>
            <a:pPr marL="0" indent="0">
              <a:buNone/>
            </a:pPr>
            <a:r>
              <a:rPr lang="pl-PL" sz="7400" dirty="0" smtClean="0"/>
              <a:t>Opóźnienia </a:t>
            </a:r>
            <a:r>
              <a:rPr lang="pl-PL" sz="7400" dirty="0"/>
              <a:t>te stwarzają realne zagrożenia dla realizacji projektów i mają wpływ na realizację Ram wykonania. </a:t>
            </a:r>
            <a:endParaRPr lang="pl-PL" sz="7400" dirty="0" smtClean="0"/>
          </a:p>
          <a:p>
            <a:pPr marL="0" indent="0">
              <a:buNone/>
            </a:pPr>
            <a:endParaRPr lang="pl-PL" sz="7400" dirty="0" smtClean="0"/>
          </a:p>
          <a:p>
            <a:pPr marL="0" indent="0">
              <a:buNone/>
            </a:pPr>
            <a:r>
              <a:rPr lang="pl-PL" sz="7400" dirty="0" smtClean="0"/>
              <a:t>IZ </a:t>
            </a:r>
            <a:r>
              <a:rPr lang="pl-PL" sz="7400" dirty="0"/>
              <a:t>wystąpi do KE o zmianę wartości </a:t>
            </a:r>
            <a:r>
              <a:rPr lang="pl-PL" sz="7400" dirty="0" smtClean="0"/>
              <a:t>wskaźników w zakresie dróg.</a:t>
            </a:r>
          </a:p>
        </p:txBody>
      </p:sp>
    </p:spTree>
    <p:extLst>
      <p:ext uri="{BB962C8B-B14F-4D97-AF65-F5344CB8AC3E}">
        <p14:creationId xmlns:p14="http://schemas.microsoft.com/office/powerpoint/2010/main" val="16654826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6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Infrastruktura </a:t>
            </a:r>
            <a:r>
              <a:rPr lang="pl-PL" sz="2400" b="1" dirty="0"/>
              <a:t>spójności </a:t>
            </a:r>
            <a:r>
              <a:rPr lang="pl-PL" sz="2400" b="1" dirty="0" smtClean="0"/>
              <a:t>społecznej</a:t>
            </a:r>
          </a:p>
          <a:p>
            <a:pPr algn="ctr"/>
            <a:r>
              <a:rPr lang="pl-PL" sz="2400" b="1" dirty="0" smtClean="0"/>
              <a:t>- stan zaawansowania </a:t>
            </a:r>
            <a:r>
              <a:rPr lang="pl-PL" sz="2400" b="1" dirty="0"/>
              <a:t>wdrażania od początku Programu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96" y="2492896"/>
            <a:ext cx="8785615" cy="3439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5787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6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Infrastruktura </a:t>
            </a:r>
            <a:r>
              <a:rPr lang="pl-PL" sz="2400" b="1" dirty="0"/>
              <a:t>spójności </a:t>
            </a:r>
            <a:r>
              <a:rPr lang="pl-PL" sz="2400" b="1" dirty="0" smtClean="0"/>
              <a:t>społecznej</a:t>
            </a:r>
          </a:p>
          <a:p>
            <a:pPr algn="ctr"/>
            <a:r>
              <a:rPr lang="pl-PL" sz="2400" b="1" dirty="0" smtClean="0"/>
              <a:t>– realizacja planu 3-letniego</a:t>
            </a:r>
          </a:p>
          <a:p>
            <a:pPr algn="ctr"/>
            <a:r>
              <a:rPr lang="pl-PL" sz="2400" b="1" dirty="0" smtClean="0"/>
              <a:t>(celu wyznaczonego na koniec 2017 roku)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3600" b="1" dirty="0" smtClean="0"/>
              <a:t>Nabory </a:t>
            </a:r>
          </a:p>
          <a:p>
            <a:pPr marL="0" indent="0">
              <a:buNone/>
            </a:pPr>
            <a:r>
              <a:rPr lang="pl-PL" sz="3600" dirty="0" smtClean="0"/>
              <a:t>Wartość </a:t>
            </a:r>
            <a:r>
              <a:rPr lang="pl-PL" sz="3600" dirty="0"/>
              <a:t>ogłoszonych naborów od stycznia do końca maja br. stanowi </a:t>
            </a:r>
            <a:r>
              <a:rPr lang="pl-PL" sz="3600" b="1" dirty="0" smtClean="0"/>
              <a:t>226,44%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Umowy o dofinansowanie </a:t>
            </a:r>
          </a:p>
          <a:p>
            <a:pPr marL="0" indent="0">
              <a:buNone/>
            </a:pPr>
            <a:r>
              <a:rPr lang="pl-PL" sz="3600" dirty="0"/>
              <a:t>Kontraktacja w okresie styczeń-maj 2017 r. wynosi </a:t>
            </a:r>
            <a:r>
              <a:rPr lang="pl-PL" sz="3600" b="1" dirty="0" smtClean="0"/>
              <a:t>18,06%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 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Wnioski o płatność</a:t>
            </a:r>
          </a:p>
          <a:p>
            <a:pPr marL="0" indent="0">
              <a:buNone/>
            </a:pPr>
            <a:r>
              <a:rPr lang="pl-PL" sz="3600" dirty="0"/>
              <a:t>Wartość środków UE w zatwierdzonych wnioskach o płatność beneficjentów  od stycznia do </a:t>
            </a:r>
            <a:r>
              <a:rPr lang="pl-PL" sz="3600" dirty="0" smtClean="0"/>
              <a:t>maja </a:t>
            </a:r>
            <a:r>
              <a:rPr lang="pl-PL" sz="3600" dirty="0"/>
              <a:t>br. stanowi </a:t>
            </a:r>
            <a:r>
              <a:rPr lang="pl-PL" sz="3600" b="1" dirty="0"/>
              <a:t>0</a:t>
            </a:r>
            <a:r>
              <a:rPr lang="pl-PL" sz="3600" b="1" dirty="0" smtClean="0"/>
              <a:t>%</a:t>
            </a:r>
            <a:r>
              <a:rPr lang="pl-PL" sz="3600" dirty="0" smtClean="0"/>
              <a:t> </a:t>
            </a:r>
            <a:r>
              <a:rPr lang="pl-PL" sz="3600" dirty="0"/>
              <a:t>założonego celu na </a:t>
            </a:r>
            <a:r>
              <a:rPr lang="pl-PL" sz="3600" dirty="0" smtClean="0"/>
              <a:t>2017 rok</a:t>
            </a:r>
          </a:p>
          <a:p>
            <a:pPr marL="0" indent="0">
              <a:buNone/>
            </a:pPr>
            <a:endParaRPr lang="pl-PL" sz="1700" dirty="0"/>
          </a:p>
          <a:p>
            <a:r>
              <a:rPr lang="pl-PL" sz="3600" b="1" dirty="0"/>
              <a:t>Certyfikacja</a:t>
            </a:r>
          </a:p>
          <a:p>
            <a:pPr marL="0" indent="0">
              <a:buNone/>
            </a:pPr>
            <a:r>
              <a:rPr lang="pl-PL" sz="3600" dirty="0"/>
              <a:t>Certyfikacja środków do KE w okresie styczeń-maj 2017 r. wynosi </a:t>
            </a:r>
            <a:r>
              <a:rPr lang="pl-PL" sz="3600" b="1" dirty="0"/>
              <a:t>0</a:t>
            </a:r>
            <a:r>
              <a:rPr lang="pl-PL" sz="3600" b="1" dirty="0" smtClean="0"/>
              <a:t>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</a:t>
            </a:r>
          </a:p>
        </p:txBody>
      </p:sp>
    </p:spTree>
    <p:extLst>
      <p:ext uri="{BB962C8B-B14F-4D97-AF65-F5344CB8AC3E}">
        <p14:creationId xmlns:p14="http://schemas.microsoft.com/office/powerpoint/2010/main" val="40583292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8058" y="83671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6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Infrastruktura </a:t>
            </a:r>
            <a:r>
              <a:rPr lang="pl-PL" sz="2400" b="1" dirty="0"/>
              <a:t>spójności </a:t>
            </a:r>
            <a:r>
              <a:rPr lang="pl-PL" sz="2400" b="1" dirty="0" smtClean="0"/>
              <a:t>społecznej</a:t>
            </a:r>
          </a:p>
          <a:p>
            <a:pPr algn="ctr"/>
            <a:r>
              <a:rPr lang="pl-PL" sz="2400" b="1" dirty="0" smtClean="0"/>
              <a:t>– realizacja planu naprawczego ZIT WrOF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623868"/>
              </p:ext>
            </p:extLst>
          </p:nvPr>
        </p:nvGraphicFramePr>
        <p:xfrm>
          <a:off x="296113" y="2351557"/>
          <a:ext cx="8429683" cy="2128762"/>
        </p:xfrm>
        <a:graphic>
          <a:graphicData uri="http://schemas.openxmlformats.org/drawingml/2006/table">
            <a:tbl>
              <a:tblPr/>
              <a:tblGrid>
                <a:gridCol w="2036961"/>
                <a:gridCol w="935208"/>
                <a:gridCol w="935208"/>
                <a:gridCol w="948018"/>
                <a:gridCol w="948018"/>
                <a:gridCol w="935208"/>
                <a:gridCol w="858341"/>
                <a:gridCol w="832721"/>
              </a:tblGrid>
              <a:tr h="4142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WrOF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zaangażowanej 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4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001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6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Infrastruktura spójności społecznej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104 400 000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149,77%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71311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6.1.2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7 500 000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31 320 000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166,15%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6.3.2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17 500 000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73 080 000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68,54%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139,75%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79512" y="4549676"/>
            <a:ext cx="87129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ogłoszonych </a:t>
            </a:r>
            <a:r>
              <a:rPr lang="pl-PL" b="1" dirty="0" smtClean="0"/>
              <a:t>naborów </a:t>
            </a:r>
            <a:r>
              <a:rPr lang="pl-PL" dirty="0" smtClean="0"/>
              <a:t>(w trybie konkursowym) od stycznia do końca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</a:t>
            </a:r>
            <a:r>
              <a:rPr lang="pl-PL" dirty="0"/>
              <a:t>. Planowany </a:t>
            </a:r>
            <a:r>
              <a:rPr lang="pl-PL" dirty="0" smtClean="0"/>
              <a:t>jest nabór </a:t>
            </a:r>
            <a:r>
              <a:rPr lang="pl-PL" dirty="0"/>
              <a:t>6.3 typ B  dot. części wspólnych wielorodzinnych budynków </a:t>
            </a:r>
            <a:r>
              <a:rPr lang="pl-PL" dirty="0" smtClean="0"/>
              <a:t>(X.2017</a:t>
            </a:r>
            <a:r>
              <a:rPr lang="pl-PL" dirty="0"/>
              <a:t>)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19,58%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końca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koniec 2017 roku.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66737" y="2037041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1566039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90872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6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Infrastruktura </a:t>
            </a:r>
            <a:r>
              <a:rPr lang="pl-PL" sz="2400" b="1" dirty="0"/>
              <a:t>spójności </a:t>
            </a:r>
            <a:r>
              <a:rPr lang="pl-PL" sz="2400" b="1" dirty="0" smtClean="0"/>
              <a:t>społecznej</a:t>
            </a:r>
          </a:p>
          <a:p>
            <a:pPr algn="ctr"/>
            <a:r>
              <a:rPr lang="pl-PL" sz="2400" b="1" dirty="0" smtClean="0"/>
              <a:t>– realizacja planu naprawczego ZIT AJ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37800"/>
              </p:ext>
            </p:extLst>
          </p:nvPr>
        </p:nvGraphicFramePr>
        <p:xfrm>
          <a:off x="321438" y="2406373"/>
          <a:ext cx="8429686" cy="2064432"/>
        </p:xfrm>
        <a:graphic>
          <a:graphicData uri="http://schemas.openxmlformats.org/drawingml/2006/table">
            <a:tbl>
              <a:tblPr/>
              <a:tblGrid>
                <a:gridCol w="2081875"/>
                <a:gridCol w="932375"/>
                <a:gridCol w="932375"/>
                <a:gridCol w="932375"/>
                <a:gridCol w="932375"/>
                <a:gridCol w="975238"/>
                <a:gridCol w="812877"/>
                <a:gridCol w="830196"/>
              </a:tblGrid>
              <a:tr h="34992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4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0261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Oś priorytetowa 6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Infrastruktura spójności społecznej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12 500 000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52 200 000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253,82%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6889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6.1.3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10 440 000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303,99%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29,91%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29,91%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Poddziałanie 6.3.3</a:t>
                      </a:r>
                      <a:endParaRPr lang="pl-PL" sz="9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41 760 000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241,45%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85720" y="4714884"/>
            <a:ext cx="8678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okresie styczeń-maj 2017 r. nie ogłoszono </a:t>
            </a:r>
            <a:r>
              <a:rPr lang="pl-PL" b="1" dirty="0" smtClean="0"/>
              <a:t>naborów</a:t>
            </a:r>
            <a:r>
              <a:rPr lang="pl-PL" dirty="0" smtClean="0"/>
              <a:t> w ramach OP6, zgodnie z planem naprawczym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100,1%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66737" y="2037041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19752024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60782" y="90872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6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Infrastruktura </a:t>
            </a:r>
            <a:r>
              <a:rPr lang="pl-PL" sz="2400" b="1" dirty="0"/>
              <a:t>spójności </a:t>
            </a:r>
            <a:r>
              <a:rPr lang="pl-PL" sz="2400" b="1" dirty="0" smtClean="0"/>
              <a:t>społecznej</a:t>
            </a:r>
          </a:p>
          <a:p>
            <a:pPr algn="ctr"/>
            <a:r>
              <a:rPr lang="pl-PL" sz="2400" b="1" dirty="0" smtClean="0"/>
              <a:t>– realizacja planu naprawczego ZIT AW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29068"/>
              </p:ext>
            </p:extLst>
          </p:nvPr>
        </p:nvGraphicFramePr>
        <p:xfrm>
          <a:off x="214281" y="2398993"/>
          <a:ext cx="8572561" cy="1965270"/>
        </p:xfrm>
        <a:graphic>
          <a:graphicData uri="http://schemas.openxmlformats.org/drawingml/2006/table">
            <a:tbl>
              <a:tblPr/>
              <a:tblGrid>
                <a:gridCol w="2078195"/>
                <a:gridCol w="987144"/>
                <a:gridCol w="948178"/>
                <a:gridCol w="948178"/>
                <a:gridCol w="948178"/>
                <a:gridCol w="948178"/>
                <a:gridCol w="870244"/>
                <a:gridCol w="844266"/>
              </a:tblGrid>
              <a:tr h="3221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000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934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6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Infrastruktura spójności społecznej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22 500 000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93 960 000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143,53%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713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6.1.4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6 250 000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26 100 000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6.3.4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16 250 000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67 860 000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157,17%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47361" y="4437112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ogłoszonych </a:t>
            </a:r>
            <a:r>
              <a:rPr lang="pl-PL" b="1" dirty="0" smtClean="0"/>
              <a:t>naborów </a:t>
            </a:r>
            <a:r>
              <a:rPr lang="pl-PL" dirty="0" smtClean="0"/>
              <a:t>(w trybie konkursowym) od stycznia do końca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</a:t>
            </a:r>
            <a:r>
              <a:rPr lang="pl-PL" dirty="0"/>
              <a:t>. Planowany </a:t>
            </a:r>
            <a:r>
              <a:rPr lang="pl-PL" dirty="0" smtClean="0"/>
              <a:t>jest nabór </a:t>
            </a:r>
            <a:r>
              <a:rPr lang="pl-PL" dirty="0"/>
              <a:t>6.1 typ B-dot. infrastruktury DPS </a:t>
            </a:r>
            <a:r>
              <a:rPr lang="pl-PL" dirty="0" smtClean="0"/>
              <a:t>(VII.2017) oraz  </a:t>
            </a:r>
            <a:r>
              <a:rPr lang="pl-PL" dirty="0"/>
              <a:t>6.1 typ A  dot. infrastruktury społecznej powiązanej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 z </a:t>
            </a:r>
            <a:r>
              <a:rPr lang="pl-PL" dirty="0"/>
              <a:t>procesem integracji </a:t>
            </a:r>
            <a:r>
              <a:rPr lang="pl-PL" dirty="0" smtClean="0"/>
              <a:t>(XII.2017</a:t>
            </a:r>
            <a:r>
              <a:rPr lang="pl-PL" dirty="0"/>
              <a:t>).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46,58%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66737" y="2037041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15021844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23527" y="1124744"/>
            <a:ext cx="8577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6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Infrastruktura </a:t>
            </a:r>
            <a:r>
              <a:rPr lang="pl-PL" sz="2400" b="1" dirty="0"/>
              <a:t>spójności </a:t>
            </a:r>
            <a:r>
              <a:rPr lang="pl-PL" sz="2400" b="1" dirty="0" smtClean="0"/>
              <a:t>społecznej</a:t>
            </a:r>
          </a:p>
          <a:p>
            <a:pPr algn="ctr"/>
            <a:r>
              <a:rPr lang="pl-PL" sz="2400" b="1" dirty="0" smtClean="0"/>
              <a:t>– realizacja wskaźników Ram wykonania od początku Programu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2636912"/>
            <a:ext cx="865822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934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6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Infrastruktura </a:t>
            </a:r>
            <a:r>
              <a:rPr lang="pl-PL" sz="2400" b="1" dirty="0"/>
              <a:t>spójności </a:t>
            </a:r>
            <a:r>
              <a:rPr lang="pl-PL" sz="2400" b="1" dirty="0" smtClean="0"/>
              <a:t>społecznej</a:t>
            </a:r>
          </a:p>
          <a:p>
            <a:pPr algn="ctr"/>
            <a:r>
              <a:rPr lang="pl-PL" sz="2400" b="1" dirty="0" smtClean="0"/>
              <a:t>– problemy we wdrażaniu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sz="6400" dirty="0"/>
              <a:t>p</a:t>
            </a:r>
            <a:r>
              <a:rPr lang="pl-PL" sz="6400" dirty="0" smtClean="0"/>
              <a:t>óźna </a:t>
            </a:r>
            <a:r>
              <a:rPr lang="pl-PL" sz="6400" dirty="0"/>
              <a:t>aktualizacja Wytycznych horyzontalnych w zakresie realizacji przedsięwzięć w obszarze włączenia społecznego i zwalczania ubóstwa z wykorzystaniem środków EFS i EFRR (24.10.2016 r.), miała wpływ na zmianę terminów ogłaszania naborów w zakresie infrastruktury społecznej (</a:t>
            </a:r>
            <a:r>
              <a:rPr lang="pl-PL" sz="6400" dirty="0" smtClean="0"/>
              <a:t>Działanie 6.1),</a:t>
            </a:r>
            <a:endParaRPr lang="pl-PL" sz="6400" dirty="0"/>
          </a:p>
          <a:p>
            <a:r>
              <a:rPr lang="pl-PL" sz="6400" dirty="0"/>
              <a:t>p</a:t>
            </a:r>
            <a:r>
              <a:rPr lang="pl-PL" sz="6400" dirty="0" smtClean="0"/>
              <a:t>óźne </a:t>
            </a:r>
            <a:r>
              <a:rPr lang="pl-PL" sz="6400" dirty="0"/>
              <a:t>przygotowanie Wytycznych horyzontalnych dotyczących rewitalizacji (3.07.2015 r.) i </a:t>
            </a:r>
            <a:r>
              <a:rPr lang="pl-PL" sz="6400" dirty="0" smtClean="0"/>
              <a:t>Ustawy </a:t>
            </a:r>
            <a:r>
              <a:rPr lang="pl-PL" sz="6400" dirty="0"/>
              <a:t>o rewitalizacji (9.10.2015 r.) mającej wpływ na przygotowanie Lokalnych Programów Rewitalizacji, opóźniło przygotowanie </a:t>
            </a:r>
            <a:r>
              <a:rPr lang="pl-PL" sz="6400" dirty="0" smtClean="0"/>
              <a:t>LPR </a:t>
            </a:r>
            <a:r>
              <a:rPr lang="pl-PL" sz="6400" dirty="0"/>
              <a:t>przez wnioskodawców (Działanie </a:t>
            </a:r>
            <a:r>
              <a:rPr lang="pl-PL" sz="6400" dirty="0" smtClean="0"/>
              <a:t>6.3), dodatkowo same procedury </a:t>
            </a:r>
            <a:r>
              <a:rPr lang="pl-PL" sz="6400" dirty="0"/>
              <a:t>przygotowania LPR są </a:t>
            </a:r>
            <a:r>
              <a:rPr lang="pl-PL" sz="6400" dirty="0" smtClean="0"/>
              <a:t>długotrwałe,</a:t>
            </a:r>
          </a:p>
          <a:p>
            <a:r>
              <a:rPr lang="pl-PL" sz="6400" dirty="0" smtClean="0"/>
              <a:t>opóźnienia </a:t>
            </a:r>
            <a:r>
              <a:rPr lang="pl-PL" sz="6400" dirty="0"/>
              <a:t>w przygotowaniu Map Potrzeb </a:t>
            </a:r>
            <a:r>
              <a:rPr lang="pl-PL" sz="6400" dirty="0" smtClean="0"/>
              <a:t>Zdrowotnych</a:t>
            </a:r>
            <a:r>
              <a:rPr lang="pl-PL" sz="6400" dirty="0"/>
              <a:t> </a:t>
            </a:r>
            <a:r>
              <a:rPr lang="pl-PL" sz="6400" dirty="0" smtClean="0"/>
              <a:t>opóźniło ogłoszenie naboru </a:t>
            </a:r>
            <a:r>
              <a:rPr lang="pl-PL" sz="6400" dirty="0"/>
              <a:t>w zakresie inwestycji skierowanych do podmiotów prowadzących działalność leczniczą w zakresie chorób nowotworowych (Działanie 6.2</a:t>
            </a:r>
            <a:r>
              <a:rPr lang="pl-PL" sz="6400" dirty="0" smtClean="0"/>
              <a:t>), dodatkowo problem stanowił wymóg </a:t>
            </a:r>
            <a:r>
              <a:rPr lang="pl-PL" sz="6400" dirty="0"/>
              <a:t>uzyskania przez wnioskodawcę pozytywnej opinii o celowości realizacji </a:t>
            </a:r>
            <a:r>
              <a:rPr lang="pl-PL" sz="6400" dirty="0" smtClean="0"/>
              <a:t>inwestycji (procedura jest długotrwała) – IZ wydłużyła </a:t>
            </a:r>
            <a:r>
              <a:rPr lang="pl-PL" sz="6400" dirty="0"/>
              <a:t>termin złożenia opinii do dn. 16.01.2017 r. Termin składania wniosków o dofinansowanie w konkursie określono na 29.11.2016 r</a:t>
            </a:r>
            <a:r>
              <a:rPr lang="pl-PL" sz="6400" dirty="0" smtClean="0"/>
              <a:t>.</a:t>
            </a:r>
          </a:p>
          <a:p>
            <a:r>
              <a:rPr lang="pl-PL" sz="6400" dirty="0" smtClean="0"/>
              <a:t>nabór </a:t>
            </a:r>
            <a:r>
              <a:rPr lang="pl-PL" sz="6400" dirty="0"/>
              <a:t>na wsparcie mieszkalnictwa chronionego i wspomaganego oraz </a:t>
            </a:r>
            <a:r>
              <a:rPr lang="pl-PL" sz="6400" dirty="0" smtClean="0"/>
              <a:t>socjalnego cieszył </a:t>
            </a:r>
            <a:r>
              <a:rPr lang="pl-PL" sz="6400" dirty="0"/>
              <a:t>się niewielkim zainteresowaniem Wnioskodawców, w konkursie dedykowanym dla ZIT AJ nie wpłynął żaden wniosek o dofinansowanie</a:t>
            </a:r>
            <a:r>
              <a:rPr lang="pl-PL" sz="6400" dirty="0" smtClean="0"/>
              <a:t>. Ze </a:t>
            </a:r>
            <a:r>
              <a:rPr lang="pl-PL" sz="6400" dirty="0"/>
              <a:t>względu na niewykorzystanie alokacji planuje się powtórzenie naboru dla ZIT AJ</a:t>
            </a:r>
          </a:p>
          <a:p>
            <a:pPr marL="0" indent="0">
              <a:buNone/>
            </a:pPr>
            <a:r>
              <a:rPr lang="pl-PL" sz="6400" dirty="0" smtClean="0"/>
              <a:t>- problemy te mogą mieć wpływ na </a:t>
            </a:r>
            <a:r>
              <a:rPr lang="pl-PL" sz="6400" dirty="0"/>
              <a:t>poziom realizacji wskaźnika finansowego Ram </a:t>
            </a:r>
            <a:r>
              <a:rPr lang="pl-PL" sz="6400" dirty="0" smtClean="0"/>
              <a:t>wykonania</a:t>
            </a:r>
          </a:p>
          <a:p>
            <a:r>
              <a:rPr lang="pl-PL" sz="6400" dirty="0" smtClean="0"/>
              <a:t>IZ planuje wprowadzenie dodatkowego KEW-u w Działaniu 6.3</a:t>
            </a:r>
          </a:p>
        </p:txBody>
      </p:sp>
    </p:spTree>
    <p:extLst>
      <p:ext uri="{BB962C8B-B14F-4D97-AF65-F5344CB8AC3E}">
        <p14:creationId xmlns:p14="http://schemas.microsoft.com/office/powerpoint/2010/main" val="140742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588079"/>
            <a:ext cx="8784976" cy="508128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pl-PL" sz="2000" dirty="0"/>
          </a:p>
          <a:p>
            <a:pPr algn="just"/>
            <a:endParaRPr lang="pl-PL" sz="2000" dirty="0" smtClean="0"/>
          </a:p>
          <a:p>
            <a:pPr lvl="0" algn="just"/>
            <a:r>
              <a:rPr lang="pl-PL" sz="3300" b="1" dirty="0">
                <a:solidFill>
                  <a:prstClr val="black"/>
                </a:solidFill>
              </a:rPr>
              <a:t>Nabory</a:t>
            </a:r>
          </a:p>
          <a:p>
            <a:pPr marL="0" lvl="0" indent="0" algn="just">
              <a:buNone/>
            </a:pPr>
            <a:r>
              <a:rPr lang="pl-PL" sz="3300" b="1" dirty="0">
                <a:solidFill>
                  <a:prstClr val="black"/>
                </a:solidFill>
              </a:rPr>
              <a:t> </a:t>
            </a:r>
            <a:r>
              <a:rPr lang="pl-PL" sz="3300" dirty="0">
                <a:solidFill>
                  <a:prstClr val="black"/>
                </a:solidFill>
              </a:rPr>
              <a:t>Zgodnie z Planem naprawczym ZIT </a:t>
            </a:r>
            <a:r>
              <a:rPr lang="pl-PL" sz="3300" dirty="0" smtClean="0">
                <a:solidFill>
                  <a:prstClr val="black"/>
                </a:solidFill>
              </a:rPr>
              <a:t>AJ </a:t>
            </a:r>
            <a:r>
              <a:rPr lang="pl-PL" sz="3300" dirty="0">
                <a:solidFill>
                  <a:prstClr val="black"/>
                </a:solidFill>
              </a:rPr>
              <a:t>wartość naborów ogłoszonych (tryb konkursowy) </a:t>
            </a:r>
            <a:endParaRPr lang="pl-PL" sz="33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pl-PL" sz="3300" dirty="0">
                <a:solidFill>
                  <a:prstClr val="black"/>
                </a:solidFill>
              </a:rPr>
              <a:t> </a:t>
            </a:r>
            <a:r>
              <a:rPr lang="pl-PL" sz="3300" dirty="0" smtClean="0">
                <a:solidFill>
                  <a:prstClr val="black"/>
                </a:solidFill>
              </a:rPr>
              <a:t>w  2017 </a:t>
            </a:r>
            <a:r>
              <a:rPr lang="pl-PL" sz="3300" dirty="0">
                <a:solidFill>
                  <a:prstClr val="black"/>
                </a:solidFill>
              </a:rPr>
              <a:t>r. powinna </a:t>
            </a:r>
            <a:r>
              <a:rPr lang="pl-PL" sz="3300" dirty="0"/>
              <a:t>wynieść  </a:t>
            </a:r>
            <a:r>
              <a:rPr lang="pl-PL" sz="3300" dirty="0" smtClean="0"/>
              <a:t>45 390 000 zł </a:t>
            </a:r>
            <a:endParaRPr lang="pl-PL" sz="3300" dirty="0"/>
          </a:p>
          <a:p>
            <a:pPr lvl="0" algn="just">
              <a:buFontTx/>
              <a:buChar char="-"/>
            </a:pPr>
            <a:r>
              <a:rPr lang="pl-PL" sz="3300" dirty="0">
                <a:solidFill>
                  <a:prstClr val="black"/>
                </a:solidFill>
              </a:rPr>
              <a:t>w okresie styczeń-maj 2017 roku ogłoszono </a:t>
            </a:r>
            <a:r>
              <a:rPr lang="pl-PL" sz="3300" dirty="0" smtClean="0"/>
              <a:t>5 naborów </a:t>
            </a:r>
            <a:r>
              <a:rPr lang="pl-PL" sz="3300" dirty="0">
                <a:solidFill>
                  <a:prstClr val="black"/>
                </a:solidFill>
              </a:rPr>
              <a:t>(tryb konkursowy) o wartości  </a:t>
            </a:r>
          </a:p>
          <a:p>
            <a:pPr marL="0" lvl="0" indent="0" algn="just">
              <a:buNone/>
            </a:pPr>
            <a:r>
              <a:rPr lang="pl-PL" sz="3300" dirty="0"/>
              <a:t>      </a:t>
            </a:r>
            <a:r>
              <a:rPr lang="pl-PL" sz="3300" dirty="0" smtClean="0"/>
              <a:t>23 677 626 zł</a:t>
            </a:r>
            <a:r>
              <a:rPr lang="pl-PL" sz="3300" dirty="0"/>
              <a:t>, co stanowi </a:t>
            </a:r>
            <a:r>
              <a:rPr lang="pl-PL" sz="3300" b="1" dirty="0" smtClean="0"/>
              <a:t>52,16%</a:t>
            </a:r>
            <a:r>
              <a:rPr lang="pl-PL" sz="3300" dirty="0" smtClean="0"/>
              <a:t> </a:t>
            </a:r>
            <a:r>
              <a:rPr lang="pl-PL" sz="3300" dirty="0"/>
              <a:t>z</a:t>
            </a:r>
            <a:r>
              <a:rPr lang="pl-PL" sz="3300" dirty="0">
                <a:solidFill>
                  <a:prstClr val="black"/>
                </a:solidFill>
              </a:rPr>
              <a:t>ałożonego celu na 2017 rok</a:t>
            </a:r>
          </a:p>
          <a:p>
            <a:pPr lvl="0" algn="just"/>
            <a:endParaRPr lang="pl-PL" sz="3300" b="1" dirty="0">
              <a:solidFill>
                <a:srgbClr val="FF0000"/>
              </a:solidFill>
            </a:endParaRPr>
          </a:p>
          <a:p>
            <a:pPr lvl="0" algn="just"/>
            <a:r>
              <a:rPr lang="pl-PL" sz="3300" b="1" dirty="0">
                <a:solidFill>
                  <a:prstClr val="black"/>
                </a:solidFill>
              </a:rPr>
              <a:t>  Umowy o dofinansowanie </a:t>
            </a:r>
          </a:p>
          <a:p>
            <a:pPr marL="0" lvl="0" indent="0" algn="just">
              <a:buNone/>
            </a:pPr>
            <a:r>
              <a:rPr lang="pl-PL" sz="3300" dirty="0">
                <a:solidFill>
                  <a:prstClr val="black"/>
                </a:solidFill>
              </a:rPr>
              <a:t>Zgodnie z Planem naprawczym ZIT </a:t>
            </a:r>
            <a:r>
              <a:rPr lang="pl-PL" sz="3300" dirty="0" smtClean="0">
                <a:solidFill>
                  <a:prstClr val="black"/>
                </a:solidFill>
              </a:rPr>
              <a:t>AJ </a:t>
            </a:r>
            <a:r>
              <a:rPr lang="pl-PL" sz="3300" dirty="0">
                <a:solidFill>
                  <a:prstClr val="black"/>
                </a:solidFill>
              </a:rPr>
              <a:t>wartość podpisanych umów (projekty konkursowe </a:t>
            </a:r>
            <a:endParaRPr lang="pl-PL" sz="33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pl-PL" sz="3300" dirty="0" smtClean="0">
                <a:solidFill>
                  <a:prstClr val="black"/>
                </a:solidFill>
              </a:rPr>
              <a:t>i </a:t>
            </a:r>
            <a:r>
              <a:rPr lang="pl-PL" sz="3300" dirty="0">
                <a:solidFill>
                  <a:prstClr val="black"/>
                </a:solidFill>
              </a:rPr>
              <a:t>pozakonkursowe) w 2017 roku powinna wynieść  </a:t>
            </a:r>
            <a:r>
              <a:rPr lang="pl-PL" sz="3300" dirty="0" smtClean="0"/>
              <a:t>245 930 000 </a:t>
            </a:r>
            <a:r>
              <a:rPr lang="pl-PL" sz="3300" dirty="0" smtClean="0">
                <a:solidFill>
                  <a:prstClr val="black"/>
                </a:solidFill>
              </a:rPr>
              <a:t>zł</a:t>
            </a:r>
            <a:endParaRPr lang="pl-PL" sz="3300" dirty="0">
              <a:solidFill>
                <a:prstClr val="black"/>
              </a:solidFill>
            </a:endParaRPr>
          </a:p>
          <a:p>
            <a:pPr lvl="0" algn="just">
              <a:buFontTx/>
              <a:buChar char="-"/>
            </a:pPr>
            <a:r>
              <a:rPr lang="pl-PL" sz="3300" dirty="0" smtClean="0">
                <a:solidFill>
                  <a:prstClr val="black"/>
                </a:solidFill>
              </a:rPr>
              <a:t>w </a:t>
            </a:r>
            <a:r>
              <a:rPr lang="pl-PL" sz="3300" dirty="0">
                <a:solidFill>
                  <a:prstClr val="black"/>
                </a:solidFill>
              </a:rPr>
              <a:t>okresie styczeń-maj 2017 roku podpisano </a:t>
            </a:r>
            <a:r>
              <a:rPr lang="pl-PL" sz="3300" dirty="0" smtClean="0"/>
              <a:t>32 umowy </a:t>
            </a:r>
            <a:r>
              <a:rPr lang="pl-PL" sz="3300" dirty="0">
                <a:solidFill>
                  <a:prstClr val="black"/>
                </a:solidFill>
              </a:rPr>
              <a:t>o wartości dofinansowania </a:t>
            </a:r>
            <a:endParaRPr lang="pl-PL" sz="33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pl-PL" sz="3300" dirty="0">
                <a:solidFill>
                  <a:prstClr val="black"/>
                </a:solidFill>
              </a:rPr>
              <a:t> </a:t>
            </a:r>
            <a:r>
              <a:rPr lang="pl-PL" sz="3300" dirty="0" smtClean="0">
                <a:solidFill>
                  <a:prstClr val="black"/>
                </a:solidFill>
              </a:rPr>
              <a:t>     ze środków </a:t>
            </a:r>
            <a:r>
              <a:rPr lang="pl-PL" sz="3300" dirty="0"/>
              <a:t>UE </a:t>
            </a:r>
            <a:r>
              <a:rPr lang="pl-PL" sz="3300" dirty="0" smtClean="0"/>
              <a:t>82 340 770,68 zł</a:t>
            </a:r>
            <a:r>
              <a:rPr lang="pl-PL" sz="3300" dirty="0"/>
              <a:t>, tj. </a:t>
            </a:r>
            <a:r>
              <a:rPr lang="pl-PL" sz="3300" b="1" dirty="0" smtClean="0"/>
              <a:t>33,48%</a:t>
            </a:r>
            <a:r>
              <a:rPr lang="pl-PL" sz="3300" dirty="0" smtClean="0"/>
              <a:t> </a:t>
            </a:r>
            <a:r>
              <a:rPr lang="pl-PL" sz="3300" dirty="0">
                <a:solidFill>
                  <a:prstClr val="black"/>
                </a:solidFill>
              </a:rPr>
              <a:t>założonego celu na 2017 rok</a:t>
            </a:r>
          </a:p>
          <a:p>
            <a:pPr lvl="0" algn="just"/>
            <a:endParaRPr lang="pl-PL" sz="3300" b="1" dirty="0">
              <a:solidFill>
                <a:srgbClr val="FF0000"/>
              </a:solidFill>
            </a:endParaRPr>
          </a:p>
          <a:p>
            <a:pPr lvl="0" algn="just"/>
            <a:r>
              <a:rPr lang="pl-PL" sz="3300" b="1" dirty="0">
                <a:solidFill>
                  <a:prstClr val="black"/>
                </a:solidFill>
              </a:rPr>
              <a:t>Wnioski o płatność</a:t>
            </a:r>
          </a:p>
          <a:p>
            <a:pPr marL="0" lvl="0" indent="0" algn="just">
              <a:buNone/>
            </a:pPr>
            <a:r>
              <a:rPr lang="pl-PL" sz="3300" b="1" dirty="0">
                <a:solidFill>
                  <a:prstClr val="black"/>
                </a:solidFill>
              </a:rPr>
              <a:t> </a:t>
            </a:r>
            <a:r>
              <a:rPr lang="pl-PL" sz="3300" dirty="0">
                <a:solidFill>
                  <a:prstClr val="black"/>
                </a:solidFill>
              </a:rPr>
              <a:t>Zgodnie z Planem naprawczym ZIT </a:t>
            </a:r>
            <a:r>
              <a:rPr lang="pl-PL" sz="3300" dirty="0" smtClean="0">
                <a:solidFill>
                  <a:prstClr val="black"/>
                </a:solidFill>
              </a:rPr>
              <a:t>AJ </a:t>
            </a:r>
            <a:r>
              <a:rPr lang="pl-PL" sz="3300" dirty="0">
                <a:solidFill>
                  <a:prstClr val="black"/>
                </a:solidFill>
              </a:rPr>
              <a:t>wartość zatwierdzonych środków UE we wnioskach </a:t>
            </a:r>
            <a:endParaRPr lang="pl-PL" sz="33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pl-PL" sz="3300" dirty="0" smtClean="0">
                <a:solidFill>
                  <a:prstClr val="black"/>
                </a:solidFill>
              </a:rPr>
              <a:t> o </a:t>
            </a:r>
            <a:r>
              <a:rPr lang="pl-PL" sz="3300" dirty="0">
                <a:solidFill>
                  <a:prstClr val="black"/>
                </a:solidFill>
              </a:rPr>
              <a:t>płatność w 2017 roku  powinna </a:t>
            </a:r>
            <a:r>
              <a:rPr lang="pl-PL" sz="3300" dirty="0"/>
              <a:t>wynieść </a:t>
            </a:r>
            <a:r>
              <a:rPr lang="pl-PL" sz="3300" dirty="0" smtClean="0"/>
              <a:t>39 380 000 zł </a:t>
            </a:r>
            <a:endParaRPr lang="pl-PL" sz="3300" dirty="0"/>
          </a:p>
          <a:p>
            <a:pPr lvl="0" algn="just">
              <a:buFontTx/>
              <a:buChar char="-"/>
            </a:pPr>
            <a:r>
              <a:rPr lang="pl-PL" sz="3300" dirty="0" smtClean="0">
                <a:solidFill>
                  <a:prstClr val="black"/>
                </a:solidFill>
              </a:rPr>
              <a:t>w </a:t>
            </a:r>
            <a:r>
              <a:rPr lang="pl-PL" sz="3300" dirty="0">
                <a:solidFill>
                  <a:prstClr val="black"/>
                </a:solidFill>
              </a:rPr>
              <a:t>okresie styczeń – maj 2017 roku wartość środków UE w zatwierdzonych wnioskach </a:t>
            </a:r>
            <a:endParaRPr lang="pl-PL" sz="33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pl-PL" sz="3300" dirty="0">
                <a:solidFill>
                  <a:prstClr val="black"/>
                </a:solidFill>
              </a:rPr>
              <a:t> </a:t>
            </a:r>
            <a:r>
              <a:rPr lang="pl-PL" sz="3300" dirty="0" smtClean="0">
                <a:solidFill>
                  <a:prstClr val="black"/>
                </a:solidFill>
              </a:rPr>
              <a:t>     o </a:t>
            </a:r>
            <a:r>
              <a:rPr lang="pl-PL" sz="3300" dirty="0">
                <a:solidFill>
                  <a:prstClr val="black"/>
                </a:solidFill>
              </a:rPr>
              <a:t>płatność wynosi </a:t>
            </a:r>
            <a:r>
              <a:rPr lang="pl-PL" sz="3300" dirty="0" smtClean="0"/>
              <a:t>621 642 zł</a:t>
            </a:r>
            <a:r>
              <a:rPr lang="pl-PL" sz="3300" dirty="0"/>
              <a:t>, co stanowi </a:t>
            </a:r>
            <a:r>
              <a:rPr lang="pl-PL" sz="3300" b="1" dirty="0" smtClean="0"/>
              <a:t>1,58%</a:t>
            </a:r>
            <a:r>
              <a:rPr lang="pl-PL" sz="3300" dirty="0" smtClean="0"/>
              <a:t> </a:t>
            </a:r>
            <a:r>
              <a:rPr lang="pl-PL" sz="3300" dirty="0">
                <a:solidFill>
                  <a:prstClr val="black"/>
                </a:solidFill>
              </a:rPr>
              <a:t>założonego celu na 2017 rok</a:t>
            </a:r>
          </a:p>
          <a:p>
            <a:pPr algn="just"/>
            <a:endParaRPr lang="pl-PL" sz="20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945940" y="101366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Realizacja Planu naprawczego ZIT </a:t>
            </a:r>
            <a:r>
              <a:rPr lang="pl-PL" sz="2400" b="1" dirty="0" smtClean="0"/>
              <a:t>AJ </a:t>
            </a:r>
            <a:endParaRPr lang="pl-PL" sz="2400" b="1" dirty="0"/>
          </a:p>
          <a:p>
            <a:pPr algn="ctr"/>
            <a:r>
              <a:rPr lang="pl-PL" sz="2400" b="1" dirty="0"/>
              <a:t>wg stanu na dzień 31.05.2017 r.</a:t>
            </a:r>
          </a:p>
        </p:txBody>
      </p:sp>
    </p:spTree>
    <p:extLst>
      <p:ext uri="{BB962C8B-B14F-4D97-AF65-F5344CB8AC3E}">
        <p14:creationId xmlns:p14="http://schemas.microsoft.com/office/powerpoint/2010/main" val="14883075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7 </a:t>
            </a:r>
          </a:p>
          <a:p>
            <a:pPr algn="ctr"/>
            <a:r>
              <a:rPr lang="pl-PL" sz="2400" b="1" dirty="0"/>
              <a:t>Infrastruktura edukacyjna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- stan zaawansowania </a:t>
            </a:r>
            <a:r>
              <a:rPr lang="pl-PL" sz="2400" b="1" dirty="0"/>
              <a:t>wdrażania od początku Programu</a:t>
            </a: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62" y="2492896"/>
            <a:ext cx="867528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13573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7 </a:t>
            </a:r>
          </a:p>
          <a:p>
            <a:pPr algn="ctr"/>
            <a:r>
              <a:rPr lang="pl-PL" sz="2400" b="1" dirty="0"/>
              <a:t>Infrastruktura edukacyjna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– realizacja planu 3-letniego</a:t>
            </a:r>
          </a:p>
          <a:p>
            <a:pPr algn="ctr"/>
            <a:r>
              <a:rPr lang="pl-PL" sz="2400" b="1" dirty="0" smtClean="0"/>
              <a:t>(celu wyznaczonego na koniec 2017 roku)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sz="3600" b="1" dirty="0"/>
              <a:t>Nabory </a:t>
            </a:r>
            <a:endParaRPr lang="pl-PL" sz="3600" b="1" dirty="0" smtClean="0"/>
          </a:p>
          <a:p>
            <a:pPr marL="0" indent="0">
              <a:buNone/>
            </a:pPr>
            <a:r>
              <a:rPr lang="pl-PL" sz="3600" dirty="0" smtClean="0"/>
              <a:t>Nie planowano ogłaszania naborów w 2017 roku. </a:t>
            </a:r>
          </a:p>
          <a:p>
            <a:pPr marL="0" indent="0">
              <a:buNone/>
            </a:pPr>
            <a:endParaRPr lang="pl-PL" sz="1500" dirty="0" smtClean="0"/>
          </a:p>
          <a:p>
            <a:r>
              <a:rPr lang="pl-PL" sz="3600" b="1" dirty="0" smtClean="0"/>
              <a:t>Umowy o dofinansowanie </a:t>
            </a:r>
          </a:p>
          <a:p>
            <a:pPr marL="0" indent="0">
              <a:buNone/>
            </a:pPr>
            <a:r>
              <a:rPr lang="pl-PL" sz="3600" dirty="0" smtClean="0"/>
              <a:t>Kontraktacja </a:t>
            </a:r>
            <a:r>
              <a:rPr lang="pl-PL" sz="3600" dirty="0"/>
              <a:t>w okresie styczeń-maj 2017 r. wynosi </a:t>
            </a:r>
            <a:r>
              <a:rPr lang="pl-PL" sz="3600" b="1" dirty="0" smtClean="0"/>
              <a:t>60,89%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 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Wnioski o płatność</a:t>
            </a:r>
          </a:p>
          <a:p>
            <a:pPr marL="0" indent="0">
              <a:buNone/>
            </a:pPr>
            <a:r>
              <a:rPr lang="pl-PL" sz="3600" dirty="0"/>
              <a:t>Wartość środków UE w zatwierdzonych wnioskach o płatność beneficjentów  od stycznia do </a:t>
            </a:r>
            <a:r>
              <a:rPr lang="pl-PL" sz="3600" dirty="0" smtClean="0"/>
              <a:t>maja </a:t>
            </a:r>
            <a:r>
              <a:rPr lang="pl-PL" sz="3600" dirty="0"/>
              <a:t>br. stanowi </a:t>
            </a:r>
            <a:r>
              <a:rPr lang="pl-PL" sz="3600" b="1" dirty="0" smtClean="0"/>
              <a:t>2,69%</a:t>
            </a:r>
            <a:r>
              <a:rPr lang="pl-PL" sz="3600" dirty="0" smtClean="0"/>
              <a:t> </a:t>
            </a:r>
            <a:r>
              <a:rPr lang="pl-PL" sz="3600" dirty="0"/>
              <a:t>założonego celu na </a:t>
            </a:r>
            <a:r>
              <a:rPr lang="pl-PL" sz="3600" dirty="0" smtClean="0"/>
              <a:t>2017 rok</a:t>
            </a:r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Certyfikacja</a:t>
            </a:r>
          </a:p>
          <a:p>
            <a:pPr marL="0" indent="0">
              <a:buNone/>
            </a:pPr>
            <a:r>
              <a:rPr lang="pl-PL" sz="3600" dirty="0"/>
              <a:t>Certyfikacja środków do KE w okresie styczeń-maj 2017 r. wynosi </a:t>
            </a:r>
            <a:r>
              <a:rPr lang="pl-PL" sz="3600" b="1" dirty="0" smtClean="0"/>
              <a:t>1,65%</a:t>
            </a:r>
            <a:r>
              <a:rPr lang="pl-PL" sz="3600" dirty="0" smtClean="0"/>
              <a:t> </a:t>
            </a:r>
            <a:r>
              <a:rPr lang="pl-PL" sz="3600" dirty="0"/>
              <a:t>założonego celu na </a:t>
            </a:r>
            <a:r>
              <a:rPr lang="pl-PL" sz="3600" dirty="0" smtClean="0"/>
              <a:t>2017 rok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2659776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90872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7 </a:t>
            </a:r>
          </a:p>
          <a:p>
            <a:pPr algn="ctr"/>
            <a:r>
              <a:rPr lang="pl-PL" sz="2400" b="1" dirty="0"/>
              <a:t>Infrastruktura edukacyjna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– realizacja planu naprawczego ZIT WrOF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16527"/>
              </p:ext>
            </p:extLst>
          </p:nvPr>
        </p:nvGraphicFramePr>
        <p:xfrm>
          <a:off x="214282" y="2406373"/>
          <a:ext cx="8643998" cy="1996402"/>
        </p:xfrm>
        <a:graphic>
          <a:graphicData uri="http://schemas.openxmlformats.org/drawingml/2006/table">
            <a:tbl>
              <a:tblPr/>
              <a:tblGrid>
                <a:gridCol w="2088748"/>
                <a:gridCol w="958985"/>
                <a:gridCol w="958985"/>
                <a:gridCol w="972120"/>
                <a:gridCol w="972120"/>
                <a:gridCol w="958985"/>
                <a:gridCol w="948238"/>
                <a:gridCol w="785817"/>
              </a:tblGrid>
              <a:tr h="2818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WrOF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4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97910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7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Infrastruktura edukacyjna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58 464 000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100,34%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105,95%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735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7.1.2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9 293 071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38 807 864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135,97%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7.2.2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4 706 929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19 656 136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109,80%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45,27%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14282" y="4581128"/>
            <a:ext cx="8643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okresie styczeń-maj 2017 r. nie ogłoszono </a:t>
            </a:r>
            <a:r>
              <a:rPr lang="pl-PL" b="1" dirty="0" smtClean="0"/>
              <a:t>naborów</a:t>
            </a:r>
            <a:r>
              <a:rPr lang="pl-PL" dirty="0" smtClean="0"/>
              <a:t> w ramach OP7, zgodnie z planem naprawczym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77,87%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0,45%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66737" y="2037041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17348379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90872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7 </a:t>
            </a:r>
          </a:p>
          <a:p>
            <a:pPr algn="ctr"/>
            <a:r>
              <a:rPr lang="pl-PL" sz="2400" b="1" dirty="0"/>
              <a:t>Infrastruktura edukacyjna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– realizacja planu naprawczego ZIT AJ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099435"/>
              </p:ext>
            </p:extLst>
          </p:nvPr>
        </p:nvGraphicFramePr>
        <p:xfrm>
          <a:off x="266737" y="2406373"/>
          <a:ext cx="8501122" cy="2076334"/>
        </p:xfrm>
        <a:graphic>
          <a:graphicData uri="http://schemas.openxmlformats.org/drawingml/2006/table">
            <a:tbl>
              <a:tblPr/>
              <a:tblGrid>
                <a:gridCol w="2099518"/>
                <a:gridCol w="940276"/>
                <a:gridCol w="940276"/>
                <a:gridCol w="940276"/>
                <a:gridCol w="940276"/>
                <a:gridCol w="997427"/>
                <a:gridCol w="805841"/>
                <a:gridCol w="837232"/>
              </a:tblGrid>
              <a:tr h="3618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wybrane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 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000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14689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7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Infrastruktura edukacyjna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25 056 000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21591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7.1.3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4 401 433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18 380 384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138,36%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93,34%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7.2.3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1 598 567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6 675 616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154,31%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42844" y="4857760"/>
            <a:ext cx="87868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okresie styczeń-maj 2017 r. nie ogłoszono </a:t>
            </a:r>
            <a:r>
              <a:rPr lang="pl-PL" b="1" dirty="0" smtClean="0"/>
              <a:t>naborów</a:t>
            </a:r>
            <a:r>
              <a:rPr lang="pl-PL" dirty="0" smtClean="0"/>
              <a:t> w ramach OP7, zgodnie z planem naprawczym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102,60%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66737" y="2037041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Tabela.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34005551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60782" y="88594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7 </a:t>
            </a:r>
          </a:p>
          <a:p>
            <a:pPr algn="ctr"/>
            <a:r>
              <a:rPr lang="pl-PL" sz="2400" b="1" dirty="0"/>
              <a:t>Infrastruktura edukacyjna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– realizacja planu naprawczego ZIT AW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996299"/>
              </p:ext>
            </p:extLst>
          </p:nvPr>
        </p:nvGraphicFramePr>
        <p:xfrm>
          <a:off x="395536" y="2478381"/>
          <a:ext cx="8215369" cy="2251022"/>
        </p:xfrm>
        <a:graphic>
          <a:graphicData uri="http://schemas.openxmlformats.org/drawingml/2006/table">
            <a:tbl>
              <a:tblPr/>
              <a:tblGrid>
                <a:gridCol w="1991604"/>
                <a:gridCol w="946012"/>
                <a:gridCol w="908670"/>
                <a:gridCol w="908670"/>
                <a:gridCol w="908670"/>
                <a:gridCol w="908670"/>
                <a:gridCol w="833984"/>
                <a:gridCol w="809089"/>
              </a:tblGrid>
              <a:tr h="55202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6988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przewidzianej 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14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23330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7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Infrastruktura edukacyjna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33 408 000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111,64%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104,45%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84,83%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84370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7.1.4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20 880 000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119,22%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123,04%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7.2.4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12 528 000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97182" y="4826675"/>
            <a:ext cx="88113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okresie styczeń-maj 2017 r. nie ogłoszono </a:t>
            </a:r>
            <a:r>
              <a:rPr lang="pl-PL" b="1" dirty="0" smtClean="0"/>
              <a:t>naborów</a:t>
            </a:r>
            <a:r>
              <a:rPr lang="pl-PL" dirty="0" smtClean="0"/>
              <a:t> w ramach OP7, zgodnie z planem naprawczym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114,04%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 </a:t>
            </a:r>
            <a:r>
              <a:rPr lang="pl-PL" b="1" dirty="0" smtClean="0"/>
              <a:t>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0,11%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97183" y="2109049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Tabela</a:t>
            </a:r>
            <a:r>
              <a:rPr lang="pl-PL" dirty="0"/>
              <a:t>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5103099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95536" y="112474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7 </a:t>
            </a:r>
          </a:p>
          <a:p>
            <a:pPr algn="ctr"/>
            <a:r>
              <a:rPr lang="pl-PL" sz="2400" b="1" dirty="0"/>
              <a:t>Infrastruktura edukacyjna </a:t>
            </a:r>
          </a:p>
          <a:p>
            <a:pPr algn="ctr"/>
            <a:r>
              <a:rPr lang="pl-PL" sz="2400" b="1" dirty="0"/>
              <a:t>– realizacja wskaźników Ram </a:t>
            </a:r>
            <a:r>
              <a:rPr lang="pl-PL" sz="2400" b="1" dirty="0" smtClean="0"/>
              <a:t>wykonania od początku Programu</a:t>
            </a:r>
            <a:endParaRPr lang="pl-PL" sz="2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49" y="2636912"/>
            <a:ext cx="865822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7239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7 </a:t>
            </a:r>
          </a:p>
          <a:p>
            <a:pPr algn="ctr"/>
            <a:r>
              <a:rPr lang="pl-PL" sz="2400" b="1" dirty="0"/>
              <a:t>Infrastruktura edukacyjna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– problemy we wdrażaniu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w naborach skierowanych do szkół zawodowych wartość projektów złożonych nie wyczerpała alokacji na nabór, stąd planowane jest przesunięcie niewielkich kwot do Działania 7.1, gdzie szczególnie w przedszkolach zgłoszone projekty znacznie przekraczały alokację w naborach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3957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8 </a:t>
            </a:r>
            <a:r>
              <a:rPr lang="pl-PL" sz="2400" b="1" dirty="0" smtClean="0"/>
              <a:t>Rynek pracy </a:t>
            </a:r>
          </a:p>
          <a:p>
            <a:pPr algn="ctr"/>
            <a:r>
              <a:rPr lang="pl-PL" sz="2400" b="1" dirty="0" smtClean="0"/>
              <a:t>- stan zaawansowania </a:t>
            </a:r>
            <a:r>
              <a:rPr lang="pl-PL" sz="2400" b="1" dirty="0"/>
              <a:t>wdrażania od początku Programu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84" y="1964336"/>
            <a:ext cx="7344816" cy="4649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4447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8 </a:t>
            </a:r>
          </a:p>
          <a:p>
            <a:pPr algn="ctr"/>
            <a:r>
              <a:rPr lang="pl-PL" sz="2400" b="1" dirty="0"/>
              <a:t>Rynek </a:t>
            </a:r>
            <a:r>
              <a:rPr lang="pl-PL" sz="2400" b="1" dirty="0" smtClean="0"/>
              <a:t>pracy</a:t>
            </a:r>
          </a:p>
          <a:p>
            <a:pPr algn="ctr"/>
            <a:r>
              <a:rPr lang="pl-PL" sz="2400" b="1" dirty="0" smtClean="0"/>
              <a:t>– realizacja planu 3-letniego </a:t>
            </a:r>
          </a:p>
          <a:p>
            <a:pPr algn="ctr"/>
            <a:r>
              <a:rPr lang="pl-PL" sz="2400" b="1" dirty="0" smtClean="0"/>
              <a:t>(celu wyznaczonego na koniec 2017 roku)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sz="3600" b="1" dirty="0"/>
              <a:t>Nabory </a:t>
            </a:r>
          </a:p>
          <a:p>
            <a:pPr marL="0" indent="0">
              <a:buNone/>
            </a:pPr>
            <a:r>
              <a:rPr lang="pl-PL" sz="3600" dirty="0" smtClean="0"/>
              <a:t>Wartość </a:t>
            </a:r>
            <a:r>
              <a:rPr lang="pl-PL" sz="3600" dirty="0"/>
              <a:t>ogłoszonych naborów </a:t>
            </a:r>
            <a:r>
              <a:rPr lang="pl-PL" sz="3600" dirty="0" smtClean="0"/>
              <a:t>(w trybie konkursowym) od </a:t>
            </a:r>
            <a:r>
              <a:rPr lang="pl-PL" sz="3600" dirty="0"/>
              <a:t>stycznia do końca maja br. stanowi </a:t>
            </a:r>
            <a:r>
              <a:rPr lang="pl-PL" sz="3600" b="1" dirty="0" smtClean="0"/>
              <a:t>35,78%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Umowy o dofinansowanie </a:t>
            </a:r>
          </a:p>
          <a:p>
            <a:pPr marL="0" indent="0">
              <a:buNone/>
            </a:pPr>
            <a:r>
              <a:rPr lang="pl-PL" sz="3600" dirty="0"/>
              <a:t>Kontraktacja w okresie styczeń-maj 2017 r. wynosi </a:t>
            </a:r>
            <a:r>
              <a:rPr lang="pl-PL" sz="3600" b="1" dirty="0" smtClean="0"/>
              <a:t>44,68%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 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Wnioski o płatność</a:t>
            </a:r>
          </a:p>
          <a:p>
            <a:pPr marL="0" indent="0">
              <a:buNone/>
            </a:pPr>
            <a:r>
              <a:rPr lang="pl-PL" sz="3600" dirty="0"/>
              <a:t>Wartość środków UE w zatwierdzonych wnioskach o płatność beneficjentów  od stycznia do </a:t>
            </a:r>
            <a:r>
              <a:rPr lang="pl-PL" sz="3600" dirty="0" smtClean="0"/>
              <a:t>maja </a:t>
            </a:r>
            <a:r>
              <a:rPr lang="pl-PL" sz="3600" dirty="0"/>
              <a:t>br. stanowi </a:t>
            </a:r>
            <a:r>
              <a:rPr lang="pl-PL" sz="3600" b="1" dirty="0" smtClean="0"/>
              <a:t>13%</a:t>
            </a:r>
            <a:r>
              <a:rPr lang="pl-PL" sz="3600" dirty="0" smtClean="0"/>
              <a:t> </a:t>
            </a:r>
            <a:r>
              <a:rPr lang="pl-PL" sz="3600" dirty="0"/>
              <a:t>założonego celu na </a:t>
            </a:r>
            <a:r>
              <a:rPr lang="pl-PL" sz="3600" dirty="0" smtClean="0"/>
              <a:t>2017 rok</a:t>
            </a:r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Certyfikacja</a:t>
            </a:r>
          </a:p>
          <a:p>
            <a:pPr marL="0" indent="0">
              <a:buNone/>
            </a:pPr>
            <a:r>
              <a:rPr lang="pl-PL" sz="3600" dirty="0"/>
              <a:t>Certyfikacja środków do KE w okresie styczeń-maj 2017 r. wynosi </a:t>
            </a:r>
            <a:r>
              <a:rPr lang="pl-PL" sz="3600" b="1" dirty="0" smtClean="0"/>
              <a:t>4,20</a:t>
            </a:r>
            <a:r>
              <a:rPr lang="pl-PL" sz="3600" b="1" dirty="0" smtClean="0"/>
              <a:t>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</a:t>
            </a:r>
          </a:p>
        </p:txBody>
      </p:sp>
    </p:spTree>
    <p:extLst>
      <p:ext uri="{BB962C8B-B14F-4D97-AF65-F5344CB8AC3E}">
        <p14:creationId xmlns:p14="http://schemas.microsoft.com/office/powerpoint/2010/main" val="26675898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95536" y="112474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8 </a:t>
            </a:r>
          </a:p>
          <a:p>
            <a:pPr algn="ctr"/>
            <a:r>
              <a:rPr lang="pl-PL" sz="2400" b="1" dirty="0"/>
              <a:t>Rynek </a:t>
            </a:r>
            <a:r>
              <a:rPr lang="pl-PL" sz="2400" b="1" dirty="0" smtClean="0"/>
              <a:t>pracy</a:t>
            </a:r>
          </a:p>
          <a:p>
            <a:pPr algn="ctr"/>
            <a:r>
              <a:rPr lang="pl-PL" sz="2400" b="1" dirty="0" smtClean="0"/>
              <a:t>– realizacja wskaźników Ram wykonania od początku Programu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2" y="2636912"/>
            <a:ext cx="8942129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588079"/>
            <a:ext cx="8784976" cy="508128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pl-PL" sz="2000" dirty="0"/>
          </a:p>
          <a:p>
            <a:pPr algn="just"/>
            <a:endParaRPr lang="pl-PL" sz="2000" dirty="0" smtClean="0"/>
          </a:p>
          <a:p>
            <a:pPr lvl="0" algn="just"/>
            <a:r>
              <a:rPr lang="pl-PL" sz="2900" b="1" dirty="0">
                <a:solidFill>
                  <a:prstClr val="black"/>
                </a:solidFill>
              </a:rPr>
              <a:t>Nabory</a:t>
            </a:r>
          </a:p>
          <a:p>
            <a:pPr marL="0" lvl="0" indent="0" algn="just">
              <a:buNone/>
            </a:pPr>
            <a:r>
              <a:rPr lang="pl-PL" sz="2900" b="1" dirty="0">
                <a:solidFill>
                  <a:prstClr val="black"/>
                </a:solidFill>
              </a:rPr>
              <a:t> </a:t>
            </a:r>
            <a:r>
              <a:rPr lang="pl-PL" sz="2900" dirty="0">
                <a:solidFill>
                  <a:prstClr val="black"/>
                </a:solidFill>
              </a:rPr>
              <a:t>Zgodnie z Planem naprawczym ZIT </a:t>
            </a:r>
            <a:r>
              <a:rPr lang="pl-PL" sz="2900" dirty="0" smtClean="0">
                <a:solidFill>
                  <a:prstClr val="black"/>
                </a:solidFill>
              </a:rPr>
              <a:t>AW </a:t>
            </a:r>
            <a:r>
              <a:rPr lang="pl-PL" sz="2900" dirty="0">
                <a:solidFill>
                  <a:prstClr val="black"/>
                </a:solidFill>
              </a:rPr>
              <a:t>wartość naborów ogłoszonych (tryb konkursowy) </a:t>
            </a:r>
            <a:endParaRPr lang="pl-PL" sz="29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pl-PL" sz="2900" dirty="0" smtClean="0">
                <a:solidFill>
                  <a:prstClr val="black"/>
                </a:solidFill>
              </a:rPr>
              <a:t>w </a:t>
            </a:r>
            <a:r>
              <a:rPr lang="pl-PL" sz="2900" dirty="0">
                <a:solidFill>
                  <a:prstClr val="black"/>
                </a:solidFill>
              </a:rPr>
              <a:t>2017 r. powinna </a:t>
            </a:r>
            <a:r>
              <a:rPr lang="pl-PL" sz="2900" dirty="0"/>
              <a:t>wynieść  </a:t>
            </a:r>
            <a:r>
              <a:rPr lang="pl-PL" sz="2900" dirty="0" smtClean="0"/>
              <a:t>94 231 000 zł </a:t>
            </a:r>
            <a:endParaRPr lang="pl-PL" sz="2900" dirty="0"/>
          </a:p>
          <a:p>
            <a:pPr lvl="0" algn="just">
              <a:buFontTx/>
              <a:buChar char="-"/>
            </a:pPr>
            <a:r>
              <a:rPr lang="pl-PL" sz="2900" dirty="0"/>
              <a:t>w okresie styczeń-maj 2017 roku ogłoszono </a:t>
            </a:r>
            <a:r>
              <a:rPr lang="pl-PL" sz="2900" dirty="0" smtClean="0"/>
              <a:t>4 nabory </a:t>
            </a:r>
            <a:r>
              <a:rPr lang="pl-PL" sz="2900" dirty="0"/>
              <a:t>(tryb konkursowy) o wartości  </a:t>
            </a:r>
          </a:p>
          <a:p>
            <a:pPr marL="0" lvl="0" indent="0" algn="just">
              <a:buNone/>
            </a:pPr>
            <a:r>
              <a:rPr lang="pl-PL" sz="2900" dirty="0"/>
              <a:t>      </a:t>
            </a:r>
            <a:r>
              <a:rPr lang="pl-PL" sz="2900" dirty="0" smtClean="0"/>
              <a:t>22 271 496 zł</a:t>
            </a:r>
            <a:r>
              <a:rPr lang="pl-PL" sz="2900" dirty="0"/>
              <a:t>, co stanowi </a:t>
            </a:r>
            <a:r>
              <a:rPr lang="pl-PL" sz="2900" b="1" dirty="0" smtClean="0"/>
              <a:t>23,63%</a:t>
            </a:r>
            <a:r>
              <a:rPr lang="pl-PL" sz="2900" dirty="0" smtClean="0"/>
              <a:t> </a:t>
            </a:r>
            <a:r>
              <a:rPr lang="pl-PL" sz="2900" dirty="0"/>
              <a:t>założonego </a:t>
            </a:r>
            <a:r>
              <a:rPr lang="pl-PL" sz="2900" dirty="0">
                <a:solidFill>
                  <a:prstClr val="black"/>
                </a:solidFill>
              </a:rPr>
              <a:t>celu na 2017 rok</a:t>
            </a:r>
          </a:p>
          <a:p>
            <a:pPr lvl="0" algn="just"/>
            <a:endParaRPr lang="pl-PL" sz="2900" b="1" dirty="0">
              <a:solidFill>
                <a:srgbClr val="FF0000"/>
              </a:solidFill>
            </a:endParaRPr>
          </a:p>
          <a:p>
            <a:pPr lvl="0" algn="just"/>
            <a:r>
              <a:rPr lang="pl-PL" sz="2900" b="1" dirty="0">
                <a:solidFill>
                  <a:prstClr val="black"/>
                </a:solidFill>
              </a:rPr>
              <a:t>  Umowy o dofinansowanie </a:t>
            </a:r>
          </a:p>
          <a:p>
            <a:pPr marL="0" lvl="0" indent="0" algn="just">
              <a:buNone/>
            </a:pPr>
            <a:r>
              <a:rPr lang="pl-PL" sz="2900" dirty="0">
                <a:solidFill>
                  <a:prstClr val="black"/>
                </a:solidFill>
              </a:rPr>
              <a:t>Zgodnie z Planem naprawczym ZIT </a:t>
            </a:r>
            <a:r>
              <a:rPr lang="pl-PL" sz="2900" dirty="0" smtClean="0">
                <a:solidFill>
                  <a:prstClr val="black"/>
                </a:solidFill>
              </a:rPr>
              <a:t>AW </a:t>
            </a:r>
            <a:r>
              <a:rPr lang="pl-PL" sz="2900" dirty="0">
                <a:solidFill>
                  <a:prstClr val="black"/>
                </a:solidFill>
              </a:rPr>
              <a:t>wartość podpisanych umów (projekty konkursowe </a:t>
            </a:r>
            <a:endParaRPr lang="pl-PL" sz="29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pl-PL" sz="2900" dirty="0" smtClean="0">
                <a:solidFill>
                  <a:prstClr val="black"/>
                </a:solidFill>
              </a:rPr>
              <a:t>i </a:t>
            </a:r>
            <a:r>
              <a:rPr lang="pl-PL" sz="2900" dirty="0">
                <a:solidFill>
                  <a:prstClr val="black"/>
                </a:solidFill>
              </a:rPr>
              <a:t>pozakonkursowe) w 2017 roku powinna wynieść  </a:t>
            </a:r>
            <a:r>
              <a:rPr lang="pl-PL" sz="2900" dirty="0" smtClean="0"/>
              <a:t>316 523 000 zł</a:t>
            </a:r>
            <a:endParaRPr lang="pl-PL" sz="2900" dirty="0"/>
          </a:p>
          <a:p>
            <a:pPr lvl="0" algn="just">
              <a:buFontTx/>
              <a:buChar char="-"/>
            </a:pPr>
            <a:r>
              <a:rPr lang="pl-PL" sz="2900" dirty="0" smtClean="0">
                <a:solidFill>
                  <a:prstClr val="black"/>
                </a:solidFill>
              </a:rPr>
              <a:t>w </a:t>
            </a:r>
            <a:r>
              <a:rPr lang="pl-PL" sz="2900" dirty="0">
                <a:solidFill>
                  <a:prstClr val="black"/>
                </a:solidFill>
              </a:rPr>
              <a:t>okresie styczeń-maj 2017 roku podpisano </a:t>
            </a:r>
            <a:r>
              <a:rPr lang="pl-PL" sz="2900" dirty="0" smtClean="0"/>
              <a:t>93 umowy </a:t>
            </a:r>
            <a:r>
              <a:rPr lang="pl-PL" sz="2900" dirty="0">
                <a:solidFill>
                  <a:prstClr val="black"/>
                </a:solidFill>
              </a:rPr>
              <a:t>o wartości dofinansowania </a:t>
            </a:r>
            <a:endParaRPr lang="pl-PL" sz="29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pl-PL" sz="2900" dirty="0" smtClean="0">
                <a:solidFill>
                  <a:prstClr val="black"/>
                </a:solidFill>
              </a:rPr>
              <a:t>ze </a:t>
            </a:r>
            <a:r>
              <a:rPr lang="pl-PL" sz="2900" dirty="0">
                <a:solidFill>
                  <a:prstClr val="black"/>
                </a:solidFill>
              </a:rPr>
              <a:t>środków </a:t>
            </a:r>
            <a:r>
              <a:rPr lang="pl-PL" sz="2900" dirty="0"/>
              <a:t>UE </a:t>
            </a:r>
            <a:r>
              <a:rPr lang="pl-PL" sz="2900" dirty="0" smtClean="0"/>
              <a:t>166 968 301,44 zł</a:t>
            </a:r>
            <a:r>
              <a:rPr lang="pl-PL" sz="2900" dirty="0"/>
              <a:t>, tj. </a:t>
            </a:r>
            <a:r>
              <a:rPr lang="pl-PL" sz="2900" b="1" dirty="0" smtClean="0"/>
              <a:t>52,75%</a:t>
            </a:r>
            <a:r>
              <a:rPr lang="pl-PL" sz="2900" dirty="0" smtClean="0"/>
              <a:t> </a:t>
            </a:r>
            <a:r>
              <a:rPr lang="pl-PL" sz="2900" dirty="0">
                <a:solidFill>
                  <a:prstClr val="black"/>
                </a:solidFill>
              </a:rPr>
              <a:t>założonego celu na 2017 rok</a:t>
            </a:r>
          </a:p>
          <a:p>
            <a:pPr lvl="0" algn="just"/>
            <a:endParaRPr lang="pl-PL" sz="2900" b="1" dirty="0">
              <a:solidFill>
                <a:srgbClr val="FF0000"/>
              </a:solidFill>
            </a:endParaRPr>
          </a:p>
          <a:p>
            <a:pPr lvl="0" algn="just"/>
            <a:r>
              <a:rPr lang="pl-PL" sz="2900" b="1" dirty="0">
                <a:solidFill>
                  <a:prstClr val="black"/>
                </a:solidFill>
              </a:rPr>
              <a:t>Wnioski o płatność</a:t>
            </a:r>
          </a:p>
          <a:p>
            <a:pPr marL="0" lvl="0" indent="0" algn="just">
              <a:buNone/>
            </a:pPr>
            <a:r>
              <a:rPr lang="pl-PL" sz="2900" b="1" dirty="0">
                <a:solidFill>
                  <a:prstClr val="black"/>
                </a:solidFill>
              </a:rPr>
              <a:t> </a:t>
            </a:r>
            <a:r>
              <a:rPr lang="pl-PL" sz="2900" dirty="0">
                <a:solidFill>
                  <a:prstClr val="black"/>
                </a:solidFill>
              </a:rPr>
              <a:t>Zgodnie z Planem naprawczym ZIT </a:t>
            </a:r>
            <a:r>
              <a:rPr lang="pl-PL" sz="2900" dirty="0" smtClean="0">
                <a:solidFill>
                  <a:prstClr val="black"/>
                </a:solidFill>
              </a:rPr>
              <a:t>AW </a:t>
            </a:r>
            <a:r>
              <a:rPr lang="pl-PL" sz="2900" dirty="0">
                <a:solidFill>
                  <a:prstClr val="black"/>
                </a:solidFill>
              </a:rPr>
              <a:t>wartość zatwierdzonych środków UE we wnioskach </a:t>
            </a:r>
            <a:endParaRPr lang="pl-PL" sz="29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pl-PL" sz="2900" dirty="0" smtClean="0">
                <a:solidFill>
                  <a:prstClr val="black"/>
                </a:solidFill>
              </a:rPr>
              <a:t>o </a:t>
            </a:r>
            <a:r>
              <a:rPr lang="pl-PL" sz="2900" dirty="0">
                <a:solidFill>
                  <a:prstClr val="black"/>
                </a:solidFill>
              </a:rPr>
              <a:t>płatność w 2017 roku  powinna </a:t>
            </a:r>
            <a:r>
              <a:rPr lang="pl-PL" sz="2900" dirty="0" smtClean="0"/>
              <a:t>wynieść 89 656 000 zł </a:t>
            </a:r>
            <a:endParaRPr lang="pl-PL" sz="2900" dirty="0"/>
          </a:p>
          <a:p>
            <a:pPr marL="0" lvl="0" indent="0" algn="just">
              <a:buNone/>
            </a:pPr>
            <a:r>
              <a:rPr lang="pl-PL" sz="2900" dirty="0" smtClean="0">
                <a:solidFill>
                  <a:prstClr val="black"/>
                </a:solidFill>
              </a:rPr>
              <a:t>- w </a:t>
            </a:r>
            <a:r>
              <a:rPr lang="pl-PL" sz="2900" dirty="0">
                <a:solidFill>
                  <a:prstClr val="black"/>
                </a:solidFill>
              </a:rPr>
              <a:t>okresie styczeń – maj 2017 roku wartość środków UE w zatwierdzonych wnioskach  </a:t>
            </a:r>
            <a:r>
              <a:rPr lang="pl-PL" sz="2900" dirty="0" smtClean="0">
                <a:solidFill>
                  <a:prstClr val="black"/>
                </a:solidFill>
              </a:rPr>
              <a:t>          o płatność </a:t>
            </a:r>
            <a:r>
              <a:rPr lang="pl-PL" sz="2900" dirty="0">
                <a:solidFill>
                  <a:prstClr val="black"/>
                </a:solidFill>
              </a:rPr>
              <a:t>wynosi </a:t>
            </a:r>
            <a:r>
              <a:rPr lang="pl-PL" sz="2900" dirty="0" smtClean="0">
                <a:solidFill>
                  <a:prstClr val="black"/>
                </a:solidFill>
              </a:rPr>
              <a:t>2 221 416,48 </a:t>
            </a:r>
            <a:r>
              <a:rPr lang="pl-PL" sz="2900" dirty="0" smtClean="0"/>
              <a:t>zł</a:t>
            </a:r>
            <a:r>
              <a:rPr lang="pl-PL" sz="2900" dirty="0"/>
              <a:t>, co stanowi </a:t>
            </a:r>
            <a:r>
              <a:rPr lang="pl-PL" sz="2900" b="1" dirty="0" smtClean="0"/>
              <a:t>2,48%</a:t>
            </a:r>
            <a:r>
              <a:rPr lang="pl-PL" sz="2900" dirty="0" smtClean="0"/>
              <a:t> </a:t>
            </a:r>
            <a:r>
              <a:rPr lang="pl-PL" sz="2900" dirty="0">
                <a:solidFill>
                  <a:prstClr val="black"/>
                </a:solidFill>
              </a:rPr>
              <a:t>założonego celu na 2017 rok</a:t>
            </a:r>
          </a:p>
          <a:p>
            <a:pPr algn="just"/>
            <a:endParaRPr lang="pl-PL" sz="20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945940" y="1027309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Realizacja Planu naprawczego ZIT </a:t>
            </a:r>
            <a:r>
              <a:rPr lang="pl-PL" sz="2400" b="1" dirty="0" smtClean="0"/>
              <a:t>AW </a:t>
            </a:r>
            <a:endParaRPr lang="pl-PL" sz="2400" b="1" dirty="0"/>
          </a:p>
          <a:p>
            <a:pPr algn="ctr"/>
            <a:r>
              <a:rPr lang="pl-PL" sz="2400" b="1" dirty="0"/>
              <a:t>wg stanu na dzień 31.05.2017 r.</a:t>
            </a:r>
          </a:p>
        </p:txBody>
      </p:sp>
    </p:spTree>
    <p:extLst>
      <p:ext uri="{BB962C8B-B14F-4D97-AF65-F5344CB8AC3E}">
        <p14:creationId xmlns:p14="http://schemas.microsoft.com/office/powerpoint/2010/main" val="3467705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98072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8 </a:t>
            </a:r>
          </a:p>
          <a:p>
            <a:pPr algn="ctr"/>
            <a:r>
              <a:rPr lang="pl-PL" sz="2400" b="1" dirty="0"/>
              <a:t>Rynek </a:t>
            </a:r>
            <a:r>
              <a:rPr lang="pl-PL" sz="2400" b="1" dirty="0" smtClean="0"/>
              <a:t>pracy</a:t>
            </a:r>
          </a:p>
          <a:p>
            <a:pPr algn="ctr"/>
            <a:r>
              <a:rPr lang="pl-PL" sz="2400" b="1" dirty="0" smtClean="0"/>
              <a:t>– problemy we wdrażaniu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/>
              <a:t>w przypadku pierwszych konkursów ogłoszonych w ramach Działania 8.4, złożone wnioski o dofinansowanie były niskiej jakości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</a:t>
            </a:r>
            <a:r>
              <a:rPr lang="pl-PL" sz="3100" dirty="0"/>
              <a:t>i w efekcie nie otrzymały dofinansowania. W związku z tym</a:t>
            </a:r>
          </a:p>
          <a:p>
            <a:pPr marL="0" indent="0">
              <a:buNone/>
            </a:pPr>
            <a:r>
              <a:rPr lang="pl-PL" sz="3100" dirty="0"/>
              <a:t>     prowadzone są dodatkowe akcje szkoleniowe i informacyjne dla </a:t>
            </a:r>
          </a:p>
          <a:p>
            <a:pPr marL="0" indent="0">
              <a:buNone/>
            </a:pPr>
            <a:r>
              <a:rPr lang="pl-PL" sz="3100" dirty="0"/>
              <a:t>     Wnioskodawców. W kolejnych naborach wykorzystanie alokacji było</a:t>
            </a:r>
          </a:p>
          <a:p>
            <a:pPr marL="0" indent="0">
              <a:buNone/>
            </a:pPr>
            <a:r>
              <a:rPr lang="pl-PL" sz="3100" dirty="0"/>
              <a:t>     większe</a:t>
            </a:r>
          </a:p>
          <a:p>
            <a:r>
              <a:rPr lang="pl-PL" dirty="0"/>
              <a:t>problemy z uruchomieniem Rejestru Usług Rozwojowych (Baza Usług Rozwojowych) spowodowały konieczność opóźnienia terminu ogłoszenia naboru w zakresie Działania </a:t>
            </a:r>
            <a:r>
              <a:rPr lang="pl-PL" dirty="0" smtClean="0"/>
              <a:t>8.6</a:t>
            </a:r>
            <a:endParaRPr lang="pl-PL" dirty="0"/>
          </a:p>
          <a:p>
            <a:r>
              <a:rPr lang="pl-PL" dirty="0"/>
              <a:t>w zakresie Działania 8.7 trwają prace nad opracowaniem Regionalnego Programu </a:t>
            </a:r>
            <a:r>
              <a:rPr lang="pl-PL" dirty="0" smtClean="0"/>
              <a:t>Zdrowotnego</a:t>
            </a:r>
            <a:endParaRPr lang="pl-PL" dirty="0"/>
          </a:p>
          <a:p>
            <a:r>
              <a:rPr lang="pl-PL" dirty="0"/>
              <a:t>w ramach zmian RPO WD 2014-2020 zgłoszono propozycje obniżenia wartości wskaźnika dotyczącego programów zdrowotnych w ramach Działania 8.7</a:t>
            </a:r>
          </a:p>
        </p:txBody>
      </p:sp>
    </p:spTree>
    <p:extLst>
      <p:ext uri="{BB962C8B-B14F-4D97-AF65-F5344CB8AC3E}">
        <p14:creationId xmlns:p14="http://schemas.microsoft.com/office/powerpoint/2010/main" val="41003003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9 </a:t>
            </a:r>
          </a:p>
          <a:p>
            <a:pPr algn="ctr"/>
            <a:r>
              <a:rPr lang="pl-PL" sz="2400" b="1" dirty="0"/>
              <a:t>Włączenie </a:t>
            </a:r>
            <a:r>
              <a:rPr lang="pl-PL" sz="2400" b="1" dirty="0" smtClean="0"/>
              <a:t>społeczne</a:t>
            </a:r>
          </a:p>
          <a:p>
            <a:pPr algn="ctr"/>
            <a:r>
              <a:rPr lang="pl-PL" sz="2400" b="1" dirty="0" smtClean="0"/>
              <a:t>- stan zaawansowania </a:t>
            </a:r>
            <a:r>
              <a:rPr lang="pl-PL" sz="2400" b="1" dirty="0"/>
              <a:t>wdrażania od początku Programu</a:t>
            </a: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56" y="2420888"/>
            <a:ext cx="8521695" cy="379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12770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9 </a:t>
            </a:r>
          </a:p>
          <a:p>
            <a:pPr algn="ctr"/>
            <a:r>
              <a:rPr lang="pl-PL" sz="2400" b="1" dirty="0"/>
              <a:t>Włączenie </a:t>
            </a:r>
            <a:r>
              <a:rPr lang="pl-PL" sz="2400" b="1" dirty="0" smtClean="0"/>
              <a:t>społeczne</a:t>
            </a:r>
          </a:p>
          <a:p>
            <a:pPr algn="ctr"/>
            <a:r>
              <a:rPr lang="pl-PL" sz="2400" b="1" dirty="0" smtClean="0"/>
              <a:t>– realizacja planu 3-letniego</a:t>
            </a:r>
          </a:p>
          <a:p>
            <a:pPr algn="ctr"/>
            <a:r>
              <a:rPr lang="pl-PL" sz="2400" b="1" dirty="0" smtClean="0"/>
              <a:t>(celu wyznaczonego na koniec 2017 roku)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sz="3600" b="1" dirty="0"/>
              <a:t>Nabory </a:t>
            </a:r>
            <a:endParaRPr lang="pl-PL" sz="3600" b="1" dirty="0" smtClean="0"/>
          </a:p>
          <a:p>
            <a:pPr marL="0" indent="0">
              <a:buNone/>
            </a:pPr>
            <a:r>
              <a:rPr lang="pl-PL" sz="3600" dirty="0" smtClean="0"/>
              <a:t>Wartość </a:t>
            </a:r>
            <a:r>
              <a:rPr lang="pl-PL" sz="3600" dirty="0"/>
              <a:t>ogłoszonych naborów </a:t>
            </a:r>
            <a:r>
              <a:rPr lang="pl-PL" sz="3600" dirty="0" smtClean="0"/>
              <a:t>(w trybie konkursowym) od </a:t>
            </a:r>
            <a:r>
              <a:rPr lang="pl-PL" sz="3600" dirty="0"/>
              <a:t>stycznia do końca maja br. stanowi </a:t>
            </a:r>
            <a:r>
              <a:rPr lang="pl-PL" sz="3600" b="1" dirty="0" smtClean="0"/>
              <a:t>42,13%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Umowy o dofinansowanie </a:t>
            </a:r>
          </a:p>
          <a:p>
            <a:pPr marL="0" indent="0">
              <a:buNone/>
            </a:pPr>
            <a:r>
              <a:rPr lang="pl-PL" sz="3600" dirty="0"/>
              <a:t>Kontraktacja w okresie styczeń-maj 2017 r. </a:t>
            </a:r>
            <a:r>
              <a:rPr lang="pl-PL" sz="3600" dirty="0" smtClean="0"/>
              <a:t>wynosi </a:t>
            </a:r>
            <a:r>
              <a:rPr lang="pl-PL" sz="3600" b="1" dirty="0" smtClean="0"/>
              <a:t>0%</a:t>
            </a:r>
            <a:r>
              <a:rPr lang="pl-PL" sz="3600" dirty="0" smtClean="0"/>
              <a:t> </a:t>
            </a:r>
            <a:r>
              <a:rPr lang="pl-PL" sz="3600" dirty="0"/>
              <a:t>założonego celu na 2017 </a:t>
            </a:r>
            <a:r>
              <a:rPr lang="pl-PL" sz="3600" dirty="0" smtClean="0"/>
              <a:t>rok</a:t>
            </a:r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Wnioski o płatność</a:t>
            </a:r>
          </a:p>
          <a:p>
            <a:pPr marL="0" indent="0">
              <a:buNone/>
            </a:pPr>
            <a:r>
              <a:rPr lang="pl-PL" sz="3600" dirty="0"/>
              <a:t>Wartość środków UE w zatwierdzonych wnioskach o płatność beneficjentów  od stycznia </a:t>
            </a:r>
            <a:r>
              <a:rPr lang="pl-PL" sz="3600" dirty="0" smtClean="0"/>
              <a:t>do maja </a:t>
            </a:r>
            <a:r>
              <a:rPr lang="pl-PL" sz="3600" dirty="0"/>
              <a:t>br. stanowi </a:t>
            </a:r>
            <a:r>
              <a:rPr lang="pl-PL" sz="3600" b="1" dirty="0" smtClean="0"/>
              <a:t>9%</a:t>
            </a:r>
            <a:r>
              <a:rPr lang="pl-PL" sz="3600" dirty="0" smtClean="0"/>
              <a:t> </a:t>
            </a:r>
            <a:r>
              <a:rPr lang="pl-PL" sz="3600" dirty="0"/>
              <a:t>założonego celu na </a:t>
            </a:r>
            <a:r>
              <a:rPr lang="pl-PL" sz="3600" dirty="0" smtClean="0"/>
              <a:t>2017 rok</a:t>
            </a:r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Certyfikacja</a:t>
            </a:r>
          </a:p>
          <a:p>
            <a:pPr marL="0" indent="0">
              <a:buNone/>
            </a:pPr>
            <a:r>
              <a:rPr lang="pl-PL" sz="3600" dirty="0"/>
              <a:t>Certyfikacja środków do KE w okresie styczeń-maj 2017 r. wynosi </a:t>
            </a:r>
            <a:r>
              <a:rPr lang="pl-PL" sz="3600" b="1" dirty="0" smtClean="0"/>
              <a:t>2,12</a:t>
            </a:r>
            <a:r>
              <a:rPr lang="pl-PL" sz="3600" b="1" dirty="0" smtClean="0"/>
              <a:t>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</a:t>
            </a:r>
          </a:p>
        </p:txBody>
      </p:sp>
    </p:spTree>
    <p:extLst>
      <p:ext uri="{BB962C8B-B14F-4D97-AF65-F5344CB8AC3E}">
        <p14:creationId xmlns:p14="http://schemas.microsoft.com/office/powerpoint/2010/main" val="26523436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95536" y="11247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9 </a:t>
            </a:r>
          </a:p>
          <a:p>
            <a:pPr algn="ctr"/>
            <a:r>
              <a:rPr lang="pl-PL" sz="2400" b="1" dirty="0"/>
              <a:t>Włączenie </a:t>
            </a:r>
            <a:r>
              <a:rPr lang="pl-PL" sz="2400" b="1" dirty="0" smtClean="0"/>
              <a:t>społeczne</a:t>
            </a:r>
          </a:p>
          <a:p>
            <a:pPr algn="ctr"/>
            <a:r>
              <a:rPr lang="pl-PL" sz="2400" b="1" dirty="0" smtClean="0"/>
              <a:t>– realizacja wskaźników Ram wykonania od początku Programu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8229600" cy="2542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8770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9 </a:t>
            </a:r>
          </a:p>
          <a:p>
            <a:pPr algn="ctr"/>
            <a:r>
              <a:rPr lang="pl-PL" sz="2400" b="1" dirty="0"/>
              <a:t>Włączenie </a:t>
            </a:r>
            <a:r>
              <a:rPr lang="pl-PL" sz="2400" b="1" dirty="0" smtClean="0"/>
              <a:t>społeczne</a:t>
            </a:r>
          </a:p>
          <a:p>
            <a:pPr algn="ctr"/>
            <a:r>
              <a:rPr lang="pl-PL" sz="2400" b="1" dirty="0" smtClean="0"/>
              <a:t>– problemy we wdrażaniu (1)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fontScale="62500" lnSpcReduction="20000"/>
          </a:bodyPr>
          <a:lstStyle/>
          <a:p>
            <a:endParaRPr lang="pl-PL" dirty="0" smtClean="0"/>
          </a:p>
          <a:p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4000" dirty="0" smtClean="0"/>
              <a:t>kwestie </a:t>
            </a:r>
            <a:r>
              <a:rPr lang="pl-PL" sz="4000" dirty="0"/>
              <a:t>interpretacji grup docelowych dotyczące osób bezrobotnych najbardziej oddalonych od rynku pracy prowadziły do problemów w zakresie demarkacji pomiędzy OP 8 Rynek pracy oraz OP 9 Włącznie społeczne i opóźnień we wdrożeniu,</a:t>
            </a:r>
          </a:p>
          <a:p>
            <a:r>
              <a:rPr lang="pl-PL" sz="4000" dirty="0"/>
              <a:t>w związku z niskim zainteresowaniem naborami w Działaniu 9.1 , IZ podjęła starania mające na celu zastosowanie trybu pozakonkursowego (propozycja zmiany Programu),</a:t>
            </a:r>
          </a:p>
          <a:p>
            <a:r>
              <a:rPr lang="pl-PL" sz="4000" dirty="0"/>
              <a:t>skomplikowane zasady realizacji projektów (zlecanie usług aktywizacji zawodowej i wymóg osiągania wysokiej efektywności zatrudnieniowej) przekładają się na niskie zainteresowanie naborami, </a:t>
            </a:r>
          </a:p>
        </p:txBody>
      </p:sp>
    </p:spTree>
    <p:extLst>
      <p:ext uri="{BB962C8B-B14F-4D97-AF65-F5344CB8AC3E}">
        <p14:creationId xmlns:p14="http://schemas.microsoft.com/office/powerpoint/2010/main" val="39670440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9 </a:t>
            </a:r>
          </a:p>
          <a:p>
            <a:pPr algn="ctr"/>
            <a:r>
              <a:rPr lang="pl-PL" sz="2400" b="1" dirty="0"/>
              <a:t>Włączenie </a:t>
            </a:r>
            <a:r>
              <a:rPr lang="pl-PL" sz="2400" b="1" dirty="0" smtClean="0"/>
              <a:t>społeczne</a:t>
            </a:r>
          </a:p>
          <a:p>
            <a:pPr algn="ctr"/>
            <a:r>
              <a:rPr lang="pl-PL" sz="2400" b="1" dirty="0" smtClean="0"/>
              <a:t>– problemy we wdrażaniu (2)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fontScale="70000" lnSpcReduction="20000"/>
          </a:bodyPr>
          <a:lstStyle/>
          <a:p>
            <a:endParaRPr lang="pl-PL" dirty="0" smtClean="0"/>
          </a:p>
          <a:p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4000" dirty="0" smtClean="0"/>
              <a:t>brak </a:t>
            </a:r>
            <a:r>
              <a:rPr lang="pl-PL" sz="4000" dirty="0"/>
              <a:t>akceptacji przez </a:t>
            </a:r>
            <a:r>
              <a:rPr lang="pl-PL" sz="4000" dirty="0" err="1"/>
              <a:t>AOTMiT</a:t>
            </a:r>
            <a:r>
              <a:rPr lang="pl-PL" sz="4000" dirty="0"/>
              <a:t> Regionalnego Programu Zdrowotnego uniemożliwia ogłoszenie naborów w zakresie Działania 9.3,</a:t>
            </a:r>
          </a:p>
          <a:p>
            <a:r>
              <a:rPr lang="pl-PL" sz="4000" dirty="0"/>
              <a:t>w ramach Działania 9.4 unieważnienie przez Ministra  Rodziny, Pracy i Polityki Społecznej akredytacji Ośrodków Wsparcia Ekonomii Społecznej (OWES) spowodowało opóźnienie procedury kontraktacji,</a:t>
            </a:r>
          </a:p>
          <a:p>
            <a:r>
              <a:rPr lang="pl-PL" sz="4000" dirty="0"/>
              <a:t>czynniki te mogą wpłynąć negatywnie na osiągnięcie Ram wykonania w przypadku jednego ze wskaźników IZ proponuje obniżenie wartości pośredniej. </a:t>
            </a:r>
            <a:r>
              <a:rPr lang="pl-PL" sz="4000" dirty="0" smtClean="0"/>
              <a:t> 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5404838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10 </a:t>
            </a:r>
            <a:r>
              <a:rPr lang="pl-PL" sz="2400" b="1" dirty="0" smtClean="0"/>
              <a:t>Edukacja</a:t>
            </a:r>
          </a:p>
          <a:p>
            <a:pPr algn="ctr"/>
            <a:r>
              <a:rPr lang="pl-PL" sz="2400" b="1" dirty="0" smtClean="0"/>
              <a:t>- stan zaawansowania </a:t>
            </a:r>
            <a:r>
              <a:rPr lang="pl-PL" sz="2400" b="1" dirty="0"/>
              <a:t>wdrażania od początku Programu</a:t>
            </a: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" y="2060848"/>
            <a:ext cx="8229600" cy="440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987296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10 </a:t>
            </a:r>
          </a:p>
          <a:p>
            <a:pPr algn="ctr"/>
            <a:r>
              <a:rPr lang="pl-PL" sz="2400" b="1" dirty="0" smtClean="0"/>
              <a:t>Edukacja</a:t>
            </a:r>
          </a:p>
          <a:p>
            <a:pPr algn="ctr"/>
            <a:r>
              <a:rPr lang="pl-PL" sz="2400" b="1" dirty="0" smtClean="0"/>
              <a:t>– realizacja planu 3-letniego </a:t>
            </a:r>
          </a:p>
          <a:p>
            <a:pPr algn="ctr"/>
            <a:r>
              <a:rPr lang="pl-PL" sz="2400" b="1" dirty="0" smtClean="0"/>
              <a:t>(celu wyznaczonego na koniec 2017 roku)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sz="3600" b="1" dirty="0"/>
              <a:t>Nabory </a:t>
            </a:r>
            <a:endParaRPr lang="pl-PL" sz="3600" b="1" dirty="0" smtClean="0"/>
          </a:p>
          <a:p>
            <a:pPr marL="0" indent="0">
              <a:buNone/>
            </a:pPr>
            <a:r>
              <a:rPr lang="pl-PL" sz="3600" dirty="0" smtClean="0"/>
              <a:t>Wartość </a:t>
            </a:r>
            <a:r>
              <a:rPr lang="pl-PL" sz="3600" dirty="0"/>
              <a:t>ogłoszonych naborów od stycznia do końca maja br. stanowi </a:t>
            </a:r>
            <a:r>
              <a:rPr lang="pl-PL" sz="3600" b="1" dirty="0" smtClean="0"/>
              <a:t>65,31%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Umowy o dofinansowanie </a:t>
            </a:r>
          </a:p>
          <a:p>
            <a:pPr marL="0" indent="0">
              <a:buNone/>
            </a:pPr>
            <a:r>
              <a:rPr lang="pl-PL" sz="3600" dirty="0"/>
              <a:t>Kontraktacja w okresie styczeń-maj 2017 r. wynosi </a:t>
            </a:r>
            <a:r>
              <a:rPr lang="pl-PL" sz="3600" b="1" dirty="0" smtClean="0"/>
              <a:t>26,70%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  </a:t>
            </a:r>
            <a:endParaRPr lang="pl-PL" sz="3600" dirty="0" smtClean="0"/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Wnioski o płatność</a:t>
            </a:r>
          </a:p>
          <a:p>
            <a:pPr marL="0" indent="0">
              <a:buNone/>
            </a:pPr>
            <a:r>
              <a:rPr lang="pl-PL" sz="3600" dirty="0"/>
              <a:t>Wartość środków UE w zatwierdzonych wnioskach o płatność beneficjentów  od stycznia do </a:t>
            </a:r>
            <a:r>
              <a:rPr lang="pl-PL" sz="3600" dirty="0" smtClean="0"/>
              <a:t>maja </a:t>
            </a:r>
            <a:r>
              <a:rPr lang="pl-PL" sz="3600" dirty="0"/>
              <a:t>br. stanowi </a:t>
            </a:r>
            <a:r>
              <a:rPr lang="pl-PL" sz="3600" b="1" dirty="0" smtClean="0"/>
              <a:t>11,78%</a:t>
            </a:r>
            <a:r>
              <a:rPr lang="pl-PL" sz="3600" dirty="0" smtClean="0"/>
              <a:t> </a:t>
            </a:r>
            <a:r>
              <a:rPr lang="pl-PL" sz="3600" dirty="0"/>
              <a:t>założonego celu na </a:t>
            </a:r>
            <a:r>
              <a:rPr lang="pl-PL" sz="3600" dirty="0" smtClean="0"/>
              <a:t>2017 rok</a:t>
            </a:r>
          </a:p>
          <a:p>
            <a:pPr marL="0" indent="0">
              <a:buNone/>
            </a:pPr>
            <a:endParaRPr lang="pl-PL" sz="1500" dirty="0"/>
          </a:p>
          <a:p>
            <a:r>
              <a:rPr lang="pl-PL" sz="3600" b="1" dirty="0"/>
              <a:t>Certyfikacja</a:t>
            </a:r>
          </a:p>
          <a:p>
            <a:pPr marL="0" indent="0">
              <a:buNone/>
            </a:pPr>
            <a:r>
              <a:rPr lang="pl-PL" sz="3600" dirty="0"/>
              <a:t>Certyfikacja środków do KE w okresie styczeń-maj 2017 r. wynosi </a:t>
            </a:r>
            <a:r>
              <a:rPr lang="pl-PL" sz="3600" b="1" dirty="0" smtClean="0"/>
              <a:t>1,09</a:t>
            </a:r>
            <a:r>
              <a:rPr lang="pl-PL" sz="3600" b="1" dirty="0" smtClean="0"/>
              <a:t>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</a:t>
            </a:r>
          </a:p>
        </p:txBody>
      </p:sp>
    </p:spTree>
    <p:extLst>
      <p:ext uri="{BB962C8B-B14F-4D97-AF65-F5344CB8AC3E}">
        <p14:creationId xmlns:p14="http://schemas.microsoft.com/office/powerpoint/2010/main" val="17975621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90872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10 </a:t>
            </a:r>
          </a:p>
          <a:p>
            <a:pPr algn="ctr"/>
            <a:r>
              <a:rPr lang="pl-PL" sz="2400" b="1" dirty="0" smtClean="0"/>
              <a:t>Edukacja</a:t>
            </a:r>
          </a:p>
          <a:p>
            <a:pPr algn="ctr"/>
            <a:r>
              <a:rPr lang="pl-PL" sz="2400" b="1" dirty="0" smtClean="0"/>
              <a:t>– realizacja planu naprawczego ZIT WrOF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134474"/>
              </p:ext>
            </p:extLst>
          </p:nvPr>
        </p:nvGraphicFramePr>
        <p:xfrm>
          <a:off x="391792" y="2420888"/>
          <a:ext cx="8358246" cy="2124641"/>
        </p:xfrm>
        <a:graphic>
          <a:graphicData uri="http://schemas.openxmlformats.org/drawingml/2006/table">
            <a:tbl>
              <a:tblPr/>
              <a:tblGrid>
                <a:gridCol w="2019698"/>
                <a:gridCol w="927283"/>
                <a:gridCol w="927283"/>
                <a:gridCol w="939984"/>
                <a:gridCol w="939984"/>
                <a:gridCol w="927283"/>
                <a:gridCol w="851067"/>
                <a:gridCol w="825664"/>
              </a:tblGrid>
              <a:tr h="33869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WrOF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276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296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10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Edukacja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98 689 000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412 125 264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119,45%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25746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10.1.2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7 193 900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30 041 726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184,60%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10.2.2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12 056 100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50 346 274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10.4.2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7 500 000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31 320 000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139,76%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393162" y="4653136"/>
            <a:ext cx="86433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ogłoszonych </a:t>
            </a:r>
            <a:r>
              <a:rPr lang="pl-PL" b="1" dirty="0" smtClean="0"/>
              <a:t>naborów </a:t>
            </a:r>
            <a:r>
              <a:rPr lang="pl-PL" dirty="0" smtClean="0"/>
              <a:t>(w trybie konkursowym) od stycznia do końca maja br. stanowi </a:t>
            </a:r>
            <a:r>
              <a:rPr lang="pl-PL" b="1" dirty="0" smtClean="0"/>
              <a:t>90,42%</a:t>
            </a:r>
            <a:r>
              <a:rPr lang="pl-PL" dirty="0" smtClean="0"/>
              <a:t> założonego celu na 2017 rok</a:t>
            </a:r>
            <a:r>
              <a:rPr lang="pl-PL" dirty="0"/>
              <a:t>. Do końca 2017 roku planuje się </a:t>
            </a:r>
            <a:r>
              <a:rPr lang="pl-PL" dirty="0" smtClean="0"/>
              <a:t>jeszcze ogłoszenie </a:t>
            </a:r>
            <a:r>
              <a:rPr lang="pl-PL" dirty="0"/>
              <a:t>2 naborów dla Poddziałania 10.4.2.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9,34%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14,32%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97183" y="2109049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Tabela</a:t>
            </a:r>
            <a:r>
              <a:rPr lang="pl-PL" dirty="0"/>
              <a:t>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27584192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60676" y="89449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10 </a:t>
            </a:r>
          </a:p>
          <a:p>
            <a:pPr algn="ctr"/>
            <a:r>
              <a:rPr lang="pl-PL" sz="2400" b="1" dirty="0" smtClean="0"/>
              <a:t>Edukacja</a:t>
            </a:r>
          </a:p>
          <a:p>
            <a:pPr algn="ctr"/>
            <a:r>
              <a:rPr lang="pl-PL" sz="2400" b="1" dirty="0" smtClean="0"/>
              <a:t>– realizacja planu naprawczego ZIT AJ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290600"/>
              </p:ext>
            </p:extLst>
          </p:nvPr>
        </p:nvGraphicFramePr>
        <p:xfrm>
          <a:off x="285721" y="2347150"/>
          <a:ext cx="8572558" cy="2340360"/>
        </p:xfrm>
        <a:graphic>
          <a:graphicData uri="http://schemas.openxmlformats.org/drawingml/2006/table">
            <a:tbl>
              <a:tblPr/>
              <a:tblGrid>
                <a:gridCol w="2117161"/>
                <a:gridCol w="948177"/>
                <a:gridCol w="948177"/>
                <a:gridCol w="948177"/>
                <a:gridCol w="948177"/>
                <a:gridCol w="1019616"/>
                <a:gridCol w="798805"/>
                <a:gridCol w="844268"/>
              </a:tblGrid>
              <a:tr h="41153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wybrane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000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9479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10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Edukacja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14 579 146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60 882 514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700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10.1.3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3 711 055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15 497 366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100,28%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10.2.3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6 891 960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28 780 825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90,41%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10.4.3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3 976 131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16 604 323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130,23%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26,51%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26,51%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85720" y="4725144"/>
            <a:ext cx="8822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ogłoszonych </a:t>
            </a:r>
            <a:r>
              <a:rPr lang="pl-PL" b="1" dirty="0" smtClean="0"/>
              <a:t>naborów </a:t>
            </a:r>
            <a:r>
              <a:rPr lang="pl-PL" dirty="0" smtClean="0"/>
              <a:t>(w trybie konkursowym) od stycznia do końca maja br. stanowi </a:t>
            </a:r>
            <a:r>
              <a:rPr lang="pl-PL" b="1" dirty="0" smtClean="0"/>
              <a:t>149,24%</a:t>
            </a:r>
            <a:r>
              <a:rPr lang="pl-PL" dirty="0" smtClean="0"/>
              <a:t> założonego celu na 2017 rok</a:t>
            </a:r>
            <a:r>
              <a:rPr lang="pl-PL" dirty="0"/>
              <a:t>. Do końca 2017 roku planuje się </a:t>
            </a:r>
            <a:r>
              <a:rPr lang="pl-PL" dirty="0" smtClean="0"/>
              <a:t>jeszcze ogłoszenie </a:t>
            </a:r>
            <a:r>
              <a:rPr lang="pl-PL" dirty="0"/>
              <a:t>2 naborów dla Poddziałania 10.4.3.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26,59%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11,51%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97183" y="1988840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Tabela</a:t>
            </a:r>
            <a:r>
              <a:rPr lang="pl-PL" dirty="0"/>
              <a:t>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273190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539552" y="877797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Przedsiębiorstwa </a:t>
            </a:r>
            <a:r>
              <a:rPr lang="pl-PL" sz="2400" b="1" dirty="0"/>
              <a:t>i </a:t>
            </a:r>
            <a:r>
              <a:rPr lang="pl-PL" sz="2400" b="1" dirty="0" smtClean="0"/>
              <a:t>innowacje </a:t>
            </a:r>
          </a:p>
          <a:p>
            <a:pPr algn="ctr"/>
            <a:r>
              <a:rPr lang="pl-PL" sz="2400" b="1" dirty="0" smtClean="0"/>
              <a:t>– stan zaawansowania wdrażania od początku Programu</a:t>
            </a:r>
            <a:endParaRPr lang="pl-PL" sz="2400" b="1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49" y="2060847"/>
            <a:ext cx="8640960" cy="4636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93714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60782" y="90872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10 </a:t>
            </a:r>
          </a:p>
          <a:p>
            <a:pPr algn="ctr"/>
            <a:r>
              <a:rPr lang="pl-PL" sz="2400" b="1" dirty="0" smtClean="0"/>
              <a:t>Edukacja</a:t>
            </a:r>
          </a:p>
          <a:p>
            <a:pPr algn="ctr"/>
            <a:r>
              <a:rPr lang="pl-PL" sz="2400" b="1" dirty="0" smtClean="0"/>
              <a:t>– realizacja planu naprawczego ZIT AW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295016"/>
              </p:ext>
            </p:extLst>
          </p:nvPr>
        </p:nvGraphicFramePr>
        <p:xfrm>
          <a:off x="297183" y="2276872"/>
          <a:ext cx="8429687" cy="2389470"/>
        </p:xfrm>
        <a:graphic>
          <a:graphicData uri="http://schemas.openxmlformats.org/drawingml/2006/table">
            <a:tbl>
              <a:tblPr/>
              <a:tblGrid>
                <a:gridCol w="2043560"/>
                <a:gridCol w="970692"/>
                <a:gridCol w="932375"/>
                <a:gridCol w="932375"/>
                <a:gridCol w="932375"/>
                <a:gridCol w="975237"/>
                <a:gridCol w="812878"/>
                <a:gridCol w="830195"/>
              </a:tblGrid>
              <a:tr h="3892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AW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przewidzianej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4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983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10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Edukacja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19 826 613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82 795 936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141,56%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10,81%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731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10.1.4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5 122 984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21 393 581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173,62%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10.2.4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9 514 113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39 730 936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115,77%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10.4.4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5 189 516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21 671 419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174,37%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79512" y="4725144"/>
            <a:ext cx="89289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ogłoszonych </a:t>
            </a:r>
            <a:r>
              <a:rPr lang="pl-PL" b="1" dirty="0" smtClean="0"/>
              <a:t>naborów </a:t>
            </a:r>
            <a:r>
              <a:rPr lang="pl-PL" dirty="0" smtClean="0"/>
              <a:t>(w trybie konkursowym) od stycznia do końca maja br. stanowi </a:t>
            </a:r>
            <a:r>
              <a:rPr lang="pl-PL" b="1" dirty="0" smtClean="0"/>
              <a:t>60,71%</a:t>
            </a:r>
            <a:r>
              <a:rPr lang="pl-PL" dirty="0" smtClean="0"/>
              <a:t> założonego celu na 2017 rok</a:t>
            </a:r>
            <a:r>
              <a:rPr lang="pl-PL" dirty="0"/>
              <a:t>. </a:t>
            </a:r>
            <a:r>
              <a:rPr lang="pl-PL" dirty="0" smtClean="0"/>
              <a:t>W 2017 </a:t>
            </a:r>
            <a:r>
              <a:rPr lang="pl-PL" dirty="0"/>
              <a:t>roku planuje się </a:t>
            </a:r>
            <a:r>
              <a:rPr lang="pl-PL" dirty="0" smtClean="0"/>
              <a:t>jeszcze ogłoszenie </a:t>
            </a:r>
            <a:r>
              <a:rPr lang="pl-PL" dirty="0"/>
              <a:t>kolejnego naboru dla Poddziałania 10.1.4 oraz 2 naborów dla Poddziałania 10.4.4.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5,06%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</a:t>
            </a:r>
            <a:r>
              <a:rPr lang="pl-PL" b="1" dirty="0" smtClean="0"/>
              <a:t>  </a:t>
            </a:r>
            <a:r>
              <a:rPr lang="pl-PL" dirty="0" smtClean="0"/>
              <a:t>od stycznia do maja br. stanowi </a:t>
            </a:r>
            <a:r>
              <a:rPr lang="pl-PL" b="1" dirty="0" smtClean="0"/>
              <a:t>8,56%</a:t>
            </a:r>
            <a:r>
              <a:rPr lang="pl-PL" dirty="0" smtClean="0"/>
              <a:t> założonego celu na 2017 rok.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97183" y="1988840"/>
            <a:ext cx="623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Tabela</a:t>
            </a:r>
            <a:r>
              <a:rPr lang="pl-PL" dirty="0"/>
              <a:t>. Stan zaawansowania wdrażania od początku Programu</a:t>
            </a:r>
          </a:p>
        </p:txBody>
      </p:sp>
    </p:spTree>
    <p:extLst>
      <p:ext uri="{BB962C8B-B14F-4D97-AF65-F5344CB8AC3E}">
        <p14:creationId xmlns:p14="http://schemas.microsoft.com/office/powerpoint/2010/main" val="54782242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95536" y="112474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10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Edukacja</a:t>
            </a:r>
          </a:p>
          <a:p>
            <a:pPr algn="ctr"/>
            <a:r>
              <a:rPr lang="pl-PL" sz="2400" b="1" dirty="0" smtClean="0"/>
              <a:t>– realizacja wskaźników Ram wykonania od początku Programu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8542831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68396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90872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10 </a:t>
            </a:r>
          </a:p>
          <a:p>
            <a:pPr algn="ctr"/>
            <a:r>
              <a:rPr lang="pl-PL" sz="2400" b="1" dirty="0" smtClean="0"/>
              <a:t>Edukacja</a:t>
            </a:r>
          </a:p>
          <a:p>
            <a:pPr algn="ctr"/>
            <a:r>
              <a:rPr lang="pl-PL" sz="2400" b="1" dirty="0" smtClean="0"/>
              <a:t>– problemy we wdrażaniu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93204" y="1700808"/>
            <a:ext cx="8229600" cy="5257800"/>
          </a:xfrm>
        </p:spPr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7200" dirty="0" smtClean="0"/>
              <a:t> problemy </a:t>
            </a:r>
            <a:r>
              <a:rPr lang="pl-PL" sz="7200" dirty="0"/>
              <a:t>z funkcjonowaniem generatora wniosków o dofinansowanie miały </a:t>
            </a:r>
            <a:endParaRPr lang="pl-PL" sz="7200" dirty="0" smtClean="0"/>
          </a:p>
          <a:p>
            <a:pPr marL="400050" lvl="1" indent="0">
              <a:buNone/>
            </a:pPr>
            <a:r>
              <a:rPr lang="pl-PL" sz="6800" dirty="0" smtClean="0"/>
              <a:t>w </a:t>
            </a:r>
            <a:r>
              <a:rPr lang="pl-PL" sz="6800" dirty="0"/>
              <a:t>początkowej fazie wdrażania Programu wpływ na prawidłowość i terminowość przeprowadzanych naborów. Z tego powodu w kwietniu 2016 r. IZ anulowała 9 ogłoszonych naborów (w tym 5 w ramach OP 10). W celu przeciwdziałania problemom przesunięto terminy zakończenia ogłoszonych naborów, uruchomiono alternatywną formę aplikowania, podłączono dodatkowy serwer, zaadoptowano na potrzeby wdrażania EFS aplikację informatyczną </a:t>
            </a:r>
            <a:r>
              <a:rPr lang="pl-PL" sz="6800" dirty="0" smtClean="0"/>
              <a:t>SOWA</a:t>
            </a:r>
          </a:p>
          <a:p>
            <a:r>
              <a:rPr lang="pl-PL" sz="7200" dirty="0" smtClean="0"/>
              <a:t> ograniczenie wsparcia jedynie do szkół osiągających najniższe wyniki w skali</a:t>
            </a:r>
          </a:p>
          <a:p>
            <a:pPr marL="400050" lvl="1" indent="0">
              <a:buNone/>
            </a:pPr>
            <a:r>
              <a:rPr lang="pl-PL" sz="6800" dirty="0" smtClean="0"/>
              <a:t>regionu spowodowało mniejszą ilość podmiotów zainteresowanych aplikowaniem </a:t>
            </a:r>
          </a:p>
          <a:p>
            <a:pPr marL="400050" lvl="1" indent="0">
              <a:buNone/>
            </a:pPr>
            <a:r>
              <a:rPr lang="pl-PL" sz="6800" dirty="0" smtClean="0"/>
              <a:t>o środki</a:t>
            </a:r>
            <a:endParaRPr lang="pl-PL" sz="6800" dirty="0"/>
          </a:p>
          <a:p>
            <a:r>
              <a:rPr lang="pl-PL" sz="7200" dirty="0" smtClean="0"/>
              <a:t> w </a:t>
            </a:r>
            <a:r>
              <a:rPr lang="pl-PL" sz="7200" dirty="0"/>
              <a:t>związku z niskim zainteresowaniem wnioskodawców realizacją </a:t>
            </a:r>
            <a:r>
              <a:rPr lang="pl-PL" sz="7200" dirty="0" smtClean="0"/>
              <a:t>projektów</a:t>
            </a:r>
          </a:p>
          <a:p>
            <a:pPr marL="400050" lvl="1" indent="0">
              <a:buNone/>
            </a:pPr>
            <a:r>
              <a:rPr lang="pl-PL" sz="6800" dirty="0" smtClean="0"/>
              <a:t>dotyczących </a:t>
            </a:r>
            <a:r>
              <a:rPr lang="pl-PL" sz="6800" dirty="0"/>
              <a:t>kształcenia zawodowego, pojawiło się ryzyko niskiej realizacji wskaźnika Ram wykonania Liczba uczniów szkół i placówek kształcenia zawodowego uczestniczących w stażach i praktykach u pracodawcy - IZ wprowadziła w kryteriach wyboru projektów obowiązek realizacji tej formy kształcenia dla większości uczestników </a:t>
            </a:r>
            <a:r>
              <a:rPr lang="pl-PL" sz="6800" dirty="0" smtClean="0"/>
              <a:t>projektu</a:t>
            </a:r>
            <a:endParaRPr lang="pl-PL" sz="6800" dirty="0"/>
          </a:p>
          <a:p>
            <a:r>
              <a:rPr lang="pl-PL" sz="7200" dirty="0" smtClean="0"/>
              <a:t> IZ </a:t>
            </a:r>
            <a:r>
              <a:rPr lang="pl-PL" sz="7200" dirty="0"/>
              <a:t>w ramach zmian w RPO WD proponuje wprowadzenie nowej formy wsparcia </a:t>
            </a:r>
            <a:endParaRPr lang="pl-PL" sz="7200" dirty="0" smtClean="0"/>
          </a:p>
          <a:p>
            <a:pPr marL="400050" lvl="1" indent="0">
              <a:buNone/>
            </a:pPr>
            <a:r>
              <a:rPr lang="pl-PL" sz="6800" dirty="0" smtClean="0"/>
              <a:t>w </a:t>
            </a:r>
            <a:r>
              <a:rPr lang="pl-PL" sz="6800" dirty="0"/>
              <a:t>zakresie kształcenia </a:t>
            </a:r>
            <a:r>
              <a:rPr lang="pl-PL" sz="6800" dirty="0" smtClean="0"/>
              <a:t>zawodowego, </a:t>
            </a:r>
            <a:r>
              <a:rPr lang="pl-PL" sz="6800" dirty="0"/>
              <a:t>będzie się to wiązało z obniżeniem wartości </a:t>
            </a:r>
            <a:r>
              <a:rPr lang="pl-PL" sz="6800" dirty="0" smtClean="0"/>
              <a:t>wskaźników</a:t>
            </a:r>
          </a:p>
        </p:txBody>
      </p:sp>
    </p:spTree>
    <p:extLst>
      <p:ext uri="{BB962C8B-B14F-4D97-AF65-F5344CB8AC3E}">
        <p14:creationId xmlns:p14="http://schemas.microsoft.com/office/powerpoint/2010/main" val="6184609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Dziękuję za uwagę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Przedsiębiorstwa </a:t>
            </a:r>
            <a:r>
              <a:rPr lang="pl-PL" sz="2400" b="1" dirty="0"/>
              <a:t>i </a:t>
            </a:r>
            <a:r>
              <a:rPr lang="pl-PL" sz="2400" b="1" dirty="0" smtClean="0"/>
              <a:t>innowacje </a:t>
            </a:r>
          </a:p>
          <a:p>
            <a:pPr algn="ctr"/>
            <a:r>
              <a:rPr lang="pl-PL" sz="2400" b="1" dirty="0" smtClean="0"/>
              <a:t>– realizacja planu 3-letniego </a:t>
            </a:r>
          </a:p>
          <a:p>
            <a:pPr algn="ctr"/>
            <a:r>
              <a:rPr lang="pl-PL" sz="2400" b="1" dirty="0" smtClean="0"/>
              <a:t>(celu wyznaczonego na koniec 2017 r.)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5141168"/>
          </a:xfrm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sz="3600" b="1" dirty="0" smtClean="0"/>
              <a:t>Nabory </a:t>
            </a:r>
          </a:p>
          <a:p>
            <a:pPr marL="0" indent="0">
              <a:buNone/>
            </a:pPr>
            <a:r>
              <a:rPr lang="pl-PL" sz="3600" dirty="0" smtClean="0"/>
              <a:t>Wartość ogłoszonych naborów (w trybie konkursowym) od stycznia do końca maja br. stanowi </a:t>
            </a:r>
            <a:r>
              <a:rPr lang="pl-PL" sz="3600" b="1" dirty="0" smtClean="0"/>
              <a:t>87,30%</a:t>
            </a:r>
            <a:r>
              <a:rPr lang="pl-PL" sz="3600" dirty="0" smtClean="0"/>
              <a:t> założonego celu na 2017 rok </a:t>
            </a:r>
          </a:p>
          <a:p>
            <a:pPr marL="0" indent="0">
              <a:buNone/>
            </a:pPr>
            <a:endParaRPr lang="pl-PL" sz="1900" dirty="0" smtClean="0"/>
          </a:p>
          <a:p>
            <a:r>
              <a:rPr lang="pl-PL" sz="3600" b="1" dirty="0" smtClean="0"/>
              <a:t>Umowy o dofinansowanie </a:t>
            </a:r>
          </a:p>
          <a:p>
            <a:pPr marL="0" indent="0">
              <a:buNone/>
            </a:pPr>
            <a:r>
              <a:rPr lang="pl-PL" sz="3600" dirty="0" smtClean="0"/>
              <a:t>Kontraktacja w okresie styczeń-maj 2017 r. </a:t>
            </a:r>
            <a:r>
              <a:rPr lang="pl-PL" sz="3600" dirty="0"/>
              <a:t>wynosi </a:t>
            </a:r>
            <a:r>
              <a:rPr lang="pl-PL" sz="3600" b="1" dirty="0"/>
              <a:t>28,64</a:t>
            </a:r>
            <a:r>
              <a:rPr lang="pl-PL" sz="3600" b="1" dirty="0" smtClean="0"/>
              <a:t>%</a:t>
            </a:r>
            <a:r>
              <a:rPr lang="pl-PL" sz="3600" dirty="0" smtClean="0"/>
              <a:t> założonego </a:t>
            </a:r>
            <a:r>
              <a:rPr lang="pl-PL" sz="3600" dirty="0"/>
              <a:t>celu na 2017 rok  </a:t>
            </a:r>
            <a:endParaRPr lang="pl-PL" sz="3600" dirty="0" smtClean="0"/>
          </a:p>
          <a:p>
            <a:pPr marL="0" indent="0">
              <a:buNone/>
            </a:pPr>
            <a:endParaRPr lang="pl-PL" sz="1600" dirty="0" smtClean="0"/>
          </a:p>
          <a:p>
            <a:r>
              <a:rPr lang="pl-PL" sz="3600" b="1" dirty="0" smtClean="0"/>
              <a:t>Wnioski o płatność</a:t>
            </a:r>
          </a:p>
          <a:p>
            <a:pPr marL="0" indent="0">
              <a:buNone/>
            </a:pPr>
            <a:r>
              <a:rPr lang="pl-PL" sz="3600" dirty="0" smtClean="0"/>
              <a:t>Wartość środków UE w zatwierdzonych wnioskach o płatność beneficjentów  od stycznia do końca maja br. </a:t>
            </a:r>
            <a:r>
              <a:rPr lang="pl-PL" sz="3600" dirty="0"/>
              <a:t>stanowi </a:t>
            </a:r>
            <a:r>
              <a:rPr lang="pl-PL" sz="3600" b="1" dirty="0"/>
              <a:t>9,22</a:t>
            </a:r>
            <a:r>
              <a:rPr lang="pl-PL" sz="3600" b="1" dirty="0" smtClean="0"/>
              <a:t>%</a:t>
            </a:r>
            <a:r>
              <a:rPr lang="pl-PL" sz="3600" dirty="0" smtClean="0"/>
              <a:t> założonego </a:t>
            </a:r>
            <a:r>
              <a:rPr lang="pl-PL" sz="3600" dirty="0"/>
              <a:t>celu na </a:t>
            </a:r>
            <a:r>
              <a:rPr lang="pl-PL" sz="3600" dirty="0" smtClean="0"/>
              <a:t>2017 rok</a:t>
            </a:r>
          </a:p>
          <a:p>
            <a:pPr marL="0" indent="0">
              <a:buNone/>
            </a:pPr>
            <a:endParaRPr lang="pl-PL" sz="1900" dirty="0" smtClean="0"/>
          </a:p>
          <a:p>
            <a:r>
              <a:rPr lang="pl-PL" sz="3600" b="1" dirty="0"/>
              <a:t>C</a:t>
            </a:r>
            <a:r>
              <a:rPr lang="pl-PL" sz="3600" b="1" dirty="0" smtClean="0"/>
              <a:t>ertyfikacja</a:t>
            </a:r>
          </a:p>
          <a:p>
            <a:pPr marL="0" indent="0">
              <a:buNone/>
            </a:pPr>
            <a:r>
              <a:rPr lang="pl-PL" sz="3600" dirty="0" smtClean="0"/>
              <a:t>Certyfikacja środków do KE </a:t>
            </a:r>
            <a:r>
              <a:rPr lang="pl-PL" sz="3600" dirty="0"/>
              <a:t>w okresie styczeń-maj 2017 r. wynosi </a:t>
            </a:r>
            <a:r>
              <a:rPr lang="pl-PL" sz="3600" b="1" dirty="0" smtClean="0"/>
              <a:t>3,3%</a:t>
            </a:r>
            <a:r>
              <a:rPr lang="pl-PL" sz="3600" dirty="0" smtClean="0"/>
              <a:t> </a:t>
            </a:r>
            <a:r>
              <a:rPr lang="pl-PL" sz="3600" dirty="0"/>
              <a:t>założonego celu na 2017 rok</a:t>
            </a:r>
          </a:p>
        </p:txBody>
      </p:sp>
    </p:spTree>
    <p:extLst>
      <p:ext uri="{BB962C8B-B14F-4D97-AF65-F5344CB8AC3E}">
        <p14:creationId xmlns:p14="http://schemas.microsoft.com/office/powerpoint/2010/main" val="3029338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Oś priorytetowa 1 Przedsiębiorstwa i </a:t>
            </a:r>
            <a:r>
              <a:rPr lang="pl-PL" sz="2400" b="1" dirty="0" smtClean="0"/>
              <a:t>innowacje – realizacja planu naprawczego ZIT WrOF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271490" y="20804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sz="1800" dirty="0" smtClean="0"/>
              <a:t>Tabela. Stan zaawansowania wdrażania od początku Programu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194071"/>
              </p:ext>
            </p:extLst>
          </p:nvPr>
        </p:nvGraphicFramePr>
        <p:xfrm>
          <a:off x="285719" y="2438677"/>
          <a:ext cx="8215371" cy="2407274"/>
        </p:xfrm>
        <a:graphic>
          <a:graphicData uri="http://schemas.openxmlformats.org/drawingml/2006/table">
            <a:tbl>
              <a:tblPr/>
              <a:tblGrid>
                <a:gridCol w="1985174"/>
                <a:gridCol w="911432"/>
                <a:gridCol w="911432"/>
                <a:gridCol w="923916"/>
                <a:gridCol w="923916"/>
                <a:gridCol w="911432"/>
                <a:gridCol w="836519"/>
                <a:gridCol w="811550"/>
              </a:tblGrid>
              <a:tr h="3330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ZIT WrOF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 rezerwą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Priorytetach/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Działaniach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zaangażowanej 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alokacji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ogłoszonych naborach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Złożone wnioski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Projekty wybrane do dofinansowania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Podpisane umowy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Wnioski o płatność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przewidzianej alokacji dla Priorytetu/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przewidzianej 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 przewidzianej alokacji Priorytetu/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6698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/eur/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/zł/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/%/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Oś priorytetowa 1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Przedsiębiorstwa i innowacje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171 216 000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148,52%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1.2.2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66 816 000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102,78%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Poddziałanie 1.3.2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83 520 000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224,14%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Poddziałanie 1.4.2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20 880 000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122,06%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14,91%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285720" y="4869160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Realizacja celów planu naprawczego wyznaczonych na 2017 rok: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okresie styczeń-maj 2017 r. nie ogłoszono </a:t>
            </a:r>
            <a:r>
              <a:rPr lang="pl-PL" b="1" dirty="0" smtClean="0"/>
              <a:t>naborów</a:t>
            </a:r>
            <a:r>
              <a:rPr lang="pl-PL" dirty="0" smtClean="0"/>
              <a:t> w ramach OP1, zgodnie </a:t>
            </a:r>
          </a:p>
          <a:p>
            <a:r>
              <a:rPr lang="pl-PL" dirty="0"/>
              <a:t> </a:t>
            </a:r>
            <a:r>
              <a:rPr lang="pl-PL" dirty="0" smtClean="0"/>
              <a:t>     z planem naprawczym na 2017 rok.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Kontraktacja</a:t>
            </a:r>
            <a:r>
              <a:rPr lang="pl-PL" dirty="0" smtClean="0"/>
              <a:t> w okresie styczeń-maj 2017 r. wynosi </a:t>
            </a:r>
            <a:r>
              <a:rPr lang="pl-PL" b="1" dirty="0" smtClean="0"/>
              <a:t>0%</a:t>
            </a:r>
            <a:r>
              <a:rPr lang="pl-PL" dirty="0" smtClean="0"/>
              <a:t> założonego celu na 2017 rok.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Wartość środków UE w zatwierdzonych </a:t>
            </a:r>
            <a:r>
              <a:rPr lang="pl-PL" b="1" dirty="0" smtClean="0"/>
              <a:t>wnioskach o płatność </a:t>
            </a:r>
            <a:r>
              <a:rPr lang="pl-PL" dirty="0" smtClean="0"/>
              <a:t>beneficjentów </a:t>
            </a:r>
            <a:r>
              <a:rPr lang="pl-PL" b="1" dirty="0" smtClean="0"/>
              <a:t> </a:t>
            </a:r>
            <a:r>
              <a:rPr lang="pl-PL" dirty="0" smtClean="0"/>
              <a:t>od stycznia do końca maja br. stanowi </a:t>
            </a:r>
            <a:r>
              <a:rPr lang="pl-PL" b="1" dirty="0" smtClean="0"/>
              <a:t>1,04%</a:t>
            </a:r>
            <a:r>
              <a:rPr lang="pl-PL" dirty="0" smtClean="0"/>
              <a:t> założonego celu na 2017 rok.</a:t>
            </a:r>
          </a:p>
        </p:txBody>
      </p:sp>
    </p:spTree>
    <p:extLst>
      <p:ext uri="{BB962C8B-B14F-4D97-AF65-F5344CB8AC3E}">
        <p14:creationId xmlns:p14="http://schemas.microsoft.com/office/powerpoint/2010/main" val="32864377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8383</Words>
  <Application>Microsoft Office PowerPoint</Application>
  <PresentationFormat>Pokaz na ekranie (4:3)</PresentationFormat>
  <Paragraphs>1875</Paragraphs>
  <Slides>73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73</vt:i4>
      </vt:variant>
    </vt:vector>
  </HeadingPairs>
  <TitlesOfParts>
    <vt:vector size="74" baseType="lpstr">
      <vt:lpstr>Motyw pakietu Office</vt:lpstr>
      <vt:lpstr>PANEL DS. EFEKTYWNOŚCI WDRAŻANIA RPO WD 2014-2020  Wrocław, dnia 22 czerwca 2017 roku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Karolina Pasik</cp:lastModifiedBy>
  <cp:revision>592</cp:revision>
  <cp:lastPrinted>2017-06-22T06:00:03Z</cp:lastPrinted>
  <dcterms:created xsi:type="dcterms:W3CDTF">2015-04-22T07:48:15Z</dcterms:created>
  <dcterms:modified xsi:type="dcterms:W3CDTF">2017-06-22T06:00:07Z</dcterms:modified>
</cp:coreProperties>
</file>