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notesSlides/notesSlide63.xml" ContentType="application/vnd.openxmlformats-officedocument.presentationml.notesSlid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diagrams/data10.xml" ContentType="application/vnd.openxmlformats-officedocument.drawingml.diagramData+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notesSlides/notesSlide60.xml" ContentType="application/vnd.openxmlformats-officedocument.presentationml.notesSlide+xml"/>
  <Override PartName="/ppt/diagrams/drawing26.xml" ContentType="application/vnd.ms-office.drawingml.diagramDrawing+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diagrams/colors20.xml" ContentType="application/vnd.openxmlformats-officedocument.drawingml.diagramColor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notesSlides/notesSlide50.xml" ContentType="application/vnd.openxmlformats-officedocument.presentationml.notesSlide+xml"/>
  <Override PartName="/ppt/diagrams/layout26.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40.xml" ContentType="application/vnd.openxmlformats-officedocument.presentationml.notesSlide+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65"/>
  </p:notesMasterIdLst>
  <p:handoutMasterIdLst>
    <p:handoutMasterId r:id="rId66"/>
  </p:handoutMasterIdLst>
  <p:sldIdLst>
    <p:sldId id="373" r:id="rId2"/>
    <p:sldId id="560" r:id="rId3"/>
    <p:sldId id="559" r:id="rId4"/>
    <p:sldId id="630" r:id="rId5"/>
    <p:sldId id="565" r:id="rId6"/>
    <p:sldId id="631" r:id="rId7"/>
    <p:sldId id="632" r:id="rId8"/>
    <p:sldId id="727" r:id="rId9"/>
    <p:sldId id="635" r:id="rId10"/>
    <p:sldId id="636" r:id="rId11"/>
    <p:sldId id="637" r:id="rId12"/>
    <p:sldId id="728" r:id="rId13"/>
    <p:sldId id="729" r:id="rId14"/>
    <p:sldId id="730" r:id="rId15"/>
    <p:sldId id="731" r:id="rId16"/>
    <p:sldId id="732" r:id="rId17"/>
    <p:sldId id="733" r:id="rId18"/>
    <p:sldId id="643" r:id="rId19"/>
    <p:sldId id="644" r:id="rId20"/>
    <p:sldId id="645" r:id="rId21"/>
    <p:sldId id="646" r:id="rId22"/>
    <p:sldId id="647" r:id="rId23"/>
    <p:sldId id="648" r:id="rId24"/>
    <p:sldId id="649" r:id="rId25"/>
    <p:sldId id="650" r:id="rId26"/>
    <p:sldId id="651" r:id="rId27"/>
    <p:sldId id="652" r:id="rId28"/>
    <p:sldId id="653" r:id="rId29"/>
    <p:sldId id="654" r:id="rId30"/>
    <p:sldId id="740" r:id="rId31"/>
    <p:sldId id="741" r:id="rId32"/>
    <p:sldId id="742" r:id="rId33"/>
    <p:sldId id="658" r:id="rId34"/>
    <p:sldId id="659" r:id="rId35"/>
    <p:sldId id="743" r:id="rId36"/>
    <p:sldId id="672" r:id="rId37"/>
    <p:sldId id="668" r:id="rId38"/>
    <p:sldId id="673" r:id="rId39"/>
    <p:sldId id="669" r:id="rId40"/>
    <p:sldId id="675" r:id="rId41"/>
    <p:sldId id="677" r:id="rId42"/>
    <p:sldId id="678" r:id="rId43"/>
    <p:sldId id="724" r:id="rId44"/>
    <p:sldId id="726" r:id="rId45"/>
    <p:sldId id="563" r:id="rId46"/>
    <p:sldId id="718" r:id="rId47"/>
    <p:sldId id="681" r:id="rId48"/>
    <p:sldId id="683" r:id="rId49"/>
    <p:sldId id="682" r:id="rId50"/>
    <p:sldId id="686" r:id="rId51"/>
    <p:sldId id="684" r:id="rId52"/>
    <p:sldId id="685" r:id="rId53"/>
    <p:sldId id="687" r:id="rId54"/>
    <p:sldId id="688" r:id="rId55"/>
    <p:sldId id="689" r:id="rId56"/>
    <p:sldId id="744" r:id="rId57"/>
    <p:sldId id="679" r:id="rId58"/>
    <p:sldId id="719" r:id="rId59"/>
    <p:sldId id="680" r:id="rId60"/>
    <p:sldId id="665" r:id="rId61"/>
    <p:sldId id="600" r:id="rId62"/>
    <p:sldId id="601" r:id="rId63"/>
    <p:sldId id="520" r:id="rId64"/>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C5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10"/>
        <p:guide pos="212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_rels/data26.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Poprawność wypełnienia wniosku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Projekt jest </a:t>
          </a:r>
          <a:r>
            <a:rPr lang="pl-PL" sz="1400" b="1" dirty="0"/>
            <a:t>zgodny z typem projektów </a:t>
          </a:r>
          <a:r>
            <a:rPr lang="pl-PL" sz="1400" dirty="0"/>
            <a:t>dopuszczonych </a:t>
          </a:r>
          <a:br>
            <a:rPr lang="pl-PL" sz="1400" dirty="0"/>
          </a:br>
          <a:r>
            <a:rPr lang="pl-PL" sz="1400" dirty="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został sporządzony w języku polskim oraz </a:t>
          </a:r>
          <a:r>
            <a:rPr lang="pl-PL" sz="1400" b="1" dirty="0"/>
            <a:t>złożony w odpowiedzi na właściwy </a:t>
          </a:r>
          <a:r>
            <a:rPr lang="pl-PL" sz="1400" b="1" dirty="0" smtClean="0"/>
            <a:t>konkurs w formie elektronicznej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DFBD62-E0E5-4D28-AD96-CE4BA94BBB8B}" type="presOf" srcId="{DA6E603D-E34D-4EC6-B48D-740809166CA4}" destId="{6057DA86-162F-440C-8D5E-0A6D86B8CF0F}" srcOrd="0" destOrd="0" presId="urn:microsoft.com/office/officeart/2005/8/layout/vList5"/>
    <dgm:cxn modelId="{A02EC93F-226D-401F-A2D3-D6AEB65B11CB}" type="presOf" srcId="{621AB93B-5B7B-404A-AAC6-82585374894E}" destId="{30A5BAFA-D867-4432-A555-078896BF780D}" srcOrd="0" destOrd="0" presId="urn:microsoft.com/office/officeart/2005/8/layout/vList5"/>
    <dgm:cxn modelId="{BD3915B8-0D84-4FBC-8C17-50C9489290C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a:t>
          </a:r>
          <a:r>
            <a:rPr lang="pl-PL" sz="1600" b="1" dirty="0" smtClean="0">
              <a:solidFill>
                <a:schemeClr val="tx1"/>
              </a:solidFill>
            </a:rPr>
            <a:t>Kryterium adekwatności sposobu zarządzania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smtClean="0"/>
            <a:t>Czy podmioty zaangażowane w realizację projektu posiadają odpowiedni potencjał (kadrowy, techniczny, finansowy) do realizacji projektu?</a:t>
          </a:r>
          <a:endParaRPr lang="pl-PL" sz="16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smtClean="0">
              <a:solidFill>
                <a:schemeClr val="tx1"/>
              </a:solidFill>
            </a:rPr>
            <a:t>Kryterium potencjału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t>Czy przedstawiony sposób zarządzania projektem jest adekwatny do zakresu projektu? </a:t>
          </a:r>
          <a:endParaRPr lang="pl-PL" sz="16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BC2F366-136C-4CB7-841B-04B554CD612E}" type="presOf" srcId="{DA6E603D-E34D-4EC6-B48D-740809166CA4}" destId="{6057DA86-162F-440C-8D5E-0A6D86B8CF0F}" srcOrd="0" destOrd="0" presId="urn:microsoft.com/office/officeart/2005/8/layout/vList5"/>
    <dgm:cxn modelId="{7CDCEAD2-E5F8-46FA-AE68-D3768D22A43E}" type="presOf" srcId="{1A53B528-4B73-4476-AAA3-DA53D8694E89}" destId="{A82570EB-9047-4C30-B34C-BC41F943A042}" srcOrd="0" destOrd="0" presId="urn:microsoft.com/office/officeart/2005/8/layout/vList5"/>
    <dgm:cxn modelId="{58451AB5-1270-4D04-908B-D0994F1546B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BB0A072-3577-4CDE-96C0-C146A20CCB30}" type="presOf" srcId="{621AB93B-5B7B-404A-AAC6-82585374894E}" destId="{30A5BAFA-D867-4432-A555-078896BF780D}" srcOrd="0" destOrd="0" presId="urn:microsoft.com/office/officeart/2005/8/layout/vList5"/>
    <dgm:cxn modelId="{B2761DFA-D4A5-415B-A4A8-B954187DE96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FC60830-4C6F-4CFD-8578-A96F00F0F187}" type="presParOf" srcId="{A82570EB-9047-4C30-B34C-BC41F943A042}" destId="{74CEAA77-1A9F-4EE7-8009-B36DC94847D6}" srcOrd="0" destOrd="0" presId="urn:microsoft.com/office/officeart/2005/8/layout/vList5"/>
    <dgm:cxn modelId="{12414409-4905-4828-8FD5-69ACD18C1F0C}" type="presParOf" srcId="{74CEAA77-1A9F-4EE7-8009-B36DC94847D6}" destId="{30A5BAFA-D867-4432-A555-078896BF780D}" srcOrd="0" destOrd="0" presId="urn:microsoft.com/office/officeart/2005/8/layout/vList5"/>
    <dgm:cxn modelId="{093F11BC-72A4-4314-BEBE-B8394AB2B79C}" type="presParOf" srcId="{74CEAA77-1A9F-4EE7-8009-B36DC94847D6}" destId="{5DB3C171-F262-490B-B8BB-BFFA46B0586B}" srcOrd="1" destOrd="0" presId="urn:microsoft.com/office/officeart/2005/8/layout/vList5"/>
    <dgm:cxn modelId="{B04C5DA4-2926-4850-BB3A-738C2DA8548B}" type="presParOf" srcId="{A82570EB-9047-4C30-B34C-BC41F943A042}" destId="{21203062-3061-4CFA-A1DC-A3C8D1B70C6A}" srcOrd="1" destOrd="0" presId="urn:microsoft.com/office/officeart/2005/8/layout/vList5"/>
    <dgm:cxn modelId="{F6E80F2E-2555-4229-9398-71428ACAADE6}" type="presParOf" srcId="{A82570EB-9047-4C30-B34C-BC41F943A042}" destId="{AAC7EB03-0D34-4E53-AA54-FF39894E56F4}" srcOrd="2" destOrd="0" presId="urn:microsoft.com/office/officeart/2005/8/layout/vList5"/>
    <dgm:cxn modelId="{DE1BC35F-788C-440C-8260-6929F3BC8A38}" type="presParOf" srcId="{AAC7EB03-0D34-4E53-AA54-FF39894E56F4}" destId="{EC26B3CA-5F55-4ED6-AEA1-83422FEC2FA3}" srcOrd="0" destOrd="0" presId="urn:microsoft.com/office/officeart/2005/8/layout/vList5"/>
    <dgm:cxn modelId="{426F286C-9365-4397-B8E2-B665BD245A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a:t>
          </a:r>
          <a:r>
            <a:rPr lang="pl-PL" sz="1600" b="1" dirty="0" smtClean="0">
              <a:solidFill>
                <a:schemeClr val="tx1"/>
              </a:solidFill>
            </a:rPr>
            <a:t>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smtClean="0"/>
            <a:t>Czy budżet projektu został sporządzony w sposób prawidłowy?</a:t>
          </a:r>
          <a:endParaRPr lang="pl-PL" sz="16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10. </a:t>
          </a:r>
          <a:r>
            <a:rPr lang="pl-PL" sz="1600" b="1" dirty="0" smtClean="0">
              <a:solidFill>
                <a:schemeClr val="tx1"/>
              </a:solidFill>
            </a:rPr>
            <a:t>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a:t>
          </a:r>
          <a:r>
            <a:rPr lang="pl-PL" sz="1200" dirty="0" smtClean="0">
              <a:latin typeface="+mn-lt"/>
            </a:rPr>
            <a:t>Wnioskodawca lub partnerzy w przypadku projektu realizowanego w partnerstwie, posiadają doświadczenie w realizacji przedsięwzięć, w tym przedsięwziąć finansowanych ze środków innych niż środki funduszu UE:</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12B72E73-64CE-4E8E-A8E5-EFB9C96AC702}">
      <dgm:prSet custT="1"/>
      <dgm:spPr/>
      <dgm:t>
        <a:bodyPr/>
        <a:lstStyle/>
        <a:p>
          <a:r>
            <a:rPr lang="pl-PL" sz="1200" dirty="0" smtClean="0">
              <a:latin typeface="+mn-lt"/>
            </a:rPr>
            <a:t>w obszarze, w którym udzielane będzie wsparcie przewidziane w ramach projektu oraz</a:t>
          </a:r>
          <a:endParaRPr lang="pl-PL" sz="1200" dirty="0">
            <a:latin typeface="+mn-lt"/>
          </a:endParaRPr>
        </a:p>
      </dgm:t>
    </dgm:pt>
    <dgm:pt modelId="{447636FF-5C04-40FB-AAE7-7148B844C16C}" type="parTrans" cxnId="{4B109E7A-1EC1-4682-86DB-5D494E66A644}">
      <dgm:prSet/>
      <dgm:spPr/>
      <dgm:t>
        <a:bodyPr/>
        <a:lstStyle/>
        <a:p>
          <a:endParaRPr lang="pl-PL"/>
        </a:p>
      </dgm:t>
    </dgm:pt>
    <dgm:pt modelId="{F51076C9-5BDC-4312-82DE-B3F29977731E}" type="sibTrans" cxnId="{4B109E7A-1EC1-4682-86DB-5D494E66A644}">
      <dgm:prSet/>
      <dgm:spPr/>
      <dgm:t>
        <a:bodyPr/>
        <a:lstStyle/>
        <a:p>
          <a:endParaRPr lang="pl-PL"/>
        </a:p>
      </dgm:t>
    </dgm:pt>
    <dgm:pt modelId="{97A37786-0F00-46BC-B762-22A591596996}">
      <dgm:prSet custT="1"/>
      <dgm:spPr/>
      <dgm:t>
        <a:bodyPr/>
        <a:lstStyle/>
        <a:p>
          <a:r>
            <a:rPr lang="pl-PL" sz="1200" dirty="0" smtClean="0">
              <a:latin typeface="+mn-lt"/>
            </a:rPr>
            <a:t>na rzecz grupy docelowej, do której kierowane będzie wsparcie przewidziane w ramach projektu oraz</a:t>
          </a:r>
          <a:endParaRPr lang="pl-PL" sz="1200" dirty="0">
            <a:latin typeface="+mn-lt"/>
          </a:endParaRPr>
        </a:p>
      </dgm:t>
    </dgm:pt>
    <dgm:pt modelId="{9897D77E-11CB-444C-8EC3-4EC7506E8488}" type="parTrans" cxnId="{65F2F5AB-AD06-41F2-BC6B-01DA4E96F7D9}">
      <dgm:prSet/>
      <dgm:spPr/>
      <dgm:t>
        <a:bodyPr/>
        <a:lstStyle/>
        <a:p>
          <a:endParaRPr lang="pl-PL"/>
        </a:p>
      </dgm:t>
    </dgm:pt>
    <dgm:pt modelId="{E94E7D11-CAC6-447F-81AE-88E607B43BDC}" type="sibTrans" cxnId="{65F2F5AB-AD06-41F2-BC6B-01DA4E96F7D9}">
      <dgm:prSet/>
      <dgm:spPr/>
      <dgm:t>
        <a:bodyPr/>
        <a:lstStyle/>
        <a:p>
          <a:endParaRPr lang="pl-PL"/>
        </a:p>
      </dgm:t>
    </dgm:pt>
    <dgm:pt modelId="{6F867F4F-574D-4355-951A-002069B24492}">
      <dgm:prSet custT="1"/>
      <dgm:spPr/>
      <dgm:t>
        <a:bodyPr/>
        <a:lstStyle/>
        <a:p>
          <a:r>
            <a:rPr lang="pl-PL" sz="1200" dirty="0" smtClean="0">
              <a:latin typeface="+mn-lt"/>
            </a:rPr>
            <a:t>na określonym terytorium, którego dotyczyć będzie realizacja projektu?</a:t>
          </a:r>
          <a:endParaRPr lang="pl-PL" sz="1200" dirty="0">
            <a:latin typeface="+mn-lt"/>
          </a:endParaRPr>
        </a:p>
      </dgm:t>
    </dgm:pt>
    <dgm:pt modelId="{56A12BF5-FA34-40AA-8DAA-26750A79CF32}" type="parTrans" cxnId="{097A72DF-2FD2-4065-9452-B313DACD3E9D}">
      <dgm:prSet/>
      <dgm:spPr/>
      <dgm:t>
        <a:bodyPr/>
        <a:lstStyle/>
        <a:p>
          <a:endParaRPr lang="pl-PL"/>
        </a:p>
      </dgm:t>
    </dgm:pt>
    <dgm:pt modelId="{D31A508D-F34A-4551-ACBE-083892240767}" type="sibTrans" cxnId="{097A72DF-2FD2-4065-9452-B313DACD3E9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17599B3-314F-4650-83B4-FECB4D3D1B57}" type="presOf" srcId="{6F867F4F-574D-4355-951A-002069B24492}" destId="{5DB3C171-F262-490B-B8BB-BFFA46B0586B}"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1EAAC72-6E3A-49D3-96E4-4A2101275191}" type="presOf" srcId="{32EE9BBF-B02B-4DE9-A826-A3930A24887B}" destId="{5DB3C171-F262-490B-B8BB-BFFA46B0586B}" srcOrd="0" destOrd="0" presId="urn:microsoft.com/office/officeart/2005/8/layout/vList5"/>
    <dgm:cxn modelId="{4B109E7A-1EC1-4682-86DB-5D494E66A644}" srcId="{32EE9BBF-B02B-4DE9-A826-A3930A24887B}" destId="{12B72E73-64CE-4E8E-A8E5-EFB9C96AC702}" srcOrd="0" destOrd="0" parTransId="{447636FF-5C04-40FB-AAE7-7148B844C16C}" sibTransId="{F51076C9-5BDC-4312-82DE-B3F29977731E}"/>
    <dgm:cxn modelId="{AB30F14B-0319-4D2D-A4A0-642A3882F5D8}" type="presOf" srcId="{1A53B528-4B73-4476-AAA3-DA53D8694E89}" destId="{A82570EB-9047-4C30-B34C-BC41F943A042}" srcOrd="0" destOrd="0" presId="urn:microsoft.com/office/officeart/2005/8/layout/vList5"/>
    <dgm:cxn modelId="{6CB5FB8A-A91F-41C8-BFED-230B9F069E29}" type="presOf" srcId="{97A37786-0F00-46BC-B762-22A591596996}" destId="{5DB3C171-F262-490B-B8BB-BFFA46B0586B}" srcOrd="0" destOrd="2" presId="urn:microsoft.com/office/officeart/2005/8/layout/vList5"/>
    <dgm:cxn modelId="{5571C932-E39C-432F-A2B9-7E13EBBA3F34}" type="presOf" srcId="{9C158368-C9E0-4942-8526-5CE49BCD721C}" destId="{EC26B3CA-5F55-4ED6-AEA1-83422FEC2FA3}" srcOrd="0" destOrd="0" presId="urn:microsoft.com/office/officeart/2005/8/layout/vList5"/>
    <dgm:cxn modelId="{BB9ACC76-862B-4DC6-8944-A299D53D3925}" type="presOf" srcId="{12B72E73-64CE-4E8E-A8E5-EFB9C96AC702}" destId="{5DB3C171-F262-490B-B8BB-BFFA46B0586B}" srcOrd="0" destOrd="1" presId="urn:microsoft.com/office/officeart/2005/8/layout/vList5"/>
    <dgm:cxn modelId="{27997E51-D333-46EB-8F81-286C6BA541A2}" type="presOf" srcId="{DA6E603D-E34D-4EC6-B48D-740809166CA4}" destId="{6057DA86-162F-440C-8D5E-0A6D86B8CF0F}" srcOrd="0" destOrd="0" presId="urn:microsoft.com/office/officeart/2005/8/layout/vList5"/>
    <dgm:cxn modelId="{65F2F5AB-AD06-41F2-BC6B-01DA4E96F7D9}" srcId="{32EE9BBF-B02B-4DE9-A826-A3930A24887B}" destId="{97A37786-0F00-46BC-B762-22A591596996}" srcOrd="1" destOrd="0" parTransId="{9897D77E-11CB-444C-8EC3-4EC7506E8488}" sibTransId="{E94E7D11-CAC6-447F-81AE-88E607B43BDC}"/>
    <dgm:cxn modelId="{976A1C1E-6896-4915-B672-0808DD888A75}" srcId="{1A53B528-4B73-4476-AAA3-DA53D8694E89}" destId="{621AB93B-5B7B-404A-AAC6-82585374894E}" srcOrd="0" destOrd="0" parTransId="{4935FEB2-1035-40C5-9A3F-135B06D2ABF1}" sibTransId="{537A71C9-1429-45D8-846B-4BAE788264CA}"/>
    <dgm:cxn modelId="{097A72DF-2FD2-4065-9452-B313DACD3E9D}" srcId="{32EE9BBF-B02B-4DE9-A826-A3930A24887B}" destId="{6F867F4F-574D-4355-951A-002069B24492}" srcOrd="2" destOrd="0" parTransId="{56A12BF5-FA34-40AA-8DAA-26750A79CF32}" sibTransId="{D31A508D-F34A-4551-ACBE-083892240767}"/>
    <dgm:cxn modelId="{E117E38E-DDD3-480D-A78D-8FCB154BAC0D}" srcId="{9C158368-C9E0-4942-8526-5CE49BCD721C}" destId="{DA6E603D-E34D-4EC6-B48D-740809166CA4}" srcOrd="0" destOrd="0" parTransId="{A8A154FD-2259-47AC-AD68-19EF82000962}" sibTransId="{9F49CB28-C9A9-4FC8-82B7-C5A3A7564928}"/>
    <dgm:cxn modelId="{CF847BD4-7B07-45DB-AF98-A0752ECB1DF4}" type="presOf" srcId="{621AB93B-5B7B-404A-AAC6-82585374894E}" destId="{30A5BAFA-D867-4432-A555-078896BF780D}" srcOrd="0" destOrd="0" presId="urn:microsoft.com/office/officeart/2005/8/layout/vList5"/>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11. </a:t>
          </a:r>
          <a:r>
            <a:rPr lang="pl-PL" sz="1600" b="1" dirty="0" smtClean="0">
              <a:solidFill>
                <a:schemeClr val="tx1"/>
              </a:solidFill>
            </a:rPr>
            <a:t>Kryterium efektywności kosztowej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wysokość kosztów przypadających na jednego uczestnika projektu jest adekwatna do zakresu projektu oraz osiągniętych korzyści, a zaplanowane wydatki są racjonalne?</a:t>
          </a:r>
          <a:endParaRPr lang="pl-PL" sz="14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12. Wskaźniki obligatoryjne dla danego typu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pPr algn="just"/>
          <a:r>
            <a:rPr lang="pl-PL" sz="1400" dirty="0" smtClean="0"/>
            <a:t>Czy wniosek o dofinansowanie projektu zawiera wszystkie wskaźniki obligatoryjne dla danego typu projektu wskazane w regulaminie konkursu z przypisaną wartością docelową większą od zera jeśli taki warunek określono w regulaminie?</a:t>
          </a:r>
          <a:endParaRPr lang="pl-PL" sz="14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39970"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39970" custLinFactNeighborX="544" custLinFactNeighborY="-848">
        <dgm:presLayoutVars>
          <dgm:bulletEnabled val="1"/>
        </dgm:presLayoutVars>
      </dgm:prSet>
      <dgm:spPr/>
      <dgm:t>
        <a:bodyPr/>
        <a:lstStyle/>
        <a:p>
          <a:endParaRPr lang="pl-PL"/>
        </a:p>
      </dgm:t>
    </dgm:pt>
  </dgm:ptLst>
  <dgm:cxnLst>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8DEBC291-894C-4C99-BAFF-2CD25C8EABAF}" type="presOf" srcId="{1A53B528-4B73-4476-AAA3-DA53D8694E89}" destId="{A82570EB-9047-4C30-B34C-BC41F943A042}" srcOrd="0" destOrd="0" presId="urn:microsoft.com/office/officeart/2005/8/layout/vList5"/>
    <dgm:cxn modelId="{A4528DBD-11DF-44DA-83A5-0A5856776AB9}" type="presOf" srcId="{27DC4E7E-D382-46BF-9230-B39F66C0EAC7}" destId="{47FC63E6-99D2-4643-AC0B-359215D0A982}" srcOrd="0" destOrd="0" presId="urn:microsoft.com/office/officeart/2005/8/layout/vList5"/>
    <dgm:cxn modelId="{E7B07334-28C1-4024-82E8-18DF66BC9EDC}" type="presOf" srcId="{52D087B1-57C8-43C6-843E-69565C099975}" destId="{DEE82E18-BDC0-49B1-804A-6D0A99B84A8E}" srcOrd="0" destOrd="0" presId="urn:microsoft.com/office/officeart/2005/8/layout/vList5"/>
    <dgm:cxn modelId="{5D03DEB9-F153-44EE-A1E0-52C68EDD4BAF}" type="presOf" srcId="{621AB93B-5B7B-404A-AAC6-82585374894E}" destId="{30A5BAFA-D867-4432-A555-078896BF780D}" srcOrd="0" destOrd="0" presId="urn:microsoft.com/office/officeart/2005/8/layout/vList5"/>
    <dgm:cxn modelId="{17D46329-C80B-4AAE-BF78-6BBDC00D4AD5}"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AB65707F-7E3C-4D17-9027-9BC848F52AC7}" type="presParOf" srcId="{A82570EB-9047-4C30-B34C-BC41F943A042}" destId="{F48DBE3C-501A-4838-A630-7A0B38D6F715}" srcOrd="1" destOrd="0" presId="urn:microsoft.com/office/officeart/2005/8/layout/vList5"/>
    <dgm:cxn modelId="{085342A2-3CA4-4B76-8161-B5332372865E}" type="presParOf" srcId="{A82570EB-9047-4C30-B34C-BC41F943A042}" destId="{4496EF78-1A95-4AAA-868A-07447B397CE7}" srcOrd="2" destOrd="0" presId="urn:microsoft.com/office/officeart/2005/8/layout/vList5"/>
    <dgm:cxn modelId="{5B7A4DE1-0A42-4330-8167-3282A56B2328}" type="presParOf" srcId="{4496EF78-1A95-4AAA-868A-07447B397CE7}" destId="{47FC63E6-99D2-4643-AC0B-359215D0A982}" srcOrd="0" destOrd="0" presId="urn:microsoft.com/office/officeart/2005/8/layout/vList5"/>
    <dgm:cxn modelId="{5E0496CE-C880-40D8-8E6D-37526F56C0A7}"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13. Kryterium zgodności ze standardem usług i katalogiem stawek</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zaplanowane w ramach projektu zadania są zgodne z określonym minimalnym standardem usług oraz wydatki są zgodne z katalogiem stawek, określonym dla danego konkursu?</a:t>
          </a:r>
          <a:endParaRPr lang="pl-PL" sz="14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14. Kryterium budżetu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600" dirty="0" smtClean="0"/>
            <a:t>Czy wszystkie wydatki są </a:t>
          </a:r>
          <a:r>
            <a:rPr lang="pl-PL" sz="1600" dirty="0" err="1" smtClean="0"/>
            <a:t>kwalifikowalne</a:t>
          </a:r>
          <a:r>
            <a:rPr lang="pl-PL" sz="1600" dirty="0" smtClean="0"/>
            <a:t>?</a:t>
          </a:r>
          <a:endParaRPr lang="pl-PL" sz="16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39970"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39970" custLinFactNeighborX="544" custLinFactNeighborY="-848">
        <dgm:presLayoutVars>
          <dgm:bulletEnabled val="1"/>
        </dgm:presLayoutVars>
      </dgm:prSet>
      <dgm:spPr/>
      <dgm:t>
        <a:bodyPr/>
        <a:lstStyle/>
        <a:p>
          <a:endParaRPr lang="pl-PL"/>
        </a:p>
      </dgm:t>
    </dgm:pt>
  </dgm:ptLst>
  <dgm:cxnLst>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47A5DD21-D4D0-491C-9B27-B067CC9FDD40}" type="presOf" srcId="{621AB93B-5B7B-404A-AAC6-82585374894E}" destId="{30A5BAFA-D867-4432-A555-078896BF780D}" srcOrd="0" destOrd="0" presId="urn:microsoft.com/office/officeart/2005/8/layout/vList5"/>
    <dgm:cxn modelId="{8AD8300C-A36A-4416-9678-E85D5A2BF93C}" type="presOf" srcId="{27DC4E7E-D382-46BF-9230-B39F66C0EAC7}" destId="{47FC63E6-99D2-4643-AC0B-359215D0A982}" srcOrd="0" destOrd="0" presId="urn:microsoft.com/office/officeart/2005/8/layout/vList5"/>
    <dgm:cxn modelId="{B5107BAE-8D5A-4494-AA4C-9E0CF5F9974D}" type="presOf" srcId="{52D087B1-57C8-43C6-843E-69565C099975}" destId="{DEE82E18-BDC0-49B1-804A-6D0A99B84A8E}"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0B7EBA1E-ABEE-4B96-A58F-5FC36B72CE1B}" type="presOf" srcId="{1A53B528-4B73-4476-AAA3-DA53D8694E89}" destId="{A82570EB-9047-4C30-B34C-BC41F943A042}" srcOrd="0" destOrd="0" presId="urn:microsoft.com/office/officeart/2005/8/layout/vList5"/>
    <dgm:cxn modelId="{73547C15-DB8F-407C-AE03-425B322DC65B}" type="presOf" srcId="{32EE9BBF-B02B-4DE9-A826-A3930A24887B}" destId="{5DB3C171-F262-490B-B8BB-BFFA46B0586B}" srcOrd="0" destOrd="0" presId="urn:microsoft.com/office/officeart/2005/8/layout/vList5"/>
    <dgm:cxn modelId="{2D2A6528-9819-43FF-A415-822A91A05C60}" type="presParOf" srcId="{A82570EB-9047-4C30-B34C-BC41F943A042}" destId="{74CEAA77-1A9F-4EE7-8009-B36DC94847D6}" srcOrd="0" destOrd="0" presId="urn:microsoft.com/office/officeart/2005/8/layout/vList5"/>
    <dgm:cxn modelId="{1D33C263-7F33-4F37-AE72-F5EA760E15D0}" type="presParOf" srcId="{74CEAA77-1A9F-4EE7-8009-B36DC94847D6}" destId="{30A5BAFA-D867-4432-A555-078896BF780D}" srcOrd="0" destOrd="0" presId="urn:microsoft.com/office/officeart/2005/8/layout/vList5"/>
    <dgm:cxn modelId="{34DAD56E-3966-465E-83FA-234CC87C613D}" type="presParOf" srcId="{74CEAA77-1A9F-4EE7-8009-B36DC94847D6}" destId="{5DB3C171-F262-490B-B8BB-BFFA46B0586B}" srcOrd="1" destOrd="0" presId="urn:microsoft.com/office/officeart/2005/8/layout/vList5"/>
    <dgm:cxn modelId="{AB5157E5-126C-4872-829A-A034C6D88150}" type="presParOf" srcId="{A82570EB-9047-4C30-B34C-BC41F943A042}" destId="{F48DBE3C-501A-4838-A630-7A0B38D6F715}" srcOrd="1" destOrd="0" presId="urn:microsoft.com/office/officeart/2005/8/layout/vList5"/>
    <dgm:cxn modelId="{6D3BF4A3-E633-40AC-A64F-2239942ED038}" type="presParOf" srcId="{A82570EB-9047-4C30-B34C-BC41F943A042}" destId="{4496EF78-1A95-4AAA-868A-07447B397CE7}" srcOrd="2" destOrd="0" presId="urn:microsoft.com/office/officeart/2005/8/layout/vList5"/>
    <dgm:cxn modelId="{FC9E3F3D-CF4D-4B57-BAC3-DDF7D0D975F2}" type="presParOf" srcId="{4496EF78-1A95-4AAA-868A-07447B397CE7}" destId="{47FC63E6-99D2-4643-AC0B-359215D0A982}" srcOrd="0" destOrd="0" presId="urn:microsoft.com/office/officeart/2005/8/layout/vList5"/>
    <dgm:cxn modelId="{277BE984-E9B4-422E-8AA3-469F2084133D}"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15. Kryterium zgodności z </a:t>
          </a:r>
          <a:r>
            <a:rPr lang="pl-PL" sz="1600" b="1" dirty="0" err="1" smtClean="0">
              <a:solidFill>
                <a:schemeClr val="tx1"/>
              </a:solidFill>
            </a:rPr>
            <a:t>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t>Czy projekt jest zgodny z zapisami </a:t>
          </a:r>
          <a:r>
            <a:rPr lang="pl-PL" sz="1600" dirty="0" err="1" smtClean="0"/>
            <a:t>SzOOP</a:t>
          </a:r>
          <a:r>
            <a:rPr lang="pl-PL" sz="1600" dirty="0" smtClean="0"/>
            <a:t> RPO WD 2014-2020?</a:t>
          </a:r>
          <a:endParaRPr lang="pl-PL" sz="16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16. Kryterium spełnienia minimalnych wymagań</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000" dirty="0" smtClean="0"/>
            <a:t>Czy wniosek otrzymał wymagane minimum 60 punktów ogółem oraz co najmniej 60% punktów w poszczególnych grupach kryteriów merytorycznych:</a:t>
          </a:r>
          <a:endParaRPr lang="pl-PL" sz="10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5DB79D55-3103-490C-9783-F76C551D14ED}">
      <dgm:prSet custT="1"/>
      <dgm:spPr/>
      <dgm:t>
        <a:bodyPr/>
        <a:lstStyle/>
        <a:p>
          <a:r>
            <a:rPr lang="pl-PL" sz="1000" dirty="0" smtClean="0"/>
            <a:t>kryteria nr 1, 2 oraz 3,</a:t>
          </a:r>
          <a:endParaRPr lang="pl-PL" sz="1000" dirty="0"/>
        </a:p>
      </dgm:t>
    </dgm:pt>
    <dgm:pt modelId="{E21A5080-76B8-423B-9963-6338DD4C6AB9}" type="parTrans" cxnId="{8E15071E-2463-4468-BC3B-721AA6C3B91D}">
      <dgm:prSet/>
      <dgm:spPr/>
      <dgm:t>
        <a:bodyPr/>
        <a:lstStyle/>
        <a:p>
          <a:endParaRPr lang="pl-PL"/>
        </a:p>
      </dgm:t>
    </dgm:pt>
    <dgm:pt modelId="{B0B31857-986E-4892-BB54-DE6C221F569F}" type="sibTrans" cxnId="{8E15071E-2463-4468-BC3B-721AA6C3B91D}">
      <dgm:prSet/>
      <dgm:spPr/>
      <dgm:t>
        <a:bodyPr/>
        <a:lstStyle/>
        <a:p>
          <a:endParaRPr lang="pl-PL"/>
        </a:p>
      </dgm:t>
    </dgm:pt>
    <dgm:pt modelId="{BFB19D60-289F-47DA-A9BB-D318AB46CA2E}">
      <dgm:prSet custT="1"/>
      <dgm:spPr/>
      <dgm:t>
        <a:bodyPr/>
        <a:lstStyle/>
        <a:p>
          <a:r>
            <a:rPr lang="pl-PL" sz="1000" dirty="0" smtClean="0"/>
            <a:t>kryterium nr 4,</a:t>
          </a:r>
          <a:endParaRPr lang="pl-PL" sz="1000" dirty="0"/>
        </a:p>
      </dgm:t>
    </dgm:pt>
    <dgm:pt modelId="{1F7C9DC9-E56F-49A1-9D98-34AC83DAAB6F}" type="parTrans" cxnId="{1AD7FFA1-8371-45B7-A7AC-40046BF55DAC}">
      <dgm:prSet/>
      <dgm:spPr/>
      <dgm:t>
        <a:bodyPr/>
        <a:lstStyle/>
        <a:p>
          <a:endParaRPr lang="pl-PL"/>
        </a:p>
      </dgm:t>
    </dgm:pt>
    <dgm:pt modelId="{BA197797-B0DF-4FB5-810F-EC6A14CE71FE}" type="sibTrans" cxnId="{1AD7FFA1-8371-45B7-A7AC-40046BF55DAC}">
      <dgm:prSet/>
      <dgm:spPr/>
      <dgm:t>
        <a:bodyPr/>
        <a:lstStyle/>
        <a:p>
          <a:endParaRPr lang="pl-PL"/>
        </a:p>
      </dgm:t>
    </dgm:pt>
    <dgm:pt modelId="{A88D26FB-05B4-491F-B494-D3B314F171AA}">
      <dgm:prSet custT="1"/>
      <dgm:spPr/>
      <dgm:t>
        <a:bodyPr/>
        <a:lstStyle/>
        <a:p>
          <a:r>
            <a:rPr lang="pl-PL" sz="1000" dirty="0" smtClean="0"/>
            <a:t>kryteria nr 5 oraz 6,</a:t>
          </a:r>
          <a:endParaRPr lang="pl-PL" sz="1000" dirty="0"/>
        </a:p>
      </dgm:t>
    </dgm:pt>
    <dgm:pt modelId="{68FF0968-1802-4D75-9167-24EEF848A7B7}" type="parTrans" cxnId="{0E6C9B37-1805-48F5-9094-90BB64EC818B}">
      <dgm:prSet/>
      <dgm:spPr/>
      <dgm:t>
        <a:bodyPr/>
        <a:lstStyle/>
        <a:p>
          <a:endParaRPr lang="pl-PL"/>
        </a:p>
      </dgm:t>
    </dgm:pt>
    <dgm:pt modelId="{F58F6A75-823B-4284-8EFE-77B9A95B800B}" type="sibTrans" cxnId="{0E6C9B37-1805-48F5-9094-90BB64EC818B}">
      <dgm:prSet/>
      <dgm:spPr/>
      <dgm:t>
        <a:bodyPr/>
        <a:lstStyle/>
        <a:p>
          <a:endParaRPr lang="pl-PL"/>
        </a:p>
      </dgm:t>
    </dgm:pt>
    <dgm:pt modelId="{B559AB9D-1300-4B67-A7BF-EBAE0EF95325}">
      <dgm:prSet custT="1"/>
      <dgm:spPr/>
      <dgm:t>
        <a:bodyPr/>
        <a:lstStyle/>
        <a:p>
          <a:r>
            <a:rPr lang="pl-PL" sz="1000" dirty="0" smtClean="0"/>
            <a:t>kryteria nr 7 oraz 8,</a:t>
          </a:r>
          <a:endParaRPr lang="pl-PL" sz="1000" dirty="0"/>
        </a:p>
      </dgm:t>
    </dgm:pt>
    <dgm:pt modelId="{2927CA99-BC25-4993-B3CF-650246DAFC47}" type="parTrans" cxnId="{72CA5212-E36F-4885-B0BB-9F360B3F2016}">
      <dgm:prSet/>
      <dgm:spPr/>
      <dgm:t>
        <a:bodyPr/>
        <a:lstStyle/>
        <a:p>
          <a:endParaRPr lang="pl-PL"/>
        </a:p>
      </dgm:t>
    </dgm:pt>
    <dgm:pt modelId="{37D5E619-729E-4B61-BF05-72926988362C}" type="sibTrans" cxnId="{72CA5212-E36F-4885-B0BB-9F360B3F2016}">
      <dgm:prSet/>
      <dgm:spPr/>
      <dgm:t>
        <a:bodyPr/>
        <a:lstStyle/>
        <a:p>
          <a:endParaRPr lang="pl-PL"/>
        </a:p>
      </dgm:t>
    </dgm:pt>
    <dgm:pt modelId="{9B3868EF-2A09-40B7-80F1-665DC067E6C5}">
      <dgm:prSet custT="1"/>
      <dgm:spPr/>
      <dgm:t>
        <a:bodyPr/>
        <a:lstStyle/>
        <a:p>
          <a:r>
            <a:rPr lang="pl-PL" sz="1000" dirty="0" smtClean="0"/>
            <a:t>kryterium nr 9,</a:t>
          </a:r>
          <a:endParaRPr lang="pl-PL" sz="1000" dirty="0"/>
        </a:p>
      </dgm:t>
    </dgm:pt>
    <dgm:pt modelId="{E1C48B2B-19F0-47B9-87D9-C90899C0686F}" type="parTrans" cxnId="{E8752A66-12C1-48CA-9FAA-BA0191ED7D09}">
      <dgm:prSet/>
      <dgm:spPr/>
      <dgm:t>
        <a:bodyPr/>
        <a:lstStyle/>
        <a:p>
          <a:endParaRPr lang="pl-PL"/>
        </a:p>
      </dgm:t>
    </dgm:pt>
    <dgm:pt modelId="{B31EC9BE-00B4-46B7-8964-F600D5C59E65}" type="sibTrans" cxnId="{E8752A66-12C1-48CA-9FAA-BA0191ED7D09}">
      <dgm:prSet/>
      <dgm:spPr/>
      <dgm:t>
        <a:bodyPr/>
        <a:lstStyle/>
        <a:p>
          <a:endParaRPr lang="pl-PL"/>
        </a:p>
      </dgm:t>
    </dgm:pt>
    <dgm:pt modelId="{B4CB9B3E-5A82-4C7F-BF2E-538821CB99F0}">
      <dgm:prSet custT="1"/>
      <dgm:spPr/>
      <dgm:t>
        <a:bodyPr/>
        <a:lstStyle/>
        <a:p>
          <a:r>
            <a:rPr lang="pl-PL" sz="1000" dirty="0" smtClean="0"/>
            <a:t>kryteria nr 10 oraz 11</a:t>
          </a:r>
          <a:endParaRPr lang="pl-PL" sz="1000" dirty="0"/>
        </a:p>
      </dgm:t>
    </dgm:pt>
    <dgm:pt modelId="{24B42082-7351-48A3-ABBC-ACB77DF1D9EF}" type="parTrans" cxnId="{05CB506B-8821-4E23-B739-C9439C98D180}">
      <dgm:prSet/>
      <dgm:spPr/>
      <dgm:t>
        <a:bodyPr/>
        <a:lstStyle/>
        <a:p>
          <a:endParaRPr lang="pl-PL"/>
        </a:p>
      </dgm:t>
    </dgm:pt>
    <dgm:pt modelId="{23045A5A-E891-42E2-BFDA-1F96AC78BA1A}" type="sibTrans" cxnId="{05CB506B-8821-4E23-B739-C9439C98D180}">
      <dgm:prSet/>
      <dgm:spPr/>
      <dgm:t>
        <a:bodyPr/>
        <a:lstStyle/>
        <a:p>
          <a:endParaRPr lang="pl-PL"/>
        </a:p>
      </dgm:t>
    </dgm:pt>
    <dgm:pt modelId="{ED8593F4-F491-43C9-8335-5EC1B2945DAF}">
      <dgm:prSet custT="1"/>
      <dgm:spPr/>
      <dgm:t>
        <a:bodyPr/>
        <a:lstStyle/>
        <a:p>
          <a:r>
            <a:rPr lang="pl-PL" sz="1000" dirty="0" smtClean="0"/>
            <a:t>oraz otrzymał pozytywną ocenę za spełnienie kryteriów horyzontalnych oraz kryteriów merytorycznych nr 12, 13, 14 i 15?</a:t>
          </a:r>
          <a:endParaRPr lang="pl-PL" sz="1000" dirty="0"/>
        </a:p>
      </dgm:t>
    </dgm:pt>
    <dgm:pt modelId="{62842E0A-B11F-42FF-B2B2-7CE23192434F}" type="parTrans" cxnId="{319793F9-3473-43C4-A60F-FB22C60ACBCD}">
      <dgm:prSet/>
      <dgm:spPr/>
      <dgm:t>
        <a:bodyPr/>
        <a:lstStyle/>
        <a:p>
          <a:endParaRPr lang="pl-PL"/>
        </a:p>
      </dgm:t>
    </dgm:pt>
    <dgm:pt modelId="{7A743DEC-01A2-486D-A9FE-19AC38A81115}" type="sibTrans" cxnId="{319793F9-3473-43C4-A60F-FB22C60ACBC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39970"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50379" custLinFactNeighborX="544" custLinFactNeighborY="-2933">
        <dgm:presLayoutVars>
          <dgm:bulletEnabled val="1"/>
        </dgm:presLayoutVars>
      </dgm:prSet>
      <dgm:spPr/>
      <dgm:t>
        <a:bodyPr/>
        <a:lstStyle/>
        <a:p>
          <a:endParaRPr lang="pl-PL"/>
        </a:p>
      </dgm:t>
    </dgm:pt>
  </dgm:ptLst>
  <dgm:cxnLst>
    <dgm:cxn modelId="{DB0325FF-8F32-41EA-B412-24C66D1EC365}" type="presOf" srcId="{ED8593F4-F491-43C9-8335-5EC1B2945DAF}" destId="{DEE82E18-BDC0-49B1-804A-6D0A99B84A8E}" srcOrd="0" destOrd="7"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E6C9B37-1805-48F5-9094-90BB64EC818B}" srcId="{52D087B1-57C8-43C6-843E-69565C099975}" destId="{A88D26FB-05B4-491F-B494-D3B314F171AA}" srcOrd="2" destOrd="0" parTransId="{68FF0968-1802-4D75-9167-24EEF848A7B7}" sibTransId="{F58F6A75-823B-4284-8EFE-77B9A95B800B}"/>
    <dgm:cxn modelId="{8E15071E-2463-4468-BC3B-721AA6C3B91D}" srcId="{52D087B1-57C8-43C6-843E-69565C099975}" destId="{5DB79D55-3103-490C-9783-F76C551D14ED}" srcOrd="0" destOrd="0" parTransId="{E21A5080-76B8-423B-9963-6338DD4C6AB9}" sibTransId="{B0B31857-986E-4892-BB54-DE6C221F569F}"/>
    <dgm:cxn modelId="{2548AABD-A05E-4A54-9720-90D9EF1CBC69}" type="presOf" srcId="{27DC4E7E-D382-46BF-9230-B39F66C0EAC7}" destId="{47FC63E6-99D2-4643-AC0B-359215D0A982}" srcOrd="0" destOrd="0" presId="urn:microsoft.com/office/officeart/2005/8/layout/vList5"/>
    <dgm:cxn modelId="{05CB506B-8821-4E23-B739-C9439C98D180}" srcId="{52D087B1-57C8-43C6-843E-69565C099975}" destId="{B4CB9B3E-5A82-4C7F-BF2E-538821CB99F0}" srcOrd="5" destOrd="0" parTransId="{24B42082-7351-48A3-ABBC-ACB77DF1D9EF}" sibTransId="{23045A5A-E891-42E2-BFDA-1F96AC78BA1A}"/>
    <dgm:cxn modelId="{319793F9-3473-43C4-A60F-FB22C60ACBCD}" srcId="{27DC4E7E-D382-46BF-9230-B39F66C0EAC7}" destId="{ED8593F4-F491-43C9-8335-5EC1B2945DAF}" srcOrd="1" destOrd="0" parTransId="{62842E0A-B11F-42FF-B2B2-7CE23192434F}" sibTransId="{7A743DEC-01A2-486D-A9FE-19AC38A81115}"/>
    <dgm:cxn modelId="{43C17646-16F1-4B9C-87F0-1E103B846881}" type="presOf" srcId="{9B3868EF-2A09-40B7-80F1-665DC067E6C5}" destId="{DEE82E18-BDC0-49B1-804A-6D0A99B84A8E}" srcOrd="0" destOrd="5" presId="urn:microsoft.com/office/officeart/2005/8/layout/vList5"/>
    <dgm:cxn modelId="{67059FFE-3A08-4A0D-B592-81B8C3FD23EF}" type="presOf" srcId="{32EE9BBF-B02B-4DE9-A826-A3930A24887B}" destId="{5DB3C171-F262-490B-B8BB-BFFA46B0586B}" srcOrd="0" destOrd="0" presId="urn:microsoft.com/office/officeart/2005/8/layout/vList5"/>
    <dgm:cxn modelId="{E825CB82-23B7-42B3-B52F-EBC91FD56740}" type="presOf" srcId="{52D087B1-57C8-43C6-843E-69565C099975}" destId="{DEE82E18-BDC0-49B1-804A-6D0A99B84A8E}" srcOrd="0" destOrd="0" presId="urn:microsoft.com/office/officeart/2005/8/layout/vList5"/>
    <dgm:cxn modelId="{521A2F94-10A2-4FB8-814E-D12F5CC1EC37}" srcId="{1A53B528-4B73-4476-AAA3-DA53D8694E89}" destId="{27DC4E7E-D382-46BF-9230-B39F66C0EAC7}" srcOrd="1" destOrd="0" parTransId="{2ECCC8E2-1091-4B8B-A480-E9C4D0A9036B}" sibTransId="{99B57DE9-AB13-47C3-A2B5-323E301C2973}"/>
    <dgm:cxn modelId="{A7C3B20F-78C1-46CC-B894-5452CC738DE1}" type="presOf" srcId="{B4CB9B3E-5A82-4C7F-BF2E-538821CB99F0}" destId="{DEE82E18-BDC0-49B1-804A-6D0A99B84A8E}" srcOrd="0" destOrd="6"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72CA5212-E36F-4885-B0BB-9F360B3F2016}" srcId="{52D087B1-57C8-43C6-843E-69565C099975}" destId="{B559AB9D-1300-4B67-A7BF-EBAE0EF95325}" srcOrd="3" destOrd="0" parTransId="{2927CA99-BC25-4993-B3CF-650246DAFC47}" sibTransId="{37D5E619-729E-4B61-BF05-72926988362C}"/>
    <dgm:cxn modelId="{E8752A66-12C1-48CA-9FAA-BA0191ED7D09}" srcId="{52D087B1-57C8-43C6-843E-69565C099975}" destId="{9B3868EF-2A09-40B7-80F1-665DC067E6C5}" srcOrd="4" destOrd="0" parTransId="{E1C48B2B-19F0-47B9-87D9-C90899C0686F}" sibTransId="{B31EC9BE-00B4-46B7-8964-F600D5C59E65}"/>
    <dgm:cxn modelId="{1AD7FFA1-8371-45B7-A7AC-40046BF55DAC}" srcId="{52D087B1-57C8-43C6-843E-69565C099975}" destId="{BFB19D60-289F-47DA-A9BB-D318AB46CA2E}" srcOrd="1" destOrd="0" parTransId="{1F7C9DC9-E56F-49A1-9D98-34AC83DAAB6F}" sibTransId="{BA197797-B0DF-4FB5-810F-EC6A14CE71FE}"/>
    <dgm:cxn modelId="{F852D73C-E437-4557-B380-16ABAF6EA43E}" type="presOf" srcId="{A88D26FB-05B4-491F-B494-D3B314F171AA}" destId="{DEE82E18-BDC0-49B1-804A-6D0A99B84A8E}" srcOrd="0" destOrd="3" presId="urn:microsoft.com/office/officeart/2005/8/layout/vList5"/>
    <dgm:cxn modelId="{ED1DADD9-8BBE-4B18-938C-032DB7866B35}" type="presOf" srcId="{B559AB9D-1300-4B67-A7BF-EBAE0EF95325}" destId="{DEE82E18-BDC0-49B1-804A-6D0A99B84A8E}" srcOrd="0" destOrd="4" presId="urn:microsoft.com/office/officeart/2005/8/layout/vList5"/>
    <dgm:cxn modelId="{2E839FB7-28CC-4591-979F-E131149F7300}" type="presOf" srcId="{621AB93B-5B7B-404A-AAC6-82585374894E}" destId="{30A5BAFA-D867-4432-A555-078896BF780D}" srcOrd="0" destOrd="0" presId="urn:microsoft.com/office/officeart/2005/8/layout/vList5"/>
    <dgm:cxn modelId="{15FC7680-1264-4C5D-9913-D446D4CD5847}" type="presOf" srcId="{BFB19D60-289F-47DA-A9BB-D318AB46CA2E}" destId="{DEE82E18-BDC0-49B1-804A-6D0A99B84A8E}" srcOrd="0" destOrd="2" presId="urn:microsoft.com/office/officeart/2005/8/layout/vList5"/>
    <dgm:cxn modelId="{B551E6E1-C6EC-4378-8D95-BDB5FA4A77D6}" type="presOf" srcId="{5DB79D55-3103-490C-9783-F76C551D14ED}" destId="{DEE82E18-BDC0-49B1-804A-6D0A99B84A8E}" srcOrd="0" destOrd="1" presId="urn:microsoft.com/office/officeart/2005/8/layout/vList5"/>
    <dgm:cxn modelId="{2C81B030-38B3-4745-8E01-22B621DFE969}" type="presOf" srcId="{1A53B528-4B73-4476-AAA3-DA53D8694E89}" destId="{A82570EB-9047-4C30-B34C-BC41F943A042}" srcOrd="0" destOrd="0" presId="urn:microsoft.com/office/officeart/2005/8/layout/vList5"/>
    <dgm:cxn modelId="{B62BCE1F-BAB4-465D-92C2-7CF1FC30ECBA}" srcId="{27DC4E7E-D382-46BF-9230-B39F66C0EAC7}" destId="{52D087B1-57C8-43C6-843E-69565C099975}" srcOrd="0" destOrd="0" parTransId="{9482A703-7209-4C87-85C4-019D037E6EC0}" sibTransId="{89F681AF-DBFB-4199-9814-26397A9D254B}"/>
    <dgm:cxn modelId="{E7EB9DB8-29D6-41C5-8B24-9615225540C7}" type="presParOf" srcId="{A82570EB-9047-4C30-B34C-BC41F943A042}" destId="{74CEAA77-1A9F-4EE7-8009-B36DC94847D6}" srcOrd="0" destOrd="0" presId="urn:microsoft.com/office/officeart/2005/8/layout/vList5"/>
    <dgm:cxn modelId="{F5A1C0F2-6CE3-40FD-8628-B9A24C74E128}" type="presParOf" srcId="{74CEAA77-1A9F-4EE7-8009-B36DC94847D6}" destId="{30A5BAFA-D867-4432-A555-078896BF780D}" srcOrd="0" destOrd="0" presId="urn:microsoft.com/office/officeart/2005/8/layout/vList5"/>
    <dgm:cxn modelId="{44DF635A-D7F8-496D-92FD-1836EC865ADB}" type="presParOf" srcId="{74CEAA77-1A9F-4EE7-8009-B36DC94847D6}" destId="{5DB3C171-F262-490B-B8BB-BFFA46B0586B}" srcOrd="1" destOrd="0" presId="urn:microsoft.com/office/officeart/2005/8/layout/vList5"/>
    <dgm:cxn modelId="{34A47581-6DAF-4CEF-B272-70A516DA8F78}" type="presParOf" srcId="{A82570EB-9047-4C30-B34C-BC41F943A042}" destId="{F48DBE3C-501A-4838-A630-7A0B38D6F715}" srcOrd="1" destOrd="0" presId="urn:microsoft.com/office/officeart/2005/8/layout/vList5"/>
    <dgm:cxn modelId="{894F6A49-AF84-429A-BB83-81C9E90A76CD}" type="presParOf" srcId="{A82570EB-9047-4C30-B34C-BC41F943A042}" destId="{4496EF78-1A95-4AAA-868A-07447B397CE7}" srcOrd="2" destOrd="0" presId="urn:microsoft.com/office/officeart/2005/8/layout/vList5"/>
    <dgm:cxn modelId="{E8BBA365-AB93-4B11-BF7A-8B9797A4FE73}" type="presParOf" srcId="{4496EF78-1A95-4AAA-868A-07447B397CE7}" destId="{47FC63E6-99D2-4643-AC0B-359215D0A982}" srcOrd="0" destOrd="0" presId="urn:microsoft.com/office/officeart/2005/8/layout/vList5"/>
    <dgm:cxn modelId="{32E24809-45BC-4D3B-9AB1-1EAC04293C5C}"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17. Kryterium spełnienia warunków postawionych przez oceniających lub przewodniczącego KOP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negocjacje zakończyły się wynikiem pozytywnym  to znaczy zostały udzielone informacje i wyjaśnienia wymagane podczas negocjacji lub spełnione zostały warunki określone przez oceniających lub przewodniczącego KOP podczas negocjacji oraz do projektu nie wprowadzono innych nieuzgodnionych w ramach negocjacji zmian?</a:t>
          </a:r>
          <a:endParaRPr lang="pl-PL" sz="14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48353" custLinFactNeighborX="544" custLinFactNeighborY="-2933">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A1FA684F-19E1-438E-8BD4-1A06D39F2C66}"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F516A6-9460-4C7E-A89F-65A0D9F2A494}" type="presOf" srcId="{32EE9BBF-B02B-4DE9-A826-A3930A24887B}" destId="{5DB3C171-F262-490B-B8BB-BFFA46B0586B}" srcOrd="0" destOrd="0" presId="urn:microsoft.com/office/officeart/2005/8/layout/vList5"/>
    <dgm:cxn modelId="{5D55AE68-1E92-42C9-B519-72E050179EE9}" type="presOf" srcId="{1A53B528-4B73-4476-AAA3-DA53D8694E89}" destId="{A82570EB-9047-4C30-B34C-BC41F943A042}" srcOrd="0" destOrd="0" presId="urn:microsoft.com/office/officeart/2005/8/layout/vList5"/>
    <dgm:cxn modelId="{38630F7D-A7BA-4AAF-8F76-8ED1154349E3}" type="presParOf" srcId="{A82570EB-9047-4C30-B34C-BC41F943A042}" destId="{74CEAA77-1A9F-4EE7-8009-B36DC94847D6}" srcOrd="0" destOrd="0" presId="urn:microsoft.com/office/officeart/2005/8/layout/vList5"/>
    <dgm:cxn modelId="{952116B7-ED14-4DA9-9E84-E2B9B6A42D56}" type="presParOf" srcId="{74CEAA77-1A9F-4EE7-8009-B36DC94847D6}" destId="{30A5BAFA-D867-4432-A555-078896BF780D}" srcOrd="0" destOrd="0" presId="urn:microsoft.com/office/officeart/2005/8/layout/vList5"/>
    <dgm:cxn modelId="{9985D5AD-9764-4ECA-9019-05AA6B6951B6}"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400" dirty="0"/>
            <a:t>Projekt musi być co najmniej neutralny.</a:t>
          </a:r>
          <a:endParaRPr lang="pl-PL" sz="14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A0DDAFE-BEC3-4D50-B3B2-EE22F6078065}" type="presOf" srcId="{9C158368-C9E0-4942-8526-5CE49BCD721C}" destId="{EC26B3CA-5F55-4ED6-AEA1-83422FEC2FA3}"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113331BA-6835-4148-AD14-32EA7E802B8C}" type="presOf" srcId="{1A53B528-4B73-4476-AAA3-DA53D8694E89}" destId="{A82570EB-9047-4C30-B34C-BC41F943A042}" srcOrd="0" destOrd="0" presId="urn:microsoft.com/office/officeart/2005/8/layout/vList5"/>
    <dgm:cxn modelId="{544B4425-8E80-4023-8691-3D2C07C6086E}" type="presOf" srcId="{3610B3C4-8B97-414F-A8B8-DD6006498DA6}" destId="{6057DA86-162F-440C-8D5E-0A6D86B8CF0F}" srcOrd="0" destOrd="2" presId="urn:microsoft.com/office/officeart/2005/8/layout/vList5"/>
    <dgm:cxn modelId="{E3A8CA48-D9B9-43E9-972D-A00161A66839}" srcId="{9C158368-C9E0-4942-8526-5CE49BCD721C}" destId="{3610B3C4-8B97-414F-A8B8-DD6006498DA6}" srcOrd="2" destOrd="0" parTransId="{54BD2326-A478-45C0-8CBF-C53DB0039531}" sibTransId="{5E8EA06E-363D-477A-BB51-A4C219B4E06A}"/>
    <dgm:cxn modelId="{976A1C1E-6896-4915-B672-0808DD888A75}" srcId="{1A53B528-4B73-4476-AAA3-DA53D8694E89}" destId="{621AB93B-5B7B-404A-AAC6-82585374894E}" srcOrd="0" destOrd="0" parTransId="{4935FEB2-1035-40C5-9A3F-135B06D2ABF1}" sibTransId="{537A71C9-1429-45D8-846B-4BAE788264CA}"/>
    <dgm:cxn modelId="{ED00C050-66C2-44CF-B3CE-EB6674270CBB}" type="presOf" srcId="{DA6E603D-E34D-4EC6-B48D-740809166CA4}" destId="{6057DA86-162F-440C-8D5E-0A6D86B8CF0F}"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42175B39-A66A-4D39-A4F9-C2359A2F8B71}" type="presOf" srcId="{621AB93B-5B7B-404A-AAC6-82585374894E}" destId="{30A5BAFA-D867-4432-A555-078896BF780D}" srcOrd="0" destOrd="0" presId="urn:microsoft.com/office/officeart/2005/8/layout/vList5"/>
    <dgm:cxn modelId="{0EE9D3F7-FB9B-4449-852A-5D5504D8FB77}" type="presOf" srcId="{47AF0598-E0DC-4CB0-89B0-FFA18824A654}" destId="{5DB3C171-F262-490B-B8BB-BFFA46B0586B}" srcOrd="0" destOrd="1"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E117E38E-DDD3-480D-A78D-8FCB154BAC0D}" srcId="{9C158368-C9E0-4942-8526-5CE49BCD721C}" destId="{DA6E603D-E34D-4EC6-B48D-740809166CA4}" srcOrd="0" destOrd="0" parTransId="{A8A154FD-2259-47AC-AD68-19EF82000962}" sibTransId="{9F49CB28-C9A9-4FC8-82B7-C5A3A7564928}"/>
    <dgm:cxn modelId="{1BFD243B-F2DB-46FF-8758-68D5016E0FD6}" type="presOf" srcId="{32EE9BBF-B02B-4DE9-A826-A3930A24887B}" destId="{5DB3C171-F262-490B-B8BB-BFFA46B0586B}"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z zasadą równości szans i niedyskryminacji, w tym dostępności dla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zasadą równości szans kobiet </a:t>
          </a:r>
          <a:br>
            <a:rPr lang="pl-PL" sz="1400" dirty="0"/>
          </a:br>
          <a:r>
            <a:rPr lang="pl-PL" sz="1400" dirty="0"/>
            <a:t>i mężczyzn?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dirty="0" err="1"/>
            <a:t>niepełnosprawnościami</a:t>
          </a:r>
          <a:r>
            <a:rPr lang="pl-PL" sz="1200" dirty="0"/>
            <a:t> oraz zasady równości szans kobiet i mężczyzn w ramach </a:t>
          </a:r>
          <a:r>
            <a:rPr lang="pl-PL" sz="1200" dirty="0" err="1"/>
            <a:t>funduszy</a:t>
          </a:r>
          <a:r>
            <a:rPr lang="pl-PL" sz="1200" dirty="0"/>
            <a:t>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D7A947C-03B9-4C2C-9ED2-092276F52EE5}"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B1779BE-0998-45DB-95FD-592395D94B6D}" type="presOf" srcId="{32EE9BBF-B02B-4DE9-A826-A3930A24887B}" destId="{5DB3C171-F262-490B-B8BB-BFFA46B0586B}" srcOrd="0" destOrd="0" presId="urn:microsoft.com/office/officeart/2005/8/layout/vList5"/>
    <dgm:cxn modelId="{252D0F90-63CC-422D-9840-1F9A78F0C8B6}" type="presOf" srcId="{1A53B528-4B73-4476-AAA3-DA53D8694E89}" destId="{A82570EB-9047-4C30-B34C-BC41F943A042}" srcOrd="0" destOrd="0" presId="urn:microsoft.com/office/officeart/2005/8/layout/vList5"/>
    <dgm:cxn modelId="{A5DE0F57-C45D-4401-B01C-FDC461A9D9C3}" type="presOf" srcId="{3D61EB1E-E554-4406-9554-7EBDC7446144}" destId="{5DB3C171-F262-490B-B8BB-BFFA46B0586B}" srcOrd="0" destOrd="1" presId="urn:microsoft.com/office/officeart/2005/8/layout/vList5"/>
    <dgm:cxn modelId="{D2133060-3920-4B31-81EA-3B99972016CB}" type="presOf" srcId="{3AA2B58D-F2A9-4EAE-9D29-2707B2099B25}" destId="{6057DA86-162F-440C-8D5E-0A6D86B8CF0F}" srcOrd="0" destOrd="1" presId="urn:microsoft.com/office/officeart/2005/8/layout/vList5"/>
    <dgm:cxn modelId="{D04B6C14-FBD8-4890-BA9C-68E8CA7F5FED}" type="presOf" srcId="{DA6E603D-E34D-4EC6-B48D-740809166CA4}" destId="{6057DA86-162F-440C-8D5E-0A6D86B8CF0F}" srcOrd="0" destOrd="0" presId="urn:microsoft.com/office/officeart/2005/8/layout/vList5"/>
    <dgm:cxn modelId="{69CA5E5B-3623-4F33-AAC4-F0256C51642D}" type="presOf" srcId="{621AB93B-5B7B-404A-AAC6-82585374894E}" destId="{30A5BAFA-D867-4432-A555-078896BF780D}" srcOrd="0" destOrd="0"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976A1C1E-6896-4915-B672-0808DD888A75}" srcId="{1A53B528-4B73-4476-AAA3-DA53D8694E89}" destId="{621AB93B-5B7B-404A-AAC6-82585374894E}" srcOrd="0" destOrd="0" parTransId="{4935FEB2-1035-40C5-9A3F-135B06D2ABF1}" sibTransId="{537A71C9-1429-45D8-846B-4BAE788264CA}"/>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Kryterium grupy docelowej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latin typeface="+mn-lt"/>
            </a:rPr>
            <a:t>Czy Wnioskodawca zrealizował w ciągu ostatnich 3 lat przed złożeniem wniosku o dofinansowanie na terenie województwa dolnośląskiego co najmniej 2 przedsięwzięcia w obszarze merytorycznym i dla grupy docelowej objętej interwencją projektową, w ramach których osiągnął zakładane w ramach przedsięwzięcia cele?</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2. Kryterium doświadczenia</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latin typeface="+mn-lt"/>
            </a:rPr>
            <a:t>Czy uczestnikami projektu będą w co najmniej 40% mieszkańcy obszarów wiejskich?</a:t>
          </a:r>
          <a:endParaRPr lang="pl-PL" sz="12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275A3F1-ABD8-4EBB-9811-F173CA234C53}">
      <dgm:prSet custT="1"/>
      <dgm:spPr/>
      <dgm:t>
        <a:bodyPr/>
        <a:lstStyle/>
        <a:p>
          <a:r>
            <a:rPr lang="pl-PL" sz="1200" dirty="0" smtClean="0">
              <a:latin typeface="+mn-lt"/>
            </a:rPr>
            <a:t>5 pkt. - uczestnikami projektu będą w co najmniej 40% mieszkańcy obszarów wiejskich</a:t>
          </a:r>
          <a:endParaRPr lang="pl-PL" sz="1200" dirty="0">
            <a:latin typeface="+mn-lt"/>
          </a:endParaRPr>
        </a:p>
      </dgm:t>
    </dgm:pt>
    <dgm:pt modelId="{7A808DF5-B7D8-4882-8C71-F46E05B1B92A}" type="parTrans" cxnId="{78C83947-46FD-4237-9EFA-4D89F194EE7E}">
      <dgm:prSet/>
      <dgm:spPr/>
      <dgm:t>
        <a:bodyPr/>
        <a:lstStyle/>
        <a:p>
          <a:endParaRPr lang="pl-PL"/>
        </a:p>
      </dgm:t>
    </dgm:pt>
    <dgm:pt modelId="{4A229A1E-192A-4FD1-AF47-D0924F441008}" type="sibTrans" cxnId="{78C83947-46FD-4237-9EFA-4D89F194EE7E}">
      <dgm:prSet/>
      <dgm:spPr/>
      <dgm:t>
        <a:bodyPr/>
        <a:lstStyle/>
        <a:p>
          <a:endParaRPr lang="pl-PL"/>
        </a:p>
      </dgm:t>
    </dgm:pt>
    <dgm:pt modelId="{720ED247-8778-4AD9-BEA4-57EEA3D5413D}">
      <dgm:prSet custT="1"/>
      <dgm:spPr/>
      <dgm:t>
        <a:bodyPr/>
        <a:lstStyle/>
        <a:p>
          <a:r>
            <a:rPr lang="pl-PL" sz="1200" dirty="0" smtClean="0">
              <a:latin typeface="+mn-lt"/>
            </a:rPr>
            <a:t>10 pkt.  - uczestnikami projektu będą w co najmniej 60% mieszkańcy obszarów wiejskich</a:t>
          </a:r>
          <a:endParaRPr lang="pl-PL" sz="1200" dirty="0">
            <a:latin typeface="+mn-lt"/>
          </a:endParaRPr>
        </a:p>
      </dgm:t>
    </dgm:pt>
    <dgm:pt modelId="{50A1BB43-35D7-42AA-B8AD-4CE07BE9378E}" type="parTrans" cxnId="{4AB0A6C2-4987-40DD-91A7-7AB2CECE44B7}">
      <dgm:prSet/>
      <dgm:spPr/>
      <dgm:t>
        <a:bodyPr/>
        <a:lstStyle/>
        <a:p>
          <a:endParaRPr lang="pl-PL"/>
        </a:p>
      </dgm:t>
    </dgm:pt>
    <dgm:pt modelId="{A3155AE8-7E0C-460E-827B-5BD7E5535EB2}" type="sibTrans" cxnId="{4AB0A6C2-4987-40DD-91A7-7AB2CECE44B7}">
      <dgm:prSet/>
      <dgm:spPr/>
      <dgm:t>
        <a:bodyPr/>
        <a:lstStyle/>
        <a:p>
          <a:endParaRPr lang="pl-PL"/>
        </a:p>
      </dgm:t>
    </dgm:pt>
    <dgm:pt modelId="{DA9A4D2A-EE5A-4FCC-912B-4C050F21607F}">
      <dgm:prSet phldrT="[Tekst]" custT="1"/>
      <dgm:spPr>
        <a:solidFill>
          <a:srgbClr val="FFC000">
            <a:alpha val="90000"/>
          </a:srgbClr>
        </a:solidFill>
        <a:ln>
          <a:solidFill>
            <a:srgbClr val="FFC000">
              <a:alpha val="90000"/>
            </a:srgbClr>
          </a:solidFill>
        </a:ln>
      </dgm:spPr>
      <dgm:t>
        <a:bodyPr/>
        <a:lstStyle/>
        <a:p>
          <a:pPr algn="just"/>
          <a:r>
            <a:rPr lang="pl-PL" sz="1200" dirty="0" smtClean="0">
              <a:latin typeface="+mn-lt"/>
            </a:rPr>
            <a:t>0 pkt. – brak przedsięwzięcia</a:t>
          </a:r>
          <a:endParaRPr lang="pl-PL" sz="1200" b="1" dirty="0">
            <a:solidFill>
              <a:schemeClr val="tx1"/>
            </a:solidFill>
            <a:latin typeface="+mn-lt"/>
          </a:endParaRPr>
        </a:p>
      </dgm:t>
    </dgm:pt>
    <dgm:pt modelId="{30DC7614-24DB-4994-B39C-1C3B2F30AF6C}" type="parTrans" cxnId="{5E13CCD7-E6FC-49CA-937B-3D265F5B007E}">
      <dgm:prSet/>
      <dgm:spPr/>
    </dgm:pt>
    <dgm:pt modelId="{E7539D59-9532-4041-AAB2-62B2A8B7DCDB}" type="sibTrans" cxnId="{5E13CCD7-E6FC-49CA-937B-3D265F5B007E}">
      <dgm:prSet/>
      <dgm:spPr/>
    </dgm:pt>
    <dgm:pt modelId="{8AC24A75-FDB4-4A28-8A5C-F88553C547C2}">
      <dgm:prSet custT="1"/>
      <dgm:spPr/>
      <dgm:t>
        <a:bodyPr/>
        <a:lstStyle/>
        <a:p>
          <a:r>
            <a:rPr lang="pl-PL" sz="1200" dirty="0" smtClean="0">
              <a:latin typeface="+mn-lt"/>
            </a:rPr>
            <a:t>5 pkt.  - dwa przedsięwzięcia</a:t>
          </a:r>
          <a:endParaRPr lang="pl-PL" sz="1200" dirty="0">
            <a:latin typeface="+mn-lt"/>
          </a:endParaRPr>
        </a:p>
      </dgm:t>
    </dgm:pt>
    <dgm:pt modelId="{25AC328C-6A8F-42BE-9B72-33B3F039AD78}" type="parTrans" cxnId="{33459458-D2F6-4820-86D5-7B9627F55610}">
      <dgm:prSet/>
      <dgm:spPr/>
      <dgm:t>
        <a:bodyPr/>
        <a:lstStyle/>
        <a:p>
          <a:endParaRPr lang="pl-PL"/>
        </a:p>
      </dgm:t>
    </dgm:pt>
    <dgm:pt modelId="{7FC20CC9-3257-4F5F-BAB3-ACB6A2D79530}" type="sibTrans" cxnId="{33459458-D2F6-4820-86D5-7B9627F55610}">
      <dgm:prSet/>
      <dgm:spPr/>
      <dgm:t>
        <a:bodyPr/>
        <a:lstStyle/>
        <a:p>
          <a:endParaRPr lang="pl-PL"/>
        </a:p>
      </dgm:t>
    </dgm:pt>
    <dgm:pt modelId="{39E05E07-54D8-445C-B56A-1B2363F3A196}">
      <dgm:prSet custT="1"/>
      <dgm:spPr/>
      <dgm:t>
        <a:bodyPr/>
        <a:lstStyle/>
        <a:p>
          <a:r>
            <a:rPr lang="pl-PL" sz="1200" dirty="0" smtClean="0">
              <a:latin typeface="+mn-lt"/>
            </a:rPr>
            <a:t>10 pkt. powyżej dwóch przedsięwzięć</a:t>
          </a:r>
          <a:endParaRPr lang="pl-PL" sz="1200" dirty="0">
            <a:latin typeface="+mn-lt"/>
          </a:endParaRPr>
        </a:p>
      </dgm:t>
    </dgm:pt>
    <dgm:pt modelId="{2660592F-0BF2-4006-B273-8E68A9631024}" type="parTrans" cxnId="{18114D9B-AF4A-475C-91C4-F75A1197D630}">
      <dgm:prSet/>
      <dgm:spPr/>
      <dgm:t>
        <a:bodyPr/>
        <a:lstStyle/>
        <a:p>
          <a:endParaRPr lang="pl-PL"/>
        </a:p>
      </dgm:t>
    </dgm:pt>
    <dgm:pt modelId="{66AD1CF0-3ADF-4D46-AF11-AD1A49936C40}" type="sibTrans" cxnId="{18114D9B-AF4A-475C-91C4-F75A1197D630}">
      <dgm:prSet/>
      <dgm:spPr/>
      <dgm:t>
        <a:bodyPr/>
        <a:lstStyle/>
        <a:p>
          <a:endParaRPr lang="pl-PL"/>
        </a:p>
      </dgm:t>
    </dgm:pt>
    <dgm:pt modelId="{53C7E92F-556B-47D1-BE69-589A33280D2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latin typeface="+mn-lt"/>
            </a:rPr>
            <a:t>0 pkt. –  mniej niż 40% uczestników projektu będą  mieszkańcami obszarów wiejskich</a:t>
          </a:r>
          <a:endParaRPr lang="pl-PL" sz="1200" b="1" dirty="0">
            <a:latin typeface="+mn-lt"/>
          </a:endParaRPr>
        </a:p>
      </dgm:t>
    </dgm:pt>
    <dgm:pt modelId="{B8C45D35-E9E8-4699-8C42-A7AFC0ED4646}" type="parTrans" cxnId="{8138184E-8254-44BC-8ED3-3EC6B0548066}">
      <dgm:prSet/>
      <dgm:spPr/>
    </dgm:pt>
    <dgm:pt modelId="{B3BBBE7C-E4BB-453A-9926-9524C8559FAF}" type="sibTrans" cxnId="{8138184E-8254-44BC-8ED3-3EC6B054806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7532"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47218">
        <dgm:presLayoutVars>
          <dgm:bulletEnabled val="1"/>
        </dgm:presLayoutVars>
      </dgm:prSet>
      <dgm:spPr/>
      <dgm:t>
        <a:bodyPr/>
        <a:lstStyle/>
        <a:p>
          <a:endParaRPr lang="pl-PL"/>
        </a:p>
      </dgm:t>
    </dgm:pt>
  </dgm:ptLst>
  <dgm:cxnLst>
    <dgm:cxn modelId="{33459458-D2F6-4820-86D5-7B9627F55610}" srcId="{9C158368-C9E0-4942-8526-5CE49BCD721C}" destId="{8AC24A75-FDB4-4A28-8A5C-F88553C547C2}" srcOrd="2" destOrd="0" parTransId="{25AC328C-6A8F-42BE-9B72-33B3F039AD78}" sibTransId="{7FC20CC9-3257-4F5F-BAB3-ACB6A2D79530}"/>
    <dgm:cxn modelId="{697E7323-548E-4F9A-9050-7724BAC62AE9}" srcId="{1A53B528-4B73-4476-AAA3-DA53D8694E89}" destId="{9C158368-C9E0-4942-8526-5CE49BCD721C}" srcOrd="1" destOrd="0" parTransId="{913B76B3-2567-408B-94B7-AFBDAB2A403C}" sibTransId="{B623BF15-8EEA-4288-8854-030DD4F9EF8D}"/>
    <dgm:cxn modelId="{B6C807A7-A846-47FD-BE65-9166C443B42C}" srcId="{621AB93B-5B7B-404A-AAC6-82585374894E}" destId="{32EE9BBF-B02B-4DE9-A826-A3930A24887B}" srcOrd="0" destOrd="0" parTransId="{00D5B151-6E85-451D-80BE-DE7F236447A0}" sibTransId="{DC57031B-D14D-42A1-A990-761C91C4EF85}"/>
    <dgm:cxn modelId="{3C1DD878-DC83-44A5-8EDD-E6F027A6A86B}" type="presOf" srcId="{3275A3F1-ABD8-4EBB-9811-F173CA234C53}" destId="{5DB3C171-F262-490B-B8BB-BFFA46B0586B}" srcOrd="0" destOrd="2" presId="urn:microsoft.com/office/officeart/2005/8/layout/vList5"/>
    <dgm:cxn modelId="{442AAA40-6E4D-4B70-BC2F-834C58358FF7}" type="presOf" srcId="{DA9A4D2A-EE5A-4FCC-912B-4C050F21607F}" destId="{6057DA86-162F-440C-8D5E-0A6D86B8CF0F}" srcOrd="0" destOrd="1" presId="urn:microsoft.com/office/officeart/2005/8/layout/vList5"/>
    <dgm:cxn modelId="{0172B83C-1386-4C9B-BB8F-184C86A593DD}" type="presOf" srcId="{DA6E603D-E34D-4EC6-B48D-740809166CA4}" destId="{6057DA86-162F-440C-8D5E-0A6D86B8CF0F}" srcOrd="0" destOrd="0" presId="urn:microsoft.com/office/officeart/2005/8/layout/vList5"/>
    <dgm:cxn modelId="{59C2B29E-BE42-4F40-A9F5-A9E21F689CC8}" type="presOf" srcId="{1A53B528-4B73-4476-AAA3-DA53D8694E89}" destId="{A82570EB-9047-4C30-B34C-BC41F943A042}" srcOrd="0" destOrd="0" presId="urn:microsoft.com/office/officeart/2005/8/layout/vList5"/>
    <dgm:cxn modelId="{32762E82-6DFF-4D09-9474-D9438D148B42}" type="presOf" srcId="{9C158368-C9E0-4942-8526-5CE49BCD721C}" destId="{EC26B3CA-5F55-4ED6-AEA1-83422FEC2FA3}" srcOrd="0" destOrd="0" presId="urn:microsoft.com/office/officeart/2005/8/layout/vList5"/>
    <dgm:cxn modelId="{9209135F-37A5-4903-B0B0-98D8165C76F7}" type="presOf" srcId="{720ED247-8778-4AD9-BEA4-57EEA3D5413D}" destId="{5DB3C171-F262-490B-B8BB-BFFA46B0586B}" srcOrd="0" destOrd="3" presId="urn:microsoft.com/office/officeart/2005/8/layout/vList5"/>
    <dgm:cxn modelId="{18114D9B-AF4A-475C-91C4-F75A1197D630}" srcId="{9C158368-C9E0-4942-8526-5CE49BCD721C}" destId="{39E05E07-54D8-445C-B56A-1B2363F3A196}" srcOrd="3" destOrd="0" parTransId="{2660592F-0BF2-4006-B273-8E68A9631024}" sibTransId="{66AD1CF0-3ADF-4D46-AF11-AD1A49936C40}"/>
    <dgm:cxn modelId="{78C83947-46FD-4237-9EFA-4D89F194EE7E}" srcId="{32EE9BBF-B02B-4DE9-A826-A3930A24887B}" destId="{3275A3F1-ABD8-4EBB-9811-F173CA234C53}" srcOrd="1" destOrd="0" parTransId="{7A808DF5-B7D8-4882-8C71-F46E05B1B92A}" sibTransId="{4A229A1E-192A-4FD1-AF47-D0924F441008}"/>
    <dgm:cxn modelId="{976A1C1E-6896-4915-B672-0808DD888A75}" srcId="{1A53B528-4B73-4476-AAA3-DA53D8694E89}" destId="{621AB93B-5B7B-404A-AAC6-82585374894E}" srcOrd="0" destOrd="0" parTransId="{4935FEB2-1035-40C5-9A3F-135B06D2ABF1}" sibTransId="{537A71C9-1429-45D8-846B-4BAE788264CA}"/>
    <dgm:cxn modelId="{5E13CCD7-E6FC-49CA-937B-3D265F5B007E}" srcId="{9C158368-C9E0-4942-8526-5CE49BCD721C}" destId="{DA9A4D2A-EE5A-4FCC-912B-4C050F21607F}" srcOrd="1" destOrd="0" parTransId="{30DC7614-24DB-4994-B39C-1C3B2F30AF6C}" sibTransId="{E7539D59-9532-4041-AAB2-62B2A8B7DCDB}"/>
    <dgm:cxn modelId="{DCF02D84-AF52-475E-9833-458F63E9BE71}" type="presOf" srcId="{621AB93B-5B7B-404A-AAC6-82585374894E}" destId="{30A5BAFA-D867-4432-A555-078896BF780D}" srcOrd="0" destOrd="0" presId="urn:microsoft.com/office/officeart/2005/8/layout/vList5"/>
    <dgm:cxn modelId="{2FF53F3A-D576-4ED2-B539-554FFB63ADEA}" type="presOf" srcId="{53C7E92F-556B-47D1-BE69-589A33280D29}" destId="{5DB3C171-F262-490B-B8BB-BFFA46B0586B}" srcOrd="0" destOrd="1" presId="urn:microsoft.com/office/officeart/2005/8/layout/vList5"/>
    <dgm:cxn modelId="{C87909AC-E7F0-490D-B2A7-9BCB7B8E27FC}" type="presOf" srcId="{8AC24A75-FDB4-4A28-8A5C-F88553C547C2}" destId="{6057DA86-162F-440C-8D5E-0A6D86B8CF0F}" srcOrd="0" destOrd="2" presId="urn:microsoft.com/office/officeart/2005/8/layout/vList5"/>
    <dgm:cxn modelId="{4AB0A6C2-4987-40DD-91A7-7AB2CECE44B7}" srcId="{32EE9BBF-B02B-4DE9-A826-A3930A24887B}" destId="{720ED247-8778-4AD9-BEA4-57EEA3D5413D}" srcOrd="2" destOrd="0" parTransId="{50A1BB43-35D7-42AA-B8AD-4CE07BE9378E}" sibTransId="{A3155AE8-7E0C-460E-827B-5BD7E5535EB2}"/>
    <dgm:cxn modelId="{C246BF40-609D-4EF6-A8D5-4675D4FFC935}" type="presOf" srcId="{39E05E07-54D8-445C-B56A-1B2363F3A196}" destId="{6057DA86-162F-440C-8D5E-0A6D86B8CF0F}" srcOrd="0" destOrd="3" presId="urn:microsoft.com/office/officeart/2005/8/layout/vList5"/>
    <dgm:cxn modelId="{7BDB1BBE-10CE-49DD-9B21-D3824EA50D85}" type="presOf" srcId="{32EE9BBF-B02B-4DE9-A826-A3930A24887B}" destId="{5DB3C171-F262-490B-B8BB-BFFA46B0586B}" srcOrd="0" destOrd="0" presId="urn:microsoft.com/office/officeart/2005/8/layout/vList5"/>
    <dgm:cxn modelId="{8138184E-8254-44BC-8ED3-3EC6B0548066}" srcId="{32EE9BBF-B02B-4DE9-A826-A3930A24887B}" destId="{53C7E92F-556B-47D1-BE69-589A33280D29}" srcOrd="0" destOrd="0" parTransId="{B8C45D35-E9E8-4699-8C42-A7AFC0ED4646}" sibTransId="{B3BBBE7C-E4BB-453A-9926-9524C8559FAF}"/>
    <dgm:cxn modelId="{E117E38E-DDD3-480D-A78D-8FCB154BAC0D}" srcId="{9C158368-C9E0-4942-8526-5CE49BCD721C}" destId="{DA6E603D-E34D-4EC6-B48D-740809166CA4}" srcOrd="0" destOrd="0" parTransId="{A8A154FD-2259-47AC-AD68-19EF82000962}" sibTransId="{9F49CB28-C9A9-4FC8-82B7-C5A3A7564928}"/>
    <dgm:cxn modelId="{A0CDFBF8-C97E-47EB-BDBF-A259C7150CBB}" type="presParOf" srcId="{A82570EB-9047-4C30-B34C-BC41F943A042}" destId="{74CEAA77-1A9F-4EE7-8009-B36DC94847D6}" srcOrd="0" destOrd="0" presId="urn:microsoft.com/office/officeart/2005/8/layout/vList5"/>
    <dgm:cxn modelId="{327AB5F5-EB0A-4242-A8BD-E0D0A2A70982}" type="presParOf" srcId="{74CEAA77-1A9F-4EE7-8009-B36DC94847D6}" destId="{30A5BAFA-D867-4432-A555-078896BF780D}" srcOrd="0" destOrd="0" presId="urn:microsoft.com/office/officeart/2005/8/layout/vList5"/>
    <dgm:cxn modelId="{8D54B3BB-33F5-489C-AB53-F883B72EFD31}" type="presParOf" srcId="{74CEAA77-1A9F-4EE7-8009-B36DC94847D6}" destId="{5DB3C171-F262-490B-B8BB-BFFA46B0586B}" srcOrd="1" destOrd="0" presId="urn:microsoft.com/office/officeart/2005/8/layout/vList5"/>
    <dgm:cxn modelId="{DCAEA46B-07DE-4E41-8C25-884C23F1B80B}" type="presParOf" srcId="{A82570EB-9047-4C30-B34C-BC41F943A042}" destId="{21203062-3061-4CFA-A1DC-A3C8D1B70C6A}" srcOrd="1" destOrd="0" presId="urn:microsoft.com/office/officeart/2005/8/layout/vList5"/>
    <dgm:cxn modelId="{D380819B-9456-4829-8798-503488A9D4A3}" type="presParOf" srcId="{A82570EB-9047-4C30-B34C-BC41F943A042}" destId="{AAC7EB03-0D34-4E53-AA54-FF39894E56F4}" srcOrd="2" destOrd="0" presId="urn:microsoft.com/office/officeart/2005/8/layout/vList5"/>
    <dgm:cxn modelId="{DDF99933-8112-42F5-8EDF-A47653339EFD}" type="presParOf" srcId="{AAC7EB03-0D34-4E53-AA54-FF39894E56F4}" destId="{EC26B3CA-5F55-4ED6-AEA1-83422FEC2FA3}" srcOrd="0" destOrd="0" presId="urn:microsoft.com/office/officeart/2005/8/layout/vList5"/>
    <dgm:cxn modelId="{4ADD6C03-3F4A-4AC6-BC48-E999BD77674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chemeClr val="tx1"/>
              </a:solidFill>
            </a:rPr>
            <a:t>Liczba </a:t>
          </a:r>
          <a:r>
            <a:rPr lang="pl-PL" sz="1600" b="1" u="none" dirty="0" smtClean="0">
              <a:solidFill>
                <a:schemeClr val="tx1"/>
              </a:solidFill>
            </a:rPr>
            <a:t>osób w wieku 25 lat i więcej 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a:t>
          </a:r>
          <a:r>
            <a:rPr lang="pl-PL" sz="1200" b="1" dirty="0" smtClean="0"/>
            <a:t>wszystkich uczestników projektów objętych wsparciem w programie, którzy w dniu przystąpienia do projektu byli w wieku 25 lat lub więcej.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latin typeface="+mn-lt"/>
            </a:rPr>
            <a:t>Liczba wszystkich uczestników projektów objętych wsparciem w programie, którzy w dniu przystąpienia do projektu byli w wieku 50 lat lub więcej. </a:t>
          </a:r>
          <a:endParaRPr lang="pl-PL" sz="12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chemeClr val="tx1"/>
              </a:solidFill>
            </a:rPr>
            <a:t>Liczba </a:t>
          </a:r>
          <a:r>
            <a:rPr lang="pl-PL" sz="1600" b="1" u="none" dirty="0" smtClean="0">
              <a:solidFill>
                <a:schemeClr val="tx1"/>
              </a:solidFill>
            </a:rPr>
            <a:t>osób w wieku 50 lat i więcej objętych wsparciem w programie</a:t>
          </a:r>
          <a:endParaRPr lang="pl-PL" sz="1600" b="1" u="none"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0B901A58-2513-4A58-96AE-49E54431351A}">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Wiek uczestników liczony jest na podstawie daty urodzenia i ustalany w dniu rozpoczęcia udziału w projekcie.</a:t>
          </a:r>
          <a:endParaRPr lang="pl-PL" sz="1200" b="1" dirty="0"/>
        </a:p>
      </dgm:t>
    </dgm:pt>
    <dgm:pt modelId="{16199934-057F-49EB-9BBB-0C4E9F8944B4}" type="parTrans" cxnId="{32602BAD-6E41-4C42-904F-F6D26D4B0562}">
      <dgm:prSet/>
      <dgm:spPr/>
    </dgm:pt>
    <dgm:pt modelId="{493E9685-A59E-4A3F-A893-5F89E1A6F445}" type="sibTrans" cxnId="{32602BAD-6E41-4C42-904F-F6D26D4B0562}">
      <dgm:prSet/>
      <dgm:spPr/>
    </dgm:pt>
    <dgm:pt modelId="{D68C9C68-4C85-44CC-9DA1-BD53E5D921F5}">
      <dgm:prSet phldrT="[Tekst]" custT="1"/>
      <dgm:spPr>
        <a:solidFill>
          <a:srgbClr val="FFC000">
            <a:alpha val="90000"/>
          </a:srgbClr>
        </a:solidFill>
        <a:ln>
          <a:solidFill>
            <a:srgbClr val="FFC000">
              <a:alpha val="90000"/>
            </a:srgbClr>
          </a:solidFill>
        </a:ln>
      </dgm:spPr>
      <dgm:t>
        <a:bodyPr/>
        <a:lstStyle/>
        <a:p>
          <a:pPr algn="just"/>
          <a:r>
            <a:rPr lang="pl-PL" sz="1200" b="1" dirty="0" smtClean="0">
              <a:latin typeface="+mn-lt"/>
            </a:rPr>
            <a:t>Wiek uczestników liczony jest na podstawie daty urodzenia i ustalany w dniu rozpoczęcia udziału w projekcie.</a:t>
          </a:r>
          <a:endParaRPr lang="pl-PL" sz="1200" b="1" dirty="0">
            <a:solidFill>
              <a:srgbClr val="B466E0"/>
            </a:solidFill>
            <a:latin typeface="+mn-lt"/>
          </a:endParaRPr>
        </a:p>
      </dgm:t>
    </dgm:pt>
    <dgm:pt modelId="{A87A94E6-0A9D-4143-B212-4028147C40C3}" type="parTrans" cxnId="{D37150B6-5D47-42FC-8D7C-FAAEB9CBA93B}">
      <dgm:prSet/>
      <dgm:spPr/>
    </dgm:pt>
    <dgm:pt modelId="{6E10EBD8-D2FC-4436-B3AB-CA51FCD17152}" type="sibTrans" cxnId="{D37150B6-5D47-42FC-8D7C-FAAEB9CBA93B}">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EA9603-E310-4F5D-95C8-9CD39A9DDFBE}"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198264F-E914-4386-A0CF-287A5351B27D}" type="presOf" srcId="{0B901A58-2513-4A58-96AE-49E54431351A}" destId="{5DB3C171-F262-490B-B8BB-BFFA46B0586B}" srcOrd="0" destOrd="1" presId="urn:microsoft.com/office/officeart/2005/8/layout/vList5"/>
    <dgm:cxn modelId="{D37150B6-5D47-42FC-8D7C-FAAEB9CBA93B}" srcId="{9C158368-C9E0-4942-8526-5CE49BCD721C}" destId="{D68C9C68-4C85-44CC-9DA1-BD53E5D921F5}" srcOrd="1" destOrd="0" parTransId="{A87A94E6-0A9D-4143-B212-4028147C40C3}" sibTransId="{6E10EBD8-D2FC-4436-B3AB-CA51FCD17152}"/>
    <dgm:cxn modelId="{D2A71E0B-D6BF-43A3-A211-34537B1CB2F4}" type="presOf" srcId="{D68C9C68-4C85-44CC-9DA1-BD53E5D921F5}" destId="{6057DA86-162F-440C-8D5E-0A6D86B8CF0F}" srcOrd="0" destOrd="1" presId="urn:microsoft.com/office/officeart/2005/8/layout/vList5"/>
    <dgm:cxn modelId="{FE182361-4CCE-4CB8-BFA8-C6AA8A5652E1}" type="presOf" srcId="{1A53B528-4B73-4476-AAA3-DA53D8694E89}" destId="{A82570EB-9047-4C30-B34C-BC41F943A042}" srcOrd="0" destOrd="0" presId="urn:microsoft.com/office/officeart/2005/8/layout/vList5"/>
    <dgm:cxn modelId="{2F8F3E03-35BE-4D42-8771-A4B6D2A25339}" type="presOf" srcId="{621AB93B-5B7B-404A-AAC6-82585374894E}" destId="{30A5BAFA-D867-4432-A555-078896BF780D}" srcOrd="0" destOrd="0" presId="urn:microsoft.com/office/officeart/2005/8/layout/vList5"/>
    <dgm:cxn modelId="{32602BAD-6E41-4C42-904F-F6D26D4B0562}" srcId="{621AB93B-5B7B-404A-AAC6-82585374894E}" destId="{0B901A58-2513-4A58-96AE-49E54431351A}" srcOrd="1" destOrd="0" parTransId="{16199934-057F-49EB-9BBB-0C4E9F8944B4}" sibTransId="{493E9685-A59E-4A3F-A893-5F89E1A6F445}"/>
    <dgm:cxn modelId="{54816630-0F21-4895-A22A-6A4CA342B0D8}" type="presOf" srcId="{DA6E603D-E34D-4EC6-B48D-740809166CA4}" destId="{6057DA86-162F-440C-8D5E-0A6D86B8CF0F}" srcOrd="0" destOrd="0" presId="urn:microsoft.com/office/officeart/2005/8/layout/vList5"/>
    <dgm:cxn modelId="{126E9EB5-C553-480F-B179-EE65684F57F5}"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a:t>
          </a:r>
          <a:r>
            <a:rPr lang="pl-PL" sz="1400" b="1" dirty="0"/>
            <a:t>jest uprawniony </a:t>
          </a:r>
          <a:r>
            <a:rPr lang="pl-PL" sz="1400" dirty="0"/>
            <a:t>do ubiegania się </a:t>
          </a:r>
          <a:br>
            <a:rPr lang="pl-PL" sz="1400" dirty="0"/>
          </a:br>
          <a:r>
            <a:rPr lang="pl-PL" sz="1400" dirty="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6C503FC-8E16-4DF9-A67E-4FF14138328F}">
      <dgm:prSet custT="1"/>
      <dgm:spPr/>
      <dgm:t>
        <a:bodyPr/>
        <a:lstStyle/>
        <a:p>
          <a:pPr algn="just"/>
          <a:r>
            <a:rPr lang="pl-PL" sz="800" dirty="0"/>
            <a:t>w przypadku, gdy Wnioskodawca jest podmiotem, o którym mowa w art. 3 ust. 1 ustawy z dnia 29 stycznia 2004 r. – prawo zamówień publicznych*, </a:t>
          </a:r>
          <a:r>
            <a:rPr lang="pl-PL" sz="800" b="1" dirty="0"/>
            <a:t>wybór partnerów spoza sektora finansów publicznych został dokonany z zachowaniem zasady przejrzystości i równego traktowania </a:t>
          </a:r>
          <a:r>
            <a:rPr lang="pl-PL" sz="800" b="1" dirty="0" smtClean="0"/>
            <a:t>podmiotów w szczególności zgodnie z zasadami określonymi w art. 33 ust. 2 ustawy wdrożeniowej</a:t>
          </a:r>
          <a:r>
            <a:rPr lang="pl-PL" sz="800" dirty="0" smtClean="0"/>
            <a:t>;*</a:t>
          </a:r>
          <a:endParaRPr lang="pl-PL" sz="800" dirty="0"/>
        </a:p>
      </dgm:t>
    </dgm:pt>
    <dgm:pt modelId="{8C601EC7-78E4-4C72-9F10-7F6D35E2EC69}" type="parTrans" cxnId="{847979F4-E173-4DF6-9498-987FA507142C}">
      <dgm:prSet/>
      <dgm:spPr/>
      <dgm:t>
        <a:bodyPr/>
        <a:lstStyle/>
        <a:p>
          <a:endParaRPr lang="pl-PL"/>
        </a:p>
      </dgm:t>
    </dgm:pt>
    <dgm:pt modelId="{6CA3FFAD-5A8C-4F02-90A0-2D0791752542}" type="sibTrans" cxnId="{847979F4-E173-4DF6-9498-987FA507142C}">
      <dgm:prSet/>
      <dgm:spPr/>
      <dgm:t>
        <a:bodyPr/>
        <a:lstStyle/>
        <a:p>
          <a:endParaRPr lang="pl-PL"/>
        </a:p>
      </dgm:t>
    </dgm:pt>
    <dgm:pt modelId="{53A4F63E-A5CC-4543-8811-D4DD187522B8}">
      <dgm:prSet custT="1"/>
      <dgm:spPr/>
      <dgm:t>
        <a:bodyPr/>
        <a:lstStyle/>
        <a:p>
          <a:pPr algn="just"/>
          <a:r>
            <a:rPr lang="pl-PL" sz="800" dirty="0"/>
            <a:t>wybór partnerów spoza sektora finansów publicznych został dokonany </a:t>
          </a:r>
          <a:r>
            <a:rPr lang="pl-PL" sz="800" b="1" dirty="0"/>
            <a:t>przed złożeniem wniosku o dofinansowanie </a:t>
          </a:r>
          <a:r>
            <a:rPr lang="pl-PL" sz="800" dirty="0"/>
            <a:t>projektu partnerskiego.</a:t>
          </a:r>
        </a:p>
      </dgm:t>
    </dgm:pt>
    <dgm:pt modelId="{9E4A4A34-EE89-4C76-85E3-D5683176D72A}" type="parTrans" cxnId="{073F6678-8AF0-4B30-A4EB-767C0ECC7855}">
      <dgm:prSet/>
      <dgm:spPr/>
      <dgm:t>
        <a:bodyPr/>
        <a:lstStyle/>
        <a:p>
          <a:endParaRPr lang="pl-PL"/>
        </a:p>
      </dgm:t>
    </dgm:pt>
    <dgm:pt modelId="{522B52EB-65EB-4831-B953-AA6C09515C30}" type="sibTrans" cxnId="{073F6678-8AF0-4B30-A4EB-767C0ECC7855}">
      <dgm:prSet/>
      <dgm:spPr/>
      <dgm:t>
        <a:bodyPr/>
        <a:lstStyle/>
        <a:p>
          <a:endParaRPr lang="pl-PL"/>
        </a:p>
      </dgm:t>
    </dgm:pt>
    <dgm:pt modelId="{28FB0EC2-A36E-44B7-9AD5-06087BF559EF}">
      <dgm:prSet phldrT="[Tekst]" custT="1"/>
      <dgm:spPr>
        <a:solidFill>
          <a:srgbClr val="FFC000">
            <a:alpha val="90000"/>
          </a:srgbClr>
        </a:solidFill>
        <a:ln>
          <a:solidFill>
            <a:srgbClr val="FFC000">
              <a:alpha val="90000"/>
            </a:srgbClr>
          </a:solidFill>
        </a:ln>
      </dgm:spPr>
      <dgm:t>
        <a:bodyPr/>
        <a:lstStyle/>
        <a:p>
          <a:pPr algn="just"/>
          <a:r>
            <a:rPr lang="pl-PL" sz="800" dirty="0"/>
            <a:t>Wnioskodawca oraz partner/partnerzy </a:t>
          </a:r>
          <a:r>
            <a:rPr lang="pl-PL" sz="800" b="1" dirty="0"/>
            <a:t>nie stanowią podmiotów powiązanych </a:t>
          </a:r>
          <a:r>
            <a:rPr lang="pl-PL" sz="800" dirty="0"/>
            <a:t>w rozumieniu załącznika </a:t>
          </a:r>
          <a:br>
            <a:rPr lang="pl-PL" sz="800" dirty="0"/>
          </a:br>
          <a:r>
            <a:rPr lang="pl-PL" sz="800" dirty="0"/>
            <a:t>do rozporządzenia Komisji (UE) nr 651/2014 z dnia 17 czerwca 2014 r. uznającego niektóre rodzaje pomocy za zgodne z rynkiem wewnętrznym w zastosowaniu art. 107 i 108 Traktatu;</a:t>
          </a:r>
          <a:endParaRPr lang="pl-PL" sz="1000" b="1" dirty="0">
            <a:solidFill>
              <a:schemeClr val="tx1"/>
            </a:solidFill>
          </a:endParaRPr>
        </a:p>
      </dgm:t>
    </dgm:pt>
    <dgm:pt modelId="{5D59606C-50FB-4853-B9FF-AD6CF63FEF68}" type="parTrans" cxnId="{4C6B99A7-6AAD-4EB1-93A9-113954BAE716}">
      <dgm:prSet/>
      <dgm:spPr/>
      <dgm:t>
        <a:bodyPr/>
        <a:lstStyle/>
        <a:p>
          <a:endParaRPr lang="pl-PL"/>
        </a:p>
      </dgm:t>
    </dgm:pt>
    <dgm:pt modelId="{A30B63CA-147E-4272-8AEF-4208D52FEE04}" type="sibTrans" cxnId="{4C6B99A7-6AAD-4EB1-93A9-113954BAE71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9CC0BB9-0B4D-44D3-807C-A6784C1FE70F}"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9F670EB-2522-4F1D-ABE5-7A99DFDFAC87}" type="presOf" srcId="{DA6E603D-E34D-4EC6-B48D-740809166CA4}" destId="{6057DA86-162F-440C-8D5E-0A6D86B8CF0F}" srcOrd="0" destOrd="0" presId="urn:microsoft.com/office/officeart/2005/8/layout/vList5"/>
    <dgm:cxn modelId="{20A1F9BD-F871-4316-92F6-FFB472D9938D}" type="presOf" srcId="{E6C503FC-8E16-4DF9-A67E-4FF14138328F}" destId="{6057DA86-162F-440C-8D5E-0A6D86B8CF0F}" srcOrd="0" destOrd="2" presId="urn:microsoft.com/office/officeart/2005/8/layout/vList5"/>
    <dgm:cxn modelId="{4C6B99A7-6AAD-4EB1-93A9-113954BAE716}" srcId="{DA6E603D-E34D-4EC6-B48D-740809166CA4}" destId="{28FB0EC2-A36E-44B7-9AD5-06087BF559EF}" srcOrd="0" destOrd="0" parTransId="{5D59606C-50FB-4853-B9FF-AD6CF63FEF68}" sibTransId="{A30B63CA-147E-4272-8AEF-4208D52FEE04}"/>
    <dgm:cxn modelId="{073F6678-8AF0-4B30-A4EB-767C0ECC7855}" srcId="{DA6E603D-E34D-4EC6-B48D-740809166CA4}" destId="{53A4F63E-A5CC-4543-8811-D4DD187522B8}" srcOrd="2" destOrd="0" parTransId="{9E4A4A34-EE89-4C76-85E3-D5683176D72A}" sibTransId="{522B52EB-65EB-4831-B953-AA6C09515C30}"/>
    <dgm:cxn modelId="{976A1C1E-6896-4915-B672-0808DD888A75}" srcId="{1A53B528-4B73-4476-AAA3-DA53D8694E89}" destId="{621AB93B-5B7B-404A-AAC6-82585374894E}" srcOrd="0" destOrd="0" parTransId="{4935FEB2-1035-40C5-9A3F-135B06D2ABF1}" sibTransId="{537A71C9-1429-45D8-846B-4BAE788264CA}"/>
    <dgm:cxn modelId="{B00BB06F-5A88-42D9-917D-D50AC510CD72}" type="presOf" srcId="{621AB93B-5B7B-404A-AAC6-82585374894E}" destId="{30A5BAFA-D867-4432-A555-078896BF780D}" srcOrd="0" destOrd="0" presId="urn:microsoft.com/office/officeart/2005/8/layout/vList5"/>
    <dgm:cxn modelId="{847979F4-E173-4DF6-9498-987FA507142C}" srcId="{DA6E603D-E34D-4EC6-B48D-740809166CA4}" destId="{E6C503FC-8E16-4DF9-A67E-4FF14138328F}" srcOrd="1" destOrd="0" parTransId="{8C601EC7-78E4-4C72-9F10-7F6D35E2EC69}" sibTransId="{6CA3FFAD-5A8C-4F02-90A0-2D0791752542}"/>
    <dgm:cxn modelId="{7FA01677-9528-41C7-BC09-D6439D1F652B}" type="presOf" srcId="{1A53B528-4B73-4476-AAA3-DA53D8694E89}" destId="{A82570EB-9047-4C30-B34C-BC41F943A042}" srcOrd="0" destOrd="0" presId="urn:microsoft.com/office/officeart/2005/8/layout/vList5"/>
    <dgm:cxn modelId="{0B8205C0-56C1-4358-A9EB-22F18CC21538}" type="presOf" srcId="{9C158368-C9E0-4942-8526-5CE49BCD721C}" destId="{EC26B3CA-5F55-4ED6-AEA1-83422FEC2FA3}" srcOrd="0" destOrd="0" presId="urn:microsoft.com/office/officeart/2005/8/layout/vList5"/>
    <dgm:cxn modelId="{63927675-70FD-4D98-A256-A8253E1AD917}" type="presOf" srcId="{28FB0EC2-A36E-44B7-9AD5-06087BF559EF}"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9B73724-EFEB-48BB-B607-5D21F4B0C8C0}" type="presOf" srcId="{53A4F63E-A5CC-4543-8811-D4DD187522B8}" destId="{6057DA86-162F-440C-8D5E-0A6D86B8CF0F}" srcOrd="0" destOrd="3" presId="urn:microsoft.com/office/officeart/2005/8/layout/vList5"/>
    <dgm:cxn modelId="{90F00BA3-DE92-4AFE-A777-C0AC5BEF96B1}" type="presParOf" srcId="{A82570EB-9047-4C30-B34C-BC41F943A042}" destId="{74CEAA77-1A9F-4EE7-8009-B36DC94847D6}" srcOrd="0" destOrd="0" presId="urn:microsoft.com/office/officeart/2005/8/layout/vList5"/>
    <dgm:cxn modelId="{B938BD26-3A6F-45A9-B174-59EE22B3DB59}" type="presParOf" srcId="{74CEAA77-1A9F-4EE7-8009-B36DC94847D6}" destId="{30A5BAFA-D867-4432-A555-078896BF780D}" srcOrd="0" destOrd="0" presId="urn:microsoft.com/office/officeart/2005/8/layout/vList5"/>
    <dgm:cxn modelId="{9F5A26F2-5F26-4B38-96DD-417057E75290}" type="presParOf" srcId="{74CEAA77-1A9F-4EE7-8009-B36DC94847D6}" destId="{5DB3C171-F262-490B-B8BB-BFFA46B0586B}" srcOrd="1" destOrd="0" presId="urn:microsoft.com/office/officeart/2005/8/layout/vList5"/>
    <dgm:cxn modelId="{AEF1E16B-9E28-47BF-B4DB-89E6B5BD6770}" type="presParOf" srcId="{A82570EB-9047-4C30-B34C-BC41F943A042}" destId="{21203062-3061-4CFA-A1DC-A3C8D1B70C6A}" srcOrd="1" destOrd="0" presId="urn:microsoft.com/office/officeart/2005/8/layout/vList5"/>
    <dgm:cxn modelId="{8F07CA3F-5099-472A-81B9-AB266FD601CB}" type="presParOf" srcId="{A82570EB-9047-4C30-B34C-BC41F943A042}" destId="{AAC7EB03-0D34-4E53-AA54-FF39894E56F4}" srcOrd="2"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chemeClr val="tx1"/>
              </a:solidFill>
            </a:rPr>
            <a:t>Liczba </a:t>
          </a:r>
          <a:r>
            <a:rPr lang="pl-PL" sz="1600" b="1" u="none" dirty="0" smtClean="0">
              <a:solidFill>
                <a:schemeClr val="tx1"/>
              </a:solidFill>
            </a:rPr>
            <a:t>osób o niskich kwalifikacjach </a:t>
          </a:r>
          <a:r>
            <a:rPr lang="pl-PL" sz="1600" b="1" u="none" dirty="0">
              <a:solidFill>
                <a:schemeClr val="tx1"/>
              </a:solidFill>
            </a:rPr>
            <a:t>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osób, które rozpoczęły udział w projekcie o niskich kwalifikacjach, tj. osób posiadających wykształcenie na  poziomie do ISCED 3 włącznie.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EF963BA-5706-4CC4-BCA0-F4F4D29ACF8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Stopień uzyskanego wykształcenia jest określany w dniu rozpoczęcia uczestnictwa w projekcie. </a:t>
          </a:r>
          <a:endParaRPr lang="pl-PL" sz="1200" b="1" dirty="0"/>
        </a:p>
      </dgm:t>
    </dgm:pt>
    <dgm:pt modelId="{C79BA202-2CD7-4F8F-8F6C-725DB2CFB759}" type="parTrans" cxnId="{21EEF24D-0534-47DA-94D5-8710E60E6E14}">
      <dgm:prSet/>
      <dgm:spPr/>
    </dgm:pt>
    <dgm:pt modelId="{E7166A66-5AD5-4F68-B4DB-FC5373CC0CA3}" type="sibTrans" cxnId="{21EEF24D-0534-47DA-94D5-8710E60E6E14}">
      <dgm:prSet/>
      <dgm:spPr/>
    </dgm:pt>
    <dgm:pt modelId="{1F8FB9C1-AD2A-4AD9-9F4C-870E6AA2C541}">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Osoby przystępujące do projektu należy wykazać raz uwzględniając najwyższy ukończony poziom ISCED.  </a:t>
          </a:r>
          <a:endParaRPr lang="pl-PL" sz="1200" b="1" dirty="0"/>
        </a:p>
      </dgm:t>
    </dgm:pt>
    <dgm:pt modelId="{2FFCD2D6-9D66-4123-9E32-F7877BE46A83}" type="parTrans" cxnId="{68EE64FE-E410-4FC0-9791-F5947DD0100A}">
      <dgm:prSet/>
      <dgm:spPr/>
    </dgm:pt>
    <dgm:pt modelId="{AC4AF36B-4370-4E05-A2DB-D30BEEB8276B}" type="sibTrans" cxnId="{68EE64FE-E410-4FC0-9791-F5947DD0100A}">
      <dgm:prSet/>
      <dgm:spPr/>
    </dgm:pt>
    <dgm:pt modelId="{8E615795-BBB0-4575-BEB4-481D0ADA0C4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Do tego poziomu wykształcenia kwalifikują się osoby bez wykształcenia oraz z wykształceniem: podstawowym, gimnazjalnym, </a:t>
          </a:r>
          <a:r>
            <a:rPr lang="pl-PL" sz="1200" b="1" dirty="0" err="1" smtClean="0"/>
            <a:t>ponadgimnazjalnym</a:t>
          </a:r>
          <a:r>
            <a:rPr lang="pl-PL" sz="1200" b="1" dirty="0" smtClean="0"/>
            <a:t> ogólnokształcącym i zawodowym, zasadniczym zawodowym.</a:t>
          </a:r>
          <a:endParaRPr lang="pl-PL" sz="1200" b="1" dirty="0"/>
        </a:p>
      </dgm:t>
    </dgm:pt>
    <dgm:pt modelId="{0E48A054-1D78-4325-B78C-32897F759D77}" type="parTrans" cxnId="{9079A376-37A2-47CA-9D44-2884CB2611B6}">
      <dgm:prSet/>
      <dgm:spPr/>
    </dgm:pt>
    <dgm:pt modelId="{9C06E640-D002-4E20-A151-7D72659748FC}" type="sibTrans" cxnId="{9079A376-37A2-47CA-9D44-2884CB2611B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17505"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84CFA67F-1263-4865-8986-943942A18A49}" type="presOf" srcId="{1A53B528-4B73-4476-AAA3-DA53D8694E89}" destId="{A82570EB-9047-4C30-B34C-BC41F943A042}" srcOrd="0" destOrd="0" presId="urn:microsoft.com/office/officeart/2005/8/layout/vList5"/>
    <dgm:cxn modelId="{6D9D2920-3249-46D4-9493-B4A4990C48C2}" type="presOf" srcId="{32EE9BBF-B02B-4DE9-A826-A3930A24887B}" destId="{5DB3C171-F262-490B-B8BB-BFFA46B0586B}" srcOrd="0" destOrd="0" presId="urn:microsoft.com/office/officeart/2005/8/layout/vList5"/>
    <dgm:cxn modelId="{68EE64FE-E410-4FC0-9791-F5947DD0100A}" srcId="{621AB93B-5B7B-404A-AAC6-82585374894E}" destId="{1F8FB9C1-AD2A-4AD9-9F4C-870E6AA2C541}" srcOrd="2" destOrd="0" parTransId="{2FFCD2D6-9D66-4123-9E32-F7877BE46A83}" sibTransId="{AC4AF36B-4370-4E05-A2DB-D30BEEB8276B}"/>
    <dgm:cxn modelId="{2CEE5721-EA2C-4743-BFDC-9CD98F22CB3A}" type="presOf" srcId="{1F8FB9C1-AD2A-4AD9-9F4C-870E6AA2C541}" destId="{5DB3C171-F262-490B-B8BB-BFFA46B0586B}" srcOrd="0" destOrd="2" presId="urn:microsoft.com/office/officeart/2005/8/layout/vList5"/>
    <dgm:cxn modelId="{83224E37-DB21-4F2A-A4F4-027497C0B638}" type="presOf" srcId="{DEF963BA-5706-4CC4-BCA0-F4F4D29ACF86}"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21EEF24D-0534-47DA-94D5-8710E60E6E14}" srcId="{621AB93B-5B7B-404A-AAC6-82585374894E}" destId="{DEF963BA-5706-4CC4-BCA0-F4F4D29ACF86}" srcOrd="1" destOrd="0" parTransId="{C79BA202-2CD7-4F8F-8F6C-725DB2CFB759}" sibTransId="{E7166A66-5AD5-4F68-B4DB-FC5373CC0CA3}"/>
    <dgm:cxn modelId="{545FE6B8-5550-497B-8C2B-5F77726F1418}" type="presOf" srcId="{621AB93B-5B7B-404A-AAC6-82585374894E}" destId="{30A5BAFA-D867-4432-A555-078896BF780D}" srcOrd="0" destOrd="0" presId="urn:microsoft.com/office/officeart/2005/8/layout/vList5"/>
    <dgm:cxn modelId="{9079A376-37A2-47CA-9D44-2884CB2611B6}" srcId="{621AB93B-5B7B-404A-AAC6-82585374894E}" destId="{8E615795-BBB0-4575-BEB4-481D0ADA0C40}" srcOrd="3" destOrd="0" parTransId="{0E48A054-1D78-4325-B78C-32897F759D77}" sibTransId="{9C06E640-D002-4E20-A151-7D72659748FC}"/>
    <dgm:cxn modelId="{4D85CC71-880F-4CC6-8F3E-32BEF1ECDF97}" type="presOf" srcId="{8E615795-BBB0-4575-BEB4-481D0ADA0C40}" destId="{5DB3C171-F262-490B-B8BB-BFFA46B0586B}" srcOrd="0" destOrd="3" presId="urn:microsoft.com/office/officeart/2005/8/layout/vList5"/>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dirty="0" smtClean="0">
              <a:solidFill>
                <a:schemeClr val="tx1"/>
              </a:solidFill>
            </a:rPr>
            <a:t>Liczba osób w wieku 25 lat i więcej, które uzyskały kwalifikacje lub nabyły kompetencje po opuszczeniu programu</a:t>
          </a:r>
          <a:endParaRPr lang="pl-PL" sz="1600" b="1" u="none"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b="1" i="0" dirty="0" smtClean="0">
              <a:latin typeface="+mn-lt"/>
            </a:rPr>
            <a:t>Kwalifikacje należy rozumieć jako formalny wynik oceny i walidacji, który uzyskuje się w sytuacji, kiedy właściwy organ uznaje, że dana osoba osiągnęła efekty uczenia się spełniające określone standardy.</a:t>
          </a:r>
          <a:endParaRPr lang="pl-PL" sz="1000" b="1" dirty="0">
            <a:latin typeface="+mn-lt"/>
          </a:endParaRP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dirty="0" smtClean="0">
              <a:solidFill>
                <a:schemeClr val="tx1"/>
              </a:solidFill>
            </a:rPr>
            <a:t>Liczba osób w wieku 50 lat i więcej, które uzyskały kwalifikacje lub nabyły kompetencje po opuszczeniu programu</a:t>
          </a:r>
          <a:endParaRPr lang="pl-PL" sz="1600" b="1" u="none"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smtClean="0">
              <a:solidFill>
                <a:schemeClr val="tx1"/>
              </a:solidFill>
              <a:latin typeface="+mn-lt"/>
            </a:rPr>
            <a:t>Zasady jak wyżej.</a:t>
          </a:r>
          <a:endParaRPr lang="pl-PL" sz="1000" b="1" dirty="0">
            <a:solidFill>
              <a:schemeClr val="tx1"/>
            </a:solidFill>
            <a:latin typeface="+mn-lt"/>
          </a:endParaRPr>
        </a:p>
      </dgm:t>
    </dgm:pt>
    <dgm:pt modelId="{4806F532-C996-489E-8395-D476750209CE}" type="parTrans" cxnId="{09CFFB2F-A178-4719-8AEA-53265FFB1595}">
      <dgm:prSet/>
      <dgm:spPr/>
    </dgm:pt>
    <dgm:pt modelId="{44DD8177-8FE0-448A-8063-EEED58CBE818}" type="sibTrans" cxnId="{09CFFB2F-A178-4719-8AEA-53265FFB1595}">
      <dgm:prSet/>
      <dgm:spPr/>
    </dgm:pt>
    <dgm:pt modelId="{E7D3C83C-6873-4EA4-9214-42129ED85329}">
      <dgm:prSet custT="1"/>
      <dgm:spPr/>
      <dgm:t>
        <a:bodyPr/>
        <a:lstStyle/>
        <a:p>
          <a:pPr algn="just"/>
          <a:r>
            <a:rPr lang="pl-PL" sz="1000" b="1" dirty="0" smtClean="0">
              <a:latin typeface="+mn-lt"/>
            </a:rPr>
            <a:t>Wykazywać należy wyłącznie kwalifikacje osiągnięte w wyniku EFS.</a:t>
          </a:r>
          <a:endParaRPr lang="pl-PL" sz="1000" b="1" dirty="0">
            <a:latin typeface="+mn-lt"/>
          </a:endParaRPr>
        </a:p>
      </dgm:t>
    </dgm:pt>
    <dgm:pt modelId="{145C6F5A-AE60-46C8-A5EB-EF8639DCEC01}" type="parTrans" cxnId="{870FA8FE-1D7C-4184-8EEC-5C0B769C7953}">
      <dgm:prSet/>
      <dgm:spPr/>
      <dgm:t>
        <a:bodyPr/>
        <a:lstStyle/>
        <a:p>
          <a:endParaRPr lang="pl-PL"/>
        </a:p>
      </dgm:t>
    </dgm:pt>
    <dgm:pt modelId="{16D52C9B-B63A-492E-B0C8-47C20D419C31}" type="sibTrans" cxnId="{870FA8FE-1D7C-4184-8EEC-5C0B769C7953}">
      <dgm:prSet/>
      <dgm:spPr/>
      <dgm:t>
        <a:bodyPr/>
        <a:lstStyle/>
        <a:p>
          <a:endParaRPr lang="pl-PL"/>
        </a:p>
      </dgm:t>
    </dgm:pt>
    <dgm:pt modelId="{6149CFC7-4B51-400C-B4F9-E7BD0FF540A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b="1" dirty="0" smtClean="0">
              <a:latin typeface="+mn-lt"/>
            </a:rPr>
            <a:t>Wskaźnik mierzony do 4 tygodni od zakończenia przez uczestnika udziału w projekcie.</a:t>
          </a:r>
          <a:endParaRPr lang="pl-PL" sz="1000" b="1" dirty="0">
            <a:latin typeface="+mn-lt"/>
          </a:endParaRPr>
        </a:p>
      </dgm:t>
    </dgm:pt>
    <dgm:pt modelId="{03B67215-8CE7-4F3A-B3BC-D7716196F5D2}" type="parTrans" cxnId="{F85BAAFA-D918-46FE-81DE-5348C5F1E025}">
      <dgm:prSet/>
      <dgm:spPr/>
    </dgm:pt>
    <dgm:pt modelId="{63ECEA14-19FE-41B2-A6A5-68282A3BFBEC}" type="sibTrans" cxnId="{F85BAAFA-D918-46FE-81DE-5348C5F1E025}">
      <dgm:prSet/>
      <dgm:spPr/>
    </dgm:pt>
    <dgm:pt modelId="{5AF28FF3-FBBB-47CE-B7CD-FE4D70A8EE59}">
      <dgm:prSet custT="1"/>
      <dgm:spPr/>
      <dgm:t>
        <a:bodyPr/>
        <a:lstStyle/>
        <a:p>
          <a:pPr algn="just"/>
          <a:r>
            <a:rPr lang="pl-PL" sz="1000" b="1" dirty="0" smtClean="0">
              <a:latin typeface="+mn-lt"/>
            </a:rPr>
            <a:t>Powinny one być zgłaszane tylko raz dla uczestnika/projektu. </a:t>
          </a:r>
          <a:endParaRPr lang="pl-PL" sz="1000" b="1" dirty="0">
            <a:latin typeface="+mn-lt"/>
          </a:endParaRPr>
        </a:p>
      </dgm:t>
    </dgm:pt>
    <dgm:pt modelId="{2E4AA36E-6C20-4E74-B3F0-F902239C2B66}" type="parTrans" cxnId="{AA0D304A-E110-4566-8357-0C4AB6850380}">
      <dgm:prSet/>
      <dgm:spPr/>
    </dgm:pt>
    <dgm:pt modelId="{5DE4A8E1-9C10-4DE7-857B-5A6604AFEF57}" type="sibTrans" cxnId="{AA0D304A-E110-4566-8357-0C4AB6850380}">
      <dgm:prSet/>
      <dgm:spPr/>
    </dgm:pt>
    <dgm:pt modelId="{CA80D6D4-C787-4CCD-A465-E7BCA475EEF8}">
      <dgm:prSet custT="1"/>
      <dgm:spPr/>
      <dgm:t>
        <a:bodyPr/>
        <a:lstStyle/>
        <a:p>
          <a:pPr algn="just"/>
          <a:r>
            <a:rPr lang="pl-PL" sz="1000" b="1" dirty="0" smtClean="0">
              <a:latin typeface="+mn-lt"/>
            </a:rPr>
            <a:t>Jeżeli okres oczekiwania na wyniki egzaminu jest dłuższy niż 4 tygodnie od zakończenia udziału w projekcie, ale egzamin odbył się w trakcie tych 4 tygodni, wówczas można uwzględnić osoby we wskaźniku (po otrzymaniu wyników egzaminu). </a:t>
          </a:r>
          <a:endParaRPr lang="pl-PL" sz="1000" b="1" dirty="0">
            <a:latin typeface="+mn-lt"/>
          </a:endParaRPr>
        </a:p>
      </dgm:t>
    </dgm:pt>
    <dgm:pt modelId="{51A81E83-01F8-41F3-B806-14A1B5B2CB88}" type="parTrans" cxnId="{81A60CCF-E22A-4A96-BFCA-A0BC38276D96}">
      <dgm:prSet/>
      <dgm:spPr/>
    </dgm:pt>
    <dgm:pt modelId="{79D1AF21-A199-4AA2-A070-AF659FC89706}" type="sibTrans" cxnId="{81A60CCF-E22A-4A96-BFCA-A0BC38276D9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6B19661-1B36-4B39-BC10-1426D1D68BDB}" type="presOf" srcId="{770C4064-5FA4-48C6-9A55-4C9AF4054A34}" destId="{6057DA86-162F-440C-8D5E-0A6D86B8CF0F}"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A0D304A-E110-4566-8357-0C4AB6850380}" srcId="{621AB93B-5B7B-404A-AAC6-82585374894E}" destId="{5AF28FF3-FBBB-47CE-B7CD-FE4D70A8EE59}" srcOrd="3" destOrd="0" parTransId="{2E4AA36E-6C20-4E74-B3F0-F902239C2B66}" sibTransId="{5DE4A8E1-9C10-4DE7-857B-5A6604AFEF57}"/>
    <dgm:cxn modelId="{D6CA3B1E-747F-422E-A36A-97C327472E51}" type="presOf" srcId="{E7D3C83C-6873-4EA4-9214-42129ED85329}" destId="{5DB3C171-F262-490B-B8BB-BFFA46B0586B}" srcOrd="0" destOrd="2" presId="urn:microsoft.com/office/officeart/2005/8/layout/vList5"/>
    <dgm:cxn modelId="{870FA8FE-1D7C-4184-8EEC-5C0B769C7953}" srcId="{621AB93B-5B7B-404A-AAC6-82585374894E}" destId="{E7D3C83C-6873-4EA4-9214-42129ED85329}" srcOrd="2" destOrd="0" parTransId="{145C6F5A-AE60-46C8-A5EB-EF8639DCEC01}" sibTransId="{16D52C9B-B63A-492E-B0C8-47C20D419C31}"/>
    <dgm:cxn modelId="{09CFFB2F-A178-4719-8AEA-53265FFB1595}" srcId="{9C158368-C9E0-4942-8526-5CE49BCD721C}" destId="{770C4064-5FA4-48C6-9A55-4C9AF4054A34}" srcOrd="0" destOrd="0" parTransId="{4806F532-C996-489E-8395-D476750209CE}" sibTransId="{44DD8177-8FE0-448A-8063-EEED58CBE818}"/>
    <dgm:cxn modelId="{523D2F49-B6F8-4C7A-810F-CBF6426D3BBD}" type="presOf" srcId="{6149CFC7-4B51-400C-B4F9-E7BD0FF540AE}" destId="{5DB3C171-F262-490B-B8BB-BFFA46B0586B}" srcOrd="0" destOrd="1" presId="urn:microsoft.com/office/officeart/2005/8/layout/vList5"/>
    <dgm:cxn modelId="{62C06224-CCA7-4BC3-96B8-CBFAC9EBB3D6}" type="presOf" srcId="{9C158368-C9E0-4942-8526-5CE49BCD721C}" destId="{EC26B3CA-5F55-4ED6-AEA1-83422FEC2FA3}" srcOrd="0" destOrd="0" presId="urn:microsoft.com/office/officeart/2005/8/layout/vList5"/>
    <dgm:cxn modelId="{60DD92DA-12D3-4C06-AB6F-E70720A74C5F}"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FAFFCA3-C88B-49D2-9334-8363A327B913}" type="presOf" srcId="{1A53B528-4B73-4476-AAA3-DA53D8694E89}" destId="{A82570EB-9047-4C30-B34C-BC41F943A042}" srcOrd="0" destOrd="0" presId="urn:microsoft.com/office/officeart/2005/8/layout/vList5"/>
    <dgm:cxn modelId="{F85BAAFA-D918-46FE-81DE-5348C5F1E025}" srcId="{621AB93B-5B7B-404A-AAC6-82585374894E}" destId="{6149CFC7-4B51-400C-B4F9-E7BD0FF540AE}" srcOrd="1" destOrd="0" parTransId="{03B67215-8CE7-4F3A-B3BC-D7716196F5D2}" sibTransId="{63ECEA14-19FE-41B2-A6A5-68282A3BFBEC}"/>
    <dgm:cxn modelId="{9D1F26AB-D105-4483-B706-F4D5BE0EE69C}" type="presOf" srcId="{5AF28FF3-FBBB-47CE-B7CD-FE4D70A8EE59}" destId="{5DB3C171-F262-490B-B8BB-BFFA46B0586B}" srcOrd="0" destOrd="3" presId="urn:microsoft.com/office/officeart/2005/8/layout/vList5"/>
    <dgm:cxn modelId="{633AFE70-4628-489F-9813-966D88EEAA73}" type="presOf" srcId="{CA80D6D4-C787-4CCD-A465-E7BCA475EEF8}" destId="{5DB3C171-F262-490B-B8BB-BFFA46B0586B}" srcOrd="0" destOrd="4" presId="urn:microsoft.com/office/officeart/2005/8/layout/vList5"/>
    <dgm:cxn modelId="{81A60CCF-E22A-4A96-BFCA-A0BC38276D96}" srcId="{621AB93B-5B7B-404A-AAC6-82585374894E}" destId="{CA80D6D4-C787-4CCD-A465-E7BCA475EEF8}" srcOrd="4" destOrd="0" parTransId="{51A81E83-01F8-41F3-B806-14A1B5B2CB88}" sibTransId="{79D1AF21-A199-4AA2-A070-AF659FC89706}"/>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dirty="0" smtClean="0">
              <a:solidFill>
                <a:schemeClr val="tx1"/>
              </a:solidFill>
            </a:rPr>
            <a:t>Liczba osób o niskich kwalifikacjach, które uzyskały kwalifikacje lub nabyły kompetencje po opuszczeniu programu</a:t>
          </a:r>
          <a:endParaRPr lang="pl-PL" sz="1600" b="1" u="none"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Zasady jak wyżej</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17609"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976A1C1E-6896-4915-B672-0808DD888A75}" srcId="{1A53B528-4B73-4476-AAA3-DA53D8694E89}" destId="{621AB93B-5B7B-404A-AAC6-82585374894E}" srcOrd="0" destOrd="0" parTransId="{4935FEB2-1035-40C5-9A3F-135B06D2ABF1}" sibTransId="{537A71C9-1429-45D8-846B-4BAE788264CA}"/>
    <dgm:cxn modelId="{E6C15F45-0BE6-41F2-A147-185159FA6A28}" type="presOf" srcId="{1A53B528-4B73-4476-AAA3-DA53D8694E89}" destId="{A82570EB-9047-4C30-B34C-BC41F943A042}" srcOrd="0" destOrd="0" presId="urn:microsoft.com/office/officeart/2005/8/layout/vList5"/>
    <dgm:cxn modelId="{95A68324-2E70-4FC2-8A5C-ED9F112860A9}" type="presOf" srcId="{32EE9BBF-B02B-4DE9-A826-A3930A24887B}" destId="{5DB3C171-F262-490B-B8BB-BFFA46B0586B}" srcOrd="0" destOrd="0" presId="urn:microsoft.com/office/officeart/2005/8/layout/vList5"/>
    <dgm:cxn modelId="{535FACBA-D51F-44CA-83D1-55DF935D849F}" type="presOf" srcId="{621AB93B-5B7B-404A-AAC6-82585374894E}" destId="{30A5BAFA-D867-4432-A555-078896BF780D}"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chemeClr val="tx1"/>
              </a:solidFill>
            </a:rPr>
            <a:t>Liczba obiektów 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a:t>
          </a:r>
          <a:r>
            <a:rPr lang="pl-PL" sz="1200" b="1" dirty="0" smtClean="0"/>
            <a:t>z </a:t>
          </a:r>
          <a:r>
            <a:rPr lang="pl-PL" sz="1200" b="1" dirty="0" err="1" smtClean="0"/>
            <a:t>niepełnosprawnościami</a:t>
          </a:r>
          <a:r>
            <a:rPr lang="pl-PL" sz="1200" b="1" dirty="0" smtClean="0"/>
            <a:t> ruchowymi </a:t>
          </a:r>
          <a:r>
            <a:rPr lang="pl-PL" sz="1200" b="1" dirty="0"/>
            <a:t>czy </a:t>
          </a:r>
          <a:r>
            <a:rPr lang="pl-PL" sz="1200" b="1" dirty="0" smtClean="0"/>
            <a:t>sensorycznymi.</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chemeClr val="tx1"/>
              </a:solidFill>
            </a:rPr>
            <a:t>Liczba osób 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rgbClr val="FF0000"/>
              </a:solidFill>
            </a:rPr>
            <a:t>Obligatoryjny </a:t>
          </a:r>
          <a:r>
            <a:rPr lang="pl-PL" sz="1200" b="1" dirty="0">
              <a:solidFill>
                <a:srgbClr val="FF0000"/>
              </a:solidFill>
            </a:rPr>
            <a:t>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smtClean="0">
              <a:solidFill>
                <a:srgbClr val="FF0000"/>
              </a:solidFill>
            </a:rPr>
            <a:t>Obligatoryjny bez </a:t>
          </a:r>
          <a:r>
            <a:rPr lang="pl-PL" sz="1200" b="1" dirty="0">
              <a:solidFill>
                <a:srgbClr val="FF0000"/>
              </a:solidFill>
            </a:rPr>
            <a:t>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FD3BC4AB-DB59-4D92-BE1A-F3B61CF6A6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Wskaźnik mierzony w momencie rozliczenia wydatku związanego z dostosowaniem obiektu.</a:t>
          </a:r>
          <a:endParaRPr lang="pl-PL" sz="1200" b="1" dirty="0"/>
        </a:p>
      </dgm:t>
    </dgm:pt>
    <dgm:pt modelId="{E5A05A58-53C5-4ECF-9E7D-CBF83367C0D5}" type="parTrans" cxnId="{5C6FB385-33B2-4655-8D5F-034F97FCCF04}">
      <dgm:prSet/>
      <dgm:spPr/>
    </dgm:pt>
    <dgm:pt modelId="{4D647B68-DE9F-44B0-BE8A-863408ED19BA}" type="sibTrans" cxnId="{5C6FB385-33B2-4655-8D5F-034F97FCCF0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C99A632-5728-4C33-83CA-D082887ABDFC}" type="presOf" srcId="{0A23AAFE-EB10-4EBB-BA5A-7E271D2919EB}" destId="{6057DA86-162F-440C-8D5E-0A6D86B8CF0F}" srcOrd="0" destOrd="1" presId="urn:microsoft.com/office/officeart/2005/8/layout/vList5"/>
    <dgm:cxn modelId="{CF98EF6B-52ED-4707-B667-2AA617DDEF9B}"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1" destOrd="0" parTransId="{CB5C98C9-AE74-414E-B3A2-B5E5409E4474}" sibTransId="{BCCE0CAB-2AE8-4C71-A403-25D91C82C9B7}"/>
    <dgm:cxn modelId="{5C6FB385-33B2-4655-8D5F-034F97FCCF04}" srcId="{621AB93B-5B7B-404A-AAC6-82585374894E}" destId="{FD3BC4AB-DB59-4D92-BE1A-F3B61CF6A67B}" srcOrd="1" destOrd="0" parTransId="{E5A05A58-53C5-4ECF-9E7D-CBF83367C0D5}" sibTransId="{4D647B68-DE9F-44B0-BE8A-863408ED19BA}"/>
    <dgm:cxn modelId="{92FF0BA1-6592-467E-B83A-2C24D713122E}" type="presOf" srcId="{FD3BC4AB-DB59-4D92-BE1A-F3B61CF6A67B}" destId="{5DB3C171-F262-490B-B8BB-BFFA46B0586B}" srcOrd="0" destOrd="1" presId="urn:microsoft.com/office/officeart/2005/8/layout/vList5"/>
    <dgm:cxn modelId="{9F29A8A2-2216-41EA-BA2B-832CBA89B838}"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B14FD2F-4544-438B-9B72-9BBE43B70535}" type="presOf" srcId="{770C4064-5FA4-48C6-9A55-4C9AF4054A34}" destId="{6057DA86-162F-440C-8D5E-0A6D86B8CF0F}" srcOrd="0" destOrd="0" presId="urn:microsoft.com/office/officeart/2005/8/layout/vList5"/>
    <dgm:cxn modelId="{C2B3F90C-37D1-4006-B973-0CD42529DB29}" type="presOf" srcId="{2D199BE9-D96D-4096-B485-4ADBBBFA8474}" destId="{5DB3C171-F262-490B-B8BB-BFFA46B0586B}" srcOrd="0" destOrd="2" presId="urn:microsoft.com/office/officeart/2005/8/layout/vList5"/>
    <dgm:cxn modelId="{35FBD1A3-3498-44F2-ACE8-AE7B7F1E87E8}" srcId="{621AB93B-5B7B-404A-AAC6-82585374894E}" destId="{2D199BE9-D96D-4096-B485-4ADBBBFA8474}" srcOrd="2" destOrd="0" parTransId="{E7431F42-F3FE-4211-BBB6-6B8BB707376F}" sibTransId="{16C2B6E5-B2B4-44AF-BD70-175CAA796C20}"/>
    <dgm:cxn modelId="{67D3CCB5-BDFA-49C4-9720-1568FF354CB9}" type="presOf" srcId="{9C158368-C9E0-4942-8526-5CE49BCD721C}" destId="{EC26B3CA-5F55-4ED6-AEA1-83422FEC2FA3}" srcOrd="0" destOrd="0" presId="urn:microsoft.com/office/officeart/2005/8/layout/vList5"/>
    <dgm:cxn modelId="{0A6A373B-2BBE-4419-8C8F-B8BDD3DB7ECC}" type="presOf" srcId="{1A53B528-4B73-4476-AAA3-DA53D8694E89}" destId="{A82570EB-9047-4C30-B34C-BC41F943A042}"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chemeClr val="tx1"/>
              </a:solidFill>
            </a:rPr>
            <a:t>Liczba projektów,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rgbClr val="FF0000"/>
              </a:solidFill>
            </a:rPr>
            <a:t>Obligatoryjny </a:t>
          </a:r>
          <a:r>
            <a:rPr lang="pl-PL" sz="1200" b="1" dirty="0">
              <a:solidFill>
                <a:srgbClr val="FF0000"/>
              </a:solidFill>
            </a:rPr>
            <a:t>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901D527-9B17-42FF-945C-953F4FE83FC4}" type="presOf" srcId="{621AB93B-5B7B-404A-AAC6-82585374894E}" destId="{30A5BAFA-D867-4432-A555-078896BF780D}"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E093D223-AFCF-4031-91C0-FFA7E9FC0B18}" srcId="{621AB93B-5B7B-404A-AAC6-82585374894E}" destId="{DBDDF753-D616-48C6-A39D-5980969CB637}" srcOrd="2" destOrd="0" parTransId="{97B7A326-190E-487B-9546-BB51A97680FA}" sibTransId="{EF293265-475A-4641-9329-82C6AC395297}"/>
    <dgm:cxn modelId="{9636129D-F777-4174-B655-7193A3DDA13A}" type="presOf" srcId="{1A53B528-4B73-4476-AAA3-DA53D8694E89}" destId="{A82570EB-9047-4C30-B34C-BC41F943A042}" srcOrd="0" destOrd="0" presId="urn:microsoft.com/office/officeart/2005/8/layout/vList5"/>
    <dgm:cxn modelId="{23FEEC05-7904-43E3-A050-B1224CE28174}" type="presOf" srcId="{32EE9BBF-B02B-4DE9-A826-A3930A24887B}" destId="{5DB3C171-F262-490B-B8BB-BFFA46B0586B}"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3" destOrd="0" parTransId="{E7431F42-F3FE-4211-BBB6-6B8BB707376F}" sibTransId="{16C2B6E5-B2B4-44AF-BD70-175CAA796C20}"/>
    <dgm:cxn modelId="{66FE577D-BC34-4F9B-86E9-91C50C1B44AB}" type="presOf" srcId="{2D199BE9-D96D-4096-B485-4ADBBBFA8474}" destId="{5DB3C171-F262-490B-B8BB-BFFA46B0586B}" srcOrd="0" destOrd="3"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a:t>
          </a:r>
          <a:r>
            <a:rPr lang="pl-PL" sz="1600" b="1" u="sng" dirty="0" smtClean="0">
              <a:solidFill>
                <a:schemeClr val="tx1"/>
              </a:solidFill>
            </a:rPr>
            <a:t>4</a:t>
          </a:r>
          <a:endParaRPr lang="pl-PL" sz="1600" b="1" u="sng" dirty="0">
            <a:solidFill>
              <a:schemeClr val="tx1"/>
            </a:solidFill>
          </a:endParaRPr>
        </a:p>
        <a:p>
          <a:pPr algn="ctr"/>
          <a:r>
            <a:rPr lang="pl-PL" sz="1600" b="1" u="none" dirty="0">
              <a:solidFill>
                <a:schemeClr val="tx1"/>
              </a:solidFill>
            </a:rPr>
            <a:t>Liczba </a:t>
          </a:r>
          <a:r>
            <a:rPr lang="pl-PL" sz="1600" b="1" u="none" dirty="0" smtClean="0">
              <a:solidFill>
                <a:schemeClr val="tx1"/>
              </a:solidFill>
            </a:rPr>
            <a:t>podmiotów, wykorzystujących technologie informacyjno-komunikacyjne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chemeClr val="tx1"/>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dirty="0">
            <a:solidFill>
              <a:schemeClr val="tx1"/>
            </a:solidFill>
          </a:endParaRP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chemeClr val="tx1"/>
              </a:solidFill>
            </a:rPr>
            <a:t>Obligatoryjny </a:t>
          </a:r>
          <a:r>
            <a:rPr lang="pl-PL" sz="1200" b="1" dirty="0">
              <a:solidFill>
                <a:schemeClr val="tx1"/>
              </a:solidFill>
            </a:rPr>
            <a:t>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540FB61-6C95-4E8B-90F7-2ECBBB750D98}">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rgbClr val="FF0000"/>
              </a:solidFill>
            </a:rPr>
            <a:t>UWAGA! W generatorze brak wskaźnika na liście rozwijanej - należy wpisać ręcznie!</a:t>
          </a:r>
          <a:endParaRPr lang="pl-PL" sz="1200" b="1" dirty="0">
            <a:solidFill>
              <a:srgbClr val="FF0000"/>
            </a:solidFill>
          </a:endParaRPr>
        </a:p>
      </dgm:t>
    </dgm:pt>
    <dgm:pt modelId="{E066A7D4-622B-49C1-9D75-F761134E9699}" type="parTrans" cxnId="{05692089-7CB2-407E-94BC-FD8C9A039F28}">
      <dgm:prSet/>
      <dgm:spPr/>
    </dgm:pt>
    <dgm:pt modelId="{AC52597D-A17D-4A4B-9264-10C0AE9E480F}" type="sibTrans" cxnId="{05692089-7CB2-407E-94BC-FD8C9A039F2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05692089-7CB2-407E-94BC-FD8C9A039F28}" srcId="{621AB93B-5B7B-404A-AAC6-82585374894E}" destId="{7540FB61-6C95-4E8B-90F7-2ECBBB750D98}" srcOrd="2" destOrd="0" parTransId="{E066A7D4-622B-49C1-9D75-F761134E9699}" sibTransId="{AC52597D-A17D-4A4B-9264-10C0AE9E480F}"/>
    <dgm:cxn modelId="{56114F1F-BAED-4FEF-A515-CBC5C4CBBA38}" type="presOf" srcId="{621AB93B-5B7B-404A-AAC6-82585374894E}" destId="{30A5BAFA-D867-4432-A555-078896BF780D}" srcOrd="0" destOrd="0" presId="urn:microsoft.com/office/officeart/2005/8/layout/vList5"/>
    <dgm:cxn modelId="{88AE428A-12BC-4B55-BFEC-5898196F0AFB}" type="presOf" srcId="{7540FB61-6C95-4E8B-90F7-2ECBBB750D98}" destId="{5DB3C171-F262-490B-B8BB-BFFA46B0586B}" srcOrd="0" destOrd="2" presId="urn:microsoft.com/office/officeart/2005/8/layout/vList5"/>
    <dgm:cxn modelId="{37017F2B-7DCE-4651-91DC-9026D88568E9}" type="presOf" srcId="{2D199BE9-D96D-4096-B485-4ADBBBFA8474}" destId="{5DB3C171-F262-490B-B8BB-BFFA46B0586B}" srcOrd="0" destOrd="1" presId="urn:microsoft.com/office/officeart/2005/8/layout/vList5"/>
    <dgm:cxn modelId="{F7702DF9-4CA3-4CCD-90AE-C918009030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1" destOrd="0" parTransId="{E7431F42-F3FE-4211-BBB6-6B8BB707376F}" sibTransId="{16C2B6E5-B2B4-44AF-BD70-175CAA796C20}"/>
    <dgm:cxn modelId="{7AB05BE6-30F9-4392-9B96-7A4EF71118AB}" type="presOf" srcId="{1A53B528-4B73-4476-AAA3-DA53D8694E89}" destId="{A82570EB-9047-4C30-B34C-BC41F943A042}"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smtClean="0"/>
            <a:t>3 lipiec </a:t>
          </a:r>
          <a:r>
            <a:rPr lang="pl-PL" sz="1600" b="1" u="sng" dirty="0"/>
            <a:t>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smtClean="0">
              <a:solidFill>
                <a:schemeClr val="tx1"/>
              </a:solidFill>
            </a:rPr>
            <a:t>18 </a:t>
          </a:r>
          <a:r>
            <a:rPr lang="pl-PL" sz="1600" b="1" u="sng" dirty="0" smtClean="0"/>
            <a:t>lipiec </a:t>
          </a:r>
          <a:r>
            <a:rPr lang="pl-PL" sz="1600" b="1" u="sng" dirty="0"/>
            <a:t>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D357FE1C-4D9F-4DD0-9EFC-FBAB1C9EE6DC}" srcId="{9C158368-C9E0-4942-8526-5CE49BCD721C}" destId="{266B6F82-9144-4118-8A8C-F617EBB65760}" srcOrd="3" destOrd="0" parTransId="{2B1DA73E-63F9-4AD8-B770-ABCB20A7EEA8}" sibTransId="{6ABA4689-0AA8-4E16-A404-9101DA1C570B}"/>
    <dgm:cxn modelId="{A336F5DF-A46E-4961-9BCF-6E489D970185}" type="presOf" srcId="{1A53B528-4B73-4476-AAA3-DA53D8694E89}" destId="{A82570EB-9047-4C30-B34C-BC41F943A042}"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67308FE5-6659-417E-88E0-AF479F214055}" type="presOf" srcId="{60FB2C38-1A01-4EC9-BF8F-D4B1929D93AA}" destId="{6057DA86-162F-440C-8D5E-0A6D86B8CF0F}" srcOrd="0" destOrd="1" presId="urn:microsoft.com/office/officeart/2005/8/layout/vList5"/>
    <dgm:cxn modelId="{73ABC11D-85DF-4C8E-A56E-6928AE5147C5}" type="presOf" srcId="{CFBBA619-907D-4722-954C-43E8DDE9BD83}" destId="{6057DA86-162F-440C-8D5E-0A6D86B8CF0F}" srcOrd="0" destOrd="2" presId="urn:microsoft.com/office/officeart/2005/8/layout/vList5"/>
    <dgm:cxn modelId="{43BE6744-E289-4362-8F92-25AAB0BF322B}" type="presOf" srcId="{32EE9BBF-B02B-4DE9-A826-A3930A24887B}" destId="{5DB3C171-F262-490B-B8BB-BFFA46B0586B}" srcOrd="0" destOrd="0" presId="urn:microsoft.com/office/officeart/2005/8/layout/vList5"/>
    <dgm:cxn modelId="{D139EE11-7F98-421B-AFEF-6ED60674E05F}" type="presOf" srcId="{DA6E603D-E34D-4EC6-B48D-740809166CA4}" destId="{6057DA86-162F-440C-8D5E-0A6D86B8CF0F}" srcOrd="0" destOrd="0" presId="urn:microsoft.com/office/officeart/2005/8/layout/vList5"/>
    <dgm:cxn modelId="{195584F5-0B2A-416C-92AF-0CEE4CF46193}" type="presOf" srcId="{9C158368-C9E0-4942-8526-5CE49BCD721C}" destId="{EC26B3CA-5F55-4ED6-AEA1-83422FEC2FA3}" srcOrd="0" destOrd="0"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2BB5EC68-A10C-4BF7-8867-47D9F559A22D}" type="presOf" srcId="{266B6F82-9144-4118-8A8C-F617EBB65760}"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1C583B-298D-41B5-B6C7-CD3AB000E435}"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a:t>
          </a:r>
          <a:r>
            <a:rPr lang="pl-PL" sz="1000" dirty="0" smtClean="0"/>
            <a:t>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5E3D95-98F2-434E-9C32-A0C132854C5B}"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703DD289-E328-4B3F-BF83-C18F775C3BB3}" type="presOf" srcId="{9C158368-C9E0-4942-8526-5CE49BCD721C}" destId="{EC26B3CA-5F55-4ED6-AEA1-83422FEC2FA3}"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C7A2549E-7691-423F-888A-A08EA6E3DD0C}" type="presOf" srcId="{1A53B528-4B73-4476-AAA3-DA53D8694E89}" destId="{A82570EB-9047-4C30-B34C-BC41F943A042}" srcOrd="0" destOrd="0"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65FF9514-2ED1-4B48-BD06-933ACF478F12}" type="presOf" srcId="{621AB93B-5B7B-404A-AAC6-82585374894E}" destId="{30A5BAFA-D867-4432-A555-078896BF780D}" srcOrd="0" destOrd="0" presId="urn:microsoft.com/office/officeart/2005/8/layout/vList5"/>
    <dgm:cxn modelId="{7A6D18F3-3C98-4E8D-B640-BA2E99509590}" type="presOf" srcId="{4181E192-2C13-426C-873D-EA239C102F79}" destId="{5DB3C171-F262-490B-B8BB-BFFA46B0586B}" srcOrd="0" destOrd="2"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9FD3F276-8749-4EE0-8DF6-2E1692538D1D}"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F599743-C2C7-482F-AF8B-06E528130954}" type="presOf" srcId="{DA6E603D-E34D-4EC6-B48D-740809166CA4}" destId="{6057DA86-162F-440C-8D5E-0A6D86B8CF0F}" srcOrd="0" destOrd="0" presId="urn:microsoft.com/office/officeart/2005/8/layout/vList5"/>
    <dgm:cxn modelId="{D5A36CEA-93E0-4949-96B3-ACF94E9E4FA0}" type="presOf" srcId="{8869C104-DB2D-4A93-B909-4B73C00619DE}"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32EE9BBF-B02B-4DE9-A826-A3930A24887B}" destId="{38C09ACD-8C86-49DF-992B-1514DAA72A1F}" srcOrd="0" destOrd="0" parTransId="{92CA1727-773E-4876-968D-2E373559751F}" sibTransId="{287828BA-0B9D-4004-B4B4-CDAA44FE96E8}"/>
    <dgm:cxn modelId="{AC46DB42-013E-4675-878F-5B0CE9182278}" type="presOf" srcId="{A011A63C-7D88-46BC-991E-52DB4F793813}" destId="{6057DA86-162F-440C-8D5E-0A6D86B8CF0F}" srcOrd="0" destOrd="3" presId="urn:microsoft.com/office/officeart/2005/8/layout/vList5"/>
    <dgm:cxn modelId="{4010E64A-BE81-46BA-AC68-8D8624EAF75C}" type="presOf" srcId="{A8448429-F3F7-4C5A-A753-2FE344CD2D90}" destId="{6057DA86-162F-440C-8D5E-0A6D86B8CF0F}" srcOrd="0" destOrd="2" presId="urn:microsoft.com/office/officeart/2005/8/layout/vList5"/>
    <dgm:cxn modelId="{83970ED2-A776-41C5-BBB4-82D92FE3905F}" type="presOf" srcId="{C70941B7-8EEF-42F1-A05B-1103DE62E941}" destId="{5DB3C171-F262-490B-B8BB-BFFA46B0586B}" srcOrd="0" destOrd="3"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a:solidFill>
                <a:srgbClr val="FF0000"/>
              </a:solidFill>
            </a:rPr>
            <a:t>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03A1B19-D31C-4762-AB5D-5BB51628A437}" type="presOf" srcId="{1A53B528-4B73-4476-AAA3-DA53D8694E89}" destId="{A82570EB-9047-4C30-B34C-BC41F943A042}" srcOrd="0" destOrd="0" presId="urn:microsoft.com/office/officeart/2005/8/layout/vList5"/>
    <dgm:cxn modelId="{38C5E287-9D04-4E3D-8487-C9B35086310C}" type="presOf" srcId="{DA6E603D-E34D-4EC6-B48D-740809166CA4}" destId="{6057DA86-162F-440C-8D5E-0A6D86B8CF0F}"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98E4ED11-F8AF-46A3-B752-FB006EC7BD23}" type="presOf" srcId="{FD05E6AA-9BDE-48F2-8EC1-0CAF58EAE480}" destId="{6057DA86-162F-440C-8D5E-0A6D86B8CF0F}" srcOrd="0" destOrd="1"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31E32E61-203E-4AC6-90A7-72147A6CD173}"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A1BC95-0279-4695-84B6-FA08BC74168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9. Wkład własny</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zapewnił odpowiedni poziom wkładu własnego określony w regulaminie konkursu tj. </a:t>
          </a:r>
          <a:br>
            <a:rPr lang="pl-PL" sz="1400" dirty="0"/>
          </a:br>
          <a:r>
            <a:rPr lang="pl-PL" sz="1400" b="1" dirty="0" smtClean="0"/>
            <a:t>10% </a:t>
          </a:r>
          <a:r>
            <a:rPr lang="pl-PL" sz="1400" b="1" dirty="0"/>
            <a:t>wkładu własnego</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4F4F9C-7EF7-4172-A0D0-EF04C6C305C1}">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t>Wkład własny może być wniesiony z opłat od uczestników, o ile taka informacja zostanie zawarta w treści wniosku o dofinansowanie</a:t>
          </a:r>
          <a:endParaRPr lang="pl-PL" sz="1400" b="1" dirty="0"/>
        </a:p>
      </dgm:t>
    </dgm:pt>
    <dgm:pt modelId="{B9C33CBC-A32E-4409-90C5-2A1648BD3C28}" type="parTrans" cxnId="{0E280BC9-A387-45CF-9324-1B1A292C3094}">
      <dgm:prSet/>
      <dgm:spPr/>
    </dgm:pt>
    <dgm:pt modelId="{9A9065E5-3161-4056-8045-0DB9CF956948}" type="sibTrans" cxnId="{0E280BC9-A387-45CF-9324-1B1A292C309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531E11F9-81AB-4813-9633-90CA7E98DC75}" type="presOf" srcId="{1A53B528-4B73-4476-AAA3-DA53D8694E89}" destId="{A82570EB-9047-4C30-B34C-BC41F943A042}" srcOrd="0" destOrd="0" presId="urn:microsoft.com/office/officeart/2005/8/layout/vList5"/>
    <dgm:cxn modelId="{0E280BC9-A387-45CF-9324-1B1A292C3094}" srcId="{621AB93B-5B7B-404A-AAC6-82585374894E}" destId="{FD4F4F9C-7EF7-4172-A0D0-EF04C6C305C1}" srcOrd="1" destOrd="0" parTransId="{B9C33CBC-A32E-4409-90C5-2A1648BD3C28}" sibTransId="{9A9065E5-3161-4056-8045-0DB9CF956948}"/>
    <dgm:cxn modelId="{FE61E1FA-4638-423D-B1E0-5BEB906E9312}" type="presOf" srcId="{621AB93B-5B7B-404A-AAC6-82585374894E}" destId="{30A5BAFA-D867-4432-A555-078896BF780D}" srcOrd="0" destOrd="0" presId="urn:microsoft.com/office/officeart/2005/8/layout/vList5"/>
    <dgm:cxn modelId="{9B6B643B-8200-473A-83B5-DD92FB352982}" type="presOf" srcId="{32EE9BBF-B02B-4DE9-A826-A3930A24887B}" destId="{5DB3C171-F262-490B-B8BB-BFFA46B0586B}" srcOrd="0" destOrd="0" presId="urn:microsoft.com/office/officeart/2005/8/layout/vList5"/>
    <dgm:cxn modelId="{5524AFFC-989F-4892-B030-BB67B403272B}" type="presOf" srcId="{FD4F4F9C-7EF7-4172-A0D0-EF04C6C305C1}"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C9A9581-6479-4527-B41B-3F997E3898D1}" type="presParOf" srcId="{A82570EB-9047-4C30-B34C-BC41F943A042}" destId="{74CEAA77-1A9F-4EE7-8009-B36DC94847D6}" srcOrd="0" destOrd="0" presId="urn:microsoft.com/office/officeart/2005/8/layout/vList5"/>
    <dgm:cxn modelId="{E6AB9093-26A1-4A28-BB4D-E319224FA7A4}" type="presParOf" srcId="{74CEAA77-1A9F-4EE7-8009-B36DC94847D6}" destId="{30A5BAFA-D867-4432-A555-078896BF780D}" srcOrd="0" destOrd="0" presId="urn:microsoft.com/office/officeart/2005/8/layout/vList5"/>
    <dgm:cxn modelId="{EF175793-E238-4ADC-875F-9A190FAFD6F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rgbClr val="FF0000"/>
              </a:solidFill>
            </a:rPr>
            <a:t>10. </a:t>
          </a:r>
          <a:r>
            <a:rPr lang="pl-PL" sz="1600" b="1" dirty="0">
              <a:solidFill>
                <a:srgbClr val="FF0000"/>
              </a:solidFill>
            </a:rPr>
            <a:t>Uproszczone metody rozliczania projektów</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11. </a:t>
          </a:r>
          <a:r>
            <a:rPr lang="pl-PL" sz="1600" b="1" dirty="0">
              <a:solidFill>
                <a:schemeClr val="tx1"/>
              </a:solidFill>
            </a:rPr>
            <a:t>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 projekcie, w którym wartość wkładu publicznego (środków publicznych) </a:t>
          </a:r>
          <a:r>
            <a:rPr lang="pl-PL" sz="1000" b="1" dirty="0"/>
            <a:t>nie przekracza 100 000 EUR (tj. </a:t>
          </a:r>
          <a:r>
            <a:rPr lang="pl-PL" sz="1000" b="1" dirty="0" smtClean="0">
              <a:solidFill>
                <a:srgbClr val="FF0000"/>
              </a:solidFill>
            </a:rPr>
            <a:t>417 600 </a:t>
          </a:r>
          <a:r>
            <a:rPr lang="pl-PL" sz="1000" b="1" dirty="0"/>
            <a:t>PLN)</a:t>
          </a:r>
          <a:r>
            <a:rPr lang="pl-PL" sz="1000" dirty="0"/>
            <a:t> </a:t>
          </a:r>
          <a:r>
            <a:rPr lang="pl-PL" sz="1000" b="1" dirty="0"/>
            <a:t>zastosowano kwoty ryczałtowe</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W sytuacjach określonych w regulaminie konkursu </a:t>
          </a:r>
          <a:r>
            <a:rPr lang="pl-PL" sz="1000" b="1" dirty="0"/>
            <a:t>zastosowano pozostałe uproszczone metody rozliczania wydatków</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51F0C3D-D67C-435F-8FCB-CC34B700D503}" type="presOf" srcId="{621AB93B-5B7B-404A-AAC6-82585374894E}" destId="{30A5BAFA-D867-4432-A555-078896BF780D}" srcOrd="0" destOrd="0" presId="urn:microsoft.com/office/officeart/2005/8/layout/vList5"/>
    <dgm:cxn modelId="{390F100E-6957-438D-BD6A-57AF705D34B1}" type="presOf" srcId="{32EE9BBF-B02B-4DE9-A826-A3930A24887B}" destId="{5DB3C171-F262-490B-B8BB-BFFA46B0586B}" srcOrd="0" destOrd="0" presId="urn:microsoft.com/office/officeart/2005/8/layout/vList5"/>
    <dgm:cxn modelId="{77F19924-DBCE-4339-B21E-ACD8ED4659A1}" type="presOf" srcId="{1A53B528-4B73-4476-AAA3-DA53D8694E89}" destId="{A82570EB-9047-4C30-B34C-BC41F943A042}"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395FC52-E4E8-48F0-B360-2FC6A298C71C}" type="presOf" srcId="{9C158368-C9E0-4942-8526-5CE49BCD721C}" destId="{EC26B3CA-5F55-4ED6-AEA1-83422FEC2FA3}" srcOrd="0" destOrd="0" presId="urn:microsoft.com/office/officeart/2005/8/layout/vList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Kryterium zgodność projektu z celami szczegółowymi RPO WD 2014-2020</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latin typeface="+mn-lt"/>
            </a:rPr>
            <a:t>Czy potrzeba realizacji projektu jest wystarczająco uzasadniona i odpowiada na zdiagnozowany problem? </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a:t>
          </a:r>
          <a:r>
            <a:rPr lang="pl-PL" sz="1600" b="1" dirty="0" smtClean="0">
              <a:solidFill>
                <a:schemeClr val="tx1"/>
              </a:solidFill>
            </a:rPr>
            <a:t>Kryterium celowości projektu </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jest zgodny z właściwym celem szczegółowym RPO WD 2014-2020 oraz w jaki sposób projekt przyczyni się do osiągnięcia celu szczegółowego RPO WD 2014-2020?</a:t>
          </a:r>
          <a:endParaRPr lang="pl-PL" sz="14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5EAB773-5593-43FD-A075-06C67020D945}">
      <dgm:prSet custT="1"/>
      <dgm:spPr/>
      <dgm:t>
        <a:bodyPr/>
        <a:lstStyle/>
        <a:p>
          <a:r>
            <a:rPr lang="pl-PL" sz="1200" dirty="0" smtClean="0">
              <a:latin typeface="+mn-lt"/>
            </a:rPr>
            <a:t>Dodatkowo w przypadku projektów o wartości dofinansowania co najmniej 2 mln złotych:</a:t>
          </a:r>
          <a:endParaRPr lang="pl-PL" sz="1200" dirty="0">
            <a:latin typeface="+mn-lt"/>
          </a:endParaRPr>
        </a:p>
      </dgm:t>
    </dgm:pt>
    <dgm:pt modelId="{63401738-7C34-4AE4-96DE-379021D94194}" type="parTrans" cxnId="{9638FDAE-7067-44C9-B93E-C852046298F5}">
      <dgm:prSet/>
      <dgm:spPr/>
      <dgm:t>
        <a:bodyPr/>
        <a:lstStyle/>
        <a:p>
          <a:endParaRPr lang="pl-PL"/>
        </a:p>
      </dgm:t>
    </dgm:pt>
    <dgm:pt modelId="{F5A8C967-ABCC-434A-89BA-16FCC70C1422}" type="sibTrans" cxnId="{9638FDAE-7067-44C9-B93E-C852046298F5}">
      <dgm:prSet/>
      <dgm:spPr/>
      <dgm:t>
        <a:bodyPr/>
        <a:lstStyle/>
        <a:p>
          <a:endParaRPr lang="pl-PL"/>
        </a:p>
      </dgm:t>
    </dgm:pt>
    <dgm:pt modelId="{E99DBDCF-0611-41E5-82BB-C40DF84B0A40}">
      <dgm:prSet custT="1"/>
      <dgm:spPr/>
      <dgm:t>
        <a:bodyPr/>
        <a:lstStyle/>
        <a:p>
          <a:r>
            <a:rPr lang="pl-PL" sz="1200" dirty="0" smtClean="0">
              <a:latin typeface="+mn-lt"/>
            </a:rPr>
            <a:t>Czy przedstawiono wystarczający opis ryzyka nieosiągnięcia założeń projektu oraz zaplanowanych w ramach projektu działań zaradczych?</a:t>
          </a:r>
          <a:endParaRPr lang="pl-PL" sz="1200" dirty="0">
            <a:latin typeface="+mn-lt"/>
          </a:endParaRPr>
        </a:p>
      </dgm:t>
    </dgm:pt>
    <dgm:pt modelId="{FD5178AA-778C-4B57-A385-792F2FDB47E6}" type="parTrans" cxnId="{73A307CE-4518-4FD3-BBFD-BA3EA03DACE1}">
      <dgm:prSet/>
      <dgm:spPr/>
      <dgm:t>
        <a:bodyPr/>
        <a:lstStyle/>
        <a:p>
          <a:endParaRPr lang="pl-PL"/>
        </a:p>
      </dgm:t>
    </dgm:pt>
    <dgm:pt modelId="{75D24BC5-F5B9-4A49-992F-8D243252E015}" type="sibTrans" cxnId="{73A307CE-4518-4FD3-BBFD-BA3EA03DACE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D19E29D-AA9C-44A4-B3D7-E6E3DCFAFFEF}" type="presOf" srcId="{05EAB773-5593-43FD-A075-06C67020D945}" destId="{6057DA86-162F-440C-8D5E-0A6D86B8CF0F}" srcOrd="0" destOrd="1" presId="urn:microsoft.com/office/officeart/2005/8/layout/vList5"/>
    <dgm:cxn modelId="{D0DB9B32-69AB-4351-84EE-475AEA357F61}" type="presOf" srcId="{E99DBDCF-0611-41E5-82BB-C40DF84B0A40}" destId="{6057DA86-162F-440C-8D5E-0A6D86B8CF0F}" srcOrd="0" destOrd="2" presId="urn:microsoft.com/office/officeart/2005/8/layout/vList5"/>
    <dgm:cxn modelId="{6CF62972-7B36-4CC6-9905-5E8A56BEBCEA}" type="presOf" srcId="{9C158368-C9E0-4942-8526-5CE49BCD721C}" destId="{EC26B3CA-5F55-4ED6-AEA1-83422FEC2FA3}" srcOrd="0" destOrd="0" presId="urn:microsoft.com/office/officeart/2005/8/layout/vList5"/>
    <dgm:cxn modelId="{94DD02E6-8F6D-4A39-82B4-C7EAD4D92A5D}" type="presOf" srcId="{1A53B528-4B73-4476-AAA3-DA53D8694E89}" destId="{A82570EB-9047-4C30-B34C-BC41F943A042}" srcOrd="0" destOrd="0" presId="urn:microsoft.com/office/officeart/2005/8/layout/vList5"/>
    <dgm:cxn modelId="{134D82A5-C5C9-412C-A32A-DC90617B744A}" type="presOf" srcId="{DA6E603D-E34D-4EC6-B48D-740809166CA4}" destId="{6057DA86-162F-440C-8D5E-0A6D86B8CF0F}" srcOrd="0" destOrd="0" presId="urn:microsoft.com/office/officeart/2005/8/layout/vList5"/>
    <dgm:cxn modelId="{9638FDAE-7067-44C9-B93E-C852046298F5}" srcId="{9C158368-C9E0-4942-8526-5CE49BCD721C}" destId="{05EAB773-5593-43FD-A075-06C67020D945}" srcOrd="1" destOrd="0" parTransId="{63401738-7C34-4AE4-96DE-379021D94194}" sibTransId="{F5A8C967-ABCC-434A-89BA-16FCC70C1422}"/>
    <dgm:cxn modelId="{AB75B383-C771-4666-8A49-BF9723B1CFB5}" type="presOf" srcId="{621AB93B-5B7B-404A-AAC6-82585374894E}" destId="{30A5BAFA-D867-4432-A555-078896BF780D}" srcOrd="0" destOrd="0" presId="urn:microsoft.com/office/officeart/2005/8/layout/vList5"/>
    <dgm:cxn modelId="{73A307CE-4518-4FD3-BBFD-BA3EA03DACE1}" srcId="{9C158368-C9E0-4942-8526-5CE49BCD721C}" destId="{E99DBDCF-0611-41E5-82BB-C40DF84B0A40}" srcOrd="2" destOrd="0" parTransId="{FD5178AA-778C-4B57-A385-792F2FDB47E6}" sibTransId="{75D24BC5-F5B9-4A49-992F-8D243252E015}"/>
    <dgm:cxn modelId="{976A1C1E-6896-4915-B672-0808DD888A75}" srcId="{1A53B528-4B73-4476-AAA3-DA53D8694E89}" destId="{621AB93B-5B7B-404A-AAC6-82585374894E}" srcOrd="0" destOrd="0" parTransId="{4935FEB2-1035-40C5-9A3F-135B06D2ABF1}" sibTransId="{537A71C9-1429-45D8-846B-4BAE788264CA}"/>
    <dgm:cxn modelId="{A2C50851-8AB8-4E0E-B68B-8FA472292B29}"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C45D1F9-6F56-4C41-A02B-3B3D6FD5B359}" type="presParOf" srcId="{A82570EB-9047-4C30-B34C-BC41F943A042}" destId="{74CEAA77-1A9F-4EE7-8009-B36DC94847D6}" srcOrd="0" destOrd="0" presId="urn:microsoft.com/office/officeart/2005/8/layout/vList5"/>
    <dgm:cxn modelId="{136447C4-080A-4A5E-B340-AEB772CB0C8E}" type="presParOf" srcId="{74CEAA77-1A9F-4EE7-8009-B36DC94847D6}" destId="{30A5BAFA-D867-4432-A555-078896BF780D}" srcOrd="0" destOrd="0" presId="urn:microsoft.com/office/officeart/2005/8/layout/vList5"/>
    <dgm:cxn modelId="{18FDCF4F-EFEB-4144-8C60-CE2E5C66215E}" type="presParOf" srcId="{74CEAA77-1A9F-4EE7-8009-B36DC94847D6}" destId="{5DB3C171-F262-490B-B8BB-BFFA46B0586B}" srcOrd="1" destOrd="0" presId="urn:microsoft.com/office/officeart/2005/8/layout/vList5"/>
    <dgm:cxn modelId="{32E8B20A-04F8-46CF-A11C-893213960577}" type="presParOf" srcId="{A82570EB-9047-4C30-B34C-BC41F943A042}" destId="{21203062-3061-4CFA-A1DC-A3C8D1B70C6A}" srcOrd="1" destOrd="0" presId="urn:microsoft.com/office/officeart/2005/8/layout/vList5"/>
    <dgm:cxn modelId="{024BEB8B-ED5C-47B2-9FD4-B0F999474C4C}" type="presParOf" srcId="{A82570EB-9047-4C30-B34C-BC41F943A042}" destId="{AAC7EB03-0D34-4E53-AA54-FF39894E56F4}" srcOrd="2" destOrd="0" presId="urn:microsoft.com/office/officeart/2005/8/layout/vList5"/>
    <dgm:cxn modelId="{DD6CE936-1433-4D2E-B53F-12ECA31455D9}" type="presParOf" srcId="{AAC7EB03-0D34-4E53-AA54-FF39894E56F4}" destId="{EC26B3CA-5F55-4ED6-AEA1-83422FEC2FA3}" srcOrd="0" destOrd="0" presId="urn:microsoft.com/office/officeart/2005/8/layout/vList5"/>
    <dgm:cxn modelId="{CEB49E3F-5D61-4431-BCE4-0F6237B6499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smtClean="0">
              <a:solidFill>
                <a:schemeClr val="tx1"/>
              </a:solidFill>
            </a:rPr>
            <a:t>Kryterium osiągnięcia skwantyfikowanych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000" dirty="0" smtClean="0">
              <a:latin typeface="+mn-lt"/>
            </a:rPr>
            <a:t>Czy dobór grupy docelowej jest adekwatny do założeń projektu oraz zapisów regulaminu konkursu,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a:t>
          </a:r>
          <a:r>
            <a:rPr lang="pl-PL" sz="1600" b="1" dirty="0" smtClean="0">
              <a:solidFill>
                <a:schemeClr val="tx1"/>
              </a:solidFill>
            </a:rPr>
            <a:t>Kryterium doboru grupy docelowej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zaplanowane w ramach projektu wartości wskaźników są adekwatne w stosunku do potrzeb i celów projektu, a założone do osiągnięcia wartości są realne? </a:t>
          </a:r>
          <a:endParaRPr lang="pl-PL" sz="14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14EEAB17-BE2E-4FFC-88BC-100E367E3291}">
      <dgm:prSet custT="1"/>
      <dgm:spPr/>
      <dgm:t>
        <a:bodyPr/>
        <a:lstStyle/>
        <a:p>
          <a:endParaRPr lang="pl-PL" sz="1000" b="1" dirty="0">
            <a:solidFill>
              <a:srgbClr val="FF0000"/>
            </a:solidFill>
            <a:latin typeface="+mn-lt"/>
          </a:endParaRPr>
        </a:p>
      </dgm:t>
    </dgm:pt>
    <dgm:pt modelId="{725955FA-8610-4250-879D-549D1658E167}" type="parTrans" cxnId="{054A79AF-64EF-4CD6-B75C-5333C985021D}">
      <dgm:prSet/>
      <dgm:spPr/>
    </dgm:pt>
    <dgm:pt modelId="{3AE98C42-DC5C-4D21-958B-6A7E45D60224}" type="sibTrans" cxnId="{054A79AF-64EF-4CD6-B75C-5333C985021D}">
      <dgm:prSet/>
      <dgm:spPr/>
    </dgm:pt>
    <dgm:pt modelId="{F41C657E-ABE7-4D02-B16D-5A8258FD3F05}">
      <dgm:prSet custT="1"/>
      <dgm:spPr/>
      <dgm:t>
        <a:bodyPr/>
        <a:lstStyle/>
        <a:p>
          <a:r>
            <a:rPr lang="pl-PL" sz="1000" smtClean="0">
              <a:latin typeface="+mn-lt"/>
            </a:rPr>
            <a:t>grupy docelowej, jaka będzie wspierana w ramach projektu;</a:t>
          </a:r>
          <a:endParaRPr lang="pl-PL" sz="1000">
            <a:latin typeface="+mn-lt"/>
          </a:endParaRPr>
        </a:p>
      </dgm:t>
    </dgm:pt>
    <dgm:pt modelId="{2FE60544-37F0-47D1-9CEF-9668C33517FC}" type="parTrans" cxnId="{60C354FC-25F1-4E92-AFF1-881EB151A704}">
      <dgm:prSet/>
      <dgm:spPr/>
      <dgm:t>
        <a:bodyPr/>
        <a:lstStyle/>
        <a:p>
          <a:endParaRPr lang="pl-PL"/>
        </a:p>
      </dgm:t>
    </dgm:pt>
    <dgm:pt modelId="{F7A50016-254B-4433-992E-5D73F876E614}" type="sibTrans" cxnId="{60C354FC-25F1-4E92-AFF1-881EB151A704}">
      <dgm:prSet/>
      <dgm:spPr/>
      <dgm:t>
        <a:bodyPr/>
        <a:lstStyle/>
        <a:p>
          <a:endParaRPr lang="pl-PL"/>
        </a:p>
      </dgm:t>
    </dgm:pt>
    <dgm:pt modelId="{9E4A2281-E361-476C-959F-DB519BDF4918}">
      <dgm:prSet custT="1"/>
      <dgm:spPr/>
      <dgm:t>
        <a:bodyPr/>
        <a:lstStyle/>
        <a:p>
          <a:r>
            <a:rPr lang="pl-PL" sz="1000" dirty="0" smtClean="0">
              <a:latin typeface="+mn-lt"/>
            </a:rPr>
            <a:t>potrzeb i oczekiwań uczestników projektu w kontekście wsparcia, które ma być udzielane w ramach projektu;</a:t>
          </a:r>
          <a:endParaRPr lang="pl-PL" sz="1000" dirty="0">
            <a:latin typeface="+mn-lt"/>
          </a:endParaRPr>
        </a:p>
      </dgm:t>
    </dgm:pt>
    <dgm:pt modelId="{89E4CCA7-6827-445B-AD64-B50287B7B41D}" type="parTrans" cxnId="{E61AE9B3-DBD1-4D58-95E2-D42B9538B4E6}">
      <dgm:prSet/>
      <dgm:spPr/>
      <dgm:t>
        <a:bodyPr/>
        <a:lstStyle/>
        <a:p>
          <a:endParaRPr lang="pl-PL"/>
        </a:p>
      </dgm:t>
    </dgm:pt>
    <dgm:pt modelId="{8A6729FB-3D6D-491D-A5C4-A32DF4F76EA4}" type="sibTrans" cxnId="{E61AE9B3-DBD1-4D58-95E2-D42B9538B4E6}">
      <dgm:prSet/>
      <dgm:spPr/>
      <dgm:t>
        <a:bodyPr/>
        <a:lstStyle/>
        <a:p>
          <a:endParaRPr lang="pl-PL"/>
        </a:p>
      </dgm:t>
    </dgm:pt>
    <dgm:pt modelId="{B7BC5EAE-8023-4813-91A4-30721A2A8981}">
      <dgm:prSet custT="1"/>
      <dgm:spPr/>
      <dgm:t>
        <a:bodyPr/>
        <a:lstStyle/>
        <a:p>
          <a:r>
            <a:rPr lang="pl-PL" sz="1000" dirty="0" smtClean="0">
              <a:latin typeface="+mn-lt"/>
            </a:rPr>
            <a:t>barier, na które napotykają uczestnicy projektu;</a:t>
          </a:r>
          <a:endParaRPr lang="pl-PL" sz="1000" dirty="0">
            <a:latin typeface="+mn-lt"/>
          </a:endParaRPr>
        </a:p>
      </dgm:t>
    </dgm:pt>
    <dgm:pt modelId="{4E3ACFC7-9260-4D81-AAA7-DA67161935EF}" type="parTrans" cxnId="{6F381DB1-878F-4625-9FF5-684AA4E4F478}">
      <dgm:prSet/>
      <dgm:spPr/>
      <dgm:t>
        <a:bodyPr/>
        <a:lstStyle/>
        <a:p>
          <a:endParaRPr lang="pl-PL"/>
        </a:p>
      </dgm:t>
    </dgm:pt>
    <dgm:pt modelId="{14C58F64-CF32-4966-B749-0630D3590BF8}" type="sibTrans" cxnId="{6F381DB1-878F-4625-9FF5-684AA4E4F478}">
      <dgm:prSet/>
      <dgm:spPr/>
      <dgm:t>
        <a:bodyPr/>
        <a:lstStyle/>
        <a:p>
          <a:endParaRPr lang="pl-PL"/>
        </a:p>
      </dgm:t>
    </dgm:pt>
    <dgm:pt modelId="{FB1927D8-50A3-43AE-A3D1-E4E60A1C76DA}">
      <dgm:prSet custT="1"/>
      <dgm:spPr/>
      <dgm:t>
        <a:bodyPr/>
        <a:lstStyle/>
        <a:p>
          <a:r>
            <a:rPr lang="pl-PL" sz="1000" dirty="0" smtClean="0">
              <a:latin typeface="+mn-lt"/>
            </a:rPr>
            <a:t>skali zainteresowania potencjalnych uczestników projektu;</a:t>
          </a:r>
          <a:endParaRPr lang="pl-PL" sz="1000" dirty="0">
            <a:latin typeface="+mn-lt"/>
          </a:endParaRPr>
        </a:p>
      </dgm:t>
    </dgm:pt>
    <dgm:pt modelId="{99B2AA50-5736-4020-8E5D-9B90F5F3A40C}" type="parTrans" cxnId="{8031FAC8-0010-4170-90DD-8FEEE5BE940A}">
      <dgm:prSet/>
      <dgm:spPr/>
      <dgm:t>
        <a:bodyPr/>
        <a:lstStyle/>
        <a:p>
          <a:endParaRPr lang="pl-PL"/>
        </a:p>
      </dgm:t>
    </dgm:pt>
    <dgm:pt modelId="{2E340E94-7BC5-4DD9-9148-FF9E6D2AB773}" type="sibTrans" cxnId="{8031FAC8-0010-4170-90DD-8FEEE5BE940A}">
      <dgm:prSet/>
      <dgm:spPr/>
      <dgm:t>
        <a:bodyPr/>
        <a:lstStyle/>
        <a:p>
          <a:endParaRPr lang="pl-PL"/>
        </a:p>
      </dgm:t>
    </dgm:pt>
    <dgm:pt modelId="{954275F7-BAB1-47D8-898F-658832C3CF62}">
      <dgm:prSet custT="1"/>
      <dgm:spPr/>
      <dgm:t>
        <a:bodyPr/>
        <a:lstStyle/>
        <a:p>
          <a:r>
            <a:rPr lang="pl-PL" sz="1000" dirty="0" smtClean="0">
              <a:latin typeface="+mn-lt"/>
            </a:rPr>
            <a:t>sposobu rekrutacji uczestników projektu, w tym kryteriów rekrutacji zapewniających dostępność osobom  z </a:t>
          </a:r>
          <a:r>
            <a:rPr lang="pl-PL" sz="1000" dirty="0" err="1" smtClean="0">
              <a:latin typeface="+mn-lt"/>
            </a:rPr>
            <a:t>niepełnosprawnościami</a:t>
          </a:r>
          <a:r>
            <a:rPr lang="pl-PL" sz="1000" dirty="0" smtClean="0">
              <a:latin typeface="+mn-lt"/>
            </a:rPr>
            <a:t>?</a:t>
          </a:r>
          <a:endParaRPr lang="pl-PL" sz="1000" dirty="0">
            <a:latin typeface="+mn-lt"/>
          </a:endParaRPr>
        </a:p>
      </dgm:t>
    </dgm:pt>
    <dgm:pt modelId="{C28B1717-7D73-4820-896A-4D5278CFB50A}" type="parTrans" cxnId="{04C4F71A-E2CD-4200-B9DC-B0BEE4035896}">
      <dgm:prSet/>
      <dgm:spPr/>
      <dgm:t>
        <a:bodyPr/>
        <a:lstStyle/>
        <a:p>
          <a:endParaRPr lang="pl-PL"/>
        </a:p>
      </dgm:t>
    </dgm:pt>
    <dgm:pt modelId="{88735C47-5998-42CF-AD34-625F7E4C3C1C}" type="sibTrans" cxnId="{04C4F71A-E2CD-4200-B9DC-B0BEE403589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12AF7D6-BB28-40E4-A8F8-735BF89D1840}" type="presOf" srcId="{9E4A2281-E361-476C-959F-DB519BDF4918}"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4DD6E84-F885-4481-95E0-03E71666473F}" type="presOf" srcId="{9C158368-C9E0-4942-8526-5CE49BCD721C}" destId="{EC26B3CA-5F55-4ED6-AEA1-83422FEC2FA3}" srcOrd="0" destOrd="0" presId="urn:microsoft.com/office/officeart/2005/8/layout/vList5"/>
    <dgm:cxn modelId="{34CAB6EC-1539-4289-95F3-32826A13DC81}" type="presOf" srcId="{14EEAB17-BE2E-4FFC-88BC-100E367E3291}" destId="{5DB3C171-F262-490B-B8BB-BFFA46B0586B}" srcOrd="0" destOrd="1" presId="urn:microsoft.com/office/officeart/2005/8/layout/vList5"/>
    <dgm:cxn modelId="{6F52DA43-1F2A-4D71-844E-EDD2DA2ECBE0}" type="presOf" srcId="{DA6E603D-E34D-4EC6-B48D-740809166CA4}" destId="{6057DA86-162F-440C-8D5E-0A6D86B8CF0F}"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054A79AF-64EF-4CD6-B75C-5333C985021D}" srcId="{32EE9BBF-B02B-4DE9-A826-A3930A24887B}" destId="{14EEAB17-BE2E-4FFC-88BC-100E367E3291}" srcOrd="0" destOrd="0" parTransId="{725955FA-8610-4250-879D-549D1658E167}" sibTransId="{3AE98C42-DC5C-4D21-958B-6A7E45D60224}"/>
    <dgm:cxn modelId="{D6B42C51-38E7-4253-9563-7AB1B9041CB5}" type="presOf" srcId="{F41C657E-ABE7-4D02-B16D-5A8258FD3F05}" destId="{6057DA86-162F-440C-8D5E-0A6D86B8CF0F}" srcOrd="0" destOrd="1" presId="urn:microsoft.com/office/officeart/2005/8/layout/vList5"/>
    <dgm:cxn modelId="{6F381DB1-878F-4625-9FF5-684AA4E4F478}" srcId="{DA6E603D-E34D-4EC6-B48D-740809166CA4}" destId="{B7BC5EAE-8023-4813-91A4-30721A2A8981}" srcOrd="2" destOrd="0" parTransId="{4E3ACFC7-9260-4D81-AAA7-DA67161935EF}" sibTransId="{14C58F64-CF32-4966-B749-0630D3590BF8}"/>
    <dgm:cxn modelId="{8031FAC8-0010-4170-90DD-8FEEE5BE940A}" srcId="{DA6E603D-E34D-4EC6-B48D-740809166CA4}" destId="{FB1927D8-50A3-43AE-A3D1-E4E60A1C76DA}" srcOrd="3" destOrd="0" parTransId="{99B2AA50-5736-4020-8E5D-9B90F5F3A40C}" sibTransId="{2E340E94-7BC5-4DD9-9148-FF9E6D2AB773}"/>
    <dgm:cxn modelId="{E61AE9B3-DBD1-4D58-95E2-D42B9538B4E6}" srcId="{DA6E603D-E34D-4EC6-B48D-740809166CA4}" destId="{9E4A2281-E361-476C-959F-DB519BDF4918}" srcOrd="1" destOrd="0" parTransId="{89E4CCA7-6827-445B-AD64-B50287B7B41D}" sibTransId="{8A6729FB-3D6D-491D-A5C4-A32DF4F76EA4}"/>
    <dgm:cxn modelId="{E839488A-B3A4-4A9E-A454-8EF1F3964CF5}" type="presOf" srcId="{FB1927D8-50A3-43AE-A3D1-E4E60A1C76DA}" destId="{6057DA86-162F-440C-8D5E-0A6D86B8CF0F}" srcOrd="0" destOrd="4" presId="urn:microsoft.com/office/officeart/2005/8/layout/vList5"/>
    <dgm:cxn modelId="{04C4F71A-E2CD-4200-B9DC-B0BEE4035896}" srcId="{DA6E603D-E34D-4EC6-B48D-740809166CA4}" destId="{954275F7-BAB1-47D8-898F-658832C3CF62}" srcOrd="4" destOrd="0" parTransId="{C28B1717-7D73-4820-896A-4D5278CFB50A}" sibTransId="{88735C47-5998-42CF-AD34-625F7E4C3C1C}"/>
    <dgm:cxn modelId="{B6C807A7-A846-47FD-BE65-9166C443B42C}" srcId="{621AB93B-5B7B-404A-AAC6-82585374894E}" destId="{32EE9BBF-B02B-4DE9-A826-A3930A24887B}" srcOrd="0" destOrd="0" parTransId="{00D5B151-6E85-451D-80BE-DE7F236447A0}" sibTransId="{DC57031B-D14D-42A1-A990-761C91C4EF85}"/>
    <dgm:cxn modelId="{3C0E8709-94C3-41C2-9AC5-A1E0EE88E32D}" type="presOf" srcId="{1A53B528-4B73-4476-AAA3-DA53D8694E89}" destId="{A82570EB-9047-4C30-B34C-BC41F943A042}" srcOrd="0" destOrd="0" presId="urn:microsoft.com/office/officeart/2005/8/layout/vList5"/>
    <dgm:cxn modelId="{60C354FC-25F1-4E92-AFF1-881EB151A704}" srcId="{DA6E603D-E34D-4EC6-B48D-740809166CA4}" destId="{F41C657E-ABE7-4D02-B16D-5A8258FD3F05}" srcOrd="0" destOrd="0" parTransId="{2FE60544-37F0-47D1-9CEF-9668C33517FC}" sibTransId="{F7A50016-254B-4433-992E-5D73F876E614}"/>
    <dgm:cxn modelId="{E117E38E-DDD3-480D-A78D-8FCB154BAC0D}" srcId="{9C158368-C9E0-4942-8526-5CE49BCD721C}" destId="{DA6E603D-E34D-4EC6-B48D-740809166CA4}" srcOrd="0" destOrd="0" parTransId="{A8A154FD-2259-47AC-AD68-19EF82000962}" sibTransId="{9F49CB28-C9A9-4FC8-82B7-C5A3A7564928}"/>
    <dgm:cxn modelId="{9E741B6A-F6E5-4EE6-B609-70656A055228}" type="presOf" srcId="{B7BC5EAE-8023-4813-91A4-30721A2A8981}" destId="{6057DA86-162F-440C-8D5E-0A6D86B8CF0F}" srcOrd="0" destOrd="3" presId="urn:microsoft.com/office/officeart/2005/8/layout/vList5"/>
    <dgm:cxn modelId="{0EA14B88-788A-4B69-9F2A-EBA185174E76}" type="presOf" srcId="{621AB93B-5B7B-404A-AAC6-82585374894E}" destId="{30A5BAFA-D867-4432-A555-078896BF780D}" srcOrd="0" destOrd="0" presId="urn:microsoft.com/office/officeart/2005/8/layout/vList5"/>
    <dgm:cxn modelId="{A9F7D230-A31C-4ADE-9048-BC992EE564D4}" type="presOf" srcId="{954275F7-BAB1-47D8-898F-658832C3CF62}" destId="{6057DA86-162F-440C-8D5E-0A6D86B8CF0F}" srcOrd="0" destOrd="5" presId="urn:microsoft.com/office/officeart/2005/8/layout/vList5"/>
    <dgm:cxn modelId="{40B5B227-C4BD-4CBA-9538-7613C50CC61B}" type="presOf" srcId="{32EE9BBF-B02B-4DE9-A826-A3930A24887B}" destId="{5DB3C171-F262-490B-B8BB-BFFA46B0586B}" srcOrd="0" destOrd="0" presId="urn:microsoft.com/office/officeart/2005/8/layout/vList5"/>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a:t>
          </a:r>
          <a:r>
            <a:rPr lang="pl-PL" sz="1600" b="1" dirty="0" smtClean="0">
              <a:solidFill>
                <a:schemeClr val="tx1"/>
              </a:solidFill>
            </a:rPr>
            <a:t>Kryterium trafności </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przedstawiony harmonogram realizacji projektu jest racjonalny w stosunku do przedstawionego zakresu zadań w projekcie?</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a:t>
          </a:r>
          <a:r>
            <a:rPr lang="pl-PL" sz="1600" b="1" dirty="0" smtClean="0">
              <a:solidFill>
                <a:schemeClr val="tx1"/>
              </a:solidFill>
            </a:rPr>
            <a:t>Kryterium racjonalności harmonogramu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a:t>
          </a:r>
          <a:r>
            <a:rPr lang="pl-PL" sz="1200" dirty="0" smtClean="0">
              <a:latin typeface="+mn-lt"/>
            </a:rPr>
            <a:t>we wniosku o dofinansowanie projektu przedstawiono wystarczający opis:</a:t>
          </a:r>
          <a:endParaRPr lang="pl-PL" sz="12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1AC732D6-1270-4BBA-9B31-858520DBBB6C}">
      <dgm:prSet custT="1"/>
      <dgm:spPr/>
      <dgm:t>
        <a:bodyPr/>
        <a:lstStyle/>
        <a:p>
          <a:r>
            <a:rPr lang="pl-PL" sz="1200" dirty="0" smtClean="0">
              <a:latin typeface="+mn-lt"/>
            </a:rPr>
            <a:t>zadań realizowanych w ramach projektu;</a:t>
          </a:r>
          <a:endParaRPr lang="pl-PL" sz="1200" dirty="0">
            <a:latin typeface="+mn-lt"/>
          </a:endParaRPr>
        </a:p>
      </dgm:t>
    </dgm:pt>
    <dgm:pt modelId="{55F7712B-359B-47C2-A105-C0B17AFC68AD}" type="parTrans" cxnId="{03A5314F-B6A2-41CE-BF5F-A30080AF5065}">
      <dgm:prSet/>
      <dgm:spPr/>
      <dgm:t>
        <a:bodyPr/>
        <a:lstStyle/>
        <a:p>
          <a:endParaRPr lang="pl-PL"/>
        </a:p>
      </dgm:t>
    </dgm:pt>
    <dgm:pt modelId="{83160F7E-ED80-41A4-95A9-CF8AF8F191A4}" type="sibTrans" cxnId="{03A5314F-B6A2-41CE-BF5F-A30080AF5065}">
      <dgm:prSet/>
      <dgm:spPr/>
      <dgm:t>
        <a:bodyPr/>
        <a:lstStyle/>
        <a:p>
          <a:endParaRPr lang="pl-PL"/>
        </a:p>
      </dgm:t>
    </dgm:pt>
    <dgm:pt modelId="{C2D1060A-EEB1-4566-A06C-0E11FDA6D2A4}">
      <dgm:prSet custT="1"/>
      <dgm:spPr/>
      <dgm:t>
        <a:bodyPr/>
        <a:lstStyle/>
        <a:p>
          <a:r>
            <a:rPr lang="pl-PL" sz="1200" dirty="0" smtClean="0">
              <a:latin typeface="+mn-lt"/>
            </a:rPr>
            <a:t>uzasadnienia potrzeby realizacji zadań w kontekście przedstawionej diagnozy;</a:t>
          </a:r>
          <a:endParaRPr lang="pl-PL" sz="1200" dirty="0">
            <a:latin typeface="+mn-lt"/>
          </a:endParaRPr>
        </a:p>
      </dgm:t>
    </dgm:pt>
    <dgm:pt modelId="{86F67377-5DAE-4DA3-8D5E-98449F65A2A6}" type="parTrans" cxnId="{057B6F61-BA6A-40B3-B0E6-EEF69119C574}">
      <dgm:prSet/>
      <dgm:spPr/>
      <dgm:t>
        <a:bodyPr/>
        <a:lstStyle/>
        <a:p>
          <a:endParaRPr lang="pl-PL"/>
        </a:p>
      </dgm:t>
    </dgm:pt>
    <dgm:pt modelId="{E41ECD1E-FABF-45AA-B8F2-9260E255BA82}" type="sibTrans" cxnId="{057B6F61-BA6A-40B3-B0E6-EEF69119C574}">
      <dgm:prSet/>
      <dgm:spPr/>
      <dgm:t>
        <a:bodyPr/>
        <a:lstStyle/>
        <a:p>
          <a:endParaRPr lang="pl-PL"/>
        </a:p>
      </dgm:t>
    </dgm:pt>
    <dgm:pt modelId="{562E6A5B-2BDF-40B2-8E11-8DF3EAB482B8}">
      <dgm:prSet custT="1"/>
      <dgm:spPr/>
      <dgm:t>
        <a:bodyPr/>
        <a:lstStyle/>
        <a:p>
          <a:r>
            <a:rPr lang="pl-PL" sz="1200" dirty="0" smtClean="0">
              <a:latin typeface="+mn-lt"/>
            </a:rPr>
            <a:t>wartości wskaźników, które zostaną osiągnięte w ramach zadań (jeśli dotyczy);</a:t>
          </a:r>
          <a:endParaRPr lang="pl-PL" sz="1200" dirty="0">
            <a:latin typeface="+mn-lt"/>
          </a:endParaRPr>
        </a:p>
      </dgm:t>
    </dgm:pt>
    <dgm:pt modelId="{A3A93CE8-3A65-4DC3-A6FF-59128B6F030C}" type="parTrans" cxnId="{D377473B-4B7A-407F-865E-C67F782804CA}">
      <dgm:prSet/>
      <dgm:spPr/>
      <dgm:t>
        <a:bodyPr/>
        <a:lstStyle/>
        <a:p>
          <a:endParaRPr lang="pl-PL"/>
        </a:p>
      </dgm:t>
    </dgm:pt>
    <dgm:pt modelId="{582F03DE-2340-4576-A950-51FF2F10EF10}" type="sibTrans" cxnId="{D377473B-4B7A-407F-865E-C67F782804CA}">
      <dgm:prSet/>
      <dgm:spPr/>
      <dgm:t>
        <a:bodyPr/>
        <a:lstStyle/>
        <a:p>
          <a:endParaRPr lang="pl-PL"/>
        </a:p>
      </dgm:t>
    </dgm:pt>
    <dgm:pt modelId="{B26E9F24-7CF8-4BB8-AA1B-1A1AD277A548}">
      <dgm:prSet custT="1"/>
      <dgm:spPr/>
      <dgm:t>
        <a:bodyPr/>
        <a:lstStyle/>
        <a:p>
          <a:r>
            <a:rPr lang="pl-PL" sz="1200" dirty="0" smtClean="0">
              <a:latin typeface="+mn-lt"/>
            </a:rPr>
            <a:t>roli partnerów w  realizacji poszczególnych zadań jeśli przewidziano ich realizację w ramach partnerstwa wraz z uzasadnieniem (jeśli dotyczy);</a:t>
          </a:r>
          <a:endParaRPr lang="pl-PL" sz="1200" dirty="0">
            <a:latin typeface="+mn-lt"/>
          </a:endParaRPr>
        </a:p>
      </dgm:t>
    </dgm:pt>
    <dgm:pt modelId="{C835BB8F-1CC3-4903-9242-F966FBDF7D28}" type="parTrans" cxnId="{01FC97D9-218E-41C8-8F7A-2E4B728AD754}">
      <dgm:prSet/>
      <dgm:spPr/>
      <dgm:t>
        <a:bodyPr/>
        <a:lstStyle/>
        <a:p>
          <a:endParaRPr lang="pl-PL"/>
        </a:p>
      </dgm:t>
    </dgm:pt>
    <dgm:pt modelId="{0BF3619F-B1B6-43F6-95BF-24278BB103DF}" type="sibTrans" cxnId="{01FC97D9-218E-41C8-8F7A-2E4B728AD754}">
      <dgm:prSet/>
      <dgm:spPr/>
      <dgm:t>
        <a:bodyPr/>
        <a:lstStyle/>
        <a:p>
          <a:endParaRPr lang="pl-PL"/>
        </a:p>
      </dgm:t>
    </dgm:pt>
    <dgm:pt modelId="{C046E56F-D1D2-4203-81E0-D74246D89601}">
      <dgm:prSet custT="1"/>
      <dgm:spPr/>
      <dgm:t>
        <a:bodyPr/>
        <a:lstStyle/>
        <a:p>
          <a:r>
            <a:rPr lang="pl-PL" sz="1200" dirty="0" smtClean="0">
              <a:latin typeface="+mn-lt"/>
            </a:rPr>
            <a:t>trwałości i wpływu rezultatów projektu (jeśli dotyczy)?</a:t>
          </a:r>
          <a:endParaRPr lang="pl-PL" sz="1200" dirty="0">
            <a:latin typeface="+mn-lt"/>
          </a:endParaRPr>
        </a:p>
      </dgm:t>
    </dgm:pt>
    <dgm:pt modelId="{BF96437C-EA6E-4961-A40C-FC9C3297D75B}" type="parTrans" cxnId="{1C141716-8435-4B42-A47A-60377B2C89F8}">
      <dgm:prSet/>
      <dgm:spPr/>
      <dgm:t>
        <a:bodyPr/>
        <a:lstStyle/>
        <a:p>
          <a:endParaRPr lang="pl-PL"/>
        </a:p>
      </dgm:t>
    </dgm:pt>
    <dgm:pt modelId="{E0E0EDA5-6E95-49BC-A7DF-A61A9CBD720A}" type="sibTrans" cxnId="{1C141716-8435-4B42-A47A-60377B2C89F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01FC97D9-218E-41C8-8F7A-2E4B728AD754}" srcId="{32EE9BBF-B02B-4DE9-A826-A3930A24887B}" destId="{B26E9F24-7CF8-4BB8-AA1B-1A1AD277A548}" srcOrd="3" destOrd="0" parTransId="{C835BB8F-1CC3-4903-9242-F966FBDF7D28}" sibTransId="{0BF3619F-B1B6-43F6-95BF-24278BB103DF}"/>
    <dgm:cxn modelId="{697E7323-548E-4F9A-9050-7724BAC62AE9}" srcId="{1A53B528-4B73-4476-AAA3-DA53D8694E89}" destId="{9C158368-C9E0-4942-8526-5CE49BCD721C}" srcOrd="1" destOrd="0" parTransId="{913B76B3-2567-408B-94B7-AFBDAB2A403C}" sibTransId="{B623BF15-8EEA-4288-8854-030DD4F9EF8D}"/>
    <dgm:cxn modelId="{B35F4002-3458-469E-855B-BB7A6F5E87AE}" type="presOf" srcId="{B26E9F24-7CF8-4BB8-AA1B-1A1AD277A548}" destId="{5DB3C171-F262-490B-B8BB-BFFA46B0586B}" srcOrd="0" destOrd="4" presId="urn:microsoft.com/office/officeart/2005/8/layout/vList5"/>
    <dgm:cxn modelId="{C181838A-DF40-4B90-A3C7-44D2FF5B4565}" srcId="{32EE9BBF-B02B-4DE9-A826-A3930A24887B}" destId="{6EB961C7-06E9-46C8-92C5-29FB1490CC97}" srcOrd="5" destOrd="0" parTransId="{4429D7D0-5FB0-4420-8C2B-1B5CBAF57CCE}" sibTransId="{A44C75EC-E427-4236-8A0E-50AB258ADAEF}"/>
    <dgm:cxn modelId="{BABDC0C9-507F-4084-8041-7D5AC39998B4}" type="presOf" srcId="{1AC732D6-1270-4BBA-9B31-858520DBBB6C}" destId="{5DB3C171-F262-490B-B8BB-BFFA46B0586B}" srcOrd="0" destOrd="1" presId="urn:microsoft.com/office/officeart/2005/8/layout/vList5"/>
    <dgm:cxn modelId="{D377473B-4B7A-407F-865E-C67F782804CA}" srcId="{32EE9BBF-B02B-4DE9-A826-A3930A24887B}" destId="{562E6A5B-2BDF-40B2-8E11-8DF3EAB482B8}" srcOrd="2" destOrd="0" parTransId="{A3A93CE8-3A65-4DC3-A6FF-59128B6F030C}" sibTransId="{582F03DE-2340-4576-A950-51FF2F10EF10}"/>
    <dgm:cxn modelId="{DF94484A-D65C-4A0F-95A7-DF53141E8BE3}" type="presOf" srcId="{DA6E603D-E34D-4EC6-B48D-740809166CA4}" destId="{6057DA86-162F-440C-8D5E-0A6D86B8CF0F}" srcOrd="0" destOrd="0" presId="urn:microsoft.com/office/officeart/2005/8/layout/vList5"/>
    <dgm:cxn modelId="{5A2391E3-E84F-4536-B5B7-47C0DCC5B440}" type="presOf" srcId="{C2D1060A-EEB1-4566-A06C-0E11FDA6D2A4}" destId="{5DB3C171-F262-490B-B8BB-BFFA46B0586B}" srcOrd="0" destOrd="2" presId="urn:microsoft.com/office/officeart/2005/8/layout/vList5"/>
    <dgm:cxn modelId="{057B6F61-BA6A-40B3-B0E6-EEF69119C574}" srcId="{32EE9BBF-B02B-4DE9-A826-A3930A24887B}" destId="{C2D1060A-EEB1-4566-A06C-0E11FDA6D2A4}" srcOrd="1" destOrd="0" parTransId="{86F67377-5DAE-4DA3-8D5E-98449F65A2A6}" sibTransId="{E41ECD1E-FABF-45AA-B8F2-9260E255BA82}"/>
    <dgm:cxn modelId="{CA495401-9395-4D46-A1C1-04FD2E0CCC87}" type="presOf" srcId="{32EE9BBF-B02B-4DE9-A826-A3930A24887B}" destId="{5DB3C171-F262-490B-B8BB-BFFA46B0586B}" srcOrd="0" destOrd="0" presId="urn:microsoft.com/office/officeart/2005/8/layout/vList5"/>
    <dgm:cxn modelId="{A9C2D2F9-95E1-4F7D-8EC5-0E9D8906E426}" type="presOf" srcId="{562E6A5B-2BDF-40B2-8E11-8DF3EAB482B8}" destId="{5DB3C171-F262-490B-B8BB-BFFA46B0586B}" srcOrd="0" destOrd="3" presId="urn:microsoft.com/office/officeart/2005/8/layout/vList5"/>
    <dgm:cxn modelId="{0CD92B7C-73BB-4069-BE47-E00B35FD74B6}" type="presOf" srcId="{621AB93B-5B7B-404A-AAC6-82585374894E}" destId="{30A5BAFA-D867-4432-A555-078896BF780D}" srcOrd="0" destOrd="0" presId="urn:microsoft.com/office/officeart/2005/8/layout/vList5"/>
    <dgm:cxn modelId="{03A5314F-B6A2-41CE-BF5F-A30080AF5065}" srcId="{32EE9BBF-B02B-4DE9-A826-A3930A24887B}" destId="{1AC732D6-1270-4BBA-9B31-858520DBBB6C}" srcOrd="0" destOrd="0" parTransId="{55F7712B-359B-47C2-A105-C0B17AFC68AD}" sibTransId="{83160F7E-ED80-41A4-95A9-CF8AF8F191A4}"/>
    <dgm:cxn modelId="{1FCE9599-EF38-4C0F-B5CB-03EB61FFE351}" type="presOf" srcId="{6EB961C7-06E9-46C8-92C5-29FB1490CC97}" destId="{5DB3C171-F262-490B-B8BB-BFFA46B0586B}" srcOrd="0" destOrd="6"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117E38E-DDD3-480D-A78D-8FCB154BAC0D}" srcId="{9C158368-C9E0-4942-8526-5CE49BCD721C}" destId="{DA6E603D-E34D-4EC6-B48D-740809166CA4}" srcOrd="0" destOrd="0" parTransId="{A8A154FD-2259-47AC-AD68-19EF82000962}" sibTransId="{9F49CB28-C9A9-4FC8-82B7-C5A3A7564928}"/>
    <dgm:cxn modelId="{9D54836D-CD34-441B-ACB3-DCD9169386FE}" type="presOf" srcId="{1A53B528-4B73-4476-AAA3-DA53D8694E89}" destId="{A82570EB-9047-4C30-B34C-BC41F943A042}" srcOrd="0" destOrd="0" presId="urn:microsoft.com/office/officeart/2005/8/layout/vList5"/>
    <dgm:cxn modelId="{79C07427-BC7D-4003-9976-F279C7F9B603}" type="presOf" srcId="{C046E56F-D1D2-4203-81E0-D74246D89601}" destId="{5DB3C171-F262-490B-B8BB-BFFA46B0586B}" srcOrd="0" destOrd="5" presId="urn:microsoft.com/office/officeart/2005/8/layout/vList5"/>
    <dgm:cxn modelId="{1C141716-8435-4B42-A47A-60377B2C89F8}" srcId="{32EE9BBF-B02B-4DE9-A826-A3930A24887B}" destId="{C046E56F-D1D2-4203-81E0-D74246D89601}" srcOrd="4" destOrd="0" parTransId="{BF96437C-EA6E-4961-A40C-FC9C3297D75B}" sibTransId="{E0E0EDA5-6E95-49BC-A7DF-A61A9CBD720A}"/>
    <dgm:cxn modelId="{E9FAEF77-C7C7-48F9-95AE-4A4D61669525}" type="presOf" srcId="{9C158368-C9E0-4942-8526-5CE49BCD721C}" destId="{EC26B3CA-5F55-4ED6-AEA1-83422FEC2FA3}" srcOrd="0" destOrd="0" presId="urn:microsoft.com/office/officeart/2005/8/layout/vList5"/>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smtClean="0"/>
            <a:t>3 lipiec </a:t>
          </a:r>
          <a:r>
            <a:rPr lang="pl-PL" sz="1600" b="1" u="sng" kern="1200" dirty="0"/>
            <a:t>2017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smtClean="0">
              <a:solidFill>
                <a:schemeClr val="tx1"/>
              </a:solidFill>
            </a:rPr>
            <a:t>18 </a:t>
          </a:r>
          <a:r>
            <a:rPr lang="pl-PL" sz="1600" b="1" u="sng" kern="1200" dirty="0" smtClean="0"/>
            <a:t>lipiec </a:t>
          </a:r>
          <a:r>
            <a:rPr lang="pl-PL" sz="1600" b="1" u="sng" kern="1200" dirty="0"/>
            <a:t>2017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a:solidFill>
                <a:schemeClr val="tx1"/>
              </a:solidFill>
            </a:rPr>
            <a:t>Termin składania wniosków</a:t>
          </a:r>
        </a:p>
      </dsp:txBody>
      <dsp:txXfrm>
        <a:off x="4464" y="3211511"/>
        <a:ext cx="3288625" cy="26631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2017-07-04</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2017-07-04</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sz="800" b="1" u="sng" dirty="0" smtClean="0"/>
              <a:t>Czyli: </a:t>
            </a:r>
          </a:p>
          <a:p>
            <a:r>
              <a:rPr lang="pl-PL" altLang="pl-PL" sz="800" b="1" u="sng" dirty="0" smtClean="0"/>
              <a:t>-osoby w wieku 25+</a:t>
            </a:r>
            <a:r>
              <a:rPr lang="pl-PL" altLang="pl-PL" sz="800" b="1" u="sng" baseline="0" dirty="0" smtClean="0"/>
              <a:t> musza być o niskich kwalifikacjach</a:t>
            </a:r>
          </a:p>
          <a:p>
            <a:r>
              <a:rPr lang="pl-PL" altLang="pl-PL" sz="800" b="1" u="sng" baseline="0" dirty="0" smtClean="0"/>
              <a:t>- osoby w wieku 50+ nie muszą być o niskich kwalifikacjach – wsparcie dla tych osób wynika z </a:t>
            </a:r>
            <a:r>
              <a:rPr lang="pl-PL" altLang="pl-PL" sz="800" b="1" u="sng" baseline="0" dirty="0" err="1" smtClean="0"/>
              <a:t>niekorzystenj</a:t>
            </a:r>
            <a:r>
              <a:rPr lang="pl-PL" altLang="pl-PL" sz="800" b="1" u="sng" baseline="0" dirty="0" smtClean="0"/>
              <a:t> sytuacji na rynku pracy ze względu na wiek i często </a:t>
            </a:r>
            <a:r>
              <a:rPr lang="pl-PL" altLang="pl-PL" sz="800" b="1" u="sng" baseline="0" dirty="0" err="1" smtClean="0"/>
              <a:t>zdezaktualziowane</a:t>
            </a:r>
            <a:r>
              <a:rPr lang="pl-PL" altLang="pl-PL" sz="800" b="1" u="sng" baseline="0" dirty="0" smtClean="0"/>
              <a:t> kwalifikacje, niekoniecznie niskie w rozumieniu ISCED 3</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1596325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altLang="pl-PL" b="0" u="none" dirty="0"/>
              <a:t>*M.in. jednostki sektora finansów</a:t>
            </a:r>
            <a:r>
              <a:rPr lang="pl-PL" altLang="pl-PL" b="0" u="none" baseline="0" dirty="0"/>
              <a:t> publicznych</a:t>
            </a:r>
          </a:p>
          <a:p>
            <a:pPr defTabSz="908639">
              <a:defRPr/>
            </a:pPr>
            <a:r>
              <a:rPr lang="pl-PL" altLang="pl-PL" b="0" u="none" baseline="0" dirty="0"/>
              <a:t>*zasada przejrzystości i równego traktowania podmiotów (art. 33 ustawy wdrożeniowej)</a:t>
            </a:r>
          </a:p>
          <a:p>
            <a:r>
              <a:rPr lang="pl-PL" dirty="0"/>
              <a:t>Podmiot dokonując wyboru partnera spoza sektora finansów publicznych jest obowiązany w szczególności do:</a:t>
            </a:r>
          </a:p>
          <a:p>
            <a:r>
              <a:rPr lang="pl-PL" dirty="0"/>
              <a:t>1) ogłoszenia otwartego naboru partnerów na swojej stronie internetowej wraz ze wskazaniem co najmniej 21-dniowego</a:t>
            </a:r>
          </a:p>
          <a:p>
            <a:r>
              <a:rPr lang="pl-PL" dirty="0"/>
              <a:t>terminu na zgłaszanie się partnerów;</a:t>
            </a:r>
          </a:p>
          <a:p>
            <a:r>
              <a:rPr lang="pl-PL" dirty="0"/>
              <a:t>2) uwzględnienia przy wyborze partnerów: zgodności działania potencjalnego partnera z celami partnerstwa, deklarowanego</a:t>
            </a:r>
          </a:p>
          <a:p>
            <a:r>
              <a:rPr lang="pl-PL" dirty="0"/>
              <a:t>wkładu potencjalnego partnera w realizację celu partnerstwa, doświadczenia w realizacji projektów</a:t>
            </a:r>
          </a:p>
          <a:p>
            <a:r>
              <a:rPr lang="pl-PL" dirty="0"/>
              <a:t>o podobnym charakterze;</a:t>
            </a:r>
          </a:p>
          <a:p>
            <a:r>
              <a:rPr lang="pl-PL" dirty="0"/>
              <a:t>3) podania do publicznej wiadomości na swojej stronie internetowej informacji o podmiotach wybranych do pełnienia</a:t>
            </a:r>
          </a:p>
          <a:p>
            <a:r>
              <a:rPr lang="pl-PL" dirty="0"/>
              <a:t>funkcji partnera.</a:t>
            </a: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u="sng" dirty="0"/>
              <a:t>Przez wkład publiczny należy rozumieć </a:t>
            </a:r>
            <a:r>
              <a:rPr lang="pl-PL" b="1" u="sng" dirty="0"/>
              <a:t>wszystkie środki publiczne w projekcie</a:t>
            </a:r>
            <a:r>
              <a:rPr lang="pl-PL" u="sng" dirty="0"/>
              <a:t>, a więc sumę dofinansowania (środki EFS + dotacja celowa z budżetu państwa) wraz z wkładem własnym beneficjenta pochodzącym ze środków publicznych np. jednostki samorządu terytorialnego.</a:t>
            </a:r>
          </a:p>
          <a:p>
            <a:pPr algn="just"/>
            <a:endParaRPr lang="pl-PL" u="sng" dirty="0"/>
          </a:p>
          <a:p>
            <a:pPr algn="just"/>
            <a:r>
              <a:rPr lang="pl-PL" dirty="0"/>
              <a:t>Do przeliczenia ww. kwoty na PLN należy stosować miesięczny obrachunkowy kurs wymiany stosowany przez KE aktualny na dzień </a:t>
            </a:r>
            <a:r>
              <a:rPr lang="pl-PL" u="sng" dirty="0"/>
              <a:t>ogłoszenia konkursu</a:t>
            </a:r>
          </a:p>
          <a:p>
            <a:pPr defTabSz="908639">
              <a:defRPr/>
            </a:pPr>
            <a:endParaRPr lang="pl-PL" altLang="pl-PL" b="0" u="sng" dirty="0"/>
          </a:p>
          <a:p>
            <a:pPr defTabSz="908639">
              <a:defRPr/>
            </a:pPr>
            <a:r>
              <a:rPr lang="pl-PL" dirty="0"/>
              <a:t>Kwotą ryczałtową jest kwota za wykonanie określonego/</a:t>
            </a:r>
            <a:r>
              <a:rPr lang="pl-PL" dirty="0" err="1"/>
              <a:t>ych</a:t>
            </a:r>
            <a:r>
              <a:rPr lang="pl-PL" dirty="0"/>
              <a:t> w projekcie zadania/zadań. Beneficjent we wniosku wykazuje, czy planuje rozliczać projekt jedną czy kilkoma kwotami. Co do zasady </a:t>
            </a:r>
            <a:r>
              <a:rPr lang="pl-PL" b="1" dirty="0"/>
              <a:t>jedno zadanie</a:t>
            </a:r>
            <a:r>
              <a:rPr lang="pl-PL" dirty="0"/>
              <a:t> powinno być rozliczane </a:t>
            </a:r>
            <a:r>
              <a:rPr lang="pl-PL" b="1" dirty="0"/>
              <a:t>jedną kwotą ryczałtową</a:t>
            </a:r>
            <a:r>
              <a:rPr lang="pl-PL" dirty="0"/>
              <a:t>. Dla każdej z kwot ryczałtowych należy wskazać twarde i mierzalne wskaźniki produktów.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 xmlns:p14="http://schemas.microsoft.com/office/powerpoint/2010/main" val="3378235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 xmlns:p14="http://schemas.microsoft.com/office/powerpoint/2010/main" val="151093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 xmlns:p14="http://schemas.microsoft.com/office/powerpoint/2010/main" val="820983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 xmlns:p14="http://schemas.microsoft.com/office/powerpoint/2010/main" val="4177791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2170941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 xmlns:p14="http://schemas.microsoft.com/office/powerpoint/2010/main" val="2526974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dirty="0"/>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456593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 xmlns:p14="http://schemas.microsoft.com/office/powerpoint/2010/main" val="3122593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 xmlns:p14="http://schemas.microsoft.com/office/powerpoint/2010/main" val="3122593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b="1" kern="1200" dirty="0" smtClean="0">
                <a:solidFill>
                  <a:schemeClr val="tx1"/>
                </a:solidFill>
                <a:latin typeface="+mn-lt"/>
                <a:ea typeface="+mn-ea"/>
                <a:cs typeface="+mn-cs"/>
              </a:rPr>
              <a:t>uzyskanie kwalifikacji</a:t>
            </a:r>
            <a:r>
              <a:rPr lang="pl-PL" sz="1200" kern="1200" dirty="0" smtClean="0">
                <a:solidFill>
                  <a:schemeClr val="tx1"/>
                </a:solidFill>
                <a:latin typeface="+mn-lt"/>
                <a:ea typeface="+mn-ea"/>
                <a:cs typeface="+mn-cs"/>
              </a:rPr>
              <a:t> należy rozumieć formalny wynik walidacji i certyfikowania przeprowadzonych przez właściwe organy, potwierdzający tym samym osiągnięcie efektów uczenia się spełniających określone standardy. W przypadku kwalifikacji rynkowych (nie uregulowanych przepisami prawa) powinna zostać spełniona przesłanka rozpoznawalności w danej branży. </a:t>
            </a:r>
          </a:p>
          <a:p>
            <a:r>
              <a:rPr lang="pl-PL" sz="1200" kern="1200" dirty="0" smtClean="0">
                <a:solidFill>
                  <a:schemeClr val="tx1"/>
                </a:solidFill>
                <a:latin typeface="+mn-lt"/>
                <a:ea typeface="+mn-ea"/>
                <a:cs typeface="+mn-cs"/>
              </a:rPr>
              <a:t>W przypadku </a:t>
            </a:r>
            <a:r>
              <a:rPr lang="pl-PL" sz="1200" b="1" kern="1200" dirty="0" smtClean="0">
                <a:solidFill>
                  <a:schemeClr val="tx1"/>
                </a:solidFill>
                <a:latin typeface="+mn-lt"/>
                <a:ea typeface="+mn-ea"/>
                <a:cs typeface="+mn-cs"/>
              </a:rPr>
              <a:t>nabycia kompetencji</a:t>
            </a:r>
            <a:r>
              <a:rPr lang="pl-PL" sz="1200" kern="1200" dirty="0" smtClean="0">
                <a:solidFill>
                  <a:schemeClr val="tx1"/>
                </a:solidFill>
                <a:latin typeface="+mn-lt"/>
                <a:ea typeface="+mn-ea"/>
                <a:cs typeface="+mn-cs"/>
              </a:rPr>
              <a:t>, co do zasady, nie jest konieczne spełnienie warunków dotyczących walidacji, certyfikowania oraz rozpoznawalności dokumentów potwierdzających ich nabycie, natomiast kluczowa jest realizacja w ramach projektu </a:t>
            </a:r>
            <a:r>
              <a:rPr lang="pl-PL" sz="1200" u="sng" kern="1200" dirty="0" smtClean="0">
                <a:solidFill>
                  <a:schemeClr val="tx1"/>
                </a:solidFill>
                <a:latin typeface="+mn-lt"/>
                <a:ea typeface="+mn-ea"/>
                <a:cs typeface="+mn-cs"/>
              </a:rPr>
              <a:t>czterech etapów</a:t>
            </a:r>
            <a:r>
              <a:rPr lang="pl-PL" sz="1200" kern="1200" dirty="0" smtClean="0">
                <a:solidFill>
                  <a:schemeClr val="tx1"/>
                </a:solidFill>
                <a:latin typeface="+mn-lt"/>
                <a:ea typeface="+mn-ea"/>
                <a:cs typeface="+mn-cs"/>
              </a:rPr>
              <a:t>:</a:t>
            </a:r>
          </a:p>
          <a:p>
            <a:r>
              <a:rPr lang="pl-PL" sz="1200" kern="1200" dirty="0" smtClean="0">
                <a:solidFill>
                  <a:schemeClr val="tx1"/>
                </a:solidFill>
                <a:latin typeface="+mn-lt"/>
                <a:ea typeface="+mn-ea"/>
                <a:cs typeface="+mn-cs"/>
              </a:rPr>
              <a:t>- Etap I – Zakres – zdefiniowanie we wniosku o dofinansowanie projektu grupy docelowej planowanej do objęcia wsparciem oraz wybranie obszaru interwencji EFS, który będzie poddany ocenie;</a:t>
            </a:r>
          </a:p>
          <a:p>
            <a:r>
              <a:rPr lang="pl-PL" sz="1200" kern="1200" dirty="0" smtClean="0">
                <a:solidFill>
                  <a:schemeClr val="tx1"/>
                </a:solidFill>
                <a:latin typeface="+mn-lt"/>
                <a:ea typeface="+mn-ea"/>
                <a:cs typeface="+mn-cs"/>
              </a:rPr>
              <a:t>- Etap 2 – Wzorzec - zdefiniowanie we wniosku o dofinansowanie projektu standardu wymagań, tj. efektów uczenia się, które osiągną uczestnicy w wyniku realizacji działań projektowych; </a:t>
            </a:r>
          </a:p>
          <a:p>
            <a:r>
              <a:rPr lang="pl-PL" sz="1200" kern="1200" dirty="0" smtClean="0">
                <a:solidFill>
                  <a:schemeClr val="tx1"/>
                </a:solidFill>
                <a:latin typeface="+mn-lt"/>
                <a:ea typeface="+mn-ea"/>
                <a:cs typeface="+mn-cs"/>
              </a:rPr>
              <a:t>- Etap III – Ocena – przeprowadzenie weryfikacji na podstawie opracowanych kryteriów oceny po zakończeniu wsparcia udzielanego danej osobie;</a:t>
            </a:r>
          </a:p>
          <a:p>
            <a:r>
              <a:rPr lang="pl-PL" sz="1200" kern="1200" dirty="0" smtClean="0">
                <a:solidFill>
                  <a:schemeClr val="tx1"/>
                </a:solidFill>
                <a:latin typeface="+mn-lt"/>
                <a:ea typeface="+mn-ea"/>
                <a:cs typeface="+mn-cs"/>
              </a:rPr>
              <a:t>- Etap IV – Porównanie – </a:t>
            </a:r>
            <a:r>
              <a:rPr lang="pl-PL" sz="1200" kern="1200" dirty="0" err="1" smtClean="0">
                <a:solidFill>
                  <a:schemeClr val="tx1"/>
                </a:solidFill>
                <a:latin typeface="+mn-lt"/>
                <a:ea typeface="+mn-ea"/>
                <a:cs typeface="+mn-cs"/>
              </a:rPr>
              <a:t>porównanie</a:t>
            </a:r>
            <a:r>
              <a:rPr lang="pl-PL" sz="1200" kern="1200" dirty="0" smtClean="0">
                <a:solidFill>
                  <a:schemeClr val="tx1"/>
                </a:solidFill>
                <a:latin typeface="+mn-lt"/>
                <a:ea typeface="+mn-ea"/>
                <a:cs typeface="+mn-cs"/>
              </a:rPr>
              <a:t> uzyskanych wyników etapu III (ocena) z przyjętymi wymaganiami, określonymi na etapie II efektami uczenia się, po zakończeniu wsparcia udzielanego danej osobie.</a:t>
            </a:r>
          </a:p>
          <a:p>
            <a:r>
              <a:rPr lang="pl-PL" sz="1200" kern="1200" dirty="0" smtClean="0">
                <a:solidFill>
                  <a:schemeClr val="tx1"/>
                </a:solidFill>
                <a:latin typeface="+mn-lt"/>
                <a:ea typeface="+mn-ea"/>
                <a:cs typeface="+mn-cs"/>
              </a:rPr>
              <a:t>Fakt nabycia kompetencji jest weryfikowany w ramach ww. czterech etapów.</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 xmlns:p14="http://schemas.microsoft.com/office/powerpoint/2010/main" val="27493492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kern="1200" dirty="0" smtClean="0">
                <a:solidFill>
                  <a:schemeClr val="tx1"/>
                </a:solidFill>
                <a:latin typeface="+mn-lt"/>
                <a:ea typeface="+mn-ea"/>
                <a:cs typeface="+mn-cs"/>
              </a:rPr>
              <a:t>Certyfikaty kwalifikacji cyfrowych:</a:t>
            </a:r>
          </a:p>
          <a:p>
            <a:pPr lvl="0"/>
            <a:r>
              <a:rPr lang="pl-PL" sz="1200" kern="1200" dirty="0" smtClean="0">
                <a:solidFill>
                  <a:schemeClr val="tx1"/>
                </a:solidFill>
                <a:latin typeface="+mn-lt"/>
                <a:ea typeface="+mn-ea"/>
                <a:cs typeface="+mn-cs"/>
              </a:rPr>
              <a:t>Certyfikaty kwalifikacji komputerowych;</a:t>
            </a:r>
          </a:p>
          <a:p>
            <a:pPr lvl="0"/>
            <a:r>
              <a:rPr lang="pl-PL" sz="1200" kern="1200" dirty="0" smtClean="0">
                <a:solidFill>
                  <a:schemeClr val="tx1"/>
                </a:solidFill>
                <a:latin typeface="+mn-lt"/>
                <a:ea typeface="+mn-ea"/>
                <a:cs typeface="+mn-cs"/>
              </a:rPr>
              <a:t>Certyfikat EPP e-Urzędnik;</a:t>
            </a:r>
          </a:p>
          <a:p>
            <a:pPr lvl="0"/>
            <a:r>
              <a:rPr lang="pl-PL" sz="1200" kern="1200" dirty="0" smtClean="0">
                <a:solidFill>
                  <a:schemeClr val="tx1"/>
                </a:solidFill>
                <a:latin typeface="+mn-lt"/>
                <a:ea typeface="+mn-ea"/>
                <a:cs typeface="+mn-cs"/>
              </a:rPr>
              <a:t>Europejski Certyfikat Zawodu Informatyka na poziomie bazowym (EUCIP CORE);</a:t>
            </a:r>
          </a:p>
          <a:p>
            <a:pPr lvl="0"/>
            <a:r>
              <a:rPr lang="pl-PL" sz="1200" kern="1200" dirty="0" smtClean="0">
                <a:solidFill>
                  <a:schemeClr val="tx1"/>
                </a:solidFill>
                <a:latin typeface="+mn-lt"/>
                <a:ea typeface="+mn-ea"/>
                <a:cs typeface="+mn-cs"/>
              </a:rPr>
              <a:t>Oracle Certyfikat Java;</a:t>
            </a:r>
          </a:p>
          <a:p>
            <a:pPr lvl="0"/>
            <a:r>
              <a:rPr lang="pl-PL" sz="1200" kern="1200" dirty="0" smtClean="0">
                <a:solidFill>
                  <a:schemeClr val="tx1"/>
                </a:solidFill>
                <a:latin typeface="+mn-lt"/>
                <a:ea typeface="+mn-ea"/>
                <a:cs typeface="+mn-cs"/>
              </a:rPr>
              <a:t>Certyfikaty Microsoft.</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16122878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 xmlns:p14="http://schemas.microsoft.com/office/powerpoint/2010/main" val="35702365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61</a:t>
            </a:fld>
            <a:endParaRPr lang="pl-PL" altLang="pl-PL">
              <a:solidFill>
                <a:prstClr val="black"/>
              </a:solidFill>
            </a:endParaRPr>
          </a:p>
        </p:txBody>
      </p:sp>
    </p:spTree>
    <p:extLst>
      <p:ext uri="{BB962C8B-B14F-4D97-AF65-F5344CB8AC3E}">
        <p14:creationId xmlns="" xmlns:p14="http://schemas.microsoft.com/office/powerpoint/2010/main" val="24917219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62</a:t>
            </a:fld>
            <a:endParaRPr lang="pl-PL" altLang="pl-PL">
              <a:solidFill>
                <a:prstClr val="black"/>
              </a:solidFill>
            </a:endParaRPr>
          </a:p>
        </p:txBody>
      </p:sp>
    </p:spTree>
    <p:extLst>
      <p:ext uri="{BB962C8B-B14F-4D97-AF65-F5344CB8AC3E}">
        <p14:creationId xmlns="" xmlns:p14="http://schemas.microsoft.com/office/powerpoint/2010/main" val="26476385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sz="800" b="1" u="sng" dirty="0" smtClean="0"/>
              <a:t>*osoby</a:t>
            </a:r>
            <a:r>
              <a:rPr lang="pl-PL" altLang="pl-PL" sz="800" b="1" u="sng" baseline="0" dirty="0" smtClean="0"/>
              <a:t> posiadające wykształcenie do poziomu ISCED 3 włącznie</a:t>
            </a:r>
          </a:p>
          <a:p>
            <a:r>
              <a:rPr lang="pl-PL" altLang="pl-PL" sz="800" b="1" u="sng" baseline="0" dirty="0" smtClean="0"/>
              <a:t>ISCED 1 – wykształcenie podstawowe</a:t>
            </a:r>
          </a:p>
          <a:p>
            <a:r>
              <a:rPr lang="pl-PL" altLang="pl-PL" sz="800" b="1" u="sng" baseline="0" dirty="0" smtClean="0"/>
              <a:t>ISCED 2 – wykształcenie gimnazjalne</a:t>
            </a:r>
          </a:p>
          <a:p>
            <a:r>
              <a:rPr lang="pl-PL" altLang="pl-PL" sz="800" b="1" u="sng" baseline="0" dirty="0" smtClean="0"/>
              <a:t>ISCED 3 – wykształcenie </a:t>
            </a:r>
            <a:r>
              <a:rPr lang="pl-PL" altLang="pl-PL" sz="800" b="1" u="sng" baseline="0" dirty="0" err="1" smtClean="0"/>
              <a:t>ponadgimnazjalne</a:t>
            </a:r>
            <a:endParaRPr lang="pl-PL" altLang="pl-PL" sz="800" b="1" u="sng" dirty="0" smtClean="0"/>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2017-07-04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2017-07-04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2017-07-04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2017-07-04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2017-07-04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2017-07-04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2017-07-04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2017-07-04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2017-07-04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2017-07-04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2017-07-04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2017-07-04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8.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1.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2.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3.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4.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5.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8.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39.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rpo.dolnyslask.pl/"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1.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42.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43.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3785652"/>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endParaRPr lang="pl-PL" sz="2000" b="1" dirty="0" smtClean="0">
              <a:latin typeface="+mn-lt"/>
            </a:endParaRPr>
          </a:p>
          <a:p>
            <a:pPr algn="ctr"/>
            <a:r>
              <a:rPr lang="pl-PL" sz="2000" b="1" dirty="0" smtClean="0">
                <a:latin typeface="+mn-lt"/>
              </a:rPr>
              <a:t>Działanie 10.3</a:t>
            </a:r>
            <a:endParaRPr lang="pl-PL" sz="2000" b="1" dirty="0">
              <a:latin typeface="+mn-lt"/>
            </a:endParaRPr>
          </a:p>
          <a:p>
            <a:pPr algn="ctr"/>
            <a:r>
              <a:rPr lang="pl-PL" sz="2000" b="1" dirty="0" smtClean="0">
                <a:latin typeface="+mn-lt"/>
              </a:rPr>
              <a:t>Poprawa dostępności i wspieranie uczenia się przez całe życie</a:t>
            </a: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85000" lnSpcReduction="20000"/>
          </a:bodyPr>
          <a:lstStyle/>
          <a:p>
            <a:r>
              <a:rPr lang="pl-PL" b="1" dirty="0" smtClean="0"/>
              <a:t>Wrocław, 6.07.2017 </a:t>
            </a:r>
            <a:r>
              <a:rPr lang="pl-PL" b="1" dirty="0"/>
              <a:t>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1700" b="1" dirty="0">
              <a:latin typeface="+mn-lt"/>
              <a:cs typeface="Arial" pitchFamily="34" charset="0"/>
            </a:endParaRPr>
          </a:p>
          <a:p>
            <a:pPr marL="342900" indent="-342900"/>
            <a:r>
              <a:rPr lang="pl-PL" sz="1700" b="1" dirty="0">
                <a:latin typeface="+mn-lt"/>
              </a:rPr>
              <a:t>2. Kryterium biura projektu</a:t>
            </a:r>
          </a:p>
          <a:p>
            <a:endParaRPr lang="pl-PL" sz="1700" b="1" dirty="0">
              <a:latin typeface="+mn-lt"/>
            </a:endParaRPr>
          </a:p>
          <a:p>
            <a:r>
              <a:rPr lang="pl-PL" sz="1700" dirty="0">
                <a:latin typeface="+mn-lt"/>
              </a:rPr>
              <a:t>Czy </a:t>
            </a:r>
            <a:r>
              <a:rPr lang="pl-PL" sz="1700" b="1" dirty="0">
                <a:latin typeface="+mn-lt"/>
              </a:rPr>
              <a:t>Wnioskodawca</a:t>
            </a:r>
            <a:r>
              <a:rPr lang="pl-PL" sz="1700" dirty="0">
                <a:latin typeface="+mn-lt"/>
              </a:rPr>
              <a:t> (lider) w okresie realizacji projektu </a:t>
            </a:r>
            <a:r>
              <a:rPr lang="pl-PL" sz="1700" b="1" dirty="0">
                <a:latin typeface="+mn-lt"/>
              </a:rPr>
              <a:t>posiada siedzibę </a:t>
            </a:r>
            <a:r>
              <a:rPr lang="pl-PL" sz="1700" dirty="0">
                <a:latin typeface="+mn-lt"/>
              </a:rPr>
              <a:t>lub </a:t>
            </a:r>
            <a:r>
              <a:rPr lang="pl-PL" sz="1700" b="1" dirty="0">
                <a:latin typeface="+mn-lt"/>
              </a:rPr>
              <a:t>będzie prowadził biuro projektu na terenie województwa dolnośląskiego</a:t>
            </a:r>
            <a:r>
              <a:rPr lang="pl-PL" sz="1700" dirty="0">
                <a:latin typeface="+mn-lt"/>
              </a:rPr>
              <a:t>? </a:t>
            </a:r>
          </a:p>
          <a:p>
            <a:pPr algn="just"/>
            <a:endParaRPr lang="pl-PL" sz="1700" b="1" dirty="0">
              <a:latin typeface="+mn-lt"/>
            </a:endParaRPr>
          </a:p>
          <a:p>
            <a:pPr algn="just"/>
            <a:r>
              <a:rPr lang="pl-PL" sz="17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700" u="sng" dirty="0">
                <a:latin typeface="+mn-lt"/>
              </a:rPr>
              <a:t>Fakt posiadania siedziby na terenie województwa dolnośląskiego zostanie zweryfikowany na podstawie części 2.8 wniosku o dofinansowanie. </a:t>
            </a:r>
            <a:r>
              <a:rPr lang="pl-PL" sz="1700" dirty="0">
                <a:latin typeface="+mn-lt"/>
              </a:rPr>
              <a:t>W przypadku braku posiadania przez Wnioskodawcę (lidera) siedziby na terenie woj. dolnośląskiego, Wnioskodawca jest zobowiązany wpisać do treści wniosku </a:t>
            </a:r>
            <a:r>
              <a:rPr lang="pl-PL" sz="1700" u="sng" dirty="0">
                <a:latin typeface="+mn-lt"/>
              </a:rPr>
              <a:t>oświadczenie, że będzie prowadził biuro projektu na terenie województwa dolnośląskiego. </a:t>
            </a:r>
            <a:r>
              <a:rPr lang="pl-PL" sz="1700" dirty="0">
                <a:latin typeface="+mn-lt"/>
              </a:rPr>
              <a:t>Brak w/</a:t>
            </a:r>
            <a:r>
              <a:rPr lang="pl-PL" sz="1700" dirty="0" err="1">
                <a:latin typeface="+mn-lt"/>
              </a:rPr>
              <a:t>w</a:t>
            </a:r>
            <a:r>
              <a:rPr lang="pl-PL" sz="1700" dirty="0">
                <a:latin typeface="+mn-lt"/>
              </a:rPr>
              <a:t> oświadczenia skutkować będzie niespełnieniem kryterium.</a:t>
            </a:r>
          </a:p>
          <a:p>
            <a:pPr algn="just"/>
            <a:endParaRPr lang="pl-PL" sz="1700" b="1" dirty="0">
              <a:latin typeface="+mn-lt"/>
            </a:endParaRPr>
          </a:p>
          <a:p>
            <a:pPr algn="just"/>
            <a:r>
              <a:rPr lang="pl-PL" sz="1700" dirty="0">
                <a:latin typeface="+mn-lt"/>
              </a:rPr>
              <a:t>Tak/Nie (odrzucenie wniosku)</a:t>
            </a:r>
            <a:endParaRPr lang="pl-PL" sz="17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10000"/>
          </a:bodyPr>
          <a:lstStyle/>
          <a:p>
            <a:pPr algn="just"/>
            <a:endParaRPr lang="pl-PL" sz="2000" b="1" dirty="0">
              <a:latin typeface="+mn-lt"/>
              <a:cs typeface="Arial" pitchFamily="34" charset="0"/>
            </a:endParaRPr>
          </a:p>
          <a:p>
            <a:pPr marL="342900" indent="-342900" algn="just"/>
            <a:r>
              <a:rPr lang="pl-PL" sz="1600" b="1" dirty="0">
                <a:latin typeface="+mn-lt"/>
              </a:rPr>
              <a:t>3. Kryterium </a:t>
            </a:r>
            <a:r>
              <a:rPr lang="pl-PL" sz="1600" b="1" dirty="0" smtClean="0">
                <a:latin typeface="+mn-lt"/>
              </a:rPr>
              <a:t>miejsca realizacji </a:t>
            </a:r>
            <a:r>
              <a:rPr lang="pl-PL" sz="1600" b="1" dirty="0">
                <a:latin typeface="+mn-lt"/>
              </a:rPr>
              <a:t>wsparcia</a:t>
            </a:r>
          </a:p>
          <a:p>
            <a:pPr algn="just"/>
            <a:endParaRPr lang="pl-PL" sz="1600" b="1" dirty="0">
              <a:latin typeface="+mn-lt"/>
            </a:endParaRPr>
          </a:p>
          <a:p>
            <a:r>
              <a:rPr lang="pl-PL" sz="1600" dirty="0" smtClean="0">
                <a:latin typeface="+mn-lt"/>
              </a:rPr>
              <a:t>Czy </a:t>
            </a:r>
            <a:r>
              <a:rPr lang="pl-PL" sz="1600" b="1" dirty="0" smtClean="0">
                <a:latin typeface="+mn-lt"/>
              </a:rPr>
              <a:t>obszar realizacji projektu jest zawężony do:</a:t>
            </a:r>
          </a:p>
          <a:p>
            <a:pPr lvl="0">
              <a:buFont typeface="Arial" pitchFamily="34" charset="0"/>
              <a:buChar char="•"/>
            </a:pPr>
            <a:r>
              <a:rPr lang="pl-PL" sz="1600" dirty="0" smtClean="0">
                <a:latin typeface="+mn-lt"/>
              </a:rPr>
              <a:t>Legnicko-Głogowskiego Obszaru Interwencji  </a:t>
            </a:r>
            <a:r>
              <a:rPr lang="pl-PL" sz="1600" b="1" dirty="0" smtClean="0">
                <a:latin typeface="+mn-lt"/>
              </a:rPr>
              <a:t>albo</a:t>
            </a:r>
          </a:p>
          <a:p>
            <a:pPr lvl="0">
              <a:buFont typeface="Arial" pitchFamily="34" charset="0"/>
              <a:buChar char="•"/>
            </a:pPr>
            <a:r>
              <a:rPr lang="pl-PL" sz="1600" dirty="0" smtClean="0">
                <a:latin typeface="+mn-lt"/>
              </a:rPr>
              <a:t>Obszaru Interwencji Doliny Baryczy  </a:t>
            </a:r>
            <a:r>
              <a:rPr lang="pl-PL" sz="1600" b="1" dirty="0" smtClean="0">
                <a:latin typeface="+mn-lt"/>
              </a:rPr>
              <a:t>albo</a:t>
            </a:r>
          </a:p>
          <a:p>
            <a:pPr lvl="0">
              <a:buFont typeface="Arial" pitchFamily="34" charset="0"/>
              <a:buChar char="•"/>
            </a:pPr>
            <a:r>
              <a:rPr lang="pl-PL" sz="1600" dirty="0" smtClean="0">
                <a:latin typeface="+mn-lt"/>
              </a:rPr>
              <a:t>Obszaru Interwencji Równiny Wrocławskiej  </a:t>
            </a:r>
            <a:r>
              <a:rPr lang="pl-PL" sz="1600" b="1" dirty="0" smtClean="0">
                <a:latin typeface="+mn-lt"/>
              </a:rPr>
              <a:t>albo</a:t>
            </a:r>
          </a:p>
          <a:p>
            <a:pPr lvl="0">
              <a:buFont typeface="Arial" pitchFamily="34" charset="0"/>
              <a:buChar char="•"/>
            </a:pPr>
            <a:r>
              <a:rPr lang="pl-PL" sz="1600" dirty="0" smtClean="0">
                <a:latin typeface="+mn-lt"/>
              </a:rPr>
              <a:t>Obszaru Ziemi </a:t>
            </a:r>
            <a:r>
              <a:rPr lang="pl-PL" sz="1600" dirty="0" err="1" smtClean="0">
                <a:latin typeface="+mn-lt"/>
              </a:rPr>
              <a:t>Dzierżoniowsko-Kłodzko-Ząbkowickiej</a:t>
            </a:r>
            <a:r>
              <a:rPr lang="pl-PL" sz="1600" dirty="0" smtClean="0">
                <a:latin typeface="+mn-lt"/>
              </a:rPr>
              <a:t>  </a:t>
            </a:r>
            <a:r>
              <a:rPr lang="pl-PL" sz="1600" b="1" dirty="0" smtClean="0">
                <a:latin typeface="+mn-lt"/>
              </a:rPr>
              <a:t>albo</a:t>
            </a:r>
          </a:p>
          <a:p>
            <a:pPr lvl="0">
              <a:buFont typeface="Arial" pitchFamily="34" charset="0"/>
              <a:buChar char="•"/>
            </a:pPr>
            <a:r>
              <a:rPr lang="pl-PL" sz="1600" dirty="0" smtClean="0">
                <a:latin typeface="+mn-lt"/>
              </a:rPr>
              <a:t>Zachodniego Obszaru Interwencji  </a:t>
            </a:r>
            <a:r>
              <a:rPr lang="pl-PL" sz="1600" b="1" dirty="0" smtClean="0">
                <a:latin typeface="+mn-lt"/>
              </a:rPr>
              <a:t>albo</a:t>
            </a:r>
          </a:p>
          <a:p>
            <a:pPr lvl="0">
              <a:buFont typeface="Arial" pitchFamily="34" charset="0"/>
              <a:buChar char="•"/>
            </a:pPr>
            <a:r>
              <a:rPr lang="pl-PL" sz="1600" dirty="0" smtClean="0">
                <a:latin typeface="+mn-lt"/>
              </a:rPr>
              <a:t>ZIT Wrocławskiego Obszaru Funkcjonalnego  </a:t>
            </a:r>
            <a:r>
              <a:rPr lang="pl-PL" sz="1600" b="1" dirty="0" smtClean="0">
                <a:latin typeface="+mn-lt"/>
              </a:rPr>
              <a:t>albo</a:t>
            </a:r>
          </a:p>
          <a:p>
            <a:pPr lvl="0">
              <a:buFont typeface="Arial" pitchFamily="34" charset="0"/>
              <a:buChar char="•"/>
            </a:pPr>
            <a:r>
              <a:rPr lang="pl-PL" sz="1600" dirty="0" smtClean="0">
                <a:latin typeface="+mn-lt"/>
              </a:rPr>
              <a:t>ZIT Aglomeracji Jeleniogórskiej  </a:t>
            </a:r>
            <a:r>
              <a:rPr lang="pl-PL" sz="1600" b="1" dirty="0" smtClean="0">
                <a:latin typeface="+mn-lt"/>
              </a:rPr>
              <a:t>albo</a:t>
            </a:r>
          </a:p>
          <a:p>
            <a:pPr lvl="0">
              <a:buFont typeface="Arial" pitchFamily="34" charset="0"/>
              <a:buChar char="•"/>
            </a:pPr>
            <a:r>
              <a:rPr lang="pl-PL" sz="1600" dirty="0" smtClean="0">
                <a:latin typeface="+mn-lt"/>
              </a:rPr>
              <a:t>ZIT Aglomeracji Wałbrzyskiej? </a:t>
            </a:r>
          </a:p>
          <a:p>
            <a:endParaRPr lang="pl-PL" sz="1600" dirty="0" smtClean="0">
              <a:latin typeface="+mn-lt"/>
            </a:endParaRPr>
          </a:p>
          <a:p>
            <a:pPr algn="just"/>
            <a:r>
              <a:rPr lang="pl-PL" sz="1600" dirty="0" smtClean="0">
                <a:latin typeface="+mn-lt"/>
              </a:rPr>
              <a:t>Kryterium ma na celu wyłonienie do dofinansowania projektów obejmujących swoim zasięgiem teren jednego z powyżej wymienionych obszarów. Przyczyni się to do skoncentrowania wsparcia w ramach ograniczonej liczby projektów, co z kolei wpłynie na wzrost ich efektywności. Kryterium zostanie zweryfikowane na podstawie zapisów wniosku o dofinansowanie.</a:t>
            </a:r>
            <a:endParaRPr lang="pl-PL" sz="1600" b="1" dirty="0">
              <a:latin typeface="+mn-lt"/>
            </a:endParaRPr>
          </a:p>
          <a:p>
            <a:pPr algn="just"/>
            <a:endParaRPr lang="pl-PL" sz="1600" dirty="0" smtClean="0">
              <a:latin typeface="+mn-lt"/>
            </a:endParaRPr>
          </a:p>
          <a:p>
            <a:pPr algn="just"/>
            <a:r>
              <a:rPr lang="pl-PL" sz="1600" dirty="0" smtClean="0">
                <a:latin typeface="+mn-lt"/>
              </a:rPr>
              <a:t>Tak/Nie (odrzucenie wniosku)</a:t>
            </a:r>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lnSpcReduction="10000"/>
          </a:bodyPr>
          <a:lstStyle/>
          <a:p>
            <a:pPr algn="just"/>
            <a:endParaRPr lang="pl-PL" sz="2000" b="1" dirty="0">
              <a:latin typeface="+mn-lt"/>
              <a:cs typeface="Arial" pitchFamily="34" charset="0"/>
            </a:endParaRPr>
          </a:p>
          <a:p>
            <a:pPr marL="342900" indent="-342900" algn="just"/>
            <a:r>
              <a:rPr lang="pl-PL" sz="1600" b="1" dirty="0" smtClean="0">
                <a:latin typeface="+mn-lt"/>
              </a:rPr>
              <a:t>4. </a:t>
            </a:r>
            <a:r>
              <a:rPr lang="pl-PL" sz="1600" b="1" dirty="0">
                <a:latin typeface="+mn-lt"/>
              </a:rPr>
              <a:t>Kryterium </a:t>
            </a:r>
            <a:r>
              <a:rPr lang="pl-PL" sz="1600" b="1" dirty="0" smtClean="0">
                <a:latin typeface="+mn-lt"/>
              </a:rPr>
              <a:t>grupy docelowej</a:t>
            </a:r>
            <a:endParaRPr lang="pl-PL" sz="1600" b="1" dirty="0">
              <a:latin typeface="+mn-lt"/>
            </a:endParaRPr>
          </a:p>
          <a:p>
            <a:pPr algn="just"/>
            <a:endParaRPr lang="pl-PL" sz="1600" b="1" dirty="0">
              <a:latin typeface="+mn-lt"/>
            </a:endParaRPr>
          </a:p>
          <a:p>
            <a:pPr algn="just"/>
            <a:r>
              <a:rPr lang="pl-PL" sz="1600" dirty="0" smtClean="0">
                <a:latin typeface="+mn-lt"/>
              </a:rPr>
              <a:t>Czy we wniosku o dofinansowanie projektu założono, że uczestnikami projektu będą jedynie </a:t>
            </a:r>
            <a:r>
              <a:rPr lang="pl-PL" sz="1600" b="1" dirty="0" smtClean="0">
                <a:latin typeface="+mn-lt"/>
              </a:rPr>
              <a:t>osoby dorosłe zamieszkujące obszar realizacji projektu należące wyłącznie do poniższych grup: </a:t>
            </a:r>
          </a:p>
          <a:p>
            <a:pPr lvl="1" algn="just">
              <a:buFont typeface="Arial" pitchFamily="34" charset="0"/>
              <a:buChar char="•"/>
            </a:pPr>
            <a:r>
              <a:rPr lang="pl-PL" sz="1600" dirty="0" smtClean="0">
                <a:latin typeface="+mn-lt"/>
              </a:rPr>
              <a:t>osób, które ukończyły 50 rok życia,</a:t>
            </a:r>
          </a:p>
          <a:p>
            <a:pPr lvl="1" algn="just">
              <a:buFont typeface="Arial" pitchFamily="34" charset="0"/>
              <a:buChar char="•"/>
            </a:pPr>
            <a:r>
              <a:rPr lang="pl-PL" sz="1600" dirty="0" smtClean="0">
                <a:latin typeface="+mn-lt"/>
              </a:rPr>
              <a:t>osób o niskich kwalifikacjach?</a:t>
            </a:r>
          </a:p>
          <a:p>
            <a:pPr algn="just"/>
            <a:endParaRPr lang="pl-PL" sz="1600" dirty="0" smtClean="0">
              <a:latin typeface="+mn-lt"/>
            </a:endParaRPr>
          </a:p>
          <a:p>
            <a:pPr algn="just"/>
            <a:r>
              <a:rPr lang="pl-PL" sz="1600" dirty="0" smtClean="0">
                <a:latin typeface="+mn-lt"/>
              </a:rPr>
              <a:t>Zastosowanie kryterium ma na celu umożliwienie osobom o niskich kwalifikacjach oraz osobom powyżej 50 roku życia uczenie się w celu zapewnienia rozwoju społecznego i ekonomicznego. Wsparcie skierowane do tych osób w obszarze TIK i języków obcych będzie prowadziło do podnoszenia kompetencji i zdobycia przez nich nowych kwalifikacji. Zgodnie z brzmieniem kryterium w projekcie mogą wziąć udział jedynie osoby dorosłe </a:t>
            </a:r>
            <a:r>
              <a:rPr lang="pl-PL" sz="1600" b="1" dirty="0" smtClean="0">
                <a:latin typeface="+mn-lt"/>
              </a:rPr>
              <a:t>zamieszkujące w rozumieniu Kodeksu cywilnego obszar realizacji projektu, które spełniają co najmniej jeden z powyżej warunków to jest posiadają niskie kwalifikacje </a:t>
            </a:r>
            <a:r>
              <a:rPr lang="pl-PL" sz="1600" b="1" u="sng" dirty="0" smtClean="0">
                <a:latin typeface="+mn-lt"/>
              </a:rPr>
              <a:t>lub</a:t>
            </a:r>
            <a:r>
              <a:rPr lang="pl-PL" sz="1600" b="1" dirty="0" smtClean="0">
                <a:latin typeface="+mn-lt"/>
              </a:rPr>
              <a:t> ukończyły 50 rok życia. </a:t>
            </a:r>
            <a:r>
              <a:rPr lang="pl-PL" sz="1600" dirty="0" smtClean="0">
                <a:latin typeface="+mn-lt"/>
              </a:rPr>
              <a:t>Kryterium zostanie zweryfikowane na podstawie zapisów wniosku o dofinansowanie projektu.</a:t>
            </a:r>
          </a:p>
          <a:p>
            <a:pPr algn="just"/>
            <a:endParaRPr lang="pl-PL" sz="1600" dirty="0" smtClean="0">
              <a:latin typeface="+mn-lt"/>
            </a:endParaRPr>
          </a:p>
          <a:p>
            <a:pPr algn="just"/>
            <a:r>
              <a:rPr lang="pl-PL" sz="1600" dirty="0" smtClean="0">
                <a:latin typeface="+mn-lt"/>
              </a:rPr>
              <a:t>Tak/Nie (odrzucenie wniosku)</a:t>
            </a:r>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85000" lnSpcReduction="10000"/>
          </a:bodyPr>
          <a:lstStyle/>
          <a:p>
            <a:pPr algn="just"/>
            <a:endParaRPr lang="pl-PL" sz="2000" b="1" dirty="0">
              <a:latin typeface="+mn-lt"/>
              <a:cs typeface="Arial" pitchFamily="34" charset="0"/>
            </a:endParaRPr>
          </a:p>
          <a:p>
            <a:pPr marL="342900" indent="-342900" algn="just"/>
            <a:r>
              <a:rPr lang="pl-PL" sz="1700" b="1" dirty="0" smtClean="0">
                <a:latin typeface="+mn-lt"/>
              </a:rPr>
              <a:t>5. </a:t>
            </a:r>
            <a:r>
              <a:rPr lang="pl-PL" sz="1700" b="1" dirty="0">
                <a:latin typeface="+mn-lt"/>
              </a:rPr>
              <a:t>Kryterium </a:t>
            </a:r>
            <a:r>
              <a:rPr lang="pl-PL" sz="1700" b="1" dirty="0" smtClean="0">
                <a:latin typeface="+mn-lt"/>
              </a:rPr>
              <a:t>efektywności działania</a:t>
            </a:r>
            <a:endParaRPr lang="pl-PL" sz="1700" b="1" dirty="0">
              <a:latin typeface="+mn-lt"/>
            </a:endParaRPr>
          </a:p>
          <a:p>
            <a:pPr algn="just"/>
            <a:endParaRPr lang="pl-PL" sz="1700" b="1" dirty="0">
              <a:latin typeface="+mn-lt"/>
            </a:endParaRPr>
          </a:p>
          <a:p>
            <a:pPr algn="just"/>
            <a:r>
              <a:rPr lang="pl-PL" sz="1700" dirty="0" smtClean="0">
                <a:latin typeface="+mn-lt"/>
              </a:rPr>
              <a:t>Czy w ramach projektu </a:t>
            </a:r>
            <a:r>
              <a:rPr lang="pl-PL" sz="1700" b="1" dirty="0" smtClean="0">
                <a:latin typeface="+mn-lt"/>
              </a:rPr>
              <a:t>przewidziano realizację </a:t>
            </a:r>
            <a:r>
              <a:rPr lang="pl-PL" sz="1700" dirty="0" smtClean="0">
                <a:latin typeface="+mn-lt"/>
              </a:rPr>
              <a:t>poniżej wymienionych form wsparcia:</a:t>
            </a:r>
          </a:p>
          <a:p>
            <a:pPr lvl="1" algn="just">
              <a:buFont typeface="Arial" pitchFamily="34" charset="0"/>
              <a:buChar char="•"/>
            </a:pPr>
            <a:r>
              <a:rPr lang="pl-PL" sz="1700" b="1" dirty="0" smtClean="0">
                <a:latin typeface="+mn-lt"/>
              </a:rPr>
              <a:t>kursy i szkolenia w zakresie podnoszenia kompetencji językowych </a:t>
            </a:r>
            <a:r>
              <a:rPr lang="pl-PL" sz="1700" dirty="0" smtClean="0">
                <a:latin typeface="+mn-lt"/>
              </a:rPr>
              <a:t>kończące się certyfikatem zewnętrznym potwierdzającym zdobycie przez uczestników określonego poziomu biegłości językowej</a:t>
            </a:r>
          </a:p>
          <a:p>
            <a:pPr algn="just"/>
            <a:r>
              <a:rPr lang="pl-PL" sz="1700" b="1" u="sng" dirty="0" smtClean="0">
                <a:latin typeface="+mn-lt"/>
              </a:rPr>
              <a:t>oraz</a:t>
            </a:r>
          </a:p>
          <a:p>
            <a:pPr lvl="1" algn="just">
              <a:buFont typeface="Arial" pitchFamily="34" charset="0"/>
              <a:buChar char="•"/>
            </a:pPr>
            <a:r>
              <a:rPr lang="pl-PL" sz="1700" b="1" dirty="0" smtClean="0">
                <a:latin typeface="+mn-lt"/>
              </a:rPr>
              <a:t>kursy i szkolenia w zakresie podnoszenia kompetencji kluczowych w zakresie TIK</a:t>
            </a:r>
            <a:r>
              <a:rPr lang="pl-PL" sz="1700" dirty="0" smtClean="0">
                <a:latin typeface="+mn-lt"/>
              </a:rPr>
              <a:t> kończące się certyfikatem zewnętrznym potwierdzającym zdobycie określonych kompetencji cyfrowych ?</a:t>
            </a:r>
          </a:p>
          <a:p>
            <a:pPr algn="just"/>
            <a:r>
              <a:rPr lang="pl-PL" sz="1700" dirty="0" smtClean="0">
                <a:latin typeface="+mn-lt"/>
              </a:rPr>
              <a:t> </a:t>
            </a:r>
          </a:p>
          <a:p>
            <a:pPr algn="just"/>
            <a:r>
              <a:rPr lang="pl-PL" sz="1700" dirty="0" smtClean="0">
                <a:latin typeface="+mn-lt"/>
              </a:rPr>
              <a:t>Zastosowanie kryterium ma na celu wybór projektów, które będą oferowały kursy i szkolenia zarówno w zakresie języków obcych jak i TIK. W zakresie szkoleń i kursów językowych obszar wsparcia obejmuje kursy i szkolenia kończące się </a:t>
            </a:r>
            <a:r>
              <a:rPr lang="pl-PL" sz="1700" b="1" dirty="0" smtClean="0">
                <a:latin typeface="+mn-lt"/>
              </a:rPr>
              <a:t>certyfikatem zewnętrznym potwierdzającym zdobycie przez uczestników określonego poziomu biegłości językowej</a:t>
            </a:r>
            <a:r>
              <a:rPr lang="pl-PL" sz="1700" dirty="0" smtClean="0">
                <a:latin typeface="+mn-lt"/>
              </a:rPr>
              <a:t> (zgodnie z Europejskim Systemem Opisu Kształcenia Językowego). W przypadku kursów i szkoleń realizowanych w zakresie umiejętności dotyczących TIK obszar wsparcia obejmuje szkolenia i kursy kończące się </a:t>
            </a:r>
            <a:r>
              <a:rPr lang="pl-PL" sz="1700" b="1" dirty="0" smtClean="0">
                <a:latin typeface="+mn-lt"/>
              </a:rPr>
              <a:t>certyfikatem zewnętrznym potwierdzającym zdobycie określonych w regulaminie konkursu kompetencji cyfrowych. </a:t>
            </a:r>
            <a:r>
              <a:rPr lang="pl-PL" sz="1700" dirty="0" smtClean="0">
                <a:latin typeface="+mn-lt"/>
              </a:rPr>
              <a:t>Kryterium zostanie zweryfikowane na podstawie zapisów wniosku o dofinansowanie projektu.</a:t>
            </a:r>
          </a:p>
          <a:p>
            <a:pPr algn="just"/>
            <a:endParaRPr lang="pl-PL" sz="1700" dirty="0" smtClean="0">
              <a:latin typeface="+mn-lt"/>
            </a:endParaRPr>
          </a:p>
          <a:p>
            <a:pPr algn="just"/>
            <a:r>
              <a:rPr lang="pl-PL" sz="1700" dirty="0" smtClean="0">
                <a:latin typeface="+mn-lt"/>
              </a:rPr>
              <a:t>Tak/Nie (odrzucenie wniosku)</a:t>
            </a:r>
            <a:endParaRPr lang="pl-PL" sz="1700" b="1" dirty="0" smtClean="0">
              <a:latin typeface="+mn-lt"/>
            </a:endParaRPr>
          </a:p>
          <a:p>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smtClean="0">
                <a:latin typeface="+mn-lt"/>
              </a:rPr>
              <a:t>6. </a:t>
            </a:r>
            <a:r>
              <a:rPr lang="pl-PL" sz="2000" b="1" dirty="0">
                <a:latin typeface="+mn-lt"/>
              </a:rPr>
              <a:t>Kryterium </a:t>
            </a:r>
            <a:r>
              <a:rPr lang="pl-PL" sz="2000" b="1" dirty="0" smtClean="0">
                <a:latin typeface="+mn-lt"/>
              </a:rPr>
              <a:t>efektywności działania</a:t>
            </a:r>
            <a:endParaRPr lang="pl-PL" sz="2000" b="1" dirty="0">
              <a:latin typeface="+mn-lt"/>
            </a:endParaRPr>
          </a:p>
          <a:p>
            <a:pPr algn="just"/>
            <a:endParaRPr lang="pl-PL" sz="2000" b="1" dirty="0">
              <a:latin typeface="+mn-lt"/>
            </a:endParaRPr>
          </a:p>
          <a:p>
            <a:pPr algn="just"/>
            <a:r>
              <a:rPr lang="pl-PL" sz="2000" dirty="0" smtClean="0">
                <a:latin typeface="+mn-lt"/>
              </a:rPr>
              <a:t>Czy wsparcie w zakresie podniesienia kompetencji językowych ogranicza się do języka: </a:t>
            </a:r>
            <a:r>
              <a:rPr lang="pl-PL" sz="2000" b="1" dirty="0" smtClean="0">
                <a:latin typeface="+mn-lt"/>
              </a:rPr>
              <a:t>angielskiego, niemieckiego lub francuskiego</a:t>
            </a:r>
            <a:r>
              <a:rPr lang="pl-PL" sz="2000" dirty="0" smtClean="0">
                <a:latin typeface="+mn-lt"/>
              </a:rPr>
              <a:t>?</a:t>
            </a:r>
          </a:p>
          <a:p>
            <a:pPr algn="just"/>
            <a:endParaRPr lang="pl-PL" sz="2000" dirty="0" smtClean="0">
              <a:latin typeface="+mn-lt"/>
            </a:endParaRPr>
          </a:p>
          <a:p>
            <a:pPr algn="just"/>
            <a:r>
              <a:rPr lang="pl-PL" sz="2000" dirty="0" smtClean="0">
                <a:latin typeface="+mn-lt"/>
              </a:rPr>
              <a:t>Zastosowane kryterium ma umożliwić weryfikację, czy wnioskodawca zaplanował wsparcie </a:t>
            </a:r>
            <a:r>
              <a:rPr lang="pl-PL" sz="2000" b="1" dirty="0" smtClean="0">
                <a:latin typeface="+mn-lt"/>
              </a:rPr>
              <a:t>tylko w zakresie określonych języków obcych</a:t>
            </a:r>
            <a:r>
              <a:rPr lang="pl-PL" sz="2000" dirty="0" smtClean="0">
                <a:latin typeface="+mn-lt"/>
              </a:rPr>
              <a:t>. Kryterium zostanie zweryfikowane na podstawie zapisów wniosku o dofinansowanie projektu. </a:t>
            </a:r>
          </a:p>
          <a:p>
            <a:pPr algn="just"/>
            <a:endParaRPr lang="pl-PL" sz="2000" dirty="0" smtClean="0">
              <a:latin typeface="+mn-lt"/>
            </a:endParaRPr>
          </a:p>
          <a:p>
            <a:pPr algn="just"/>
            <a:r>
              <a:rPr lang="pl-PL" sz="2000" dirty="0" smtClean="0">
                <a:latin typeface="+mn-lt"/>
              </a:rPr>
              <a:t>Tak/Nie (odrzucenie wniosku)</a:t>
            </a: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32500" lnSpcReduction="20000"/>
          </a:bodyPr>
          <a:lstStyle/>
          <a:p>
            <a:pPr algn="just"/>
            <a:endParaRPr lang="pl-PL" sz="4400" b="1" dirty="0">
              <a:latin typeface="+mn-lt"/>
              <a:cs typeface="Arial" pitchFamily="34" charset="0"/>
            </a:endParaRPr>
          </a:p>
          <a:p>
            <a:pPr marL="342900" indent="-342900" algn="just"/>
            <a:endParaRPr lang="pl-PL" sz="4400" b="1" dirty="0" smtClean="0">
              <a:latin typeface="+mn-lt"/>
            </a:endParaRPr>
          </a:p>
          <a:p>
            <a:pPr marL="342900" indent="-342900" algn="just"/>
            <a:r>
              <a:rPr lang="pl-PL" sz="4400" b="1" dirty="0" smtClean="0">
                <a:latin typeface="+mn-lt"/>
              </a:rPr>
              <a:t>7. </a:t>
            </a:r>
            <a:r>
              <a:rPr lang="pl-PL" sz="4400" b="1" dirty="0">
                <a:latin typeface="+mn-lt"/>
              </a:rPr>
              <a:t>Kryterium </a:t>
            </a:r>
            <a:r>
              <a:rPr lang="pl-PL" sz="4400" b="1" dirty="0" smtClean="0">
                <a:latin typeface="+mn-lt"/>
              </a:rPr>
              <a:t>wskaźników produktu</a:t>
            </a:r>
            <a:endParaRPr lang="pl-PL" sz="4400" b="1" dirty="0">
              <a:latin typeface="+mn-lt"/>
            </a:endParaRPr>
          </a:p>
          <a:p>
            <a:pPr algn="just"/>
            <a:endParaRPr lang="pl-PL" sz="4400" b="1" dirty="0">
              <a:latin typeface="+mn-lt"/>
            </a:endParaRPr>
          </a:p>
          <a:p>
            <a:r>
              <a:rPr lang="pl-PL" sz="4400" dirty="0" smtClean="0">
                <a:latin typeface="+mn-lt"/>
              </a:rPr>
              <a:t>Czy Wnioskodawca w ramach projektu zaplanował osiągnięcie </a:t>
            </a:r>
            <a:r>
              <a:rPr lang="pl-PL" sz="4400" b="1" dirty="0" smtClean="0">
                <a:latin typeface="+mn-lt"/>
              </a:rPr>
              <a:t>wskaźników produktu</a:t>
            </a:r>
            <a:r>
              <a:rPr lang="pl-PL" sz="4400" dirty="0" smtClean="0">
                <a:latin typeface="+mn-lt"/>
              </a:rPr>
              <a:t>:</a:t>
            </a:r>
          </a:p>
          <a:p>
            <a:endParaRPr lang="pl-PL" sz="4400" dirty="0" smtClean="0">
              <a:latin typeface="+mn-lt"/>
            </a:endParaRPr>
          </a:p>
          <a:p>
            <a:pPr lvl="0"/>
            <a:r>
              <a:rPr lang="pl-PL" sz="4400" b="1" dirty="0" smtClean="0">
                <a:latin typeface="+mn-lt"/>
              </a:rPr>
              <a:t>dla Legnicko-Głogowskiego Obszaru Interwencji:</a:t>
            </a:r>
          </a:p>
          <a:p>
            <a:pPr lvl="0">
              <a:buFont typeface="Arial" pitchFamily="34" charset="0"/>
              <a:buChar char="•"/>
            </a:pPr>
            <a:r>
              <a:rPr lang="pl-PL" sz="4400" dirty="0" smtClean="0">
                <a:latin typeface="+mn-lt"/>
              </a:rPr>
              <a:t>liczba osób w wieku 25 lat i więcej, objętych wsparciem w projekcie na poziomie co najmniej 173,</a:t>
            </a:r>
          </a:p>
          <a:p>
            <a:pPr lvl="0">
              <a:buFont typeface="Arial" pitchFamily="34" charset="0"/>
              <a:buChar char="•"/>
            </a:pPr>
            <a:r>
              <a:rPr lang="pl-PL" sz="4400" dirty="0" smtClean="0">
                <a:latin typeface="+mn-lt"/>
              </a:rPr>
              <a:t>liczba osób w wieku 50 lat i więcej, objętych wsparciem w projekcie na poziomie co najmniej 130, </a:t>
            </a:r>
          </a:p>
          <a:p>
            <a:pPr lvl="0">
              <a:buFont typeface="Arial" pitchFamily="34" charset="0"/>
              <a:buChar char="•"/>
            </a:pPr>
            <a:r>
              <a:rPr lang="pl-PL" sz="4400" dirty="0" smtClean="0">
                <a:latin typeface="+mn-lt"/>
              </a:rPr>
              <a:t>liczba osób o niskich kwalifikacjach, objętych wsparciem w projekcie na poziomie co najmniej 130.</a:t>
            </a:r>
          </a:p>
          <a:p>
            <a:pPr lvl="0">
              <a:buFont typeface="Arial" pitchFamily="34" charset="0"/>
              <a:buChar char="•"/>
            </a:pPr>
            <a:endParaRPr lang="pl-PL" sz="4400" dirty="0" smtClean="0">
              <a:latin typeface="+mn-lt"/>
            </a:endParaRPr>
          </a:p>
          <a:p>
            <a:pPr lvl="0"/>
            <a:r>
              <a:rPr lang="pl-PL" sz="4400" b="1" dirty="0" smtClean="0">
                <a:latin typeface="+mn-lt"/>
              </a:rPr>
              <a:t>dla Obszaru Interwencji Doliny Baryczy:</a:t>
            </a:r>
          </a:p>
          <a:p>
            <a:pPr lvl="0">
              <a:buFont typeface="Arial" pitchFamily="34" charset="0"/>
              <a:buChar char="•"/>
            </a:pPr>
            <a:r>
              <a:rPr lang="pl-PL" sz="4400" dirty="0" smtClean="0">
                <a:latin typeface="+mn-lt"/>
              </a:rPr>
              <a:t>liczba osób w wieku 25 lat i więcej, objętych wsparciem w projekcie na poziomie co najmniej 73,</a:t>
            </a:r>
          </a:p>
          <a:p>
            <a:pPr lvl="0">
              <a:buFont typeface="Arial" pitchFamily="34" charset="0"/>
              <a:buChar char="•"/>
            </a:pPr>
            <a:r>
              <a:rPr lang="pl-PL" sz="4400" dirty="0" smtClean="0">
                <a:latin typeface="+mn-lt"/>
              </a:rPr>
              <a:t>liczba osób w wieku 50 lat i więcej, objętych wsparciem w projekcie na poziomie co najmniej 55, </a:t>
            </a:r>
          </a:p>
          <a:p>
            <a:pPr lvl="0">
              <a:buFont typeface="Arial" pitchFamily="34" charset="0"/>
              <a:buChar char="•"/>
            </a:pPr>
            <a:r>
              <a:rPr lang="pl-PL" sz="4400" dirty="0" smtClean="0">
                <a:latin typeface="+mn-lt"/>
              </a:rPr>
              <a:t>liczba osób o niskich kwalifikacjach, objętych wsparciem w projekcie na poziomie co najmniej 55.</a:t>
            </a:r>
          </a:p>
          <a:p>
            <a:pPr lvl="0">
              <a:buFont typeface="Arial" pitchFamily="34" charset="0"/>
              <a:buChar char="•"/>
            </a:pPr>
            <a:endParaRPr lang="pl-PL" sz="4400" dirty="0" smtClean="0">
              <a:latin typeface="+mn-lt"/>
            </a:endParaRPr>
          </a:p>
          <a:p>
            <a:r>
              <a:rPr lang="pl-PL" sz="4400" b="1" dirty="0" smtClean="0">
                <a:latin typeface="+mn-lt"/>
              </a:rPr>
              <a:t>dla Obszaru Interwencji Równiny Wrocławskiej:</a:t>
            </a:r>
          </a:p>
          <a:p>
            <a:pPr lvl="0">
              <a:buFont typeface="Arial" pitchFamily="34" charset="0"/>
              <a:buChar char="•"/>
            </a:pPr>
            <a:r>
              <a:rPr lang="pl-PL" sz="4400" dirty="0" smtClean="0">
                <a:latin typeface="+mn-lt"/>
              </a:rPr>
              <a:t>liczba osób w wieku 25 lat i więcej, objętych wsparciem w projekcie na poziomie co najmniej 52,</a:t>
            </a:r>
          </a:p>
          <a:p>
            <a:pPr lvl="0">
              <a:buFont typeface="Arial" pitchFamily="34" charset="0"/>
              <a:buChar char="•"/>
            </a:pPr>
            <a:r>
              <a:rPr lang="pl-PL" sz="4400" dirty="0" smtClean="0">
                <a:latin typeface="+mn-lt"/>
              </a:rPr>
              <a:t>liczba osób w wieku 50 lat i więcej, objętych wsparciem w projekcie na poziomie co najmniej 39, </a:t>
            </a:r>
          </a:p>
          <a:p>
            <a:pPr lvl="0">
              <a:buFont typeface="Arial" pitchFamily="34" charset="0"/>
              <a:buChar char="•"/>
            </a:pPr>
            <a:r>
              <a:rPr lang="pl-PL" sz="4400" dirty="0" smtClean="0">
                <a:latin typeface="+mn-lt"/>
              </a:rPr>
              <a:t>liczba osób o niskich kwalifikacjach, objętych wsparciem w projekcie na poziomie co najmniej 39.</a:t>
            </a:r>
          </a:p>
          <a:p>
            <a:pPr lvl="0">
              <a:buFont typeface="Arial" pitchFamily="34" charset="0"/>
              <a:buChar char="•"/>
            </a:pPr>
            <a:endParaRPr lang="pl-PL" sz="4400" dirty="0" smtClean="0">
              <a:latin typeface="+mn-lt"/>
            </a:endParaRPr>
          </a:p>
          <a:p>
            <a:r>
              <a:rPr lang="pl-PL" sz="4400" b="1" dirty="0" smtClean="0">
                <a:latin typeface="+mn-lt"/>
              </a:rPr>
              <a:t>dla Obszaru Ziemi </a:t>
            </a:r>
            <a:r>
              <a:rPr lang="pl-PL" sz="4400" b="1" dirty="0" err="1" smtClean="0">
                <a:latin typeface="+mn-lt"/>
              </a:rPr>
              <a:t>Dzierżoniowsko-Kłodzko-Ząbkowickiej</a:t>
            </a:r>
            <a:r>
              <a:rPr lang="pl-PL" sz="4400" b="1" dirty="0" smtClean="0">
                <a:latin typeface="+mn-lt"/>
              </a:rPr>
              <a:t>:</a:t>
            </a:r>
          </a:p>
          <a:p>
            <a:pPr lvl="0">
              <a:buFont typeface="Arial" pitchFamily="34" charset="0"/>
              <a:buChar char="•"/>
            </a:pPr>
            <a:r>
              <a:rPr lang="pl-PL" sz="4400" dirty="0" smtClean="0">
                <a:latin typeface="+mn-lt"/>
              </a:rPr>
              <a:t>liczba osób w wieku 25 lat i więcej, objętych wsparciem w projekcie na poziomie co najmniej 110,</a:t>
            </a:r>
          </a:p>
          <a:p>
            <a:pPr lvl="0">
              <a:buFont typeface="Arial" pitchFamily="34" charset="0"/>
              <a:buChar char="•"/>
            </a:pPr>
            <a:r>
              <a:rPr lang="pl-PL" sz="4400" dirty="0" smtClean="0">
                <a:latin typeface="+mn-lt"/>
              </a:rPr>
              <a:t>liczba osób w wieku 50 lat i więcej, objętych wsparciem w projekcie na poziomie co najmniej 83, </a:t>
            </a:r>
          </a:p>
          <a:p>
            <a:pPr lvl="0">
              <a:buFont typeface="Arial" pitchFamily="34" charset="0"/>
              <a:buChar char="•"/>
            </a:pPr>
            <a:r>
              <a:rPr lang="pl-PL" sz="4400" dirty="0" smtClean="0">
                <a:latin typeface="+mn-lt"/>
              </a:rPr>
              <a:t>liczba osób o niskich kwalifikacjach, objętych wsparciem w projekcie na poziomie co najmniej 83.</a:t>
            </a: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77500" lnSpcReduction="20000"/>
          </a:bodyPr>
          <a:lstStyle/>
          <a:p>
            <a:pPr algn="just"/>
            <a:endParaRPr lang="pl-PL" sz="1700" b="1" dirty="0">
              <a:latin typeface="+mn-lt"/>
              <a:cs typeface="Arial" pitchFamily="34" charset="0"/>
            </a:endParaRPr>
          </a:p>
          <a:p>
            <a:endParaRPr lang="pl-PL" sz="1700" b="1" dirty="0" smtClean="0">
              <a:latin typeface="+mn-lt"/>
            </a:endParaRPr>
          </a:p>
          <a:p>
            <a:r>
              <a:rPr lang="pl-PL" sz="1700" b="1" dirty="0" smtClean="0">
                <a:latin typeface="+mn-lt"/>
              </a:rPr>
              <a:t>dla Zachodniego Obszaru Interwencji:</a:t>
            </a:r>
          </a:p>
          <a:p>
            <a:pPr lvl="0">
              <a:buFont typeface="Arial" pitchFamily="34" charset="0"/>
              <a:buChar char="•"/>
            </a:pPr>
            <a:r>
              <a:rPr lang="pl-PL" sz="1700" dirty="0" smtClean="0">
                <a:latin typeface="+mn-lt"/>
              </a:rPr>
              <a:t>liczba osób w wieku 25 lat i więcej, objętych wsparciem w projekcie na poziomie co najmniej 94,</a:t>
            </a:r>
          </a:p>
          <a:p>
            <a:pPr lvl="0">
              <a:buFont typeface="Arial" pitchFamily="34" charset="0"/>
              <a:buChar char="•"/>
            </a:pPr>
            <a:r>
              <a:rPr lang="pl-PL" sz="1700" dirty="0" smtClean="0">
                <a:latin typeface="+mn-lt"/>
              </a:rPr>
              <a:t>liczba osób w wieku 50 lat i więcej, objętych wsparciem w projekcie na poziomie co najmniej 71, </a:t>
            </a:r>
          </a:p>
          <a:p>
            <a:pPr lvl="0">
              <a:buFont typeface="Arial" pitchFamily="34" charset="0"/>
              <a:buChar char="•"/>
            </a:pPr>
            <a:r>
              <a:rPr lang="pl-PL" sz="1700" dirty="0" smtClean="0">
                <a:latin typeface="+mn-lt"/>
              </a:rPr>
              <a:t>liczba osób o niskich kwalifikacjach, objętych wsparciem w projekcie na poziomie co najmniej 71.                                       </a:t>
            </a:r>
          </a:p>
          <a:p>
            <a:endParaRPr lang="pl-PL" sz="1700" b="1" dirty="0" smtClean="0">
              <a:latin typeface="+mn-lt"/>
            </a:endParaRPr>
          </a:p>
          <a:p>
            <a:r>
              <a:rPr lang="pl-PL" sz="1700" b="1" dirty="0" smtClean="0">
                <a:latin typeface="+mn-lt"/>
              </a:rPr>
              <a:t>dla ZIT Wrocławskiego Obszaru Funkcjonalnego:</a:t>
            </a:r>
          </a:p>
          <a:p>
            <a:pPr lvl="0">
              <a:buFont typeface="Arial" pitchFamily="34" charset="0"/>
              <a:buChar char="•"/>
            </a:pPr>
            <a:r>
              <a:rPr lang="pl-PL" sz="1700" dirty="0" smtClean="0">
                <a:latin typeface="+mn-lt"/>
              </a:rPr>
              <a:t>liczba osób w wieku 25 lat i więcej, objętych wsparciem w projekcie na poziomie co najmniej 325,</a:t>
            </a:r>
          </a:p>
          <a:p>
            <a:pPr lvl="0">
              <a:buFont typeface="Arial" pitchFamily="34" charset="0"/>
              <a:buChar char="•"/>
            </a:pPr>
            <a:r>
              <a:rPr lang="pl-PL" sz="1700" dirty="0" smtClean="0">
                <a:latin typeface="+mn-lt"/>
              </a:rPr>
              <a:t>liczba osób w wieku 50 lat i więcej, objętych wsparciem w projekcie na poziomie co najmniej 244, </a:t>
            </a:r>
          </a:p>
          <a:p>
            <a:pPr lvl="0">
              <a:buFont typeface="Arial" pitchFamily="34" charset="0"/>
              <a:buChar char="•"/>
            </a:pPr>
            <a:r>
              <a:rPr lang="pl-PL" sz="1700" dirty="0" smtClean="0">
                <a:latin typeface="+mn-lt"/>
              </a:rPr>
              <a:t>liczba osób o niskich kwalifikacjach, objętych wsparciem w projekcie na poziomie co najmniej244,</a:t>
            </a:r>
          </a:p>
          <a:p>
            <a:endParaRPr lang="pl-PL" sz="1700" b="1" dirty="0" smtClean="0">
              <a:latin typeface="+mn-lt"/>
            </a:endParaRPr>
          </a:p>
          <a:p>
            <a:r>
              <a:rPr lang="pl-PL" sz="1700" b="1" dirty="0" smtClean="0">
                <a:latin typeface="+mn-lt"/>
              </a:rPr>
              <a:t>dla ZIT Aglomeracji Jeleniogórskiej:</a:t>
            </a:r>
          </a:p>
          <a:p>
            <a:pPr lvl="0">
              <a:buFont typeface="Arial" pitchFamily="34" charset="0"/>
              <a:buChar char="•"/>
            </a:pPr>
            <a:r>
              <a:rPr lang="pl-PL" sz="1700" dirty="0" smtClean="0">
                <a:latin typeface="+mn-lt"/>
              </a:rPr>
              <a:t>liczba osób w wieku 25 lat i więcej, objętych wsparciem w projekcie na poziomie co najmniej 73,</a:t>
            </a:r>
          </a:p>
          <a:p>
            <a:pPr lvl="0">
              <a:buFont typeface="Arial" pitchFamily="34" charset="0"/>
              <a:buChar char="•"/>
            </a:pPr>
            <a:r>
              <a:rPr lang="pl-PL" sz="1700" dirty="0" smtClean="0">
                <a:latin typeface="+mn-lt"/>
              </a:rPr>
              <a:t>liczba osób w wieku 50 lat i więcej, objętych wsparciem w projekcie na poziomie co najmniej 55, </a:t>
            </a:r>
          </a:p>
          <a:p>
            <a:pPr lvl="0">
              <a:buFont typeface="Arial" pitchFamily="34" charset="0"/>
              <a:buChar char="•"/>
            </a:pPr>
            <a:r>
              <a:rPr lang="pl-PL" sz="1700" dirty="0" smtClean="0">
                <a:latin typeface="+mn-lt"/>
              </a:rPr>
              <a:t>liczba osób o niskich kwalifikacjach, objętych wsparciem w projekcie na poziomie co najmniej 55.</a:t>
            </a:r>
          </a:p>
          <a:p>
            <a:endParaRPr lang="pl-PL" sz="1700" b="1" dirty="0" smtClean="0">
              <a:latin typeface="+mn-lt"/>
            </a:endParaRPr>
          </a:p>
          <a:p>
            <a:r>
              <a:rPr lang="pl-PL" sz="1700" b="1" dirty="0" smtClean="0">
                <a:latin typeface="+mn-lt"/>
              </a:rPr>
              <a:t>dla  ZIT Aglomeracji Wałbrzyskiej:</a:t>
            </a:r>
          </a:p>
          <a:p>
            <a:pPr lvl="0">
              <a:buFont typeface="Arial" pitchFamily="34" charset="0"/>
              <a:buChar char="•"/>
            </a:pPr>
            <a:r>
              <a:rPr lang="pl-PL" sz="1700" dirty="0" smtClean="0">
                <a:latin typeface="+mn-lt"/>
              </a:rPr>
              <a:t>liczba osób w wieku 25 lat i więcej, objętych wsparciem w projekcie na poziomie co najmniej 147,</a:t>
            </a:r>
          </a:p>
          <a:p>
            <a:pPr lvl="0">
              <a:buFont typeface="Arial" pitchFamily="34" charset="0"/>
              <a:buChar char="•"/>
            </a:pPr>
            <a:r>
              <a:rPr lang="pl-PL" sz="1700" dirty="0" smtClean="0">
                <a:latin typeface="+mn-lt"/>
              </a:rPr>
              <a:t>liczba osób w wieku 50 lat i więcej, objętych wsparciem w projekcie na poziomie co najmniej 110, </a:t>
            </a:r>
          </a:p>
          <a:p>
            <a:pPr lvl="0">
              <a:buFont typeface="Arial" pitchFamily="34" charset="0"/>
              <a:buChar char="•"/>
            </a:pPr>
            <a:r>
              <a:rPr lang="pl-PL" sz="1700" dirty="0" smtClean="0">
                <a:latin typeface="+mn-lt"/>
              </a:rPr>
              <a:t>liczba osób o niskich kwalifikacjach, objętych wsparciem w projekcie na poziomie co najmniej 110.</a:t>
            </a:r>
          </a:p>
          <a:p>
            <a:endParaRPr lang="pl-PL" sz="1700" dirty="0" smtClean="0">
              <a:latin typeface="+mn-lt"/>
            </a:endParaRPr>
          </a:p>
          <a:p>
            <a:r>
              <a:rPr lang="pl-PL" sz="1700" dirty="0" smtClean="0">
                <a:latin typeface="+mn-lt"/>
              </a:rPr>
              <a:t>Kryterium ma na celu zapewnienie odpowiedniej efektywności wsparcia dla poszczególnych obszarów, co przyczyni się do realizacji celów określonych w RPO WD 2014-2020. Kryterium zostanie zweryfikowane na podstawie zapisów wniosku o dofinansowanie projektu.</a:t>
            </a:r>
          </a:p>
          <a:p>
            <a:pPr algn="just"/>
            <a:endParaRPr lang="pl-PL" sz="1700" dirty="0" smtClean="0">
              <a:latin typeface="+mn-lt"/>
            </a:endParaRPr>
          </a:p>
          <a:p>
            <a:pPr algn="just"/>
            <a:r>
              <a:rPr lang="pl-PL" sz="1700" dirty="0" smtClean="0">
                <a:latin typeface="+mn-lt"/>
              </a:rPr>
              <a:t>Tak/Nie (odrzucenie wniosku)</a:t>
            </a:r>
            <a:endParaRPr lang="pl-PL" sz="1700" b="1" dirty="0" smtClean="0">
              <a:latin typeface="+mn-lt"/>
            </a:endParaRPr>
          </a:p>
          <a:p>
            <a:pPr lvl="0"/>
            <a:endParaRPr lang="pl-PL" sz="800" dirty="0" smtClean="0"/>
          </a:p>
          <a:p>
            <a:pPr marL="285750" indent="-285750" algn="just">
              <a:buFontTx/>
              <a:buChar char="-"/>
            </a:pPr>
            <a:endParaRPr lang="pl-PL" sz="800" b="1" dirty="0" smtClean="0"/>
          </a:p>
          <a:p>
            <a:endParaRPr lang="pl-PL" sz="800" b="1" dirty="0" smtClean="0"/>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40000" lnSpcReduction="20000"/>
          </a:bodyPr>
          <a:lstStyle/>
          <a:p>
            <a:pPr algn="just"/>
            <a:endParaRPr lang="pl-PL" sz="4400" b="1" dirty="0">
              <a:latin typeface="+mn-lt"/>
              <a:cs typeface="Arial" pitchFamily="34" charset="0"/>
            </a:endParaRPr>
          </a:p>
          <a:p>
            <a:pPr marL="342900" indent="-342900" algn="just"/>
            <a:endParaRPr lang="pl-PL" sz="4400" b="1" dirty="0" smtClean="0">
              <a:latin typeface="+mn-lt"/>
            </a:endParaRPr>
          </a:p>
          <a:p>
            <a:pPr marL="342900" indent="-342900" algn="just"/>
            <a:r>
              <a:rPr lang="pl-PL" sz="4400" b="1" dirty="0" smtClean="0">
                <a:latin typeface="+mn-lt"/>
              </a:rPr>
              <a:t>8. </a:t>
            </a:r>
            <a:r>
              <a:rPr lang="pl-PL" sz="4400" b="1" dirty="0">
                <a:latin typeface="+mn-lt"/>
              </a:rPr>
              <a:t>Kryterium </a:t>
            </a:r>
            <a:r>
              <a:rPr lang="pl-PL" sz="4400" b="1" dirty="0" smtClean="0">
                <a:latin typeface="+mn-lt"/>
              </a:rPr>
              <a:t>wskaźników rezultatu</a:t>
            </a:r>
            <a:endParaRPr lang="pl-PL" sz="4400" b="1" dirty="0">
              <a:latin typeface="+mn-lt"/>
            </a:endParaRPr>
          </a:p>
          <a:p>
            <a:pPr algn="just"/>
            <a:endParaRPr lang="pl-PL" sz="4400" b="1" dirty="0">
              <a:latin typeface="+mn-lt"/>
            </a:endParaRPr>
          </a:p>
          <a:p>
            <a:r>
              <a:rPr lang="pl-PL" sz="4400" dirty="0" smtClean="0">
                <a:latin typeface="+mn-lt"/>
              </a:rPr>
              <a:t>Czy Wnioskodawca w ramach projektu zaplanował osiągnięcie </a:t>
            </a:r>
            <a:r>
              <a:rPr lang="pl-PL" sz="4400" b="1" dirty="0" smtClean="0">
                <a:latin typeface="+mn-lt"/>
              </a:rPr>
              <a:t>wskaźników, co najmniej</a:t>
            </a:r>
            <a:r>
              <a:rPr lang="pl-PL" sz="4400" dirty="0" smtClean="0">
                <a:latin typeface="+mn-lt"/>
              </a:rPr>
              <a:t>:</a:t>
            </a:r>
          </a:p>
          <a:p>
            <a:pPr lvl="1">
              <a:buFont typeface="Arial" pitchFamily="34" charset="0"/>
              <a:buChar char="•"/>
            </a:pPr>
            <a:r>
              <a:rPr lang="pl-PL" sz="4400" dirty="0" smtClean="0">
                <a:latin typeface="+mn-lt"/>
              </a:rPr>
              <a:t>45% osób wieku 50 lat i więcej uzyska kwalifikacje lub kompetencje po opuszczeniu programu,</a:t>
            </a:r>
          </a:p>
          <a:p>
            <a:pPr lvl="1">
              <a:buFont typeface="Arial" pitchFamily="34" charset="0"/>
              <a:buChar char="•"/>
            </a:pPr>
            <a:r>
              <a:rPr lang="pl-PL" sz="4400" dirty="0" smtClean="0">
                <a:latin typeface="+mn-lt"/>
              </a:rPr>
              <a:t>40% osób o niskich kwalifikacjach uzyska kwalifikacje lub kompetencje po opuszczeniu programu,</a:t>
            </a:r>
          </a:p>
          <a:p>
            <a:pPr lvl="1">
              <a:buFont typeface="Arial" pitchFamily="34" charset="0"/>
              <a:buChar char="•"/>
            </a:pPr>
            <a:r>
              <a:rPr lang="pl-PL" sz="4400" dirty="0" smtClean="0">
                <a:latin typeface="+mn-lt"/>
              </a:rPr>
              <a:t>41% osób w wieku 25 lat i więcej uzyska kwalifikacje lub kompetencje po opuszczeniu programu. </a:t>
            </a:r>
          </a:p>
          <a:p>
            <a:r>
              <a:rPr lang="pl-PL" sz="4400" dirty="0" smtClean="0">
                <a:latin typeface="+mn-lt"/>
              </a:rPr>
              <a:t> </a:t>
            </a:r>
          </a:p>
          <a:p>
            <a:pPr algn="just"/>
            <a:r>
              <a:rPr lang="pl-PL" sz="4400" dirty="0" smtClean="0">
                <a:latin typeface="+mn-lt"/>
              </a:rPr>
              <a:t>Kryterium ma na celu zapewnienie wysokiej efektywności realizowanych projektów. Uzyskanie konkretnych kwalifikacji w zakresie języków obcych lub TIK przez uczestników projektu da im szansę na rozwój społeczny i ekonomiczny. Kryterium zostanie zweryfikowane na podstawie zapisów wniosku o dofinansowanie projektu.</a:t>
            </a:r>
          </a:p>
          <a:p>
            <a:pPr algn="just"/>
            <a:endParaRPr lang="pl-PL" sz="4400" dirty="0" smtClean="0">
              <a:latin typeface="+mn-lt"/>
            </a:endParaRPr>
          </a:p>
          <a:p>
            <a:pPr algn="just"/>
            <a:r>
              <a:rPr lang="pl-PL" sz="4400" dirty="0" smtClean="0">
                <a:latin typeface="+mn-lt"/>
              </a:rPr>
              <a:t>Tak/Nie (odrzucenie wniosku)</a:t>
            </a:r>
            <a:endParaRPr lang="pl-PL" sz="4400" b="1" dirty="0" smtClean="0">
              <a:latin typeface="+mn-lt"/>
            </a:endParaRPr>
          </a:p>
          <a:p>
            <a:pPr algn="just"/>
            <a:endParaRPr lang="pl-PL" sz="4400" dirty="0" smtClean="0">
              <a:latin typeface="+mn-lt"/>
            </a:endParaRPr>
          </a:p>
          <a:p>
            <a:endParaRPr lang="pl-PL" sz="4400"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a:t>
            </a:r>
            <a:r>
              <a:rPr lang="pl-PL" altLang="pl-PL" sz="1800" b="1" dirty="0" smtClean="0">
                <a:latin typeface="+mn-lt"/>
                <a:cs typeface="Arial" pitchFamily="34" charset="0"/>
              </a:rPr>
              <a:t>11 </a:t>
            </a:r>
            <a:r>
              <a:rPr lang="pl-PL" altLang="pl-PL" sz="1800" b="1" dirty="0">
                <a:latin typeface="+mn-lt"/>
                <a:cs typeface="Arial" pitchFamily="34" charset="0"/>
              </a:rPr>
              <a:t>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a:t>
            </a:r>
            <a:r>
              <a:rPr lang="pl-PL" altLang="pl-PL" sz="1800" b="1" dirty="0" err="1">
                <a:latin typeface="+mn-lt"/>
                <a:cs typeface="Arial" pitchFamily="34" charset="0"/>
              </a:rPr>
              <a:t>Nie</a:t>
            </a:r>
            <a:r>
              <a:rPr lang="pl-PL" altLang="pl-PL" sz="1800" b="1" dirty="0">
                <a:latin typeface="+mn-lt"/>
                <a:cs typeface="Arial" pitchFamily="34" charset="0"/>
              </a:rPr>
              <a:t>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graphicFrame>
        <p:nvGraphicFramePr>
          <p:cNvPr id="6" name="Diagram 5"/>
          <p:cNvGraphicFramePr/>
          <p:nvPr>
            <p:extLst>
              <p:ext uri="{D42A27DB-BD31-4B8C-83A1-F6EECF244321}">
                <p14:modId xmlns="" xmlns:p14="http://schemas.microsoft.com/office/powerpoint/2010/main"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017113074"/>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a:t>
            </a:r>
            <a:r>
              <a:rPr lang="pl-PL" sz="2000" dirty="0" smtClean="0">
                <a:latin typeface="+mn-lt"/>
                <a:cs typeface="Arial" pitchFamily="34" charset="0"/>
              </a:rPr>
              <a:t/>
            </a:r>
            <a:br>
              <a:rPr lang="pl-PL" sz="2000" dirty="0" smtClean="0">
                <a:latin typeface="+mn-lt"/>
                <a:cs typeface="Arial" pitchFamily="34" charset="0"/>
              </a:rPr>
            </a:br>
            <a:r>
              <a:rPr lang="pl-PL" sz="2000" dirty="0" smtClean="0">
                <a:latin typeface="+mn-lt"/>
                <a:cs typeface="Arial" pitchFamily="34" charset="0"/>
              </a:rPr>
              <a:t>Regionalnym </a:t>
            </a:r>
            <a:r>
              <a:rPr lang="pl-PL" sz="2000" dirty="0">
                <a:latin typeface="+mn-lt"/>
                <a:cs typeface="Arial" pitchFamily="34" charset="0"/>
              </a:rPr>
              <a:t>Programem Operacyjnym Województwa Dolnośląskiego 2014 -2020 </a:t>
            </a:r>
            <a:r>
              <a:rPr lang="pl-PL" sz="2000" dirty="0" smtClean="0">
                <a:latin typeface="+mn-lt"/>
                <a:cs typeface="Arial" pitchFamily="34" charset="0"/>
              </a:rPr>
              <a:t>(</a:t>
            </a:r>
            <a:r>
              <a:rPr lang="pl-PL" sz="2000" dirty="0">
                <a:latin typeface="+mn-lt"/>
                <a:cs typeface="Arial" pitchFamily="34" charset="0"/>
              </a:rPr>
              <a:t>IZ RPO WD) </a:t>
            </a:r>
            <a:endParaRPr lang="pl-PL" sz="2000" dirty="0">
              <a:latin typeface="+mn-lt"/>
            </a:endParaRPr>
          </a:p>
          <a:p>
            <a:pPr marL="285750" indent="-285750" algn="just"/>
            <a:endParaRPr lang="pl-PL" sz="2000" dirty="0">
              <a:latin typeface="+mn-lt"/>
            </a:endParaRPr>
          </a:p>
          <a:p>
            <a:pPr algn="ctr"/>
            <a:r>
              <a:rPr lang="pl-PL" sz="2000" dirty="0">
                <a:latin typeface="+mn-lt"/>
              </a:rPr>
              <a:t>Funkcję Instytucji Zarządzającej </a:t>
            </a:r>
          </a:p>
          <a:p>
            <a:pPr algn="ctr"/>
            <a:r>
              <a:rPr lang="pl-PL" sz="2000" dirty="0">
                <a:latin typeface="+mn-lt"/>
              </a:rPr>
              <a:t>pełni </a:t>
            </a:r>
          </a:p>
          <a:p>
            <a:pPr algn="ctr"/>
            <a:r>
              <a:rPr lang="pl-PL" sz="2000" dirty="0">
                <a:latin typeface="+mn-lt"/>
              </a:rPr>
              <a:t>Zarząd Województwa Dolnośląskiego</a:t>
            </a:r>
          </a:p>
          <a:p>
            <a:pPr marL="285750" indent="-285750" algn="just">
              <a:buFont typeface="Arial" panose="020B0604020202020204" pitchFamily="34" charset="0"/>
              <a:buChar char="•"/>
            </a:pPr>
            <a:endParaRPr lang="pl-PL" sz="2000" dirty="0">
              <a:latin typeface="+mn-lt"/>
            </a:endParaRPr>
          </a:p>
          <a:p>
            <a:pPr marL="285750" indent="-285750" algn="ctr"/>
            <a:r>
              <a:rPr lang="pl-PL" sz="2000" dirty="0">
                <a:latin typeface="+mn-lt"/>
              </a:rPr>
              <a:t>Instytucja Zarządzająca </a:t>
            </a:r>
            <a:endParaRPr lang="pl-PL" sz="2000" dirty="0" smtClean="0">
              <a:latin typeface="+mn-lt"/>
            </a:endParaRPr>
          </a:p>
          <a:p>
            <a:pPr marL="285750" indent="-285750" algn="ctr"/>
            <a:r>
              <a:rPr lang="pl-PL" sz="2000" dirty="0" smtClean="0">
                <a:latin typeface="+mn-lt"/>
              </a:rPr>
              <a:t>pełni </a:t>
            </a:r>
            <a:r>
              <a:rPr lang="pl-PL" sz="2000" dirty="0">
                <a:latin typeface="+mn-lt"/>
              </a:rPr>
              <a:t>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a:t>
            </a:r>
            <a:r>
              <a:rPr lang="pl-PL" sz="2000" dirty="0" smtClean="0">
                <a:latin typeface="+mn-lt"/>
              </a:rPr>
              <a:t/>
            </a:r>
            <a:br>
              <a:rPr lang="pl-PL" sz="2000" dirty="0" smtClean="0">
                <a:latin typeface="+mn-lt"/>
              </a:rPr>
            </a:br>
            <a:r>
              <a:rPr lang="pl-PL" sz="2000" dirty="0" smtClean="0">
                <a:latin typeface="+mn-lt"/>
              </a:rPr>
              <a:t>z </a:t>
            </a:r>
            <a:r>
              <a:rPr lang="pl-PL" sz="2000" dirty="0">
                <a:latin typeface="+mn-lt"/>
              </a:rPr>
              <a:t>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3059832" y="1268760"/>
            <a:ext cx="2660472" cy="523220"/>
          </a:xfrm>
          <a:prstGeom prst="rect">
            <a:avLst/>
          </a:prstGeom>
        </p:spPr>
        <p:txBody>
          <a:bodyPr wrap="none">
            <a:spAutoFit/>
          </a:bodyPr>
          <a:lstStyle/>
          <a:p>
            <a:pPr algn="ctr" eaLnBrk="1" hangingPunct="1"/>
            <a:r>
              <a:rPr lang="pl-PL" altLang="pl-PL" sz="2800" b="1" dirty="0" smtClean="0">
                <a:latin typeface="+mn-lt"/>
                <a:cs typeface="Arial" pitchFamily="34" charset="0"/>
              </a:rPr>
              <a:t>Konkurs </a:t>
            </a:r>
            <a:r>
              <a:rPr lang="pl-PL" altLang="pl-PL" sz="2800" b="1" dirty="0">
                <a:latin typeface="+mn-lt"/>
                <a:cs typeface="Arial" pitchFamily="34" charset="0"/>
              </a:rPr>
              <a:t>ogłasza:</a:t>
            </a:r>
          </a:p>
        </p:txBody>
      </p:sp>
    </p:spTree>
    <p:extLst>
      <p:ext uri="{BB962C8B-B14F-4D97-AF65-F5344CB8AC3E}">
        <p14:creationId xmlns="" xmlns:p14="http://schemas.microsoft.com/office/powerpoint/2010/main" val="322078960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a:t>
            </a:r>
            <a:r>
              <a:rPr lang="pl-PL" altLang="pl-PL" sz="2000" b="1" dirty="0" smtClean="0">
                <a:latin typeface="+mn-lt"/>
                <a:cs typeface="Arial" pitchFamily="34" charset="0"/>
              </a:rPr>
              <a:t>17 </a:t>
            </a:r>
            <a:r>
              <a:rPr lang="pl-PL" altLang="pl-PL" sz="2000" b="1" dirty="0">
                <a:latin typeface="+mn-lt"/>
                <a:cs typeface="Arial" pitchFamily="34" charset="0"/>
              </a:rPr>
              <a:t>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smtClean="0">
                <a:cs typeface="Arial" pitchFamily="34" charset="0"/>
              </a:rPr>
              <a:t>punktowane z możliwością warunkowej oceny i skierowania do negocjacji</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 xmlns:p14="http://schemas.microsoft.com/office/powerpoint/2010/main" val="309725208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9757868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 xmlns:p14="http://schemas.microsoft.com/office/powerpoint/2010/main"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78386336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 xmlns:p14="http://schemas.microsoft.com/office/powerpoint/2010/main"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77158980"/>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 xmlns:p14="http://schemas.microsoft.com/office/powerpoint/2010/main"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80873211"/>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 xmlns:p14="http://schemas.microsoft.com/office/powerpoint/2010/main"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4563914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7632848" cy="4464496"/>
          </a:xfrm>
          <a:prstGeom prst="rect">
            <a:avLst/>
          </a:prstGeom>
          <a:noFill/>
        </p:spPr>
        <p:txBody>
          <a:bodyPr wrap="square" rtlCol="0">
            <a:normAutofit fontScale="25000" lnSpcReduction="20000"/>
          </a:bodyPr>
          <a:lstStyle/>
          <a:p>
            <a:pPr lvl="1"/>
            <a:endParaRPr lang="pl-PL" sz="1600" b="1" i="1" u="sng" dirty="0"/>
          </a:p>
          <a:p>
            <a:pPr lvl="1" algn="ctr"/>
            <a:endParaRPr lang="pl-PL" sz="6400" b="1" dirty="0" smtClean="0">
              <a:latin typeface="+mn-lt"/>
            </a:endParaRPr>
          </a:p>
          <a:p>
            <a:pPr lvl="1" algn="ctr"/>
            <a:r>
              <a:rPr lang="pl-PL" sz="6400" b="1" dirty="0" smtClean="0">
                <a:latin typeface="+mn-lt"/>
              </a:rPr>
              <a:t>RPDS.10.03.00-IZ.00-02-251/17</a:t>
            </a:r>
          </a:p>
          <a:p>
            <a:pPr lvl="1" algn="ctr"/>
            <a:endParaRPr lang="pl-PL" sz="6400" b="1" dirty="0" smtClean="0">
              <a:latin typeface="+mn-lt"/>
            </a:endParaRPr>
          </a:p>
          <a:p>
            <a:pPr lvl="1" algn="ctr"/>
            <a:r>
              <a:rPr lang="pl-PL" sz="6400" b="1" dirty="0" smtClean="0">
                <a:latin typeface="+mn-lt"/>
              </a:rPr>
              <a:t>cel Działania 10.3: zwiększenie kompetencji osób dorosłych, </a:t>
            </a:r>
            <a:br>
              <a:rPr lang="pl-PL" sz="6400" b="1" dirty="0" smtClean="0">
                <a:latin typeface="+mn-lt"/>
              </a:rPr>
            </a:br>
            <a:r>
              <a:rPr lang="pl-PL" sz="6400" b="1" dirty="0" smtClean="0">
                <a:latin typeface="+mn-lt"/>
              </a:rPr>
              <a:t>w szczególności osób pozostających w niekorzystnej sytuacji </a:t>
            </a:r>
            <a:br>
              <a:rPr lang="pl-PL" sz="6400" b="1" dirty="0" smtClean="0">
                <a:latin typeface="+mn-lt"/>
              </a:rPr>
            </a:br>
            <a:r>
              <a:rPr lang="pl-PL" sz="6400" b="1" dirty="0" smtClean="0">
                <a:latin typeface="+mn-lt"/>
              </a:rPr>
              <a:t>na rynku pracy, w zakresie ICT i języków obcych </a:t>
            </a:r>
            <a:endParaRPr lang="pl-PL" sz="6400" b="1" dirty="0">
              <a:latin typeface="+mn-lt"/>
            </a:endParaRPr>
          </a:p>
          <a:p>
            <a:pPr lvl="1" algn="ctr"/>
            <a:endParaRPr lang="pl-PL" sz="6400" b="1" dirty="0">
              <a:latin typeface="+mn-lt"/>
            </a:endParaRPr>
          </a:p>
          <a:p>
            <a:pPr lvl="1" algn="ctr"/>
            <a:r>
              <a:rPr lang="pl-PL" sz="6400" b="1" u="sng" dirty="0">
                <a:latin typeface="+mn-lt"/>
              </a:rPr>
              <a:t>Konkurs </a:t>
            </a:r>
            <a:r>
              <a:rPr lang="pl-PL" sz="6400" b="1" u="sng" dirty="0" smtClean="0">
                <a:latin typeface="+mn-lt"/>
              </a:rPr>
              <a:t>jest skierowany do 8 subregionów:</a:t>
            </a:r>
            <a:endParaRPr lang="pl-PL" sz="6400" b="1" u="sng" dirty="0">
              <a:latin typeface="+mn-lt"/>
            </a:endParaRPr>
          </a:p>
          <a:p>
            <a:pPr lvl="1" algn="ctr">
              <a:buFont typeface="Wingdings" pitchFamily="2" charset="2"/>
              <a:buChar char="§"/>
            </a:pPr>
            <a:r>
              <a:rPr lang="pl-PL" sz="6400" b="1" dirty="0" smtClean="0">
                <a:latin typeface="+mn-lt"/>
              </a:rPr>
              <a:t>Legnicko-Głogowski Obszar Interwencji</a:t>
            </a:r>
          </a:p>
          <a:p>
            <a:pPr lvl="1" algn="ctr">
              <a:buFont typeface="Wingdings" pitchFamily="2" charset="2"/>
              <a:buChar char="§"/>
            </a:pPr>
            <a:r>
              <a:rPr lang="pl-PL" sz="6400" b="1" dirty="0" smtClean="0">
                <a:latin typeface="+mn-lt"/>
              </a:rPr>
              <a:t>Obszar Interwencji Doliny Baryczy</a:t>
            </a:r>
          </a:p>
          <a:p>
            <a:pPr lvl="1" algn="ctr">
              <a:buFont typeface="Wingdings" pitchFamily="2" charset="2"/>
              <a:buChar char="§"/>
            </a:pPr>
            <a:r>
              <a:rPr lang="pl-PL" sz="6400" b="1" dirty="0" smtClean="0">
                <a:latin typeface="+mn-lt"/>
              </a:rPr>
              <a:t>Obszar Interwencji Równiny Wrocławskiej</a:t>
            </a:r>
          </a:p>
          <a:p>
            <a:pPr lvl="1" algn="ctr">
              <a:buFont typeface="Wingdings" pitchFamily="2" charset="2"/>
              <a:buChar char="§"/>
            </a:pPr>
            <a:r>
              <a:rPr lang="pl-PL" sz="6400" b="1" dirty="0" smtClean="0">
                <a:latin typeface="+mn-lt"/>
              </a:rPr>
              <a:t>Obszar Ziemi </a:t>
            </a:r>
            <a:r>
              <a:rPr lang="pl-PL" sz="6400" b="1" dirty="0" err="1" smtClean="0">
                <a:latin typeface="+mn-lt"/>
              </a:rPr>
              <a:t>Dzierżoniowsko-Kłodzko-Ząbkowickiej</a:t>
            </a:r>
            <a:endParaRPr lang="pl-PL" sz="6400" b="1" dirty="0" smtClean="0">
              <a:latin typeface="+mn-lt"/>
            </a:endParaRPr>
          </a:p>
          <a:p>
            <a:pPr lvl="1" algn="ctr">
              <a:buFont typeface="Wingdings" pitchFamily="2" charset="2"/>
              <a:buChar char="§"/>
            </a:pPr>
            <a:r>
              <a:rPr lang="pl-PL" sz="6400" b="1" dirty="0" smtClean="0">
                <a:latin typeface="+mn-lt"/>
              </a:rPr>
              <a:t>Zachodni Obszar Interwencji</a:t>
            </a:r>
          </a:p>
          <a:p>
            <a:pPr lvl="1" algn="ctr">
              <a:buFont typeface="Wingdings" pitchFamily="2" charset="2"/>
              <a:buChar char="§"/>
            </a:pPr>
            <a:r>
              <a:rPr lang="pl-PL" sz="6400" b="1" dirty="0" smtClean="0">
                <a:latin typeface="+mn-lt"/>
              </a:rPr>
              <a:t>ZIT Wrocławski Obszar Funkcjonalny</a:t>
            </a:r>
          </a:p>
          <a:p>
            <a:pPr lvl="1" algn="ctr">
              <a:buFont typeface="Wingdings" pitchFamily="2" charset="2"/>
              <a:buChar char="§"/>
            </a:pPr>
            <a:r>
              <a:rPr lang="pl-PL" sz="6400" b="1" dirty="0" smtClean="0">
                <a:latin typeface="+mn-lt"/>
              </a:rPr>
              <a:t>ZIT Aglomeracja Jeleniogórska</a:t>
            </a:r>
          </a:p>
          <a:p>
            <a:pPr lvl="1" algn="ctr">
              <a:buFont typeface="Wingdings" pitchFamily="2" charset="2"/>
              <a:buChar char="§"/>
            </a:pPr>
            <a:r>
              <a:rPr lang="pl-PL" sz="6400" b="1" dirty="0" smtClean="0">
                <a:latin typeface="+mn-lt"/>
              </a:rPr>
              <a:t>ZIT Aglomeracja Wałbrzyska</a:t>
            </a:r>
          </a:p>
          <a:p>
            <a:pPr lvl="1" algn="ctr">
              <a:buFont typeface="Wingdings" pitchFamily="2" charset="2"/>
              <a:buChar char="§"/>
            </a:pPr>
            <a:endParaRPr lang="pl-PL" sz="6400" b="1" dirty="0" smtClean="0">
              <a:latin typeface="+mn-lt"/>
            </a:endParaRPr>
          </a:p>
          <a:p>
            <a:pPr lvl="1" algn="ctr">
              <a:buFont typeface="Wingdings" pitchFamily="2" charset="2"/>
              <a:buChar char="§"/>
            </a:pPr>
            <a:r>
              <a:rPr lang="pl-PL" sz="6400" b="1" dirty="0" smtClean="0">
                <a:latin typeface="+mn-lt"/>
              </a:rPr>
              <a:t>Projekt musi być skierowany do jednego z ww. subregionów</a:t>
            </a:r>
          </a:p>
          <a:p>
            <a:pPr lvl="1" algn="ctr">
              <a:buFont typeface="Wingdings" pitchFamily="2" charset="2"/>
              <a:buChar char="§"/>
            </a:pPr>
            <a:r>
              <a:rPr lang="pl-PL" sz="6400" b="1" dirty="0" smtClean="0">
                <a:latin typeface="+mn-lt"/>
              </a:rPr>
              <a:t>Projekt musi obejmować cały subregion, nie może obejmować wybranych gmin subregionu</a:t>
            </a:r>
          </a:p>
          <a:p>
            <a:pPr lvl="1" algn="ctr">
              <a:buFont typeface="Wingdings" pitchFamily="2" charset="2"/>
              <a:buChar char="§"/>
            </a:pPr>
            <a:r>
              <a:rPr lang="pl-PL" sz="6400" b="1" dirty="0" smtClean="0">
                <a:latin typeface="+mn-lt"/>
              </a:rPr>
              <a:t>Zostanie wybranych 8 projektów: 1 projekt = 1 subregion</a:t>
            </a:r>
          </a:p>
          <a:p>
            <a:pPr lvl="1" algn="ctr"/>
            <a:endParaRPr lang="pl-PL" sz="6400" b="1" dirty="0">
              <a:latin typeface="+mn-lt"/>
            </a:endParaRPr>
          </a:p>
          <a:p>
            <a:pPr lvl="1" algn="ctr"/>
            <a:r>
              <a:rPr lang="pl-PL" sz="6400" b="1" dirty="0">
                <a:latin typeface="+mn-lt"/>
              </a:rPr>
              <a:t>Gminy wchodzące w skład </a:t>
            </a:r>
            <a:r>
              <a:rPr lang="pl-PL" sz="6400" b="1" dirty="0" smtClean="0">
                <a:latin typeface="+mn-lt"/>
              </a:rPr>
              <a:t>subregionów </a:t>
            </a:r>
            <a:r>
              <a:rPr lang="pl-PL" sz="6400" b="1" dirty="0">
                <a:latin typeface="+mn-lt"/>
              </a:rPr>
              <a:t>– </a:t>
            </a:r>
            <a:r>
              <a:rPr lang="pl-PL" sz="6400" b="1" dirty="0" smtClean="0">
                <a:latin typeface="+mn-lt"/>
              </a:rPr>
              <a:t>Załącznik nr 4 str</a:t>
            </a:r>
            <a:r>
              <a:rPr lang="pl-PL" sz="6400" b="1" dirty="0">
                <a:latin typeface="+mn-lt"/>
              </a:rPr>
              <a:t>. </a:t>
            </a:r>
            <a:r>
              <a:rPr lang="pl-PL" sz="6400" b="1" dirty="0" smtClean="0">
                <a:latin typeface="+mn-lt"/>
              </a:rPr>
              <a:t>3-4</a:t>
            </a:r>
            <a:endParaRPr lang="pl-PL" sz="64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 xmlns:p14="http://schemas.microsoft.com/office/powerpoint/2010/main" val="303306448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a:t>
            </a:r>
            <a:r>
              <a:rPr lang="pl-PL" altLang="pl-PL" sz="2000" b="1" dirty="0" smtClean="0">
                <a:latin typeface="+mn-lt"/>
                <a:cs typeface="Arial" pitchFamily="34" charset="0"/>
              </a:rPr>
              <a:t>9</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647317548"/>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 xmlns:p14="http://schemas.microsoft.com/office/powerpoint/2010/main"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25480119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a:t>
            </a:r>
            <a:r>
              <a:rPr lang="pl-PL" altLang="pl-PL" sz="2800" b="1" dirty="0" smtClean="0">
                <a:cs typeface="Arial" pitchFamily="34" charset="0"/>
              </a:rPr>
              <a:t>premiujące </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 xmlns:p14="http://schemas.microsoft.com/office/powerpoint/2010/main"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25480119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10.3</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smtClean="0">
                <a:solidFill>
                  <a:schemeClr val="tx1"/>
                </a:solidFill>
                <a:cs typeface="Arial" pitchFamily="34" charset="0"/>
              </a:rPr>
              <a:t>Wskaźniki </a:t>
            </a:r>
            <a:r>
              <a:rPr lang="pl-PL" b="1" dirty="0">
                <a:solidFill>
                  <a:schemeClr val="tx1"/>
                </a:solidFill>
                <a:cs typeface="Arial" pitchFamily="34" charset="0"/>
              </a:rPr>
              <a:t>horyzontalne </a:t>
            </a:r>
          </a:p>
          <a:p>
            <a:pPr algn="just"/>
            <a:r>
              <a:rPr lang="pl-PL" dirty="0">
                <a:solidFill>
                  <a:schemeClr val="tx1"/>
                </a:solidFill>
                <a:cs typeface="Arial" pitchFamily="34" charset="0"/>
              </a:rPr>
              <a:t>– określone w tzw. liście WLWK (Wspólne Lista Wskaźników Kluczowych), wybierane z listy rozwijanej, obligatoryjne </a:t>
            </a:r>
            <a:endParaRPr lang="pl-PL" dirty="0" smtClean="0">
              <a:solidFill>
                <a:schemeClr val="tx1"/>
              </a:solidFill>
              <a:cs typeface="Arial" pitchFamily="34" charset="0"/>
            </a:endParaRPr>
          </a:p>
          <a:p>
            <a:pPr algn="just">
              <a:buFont typeface="Arial" pitchFamily="34" charset="0"/>
              <a:buChar char="•"/>
            </a:pPr>
            <a:r>
              <a:rPr lang="pl-PL" b="1" dirty="0" smtClean="0">
                <a:solidFill>
                  <a:schemeClr val="tx1"/>
                </a:solidFill>
                <a:cs typeface="Arial" pitchFamily="34" charset="0"/>
              </a:rPr>
              <a:t>Wskaźniki projektowe </a:t>
            </a:r>
          </a:p>
          <a:p>
            <a:pPr algn="just"/>
            <a:r>
              <a:rPr lang="pl-PL" dirty="0" smtClean="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3 wskaźniki </a:t>
            </a:r>
            <a:r>
              <a:rPr lang="pl-PL" altLang="pl-PL" sz="2800" b="1" dirty="0">
                <a:latin typeface="+mn-lt"/>
                <a:cs typeface="Arial" pitchFamily="34" charset="0"/>
              </a:rPr>
              <a:t>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3 wskaźniki </a:t>
            </a:r>
            <a:r>
              <a:rPr lang="pl-PL" altLang="pl-PL" sz="2800" b="1" dirty="0">
                <a:latin typeface="+mn-lt"/>
                <a:cs typeface="Arial" pitchFamily="34" charset="0"/>
              </a:rPr>
              <a:t>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a:t>
            </a:r>
            <a:r>
              <a:rPr lang="pl-PL" altLang="pl-PL" sz="2400" b="1" dirty="0" smtClean="0">
                <a:latin typeface="+mn-lt"/>
                <a:cs typeface="Arial" pitchFamily="34" charset="0"/>
              </a:rPr>
              <a:t>3 </a:t>
            </a:r>
            <a:r>
              <a:rPr lang="pl-PL" altLang="pl-PL" sz="2400" b="1" dirty="0">
                <a:latin typeface="+mn-lt"/>
                <a:cs typeface="Arial" pitchFamily="34" charset="0"/>
              </a:rPr>
              <a:t>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a:t>
            </a:r>
            <a:r>
              <a:rPr lang="pl-PL" sz="1600" b="1" dirty="0" smtClean="0">
                <a:latin typeface="+mn-lt"/>
              </a:rPr>
              <a:t>1 czerwca </a:t>
            </a:r>
            <a:r>
              <a:rPr lang="pl-PL" sz="1600" b="1" dirty="0">
                <a:latin typeface="+mn-lt"/>
              </a:rPr>
              <a:t>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r>
              <a:rPr lang="pl-PL" sz="1600" b="1" dirty="0" err="1" smtClean="0">
                <a:latin typeface="+mn-lt"/>
                <a:hlinkClick r:id="rId4"/>
              </a:rPr>
              <a:t>www.rpo.dolnyslask.pl</a:t>
            </a:r>
            <a:endParaRPr lang="pl-PL" sz="1600" b="1" dirty="0" smtClean="0">
              <a:latin typeface="+mn-lt"/>
            </a:endParaRPr>
          </a:p>
          <a:p>
            <a:pPr marL="285750" indent="-285750" algn="just">
              <a:buFont typeface="Arial" panose="020B0604020202020204" pitchFamily="34" charset="0"/>
              <a:buChar char="•"/>
            </a:pPr>
            <a:r>
              <a:rPr lang="pl-PL" sz="1600" b="1" u="sng" dirty="0" smtClean="0">
                <a:latin typeface="+mn-lt"/>
              </a:rPr>
              <a:t>Co </a:t>
            </a:r>
            <a:r>
              <a:rPr lang="pl-PL" sz="1600" b="1" u="sng" dirty="0">
                <a:latin typeface="+mn-lt"/>
              </a:rPr>
              <a:t>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a:t>
            </a:r>
            <a:r>
              <a:rPr lang="pl-PL" sz="1600" b="1" dirty="0" smtClean="0">
                <a:latin typeface="+mn-lt"/>
              </a:rPr>
              <a:t>wsparcia</a:t>
            </a:r>
            <a:endParaRPr lang="pl-PL" sz="1600" b="1" dirty="0">
              <a:latin typeface="+mn-lt"/>
            </a:endParaRPr>
          </a:p>
          <a:p>
            <a:pPr marL="285750" indent="-285750">
              <a:buFont typeface="Arial" panose="020B0604020202020204" pitchFamily="34" charset="0"/>
              <a:buChar char="•"/>
            </a:pPr>
            <a:r>
              <a:rPr lang="pl-PL" sz="1600" b="1" dirty="0" smtClean="0">
                <a:latin typeface="+mn-lt"/>
              </a:rPr>
              <a:t>Załącznik </a:t>
            </a:r>
            <a:r>
              <a:rPr lang="pl-PL" sz="1600" b="1" dirty="0">
                <a:latin typeface="+mn-lt"/>
              </a:rPr>
              <a:t>nr </a:t>
            </a:r>
            <a:r>
              <a:rPr lang="pl-PL" sz="1600" b="1" dirty="0" smtClean="0">
                <a:latin typeface="+mn-lt"/>
              </a:rPr>
              <a:t>6, </a:t>
            </a:r>
            <a:r>
              <a:rPr lang="pl-PL" sz="1600" b="1" dirty="0">
                <a:latin typeface="+mn-lt"/>
              </a:rPr>
              <a:t>Załącznik nr </a:t>
            </a:r>
            <a:r>
              <a:rPr lang="pl-PL" sz="1600" b="1" dirty="0" smtClean="0">
                <a:latin typeface="+mn-lt"/>
              </a:rPr>
              <a:t>7, </a:t>
            </a:r>
            <a:r>
              <a:rPr lang="pl-PL" sz="1600" b="1" dirty="0">
                <a:latin typeface="+mn-lt"/>
              </a:rPr>
              <a:t>Załącznik nr </a:t>
            </a:r>
            <a:r>
              <a:rPr lang="pl-PL" sz="1600" b="1" dirty="0" smtClean="0">
                <a:latin typeface="+mn-lt"/>
              </a:rPr>
              <a:t>8 </a:t>
            </a:r>
            <a:r>
              <a:rPr lang="pl-PL" sz="1600" b="1" dirty="0">
                <a:latin typeface="+mn-lt"/>
              </a:rPr>
              <a:t>– Wzory </a:t>
            </a:r>
            <a:r>
              <a:rPr lang="pl-PL" sz="1600" b="1" dirty="0" smtClean="0">
                <a:latin typeface="+mn-lt"/>
              </a:rPr>
              <a:t>umów o dofinansowanie </a:t>
            </a:r>
            <a:r>
              <a:rPr lang="pl-PL" sz="1600" b="1" dirty="0">
                <a:latin typeface="+mn-lt"/>
              </a:rPr>
              <a:t>(standardowa, metody uproszczone, porozumienie z Państwową Jednostką Budżetową)</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smtClean="0">
                <a:latin typeface="+mn-lt"/>
              </a:rPr>
              <a:t>Podstawowe </a:t>
            </a:r>
            <a:r>
              <a:rPr lang="pl-PL" sz="1600" b="1" dirty="0">
                <a:latin typeface="+mn-lt"/>
              </a:rPr>
              <a:t>informacje dotyczące uzyskiwania kwalifikacji w ramach projektów EFS</a:t>
            </a:r>
          </a:p>
          <a:p>
            <a:pPr marL="285750" indent="-285750" algn="just">
              <a:buFont typeface="Arial" panose="020B0604020202020204" pitchFamily="34" charset="0"/>
              <a:buChar char="•"/>
            </a:pPr>
            <a:r>
              <a:rPr lang="pl-PL" sz="1600" b="1" dirty="0">
                <a:latin typeface="+mn-lt"/>
              </a:rPr>
              <a:t>Instrukcja wypełniania wniosku o dofinansowanie </a:t>
            </a:r>
            <a:r>
              <a:rPr lang="pl-PL" sz="1600" b="1" dirty="0" smtClean="0">
                <a:latin typeface="+mn-lt"/>
              </a:rPr>
              <a:t>projektu</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023730" y="1268760"/>
            <a:ext cx="4335418" cy="523220"/>
          </a:xfrm>
          <a:prstGeom prst="rect">
            <a:avLst/>
          </a:prstGeom>
        </p:spPr>
        <p:txBody>
          <a:bodyPr wrap="non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 xmlns:p14="http://schemas.microsoft.com/office/powerpoint/2010/main"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a:t>
            </a:r>
            <a:r>
              <a:rPr lang="pl-PL" altLang="pl-PL" sz="2400" b="1" dirty="0" smtClean="0">
                <a:latin typeface="+mn-lt"/>
                <a:cs typeface="Arial" pitchFamily="34" charset="0"/>
              </a:rPr>
              <a:t>3 </a:t>
            </a:r>
            <a:r>
              <a:rPr lang="pl-PL" altLang="pl-PL" sz="2400" b="1" dirty="0">
                <a:latin typeface="+mn-lt"/>
                <a:cs typeface="Arial" pitchFamily="34" charset="0"/>
              </a:rPr>
              <a:t>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form wsparcia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pPr algn="ctr"/>
            <a:r>
              <a:rPr lang="pl-PL" sz="2000" b="1" u="sng" dirty="0" smtClean="0">
                <a:latin typeface="+mn-lt"/>
                <a:cs typeface="Arial" pitchFamily="34" charset="0"/>
              </a:rPr>
              <a:t>Zakres wsparcia:</a:t>
            </a:r>
          </a:p>
          <a:p>
            <a:pPr algn="ctr"/>
            <a:endParaRPr lang="pl-PL" sz="2000" b="1" u="sng" dirty="0">
              <a:latin typeface="+mn-lt"/>
              <a:cs typeface="Arial" pitchFamily="34" charset="0"/>
            </a:endParaRPr>
          </a:p>
          <a:p>
            <a:pPr algn="ctr">
              <a:buFont typeface="Arial" pitchFamily="34" charset="0"/>
              <a:buChar char="•"/>
            </a:pPr>
            <a:r>
              <a:rPr lang="pl-PL" sz="2000" b="1" u="sng" dirty="0" smtClean="0">
                <a:latin typeface="+mn-lt"/>
                <a:cs typeface="Arial" pitchFamily="34" charset="0"/>
              </a:rPr>
              <a:t>szkolenia</a:t>
            </a:r>
            <a:r>
              <a:rPr lang="pl-PL" sz="2000" b="1" dirty="0" smtClean="0">
                <a:latin typeface="+mn-lt"/>
                <a:cs typeface="Arial" pitchFamily="34" charset="0"/>
              </a:rPr>
              <a:t> w celu uzyskiwania kwalifikacji językowych i podnoszenia kompetencji cyfrowych</a:t>
            </a:r>
          </a:p>
          <a:p>
            <a:pPr algn="ctr"/>
            <a:r>
              <a:rPr lang="pl-PL" sz="2000" b="1" dirty="0" smtClean="0">
                <a:latin typeface="+mn-lt"/>
                <a:cs typeface="Arial" pitchFamily="34" charset="0"/>
              </a:rPr>
              <a:t>lub</a:t>
            </a:r>
          </a:p>
          <a:p>
            <a:pPr algn="ctr">
              <a:buFont typeface="Arial" pitchFamily="34" charset="0"/>
              <a:buChar char="•"/>
            </a:pPr>
            <a:r>
              <a:rPr lang="pl-PL" sz="2000" b="1" u="sng" dirty="0" smtClean="0">
                <a:latin typeface="+mn-lt"/>
                <a:cs typeface="Arial" pitchFamily="34" charset="0"/>
              </a:rPr>
              <a:t>inne formy</a:t>
            </a:r>
            <a:r>
              <a:rPr lang="pl-PL" sz="2000" b="1" dirty="0" smtClean="0">
                <a:latin typeface="+mn-lt"/>
                <a:cs typeface="Arial" pitchFamily="34" charset="0"/>
              </a:rPr>
              <a:t> uzyskiwania kwalifikacji językowych i podnoszenia kompetencji cyfrowych</a:t>
            </a:r>
          </a:p>
          <a:p>
            <a:pPr algn="ctr">
              <a:buFont typeface="Arial" pitchFamily="34" charset="0"/>
              <a:buChar char="•"/>
            </a:pPr>
            <a:endParaRPr lang="pl-PL" sz="2000" b="1" dirty="0" smtClean="0">
              <a:latin typeface="+mn-lt"/>
              <a:cs typeface="Arial" pitchFamily="34" charset="0"/>
            </a:endParaRPr>
          </a:p>
          <a:p>
            <a:pPr algn="ctr"/>
            <a:r>
              <a:rPr lang="pl-PL" sz="2000" b="1" u="sng" dirty="0" smtClean="0">
                <a:latin typeface="+mn-lt"/>
                <a:cs typeface="Arial" pitchFamily="34" charset="0"/>
              </a:rPr>
              <a:t>Wsparcie ma być dostosowane do potrzeb uczestników </a:t>
            </a:r>
            <a:r>
              <a:rPr lang="pl-PL" sz="2000" b="1" dirty="0" smtClean="0">
                <a:latin typeface="+mn-lt"/>
                <a:cs typeface="Arial" pitchFamily="34" charset="0"/>
              </a:rPr>
              <a:t>= nie ma konieczności wskazywania ile osób osiągnie dany poziom znajomości języka ani ile osób osiągnie dany standard kompetencji cyfrowych</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a:t>
            </a:r>
            <a:r>
              <a:rPr lang="pl-PL" sz="2800" b="1" dirty="0" err="1" smtClean="0"/>
              <a:t>cd</a:t>
            </a:r>
            <a:r>
              <a:rPr lang="pl-PL" sz="2800" b="1" dirty="0"/>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ctr"/>
            <a:r>
              <a:rPr lang="pl-PL" sz="2800" b="1" dirty="0" smtClean="0">
                <a:latin typeface="+mn-lt"/>
              </a:rPr>
              <a:t>Certyfikat zewnętrzny potwierdzający </a:t>
            </a:r>
            <a:r>
              <a:rPr lang="pl-PL" sz="2800" b="1" u="sng" dirty="0" smtClean="0">
                <a:latin typeface="+mn-lt"/>
              </a:rPr>
              <a:t>uzyskanie kwalifikacji językowych</a:t>
            </a:r>
            <a:r>
              <a:rPr lang="pl-PL" sz="2800" b="1" dirty="0" smtClean="0">
                <a:latin typeface="+mn-lt"/>
              </a:rPr>
              <a:t> lub </a:t>
            </a:r>
            <a:r>
              <a:rPr lang="pl-PL" sz="2800" b="1" u="sng" dirty="0" smtClean="0">
                <a:latin typeface="+mn-lt"/>
              </a:rPr>
              <a:t>podniesienie kompetencji cyfrowych </a:t>
            </a:r>
            <a:r>
              <a:rPr lang="pl-PL" sz="2800" b="1" dirty="0" smtClean="0">
                <a:latin typeface="+mn-lt"/>
              </a:rPr>
              <a:t>musi uzyskać co najmniej:</a:t>
            </a:r>
          </a:p>
          <a:p>
            <a:pPr lvl="0" algn="ctr"/>
            <a:endParaRPr lang="pl-PL" sz="2800" b="1" dirty="0" smtClean="0">
              <a:latin typeface="+mn-lt"/>
            </a:endParaRPr>
          </a:p>
          <a:p>
            <a:pPr lvl="0" algn="ctr">
              <a:buFont typeface="Arial" pitchFamily="34" charset="0"/>
              <a:buChar char="•"/>
            </a:pPr>
            <a:r>
              <a:rPr lang="pl-PL" sz="2800" b="1" dirty="0" smtClean="0">
                <a:latin typeface="+mn-lt"/>
              </a:rPr>
              <a:t>41% osób w wieku 25 lat i więcej</a:t>
            </a:r>
          </a:p>
          <a:p>
            <a:pPr lvl="0" algn="ctr">
              <a:buFont typeface="Arial" pitchFamily="34" charset="0"/>
              <a:buChar char="•"/>
            </a:pPr>
            <a:r>
              <a:rPr lang="pl-PL" sz="2800" b="1" dirty="0" smtClean="0">
                <a:latin typeface="+mn-lt"/>
              </a:rPr>
              <a:t>45% osób w wieku 50 lat i więcej</a:t>
            </a:r>
          </a:p>
          <a:p>
            <a:pPr lvl="0" algn="ctr">
              <a:buFont typeface="Arial" pitchFamily="34" charset="0"/>
              <a:buChar char="•"/>
            </a:pPr>
            <a:r>
              <a:rPr lang="pl-PL" sz="2800" b="1" dirty="0" smtClean="0">
                <a:latin typeface="+mn-lt"/>
              </a:rPr>
              <a:t>40% osób o niskich kwalifikacjach </a:t>
            </a:r>
            <a:endParaRPr lang="pl-PL" sz="28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093091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Obecność na szkoleniach/innych formach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ctr"/>
            <a:r>
              <a:rPr lang="pl-PL" sz="2000" b="1" dirty="0" smtClean="0">
                <a:latin typeface="+mn-lt"/>
                <a:cs typeface="Arial" pitchFamily="34" charset="0"/>
              </a:rPr>
              <a:t>Minimalny wymagany poziom obecności uczestników = 80%</a:t>
            </a:r>
          </a:p>
          <a:p>
            <a:pPr algn="ctr"/>
            <a:endParaRPr lang="pl-PL" sz="2000" b="1" dirty="0" smtClean="0">
              <a:latin typeface="+mn-lt"/>
              <a:cs typeface="Arial" pitchFamily="34" charset="0"/>
            </a:endParaRPr>
          </a:p>
          <a:p>
            <a:pPr algn="ctr"/>
            <a:r>
              <a:rPr lang="pl-PL" sz="2000" b="1" dirty="0" smtClean="0">
                <a:latin typeface="+mn-lt"/>
                <a:cs typeface="Arial" pitchFamily="34" charset="0"/>
              </a:rPr>
              <a:t>jeśli uczestnik przekroczy limit nieobecności lub zrezygnuje z formy wsparcia </a:t>
            </a:r>
          </a:p>
          <a:p>
            <a:pPr algn="ctr"/>
            <a:r>
              <a:rPr lang="pl-PL" sz="2000" b="1" dirty="0" smtClean="0">
                <a:latin typeface="+mn-lt"/>
                <a:cs typeface="Arial" pitchFamily="34" charset="0"/>
              </a:rPr>
              <a:t>= </a:t>
            </a:r>
          </a:p>
          <a:p>
            <a:pPr algn="ctr"/>
            <a:r>
              <a:rPr lang="pl-PL" sz="2000" b="1" dirty="0" smtClean="0">
                <a:latin typeface="+mn-lt"/>
                <a:cs typeface="Arial" pitchFamily="34" charset="0"/>
              </a:rPr>
              <a:t>można zobowiązać uczestnika projektu do pokrycia kosztów wsparcia</a:t>
            </a:r>
            <a:endParaRPr lang="pl-PL" sz="2300" dirty="0">
              <a:latin typeface="+mn-lt"/>
              <a:cs typeface="Arial" pitchFamily="34" charset="0"/>
            </a:endParaRP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wobec trenerów</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32500" lnSpcReduction="20000"/>
          </a:bodyPr>
          <a:lstStyle/>
          <a:p>
            <a:pPr marL="0" indent="0">
              <a:buNone/>
            </a:pPr>
            <a:endParaRPr lang="pl-PL" sz="1600" b="1" i="1" u="sng" dirty="0"/>
          </a:p>
          <a:p>
            <a:endParaRPr lang="pl-PL" sz="1600" b="1" i="1" dirty="0"/>
          </a:p>
          <a:p>
            <a:endParaRPr lang="pl-PL" sz="7400" dirty="0">
              <a:latin typeface="+mn-lt"/>
            </a:endParaRPr>
          </a:p>
          <a:p>
            <a:pPr algn="ctr">
              <a:buFont typeface="Arial" pitchFamily="34" charset="0"/>
              <a:buChar char="•"/>
            </a:pPr>
            <a:r>
              <a:rPr lang="pl-PL" sz="7400" dirty="0" smtClean="0">
                <a:latin typeface="+mn-lt"/>
                <a:cs typeface="Arial" pitchFamily="34" charset="0"/>
              </a:rPr>
              <a:t>wykształcenie wyższe + 2-letnie doświadczenie zawodowe w zakresie prowadzenia szkoleń i kursów w danym obszarze</a:t>
            </a:r>
          </a:p>
          <a:p>
            <a:pPr algn="ctr">
              <a:buFont typeface="Arial" pitchFamily="34" charset="0"/>
              <a:buChar char="•"/>
            </a:pPr>
            <a:endParaRPr lang="pl-PL" sz="7400" dirty="0" smtClean="0">
              <a:latin typeface="+mn-lt"/>
              <a:cs typeface="Arial" pitchFamily="34" charset="0"/>
            </a:endParaRPr>
          </a:p>
          <a:p>
            <a:pPr algn="ctr"/>
            <a:r>
              <a:rPr lang="pl-PL" sz="7400" dirty="0" smtClean="0">
                <a:solidFill>
                  <a:srgbClr val="FF0000"/>
                </a:solidFill>
                <a:latin typeface="+mn-lt"/>
                <a:cs typeface="Arial" pitchFamily="34" charset="0"/>
              </a:rPr>
              <a:t>Lub</a:t>
            </a:r>
          </a:p>
          <a:p>
            <a:pPr algn="ctr"/>
            <a:endParaRPr lang="pl-PL" sz="7400" dirty="0" smtClean="0">
              <a:solidFill>
                <a:srgbClr val="FF0000"/>
              </a:solidFill>
              <a:latin typeface="+mn-lt"/>
              <a:cs typeface="Arial" pitchFamily="34" charset="0"/>
            </a:endParaRPr>
          </a:p>
          <a:p>
            <a:pPr algn="ctr">
              <a:buFont typeface="Arial" pitchFamily="34" charset="0"/>
              <a:buChar char="•"/>
            </a:pPr>
            <a:r>
              <a:rPr lang="pl-PL" sz="7400" dirty="0" smtClean="0">
                <a:latin typeface="+mn-lt"/>
                <a:cs typeface="Arial" pitchFamily="34" charset="0"/>
              </a:rPr>
              <a:t>certyfikaty/zaświadczenia umożliwiające przeprowadzenie wsparcia w standardach określonych w konkursie + 2-letnie doświadczenie zawodowe w zakresie prowadzenia szkoleń i kursów w danym obszarze</a:t>
            </a:r>
          </a:p>
          <a:p>
            <a:pPr algn="ctr">
              <a:buFont typeface="Arial" pitchFamily="34" charset="0"/>
              <a:buChar char="•"/>
            </a:pPr>
            <a:endParaRPr lang="pl-PL" sz="5800" dirty="0">
              <a:latin typeface="+mn-lt"/>
              <a:cs typeface="Arial" pitchFamily="34" charset="0"/>
            </a:endParaRP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Wyniki walidacji</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ctr"/>
            <a:r>
              <a:rPr lang="pl-PL" sz="3000" b="1" dirty="0" smtClean="0">
                <a:latin typeface="+mn-lt"/>
              </a:rPr>
              <a:t>Beneficjent jest zobowiązany do </a:t>
            </a:r>
            <a:br>
              <a:rPr lang="pl-PL" sz="3000" b="1" dirty="0" smtClean="0">
                <a:latin typeface="+mn-lt"/>
              </a:rPr>
            </a:br>
            <a:r>
              <a:rPr lang="pl-PL" sz="3000" b="1" dirty="0" smtClean="0">
                <a:latin typeface="+mn-lt"/>
              </a:rPr>
              <a:t>utrwalania i przechowywania </a:t>
            </a:r>
            <a:br>
              <a:rPr lang="pl-PL" sz="3000" b="1" dirty="0" smtClean="0">
                <a:latin typeface="+mn-lt"/>
              </a:rPr>
            </a:br>
            <a:r>
              <a:rPr lang="pl-PL" sz="3000" b="1" dirty="0" smtClean="0">
                <a:latin typeface="+mn-lt"/>
              </a:rPr>
              <a:t>wyników walidacji </a:t>
            </a:r>
          </a:p>
          <a:p>
            <a:pPr lvl="0" algn="ctr"/>
            <a:r>
              <a:rPr lang="pl-PL" sz="3000" b="1" dirty="0" smtClean="0">
                <a:latin typeface="+mn-lt"/>
              </a:rPr>
              <a:t>przeprowadzanych w ramach projektu </a:t>
            </a:r>
            <a:br>
              <a:rPr lang="pl-PL" sz="3000" b="1" dirty="0" smtClean="0">
                <a:latin typeface="+mn-lt"/>
              </a:rPr>
            </a:br>
            <a:r>
              <a:rPr lang="pl-PL" sz="3000" b="1" dirty="0" smtClean="0">
                <a:latin typeface="+mn-lt"/>
              </a:rPr>
              <a:t>przez okres przechowywania dokumentacji projektowej</a:t>
            </a:r>
            <a:endParaRPr lang="pl-PL" sz="26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Kwota </a:t>
            </a:r>
            <a:r>
              <a:rPr lang="pl-PL" sz="2800" b="1" dirty="0"/>
              <a:t>środków </a:t>
            </a:r>
            <a:r>
              <a:rPr lang="pl-PL" sz="2800" b="1" dirty="0" err="1"/>
              <a:t>europejskich</a:t>
            </a:r>
            <a:r>
              <a:rPr lang="pl-PL" sz="2800" b="1" dirty="0"/>
              <a:t> </a:t>
            </a:r>
            <a:r>
              <a:rPr lang="pl-PL" sz="2800" b="1" dirty="0" smtClean="0"/>
              <a:t>przeznaczonych </a:t>
            </a:r>
            <a:r>
              <a:rPr lang="pl-PL" sz="2800" b="1" dirty="0"/>
              <a:t>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403348" cy="4464496"/>
          </a:xfrm>
          <a:prstGeom prst="rect">
            <a:avLst/>
          </a:prstGeom>
          <a:noFill/>
        </p:spPr>
        <p:txBody>
          <a:bodyPr wrap="square" rtlCol="0">
            <a:normAutofit fontScale="25000" lnSpcReduction="20000"/>
          </a:bodyPr>
          <a:lstStyle/>
          <a:p>
            <a:pPr marL="0" indent="0">
              <a:buNone/>
            </a:pPr>
            <a:endParaRPr lang="pl-PL" b="1" i="1" u="sng" dirty="0">
              <a:latin typeface="+mn-lt"/>
            </a:endParaRPr>
          </a:p>
          <a:p>
            <a:endParaRPr lang="pl-PL" sz="4000" dirty="0">
              <a:latin typeface="+mn-lt"/>
            </a:endParaRPr>
          </a:p>
          <a:p>
            <a:pPr algn="just"/>
            <a:endParaRPr lang="pl-PL" sz="4000" dirty="0" smtClean="0">
              <a:latin typeface="+mn-lt"/>
            </a:endParaRPr>
          </a:p>
          <a:p>
            <a:pPr algn="just"/>
            <a:endParaRPr lang="pl-PL" sz="4000" dirty="0" smtClean="0">
              <a:latin typeface="+mn-lt"/>
            </a:endParaRPr>
          </a:p>
          <a:p>
            <a:r>
              <a:rPr lang="pl-PL" sz="5500" dirty="0" smtClean="0">
                <a:latin typeface="+mn-lt"/>
              </a:rPr>
              <a:t>Kwota środków </a:t>
            </a:r>
            <a:r>
              <a:rPr lang="pl-PL" sz="5500" dirty="0" err="1" smtClean="0">
                <a:latin typeface="+mn-lt"/>
              </a:rPr>
              <a:t>europejskich</a:t>
            </a:r>
            <a:r>
              <a:rPr lang="pl-PL" sz="5500" dirty="0" smtClean="0">
                <a:latin typeface="+mn-lt"/>
              </a:rPr>
              <a:t> przeznaczona na cały konkurs: </a:t>
            </a:r>
            <a:r>
              <a:rPr lang="pl-PL" sz="5500" b="1" dirty="0" smtClean="0">
                <a:latin typeface="+mn-lt"/>
              </a:rPr>
              <a:t>24 849 359 PLN</a:t>
            </a:r>
            <a:r>
              <a:rPr lang="pl-PL" sz="5500" dirty="0" smtClean="0">
                <a:latin typeface="+mn-lt"/>
              </a:rPr>
              <a:t> </a:t>
            </a: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Legnicko-Głogowski Obszar Interwencji: </a:t>
            </a:r>
            <a:r>
              <a:rPr lang="pl-PL" sz="5500" b="1" dirty="0" smtClean="0">
                <a:latin typeface="+mn-lt"/>
              </a:rPr>
              <a:t>4 100 143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Obszar Interwencji Doliny Baryczy:</a:t>
            </a:r>
            <a:r>
              <a:rPr lang="pl-PL" sz="5500" b="1" dirty="0" smtClean="0">
                <a:latin typeface="+mn-lt"/>
              </a:rPr>
              <a:t> 1 739 454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Obszar Interwencji Równiny Wrocławskiej: </a:t>
            </a:r>
            <a:r>
              <a:rPr lang="pl-PL" sz="5500" b="1" dirty="0" smtClean="0">
                <a:latin typeface="+mn-lt"/>
              </a:rPr>
              <a:t>1 242 469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Obszar Ziemi </a:t>
            </a:r>
            <a:r>
              <a:rPr lang="pl-PL" sz="5500" dirty="0" err="1" smtClean="0">
                <a:latin typeface="+mn-lt"/>
              </a:rPr>
              <a:t>Dzierżoniowsko-Kłodzko-Ząbkowickiej</a:t>
            </a:r>
            <a:r>
              <a:rPr lang="pl-PL" sz="5500" dirty="0" smtClean="0">
                <a:latin typeface="+mn-lt"/>
              </a:rPr>
              <a:t>: </a:t>
            </a:r>
            <a:r>
              <a:rPr lang="pl-PL" sz="5500" b="1" dirty="0" smtClean="0">
                <a:latin typeface="+mn-lt"/>
              </a:rPr>
              <a:t>2 609 182</a:t>
            </a:r>
            <a:r>
              <a:rPr lang="pl-PL" sz="5500" dirty="0" smtClean="0">
                <a:latin typeface="+mn-lt"/>
              </a:rPr>
              <a:t> </a:t>
            </a:r>
            <a:r>
              <a:rPr lang="pl-PL" sz="5500" b="1" dirty="0" smtClean="0">
                <a:latin typeface="+mn-lt"/>
              </a:rPr>
              <a:t>PLN</a:t>
            </a:r>
            <a:endParaRPr lang="pl-PL" sz="5500" dirty="0" smtClean="0">
              <a:latin typeface="+mn-lt"/>
            </a:endParaRPr>
          </a:p>
          <a:p>
            <a:endParaRPr lang="pl-PL" sz="5500" dirty="0" smtClean="0">
              <a:latin typeface="+mn-lt"/>
            </a:endParaRPr>
          </a:p>
          <a:p>
            <a:r>
              <a:rPr lang="pl-PL" sz="5500" dirty="0" smtClean="0">
                <a:latin typeface="+mn-lt"/>
              </a:rPr>
              <a:t>Kwota środków </a:t>
            </a:r>
            <a:r>
              <a:rPr lang="pl-PL" sz="5500" dirty="0" err="1" smtClean="0">
                <a:latin typeface="+mn-lt"/>
              </a:rPr>
              <a:t>europejskich</a:t>
            </a:r>
            <a:r>
              <a:rPr lang="pl-PL" sz="5500" dirty="0" smtClean="0">
                <a:latin typeface="+mn-lt"/>
              </a:rPr>
              <a:t> przeznaczona na Zachodni Obszar Interwencji: </a:t>
            </a:r>
            <a:r>
              <a:rPr lang="pl-PL" sz="5500" b="1" dirty="0" smtClean="0">
                <a:latin typeface="+mn-lt"/>
              </a:rPr>
              <a:t>2 236 444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ZIT Wrocławskiego Obszaru Interwencji: </a:t>
            </a:r>
            <a:r>
              <a:rPr lang="pl-PL" sz="5500" b="1" dirty="0" smtClean="0">
                <a:latin typeface="+mn-lt"/>
              </a:rPr>
              <a:t>7 703 300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ZIT Aglomeracji Jeleniogórskiej: </a:t>
            </a:r>
            <a:r>
              <a:rPr lang="pl-PL" sz="5500" b="1" dirty="0" smtClean="0">
                <a:latin typeface="+mn-lt"/>
              </a:rPr>
              <a:t>1 739 454 PLN</a:t>
            </a:r>
            <a:endParaRPr lang="pl-PL" sz="5500" dirty="0" smtClean="0">
              <a:latin typeface="+mn-lt"/>
            </a:endParaRPr>
          </a:p>
          <a:p>
            <a:r>
              <a:rPr lang="pl-PL" sz="5500" dirty="0" smtClean="0">
                <a:latin typeface="+mn-lt"/>
              </a:rPr>
              <a:t> </a:t>
            </a:r>
          </a:p>
          <a:p>
            <a:r>
              <a:rPr lang="pl-PL" sz="5500" dirty="0" smtClean="0">
                <a:latin typeface="+mn-lt"/>
              </a:rPr>
              <a:t>Kwota środków </a:t>
            </a:r>
            <a:r>
              <a:rPr lang="pl-PL" sz="5500" dirty="0" err="1" smtClean="0">
                <a:latin typeface="+mn-lt"/>
              </a:rPr>
              <a:t>europejskich</a:t>
            </a:r>
            <a:r>
              <a:rPr lang="pl-PL" sz="5500" dirty="0" smtClean="0">
                <a:latin typeface="+mn-lt"/>
              </a:rPr>
              <a:t> przeznaczona na ZIT Aglomeracji Wałbrzyskiej: </a:t>
            </a:r>
            <a:r>
              <a:rPr lang="pl-PL" sz="5500" b="1" dirty="0" smtClean="0">
                <a:latin typeface="+mn-lt"/>
              </a:rPr>
              <a:t>3 478 913 PLN</a:t>
            </a:r>
            <a:endParaRPr lang="pl-PL" sz="5500" dirty="0">
              <a:latin typeface="+mn-lt"/>
            </a:endParaRPr>
          </a:p>
          <a:p>
            <a:pPr algn="just"/>
            <a:r>
              <a:rPr lang="pl-PL" sz="5500" dirty="0">
                <a:latin typeface="+mn-lt"/>
              </a:rPr>
              <a:t> </a:t>
            </a:r>
          </a:p>
          <a:p>
            <a:endParaRPr lang="pl-PL" sz="4000" dirty="0">
              <a:latin typeface="+mn-lt"/>
            </a:endParaRPr>
          </a:p>
          <a:p>
            <a:r>
              <a:rPr lang="pl-PL" dirty="0"/>
              <a:t> </a:t>
            </a:r>
          </a:p>
          <a:p>
            <a:endParaRPr lang="pl-PL" dirty="0"/>
          </a:p>
          <a:p>
            <a:r>
              <a:rPr lang="pl-PL" dirty="0"/>
              <a:t> </a:t>
            </a:r>
          </a:p>
          <a:p>
            <a:r>
              <a:rPr lang="pl-PL" b="1" dirty="0">
                <a:latin typeface="+mn-lt"/>
              </a:rPr>
              <a:t/>
            </a:r>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kwalifikacji językowych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600" dirty="0" smtClean="0">
                <a:latin typeface="+mn-lt"/>
              </a:rPr>
              <a:t>Języki: </a:t>
            </a:r>
            <a:r>
              <a:rPr lang="pl-PL" sz="3600" b="1" dirty="0" smtClean="0">
                <a:latin typeface="+mn-lt"/>
              </a:rPr>
              <a:t>angielski, francuski, niemiecki</a:t>
            </a:r>
          </a:p>
          <a:p>
            <a:pPr lvl="0" algn="just"/>
            <a:endParaRPr lang="pl-PL" sz="3600" dirty="0" smtClean="0">
              <a:latin typeface="+mn-lt"/>
              <a:cs typeface="Arial" pitchFamily="34" charset="0"/>
            </a:endParaRPr>
          </a:p>
          <a:p>
            <a:pPr lvl="0" algn="just"/>
            <a:r>
              <a:rPr lang="pl-PL" sz="3600" dirty="0" smtClean="0">
                <a:latin typeface="+mn-lt"/>
                <a:cs typeface="Arial" pitchFamily="34" charset="0"/>
              </a:rPr>
              <a:t>Forma: wyłącznie </a:t>
            </a:r>
            <a:r>
              <a:rPr lang="pl-PL" sz="3600" b="1" dirty="0" smtClean="0">
                <a:latin typeface="+mn-lt"/>
                <a:cs typeface="Arial" pitchFamily="34" charset="0"/>
              </a:rPr>
              <a:t>stacjonarna</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kwalifikacji językowych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400" b="1" dirty="0" smtClean="0">
                <a:latin typeface="+mn-lt"/>
                <a:cs typeface="Arial" pitchFamily="34" charset="0"/>
              </a:rPr>
              <a:t>Niezbędne umiejętności w zakresie komunikacji </a:t>
            </a:r>
            <a:br>
              <a:rPr lang="pl-PL" sz="2400" b="1" dirty="0" smtClean="0">
                <a:latin typeface="+mn-lt"/>
                <a:cs typeface="Arial" pitchFamily="34" charset="0"/>
              </a:rPr>
            </a:br>
            <a:r>
              <a:rPr lang="pl-PL" sz="2400" b="1" dirty="0" smtClean="0">
                <a:latin typeface="+mn-lt"/>
                <a:cs typeface="Arial" pitchFamily="34" charset="0"/>
              </a:rPr>
              <a:t>w językach obcych: </a:t>
            </a:r>
          </a:p>
          <a:p>
            <a:pPr lvl="0" algn="just"/>
            <a:endParaRPr lang="pl-PL" sz="2400" b="1" dirty="0" smtClean="0">
              <a:latin typeface="+mn-lt"/>
              <a:cs typeface="Arial" pitchFamily="34" charset="0"/>
            </a:endParaRPr>
          </a:p>
          <a:p>
            <a:pPr lvl="1" algn="just">
              <a:buFont typeface="Arial" pitchFamily="34" charset="0"/>
              <a:buChar char="•"/>
            </a:pPr>
            <a:r>
              <a:rPr lang="pl-PL" sz="2400" b="1" dirty="0" smtClean="0">
                <a:latin typeface="+mn-lt"/>
                <a:cs typeface="Arial" pitchFamily="34" charset="0"/>
              </a:rPr>
              <a:t>zdolność rozumienia komunikatów słownych, </a:t>
            </a:r>
          </a:p>
          <a:p>
            <a:pPr lvl="1" algn="just">
              <a:buFont typeface="Arial" pitchFamily="34" charset="0"/>
              <a:buChar char="•"/>
            </a:pPr>
            <a:r>
              <a:rPr lang="pl-PL" sz="2400" b="1" dirty="0" smtClean="0">
                <a:latin typeface="+mn-lt"/>
                <a:cs typeface="Arial" pitchFamily="34" charset="0"/>
              </a:rPr>
              <a:t>umiejętność inicjowania, podtrzymywania i kończenia rozmowy, </a:t>
            </a:r>
          </a:p>
          <a:p>
            <a:pPr lvl="1" algn="just">
              <a:buFont typeface="Arial" pitchFamily="34" charset="0"/>
              <a:buChar char="•"/>
            </a:pPr>
            <a:r>
              <a:rPr lang="pl-PL" sz="2400" b="1" dirty="0" smtClean="0">
                <a:latin typeface="+mn-lt"/>
                <a:cs typeface="Arial" pitchFamily="34" charset="0"/>
              </a:rPr>
              <a:t>umiejętność czytania, rozumienia i pisania tekstów</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kwalifikacji językowych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endParaRPr lang="pl-PL" sz="1600" b="1" dirty="0" smtClean="0">
              <a:latin typeface="+mn-lt"/>
            </a:endParaRPr>
          </a:p>
          <a:p>
            <a:pPr algn="just"/>
            <a:endParaRPr lang="pl-PL" sz="1600" b="1" dirty="0" smtClean="0">
              <a:latin typeface="+mn-lt"/>
            </a:endParaRPr>
          </a:p>
          <a:p>
            <a:pPr algn="just"/>
            <a:r>
              <a:rPr lang="pl-PL" sz="1600" b="1" dirty="0" smtClean="0">
                <a:latin typeface="+mn-lt"/>
              </a:rPr>
              <a:t>Zgodność z Europejskim Systemem Opisu Kształcenia Językowego</a:t>
            </a:r>
          </a:p>
          <a:p>
            <a:pPr algn="just"/>
            <a:endParaRPr lang="pl-PL" sz="1600" b="1" dirty="0" smtClean="0">
              <a:latin typeface="+mn-lt"/>
            </a:endParaRPr>
          </a:p>
          <a:p>
            <a:pPr algn="just"/>
            <a:r>
              <a:rPr lang="pl-PL" sz="1600" b="1" dirty="0" smtClean="0">
                <a:latin typeface="+mn-lt"/>
              </a:rPr>
              <a:t>ESOKJ opisuje:</a:t>
            </a:r>
          </a:p>
          <a:p>
            <a:pPr algn="just">
              <a:buFont typeface="Arial" pitchFamily="34" charset="0"/>
              <a:buChar char="•"/>
            </a:pPr>
            <a:r>
              <a:rPr lang="pl-PL" sz="1600" b="1" dirty="0" smtClean="0">
                <a:latin typeface="+mn-lt"/>
              </a:rPr>
              <a:t>Umiejętności językowe</a:t>
            </a:r>
          </a:p>
          <a:p>
            <a:pPr algn="just">
              <a:buFont typeface="Arial" pitchFamily="34" charset="0"/>
              <a:buChar char="•"/>
            </a:pPr>
            <a:r>
              <a:rPr lang="pl-PL" sz="1600" b="1" dirty="0" smtClean="0">
                <a:latin typeface="+mn-lt"/>
              </a:rPr>
              <a:t>Wiedzę jaka jest potrzebna do ich opanowania</a:t>
            </a:r>
          </a:p>
          <a:p>
            <a:pPr algn="just">
              <a:buFont typeface="Arial" pitchFamily="34" charset="0"/>
              <a:buChar char="•"/>
            </a:pPr>
            <a:r>
              <a:rPr lang="pl-PL" sz="1600" b="1" dirty="0" smtClean="0">
                <a:latin typeface="+mn-lt"/>
              </a:rPr>
              <a:t>Sytuację, w których używamy języka</a:t>
            </a:r>
          </a:p>
          <a:p>
            <a:pPr algn="just">
              <a:buFont typeface="Arial" pitchFamily="34" charset="0"/>
              <a:buChar char="•"/>
            </a:pPr>
            <a:r>
              <a:rPr lang="pl-PL" sz="1600" b="1" dirty="0" smtClean="0">
                <a:latin typeface="+mn-lt"/>
              </a:rPr>
              <a:t>Sposoby oceniania umiejętności</a:t>
            </a:r>
          </a:p>
          <a:p>
            <a:pPr algn="just">
              <a:buFont typeface="Arial" pitchFamily="34" charset="0"/>
              <a:buChar char="•"/>
            </a:pPr>
            <a:endParaRPr lang="pl-PL" sz="1600" b="1" dirty="0" smtClean="0">
              <a:latin typeface="+mn-lt"/>
            </a:endParaRPr>
          </a:p>
          <a:p>
            <a:pPr algn="just">
              <a:buFont typeface="Arial" pitchFamily="34" charset="0"/>
              <a:buChar char="•"/>
            </a:pPr>
            <a:r>
              <a:rPr lang="pl-PL" sz="1600" b="1" dirty="0" smtClean="0">
                <a:latin typeface="+mn-lt"/>
              </a:rPr>
              <a:t>ESOKJ = 6 poziomów zaawansowania</a:t>
            </a:r>
          </a:p>
          <a:p>
            <a:pPr algn="just">
              <a:buFont typeface="Arial" pitchFamily="34" charset="0"/>
              <a:buChar char="•"/>
            </a:pPr>
            <a:endParaRPr lang="pl-PL" sz="1600" b="1" dirty="0" smtClean="0">
              <a:latin typeface="+mn-lt"/>
            </a:endParaRPr>
          </a:p>
          <a:p>
            <a:pPr algn="just">
              <a:buFont typeface="Arial" pitchFamily="34" charset="0"/>
              <a:buChar char="•"/>
            </a:pPr>
            <a:r>
              <a:rPr lang="pl-PL" sz="1600" b="1" dirty="0" smtClean="0">
                <a:latin typeface="+mn-lt"/>
              </a:rPr>
              <a:t>Załącznik nr 4, strona 9, tabela nr 1 – rozumienie, mówienie, pisanie – </a:t>
            </a:r>
            <a:r>
              <a:rPr lang="pl-PL" sz="1600" b="1" dirty="0" err="1" smtClean="0">
                <a:latin typeface="+mn-lt"/>
              </a:rPr>
              <a:t>umiejetności</a:t>
            </a:r>
            <a:r>
              <a:rPr lang="pl-PL" sz="1600" b="1" dirty="0" smtClean="0">
                <a:latin typeface="+mn-lt"/>
              </a:rPr>
              <a:t> w każdym obszarze na 6 poziomach</a:t>
            </a:r>
            <a:endParaRPr lang="pl-PL" sz="1600" b="1"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kwalifikacji językowych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pPr algn="just">
              <a:buFont typeface="Arial" pitchFamily="34" charset="0"/>
              <a:buChar char="•"/>
            </a:pPr>
            <a:r>
              <a:rPr lang="pl-PL" sz="1600" b="1" dirty="0" smtClean="0">
                <a:latin typeface="+mn-lt"/>
              </a:rPr>
              <a:t>Kursy i szkolenia z zakresu uzyskiwania kwalifikacji językowych realizujemy z zastosowaniem STAWEK JEDNOSTKOWYCH</a:t>
            </a:r>
          </a:p>
          <a:p>
            <a:pPr algn="just">
              <a:buFont typeface="Arial" pitchFamily="34" charset="0"/>
              <a:buChar char="•"/>
            </a:pPr>
            <a:endParaRPr lang="pl-PL" sz="1600" b="1" dirty="0" smtClean="0">
              <a:latin typeface="+mn-lt"/>
            </a:endParaRPr>
          </a:p>
          <a:p>
            <a:pPr algn="just">
              <a:buFont typeface="Arial" pitchFamily="34" charset="0"/>
              <a:buChar char="•"/>
            </a:pPr>
            <a:r>
              <a:rPr lang="pl-PL" sz="1600" b="1" dirty="0" smtClean="0">
                <a:latin typeface="+mn-lt"/>
              </a:rPr>
              <a:t>STAWKA JEDNOSTKOWA dotyczy</a:t>
            </a:r>
          </a:p>
          <a:p>
            <a:pPr lvl="1" algn="just">
              <a:buFont typeface="Arial" pitchFamily="34" charset="0"/>
              <a:buChar char="•"/>
            </a:pPr>
            <a:r>
              <a:rPr lang="pl-PL" sz="1600" b="1" dirty="0" smtClean="0">
                <a:latin typeface="+mn-lt"/>
              </a:rPr>
              <a:t>60 godzin lekcyjnych (45 minut) szkolenia (jednorazowe zajęcia nie mogą trwać więcej niż 4 godziny lekcyjne dziennie; po 2 godzinach lekcyjnych wymagana jest przerwa co najmniej 15 minutowa);</a:t>
            </a:r>
          </a:p>
          <a:p>
            <a:pPr lvl="1" algn="just">
              <a:buFont typeface="Arial" pitchFamily="34" charset="0"/>
              <a:buChar char="•"/>
            </a:pPr>
            <a:r>
              <a:rPr lang="pl-PL" sz="1600" b="1" dirty="0" smtClean="0">
                <a:latin typeface="+mn-lt"/>
              </a:rPr>
              <a:t>1 osoby w grupie do 12 osób;</a:t>
            </a:r>
          </a:p>
          <a:p>
            <a:pPr lvl="1" algn="just">
              <a:buFont typeface="Arial" pitchFamily="34" charset="0"/>
              <a:buChar char="•"/>
            </a:pPr>
            <a:r>
              <a:rPr lang="pl-PL" sz="1600" b="1" dirty="0" smtClean="0">
                <a:latin typeface="+mn-lt"/>
              </a:rPr>
              <a:t>usługi szkoleniowej w pełnym zakresie kosztów (koszt organizacji szkolenia, koszt zakwalifikowania uczestnika do odpowiedniej grupy, koszt trenera w zakresie przygotowania się do zajęć, prowadzenia zajęć i weryfikacji prac domowych przygotowywanych przez uczestników, koszt wyposażonej sali, koszt materiałów szkoleniowych, koszt wody dla uczestników szkolenia, koszt wewnętrznych testów i egzaminów; stawka nie obejmuje zakupu środków trwałych ani </a:t>
            </a:r>
            <a:r>
              <a:rPr lang="pl-PL" sz="1600" b="1" dirty="0" err="1" smtClean="0">
                <a:latin typeface="+mn-lt"/>
              </a:rPr>
              <a:t>cross-financingu</a:t>
            </a:r>
            <a:r>
              <a:rPr lang="pl-PL" sz="1600" b="1" dirty="0" smtClean="0">
                <a:latin typeface="+mn-lt"/>
              </a:rPr>
              <a:t>).</a:t>
            </a:r>
          </a:p>
          <a:p>
            <a:pPr lvl="1" algn="just">
              <a:buFont typeface="Arial" pitchFamily="34" charset="0"/>
              <a:buChar char="•"/>
            </a:pPr>
            <a:r>
              <a:rPr lang="pl-PL" sz="1600" b="1" dirty="0" smtClean="0">
                <a:latin typeface="+mn-lt"/>
              </a:rPr>
              <a:t>549,75 zł stawka jednostkowa dla języka angielskiego</a:t>
            </a:r>
          </a:p>
          <a:p>
            <a:pPr lvl="1" algn="just">
              <a:buFont typeface="Arial" pitchFamily="34" charset="0"/>
              <a:buChar char="•"/>
            </a:pPr>
            <a:r>
              <a:rPr lang="pl-PL" sz="1600" b="1" dirty="0" smtClean="0">
                <a:latin typeface="+mn-lt"/>
              </a:rPr>
              <a:t>601,53 zł stawka jednostkowa dla języka niemieckiego</a:t>
            </a:r>
          </a:p>
          <a:p>
            <a:pPr lvl="1" algn="just">
              <a:buFont typeface="Arial" pitchFamily="34" charset="0"/>
              <a:buChar char="•"/>
            </a:pPr>
            <a:r>
              <a:rPr lang="pl-PL" sz="1600" b="1" dirty="0" smtClean="0">
                <a:latin typeface="+mn-lt"/>
              </a:rPr>
              <a:t>572,88 zł stawka jednostkowa dla języka francuskiego </a:t>
            </a:r>
            <a:endParaRPr lang="pl-PL" sz="1600" b="1"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kwalifikacji językowych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a:bodyPr>
          <a:lstStyle/>
          <a:p>
            <a:pPr marL="0" indent="0">
              <a:buNone/>
            </a:pPr>
            <a:endParaRPr lang="pl-PL" sz="1600" b="1" i="1" u="sng" dirty="0"/>
          </a:p>
          <a:p>
            <a:pPr algn="just"/>
            <a:r>
              <a:rPr lang="pl-PL" b="1" dirty="0" smtClean="0">
                <a:latin typeface="+mn-lt"/>
              </a:rPr>
              <a:t>Koszty poza stawka jednostkową:</a:t>
            </a:r>
          </a:p>
          <a:p>
            <a:pPr algn="just">
              <a:buFont typeface="Arial" pitchFamily="34" charset="0"/>
              <a:buChar char="•"/>
            </a:pPr>
            <a:r>
              <a:rPr lang="pl-PL" b="1" dirty="0" smtClean="0">
                <a:latin typeface="+mn-lt"/>
              </a:rPr>
              <a:t>Zakup podręczników (teoretycznych i ćwiczeń)</a:t>
            </a:r>
          </a:p>
          <a:p>
            <a:pPr algn="just">
              <a:buFont typeface="Arial" pitchFamily="34" charset="0"/>
              <a:buChar char="•"/>
            </a:pPr>
            <a:r>
              <a:rPr lang="pl-PL" b="1" dirty="0" smtClean="0">
                <a:latin typeface="+mn-lt"/>
              </a:rPr>
              <a:t>Przeprowadzenie egzaminu zewnętrznego</a:t>
            </a:r>
          </a:p>
          <a:p>
            <a:pPr algn="just">
              <a:buFont typeface="Arial" pitchFamily="34" charset="0"/>
              <a:buChar char="•"/>
            </a:pPr>
            <a:r>
              <a:rPr lang="pl-PL" b="1" dirty="0" smtClean="0">
                <a:latin typeface="+mn-lt"/>
              </a:rPr>
              <a:t>Wydanie certyfikatu</a:t>
            </a:r>
          </a:p>
          <a:p>
            <a:pPr algn="just">
              <a:buFont typeface="Arial" pitchFamily="34" charset="0"/>
              <a:buChar char="•"/>
            </a:pPr>
            <a:r>
              <a:rPr lang="pl-PL" b="1" dirty="0" smtClean="0">
                <a:latin typeface="+mn-lt"/>
              </a:rPr>
              <a:t>Pokrycie kosztów dostosowania dostępu do projektu osobom z </a:t>
            </a:r>
            <a:r>
              <a:rPr lang="pl-PL" b="1" dirty="0" err="1" smtClean="0">
                <a:latin typeface="+mn-lt"/>
              </a:rPr>
              <a:t>niepełnosprawnościami</a:t>
            </a:r>
            <a:endParaRPr lang="pl-PL" b="1" dirty="0" smtClean="0">
              <a:latin typeface="+mn-lt"/>
            </a:endParaRPr>
          </a:p>
          <a:p>
            <a:pPr algn="just">
              <a:buFont typeface="Arial" pitchFamily="34" charset="0"/>
              <a:buChar char="•"/>
            </a:pPr>
            <a:r>
              <a:rPr lang="pl-PL" b="1" dirty="0" smtClean="0">
                <a:latin typeface="+mn-lt"/>
              </a:rPr>
              <a:t>Koszt opieki na dzieckiem do lat 7 albo osobą zależną</a:t>
            </a:r>
          </a:p>
          <a:p>
            <a:pPr algn="just"/>
            <a:endParaRPr lang="pl-PL" b="1" dirty="0" smtClean="0">
              <a:latin typeface="+mn-lt"/>
            </a:endParaRPr>
          </a:p>
          <a:p>
            <a:pPr algn="just"/>
            <a:r>
              <a:rPr lang="pl-PL" b="1" dirty="0" smtClean="0">
                <a:latin typeface="+mn-lt"/>
              </a:rPr>
              <a:t>WYJĄTEK!!!</a:t>
            </a:r>
          </a:p>
          <a:p>
            <a:pPr algn="just"/>
            <a:r>
              <a:rPr lang="pl-PL" b="1" dirty="0" smtClean="0">
                <a:latin typeface="+mn-lt"/>
              </a:rPr>
              <a:t>Nie stosujemy stawek jednostkowych dla kwalifikacji językowych w przypadku projektów wyłącznie skierowanych do osób z </a:t>
            </a:r>
            <a:r>
              <a:rPr lang="pl-PL" b="1" dirty="0" err="1" smtClean="0">
                <a:latin typeface="+mn-lt"/>
              </a:rPr>
              <a:t>niepełnosprawnościami</a:t>
            </a:r>
            <a:r>
              <a:rPr lang="pl-PL" b="1" dirty="0" smtClean="0">
                <a:latin typeface="+mn-lt"/>
              </a:rPr>
              <a:t>.</a:t>
            </a:r>
          </a:p>
          <a:p>
            <a:pPr algn="just"/>
            <a:endParaRPr lang="pl-PL" b="1" dirty="0" smtClean="0">
              <a:latin typeface="+mn-lt"/>
            </a:endParaRPr>
          </a:p>
          <a:p>
            <a:pPr algn="just"/>
            <a:r>
              <a:rPr lang="pl-PL" b="1" dirty="0" smtClean="0">
                <a:latin typeface="+mn-lt"/>
              </a:rPr>
              <a:t>UWAGA!</a:t>
            </a:r>
          </a:p>
          <a:p>
            <a:pPr algn="just"/>
            <a:r>
              <a:rPr lang="pl-PL" b="1" dirty="0" smtClean="0">
                <a:latin typeface="+mn-lt"/>
              </a:rPr>
              <a:t>W generatorze nadal widnieje 6 stawek jednostkowych – należy wybierać tylko spośród stawek określonych w regulaminie konkursu!</a:t>
            </a:r>
            <a:endParaRPr lang="pl-PL" b="1" dirty="0">
              <a:latin typeface="+mn-lt"/>
            </a:endParaRP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kompetencji cyfrowych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200" b="1" dirty="0" smtClean="0">
                <a:latin typeface="+mn-lt"/>
              </a:rPr>
              <a:t>Umiejętności jakie powinni osiągnąć uczestnicy projektów – Załącznik nr 4, tabela nr 2, str. 12-20</a:t>
            </a:r>
            <a:endParaRPr lang="pl-PL" sz="2200" b="1" dirty="0">
              <a:latin typeface="+mn-lt"/>
            </a:endParaRPr>
          </a:p>
          <a:p>
            <a:endParaRPr lang="pl-PL" sz="2200" b="1" dirty="0">
              <a:latin typeface="+mn-lt"/>
            </a:endParaRPr>
          </a:p>
          <a:p>
            <a:pPr algn="just"/>
            <a:r>
              <a:rPr lang="pl-PL" sz="2100" b="1" dirty="0" smtClean="0">
                <a:latin typeface="+mn-lt"/>
              </a:rPr>
              <a:t>Rama kompetencji informatycznych i informacyjnych – 5 poziomów </a:t>
            </a:r>
            <a:br>
              <a:rPr lang="pl-PL" sz="2100" b="1" dirty="0" smtClean="0">
                <a:latin typeface="+mn-lt"/>
              </a:rPr>
            </a:br>
            <a:r>
              <a:rPr lang="pl-PL" sz="2100" b="1" dirty="0" smtClean="0">
                <a:latin typeface="+mn-lt"/>
              </a:rPr>
              <a:t>i 21 kompetencji, Załącznik nr 4, tabela nr 1, str. 12</a:t>
            </a:r>
          </a:p>
          <a:p>
            <a:pPr algn="just"/>
            <a:endParaRPr lang="pl-PL" sz="2100" b="1" dirty="0" smtClean="0">
              <a:latin typeface="+mn-lt"/>
            </a:endParaRPr>
          </a:p>
          <a:p>
            <a:pPr algn="just"/>
            <a:r>
              <a:rPr lang="pl-PL" sz="2100" b="1" dirty="0" smtClean="0">
                <a:latin typeface="+mn-lt"/>
              </a:rPr>
              <a:t>Każdy projekt musi obejmować co najmniej kompetencje w zakresie </a:t>
            </a:r>
            <a:r>
              <a:rPr lang="pl-PL" sz="2100" b="1" dirty="0" smtClean="0">
                <a:solidFill>
                  <a:srgbClr val="FF0000"/>
                </a:solidFill>
                <a:latin typeface="+mn-lt"/>
              </a:rPr>
              <a:t>Informacji, Komunikacji i Tworzenia treści </a:t>
            </a:r>
            <a:r>
              <a:rPr lang="pl-PL" sz="2100" b="1" dirty="0" smtClean="0">
                <a:latin typeface="+mn-lt"/>
              </a:rPr>
              <a:t>(na dowolnym/adekwatnym poziomie zaawansowania).</a:t>
            </a:r>
            <a:endParaRPr lang="pl-PL" sz="2100"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Wymagania dla kompetencji cyfrowych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2200" b="1" dirty="0" smtClean="0">
                <a:latin typeface="+mn-lt"/>
              </a:rPr>
              <a:t>Brak stawek jednostkowych</a:t>
            </a:r>
          </a:p>
          <a:p>
            <a:pPr lvl="0" algn="just"/>
            <a:endParaRPr lang="pl-PL" sz="2200" b="1" dirty="0" smtClean="0">
              <a:latin typeface="+mn-lt"/>
            </a:endParaRPr>
          </a:p>
          <a:p>
            <a:pPr lvl="0" algn="just"/>
            <a:r>
              <a:rPr lang="pl-PL" sz="2200" b="1" dirty="0" smtClean="0">
                <a:latin typeface="+mn-lt"/>
              </a:rPr>
              <a:t>Rozliczenie projektu:</a:t>
            </a:r>
          </a:p>
          <a:p>
            <a:pPr lvl="0" algn="just">
              <a:buFont typeface="Arial" pitchFamily="34" charset="0"/>
              <a:buChar char="•"/>
            </a:pPr>
            <a:r>
              <a:rPr lang="pl-PL" sz="2200" b="1" dirty="0" smtClean="0">
                <a:latin typeface="+mn-lt"/>
              </a:rPr>
              <a:t>Na podstawie rzeczywiście poniesionych wydatków</a:t>
            </a:r>
          </a:p>
          <a:p>
            <a:pPr lvl="0" algn="just">
              <a:buFont typeface="Arial" pitchFamily="34" charset="0"/>
              <a:buChar char="•"/>
            </a:pPr>
            <a:r>
              <a:rPr lang="pl-PL" sz="2200" b="1" dirty="0" smtClean="0">
                <a:latin typeface="+mn-lt"/>
              </a:rPr>
              <a:t>Za pomocą kwot ryczałtowych w przypadku projektów objętych uproszczonymi metodami rozliczenia tj. w projektach do 417 600 zł.</a:t>
            </a:r>
            <a:endParaRPr lang="pl-PL" sz="2100"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a:t>
            </a:r>
            <a:r>
              <a:rPr lang="pl-PL" sz="2800" b="1" dirty="0" smtClean="0"/>
              <a:t>trwałych - SZOOP</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Limity - SZOOP</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10% finansowania unijnego na poziomie projektu.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latin typeface="+mn-lt"/>
              </a:rPr>
              <a:t>10% wydatków projektu. </a:t>
            </a:r>
          </a:p>
          <a:p>
            <a:pPr algn="just"/>
            <a:endParaRPr lang="pl-PL" sz="1700" b="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15601984"/>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a:t>
            </a:r>
            <a:r>
              <a:rPr lang="pl-PL" sz="2800" b="1" dirty="0" smtClean="0"/>
              <a:t>34 </a:t>
            </a:r>
            <a:r>
              <a:rPr lang="pl-PL" sz="2800" b="1" dirty="0"/>
              <a:t>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smtClean="0">
                <a:solidFill>
                  <a:schemeClr val="tx1"/>
                </a:solidFill>
              </a:rPr>
              <a:t>Usługi </a:t>
            </a:r>
            <a:r>
              <a:rPr lang="pl-PL" dirty="0">
                <a:solidFill>
                  <a:schemeClr val="tx1"/>
                </a:solidFill>
              </a:rPr>
              <a:t>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smtClean="0">
                <a:latin typeface="+mn-lt"/>
              </a:rPr>
              <a:t>przedsiębiorstwa, instytucje otoczenia biznesu;</a:t>
            </a:r>
          </a:p>
          <a:p>
            <a:pPr lvl="0">
              <a:buFont typeface="Arial" pitchFamily="34" charset="0"/>
              <a:buChar char="•"/>
            </a:pPr>
            <a:r>
              <a:rPr lang="pl-PL" sz="4200" dirty="0" smtClean="0">
                <a:latin typeface="+mn-lt"/>
              </a:rPr>
              <a:t>uczelnie wyższe.</a:t>
            </a:r>
            <a:endParaRPr lang="pl-PL" sz="4200" dirty="0">
              <a:latin typeface="+mn-lt"/>
            </a:endParaRP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a:t>
            </a:r>
            <a:r>
              <a:rPr lang="pl-PL" sz="2900" dirty="0" smtClean="0">
                <a:latin typeface="+mn-lt"/>
              </a:rPr>
              <a:t>jednostka organizacyjna </a:t>
            </a:r>
            <a:r>
              <a:rPr lang="pl-PL" sz="2900" dirty="0" err="1">
                <a:latin typeface="+mn-lt"/>
              </a:rPr>
              <a:t>jst</a:t>
            </a:r>
            <a:r>
              <a:rPr lang="pl-PL" sz="2900" dirty="0">
                <a:latin typeface="+mn-lt"/>
              </a:rPr>
              <a:t> </a:t>
            </a:r>
            <a:r>
              <a:rPr lang="pl-PL" sz="2900" dirty="0" smtClean="0">
                <a:latin typeface="+mn-lt"/>
              </a:rPr>
              <a:t>posiada </a:t>
            </a:r>
            <a:r>
              <a:rPr lang="pl-PL" sz="2900" dirty="0">
                <a:latin typeface="+mn-lt"/>
              </a:rPr>
              <a:t>osobowość prawną to może być Wnioskodawcą. Jeżeli </a:t>
            </a:r>
            <a:r>
              <a:rPr lang="pl-PL" sz="2900" dirty="0" smtClean="0">
                <a:latin typeface="+mn-lt"/>
              </a:rPr>
              <a:t>jednostka organizacyjna </a:t>
            </a:r>
            <a:r>
              <a:rPr lang="pl-PL" sz="2900" dirty="0">
                <a:latin typeface="+mn-lt"/>
              </a:rPr>
              <a:t>nie </a:t>
            </a:r>
            <a:r>
              <a:rPr lang="pl-PL" sz="2900" dirty="0" smtClean="0">
                <a:latin typeface="+mn-lt"/>
              </a:rPr>
              <a:t>posiada </a:t>
            </a:r>
            <a:r>
              <a:rPr lang="pl-PL" sz="2900" dirty="0">
                <a:latin typeface="+mn-lt"/>
              </a:rPr>
              <a:t>osobowości prawnej to Wnioskodawcą jest właściwa jednostka samorządu terytorialnego (np. Gmina, Powiat). Wówczas </a:t>
            </a:r>
            <a:r>
              <a:rPr lang="pl-PL" sz="2900" dirty="0" smtClean="0">
                <a:latin typeface="+mn-lt"/>
              </a:rPr>
              <a:t>jednostka organizacyjna </a:t>
            </a:r>
            <a:r>
              <a:rPr lang="pl-PL" sz="2900" dirty="0" err="1" smtClean="0">
                <a:latin typeface="+mn-lt"/>
              </a:rPr>
              <a:t>jst</a:t>
            </a:r>
            <a:r>
              <a:rPr lang="pl-PL" sz="2900" dirty="0" smtClean="0">
                <a:latin typeface="+mn-lt"/>
              </a:rPr>
              <a:t> </a:t>
            </a:r>
            <a:r>
              <a:rPr lang="pl-PL" sz="2900" dirty="0">
                <a:latin typeface="+mn-lt"/>
              </a:rPr>
              <a:t>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marL="285750" indent="-285750"/>
            <a:endParaRPr lang="pl-PL" sz="2900" dirty="0">
              <a:latin typeface="+mn-lt"/>
              <a:cs typeface="Arial" pitchFamily="34" charset="0"/>
            </a:endParaRPr>
          </a:p>
          <a:p>
            <a:pPr marL="285750" indent="-285750" algn="just"/>
            <a:r>
              <a:rPr lang="pl-PL" sz="4200" b="1" dirty="0">
                <a:latin typeface="+mn-lt"/>
              </a:rPr>
              <a:t>Kto może być </a:t>
            </a:r>
            <a:r>
              <a:rPr lang="pl-PL" sz="4200" b="1" dirty="0" smtClean="0">
                <a:latin typeface="+mn-lt"/>
              </a:rPr>
              <a:t>Partnerem?</a:t>
            </a:r>
          </a:p>
          <a:p>
            <a:pPr marL="285750" indent="-285750" algn="just"/>
            <a:r>
              <a:rPr lang="pl-PL" sz="4200" dirty="0" smtClean="0">
                <a:latin typeface="+mn-lt"/>
              </a:rPr>
              <a:t>Każdy </a:t>
            </a:r>
            <a:r>
              <a:rPr lang="pl-PL" sz="4200" dirty="0">
                <a:latin typeface="+mn-lt"/>
              </a:rPr>
              <a:t>podmiot posiadający osobowość prawną, również spoza </a:t>
            </a:r>
            <a:r>
              <a:rPr lang="pl-PL" sz="4200" dirty="0" smtClean="0">
                <a:latin typeface="+mn-lt"/>
              </a:rPr>
              <a:t>katalogu Wnioskodawców</a:t>
            </a:r>
            <a:r>
              <a:rPr lang="pl-PL" sz="4200" dirty="0">
                <a:latin typeface="+mn-lt"/>
              </a:rPr>
              <a:t>.</a:t>
            </a:r>
          </a:p>
          <a:p>
            <a:pPr marL="285750" indent="-285750"/>
            <a:endParaRPr lang="pl-PL" sz="4200" b="1" dirty="0">
              <a:latin typeface="+mn-lt"/>
            </a:endParaRPr>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1710870" y="1268760"/>
            <a:ext cx="4961103" cy="523220"/>
          </a:xfrm>
          <a:prstGeom prst="rect">
            <a:avLst/>
          </a:prstGeom>
        </p:spPr>
        <p:txBody>
          <a:bodyPr wrap="none">
            <a:spAutoFit/>
          </a:bodyPr>
          <a:lstStyle/>
          <a:p>
            <a:pPr algn="ctr" eaLnBrk="1" hangingPunct="1"/>
            <a:r>
              <a:rPr lang="pl-PL" altLang="pl-PL" sz="2800" b="1" dirty="0">
                <a:latin typeface="+mn-lt"/>
                <a:cs typeface="Arial" pitchFamily="34" charset="0"/>
              </a:rPr>
              <a:t>Wnioskodawcy w Działaniu </a:t>
            </a:r>
            <a:r>
              <a:rPr lang="pl-PL" altLang="pl-PL" sz="2800" b="1" dirty="0" smtClean="0">
                <a:latin typeface="+mn-lt"/>
                <a:cs typeface="Arial" pitchFamily="34" charset="0"/>
              </a:rPr>
              <a:t>10.3</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graphicFrame>
        <p:nvGraphicFramePr>
          <p:cNvPr id="6" name="Diagram 5"/>
          <p:cNvGraphicFramePr/>
          <p:nvPr>
            <p:extLst>
              <p:ext uri="{D42A27DB-BD31-4B8C-83A1-F6EECF244321}">
                <p14:modId xmlns="" xmlns:p14="http://schemas.microsoft.com/office/powerpoint/2010/main"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52476897"/>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smtClean="0">
                <a:solidFill>
                  <a:schemeClr val="tx1"/>
                </a:solidFill>
              </a:rPr>
              <a:t>listopad </a:t>
            </a:r>
            <a:r>
              <a:rPr lang="pl-PL" sz="2800" b="1" dirty="0">
                <a:solidFill>
                  <a:schemeClr val="tx1"/>
                </a:solidFill>
              </a:rPr>
              <a:t>2017 roku</a:t>
            </a:r>
            <a:r>
              <a:rPr lang="pl-PL" sz="2800" dirty="0">
                <a:solidFill>
                  <a:schemeClr val="tx1"/>
                </a:solidFill>
              </a:rPr>
              <a:t>, w przypadku gdy ocenie </a:t>
            </a:r>
            <a:r>
              <a:rPr lang="pl-PL" sz="2800" dirty="0" smtClean="0">
                <a:solidFill>
                  <a:schemeClr val="tx1"/>
                </a:solidFill>
              </a:rPr>
              <a:t>podlegać </a:t>
            </a:r>
            <a:r>
              <a:rPr lang="pl-PL" sz="2800" dirty="0">
                <a:solidFill>
                  <a:schemeClr val="tx1"/>
                </a:solidFill>
              </a:rPr>
              <a:t>będzie </a:t>
            </a:r>
            <a:r>
              <a:rPr lang="pl-PL" sz="2800" b="1" dirty="0">
                <a:solidFill>
                  <a:schemeClr val="tx1"/>
                </a:solidFill>
              </a:rPr>
              <a:t>do 150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smtClean="0">
                <a:solidFill>
                  <a:schemeClr val="tx1"/>
                </a:solidFill>
              </a:rPr>
              <a:t>grudzień </a:t>
            </a:r>
            <a:r>
              <a:rPr lang="pl-PL" sz="2800" b="1" dirty="0">
                <a:solidFill>
                  <a:schemeClr val="tx1"/>
                </a:solidFill>
              </a:rPr>
              <a:t>2017 roku</a:t>
            </a:r>
            <a:r>
              <a:rPr lang="pl-PL" sz="2800" dirty="0">
                <a:solidFill>
                  <a:schemeClr val="tx1"/>
                </a:solidFill>
              </a:rPr>
              <a:t>, w przypadku gdy </a:t>
            </a:r>
            <a:r>
              <a:rPr lang="pl-PL" sz="2800" dirty="0" smtClean="0">
                <a:solidFill>
                  <a:schemeClr val="tx1"/>
                </a:solidFill>
              </a:rPr>
              <a:t>ocenie podlegać </a:t>
            </a:r>
            <a:r>
              <a:rPr lang="pl-PL" sz="2800" dirty="0">
                <a:solidFill>
                  <a:schemeClr val="tx1"/>
                </a:solidFill>
              </a:rPr>
              <a:t>będzie </a:t>
            </a:r>
            <a:r>
              <a:rPr lang="pl-PL" sz="2800" b="1" dirty="0">
                <a:solidFill>
                  <a:schemeClr val="tx1"/>
                </a:solidFill>
              </a:rPr>
              <a:t>powyżej 150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1204935927"/>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4125677417"/>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 xmlns:p14="http://schemas.microsoft.com/office/powerpoint/2010/main" val="57405289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55000" lnSpcReduction="20000"/>
          </a:bodyPr>
          <a:lstStyle/>
          <a:p>
            <a:pPr algn="ctr"/>
            <a:endParaRPr lang="pl-PL" sz="2900" b="1" dirty="0">
              <a:latin typeface="+mn-lt"/>
              <a:cs typeface="Arial" pitchFamily="34" charset="0"/>
            </a:endParaRPr>
          </a:p>
          <a:p>
            <a:pPr algn="just"/>
            <a:r>
              <a:rPr lang="pl-PL" sz="2900" b="1" dirty="0">
                <a:latin typeface="+mn-lt"/>
              </a:rPr>
              <a:t>Uczestnik projektu – </a:t>
            </a:r>
            <a:r>
              <a:rPr lang="pl-PL" sz="2900" dirty="0">
                <a:latin typeface="+mn-lt"/>
              </a:rPr>
              <a:t>osoba fizyczna bez względu na wiek </a:t>
            </a:r>
            <a:r>
              <a:rPr lang="pl-PL" sz="2900" dirty="0" smtClean="0">
                <a:latin typeface="+mn-lt"/>
              </a:rPr>
              <a:t>bezpośrednio </a:t>
            </a:r>
            <a:r>
              <a:rPr lang="pl-PL" sz="2900" dirty="0">
                <a:latin typeface="+mn-lt"/>
              </a:rPr>
              <a:t>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900" b="1" dirty="0">
              <a:latin typeface="+mn-lt"/>
            </a:endParaRPr>
          </a:p>
          <a:p>
            <a:pPr algn="just"/>
            <a:r>
              <a:rPr lang="pl-PL" sz="2900" b="1" dirty="0">
                <a:latin typeface="+mn-lt"/>
              </a:rPr>
              <a:t>Uczestnikami projektów </a:t>
            </a:r>
            <a:r>
              <a:rPr lang="pl-PL" sz="2900" b="1" dirty="0" smtClean="0">
                <a:latin typeface="+mn-lt"/>
              </a:rPr>
              <a:t>10.3 </a:t>
            </a:r>
            <a:r>
              <a:rPr lang="pl-PL" sz="2900" b="1" dirty="0">
                <a:latin typeface="+mn-lt"/>
              </a:rPr>
              <a:t>czyli grupą docelową, do której może być skierowane wsparcie w projekcie mogą być:</a:t>
            </a:r>
          </a:p>
          <a:p>
            <a:pPr algn="just">
              <a:buFont typeface="Arial" pitchFamily="34" charset="0"/>
              <a:buChar char="•"/>
            </a:pPr>
            <a:r>
              <a:rPr lang="pl-PL" sz="2900" dirty="0" smtClean="0">
                <a:latin typeface="+mn-lt"/>
              </a:rPr>
              <a:t>Wyłącznie osoby w wieku 18 lat i więcej;</a:t>
            </a:r>
            <a:endParaRPr lang="pl-PL" sz="2900" dirty="0">
              <a:latin typeface="+mn-lt"/>
            </a:endParaRPr>
          </a:p>
          <a:p>
            <a:pPr lvl="0">
              <a:buFont typeface="Arial" pitchFamily="34" charset="0"/>
              <a:buChar char="•"/>
            </a:pPr>
            <a:r>
              <a:rPr lang="pl-PL" sz="2900" dirty="0" smtClean="0">
                <a:latin typeface="+mn-lt"/>
              </a:rPr>
              <a:t>Mieszczące się co najmniej w jednej w jednej z poniższych grup:</a:t>
            </a:r>
          </a:p>
          <a:p>
            <a:pPr lvl="1">
              <a:buFont typeface="Arial" pitchFamily="34" charset="0"/>
              <a:buChar char="•"/>
            </a:pPr>
            <a:r>
              <a:rPr lang="pl-PL" sz="2900" dirty="0" smtClean="0">
                <a:latin typeface="+mn-lt"/>
              </a:rPr>
              <a:t>Osób o niskich kwalifikacjach*</a:t>
            </a:r>
          </a:p>
          <a:p>
            <a:pPr lvl="1">
              <a:buFont typeface="Arial" pitchFamily="34" charset="0"/>
              <a:buChar char="•"/>
            </a:pPr>
            <a:r>
              <a:rPr lang="pl-PL" sz="2900" dirty="0" smtClean="0">
                <a:latin typeface="+mn-lt"/>
              </a:rPr>
              <a:t>Osób, które ukończyły 50 rok życia</a:t>
            </a:r>
          </a:p>
          <a:p>
            <a:pPr lvl="1">
              <a:buFont typeface="Arial" pitchFamily="34" charset="0"/>
              <a:buChar char="•"/>
            </a:pPr>
            <a:endParaRPr lang="pl-PL" sz="2900" dirty="0" smtClean="0">
              <a:latin typeface="+mn-lt"/>
            </a:endParaRPr>
          </a:p>
          <a:p>
            <a:pPr lvl="0"/>
            <a:r>
              <a:rPr lang="pl-PL" sz="2900" b="1" dirty="0" smtClean="0">
                <a:latin typeface="+mn-lt"/>
              </a:rPr>
              <a:t>Wyłączeni ze wsparcia są:</a:t>
            </a:r>
          </a:p>
          <a:p>
            <a:pPr lvl="0">
              <a:buFont typeface="Arial" pitchFamily="34" charset="0"/>
              <a:buChar char="•"/>
            </a:pPr>
            <a:r>
              <a:rPr lang="pl-PL" sz="2900" dirty="0" smtClean="0">
                <a:latin typeface="+mn-lt"/>
              </a:rPr>
              <a:t>Studenci studiów stacjonarnych i zaocznych</a:t>
            </a:r>
          </a:p>
          <a:p>
            <a:pPr lvl="0">
              <a:buFont typeface="Arial" pitchFamily="34" charset="0"/>
              <a:buChar char="•"/>
            </a:pPr>
            <a:r>
              <a:rPr lang="pl-PL" sz="2900" dirty="0" smtClean="0">
                <a:latin typeface="+mn-lt"/>
              </a:rPr>
              <a:t>Więźniowie</a:t>
            </a:r>
          </a:p>
          <a:p>
            <a:pPr lvl="0">
              <a:buFont typeface="Arial" pitchFamily="34" charset="0"/>
              <a:buChar char="•"/>
            </a:pPr>
            <a:r>
              <a:rPr lang="pl-PL" sz="2900" dirty="0" smtClean="0">
                <a:latin typeface="+mn-lt"/>
              </a:rPr>
              <a:t>Osoby fizyczne prowadzące działalność gospodarczą</a:t>
            </a:r>
          </a:p>
          <a:p>
            <a:pPr lvl="0">
              <a:buFont typeface="Arial" pitchFamily="34" charset="0"/>
              <a:buChar char="•"/>
            </a:pPr>
            <a:endParaRPr lang="pl-PL" sz="2900" dirty="0" smtClean="0">
              <a:latin typeface="+mn-lt"/>
            </a:endParaRPr>
          </a:p>
          <a:p>
            <a:pPr lvl="0"/>
            <a:r>
              <a:rPr lang="pl-PL" sz="2900" dirty="0" smtClean="0">
                <a:latin typeface="+mn-lt"/>
              </a:rPr>
              <a:t>Wiek uczestników liczony jest na podstawie daty urodzenia i jest mierzony w dniu rozpoczęcia udziału w projekcie.</a:t>
            </a:r>
            <a:endParaRPr lang="pl-PL" sz="2900" dirty="0">
              <a:latin typeface="+mn-lt"/>
            </a:endParaRPr>
          </a:p>
          <a:p>
            <a:pPr algn="just"/>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a:t>
            </a:r>
            <a:r>
              <a:rPr lang="pl-PL" altLang="pl-PL" sz="2800" b="1" dirty="0" smtClean="0">
                <a:latin typeface="+mn-lt"/>
                <a:cs typeface="Arial" pitchFamily="34" charset="0"/>
              </a:rPr>
              <a:t>10.3</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800" b="1" dirty="0" smtClean="0">
                <a:solidFill>
                  <a:schemeClr val="tx1"/>
                </a:solidFill>
                <a:cs typeface="Arial" pitchFamily="34" charset="0"/>
              </a:rPr>
              <a:t>10.3.A </a:t>
            </a:r>
          </a:p>
          <a:p>
            <a:pPr algn="ctr"/>
            <a:r>
              <a:rPr lang="pl-PL" sz="2800" b="1" dirty="0" smtClean="0">
                <a:solidFill>
                  <a:schemeClr val="tx1"/>
                </a:solidFill>
                <a:cs typeface="Arial" pitchFamily="34" charset="0"/>
              </a:rPr>
              <a:t>Szkolenia i kursy skierowane do osób dorosłych, </a:t>
            </a:r>
            <a:br>
              <a:rPr lang="pl-PL" sz="2800" b="1" dirty="0" smtClean="0">
                <a:solidFill>
                  <a:schemeClr val="tx1"/>
                </a:solidFill>
                <a:cs typeface="Arial" pitchFamily="34" charset="0"/>
              </a:rPr>
            </a:br>
            <a:r>
              <a:rPr lang="pl-PL" sz="2800" b="1" dirty="0" smtClean="0">
                <a:solidFill>
                  <a:schemeClr val="tx1"/>
                </a:solidFill>
                <a:cs typeface="Arial" pitchFamily="34" charset="0"/>
              </a:rPr>
              <a:t>w szczególności osób pozostających w niekorzystnej sytuacji, w tym osób starszych oraz o niskich kwalifikacjach, chcących podnieść kluczowe kompetencje o charakterze podstawowym </a:t>
            </a:r>
            <a:br>
              <a:rPr lang="pl-PL" sz="2800" b="1" dirty="0" smtClean="0">
                <a:solidFill>
                  <a:schemeClr val="tx1"/>
                </a:solidFill>
                <a:cs typeface="Arial" pitchFamily="34" charset="0"/>
              </a:rPr>
            </a:br>
            <a:r>
              <a:rPr lang="pl-PL" sz="2800" b="1" dirty="0" smtClean="0">
                <a:solidFill>
                  <a:schemeClr val="tx1"/>
                </a:solidFill>
                <a:cs typeface="Arial" pitchFamily="34" charset="0"/>
              </a:rPr>
              <a:t>i przekrojowym w zakresie języków obcych oraz ICT</a:t>
            </a:r>
            <a:endParaRPr lang="pl-PL" sz="2800" b="1" dirty="0">
              <a:solidFill>
                <a:schemeClr val="tx1"/>
              </a:solidFill>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ctr"/>
            <a:endParaRPr lang="pl-PL" sz="2900" b="1" dirty="0">
              <a:latin typeface="+mn-lt"/>
              <a:cs typeface="Arial" pitchFamily="34" charset="0"/>
            </a:endParaRPr>
          </a:p>
          <a:p>
            <a:pPr algn="just"/>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571002" y="1268760"/>
            <a:ext cx="5665293" cy="523220"/>
          </a:xfrm>
          <a:prstGeom prst="rect">
            <a:avLst/>
          </a:prstGeom>
        </p:spPr>
        <p:txBody>
          <a:bodyPr wrap="square">
            <a:spAutoFit/>
          </a:bodyPr>
          <a:lstStyle/>
          <a:p>
            <a:pPr algn="ctr" eaLnBrk="1" hangingPunct="1"/>
            <a:r>
              <a:rPr lang="pl-PL" altLang="pl-PL" sz="2800" b="1" dirty="0" smtClean="0">
                <a:latin typeface="+mn-lt"/>
                <a:cs typeface="Arial" pitchFamily="34" charset="0"/>
              </a:rPr>
              <a:t>Typ projektu możliwy do realizacji</a:t>
            </a:r>
            <a:endParaRPr lang="pl-PL" altLang="pl-PL" sz="2800" b="1" dirty="0">
              <a:latin typeface="+mn-lt"/>
              <a:cs typeface="Arial" pitchFamily="34" charset="0"/>
            </a:endParaRP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pPr algn="just"/>
            <a:r>
              <a:rPr lang="pl-PL" sz="1600" dirty="0">
                <a:latin typeface="+mn-lt"/>
              </a:rPr>
              <a:t>Czy Wnioskodawca </a:t>
            </a:r>
            <a:r>
              <a:rPr lang="pl-PL" sz="1600" b="1" dirty="0" smtClean="0">
                <a:latin typeface="+mn-lt"/>
              </a:rPr>
              <a:t>złożył w ramach konkursu (jako lider lub partner) maksymalnie jeden wniosek </a:t>
            </a:r>
            <a:r>
              <a:rPr lang="pl-PL" sz="1600" b="1" dirty="0">
                <a:latin typeface="+mn-lt"/>
              </a:rPr>
              <a:t>o dofinansowanie </a:t>
            </a:r>
            <a:r>
              <a:rPr lang="pl-PL" sz="1600" b="1" dirty="0" smtClean="0">
                <a:latin typeface="+mn-lt"/>
              </a:rPr>
              <a:t>projektu?</a:t>
            </a:r>
            <a:endParaRPr lang="pl-PL" sz="1600" dirty="0">
              <a:latin typeface="+mn-lt"/>
            </a:endParaRPr>
          </a:p>
          <a:p>
            <a:pPr algn="just"/>
            <a:endParaRPr lang="pl-PL" sz="1600" b="1" dirty="0">
              <a:latin typeface="+mn-lt"/>
            </a:endParaRPr>
          </a:p>
          <a:p>
            <a:pPr algn="just"/>
            <a:r>
              <a:rPr lang="pl-PL" sz="1600" dirty="0" smtClean="0">
                <a:latin typeface="+mn-lt"/>
              </a:rPr>
              <a:t>Kryterium zostanie zweryfikowane na podstawie rejestru prowadzonego przez Instytucję Organizującą Konkurs. Decyduje kolejność rejestracji wpływu wniosku w Instytucji Organizującej Konkurs. W przypadku złożenia więcej niż jednego wniosku o dofinansowanie, w których ten sam podmiot występuje jako lider i/lub partner, Instytucja Organizująca Konkurs odrzuca wszystkie złożone w odpowiedzi na konkurs wnioski, w związku z niespełnieniem przez Wnioskodawcę kryterium. W przypadku wycofania wniosku o dofinansowanie Wnioskodawca ma prawo złożyć kolejny wniosek.</a:t>
            </a:r>
            <a:endParaRPr lang="pl-PL" sz="1600" b="1" dirty="0">
              <a:latin typeface="+mn-lt"/>
            </a:endParaRPr>
          </a:p>
          <a:p>
            <a:pPr algn="just"/>
            <a:endParaRPr lang="pl-PL" sz="1600" dirty="0" smtClean="0">
              <a:latin typeface="+mn-lt"/>
            </a:endParaRPr>
          </a:p>
          <a:p>
            <a:pPr algn="just"/>
            <a:r>
              <a:rPr lang="pl-PL" sz="1600" dirty="0" smtClean="0">
                <a:latin typeface="+mn-lt"/>
              </a:rPr>
              <a:t>Tak/Nie </a:t>
            </a:r>
            <a:r>
              <a:rPr lang="pl-PL" sz="1600" dirty="0">
                <a:latin typeface="+mn-lt"/>
              </a:rPr>
              <a:t>(odrzucenie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10560</TotalTime>
  <Words>5520</Words>
  <Application>Microsoft Office PowerPoint</Application>
  <PresentationFormat>Pokaz na ekranie (4:3)</PresentationFormat>
  <Paragraphs>885</Paragraphs>
  <Slides>63</Slides>
  <Notes>63</Notes>
  <HiddenSlides>0</HiddenSlides>
  <MMClips>0</MMClips>
  <ScaleCrop>false</ScaleCrop>
  <HeadingPairs>
    <vt:vector size="4" baseType="variant">
      <vt:variant>
        <vt:lpstr>Motyw</vt:lpstr>
      </vt:variant>
      <vt:variant>
        <vt:i4>1</vt:i4>
      </vt:variant>
      <vt:variant>
        <vt:lpstr>Tytuły slajdów</vt:lpstr>
      </vt:variant>
      <vt:variant>
        <vt:i4>63</vt:i4>
      </vt:variant>
    </vt:vector>
  </HeadingPairs>
  <TitlesOfParts>
    <vt:vector size="64" baseType="lpstr">
      <vt:lpstr>plik</vt:lpstr>
      <vt:lpstr>Slajd 1</vt:lpstr>
      <vt:lpstr>Slajd 2</vt:lpstr>
      <vt:lpstr>Slajd 3</vt:lpstr>
      <vt:lpstr>Slajd 4</vt:lpstr>
      <vt:lpstr>Kwota środków europejskich przeznaczonych na konkurs</vt:lpstr>
      <vt:lpstr>Slajd 6</vt:lpstr>
      <vt:lpstr>Slajd 7</vt:lpstr>
      <vt:lpstr>Slajd 8</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formalne – 11 kryteriów szczegółowo opisane w Załączniku nr 1  Weryfikowane na zasadzie Tak/Nie/Nie dotyczy</vt:lpstr>
      <vt:lpstr>Kryteria formalne cd.</vt:lpstr>
      <vt:lpstr>Kryteria formalne cd.</vt:lpstr>
      <vt:lpstr>Kryteria formalne cd.</vt:lpstr>
      <vt:lpstr>Kryteria formalne cd.</vt:lpstr>
      <vt:lpstr>Kryteria formalne cd.</vt:lpstr>
      <vt:lpstr>Kryteria merytoryczne – 17 kryteriów szczegółowo opisane w Załączniku nr 1  punktowane z możliwością warunkowej oceny i skierowania do negocjacji</vt:lpstr>
      <vt:lpstr>Kryteria merytoryczne cd.</vt:lpstr>
      <vt:lpstr>Kryteria merytoryczne cd.</vt:lpstr>
      <vt:lpstr>Kryteria merytoryczne cd.</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9</vt:lpstr>
      <vt:lpstr>Kryteria horyzontalne cd.</vt:lpstr>
      <vt:lpstr>Kryteria premiujące </vt:lpstr>
      <vt:lpstr>Wskaźniki w ramach Działania 10.3</vt:lpstr>
      <vt:lpstr>Wskaźniki programowe – 3 wskaźniki produktu</vt:lpstr>
      <vt:lpstr>Wskaźniki programowe – 3 wskaźniki produktu cd.</vt:lpstr>
      <vt:lpstr>Wskaźniki programowe – 3 wskaźniki rezultatu bezpośredniego</vt:lpstr>
      <vt:lpstr>Wskaźniki programowe – 3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Standardy realizacji form wsparcia</vt:lpstr>
      <vt:lpstr>Standardy realizacji cd.</vt:lpstr>
      <vt:lpstr>Obecność na szkoleniach/innych formach</vt:lpstr>
      <vt:lpstr>Wymagania wobec trenerów</vt:lpstr>
      <vt:lpstr>Wyniki walidacji</vt:lpstr>
      <vt:lpstr>Wymagania dla kwalifikacji językowych</vt:lpstr>
      <vt:lpstr>Wymagania dla kwalifikacji językowych</vt:lpstr>
      <vt:lpstr>Wymagania dla kwalifikacji językowych</vt:lpstr>
      <vt:lpstr>Wymagania dla kwalifikacji językowych</vt:lpstr>
      <vt:lpstr>Wymagania dla kwalifikacji językowych</vt:lpstr>
      <vt:lpstr>Wymagania dla kompetencji cyfrowych</vt:lpstr>
      <vt:lpstr>Wymagania dla kompetencji cyfrowych</vt:lpstr>
      <vt:lpstr>Cross-financing i zakup środków trwałych - SZOOP</vt:lpstr>
      <vt:lpstr>Limity - SZOOP</vt:lpstr>
      <vt:lpstr>Klauzule społeczne w zamówieniach – szczegóły w Rozdziale 34 Regulaminu konkursu</vt:lpstr>
      <vt:lpstr>Slajd 60</vt:lpstr>
      <vt:lpstr>Slajd 61</vt:lpstr>
      <vt:lpstr>Slajd 62</vt:lpstr>
      <vt:lpstr>Slajd 63</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1012</cp:revision>
  <cp:lastPrinted>2015-09-17T13:52:11Z</cp:lastPrinted>
  <dcterms:created xsi:type="dcterms:W3CDTF">2010-12-31T07:04:34Z</dcterms:created>
  <dcterms:modified xsi:type="dcterms:W3CDTF">2017-07-04T09:37:23Z</dcterms:modified>
</cp:coreProperties>
</file>