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6" r:id="rId2"/>
    <p:sldId id="356" r:id="rId3"/>
    <p:sldId id="666" r:id="rId4"/>
    <p:sldId id="365" r:id="rId5"/>
    <p:sldId id="673" r:id="rId6"/>
    <p:sldId id="681" r:id="rId7"/>
    <p:sldId id="669" r:id="rId8"/>
    <p:sldId id="672" r:id="rId9"/>
    <p:sldId id="667" r:id="rId10"/>
    <p:sldId id="668" r:id="rId11"/>
    <p:sldId id="671" r:id="rId12"/>
    <p:sldId id="655" r:id="rId13"/>
    <p:sldId id="670" r:id="rId14"/>
    <p:sldId id="652" r:id="rId15"/>
    <p:sldId id="657" r:id="rId16"/>
    <p:sldId id="656" r:id="rId17"/>
    <p:sldId id="664" r:id="rId18"/>
    <p:sldId id="675" r:id="rId19"/>
    <p:sldId id="676" r:id="rId20"/>
    <p:sldId id="677" r:id="rId21"/>
    <p:sldId id="651" r:id="rId22"/>
    <p:sldId id="659" r:id="rId23"/>
    <p:sldId id="660" r:id="rId24"/>
    <p:sldId id="661" r:id="rId25"/>
    <p:sldId id="674" r:id="rId26"/>
    <p:sldId id="662" r:id="rId27"/>
    <p:sldId id="663" r:id="rId28"/>
    <p:sldId id="658" r:id="rId29"/>
    <p:sldId id="678" r:id="rId30"/>
    <p:sldId id="650" r:id="rId31"/>
    <p:sldId id="620" r:id="rId32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3373" autoAdjust="0"/>
  </p:normalViewPr>
  <p:slideViewPr>
    <p:cSldViewPr>
      <p:cViewPr varScale="1">
        <p:scale>
          <a:sx n="107" d="100"/>
          <a:sy n="107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4294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BA5FD61E-EE5E-4BB4-A16A-47BA4AD831F2}" type="datetimeFigureOut">
              <a:rPr lang="pl-PL" smtClean="0"/>
              <a:pPr/>
              <a:t>2017-07-04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7F765EEA-BA8E-4675-B3C6-32A10F2D44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464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>
              <a:defRPr sz="1200"/>
            </a:lvl1pPr>
          </a:lstStyle>
          <a:p>
            <a:fld id="{2C047D7E-E1AE-44CA-8AD9-818990EB5967}" type="datetimeFigureOut">
              <a:rPr lang="pl-PL" smtClean="0"/>
              <a:pPr/>
              <a:t>2017-07-04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8" rIns="91358" bIns="4567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58" tIns="45678" rIns="91358" bIns="4567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>
              <a:defRPr sz="1200"/>
            </a:lvl1pPr>
          </a:lstStyle>
          <a:p>
            <a:fld id="{90112FF2-7DDC-4FF6-BF41-F57EA27FE1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5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Regionalny Program Operacyjny</a:t>
            </a:r>
            <a:r>
              <a:rPr lang="pl-PL" baseline="0" dirty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/>
            </a:br>
            <a:r>
              <a:rPr lang="pl-PL" b="1" u="sng" baseline="0" dirty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9D5B7-9244-4D5C-AD8F-495D73268EC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B3E3-6AD8-4967-8486-F94580A11031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8ED-8DBA-41CA-9DCB-183683ED249F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E633-9520-4122-B96B-F17D4AF5D984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270D-8DDA-4427-B7AE-DA4FCC6A9DB4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7F6D-41D6-42EB-A407-A1C60CC521D0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79C1-6DDA-4845-8A1B-E8A91694EA64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8BE-A298-4981-B4CA-F1937424D4A6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73C-C536-4C11-81F8-D6BC14ADB065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D23-4937-4277-80F8-03F120DD59B2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2B6C-256A-4E44-A7C8-952647558B99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A8BB-0DB3-4FB1-8D76-5B1C2D389399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911A-4928-45C5-B770-F6315CD6F383}" type="datetime1">
              <a:rPr lang="pl-PL" smtClean="0"/>
              <a:pPr/>
              <a:t>2017-07-04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556792"/>
            <a:ext cx="84168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Działanie 3.4 Wdrażanie strategii niskoemisyjnych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47936" y="4489956"/>
            <a:ext cx="8416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Typ 3.4.A a – ZIT </a:t>
            </a:r>
            <a:r>
              <a:rPr lang="pl-PL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WrOF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Typ 3.4.A b - d – ZIT AJ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51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Typ d)</a:t>
            </a:r>
            <a:r>
              <a:rPr lang="pl-PL" dirty="0">
                <a:solidFill>
                  <a:schemeClr val="tx2"/>
                </a:solidFill>
              </a:rPr>
              <a:t> inwestycje ograniczające indywidualny ruch zmotoryzowany w centrach miast: </a:t>
            </a:r>
            <a:r>
              <a:rPr lang="pl-PL" b="1" dirty="0">
                <a:solidFill>
                  <a:schemeClr val="tx2"/>
                </a:solidFill>
              </a:rPr>
              <a:t>drogi rowerowe</a:t>
            </a:r>
            <a:r>
              <a:rPr lang="pl-PL" dirty="0">
                <a:solidFill>
                  <a:schemeClr val="tx2"/>
                </a:solidFill>
              </a:rPr>
              <a:t>, </a:t>
            </a:r>
            <a:r>
              <a:rPr lang="pl-PL" b="1" dirty="0">
                <a:solidFill>
                  <a:schemeClr val="tx2"/>
                </a:solidFill>
              </a:rPr>
              <a:t>ciągi pieszo-rowerowe</a:t>
            </a:r>
            <a:r>
              <a:rPr lang="pl-PL" dirty="0">
                <a:solidFill>
                  <a:schemeClr val="tx2"/>
                </a:solidFill>
              </a:rPr>
              <a:t>, przy czym możliwe jest  finansowanie samego ciągu pieszego (ale nie może on stanowić odrębnego projektu, a jedynie element uzupełniający), jeśli jego separacja od ciągu rowerowego wynika z warunków lokalnych, np. ciąg pieszo – rowerowy prowadzi do skrzyżowania, za którym nie ma możliwości kontynuowania ciągu łącznie i istnieje konieczność oddzielenia drogi dla rowerów od ciągu pieszego – na tym odcinku możliwa jest inwestycja również w ciąg pieszy. Koszt takiego wydzielonego ciągu pieszego powinien zawsze stanowić mniej niż połowę wydatków w projekcie. </a:t>
            </a:r>
          </a:p>
          <a:p>
            <a:pPr algn="just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12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Typ d) </a:t>
            </a:r>
            <a:r>
              <a:rPr lang="pl-PL" dirty="0">
                <a:solidFill>
                  <a:schemeClr val="tx2"/>
                </a:solidFill>
              </a:rPr>
              <a:t>Przez drogi rowerowe należy rozumieć drogi dla rowerów, zgodnie z definicją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z ustawy z dnia 20 czerwca 1997 r. Prawo o ruchu drogowym. Drogami dla rowerów nie są pasy ruchu dla rowerów:</a:t>
            </a:r>
          </a:p>
          <a:p>
            <a:pPr algn="just"/>
            <a:endParaRPr lang="pl-PL" sz="800" dirty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droga dla rowerów </a:t>
            </a:r>
            <a:r>
              <a:rPr lang="pl-PL" dirty="0">
                <a:solidFill>
                  <a:schemeClr val="tx2"/>
                </a:solidFill>
              </a:rPr>
              <a:t>– droga lub jej część przeznaczona do ruchu rowerów, </a:t>
            </a:r>
            <a:r>
              <a:rPr lang="pl-PL" u="sng" dirty="0">
                <a:solidFill>
                  <a:schemeClr val="tx2"/>
                </a:solidFill>
              </a:rPr>
              <a:t>oznaczona odpowiednimi znakami drogowymi</a:t>
            </a:r>
            <a:r>
              <a:rPr lang="pl-PL" dirty="0">
                <a:solidFill>
                  <a:schemeClr val="tx2"/>
                </a:solidFill>
              </a:rPr>
              <a:t>; droga dla rowerów jest </a:t>
            </a:r>
            <a:r>
              <a:rPr lang="pl-PL" u="sng" dirty="0">
                <a:solidFill>
                  <a:schemeClr val="tx2"/>
                </a:solidFill>
              </a:rPr>
              <a:t>oddzielona od innych dróg lub jezdni</a:t>
            </a:r>
            <a:r>
              <a:rPr lang="pl-PL" dirty="0">
                <a:solidFill>
                  <a:schemeClr val="tx2"/>
                </a:solidFill>
              </a:rPr>
              <a:t> tej samej drogi </a:t>
            </a:r>
            <a:r>
              <a:rPr lang="pl-PL" u="sng" dirty="0">
                <a:solidFill>
                  <a:schemeClr val="tx2"/>
                </a:solidFill>
              </a:rPr>
              <a:t>konstrukcyjnie</a:t>
            </a:r>
            <a:r>
              <a:rPr lang="pl-PL" dirty="0">
                <a:solidFill>
                  <a:schemeClr val="tx2"/>
                </a:solidFill>
              </a:rPr>
              <a:t> lub za pomocą </a:t>
            </a:r>
            <a:r>
              <a:rPr lang="pl-PL" u="sng" dirty="0">
                <a:solidFill>
                  <a:schemeClr val="tx2"/>
                </a:solidFill>
              </a:rPr>
              <a:t>urządzeń bezpieczeństwa ruchu drogowego</a:t>
            </a:r>
            <a:r>
              <a:rPr lang="pl-PL" dirty="0">
                <a:solidFill>
                  <a:schemeClr val="tx2"/>
                </a:solidFill>
              </a:rPr>
              <a:t>: separatorów, </a:t>
            </a:r>
            <a:r>
              <a:rPr lang="pl-PL" dirty="0" err="1">
                <a:solidFill>
                  <a:schemeClr val="tx2"/>
                </a:solidFill>
              </a:rPr>
              <a:t>azyli</a:t>
            </a:r>
            <a:r>
              <a:rPr lang="pl-PL" dirty="0">
                <a:solidFill>
                  <a:schemeClr val="tx2"/>
                </a:solidFill>
              </a:rPr>
              <a:t>, balustrad, poręczy, ogrodzeń czy słupków (Rozporządzenie Ministra Infrastruktury z dnia 3 lipca 2003 r. w sprawie szczegółowych warunków technicznych dla znaków i sygnałów drogowych oraz urządzeń bezpieczeństwa ruchu drogowego i warunków ich umieszczania na drogach);</a:t>
            </a:r>
          </a:p>
          <a:p>
            <a:pPr algn="just"/>
            <a:endParaRPr lang="pl-PL" sz="800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pas ruchu dla rowerów – część jezdni przeznaczona do ruchu rowerów w jednym kierunku, oznaczona odpowiednimi znakami drogowymi.</a:t>
            </a:r>
          </a:p>
          <a:p>
            <a:pPr algn="just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2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1" y="1428552"/>
            <a:ext cx="7261007" cy="488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91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b="1" dirty="0"/>
              <a:t>Pozostałe informacje: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Przez konkurs ogłaszany w ramach ZIT rozumie się prowadzony w trybie konkursowym nabór wniosków o dofinansowanie ogłaszany na projekty o znaczeniu/zasięgu nie wykraczającym poza obszar ZIT określony w Strategii ZIT.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Zadania związane z naborem realizuje: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Departament Funduszy Europejskich w Urzędzie Marszałkowskim Województwa Dolnośląskiego oraz pełniące funkcje Instytucji Pośredniczących na podstawie zawartych porozumień: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Gmina Wrocław  - lider ZIT </a:t>
            </a:r>
            <a:r>
              <a:rPr lang="pl-PL" dirty="0" err="1"/>
              <a:t>WrOF</a:t>
            </a:r>
            <a:r>
              <a:rPr lang="pl-PL" dirty="0"/>
              <a:t>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dirty="0"/>
              <a:t>Miasto Jelenia - lider ZIT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tx2"/>
              </a:solidFill>
            </a:endParaRPr>
          </a:p>
          <a:p>
            <a:pPr algn="just"/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340768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Wspierane będą kompleksowe i zintegrowane projekty, realizujące rozwój transportu publicznego w sposób kompleksowy, które muszą spełniać łącznie następujące cele: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szersze wykorzystanie bardziej efektywnego transportu publicznego </a:t>
            </a:r>
            <a:br>
              <a:rPr lang="pl-PL" dirty="0"/>
            </a:br>
            <a:r>
              <a:rPr lang="pl-PL" dirty="0"/>
              <a:t>i niezmotoryzowanego indywidualnego;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zmniejszenie wykorzystania samochodów osobowych;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lepsza integracja gałęzi transportu;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niższa emisja zanieczyszczeń powietrza, hałasu oraz niższe zatłoczenie;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poprawa bezpieczeństwa ruchu drogowego.</a:t>
            </a:r>
          </a:p>
          <a:p>
            <a:endParaRPr lang="pl-PL" dirty="0"/>
          </a:p>
          <a:p>
            <a:endParaRPr lang="pl-PL" dirty="0"/>
          </a:p>
          <a:p>
            <a:pPr algn="just"/>
            <a:r>
              <a:rPr lang="pl-PL" u="sng" dirty="0">
                <a:solidFill>
                  <a:schemeClr val="tx2"/>
                </a:solidFill>
              </a:rPr>
              <a:t>Przez inwestycje ograniczające ruch w centrach miast </a:t>
            </a:r>
            <a:r>
              <a:rPr lang="pl-PL" dirty="0">
                <a:solidFill>
                  <a:schemeClr val="tx2"/>
                </a:solidFill>
              </a:rPr>
              <a:t>nie należy rozumieć wyłącznie inwestycji zlokalizowanych w centrach miast – istotne jest </a:t>
            </a:r>
            <a:r>
              <a:rPr lang="pl-PL" u="sng" dirty="0">
                <a:solidFill>
                  <a:schemeClr val="tx2"/>
                </a:solidFill>
              </a:rPr>
              <a:t>oddziaływanie na centra miast</a:t>
            </a:r>
            <a:endParaRPr lang="pl-PL" u="sng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0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801847"/>
            <a:ext cx="871296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Typy beneficjentów</a:t>
            </a:r>
          </a:p>
          <a:p>
            <a:pPr lvl="0" algn="just"/>
            <a:endParaRPr lang="pl-P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jednostki samorządu terytorialnego, ich związki i stowarzyszenia,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jednostki organizacyjne </a:t>
            </a:r>
            <a:r>
              <a:rPr lang="pl-PL" dirty="0" err="1"/>
              <a:t>jst</a:t>
            </a:r>
            <a:r>
              <a:rPr lang="pl-PL" dirty="0"/>
              <a:t>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jednostki sektora finansów publicznych, inne niż wymienione powyżej,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przedsiębiorcy będący zarządcami infrastruktury lub świadczący usługi w zakresie transportu zbiorowego na terenach miejskich i podmiejskich,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2"/>
                </a:solidFill>
              </a:rPr>
              <a:t>organizacje pozarządowe,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PGL Lasy Państwowe i jego jednostki organizacyjne.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4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41277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Preferencje: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w miastach powyżej 20 tysięcy mieszkańców;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poprawiające dostępność do obszarów koncentracji ludności i/lub aktywności gospodarczej, a także do rynku pracy i usług publicznych;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projekty multimodalne uwzględniające połączenie różnych nisko- i zeroemisyjnych środków transportu;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realizowane w miejscowościach uzdrowiskowych;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dotyczące zakupu taboru o alternatywnych źródłach zasilania (elektryczne, gazowe, wodorowe, hybrydowe);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dotyczące zakupu taboru umożliwiającego przewóz rowerów;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projekty komplementarne względem projektów punktowych realizowanych w ramach działania 5.2 System transportu kolejowego (dworce i przystanki kolejowe), przy czym projekt komplementarny realizowany w działaniu 5.2 musi być możliwy do realizacji w ramach RPO WD 2014-2020 i wynika to, wraz z uzasadnieniem komplementarności, z przygotowanego dla projektu realizowanego w działaniu 5.2 studium wykonalności - </a:t>
            </a:r>
            <a:r>
              <a:rPr lang="pl-PL" sz="1600" b="1" dirty="0"/>
              <a:t>w przypadku ZIT </a:t>
            </a:r>
            <a:r>
              <a:rPr lang="pl-PL" sz="1600" b="1" dirty="0" err="1"/>
              <a:t>WrOF</a:t>
            </a:r>
            <a:r>
              <a:rPr lang="pl-PL" sz="1600" b="1" dirty="0"/>
              <a:t> kryterium nie ma zastosowania – multimodalność badana będzie na etapie oceny zgodności projektu ze strategią ZIT</a:t>
            </a:r>
            <a:r>
              <a:rPr lang="pl-PL" sz="1600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preferowane będą projekty rewitalizacyjne ujęte w programie rewitalizacji danej gminy, które znajdują się na wykazie IZ RPO WD.</a:t>
            </a:r>
            <a:endParaRPr lang="pl-PL" sz="1600" b="1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54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Ważne informacje: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Poziom dofinansowania </a:t>
            </a:r>
            <a:r>
              <a:rPr lang="pl-PL" sz="1600" dirty="0"/>
              <a:t>UE na poziomie projektu wynosi 85% kosztów kwalifikowalnych. </a:t>
            </a:r>
          </a:p>
          <a:p>
            <a:pPr algn="just"/>
            <a:r>
              <a:rPr lang="pl-PL" sz="1600" dirty="0"/>
              <a:t>W przypadku projektów generujących dochód – zgodnie z wyliczeniami luki finansowej ale nie więcej niż 85%.</a:t>
            </a:r>
          </a:p>
          <a:p>
            <a:endParaRPr lang="pl-PL" sz="1600" dirty="0"/>
          </a:p>
          <a:p>
            <a:r>
              <a:rPr lang="pl-PL" sz="1600" b="1" dirty="0"/>
              <a:t>Pomoc publiczna:</a:t>
            </a:r>
          </a:p>
          <a:p>
            <a:r>
              <a:rPr lang="pl-PL" sz="1600" dirty="0"/>
              <a:t>Pomocą publiczną jest wszelka pomoc, która kumulatywnie spełnia następujące przesłanki: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beneficjentem wsparcia jest przedsiębiorca w rozumieniu funkcjonalnym;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jest udzielona za pośrednictwem lub ze źródeł państwowych w jakiejkolwiek formie;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stanowi korzyść dla beneficjenta oraz jest selektywna tj. uprzywilejowuje niektórych przedsiębiorców lub produkcję niektórych towarów;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zakłóca lub grozi zakłóceniem konkurencji poprzez sprzyjanie niektórym przedsiębiorcom;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oraz wpływa na wymianę handlową pomiędzy Państwami Członkowskimi Unii Europejskiej.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98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Ważne informacje:</a:t>
            </a:r>
          </a:p>
          <a:p>
            <a:endParaRPr lang="pl-PL" sz="2000" b="1" dirty="0"/>
          </a:p>
          <a:p>
            <a:r>
              <a:rPr lang="pl-PL" sz="1600" b="1" dirty="0"/>
              <a:t>Pomoc publiczna:</a:t>
            </a:r>
          </a:p>
          <a:p>
            <a:pPr algn="just"/>
            <a:r>
              <a:rPr lang="pl-PL" sz="1600" dirty="0"/>
              <a:t>W przypadku stwierdzenia przez wnioskodawcę występowania pomocy publicznej dopuszcza się możliwość zastosowania następujących przepisów: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rozporządzenie Komisji (UE) nr 1407/2013 z dnia 18 grudnia 2013 r. w sprawie stosowania art. 107 i 108 Traktatu o funkcjonowaniu Unii Europejskiej do pomocy de </a:t>
            </a:r>
            <a:r>
              <a:rPr lang="pl-PL" sz="1600" dirty="0" err="1"/>
              <a:t>minimis</a:t>
            </a:r>
            <a:r>
              <a:rPr lang="pl-PL" sz="1600" dirty="0"/>
              <a:t> oraz rozporządzenia Ministra Infrastruktury i Rozwoju z dnia 19 marca 2015 r. w sprawie udzielania pomocy de </a:t>
            </a:r>
            <a:r>
              <a:rPr lang="pl-PL" sz="1600" dirty="0" err="1"/>
              <a:t>minimis</a:t>
            </a:r>
            <a:r>
              <a:rPr lang="pl-PL" sz="1600" dirty="0"/>
              <a:t> w ramach regionalnych programów operacyjnych na lata 2014–2020 - kwota pomocy de </a:t>
            </a:r>
            <a:r>
              <a:rPr lang="pl-PL" sz="1600" dirty="0" err="1"/>
              <a:t>minimis</a:t>
            </a:r>
            <a:r>
              <a:rPr lang="pl-PL" sz="1600" i="1" dirty="0"/>
              <a:t> </a:t>
            </a:r>
            <a:r>
              <a:rPr lang="pl-PL" sz="1600" dirty="0"/>
              <a:t>nie może przekroczyć 200 tys. EUR na beneficjenta (jest to maksymalny limit pomocy de </a:t>
            </a:r>
            <a:r>
              <a:rPr lang="pl-PL" sz="1600" dirty="0" err="1"/>
              <a:t>minimis</a:t>
            </a:r>
            <a:r>
              <a:rPr lang="pl-PL" sz="1600" dirty="0"/>
              <a:t> jaki może otrzymać dany podmiot w okresie 3 lat). Przy pomocy de </a:t>
            </a:r>
            <a:r>
              <a:rPr lang="pl-PL" sz="1600" dirty="0" err="1"/>
              <a:t>minimis</a:t>
            </a:r>
            <a:r>
              <a:rPr lang="pl-PL" sz="1600" dirty="0"/>
              <a:t> – nie obowiązuje efekt zachęty – </a:t>
            </a:r>
            <a:r>
              <a:rPr lang="pl-PL" sz="1600" b="1" dirty="0"/>
              <a:t>ZIT AJ</a:t>
            </a:r>
            <a:r>
              <a:rPr lang="pl-PL" sz="1600" dirty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rozporządzenie Komisji (UE) nr 651/2014 z 17 czerwca 2014 roku uznającego niektóre rodzaje pomocy za zgodne z rynkiem wewnętrznym w zastosowaniu art. 107 i 108 Traktatu - pomoc inwestycyjna na infrastrukturę lokalną (art.56) oraz rozporządzenia Ministra Infrastruktury i Rozwoju z dnia 5 sierpnia 2015 r. w sprawie udzielania pomocy inwestycyjnej na infrastrukturę lokalną - </a:t>
            </a:r>
            <a:r>
              <a:rPr lang="pl-PL" sz="1600" b="1" dirty="0"/>
              <a:t>ZIT AJ</a:t>
            </a:r>
            <a:r>
              <a:rPr lang="pl-PL" sz="1600" dirty="0"/>
              <a:t>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59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Ważne informacje:</a:t>
            </a:r>
          </a:p>
          <a:p>
            <a:endParaRPr lang="pl-PL" sz="2000" b="1" dirty="0"/>
          </a:p>
          <a:p>
            <a:r>
              <a:rPr lang="pl-PL" sz="1600" b="1" dirty="0"/>
              <a:t>Pomoc publiczna - cd:</a:t>
            </a:r>
          </a:p>
          <a:p>
            <a:pPr algn="just"/>
            <a:r>
              <a:rPr lang="pl-PL" sz="1600" dirty="0"/>
              <a:t>W przypadku stwierdzenia przez wnioskodawcę występowania pomocy publicznej dopuszcza się możliwość zastosowania następujących przepisów: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rozporządzenia  (WE)  nr  1370/2007  Parlamentu  Europejskiego  i  Rady  z 23 października 2007 r. dotyczącego usług  publicznych  w  zakresie  kolejowego  i  drogowego  transportu pasażerskiego  oraz  uchylającego  rozporządzenia  Rady – w odniesieniu do okresu po 3 grudnia 2009 r. oraz wytyczne w zakresie dofinansowania z programów operacyjnych podmiotów realizujących obowiązek świadczenia usług publicznych w transporcie zbiorowym - </a:t>
            </a:r>
            <a:r>
              <a:rPr lang="pl-PL" sz="1600" b="1" dirty="0"/>
              <a:t>ZIT AJ, ZIT </a:t>
            </a:r>
            <a:r>
              <a:rPr lang="pl-PL" sz="1600" b="1" dirty="0" err="1"/>
              <a:t>WrOF</a:t>
            </a:r>
            <a:r>
              <a:rPr lang="pl-PL" sz="1600" dirty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rozporządzenie Rady (EWG) nr 1191/69 z dnia 26 czerwca 1969 r. w sprawie działania Państw Członkowskich dotyczącego zobowiązań  związanych  z pojęciem usługi  publicznej w transporcie kolejowym, drogowym i w żegludze śródlądowej (Dz. Urz. UE 1969 L 156/1), ze zmianami  wprowadzonymi rozporządzeniem  Rady nr 1893/91  z  dnia 20  czerwca  1991  r. (Dz. Urz. UE 1991 L 169/1) – w odniesieniu do okresu przed 3 grudnia 2009 r. </a:t>
            </a:r>
            <a:r>
              <a:rPr lang="pl-PL" sz="1600" b="1" dirty="0"/>
              <a:t>ZIT AJ, ZIT </a:t>
            </a:r>
            <a:r>
              <a:rPr lang="pl-PL" sz="1600" b="1" dirty="0" err="1"/>
              <a:t>WrOF</a:t>
            </a:r>
            <a:r>
              <a:rPr lang="pl-PL" sz="1600" b="1" dirty="0"/>
              <a:t>;</a:t>
            </a:r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wytyczne w zakresie dofinansowania z programów operacyjnych podmiotów realizujących obowiązek świadczenia usług publicznych w transporcie zbiorowym – rekompensata - </a:t>
            </a:r>
            <a:r>
              <a:rPr lang="pl-PL" sz="1600" b="1" dirty="0"/>
              <a:t>ZIT AJ, ZIT </a:t>
            </a:r>
            <a:r>
              <a:rPr lang="pl-PL" sz="1600" b="1" dirty="0" err="1"/>
              <a:t>WrOF</a:t>
            </a:r>
            <a:r>
              <a:rPr lang="pl-PL" sz="1600" dirty="0"/>
              <a:t>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1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556792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Typy projektów</a:t>
            </a:r>
          </a:p>
          <a:p>
            <a:endParaRPr lang="pl-PL" sz="2000" b="1" dirty="0"/>
          </a:p>
          <a:p>
            <a:pPr marL="625475" lvl="0" indent="-625475" algn="just"/>
            <a:r>
              <a:rPr lang="pl-PL" b="1" dirty="0"/>
              <a:t>3.4.A. Ograniczona niska emisja transportowa w ramach kompleksowych strategii niskoemisyjnych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Zakup oraz modernizacja niskoemisyjnego taboru szynowego i autobusowego dla połączeń miejskich i podmiejskich (w tym inwestycje w infrastrukturę do obsługi taboru do 25% wartości) – typ 3.4.A.a; 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Inwestycje ograniczające indywidualny ruch zmotoryzowany w centrach miast np. P&amp;R, B&amp;R, zintegrowane centra przesiadkowe, wspólny bilet, stacje ładowania pojazdów elektrycznych – typ 3.4.A.b;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Inwestycje związane z systemami zarządzania ruchem i energią – typ 3.4.A.c;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Inwestycje ograniczające indywidualny ruch zmotoryzowany w centrach miast np. drogi rowerowe, ciągi piesze, itp. – typ 3.4.A.d.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66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Ważne informacje:</a:t>
            </a:r>
          </a:p>
          <a:p>
            <a:endParaRPr lang="pl-PL" sz="2000" b="1" dirty="0"/>
          </a:p>
          <a:p>
            <a:r>
              <a:rPr lang="pl-PL" sz="1600" b="1" dirty="0"/>
              <a:t>Pomoc publiczna - cd:</a:t>
            </a:r>
          </a:p>
          <a:p>
            <a:pPr algn="just"/>
            <a:r>
              <a:rPr lang="pl-PL" sz="1600" dirty="0"/>
              <a:t>Jeżeli przy realizacji projektu zakłada się występowanie w projekcie zakresu/elementów noszących znamiona pomocy publicznej, to w takiej sytuacji istnieje możliwość realizacji projektów </a:t>
            </a:r>
            <a:r>
              <a:rPr lang="pl-PL" sz="1600" u="sng" dirty="0"/>
              <a:t>„mieszanych”</a:t>
            </a:r>
            <a:r>
              <a:rPr lang="pl-PL" sz="1600" dirty="0"/>
              <a:t>, tzn. objętych w części pomocą publiczną (tj. w zakresie w jakim dot. działalności gospodarczej wnioskodawcy – np. odpłatne udostępnianie), a w części wsparciem niestanowiącym pomocy (tj. w zakresie prowadzonej działalności niegospodarczej).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takich przypadkach wnioskodawca zobowiązany jest przedstawić </a:t>
            </a:r>
            <a:r>
              <a:rPr lang="pl-PL" sz="1600" u="sng" dirty="0"/>
              <a:t>metodologię wyodrębnienia elementów projektu </a:t>
            </a:r>
            <a:r>
              <a:rPr lang="pl-PL" sz="1600" dirty="0"/>
              <a:t>przyporządkowanych do działalności gospodarczej i niegospodarczej wnioskodawcy. Przykładowo może to być proporcja liczona powierzchnią, wielkością przychodów, wyodrębnienie wydatków. 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powyższym przypadku należy pamiętać o konieczności prowadzenia </a:t>
            </a:r>
            <a:r>
              <a:rPr lang="pl-PL" sz="1600" u="sng" dirty="0"/>
              <a:t>rozdzielnej rachunkowości </a:t>
            </a:r>
            <a:r>
              <a:rPr lang="pl-PL" sz="1600" dirty="0"/>
              <a:t>dla działalności gospodarczej i niegospodarczej – przez cały okres realizacji projektu i okres trwałości. </a:t>
            </a:r>
          </a:p>
          <a:p>
            <a:pPr algn="just"/>
            <a:r>
              <a:rPr lang="pl-PL" sz="1600" dirty="0"/>
              <a:t>Konsekwencją niedochowania powyższych warunków w okresie trwałości projektu może być częściowy lub całkowity zwrot dofinansowania.</a:t>
            </a:r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Wskaźniki:</a:t>
            </a:r>
          </a:p>
          <a:p>
            <a:pPr algn="just"/>
            <a:r>
              <a:rPr lang="pl-PL" sz="1600" dirty="0"/>
              <a:t>Główną funkcją wskaźników jest zmierzenie, na ile cel główny projektu zostały zrealizowany. Wskaźniki służą ilościowej prezentacji działań podjętych w ramach projektu i ich rezultatów. W trakcie realizacji projektu wskaźniki powinny umożliwiać mierzenie jego postępu względem celów projektu. </a:t>
            </a:r>
          </a:p>
          <a:p>
            <a:pPr algn="just"/>
            <a:r>
              <a:rPr lang="pl-PL" sz="1600" dirty="0"/>
              <a:t>Wybór wskaźników projektu powinien być powiązany z typem realizowanego przedsięwzięcia </a:t>
            </a:r>
            <a:br>
              <a:rPr lang="pl-PL" sz="1600" dirty="0"/>
            </a:br>
            <a:r>
              <a:rPr lang="pl-PL" sz="1600" dirty="0"/>
              <a:t>i planowanymi działaniami, które Wnioskodawca zamierza podjąć w ramach projektu. Do celu głównego projektu Wnioskodawca powinien dobrać odpowiednie wskaźniki, produktu i rezultatu bezpośredniego. Muszą być logicznie powiązane z projektem i spójne.</a:t>
            </a:r>
          </a:p>
          <a:p>
            <a:pPr algn="just"/>
            <a:r>
              <a:rPr lang="pl-PL" sz="1600" dirty="0"/>
              <a:t>Każdy ze wskaźników powinien posiadać następujące cechy:</a:t>
            </a:r>
          </a:p>
          <a:p>
            <a:pPr algn="just"/>
            <a:r>
              <a:rPr lang="pl-PL" sz="1600" dirty="0"/>
              <a:t>• adekwatność – wskaźnik powinien być dostosowany do charakteru projektu oraz oczekiwanych efektów związanych z jego realizacją;</a:t>
            </a:r>
          </a:p>
          <a:p>
            <a:pPr algn="just"/>
            <a:r>
              <a:rPr lang="pl-PL" sz="1600" dirty="0"/>
              <a:t>• mierzalność – wskaźnik powinien być kwantyfikowalny, tj. wyrażony w wartościach liczbowych bądź finansowych;</a:t>
            </a:r>
          </a:p>
          <a:p>
            <a:pPr algn="just"/>
            <a:r>
              <a:rPr lang="pl-PL" sz="1600" dirty="0"/>
              <a:t>• wiarygodność – wskaźnik powinien być zdefiniowany w taki sposób, aby jego weryfikacja nie powodowała utrudnień;</a:t>
            </a:r>
          </a:p>
          <a:p>
            <a:pPr algn="just"/>
            <a:r>
              <a:rPr lang="pl-PL" sz="1600" dirty="0"/>
              <a:t>• dostępność – wskaźnik powinien być łatwy do określenia w wyniku realizacji projektu;</a:t>
            </a:r>
          </a:p>
          <a:p>
            <a:pPr algn="just"/>
            <a:r>
              <a:rPr lang="pl-PL" sz="1600" dirty="0"/>
              <a:t>• określony w czasie –wartość wskaźnika powinna zostać określona w czasie, tj. określony rok osiągnięcia wartości docelowej wskaźnika oraz okres, w którym będzie mierzony wskaźnik.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86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Wskaźniki:</a:t>
            </a:r>
          </a:p>
          <a:p>
            <a:endParaRPr lang="pl-PL" sz="2000" b="1" dirty="0"/>
          </a:p>
          <a:p>
            <a:r>
              <a:rPr lang="pl-PL" sz="1600" dirty="0"/>
              <a:t>W ramach RPO WD 2014-2020 rozróżnia się następujące wskaźniki:</a:t>
            </a:r>
          </a:p>
          <a:p>
            <a:r>
              <a:rPr lang="pl-PL" sz="1600" dirty="0"/>
              <a:t>a) obligatoryjne – wskaźniki ujęte w RPO WD 2014-2020, SZOOP RPO WD 2014-2020</a:t>
            </a:r>
          </a:p>
          <a:p>
            <a:r>
              <a:rPr lang="pl-PL" sz="1600" dirty="0"/>
              <a:t>b) horyzontalne </a:t>
            </a:r>
          </a:p>
          <a:p>
            <a:r>
              <a:rPr lang="pl-PL" sz="1600" dirty="0"/>
              <a:t>c) dodatkowe – wskaźniki projektowe</a:t>
            </a:r>
          </a:p>
          <a:p>
            <a:endParaRPr lang="pl-PL" sz="1600" dirty="0"/>
          </a:p>
          <a:p>
            <a:r>
              <a:rPr lang="pl-PL" sz="1600" b="1" dirty="0"/>
              <a:t>Wymagania w zakresie wskaźników w projekcie</a:t>
            </a:r>
          </a:p>
          <a:p>
            <a:pPr algn="just"/>
            <a:r>
              <a:rPr lang="pl-PL" sz="1600" dirty="0"/>
              <a:t>W ramach wniosku o dofinansowanie projektu Wnioskodawca określa wskaźniki służące pomiarowi działań i celów założonych w projekcie. Wskaźniki w ramach projektu należy określić mając </a:t>
            </a:r>
            <a:br>
              <a:rPr lang="pl-PL" sz="1600" dirty="0"/>
            </a:br>
            <a:r>
              <a:rPr lang="pl-PL" sz="1600" dirty="0"/>
              <a:t>w szczególności na uwadze zapisy niniejszego regulaminu. </a:t>
            </a:r>
          </a:p>
          <a:p>
            <a:endParaRPr lang="pl-PL" sz="1600" dirty="0"/>
          </a:p>
          <a:p>
            <a:r>
              <a:rPr lang="pl-PL" sz="1600" dirty="0"/>
              <a:t>W przypadku, gdy w ramach danego Działania uwzględniony został wskaźnik z RPO WD 2014-2020 który odzwierciedla zakres projektu, jego wykazanie dla Wnioskodawcy jest  obligatoryjne.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71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cd:</a:t>
            </a:r>
          </a:p>
          <a:p>
            <a:endParaRPr lang="pl-PL" sz="2000" b="1" dirty="0"/>
          </a:p>
          <a:p>
            <a:pPr algn="just"/>
            <a:r>
              <a:rPr lang="pl-PL" sz="1600" dirty="0"/>
              <a:t>Wskaźniki produktu są to wskaźniki powiązane bezpośrednio z wydatkami ponoszonymi w projekcie, mierzone konkretnymi wielkościami. Liczone są w jednostkach fizycznych lub monetarnych. Wybrane przez Wnioskodawcę wskaźniki muszą być adekwatne do zakresu projektu oraz mają być powiązane </a:t>
            </a:r>
            <a:br>
              <a:rPr lang="pl-PL" sz="1600" dirty="0"/>
            </a:br>
            <a:r>
              <a:rPr lang="pl-PL" sz="1600" dirty="0"/>
              <a:t>z głównymi kategoriami wydatków w projekcie.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Wartość bazowa to wartość w momencie rozpoczęcia realizacji projektu. W przypadku każdego wskaźnika powinna być wykazana na poziomie „0”.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Wartość docelowa dla wskaźnika produktu to wyrażony liczbowo stan danego wskaźnika na moment zakończenia rzeczowej realizacji projektu. 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Jako źródło informacji o wskaźniku wskazać należy odpowiedni dokument (np. protokół odbioru robót).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04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cd:</a:t>
            </a:r>
          </a:p>
          <a:p>
            <a:pPr algn="just"/>
            <a:r>
              <a:rPr lang="pl-PL" sz="1600" b="1" dirty="0"/>
              <a:t>Wskaźniki produktu:</a:t>
            </a:r>
          </a:p>
          <a:p>
            <a:pPr algn="just"/>
            <a:r>
              <a:rPr lang="pl-PL" sz="1600" b="1" dirty="0"/>
              <a:t>ZIT </a:t>
            </a:r>
            <a:r>
              <a:rPr lang="pl-PL" sz="1600" b="1" dirty="0" err="1"/>
              <a:t>WrOF</a:t>
            </a:r>
            <a:endParaRPr lang="pl-PL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zakupionych jednostek taboru pasażerskiego w publicznym transporcie zbiorowym komunikacji miejskiej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zmodernizowanych jednostek taboru pasażerskiego w publicznym transporcie zbiorowym komunikacji miejskiej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Pojemność zakupionego taboru pasażerskiego w publicznym transporcie zbiorowym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Pojemność zmodernizowanego taboru pasażerskiego w publicznym transporcie zbiorowym</a:t>
            </a:r>
          </a:p>
          <a:p>
            <a:pPr algn="just"/>
            <a:r>
              <a:rPr lang="pl-PL" sz="1600" b="1" dirty="0"/>
              <a:t>ZIT AJ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wspartej infrastruktury rowerowej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wybudowanych obiektów „</a:t>
            </a:r>
            <a:r>
              <a:rPr lang="pl-PL" sz="1600" dirty="0" err="1"/>
              <a:t>Bike&amp;Ride</a:t>
            </a:r>
            <a:r>
              <a:rPr lang="pl-PL" sz="1600" dirty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wybudowanych obiektów „parkuj i jedź”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miejsc postojowych w wybudowanych obiektach „parkuj i jedź”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miejsc postojowych dla osób niepełnosprawnych w wybudowanych obiektach „parkuj i jedź”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wybudowanych zintegrowanych węzłów przesiadkowych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Całkowita długość nowych lub przebudowanych linii autobusowych komunikacji miejskiej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zainstalowanych inteligentnych systemów transportowych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ciągów transportowych, na których zainstalowano inteligentne systemy transportowe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98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Wskaźniki produktu - horyzontalne:</a:t>
            </a:r>
          </a:p>
          <a:p>
            <a:pPr algn="just"/>
            <a:r>
              <a:rPr lang="pl-PL" sz="1600" b="1" dirty="0"/>
              <a:t>ZIT </a:t>
            </a:r>
            <a:r>
              <a:rPr lang="pl-PL" sz="1600" b="1" dirty="0" err="1"/>
              <a:t>WrOF</a:t>
            </a:r>
            <a:r>
              <a:rPr lang="pl-PL" sz="1600" b="1" dirty="0"/>
              <a:t>/ZIT AJ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przedsiębiorstw otrzymujących wsparcie (CI 1)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Liczba przedsiębiorstw otrzymujących dotacje (CI 2)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obiektów dostosowanych do potrzeb osób z niepełnosprawnościami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osób objętych szkoleniami / doradztwem w zakresie kompetencji cyfrowych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projektów, w których sfinansowano koszty racjonalnych usprawnień dla osób </a:t>
            </a:r>
            <a:br>
              <a:rPr lang="pl-PL" sz="1600" dirty="0"/>
            </a:br>
            <a:r>
              <a:rPr lang="pl-PL" sz="1600" dirty="0"/>
              <a:t>z niepełnosprawnościami (horyzontalny)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92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cd:</a:t>
            </a:r>
          </a:p>
          <a:p>
            <a:endParaRPr lang="pl-PL" sz="2000" b="1" dirty="0"/>
          </a:p>
          <a:p>
            <a:pPr algn="just">
              <a:spcAft>
                <a:spcPts val="600"/>
              </a:spcAft>
              <a:defRPr/>
            </a:pPr>
            <a:r>
              <a:rPr lang="pl-PL" sz="1600" b="1" dirty="0"/>
              <a:t>Wskaźniki rezultatu bezpośredniego </a:t>
            </a:r>
            <a:r>
              <a:rPr lang="pl-PL" sz="1600" dirty="0"/>
              <a:t>są to wskaźniki odnoszące się do bezpośrednich efektów projektu, stanowią wynik realizacji projektu, ale mogą mieć na niego wpływ także inne zewnętrzne czynniki,  niepowiązane bezpośrednio z wydatkami ponoszonymi w projekcie. Dostarczają informacji </a:t>
            </a:r>
            <a:br>
              <a:rPr lang="pl-PL" sz="1600" dirty="0"/>
            </a:br>
            <a:r>
              <a:rPr lang="pl-PL" sz="1600" dirty="0"/>
              <a:t>o zmianach jakie nastąpiły w wyniku realizacji projektu, w porównaniu z wielkością wyjściową (bazową). Są logicznie powiązane ze wskaźnikami produktu.  Muszą być adekwatne do celu projektu.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Wartość docelowa dla wskaźnika rezultatu to wyrażony liczbowo stan danego wskaźnika uzyskany </a:t>
            </a:r>
            <a:br>
              <a:rPr lang="pl-PL" sz="1600" dirty="0"/>
            </a:br>
            <a:r>
              <a:rPr lang="pl-PL" sz="1600" dirty="0"/>
              <a:t>w efekcie realizacji projektu. Jako źródło informacji o wskaźniku wskazać należy odpowiedni dokument (np. ewidencja zużycia energii).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10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Wskaźniki rezultatu:</a:t>
            </a:r>
          </a:p>
          <a:p>
            <a:pPr algn="just"/>
            <a:r>
              <a:rPr lang="pl-PL" sz="1600" b="1" dirty="0"/>
              <a:t>ZIT </a:t>
            </a:r>
            <a:r>
              <a:rPr lang="pl-PL" sz="1600" b="1" dirty="0" err="1"/>
              <a:t>WrOF</a:t>
            </a:r>
            <a:endParaRPr lang="pl-PL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Szacowany roczny spadek emisji gazów cieplarnianych</a:t>
            </a:r>
            <a:r>
              <a:rPr lang="pl-PL" sz="1600" b="1" dirty="0"/>
              <a:t>. </a:t>
            </a:r>
          </a:p>
          <a:p>
            <a:pPr algn="just"/>
            <a:endParaRPr lang="pl-PL" sz="1600" b="1"/>
          </a:p>
          <a:p>
            <a:pPr algn="just"/>
            <a:r>
              <a:rPr lang="pl-PL" sz="1600" b="1"/>
              <a:t>ZIT </a:t>
            </a:r>
            <a:r>
              <a:rPr lang="pl-PL" sz="1600" b="1" dirty="0"/>
              <a:t>AJ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pojazdów korzystających z miejsc postojowych w wybudowanych obiektach „parkuj i jedź”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przewozów komunikacją miejską na przebudowanych i nowych liniach komunikacji miejskiej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Szacowany roczny spadek emisji gazów cieplarnianych 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b="1" dirty="0"/>
          </a:p>
          <a:p>
            <a:pPr algn="just"/>
            <a:r>
              <a:rPr lang="pl-PL" sz="1600" b="1" dirty="0"/>
              <a:t>Wskaźniki rezultatu - horyzontalne: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Wzrost zatrudnienia we wspieranych przedsiębiorstwach O/K/M (horyzontalny);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Wzrost zatrudnienia we wspieranych podmiotach (innych niż przedsiębiorstwa) O/K/M (horyzontalny);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utrzymanych miejsc pracy (horyzontalny);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nowo utworzonych miejsc pracy - pozostałe formy (horyzontalny).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85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Dolnośląska Polityka Rowerowa:</a:t>
            </a:r>
          </a:p>
          <a:p>
            <a:pPr algn="just"/>
            <a:r>
              <a:rPr lang="pl-PL" dirty="0"/>
              <a:t>Standardy projektowe i wykonawcze dla infrastruktury rowerowej województwa dolnośląskiego zawierają warunki techniczne służące planowaniu, projektowaniu, wykonywaniu i utrzymaniu infrastruktury rowerowej na terenie województwa dolnośląskiego. Standardy bazują na przykładach dobrej praktyki oraz analizie problemów, </a:t>
            </a:r>
            <a:br>
              <a:rPr lang="pl-PL" dirty="0"/>
            </a:br>
            <a:r>
              <a:rPr lang="pl-PL" dirty="0"/>
              <a:t>z jakimi spotyka się ruch rowerowy w Polsce. Mają za zadanie uporządkować zarządzanie infrastrukturą rowerową na terenie województwa dolnośląskiego oraz wskazać część gotowych rozwiązań do wykorzystania w pracach projektowych oraz w terenie.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Do stosowania Standardów zobowiązuje się Urząd Marszałkowski Województwa Dolnośląskiego oraz wszystkie jednostki organizacyjne województwa. Dla pozostałych jednostek samorządu terytorialnego Standardy powinny służyć jako wytyczne na wszystkich etapach projektowania i wykonywania infrastruktury rowerowej.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Uchwała nr 1987/V/16 Zarządu Województwa Dolnośląskiego z dnia 22 marca 2016 r. </a:t>
            </a:r>
            <a:br>
              <a:rPr lang="pl-PL" dirty="0"/>
            </a:br>
            <a:r>
              <a:rPr lang="pl-PL" dirty="0"/>
              <a:t>w sprawie przyjęcia Standardów projektowych i wykonawczych infrastruktury rowerowej województwa dolnośląskiego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9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Przykładowe pytania:</a:t>
            </a:r>
          </a:p>
          <a:p>
            <a:pPr algn="just"/>
            <a:r>
              <a:rPr lang="pl-PL" dirty="0"/>
              <a:t>„Do kiedy należy zgłosić inwestycję w Planie Gospodarki Niskoemisyjnej? Do dnia rozpoczęcia czy zakończenia naborów RPO WD?”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Projekt powinien zostać zgłoszony do PGN na tyle wcześnie aby gmina była w stanie wystawić zaświadczenie o tym, że wynika on z PGN dołączone do wniosku </a:t>
            </a:r>
            <a:br>
              <a:rPr lang="pl-PL" dirty="0"/>
            </a:br>
            <a:r>
              <a:rPr lang="pl-PL" dirty="0"/>
              <a:t>o dofinansowanie. Jeśli zaświadczenia brak, wnioskodawca zostanie wezwany do uzupełnienia, jeśli na wezwanie zaświadczenie nie zostanie przedstawione, projekt zostanie odrzucony, ponieważ jest to kryterium dostępu.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Ponieważ PGN przyjmowany jest do realizacji uchwałą rady gminy, starania o wpisanie projektu należy podjąć z odpowiednim wyprzedzeniem. Niektóre gminy stosują PGN </a:t>
            </a:r>
            <a:br>
              <a:rPr lang="pl-PL" dirty="0"/>
            </a:br>
            <a:r>
              <a:rPr lang="pl-PL" dirty="0"/>
              <a:t>o charakterze ramowym, do którego projekty dopisywane są na bieżąco, bez konieczności każdorazowej aktualizacji uchwały.</a:t>
            </a:r>
          </a:p>
          <a:p>
            <a:endParaRPr 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8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86858"/>
              </p:ext>
            </p:extLst>
          </p:nvPr>
        </p:nvGraphicFramePr>
        <p:xfrm>
          <a:off x="539552" y="1337992"/>
          <a:ext cx="822960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 projektu</a:t>
                      </a: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Alokacja w EUR</a:t>
                      </a: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Zakończenie realizacji</a:t>
                      </a:r>
                    </a:p>
                  </a:txBody>
                  <a:tcPr marL="36739" marR="3673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Poddziałanie 3.4.2 - ZIT WROF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termin rozpoczęcia składania wniosków: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22 czerwca 2017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termin zakończenia składania wniosków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 lipca 2017 r.</a:t>
                      </a: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3.4 A a) Zakup oraz modernizacja niskoemisyjnego taboru szynowego i autobusowego dla połączeń miejskich i podmiejskich</a:t>
                      </a:r>
                      <a:br>
                        <a:rPr lang="pl-PL" sz="1200" dirty="0">
                          <a:effectLst/>
                        </a:rPr>
                      </a:b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44 027 995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miesiące od wyboru projektu</a:t>
                      </a:r>
                    </a:p>
                  </a:txBody>
                  <a:tcPr marL="36739" marR="367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Poddziałanie 3.4.3 - ZIT AJ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termin rozpoczęcia składania wniosków: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27 lipca  2017 r.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termin zakończenia składania wniosków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 sierpnia 2017 r.</a:t>
                      </a: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3.4 A b) Inwestycje ograniczające indywidualny ruch zmotoryzowany w centrach miast np. P&amp;R, B&amp;R, zintegrowane centra przesiadkowe, wspólny bilet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3.4 A c) Inwestycje związane z systemami zarządzania ruchem i energią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3.4 A d) Inwestycje ograniczające indywidualny ruch zmotoryzowany w centrach miast np. drogi rowerowe, ciągi piesze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24 012 000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32 miesiące od wyboru projektu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063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 eaLnBrk="1" hangingPunct="1"/>
            <a:br>
              <a:rPr lang="pl-PL" altLang="pl-PL" sz="1600"/>
            </a:br>
            <a:br>
              <a:rPr lang="pl-PL" altLang="pl-PL" sz="2800"/>
            </a:br>
            <a:endParaRPr lang="pl-PL" altLang="pl-PL" sz="28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8280400" cy="60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Wybrzeże Słowackiego 12-14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50-411 Wrocław</a:t>
            </a: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l-PL" altLang="pl-PL" sz="1600" dirty="0"/>
              <a:t>rpo@dolnyslask.pl           www.rpo.dolnyslask.pl              www.umwd.pl</a:t>
            </a:r>
          </a:p>
          <a:p>
            <a:pPr algn="ctr" eaLnBrk="1" hangingPunct="1">
              <a:buSzPct val="100000"/>
            </a:pPr>
            <a:endParaRPr lang="pl-PL" altLang="pl-PL" sz="20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endParaRPr lang="pl-PL" altLang="pl-PL" sz="3200" b="1" i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r>
              <a:rPr lang="pl-PL" altLang="pl-PL" sz="3200" b="1" i="1" dirty="0">
                <a:solidFill>
                  <a:srgbClr val="006600"/>
                </a:solidFill>
              </a:rPr>
              <a:t>Dziękuję za uwagę</a:t>
            </a: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spcAft>
                <a:spcPts val="600"/>
              </a:spcAft>
              <a:buSzPct val="100000"/>
            </a:pPr>
            <a:r>
              <a:rPr lang="pl-PL" altLang="pl-PL" b="1" i="1" dirty="0">
                <a:solidFill>
                  <a:srgbClr val="006600"/>
                </a:solidFill>
              </a:rPr>
              <a:t>Filip Baranowski</a:t>
            </a:r>
          </a:p>
          <a:p>
            <a:pPr algn="r" eaLnBrk="1" hangingPunct="1">
              <a:buSzPct val="100000"/>
            </a:pPr>
            <a:r>
              <a:rPr lang="pl-PL" altLang="pl-PL" sz="1600" i="1">
                <a:solidFill>
                  <a:srgbClr val="000000"/>
                </a:solidFill>
              </a:rPr>
              <a:t>Wydział </a:t>
            </a:r>
            <a:r>
              <a:rPr lang="pl-PL" altLang="pl-PL" sz="1600" i="1" dirty="0">
                <a:solidFill>
                  <a:srgbClr val="000000"/>
                </a:solidFill>
              </a:rPr>
              <a:t>Zarządzania RPO</a:t>
            </a: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 </a:t>
            </a: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br>
              <a:rPr lang="pl-PL" altLang="pl-PL" sz="1200" dirty="0">
                <a:solidFill>
                  <a:srgbClr val="000000"/>
                </a:solidFill>
              </a:rPr>
            </a:br>
            <a:endParaRPr lang="pl-PL" altLang="pl-PL" sz="1200" dirty="0">
              <a:solidFill>
                <a:srgbClr val="00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7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58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/>
              <a:t>Typ a) </a:t>
            </a:r>
            <a:r>
              <a:rPr lang="pl-PL" dirty="0"/>
              <a:t>zakup oraz modernizacja niskoemisyjnego taboru szynowego i autobusowego dla połączeń miejskich i podmiejskich. W przypadku zakupu autobusów elektrycznych do 25% wartości wydatków kwalifikowalnych mogą stanowić wydatki związane z infrastrukturą do obsługi taboru (np. stacje ładowania itp.).</a:t>
            </a:r>
          </a:p>
          <a:p>
            <a:pPr algn="just"/>
            <a:r>
              <a:rPr lang="pl-PL" b="1" dirty="0"/>
              <a:t>„transport miejski”</a:t>
            </a:r>
            <a:r>
              <a:rPr lang="pl-PL" dirty="0"/>
              <a:t> – dziedzina transportu publicznego obsługującego ruch pasażerski w obrębie miasta. Realizowany jest środkami transportu lądowego, takimi jak: autobus, tramwaj, kolej podziemna lub naziemna w obrębie miast z ewentualnym przekroczeniem granic miasta do najbliższej strefy ciążenia o długości od 5 do 10 km wzdłuż linii komunikacyjnej. Transport miejski jest transportem ściśle zorganizowanym oferującym regularny przewóz osób po ustalonych trasach, w oparciu o rozkład jazdy, uwzględniający zabieranie pasażerów oraz ich wysadzanie na ustalonych przystankach;</a:t>
            </a:r>
          </a:p>
          <a:p>
            <a:pPr algn="just"/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0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/>
              <a:t>Typ a) „transport podmiejski”</a:t>
            </a:r>
            <a:r>
              <a:rPr lang="pl-PL" dirty="0"/>
              <a:t> – dziedzina transportu publicznego obsługującego ruch pasażerski w obrębie aglomeracji miejskiej. Realizowany jest środkami transportu lądowego, takimi jak: autobus, tramwaj, kolej podziemna lub naziemna w obrębie 70 km (wzdłuż linii komunikacyjnej) od granic miast generujących duże potoki podróżnych (w Województwie Dolnośląskim w szczególności takich jak: Wrocław, Legnica, Wałbrzych, Jelenia Góra, Głogów, Kłodzko, Bolesławiec). Transport podmiejski jest transportem ściśle zorganizowanym oferującym regularny przewóz osób po ustalonych trasach, w oparciu </a:t>
            </a:r>
            <a:br>
              <a:rPr lang="pl-PL" dirty="0"/>
            </a:br>
            <a:r>
              <a:rPr lang="pl-PL" dirty="0"/>
              <a:t>o rozkład jazdy, uwzględniający zabieranie pasażerów oraz ich wysadzanie na ustalonych przystankach.</a:t>
            </a:r>
          </a:p>
          <a:p>
            <a:pPr algn="just"/>
            <a:endParaRPr lang="pl-PL" dirty="0"/>
          </a:p>
          <a:p>
            <a:pPr algn="just"/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3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ZIT </a:t>
            </a:r>
            <a:r>
              <a:rPr lang="pl-PL" sz="2000" b="1" dirty="0" err="1">
                <a:solidFill>
                  <a:schemeClr val="tx2"/>
                </a:solidFill>
              </a:rPr>
              <a:t>WrOF</a:t>
            </a:r>
            <a:r>
              <a:rPr lang="pl-PL" sz="2000" b="1" dirty="0">
                <a:solidFill>
                  <a:schemeClr val="tx2"/>
                </a:solidFill>
              </a:rPr>
              <a:t>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dirty="0"/>
              <a:t>Nabór kierowany jest na projekty związane z zakupem taboru. Oprócz infrastruktury dot. autobusów elektrycznych, </a:t>
            </a:r>
            <a:r>
              <a:rPr lang="pl-PL" b="1" u="sng" dirty="0"/>
              <a:t>nie dopuszcza się żadnych elementów uzupełniających</a:t>
            </a:r>
            <a:r>
              <a:rPr lang="pl-PL" dirty="0"/>
              <a:t> (związanych z pozostałymi typami projektów, oświetleniem ulicznym czy infrastrukturą drogową).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przypadku zakupu autobusów z napędem spalinowym dopuszcza się wyłącznie zakup autobusów  spełniających </a:t>
            </a:r>
            <a:r>
              <a:rPr lang="pl-PL" b="1" dirty="0"/>
              <a:t>co najmniej normę emisji spalin EURO VI.</a:t>
            </a:r>
          </a:p>
          <a:p>
            <a:pPr algn="just"/>
            <a:endParaRPr lang="pl-PL" b="1" dirty="0"/>
          </a:p>
          <a:p>
            <a:pPr algn="just"/>
            <a:r>
              <a:rPr lang="pl-PL" dirty="0"/>
              <a:t>Preferowane są projekty jeśli co najmniej ¼ zakupionego/ zmodernizowanego taboru stanowią pojazdy 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o napędzie  </a:t>
            </a:r>
            <a:r>
              <a:rPr lang="pl-PL" b="1" dirty="0"/>
              <a:t>alternatywnym</a:t>
            </a:r>
            <a:r>
              <a:rPr lang="pl-PL" dirty="0"/>
              <a:t> (elektrycznym, hybrydowym, gazowym czy wodorowym);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dostosowane do przewozu </a:t>
            </a:r>
            <a:r>
              <a:rPr lang="pl-PL" b="1" dirty="0"/>
              <a:t>osób niepełnosprawnych </a:t>
            </a:r>
            <a:r>
              <a:rPr lang="pl-PL" dirty="0"/>
              <a:t>w zakresie szerszym niż wymagany przepisami;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/>
              <a:t>dostosowane do bezpiecznego dla podróżnych </a:t>
            </a:r>
            <a:r>
              <a:rPr lang="pl-PL" b="1" dirty="0"/>
              <a:t>przewozu rowerów</a:t>
            </a:r>
            <a:r>
              <a:rPr lang="pl-PL" dirty="0"/>
              <a:t>, przy czym przestrzeń wygospodarowana dla rowerów nie może uszczuplać przestrzeni przewidzianej dla przewozu osób niepełnosprawnych.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Typ b)</a:t>
            </a:r>
            <a:r>
              <a:rPr lang="pl-PL" dirty="0"/>
              <a:t> inwestycje ograniczające indywidualny ruch zmotoryzowany w centrach miast np. P&amp;R, B&amp;R, zintegrowane centra przesiadkowe, stacje ładowania pojazdów elektrycznych, wspólny bilet (przy czym stacje ładowania pojazdów elektrycznych, wspólny bilet nie mogą stanowić samodzielnego elementu projektu lecz jedynie uzupełniający, poniżej 49% wartości projektu).</a:t>
            </a:r>
          </a:p>
          <a:p>
            <a:pPr algn="just"/>
            <a:r>
              <a:rPr lang="pl-PL" b="1" dirty="0"/>
              <a:t>„</a:t>
            </a:r>
            <a:r>
              <a:rPr lang="pl-PL" b="1" dirty="0" err="1"/>
              <a:t>Park&amp;Ride</a:t>
            </a:r>
            <a:r>
              <a:rPr lang="pl-PL" b="1" dirty="0"/>
              <a:t>”</a:t>
            </a:r>
            <a:r>
              <a:rPr lang="pl-PL" dirty="0"/>
              <a:t> – „Parkuj i jedź” – parking przeznaczony dla osób korzystających z publicznego transportu zbiorowego;</a:t>
            </a:r>
          </a:p>
          <a:p>
            <a:pPr algn="just"/>
            <a:r>
              <a:rPr lang="pl-PL" b="1" dirty="0"/>
              <a:t>„</a:t>
            </a:r>
            <a:r>
              <a:rPr lang="pl-PL" b="1" dirty="0" err="1"/>
              <a:t>Bike&amp;Ride</a:t>
            </a:r>
            <a:r>
              <a:rPr lang="pl-PL" b="1" dirty="0"/>
              <a:t>”</a:t>
            </a:r>
            <a:r>
              <a:rPr lang="pl-PL" dirty="0"/>
              <a:t> – parking dla rowerów, umożliwiający bezpieczne pozostawienie roweru </a:t>
            </a:r>
            <a:br>
              <a:rPr lang="pl-PL" dirty="0"/>
            </a:br>
            <a:r>
              <a:rPr lang="pl-PL" dirty="0"/>
              <a:t>i kontynuację dalszej podróży przy użyciu publicznego transportu zbiorowego;</a:t>
            </a:r>
          </a:p>
          <a:p>
            <a:pPr algn="just"/>
            <a:r>
              <a:rPr lang="pl-PL" b="1" dirty="0"/>
              <a:t>„zintegrowane centrum przesiadkowe”</a:t>
            </a:r>
            <a:r>
              <a:rPr lang="pl-PL" dirty="0"/>
              <a:t> – zintegrowany węzeł przesiadkowy (ustawy z dn. 16.12.2010 r. o publicznym transporcie zbiorowym): miejsce umożliwiające dogodną zmianę środka transportu wyposażone w niezbędną dla obsługi podróżnych infrastrukturę, </a:t>
            </a:r>
            <a:br>
              <a:rPr lang="pl-PL" dirty="0"/>
            </a:br>
            <a:r>
              <a:rPr lang="pl-PL" dirty="0"/>
              <a:t>w szczególności: miejsca postojowe, przystanki komunikacyjne, punkty sprzedaży biletów, systemy informacyjne umożliwiające zapoznanie się zwłaszcza z rozkładem jazdy, linią komunikacyjną lub siecią komunikacyjną.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8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pPr algn="just"/>
            <a:endParaRPr lang="pl-PL" dirty="0"/>
          </a:p>
          <a:p>
            <a:r>
              <a:rPr lang="pl-PL" b="1" dirty="0"/>
              <a:t>Typ b)</a:t>
            </a:r>
            <a:r>
              <a:rPr lang="pl-PL" dirty="0"/>
              <a:t> </a:t>
            </a:r>
          </a:p>
          <a:p>
            <a:pPr algn="just"/>
            <a:r>
              <a:rPr lang="pl-PL" b="1" dirty="0"/>
              <a:t>„stacje ładowania pojazdów elektrycznych”</a:t>
            </a:r>
            <a:r>
              <a:rPr lang="pl-PL" dirty="0"/>
              <a:t> – urządzenia i infrastruktura (w tym niezbędne oprogramowanie) służące do ładowania pojazdów elektrycznych; w przypadku projektów, </a:t>
            </a:r>
            <a:br>
              <a:rPr lang="pl-PL" dirty="0"/>
            </a:br>
            <a:r>
              <a:rPr lang="pl-PL" dirty="0"/>
              <a:t>w których występuje wyłącznie element związany z zakupem taboru elektrycznego, stacje ładowania na potrzeby tego taboru mogą stanowić do 25% wartości wydatków kwalifikowalnych; w przypadku innych typów projektów – poniżej 49% (jeśli w projekcie realizowane będą inne elementy uzupełniające, np. oświetlenie, element drogowy oraz stacja ładowania to łącznie wydatki na te trzy elementy nie mogą przekroczyć 49% wydatków w projekcie);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„wspólny bilet”</a:t>
            </a:r>
            <a:r>
              <a:rPr lang="pl-PL" dirty="0"/>
              <a:t> – urządzenia i infrastruktura (w tym niezbędne oprogramowanie) niezbędna do wdrożenia i obsługi systemu zintegrowanej taryfy biletowej, umożliwiającej przejazd zbiorowym transportem publicznym w połączeniach miejskich i podmiejskich organizowanych przez różnych przewoźników na podstawie jednego, wspólnego biletu. </a:t>
            </a:r>
          </a:p>
          <a:p>
            <a:pPr algn="just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2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 projektu (</a:t>
            </a:r>
            <a:r>
              <a:rPr lang="pl-PL" sz="2000" b="1" dirty="0" err="1">
                <a:solidFill>
                  <a:schemeClr val="tx2"/>
                </a:solidFill>
              </a:rPr>
              <a:t>SzOOP</a:t>
            </a:r>
            <a:r>
              <a:rPr lang="pl-PL" sz="2000" b="1" dirty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/>
              <a:t>Typ c) </a:t>
            </a:r>
            <a:r>
              <a:rPr lang="pl-PL" dirty="0"/>
              <a:t>inwestycje  (budowa, rozbudowa)  związane z systemami zarządzania ruchem </a:t>
            </a:r>
            <a:br>
              <a:rPr lang="pl-PL" dirty="0"/>
            </a:br>
            <a:r>
              <a:rPr lang="pl-PL" dirty="0"/>
              <a:t>i energią (infrastruktura, oprogramowanie) – ITS</a:t>
            </a:r>
          </a:p>
          <a:p>
            <a:pPr algn="just"/>
            <a:r>
              <a:rPr lang="pl-PL" b="1" dirty="0"/>
              <a:t>„system zarządzania ruchem” - </a:t>
            </a:r>
            <a:r>
              <a:rPr lang="pl-PL" dirty="0"/>
              <a:t>inteligentne systemy transportowe (ITS), zgodnie z definicją z ustawy z dnia 16 grudnia 2010 r. o publicznym transporcie zbiorowym (Dz. U. z 2011 r. nr 5, poz. 13 z </a:t>
            </a:r>
            <a:r>
              <a:rPr lang="pl-PL" dirty="0" err="1"/>
              <a:t>późn</a:t>
            </a:r>
            <a:r>
              <a:rPr lang="pl-PL" dirty="0"/>
              <a:t>. zm.): – systemy wykorzystujące technologie informacyjne i komunikacyjne w obszarze transportu drogowego, obejmującym infrastrukturę, pojazdy i jego użytkowników, a także w obszarach zarządzania ruchem i zarządzania mobilnością, oraz do interfejsów z innymi rodzajami transportu;</a:t>
            </a:r>
          </a:p>
          <a:p>
            <a:pPr algn="just"/>
            <a:r>
              <a:rPr lang="pl-PL" b="1" dirty="0"/>
              <a:t>„system zarządzania energią” - </a:t>
            </a:r>
            <a:r>
              <a:rPr lang="pl-PL" dirty="0"/>
              <a:t>system wykorzystujący technologie informacyjne </a:t>
            </a:r>
            <a:br>
              <a:rPr lang="pl-PL" dirty="0"/>
            </a:br>
            <a:r>
              <a:rPr lang="pl-PL" dirty="0"/>
              <a:t>i komunikacyjne pozwalający na zarządzanie energią na potrzeby ruchu drogowego.</a:t>
            </a:r>
          </a:p>
          <a:p>
            <a:pPr algn="just"/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3. </a:t>
            </a:r>
          </a:p>
          <a:p>
            <a:pPr algn="r"/>
            <a:r>
              <a:rPr lang="pl-PL" b="1" dirty="0">
                <a:solidFill>
                  <a:schemeClr val="tx2"/>
                </a:solidFill>
              </a:rPr>
              <a:t>Gospodarka niskoemisyjna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59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2586</Words>
  <Application>Microsoft Office PowerPoint</Application>
  <PresentationFormat>Pokaz na ekranie (4:3)</PresentationFormat>
  <Paragraphs>399</Paragraphs>
  <Slides>31</Slides>
  <Notes>30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Georgia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Dolnośląskiego 2014-2020</dc:title>
  <dc:creator>Your User Name</dc:creator>
  <cp:lastModifiedBy>Filip Baranowski</cp:lastModifiedBy>
  <cp:revision>683</cp:revision>
  <cp:lastPrinted>2016-04-14T11:17:07Z</cp:lastPrinted>
  <dcterms:created xsi:type="dcterms:W3CDTF">2014-09-19T07:49:10Z</dcterms:created>
  <dcterms:modified xsi:type="dcterms:W3CDTF">2017-07-04T09:37:28Z</dcterms:modified>
</cp:coreProperties>
</file>